
<file path=[Content_Types].xml><?xml version="1.0" encoding="utf-8"?>
<Types xmlns="http://schemas.openxmlformats.org/package/2006/content-types">
  <Default Extension="png" ContentType="image/png"/>
  <Default Extension="tmp"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sldx" ContentType="application/vnd.openxmlformats-officedocument.presentationml.slide"/>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92" r:id="rId2"/>
    <p:sldId id="322" r:id="rId3"/>
    <p:sldId id="320" r:id="rId4"/>
    <p:sldId id="294" r:id="rId5"/>
    <p:sldId id="295" r:id="rId6"/>
    <p:sldId id="296" r:id="rId7"/>
    <p:sldId id="297" r:id="rId8"/>
    <p:sldId id="298" r:id="rId9"/>
    <p:sldId id="299" r:id="rId10"/>
    <p:sldId id="300" r:id="rId11"/>
    <p:sldId id="301" r:id="rId12"/>
    <p:sldId id="302" r:id="rId13"/>
    <p:sldId id="303" r:id="rId14"/>
    <p:sldId id="305" r:id="rId15"/>
    <p:sldId id="306" r:id="rId16"/>
    <p:sldId id="307" r:id="rId17"/>
    <p:sldId id="308" r:id="rId18"/>
    <p:sldId id="309" r:id="rId19"/>
    <p:sldId id="310" r:id="rId20"/>
    <p:sldId id="311" r:id="rId21"/>
    <p:sldId id="312" r:id="rId22"/>
    <p:sldId id="313" r:id="rId23"/>
    <p:sldId id="325" r:id="rId24"/>
    <p:sldId id="319" r:id="rId25"/>
    <p:sldId id="314" r:id="rId26"/>
    <p:sldId id="315" r:id="rId27"/>
    <p:sldId id="316" r:id="rId28"/>
    <p:sldId id="291" r:id="rId29"/>
    <p:sldId id="323"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CC00"/>
    <a:srgbClr val="006600"/>
    <a:srgbClr val="333300"/>
    <a:srgbClr val="CC9900"/>
    <a:srgbClr val="003300"/>
    <a:srgbClr val="FF9900"/>
    <a:srgbClr val="CC3300"/>
    <a:srgbClr val="008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17" autoAdjust="0"/>
    <p:restoredTop sz="92217" autoAdjust="0"/>
  </p:normalViewPr>
  <p:slideViewPr>
    <p:cSldViewPr>
      <p:cViewPr>
        <p:scale>
          <a:sx n="65" d="100"/>
          <a:sy n="65" d="100"/>
        </p:scale>
        <p:origin x="-1836" y="-53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5.wmf"/><Relationship Id="rId7" Type="http://schemas.openxmlformats.org/officeDocument/2006/relationships/image" Target="../media/image39.wmf"/><Relationship Id="rId2" Type="http://schemas.openxmlformats.org/officeDocument/2006/relationships/image" Target="../media/image34.wmf"/><Relationship Id="rId1" Type="http://schemas.openxmlformats.org/officeDocument/2006/relationships/image" Target="../media/image33.wmf"/><Relationship Id="rId6" Type="http://schemas.openxmlformats.org/officeDocument/2006/relationships/image" Target="../media/image38.wmf"/><Relationship Id="rId5" Type="http://schemas.openxmlformats.org/officeDocument/2006/relationships/image" Target="../media/image37.wmf"/><Relationship Id="rId4" Type="http://schemas.openxmlformats.org/officeDocument/2006/relationships/image" Target="../media/image3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2C5CC0-598B-4E7A-8AE0-480CC7980C94}" type="datetimeFigureOut">
              <a:rPr lang="en-US" smtClean="0"/>
              <a:pPr/>
              <a:t>7/14/2017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5C8D15-20BA-4738-8202-6F3586D27429}" type="slidenum">
              <a:rPr lang="en-US" smtClean="0"/>
              <a:pPr/>
              <a:t>‹#›</a:t>
            </a:fld>
            <a:endParaRPr lang="en-US" dirty="0"/>
          </a:p>
        </p:txBody>
      </p:sp>
    </p:spTree>
    <p:extLst>
      <p:ext uri="{BB962C8B-B14F-4D97-AF65-F5344CB8AC3E}">
        <p14:creationId xmlns:p14="http://schemas.microsoft.com/office/powerpoint/2010/main" val="3809988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865C8D15-20BA-4738-8202-6F3586D27429}" type="slidenum">
              <a:rPr lang="en-US" smtClean="0"/>
              <a:pPr/>
              <a:t>3</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US" b="0" noProof="0" dirty="0" smtClean="0">
                <a:latin typeface="Arial" pitchFamily="34" charset="0"/>
              </a:rPr>
              <a:t>El primer paso es reconocer</a:t>
            </a:r>
            <a:r>
              <a:rPr lang="es-US" b="0" baseline="0" noProof="0" dirty="0" smtClean="0">
                <a:latin typeface="Arial" pitchFamily="34" charset="0"/>
              </a:rPr>
              <a:t> el alcance de la operación y cada una de las tareas que se realizarán. En base a este plan de operaciones, el contratista identificará al personal que estará involucrado.</a:t>
            </a:r>
            <a:endParaRPr lang="es-US" b="0" noProof="0" dirty="0" smtClean="0"/>
          </a:p>
          <a:p>
            <a:endParaRPr lang="en-US" dirty="0"/>
          </a:p>
        </p:txBody>
      </p:sp>
      <p:sp>
        <p:nvSpPr>
          <p:cNvPr id="4" name="Slide Number Placeholder 3"/>
          <p:cNvSpPr>
            <a:spLocks noGrp="1"/>
          </p:cNvSpPr>
          <p:nvPr>
            <p:ph type="sldNum" sz="quarter" idx="10"/>
          </p:nvPr>
        </p:nvSpPr>
        <p:spPr/>
        <p:txBody>
          <a:bodyPr/>
          <a:lstStyle/>
          <a:p>
            <a:fld id="{865C8D15-20BA-4738-8202-6F3586D27429}" type="slidenum">
              <a:rPr lang="en-US" smtClean="0"/>
              <a:pPr/>
              <a:t>12</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US" b="0" noProof="0" dirty="0" smtClean="0">
                <a:latin typeface="Arial" pitchFamily="34" charset="0"/>
              </a:rPr>
              <a:t>El paso siguiente es revisar el plan de la obra. Identifique que cosa ocurrirá y donde. ¿Hay espacio para que los trabajadores estacionen sus autos y accedan</a:t>
            </a:r>
            <a:r>
              <a:rPr lang="es-US" b="0" baseline="0" noProof="0" dirty="0" smtClean="0">
                <a:latin typeface="Arial" pitchFamily="34" charset="0"/>
              </a:rPr>
              <a:t> al área de trabajo? ¿Qué equipo estará a la vista? ¿Cuántos trabajadores se necesitan para operar el equipo? ¿Qué trabajos serán realizados por los trabajadores a pie? ¿Pueden separarse físicamente a los trabajadores de las áreas de operación de los equipos y de sus trayectorias? ¿Cómo está organizado el PCTT? ¿Están suficientemente protegidos los trabajadores por el PCTT? Al preguntar y responder estas interrogantes, empezará a formular su plan de control de tráfico interno.</a:t>
            </a:r>
            <a:endParaRPr lang="es-US" b="0" noProof="0" dirty="0" smtClean="0">
              <a:latin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smtClean="0">
              <a:latin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s-US" b="0" noProof="0" dirty="0" smtClean="0">
                <a:latin typeface="Arial" pitchFamily="34" charset="0"/>
              </a:rPr>
              <a:t>A continuación, necesitará evaluar como realizar su trabajo una vez</a:t>
            </a:r>
            <a:r>
              <a:rPr lang="es-US" b="0" baseline="0" noProof="0" dirty="0" smtClean="0">
                <a:latin typeface="Arial" pitchFamily="34" charset="0"/>
              </a:rPr>
              <a:t> que empiecen las operaciones. ¿Qué tan rápido avanzará la obra? Por ejemplo, el movimiento de suelos y el trabajo de preparación de la obra podrían permanecer en el mismo lugar por semanas, incluso meses. Las operaciones de pavimentación, particularmente el re-</a:t>
            </a:r>
            <a:r>
              <a:rPr lang="es-US" b="0" baseline="0" noProof="0" dirty="0" err="1" smtClean="0">
                <a:latin typeface="Arial" pitchFamily="34" charset="0"/>
              </a:rPr>
              <a:t>superficiado</a:t>
            </a:r>
            <a:r>
              <a:rPr lang="es-US" b="0" baseline="0" noProof="0" dirty="0" smtClean="0">
                <a:latin typeface="Arial" pitchFamily="34" charset="0"/>
              </a:rPr>
              <a:t>, harán que la operación se mueva más rápido. Que tan a menudo se necesitará relocalizar los puntos de ingreso y salida? ¿Qué tan frecuentemente se entregarán o removerán de la obra el asfalto, los agregados y otros materiales? Al resolver estas preguntas empezará a entender qué tan frecuentemente necesitará cambiar o actualizar su PCTI.</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smtClean="0">
              <a:latin typeface="Arial" pitchFamily="34" charset="0"/>
            </a:endParaRPr>
          </a:p>
        </p:txBody>
      </p:sp>
      <p:sp>
        <p:nvSpPr>
          <p:cNvPr id="4" name="Slide Number Placeholder 3"/>
          <p:cNvSpPr>
            <a:spLocks noGrp="1"/>
          </p:cNvSpPr>
          <p:nvPr>
            <p:ph type="sldNum" sz="quarter" idx="10"/>
          </p:nvPr>
        </p:nvSpPr>
        <p:spPr/>
        <p:txBody>
          <a:bodyPr/>
          <a:lstStyle/>
          <a:p>
            <a:fld id="{865C8D15-20BA-4738-8202-6F3586D27429}" type="slidenum">
              <a:rPr lang="en-US" smtClean="0"/>
              <a:pPr/>
              <a:t>13</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US" b="0" noProof="0" dirty="0" smtClean="0">
                <a:latin typeface="Arial" pitchFamily="34" charset="0"/>
              </a:rPr>
              <a:t>La fase final del desarrollo del PCTI es la implementación del plan de comunicaciones – incluyendo la capacitación. Quien actualizará</a:t>
            </a:r>
            <a:r>
              <a:rPr lang="es-US" b="0" baseline="0" noProof="0" dirty="0" smtClean="0">
                <a:latin typeface="Arial" pitchFamily="34" charset="0"/>
              </a:rPr>
              <a:t> el plan y estará en comunicación constante con los supervisores, capataces, subcontratistas, trabajadores, operadores, etc. La parte más desafiante de la implementación del PCTI será la comunicación con los choferes de los camiones de entrega (camiones de carga) y otros visitantes del lugar que no son empleados directos del contratista. Estas comunicaciones pueden ser difíciles y requieren monitoreo constante.</a:t>
            </a:r>
          </a:p>
        </p:txBody>
      </p:sp>
      <p:sp>
        <p:nvSpPr>
          <p:cNvPr id="4" name="Slide Number Placeholder 3"/>
          <p:cNvSpPr>
            <a:spLocks noGrp="1"/>
          </p:cNvSpPr>
          <p:nvPr>
            <p:ph type="sldNum" sz="quarter" idx="10"/>
          </p:nvPr>
        </p:nvSpPr>
        <p:spPr/>
        <p:txBody>
          <a:bodyPr/>
          <a:lstStyle/>
          <a:p>
            <a:fld id="{865C8D15-20BA-4738-8202-6F3586D27429}" type="slidenum">
              <a:rPr lang="en-US" smtClean="0"/>
              <a:pPr/>
              <a:t>14</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US" b="0" noProof="0" dirty="0" smtClean="0"/>
              <a:t>Al desarrollar su plan, tenga en cuenta actividades de apoyo de la operación principal. Por ejemplo, si la operación</a:t>
            </a:r>
            <a:r>
              <a:rPr lang="es-US" b="0" baseline="0" noProof="0" dirty="0" smtClean="0"/>
              <a:t> es de asfaltado, considere como se mojarán los rodillos, o como se tomarán muestras del asfalto, etc. El elemento clave a considerar es la coordinación de trabajadores y equipos en movimiento durante estas operaciones de apoyo. </a:t>
            </a:r>
            <a:endParaRPr lang="es-US" b="0" noProof="0" dirty="0" smtClean="0"/>
          </a:p>
          <a:p>
            <a:endParaRPr lang="en-US" dirty="0"/>
          </a:p>
        </p:txBody>
      </p:sp>
      <p:sp>
        <p:nvSpPr>
          <p:cNvPr id="4" name="Slide Number Placeholder 3"/>
          <p:cNvSpPr>
            <a:spLocks noGrp="1"/>
          </p:cNvSpPr>
          <p:nvPr>
            <p:ph type="sldNum" sz="quarter" idx="10"/>
          </p:nvPr>
        </p:nvSpPr>
        <p:spPr/>
        <p:txBody>
          <a:bodyPr/>
          <a:lstStyle/>
          <a:p>
            <a:fld id="{865C8D15-20BA-4738-8202-6F3586D27429}" type="slidenum">
              <a:rPr lang="en-US" smtClean="0"/>
              <a:pPr/>
              <a:t>15</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US" sz="1200" kern="1200" noProof="0" dirty="0" smtClean="0">
                <a:solidFill>
                  <a:schemeClr val="tx1"/>
                </a:solidFill>
                <a:latin typeface="+mn-lt"/>
                <a:ea typeface="+mn-ea"/>
                <a:cs typeface="+mn-cs"/>
              </a:rPr>
              <a:t>Una vez que haya dibujado el</a:t>
            </a:r>
            <a:r>
              <a:rPr lang="es-US" sz="1200" kern="1200" baseline="0" noProof="0" dirty="0" smtClean="0">
                <a:solidFill>
                  <a:schemeClr val="tx1"/>
                </a:solidFill>
                <a:latin typeface="+mn-lt"/>
                <a:ea typeface="+mn-ea"/>
                <a:cs typeface="+mn-cs"/>
              </a:rPr>
              <a:t> área básica de trabajo, diagrame los lugares en los que los trabajadores a pie y los equipos de construcción operarán. A continuación diagrame el trayecto de los vehículos que se acercan y alejan de la operación. Muestre en las áreas del dibujo los lugares que los trabajadores deben evitar (zona libre de trabajadores) y el trayecto que los trabajadores tomarán para realizar sus labores, cargar materiales, etc. Este proceso crea el diagrama del PCTI, el cual puede ser usado para mostrar a los trabajadores, equipos, operadores, choferes de camiones de carga, y a los demás la forma en la que los trabajadores a pie y los equipos se desplazarán en la obra.</a:t>
            </a:r>
            <a:endParaRPr lang="es-US" sz="1200" kern="1200" noProof="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US" sz="1200" kern="1200" noProof="0" dirty="0" smtClean="0">
                <a:solidFill>
                  <a:schemeClr val="tx1"/>
                </a:solidFill>
                <a:latin typeface="+mn-lt"/>
                <a:ea typeface="+mn-ea"/>
                <a:cs typeface="+mn-cs"/>
              </a:rPr>
              <a:t>Recuerde que la función principal</a:t>
            </a:r>
            <a:r>
              <a:rPr lang="es-US" sz="1200" kern="1200" baseline="0" noProof="0" dirty="0" smtClean="0">
                <a:solidFill>
                  <a:schemeClr val="tx1"/>
                </a:solidFill>
                <a:latin typeface="+mn-lt"/>
                <a:ea typeface="+mn-ea"/>
                <a:cs typeface="+mn-cs"/>
              </a:rPr>
              <a:t> del PCTI</a:t>
            </a:r>
            <a:r>
              <a:rPr lang="es-US" sz="1200" kern="1200" noProof="0" dirty="0" smtClean="0">
                <a:solidFill>
                  <a:schemeClr val="tx1"/>
                </a:solidFill>
                <a:latin typeface="+mn-lt"/>
                <a:ea typeface="+mn-ea"/>
                <a:cs typeface="+mn-cs"/>
              </a:rPr>
              <a:t> --- en la medida de lo posible --- es proteger</a:t>
            </a:r>
            <a:r>
              <a:rPr lang="es-US" sz="1200" kern="1200" baseline="0" noProof="0" dirty="0" smtClean="0">
                <a:solidFill>
                  <a:schemeClr val="tx1"/>
                </a:solidFill>
                <a:latin typeface="+mn-lt"/>
                <a:ea typeface="+mn-ea"/>
                <a:cs typeface="+mn-cs"/>
              </a:rPr>
              <a:t> a los trabajadores del riesgo de ser impactados por vehículos y equipos de construcción.  </a:t>
            </a:r>
            <a:r>
              <a:rPr lang="es-US" sz="1200" kern="1200" noProof="0" dirty="0" smtClean="0">
                <a:solidFill>
                  <a:schemeClr val="tx1"/>
                </a:solidFill>
                <a:latin typeface="+mn-lt"/>
                <a:ea typeface="+mn-ea"/>
                <a:cs typeface="+mn-cs"/>
              </a:rPr>
              <a:t> Para lograrlo, señale en</a:t>
            </a:r>
            <a:r>
              <a:rPr lang="es-US" sz="1200" kern="1200" baseline="0" noProof="0" dirty="0" smtClean="0">
                <a:solidFill>
                  <a:schemeClr val="tx1"/>
                </a:solidFill>
                <a:latin typeface="+mn-lt"/>
                <a:ea typeface="+mn-ea"/>
                <a:cs typeface="+mn-cs"/>
              </a:rPr>
              <a:t> el diagrama del PCTI las trayectorias de los equipos y las zonas libres de trabajadores.</a:t>
            </a:r>
            <a:endParaRPr lang="es-US" sz="1200" kern="1200" noProof="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65C8D15-20BA-4738-8202-6F3586D27429}" type="slidenum">
              <a:rPr lang="en-US" smtClean="0"/>
              <a:pPr/>
              <a:t>16</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US" sz="1200" kern="1200" noProof="0" dirty="0" smtClean="0">
                <a:solidFill>
                  <a:schemeClr val="tx1"/>
                </a:solidFill>
                <a:latin typeface="+mn-lt"/>
                <a:ea typeface="+mn-ea"/>
                <a:cs typeface="+mn-cs"/>
              </a:rPr>
              <a:t>Ahora que el diagrama del PCTI está dibujado,</a:t>
            </a:r>
            <a:r>
              <a:rPr lang="es-US" sz="1200" kern="1200" baseline="0" noProof="0" dirty="0" smtClean="0">
                <a:solidFill>
                  <a:schemeClr val="tx1"/>
                </a:solidFill>
                <a:latin typeface="+mn-lt"/>
                <a:ea typeface="+mn-ea"/>
                <a:cs typeface="+mn-cs"/>
              </a:rPr>
              <a:t> cree notas de plano que explique los aspectos importantes del diagrama, (tales como zona libre de trabajadores) y cualquier otro punto de seguridad específico para la obra (tales como limites de velocidad internos, instrucciones para señaladores ante líneas eléctricas sobre la cabeza, o instrucciones para el repartidor de tickets para permanecer en el lado del chofer en los camiones de carga). Explique en las notas que se usará señalización especial para dirigir a los vehículos dentro del espacio de trabajo. </a:t>
            </a:r>
          </a:p>
          <a:p>
            <a:endParaRPr lang="en-US" dirty="0"/>
          </a:p>
        </p:txBody>
      </p:sp>
      <p:sp>
        <p:nvSpPr>
          <p:cNvPr id="4" name="Slide Number Placeholder 3"/>
          <p:cNvSpPr>
            <a:spLocks noGrp="1"/>
          </p:cNvSpPr>
          <p:nvPr>
            <p:ph type="sldNum" sz="quarter" idx="10"/>
          </p:nvPr>
        </p:nvSpPr>
        <p:spPr/>
        <p:txBody>
          <a:bodyPr/>
          <a:lstStyle/>
          <a:p>
            <a:fld id="{865C8D15-20BA-4738-8202-6F3586D27429}" type="slidenum">
              <a:rPr lang="en-US" smtClean="0"/>
              <a:pPr/>
              <a:t>17</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US" noProof="0" dirty="0" smtClean="0"/>
              <a:t>No existen señales específicas para un PCTI.  Cualquier</a:t>
            </a:r>
            <a:r>
              <a:rPr lang="es-US" baseline="0" noProof="0" dirty="0" smtClean="0"/>
              <a:t> tipo de señalización que muestra la dirección a los trabajadores a pie o a los vehículos puede ser usada. Sin embargo, antes de que una nueva ruta, camino, desvío o ruta temporal sea abierta, las señales correspondientes deben ser colocadas. Las señales requeridas por las condiciones de la vía o restricciones deben ser retirados cuando dichas condiciones han cambiado y no son necesarias. Si se usan señales, se debe tener cuidado que las señales del PCTI no confundan a los automovilistas a quienes no están dirigidas las señales. Las señales solo deben ser usadas cuando son justificadas y no deben ser vistas por los automovilistas en la ruta.</a:t>
            </a:r>
            <a:endParaRPr lang="en-US" baseline="0" dirty="0" smtClean="0"/>
          </a:p>
        </p:txBody>
      </p:sp>
      <p:sp>
        <p:nvSpPr>
          <p:cNvPr id="4" name="Slide Number Placeholder 3"/>
          <p:cNvSpPr>
            <a:spLocks noGrp="1"/>
          </p:cNvSpPr>
          <p:nvPr>
            <p:ph type="sldNum" sz="quarter" idx="10"/>
          </p:nvPr>
        </p:nvSpPr>
        <p:spPr/>
        <p:txBody>
          <a:bodyPr/>
          <a:lstStyle/>
          <a:p>
            <a:fld id="{865C8D15-20BA-4738-8202-6F3586D27429}" type="slidenum">
              <a:rPr lang="en-US" smtClean="0"/>
              <a:pPr/>
              <a:t>18</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529">
              <a:defRPr/>
            </a:pPr>
            <a:r>
              <a:rPr lang="es-US" b="0" noProof="0" dirty="0" smtClean="0">
                <a:latin typeface="Arial" pitchFamily="34" charset="0"/>
              </a:rPr>
              <a:t>Este es un diagrama simple de la obra. El dibujo muestra una operación simple de asfaltado. Los camiones con</a:t>
            </a:r>
            <a:r>
              <a:rPr lang="es-US" b="0" baseline="0" noProof="0" dirty="0" smtClean="0">
                <a:latin typeface="Arial" pitchFamily="34" charset="0"/>
              </a:rPr>
              <a:t> carga entran en la obra, luego se aproximan por detrás de la operación de pavimentado, conducen en paralelo a la obra hasta que se encuentran al frente. Luego el camión de carga cruza frente a la </a:t>
            </a:r>
            <a:r>
              <a:rPr lang="es-US" b="0" baseline="0" noProof="0" dirty="0" err="1" smtClean="0">
                <a:latin typeface="Arial" pitchFamily="34" charset="0"/>
              </a:rPr>
              <a:t>pavimentadora</a:t>
            </a:r>
            <a:r>
              <a:rPr lang="es-US" b="0" baseline="0" noProof="0" dirty="0" smtClean="0">
                <a:latin typeface="Arial" pitchFamily="34" charset="0"/>
              </a:rPr>
              <a:t> y otros camiones de carga que esperan su turno en la fila. Cuando el espacio está libre entre el </a:t>
            </a:r>
            <a:r>
              <a:rPr lang="es-US" b="0" baseline="0" noProof="0" dirty="0" err="1" smtClean="0">
                <a:latin typeface="Arial" pitchFamily="34" charset="0"/>
              </a:rPr>
              <a:t>pavimentador</a:t>
            </a:r>
            <a:r>
              <a:rPr lang="es-US" b="0" baseline="0" noProof="0" dirty="0" smtClean="0">
                <a:latin typeface="Arial" pitchFamily="34" charset="0"/>
              </a:rPr>
              <a:t> y el camión de carga, el camión retrocede lo más posible y descarga el asfalto dentro de la tolva. Los camiones que dejan la </a:t>
            </a:r>
            <a:r>
              <a:rPr lang="es-US" b="0" baseline="0" noProof="0" dirty="0" err="1" smtClean="0">
                <a:latin typeface="Arial" pitchFamily="34" charset="0"/>
              </a:rPr>
              <a:t>pavimentadora</a:t>
            </a:r>
            <a:r>
              <a:rPr lang="es-US" b="0" baseline="0" noProof="0" dirty="0" smtClean="0">
                <a:latin typeface="Arial" pitchFamily="34" charset="0"/>
              </a:rPr>
              <a:t> usan la línea central hacia una zona de giro, luego vuelven usando la línea de la mando derecha (la línea más baja en la diapositiva.)  </a:t>
            </a:r>
          </a:p>
          <a:p>
            <a:pPr defTabSz="966529">
              <a:defRPr/>
            </a:pPr>
            <a:endParaRPr lang="es-US" b="0" baseline="0" noProof="0" dirty="0" smtClean="0">
              <a:latin typeface="Arial" pitchFamily="34" charset="0"/>
            </a:endParaRPr>
          </a:p>
          <a:p>
            <a:pPr defTabSz="966529">
              <a:defRPr/>
            </a:pPr>
            <a:r>
              <a:rPr lang="es-US" b="0" baseline="0" noProof="0" dirty="0" smtClean="0">
                <a:latin typeface="Arial" pitchFamily="34" charset="0"/>
              </a:rPr>
              <a:t>Aunque este dibujo usa gráficas, se puede crear un PCTI con simples dibujos en un pedazo de papel. En realidad, debido a las condiciones cambiante diariamente, e incluso varias veces durante el día, los diagramas de la obra deben ser simples de entender y fáciles de modificar.</a:t>
            </a:r>
            <a:endParaRPr lang="es-US" b="0" noProof="0" dirty="0" smtClean="0">
              <a:latin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865C8D15-20BA-4738-8202-6F3586D27429}" type="slidenum">
              <a:rPr lang="en-US" smtClean="0"/>
              <a:pPr/>
              <a:t>19</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US" noProof="0" dirty="0" smtClean="0">
                <a:latin typeface="Arial" pitchFamily="34" charset="0"/>
              </a:rPr>
              <a:t>Aquí tenemos</a:t>
            </a:r>
            <a:r>
              <a:rPr lang="es-US" baseline="0" noProof="0" dirty="0" smtClean="0">
                <a:latin typeface="Arial" pitchFamily="34" charset="0"/>
              </a:rPr>
              <a:t> un ejemplo simple de cómo establecer un control de tráfico interno. Esta es una situación bastante común en el que se requiere mover material de un montículo hacia un camión de carga. La retroexcavadora levanta la carga, retrocede, y luego avanza para vaciarlo en el camión. La idea aquí es por supuesto mantener a los trabajadores a pie fuera del trayecto del retroexcavador.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865C8D15-20BA-4738-8202-6F3586D27429}" type="slidenum">
              <a:rPr lang="en-US" smtClean="0"/>
              <a:pPr/>
              <a:t>20</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US" noProof="0" dirty="0" smtClean="0"/>
              <a:t>Este es un ejemplo de una operación básica de pavimentado. En este</a:t>
            </a:r>
            <a:r>
              <a:rPr lang="es-US" baseline="0" noProof="0" dirty="0" smtClean="0"/>
              <a:t> caso, los trabajadores a pie trabajan entorno de una máquina </a:t>
            </a:r>
            <a:r>
              <a:rPr lang="es-US" baseline="0" noProof="0" dirty="0" err="1" smtClean="0"/>
              <a:t>pavimentadora</a:t>
            </a:r>
            <a:r>
              <a:rPr lang="es-US" baseline="0" noProof="0" dirty="0" smtClean="0"/>
              <a:t> seguida de un rodillo. El camión que carga asfalto entra al espacio de trabajo desde la zona de tránsito abierto, retrocede hacia la </a:t>
            </a:r>
            <a:r>
              <a:rPr lang="es-US" baseline="0" noProof="0" dirty="0" err="1" smtClean="0"/>
              <a:t>pavimentadora</a:t>
            </a:r>
            <a:r>
              <a:rPr lang="es-US" baseline="0" noProof="0" dirty="0" smtClean="0"/>
              <a:t>, vacía su carga y luego sale del espacio de trabajo. ¿Cuales son los puntos críticos de esta operación que pueden poner en peligro a los trabajadores a pie? ¿Qué cambios se pueden implementar para mejorar esta situación? </a:t>
            </a:r>
            <a:endParaRPr lang="es-US" noProof="0" dirty="0" smtClean="0"/>
          </a:p>
          <a:p>
            <a:endParaRPr lang="en-US" dirty="0"/>
          </a:p>
        </p:txBody>
      </p:sp>
      <p:sp>
        <p:nvSpPr>
          <p:cNvPr id="4" name="Slide Number Placeholder 3"/>
          <p:cNvSpPr>
            <a:spLocks noGrp="1"/>
          </p:cNvSpPr>
          <p:nvPr>
            <p:ph type="sldNum" sz="quarter" idx="10"/>
          </p:nvPr>
        </p:nvSpPr>
        <p:spPr/>
        <p:txBody>
          <a:bodyPr/>
          <a:lstStyle/>
          <a:p>
            <a:fld id="{865C8D15-20BA-4738-8202-6F3586D27429}" type="slidenum">
              <a:rPr lang="en-US" smtClean="0"/>
              <a:pPr/>
              <a:t>22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dirty="0" err="1" smtClean="0"/>
              <a:t>Qué</a:t>
            </a:r>
            <a:r>
              <a:rPr lang="en-US" dirty="0" smtClean="0"/>
              <a:t> </a:t>
            </a:r>
            <a:r>
              <a:rPr lang="en-US" dirty="0" err="1" smtClean="0"/>
              <a:t>es</a:t>
            </a:r>
            <a:r>
              <a:rPr lang="en-US" dirty="0" smtClean="0"/>
              <a:t> un Plan de Control de T</a:t>
            </a:r>
            <a:r>
              <a:rPr lang="es-US" dirty="0" err="1" smtClean="0"/>
              <a:t>ráfico</a:t>
            </a:r>
            <a:r>
              <a:rPr lang="es-US" baseline="0" dirty="0" smtClean="0"/>
              <a:t> Interno, o PCTI?  Estamos familiarizados con los conos, barriles y señales que guían a los automovilistas para que atraviesen seguros las zonas de trabajo. El Plan de Control de Tráfico Interno (PCTI) es un proceso que los gerentes de proyectos y quienes tengan responsabilidad en la producción de los proyectos de construcción vial pueden usar para coordinar y controlar el flujo de los vehículos de construcción, equipos, y trabajadores que operan muy cercanamente dentro de la obra para asegurar la seguridad de los trabajadores.</a:t>
            </a:r>
          </a:p>
          <a:p>
            <a:pPr marL="0" marR="0" indent="0" algn="l" defTabSz="914400" rtl="0" eaLnBrk="1" fontAlgn="auto" latinLnBrk="0" hangingPunct="1">
              <a:lnSpc>
                <a:spcPct val="100000"/>
              </a:lnSpc>
              <a:spcBef>
                <a:spcPts val="0"/>
              </a:spcBef>
              <a:spcAft>
                <a:spcPts val="0"/>
              </a:spcAft>
              <a:buClrTx/>
              <a:buSzTx/>
              <a:buFontTx/>
              <a:buNone/>
              <a:tabLst/>
              <a:defRPr/>
            </a:pPr>
            <a:endParaRPr lang="es-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US" baseline="0" dirty="0" smtClean="0"/>
              <a:t>El PCTI organiza el trabajo dentro de la obra para minimizar el riesgo de los trabajadores de ser impactados por equipos en operaciones. El área en la que el trabajo de construcción tiene lugar se muestra en los planes de control de tráfico y el MUTCD  “aplicaciones típicas” como un área sombreada. Los planes de control de tráfico interno detallan la manera en la que el tráfico de la construcción debe ser organizado dentro del área sombreada.</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65C8D15-20BA-4738-8202-6F3586D27429}" type="slidenum">
              <a:rPr lang="en-US" smtClean="0"/>
              <a:pPr/>
              <a:t>4</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US" noProof="0" dirty="0" smtClean="0"/>
              <a:t>Existe muchos componentes de un PCTI</a:t>
            </a:r>
            <a:r>
              <a:rPr lang="es-US" baseline="0" noProof="0" dirty="0" smtClean="0"/>
              <a:t>– el diagrama, las listas del personal y del equipo, y los puntos de seguridad. Una parte crítica del desarrollo de un PCTI es la diagramación de las zonas libres de trabajadores, que en el dibujo se describe en el sombreado amarillo.</a:t>
            </a:r>
            <a:endParaRPr lang="es-US" noProof="0"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23</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US" baseline="0" dirty="0" smtClean="0"/>
              <a:t>Separe la clase en dos grupos de hasta 6 estudiantes. Provea la hoja del ejercicio para cada grupo, papeles en blanco adicionales y un lapicero. Explique a los grupos que cada uno creará un PCTI para la obra en el proyecto en el ejemplo o para otro proyecto de su elección. Pídales dibujar un plan legible porque lo escaneará para presentarlo a la clase. Conforme los grupos terminen, escanee cada PCTI por turnos. Con la imagen escaneada en la pantalla, pida a un miembro de cada grupo que salga al frente y explique el PCTI a la clase. La clase puede hacer preguntas y criticar cada plan.</a:t>
            </a:r>
            <a:endParaRPr lang="en-US" dirty="0"/>
          </a:p>
        </p:txBody>
      </p:sp>
      <p:sp>
        <p:nvSpPr>
          <p:cNvPr id="4" name="Slide Number Placeholder 3"/>
          <p:cNvSpPr>
            <a:spLocks noGrp="1"/>
          </p:cNvSpPr>
          <p:nvPr>
            <p:ph type="sldNum" sz="quarter" idx="10"/>
          </p:nvPr>
        </p:nvSpPr>
        <p:spPr/>
        <p:txBody>
          <a:bodyPr/>
          <a:lstStyle/>
          <a:p>
            <a:fld id="{865C8D15-20BA-4738-8202-6F3586D27429}" type="slidenum">
              <a:rPr lang="en-US" smtClean="0"/>
              <a:pPr/>
              <a:t>25</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US" noProof="0" dirty="0" smtClean="0"/>
              <a:t>El oficial de seguridad, capataces</a:t>
            </a:r>
            <a:r>
              <a:rPr lang="es-US" baseline="0" noProof="0" dirty="0" smtClean="0"/>
              <a:t> y supervisores son responsables por el mantenimiento de las regulaciones en el área de trabajo y deben estar autorizados a advertir a los trabajadores a pie o a los operadores de vehículos de las infracciones relativas al PCTI. Las notas del PCTI constituyen herramientas de auditoría que servirán a los supervisores en evaluar el éxito del programa de seguridad. Debe amonestarse a los trabajadores que salen de su posición asignada, a los conductores que operan vehículos en zonas de peatones, o choferes de camiones que se desplazan por encima del límite de velocidad. Las infracciones deben considerarse como violaciones a la política de seguridad de la compañía.</a:t>
            </a:r>
          </a:p>
          <a:p>
            <a:endParaRPr lang="en-US" dirty="0"/>
          </a:p>
        </p:txBody>
      </p:sp>
      <p:sp>
        <p:nvSpPr>
          <p:cNvPr id="4" name="Slide Number Placeholder 3"/>
          <p:cNvSpPr>
            <a:spLocks noGrp="1"/>
          </p:cNvSpPr>
          <p:nvPr>
            <p:ph type="sldNum" sz="quarter" idx="10"/>
          </p:nvPr>
        </p:nvSpPr>
        <p:spPr/>
        <p:txBody>
          <a:bodyPr/>
          <a:lstStyle/>
          <a:p>
            <a:fld id="{865C8D15-20BA-4738-8202-6F3586D27429}" type="slidenum">
              <a:rPr lang="en-US" smtClean="0"/>
              <a:pPr/>
              <a:t>26</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US" noProof="0" dirty="0" smtClean="0"/>
              <a:t>Cuando se puedan controlar</a:t>
            </a:r>
            <a:r>
              <a:rPr lang="es-US" baseline="0" noProof="0" dirty="0" smtClean="0"/>
              <a:t> los puntos de acceso, los choferes de camiones y visitantes en la obra deben ser instruidos o recibir un mapa del PCTI que muestre como entrar al área del proyecto, rutas a seguir, donde detenerse por razones de montaje, y como serán guiados por el señalador. Los choferes de camiones también deben ser instruidos sobre procedimientos para dejar el área de trabajo y reingresar al flujo de tránsito. Un conjunto de guías y reglas básicas deben ser desarrolladas para todos los choferes de camiones para ser seguidas dentro de la obra. Este puede ser complementado con actualizaciones diarias. </a:t>
            </a:r>
          </a:p>
          <a:p>
            <a:endParaRPr lang="en-US" dirty="0"/>
          </a:p>
        </p:txBody>
      </p:sp>
      <p:sp>
        <p:nvSpPr>
          <p:cNvPr id="4" name="Slide Number Placeholder 3"/>
          <p:cNvSpPr>
            <a:spLocks noGrp="1"/>
          </p:cNvSpPr>
          <p:nvPr>
            <p:ph type="sldNum" sz="quarter" idx="10"/>
          </p:nvPr>
        </p:nvSpPr>
        <p:spPr/>
        <p:txBody>
          <a:bodyPr/>
          <a:lstStyle/>
          <a:p>
            <a:fld id="{865C8D15-20BA-4738-8202-6F3586D27429}" type="slidenum">
              <a:rPr lang="en-US" smtClean="0"/>
              <a:pPr/>
              <a:t>27</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US" noProof="0" dirty="0" smtClean="0"/>
              <a:t>Idealmente, el PCTI debe considerarse desde el mismo inicio</a:t>
            </a:r>
            <a:r>
              <a:rPr lang="es-US" baseline="0" noProof="0" dirty="0" smtClean="0"/>
              <a:t> del proyecto porque algunos elementos importantes – como el tamaño del área de trabajo- será determinado por la cantidad de derechos de paso, número de líneas cerradas, etc. Para facilitar la separación adecuada entre los trabajadores a pie y el equipo móvil, se requiere del espacio adecuado. Si tales consideraciones no son anticipadas desde el principio, será más difícil luego organizar un PCTI completo. </a:t>
            </a:r>
          </a:p>
          <a:p>
            <a:endParaRPr lang="es-US" baseline="0" noProof="0" dirty="0" smtClean="0"/>
          </a:p>
          <a:p>
            <a:r>
              <a:rPr lang="es-US" noProof="0" dirty="0" smtClean="0"/>
              <a:t>La primera fase (diseño) es cuando el proyecto es licitado y adjudicado,</a:t>
            </a:r>
            <a:r>
              <a:rPr lang="es-US" baseline="0" noProof="0" dirty="0" smtClean="0"/>
              <a:t> se debe crear un plan general en este punto. La segunda fase (planeamiento) tiene lugar cuando el proyecto es desplegado, el proyecto original es distribuido en etapas y los planes son desarrollados para cada etapa por el contratista. La tercera fase (pre-construcción) ocurre la semana antes que empiece la construcción. En esta fase, cualquier modificación adicional debe ser añadida al plan al igual que otras actividades en la obra o cambios al tráfico interno en el plan. La fase final (construcción) empieza el día de la construcción, cualquier cambio final debe ser comunicado a todos los que estén en la obra ese día. La fase 1 involucra al ingeniero de transito de la DOT, al superintendente de la obra, al profesional de seguridad, y a otros gerentes del proyecto. La fase dos involucra al inspector de la DOT (opcional), al superintendente de la obra, al profesional de seguridad, capataz, jefe de camioneros, choferes de camiones clave, trabajadores clave, y QA/QC. La fase final involucra a todos los presentes ese día.</a:t>
            </a:r>
          </a:p>
          <a:p>
            <a:endParaRPr lang="en-US" dirty="0"/>
          </a:p>
        </p:txBody>
      </p:sp>
      <p:sp>
        <p:nvSpPr>
          <p:cNvPr id="4" name="Slide Number Placeholder 3"/>
          <p:cNvSpPr>
            <a:spLocks noGrp="1"/>
          </p:cNvSpPr>
          <p:nvPr>
            <p:ph type="sldNum" sz="quarter" idx="10"/>
          </p:nvPr>
        </p:nvSpPr>
        <p:spPr/>
        <p:txBody>
          <a:bodyPr/>
          <a:lstStyle/>
          <a:p>
            <a:fld id="{865C8D15-20BA-4738-8202-6F3586D27429}" type="slidenum">
              <a:rPr lang="en-US" smtClean="0"/>
              <a:pPr/>
              <a:t>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US" baseline="0" noProof="0" dirty="0" smtClean="0"/>
              <a:t>Las agencias estatales y locales tienen una influencia significativa sobre las decisiones adoptadas en las etapas iniciales de planeamiento de un proyecto que impactan en las opciones disponibles del contratista al desarrollar el PCTI.  Por ejemplo, los planificadores pueden asegurar que el proyecto tenga puntos de ingreso y salida que no sean obstruidas por la geometría de la carretera u otras estructuras como los puentes.  La previsión de las necesidades del PCTI impactarán sobre la dimensión del derecho de paso obtenida para las líneas de aceleración y desaceleración, puntos de ingreso y salida, y estacionamiento y espera de vehículos. Algunas consideraciones deben ser permitidas para la selección del contratista en base a su desempeño pasado en materia de seguridad.</a:t>
            </a:r>
          </a:p>
          <a:p>
            <a:endParaRPr lang="es-US" baseline="0" noProof="0" dirty="0" smtClean="0"/>
          </a:p>
          <a:p>
            <a:r>
              <a:rPr lang="es-US" baseline="0" noProof="0" dirty="0" smtClean="0"/>
              <a:t>Tales consideraciones durante la fase de planeamiento es apoyada por la OSHA y otras organizaciones bajo el concepto de “Prevención mediante el diseño.” Sin embargo, debe destacarse que NUNCA es tarde para establecer un PCTI. Aun cuando el plan se conciba cuando la obra se esta ejecutando, muchos conceptos del PCTI pueden ser aplicados para mejorar la seguridad del trabajador.</a:t>
            </a:r>
            <a:endParaRPr lang="es-US" noProof="0" dirty="0" smtClean="0"/>
          </a:p>
          <a:p>
            <a:endParaRPr lang="en-US" dirty="0"/>
          </a:p>
        </p:txBody>
      </p:sp>
      <p:sp>
        <p:nvSpPr>
          <p:cNvPr id="4" name="Slide Number Placeholder 3"/>
          <p:cNvSpPr>
            <a:spLocks noGrp="1"/>
          </p:cNvSpPr>
          <p:nvPr>
            <p:ph type="sldNum" sz="quarter" idx="10"/>
          </p:nvPr>
        </p:nvSpPr>
        <p:spPr/>
        <p:txBody>
          <a:bodyPr/>
          <a:lstStyle/>
          <a:p>
            <a:fld id="{865C8D15-20BA-4738-8202-6F3586D27429}" type="slidenum">
              <a:rPr lang="en-US" smtClean="0"/>
              <a:pPr/>
              <a:t>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s-US" noProof="0" dirty="0" smtClean="0"/>
              <a:t>La Fase</a:t>
            </a:r>
            <a:r>
              <a:rPr lang="es-US" baseline="0" noProof="0" dirty="0" smtClean="0"/>
              <a:t> de Planeamiento del Contratista es un momento ideal para negociar las responsabilidades en la ejecución de ciertos elementos del PCTI.  Algunas obligaciones se pueden asignar al titular de la carretera, al ingeniero del proyecto, al superintendente, capataz, y a otro personal. El riesgo puede ser adecuadamente adjudicado y los procesos pueden asignarse como la participación en reuniones de seguridad, como se usará el apoyo policial de ser necesario, ubicación de los puntos de ingreso y salida, y la dimensión de la ocupación de las líneas.</a:t>
            </a:r>
            <a:endParaRPr lang="es-US" noProof="0" dirty="0" smtClean="0"/>
          </a:p>
          <a:p>
            <a:endParaRPr lang="en-US" dirty="0"/>
          </a:p>
        </p:txBody>
      </p:sp>
      <p:sp>
        <p:nvSpPr>
          <p:cNvPr id="4" name="Slide Number Placeholder 3"/>
          <p:cNvSpPr>
            <a:spLocks noGrp="1"/>
          </p:cNvSpPr>
          <p:nvPr>
            <p:ph type="sldNum" sz="quarter" idx="10"/>
          </p:nvPr>
        </p:nvSpPr>
        <p:spPr/>
        <p:txBody>
          <a:bodyPr/>
          <a:lstStyle/>
          <a:p>
            <a:fld id="{865C8D15-20BA-4738-8202-6F3586D27429}" type="slidenum">
              <a:rPr lang="en-US" smtClean="0"/>
              <a:pPr/>
              <a:t>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US" noProof="0" dirty="0" smtClean="0"/>
              <a:t>El PCTI es</a:t>
            </a:r>
            <a:r>
              <a:rPr lang="es-US" baseline="0" noProof="0" dirty="0" smtClean="0"/>
              <a:t> implementado durante la fase de construcción. El PCTI</a:t>
            </a:r>
            <a:r>
              <a:rPr lang="es-US" noProof="0" dirty="0" smtClean="0"/>
              <a:t> debe ser parte del plan de seguridad del proyecto.</a:t>
            </a:r>
            <a:r>
              <a:rPr lang="es-US" baseline="0" noProof="0" dirty="0" smtClean="0"/>
              <a:t> El supervisor/capataz de la obra debe supervisar su implementación y probablemente desarrolle el plan de la obra. Como se indicó, el capataz, supervisor, personal de dirección, y otros son cruciales para la implementación del plan y deben enseñárseles principios de control de trafico seguro en la construcción. Ellos estarán a cargo de la puesta en marcha diaria y el monitoreo del PCTI. Las responsabilidades para el personal clave son asignadas y cualquier entrenamiento pendiente es realizado en esta fase. Los trabajadores en la obre reciben entrenamiento tanto sobre conceptos generales del PCTI y de la implementación específica de ciertos elementos en su área de trabajo. Para funcionar adecuadamente, el PCTI debe ser revisado y modificado cada día antes del cambio de turno de tal forma que los empleados reciban instrucciones sobre como se implementará en ese día. Adicionalmente, los </a:t>
            </a:r>
            <a:r>
              <a:rPr lang="es-US" baseline="0" noProof="0" dirty="0" err="1" smtClean="0"/>
              <a:t>PCTIs</a:t>
            </a:r>
            <a:r>
              <a:rPr lang="es-US" baseline="0" noProof="0" dirty="0" smtClean="0"/>
              <a:t> pueden ser modificados mas a menudo conforme cambien las condiciones durante el día.</a:t>
            </a:r>
            <a:endParaRPr lang="es-US" noProof="0" dirty="0" smtClean="0"/>
          </a:p>
          <a:p>
            <a:endParaRPr lang="en-US" dirty="0"/>
          </a:p>
        </p:txBody>
      </p:sp>
      <p:sp>
        <p:nvSpPr>
          <p:cNvPr id="4" name="Slide Number Placeholder 3"/>
          <p:cNvSpPr>
            <a:spLocks noGrp="1"/>
          </p:cNvSpPr>
          <p:nvPr>
            <p:ph type="sldNum" sz="quarter" idx="10"/>
          </p:nvPr>
        </p:nvSpPr>
        <p:spPr/>
        <p:txBody>
          <a:bodyPr/>
          <a:lstStyle/>
          <a:p>
            <a:fld id="{865C8D15-20BA-4738-8202-6F3586D27429}" type="slidenum">
              <a:rPr lang="en-US" smtClean="0"/>
              <a:pPr/>
              <a:t>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US" noProof="0" dirty="0" smtClean="0"/>
              <a:t>Un buen plan de comunicaciones es esencial durante la fase de construcción.</a:t>
            </a:r>
            <a:r>
              <a:rPr lang="es-US" baseline="0" noProof="0" dirty="0" smtClean="0"/>
              <a:t> Debe comprometerse un proceso para coordinar el PCTI y las condiciones de la obra entre todos los que puedan entrar al espacio de trabajo. En este punto, los subcontratistas necesitarán estar comprometidos en la medida que sus operaciones serán impactadas por la creación e implementación del PCTI. Cuando busque identificar a quienes afectará el PCTI, es importante que todos los contratistas y sus operaciones sean consideradas y entrenadas sobre el programa. La falta de un subcontratista puede impactar en la seguridad y productividad de toda la obra.</a:t>
            </a:r>
            <a:endParaRPr lang="en-US" dirty="0" smtClean="0"/>
          </a:p>
          <a:p>
            <a:endParaRPr lang="en-US" dirty="0"/>
          </a:p>
        </p:txBody>
      </p:sp>
      <p:sp>
        <p:nvSpPr>
          <p:cNvPr id="4" name="Slide Number Placeholder 3"/>
          <p:cNvSpPr>
            <a:spLocks noGrp="1"/>
          </p:cNvSpPr>
          <p:nvPr>
            <p:ph type="sldNum" sz="quarter" idx="10"/>
          </p:nvPr>
        </p:nvSpPr>
        <p:spPr/>
        <p:txBody>
          <a:bodyPr/>
          <a:lstStyle/>
          <a:p>
            <a:fld id="{865C8D15-20BA-4738-8202-6F3586D27429}" type="slidenum">
              <a:rPr lang="en-US" smtClean="0"/>
              <a:pPr/>
              <a:t>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US" noProof="0" dirty="0" smtClean="0"/>
              <a:t>Un buen plan de comunicaciones es esencial durante la fase de construcción.</a:t>
            </a:r>
            <a:r>
              <a:rPr lang="es-US" baseline="0" noProof="0" dirty="0" smtClean="0"/>
              <a:t> Debe comprometerse un proceso para coordinar el PCTI y las condiciones de la obra entre todos los que puedan entrar al espacio de trabajo. En este punto, los subcontratistas necesitarán estar comprometidos en la medida que sus operaciones serán impactadas por la creación e implementación del PCTI. Cuando busque identificar a quienes afectará el PCTI, es importante que todos los contratistas y sus operaciones sean consideradas y entrenadas sobre el programa. La falta de un subcontratista puede impactar en la seguridad y productividad de toda la obra.</a:t>
            </a:r>
            <a:endParaRPr lang="en-US" dirty="0" smtClean="0"/>
          </a:p>
          <a:p>
            <a:endParaRPr lang="en-US" dirty="0"/>
          </a:p>
        </p:txBody>
      </p:sp>
      <p:sp>
        <p:nvSpPr>
          <p:cNvPr id="4" name="Slide Number Placeholder 3"/>
          <p:cNvSpPr>
            <a:spLocks noGrp="1"/>
          </p:cNvSpPr>
          <p:nvPr>
            <p:ph type="sldNum" sz="quarter" idx="10"/>
          </p:nvPr>
        </p:nvSpPr>
        <p:spPr/>
        <p:txBody>
          <a:bodyPr/>
          <a:lstStyle/>
          <a:p>
            <a:fld id="{865C8D15-20BA-4738-8202-6F3586D27429}" type="slidenum">
              <a:rPr lang="en-US" smtClean="0"/>
              <a:pPr/>
              <a:t>10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US" sz="1200" kern="1200" noProof="0" dirty="0" smtClean="0">
                <a:solidFill>
                  <a:schemeClr val="tx1"/>
                </a:solidFill>
                <a:latin typeface="+mn-lt"/>
                <a:ea typeface="+mn-ea"/>
                <a:cs typeface="+mn-cs"/>
              </a:rPr>
              <a:t>La leyenda explica los</a:t>
            </a:r>
            <a:r>
              <a:rPr lang="es-US" sz="1200" kern="1200" baseline="0" noProof="0" dirty="0" smtClean="0">
                <a:solidFill>
                  <a:schemeClr val="tx1"/>
                </a:solidFill>
                <a:latin typeface="+mn-lt"/>
                <a:ea typeface="+mn-ea"/>
                <a:cs typeface="+mn-cs"/>
              </a:rPr>
              <a:t> símbolos usados en el diagrama del PCTI. Símbolos estándar se basan en aquellos usados en el MUTCD. Sin embargo, se necesitan detalles adicionales sobre las clases de personal y los tipos de vehículos para desarrollar un PCTI  para operaciones de pavimentado. En este ejemplo, la zona naranja rallada es una zona libre de trabajadores que luego trataremos. El círculo naranja es un barril de construcción; el ícono debajo es una niveladora. Un camión de carga con un una cama oscura es un camión lleno, mientras que el camión de carga con una cama amarilla es un camión vacío. El ícono arriba en la esquina derecha es una </a:t>
            </a:r>
            <a:r>
              <a:rPr lang="es-US" sz="1200" kern="1200" baseline="0" noProof="0" dirty="0" err="1" smtClean="0">
                <a:solidFill>
                  <a:schemeClr val="tx1"/>
                </a:solidFill>
                <a:latin typeface="+mn-lt"/>
                <a:ea typeface="+mn-ea"/>
                <a:cs typeface="+mn-cs"/>
              </a:rPr>
              <a:t>extendedora</a:t>
            </a:r>
            <a:r>
              <a:rPr lang="es-US" sz="1200" kern="1200" baseline="0" noProof="0" dirty="0" smtClean="0">
                <a:solidFill>
                  <a:schemeClr val="tx1"/>
                </a:solidFill>
                <a:latin typeface="+mn-lt"/>
                <a:ea typeface="+mn-ea"/>
                <a:cs typeface="+mn-cs"/>
              </a:rPr>
              <a:t> y el ícono debajo es un rodillo. Los otros íconos en esta diapositiva son un rociador, un camión de agua, y un auto de pasajeros. La clave puede dibujarse a mano. Lo importante es proveer de una clave a fin de que lea el diagrama entienda los símbolos empleados. </a:t>
            </a:r>
            <a:endParaRPr lang="es-US" sz="1200" kern="1200" noProof="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65C8D15-20BA-4738-8202-6F3586D27429}" type="slidenum">
              <a:rPr lang="en-US" smtClean="0"/>
              <a:pPr/>
              <a:t>11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4D9CA37-E210-433A-80D5-68865BEE4CA6}" type="datetimeFigureOut">
              <a:rPr lang="en-US" smtClean="0"/>
              <a:pPr/>
              <a:t>7/14/2017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814DA0-4C52-4110-B688-DF8EC917BC1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D9CA37-E210-433A-80D5-68865BEE4CA6}" type="datetimeFigureOut">
              <a:rPr lang="en-US" smtClean="0"/>
              <a:pPr/>
              <a:t>7/14/2017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814DA0-4C52-4110-B688-DF8EC917BC1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D9CA37-E210-433A-80D5-68865BEE4CA6}" type="datetimeFigureOut">
              <a:rPr lang="en-US" smtClean="0"/>
              <a:pPr/>
              <a:t>7/14/2017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814DA0-4C52-4110-B688-DF8EC917BC1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D9CA37-E210-433A-80D5-68865BEE4CA6}" type="datetimeFigureOut">
              <a:rPr lang="en-US" smtClean="0"/>
              <a:pPr/>
              <a:t>7/14/2017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814DA0-4C52-4110-B688-DF8EC917BC1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D9CA37-E210-433A-80D5-68865BEE4CA6}" type="datetimeFigureOut">
              <a:rPr lang="en-US" smtClean="0"/>
              <a:pPr/>
              <a:t>7/14/2017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814DA0-4C52-4110-B688-DF8EC917BC1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4D9CA37-E210-433A-80D5-68865BEE4CA6}" type="datetimeFigureOut">
              <a:rPr lang="en-US" smtClean="0"/>
              <a:pPr/>
              <a:t>7/14/2017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3814DA0-4C52-4110-B688-DF8EC917BC1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4D9CA37-E210-433A-80D5-68865BEE4CA6}" type="datetimeFigureOut">
              <a:rPr lang="en-US" smtClean="0"/>
              <a:pPr/>
              <a:t>7/14/2017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3814DA0-4C52-4110-B688-DF8EC917BC1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4D9CA37-E210-433A-80D5-68865BEE4CA6}" type="datetimeFigureOut">
              <a:rPr lang="en-US" smtClean="0"/>
              <a:pPr/>
              <a:t>7/14/2017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3814DA0-4C52-4110-B688-DF8EC917BC1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D9CA37-E210-433A-80D5-68865BEE4CA6}" type="datetimeFigureOut">
              <a:rPr lang="en-US" smtClean="0"/>
              <a:pPr/>
              <a:t>7/14/2017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3814DA0-4C52-4110-B688-DF8EC917BC1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D9CA37-E210-433A-80D5-68865BEE4CA6}" type="datetimeFigureOut">
              <a:rPr lang="en-US" smtClean="0"/>
              <a:pPr/>
              <a:t>7/14/2017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3814DA0-4C52-4110-B688-DF8EC917BC1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D9CA37-E210-433A-80D5-68865BEE4CA6}" type="datetimeFigureOut">
              <a:rPr lang="en-US" smtClean="0"/>
              <a:pPr/>
              <a:t>7/14/2017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3814DA0-4C52-4110-B688-DF8EC917BC1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D9CA37-E210-433A-80D5-68865BEE4CA6}" type="datetimeFigureOut">
              <a:rPr lang="en-US" smtClean="0"/>
              <a:pPr/>
              <a:t>7/14/2017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814DA0-4C52-4110-B688-DF8EC917BC1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36.wmf"/><Relationship Id="rId18" Type="http://schemas.openxmlformats.org/officeDocument/2006/relationships/oleObject" Target="../embeddings/oleObject7.bin"/><Relationship Id="rId3" Type="http://schemas.openxmlformats.org/officeDocument/2006/relationships/notesSlide" Target="../notesSlides/notesSlide9.xml"/><Relationship Id="rId7" Type="http://schemas.openxmlformats.org/officeDocument/2006/relationships/image" Target="../media/image33.wmf"/><Relationship Id="rId12" Type="http://schemas.openxmlformats.org/officeDocument/2006/relationships/oleObject" Target="../embeddings/oleObject4.bin"/><Relationship Id="rId17" Type="http://schemas.openxmlformats.org/officeDocument/2006/relationships/image" Target="../media/image38.wmf"/><Relationship Id="rId2" Type="http://schemas.openxmlformats.org/officeDocument/2006/relationships/slideLayout" Target="../slideLayouts/slideLayout6.xml"/><Relationship Id="rId16" Type="http://schemas.openxmlformats.org/officeDocument/2006/relationships/oleObject" Target="../embeddings/oleObject6.bin"/><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35.wmf"/><Relationship Id="rId5" Type="http://schemas.openxmlformats.org/officeDocument/2006/relationships/image" Target="../media/image2.png"/><Relationship Id="rId15" Type="http://schemas.openxmlformats.org/officeDocument/2006/relationships/image" Target="../media/image37.wmf"/><Relationship Id="rId10" Type="http://schemas.openxmlformats.org/officeDocument/2006/relationships/oleObject" Target="../embeddings/oleObject3.bin"/><Relationship Id="rId19" Type="http://schemas.openxmlformats.org/officeDocument/2006/relationships/image" Target="../media/image39.wmf"/><Relationship Id="rId4" Type="http://schemas.openxmlformats.org/officeDocument/2006/relationships/image" Target="../media/image1.png"/><Relationship Id="rId9" Type="http://schemas.openxmlformats.org/officeDocument/2006/relationships/image" Target="../media/image34.wmf"/><Relationship Id="rId14" Type="http://schemas.openxmlformats.org/officeDocument/2006/relationships/oleObject" Target="../embeddings/oleObject5.bin"/></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2.jpe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image" Target="../media/image46.gif"/><Relationship Id="rId3" Type="http://schemas.openxmlformats.org/officeDocument/2006/relationships/image" Target="../media/image43.jpeg"/><Relationship Id="rId7"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png"/><Relationship Id="rId11" Type="http://schemas.openxmlformats.org/officeDocument/2006/relationships/image" Target="../media/image49.jpeg"/><Relationship Id="rId5" Type="http://schemas.openxmlformats.org/officeDocument/2006/relationships/image" Target="../media/image45.jpeg"/><Relationship Id="rId10" Type="http://schemas.openxmlformats.org/officeDocument/2006/relationships/image" Target="../media/image48.jpeg"/><Relationship Id="rId4" Type="http://schemas.openxmlformats.org/officeDocument/2006/relationships/image" Target="../media/image44.jpeg"/><Relationship Id="rId9" Type="http://schemas.openxmlformats.org/officeDocument/2006/relationships/image" Target="../media/image47.jpeg"/></Relationships>
</file>

<file path=ppt/slides/_rels/slide14.xml.rels><?xml version="1.0" encoding="UTF-8" standalone="yes"?>
<Relationships xmlns="http://schemas.openxmlformats.org/package/2006/relationships"><Relationship Id="rId3" Type="http://schemas.openxmlformats.org/officeDocument/2006/relationships/image" Target="../media/image50.jpeg"/><Relationship Id="rId7" Type="http://schemas.openxmlformats.org/officeDocument/2006/relationships/image" Target="../media/image52.jpe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51.jpeg"/><Relationship Id="rId5" Type="http://schemas.openxmlformats.org/officeDocument/2006/relationships/image" Target="../media/image2.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5.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54.jpeg"/><Relationship Id="rId5" Type="http://schemas.openxmlformats.org/officeDocument/2006/relationships/image" Target="../media/image5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image" Target="../media/image59.wmf"/><Relationship Id="rId3" Type="http://schemas.openxmlformats.org/officeDocument/2006/relationships/image" Target="../media/image1.png"/><Relationship Id="rId7" Type="http://schemas.openxmlformats.org/officeDocument/2006/relationships/image" Target="../media/image58.wmf"/><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57.wmf"/><Relationship Id="rId5" Type="http://schemas.openxmlformats.org/officeDocument/2006/relationships/image" Target="../media/image56.jpeg"/><Relationship Id="rId4" Type="http://schemas.openxmlformats.org/officeDocument/2006/relationships/image" Target="../media/image2.png"/><Relationship Id="rId9" Type="http://schemas.openxmlformats.org/officeDocument/2006/relationships/image" Target="../media/image60.wmf"/></Relationships>
</file>

<file path=ppt/slides/_rels/slide17.xml.rels><?xml version="1.0" encoding="UTF-8" standalone="yes"?>
<Relationships xmlns="http://schemas.openxmlformats.org/package/2006/relationships"><Relationship Id="rId8" Type="http://schemas.openxmlformats.org/officeDocument/2006/relationships/image" Target="../media/image64.jpeg"/><Relationship Id="rId3" Type="http://schemas.openxmlformats.org/officeDocument/2006/relationships/image" Target="../media/image61.png"/><Relationship Id="rId7" Type="http://schemas.openxmlformats.org/officeDocument/2006/relationships/image" Target="../media/image63.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62.jpeg"/><Relationship Id="rId5" Type="http://schemas.openxmlformats.org/officeDocument/2006/relationships/image" Target="../media/image2.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8" Type="http://schemas.openxmlformats.org/officeDocument/2006/relationships/image" Target="../media/image68.gif"/><Relationship Id="rId3" Type="http://schemas.openxmlformats.org/officeDocument/2006/relationships/image" Target="../media/image1.png"/><Relationship Id="rId7" Type="http://schemas.openxmlformats.org/officeDocument/2006/relationships/image" Target="../media/image67.jpe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2.png"/><Relationship Id="rId9" Type="http://schemas.openxmlformats.org/officeDocument/2006/relationships/image" Target="../media/image69.wmf"/></Relationships>
</file>

<file path=ppt/slides/_rels/slide19.xml.rels><?xml version="1.0" encoding="UTF-8" standalone="yes"?>
<Relationships xmlns="http://schemas.openxmlformats.org/package/2006/relationships"><Relationship Id="rId8" Type="http://schemas.openxmlformats.org/officeDocument/2006/relationships/image" Target="../media/image75.png"/><Relationship Id="rId13" Type="http://schemas.openxmlformats.org/officeDocument/2006/relationships/image" Target="../media/image2.png"/><Relationship Id="rId3" Type="http://schemas.openxmlformats.org/officeDocument/2006/relationships/image" Target="../media/image70.jpeg"/><Relationship Id="rId7" Type="http://schemas.openxmlformats.org/officeDocument/2006/relationships/image" Target="../media/image74.png"/><Relationship Id="rId12"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73.png"/><Relationship Id="rId11" Type="http://schemas.openxmlformats.org/officeDocument/2006/relationships/image" Target="../media/image78.png"/><Relationship Id="rId5" Type="http://schemas.openxmlformats.org/officeDocument/2006/relationships/image" Target="../media/image72.png"/><Relationship Id="rId10" Type="http://schemas.openxmlformats.org/officeDocument/2006/relationships/image" Target="../media/image77.png"/><Relationship Id="rId4" Type="http://schemas.openxmlformats.org/officeDocument/2006/relationships/image" Target="../media/image71.png"/><Relationship Id="rId9" Type="http://schemas.openxmlformats.org/officeDocument/2006/relationships/image" Target="../media/image76.png"/></Relationships>
</file>

<file path=ppt/slides/_rels/slide2.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82.emf"/><Relationship Id="rId3" Type="http://schemas.openxmlformats.org/officeDocument/2006/relationships/image" Target="../media/image1.png"/><Relationship Id="rId7" Type="http://schemas.openxmlformats.org/officeDocument/2006/relationships/image" Target="../media/image81.emf"/><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80.gif"/><Relationship Id="rId5" Type="http://schemas.openxmlformats.org/officeDocument/2006/relationships/image" Target="../media/image79.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2.emf"/><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81.emf"/><Relationship Id="rId5" Type="http://schemas.openxmlformats.org/officeDocument/2006/relationships/image" Target="../media/image80.gif"/><Relationship Id="rId4" Type="http://schemas.openxmlformats.org/officeDocument/2006/relationships/image" Target="../media/image79.png"/></Relationships>
</file>

<file path=ppt/slides/_rels/slide22.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1.png"/><Relationship Id="rId7" Type="http://schemas.openxmlformats.org/officeDocument/2006/relationships/image" Target="../media/image85.jpe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84.jpeg"/><Relationship Id="rId5" Type="http://schemas.openxmlformats.org/officeDocument/2006/relationships/image" Target="../media/image83.wmf"/><Relationship Id="rId10" Type="http://schemas.openxmlformats.org/officeDocument/2006/relationships/image" Target="../media/image86.jpeg"/><Relationship Id="rId4" Type="http://schemas.openxmlformats.org/officeDocument/2006/relationships/image" Target="../media/image2.png"/><Relationship Id="rId9" Type="http://schemas.openxmlformats.org/officeDocument/2006/relationships/image" Target="../media/image81.emf"/></Relationships>
</file>

<file path=ppt/slides/_rels/slide2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notesSlide" Target="../notesSlides/notesSlide20.xml"/><Relationship Id="rId7" Type="http://schemas.openxmlformats.org/officeDocument/2006/relationships/image" Target="../media/image1.png"/><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87.emf"/><Relationship Id="rId5" Type="http://schemas.openxmlformats.org/officeDocument/2006/relationships/package" Target="../embeddings/Microsoft_PowerPoint_Slide1.sldx"/><Relationship Id="rId4" Type="http://schemas.openxmlformats.org/officeDocument/2006/relationships/oleObject" Target="../embeddings/oleObject8.bin"/></Relationships>
</file>

<file path=ppt/slides/_rels/slide24.xml.rels><?xml version="1.0" encoding="UTF-8" standalone="yes"?>
<Relationships xmlns="http://schemas.openxmlformats.org/package/2006/relationships"><Relationship Id="rId8" Type="http://schemas.openxmlformats.org/officeDocument/2006/relationships/image" Target="../media/image94.jpeg"/><Relationship Id="rId3" Type="http://schemas.openxmlformats.org/officeDocument/2006/relationships/image" Target="../media/image89.jpeg"/><Relationship Id="rId7" Type="http://schemas.openxmlformats.org/officeDocument/2006/relationships/image" Target="../media/image93.jpeg"/><Relationship Id="rId2" Type="http://schemas.openxmlformats.org/officeDocument/2006/relationships/image" Target="../media/image88.jpeg"/><Relationship Id="rId1" Type="http://schemas.openxmlformats.org/officeDocument/2006/relationships/slideLayout" Target="../slideLayouts/slideLayout6.xml"/><Relationship Id="rId6" Type="http://schemas.openxmlformats.org/officeDocument/2006/relationships/image" Target="../media/image92.jpeg"/><Relationship Id="rId5" Type="http://schemas.openxmlformats.org/officeDocument/2006/relationships/image" Target="../media/image91.jpeg"/><Relationship Id="rId10" Type="http://schemas.openxmlformats.org/officeDocument/2006/relationships/image" Target="../media/image2.png"/><Relationship Id="rId4" Type="http://schemas.openxmlformats.org/officeDocument/2006/relationships/image" Target="../media/image90.jpeg"/><Relationship Id="rId9"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95.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97.jpeg"/><Relationship Id="rId5" Type="http://schemas.openxmlformats.org/officeDocument/2006/relationships/image" Target="../media/image96.jpe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99.png"/><Relationship Id="rId5" Type="http://schemas.openxmlformats.org/officeDocument/2006/relationships/image" Target="../media/image98.jpe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5.wmf"/><Relationship Id="rId5" Type="http://schemas.openxmlformats.org/officeDocument/2006/relationships/image" Target="../media/image4.png"/><Relationship Id="rId4" Type="http://schemas.openxmlformats.org/officeDocument/2006/relationships/image" Target="../media/image2.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0.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png"/><Relationship Id="rId5" Type="http://schemas.openxmlformats.org/officeDocument/2006/relationships/image" Target="../media/image18.jpeg"/><Relationship Id="rId10" Type="http://schemas.openxmlformats.org/officeDocument/2006/relationships/image" Target="../media/image5.wmf"/><Relationship Id="rId4" Type="http://schemas.openxmlformats.org/officeDocument/2006/relationships/image" Target="../media/image17.png"/><Relationship Id="rId9" Type="http://schemas.openxmlformats.org/officeDocument/2006/relationships/image" Target="../media/image20.jpeg"/></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1.jpeg"/><Relationship Id="rId7"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4.jpeg"/><Relationship Id="rId5" Type="http://schemas.openxmlformats.org/officeDocument/2006/relationships/image" Target="../media/image23.png"/><Relationship Id="rId10" Type="http://schemas.openxmlformats.org/officeDocument/2006/relationships/image" Target="../media/image26.png"/><Relationship Id="rId4" Type="http://schemas.openxmlformats.org/officeDocument/2006/relationships/image" Target="../media/image22.png"/><Relationship Id="rId9"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27.wmf"/><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1.png"/><Relationship Id="rId7"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title="Picture of ARTBA Developing An Internal TC Plan preventing runovers and backovers in roadway construction Title"/>
          <p:cNvGrpSpPr/>
          <p:nvPr/>
        </p:nvGrpSpPr>
        <p:grpSpPr>
          <a:xfrm>
            <a:off x="381000" y="336288"/>
            <a:ext cx="8595360" cy="959112"/>
            <a:chOff x="381000" y="336288"/>
            <a:chExt cx="8595360" cy="959112"/>
          </a:xfrm>
        </p:grpSpPr>
        <p:sp>
          <p:nvSpPr>
            <p:cNvPr id="3"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4"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err="1" smtClean="0">
                  <a:effectLst>
                    <a:outerShdw blurRad="60007" dist="310007" dir="7680000" sy="30000" kx="1300200" algn="ctr" rotWithShape="0">
                      <a:prstClr val="black">
                        <a:alpha val="32000"/>
                      </a:prstClr>
                    </a:outerShdw>
                  </a:effectLst>
                </a:rPr>
                <a:t>Implementando</a:t>
              </a:r>
              <a:r>
                <a:rPr lang="en-US" sz="3600" b="1" dirty="0" smtClean="0">
                  <a:effectLst>
                    <a:outerShdw blurRad="60007" dist="310007" dir="7680000" sy="30000" kx="1300200" algn="ctr" rotWithShape="0">
                      <a:prstClr val="black">
                        <a:alpha val="32000"/>
                      </a:prstClr>
                    </a:outerShdw>
                  </a:effectLst>
                </a:rPr>
                <a:t> un PCTI</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5"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a:ln>
                    <a:solidFill>
                      <a:srgbClr val="C00000"/>
                    </a:solidFill>
                  </a:ln>
                  <a:solidFill>
                    <a:srgbClr val="003300"/>
                  </a:solidFill>
                </a:rPr>
                <a:t>PREVINIENDO INCIDENTES POR ATROPELLOS EN LA CONSTRUCCION VIAL</a:t>
              </a:r>
              <a:endParaRPr lang="en-US" sz="1600" b="1" i="1" spc="50" dirty="0">
                <a:ln>
                  <a:solidFill>
                    <a:srgbClr val="C00000"/>
                  </a:solidFill>
                </a:ln>
                <a:solidFill>
                  <a:srgbClr val="003300"/>
                </a:solidFill>
                <a:latin typeface="Calibri" pitchFamily="34" charset="0"/>
              </a:endParaRPr>
            </a:p>
            <a:p>
              <a:pPr>
                <a:lnSpc>
                  <a:spcPts val="1900"/>
                </a:lnSpc>
              </a:pPr>
              <a:endParaRPr lang="en-US" sz="1600" b="1" i="1" spc="50" dirty="0">
                <a:ln>
                  <a:solidFill>
                    <a:srgbClr val="C00000"/>
                  </a:solidFill>
                </a:ln>
                <a:solidFill>
                  <a:srgbClr val="003300"/>
                </a:solidFill>
                <a:latin typeface="Calibri" pitchFamily="34" charset="0"/>
              </a:endParaRPr>
            </a:p>
          </p:txBody>
        </p:sp>
        <p:pic>
          <p:nvPicPr>
            <p:cNvPr id="6" name="Picture 5" descr="LOGO-ARTBA.png" title="Picture of ARTBA Developing An Internal TC Plan preventing runovers and backovers in roadway construction Title"/>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7" name="Picture 6" descr="Logo_WZ_Safety.png" title="Picture of ARTBA Developing An Internal TC Plan preventing runovers and backovers in roadway construction Titl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grpSp>
        <p:nvGrpSpPr>
          <p:cNvPr id="8" name="Group 7" title="Picture developing an internal traffic control plan for roadway construction title"/>
          <p:cNvGrpSpPr/>
          <p:nvPr/>
        </p:nvGrpSpPr>
        <p:grpSpPr>
          <a:xfrm>
            <a:off x="685800" y="1905000"/>
            <a:ext cx="7620000" cy="4343400"/>
            <a:chOff x="685800" y="1905000"/>
            <a:chExt cx="7620000" cy="4343400"/>
          </a:xfrm>
        </p:grpSpPr>
        <p:sp>
          <p:nvSpPr>
            <p:cNvPr id="9" name="Subtitle 8"/>
            <p:cNvSpPr txBox="1">
              <a:spLocks/>
            </p:cNvSpPr>
            <p:nvPr/>
          </p:nvSpPr>
          <p:spPr bwMode="auto">
            <a:xfrm>
              <a:off x="685800" y="1905000"/>
              <a:ext cx="7467600" cy="4343400"/>
            </a:xfrm>
            <a:prstGeom prst="rect">
              <a:avLst/>
            </a:prstGeom>
            <a:noFill/>
            <a:ln w="9525">
              <a:noFill/>
              <a:miter lim="800000"/>
              <a:headEnd/>
              <a:tailEnd/>
            </a:ln>
          </p:spPr>
          <p:txBody>
            <a:bodyPr/>
            <a:lstStyle/>
            <a:p>
              <a:pPr marL="342900" indent="-342900" algn="ctr">
                <a:spcBef>
                  <a:spcPct val="20000"/>
                </a:spcBef>
              </a:pPr>
              <a:r>
                <a:rPr lang="en-US" sz="4000" b="1" dirty="0" smtClean="0">
                  <a:solidFill>
                    <a:schemeClr val="bg2">
                      <a:lumMod val="10000"/>
                    </a:schemeClr>
                  </a:solidFill>
                  <a:latin typeface="Calibri" pitchFamily="34" charset="0"/>
                </a:rPr>
                <a:t>  </a:t>
              </a:r>
              <a:r>
                <a:rPr lang="en-US" sz="4000" b="1" dirty="0" err="1" smtClean="0">
                  <a:solidFill>
                    <a:schemeClr val="tx1">
                      <a:lumMod val="75000"/>
                      <a:lumOff val="25000"/>
                    </a:schemeClr>
                  </a:solidFill>
                  <a:effectLst>
                    <a:outerShdw blurRad="50800" dist="38100" dir="16200000" rotWithShape="0">
                      <a:prstClr val="black">
                        <a:alpha val="40000"/>
                      </a:prstClr>
                    </a:outerShdw>
                  </a:effectLst>
                  <a:latin typeface="Calibri" pitchFamily="34" charset="0"/>
                </a:rPr>
                <a:t>Implementando</a:t>
              </a:r>
              <a:r>
                <a:rPr lang="en-US" sz="4000" b="1" dirty="0" smtClean="0">
                  <a:solidFill>
                    <a:schemeClr val="tx1">
                      <a:lumMod val="75000"/>
                      <a:lumOff val="25000"/>
                    </a:schemeClr>
                  </a:solidFill>
                  <a:effectLst>
                    <a:outerShdw blurRad="50800" dist="38100" dir="16200000" rotWithShape="0">
                      <a:prstClr val="black">
                        <a:alpha val="40000"/>
                      </a:prstClr>
                    </a:outerShdw>
                  </a:effectLst>
                  <a:latin typeface="Calibri" pitchFamily="34" charset="0"/>
                </a:rPr>
                <a:t> Un</a:t>
              </a:r>
              <a:r>
                <a:rPr lang="en-US" sz="4000" b="1" dirty="0" smtClean="0">
                  <a:solidFill>
                    <a:schemeClr val="tx1">
                      <a:lumMod val="75000"/>
                      <a:lumOff val="25000"/>
                    </a:schemeClr>
                  </a:solidFill>
                  <a:latin typeface="Calibri" pitchFamily="34" charset="0"/>
                </a:rPr>
                <a:t/>
              </a:r>
              <a:br>
                <a:rPr lang="en-US" sz="4000" b="1" dirty="0" smtClean="0">
                  <a:solidFill>
                    <a:schemeClr val="tx1">
                      <a:lumMod val="75000"/>
                      <a:lumOff val="25000"/>
                    </a:schemeClr>
                  </a:solidFill>
                  <a:latin typeface="Calibri" pitchFamily="34" charset="0"/>
                </a:rPr>
              </a:br>
              <a:r>
                <a:rPr lang="en-US" sz="4000" b="1" dirty="0" smtClean="0">
                  <a:solidFill>
                    <a:schemeClr val="tx1">
                      <a:lumMod val="75000"/>
                      <a:lumOff val="25000"/>
                    </a:schemeClr>
                  </a:solidFill>
                  <a:latin typeface="Calibri" pitchFamily="34" charset="0"/>
                </a:rPr>
                <a:t> </a:t>
              </a:r>
              <a:r>
                <a:rPr lang="en-US" sz="6000" b="1" dirty="0" smtClean="0">
                  <a:solidFill>
                    <a:schemeClr val="tx1">
                      <a:lumMod val="75000"/>
                      <a:lumOff val="25000"/>
                    </a:schemeClr>
                  </a:solidFill>
                  <a:latin typeface="Calibri" pitchFamily="34" charset="0"/>
                </a:rPr>
                <a:t/>
              </a:r>
              <a:br>
                <a:rPr lang="en-US" sz="6000" b="1" dirty="0" smtClean="0">
                  <a:solidFill>
                    <a:schemeClr val="tx1">
                      <a:lumMod val="75000"/>
                      <a:lumOff val="25000"/>
                    </a:schemeClr>
                  </a:solidFill>
                  <a:latin typeface="Calibri" pitchFamily="34" charset="0"/>
                </a:rPr>
              </a:br>
              <a:endParaRPr lang="en-US" sz="6000" b="1" dirty="0" smtClean="0">
                <a:solidFill>
                  <a:schemeClr val="tx1">
                    <a:lumMod val="75000"/>
                    <a:lumOff val="25000"/>
                  </a:schemeClr>
                </a:solidFill>
                <a:latin typeface="Calibri" pitchFamily="34" charset="0"/>
              </a:endParaRPr>
            </a:p>
            <a:p>
              <a:pPr marL="342900" indent="-342900" algn="ctr">
                <a:spcBef>
                  <a:spcPct val="20000"/>
                </a:spcBef>
              </a:pPr>
              <a:endParaRPr lang="en-US" sz="1050" b="1" dirty="0" smtClean="0">
                <a:solidFill>
                  <a:schemeClr val="tx1">
                    <a:lumMod val="75000"/>
                    <a:lumOff val="25000"/>
                  </a:schemeClr>
                </a:solidFill>
                <a:latin typeface="Calibri" pitchFamily="34" charset="0"/>
              </a:endParaRPr>
            </a:p>
            <a:p>
              <a:pPr marL="342900" indent="-342900" algn="ctr">
                <a:spcBef>
                  <a:spcPct val="20000"/>
                </a:spcBef>
              </a:pPr>
              <a:endParaRPr lang="en-US" sz="1050" b="1" dirty="0" smtClean="0">
                <a:solidFill>
                  <a:schemeClr val="tx1">
                    <a:lumMod val="75000"/>
                    <a:lumOff val="25000"/>
                  </a:schemeClr>
                </a:solidFill>
                <a:latin typeface="Calibri" pitchFamily="34" charset="0"/>
              </a:endParaRPr>
            </a:p>
            <a:p>
              <a:pPr marL="342900" indent="-342900" algn="ctr">
                <a:spcBef>
                  <a:spcPct val="20000"/>
                </a:spcBef>
              </a:pPr>
              <a:endParaRPr lang="en-US" sz="1050" b="1" dirty="0" smtClean="0">
                <a:solidFill>
                  <a:schemeClr val="tx1">
                    <a:lumMod val="75000"/>
                    <a:lumOff val="25000"/>
                  </a:schemeClr>
                </a:solidFill>
                <a:latin typeface="Calibri" pitchFamily="34" charset="0"/>
              </a:endParaRPr>
            </a:p>
            <a:p>
              <a:pPr marL="342900" indent="-342900" algn="ctr">
                <a:spcBef>
                  <a:spcPct val="20000"/>
                </a:spcBef>
              </a:pPr>
              <a:endParaRPr lang="en-US" sz="1050" b="1" dirty="0" smtClean="0">
                <a:solidFill>
                  <a:schemeClr val="tx1">
                    <a:lumMod val="75000"/>
                    <a:lumOff val="25000"/>
                  </a:schemeClr>
                </a:solidFill>
                <a:latin typeface="Calibri" pitchFamily="34" charset="0"/>
              </a:endParaRPr>
            </a:p>
            <a:p>
              <a:pPr marL="342900" indent="-342900" algn="ctr">
                <a:spcBef>
                  <a:spcPct val="20000"/>
                </a:spcBef>
              </a:pPr>
              <a:r>
                <a:rPr lang="en-US" sz="1050" b="1" dirty="0" smtClean="0">
                  <a:solidFill>
                    <a:schemeClr val="tx1">
                      <a:lumMod val="75000"/>
                      <a:lumOff val="25000"/>
                    </a:schemeClr>
                  </a:solidFill>
                  <a:latin typeface="Calibri" pitchFamily="34" charset="0"/>
                </a:rPr>
                <a:t> </a:t>
              </a:r>
              <a:r>
                <a:rPr lang="en-US" sz="6000" b="1" dirty="0" smtClean="0">
                  <a:solidFill>
                    <a:schemeClr val="tx1">
                      <a:lumMod val="75000"/>
                      <a:lumOff val="25000"/>
                    </a:schemeClr>
                  </a:solidFill>
                  <a:latin typeface="Calibri" pitchFamily="34" charset="0"/>
                </a:rPr>
                <a:t/>
              </a:r>
              <a:br>
                <a:rPr lang="en-US" sz="6000" b="1" dirty="0" smtClean="0">
                  <a:solidFill>
                    <a:schemeClr val="tx1">
                      <a:lumMod val="75000"/>
                      <a:lumOff val="25000"/>
                    </a:schemeClr>
                  </a:solidFill>
                  <a:latin typeface="Calibri" pitchFamily="34" charset="0"/>
                </a:rPr>
              </a:br>
              <a:r>
                <a:rPr lang="en-US" sz="4800" b="1" dirty="0" smtClean="0">
                  <a:solidFill>
                    <a:schemeClr val="tx1">
                      <a:lumMod val="75000"/>
                      <a:lumOff val="25000"/>
                    </a:schemeClr>
                  </a:solidFill>
                  <a:effectLst>
                    <a:outerShdw blurRad="50800" dist="38100" dir="16200000" rotWithShape="0">
                      <a:prstClr val="black">
                        <a:alpha val="40000"/>
                      </a:prstClr>
                    </a:outerShdw>
                  </a:effectLst>
                  <a:latin typeface="Calibri" pitchFamily="34" charset="0"/>
                </a:rPr>
                <a:t>para la </a:t>
              </a:r>
              <a:r>
                <a:rPr lang="en-US" sz="4800" b="1" dirty="0" err="1" smtClean="0">
                  <a:solidFill>
                    <a:schemeClr val="tx1">
                      <a:lumMod val="75000"/>
                      <a:lumOff val="25000"/>
                    </a:schemeClr>
                  </a:solidFill>
                  <a:effectLst>
                    <a:outerShdw blurRad="50800" dist="38100" dir="16200000" rotWithShape="0">
                      <a:prstClr val="black">
                        <a:alpha val="40000"/>
                      </a:prstClr>
                    </a:outerShdw>
                  </a:effectLst>
                  <a:latin typeface="Calibri" pitchFamily="34" charset="0"/>
                </a:rPr>
                <a:t>Construcción</a:t>
              </a:r>
              <a:r>
                <a:rPr lang="en-US" sz="4800" b="1" dirty="0" smtClean="0">
                  <a:solidFill>
                    <a:schemeClr val="tx1">
                      <a:lumMod val="75000"/>
                      <a:lumOff val="25000"/>
                    </a:schemeClr>
                  </a:solidFill>
                  <a:effectLst>
                    <a:outerShdw blurRad="50800" dist="38100" dir="16200000" rotWithShape="0">
                      <a:prstClr val="black">
                        <a:alpha val="40000"/>
                      </a:prstClr>
                    </a:outerShdw>
                  </a:effectLst>
                  <a:latin typeface="Calibri" pitchFamily="34" charset="0"/>
                </a:rPr>
                <a:t> Vial</a:t>
              </a:r>
              <a:endParaRPr lang="en-US" sz="4800" b="1" dirty="0">
                <a:solidFill>
                  <a:schemeClr val="tx1">
                    <a:lumMod val="75000"/>
                    <a:lumOff val="25000"/>
                  </a:schemeClr>
                </a:solidFill>
                <a:effectLst>
                  <a:outerShdw blurRad="50800" dist="38100" dir="16200000" rotWithShape="0">
                    <a:prstClr val="black">
                      <a:alpha val="40000"/>
                    </a:prstClr>
                  </a:outerShdw>
                </a:effectLst>
                <a:latin typeface="Calibri" pitchFamily="34" charset="0"/>
              </a:endParaRPr>
            </a:p>
          </p:txBody>
        </p:sp>
        <p:sp>
          <p:nvSpPr>
            <p:cNvPr id="10" name="Subtitle 8"/>
            <p:cNvSpPr txBox="1">
              <a:spLocks/>
            </p:cNvSpPr>
            <p:nvPr/>
          </p:nvSpPr>
          <p:spPr bwMode="auto">
            <a:xfrm>
              <a:off x="838200" y="2819400"/>
              <a:ext cx="7467600" cy="2362200"/>
            </a:xfrm>
            <a:prstGeom prst="rect">
              <a:avLst/>
            </a:prstGeom>
            <a:noFill/>
            <a:ln w="9525">
              <a:noFill/>
              <a:miter lim="800000"/>
              <a:headEnd/>
              <a:tailEnd/>
            </a:ln>
          </p:spPr>
          <p:txBody>
            <a:bodyPr>
              <a:scene3d>
                <a:camera prst="orthographicFront"/>
                <a:lightRig rig="threePt" dir="t"/>
              </a:scene3d>
              <a:sp3d extrusionH="57150">
                <a:bevelT w="38100" h="38100"/>
              </a:sp3d>
            </a:bodyPr>
            <a:lstStyle/>
            <a:p>
              <a:pPr marL="342900" indent="-342900" algn="ctr">
                <a:spcBef>
                  <a:spcPct val="20000"/>
                </a:spcBef>
              </a:pPr>
              <a:r>
                <a:rPr lang="en-US" sz="6000" b="1" dirty="0" smtClean="0">
                  <a:solidFill>
                    <a:srgbClr val="C00000"/>
                  </a:solidFill>
                  <a:effectLst>
                    <a:outerShdw blurRad="60007" dist="310007" dir="7680000" sy="30000" kx="1300200" algn="ctr" rotWithShape="0">
                      <a:prstClr val="black">
                        <a:alpha val="32000"/>
                      </a:prstClr>
                    </a:outerShdw>
                  </a:effectLst>
                  <a:latin typeface="Calibri" pitchFamily="34" charset="0"/>
                </a:rPr>
                <a:t>  Plan de Control de </a:t>
              </a:r>
              <a:r>
                <a:rPr lang="en-US" sz="6000" b="1" dirty="0" err="1" smtClean="0">
                  <a:solidFill>
                    <a:srgbClr val="C00000"/>
                  </a:solidFill>
                  <a:effectLst>
                    <a:outerShdw blurRad="60007" dist="310007" dir="7680000" sy="30000" kx="1300200" algn="ctr" rotWithShape="0">
                      <a:prstClr val="black">
                        <a:alpha val="32000"/>
                      </a:prstClr>
                    </a:outerShdw>
                  </a:effectLst>
                  <a:latin typeface="Calibri" pitchFamily="34" charset="0"/>
                </a:rPr>
                <a:t>Tráfico</a:t>
              </a:r>
              <a:r>
                <a:rPr lang="en-US" sz="6000" b="1" dirty="0" smtClean="0">
                  <a:solidFill>
                    <a:srgbClr val="C00000"/>
                  </a:solidFill>
                  <a:effectLst>
                    <a:outerShdw blurRad="60007" dist="310007" dir="7680000" sy="30000" kx="1300200" algn="ctr" rotWithShape="0">
                      <a:prstClr val="black">
                        <a:alpha val="32000"/>
                      </a:prstClr>
                    </a:outerShdw>
                  </a:effectLst>
                  <a:latin typeface="Calibri" pitchFamily="34" charset="0"/>
                </a:rPr>
                <a:t> </a:t>
              </a:r>
              <a:r>
                <a:rPr lang="en-US" sz="6000" b="1" dirty="0" err="1" smtClean="0">
                  <a:solidFill>
                    <a:srgbClr val="C00000"/>
                  </a:solidFill>
                  <a:effectLst>
                    <a:outerShdw blurRad="60007" dist="310007" dir="7680000" sy="30000" kx="1300200" algn="ctr" rotWithShape="0">
                      <a:prstClr val="black">
                        <a:alpha val="32000"/>
                      </a:prstClr>
                    </a:outerShdw>
                  </a:effectLst>
                  <a:latin typeface="Calibri" pitchFamily="34" charset="0"/>
                </a:rPr>
                <a:t>Interno</a:t>
              </a:r>
              <a:endParaRPr lang="en-US" sz="4800" b="1" dirty="0">
                <a:solidFill>
                  <a:schemeClr val="bg2">
                    <a:lumMod val="10000"/>
                  </a:schemeClr>
                </a:solidFill>
                <a:effectLst>
                  <a:outerShdw blurRad="60007" dist="310007" dir="7680000" sy="30000" kx="1300200" algn="ctr" rotWithShape="0">
                    <a:prstClr val="black">
                      <a:alpha val="32000"/>
                    </a:prstClr>
                  </a:outerShdw>
                </a:effectLst>
                <a:latin typeface="Calibri" pitchFamily="34" charset="0"/>
              </a:endParaRPr>
            </a:p>
          </p:txBody>
        </p:sp>
      </p:grpSp>
      <p:sp>
        <p:nvSpPr>
          <p:cNvPr id="11" name="Title 10" hidden="1"/>
          <p:cNvSpPr>
            <a:spLocks noGrp="1"/>
          </p:cNvSpPr>
          <p:nvPr>
            <p:ph type="title"/>
          </p:nvPr>
        </p:nvSpPr>
        <p:spPr>
          <a:xfrm>
            <a:off x="477644" y="-1524000"/>
            <a:ext cx="8229600" cy="1143000"/>
          </a:xfrm>
        </p:spPr>
        <p:txBody>
          <a:bodyPr>
            <a:normAutofit fontScale="90000"/>
          </a:bodyPr>
          <a:lstStyle/>
          <a:p>
            <a:r>
              <a:rPr lang="en-US" dirty="0" smtClean="0"/>
              <a:t>Developing an internal traffic control plan for roadway construction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50" presetClass="entr" presetSubtype="0" decel="10000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1000" fill="hold"/>
                                        <p:tgtEl>
                                          <p:spTgt spid="8"/>
                                        </p:tgtEl>
                                        <p:attrNameLst>
                                          <p:attrName>ppt_w</p:attrName>
                                        </p:attrNameLst>
                                      </p:cBhvr>
                                      <p:tavLst>
                                        <p:tav tm="0">
                                          <p:val>
                                            <p:strVal val="#ppt_w+.3"/>
                                          </p:val>
                                        </p:tav>
                                        <p:tav tm="100000">
                                          <p:val>
                                            <p:strVal val="#ppt_w"/>
                                          </p:val>
                                        </p:tav>
                                      </p:tavLst>
                                    </p:anim>
                                    <p:anim calcmode="lin" valueType="num">
                                      <p:cBhvr>
                                        <p:cTn id="11" dur="1000" fill="hold"/>
                                        <p:tgtEl>
                                          <p:spTgt spid="8"/>
                                        </p:tgtEl>
                                        <p:attrNameLst>
                                          <p:attrName>ppt_h</p:attrName>
                                        </p:attrNameLst>
                                      </p:cBhvr>
                                      <p:tavLst>
                                        <p:tav tm="0">
                                          <p:val>
                                            <p:strVal val="#ppt_h"/>
                                          </p:val>
                                        </p:tav>
                                        <p:tav tm="100000">
                                          <p:val>
                                            <p:strVal val="#ppt_h"/>
                                          </p:val>
                                        </p:tav>
                                      </p:tavLst>
                                    </p:anim>
                                    <p:animEffect transition="in" filter="fade">
                                      <p:cBhvr>
                                        <p:cTn id="1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ITCP01.png" title="Picture of ITCP diagram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05200" y="2057400"/>
            <a:ext cx="5257800" cy="3671697"/>
          </a:xfrm>
          <a:prstGeom prst="rect">
            <a:avLst/>
          </a:prstGeom>
          <a:ln w="9525">
            <a:solidFill>
              <a:srgbClr val="333300"/>
            </a:solidFill>
          </a:ln>
          <a:effectLst>
            <a:outerShdw blurRad="50800" dist="76200" dir="2700000" algn="tl" rotWithShape="0">
              <a:prstClr val="black">
                <a:alpha val="40000"/>
              </a:prstClr>
            </a:outerShdw>
          </a:effectLst>
        </p:spPr>
      </p:pic>
      <p:pic>
        <p:nvPicPr>
          <p:cNvPr id="19" name="Picture 18" descr="older-workers-man-at-laptop-computer-(3).png" title="Picture of a man looking at a compute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00400" y="1371600"/>
            <a:ext cx="5105401" cy="4953001"/>
          </a:xfrm>
          <a:prstGeom prst="rect">
            <a:avLst/>
          </a:prstGeom>
          <a:ln>
            <a:solidFill>
              <a:schemeClr val="tx1"/>
            </a:solidFill>
          </a:ln>
          <a:effectLst>
            <a:outerShdw blurRad="50800" dist="76200" dir="2700000" algn="tl" rotWithShape="0">
              <a:prstClr val="black">
                <a:alpha val="40000"/>
              </a:prstClr>
            </a:outerShdw>
          </a:effectLst>
        </p:spPr>
      </p:pic>
      <p:grpSp>
        <p:nvGrpSpPr>
          <p:cNvPr id="2" name="Group 1" title="Picture of ARTBA Developing An Internal TC Plan preventing runovers and backovers in roadway construction Title"/>
          <p:cNvGrpSpPr/>
          <p:nvPr/>
        </p:nvGrpSpPr>
        <p:grpSpPr>
          <a:xfrm>
            <a:off x="381000" y="336288"/>
            <a:ext cx="8595360" cy="959112"/>
            <a:chOff x="381000" y="336288"/>
            <a:chExt cx="8595360" cy="959112"/>
          </a:xfrm>
        </p:grpSpPr>
        <p:sp>
          <p:nvSpPr>
            <p:cNvPr id="3"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4"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err="1">
                  <a:effectLst>
                    <a:outerShdw blurRad="60007" dist="310007" dir="7680000" sy="30000" kx="1300200" algn="ctr" rotWithShape="0">
                      <a:prstClr val="black">
                        <a:alpha val="32000"/>
                      </a:prstClr>
                    </a:outerShdw>
                  </a:effectLst>
                </a:rPr>
                <a:t>Implementando</a:t>
              </a:r>
              <a:r>
                <a:rPr lang="en-US" sz="3600" b="1" dirty="0">
                  <a:effectLst>
                    <a:outerShdw blurRad="60007" dist="310007" dir="7680000" sy="30000" kx="1300200" algn="ctr" rotWithShape="0">
                      <a:prstClr val="black">
                        <a:alpha val="32000"/>
                      </a:prstClr>
                    </a:outerShdw>
                  </a:effectLst>
                </a:rPr>
                <a:t> un PCTI</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a:p>
              <a:pPr algn="r">
                <a:lnSpc>
                  <a:spcPts val="1900"/>
                </a:lnSpc>
              </a:pP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5"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a:ln>
                    <a:solidFill>
                      <a:srgbClr val="C00000"/>
                    </a:solidFill>
                  </a:ln>
                  <a:solidFill>
                    <a:srgbClr val="003300"/>
                  </a:solidFill>
                </a:rPr>
                <a:t>PREVINIENDO INCIDENTES POR ATROPELLOS EN LA CONSTRUCCION VIAL</a:t>
              </a:r>
              <a:endParaRPr lang="en-US" sz="1600" b="1" i="1" spc="50" dirty="0">
                <a:ln>
                  <a:solidFill>
                    <a:srgbClr val="C00000"/>
                  </a:solidFill>
                </a:ln>
                <a:solidFill>
                  <a:srgbClr val="003300"/>
                </a:solidFill>
                <a:latin typeface="Calibri" pitchFamily="34" charset="0"/>
              </a:endParaRPr>
            </a:p>
            <a:p>
              <a:pPr>
                <a:lnSpc>
                  <a:spcPts val="1900"/>
                </a:lnSpc>
              </a:pPr>
              <a:endParaRPr lang="en-US" sz="1600" b="1" i="1" spc="50" dirty="0">
                <a:ln>
                  <a:solidFill>
                    <a:srgbClr val="C00000"/>
                  </a:solidFill>
                </a:ln>
                <a:solidFill>
                  <a:srgbClr val="003300"/>
                </a:solidFill>
                <a:latin typeface="Calibri" pitchFamily="34" charset="0"/>
              </a:endParaRPr>
            </a:p>
          </p:txBody>
        </p:sp>
        <p:pic>
          <p:nvPicPr>
            <p:cNvPr id="6" name="Picture 5" descr="LOGO-ARTBA.png" title="Picture of ARTBA Developing An Internal TC Plan preventing runovers and backovers in roadway construction Title"/>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7" name="Picture 6" descr="Logo_WZ_Safety.png" title="Picture of ARTBA Developing An Internal TC Plan preventing runovers and backovers in roadway construction Title"/>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8" name="Subtitle 8"/>
          <p:cNvSpPr txBox="1">
            <a:spLocks/>
          </p:cNvSpPr>
          <p:nvPr/>
        </p:nvSpPr>
        <p:spPr bwMode="auto">
          <a:xfrm>
            <a:off x="388938" y="1447800"/>
            <a:ext cx="7478712" cy="533400"/>
          </a:xfrm>
          <a:prstGeom prst="rect">
            <a:avLst/>
          </a:prstGeom>
          <a:noFill/>
          <a:ln w="9525">
            <a:noFill/>
            <a:miter lim="800000"/>
            <a:headEnd/>
            <a:tailEnd/>
          </a:ln>
        </p:spPr>
        <p:txBody>
          <a:bodyPr/>
          <a:lstStyle/>
          <a:p>
            <a:pPr marL="342900" indent="-342900">
              <a:spcBef>
                <a:spcPct val="20000"/>
              </a:spcBef>
            </a:pPr>
            <a:r>
              <a:rPr lang="en-US" sz="2800" b="1" dirty="0" smtClean="0">
                <a:solidFill>
                  <a:schemeClr val="bg2">
                    <a:lumMod val="10000"/>
                  </a:schemeClr>
                </a:solidFill>
                <a:effectLst>
                  <a:outerShdw blurRad="50800" dist="38100" dir="5400000" algn="t" rotWithShape="0">
                    <a:prstClr val="black">
                      <a:alpha val="40000"/>
                    </a:prstClr>
                  </a:outerShdw>
                </a:effectLst>
                <a:latin typeface="Calibri" pitchFamily="34" charset="0"/>
              </a:rPr>
              <a:t>¿</a:t>
            </a:r>
            <a:r>
              <a:rPr lang="en-US" sz="2800" b="1" dirty="0" err="1" smtClean="0">
                <a:solidFill>
                  <a:schemeClr val="bg2">
                    <a:lumMod val="10000"/>
                  </a:schemeClr>
                </a:solidFill>
                <a:effectLst>
                  <a:outerShdw blurRad="50800" dist="38100" dir="5400000" algn="t" rotWithShape="0">
                    <a:prstClr val="black">
                      <a:alpha val="40000"/>
                    </a:prstClr>
                  </a:outerShdw>
                </a:effectLst>
                <a:latin typeface="Calibri" pitchFamily="34" charset="0"/>
              </a:rPr>
              <a:t>Cuales</a:t>
            </a:r>
            <a:r>
              <a:rPr lang="en-US" sz="2800" b="1" dirty="0" smtClean="0">
                <a:solidFill>
                  <a:schemeClr val="bg2">
                    <a:lumMod val="10000"/>
                  </a:schemeClr>
                </a:solidFill>
                <a:effectLst>
                  <a:outerShdw blurRad="50800" dist="38100" dir="5400000" algn="t" rotWithShape="0">
                    <a:prstClr val="black">
                      <a:alpha val="40000"/>
                    </a:prstClr>
                  </a:outerShdw>
                </a:effectLst>
                <a:latin typeface="Calibri" pitchFamily="34" charset="0"/>
              </a:rPr>
              <a:t> son los </a:t>
            </a:r>
            <a:r>
              <a:rPr lang="en-US" sz="2800" b="1" dirty="0" err="1" smtClean="0">
                <a:solidFill>
                  <a:schemeClr val="bg2">
                    <a:lumMod val="10000"/>
                  </a:schemeClr>
                </a:solidFill>
                <a:effectLst>
                  <a:outerShdw blurRad="50800" dist="38100" dir="5400000" algn="t" rotWithShape="0">
                    <a:prstClr val="black">
                      <a:alpha val="40000"/>
                    </a:prstClr>
                  </a:outerShdw>
                </a:effectLst>
                <a:latin typeface="Calibri" pitchFamily="34" charset="0"/>
              </a:rPr>
              <a:t>elementos</a:t>
            </a:r>
            <a:r>
              <a:rPr lang="en-US" sz="2800" b="1" dirty="0" smtClean="0">
                <a:solidFill>
                  <a:schemeClr val="bg2">
                    <a:lumMod val="10000"/>
                  </a:schemeClr>
                </a:solidFill>
                <a:effectLst>
                  <a:outerShdw blurRad="50800" dist="38100" dir="5400000" algn="t" rotWithShape="0">
                    <a:prstClr val="black">
                      <a:alpha val="40000"/>
                    </a:prstClr>
                  </a:outerShdw>
                </a:effectLst>
                <a:latin typeface="Calibri" pitchFamily="34" charset="0"/>
              </a:rPr>
              <a:t> de un PCTI?</a:t>
            </a:r>
            <a:endParaRPr lang="en-US" sz="2400" b="1" dirty="0">
              <a:solidFill>
                <a:schemeClr val="bg2">
                  <a:lumMod val="10000"/>
                </a:schemeClr>
              </a:solidFill>
              <a:effectLst>
                <a:outerShdw blurRad="50800" dist="38100" dir="5400000" algn="t" rotWithShape="0">
                  <a:prstClr val="black">
                    <a:alpha val="40000"/>
                  </a:prstClr>
                </a:outerShdw>
              </a:effectLst>
              <a:latin typeface="Calibri" pitchFamily="34" charset="0"/>
            </a:endParaRPr>
          </a:p>
        </p:txBody>
      </p:sp>
      <p:sp>
        <p:nvSpPr>
          <p:cNvPr id="10" name="5-Point Star 9" title="Picture of star under the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ubtitle 8"/>
          <p:cNvSpPr txBox="1">
            <a:spLocks/>
          </p:cNvSpPr>
          <p:nvPr/>
        </p:nvSpPr>
        <p:spPr bwMode="auto">
          <a:xfrm>
            <a:off x="517525" y="1981200"/>
            <a:ext cx="8061325" cy="506413"/>
          </a:xfrm>
          <a:prstGeom prst="rect">
            <a:avLst/>
          </a:prstGeom>
          <a:noFill/>
          <a:ln w="9525">
            <a:noFill/>
            <a:miter lim="800000"/>
            <a:headEnd/>
            <a:tailEnd/>
          </a:ln>
        </p:spPr>
        <p:txBody>
          <a:bodyPr/>
          <a:lstStyle/>
          <a:p>
            <a:pPr marL="0" lvl="1">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err="1" smtClean="0">
                <a:effectLst>
                  <a:outerShdw blurRad="50800" dist="38100" dir="5400000" algn="t" rotWithShape="0">
                    <a:prstClr val="black">
                      <a:alpha val="40000"/>
                    </a:prstClr>
                  </a:outerShdw>
                </a:effectLst>
                <a:latin typeface="Arial Narrow" pitchFamily="34" charset="0"/>
              </a:rPr>
              <a:t>Diagramas</a:t>
            </a:r>
            <a:r>
              <a:rPr lang="en-US" sz="2200" b="1" dirty="0" smtClean="0">
                <a:effectLst>
                  <a:outerShdw blurRad="50800" dist="38100" dir="5400000" algn="t" rotWithShape="0">
                    <a:prstClr val="black">
                      <a:alpha val="40000"/>
                    </a:prstClr>
                  </a:outerShdw>
                </a:effectLst>
                <a:latin typeface="Arial Narrow" pitchFamily="34" charset="0"/>
              </a:rPr>
              <a:t> del PCTI</a:t>
            </a:r>
          </a:p>
        </p:txBody>
      </p:sp>
      <p:sp>
        <p:nvSpPr>
          <p:cNvPr id="12" name="Subtitle 8"/>
          <p:cNvSpPr txBox="1">
            <a:spLocks/>
          </p:cNvSpPr>
          <p:nvPr/>
        </p:nvSpPr>
        <p:spPr bwMode="auto">
          <a:xfrm>
            <a:off x="507273" y="2514600"/>
            <a:ext cx="8177745" cy="506413"/>
          </a:xfrm>
          <a:prstGeom prst="rect">
            <a:avLst/>
          </a:prstGeom>
          <a:noFill/>
          <a:ln w="9525">
            <a:noFill/>
            <a:miter lim="800000"/>
            <a:headEnd/>
            <a:tailEnd/>
          </a:ln>
        </p:spPr>
        <p:txBody>
          <a:bodyPr/>
          <a:lstStyle/>
          <a:p>
            <a:pPr marL="0" lvl="1">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smtClean="0">
                <a:effectLst>
                  <a:outerShdw blurRad="50800" dist="38100" dir="5400000" algn="t" rotWithShape="0">
                    <a:prstClr val="black">
                      <a:alpha val="40000"/>
                    </a:prstClr>
                  </a:outerShdw>
                </a:effectLst>
                <a:latin typeface="Arial Narrow" pitchFamily="34" charset="0"/>
              </a:rPr>
              <a:t>Notes del PCTI</a:t>
            </a:r>
          </a:p>
          <a:p>
            <a:pPr marL="0" lvl="1">
              <a:lnSpc>
                <a:spcPts val="2200"/>
              </a:lnSpc>
              <a:spcBef>
                <a:spcPct val="20000"/>
              </a:spcBef>
              <a:buFont typeface="Arial" charset="0"/>
              <a:buChar char="•"/>
            </a:pPr>
            <a:endParaRPr lang="en-US" sz="2200" b="1" dirty="0" smtClean="0">
              <a:latin typeface="Arial Narrow" pitchFamily="34" charset="0"/>
            </a:endParaRPr>
          </a:p>
          <a:p>
            <a:pPr marL="0" lvl="1">
              <a:lnSpc>
                <a:spcPts val="2200"/>
              </a:lnSpc>
              <a:spcBef>
                <a:spcPct val="20000"/>
              </a:spcBef>
              <a:buFont typeface="Arial" charset="0"/>
              <a:buChar char="•"/>
            </a:pPr>
            <a:endParaRPr lang="en-US" sz="2200" b="1" dirty="0" smtClean="0">
              <a:latin typeface="Arial Narrow" pitchFamily="34" charset="0"/>
            </a:endParaRPr>
          </a:p>
          <a:p>
            <a:pPr marL="0" lvl="1">
              <a:lnSpc>
                <a:spcPts val="2200"/>
              </a:lnSpc>
              <a:spcBef>
                <a:spcPct val="20000"/>
              </a:spcBef>
              <a:buFont typeface="Arial" charset="0"/>
              <a:buChar char="•"/>
            </a:pPr>
            <a:endParaRPr lang="en-US" sz="2200" b="1" dirty="0" smtClean="0">
              <a:latin typeface="Arial Narrow" pitchFamily="34" charset="0"/>
            </a:endParaRPr>
          </a:p>
          <a:p>
            <a:pPr marL="0" lvl="1">
              <a:lnSpc>
                <a:spcPts val="2200"/>
              </a:lnSpc>
              <a:spcBef>
                <a:spcPct val="20000"/>
              </a:spcBef>
              <a:buFont typeface="Arial" charset="0"/>
              <a:buChar char="•"/>
            </a:pPr>
            <a:endParaRPr lang="en-US" sz="2200" b="1" dirty="0">
              <a:latin typeface="Arial Narrow" pitchFamily="34" charset="0"/>
            </a:endParaRPr>
          </a:p>
        </p:txBody>
      </p:sp>
      <p:sp>
        <p:nvSpPr>
          <p:cNvPr id="14" name="Subtitle 8"/>
          <p:cNvSpPr txBox="1">
            <a:spLocks/>
          </p:cNvSpPr>
          <p:nvPr/>
        </p:nvSpPr>
        <p:spPr bwMode="auto">
          <a:xfrm>
            <a:off x="640105" y="2856640"/>
            <a:ext cx="8138770"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spc="-30" dirty="0" err="1" smtClean="0">
                <a:effectLst>
                  <a:outerShdw blurRad="50800" dist="38100" dir="5400000" algn="t" rotWithShape="0">
                    <a:prstClr val="black">
                      <a:alpha val="40000"/>
                    </a:prstClr>
                  </a:outerShdw>
                </a:effectLst>
                <a:latin typeface="Arial Narrow" pitchFamily="34" charset="0"/>
              </a:rPr>
              <a:t>Medidas</a:t>
            </a:r>
            <a:r>
              <a:rPr lang="en-US" sz="2000" b="1" spc="-30" dirty="0" smtClean="0">
                <a:effectLst>
                  <a:outerShdw blurRad="50800" dist="38100" dir="5400000" algn="t" rotWithShape="0">
                    <a:prstClr val="black">
                      <a:alpha val="40000"/>
                    </a:prstClr>
                  </a:outerShdw>
                </a:effectLst>
                <a:latin typeface="Arial Narrow" pitchFamily="34" charset="0"/>
              </a:rPr>
              <a:t> de </a:t>
            </a:r>
            <a:r>
              <a:rPr lang="en-US" sz="2000" b="1" spc="-30" dirty="0" err="1" smtClean="0">
                <a:effectLst>
                  <a:outerShdw blurRad="50800" dist="38100" dir="5400000" algn="t" rotWithShape="0">
                    <a:prstClr val="black">
                      <a:alpha val="40000"/>
                    </a:prstClr>
                  </a:outerShdw>
                </a:effectLst>
                <a:latin typeface="Arial Narrow" pitchFamily="34" charset="0"/>
              </a:rPr>
              <a:t>reducción</a:t>
            </a:r>
            <a:r>
              <a:rPr lang="en-US" sz="2000" b="1" spc="-30" dirty="0" smtClean="0">
                <a:effectLst>
                  <a:outerShdw blurRad="50800" dist="38100" dir="5400000" algn="t" rotWithShape="0">
                    <a:prstClr val="black">
                      <a:alpha val="40000"/>
                    </a:prstClr>
                  </a:outerShdw>
                </a:effectLst>
                <a:latin typeface="Arial Narrow" pitchFamily="34" charset="0"/>
              </a:rPr>
              <a:t> de </a:t>
            </a:r>
            <a:r>
              <a:rPr lang="en-US" sz="2000" b="1" spc="-30" dirty="0" err="1" smtClean="0">
                <a:effectLst>
                  <a:outerShdw blurRad="50800" dist="38100" dir="5400000" algn="t" rotWithShape="0">
                    <a:prstClr val="black">
                      <a:alpha val="40000"/>
                    </a:prstClr>
                  </a:outerShdw>
                </a:effectLst>
                <a:latin typeface="Arial Narrow" pitchFamily="34" charset="0"/>
              </a:rPr>
              <a:t>lesiones</a:t>
            </a:r>
            <a:endParaRPr lang="en-US" sz="2000" b="1" spc="-30" dirty="0" smtClean="0">
              <a:effectLst>
                <a:outerShdw blurRad="50800" dist="38100" dir="5400000" algn="t" rotWithShape="0">
                  <a:prstClr val="black">
                    <a:alpha val="40000"/>
                  </a:prstClr>
                </a:outerShdw>
              </a:effectLst>
              <a:latin typeface="Arial Narrow" pitchFamily="34" charset="0"/>
            </a:endParaRPr>
          </a:p>
          <a:p>
            <a:pPr marL="0" lvl="1">
              <a:lnSpc>
                <a:spcPts val="2200"/>
              </a:lnSpc>
              <a:buSzPct val="50000"/>
              <a:buFont typeface="Wingdings" pitchFamily="2" charset="2"/>
              <a:buChar char="ü"/>
            </a:pPr>
            <a:endParaRPr lang="en-US" sz="2000" b="1" spc="-30"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15" name="Subtitle 8"/>
          <p:cNvSpPr txBox="1">
            <a:spLocks/>
          </p:cNvSpPr>
          <p:nvPr/>
        </p:nvSpPr>
        <p:spPr bwMode="auto">
          <a:xfrm>
            <a:off x="640105" y="3333795"/>
            <a:ext cx="8138770" cy="560387"/>
          </a:xfrm>
          <a:prstGeom prst="rect">
            <a:avLst/>
          </a:prstGeom>
          <a:noFill/>
          <a:ln w="9525">
            <a:noFill/>
            <a:miter lim="800000"/>
            <a:headEnd/>
            <a:tailEnd/>
          </a:ln>
        </p:spPr>
        <p:txBody>
          <a:bodyPr/>
          <a:lstStyle/>
          <a:p>
            <a:pPr marL="0" lvl="1">
              <a:lnSpc>
                <a:spcPts val="20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err="1" smtClean="0">
                <a:effectLst>
                  <a:outerShdw blurRad="50800" dist="38100" dir="5400000" algn="t" rotWithShape="0">
                    <a:prstClr val="black">
                      <a:alpha val="40000"/>
                    </a:prstClr>
                  </a:outerShdw>
                </a:effectLst>
                <a:latin typeface="Arial Narrow" pitchFamily="34" charset="0"/>
              </a:rPr>
              <a:t>Condiciones</a:t>
            </a:r>
            <a:r>
              <a:rPr lang="en-US" sz="2000" b="1" dirty="0" smtClean="0">
                <a:effectLst>
                  <a:outerShdw blurRad="50800" dist="38100" dir="5400000" algn="t" rotWithShape="0">
                    <a:prstClr val="black">
                      <a:alpha val="40000"/>
                    </a:prstClr>
                  </a:outerShdw>
                </a:effectLst>
                <a:latin typeface="Arial Narrow" pitchFamily="34" charset="0"/>
              </a:rPr>
              <a:t>/</a:t>
            </a:r>
            <a:r>
              <a:rPr lang="en-US" sz="2000" b="1" dirty="0" err="1">
                <a:effectLst>
                  <a:outerShdw blurRad="50800" dist="38100" dir="5400000" algn="t" rotWithShape="0">
                    <a:prstClr val="black">
                      <a:alpha val="40000"/>
                    </a:prstClr>
                  </a:outerShdw>
                </a:effectLst>
                <a:latin typeface="Arial Narrow" pitchFamily="34" charset="0"/>
              </a:rPr>
              <a:t>p</a:t>
            </a:r>
            <a:r>
              <a:rPr lang="en-US" sz="2000" b="1" dirty="0" err="1" smtClean="0">
                <a:effectLst>
                  <a:outerShdw blurRad="50800" dist="38100" dir="5400000" algn="t" rotWithShape="0">
                    <a:prstClr val="black">
                      <a:alpha val="40000"/>
                    </a:prstClr>
                  </a:outerShdw>
                </a:effectLst>
                <a:latin typeface="Arial Narrow" pitchFamily="34" charset="0"/>
              </a:rPr>
              <a:t>rovisiones</a:t>
            </a:r>
            <a:r>
              <a:rPr lang="en-US" sz="2000" b="1" dirty="0" smtClean="0">
                <a:effectLst>
                  <a:outerShdw blurRad="50800" dist="38100" dir="5400000" algn="t" rotWithShape="0">
                    <a:prstClr val="black">
                      <a:alpha val="40000"/>
                    </a:prstClr>
                  </a:outerShdw>
                </a:effectLst>
                <a:latin typeface="Arial Narrow" pitchFamily="34" charset="0"/>
              </a:rPr>
              <a:t> </a:t>
            </a:r>
            <a:r>
              <a:rPr lang="en-US" sz="2000" b="1" dirty="0" err="1" smtClean="0">
                <a:effectLst>
                  <a:outerShdw blurRad="50800" dist="38100" dir="5400000" algn="t" rotWithShape="0">
                    <a:prstClr val="black">
                      <a:alpha val="40000"/>
                    </a:prstClr>
                  </a:outerShdw>
                </a:effectLst>
                <a:latin typeface="Arial Narrow" pitchFamily="34" charset="0"/>
              </a:rPr>
              <a:t>específicas</a:t>
            </a:r>
            <a:r>
              <a:rPr lang="en-US" sz="2000" b="1" dirty="0" smtClean="0">
                <a:effectLst>
                  <a:outerShdw blurRad="50800" dist="38100" dir="5400000" algn="t" rotWithShape="0">
                    <a:prstClr val="black">
                      <a:alpha val="40000"/>
                    </a:prstClr>
                  </a:outerShdw>
                </a:effectLst>
                <a:latin typeface="Arial Narrow" pitchFamily="34" charset="0"/>
              </a:rPr>
              <a:t> de la </a:t>
            </a:r>
            <a:r>
              <a:rPr lang="en-US" sz="2000" b="1" dirty="0" err="1" smtClean="0">
                <a:effectLst>
                  <a:outerShdw blurRad="50800" dist="38100" dir="5400000" algn="t" rotWithShape="0">
                    <a:prstClr val="black">
                      <a:alpha val="40000"/>
                    </a:prstClr>
                  </a:outerShdw>
                </a:effectLst>
                <a:latin typeface="Arial Narrow" pitchFamily="34" charset="0"/>
              </a:rPr>
              <a:t>obra</a:t>
            </a:r>
            <a:endParaRPr lang="en-US" sz="2000" b="1" dirty="0" smtClean="0">
              <a:effectLst>
                <a:outerShdw blurRad="50800" dist="38100" dir="5400000" algn="t" rotWithShape="0">
                  <a:prstClr val="black">
                    <a:alpha val="40000"/>
                  </a:prstClr>
                </a:outerShdw>
              </a:effectLst>
              <a:latin typeface="Arial Narrow" pitchFamily="34" charset="0"/>
            </a:endParaRPr>
          </a:p>
          <a:p>
            <a:pPr marL="0" lvl="1">
              <a:lnSpc>
                <a:spcPts val="2000"/>
              </a:lnSpc>
              <a:buSzPct val="50000"/>
              <a:buFont typeface="Wingdings" pitchFamily="2" charset="2"/>
              <a:buChar char="ü"/>
            </a:pP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16" name="Subtitle 8"/>
          <p:cNvSpPr txBox="1">
            <a:spLocks/>
          </p:cNvSpPr>
          <p:nvPr/>
        </p:nvSpPr>
        <p:spPr bwMode="auto">
          <a:xfrm>
            <a:off x="640105" y="3733800"/>
            <a:ext cx="8138770"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spc="-30" dirty="0" err="1" smtClean="0">
                <a:effectLst>
                  <a:outerShdw blurRad="50800" dist="38100" dir="5400000" algn="t" rotWithShape="0">
                    <a:prstClr val="black">
                      <a:alpha val="40000"/>
                    </a:prstClr>
                  </a:outerShdw>
                </a:effectLst>
                <a:latin typeface="Arial Narrow" pitchFamily="34" charset="0"/>
              </a:rPr>
              <a:t>Obligaciones</a:t>
            </a:r>
            <a:endParaRPr lang="en-US" sz="2000" b="1" spc="-30" dirty="0" smtClean="0">
              <a:effectLst>
                <a:outerShdw blurRad="50800" dist="38100" dir="5400000" algn="t" rotWithShape="0">
                  <a:prstClr val="black">
                    <a:alpha val="40000"/>
                  </a:prstClr>
                </a:outerShdw>
              </a:effectLst>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17" name="Subtitle 8"/>
          <p:cNvSpPr txBox="1">
            <a:spLocks/>
          </p:cNvSpPr>
          <p:nvPr/>
        </p:nvSpPr>
        <p:spPr bwMode="auto">
          <a:xfrm>
            <a:off x="640105" y="4193359"/>
            <a:ext cx="8138770"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err="1" smtClean="0">
                <a:effectLst>
                  <a:outerShdw blurRad="50800" dist="38100" dir="5400000" algn="t" rotWithShape="0">
                    <a:prstClr val="black">
                      <a:alpha val="40000"/>
                    </a:prstClr>
                  </a:outerShdw>
                </a:effectLst>
                <a:latin typeface="Arial Narrow" pitchFamily="34" charset="0"/>
              </a:rPr>
              <a:t>Lista</a:t>
            </a:r>
            <a:r>
              <a:rPr lang="en-US" sz="2000" b="1" dirty="0" smtClean="0">
                <a:effectLst>
                  <a:outerShdw blurRad="50800" dist="38100" dir="5400000" algn="t" rotWithShape="0">
                    <a:prstClr val="black">
                      <a:alpha val="40000"/>
                    </a:prstClr>
                  </a:outerShdw>
                </a:effectLst>
                <a:latin typeface="Arial Narrow" pitchFamily="34" charset="0"/>
              </a:rPr>
              <a:t> de </a:t>
            </a:r>
            <a:r>
              <a:rPr lang="en-US" sz="2000" b="1" dirty="0" err="1" smtClean="0">
                <a:effectLst>
                  <a:outerShdw blurRad="50800" dist="38100" dir="5400000" algn="t" rotWithShape="0">
                    <a:prstClr val="black">
                      <a:alpha val="40000"/>
                    </a:prstClr>
                  </a:outerShdw>
                </a:effectLst>
                <a:latin typeface="Arial Narrow" pitchFamily="34" charset="0"/>
              </a:rPr>
              <a:t>equipos</a:t>
            </a:r>
            <a:r>
              <a:rPr lang="en-US" sz="2000" b="1" dirty="0" smtClean="0">
                <a:effectLst>
                  <a:outerShdw blurRad="50800" dist="38100" dir="5400000" algn="t" rotWithShape="0">
                    <a:prstClr val="black">
                      <a:alpha val="40000"/>
                    </a:prstClr>
                  </a:outerShdw>
                </a:effectLst>
                <a:latin typeface="Arial Narrow" pitchFamily="34" charset="0"/>
              </a:rPr>
              <a:t>/personal</a:t>
            </a: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18" name="Subtitle 8"/>
          <p:cNvSpPr txBox="1">
            <a:spLocks/>
          </p:cNvSpPr>
          <p:nvPr/>
        </p:nvSpPr>
        <p:spPr bwMode="auto">
          <a:xfrm>
            <a:off x="640105" y="4641850"/>
            <a:ext cx="8138770"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err="1" smtClean="0">
                <a:effectLst>
                  <a:outerShdw blurRad="50800" dist="38100" dir="5400000" algn="t" rotWithShape="0">
                    <a:prstClr val="black">
                      <a:alpha val="40000"/>
                    </a:prstClr>
                  </a:outerShdw>
                </a:effectLst>
                <a:latin typeface="Arial Narrow" pitchFamily="34" charset="0"/>
              </a:rPr>
              <a:t>Notas</a:t>
            </a:r>
            <a:r>
              <a:rPr lang="en-US" sz="2000" b="1" dirty="0" smtClean="0">
                <a:effectLst>
                  <a:outerShdw blurRad="50800" dist="38100" dir="5400000" algn="t" rotWithShape="0">
                    <a:prstClr val="black">
                      <a:alpha val="40000"/>
                    </a:prstClr>
                  </a:outerShdw>
                </a:effectLst>
                <a:latin typeface="Arial Narrow" pitchFamily="34" charset="0"/>
              </a:rPr>
              <a:t> </a:t>
            </a:r>
            <a:r>
              <a:rPr lang="en-US" sz="2000" b="1" dirty="0" err="1" smtClean="0">
                <a:effectLst>
                  <a:outerShdw blurRad="50800" dist="38100" dir="5400000" algn="t" rotWithShape="0">
                    <a:prstClr val="black">
                      <a:alpha val="40000"/>
                    </a:prstClr>
                  </a:outerShdw>
                </a:effectLst>
                <a:latin typeface="Arial Narrow" pitchFamily="34" charset="0"/>
              </a:rPr>
              <a:t>sobre</a:t>
            </a:r>
            <a:r>
              <a:rPr lang="en-US" sz="2000" b="1" dirty="0" smtClean="0">
                <a:effectLst>
                  <a:outerShdw blurRad="50800" dist="38100" dir="5400000" algn="t" rotWithShape="0">
                    <a:prstClr val="black">
                      <a:alpha val="40000"/>
                    </a:prstClr>
                  </a:outerShdw>
                </a:effectLst>
                <a:latin typeface="Arial Narrow" pitchFamily="34" charset="0"/>
              </a:rPr>
              <a:t> </a:t>
            </a:r>
            <a:r>
              <a:rPr lang="en-US" sz="2000" b="1" dirty="0" err="1" smtClean="0">
                <a:effectLst>
                  <a:outerShdw blurRad="50800" dist="38100" dir="5400000" algn="t" rotWithShape="0">
                    <a:prstClr val="black">
                      <a:alpha val="40000"/>
                    </a:prstClr>
                  </a:outerShdw>
                </a:effectLst>
                <a:latin typeface="Arial Narrow" pitchFamily="34" charset="0"/>
              </a:rPr>
              <a:t>puntos</a:t>
            </a:r>
            <a:r>
              <a:rPr lang="en-US" sz="2000" b="1" dirty="0" smtClean="0">
                <a:effectLst>
                  <a:outerShdw blurRad="50800" dist="38100" dir="5400000" algn="t" rotWithShape="0">
                    <a:prstClr val="black">
                      <a:alpha val="40000"/>
                    </a:prstClr>
                  </a:outerShdw>
                </a:effectLst>
                <a:latin typeface="Arial Narrow" pitchFamily="34" charset="0"/>
              </a:rPr>
              <a:t> de </a:t>
            </a:r>
            <a:r>
              <a:rPr lang="en-US" sz="2000" b="1" dirty="0" err="1" smtClean="0">
                <a:effectLst>
                  <a:outerShdw blurRad="50800" dist="38100" dir="5400000" algn="t" rotWithShape="0">
                    <a:prstClr val="black">
                      <a:alpha val="40000"/>
                    </a:prstClr>
                  </a:outerShdw>
                </a:effectLst>
                <a:latin typeface="Arial Narrow" pitchFamily="34" charset="0"/>
              </a:rPr>
              <a:t>seguridad</a:t>
            </a:r>
            <a:endParaRPr lang="en-US" sz="2000" b="1" dirty="0" smtClean="0">
              <a:effectLst>
                <a:outerShdw blurRad="50800" dist="38100" dir="5400000" algn="t" rotWithShape="0">
                  <a:prstClr val="black">
                    <a:alpha val="40000"/>
                  </a:prstClr>
                </a:outerShdw>
              </a:effectLst>
              <a:latin typeface="Arial Narrow" pitchFamily="34" charset="0"/>
            </a:endParaRPr>
          </a:p>
        </p:txBody>
      </p:sp>
      <p:sp>
        <p:nvSpPr>
          <p:cNvPr id="9" name="Title 8" hidden="1"/>
          <p:cNvSpPr>
            <a:spLocks noGrp="1"/>
          </p:cNvSpPr>
          <p:nvPr>
            <p:ph type="title"/>
          </p:nvPr>
        </p:nvSpPr>
        <p:spPr>
          <a:xfrm>
            <a:off x="433387" y="-1752600"/>
            <a:ext cx="8229600" cy="1143000"/>
          </a:xfrm>
        </p:spPr>
        <p:txBody>
          <a:bodyPr/>
          <a:lstStyle/>
          <a:p>
            <a:r>
              <a:rPr lang="en-US" dirty="0" smtClean="0"/>
              <a:t>What are the ITCP elements</a:t>
            </a:r>
            <a:endParaRPr lang="en-US" dirty="0"/>
          </a:p>
        </p:txBody>
      </p:sp>
      <p:sp>
        <p:nvSpPr>
          <p:cNvPr id="20" name="Slide Number Placeholder 4"/>
          <p:cNvSpPr>
            <a:spLocks noGrp="1"/>
          </p:cNvSpPr>
          <p:nvPr>
            <p:ph type="sldNum" sz="quarter" idx="12"/>
          </p:nvPr>
        </p:nvSpPr>
        <p:spPr/>
        <p:txBody>
          <a:bodyPr/>
          <a:lstStyle/>
          <a:p>
            <a:pPr>
              <a:defRPr/>
            </a:pPr>
            <a:fld id="{632DF3B3-665C-4605-AF3C-B77CE60C6955}" type="slidenum">
              <a:rPr lang="en-US"/>
              <a:pPr>
                <a:defRPr/>
              </a:pPr>
              <a:t>10</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50" presetClass="entr" presetSubtype="0" decel="10000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1000" fill="hold"/>
                                        <p:tgtEl>
                                          <p:spTgt spid="13"/>
                                        </p:tgtEl>
                                        <p:attrNameLst>
                                          <p:attrName>ppt_w</p:attrName>
                                        </p:attrNameLst>
                                      </p:cBhvr>
                                      <p:tavLst>
                                        <p:tav tm="0">
                                          <p:val>
                                            <p:strVal val="#ppt_w+.3"/>
                                          </p:val>
                                        </p:tav>
                                        <p:tav tm="100000">
                                          <p:val>
                                            <p:strVal val="#ppt_w"/>
                                          </p:val>
                                        </p:tav>
                                      </p:tavLst>
                                    </p:anim>
                                    <p:anim calcmode="lin" valueType="num">
                                      <p:cBhvr>
                                        <p:cTn id="20" dur="1000" fill="hold"/>
                                        <p:tgtEl>
                                          <p:spTgt spid="13"/>
                                        </p:tgtEl>
                                        <p:attrNameLst>
                                          <p:attrName>ppt_h</p:attrName>
                                        </p:attrNameLst>
                                      </p:cBhvr>
                                      <p:tavLst>
                                        <p:tav tm="0">
                                          <p:val>
                                            <p:strVal val="#ppt_h"/>
                                          </p:val>
                                        </p:tav>
                                        <p:tav tm="100000">
                                          <p:val>
                                            <p:strVal val="#ppt_h"/>
                                          </p:val>
                                        </p:tav>
                                      </p:tavLst>
                                    </p:anim>
                                    <p:animEffect transition="in" filter="fade">
                                      <p:cBhvr>
                                        <p:cTn id="21" dur="10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par>
                                <p:cTn id="26" presetID="50" presetClass="entr" presetSubtype="0" decel="10000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1000" fill="hold"/>
                                        <p:tgtEl>
                                          <p:spTgt spid="19"/>
                                        </p:tgtEl>
                                        <p:attrNameLst>
                                          <p:attrName>ppt_w</p:attrName>
                                        </p:attrNameLst>
                                      </p:cBhvr>
                                      <p:tavLst>
                                        <p:tav tm="0">
                                          <p:val>
                                            <p:strVal val="#ppt_w+.3"/>
                                          </p:val>
                                        </p:tav>
                                        <p:tav tm="100000">
                                          <p:val>
                                            <p:strVal val="#ppt_w"/>
                                          </p:val>
                                        </p:tav>
                                      </p:tavLst>
                                    </p:anim>
                                    <p:anim calcmode="lin" valueType="num">
                                      <p:cBhvr>
                                        <p:cTn id="29" dur="1000" fill="hold"/>
                                        <p:tgtEl>
                                          <p:spTgt spid="19"/>
                                        </p:tgtEl>
                                        <p:attrNameLst>
                                          <p:attrName>ppt_h</p:attrName>
                                        </p:attrNameLst>
                                      </p:cBhvr>
                                      <p:tavLst>
                                        <p:tav tm="0">
                                          <p:val>
                                            <p:strVal val="#ppt_h"/>
                                          </p:val>
                                        </p:tav>
                                        <p:tav tm="100000">
                                          <p:val>
                                            <p:strVal val="#ppt_h"/>
                                          </p:val>
                                        </p:tav>
                                      </p:tavLst>
                                    </p:anim>
                                    <p:animEffect transition="in" filter="fade">
                                      <p:cBhvr>
                                        <p:cTn id="30" dur="1000"/>
                                        <p:tgtEl>
                                          <p:spTgt spid="19"/>
                                        </p:tgtEl>
                                      </p:cBhvr>
                                    </p:animEffect>
                                  </p:childTnLst>
                                </p:cTn>
                              </p:par>
                              <p:par>
                                <p:cTn id="31" presetID="10" presetClass="exit" presetSubtype="0" fill="hold" nodeType="withEffect">
                                  <p:stCondLst>
                                    <p:cond delay="0"/>
                                  </p:stCondLst>
                                  <p:childTnLst>
                                    <p:animEffect transition="out" filter="fade">
                                      <p:cBhvr>
                                        <p:cTn id="32" dur="500"/>
                                        <p:tgtEl>
                                          <p:spTgt spid="13"/>
                                        </p:tgtEl>
                                      </p:cBhvr>
                                    </p:animEffect>
                                    <p:set>
                                      <p:cBhvr>
                                        <p:cTn id="33" dur="1" fill="hold">
                                          <p:stCondLst>
                                            <p:cond delay="499"/>
                                          </p:stCondLst>
                                        </p:cTn>
                                        <p:tgtEl>
                                          <p:spTgt spid="13"/>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p:bldP spid="14" grpId="0"/>
      <p:bldP spid="15" grpId="0"/>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title="Picture of ARTBA Developing An Internal TC Plan preventing runovers and backovers in roadway construction Title"/>
          <p:cNvGrpSpPr/>
          <p:nvPr/>
        </p:nvGrpSpPr>
        <p:grpSpPr>
          <a:xfrm>
            <a:off x="381000" y="336288"/>
            <a:ext cx="8595360" cy="959112"/>
            <a:chOff x="381000" y="336288"/>
            <a:chExt cx="8595360" cy="959112"/>
          </a:xfrm>
        </p:grpSpPr>
        <p:sp>
          <p:nvSpPr>
            <p:cNvPr id="3"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4"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err="1">
                  <a:effectLst>
                    <a:outerShdw blurRad="60007" dist="310007" dir="7680000" sy="30000" kx="1300200" algn="ctr" rotWithShape="0">
                      <a:prstClr val="black">
                        <a:alpha val="32000"/>
                      </a:prstClr>
                    </a:outerShdw>
                  </a:effectLst>
                </a:rPr>
                <a:t>Implementando</a:t>
              </a:r>
              <a:r>
                <a:rPr lang="en-US" sz="3600" b="1" dirty="0">
                  <a:effectLst>
                    <a:outerShdw blurRad="60007" dist="310007" dir="7680000" sy="30000" kx="1300200" algn="ctr" rotWithShape="0">
                      <a:prstClr val="black">
                        <a:alpha val="32000"/>
                      </a:prstClr>
                    </a:outerShdw>
                  </a:effectLst>
                </a:rPr>
                <a:t> un PCTI</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a:p>
              <a:pPr algn="r">
                <a:lnSpc>
                  <a:spcPts val="1900"/>
                </a:lnSpc>
              </a:pP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5"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a:ln>
                    <a:solidFill>
                      <a:srgbClr val="C00000"/>
                    </a:solidFill>
                  </a:ln>
                  <a:solidFill>
                    <a:srgbClr val="003300"/>
                  </a:solidFill>
                </a:rPr>
                <a:t>PREVINIENDO INCIDENTES POR ATROPELLOS EN LA CONSTRUCCION VIAL</a:t>
              </a:r>
              <a:endParaRPr lang="en-US" sz="1600" b="1" i="1" spc="50" dirty="0">
                <a:ln>
                  <a:solidFill>
                    <a:srgbClr val="C00000"/>
                  </a:solidFill>
                </a:ln>
                <a:solidFill>
                  <a:srgbClr val="003300"/>
                </a:solidFill>
                <a:latin typeface="Calibri" pitchFamily="34" charset="0"/>
              </a:endParaRPr>
            </a:p>
            <a:p>
              <a:pPr>
                <a:lnSpc>
                  <a:spcPts val="1900"/>
                </a:lnSpc>
              </a:pPr>
              <a:endParaRPr lang="en-US" sz="1600" b="1" i="1" spc="50" dirty="0">
                <a:ln>
                  <a:solidFill>
                    <a:srgbClr val="C00000"/>
                  </a:solidFill>
                </a:ln>
                <a:solidFill>
                  <a:srgbClr val="003300"/>
                </a:solidFill>
                <a:latin typeface="Calibri" pitchFamily="34" charset="0"/>
              </a:endParaRPr>
            </a:p>
          </p:txBody>
        </p:sp>
        <p:pic>
          <p:nvPicPr>
            <p:cNvPr id="6" name="Picture 5" descr="LOGO-ARTBA.png" title="Picture of ARTBA Developing An Internal TC Plan preventing runovers and backovers in roadway construction Title"/>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7" name="Picture 6" descr="Logo_WZ_Safety.png" title="Picture of ARTBA Developing An Internal TC Plan preventing runovers and backovers in roadway construction Title"/>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8" name="Subtitle 8"/>
          <p:cNvSpPr txBox="1">
            <a:spLocks/>
          </p:cNvSpPr>
          <p:nvPr/>
        </p:nvSpPr>
        <p:spPr bwMode="auto">
          <a:xfrm>
            <a:off x="388938" y="1447800"/>
            <a:ext cx="7478712" cy="533400"/>
          </a:xfrm>
          <a:prstGeom prst="rect">
            <a:avLst/>
          </a:prstGeom>
          <a:noFill/>
          <a:ln w="9525">
            <a:noFill/>
            <a:miter lim="800000"/>
            <a:headEnd/>
            <a:tailEnd/>
          </a:ln>
        </p:spPr>
        <p:txBody>
          <a:bodyPr/>
          <a:lstStyle/>
          <a:p>
            <a:pPr marL="342900" indent="-342900">
              <a:spcBef>
                <a:spcPct val="20000"/>
              </a:spcBef>
            </a:pPr>
            <a:r>
              <a:rPr lang="en-US" sz="2800" b="1" dirty="0" smtClean="0">
                <a:solidFill>
                  <a:schemeClr val="bg2">
                    <a:lumMod val="10000"/>
                  </a:schemeClr>
                </a:solidFill>
                <a:latin typeface="Calibri" pitchFamily="34" charset="0"/>
              </a:rPr>
              <a:t>¿</a:t>
            </a:r>
            <a:r>
              <a:rPr lang="en-US" sz="2800" b="1" dirty="0" err="1" smtClean="0">
                <a:solidFill>
                  <a:schemeClr val="bg2">
                    <a:lumMod val="10000"/>
                  </a:schemeClr>
                </a:solidFill>
                <a:latin typeface="Calibri" pitchFamily="34" charset="0"/>
              </a:rPr>
              <a:t>Cuales</a:t>
            </a:r>
            <a:r>
              <a:rPr lang="en-US" sz="2800" b="1" dirty="0" smtClean="0">
                <a:solidFill>
                  <a:schemeClr val="bg2">
                    <a:lumMod val="10000"/>
                  </a:schemeClr>
                </a:solidFill>
                <a:latin typeface="Calibri" pitchFamily="34" charset="0"/>
              </a:rPr>
              <a:t> son los </a:t>
            </a:r>
            <a:r>
              <a:rPr lang="en-US" sz="2800" b="1" dirty="0" err="1" smtClean="0">
                <a:solidFill>
                  <a:schemeClr val="bg2">
                    <a:lumMod val="10000"/>
                  </a:schemeClr>
                </a:solidFill>
                <a:latin typeface="Calibri" pitchFamily="34" charset="0"/>
              </a:rPr>
              <a:t>elementos</a:t>
            </a:r>
            <a:r>
              <a:rPr lang="en-US" sz="2800" b="1" dirty="0" smtClean="0">
                <a:solidFill>
                  <a:schemeClr val="bg2">
                    <a:lumMod val="10000"/>
                  </a:schemeClr>
                </a:solidFill>
                <a:latin typeface="Calibri" pitchFamily="34" charset="0"/>
              </a:rPr>
              <a:t> del PCTI? </a:t>
            </a:r>
            <a:r>
              <a:rPr lang="en-US" sz="2400" b="1" dirty="0" smtClean="0">
                <a:solidFill>
                  <a:schemeClr val="bg2">
                    <a:lumMod val="10000"/>
                  </a:schemeClr>
                </a:solidFill>
                <a:latin typeface="Calibri" pitchFamily="34" charset="0"/>
              </a:rPr>
              <a:t>(</a:t>
            </a:r>
            <a:r>
              <a:rPr lang="en-US" sz="2400" b="1" dirty="0" err="1" smtClean="0">
                <a:solidFill>
                  <a:schemeClr val="bg2">
                    <a:lumMod val="10000"/>
                  </a:schemeClr>
                </a:solidFill>
                <a:latin typeface="Calibri" pitchFamily="34" charset="0"/>
              </a:rPr>
              <a:t>continueción</a:t>
            </a:r>
            <a:r>
              <a:rPr lang="en-US" sz="2400" b="1" dirty="0" smtClean="0">
                <a:solidFill>
                  <a:schemeClr val="bg2">
                    <a:lumMod val="10000"/>
                  </a:schemeClr>
                </a:solidFill>
                <a:latin typeface="Calibri" pitchFamily="34" charset="0"/>
              </a:rPr>
              <a:t>)</a:t>
            </a:r>
            <a:endParaRPr lang="en-US" sz="2400" b="1" dirty="0">
              <a:solidFill>
                <a:schemeClr val="bg2">
                  <a:lumMod val="10000"/>
                </a:schemeClr>
              </a:solidFill>
              <a:latin typeface="Calibri" pitchFamily="34" charset="0"/>
            </a:endParaRPr>
          </a:p>
        </p:txBody>
      </p:sp>
      <p:sp>
        <p:nvSpPr>
          <p:cNvPr id="10" name="5-Point Star 9" title="Picture of star under the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ubtitle 8"/>
          <p:cNvSpPr txBox="1">
            <a:spLocks/>
          </p:cNvSpPr>
          <p:nvPr/>
        </p:nvSpPr>
        <p:spPr bwMode="auto">
          <a:xfrm>
            <a:off x="517525" y="1981200"/>
            <a:ext cx="8061325" cy="506413"/>
          </a:xfrm>
          <a:prstGeom prst="rect">
            <a:avLst/>
          </a:prstGeom>
          <a:noFill/>
          <a:ln w="9525">
            <a:noFill/>
            <a:miter lim="800000"/>
            <a:headEnd/>
            <a:tailEnd/>
          </a:ln>
        </p:spPr>
        <p:txBody>
          <a:bodyPr/>
          <a:lstStyle/>
          <a:p>
            <a:pPr marL="0" lvl="1">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u="sng" dirty="0" smtClean="0">
                <a:latin typeface="Arial Narrow" pitchFamily="34" charset="0"/>
              </a:rPr>
              <a:t>Clave el PCTI</a:t>
            </a:r>
            <a:r>
              <a:rPr lang="en-US" sz="2200" b="1" dirty="0" smtClean="0">
                <a:latin typeface="Arial Narrow" pitchFamily="34" charset="0"/>
              </a:rPr>
              <a:t> (</a:t>
            </a:r>
            <a:r>
              <a:rPr lang="en-US" sz="2200" b="1" dirty="0" err="1" smtClean="0">
                <a:latin typeface="Arial Narrow" pitchFamily="34" charset="0"/>
              </a:rPr>
              <a:t>Legenda</a:t>
            </a:r>
            <a:r>
              <a:rPr lang="en-US" sz="2200" b="1" dirty="0" smtClean="0">
                <a:latin typeface="Arial Narrow" pitchFamily="34" charset="0"/>
              </a:rPr>
              <a:t>) – </a:t>
            </a:r>
            <a:r>
              <a:rPr lang="en-US" sz="2200" b="1" dirty="0" err="1" smtClean="0">
                <a:latin typeface="Arial Narrow" pitchFamily="34" charset="0"/>
              </a:rPr>
              <a:t>símbolos</a:t>
            </a:r>
            <a:r>
              <a:rPr lang="en-US" sz="2200" b="1" dirty="0" smtClean="0">
                <a:latin typeface="Arial Narrow" pitchFamily="34" charset="0"/>
              </a:rPr>
              <a:t> </a:t>
            </a:r>
            <a:r>
              <a:rPr lang="en-US" sz="2200" b="1" dirty="0" err="1" smtClean="0">
                <a:latin typeface="Arial Narrow" pitchFamily="34" charset="0"/>
              </a:rPr>
              <a:t>basados</a:t>
            </a:r>
            <a:r>
              <a:rPr lang="en-US" sz="2200" b="1" dirty="0" smtClean="0">
                <a:latin typeface="Arial Narrow" pitchFamily="34" charset="0"/>
              </a:rPr>
              <a:t> </a:t>
            </a:r>
            <a:r>
              <a:rPr lang="en-US" sz="2200" b="1" dirty="0" err="1" smtClean="0">
                <a:latin typeface="Arial Narrow" pitchFamily="34" charset="0"/>
              </a:rPr>
              <a:t>en</a:t>
            </a:r>
            <a:r>
              <a:rPr lang="en-US" sz="2200" b="1" dirty="0" smtClean="0">
                <a:latin typeface="Arial Narrow" pitchFamily="34" charset="0"/>
              </a:rPr>
              <a:t> el MUTCD</a:t>
            </a:r>
          </a:p>
        </p:txBody>
      </p:sp>
      <p:grpSp>
        <p:nvGrpSpPr>
          <p:cNvPr id="41" name="Group 40" title="Picture of ITCP Key"/>
          <p:cNvGrpSpPr/>
          <p:nvPr/>
        </p:nvGrpSpPr>
        <p:grpSpPr>
          <a:xfrm>
            <a:off x="0" y="2003425"/>
            <a:ext cx="8976360" cy="4549775"/>
            <a:chOff x="0" y="1851025"/>
            <a:chExt cx="8976360" cy="4549775"/>
          </a:xfrm>
        </p:grpSpPr>
        <p:graphicFrame>
          <p:nvGraphicFramePr>
            <p:cNvPr id="13" name="Object 27"/>
            <p:cNvGraphicFramePr>
              <a:graphicFrameLocks noChangeAspect="1"/>
            </p:cNvGraphicFramePr>
            <p:nvPr/>
          </p:nvGraphicFramePr>
          <p:xfrm>
            <a:off x="0" y="5389563"/>
            <a:ext cx="2362200" cy="1011237"/>
          </p:xfrm>
          <a:graphic>
            <a:graphicData uri="http://schemas.openxmlformats.org/presentationml/2006/ole">
              <mc:AlternateContent xmlns:mc="http://schemas.openxmlformats.org/markup-compatibility/2006">
                <mc:Choice xmlns:v="urn:schemas-microsoft-com:vml" Requires="v">
                  <p:oleObj spid="_x0000_s1222" r:id="rId6" imgW="6534150" imgH="3333750" progId="">
                    <p:embed/>
                  </p:oleObj>
                </mc:Choice>
                <mc:Fallback>
                  <p:oleObj r:id="rId6" imgW="6534150" imgH="3333750" progId="">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l="10745" t="48979" r="79549" b="42857"/>
                        <a:stretch>
                          <a:fillRect/>
                        </a:stretch>
                      </p:blipFill>
                      <p:spPr bwMode="auto">
                        <a:xfrm>
                          <a:off x="0" y="5389563"/>
                          <a:ext cx="2362200" cy="1011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0" name="Group 39"/>
            <p:cNvGrpSpPr/>
            <p:nvPr/>
          </p:nvGrpSpPr>
          <p:grpSpPr>
            <a:xfrm>
              <a:off x="412804" y="1851025"/>
              <a:ext cx="8563556" cy="4549775"/>
              <a:chOff x="412804" y="1851025"/>
              <a:chExt cx="8563556" cy="4549775"/>
            </a:xfrm>
          </p:grpSpPr>
          <p:sp>
            <p:nvSpPr>
              <p:cNvPr id="19" name="Text Box 32"/>
              <p:cNvSpPr txBox="1">
                <a:spLocks noChangeArrowheads="1"/>
              </p:cNvSpPr>
              <p:nvPr/>
            </p:nvSpPr>
            <p:spPr bwMode="auto">
              <a:xfrm>
                <a:off x="6705600" y="2460625"/>
                <a:ext cx="227076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smtClean="0">
                    <a:solidFill>
                      <a:srgbClr val="002060"/>
                    </a:solidFill>
                  </a:rPr>
                  <a:t>= </a:t>
                </a:r>
                <a:r>
                  <a:rPr lang="en-US" sz="2400" b="1" dirty="0" err="1" smtClean="0">
                    <a:solidFill>
                      <a:srgbClr val="002060"/>
                    </a:solidFill>
                  </a:rPr>
                  <a:t>Pavimentadora</a:t>
                </a:r>
                <a:endParaRPr lang="en-US" sz="2400" b="1" dirty="0">
                  <a:solidFill>
                    <a:srgbClr val="002060"/>
                  </a:solidFill>
                </a:endParaRPr>
              </a:p>
            </p:txBody>
          </p:sp>
          <p:sp>
            <p:nvSpPr>
              <p:cNvPr id="22" name="Text Box 36"/>
              <p:cNvSpPr txBox="1">
                <a:spLocks noChangeArrowheads="1"/>
              </p:cNvSpPr>
              <p:nvPr/>
            </p:nvSpPr>
            <p:spPr bwMode="auto">
              <a:xfrm>
                <a:off x="6781800" y="4175125"/>
                <a:ext cx="2057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smtClean="0">
                    <a:solidFill>
                      <a:srgbClr val="002060"/>
                    </a:solidFill>
                  </a:rPr>
                  <a:t>= </a:t>
                </a:r>
                <a:r>
                  <a:rPr lang="en-US" sz="2400" b="1" dirty="0" err="1" smtClean="0">
                    <a:solidFill>
                      <a:srgbClr val="002060"/>
                    </a:solidFill>
                  </a:rPr>
                  <a:t>Rociador</a:t>
                </a:r>
                <a:endParaRPr lang="en-US" sz="2400" b="1" dirty="0">
                  <a:solidFill>
                    <a:srgbClr val="002060"/>
                  </a:solidFill>
                </a:endParaRPr>
              </a:p>
            </p:txBody>
          </p:sp>
          <p:sp>
            <p:nvSpPr>
              <p:cNvPr id="23" name="Text Box 37"/>
              <p:cNvSpPr txBox="1">
                <a:spLocks noChangeArrowheads="1"/>
              </p:cNvSpPr>
              <p:nvPr/>
            </p:nvSpPr>
            <p:spPr bwMode="auto">
              <a:xfrm>
                <a:off x="6781800" y="3298825"/>
                <a:ext cx="1447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400" b="1" dirty="0" smtClean="0">
                    <a:solidFill>
                      <a:srgbClr val="002060"/>
                    </a:solidFill>
                  </a:rPr>
                  <a:t>= </a:t>
                </a:r>
                <a:r>
                  <a:rPr lang="en-US" sz="2400" b="1" dirty="0" err="1" smtClean="0">
                    <a:solidFill>
                      <a:srgbClr val="002060"/>
                    </a:solidFill>
                  </a:rPr>
                  <a:t>Rodillo</a:t>
                </a:r>
                <a:endParaRPr lang="en-US" sz="2400" b="1" dirty="0">
                  <a:solidFill>
                    <a:srgbClr val="002060"/>
                  </a:solidFill>
                </a:endParaRPr>
              </a:p>
            </p:txBody>
          </p:sp>
          <p:sp>
            <p:nvSpPr>
              <p:cNvPr id="24" name="Text Box 38"/>
              <p:cNvSpPr txBox="1">
                <a:spLocks noChangeArrowheads="1"/>
              </p:cNvSpPr>
              <p:nvPr/>
            </p:nvSpPr>
            <p:spPr bwMode="auto">
              <a:xfrm>
                <a:off x="6781800" y="5008563"/>
                <a:ext cx="2057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smtClean="0">
                    <a:solidFill>
                      <a:srgbClr val="002060"/>
                    </a:solidFill>
                  </a:rPr>
                  <a:t>= Cisterna</a:t>
                </a:r>
                <a:endParaRPr lang="en-US" sz="2400" b="1" dirty="0">
                  <a:solidFill>
                    <a:srgbClr val="002060"/>
                  </a:solidFill>
                </a:endParaRPr>
              </a:p>
            </p:txBody>
          </p:sp>
          <p:sp>
            <p:nvSpPr>
              <p:cNvPr id="32" name="Text Box 58"/>
              <p:cNvSpPr txBox="1">
                <a:spLocks noChangeArrowheads="1"/>
              </p:cNvSpPr>
              <p:nvPr/>
            </p:nvSpPr>
            <p:spPr bwMode="auto">
              <a:xfrm>
                <a:off x="6781799" y="5792788"/>
                <a:ext cx="1861895"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lgn="l">
                  <a:spcBef>
                    <a:spcPct val="50000"/>
                  </a:spcBef>
                </a:pPr>
                <a:r>
                  <a:rPr lang="en-US" sz="2400" b="1" dirty="0" smtClean="0">
                    <a:solidFill>
                      <a:srgbClr val="002060"/>
                    </a:solidFill>
                  </a:rPr>
                  <a:t>= </a:t>
                </a:r>
                <a:r>
                  <a:rPr lang="en-US" sz="2400" b="1" dirty="0" err="1" smtClean="0">
                    <a:solidFill>
                      <a:srgbClr val="002060"/>
                    </a:solidFill>
                  </a:rPr>
                  <a:t>Automovil</a:t>
                </a:r>
                <a:endParaRPr lang="en-US" sz="2400" b="1" dirty="0">
                  <a:solidFill>
                    <a:srgbClr val="002060"/>
                  </a:solidFill>
                </a:endParaRPr>
              </a:p>
            </p:txBody>
          </p:sp>
          <p:sp>
            <p:nvSpPr>
              <p:cNvPr id="26" name="Rectangle 44" descr="Dark upward diagonal"/>
              <p:cNvSpPr>
                <a:spLocks noChangeArrowheads="1"/>
              </p:cNvSpPr>
              <p:nvPr/>
            </p:nvSpPr>
            <p:spPr bwMode="auto">
              <a:xfrm>
                <a:off x="1174804" y="2613025"/>
                <a:ext cx="609600" cy="457200"/>
              </a:xfrm>
              <a:prstGeom prst="rect">
                <a:avLst/>
              </a:prstGeom>
              <a:pattFill prst="dkUpDiag">
                <a:fgClr>
                  <a:srgbClr val="FFCC99"/>
                </a:fgClr>
                <a:bgClr>
                  <a:srgbClr val="808080"/>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8" name="Oval 46"/>
              <p:cNvSpPr>
                <a:spLocks noChangeArrowheads="1"/>
              </p:cNvSpPr>
              <p:nvPr/>
            </p:nvSpPr>
            <p:spPr bwMode="auto">
              <a:xfrm>
                <a:off x="1251004" y="3298825"/>
                <a:ext cx="533400" cy="533400"/>
              </a:xfrm>
              <a:prstGeom prst="ellipse">
                <a:avLst/>
              </a:prstGeom>
              <a:solidFill>
                <a:schemeClr val="accent6">
                  <a:lumMod val="75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nvGrpSpPr>
              <p:cNvPr id="29" name="Group 47"/>
              <p:cNvGrpSpPr>
                <a:grpSpLocks/>
              </p:cNvGrpSpPr>
              <p:nvPr/>
            </p:nvGrpSpPr>
            <p:grpSpPr bwMode="auto">
              <a:xfrm>
                <a:off x="641404" y="3908425"/>
                <a:ext cx="1143000" cy="762000"/>
                <a:chOff x="1632" y="3120"/>
                <a:chExt cx="816" cy="624"/>
              </a:xfrm>
            </p:grpSpPr>
            <p:sp>
              <p:nvSpPr>
                <p:cNvPr id="34" name="Rectangle 48" descr="Dark vertical"/>
                <p:cNvSpPr>
                  <a:spLocks noChangeArrowheads="1"/>
                </p:cNvSpPr>
                <p:nvPr/>
              </p:nvSpPr>
              <p:spPr bwMode="auto">
                <a:xfrm>
                  <a:off x="1728" y="3648"/>
                  <a:ext cx="624" cy="96"/>
                </a:xfrm>
                <a:prstGeom prst="rect">
                  <a:avLst/>
                </a:prstGeom>
                <a:pattFill prst="dkVert">
                  <a:fgClr>
                    <a:schemeClr val="tx2"/>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5" name="Rectangle 49"/>
                <p:cNvSpPr>
                  <a:spLocks noChangeArrowheads="1"/>
                </p:cNvSpPr>
                <p:nvPr/>
              </p:nvSpPr>
              <p:spPr bwMode="auto">
                <a:xfrm>
                  <a:off x="1632" y="3408"/>
                  <a:ext cx="816" cy="240"/>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6" name="Rectangle 50"/>
                <p:cNvSpPr>
                  <a:spLocks noChangeArrowheads="1"/>
                </p:cNvSpPr>
                <p:nvPr/>
              </p:nvSpPr>
              <p:spPr bwMode="auto">
                <a:xfrm>
                  <a:off x="1632" y="3120"/>
                  <a:ext cx="48" cy="62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7" name="Rectangle 51" descr="Dark vertical"/>
                <p:cNvSpPr>
                  <a:spLocks noChangeArrowheads="1"/>
                </p:cNvSpPr>
                <p:nvPr/>
              </p:nvSpPr>
              <p:spPr bwMode="auto">
                <a:xfrm>
                  <a:off x="1728" y="3312"/>
                  <a:ext cx="624" cy="96"/>
                </a:xfrm>
                <a:prstGeom prst="rect">
                  <a:avLst/>
                </a:prstGeom>
                <a:pattFill prst="dkVert">
                  <a:fgClr>
                    <a:schemeClr val="tx2"/>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8" name="Rectangle 52"/>
                <p:cNvSpPr>
                  <a:spLocks noChangeArrowheads="1"/>
                </p:cNvSpPr>
                <p:nvPr/>
              </p:nvSpPr>
              <p:spPr bwMode="auto">
                <a:xfrm>
                  <a:off x="2016" y="3408"/>
                  <a:ext cx="288" cy="24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aphicFrame>
            <p:nvGraphicFramePr>
              <p:cNvPr id="33" name="Object 8"/>
              <p:cNvGraphicFramePr>
                <a:graphicFrameLocks noChangeAspect="1"/>
              </p:cNvGraphicFramePr>
              <p:nvPr/>
            </p:nvGraphicFramePr>
            <p:xfrm>
              <a:off x="412804" y="4441825"/>
              <a:ext cx="1828800" cy="1371600"/>
            </p:xfrm>
            <a:graphic>
              <a:graphicData uri="http://schemas.openxmlformats.org/presentationml/2006/ole">
                <mc:AlternateContent xmlns:mc="http://schemas.openxmlformats.org/markup-compatibility/2006">
                  <mc:Choice xmlns:v="urn:schemas-microsoft-com:vml" Requires="v">
                    <p:oleObj spid="_x0000_s1223" name="AutoCAD LT Drawing" r:id="rId8" imgW="6534150" imgH="3333750" progId="">
                      <p:embed/>
                    </p:oleObj>
                  </mc:Choice>
                  <mc:Fallback>
                    <p:oleObj name="AutoCAD LT Drawing" r:id="rId8" imgW="6534150" imgH="3333750" progId="">
                      <p:embed/>
                      <p:pic>
                        <p:nvPicPr>
                          <p:cNvPr id="0" name="Picture 8"/>
                          <p:cNvPicPr>
                            <a:picLocks noChangeAspect="1" noChangeArrowheads="1"/>
                          </p:cNvPicPr>
                          <p:nvPr/>
                        </p:nvPicPr>
                        <p:blipFill>
                          <a:blip r:embed="rId9">
                            <a:extLst>
                              <a:ext uri="{28A0092B-C50C-407E-A947-70E740481C1C}">
                                <a14:useLocalDpi xmlns:a14="http://schemas.microsoft.com/office/drawing/2010/main" val="0"/>
                              </a:ext>
                            </a:extLst>
                          </a:blip>
                          <a:srcRect l="39267" t="36734" r="53160" b="51021"/>
                          <a:stretch>
                            <a:fillRect/>
                          </a:stretch>
                        </p:blipFill>
                        <p:spPr bwMode="auto">
                          <a:xfrm>
                            <a:off x="412804" y="4441825"/>
                            <a:ext cx="1828800" cy="137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28"/>
              <p:cNvGraphicFramePr>
                <a:graphicFrameLocks noChangeAspect="1"/>
              </p:cNvGraphicFramePr>
              <p:nvPr/>
            </p:nvGraphicFramePr>
            <p:xfrm>
              <a:off x="4876800" y="1851025"/>
              <a:ext cx="1981200" cy="1412875"/>
            </p:xfrm>
            <a:graphic>
              <a:graphicData uri="http://schemas.openxmlformats.org/presentationml/2006/ole">
                <mc:AlternateContent xmlns:mc="http://schemas.openxmlformats.org/markup-compatibility/2006">
                  <mc:Choice xmlns:v="urn:schemas-microsoft-com:vml" Requires="v">
                    <p:oleObj spid="_x0000_s1224" name="AutoCAD Drawing" r:id="rId10" imgW="6534150" imgH="3333750" progId="">
                      <p:embed/>
                    </p:oleObj>
                  </mc:Choice>
                  <mc:Fallback>
                    <p:oleObj name="AutoCAD Drawing" r:id="rId10" imgW="6534150" imgH="3333750" progId="">
                      <p:embed/>
                      <p:pic>
                        <p:nvPicPr>
                          <p:cNvPr id="0" name="Picture 3"/>
                          <p:cNvPicPr>
                            <a:picLocks noChangeAspect="1" noChangeArrowheads="1"/>
                          </p:cNvPicPr>
                          <p:nvPr/>
                        </p:nvPicPr>
                        <p:blipFill>
                          <a:blip r:embed="rId11">
                            <a:extLst>
                              <a:ext uri="{28A0092B-C50C-407E-A947-70E740481C1C}">
                                <a14:useLocalDpi xmlns:a14="http://schemas.microsoft.com/office/drawing/2010/main" val="0"/>
                              </a:ext>
                            </a:extLst>
                          </a:blip>
                          <a:srcRect l="44861" t="36395" r="46539" b="51700"/>
                          <a:stretch>
                            <a:fillRect/>
                          </a:stretch>
                        </p:blipFill>
                        <p:spPr bwMode="auto">
                          <a:xfrm>
                            <a:off x="4876800" y="1851025"/>
                            <a:ext cx="1981200" cy="1412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29"/>
              <p:cNvGraphicFramePr>
                <a:graphicFrameLocks noChangeAspect="1"/>
              </p:cNvGraphicFramePr>
              <p:nvPr/>
            </p:nvGraphicFramePr>
            <p:xfrm>
              <a:off x="5029200" y="4822825"/>
              <a:ext cx="1981200" cy="877887"/>
            </p:xfrm>
            <a:graphic>
              <a:graphicData uri="http://schemas.openxmlformats.org/presentationml/2006/ole">
                <mc:AlternateContent xmlns:mc="http://schemas.openxmlformats.org/markup-compatibility/2006">
                  <mc:Choice xmlns:v="urn:schemas-microsoft-com:vml" Requires="v">
                    <p:oleObj spid="_x0000_s1225" name="AutoCAD Drawing" r:id="rId12" imgW="6667500" imgH="3133725" progId="">
                      <p:embed/>
                    </p:oleObj>
                  </mc:Choice>
                  <mc:Fallback>
                    <p:oleObj name="AutoCAD Drawing" r:id="rId12" imgW="6667500" imgH="3133725" progId="">
                      <p:embed/>
                      <p:pic>
                        <p:nvPicPr>
                          <p:cNvPr id="0" name="Picture 4"/>
                          <p:cNvPicPr>
                            <a:picLocks noChangeAspect="1" noChangeArrowheads="1"/>
                          </p:cNvPicPr>
                          <p:nvPr/>
                        </p:nvPicPr>
                        <p:blipFill>
                          <a:blip r:embed="rId13">
                            <a:extLst>
                              <a:ext uri="{28A0092B-C50C-407E-A947-70E740481C1C}">
                                <a14:useLocalDpi xmlns:a14="http://schemas.microsoft.com/office/drawing/2010/main" val="0"/>
                              </a:ext>
                            </a:extLst>
                          </a:blip>
                          <a:srcRect l="19142" t="52432" r="54572" b="20821"/>
                          <a:stretch>
                            <a:fillRect/>
                          </a:stretch>
                        </p:blipFill>
                        <p:spPr bwMode="auto">
                          <a:xfrm>
                            <a:off x="5029200" y="4822825"/>
                            <a:ext cx="1981200" cy="877887"/>
                          </a:xfrm>
                          <a:prstGeom prst="rect">
                            <a:avLst/>
                          </a:prstGeom>
                          <a:noFill/>
                          <a:extLst>
                            <a:ext uri="{909E8E84-426E-40DD-AFC4-6F175D3DCCD1}">
                              <a14:hiddenFill xmlns:a14="http://schemas.microsoft.com/office/drawing/2010/main">
                                <a:solidFill>
                                  <a:srgbClr val="BBE0E3"/>
                                </a:solidFill>
                              </a14:hiddenFill>
                            </a:ext>
                          </a:extLst>
                        </p:spPr>
                      </p:pic>
                    </p:oleObj>
                  </mc:Fallback>
                </mc:AlternateContent>
              </a:graphicData>
            </a:graphic>
          </p:graphicFrame>
          <p:graphicFrame>
            <p:nvGraphicFramePr>
              <p:cNvPr id="17" name="Object 30"/>
              <p:cNvGraphicFramePr>
                <a:graphicFrameLocks noChangeAspect="1"/>
              </p:cNvGraphicFramePr>
              <p:nvPr/>
            </p:nvGraphicFramePr>
            <p:xfrm>
              <a:off x="4953000" y="4021138"/>
              <a:ext cx="1674813" cy="838200"/>
            </p:xfrm>
            <a:graphic>
              <a:graphicData uri="http://schemas.openxmlformats.org/presentationml/2006/ole">
                <mc:AlternateContent xmlns:mc="http://schemas.openxmlformats.org/markup-compatibility/2006">
                  <mc:Choice xmlns:v="urn:schemas-microsoft-com:vml" Requires="v">
                    <p:oleObj spid="_x0000_s1226" name="AutoCAD Drawing" r:id="rId14" imgW="6667500" imgH="3133725" progId="">
                      <p:embed/>
                    </p:oleObj>
                  </mc:Choice>
                  <mc:Fallback>
                    <p:oleObj name="AutoCAD Drawing" r:id="rId14" imgW="6667500" imgH="3133725" progId="">
                      <p:embed/>
                      <p:pic>
                        <p:nvPicPr>
                          <p:cNvPr id="0" name="Picture 5"/>
                          <p:cNvPicPr>
                            <a:picLocks noChangeAspect="1" noChangeArrowheads="1"/>
                          </p:cNvPicPr>
                          <p:nvPr/>
                        </p:nvPicPr>
                        <p:blipFill>
                          <a:blip r:embed="rId15">
                            <a:extLst>
                              <a:ext uri="{28A0092B-C50C-407E-A947-70E740481C1C}">
                                <a14:useLocalDpi xmlns:a14="http://schemas.microsoft.com/office/drawing/2010/main" val="0"/>
                              </a:ext>
                            </a:extLst>
                          </a:blip>
                          <a:srcRect l="19475" t="72946" r="58833"/>
                          <a:stretch>
                            <a:fillRect/>
                          </a:stretch>
                        </p:blipFill>
                        <p:spPr bwMode="auto">
                          <a:xfrm>
                            <a:off x="4953000" y="4021138"/>
                            <a:ext cx="1674813" cy="838200"/>
                          </a:xfrm>
                          <a:prstGeom prst="rect">
                            <a:avLst/>
                          </a:prstGeom>
                          <a:noFill/>
                          <a:extLst>
                            <a:ext uri="{909E8E84-426E-40DD-AFC4-6F175D3DCCD1}">
                              <a14:hiddenFill xmlns:a14="http://schemas.microsoft.com/office/drawing/2010/main">
                                <a:solidFill>
                                  <a:schemeClr val="tx2">
                                    <a:alpha val="59999"/>
                                  </a:schemeClr>
                                </a:solidFill>
                              </a14:hiddenFill>
                            </a:ext>
                          </a:extLst>
                        </p:spPr>
                      </p:pic>
                    </p:oleObj>
                  </mc:Fallback>
                </mc:AlternateContent>
              </a:graphicData>
            </a:graphic>
          </p:graphicFrame>
          <p:graphicFrame>
            <p:nvGraphicFramePr>
              <p:cNvPr id="18" name="Object 31"/>
              <p:cNvGraphicFramePr>
                <a:graphicFrameLocks noChangeAspect="1"/>
              </p:cNvGraphicFramePr>
              <p:nvPr/>
            </p:nvGraphicFramePr>
            <p:xfrm>
              <a:off x="5105400" y="3222625"/>
              <a:ext cx="1524000" cy="858838"/>
            </p:xfrm>
            <a:graphic>
              <a:graphicData uri="http://schemas.openxmlformats.org/presentationml/2006/ole">
                <mc:AlternateContent xmlns:mc="http://schemas.openxmlformats.org/markup-compatibility/2006">
                  <mc:Choice xmlns:v="urn:schemas-microsoft-com:vml" Requires="v">
                    <p:oleObj spid="_x0000_s1227" name="AutoCAD Drawing" r:id="rId16" imgW="6667500" imgH="3133725" progId="">
                      <p:embed/>
                    </p:oleObj>
                  </mc:Choice>
                  <mc:Fallback>
                    <p:oleObj name="AutoCAD Drawing" r:id="rId16" imgW="6667500" imgH="3133725" progId="">
                      <p:embed/>
                      <p:pic>
                        <p:nvPicPr>
                          <p:cNvPr id="0" name="Picture 6"/>
                          <p:cNvPicPr>
                            <a:picLocks noChangeAspect="1" noChangeArrowheads="1"/>
                          </p:cNvPicPr>
                          <p:nvPr/>
                        </p:nvPicPr>
                        <p:blipFill>
                          <a:blip r:embed="rId17">
                            <a:extLst>
                              <a:ext uri="{28A0092B-C50C-407E-A947-70E740481C1C}">
                                <a14:useLocalDpi xmlns:a14="http://schemas.microsoft.com/office/drawing/2010/main" val="0"/>
                              </a:ext>
                            </a:extLst>
                          </a:blip>
                          <a:srcRect l="43336" t="82576" r="47588" b="4669"/>
                          <a:stretch>
                            <a:fillRect/>
                          </a:stretch>
                        </p:blipFill>
                        <p:spPr bwMode="auto">
                          <a:xfrm>
                            <a:off x="5105400" y="3222625"/>
                            <a:ext cx="1524000" cy="858838"/>
                          </a:xfrm>
                          <a:prstGeom prst="rect">
                            <a:avLst/>
                          </a:prstGeom>
                          <a:noFill/>
                          <a:extLst>
                            <a:ext uri="{909E8E84-426E-40DD-AFC4-6F175D3DCCD1}">
                              <a14:hiddenFill xmlns:a14="http://schemas.microsoft.com/office/drawing/2010/main">
                                <a:solidFill>
                                  <a:srgbClr val="BBE0E3"/>
                                </a:solidFill>
                              </a14:hiddenFill>
                            </a:ext>
                          </a:extLst>
                        </p:spPr>
                      </p:pic>
                    </p:oleObj>
                  </mc:Fallback>
                </mc:AlternateContent>
              </a:graphicData>
            </a:graphic>
          </p:graphicFrame>
          <p:sp>
            <p:nvSpPr>
              <p:cNvPr id="20" name="Text Box 34"/>
              <p:cNvSpPr txBox="1">
                <a:spLocks noChangeArrowheads="1"/>
              </p:cNvSpPr>
              <p:nvPr/>
            </p:nvSpPr>
            <p:spPr bwMode="auto">
              <a:xfrm>
                <a:off x="1828800" y="5008563"/>
                <a:ext cx="2438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smtClean="0">
                    <a:solidFill>
                      <a:srgbClr val="002060"/>
                    </a:solidFill>
                  </a:rPr>
                  <a:t>= </a:t>
                </a:r>
                <a:r>
                  <a:rPr lang="en-US" sz="2400" b="1" dirty="0" err="1" smtClean="0">
                    <a:solidFill>
                      <a:srgbClr val="002060"/>
                    </a:solidFill>
                  </a:rPr>
                  <a:t>Camión</a:t>
                </a:r>
                <a:r>
                  <a:rPr lang="en-US" sz="2400" b="1" dirty="0" smtClean="0">
                    <a:solidFill>
                      <a:srgbClr val="002060"/>
                    </a:solidFill>
                  </a:rPr>
                  <a:t> </a:t>
                </a:r>
                <a:r>
                  <a:rPr lang="en-US" sz="2400" b="1" dirty="0" err="1" smtClean="0">
                    <a:solidFill>
                      <a:srgbClr val="002060"/>
                    </a:solidFill>
                  </a:rPr>
                  <a:t>lleno</a:t>
                </a:r>
                <a:endParaRPr lang="en-US" sz="2400" b="1" dirty="0">
                  <a:solidFill>
                    <a:srgbClr val="002060"/>
                  </a:solidFill>
                </a:endParaRPr>
              </a:p>
            </p:txBody>
          </p:sp>
          <p:sp>
            <p:nvSpPr>
              <p:cNvPr id="21" name="Text Box 35"/>
              <p:cNvSpPr txBox="1">
                <a:spLocks noChangeArrowheads="1"/>
              </p:cNvSpPr>
              <p:nvPr/>
            </p:nvSpPr>
            <p:spPr bwMode="auto">
              <a:xfrm>
                <a:off x="1828800" y="5792788"/>
                <a:ext cx="2286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400" b="1" dirty="0" smtClean="0">
                    <a:solidFill>
                      <a:srgbClr val="002060"/>
                    </a:solidFill>
                  </a:rPr>
                  <a:t>= </a:t>
                </a:r>
                <a:r>
                  <a:rPr lang="en-US" sz="2400" b="1" dirty="0" err="1" smtClean="0">
                    <a:solidFill>
                      <a:srgbClr val="002060"/>
                    </a:solidFill>
                  </a:rPr>
                  <a:t>Camión</a:t>
                </a:r>
                <a:r>
                  <a:rPr lang="en-US" sz="2400" b="1" dirty="0" smtClean="0">
                    <a:solidFill>
                      <a:srgbClr val="002060"/>
                    </a:solidFill>
                  </a:rPr>
                  <a:t> </a:t>
                </a:r>
                <a:r>
                  <a:rPr lang="en-US" sz="2400" b="1" dirty="0" err="1" smtClean="0">
                    <a:solidFill>
                      <a:srgbClr val="002060"/>
                    </a:solidFill>
                  </a:rPr>
                  <a:t>vacío</a:t>
                </a:r>
                <a:endParaRPr lang="en-US" sz="2400" b="1" dirty="0">
                  <a:solidFill>
                    <a:srgbClr val="002060"/>
                  </a:solidFill>
                </a:endParaRPr>
              </a:p>
            </p:txBody>
          </p:sp>
          <p:sp>
            <p:nvSpPr>
              <p:cNvPr id="25" name="Text Box 43"/>
              <p:cNvSpPr txBox="1">
                <a:spLocks noChangeArrowheads="1"/>
              </p:cNvSpPr>
              <p:nvPr/>
            </p:nvSpPr>
            <p:spPr bwMode="auto">
              <a:xfrm>
                <a:off x="1828800" y="2460625"/>
                <a:ext cx="3657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400" b="1" dirty="0" smtClean="0">
                    <a:solidFill>
                      <a:srgbClr val="002060"/>
                    </a:solidFill>
                  </a:rPr>
                  <a:t>= </a:t>
                </a:r>
                <a:r>
                  <a:rPr lang="en-US" sz="2400" b="1" dirty="0" err="1" smtClean="0">
                    <a:solidFill>
                      <a:srgbClr val="002060"/>
                    </a:solidFill>
                  </a:rPr>
                  <a:t>Zona</a:t>
                </a:r>
                <a:r>
                  <a:rPr lang="en-US" sz="2400" b="1" dirty="0" smtClean="0">
                    <a:solidFill>
                      <a:srgbClr val="002060"/>
                    </a:solidFill>
                  </a:rPr>
                  <a:t> </a:t>
                </a:r>
                <a:r>
                  <a:rPr lang="en-US" sz="2400" b="1" dirty="0" err="1" smtClean="0">
                    <a:solidFill>
                      <a:srgbClr val="002060"/>
                    </a:solidFill>
                  </a:rPr>
                  <a:t>libre</a:t>
                </a:r>
                <a:r>
                  <a:rPr lang="en-US" sz="2400" b="1" dirty="0" smtClean="0">
                    <a:solidFill>
                      <a:srgbClr val="002060"/>
                    </a:solidFill>
                  </a:rPr>
                  <a:t> de </a:t>
                </a:r>
                <a:r>
                  <a:rPr lang="en-US" sz="2400" b="1" dirty="0" err="1" smtClean="0">
                    <a:solidFill>
                      <a:srgbClr val="002060"/>
                    </a:solidFill>
                  </a:rPr>
                  <a:t>peatones</a:t>
                </a:r>
                <a:endParaRPr lang="en-US" sz="2400" b="1" dirty="0">
                  <a:solidFill>
                    <a:srgbClr val="002060"/>
                  </a:solidFill>
                </a:endParaRPr>
              </a:p>
            </p:txBody>
          </p:sp>
          <p:sp>
            <p:nvSpPr>
              <p:cNvPr id="27" name="Text Box 45"/>
              <p:cNvSpPr txBox="1">
                <a:spLocks noChangeArrowheads="1"/>
              </p:cNvSpPr>
              <p:nvPr/>
            </p:nvSpPr>
            <p:spPr bwMode="auto">
              <a:xfrm>
                <a:off x="1828800" y="3298825"/>
                <a:ext cx="2884892"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a:r>
                  <a:rPr lang="en-US" sz="2400" b="1" dirty="0" smtClean="0">
                    <a:solidFill>
                      <a:srgbClr val="002060"/>
                    </a:solidFill>
                  </a:rPr>
                  <a:t>= Construction Barrel</a:t>
                </a:r>
                <a:endParaRPr lang="en-US" sz="2400" b="1" dirty="0">
                  <a:solidFill>
                    <a:srgbClr val="002060"/>
                  </a:solidFill>
                </a:endParaRPr>
              </a:p>
            </p:txBody>
          </p:sp>
          <p:sp>
            <p:nvSpPr>
              <p:cNvPr id="30" name="Text Box 53"/>
              <p:cNvSpPr txBox="1">
                <a:spLocks noChangeArrowheads="1"/>
              </p:cNvSpPr>
              <p:nvPr/>
            </p:nvSpPr>
            <p:spPr bwMode="auto">
              <a:xfrm>
                <a:off x="1828800" y="4175125"/>
                <a:ext cx="1981200"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lgn="l">
                  <a:spcBef>
                    <a:spcPct val="50000"/>
                  </a:spcBef>
                </a:pPr>
                <a:r>
                  <a:rPr lang="en-US" sz="2400" b="1" dirty="0" smtClean="0">
                    <a:solidFill>
                      <a:srgbClr val="002060"/>
                    </a:solidFill>
                  </a:rPr>
                  <a:t>= </a:t>
                </a:r>
                <a:r>
                  <a:rPr lang="en-US" sz="2400" b="1" dirty="0" err="1" smtClean="0">
                    <a:solidFill>
                      <a:srgbClr val="002060"/>
                    </a:solidFill>
                  </a:rPr>
                  <a:t>Niveladora</a:t>
                </a:r>
                <a:endParaRPr lang="en-US" sz="2400" b="1" dirty="0">
                  <a:solidFill>
                    <a:srgbClr val="002060"/>
                  </a:solidFill>
                </a:endParaRPr>
              </a:p>
            </p:txBody>
          </p:sp>
          <p:graphicFrame>
            <p:nvGraphicFramePr>
              <p:cNvPr id="31" name="Object 56"/>
              <p:cNvGraphicFramePr>
                <a:graphicFrameLocks noChangeAspect="1"/>
              </p:cNvGraphicFramePr>
              <p:nvPr/>
            </p:nvGraphicFramePr>
            <p:xfrm>
              <a:off x="5029200" y="5737225"/>
              <a:ext cx="1409700" cy="663575"/>
            </p:xfrm>
            <a:graphic>
              <a:graphicData uri="http://schemas.openxmlformats.org/presentationml/2006/ole">
                <mc:AlternateContent xmlns:mc="http://schemas.openxmlformats.org/markup-compatibility/2006">
                  <mc:Choice xmlns:v="urn:schemas-microsoft-com:vml" Requires="v">
                    <p:oleObj spid="_x0000_s1228" name="AutoCAD LT Drawing" r:id="rId18" imgW="6667500" imgH="3133725" progId="">
                      <p:embed/>
                    </p:oleObj>
                  </mc:Choice>
                  <mc:Fallback>
                    <p:oleObj name="AutoCAD LT Drawing" r:id="rId18" imgW="6667500" imgH="3133725" progId="">
                      <p:embed/>
                      <p:pic>
                        <p:nvPicPr>
                          <p:cNvPr id="0" name="Picture 7"/>
                          <p:cNvPicPr>
                            <a:picLocks noChangeAspect="1" noChangeArrowheads="1"/>
                          </p:cNvPicPr>
                          <p:nvPr/>
                        </p:nvPicPr>
                        <p:blipFill>
                          <a:blip r:embed="rId19">
                            <a:extLst>
                              <a:ext uri="{28A0092B-C50C-407E-A947-70E740481C1C}">
                                <a14:useLocalDpi xmlns:a14="http://schemas.microsoft.com/office/drawing/2010/main" val="0"/>
                              </a:ext>
                            </a:extLst>
                          </a:blip>
                          <a:srcRect l="66000" t="54863" r="22571" b="32979"/>
                          <a:stretch>
                            <a:fillRect/>
                          </a:stretch>
                        </p:blipFill>
                        <p:spPr bwMode="auto">
                          <a:xfrm>
                            <a:off x="5029200" y="5737225"/>
                            <a:ext cx="1409700" cy="66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sp>
        <p:nvSpPr>
          <p:cNvPr id="9" name="Title 8" hidden="1"/>
          <p:cNvSpPr>
            <a:spLocks noGrp="1"/>
          </p:cNvSpPr>
          <p:nvPr>
            <p:ph type="title"/>
          </p:nvPr>
        </p:nvSpPr>
        <p:spPr>
          <a:xfrm>
            <a:off x="457200" y="-1524000"/>
            <a:ext cx="8229600" cy="1143000"/>
          </a:xfrm>
        </p:spPr>
        <p:txBody>
          <a:bodyPr>
            <a:normAutofit fontScale="90000"/>
          </a:bodyPr>
          <a:lstStyle/>
          <a:p>
            <a:r>
              <a:rPr lang="en-US" dirty="0" smtClean="0"/>
              <a:t>What are the ITCP elements? (continued)</a:t>
            </a:r>
            <a:endParaRPr lang="en-US" dirty="0"/>
          </a:p>
        </p:txBody>
      </p:sp>
      <p:sp>
        <p:nvSpPr>
          <p:cNvPr id="39" name="Slide Number Placeholder 4"/>
          <p:cNvSpPr>
            <a:spLocks noGrp="1"/>
          </p:cNvSpPr>
          <p:nvPr>
            <p:ph type="sldNum" sz="quarter" idx="12"/>
          </p:nvPr>
        </p:nvSpPr>
        <p:spPr/>
        <p:txBody>
          <a:bodyPr/>
          <a:lstStyle/>
          <a:p>
            <a:pPr>
              <a:defRPr/>
            </a:pPr>
            <a:fld id="{632DF3B3-665C-4605-AF3C-B77CE60C6955}" type="slidenum">
              <a:rPr lang="en-US"/>
              <a:pPr>
                <a:defRPr/>
              </a:pPr>
              <a:t>11</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55" presetClass="entr" presetSubtype="0"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p:cTn id="19" dur="1000" fill="hold"/>
                                        <p:tgtEl>
                                          <p:spTgt spid="41"/>
                                        </p:tgtEl>
                                        <p:attrNameLst>
                                          <p:attrName>ppt_w</p:attrName>
                                        </p:attrNameLst>
                                      </p:cBhvr>
                                      <p:tavLst>
                                        <p:tav tm="0">
                                          <p:val>
                                            <p:strVal val="#ppt_w*0.70"/>
                                          </p:val>
                                        </p:tav>
                                        <p:tav tm="100000">
                                          <p:val>
                                            <p:strVal val="#ppt_w"/>
                                          </p:val>
                                        </p:tav>
                                      </p:tavLst>
                                    </p:anim>
                                    <p:anim calcmode="lin" valueType="num">
                                      <p:cBhvr>
                                        <p:cTn id="20" dur="1000" fill="hold"/>
                                        <p:tgtEl>
                                          <p:spTgt spid="41"/>
                                        </p:tgtEl>
                                        <p:attrNameLst>
                                          <p:attrName>ppt_h</p:attrName>
                                        </p:attrNameLst>
                                      </p:cBhvr>
                                      <p:tavLst>
                                        <p:tav tm="0">
                                          <p:val>
                                            <p:strVal val="#ppt_h"/>
                                          </p:val>
                                        </p:tav>
                                        <p:tav tm="100000">
                                          <p:val>
                                            <p:strVal val="#ppt_h"/>
                                          </p:val>
                                        </p:tav>
                                      </p:tavLst>
                                    </p:anim>
                                    <p:animEffect transition="in" filter="fade">
                                      <p:cBhvr>
                                        <p:cTn id="21" dur="1000"/>
                                        <p:tgtEl>
                                          <p:spTgt spid="41"/>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title="Picture of ARTBA Developing An Internal TC Plan preventing runovers and backovers in roadway construction Title"/>
          <p:cNvGrpSpPr/>
          <p:nvPr/>
        </p:nvGrpSpPr>
        <p:grpSpPr>
          <a:xfrm>
            <a:off x="381000" y="336288"/>
            <a:ext cx="8595360" cy="959112"/>
            <a:chOff x="381000" y="336288"/>
            <a:chExt cx="8595360" cy="959112"/>
          </a:xfrm>
        </p:grpSpPr>
        <p:sp>
          <p:nvSpPr>
            <p:cNvPr id="3"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4"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err="1">
                  <a:effectLst>
                    <a:outerShdw blurRad="60007" dist="310007" dir="7680000" sy="30000" kx="1300200" algn="ctr" rotWithShape="0">
                      <a:prstClr val="black">
                        <a:alpha val="32000"/>
                      </a:prstClr>
                    </a:outerShdw>
                  </a:effectLst>
                </a:rPr>
                <a:t>Implementando</a:t>
              </a:r>
              <a:r>
                <a:rPr lang="en-US" sz="3600" b="1" dirty="0">
                  <a:effectLst>
                    <a:outerShdw blurRad="60007" dist="310007" dir="7680000" sy="30000" kx="1300200" algn="ctr" rotWithShape="0">
                      <a:prstClr val="black">
                        <a:alpha val="32000"/>
                      </a:prstClr>
                    </a:outerShdw>
                  </a:effectLst>
                </a:rPr>
                <a:t> un PCTI</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a:p>
              <a:pPr algn="r">
                <a:lnSpc>
                  <a:spcPts val="1900"/>
                </a:lnSpc>
              </a:pP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5"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a:ln>
                    <a:solidFill>
                      <a:srgbClr val="C00000"/>
                    </a:solidFill>
                  </a:ln>
                  <a:solidFill>
                    <a:srgbClr val="003300"/>
                  </a:solidFill>
                </a:rPr>
                <a:t>PREVINIENDO INCIDENTES POR ATROPELLOS EN LA CONSTRUCCION VIAL</a:t>
              </a:r>
              <a:endParaRPr lang="en-US" sz="1600" b="1" i="1" spc="50" dirty="0">
                <a:ln>
                  <a:solidFill>
                    <a:srgbClr val="C00000"/>
                  </a:solidFill>
                </a:ln>
                <a:solidFill>
                  <a:srgbClr val="003300"/>
                </a:solidFill>
                <a:latin typeface="Calibri" pitchFamily="34" charset="0"/>
              </a:endParaRPr>
            </a:p>
            <a:p>
              <a:pPr>
                <a:lnSpc>
                  <a:spcPts val="1900"/>
                </a:lnSpc>
              </a:pPr>
              <a:endParaRPr lang="en-US" sz="1600" b="1" i="1" spc="50" dirty="0">
                <a:ln>
                  <a:solidFill>
                    <a:srgbClr val="C00000"/>
                  </a:solidFill>
                </a:ln>
                <a:solidFill>
                  <a:srgbClr val="003300"/>
                </a:solidFill>
                <a:latin typeface="Calibri" pitchFamily="34" charset="0"/>
              </a:endParaRPr>
            </a:p>
          </p:txBody>
        </p:sp>
        <p:pic>
          <p:nvPicPr>
            <p:cNvPr id="6" name="Picture 5" descr="LOGO-ARTBA.png" title="Picture of ARTBA Developing An Internal TC Plan preventing runovers and backovers in roadway construction Title"/>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7" name="Picture 6" descr="Logo_WZ_Safety.png" title="Picture of ARTBA Developing An Internal TC Plan preventing runovers and backovers in roadway construction Titl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8" name="Subtitle 8"/>
          <p:cNvSpPr txBox="1">
            <a:spLocks/>
          </p:cNvSpPr>
          <p:nvPr/>
        </p:nvSpPr>
        <p:spPr bwMode="auto">
          <a:xfrm>
            <a:off x="388938" y="1447800"/>
            <a:ext cx="7478712" cy="533400"/>
          </a:xfrm>
          <a:prstGeom prst="rect">
            <a:avLst/>
          </a:prstGeom>
          <a:noFill/>
          <a:ln w="9525">
            <a:noFill/>
            <a:miter lim="800000"/>
            <a:headEnd/>
            <a:tailEnd/>
          </a:ln>
        </p:spPr>
        <p:txBody>
          <a:bodyPr/>
          <a:lstStyle/>
          <a:p>
            <a:pPr marL="342900" indent="-342900">
              <a:spcBef>
                <a:spcPct val="20000"/>
              </a:spcBef>
            </a:pPr>
            <a:r>
              <a:rPr lang="en-US" sz="2800" b="1" dirty="0" err="1" smtClean="0">
                <a:solidFill>
                  <a:schemeClr val="bg2">
                    <a:lumMod val="10000"/>
                  </a:schemeClr>
                </a:solidFill>
                <a:latin typeface="Calibri" pitchFamily="34" charset="0"/>
              </a:rPr>
              <a:t>Creando</a:t>
            </a:r>
            <a:r>
              <a:rPr lang="en-US" sz="2800" b="1" dirty="0" smtClean="0">
                <a:solidFill>
                  <a:schemeClr val="bg2">
                    <a:lumMod val="10000"/>
                  </a:schemeClr>
                </a:solidFill>
                <a:latin typeface="Calibri" pitchFamily="34" charset="0"/>
              </a:rPr>
              <a:t> el plan</a:t>
            </a:r>
            <a:endParaRPr lang="en-US" sz="2400" b="1" dirty="0">
              <a:solidFill>
                <a:schemeClr val="bg2">
                  <a:lumMod val="10000"/>
                </a:schemeClr>
              </a:solidFill>
              <a:latin typeface="Calibri" pitchFamily="34" charset="0"/>
            </a:endParaRPr>
          </a:p>
        </p:txBody>
      </p:sp>
      <p:sp>
        <p:nvSpPr>
          <p:cNvPr id="10" name="5-Point Star 9" title="Picture of star under the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ubtitle 8"/>
          <p:cNvSpPr txBox="1">
            <a:spLocks/>
          </p:cNvSpPr>
          <p:nvPr/>
        </p:nvSpPr>
        <p:spPr bwMode="auto">
          <a:xfrm>
            <a:off x="517525" y="1981200"/>
            <a:ext cx="8061325" cy="506413"/>
          </a:xfrm>
          <a:prstGeom prst="rect">
            <a:avLst/>
          </a:prstGeom>
          <a:noFill/>
          <a:ln w="9525">
            <a:noFill/>
            <a:miter lim="800000"/>
            <a:headEnd/>
            <a:tailEnd/>
          </a:ln>
        </p:spPr>
        <p:txBody>
          <a:bodyPr/>
          <a:lstStyle/>
          <a:p>
            <a:pPr marL="0" lvl="1">
              <a:lnSpc>
                <a:spcPts val="2200"/>
              </a:lnSpc>
              <a:spcBef>
                <a:spcPct val="20000"/>
              </a:spcBef>
              <a:buFont typeface="Arial" charset="0"/>
              <a:buChar char="•"/>
            </a:pPr>
            <a:r>
              <a:rPr lang="en-US" sz="2200" b="1" dirty="0" smtClean="0">
                <a:solidFill>
                  <a:schemeClr val="tx1">
                    <a:lumMod val="75000"/>
                    <a:lumOff val="25000"/>
                  </a:schemeClr>
                </a:solidFill>
                <a:latin typeface="Arial Narrow" pitchFamily="34" charset="0"/>
              </a:rPr>
              <a:t> </a:t>
            </a:r>
            <a:r>
              <a:rPr lang="en-US" sz="2200" b="1" dirty="0" err="1" smtClean="0">
                <a:latin typeface="Arial Narrow" pitchFamily="34" charset="0"/>
              </a:rPr>
              <a:t>Identifique</a:t>
            </a:r>
            <a:r>
              <a:rPr lang="en-US" sz="2200" b="1" dirty="0" smtClean="0">
                <a:latin typeface="Arial Narrow" pitchFamily="34" charset="0"/>
              </a:rPr>
              <a:t> el </a:t>
            </a:r>
            <a:r>
              <a:rPr lang="en-US" sz="2200" b="1" dirty="0" err="1" smtClean="0">
                <a:latin typeface="Arial Narrow" pitchFamily="34" charset="0"/>
              </a:rPr>
              <a:t>alcance</a:t>
            </a:r>
            <a:r>
              <a:rPr lang="en-US" sz="2200" b="1" dirty="0" smtClean="0">
                <a:latin typeface="Arial Narrow" pitchFamily="34" charset="0"/>
              </a:rPr>
              <a:t> del </a:t>
            </a:r>
            <a:r>
              <a:rPr lang="en-US" sz="2200" b="1" dirty="0" err="1" smtClean="0">
                <a:latin typeface="Arial Narrow" pitchFamily="34" charset="0"/>
              </a:rPr>
              <a:t>proyecto</a:t>
            </a:r>
            <a:r>
              <a:rPr lang="en-US" sz="2200" b="1" dirty="0" smtClean="0">
                <a:latin typeface="Arial Narrow" pitchFamily="34" charset="0"/>
              </a:rPr>
              <a:t> y del plan – </a:t>
            </a:r>
            <a:br>
              <a:rPr lang="en-US" sz="2200" b="1" dirty="0" smtClean="0">
                <a:latin typeface="Arial Narrow" pitchFamily="34" charset="0"/>
              </a:rPr>
            </a:br>
            <a:r>
              <a:rPr lang="en-US" sz="2200" b="1" dirty="0" smtClean="0">
                <a:latin typeface="Arial Narrow" pitchFamily="34" charset="0"/>
              </a:rPr>
              <a:t>  </a:t>
            </a:r>
            <a:r>
              <a:rPr lang="en-US" sz="2200" b="1" dirty="0" err="1" smtClean="0">
                <a:latin typeface="Arial Narrow" pitchFamily="34" charset="0"/>
              </a:rPr>
              <a:t>puesto</a:t>
            </a:r>
            <a:r>
              <a:rPr lang="en-US" sz="2200" b="1" dirty="0" smtClean="0">
                <a:latin typeface="Arial Narrow" pitchFamily="34" charset="0"/>
              </a:rPr>
              <a:t> </a:t>
            </a:r>
            <a:r>
              <a:rPr lang="en-US" sz="2200" b="1" dirty="0" err="1" smtClean="0">
                <a:latin typeface="Arial Narrow" pitchFamily="34" charset="0"/>
              </a:rPr>
              <a:t>que</a:t>
            </a:r>
            <a:r>
              <a:rPr lang="en-US" sz="2200" b="1" dirty="0" smtClean="0">
                <a:latin typeface="Arial Narrow" pitchFamily="34" charset="0"/>
              </a:rPr>
              <a:t> </a:t>
            </a:r>
            <a:r>
              <a:rPr lang="en-US" sz="2200" b="1" dirty="0" err="1" smtClean="0">
                <a:latin typeface="Arial Narrow" pitchFamily="34" charset="0"/>
              </a:rPr>
              <a:t>varian</a:t>
            </a:r>
            <a:r>
              <a:rPr lang="en-US" sz="2200" b="1" dirty="0" smtClean="0">
                <a:latin typeface="Arial Narrow" pitchFamily="34" charset="0"/>
              </a:rPr>
              <a:t> de </a:t>
            </a:r>
            <a:r>
              <a:rPr lang="en-US" sz="2200" b="1" dirty="0" err="1" smtClean="0">
                <a:latin typeface="Arial Narrow" pitchFamily="34" charset="0"/>
              </a:rPr>
              <a:t>obra</a:t>
            </a:r>
            <a:r>
              <a:rPr lang="en-US" sz="2200" b="1" dirty="0" smtClean="0">
                <a:latin typeface="Arial Narrow" pitchFamily="34" charset="0"/>
              </a:rPr>
              <a:t> </a:t>
            </a:r>
            <a:r>
              <a:rPr lang="en-US" sz="2200" b="1" dirty="0" err="1" smtClean="0">
                <a:latin typeface="Arial Narrow" pitchFamily="34" charset="0"/>
              </a:rPr>
              <a:t>en</a:t>
            </a:r>
            <a:r>
              <a:rPr lang="en-US" sz="2200" b="1" dirty="0" smtClean="0">
                <a:latin typeface="Arial Narrow" pitchFamily="34" charset="0"/>
              </a:rPr>
              <a:t> </a:t>
            </a:r>
            <a:r>
              <a:rPr lang="en-US" sz="2200" b="1" dirty="0" err="1" smtClean="0">
                <a:latin typeface="Arial Narrow" pitchFamily="34" charset="0"/>
              </a:rPr>
              <a:t>obra</a:t>
            </a:r>
            <a:endParaRPr lang="en-US" sz="2200" b="1" dirty="0" smtClean="0">
              <a:latin typeface="Arial Narrow" pitchFamily="34" charset="0"/>
            </a:endParaRPr>
          </a:p>
        </p:txBody>
      </p:sp>
      <p:sp>
        <p:nvSpPr>
          <p:cNvPr id="12" name="Subtitle 8"/>
          <p:cNvSpPr txBox="1">
            <a:spLocks/>
          </p:cNvSpPr>
          <p:nvPr/>
        </p:nvSpPr>
        <p:spPr bwMode="auto">
          <a:xfrm>
            <a:off x="507273" y="2719450"/>
            <a:ext cx="8177745" cy="506413"/>
          </a:xfrm>
          <a:prstGeom prst="rect">
            <a:avLst/>
          </a:prstGeom>
          <a:noFill/>
          <a:ln w="9525">
            <a:noFill/>
            <a:miter lim="800000"/>
            <a:headEnd/>
            <a:tailEnd/>
          </a:ln>
        </p:spPr>
        <p:txBody>
          <a:bodyPr/>
          <a:lstStyle/>
          <a:p>
            <a:pPr marL="0" lvl="1">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err="1" smtClean="0">
                <a:latin typeface="Arial Narrow" pitchFamily="34" charset="0"/>
              </a:rPr>
              <a:t>Identifique</a:t>
            </a:r>
            <a:r>
              <a:rPr lang="en-US" sz="2200" b="1" dirty="0" smtClean="0">
                <a:latin typeface="Arial Narrow" pitchFamily="34" charset="0"/>
              </a:rPr>
              <a:t> la </a:t>
            </a:r>
            <a:r>
              <a:rPr lang="en-US" sz="2200" b="1" dirty="0" err="1" smtClean="0">
                <a:latin typeface="Arial Narrow" pitchFamily="34" charset="0"/>
              </a:rPr>
              <a:t>operación</a:t>
            </a:r>
            <a:r>
              <a:rPr lang="en-US" sz="2200" b="1" dirty="0" smtClean="0">
                <a:latin typeface="Arial Narrow" pitchFamily="34" charset="0"/>
              </a:rPr>
              <a:t> a </a:t>
            </a:r>
            <a:r>
              <a:rPr lang="en-US" sz="2200" b="1" dirty="0" err="1" smtClean="0">
                <a:latin typeface="Arial Narrow" pitchFamily="34" charset="0"/>
              </a:rPr>
              <a:t>realizarse</a:t>
            </a:r>
            <a:r>
              <a:rPr lang="en-US" sz="2200" b="1" dirty="0" smtClean="0">
                <a:latin typeface="Arial Narrow" pitchFamily="34" charset="0"/>
              </a:rPr>
              <a:t/>
            </a:r>
            <a:br>
              <a:rPr lang="en-US" sz="2200" b="1" dirty="0" smtClean="0">
                <a:latin typeface="Arial Narrow" pitchFamily="34" charset="0"/>
              </a:rPr>
            </a:br>
            <a:r>
              <a:rPr lang="en-US" sz="2200" b="1" dirty="0" smtClean="0">
                <a:latin typeface="Arial Narrow" pitchFamily="34" charset="0"/>
              </a:rPr>
              <a:t>  (</a:t>
            </a:r>
            <a:r>
              <a:rPr lang="en-US" sz="2200" b="1" dirty="0" err="1" smtClean="0">
                <a:latin typeface="Arial Narrow" pitchFamily="34" charset="0"/>
              </a:rPr>
              <a:t>pavimentado</a:t>
            </a:r>
            <a:r>
              <a:rPr lang="en-US" sz="2200" b="1" dirty="0" smtClean="0">
                <a:latin typeface="Arial Narrow" pitchFamily="34" charset="0"/>
              </a:rPr>
              <a:t>, </a:t>
            </a:r>
            <a:r>
              <a:rPr lang="en-US" sz="2200" b="1" dirty="0" err="1" smtClean="0">
                <a:latin typeface="Arial Narrow" pitchFamily="34" charset="0"/>
              </a:rPr>
              <a:t>excavación</a:t>
            </a:r>
            <a:r>
              <a:rPr lang="en-US" sz="2200" b="1" dirty="0" smtClean="0">
                <a:latin typeface="Arial Narrow" pitchFamily="34" charset="0"/>
              </a:rPr>
              <a:t>, </a:t>
            </a:r>
            <a:r>
              <a:rPr lang="en-US" sz="2200" b="1" dirty="0" err="1" smtClean="0">
                <a:latin typeface="Arial Narrow" pitchFamily="34" charset="0"/>
              </a:rPr>
              <a:t>movimiento</a:t>
            </a:r>
            <a:r>
              <a:rPr lang="en-US" sz="2200" b="1" dirty="0" smtClean="0">
                <a:latin typeface="Arial Narrow" pitchFamily="34" charset="0"/>
              </a:rPr>
              <a:t> de </a:t>
            </a:r>
            <a:r>
              <a:rPr lang="en-US" sz="2200" b="1" dirty="0" err="1" smtClean="0">
                <a:latin typeface="Arial Narrow" pitchFamily="34" charset="0"/>
              </a:rPr>
              <a:t>tierra</a:t>
            </a:r>
            <a:r>
              <a:rPr lang="en-US" sz="2200" b="1" dirty="0" smtClean="0">
                <a:latin typeface="Arial Narrow" pitchFamily="34" charset="0"/>
              </a:rPr>
              <a:t>, etc.)</a:t>
            </a:r>
          </a:p>
          <a:p>
            <a:pPr marL="0" lvl="1">
              <a:lnSpc>
                <a:spcPts val="2200"/>
              </a:lnSpc>
              <a:spcBef>
                <a:spcPct val="20000"/>
              </a:spcBef>
              <a:buFont typeface="Arial" charset="0"/>
              <a:buChar char="•"/>
            </a:pPr>
            <a:endParaRPr lang="en-US" sz="2200" b="1" dirty="0" smtClean="0">
              <a:latin typeface="Arial Narrow" pitchFamily="34" charset="0"/>
            </a:endParaRPr>
          </a:p>
          <a:p>
            <a:pPr marL="0" lvl="1">
              <a:lnSpc>
                <a:spcPts val="2200"/>
              </a:lnSpc>
              <a:spcBef>
                <a:spcPct val="20000"/>
              </a:spcBef>
              <a:buFont typeface="Arial" charset="0"/>
              <a:buChar char="•"/>
            </a:pPr>
            <a:endParaRPr lang="en-US" sz="2200" b="1" dirty="0" smtClean="0">
              <a:latin typeface="Arial Narrow" pitchFamily="34" charset="0"/>
            </a:endParaRPr>
          </a:p>
          <a:p>
            <a:pPr marL="0" lvl="1">
              <a:lnSpc>
                <a:spcPts val="2200"/>
              </a:lnSpc>
              <a:spcBef>
                <a:spcPct val="20000"/>
              </a:spcBef>
              <a:buFont typeface="Arial" charset="0"/>
              <a:buChar char="•"/>
            </a:pPr>
            <a:endParaRPr lang="en-US" sz="2200" b="1" dirty="0" smtClean="0">
              <a:latin typeface="Arial Narrow" pitchFamily="34" charset="0"/>
            </a:endParaRPr>
          </a:p>
          <a:p>
            <a:pPr marL="0" lvl="1">
              <a:lnSpc>
                <a:spcPts val="2200"/>
              </a:lnSpc>
              <a:spcBef>
                <a:spcPct val="20000"/>
              </a:spcBef>
              <a:buFont typeface="Arial" charset="0"/>
              <a:buChar char="•"/>
            </a:pPr>
            <a:endParaRPr lang="en-US" sz="2200" b="1" dirty="0">
              <a:latin typeface="Arial Narrow" pitchFamily="34" charset="0"/>
            </a:endParaRPr>
          </a:p>
        </p:txBody>
      </p:sp>
      <p:sp>
        <p:nvSpPr>
          <p:cNvPr id="13" name="Subtitle 8"/>
          <p:cNvSpPr txBox="1">
            <a:spLocks/>
          </p:cNvSpPr>
          <p:nvPr/>
        </p:nvSpPr>
        <p:spPr bwMode="auto">
          <a:xfrm>
            <a:off x="507273" y="3516651"/>
            <a:ext cx="8061325" cy="506413"/>
          </a:xfrm>
          <a:prstGeom prst="rect">
            <a:avLst/>
          </a:prstGeom>
          <a:noFill/>
          <a:ln w="9525">
            <a:noFill/>
            <a:miter lim="800000"/>
            <a:headEnd/>
            <a:tailEnd/>
          </a:ln>
        </p:spPr>
        <p:txBody>
          <a:bodyPr/>
          <a:lstStyle/>
          <a:p>
            <a:pPr marL="0" lvl="1">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err="1" smtClean="0">
                <a:latin typeface="Arial Narrow" pitchFamily="34" charset="0"/>
              </a:rPr>
              <a:t>Identifique</a:t>
            </a:r>
            <a:r>
              <a:rPr lang="en-US" sz="2200" b="1" dirty="0" smtClean="0">
                <a:latin typeface="Arial Narrow" pitchFamily="34" charset="0"/>
              </a:rPr>
              <a:t> a </a:t>
            </a:r>
            <a:r>
              <a:rPr lang="en-US" sz="2200" b="1" dirty="0" err="1" smtClean="0">
                <a:latin typeface="Arial Narrow" pitchFamily="34" charset="0"/>
              </a:rPr>
              <a:t>las</a:t>
            </a:r>
            <a:r>
              <a:rPr lang="en-US" sz="2200" b="1" dirty="0" smtClean="0">
                <a:latin typeface="Arial Narrow" pitchFamily="34" charset="0"/>
              </a:rPr>
              <a:t> personas </a:t>
            </a:r>
            <a:r>
              <a:rPr lang="en-US" sz="2200" b="1" dirty="0" err="1" smtClean="0">
                <a:latin typeface="Arial Narrow" pitchFamily="34" charset="0"/>
              </a:rPr>
              <a:t>que</a:t>
            </a:r>
            <a:r>
              <a:rPr lang="en-US" sz="2200" b="1" dirty="0" smtClean="0">
                <a:latin typeface="Arial Narrow" pitchFamily="34" charset="0"/>
              </a:rPr>
              <a:t> </a:t>
            </a:r>
            <a:r>
              <a:rPr lang="en-US" sz="2200" b="1" dirty="0" err="1" smtClean="0">
                <a:latin typeface="Arial Narrow" pitchFamily="34" charset="0"/>
              </a:rPr>
              <a:t>participarán</a:t>
            </a:r>
            <a:r>
              <a:rPr lang="en-US" sz="2200" b="1" dirty="0" smtClean="0">
                <a:latin typeface="Arial Narrow" pitchFamily="34" charset="0"/>
              </a:rPr>
              <a:t/>
            </a:r>
            <a:br>
              <a:rPr lang="en-US" sz="2200" b="1" dirty="0" smtClean="0">
                <a:latin typeface="Arial Narrow" pitchFamily="34" charset="0"/>
              </a:rPr>
            </a:br>
            <a:r>
              <a:rPr lang="en-US" sz="2200" b="1" dirty="0" smtClean="0">
                <a:latin typeface="Arial Narrow" pitchFamily="34" charset="0"/>
              </a:rPr>
              <a:t>  (</a:t>
            </a:r>
            <a:r>
              <a:rPr lang="en-US" sz="2200" b="1" dirty="0" err="1" smtClean="0">
                <a:latin typeface="Arial Narrow" pitchFamily="34" charset="0"/>
              </a:rPr>
              <a:t>profesional</a:t>
            </a:r>
            <a:r>
              <a:rPr lang="en-US" sz="2200" b="1" dirty="0" smtClean="0">
                <a:latin typeface="Arial Narrow" pitchFamily="34" charset="0"/>
              </a:rPr>
              <a:t> de </a:t>
            </a:r>
            <a:r>
              <a:rPr lang="en-US" sz="2200" b="1" dirty="0" err="1" smtClean="0">
                <a:latin typeface="Arial Narrow" pitchFamily="34" charset="0"/>
              </a:rPr>
              <a:t>seguridad</a:t>
            </a:r>
            <a:r>
              <a:rPr lang="en-US" sz="2200" b="1" dirty="0" smtClean="0">
                <a:latin typeface="Arial Narrow" pitchFamily="34" charset="0"/>
              </a:rPr>
              <a:t>, </a:t>
            </a:r>
            <a:r>
              <a:rPr lang="en-US" sz="2200" b="1" dirty="0" err="1" smtClean="0">
                <a:latin typeface="Arial Narrow" pitchFamily="34" charset="0"/>
              </a:rPr>
              <a:t>capataz</a:t>
            </a:r>
            <a:r>
              <a:rPr lang="en-US" sz="2200" b="1" dirty="0" smtClean="0">
                <a:latin typeface="Arial Narrow" pitchFamily="34" charset="0"/>
              </a:rPr>
              <a:t>, </a:t>
            </a:r>
            <a:r>
              <a:rPr lang="en-US" sz="2200" b="1" dirty="0" err="1" smtClean="0">
                <a:latin typeface="Arial Narrow" pitchFamily="34" charset="0"/>
              </a:rPr>
              <a:t>superintendente</a:t>
            </a:r>
            <a:r>
              <a:rPr lang="en-US" sz="2200" b="1" dirty="0" smtClean="0">
                <a:latin typeface="Arial Narrow" pitchFamily="34" charset="0"/>
              </a:rPr>
              <a:t>,</a:t>
            </a:r>
            <a:br>
              <a:rPr lang="en-US" sz="2200" b="1" dirty="0" smtClean="0">
                <a:latin typeface="Arial Narrow" pitchFamily="34" charset="0"/>
              </a:rPr>
            </a:br>
            <a:r>
              <a:rPr lang="en-US" sz="2200" b="1" dirty="0" smtClean="0">
                <a:latin typeface="Arial Narrow" pitchFamily="34" charset="0"/>
              </a:rPr>
              <a:t>   </a:t>
            </a:r>
            <a:r>
              <a:rPr lang="en-US" sz="2200" b="1" dirty="0" err="1" smtClean="0">
                <a:latin typeface="Arial Narrow" pitchFamily="34" charset="0"/>
              </a:rPr>
              <a:t>jefe</a:t>
            </a:r>
            <a:r>
              <a:rPr lang="en-US" sz="2200" b="1" dirty="0" smtClean="0">
                <a:latin typeface="Arial Narrow" pitchFamily="34" charset="0"/>
              </a:rPr>
              <a:t> de </a:t>
            </a:r>
            <a:r>
              <a:rPr lang="en-US" sz="2200" b="1" dirty="0" err="1" smtClean="0">
                <a:latin typeface="Arial Narrow" pitchFamily="34" charset="0"/>
              </a:rPr>
              <a:t>camioneros</a:t>
            </a:r>
            <a:r>
              <a:rPr lang="en-US" sz="2200" b="1" dirty="0" smtClean="0">
                <a:latin typeface="Arial Narrow" pitchFamily="34" charset="0"/>
              </a:rPr>
              <a:t>, inspector del DOT, </a:t>
            </a:r>
            <a:r>
              <a:rPr lang="en-US" sz="2200" b="1" dirty="0" err="1" smtClean="0">
                <a:latin typeface="Arial Narrow" pitchFamily="34" charset="0"/>
              </a:rPr>
              <a:t>visitantes</a:t>
            </a:r>
            <a:r>
              <a:rPr lang="en-US" sz="2200" b="1" dirty="0" smtClean="0">
                <a:latin typeface="Arial Narrow" pitchFamily="34" charset="0"/>
              </a:rPr>
              <a:t>)</a:t>
            </a:r>
          </a:p>
          <a:p>
            <a:pPr marL="0" lvl="1">
              <a:lnSpc>
                <a:spcPts val="2200"/>
              </a:lnSpc>
              <a:spcBef>
                <a:spcPct val="20000"/>
              </a:spcBef>
              <a:buFont typeface="Arial" charset="0"/>
              <a:buChar char="•"/>
            </a:pPr>
            <a:endParaRPr lang="en-US" sz="2200" b="1" dirty="0" smtClean="0">
              <a:latin typeface="Arial Narrow" pitchFamily="34" charset="0"/>
            </a:endParaRPr>
          </a:p>
          <a:p>
            <a:pPr marL="0" lvl="1">
              <a:lnSpc>
                <a:spcPts val="2200"/>
              </a:lnSpc>
              <a:spcBef>
                <a:spcPct val="20000"/>
              </a:spcBef>
              <a:buFont typeface="Arial" charset="0"/>
              <a:buChar char="•"/>
            </a:pPr>
            <a:endParaRPr lang="en-US" sz="2200" b="1" dirty="0">
              <a:latin typeface="Arial Narrow" pitchFamily="34" charset="0"/>
            </a:endParaRPr>
          </a:p>
        </p:txBody>
      </p:sp>
      <p:pic>
        <p:nvPicPr>
          <p:cNvPr id="14" name="Picture 2" title="Picture of road worker in traini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703828" y="4648200"/>
            <a:ext cx="1600200" cy="1600200"/>
          </a:xfrm>
          <a:prstGeom prst="rect">
            <a:avLst/>
          </a:prstGeom>
          <a:noFill/>
          <a:ln w="38100">
            <a:solidFill>
              <a:srgbClr val="FFCC00"/>
            </a:solidFill>
            <a:miter lim="800000"/>
            <a:headEnd/>
            <a:tailEnd/>
          </a:ln>
          <a:effectLst/>
        </p:spPr>
      </p:pic>
      <p:pic>
        <p:nvPicPr>
          <p:cNvPr id="15" name="Picture 3" title="Picture of road worker in traini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703829" y="1447800"/>
            <a:ext cx="1601498" cy="1600200"/>
          </a:xfrm>
          <a:prstGeom prst="rect">
            <a:avLst/>
          </a:prstGeom>
          <a:noFill/>
          <a:ln w="38100">
            <a:solidFill>
              <a:srgbClr val="FFCC00"/>
            </a:solidFill>
            <a:miter lim="800000"/>
            <a:headEnd/>
            <a:tailEnd/>
          </a:ln>
          <a:effectLst/>
        </p:spPr>
      </p:pic>
      <p:pic>
        <p:nvPicPr>
          <p:cNvPr id="16" name="Picture 15" title="Picture of road worker in traini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flipH="1">
            <a:off x="6703828" y="3048000"/>
            <a:ext cx="1601972" cy="1600200"/>
          </a:xfrm>
          <a:prstGeom prst="rect">
            <a:avLst/>
          </a:prstGeom>
          <a:noFill/>
          <a:ln w="38100">
            <a:solidFill>
              <a:srgbClr val="FFCC00"/>
            </a:solidFill>
            <a:miter lim="800000"/>
            <a:headEnd/>
            <a:tailEnd/>
          </a:ln>
          <a:effectLst/>
        </p:spPr>
      </p:pic>
      <p:sp>
        <p:nvSpPr>
          <p:cNvPr id="9" name="Title 8" hidden="1"/>
          <p:cNvSpPr>
            <a:spLocks noGrp="1"/>
          </p:cNvSpPr>
          <p:nvPr>
            <p:ph type="title"/>
          </p:nvPr>
        </p:nvSpPr>
        <p:spPr>
          <a:xfrm>
            <a:off x="343674" y="-1371600"/>
            <a:ext cx="8229600" cy="1143000"/>
          </a:xfrm>
        </p:spPr>
        <p:txBody>
          <a:bodyPr/>
          <a:lstStyle/>
          <a:p>
            <a:r>
              <a:rPr lang="en-US" dirty="0" smtClean="0"/>
              <a:t>Creating the plan</a:t>
            </a:r>
            <a:endParaRPr lang="en-US" dirty="0"/>
          </a:p>
        </p:txBody>
      </p:sp>
      <p:sp>
        <p:nvSpPr>
          <p:cNvPr id="17" name="Slide Number Placeholder 4"/>
          <p:cNvSpPr>
            <a:spLocks noGrp="1"/>
          </p:cNvSpPr>
          <p:nvPr>
            <p:ph type="sldNum" sz="quarter" idx="12"/>
          </p:nvPr>
        </p:nvSpPr>
        <p:spPr/>
        <p:txBody>
          <a:bodyPr/>
          <a:lstStyle/>
          <a:p>
            <a:pPr>
              <a:defRPr/>
            </a:pPr>
            <a:fld id="{632DF3B3-665C-4605-AF3C-B77CE60C6955}" type="slidenum">
              <a:rPr lang="en-US"/>
              <a:pPr>
                <a:defRPr/>
              </a:pPr>
              <a:t>12</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3" presetClass="entr" presetSubtype="1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linds(horizontal)">
                                      <p:cBhvr>
                                        <p:cTn id="19" dur="10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par>
                                <p:cTn id="24" presetID="3" presetClass="entr" presetSubtype="1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linds(horizontal)">
                                      <p:cBhvr>
                                        <p:cTn id="26" dur="10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3" presetClass="entr" presetSubtype="1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linds(horizontal)">
                                      <p:cBhvr>
                                        <p:cTn id="33" dur="1000"/>
                                        <p:tgtEl>
                                          <p:spTgt spid="14"/>
                                        </p:tgtEl>
                                      </p:cBhvr>
                                    </p:animEffect>
                                  </p:childTnLst>
                                </p:cTn>
                              </p:par>
                              <p:par>
                                <p:cTn id="34" presetID="1"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3" title="Picture of road worker reviewing site pla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05600" y="1483425"/>
            <a:ext cx="1600200" cy="1600200"/>
          </a:xfrm>
          <a:prstGeom prst="rect">
            <a:avLst/>
          </a:prstGeom>
          <a:noFill/>
          <a:ln w="38100">
            <a:solidFill>
              <a:srgbClr val="FFCC00"/>
            </a:solidFill>
            <a:miter lim="800000"/>
            <a:headEnd/>
            <a:tailEnd/>
          </a:ln>
          <a:effectLst/>
        </p:spPr>
      </p:pic>
      <p:pic>
        <p:nvPicPr>
          <p:cNvPr id="21" name="Picture 4" title="Picture of on foot workers by a tracto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05600" y="3083625"/>
            <a:ext cx="1600200" cy="1573213"/>
          </a:xfrm>
          <a:prstGeom prst="rect">
            <a:avLst/>
          </a:prstGeom>
          <a:noFill/>
          <a:ln w="38100">
            <a:solidFill>
              <a:srgbClr val="FFCC00"/>
            </a:solidFill>
            <a:miter lim="800000"/>
            <a:headEnd/>
            <a:tailEnd/>
          </a:ln>
          <a:effectLst/>
        </p:spPr>
      </p:pic>
      <p:pic>
        <p:nvPicPr>
          <p:cNvPr id="22" name="Picture 5" title="Picture of workers looking at paperwork"/>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705601" y="4607625"/>
            <a:ext cx="1600200" cy="1601415"/>
          </a:xfrm>
          <a:prstGeom prst="rect">
            <a:avLst/>
          </a:prstGeom>
          <a:noFill/>
          <a:ln w="38100">
            <a:solidFill>
              <a:srgbClr val="FFCC00"/>
            </a:solidFill>
            <a:miter lim="800000"/>
            <a:headEnd/>
            <a:tailEnd/>
          </a:ln>
          <a:effectLst/>
        </p:spPr>
      </p:pic>
      <p:grpSp>
        <p:nvGrpSpPr>
          <p:cNvPr id="23" name="Group 22" title="Picture of ARTBA Developing An Internal TC Plan preventing runovers and backovers in roadway construction Title"/>
          <p:cNvGrpSpPr/>
          <p:nvPr/>
        </p:nvGrpSpPr>
        <p:grpSpPr>
          <a:xfrm>
            <a:off x="381000" y="336288"/>
            <a:ext cx="8595360" cy="959112"/>
            <a:chOff x="381000" y="336288"/>
            <a:chExt cx="8595360" cy="959112"/>
          </a:xfrm>
        </p:grpSpPr>
        <p:sp>
          <p:nvSpPr>
            <p:cNvPr id="24"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25"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err="1">
                  <a:effectLst>
                    <a:outerShdw blurRad="60007" dist="310007" dir="7680000" sy="30000" kx="1300200" algn="ctr" rotWithShape="0">
                      <a:prstClr val="black">
                        <a:alpha val="32000"/>
                      </a:prstClr>
                    </a:outerShdw>
                  </a:effectLst>
                </a:rPr>
                <a:t>Implementando</a:t>
              </a:r>
              <a:r>
                <a:rPr lang="en-US" sz="3600" b="1" dirty="0">
                  <a:effectLst>
                    <a:outerShdw blurRad="60007" dist="310007" dir="7680000" sy="30000" kx="1300200" algn="ctr" rotWithShape="0">
                      <a:prstClr val="black">
                        <a:alpha val="32000"/>
                      </a:prstClr>
                    </a:outerShdw>
                  </a:effectLst>
                </a:rPr>
                <a:t> un PCTI</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a:p>
              <a:pPr algn="r">
                <a:lnSpc>
                  <a:spcPts val="1900"/>
                </a:lnSpc>
              </a:pP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26"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a:ln>
                    <a:solidFill>
                      <a:srgbClr val="C00000"/>
                    </a:solidFill>
                  </a:ln>
                  <a:solidFill>
                    <a:srgbClr val="003300"/>
                  </a:solidFill>
                </a:rPr>
                <a:t>PREVINIENDO INCIDENTES POR ATROPELLOS EN LA CONSTRUCCION VIAL</a:t>
              </a:r>
              <a:endParaRPr lang="en-US" sz="1600" b="1" i="1" spc="50" dirty="0">
                <a:ln>
                  <a:solidFill>
                    <a:srgbClr val="C00000"/>
                  </a:solidFill>
                </a:ln>
                <a:solidFill>
                  <a:srgbClr val="003300"/>
                </a:solidFill>
                <a:latin typeface="Calibri" pitchFamily="34" charset="0"/>
              </a:endParaRPr>
            </a:p>
            <a:p>
              <a:pPr>
                <a:lnSpc>
                  <a:spcPts val="1900"/>
                </a:lnSpc>
              </a:pPr>
              <a:endParaRPr lang="en-US" sz="1600" b="1" i="1" spc="50" dirty="0">
                <a:ln>
                  <a:solidFill>
                    <a:srgbClr val="C00000"/>
                  </a:solidFill>
                </a:ln>
                <a:solidFill>
                  <a:srgbClr val="003300"/>
                </a:solidFill>
                <a:latin typeface="Calibri" pitchFamily="34" charset="0"/>
              </a:endParaRPr>
            </a:p>
          </p:txBody>
        </p:sp>
        <p:pic>
          <p:nvPicPr>
            <p:cNvPr id="27" name="Picture 26" descr="LOGO-ARTBA.png" title="Picture of ARTBA Developing An Internal TC Plan preventing runovers and backovers in roadway construction Title"/>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28" name="Picture 27" descr="Logo_WZ_Safety.png" title="Picture of ARTBA Developing An Internal TC Plan preventing runovers and backovers in roadway construction Title"/>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29" name="Subtitle 8"/>
          <p:cNvSpPr txBox="1">
            <a:spLocks/>
          </p:cNvSpPr>
          <p:nvPr/>
        </p:nvSpPr>
        <p:spPr bwMode="auto">
          <a:xfrm>
            <a:off x="388938" y="1447800"/>
            <a:ext cx="7478712" cy="533400"/>
          </a:xfrm>
          <a:prstGeom prst="rect">
            <a:avLst/>
          </a:prstGeom>
          <a:noFill/>
          <a:ln w="9525">
            <a:noFill/>
            <a:miter lim="800000"/>
            <a:headEnd/>
            <a:tailEnd/>
          </a:ln>
        </p:spPr>
        <p:txBody>
          <a:bodyPr/>
          <a:lstStyle/>
          <a:p>
            <a:pPr marL="342900" indent="-342900">
              <a:spcBef>
                <a:spcPct val="20000"/>
              </a:spcBef>
            </a:pPr>
            <a:r>
              <a:rPr lang="en-US" sz="2800" b="1" dirty="0" err="1" smtClean="0">
                <a:solidFill>
                  <a:schemeClr val="bg2">
                    <a:lumMod val="10000"/>
                  </a:schemeClr>
                </a:solidFill>
                <a:latin typeface="Calibri" pitchFamily="34" charset="0"/>
              </a:rPr>
              <a:t>Creando</a:t>
            </a:r>
            <a:r>
              <a:rPr lang="en-US" sz="2800" b="1" dirty="0" smtClean="0">
                <a:solidFill>
                  <a:schemeClr val="bg2">
                    <a:lumMod val="10000"/>
                  </a:schemeClr>
                </a:solidFill>
                <a:latin typeface="Calibri" pitchFamily="34" charset="0"/>
              </a:rPr>
              <a:t> el plan </a:t>
            </a:r>
            <a:r>
              <a:rPr lang="en-US" sz="2400" b="1" dirty="0" smtClean="0">
                <a:solidFill>
                  <a:schemeClr val="bg2">
                    <a:lumMod val="10000"/>
                  </a:schemeClr>
                </a:solidFill>
                <a:latin typeface="Calibri" pitchFamily="34" charset="0"/>
              </a:rPr>
              <a:t>(</a:t>
            </a:r>
            <a:r>
              <a:rPr lang="en-US" sz="2400" b="1" dirty="0" err="1" smtClean="0">
                <a:solidFill>
                  <a:schemeClr val="bg2">
                    <a:lumMod val="10000"/>
                  </a:schemeClr>
                </a:solidFill>
                <a:latin typeface="Calibri" pitchFamily="34" charset="0"/>
              </a:rPr>
              <a:t>continuación</a:t>
            </a:r>
            <a:r>
              <a:rPr lang="en-US" sz="2400" b="1" dirty="0" smtClean="0">
                <a:solidFill>
                  <a:schemeClr val="bg2">
                    <a:lumMod val="10000"/>
                  </a:schemeClr>
                </a:solidFill>
                <a:latin typeface="Calibri" pitchFamily="34" charset="0"/>
              </a:rPr>
              <a:t>)</a:t>
            </a:r>
            <a:endParaRPr lang="en-US" sz="2400" b="1" dirty="0">
              <a:solidFill>
                <a:schemeClr val="bg2">
                  <a:lumMod val="10000"/>
                </a:schemeClr>
              </a:solidFill>
              <a:latin typeface="Calibri" pitchFamily="34" charset="0"/>
            </a:endParaRPr>
          </a:p>
        </p:txBody>
      </p:sp>
      <p:sp>
        <p:nvSpPr>
          <p:cNvPr id="31" name="5-Point Star 30" title="Picture of star under the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Subtitle 8"/>
          <p:cNvSpPr txBox="1">
            <a:spLocks/>
          </p:cNvSpPr>
          <p:nvPr/>
        </p:nvSpPr>
        <p:spPr bwMode="auto">
          <a:xfrm>
            <a:off x="517525" y="1981200"/>
            <a:ext cx="8061325" cy="506413"/>
          </a:xfrm>
          <a:prstGeom prst="rect">
            <a:avLst/>
          </a:prstGeom>
          <a:noFill/>
          <a:ln w="9525">
            <a:noFill/>
            <a:miter lim="800000"/>
            <a:headEnd/>
            <a:tailEnd/>
          </a:ln>
        </p:spPr>
        <p:txBody>
          <a:bodyPr/>
          <a:lstStyle/>
          <a:p>
            <a:pPr marL="0" lvl="1">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smtClean="0">
                <a:latin typeface="Arial Narrow" pitchFamily="34" charset="0"/>
              </a:rPr>
              <a:t>Revise el plan de la </a:t>
            </a:r>
            <a:r>
              <a:rPr lang="en-US" sz="2200" b="1" dirty="0" err="1" smtClean="0">
                <a:latin typeface="Arial Narrow" pitchFamily="34" charset="0"/>
              </a:rPr>
              <a:t>obra</a:t>
            </a:r>
            <a:r>
              <a:rPr lang="en-US" sz="2200" b="1" dirty="0" smtClean="0">
                <a:latin typeface="Arial Narrow" pitchFamily="34" charset="0"/>
              </a:rPr>
              <a:t>:</a:t>
            </a:r>
          </a:p>
        </p:txBody>
      </p:sp>
      <p:sp>
        <p:nvSpPr>
          <p:cNvPr id="33" name="Subtitle 8"/>
          <p:cNvSpPr txBox="1">
            <a:spLocks/>
          </p:cNvSpPr>
          <p:nvPr/>
        </p:nvSpPr>
        <p:spPr bwMode="auto">
          <a:xfrm>
            <a:off x="640105" y="2362200"/>
            <a:ext cx="8138770"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spc="-30" dirty="0" smtClean="0">
                <a:latin typeface="Arial Narrow" pitchFamily="34" charset="0"/>
              </a:rPr>
              <a:t>¿</a:t>
            </a:r>
            <a:r>
              <a:rPr lang="en-US" sz="2000" b="1" spc="-30" dirty="0" err="1" smtClean="0">
                <a:latin typeface="Arial Narrow" pitchFamily="34" charset="0"/>
              </a:rPr>
              <a:t>Donde</a:t>
            </a:r>
            <a:r>
              <a:rPr lang="en-US" sz="2000" b="1" spc="-30" dirty="0" smtClean="0">
                <a:latin typeface="Arial Narrow" pitchFamily="34" charset="0"/>
              </a:rPr>
              <a:t> se </a:t>
            </a:r>
            <a:r>
              <a:rPr lang="en-US" sz="2000" b="1" spc="-30" dirty="0" err="1" smtClean="0">
                <a:latin typeface="Arial Narrow" pitchFamily="34" charset="0"/>
              </a:rPr>
              <a:t>realizará</a:t>
            </a:r>
            <a:r>
              <a:rPr lang="en-US" sz="2000" b="1" spc="-30" dirty="0" smtClean="0">
                <a:latin typeface="Arial Narrow" pitchFamily="34" charset="0"/>
              </a:rPr>
              <a:t> la </a:t>
            </a:r>
            <a:r>
              <a:rPr lang="en-US" sz="2000" b="1" spc="-30" dirty="0" err="1" smtClean="0">
                <a:latin typeface="Arial Narrow" pitchFamily="34" charset="0"/>
              </a:rPr>
              <a:t>obra</a:t>
            </a:r>
            <a:r>
              <a:rPr lang="en-US" sz="2000" b="1" spc="-30" dirty="0" smtClean="0">
                <a:latin typeface="Arial Narrow" pitchFamily="34" charset="0"/>
              </a:rPr>
              <a:t>?</a:t>
            </a:r>
          </a:p>
          <a:p>
            <a:pPr marL="0" lvl="1">
              <a:lnSpc>
                <a:spcPts val="2200"/>
              </a:lnSpc>
              <a:buSzPct val="50000"/>
              <a:buFont typeface="Wingdings" pitchFamily="2" charset="2"/>
              <a:buChar char="ü"/>
            </a:pPr>
            <a:endParaRPr lang="en-US" sz="2000" b="1" spc="-30"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34" name="Subtitle 8"/>
          <p:cNvSpPr txBox="1">
            <a:spLocks/>
          </p:cNvSpPr>
          <p:nvPr/>
        </p:nvSpPr>
        <p:spPr bwMode="auto">
          <a:xfrm>
            <a:off x="640105" y="2839355"/>
            <a:ext cx="8138770" cy="560387"/>
          </a:xfrm>
          <a:prstGeom prst="rect">
            <a:avLst/>
          </a:prstGeom>
          <a:noFill/>
          <a:ln w="9525">
            <a:noFill/>
            <a:miter lim="800000"/>
            <a:headEnd/>
            <a:tailEnd/>
          </a:ln>
        </p:spPr>
        <p:txBody>
          <a:bodyPr/>
          <a:lstStyle/>
          <a:p>
            <a:pPr marL="0" lvl="1">
              <a:lnSpc>
                <a:spcPts val="20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smtClean="0">
                <a:latin typeface="Arial Narrow" pitchFamily="34" charset="0"/>
              </a:rPr>
              <a:t>¿</a:t>
            </a:r>
            <a:r>
              <a:rPr lang="en-US" sz="2000" b="1" dirty="0" err="1" smtClean="0">
                <a:latin typeface="Arial Narrow" pitchFamily="34" charset="0"/>
              </a:rPr>
              <a:t>Qué</a:t>
            </a:r>
            <a:r>
              <a:rPr lang="en-US" sz="2000" b="1" dirty="0" smtClean="0">
                <a:latin typeface="Arial Narrow" pitchFamily="34" charset="0"/>
              </a:rPr>
              <a:t> </a:t>
            </a:r>
            <a:r>
              <a:rPr lang="en-US" sz="2000" b="1" dirty="0" err="1" smtClean="0">
                <a:latin typeface="Arial Narrow" pitchFamily="34" charset="0"/>
              </a:rPr>
              <a:t>equipo</a:t>
            </a:r>
            <a:r>
              <a:rPr lang="en-US" sz="2000" b="1" dirty="0" smtClean="0">
                <a:latin typeface="Arial Narrow" pitchFamily="34" charset="0"/>
              </a:rPr>
              <a:t> se </a:t>
            </a:r>
            <a:r>
              <a:rPr lang="en-US" sz="2000" b="1" dirty="0" err="1" smtClean="0">
                <a:latin typeface="Arial Narrow" pitchFamily="34" charset="0"/>
              </a:rPr>
              <a:t>usará</a:t>
            </a:r>
            <a:r>
              <a:rPr lang="en-US" sz="2000" b="1" dirty="0" smtClean="0">
                <a:latin typeface="Arial Narrow" pitchFamily="34" charset="0"/>
              </a:rPr>
              <a:t>?</a:t>
            </a:r>
          </a:p>
          <a:p>
            <a:pPr marL="0" lvl="1">
              <a:lnSpc>
                <a:spcPts val="2000"/>
              </a:lnSpc>
              <a:buSzPct val="50000"/>
              <a:buFont typeface="Wingdings" pitchFamily="2" charset="2"/>
              <a:buChar char="ü"/>
            </a:pP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35" name="Subtitle 8"/>
          <p:cNvSpPr txBox="1">
            <a:spLocks/>
          </p:cNvSpPr>
          <p:nvPr/>
        </p:nvSpPr>
        <p:spPr bwMode="auto">
          <a:xfrm>
            <a:off x="640105" y="3276600"/>
            <a:ext cx="8138770"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spc="-30" dirty="0" smtClean="0">
                <a:latin typeface="Arial Narrow" pitchFamily="34" charset="0"/>
              </a:rPr>
              <a:t>¿</a:t>
            </a:r>
            <a:r>
              <a:rPr lang="en-US" sz="2000" b="1" spc="-30" dirty="0" err="1" smtClean="0">
                <a:latin typeface="Arial Narrow" pitchFamily="34" charset="0"/>
              </a:rPr>
              <a:t>Donde</a:t>
            </a:r>
            <a:r>
              <a:rPr lang="en-US" sz="2000" b="1" spc="-30" dirty="0" smtClean="0">
                <a:latin typeface="Arial Narrow" pitchFamily="34" charset="0"/>
              </a:rPr>
              <a:t> se </a:t>
            </a:r>
            <a:r>
              <a:rPr lang="en-US" sz="2000" b="1" spc="-30" dirty="0" err="1" smtClean="0">
                <a:latin typeface="Arial Narrow" pitchFamily="34" charset="0"/>
              </a:rPr>
              <a:t>ubicarán</a:t>
            </a:r>
            <a:r>
              <a:rPr lang="en-US" sz="2000" b="1" spc="-30" dirty="0" smtClean="0">
                <a:latin typeface="Arial Narrow" pitchFamily="34" charset="0"/>
              </a:rPr>
              <a:t> los </a:t>
            </a:r>
            <a:r>
              <a:rPr lang="en-US" sz="2000" b="1" spc="-30" dirty="0" err="1" smtClean="0">
                <a:latin typeface="Arial Narrow" pitchFamily="34" charset="0"/>
              </a:rPr>
              <a:t>trabajadores</a:t>
            </a:r>
            <a:r>
              <a:rPr lang="en-US" sz="2000" b="1" spc="-30" dirty="0" smtClean="0">
                <a:latin typeface="Arial Narrow" pitchFamily="34" charset="0"/>
              </a:rPr>
              <a:t> a pie?</a:t>
            </a:r>
          </a:p>
          <a:p>
            <a:pPr marL="0" lvl="1">
              <a:lnSpc>
                <a:spcPts val="2200"/>
              </a:lnSpc>
              <a:buSzPct val="50000"/>
              <a:buFont typeface="Wingdings" pitchFamily="2" charset="2"/>
              <a:buChar char="ü"/>
            </a:pP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36" name="Subtitle 8"/>
          <p:cNvSpPr txBox="1">
            <a:spLocks/>
          </p:cNvSpPr>
          <p:nvPr/>
        </p:nvSpPr>
        <p:spPr bwMode="auto">
          <a:xfrm>
            <a:off x="640105" y="3736159"/>
            <a:ext cx="8138770"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smtClean="0">
                <a:latin typeface="Arial Narrow" pitchFamily="34" charset="0"/>
              </a:rPr>
              <a:t>¿</a:t>
            </a:r>
            <a:r>
              <a:rPr lang="en-US" sz="2000" b="1" dirty="0" err="1" smtClean="0">
                <a:latin typeface="Arial Narrow" pitchFamily="34" charset="0"/>
              </a:rPr>
              <a:t>Cual</a:t>
            </a:r>
            <a:r>
              <a:rPr lang="en-US" sz="2000" b="1" dirty="0" smtClean="0">
                <a:latin typeface="Arial Narrow" pitchFamily="34" charset="0"/>
              </a:rPr>
              <a:t> </a:t>
            </a:r>
            <a:r>
              <a:rPr lang="en-US" sz="2000" b="1" dirty="0" err="1" smtClean="0">
                <a:latin typeface="Arial Narrow" pitchFamily="34" charset="0"/>
              </a:rPr>
              <a:t>es</a:t>
            </a:r>
            <a:r>
              <a:rPr lang="en-US" sz="2000" b="1" dirty="0" smtClean="0">
                <a:latin typeface="Arial Narrow" pitchFamily="34" charset="0"/>
              </a:rPr>
              <a:t> el plan de control </a:t>
            </a:r>
            <a:br>
              <a:rPr lang="en-US" sz="2000" b="1" dirty="0" smtClean="0">
                <a:latin typeface="Arial Narrow" pitchFamily="34" charset="0"/>
              </a:rPr>
            </a:br>
            <a:r>
              <a:rPr lang="en-US" sz="2000" b="1" dirty="0" smtClean="0">
                <a:latin typeface="Arial Narrow" pitchFamily="34" charset="0"/>
              </a:rPr>
              <a:t>     de </a:t>
            </a:r>
            <a:r>
              <a:rPr lang="en-US" sz="2000" b="1" dirty="0" err="1" smtClean="0">
                <a:latin typeface="Arial Narrow" pitchFamily="34" charset="0"/>
              </a:rPr>
              <a:t>tráfico</a:t>
            </a:r>
            <a:r>
              <a:rPr lang="en-US" sz="2000" b="1" dirty="0" smtClean="0">
                <a:latin typeface="Arial Narrow" pitchFamily="34" charset="0"/>
              </a:rPr>
              <a:t> (CTT)?</a:t>
            </a: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pic>
        <p:nvPicPr>
          <p:cNvPr id="37" name="Picture 2" descr="Thumbnail image of Figure 6H-36"/>
          <p:cNvPicPr>
            <a:picLocks noChangeAspect="1" noChangeArrowheads="1"/>
          </p:cNvPicPr>
          <p:nvPr/>
        </p:nvPicPr>
        <p:blipFill>
          <a:blip r:embed="rId8" cstate="email">
            <a:extLst>
              <a:ext uri="{28A0092B-C50C-407E-A947-70E740481C1C}">
                <a14:useLocalDpi xmlns:a14="http://schemas.microsoft.com/office/drawing/2010/main"/>
              </a:ext>
            </a:extLst>
          </a:blip>
          <a:srcRect t="4969" b="3106"/>
          <a:stretch>
            <a:fillRect/>
          </a:stretch>
        </p:blipFill>
        <p:spPr bwMode="auto">
          <a:xfrm>
            <a:off x="3733800" y="3733800"/>
            <a:ext cx="2057400" cy="2819400"/>
          </a:xfrm>
          <a:prstGeom prst="rect">
            <a:avLst/>
          </a:prstGeom>
          <a:noFill/>
          <a:ln>
            <a:solidFill>
              <a:schemeClr val="tx1"/>
            </a:solidFill>
          </a:ln>
        </p:spPr>
      </p:pic>
      <p:sp>
        <p:nvSpPr>
          <p:cNvPr id="38" name="Subtitle 8"/>
          <p:cNvSpPr txBox="1">
            <a:spLocks/>
          </p:cNvSpPr>
          <p:nvPr/>
        </p:nvSpPr>
        <p:spPr bwMode="auto">
          <a:xfrm>
            <a:off x="639996" y="4468813"/>
            <a:ext cx="8138770"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spc="-30" dirty="0" smtClean="0">
                <a:latin typeface="Arial Narrow" pitchFamily="34" charset="0"/>
              </a:rPr>
              <a:t>¿</a:t>
            </a:r>
            <a:r>
              <a:rPr lang="en-US" sz="2000" b="1" spc="-30" dirty="0" err="1" smtClean="0">
                <a:latin typeface="Arial Narrow" pitchFamily="34" charset="0"/>
              </a:rPr>
              <a:t>Donde</a:t>
            </a:r>
            <a:r>
              <a:rPr lang="en-US" sz="2000" b="1" spc="-30" dirty="0" smtClean="0">
                <a:latin typeface="Arial Narrow" pitchFamily="34" charset="0"/>
              </a:rPr>
              <a:t> </a:t>
            </a:r>
            <a:r>
              <a:rPr lang="en-US" sz="2000" b="1" spc="-30" dirty="0" err="1" smtClean="0">
                <a:latin typeface="Arial Narrow" pitchFamily="34" charset="0"/>
              </a:rPr>
              <a:t>están</a:t>
            </a:r>
            <a:r>
              <a:rPr lang="en-US" sz="2000" b="1" spc="-30" dirty="0" smtClean="0">
                <a:latin typeface="Arial Narrow" pitchFamily="34" charset="0"/>
              </a:rPr>
              <a:t> los </a:t>
            </a:r>
            <a:r>
              <a:rPr lang="en-US" sz="2000" b="1" spc="-30" dirty="0" err="1" smtClean="0">
                <a:latin typeface="Arial Narrow" pitchFamily="34" charset="0"/>
              </a:rPr>
              <a:t>puntos</a:t>
            </a:r>
            <a:r>
              <a:rPr lang="en-US" sz="2000" b="1" spc="-30" dirty="0" smtClean="0">
                <a:latin typeface="Arial Narrow" pitchFamily="34" charset="0"/>
              </a:rPr>
              <a:t> de </a:t>
            </a:r>
            <a:r>
              <a:rPr lang="en-US" sz="2000" b="1" spc="-30" dirty="0" err="1" smtClean="0">
                <a:latin typeface="Arial Narrow" pitchFamily="34" charset="0"/>
              </a:rPr>
              <a:t>ingreso</a:t>
            </a:r>
            <a:r>
              <a:rPr lang="en-US" sz="2000" b="1" spc="-30" dirty="0" smtClean="0">
                <a:latin typeface="Arial Narrow" pitchFamily="34" charset="0"/>
              </a:rPr>
              <a:t>/</a:t>
            </a:r>
            <a:r>
              <a:rPr lang="en-US" sz="2000" b="1" spc="-30" dirty="0" err="1" smtClean="0">
                <a:latin typeface="Arial Narrow" pitchFamily="34" charset="0"/>
              </a:rPr>
              <a:t>salida</a:t>
            </a:r>
            <a:r>
              <a:rPr lang="en-US" sz="2000" b="1" spc="-30" dirty="0" smtClean="0">
                <a:latin typeface="Arial Narrow" pitchFamily="34" charset="0"/>
              </a:rPr>
              <a:t>?</a:t>
            </a:r>
          </a:p>
          <a:p>
            <a:pPr marL="0" lvl="1">
              <a:lnSpc>
                <a:spcPts val="2200"/>
              </a:lnSpc>
              <a:buSzPct val="50000"/>
              <a:buFont typeface="Wingdings" pitchFamily="2" charset="2"/>
              <a:buChar char="ü"/>
            </a:pPr>
            <a:endParaRPr lang="en-US" sz="2000" b="1" spc="-30"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39" name="Subtitle 8"/>
          <p:cNvSpPr txBox="1">
            <a:spLocks/>
          </p:cNvSpPr>
          <p:nvPr/>
        </p:nvSpPr>
        <p:spPr bwMode="auto">
          <a:xfrm>
            <a:off x="639996" y="4945968"/>
            <a:ext cx="8138770" cy="692832"/>
          </a:xfrm>
          <a:prstGeom prst="rect">
            <a:avLst/>
          </a:prstGeom>
          <a:noFill/>
          <a:ln w="9525">
            <a:noFill/>
            <a:miter lim="800000"/>
            <a:headEnd/>
            <a:tailEnd/>
          </a:ln>
        </p:spPr>
        <p:txBody>
          <a:bodyPr/>
          <a:lstStyle/>
          <a:p>
            <a:pPr marL="0" lvl="1">
              <a:lnSpc>
                <a:spcPts val="20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smtClean="0">
                <a:latin typeface="Arial Narrow" pitchFamily="34" charset="0"/>
              </a:rPr>
              <a:t>¿</a:t>
            </a:r>
            <a:r>
              <a:rPr lang="en-US" sz="2000" b="1" dirty="0" err="1" smtClean="0">
                <a:latin typeface="Arial Narrow" pitchFamily="34" charset="0"/>
              </a:rPr>
              <a:t>Cuan</a:t>
            </a:r>
            <a:r>
              <a:rPr lang="en-US" sz="2000" b="1" dirty="0" smtClean="0">
                <a:latin typeface="Arial Narrow" pitchFamily="34" charset="0"/>
              </a:rPr>
              <a:t> </a:t>
            </a:r>
            <a:r>
              <a:rPr lang="en-US" sz="2000" b="1" dirty="0" err="1" smtClean="0">
                <a:latin typeface="Arial Narrow" pitchFamily="34" charset="0"/>
              </a:rPr>
              <a:t>frecuentemente</a:t>
            </a:r>
            <a:r>
              <a:rPr lang="en-US" sz="2000" b="1" dirty="0" smtClean="0">
                <a:latin typeface="Arial Narrow" pitchFamily="34" charset="0"/>
              </a:rPr>
              <a:t> se </a:t>
            </a:r>
            <a:r>
              <a:rPr lang="en-US" sz="2000" b="1" dirty="0" err="1" smtClean="0">
                <a:latin typeface="Arial Narrow" pitchFamily="34" charset="0"/>
              </a:rPr>
              <a:t>harán</a:t>
            </a:r>
            <a:r>
              <a:rPr lang="en-US" sz="2000" b="1" dirty="0" smtClean="0">
                <a:latin typeface="Arial Narrow" pitchFamily="34" charset="0"/>
              </a:rPr>
              <a:t> </a:t>
            </a:r>
            <a:r>
              <a:rPr lang="en-US" sz="2000" b="1" dirty="0" err="1" smtClean="0">
                <a:latin typeface="Arial Narrow" pitchFamily="34" charset="0"/>
              </a:rPr>
              <a:t>entregas</a:t>
            </a:r>
            <a:r>
              <a:rPr lang="en-US" sz="2000" b="1" dirty="0" smtClean="0">
                <a:latin typeface="Arial Narrow" pitchFamily="34" charset="0"/>
              </a:rPr>
              <a:t> o se </a:t>
            </a:r>
          </a:p>
          <a:p>
            <a:pPr marL="0" lvl="1">
              <a:lnSpc>
                <a:spcPts val="2000"/>
              </a:lnSpc>
              <a:buSzPct val="50000"/>
            </a:pPr>
            <a:r>
              <a:rPr lang="en-US" sz="2000" b="1" dirty="0">
                <a:latin typeface="Arial Narrow" pitchFamily="34" charset="0"/>
              </a:rPr>
              <a:t> </a:t>
            </a:r>
            <a:r>
              <a:rPr lang="en-US" sz="2000" b="1" dirty="0" smtClean="0">
                <a:latin typeface="Arial Narrow" pitchFamily="34" charset="0"/>
              </a:rPr>
              <a:t>       </a:t>
            </a:r>
            <a:r>
              <a:rPr lang="en-US" sz="2000" b="1" dirty="0" err="1" smtClean="0">
                <a:latin typeface="Arial Narrow" pitchFamily="34" charset="0"/>
              </a:rPr>
              <a:t>removerán</a:t>
            </a:r>
            <a:r>
              <a:rPr lang="en-US" sz="2000" b="1" dirty="0" smtClean="0">
                <a:latin typeface="Arial Narrow" pitchFamily="34" charset="0"/>
              </a:rPr>
              <a:t> </a:t>
            </a:r>
            <a:r>
              <a:rPr lang="en-US" sz="2000" b="1" dirty="0" err="1" smtClean="0">
                <a:latin typeface="Arial Narrow" pitchFamily="34" charset="0"/>
              </a:rPr>
              <a:t>las</a:t>
            </a:r>
            <a:r>
              <a:rPr lang="en-US" sz="2000" b="1" dirty="0" smtClean="0">
                <a:latin typeface="Arial Narrow" pitchFamily="34" charset="0"/>
              </a:rPr>
              <a:t> </a:t>
            </a:r>
            <a:r>
              <a:rPr lang="en-US" sz="2000" b="1" dirty="0" err="1" smtClean="0">
                <a:latin typeface="Arial Narrow" pitchFamily="34" charset="0"/>
              </a:rPr>
              <a:t>cargas</a:t>
            </a:r>
            <a:r>
              <a:rPr lang="en-US" sz="2000" b="1" dirty="0" smtClean="0">
                <a:latin typeface="Arial Narrow" pitchFamily="34" charset="0"/>
              </a:rPr>
              <a:t>?</a:t>
            </a:r>
          </a:p>
          <a:p>
            <a:pPr marL="0" lvl="1">
              <a:lnSpc>
                <a:spcPts val="2000"/>
              </a:lnSpc>
              <a:buSzPct val="50000"/>
              <a:buFont typeface="Wingdings" pitchFamily="2" charset="2"/>
              <a:buChar char="ü"/>
            </a:pP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40" name="Subtitle 8"/>
          <p:cNvSpPr txBox="1">
            <a:spLocks/>
          </p:cNvSpPr>
          <p:nvPr/>
        </p:nvSpPr>
        <p:spPr bwMode="auto">
          <a:xfrm>
            <a:off x="639996" y="5649080"/>
            <a:ext cx="8138770"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spc="-30" dirty="0" smtClean="0">
                <a:latin typeface="Arial Narrow" pitchFamily="34" charset="0"/>
              </a:rPr>
              <a:t>¿</a:t>
            </a:r>
            <a:r>
              <a:rPr lang="en-US" sz="2000" b="1" spc="-30" dirty="0" err="1" smtClean="0">
                <a:latin typeface="Arial Narrow" pitchFamily="34" charset="0"/>
              </a:rPr>
              <a:t>Qué</a:t>
            </a:r>
            <a:r>
              <a:rPr lang="en-US" sz="2000" b="1" spc="-30" dirty="0" smtClean="0">
                <a:latin typeface="Arial Narrow" pitchFamily="34" charset="0"/>
              </a:rPr>
              <a:t> tan </a:t>
            </a:r>
            <a:r>
              <a:rPr lang="en-US" sz="2000" b="1" spc="-30" dirty="0" err="1" smtClean="0">
                <a:latin typeface="Arial Narrow" pitchFamily="34" charset="0"/>
              </a:rPr>
              <a:t>rápido</a:t>
            </a:r>
            <a:r>
              <a:rPr lang="en-US" sz="2000" b="1" spc="-30" dirty="0" smtClean="0">
                <a:latin typeface="Arial Narrow" pitchFamily="34" charset="0"/>
              </a:rPr>
              <a:t> </a:t>
            </a:r>
            <a:r>
              <a:rPr lang="en-US" sz="2000" b="1" spc="-30" dirty="0" err="1" smtClean="0">
                <a:latin typeface="Arial Narrow" pitchFamily="34" charset="0"/>
              </a:rPr>
              <a:t>avanzará</a:t>
            </a:r>
            <a:r>
              <a:rPr lang="en-US" sz="2000" b="1" spc="-30" dirty="0" smtClean="0">
                <a:latin typeface="Arial Narrow" pitchFamily="34" charset="0"/>
              </a:rPr>
              <a:t> la </a:t>
            </a:r>
            <a:r>
              <a:rPr lang="en-US" sz="2000" b="1" spc="-30" dirty="0" err="1" smtClean="0">
                <a:latin typeface="Arial Narrow" pitchFamily="34" charset="0"/>
              </a:rPr>
              <a:t>obra</a:t>
            </a:r>
            <a:r>
              <a:rPr lang="en-US" sz="2000" b="1" spc="-30" dirty="0" smtClean="0">
                <a:latin typeface="Arial Narrow" pitchFamily="34" charset="0"/>
              </a:rPr>
              <a:t>?</a:t>
            </a:r>
          </a:p>
          <a:p>
            <a:pPr marL="0" lvl="1">
              <a:lnSpc>
                <a:spcPts val="2200"/>
              </a:lnSpc>
              <a:buSzPct val="50000"/>
              <a:buFont typeface="Wingdings" pitchFamily="2" charset="2"/>
              <a:buChar char="ü"/>
            </a:pP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pic>
        <p:nvPicPr>
          <p:cNvPr id="41" name="Picture 4" title="Picture of worker looking at a traffic control plan"/>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706572" y="3029200"/>
            <a:ext cx="1600199" cy="1600199"/>
          </a:xfrm>
          <a:prstGeom prst="rect">
            <a:avLst/>
          </a:prstGeom>
          <a:noFill/>
          <a:ln w="38100">
            <a:solidFill>
              <a:srgbClr val="FFCC00"/>
            </a:solidFill>
            <a:miter lim="800000"/>
            <a:headEnd/>
            <a:tailEnd/>
          </a:ln>
          <a:effectLst/>
        </p:spPr>
      </p:pic>
      <p:pic>
        <p:nvPicPr>
          <p:cNvPr id="42" name="Picture 41" title="Picture of workers getting trained"/>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flipH="1">
            <a:off x="6705600" y="1505201"/>
            <a:ext cx="1601172" cy="1523999"/>
          </a:xfrm>
          <a:prstGeom prst="rect">
            <a:avLst/>
          </a:prstGeom>
          <a:noFill/>
          <a:ln w="38100">
            <a:solidFill>
              <a:srgbClr val="FFCC00"/>
            </a:solidFill>
            <a:miter lim="800000"/>
            <a:headEnd/>
            <a:tailEnd/>
          </a:ln>
          <a:effectLst/>
        </p:spPr>
      </p:pic>
      <p:pic>
        <p:nvPicPr>
          <p:cNvPr id="43" name="Picture 42" title="Picture of worker looking at traffic control plan"/>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6706529" y="4629400"/>
            <a:ext cx="1599292" cy="1600200"/>
          </a:xfrm>
          <a:prstGeom prst="rect">
            <a:avLst/>
          </a:prstGeom>
          <a:noFill/>
          <a:ln w="38100">
            <a:solidFill>
              <a:srgbClr val="FFCC00"/>
            </a:solidFill>
            <a:miter lim="800000"/>
            <a:headEnd/>
            <a:tailEnd/>
          </a:ln>
          <a:effectLst/>
        </p:spPr>
      </p:pic>
      <p:sp>
        <p:nvSpPr>
          <p:cNvPr id="2" name="Title 1" hidden="1"/>
          <p:cNvSpPr>
            <a:spLocks noGrp="1"/>
          </p:cNvSpPr>
          <p:nvPr>
            <p:ph type="title"/>
          </p:nvPr>
        </p:nvSpPr>
        <p:spPr>
          <a:xfrm>
            <a:off x="361060" y="-1524000"/>
            <a:ext cx="8229600" cy="1143000"/>
          </a:xfrm>
        </p:spPr>
        <p:txBody>
          <a:bodyPr/>
          <a:lstStyle/>
          <a:p>
            <a:r>
              <a:rPr lang="en-US" dirty="0" smtClean="0"/>
              <a:t>Creating the plan (continued)</a:t>
            </a:r>
            <a:endParaRPr lang="en-US" dirty="0"/>
          </a:p>
        </p:txBody>
      </p:sp>
      <p:sp>
        <p:nvSpPr>
          <p:cNvPr id="44" name="Slide Number Placeholder 4"/>
          <p:cNvSpPr>
            <a:spLocks noGrp="1"/>
          </p:cNvSpPr>
          <p:nvPr>
            <p:ph type="sldNum" sz="quarter" idx="12"/>
          </p:nvPr>
        </p:nvSpPr>
        <p:spPr/>
        <p:txBody>
          <a:bodyPr/>
          <a:lstStyle/>
          <a:p>
            <a:pPr>
              <a:defRPr/>
            </a:pPr>
            <a:fld id="{632DF3B3-665C-4605-AF3C-B77CE60C6955}" type="slidenum">
              <a:rPr lang="en-US"/>
              <a:pPr>
                <a:defRPr/>
              </a:pPr>
              <a:t>13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5" presetClass="entr" presetSubtype="5"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checkerboard(down)">
                                      <p:cBhvr>
                                        <p:cTn id="19" dur="10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4"/>
                                        </p:tgtEl>
                                        <p:attrNameLst>
                                          <p:attrName>style.visibility</p:attrName>
                                        </p:attrNameLst>
                                      </p:cBhvr>
                                      <p:to>
                                        <p:strVal val="visible"/>
                                      </p:to>
                                    </p:set>
                                  </p:childTnLst>
                                </p:cTn>
                              </p:par>
                              <p:par>
                                <p:cTn id="28" presetID="5" presetClass="entr" presetSubtype="5" fill="hold"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checkerboard(down)">
                                      <p:cBhvr>
                                        <p:cTn id="30" dur="10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5" presetClass="entr" presetSubtype="5"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checkerboard(down)">
                                      <p:cBhvr>
                                        <p:cTn id="37" dur="10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6"/>
                                        </p:tgtEl>
                                        <p:attrNameLst>
                                          <p:attrName>style.visibility</p:attrName>
                                        </p:attrNameLst>
                                      </p:cBhvr>
                                      <p:to>
                                        <p:strVal val="visible"/>
                                      </p:to>
                                    </p:set>
                                  </p:childTnLst>
                                </p:cTn>
                              </p:par>
                              <p:par>
                                <p:cTn id="42" presetID="15" presetClass="entr" presetSubtype="0" fill="hold" nodeType="withEffect">
                                  <p:stCondLst>
                                    <p:cond delay="0"/>
                                  </p:stCondLst>
                                  <p:childTnLst>
                                    <p:set>
                                      <p:cBhvr>
                                        <p:cTn id="43" dur="1" fill="hold">
                                          <p:stCondLst>
                                            <p:cond delay="0"/>
                                          </p:stCondLst>
                                        </p:cTn>
                                        <p:tgtEl>
                                          <p:spTgt spid="37"/>
                                        </p:tgtEl>
                                        <p:attrNameLst>
                                          <p:attrName>style.visibility</p:attrName>
                                        </p:attrNameLst>
                                      </p:cBhvr>
                                      <p:to>
                                        <p:strVal val="visible"/>
                                      </p:to>
                                    </p:set>
                                    <p:anim calcmode="lin" valueType="num">
                                      <p:cBhvr>
                                        <p:cTn id="44" dur="1000" fill="hold"/>
                                        <p:tgtEl>
                                          <p:spTgt spid="37"/>
                                        </p:tgtEl>
                                        <p:attrNameLst>
                                          <p:attrName>ppt_w</p:attrName>
                                        </p:attrNameLst>
                                      </p:cBhvr>
                                      <p:tavLst>
                                        <p:tav tm="0">
                                          <p:val>
                                            <p:fltVal val="0"/>
                                          </p:val>
                                        </p:tav>
                                        <p:tav tm="100000">
                                          <p:val>
                                            <p:strVal val="#ppt_w"/>
                                          </p:val>
                                        </p:tav>
                                      </p:tavLst>
                                    </p:anim>
                                    <p:anim calcmode="lin" valueType="num">
                                      <p:cBhvr>
                                        <p:cTn id="45" dur="1000" fill="hold"/>
                                        <p:tgtEl>
                                          <p:spTgt spid="37"/>
                                        </p:tgtEl>
                                        <p:attrNameLst>
                                          <p:attrName>ppt_h</p:attrName>
                                        </p:attrNameLst>
                                      </p:cBhvr>
                                      <p:tavLst>
                                        <p:tav tm="0">
                                          <p:val>
                                            <p:fltVal val="0"/>
                                          </p:val>
                                        </p:tav>
                                        <p:tav tm="100000">
                                          <p:val>
                                            <p:strVal val="#ppt_h"/>
                                          </p:val>
                                        </p:tav>
                                      </p:tavLst>
                                    </p:anim>
                                    <p:anim calcmode="lin" valueType="num">
                                      <p:cBhvr>
                                        <p:cTn id="46" dur="1000" fill="hold"/>
                                        <p:tgtEl>
                                          <p:spTgt spid="37"/>
                                        </p:tgtEl>
                                        <p:attrNameLst>
                                          <p:attrName>ppt_x</p:attrName>
                                        </p:attrNameLst>
                                      </p:cBhvr>
                                      <p:tavLst>
                                        <p:tav tm="0" fmla="#ppt_x+(cos(-2*pi*(1-$))*-#ppt_x-sin(-2*pi*(1-$))*(1-#ppt_y))*(1-$)">
                                          <p:val>
                                            <p:fltVal val="0"/>
                                          </p:val>
                                        </p:tav>
                                        <p:tav tm="100000">
                                          <p:val>
                                            <p:fltVal val="1"/>
                                          </p:val>
                                        </p:tav>
                                      </p:tavLst>
                                    </p:anim>
                                    <p:anim calcmode="lin" valueType="num">
                                      <p:cBhvr>
                                        <p:cTn id="47" dur="1000" fill="hold"/>
                                        <p:tgtEl>
                                          <p:spTgt spid="3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38"/>
                                        </p:tgtEl>
                                        <p:attrNameLst>
                                          <p:attrName>style.visibility</p:attrName>
                                        </p:attrNameLst>
                                      </p:cBhvr>
                                      <p:to>
                                        <p:strVal val="visible"/>
                                      </p:to>
                                    </p:set>
                                  </p:childTnLst>
                                </p:cTn>
                              </p:par>
                              <p:par>
                                <p:cTn id="52" presetID="17" presetClass="entr" presetSubtype="10" fill="hold"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1000" fill="hold"/>
                                        <p:tgtEl>
                                          <p:spTgt spid="42"/>
                                        </p:tgtEl>
                                        <p:attrNameLst>
                                          <p:attrName>ppt_w</p:attrName>
                                        </p:attrNameLst>
                                      </p:cBhvr>
                                      <p:tavLst>
                                        <p:tav tm="0">
                                          <p:val>
                                            <p:fltVal val="0"/>
                                          </p:val>
                                        </p:tav>
                                        <p:tav tm="100000">
                                          <p:val>
                                            <p:strVal val="#ppt_w"/>
                                          </p:val>
                                        </p:tav>
                                      </p:tavLst>
                                    </p:anim>
                                    <p:anim calcmode="lin" valueType="num">
                                      <p:cBhvr>
                                        <p:cTn id="55" dur="1000" fill="hold"/>
                                        <p:tgtEl>
                                          <p:spTgt spid="42"/>
                                        </p:tgtEl>
                                        <p:attrNameLst>
                                          <p:attrName>ppt_h</p:attrName>
                                        </p:attrNameLst>
                                      </p:cBhvr>
                                      <p:tavLst>
                                        <p:tav tm="0">
                                          <p:val>
                                            <p:strVal val="#ppt_h"/>
                                          </p:val>
                                        </p:tav>
                                        <p:tav tm="100000">
                                          <p:val>
                                            <p:strVal val="#ppt_h"/>
                                          </p:val>
                                        </p:tav>
                                      </p:tavLst>
                                    </p:anim>
                                  </p:childTnLst>
                                </p:cTn>
                              </p:par>
                              <p:par>
                                <p:cTn id="56" presetID="2" presetClass="exit" presetSubtype="4" fill="hold" nodeType="withEffect">
                                  <p:stCondLst>
                                    <p:cond delay="0"/>
                                  </p:stCondLst>
                                  <p:childTnLst>
                                    <p:anim calcmode="lin" valueType="num">
                                      <p:cBhvr additive="base">
                                        <p:cTn id="57" dur="500"/>
                                        <p:tgtEl>
                                          <p:spTgt spid="37"/>
                                        </p:tgtEl>
                                        <p:attrNameLst>
                                          <p:attrName>ppt_x</p:attrName>
                                        </p:attrNameLst>
                                      </p:cBhvr>
                                      <p:tavLst>
                                        <p:tav tm="0">
                                          <p:val>
                                            <p:strVal val="ppt_x"/>
                                          </p:val>
                                        </p:tav>
                                        <p:tav tm="100000">
                                          <p:val>
                                            <p:strVal val="ppt_x"/>
                                          </p:val>
                                        </p:tav>
                                      </p:tavLst>
                                    </p:anim>
                                    <p:anim calcmode="lin" valueType="num">
                                      <p:cBhvr additive="base">
                                        <p:cTn id="58" dur="500"/>
                                        <p:tgtEl>
                                          <p:spTgt spid="37"/>
                                        </p:tgtEl>
                                        <p:attrNameLst>
                                          <p:attrName>ppt_y</p:attrName>
                                        </p:attrNameLst>
                                      </p:cBhvr>
                                      <p:tavLst>
                                        <p:tav tm="0">
                                          <p:val>
                                            <p:strVal val="ppt_y"/>
                                          </p:val>
                                        </p:tav>
                                        <p:tav tm="100000">
                                          <p:val>
                                            <p:strVal val="1+ppt_h/2"/>
                                          </p:val>
                                        </p:tav>
                                      </p:tavLst>
                                    </p:anim>
                                    <p:set>
                                      <p:cBhvr>
                                        <p:cTn id="59" dur="1" fill="hold">
                                          <p:stCondLst>
                                            <p:cond delay="499"/>
                                          </p:stCondLst>
                                        </p:cTn>
                                        <p:tgtEl>
                                          <p:spTgt spid="37"/>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39"/>
                                        </p:tgtEl>
                                        <p:attrNameLst>
                                          <p:attrName>style.visibility</p:attrName>
                                        </p:attrNameLst>
                                      </p:cBhvr>
                                      <p:to>
                                        <p:strVal val="visible"/>
                                      </p:to>
                                    </p:set>
                                  </p:childTnLst>
                                </p:cTn>
                              </p:par>
                              <p:par>
                                <p:cTn id="64" presetID="17" presetClass="entr" presetSubtype="10" fill="hold" nodeType="with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1000" fill="hold"/>
                                        <p:tgtEl>
                                          <p:spTgt spid="41"/>
                                        </p:tgtEl>
                                        <p:attrNameLst>
                                          <p:attrName>ppt_w</p:attrName>
                                        </p:attrNameLst>
                                      </p:cBhvr>
                                      <p:tavLst>
                                        <p:tav tm="0">
                                          <p:val>
                                            <p:fltVal val="0"/>
                                          </p:val>
                                        </p:tav>
                                        <p:tav tm="100000">
                                          <p:val>
                                            <p:strVal val="#ppt_w"/>
                                          </p:val>
                                        </p:tav>
                                      </p:tavLst>
                                    </p:anim>
                                    <p:anim calcmode="lin" valueType="num">
                                      <p:cBhvr>
                                        <p:cTn id="67" dur="1000" fill="hold"/>
                                        <p:tgtEl>
                                          <p:spTgt spid="41"/>
                                        </p:tgtEl>
                                        <p:attrNameLst>
                                          <p:attrName>ppt_h</p:attrName>
                                        </p:attrNameLst>
                                      </p:cBhvr>
                                      <p:tavLst>
                                        <p:tav tm="0">
                                          <p:val>
                                            <p:strVal val="#ppt_h"/>
                                          </p:val>
                                        </p:tav>
                                        <p:tav tm="100000">
                                          <p:val>
                                            <p:strVal val="#ppt_h"/>
                                          </p:val>
                                        </p:tav>
                                      </p:tavLst>
                                    </p:anim>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40"/>
                                        </p:tgtEl>
                                        <p:attrNameLst>
                                          <p:attrName>style.visibility</p:attrName>
                                        </p:attrNameLst>
                                      </p:cBhvr>
                                      <p:to>
                                        <p:strVal val="visible"/>
                                      </p:to>
                                    </p:set>
                                  </p:childTnLst>
                                </p:cTn>
                              </p:par>
                              <p:par>
                                <p:cTn id="72" presetID="17" presetClass="entr" presetSubtype="10" fill="hold" nodeType="with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1000" fill="hold"/>
                                        <p:tgtEl>
                                          <p:spTgt spid="43"/>
                                        </p:tgtEl>
                                        <p:attrNameLst>
                                          <p:attrName>ppt_w</p:attrName>
                                        </p:attrNameLst>
                                      </p:cBhvr>
                                      <p:tavLst>
                                        <p:tav tm="0">
                                          <p:val>
                                            <p:fltVal val="0"/>
                                          </p:val>
                                        </p:tav>
                                        <p:tav tm="100000">
                                          <p:val>
                                            <p:strVal val="#ppt_w"/>
                                          </p:val>
                                        </p:tav>
                                      </p:tavLst>
                                    </p:anim>
                                    <p:anim calcmode="lin" valueType="num">
                                      <p:cBhvr>
                                        <p:cTn id="75" dur="1000" fill="hold"/>
                                        <p:tgtEl>
                                          <p:spTgt spid="43"/>
                                        </p:tgtEl>
                                        <p:attrNameLst>
                                          <p:attrName>ppt_h</p:attrName>
                                        </p:attrNameLst>
                                      </p:cBhvr>
                                      <p:tavLst>
                                        <p:tav tm="0">
                                          <p:val>
                                            <p:strVal val="#ppt_h"/>
                                          </p:val>
                                        </p:tav>
                                        <p:tav tm="100000">
                                          <p:val>
                                            <p:strVal val="#ppt_h"/>
                                          </p:val>
                                        </p:tav>
                                      </p:tavLst>
                                    </p:anim>
                                  </p:childTnLst>
                                </p:cTn>
                              </p:par>
                              <p:par>
                                <p:cTn id="76" presetID="1" presetClass="entr" presetSubtype="0" fill="hold" grpId="0" nodeType="withEffect">
                                  <p:stCondLst>
                                    <p:cond delay="0"/>
                                  </p:stCondLst>
                                  <p:childTnLst>
                                    <p:set>
                                      <p:cBhvr>
                                        <p:cTn id="77"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animBg="1"/>
      <p:bldP spid="32" grpId="0"/>
      <p:bldP spid="33" grpId="0"/>
      <p:bldP spid="34" grpId="0"/>
      <p:bldP spid="35" grpId="0"/>
      <p:bldP spid="36" grpId="0"/>
      <p:bldP spid="38" grpId="0"/>
      <p:bldP spid="39" grpId="0"/>
      <p:bldP spid="4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8"/>
          <p:cNvSpPr txBox="1">
            <a:spLocks/>
          </p:cNvSpPr>
          <p:nvPr/>
        </p:nvSpPr>
        <p:spPr bwMode="auto">
          <a:xfrm>
            <a:off x="640105" y="3276600"/>
            <a:ext cx="8138770"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spc="-30" dirty="0" smtClean="0">
                <a:latin typeface="Arial Narrow" pitchFamily="34" charset="0"/>
              </a:rPr>
              <a:t>¿</a:t>
            </a:r>
            <a:r>
              <a:rPr lang="en-US" sz="2000" b="1" spc="-30" dirty="0" err="1" smtClean="0">
                <a:latin typeface="Arial Narrow" pitchFamily="34" charset="0"/>
              </a:rPr>
              <a:t>Quién</a:t>
            </a:r>
            <a:r>
              <a:rPr lang="en-US" sz="2000" b="1" spc="-30" dirty="0" smtClean="0">
                <a:latin typeface="Arial Narrow" pitchFamily="34" charset="0"/>
              </a:rPr>
              <a:t> </a:t>
            </a:r>
            <a:r>
              <a:rPr lang="en-US" sz="2000" b="1" spc="-30" dirty="0" err="1" smtClean="0">
                <a:latin typeface="Arial Narrow" pitchFamily="34" charset="0"/>
              </a:rPr>
              <a:t>capacitará</a:t>
            </a:r>
            <a:r>
              <a:rPr lang="en-US" sz="2000" b="1" spc="-30" dirty="0" smtClean="0">
                <a:latin typeface="Arial Narrow" pitchFamily="34" charset="0"/>
              </a:rPr>
              <a:t> a los </a:t>
            </a:r>
            <a:r>
              <a:rPr lang="en-US" sz="2000" b="1" spc="-30" dirty="0" err="1" smtClean="0">
                <a:latin typeface="Arial Narrow" pitchFamily="34" charset="0"/>
              </a:rPr>
              <a:t>líderes</a:t>
            </a:r>
            <a:r>
              <a:rPr lang="en-US" sz="2000" b="1" spc="-30" dirty="0" smtClean="0">
                <a:latin typeface="Arial Narrow" pitchFamily="34" charset="0"/>
              </a:rPr>
              <a:t> del </a:t>
            </a:r>
            <a:r>
              <a:rPr lang="en-US" sz="2000" b="1" spc="-30" dirty="0" err="1" smtClean="0">
                <a:latin typeface="Arial Narrow" pitchFamily="34" charset="0"/>
              </a:rPr>
              <a:t>proyecto</a:t>
            </a:r>
            <a:r>
              <a:rPr lang="en-US" sz="2000" b="1" spc="-30" dirty="0" smtClean="0">
                <a:latin typeface="Arial Narrow" pitchFamily="34" charset="0"/>
              </a:rPr>
              <a:t>,  </a:t>
            </a:r>
            <a:br>
              <a:rPr lang="en-US" sz="2000" b="1" spc="-30" dirty="0" smtClean="0">
                <a:latin typeface="Arial Narrow" pitchFamily="34" charset="0"/>
              </a:rPr>
            </a:br>
            <a:r>
              <a:rPr lang="en-US" sz="2000" b="1" spc="-30" dirty="0" smtClean="0">
                <a:latin typeface="Arial Narrow" pitchFamily="34" charset="0"/>
              </a:rPr>
              <a:t>     </a:t>
            </a:r>
            <a:r>
              <a:rPr lang="en-US" sz="2000" b="1" spc="-30" dirty="0" err="1" smtClean="0">
                <a:latin typeface="Arial Narrow" pitchFamily="34" charset="0"/>
              </a:rPr>
              <a:t>empleados</a:t>
            </a:r>
            <a:r>
              <a:rPr lang="en-US" sz="2000" b="1" spc="-30" dirty="0" smtClean="0">
                <a:latin typeface="Arial Narrow" pitchFamily="34" charset="0"/>
              </a:rPr>
              <a:t> </a:t>
            </a:r>
            <a:r>
              <a:rPr lang="en-US" sz="2000" b="1" spc="-30" dirty="0" err="1" smtClean="0">
                <a:latin typeface="Arial Narrow" pitchFamily="34" charset="0"/>
              </a:rPr>
              <a:t>en</a:t>
            </a:r>
            <a:r>
              <a:rPr lang="en-US" sz="2000" b="1" spc="-30" dirty="0" smtClean="0">
                <a:latin typeface="Arial Narrow" pitchFamily="34" charset="0"/>
              </a:rPr>
              <a:t> la </a:t>
            </a:r>
            <a:r>
              <a:rPr lang="en-US" sz="2000" b="1" spc="-30" dirty="0" err="1" smtClean="0">
                <a:latin typeface="Arial Narrow" pitchFamily="34" charset="0"/>
              </a:rPr>
              <a:t>obra</a:t>
            </a:r>
            <a:r>
              <a:rPr lang="en-US" sz="2000" b="1" spc="-30" dirty="0" smtClean="0">
                <a:latin typeface="Arial Narrow" pitchFamily="34" charset="0"/>
              </a:rPr>
              <a:t>, </a:t>
            </a:r>
            <a:r>
              <a:rPr lang="en-US" sz="2000" b="1" spc="-30" dirty="0" err="1" smtClean="0">
                <a:latin typeface="Arial Narrow" pitchFamily="34" charset="0"/>
              </a:rPr>
              <a:t>operadores</a:t>
            </a:r>
            <a:r>
              <a:rPr lang="en-US" sz="2000" b="1" spc="-30" dirty="0" smtClean="0">
                <a:latin typeface="Arial Narrow" pitchFamily="34" charset="0"/>
              </a:rPr>
              <a:t>?</a:t>
            </a:r>
          </a:p>
          <a:p>
            <a:pPr marL="0" lvl="1">
              <a:lnSpc>
                <a:spcPts val="2200"/>
              </a:lnSpc>
              <a:buSzPct val="50000"/>
              <a:buFont typeface="Wingdings" pitchFamily="2" charset="2"/>
              <a:buChar char="ü"/>
            </a:pP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16" name="Subtitle 8"/>
          <p:cNvSpPr txBox="1">
            <a:spLocks/>
          </p:cNvSpPr>
          <p:nvPr/>
        </p:nvSpPr>
        <p:spPr bwMode="auto">
          <a:xfrm>
            <a:off x="426033" y="4749699"/>
            <a:ext cx="8061325" cy="506413"/>
          </a:xfrm>
          <a:prstGeom prst="rect">
            <a:avLst/>
          </a:prstGeom>
          <a:noFill/>
          <a:ln w="9525">
            <a:noFill/>
            <a:miter lim="800000"/>
            <a:headEnd/>
            <a:tailEnd/>
          </a:ln>
        </p:spPr>
        <p:txBody>
          <a:bodyPr/>
          <a:lstStyle/>
          <a:p>
            <a:pPr marL="0" lvl="1">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err="1" smtClean="0">
                <a:latin typeface="Arial Narrow" pitchFamily="34" charset="0"/>
              </a:rPr>
              <a:t>Cuando</a:t>
            </a:r>
            <a:r>
              <a:rPr lang="en-US" sz="2200" b="1" dirty="0" smtClean="0">
                <a:latin typeface="Arial Narrow" pitchFamily="34" charset="0"/>
              </a:rPr>
              <a:t> </a:t>
            </a:r>
            <a:r>
              <a:rPr lang="en-US" sz="2200" b="1" dirty="0" err="1" smtClean="0">
                <a:latin typeface="Arial Narrow" pitchFamily="34" charset="0"/>
              </a:rPr>
              <a:t>las</a:t>
            </a:r>
            <a:r>
              <a:rPr lang="en-US" sz="2200" b="1" dirty="0" smtClean="0">
                <a:latin typeface="Arial Narrow" pitchFamily="34" charset="0"/>
              </a:rPr>
              <a:t> </a:t>
            </a:r>
            <a:r>
              <a:rPr lang="en-US" sz="2200" b="1" dirty="0" err="1" smtClean="0">
                <a:latin typeface="Arial Narrow" pitchFamily="34" charset="0"/>
              </a:rPr>
              <a:t>comunicaciones</a:t>
            </a:r>
            <a:r>
              <a:rPr lang="en-US" sz="2200" b="1" dirty="0" smtClean="0">
                <a:latin typeface="Arial Narrow" pitchFamily="34" charset="0"/>
              </a:rPr>
              <a:t> </a:t>
            </a:r>
            <a:r>
              <a:rPr lang="en-US" sz="2200" b="1" dirty="0" err="1" smtClean="0">
                <a:latin typeface="Arial Narrow" pitchFamily="34" charset="0"/>
              </a:rPr>
              <a:t>están</a:t>
            </a:r>
            <a:r>
              <a:rPr lang="en-US" sz="2200" b="1" dirty="0" smtClean="0">
                <a:latin typeface="Arial Narrow" pitchFamily="34" charset="0"/>
              </a:rPr>
              <a:t> </a:t>
            </a:r>
            <a:r>
              <a:rPr lang="en-US" sz="2200" b="1" dirty="0" err="1" smtClean="0">
                <a:latin typeface="Arial Narrow" pitchFamily="34" charset="0"/>
              </a:rPr>
              <a:t>en</a:t>
            </a:r>
            <a:r>
              <a:rPr lang="en-US" sz="2200" b="1" dirty="0" smtClean="0">
                <a:latin typeface="Arial Narrow" pitchFamily="34" charset="0"/>
              </a:rPr>
              <a:t> </a:t>
            </a:r>
            <a:r>
              <a:rPr lang="en-US" sz="2200" b="1" dirty="0" err="1" smtClean="0">
                <a:latin typeface="Arial Narrow" pitchFamily="34" charset="0"/>
              </a:rPr>
              <a:t>orden</a:t>
            </a:r>
            <a:r>
              <a:rPr lang="en-US" sz="2200" b="1" dirty="0" smtClean="0">
                <a:latin typeface="Arial Narrow" pitchFamily="34" charset="0"/>
              </a:rPr>
              <a:t>,  </a:t>
            </a:r>
            <a:br>
              <a:rPr lang="en-US" sz="2200" b="1" dirty="0" smtClean="0">
                <a:latin typeface="Arial Narrow" pitchFamily="34" charset="0"/>
              </a:rPr>
            </a:br>
            <a:r>
              <a:rPr lang="en-US" sz="2200" b="1" dirty="0" smtClean="0">
                <a:latin typeface="Arial Narrow" pitchFamily="34" charset="0"/>
              </a:rPr>
              <a:t>   </a:t>
            </a:r>
            <a:r>
              <a:rPr lang="en-US" sz="2200" b="1" dirty="0" err="1" smtClean="0">
                <a:latin typeface="Arial Narrow" pitchFamily="34" charset="0"/>
              </a:rPr>
              <a:t>entonces</a:t>
            </a:r>
            <a:r>
              <a:rPr lang="en-US" sz="2200" b="1" dirty="0" smtClean="0">
                <a:latin typeface="Arial Narrow" pitchFamily="34" charset="0"/>
              </a:rPr>
              <a:t> </a:t>
            </a:r>
            <a:r>
              <a:rPr lang="en-US" sz="2200" b="1" dirty="0" err="1" smtClean="0">
                <a:latin typeface="Arial Narrow" pitchFamily="34" charset="0"/>
              </a:rPr>
              <a:t>su</a:t>
            </a:r>
            <a:r>
              <a:rPr lang="en-US" sz="2200" b="1" dirty="0" smtClean="0">
                <a:latin typeface="Arial Narrow" pitchFamily="34" charset="0"/>
              </a:rPr>
              <a:t> plan </a:t>
            </a:r>
            <a:r>
              <a:rPr lang="en-US" sz="2200" b="1" dirty="0" err="1" smtClean="0">
                <a:latin typeface="Arial Narrow" pitchFamily="34" charset="0"/>
              </a:rPr>
              <a:t>está</a:t>
            </a:r>
            <a:r>
              <a:rPr lang="en-US" sz="2200" b="1" dirty="0" smtClean="0">
                <a:latin typeface="Arial Narrow" pitchFamily="34" charset="0"/>
              </a:rPr>
              <a:t> </a:t>
            </a:r>
            <a:r>
              <a:rPr lang="en-US" sz="2200" b="1" dirty="0" err="1" smtClean="0">
                <a:latin typeface="Arial Narrow" pitchFamily="34" charset="0"/>
              </a:rPr>
              <a:t>completo</a:t>
            </a:r>
            <a:endParaRPr lang="en-US" sz="2200" b="1" dirty="0" smtClean="0">
              <a:latin typeface="Arial Narrow" pitchFamily="34" charset="0"/>
            </a:endParaRPr>
          </a:p>
        </p:txBody>
      </p:sp>
      <p:sp>
        <p:nvSpPr>
          <p:cNvPr id="19" name="Subtitle 8"/>
          <p:cNvSpPr txBox="1">
            <a:spLocks/>
          </p:cNvSpPr>
          <p:nvPr/>
        </p:nvSpPr>
        <p:spPr bwMode="auto">
          <a:xfrm>
            <a:off x="641132" y="4011613"/>
            <a:ext cx="8138770"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spc="-30" dirty="0" smtClean="0">
                <a:latin typeface="Arial Narrow" pitchFamily="34" charset="0"/>
              </a:rPr>
              <a:t>¿Como </a:t>
            </a:r>
            <a:r>
              <a:rPr lang="en-US" sz="2000" b="1" spc="-30" dirty="0" err="1" smtClean="0">
                <a:latin typeface="Arial Narrow" pitchFamily="34" charset="0"/>
              </a:rPr>
              <a:t>funcionará</a:t>
            </a:r>
            <a:r>
              <a:rPr lang="en-US" sz="2000" b="1" spc="-30" dirty="0" smtClean="0">
                <a:latin typeface="Arial Narrow" pitchFamily="34" charset="0"/>
              </a:rPr>
              <a:t> </a:t>
            </a:r>
            <a:r>
              <a:rPr lang="en-US" sz="2000" b="1" spc="-30" dirty="0" err="1" smtClean="0">
                <a:latin typeface="Arial Narrow" pitchFamily="34" charset="0"/>
              </a:rPr>
              <a:t>su</a:t>
            </a:r>
            <a:r>
              <a:rPr lang="en-US" sz="2000" b="1" spc="-30" dirty="0" smtClean="0">
                <a:latin typeface="Arial Narrow" pitchFamily="34" charset="0"/>
              </a:rPr>
              <a:t> </a:t>
            </a:r>
            <a:r>
              <a:rPr lang="en-US" sz="2000" b="1" spc="-30" dirty="0" err="1" smtClean="0">
                <a:latin typeface="Arial Narrow" pitchFamily="34" charset="0"/>
              </a:rPr>
              <a:t>circuito</a:t>
            </a:r>
            <a:r>
              <a:rPr lang="en-US" sz="2000" b="1" spc="-30" dirty="0" smtClean="0">
                <a:latin typeface="Arial Narrow" pitchFamily="34" charset="0"/>
              </a:rPr>
              <a:t> de </a:t>
            </a:r>
            <a:r>
              <a:rPr lang="en-US" sz="2000" b="1" spc="-30" dirty="0" err="1" smtClean="0">
                <a:latin typeface="Arial Narrow" pitchFamily="34" charset="0"/>
              </a:rPr>
              <a:t>retroalimentación</a:t>
            </a:r>
            <a:r>
              <a:rPr lang="en-US" sz="2000" b="1" spc="-30" dirty="0" smtClean="0">
                <a:latin typeface="Arial Narrow" pitchFamily="34" charset="0"/>
              </a:rPr>
              <a:t>, </a:t>
            </a:r>
            <a:br>
              <a:rPr lang="en-US" sz="2000" b="1" spc="-30" dirty="0" smtClean="0">
                <a:latin typeface="Arial Narrow" pitchFamily="34" charset="0"/>
              </a:rPr>
            </a:br>
            <a:r>
              <a:rPr lang="en-US" sz="2000" b="1" spc="-30" dirty="0" smtClean="0">
                <a:latin typeface="Arial Narrow" pitchFamily="34" charset="0"/>
              </a:rPr>
              <a:t>      </a:t>
            </a:r>
            <a:r>
              <a:rPr lang="en-US" sz="2000" b="1" spc="-30" dirty="0" err="1" smtClean="0">
                <a:latin typeface="Arial Narrow" pitchFamily="34" charset="0"/>
              </a:rPr>
              <a:t>quién</a:t>
            </a:r>
            <a:r>
              <a:rPr lang="en-US" sz="2000" b="1" spc="-30" dirty="0" smtClean="0">
                <a:latin typeface="Arial Narrow" pitchFamily="34" charset="0"/>
              </a:rPr>
              <a:t> lo </a:t>
            </a:r>
            <a:r>
              <a:rPr lang="en-US" sz="2000" b="1" spc="-30" dirty="0" err="1" smtClean="0">
                <a:latin typeface="Arial Narrow" pitchFamily="34" charset="0"/>
              </a:rPr>
              <a:t>evaluará</a:t>
            </a:r>
            <a:r>
              <a:rPr lang="en-US" sz="2000" b="1" spc="-30" dirty="0" smtClean="0">
                <a:latin typeface="Arial Narrow" pitchFamily="34" charset="0"/>
              </a:rPr>
              <a:t>?</a:t>
            </a:r>
          </a:p>
          <a:p>
            <a:pPr marL="0" lvl="1">
              <a:lnSpc>
                <a:spcPts val="2200"/>
              </a:lnSpc>
              <a:buSzPct val="50000"/>
              <a:buFont typeface="Wingdings" pitchFamily="2" charset="2"/>
              <a:buChar char="ü"/>
            </a:pP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pic>
        <p:nvPicPr>
          <p:cNvPr id="2" name="Picture 3" title="Picture of road workers by a tracto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05600" y="3100450"/>
            <a:ext cx="1600200" cy="1600200"/>
          </a:xfrm>
          <a:prstGeom prst="rect">
            <a:avLst/>
          </a:prstGeom>
          <a:noFill/>
          <a:ln w="28575">
            <a:solidFill>
              <a:srgbClr val="FFCC00"/>
            </a:solidFill>
            <a:miter lim="800000"/>
            <a:headEnd/>
            <a:tailEnd/>
          </a:ln>
          <a:effectLst/>
        </p:spPr>
      </p:pic>
      <p:grpSp>
        <p:nvGrpSpPr>
          <p:cNvPr id="3" name="Group 2" title="Picture of ARTBA Developing An Internal TC Plan preventing runovers and backovers in roadway construction Title"/>
          <p:cNvGrpSpPr/>
          <p:nvPr/>
        </p:nvGrpSpPr>
        <p:grpSpPr>
          <a:xfrm>
            <a:off x="381000" y="336288"/>
            <a:ext cx="8595360" cy="959112"/>
            <a:chOff x="381000" y="336288"/>
            <a:chExt cx="8595360" cy="959112"/>
          </a:xfrm>
        </p:grpSpPr>
        <p:sp>
          <p:nvSpPr>
            <p:cNvPr id="4"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5"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err="1">
                  <a:effectLst>
                    <a:outerShdw blurRad="60007" dist="310007" dir="7680000" sy="30000" kx="1300200" algn="ctr" rotWithShape="0">
                      <a:prstClr val="black">
                        <a:alpha val="32000"/>
                      </a:prstClr>
                    </a:outerShdw>
                  </a:effectLst>
                </a:rPr>
                <a:t>Implementando</a:t>
              </a:r>
              <a:r>
                <a:rPr lang="en-US" sz="3600" b="1" dirty="0">
                  <a:effectLst>
                    <a:outerShdw blurRad="60007" dist="310007" dir="7680000" sy="30000" kx="1300200" algn="ctr" rotWithShape="0">
                      <a:prstClr val="black">
                        <a:alpha val="32000"/>
                      </a:prstClr>
                    </a:outerShdw>
                  </a:effectLst>
                </a:rPr>
                <a:t> un PCTI</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a:p>
              <a:pPr algn="r">
                <a:lnSpc>
                  <a:spcPts val="1900"/>
                </a:lnSpc>
              </a:pP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6"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a:ln>
                    <a:solidFill>
                      <a:srgbClr val="C00000"/>
                    </a:solidFill>
                  </a:ln>
                  <a:solidFill>
                    <a:srgbClr val="003300"/>
                  </a:solidFill>
                </a:rPr>
                <a:t>PREVINIENDO INCIDENTES POR ATROPELLOS EN LA CONSTRUCCION VIAL</a:t>
              </a:r>
              <a:endParaRPr lang="en-US" sz="1600" b="1" i="1" spc="50" dirty="0">
                <a:ln>
                  <a:solidFill>
                    <a:srgbClr val="C00000"/>
                  </a:solidFill>
                </a:ln>
                <a:solidFill>
                  <a:srgbClr val="003300"/>
                </a:solidFill>
                <a:latin typeface="Calibri" pitchFamily="34" charset="0"/>
              </a:endParaRPr>
            </a:p>
            <a:p>
              <a:pPr>
                <a:lnSpc>
                  <a:spcPts val="1900"/>
                </a:lnSpc>
              </a:pPr>
              <a:endParaRPr lang="en-US" sz="1600" b="1" i="1" spc="50" dirty="0">
                <a:ln>
                  <a:solidFill>
                    <a:srgbClr val="C00000"/>
                  </a:solidFill>
                </a:ln>
                <a:solidFill>
                  <a:srgbClr val="003300"/>
                </a:solidFill>
                <a:latin typeface="Calibri" pitchFamily="34" charset="0"/>
              </a:endParaRPr>
            </a:p>
          </p:txBody>
        </p:sp>
        <p:pic>
          <p:nvPicPr>
            <p:cNvPr id="7" name="Picture 6" descr="LOGO-ARTBA.png" title="Picture of ARTBA Developing An Internal TC Plan preventing runovers and backovers in roadway construction Title"/>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8" name="Picture 7" descr="Logo_WZ_Safety.png" title="Picture of ARTBA Developing An Internal TC Plan preventing runovers and backovers in roadway construction Title"/>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11" name="5-Point Star 10" title="Picture of star under the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ubtitle 8"/>
          <p:cNvSpPr txBox="1">
            <a:spLocks/>
          </p:cNvSpPr>
          <p:nvPr/>
        </p:nvSpPr>
        <p:spPr bwMode="auto">
          <a:xfrm>
            <a:off x="517525" y="1981200"/>
            <a:ext cx="8061325" cy="506413"/>
          </a:xfrm>
          <a:prstGeom prst="rect">
            <a:avLst/>
          </a:prstGeom>
          <a:noFill/>
          <a:ln w="9525">
            <a:noFill/>
            <a:miter lim="800000"/>
            <a:headEnd/>
            <a:tailEnd/>
          </a:ln>
        </p:spPr>
        <p:txBody>
          <a:bodyPr/>
          <a:lstStyle/>
          <a:p>
            <a:pPr marL="0" lvl="1">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err="1" smtClean="0">
                <a:latin typeface="Arial Narrow" pitchFamily="34" charset="0"/>
              </a:rPr>
              <a:t>Implemente</a:t>
            </a:r>
            <a:r>
              <a:rPr lang="en-US" sz="2200" b="1" dirty="0" smtClean="0">
                <a:latin typeface="Arial Narrow" pitchFamily="34" charset="0"/>
              </a:rPr>
              <a:t> el plan de </a:t>
            </a:r>
            <a:r>
              <a:rPr lang="en-US" sz="2200" b="1" dirty="0" err="1" smtClean="0">
                <a:latin typeface="Arial Narrow" pitchFamily="34" charset="0"/>
              </a:rPr>
              <a:t>comunicaciones</a:t>
            </a:r>
            <a:endParaRPr lang="en-US" sz="2000" b="1" dirty="0" smtClean="0">
              <a:latin typeface="Arial Narrow" pitchFamily="34" charset="0"/>
            </a:endParaRPr>
          </a:p>
        </p:txBody>
      </p:sp>
      <p:sp>
        <p:nvSpPr>
          <p:cNvPr id="13" name="Subtitle 8"/>
          <p:cNvSpPr txBox="1">
            <a:spLocks/>
          </p:cNvSpPr>
          <p:nvPr/>
        </p:nvSpPr>
        <p:spPr bwMode="auto">
          <a:xfrm>
            <a:off x="640105" y="2362200"/>
            <a:ext cx="8138770"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spc="-30" dirty="0" smtClean="0">
                <a:latin typeface="Arial Narrow" pitchFamily="34" charset="0"/>
              </a:rPr>
              <a:t>¿</a:t>
            </a:r>
            <a:r>
              <a:rPr lang="en-US" sz="2000" b="1" spc="-30" dirty="0" err="1" smtClean="0">
                <a:latin typeface="Arial Narrow" pitchFamily="34" charset="0"/>
              </a:rPr>
              <a:t>Quién</a:t>
            </a:r>
            <a:r>
              <a:rPr lang="en-US" sz="2000" b="1" spc="-30" dirty="0" smtClean="0">
                <a:latin typeface="Arial Narrow" pitchFamily="34" charset="0"/>
              </a:rPr>
              <a:t> </a:t>
            </a:r>
            <a:r>
              <a:rPr lang="en-US" sz="2000" b="1" spc="-30" dirty="0" err="1" smtClean="0">
                <a:latin typeface="Arial Narrow" pitchFamily="34" charset="0"/>
              </a:rPr>
              <a:t>desarrollará</a:t>
            </a:r>
            <a:r>
              <a:rPr lang="en-US" sz="2000" b="1" spc="-30" dirty="0" smtClean="0">
                <a:latin typeface="Arial Narrow" pitchFamily="34" charset="0"/>
              </a:rPr>
              <a:t> el PCTI, </a:t>
            </a:r>
            <a:r>
              <a:rPr lang="en-US" sz="2000" b="1" spc="-30" dirty="0" err="1" smtClean="0">
                <a:latin typeface="Arial Narrow" pitchFamily="34" charset="0"/>
              </a:rPr>
              <a:t>quién</a:t>
            </a:r>
            <a:r>
              <a:rPr lang="en-US" sz="2000" b="1" spc="-30" dirty="0" smtClean="0">
                <a:latin typeface="Arial Narrow" pitchFamily="34" charset="0"/>
              </a:rPr>
              <a:t> lo </a:t>
            </a:r>
            <a:r>
              <a:rPr lang="en-US" sz="2000" b="1" spc="-30" dirty="0" err="1" smtClean="0">
                <a:latin typeface="Arial Narrow" pitchFamily="34" charset="0"/>
              </a:rPr>
              <a:t>revisará</a:t>
            </a:r>
            <a:r>
              <a:rPr lang="en-US" sz="2000" b="1" spc="-30" dirty="0" smtClean="0">
                <a:latin typeface="Arial Narrow" pitchFamily="34" charset="0"/>
              </a:rPr>
              <a:t>/</a:t>
            </a:r>
            <a:r>
              <a:rPr lang="en-US" sz="2000" b="1" spc="-30" dirty="0" err="1" smtClean="0">
                <a:latin typeface="Arial Narrow" pitchFamily="34" charset="0"/>
              </a:rPr>
              <a:t>aprobará</a:t>
            </a:r>
            <a:r>
              <a:rPr lang="en-US" sz="2000" b="1" spc="-30" dirty="0" smtClean="0">
                <a:latin typeface="Arial Narrow" pitchFamily="34" charset="0"/>
              </a:rPr>
              <a:t>?</a:t>
            </a:r>
          </a:p>
          <a:p>
            <a:pPr marL="0" lvl="1">
              <a:lnSpc>
                <a:spcPts val="2200"/>
              </a:lnSpc>
              <a:buSzPct val="50000"/>
              <a:buFont typeface="Wingdings" pitchFamily="2" charset="2"/>
              <a:buChar char="ü"/>
            </a:pPr>
            <a:endParaRPr lang="en-US" sz="2000" b="1" spc="-30"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14" name="Subtitle 8"/>
          <p:cNvSpPr txBox="1">
            <a:spLocks/>
          </p:cNvSpPr>
          <p:nvPr/>
        </p:nvSpPr>
        <p:spPr bwMode="auto">
          <a:xfrm>
            <a:off x="640105" y="2839355"/>
            <a:ext cx="8138770" cy="560387"/>
          </a:xfrm>
          <a:prstGeom prst="rect">
            <a:avLst/>
          </a:prstGeom>
          <a:noFill/>
          <a:ln w="9525">
            <a:noFill/>
            <a:miter lim="800000"/>
            <a:headEnd/>
            <a:tailEnd/>
          </a:ln>
        </p:spPr>
        <p:txBody>
          <a:bodyPr/>
          <a:lstStyle/>
          <a:p>
            <a:pPr marL="0" lvl="1">
              <a:lnSpc>
                <a:spcPts val="20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smtClean="0">
                <a:latin typeface="Arial Narrow" pitchFamily="34" charset="0"/>
              </a:rPr>
              <a:t>¿</a:t>
            </a:r>
            <a:r>
              <a:rPr lang="en-US" sz="2000" b="1" dirty="0" err="1" smtClean="0">
                <a:latin typeface="Arial Narrow" pitchFamily="34" charset="0"/>
              </a:rPr>
              <a:t>Quién</a:t>
            </a:r>
            <a:r>
              <a:rPr lang="en-US" sz="2000" b="1" dirty="0" smtClean="0">
                <a:latin typeface="Arial Narrow" pitchFamily="34" charset="0"/>
              </a:rPr>
              <a:t> </a:t>
            </a:r>
            <a:r>
              <a:rPr lang="en-US" sz="2000" b="1" dirty="0" err="1" smtClean="0">
                <a:latin typeface="Arial Narrow" pitchFamily="34" charset="0"/>
              </a:rPr>
              <a:t>ejecutará</a:t>
            </a:r>
            <a:r>
              <a:rPr lang="en-US" sz="2000" b="1" dirty="0" smtClean="0">
                <a:latin typeface="Arial Narrow" pitchFamily="34" charset="0"/>
              </a:rPr>
              <a:t> el PCTI?</a:t>
            </a:r>
          </a:p>
          <a:p>
            <a:pPr marL="0" lvl="1">
              <a:lnSpc>
                <a:spcPts val="2000"/>
              </a:lnSpc>
              <a:buSzPct val="50000"/>
              <a:buFont typeface="Wingdings" pitchFamily="2" charset="2"/>
              <a:buChar char="ü"/>
            </a:pP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pic>
        <p:nvPicPr>
          <p:cNvPr id="17" name="Picture 2" title="Picture of road worker in office"/>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flipH="1">
            <a:off x="6705600" y="1500250"/>
            <a:ext cx="1600200" cy="1600200"/>
          </a:xfrm>
          <a:prstGeom prst="rect">
            <a:avLst/>
          </a:prstGeom>
          <a:noFill/>
          <a:ln w="28575">
            <a:solidFill>
              <a:srgbClr val="FFCC00"/>
            </a:solidFill>
            <a:miter lim="800000"/>
            <a:headEnd/>
            <a:tailEnd/>
          </a:ln>
          <a:effectLst/>
        </p:spPr>
      </p:pic>
      <p:pic>
        <p:nvPicPr>
          <p:cNvPr id="18" name="Picture 4" title="Picture of road worker by road work equipment"/>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705600" y="4700650"/>
            <a:ext cx="1600200" cy="1600200"/>
          </a:xfrm>
          <a:prstGeom prst="rect">
            <a:avLst/>
          </a:prstGeom>
          <a:noFill/>
          <a:ln w="28575">
            <a:solidFill>
              <a:srgbClr val="FFCC00"/>
            </a:solidFill>
            <a:miter lim="800000"/>
            <a:headEnd/>
            <a:tailEnd/>
          </a:ln>
          <a:effectLst/>
        </p:spPr>
      </p:pic>
      <p:sp>
        <p:nvSpPr>
          <p:cNvPr id="10" name="Title 9"/>
          <p:cNvSpPr>
            <a:spLocks noGrp="1"/>
          </p:cNvSpPr>
          <p:nvPr>
            <p:ph type="title"/>
          </p:nvPr>
        </p:nvSpPr>
        <p:spPr>
          <a:xfrm>
            <a:off x="381000" y="1358590"/>
            <a:ext cx="5900783" cy="622610"/>
          </a:xfrm>
        </p:spPr>
        <p:txBody>
          <a:bodyPr>
            <a:normAutofit/>
          </a:bodyPr>
          <a:lstStyle/>
          <a:p>
            <a:pPr marL="342900" lvl="0" indent="-342900" algn="l">
              <a:spcBef>
                <a:spcPct val="20000"/>
              </a:spcBef>
            </a:pPr>
            <a:r>
              <a:rPr lang="en-US" sz="2800" b="1" dirty="0" err="1">
                <a:solidFill>
                  <a:srgbClr val="EEECE1">
                    <a:lumMod val="10000"/>
                  </a:srgbClr>
                </a:solidFill>
                <a:latin typeface="Calibri" pitchFamily="34" charset="0"/>
                <a:ea typeface="+mn-ea"/>
                <a:cs typeface="+mn-cs"/>
              </a:rPr>
              <a:t>Creando</a:t>
            </a:r>
            <a:r>
              <a:rPr lang="en-US" sz="2800" b="1" dirty="0">
                <a:solidFill>
                  <a:srgbClr val="EEECE1">
                    <a:lumMod val="10000"/>
                  </a:srgbClr>
                </a:solidFill>
                <a:latin typeface="Calibri" pitchFamily="34" charset="0"/>
                <a:ea typeface="+mn-ea"/>
                <a:cs typeface="+mn-cs"/>
              </a:rPr>
              <a:t> el plan </a:t>
            </a:r>
            <a:r>
              <a:rPr lang="en-US" sz="2400" b="1" dirty="0">
                <a:solidFill>
                  <a:srgbClr val="EEECE1">
                    <a:lumMod val="10000"/>
                  </a:srgbClr>
                </a:solidFill>
                <a:latin typeface="Calibri" pitchFamily="34" charset="0"/>
                <a:ea typeface="+mn-ea"/>
                <a:cs typeface="+mn-cs"/>
              </a:rPr>
              <a:t>(</a:t>
            </a:r>
            <a:r>
              <a:rPr lang="en-US" sz="2400" b="1" dirty="0" err="1">
                <a:solidFill>
                  <a:srgbClr val="EEECE1">
                    <a:lumMod val="10000"/>
                  </a:srgbClr>
                </a:solidFill>
                <a:latin typeface="Calibri" pitchFamily="34" charset="0"/>
                <a:ea typeface="+mn-ea"/>
                <a:cs typeface="+mn-cs"/>
              </a:rPr>
              <a:t>continuación</a:t>
            </a:r>
            <a:r>
              <a:rPr lang="en-US" sz="2400" b="1" dirty="0" smtClean="0">
                <a:solidFill>
                  <a:srgbClr val="EEECE1">
                    <a:lumMod val="10000"/>
                  </a:srgbClr>
                </a:solidFill>
                <a:latin typeface="Calibri" pitchFamily="34" charset="0"/>
                <a:ea typeface="+mn-ea"/>
                <a:cs typeface="+mn-cs"/>
              </a:rPr>
              <a:t>)   </a:t>
            </a:r>
            <a:endParaRPr lang="en-US" dirty="0"/>
          </a:p>
        </p:txBody>
      </p:sp>
      <p:sp>
        <p:nvSpPr>
          <p:cNvPr id="20" name="Slide Number Placeholder 4"/>
          <p:cNvSpPr>
            <a:spLocks noGrp="1"/>
          </p:cNvSpPr>
          <p:nvPr>
            <p:ph type="sldNum" sz="quarter" idx="12"/>
          </p:nvPr>
        </p:nvSpPr>
        <p:spPr/>
        <p:txBody>
          <a:bodyPr/>
          <a:lstStyle/>
          <a:p>
            <a:pPr>
              <a:defRPr/>
            </a:pPr>
            <a:fld id="{632DF3B3-665C-4605-AF3C-B77CE60C6955}" type="slidenum">
              <a:rPr lang="en-US"/>
              <a:pPr>
                <a:defRPr/>
              </a:pPr>
              <a:t>14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par>
                                <p:cTn id="12" presetID="34" presetClass="entr" presetSubtype="0" fill="hold" nodeType="withEffect">
                                  <p:stCondLst>
                                    <p:cond delay="0"/>
                                  </p:stCondLst>
                                  <p:childTnLst>
                                    <p:set>
                                      <p:cBhvr>
                                        <p:cTn id="13" dur="1" fill="hold">
                                          <p:stCondLst>
                                            <p:cond delay="0"/>
                                          </p:stCondLst>
                                        </p:cTn>
                                        <p:tgtEl>
                                          <p:spTgt spid="17"/>
                                        </p:tgtEl>
                                        <p:attrNameLst>
                                          <p:attrName>style.visibility</p:attrName>
                                        </p:attrNameLst>
                                      </p:cBhvr>
                                      <p:to>
                                        <p:strVal val="visible"/>
                                      </p:to>
                                    </p:set>
                                    <p:anim from="(-#ppt_w/2)" to="(#ppt_x)" calcmode="lin" valueType="num">
                                      <p:cBhvr>
                                        <p:cTn id="14" dur="600" fill="hold">
                                          <p:stCondLst>
                                            <p:cond delay="0"/>
                                          </p:stCondLst>
                                        </p:cTn>
                                        <p:tgtEl>
                                          <p:spTgt spid="17"/>
                                        </p:tgtEl>
                                        <p:attrNameLst>
                                          <p:attrName>ppt_x</p:attrName>
                                        </p:attrNameLst>
                                      </p:cBhvr>
                                    </p:anim>
                                    <p:anim from="0" to="-1.0" calcmode="lin" valueType="num">
                                      <p:cBhvr>
                                        <p:cTn id="15" dur="200" decel="50000" autoRev="1" fill="hold">
                                          <p:stCondLst>
                                            <p:cond delay="600"/>
                                          </p:stCondLst>
                                        </p:cTn>
                                        <p:tgtEl>
                                          <p:spTgt spid="17"/>
                                        </p:tgtEl>
                                        <p:attrNameLst>
                                          <p:attrName>xshear</p:attrName>
                                        </p:attrNameLst>
                                      </p:cBhvr>
                                    </p:anim>
                                    <p:animScale>
                                      <p:cBhvr>
                                        <p:cTn id="16" dur="200" decel="100000" autoRev="1" fill="hold">
                                          <p:stCondLst>
                                            <p:cond delay="600"/>
                                          </p:stCondLst>
                                        </p:cTn>
                                        <p:tgtEl>
                                          <p:spTgt spid="17"/>
                                        </p:tgtEl>
                                      </p:cBhvr>
                                      <p:from x="100000" y="100000"/>
                                      <p:to x="80000" y="100000"/>
                                    </p:animScale>
                                    <p:anim by="(#ppt_h/3+#ppt_w*0.1)" calcmode="lin" valueType="num">
                                      <p:cBhvr additive="sum">
                                        <p:cTn id="17" dur="200" decel="100000" autoRev="1" fill="hold">
                                          <p:stCondLst>
                                            <p:cond delay="600"/>
                                          </p:stCondLst>
                                        </p:cTn>
                                        <p:tgtEl>
                                          <p:spTgt spid="17"/>
                                        </p:tgtEl>
                                        <p:attrNameLst>
                                          <p:attrName>ppt_x</p:attrName>
                                        </p:attrNameLst>
                                      </p:cBhvr>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childTnLst>
                                </p:cTn>
                              </p:par>
                              <p:par>
                                <p:cTn id="26" presetID="34" presetClass="entr" presetSubtype="0" fill="hold" nodeType="withEffect">
                                  <p:stCondLst>
                                    <p:cond delay="0"/>
                                  </p:stCondLst>
                                  <p:childTnLst>
                                    <p:set>
                                      <p:cBhvr>
                                        <p:cTn id="27" dur="1" fill="hold">
                                          <p:stCondLst>
                                            <p:cond delay="0"/>
                                          </p:stCondLst>
                                        </p:cTn>
                                        <p:tgtEl>
                                          <p:spTgt spid="2"/>
                                        </p:tgtEl>
                                        <p:attrNameLst>
                                          <p:attrName>style.visibility</p:attrName>
                                        </p:attrNameLst>
                                      </p:cBhvr>
                                      <p:to>
                                        <p:strVal val="visible"/>
                                      </p:to>
                                    </p:set>
                                    <p:anim from="(-#ppt_w/2)" to="(#ppt_x)" calcmode="lin" valueType="num">
                                      <p:cBhvr>
                                        <p:cTn id="28" dur="600" fill="hold">
                                          <p:stCondLst>
                                            <p:cond delay="0"/>
                                          </p:stCondLst>
                                        </p:cTn>
                                        <p:tgtEl>
                                          <p:spTgt spid="2"/>
                                        </p:tgtEl>
                                        <p:attrNameLst>
                                          <p:attrName>ppt_x</p:attrName>
                                        </p:attrNameLst>
                                      </p:cBhvr>
                                    </p:anim>
                                    <p:anim from="0" to="-1.0" calcmode="lin" valueType="num">
                                      <p:cBhvr>
                                        <p:cTn id="29" dur="200" decel="50000" autoRev="1" fill="hold">
                                          <p:stCondLst>
                                            <p:cond delay="600"/>
                                          </p:stCondLst>
                                        </p:cTn>
                                        <p:tgtEl>
                                          <p:spTgt spid="2"/>
                                        </p:tgtEl>
                                        <p:attrNameLst>
                                          <p:attrName>xshear</p:attrName>
                                        </p:attrNameLst>
                                      </p:cBhvr>
                                    </p:anim>
                                    <p:animScale>
                                      <p:cBhvr>
                                        <p:cTn id="30" dur="200" decel="100000" autoRev="1" fill="hold">
                                          <p:stCondLst>
                                            <p:cond delay="600"/>
                                          </p:stCondLst>
                                        </p:cTn>
                                        <p:tgtEl>
                                          <p:spTgt spid="2"/>
                                        </p:tgtEl>
                                      </p:cBhvr>
                                      <p:from x="100000" y="100000"/>
                                      <p:to x="80000" y="100000"/>
                                    </p:animScale>
                                    <p:anim by="(#ppt_h/3+#ppt_w*0.1)" calcmode="lin" valueType="num">
                                      <p:cBhvr additive="sum">
                                        <p:cTn id="31" dur="200" decel="100000" autoRev="1" fill="hold">
                                          <p:stCondLst>
                                            <p:cond delay="600"/>
                                          </p:stCondLst>
                                        </p:cTn>
                                        <p:tgtEl>
                                          <p:spTgt spid="2"/>
                                        </p:tgtEl>
                                        <p:attrNameLst>
                                          <p:attrName>ppt_x</p:attrName>
                                        </p:attrNameLst>
                                      </p:cBhvr>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childTnLst>
                                </p:cTn>
                              </p:par>
                              <p:par>
                                <p:cTn id="36" presetID="34" presetClass="entr" presetSubtype="0" fill="hold" nodeType="withEffect">
                                  <p:stCondLst>
                                    <p:cond delay="0"/>
                                  </p:stCondLst>
                                  <p:childTnLst>
                                    <p:set>
                                      <p:cBhvr>
                                        <p:cTn id="37" dur="1" fill="hold">
                                          <p:stCondLst>
                                            <p:cond delay="0"/>
                                          </p:stCondLst>
                                        </p:cTn>
                                        <p:tgtEl>
                                          <p:spTgt spid="18"/>
                                        </p:tgtEl>
                                        <p:attrNameLst>
                                          <p:attrName>style.visibility</p:attrName>
                                        </p:attrNameLst>
                                      </p:cBhvr>
                                      <p:to>
                                        <p:strVal val="visible"/>
                                      </p:to>
                                    </p:set>
                                    <p:anim from="(-#ppt_w/2)" to="(#ppt_x)" calcmode="lin" valueType="num">
                                      <p:cBhvr>
                                        <p:cTn id="38" dur="600" fill="hold">
                                          <p:stCondLst>
                                            <p:cond delay="0"/>
                                          </p:stCondLst>
                                        </p:cTn>
                                        <p:tgtEl>
                                          <p:spTgt spid="18"/>
                                        </p:tgtEl>
                                        <p:attrNameLst>
                                          <p:attrName>ppt_x</p:attrName>
                                        </p:attrNameLst>
                                      </p:cBhvr>
                                    </p:anim>
                                    <p:anim from="0" to="-1.0" calcmode="lin" valueType="num">
                                      <p:cBhvr>
                                        <p:cTn id="39" dur="200" decel="50000" autoRev="1" fill="hold">
                                          <p:stCondLst>
                                            <p:cond delay="600"/>
                                          </p:stCondLst>
                                        </p:cTn>
                                        <p:tgtEl>
                                          <p:spTgt spid="18"/>
                                        </p:tgtEl>
                                        <p:attrNameLst>
                                          <p:attrName>xshear</p:attrName>
                                        </p:attrNameLst>
                                      </p:cBhvr>
                                    </p:anim>
                                    <p:animScale>
                                      <p:cBhvr>
                                        <p:cTn id="40" dur="200" decel="100000" autoRev="1" fill="hold">
                                          <p:stCondLst>
                                            <p:cond delay="600"/>
                                          </p:stCondLst>
                                        </p:cTn>
                                        <p:tgtEl>
                                          <p:spTgt spid="18"/>
                                        </p:tgtEl>
                                      </p:cBhvr>
                                      <p:from x="100000" y="100000"/>
                                      <p:to x="80000" y="100000"/>
                                    </p:animScale>
                                    <p:anim by="(#ppt_h/3+#ppt_w*0.1)" calcmode="lin" valueType="num">
                                      <p:cBhvr additive="sum">
                                        <p:cTn id="41" dur="200" decel="100000" autoRev="1" fill="hold">
                                          <p:stCondLst>
                                            <p:cond delay="600"/>
                                          </p:stCondLst>
                                        </p:cTn>
                                        <p:tgtEl>
                                          <p:spTgt spid="18"/>
                                        </p:tgtEl>
                                        <p:attrNameLst>
                                          <p:attrName>ppt_x</p:attrName>
                                        </p:attrNameLst>
                                      </p:cBhvr>
                                    </p:anim>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9" grpId="0"/>
      <p:bldP spid="11" grpId="0" animBg="1"/>
      <p:bldP spid="12" grpId="0"/>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title="Picture of ARTBA Developing An Internal TC Plan preventing runovers and backovers in roadway construction Title"/>
          <p:cNvGrpSpPr/>
          <p:nvPr/>
        </p:nvGrpSpPr>
        <p:grpSpPr>
          <a:xfrm>
            <a:off x="381000" y="336288"/>
            <a:ext cx="8595360" cy="959112"/>
            <a:chOff x="381000" y="336288"/>
            <a:chExt cx="8595360" cy="959112"/>
          </a:xfrm>
        </p:grpSpPr>
        <p:sp>
          <p:nvSpPr>
            <p:cNvPr id="3"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4"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err="1">
                  <a:effectLst>
                    <a:outerShdw blurRad="60007" dist="310007" dir="7680000" sy="30000" kx="1300200" algn="ctr" rotWithShape="0">
                      <a:prstClr val="black">
                        <a:alpha val="32000"/>
                      </a:prstClr>
                    </a:outerShdw>
                  </a:effectLst>
                </a:rPr>
                <a:t>Implementando</a:t>
              </a:r>
              <a:r>
                <a:rPr lang="en-US" sz="3600" b="1" dirty="0">
                  <a:effectLst>
                    <a:outerShdw blurRad="60007" dist="310007" dir="7680000" sy="30000" kx="1300200" algn="ctr" rotWithShape="0">
                      <a:prstClr val="black">
                        <a:alpha val="32000"/>
                      </a:prstClr>
                    </a:outerShdw>
                  </a:effectLst>
                </a:rPr>
                <a:t> un PCTI</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a:p>
              <a:pPr algn="r">
                <a:lnSpc>
                  <a:spcPts val="1900"/>
                </a:lnSpc>
              </a:pP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5"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a:ln>
                    <a:solidFill>
                      <a:srgbClr val="C00000"/>
                    </a:solidFill>
                  </a:ln>
                  <a:solidFill>
                    <a:srgbClr val="003300"/>
                  </a:solidFill>
                </a:rPr>
                <a:t>PREVINIENDO INCIDENTES POR ATROPELLOS EN LA CONSTRUCCION VIAL</a:t>
              </a:r>
              <a:endParaRPr lang="en-US" sz="1600" b="1" i="1" spc="50" dirty="0">
                <a:ln>
                  <a:solidFill>
                    <a:srgbClr val="C00000"/>
                  </a:solidFill>
                </a:ln>
                <a:solidFill>
                  <a:srgbClr val="003300"/>
                </a:solidFill>
                <a:latin typeface="Calibri" pitchFamily="34" charset="0"/>
              </a:endParaRPr>
            </a:p>
            <a:p>
              <a:pPr>
                <a:lnSpc>
                  <a:spcPts val="1900"/>
                </a:lnSpc>
              </a:pPr>
              <a:endParaRPr lang="en-US" sz="1600" b="1" i="1" spc="50" dirty="0">
                <a:ln>
                  <a:solidFill>
                    <a:srgbClr val="C00000"/>
                  </a:solidFill>
                </a:ln>
                <a:solidFill>
                  <a:srgbClr val="003300"/>
                </a:solidFill>
                <a:latin typeface="Calibri" pitchFamily="34" charset="0"/>
              </a:endParaRPr>
            </a:p>
          </p:txBody>
        </p:sp>
        <p:pic>
          <p:nvPicPr>
            <p:cNvPr id="6" name="Picture 5" descr="LOGO-ARTBA.png" title="Picture of ARTBA Developing An Internal TC Plan preventing runovers and backovers in roadway construction Title"/>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7" name="Picture 6" descr="Logo_WZ_Safety.png" title="Picture of ARTBA Developing An Internal TC Plan preventing runovers and backovers in roadway construction Titl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10" name="5-Point Star 9" title="Picture of star under the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ubtitle 8"/>
          <p:cNvSpPr txBox="1">
            <a:spLocks/>
          </p:cNvSpPr>
          <p:nvPr/>
        </p:nvSpPr>
        <p:spPr bwMode="auto">
          <a:xfrm>
            <a:off x="517525" y="1981200"/>
            <a:ext cx="8061325" cy="506413"/>
          </a:xfrm>
          <a:prstGeom prst="rect">
            <a:avLst/>
          </a:prstGeom>
          <a:noFill/>
          <a:ln w="9525">
            <a:noFill/>
            <a:miter lim="800000"/>
            <a:headEnd/>
            <a:tailEnd/>
          </a:ln>
        </p:spPr>
        <p:txBody>
          <a:bodyPr/>
          <a:lstStyle/>
          <a:p>
            <a:pPr marL="0" lvl="1">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err="1" smtClean="0">
                <a:latin typeface="Arial Narrow" pitchFamily="34" charset="0"/>
              </a:rPr>
              <a:t>Identifcando</a:t>
            </a:r>
            <a:r>
              <a:rPr lang="en-US" sz="2200" b="1" dirty="0" smtClean="0">
                <a:latin typeface="Arial Narrow" pitchFamily="34" charset="0"/>
              </a:rPr>
              <a:t> sub </a:t>
            </a:r>
            <a:r>
              <a:rPr lang="en-US" sz="2200" b="1" dirty="0" err="1" smtClean="0">
                <a:latin typeface="Arial Narrow" pitchFamily="34" charset="0"/>
              </a:rPr>
              <a:t>operaciones</a:t>
            </a:r>
            <a:r>
              <a:rPr lang="en-US" sz="2200" b="1" dirty="0" smtClean="0">
                <a:latin typeface="Arial Narrow" pitchFamily="34" charset="0"/>
              </a:rPr>
              <a:t> – </a:t>
            </a:r>
            <a:r>
              <a:rPr lang="en-US" sz="2200" b="1" dirty="0" err="1" smtClean="0">
                <a:latin typeface="Arial Narrow" pitchFamily="34" charset="0"/>
              </a:rPr>
              <a:t>ejemplos</a:t>
            </a:r>
            <a:endParaRPr lang="en-US" sz="2000" b="1" dirty="0" smtClean="0">
              <a:latin typeface="Arial Narrow" pitchFamily="34" charset="0"/>
            </a:endParaRPr>
          </a:p>
        </p:txBody>
      </p:sp>
      <p:sp>
        <p:nvSpPr>
          <p:cNvPr id="12" name="Subtitle 8"/>
          <p:cNvSpPr txBox="1">
            <a:spLocks/>
          </p:cNvSpPr>
          <p:nvPr/>
        </p:nvSpPr>
        <p:spPr bwMode="auto">
          <a:xfrm>
            <a:off x="640105" y="2362200"/>
            <a:ext cx="8138770"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spc="-30" dirty="0" err="1" smtClean="0">
                <a:latin typeface="Arial Narrow" pitchFamily="34" charset="0"/>
              </a:rPr>
              <a:t>Muestras</a:t>
            </a:r>
            <a:r>
              <a:rPr lang="en-US" sz="2000" b="1" spc="-30" dirty="0" smtClean="0">
                <a:latin typeface="Arial Narrow" pitchFamily="34" charset="0"/>
              </a:rPr>
              <a:t> de </a:t>
            </a:r>
            <a:r>
              <a:rPr lang="en-US" sz="2000" b="1" spc="-30" dirty="0" err="1" smtClean="0">
                <a:latin typeface="Arial Narrow" pitchFamily="34" charset="0"/>
              </a:rPr>
              <a:t>asfalto</a:t>
            </a:r>
            <a:endParaRPr lang="en-US" sz="2000" b="1" spc="-30" dirty="0" smtClean="0">
              <a:latin typeface="Arial Narrow" pitchFamily="34" charset="0"/>
            </a:endParaRPr>
          </a:p>
          <a:p>
            <a:pPr marL="0" lvl="1">
              <a:lnSpc>
                <a:spcPts val="2200"/>
              </a:lnSpc>
              <a:buSzPct val="50000"/>
              <a:buFont typeface="Wingdings" pitchFamily="2" charset="2"/>
              <a:buChar char="ü"/>
            </a:pPr>
            <a:endParaRPr lang="en-US" sz="2000" b="1" spc="-30"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13" name="Subtitle 8"/>
          <p:cNvSpPr txBox="1">
            <a:spLocks/>
          </p:cNvSpPr>
          <p:nvPr/>
        </p:nvSpPr>
        <p:spPr bwMode="auto">
          <a:xfrm>
            <a:off x="640105" y="2835804"/>
            <a:ext cx="8138770" cy="560387"/>
          </a:xfrm>
          <a:prstGeom prst="rect">
            <a:avLst/>
          </a:prstGeom>
          <a:noFill/>
          <a:ln w="9525">
            <a:noFill/>
            <a:miter lim="800000"/>
            <a:headEnd/>
            <a:tailEnd/>
          </a:ln>
        </p:spPr>
        <p:txBody>
          <a:bodyPr/>
          <a:lstStyle/>
          <a:p>
            <a:pPr marL="0" lvl="1">
              <a:lnSpc>
                <a:spcPts val="20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err="1" smtClean="0">
                <a:latin typeface="Arial Narrow" pitchFamily="34" charset="0"/>
              </a:rPr>
              <a:t>Rodillos</a:t>
            </a:r>
            <a:r>
              <a:rPr lang="en-US" sz="2000" b="1" dirty="0" smtClean="0">
                <a:latin typeface="Arial Narrow" pitchFamily="34" charset="0"/>
              </a:rPr>
              <a:t> </a:t>
            </a:r>
            <a:r>
              <a:rPr lang="en-US" sz="2000" b="1" dirty="0" err="1" smtClean="0">
                <a:latin typeface="Arial Narrow" pitchFamily="34" charset="0"/>
              </a:rPr>
              <a:t>rociadores</a:t>
            </a:r>
            <a:r>
              <a:rPr lang="en-US" sz="2000" b="1" dirty="0" smtClean="0">
                <a:latin typeface="Arial Narrow" pitchFamily="34" charset="0"/>
              </a:rPr>
              <a:t> </a:t>
            </a:r>
          </a:p>
          <a:p>
            <a:pPr marL="0" lvl="1">
              <a:lnSpc>
                <a:spcPts val="2000"/>
              </a:lnSpc>
              <a:buSzPct val="50000"/>
              <a:buFont typeface="Wingdings" pitchFamily="2" charset="2"/>
              <a:buChar char="ü"/>
            </a:pP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14" name="Subtitle 8"/>
          <p:cNvSpPr txBox="1">
            <a:spLocks/>
          </p:cNvSpPr>
          <p:nvPr/>
        </p:nvSpPr>
        <p:spPr bwMode="auto">
          <a:xfrm>
            <a:off x="640105" y="3285658"/>
            <a:ext cx="8138770"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spc="-30" dirty="0" err="1" smtClean="0">
                <a:latin typeface="Arial Narrow" pitchFamily="34" charset="0"/>
              </a:rPr>
              <a:t>Carga</a:t>
            </a:r>
            <a:r>
              <a:rPr lang="en-US" sz="2000" b="1" spc="-30" dirty="0" smtClean="0">
                <a:latin typeface="Arial Narrow" pitchFamily="34" charset="0"/>
              </a:rPr>
              <a:t> /</a:t>
            </a:r>
            <a:r>
              <a:rPr lang="en-US" sz="2000" b="1" spc="-30" dirty="0" err="1" smtClean="0">
                <a:latin typeface="Arial Narrow" pitchFamily="34" charset="0"/>
              </a:rPr>
              <a:t>descarga</a:t>
            </a:r>
            <a:r>
              <a:rPr lang="en-US" sz="2000" b="1" spc="-30" dirty="0" smtClean="0">
                <a:latin typeface="Arial Narrow" pitchFamily="34" charset="0"/>
              </a:rPr>
              <a:t> de </a:t>
            </a:r>
            <a:r>
              <a:rPr lang="en-US" sz="2000" b="1" spc="-30" dirty="0" err="1" smtClean="0">
                <a:latin typeface="Arial Narrow" pitchFamily="34" charset="0"/>
              </a:rPr>
              <a:t>equipos</a:t>
            </a:r>
            <a:endParaRPr lang="en-US" sz="2000" b="1" spc="-30"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15" name="Subtitle 8"/>
          <p:cNvSpPr txBox="1">
            <a:spLocks/>
          </p:cNvSpPr>
          <p:nvPr/>
        </p:nvSpPr>
        <p:spPr bwMode="auto">
          <a:xfrm>
            <a:off x="645225" y="3783013"/>
            <a:ext cx="8138770"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spc="-30" dirty="0" err="1" smtClean="0">
                <a:latin typeface="Arial Narrow" pitchFamily="34" charset="0"/>
              </a:rPr>
              <a:t>Mantenimiento</a:t>
            </a:r>
            <a:r>
              <a:rPr lang="en-US" sz="2000" b="1" spc="-30" dirty="0" smtClean="0">
                <a:latin typeface="Arial Narrow" pitchFamily="34" charset="0"/>
              </a:rPr>
              <a:t> de </a:t>
            </a:r>
            <a:r>
              <a:rPr lang="en-US" sz="2000" b="1" spc="-30" dirty="0" err="1" smtClean="0">
                <a:latin typeface="Arial Narrow" pitchFamily="34" charset="0"/>
              </a:rPr>
              <a:t>equipos</a:t>
            </a:r>
            <a:endParaRPr lang="en-US" sz="2000" b="1" spc="-30"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pic>
        <p:nvPicPr>
          <p:cNvPr id="16" name="Picture 4" title="Picture of road worker on a cell phone"/>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735311" y="1473831"/>
            <a:ext cx="1676400" cy="1712025"/>
          </a:xfrm>
          <a:prstGeom prst="rect">
            <a:avLst/>
          </a:prstGeom>
          <a:noFill/>
          <a:ln w="28575">
            <a:solidFill>
              <a:srgbClr val="FFCC00"/>
            </a:solidFill>
            <a:miter lim="800000"/>
            <a:headEnd/>
            <a:tailEnd/>
          </a:ln>
          <a:effectLst/>
        </p:spPr>
      </p:pic>
      <p:pic>
        <p:nvPicPr>
          <p:cNvPr id="17" name="Picture 12" title="Picture of steamroller "/>
          <p:cNvPicPr>
            <a:picLocks noChangeAspect="1" noChangeArrowheads="1"/>
          </p:cNvPicPr>
          <p:nvPr/>
        </p:nvPicPr>
        <p:blipFill>
          <a:blip r:embed="rId6" cstate="email">
            <a:extLst>
              <a:ext uri="{28A0092B-C50C-407E-A947-70E740481C1C}">
                <a14:useLocalDpi xmlns:a14="http://schemas.microsoft.com/office/drawing/2010/main"/>
              </a:ext>
            </a:extLst>
          </a:blip>
          <a:stretch>
            <a:fillRect/>
          </a:stretch>
        </p:blipFill>
        <p:spPr bwMode="auto">
          <a:xfrm>
            <a:off x="6705599" y="3185856"/>
            <a:ext cx="1690179" cy="1449797"/>
          </a:xfrm>
          <a:prstGeom prst="rect">
            <a:avLst/>
          </a:prstGeom>
          <a:noFill/>
          <a:ln w="28575">
            <a:solidFill>
              <a:srgbClr val="FFCC00"/>
            </a:solidFill>
            <a:miter lim="800000"/>
            <a:headEnd/>
            <a:tailEnd/>
          </a:ln>
          <a:effectLst/>
        </p:spPr>
      </p:pic>
      <p:pic>
        <p:nvPicPr>
          <p:cNvPr id="18" name="Picture 15" title="Picture of road worke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705600" y="4572000"/>
            <a:ext cx="1676400" cy="1712025"/>
          </a:xfrm>
          <a:prstGeom prst="rect">
            <a:avLst/>
          </a:prstGeom>
          <a:noFill/>
          <a:ln w="28575">
            <a:solidFill>
              <a:srgbClr val="FFCC00"/>
            </a:solidFill>
            <a:miter lim="800000"/>
            <a:headEnd/>
            <a:tailEnd/>
          </a:ln>
          <a:effectLst/>
        </p:spPr>
      </p:pic>
      <p:sp>
        <p:nvSpPr>
          <p:cNvPr id="9" name="Title 8"/>
          <p:cNvSpPr>
            <a:spLocks noGrp="1"/>
          </p:cNvSpPr>
          <p:nvPr>
            <p:ph type="title"/>
          </p:nvPr>
        </p:nvSpPr>
        <p:spPr>
          <a:xfrm>
            <a:off x="392723" y="1315569"/>
            <a:ext cx="6612193" cy="507369"/>
          </a:xfrm>
        </p:spPr>
        <p:txBody>
          <a:bodyPr>
            <a:normAutofit fontScale="90000"/>
          </a:bodyPr>
          <a:lstStyle/>
          <a:p>
            <a:pPr algn="l"/>
            <a:r>
              <a:rPr lang="en-US" b="1" dirty="0" smtClean="0">
                <a:solidFill>
                  <a:schemeClr val="bg2">
                    <a:lumMod val="10000"/>
                  </a:schemeClr>
                </a:solidFill>
                <a:latin typeface="Calibri" pitchFamily="34" charset="0"/>
              </a:rPr>
              <a:t> </a:t>
            </a:r>
            <a:r>
              <a:rPr lang="en-US" sz="3600" b="1" dirty="0" err="1" smtClean="0">
                <a:solidFill>
                  <a:schemeClr val="bg2">
                    <a:lumMod val="10000"/>
                  </a:schemeClr>
                </a:solidFill>
                <a:latin typeface="Calibri" pitchFamily="34" charset="0"/>
              </a:rPr>
              <a:t>Creando</a:t>
            </a:r>
            <a:r>
              <a:rPr lang="en-US" sz="3600" b="1" dirty="0" smtClean="0">
                <a:solidFill>
                  <a:schemeClr val="bg2">
                    <a:lumMod val="10000"/>
                  </a:schemeClr>
                </a:solidFill>
                <a:latin typeface="Calibri" pitchFamily="34" charset="0"/>
              </a:rPr>
              <a:t> </a:t>
            </a:r>
            <a:r>
              <a:rPr lang="en-US" sz="3600" b="1" dirty="0">
                <a:solidFill>
                  <a:schemeClr val="bg2">
                    <a:lumMod val="10000"/>
                  </a:schemeClr>
                </a:solidFill>
                <a:latin typeface="Calibri" pitchFamily="34" charset="0"/>
              </a:rPr>
              <a:t>el plan (</a:t>
            </a:r>
            <a:r>
              <a:rPr lang="en-US" sz="3600" b="1" dirty="0" err="1">
                <a:solidFill>
                  <a:schemeClr val="bg2">
                    <a:lumMod val="10000"/>
                  </a:schemeClr>
                </a:solidFill>
                <a:latin typeface="Calibri" pitchFamily="34" charset="0"/>
              </a:rPr>
              <a:t>continuación</a:t>
            </a:r>
            <a:r>
              <a:rPr lang="en-US" sz="3600" b="1" dirty="0" smtClean="0">
                <a:solidFill>
                  <a:schemeClr val="bg2">
                    <a:lumMod val="10000"/>
                  </a:schemeClr>
                </a:solidFill>
                <a:latin typeface="Calibri" pitchFamily="34" charset="0"/>
              </a:rPr>
              <a:t>)</a:t>
            </a:r>
            <a:endParaRPr lang="en-US" sz="3600" dirty="0"/>
          </a:p>
        </p:txBody>
      </p:sp>
      <p:sp>
        <p:nvSpPr>
          <p:cNvPr id="19" name="Slide Number Placeholder 4"/>
          <p:cNvSpPr>
            <a:spLocks noGrp="1"/>
          </p:cNvSpPr>
          <p:nvPr>
            <p:ph type="sldNum" sz="quarter" idx="12"/>
          </p:nvPr>
        </p:nvSpPr>
        <p:spPr/>
        <p:txBody>
          <a:bodyPr/>
          <a:lstStyle/>
          <a:p>
            <a:pPr>
              <a:defRPr/>
            </a:pPr>
            <a:fld id="{632DF3B3-665C-4605-AF3C-B77CE60C6955}" type="slidenum">
              <a:rPr lang="en-US"/>
              <a:pPr>
                <a:defRPr/>
              </a:pPr>
              <a:t>15</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par>
                                <p:cTn id="12" presetID="34" presetClass="entr" presetSubtype="0"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 from="(-#ppt_w/2)" to="(#ppt_x)" calcmode="lin" valueType="num">
                                      <p:cBhvr>
                                        <p:cTn id="14" dur="600" fill="hold">
                                          <p:stCondLst>
                                            <p:cond delay="0"/>
                                          </p:stCondLst>
                                        </p:cTn>
                                        <p:tgtEl>
                                          <p:spTgt spid="16"/>
                                        </p:tgtEl>
                                        <p:attrNameLst>
                                          <p:attrName>ppt_x</p:attrName>
                                        </p:attrNameLst>
                                      </p:cBhvr>
                                    </p:anim>
                                    <p:anim from="0" to="-1.0" calcmode="lin" valueType="num">
                                      <p:cBhvr>
                                        <p:cTn id="15" dur="200" decel="50000" autoRev="1" fill="hold">
                                          <p:stCondLst>
                                            <p:cond delay="600"/>
                                          </p:stCondLst>
                                        </p:cTn>
                                        <p:tgtEl>
                                          <p:spTgt spid="16"/>
                                        </p:tgtEl>
                                        <p:attrNameLst>
                                          <p:attrName>xshear</p:attrName>
                                        </p:attrNameLst>
                                      </p:cBhvr>
                                    </p:anim>
                                    <p:animScale>
                                      <p:cBhvr>
                                        <p:cTn id="16" dur="200" decel="100000" autoRev="1" fill="hold">
                                          <p:stCondLst>
                                            <p:cond delay="600"/>
                                          </p:stCondLst>
                                        </p:cTn>
                                        <p:tgtEl>
                                          <p:spTgt spid="16"/>
                                        </p:tgtEl>
                                      </p:cBhvr>
                                      <p:from x="100000" y="100000"/>
                                      <p:to x="80000" y="100000"/>
                                    </p:animScale>
                                    <p:anim by="(#ppt_h/3+#ppt_w*0.1)" calcmode="lin" valueType="num">
                                      <p:cBhvr additive="sum">
                                        <p:cTn id="17" dur="200" decel="100000" autoRev="1" fill="hold">
                                          <p:stCondLst>
                                            <p:cond delay="600"/>
                                          </p:stCondLst>
                                        </p:cTn>
                                        <p:tgtEl>
                                          <p:spTgt spid="16"/>
                                        </p:tgtEl>
                                        <p:attrNameLst>
                                          <p:attrName>ppt_x</p:attrName>
                                        </p:attrNameLst>
                                      </p:cBhvr>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childTnLst>
                                </p:cTn>
                              </p:par>
                              <p:par>
                                <p:cTn id="26" presetID="34" presetClass="entr" presetSubtype="0"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 from="(-#ppt_w/2)" to="(#ppt_x)" calcmode="lin" valueType="num">
                                      <p:cBhvr>
                                        <p:cTn id="28" dur="600" fill="hold">
                                          <p:stCondLst>
                                            <p:cond delay="0"/>
                                          </p:stCondLst>
                                        </p:cTn>
                                        <p:tgtEl>
                                          <p:spTgt spid="17"/>
                                        </p:tgtEl>
                                        <p:attrNameLst>
                                          <p:attrName>ppt_x</p:attrName>
                                        </p:attrNameLst>
                                      </p:cBhvr>
                                    </p:anim>
                                    <p:anim from="0" to="-1.0" calcmode="lin" valueType="num">
                                      <p:cBhvr>
                                        <p:cTn id="29" dur="200" decel="50000" autoRev="1" fill="hold">
                                          <p:stCondLst>
                                            <p:cond delay="600"/>
                                          </p:stCondLst>
                                        </p:cTn>
                                        <p:tgtEl>
                                          <p:spTgt spid="17"/>
                                        </p:tgtEl>
                                        <p:attrNameLst>
                                          <p:attrName>xshear</p:attrName>
                                        </p:attrNameLst>
                                      </p:cBhvr>
                                    </p:anim>
                                    <p:animScale>
                                      <p:cBhvr>
                                        <p:cTn id="30" dur="200" decel="100000" autoRev="1" fill="hold">
                                          <p:stCondLst>
                                            <p:cond delay="600"/>
                                          </p:stCondLst>
                                        </p:cTn>
                                        <p:tgtEl>
                                          <p:spTgt spid="17"/>
                                        </p:tgtEl>
                                      </p:cBhvr>
                                      <p:from x="100000" y="100000"/>
                                      <p:to x="80000" y="100000"/>
                                    </p:animScale>
                                    <p:anim by="(#ppt_h/3+#ppt_w*0.1)" calcmode="lin" valueType="num">
                                      <p:cBhvr additive="sum">
                                        <p:cTn id="31" dur="200" decel="100000" autoRev="1" fill="hold">
                                          <p:stCondLst>
                                            <p:cond delay="600"/>
                                          </p:stCondLst>
                                        </p:cTn>
                                        <p:tgtEl>
                                          <p:spTgt spid="17"/>
                                        </p:tgtEl>
                                        <p:attrNameLst>
                                          <p:attrName>ppt_x</p:attrName>
                                        </p:attrNameLst>
                                      </p:cBhvr>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childTnLst>
                                </p:cTn>
                              </p:par>
                              <p:par>
                                <p:cTn id="40" presetID="34" presetClass="entr" presetSubtype="0"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anim from="(-#ppt_w/2)" to="(#ppt_x)" calcmode="lin" valueType="num">
                                      <p:cBhvr>
                                        <p:cTn id="42" dur="600" fill="hold">
                                          <p:stCondLst>
                                            <p:cond delay="0"/>
                                          </p:stCondLst>
                                        </p:cTn>
                                        <p:tgtEl>
                                          <p:spTgt spid="18"/>
                                        </p:tgtEl>
                                        <p:attrNameLst>
                                          <p:attrName>ppt_x</p:attrName>
                                        </p:attrNameLst>
                                      </p:cBhvr>
                                    </p:anim>
                                    <p:anim from="0" to="-1.0" calcmode="lin" valueType="num">
                                      <p:cBhvr>
                                        <p:cTn id="43" dur="200" decel="50000" autoRev="1" fill="hold">
                                          <p:stCondLst>
                                            <p:cond delay="600"/>
                                          </p:stCondLst>
                                        </p:cTn>
                                        <p:tgtEl>
                                          <p:spTgt spid="18"/>
                                        </p:tgtEl>
                                        <p:attrNameLst>
                                          <p:attrName>xshear</p:attrName>
                                        </p:attrNameLst>
                                      </p:cBhvr>
                                    </p:anim>
                                    <p:animScale>
                                      <p:cBhvr>
                                        <p:cTn id="44" dur="200" decel="100000" autoRev="1" fill="hold">
                                          <p:stCondLst>
                                            <p:cond delay="600"/>
                                          </p:stCondLst>
                                        </p:cTn>
                                        <p:tgtEl>
                                          <p:spTgt spid="18"/>
                                        </p:tgtEl>
                                      </p:cBhvr>
                                      <p:from x="100000" y="100000"/>
                                      <p:to x="80000" y="100000"/>
                                    </p:animScale>
                                    <p:anim by="(#ppt_h/3+#ppt_w*0.1)" calcmode="lin" valueType="num">
                                      <p:cBhvr additive="sum">
                                        <p:cTn id="45" dur="200" decel="100000" autoRev="1" fill="hold">
                                          <p:stCondLst>
                                            <p:cond delay="600"/>
                                          </p:stCondLst>
                                        </p:cTn>
                                        <p:tgtEl>
                                          <p:spTgt spid="18"/>
                                        </p:tgtEl>
                                        <p:attrNameLst>
                                          <p:attrName>ppt_x</p:attrName>
                                        </p:attrNameLst>
                                      </p:cBhvr>
                                    </p:anim>
                                  </p:childTnLst>
                                </p:cTn>
                              </p:par>
                              <p:par>
                                <p:cTn id="46" presetID="1" presetClass="entr" presetSubtype="0"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P spid="13" grpId="0"/>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title="Picture of ARTBA Developing An Internal TC Plan preventing runovers and backovers in roadway construction Title"/>
          <p:cNvGrpSpPr/>
          <p:nvPr/>
        </p:nvGrpSpPr>
        <p:grpSpPr>
          <a:xfrm>
            <a:off x="381000" y="336288"/>
            <a:ext cx="8595360" cy="959112"/>
            <a:chOff x="381000" y="336288"/>
            <a:chExt cx="8595360" cy="959112"/>
          </a:xfrm>
        </p:grpSpPr>
        <p:sp>
          <p:nvSpPr>
            <p:cNvPr id="3"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4"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err="1">
                  <a:effectLst>
                    <a:outerShdw blurRad="60007" dist="310007" dir="7680000" sy="30000" kx="1300200" algn="ctr" rotWithShape="0">
                      <a:prstClr val="black">
                        <a:alpha val="32000"/>
                      </a:prstClr>
                    </a:outerShdw>
                  </a:effectLst>
                </a:rPr>
                <a:t>Implementando</a:t>
              </a:r>
              <a:r>
                <a:rPr lang="en-US" sz="3600" b="1" dirty="0">
                  <a:effectLst>
                    <a:outerShdw blurRad="60007" dist="310007" dir="7680000" sy="30000" kx="1300200" algn="ctr" rotWithShape="0">
                      <a:prstClr val="black">
                        <a:alpha val="32000"/>
                      </a:prstClr>
                    </a:outerShdw>
                  </a:effectLst>
                </a:rPr>
                <a:t> un PCTI</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a:p>
              <a:pPr algn="r">
                <a:lnSpc>
                  <a:spcPts val="1900"/>
                </a:lnSpc>
              </a:pP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5"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a:ln>
                    <a:solidFill>
                      <a:srgbClr val="C00000"/>
                    </a:solidFill>
                  </a:ln>
                  <a:solidFill>
                    <a:srgbClr val="003300"/>
                  </a:solidFill>
                </a:rPr>
                <a:t>PREVINIENDO INCIDENTES POR ATROPELLOS EN LA CONSTRUCCION VIAL</a:t>
              </a:r>
              <a:endParaRPr lang="en-US" sz="1600" b="1" i="1" spc="50" dirty="0">
                <a:ln>
                  <a:solidFill>
                    <a:srgbClr val="C00000"/>
                  </a:solidFill>
                </a:ln>
                <a:solidFill>
                  <a:srgbClr val="003300"/>
                </a:solidFill>
                <a:latin typeface="Calibri" pitchFamily="34" charset="0"/>
              </a:endParaRPr>
            </a:p>
            <a:p>
              <a:pPr>
                <a:lnSpc>
                  <a:spcPts val="1900"/>
                </a:lnSpc>
              </a:pPr>
              <a:endParaRPr lang="en-US" sz="1600" b="1" i="1" spc="50" dirty="0">
                <a:ln>
                  <a:solidFill>
                    <a:srgbClr val="C00000"/>
                  </a:solidFill>
                </a:ln>
                <a:solidFill>
                  <a:srgbClr val="003300"/>
                </a:solidFill>
                <a:latin typeface="Calibri" pitchFamily="34" charset="0"/>
              </a:endParaRPr>
            </a:p>
          </p:txBody>
        </p:sp>
        <p:pic>
          <p:nvPicPr>
            <p:cNvPr id="6" name="Picture 5" descr="LOGO-ARTBA.png" title="Picture of ARTBA Developing An Internal TC Plan preventing runovers and backovers in roadway construction Title"/>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7" name="Picture 6" descr="Logo_WZ_Safety.png" title="Picture of ARTBA Developing An Internal TC Plan preventing runovers and backovers in roadway construction Titl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8" name="Subtitle 8"/>
          <p:cNvSpPr txBox="1">
            <a:spLocks/>
          </p:cNvSpPr>
          <p:nvPr/>
        </p:nvSpPr>
        <p:spPr bwMode="auto">
          <a:xfrm>
            <a:off x="388938" y="1447800"/>
            <a:ext cx="7478712" cy="533400"/>
          </a:xfrm>
          <a:prstGeom prst="rect">
            <a:avLst/>
          </a:prstGeom>
          <a:noFill/>
          <a:ln w="9525">
            <a:noFill/>
            <a:miter lim="800000"/>
            <a:headEnd/>
            <a:tailEnd/>
          </a:ln>
        </p:spPr>
        <p:txBody>
          <a:bodyPr/>
          <a:lstStyle/>
          <a:p>
            <a:pPr marL="342900" indent="-342900">
              <a:spcBef>
                <a:spcPct val="20000"/>
              </a:spcBef>
            </a:pPr>
            <a:r>
              <a:rPr lang="en-US" sz="2800" b="1" dirty="0" smtClean="0">
                <a:solidFill>
                  <a:schemeClr val="bg2">
                    <a:lumMod val="10000"/>
                  </a:schemeClr>
                </a:solidFill>
                <a:latin typeface="Calibri" pitchFamily="34" charset="0"/>
              </a:rPr>
              <a:t>PCTI </a:t>
            </a:r>
            <a:r>
              <a:rPr lang="en-US" sz="2800" b="1" dirty="0" err="1" smtClean="0">
                <a:solidFill>
                  <a:schemeClr val="bg2">
                    <a:lumMod val="10000"/>
                  </a:schemeClr>
                </a:solidFill>
                <a:latin typeface="Calibri" pitchFamily="34" charset="0"/>
              </a:rPr>
              <a:t>específico</a:t>
            </a:r>
            <a:r>
              <a:rPr lang="en-US" sz="2800" b="1" dirty="0" smtClean="0">
                <a:solidFill>
                  <a:schemeClr val="bg2">
                    <a:lumMod val="10000"/>
                  </a:schemeClr>
                </a:solidFill>
                <a:latin typeface="Calibri" pitchFamily="34" charset="0"/>
              </a:rPr>
              <a:t> para la </a:t>
            </a:r>
            <a:r>
              <a:rPr lang="en-US" sz="2800" b="1" dirty="0" err="1" smtClean="0">
                <a:solidFill>
                  <a:schemeClr val="bg2">
                    <a:lumMod val="10000"/>
                  </a:schemeClr>
                </a:solidFill>
                <a:latin typeface="Calibri" pitchFamily="34" charset="0"/>
              </a:rPr>
              <a:t>obra</a:t>
            </a:r>
            <a:endParaRPr lang="en-US" sz="2400" b="1" dirty="0">
              <a:solidFill>
                <a:schemeClr val="bg2">
                  <a:lumMod val="10000"/>
                </a:schemeClr>
              </a:solidFill>
              <a:latin typeface="Calibri" pitchFamily="34" charset="0"/>
            </a:endParaRPr>
          </a:p>
        </p:txBody>
      </p:sp>
      <p:sp>
        <p:nvSpPr>
          <p:cNvPr id="10" name="5-Point Star 9" title="Picture of star under the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ubtitle 8"/>
          <p:cNvSpPr txBox="1">
            <a:spLocks/>
          </p:cNvSpPr>
          <p:nvPr/>
        </p:nvSpPr>
        <p:spPr bwMode="auto">
          <a:xfrm>
            <a:off x="517525" y="1981200"/>
            <a:ext cx="8061325" cy="506413"/>
          </a:xfrm>
          <a:prstGeom prst="rect">
            <a:avLst/>
          </a:prstGeom>
          <a:noFill/>
          <a:ln w="9525">
            <a:noFill/>
            <a:miter lim="800000"/>
            <a:headEnd/>
            <a:tailEnd/>
          </a:ln>
        </p:spPr>
        <p:txBody>
          <a:bodyPr/>
          <a:lstStyle/>
          <a:p>
            <a:pPr marL="0" lvl="1">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err="1" smtClean="0">
                <a:solidFill>
                  <a:schemeClr val="tx1">
                    <a:lumMod val="75000"/>
                    <a:lumOff val="25000"/>
                  </a:schemeClr>
                </a:solidFill>
                <a:latin typeface="Arial Narrow" pitchFamily="34" charset="0"/>
              </a:rPr>
              <a:t>Dibuje</a:t>
            </a:r>
            <a:r>
              <a:rPr lang="en-US" sz="2200" b="1" dirty="0" smtClean="0">
                <a:solidFill>
                  <a:schemeClr val="tx1">
                    <a:lumMod val="75000"/>
                    <a:lumOff val="25000"/>
                  </a:schemeClr>
                </a:solidFill>
                <a:latin typeface="Arial Narrow" pitchFamily="34" charset="0"/>
              </a:rPr>
              <a:t> </a:t>
            </a:r>
            <a:r>
              <a:rPr lang="en-US" sz="2200" b="1" dirty="0" err="1" smtClean="0">
                <a:solidFill>
                  <a:schemeClr val="tx1">
                    <a:lumMod val="75000"/>
                    <a:lumOff val="25000"/>
                  </a:schemeClr>
                </a:solidFill>
                <a:latin typeface="Arial Narrow" pitchFamily="34" charset="0"/>
              </a:rPr>
              <a:t>todo</a:t>
            </a:r>
            <a:endParaRPr lang="en-US" sz="2200" b="1" dirty="0" smtClean="0">
              <a:latin typeface="Arial Narrow" pitchFamily="34" charset="0"/>
            </a:endParaRPr>
          </a:p>
        </p:txBody>
      </p:sp>
      <p:sp>
        <p:nvSpPr>
          <p:cNvPr id="12" name="Subtitle 8"/>
          <p:cNvSpPr txBox="1">
            <a:spLocks/>
          </p:cNvSpPr>
          <p:nvPr/>
        </p:nvSpPr>
        <p:spPr bwMode="auto">
          <a:xfrm>
            <a:off x="640105" y="2362200"/>
            <a:ext cx="8138770"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spc="-30" dirty="0" err="1" smtClean="0">
                <a:latin typeface="Arial Narrow" pitchFamily="34" charset="0"/>
              </a:rPr>
              <a:t>Lugares</a:t>
            </a:r>
            <a:r>
              <a:rPr lang="en-US" sz="2000" b="1" spc="-30" dirty="0" smtClean="0">
                <a:latin typeface="Arial Narrow" pitchFamily="34" charset="0"/>
              </a:rPr>
              <a:t> para </a:t>
            </a:r>
            <a:r>
              <a:rPr lang="en-US" sz="2000" b="1" spc="-30" dirty="0" err="1" smtClean="0">
                <a:latin typeface="Arial Narrow" pitchFamily="34" charset="0"/>
              </a:rPr>
              <a:t>trabajadores</a:t>
            </a:r>
            <a:r>
              <a:rPr lang="en-US" sz="2000" b="1" spc="-30" dirty="0" smtClean="0">
                <a:latin typeface="Arial Narrow" pitchFamily="34" charset="0"/>
              </a:rPr>
              <a:t> a pie</a:t>
            </a:r>
          </a:p>
          <a:p>
            <a:pPr marL="0" lvl="1">
              <a:lnSpc>
                <a:spcPts val="2200"/>
              </a:lnSpc>
              <a:buSzPct val="50000"/>
              <a:buFont typeface="Wingdings" pitchFamily="2" charset="2"/>
              <a:buChar char="ü"/>
            </a:pPr>
            <a:endParaRPr lang="en-US" sz="2000" b="1" spc="-30"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13" name="Subtitle 8"/>
          <p:cNvSpPr txBox="1">
            <a:spLocks/>
          </p:cNvSpPr>
          <p:nvPr/>
        </p:nvSpPr>
        <p:spPr bwMode="auto">
          <a:xfrm>
            <a:off x="640105" y="2839355"/>
            <a:ext cx="8138770" cy="560387"/>
          </a:xfrm>
          <a:prstGeom prst="rect">
            <a:avLst/>
          </a:prstGeom>
          <a:noFill/>
          <a:ln w="9525">
            <a:noFill/>
            <a:miter lim="800000"/>
            <a:headEnd/>
            <a:tailEnd/>
          </a:ln>
        </p:spPr>
        <p:txBody>
          <a:bodyPr/>
          <a:lstStyle/>
          <a:p>
            <a:pPr marL="0" lvl="1">
              <a:lnSpc>
                <a:spcPts val="20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err="1" smtClean="0">
                <a:latin typeface="Arial Narrow" pitchFamily="34" charset="0"/>
              </a:rPr>
              <a:t>Lugares</a:t>
            </a:r>
            <a:r>
              <a:rPr lang="en-US" sz="2000" b="1" dirty="0" smtClean="0">
                <a:latin typeface="Arial Narrow" pitchFamily="34" charset="0"/>
              </a:rPr>
              <a:t> para </a:t>
            </a:r>
            <a:r>
              <a:rPr lang="en-US" sz="2000" b="1" dirty="0" err="1" smtClean="0">
                <a:latin typeface="Arial Narrow" pitchFamily="34" charset="0"/>
              </a:rPr>
              <a:t>equipos</a:t>
            </a:r>
            <a:r>
              <a:rPr lang="en-US" sz="2000" b="1" dirty="0" smtClean="0">
                <a:latin typeface="Arial Narrow" pitchFamily="34" charset="0"/>
              </a:rPr>
              <a:t>/</a:t>
            </a:r>
            <a:r>
              <a:rPr lang="en-US" sz="2000" b="1" dirty="0" err="1" smtClean="0">
                <a:latin typeface="Arial Narrow" pitchFamily="34" charset="0"/>
              </a:rPr>
              <a:t>vehículos</a:t>
            </a:r>
            <a:endParaRPr lang="en-US" sz="2000" b="1" dirty="0" smtClean="0">
              <a:latin typeface="Arial Narrow" pitchFamily="34" charset="0"/>
            </a:endParaRPr>
          </a:p>
          <a:p>
            <a:pPr marL="0" lvl="1">
              <a:lnSpc>
                <a:spcPts val="2000"/>
              </a:lnSpc>
              <a:buSzPct val="50000"/>
              <a:buFont typeface="Wingdings" pitchFamily="2" charset="2"/>
              <a:buChar char="ü"/>
            </a:pP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14" name="Subtitle 8"/>
          <p:cNvSpPr txBox="1">
            <a:spLocks/>
          </p:cNvSpPr>
          <p:nvPr/>
        </p:nvSpPr>
        <p:spPr bwMode="auto">
          <a:xfrm>
            <a:off x="640105" y="3276600"/>
            <a:ext cx="8138770"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spc="-30" dirty="0" err="1" smtClean="0">
                <a:latin typeface="Arial Narrow" pitchFamily="34" charset="0"/>
              </a:rPr>
              <a:t>Vias</a:t>
            </a:r>
            <a:r>
              <a:rPr lang="en-US" sz="2000" b="1" spc="-30" dirty="0" smtClean="0">
                <a:latin typeface="Arial Narrow" pitchFamily="34" charset="0"/>
              </a:rPr>
              <a:t> para </a:t>
            </a:r>
            <a:r>
              <a:rPr lang="en-US" sz="2000" b="1" spc="-30" dirty="0" err="1" smtClean="0">
                <a:latin typeface="Arial Narrow" pitchFamily="34" charset="0"/>
              </a:rPr>
              <a:t>vehiculos</a:t>
            </a:r>
            <a:r>
              <a:rPr lang="en-US" sz="2000" b="1" spc="-30" dirty="0" smtClean="0">
                <a:latin typeface="Arial Narrow" pitchFamily="34" charset="0"/>
              </a:rPr>
              <a:t> y </a:t>
            </a:r>
            <a:r>
              <a:rPr lang="en-US" sz="2000" b="1" spc="-30" dirty="0" err="1" smtClean="0">
                <a:latin typeface="Arial Narrow" pitchFamily="34" charset="0"/>
              </a:rPr>
              <a:t>equipos</a:t>
            </a:r>
            <a:r>
              <a:rPr lang="en-US" sz="2000" b="1" spc="-30" dirty="0" smtClean="0">
                <a:latin typeface="Arial Narrow" pitchFamily="34" charset="0"/>
              </a:rPr>
              <a:t> </a:t>
            </a:r>
            <a:br>
              <a:rPr lang="en-US" sz="2000" b="1" spc="-30" dirty="0" smtClean="0">
                <a:latin typeface="Arial Narrow" pitchFamily="34" charset="0"/>
              </a:rPr>
            </a:br>
            <a:r>
              <a:rPr lang="en-US" sz="2000" b="1" spc="-30" dirty="0" smtClean="0">
                <a:latin typeface="Arial Narrow" pitchFamily="34" charset="0"/>
              </a:rPr>
              <a:t>     tales </a:t>
            </a:r>
            <a:r>
              <a:rPr lang="en-US" sz="2000" b="1" spc="-30" dirty="0" err="1" smtClean="0">
                <a:latin typeface="Arial Narrow" pitchFamily="34" charset="0"/>
              </a:rPr>
              <a:t>como</a:t>
            </a:r>
            <a:r>
              <a:rPr lang="en-US" sz="2000" b="1" spc="-30" dirty="0" smtClean="0">
                <a:latin typeface="Arial Narrow" pitchFamily="34" charset="0"/>
              </a:rPr>
              <a:t>  los </a:t>
            </a:r>
            <a:r>
              <a:rPr lang="en-US" sz="2000" b="1" spc="-30" dirty="0" err="1" smtClean="0">
                <a:latin typeface="Arial Narrow" pitchFamily="34" charset="0"/>
              </a:rPr>
              <a:t>puntos</a:t>
            </a:r>
            <a:r>
              <a:rPr lang="en-US" sz="2000" b="1" spc="-30" dirty="0" smtClean="0">
                <a:latin typeface="Arial Narrow" pitchFamily="34" charset="0"/>
              </a:rPr>
              <a:t> de</a:t>
            </a:r>
            <a:br>
              <a:rPr lang="en-US" sz="2000" b="1" spc="-30" dirty="0" smtClean="0">
                <a:latin typeface="Arial Narrow" pitchFamily="34" charset="0"/>
              </a:rPr>
            </a:br>
            <a:r>
              <a:rPr lang="en-US" sz="2000" b="1" spc="-30" dirty="0" smtClean="0">
                <a:latin typeface="Arial Narrow" pitchFamily="34" charset="0"/>
              </a:rPr>
              <a:t>     </a:t>
            </a:r>
            <a:r>
              <a:rPr lang="en-US" sz="2000" b="1" spc="-30" dirty="0" err="1" smtClean="0">
                <a:latin typeface="Arial Narrow" pitchFamily="34" charset="0"/>
              </a:rPr>
              <a:t>ingreso</a:t>
            </a:r>
            <a:r>
              <a:rPr lang="en-US" sz="2000" b="1" spc="-30" dirty="0" smtClean="0">
                <a:latin typeface="Arial Narrow" pitchFamily="34" charset="0"/>
              </a:rPr>
              <a:t>/</a:t>
            </a:r>
            <a:r>
              <a:rPr lang="en-US" sz="2000" b="1" spc="-30" dirty="0" err="1" smtClean="0">
                <a:latin typeface="Arial Narrow" pitchFamily="34" charset="0"/>
              </a:rPr>
              <a:t>salida</a:t>
            </a:r>
            <a:r>
              <a:rPr lang="en-US" sz="2000" b="1" spc="-30" dirty="0" smtClean="0">
                <a:latin typeface="Arial Narrow" pitchFamily="34" charset="0"/>
              </a:rPr>
              <a:t> para </a:t>
            </a:r>
            <a:r>
              <a:rPr lang="en-US" sz="2000" b="1" spc="-30" dirty="0" err="1" smtClean="0">
                <a:latin typeface="Arial Narrow" pitchFamily="34" charset="0"/>
              </a:rPr>
              <a:t>camiones</a:t>
            </a:r>
            <a:r>
              <a:rPr lang="en-US" sz="2000" b="1" spc="-30" dirty="0" smtClean="0">
                <a:latin typeface="Arial Narrow" pitchFamily="34" charset="0"/>
              </a:rPr>
              <a:t> </a:t>
            </a:r>
            <a:br>
              <a:rPr lang="en-US" sz="2000" b="1" spc="-30" dirty="0" smtClean="0">
                <a:latin typeface="Arial Narrow" pitchFamily="34" charset="0"/>
              </a:rPr>
            </a:br>
            <a:r>
              <a:rPr lang="en-US" sz="2000" b="1" spc="-30" dirty="0" smtClean="0">
                <a:latin typeface="Arial Narrow" pitchFamily="34" charset="0"/>
              </a:rPr>
              <a:t>     de </a:t>
            </a:r>
            <a:r>
              <a:rPr lang="en-US" sz="2000" b="1" spc="-30" dirty="0" err="1" smtClean="0">
                <a:latin typeface="Arial Narrow" pitchFamily="34" charset="0"/>
              </a:rPr>
              <a:t>carga</a:t>
            </a:r>
            <a:r>
              <a:rPr lang="en-US" sz="2000" b="1" spc="-30" dirty="0" smtClean="0">
                <a:latin typeface="Arial Narrow" pitchFamily="34" charset="0"/>
              </a:rPr>
              <a:t> y </a:t>
            </a:r>
            <a:r>
              <a:rPr lang="en-US" sz="2000" b="1" spc="-30" dirty="0" err="1" smtClean="0">
                <a:latin typeface="Arial Narrow" pitchFamily="34" charset="0"/>
              </a:rPr>
              <a:t>visitantes</a:t>
            </a:r>
            <a:r>
              <a:rPr lang="en-US" sz="2000" b="1" spc="-30" dirty="0" smtClean="0">
                <a:latin typeface="Arial Narrow" pitchFamily="34" charset="0"/>
              </a:rPr>
              <a:t> a la </a:t>
            </a:r>
            <a:r>
              <a:rPr lang="en-US" sz="2000" b="1" spc="-30" dirty="0" err="1" smtClean="0">
                <a:latin typeface="Arial Narrow" pitchFamily="34" charset="0"/>
              </a:rPr>
              <a:t>obra</a:t>
            </a: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15" name="Subtitle 8"/>
          <p:cNvSpPr txBox="1">
            <a:spLocks/>
          </p:cNvSpPr>
          <p:nvPr/>
        </p:nvSpPr>
        <p:spPr bwMode="auto">
          <a:xfrm>
            <a:off x="640105" y="4572000"/>
            <a:ext cx="8138770"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err="1" smtClean="0">
                <a:latin typeface="Arial Narrow" pitchFamily="34" charset="0"/>
              </a:rPr>
              <a:t>Lugares</a:t>
            </a:r>
            <a:r>
              <a:rPr lang="en-US" sz="2000" b="1" dirty="0" smtClean="0">
                <a:latin typeface="Arial Narrow" pitchFamily="34" charset="0"/>
              </a:rPr>
              <a:t> para </a:t>
            </a:r>
            <a:r>
              <a:rPr lang="en-US" sz="2000" b="1" dirty="0" err="1" smtClean="0">
                <a:latin typeface="Arial Narrow" pitchFamily="34" charset="0"/>
              </a:rPr>
              <a:t>servicios</a:t>
            </a:r>
            <a:r>
              <a:rPr lang="en-US" sz="2000" b="1" dirty="0" smtClean="0">
                <a:latin typeface="Arial Narrow" pitchFamily="34" charset="0"/>
              </a:rPr>
              <a:t>, </a:t>
            </a:r>
            <a:br>
              <a:rPr lang="en-US" sz="2000" b="1" dirty="0" smtClean="0">
                <a:latin typeface="Arial Narrow" pitchFamily="34" charset="0"/>
              </a:rPr>
            </a:br>
            <a:r>
              <a:rPr lang="en-US" sz="2000" b="1" dirty="0" smtClean="0">
                <a:latin typeface="Arial Narrow" pitchFamily="34" charset="0"/>
              </a:rPr>
              <a:t>     </a:t>
            </a:r>
            <a:r>
              <a:rPr lang="en-US" sz="2000" b="1" dirty="0" err="1" smtClean="0">
                <a:latin typeface="Arial Narrow" pitchFamily="34" charset="0"/>
              </a:rPr>
              <a:t>almacenes</a:t>
            </a:r>
            <a:r>
              <a:rPr lang="en-US" sz="2000" b="1" dirty="0" smtClean="0">
                <a:latin typeface="Arial Narrow" pitchFamily="34" charset="0"/>
              </a:rPr>
              <a:t>, </a:t>
            </a:r>
            <a:r>
              <a:rPr lang="en-US" sz="2000" b="1" dirty="0" err="1" smtClean="0">
                <a:latin typeface="Arial Narrow" pitchFamily="34" charset="0"/>
              </a:rPr>
              <a:t>otros</a:t>
            </a:r>
            <a:r>
              <a:rPr lang="en-US" sz="2000" b="1" dirty="0" smtClean="0">
                <a:latin typeface="Arial Narrow" pitchFamily="34" charset="0"/>
              </a:rPr>
              <a:t/>
            </a:r>
            <a:br>
              <a:rPr lang="en-US" sz="2000" b="1" dirty="0" smtClean="0">
                <a:latin typeface="Arial Narrow" pitchFamily="34" charset="0"/>
              </a:rPr>
            </a:br>
            <a:r>
              <a:rPr lang="en-US" sz="2000" b="1" dirty="0" smtClean="0">
                <a:latin typeface="Arial Narrow" pitchFamily="34" charset="0"/>
              </a:rPr>
              <a:t>     </a:t>
            </a:r>
            <a:r>
              <a:rPr lang="en-US" sz="2000" b="1" dirty="0" err="1" smtClean="0">
                <a:latin typeface="Arial Narrow" pitchFamily="34" charset="0"/>
              </a:rPr>
              <a:t>obstáculos</a:t>
            </a:r>
            <a:r>
              <a:rPr lang="en-US" sz="2000" b="1" dirty="0" smtClean="0">
                <a:latin typeface="Arial Narrow" pitchFamily="34" charset="0"/>
              </a:rPr>
              <a:t> o </a:t>
            </a:r>
            <a:r>
              <a:rPr lang="en-US" sz="2000" b="1" dirty="0" err="1" smtClean="0">
                <a:latin typeface="Arial Narrow" pitchFamily="34" charset="0"/>
              </a:rPr>
              <a:t>peligros</a:t>
            </a:r>
            <a:r>
              <a:rPr lang="en-US" sz="2000" b="1" dirty="0" smtClean="0">
                <a:latin typeface="Arial Narrow" pitchFamily="34" charset="0"/>
              </a:rPr>
              <a:t> – </a:t>
            </a:r>
            <a:br>
              <a:rPr lang="en-US" sz="2000" b="1" dirty="0" smtClean="0">
                <a:latin typeface="Arial Narrow" pitchFamily="34" charset="0"/>
              </a:rPr>
            </a:br>
            <a:r>
              <a:rPr lang="en-US" sz="2000" b="1" dirty="0" smtClean="0">
                <a:latin typeface="Arial Narrow" pitchFamily="34" charset="0"/>
              </a:rPr>
              <a:t>     </a:t>
            </a:r>
            <a:r>
              <a:rPr lang="en-US" sz="2000" b="1" dirty="0" err="1" smtClean="0">
                <a:latin typeface="Arial Narrow" pitchFamily="34" charset="0"/>
              </a:rPr>
              <a:t>si</a:t>
            </a:r>
            <a:r>
              <a:rPr lang="en-US" sz="2000" b="1" dirty="0" smtClean="0">
                <a:latin typeface="Arial Narrow" pitchFamily="34" charset="0"/>
              </a:rPr>
              <a:t> los </a:t>
            </a:r>
            <a:r>
              <a:rPr lang="en-US" sz="2000" b="1" dirty="0" err="1" smtClean="0">
                <a:latin typeface="Arial Narrow" pitchFamily="34" charset="0"/>
              </a:rPr>
              <a:t>hubiere</a:t>
            </a: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grpSp>
        <p:nvGrpSpPr>
          <p:cNvPr id="16" name="Group 15" title="Picture of ITCP"/>
          <p:cNvGrpSpPr/>
          <p:nvPr/>
        </p:nvGrpSpPr>
        <p:grpSpPr>
          <a:xfrm>
            <a:off x="3331425" y="1295400"/>
            <a:ext cx="5984032" cy="4587442"/>
            <a:chOff x="3331425" y="1371600"/>
            <a:chExt cx="5984032" cy="4892242"/>
          </a:xfrm>
        </p:grpSpPr>
        <p:sp>
          <p:nvSpPr>
            <p:cNvPr id="17" name="Freeform 16" title="Pictrue of ITCP"/>
            <p:cNvSpPr/>
            <p:nvPr/>
          </p:nvSpPr>
          <p:spPr>
            <a:xfrm rot="-1560000">
              <a:off x="3331425" y="2741287"/>
              <a:ext cx="5984032" cy="3369907"/>
            </a:xfrm>
            <a:custGeom>
              <a:avLst/>
              <a:gdLst>
                <a:gd name="connsiteX0" fmla="*/ 1248747 w 8727232"/>
                <a:gd name="connsiteY0" fmla="*/ 491413 h 4589107"/>
                <a:gd name="connsiteX1" fmla="*/ 2452395 w 8727232"/>
                <a:gd name="connsiteY1" fmla="*/ 295470 h 4589107"/>
                <a:gd name="connsiteX2" fmla="*/ 4757057 w 8727232"/>
                <a:gd name="connsiteY2" fmla="*/ 603380 h 4589107"/>
                <a:gd name="connsiteX3" fmla="*/ 6268616 w 8727232"/>
                <a:gd name="connsiteY3" fmla="*/ 155511 h 4589107"/>
                <a:gd name="connsiteX4" fmla="*/ 8200053 w 8727232"/>
                <a:gd name="connsiteY4" fmla="*/ 314131 h 4589107"/>
                <a:gd name="connsiteX5" fmla="*/ 8507963 w 8727232"/>
                <a:gd name="connsiteY5" fmla="*/ 2040295 h 4589107"/>
                <a:gd name="connsiteX6" fmla="*/ 6884436 w 8727232"/>
                <a:gd name="connsiteY6" fmla="*/ 4242319 h 4589107"/>
                <a:gd name="connsiteX7" fmla="*/ 4159898 w 8727232"/>
                <a:gd name="connsiteY7" fmla="*/ 4121021 h 4589107"/>
                <a:gd name="connsiteX8" fmla="*/ 670249 w 8727232"/>
                <a:gd name="connsiteY8" fmla="*/ 3813111 h 4589107"/>
                <a:gd name="connsiteX9" fmla="*/ 138404 w 8727232"/>
                <a:gd name="connsiteY9" fmla="*/ 2301552 h 4589107"/>
                <a:gd name="connsiteX10" fmla="*/ 716902 w 8727232"/>
                <a:gd name="connsiteY10" fmla="*/ 864638 h 4589107"/>
                <a:gd name="connsiteX11" fmla="*/ 1248747 w 8727232"/>
                <a:gd name="connsiteY11" fmla="*/ 491413 h 4589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27232" h="4589107">
                  <a:moveTo>
                    <a:pt x="1248747" y="491413"/>
                  </a:moveTo>
                  <a:cubicBezTo>
                    <a:pt x="1537996" y="396552"/>
                    <a:pt x="1867677" y="276809"/>
                    <a:pt x="2452395" y="295470"/>
                  </a:cubicBezTo>
                  <a:cubicBezTo>
                    <a:pt x="3037113" y="314131"/>
                    <a:pt x="4121020" y="626707"/>
                    <a:pt x="4757057" y="603380"/>
                  </a:cubicBezTo>
                  <a:cubicBezTo>
                    <a:pt x="5393094" y="580054"/>
                    <a:pt x="5694783" y="203719"/>
                    <a:pt x="6268616" y="155511"/>
                  </a:cubicBezTo>
                  <a:cubicBezTo>
                    <a:pt x="6842449" y="107303"/>
                    <a:pt x="7826829" y="0"/>
                    <a:pt x="8200053" y="314131"/>
                  </a:cubicBezTo>
                  <a:cubicBezTo>
                    <a:pt x="8573278" y="628262"/>
                    <a:pt x="8727232" y="1385597"/>
                    <a:pt x="8507963" y="2040295"/>
                  </a:cubicBezTo>
                  <a:cubicBezTo>
                    <a:pt x="8288694" y="2694993"/>
                    <a:pt x="7609114" y="3895531"/>
                    <a:pt x="6884436" y="4242319"/>
                  </a:cubicBezTo>
                  <a:cubicBezTo>
                    <a:pt x="6159758" y="4589107"/>
                    <a:pt x="5195596" y="4192556"/>
                    <a:pt x="4159898" y="4121021"/>
                  </a:cubicBezTo>
                  <a:cubicBezTo>
                    <a:pt x="3124200" y="4049486"/>
                    <a:pt x="1340498" y="4116356"/>
                    <a:pt x="670249" y="3813111"/>
                  </a:cubicBezTo>
                  <a:cubicBezTo>
                    <a:pt x="0" y="3509866"/>
                    <a:pt x="130629" y="2792964"/>
                    <a:pt x="138404" y="2301552"/>
                  </a:cubicBezTo>
                  <a:cubicBezTo>
                    <a:pt x="146179" y="1810140"/>
                    <a:pt x="531845" y="1164773"/>
                    <a:pt x="716902" y="864638"/>
                  </a:cubicBezTo>
                  <a:cubicBezTo>
                    <a:pt x="901959" y="564503"/>
                    <a:pt x="959498" y="586274"/>
                    <a:pt x="1248747" y="491413"/>
                  </a:cubicBezTo>
                  <a:close/>
                </a:path>
              </a:pathLst>
            </a:custGeom>
            <a:blipFill>
              <a:blip r:embed="rId5" cstate="print"/>
              <a:tile tx="0" ty="0" sx="100000" sy="100000" flip="none" algn="tl"/>
            </a:blipFill>
            <a:ln>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rot="-1140000">
              <a:off x="3483951" y="4004475"/>
              <a:ext cx="5504166" cy="576943"/>
            </a:xfrm>
            <a:custGeom>
              <a:avLst/>
              <a:gdLst>
                <a:gd name="connsiteX0" fmla="*/ 0 w 8210938"/>
                <a:gd name="connsiteY0" fmla="*/ 251927 h 576943"/>
                <a:gd name="connsiteX1" fmla="*/ 1222310 w 8210938"/>
                <a:gd name="connsiteY1" fmla="*/ 93306 h 576943"/>
                <a:gd name="connsiteX2" fmla="*/ 2323322 w 8210938"/>
                <a:gd name="connsiteY2" fmla="*/ 74645 h 576943"/>
                <a:gd name="connsiteX3" fmla="*/ 4786604 w 8210938"/>
                <a:gd name="connsiteY3" fmla="*/ 541176 h 576943"/>
                <a:gd name="connsiteX4" fmla="*/ 6559420 w 8210938"/>
                <a:gd name="connsiteY4" fmla="*/ 289249 h 576943"/>
                <a:gd name="connsiteX5" fmla="*/ 7828383 w 8210938"/>
                <a:gd name="connsiteY5" fmla="*/ 102637 h 576943"/>
                <a:gd name="connsiteX6" fmla="*/ 8210938 w 8210938"/>
                <a:gd name="connsiteY6" fmla="*/ 149290 h 576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0938" h="576943">
                  <a:moveTo>
                    <a:pt x="0" y="251927"/>
                  </a:moveTo>
                  <a:cubicBezTo>
                    <a:pt x="417545" y="187390"/>
                    <a:pt x="835090" y="122853"/>
                    <a:pt x="1222310" y="93306"/>
                  </a:cubicBezTo>
                  <a:cubicBezTo>
                    <a:pt x="1609530" y="63759"/>
                    <a:pt x="1729273" y="0"/>
                    <a:pt x="2323322" y="74645"/>
                  </a:cubicBezTo>
                  <a:cubicBezTo>
                    <a:pt x="2917371" y="149290"/>
                    <a:pt x="4080588" y="505409"/>
                    <a:pt x="4786604" y="541176"/>
                  </a:cubicBezTo>
                  <a:cubicBezTo>
                    <a:pt x="5492620" y="576943"/>
                    <a:pt x="6559420" y="289249"/>
                    <a:pt x="6559420" y="289249"/>
                  </a:cubicBezTo>
                  <a:cubicBezTo>
                    <a:pt x="7066383" y="216159"/>
                    <a:pt x="7553130" y="125964"/>
                    <a:pt x="7828383" y="102637"/>
                  </a:cubicBezTo>
                  <a:cubicBezTo>
                    <a:pt x="8103636" y="79311"/>
                    <a:pt x="8157287" y="114300"/>
                    <a:pt x="8210938" y="149290"/>
                  </a:cubicBezTo>
                </a:path>
              </a:pathLst>
            </a:custGeom>
            <a:ln w="76200">
              <a:solidFill>
                <a:schemeClr val="bg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19" name="Group 9"/>
            <p:cNvGrpSpPr>
              <a:grpSpLocks noChangeAspect="1"/>
            </p:cNvGrpSpPr>
            <p:nvPr/>
          </p:nvGrpSpPr>
          <p:grpSpPr bwMode="auto">
            <a:xfrm flipH="1">
              <a:off x="7772400" y="4191000"/>
              <a:ext cx="626607" cy="1371600"/>
              <a:chOff x="4272" y="2784"/>
              <a:chExt cx="524" cy="1147"/>
            </a:xfrm>
          </p:grpSpPr>
          <p:sp>
            <p:nvSpPr>
              <p:cNvPr id="86" name="AutoShape 8"/>
              <p:cNvSpPr>
                <a:spLocks noChangeAspect="1" noChangeArrowheads="1" noTextEdit="1"/>
              </p:cNvSpPr>
              <p:nvPr/>
            </p:nvSpPr>
            <p:spPr bwMode="auto">
              <a:xfrm>
                <a:off x="4272" y="2784"/>
                <a:ext cx="524" cy="114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7" name="Freeform 10"/>
              <p:cNvSpPr>
                <a:spLocks/>
              </p:cNvSpPr>
              <p:nvPr/>
            </p:nvSpPr>
            <p:spPr bwMode="auto">
              <a:xfrm>
                <a:off x="4272" y="3787"/>
                <a:ext cx="524" cy="144"/>
              </a:xfrm>
              <a:custGeom>
                <a:avLst/>
                <a:gdLst/>
                <a:ahLst/>
                <a:cxnLst>
                  <a:cxn ang="0">
                    <a:pos x="248" y="267"/>
                  </a:cxn>
                  <a:cxn ang="0">
                    <a:pos x="280" y="272"/>
                  </a:cxn>
                  <a:cxn ang="0">
                    <a:pos x="315" y="276"/>
                  </a:cxn>
                  <a:cxn ang="0">
                    <a:pos x="350" y="280"/>
                  </a:cxn>
                  <a:cxn ang="0">
                    <a:pos x="387" y="283"/>
                  </a:cxn>
                  <a:cxn ang="0">
                    <a:pos x="424" y="286"/>
                  </a:cxn>
                  <a:cxn ang="0">
                    <a:pos x="463" y="287"/>
                  </a:cxn>
                  <a:cxn ang="0">
                    <a:pos x="503" y="288"/>
                  </a:cxn>
                  <a:cxn ang="0">
                    <a:pos x="537" y="288"/>
                  </a:cxn>
                  <a:cxn ang="0">
                    <a:pos x="564" y="288"/>
                  </a:cxn>
                  <a:cxn ang="0">
                    <a:pos x="589" y="287"/>
                  </a:cxn>
                  <a:cxn ang="0">
                    <a:pos x="616" y="286"/>
                  </a:cxn>
                  <a:cxn ang="0">
                    <a:pos x="641" y="285"/>
                  </a:cxn>
                  <a:cxn ang="0">
                    <a:pos x="666" y="283"/>
                  </a:cxn>
                  <a:cxn ang="0">
                    <a:pos x="691" y="281"/>
                  </a:cxn>
                  <a:cxn ang="0">
                    <a:pos x="715" y="279"/>
                  </a:cxn>
                  <a:cxn ang="0">
                    <a:pos x="740" y="275"/>
                  </a:cxn>
                  <a:cxn ang="0">
                    <a:pos x="769" y="272"/>
                  </a:cxn>
                  <a:cxn ang="0">
                    <a:pos x="796" y="267"/>
                  </a:cxn>
                  <a:cxn ang="0">
                    <a:pos x="822" y="263"/>
                  </a:cxn>
                  <a:cxn ang="0">
                    <a:pos x="847" y="258"/>
                  </a:cxn>
                  <a:cxn ang="0">
                    <a:pos x="870" y="252"/>
                  </a:cxn>
                  <a:cxn ang="0">
                    <a:pos x="894" y="247"/>
                  </a:cxn>
                  <a:cxn ang="0">
                    <a:pos x="914" y="241"/>
                  </a:cxn>
                  <a:cxn ang="0">
                    <a:pos x="952" y="227"/>
                  </a:cxn>
                  <a:cxn ang="0">
                    <a:pos x="997" y="206"/>
                  </a:cxn>
                  <a:cxn ang="0">
                    <a:pos x="1030" y="182"/>
                  </a:cxn>
                  <a:cxn ang="0">
                    <a:pos x="1046" y="157"/>
                  </a:cxn>
                  <a:cxn ang="0">
                    <a:pos x="1046" y="129"/>
                  </a:cxn>
                  <a:cxn ang="0">
                    <a:pos x="1025" y="101"/>
                  </a:cxn>
                  <a:cxn ang="0">
                    <a:pos x="985" y="75"/>
                  </a:cxn>
                  <a:cxn ang="0">
                    <a:pos x="928" y="53"/>
                  </a:cxn>
                  <a:cxn ang="0">
                    <a:pos x="857" y="33"/>
                  </a:cxn>
                  <a:cxn ang="0">
                    <a:pos x="774" y="17"/>
                  </a:cxn>
                  <a:cxn ang="0">
                    <a:pos x="679" y="7"/>
                  </a:cxn>
                  <a:cxn ang="0">
                    <a:pos x="576" y="1"/>
                  </a:cxn>
                  <a:cxn ang="0">
                    <a:pos x="470" y="1"/>
                  </a:cxn>
                  <a:cxn ang="0">
                    <a:pos x="368" y="7"/>
                  </a:cxn>
                  <a:cxn ang="0">
                    <a:pos x="274" y="17"/>
                  </a:cxn>
                  <a:cxn ang="0">
                    <a:pos x="191" y="33"/>
                  </a:cxn>
                  <a:cxn ang="0">
                    <a:pos x="120" y="53"/>
                  </a:cxn>
                  <a:cxn ang="0">
                    <a:pos x="63" y="75"/>
                  </a:cxn>
                  <a:cxn ang="0">
                    <a:pos x="23" y="101"/>
                  </a:cxn>
                  <a:cxn ang="0">
                    <a:pos x="2" y="129"/>
                  </a:cxn>
                  <a:cxn ang="0">
                    <a:pos x="1" y="153"/>
                  </a:cxn>
                  <a:cxn ang="0">
                    <a:pos x="9" y="172"/>
                  </a:cxn>
                  <a:cxn ang="0">
                    <a:pos x="25" y="189"/>
                  </a:cxn>
                  <a:cxn ang="0">
                    <a:pos x="50" y="205"/>
                  </a:cxn>
                  <a:cxn ang="0">
                    <a:pos x="80" y="220"/>
                  </a:cxn>
                  <a:cxn ang="0">
                    <a:pos x="116" y="234"/>
                  </a:cxn>
                  <a:cxn ang="0">
                    <a:pos x="159" y="248"/>
                  </a:cxn>
                  <a:cxn ang="0">
                    <a:pos x="206" y="259"/>
                  </a:cxn>
                </a:cxnLst>
                <a:rect l="0" t="0" r="r" b="b"/>
                <a:pathLst>
                  <a:path w="1048" h="288">
                    <a:moveTo>
                      <a:pt x="232" y="264"/>
                    </a:moveTo>
                    <a:lnTo>
                      <a:pt x="248" y="267"/>
                    </a:lnTo>
                    <a:lnTo>
                      <a:pt x="264" y="270"/>
                    </a:lnTo>
                    <a:lnTo>
                      <a:pt x="280" y="272"/>
                    </a:lnTo>
                    <a:lnTo>
                      <a:pt x="297" y="274"/>
                    </a:lnTo>
                    <a:lnTo>
                      <a:pt x="315" y="276"/>
                    </a:lnTo>
                    <a:lnTo>
                      <a:pt x="332" y="279"/>
                    </a:lnTo>
                    <a:lnTo>
                      <a:pt x="350" y="280"/>
                    </a:lnTo>
                    <a:lnTo>
                      <a:pt x="369" y="282"/>
                    </a:lnTo>
                    <a:lnTo>
                      <a:pt x="387" y="283"/>
                    </a:lnTo>
                    <a:lnTo>
                      <a:pt x="406" y="285"/>
                    </a:lnTo>
                    <a:lnTo>
                      <a:pt x="424" y="286"/>
                    </a:lnTo>
                    <a:lnTo>
                      <a:pt x="444" y="287"/>
                    </a:lnTo>
                    <a:lnTo>
                      <a:pt x="463" y="287"/>
                    </a:lnTo>
                    <a:lnTo>
                      <a:pt x="483" y="288"/>
                    </a:lnTo>
                    <a:lnTo>
                      <a:pt x="503" y="288"/>
                    </a:lnTo>
                    <a:lnTo>
                      <a:pt x="523" y="288"/>
                    </a:lnTo>
                    <a:lnTo>
                      <a:pt x="537" y="288"/>
                    </a:lnTo>
                    <a:lnTo>
                      <a:pt x="550" y="288"/>
                    </a:lnTo>
                    <a:lnTo>
                      <a:pt x="564" y="288"/>
                    </a:lnTo>
                    <a:lnTo>
                      <a:pt x="576" y="287"/>
                    </a:lnTo>
                    <a:lnTo>
                      <a:pt x="589" y="287"/>
                    </a:lnTo>
                    <a:lnTo>
                      <a:pt x="603" y="287"/>
                    </a:lnTo>
                    <a:lnTo>
                      <a:pt x="616" y="286"/>
                    </a:lnTo>
                    <a:lnTo>
                      <a:pt x="628" y="286"/>
                    </a:lnTo>
                    <a:lnTo>
                      <a:pt x="641" y="285"/>
                    </a:lnTo>
                    <a:lnTo>
                      <a:pt x="654" y="283"/>
                    </a:lnTo>
                    <a:lnTo>
                      <a:pt x="666" y="283"/>
                    </a:lnTo>
                    <a:lnTo>
                      <a:pt x="678" y="282"/>
                    </a:lnTo>
                    <a:lnTo>
                      <a:pt x="691" y="281"/>
                    </a:lnTo>
                    <a:lnTo>
                      <a:pt x="702" y="280"/>
                    </a:lnTo>
                    <a:lnTo>
                      <a:pt x="715" y="279"/>
                    </a:lnTo>
                    <a:lnTo>
                      <a:pt x="726" y="278"/>
                    </a:lnTo>
                    <a:lnTo>
                      <a:pt x="740" y="275"/>
                    </a:lnTo>
                    <a:lnTo>
                      <a:pt x="755" y="274"/>
                    </a:lnTo>
                    <a:lnTo>
                      <a:pt x="769" y="272"/>
                    </a:lnTo>
                    <a:lnTo>
                      <a:pt x="783" y="270"/>
                    </a:lnTo>
                    <a:lnTo>
                      <a:pt x="796" y="267"/>
                    </a:lnTo>
                    <a:lnTo>
                      <a:pt x="809" y="265"/>
                    </a:lnTo>
                    <a:lnTo>
                      <a:pt x="822" y="263"/>
                    </a:lnTo>
                    <a:lnTo>
                      <a:pt x="835" y="260"/>
                    </a:lnTo>
                    <a:lnTo>
                      <a:pt x="847" y="258"/>
                    </a:lnTo>
                    <a:lnTo>
                      <a:pt x="859" y="256"/>
                    </a:lnTo>
                    <a:lnTo>
                      <a:pt x="870" y="252"/>
                    </a:lnTo>
                    <a:lnTo>
                      <a:pt x="882" y="250"/>
                    </a:lnTo>
                    <a:lnTo>
                      <a:pt x="894" y="247"/>
                    </a:lnTo>
                    <a:lnTo>
                      <a:pt x="904" y="243"/>
                    </a:lnTo>
                    <a:lnTo>
                      <a:pt x="914" y="241"/>
                    </a:lnTo>
                    <a:lnTo>
                      <a:pt x="925" y="237"/>
                    </a:lnTo>
                    <a:lnTo>
                      <a:pt x="952" y="227"/>
                    </a:lnTo>
                    <a:lnTo>
                      <a:pt x="977" y="217"/>
                    </a:lnTo>
                    <a:lnTo>
                      <a:pt x="997" y="206"/>
                    </a:lnTo>
                    <a:lnTo>
                      <a:pt x="1016" y="195"/>
                    </a:lnTo>
                    <a:lnTo>
                      <a:pt x="1030" y="182"/>
                    </a:lnTo>
                    <a:lnTo>
                      <a:pt x="1040" y="171"/>
                    </a:lnTo>
                    <a:lnTo>
                      <a:pt x="1046" y="157"/>
                    </a:lnTo>
                    <a:lnTo>
                      <a:pt x="1048" y="144"/>
                    </a:lnTo>
                    <a:lnTo>
                      <a:pt x="1046" y="129"/>
                    </a:lnTo>
                    <a:lnTo>
                      <a:pt x="1038" y="115"/>
                    </a:lnTo>
                    <a:lnTo>
                      <a:pt x="1025" y="101"/>
                    </a:lnTo>
                    <a:lnTo>
                      <a:pt x="1006" y="88"/>
                    </a:lnTo>
                    <a:lnTo>
                      <a:pt x="985" y="75"/>
                    </a:lnTo>
                    <a:lnTo>
                      <a:pt x="958" y="63"/>
                    </a:lnTo>
                    <a:lnTo>
                      <a:pt x="928" y="53"/>
                    </a:lnTo>
                    <a:lnTo>
                      <a:pt x="895" y="43"/>
                    </a:lnTo>
                    <a:lnTo>
                      <a:pt x="857" y="33"/>
                    </a:lnTo>
                    <a:lnTo>
                      <a:pt x="816" y="24"/>
                    </a:lnTo>
                    <a:lnTo>
                      <a:pt x="774" y="17"/>
                    </a:lnTo>
                    <a:lnTo>
                      <a:pt x="727" y="12"/>
                    </a:lnTo>
                    <a:lnTo>
                      <a:pt x="679" y="7"/>
                    </a:lnTo>
                    <a:lnTo>
                      <a:pt x="629" y="4"/>
                    </a:lnTo>
                    <a:lnTo>
                      <a:pt x="576" y="1"/>
                    </a:lnTo>
                    <a:lnTo>
                      <a:pt x="523" y="0"/>
                    </a:lnTo>
                    <a:lnTo>
                      <a:pt x="470" y="1"/>
                    </a:lnTo>
                    <a:lnTo>
                      <a:pt x="419" y="4"/>
                    </a:lnTo>
                    <a:lnTo>
                      <a:pt x="368" y="7"/>
                    </a:lnTo>
                    <a:lnTo>
                      <a:pt x="321" y="12"/>
                    </a:lnTo>
                    <a:lnTo>
                      <a:pt x="274" y="17"/>
                    </a:lnTo>
                    <a:lnTo>
                      <a:pt x="231" y="24"/>
                    </a:lnTo>
                    <a:lnTo>
                      <a:pt x="191" y="33"/>
                    </a:lnTo>
                    <a:lnTo>
                      <a:pt x="153" y="43"/>
                    </a:lnTo>
                    <a:lnTo>
                      <a:pt x="120" y="53"/>
                    </a:lnTo>
                    <a:lnTo>
                      <a:pt x="90" y="63"/>
                    </a:lnTo>
                    <a:lnTo>
                      <a:pt x="63" y="75"/>
                    </a:lnTo>
                    <a:lnTo>
                      <a:pt x="42" y="88"/>
                    </a:lnTo>
                    <a:lnTo>
                      <a:pt x="23" y="101"/>
                    </a:lnTo>
                    <a:lnTo>
                      <a:pt x="10" y="115"/>
                    </a:lnTo>
                    <a:lnTo>
                      <a:pt x="2" y="129"/>
                    </a:lnTo>
                    <a:lnTo>
                      <a:pt x="0" y="144"/>
                    </a:lnTo>
                    <a:lnTo>
                      <a:pt x="1" y="153"/>
                    </a:lnTo>
                    <a:lnTo>
                      <a:pt x="5" y="162"/>
                    </a:lnTo>
                    <a:lnTo>
                      <a:pt x="9" y="172"/>
                    </a:lnTo>
                    <a:lnTo>
                      <a:pt x="16" y="180"/>
                    </a:lnTo>
                    <a:lnTo>
                      <a:pt x="25" y="189"/>
                    </a:lnTo>
                    <a:lnTo>
                      <a:pt x="37" y="197"/>
                    </a:lnTo>
                    <a:lnTo>
                      <a:pt x="50" y="205"/>
                    </a:lnTo>
                    <a:lnTo>
                      <a:pt x="63" y="212"/>
                    </a:lnTo>
                    <a:lnTo>
                      <a:pt x="80" y="220"/>
                    </a:lnTo>
                    <a:lnTo>
                      <a:pt x="97" y="227"/>
                    </a:lnTo>
                    <a:lnTo>
                      <a:pt x="116" y="234"/>
                    </a:lnTo>
                    <a:lnTo>
                      <a:pt x="137" y="241"/>
                    </a:lnTo>
                    <a:lnTo>
                      <a:pt x="159" y="248"/>
                    </a:lnTo>
                    <a:lnTo>
                      <a:pt x="182" y="253"/>
                    </a:lnTo>
                    <a:lnTo>
                      <a:pt x="206" y="259"/>
                    </a:lnTo>
                    <a:lnTo>
                      <a:pt x="232" y="264"/>
                    </a:lnTo>
                    <a:close/>
                  </a:path>
                </a:pathLst>
              </a:custGeom>
              <a:solidFill>
                <a:srgbClr val="D8D8D8"/>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8" name="Freeform 11"/>
              <p:cNvSpPr>
                <a:spLocks/>
              </p:cNvSpPr>
              <p:nvPr/>
            </p:nvSpPr>
            <p:spPr bwMode="auto">
              <a:xfrm>
                <a:off x="4374" y="3850"/>
                <a:ext cx="315" cy="67"/>
              </a:xfrm>
              <a:custGeom>
                <a:avLst/>
                <a:gdLst/>
                <a:ahLst/>
                <a:cxnLst>
                  <a:cxn ang="0">
                    <a:pos x="630" y="106"/>
                  </a:cxn>
                  <a:cxn ang="0">
                    <a:pos x="512" y="0"/>
                  </a:cxn>
                  <a:cxn ang="0">
                    <a:pos x="308" y="34"/>
                  </a:cxn>
                  <a:cxn ang="0">
                    <a:pos x="191" y="5"/>
                  </a:cxn>
                  <a:cxn ang="0">
                    <a:pos x="0" y="73"/>
                  </a:cxn>
                  <a:cxn ang="0">
                    <a:pos x="1" y="74"/>
                  </a:cxn>
                  <a:cxn ang="0">
                    <a:pos x="4" y="76"/>
                  </a:cxn>
                  <a:cxn ang="0">
                    <a:pos x="8" y="79"/>
                  </a:cxn>
                  <a:cxn ang="0">
                    <a:pos x="15" y="83"/>
                  </a:cxn>
                  <a:cxn ang="0">
                    <a:pos x="24" y="87"/>
                  </a:cxn>
                  <a:cxn ang="0">
                    <a:pos x="35" y="93"/>
                  </a:cxn>
                  <a:cxn ang="0">
                    <a:pos x="48" y="99"/>
                  </a:cxn>
                  <a:cxn ang="0">
                    <a:pos x="63" y="103"/>
                  </a:cxn>
                  <a:cxn ang="0">
                    <a:pos x="81" y="109"/>
                  </a:cxn>
                  <a:cxn ang="0">
                    <a:pos x="102" y="115"/>
                  </a:cxn>
                  <a:cxn ang="0">
                    <a:pos x="125" y="121"/>
                  </a:cxn>
                  <a:cxn ang="0">
                    <a:pos x="150" y="125"/>
                  </a:cxn>
                  <a:cxn ang="0">
                    <a:pos x="178" y="129"/>
                  </a:cxn>
                  <a:cxn ang="0">
                    <a:pos x="209" y="132"/>
                  </a:cxn>
                  <a:cxn ang="0">
                    <a:pos x="242" y="133"/>
                  </a:cxn>
                  <a:cxn ang="0">
                    <a:pos x="279" y="134"/>
                  </a:cxn>
                  <a:cxn ang="0">
                    <a:pos x="317" y="134"/>
                  </a:cxn>
                  <a:cxn ang="0">
                    <a:pos x="353" y="133"/>
                  </a:cxn>
                  <a:cxn ang="0">
                    <a:pos x="387" y="132"/>
                  </a:cxn>
                  <a:cxn ang="0">
                    <a:pos x="420" y="130"/>
                  </a:cxn>
                  <a:cxn ang="0">
                    <a:pos x="451" y="127"/>
                  </a:cxn>
                  <a:cxn ang="0">
                    <a:pos x="480" y="125"/>
                  </a:cxn>
                  <a:cxn ang="0">
                    <a:pos x="506" y="123"/>
                  </a:cxn>
                  <a:cxn ang="0">
                    <a:pos x="530" y="119"/>
                  </a:cxn>
                  <a:cxn ang="0">
                    <a:pos x="553" y="117"/>
                  </a:cxn>
                  <a:cxn ang="0">
                    <a:pos x="572" y="115"/>
                  </a:cxn>
                  <a:cxn ang="0">
                    <a:pos x="589" y="112"/>
                  </a:cxn>
                  <a:cxn ang="0">
                    <a:pos x="603" y="110"/>
                  </a:cxn>
                  <a:cxn ang="0">
                    <a:pos x="615" y="108"/>
                  </a:cxn>
                  <a:cxn ang="0">
                    <a:pos x="623" y="107"/>
                  </a:cxn>
                  <a:cxn ang="0">
                    <a:pos x="628" y="106"/>
                  </a:cxn>
                  <a:cxn ang="0">
                    <a:pos x="630" y="106"/>
                  </a:cxn>
                </a:cxnLst>
                <a:rect l="0" t="0" r="r" b="b"/>
                <a:pathLst>
                  <a:path w="630" h="134">
                    <a:moveTo>
                      <a:pt x="630" y="106"/>
                    </a:moveTo>
                    <a:lnTo>
                      <a:pt x="512" y="0"/>
                    </a:lnTo>
                    <a:lnTo>
                      <a:pt x="308" y="34"/>
                    </a:lnTo>
                    <a:lnTo>
                      <a:pt x="191" y="5"/>
                    </a:lnTo>
                    <a:lnTo>
                      <a:pt x="0" y="73"/>
                    </a:lnTo>
                    <a:lnTo>
                      <a:pt x="1" y="74"/>
                    </a:lnTo>
                    <a:lnTo>
                      <a:pt x="4" y="76"/>
                    </a:lnTo>
                    <a:lnTo>
                      <a:pt x="8" y="79"/>
                    </a:lnTo>
                    <a:lnTo>
                      <a:pt x="15" y="83"/>
                    </a:lnTo>
                    <a:lnTo>
                      <a:pt x="24" y="87"/>
                    </a:lnTo>
                    <a:lnTo>
                      <a:pt x="35" y="93"/>
                    </a:lnTo>
                    <a:lnTo>
                      <a:pt x="48" y="99"/>
                    </a:lnTo>
                    <a:lnTo>
                      <a:pt x="63" y="103"/>
                    </a:lnTo>
                    <a:lnTo>
                      <a:pt x="81" y="109"/>
                    </a:lnTo>
                    <a:lnTo>
                      <a:pt x="102" y="115"/>
                    </a:lnTo>
                    <a:lnTo>
                      <a:pt x="125" y="121"/>
                    </a:lnTo>
                    <a:lnTo>
                      <a:pt x="150" y="125"/>
                    </a:lnTo>
                    <a:lnTo>
                      <a:pt x="178" y="129"/>
                    </a:lnTo>
                    <a:lnTo>
                      <a:pt x="209" y="132"/>
                    </a:lnTo>
                    <a:lnTo>
                      <a:pt x="242" y="133"/>
                    </a:lnTo>
                    <a:lnTo>
                      <a:pt x="279" y="134"/>
                    </a:lnTo>
                    <a:lnTo>
                      <a:pt x="317" y="134"/>
                    </a:lnTo>
                    <a:lnTo>
                      <a:pt x="353" y="133"/>
                    </a:lnTo>
                    <a:lnTo>
                      <a:pt x="387" y="132"/>
                    </a:lnTo>
                    <a:lnTo>
                      <a:pt x="420" y="130"/>
                    </a:lnTo>
                    <a:lnTo>
                      <a:pt x="451" y="127"/>
                    </a:lnTo>
                    <a:lnTo>
                      <a:pt x="480" y="125"/>
                    </a:lnTo>
                    <a:lnTo>
                      <a:pt x="506" y="123"/>
                    </a:lnTo>
                    <a:lnTo>
                      <a:pt x="530" y="119"/>
                    </a:lnTo>
                    <a:lnTo>
                      <a:pt x="553" y="117"/>
                    </a:lnTo>
                    <a:lnTo>
                      <a:pt x="572" y="115"/>
                    </a:lnTo>
                    <a:lnTo>
                      <a:pt x="589" y="112"/>
                    </a:lnTo>
                    <a:lnTo>
                      <a:pt x="603" y="110"/>
                    </a:lnTo>
                    <a:lnTo>
                      <a:pt x="615" y="108"/>
                    </a:lnTo>
                    <a:lnTo>
                      <a:pt x="623" y="107"/>
                    </a:lnTo>
                    <a:lnTo>
                      <a:pt x="628" y="106"/>
                    </a:lnTo>
                    <a:lnTo>
                      <a:pt x="630" y="106"/>
                    </a:lnTo>
                    <a:close/>
                  </a:path>
                </a:pathLst>
              </a:custGeom>
              <a:solidFill>
                <a:srgbClr val="BFBFB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9" name="Freeform 12"/>
              <p:cNvSpPr>
                <a:spLocks/>
              </p:cNvSpPr>
              <p:nvPr/>
            </p:nvSpPr>
            <p:spPr bwMode="auto">
              <a:xfrm>
                <a:off x="4462" y="3101"/>
                <a:ext cx="160" cy="145"/>
              </a:xfrm>
              <a:custGeom>
                <a:avLst/>
                <a:gdLst/>
                <a:ahLst/>
                <a:cxnLst>
                  <a:cxn ang="0">
                    <a:pos x="320" y="290"/>
                  </a:cxn>
                  <a:cxn ang="0">
                    <a:pos x="320" y="0"/>
                  </a:cxn>
                  <a:cxn ang="0">
                    <a:pos x="0" y="67"/>
                  </a:cxn>
                  <a:cxn ang="0">
                    <a:pos x="0" y="290"/>
                  </a:cxn>
                  <a:cxn ang="0">
                    <a:pos x="320" y="290"/>
                  </a:cxn>
                </a:cxnLst>
                <a:rect l="0" t="0" r="r" b="b"/>
                <a:pathLst>
                  <a:path w="320" h="290">
                    <a:moveTo>
                      <a:pt x="320" y="290"/>
                    </a:moveTo>
                    <a:lnTo>
                      <a:pt x="320" y="0"/>
                    </a:lnTo>
                    <a:lnTo>
                      <a:pt x="0" y="67"/>
                    </a:lnTo>
                    <a:lnTo>
                      <a:pt x="0" y="290"/>
                    </a:lnTo>
                    <a:lnTo>
                      <a:pt x="320" y="29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0" name="Rectangle 13"/>
              <p:cNvSpPr>
                <a:spLocks noChangeArrowheads="1"/>
              </p:cNvSpPr>
              <p:nvPr/>
            </p:nvSpPr>
            <p:spPr bwMode="auto">
              <a:xfrm>
                <a:off x="4478" y="3128"/>
                <a:ext cx="125" cy="10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1" name="Freeform 14"/>
              <p:cNvSpPr>
                <a:spLocks/>
              </p:cNvSpPr>
              <p:nvPr/>
            </p:nvSpPr>
            <p:spPr bwMode="auto">
              <a:xfrm>
                <a:off x="4583" y="2909"/>
                <a:ext cx="82" cy="87"/>
              </a:xfrm>
              <a:custGeom>
                <a:avLst/>
                <a:gdLst/>
                <a:ahLst/>
                <a:cxnLst>
                  <a:cxn ang="0">
                    <a:pos x="115" y="174"/>
                  </a:cxn>
                  <a:cxn ang="0">
                    <a:pos x="125" y="173"/>
                  </a:cxn>
                  <a:cxn ang="0">
                    <a:pos x="134" y="167"/>
                  </a:cxn>
                  <a:cxn ang="0">
                    <a:pos x="142" y="160"/>
                  </a:cxn>
                  <a:cxn ang="0">
                    <a:pos x="150" y="150"/>
                  </a:cxn>
                  <a:cxn ang="0">
                    <a:pos x="156" y="137"/>
                  </a:cxn>
                  <a:cxn ang="0">
                    <a:pos x="162" y="123"/>
                  </a:cxn>
                  <a:cxn ang="0">
                    <a:pos x="164" y="108"/>
                  </a:cxn>
                  <a:cxn ang="0">
                    <a:pos x="165" y="91"/>
                  </a:cxn>
                  <a:cxn ang="0">
                    <a:pos x="164" y="74"/>
                  </a:cxn>
                  <a:cxn ang="0">
                    <a:pos x="162" y="59"/>
                  </a:cxn>
                  <a:cxn ang="0">
                    <a:pos x="156" y="45"/>
                  </a:cxn>
                  <a:cxn ang="0">
                    <a:pos x="150" y="32"/>
                  </a:cxn>
                  <a:cxn ang="0">
                    <a:pos x="142" y="22"/>
                  </a:cxn>
                  <a:cxn ang="0">
                    <a:pos x="134" y="15"/>
                  </a:cxn>
                  <a:cxn ang="0">
                    <a:pos x="125" y="9"/>
                  </a:cxn>
                  <a:cxn ang="0">
                    <a:pos x="115" y="8"/>
                  </a:cxn>
                  <a:cxn ang="0">
                    <a:pos x="102" y="7"/>
                  </a:cxn>
                  <a:cxn ang="0">
                    <a:pos x="85" y="5"/>
                  </a:cxn>
                  <a:cxn ang="0">
                    <a:pos x="66" y="2"/>
                  </a:cxn>
                  <a:cxn ang="0">
                    <a:pos x="48" y="0"/>
                  </a:cxn>
                  <a:cxn ang="0">
                    <a:pos x="29" y="1"/>
                  </a:cxn>
                  <a:cxn ang="0">
                    <a:pos x="14" y="5"/>
                  </a:cxn>
                  <a:cxn ang="0">
                    <a:pos x="4" y="13"/>
                  </a:cxn>
                  <a:cxn ang="0">
                    <a:pos x="0" y="26"/>
                  </a:cxn>
                  <a:cxn ang="0">
                    <a:pos x="4" y="46"/>
                  </a:cxn>
                  <a:cxn ang="0">
                    <a:pos x="14" y="69"/>
                  </a:cxn>
                  <a:cxn ang="0">
                    <a:pos x="29" y="93"/>
                  </a:cxn>
                  <a:cxn ang="0">
                    <a:pos x="48" y="117"/>
                  </a:cxn>
                  <a:cxn ang="0">
                    <a:pos x="66" y="139"/>
                  </a:cxn>
                  <a:cxn ang="0">
                    <a:pos x="85" y="158"/>
                  </a:cxn>
                  <a:cxn ang="0">
                    <a:pos x="102" y="169"/>
                  </a:cxn>
                  <a:cxn ang="0">
                    <a:pos x="115" y="174"/>
                  </a:cxn>
                </a:cxnLst>
                <a:rect l="0" t="0" r="r" b="b"/>
                <a:pathLst>
                  <a:path w="165" h="174">
                    <a:moveTo>
                      <a:pt x="115" y="174"/>
                    </a:moveTo>
                    <a:lnTo>
                      <a:pt x="125" y="173"/>
                    </a:lnTo>
                    <a:lnTo>
                      <a:pt x="134" y="167"/>
                    </a:lnTo>
                    <a:lnTo>
                      <a:pt x="142" y="160"/>
                    </a:lnTo>
                    <a:lnTo>
                      <a:pt x="150" y="150"/>
                    </a:lnTo>
                    <a:lnTo>
                      <a:pt x="156" y="137"/>
                    </a:lnTo>
                    <a:lnTo>
                      <a:pt x="162" y="123"/>
                    </a:lnTo>
                    <a:lnTo>
                      <a:pt x="164" y="108"/>
                    </a:lnTo>
                    <a:lnTo>
                      <a:pt x="165" y="91"/>
                    </a:lnTo>
                    <a:lnTo>
                      <a:pt x="164" y="74"/>
                    </a:lnTo>
                    <a:lnTo>
                      <a:pt x="162" y="59"/>
                    </a:lnTo>
                    <a:lnTo>
                      <a:pt x="156" y="45"/>
                    </a:lnTo>
                    <a:lnTo>
                      <a:pt x="150" y="32"/>
                    </a:lnTo>
                    <a:lnTo>
                      <a:pt x="142" y="22"/>
                    </a:lnTo>
                    <a:lnTo>
                      <a:pt x="134" y="15"/>
                    </a:lnTo>
                    <a:lnTo>
                      <a:pt x="125" y="9"/>
                    </a:lnTo>
                    <a:lnTo>
                      <a:pt x="115" y="8"/>
                    </a:lnTo>
                    <a:lnTo>
                      <a:pt x="102" y="7"/>
                    </a:lnTo>
                    <a:lnTo>
                      <a:pt x="85" y="5"/>
                    </a:lnTo>
                    <a:lnTo>
                      <a:pt x="66" y="2"/>
                    </a:lnTo>
                    <a:lnTo>
                      <a:pt x="48" y="0"/>
                    </a:lnTo>
                    <a:lnTo>
                      <a:pt x="29" y="1"/>
                    </a:lnTo>
                    <a:lnTo>
                      <a:pt x="14" y="5"/>
                    </a:lnTo>
                    <a:lnTo>
                      <a:pt x="4" y="13"/>
                    </a:lnTo>
                    <a:lnTo>
                      <a:pt x="0" y="26"/>
                    </a:lnTo>
                    <a:lnTo>
                      <a:pt x="4" y="46"/>
                    </a:lnTo>
                    <a:lnTo>
                      <a:pt x="14" y="69"/>
                    </a:lnTo>
                    <a:lnTo>
                      <a:pt x="29" y="93"/>
                    </a:lnTo>
                    <a:lnTo>
                      <a:pt x="48" y="117"/>
                    </a:lnTo>
                    <a:lnTo>
                      <a:pt x="66" y="139"/>
                    </a:lnTo>
                    <a:lnTo>
                      <a:pt x="85" y="158"/>
                    </a:lnTo>
                    <a:lnTo>
                      <a:pt x="102" y="169"/>
                    </a:lnTo>
                    <a:lnTo>
                      <a:pt x="115" y="17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2" name="Freeform 15"/>
              <p:cNvSpPr>
                <a:spLocks/>
              </p:cNvSpPr>
              <p:nvPr/>
            </p:nvSpPr>
            <p:spPr bwMode="auto">
              <a:xfrm>
                <a:off x="4361" y="2881"/>
                <a:ext cx="330" cy="294"/>
              </a:xfrm>
              <a:custGeom>
                <a:avLst/>
                <a:gdLst/>
                <a:ahLst/>
                <a:cxnLst>
                  <a:cxn ang="0">
                    <a:pos x="564" y="177"/>
                  </a:cxn>
                  <a:cxn ang="0">
                    <a:pos x="563" y="177"/>
                  </a:cxn>
                  <a:cxn ang="0">
                    <a:pos x="553" y="157"/>
                  </a:cxn>
                  <a:cxn ang="0">
                    <a:pos x="531" y="122"/>
                  </a:cxn>
                  <a:cxn ang="0">
                    <a:pos x="505" y="89"/>
                  </a:cxn>
                  <a:cxn ang="0">
                    <a:pos x="473" y="62"/>
                  </a:cxn>
                  <a:cxn ang="0">
                    <a:pos x="438" y="38"/>
                  </a:cxn>
                  <a:cxn ang="0">
                    <a:pos x="400" y="19"/>
                  </a:cxn>
                  <a:cxn ang="0">
                    <a:pos x="358" y="7"/>
                  </a:cxn>
                  <a:cxn ang="0">
                    <a:pos x="315" y="1"/>
                  </a:cxn>
                  <a:cxn ang="0">
                    <a:pos x="262" y="1"/>
                  </a:cxn>
                  <a:cxn ang="0">
                    <a:pos x="206" y="12"/>
                  </a:cxn>
                  <a:cxn ang="0">
                    <a:pos x="153" y="35"/>
                  </a:cxn>
                  <a:cxn ang="0">
                    <a:pos x="107" y="66"/>
                  </a:cxn>
                  <a:cxn ang="0">
                    <a:pos x="66" y="107"/>
                  </a:cxn>
                  <a:cxn ang="0">
                    <a:pos x="35" y="153"/>
                  </a:cxn>
                  <a:cxn ang="0">
                    <a:pos x="12" y="206"/>
                  </a:cxn>
                  <a:cxn ang="0">
                    <a:pos x="1" y="263"/>
                  </a:cxn>
                  <a:cxn ang="0">
                    <a:pos x="1" y="323"/>
                  </a:cxn>
                  <a:cxn ang="0">
                    <a:pos x="12" y="381"/>
                  </a:cxn>
                  <a:cxn ang="0">
                    <a:pos x="35" y="434"/>
                  </a:cxn>
                  <a:cxn ang="0">
                    <a:pos x="66" y="480"/>
                  </a:cxn>
                  <a:cxn ang="0">
                    <a:pos x="107" y="520"/>
                  </a:cxn>
                  <a:cxn ang="0">
                    <a:pos x="153" y="551"/>
                  </a:cxn>
                  <a:cxn ang="0">
                    <a:pos x="206" y="574"/>
                  </a:cxn>
                  <a:cxn ang="0">
                    <a:pos x="262" y="586"/>
                  </a:cxn>
                  <a:cxn ang="0">
                    <a:pos x="314" y="586"/>
                  </a:cxn>
                  <a:cxn ang="0">
                    <a:pos x="356" y="580"/>
                  </a:cxn>
                  <a:cxn ang="0">
                    <a:pos x="395" y="569"/>
                  </a:cxn>
                  <a:cxn ang="0">
                    <a:pos x="432" y="551"/>
                  </a:cxn>
                  <a:cxn ang="0">
                    <a:pos x="466" y="531"/>
                  </a:cxn>
                  <a:cxn ang="0">
                    <a:pos x="496" y="504"/>
                  </a:cxn>
                  <a:cxn ang="0">
                    <a:pos x="523" y="474"/>
                  </a:cxn>
                  <a:cxn ang="0">
                    <a:pos x="546" y="441"/>
                  </a:cxn>
                  <a:cxn ang="0">
                    <a:pos x="558" y="425"/>
                  </a:cxn>
                  <a:cxn ang="0">
                    <a:pos x="562" y="425"/>
                  </a:cxn>
                  <a:cxn ang="0">
                    <a:pos x="584" y="422"/>
                  </a:cxn>
                  <a:cxn ang="0">
                    <a:pos x="618" y="404"/>
                  </a:cxn>
                  <a:cxn ang="0">
                    <a:pos x="644" y="370"/>
                  </a:cxn>
                  <a:cxn ang="0">
                    <a:pos x="658" y="326"/>
                  </a:cxn>
                  <a:cxn ang="0">
                    <a:pos x="658" y="275"/>
                  </a:cxn>
                  <a:cxn ang="0">
                    <a:pos x="644" y="231"/>
                  </a:cxn>
                  <a:cxn ang="0">
                    <a:pos x="618" y="198"/>
                  </a:cxn>
                  <a:cxn ang="0">
                    <a:pos x="584" y="179"/>
                  </a:cxn>
                </a:cxnLst>
                <a:rect l="0" t="0" r="r" b="b"/>
                <a:pathLst>
                  <a:path w="660" h="587">
                    <a:moveTo>
                      <a:pt x="564" y="177"/>
                    </a:moveTo>
                    <a:lnTo>
                      <a:pt x="564" y="177"/>
                    </a:lnTo>
                    <a:lnTo>
                      <a:pt x="563" y="177"/>
                    </a:lnTo>
                    <a:lnTo>
                      <a:pt x="563" y="177"/>
                    </a:lnTo>
                    <a:lnTo>
                      <a:pt x="562" y="177"/>
                    </a:lnTo>
                    <a:lnTo>
                      <a:pt x="553" y="157"/>
                    </a:lnTo>
                    <a:lnTo>
                      <a:pt x="543" y="139"/>
                    </a:lnTo>
                    <a:lnTo>
                      <a:pt x="531" y="122"/>
                    </a:lnTo>
                    <a:lnTo>
                      <a:pt x="518" y="106"/>
                    </a:lnTo>
                    <a:lnTo>
                      <a:pt x="505" y="89"/>
                    </a:lnTo>
                    <a:lnTo>
                      <a:pt x="490" y="74"/>
                    </a:lnTo>
                    <a:lnTo>
                      <a:pt x="473" y="62"/>
                    </a:lnTo>
                    <a:lnTo>
                      <a:pt x="456" y="49"/>
                    </a:lnTo>
                    <a:lnTo>
                      <a:pt x="438" y="38"/>
                    </a:lnTo>
                    <a:lnTo>
                      <a:pt x="419" y="28"/>
                    </a:lnTo>
                    <a:lnTo>
                      <a:pt x="400" y="19"/>
                    </a:lnTo>
                    <a:lnTo>
                      <a:pt x="379" y="12"/>
                    </a:lnTo>
                    <a:lnTo>
                      <a:pt x="358" y="7"/>
                    </a:lnTo>
                    <a:lnTo>
                      <a:pt x="337" y="3"/>
                    </a:lnTo>
                    <a:lnTo>
                      <a:pt x="315" y="1"/>
                    </a:lnTo>
                    <a:lnTo>
                      <a:pt x="292" y="0"/>
                    </a:lnTo>
                    <a:lnTo>
                      <a:pt x="262" y="1"/>
                    </a:lnTo>
                    <a:lnTo>
                      <a:pt x="234" y="5"/>
                    </a:lnTo>
                    <a:lnTo>
                      <a:pt x="206" y="12"/>
                    </a:lnTo>
                    <a:lnTo>
                      <a:pt x="178" y="23"/>
                    </a:lnTo>
                    <a:lnTo>
                      <a:pt x="153" y="35"/>
                    </a:lnTo>
                    <a:lnTo>
                      <a:pt x="129" y="50"/>
                    </a:lnTo>
                    <a:lnTo>
                      <a:pt x="107" y="66"/>
                    </a:lnTo>
                    <a:lnTo>
                      <a:pt x="86" y="86"/>
                    </a:lnTo>
                    <a:lnTo>
                      <a:pt x="66" y="107"/>
                    </a:lnTo>
                    <a:lnTo>
                      <a:pt x="49" y="129"/>
                    </a:lnTo>
                    <a:lnTo>
                      <a:pt x="35" y="153"/>
                    </a:lnTo>
                    <a:lnTo>
                      <a:pt x="23" y="179"/>
                    </a:lnTo>
                    <a:lnTo>
                      <a:pt x="12" y="206"/>
                    </a:lnTo>
                    <a:lnTo>
                      <a:pt x="5" y="235"/>
                    </a:lnTo>
                    <a:lnTo>
                      <a:pt x="1" y="263"/>
                    </a:lnTo>
                    <a:lnTo>
                      <a:pt x="0" y="293"/>
                    </a:lnTo>
                    <a:lnTo>
                      <a:pt x="1" y="323"/>
                    </a:lnTo>
                    <a:lnTo>
                      <a:pt x="5" y="352"/>
                    </a:lnTo>
                    <a:lnTo>
                      <a:pt x="12" y="381"/>
                    </a:lnTo>
                    <a:lnTo>
                      <a:pt x="23" y="407"/>
                    </a:lnTo>
                    <a:lnTo>
                      <a:pt x="35" y="434"/>
                    </a:lnTo>
                    <a:lnTo>
                      <a:pt x="49" y="458"/>
                    </a:lnTo>
                    <a:lnTo>
                      <a:pt x="66" y="480"/>
                    </a:lnTo>
                    <a:lnTo>
                      <a:pt x="86" y="501"/>
                    </a:lnTo>
                    <a:lnTo>
                      <a:pt x="107" y="520"/>
                    </a:lnTo>
                    <a:lnTo>
                      <a:pt x="129" y="536"/>
                    </a:lnTo>
                    <a:lnTo>
                      <a:pt x="153" y="551"/>
                    </a:lnTo>
                    <a:lnTo>
                      <a:pt x="178" y="564"/>
                    </a:lnTo>
                    <a:lnTo>
                      <a:pt x="206" y="574"/>
                    </a:lnTo>
                    <a:lnTo>
                      <a:pt x="234" y="581"/>
                    </a:lnTo>
                    <a:lnTo>
                      <a:pt x="262" y="586"/>
                    </a:lnTo>
                    <a:lnTo>
                      <a:pt x="292" y="587"/>
                    </a:lnTo>
                    <a:lnTo>
                      <a:pt x="314" y="586"/>
                    </a:lnTo>
                    <a:lnTo>
                      <a:pt x="335" y="583"/>
                    </a:lnTo>
                    <a:lnTo>
                      <a:pt x="356" y="580"/>
                    </a:lnTo>
                    <a:lnTo>
                      <a:pt x="375" y="575"/>
                    </a:lnTo>
                    <a:lnTo>
                      <a:pt x="395" y="569"/>
                    </a:lnTo>
                    <a:lnTo>
                      <a:pt x="413" y="560"/>
                    </a:lnTo>
                    <a:lnTo>
                      <a:pt x="432" y="551"/>
                    </a:lnTo>
                    <a:lnTo>
                      <a:pt x="449" y="541"/>
                    </a:lnTo>
                    <a:lnTo>
                      <a:pt x="466" y="531"/>
                    </a:lnTo>
                    <a:lnTo>
                      <a:pt x="481" y="518"/>
                    </a:lnTo>
                    <a:lnTo>
                      <a:pt x="496" y="504"/>
                    </a:lnTo>
                    <a:lnTo>
                      <a:pt x="510" y="490"/>
                    </a:lnTo>
                    <a:lnTo>
                      <a:pt x="523" y="474"/>
                    </a:lnTo>
                    <a:lnTo>
                      <a:pt x="536" y="458"/>
                    </a:lnTo>
                    <a:lnTo>
                      <a:pt x="546" y="441"/>
                    </a:lnTo>
                    <a:lnTo>
                      <a:pt x="555" y="423"/>
                    </a:lnTo>
                    <a:lnTo>
                      <a:pt x="558" y="425"/>
                    </a:lnTo>
                    <a:lnTo>
                      <a:pt x="560" y="425"/>
                    </a:lnTo>
                    <a:lnTo>
                      <a:pt x="562" y="425"/>
                    </a:lnTo>
                    <a:lnTo>
                      <a:pt x="564" y="425"/>
                    </a:lnTo>
                    <a:lnTo>
                      <a:pt x="584" y="422"/>
                    </a:lnTo>
                    <a:lnTo>
                      <a:pt x="601" y="415"/>
                    </a:lnTo>
                    <a:lnTo>
                      <a:pt x="618" y="404"/>
                    </a:lnTo>
                    <a:lnTo>
                      <a:pt x="632" y="388"/>
                    </a:lnTo>
                    <a:lnTo>
                      <a:pt x="644" y="370"/>
                    </a:lnTo>
                    <a:lnTo>
                      <a:pt x="653" y="349"/>
                    </a:lnTo>
                    <a:lnTo>
                      <a:pt x="658" y="326"/>
                    </a:lnTo>
                    <a:lnTo>
                      <a:pt x="660" y="300"/>
                    </a:lnTo>
                    <a:lnTo>
                      <a:pt x="658" y="275"/>
                    </a:lnTo>
                    <a:lnTo>
                      <a:pt x="653" y="252"/>
                    </a:lnTo>
                    <a:lnTo>
                      <a:pt x="644" y="231"/>
                    </a:lnTo>
                    <a:lnTo>
                      <a:pt x="632" y="213"/>
                    </a:lnTo>
                    <a:lnTo>
                      <a:pt x="618" y="198"/>
                    </a:lnTo>
                    <a:lnTo>
                      <a:pt x="601" y="186"/>
                    </a:lnTo>
                    <a:lnTo>
                      <a:pt x="584" y="179"/>
                    </a:lnTo>
                    <a:lnTo>
                      <a:pt x="564" y="17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3" name="Freeform 16"/>
              <p:cNvSpPr>
                <a:spLocks/>
              </p:cNvSpPr>
              <p:nvPr/>
            </p:nvSpPr>
            <p:spPr bwMode="auto">
              <a:xfrm>
                <a:off x="4383" y="2904"/>
                <a:ext cx="290" cy="248"/>
              </a:xfrm>
              <a:custGeom>
                <a:avLst/>
                <a:gdLst/>
                <a:ahLst/>
                <a:cxnLst>
                  <a:cxn ang="0">
                    <a:pos x="521" y="189"/>
                  </a:cxn>
                  <a:cxn ang="0">
                    <a:pos x="512" y="191"/>
                  </a:cxn>
                  <a:cxn ang="0">
                    <a:pos x="503" y="194"/>
                  </a:cxn>
                  <a:cxn ang="0">
                    <a:pos x="495" y="200"/>
                  </a:cxn>
                  <a:cxn ang="0">
                    <a:pos x="487" y="183"/>
                  </a:cxn>
                  <a:cxn ang="0">
                    <a:pos x="472" y="142"/>
                  </a:cxn>
                  <a:cxn ang="0">
                    <a:pos x="450" y="106"/>
                  </a:cxn>
                  <a:cxn ang="0">
                    <a:pos x="423" y="72"/>
                  </a:cxn>
                  <a:cxn ang="0">
                    <a:pos x="391" y="46"/>
                  </a:cxn>
                  <a:cxn ang="0">
                    <a:pos x="354" y="24"/>
                  </a:cxn>
                  <a:cxn ang="0">
                    <a:pos x="314" y="9"/>
                  </a:cxn>
                  <a:cxn ang="0">
                    <a:pos x="270" y="1"/>
                  </a:cxn>
                  <a:cxn ang="0">
                    <a:pos x="223" y="1"/>
                  </a:cxn>
                  <a:cxn ang="0">
                    <a:pos x="174" y="11"/>
                  </a:cxn>
                  <a:cxn ang="0">
                    <a:pos x="131" y="30"/>
                  </a:cxn>
                  <a:cxn ang="0">
                    <a:pos x="91" y="56"/>
                  </a:cxn>
                  <a:cxn ang="0">
                    <a:pos x="57" y="90"/>
                  </a:cxn>
                  <a:cxn ang="0">
                    <a:pos x="30" y="129"/>
                  </a:cxn>
                  <a:cxn ang="0">
                    <a:pos x="12" y="174"/>
                  </a:cxn>
                  <a:cxn ang="0">
                    <a:pos x="2" y="222"/>
                  </a:cxn>
                  <a:cxn ang="0">
                    <a:pos x="2" y="273"/>
                  </a:cxn>
                  <a:cxn ang="0">
                    <a:pos x="12" y="321"/>
                  </a:cxn>
                  <a:cxn ang="0">
                    <a:pos x="30" y="366"/>
                  </a:cxn>
                  <a:cxn ang="0">
                    <a:pos x="57" y="405"/>
                  </a:cxn>
                  <a:cxn ang="0">
                    <a:pos x="91" y="438"/>
                  </a:cxn>
                  <a:cxn ang="0">
                    <a:pos x="131" y="465"/>
                  </a:cxn>
                  <a:cxn ang="0">
                    <a:pos x="174" y="483"/>
                  </a:cxn>
                  <a:cxn ang="0">
                    <a:pos x="223" y="494"/>
                  </a:cxn>
                  <a:cxn ang="0">
                    <a:pos x="269" y="494"/>
                  </a:cxn>
                  <a:cxn ang="0">
                    <a:pos x="310" y="487"/>
                  </a:cxn>
                  <a:cxn ang="0">
                    <a:pos x="349" y="474"/>
                  </a:cxn>
                  <a:cxn ang="0">
                    <a:pos x="384" y="455"/>
                  </a:cxn>
                  <a:cxn ang="0">
                    <a:pos x="415" y="430"/>
                  </a:cxn>
                  <a:cxn ang="0">
                    <a:pos x="442" y="402"/>
                  </a:cxn>
                  <a:cxn ang="0">
                    <a:pos x="464" y="368"/>
                  </a:cxn>
                  <a:cxn ang="0">
                    <a:pos x="481" y="331"/>
                  </a:cxn>
                  <a:cxn ang="0">
                    <a:pos x="492" y="316"/>
                  </a:cxn>
                  <a:cxn ang="0">
                    <a:pos x="500" y="324"/>
                  </a:cxn>
                  <a:cxn ang="0">
                    <a:pos x="510" y="329"/>
                  </a:cxn>
                  <a:cxn ang="0">
                    <a:pos x="520" y="333"/>
                  </a:cxn>
                  <a:cxn ang="0">
                    <a:pos x="538" y="331"/>
                  </a:cxn>
                  <a:cxn ang="0">
                    <a:pos x="557" y="320"/>
                  </a:cxn>
                  <a:cxn ang="0">
                    <a:pos x="572" y="300"/>
                  </a:cxn>
                  <a:cxn ang="0">
                    <a:pos x="580" y="275"/>
                  </a:cxn>
                  <a:cxn ang="0">
                    <a:pos x="580" y="246"/>
                  </a:cxn>
                  <a:cxn ang="0">
                    <a:pos x="572" y="220"/>
                  </a:cxn>
                  <a:cxn ang="0">
                    <a:pos x="557" y="201"/>
                  </a:cxn>
                  <a:cxn ang="0">
                    <a:pos x="538" y="190"/>
                  </a:cxn>
                </a:cxnLst>
                <a:rect l="0" t="0" r="r" b="b"/>
                <a:pathLst>
                  <a:path w="581" h="495">
                    <a:moveTo>
                      <a:pt x="526" y="189"/>
                    </a:moveTo>
                    <a:lnTo>
                      <a:pt x="521" y="189"/>
                    </a:lnTo>
                    <a:lnTo>
                      <a:pt x="517" y="190"/>
                    </a:lnTo>
                    <a:lnTo>
                      <a:pt x="512" y="191"/>
                    </a:lnTo>
                    <a:lnTo>
                      <a:pt x="508" y="192"/>
                    </a:lnTo>
                    <a:lnTo>
                      <a:pt x="503" y="194"/>
                    </a:lnTo>
                    <a:lnTo>
                      <a:pt x="500" y="198"/>
                    </a:lnTo>
                    <a:lnTo>
                      <a:pt x="495" y="200"/>
                    </a:lnTo>
                    <a:lnTo>
                      <a:pt x="492" y="204"/>
                    </a:lnTo>
                    <a:lnTo>
                      <a:pt x="487" y="183"/>
                    </a:lnTo>
                    <a:lnTo>
                      <a:pt x="480" y="162"/>
                    </a:lnTo>
                    <a:lnTo>
                      <a:pt x="472" y="142"/>
                    </a:lnTo>
                    <a:lnTo>
                      <a:pt x="462" y="123"/>
                    </a:lnTo>
                    <a:lnTo>
                      <a:pt x="450" y="106"/>
                    </a:lnTo>
                    <a:lnTo>
                      <a:pt x="437" y="88"/>
                    </a:lnTo>
                    <a:lnTo>
                      <a:pt x="423" y="72"/>
                    </a:lnTo>
                    <a:lnTo>
                      <a:pt x="407" y="58"/>
                    </a:lnTo>
                    <a:lnTo>
                      <a:pt x="391" y="46"/>
                    </a:lnTo>
                    <a:lnTo>
                      <a:pt x="373" y="34"/>
                    </a:lnTo>
                    <a:lnTo>
                      <a:pt x="354" y="24"/>
                    </a:lnTo>
                    <a:lnTo>
                      <a:pt x="335" y="16"/>
                    </a:lnTo>
                    <a:lnTo>
                      <a:pt x="314" y="9"/>
                    </a:lnTo>
                    <a:lnTo>
                      <a:pt x="292" y="4"/>
                    </a:lnTo>
                    <a:lnTo>
                      <a:pt x="270" y="1"/>
                    </a:lnTo>
                    <a:lnTo>
                      <a:pt x="248" y="0"/>
                    </a:lnTo>
                    <a:lnTo>
                      <a:pt x="223" y="1"/>
                    </a:lnTo>
                    <a:lnTo>
                      <a:pt x="199" y="4"/>
                    </a:lnTo>
                    <a:lnTo>
                      <a:pt x="174" y="11"/>
                    </a:lnTo>
                    <a:lnTo>
                      <a:pt x="153" y="19"/>
                    </a:lnTo>
                    <a:lnTo>
                      <a:pt x="131" y="30"/>
                    </a:lnTo>
                    <a:lnTo>
                      <a:pt x="110" y="42"/>
                    </a:lnTo>
                    <a:lnTo>
                      <a:pt x="91" y="56"/>
                    </a:lnTo>
                    <a:lnTo>
                      <a:pt x="73" y="72"/>
                    </a:lnTo>
                    <a:lnTo>
                      <a:pt x="57" y="90"/>
                    </a:lnTo>
                    <a:lnTo>
                      <a:pt x="43" y="109"/>
                    </a:lnTo>
                    <a:lnTo>
                      <a:pt x="30" y="129"/>
                    </a:lnTo>
                    <a:lnTo>
                      <a:pt x="20" y="151"/>
                    </a:lnTo>
                    <a:lnTo>
                      <a:pt x="12" y="174"/>
                    </a:lnTo>
                    <a:lnTo>
                      <a:pt x="5" y="198"/>
                    </a:lnTo>
                    <a:lnTo>
                      <a:pt x="2" y="222"/>
                    </a:lnTo>
                    <a:lnTo>
                      <a:pt x="0" y="247"/>
                    </a:lnTo>
                    <a:lnTo>
                      <a:pt x="2" y="273"/>
                    </a:lnTo>
                    <a:lnTo>
                      <a:pt x="5" y="297"/>
                    </a:lnTo>
                    <a:lnTo>
                      <a:pt x="12" y="321"/>
                    </a:lnTo>
                    <a:lnTo>
                      <a:pt x="20" y="344"/>
                    </a:lnTo>
                    <a:lnTo>
                      <a:pt x="30" y="366"/>
                    </a:lnTo>
                    <a:lnTo>
                      <a:pt x="43" y="385"/>
                    </a:lnTo>
                    <a:lnTo>
                      <a:pt x="57" y="405"/>
                    </a:lnTo>
                    <a:lnTo>
                      <a:pt x="73" y="422"/>
                    </a:lnTo>
                    <a:lnTo>
                      <a:pt x="91" y="438"/>
                    </a:lnTo>
                    <a:lnTo>
                      <a:pt x="110" y="452"/>
                    </a:lnTo>
                    <a:lnTo>
                      <a:pt x="131" y="465"/>
                    </a:lnTo>
                    <a:lnTo>
                      <a:pt x="153" y="475"/>
                    </a:lnTo>
                    <a:lnTo>
                      <a:pt x="174" y="483"/>
                    </a:lnTo>
                    <a:lnTo>
                      <a:pt x="199" y="490"/>
                    </a:lnTo>
                    <a:lnTo>
                      <a:pt x="223" y="494"/>
                    </a:lnTo>
                    <a:lnTo>
                      <a:pt x="248" y="495"/>
                    </a:lnTo>
                    <a:lnTo>
                      <a:pt x="269" y="494"/>
                    </a:lnTo>
                    <a:lnTo>
                      <a:pt x="290" y="491"/>
                    </a:lnTo>
                    <a:lnTo>
                      <a:pt x="310" y="487"/>
                    </a:lnTo>
                    <a:lnTo>
                      <a:pt x="330" y="481"/>
                    </a:lnTo>
                    <a:lnTo>
                      <a:pt x="349" y="474"/>
                    </a:lnTo>
                    <a:lnTo>
                      <a:pt x="367" y="465"/>
                    </a:lnTo>
                    <a:lnTo>
                      <a:pt x="384" y="455"/>
                    </a:lnTo>
                    <a:lnTo>
                      <a:pt x="400" y="443"/>
                    </a:lnTo>
                    <a:lnTo>
                      <a:pt x="415" y="430"/>
                    </a:lnTo>
                    <a:lnTo>
                      <a:pt x="429" y="417"/>
                    </a:lnTo>
                    <a:lnTo>
                      <a:pt x="442" y="402"/>
                    </a:lnTo>
                    <a:lnTo>
                      <a:pt x="453" y="385"/>
                    </a:lnTo>
                    <a:lnTo>
                      <a:pt x="464" y="368"/>
                    </a:lnTo>
                    <a:lnTo>
                      <a:pt x="473" y="350"/>
                    </a:lnTo>
                    <a:lnTo>
                      <a:pt x="481" y="331"/>
                    </a:lnTo>
                    <a:lnTo>
                      <a:pt x="487" y="312"/>
                    </a:lnTo>
                    <a:lnTo>
                      <a:pt x="492" y="316"/>
                    </a:lnTo>
                    <a:lnTo>
                      <a:pt x="495" y="320"/>
                    </a:lnTo>
                    <a:lnTo>
                      <a:pt x="500" y="324"/>
                    </a:lnTo>
                    <a:lnTo>
                      <a:pt x="505" y="327"/>
                    </a:lnTo>
                    <a:lnTo>
                      <a:pt x="510" y="329"/>
                    </a:lnTo>
                    <a:lnTo>
                      <a:pt x="515" y="331"/>
                    </a:lnTo>
                    <a:lnTo>
                      <a:pt x="520" y="333"/>
                    </a:lnTo>
                    <a:lnTo>
                      <a:pt x="526" y="333"/>
                    </a:lnTo>
                    <a:lnTo>
                      <a:pt x="538" y="331"/>
                    </a:lnTo>
                    <a:lnTo>
                      <a:pt x="548" y="327"/>
                    </a:lnTo>
                    <a:lnTo>
                      <a:pt x="557" y="320"/>
                    </a:lnTo>
                    <a:lnTo>
                      <a:pt x="565" y="312"/>
                    </a:lnTo>
                    <a:lnTo>
                      <a:pt x="572" y="300"/>
                    </a:lnTo>
                    <a:lnTo>
                      <a:pt x="577" y="289"/>
                    </a:lnTo>
                    <a:lnTo>
                      <a:pt x="580" y="275"/>
                    </a:lnTo>
                    <a:lnTo>
                      <a:pt x="581" y="260"/>
                    </a:lnTo>
                    <a:lnTo>
                      <a:pt x="580" y="246"/>
                    </a:lnTo>
                    <a:lnTo>
                      <a:pt x="577" y="232"/>
                    </a:lnTo>
                    <a:lnTo>
                      <a:pt x="572" y="220"/>
                    </a:lnTo>
                    <a:lnTo>
                      <a:pt x="565" y="209"/>
                    </a:lnTo>
                    <a:lnTo>
                      <a:pt x="557" y="201"/>
                    </a:lnTo>
                    <a:lnTo>
                      <a:pt x="548" y="194"/>
                    </a:lnTo>
                    <a:lnTo>
                      <a:pt x="538" y="190"/>
                    </a:lnTo>
                    <a:lnTo>
                      <a:pt x="526" y="18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4" name="Freeform 17"/>
              <p:cNvSpPr>
                <a:spLocks/>
              </p:cNvSpPr>
              <p:nvPr/>
            </p:nvSpPr>
            <p:spPr bwMode="auto">
              <a:xfrm>
                <a:off x="4445" y="3077"/>
                <a:ext cx="118" cy="40"/>
              </a:xfrm>
              <a:custGeom>
                <a:avLst/>
                <a:gdLst/>
                <a:ahLst/>
                <a:cxnLst>
                  <a:cxn ang="0">
                    <a:pos x="0" y="0"/>
                  </a:cxn>
                  <a:cxn ang="0">
                    <a:pos x="2" y="8"/>
                  </a:cxn>
                  <a:cxn ang="0">
                    <a:pos x="4" y="16"/>
                  </a:cxn>
                  <a:cxn ang="0">
                    <a:pos x="8" y="24"/>
                  </a:cxn>
                  <a:cxn ang="0">
                    <a:pos x="11" y="32"/>
                  </a:cxn>
                  <a:cxn ang="0">
                    <a:pos x="17" y="41"/>
                  </a:cxn>
                  <a:cxn ang="0">
                    <a:pos x="24" y="50"/>
                  </a:cxn>
                  <a:cxn ang="0">
                    <a:pos x="32" y="58"/>
                  </a:cxn>
                  <a:cxn ang="0">
                    <a:pos x="44" y="66"/>
                  </a:cxn>
                  <a:cxn ang="0">
                    <a:pos x="59" y="74"/>
                  </a:cxn>
                  <a:cxn ang="0">
                    <a:pos x="74" y="78"/>
                  </a:cxn>
                  <a:cxn ang="0">
                    <a:pos x="89" y="81"/>
                  </a:cxn>
                  <a:cxn ang="0">
                    <a:pos x="102" y="82"/>
                  </a:cxn>
                  <a:cxn ang="0">
                    <a:pos x="115" y="82"/>
                  </a:cxn>
                  <a:cxn ang="0">
                    <a:pos x="124" y="82"/>
                  </a:cxn>
                  <a:cxn ang="0">
                    <a:pos x="131" y="81"/>
                  </a:cxn>
                  <a:cxn ang="0">
                    <a:pos x="134" y="81"/>
                  </a:cxn>
                  <a:cxn ang="0">
                    <a:pos x="236" y="0"/>
                  </a:cxn>
                  <a:cxn ang="0">
                    <a:pos x="0" y="0"/>
                  </a:cxn>
                </a:cxnLst>
                <a:rect l="0" t="0" r="r" b="b"/>
                <a:pathLst>
                  <a:path w="236" h="82">
                    <a:moveTo>
                      <a:pt x="0" y="0"/>
                    </a:moveTo>
                    <a:lnTo>
                      <a:pt x="2" y="8"/>
                    </a:lnTo>
                    <a:lnTo>
                      <a:pt x="4" y="16"/>
                    </a:lnTo>
                    <a:lnTo>
                      <a:pt x="8" y="24"/>
                    </a:lnTo>
                    <a:lnTo>
                      <a:pt x="11" y="32"/>
                    </a:lnTo>
                    <a:lnTo>
                      <a:pt x="17" y="41"/>
                    </a:lnTo>
                    <a:lnTo>
                      <a:pt x="24" y="50"/>
                    </a:lnTo>
                    <a:lnTo>
                      <a:pt x="32" y="58"/>
                    </a:lnTo>
                    <a:lnTo>
                      <a:pt x="44" y="66"/>
                    </a:lnTo>
                    <a:lnTo>
                      <a:pt x="59" y="74"/>
                    </a:lnTo>
                    <a:lnTo>
                      <a:pt x="74" y="78"/>
                    </a:lnTo>
                    <a:lnTo>
                      <a:pt x="89" y="81"/>
                    </a:lnTo>
                    <a:lnTo>
                      <a:pt x="102" y="82"/>
                    </a:lnTo>
                    <a:lnTo>
                      <a:pt x="115" y="82"/>
                    </a:lnTo>
                    <a:lnTo>
                      <a:pt x="124" y="82"/>
                    </a:lnTo>
                    <a:lnTo>
                      <a:pt x="131" y="81"/>
                    </a:lnTo>
                    <a:lnTo>
                      <a:pt x="134" y="81"/>
                    </a:lnTo>
                    <a:lnTo>
                      <a:pt x="236" y="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5" name="Freeform 18"/>
              <p:cNvSpPr>
                <a:spLocks/>
              </p:cNvSpPr>
              <p:nvPr/>
            </p:nvSpPr>
            <p:spPr bwMode="auto">
              <a:xfrm>
                <a:off x="4461" y="3086"/>
                <a:ext cx="69" cy="12"/>
              </a:xfrm>
              <a:custGeom>
                <a:avLst/>
                <a:gdLst/>
                <a:ahLst/>
                <a:cxnLst>
                  <a:cxn ang="0">
                    <a:pos x="0" y="0"/>
                  </a:cxn>
                  <a:cxn ang="0">
                    <a:pos x="12" y="25"/>
                  </a:cxn>
                  <a:cxn ang="0">
                    <a:pos x="105" y="25"/>
                  </a:cxn>
                  <a:cxn ang="0">
                    <a:pos x="140" y="0"/>
                  </a:cxn>
                  <a:cxn ang="0">
                    <a:pos x="0" y="0"/>
                  </a:cxn>
                </a:cxnLst>
                <a:rect l="0" t="0" r="r" b="b"/>
                <a:pathLst>
                  <a:path w="140" h="25">
                    <a:moveTo>
                      <a:pt x="0" y="0"/>
                    </a:moveTo>
                    <a:lnTo>
                      <a:pt x="12" y="25"/>
                    </a:lnTo>
                    <a:lnTo>
                      <a:pt x="105" y="25"/>
                    </a:lnTo>
                    <a:lnTo>
                      <a:pt x="140" y="0"/>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6" name="Freeform 19"/>
              <p:cNvSpPr>
                <a:spLocks/>
              </p:cNvSpPr>
              <p:nvPr/>
            </p:nvSpPr>
            <p:spPr bwMode="auto">
              <a:xfrm>
                <a:off x="4426" y="2954"/>
                <a:ext cx="30" cy="30"/>
              </a:xfrm>
              <a:custGeom>
                <a:avLst/>
                <a:gdLst/>
                <a:ahLst/>
                <a:cxnLst>
                  <a:cxn ang="0">
                    <a:pos x="31" y="61"/>
                  </a:cxn>
                  <a:cxn ang="0">
                    <a:pos x="42" y="58"/>
                  </a:cxn>
                  <a:cxn ang="0">
                    <a:pos x="52" y="52"/>
                  </a:cxn>
                  <a:cxn ang="0">
                    <a:pos x="59" y="42"/>
                  </a:cxn>
                  <a:cxn ang="0">
                    <a:pos x="61" y="31"/>
                  </a:cxn>
                  <a:cxn ang="0">
                    <a:pos x="59" y="18"/>
                  </a:cxn>
                  <a:cxn ang="0">
                    <a:pos x="52" y="9"/>
                  </a:cxn>
                  <a:cxn ang="0">
                    <a:pos x="42" y="2"/>
                  </a:cxn>
                  <a:cxn ang="0">
                    <a:pos x="31" y="0"/>
                  </a:cxn>
                  <a:cxn ang="0">
                    <a:pos x="18" y="2"/>
                  </a:cxn>
                  <a:cxn ang="0">
                    <a:pos x="9" y="9"/>
                  </a:cxn>
                  <a:cxn ang="0">
                    <a:pos x="2" y="18"/>
                  </a:cxn>
                  <a:cxn ang="0">
                    <a:pos x="0" y="31"/>
                  </a:cxn>
                  <a:cxn ang="0">
                    <a:pos x="2" y="42"/>
                  </a:cxn>
                  <a:cxn ang="0">
                    <a:pos x="9" y="52"/>
                  </a:cxn>
                  <a:cxn ang="0">
                    <a:pos x="18" y="58"/>
                  </a:cxn>
                  <a:cxn ang="0">
                    <a:pos x="31" y="61"/>
                  </a:cxn>
                </a:cxnLst>
                <a:rect l="0" t="0" r="r" b="b"/>
                <a:pathLst>
                  <a:path w="61" h="61">
                    <a:moveTo>
                      <a:pt x="31" y="61"/>
                    </a:moveTo>
                    <a:lnTo>
                      <a:pt x="42" y="58"/>
                    </a:lnTo>
                    <a:lnTo>
                      <a:pt x="52" y="52"/>
                    </a:lnTo>
                    <a:lnTo>
                      <a:pt x="59" y="42"/>
                    </a:lnTo>
                    <a:lnTo>
                      <a:pt x="61" y="31"/>
                    </a:lnTo>
                    <a:lnTo>
                      <a:pt x="59" y="18"/>
                    </a:lnTo>
                    <a:lnTo>
                      <a:pt x="52" y="9"/>
                    </a:lnTo>
                    <a:lnTo>
                      <a:pt x="42" y="2"/>
                    </a:lnTo>
                    <a:lnTo>
                      <a:pt x="31" y="0"/>
                    </a:lnTo>
                    <a:lnTo>
                      <a:pt x="18" y="2"/>
                    </a:lnTo>
                    <a:lnTo>
                      <a:pt x="9" y="9"/>
                    </a:lnTo>
                    <a:lnTo>
                      <a:pt x="2" y="18"/>
                    </a:lnTo>
                    <a:lnTo>
                      <a:pt x="0" y="31"/>
                    </a:lnTo>
                    <a:lnTo>
                      <a:pt x="2" y="42"/>
                    </a:lnTo>
                    <a:lnTo>
                      <a:pt x="9" y="52"/>
                    </a:lnTo>
                    <a:lnTo>
                      <a:pt x="18" y="58"/>
                    </a:lnTo>
                    <a:lnTo>
                      <a:pt x="31" y="6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7" name="Freeform 20"/>
              <p:cNvSpPr>
                <a:spLocks/>
              </p:cNvSpPr>
              <p:nvPr/>
            </p:nvSpPr>
            <p:spPr bwMode="auto">
              <a:xfrm>
                <a:off x="4522" y="2955"/>
                <a:ext cx="36" cy="36"/>
              </a:xfrm>
              <a:custGeom>
                <a:avLst/>
                <a:gdLst/>
                <a:ahLst/>
                <a:cxnLst>
                  <a:cxn ang="0">
                    <a:pos x="36" y="71"/>
                  </a:cxn>
                  <a:cxn ang="0">
                    <a:pos x="43" y="70"/>
                  </a:cxn>
                  <a:cxn ang="0">
                    <a:pos x="50" y="69"/>
                  </a:cxn>
                  <a:cxn ang="0">
                    <a:pos x="56" y="66"/>
                  </a:cxn>
                  <a:cxn ang="0">
                    <a:pos x="61" y="61"/>
                  </a:cxn>
                  <a:cxn ang="0">
                    <a:pos x="66" y="55"/>
                  </a:cxn>
                  <a:cxn ang="0">
                    <a:pos x="70" y="50"/>
                  </a:cxn>
                  <a:cxn ang="0">
                    <a:pos x="71" y="43"/>
                  </a:cxn>
                  <a:cxn ang="0">
                    <a:pos x="72" y="36"/>
                  </a:cxn>
                  <a:cxn ang="0">
                    <a:pos x="71" y="29"/>
                  </a:cxn>
                  <a:cxn ang="0">
                    <a:pos x="70" y="22"/>
                  </a:cxn>
                  <a:cxn ang="0">
                    <a:pos x="66" y="16"/>
                  </a:cxn>
                  <a:cxn ang="0">
                    <a:pos x="61" y="10"/>
                  </a:cxn>
                  <a:cxn ang="0">
                    <a:pos x="56" y="6"/>
                  </a:cxn>
                  <a:cxn ang="0">
                    <a:pos x="50" y="2"/>
                  </a:cxn>
                  <a:cxn ang="0">
                    <a:pos x="43" y="1"/>
                  </a:cxn>
                  <a:cxn ang="0">
                    <a:pos x="36" y="0"/>
                  </a:cxn>
                  <a:cxn ang="0">
                    <a:pos x="29" y="1"/>
                  </a:cxn>
                  <a:cxn ang="0">
                    <a:pos x="22" y="2"/>
                  </a:cxn>
                  <a:cxn ang="0">
                    <a:pos x="17" y="6"/>
                  </a:cxn>
                  <a:cxn ang="0">
                    <a:pos x="11" y="10"/>
                  </a:cxn>
                  <a:cxn ang="0">
                    <a:pos x="6" y="16"/>
                  </a:cxn>
                  <a:cxn ang="0">
                    <a:pos x="3" y="22"/>
                  </a:cxn>
                  <a:cxn ang="0">
                    <a:pos x="2" y="29"/>
                  </a:cxn>
                  <a:cxn ang="0">
                    <a:pos x="0" y="36"/>
                  </a:cxn>
                  <a:cxn ang="0">
                    <a:pos x="2" y="43"/>
                  </a:cxn>
                  <a:cxn ang="0">
                    <a:pos x="3" y="50"/>
                  </a:cxn>
                  <a:cxn ang="0">
                    <a:pos x="6" y="55"/>
                  </a:cxn>
                  <a:cxn ang="0">
                    <a:pos x="11" y="61"/>
                  </a:cxn>
                  <a:cxn ang="0">
                    <a:pos x="17" y="66"/>
                  </a:cxn>
                  <a:cxn ang="0">
                    <a:pos x="22" y="69"/>
                  </a:cxn>
                  <a:cxn ang="0">
                    <a:pos x="29" y="70"/>
                  </a:cxn>
                  <a:cxn ang="0">
                    <a:pos x="36" y="71"/>
                  </a:cxn>
                </a:cxnLst>
                <a:rect l="0" t="0" r="r" b="b"/>
                <a:pathLst>
                  <a:path w="72" h="71">
                    <a:moveTo>
                      <a:pt x="36" y="71"/>
                    </a:moveTo>
                    <a:lnTo>
                      <a:pt x="43" y="70"/>
                    </a:lnTo>
                    <a:lnTo>
                      <a:pt x="50" y="69"/>
                    </a:lnTo>
                    <a:lnTo>
                      <a:pt x="56" y="66"/>
                    </a:lnTo>
                    <a:lnTo>
                      <a:pt x="61" y="61"/>
                    </a:lnTo>
                    <a:lnTo>
                      <a:pt x="66" y="55"/>
                    </a:lnTo>
                    <a:lnTo>
                      <a:pt x="70" y="50"/>
                    </a:lnTo>
                    <a:lnTo>
                      <a:pt x="71" y="43"/>
                    </a:lnTo>
                    <a:lnTo>
                      <a:pt x="72" y="36"/>
                    </a:lnTo>
                    <a:lnTo>
                      <a:pt x="71" y="29"/>
                    </a:lnTo>
                    <a:lnTo>
                      <a:pt x="70" y="22"/>
                    </a:lnTo>
                    <a:lnTo>
                      <a:pt x="66" y="16"/>
                    </a:lnTo>
                    <a:lnTo>
                      <a:pt x="61" y="10"/>
                    </a:lnTo>
                    <a:lnTo>
                      <a:pt x="56" y="6"/>
                    </a:lnTo>
                    <a:lnTo>
                      <a:pt x="50" y="2"/>
                    </a:lnTo>
                    <a:lnTo>
                      <a:pt x="43" y="1"/>
                    </a:lnTo>
                    <a:lnTo>
                      <a:pt x="36" y="0"/>
                    </a:lnTo>
                    <a:lnTo>
                      <a:pt x="29" y="1"/>
                    </a:lnTo>
                    <a:lnTo>
                      <a:pt x="22" y="2"/>
                    </a:lnTo>
                    <a:lnTo>
                      <a:pt x="17" y="6"/>
                    </a:lnTo>
                    <a:lnTo>
                      <a:pt x="11" y="10"/>
                    </a:lnTo>
                    <a:lnTo>
                      <a:pt x="6" y="16"/>
                    </a:lnTo>
                    <a:lnTo>
                      <a:pt x="3" y="22"/>
                    </a:lnTo>
                    <a:lnTo>
                      <a:pt x="2" y="29"/>
                    </a:lnTo>
                    <a:lnTo>
                      <a:pt x="0" y="36"/>
                    </a:lnTo>
                    <a:lnTo>
                      <a:pt x="2" y="43"/>
                    </a:lnTo>
                    <a:lnTo>
                      <a:pt x="3" y="50"/>
                    </a:lnTo>
                    <a:lnTo>
                      <a:pt x="6" y="55"/>
                    </a:lnTo>
                    <a:lnTo>
                      <a:pt x="11" y="61"/>
                    </a:lnTo>
                    <a:lnTo>
                      <a:pt x="17" y="66"/>
                    </a:lnTo>
                    <a:lnTo>
                      <a:pt x="22" y="69"/>
                    </a:lnTo>
                    <a:lnTo>
                      <a:pt x="29" y="70"/>
                    </a:lnTo>
                    <a:lnTo>
                      <a:pt x="36" y="7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8" name="Freeform 21"/>
              <p:cNvSpPr>
                <a:spLocks/>
              </p:cNvSpPr>
              <p:nvPr/>
            </p:nvSpPr>
            <p:spPr bwMode="auto">
              <a:xfrm>
                <a:off x="4437" y="2957"/>
                <a:ext cx="70" cy="88"/>
              </a:xfrm>
              <a:custGeom>
                <a:avLst/>
                <a:gdLst/>
                <a:ahLst/>
                <a:cxnLst>
                  <a:cxn ang="0">
                    <a:pos x="38" y="152"/>
                  </a:cxn>
                  <a:cxn ang="0">
                    <a:pos x="99" y="41"/>
                  </a:cxn>
                  <a:cxn ang="0">
                    <a:pos x="99" y="0"/>
                  </a:cxn>
                  <a:cxn ang="0">
                    <a:pos x="0" y="175"/>
                  </a:cxn>
                  <a:cxn ang="0">
                    <a:pos x="138" y="172"/>
                  </a:cxn>
                  <a:cxn ang="0">
                    <a:pos x="138" y="150"/>
                  </a:cxn>
                  <a:cxn ang="0">
                    <a:pos x="38" y="152"/>
                  </a:cxn>
                </a:cxnLst>
                <a:rect l="0" t="0" r="r" b="b"/>
                <a:pathLst>
                  <a:path w="138" h="175">
                    <a:moveTo>
                      <a:pt x="38" y="152"/>
                    </a:moveTo>
                    <a:lnTo>
                      <a:pt x="99" y="41"/>
                    </a:lnTo>
                    <a:lnTo>
                      <a:pt x="99" y="0"/>
                    </a:lnTo>
                    <a:lnTo>
                      <a:pt x="0" y="175"/>
                    </a:lnTo>
                    <a:lnTo>
                      <a:pt x="138" y="172"/>
                    </a:lnTo>
                    <a:lnTo>
                      <a:pt x="138" y="150"/>
                    </a:lnTo>
                    <a:lnTo>
                      <a:pt x="38" y="15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9" name="Freeform 22"/>
              <p:cNvSpPr>
                <a:spLocks/>
              </p:cNvSpPr>
              <p:nvPr/>
            </p:nvSpPr>
            <p:spPr bwMode="auto">
              <a:xfrm>
                <a:off x="4286" y="3188"/>
                <a:ext cx="491" cy="650"/>
              </a:xfrm>
              <a:custGeom>
                <a:avLst/>
                <a:gdLst/>
                <a:ahLst/>
                <a:cxnLst>
                  <a:cxn ang="0">
                    <a:pos x="222" y="613"/>
                  </a:cxn>
                  <a:cxn ang="0">
                    <a:pos x="190" y="724"/>
                  </a:cxn>
                  <a:cxn ang="0">
                    <a:pos x="156" y="902"/>
                  </a:cxn>
                  <a:cxn ang="0">
                    <a:pos x="159" y="1069"/>
                  </a:cxn>
                  <a:cxn ang="0">
                    <a:pos x="178" y="1184"/>
                  </a:cxn>
                  <a:cxn ang="0">
                    <a:pos x="190" y="1227"/>
                  </a:cxn>
                  <a:cxn ang="0">
                    <a:pos x="288" y="1233"/>
                  </a:cxn>
                  <a:cxn ang="0">
                    <a:pos x="237" y="1257"/>
                  </a:cxn>
                  <a:cxn ang="0">
                    <a:pos x="218" y="1299"/>
                  </a:cxn>
                  <a:cxn ang="0">
                    <a:pos x="480" y="1274"/>
                  </a:cxn>
                  <a:cxn ang="0">
                    <a:pos x="445" y="1207"/>
                  </a:cxn>
                  <a:cxn ang="0">
                    <a:pos x="441" y="1009"/>
                  </a:cxn>
                  <a:cxn ang="0">
                    <a:pos x="459" y="913"/>
                  </a:cxn>
                  <a:cxn ang="0">
                    <a:pos x="485" y="815"/>
                  </a:cxn>
                  <a:cxn ang="0">
                    <a:pos x="494" y="796"/>
                  </a:cxn>
                  <a:cxn ang="0">
                    <a:pos x="522" y="893"/>
                  </a:cxn>
                  <a:cxn ang="0">
                    <a:pos x="548" y="1014"/>
                  </a:cxn>
                  <a:cxn ang="0">
                    <a:pos x="547" y="1160"/>
                  </a:cxn>
                  <a:cxn ang="0">
                    <a:pos x="518" y="1265"/>
                  </a:cxn>
                  <a:cxn ang="0">
                    <a:pos x="508" y="1299"/>
                  </a:cxn>
                  <a:cxn ang="0">
                    <a:pos x="765" y="1269"/>
                  </a:cxn>
                  <a:cxn ang="0">
                    <a:pos x="725" y="1240"/>
                  </a:cxn>
                  <a:cxn ang="0">
                    <a:pos x="660" y="1227"/>
                  </a:cxn>
                  <a:cxn ang="0">
                    <a:pos x="823" y="1141"/>
                  </a:cxn>
                  <a:cxn ang="0">
                    <a:pos x="840" y="909"/>
                  </a:cxn>
                  <a:cxn ang="0">
                    <a:pos x="810" y="737"/>
                  </a:cxn>
                  <a:cxn ang="0">
                    <a:pos x="779" y="622"/>
                  </a:cxn>
                  <a:cxn ang="0">
                    <a:pos x="781" y="458"/>
                  </a:cxn>
                  <a:cxn ang="0">
                    <a:pos x="807" y="443"/>
                  </a:cxn>
                  <a:cxn ang="0">
                    <a:pos x="830" y="427"/>
                  </a:cxn>
                  <a:cxn ang="0">
                    <a:pos x="879" y="385"/>
                  </a:cxn>
                  <a:cxn ang="0">
                    <a:pos x="946" y="336"/>
                  </a:cxn>
                  <a:cxn ang="0">
                    <a:pos x="980" y="300"/>
                  </a:cxn>
                  <a:cxn ang="0">
                    <a:pos x="977" y="241"/>
                  </a:cxn>
                  <a:cxn ang="0">
                    <a:pos x="949" y="181"/>
                  </a:cxn>
                  <a:cxn ang="0">
                    <a:pos x="905" y="125"/>
                  </a:cxn>
                  <a:cxn ang="0">
                    <a:pos x="851" y="75"/>
                  </a:cxn>
                  <a:cxn ang="0">
                    <a:pos x="797" y="37"/>
                  </a:cxn>
                  <a:cxn ang="0">
                    <a:pos x="763" y="21"/>
                  </a:cxn>
                  <a:cxn ang="0">
                    <a:pos x="725" y="8"/>
                  </a:cxn>
                  <a:cxn ang="0">
                    <a:pos x="685" y="2"/>
                  </a:cxn>
                  <a:cxn ang="0">
                    <a:pos x="681" y="2"/>
                  </a:cxn>
                  <a:cxn ang="0">
                    <a:pos x="660" y="2"/>
                  </a:cxn>
                  <a:cxn ang="0">
                    <a:pos x="626" y="4"/>
                  </a:cxn>
                  <a:cxn ang="0">
                    <a:pos x="581" y="29"/>
                  </a:cxn>
                  <a:cxn ang="0">
                    <a:pos x="501" y="53"/>
                  </a:cxn>
                  <a:cxn ang="0">
                    <a:pos x="430" y="45"/>
                  </a:cxn>
                  <a:cxn ang="0">
                    <a:pos x="392" y="17"/>
                  </a:cxn>
                  <a:cxn ang="0">
                    <a:pos x="379" y="0"/>
                  </a:cxn>
                  <a:cxn ang="0">
                    <a:pos x="317" y="3"/>
                  </a:cxn>
                  <a:cxn ang="0">
                    <a:pos x="273" y="14"/>
                  </a:cxn>
                  <a:cxn ang="0">
                    <a:pos x="252" y="21"/>
                  </a:cxn>
                  <a:cxn ang="0">
                    <a:pos x="171" y="56"/>
                  </a:cxn>
                  <a:cxn ang="0">
                    <a:pos x="107" y="111"/>
                  </a:cxn>
                  <a:cxn ang="0">
                    <a:pos x="56" y="174"/>
                  </a:cxn>
                  <a:cxn ang="0">
                    <a:pos x="22" y="235"/>
                  </a:cxn>
                  <a:cxn ang="0">
                    <a:pos x="3" y="283"/>
                  </a:cxn>
                </a:cxnLst>
                <a:rect l="0" t="0" r="r" b="b"/>
                <a:pathLst>
                  <a:path w="982" h="1299">
                    <a:moveTo>
                      <a:pt x="226" y="382"/>
                    </a:moveTo>
                    <a:lnTo>
                      <a:pt x="226" y="604"/>
                    </a:lnTo>
                    <a:lnTo>
                      <a:pt x="222" y="613"/>
                    </a:lnTo>
                    <a:lnTo>
                      <a:pt x="214" y="637"/>
                    </a:lnTo>
                    <a:lnTo>
                      <a:pt x="203" y="675"/>
                    </a:lnTo>
                    <a:lnTo>
                      <a:pt x="190" y="724"/>
                    </a:lnTo>
                    <a:lnTo>
                      <a:pt x="176" y="779"/>
                    </a:lnTo>
                    <a:lnTo>
                      <a:pt x="165" y="840"/>
                    </a:lnTo>
                    <a:lnTo>
                      <a:pt x="156" y="902"/>
                    </a:lnTo>
                    <a:lnTo>
                      <a:pt x="153" y="964"/>
                    </a:lnTo>
                    <a:lnTo>
                      <a:pt x="155" y="1020"/>
                    </a:lnTo>
                    <a:lnTo>
                      <a:pt x="159" y="1069"/>
                    </a:lnTo>
                    <a:lnTo>
                      <a:pt x="166" y="1114"/>
                    </a:lnTo>
                    <a:lnTo>
                      <a:pt x="171" y="1152"/>
                    </a:lnTo>
                    <a:lnTo>
                      <a:pt x="178" y="1184"/>
                    </a:lnTo>
                    <a:lnTo>
                      <a:pt x="184" y="1207"/>
                    </a:lnTo>
                    <a:lnTo>
                      <a:pt x="189" y="1222"/>
                    </a:lnTo>
                    <a:lnTo>
                      <a:pt x="190" y="1227"/>
                    </a:lnTo>
                    <a:lnTo>
                      <a:pt x="333" y="1227"/>
                    </a:lnTo>
                    <a:lnTo>
                      <a:pt x="310" y="1229"/>
                    </a:lnTo>
                    <a:lnTo>
                      <a:pt x="288" y="1233"/>
                    </a:lnTo>
                    <a:lnTo>
                      <a:pt x="268" y="1240"/>
                    </a:lnTo>
                    <a:lnTo>
                      <a:pt x="251" y="1248"/>
                    </a:lnTo>
                    <a:lnTo>
                      <a:pt x="237" y="1257"/>
                    </a:lnTo>
                    <a:lnTo>
                      <a:pt x="227" y="1269"/>
                    </a:lnTo>
                    <a:lnTo>
                      <a:pt x="220" y="1283"/>
                    </a:lnTo>
                    <a:lnTo>
                      <a:pt x="218" y="1299"/>
                    </a:lnTo>
                    <a:lnTo>
                      <a:pt x="483" y="1299"/>
                    </a:lnTo>
                    <a:lnTo>
                      <a:pt x="485" y="1286"/>
                    </a:lnTo>
                    <a:lnTo>
                      <a:pt x="480" y="1274"/>
                    </a:lnTo>
                    <a:lnTo>
                      <a:pt x="472" y="1264"/>
                    </a:lnTo>
                    <a:lnTo>
                      <a:pt x="462" y="1256"/>
                    </a:lnTo>
                    <a:lnTo>
                      <a:pt x="445" y="1207"/>
                    </a:lnTo>
                    <a:lnTo>
                      <a:pt x="438" y="1139"/>
                    </a:lnTo>
                    <a:lnTo>
                      <a:pt x="439" y="1067"/>
                    </a:lnTo>
                    <a:lnTo>
                      <a:pt x="441" y="1009"/>
                    </a:lnTo>
                    <a:lnTo>
                      <a:pt x="445" y="983"/>
                    </a:lnTo>
                    <a:lnTo>
                      <a:pt x="450" y="949"/>
                    </a:lnTo>
                    <a:lnTo>
                      <a:pt x="459" y="913"/>
                    </a:lnTo>
                    <a:lnTo>
                      <a:pt x="468" y="876"/>
                    </a:lnTo>
                    <a:lnTo>
                      <a:pt x="477" y="842"/>
                    </a:lnTo>
                    <a:lnTo>
                      <a:pt x="485" y="815"/>
                    </a:lnTo>
                    <a:lnTo>
                      <a:pt x="490" y="795"/>
                    </a:lnTo>
                    <a:lnTo>
                      <a:pt x="492" y="788"/>
                    </a:lnTo>
                    <a:lnTo>
                      <a:pt x="494" y="796"/>
                    </a:lnTo>
                    <a:lnTo>
                      <a:pt x="501" y="819"/>
                    </a:lnTo>
                    <a:lnTo>
                      <a:pt x="510" y="853"/>
                    </a:lnTo>
                    <a:lnTo>
                      <a:pt x="522" y="893"/>
                    </a:lnTo>
                    <a:lnTo>
                      <a:pt x="532" y="936"/>
                    </a:lnTo>
                    <a:lnTo>
                      <a:pt x="542" y="977"/>
                    </a:lnTo>
                    <a:lnTo>
                      <a:pt x="548" y="1014"/>
                    </a:lnTo>
                    <a:lnTo>
                      <a:pt x="552" y="1040"/>
                    </a:lnTo>
                    <a:lnTo>
                      <a:pt x="552" y="1097"/>
                    </a:lnTo>
                    <a:lnTo>
                      <a:pt x="547" y="1160"/>
                    </a:lnTo>
                    <a:lnTo>
                      <a:pt x="539" y="1217"/>
                    </a:lnTo>
                    <a:lnTo>
                      <a:pt x="529" y="1256"/>
                    </a:lnTo>
                    <a:lnTo>
                      <a:pt x="518" y="1265"/>
                    </a:lnTo>
                    <a:lnTo>
                      <a:pt x="510" y="1275"/>
                    </a:lnTo>
                    <a:lnTo>
                      <a:pt x="506" y="1287"/>
                    </a:lnTo>
                    <a:lnTo>
                      <a:pt x="508" y="1299"/>
                    </a:lnTo>
                    <a:lnTo>
                      <a:pt x="774" y="1299"/>
                    </a:lnTo>
                    <a:lnTo>
                      <a:pt x="772" y="1283"/>
                    </a:lnTo>
                    <a:lnTo>
                      <a:pt x="765" y="1269"/>
                    </a:lnTo>
                    <a:lnTo>
                      <a:pt x="755" y="1257"/>
                    </a:lnTo>
                    <a:lnTo>
                      <a:pt x="742" y="1248"/>
                    </a:lnTo>
                    <a:lnTo>
                      <a:pt x="725" y="1240"/>
                    </a:lnTo>
                    <a:lnTo>
                      <a:pt x="705" y="1233"/>
                    </a:lnTo>
                    <a:lnTo>
                      <a:pt x="683" y="1229"/>
                    </a:lnTo>
                    <a:lnTo>
                      <a:pt x="660" y="1227"/>
                    </a:lnTo>
                    <a:lnTo>
                      <a:pt x="808" y="1227"/>
                    </a:lnTo>
                    <a:lnTo>
                      <a:pt x="812" y="1203"/>
                    </a:lnTo>
                    <a:lnTo>
                      <a:pt x="823" y="1141"/>
                    </a:lnTo>
                    <a:lnTo>
                      <a:pt x="834" y="1055"/>
                    </a:lnTo>
                    <a:lnTo>
                      <a:pt x="841" y="963"/>
                    </a:lnTo>
                    <a:lnTo>
                      <a:pt x="840" y="909"/>
                    </a:lnTo>
                    <a:lnTo>
                      <a:pt x="833" y="851"/>
                    </a:lnTo>
                    <a:lnTo>
                      <a:pt x="823" y="793"/>
                    </a:lnTo>
                    <a:lnTo>
                      <a:pt x="810" y="737"/>
                    </a:lnTo>
                    <a:lnTo>
                      <a:pt x="797" y="688"/>
                    </a:lnTo>
                    <a:lnTo>
                      <a:pt x="787" y="649"/>
                    </a:lnTo>
                    <a:lnTo>
                      <a:pt x="779" y="622"/>
                    </a:lnTo>
                    <a:lnTo>
                      <a:pt x="776" y="613"/>
                    </a:lnTo>
                    <a:lnTo>
                      <a:pt x="774" y="463"/>
                    </a:lnTo>
                    <a:lnTo>
                      <a:pt x="781" y="458"/>
                    </a:lnTo>
                    <a:lnTo>
                      <a:pt x="789" y="453"/>
                    </a:lnTo>
                    <a:lnTo>
                      <a:pt x="797" y="447"/>
                    </a:lnTo>
                    <a:lnTo>
                      <a:pt x="807" y="443"/>
                    </a:lnTo>
                    <a:lnTo>
                      <a:pt x="815" y="437"/>
                    </a:lnTo>
                    <a:lnTo>
                      <a:pt x="823" y="432"/>
                    </a:lnTo>
                    <a:lnTo>
                      <a:pt x="830" y="427"/>
                    </a:lnTo>
                    <a:lnTo>
                      <a:pt x="836" y="422"/>
                    </a:lnTo>
                    <a:lnTo>
                      <a:pt x="856" y="403"/>
                    </a:lnTo>
                    <a:lnTo>
                      <a:pt x="879" y="385"/>
                    </a:lnTo>
                    <a:lnTo>
                      <a:pt x="904" y="368"/>
                    </a:lnTo>
                    <a:lnTo>
                      <a:pt x="925" y="351"/>
                    </a:lnTo>
                    <a:lnTo>
                      <a:pt x="946" y="336"/>
                    </a:lnTo>
                    <a:lnTo>
                      <a:pt x="962" y="322"/>
                    </a:lnTo>
                    <a:lnTo>
                      <a:pt x="974" y="310"/>
                    </a:lnTo>
                    <a:lnTo>
                      <a:pt x="980" y="300"/>
                    </a:lnTo>
                    <a:lnTo>
                      <a:pt x="982" y="280"/>
                    </a:lnTo>
                    <a:lnTo>
                      <a:pt x="981" y="261"/>
                    </a:lnTo>
                    <a:lnTo>
                      <a:pt x="977" y="241"/>
                    </a:lnTo>
                    <a:lnTo>
                      <a:pt x="970" y="222"/>
                    </a:lnTo>
                    <a:lnTo>
                      <a:pt x="960" y="201"/>
                    </a:lnTo>
                    <a:lnTo>
                      <a:pt x="949" y="181"/>
                    </a:lnTo>
                    <a:lnTo>
                      <a:pt x="936" y="162"/>
                    </a:lnTo>
                    <a:lnTo>
                      <a:pt x="921" y="143"/>
                    </a:lnTo>
                    <a:lnTo>
                      <a:pt x="905" y="125"/>
                    </a:lnTo>
                    <a:lnTo>
                      <a:pt x="887" y="108"/>
                    </a:lnTo>
                    <a:lnTo>
                      <a:pt x="869" y="91"/>
                    </a:lnTo>
                    <a:lnTo>
                      <a:pt x="851" y="75"/>
                    </a:lnTo>
                    <a:lnTo>
                      <a:pt x="832" y="61"/>
                    </a:lnTo>
                    <a:lnTo>
                      <a:pt x="815" y="49"/>
                    </a:lnTo>
                    <a:lnTo>
                      <a:pt x="797" y="37"/>
                    </a:lnTo>
                    <a:lnTo>
                      <a:pt x="780" y="28"/>
                    </a:lnTo>
                    <a:lnTo>
                      <a:pt x="773" y="25"/>
                    </a:lnTo>
                    <a:lnTo>
                      <a:pt x="763" y="21"/>
                    </a:lnTo>
                    <a:lnTo>
                      <a:pt x="751" y="17"/>
                    </a:lnTo>
                    <a:lnTo>
                      <a:pt x="739" y="13"/>
                    </a:lnTo>
                    <a:lnTo>
                      <a:pt x="725" y="8"/>
                    </a:lnTo>
                    <a:lnTo>
                      <a:pt x="711" y="5"/>
                    </a:lnTo>
                    <a:lnTo>
                      <a:pt x="697" y="3"/>
                    </a:lnTo>
                    <a:lnTo>
                      <a:pt x="685" y="2"/>
                    </a:lnTo>
                    <a:lnTo>
                      <a:pt x="685" y="2"/>
                    </a:lnTo>
                    <a:lnTo>
                      <a:pt x="683" y="2"/>
                    </a:lnTo>
                    <a:lnTo>
                      <a:pt x="681" y="2"/>
                    </a:lnTo>
                    <a:lnTo>
                      <a:pt x="678" y="2"/>
                    </a:lnTo>
                    <a:lnTo>
                      <a:pt x="671" y="2"/>
                    </a:lnTo>
                    <a:lnTo>
                      <a:pt x="660" y="2"/>
                    </a:lnTo>
                    <a:lnTo>
                      <a:pt x="648" y="2"/>
                    </a:lnTo>
                    <a:lnTo>
                      <a:pt x="629" y="2"/>
                    </a:lnTo>
                    <a:lnTo>
                      <a:pt x="626" y="4"/>
                    </a:lnTo>
                    <a:lnTo>
                      <a:pt x="616" y="11"/>
                    </a:lnTo>
                    <a:lnTo>
                      <a:pt x="600" y="19"/>
                    </a:lnTo>
                    <a:lnTo>
                      <a:pt x="581" y="29"/>
                    </a:lnTo>
                    <a:lnTo>
                      <a:pt x="557" y="40"/>
                    </a:lnTo>
                    <a:lnTo>
                      <a:pt x="530" y="48"/>
                    </a:lnTo>
                    <a:lnTo>
                      <a:pt x="501" y="53"/>
                    </a:lnTo>
                    <a:lnTo>
                      <a:pt x="470" y="55"/>
                    </a:lnTo>
                    <a:lnTo>
                      <a:pt x="448" y="51"/>
                    </a:lnTo>
                    <a:lnTo>
                      <a:pt x="430" y="45"/>
                    </a:lnTo>
                    <a:lnTo>
                      <a:pt x="414" y="36"/>
                    </a:lnTo>
                    <a:lnTo>
                      <a:pt x="401" y="27"/>
                    </a:lnTo>
                    <a:lnTo>
                      <a:pt x="392" y="17"/>
                    </a:lnTo>
                    <a:lnTo>
                      <a:pt x="385" y="8"/>
                    </a:lnTo>
                    <a:lnTo>
                      <a:pt x="380" y="3"/>
                    </a:lnTo>
                    <a:lnTo>
                      <a:pt x="379" y="0"/>
                    </a:lnTo>
                    <a:lnTo>
                      <a:pt x="344" y="0"/>
                    </a:lnTo>
                    <a:lnTo>
                      <a:pt x="332" y="0"/>
                    </a:lnTo>
                    <a:lnTo>
                      <a:pt x="317" y="3"/>
                    </a:lnTo>
                    <a:lnTo>
                      <a:pt x="302" y="6"/>
                    </a:lnTo>
                    <a:lnTo>
                      <a:pt x="287" y="11"/>
                    </a:lnTo>
                    <a:lnTo>
                      <a:pt x="273" y="14"/>
                    </a:lnTo>
                    <a:lnTo>
                      <a:pt x="263" y="18"/>
                    </a:lnTo>
                    <a:lnTo>
                      <a:pt x="254" y="20"/>
                    </a:lnTo>
                    <a:lnTo>
                      <a:pt x="252" y="21"/>
                    </a:lnTo>
                    <a:lnTo>
                      <a:pt x="223" y="30"/>
                    </a:lnTo>
                    <a:lnTo>
                      <a:pt x="197" y="42"/>
                    </a:lnTo>
                    <a:lnTo>
                      <a:pt x="171" y="56"/>
                    </a:lnTo>
                    <a:lnTo>
                      <a:pt x="148" y="73"/>
                    </a:lnTo>
                    <a:lnTo>
                      <a:pt x="126" y="91"/>
                    </a:lnTo>
                    <a:lnTo>
                      <a:pt x="107" y="111"/>
                    </a:lnTo>
                    <a:lnTo>
                      <a:pt x="88" y="132"/>
                    </a:lnTo>
                    <a:lnTo>
                      <a:pt x="71" y="152"/>
                    </a:lnTo>
                    <a:lnTo>
                      <a:pt x="56" y="174"/>
                    </a:lnTo>
                    <a:lnTo>
                      <a:pt x="43" y="195"/>
                    </a:lnTo>
                    <a:lnTo>
                      <a:pt x="32" y="216"/>
                    </a:lnTo>
                    <a:lnTo>
                      <a:pt x="22" y="235"/>
                    </a:lnTo>
                    <a:lnTo>
                      <a:pt x="14" y="253"/>
                    </a:lnTo>
                    <a:lnTo>
                      <a:pt x="8" y="269"/>
                    </a:lnTo>
                    <a:lnTo>
                      <a:pt x="3" y="283"/>
                    </a:lnTo>
                    <a:lnTo>
                      <a:pt x="0" y="293"/>
                    </a:lnTo>
                    <a:lnTo>
                      <a:pt x="226" y="38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0" name="Freeform 23"/>
              <p:cNvSpPr>
                <a:spLocks/>
              </p:cNvSpPr>
              <p:nvPr/>
            </p:nvSpPr>
            <p:spPr bwMode="auto">
              <a:xfrm>
                <a:off x="4302" y="3200"/>
                <a:ext cx="459" cy="243"/>
              </a:xfrm>
              <a:custGeom>
                <a:avLst/>
                <a:gdLst/>
                <a:ahLst/>
                <a:cxnLst>
                  <a:cxn ang="0">
                    <a:pos x="710" y="486"/>
                  </a:cxn>
                  <a:cxn ang="0">
                    <a:pos x="719" y="478"/>
                  </a:cxn>
                  <a:cxn ang="0">
                    <a:pos x="745" y="458"/>
                  </a:cxn>
                  <a:cxn ang="0">
                    <a:pos x="779" y="428"/>
                  </a:cxn>
                  <a:cxn ang="0">
                    <a:pos x="819" y="392"/>
                  </a:cxn>
                  <a:cxn ang="0">
                    <a:pos x="857" y="354"/>
                  </a:cxn>
                  <a:cxn ang="0">
                    <a:pos x="890" y="317"/>
                  </a:cxn>
                  <a:cxn ang="0">
                    <a:pos x="912" y="285"/>
                  </a:cxn>
                  <a:cxn ang="0">
                    <a:pos x="918" y="261"/>
                  </a:cxn>
                  <a:cxn ang="0">
                    <a:pos x="914" y="237"/>
                  </a:cxn>
                  <a:cxn ang="0">
                    <a:pos x="897" y="185"/>
                  </a:cxn>
                  <a:cxn ang="0">
                    <a:pos x="846" y="115"/>
                  </a:cxn>
                  <a:cxn ang="0">
                    <a:pos x="744" y="35"/>
                  </a:cxn>
                  <a:cxn ang="0">
                    <a:pos x="707" y="20"/>
                  </a:cxn>
                  <a:cxn ang="0">
                    <a:pos x="662" y="9"/>
                  </a:cxn>
                  <a:cxn ang="0">
                    <a:pos x="624" y="2"/>
                  </a:cxn>
                  <a:cxn ang="0">
                    <a:pos x="608" y="0"/>
                  </a:cxn>
                  <a:cxn ang="0">
                    <a:pos x="594" y="9"/>
                  </a:cxn>
                  <a:cxn ang="0">
                    <a:pos x="555" y="30"/>
                  </a:cxn>
                  <a:cxn ang="0">
                    <a:pos x="499" y="50"/>
                  </a:cxn>
                  <a:cxn ang="0">
                    <a:pos x="435" y="58"/>
                  </a:cxn>
                  <a:cxn ang="0">
                    <a:pos x="383" y="48"/>
                  </a:cxn>
                  <a:cxn ang="0">
                    <a:pos x="352" y="28"/>
                  </a:cxn>
                  <a:cxn ang="0">
                    <a:pos x="337" y="9"/>
                  </a:cxn>
                  <a:cxn ang="0">
                    <a:pos x="333" y="0"/>
                  </a:cxn>
                  <a:cxn ang="0">
                    <a:pos x="333" y="0"/>
                  </a:cxn>
                  <a:cxn ang="0">
                    <a:pos x="329" y="0"/>
                  </a:cxn>
                  <a:cxn ang="0">
                    <a:pos x="311" y="3"/>
                  </a:cxn>
                  <a:cxn ang="0">
                    <a:pos x="274" y="10"/>
                  </a:cxn>
                  <a:cxn ang="0">
                    <a:pos x="236" y="20"/>
                  </a:cxn>
                  <a:cxn ang="0">
                    <a:pos x="195" y="38"/>
                  </a:cxn>
                  <a:cxn ang="0">
                    <a:pos x="153" y="63"/>
                  </a:cxn>
                  <a:cxn ang="0">
                    <a:pos x="113" y="94"/>
                  </a:cxn>
                  <a:cxn ang="0">
                    <a:pos x="75" y="133"/>
                  </a:cxn>
                  <a:cxn ang="0">
                    <a:pos x="43" y="180"/>
                  </a:cxn>
                  <a:cxn ang="0">
                    <a:pos x="17" y="235"/>
                  </a:cxn>
                  <a:cxn ang="0">
                    <a:pos x="0" y="298"/>
                  </a:cxn>
                </a:cxnLst>
                <a:rect l="0" t="0" r="r" b="b"/>
                <a:pathLst>
                  <a:path w="918" h="486">
                    <a:moveTo>
                      <a:pt x="229" y="486"/>
                    </a:moveTo>
                    <a:lnTo>
                      <a:pt x="710" y="486"/>
                    </a:lnTo>
                    <a:lnTo>
                      <a:pt x="712" y="483"/>
                    </a:lnTo>
                    <a:lnTo>
                      <a:pt x="719" y="478"/>
                    </a:lnTo>
                    <a:lnTo>
                      <a:pt x="730" y="469"/>
                    </a:lnTo>
                    <a:lnTo>
                      <a:pt x="745" y="458"/>
                    </a:lnTo>
                    <a:lnTo>
                      <a:pt x="761" y="444"/>
                    </a:lnTo>
                    <a:lnTo>
                      <a:pt x="779" y="428"/>
                    </a:lnTo>
                    <a:lnTo>
                      <a:pt x="798" y="411"/>
                    </a:lnTo>
                    <a:lnTo>
                      <a:pt x="819" y="392"/>
                    </a:lnTo>
                    <a:lnTo>
                      <a:pt x="838" y="374"/>
                    </a:lnTo>
                    <a:lnTo>
                      <a:pt x="857" y="354"/>
                    </a:lnTo>
                    <a:lnTo>
                      <a:pt x="875" y="336"/>
                    </a:lnTo>
                    <a:lnTo>
                      <a:pt x="890" y="317"/>
                    </a:lnTo>
                    <a:lnTo>
                      <a:pt x="903" y="301"/>
                    </a:lnTo>
                    <a:lnTo>
                      <a:pt x="912" y="285"/>
                    </a:lnTo>
                    <a:lnTo>
                      <a:pt x="918" y="273"/>
                    </a:lnTo>
                    <a:lnTo>
                      <a:pt x="918" y="261"/>
                    </a:lnTo>
                    <a:lnTo>
                      <a:pt x="917" y="253"/>
                    </a:lnTo>
                    <a:lnTo>
                      <a:pt x="914" y="237"/>
                    </a:lnTo>
                    <a:lnTo>
                      <a:pt x="908" y="214"/>
                    </a:lnTo>
                    <a:lnTo>
                      <a:pt x="897" y="185"/>
                    </a:lnTo>
                    <a:lnTo>
                      <a:pt x="877" y="152"/>
                    </a:lnTo>
                    <a:lnTo>
                      <a:pt x="846" y="115"/>
                    </a:lnTo>
                    <a:lnTo>
                      <a:pt x="802" y="76"/>
                    </a:lnTo>
                    <a:lnTo>
                      <a:pt x="744" y="35"/>
                    </a:lnTo>
                    <a:lnTo>
                      <a:pt x="726" y="27"/>
                    </a:lnTo>
                    <a:lnTo>
                      <a:pt x="707" y="20"/>
                    </a:lnTo>
                    <a:lnTo>
                      <a:pt x="684" y="13"/>
                    </a:lnTo>
                    <a:lnTo>
                      <a:pt x="662" y="9"/>
                    </a:lnTo>
                    <a:lnTo>
                      <a:pt x="641" y="5"/>
                    </a:lnTo>
                    <a:lnTo>
                      <a:pt x="624" y="2"/>
                    </a:lnTo>
                    <a:lnTo>
                      <a:pt x="612" y="1"/>
                    </a:lnTo>
                    <a:lnTo>
                      <a:pt x="608" y="0"/>
                    </a:lnTo>
                    <a:lnTo>
                      <a:pt x="604" y="2"/>
                    </a:lnTo>
                    <a:lnTo>
                      <a:pt x="594" y="9"/>
                    </a:lnTo>
                    <a:lnTo>
                      <a:pt x="576" y="19"/>
                    </a:lnTo>
                    <a:lnTo>
                      <a:pt x="555" y="30"/>
                    </a:lnTo>
                    <a:lnTo>
                      <a:pt x="529" y="41"/>
                    </a:lnTo>
                    <a:lnTo>
                      <a:pt x="499" y="50"/>
                    </a:lnTo>
                    <a:lnTo>
                      <a:pt x="468" y="56"/>
                    </a:lnTo>
                    <a:lnTo>
                      <a:pt x="435" y="58"/>
                    </a:lnTo>
                    <a:lnTo>
                      <a:pt x="406" y="55"/>
                    </a:lnTo>
                    <a:lnTo>
                      <a:pt x="383" y="48"/>
                    </a:lnTo>
                    <a:lnTo>
                      <a:pt x="364" y="39"/>
                    </a:lnTo>
                    <a:lnTo>
                      <a:pt x="352" y="28"/>
                    </a:lnTo>
                    <a:lnTo>
                      <a:pt x="342" y="18"/>
                    </a:lnTo>
                    <a:lnTo>
                      <a:pt x="337" y="9"/>
                    </a:lnTo>
                    <a:lnTo>
                      <a:pt x="334" y="2"/>
                    </a:lnTo>
                    <a:lnTo>
                      <a:pt x="333" y="0"/>
                    </a:lnTo>
                    <a:lnTo>
                      <a:pt x="333" y="0"/>
                    </a:lnTo>
                    <a:lnTo>
                      <a:pt x="333" y="0"/>
                    </a:lnTo>
                    <a:lnTo>
                      <a:pt x="332" y="0"/>
                    </a:lnTo>
                    <a:lnTo>
                      <a:pt x="329" y="0"/>
                    </a:lnTo>
                    <a:lnTo>
                      <a:pt x="322" y="1"/>
                    </a:lnTo>
                    <a:lnTo>
                      <a:pt x="311" y="3"/>
                    </a:lnTo>
                    <a:lnTo>
                      <a:pt x="295" y="5"/>
                    </a:lnTo>
                    <a:lnTo>
                      <a:pt x="274" y="10"/>
                    </a:lnTo>
                    <a:lnTo>
                      <a:pt x="256" y="15"/>
                    </a:lnTo>
                    <a:lnTo>
                      <a:pt x="236" y="20"/>
                    </a:lnTo>
                    <a:lnTo>
                      <a:pt x="216" y="28"/>
                    </a:lnTo>
                    <a:lnTo>
                      <a:pt x="195" y="38"/>
                    </a:lnTo>
                    <a:lnTo>
                      <a:pt x="174" y="49"/>
                    </a:lnTo>
                    <a:lnTo>
                      <a:pt x="153" y="63"/>
                    </a:lnTo>
                    <a:lnTo>
                      <a:pt x="133" y="78"/>
                    </a:lnTo>
                    <a:lnTo>
                      <a:pt x="113" y="94"/>
                    </a:lnTo>
                    <a:lnTo>
                      <a:pt x="93" y="112"/>
                    </a:lnTo>
                    <a:lnTo>
                      <a:pt x="75" y="133"/>
                    </a:lnTo>
                    <a:lnTo>
                      <a:pt x="58" y="156"/>
                    </a:lnTo>
                    <a:lnTo>
                      <a:pt x="43" y="180"/>
                    </a:lnTo>
                    <a:lnTo>
                      <a:pt x="29" y="207"/>
                    </a:lnTo>
                    <a:lnTo>
                      <a:pt x="17" y="235"/>
                    </a:lnTo>
                    <a:lnTo>
                      <a:pt x="7" y="266"/>
                    </a:lnTo>
                    <a:lnTo>
                      <a:pt x="0" y="298"/>
                    </a:lnTo>
                    <a:lnTo>
                      <a:pt x="229" y="486"/>
                    </a:lnTo>
                    <a:close/>
                  </a:path>
                </a:pathLst>
              </a:custGeom>
              <a:solidFill>
                <a:srgbClr val="FF99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1" name="Freeform 24"/>
              <p:cNvSpPr>
                <a:spLocks/>
              </p:cNvSpPr>
              <p:nvPr/>
            </p:nvSpPr>
            <p:spPr bwMode="auto">
              <a:xfrm>
                <a:off x="4351" y="2784"/>
                <a:ext cx="311" cy="169"/>
              </a:xfrm>
              <a:custGeom>
                <a:avLst/>
                <a:gdLst/>
                <a:ahLst/>
                <a:cxnLst>
                  <a:cxn ang="0">
                    <a:pos x="623" y="220"/>
                  </a:cxn>
                  <a:cxn ang="0">
                    <a:pos x="621" y="165"/>
                  </a:cxn>
                  <a:cxn ang="0">
                    <a:pos x="610" y="111"/>
                  </a:cxn>
                  <a:cxn ang="0">
                    <a:pos x="576" y="62"/>
                  </a:cxn>
                  <a:cxn ang="0">
                    <a:pos x="543" y="38"/>
                  </a:cxn>
                  <a:cxn ang="0">
                    <a:pos x="529" y="31"/>
                  </a:cxn>
                  <a:cxn ang="0">
                    <a:pos x="514" y="25"/>
                  </a:cxn>
                  <a:cxn ang="0">
                    <a:pos x="498" y="20"/>
                  </a:cxn>
                  <a:cxn ang="0">
                    <a:pos x="480" y="14"/>
                  </a:cxn>
                  <a:cxn ang="0">
                    <a:pos x="457" y="9"/>
                  </a:cxn>
                  <a:cxn ang="0">
                    <a:pos x="431" y="5"/>
                  </a:cxn>
                  <a:cxn ang="0">
                    <a:pos x="403" y="2"/>
                  </a:cxn>
                  <a:cxn ang="0">
                    <a:pos x="382" y="1"/>
                  </a:cxn>
                  <a:cxn ang="0">
                    <a:pos x="367" y="0"/>
                  </a:cxn>
                  <a:cxn ang="0">
                    <a:pos x="353" y="0"/>
                  </a:cxn>
                  <a:cxn ang="0">
                    <a:pos x="339" y="1"/>
                  </a:cxn>
                  <a:cxn ang="0">
                    <a:pos x="324" y="2"/>
                  </a:cxn>
                  <a:cxn ang="0">
                    <a:pos x="309" y="5"/>
                  </a:cxn>
                  <a:cxn ang="0">
                    <a:pos x="294" y="7"/>
                  </a:cxn>
                  <a:cxn ang="0">
                    <a:pos x="279" y="10"/>
                  </a:cxn>
                  <a:cxn ang="0">
                    <a:pos x="271" y="13"/>
                  </a:cxn>
                  <a:cxn ang="0">
                    <a:pos x="263" y="15"/>
                  </a:cxn>
                  <a:cxn ang="0">
                    <a:pos x="250" y="20"/>
                  </a:cxn>
                  <a:cxn ang="0">
                    <a:pos x="240" y="23"/>
                  </a:cxn>
                  <a:cxn ang="0">
                    <a:pos x="228" y="28"/>
                  </a:cxn>
                  <a:cxn ang="0">
                    <a:pos x="216" y="33"/>
                  </a:cxn>
                  <a:cxn ang="0">
                    <a:pos x="205" y="40"/>
                  </a:cxn>
                  <a:cxn ang="0">
                    <a:pos x="195" y="47"/>
                  </a:cxn>
                  <a:cxn ang="0">
                    <a:pos x="112" y="192"/>
                  </a:cxn>
                  <a:cxn ang="0">
                    <a:pos x="73" y="205"/>
                  </a:cxn>
                  <a:cxn ang="0">
                    <a:pos x="37" y="223"/>
                  </a:cxn>
                  <a:cxn ang="0">
                    <a:pos x="10" y="244"/>
                  </a:cxn>
                  <a:cxn ang="0">
                    <a:pos x="0" y="261"/>
                  </a:cxn>
                  <a:cxn ang="0">
                    <a:pos x="5" y="275"/>
                  </a:cxn>
                  <a:cxn ang="0">
                    <a:pos x="20" y="288"/>
                  </a:cxn>
                  <a:cxn ang="0">
                    <a:pos x="43" y="299"/>
                  </a:cxn>
                  <a:cxn ang="0">
                    <a:pos x="75" y="310"/>
                  </a:cxn>
                  <a:cxn ang="0">
                    <a:pos x="114" y="319"/>
                  </a:cxn>
                  <a:cxn ang="0">
                    <a:pos x="158" y="326"/>
                  </a:cxn>
                  <a:cxn ang="0">
                    <a:pos x="207" y="332"/>
                  </a:cxn>
                  <a:cxn ang="0">
                    <a:pos x="261" y="336"/>
                  </a:cxn>
                  <a:cxn ang="0">
                    <a:pos x="329" y="337"/>
                  </a:cxn>
                  <a:cxn ang="0">
                    <a:pos x="394" y="333"/>
                  </a:cxn>
                  <a:cxn ang="0">
                    <a:pos x="455" y="325"/>
                  </a:cxn>
                  <a:cxn ang="0">
                    <a:pos x="510" y="312"/>
                  </a:cxn>
                  <a:cxn ang="0">
                    <a:pos x="556" y="297"/>
                  </a:cxn>
                  <a:cxn ang="0">
                    <a:pos x="590" y="281"/>
                  </a:cxn>
                  <a:cxn ang="0">
                    <a:pos x="613" y="264"/>
                  </a:cxn>
                  <a:cxn ang="0">
                    <a:pos x="621" y="246"/>
                  </a:cxn>
                </a:cxnLst>
                <a:rect l="0" t="0" r="r" b="b"/>
                <a:pathLst>
                  <a:path w="623" h="337">
                    <a:moveTo>
                      <a:pt x="621" y="246"/>
                    </a:moveTo>
                    <a:lnTo>
                      <a:pt x="623" y="220"/>
                    </a:lnTo>
                    <a:lnTo>
                      <a:pt x="623" y="192"/>
                    </a:lnTo>
                    <a:lnTo>
                      <a:pt x="621" y="165"/>
                    </a:lnTo>
                    <a:lnTo>
                      <a:pt x="618" y="137"/>
                    </a:lnTo>
                    <a:lnTo>
                      <a:pt x="610" y="111"/>
                    </a:lnTo>
                    <a:lnTo>
                      <a:pt x="596" y="85"/>
                    </a:lnTo>
                    <a:lnTo>
                      <a:pt x="576" y="62"/>
                    </a:lnTo>
                    <a:lnTo>
                      <a:pt x="549" y="41"/>
                    </a:lnTo>
                    <a:lnTo>
                      <a:pt x="543" y="38"/>
                    </a:lnTo>
                    <a:lnTo>
                      <a:pt x="536" y="35"/>
                    </a:lnTo>
                    <a:lnTo>
                      <a:pt x="529" y="31"/>
                    </a:lnTo>
                    <a:lnTo>
                      <a:pt x="522" y="29"/>
                    </a:lnTo>
                    <a:lnTo>
                      <a:pt x="514" y="25"/>
                    </a:lnTo>
                    <a:lnTo>
                      <a:pt x="506" y="23"/>
                    </a:lnTo>
                    <a:lnTo>
                      <a:pt x="498" y="20"/>
                    </a:lnTo>
                    <a:lnTo>
                      <a:pt x="490" y="17"/>
                    </a:lnTo>
                    <a:lnTo>
                      <a:pt x="480" y="14"/>
                    </a:lnTo>
                    <a:lnTo>
                      <a:pt x="468" y="12"/>
                    </a:lnTo>
                    <a:lnTo>
                      <a:pt x="457" y="9"/>
                    </a:lnTo>
                    <a:lnTo>
                      <a:pt x="444" y="7"/>
                    </a:lnTo>
                    <a:lnTo>
                      <a:pt x="431" y="5"/>
                    </a:lnTo>
                    <a:lnTo>
                      <a:pt x="417" y="3"/>
                    </a:lnTo>
                    <a:lnTo>
                      <a:pt x="403" y="2"/>
                    </a:lnTo>
                    <a:lnTo>
                      <a:pt x="388" y="1"/>
                    </a:lnTo>
                    <a:lnTo>
                      <a:pt x="382" y="1"/>
                    </a:lnTo>
                    <a:lnTo>
                      <a:pt x="373" y="0"/>
                    </a:lnTo>
                    <a:lnTo>
                      <a:pt x="367" y="0"/>
                    </a:lnTo>
                    <a:lnTo>
                      <a:pt x="360" y="0"/>
                    </a:lnTo>
                    <a:lnTo>
                      <a:pt x="353" y="0"/>
                    </a:lnTo>
                    <a:lnTo>
                      <a:pt x="346" y="0"/>
                    </a:lnTo>
                    <a:lnTo>
                      <a:pt x="339" y="1"/>
                    </a:lnTo>
                    <a:lnTo>
                      <a:pt x="332" y="1"/>
                    </a:lnTo>
                    <a:lnTo>
                      <a:pt x="324" y="2"/>
                    </a:lnTo>
                    <a:lnTo>
                      <a:pt x="317" y="3"/>
                    </a:lnTo>
                    <a:lnTo>
                      <a:pt x="309" y="5"/>
                    </a:lnTo>
                    <a:lnTo>
                      <a:pt x="301" y="6"/>
                    </a:lnTo>
                    <a:lnTo>
                      <a:pt x="294" y="7"/>
                    </a:lnTo>
                    <a:lnTo>
                      <a:pt x="286" y="9"/>
                    </a:lnTo>
                    <a:lnTo>
                      <a:pt x="279" y="10"/>
                    </a:lnTo>
                    <a:lnTo>
                      <a:pt x="272" y="13"/>
                    </a:lnTo>
                    <a:lnTo>
                      <a:pt x="271" y="13"/>
                    </a:lnTo>
                    <a:lnTo>
                      <a:pt x="267" y="14"/>
                    </a:lnTo>
                    <a:lnTo>
                      <a:pt x="263" y="15"/>
                    </a:lnTo>
                    <a:lnTo>
                      <a:pt x="257" y="17"/>
                    </a:lnTo>
                    <a:lnTo>
                      <a:pt x="250" y="20"/>
                    </a:lnTo>
                    <a:lnTo>
                      <a:pt x="244" y="22"/>
                    </a:lnTo>
                    <a:lnTo>
                      <a:pt x="240" y="23"/>
                    </a:lnTo>
                    <a:lnTo>
                      <a:pt x="235" y="25"/>
                    </a:lnTo>
                    <a:lnTo>
                      <a:pt x="228" y="28"/>
                    </a:lnTo>
                    <a:lnTo>
                      <a:pt x="222" y="31"/>
                    </a:lnTo>
                    <a:lnTo>
                      <a:pt x="216" y="33"/>
                    </a:lnTo>
                    <a:lnTo>
                      <a:pt x="210" y="37"/>
                    </a:lnTo>
                    <a:lnTo>
                      <a:pt x="205" y="40"/>
                    </a:lnTo>
                    <a:lnTo>
                      <a:pt x="199" y="44"/>
                    </a:lnTo>
                    <a:lnTo>
                      <a:pt x="195" y="47"/>
                    </a:lnTo>
                    <a:lnTo>
                      <a:pt x="190" y="51"/>
                    </a:lnTo>
                    <a:lnTo>
                      <a:pt x="112" y="192"/>
                    </a:lnTo>
                    <a:lnTo>
                      <a:pt x="92" y="197"/>
                    </a:lnTo>
                    <a:lnTo>
                      <a:pt x="73" y="205"/>
                    </a:lnTo>
                    <a:lnTo>
                      <a:pt x="54" y="213"/>
                    </a:lnTo>
                    <a:lnTo>
                      <a:pt x="37" y="223"/>
                    </a:lnTo>
                    <a:lnTo>
                      <a:pt x="22" y="234"/>
                    </a:lnTo>
                    <a:lnTo>
                      <a:pt x="10" y="244"/>
                    </a:lnTo>
                    <a:lnTo>
                      <a:pt x="2" y="253"/>
                    </a:lnTo>
                    <a:lnTo>
                      <a:pt x="0" y="261"/>
                    </a:lnTo>
                    <a:lnTo>
                      <a:pt x="1" y="268"/>
                    </a:lnTo>
                    <a:lnTo>
                      <a:pt x="5" y="275"/>
                    </a:lnTo>
                    <a:lnTo>
                      <a:pt x="10" y="282"/>
                    </a:lnTo>
                    <a:lnTo>
                      <a:pt x="20" y="288"/>
                    </a:lnTo>
                    <a:lnTo>
                      <a:pt x="30" y="294"/>
                    </a:lnTo>
                    <a:lnTo>
                      <a:pt x="43" y="299"/>
                    </a:lnTo>
                    <a:lnTo>
                      <a:pt x="58" y="305"/>
                    </a:lnTo>
                    <a:lnTo>
                      <a:pt x="75" y="310"/>
                    </a:lnTo>
                    <a:lnTo>
                      <a:pt x="93" y="314"/>
                    </a:lnTo>
                    <a:lnTo>
                      <a:pt x="114" y="319"/>
                    </a:lnTo>
                    <a:lnTo>
                      <a:pt x="135" y="322"/>
                    </a:lnTo>
                    <a:lnTo>
                      <a:pt x="158" y="326"/>
                    </a:lnTo>
                    <a:lnTo>
                      <a:pt x="182" y="329"/>
                    </a:lnTo>
                    <a:lnTo>
                      <a:pt x="207" y="332"/>
                    </a:lnTo>
                    <a:lnTo>
                      <a:pt x="234" y="334"/>
                    </a:lnTo>
                    <a:lnTo>
                      <a:pt x="261" y="336"/>
                    </a:lnTo>
                    <a:lnTo>
                      <a:pt x="295" y="337"/>
                    </a:lnTo>
                    <a:lnTo>
                      <a:pt x="329" y="337"/>
                    </a:lnTo>
                    <a:lnTo>
                      <a:pt x="362" y="335"/>
                    </a:lnTo>
                    <a:lnTo>
                      <a:pt x="394" y="333"/>
                    </a:lnTo>
                    <a:lnTo>
                      <a:pt x="425" y="329"/>
                    </a:lnTo>
                    <a:lnTo>
                      <a:pt x="455" y="325"/>
                    </a:lnTo>
                    <a:lnTo>
                      <a:pt x="483" y="319"/>
                    </a:lnTo>
                    <a:lnTo>
                      <a:pt x="510" y="312"/>
                    </a:lnTo>
                    <a:lnTo>
                      <a:pt x="534" y="305"/>
                    </a:lnTo>
                    <a:lnTo>
                      <a:pt x="556" y="297"/>
                    </a:lnTo>
                    <a:lnTo>
                      <a:pt x="574" y="289"/>
                    </a:lnTo>
                    <a:lnTo>
                      <a:pt x="590" y="281"/>
                    </a:lnTo>
                    <a:lnTo>
                      <a:pt x="603" y="272"/>
                    </a:lnTo>
                    <a:lnTo>
                      <a:pt x="613" y="264"/>
                    </a:lnTo>
                    <a:lnTo>
                      <a:pt x="619" y="255"/>
                    </a:lnTo>
                    <a:lnTo>
                      <a:pt x="621" y="24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2" name="Freeform 25"/>
              <p:cNvSpPr>
                <a:spLocks/>
              </p:cNvSpPr>
              <p:nvPr/>
            </p:nvSpPr>
            <p:spPr bwMode="auto">
              <a:xfrm>
                <a:off x="4377" y="2802"/>
                <a:ext cx="271" cy="135"/>
              </a:xfrm>
              <a:custGeom>
                <a:avLst/>
                <a:gdLst/>
                <a:ahLst/>
                <a:cxnLst>
                  <a:cxn ang="0">
                    <a:pos x="541" y="177"/>
                  </a:cxn>
                  <a:cxn ang="0">
                    <a:pos x="538" y="134"/>
                  </a:cxn>
                  <a:cxn ang="0">
                    <a:pos x="527" y="93"/>
                  </a:cxn>
                  <a:cxn ang="0">
                    <a:pos x="497" y="55"/>
                  </a:cxn>
                  <a:cxn ang="0">
                    <a:pos x="468" y="37"/>
                  </a:cxn>
                  <a:cxn ang="0">
                    <a:pos x="458" y="31"/>
                  </a:cxn>
                  <a:cxn ang="0">
                    <a:pos x="447" y="26"/>
                  </a:cxn>
                  <a:cxn ang="0">
                    <a:pos x="435" y="22"/>
                  </a:cxn>
                  <a:cxn ang="0">
                    <a:pos x="417" y="16"/>
                  </a:cxn>
                  <a:cxn ang="0">
                    <a:pos x="394" y="11"/>
                  </a:cxn>
                  <a:cxn ang="0">
                    <a:pos x="368" y="7"/>
                  </a:cxn>
                  <a:cxn ang="0">
                    <a:pos x="339" y="2"/>
                  </a:cxn>
                  <a:cxn ang="0">
                    <a:pos x="314" y="0"/>
                  </a:cxn>
                  <a:cxn ang="0">
                    <a:pos x="296" y="0"/>
                  </a:cxn>
                  <a:cxn ang="0">
                    <a:pos x="278" y="1"/>
                  </a:cxn>
                  <a:cxn ang="0">
                    <a:pos x="261" y="3"/>
                  </a:cxn>
                  <a:cxn ang="0">
                    <a:pos x="246" y="7"/>
                  </a:cxn>
                  <a:cxn ang="0">
                    <a:pos x="234" y="9"/>
                  </a:cxn>
                  <a:cxn ang="0">
                    <a:pos x="222" y="12"/>
                  </a:cxn>
                  <a:cxn ang="0">
                    <a:pos x="212" y="16"/>
                  </a:cxn>
                  <a:cxn ang="0">
                    <a:pos x="201" y="20"/>
                  </a:cxn>
                  <a:cxn ang="0">
                    <a:pos x="188" y="26"/>
                  </a:cxn>
                  <a:cxn ang="0">
                    <a:pos x="178" y="32"/>
                  </a:cxn>
                  <a:cxn ang="0">
                    <a:pos x="168" y="38"/>
                  </a:cxn>
                  <a:cxn ang="0">
                    <a:pos x="83" y="182"/>
                  </a:cxn>
                  <a:cxn ang="0">
                    <a:pos x="51" y="189"/>
                  </a:cxn>
                  <a:cxn ang="0">
                    <a:pos x="23" y="198"/>
                  </a:cxn>
                  <a:cxn ang="0">
                    <a:pos x="5" y="208"/>
                  </a:cxn>
                  <a:cxn ang="0">
                    <a:pos x="0" y="220"/>
                  </a:cxn>
                  <a:cxn ang="0">
                    <a:pos x="7" y="230"/>
                  </a:cxn>
                  <a:cxn ang="0">
                    <a:pos x="22" y="239"/>
                  </a:cxn>
                  <a:cxn ang="0">
                    <a:pos x="45" y="247"/>
                  </a:cxn>
                  <a:cxn ang="0">
                    <a:pos x="74" y="254"/>
                  </a:cxn>
                  <a:cxn ang="0">
                    <a:pos x="107" y="260"/>
                  </a:cxn>
                  <a:cxn ang="0">
                    <a:pos x="145" y="265"/>
                  </a:cxn>
                  <a:cxn ang="0">
                    <a:pos x="188" y="268"/>
                  </a:cxn>
                  <a:cxn ang="0">
                    <a:pos x="233" y="269"/>
                  </a:cxn>
                  <a:cxn ang="0">
                    <a:pos x="279" y="269"/>
                  </a:cxn>
                  <a:cxn ang="0">
                    <a:pos x="329" y="265"/>
                  </a:cxn>
                  <a:cxn ang="0">
                    <a:pos x="379" y="258"/>
                  </a:cxn>
                  <a:cxn ang="0">
                    <a:pos x="429" y="248"/>
                  </a:cxn>
                  <a:cxn ang="0">
                    <a:pos x="473" y="237"/>
                  </a:cxn>
                  <a:cxn ang="0">
                    <a:pos x="507" y="225"/>
                  </a:cxn>
                  <a:cxn ang="0">
                    <a:pos x="530" y="212"/>
                  </a:cxn>
                  <a:cxn ang="0">
                    <a:pos x="540" y="198"/>
                  </a:cxn>
                </a:cxnLst>
                <a:rect l="0" t="0" r="r" b="b"/>
                <a:pathLst>
                  <a:path w="541" h="269">
                    <a:moveTo>
                      <a:pt x="540" y="198"/>
                    </a:moveTo>
                    <a:lnTo>
                      <a:pt x="541" y="177"/>
                    </a:lnTo>
                    <a:lnTo>
                      <a:pt x="541" y="156"/>
                    </a:lnTo>
                    <a:lnTo>
                      <a:pt x="538" y="134"/>
                    </a:lnTo>
                    <a:lnTo>
                      <a:pt x="535" y="113"/>
                    </a:lnTo>
                    <a:lnTo>
                      <a:pt x="527" y="93"/>
                    </a:lnTo>
                    <a:lnTo>
                      <a:pt x="514" y="73"/>
                    </a:lnTo>
                    <a:lnTo>
                      <a:pt x="497" y="55"/>
                    </a:lnTo>
                    <a:lnTo>
                      <a:pt x="473" y="39"/>
                    </a:lnTo>
                    <a:lnTo>
                      <a:pt x="468" y="37"/>
                    </a:lnTo>
                    <a:lnTo>
                      <a:pt x="463" y="34"/>
                    </a:lnTo>
                    <a:lnTo>
                      <a:pt x="458" y="31"/>
                    </a:lnTo>
                    <a:lnTo>
                      <a:pt x="453" y="28"/>
                    </a:lnTo>
                    <a:lnTo>
                      <a:pt x="447" y="26"/>
                    </a:lnTo>
                    <a:lnTo>
                      <a:pt x="442" y="24"/>
                    </a:lnTo>
                    <a:lnTo>
                      <a:pt x="435" y="22"/>
                    </a:lnTo>
                    <a:lnTo>
                      <a:pt x="429" y="19"/>
                    </a:lnTo>
                    <a:lnTo>
                      <a:pt x="417" y="16"/>
                    </a:lnTo>
                    <a:lnTo>
                      <a:pt x="406" y="14"/>
                    </a:lnTo>
                    <a:lnTo>
                      <a:pt x="394" y="11"/>
                    </a:lnTo>
                    <a:lnTo>
                      <a:pt x="382" y="8"/>
                    </a:lnTo>
                    <a:lnTo>
                      <a:pt x="368" y="7"/>
                    </a:lnTo>
                    <a:lnTo>
                      <a:pt x="353" y="4"/>
                    </a:lnTo>
                    <a:lnTo>
                      <a:pt x="339" y="2"/>
                    </a:lnTo>
                    <a:lnTo>
                      <a:pt x="323" y="1"/>
                    </a:lnTo>
                    <a:lnTo>
                      <a:pt x="314" y="0"/>
                    </a:lnTo>
                    <a:lnTo>
                      <a:pt x="306" y="0"/>
                    </a:lnTo>
                    <a:lnTo>
                      <a:pt x="296" y="0"/>
                    </a:lnTo>
                    <a:lnTo>
                      <a:pt x="287" y="0"/>
                    </a:lnTo>
                    <a:lnTo>
                      <a:pt x="278" y="1"/>
                    </a:lnTo>
                    <a:lnTo>
                      <a:pt x="269" y="2"/>
                    </a:lnTo>
                    <a:lnTo>
                      <a:pt x="261" y="3"/>
                    </a:lnTo>
                    <a:lnTo>
                      <a:pt x="251" y="5"/>
                    </a:lnTo>
                    <a:lnTo>
                      <a:pt x="246" y="7"/>
                    </a:lnTo>
                    <a:lnTo>
                      <a:pt x="240" y="8"/>
                    </a:lnTo>
                    <a:lnTo>
                      <a:pt x="234" y="9"/>
                    </a:lnTo>
                    <a:lnTo>
                      <a:pt x="228" y="10"/>
                    </a:lnTo>
                    <a:lnTo>
                      <a:pt x="222" y="12"/>
                    </a:lnTo>
                    <a:lnTo>
                      <a:pt x="217" y="14"/>
                    </a:lnTo>
                    <a:lnTo>
                      <a:pt x="212" y="16"/>
                    </a:lnTo>
                    <a:lnTo>
                      <a:pt x="206" y="18"/>
                    </a:lnTo>
                    <a:lnTo>
                      <a:pt x="201" y="20"/>
                    </a:lnTo>
                    <a:lnTo>
                      <a:pt x="194" y="24"/>
                    </a:lnTo>
                    <a:lnTo>
                      <a:pt x="188" y="26"/>
                    </a:lnTo>
                    <a:lnTo>
                      <a:pt x="183" y="28"/>
                    </a:lnTo>
                    <a:lnTo>
                      <a:pt x="178" y="32"/>
                    </a:lnTo>
                    <a:lnTo>
                      <a:pt x="173" y="34"/>
                    </a:lnTo>
                    <a:lnTo>
                      <a:pt x="168" y="38"/>
                    </a:lnTo>
                    <a:lnTo>
                      <a:pt x="164" y="41"/>
                    </a:lnTo>
                    <a:lnTo>
                      <a:pt x="83" y="182"/>
                    </a:lnTo>
                    <a:lnTo>
                      <a:pt x="67" y="185"/>
                    </a:lnTo>
                    <a:lnTo>
                      <a:pt x="51" y="189"/>
                    </a:lnTo>
                    <a:lnTo>
                      <a:pt x="36" y="193"/>
                    </a:lnTo>
                    <a:lnTo>
                      <a:pt x="23" y="198"/>
                    </a:lnTo>
                    <a:lnTo>
                      <a:pt x="13" y="202"/>
                    </a:lnTo>
                    <a:lnTo>
                      <a:pt x="5" y="208"/>
                    </a:lnTo>
                    <a:lnTo>
                      <a:pt x="0" y="214"/>
                    </a:lnTo>
                    <a:lnTo>
                      <a:pt x="0" y="220"/>
                    </a:lnTo>
                    <a:lnTo>
                      <a:pt x="2" y="224"/>
                    </a:lnTo>
                    <a:lnTo>
                      <a:pt x="7" y="230"/>
                    </a:lnTo>
                    <a:lnTo>
                      <a:pt x="14" y="235"/>
                    </a:lnTo>
                    <a:lnTo>
                      <a:pt x="22" y="239"/>
                    </a:lnTo>
                    <a:lnTo>
                      <a:pt x="32" y="243"/>
                    </a:lnTo>
                    <a:lnTo>
                      <a:pt x="45" y="247"/>
                    </a:lnTo>
                    <a:lnTo>
                      <a:pt x="59" y="251"/>
                    </a:lnTo>
                    <a:lnTo>
                      <a:pt x="74" y="254"/>
                    </a:lnTo>
                    <a:lnTo>
                      <a:pt x="90" y="257"/>
                    </a:lnTo>
                    <a:lnTo>
                      <a:pt x="107" y="260"/>
                    </a:lnTo>
                    <a:lnTo>
                      <a:pt x="126" y="262"/>
                    </a:lnTo>
                    <a:lnTo>
                      <a:pt x="145" y="265"/>
                    </a:lnTo>
                    <a:lnTo>
                      <a:pt x="166" y="266"/>
                    </a:lnTo>
                    <a:lnTo>
                      <a:pt x="188" y="268"/>
                    </a:lnTo>
                    <a:lnTo>
                      <a:pt x="210" y="268"/>
                    </a:lnTo>
                    <a:lnTo>
                      <a:pt x="233" y="269"/>
                    </a:lnTo>
                    <a:lnTo>
                      <a:pt x="255" y="269"/>
                    </a:lnTo>
                    <a:lnTo>
                      <a:pt x="279" y="269"/>
                    </a:lnTo>
                    <a:lnTo>
                      <a:pt x="303" y="267"/>
                    </a:lnTo>
                    <a:lnTo>
                      <a:pt x="329" y="265"/>
                    </a:lnTo>
                    <a:lnTo>
                      <a:pt x="354" y="261"/>
                    </a:lnTo>
                    <a:lnTo>
                      <a:pt x="379" y="258"/>
                    </a:lnTo>
                    <a:lnTo>
                      <a:pt x="405" y="253"/>
                    </a:lnTo>
                    <a:lnTo>
                      <a:pt x="429" y="248"/>
                    </a:lnTo>
                    <a:lnTo>
                      <a:pt x="451" y="243"/>
                    </a:lnTo>
                    <a:lnTo>
                      <a:pt x="473" y="237"/>
                    </a:lnTo>
                    <a:lnTo>
                      <a:pt x="491" y="231"/>
                    </a:lnTo>
                    <a:lnTo>
                      <a:pt x="507" y="225"/>
                    </a:lnTo>
                    <a:lnTo>
                      <a:pt x="521" y="219"/>
                    </a:lnTo>
                    <a:lnTo>
                      <a:pt x="530" y="212"/>
                    </a:lnTo>
                    <a:lnTo>
                      <a:pt x="537" y="205"/>
                    </a:lnTo>
                    <a:lnTo>
                      <a:pt x="540" y="198"/>
                    </a:lnTo>
                    <a:close/>
                  </a:path>
                </a:pathLst>
              </a:custGeom>
              <a:solidFill>
                <a:srgbClr val="FFD14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 name="Freeform 26"/>
              <p:cNvSpPr>
                <a:spLocks/>
              </p:cNvSpPr>
              <p:nvPr/>
            </p:nvSpPr>
            <p:spPr bwMode="auto">
              <a:xfrm>
                <a:off x="4510" y="2823"/>
                <a:ext cx="104" cy="87"/>
              </a:xfrm>
              <a:custGeom>
                <a:avLst/>
                <a:gdLst/>
                <a:ahLst/>
                <a:cxnLst>
                  <a:cxn ang="0">
                    <a:pos x="179" y="0"/>
                  </a:cxn>
                  <a:cxn ang="0">
                    <a:pos x="167" y="0"/>
                  </a:cxn>
                  <a:cxn ang="0">
                    <a:pos x="157" y="1"/>
                  </a:cxn>
                  <a:cxn ang="0">
                    <a:pos x="149" y="1"/>
                  </a:cxn>
                  <a:cxn ang="0">
                    <a:pos x="142" y="1"/>
                  </a:cxn>
                  <a:cxn ang="0">
                    <a:pos x="135" y="2"/>
                  </a:cxn>
                  <a:cxn ang="0">
                    <a:pos x="127" y="5"/>
                  </a:cxn>
                  <a:cxn ang="0">
                    <a:pos x="119" y="9"/>
                  </a:cxn>
                  <a:cxn ang="0">
                    <a:pos x="109" y="15"/>
                  </a:cxn>
                  <a:cxn ang="0">
                    <a:pos x="99" y="24"/>
                  </a:cxn>
                  <a:cxn ang="0">
                    <a:pos x="90" y="39"/>
                  </a:cxn>
                  <a:cxn ang="0">
                    <a:pos x="83" y="57"/>
                  </a:cxn>
                  <a:cxn ang="0">
                    <a:pos x="75" y="77"/>
                  </a:cxn>
                  <a:cxn ang="0">
                    <a:pos x="68" y="98"/>
                  </a:cxn>
                  <a:cxn ang="0">
                    <a:pos x="62" y="115"/>
                  </a:cxn>
                  <a:cxn ang="0">
                    <a:pos x="58" y="130"/>
                  </a:cxn>
                  <a:cxn ang="0">
                    <a:pos x="53" y="140"/>
                  </a:cxn>
                  <a:cxn ang="0">
                    <a:pos x="49" y="145"/>
                  </a:cxn>
                  <a:cxn ang="0">
                    <a:pos x="44" y="149"/>
                  </a:cxn>
                  <a:cxn ang="0">
                    <a:pos x="38" y="150"/>
                  </a:cxn>
                  <a:cxn ang="0">
                    <a:pos x="32" y="151"/>
                  </a:cxn>
                  <a:cxn ang="0">
                    <a:pos x="27" y="150"/>
                  </a:cxn>
                  <a:cxn ang="0">
                    <a:pos x="21" y="150"/>
                  </a:cxn>
                  <a:cxn ang="0">
                    <a:pos x="14" y="150"/>
                  </a:cxn>
                  <a:cxn ang="0">
                    <a:pos x="7" y="150"/>
                  </a:cxn>
                  <a:cxn ang="0">
                    <a:pos x="0" y="172"/>
                  </a:cxn>
                  <a:cxn ang="0">
                    <a:pos x="12" y="173"/>
                  </a:cxn>
                  <a:cxn ang="0">
                    <a:pos x="23" y="174"/>
                  </a:cxn>
                  <a:cxn ang="0">
                    <a:pos x="35" y="174"/>
                  </a:cxn>
                  <a:cxn ang="0">
                    <a:pos x="46" y="173"/>
                  </a:cxn>
                  <a:cxn ang="0">
                    <a:pos x="57" y="169"/>
                  </a:cxn>
                  <a:cxn ang="0">
                    <a:pos x="66" y="163"/>
                  </a:cxn>
                  <a:cxn ang="0">
                    <a:pos x="74" y="153"/>
                  </a:cxn>
                  <a:cxn ang="0">
                    <a:pos x="81" y="138"/>
                  </a:cxn>
                  <a:cxn ang="0">
                    <a:pos x="85" y="122"/>
                  </a:cxn>
                  <a:cxn ang="0">
                    <a:pos x="90" y="107"/>
                  </a:cxn>
                  <a:cxn ang="0">
                    <a:pos x="95" y="92"/>
                  </a:cxn>
                  <a:cxn ang="0">
                    <a:pos x="99" y="78"/>
                  </a:cxn>
                  <a:cxn ang="0">
                    <a:pos x="105" y="65"/>
                  </a:cxn>
                  <a:cxn ang="0">
                    <a:pos x="112" y="52"/>
                  </a:cxn>
                  <a:cxn ang="0">
                    <a:pos x="121" y="40"/>
                  </a:cxn>
                  <a:cxn ang="0">
                    <a:pos x="132" y="30"/>
                  </a:cxn>
                  <a:cxn ang="0">
                    <a:pos x="142" y="25"/>
                  </a:cxn>
                  <a:cxn ang="0">
                    <a:pos x="151" y="22"/>
                  </a:cxn>
                  <a:cxn ang="0">
                    <a:pos x="159" y="21"/>
                  </a:cxn>
                  <a:cxn ang="0">
                    <a:pos x="167" y="20"/>
                  </a:cxn>
                  <a:cxn ang="0">
                    <a:pos x="175" y="19"/>
                  </a:cxn>
                  <a:cxn ang="0">
                    <a:pos x="185" y="17"/>
                  </a:cxn>
                  <a:cxn ang="0">
                    <a:pos x="196" y="17"/>
                  </a:cxn>
                  <a:cxn ang="0">
                    <a:pos x="209" y="16"/>
                  </a:cxn>
                  <a:cxn ang="0">
                    <a:pos x="179" y="0"/>
                  </a:cxn>
                </a:cxnLst>
                <a:rect l="0" t="0" r="r" b="b"/>
                <a:pathLst>
                  <a:path w="209" h="174">
                    <a:moveTo>
                      <a:pt x="179" y="0"/>
                    </a:moveTo>
                    <a:lnTo>
                      <a:pt x="167" y="0"/>
                    </a:lnTo>
                    <a:lnTo>
                      <a:pt x="157" y="1"/>
                    </a:lnTo>
                    <a:lnTo>
                      <a:pt x="149" y="1"/>
                    </a:lnTo>
                    <a:lnTo>
                      <a:pt x="142" y="1"/>
                    </a:lnTo>
                    <a:lnTo>
                      <a:pt x="135" y="2"/>
                    </a:lnTo>
                    <a:lnTo>
                      <a:pt x="127" y="5"/>
                    </a:lnTo>
                    <a:lnTo>
                      <a:pt x="119" y="9"/>
                    </a:lnTo>
                    <a:lnTo>
                      <a:pt x="109" y="15"/>
                    </a:lnTo>
                    <a:lnTo>
                      <a:pt x="99" y="24"/>
                    </a:lnTo>
                    <a:lnTo>
                      <a:pt x="90" y="39"/>
                    </a:lnTo>
                    <a:lnTo>
                      <a:pt x="83" y="57"/>
                    </a:lnTo>
                    <a:lnTo>
                      <a:pt x="75" y="77"/>
                    </a:lnTo>
                    <a:lnTo>
                      <a:pt x="68" y="98"/>
                    </a:lnTo>
                    <a:lnTo>
                      <a:pt x="62" y="115"/>
                    </a:lnTo>
                    <a:lnTo>
                      <a:pt x="58" y="130"/>
                    </a:lnTo>
                    <a:lnTo>
                      <a:pt x="53" y="140"/>
                    </a:lnTo>
                    <a:lnTo>
                      <a:pt x="49" y="145"/>
                    </a:lnTo>
                    <a:lnTo>
                      <a:pt x="44" y="149"/>
                    </a:lnTo>
                    <a:lnTo>
                      <a:pt x="38" y="150"/>
                    </a:lnTo>
                    <a:lnTo>
                      <a:pt x="32" y="151"/>
                    </a:lnTo>
                    <a:lnTo>
                      <a:pt x="27" y="150"/>
                    </a:lnTo>
                    <a:lnTo>
                      <a:pt x="21" y="150"/>
                    </a:lnTo>
                    <a:lnTo>
                      <a:pt x="14" y="150"/>
                    </a:lnTo>
                    <a:lnTo>
                      <a:pt x="7" y="150"/>
                    </a:lnTo>
                    <a:lnTo>
                      <a:pt x="0" y="172"/>
                    </a:lnTo>
                    <a:lnTo>
                      <a:pt x="12" y="173"/>
                    </a:lnTo>
                    <a:lnTo>
                      <a:pt x="23" y="174"/>
                    </a:lnTo>
                    <a:lnTo>
                      <a:pt x="35" y="174"/>
                    </a:lnTo>
                    <a:lnTo>
                      <a:pt x="46" y="173"/>
                    </a:lnTo>
                    <a:lnTo>
                      <a:pt x="57" y="169"/>
                    </a:lnTo>
                    <a:lnTo>
                      <a:pt x="66" y="163"/>
                    </a:lnTo>
                    <a:lnTo>
                      <a:pt x="74" y="153"/>
                    </a:lnTo>
                    <a:lnTo>
                      <a:pt x="81" y="138"/>
                    </a:lnTo>
                    <a:lnTo>
                      <a:pt x="85" y="122"/>
                    </a:lnTo>
                    <a:lnTo>
                      <a:pt x="90" y="107"/>
                    </a:lnTo>
                    <a:lnTo>
                      <a:pt x="95" y="92"/>
                    </a:lnTo>
                    <a:lnTo>
                      <a:pt x="99" y="78"/>
                    </a:lnTo>
                    <a:lnTo>
                      <a:pt x="105" y="65"/>
                    </a:lnTo>
                    <a:lnTo>
                      <a:pt x="112" y="52"/>
                    </a:lnTo>
                    <a:lnTo>
                      <a:pt x="121" y="40"/>
                    </a:lnTo>
                    <a:lnTo>
                      <a:pt x="132" y="30"/>
                    </a:lnTo>
                    <a:lnTo>
                      <a:pt x="142" y="25"/>
                    </a:lnTo>
                    <a:lnTo>
                      <a:pt x="151" y="22"/>
                    </a:lnTo>
                    <a:lnTo>
                      <a:pt x="159" y="21"/>
                    </a:lnTo>
                    <a:lnTo>
                      <a:pt x="167" y="20"/>
                    </a:lnTo>
                    <a:lnTo>
                      <a:pt x="175" y="19"/>
                    </a:lnTo>
                    <a:lnTo>
                      <a:pt x="185" y="17"/>
                    </a:lnTo>
                    <a:lnTo>
                      <a:pt x="196" y="17"/>
                    </a:lnTo>
                    <a:lnTo>
                      <a:pt x="209" y="16"/>
                    </a:lnTo>
                    <a:lnTo>
                      <a:pt x="179"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4" name="Freeform 27"/>
              <p:cNvSpPr>
                <a:spLocks/>
              </p:cNvSpPr>
              <p:nvPr/>
            </p:nvSpPr>
            <p:spPr bwMode="auto">
              <a:xfrm>
                <a:off x="4573" y="2877"/>
                <a:ext cx="62" cy="30"/>
              </a:xfrm>
              <a:custGeom>
                <a:avLst/>
                <a:gdLst/>
                <a:ahLst/>
                <a:cxnLst>
                  <a:cxn ang="0">
                    <a:pos x="0" y="59"/>
                  </a:cxn>
                  <a:cxn ang="0">
                    <a:pos x="21" y="56"/>
                  </a:cxn>
                  <a:cxn ang="0">
                    <a:pos x="36" y="54"/>
                  </a:cxn>
                  <a:cxn ang="0">
                    <a:pos x="49" y="50"/>
                  </a:cxn>
                  <a:cxn ang="0">
                    <a:pos x="64" y="47"/>
                  </a:cxn>
                  <a:cxn ang="0">
                    <a:pos x="79" y="42"/>
                  </a:cxn>
                  <a:cxn ang="0">
                    <a:pos x="92" y="38"/>
                  </a:cxn>
                  <a:cxn ang="0">
                    <a:pos x="105" y="32"/>
                  </a:cxn>
                  <a:cxn ang="0">
                    <a:pos x="115" y="27"/>
                  </a:cxn>
                  <a:cxn ang="0">
                    <a:pos x="123" y="23"/>
                  </a:cxn>
                  <a:cxn ang="0">
                    <a:pos x="121" y="0"/>
                  </a:cxn>
                  <a:cxn ang="0">
                    <a:pos x="112" y="4"/>
                  </a:cxn>
                  <a:cxn ang="0">
                    <a:pos x="99" y="9"/>
                  </a:cxn>
                  <a:cxn ang="0">
                    <a:pos x="86" y="13"/>
                  </a:cxn>
                  <a:cxn ang="0">
                    <a:pos x="72" y="18"/>
                  </a:cxn>
                  <a:cxn ang="0">
                    <a:pos x="56" y="23"/>
                  </a:cxn>
                  <a:cxn ang="0">
                    <a:pos x="41" y="27"/>
                  </a:cxn>
                  <a:cxn ang="0">
                    <a:pos x="25" y="30"/>
                  </a:cxn>
                  <a:cxn ang="0">
                    <a:pos x="9" y="31"/>
                  </a:cxn>
                  <a:cxn ang="0">
                    <a:pos x="0" y="59"/>
                  </a:cxn>
                </a:cxnLst>
                <a:rect l="0" t="0" r="r" b="b"/>
                <a:pathLst>
                  <a:path w="123" h="59">
                    <a:moveTo>
                      <a:pt x="0" y="59"/>
                    </a:moveTo>
                    <a:lnTo>
                      <a:pt x="21" y="56"/>
                    </a:lnTo>
                    <a:lnTo>
                      <a:pt x="36" y="54"/>
                    </a:lnTo>
                    <a:lnTo>
                      <a:pt x="49" y="50"/>
                    </a:lnTo>
                    <a:lnTo>
                      <a:pt x="64" y="47"/>
                    </a:lnTo>
                    <a:lnTo>
                      <a:pt x="79" y="42"/>
                    </a:lnTo>
                    <a:lnTo>
                      <a:pt x="92" y="38"/>
                    </a:lnTo>
                    <a:lnTo>
                      <a:pt x="105" y="32"/>
                    </a:lnTo>
                    <a:lnTo>
                      <a:pt x="115" y="27"/>
                    </a:lnTo>
                    <a:lnTo>
                      <a:pt x="123" y="23"/>
                    </a:lnTo>
                    <a:lnTo>
                      <a:pt x="121" y="0"/>
                    </a:lnTo>
                    <a:lnTo>
                      <a:pt x="112" y="4"/>
                    </a:lnTo>
                    <a:lnTo>
                      <a:pt x="99" y="9"/>
                    </a:lnTo>
                    <a:lnTo>
                      <a:pt x="86" y="13"/>
                    </a:lnTo>
                    <a:lnTo>
                      <a:pt x="72" y="18"/>
                    </a:lnTo>
                    <a:lnTo>
                      <a:pt x="56" y="23"/>
                    </a:lnTo>
                    <a:lnTo>
                      <a:pt x="41" y="27"/>
                    </a:lnTo>
                    <a:lnTo>
                      <a:pt x="25" y="30"/>
                    </a:lnTo>
                    <a:lnTo>
                      <a:pt x="9" y="31"/>
                    </a:lnTo>
                    <a:lnTo>
                      <a:pt x="0" y="5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5" name="Freeform 28"/>
              <p:cNvSpPr>
                <a:spLocks/>
              </p:cNvSpPr>
              <p:nvPr/>
            </p:nvSpPr>
            <p:spPr bwMode="auto">
              <a:xfrm>
                <a:off x="4390" y="3761"/>
                <a:ext cx="102" cy="21"/>
              </a:xfrm>
              <a:custGeom>
                <a:avLst/>
                <a:gdLst/>
                <a:ahLst/>
                <a:cxnLst>
                  <a:cxn ang="0">
                    <a:pos x="0" y="0"/>
                  </a:cxn>
                  <a:cxn ang="0">
                    <a:pos x="3" y="19"/>
                  </a:cxn>
                  <a:cxn ang="0">
                    <a:pos x="5" y="32"/>
                  </a:cxn>
                  <a:cxn ang="0">
                    <a:pos x="6" y="40"/>
                  </a:cxn>
                  <a:cxn ang="0">
                    <a:pos x="7" y="44"/>
                  </a:cxn>
                  <a:cxn ang="0">
                    <a:pos x="204" y="44"/>
                  </a:cxn>
                  <a:cxn ang="0">
                    <a:pos x="204" y="40"/>
                  </a:cxn>
                  <a:cxn ang="0">
                    <a:pos x="204" y="31"/>
                  </a:cxn>
                  <a:cxn ang="0">
                    <a:pos x="204" y="17"/>
                  </a:cxn>
                  <a:cxn ang="0">
                    <a:pos x="204" y="0"/>
                  </a:cxn>
                  <a:cxn ang="0">
                    <a:pos x="0" y="0"/>
                  </a:cxn>
                </a:cxnLst>
                <a:rect l="0" t="0" r="r" b="b"/>
                <a:pathLst>
                  <a:path w="204" h="44">
                    <a:moveTo>
                      <a:pt x="0" y="0"/>
                    </a:moveTo>
                    <a:lnTo>
                      <a:pt x="3" y="19"/>
                    </a:lnTo>
                    <a:lnTo>
                      <a:pt x="5" y="32"/>
                    </a:lnTo>
                    <a:lnTo>
                      <a:pt x="6" y="40"/>
                    </a:lnTo>
                    <a:lnTo>
                      <a:pt x="7" y="44"/>
                    </a:lnTo>
                    <a:lnTo>
                      <a:pt x="204" y="44"/>
                    </a:lnTo>
                    <a:lnTo>
                      <a:pt x="204" y="40"/>
                    </a:lnTo>
                    <a:lnTo>
                      <a:pt x="204" y="31"/>
                    </a:lnTo>
                    <a:lnTo>
                      <a:pt x="204" y="17"/>
                    </a:lnTo>
                    <a:lnTo>
                      <a:pt x="204" y="0"/>
                    </a:lnTo>
                    <a:lnTo>
                      <a:pt x="0" y="0"/>
                    </a:lnTo>
                    <a:close/>
                  </a:path>
                </a:pathLst>
              </a:custGeom>
              <a:solidFill>
                <a:srgbClr val="BF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6" name="Freeform 29"/>
              <p:cNvSpPr>
                <a:spLocks/>
              </p:cNvSpPr>
              <p:nvPr/>
            </p:nvSpPr>
            <p:spPr bwMode="auto">
              <a:xfrm>
                <a:off x="4382" y="3481"/>
                <a:ext cx="309" cy="269"/>
              </a:xfrm>
              <a:custGeom>
                <a:avLst/>
                <a:gdLst/>
                <a:ahLst/>
                <a:cxnLst>
                  <a:cxn ang="0">
                    <a:pos x="395" y="533"/>
                  </a:cxn>
                  <a:cxn ang="0">
                    <a:pos x="601" y="533"/>
                  </a:cxn>
                  <a:cxn ang="0">
                    <a:pos x="608" y="490"/>
                  </a:cxn>
                  <a:cxn ang="0">
                    <a:pos x="614" y="444"/>
                  </a:cxn>
                  <a:cxn ang="0">
                    <a:pos x="617" y="400"/>
                  </a:cxn>
                  <a:cxn ang="0">
                    <a:pos x="617" y="362"/>
                  </a:cxn>
                  <a:cxn ang="0">
                    <a:pos x="611" y="309"/>
                  </a:cxn>
                  <a:cxn ang="0">
                    <a:pos x="602" y="251"/>
                  </a:cxn>
                  <a:cxn ang="0">
                    <a:pos x="592" y="190"/>
                  </a:cxn>
                  <a:cxn ang="0">
                    <a:pos x="579" y="132"/>
                  </a:cxn>
                  <a:cxn ang="0">
                    <a:pos x="567" y="80"/>
                  </a:cxn>
                  <a:cxn ang="0">
                    <a:pos x="557" y="38"/>
                  </a:cxn>
                  <a:cxn ang="0">
                    <a:pos x="550" y="10"/>
                  </a:cxn>
                  <a:cxn ang="0">
                    <a:pos x="548" y="0"/>
                  </a:cxn>
                  <a:cxn ang="0">
                    <a:pos x="72" y="0"/>
                  </a:cxn>
                  <a:cxn ang="0">
                    <a:pos x="69" y="9"/>
                  </a:cxn>
                  <a:cxn ang="0">
                    <a:pos x="61" y="33"/>
                  </a:cxn>
                  <a:cxn ang="0">
                    <a:pos x="50" y="71"/>
                  </a:cxn>
                  <a:cxn ang="0">
                    <a:pos x="38" y="117"/>
                  </a:cxn>
                  <a:cxn ang="0">
                    <a:pos x="24" y="170"/>
                  </a:cxn>
                  <a:cxn ang="0">
                    <a:pos x="13" y="226"/>
                  </a:cxn>
                  <a:cxn ang="0">
                    <a:pos x="5" y="283"/>
                  </a:cxn>
                  <a:cxn ang="0">
                    <a:pos x="0" y="336"/>
                  </a:cxn>
                  <a:cxn ang="0">
                    <a:pos x="0" y="387"/>
                  </a:cxn>
                  <a:cxn ang="0">
                    <a:pos x="3" y="440"/>
                  </a:cxn>
                  <a:cxn ang="0">
                    <a:pos x="7" y="491"/>
                  </a:cxn>
                  <a:cxn ang="0">
                    <a:pos x="13" y="536"/>
                  </a:cxn>
                  <a:cxn ang="0">
                    <a:pos x="220" y="536"/>
                  </a:cxn>
                  <a:cxn ang="0">
                    <a:pos x="220" y="495"/>
                  </a:cxn>
                  <a:cxn ang="0">
                    <a:pos x="220" y="458"/>
                  </a:cxn>
                  <a:cxn ang="0">
                    <a:pos x="222" y="427"/>
                  </a:cxn>
                  <a:cxn ang="0">
                    <a:pos x="223" y="403"/>
                  </a:cxn>
                  <a:cxn ang="0">
                    <a:pos x="224" y="383"/>
                  </a:cxn>
                  <a:cxn ang="0">
                    <a:pos x="228" y="360"/>
                  </a:cxn>
                  <a:cxn ang="0">
                    <a:pos x="234" y="332"/>
                  </a:cxn>
                  <a:cxn ang="0">
                    <a:pos x="241" y="301"/>
                  </a:cxn>
                  <a:cxn ang="0">
                    <a:pos x="249" y="268"/>
                  </a:cxn>
                  <a:cxn ang="0">
                    <a:pos x="257" y="235"/>
                  </a:cxn>
                  <a:cxn ang="0">
                    <a:pos x="265" y="200"/>
                  </a:cxn>
                  <a:cxn ang="0">
                    <a:pos x="273" y="165"/>
                  </a:cxn>
                  <a:cxn ang="0">
                    <a:pos x="316" y="165"/>
                  </a:cxn>
                  <a:cxn ang="0">
                    <a:pos x="330" y="200"/>
                  </a:cxn>
                  <a:cxn ang="0">
                    <a:pos x="341" y="236"/>
                  </a:cxn>
                  <a:cxn ang="0">
                    <a:pos x="352" y="271"/>
                  </a:cxn>
                  <a:cxn ang="0">
                    <a:pos x="360" y="305"/>
                  </a:cxn>
                  <a:cxn ang="0">
                    <a:pos x="368" y="337"/>
                  </a:cxn>
                  <a:cxn ang="0">
                    <a:pos x="374" y="366"/>
                  </a:cxn>
                  <a:cxn ang="0">
                    <a:pos x="380" y="391"/>
                  </a:cxn>
                  <a:cxn ang="0">
                    <a:pos x="384" y="411"/>
                  </a:cxn>
                  <a:cxn ang="0">
                    <a:pos x="389" y="435"/>
                  </a:cxn>
                  <a:cxn ang="0">
                    <a:pos x="392" y="466"/>
                  </a:cxn>
                  <a:cxn ang="0">
                    <a:pos x="395" y="499"/>
                  </a:cxn>
                  <a:cxn ang="0">
                    <a:pos x="395" y="533"/>
                  </a:cxn>
                </a:cxnLst>
                <a:rect l="0" t="0" r="r" b="b"/>
                <a:pathLst>
                  <a:path w="617" h="536">
                    <a:moveTo>
                      <a:pt x="395" y="533"/>
                    </a:moveTo>
                    <a:lnTo>
                      <a:pt x="601" y="533"/>
                    </a:lnTo>
                    <a:lnTo>
                      <a:pt x="608" y="490"/>
                    </a:lnTo>
                    <a:lnTo>
                      <a:pt x="614" y="444"/>
                    </a:lnTo>
                    <a:lnTo>
                      <a:pt x="617" y="400"/>
                    </a:lnTo>
                    <a:lnTo>
                      <a:pt x="617" y="362"/>
                    </a:lnTo>
                    <a:lnTo>
                      <a:pt x="611" y="309"/>
                    </a:lnTo>
                    <a:lnTo>
                      <a:pt x="602" y="251"/>
                    </a:lnTo>
                    <a:lnTo>
                      <a:pt x="592" y="190"/>
                    </a:lnTo>
                    <a:lnTo>
                      <a:pt x="579" y="132"/>
                    </a:lnTo>
                    <a:lnTo>
                      <a:pt x="567" y="80"/>
                    </a:lnTo>
                    <a:lnTo>
                      <a:pt x="557" y="38"/>
                    </a:lnTo>
                    <a:lnTo>
                      <a:pt x="550" y="10"/>
                    </a:lnTo>
                    <a:lnTo>
                      <a:pt x="548" y="0"/>
                    </a:lnTo>
                    <a:lnTo>
                      <a:pt x="72" y="0"/>
                    </a:lnTo>
                    <a:lnTo>
                      <a:pt x="69" y="9"/>
                    </a:lnTo>
                    <a:lnTo>
                      <a:pt x="61" y="33"/>
                    </a:lnTo>
                    <a:lnTo>
                      <a:pt x="50" y="71"/>
                    </a:lnTo>
                    <a:lnTo>
                      <a:pt x="38" y="117"/>
                    </a:lnTo>
                    <a:lnTo>
                      <a:pt x="24" y="170"/>
                    </a:lnTo>
                    <a:lnTo>
                      <a:pt x="13" y="226"/>
                    </a:lnTo>
                    <a:lnTo>
                      <a:pt x="5" y="283"/>
                    </a:lnTo>
                    <a:lnTo>
                      <a:pt x="0" y="336"/>
                    </a:lnTo>
                    <a:lnTo>
                      <a:pt x="0" y="387"/>
                    </a:lnTo>
                    <a:lnTo>
                      <a:pt x="3" y="440"/>
                    </a:lnTo>
                    <a:lnTo>
                      <a:pt x="7" y="491"/>
                    </a:lnTo>
                    <a:lnTo>
                      <a:pt x="13" y="536"/>
                    </a:lnTo>
                    <a:lnTo>
                      <a:pt x="220" y="536"/>
                    </a:lnTo>
                    <a:lnTo>
                      <a:pt x="220" y="495"/>
                    </a:lnTo>
                    <a:lnTo>
                      <a:pt x="220" y="458"/>
                    </a:lnTo>
                    <a:lnTo>
                      <a:pt x="222" y="427"/>
                    </a:lnTo>
                    <a:lnTo>
                      <a:pt x="223" y="403"/>
                    </a:lnTo>
                    <a:lnTo>
                      <a:pt x="224" y="383"/>
                    </a:lnTo>
                    <a:lnTo>
                      <a:pt x="228" y="360"/>
                    </a:lnTo>
                    <a:lnTo>
                      <a:pt x="234" y="332"/>
                    </a:lnTo>
                    <a:lnTo>
                      <a:pt x="241" y="301"/>
                    </a:lnTo>
                    <a:lnTo>
                      <a:pt x="249" y="268"/>
                    </a:lnTo>
                    <a:lnTo>
                      <a:pt x="257" y="235"/>
                    </a:lnTo>
                    <a:lnTo>
                      <a:pt x="265" y="200"/>
                    </a:lnTo>
                    <a:lnTo>
                      <a:pt x="273" y="165"/>
                    </a:lnTo>
                    <a:lnTo>
                      <a:pt x="316" y="165"/>
                    </a:lnTo>
                    <a:lnTo>
                      <a:pt x="330" y="200"/>
                    </a:lnTo>
                    <a:lnTo>
                      <a:pt x="341" y="236"/>
                    </a:lnTo>
                    <a:lnTo>
                      <a:pt x="352" y="271"/>
                    </a:lnTo>
                    <a:lnTo>
                      <a:pt x="360" y="305"/>
                    </a:lnTo>
                    <a:lnTo>
                      <a:pt x="368" y="337"/>
                    </a:lnTo>
                    <a:lnTo>
                      <a:pt x="374" y="366"/>
                    </a:lnTo>
                    <a:lnTo>
                      <a:pt x="380" y="391"/>
                    </a:lnTo>
                    <a:lnTo>
                      <a:pt x="384" y="411"/>
                    </a:lnTo>
                    <a:lnTo>
                      <a:pt x="389" y="435"/>
                    </a:lnTo>
                    <a:lnTo>
                      <a:pt x="392" y="466"/>
                    </a:lnTo>
                    <a:lnTo>
                      <a:pt x="395" y="499"/>
                    </a:lnTo>
                    <a:lnTo>
                      <a:pt x="395" y="533"/>
                    </a:lnTo>
                    <a:close/>
                  </a:path>
                </a:pathLst>
              </a:custGeom>
              <a:solidFill>
                <a:srgbClr val="8CA3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7" name="Freeform 30"/>
              <p:cNvSpPr>
                <a:spLocks/>
              </p:cNvSpPr>
              <p:nvPr/>
            </p:nvSpPr>
            <p:spPr bwMode="auto">
              <a:xfrm>
                <a:off x="4576" y="3759"/>
                <a:ext cx="105" cy="23"/>
              </a:xfrm>
              <a:custGeom>
                <a:avLst/>
                <a:gdLst/>
                <a:ahLst/>
                <a:cxnLst>
                  <a:cxn ang="0">
                    <a:pos x="5" y="0"/>
                  </a:cxn>
                  <a:cxn ang="0">
                    <a:pos x="4" y="19"/>
                  </a:cxn>
                  <a:cxn ang="0">
                    <a:pos x="2" y="33"/>
                  </a:cxn>
                  <a:cxn ang="0">
                    <a:pos x="1" y="43"/>
                  </a:cxn>
                  <a:cxn ang="0">
                    <a:pos x="0" y="47"/>
                  </a:cxn>
                  <a:cxn ang="0">
                    <a:pos x="200" y="47"/>
                  </a:cxn>
                  <a:cxn ang="0">
                    <a:pos x="201" y="43"/>
                  </a:cxn>
                  <a:cxn ang="0">
                    <a:pos x="204" y="33"/>
                  </a:cxn>
                  <a:cxn ang="0">
                    <a:pos x="206" y="19"/>
                  </a:cxn>
                  <a:cxn ang="0">
                    <a:pos x="209" y="0"/>
                  </a:cxn>
                  <a:cxn ang="0">
                    <a:pos x="5" y="0"/>
                  </a:cxn>
                </a:cxnLst>
                <a:rect l="0" t="0" r="r" b="b"/>
                <a:pathLst>
                  <a:path w="209" h="47">
                    <a:moveTo>
                      <a:pt x="5" y="0"/>
                    </a:moveTo>
                    <a:lnTo>
                      <a:pt x="4" y="19"/>
                    </a:lnTo>
                    <a:lnTo>
                      <a:pt x="2" y="33"/>
                    </a:lnTo>
                    <a:lnTo>
                      <a:pt x="1" y="43"/>
                    </a:lnTo>
                    <a:lnTo>
                      <a:pt x="0" y="47"/>
                    </a:lnTo>
                    <a:lnTo>
                      <a:pt x="200" y="47"/>
                    </a:lnTo>
                    <a:lnTo>
                      <a:pt x="201" y="43"/>
                    </a:lnTo>
                    <a:lnTo>
                      <a:pt x="204" y="33"/>
                    </a:lnTo>
                    <a:lnTo>
                      <a:pt x="206" y="19"/>
                    </a:lnTo>
                    <a:lnTo>
                      <a:pt x="209" y="0"/>
                    </a:lnTo>
                    <a:lnTo>
                      <a:pt x="5" y="0"/>
                    </a:lnTo>
                    <a:close/>
                  </a:path>
                </a:pathLst>
              </a:custGeom>
              <a:solidFill>
                <a:srgbClr val="BF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8" name="Freeform 31"/>
              <p:cNvSpPr>
                <a:spLocks/>
              </p:cNvSpPr>
              <p:nvPr/>
            </p:nvSpPr>
            <p:spPr bwMode="auto">
              <a:xfrm>
                <a:off x="4432" y="3349"/>
                <a:ext cx="209" cy="512"/>
              </a:xfrm>
              <a:custGeom>
                <a:avLst/>
                <a:gdLst/>
                <a:ahLst/>
                <a:cxnLst>
                  <a:cxn ang="0">
                    <a:pos x="417" y="157"/>
                  </a:cxn>
                  <a:cxn ang="0">
                    <a:pos x="330" y="157"/>
                  </a:cxn>
                  <a:cxn ang="0">
                    <a:pos x="290" y="0"/>
                  </a:cxn>
                  <a:cxn ang="0">
                    <a:pos x="130" y="0"/>
                  </a:cxn>
                  <a:cxn ang="0">
                    <a:pos x="85" y="157"/>
                  </a:cxn>
                  <a:cxn ang="0">
                    <a:pos x="0" y="157"/>
                  </a:cxn>
                  <a:cxn ang="0">
                    <a:pos x="0" y="260"/>
                  </a:cxn>
                  <a:cxn ang="0">
                    <a:pos x="49" y="260"/>
                  </a:cxn>
                  <a:cxn ang="0">
                    <a:pos x="49" y="398"/>
                  </a:cxn>
                  <a:cxn ang="0">
                    <a:pos x="106" y="526"/>
                  </a:cxn>
                  <a:cxn ang="0">
                    <a:pos x="106" y="610"/>
                  </a:cxn>
                  <a:cxn ang="0">
                    <a:pos x="170" y="610"/>
                  </a:cxn>
                  <a:cxn ang="0">
                    <a:pos x="170" y="1024"/>
                  </a:cxn>
                  <a:cxn ang="0">
                    <a:pos x="225" y="1024"/>
                  </a:cxn>
                  <a:cxn ang="0">
                    <a:pos x="225" y="610"/>
                  </a:cxn>
                  <a:cxn ang="0">
                    <a:pos x="285" y="610"/>
                  </a:cxn>
                  <a:cxn ang="0">
                    <a:pos x="285" y="527"/>
                  </a:cxn>
                  <a:cxn ang="0">
                    <a:pos x="352" y="398"/>
                  </a:cxn>
                  <a:cxn ang="0">
                    <a:pos x="352" y="260"/>
                  </a:cxn>
                  <a:cxn ang="0">
                    <a:pos x="417" y="260"/>
                  </a:cxn>
                  <a:cxn ang="0">
                    <a:pos x="417" y="157"/>
                  </a:cxn>
                </a:cxnLst>
                <a:rect l="0" t="0" r="r" b="b"/>
                <a:pathLst>
                  <a:path w="417" h="1024">
                    <a:moveTo>
                      <a:pt x="417" y="157"/>
                    </a:moveTo>
                    <a:lnTo>
                      <a:pt x="330" y="157"/>
                    </a:lnTo>
                    <a:lnTo>
                      <a:pt x="290" y="0"/>
                    </a:lnTo>
                    <a:lnTo>
                      <a:pt x="130" y="0"/>
                    </a:lnTo>
                    <a:lnTo>
                      <a:pt x="85" y="157"/>
                    </a:lnTo>
                    <a:lnTo>
                      <a:pt x="0" y="157"/>
                    </a:lnTo>
                    <a:lnTo>
                      <a:pt x="0" y="260"/>
                    </a:lnTo>
                    <a:lnTo>
                      <a:pt x="49" y="260"/>
                    </a:lnTo>
                    <a:lnTo>
                      <a:pt x="49" y="398"/>
                    </a:lnTo>
                    <a:lnTo>
                      <a:pt x="106" y="526"/>
                    </a:lnTo>
                    <a:lnTo>
                      <a:pt x="106" y="610"/>
                    </a:lnTo>
                    <a:lnTo>
                      <a:pt x="170" y="610"/>
                    </a:lnTo>
                    <a:lnTo>
                      <a:pt x="170" y="1024"/>
                    </a:lnTo>
                    <a:lnTo>
                      <a:pt x="225" y="1024"/>
                    </a:lnTo>
                    <a:lnTo>
                      <a:pt x="225" y="610"/>
                    </a:lnTo>
                    <a:lnTo>
                      <a:pt x="285" y="610"/>
                    </a:lnTo>
                    <a:lnTo>
                      <a:pt x="285" y="527"/>
                    </a:lnTo>
                    <a:lnTo>
                      <a:pt x="352" y="398"/>
                    </a:lnTo>
                    <a:lnTo>
                      <a:pt x="352" y="260"/>
                    </a:lnTo>
                    <a:lnTo>
                      <a:pt x="417" y="260"/>
                    </a:lnTo>
                    <a:lnTo>
                      <a:pt x="417" y="15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9" name="Rectangle 32"/>
              <p:cNvSpPr>
                <a:spLocks noChangeArrowheads="1"/>
              </p:cNvSpPr>
              <p:nvPr/>
            </p:nvSpPr>
            <p:spPr bwMode="auto">
              <a:xfrm>
                <a:off x="4421" y="3439"/>
                <a:ext cx="239" cy="26"/>
              </a:xfrm>
              <a:prstGeom prst="rect">
                <a:avLst/>
              </a:prstGeom>
              <a:solidFill>
                <a:srgbClr val="FF7C2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0" name="Freeform 33"/>
              <p:cNvSpPr>
                <a:spLocks/>
              </p:cNvSpPr>
              <p:nvPr/>
            </p:nvSpPr>
            <p:spPr bwMode="auto">
              <a:xfrm>
                <a:off x="4300" y="3338"/>
                <a:ext cx="110" cy="106"/>
              </a:xfrm>
              <a:custGeom>
                <a:avLst/>
                <a:gdLst/>
                <a:ahLst/>
                <a:cxnLst>
                  <a:cxn ang="0">
                    <a:pos x="221" y="136"/>
                  </a:cxn>
                  <a:cxn ang="0">
                    <a:pos x="218" y="132"/>
                  </a:cxn>
                  <a:cxn ang="0">
                    <a:pos x="211" y="123"/>
                  </a:cxn>
                  <a:cxn ang="0">
                    <a:pos x="201" y="111"/>
                  </a:cxn>
                  <a:cxn ang="0">
                    <a:pos x="190" y="96"/>
                  </a:cxn>
                  <a:cxn ang="0">
                    <a:pos x="178" y="81"/>
                  </a:cxn>
                  <a:cxn ang="0">
                    <a:pos x="168" y="67"/>
                  </a:cxn>
                  <a:cxn ang="0">
                    <a:pos x="160" y="56"/>
                  </a:cxn>
                  <a:cxn ang="0">
                    <a:pos x="155" y="52"/>
                  </a:cxn>
                  <a:cxn ang="0">
                    <a:pos x="150" y="44"/>
                  </a:cxn>
                  <a:cxn ang="0">
                    <a:pos x="147" y="32"/>
                  </a:cxn>
                  <a:cxn ang="0">
                    <a:pos x="145" y="21"/>
                  </a:cxn>
                  <a:cxn ang="0">
                    <a:pos x="143" y="16"/>
                  </a:cxn>
                  <a:cxn ang="0">
                    <a:pos x="0" y="0"/>
                  </a:cxn>
                  <a:cxn ang="0">
                    <a:pos x="22" y="104"/>
                  </a:cxn>
                  <a:cxn ang="0">
                    <a:pos x="90" y="184"/>
                  </a:cxn>
                  <a:cxn ang="0">
                    <a:pos x="137" y="211"/>
                  </a:cxn>
                  <a:cxn ang="0">
                    <a:pos x="221" y="136"/>
                  </a:cxn>
                </a:cxnLst>
                <a:rect l="0" t="0" r="r" b="b"/>
                <a:pathLst>
                  <a:path w="221" h="211">
                    <a:moveTo>
                      <a:pt x="221" y="136"/>
                    </a:moveTo>
                    <a:lnTo>
                      <a:pt x="218" y="132"/>
                    </a:lnTo>
                    <a:lnTo>
                      <a:pt x="211" y="123"/>
                    </a:lnTo>
                    <a:lnTo>
                      <a:pt x="201" y="111"/>
                    </a:lnTo>
                    <a:lnTo>
                      <a:pt x="190" y="96"/>
                    </a:lnTo>
                    <a:lnTo>
                      <a:pt x="178" y="81"/>
                    </a:lnTo>
                    <a:lnTo>
                      <a:pt x="168" y="67"/>
                    </a:lnTo>
                    <a:lnTo>
                      <a:pt x="160" y="56"/>
                    </a:lnTo>
                    <a:lnTo>
                      <a:pt x="155" y="52"/>
                    </a:lnTo>
                    <a:lnTo>
                      <a:pt x="150" y="44"/>
                    </a:lnTo>
                    <a:lnTo>
                      <a:pt x="147" y="32"/>
                    </a:lnTo>
                    <a:lnTo>
                      <a:pt x="145" y="21"/>
                    </a:lnTo>
                    <a:lnTo>
                      <a:pt x="143" y="16"/>
                    </a:lnTo>
                    <a:lnTo>
                      <a:pt x="0" y="0"/>
                    </a:lnTo>
                    <a:lnTo>
                      <a:pt x="22" y="104"/>
                    </a:lnTo>
                    <a:lnTo>
                      <a:pt x="90" y="184"/>
                    </a:lnTo>
                    <a:lnTo>
                      <a:pt x="137" y="211"/>
                    </a:lnTo>
                    <a:lnTo>
                      <a:pt x="221" y="13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1" name="Freeform 34"/>
              <p:cNvSpPr>
                <a:spLocks/>
              </p:cNvSpPr>
              <p:nvPr/>
            </p:nvSpPr>
            <p:spPr bwMode="auto">
              <a:xfrm>
                <a:off x="4286" y="3307"/>
                <a:ext cx="183" cy="206"/>
              </a:xfrm>
              <a:custGeom>
                <a:avLst/>
                <a:gdLst/>
                <a:ahLst/>
                <a:cxnLst>
                  <a:cxn ang="0">
                    <a:pos x="168" y="294"/>
                  </a:cxn>
                  <a:cxn ang="0">
                    <a:pos x="161" y="291"/>
                  </a:cxn>
                  <a:cxn ang="0">
                    <a:pos x="150" y="283"/>
                  </a:cxn>
                  <a:cxn ang="0">
                    <a:pos x="82" y="233"/>
                  </a:cxn>
                  <a:cxn ang="0">
                    <a:pos x="35" y="175"/>
                  </a:cxn>
                  <a:cxn ang="0">
                    <a:pos x="9" y="113"/>
                  </a:cxn>
                  <a:cxn ang="0">
                    <a:pos x="0" y="53"/>
                  </a:cxn>
                  <a:cxn ang="0">
                    <a:pos x="34" y="87"/>
                  </a:cxn>
                  <a:cxn ang="0">
                    <a:pos x="57" y="147"/>
                  </a:cxn>
                  <a:cxn ang="0">
                    <a:pos x="92" y="203"/>
                  </a:cxn>
                  <a:cxn ang="0">
                    <a:pos x="140" y="245"/>
                  </a:cxn>
                  <a:cxn ang="0">
                    <a:pos x="174" y="256"/>
                  </a:cxn>
                  <a:cxn ang="0">
                    <a:pos x="192" y="244"/>
                  </a:cxn>
                  <a:cxn ang="0">
                    <a:pos x="215" y="227"/>
                  </a:cxn>
                  <a:cxn ang="0">
                    <a:pos x="233" y="214"/>
                  </a:cxn>
                  <a:cxn ang="0">
                    <a:pos x="221" y="195"/>
                  </a:cxn>
                  <a:cxn ang="0">
                    <a:pos x="197" y="162"/>
                  </a:cxn>
                  <a:cxn ang="0">
                    <a:pos x="177" y="125"/>
                  </a:cxn>
                  <a:cxn ang="0">
                    <a:pos x="163" y="85"/>
                  </a:cxn>
                  <a:cxn ang="0">
                    <a:pos x="160" y="49"/>
                  </a:cxn>
                  <a:cxn ang="0">
                    <a:pos x="166" y="24"/>
                  </a:cxn>
                  <a:cxn ang="0">
                    <a:pos x="174" y="5"/>
                  </a:cxn>
                  <a:cxn ang="0">
                    <a:pos x="184" y="0"/>
                  </a:cxn>
                  <a:cxn ang="0">
                    <a:pos x="196" y="2"/>
                  </a:cxn>
                  <a:cxn ang="0">
                    <a:pos x="200" y="12"/>
                  </a:cxn>
                  <a:cxn ang="0">
                    <a:pos x="197" y="27"/>
                  </a:cxn>
                  <a:cxn ang="0">
                    <a:pos x="191" y="46"/>
                  </a:cxn>
                  <a:cxn ang="0">
                    <a:pos x="190" y="78"/>
                  </a:cxn>
                  <a:cxn ang="0">
                    <a:pos x="212" y="129"/>
                  </a:cxn>
                  <a:cxn ang="0">
                    <a:pos x="244" y="176"/>
                  </a:cxn>
                  <a:cxn ang="0">
                    <a:pos x="268" y="207"/>
                  </a:cxn>
                  <a:cxn ang="0">
                    <a:pos x="284" y="215"/>
                  </a:cxn>
                  <a:cxn ang="0">
                    <a:pos x="312" y="222"/>
                  </a:cxn>
                  <a:cxn ang="0">
                    <a:pos x="335" y="228"/>
                  </a:cxn>
                  <a:cxn ang="0">
                    <a:pos x="349" y="231"/>
                  </a:cxn>
                  <a:cxn ang="0">
                    <a:pos x="362" y="243"/>
                  </a:cxn>
                  <a:cxn ang="0">
                    <a:pos x="362" y="269"/>
                  </a:cxn>
                  <a:cxn ang="0">
                    <a:pos x="313" y="290"/>
                  </a:cxn>
                  <a:cxn ang="0">
                    <a:pos x="319" y="301"/>
                  </a:cxn>
                  <a:cxn ang="0">
                    <a:pos x="333" y="326"/>
                  </a:cxn>
                  <a:cxn ang="0">
                    <a:pos x="346" y="347"/>
                  </a:cxn>
                  <a:cxn ang="0">
                    <a:pos x="351" y="358"/>
                  </a:cxn>
                </a:cxnLst>
                <a:rect l="0" t="0" r="r" b="b"/>
                <a:pathLst>
                  <a:path w="365" h="412">
                    <a:moveTo>
                      <a:pt x="234" y="412"/>
                    </a:moveTo>
                    <a:lnTo>
                      <a:pt x="168" y="294"/>
                    </a:lnTo>
                    <a:lnTo>
                      <a:pt x="166" y="293"/>
                    </a:lnTo>
                    <a:lnTo>
                      <a:pt x="161" y="291"/>
                    </a:lnTo>
                    <a:lnTo>
                      <a:pt x="155" y="288"/>
                    </a:lnTo>
                    <a:lnTo>
                      <a:pt x="150" y="283"/>
                    </a:lnTo>
                    <a:lnTo>
                      <a:pt x="113" y="260"/>
                    </a:lnTo>
                    <a:lnTo>
                      <a:pt x="82" y="233"/>
                    </a:lnTo>
                    <a:lnTo>
                      <a:pt x="56" y="205"/>
                    </a:lnTo>
                    <a:lnTo>
                      <a:pt x="35" y="175"/>
                    </a:lnTo>
                    <a:lnTo>
                      <a:pt x="20" y="144"/>
                    </a:lnTo>
                    <a:lnTo>
                      <a:pt x="9" y="113"/>
                    </a:lnTo>
                    <a:lnTo>
                      <a:pt x="2" y="83"/>
                    </a:lnTo>
                    <a:lnTo>
                      <a:pt x="0" y="53"/>
                    </a:lnTo>
                    <a:lnTo>
                      <a:pt x="28" y="57"/>
                    </a:lnTo>
                    <a:lnTo>
                      <a:pt x="34" y="87"/>
                    </a:lnTo>
                    <a:lnTo>
                      <a:pt x="45" y="117"/>
                    </a:lnTo>
                    <a:lnTo>
                      <a:pt x="57" y="147"/>
                    </a:lnTo>
                    <a:lnTo>
                      <a:pt x="73" y="176"/>
                    </a:lnTo>
                    <a:lnTo>
                      <a:pt x="92" y="203"/>
                    </a:lnTo>
                    <a:lnTo>
                      <a:pt x="115" y="227"/>
                    </a:lnTo>
                    <a:lnTo>
                      <a:pt x="140" y="245"/>
                    </a:lnTo>
                    <a:lnTo>
                      <a:pt x="169" y="258"/>
                    </a:lnTo>
                    <a:lnTo>
                      <a:pt x="174" y="256"/>
                    </a:lnTo>
                    <a:lnTo>
                      <a:pt x="182" y="251"/>
                    </a:lnTo>
                    <a:lnTo>
                      <a:pt x="192" y="244"/>
                    </a:lnTo>
                    <a:lnTo>
                      <a:pt x="204" y="235"/>
                    </a:lnTo>
                    <a:lnTo>
                      <a:pt x="215" y="227"/>
                    </a:lnTo>
                    <a:lnTo>
                      <a:pt x="226" y="218"/>
                    </a:lnTo>
                    <a:lnTo>
                      <a:pt x="233" y="214"/>
                    </a:lnTo>
                    <a:lnTo>
                      <a:pt x="235" y="212"/>
                    </a:lnTo>
                    <a:lnTo>
                      <a:pt x="221" y="195"/>
                    </a:lnTo>
                    <a:lnTo>
                      <a:pt x="208" y="179"/>
                    </a:lnTo>
                    <a:lnTo>
                      <a:pt x="197" y="162"/>
                    </a:lnTo>
                    <a:lnTo>
                      <a:pt x="186" y="144"/>
                    </a:lnTo>
                    <a:lnTo>
                      <a:pt x="177" y="125"/>
                    </a:lnTo>
                    <a:lnTo>
                      <a:pt x="169" y="106"/>
                    </a:lnTo>
                    <a:lnTo>
                      <a:pt x="163" y="85"/>
                    </a:lnTo>
                    <a:lnTo>
                      <a:pt x="160" y="63"/>
                    </a:lnTo>
                    <a:lnTo>
                      <a:pt x="160" y="49"/>
                    </a:lnTo>
                    <a:lnTo>
                      <a:pt x="162" y="35"/>
                    </a:lnTo>
                    <a:lnTo>
                      <a:pt x="166" y="24"/>
                    </a:lnTo>
                    <a:lnTo>
                      <a:pt x="170" y="11"/>
                    </a:lnTo>
                    <a:lnTo>
                      <a:pt x="174" y="5"/>
                    </a:lnTo>
                    <a:lnTo>
                      <a:pt x="178" y="2"/>
                    </a:lnTo>
                    <a:lnTo>
                      <a:pt x="184" y="0"/>
                    </a:lnTo>
                    <a:lnTo>
                      <a:pt x="191" y="0"/>
                    </a:lnTo>
                    <a:lnTo>
                      <a:pt x="196" y="2"/>
                    </a:lnTo>
                    <a:lnTo>
                      <a:pt x="199" y="7"/>
                    </a:lnTo>
                    <a:lnTo>
                      <a:pt x="200" y="12"/>
                    </a:lnTo>
                    <a:lnTo>
                      <a:pt x="199" y="18"/>
                    </a:lnTo>
                    <a:lnTo>
                      <a:pt x="197" y="27"/>
                    </a:lnTo>
                    <a:lnTo>
                      <a:pt x="193" y="37"/>
                    </a:lnTo>
                    <a:lnTo>
                      <a:pt x="191" y="46"/>
                    </a:lnTo>
                    <a:lnTo>
                      <a:pt x="189" y="56"/>
                    </a:lnTo>
                    <a:lnTo>
                      <a:pt x="190" y="78"/>
                    </a:lnTo>
                    <a:lnTo>
                      <a:pt x="199" y="103"/>
                    </a:lnTo>
                    <a:lnTo>
                      <a:pt x="212" y="129"/>
                    </a:lnTo>
                    <a:lnTo>
                      <a:pt x="228" y="153"/>
                    </a:lnTo>
                    <a:lnTo>
                      <a:pt x="244" y="176"/>
                    </a:lnTo>
                    <a:lnTo>
                      <a:pt x="258" y="194"/>
                    </a:lnTo>
                    <a:lnTo>
                      <a:pt x="268" y="207"/>
                    </a:lnTo>
                    <a:lnTo>
                      <a:pt x="272" y="213"/>
                    </a:lnTo>
                    <a:lnTo>
                      <a:pt x="284" y="215"/>
                    </a:lnTo>
                    <a:lnTo>
                      <a:pt x="298" y="218"/>
                    </a:lnTo>
                    <a:lnTo>
                      <a:pt x="312" y="222"/>
                    </a:lnTo>
                    <a:lnTo>
                      <a:pt x="324" y="224"/>
                    </a:lnTo>
                    <a:lnTo>
                      <a:pt x="335" y="228"/>
                    </a:lnTo>
                    <a:lnTo>
                      <a:pt x="343" y="229"/>
                    </a:lnTo>
                    <a:lnTo>
                      <a:pt x="349" y="231"/>
                    </a:lnTo>
                    <a:lnTo>
                      <a:pt x="351" y="231"/>
                    </a:lnTo>
                    <a:lnTo>
                      <a:pt x="362" y="243"/>
                    </a:lnTo>
                    <a:lnTo>
                      <a:pt x="365" y="256"/>
                    </a:lnTo>
                    <a:lnTo>
                      <a:pt x="362" y="269"/>
                    </a:lnTo>
                    <a:lnTo>
                      <a:pt x="351" y="278"/>
                    </a:lnTo>
                    <a:lnTo>
                      <a:pt x="313" y="290"/>
                    </a:lnTo>
                    <a:lnTo>
                      <a:pt x="314" y="293"/>
                    </a:lnTo>
                    <a:lnTo>
                      <a:pt x="319" y="301"/>
                    </a:lnTo>
                    <a:lnTo>
                      <a:pt x="325" y="313"/>
                    </a:lnTo>
                    <a:lnTo>
                      <a:pt x="333" y="326"/>
                    </a:lnTo>
                    <a:lnTo>
                      <a:pt x="340" y="337"/>
                    </a:lnTo>
                    <a:lnTo>
                      <a:pt x="346" y="347"/>
                    </a:lnTo>
                    <a:lnTo>
                      <a:pt x="350" y="356"/>
                    </a:lnTo>
                    <a:lnTo>
                      <a:pt x="351" y="358"/>
                    </a:lnTo>
                    <a:lnTo>
                      <a:pt x="234" y="4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2" name="Freeform 35"/>
              <p:cNvSpPr>
                <a:spLocks/>
              </p:cNvSpPr>
              <p:nvPr/>
            </p:nvSpPr>
            <p:spPr bwMode="auto">
              <a:xfrm>
                <a:off x="4379" y="3421"/>
                <a:ext cx="72" cy="72"/>
              </a:xfrm>
              <a:custGeom>
                <a:avLst/>
                <a:gdLst/>
                <a:ahLst/>
                <a:cxnLst>
                  <a:cxn ang="0">
                    <a:pos x="64" y="0"/>
                  </a:cxn>
                  <a:cxn ang="0">
                    <a:pos x="72" y="16"/>
                  </a:cxn>
                  <a:cxn ang="0">
                    <a:pos x="141" y="22"/>
                  </a:cxn>
                  <a:cxn ang="0">
                    <a:pos x="143" y="27"/>
                  </a:cxn>
                  <a:cxn ang="0">
                    <a:pos x="144" y="31"/>
                  </a:cxn>
                  <a:cxn ang="0">
                    <a:pos x="143" y="33"/>
                  </a:cxn>
                  <a:cxn ang="0">
                    <a:pos x="140" y="37"/>
                  </a:cxn>
                  <a:cxn ang="0">
                    <a:pos x="134" y="40"/>
                  </a:cxn>
                  <a:cxn ang="0">
                    <a:pos x="127" y="43"/>
                  </a:cxn>
                  <a:cxn ang="0">
                    <a:pos x="118" y="45"/>
                  </a:cxn>
                  <a:cxn ang="0">
                    <a:pos x="110" y="46"/>
                  </a:cxn>
                  <a:cxn ang="0">
                    <a:pos x="103" y="47"/>
                  </a:cxn>
                  <a:cxn ang="0">
                    <a:pos x="96" y="48"/>
                  </a:cxn>
                  <a:cxn ang="0">
                    <a:pos x="93" y="50"/>
                  </a:cxn>
                  <a:cxn ang="0">
                    <a:pos x="91" y="53"/>
                  </a:cxn>
                  <a:cxn ang="0">
                    <a:pos x="96" y="69"/>
                  </a:cxn>
                  <a:cxn ang="0">
                    <a:pos x="105" y="91"/>
                  </a:cxn>
                  <a:cxn ang="0">
                    <a:pos x="114" y="111"/>
                  </a:cxn>
                  <a:cxn ang="0">
                    <a:pos x="118" y="119"/>
                  </a:cxn>
                  <a:cxn ang="0">
                    <a:pos x="64" y="144"/>
                  </a:cxn>
                  <a:cxn ang="0">
                    <a:pos x="63" y="141"/>
                  </a:cxn>
                  <a:cxn ang="0">
                    <a:pos x="58" y="134"/>
                  </a:cxn>
                  <a:cxn ang="0">
                    <a:pos x="51" y="125"/>
                  </a:cxn>
                  <a:cxn ang="0">
                    <a:pos x="44" y="114"/>
                  </a:cxn>
                  <a:cxn ang="0">
                    <a:pos x="37" y="102"/>
                  </a:cxn>
                  <a:cxn ang="0">
                    <a:pos x="30" y="92"/>
                  </a:cxn>
                  <a:cxn ang="0">
                    <a:pos x="25" y="83"/>
                  </a:cxn>
                  <a:cxn ang="0">
                    <a:pos x="22" y="77"/>
                  </a:cxn>
                  <a:cxn ang="0">
                    <a:pos x="19" y="71"/>
                  </a:cxn>
                  <a:cxn ang="0">
                    <a:pos x="13" y="63"/>
                  </a:cxn>
                  <a:cxn ang="0">
                    <a:pos x="6" y="55"/>
                  </a:cxn>
                  <a:cxn ang="0">
                    <a:pos x="0" y="47"/>
                  </a:cxn>
                  <a:cxn ang="0">
                    <a:pos x="64" y="0"/>
                  </a:cxn>
                </a:cxnLst>
                <a:rect l="0" t="0" r="r" b="b"/>
                <a:pathLst>
                  <a:path w="144" h="144">
                    <a:moveTo>
                      <a:pt x="64" y="0"/>
                    </a:moveTo>
                    <a:lnTo>
                      <a:pt x="72" y="16"/>
                    </a:lnTo>
                    <a:lnTo>
                      <a:pt x="141" y="22"/>
                    </a:lnTo>
                    <a:lnTo>
                      <a:pt x="143" y="27"/>
                    </a:lnTo>
                    <a:lnTo>
                      <a:pt x="144" y="31"/>
                    </a:lnTo>
                    <a:lnTo>
                      <a:pt x="143" y="33"/>
                    </a:lnTo>
                    <a:lnTo>
                      <a:pt x="140" y="37"/>
                    </a:lnTo>
                    <a:lnTo>
                      <a:pt x="134" y="40"/>
                    </a:lnTo>
                    <a:lnTo>
                      <a:pt x="127" y="43"/>
                    </a:lnTo>
                    <a:lnTo>
                      <a:pt x="118" y="45"/>
                    </a:lnTo>
                    <a:lnTo>
                      <a:pt x="110" y="46"/>
                    </a:lnTo>
                    <a:lnTo>
                      <a:pt x="103" y="47"/>
                    </a:lnTo>
                    <a:lnTo>
                      <a:pt x="96" y="48"/>
                    </a:lnTo>
                    <a:lnTo>
                      <a:pt x="93" y="50"/>
                    </a:lnTo>
                    <a:lnTo>
                      <a:pt x="91" y="53"/>
                    </a:lnTo>
                    <a:lnTo>
                      <a:pt x="96" y="69"/>
                    </a:lnTo>
                    <a:lnTo>
                      <a:pt x="105" y="91"/>
                    </a:lnTo>
                    <a:lnTo>
                      <a:pt x="114" y="111"/>
                    </a:lnTo>
                    <a:lnTo>
                      <a:pt x="118" y="119"/>
                    </a:lnTo>
                    <a:lnTo>
                      <a:pt x="64" y="144"/>
                    </a:lnTo>
                    <a:lnTo>
                      <a:pt x="63" y="141"/>
                    </a:lnTo>
                    <a:lnTo>
                      <a:pt x="58" y="134"/>
                    </a:lnTo>
                    <a:lnTo>
                      <a:pt x="51" y="125"/>
                    </a:lnTo>
                    <a:lnTo>
                      <a:pt x="44" y="114"/>
                    </a:lnTo>
                    <a:lnTo>
                      <a:pt x="37" y="102"/>
                    </a:lnTo>
                    <a:lnTo>
                      <a:pt x="30" y="92"/>
                    </a:lnTo>
                    <a:lnTo>
                      <a:pt x="25" y="83"/>
                    </a:lnTo>
                    <a:lnTo>
                      <a:pt x="22" y="77"/>
                    </a:lnTo>
                    <a:lnTo>
                      <a:pt x="19" y="71"/>
                    </a:lnTo>
                    <a:lnTo>
                      <a:pt x="13" y="63"/>
                    </a:lnTo>
                    <a:lnTo>
                      <a:pt x="6" y="55"/>
                    </a:lnTo>
                    <a:lnTo>
                      <a:pt x="0" y="47"/>
                    </a:lnTo>
                    <a:lnTo>
                      <a:pt x="64" y="0"/>
                    </a:lnTo>
                    <a:close/>
                  </a:path>
                </a:pathLst>
              </a:custGeom>
              <a:solidFill>
                <a:srgbClr val="FFD14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3" name="Freeform 36"/>
              <p:cNvSpPr>
                <a:spLocks/>
              </p:cNvSpPr>
              <p:nvPr/>
            </p:nvSpPr>
            <p:spPr bwMode="auto">
              <a:xfrm>
                <a:off x="4289" y="3333"/>
                <a:ext cx="87" cy="17"/>
              </a:xfrm>
              <a:custGeom>
                <a:avLst/>
                <a:gdLst/>
                <a:ahLst/>
                <a:cxnLst>
                  <a:cxn ang="0">
                    <a:pos x="0" y="20"/>
                  </a:cxn>
                  <a:cxn ang="0">
                    <a:pos x="3" y="0"/>
                  </a:cxn>
                  <a:cxn ang="0">
                    <a:pos x="175" y="15"/>
                  </a:cxn>
                  <a:cxn ang="0">
                    <a:pos x="172" y="35"/>
                  </a:cxn>
                  <a:cxn ang="0">
                    <a:pos x="0" y="20"/>
                  </a:cxn>
                </a:cxnLst>
                <a:rect l="0" t="0" r="r" b="b"/>
                <a:pathLst>
                  <a:path w="175" h="35">
                    <a:moveTo>
                      <a:pt x="0" y="20"/>
                    </a:moveTo>
                    <a:lnTo>
                      <a:pt x="3" y="0"/>
                    </a:lnTo>
                    <a:lnTo>
                      <a:pt x="175" y="15"/>
                    </a:lnTo>
                    <a:lnTo>
                      <a:pt x="172" y="35"/>
                    </a:lnTo>
                    <a:lnTo>
                      <a:pt x="0" y="2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4" name="Freeform 37"/>
              <p:cNvSpPr>
                <a:spLocks/>
              </p:cNvSpPr>
              <p:nvPr/>
            </p:nvSpPr>
            <p:spPr bwMode="auto">
              <a:xfrm>
                <a:off x="4656" y="3329"/>
                <a:ext cx="110" cy="105"/>
              </a:xfrm>
              <a:custGeom>
                <a:avLst/>
                <a:gdLst/>
                <a:ahLst/>
                <a:cxnLst>
                  <a:cxn ang="0">
                    <a:pos x="0" y="134"/>
                  </a:cxn>
                  <a:cxn ang="0">
                    <a:pos x="2" y="131"/>
                  </a:cxn>
                  <a:cxn ang="0">
                    <a:pos x="9" y="122"/>
                  </a:cxn>
                  <a:cxn ang="0">
                    <a:pos x="19" y="109"/>
                  </a:cxn>
                  <a:cxn ang="0">
                    <a:pos x="31" y="94"/>
                  </a:cxn>
                  <a:cxn ang="0">
                    <a:pos x="42" y="79"/>
                  </a:cxn>
                  <a:cxn ang="0">
                    <a:pos x="53" y="66"/>
                  </a:cxn>
                  <a:cxn ang="0">
                    <a:pos x="61" y="56"/>
                  </a:cxn>
                  <a:cxn ang="0">
                    <a:pos x="66" y="50"/>
                  </a:cxn>
                  <a:cxn ang="0">
                    <a:pos x="70" y="42"/>
                  </a:cxn>
                  <a:cxn ang="0">
                    <a:pos x="74" y="31"/>
                  </a:cxn>
                  <a:cxn ang="0">
                    <a:pos x="76" y="19"/>
                  </a:cxn>
                  <a:cxn ang="0">
                    <a:pos x="77" y="15"/>
                  </a:cxn>
                  <a:cxn ang="0">
                    <a:pos x="220" y="0"/>
                  </a:cxn>
                  <a:cxn ang="0">
                    <a:pos x="198" y="102"/>
                  </a:cxn>
                  <a:cxn ang="0">
                    <a:pos x="130" y="183"/>
                  </a:cxn>
                  <a:cxn ang="0">
                    <a:pos x="84" y="209"/>
                  </a:cxn>
                  <a:cxn ang="0">
                    <a:pos x="0" y="134"/>
                  </a:cxn>
                </a:cxnLst>
                <a:rect l="0" t="0" r="r" b="b"/>
                <a:pathLst>
                  <a:path w="220" h="209">
                    <a:moveTo>
                      <a:pt x="0" y="134"/>
                    </a:moveTo>
                    <a:lnTo>
                      <a:pt x="2" y="131"/>
                    </a:lnTo>
                    <a:lnTo>
                      <a:pt x="9" y="122"/>
                    </a:lnTo>
                    <a:lnTo>
                      <a:pt x="19" y="109"/>
                    </a:lnTo>
                    <a:lnTo>
                      <a:pt x="31" y="94"/>
                    </a:lnTo>
                    <a:lnTo>
                      <a:pt x="42" y="79"/>
                    </a:lnTo>
                    <a:lnTo>
                      <a:pt x="53" y="66"/>
                    </a:lnTo>
                    <a:lnTo>
                      <a:pt x="61" y="56"/>
                    </a:lnTo>
                    <a:lnTo>
                      <a:pt x="66" y="50"/>
                    </a:lnTo>
                    <a:lnTo>
                      <a:pt x="70" y="42"/>
                    </a:lnTo>
                    <a:lnTo>
                      <a:pt x="74" y="31"/>
                    </a:lnTo>
                    <a:lnTo>
                      <a:pt x="76" y="19"/>
                    </a:lnTo>
                    <a:lnTo>
                      <a:pt x="77" y="15"/>
                    </a:lnTo>
                    <a:lnTo>
                      <a:pt x="220" y="0"/>
                    </a:lnTo>
                    <a:lnTo>
                      <a:pt x="198" y="102"/>
                    </a:lnTo>
                    <a:lnTo>
                      <a:pt x="130" y="183"/>
                    </a:lnTo>
                    <a:lnTo>
                      <a:pt x="84" y="209"/>
                    </a:lnTo>
                    <a:lnTo>
                      <a:pt x="0" y="13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5" name="Freeform 38"/>
              <p:cNvSpPr>
                <a:spLocks/>
              </p:cNvSpPr>
              <p:nvPr/>
            </p:nvSpPr>
            <p:spPr bwMode="auto">
              <a:xfrm>
                <a:off x="4598" y="3298"/>
                <a:ext cx="180" cy="205"/>
              </a:xfrm>
              <a:custGeom>
                <a:avLst/>
                <a:gdLst/>
                <a:ahLst/>
                <a:cxnLst>
                  <a:cxn ang="0">
                    <a:pos x="198" y="295"/>
                  </a:cxn>
                  <a:cxn ang="0">
                    <a:pos x="204" y="290"/>
                  </a:cxn>
                  <a:cxn ang="0">
                    <a:pos x="216" y="284"/>
                  </a:cxn>
                  <a:cxn ang="0">
                    <a:pos x="281" y="235"/>
                  </a:cxn>
                  <a:cxn ang="0">
                    <a:pos x="321" y="181"/>
                  </a:cxn>
                  <a:cxn ang="0">
                    <a:pos x="345" y="121"/>
                  </a:cxn>
                  <a:cxn ang="0">
                    <a:pos x="360" y="59"/>
                  </a:cxn>
                  <a:cxn ang="0">
                    <a:pos x="322" y="90"/>
                  </a:cxn>
                  <a:cxn ang="0">
                    <a:pos x="304" y="148"/>
                  </a:cxn>
                  <a:cxn ang="0">
                    <a:pos x="271" y="198"/>
                  </a:cxn>
                  <a:cxn ang="0">
                    <a:pos x="225" y="241"/>
                  </a:cxn>
                  <a:cxn ang="0">
                    <a:pos x="192" y="256"/>
                  </a:cxn>
                  <a:cxn ang="0">
                    <a:pos x="173" y="244"/>
                  </a:cxn>
                  <a:cxn ang="0">
                    <a:pos x="150" y="227"/>
                  </a:cxn>
                  <a:cxn ang="0">
                    <a:pos x="133" y="214"/>
                  </a:cxn>
                  <a:cxn ang="0">
                    <a:pos x="143" y="194"/>
                  </a:cxn>
                  <a:cxn ang="0">
                    <a:pos x="168" y="159"/>
                  </a:cxn>
                  <a:cxn ang="0">
                    <a:pos x="188" y="123"/>
                  </a:cxn>
                  <a:cxn ang="0">
                    <a:pos x="202" y="84"/>
                  </a:cxn>
                  <a:cxn ang="0">
                    <a:pos x="206" y="49"/>
                  </a:cxn>
                  <a:cxn ang="0">
                    <a:pos x="200" y="24"/>
                  </a:cxn>
                  <a:cxn ang="0">
                    <a:pos x="192" y="6"/>
                  </a:cxn>
                  <a:cxn ang="0">
                    <a:pos x="181" y="0"/>
                  </a:cxn>
                  <a:cxn ang="0">
                    <a:pos x="170" y="3"/>
                  </a:cxn>
                  <a:cxn ang="0">
                    <a:pos x="165" y="12"/>
                  </a:cxn>
                  <a:cxn ang="0">
                    <a:pos x="169" y="28"/>
                  </a:cxn>
                  <a:cxn ang="0">
                    <a:pos x="174" y="45"/>
                  </a:cxn>
                  <a:cxn ang="0">
                    <a:pos x="176" y="77"/>
                  </a:cxn>
                  <a:cxn ang="0">
                    <a:pos x="157" y="126"/>
                  </a:cxn>
                  <a:cxn ang="0">
                    <a:pos x="127" y="172"/>
                  </a:cxn>
                  <a:cxn ang="0">
                    <a:pos x="101" y="204"/>
                  </a:cxn>
                  <a:cxn ang="0">
                    <a:pos x="81" y="214"/>
                  </a:cxn>
                  <a:cxn ang="0">
                    <a:pos x="55" y="221"/>
                  </a:cxn>
                  <a:cxn ang="0">
                    <a:pos x="32" y="227"/>
                  </a:cxn>
                  <a:cxn ang="0">
                    <a:pos x="18" y="231"/>
                  </a:cxn>
                  <a:cxn ang="0">
                    <a:pos x="4" y="242"/>
                  </a:cxn>
                  <a:cxn ang="0">
                    <a:pos x="4" y="269"/>
                  </a:cxn>
                  <a:cxn ang="0">
                    <a:pos x="53" y="290"/>
                  </a:cxn>
                  <a:cxn ang="0">
                    <a:pos x="37" y="327"/>
                  </a:cxn>
                  <a:cxn ang="0">
                    <a:pos x="21" y="363"/>
                  </a:cxn>
                </a:cxnLst>
                <a:rect l="0" t="0" r="r" b="b"/>
                <a:pathLst>
                  <a:path w="360" h="411">
                    <a:moveTo>
                      <a:pt x="132" y="411"/>
                    </a:moveTo>
                    <a:lnTo>
                      <a:pt x="198" y="295"/>
                    </a:lnTo>
                    <a:lnTo>
                      <a:pt x="200" y="294"/>
                    </a:lnTo>
                    <a:lnTo>
                      <a:pt x="204" y="290"/>
                    </a:lnTo>
                    <a:lnTo>
                      <a:pt x="210" y="287"/>
                    </a:lnTo>
                    <a:lnTo>
                      <a:pt x="216" y="284"/>
                    </a:lnTo>
                    <a:lnTo>
                      <a:pt x="252" y="260"/>
                    </a:lnTo>
                    <a:lnTo>
                      <a:pt x="281" y="235"/>
                    </a:lnTo>
                    <a:lnTo>
                      <a:pt x="304" y="209"/>
                    </a:lnTo>
                    <a:lnTo>
                      <a:pt x="321" y="181"/>
                    </a:lnTo>
                    <a:lnTo>
                      <a:pt x="335" y="151"/>
                    </a:lnTo>
                    <a:lnTo>
                      <a:pt x="345" y="121"/>
                    </a:lnTo>
                    <a:lnTo>
                      <a:pt x="353" y="90"/>
                    </a:lnTo>
                    <a:lnTo>
                      <a:pt x="360" y="59"/>
                    </a:lnTo>
                    <a:lnTo>
                      <a:pt x="327" y="59"/>
                    </a:lnTo>
                    <a:lnTo>
                      <a:pt x="322" y="90"/>
                    </a:lnTo>
                    <a:lnTo>
                      <a:pt x="315" y="119"/>
                    </a:lnTo>
                    <a:lnTo>
                      <a:pt x="304" y="148"/>
                    </a:lnTo>
                    <a:lnTo>
                      <a:pt x="290" y="174"/>
                    </a:lnTo>
                    <a:lnTo>
                      <a:pt x="271" y="198"/>
                    </a:lnTo>
                    <a:lnTo>
                      <a:pt x="251" y="220"/>
                    </a:lnTo>
                    <a:lnTo>
                      <a:pt x="225" y="241"/>
                    </a:lnTo>
                    <a:lnTo>
                      <a:pt x="196" y="257"/>
                    </a:lnTo>
                    <a:lnTo>
                      <a:pt x="192" y="256"/>
                    </a:lnTo>
                    <a:lnTo>
                      <a:pt x="184" y="251"/>
                    </a:lnTo>
                    <a:lnTo>
                      <a:pt x="173" y="244"/>
                    </a:lnTo>
                    <a:lnTo>
                      <a:pt x="162" y="235"/>
                    </a:lnTo>
                    <a:lnTo>
                      <a:pt x="150" y="227"/>
                    </a:lnTo>
                    <a:lnTo>
                      <a:pt x="140" y="219"/>
                    </a:lnTo>
                    <a:lnTo>
                      <a:pt x="133" y="214"/>
                    </a:lnTo>
                    <a:lnTo>
                      <a:pt x="131" y="212"/>
                    </a:lnTo>
                    <a:lnTo>
                      <a:pt x="143" y="194"/>
                    </a:lnTo>
                    <a:lnTo>
                      <a:pt x="156" y="176"/>
                    </a:lnTo>
                    <a:lnTo>
                      <a:pt x="168" y="159"/>
                    </a:lnTo>
                    <a:lnTo>
                      <a:pt x="179" y="141"/>
                    </a:lnTo>
                    <a:lnTo>
                      <a:pt x="188" y="123"/>
                    </a:lnTo>
                    <a:lnTo>
                      <a:pt x="196" y="104"/>
                    </a:lnTo>
                    <a:lnTo>
                      <a:pt x="202" y="84"/>
                    </a:lnTo>
                    <a:lnTo>
                      <a:pt x="206" y="62"/>
                    </a:lnTo>
                    <a:lnTo>
                      <a:pt x="206" y="49"/>
                    </a:lnTo>
                    <a:lnTo>
                      <a:pt x="203" y="36"/>
                    </a:lnTo>
                    <a:lnTo>
                      <a:pt x="200" y="24"/>
                    </a:lnTo>
                    <a:lnTo>
                      <a:pt x="195" y="12"/>
                    </a:lnTo>
                    <a:lnTo>
                      <a:pt x="192" y="6"/>
                    </a:lnTo>
                    <a:lnTo>
                      <a:pt x="187" y="1"/>
                    </a:lnTo>
                    <a:lnTo>
                      <a:pt x="181" y="0"/>
                    </a:lnTo>
                    <a:lnTo>
                      <a:pt x="176" y="0"/>
                    </a:lnTo>
                    <a:lnTo>
                      <a:pt x="170" y="3"/>
                    </a:lnTo>
                    <a:lnTo>
                      <a:pt x="166" y="7"/>
                    </a:lnTo>
                    <a:lnTo>
                      <a:pt x="165" y="12"/>
                    </a:lnTo>
                    <a:lnTo>
                      <a:pt x="166" y="19"/>
                    </a:lnTo>
                    <a:lnTo>
                      <a:pt x="169" y="28"/>
                    </a:lnTo>
                    <a:lnTo>
                      <a:pt x="172" y="37"/>
                    </a:lnTo>
                    <a:lnTo>
                      <a:pt x="174" y="45"/>
                    </a:lnTo>
                    <a:lnTo>
                      <a:pt x="177" y="56"/>
                    </a:lnTo>
                    <a:lnTo>
                      <a:pt x="176" y="77"/>
                    </a:lnTo>
                    <a:lnTo>
                      <a:pt x="169" y="102"/>
                    </a:lnTo>
                    <a:lnTo>
                      <a:pt x="157" y="126"/>
                    </a:lnTo>
                    <a:lnTo>
                      <a:pt x="142" y="149"/>
                    </a:lnTo>
                    <a:lnTo>
                      <a:pt x="127" y="172"/>
                    </a:lnTo>
                    <a:lnTo>
                      <a:pt x="113" y="190"/>
                    </a:lnTo>
                    <a:lnTo>
                      <a:pt x="101" y="204"/>
                    </a:lnTo>
                    <a:lnTo>
                      <a:pt x="94" y="212"/>
                    </a:lnTo>
                    <a:lnTo>
                      <a:pt x="81" y="214"/>
                    </a:lnTo>
                    <a:lnTo>
                      <a:pt x="67" y="218"/>
                    </a:lnTo>
                    <a:lnTo>
                      <a:pt x="55" y="221"/>
                    </a:lnTo>
                    <a:lnTo>
                      <a:pt x="42" y="224"/>
                    </a:lnTo>
                    <a:lnTo>
                      <a:pt x="32" y="227"/>
                    </a:lnTo>
                    <a:lnTo>
                      <a:pt x="23" y="228"/>
                    </a:lnTo>
                    <a:lnTo>
                      <a:pt x="18" y="231"/>
                    </a:lnTo>
                    <a:lnTo>
                      <a:pt x="15" y="231"/>
                    </a:lnTo>
                    <a:lnTo>
                      <a:pt x="4" y="242"/>
                    </a:lnTo>
                    <a:lnTo>
                      <a:pt x="0" y="256"/>
                    </a:lnTo>
                    <a:lnTo>
                      <a:pt x="4" y="269"/>
                    </a:lnTo>
                    <a:lnTo>
                      <a:pt x="15" y="278"/>
                    </a:lnTo>
                    <a:lnTo>
                      <a:pt x="53" y="290"/>
                    </a:lnTo>
                    <a:lnTo>
                      <a:pt x="48" y="303"/>
                    </a:lnTo>
                    <a:lnTo>
                      <a:pt x="37" y="327"/>
                    </a:lnTo>
                    <a:lnTo>
                      <a:pt x="26" y="351"/>
                    </a:lnTo>
                    <a:lnTo>
                      <a:pt x="21" y="363"/>
                    </a:lnTo>
                    <a:lnTo>
                      <a:pt x="132" y="41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6" name="Freeform 39"/>
              <p:cNvSpPr>
                <a:spLocks/>
              </p:cNvSpPr>
              <p:nvPr/>
            </p:nvSpPr>
            <p:spPr bwMode="auto">
              <a:xfrm>
                <a:off x="4616" y="3412"/>
                <a:ext cx="72" cy="72"/>
              </a:xfrm>
              <a:custGeom>
                <a:avLst/>
                <a:gdLst/>
                <a:ahLst/>
                <a:cxnLst>
                  <a:cxn ang="0">
                    <a:pos x="80" y="0"/>
                  </a:cxn>
                  <a:cxn ang="0">
                    <a:pos x="72" y="16"/>
                  </a:cxn>
                  <a:cxn ang="0">
                    <a:pos x="3" y="21"/>
                  </a:cxn>
                  <a:cxn ang="0">
                    <a:pos x="1" y="27"/>
                  </a:cxn>
                  <a:cxn ang="0">
                    <a:pos x="0" y="30"/>
                  </a:cxn>
                  <a:cxn ang="0">
                    <a:pos x="0" y="34"/>
                  </a:cxn>
                  <a:cxn ang="0">
                    <a:pos x="4" y="37"/>
                  </a:cxn>
                  <a:cxn ang="0">
                    <a:pos x="10" y="41"/>
                  </a:cxn>
                  <a:cxn ang="0">
                    <a:pos x="16" y="44"/>
                  </a:cxn>
                  <a:cxn ang="0">
                    <a:pos x="26" y="45"/>
                  </a:cxn>
                  <a:cxn ang="0">
                    <a:pos x="34" y="46"/>
                  </a:cxn>
                  <a:cxn ang="0">
                    <a:pos x="41" y="47"/>
                  </a:cxn>
                  <a:cxn ang="0">
                    <a:pos x="48" y="49"/>
                  </a:cxn>
                  <a:cxn ang="0">
                    <a:pos x="51" y="50"/>
                  </a:cxn>
                  <a:cxn ang="0">
                    <a:pos x="52" y="52"/>
                  </a:cxn>
                  <a:cxn ang="0">
                    <a:pos x="48" y="69"/>
                  </a:cxn>
                  <a:cxn ang="0">
                    <a:pos x="38" y="91"/>
                  </a:cxn>
                  <a:cxn ang="0">
                    <a:pos x="29" y="111"/>
                  </a:cxn>
                  <a:cxn ang="0">
                    <a:pos x="26" y="119"/>
                  </a:cxn>
                  <a:cxn ang="0">
                    <a:pos x="80" y="144"/>
                  </a:cxn>
                  <a:cxn ang="0">
                    <a:pos x="81" y="142"/>
                  </a:cxn>
                  <a:cxn ang="0">
                    <a:pos x="86" y="135"/>
                  </a:cxn>
                  <a:cxn ang="0">
                    <a:pos x="93" y="126"/>
                  </a:cxn>
                  <a:cxn ang="0">
                    <a:pos x="99" y="114"/>
                  </a:cxn>
                  <a:cxn ang="0">
                    <a:pos x="106" y="103"/>
                  </a:cxn>
                  <a:cxn ang="0">
                    <a:pos x="113" y="91"/>
                  </a:cxn>
                  <a:cxn ang="0">
                    <a:pos x="119" y="82"/>
                  </a:cxn>
                  <a:cxn ang="0">
                    <a:pos x="121" y="76"/>
                  </a:cxn>
                  <a:cxn ang="0">
                    <a:pos x="125" y="70"/>
                  </a:cxn>
                  <a:cxn ang="0">
                    <a:pos x="131" y="64"/>
                  </a:cxn>
                  <a:cxn ang="0">
                    <a:pos x="137" y="56"/>
                  </a:cxn>
                  <a:cxn ang="0">
                    <a:pos x="143" y="47"/>
                  </a:cxn>
                  <a:cxn ang="0">
                    <a:pos x="80" y="0"/>
                  </a:cxn>
                </a:cxnLst>
                <a:rect l="0" t="0" r="r" b="b"/>
                <a:pathLst>
                  <a:path w="143" h="144">
                    <a:moveTo>
                      <a:pt x="80" y="0"/>
                    </a:moveTo>
                    <a:lnTo>
                      <a:pt x="72" y="16"/>
                    </a:lnTo>
                    <a:lnTo>
                      <a:pt x="3" y="21"/>
                    </a:lnTo>
                    <a:lnTo>
                      <a:pt x="1" y="27"/>
                    </a:lnTo>
                    <a:lnTo>
                      <a:pt x="0" y="30"/>
                    </a:lnTo>
                    <a:lnTo>
                      <a:pt x="0" y="34"/>
                    </a:lnTo>
                    <a:lnTo>
                      <a:pt x="4" y="37"/>
                    </a:lnTo>
                    <a:lnTo>
                      <a:pt x="10" y="41"/>
                    </a:lnTo>
                    <a:lnTo>
                      <a:pt x="16" y="44"/>
                    </a:lnTo>
                    <a:lnTo>
                      <a:pt x="26" y="45"/>
                    </a:lnTo>
                    <a:lnTo>
                      <a:pt x="34" y="46"/>
                    </a:lnTo>
                    <a:lnTo>
                      <a:pt x="41" y="47"/>
                    </a:lnTo>
                    <a:lnTo>
                      <a:pt x="48" y="49"/>
                    </a:lnTo>
                    <a:lnTo>
                      <a:pt x="51" y="50"/>
                    </a:lnTo>
                    <a:lnTo>
                      <a:pt x="52" y="52"/>
                    </a:lnTo>
                    <a:lnTo>
                      <a:pt x="48" y="69"/>
                    </a:lnTo>
                    <a:lnTo>
                      <a:pt x="38" y="91"/>
                    </a:lnTo>
                    <a:lnTo>
                      <a:pt x="29" y="111"/>
                    </a:lnTo>
                    <a:lnTo>
                      <a:pt x="26" y="119"/>
                    </a:lnTo>
                    <a:lnTo>
                      <a:pt x="80" y="144"/>
                    </a:lnTo>
                    <a:lnTo>
                      <a:pt x="81" y="142"/>
                    </a:lnTo>
                    <a:lnTo>
                      <a:pt x="86" y="135"/>
                    </a:lnTo>
                    <a:lnTo>
                      <a:pt x="93" y="126"/>
                    </a:lnTo>
                    <a:lnTo>
                      <a:pt x="99" y="114"/>
                    </a:lnTo>
                    <a:lnTo>
                      <a:pt x="106" y="103"/>
                    </a:lnTo>
                    <a:lnTo>
                      <a:pt x="113" y="91"/>
                    </a:lnTo>
                    <a:lnTo>
                      <a:pt x="119" y="82"/>
                    </a:lnTo>
                    <a:lnTo>
                      <a:pt x="121" y="76"/>
                    </a:lnTo>
                    <a:lnTo>
                      <a:pt x="125" y="70"/>
                    </a:lnTo>
                    <a:lnTo>
                      <a:pt x="131" y="64"/>
                    </a:lnTo>
                    <a:lnTo>
                      <a:pt x="137" y="56"/>
                    </a:lnTo>
                    <a:lnTo>
                      <a:pt x="143" y="47"/>
                    </a:lnTo>
                    <a:lnTo>
                      <a:pt x="80" y="0"/>
                    </a:lnTo>
                    <a:close/>
                  </a:path>
                </a:pathLst>
              </a:custGeom>
              <a:solidFill>
                <a:srgbClr val="FFD14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7" name="Freeform 40"/>
              <p:cNvSpPr>
                <a:spLocks/>
              </p:cNvSpPr>
              <p:nvPr/>
            </p:nvSpPr>
            <p:spPr bwMode="auto">
              <a:xfrm>
                <a:off x="4691" y="3323"/>
                <a:ext cx="81" cy="18"/>
              </a:xfrm>
              <a:custGeom>
                <a:avLst/>
                <a:gdLst/>
                <a:ahLst/>
                <a:cxnLst>
                  <a:cxn ang="0">
                    <a:pos x="164" y="19"/>
                  </a:cxn>
                  <a:cxn ang="0">
                    <a:pos x="161" y="0"/>
                  </a:cxn>
                  <a:cxn ang="0">
                    <a:pos x="0" y="16"/>
                  </a:cxn>
                  <a:cxn ang="0">
                    <a:pos x="2" y="36"/>
                  </a:cxn>
                  <a:cxn ang="0">
                    <a:pos x="164" y="19"/>
                  </a:cxn>
                </a:cxnLst>
                <a:rect l="0" t="0" r="r" b="b"/>
                <a:pathLst>
                  <a:path w="164" h="36">
                    <a:moveTo>
                      <a:pt x="164" y="19"/>
                    </a:moveTo>
                    <a:lnTo>
                      <a:pt x="161" y="0"/>
                    </a:lnTo>
                    <a:lnTo>
                      <a:pt x="0" y="16"/>
                    </a:lnTo>
                    <a:lnTo>
                      <a:pt x="2" y="36"/>
                    </a:lnTo>
                    <a:lnTo>
                      <a:pt x="164" y="1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8" name="Freeform 41"/>
              <p:cNvSpPr>
                <a:spLocks/>
              </p:cNvSpPr>
              <p:nvPr/>
            </p:nvSpPr>
            <p:spPr bwMode="auto">
              <a:xfrm>
                <a:off x="4368" y="3842"/>
                <a:ext cx="325" cy="62"/>
              </a:xfrm>
              <a:custGeom>
                <a:avLst/>
                <a:gdLst/>
                <a:ahLst/>
                <a:cxnLst>
                  <a:cxn ang="0">
                    <a:pos x="623" y="123"/>
                  </a:cxn>
                  <a:cxn ang="0">
                    <a:pos x="650" y="119"/>
                  </a:cxn>
                  <a:cxn ang="0">
                    <a:pos x="528" y="0"/>
                  </a:cxn>
                  <a:cxn ang="0">
                    <a:pos x="318" y="33"/>
                  </a:cxn>
                  <a:cxn ang="0">
                    <a:pos x="217" y="4"/>
                  </a:cxn>
                  <a:cxn ang="0">
                    <a:pos x="0" y="81"/>
                  </a:cxn>
                  <a:cxn ang="0">
                    <a:pos x="20" y="95"/>
                  </a:cxn>
                  <a:cxn ang="0">
                    <a:pos x="220" y="28"/>
                  </a:cxn>
                  <a:cxn ang="0">
                    <a:pos x="319" y="56"/>
                  </a:cxn>
                  <a:cxn ang="0">
                    <a:pos x="524" y="24"/>
                  </a:cxn>
                  <a:cxn ang="0">
                    <a:pos x="623" y="123"/>
                  </a:cxn>
                </a:cxnLst>
                <a:rect l="0" t="0" r="r" b="b"/>
                <a:pathLst>
                  <a:path w="650" h="123">
                    <a:moveTo>
                      <a:pt x="623" y="123"/>
                    </a:moveTo>
                    <a:lnTo>
                      <a:pt x="650" y="119"/>
                    </a:lnTo>
                    <a:lnTo>
                      <a:pt x="528" y="0"/>
                    </a:lnTo>
                    <a:lnTo>
                      <a:pt x="318" y="33"/>
                    </a:lnTo>
                    <a:lnTo>
                      <a:pt x="217" y="4"/>
                    </a:lnTo>
                    <a:lnTo>
                      <a:pt x="0" y="81"/>
                    </a:lnTo>
                    <a:lnTo>
                      <a:pt x="20" y="95"/>
                    </a:lnTo>
                    <a:lnTo>
                      <a:pt x="220" y="28"/>
                    </a:lnTo>
                    <a:lnTo>
                      <a:pt x="319" y="56"/>
                    </a:lnTo>
                    <a:lnTo>
                      <a:pt x="524" y="24"/>
                    </a:lnTo>
                    <a:lnTo>
                      <a:pt x="623" y="12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9" name="Freeform 42"/>
              <p:cNvSpPr>
                <a:spLocks/>
              </p:cNvSpPr>
              <p:nvPr/>
            </p:nvSpPr>
            <p:spPr bwMode="auto">
              <a:xfrm>
                <a:off x="4476" y="3458"/>
                <a:ext cx="116" cy="145"/>
              </a:xfrm>
              <a:custGeom>
                <a:avLst/>
                <a:gdLst/>
                <a:ahLst/>
                <a:cxnLst>
                  <a:cxn ang="0">
                    <a:pos x="170" y="291"/>
                  </a:cxn>
                  <a:cxn ang="0">
                    <a:pos x="232" y="186"/>
                  </a:cxn>
                  <a:cxn ang="0">
                    <a:pos x="232" y="0"/>
                  </a:cxn>
                  <a:cxn ang="0">
                    <a:pos x="0" y="0"/>
                  </a:cxn>
                  <a:cxn ang="0">
                    <a:pos x="0" y="181"/>
                  </a:cxn>
                  <a:cxn ang="0">
                    <a:pos x="46" y="291"/>
                  </a:cxn>
                  <a:cxn ang="0">
                    <a:pos x="170" y="291"/>
                  </a:cxn>
                </a:cxnLst>
                <a:rect l="0" t="0" r="r" b="b"/>
                <a:pathLst>
                  <a:path w="232" h="291">
                    <a:moveTo>
                      <a:pt x="170" y="291"/>
                    </a:moveTo>
                    <a:lnTo>
                      <a:pt x="232" y="186"/>
                    </a:lnTo>
                    <a:lnTo>
                      <a:pt x="232" y="0"/>
                    </a:lnTo>
                    <a:lnTo>
                      <a:pt x="0" y="0"/>
                    </a:lnTo>
                    <a:lnTo>
                      <a:pt x="0" y="181"/>
                    </a:lnTo>
                    <a:lnTo>
                      <a:pt x="46" y="291"/>
                    </a:lnTo>
                    <a:lnTo>
                      <a:pt x="170" y="291"/>
                    </a:lnTo>
                    <a:close/>
                  </a:path>
                </a:pathLst>
              </a:custGeom>
              <a:solidFill>
                <a:srgbClr val="FF7C2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0" name="Freeform 43"/>
              <p:cNvSpPr>
                <a:spLocks/>
              </p:cNvSpPr>
              <p:nvPr/>
            </p:nvSpPr>
            <p:spPr bwMode="auto">
              <a:xfrm>
                <a:off x="4492" y="3362"/>
                <a:ext cx="91" cy="65"/>
              </a:xfrm>
              <a:custGeom>
                <a:avLst/>
                <a:gdLst/>
                <a:ahLst/>
                <a:cxnLst>
                  <a:cxn ang="0">
                    <a:pos x="182" y="129"/>
                  </a:cxn>
                  <a:cxn ang="0">
                    <a:pos x="154" y="0"/>
                  </a:cxn>
                  <a:cxn ang="0">
                    <a:pos x="31" y="0"/>
                  </a:cxn>
                  <a:cxn ang="0">
                    <a:pos x="0" y="129"/>
                  </a:cxn>
                  <a:cxn ang="0">
                    <a:pos x="182" y="129"/>
                  </a:cxn>
                </a:cxnLst>
                <a:rect l="0" t="0" r="r" b="b"/>
                <a:pathLst>
                  <a:path w="182" h="129">
                    <a:moveTo>
                      <a:pt x="182" y="129"/>
                    </a:moveTo>
                    <a:lnTo>
                      <a:pt x="154" y="0"/>
                    </a:lnTo>
                    <a:lnTo>
                      <a:pt x="31" y="0"/>
                    </a:lnTo>
                    <a:lnTo>
                      <a:pt x="0" y="129"/>
                    </a:lnTo>
                    <a:lnTo>
                      <a:pt x="182" y="129"/>
                    </a:lnTo>
                    <a:close/>
                  </a:path>
                </a:pathLst>
              </a:custGeom>
              <a:solidFill>
                <a:srgbClr val="FF7C2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1" name="Rectangle 44"/>
              <p:cNvSpPr>
                <a:spLocks noChangeArrowheads="1"/>
              </p:cNvSpPr>
              <p:nvPr/>
            </p:nvSpPr>
            <p:spPr bwMode="auto">
              <a:xfrm>
                <a:off x="4501" y="3617"/>
                <a:ext cx="60" cy="24"/>
              </a:xfrm>
              <a:prstGeom prst="rect">
                <a:avLst/>
              </a:prstGeom>
              <a:solidFill>
                <a:srgbClr val="FF7C2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2" name="Rectangle 45"/>
              <p:cNvSpPr>
                <a:spLocks noChangeArrowheads="1"/>
              </p:cNvSpPr>
              <p:nvPr/>
            </p:nvSpPr>
            <p:spPr bwMode="auto">
              <a:xfrm>
                <a:off x="4528" y="3655"/>
                <a:ext cx="9" cy="193"/>
              </a:xfrm>
              <a:prstGeom prst="rect">
                <a:avLst/>
              </a:prstGeom>
              <a:solidFill>
                <a:srgbClr val="72727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20" name="Group 48"/>
            <p:cNvGrpSpPr>
              <a:grpSpLocks noChangeAspect="1"/>
            </p:cNvGrpSpPr>
            <p:nvPr/>
          </p:nvGrpSpPr>
          <p:grpSpPr bwMode="auto">
            <a:xfrm>
              <a:off x="6705600" y="4114800"/>
              <a:ext cx="626607" cy="1371600"/>
              <a:chOff x="3696" y="2880"/>
              <a:chExt cx="524" cy="1147"/>
            </a:xfrm>
          </p:grpSpPr>
          <p:sp>
            <p:nvSpPr>
              <p:cNvPr id="49" name="AutoShape 47"/>
              <p:cNvSpPr>
                <a:spLocks noChangeAspect="1" noChangeArrowheads="1" noTextEdit="1"/>
              </p:cNvSpPr>
              <p:nvPr/>
            </p:nvSpPr>
            <p:spPr bwMode="auto">
              <a:xfrm>
                <a:off x="3696" y="2880"/>
                <a:ext cx="524" cy="114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0" name="Freeform 49"/>
              <p:cNvSpPr>
                <a:spLocks/>
              </p:cNvSpPr>
              <p:nvPr/>
            </p:nvSpPr>
            <p:spPr bwMode="auto">
              <a:xfrm>
                <a:off x="3696" y="3883"/>
                <a:ext cx="524" cy="144"/>
              </a:xfrm>
              <a:custGeom>
                <a:avLst/>
                <a:gdLst/>
                <a:ahLst/>
                <a:cxnLst>
                  <a:cxn ang="0">
                    <a:pos x="248" y="267"/>
                  </a:cxn>
                  <a:cxn ang="0">
                    <a:pos x="280" y="272"/>
                  </a:cxn>
                  <a:cxn ang="0">
                    <a:pos x="315" y="276"/>
                  </a:cxn>
                  <a:cxn ang="0">
                    <a:pos x="350" y="280"/>
                  </a:cxn>
                  <a:cxn ang="0">
                    <a:pos x="387" y="283"/>
                  </a:cxn>
                  <a:cxn ang="0">
                    <a:pos x="424" y="286"/>
                  </a:cxn>
                  <a:cxn ang="0">
                    <a:pos x="463" y="287"/>
                  </a:cxn>
                  <a:cxn ang="0">
                    <a:pos x="503" y="288"/>
                  </a:cxn>
                  <a:cxn ang="0">
                    <a:pos x="537" y="288"/>
                  </a:cxn>
                  <a:cxn ang="0">
                    <a:pos x="564" y="288"/>
                  </a:cxn>
                  <a:cxn ang="0">
                    <a:pos x="589" y="287"/>
                  </a:cxn>
                  <a:cxn ang="0">
                    <a:pos x="616" y="286"/>
                  </a:cxn>
                  <a:cxn ang="0">
                    <a:pos x="641" y="285"/>
                  </a:cxn>
                  <a:cxn ang="0">
                    <a:pos x="666" y="283"/>
                  </a:cxn>
                  <a:cxn ang="0">
                    <a:pos x="691" y="281"/>
                  </a:cxn>
                  <a:cxn ang="0">
                    <a:pos x="715" y="279"/>
                  </a:cxn>
                  <a:cxn ang="0">
                    <a:pos x="740" y="275"/>
                  </a:cxn>
                  <a:cxn ang="0">
                    <a:pos x="769" y="272"/>
                  </a:cxn>
                  <a:cxn ang="0">
                    <a:pos x="796" y="267"/>
                  </a:cxn>
                  <a:cxn ang="0">
                    <a:pos x="822" y="263"/>
                  </a:cxn>
                  <a:cxn ang="0">
                    <a:pos x="847" y="258"/>
                  </a:cxn>
                  <a:cxn ang="0">
                    <a:pos x="870" y="252"/>
                  </a:cxn>
                  <a:cxn ang="0">
                    <a:pos x="894" y="247"/>
                  </a:cxn>
                  <a:cxn ang="0">
                    <a:pos x="914" y="241"/>
                  </a:cxn>
                  <a:cxn ang="0">
                    <a:pos x="952" y="227"/>
                  </a:cxn>
                  <a:cxn ang="0">
                    <a:pos x="997" y="206"/>
                  </a:cxn>
                  <a:cxn ang="0">
                    <a:pos x="1030" y="182"/>
                  </a:cxn>
                  <a:cxn ang="0">
                    <a:pos x="1046" y="157"/>
                  </a:cxn>
                  <a:cxn ang="0">
                    <a:pos x="1046" y="129"/>
                  </a:cxn>
                  <a:cxn ang="0">
                    <a:pos x="1025" y="101"/>
                  </a:cxn>
                  <a:cxn ang="0">
                    <a:pos x="985" y="75"/>
                  </a:cxn>
                  <a:cxn ang="0">
                    <a:pos x="928" y="53"/>
                  </a:cxn>
                  <a:cxn ang="0">
                    <a:pos x="857" y="33"/>
                  </a:cxn>
                  <a:cxn ang="0">
                    <a:pos x="774" y="17"/>
                  </a:cxn>
                  <a:cxn ang="0">
                    <a:pos x="679" y="7"/>
                  </a:cxn>
                  <a:cxn ang="0">
                    <a:pos x="576" y="1"/>
                  </a:cxn>
                  <a:cxn ang="0">
                    <a:pos x="470" y="1"/>
                  </a:cxn>
                  <a:cxn ang="0">
                    <a:pos x="368" y="7"/>
                  </a:cxn>
                  <a:cxn ang="0">
                    <a:pos x="274" y="17"/>
                  </a:cxn>
                  <a:cxn ang="0">
                    <a:pos x="191" y="33"/>
                  </a:cxn>
                  <a:cxn ang="0">
                    <a:pos x="120" y="53"/>
                  </a:cxn>
                  <a:cxn ang="0">
                    <a:pos x="63" y="75"/>
                  </a:cxn>
                  <a:cxn ang="0">
                    <a:pos x="23" y="101"/>
                  </a:cxn>
                  <a:cxn ang="0">
                    <a:pos x="2" y="129"/>
                  </a:cxn>
                  <a:cxn ang="0">
                    <a:pos x="1" y="153"/>
                  </a:cxn>
                  <a:cxn ang="0">
                    <a:pos x="9" y="172"/>
                  </a:cxn>
                  <a:cxn ang="0">
                    <a:pos x="25" y="189"/>
                  </a:cxn>
                  <a:cxn ang="0">
                    <a:pos x="50" y="205"/>
                  </a:cxn>
                  <a:cxn ang="0">
                    <a:pos x="80" y="220"/>
                  </a:cxn>
                  <a:cxn ang="0">
                    <a:pos x="116" y="234"/>
                  </a:cxn>
                  <a:cxn ang="0">
                    <a:pos x="159" y="248"/>
                  </a:cxn>
                  <a:cxn ang="0">
                    <a:pos x="206" y="259"/>
                  </a:cxn>
                </a:cxnLst>
                <a:rect l="0" t="0" r="r" b="b"/>
                <a:pathLst>
                  <a:path w="1048" h="288">
                    <a:moveTo>
                      <a:pt x="232" y="264"/>
                    </a:moveTo>
                    <a:lnTo>
                      <a:pt x="248" y="267"/>
                    </a:lnTo>
                    <a:lnTo>
                      <a:pt x="264" y="270"/>
                    </a:lnTo>
                    <a:lnTo>
                      <a:pt x="280" y="272"/>
                    </a:lnTo>
                    <a:lnTo>
                      <a:pt x="297" y="274"/>
                    </a:lnTo>
                    <a:lnTo>
                      <a:pt x="315" y="276"/>
                    </a:lnTo>
                    <a:lnTo>
                      <a:pt x="332" y="279"/>
                    </a:lnTo>
                    <a:lnTo>
                      <a:pt x="350" y="280"/>
                    </a:lnTo>
                    <a:lnTo>
                      <a:pt x="369" y="282"/>
                    </a:lnTo>
                    <a:lnTo>
                      <a:pt x="387" y="283"/>
                    </a:lnTo>
                    <a:lnTo>
                      <a:pt x="406" y="285"/>
                    </a:lnTo>
                    <a:lnTo>
                      <a:pt x="424" y="286"/>
                    </a:lnTo>
                    <a:lnTo>
                      <a:pt x="444" y="287"/>
                    </a:lnTo>
                    <a:lnTo>
                      <a:pt x="463" y="287"/>
                    </a:lnTo>
                    <a:lnTo>
                      <a:pt x="483" y="288"/>
                    </a:lnTo>
                    <a:lnTo>
                      <a:pt x="503" y="288"/>
                    </a:lnTo>
                    <a:lnTo>
                      <a:pt x="523" y="288"/>
                    </a:lnTo>
                    <a:lnTo>
                      <a:pt x="537" y="288"/>
                    </a:lnTo>
                    <a:lnTo>
                      <a:pt x="550" y="288"/>
                    </a:lnTo>
                    <a:lnTo>
                      <a:pt x="564" y="288"/>
                    </a:lnTo>
                    <a:lnTo>
                      <a:pt x="576" y="287"/>
                    </a:lnTo>
                    <a:lnTo>
                      <a:pt x="589" y="287"/>
                    </a:lnTo>
                    <a:lnTo>
                      <a:pt x="603" y="287"/>
                    </a:lnTo>
                    <a:lnTo>
                      <a:pt x="616" y="286"/>
                    </a:lnTo>
                    <a:lnTo>
                      <a:pt x="628" y="286"/>
                    </a:lnTo>
                    <a:lnTo>
                      <a:pt x="641" y="285"/>
                    </a:lnTo>
                    <a:lnTo>
                      <a:pt x="654" y="283"/>
                    </a:lnTo>
                    <a:lnTo>
                      <a:pt x="666" y="283"/>
                    </a:lnTo>
                    <a:lnTo>
                      <a:pt x="678" y="282"/>
                    </a:lnTo>
                    <a:lnTo>
                      <a:pt x="691" y="281"/>
                    </a:lnTo>
                    <a:lnTo>
                      <a:pt x="702" y="280"/>
                    </a:lnTo>
                    <a:lnTo>
                      <a:pt x="715" y="279"/>
                    </a:lnTo>
                    <a:lnTo>
                      <a:pt x="726" y="278"/>
                    </a:lnTo>
                    <a:lnTo>
                      <a:pt x="740" y="275"/>
                    </a:lnTo>
                    <a:lnTo>
                      <a:pt x="755" y="274"/>
                    </a:lnTo>
                    <a:lnTo>
                      <a:pt x="769" y="272"/>
                    </a:lnTo>
                    <a:lnTo>
                      <a:pt x="783" y="270"/>
                    </a:lnTo>
                    <a:lnTo>
                      <a:pt x="796" y="267"/>
                    </a:lnTo>
                    <a:lnTo>
                      <a:pt x="809" y="265"/>
                    </a:lnTo>
                    <a:lnTo>
                      <a:pt x="822" y="263"/>
                    </a:lnTo>
                    <a:lnTo>
                      <a:pt x="835" y="260"/>
                    </a:lnTo>
                    <a:lnTo>
                      <a:pt x="847" y="258"/>
                    </a:lnTo>
                    <a:lnTo>
                      <a:pt x="859" y="256"/>
                    </a:lnTo>
                    <a:lnTo>
                      <a:pt x="870" y="252"/>
                    </a:lnTo>
                    <a:lnTo>
                      <a:pt x="882" y="250"/>
                    </a:lnTo>
                    <a:lnTo>
                      <a:pt x="894" y="247"/>
                    </a:lnTo>
                    <a:lnTo>
                      <a:pt x="904" y="243"/>
                    </a:lnTo>
                    <a:lnTo>
                      <a:pt x="914" y="241"/>
                    </a:lnTo>
                    <a:lnTo>
                      <a:pt x="925" y="237"/>
                    </a:lnTo>
                    <a:lnTo>
                      <a:pt x="952" y="227"/>
                    </a:lnTo>
                    <a:lnTo>
                      <a:pt x="977" y="217"/>
                    </a:lnTo>
                    <a:lnTo>
                      <a:pt x="997" y="206"/>
                    </a:lnTo>
                    <a:lnTo>
                      <a:pt x="1016" y="195"/>
                    </a:lnTo>
                    <a:lnTo>
                      <a:pt x="1030" y="182"/>
                    </a:lnTo>
                    <a:lnTo>
                      <a:pt x="1040" y="171"/>
                    </a:lnTo>
                    <a:lnTo>
                      <a:pt x="1046" y="157"/>
                    </a:lnTo>
                    <a:lnTo>
                      <a:pt x="1048" y="144"/>
                    </a:lnTo>
                    <a:lnTo>
                      <a:pt x="1046" y="129"/>
                    </a:lnTo>
                    <a:lnTo>
                      <a:pt x="1038" y="115"/>
                    </a:lnTo>
                    <a:lnTo>
                      <a:pt x="1025" y="101"/>
                    </a:lnTo>
                    <a:lnTo>
                      <a:pt x="1006" y="88"/>
                    </a:lnTo>
                    <a:lnTo>
                      <a:pt x="985" y="75"/>
                    </a:lnTo>
                    <a:lnTo>
                      <a:pt x="958" y="63"/>
                    </a:lnTo>
                    <a:lnTo>
                      <a:pt x="928" y="53"/>
                    </a:lnTo>
                    <a:lnTo>
                      <a:pt x="895" y="43"/>
                    </a:lnTo>
                    <a:lnTo>
                      <a:pt x="857" y="33"/>
                    </a:lnTo>
                    <a:lnTo>
                      <a:pt x="816" y="24"/>
                    </a:lnTo>
                    <a:lnTo>
                      <a:pt x="774" y="17"/>
                    </a:lnTo>
                    <a:lnTo>
                      <a:pt x="727" y="12"/>
                    </a:lnTo>
                    <a:lnTo>
                      <a:pt x="679" y="7"/>
                    </a:lnTo>
                    <a:lnTo>
                      <a:pt x="629" y="4"/>
                    </a:lnTo>
                    <a:lnTo>
                      <a:pt x="576" y="1"/>
                    </a:lnTo>
                    <a:lnTo>
                      <a:pt x="523" y="0"/>
                    </a:lnTo>
                    <a:lnTo>
                      <a:pt x="470" y="1"/>
                    </a:lnTo>
                    <a:lnTo>
                      <a:pt x="419" y="4"/>
                    </a:lnTo>
                    <a:lnTo>
                      <a:pt x="368" y="7"/>
                    </a:lnTo>
                    <a:lnTo>
                      <a:pt x="321" y="12"/>
                    </a:lnTo>
                    <a:lnTo>
                      <a:pt x="274" y="17"/>
                    </a:lnTo>
                    <a:lnTo>
                      <a:pt x="231" y="24"/>
                    </a:lnTo>
                    <a:lnTo>
                      <a:pt x="191" y="33"/>
                    </a:lnTo>
                    <a:lnTo>
                      <a:pt x="153" y="43"/>
                    </a:lnTo>
                    <a:lnTo>
                      <a:pt x="120" y="53"/>
                    </a:lnTo>
                    <a:lnTo>
                      <a:pt x="90" y="63"/>
                    </a:lnTo>
                    <a:lnTo>
                      <a:pt x="63" y="75"/>
                    </a:lnTo>
                    <a:lnTo>
                      <a:pt x="42" y="88"/>
                    </a:lnTo>
                    <a:lnTo>
                      <a:pt x="23" y="101"/>
                    </a:lnTo>
                    <a:lnTo>
                      <a:pt x="10" y="115"/>
                    </a:lnTo>
                    <a:lnTo>
                      <a:pt x="2" y="129"/>
                    </a:lnTo>
                    <a:lnTo>
                      <a:pt x="0" y="144"/>
                    </a:lnTo>
                    <a:lnTo>
                      <a:pt x="1" y="153"/>
                    </a:lnTo>
                    <a:lnTo>
                      <a:pt x="5" y="162"/>
                    </a:lnTo>
                    <a:lnTo>
                      <a:pt x="9" y="172"/>
                    </a:lnTo>
                    <a:lnTo>
                      <a:pt x="16" y="180"/>
                    </a:lnTo>
                    <a:lnTo>
                      <a:pt x="25" y="189"/>
                    </a:lnTo>
                    <a:lnTo>
                      <a:pt x="37" y="197"/>
                    </a:lnTo>
                    <a:lnTo>
                      <a:pt x="50" y="205"/>
                    </a:lnTo>
                    <a:lnTo>
                      <a:pt x="63" y="212"/>
                    </a:lnTo>
                    <a:lnTo>
                      <a:pt x="80" y="220"/>
                    </a:lnTo>
                    <a:lnTo>
                      <a:pt x="97" y="227"/>
                    </a:lnTo>
                    <a:lnTo>
                      <a:pt x="116" y="234"/>
                    </a:lnTo>
                    <a:lnTo>
                      <a:pt x="137" y="241"/>
                    </a:lnTo>
                    <a:lnTo>
                      <a:pt x="159" y="248"/>
                    </a:lnTo>
                    <a:lnTo>
                      <a:pt x="182" y="253"/>
                    </a:lnTo>
                    <a:lnTo>
                      <a:pt x="206" y="259"/>
                    </a:lnTo>
                    <a:lnTo>
                      <a:pt x="232" y="264"/>
                    </a:lnTo>
                    <a:close/>
                  </a:path>
                </a:pathLst>
              </a:custGeom>
              <a:solidFill>
                <a:srgbClr val="D8D8D8"/>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 name="Freeform 50"/>
              <p:cNvSpPr>
                <a:spLocks/>
              </p:cNvSpPr>
              <p:nvPr/>
            </p:nvSpPr>
            <p:spPr bwMode="auto">
              <a:xfrm>
                <a:off x="3798" y="3946"/>
                <a:ext cx="315" cy="67"/>
              </a:xfrm>
              <a:custGeom>
                <a:avLst/>
                <a:gdLst/>
                <a:ahLst/>
                <a:cxnLst>
                  <a:cxn ang="0">
                    <a:pos x="630" y="106"/>
                  </a:cxn>
                  <a:cxn ang="0">
                    <a:pos x="512" y="0"/>
                  </a:cxn>
                  <a:cxn ang="0">
                    <a:pos x="308" y="34"/>
                  </a:cxn>
                  <a:cxn ang="0">
                    <a:pos x="191" y="5"/>
                  </a:cxn>
                  <a:cxn ang="0">
                    <a:pos x="0" y="73"/>
                  </a:cxn>
                  <a:cxn ang="0">
                    <a:pos x="1" y="74"/>
                  </a:cxn>
                  <a:cxn ang="0">
                    <a:pos x="4" y="76"/>
                  </a:cxn>
                  <a:cxn ang="0">
                    <a:pos x="8" y="79"/>
                  </a:cxn>
                  <a:cxn ang="0">
                    <a:pos x="15" y="83"/>
                  </a:cxn>
                  <a:cxn ang="0">
                    <a:pos x="24" y="87"/>
                  </a:cxn>
                  <a:cxn ang="0">
                    <a:pos x="35" y="93"/>
                  </a:cxn>
                  <a:cxn ang="0">
                    <a:pos x="48" y="99"/>
                  </a:cxn>
                  <a:cxn ang="0">
                    <a:pos x="63" y="103"/>
                  </a:cxn>
                  <a:cxn ang="0">
                    <a:pos x="81" y="109"/>
                  </a:cxn>
                  <a:cxn ang="0">
                    <a:pos x="102" y="115"/>
                  </a:cxn>
                  <a:cxn ang="0">
                    <a:pos x="125" y="121"/>
                  </a:cxn>
                  <a:cxn ang="0">
                    <a:pos x="150" y="125"/>
                  </a:cxn>
                  <a:cxn ang="0">
                    <a:pos x="178" y="129"/>
                  </a:cxn>
                  <a:cxn ang="0">
                    <a:pos x="209" y="132"/>
                  </a:cxn>
                  <a:cxn ang="0">
                    <a:pos x="242" y="133"/>
                  </a:cxn>
                  <a:cxn ang="0">
                    <a:pos x="279" y="134"/>
                  </a:cxn>
                  <a:cxn ang="0">
                    <a:pos x="317" y="134"/>
                  </a:cxn>
                  <a:cxn ang="0">
                    <a:pos x="353" y="133"/>
                  </a:cxn>
                  <a:cxn ang="0">
                    <a:pos x="387" y="132"/>
                  </a:cxn>
                  <a:cxn ang="0">
                    <a:pos x="420" y="130"/>
                  </a:cxn>
                  <a:cxn ang="0">
                    <a:pos x="451" y="127"/>
                  </a:cxn>
                  <a:cxn ang="0">
                    <a:pos x="480" y="125"/>
                  </a:cxn>
                  <a:cxn ang="0">
                    <a:pos x="506" y="123"/>
                  </a:cxn>
                  <a:cxn ang="0">
                    <a:pos x="530" y="119"/>
                  </a:cxn>
                  <a:cxn ang="0">
                    <a:pos x="553" y="117"/>
                  </a:cxn>
                  <a:cxn ang="0">
                    <a:pos x="572" y="115"/>
                  </a:cxn>
                  <a:cxn ang="0">
                    <a:pos x="589" y="112"/>
                  </a:cxn>
                  <a:cxn ang="0">
                    <a:pos x="603" y="110"/>
                  </a:cxn>
                  <a:cxn ang="0">
                    <a:pos x="615" y="108"/>
                  </a:cxn>
                  <a:cxn ang="0">
                    <a:pos x="623" y="107"/>
                  </a:cxn>
                  <a:cxn ang="0">
                    <a:pos x="628" y="106"/>
                  </a:cxn>
                  <a:cxn ang="0">
                    <a:pos x="630" y="106"/>
                  </a:cxn>
                </a:cxnLst>
                <a:rect l="0" t="0" r="r" b="b"/>
                <a:pathLst>
                  <a:path w="630" h="134">
                    <a:moveTo>
                      <a:pt x="630" y="106"/>
                    </a:moveTo>
                    <a:lnTo>
                      <a:pt x="512" y="0"/>
                    </a:lnTo>
                    <a:lnTo>
                      <a:pt x="308" y="34"/>
                    </a:lnTo>
                    <a:lnTo>
                      <a:pt x="191" y="5"/>
                    </a:lnTo>
                    <a:lnTo>
                      <a:pt x="0" y="73"/>
                    </a:lnTo>
                    <a:lnTo>
                      <a:pt x="1" y="74"/>
                    </a:lnTo>
                    <a:lnTo>
                      <a:pt x="4" y="76"/>
                    </a:lnTo>
                    <a:lnTo>
                      <a:pt x="8" y="79"/>
                    </a:lnTo>
                    <a:lnTo>
                      <a:pt x="15" y="83"/>
                    </a:lnTo>
                    <a:lnTo>
                      <a:pt x="24" y="87"/>
                    </a:lnTo>
                    <a:lnTo>
                      <a:pt x="35" y="93"/>
                    </a:lnTo>
                    <a:lnTo>
                      <a:pt x="48" y="99"/>
                    </a:lnTo>
                    <a:lnTo>
                      <a:pt x="63" y="103"/>
                    </a:lnTo>
                    <a:lnTo>
                      <a:pt x="81" y="109"/>
                    </a:lnTo>
                    <a:lnTo>
                      <a:pt x="102" y="115"/>
                    </a:lnTo>
                    <a:lnTo>
                      <a:pt x="125" y="121"/>
                    </a:lnTo>
                    <a:lnTo>
                      <a:pt x="150" y="125"/>
                    </a:lnTo>
                    <a:lnTo>
                      <a:pt x="178" y="129"/>
                    </a:lnTo>
                    <a:lnTo>
                      <a:pt x="209" y="132"/>
                    </a:lnTo>
                    <a:lnTo>
                      <a:pt x="242" y="133"/>
                    </a:lnTo>
                    <a:lnTo>
                      <a:pt x="279" y="134"/>
                    </a:lnTo>
                    <a:lnTo>
                      <a:pt x="317" y="134"/>
                    </a:lnTo>
                    <a:lnTo>
                      <a:pt x="353" y="133"/>
                    </a:lnTo>
                    <a:lnTo>
                      <a:pt x="387" y="132"/>
                    </a:lnTo>
                    <a:lnTo>
                      <a:pt x="420" y="130"/>
                    </a:lnTo>
                    <a:lnTo>
                      <a:pt x="451" y="127"/>
                    </a:lnTo>
                    <a:lnTo>
                      <a:pt x="480" y="125"/>
                    </a:lnTo>
                    <a:lnTo>
                      <a:pt x="506" y="123"/>
                    </a:lnTo>
                    <a:lnTo>
                      <a:pt x="530" y="119"/>
                    </a:lnTo>
                    <a:lnTo>
                      <a:pt x="553" y="117"/>
                    </a:lnTo>
                    <a:lnTo>
                      <a:pt x="572" y="115"/>
                    </a:lnTo>
                    <a:lnTo>
                      <a:pt x="589" y="112"/>
                    </a:lnTo>
                    <a:lnTo>
                      <a:pt x="603" y="110"/>
                    </a:lnTo>
                    <a:lnTo>
                      <a:pt x="615" y="108"/>
                    </a:lnTo>
                    <a:lnTo>
                      <a:pt x="623" y="107"/>
                    </a:lnTo>
                    <a:lnTo>
                      <a:pt x="628" y="106"/>
                    </a:lnTo>
                    <a:lnTo>
                      <a:pt x="630" y="106"/>
                    </a:lnTo>
                    <a:close/>
                  </a:path>
                </a:pathLst>
              </a:custGeom>
              <a:solidFill>
                <a:srgbClr val="BFBFB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2" name="Freeform 51"/>
              <p:cNvSpPr>
                <a:spLocks/>
              </p:cNvSpPr>
              <p:nvPr/>
            </p:nvSpPr>
            <p:spPr bwMode="auto">
              <a:xfrm>
                <a:off x="3886" y="3197"/>
                <a:ext cx="160" cy="145"/>
              </a:xfrm>
              <a:custGeom>
                <a:avLst/>
                <a:gdLst/>
                <a:ahLst/>
                <a:cxnLst>
                  <a:cxn ang="0">
                    <a:pos x="320" y="290"/>
                  </a:cxn>
                  <a:cxn ang="0">
                    <a:pos x="320" y="0"/>
                  </a:cxn>
                  <a:cxn ang="0">
                    <a:pos x="0" y="67"/>
                  </a:cxn>
                  <a:cxn ang="0">
                    <a:pos x="0" y="290"/>
                  </a:cxn>
                  <a:cxn ang="0">
                    <a:pos x="320" y="290"/>
                  </a:cxn>
                </a:cxnLst>
                <a:rect l="0" t="0" r="r" b="b"/>
                <a:pathLst>
                  <a:path w="320" h="290">
                    <a:moveTo>
                      <a:pt x="320" y="290"/>
                    </a:moveTo>
                    <a:lnTo>
                      <a:pt x="320" y="0"/>
                    </a:lnTo>
                    <a:lnTo>
                      <a:pt x="0" y="67"/>
                    </a:lnTo>
                    <a:lnTo>
                      <a:pt x="0" y="290"/>
                    </a:lnTo>
                    <a:lnTo>
                      <a:pt x="320" y="29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3" name="Rectangle 52"/>
              <p:cNvSpPr>
                <a:spLocks noChangeArrowheads="1"/>
              </p:cNvSpPr>
              <p:nvPr/>
            </p:nvSpPr>
            <p:spPr bwMode="auto">
              <a:xfrm>
                <a:off x="3902" y="3224"/>
                <a:ext cx="125" cy="10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4" name="Freeform 53"/>
              <p:cNvSpPr>
                <a:spLocks/>
              </p:cNvSpPr>
              <p:nvPr/>
            </p:nvSpPr>
            <p:spPr bwMode="auto">
              <a:xfrm>
                <a:off x="4007" y="3005"/>
                <a:ext cx="82" cy="87"/>
              </a:xfrm>
              <a:custGeom>
                <a:avLst/>
                <a:gdLst/>
                <a:ahLst/>
                <a:cxnLst>
                  <a:cxn ang="0">
                    <a:pos x="115" y="174"/>
                  </a:cxn>
                  <a:cxn ang="0">
                    <a:pos x="125" y="173"/>
                  </a:cxn>
                  <a:cxn ang="0">
                    <a:pos x="134" y="167"/>
                  </a:cxn>
                  <a:cxn ang="0">
                    <a:pos x="142" y="160"/>
                  </a:cxn>
                  <a:cxn ang="0">
                    <a:pos x="150" y="150"/>
                  </a:cxn>
                  <a:cxn ang="0">
                    <a:pos x="156" y="137"/>
                  </a:cxn>
                  <a:cxn ang="0">
                    <a:pos x="162" y="123"/>
                  </a:cxn>
                  <a:cxn ang="0">
                    <a:pos x="164" y="108"/>
                  </a:cxn>
                  <a:cxn ang="0">
                    <a:pos x="165" y="91"/>
                  </a:cxn>
                  <a:cxn ang="0">
                    <a:pos x="164" y="74"/>
                  </a:cxn>
                  <a:cxn ang="0">
                    <a:pos x="162" y="59"/>
                  </a:cxn>
                  <a:cxn ang="0">
                    <a:pos x="156" y="45"/>
                  </a:cxn>
                  <a:cxn ang="0">
                    <a:pos x="150" y="32"/>
                  </a:cxn>
                  <a:cxn ang="0">
                    <a:pos x="142" y="22"/>
                  </a:cxn>
                  <a:cxn ang="0">
                    <a:pos x="134" y="15"/>
                  </a:cxn>
                  <a:cxn ang="0">
                    <a:pos x="125" y="9"/>
                  </a:cxn>
                  <a:cxn ang="0">
                    <a:pos x="115" y="8"/>
                  </a:cxn>
                  <a:cxn ang="0">
                    <a:pos x="102" y="7"/>
                  </a:cxn>
                  <a:cxn ang="0">
                    <a:pos x="85" y="5"/>
                  </a:cxn>
                  <a:cxn ang="0">
                    <a:pos x="66" y="2"/>
                  </a:cxn>
                  <a:cxn ang="0">
                    <a:pos x="48" y="0"/>
                  </a:cxn>
                  <a:cxn ang="0">
                    <a:pos x="29" y="1"/>
                  </a:cxn>
                  <a:cxn ang="0">
                    <a:pos x="14" y="5"/>
                  </a:cxn>
                  <a:cxn ang="0">
                    <a:pos x="4" y="13"/>
                  </a:cxn>
                  <a:cxn ang="0">
                    <a:pos x="0" y="26"/>
                  </a:cxn>
                  <a:cxn ang="0">
                    <a:pos x="4" y="46"/>
                  </a:cxn>
                  <a:cxn ang="0">
                    <a:pos x="14" y="69"/>
                  </a:cxn>
                  <a:cxn ang="0">
                    <a:pos x="29" y="93"/>
                  </a:cxn>
                  <a:cxn ang="0">
                    <a:pos x="48" y="117"/>
                  </a:cxn>
                  <a:cxn ang="0">
                    <a:pos x="66" y="139"/>
                  </a:cxn>
                  <a:cxn ang="0">
                    <a:pos x="85" y="158"/>
                  </a:cxn>
                  <a:cxn ang="0">
                    <a:pos x="102" y="169"/>
                  </a:cxn>
                  <a:cxn ang="0">
                    <a:pos x="115" y="174"/>
                  </a:cxn>
                </a:cxnLst>
                <a:rect l="0" t="0" r="r" b="b"/>
                <a:pathLst>
                  <a:path w="165" h="174">
                    <a:moveTo>
                      <a:pt x="115" y="174"/>
                    </a:moveTo>
                    <a:lnTo>
                      <a:pt x="125" y="173"/>
                    </a:lnTo>
                    <a:lnTo>
                      <a:pt x="134" y="167"/>
                    </a:lnTo>
                    <a:lnTo>
                      <a:pt x="142" y="160"/>
                    </a:lnTo>
                    <a:lnTo>
                      <a:pt x="150" y="150"/>
                    </a:lnTo>
                    <a:lnTo>
                      <a:pt x="156" y="137"/>
                    </a:lnTo>
                    <a:lnTo>
                      <a:pt x="162" y="123"/>
                    </a:lnTo>
                    <a:lnTo>
                      <a:pt x="164" y="108"/>
                    </a:lnTo>
                    <a:lnTo>
                      <a:pt x="165" y="91"/>
                    </a:lnTo>
                    <a:lnTo>
                      <a:pt x="164" y="74"/>
                    </a:lnTo>
                    <a:lnTo>
                      <a:pt x="162" y="59"/>
                    </a:lnTo>
                    <a:lnTo>
                      <a:pt x="156" y="45"/>
                    </a:lnTo>
                    <a:lnTo>
                      <a:pt x="150" y="32"/>
                    </a:lnTo>
                    <a:lnTo>
                      <a:pt x="142" y="22"/>
                    </a:lnTo>
                    <a:lnTo>
                      <a:pt x="134" y="15"/>
                    </a:lnTo>
                    <a:lnTo>
                      <a:pt x="125" y="9"/>
                    </a:lnTo>
                    <a:lnTo>
                      <a:pt x="115" y="8"/>
                    </a:lnTo>
                    <a:lnTo>
                      <a:pt x="102" y="7"/>
                    </a:lnTo>
                    <a:lnTo>
                      <a:pt x="85" y="5"/>
                    </a:lnTo>
                    <a:lnTo>
                      <a:pt x="66" y="2"/>
                    </a:lnTo>
                    <a:lnTo>
                      <a:pt x="48" y="0"/>
                    </a:lnTo>
                    <a:lnTo>
                      <a:pt x="29" y="1"/>
                    </a:lnTo>
                    <a:lnTo>
                      <a:pt x="14" y="5"/>
                    </a:lnTo>
                    <a:lnTo>
                      <a:pt x="4" y="13"/>
                    </a:lnTo>
                    <a:lnTo>
                      <a:pt x="0" y="26"/>
                    </a:lnTo>
                    <a:lnTo>
                      <a:pt x="4" y="46"/>
                    </a:lnTo>
                    <a:lnTo>
                      <a:pt x="14" y="69"/>
                    </a:lnTo>
                    <a:lnTo>
                      <a:pt x="29" y="93"/>
                    </a:lnTo>
                    <a:lnTo>
                      <a:pt x="48" y="117"/>
                    </a:lnTo>
                    <a:lnTo>
                      <a:pt x="66" y="139"/>
                    </a:lnTo>
                    <a:lnTo>
                      <a:pt x="85" y="158"/>
                    </a:lnTo>
                    <a:lnTo>
                      <a:pt x="102" y="169"/>
                    </a:lnTo>
                    <a:lnTo>
                      <a:pt x="115" y="17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5" name="Freeform 54"/>
              <p:cNvSpPr>
                <a:spLocks/>
              </p:cNvSpPr>
              <p:nvPr/>
            </p:nvSpPr>
            <p:spPr bwMode="auto">
              <a:xfrm>
                <a:off x="3785" y="2977"/>
                <a:ext cx="330" cy="294"/>
              </a:xfrm>
              <a:custGeom>
                <a:avLst/>
                <a:gdLst/>
                <a:ahLst/>
                <a:cxnLst>
                  <a:cxn ang="0">
                    <a:pos x="564" y="177"/>
                  </a:cxn>
                  <a:cxn ang="0">
                    <a:pos x="563" y="177"/>
                  </a:cxn>
                  <a:cxn ang="0">
                    <a:pos x="553" y="157"/>
                  </a:cxn>
                  <a:cxn ang="0">
                    <a:pos x="531" y="122"/>
                  </a:cxn>
                  <a:cxn ang="0">
                    <a:pos x="505" y="89"/>
                  </a:cxn>
                  <a:cxn ang="0">
                    <a:pos x="473" y="62"/>
                  </a:cxn>
                  <a:cxn ang="0">
                    <a:pos x="438" y="38"/>
                  </a:cxn>
                  <a:cxn ang="0">
                    <a:pos x="400" y="19"/>
                  </a:cxn>
                  <a:cxn ang="0">
                    <a:pos x="358" y="7"/>
                  </a:cxn>
                  <a:cxn ang="0">
                    <a:pos x="315" y="1"/>
                  </a:cxn>
                  <a:cxn ang="0">
                    <a:pos x="262" y="1"/>
                  </a:cxn>
                  <a:cxn ang="0">
                    <a:pos x="206" y="12"/>
                  </a:cxn>
                  <a:cxn ang="0">
                    <a:pos x="153" y="35"/>
                  </a:cxn>
                  <a:cxn ang="0">
                    <a:pos x="107" y="66"/>
                  </a:cxn>
                  <a:cxn ang="0">
                    <a:pos x="66" y="107"/>
                  </a:cxn>
                  <a:cxn ang="0">
                    <a:pos x="35" y="153"/>
                  </a:cxn>
                  <a:cxn ang="0">
                    <a:pos x="12" y="206"/>
                  </a:cxn>
                  <a:cxn ang="0">
                    <a:pos x="1" y="263"/>
                  </a:cxn>
                  <a:cxn ang="0">
                    <a:pos x="1" y="323"/>
                  </a:cxn>
                  <a:cxn ang="0">
                    <a:pos x="12" y="381"/>
                  </a:cxn>
                  <a:cxn ang="0">
                    <a:pos x="35" y="434"/>
                  </a:cxn>
                  <a:cxn ang="0">
                    <a:pos x="66" y="480"/>
                  </a:cxn>
                  <a:cxn ang="0">
                    <a:pos x="107" y="520"/>
                  </a:cxn>
                  <a:cxn ang="0">
                    <a:pos x="153" y="551"/>
                  </a:cxn>
                  <a:cxn ang="0">
                    <a:pos x="206" y="574"/>
                  </a:cxn>
                  <a:cxn ang="0">
                    <a:pos x="262" y="586"/>
                  </a:cxn>
                  <a:cxn ang="0">
                    <a:pos x="314" y="586"/>
                  </a:cxn>
                  <a:cxn ang="0">
                    <a:pos x="356" y="580"/>
                  </a:cxn>
                  <a:cxn ang="0">
                    <a:pos x="395" y="569"/>
                  </a:cxn>
                  <a:cxn ang="0">
                    <a:pos x="432" y="551"/>
                  </a:cxn>
                  <a:cxn ang="0">
                    <a:pos x="466" y="531"/>
                  </a:cxn>
                  <a:cxn ang="0">
                    <a:pos x="496" y="504"/>
                  </a:cxn>
                  <a:cxn ang="0">
                    <a:pos x="523" y="474"/>
                  </a:cxn>
                  <a:cxn ang="0">
                    <a:pos x="546" y="441"/>
                  </a:cxn>
                  <a:cxn ang="0">
                    <a:pos x="558" y="425"/>
                  </a:cxn>
                  <a:cxn ang="0">
                    <a:pos x="562" y="425"/>
                  </a:cxn>
                  <a:cxn ang="0">
                    <a:pos x="584" y="422"/>
                  </a:cxn>
                  <a:cxn ang="0">
                    <a:pos x="618" y="404"/>
                  </a:cxn>
                  <a:cxn ang="0">
                    <a:pos x="644" y="370"/>
                  </a:cxn>
                  <a:cxn ang="0">
                    <a:pos x="658" y="326"/>
                  </a:cxn>
                  <a:cxn ang="0">
                    <a:pos x="658" y="275"/>
                  </a:cxn>
                  <a:cxn ang="0">
                    <a:pos x="644" y="231"/>
                  </a:cxn>
                  <a:cxn ang="0">
                    <a:pos x="618" y="198"/>
                  </a:cxn>
                  <a:cxn ang="0">
                    <a:pos x="584" y="179"/>
                  </a:cxn>
                </a:cxnLst>
                <a:rect l="0" t="0" r="r" b="b"/>
                <a:pathLst>
                  <a:path w="660" h="587">
                    <a:moveTo>
                      <a:pt x="564" y="177"/>
                    </a:moveTo>
                    <a:lnTo>
                      <a:pt x="564" y="177"/>
                    </a:lnTo>
                    <a:lnTo>
                      <a:pt x="563" y="177"/>
                    </a:lnTo>
                    <a:lnTo>
                      <a:pt x="563" y="177"/>
                    </a:lnTo>
                    <a:lnTo>
                      <a:pt x="562" y="177"/>
                    </a:lnTo>
                    <a:lnTo>
                      <a:pt x="553" y="157"/>
                    </a:lnTo>
                    <a:lnTo>
                      <a:pt x="543" y="139"/>
                    </a:lnTo>
                    <a:lnTo>
                      <a:pt x="531" y="122"/>
                    </a:lnTo>
                    <a:lnTo>
                      <a:pt x="518" y="106"/>
                    </a:lnTo>
                    <a:lnTo>
                      <a:pt x="505" y="89"/>
                    </a:lnTo>
                    <a:lnTo>
                      <a:pt x="490" y="74"/>
                    </a:lnTo>
                    <a:lnTo>
                      <a:pt x="473" y="62"/>
                    </a:lnTo>
                    <a:lnTo>
                      <a:pt x="456" y="49"/>
                    </a:lnTo>
                    <a:lnTo>
                      <a:pt x="438" y="38"/>
                    </a:lnTo>
                    <a:lnTo>
                      <a:pt x="419" y="28"/>
                    </a:lnTo>
                    <a:lnTo>
                      <a:pt x="400" y="19"/>
                    </a:lnTo>
                    <a:lnTo>
                      <a:pt x="379" y="12"/>
                    </a:lnTo>
                    <a:lnTo>
                      <a:pt x="358" y="7"/>
                    </a:lnTo>
                    <a:lnTo>
                      <a:pt x="337" y="3"/>
                    </a:lnTo>
                    <a:lnTo>
                      <a:pt x="315" y="1"/>
                    </a:lnTo>
                    <a:lnTo>
                      <a:pt x="292" y="0"/>
                    </a:lnTo>
                    <a:lnTo>
                      <a:pt x="262" y="1"/>
                    </a:lnTo>
                    <a:lnTo>
                      <a:pt x="234" y="5"/>
                    </a:lnTo>
                    <a:lnTo>
                      <a:pt x="206" y="12"/>
                    </a:lnTo>
                    <a:lnTo>
                      <a:pt x="178" y="23"/>
                    </a:lnTo>
                    <a:lnTo>
                      <a:pt x="153" y="35"/>
                    </a:lnTo>
                    <a:lnTo>
                      <a:pt x="129" y="50"/>
                    </a:lnTo>
                    <a:lnTo>
                      <a:pt x="107" y="66"/>
                    </a:lnTo>
                    <a:lnTo>
                      <a:pt x="86" y="86"/>
                    </a:lnTo>
                    <a:lnTo>
                      <a:pt x="66" y="107"/>
                    </a:lnTo>
                    <a:lnTo>
                      <a:pt x="49" y="129"/>
                    </a:lnTo>
                    <a:lnTo>
                      <a:pt x="35" y="153"/>
                    </a:lnTo>
                    <a:lnTo>
                      <a:pt x="23" y="179"/>
                    </a:lnTo>
                    <a:lnTo>
                      <a:pt x="12" y="206"/>
                    </a:lnTo>
                    <a:lnTo>
                      <a:pt x="5" y="235"/>
                    </a:lnTo>
                    <a:lnTo>
                      <a:pt x="1" y="263"/>
                    </a:lnTo>
                    <a:lnTo>
                      <a:pt x="0" y="293"/>
                    </a:lnTo>
                    <a:lnTo>
                      <a:pt x="1" y="323"/>
                    </a:lnTo>
                    <a:lnTo>
                      <a:pt x="5" y="352"/>
                    </a:lnTo>
                    <a:lnTo>
                      <a:pt x="12" y="381"/>
                    </a:lnTo>
                    <a:lnTo>
                      <a:pt x="23" y="407"/>
                    </a:lnTo>
                    <a:lnTo>
                      <a:pt x="35" y="434"/>
                    </a:lnTo>
                    <a:lnTo>
                      <a:pt x="49" y="458"/>
                    </a:lnTo>
                    <a:lnTo>
                      <a:pt x="66" y="480"/>
                    </a:lnTo>
                    <a:lnTo>
                      <a:pt x="86" y="501"/>
                    </a:lnTo>
                    <a:lnTo>
                      <a:pt x="107" y="520"/>
                    </a:lnTo>
                    <a:lnTo>
                      <a:pt x="129" y="536"/>
                    </a:lnTo>
                    <a:lnTo>
                      <a:pt x="153" y="551"/>
                    </a:lnTo>
                    <a:lnTo>
                      <a:pt x="178" y="564"/>
                    </a:lnTo>
                    <a:lnTo>
                      <a:pt x="206" y="574"/>
                    </a:lnTo>
                    <a:lnTo>
                      <a:pt x="234" y="581"/>
                    </a:lnTo>
                    <a:lnTo>
                      <a:pt x="262" y="586"/>
                    </a:lnTo>
                    <a:lnTo>
                      <a:pt x="292" y="587"/>
                    </a:lnTo>
                    <a:lnTo>
                      <a:pt x="314" y="586"/>
                    </a:lnTo>
                    <a:lnTo>
                      <a:pt x="335" y="583"/>
                    </a:lnTo>
                    <a:lnTo>
                      <a:pt x="356" y="580"/>
                    </a:lnTo>
                    <a:lnTo>
                      <a:pt x="375" y="575"/>
                    </a:lnTo>
                    <a:lnTo>
                      <a:pt x="395" y="569"/>
                    </a:lnTo>
                    <a:lnTo>
                      <a:pt x="413" y="560"/>
                    </a:lnTo>
                    <a:lnTo>
                      <a:pt x="432" y="551"/>
                    </a:lnTo>
                    <a:lnTo>
                      <a:pt x="449" y="541"/>
                    </a:lnTo>
                    <a:lnTo>
                      <a:pt x="466" y="531"/>
                    </a:lnTo>
                    <a:lnTo>
                      <a:pt x="481" y="518"/>
                    </a:lnTo>
                    <a:lnTo>
                      <a:pt x="496" y="504"/>
                    </a:lnTo>
                    <a:lnTo>
                      <a:pt x="510" y="490"/>
                    </a:lnTo>
                    <a:lnTo>
                      <a:pt x="523" y="474"/>
                    </a:lnTo>
                    <a:lnTo>
                      <a:pt x="536" y="458"/>
                    </a:lnTo>
                    <a:lnTo>
                      <a:pt x="546" y="441"/>
                    </a:lnTo>
                    <a:lnTo>
                      <a:pt x="555" y="423"/>
                    </a:lnTo>
                    <a:lnTo>
                      <a:pt x="558" y="425"/>
                    </a:lnTo>
                    <a:lnTo>
                      <a:pt x="560" y="425"/>
                    </a:lnTo>
                    <a:lnTo>
                      <a:pt x="562" y="425"/>
                    </a:lnTo>
                    <a:lnTo>
                      <a:pt x="564" y="425"/>
                    </a:lnTo>
                    <a:lnTo>
                      <a:pt x="584" y="422"/>
                    </a:lnTo>
                    <a:lnTo>
                      <a:pt x="601" y="415"/>
                    </a:lnTo>
                    <a:lnTo>
                      <a:pt x="618" y="404"/>
                    </a:lnTo>
                    <a:lnTo>
                      <a:pt x="632" y="388"/>
                    </a:lnTo>
                    <a:lnTo>
                      <a:pt x="644" y="370"/>
                    </a:lnTo>
                    <a:lnTo>
                      <a:pt x="653" y="349"/>
                    </a:lnTo>
                    <a:lnTo>
                      <a:pt x="658" y="326"/>
                    </a:lnTo>
                    <a:lnTo>
                      <a:pt x="660" y="300"/>
                    </a:lnTo>
                    <a:lnTo>
                      <a:pt x="658" y="275"/>
                    </a:lnTo>
                    <a:lnTo>
                      <a:pt x="653" y="252"/>
                    </a:lnTo>
                    <a:lnTo>
                      <a:pt x="644" y="231"/>
                    </a:lnTo>
                    <a:lnTo>
                      <a:pt x="632" y="213"/>
                    </a:lnTo>
                    <a:lnTo>
                      <a:pt x="618" y="198"/>
                    </a:lnTo>
                    <a:lnTo>
                      <a:pt x="601" y="186"/>
                    </a:lnTo>
                    <a:lnTo>
                      <a:pt x="584" y="179"/>
                    </a:lnTo>
                    <a:lnTo>
                      <a:pt x="564" y="17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6" name="Freeform 55"/>
              <p:cNvSpPr>
                <a:spLocks/>
              </p:cNvSpPr>
              <p:nvPr/>
            </p:nvSpPr>
            <p:spPr bwMode="auto">
              <a:xfrm>
                <a:off x="3807" y="3000"/>
                <a:ext cx="290" cy="248"/>
              </a:xfrm>
              <a:custGeom>
                <a:avLst/>
                <a:gdLst/>
                <a:ahLst/>
                <a:cxnLst>
                  <a:cxn ang="0">
                    <a:pos x="521" y="189"/>
                  </a:cxn>
                  <a:cxn ang="0">
                    <a:pos x="512" y="191"/>
                  </a:cxn>
                  <a:cxn ang="0">
                    <a:pos x="503" y="194"/>
                  </a:cxn>
                  <a:cxn ang="0">
                    <a:pos x="495" y="200"/>
                  </a:cxn>
                  <a:cxn ang="0">
                    <a:pos x="487" y="183"/>
                  </a:cxn>
                  <a:cxn ang="0">
                    <a:pos x="472" y="142"/>
                  </a:cxn>
                  <a:cxn ang="0">
                    <a:pos x="450" y="106"/>
                  </a:cxn>
                  <a:cxn ang="0">
                    <a:pos x="423" y="72"/>
                  </a:cxn>
                  <a:cxn ang="0">
                    <a:pos x="391" y="46"/>
                  </a:cxn>
                  <a:cxn ang="0">
                    <a:pos x="354" y="24"/>
                  </a:cxn>
                  <a:cxn ang="0">
                    <a:pos x="314" y="9"/>
                  </a:cxn>
                  <a:cxn ang="0">
                    <a:pos x="270" y="1"/>
                  </a:cxn>
                  <a:cxn ang="0">
                    <a:pos x="223" y="1"/>
                  </a:cxn>
                  <a:cxn ang="0">
                    <a:pos x="174" y="11"/>
                  </a:cxn>
                  <a:cxn ang="0">
                    <a:pos x="131" y="30"/>
                  </a:cxn>
                  <a:cxn ang="0">
                    <a:pos x="91" y="56"/>
                  </a:cxn>
                  <a:cxn ang="0">
                    <a:pos x="57" y="90"/>
                  </a:cxn>
                  <a:cxn ang="0">
                    <a:pos x="30" y="129"/>
                  </a:cxn>
                  <a:cxn ang="0">
                    <a:pos x="12" y="174"/>
                  </a:cxn>
                  <a:cxn ang="0">
                    <a:pos x="2" y="222"/>
                  </a:cxn>
                  <a:cxn ang="0">
                    <a:pos x="2" y="273"/>
                  </a:cxn>
                  <a:cxn ang="0">
                    <a:pos x="12" y="321"/>
                  </a:cxn>
                  <a:cxn ang="0">
                    <a:pos x="30" y="366"/>
                  </a:cxn>
                  <a:cxn ang="0">
                    <a:pos x="57" y="405"/>
                  </a:cxn>
                  <a:cxn ang="0">
                    <a:pos x="91" y="438"/>
                  </a:cxn>
                  <a:cxn ang="0">
                    <a:pos x="131" y="465"/>
                  </a:cxn>
                  <a:cxn ang="0">
                    <a:pos x="174" y="483"/>
                  </a:cxn>
                  <a:cxn ang="0">
                    <a:pos x="223" y="494"/>
                  </a:cxn>
                  <a:cxn ang="0">
                    <a:pos x="269" y="494"/>
                  </a:cxn>
                  <a:cxn ang="0">
                    <a:pos x="310" y="487"/>
                  </a:cxn>
                  <a:cxn ang="0">
                    <a:pos x="349" y="474"/>
                  </a:cxn>
                  <a:cxn ang="0">
                    <a:pos x="384" y="455"/>
                  </a:cxn>
                  <a:cxn ang="0">
                    <a:pos x="415" y="430"/>
                  </a:cxn>
                  <a:cxn ang="0">
                    <a:pos x="442" y="402"/>
                  </a:cxn>
                  <a:cxn ang="0">
                    <a:pos x="464" y="368"/>
                  </a:cxn>
                  <a:cxn ang="0">
                    <a:pos x="481" y="331"/>
                  </a:cxn>
                  <a:cxn ang="0">
                    <a:pos x="492" y="316"/>
                  </a:cxn>
                  <a:cxn ang="0">
                    <a:pos x="500" y="324"/>
                  </a:cxn>
                  <a:cxn ang="0">
                    <a:pos x="510" y="329"/>
                  </a:cxn>
                  <a:cxn ang="0">
                    <a:pos x="520" y="333"/>
                  </a:cxn>
                  <a:cxn ang="0">
                    <a:pos x="538" y="331"/>
                  </a:cxn>
                  <a:cxn ang="0">
                    <a:pos x="557" y="320"/>
                  </a:cxn>
                  <a:cxn ang="0">
                    <a:pos x="572" y="300"/>
                  </a:cxn>
                  <a:cxn ang="0">
                    <a:pos x="580" y="275"/>
                  </a:cxn>
                  <a:cxn ang="0">
                    <a:pos x="580" y="246"/>
                  </a:cxn>
                  <a:cxn ang="0">
                    <a:pos x="572" y="220"/>
                  </a:cxn>
                  <a:cxn ang="0">
                    <a:pos x="557" y="201"/>
                  </a:cxn>
                  <a:cxn ang="0">
                    <a:pos x="538" y="190"/>
                  </a:cxn>
                </a:cxnLst>
                <a:rect l="0" t="0" r="r" b="b"/>
                <a:pathLst>
                  <a:path w="581" h="495">
                    <a:moveTo>
                      <a:pt x="526" y="189"/>
                    </a:moveTo>
                    <a:lnTo>
                      <a:pt x="521" y="189"/>
                    </a:lnTo>
                    <a:lnTo>
                      <a:pt x="517" y="190"/>
                    </a:lnTo>
                    <a:lnTo>
                      <a:pt x="512" y="191"/>
                    </a:lnTo>
                    <a:lnTo>
                      <a:pt x="508" y="192"/>
                    </a:lnTo>
                    <a:lnTo>
                      <a:pt x="503" y="194"/>
                    </a:lnTo>
                    <a:lnTo>
                      <a:pt x="500" y="198"/>
                    </a:lnTo>
                    <a:lnTo>
                      <a:pt x="495" y="200"/>
                    </a:lnTo>
                    <a:lnTo>
                      <a:pt x="492" y="204"/>
                    </a:lnTo>
                    <a:lnTo>
                      <a:pt x="487" y="183"/>
                    </a:lnTo>
                    <a:lnTo>
                      <a:pt x="480" y="162"/>
                    </a:lnTo>
                    <a:lnTo>
                      <a:pt x="472" y="142"/>
                    </a:lnTo>
                    <a:lnTo>
                      <a:pt x="462" y="123"/>
                    </a:lnTo>
                    <a:lnTo>
                      <a:pt x="450" y="106"/>
                    </a:lnTo>
                    <a:lnTo>
                      <a:pt x="437" y="88"/>
                    </a:lnTo>
                    <a:lnTo>
                      <a:pt x="423" y="72"/>
                    </a:lnTo>
                    <a:lnTo>
                      <a:pt x="407" y="58"/>
                    </a:lnTo>
                    <a:lnTo>
                      <a:pt x="391" y="46"/>
                    </a:lnTo>
                    <a:lnTo>
                      <a:pt x="373" y="34"/>
                    </a:lnTo>
                    <a:lnTo>
                      <a:pt x="354" y="24"/>
                    </a:lnTo>
                    <a:lnTo>
                      <a:pt x="335" y="16"/>
                    </a:lnTo>
                    <a:lnTo>
                      <a:pt x="314" y="9"/>
                    </a:lnTo>
                    <a:lnTo>
                      <a:pt x="292" y="4"/>
                    </a:lnTo>
                    <a:lnTo>
                      <a:pt x="270" y="1"/>
                    </a:lnTo>
                    <a:lnTo>
                      <a:pt x="248" y="0"/>
                    </a:lnTo>
                    <a:lnTo>
                      <a:pt x="223" y="1"/>
                    </a:lnTo>
                    <a:lnTo>
                      <a:pt x="199" y="4"/>
                    </a:lnTo>
                    <a:lnTo>
                      <a:pt x="174" y="11"/>
                    </a:lnTo>
                    <a:lnTo>
                      <a:pt x="153" y="19"/>
                    </a:lnTo>
                    <a:lnTo>
                      <a:pt x="131" y="30"/>
                    </a:lnTo>
                    <a:lnTo>
                      <a:pt x="110" y="42"/>
                    </a:lnTo>
                    <a:lnTo>
                      <a:pt x="91" y="56"/>
                    </a:lnTo>
                    <a:lnTo>
                      <a:pt x="73" y="72"/>
                    </a:lnTo>
                    <a:lnTo>
                      <a:pt x="57" y="90"/>
                    </a:lnTo>
                    <a:lnTo>
                      <a:pt x="43" y="109"/>
                    </a:lnTo>
                    <a:lnTo>
                      <a:pt x="30" y="129"/>
                    </a:lnTo>
                    <a:lnTo>
                      <a:pt x="20" y="151"/>
                    </a:lnTo>
                    <a:lnTo>
                      <a:pt x="12" y="174"/>
                    </a:lnTo>
                    <a:lnTo>
                      <a:pt x="5" y="198"/>
                    </a:lnTo>
                    <a:lnTo>
                      <a:pt x="2" y="222"/>
                    </a:lnTo>
                    <a:lnTo>
                      <a:pt x="0" y="247"/>
                    </a:lnTo>
                    <a:lnTo>
                      <a:pt x="2" y="273"/>
                    </a:lnTo>
                    <a:lnTo>
                      <a:pt x="5" y="297"/>
                    </a:lnTo>
                    <a:lnTo>
                      <a:pt x="12" y="321"/>
                    </a:lnTo>
                    <a:lnTo>
                      <a:pt x="20" y="344"/>
                    </a:lnTo>
                    <a:lnTo>
                      <a:pt x="30" y="366"/>
                    </a:lnTo>
                    <a:lnTo>
                      <a:pt x="43" y="385"/>
                    </a:lnTo>
                    <a:lnTo>
                      <a:pt x="57" y="405"/>
                    </a:lnTo>
                    <a:lnTo>
                      <a:pt x="73" y="422"/>
                    </a:lnTo>
                    <a:lnTo>
                      <a:pt x="91" y="438"/>
                    </a:lnTo>
                    <a:lnTo>
                      <a:pt x="110" y="452"/>
                    </a:lnTo>
                    <a:lnTo>
                      <a:pt x="131" y="465"/>
                    </a:lnTo>
                    <a:lnTo>
                      <a:pt x="153" y="475"/>
                    </a:lnTo>
                    <a:lnTo>
                      <a:pt x="174" y="483"/>
                    </a:lnTo>
                    <a:lnTo>
                      <a:pt x="199" y="490"/>
                    </a:lnTo>
                    <a:lnTo>
                      <a:pt x="223" y="494"/>
                    </a:lnTo>
                    <a:lnTo>
                      <a:pt x="248" y="495"/>
                    </a:lnTo>
                    <a:lnTo>
                      <a:pt x="269" y="494"/>
                    </a:lnTo>
                    <a:lnTo>
                      <a:pt x="290" y="491"/>
                    </a:lnTo>
                    <a:lnTo>
                      <a:pt x="310" y="487"/>
                    </a:lnTo>
                    <a:lnTo>
                      <a:pt x="330" y="481"/>
                    </a:lnTo>
                    <a:lnTo>
                      <a:pt x="349" y="474"/>
                    </a:lnTo>
                    <a:lnTo>
                      <a:pt x="367" y="465"/>
                    </a:lnTo>
                    <a:lnTo>
                      <a:pt x="384" y="455"/>
                    </a:lnTo>
                    <a:lnTo>
                      <a:pt x="400" y="443"/>
                    </a:lnTo>
                    <a:lnTo>
                      <a:pt x="415" y="430"/>
                    </a:lnTo>
                    <a:lnTo>
                      <a:pt x="429" y="417"/>
                    </a:lnTo>
                    <a:lnTo>
                      <a:pt x="442" y="402"/>
                    </a:lnTo>
                    <a:lnTo>
                      <a:pt x="453" y="385"/>
                    </a:lnTo>
                    <a:lnTo>
                      <a:pt x="464" y="368"/>
                    </a:lnTo>
                    <a:lnTo>
                      <a:pt x="473" y="350"/>
                    </a:lnTo>
                    <a:lnTo>
                      <a:pt x="481" y="331"/>
                    </a:lnTo>
                    <a:lnTo>
                      <a:pt x="487" y="312"/>
                    </a:lnTo>
                    <a:lnTo>
                      <a:pt x="492" y="316"/>
                    </a:lnTo>
                    <a:lnTo>
                      <a:pt x="495" y="320"/>
                    </a:lnTo>
                    <a:lnTo>
                      <a:pt x="500" y="324"/>
                    </a:lnTo>
                    <a:lnTo>
                      <a:pt x="505" y="327"/>
                    </a:lnTo>
                    <a:lnTo>
                      <a:pt x="510" y="329"/>
                    </a:lnTo>
                    <a:lnTo>
                      <a:pt x="515" y="331"/>
                    </a:lnTo>
                    <a:lnTo>
                      <a:pt x="520" y="333"/>
                    </a:lnTo>
                    <a:lnTo>
                      <a:pt x="526" y="333"/>
                    </a:lnTo>
                    <a:lnTo>
                      <a:pt x="538" y="331"/>
                    </a:lnTo>
                    <a:lnTo>
                      <a:pt x="548" y="327"/>
                    </a:lnTo>
                    <a:lnTo>
                      <a:pt x="557" y="320"/>
                    </a:lnTo>
                    <a:lnTo>
                      <a:pt x="565" y="312"/>
                    </a:lnTo>
                    <a:lnTo>
                      <a:pt x="572" y="300"/>
                    </a:lnTo>
                    <a:lnTo>
                      <a:pt x="577" y="289"/>
                    </a:lnTo>
                    <a:lnTo>
                      <a:pt x="580" y="275"/>
                    </a:lnTo>
                    <a:lnTo>
                      <a:pt x="581" y="260"/>
                    </a:lnTo>
                    <a:lnTo>
                      <a:pt x="580" y="246"/>
                    </a:lnTo>
                    <a:lnTo>
                      <a:pt x="577" y="232"/>
                    </a:lnTo>
                    <a:lnTo>
                      <a:pt x="572" y="220"/>
                    </a:lnTo>
                    <a:lnTo>
                      <a:pt x="565" y="209"/>
                    </a:lnTo>
                    <a:lnTo>
                      <a:pt x="557" y="201"/>
                    </a:lnTo>
                    <a:lnTo>
                      <a:pt x="548" y="194"/>
                    </a:lnTo>
                    <a:lnTo>
                      <a:pt x="538" y="190"/>
                    </a:lnTo>
                    <a:lnTo>
                      <a:pt x="526" y="18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7" name="Freeform 56"/>
              <p:cNvSpPr>
                <a:spLocks/>
              </p:cNvSpPr>
              <p:nvPr/>
            </p:nvSpPr>
            <p:spPr bwMode="auto">
              <a:xfrm>
                <a:off x="3869" y="3173"/>
                <a:ext cx="118" cy="40"/>
              </a:xfrm>
              <a:custGeom>
                <a:avLst/>
                <a:gdLst/>
                <a:ahLst/>
                <a:cxnLst>
                  <a:cxn ang="0">
                    <a:pos x="0" y="0"/>
                  </a:cxn>
                  <a:cxn ang="0">
                    <a:pos x="2" y="8"/>
                  </a:cxn>
                  <a:cxn ang="0">
                    <a:pos x="4" y="16"/>
                  </a:cxn>
                  <a:cxn ang="0">
                    <a:pos x="8" y="24"/>
                  </a:cxn>
                  <a:cxn ang="0">
                    <a:pos x="11" y="32"/>
                  </a:cxn>
                  <a:cxn ang="0">
                    <a:pos x="17" y="41"/>
                  </a:cxn>
                  <a:cxn ang="0">
                    <a:pos x="24" y="50"/>
                  </a:cxn>
                  <a:cxn ang="0">
                    <a:pos x="32" y="58"/>
                  </a:cxn>
                  <a:cxn ang="0">
                    <a:pos x="44" y="66"/>
                  </a:cxn>
                  <a:cxn ang="0">
                    <a:pos x="59" y="74"/>
                  </a:cxn>
                  <a:cxn ang="0">
                    <a:pos x="74" y="78"/>
                  </a:cxn>
                  <a:cxn ang="0">
                    <a:pos x="89" y="81"/>
                  </a:cxn>
                  <a:cxn ang="0">
                    <a:pos x="102" y="82"/>
                  </a:cxn>
                  <a:cxn ang="0">
                    <a:pos x="115" y="82"/>
                  </a:cxn>
                  <a:cxn ang="0">
                    <a:pos x="124" y="82"/>
                  </a:cxn>
                  <a:cxn ang="0">
                    <a:pos x="131" y="81"/>
                  </a:cxn>
                  <a:cxn ang="0">
                    <a:pos x="134" y="81"/>
                  </a:cxn>
                  <a:cxn ang="0">
                    <a:pos x="236" y="0"/>
                  </a:cxn>
                  <a:cxn ang="0">
                    <a:pos x="0" y="0"/>
                  </a:cxn>
                </a:cxnLst>
                <a:rect l="0" t="0" r="r" b="b"/>
                <a:pathLst>
                  <a:path w="236" h="82">
                    <a:moveTo>
                      <a:pt x="0" y="0"/>
                    </a:moveTo>
                    <a:lnTo>
                      <a:pt x="2" y="8"/>
                    </a:lnTo>
                    <a:lnTo>
                      <a:pt x="4" y="16"/>
                    </a:lnTo>
                    <a:lnTo>
                      <a:pt x="8" y="24"/>
                    </a:lnTo>
                    <a:lnTo>
                      <a:pt x="11" y="32"/>
                    </a:lnTo>
                    <a:lnTo>
                      <a:pt x="17" y="41"/>
                    </a:lnTo>
                    <a:lnTo>
                      <a:pt x="24" y="50"/>
                    </a:lnTo>
                    <a:lnTo>
                      <a:pt x="32" y="58"/>
                    </a:lnTo>
                    <a:lnTo>
                      <a:pt x="44" y="66"/>
                    </a:lnTo>
                    <a:lnTo>
                      <a:pt x="59" y="74"/>
                    </a:lnTo>
                    <a:lnTo>
                      <a:pt x="74" y="78"/>
                    </a:lnTo>
                    <a:lnTo>
                      <a:pt x="89" y="81"/>
                    </a:lnTo>
                    <a:lnTo>
                      <a:pt x="102" y="82"/>
                    </a:lnTo>
                    <a:lnTo>
                      <a:pt x="115" y="82"/>
                    </a:lnTo>
                    <a:lnTo>
                      <a:pt x="124" y="82"/>
                    </a:lnTo>
                    <a:lnTo>
                      <a:pt x="131" y="81"/>
                    </a:lnTo>
                    <a:lnTo>
                      <a:pt x="134" y="81"/>
                    </a:lnTo>
                    <a:lnTo>
                      <a:pt x="236" y="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8" name="Freeform 57"/>
              <p:cNvSpPr>
                <a:spLocks/>
              </p:cNvSpPr>
              <p:nvPr/>
            </p:nvSpPr>
            <p:spPr bwMode="auto">
              <a:xfrm>
                <a:off x="3885" y="3182"/>
                <a:ext cx="69" cy="12"/>
              </a:xfrm>
              <a:custGeom>
                <a:avLst/>
                <a:gdLst/>
                <a:ahLst/>
                <a:cxnLst>
                  <a:cxn ang="0">
                    <a:pos x="0" y="0"/>
                  </a:cxn>
                  <a:cxn ang="0">
                    <a:pos x="12" y="25"/>
                  </a:cxn>
                  <a:cxn ang="0">
                    <a:pos x="105" y="25"/>
                  </a:cxn>
                  <a:cxn ang="0">
                    <a:pos x="140" y="0"/>
                  </a:cxn>
                  <a:cxn ang="0">
                    <a:pos x="0" y="0"/>
                  </a:cxn>
                </a:cxnLst>
                <a:rect l="0" t="0" r="r" b="b"/>
                <a:pathLst>
                  <a:path w="140" h="25">
                    <a:moveTo>
                      <a:pt x="0" y="0"/>
                    </a:moveTo>
                    <a:lnTo>
                      <a:pt x="12" y="25"/>
                    </a:lnTo>
                    <a:lnTo>
                      <a:pt x="105" y="25"/>
                    </a:lnTo>
                    <a:lnTo>
                      <a:pt x="140" y="0"/>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9" name="Freeform 58"/>
              <p:cNvSpPr>
                <a:spLocks/>
              </p:cNvSpPr>
              <p:nvPr/>
            </p:nvSpPr>
            <p:spPr bwMode="auto">
              <a:xfrm>
                <a:off x="3850" y="3050"/>
                <a:ext cx="30" cy="30"/>
              </a:xfrm>
              <a:custGeom>
                <a:avLst/>
                <a:gdLst/>
                <a:ahLst/>
                <a:cxnLst>
                  <a:cxn ang="0">
                    <a:pos x="31" y="61"/>
                  </a:cxn>
                  <a:cxn ang="0">
                    <a:pos x="42" y="58"/>
                  </a:cxn>
                  <a:cxn ang="0">
                    <a:pos x="52" y="52"/>
                  </a:cxn>
                  <a:cxn ang="0">
                    <a:pos x="59" y="42"/>
                  </a:cxn>
                  <a:cxn ang="0">
                    <a:pos x="61" y="31"/>
                  </a:cxn>
                  <a:cxn ang="0">
                    <a:pos x="59" y="18"/>
                  </a:cxn>
                  <a:cxn ang="0">
                    <a:pos x="52" y="9"/>
                  </a:cxn>
                  <a:cxn ang="0">
                    <a:pos x="42" y="2"/>
                  </a:cxn>
                  <a:cxn ang="0">
                    <a:pos x="31" y="0"/>
                  </a:cxn>
                  <a:cxn ang="0">
                    <a:pos x="18" y="2"/>
                  </a:cxn>
                  <a:cxn ang="0">
                    <a:pos x="9" y="9"/>
                  </a:cxn>
                  <a:cxn ang="0">
                    <a:pos x="2" y="18"/>
                  </a:cxn>
                  <a:cxn ang="0">
                    <a:pos x="0" y="31"/>
                  </a:cxn>
                  <a:cxn ang="0">
                    <a:pos x="2" y="42"/>
                  </a:cxn>
                  <a:cxn ang="0">
                    <a:pos x="9" y="52"/>
                  </a:cxn>
                  <a:cxn ang="0">
                    <a:pos x="18" y="58"/>
                  </a:cxn>
                  <a:cxn ang="0">
                    <a:pos x="31" y="61"/>
                  </a:cxn>
                </a:cxnLst>
                <a:rect l="0" t="0" r="r" b="b"/>
                <a:pathLst>
                  <a:path w="61" h="61">
                    <a:moveTo>
                      <a:pt x="31" y="61"/>
                    </a:moveTo>
                    <a:lnTo>
                      <a:pt x="42" y="58"/>
                    </a:lnTo>
                    <a:lnTo>
                      <a:pt x="52" y="52"/>
                    </a:lnTo>
                    <a:lnTo>
                      <a:pt x="59" y="42"/>
                    </a:lnTo>
                    <a:lnTo>
                      <a:pt x="61" y="31"/>
                    </a:lnTo>
                    <a:lnTo>
                      <a:pt x="59" y="18"/>
                    </a:lnTo>
                    <a:lnTo>
                      <a:pt x="52" y="9"/>
                    </a:lnTo>
                    <a:lnTo>
                      <a:pt x="42" y="2"/>
                    </a:lnTo>
                    <a:lnTo>
                      <a:pt x="31" y="0"/>
                    </a:lnTo>
                    <a:lnTo>
                      <a:pt x="18" y="2"/>
                    </a:lnTo>
                    <a:lnTo>
                      <a:pt x="9" y="9"/>
                    </a:lnTo>
                    <a:lnTo>
                      <a:pt x="2" y="18"/>
                    </a:lnTo>
                    <a:lnTo>
                      <a:pt x="0" y="31"/>
                    </a:lnTo>
                    <a:lnTo>
                      <a:pt x="2" y="42"/>
                    </a:lnTo>
                    <a:lnTo>
                      <a:pt x="9" y="52"/>
                    </a:lnTo>
                    <a:lnTo>
                      <a:pt x="18" y="58"/>
                    </a:lnTo>
                    <a:lnTo>
                      <a:pt x="31" y="6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0" name="Freeform 59"/>
              <p:cNvSpPr>
                <a:spLocks/>
              </p:cNvSpPr>
              <p:nvPr/>
            </p:nvSpPr>
            <p:spPr bwMode="auto">
              <a:xfrm>
                <a:off x="3946" y="3051"/>
                <a:ext cx="36" cy="36"/>
              </a:xfrm>
              <a:custGeom>
                <a:avLst/>
                <a:gdLst/>
                <a:ahLst/>
                <a:cxnLst>
                  <a:cxn ang="0">
                    <a:pos x="36" y="71"/>
                  </a:cxn>
                  <a:cxn ang="0">
                    <a:pos x="43" y="70"/>
                  </a:cxn>
                  <a:cxn ang="0">
                    <a:pos x="50" y="69"/>
                  </a:cxn>
                  <a:cxn ang="0">
                    <a:pos x="56" y="66"/>
                  </a:cxn>
                  <a:cxn ang="0">
                    <a:pos x="61" y="61"/>
                  </a:cxn>
                  <a:cxn ang="0">
                    <a:pos x="66" y="55"/>
                  </a:cxn>
                  <a:cxn ang="0">
                    <a:pos x="70" y="50"/>
                  </a:cxn>
                  <a:cxn ang="0">
                    <a:pos x="71" y="43"/>
                  </a:cxn>
                  <a:cxn ang="0">
                    <a:pos x="72" y="36"/>
                  </a:cxn>
                  <a:cxn ang="0">
                    <a:pos x="71" y="29"/>
                  </a:cxn>
                  <a:cxn ang="0">
                    <a:pos x="70" y="22"/>
                  </a:cxn>
                  <a:cxn ang="0">
                    <a:pos x="66" y="16"/>
                  </a:cxn>
                  <a:cxn ang="0">
                    <a:pos x="61" y="10"/>
                  </a:cxn>
                  <a:cxn ang="0">
                    <a:pos x="56" y="6"/>
                  </a:cxn>
                  <a:cxn ang="0">
                    <a:pos x="50" y="2"/>
                  </a:cxn>
                  <a:cxn ang="0">
                    <a:pos x="43" y="1"/>
                  </a:cxn>
                  <a:cxn ang="0">
                    <a:pos x="36" y="0"/>
                  </a:cxn>
                  <a:cxn ang="0">
                    <a:pos x="29" y="1"/>
                  </a:cxn>
                  <a:cxn ang="0">
                    <a:pos x="22" y="2"/>
                  </a:cxn>
                  <a:cxn ang="0">
                    <a:pos x="17" y="6"/>
                  </a:cxn>
                  <a:cxn ang="0">
                    <a:pos x="11" y="10"/>
                  </a:cxn>
                  <a:cxn ang="0">
                    <a:pos x="6" y="16"/>
                  </a:cxn>
                  <a:cxn ang="0">
                    <a:pos x="3" y="22"/>
                  </a:cxn>
                  <a:cxn ang="0">
                    <a:pos x="2" y="29"/>
                  </a:cxn>
                  <a:cxn ang="0">
                    <a:pos x="0" y="36"/>
                  </a:cxn>
                  <a:cxn ang="0">
                    <a:pos x="2" y="43"/>
                  </a:cxn>
                  <a:cxn ang="0">
                    <a:pos x="3" y="50"/>
                  </a:cxn>
                  <a:cxn ang="0">
                    <a:pos x="6" y="55"/>
                  </a:cxn>
                  <a:cxn ang="0">
                    <a:pos x="11" y="61"/>
                  </a:cxn>
                  <a:cxn ang="0">
                    <a:pos x="17" y="66"/>
                  </a:cxn>
                  <a:cxn ang="0">
                    <a:pos x="22" y="69"/>
                  </a:cxn>
                  <a:cxn ang="0">
                    <a:pos x="29" y="70"/>
                  </a:cxn>
                  <a:cxn ang="0">
                    <a:pos x="36" y="71"/>
                  </a:cxn>
                </a:cxnLst>
                <a:rect l="0" t="0" r="r" b="b"/>
                <a:pathLst>
                  <a:path w="72" h="71">
                    <a:moveTo>
                      <a:pt x="36" y="71"/>
                    </a:moveTo>
                    <a:lnTo>
                      <a:pt x="43" y="70"/>
                    </a:lnTo>
                    <a:lnTo>
                      <a:pt x="50" y="69"/>
                    </a:lnTo>
                    <a:lnTo>
                      <a:pt x="56" y="66"/>
                    </a:lnTo>
                    <a:lnTo>
                      <a:pt x="61" y="61"/>
                    </a:lnTo>
                    <a:lnTo>
                      <a:pt x="66" y="55"/>
                    </a:lnTo>
                    <a:lnTo>
                      <a:pt x="70" y="50"/>
                    </a:lnTo>
                    <a:lnTo>
                      <a:pt x="71" y="43"/>
                    </a:lnTo>
                    <a:lnTo>
                      <a:pt x="72" y="36"/>
                    </a:lnTo>
                    <a:lnTo>
                      <a:pt x="71" y="29"/>
                    </a:lnTo>
                    <a:lnTo>
                      <a:pt x="70" y="22"/>
                    </a:lnTo>
                    <a:lnTo>
                      <a:pt x="66" y="16"/>
                    </a:lnTo>
                    <a:lnTo>
                      <a:pt x="61" y="10"/>
                    </a:lnTo>
                    <a:lnTo>
                      <a:pt x="56" y="6"/>
                    </a:lnTo>
                    <a:lnTo>
                      <a:pt x="50" y="2"/>
                    </a:lnTo>
                    <a:lnTo>
                      <a:pt x="43" y="1"/>
                    </a:lnTo>
                    <a:lnTo>
                      <a:pt x="36" y="0"/>
                    </a:lnTo>
                    <a:lnTo>
                      <a:pt x="29" y="1"/>
                    </a:lnTo>
                    <a:lnTo>
                      <a:pt x="22" y="2"/>
                    </a:lnTo>
                    <a:lnTo>
                      <a:pt x="17" y="6"/>
                    </a:lnTo>
                    <a:lnTo>
                      <a:pt x="11" y="10"/>
                    </a:lnTo>
                    <a:lnTo>
                      <a:pt x="6" y="16"/>
                    </a:lnTo>
                    <a:lnTo>
                      <a:pt x="3" y="22"/>
                    </a:lnTo>
                    <a:lnTo>
                      <a:pt x="2" y="29"/>
                    </a:lnTo>
                    <a:lnTo>
                      <a:pt x="0" y="36"/>
                    </a:lnTo>
                    <a:lnTo>
                      <a:pt x="2" y="43"/>
                    </a:lnTo>
                    <a:lnTo>
                      <a:pt x="3" y="50"/>
                    </a:lnTo>
                    <a:lnTo>
                      <a:pt x="6" y="55"/>
                    </a:lnTo>
                    <a:lnTo>
                      <a:pt x="11" y="61"/>
                    </a:lnTo>
                    <a:lnTo>
                      <a:pt x="17" y="66"/>
                    </a:lnTo>
                    <a:lnTo>
                      <a:pt x="22" y="69"/>
                    </a:lnTo>
                    <a:lnTo>
                      <a:pt x="29" y="70"/>
                    </a:lnTo>
                    <a:lnTo>
                      <a:pt x="36" y="7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 name="Freeform 60"/>
              <p:cNvSpPr>
                <a:spLocks/>
              </p:cNvSpPr>
              <p:nvPr/>
            </p:nvSpPr>
            <p:spPr bwMode="auto">
              <a:xfrm>
                <a:off x="3861" y="3053"/>
                <a:ext cx="70" cy="88"/>
              </a:xfrm>
              <a:custGeom>
                <a:avLst/>
                <a:gdLst/>
                <a:ahLst/>
                <a:cxnLst>
                  <a:cxn ang="0">
                    <a:pos x="38" y="152"/>
                  </a:cxn>
                  <a:cxn ang="0">
                    <a:pos x="99" y="41"/>
                  </a:cxn>
                  <a:cxn ang="0">
                    <a:pos x="99" y="0"/>
                  </a:cxn>
                  <a:cxn ang="0">
                    <a:pos x="0" y="175"/>
                  </a:cxn>
                  <a:cxn ang="0">
                    <a:pos x="138" y="172"/>
                  </a:cxn>
                  <a:cxn ang="0">
                    <a:pos x="138" y="150"/>
                  </a:cxn>
                  <a:cxn ang="0">
                    <a:pos x="38" y="152"/>
                  </a:cxn>
                </a:cxnLst>
                <a:rect l="0" t="0" r="r" b="b"/>
                <a:pathLst>
                  <a:path w="138" h="175">
                    <a:moveTo>
                      <a:pt x="38" y="152"/>
                    </a:moveTo>
                    <a:lnTo>
                      <a:pt x="99" y="41"/>
                    </a:lnTo>
                    <a:lnTo>
                      <a:pt x="99" y="0"/>
                    </a:lnTo>
                    <a:lnTo>
                      <a:pt x="0" y="175"/>
                    </a:lnTo>
                    <a:lnTo>
                      <a:pt x="138" y="172"/>
                    </a:lnTo>
                    <a:lnTo>
                      <a:pt x="138" y="150"/>
                    </a:lnTo>
                    <a:lnTo>
                      <a:pt x="38" y="15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2" name="Freeform 61"/>
              <p:cNvSpPr>
                <a:spLocks/>
              </p:cNvSpPr>
              <p:nvPr/>
            </p:nvSpPr>
            <p:spPr bwMode="auto">
              <a:xfrm>
                <a:off x="3710" y="3284"/>
                <a:ext cx="491" cy="650"/>
              </a:xfrm>
              <a:custGeom>
                <a:avLst/>
                <a:gdLst/>
                <a:ahLst/>
                <a:cxnLst>
                  <a:cxn ang="0">
                    <a:pos x="222" y="613"/>
                  </a:cxn>
                  <a:cxn ang="0">
                    <a:pos x="190" y="724"/>
                  </a:cxn>
                  <a:cxn ang="0">
                    <a:pos x="156" y="902"/>
                  </a:cxn>
                  <a:cxn ang="0">
                    <a:pos x="159" y="1069"/>
                  </a:cxn>
                  <a:cxn ang="0">
                    <a:pos x="178" y="1184"/>
                  </a:cxn>
                  <a:cxn ang="0">
                    <a:pos x="190" y="1227"/>
                  </a:cxn>
                  <a:cxn ang="0">
                    <a:pos x="288" y="1233"/>
                  </a:cxn>
                  <a:cxn ang="0">
                    <a:pos x="237" y="1257"/>
                  </a:cxn>
                  <a:cxn ang="0">
                    <a:pos x="218" y="1299"/>
                  </a:cxn>
                  <a:cxn ang="0">
                    <a:pos x="480" y="1274"/>
                  </a:cxn>
                  <a:cxn ang="0">
                    <a:pos x="445" y="1207"/>
                  </a:cxn>
                  <a:cxn ang="0">
                    <a:pos x="441" y="1009"/>
                  </a:cxn>
                  <a:cxn ang="0">
                    <a:pos x="459" y="913"/>
                  </a:cxn>
                  <a:cxn ang="0">
                    <a:pos x="485" y="815"/>
                  </a:cxn>
                  <a:cxn ang="0">
                    <a:pos x="494" y="796"/>
                  </a:cxn>
                  <a:cxn ang="0">
                    <a:pos x="522" y="893"/>
                  </a:cxn>
                  <a:cxn ang="0">
                    <a:pos x="548" y="1014"/>
                  </a:cxn>
                  <a:cxn ang="0">
                    <a:pos x="547" y="1160"/>
                  </a:cxn>
                  <a:cxn ang="0">
                    <a:pos x="518" y="1265"/>
                  </a:cxn>
                  <a:cxn ang="0">
                    <a:pos x="508" y="1299"/>
                  </a:cxn>
                  <a:cxn ang="0">
                    <a:pos x="765" y="1269"/>
                  </a:cxn>
                  <a:cxn ang="0">
                    <a:pos x="725" y="1240"/>
                  </a:cxn>
                  <a:cxn ang="0">
                    <a:pos x="660" y="1227"/>
                  </a:cxn>
                  <a:cxn ang="0">
                    <a:pos x="823" y="1141"/>
                  </a:cxn>
                  <a:cxn ang="0">
                    <a:pos x="840" y="909"/>
                  </a:cxn>
                  <a:cxn ang="0">
                    <a:pos x="810" y="737"/>
                  </a:cxn>
                  <a:cxn ang="0">
                    <a:pos x="779" y="622"/>
                  </a:cxn>
                  <a:cxn ang="0">
                    <a:pos x="781" y="458"/>
                  </a:cxn>
                  <a:cxn ang="0">
                    <a:pos x="807" y="443"/>
                  </a:cxn>
                  <a:cxn ang="0">
                    <a:pos x="830" y="427"/>
                  </a:cxn>
                  <a:cxn ang="0">
                    <a:pos x="879" y="385"/>
                  </a:cxn>
                  <a:cxn ang="0">
                    <a:pos x="946" y="336"/>
                  </a:cxn>
                  <a:cxn ang="0">
                    <a:pos x="980" y="300"/>
                  </a:cxn>
                  <a:cxn ang="0">
                    <a:pos x="977" y="241"/>
                  </a:cxn>
                  <a:cxn ang="0">
                    <a:pos x="949" y="181"/>
                  </a:cxn>
                  <a:cxn ang="0">
                    <a:pos x="905" y="125"/>
                  </a:cxn>
                  <a:cxn ang="0">
                    <a:pos x="851" y="75"/>
                  </a:cxn>
                  <a:cxn ang="0">
                    <a:pos x="797" y="37"/>
                  </a:cxn>
                  <a:cxn ang="0">
                    <a:pos x="763" y="21"/>
                  </a:cxn>
                  <a:cxn ang="0">
                    <a:pos x="725" y="8"/>
                  </a:cxn>
                  <a:cxn ang="0">
                    <a:pos x="685" y="2"/>
                  </a:cxn>
                  <a:cxn ang="0">
                    <a:pos x="681" y="2"/>
                  </a:cxn>
                  <a:cxn ang="0">
                    <a:pos x="660" y="2"/>
                  </a:cxn>
                  <a:cxn ang="0">
                    <a:pos x="626" y="4"/>
                  </a:cxn>
                  <a:cxn ang="0">
                    <a:pos x="581" y="29"/>
                  </a:cxn>
                  <a:cxn ang="0">
                    <a:pos x="501" y="53"/>
                  </a:cxn>
                  <a:cxn ang="0">
                    <a:pos x="430" y="45"/>
                  </a:cxn>
                  <a:cxn ang="0">
                    <a:pos x="392" y="17"/>
                  </a:cxn>
                  <a:cxn ang="0">
                    <a:pos x="379" y="0"/>
                  </a:cxn>
                  <a:cxn ang="0">
                    <a:pos x="317" y="3"/>
                  </a:cxn>
                  <a:cxn ang="0">
                    <a:pos x="273" y="14"/>
                  </a:cxn>
                  <a:cxn ang="0">
                    <a:pos x="252" y="21"/>
                  </a:cxn>
                  <a:cxn ang="0">
                    <a:pos x="171" y="56"/>
                  </a:cxn>
                  <a:cxn ang="0">
                    <a:pos x="107" y="111"/>
                  </a:cxn>
                  <a:cxn ang="0">
                    <a:pos x="56" y="174"/>
                  </a:cxn>
                  <a:cxn ang="0">
                    <a:pos x="22" y="235"/>
                  </a:cxn>
                  <a:cxn ang="0">
                    <a:pos x="3" y="283"/>
                  </a:cxn>
                </a:cxnLst>
                <a:rect l="0" t="0" r="r" b="b"/>
                <a:pathLst>
                  <a:path w="982" h="1299">
                    <a:moveTo>
                      <a:pt x="226" y="382"/>
                    </a:moveTo>
                    <a:lnTo>
                      <a:pt x="226" y="604"/>
                    </a:lnTo>
                    <a:lnTo>
                      <a:pt x="222" y="613"/>
                    </a:lnTo>
                    <a:lnTo>
                      <a:pt x="214" y="637"/>
                    </a:lnTo>
                    <a:lnTo>
                      <a:pt x="203" y="675"/>
                    </a:lnTo>
                    <a:lnTo>
                      <a:pt x="190" y="724"/>
                    </a:lnTo>
                    <a:lnTo>
                      <a:pt x="176" y="779"/>
                    </a:lnTo>
                    <a:lnTo>
                      <a:pt x="165" y="840"/>
                    </a:lnTo>
                    <a:lnTo>
                      <a:pt x="156" y="902"/>
                    </a:lnTo>
                    <a:lnTo>
                      <a:pt x="153" y="964"/>
                    </a:lnTo>
                    <a:lnTo>
                      <a:pt x="155" y="1020"/>
                    </a:lnTo>
                    <a:lnTo>
                      <a:pt x="159" y="1069"/>
                    </a:lnTo>
                    <a:lnTo>
                      <a:pt x="166" y="1114"/>
                    </a:lnTo>
                    <a:lnTo>
                      <a:pt x="171" y="1152"/>
                    </a:lnTo>
                    <a:lnTo>
                      <a:pt x="178" y="1184"/>
                    </a:lnTo>
                    <a:lnTo>
                      <a:pt x="184" y="1207"/>
                    </a:lnTo>
                    <a:lnTo>
                      <a:pt x="189" y="1222"/>
                    </a:lnTo>
                    <a:lnTo>
                      <a:pt x="190" y="1227"/>
                    </a:lnTo>
                    <a:lnTo>
                      <a:pt x="333" y="1227"/>
                    </a:lnTo>
                    <a:lnTo>
                      <a:pt x="310" y="1229"/>
                    </a:lnTo>
                    <a:lnTo>
                      <a:pt x="288" y="1233"/>
                    </a:lnTo>
                    <a:lnTo>
                      <a:pt x="268" y="1240"/>
                    </a:lnTo>
                    <a:lnTo>
                      <a:pt x="251" y="1248"/>
                    </a:lnTo>
                    <a:lnTo>
                      <a:pt x="237" y="1257"/>
                    </a:lnTo>
                    <a:lnTo>
                      <a:pt x="227" y="1269"/>
                    </a:lnTo>
                    <a:lnTo>
                      <a:pt x="220" y="1283"/>
                    </a:lnTo>
                    <a:lnTo>
                      <a:pt x="218" y="1299"/>
                    </a:lnTo>
                    <a:lnTo>
                      <a:pt x="483" y="1299"/>
                    </a:lnTo>
                    <a:lnTo>
                      <a:pt x="485" y="1286"/>
                    </a:lnTo>
                    <a:lnTo>
                      <a:pt x="480" y="1274"/>
                    </a:lnTo>
                    <a:lnTo>
                      <a:pt x="472" y="1264"/>
                    </a:lnTo>
                    <a:lnTo>
                      <a:pt x="462" y="1256"/>
                    </a:lnTo>
                    <a:lnTo>
                      <a:pt x="445" y="1207"/>
                    </a:lnTo>
                    <a:lnTo>
                      <a:pt x="438" y="1139"/>
                    </a:lnTo>
                    <a:lnTo>
                      <a:pt x="439" y="1067"/>
                    </a:lnTo>
                    <a:lnTo>
                      <a:pt x="441" y="1009"/>
                    </a:lnTo>
                    <a:lnTo>
                      <a:pt x="445" y="983"/>
                    </a:lnTo>
                    <a:lnTo>
                      <a:pt x="450" y="949"/>
                    </a:lnTo>
                    <a:lnTo>
                      <a:pt x="459" y="913"/>
                    </a:lnTo>
                    <a:lnTo>
                      <a:pt x="468" y="876"/>
                    </a:lnTo>
                    <a:lnTo>
                      <a:pt x="477" y="842"/>
                    </a:lnTo>
                    <a:lnTo>
                      <a:pt x="485" y="815"/>
                    </a:lnTo>
                    <a:lnTo>
                      <a:pt x="490" y="795"/>
                    </a:lnTo>
                    <a:lnTo>
                      <a:pt x="492" y="788"/>
                    </a:lnTo>
                    <a:lnTo>
                      <a:pt x="494" y="796"/>
                    </a:lnTo>
                    <a:lnTo>
                      <a:pt x="501" y="819"/>
                    </a:lnTo>
                    <a:lnTo>
                      <a:pt x="510" y="853"/>
                    </a:lnTo>
                    <a:lnTo>
                      <a:pt x="522" y="893"/>
                    </a:lnTo>
                    <a:lnTo>
                      <a:pt x="532" y="936"/>
                    </a:lnTo>
                    <a:lnTo>
                      <a:pt x="542" y="977"/>
                    </a:lnTo>
                    <a:lnTo>
                      <a:pt x="548" y="1014"/>
                    </a:lnTo>
                    <a:lnTo>
                      <a:pt x="552" y="1040"/>
                    </a:lnTo>
                    <a:lnTo>
                      <a:pt x="552" y="1097"/>
                    </a:lnTo>
                    <a:lnTo>
                      <a:pt x="547" y="1160"/>
                    </a:lnTo>
                    <a:lnTo>
                      <a:pt x="539" y="1217"/>
                    </a:lnTo>
                    <a:lnTo>
                      <a:pt x="529" y="1256"/>
                    </a:lnTo>
                    <a:lnTo>
                      <a:pt x="518" y="1265"/>
                    </a:lnTo>
                    <a:lnTo>
                      <a:pt x="510" y="1275"/>
                    </a:lnTo>
                    <a:lnTo>
                      <a:pt x="506" y="1287"/>
                    </a:lnTo>
                    <a:lnTo>
                      <a:pt x="508" y="1299"/>
                    </a:lnTo>
                    <a:lnTo>
                      <a:pt x="774" y="1299"/>
                    </a:lnTo>
                    <a:lnTo>
                      <a:pt x="772" y="1283"/>
                    </a:lnTo>
                    <a:lnTo>
                      <a:pt x="765" y="1269"/>
                    </a:lnTo>
                    <a:lnTo>
                      <a:pt x="755" y="1257"/>
                    </a:lnTo>
                    <a:lnTo>
                      <a:pt x="742" y="1248"/>
                    </a:lnTo>
                    <a:lnTo>
                      <a:pt x="725" y="1240"/>
                    </a:lnTo>
                    <a:lnTo>
                      <a:pt x="705" y="1233"/>
                    </a:lnTo>
                    <a:lnTo>
                      <a:pt x="683" y="1229"/>
                    </a:lnTo>
                    <a:lnTo>
                      <a:pt x="660" y="1227"/>
                    </a:lnTo>
                    <a:lnTo>
                      <a:pt x="808" y="1227"/>
                    </a:lnTo>
                    <a:lnTo>
                      <a:pt x="812" y="1203"/>
                    </a:lnTo>
                    <a:lnTo>
                      <a:pt x="823" y="1141"/>
                    </a:lnTo>
                    <a:lnTo>
                      <a:pt x="834" y="1055"/>
                    </a:lnTo>
                    <a:lnTo>
                      <a:pt x="841" y="963"/>
                    </a:lnTo>
                    <a:lnTo>
                      <a:pt x="840" y="909"/>
                    </a:lnTo>
                    <a:lnTo>
                      <a:pt x="833" y="851"/>
                    </a:lnTo>
                    <a:lnTo>
                      <a:pt x="823" y="793"/>
                    </a:lnTo>
                    <a:lnTo>
                      <a:pt x="810" y="737"/>
                    </a:lnTo>
                    <a:lnTo>
                      <a:pt x="797" y="688"/>
                    </a:lnTo>
                    <a:lnTo>
                      <a:pt x="787" y="649"/>
                    </a:lnTo>
                    <a:lnTo>
                      <a:pt x="779" y="622"/>
                    </a:lnTo>
                    <a:lnTo>
                      <a:pt x="776" y="613"/>
                    </a:lnTo>
                    <a:lnTo>
                      <a:pt x="774" y="463"/>
                    </a:lnTo>
                    <a:lnTo>
                      <a:pt x="781" y="458"/>
                    </a:lnTo>
                    <a:lnTo>
                      <a:pt x="789" y="453"/>
                    </a:lnTo>
                    <a:lnTo>
                      <a:pt x="797" y="447"/>
                    </a:lnTo>
                    <a:lnTo>
                      <a:pt x="807" y="443"/>
                    </a:lnTo>
                    <a:lnTo>
                      <a:pt x="815" y="437"/>
                    </a:lnTo>
                    <a:lnTo>
                      <a:pt x="823" y="432"/>
                    </a:lnTo>
                    <a:lnTo>
                      <a:pt x="830" y="427"/>
                    </a:lnTo>
                    <a:lnTo>
                      <a:pt x="836" y="422"/>
                    </a:lnTo>
                    <a:lnTo>
                      <a:pt x="856" y="403"/>
                    </a:lnTo>
                    <a:lnTo>
                      <a:pt x="879" y="385"/>
                    </a:lnTo>
                    <a:lnTo>
                      <a:pt x="904" y="368"/>
                    </a:lnTo>
                    <a:lnTo>
                      <a:pt x="925" y="351"/>
                    </a:lnTo>
                    <a:lnTo>
                      <a:pt x="946" y="336"/>
                    </a:lnTo>
                    <a:lnTo>
                      <a:pt x="962" y="322"/>
                    </a:lnTo>
                    <a:lnTo>
                      <a:pt x="974" y="310"/>
                    </a:lnTo>
                    <a:lnTo>
                      <a:pt x="980" y="300"/>
                    </a:lnTo>
                    <a:lnTo>
                      <a:pt x="982" y="280"/>
                    </a:lnTo>
                    <a:lnTo>
                      <a:pt x="981" y="261"/>
                    </a:lnTo>
                    <a:lnTo>
                      <a:pt x="977" y="241"/>
                    </a:lnTo>
                    <a:lnTo>
                      <a:pt x="970" y="222"/>
                    </a:lnTo>
                    <a:lnTo>
                      <a:pt x="960" y="201"/>
                    </a:lnTo>
                    <a:lnTo>
                      <a:pt x="949" y="181"/>
                    </a:lnTo>
                    <a:lnTo>
                      <a:pt x="936" y="162"/>
                    </a:lnTo>
                    <a:lnTo>
                      <a:pt x="921" y="143"/>
                    </a:lnTo>
                    <a:lnTo>
                      <a:pt x="905" y="125"/>
                    </a:lnTo>
                    <a:lnTo>
                      <a:pt x="887" y="108"/>
                    </a:lnTo>
                    <a:lnTo>
                      <a:pt x="869" y="91"/>
                    </a:lnTo>
                    <a:lnTo>
                      <a:pt x="851" y="75"/>
                    </a:lnTo>
                    <a:lnTo>
                      <a:pt x="832" y="61"/>
                    </a:lnTo>
                    <a:lnTo>
                      <a:pt x="815" y="49"/>
                    </a:lnTo>
                    <a:lnTo>
                      <a:pt x="797" y="37"/>
                    </a:lnTo>
                    <a:lnTo>
                      <a:pt x="780" y="28"/>
                    </a:lnTo>
                    <a:lnTo>
                      <a:pt x="773" y="25"/>
                    </a:lnTo>
                    <a:lnTo>
                      <a:pt x="763" y="21"/>
                    </a:lnTo>
                    <a:lnTo>
                      <a:pt x="751" y="17"/>
                    </a:lnTo>
                    <a:lnTo>
                      <a:pt x="739" y="13"/>
                    </a:lnTo>
                    <a:lnTo>
                      <a:pt x="725" y="8"/>
                    </a:lnTo>
                    <a:lnTo>
                      <a:pt x="711" y="5"/>
                    </a:lnTo>
                    <a:lnTo>
                      <a:pt x="697" y="3"/>
                    </a:lnTo>
                    <a:lnTo>
                      <a:pt x="685" y="2"/>
                    </a:lnTo>
                    <a:lnTo>
                      <a:pt x="685" y="2"/>
                    </a:lnTo>
                    <a:lnTo>
                      <a:pt x="683" y="2"/>
                    </a:lnTo>
                    <a:lnTo>
                      <a:pt x="681" y="2"/>
                    </a:lnTo>
                    <a:lnTo>
                      <a:pt x="678" y="2"/>
                    </a:lnTo>
                    <a:lnTo>
                      <a:pt x="671" y="2"/>
                    </a:lnTo>
                    <a:lnTo>
                      <a:pt x="660" y="2"/>
                    </a:lnTo>
                    <a:lnTo>
                      <a:pt x="648" y="2"/>
                    </a:lnTo>
                    <a:lnTo>
                      <a:pt x="629" y="2"/>
                    </a:lnTo>
                    <a:lnTo>
                      <a:pt x="626" y="4"/>
                    </a:lnTo>
                    <a:lnTo>
                      <a:pt x="616" y="11"/>
                    </a:lnTo>
                    <a:lnTo>
                      <a:pt x="600" y="19"/>
                    </a:lnTo>
                    <a:lnTo>
                      <a:pt x="581" y="29"/>
                    </a:lnTo>
                    <a:lnTo>
                      <a:pt x="557" y="40"/>
                    </a:lnTo>
                    <a:lnTo>
                      <a:pt x="530" y="48"/>
                    </a:lnTo>
                    <a:lnTo>
                      <a:pt x="501" y="53"/>
                    </a:lnTo>
                    <a:lnTo>
                      <a:pt x="470" y="55"/>
                    </a:lnTo>
                    <a:lnTo>
                      <a:pt x="448" y="51"/>
                    </a:lnTo>
                    <a:lnTo>
                      <a:pt x="430" y="45"/>
                    </a:lnTo>
                    <a:lnTo>
                      <a:pt x="414" y="36"/>
                    </a:lnTo>
                    <a:lnTo>
                      <a:pt x="401" y="27"/>
                    </a:lnTo>
                    <a:lnTo>
                      <a:pt x="392" y="17"/>
                    </a:lnTo>
                    <a:lnTo>
                      <a:pt x="385" y="8"/>
                    </a:lnTo>
                    <a:lnTo>
                      <a:pt x="380" y="3"/>
                    </a:lnTo>
                    <a:lnTo>
                      <a:pt x="379" y="0"/>
                    </a:lnTo>
                    <a:lnTo>
                      <a:pt x="344" y="0"/>
                    </a:lnTo>
                    <a:lnTo>
                      <a:pt x="332" y="0"/>
                    </a:lnTo>
                    <a:lnTo>
                      <a:pt x="317" y="3"/>
                    </a:lnTo>
                    <a:lnTo>
                      <a:pt x="302" y="6"/>
                    </a:lnTo>
                    <a:lnTo>
                      <a:pt x="287" y="11"/>
                    </a:lnTo>
                    <a:lnTo>
                      <a:pt x="273" y="14"/>
                    </a:lnTo>
                    <a:lnTo>
                      <a:pt x="263" y="18"/>
                    </a:lnTo>
                    <a:lnTo>
                      <a:pt x="254" y="20"/>
                    </a:lnTo>
                    <a:lnTo>
                      <a:pt x="252" y="21"/>
                    </a:lnTo>
                    <a:lnTo>
                      <a:pt x="223" y="30"/>
                    </a:lnTo>
                    <a:lnTo>
                      <a:pt x="197" y="42"/>
                    </a:lnTo>
                    <a:lnTo>
                      <a:pt x="171" y="56"/>
                    </a:lnTo>
                    <a:lnTo>
                      <a:pt x="148" y="73"/>
                    </a:lnTo>
                    <a:lnTo>
                      <a:pt x="126" y="91"/>
                    </a:lnTo>
                    <a:lnTo>
                      <a:pt x="107" y="111"/>
                    </a:lnTo>
                    <a:lnTo>
                      <a:pt x="88" y="132"/>
                    </a:lnTo>
                    <a:lnTo>
                      <a:pt x="71" y="152"/>
                    </a:lnTo>
                    <a:lnTo>
                      <a:pt x="56" y="174"/>
                    </a:lnTo>
                    <a:lnTo>
                      <a:pt x="43" y="195"/>
                    </a:lnTo>
                    <a:lnTo>
                      <a:pt x="32" y="216"/>
                    </a:lnTo>
                    <a:lnTo>
                      <a:pt x="22" y="235"/>
                    </a:lnTo>
                    <a:lnTo>
                      <a:pt x="14" y="253"/>
                    </a:lnTo>
                    <a:lnTo>
                      <a:pt x="8" y="269"/>
                    </a:lnTo>
                    <a:lnTo>
                      <a:pt x="3" y="283"/>
                    </a:lnTo>
                    <a:lnTo>
                      <a:pt x="0" y="293"/>
                    </a:lnTo>
                    <a:lnTo>
                      <a:pt x="226" y="38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3" name="Freeform 62"/>
              <p:cNvSpPr>
                <a:spLocks/>
              </p:cNvSpPr>
              <p:nvPr/>
            </p:nvSpPr>
            <p:spPr bwMode="auto">
              <a:xfrm>
                <a:off x="3726" y="3296"/>
                <a:ext cx="459" cy="243"/>
              </a:xfrm>
              <a:custGeom>
                <a:avLst/>
                <a:gdLst/>
                <a:ahLst/>
                <a:cxnLst>
                  <a:cxn ang="0">
                    <a:pos x="710" y="486"/>
                  </a:cxn>
                  <a:cxn ang="0">
                    <a:pos x="719" y="478"/>
                  </a:cxn>
                  <a:cxn ang="0">
                    <a:pos x="745" y="458"/>
                  </a:cxn>
                  <a:cxn ang="0">
                    <a:pos x="779" y="428"/>
                  </a:cxn>
                  <a:cxn ang="0">
                    <a:pos x="819" y="392"/>
                  </a:cxn>
                  <a:cxn ang="0">
                    <a:pos x="857" y="354"/>
                  </a:cxn>
                  <a:cxn ang="0">
                    <a:pos x="890" y="317"/>
                  </a:cxn>
                  <a:cxn ang="0">
                    <a:pos x="912" y="285"/>
                  </a:cxn>
                  <a:cxn ang="0">
                    <a:pos x="918" y="261"/>
                  </a:cxn>
                  <a:cxn ang="0">
                    <a:pos x="914" y="237"/>
                  </a:cxn>
                  <a:cxn ang="0">
                    <a:pos x="897" y="185"/>
                  </a:cxn>
                  <a:cxn ang="0">
                    <a:pos x="846" y="115"/>
                  </a:cxn>
                  <a:cxn ang="0">
                    <a:pos x="744" y="35"/>
                  </a:cxn>
                  <a:cxn ang="0">
                    <a:pos x="707" y="20"/>
                  </a:cxn>
                  <a:cxn ang="0">
                    <a:pos x="662" y="9"/>
                  </a:cxn>
                  <a:cxn ang="0">
                    <a:pos x="624" y="2"/>
                  </a:cxn>
                  <a:cxn ang="0">
                    <a:pos x="608" y="0"/>
                  </a:cxn>
                  <a:cxn ang="0">
                    <a:pos x="594" y="9"/>
                  </a:cxn>
                  <a:cxn ang="0">
                    <a:pos x="555" y="30"/>
                  </a:cxn>
                  <a:cxn ang="0">
                    <a:pos x="499" y="50"/>
                  </a:cxn>
                  <a:cxn ang="0">
                    <a:pos x="435" y="58"/>
                  </a:cxn>
                  <a:cxn ang="0">
                    <a:pos x="383" y="48"/>
                  </a:cxn>
                  <a:cxn ang="0">
                    <a:pos x="352" y="28"/>
                  </a:cxn>
                  <a:cxn ang="0">
                    <a:pos x="337" y="9"/>
                  </a:cxn>
                  <a:cxn ang="0">
                    <a:pos x="333" y="0"/>
                  </a:cxn>
                  <a:cxn ang="0">
                    <a:pos x="333" y="0"/>
                  </a:cxn>
                  <a:cxn ang="0">
                    <a:pos x="329" y="0"/>
                  </a:cxn>
                  <a:cxn ang="0">
                    <a:pos x="311" y="3"/>
                  </a:cxn>
                  <a:cxn ang="0">
                    <a:pos x="274" y="10"/>
                  </a:cxn>
                  <a:cxn ang="0">
                    <a:pos x="236" y="20"/>
                  </a:cxn>
                  <a:cxn ang="0">
                    <a:pos x="195" y="38"/>
                  </a:cxn>
                  <a:cxn ang="0">
                    <a:pos x="153" y="63"/>
                  </a:cxn>
                  <a:cxn ang="0">
                    <a:pos x="113" y="94"/>
                  </a:cxn>
                  <a:cxn ang="0">
                    <a:pos x="75" y="133"/>
                  </a:cxn>
                  <a:cxn ang="0">
                    <a:pos x="43" y="180"/>
                  </a:cxn>
                  <a:cxn ang="0">
                    <a:pos x="17" y="235"/>
                  </a:cxn>
                  <a:cxn ang="0">
                    <a:pos x="0" y="298"/>
                  </a:cxn>
                </a:cxnLst>
                <a:rect l="0" t="0" r="r" b="b"/>
                <a:pathLst>
                  <a:path w="918" h="486">
                    <a:moveTo>
                      <a:pt x="229" y="486"/>
                    </a:moveTo>
                    <a:lnTo>
                      <a:pt x="710" y="486"/>
                    </a:lnTo>
                    <a:lnTo>
                      <a:pt x="712" y="483"/>
                    </a:lnTo>
                    <a:lnTo>
                      <a:pt x="719" y="478"/>
                    </a:lnTo>
                    <a:lnTo>
                      <a:pt x="730" y="469"/>
                    </a:lnTo>
                    <a:lnTo>
                      <a:pt x="745" y="458"/>
                    </a:lnTo>
                    <a:lnTo>
                      <a:pt x="761" y="444"/>
                    </a:lnTo>
                    <a:lnTo>
                      <a:pt x="779" y="428"/>
                    </a:lnTo>
                    <a:lnTo>
                      <a:pt x="798" y="411"/>
                    </a:lnTo>
                    <a:lnTo>
                      <a:pt x="819" y="392"/>
                    </a:lnTo>
                    <a:lnTo>
                      <a:pt x="838" y="374"/>
                    </a:lnTo>
                    <a:lnTo>
                      <a:pt x="857" y="354"/>
                    </a:lnTo>
                    <a:lnTo>
                      <a:pt x="875" y="336"/>
                    </a:lnTo>
                    <a:lnTo>
                      <a:pt x="890" y="317"/>
                    </a:lnTo>
                    <a:lnTo>
                      <a:pt x="903" y="301"/>
                    </a:lnTo>
                    <a:lnTo>
                      <a:pt x="912" y="285"/>
                    </a:lnTo>
                    <a:lnTo>
                      <a:pt x="918" y="273"/>
                    </a:lnTo>
                    <a:lnTo>
                      <a:pt x="918" y="261"/>
                    </a:lnTo>
                    <a:lnTo>
                      <a:pt x="917" y="253"/>
                    </a:lnTo>
                    <a:lnTo>
                      <a:pt x="914" y="237"/>
                    </a:lnTo>
                    <a:lnTo>
                      <a:pt x="908" y="214"/>
                    </a:lnTo>
                    <a:lnTo>
                      <a:pt x="897" y="185"/>
                    </a:lnTo>
                    <a:lnTo>
                      <a:pt x="877" y="152"/>
                    </a:lnTo>
                    <a:lnTo>
                      <a:pt x="846" y="115"/>
                    </a:lnTo>
                    <a:lnTo>
                      <a:pt x="802" y="76"/>
                    </a:lnTo>
                    <a:lnTo>
                      <a:pt x="744" y="35"/>
                    </a:lnTo>
                    <a:lnTo>
                      <a:pt x="726" y="27"/>
                    </a:lnTo>
                    <a:lnTo>
                      <a:pt x="707" y="20"/>
                    </a:lnTo>
                    <a:lnTo>
                      <a:pt x="684" y="13"/>
                    </a:lnTo>
                    <a:lnTo>
                      <a:pt x="662" y="9"/>
                    </a:lnTo>
                    <a:lnTo>
                      <a:pt x="641" y="5"/>
                    </a:lnTo>
                    <a:lnTo>
                      <a:pt x="624" y="2"/>
                    </a:lnTo>
                    <a:lnTo>
                      <a:pt x="612" y="1"/>
                    </a:lnTo>
                    <a:lnTo>
                      <a:pt x="608" y="0"/>
                    </a:lnTo>
                    <a:lnTo>
                      <a:pt x="604" y="2"/>
                    </a:lnTo>
                    <a:lnTo>
                      <a:pt x="594" y="9"/>
                    </a:lnTo>
                    <a:lnTo>
                      <a:pt x="576" y="19"/>
                    </a:lnTo>
                    <a:lnTo>
                      <a:pt x="555" y="30"/>
                    </a:lnTo>
                    <a:lnTo>
                      <a:pt x="529" y="41"/>
                    </a:lnTo>
                    <a:lnTo>
                      <a:pt x="499" y="50"/>
                    </a:lnTo>
                    <a:lnTo>
                      <a:pt x="468" y="56"/>
                    </a:lnTo>
                    <a:lnTo>
                      <a:pt x="435" y="58"/>
                    </a:lnTo>
                    <a:lnTo>
                      <a:pt x="406" y="55"/>
                    </a:lnTo>
                    <a:lnTo>
                      <a:pt x="383" y="48"/>
                    </a:lnTo>
                    <a:lnTo>
                      <a:pt x="364" y="39"/>
                    </a:lnTo>
                    <a:lnTo>
                      <a:pt x="352" y="28"/>
                    </a:lnTo>
                    <a:lnTo>
                      <a:pt x="342" y="18"/>
                    </a:lnTo>
                    <a:lnTo>
                      <a:pt x="337" y="9"/>
                    </a:lnTo>
                    <a:lnTo>
                      <a:pt x="334" y="2"/>
                    </a:lnTo>
                    <a:lnTo>
                      <a:pt x="333" y="0"/>
                    </a:lnTo>
                    <a:lnTo>
                      <a:pt x="333" y="0"/>
                    </a:lnTo>
                    <a:lnTo>
                      <a:pt x="333" y="0"/>
                    </a:lnTo>
                    <a:lnTo>
                      <a:pt x="332" y="0"/>
                    </a:lnTo>
                    <a:lnTo>
                      <a:pt x="329" y="0"/>
                    </a:lnTo>
                    <a:lnTo>
                      <a:pt x="322" y="1"/>
                    </a:lnTo>
                    <a:lnTo>
                      <a:pt x="311" y="3"/>
                    </a:lnTo>
                    <a:lnTo>
                      <a:pt x="295" y="5"/>
                    </a:lnTo>
                    <a:lnTo>
                      <a:pt x="274" y="10"/>
                    </a:lnTo>
                    <a:lnTo>
                      <a:pt x="256" y="15"/>
                    </a:lnTo>
                    <a:lnTo>
                      <a:pt x="236" y="20"/>
                    </a:lnTo>
                    <a:lnTo>
                      <a:pt x="216" y="28"/>
                    </a:lnTo>
                    <a:lnTo>
                      <a:pt x="195" y="38"/>
                    </a:lnTo>
                    <a:lnTo>
                      <a:pt x="174" y="49"/>
                    </a:lnTo>
                    <a:lnTo>
                      <a:pt x="153" y="63"/>
                    </a:lnTo>
                    <a:lnTo>
                      <a:pt x="133" y="78"/>
                    </a:lnTo>
                    <a:lnTo>
                      <a:pt x="113" y="94"/>
                    </a:lnTo>
                    <a:lnTo>
                      <a:pt x="93" y="112"/>
                    </a:lnTo>
                    <a:lnTo>
                      <a:pt x="75" y="133"/>
                    </a:lnTo>
                    <a:lnTo>
                      <a:pt x="58" y="156"/>
                    </a:lnTo>
                    <a:lnTo>
                      <a:pt x="43" y="180"/>
                    </a:lnTo>
                    <a:lnTo>
                      <a:pt x="29" y="207"/>
                    </a:lnTo>
                    <a:lnTo>
                      <a:pt x="17" y="235"/>
                    </a:lnTo>
                    <a:lnTo>
                      <a:pt x="7" y="266"/>
                    </a:lnTo>
                    <a:lnTo>
                      <a:pt x="0" y="298"/>
                    </a:lnTo>
                    <a:lnTo>
                      <a:pt x="229" y="486"/>
                    </a:lnTo>
                    <a:close/>
                  </a:path>
                </a:pathLst>
              </a:custGeom>
              <a:solidFill>
                <a:srgbClr val="66FF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4" name="Freeform 63"/>
              <p:cNvSpPr>
                <a:spLocks/>
              </p:cNvSpPr>
              <p:nvPr/>
            </p:nvSpPr>
            <p:spPr bwMode="auto">
              <a:xfrm>
                <a:off x="3775" y="2880"/>
                <a:ext cx="311" cy="169"/>
              </a:xfrm>
              <a:custGeom>
                <a:avLst/>
                <a:gdLst/>
                <a:ahLst/>
                <a:cxnLst>
                  <a:cxn ang="0">
                    <a:pos x="623" y="220"/>
                  </a:cxn>
                  <a:cxn ang="0">
                    <a:pos x="621" y="165"/>
                  </a:cxn>
                  <a:cxn ang="0">
                    <a:pos x="610" y="111"/>
                  </a:cxn>
                  <a:cxn ang="0">
                    <a:pos x="576" y="62"/>
                  </a:cxn>
                  <a:cxn ang="0">
                    <a:pos x="543" y="38"/>
                  </a:cxn>
                  <a:cxn ang="0">
                    <a:pos x="529" y="31"/>
                  </a:cxn>
                  <a:cxn ang="0">
                    <a:pos x="514" y="25"/>
                  </a:cxn>
                  <a:cxn ang="0">
                    <a:pos x="498" y="20"/>
                  </a:cxn>
                  <a:cxn ang="0">
                    <a:pos x="480" y="14"/>
                  </a:cxn>
                  <a:cxn ang="0">
                    <a:pos x="457" y="9"/>
                  </a:cxn>
                  <a:cxn ang="0">
                    <a:pos x="431" y="5"/>
                  </a:cxn>
                  <a:cxn ang="0">
                    <a:pos x="403" y="2"/>
                  </a:cxn>
                  <a:cxn ang="0">
                    <a:pos x="382" y="1"/>
                  </a:cxn>
                  <a:cxn ang="0">
                    <a:pos x="367" y="0"/>
                  </a:cxn>
                  <a:cxn ang="0">
                    <a:pos x="353" y="0"/>
                  </a:cxn>
                  <a:cxn ang="0">
                    <a:pos x="339" y="1"/>
                  </a:cxn>
                  <a:cxn ang="0">
                    <a:pos x="324" y="2"/>
                  </a:cxn>
                  <a:cxn ang="0">
                    <a:pos x="309" y="5"/>
                  </a:cxn>
                  <a:cxn ang="0">
                    <a:pos x="294" y="7"/>
                  </a:cxn>
                  <a:cxn ang="0">
                    <a:pos x="279" y="10"/>
                  </a:cxn>
                  <a:cxn ang="0">
                    <a:pos x="271" y="13"/>
                  </a:cxn>
                  <a:cxn ang="0">
                    <a:pos x="263" y="15"/>
                  </a:cxn>
                  <a:cxn ang="0">
                    <a:pos x="250" y="20"/>
                  </a:cxn>
                  <a:cxn ang="0">
                    <a:pos x="240" y="23"/>
                  </a:cxn>
                  <a:cxn ang="0">
                    <a:pos x="228" y="28"/>
                  </a:cxn>
                  <a:cxn ang="0">
                    <a:pos x="216" y="33"/>
                  </a:cxn>
                  <a:cxn ang="0">
                    <a:pos x="205" y="40"/>
                  </a:cxn>
                  <a:cxn ang="0">
                    <a:pos x="195" y="47"/>
                  </a:cxn>
                  <a:cxn ang="0">
                    <a:pos x="112" y="192"/>
                  </a:cxn>
                  <a:cxn ang="0">
                    <a:pos x="73" y="205"/>
                  </a:cxn>
                  <a:cxn ang="0">
                    <a:pos x="37" y="223"/>
                  </a:cxn>
                  <a:cxn ang="0">
                    <a:pos x="10" y="244"/>
                  </a:cxn>
                  <a:cxn ang="0">
                    <a:pos x="0" y="261"/>
                  </a:cxn>
                  <a:cxn ang="0">
                    <a:pos x="5" y="275"/>
                  </a:cxn>
                  <a:cxn ang="0">
                    <a:pos x="20" y="288"/>
                  </a:cxn>
                  <a:cxn ang="0">
                    <a:pos x="43" y="299"/>
                  </a:cxn>
                  <a:cxn ang="0">
                    <a:pos x="75" y="310"/>
                  </a:cxn>
                  <a:cxn ang="0">
                    <a:pos x="114" y="319"/>
                  </a:cxn>
                  <a:cxn ang="0">
                    <a:pos x="158" y="326"/>
                  </a:cxn>
                  <a:cxn ang="0">
                    <a:pos x="207" y="332"/>
                  </a:cxn>
                  <a:cxn ang="0">
                    <a:pos x="261" y="336"/>
                  </a:cxn>
                  <a:cxn ang="0">
                    <a:pos x="329" y="337"/>
                  </a:cxn>
                  <a:cxn ang="0">
                    <a:pos x="394" y="333"/>
                  </a:cxn>
                  <a:cxn ang="0">
                    <a:pos x="455" y="325"/>
                  </a:cxn>
                  <a:cxn ang="0">
                    <a:pos x="510" y="312"/>
                  </a:cxn>
                  <a:cxn ang="0">
                    <a:pos x="556" y="297"/>
                  </a:cxn>
                  <a:cxn ang="0">
                    <a:pos x="590" y="281"/>
                  </a:cxn>
                  <a:cxn ang="0">
                    <a:pos x="613" y="264"/>
                  </a:cxn>
                  <a:cxn ang="0">
                    <a:pos x="621" y="246"/>
                  </a:cxn>
                </a:cxnLst>
                <a:rect l="0" t="0" r="r" b="b"/>
                <a:pathLst>
                  <a:path w="623" h="337">
                    <a:moveTo>
                      <a:pt x="621" y="246"/>
                    </a:moveTo>
                    <a:lnTo>
                      <a:pt x="623" y="220"/>
                    </a:lnTo>
                    <a:lnTo>
                      <a:pt x="623" y="192"/>
                    </a:lnTo>
                    <a:lnTo>
                      <a:pt x="621" y="165"/>
                    </a:lnTo>
                    <a:lnTo>
                      <a:pt x="618" y="137"/>
                    </a:lnTo>
                    <a:lnTo>
                      <a:pt x="610" y="111"/>
                    </a:lnTo>
                    <a:lnTo>
                      <a:pt x="596" y="85"/>
                    </a:lnTo>
                    <a:lnTo>
                      <a:pt x="576" y="62"/>
                    </a:lnTo>
                    <a:lnTo>
                      <a:pt x="549" y="41"/>
                    </a:lnTo>
                    <a:lnTo>
                      <a:pt x="543" y="38"/>
                    </a:lnTo>
                    <a:lnTo>
                      <a:pt x="536" y="35"/>
                    </a:lnTo>
                    <a:lnTo>
                      <a:pt x="529" y="31"/>
                    </a:lnTo>
                    <a:lnTo>
                      <a:pt x="522" y="29"/>
                    </a:lnTo>
                    <a:lnTo>
                      <a:pt x="514" y="25"/>
                    </a:lnTo>
                    <a:lnTo>
                      <a:pt x="506" y="23"/>
                    </a:lnTo>
                    <a:lnTo>
                      <a:pt x="498" y="20"/>
                    </a:lnTo>
                    <a:lnTo>
                      <a:pt x="490" y="17"/>
                    </a:lnTo>
                    <a:lnTo>
                      <a:pt x="480" y="14"/>
                    </a:lnTo>
                    <a:lnTo>
                      <a:pt x="468" y="12"/>
                    </a:lnTo>
                    <a:lnTo>
                      <a:pt x="457" y="9"/>
                    </a:lnTo>
                    <a:lnTo>
                      <a:pt x="444" y="7"/>
                    </a:lnTo>
                    <a:lnTo>
                      <a:pt x="431" y="5"/>
                    </a:lnTo>
                    <a:lnTo>
                      <a:pt x="417" y="3"/>
                    </a:lnTo>
                    <a:lnTo>
                      <a:pt x="403" y="2"/>
                    </a:lnTo>
                    <a:lnTo>
                      <a:pt x="388" y="1"/>
                    </a:lnTo>
                    <a:lnTo>
                      <a:pt x="382" y="1"/>
                    </a:lnTo>
                    <a:lnTo>
                      <a:pt x="373" y="0"/>
                    </a:lnTo>
                    <a:lnTo>
                      <a:pt x="367" y="0"/>
                    </a:lnTo>
                    <a:lnTo>
                      <a:pt x="360" y="0"/>
                    </a:lnTo>
                    <a:lnTo>
                      <a:pt x="353" y="0"/>
                    </a:lnTo>
                    <a:lnTo>
                      <a:pt x="346" y="0"/>
                    </a:lnTo>
                    <a:lnTo>
                      <a:pt x="339" y="1"/>
                    </a:lnTo>
                    <a:lnTo>
                      <a:pt x="332" y="1"/>
                    </a:lnTo>
                    <a:lnTo>
                      <a:pt x="324" y="2"/>
                    </a:lnTo>
                    <a:lnTo>
                      <a:pt x="317" y="3"/>
                    </a:lnTo>
                    <a:lnTo>
                      <a:pt x="309" y="5"/>
                    </a:lnTo>
                    <a:lnTo>
                      <a:pt x="301" y="6"/>
                    </a:lnTo>
                    <a:lnTo>
                      <a:pt x="294" y="7"/>
                    </a:lnTo>
                    <a:lnTo>
                      <a:pt x="286" y="9"/>
                    </a:lnTo>
                    <a:lnTo>
                      <a:pt x="279" y="10"/>
                    </a:lnTo>
                    <a:lnTo>
                      <a:pt x="272" y="13"/>
                    </a:lnTo>
                    <a:lnTo>
                      <a:pt x="271" y="13"/>
                    </a:lnTo>
                    <a:lnTo>
                      <a:pt x="267" y="14"/>
                    </a:lnTo>
                    <a:lnTo>
                      <a:pt x="263" y="15"/>
                    </a:lnTo>
                    <a:lnTo>
                      <a:pt x="257" y="17"/>
                    </a:lnTo>
                    <a:lnTo>
                      <a:pt x="250" y="20"/>
                    </a:lnTo>
                    <a:lnTo>
                      <a:pt x="244" y="22"/>
                    </a:lnTo>
                    <a:lnTo>
                      <a:pt x="240" y="23"/>
                    </a:lnTo>
                    <a:lnTo>
                      <a:pt x="235" y="25"/>
                    </a:lnTo>
                    <a:lnTo>
                      <a:pt x="228" y="28"/>
                    </a:lnTo>
                    <a:lnTo>
                      <a:pt x="222" y="31"/>
                    </a:lnTo>
                    <a:lnTo>
                      <a:pt x="216" y="33"/>
                    </a:lnTo>
                    <a:lnTo>
                      <a:pt x="210" y="37"/>
                    </a:lnTo>
                    <a:lnTo>
                      <a:pt x="205" y="40"/>
                    </a:lnTo>
                    <a:lnTo>
                      <a:pt x="199" y="44"/>
                    </a:lnTo>
                    <a:lnTo>
                      <a:pt x="195" y="47"/>
                    </a:lnTo>
                    <a:lnTo>
                      <a:pt x="190" y="51"/>
                    </a:lnTo>
                    <a:lnTo>
                      <a:pt x="112" y="192"/>
                    </a:lnTo>
                    <a:lnTo>
                      <a:pt x="92" y="197"/>
                    </a:lnTo>
                    <a:lnTo>
                      <a:pt x="73" y="205"/>
                    </a:lnTo>
                    <a:lnTo>
                      <a:pt x="54" y="213"/>
                    </a:lnTo>
                    <a:lnTo>
                      <a:pt x="37" y="223"/>
                    </a:lnTo>
                    <a:lnTo>
                      <a:pt x="22" y="234"/>
                    </a:lnTo>
                    <a:lnTo>
                      <a:pt x="10" y="244"/>
                    </a:lnTo>
                    <a:lnTo>
                      <a:pt x="2" y="253"/>
                    </a:lnTo>
                    <a:lnTo>
                      <a:pt x="0" y="261"/>
                    </a:lnTo>
                    <a:lnTo>
                      <a:pt x="1" y="268"/>
                    </a:lnTo>
                    <a:lnTo>
                      <a:pt x="5" y="275"/>
                    </a:lnTo>
                    <a:lnTo>
                      <a:pt x="10" y="282"/>
                    </a:lnTo>
                    <a:lnTo>
                      <a:pt x="20" y="288"/>
                    </a:lnTo>
                    <a:lnTo>
                      <a:pt x="30" y="294"/>
                    </a:lnTo>
                    <a:lnTo>
                      <a:pt x="43" y="299"/>
                    </a:lnTo>
                    <a:lnTo>
                      <a:pt x="58" y="305"/>
                    </a:lnTo>
                    <a:lnTo>
                      <a:pt x="75" y="310"/>
                    </a:lnTo>
                    <a:lnTo>
                      <a:pt x="93" y="314"/>
                    </a:lnTo>
                    <a:lnTo>
                      <a:pt x="114" y="319"/>
                    </a:lnTo>
                    <a:lnTo>
                      <a:pt x="135" y="322"/>
                    </a:lnTo>
                    <a:lnTo>
                      <a:pt x="158" y="326"/>
                    </a:lnTo>
                    <a:lnTo>
                      <a:pt x="182" y="329"/>
                    </a:lnTo>
                    <a:lnTo>
                      <a:pt x="207" y="332"/>
                    </a:lnTo>
                    <a:lnTo>
                      <a:pt x="234" y="334"/>
                    </a:lnTo>
                    <a:lnTo>
                      <a:pt x="261" y="336"/>
                    </a:lnTo>
                    <a:lnTo>
                      <a:pt x="295" y="337"/>
                    </a:lnTo>
                    <a:lnTo>
                      <a:pt x="329" y="337"/>
                    </a:lnTo>
                    <a:lnTo>
                      <a:pt x="362" y="335"/>
                    </a:lnTo>
                    <a:lnTo>
                      <a:pt x="394" y="333"/>
                    </a:lnTo>
                    <a:lnTo>
                      <a:pt x="425" y="329"/>
                    </a:lnTo>
                    <a:lnTo>
                      <a:pt x="455" y="325"/>
                    </a:lnTo>
                    <a:lnTo>
                      <a:pt x="483" y="319"/>
                    </a:lnTo>
                    <a:lnTo>
                      <a:pt x="510" y="312"/>
                    </a:lnTo>
                    <a:lnTo>
                      <a:pt x="534" y="305"/>
                    </a:lnTo>
                    <a:lnTo>
                      <a:pt x="556" y="297"/>
                    </a:lnTo>
                    <a:lnTo>
                      <a:pt x="574" y="289"/>
                    </a:lnTo>
                    <a:lnTo>
                      <a:pt x="590" y="281"/>
                    </a:lnTo>
                    <a:lnTo>
                      <a:pt x="603" y="272"/>
                    </a:lnTo>
                    <a:lnTo>
                      <a:pt x="613" y="264"/>
                    </a:lnTo>
                    <a:lnTo>
                      <a:pt x="619" y="255"/>
                    </a:lnTo>
                    <a:lnTo>
                      <a:pt x="621" y="24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5" name="Freeform 64"/>
              <p:cNvSpPr>
                <a:spLocks/>
              </p:cNvSpPr>
              <p:nvPr/>
            </p:nvSpPr>
            <p:spPr bwMode="auto">
              <a:xfrm>
                <a:off x="3801" y="2898"/>
                <a:ext cx="271" cy="135"/>
              </a:xfrm>
              <a:custGeom>
                <a:avLst/>
                <a:gdLst/>
                <a:ahLst/>
                <a:cxnLst>
                  <a:cxn ang="0">
                    <a:pos x="541" y="177"/>
                  </a:cxn>
                  <a:cxn ang="0">
                    <a:pos x="538" y="134"/>
                  </a:cxn>
                  <a:cxn ang="0">
                    <a:pos x="527" y="93"/>
                  </a:cxn>
                  <a:cxn ang="0">
                    <a:pos x="497" y="55"/>
                  </a:cxn>
                  <a:cxn ang="0">
                    <a:pos x="468" y="37"/>
                  </a:cxn>
                  <a:cxn ang="0">
                    <a:pos x="458" y="31"/>
                  </a:cxn>
                  <a:cxn ang="0">
                    <a:pos x="447" y="26"/>
                  </a:cxn>
                  <a:cxn ang="0">
                    <a:pos x="435" y="22"/>
                  </a:cxn>
                  <a:cxn ang="0">
                    <a:pos x="417" y="16"/>
                  </a:cxn>
                  <a:cxn ang="0">
                    <a:pos x="394" y="11"/>
                  </a:cxn>
                  <a:cxn ang="0">
                    <a:pos x="368" y="7"/>
                  </a:cxn>
                  <a:cxn ang="0">
                    <a:pos x="339" y="2"/>
                  </a:cxn>
                  <a:cxn ang="0">
                    <a:pos x="314" y="0"/>
                  </a:cxn>
                  <a:cxn ang="0">
                    <a:pos x="296" y="0"/>
                  </a:cxn>
                  <a:cxn ang="0">
                    <a:pos x="278" y="1"/>
                  </a:cxn>
                  <a:cxn ang="0">
                    <a:pos x="261" y="3"/>
                  </a:cxn>
                  <a:cxn ang="0">
                    <a:pos x="246" y="7"/>
                  </a:cxn>
                  <a:cxn ang="0">
                    <a:pos x="234" y="9"/>
                  </a:cxn>
                  <a:cxn ang="0">
                    <a:pos x="222" y="12"/>
                  </a:cxn>
                  <a:cxn ang="0">
                    <a:pos x="212" y="16"/>
                  </a:cxn>
                  <a:cxn ang="0">
                    <a:pos x="201" y="20"/>
                  </a:cxn>
                  <a:cxn ang="0">
                    <a:pos x="188" y="26"/>
                  </a:cxn>
                  <a:cxn ang="0">
                    <a:pos x="178" y="32"/>
                  </a:cxn>
                  <a:cxn ang="0">
                    <a:pos x="168" y="38"/>
                  </a:cxn>
                  <a:cxn ang="0">
                    <a:pos x="83" y="182"/>
                  </a:cxn>
                  <a:cxn ang="0">
                    <a:pos x="51" y="189"/>
                  </a:cxn>
                  <a:cxn ang="0">
                    <a:pos x="23" y="198"/>
                  </a:cxn>
                  <a:cxn ang="0">
                    <a:pos x="5" y="208"/>
                  </a:cxn>
                  <a:cxn ang="0">
                    <a:pos x="0" y="220"/>
                  </a:cxn>
                  <a:cxn ang="0">
                    <a:pos x="7" y="230"/>
                  </a:cxn>
                  <a:cxn ang="0">
                    <a:pos x="22" y="239"/>
                  </a:cxn>
                  <a:cxn ang="0">
                    <a:pos x="45" y="247"/>
                  </a:cxn>
                  <a:cxn ang="0">
                    <a:pos x="74" y="254"/>
                  </a:cxn>
                  <a:cxn ang="0">
                    <a:pos x="107" y="260"/>
                  </a:cxn>
                  <a:cxn ang="0">
                    <a:pos x="145" y="265"/>
                  </a:cxn>
                  <a:cxn ang="0">
                    <a:pos x="188" y="268"/>
                  </a:cxn>
                  <a:cxn ang="0">
                    <a:pos x="233" y="269"/>
                  </a:cxn>
                  <a:cxn ang="0">
                    <a:pos x="279" y="269"/>
                  </a:cxn>
                  <a:cxn ang="0">
                    <a:pos x="329" y="265"/>
                  </a:cxn>
                  <a:cxn ang="0">
                    <a:pos x="379" y="258"/>
                  </a:cxn>
                  <a:cxn ang="0">
                    <a:pos x="429" y="248"/>
                  </a:cxn>
                  <a:cxn ang="0">
                    <a:pos x="473" y="237"/>
                  </a:cxn>
                  <a:cxn ang="0">
                    <a:pos x="507" y="225"/>
                  </a:cxn>
                  <a:cxn ang="0">
                    <a:pos x="530" y="212"/>
                  </a:cxn>
                  <a:cxn ang="0">
                    <a:pos x="540" y="198"/>
                  </a:cxn>
                </a:cxnLst>
                <a:rect l="0" t="0" r="r" b="b"/>
                <a:pathLst>
                  <a:path w="541" h="269">
                    <a:moveTo>
                      <a:pt x="540" y="198"/>
                    </a:moveTo>
                    <a:lnTo>
                      <a:pt x="541" y="177"/>
                    </a:lnTo>
                    <a:lnTo>
                      <a:pt x="541" y="156"/>
                    </a:lnTo>
                    <a:lnTo>
                      <a:pt x="538" y="134"/>
                    </a:lnTo>
                    <a:lnTo>
                      <a:pt x="535" y="113"/>
                    </a:lnTo>
                    <a:lnTo>
                      <a:pt x="527" y="93"/>
                    </a:lnTo>
                    <a:lnTo>
                      <a:pt x="514" y="73"/>
                    </a:lnTo>
                    <a:lnTo>
                      <a:pt x="497" y="55"/>
                    </a:lnTo>
                    <a:lnTo>
                      <a:pt x="473" y="39"/>
                    </a:lnTo>
                    <a:lnTo>
                      <a:pt x="468" y="37"/>
                    </a:lnTo>
                    <a:lnTo>
                      <a:pt x="463" y="34"/>
                    </a:lnTo>
                    <a:lnTo>
                      <a:pt x="458" y="31"/>
                    </a:lnTo>
                    <a:lnTo>
                      <a:pt x="453" y="28"/>
                    </a:lnTo>
                    <a:lnTo>
                      <a:pt x="447" y="26"/>
                    </a:lnTo>
                    <a:lnTo>
                      <a:pt x="442" y="24"/>
                    </a:lnTo>
                    <a:lnTo>
                      <a:pt x="435" y="22"/>
                    </a:lnTo>
                    <a:lnTo>
                      <a:pt x="429" y="19"/>
                    </a:lnTo>
                    <a:lnTo>
                      <a:pt x="417" y="16"/>
                    </a:lnTo>
                    <a:lnTo>
                      <a:pt x="406" y="14"/>
                    </a:lnTo>
                    <a:lnTo>
                      <a:pt x="394" y="11"/>
                    </a:lnTo>
                    <a:lnTo>
                      <a:pt x="382" y="8"/>
                    </a:lnTo>
                    <a:lnTo>
                      <a:pt x="368" y="7"/>
                    </a:lnTo>
                    <a:lnTo>
                      <a:pt x="353" y="4"/>
                    </a:lnTo>
                    <a:lnTo>
                      <a:pt x="339" y="2"/>
                    </a:lnTo>
                    <a:lnTo>
                      <a:pt x="323" y="1"/>
                    </a:lnTo>
                    <a:lnTo>
                      <a:pt x="314" y="0"/>
                    </a:lnTo>
                    <a:lnTo>
                      <a:pt x="306" y="0"/>
                    </a:lnTo>
                    <a:lnTo>
                      <a:pt x="296" y="0"/>
                    </a:lnTo>
                    <a:lnTo>
                      <a:pt x="287" y="0"/>
                    </a:lnTo>
                    <a:lnTo>
                      <a:pt x="278" y="1"/>
                    </a:lnTo>
                    <a:lnTo>
                      <a:pt x="269" y="2"/>
                    </a:lnTo>
                    <a:lnTo>
                      <a:pt x="261" y="3"/>
                    </a:lnTo>
                    <a:lnTo>
                      <a:pt x="251" y="5"/>
                    </a:lnTo>
                    <a:lnTo>
                      <a:pt x="246" y="7"/>
                    </a:lnTo>
                    <a:lnTo>
                      <a:pt x="240" y="8"/>
                    </a:lnTo>
                    <a:lnTo>
                      <a:pt x="234" y="9"/>
                    </a:lnTo>
                    <a:lnTo>
                      <a:pt x="228" y="10"/>
                    </a:lnTo>
                    <a:lnTo>
                      <a:pt x="222" y="12"/>
                    </a:lnTo>
                    <a:lnTo>
                      <a:pt x="217" y="14"/>
                    </a:lnTo>
                    <a:lnTo>
                      <a:pt x="212" y="16"/>
                    </a:lnTo>
                    <a:lnTo>
                      <a:pt x="206" y="18"/>
                    </a:lnTo>
                    <a:lnTo>
                      <a:pt x="201" y="20"/>
                    </a:lnTo>
                    <a:lnTo>
                      <a:pt x="194" y="24"/>
                    </a:lnTo>
                    <a:lnTo>
                      <a:pt x="188" y="26"/>
                    </a:lnTo>
                    <a:lnTo>
                      <a:pt x="183" y="28"/>
                    </a:lnTo>
                    <a:lnTo>
                      <a:pt x="178" y="32"/>
                    </a:lnTo>
                    <a:lnTo>
                      <a:pt x="173" y="34"/>
                    </a:lnTo>
                    <a:lnTo>
                      <a:pt x="168" y="38"/>
                    </a:lnTo>
                    <a:lnTo>
                      <a:pt x="164" y="41"/>
                    </a:lnTo>
                    <a:lnTo>
                      <a:pt x="83" y="182"/>
                    </a:lnTo>
                    <a:lnTo>
                      <a:pt x="67" y="185"/>
                    </a:lnTo>
                    <a:lnTo>
                      <a:pt x="51" y="189"/>
                    </a:lnTo>
                    <a:lnTo>
                      <a:pt x="36" y="193"/>
                    </a:lnTo>
                    <a:lnTo>
                      <a:pt x="23" y="198"/>
                    </a:lnTo>
                    <a:lnTo>
                      <a:pt x="13" y="202"/>
                    </a:lnTo>
                    <a:lnTo>
                      <a:pt x="5" y="208"/>
                    </a:lnTo>
                    <a:lnTo>
                      <a:pt x="0" y="214"/>
                    </a:lnTo>
                    <a:lnTo>
                      <a:pt x="0" y="220"/>
                    </a:lnTo>
                    <a:lnTo>
                      <a:pt x="2" y="224"/>
                    </a:lnTo>
                    <a:lnTo>
                      <a:pt x="7" y="230"/>
                    </a:lnTo>
                    <a:lnTo>
                      <a:pt x="14" y="235"/>
                    </a:lnTo>
                    <a:lnTo>
                      <a:pt x="22" y="239"/>
                    </a:lnTo>
                    <a:lnTo>
                      <a:pt x="32" y="243"/>
                    </a:lnTo>
                    <a:lnTo>
                      <a:pt x="45" y="247"/>
                    </a:lnTo>
                    <a:lnTo>
                      <a:pt x="59" y="251"/>
                    </a:lnTo>
                    <a:lnTo>
                      <a:pt x="74" y="254"/>
                    </a:lnTo>
                    <a:lnTo>
                      <a:pt x="90" y="257"/>
                    </a:lnTo>
                    <a:lnTo>
                      <a:pt x="107" y="260"/>
                    </a:lnTo>
                    <a:lnTo>
                      <a:pt x="126" y="262"/>
                    </a:lnTo>
                    <a:lnTo>
                      <a:pt x="145" y="265"/>
                    </a:lnTo>
                    <a:lnTo>
                      <a:pt x="166" y="266"/>
                    </a:lnTo>
                    <a:lnTo>
                      <a:pt x="188" y="268"/>
                    </a:lnTo>
                    <a:lnTo>
                      <a:pt x="210" y="268"/>
                    </a:lnTo>
                    <a:lnTo>
                      <a:pt x="233" y="269"/>
                    </a:lnTo>
                    <a:lnTo>
                      <a:pt x="255" y="269"/>
                    </a:lnTo>
                    <a:lnTo>
                      <a:pt x="279" y="269"/>
                    </a:lnTo>
                    <a:lnTo>
                      <a:pt x="303" y="267"/>
                    </a:lnTo>
                    <a:lnTo>
                      <a:pt x="329" y="265"/>
                    </a:lnTo>
                    <a:lnTo>
                      <a:pt x="354" y="261"/>
                    </a:lnTo>
                    <a:lnTo>
                      <a:pt x="379" y="258"/>
                    </a:lnTo>
                    <a:lnTo>
                      <a:pt x="405" y="253"/>
                    </a:lnTo>
                    <a:lnTo>
                      <a:pt x="429" y="248"/>
                    </a:lnTo>
                    <a:lnTo>
                      <a:pt x="451" y="243"/>
                    </a:lnTo>
                    <a:lnTo>
                      <a:pt x="473" y="237"/>
                    </a:lnTo>
                    <a:lnTo>
                      <a:pt x="491" y="231"/>
                    </a:lnTo>
                    <a:lnTo>
                      <a:pt x="507" y="225"/>
                    </a:lnTo>
                    <a:lnTo>
                      <a:pt x="521" y="219"/>
                    </a:lnTo>
                    <a:lnTo>
                      <a:pt x="530" y="212"/>
                    </a:lnTo>
                    <a:lnTo>
                      <a:pt x="537" y="205"/>
                    </a:lnTo>
                    <a:lnTo>
                      <a:pt x="540" y="198"/>
                    </a:lnTo>
                    <a:close/>
                  </a:path>
                </a:pathLst>
              </a:custGeom>
              <a:solidFill>
                <a:srgbClr val="FFD14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6" name="Freeform 65"/>
              <p:cNvSpPr>
                <a:spLocks/>
              </p:cNvSpPr>
              <p:nvPr/>
            </p:nvSpPr>
            <p:spPr bwMode="auto">
              <a:xfrm>
                <a:off x="3934" y="2919"/>
                <a:ext cx="104" cy="87"/>
              </a:xfrm>
              <a:custGeom>
                <a:avLst/>
                <a:gdLst/>
                <a:ahLst/>
                <a:cxnLst>
                  <a:cxn ang="0">
                    <a:pos x="179" y="0"/>
                  </a:cxn>
                  <a:cxn ang="0">
                    <a:pos x="167" y="0"/>
                  </a:cxn>
                  <a:cxn ang="0">
                    <a:pos x="157" y="1"/>
                  </a:cxn>
                  <a:cxn ang="0">
                    <a:pos x="149" y="1"/>
                  </a:cxn>
                  <a:cxn ang="0">
                    <a:pos x="142" y="1"/>
                  </a:cxn>
                  <a:cxn ang="0">
                    <a:pos x="135" y="2"/>
                  </a:cxn>
                  <a:cxn ang="0">
                    <a:pos x="127" y="5"/>
                  </a:cxn>
                  <a:cxn ang="0">
                    <a:pos x="119" y="9"/>
                  </a:cxn>
                  <a:cxn ang="0">
                    <a:pos x="109" y="15"/>
                  </a:cxn>
                  <a:cxn ang="0">
                    <a:pos x="99" y="24"/>
                  </a:cxn>
                  <a:cxn ang="0">
                    <a:pos x="90" y="39"/>
                  </a:cxn>
                  <a:cxn ang="0">
                    <a:pos x="83" y="57"/>
                  </a:cxn>
                  <a:cxn ang="0">
                    <a:pos x="75" y="77"/>
                  </a:cxn>
                  <a:cxn ang="0">
                    <a:pos x="68" y="98"/>
                  </a:cxn>
                  <a:cxn ang="0">
                    <a:pos x="62" y="115"/>
                  </a:cxn>
                  <a:cxn ang="0">
                    <a:pos x="58" y="130"/>
                  </a:cxn>
                  <a:cxn ang="0">
                    <a:pos x="53" y="140"/>
                  </a:cxn>
                  <a:cxn ang="0">
                    <a:pos x="49" y="145"/>
                  </a:cxn>
                  <a:cxn ang="0">
                    <a:pos x="44" y="149"/>
                  </a:cxn>
                  <a:cxn ang="0">
                    <a:pos x="38" y="150"/>
                  </a:cxn>
                  <a:cxn ang="0">
                    <a:pos x="32" y="151"/>
                  </a:cxn>
                  <a:cxn ang="0">
                    <a:pos x="27" y="150"/>
                  </a:cxn>
                  <a:cxn ang="0">
                    <a:pos x="21" y="150"/>
                  </a:cxn>
                  <a:cxn ang="0">
                    <a:pos x="14" y="150"/>
                  </a:cxn>
                  <a:cxn ang="0">
                    <a:pos x="7" y="150"/>
                  </a:cxn>
                  <a:cxn ang="0">
                    <a:pos x="0" y="172"/>
                  </a:cxn>
                  <a:cxn ang="0">
                    <a:pos x="12" y="173"/>
                  </a:cxn>
                  <a:cxn ang="0">
                    <a:pos x="23" y="174"/>
                  </a:cxn>
                  <a:cxn ang="0">
                    <a:pos x="35" y="174"/>
                  </a:cxn>
                  <a:cxn ang="0">
                    <a:pos x="46" y="173"/>
                  </a:cxn>
                  <a:cxn ang="0">
                    <a:pos x="57" y="169"/>
                  </a:cxn>
                  <a:cxn ang="0">
                    <a:pos x="66" y="163"/>
                  </a:cxn>
                  <a:cxn ang="0">
                    <a:pos x="74" y="153"/>
                  </a:cxn>
                  <a:cxn ang="0">
                    <a:pos x="81" y="138"/>
                  </a:cxn>
                  <a:cxn ang="0">
                    <a:pos x="85" y="122"/>
                  </a:cxn>
                  <a:cxn ang="0">
                    <a:pos x="90" y="107"/>
                  </a:cxn>
                  <a:cxn ang="0">
                    <a:pos x="95" y="92"/>
                  </a:cxn>
                  <a:cxn ang="0">
                    <a:pos x="99" y="78"/>
                  </a:cxn>
                  <a:cxn ang="0">
                    <a:pos x="105" y="65"/>
                  </a:cxn>
                  <a:cxn ang="0">
                    <a:pos x="112" y="52"/>
                  </a:cxn>
                  <a:cxn ang="0">
                    <a:pos x="121" y="40"/>
                  </a:cxn>
                  <a:cxn ang="0">
                    <a:pos x="132" y="30"/>
                  </a:cxn>
                  <a:cxn ang="0">
                    <a:pos x="142" y="25"/>
                  </a:cxn>
                  <a:cxn ang="0">
                    <a:pos x="151" y="22"/>
                  </a:cxn>
                  <a:cxn ang="0">
                    <a:pos x="159" y="21"/>
                  </a:cxn>
                  <a:cxn ang="0">
                    <a:pos x="167" y="20"/>
                  </a:cxn>
                  <a:cxn ang="0">
                    <a:pos x="175" y="19"/>
                  </a:cxn>
                  <a:cxn ang="0">
                    <a:pos x="185" y="17"/>
                  </a:cxn>
                  <a:cxn ang="0">
                    <a:pos x="196" y="17"/>
                  </a:cxn>
                  <a:cxn ang="0">
                    <a:pos x="209" y="16"/>
                  </a:cxn>
                  <a:cxn ang="0">
                    <a:pos x="179" y="0"/>
                  </a:cxn>
                </a:cxnLst>
                <a:rect l="0" t="0" r="r" b="b"/>
                <a:pathLst>
                  <a:path w="209" h="174">
                    <a:moveTo>
                      <a:pt x="179" y="0"/>
                    </a:moveTo>
                    <a:lnTo>
                      <a:pt x="167" y="0"/>
                    </a:lnTo>
                    <a:lnTo>
                      <a:pt x="157" y="1"/>
                    </a:lnTo>
                    <a:lnTo>
                      <a:pt x="149" y="1"/>
                    </a:lnTo>
                    <a:lnTo>
                      <a:pt x="142" y="1"/>
                    </a:lnTo>
                    <a:lnTo>
                      <a:pt x="135" y="2"/>
                    </a:lnTo>
                    <a:lnTo>
                      <a:pt x="127" y="5"/>
                    </a:lnTo>
                    <a:lnTo>
                      <a:pt x="119" y="9"/>
                    </a:lnTo>
                    <a:lnTo>
                      <a:pt x="109" y="15"/>
                    </a:lnTo>
                    <a:lnTo>
                      <a:pt x="99" y="24"/>
                    </a:lnTo>
                    <a:lnTo>
                      <a:pt x="90" y="39"/>
                    </a:lnTo>
                    <a:lnTo>
                      <a:pt x="83" y="57"/>
                    </a:lnTo>
                    <a:lnTo>
                      <a:pt x="75" y="77"/>
                    </a:lnTo>
                    <a:lnTo>
                      <a:pt x="68" y="98"/>
                    </a:lnTo>
                    <a:lnTo>
                      <a:pt x="62" y="115"/>
                    </a:lnTo>
                    <a:lnTo>
                      <a:pt x="58" y="130"/>
                    </a:lnTo>
                    <a:lnTo>
                      <a:pt x="53" y="140"/>
                    </a:lnTo>
                    <a:lnTo>
                      <a:pt x="49" y="145"/>
                    </a:lnTo>
                    <a:lnTo>
                      <a:pt x="44" y="149"/>
                    </a:lnTo>
                    <a:lnTo>
                      <a:pt x="38" y="150"/>
                    </a:lnTo>
                    <a:lnTo>
                      <a:pt x="32" y="151"/>
                    </a:lnTo>
                    <a:lnTo>
                      <a:pt x="27" y="150"/>
                    </a:lnTo>
                    <a:lnTo>
                      <a:pt x="21" y="150"/>
                    </a:lnTo>
                    <a:lnTo>
                      <a:pt x="14" y="150"/>
                    </a:lnTo>
                    <a:lnTo>
                      <a:pt x="7" y="150"/>
                    </a:lnTo>
                    <a:lnTo>
                      <a:pt x="0" y="172"/>
                    </a:lnTo>
                    <a:lnTo>
                      <a:pt x="12" y="173"/>
                    </a:lnTo>
                    <a:lnTo>
                      <a:pt x="23" y="174"/>
                    </a:lnTo>
                    <a:lnTo>
                      <a:pt x="35" y="174"/>
                    </a:lnTo>
                    <a:lnTo>
                      <a:pt x="46" y="173"/>
                    </a:lnTo>
                    <a:lnTo>
                      <a:pt x="57" y="169"/>
                    </a:lnTo>
                    <a:lnTo>
                      <a:pt x="66" y="163"/>
                    </a:lnTo>
                    <a:lnTo>
                      <a:pt x="74" y="153"/>
                    </a:lnTo>
                    <a:lnTo>
                      <a:pt x="81" y="138"/>
                    </a:lnTo>
                    <a:lnTo>
                      <a:pt x="85" y="122"/>
                    </a:lnTo>
                    <a:lnTo>
                      <a:pt x="90" y="107"/>
                    </a:lnTo>
                    <a:lnTo>
                      <a:pt x="95" y="92"/>
                    </a:lnTo>
                    <a:lnTo>
                      <a:pt x="99" y="78"/>
                    </a:lnTo>
                    <a:lnTo>
                      <a:pt x="105" y="65"/>
                    </a:lnTo>
                    <a:lnTo>
                      <a:pt x="112" y="52"/>
                    </a:lnTo>
                    <a:lnTo>
                      <a:pt x="121" y="40"/>
                    </a:lnTo>
                    <a:lnTo>
                      <a:pt x="132" y="30"/>
                    </a:lnTo>
                    <a:lnTo>
                      <a:pt x="142" y="25"/>
                    </a:lnTo>
                    <a:lnTo>
                      <a:pt x="151" y="22"/>
                    </a:lnTo>
                    <a:lnTo>
                      <a:pt x="159" y="21"/>
                    </a:lnTo>
                    <a:lnTo>
                      <a:pt x="167" y="20"/>
                    </a:lnTo>
                    <a:lnTo>
                      <a:pt x="175" y="19"/>
                    </a:lnTo>
                    <a:lnTo>
                      <a:pt x="185" y="17"/>
                    </a:lnTo>
                    <a:lnTo>
                      <a:pt x="196" y="17"/>
                    </a:lnTo>
                    <a:lnTo>
                      <a:pt x="209" y="16"/>
                    </a:lnTo>
                    <a:lnTo>
                      <a:pt x="179"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7" name="Freeform 66"/>
              <p:cNvSpPr>
                <a:spLocks/>
              </p:cNvSpPr>
              <p:nvPr/>
            </p:nvSpPr>
            <p:spPr bwMode="auto">
              <a:xfrm>
                <a:off x="3997" y="2973"/>
                <a:ext cx="62" cy="30"/>
              </a:xfrm>
              <a:custGeom>
                <a:avLst/>
                <a:gdLst/>
                <a:ahLst/>
                <a:cxnLst>
                  <a:cxn ang="0">
                    <a:pos x="0" y="59"/>
                  </a:cxn>
                  <a:cxn ang="0">
                    <a:pos x="21" y="56"/>
                  </a:cxn>
                  <a:cxn ang="0">
                    <a:pos x="36" y="54"/>
                  </a:cxn>
                  <a:cxn ang="0">
                    <a:pos x="49" y="50"/>
                  </a:cxn>
                  <a:cxn ang="0">
                    <a:pos x="64" y="47"/>
                  </a:cxn>
                  <a:cxn ang="0">
                    <a:pos x="79" y="42"/>
                  </a:cxn>
                  <a:cxn ang="0">
                    <a:pos x="92" y="38"/>
                  </a:cxn>
                  <a:cxn ang="0">
                    <a:pos x="105" y="32"/>
                  </a:cxn>
                  <a:cxn ang="0">
                    <a:pos x="115" y="27"/>
                  </a:cxn>
                  <a:cxn ang="0">
                    <a:pos x="123" y="23"/>
                  </a:cxn>
                  <a:cxn ang="0">
                    <a:pos x="121" y="0"/>
                  </a:cxn>
                  <a:cxn ang="0">
                    <a:pos x="112" y="4"/>
                  </a:cxn>
                  <a:cxn ang="0">
                    <a:pos x="99" y="9"/>
                  </a:cxn>
                  <a:cxn ang="0">
                    <a:pos x="86" y="13"/>
                  </a:cxn>
                  <a:cxn ang="0">
                    <a:pos x="72" y="18"/>
                  </a:cxn>
                  <a:cxn ang="0">
                    <a:pos x="56" y="23"/>
                  </a:cxn>
                  <a:cxn ang="0">
                    <a:pos x="41" y="27"/>
                  </a:cxn>
                  <a:cxn ang="0">
                    <a:pos x="25" y="30"/>
                  </a:cxn>
                  <a:cxn ang="0">
                    <a:pos x="9" y="31"/>
                  </a:cxn>
                  <a:cxn ang="0">
                    <a:pos x="0" y="59"/>
                  </a:cxn>
                </a:cxnLst>
                <a:rect l="0" t="0" r="r" b="b"/>
                <a:pathLst>
                  <a:path w="123" h="59">
                    <a:moveTo>
                      <a:pt x="0" y="59"/>
                    </a:moveTo>
                    <a:lnTo>
                      <a:pt x="21" y="56"/>
                    </a:lnTo>
                    <a:lnTo>
                      <a:pt x="36" y="54"/>
                    </a:lnTo>
                    <a:lnTo>
                      <a:pt x="49" y="50"/>
                    </a:lnTo>
                    <a:lnTo>
                      <a:pt x="64" y="47"/>
                    </a:lnTo>
                    <a:lnTo>
                      <a:pt x="79" y="42"/>
                    </a:lnTo>
                    <a:lnTo>
                      <a:pt x="92" y="38"/>
                    </a:lnTo>
                    <a:lnTo>
                      <a:pt x="105" y="32"/>
                    </a:lnTo>
                    <a:lnTo>
                      <a:pt x="115" y="27"/>
                    </a:lnTo>
                    <a:lnTo>
                      <a:pt x="123" y="23"/>
                    </a:lnTo>
                    <a:lnTo>
                      <a:pt x="121" y="0"/>
                    </a:lnTo>
                    <a:lnTo>
                      <a:pt x="112" y="4"/>
                    </a:lnTo>
                    <a:lnTo>
                      <a:pt x="99" y="9"/>
                    </a:lnTo>
                    <a:lnTo>
                      <a:pt x="86" y="13"/>
                    </a:lnTo>
                    <a:lnTo>
                      <a:pt x="72" y="18"/>
                    </a:lnTo>
                    <a:lnTo>
                      <a:pt x="56" y="23"/>
                    </a:lnTo>
                    <a:lnTo>
                      <a:pt x="41" y="27"/>
                    </a:lnTo>
                    <a:lnTo>
                      <a:pt x="25" y="30"/>
                    </a:lnTo>
                    <a:lnTo>
                      <a:pt x="9" y="31"/>
                    </a:lnTo>
                    <a:lnTo>
                      <a:pt x="0" y="5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8" name="Freeform 67"/>
              <p:cNvSpPr>
                <a:spLocks/>
              </p:cNvSpPr>
              <p:nvPr/>
            </p:nvSpPr>
            <p:spPr bwMode="auto">
              <a:xfrm>
                <a:off x="3814" y="3857"/>
                <a:ext cx="102" cy="21"/>
              </a:xfrm>
              <a:custGeom>
                <a:avLst/>
                <a:gdLst/>
                <a:ahLst/>
                <a:cxnLst>
                  <a:cxn ang="0">
                    <a:pos x="0" y="0"/>
                  </a:cxn>
                  <a:cxn ang="0">
                    <a:pos x="3" y="19"/>
                  </a:cxn>
                  <a:cxn ang="0">
                    <a:pos x="5" y="32"/>
                  </a:cxn>
                  <a:cxn ang="0">
                    <a:pos x="6" y="40"/>
                  </a:cxn>
                  <a:cxn ang="0">
                    <a:pos x="7" y="44"/>
                  </a:cxn>
                  <a:cxn ang="0">
                    <a:pos x="204" y="44"/>
                  </a:cxn>
                  <a:cxn ang="0">
                    <a:pos x="204" y="40"/>
                  </a:cxn>
                  <a:cxn ang="0">
                    <a:pos x="204" y="31"/>
                  </a:cxn>
                  <a:cxn ang="0">
                    <a:pos x="204" y="17"/>
                  </a:cxn>
                  <a:cxn ang="0">
                    <a:pos x="204" y="0"/>
                  </a:cxn>
                  <a:cxn ang="0">
                    <a:pos x="0" y="0"/>
                  </a:cxn>
                </a:cxnLst>
                <a:rect l="0" t="0" r="r" b="b"/>
                <a:pathLst>
                  <a:path w="204" h="44">
                    <a:moveTo>
                      <a:pt x="0" y="0"/>
                    </a:moveTo>
                    <a:lnTo>
                      <a:pt x="3" y="19"/>
                    </a:lnTo>
                    <a:lnTo>
                      <a:pt x="5" y="32"/>
                    </a:lnTo>
                    <a:lnTo>
                      <a:pt x="6" y="40"/>
                    </a:lnTo>
                    <a:lnTo>
                      <a:pt x="7" y="44"/>
                    </a:lnTo>
                    <a:lnTo>
                      <a:pt x="204" y="44"/>
                    </a:lnTo>
                    <a:lnTo>
                      <a:pt x="204" y="40"/>
                    </a:lnTo>
                    <a:lnTo>
                      <a:pt x="204" y="31"/>
                    </a:lnTo>
                    <a:lnTo>
                      <a:pt x="204" y="17"/>
                    </a:lnTo>
                    <a:lnTo>
                      <a:pt x="204" y="0"/>
                    </a:lnTo>
                    <a:lnTo>
                      <a:pt x="0" y="0"/>
                    </a:lnTo>
                    <a:close/>
                  </a:path>
                </a:pathLst>
              </a:custGeom>
              <a:solidFill>
                <a:srgbClr val="BF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9" name="Freeform 68"/>
              <p:cNvSpPr>
                <a:spLocks/>
              </p:cNvSpPr>
              <p:nvPr/>
            </p:nvSpPr>
            <p:spPr bwMode="auto">
              <a:xfrm>
                <a:off x="3806" y="3577"/>
                <a:ext cx="309" cy="269"/>
              </a:xfrm>
              <a:custGeom>
                <a:avLst/>
                <a:gdLst/>
                <a:ahLst/>
                <a:cxnLst>
                  <a:cxn ang="0">
                    <a:pos x="395" y="533"/>
                  </a:cxn>
                  <a:cxn ang="0">
                    <a:pos x="601" y="533"/>
                  </a:cxn>
                  <a:cxn ang="0">
                    <a:pos x="608" y="490"/>
                  </a:cxn>
                  <a:cxn ang="0">
                    <a:pos x="614" y="444"/>
                  </a:cxn>
                  <a:cxn ang="0">
                    <a:pos x="617" y="400"/>
                  </a:cxn>
                  <a:cxn ang="0">
                    <a:pos x="617" y="362"/>
                  </a:cxn>
                  <a:cxn ang="0">
                    <a:pos x="611" y="309"/>
                  </a:cxn>
                  <a:cxn ang="0">
                    <a:pos x="602" y="251"/>
                  </a:cxn>
                  <a:cxn ang="0">
                    <a:pos x="592" y="190"/>
                  </a:cxn>
                  <a:cxn ang="0">
                    <a:pos x="579" y="132"/>
                  </a:cxn>
                  <a:cxn ang="0">
                    <a:pos x="567" y="80"/>
                  </a:cxn>
                  <a:cxn ang="0">
                    <a:pos x="557" y="38"/>
                  </a:cxn>
                  <a:cxn ang="0">
                    <a:pos x="550" y="10"/>
                  </a:cxn>
                  <a:cxn ang="0">
                    <a:pos x="548" y="0"/>
                  </a:cxn>
                  <a:cxn ang="0">
                    <a:pos x="72" y="0"/>
                  </a:cxn>
                  <a:cxn ang="0">
                    <a:pos x="69" y="9"/>
                  </a:cxn>
                  <a:cxn ang="0">
                    <a:pos x="61" y="33"/>
                  </a:cxn>
                  <a:cxn ang="0">
                    <a:pos x="50" y="71"/>
                  </a:cxn>
                  <a:cxn ang="0">
                    <a:pos x="38" y="117"/>
                  </a:cxn>
                  <a:cxn ang="0">
                    <a:pos x="24" y="170"/>
                  </a:cxn>
                  <a:cxn ang="0">
                    <a:pos x="13" y="226"/>
                  </a:cxn>
                  <a:cxn ang="0">
                    <a:pos x="5" y="283"/>
                  </a:cxn>
                  <a:cxn ang="0">
                    <a:pos x="0" y="336"/>
                  </a:cxn>
                  <a:cxn ang="0">
                    <a:pos x="0" y="387"/>
                  </a:cxn>
                  <a:cxn ang="0">
                    <a:pos x="3" y="440"/>
                  </a:cxn>
                  <a:cxn ang="0">
                    <a:pos x="7" y="491"/>
                  </a:cxn>
                  <a:cxn ang="0">
                    <a:pos x="13" y="536"/>
                  </a:cxn>
                  <a:cxn ang="0">
                    <a:pos x="220" y="536"/>
                  </a:cxn>
                  <a:cxn ang="0">
                    <a:pos x="220" y="495"/>
                  </a:cxn>
                  <a:cxn ang="0">
                    <a:pos x="220" y="458"/>
                  </a:cxn>
                  <a:cxn ang="0">
                    <a:pos x="222" y="427"/>
                  </a:cxn>
                  <a:cxn ang="0">
                    <a:pos x="223" y="403"/>
                  </a:cxn>
                  <a:cxn ang="0">
                    <a:pos x="224" y="383"/>
                  </a:cxn>
                  <a:cxn ang="0">
                    <a:pos x="228" y="360"/>
                  </a:cxn>
                  <a:cxn ang="0">
                    <a:pos x="234" y="332"/>
                  </a:cxn>
                  <a:cxn ang="0">
                    <a:pos x="241" y="301"/>
                  </a:cxn>
                  <a:cxn ang="0">
                    <a:pos x="249" y="268"/>
                  </a:cxn>
                  <a:cxn ang="0">
                    <a:pos x="257" y="235"/>
                  </a:cxn>
                  <a:cxn ang="0">
                    <a:pos x="265" y="200"/>
                  </a:cxn>
                  <a:cxn ang="0">
                    <a:pos x="273" y="165"/>
                  </a:cxn>
                  <a:cxn ang="0">
                    <a:pos x="316" y="165"/>
                  </a:cxn>
                  <a:cxn ang="0">
                    <a:pos x="330" y="200"/>
                  </a:cxn>
                  <a:cxn ang="0">
                    <a:pos x="341" y="236"/>
                  </a:cxn>
                  <a:cxn ang="0">
                    <a:pos x="352" y="271"/>
                  </a:cxn>
                  <a:cxn ang="0">
                    <a:pos x="360" y="305"/>
                  </a:cxn>
                  <a:cxn ang="0">
                    <a:pos x="368" y="337"/>
                  </a:cxn>
                  <a:cxn ang="0">
                    <a:pos x="374" y="366"/>
                  </a:cxn>
                  <a:cxn ang="0">
                    <a:pos x="380" y="391"/>
                  </a:cxn>
                  <a:cxn ang="0">
                    <a:pos x="384" y="411"/>
                  </a:cxn>
                  <a:cxn ang="0">
                    <a:pos x="389" y="435"/>
                  </a:cxn>
                  <a:cxn ang="0">
                    <a:pos x="392" y="466"/>
                  </a:cxn>
                  <a:cxn ang="0">
                    <a:pos x="395" y="499"/>
                  </a:cxn>
                  <a:cxn ang="0">
                    <a:pos x="395" y="533"/>
                  </a:cxn>
                </a:cxnLst>
                <a:rect l="0" t="0" r="r" b="b"/>
                <a:pathLst>
                  <a:path w="617" h="536">
                    <a:moveTo>
                      <a:pt x="395" y="533"/>
                    </a:moveTo>
                    <a:lnTo>
                      <a:pt x="601" y="533"/>
                    </a:lnTo>
                    <a:lnTo>
                      <a:pt x="608" y="490"/>
                    </a:lnTo>
                    <a:lnTo>
                      <a:pt x="614" y="444"/>
                    </a:lnTo>
                    <a:lnTo>
                      <a:pt x="617" y="400"/>
                    </a:lnTo>
                    <a:lnTo>
                      <a:pt x="617" y="362"/>
                    </a:lnTo>
                    <a:lnTo>
                      <a:pt x="611" y="309"/>
                    </a:lnTo>
                    <a:lnTo>
                      <a:pt x="602" y="251"/>
                    </a:lnTo>
                    <a:lnTo>
                      <a:pt x="592" y="190"/>
                    </a:lnTo>
                    <a:lnTo>
                      <a:pt x="579" y="132"/>
                    </a:lnTo>
                    <a:lnTo>
                      <a:pt x="567" y="80"/>
                    </a:lnTo>
                    <a:lnTo>
                      <a:pt x="557" y="38"/>
                    </a:lnTo>
                    <a:lnTo>
                      <a:pt x="550" y="10"/>
                    </a:lnTo>
                    <a:lnTo>
                      <a:pt x="548" y="0"/>
                    </a:lnTo>
                    <a:lnTo>
                      <a:pt x="72" y="0"/>
                    </a:lnTo>
                    <a:lnTo>
                      <a:pt x="69" y="9"/>
                    </a:lnTo>
                    <a:lnTo>
                      <a:pt x="61" y="33"/>
                    </a:lnTo>
                    <a:lnTo>
                      <a:pt x="50" y="71"/>
                    </a:lnTo>
                    <a:lnTo>
                      <a:pt x="38" y="117"/>
                    </a:lnTo>
                    <a:lnTo>
                      <a:pt x="24" y="170"/>
                    </a:lnTo>
                    <a:lnTo>
                      <a:pt x="13" y="226"/>
                    </a:lnTo>
                    <a:lnTo>
                      <a:pt x="5" y="283"/>
                    </a:lnTo>
                    <a:lnTo>
                      <a:pt x="0" y="336"/>
                    </a:lnTo>
                    <a:lnTo>
                      <a:pt x="0" y="387"/>
                    </a:lnTo>
                    <a:lnTo>
                      <a:pt x="3" y="440"/>
                    </a:lnTo>
                    <a:lnTo>
                      <a:pt x="7" y="491"/>
                    </a:lnTo>
                    <a:lnTo>
                      <a:pt x="13" y="536"/>
                    </a:lnTo>
                    <a:lnTo>
                      <a:pt x="220" y="536"/>
                    </a:lnTo>
                    <a:lnTo>
                      <a:pt x="220" y="495"/>
                    </a:lnTo>
                    <a:lnTo>
                      <a:pt x="220" y="458"/>
                    </a:lnTo>
                    <a:lnTo>
                      <a:pt x="222" y="427"/>
                    </a:lnTo>
                    <a:lnTo>
                      <a:pt x="223" y="403"/>
                    </a:lnTo>
                    <a:lnTo>
                      <a:pt x="224" y="383"/>
                    </a:lnTo>
                    <a:lnTo>
                      <a:pt x="228" y="360"/>
                    </a:lnTo>
                    <a:lnTo>
                      <a:pt x="234" y="332"/>
                    </a:lnTo>
                    <a:lnTo>
                      <a:pt x="241" y="301"/>
                    </a:lnTo>
                    <a:lnTo>
                      <a:pt x="249" y="268"/>
                    </a:lnTo>
                    <a:lnTo>
                      <a:pt x="257" y="235"/>
                    </a:lnTo>
                    <a:lnTo>
                      <a:pt x="265" y="200"/>
                    </a:lnTo>
                    <a:lnTo>
                      <a:pt x="273" y="165"/>
                    </a:lnTo>
                    <a:lnTo>
                      <a:pt x="316" y="165"/>
                    </a:lnTo>
                    <a:lnTo>
                      <a:pt x="330" y="200"/>
                    </a:lnTo>
                    <a:lnTo>
                      <a:pt x="341" y="236"/>
                    </a:lnTo>
                    <a:lnTo>
                      <a:pt x="352" y="271"/>
                    </a:lnTo>
                    <a:lnTo>
                      <a:pt x="360" y="305"/>
                    </a:lnTo>
                    <a:lnTo>
                      <a:pt x="368" y="337"/>
                    </a:lnTo>
                    <a:lnTo>
                      <a:pt x="374" y="366"/>
                    </a:lnTo>
                    <a:lnTo>
                      <a:pt x="380" y="391"/>
                    </a:lnTo>
                    <a:lnTo>
                      <a:pt x="384" y="411"/>
                    </a:lnTo>
                    <a:lnTo>
                      <a:pt x="389" y="435"/>
                    </a:lnTo>
                    <a:lnTo>
                      <a:pt x="392" y="466"/>
                    </a:lnTo>
                    <a:lnTo>
                      <a:pt x="395" y="499"/>
                    </a:lnTo>
                    <a:lnTo>
                      <a:pt x="395" y="533"/>
                    </a:lnTo>
                    <a:close/>
                  </a:path>
                </a:pathLst>
              </a:custGeom>
              <a:solidFill>
                <a:srgbClr val="8CA3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0" name="Freeform 69"/>
              <p:cNvSpPr>
                <a:spLocks/>
              </p:cNvSpPr>
              <p:nvPr/>
            </p:nvSpPr>
            <p:spPr bwMode="auto">
              <a:xfrm>
                <a:off x="4000" y="3855"/>
                <a:ext cx="105" cy="23"/>
              </a:xfrm>
              <a:custGeom>
                <a:avLst/>
                <a:gdLst/>
                <a:ahLst/>
                <a:cxnLst>
                  <a:cxn ang="0">
                    <a:pos x="5" y="0"/>
                  </a:cxn>
                  <a:cxn ang="0">
                    <a:pos x="4" y="19"/>
                  </a:cxn>
                  <a:cxn ang="0">
                    <a:pos x="2" y="33"/>
                  </a:cxn>
                  <a:cxn ang="0">
                    <a:pos x="1" y="43"/>
                  </a:cxn>
                  <a:cxn ang="0">
                    <a:pos x="0" y="47"/>
                  </a:cxn>
                  <a:cxn ang="0">
                    <a:pos x="200" y="47"/>
                  </a:cxn>
                  <a:cxn ang="0">
                    <a:pos x="201" y="43"/>
                  </a:cxn>
                  <a:cxn ang="0">
                    <a:pos x="204" y="33"/>
                  </a:cxn>
                  <a:cxn ang="0">
                    <a:pos x="206" y="19"/>
                  </a:cxn>
                  <a:cxn ang="0">
                    <a:pos x="209" y="0"/>
                  </a:cxn>
                  <a:cxn ang="0">
                    <a:pos x="5" y="0"/>
                  </a:cxn>
                </a:cxnLst>
                <a:rect l="0" t="0" r="r" b="b"/>
                <a:pathLst>
                  <a:path w="209" h="47">
                    <a:moveTo>
                      <a:pt x="5" y="0"/>
                    </a:moveTo>
                    <a:lnTo>
                      <a:pt x="4" y="19"/>
                    </a:lnTo>
                    <a:lnTo>
                      <a:pt x="2" y="33"/>
                    </a:lnTo>
                    <a:lnTo>
                      <a:pt x="1" y="43"/>
                    </a:lnTo>
                    <a:lnTo>
                      <a:pt x="0" y="47"/>
                    </a:lnTo>
                    <a:lnTo>
                      <a:pt x="200" y="47"/>
                    </a:lnTo>
                    <a:lnTo>
                      <a:pt x="201" y="43"/>
                    </a:lnTo>
                    <a:lnTo>
                      <a:pt x="204" y="33"/>
                    </a:lnTo>
                    <a:lnTo>
                      <a:pt x="206" y="19"/>
                    </a:lnTo>
                    <a:lnTo>
                      <a:pt x="209" y="0"/>
                    </a:lnTo>
                    <a:lnTo>
                      <a:pt x="5" y="0"/>
                    </a:lnTo>
                    <a:close/>
                  </a:path>
                </a:pathLst>
              </a:custGeom>
              <a:solidFill>
                <a:srgbClr val="BF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1" name="Freeform 70"/>
              <p:cNvSpPr>
                <a:spLocks/>
              </p:cNvSpPr>
              <p:nvPr/>
            </p:nvSpPr>
            <p:spPr bwMode="auto">
              <a:xfrm>
                <a:off x="3856" y="3445"/>
                <a:ext cx="209" cy="512"/>
              </a:xfrm>
              <a:custGeom>
                <a:avLst/>
                <a:gdLst/>
                <a:ahLst/>
                <a:cxnLst>
                  <a:cxn ang="0">
                    <a:pos x="417" y="157"/>
                  </a:cxn>
                  <a:cxn ang="0">
                    <a:pos x="330" y="157"/>
                  </a:cxn>
                  <a:cxn ang="0">
                    <a:pos x="290" y="0"/>
                  </a:cxn>
                  <a:cxn ang="0">
                    <a:pos x="130" y="0"/>
                  </a:cxn>
                  <a:cxn ang="0">
                    <a:pos x="85" y="157"/>
                  </a:cxn>
                  <a:cxn ang="0">
                    <a:pos x="0" y="157"/>
                  </a:cxn>
                  <a:cxn ang="0">
                    <a:pos x="0" y="260"/>
                  </a:cxn>
                  <a:cxn ang="0">
                    <a:pos x="49" y="260"/>
                  </a:cxn>
                  <a:cxn ang="0">
                    <a:pos x="49" y="398"/>
                  </a:cxn>
                  <a:cxn ang="0">
                    <a:pos x="106" y="526"/>
                  </a:cxn>
                  <a:cxn ang="0">
                    <a:pos x="106" y="610"/>
                  </a:cxn>
                  <a:cxn ang="0">
                    <a:pos x="170" y="610"/>
                  </a:cxn>
                  <a:cxn ang="0">
                    <a:pos x="170" y="1024"/>
                  </a:cxn>
                  <a:cxn ang="0">
                    <a:pos x="225" y="1024"/>
                  </a:cxn>
                  <a:cxn ang="0">
                    <a:pos x="225" y="610"/>
                  </a:cxn>
                  <a:cxn ang="0">
                    <a:pos x="285" y="610"/>
                  </a:cxn>
                  <a:cxn ang="0">
                    <a:pos x="285" y="527"/>
                  </a:cxn>
                  <a:cxn ang="0">
                    <a:pos x="352" y="398"/>
                  </a:cxn>
                  <a:cxn ang="0">
                    <a:pos x="352" y="260"/>
                  </a:cxn>
                  <a:cxn ang="0">
                    <a:pos x="417" y="260"/>
                  </a:cxn>
                  <a:cxn ang="0">
                    <a:pos x="417" y="157"/>
                  </a:cxn>
                </a:cxnLst>
                <a:rect l="0" t="0" r="r" b="b"/>
                <a:pathLst>
                  <a:path w="417" h="1024">
                    <a:moveTo>
                      <a:pt x="417" y="157"/>
                    </a:moveTo>
                    <a:lnTo>
                      <a:pt x="330" y="157"/>
                    </a:lnTo>
                    <a:lnTo>
                      <a:pt x="290" y="0"/>
                    </a:lnTo>
                    <a:lnTo>
                      <a:pt x="130" y="0"/>
                    </a:lnTo>
                    <a:lnTo>
                      <a:pt x="85" y="157"/>
                    </a:lnTo>
                    <a:lnTo>
                      <a:pt x="0" y="157"/>
                    </a:lnTo>
                    <a:lnTo>
                      <a:pt x="0" y="260"/>
                    </a:lnTo>
                    <a:lnTo>
                      <a:pt x="49" y="260"/>
                    </a:lnTo>
                    <a:lnTo>
                      <a:pt x="49" y="398"/>
                    </a:lnTo>
                    <a:lnTo>
                      <a:pt x="106" y="526"/>
                    </a:lnTo>
                    <a:lnTo>
                      <a:pt x="106" y="610"/>
                    </a:lnTo>
                    <a:lnTo>
                      <a:pt x="170" y="610"/>
                    </a:lnTo>
                    <a:lnTo>
                      <a:pt x="170" y="1024"/>
                    </a:lnTo>
                    <a:lnTo>
                      <a:pt x="225" y="1024"/>
                    </a:lnTo>
                    <a:lnTo>
                      <a:pt x="225" y="610"/>
                    </a:lnTo>
                    <a:lnTo>
                      <a:pt x="285" y="610"/>
                    </a:lnTo>
                    <a:lnTo>
                      <a:pt x="285" y="527"/>
                    </a:lnTo>
                    <a:lnTo>
                      <a:pt x="352" y="398"/>
                    </a:lnTo>
                    <a:lnTo>
                      <a:pt x="352" y="260"/>
                    </a:lnTo>
                    <a:lnTo>
                      <a:pt x="417" y="260"/>
                    </a:lnTo>
                    <a:lnTo>
                      <a:pt x="417" y="15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2" name="Rectangle 71"/>
              <p:cNvSpPr>
                <a:spLocks noChangeArrowheads="1"/>
              </p:cNvSpPr>
              <p:nvPr/>
            </p:nvSpPr>
            <p:spPr bwMode="auto">
              <a:xfrm>
                <a:off x="3845" y="3535"/>
                <a:ext cx="239" cy="26"/>
              </a:xfrm>
              <a:prstGeom prst="rect">
                <a:avLst/>
              </a:prstGeom>
              <a:solidFill>
                <a:srgbClr val="FF7C2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3" name="Freeform 72"/>
              <p:cNvSpPr>
                <a:spLocks/>
              </p:cNvSpPr>
              <p:nvPr/>
            </p:nvSpPr>
            <p:spPr bwMode="auto">
              <a:xfrm>
                <a:off x="3724" y="3434"/>
                <a:ext cx="110" cy="106"/>
              </a:xfrm>
              <a:custGeom>
                <a:avLst/>
                <a:gdLst/>
                <a:ahLst/>
                <a:cxnLst>
                  <a:cxn ang="0">
                    <a:pos x="221" y="136"/>
                  </a:cxn>
                  <a:cxn ang="0">
                    <a:pos x="218" y="132"/>
                  </a:cxn>
                  <a:cxn ang="0">
                    <a:pos x="211" y="123"/>
                  </a:cxn>
                  <a:cxn ang="0">
                    <a:pos x="201" y="111"/>
                  </a:cxn>
                  <a:cxn ang="0">
                    <a:pos x="190" y="96"/>
                  </a:cxn>
                  <a:cxn ang="0">
                    <a:pos x="178" y="81"/>
                  </a:cxn>
                  <a:cxn ang="0">
                    <a:pos x="168" y="67"/>
                  </a:cxn>
                  <a:cxn ang="0">
                    <a:pos x="160" y="56"/>
                  </a:cxn>
                  <a:cxn ang="0">
                    <a:pos x="155" y="52"/>
                  </a:cxn>
                  <a:cxn ang="0">
                    <a:pos x="150" y="44"/>
                  </a:cxn>
                  <a:cxn ang="0">
                    <a:pos x="147" y="32"/>
                  </a:cxn>
                  <a:cxn ang="0">
                    <a:pos x="145" y="21"/>
                  </a:cxn>
                  <a:cxn ang="0">
                    <a:pos x="143" y="16"/>
                  </a:cxn>
                  <a:cxn ang="0">
                    <a:pos x="0" y="0"/>
                  </a:cxn>
                  <a:cxn ang="0">
                    <a:pos x="22" y="104"/>
                  </a:cxn>
                  <a:cxn ang="0">
                    <a:pos x="90" y="184"/>
                  </a:cxn>
                  <a:cxn ang="0">
                    <a:pos x="137" y="211"/>
                  </a:cxn>
                  <a:cxn ang="0">
                    <a:pos x="221" y="136"/>
                  </a:cxn>
                </a:cxnLst>
                <a:rect l="0" t="0" r="r" b="b"/>
                <a:pathLst>
                  <a:path w="221" h="211">
                    <a:moveTo>
                      <a:pt x="221" y="136"/>
                    </a:moveTo>
                    <a:lnTo>
                      <a:pt x="218" y="132"/>
                    </a:lnTo>
                    <a:lnTo>
                      <a:pt x="211" y="123"/>
                    </a:lnTo>
                    <a:lnTo>
                      <a:pt x="201" y="111"/>
                    </a:lnTo>
                    <a:lnTo>
                      <a:pt x="190" y="96"/>
                    </a:lnTo>
                    <a:lnTo>
                      <a:pt x="178" y="81"/>
                    </a:lnTo>
                    <a:lnTo>
                      <a:pt x="168" y="67"/>
                    </a:lnTo>
                    <a:lnTo>
                      <a:pt x="160" y="56"/>
                    </a:lnTo>
                    <a:lnTo>
                      <a:pt x="155" y="52"/>
                    </a:lnTo>
                    <a:lnTo>
                      <a:pt x="150" y="44"/>
                    </a:lnTo>
                    <a:lnTo>
                      <a:pt x="147" y="32"/>
                    </a:lnTo>
                    <a:lnTo>
                      <a:pt x="145" y="21"/>
                    </a:lnTo>
                    <a:lnTo>
                      <a:pt x="143" y="16"/>
                    </a:lnTo>
                    <a:lnTo>
                      <a:pt x="0" y="0"/>
                    </a:lnTo>
                    <a:lnTo>
                      <a:pt x="22" y="104"/>
                    </a:lnTo>
                    <a:lnTo>
                      <a:pt x="90" y="184"/>
                    </a:lnTo>
                    <a:lnTo>
                      <a:pt x="137" y="211"/>
                    </a:lnTo>
                    <a:lnTo>
                      <a:pt x="221" y="13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4" name="Freeform 73"/>
              <p:cNvSpPr>
                <a:spLocks/>
              </p:cNvSpPr>
              <p:nvPr/>
            </p:nvSpPr>
            <p:spPr bwMode="auto">
              <a:xfrm>
                <a:off x="3710" y="3403"/>
                <a:ext cx="183" cy="206"/>
              </a:xfrm>
              <a:custGeom>
                <a:avLst/>
                <a:gdLst/>
                <a:ahLst/>
                <a:cxnLst>
                  <a:cxn ang="0">
                    <a:pos x="168" y="294"/>
                  </a:cxn>
                  <a:cxn ang="0">
                    <a:pos x="161" y="291"/>
                  </a:cxn>
                  <a:cxn ang="0">
                    <a:pos x="150" y="283"/>
                  </a:cxn>
                  <a:cxn ang="0">
                    <a:pos x="82" y="233"/>
                  </a:cxn>
                  <a:cxn ang="0">
                    <a:pos x="35" y="175"/>
                  </a:cxn>
                  <a:cxn ang="0">
                    <a:pos x="9" y="113"/>
                  </a:cxn>
                  <a:cxn ang="0">
                    <a:pos x="0" y="53"/>
                  </a:cxn>
                  <a:cxn ang="0">
                    <a:pos x="34" y="87"/>
                  </a:cxn>
                  <a:cxn ang="0">
                    <a:pos x="57" y="147"/>
                  </a:cxn>
                  <a:cxn ang="0">
                    <a:pos x="92" y="203"/>
                  </a:cxn>
                  <a:cxn ang="0">
                    <a:pos x="140" y="245"/>
                  </a:cxn>
                  <a:cxn ang="0">
                    <a:pos x="174" y="256"/>
                  </a:cxn>
                  <a:cxn ang="0">
                    <a:pos x="192" y="244"/>
                  </a:cxn>
                  <a:cxn ang="0">
                    <a:pos x="215" y="227"/>
                  </a:cxn>
                  <a:cxn ang="0">
                    <a:pos x="233" y="214"/>
                  </a:cxn>
                  <a:cxn ang="0">
                    <a:pos x="221" y="195"/>
                  </a:cxn>
                  <a:cxn ang="0">
                    <a:pos x="197" y="162"/>
                  </a:cxn>
                  <a:cxn ang="0">
                    <a:pos x="177" y="125"/>
                  </a:cxn>
                  <a:cxn ang="0">
                    <a:pos x="163" y="85"/>
                  </a:cxn>
                  <a:cxn ang="0">
                    <a:pos x="160" y="49"/>
                  </a:cxn>
                  <a:cxn ang="0">
                    <a:pos x="166" y="24"/>
                  </a:cxn>
                  <a:cxn ang="0">
                    <a:pos x="174" y="5"/>
                  </a:cxn>
                  <a:cxn ang="0">
                    <a:pos x="184" y="0"/>
                  </a:cxn>
                  <a:cxn ang="0">
                    <a:pos x="196" y="2"/>
                  </a:cxn>
                  <a:cxn ang="0">
                    <a:pos x="200" y="12"/>
                  </a:cxn>
                  <a:cxn ang="0">
                    <a:pos x="197" y="27"/>
                  </a:cxn>
                  <a:cxn ang="0">
                    <a:pos x="191" y="46"/>
                  </a:cxn>
                  <a:cxn ang="0">
                    <a:pos x="190" y="78"/>
                  </a:cxn>
                  <a:cxn ang="0">
                    <a:pos x="212" y="129"/>
                  </a:cxn>
                  <a:cxn ang="0">
                    <a:pos x="244" y="176"/>
                  </a:cxn>
                  <a:cxn ang="0">
                    <a:pos x="268" y="207"/>
                  </a:cxn>
                  <a:cxn ang="0">
                    <a:pos x="284" y="215"/>
                  </a:cxn>
                  <a:cxn ang="0">
                    <a:pos x="312" y="222"/>
                  </a:cxn>
                  <a:cxn ang="0">
                    <a:pos x="335" y="228"/>
                  </a:cxn>
                  <a:cxn ang="0">
                    <a:pos x="349" y="231"/>
                  </a:cxn>
                  <a:cxn ang="0">
                    <a:pos x="362" y="243"/>
                  </a:cxn>
                  <a:cxn ang="0">
                    <a:pos x="362" y="269"/>
                  </a:cxn>
                  <a:cxn ang="0">
                    <a:pos x="313" y="290"/>
                  </a:cxn>
                  <a:cxn ang="0">
                    <a:pos x="319" y="301"/>
                  </a:cxn>
                  <a:cxn ang="0">
                    <a:pos x="333" y="326"/>
                  </a:cxn>
                  <a:cxn ang="0">
                    <a:pos x="346" y="347"/>
                  </a:cxn>
                  <a:cxn ang="0">
                    <a:pos x="351" y="358"/>
                  </a:cxn>
                </a:cxnLst>
                <a:rect l="0" t="0" r="r" b="b"/>
                <a:pathLst>
                  <a:path w="365" h="412">
                    <a:moveTo>
                      <a:pt x="234" y="412"/>
                    </a:moveTo>
                    <a:lnTo>
                      <a:pt x="168" y="294"/>
                    </a:lnTo>
                    <a:lnTo>
                      <a:pt x="166" y="293"/>
                    </a:lnTo>
                    <a:lnTo>
                      <a:pt x="161" y="291"/>
                    </a:lnTo>
                    <a:lnTo>
                      <a:pt x="155" y="288"/>
                    </a:lnTo>
                    <a:lnTo>
                      <a:pt x="150" y="283"/>
                    </a:lnTo>
                    <a:lnTo>
                      <a:pt x="113" y="260"/>
                    </a:lnTo>
                    <a:lnTo>
                      <a:pt x="82" y="233"/>
                    </a:lnTo>
                    <a:lnTo>
                      <a:pt x="56" y="205"/>
                    </a:lnTo>
                    <a:lnTo>
                      <a:pt x="35" y="175"/>
                    </a:lnTo>
                    <a:lnTo>
                      <a:pt x="20" y="144"/>
                    </a:lnTo>
                    <a:lnTo>
                      <a:pt x="9" y="113"/>
                    </a:lnTo>
                    <a:lnTo>
                      <a:pt x="2" y="83"/>
                    </a:lnTo>
                    <a:lnTo>
                      <a:pt x="0" y="53"/>
                    </a:lnTo>
                    <a:lnTo>
                      <a:pt x="28" y="57"/>
                    </a:lnTo>
                    <a:lnTo>
                      <a:pt x="34" y="87"/>
                    </a:lnTo>
                    <a:lnTo>
                      <a:pt x="45" y="117"/>
                    </a:lnTo>
                    <a:lnTo>
                      <a:pt x="57" y="147"/>
                    </a:lnTo>
                    <a:lnTo>
                      <a:pt x="73" y="176"/>
                    </a:lnTo>
                    <a:lnTo>
                      <a:pt x="92" y="203"/>
                    </a:lnTo>
                    <a:lnTo>
                      <a:pt x="115" y="227"/>
                    </a:lnTo>
                    <a:lnTo>
                      <a:pt x="140" y="245"/>
                    </a:lnTo>
                    <a:lnTo>
                      <a:pt x="169" y="258"/>
                    </a:lnTo>
                    <a:lnTo>
                      <a:pt x="174" y="256"/>
                    </a:lnTo>
                    <a:lnTo>
                      <a:pt x="182" y="251"/>
                    </a:lnTo>
                    <a:lnTo>
                      <a:pt x="192" y="244"/>
                    </a:lnTo>
                    <a:lnTo>
                      <a:pt x="204" y="235"/>
                    </a:lnTo>
                    <a:lnTo>
                      <a:pt x="215" y="227"/>
                    </a:lnTo>
                    <a:lnTo>
                      <a:pt x="226" y="218"/>
                    </a:lnTo>
                    <a:lnTo>
                      <a:pt x="233" y="214"/>
                    </a:lnTo>
                    <a:lnTo>
                      <a:pt x="235" y="212"/>
                    </a:lnTo>
                    <a:lnTo>
                      <a:pt x="221" y="195"/>
                    </a:lnTo>
                    <a:lnTo>
                      <a:pt x="208" y="179"/>
                    </a:lnTo>
                    <a:lnTo>
                      <a:pt x="197" y="162"/>
                    </a:lnTo>
                    <a:lnTo>
                      <a:pt x="186" y="144"/>
                    </a:lnTo>
                    <a:lnTo>
                      <a:pt x="177" y="125"/>
                    </a:lnTo>
                    <a:lnTo>
                      <a:pt x="169" y="106"/>
                    </a:lnTo>
                    <a:lnTo>
                      <a:pt x="163" y="85"/>
                    </a:lnTo>
                    <a:lnTo>
                      <a:pt x="160" y="63"/>
                    </a:lnTo>
                    <a:lnTo>
                      <a:pt x="160" y="49"/>
                    </a:lnTo>
                    <a:lnTo>
                      <a:pt x="162" y="35"/>
                    </a:lnTo>
                    <a:lnTo>
                      <a:pt x="166" y="24"/>
                    </a:lnTo>
                    <a:lnTo>
                      <a:pt x="170" y="11"/>
                    </a:lnTo>
                    <a:lnTo>
                      <a:pt x="174" y="5"/>
                    </a:lnTo>
                    <a:lnTo>
                      <a:pt x="178" y="2"/>
                    </a:lnTo>
                    <a:lnTo>
                      <a:pt x="184" y="0"/>
                    </a:lnTo>
                    <a:lnTo>
                      <a:pt x="191" y="0"/>
                    </a:lnTo>
                    <a:lnTo>
                      <a:pt x="196" y="2"/>
                    </a:lnTo>
                    <a:lnTo>
                      <a:pt x="199" y="7"/>
                    </a:lnTo>
                    <a:lnTo>
                      <a:pt x="200" y="12"/>
                    </a:lnTo>
                    <a:lnTo>
                      <a:pt x="199" y="18"/>
                    </a:lnTo>
                    <a:lnTo>
                      <a:pt x="197" y="27"/>
                    </a:lnTo>
                    <a:lnTo>
                      <a:pt x="193" y="37"/>
                    </a:lnTo>
                    <a:lnTo>
                      <a:pt x="191" y="46"/>
                    </a:lnTo>
                    <a:lnTo>
                      <a:pt x="189" y="56"/>
                    </a:lnTo>
                    <a:lnTo>
                      <a:pt x="190" y="78"/>
                    </a:lnTo>
                    <a:lnTo>
                      <a:pt x="199" y="103"/>
                    </a:lnTo>
                    <a:lnTo>
                      <a:pt x="212" y="129"/>
                    </a:lnTo>
                    <a:lnTo>
                      <a:pt x="228" y="153"/>
                    </a:lnTo>
                    <a:lnTo>
                      <a:pt x="244" y="176"/>
                    </a:lnTo>
                    <a:lnTo>
                      <a:pt x="258" y="194"/>
                    </a:lnTo>
                    <a:lnTo>
                      <a:pt x="268" y="207"/>
                    </a:lnTo>
                    <a:lnTo>
                      <a:pt x="272" y="213"/>
                    </a:lnTo>
                    <a:lnTo>
                      <a:pt x="284" y="215"/>
                    </a:lnTo>
                    <a:lnTo>
                      <a:pt x="298" y="218"/>
                    </a:lnTo>
                    <a:lnTo>
                      <a:pt x="312" y="222"/>
                    </a:lnTo>
                    <a:lnTo>
                      <a:pt x="324" y="224"/>
                    </a:lnTo>
                    <a:lnTo>
                      <a:pt x="335" y="228"/>
                    </a:lnTo>
                    <a:lnTo>
                      <a:pt x="343" y="229"/>
                    </a:lnTo>
                    <a:lnTo>
                      <a:pt x="349" y="231"/>
                    </a:lnTo>
                    <a:lnTo>
                      <a:pt x="351" y="231"/>
                    </a:lnTo>
                    <a:lnTo>
                      <a:pt x="362" y="243"/>
                    </a:lnTo>
                    <a:lnTo>
                      <a:pt x="365" y="256"/>
                    </a:lnTo>
                    <a:lnTo>
                      <a:pt x="362" y="269"/>
                    </a:lnTo>
                    <a:lnTo>
                      <a:pt x="351" y="278"/>
                    </a:lnTo>
                    <a:lnTo>
                      <a:pt x="313" y="290"/>
                    </a:lnTo>
                    <a:lnTo>
                      <a:pt x="314" y="293"/>
                    </a:lnTo>
                    <a:lnTo>
                      <a:pt x="319" y="301"/>
                    </a:lnTo>
                    <a:lnTo>
                      <a:pt x="325" y="313"/>
                    </a:lnTo>
                    <a:lnTo>
                      <a:pt x="333" y="326"/>
                    </a:lnTo>
                    <a:lnTo>
                      <a:pt x="340" y="337"/>
                    </a:lnTo>
                    <a:lnTo>
                      <a:pt x="346" y="347"/>
                    </a:lnTo>
                    <a:lnTo>
                      <a:pt x="350" y="356"/>
                    </a:lnTo>
                    <a:lnTo>
                      <a:pt x="351" y="358"/>
                    </a:lnTo>
                    <a:lnTo>
                      <a:pt x="234" y="4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5" name="Freeform 74"/>
              <p:cNvSpPr>
                <a:spLocks/>
              </p:cNvSpPr>
              <p:nvPr/>
            </p:nvSpPr>
            <p:spPr bwMode="auto">
              <a:xfrm>
                <a:off x="3803" y="3517"/>
                <a:ext cx="72" cy="72"/>
              </a:xfrm>
              <a:custGeom>
                <a:avLst/>
                <a:gdLst/>
                <a:ahLst/>
                <a:cxnLst>
                  <a:cxn ang="0">
                    <a:pos x="64" y="0"/>
                  </a:cxn>
                  <a:cxn ang="0">
                    <a:pos x="72" y="16"/>
                  </a:cxn>
                  <a:cxn ang="0">
                    <a:pos x="141" y="22"/>
                  </a:cxn>
                  <a:cxn ang="0">
                    <a:pos x="143" y="27"/>
                  </a:cxn>
                  <a:cxn ang="0">
                    <a:pos x="144" y="31"/>
                  </a:cxn>
                  <a:cxn ang="0">
                    <a:pos x="143" y="33"/>
                  </a:cxn>
                  <a:cxn ang="0">
                    <a:pos x="140" y="37"/>
                  </a:cxn>
                  <a:cxn ang="0">
                    <a:pos x="134" y="40"/>
                  </a:cxn>
                  <a:cxn ang="0">
                    <a:pos x="127" y="43"/>
                  </a:cxn>
                  <a:cxn ang="0">
                    <a:pos x="118" y="45"/>
                  </a:cxn>
                  <a:cxn ang="0">
                    <a:pos x="110" y="46"/>
                  </a:cxn>
                  <a:cxn ang="0">
                    <a:pos x="103" y="47"/>
                  </a:cxn>
                  <a:cxn ang="0">
                    <a:pos x="96" y="48"/>
                  </a:cxn>
                  <a:cxn ang="0">
                    <a:pos x="93" y="50"/>
                  </a:cxn>
                  <a:cxn ang="0">
                    <a:pos x="91" y="53"/>
                  </a:cxn>
                  <a:cxn ang="0">
                    <a:pos x="96" y="69"/>
                  </a:cxn>
                  <a:cxn ang="0">
                    <a:pos x="105" y="91"/>
                  </a:cxn>
                  <a:cxn ang="0">
                    <a:pos x="114" y="111"/>
                  </a:cxn>
                  <a:cxn ang="0">
                    <a:pos x="118" y="119"/>
                  </a:cxn>
                  <a:cxn ang="0">
                    <a:pos x="64" y="144"/>
                  </a:cxn>
                  <a:cxn ang="0">
                    <a:pos x="63" y="141"/>
                  </a:cxn>
                  <a:cxn ang="0">
                    <a:pos x="58" y="134"/>
                  </a:cxn>
                  <a:cxn ang="0">
                    <a:pos x="51" y="125"/>
                  </a:cxn>
                  <a:cxn ang="0">
                    <a:pos x="44" y="114"/>
                  </a:cxn>
                  <a:cxn ang="0">
                    <a:pos x="37" y="102"/>
                  </a:cxn>
                  <a:cxn ang="0">
                    <a:pos x="30" y="92"/>
                  </a:cxn>
                  <a:cxn ang="0">
                    <a:pos x="25" y="83"/>
                  </a:cxn>
                  <a:cxn ang="0">
                    <a:pos x="22" y="77"/>
                  </a:cxn>
                  <a:cxn ang="0">
                    <a:pos x="19" y="71"/>
                  </a:cxn>
                  <a:cxn ang="0">
                    <a:pos x="13" y="63"/>
                  </a:cxn>
                  <a:cxn ang="0">
                    <a:pos x="6" y="55"/>
                  </a:cxn>
                  <a:cxn ang="0">
                    <a:pos x="0" y="47"/>
                  </a:cxn>
                  <a:cxn ang="0">
                    <a:pos x="64" y="0"/>
                  </a:cxn>
                </a:cxnLst>
                <a:rect l="0" t="0" r="r" b="b"/>
                <a:pathLst>
                  <a:path w="144" h="144">
                    <a:moveTo>
                      <a:pt x="64" y="0"/>
                    </a:moveTo>
                    <a:lnTo>
                      <a:pt x="72" y="16"/>
                    </a:lnTo>
                    <a:lnTo>
                      <a:pt x="141" y="22"/>
                    </a:lnTo>
                    <a:lnTo>
                      <a:pt x="143" y="27"/>
                    </a:lnTo>
                    <a:lnTo>
                      <a:pt x="144" y="31"/>
                    </a:lnTo>
                    <a:lnTo>
                      <a:pt x="143" y="33"/>
                    </a:lnTo>
                    <a:lnTo>
                      <a:pt x="140" y="37"/>
                    </a:lnTo>
                    <a:lnTo>
                      <a:pt x="134" y="40"/>
                    </a:lnTo>
                    <a:lnTo>
                      <a:pt x="127" y="43"/>
                    </a:lnTo>
                    <a:lnTo>
                      <a:pt x="118" y="45"/>
                    </a:lnTo>
                    <a:lnTo>
                      <a:pt x="110" y="46"/>
                    </a:lnTo>
                    <a:lnTo>
                      <a:pt x="103" y="47"/>
                    </a:lnTo>
                    <a:lnTo>
                      <a:pt x="96" y="48"/>
                    </a:lnTo>
                    <a:lnTo>
                      <a:pt x="93" y="50"/>
                    </a:lnTo>
                    <a:lnTo>
                      <a:pt x="91" y="53"/>
                    </a:lnTo>
                    <a:lnTo>
                      <a:pt x="96" y="69"/>
                    </a:lnTo>
                    <a:lnTo>
                      <a:pt x="105" y="91"/>
                    </a:lnTo>
                    <a:lnTo>
                      <a:pt x="114" y="111"/>
                    </a:lnTo>
                    <a:lnTo>
                      <a:pt x="118" y="119"/>
                    </a:lnTo>
                    <a:lnTo>
                      <a:pt x="64" y="144"/>
                    </a:lnTo>
                    <a:lnTo>
                      <a:pt x="63" y="141"/>
                    </a:lnTo>
                    <a:lnTo>
                      <a:pt x="58" y="134"/>
                    </a:lnTo>
                    <a:lnTo>
                      <a:pt x="51" y="125"/>
                    </a:lnTo>
                    <a:lnTo>
                      <a:pt x="44" y="114"/>
                    </a:lnTo>
                    <a:lnTo>
                      <a:pt x="37" y="102"/>
                    </a:lnTo>
                    <a:lnTo>
                      <a:pt x="30" y="92"/>
                    </a:lnTo>
                    <a:lnTo>
                      <a:pt x="25" y="83"/>
                    </a:lnTo>
                    <a:lnTo>
                      <a:pt x="22" y="77"/>
                    </a:lnTo>
                    <a:lnTo>
                      <a:pt x="19" y="71"/>
                    </a:lnTo>
                    <a:lnTo>
                      <a:pt x="13" y="63"/>
                    </a:lnTo>
                    <a:lnTo>
                      <a:pt x="6" y="55"/>
                    </a:lnTo>
                    <a:lnTo>
                      <a:pt x="0" y="47"/>
                    </a:lnTo>
                    <a:lnTo>
                      <a:pt x="64" y="0"/>
                    </a:lnTo>
                    <a:close/>
                  </a:path>
                </a:pathLst>
              </a:custGeom>
              <a:solidFill>
                <a:srgbClr val="FFD14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 name="Freeform 75"/>
              <p:cNvSpPr>
                <a:spLocks/>
              </p:cNvSpPr>
              <p:nvPr/>
            </p:nvSpPr>
            <p:spPr bwMode="auto">
              <a:xfrm>
                <a:off x="3713" y="3429"/>
                <a:ext cx="87" cy="17"/>
              </a:xfrm>
              <a:custGeom>
                <a:avLst/>
                <a:gdLst/>
                <a:ahLst/>
                <a:cxnLst>
                  <a:cxn ang="0">
                    <a:pos x="0" y="20"/>
                  </a:cxn>
                  <a:cxn ang="0">
                    <a:pos x="3" y="0"/>
                  </a:cxn>
                  <a:cxn ang="0">
                    <a:pos x="175" y="15"/>
                  </a:cxn>
                  <a:cxn ang="0">
                    <a:pos x="172" y="35"/>
                  </a:cxn>
                  <a:cxn ang="0">
                    <a:pos x="0" y="20"/>
                  </a:cxn>
                </a:cxnLst>
                <a:rect l="0" t="0" r="r" b="b"/>
                <a:pathLst>
                  <a:path w="175" h="35">
                    <a:moveTo>
                      <a:pt x="0" y="20"/>
                    </a:moveTo>
                    <a:lnTo>
                      <a:pt x="3" y="0"/>
                    </a:lnTo>
                    <a:lnTo>
                      <a:pt x="175" y="15"/>
                    </a:lnTo>
                    <a:lnTo>
                      <a:pt x="172" y="35"/>
                    </a:lnTo>
                    <a:lnTo>
                      <a:pt x="0" y="2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7" name="Freeform 76"/>
              <p:cNvSpPr>
                <a:spLocks/>
              </p:cNvSpPr>
              <p:nvPr/>
            </p:nvSpPr>
            <p:spPr bwMode="auto">
              <a:xfrm>
                <a:off x="4080" y="3425"/>
                <a:ext cx="110" cy="105"/>
              </a:xfrm>
              <a:custGeom>
                <a:avLst/>
                <a:gdLst/>
                <a:ahLst/>
                <a:cxnLst>
                  <a:cxn ang="0">
                    <a:pos x="0" y="134"/>
                  </a:cxn>
                  <a:cxn ang="0">
                    <a:pos x="2" y="131"/>
                  </a:cxn>
                  <a:cxn ang="0">
                    <a:pos x="9" y="122"/>
                  </a:cxn>
                  <a:cxn ang="0">
                    <a:pos x="19" y="109"/>
                  </a:cxn>
                  <a:cxn ang="0">
                    <a:pos x="31" y="94"/>
                  </a:cxn>
                  <a:cxn ang="0">
                    <a:pos x="42" y="79"/>
                  </a:cxn>
                  <a:cxn ang="0">
                    <a:pos x="53" y="66"/>
                  </a:cxn>
                  <a:cxn ang="0">
                    <a:pos x="61" y="56"/>
                  </a:cxn>
                  <a:cxn ang="0">
                    <a:pos x="66" y="50"/>
                  </a:cxn>
                  <a:cxn ang="0">
                    <a:pos x="70" y="42"/>
                  </a:cxn>
                  <a:cxn ang="0">
                    <a:pos x="74" y="31"/>
                  </a:cxn>
                  <a:cxn ang="0">
                    <a:pos x="76" y="19"/>
                  </a:cxn>
                  <a:cxn ang="0">
                    <a:pos x="77" y="15"/>
                  </a:cxn>
                  <a:cxn ang="0">
                    <a:pos x="220" y="0"/>
                  </a:cxn>
                  <a:cxn ang="0">
                    <a:pos x="198" y="102"/>
                  </a:cxn>
                  <a:cxn ang="0">
                    <a:pos x="130" y="183"/>
                  </a:cxn>
                  <a:cxn ang="0">
                    <a:pos x="84" y="209"/>
                  </a:cxn>
                  <a:cxn ang="0">
                    <a:pos x="0" y="134"/>
                  </a:cxn>
                </a:cxnLst>
                <a:rect l="0" t="0" r="r" b="b"/>
                <a:pathLst>
                  <a:path w="220" h="209">
                    <a:moveTo>
                      <a:pt x="0" y="134"/>
                    </a:moveTo>
                    <a:lnTo>
                      <a:pt x="2" y="131"/>
                    </a:lnTo>
                    <a:lnTo>
                      <a:pt x="9" y="122"/>
                    </a:lnTo>
                    <a:lnTo>
                      <a:pt x="19" y="109"/>
                    </a:lnTo>
                    <a:lnTo>
                      <a:pt x="31" y="94"/>
                    </a:lnTo>
                    <a:lnTo>
                      <a:pt x="42" y="79"/>
                    </a:lnTo>
                    <a:lnTo>
                      <a:pt x="53" y="66"/>
                    </a:lnTo>
                    <a:lnTo>
                      <a:pt x="61" y="56"/>
                    </a:lnTo>
                    <a:lnTo>
                      <a:pt x="66" y="50"/>
                    </a:lnTo>
                    <a:lnTo>
                      <a:pt x="70" y="42"/>
                    </a:lnTo>
                    <a:lnTo>
                      <a:pt x="74" y="31"/>
                    </a:lnTo>
                    <a:lnTo>
                      <a:pt x="76" y="19"/>
                    </a:lnTo>
                    <a:lnTo>
                      <a:pt x="77" y="15"/>
                    </a:lnTo>
                    <a:lnTo>
                      <a:pt x="220" y="0"/>
                    </a:lnTo>
                    <a:lnTo>
                      <a:pt x="198" y="102"/>
                    </a:lnTo>
                    <a:lnTo>
                      <a:pt x="130" y="183"/>
                    </a:lnTo>
                    <a:lnTo>
                      <a:pt x="84" y="209"/>
                    </a:lnTo>
                    <a:lnTo>
                      <a:pt x="0" y="13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8" name="Freeform 77"/>
              <p:cNvSpPr>
                <a:spLocks/>
              </p:cNvSpPr>
              <p:nvPr/>
            </p:nvSpPr>
            <p:spPr bwMode="auto">
              <a:xfrm>
                <a:off x="4022" y="3394"/>
                <a:ext cx="180" cy="205"/>
              </a:xfrm>
              <a:custGeom>
                <a:avLst/>
                <a:gdLst/>
                <a:ahLst/>
                <a:cxnLst>
                  <a:cxn ang="0">
                    <a:pos x="198" y="295"/>
                  </a:cxn>
                  <a:cxn ang="0">
                    <a:pos x="204" y="290"/>
                  </a:cxn>
                  <a:cxn ang="0">
                    <a:pos x="216" y="284"/>
                  </a:cxn>
                  <a:cxn ang="0">
                    <a:pos x="281" y="235"/>
                  </a:cxn>
                  <a:cxn ang="0">
                    <a:pos x="321" y="181"/>
                  </a:cxn>
                  <a:cxn ang="0">
                    <a:pos x="345" y="121"/>
                  </a:cxn>
                  <a:cxn ang="0">
                    <a:pos x="360" y="59"/>
                  </a:cxn>
                  <a:cxn ang="0">
                    <a:pos x="322" y="90"/>
                  </a:cxn>
                  <a:cxn ang="0">
                    <a:pos x="304" y="148"/>
                  </a:cxn>
                  <a:cxn ang="0">
                    <a:pos x="271" y="198"/>
                  </a:cxn>
                  <a:cxn ang="0">
                    <a:pos x="225" y="241"/>
                  </a:cxn>
                  <a:cxn ang="0">
                    <a:pos x="192" y="256"/>
                  </a:cxn>
                  <a:cxn ang="0">
                    <a:pos x="173" y="244"/>
                  </a:cxn>
                  <a:cxn ang="0">
                    <a:pos x="150" y="227"/>
                  </a:cxn>
                  <a:cxn ang="0">
                    <a:pos x="133" y="214"/>
                  </a:cxn>
                  <a:cxn ang="0">
                    <a:pos x="143" y="194"/>
                  </a:cxn>
                  <a:cxn ang="0">
                    <a:pos x="168" y="159"/>
                  </a:cxn>
                  <a:cxn ang="0">
                    <a:pos x="188" y="123"/>
                  </a:cxn>
                  <a:cxn ang="0">
                    <a:pos x="202" y="84"/>
                  </a:cxn>
                  <a:cxn ang="0">
                    <a:pos x="206" y="49"/>
                  </a:cxn>
                  <a:cxn ang="0">
                    <a:pos x="200" y="24"/>
                  </a:cxn>
                  <a:cxn ang="0">
                    <a:pos x="192" y="6"/>
                  </a:cxn>
                  <a:cxn ang="0">
                    <a:pos x="181" y="0"/>
                  </a:cxn>
                  <a:cxn ang="0">
                    <a:pos x="170" y="3"/>
                  </a:cxn>
                  <a:cxn ang="0">
                    <a:pos x="165" y="12"/>
                  </a:cxn>
                  <a:cxn ang="0">
                    <a:pos x="169" y="28"/>
                  </a:cxn>
                  <a:cxn ang="0">
                    <a:pos x="174" y="45"/>
                  </a:cxn>
                  <a:cxn ang="0">
                    <a:pos x="176" y="77"/>
                  </a:cxn>
                  <a:cxn ang="0">
                    <a:pos x="157" y="126"/>
                  </a:cxn>
                  <a:cxn ang="0">
                    <a:pos x="127" y="172"/>
                  </a:cxn>
                  <a:cxn ang="0">
                    <a:pos x="101" y="204"/>
                  </a:cxn>
                  <a:cxn ang="0">
                    <a:pos x="81" y="214"/>
                  </a:cxn>
                  <a:cxn ang="0">
                    <a:pos x="55" y="221"/>
                  </a:cxn>
                  <a:cxn ang="0">
                    <a:pos x="32" y="227"/>
                  </a:cxn>
                  <a:cxn ang="0">
                    <a:pos x="18" y="231"/>
                  </a:cxn>
                  <a:cxn ang="0">
                    <a:pos x="4" y="242"/>
                  </a:cxn>
                  <a:cxn ang="0">
                    <a:pos x="4" y="269"/>
                  </a:cxn>
                  <a:cxn ang="0">
                    <a:pos x="53" y="290"/>
                  </a:cxn>
                  <a:cxn ang="0">
                    <a:pos x="37" y="327"/>
                  </a:cxn>
                  <a:cxn ang="0">
                    <a:pos x="21" y="363"/>
                  </a:cxn>
                </a:cxnLst>
                <a:rect l="0" t="0" r="r" b="b"/>
                <a:pathLst>
                  <a:path w="360" h="411">
                    <a:moveTo>
                      <a:pt x="132" y="411"/>
                    </a:moveTo>
                    <a:lnTo>
                      <a:pt x="198" y="295"/>
                    </a:lnTo>
                    <a:lnTo>
                      <a:pt x="200" y="294"/>
                    </a:lnTo>
                    <a:lnTo>
                      <a:pt x="204" y="290"/>
                    </a:lnTo>
                    <a:lnTo>
                      <a:pt x="210" y="287"/>
                    </a:lnTo>
                    <a:lnTo>
                      <a:pt x="216" y="284"/>
                    </a:lnTo>
                    <a:lnTo>
                      <a:pt x="252" y="260"/>
                    </a:lnTo>
                    <a:lnTo>
                      <a:pt x="281" y="235"/>
                    </a:lnTo>
                    <a:lnTo>
                      <a:pt x="304" y="209"/>
                    </a:lnTo>
                    <a:lnTo>
                      <a:pt x="321" y="181"/>
                    </a:lnTo>
                    <a:lnTo>
                      <a:pt x="335" y="151"/>
                    </a:lnTo>
                    <a:lnTo>
                      <a:pt x="345" y="121"/>
                    </a:lnTo>
                    <a:lnTo>
                      <a:pt x="353" y="90"/>
                    </a:lnTo>
                    <a:lnTo>
                      <a:pt x="360" y="59"/>
                    </a:lnTo>
                    <a:lnTo>
                      <a:pt x="327" y="59"/>
                    </a:lnTo>
                    <a:lnTo>
                      <a:pt x="322" y="90"/>
                    </a:lnTo>
                    <a:lnTo>
                      <a:pt x="315" y="119"/>
                    </a:lnTo>
                    <a:lnTo>
                      <a:pt x="304" y="148"/>
                    </a:lnTo>
                    <a:lnTo>
                      <a:pt x="290" y="174"/>
                    </a:lnTo>
                    <a:lnTo>
                      <a:pt x="271" y="198"/>
                    </a:lnTo>
                    <a:lnTo>
                      <a:pt x="251" y="220"/>
                    </a:lnTo>
                    <a:lnTo>
                      <a:pt x="225" y="241"/>
                    </a:lnTo>
                    <a:lnTo>
                      <a:pt x="196" y="257"/>
                    </a:lnTo>
                    <a:lnTo>
                      <a:pt x="192" y="256"/>
                    </a:lnTo>
                    <a:lnTo>
                      <a:pt x="184" y="251"/>
                    </a:lnTo>
                    <a:lnTo>
                      <a:pt x="173" y="244"/>
                    </a:lnTo>
                    <a:lnTo>
                      <a:pt x="162" y="235"/>
                    </a:lnTo>
                    <a:lnTo>
                      <a:pt x="150" y="227"/>
                    </a:lnTo>
                    <a:lnTo>
                      <a:pt x="140" y="219"/>
                    </a:lnTo>
                    <a:lnTo>
                      <a:pt x="133" y="214"/>
                    </a:lnTo>
                    <a:lnTo>
                      <a:pt x="131" y="212"/>
                    </a:lnTo>
                    <a:lnTo>
                      <a:pt x="143" y="194"/>
                    </a:lnTo>
                    <a:lnTo>
                      <a:pt x="156" y="176"/>
                    </a:lnTo>
                    <a:lnTo>
                      <a:pt x="168" y="159"/>
                    </a:lnTo>
                    <a:lnTo>
                      <a:pt x="179" y="141"/>
                    </a:lnTo>
                    <a:lnTo>
                      <a:pt x="188" y="123"/>
                    </a:lnTo>
                    <a:lnTo>
                      <a:pt x="196" y="104"/>
                    </a:lnTo>
                    <a:lnTo>
                      <a:pt x="202" y="84"/>
                    </a:lnTo>
                    <a:lnTo>
                      <a:pt x="206" y="62"/>
                    </a:lnTo>
                    <a:lnTo>
                      <a:pt x="206" y="49"/>
                    </a:lnTo>
                    <a:lnTo>
                      <a:pt x="203" y="36"/>
                    </a:lnTo>
                    <a:lnTo>
                      <a:pt x="200" y="24"/>
                    </a:lnTo>
                    <a:lnTo>
                      <a:pt x="195" y="12"/>
                    </a:lnTo>
                    <a:lnTo>
                      <a:pt x="192" y="6"/>
                    </a:lnTo>
                    <a:lnTo>
                      <a:pt x="187" y="1"/>
                    </a:lnTo>
                    <a:lnTo>
                      <a:pt x="181" y="0"/>
                    </a:lnTo>
                    <a:lnTo>
                      <a:pt x="176" y="0"/>
                    </a:lnTo>
                    <a:lnTo>
                      <a:pt x="170" y="3"/>
                    </a:lnTo>
                    <a:lnTo>
                      <a:pt x="166" y="7"/>
                    </a:lnTo>
                    <a:lnTo>
                      <a:pt x="165" y="12"/>
                    </a:lnTo>
                    <a:lnTo>
                      <a:pt x="166" y="19"/>
                    </a:lnTo>
                    <a:lnTo>
                      <a:pt x="169" y="28"/>
                    </a:lnTo>
                    <a:lnTo>
                      <a:pt x="172" y="37"/>
                    </a:lnTo>
                    <a:lnTo>
                      <a:pt x="174" y="45"/>
                    </a:lnTo>
                    <a:lnTo>
                      <a:pt x="177" y="56"/>
                    </a:lnTo>
                    <a:lnTo>
                      <a:pt x="176" y="77"/>
                    </a:lnTo>
                    <a:lnTo>
                      <a:pt x="169" y="102"/>
                    </a:lnTo>
                    <a:lnTo>
                      <a:pt x="157" y="126"/>
                    </a:lnTo>
                    <a:lnTo>
                      <a:pt x="142" y="149"/>
                    </a:lnTo>
                    <a:lnTo>
                      <a:pt x="127" y="172"/>
                    </a:lnTo>
                    <a:lnTo>
                      <a:pt x="113" y="190"/>
                    </a:lnTo>
                    <a:lnTo>
                      <a:pt x="101" y="204"/>
                    </a:lnTo>
                    <a:lnTo>
                      <a:pt x="94" y="212"/>
                    </a:lnTo>
                    <a:lnTo>
                      <a:pt x="81" y="214"/>
                    </a:lnTo>
                    <a:lnTo>
                      <a:pt x="67" y="218"/>
                    </a:lnTo>
                    <a:lnTo>
                      <a:pt x="55" y="221"/>
                    </a:lnTo>
                    <a:lnTo>
                      <a:pt x="42" y="224"/>
                    </a:lnTo>
                    <a:lnTo>
                      <a:pt x="32" y="227"/>
                    </a:lnTo>
                    <a:lnTo>
                      <a:pt x="23" y="228"/>
                    </a:lnTo>
                    <a:lnTo>
                      <a:pt x="18" y="231"/>
                    </a:lnTo>
                    <a:lnTo>
                      <a:pt x="15" y="231"/>
                    </a:lnTo>
                    <a:lnTo>
                      <a:pt x="4" y="242"/>
                    </a:lnTo>
                    <a:lnTo>
                      <a:pt x="0" y="256"/>
                    </a:lnTo>
                    <a:lnTo>
                      <a:pt x="4" y="269"/>
                    </a:lnTo>
                    <a:lnTo>
                      <a:pt x="15" y="278"/>
                    </a:lnTo>
                    <a:lnTo>
                      <a:pt x="53" y="290"/>
                    </a:lnTo>
                    <a:lnTo>
                      <a:pt x="48" y="303"/>
                    </a:lnTo>
                    <a:lnTo>
                      <a:pt x="37" y="327"/>
                    </a:lnTo>
                    <a:lnTo>
                      <a:pt x="26" y="351"/>
                    </a:lnTo>
                    <a:lnTo>
                      <a:pt x="21" y="363"/>
                    </a:lnTo>
                    <a:lnTo>
                      <a:pt x="132" y="41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9" name="Freeform 78"/>
              <p:cNvSpPr>
                <a:spLocks/>
              </p:cNvSpPr>
              <p:nvPr/>
            </p:nvSpPr>
            <p:spPr bwMode="auto">
              <a:xfrm>
                <a:off x="4040" y="3508"/>
                <a:ext cx="72" cy="72"/>
              </a:xfrm>
              <a:custGeom>
                <a:avLst/>
                <a:gdLst/>
                <a:ahLst/>
                <a:cxnLst>
                  <a:cxn ang="0">
                    <a:pos x="80" y="0"/>
                  </a:cxn>
                  <a:cxn ang="0">
                    <a:pos x="72" y="16"/>
                  </a:cxn>
                  <a:cxn ang="0">
                    <a:pos x="3" y="21"/>
                  </a:cxn>
                  <a:cxn ang="0">
                    <a:pos x="1" y="27"/>
                  </a:cxn>
                  <a:cxn ang="0">
                    <a:pos x="0" y="30"/>
                  </a:cxn>
                  <a:cxn ang="0">
                    <a:pos x="0" y="34"/>
                  </a:cxn>
                  <a:cxn ang="0">
                    <a:pos x="4" y="37"/>
                  </a:cxn>
                  <a:cxn ang="0">
                    <a:pos x="10" y="41"/>
                  </a:cxn>
                  <a:cxn ang="0">
                    <a:pos x="16" y="44"/>
                  </a:cxn>
                  <a:cxn ang="0">
                    <a:pos x="26" y="45"/>
                  </a:cxn>
                  <a:cxn ang="0">
                    <a:pos x="34" y="46"/>
                  </a:cxn>
                  <a:cxn ang="0">
                    <a:pos x="41" y="47"/>
                  </a:cxn>
                  <a:cxn ang="0">
                    <a:pos x="48" y="49"/>
                  </a:cxn>
                  <a:cxn ang="0">
                    <a:pos x="51" y="50"/>
                  </a:cxn>
                  <a:cxn ang="0">
                    <a:pos x="52" y="52"/>
                  </a:cxn>
                  <a:cxn ang="0">
                    <a:pos x="48" y="69"/>
                  </a:cxn>
                  <a:cxn ang="0">
                    <a:pos x="38" y="91"/>
                  </a:cxn>
                  <a:cxn ang="0">
                    <a:pos x="29" y="111"/>
                  </a:cxn>
                  <a:cxn ang="0">
                    <a:pos x="26" y="119"/>
                  </a:cxn>
                  <a:cxn ang="0">
                    <a:pos x="80" y="144"/>
                  </a:cxn>
                  <a:cxn ang="0">
                    <a:pos x="81" y="142"/>
                  </a:cxn>
                  <a:cxn ang="0">
                    <a:pos x="86" y="135"/>
                  </a:cxn>
                  <a:cxn ang="0">
                    <a:pos x="93" y="126"/>
                  </a:cxn>
                  <a:cxn ang="0">
                    <a:pos x="99" y="114"/>
                  </a:cxn>
                  <a:cxn ang="0">
                    <a:pos x="106" y="103"/>
                  </a:cxn>
                  <a:cxn ang="0">
                    <a:pos x="113" y="91"/>
                  </a:cxn>
                  <a:cxn ang="0">
                    <a:pos x="119" y="82"/>
                  </a:cxn>
                  <a:cxn ang="0">
                    <a:pos x="121" y="76"/>
                  </a:cxn>
                  <a:cxn ang="0">
                    <a:pos x="125" y="70"/>
                  </a:cxn>
                  <a:cxn ang="0">
                    <a:pos x="131" y="64"/>
                  </a:cxn>
                  <a:cxn ang="0">
                    <a:pos x="137" y="56"/>
                  </a:cxn>
                  <a:cxn ang="0">
                    <a:pos x="143" y="47"/>
                  </a:cxn>
                  <a:cxn ang="0">
                    <a:pos x="80" y="0"/>
                  </a:cxn>
                </a:cxnLst>
                <a:rect l="0" t="0" r="r" b="b"/>
                <a:pathLst>
                  <a:path w="143" h="144">
                    <a:moveTo>
                      <a:pt x="80" y="0"/>
                    </a:moveTo>
                    <a:lnTo>
                      <a:pt x="72" y="16"/>
                    </a:lnTo>
                    <a:lnTo>
                      <a:pt x="3" y="21"/>
                    </a:lnTo>
                    <a:lnTo>
                      <a:pt x="1" y="27"/>
                    </a:lnTo>
                    <a:lnTo>
                      <a:pt x="0" y="30"/>
                    </a:lnTo>
                    <a:lnTo>
                      <a:pt x="0" y="34"/>
                    </a:lnTo>
                    <a:lnTo>
                      <a:pt x="4" y="37"/>
                    </a:lnTo>
                    <a:lnTo>
                      <a:pt x="10" y="41"/>
                    </a:lnTo>
                    <a:lnTo>
                      <a:pt x="16" y="44"/>
                    </a:lnTo>
                    <a:lnTo>
                      <a:pt x="26" y="45"/>
                    </a:lnTo>
                    <a:lnTo>
                      <a:pt x="34" y="46"/>
                    </a:lnTo>
                    <a:lnTo>
                      <a:pt x="41" y="47"/>
                    </a:lnTo>
                    <a:lnTo>
                      <a:pt x="48" y="49"/>
                    </a:lnTo>
                    <a:lnTo>
                      <a:pt x="51" y="50"/>
                    </a:lnTo>
                    <a:lnTo>
                      <a:pt x="52" y="52"/>
                    </a:lnTo>
                    <a:lnTo>
                      <a:pt x="48" y="69"/>
                    </a:lnTo>
                    <a:lnTo>
                      <a:pt x="38" y="91"/>
                    </a:lnTo>
                    <a:lnTo>
                      <a:pt x="29" y="111"/>
                    </a:lnTo>
                    <a:lnTo>
                      <a:pt x="26" y="119"/>
                    </a:lnTo>
                    <a:lnTo>
                      <a:pt x="80" y="144"/>
                    </a:lnTo>
                    <a:lnTo>
                      <a:pt x="81" y="142"/>
                    </a:lnTo>
                    <a:lnTo>
                      <a:pt x="86" y="135"/>
                    </a:lnTo>
                    <a:lnTo>
                      <a:pt x="93" y="126"/>
                    </a:lnTo>
                    <a:lnTo>
                      <a:pt x="99" y="114"/>
                    </a:lnTo>
                    <a:lnTo>
                      <a:pt x="106" y="103"/>
                    </a:lnTo>
                    <a:lnTo>
                      <a:pt x="113" y="91"/>
                    </a:lnTo>
                    <a:lnTo>
                      <a:pt x="119" y="82"/>
                    </a:lnTo>
                    <a:lnTo>
                      <a:pt x="121" y="76"/>
                    </a:lnTo>
                    <a:lnTo>
                      <a:pt x="125" y="70"/>
                    </a:lnTo>
                    <a:lnTo>
                      <a:pt x="131" y="64"/>
                    </a:lnTo>
                    <a:lnTo>
                      <a:pt x="137" y="56"/>
                    </a:lnTo>
                    <a:lnTo>
                      <a:pt x="143" y="47"/>
                    </a:lnTo>
                    <a:lnTo>
                      <a:pt x="80" y="0"/>
                    </a:lnTo>
                    <a:close/>
                  </a:path>
                </a:pathLst>
              </a:custGeom>
              <a:solidFill>
                <a:srgbClr val="FFD14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0" name="Freeform 79"/>
              <p:cNvSpPr>
                <a:spLocks/>
              </p:cNvSpPr>
              <p:nvPr/>
            </p:nvSpPr>
            <p:spPr bwMode="auto">
              <a:xfrm>
                <a:off x="4115" y="3419"/>
                <a:ext cx="81" cy="18"/>
              </a:xfrm>
              <a:custGeom>
                <a:avLst/>
                <a:gdLst/>
                <a:ahLst/>
                <a:cxnLst>
                  <a:cxn ang="0">
                    <a:pos x="164" y="19"/>
                  </a:cxn>
                  <a:cxn ang="0">
                    <a:pos x="161" y="0"/>
                  </a:cxn>
                  <a:cxn ang="0">
                    <a:pos x="0" y="16"/>
                  </a:cxn>
                  <a:cxn ang="0">
                    <a:pos x="2" y="36"/>
                  </a:cxn>
                  <a:cxn ang="0">
                    <a:pos x="164" y="19"/>
                  </a:cxn>
                </a:cxnLst>
                <a:rect l="0" t="0" r="r" b="b"/>
                <a:pathLst>
                  <a:path w="164" h="36">
                    <a:moveTo>
                      <a:pt x="164" y="19"/>
                    </a:moveTo>
                    <a:lnTo>
                      <a:pt x="161" y="0"/>
                    </a:lnTo>
                    <a:lnTo>
                      <a:pt x="0" y="16"/>
                    </a:lnTo>
                    <a:lnTo>
                      <a:pt x="2" y="36"/>
                    </a:lnTo>
                    <a:lnTo>
                      <a:pt x="164" y="1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1" name="Freeform 80"/>
              <p:cNvSpPr>
                <a:spLocks/>
              </p:cNvSpPr>
              <p:nvPr/>
            </p:nvSpPr>
            <p:spPr bwMode="auto">
              <a:xfrm>
                <a:off x="3792" y="3938"/>
                <a:ext cx="325" cy="62"/>
              </a:xfrm>
              <a:custGeom>
                <a:avLst/>
                <a:gdLst/>
                <a:ahLst/>
                <a:cxnLst>
                  <a:cxn ang="0">
                    <a:pos x="623" y="123"/>
                  </a:cxn>
                  <a:cxn ang="0">
                    <a:pos x="650" y="119"/>
                  </a:cxn>
                  <a:cxn ang="0">
                    <a:pos x="528" y="0"/>
                  </a:cxn>
                  <a:cxn ang="0">
                    <a:pos x="318" y="33"/>
                  </a:cxn>
                  <a:cxn ang="0">
                    <a:pos x="217" y="4"/>
                  </a:cxn>
                  <a:cxn ang="0">
                    <a:pos x="0" y="81"/>
                  </a:cxn>
                  <a:cxn ang="0">
                    <a:pos x="20" y="95"/>
                  </a:cxn>
                  <a:cxn ang="0">
                    <a:pos x="220" y="28"/>
                  </a:cxn>
                  <a:cxn ang="0">
                    <a:pos x="319" y="56"/>
                  </a:cxn>
                  <a:cxn ang="0">
                    <a:pos x="524" y="24"/>
                  </a:cxn>
                  <a:cxn ang="0">
                    <a:pos x="623" y="123"/>
                  </a:cxn>
                </a:cxnLst>
                <a:rect l="0" t="0" r="r" b="b"/>
                <a:pathLst>
                  <a:path w="650" h="123">
                    <a:moveTo>
                      <a:pt x="623" y="123"/>
                    </a:moveTo>
                    <a:lnTo>
                      <a:pt x="650" y="119"/>
                    </a:lnTo>
                    <a:lnTo>
                      <a:pt x="528" y="0"/>
                    </a:lnTo>
                    <a:lnTo>
                      <a:pt x="318" y="33"/>
                    </a:lnTo>
                    <a:lnTo>
                      <a:pt x="217" y="4"/>
                    </a:lnTo>
                    <a:lnTo>
                      <a:pt x="0" y="81"/>
                    </a:lnTo>
                    <a:lnTo>
                      <a:pt x="20" y="95"/>
                    </a:lnTo>
                    <a:lnTo>
                      <a:pt x="220" y="28"/>
                    </a:lnTo>
                    <a:lnTo>
                      <a:pt x="319" y="56"/>
                    </a:lnTo>
                    <a:lnTo>
                      <a:pt x="524" y="24"/>
                    </a:lnTo>
                    <a:lnTo>
                      <a:pt x="623" y="12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2" name="Freeform 81"/>
              <p:cNvSpPr>
                <a:spLocks/>
              </p:cNvSpPr>
              <p:nvPr/>
            </p:nvSpPr>
            <p:spPr bwMode="auto">
              <a:xfrm>
                <a:off x="3900" y="3554"/>
                <a:ext cx="116" cy="145"/>
              </a:xfrm>
              <a:custGeom>
                <a:avLst/>
                <a:gdLst/>
                <a:ahLst/>
                <a:cxnLst>
                  <a:cxn ang="0">
                    <a:pos x="170" y="291"/>
                  </a:cxn>
                  <a:cxn ang="0">
                    <a:pos x="232" y="186"/>
                  </a:cxn>
                  <a:cxn ang="0">
                    <a:pos x="232" y="0"/>
                  </a:cxn>
                  <a:cxn ang="0">
                    <a:pos x="0" y="0"/>
                  </a:cxn>
                  <a:cxn ang="0">
                    <a:pos x="0" y="181"/>
                  </a:cxn>
                  <a:cxn ang="0">
                    <a:pos x="46" y="291"/>
                  </a:cxn>
                  <a:cxn ang="0">
                    <a:pos x="170" y="291"/>
                  </a:cxn>
                </a:cxnLst>
                <a:rect l="0" t="0" r="r" b="b"/>
                <a:pathLst>
                  <a:path w="232" h="291">
                    <a:moveTo>
                      <a:pt x="170" y="291"/>
                    </a:moveTo>
                    <a:lnTo>
                      <a:pt x="232" y="186"/>
                    </a:lnTo>
                    <a:lnTo>
                      <a:pt x="232" y="0"/>
                    </a:lnTo>
                    <a:lnTo>
                      <a:pt x="0" y="0"/>
                    </a:lnTo>
                    <a:lnTo>
                      <a:pt x="0" y="181"/>
                    </a:lnTo>
                    <a:lnTo>
                      <a:pt x="46" y="291"/>
                    </a:lnTo>
                    <a:lnTo>
                      <a:pt x="170" y="291"/>
                    </a:lnTo>
                    <a:close/>
                  </a:path>
                </a:pathLst>
              </a:custGeom>
              <a:solidFill>
                <a:srgbClr val="FF7C2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3" name="Freeform 82"/>
              <p:cNvSpPr>
                <a:spLocks/>
              </p:cNvSpPr>
              <p:nvPr/>
            </p:nvSpPr>
            <p:spPr bwMode="auto">
              <a:xfrm>
                <a:off x="3916" y="3458"/>
                <a:ext cx="91" cy="65"/>
              </a:xfrm>
              <a:custGeom>
                <a:avLst/>
                <a:gdLst/>
                <a:ahLst/>
                <a:cxnLst>
                  <a:cxn ang="0">
                    <a:pos x="182" y="129"/>
                  </a:cxn>
                  <a:cxn ang="0">
                    <a:pos x="154" y="0"/>
                  </a:cxn>
                  <a:cxn ang="0">
                    <a:pos x="31" y="0"/>
                  </a:cxn>
                  <a:cxn ang="0">
                    <a:pos x="0" y="129"/>
                  </a:cxn>
                  <a:cxn ang="0">
                    <a:pos x="182" y="129"/>
                  </a:cxn>
                </a:cxnLst>
                <a:rect l="0" t="0" r="r" b="b"/>
                <a:pathLst>
                  <a:path w="182" h="129">
                    <a:moveTo>
                      <a:pt x="182" y="129"/>
                    </a:moveTo>
                    <a:lnTo>
                      <a:pt x="154" y="0"/>
                    </a:lnTo>
                    <a:lnTo>
                      <a:pt x="31" y="0"/>
                    </a:lnTo>
                    <a:lnTo>
                      <a:pt x="0" y="129"/>
                    </a:lnTo>
                    <a:lnTo>
                      <a:pt x="182" y="129"/>
                    </a:lnTo>
                    <a:close/>
                  </a:path>
                </a:pathLst>
              </a:custGeom>
              <a:solidFill>
                <a:srgbClr val="FF7C2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4" name="Rectangle 83"/>
              <p:cNvSpPr>
                <a:spLocks noChangeArrowheads="1"/>
              </p:cNvSpPr>
              <p:nvPr/>
            </p:nvSpPr>
            <p:spPr bwMode="auto">
              <a:xfrm>
                <a:off x="3925" y="3713"/>
                <a:ext cx="60" cy="24"/>
              </a:xfrm>
              <a:prstGeom prst="rect">
                <a:avLst/>
              </a:prstGeom>
              <a:solidFill>
                <a:srgbClr val="FF7C2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5" name="Rectangle 84"/>
              <p:cNvSpPr>
                <a:spLocks noChangeArrowheads="1"/>
              </p:cNvSpPr>
              <p:nvPr/>
            </p:nvSpPr>
            <p:spPr bwMode="auto">
              <a:xfrm>
                <a:off x="3952" y="3751"/>
                <a:ext cx="9" cy="193"/>
              </a:xfrm>
              <a:prstGeom prst="rect">
                <a:avLst/>
              </a:prstGeom>
              <a:solidFill>
                <a:srgbClr val="72727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21" name="Group 10"/>
            <p:cNvGrpSpPr>
              <a:grpSpLocks noChangeAspect="1"/>
            </p:cNvGrpSpPr>
            <p:nvPr/>
          </p:nvGrpSpPr>
          <p:grpSpPr bwMode="auto">
            <a:xfrm>
              <a:off x="3886200" y="4800600"/>
              <a:ext cx="1383984" cy="1463242"/>
              <a:chOff x="3168" y="720"/>
              <a:chExt cx="1829" cy="1680"/>
            </a:xfrm>
          </p:grpSpPr>
          <p:sp>
            <p:nvSpPr>
              <p:cNvPr id="26" name="AutoShape 9"/>
              <p:cNvSpPr>
                <a:spLocks noChangeAspect="1" noChangeArrowheads="1" noTextEdit="1"/>
              </p:cNvSpPr>
              <p:nvPr/>
            </p:nvSpPr>
            <p:spPr bwMode="auto">
              <a:xfrm>
                <a:off x="3168" y="720"/>
                <a:ext cx="1829" cy="1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23"/>
              <p:cNvSpPr>
                <a:spLocks/>
              </p:cNvSpPr>
              <p:nvPr/>
            </p:nvSpPr>
            <p:spPr bwMode="auto">
              <a:xfrm>
                <a:off x="4307" y="907"/>
                <a:ext cx="124" cy="164"/>
              </a:xfrm>
              <a:custGeom>
                <a:avLst/>
                <a:gdLst/>
                <a:ahLst/>
                <a:cxnLst>
                  <a:cxn ang="0">
                    <a:pos x="247" y="216"/>
                  </a:cxn>
                  <a:cxn ang="0">
                    <a:pos x="244" y="152"/>
                  </a:cxn>
                  <a:cxn ang="0">
                    <a:pos x="233" y="102"/>
                  </a:cxn>
                  <a:cxn ang="0">
                    <a:pos x="212" y="63"/>
                  </a:cxn>
                  <a:cxn ang="0">
                    <a:pos x="188" y="33"/>
                  </a:cxn>
                  <a:cxn ang="0">
                    <a:pos x="161" y="15"/>
                  </a:cxn>
                  <a:cxn ang="0">
                    <a:pos x="135" y="6"/>
                  </a:cxn>
                  <a:cxn ang="0">
                    <a:pos x="109" y="0"/>
                  </a:cxn>
                  <a:cxn ang="0">
                    <a:pos x="90" y="2"/>
                  </a:cxn>
                  <a:cxn ang="0">
                    <a:pos x="74" y="8"/>
                  </a:cxn>
                  <a:cxn ang="0">
                    <a:pos x="59" y="19"/>
                  </a:cxn>
                  <a:cxn ang="0">
                    <a:pos x="44" y="33"/>
                  </a:cxn>
                  <a:cxn ang="0">
                    <a:pos x="31" y="50"/>
                  </a:cxn>
                  <a:cxn ang="0">
                    <a:pos x="20" y="72"/>
                  </a:cxn>
                  <a:cxn ang="0">
                    <a:pos x="11" y="94"/>
                  </a:cxn>
                  <a:cxn ang="0">
                    <a:pos x="4" y="120"/>
                  </a:cxn>
                  <a:cxn ang="0">
                    <a:pos x="0" y="148"/>
                  </a:cxn>
                  <a:cxn ang="0">
                    <a:pos x="0" y="176"/>
                  </a:cxn>
                  <a:cxn ang="0">
                    <a:pos x="5" y="203"/>
                  </a:cxn>
                  <a:cxn ang="0">
                    <a:pos x="17" y="231"/>
                  </a:cxn>
                  <a:cxn ang="0">
                    <a:pos x="29" y="257"/>
                  </a:cxn>
                  <a:cxn ang="0">
                    <a:pos x="44" y="279"/>
                  </a:cxn>
                  <a:cxn ang="0">
                    <a:pos x="59" y="298"/>
                  </a:cxn>
                  <a:cxn ang="0">
                    <a:pos x="74" y="309"/>
                  </a:cxn>
                  <a:cxn ang="0">
                    <a:pos x="85" y="314"/>
                  </a:cxn>
                  <a:cxn ang="0">
                    <a:pos x="92" y="316"/>
                  </a:cxn>
                  <a:cxn ang="0">
                    <a:pos x="109" y="323"/>
                  </a:cxn>
                  <a:cxn ang="0">
                    <a:pos x="135" y="327"/>
                  </a:cxn>
                  <a:cxn ang="0">
                    <a:pos x="164" y="329"/>
                  </a:cxn>
                  <a:cxn ang="0">
                    <a:pos x="192" y="322"/>
                  </a:cxn>
                  <a:cxn ang="0">
                    <a:pos x="220" y="303"/>
                  </a:cxn>
                  <a:cxn ang="0">
                    <a:pos x="238" y="268"/>
                  </a:cxn>
                  <a:cxn ang="0">
                    <a:pos x="247" y="216"/>
                  </a:cxn>
                </a:cxnLst>
                <a:rect l="0" t="0" r="r" b="b"/>
                <a:pathLst>
                  <a:path w="247" h="329">
                    <a:moveTo>
                      <a:pt x="247" y="216"/>
                    </a:moveTo>
                    <a:lnTo>
                      <a:pt x="244" y="152"/>
                    </a:lnTo>
                    <a:lnTo>
                      <a:pt x="233" y="102"/>
                    </a:lnTo>
                    <a:lnTo>
                      <a:pt x="212" y="63"/>
                    </a:lnTo>
                    <a:lnTo>
                      <a:pt x="188" y="33"/>
                    </a:lnTo>
                    <a:lnTo>
                      <a:pt x="161" y="15"/>
                    </a:lnTo>
                    <a:lnTo>
                      <a:pt x="135" y="6"/>
                    </a:lnTo>
                    <a:lnTo>
                      <a:pt x="109" y="0"/>
                    </a:lnTo>
                    <a:lnTo>
                      <a:pt x="90" y="2"/>
                    </a:lnTo>
                    <a:lnTo>
                      <a:pt x="74" y="8"/>
                    </a:lnTo>
                    <a:lnTo>
                      <a:pt x="59" y="19"/>
                    </a:lnTo>
                    <a:lnTo>
                      <a:pt x="44" y="33"/>
                    </a:lnTo>
                    <a:lnTo>
                      <a:pt x="31" y="50"/>
                    </a:lnTo>
                    <a:lnTo>
                      <a:pt x="20" y="72"/>
                    </a:lnTo>
                    <a:lnTo>
                      <a:pt x="11" y="94"/>
                    </a:lnTo>
                    <a:lnTo>
                      <a:pt x="4" y="120"/>
                    </a:lnTo>
                    <a:lnTo>
                      <a:pt x="0" y="148"/>
                    </a:lnTo>
                    <a:lnTo>
                      <a:pt x="0" y="176"/>
                    </a:lnTo>
                    <a:lnTo>
                      <a:pt x="5" y="203"/>
                    </a:lnTo>
                    <a:lnTo>
                      <a:pt x="17" y="231"/>
                    </a:lnTo>
                    <a:lnTo>
                      <a:pt x="29" y="257"/>
                    </a:lnTo>
                    <a:lnTo>
                      <a:pt x="44" y="279"/>
                    </a:lnTo>
                    <a:lnTo>
                      <a:pt x="59" y="298"/>
                    </a:lnTo>
                    <a:lnTo>
                      <a:pt x="74" y="309"/>
                    </a:lnTo>
                    <a:lnTo>
                      <a:pt x="85" y="314"/>
                    </a:lnTo>
                    <a:lnTo>
                      <a:pt x="92" y="316"/>
                    </a:lnTo>
                    <a:lnTo>
                      <a:pt x="109" y="323"/>
                    </a:lnTo>
                    <a:lnTo>
                      <a:pt x="135" y="327"/>
                    </a:lnTo>
                    <a:lnTo>
                      <a:pt x="164" y="329"/>
                    </a:lnTo>
                    <a:lnTo>
                      <a:pt x="192" y="322"/>
                    </a:lnTo>
                    <a:lnTo>
                      <a:pt x="220" y="303"/>
                    </a:lnTo>
                    <a:lnTo>
                      <a:pt x="238" y="268"/>
                    </a:lnTo>
                    <a:lnTo>
                      <a:pt x="247" y="21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24"/>
              <p:cNvSpPr>
                <a:spLocks/>
              </p:cNvSpPr>
              <p:nvPr/>
            </p:nvSpPr>
            <p:spPr bwMode="auto">
              <a:xfrm>
                <a:off x="4119" y="1226"/>
                <a:ext cx="246" cy="224"/>
              </a:xfrm>
              <a:custGeom>
                <a:avLst/>
                <a:gdLst/>
                <a:ahLst/>
                <a:cxnLst>
                  <a:cxn ang="0">
                    <a:pos x="493" y="447"/>
                  </a:cxn>
                  <a:cxn ang="0">
                    <a:pos x="493" y="0"/>
                  </a:cxn>
                  <a:cxn ang="0">
                    <a:pos x="0" y="106"/>
                  </a:cxn>
                  <a:cxn ang="0">
                    <a:pos x="0" y="447"/>
                  </a:cxn>
                  <a:cxn ang="0">
                    <a:pos x="493" y="447"/>
                  </a:cxn>
                </a:cxnLst>
                <a:rect l="0" t="0" r="r" b="b"/>
                <a:pathLst>
                  <a:path w="493" h="447">
                    <a:moveTo>
                      <a:pt x="493" y="447"/>
                    </a:moveTo>
                    <a:lnTo>
                      <a:pt x="493" y="0"/>
                    </a:lnTo>
                    <a:lnTo>
                      <a:pt x="0" y="106"/>
                    </a:lnTo>
                    <a:lnTo>
                      <a:pt x="0" y="447"/>
                    </a:lnTo>
                    <a:lnTo>
                      <a:pt x="493" y="44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 name="Rectangle 25"/>
              <p:cNvSpPr>
                <a:spLocks noChangeArrowheads="1"/>
              </p:cNvSpPr>
              <p:nvPr/>
            </p:nvSpPr>
            <p:spPr bwMode="auto">
              <a:xfrm>
                <a:off x="4155" y="1287"/>
                <a:ext cx="181" cy="13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0" name="Freeform 26"/>
              <p:cNvSpPr>
                <a:spLocks/>
              </p:cNvSpPr>
              <p:nvPr/>
            </p:nvSpPr>
            <p:spPr bwMode="auto">
              <a:xfrm>
                <a:off x="3768" y="1364"/>
                <a:ext cx="1090" cy="1030"/>
              </a:xfrm>
              <a:custGeom>
                <a:avLst/>
                <a:gdLst/>
                <a:ahLst/>
                <a:cxnLst>
                  <a:cxn ang="0">
                    <a:pos x="183" y="523"/>
                  </a:cxn>
                  <a:cxn ang="0">
                    <a:pos x="238" y="320"/>
                  </a:cxn>
                  <a:cxn ang="0">
                    <a:pos x="316" y="211"/>
                  </a:cxn>
                  <a:cxn ang="0">
                    <a:pos x="434" y="108"/>
                  </a:cxn>
                  <a:cxn ang="0">
                    <a:pos x="541" y="39"/>
                  </a:cxn>
                  <a:cxn ang="0">
                    <a:pos x="628" y="8"/>
                  </a:cxn>
                  <a:cxn ang="0">
                    <a:pos x="697" y="0"/>
                  </a:cxn>
                  <a:cxn ang="0">
                    <a:pos x="900" y="0"/>
                  </a:cxn>
                  <a:cxn ang="0">
                    <a:pos x="1145" y="0"/>
                  </a:cxn>
                  <a:cxn ang="0">
                    <a:pos x="1266" y="0"/>
                  </a:cxn>
                  <a:cxn ang="0">
                    <a:pos x="1406" y="58"/>
                  </a:cxn>
                  <a:cxn ang="0">
                    <a:pos x="1543" y="237"/>
                  </a:cxn>
                  <a:cxn ang="0">
                    <a:pos x="1633" y="403"/>
                  </a:cxn>
                  <a:cxn ang="0">
                    <a:pos x="1803" y="364"/>
                  </a:cxn>
                  <a:cxn ang="0">
                    <a:pos x="1899" y="300"/>
                  </a:cxn>
                  <a:cxn ang="0">
                    <a:pos x="1964" y="228"/>
                  </a:cxn>
                  <a:cxn ang="0">
                    <a:pos x="2010" y="213"/>
                  </a:cxn>
                  <a:cxn ang="0">
                    <a:pos x="2041" y="307"/>
                  </a:cxn>
                  <a:cxn ang="0">
                    <a:pos x="2163" y="303"/>
                  </a:cxn>
                  <a:cxn ang="0">
                    <a:pos x="2099" y="512"/>
                  </a:cxn>
                  <a:cxn ang="0">
                    <a:pos x="1903" y="510"/>
                  </a:cxn>
                  <a:cxn ang="0">
                    <a:pos x="1823" y="544"/>
                  </a:cxn>
                  <a:cxn ang="0">
                    <a:pos x="1720" y="590"/>
                  </a:cxn>
                  <a:cxn ang="0">
                    <a:pos x="1615" y="612"/>
                  </a:cxn>
                  <a:cxn ang="0">
                    <a:pos x="1487" y="573"/>
                  </a:cxn>
                  <a:cxn ang="0">
                    <a:pos x="1349" y="394"/>
                  </a:cxn>
                  <a:cxn ang="0">
                    <a:pos x="1463" y="928"/>
                  </a:cxn>
                  <a:cxn ang="0">
                    <a:pos x="1620" y="1282"/>
                  </a:cxn>
                  <a:cxn ang="0">
                    <a:pos x="1648" y="1500"/>
                  </a:cxn>
                  <a:cxn ang="0">
                    <a:pos x="1578" y="1741"/>
                  </a:cxn>
                  <a:cxn ang="0">
                    <a:pos x="1360" y="1944"/>
                  </a:cxn>
                  <a:cxn ang="0">
                    <a:pos x="1509" y="1992"/>
                  </a:cxn>
                  <a:cxn ang="0">
                    <a:pos x="1123" y="2038"/>
                  </a:cxn>
                  <a:cxn ang="0">
                    <a:pos x="1182" y="1922"/>
                  </a:cxn>
                  <a:cxn ang="0">
                    <a:pos x="1225" y="1652"/>
                  </a:cxn>
                  <a:cxn ang="0">
                    <a:pos x="1155" y="1388"/>
                  </a:cxn>
                  <a:cxn ang="0">
                    <a:pos x="931" y="1308"/>
                  </a:cxn>
                  <a:cxn ang="0">
                    <a:pos x="774" y="1467"/>
                  </a:cxn>
                  <a:cxn ang="0">
                    <a:pos x="761" y="1781"/>
                  </a:cxn>
                  <a:cxn ang="0">
                    <a:pos x="813" y="1990"/>
                  </a:cxn>
                  <a:cxn ang="0">
                    <a:pos x="403" y="2060"/>
                  </a:cxn>
                  <a:cxn ang="0">
                    <a:pos x="484" y="1962"/>
                  </a:cxn>
                  <a:cxn ang="0">
                    <a:pos x="462" y="1864"/>
                  </a:cxn>
                  <a:cxn ang="0">
                    <a:pos x="294" y="1646"/>
                  </a:cxn>
                  <a:cxn ang="0">
                    <a:pos x="283" y="1412"/>
                  </a:cxn>
                  <a:cxn ang="0">
                    <a:pos x="371" y="1138"/>
                  </a:cxn>
                  <a:cxn ang="0">
                    <a:pos x="551" y="712"/>
                  </a:cxn>
                  <a:cxn ang="0">
                    <a:pos x="552" y="379"/>
                  </a:cxn>
                  <a:cxn ang="0">
                    <a:pos x="445" y="464"/>
                  </a:cxn>
                  <a:cxn ang="0">
                    <a:pos x="355" y="601"/>
                  </a:cxn>
                  <a:cxn ang="0">
                    <a:pos x="347" y="741"/>
                  </a:cxn>
                  <a:cxn ang="0">
                    <a:pos x="351" y="1009"/>
                  </a:cxn>
                  <a:cxn ang="0">
                    <a:pos x="307" y="1048"/>
                  </a:cxn>
                  <a:cxn ang="0">
                    <a:pos x="235" y="1000"/>
                  </a:cxn>
                  <a:cxn ang="0">
                    <a:pos x="6" y="981"/>
                  </a:cxn>
                  <a:cxn ang="0">
                    <a:pos x="129" y="821"/>
                  </a:cxn>
                </a:cxnLst>
                <a:rect l="0" t="0" r="r" b="b"/>
                <a:pathLst>
                  <a:path w="2180" h="2060">
                    <a:moveTo>
                      <a:pt x="166" y="708"/>
                    </a:moveTo>
                    <a:lnTo>
                      <a:pt x="168" y="665"/>
                    </a:lnTo>
                    <a:lnTo>
                      <a:pt x="172" y="619"/>
                    </a:lnTo>
                    <a:lnTo>
                      <a:pt x="177" y="571"/>
                    </a:lnTo>
                    <a:lnTo>
                      <a:pt x="183" y="523"/>
                    </a:lnTo>
                    <a:lnTo>
                      <a:pt x="190" y="475"/>
                    </a:lnTo>
                    <a:lnTo>
                      <a:pt x="200" y="429"/>
                    </a:lnTo>
                    <a:lnTo>
                      <a:pt x="211" y="388"/>
                    </a:lnTo>
                    <a:lnTo>
                      <a:pt x="224" y="351"/>
                    </a:lnTo>
                    <a:lnTo>
                      <a:pt x="238" y="320"/>
                    </a:lnTo>
                    <a:lnTo>
                      <a:pt x="253" y="292"/>
                    </a:lnTo>
                    <a:lnTo>
                      <a:pt x="268" y="268"/>
                    </a:lnTo>
                    <a:lnTo>
                      <a:pt x="285" y="248"/>
                    </a:lnTo>
                    <a:lnTo>
                      <a:pt x="299" y="230"/>
                    </a:lnTo>
                    <a:lnTo>
                      <a:pt x="316" y="211"/>
                    </a:lnTo>
                    <a:lnTo>
                      <a:pt x="336" y="193"/>
                    </a:lnTo>
                    <a:lnTo>
                      <a:pt x="357" y="172"/>
                    </a:lnTo>
                    <a:lnTo>
                      <a:pt x="382" y="148"/>
                    </a:lnTo>
                    <a:lnTo>
                      <a:pt x="408" y="126"/>
                    </a:lnTo>
                    <a:lnTo>
                      <a:pt x="434" y="108"/>
                    </a:lnTo>
                    <a:lnTo>
                      <a:pt x="456" y="91"/>
                    </a:lnTo>
                    <a:lnTo>
                      <a:pt x="479" y="74"/>
                    </a:lnTo>
                    <a:lnTo>
                      <a:pt x="501" y="61"/>
                    </a:lnTo>
                    <a:lnTo>
                      <a:pt x="521" y="49"/>
                    </a:lnTo>
                    <a:lnTo>
                      <a:pt x="541" y="39"/>
                    </a:lnTo>
                    <a:lnTo>
                      <a:pt x="560" y="30"/>
                    </a:lnTo>
                    <a:lnTo>
                      <a:pt x="578" y="23"/>
                    </a:lnTo>
                    <a:lnTo>
                      <a:pt x="595" y="15"/>
                    </a:lnTo>
                    <a:lnTo>
                      <a:pt x="612" y="12"/>
                    </a:lnTo>
                    <a:lnTo>
                      <a:pt x="628" y="8"/>
                    </a:lnTo>
                    <a:lnTo>
                      <a:pt x="643" y="4"/>
                    </a:lnTo>
                    <a:lnTo>
                      <a:pt x="658" y="2"/>
                    </a:lnTo>
                    <a:lnTo>
                      <a:pt x="672" y="0"/>
                    </a:lnTo>
                    <a:lnTo>
                      <a:pt x="678" y="0"/>
                    </a:lnTo>
                    <a:lnTo>
                      <a:pt x="697" y="0"/>
                    </a:lnTo>
                    <a:lnTo>
                      <a:pt x="724" y="0"/>
                    </a:lnTo>
                    <a:lnTo>
                      <a:pt x="759" y="0"/>
                    </a:lnTo>
                    <a:lnTo>
                      <a:pt x="802" y="0"/>
                    </a:lnTo>
                    <a:lnTo>
                      <a:pt x="850" y="0"/>
                    </a:lnTo>
                    <a:lnTo>
                      <a:pt x="900" y="0"/>
                    </a:lnTo>
                    <a:lnTo>
                      <a:pt x="953" y="0"/>
                    </a:lnTo>
                    <a:lnTo>
                      <a:pt x="1005" y="0"/>
                    </a:lnTo>
                    <a:lnTo>
                      <a:pt x="1055" y="0"/>
                    </a:lnTo>
                    <a:lnTo>
                      <a:pt x="1103" y="0"/>
                    </a:lnTo>
                    <a:lnTo>
                      <a:pt x="1145" y="0"/>
                    </a:lnTo>
                    <a:lnTo>
                      <a:pt x="1182" y="0"/>
                    </a:lnTo>
                    <a:lnTo>
                      <a:pt x="1210" y="0"/>
                    </a:lnTo>
                    <a:lnTo>
                      <a:pt x="1227" y="0"/>
                    </a:lnTo>
                    <a:lnTo>
                      <a:pt x="1234" y="0"/>
                    </a:lnTo>
                    <a:lnTo>
                      <a:pt x="1266" y="0"/>
                    </a:lnTo>
                    <a:lnTo>
                      <a:pt x="1297" y="6"/>
                    </a:lnTo>
                    <a:lnTo>
                      <a:pt x="1326" y="13"/>
                    </a:lnTo>
                    <a:lnTo>
                      <a:pt x="1354" y="24"/>
                    </a:lnTo>
                    <a:lnTo>
                      <a:pt x="1380" y="39"/>
                    </a:lnTo>
                    <a:lnTo>
                      <a:pt x="1406" y="58"/>
                    </a:lnTo>
                    <a:lnTo>
                      <a:pt x="1430" y="76"/>
                    </a:lnTo>
                    <a:lnTo>
                      <a:pt x="1452" y="98"/>
                    </a:lnTo>
                    <a:lnTo>
                      <a:pt x="1485" y="141"/>
                    </a:lnTo>
                    <a:lnTo>
                      <a:pt x="1515" y="187"/>
                    </a:lnTo>
                    <a:lnTo>
                      <a:pt x="1543" y="237"/>
                    </a:lnTo>
                    <a:lnTo>
                      <a:pt x="1565" y="285"/>
                    </a:lnTo>
                    <a:lnTo>
                      <a:pt x="1585" y="329"/>
                    </a:lnTo>
                    <a:lnTo>
                      <a:pt x="1604" y="364"/>
                    </a:lnTo>
                    <a:lnTo>
                      <a:pt x="1618" y="390"/>
                    </a:lnTo>
                    <a:lnTo>
                      <a:pt x="1633" y="403"/>
                    </a:lnTo>
                    <a:lnTo>
                      <a:pt x="1654" y="403"/>
                    </a:lnTo>
                    <a:lnTo>
                      <a:pt x="1685" y="398"/>
                    </a:lnTo>
                    <a:lnTo>
                      <a:pt x="1724" y="388"/>
                    </a:lnTo>
                    <a:lnTo>
                      <a:pt x="1764" y="377"/>
                    </a:lnTo>
                    <a:lnTo>
                      <a:pt x="1803" y="364"/>
                    </a:lnTo>
                    <a:lnTo>
                      <a:pt x="1836" y="353"/>
                    </a:lnTo>
                    <a:lnTo>
                      <a:pt x="1859" y="346"/>
                    </a:lnTo>
                    <a:lnTo>
                      <a:pt x="1868" y="342"/>
                    </a:lnTo>
                    <a:lnTo>
                      <a:pt x="1883" y="322"/>
                    </a:lnTo>
                    <a:lnTo>
                      <a:pt x="1899" y="300"/>
                    </a:lnTo>
                    <a:lnTo>
                      <a:pt x="1916" y="281"/>
                    </a:lnTo>
                    <a:lnTo>
                      <a:pt x="1931" y="263"/>
                    </a:lnTo>
                    <a:lnTo>
                      <a:pt x="1945" y="246"/>
                    </a:lnTo>
                    <a:lnTo>
                      <a:pt x="1956" y="235"/>
                    </a:lnTo>
                    <a:lnTo>
                      <a:pt x="1964" y="228"/>
                    </a:lnTo>
                    <a:lnTo>
                      <a:pt x="1966" y="224"/>
                    </a:lnTo>
                    <a:lnTo>
                      <a:pt x="1975" y="217"/>
                    </a:lnTo>
                    <a:lnTo>
                      <a:pt x="1986" y="211"/>
                    </a:lnTo>
                    <a:lnTo>
                      <a:pt x="1999" y="209"/>
                    </a:lnTo>
                    <a:lnTo>
                      <a:pt x="2010" y="213"/>
                    </a:lnTo>
                    <a:lnTo>
                      <a:pt x="2023" y="237"/>
                    </a:lnTo>
                    <a:lnTo>
                      <a:pt x="2025" y="268"/>
                    </a:lnTo>
                    <a:lnTo>
                      <a:pt x="2021" y="296"/>
                    </a:lnTo>
                    <a:lnTo>
                      <a:pt x="2017" y="307"/>
                    </a:lnTo>
                    <a:lnTo>
                      <a:pt x="2041" y="307"/>
                    </a:lnTo>
                    <a:lnTo>
                      <a:pt x="2067" y="307"/>
                    </a:lnTo>
                    <a:lnTo>
                      <a:pt x="2093" y="307"/>
                    </a:lnTo>
                    <a:lnTo>
                      <a:pt x="2121" y="305"/>
                    </a:lnTo>
                    <a:lnTo>
                      <a:pt x="2143" y="305"/>
                    </a:lnTo>
                    <a:lnTo>
                      <a:pt x="2163" y="303"/>
                    </a:lnTo>
                    <a:lnTo>
                      <a:pt x="2174" y="303"/>
                    </a:lnTo>
                    <a:lnTo>
                      <a:pt x="2180" y="303"/>
                    </a:lnTo>
                    <a:lnTo>
                      <a:pt x="2136" y="512"/>
                    </a:lnTo>
                    <a:lnTo>
                      <a:pt x="2125" y="512"/>
                    </a:lnTo>
                    <a:lnTo>
                      <a:pt x="2099" y="512"/>
                    </a:lnTo>
                    <a:lnTo>
                      <a:pt x="2060" y="512"/>
                    </a:lnTo>
                    <a:lnTo>
                      <a:pt x="2016" y="510"/>
                    </a:lnTo>
                    <a:lnTo>
                      <a:pt x="1971" y="510"/>
                    </a:lnTo>
                    <a:lnTo>
                      <a:pt x="1931" y="510"/>
                    </a:lnTo>
                    <a:lnTo>
                      <a:pt x="1903" y="510"/>
                    </a:lnTo>
                    <a:lnTo>
                      <a:pt x="1892" y="510"/>
                    </a:lnTo>
                    <a:lnTo>
                      <a:pt x="1877" y="518"/>
                    </a:lnTo>
                    <a:lnTo>
                      <a:pt x="1860" y="525"/>
                    </a:lnTo>
                    <a:lnTo>
                      <a:pt x="1842" y="534"/>
                    </a:lnTo>
                    <a:lnTo>
                      <a:pt x="1823" y="544"/>
                    </a:lnTo>
                    <a:lnTo>
                      <a:pt x="1803" y="553"/>
                    </a:lnTo>
                    <a:lnTo>
                      <a:pt x="1783" y="564"/>
                    </a:lnTo>
                    <a:lnTo>
                      <a:pt x="1763" y="571"/>
                    </a:lnTo>
                    <a:lnTo>
                      <a:pt x="1740" y="580"/>
                    </a:lnTo>
                    <a:lnTo>
                      <a:pt x="1720" y="590"/>
                    </a:lnTo>
                    <a:lnTo>
                      <a:pt x="1698" y="597"/>
                    </a:lnTo>
                    <a:lnTo>
                      <a:pt x="1678" y="603"/>
                    </a:lnTo>
                    <a:lnTo>
                      <a:pt x="1655" y="608"/>
                    </a:lnTo>
                    <a:lnTo>
                      <a:pt x="1635" y="610"/>
                    </a:lnTo>
                    <a:lnTo>
                      <a:pt x="1615" y="612"/>
                    </a:lnTo>
                    <a:lnTo>
                      <a:pt x="1596" y="612"/>
                    </a:lnTo>
                    <a:lnTo>
                      <a:pt x="1578" y="610"/>
                    </a:lnTo>
                    <a:lnTo>
                      <a:pt x="1546" y="603"/>
                    </a:lnTo>
                    <a:lnTo>
                      <a:pt x="1517" y="590"/>
                    </a:lnTo>
                    <a:lnTo>
                      <a:pt x="1487" y="573"/>
                    </a:lnTo>
                    <a:lnTo>
                      <a:pt x="1460" y="551"/>
                    </a:lnTo>
                    <a:lnTo>
                      <a:pt x="1432" y="523"/>
                    </a:lnTo>
                    <a:lnTo>
                      <a:pt x="1404" y="488"/>
                    </a:lnTo>
                    <a:lnTo>
                      <a:pt x="1376" y="446"/>
                    </a:lnTo>
                    <a:lnTo>
                      <a:pt x="1349" y="394"/>
                    </a:lnTo>
                    <a:lnTo>
                      <a:pt x="1349" y="702"/>
                    </a:lnTo>
                    <a:lnTo>
                      <a:pt x="1358" y="721"/>
                    </a:lnTo>
                    <a:lnTo>
                      <a:pt x="1384" y="771"/>
                    </a:lnTo>
                    <a:lnTo>
                      <a:pt x="1421" y="841"/>
                    </a:lnTo>
                    <a:lnTo>
                      <a:pt x="1463" y="928"/>
                    </a:lnTo>
                    <a:lnTo>
                      <a:pt x="1508" y="1020"/>
                    </a:lnTo>
                    <a:lnTo>
                      <a:pt x="1550" y="1109"/>
                    </a:lnTo>
                    <a:lnTo>
                      <a:pt x="1585" y="1186"/>
                    </a:lnTo>
                    <a:lnTo>
                      <a:pt x="1609" y="1245"/>
                    </a:lnTo>
                    <a:lnTo>
                      <a:pt x="1620" y="1282"/>
                    </a:lnTo>
                    <a:lnTo>
                      <a:pt x="1631" y="1321"/>
                    </a:lnTo>
                    <a:lnTo>
                      <a:pt x="1639" y="1364"/>
                    </a:lnTo>
                    <a:lnTo>
                      <a:pt x="1644" y="1408"/>
                    </a:lnTo>
                    <a:lnTo>
                      <a:pt x="1648" y="1454"/>
                    </a:lnTo>
                    <a:lnTo>
                      <a:pt x="1648" y="1500"/>
                    </a:lnTo>
                    <a:lnTo>
                      <a:pt x="1642" y="1548"/>
                    </a:lnTo>
                    <a:lnTo>
                      <a:pt x="1635" y="1596"/>
                    </a:lnTo>
                    <a:lnTo>
                      <a:pt x="1620" y="1646"/>
                    </a:lnTo>
                    <a:lnTo>
                      <a:pt x="1602" y="1692"/>
                    </a:lnTo>
                    <a:lnTo>
                      <a:pt x="1578" y="1741"/>
                    </a:lnTo>
                    <a:lnTo>
                      <a:pt x="1548" y="1785"/>
                    </a:lnTo>
                    <a:lnTo>
                      <a:pt x="1511" y="1829"/>
                    </a:lnTo>
                    <a:lnTo>
                      <a:pt x="1469" y="1870"/>
                    </a:lnTo>
                    <a:lnTo>
                      <a:pt x="1419" y="1909"/>
                    </a:lnTo>
                    <a:lnTo>
                      <a:pt x="1360" y="1944"/>
                    </a:lnTo>
                    <a:lnTo>
                      <a:pt x="1397" y="1947"/>
                    </a:lnTo>
                    <a:lnTo>
                      <a:pt x="1432" y="1953"/>
                    </a:lnTo>
                    <a:lnTo>
                      <a:pt x="1461" y="1964"/>
                    </a:lnTo>
                    <a:lnTo>
                      <a:pt x="1489" y="1975"/>
                    </a:lnTo>
                    <a:lnTo>
                      <a:pt x="1509" y="1992"/>
                    </a:lnTo>
                    <a:lnTo>
                      <a:pt x="1526" y="2010"/>
                    </a:lnTo>
                    <a:lnTo>
                      <a:pt x="1537" y="2032"/>
                    </a:lnTo>
                    <a:lnTo>
                      <a:pt x="1541" y="2058"/>
                    </a:lnTo>
                    <a:lnTo>
                      <a:pt x="1121" y="2058"/>
                    </a:lnTo>
                    <a:lnTo>
                      <a:pt x="1123" y="2038"/>
                    </a:lnTo>
                    <a:lnTo>
                      <a:pt x="1131" y="2019"/>
                    </a:lnTo>
                    <a:lnTo>
                      <a:pt x="1142" y="2003"/>
                    </a:lnTo>
                    <a:lnTo>
                      <a:pt x="1155" y="1990"/>
                    </a:lnTo>
                    <a:lnTo>
                      <a:pt x="1168" y="1960"/>
                    </a:lnTo>
                    <a:lnTo>
                      <a:pt x="1182" y="1922"/>
                    </a:lnTo>
                    <a:lnTo>
                      <a:pt x="1197" y="1877"/>
                    </a:lnTo>
                    <a:lnTo>
                      <a:pt x="1210" y="1827"/>
                    </a:lnTo>
                    <a:lnTo>
                      <a:pt x="1219" y="1772"/>
                    </a:lnTo>
                    <a:lnTo>
                      <a:pt x="1225" y="1713"/>
                    </a:lnTo>
                    <a:lnTo>
                      <a:pt x="1225" y="1652"/>
                    </a:lnTo>
                    <a:lnTo>
                      <a:pt x="1217" y="1587"/>
                    </a:lnTo>
                    <a:lnTo>
                      <a:pt x="1206" y="1530"/>
                    </a:lnTo>
                    <a:lnTo>
                      <a:pt x="1192" y="1476"/>
                    </a:lnTo>
                    <a:lnTo>
                      <a:pt x="1175" y="1430"/>
                    </a:lnTo>
                    <a:lnTo>
                      <a:pt x="1155" y="1388"/>
                    </a:lnTo>
                    <a:lnTo>
                      <a:pt x="1125" y="1354"/>
                    </a:lnTo>
                    <a:lnTo>
                      <a:pt x="1090" y="1329"/>
                    </a:lnTo>
                    <a:lnTo>
                      <a:pt x="1042" y="1312"/>
                    </a:lnTo>
                    <a:lnTo>
                      <a:pt x="983" y="1305"/>
                    </a:lnTo>
                    <a:lnTo>
                      <a:pt x="931" y="1308"/>
                    </a:lnTo>
                    <a:lnTo>
                      <a:pt x="887" y="1321"/>
                    </a:lnTo>
                    <a:lnTo>
                      <a:pt x="848" y="1343"/>
                    </a:lnTo>
                    <a:lnTo>
                      <a:pt x="817" y="1377"/>
                    </a:lnTo>
                    <a:lnTo>
                      <a:pt x="793" y="1417"/>
                    </a:lnTo>
                    <a:lnTo>
                      <a:pt x="774" y="1467"/>
                    </a:lnTo>
                    <a:lnTo>
                      <a:pt x="761" y="1526"/>
                    </a:lnTo>
                    <a:lnTo>
                      <a:pt x="756" y="1593"/>
                    </a:lnTo>
                    <a:lnTo>
                      <a:pt x="754" y="1659"/>
                    </a:lnTo>
                    <a:lnTo>
                      <a:pt x="756" y="1722"/>
                    </a:lnTo>
                    <a:lnTo>
                      <a:pt x="761" y="1781"/>
                    </a:lnTo>
                    <a:lnTo>
                      <a:pt x="770" y="1835"/>
                    </a:lnTo>
                    <a:lnTo>
                      <a:pt x="780" y="1883"/>
                    </a:lnTo>
                    <a:lnTo>
                      <a:pt x="791" y="1925"/>
                    </a:lnTo>
                    <a:lnTo>
                      <a:pt x="802" y="1960"/>
                    </a:lnTo>
                    <a:lnTo>
                      <a:pt x="813" y="1990"/>
                    </a:lnTo>
                    <a:lnTo>
                      <a:pt x="826" y="2005"/>
                    </a:lnTo>
                    <a:lnTo>
                      <a:pt x="837" y="2021"/>
                    </a:lnTo>
                    <a:lnTo>
                      <a:pt x="842" y="2040"/>
                    </a:lnTo>
                    <a:lnTo>
                      <a:pt x="844" y="2060"/>
                    </a:lnTo>
                    <a:lnTo>
                      <a:pt x="403" y="2060"/>
                    </a:lnTo>
                    <a:lnTo>
                      <a:pt x="406" y="2034"/>
                    </a:lnTo>
                    <a:lnTo>
                      <a:pt x="418" y="2010"/>
                    </a:lnTo>
                    <a:lnTo>
                      <a:pt x="434" y="1990"/>
                    </a:lnTo>
                    <a:lnTo>
                      <a:pt x="456" y="1975"/>
                    </a:lnTo>
                    <a:lnTo>
                      <a:pt x="484" y="1962"/>
                    </a:lnTo>
                    <a:lnTo>
                      <a:pt x="515" y="1951"/>
                    </a:lnTo>
                    <a:lnTo>
                      <a:pt x="551" y="1944"/>
                    </a:lnTo>
                    <a:lnTo>
                      <a:pt x="588" y="1940"/>
                    </a:lnTo>
                    <a:lnTo>
                      <a:pt x="519" y="1903"/>
                    </a:lnTo>
                    <a:lnTo>
                      <a:pt x="462" y="1864"/>
                    </a:lnTo>
                    <a:lnTo>
                      <a:pt x="412" y="1824"/>
                    </a:lnTo>
                    <a:lnTo>
                      <a:pt x="371" y="1781"/>
                    </a:lnTo>
                    <a:lnTo>
                      <a:pt x="338" y="1737"/>
                    </a:lnTo>
                    <a:lnTo>
                      <a:pt x="314" y="1692"/>
                    </a:lnTo>
                    <a:lnTo>
                      <a:pt x="294" y="1646"/>
                    </a:lnTo>
                    <a:lnTo>
                      <a:pt x="283" y="1600"/>
                    </a:lnTo>
                    <a:lnTo>
                      <a:pt x="275" y="1552"/>
                    </a:lnTo>
                    <a:lnTo>
                      <a:pt x="273" y="1504"/>
                    </a:lnTo>
                    <a:lnTo>
                      <a:pt x="275" y="1458"/>
                    </a:lnTo>
                    <a:lnTo>
                      <a:pt x="283" y="1412"/>
                    </a:lnTo>
                    <a:lnTo>
                      <a:pt x="292" y="1366"/>
                    </a:lnTo>
                    <a:lnTo>
                      <a:pt x="305" y="1319"/>
                    </a:lnTo>
                    <a:lnTo>
                      <a:pt x="318" y="1275"/>
                    </a:lnTo>
                    <a:lnTo>
                      <a:pt x="334" y="1233"/>
                    </a:lnTo>
                    <a:lnTo>
                      <a:pt x="371" y="1138"/>
                    </a:lnTo>
                    <a:lnTo>
                      <a:pt x="410" y="1040"/>
                    </a:lnTo>
                    <a:lnTo>
                      <a:pt x="451" y="943"/>
                    </a:lnTo>
                    <a:lnTo>
                      <a:pt x="490" y="852"/>
                    </a:lnTo>
                    <a:lnTo>
                      <a:pt x="523" y="774"/>
                    </a:lnTo>
                    <a:lnTo>
                      <a:pt x="551" y="712"/>
                    </a:lnTo>
                    <a:lnTo>
                      <a:pt x="569" y="671"/>
                    </a:lnTo>
                    <a:lnTo>
                      <a:pt x="576" y="656"/>
                    </a:lnTo>
                    <a:lnTo>
                      <a:pt x="576" y="363"/>
                    </a:lnTo>
                    <a:lnTo>
                      <a:pt x="569" y="368"/>
                    </a:lnTo>
                    <a:lnTo>
                      <a:pt x="552" y="379"/>
                    </a:lnTo>
                    <a:lnTo>
                      <a:pt x="534" y="394"/>
                    </a:lnTo>
                    <a:lnTo>
                      <a:pt x="510" y="411"/>
                    </a:lnTo>
                    <a:lnTo>
                      <a:pt x="486" y="429"/>
                    </a:lnTo>
                    <a:lnTo>
                      <a:pt x="464" y="447"/>
                    </a:lnTo>
                    <a:lnTo>
                      <a:pt x="445" y="464"/>
                    </a:lnTo>
                    <a:lnTo>
                      <a:pt x="430" y="481"/>
                    </a:lnTo>
                    <a:lnTo>
                      <a:pt x="408" y="510"/>
                    </a:lnTo>
                    <a:lnTo>
                      <a:pt x="388" y="540"/>
                    </a:lnTo>
                    <a:lnTo>
                      <a:pt x="371" y="571"/>
                    </a:lnTo>
                    <a:lnTo>
                      <a:pt x="355" y="601"/>
                    </a:lnTo>
                    <a:lnTo>
                      <a:pt x="342" y="634"/>
                    </a:lnTo>
                    <a:lnTo>
                      <a:pt x="331" y="665"/>
                    </a:lnTo>
                    <a:lnTo>
                      <a:pt x="321" y="699"/>
                    </a:lnTo>
                    <a:lnTo>
                      <a:pt x="314" y="734"/>
                    </a:lnTo>
                    <a:lnTo>
                      <a:pt x="347" y="741"/>
                    </a:lnTo>
                    <a:lnTo>
                      <a:pt x="307" y="819"/>
                    </a:lnTo>
                    <a:lnTo>
                      <a:pt x="318" y="858"/>
                    </a:lnTo>
                    <a:lnTo>
                      <a:pt x="333" y="922"/>
                    </a:lnTo>
                    <a:lnTo>
                      <a:pt x="345" y="981"/>
                    </a:lnTo>
                    <a:lnTo>
                      <a:pt x="351" y="1009"/>
                    </a:lnTo>
                    <a:lnTo>
                      <a:pt x="347" y="1022"/>
                    </a:lnTo>
                    <a:lnTo>
                      <a:pt x="340" y="1031"/>
                    </a:lnTo>
                    <a:lnTo>
                      <a:pt x="331" y="1039"/>
                    </a:lnTo>
                    <a:lnTo>
                      <a:pt x="320" y="1044"/>
                    </a:lnTo>
                    <a:lnTo>
                      <a:pt x="307" y="1048"/>
                    </a:lnTo>
                    <a:lnTo>
                      <a:pt x="296" y="1050"/>
                    </a:lnTo>
                    <a:lnTo>
                      <a:pt x="285" y="1048"/>
                    </a:lnTo>
                    <a:lnTo>
                      <a:pt x="275" y="1042"/>
                    </a:lnTo>
                    <a:lnTo>
                      <a:pt x="244" y="987"/>
                    </a:lnTo>
                    <a:lnTo>
                      <a:pt x="235" y="1000"/>
                    </a:lnTo>
                    <a:lnTo>
                      <a:pt x="218" y="1026"/>
                    </a:lnTo>
                    <a:lnTo>
                      <a:pt x="201" y="1052"/>
                    </a:lnTo>
                    <a:lnTo>
                      <a:pt x="194" y="1063"/>
                    </a:lnTo>
                    <a:lnTo>
                      <a:pt x="0" y="991"/>
                    </a:lnTo>
                    <a:lnTo>
                      <a:pt x="6" y="981"/>
                    </a:lnTo>
                    <a:lnTo>
                      <a:pt x="24" y="959"/>
                    </a:lnTo>
                    <a:lnTo>
                      <a:pt x="48" y="928"/>
                    </a:lnTo>
                    <a:lnTo>
                      <a:pt x="76" y="891"/>
                    </a:lnTo>
                    <a:lnTo>
                      <a:pt x="103" y="854"/>
                    </a:lnTo>
                    <a:lnTo>
                      <a:pt x="129" y="821"/>
                    </a:lnTo>
                    <a:lnTo>
                      <a:pt x="148" y="798"/>
                    </a:lnTo>
                    <a:lnTo>
                      <a:pt x="157" y="787"/>
                    </a:lnTo>
                    <a:lnTo>
                      <a:pt x="135" y="702"/>
                    </a:lnTo>
                    <a:lnTo>
                      <a:pt x="166" y="70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 name="Freeform 27"/>
              <p:cNvSpPr>
                <a:spLocks/>
              </p:cNvSpPr>
              <p:nvPr/>
            </p:nvSpPr>
            <p:spPr bwMode="auto">
              <a:xfrm>
                <a:off x="3968" y="887"/>
                <a:ext cx="508" cy="453"/>
              </a:xfrm>
              <a:custGeom>
                <a:avLst/>
                <a:gdLst/>
                <a:ahLst/>
                <a:cxnLst>
                  <a:cxn ang="0">
                    <a:pos x="870" y="274"/>
                  </a:cxn>
                  <a:cxn ang="0">
                    <a:pos x="868" y="274"/>
                  </a:cxn>
                  <a:cxn ang="0">
                    <a:pos x="853" y="244"/>
                  </a:cxn>
                  <a:cxn ang="0">
                    <a:pos x="820" y="189"/>
                  </a:cxn>
                  <a:cxn ang="0">
                    <a:pos x="778" y="139"/>
                  </a:cxn>
                  <a:cxn ang="0">
                    <a:pos x="730" y="96"/>
                  </a:cxn>
                  <a:cxn ang="0">
                    <a:pos x="676" y="59"/>
                  </a:cxn>
                  <a:cxn ang="0">
                    <a:pos x="617" y="32"/>
                  </a:cxn>
                  <a:cxn ang="0">
                    <a:pos x="554" y="11"/>
                  </a:cxn>
                  <a:cxn ang="0">
                    <a:pos x="488" y="2"/>
                  </a:cxn>
                  <a:cxn ang="0">
                    <a:pos x="406" y="2"/>
                  </a:cxn>
                  <a:cxn ang="0">
                    <a:pos x="318" y="21"/>
                  </a:cxn>
                  <a:cxn ang="0">
                    <a:pos x="236" y="56"/>
                  </a:cxn>
                  <a:cxn ang="0">
                    <a:pos x="164" y="104"/>
                  </a:cxn>
                  <a:cxn ang="0">
                    <a:pos x="103" y="165"/>
                  </a:cxn>
                  <a:cxn ang="0">
                    <a:pos x="53" y="237"/>
                  </a:cxn>
                  <a:cxn ang="0">
                    <a:pos x="20" y="318"/>
                  </a:cxn>
                  <a:cxn ang="0">
                    <a:pos x="2" y="407"/>
                  </a:cxn>
                  <a:cxn ang="0">
                    <a:pos x="2" y="499"/>
                  </a:cxn>
                  <a:cxn ang="0">
                    <a:pos x="20" y="588"/>
                  </a:cxn>
                  <a:cxn ang="0">
                    <a:pos x="53" y="669"/>
                  </a:cxn>
                  <a:cxn ang="0">
                    <a:pos x="103" y="741"/>
                  </a:cxn>
                  <a:cxn ang="0">
                    <a:pos x="164" y="802"/>
                  </a:cxn>
                  <a:cxn ang="0">
                    <a:pos x="236" y="850"/>
                  </a:cxn>
                  <a:cxn ang="0">
                    <a:pos x="318" y="885"/>
                  </a:cxn>
                  <a:cxn ang="0">
                    <a:pos x="406" y="904"/>
                  </a:cxn>
                  <a:cxn ang="0">
                    <a:pos x="486" y="904"/>
                  </a:cxn>
                  <a:cxn ang="0">
                    <a:pos x="549" y="894"/>
                  </a:cxn>
                  <a:cxn ang="0">
                    <a:pos x="610" y="878"/>
                  </a:cxn>
                  <a:cxn ang="0">
                    <a:pos x="667" y="852"/>
                  </a:cxn>
                  <a:cxn ang="0">
                    <a:pos x="719" y="819"/>
                  </a:cxn>
                  <a:cxn ang="0">
                    <a:pos x="767" y="778"/>
                  </a:cxn>
                  <a:cxn ang="0">
                    <a:pos x="807" y="734"/>
                  </a:cxn>
                  <a:cxn ang="0">
                    <a:pos x="842" y="682"/>
                  </a:cxn>
                  <a:cxn ang="0">
                    <a:pos x="861" y="654"/>
                  </a:cxn>
                  <a:cxn ang="0">
                    <a:pos x="868" y="654"/>
                  </a:cxn>
                  <a:cxn ang="0">
                    <a:pos x="901" y="651"/>
                  </a:cxn>
                  <a:cxn ang="0">
                    <a:pos x="953" y="621"/>
                  </a:cxn>
                  <a:cxn ang="0">
                    <a:pos x="992" y="571"/>
                  </a:cxn>
                  <a:cxn ang="0">
                    <a:pos x="1012" y="503"/>
                  </a:cxn>
                  <a:cxn ang="0">
                    <a:pos x="1012" y="425"/>
                  </a:cxn>
                  <a:cxn ang="0">
                    <a:pos x="992" y="357"/>
                  </a:cxn>
                  <a:cxn ang="0">
                    <a:pos x="953" y="307"/>
                  </a:cxn>
                  <a:cxn ang="0">
                    <a:pos x="901" y="277"/>
                  </a:cxn>
                </a:cxnLst>
                <a:rect l="0" t="0" r="r" b="b"/>
                <a:pathLst>
                  <a:path w="1016" h="905">
                    <a:moveTo>
                      <a:pt x="872" y="274"/>
                    </a:moveTo>
                    <a:lnTo>
                      <a:pt x="870" y="274"/>
                    </a:lnTo>
                    <a:lnTo>
                      <a:pt x="870" y="274"/>
                    </a:lnTo>
                    <a:lnTo>
                      <a:pt x="868" y="274"/>
                    </a:lnTo>
                    <a:lnTo>
                      <a:pt x="868" y="274"/>
                    </a:lnTo>
                    <a:lnTo>
                      <a:pt x="853" y="244"/>
                    </a:lnTo>
                    <a:lnTo>
                      <a:pt x="839" y="216"/>
                    </a:lnTo>
                    <a:lnTo>
                      <a:pt x="820" y="189"/>
                    </a:lnTo>
                    <a:lnTo>
                      <a:pt x="800" y="163"/>
                    </a:lnTo>
                    <a:lnTo>
                      <a:pt x="778" y="139"/>
                    </a:lnTo>
                    <a:lnTo>
                      <a:pt x="756" y="117"/>
                    </a:lnTo>
                    <a:lnTo>
                      <a:pt x="730" y="96"/>
                    </a:lnTo>
                    <a:lnTo>
                      <a:pt x="704" y="76"/>
                    </a:lnTo>
                    <a:lnTo>
                      <a:pt x="676" y="59"/>
                    </a:lnTo>
                    <a:lnTo>
                      <a:pt x="648" y="45"/>
                    </a:lnTo>
                    <a:lnTo>
                      <a:pt x="617" y="32"/>
                    </a:lnTo>
                    <a:lnTo>
                      <a:pt x="586" y="21"/>
                    </a:lnTo>
                    <a:lnTo>
                      <a:pt x="554" y="11"/>
                    </a:lnTo>
                    <a:lnTo>
                      <a:pt x="521" y="6"/>
                    </a:lnTo>
                    <a:lnTo>
                      <a:pt x="488" y="2"/>
                    </a:lnTo>
                    <a:lnTo>
                      <a:pt x="453" y="0"/>
                    </a:lnTo>
                    <a:lnTo>
                      <a:pt x="406" y="2"/>
                    </a:lnTo>
                    <a:lnTo>
                      <a:pt x="360" y="10"/>
                    </a:lnTo>
                    <a:lnTo>
                      <a:pt x="318" y="21"/>
                    </a:lnTo>
                    <a:lnTo>
                      <a:pt x="275" y="35"/>
                    </a:lnTo>
                    <a:lnTo>
                      <a:pt x="236" y="56"/>
                    </a:lnTo>
                    <a:lnTo>
                      <a:pt x="199" y="78"/>
                    </a:lnTo>
                    <a:lnTo>
                      <a:pt x="164" y="104"/>
                    </a:lnTo>
                    <a:lnTo>
                      <a:pt x="133" y="133"/>
                    </a:lnTo>
                    <a:lnTo>
                      <a:pt x="103" y="165"/>
                    </a:lnTo>
                    <a:lnTo>
                      <a:pt x="78" y="200"/>
                    </a:lnTo>
                    <a:lnTo>
                      <a:pt x="53" y="237"/>
                    </a:lnTo>
                    <a:lnTo>
                      <a:pt x="35" y="277"/>
                    </a:lnTo>
                    <a:lnTo>
                      <a:pt x="20" y="318"/>
                    </a:lnTo>
                    <a:lnTo>
                      <a:pt x="9" y="362"/>
                    </a:lnTo>
                    <a:lnTo>
                      <a:pt x="2" y="407"/>
                    </a:lnTo>
                    <a:lnTo>
                      <a:pt x="0" y="453"/>
                    </a:lnTo>
                    <a:lnTo>
                      <a:pt x="2" y="499"/>
                    </a:lnTo>
                    <a:lnTo>
                      <a:pt x="9" y="543"/>
                    </a:lnTo>
                    <a:lnTo>
                      <a:pt x="20" y="588"/>
                    </a:lnTo>
                    <a:lnTo>
                      <a:pt x="35" y="628"/>
                    </a:lnTo>
                    <a:lnTo>
                      <a:pt x="53" y="669"/>
                    </a:lnTo>
                    <a:lnTo>
                      <a:pt x="78" y="706"/>
                    </a:lnTo>
                    <a:lnTo>
                      <a:pt x="103" y="741"/>
                    </a:lnTo>
                    <a:lnTo>
                      <a:pt x="133" y="772"/>
                    </a:lnTo>
                    <a:lnTo>
                      <a:pt x="164" y="802"/>
                    </a:lnTo>
                    <a:lnTo>
                      <a:pt x="199" y="828"/>
                    </a:lnTo>
                    <a:lnTo>
                      <a:pt x="236" y="850"/>
                    </a:lnTo>
                    <a:lnTo>
                      <a:pt x="275" y="870"/>
                    </a:lnTo>
                    <a:lnTo>
                      <a:pt x="318" y="885"/>
                    </a:lnTo>
                    <a:lnTo>
                      <a:pt x="360" y="896"/>
                    </a:lnTo>
                    <a:lnTo>
                      <a:pt x="406" y="904"/>
                    </a:lnTo>
                    <a:lnTo>
                      <a:pt x="453" y="905"/>
                    </a:lnTo>
                    <a:lnTo>
                      <a:pt x="486" y="904"/>
                    </a:lnTo>
                    <a:lnTo>
                      <a:pt x="517" y="900"/>
                    </a:lnTo>
                    <a:lnTo>
                      <a:pt x="549" y="894"/>
                    </a:lnTo>
                    <a:lnTo>
                      <a:pt x="580" y="887"/>
                    </a:lnTo>
                    <a:lnTo>
                      <a:pt x="610" y="878"/>
                    </a:lnTo>
                    <a:lnTo>
                      <a:pt x="639" y="865"/>
                    </a:lnTo>
                    <a:lnTo>
                      <a:pt x="667" y="852"/>
                    </a:lnTo>
                    <a:lnTo>
                      <a:pt x="695" y="835"/>
                    </a:lnTo>
                    <a:lnTo>
                      <a:pt x="719" y="819"/>
                    </a:lnTo>
                    <a:lnTo>
                      <a:pt x="743" y="800"/>
                    </a:lnTo>
                    <a:lnTo>
                      <a:pt x="767" y="778"/>
                    </a:lnTo>
                    <a:lnTo>
                      <a:pt x="787" y="756"/>
                    </a:lnTo>
                    <a:lnTo>
                      <a:pt x="807" y="734"/>
                    </a:lnTo>
                    <a:lnTo>
                      <a:pt x="826" y="708"/>
                    </a:lnTo>
                    <a:lnTo>
                      <a:pt x="842" y="682"/>
                    </a:lnTo>
                    <a:lnTo>
                      <a:pt x="857" y="654"/>
                    </a:lnTo>
                    <a:lnTo>
                      <a:pt x="861" y="654"/>
                    </a:lnTo>
                    <a:lnTo>
                      <a:pt x="865" y="654"/>
                    </a:lnTo>
                    <a:lnTo>
                      <a:pt x="868" y="654"/>
                    </a:lnTo>
                    <a:lnTo>
                      <a:pt x="872" y="654"/>
                    </a:lnTo>
                    <a:lnTo>
                      <a:pt x="901" y="651"/>
                    </a:lnTo>
                    <a:lnTo>
                      <a:pt x="929" y="639"/>
                    </a:lnTo>
                    <a:lnTo>
                      <a:pt x="953" y="621"/>
                    </a:lnTo>
                    <a:lnTo>
                      <a:pt x="975" y="599"/>
                    </a:lnTo>
                    <a:lnTo>
                      <a:pt x="992" y="571"/>
                    </a:lnTo>
                    <a:lnTo>
                      <a:pt x="1005" y="538"/>
                    </a:lnTo>
                    <a:lnTo>
                      <a:pt x="1012" y="503"/>
                    </a:lnTo>
                    <a:lnTo>
                      <a:pt x="1016" y="464"/>
                    </a:lnTo>
                    <a:lnTo>
                      <a:pt x="1012" y="425"/>
                    </a:lnTo>
                    <a:lnTo>
                      <a:pt x="1005" y="390"/>
                    </a:lnTo>
                    <a:lnTo>
                      <a:pt x="992" y="357"/>
                    </a:lnTo>
                    <a:lnTo>
                      <a:pt x="975" y="329"/>
                    </a:lnTo>
                    <a:lnTo>
                      <a:pt x="953" y="307"/>
                    </a:lnTo>
                    <a:lnTo>
                      <a:pt x="929" y="288"/>
                    </a:lnTo>
                    <a:lnTo>
                      <a:pt x="901" y="277"/>
                    </a:lnTo>
                    <a:lnTo>
                      <a:pt x="872" y="27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 name="Freeform 28"/>
              <p:cNvSpPr>
                <a:spLocks/>
              </p:cNvSpPr>
              <p:nvPr/>
            </p:nvSpPr>
            <p:spPr bwMode="auto">
              <a:xfrm>
                <a:off x="4002" y="923"/>
                <a:ext cx="447" cy="382"/>
              </a:xfrm>
              <a:custGeom>
                <a:avLst/>
                <a:gdLst/>
                <a:ahLst/>
                <a:cxnLst>
                  <a:cxn ang="0">
                    <a:pos x="795" y="292"/>
                  </a:cxn>
                  <a:cxn ang="0">
                    <a:pos x="769" y="305"/>
                  </a:cxn>
                  <a:cxn ang="0">
                    <a:pos x="750" y="281"/>
                  </a:cxn>
                  <a:cxn ang="0">
                    <a:pos x="726" y="218"/>
                  </a:cxn>
                  <a:cxn ang="0">
                    <a:pos x="693" y="163"/>
                  </a:cxn>
                  <a:cxn ang="0">
                    <a:pos x="651" y="113"/>
                  </a:cxn>
                  <a:cxn ang="0">
                    <a:pos x="603" y="71"/>
                  </a:cxn>
                  <a:cxn ang="0">
                    <a:pos x="545" y="37"/>
                  </a:cxn>
                  <a:cxn ang="0">
                    <a:pos x="482" y="13"/>
                  </a:cxn>
                  <a:cxn ang="0">
                    <a:pos x="416" y="2"/>
                  </a:cxn>
                  <a:cxn ang="0">
                    <a:pos x="342" y="2"/>
                  </a:cxn>
                  <a:cxn ang="0">
                    <a:pos x="268" y="17"/>
                  </a:cxn>
                  <a:cxn ang="0">
                    <a:pos x="200" y="47"/>
                  </a:cxn>
                  <a:cxn ang="0">
                    <a:pos x="139" y="87"/>
                  </a:cxn>
                  <a:cxn ang="0">
                    <a:pos x="87" y="139"/>
                  </a:cxn>
                  <a:cxn ang="0">
                    <a:pos x="46" y="200"/>
                  </a:cxn>
                  <a:cxn ang="0">
                    <a:pos x="17" y="268"/>
                  </a:cxn>
                  <a:cxn ang="0">
                    <a:pos x="2" y="342"/>
                  </a:cxn>
                  <a:cxn ang="0">
                    <a:pos x="2" y="420"/>
                  </a:cxn>
                  <a:cxn ang="0">
                    <a:pos x="17" y="494"/>
                  </a:cxn>
                  <a:cxn ang="0">
                    <a:pos x="46" y="564"/>
                  </a:cxn>
                  <a:cxn ang="0">
                    <a:pos x="87" y="625"/>
                  </a:cxn>
                  <a:cxn ang="0">
                    <a:pos x="139" y="676"/>
                  </a:cxn>
                  <a:cxn ang="0">
                    <a:pos x="200" y="717"/>
                  </a:cxn>
                  <a:cxn ang="0">
                    <a:pos x="268" y="747"/>
                  </a:cxn>
                  <a:cxn ang="0">
                    <a:pos x="342" y="761"/>
                  </a:cxn>
                  <a:cxn ang="0">
                    <a:pos x="414" y="761"/>
                  </a:cxn>
                  <a:cxn ang="0">
                    <a:pos x="477" y="750"/>
                  </a:cxn>
                  <a:cxn ang="0">
                    <a:pos x="536" y="730"/>
                  </a:cxn>
                  <a:cxn ang="0">
                    <a:pos x="590" y="700"/>
                  </a:cxn>
                  <a:cxn ang="0">
                    <a:pos x="639" y="664"/>
                  </a:cxn>
                  <a:cxn ang="0">
                    <a:pos x="680" y="617"/>
                  </a:cxn>
                  <a:cxn ang="0">
                    <a:pos x="715" y="567"/>
                  </a:cxn>
                  <a:cxn ang="0">
                    <a:pos x="741" y="510"/>
                  </a:cxn>
                  <a:cxn ang="0">
                    <a:pos x="756" y="488"/>
                  </a:cxn>
                  <a:cxn ang="0">
                    <a:pos x="769" y="499"/>
                  </a:cxn>
                  <a:cxn ang="0">
                    <a:pos x="785" y="508"/>
                  </a:cxn>
                  <a:cxn ang="0">
                    <a:pos x="802" y="512"/>
                  </a:cxn>
                  <a:cxn ang="0">
                    <a:pos x="826" y="510"/>
                  </a:cxn>
                  <a:cxn ang="0">
                    <a:pos x="857" y="494"/>
                  </a:cxn>
                  <a:cxn ang="0">
                    <a:pos x="880" y="462"/>
                  </a:cxn>
                  <a:cxn ang="0">
                    <a:pos x="893" y="423"/>
                  </a:cxn>
                  <a:cxn ang="0">
                    <a:pos x="893" y="379"/>
                  </a:cxn>
                  <a:cxn ang="0">
                    <a:pos x="880" y="340"/>
                  </a:cxn>
                  <a:cxn ang="0">
                    <a:pos x="857" y="309"/>
                  </a:cxn>
                  <a:cxn ang="0">
                    <a:pos x="826" y="292"/>
                  </a:cxn>
                </a:cxnLst>
                <a:rect l="0" t="0" r="r" b="b"/>
                <a:pathLst>
                  <a:path w="894" h="763">
                    <a:moveTo>
                      <a:pt x="809" y="290"/>
                    </a:moveTo>
                    <a:lnTo>
                      <a:pt x="795" y="292"/>
                    </a:lnTo>
                    <a:lnTo>
                      <a:pt x="782" y="296"/>
                    </a:lnTo>
                    <a:lnTo>
                      <a:pt x="769" y="305"/>
                    </a:lnTo>
                    <a:lnTo>
                      <a:pt x="758" y="314"/>
                    </a:lnTo>
                    <a:lnTo>
                      <a:pt x="750" y="281"/>
                    </a:lnTo>
                    <a:lnTo>
                      <a:pt x="739" y="250"/>
                    </a:lnTo>
                    <a:lnTo>
                      <a:pt x="726" y="218"/>
                    </a:lnTo>
                    <a:lnTo>
                      <a:pt x="712" y="191"/>
                    </a:lnTo>
                    <a:lnTo>
                      <a:pt x="693" y="163"/>
                    </a:lnTo>
                    <a:lnTo>
                      <a:pt x="673" y="137"/>
                    </a:lnTo>
                    <a:lnTo>
                      <a:pt x="651" y="113"/>
                    </a:lnTo>
                    <a:lnTo>
                      <a:pt x="628" y="91"/>
                    </a:lnTo>
                    <a:lnTo>
                      <a:pt x="603" y="71"/>
                    </a:lnTo>
                    <a:lnTo>
                      <a:pt x="575" y="52"/>
                    </a:lnTo>
                    <a:lnTo>
                      <a:pt x="545" y="37"/>
                    </a:lnTo>
                    <a:lnTo>
                      <a:pt x="514" y="24"/>
                    </a:lnTo>
                    <a:lnTo>
                      <a:pt x="482" y="13"/>
                    </a:lnTo>
                    <a:lnTo>
                      <a:pt x="449" y="6"/>
                    </a:lnTo>
                    <a:lnTo>
                      <a:pt x="416" y="2"/>
                    </a:lnTo>
                    <a:lnTo>
                      <a:pt x="381" y="0"/>
                    </a:lnTo>
                    <a:lnTo>
                      <a:pt x="342" y="2"/>
                    </a:lnTo>
                    <a:lnTo>
                      <a:pt x="303" y="8"/>
                    </a:lnTo>
                    <a:lnTo>
                      <a:pt x="268" y="17"/>
                    </a:lnTo>
                    <a:lnTo>
                      <a:pt x="233" y="30"/>
                    </a:lnTo>
                    <a:lnTo>
                      <a:pt x="200" y="47"/>
                    </a:lnTo>
                    <a:lnTo>
                      <a:pt x="168" y="65"/>
                    </a:lnTo>
                    <a:lnTo>
                      <a:pt x="139" y="87"/>
                    </a:lnTo>
                    <a:lnTo>
                      <a:pt x="111" y="111"/>
                    </a:lnTo>
                    <a:lnTo>
                      <a:pt x="87" y="139"/>
                    </a:lnTo>
                    <a:lnTo>
                      <a:pt x="65" y="168"/>
                    </a:lnTo>
                    <a:lnTo>
                      <a:pt x="46" y="200"/>
                    </a:lnTo>
                    <a:lnTo>
                      <a:pt x="30" y="233"/>
                    </a:lnTo>
                    <a:lnTo>
                      <a:pt x="17" y="268"/>
                    </a:lnTo>
                    <a:lnTo>
                      <a:pt x="8" y="303"/>
                    </a:lnTo>
                    <a:lnTo>
                      <a:pt x="2" y="342"/>
                    </a:lnTo>
                    <a:lnTo>
                      <a:pt x="0" y="381"/>
                    </a:lnTo>
                    <a:lnTo>
                      <a:pt x="2" y="420"/>
                    </a:lnTo>
                    <a:lnTo>
                      <a:pt x="8" y="458"/>
                    </a:lnTo>
                    <a:lnTo>
                      <a:pt x="17" y="494"/>
                    </a:lnTo>
                    <a:lnTo>
                      <a:pt x="30" y="529"/>
                    </a:lnTo>
                    <a:lnTo>
                      <a:pt x="46" y="564"/>
                    </a:lnTo>
                    <a:lnTo>
                      <a:pt x="65" y="595"/>
                    </a:lnTo>
                    <a:lnTo>
                      <a:pt x="87" y="625"/>
                    </a:lnTo>
                    <a:lnTo>
                      <a:pt x="111" y="651"/>
                    </a:lnTo>
                    <a:lnTo>
                      <a:pt x="139" y="676"/>
                    </a:lnTo>
                    <a:lnTo>
                      <a:pt x="168" y="699"/>
                    </a:lnTo>
                    <a:lnTo>
                      <a:pt x="200" y="717"/>
                    </a:lnTo>
                    <a:lnTo>
                      <a:pt x="233" y="734"/>
                    </a:lnTo>
                    <a:lnTo>
                      <a:pt x="268" y="747"/>
                    </a:lnTo>
                    <a:lnTo>
                      <a:pt x="303" y="756"/>
                    </a:lnTo>
                    <a:lnTo>
                      <a:pt x="342" y="761"/>
                    </a:lnTo>
                    <a:lnTo>
                      <a:pt x="381" y="763"/>
                    </a:lnTo>
                    <a:lnTo>
                      <a:pt x="414" y="761"/>
                    </a:lnTo>
                    <a:lnTo>
                      <a:pt x="446" y="758"/>
                    </a:lnTo>
                    <a:lnTo>
                      <a:pt x="477" y="750"/>
                    </a:lnTo>
                    <a:lnTo>
                      <a:pt x="506" y="741"/>
                    </a:lnTo>
                    <a:lnTo>
                      <a:pt x="536" y="730"/>
                    </a:lnTo>
                    <a:lnTo>
                      <a:pt x="564" y="717"/>
                    </a:lnTo>
                    <a:lnTo>
                      <a:pt x="590" y="700"/>
                    </a:lnTo>
                    <a:lnTo>
                      <a:pt x="615" y="682"/>
                    </a:lnTo>
                    <a:lnTo>
                      <a:pt x="639" y="664"/>
                    </a:lnTo>
                    <a:lnTo>
                      <a:pt x="660" y="641"/>
                    </a:lnTo>
                    <a:lnTo>
                      <a:pt x="680" y="617"/>
                    </a:lnTo>
                    <a:lnTo>
                      <a:pt x="699" y="593"/>
                    </a:lnTo>
                    <a:lnTo>
                      <a:pt x="715" y="567"/>
                    </a:lnTo>
                    <a:lnTo>
                      <a:pt x="728" y="540"/>
                    </a:lnTo>
                    <a:lnTo>
                      <a:pt x="741" y="510"/>
                    </a:lnTo>
                    <a:lnTo>
                      <a:pt x="750" y="481"/>
                    </a:lnTo>
                    <a:lnTo>
                      <a:pt x="756" y="488"/>
                    </a:lnTo>
                    <a:lnTo>
                      <a:pt x="763" y="494"/>
                    </a:lnTo>
                    <a:lnTo>
                      <a:pt x="769" y="499"/>
                    </a:lnTo>
                    <a:lnTo>
                      <a:pt x="778" y="505"/>
                    </a:lnTo>
                    <a:lnTo>
                      <a:pt x="785" y="508"/>
                    </a:lnTo>
                    <a:lnTo>
                      <a:pt x="793" y="510"/>
                    </a:lnTo>
                    <a:lnTo>
                      <a:pt x="802" y="512"/>
                    </a:lnTo>
                    <a:lnTo>
                      <a:pt x="809" y="512"/>
                    </a:lnTo>
                    <a:lnTo>
                      <a:pt x="826" y="510"/>
                    </a:lnTo>
                    <a:lnTo>
                      <a:pt x="843" y="503"/>
                    </a:lnTo>
                    <a:lnTo>
                      <a:pt x="857" y="494"/>
                    </a:lnTo>
                    <a:lnTo>
                      <a:pt x="870" y="479"/>
                    </a:lnTo>
                    <a:lnTo>
                      <a:pt x="880" y="462"/>
                    </a:lnTo>
                    <a:lnTo>
                      <a:pt x="887" y="444"/>
                    </a:lnTo>
                    <a:lnTo>
                      <a:pt x="893" y="423"/>
                    </a:lnTo>
                    <a:lnTo>
                      <a:pt x="894" y="401"/>
                    </a:lnTo>
                    <a:lnTo>
                      <a:pt x="893" y="379"/>
                    </a:lnTo>
                    <a:lnTo>
                      <a:pt x="887" y="359"/>
                    </a:lnTo>
                    <a:lnTo>
                      <a:pt x="880" y="340"/>
                    </a:lnTo>
                    <a:lnTo>
                      <a:pt x="870" y="324"/>
                    </a:lnTo>
                    <a:lnTo>
                      <a:pt x="857" y="309"/>
                    </a:lnTo>
                    <a:lnTo>
                      <a:pt x="843" y="300"/>
                    </a:lnTo>
                    <a:lnTo>
                      <a:pt x="826" y="292"/>
                    </a:lnTo>
                    <a:lnTo>
                      <a:pt x="809" y="29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3" name="Freeform 29"/>
              <p:cNvSpPr>
                <a:spLocks/>
              </p:cNvSpPr>
              <p:nvPr/>
            </p:nvSpPr>
            <p:spPr bwMode="auto">
              <a:xfrm>
                <a:off x="4097" y="1188"/>
                <a:ext cx="183" cy="63"/>
              </a:xfrm>
              <a:custGeom>
                <a:avLst/>
                <a:gdLst/>
                <a:ahLst/>
                <a:cxnLst>
                  <a:cxn ang="0">
                    <a:pos x="0" y="0"/>
                  </a:cxn>
                  <a:cxn ang="0">
                    <a:pos x="3" y="12"/>
                  </a:cxn>
                  <a:cxn ang="0">
                    <a:pos x="7" y="24"/>
                  </a:cxn>
                  <a:cxn ang="0">
                    <a:pos x="11" y="36"/>
                  </a:cxn>
                  <a:cxn ang="0">
                    <a:pos x="16" y="49"/>
                  </a:cxn>
                  <a:cxn ang="0">
                    <a:pos x="25" y="62"/>
                  </a:cxn>
                  <a:cxn ang="0">
                    <a:pos x="35" y="75"/>
                  </a:cxn>
                  <a:cxn ang="0">
                    <a:pos x="49" y="88"/>
                  </a:cxn>
                  <a:cxn ang="0">
                    <a:pos x="66" y="101"/>
                  </a:cxn>
                  <a:cxn ang="0">
                    <a:pos x="88" y="112"/>
                  </a:cxn>
                  <a:cxn ang="0">
                    <a:pos x="112" y="120"/>
                  </a:cxn>
                  <a:cxn ang="0">
                    <a:pos x="136" y="125"/>
                  </a:cxn>
                  <a:cxn ang="0">
                    <a:pos x="158" y="125"/>
                  </a:cxn>
                  <a:cxn ang="0">
                    <a:pos x="179" y="125"/>
                  </a:cxn>
                  <a:cxn ang="0">
                    <a:pos x="194" y="125"/>
                  </a:cxn>
                  <a:cxn ang="0">
                    <a:pos x="205" y="123"/>
                  </a:cxn>
                  <a:cxn ang="0">
                    <a:pos x="208" y="123"/>
                  </a:cxn>
                  <a:cxn ang="0">
                    <a:pos x="365" y="0"/>
                  </a:cxn>
                  <a:cxn ang="0">
                    <a:pos x="0" y="0"/>
                  </a:cxn>
                </a:cxnLst>
                <a:rect l="0" t="0" r="r" b="b"/>
                <a:pathLst>
                  <a:path w="365" h="125">
                    <a:moveTo>
                      <a:pt x="0" y="0"/>
                    </a:moveTo>
                    <a:lnTo>
                      <a:pt x="3" y="12"/>
                    </a:lnTo>
                    <a:lnTo>
                      <a:pt x="7" y="24"/>
                    </a:lnTo>
                    <a:lnTo>
                      <a:pt x="11" y="36"/>
                    </a:lnTo>
                    <a:lnTo>
                      <a:pt x="16" y="49"/>
                    </a:lnTo>
                    <a:lnTo>
                      <a:pt x="25" y="62"/>
                    </a:lnTo>
                    <a:lnTo>
                      <a:pt x="35" y="75"/>
                    </a:lnTo>
                    <a:lnTo>
                      <a:pt x="49" y="88"/>
                    </a:lnTo>
                    <a:lnTo>
                      <a:pt x="66" y="101"/>
                    </a:lnTo>
                    <a:lnTo>
                      <a:pt x="88" y="112"/>
                    </a:lnTo>
                    <a:lnTo>
                      <a:pt x="112" y="120"/>
                    </a:lnTo>
                    <a:lnTo>
                      <a:pt x="136" y="125"/>
                    </a:lnTo>
                    <a:lnTo>
                      <a:pt x="158" y="125"/>
                    </a:lnTo>
                    <a:lnTo>
                      <a:pt x="179" y="125"/>
                    </a:lnTo>
                    <a:lnTo>
                      <a:pt x="194" y="125"/>
                    </a:lnTo>
                    <a:lnTo>
                      <a:pt x="205" y="123"/>
                    </a:lnTo>
                    <a:lnTo>
                      <a:pt x="208" y="123"/>
                    </a:lnTo>
                    <a:lnTo>
                      <a:pt x="365" y="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4" name="Freeform 30"/>
              <p:cNvSpPr>
                <a:spLocks/>
              </p:cNvSpPr>
              <p:nvPr/>
            </p:nvSpPr>
            <p:spPr bwMode="auto">
              <a:xfrm>
                <a:off x="4121" y="1202"/>
                <a:ext cx="108" cy="19"/>
              </a:xfrm>
              <a:custGeom>
                <a:avLst/>
                <a:gdLst/>
                <a:ahLst/>
                <a:cxnLst>
                  <a:cxn ang="0">
                    <a:pos x="0" y="0"/>
                  </a:cxn>
                  <a:cxn ang="0">
                    <a:pos x="18" y="37"/>
                  </a:cxn>
                  <a:cxn ang="0">
                    <a:pos x="162" y="37"/>
                  </a:cxn>
                  <a:cxn ang="0">
                    <a:pos x="216" y="0"/>
                  </a:cxn>
                  <a:cxn ang="0">
                    <a:pos x="0" y="0"/>
                  </a:cxn>
                </a:cxnLst>
                <a:rect l="0" t="0" r="r" b="b"/>
                <a:pathLst>
                  <a:path w="216" h="37">
                    <a:moveTo>
                      <a:pt x="0" y="0"/>
                    </a:moveTo>
                    <a:lnTo>
                      <a:pt x="18" y="37"/>
                    </a:lnTo>
                    <a:lnTo>
                      <a:pt x="162" y="37"/>
                    </a:lnTo>
                    <a:lnTo>
                      <a:pt x="216" y="0"/>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5" name="Freeform 31"/>
              <p:cNvSpPr>
                <a:spLocks/>
              </p:cNvSpPr>
              <p:nvPr/>
            </p:nvSpPr>
            <p:spPr bwMode="auto">
              <a:xfrm>
                <a:off x="4068" y="999"/>
                <a:ext cx="47" cy="47"/>
              </a:xfrm>
              <a:custGeom>
                <a:avLst/>
                <a:gdLst/>
                <a:ahLst/>
                <a:cxnLst>
                  <a:cxn ang="0">
                    <a:pos x="48" y="94"/>
                  </a:cxn>
                  <a:cxn ang="0">
                    <a:pos x="67" y="90"/>
                  </a:cxn>
                  <a:cxn ang="0">
                    <a:pos x="82" y="81"/>
                  </a:cxn>
                  <a:cxn ang="0">
                    <a:pos x="91" y="66"/>
                  </a:cxn>
                  <a:cxn ang="0">
                    <a:pos x="95" y="48"/>
                  </a:cxn>
                  <a:cxn ang="0">
                    <a:pos x="91" y="29"/>
                  </a:cxn>
                  <a:cxn ang="0">
                    <a:pos x="82" y="15"/>
                  </a:cxn>
                  <a:cxn ang="0">
                    <a:pos x="67" y="4"/>
                  </a:cxn>
                  <a:cxn ang="0">
                    <a:pos x="48" y="0"/>
                  </a:cxn>
                  <a:cxn ang="0">
                    <a:pos x="30" y="4"/>
                  </a:cxn>
                  <a:cxn ang="0">
                    <a:pos x="15" y="15"/>
                  </a:cxn>
                  <a:cxn ang="0">
                    <a:pos x="4" y="29"/>
                  </a:cxn>
                  <a:cxn ang="0">
                    <a:pos x="0" y="48"/>
                  </a:cxn>
                  <a:cxn ang="0">
                    <a:pos x="4" y="66"/>
                  </a:cxn>
                  <a:cxn ang="0">
                    <a:pos x="15" y="81"/>
                  </a:cxn>
                  <a:cxn ang="0">
                    <a:pos x="30" y="90"/>
                  </a:cxn>
                  <a:cxn ang="0">
                    <a:pos x="48" y="94"/>
                  </a:cxn>
                </a:cxnLst>
                <a:rect l="0" t="0" r="r" b="b"/>
                <a:pathLst>
                  <a:path w="95" h="94">
                    <a:moveTo>
                      <a:pt x="48" y="94"/>
                    </a:moveTo>
                    <a:lnTo>
                      <a:pt x="67" y="90"/>
                    </a:lnTo>
                    <a:lnTo>
                      <a:pt x="82" y="81"/>
                    </a:lnTo>
                    <a:lnTo>
                      <a:pt x="91" y="66"/>
                    </a:lnTo>
                    <a:lnTo>
                      <a:pt x="95" y="48"/>
                    </a:lnTo>
                    <a:lnTo>
                      <a:pt x="91" y="29"/>
                    </a:lnTo>
                    <a:lnTo>
                      <a:pt x="82" y="15"/>
                    </a:lnTo>
                    <a:lnTo>
                      <a:pt x="67" y="4"/>
                    </a:lnTo>
                    <a:lnTo>
                      <a:pt x="48" y="0"/>
                    </a:lnTo>
                    <a:lnTo>
                      <a:pt x="30" y="4"/>
                    </a:lnTo>
                    <a:lnTo>
                      <a:pt x="15" y="15"/>
                    </a:lnTo>
                    <a:lnTo>
                      <a:pt x="4" y="29"/>
                    </a:lnTo>
                    <a:lnTo>
                      <a:pt x="0" y="48"/>
                    </a:lnTo>
                    <a:lnTo>
                      <a:pt x="4" y="66"/>
                    </a:lnTo>
                    <a:lnTo>
                      <a:pt x="15" y="81"/>
                    </a:lnTo>
                    <a:lnTo>
                      <a:pt x="30" y="90"/>
                    </a:lnTo>
                    <a:lnTo>
                      <a:pt x="48" y="9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 name="Freeform 32"/>
              <p:cNvSpPr>
                <a:spLocks/>
              </p:cNvSpPr>
              <p:nvPr/>
            </p:nvSpPr>
            <p:spPr bwMode="auto">
              <a:xfrm>
                <a:off x="4216" y="1001"/>
                <a:ext cx="56" cy="54"/>
              </a:xfrm>
              <a:custGeom>
                <a:avLst/>
                <a:gdLst/>
                <a:ahLst/>
                <a:cxnLst>
                  <a:cxn ang="0">
                    <a:pos x="55" y="109"/>
                  </a:cxn>
                  <a:cxn ang="0">
                    <a:pos x="66" y="107"/>
                  </a:cxn>
                  <a:cxn ang="0">
                    <a:pos x="77" y="105"/>
                  </a:cxn>
                  <a:cxn ang="0">
                    <a:pos x="87" y="99"/>
                  </a:cxn>
                  <a:cxn ang="0">
                    <a:pos x="94" y="92"/>
                  </a:cxn>
                  <a:cxn ang="0">
                    <a:pos x="101" y="85"/>
                  </a:cxn>
                  <a:cxn ang="0">
                    <a:pos x="107" y="75"/>
                  </a:cxn>
                  <a:cxn ang="0">
                    <a:pos x="109" y="64"/>
                  </a:cxn>
                  <a:cxn ang="0">
                    <a:pos x="111" y="53"/>
                  </a:cxn>
                  <a:cxn ang="0">
                    <a:pos x="109" y="42"/>
                  </a:cxn>
                  <a:cxn ang="0">
                    <a:pos x="107" y="33"/>
                  </a:cxn>
                  <a:cxn ang="0">
                    <a:pos x="101" y="24"/>
                  </a:cxn>
                  <a:cxn ang="0">
                    <a:pos x="94" y="14"/>
                  </a:cxn>
                  <a:cxn ang="0">
                    <a:pos x="87" y="9"/>
                  </a:cxn>
                  <a:cxn ang="0">
                    <a:pos x="77" y="3"/>
                  </a:cxn>
                  <a:cxn ang="0">
                    <a:pos x="66" y="1"/>
                  </a:cxn>
                  <a:cxn ang="0">
                    <a:pos x="55" y="0"/>
                  </a:cxn>
                  <a:cxn ang="0">
                    <a:pos x="44" y="1"/>
                  </a:cxn>
                  <a:cxn ang="0">
                    <a:pos x="35" y="3"/>
                  </a:cxn>
                  <a:cxn ang="0">
                    <a:pos x="24" y="9"/>
                  </a:cxn>
                  <a:cxn ang="0">
                    <a:pos x="17" y="14"/>
                  </a:cxn>
                  <a:cxn ang="0">
                    <a:pos x="9" y="24"/>
                  </a:cxn>
                  <a:cxn ang="0">
                    <a:pos x="4" y="33"/>
                  </a:cxn>
                  <a:cxn ang="0">
                    <a:pos x="2" y="42"/>
                  </a:cxn>
                  <a:cxn ang="0">
                    <a:pos x="0" y="53"/>
                  </a:cxn>
                  <a:cxn ang="0">
                    <a:pos x="2" y="64"/>
                  </a:cxn>
                  <a:cxn ang="0">
                    <a:pos x="4" y="75"/>
                  </a:cxn>
                  <a:cxn ang="0">
                    <a:pos x="9" y="85"/>
                  </a:cxn>
                  <a:cxn ang="0">
                    <a:pos x="17" y="92"/>
                  </a:cxn>
                  <a:cxn ang="0">
                    <a:pos x="24" y="99"/>
                  </a:cxn>
                  <a:cxn ang="0">
                    <a:pos x="35" y="105"/>
                  </a:cxn>
                  <a:cxn ang="0">
                    <a:pos x="44" y="107"/>
                  </a:cxn>
                  <a:cxn ang="0">
                    <a:pos x="55" y="109"/>
                  </a:cxn>
                </a:cxnLst>
                <a:rect l="0" t="0" r="r" b="b"/>
                <a:pathLst>
                  <a:path w="111" h="109">
                    <a:moveTo>
                      <a:pt x="55" y="109"/>
                    </a:moveTo>
                    <a:lnTo>
                      <a:pt x="66" y="107"/>
                    </a:lnTo>
                    <a:lnTo>
                      <a:pt x="77" y="105"/>
                    </a:lnTo>
                    <a:lnTo>
                      <a:pt x="87" y="99"/>
                    </a:lnTo>
                    <a:lnTo>
                      <a:pt x="94" y="92"/>
                    </a:lnTo>
                    <a:lnTo>
                      <a:pt x="101" y="85"/>
                    </a:lnTo>
                    <a:lnTo>
                      <a:pt x="107" y="75"/>
                    </a:lnTo>
                    <a:lnTo>
                      <a:pt x="109" y="64"/>
                    </a:lnTo>
                    <a:lnTo>
                      <a:pt x="111" y="53"/>
                    </a:lnTo>
                    <a:lnTo>
                      <a:pt x="109" y="42"/>
                    </a:lnTo>
                    <a:lnTo>
                      <a:pt x="107" y="33"/>
                    </a:lnTo>
                    <a:lnTo>
                      <a:pt x="101" y="24"/>
                    </a:lnTo>
                    <a:lnTo>
                      <a:pt x="94" y="14"/>
                    </a:lnTo>
                    <a:lnTo>
                      <a:pt x="87" y="9"/>
                    </a:lnTo>
                    <a:lnTo>
                      <a:pt x="77" y="3"/>
                    </a:lnTo>
                    <a:lnTo>
                      <a:pt x="66" y="1"/>
                    </a:lnTo>
                    <a:lnTo>
                      <a:pt x="55" y="0"/>
                    </a:lnTo>
                    <a:lnTo>
                      <a:pt x="44" y="1"/>
                    </a:lnTo>
                    <a:lnTo>
                      <a:pt x="35" y="3"/>
                    </a:lnTo>
                    <a:lnTo>
                      <a:pt x="24" y="9"/>
                    </a:lnTo>
                    <a:lnTo>
                      <a:pt x="17" y="14"/>
                    </a:lnTo>
                    <a:lnTo>
                      <a:pt x="9" y="24"/>
                    </a:lnTo>
                    <a:lnTo>
                      <a:pt x="4" y="33"/>
                    </a:lnTo>
                    <a:lnTo>
                      <a:pt x="2" y="42"/>
                    </a:lnTo>
                    <a:lnTo>
                      <a:pt x="0" y="53"/>
                    </a:lnTo>
                    <a:lnTo>
                      <a:pt x="2" y="64"/>
                    </a:lnTo>
                    <a:lnTo>
                      <a:pt x="4" y="75"/>
                    </a:lnTo>
                    <a:lnTo>
                      <a:pt x="9" y="85"/>
                    </a:lnTo>
                    <a:lnTo>
                      <a:pt x="17" y="92"/>
                    </a:lnTo>
                    <a:lnTo>
                      <a:pt x="24" y="99"/>
                    </a:lnTo>
                    <a:lnTo>
                      <a:pt x="35" y="105"/>
                    </a:lnTo>
                    <a:lnTo>
                      <a:pt x="44" y="107"/>
                    </a:lnTo>
                    <a:lnTo>
                      <a:pt x="55" y="10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 name="Freeform 33"/>
              <p:cNvSpPr>
                <a:spLocks/>
              </p:cNvSpPr>
              <p:nvPr/>
            </p:nvSpPr>
            <p:spPr bwMode="auto">
              <a:xfrm>
                <a:off x="4086" y="1004"/>
                <a:ext cx="108" cy="134"/>
              </a:xfrm>
              <a:custGeom>
                <a:avLst/>
                <a:gdLst/>
                <a:ahLst/>
                <a:cxnLst>
                  <a:cxn ang="0">
                    <a:pos x="58" y="233"/>
                  </a:cxn>
                  <a:cxn ang="0">
                    <a:pos x="152" y="65"/>
                  </a:cxn>
                  <a:cxn ang="0">
                    <a:pos x="152" y="0"/>
                  </a:cxn>
                  <a:cxn ang="0">
                    <a:pos x="0" y="268"/>
                  </a:cxn>
                  <a:cxn ang="0">
                    <a:pos x="217" y="268"/>
                  </a:cxn>
                  <a:cxn ang="0">
                    <a:pos x="215" y="233"/>
                  </a:cxn>
                  <a:cxn ang="0">
                    <a:pos x="58" y="233"/>
                  </a:cxn>
                </a:cxnLst>
                <a:rect l="0" t="0" r="r" b="b"/>
                <a:pathLst>
                  <a:path w="217" h="268">
                    <a:moveTo>
                      <a:pt x="58" y="233"/>
                    </a:moveTo>
                    <a:lnTo>
                      <a:pt x="152" y="65"/>
                    </a:lnTo>
                    <a:lnTo>
                      <a:pt x="152" y="0"/>
                    </a:lnTo>
                    <a:lnTo>
                      <a:pt x="0" y="268"/>
                    </a:lnTo>
                    <a:lnTo>
                      <a:pt x="217" y="268"/>
                    </a:lnTo>
                    <a:lnTo>
                      <a:pt x="215" y="233"/>
                    </a:lnTo>
                    <a:lnTo>
                      <a:pt x="58" y="23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 name="Freeform 34"/>
              <p:cNvSpPr>
                <a:spLocks/>
              </p:cNvSpPr>
              <p:nvPr/>
            </p:nvSpPr>
            <p:spPr bwMode="auto">
              <a:xfrm>
                <a:off x="3919" y="722"/>
                <a:ext cx="500" cy="270"/>
              </a:xfrm>
              <a:custGeom>
                <a:avLst/>
                <a:gdLst/>
                <a:ahLst/>
                <a:cxnLst>
                  <a:cxn ang="0">
                    <a:pos x="999" y="351"/>
                  </a:cxn>
                  <a:cxn ang="0">
                    <a:pos x="998" y="262"/>
                  </a:cxn>
                  <a:cxn ang="0">
                    <a:pos x="977" y="175"/>
                  </a:cxn>
                  <a:cxn ang="0">
                    <a:pos x="924" y="98"/>
                  </a:cxn>
                  <a:cxn ang="0">
                    <a:pos x="857" y="51"/>
                  </a:cxn>
                  <a:cxn ang="0">
                    <a:pos x="805" y="31"/>
                  </a:cxn>
                  <a:cxn ang="0">
                    <a:pos x="743" y="14"/>
                  </a:cxn>
                  <a:cxn ang="0">
                    <a:pos x="665" y="3"/>
                  </a:cxn>
                  <a:cxn ang="0">
                    <a:pos x="597" y="0"/>
                  </a:cxn>
                  <a:cxn ang="0">
                    <a:pos x="547" y="0"/>
                  </a:cxn>
                  <a:cxn ang="0">
                    <a:pos x="499" y="5"/>
                  </a:cxn>
                  <a:cxn ang="0">
                    <a:pos x="451" y="14"/>
                  </a:cxn>
                  <a:cxn ang="0">
                    <a:pos x="410" y="26"/>
                  </a:cxn>
                  <a:cxn ang="0">
                    <a:pos x="375" y="38"/>
                  </a:cxn>
                  <a:cxn ang="0">
                    <a:pos x="344" y="53"/>
                  </a:cxn>
                  <a:cxn ang="0">
                    <a:pos x="316" y="70"/>
                  </a:cxn>
                  <a:cxn ang="0">
                    <a:pos x="179" y="306"/>
                  </a:cxn>
                  <a:cxn ang="0">
                    <a:pos x="116" y="327"/>
                  </a:cxn>
                  <a:cxn ang="0">
                    <a:pos x="59" y="356"/>
                  </a:cxn>
                  <a:cxn ang="0">
                    <a:pos x="17" y="389"/>
                  </a:cxn>
                  <a:cxn ang="0">
                    <a:pos x="0" y="417"/>
                  </a:cxn>
                  <a:cxn ang="0">
                    <a:pos x="7" y="439"/>
                  </a:cxn>
                  <a:cxn ang="0">
                    <a:pos x="31" y="460"/>
                  </a:cxn>
                  <a:cxn ang="0">
                    <a:pos x="68" y="478"/>
                  </a:cxn>
                  <a:cxn ang="0">
                    <a:pos x="120" y="495"/>
                  </a:cxn>
                  <a:cxn ang="0">
                    <a:pos x="181" y="510"/>
                  </a:cxn>
                  <a:cxn ang="0">
                    <a:pos x="253" y="522"/>
                  </a:cxn>
                  <a:cxn ang="0">
                    <a:pos x="331" y="532"/>
                  </a:cxn>
                  <a:cxn ang="0">
                    <a:pos x="416" y="537"/>
                  </a:cxn>
                  <a:cxn ang="0">
                    <a:pos x="527" y="539"/>
                  </a:cxn>
                  <a:cxn ang="0">
                    <a:pos x="632" y="532"/>
                  </a:cxn>
                  <a:cxn ang="0">
                    <a:pos x="730" y="519"/>
                  </a:cxn>
                  <a:cxn ang="0">
                    <a:pos x="817" y="498"/>
                  </a:cxn>
                  <a:cxn ang="0">
                    <a:pos x="890" y="476"/>
                  </a:cxn>
                  <a:cxn ang="0">
                    <a:pos x="948" y="449"/>
                  </a:cxn>
                  <a:cxn ang="0">
                    <a:pos x="983" y="421"/>
                  </a:cxn>
                  <a:cxn ang="0">
                    <a:pos x="998" y="393"/>
                  </a:cxn>
                </a:cxnLst>
                <a:rect l="0" t="0" r="r" b="b"/>
                <a:pathLst>
                  <a:path w="999" h="539">
                    <a:moveTo>
                      <a:pt x="998" y="393"/>
                    </a:moveTo>
                    <a:lnTo>
                      <a:pt x="999" y="351"/>
                    </a:lnTo>
                    <a:lnTo>
                      <a:pt x="999" y="306"/>
                    </a:lnTo>
                    <a:lnTo>
                      <a:pt x="998" y="262"/>
                    </a:lnTo>
                    <a:lnTo>
                      <a:pt x="992" y="218"/>
                    </a:lnTo>
                    <a:lnTo>
                      <a:pt x="977" y="175"/>
                    </a:lnTo>
                    <a:lnTo>
                      <a:pt x="957" y="135"/>
                    </a:lnTo>
                    <a:lnTo>
                      <a:pt x="924" y="98"/>
                    </a:lnTo>
                    <a:lnTo>
                      <a:pt x="879" y="64"/>
                    </a:lnTo>
                    <a:lnTo>
                      <a:pt x="857" y="51"/>
                    </a:lnTo>
                    <a:lnTo>
                      <a:pt x="833" y="40"/>
                    </a:lnTo>
                    <a:lnTo>
                      <a:pt x="805" y="31"/>
                    </a:lnTo>
                    <a:lnTo>
                      <a:pt x="776" y="22"/>
                    </a:lnTo>
                    <a:lnTo>
                      <a:pt x="743" y="14"/>
                    </a:lnTo>
                    <a:lnTo>
                      <a:pt x="706" y="9"/>
                    </a:lnTo>
                    <a:lnTo>
                      <a:pt x="665" y="3"/>
                    </a:lnTo>
                    <a:lnTo>
                      <a:pt x="623" y="0"/>
                    </a:lnTo>
                    <a:lnTo>
                      <a:pt x="597" y="0"/>
                    </a:lnTo>
                    <a:lnTo>
                      <a:pt x="573" y="0"/>
                    </a:lnTo>
                    <a:lnTo>
                      <a:pt x="547" y="0"/>
                    </a:lnTo>
                    <a:lnTo>
                      <a:pt x="523" y="2"/>
                    </a:lnTo>
                    <a:lnTo>
                      <a:pt x="499" y="5"/>
                    </a:lnTo>
                    <a:lnTo>
                      <a:pt x="475" y="9"/>
                    </a:lnTo>
                    <a:lnTo>
                      <a:pt x="451" y="14"/>
                    </a:lnTo>
                    <a:lnTo>
                      <a:pt x="429" y="20"/>
                    </a:lnTo>
                    <a:lnTo>
                      <a:pt x="410" y="26"/>
                    </a:lnTo>
                    <a:lnTo>
                      <a:pt x="392" y="33"/>
                    </a:lnTo>
                    <a:lnTo>
                      <a:pt x="375" y="38"/>
                    </a:lnTo>
                    <a:lnTo>
                      <a:pt x="358" y="46"/>
                    </a:lnTo>
                    <a:lnTo>
                      <a:pt x="344" y="53"/>
                    </a:lnTo>
                    <a:lnTo>
                      <a:pt x="329" y="62"/>
                    </a:lnTo>
                    <a:lnTo>
                      <a:pt x="316" y="70"/>
                    </a:lnTo>
                    <a:lnTo>
                      <a:pt x="305" y="79"/>
                    </a:lnTo>
                    <a:lnTo>
                      <a:pt x="179" y="306"/>
                    </a:lnTo>
                    <a:lnTo>
                      <a:pt x="148" y="314"/>
                    </a:lnTo>
                    <a:lnTo>
                      <a:pt x="116" y="327"/>
                    </a:lnTo>
                    <a:lnTo>
                      <a:pt x="87" y="340"/>
                    </a:lnTo>
                    <a:lnTo>
                      <a:pt x="59" y="356"/>
                    </a:lnTo>
                    <a:lnTo>
                      <a:pt x="35" y="373"/>
                    </a:lnTo>
                    <a:lnTo>
                      <a:pt x="17" y="389"/>
                    </a:lnTo>
                    <a:lnTo>
                      <a:pt x="4" y="404"/>
                    </a:lnTo>
                    <a:lnTo>
                      <a:pt x="0" y="417"/>
                    </a:lnTo>
                    <a:lnTo>
                      <a:pt x="2" y="428"/>
                    </a:lnTo>
                    <a:lnTo>
                      <a:pt x="7" y="439"/>
                    </a:lnTo>
                    <a:lnTo>
                      <a:pt x="17" y="450"/>
                    </a:lnTo>
                    <a:lnTo>
                      <a:pt x="31" y="460"/>
                    </a:lnTo>
                    <a:lnTo>
                      <a:pt x="48" y="469"/>
                    </a:lnTo>
                    <a:lnTo>
                      <a:pt x="68" y="478"/>
                    </a:lnTo>
                    <a:lnTo>
                      <a:pt x="92" y="487"/>
                    </a:lnTo>
                    <a:lnTo>
                      <a:pt x="120" y="495"/>
                    </a:lnTo>
                    <a:lnTo>
                      <a:pt x="150" y="502"/>
                    </a:lnTo>
                    <a:lnTo>
                      <a:pt x="181" y="510"/>
                    </a:lnTo>
                    <a:lnTo>
                      <a:pt x="216" y="515"/>
                    </a:lnTo>
                    <a:lnTo>
                      <a:pt x="253" y="522"/>
                    </a:lnTo>
                    <a:lnTo>
                      <a:pt x="292" y="526"/>
                    </a:lnTo>
                    <a:lnTo>
                      <a:pt x="331" y="532"/>
                    </a:lnTo>
                    <a:lnTo>
                      <a:pt x="373" y="534"/>
                    </a:lnTo>
                    <a:lnTo>
                      <a:pt x="416" y="537"/>
                    </a:lnTo>
                    <a:lnTo>
                      <a:pt x="471" y="539"/>
                    </a:lnTo>
                    <a:lnTo>
                      <a:pt x="527" y="539"/>
                    </a:lnTo>
                    <a:lnTo>
                      <a:pt x="580" y="537"/>
                    </a:lnTo>
                    <a:lnTo>
                      <a:pt x="632" y="532"/>
                    </a:lnTo>
                    <a:lnTo>
                      <a:pt x="682" y="526"/>
                    </a:lnTo>
                    <a:lnTo>
                      <a:pt x="730" y="519"/>
                    </a:lnTo>
                    <a:lnTo>
                      <a:pt x="774" y="510"/>
                    </a:lnTo>
                    <a:lnTo>
                      <a:pt x="817" y="498"/>
                    </a:lnTo>
                    <a:lnTo>
                      <a:pt x="855" y="487"/>
                    </a:lnTo>
                    <a:lnTo>
                      <a:pt x="890" y="476"/>
                    </a:lnTo>
                    <a:lnTo>
                      <a:pt x="920" y="463"/>
                    </a:lnTo>
                    <a:lnTo>
                      <a:pt x="948" y="449"/>
                    </a:lnTo>
                    <a:lnTo>
                      <a:pt x="968" y="436"/>
                    </a:lnTo>
                    <a:lnTo>
                      <a:pt x="983" y="421"/>
                    </a:lnTo>
                    <a:lnTo>
                      <a:pt x="994" y="408"/>
                    </a:lnTo>
                    <a:lnTo>
                      <a:pt x="998" y="39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 name="Freeform 35"/>
              <p:cNvSpPr>
                <a:spLocks/>
              </p:cNvSpPr>
              <p:nvPr/>
            </p:nvSpPr>
            <p:spPr bwMode="auto">
              <a:xfrm>
                <a:off x="3961" y="750"/>
                <a:ext cx="434" cy="217"/>
              </a:xfrm>
              <a:custGeom>
                <a:avLst/>
                <a:gdLst/>
                <a:ahLst/>
                <a:cxnLst>
                  <a:cxn ang="0">
                    <a:pos x="866" y="285"/>
                  </a:cxn>
                  <a:cxn ang="0">
                    <a:pos x="865" y="216"/>
                  </a:cxn>
                  <a:cxn ang="0">
                    <a:pos x="846" y="150"/>
                  </a:cxn>
                  <a:cxn ang="0">
                    <a:pos x="798" y="89"/>
                  </a:cxn>
                  <a:cxn ang="0">
                    <a:pos x="739" y="52"/>
                  </a:cxn>
                  <a:cxn ang="0">
                    <a:pos x="689" y="33"/>
                  </a:cxn>
                  <a:cxn ang="0">
                    <a:pos x="630" y="17"/>
                  </a:cxn>
                  <a:cxn ang="0">
                    <a:pos x="558" y="6"/>
                  </a:cxn>
                  <a:cxn ang="0">
                    <a:pos x="493" y="0"/>
                  </a:cxn>
                  <a:cxn ang="0">
                    <a:pos x="445" y="4"/>
                  </a:cxn>
                  <a:cxn ang="0">
                    <a:pos x="397" y="11"/>
                  </a:cxn>
                  <a:cxn ang="0">
                    <a:pos x="351" y="24"/>
                  </a:cxn>
                  <a:cxn ang="0">
                    <a:pos x="320" y="35"/>
                  </a:cxn>
                  <a:cxn ang="0">
                    <a:pos x="301" y="43"/>
                  </a:cxn>
                  <a:cxn ang="0">
                    <a:pos x="284" y="52"/>
                  </a:cxn>
                  <a:cxn ang="0">
                    <a:pos x="270" y="61"/>
                  </a:cxn>
                  <a:cxn ang="0">
                    <a:pos x="133" y="292"/>
                  </a:cxn>
                  <a:cxn ang="0">
                    <a:pos x="81" y="305"/>
                  </a:cxn>
                  <a:cxn ang="0">
                    <a:pos x="37" y="320"/>
                  </a:cxn>
                  <a:cxn ang="0">
                    <a:pos x="7" y="334"/>
                  </a:cxn>
                  <a:cxn ang="0">
                    <a:pos x="0" y="353"/>
                  </a:cxn>
                  <a:cxn ang="0">
                    <a:pos x="11" y="370"/>
                  </a:cxn>
                  <a:cxn ang="0">
                    <a:pos x="35" y="384"/>
                  </a:cxn>
                  <a:cxn ang="0">
                    <a:pos x="70" y="397"/>
                  </a:cxn>
                  <a:cxn ang="0">
                    <a:pos x="116" y="408"/>
                  </a:cxn>
                  <a:cxn ang="0">
                    <a:pos x="170" y="418"/>
                  </a:cxn>
                  <a:cxn ang="0">
                    <a:pos x="231" y="425"/>
                  </a:cxn>
                  <a:cxn ang="0">
                    <a:pos x="299" y="430"/>
                  </a:cxn>
                  <a:cxn ang="0">
                    <a:pos x="371" y="434"/>
                  </a:cxn>
                  <a:cxn ang="0">
                    <a:pos x="445" y="432"/>
                  </a:cxn>
                  <a:cxn ang="0">
                    <a:pos x="527" y="425"/>
                  </a:cxn>
                  <a:cxn ang="0">
                    <a:pos x="608" y="414"/>
                  </a:cxn>
                  <a:cxn ang="0">
                    <a:pos x="687" y="399"/>
                  </a:cxn>
                  <a:cxn ang="0">
                    <a:pos x="757" y="382"/>
                  </a:cxn>
                  <a:cxn ang="0">
                    <a:pos x="813" y="362"/>
                  </a:cxn>
                  <a:cxn ang="0">
                    <a:pos x="852" y="340"/>
                  </a:cxn>
                  <a:cxn ang="0">
                    <a:pos x="866" y="318"/>
                  </a:cxn>
                </a:cxnLst>
                <a:rect l="0" t="0" r="r" b="b"/>
                <a:pathLst>
                  <a:path w="866" h="434">
                    <a:moveTo>
                      <a:pt x="866" y="318"/>
                    </a:moveTo>
                    <a:lnTo>
                      <a:pt x="866" y="285"/>
                    </a:lnTo>
                    <a:lnTo>
                      <a:pt x="866" y="251"/>
                    </a:lnTo>
                    <a:lnTo>
                      <a:pt x="865" y="216"/>
                    </a:lnTo>
                    <a:lnTo>
                      <a:pt x="857" y="183"/>
                    </a:lnTo>
                    <a:lnTo>
                      <a:pt x="846" y="150"/>
                    </a:lnTo>
                    <a:lnTo>
                      <a:pt x="826" y="118"/>
                    </a:lnTo>
                    <a:lnTo>
                      <a:pt x="798" y="89"/>
                    </a:lnTo>
                    <a:lnTo>
                      <a:pt x="759" y="63"/>
                    </a:lnTo>
                    <a:lnTo>
                      <a:pt x="739" y="52"/>
                    </a:lnTo>
                    <a:lnTo>
                      <a:pt x="715" y="43"/>
                    </a:lnTo>
                    <a:lnTo>
                      <a:pt x="689" y="33"/>
                    </a:lnTo>
                    <a:lnTo>
                      <a:pt x="661" y="24"/>
                    </a:lnTo>
                    <a:lnTo>
                      <a:pt x="630" y="17"/>
                    </a:lnTo>
                    <a:lnTo>
                      <a:pt x="595" y="11"/>
                    </a:lnTo>
                    <a:lnTo>
                      <a:pt x="558" y="6"/>
                    </a:lnTo>
                    <a:lnTo>
                      <a:pt x="517" y="2"/>
                    </a:lnTo>
                    <a:lnTo>
                      <a:pt x="493" y="0"/>
                    </a:lnTo>
                    <a:lnTo>
                      <a:pt x="471" y="2"/>
                    </a:lnTo>
                    <a:lnTo>
                      <a:pt x="445" y="4"/>
                    </a:lnTo>
                    <a:lnTo>
                      <a:pt x="421" y="6"/>
                    </a:lnTo>
                    <a:lnTo>
                      <a:pt x="397" y="11"/>
                    </a:lnTo>
                    <a:lnTo>
                      <a:pt x="373" y="17"/>
                    </a:lnTo>
                    <a:lnTo>
                      <a:pt x="351" y="24"/>
                    </a:lnTo>
                    <a:lnTo>
                      <a:pt x="329" y="32"/>
                    </a:lnTo>
                    <a:lnTo>
                      <a:pt x="320" y="35"/>
                    </a:lnTo>
                    <a:lnTo>
                      <a:pt x="310" y="39"/>
                    </a:lnTo>
                    <a:lnTo>
                      <a:pt x="301" y="43"/>
                    </a:lnTo>
                    <a:lnTo>
                      <a:pt x="292" y="48"/>
                    </a:lnTo>
                    <a:lnTo>
                      <a:pt x="284" y="52"/>
                    </a:lnTo>
                    <a:lnTo>
                      <a:pt x="275" y="57"/>
                    </a:lnTo>
                    <a:lnTo>
                      <a:pt x="270" y="61"/>
                    </a:lnTo>
                    <a:lnTo>
                      <a:pt x="262" y="67"/>
                    </a:lnTo>
                    <a:lnTo>
                      <a:pt x="133" y="292"/>
                    </a:lnTo>
                    <a:lnTo>
                      <a:pt x="107" y="298"/>
                    </a:lnTo>
                    <a:lnTo>
                      <a:pt x="81" y="305"/>
                    </a:lnTo>
                    <a:lnTo>
                      <a:pt x="57" y="312"/>
                    </a:lnTo>
                    <a:lnTo>
                      <a:pt x="37" y="320"/>
                    </a:lnTo>
                    <a:lnTo>
                      <a:pt x="20" y="327"/>
                    </a:lnTo>
                    <a:lnTo>
                      <a:pt x="7" y="334"/>
                    </a:lnTo>
                    <a:lnTo>
                      <a:pt x="0" y="344"/>
                    </a:lnTo>
                    <a:lnTo>
                      <a:pt x="0" y="353"/>
                    </a:lnTo>
                    <a:lnTo>
                      <a:pt x="4" y="360"/>
                    </a:lnTo>
                    <a:lnTo>
                      <a:pt x="11" y="370"/>
                    </a:lnTo>
                    <a:lnTo>
                      <a:pt x="22" y="377"/>
                    </a:lnTo>
                    <a:lnTo>
                      <a:pt x="35" y="384"/>
                    </a:lnTo>
                    <a:lnTo>
                      <a:pt x="52" y="390"/>
                    </a:lnTo>
                    <a:lnTo>
                      <a:pt x="70" y="397"/>
                    </a:lnTo>
                    <a:lnTo>
                      <a:pt x="92" y="403"/>
                    </a:lnTo>
                    <a:lnTo>
                      <a:pt x="116" y="408"/>
                    </a:lnTo>
                    <a:lnTo>
                      <a:pt x="142" y="414"/>
                    </a:lnTo>
                    <a:lnTo>
                      <a:pt x="170" y="418"/>
                    </a:lnTo>
                    <a:lnTo>
                      <a:pt x="200" y="421"/>
                    </a:lnTo>
                    <a:lnTo>
                      <a:pt x="231" y="425"/>
                    </a:lnTo>
                    <a:lnTo>
                      <a:pt x="264" y="429"/>
                    </a:lnTo>
                    <a:lnTo>
                      <a:pt x="299" y="430"/>
                    </a:lnTo>
                    <a:lnTo>
                      <a:pt x="334" y="432"/>
                    </a:lnTo>
                    <a:lnTo>
                      <a:pt x="371" y="434"/>
                    </a:lnTo>
                    <a:lnTo>
                      <a:pt x="406" y="434"/>
                    </a:lnTo>
                    <a:lnTo>
                      <a:pt x="445" y="432"/>
                    </a:lnTo>
                    <a:lnTo>
                      <a:pt x="486" y="430"/>
                    </a:lnTo>
                    <a:lnTo>
                      <a:pt x="527" y="425"/>
                    </a:lnTo>
                    <a:lnTo>
                      <a:pt x="567" y="421"/>
                    </a:lnTo>
                    <a:lnTo>
                      <a:pt x="608" y="414"/>
                    </a:lnTo>
                    <a:lnTo>
                      <a:pt x="648" y="408"/>
                    </a:lnTo>
                    <a:lnTo>
                      <a:pt x="687" y="399"/>
                    </a:lnTo>
                    <a:lnTo>
                      <a:pt x="722" y="392"/>
                    </a:lnTo>
                    <a:lnTo>
                      <a:pt x="757" y="382"/>
                    </a:lnTo>
                    <a:lnTo>
                      <a:pt x="787" y="371"/>
                    </a:lnTo>
                    <a:lnTo>
                      <a:pt x="813" y="362"/>
                    </a:lnTo>
                    <a:lnTo>
                      <a:pt x="835" y="351"/>
                    </a:lnTo>
                    <a:lnTo>
                      <a:pt x="852" y="340"/>
                    </a:lnTo>
                    <a:lnTo>
                      <a:pt x="863" y="329"/>
                    </a:lnTo>
                    <a:lnTo>
                      <a:pt x="866" y="318"/>
                    </a:lnTo>
                    <a:close/>
                  </a:path>
                </a:pathLst>
              </a:custGeom>
              <a:solidFill>
                <a:srgbClr val="FFCC3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0" name="Freeform 36"/>
              <p:cNvSpPr>
                <a:spLocks/>
              </p:cNvSpPr>
              <p:nvPr/>
            </p:nvSpPr>
            <p:spPr bwMode="auto">
              <a:xfrm>
                <a:off x="4174" y="784"/>
                <a:ext cx="167" cy="138"/>
              </a:xfrm>
              <a:custGeom>
                <a:avLst/>
                <a:gdLst/>
                <a:ahLst/>
                <a:cxnLst>
                  <a:cxn ang="0">
                    <a:pos x="286" y="0"/>
                  </a:cxn>
                  <a:cxn ang="0">
                    <a:pos x="268" y="0"/>
                  </a:cxn>
                  <a:cxn ang="0">
                    <a:pos x="251" y="0"/>
                  </a:cxn>
                  <a:cxn ang="0">
                    <a:pos x="238" y="0"/>
                  </a:cxn>
                  <a:cxn ang="0">
                    <a:pos x="227" y="2"/>
                  </a:cxn>
                  <a:cxn ang="0">
                    <a:pos x="216" y="4"/>
                  </a:cxn>
                  <a:cxn ang="0">
                    <a:pos x="205" y="8"/>
                  </a:cxn>
                  <a:cxn ang="0">
                    <a:pos x="190" y="13"/>
                  </a:cxn>
                  <a:cxn ang="0">
                    <a:pos x="174" y="23"/>
                  </a:cxn>
                  <a:cxn ang="0">
                    <a:pos x="159" y="37"/>
                  </a:cxn>
                  <a:cxn ang="0">
                    <a:pos x="146" y="61"/>
                  </a:cxn>
                  <a:cxn ang="0">
                    <a:pos x="133" y="91"/>
                  </a:cxn>
                  <a:cxn ang="0">
                    <a:pos x="122" y="122"/>
                  </a:cxn>
                  <a:cxn ang="0">
                    <a:pos x="111" y="156"/>
                  </a:cxn>
                  <a:cxn ang="0">
                    <a:pos x="102" y="185"/>
                  </a:cxn>
                  <a:cxn ang="0">
                    <a:pos x="92" y="209"/>
                  </a:cxn>
                  <a:cxn ang="0">
                    <a:pos x="87" y="224"/>
                  </a:cxn>
                  <a:cxn ang="0">
                    <a:pos x="79" y="233"/>
                  </a:cxn>
                  <a:cxn ang="0">
                    <a:pos x="70" y="239"/>
                  </a:cxn>
                  <a:cxn ang="0">
                    <a:pos x="63" y="241"/>
                  </a:cxn>
                  <a:cxn ang="0">
                    <a:pos x="53" y="242"/>
                  </a:cxn>
                  <a:cxn ang="0">
                    <a:pos x="44" y="241"/>
                  </a:cxn>
                  <a:cxn ang="0">
                    <a:pos x="33" y="241"/>
                  </a:cxn>
                  <a:cxn ang="0">
                    <a:pos x="24" y="239"/>
                  </a:cxn>
                  <a:cxn ang="0">
                    <a:pos x="13" y="239"/>
                  </a:cxn>
                  <a:cxn ang="0">
                    <a:pos x="0" y="276"/>
                  </a:cxn>
                  <a:cxn ang="0">
                    <a:pos x="18" y="278"/>
                  </a:cxn>
                  <a:cxn ang="0">
                    <a:pos x="39" y="278"/>
                  </a:cxn>
                  <a:cxn ang="0">
                    <a:pos x="57" y="278"/>
                  </a:cxn>
                  <a:cxn ang="0">
                    <a:pos x="74" y="276"/>
                  </a:cxn>
                  <a:cxn ang="0">
                    <a:pos x="92" y="270"/>
                  </a:cxn>
                  <a:cxn ang="0">
                    <a:pos x="107" y="261"/>
                  </a:cxn>
                  <a:cxn ang="0">
                    <a:pos x="120" y="244"/>
                  </a:cxn>
                  <a:cxn ang="0">
                    <a:pos x="131" y="222"/>
                  </a:cxn>
                  <a:cxn ang="0">
                    <a:pos x="138" y="196"/>
                  </a:cxn>
                  <a:cxn ang="0">
                    <a:pos x="146" y="172"/>
                  </a:cxn>
                  <a:cxn ang="0">
                    <a:pos x="153" y="148"/>
                  </a:cxn>
                  <a:cxn ang="0">
                    <a:pos x="161" y="126"/>
                  </a:cxn>
                  <a:cxn ang="0">
                    <a:pos x="170" y="104"/>
                  </a:cxn>
                  <a:cxn ang="0">
                    <a:pos x="181" y="84"/>
                  </a:cxn>
                  <a:cxn ang="0">
                    <a:pos x="194" y="65"/>
                  </a:cxn>
                  <a:cxn ang="0">
                    <a:pos x="211" y="47"/>
                  </a:cxn>
                  <a:cxn ang="0">
                    <a:pos x="227" y="39"/>
                  </a:cxn>
                  <a:cxn ang="0">
                    <a:pos x="242" y="36"/>
                  </a:cxn>
                  <a:cxn ang="0">
                    <a:pos x="257" y="32"/>
                  </a:cxn>
                  <a:cxn ang="0">
                    <a:pos x="270" y="30"/>
                  </a:cxn>
                  <a:cxn ang="0">
                    <a:pos x="283" y="28"/>
                  </a:cxn>
                  <a:cxn ang="0">
                    <a:pos x="297" y="28"/>
                  </a:cxn>
                  <a:cxn ang="0">
                    <a:pos x="314" y="28"/>
                  </a:cxn>
                  <a:cxn ang="0">
                    <a:pos x="334" y="26"/>
                  </a:cxn>
                  <a:cxn ang="0">
                    <a:pos x="286" y="0"/>
                  </a:cxn>
                </a:cxnLst>
                <a:rect l="0" t="0" r="r" b="b"/>
                <a:pathLst>
                  <a:path w="334" h="278">
                    <a:moveTo>
                      <a:pt x="286" y="0"/>
                    </a:moveTo>
                    <a:lnTo>
                      <a:pt x="268" y="0"/>
                    </a:lnTo>
                    <a:lnTo>
                      <a:pt x="251" y="0"/>
                    </a:lnTo>
                    <a:lnTo>
                      <a:pt x="238" y="0"/>
                    </a:lnTo>
                    <a:lnTo>
                      <a:pt x="227" y="2"/>
                    </a:lnTo>
                    <a:lnTo>
                      <a:pt x="216" y="4"/>
                    </a:lnTo>
                    <a:lnTo>
                      <a:pt x="205" y="8"/>
                    </a:lnTo>
                    <a:lnTo>
                      <a:pt x="190" y="13"/>
                    </a:lnTo>
                    <a:lnTo>
                      <a:pt x="174" y="23"/>
                    </a:lnTo>
                    <a:lnTo>
                      <a:pt x="159" y="37"/>
                    </a:lnTo>
                    <a:lnTo>
                      <a:pt x="146" y="61"/>
                    </a:lnTo>
                    <a:lnTo>
                      <a:pt x="133" y="91"/>
                    </a:lnTo>
                    <a:lnTo>
                      <a:pt x="122" y="122"/>
                    </a:lnTo>
                    <a:lnTo>
                      <a:pt x="111" y="156"/>
                    </a:lnTo>
                    <a:lnTo>
                      <a:pt x="102" y="185"/>
                    </a:lnTo>
                    <a:lnTo>
                      <a:pt x="92" y="209"/>
                    </a:lnTo>
                    <a:lnTo>
                      <a:pt x="87" y="224"/>
                    </a:lnTo>
                    <a:lnTo>
                      <a:pt x="79" y="233"/>
                    </a:lnTo>
                    <a:lnTo>
                      <a:pt x="70" y="239"/>
                    </a:lnTo>
                    <a:lnTo>
                      <a:pt x="63" y="241"/>
                    </a:lnTo>
                    <a:lnTo>
                      <a:pt x="53" y="242"/>
                    </a:lnTo>
                    <a:lnTo>
                      <a:pt x="44" y="241"/>
                    </a:lnTo>
                    <a:lnTo>
                      <a:pt x="33" y="241"/>
                    </a:lnTo>
                    <a:lnTo>
                      <a:pt x="24" y="239"/>
                    </a:lnTo>
                    <a:lnTo>
                      <a:pt x="13" y="239"/>
                    </a:lnTo>
                    <a:lnTo>
                      <a:pt x="0" y="276"/>
                    </a:lnTo>
                    <a:lnTo>
                      <a:pt x="18" y="278"/>
                    </a:lnTo>
                    <a:lnTo>
                      <a:pt x="39" y="278"/>
                    </a:lnTo>
                    <a:lnTo>
                      <a:pt x="57" y="278"/>
                    </a:lnTo>
                    <a:lnTo>
                      <a:pt x="74" y="276"/>
                    </a:lnTo>
                    <a:lnTo>
                      <a:pt x="92" y="270"/>
                    </a:lnTo>
                    <a:lnTo>
                      <a:pt x="107" y="261"/>
                    </a:lnTo>
                    <a:lnTo>
                      <a:pt x="120" y="244"/>
                    </a:lnTo>
                    <a:lnTo>
                      <a:pt x="131" y="222"/>
                    </a:lnTo>
                    <a:lnTo>
                      <a:pt x="138" y="196"/>
                    </a:lnTo>
                    <a:lnTo>
                      <a:pt x="146" y="172"/>
                    </a:lnTo>
                    <a:lnTo>
                      <a:pt x="153" y="148"/>
                    </a:lnTo>
                    <a:lnTo>
                      <a:pt x="161" y="126"/>
                    </a:lnTo>
                    <a:lnTo>
                      <a:pt x="170" y="104"/>
                    </a:lnTo>
                    <a:lnTo>
                      <a:pt x="181" y="84"/>
                    </a:lnTo>
                    <a:lnTo>
                      <a:pt x="194" y="65"/>
                    </a:lnTo>
                    <a:lnTo>
                      <a:pt x="211" y="47"/>
                    </a:lnTo>
                    <a:lnTo>
                      <a:pt x="227" y="39"/>
                    </a:lnTo>
                    <a:lnTo>
                      <a:pt x="242" y="36"/>
                    </a:lnTo>
                    <a:lnTo>
                      <a:pt x="257" y="32"/>
                    </a:lnTo>
                    <a:lnTo>
                      <a:pt x="270" y="30"/>
                    </a:lnTo>
                    <a:lnTo>
                      <a:pt x="283" y="28"/>
                    </a:lnTo>
                    <a:lnTo>
                      <a:pt x="297" y="28"/>
                    </a:lnTo>
                    <a:lnTo>
                      <a:pt x="314" y="28"/>
                    </a:lnTo>
                    <a:lnTo>
                      <a:pt x="334" y="26"/>
                    </a:lnTo>
                    <a:lnTo>
                      <a:pt x="286"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 name="Freeform 37"/>
              <p:cNvSpPr>
                <a:spLocks/>
              </p:cNvSpPr>
              <p:nvPr/>
            </p:nvSpPr>
            <p:spPr bwMode="auto">
              <a:xfrm>
                <a:off x="4275" y="871"/>
                <a:ext cx="99" cy="48"/>
              </a:xfrm>
              <a:custGeom>
                <a:avLst/>
                <a:gdLst/>
                <a:ahLst/>
                <a:cxnLst>
                  <a:cxn ang="0">
                    <a:pos x="0" y="98"/>
                  </a:cxn>
                  <a:cxn ang="0">
                    <a:pos x="34" y="92"/>
                  </a:cxn>
                  <a:cxn ang="0">
                    <a:pos x="58" y="87"/>
                  </a:cxn>
                  <a:cxn ang="0">
                    <a:pos x="80" y="81"/>
                  </a:cxn>
                  <a:cxn ang="0">
                    <a:pos x="104" y="76"/>
                  </a:cxn>
                  <a:cxn ang="0">
                    <a:pos x="128" y="68"/>
                  </a:cxn>
                  <a:cxn ang="0">
                    <a:pos x="148" y="61"/>
                  </a:cxn>
                  <a:cxn ang="0">
                    <a:pos x="168" y="52"/>
                  </a:cxn>
                  <a:cxn ang="0">
                    <a:pos x="185" y="44"/>
                  </a:cxn>
                  <a:cxn ang="0">
                    <a:pos x="200" y="37"/>
                  </a:cxn>
                  <a:cxn ang="0">
                    <a:pos x="196" y="0"/>
                  </a:cxn>
                  <a:cxn ang="0">
                    <a:pos x="181" y="7"/>
                  </a:cxn>
                  <a:cxn ang="0">
                    <a:pos x="161" y="15"/>
                  </a:cxn>
                  <a:cxn ang="0">
                    <a:pos x="141" y="22"/>
                  </a:cxn>
                  <a:cxn ang="0">
                    <a:pos x="117" y="30"/>
                  </a:cxn>
                  <a:cxn ang="0">
                    <a:pos x="93" y="37"/>
                  </a:cxn>
                  <a:cxn ang="0">
                    <a:pos x="67" y="44"/>
                  </a:cxn>
                  <a:cxn ang="0">
                    <a:pos x="41" y="48"/>
                  </a:cxn>
                  <a:cxn ang="0">
                    <a:pos x="17" y="50"/>
                  </a:cxn>
                  <a:cxn ang="0">
                    <a:pos x="0" y="98"/>
                  </a:cxn>
                </a:cxnLst>
                <a:rect l="0" t="0" r="r" b="b"/>
                <a:pathLst>
                  <a:path w="200" h="98">
                    <a:moveTo>
                      <a:pt x="0" y="98"/>
                    </a:moveTo>
                    <a:lnTo>
                      <a:pt x="34" y="92"/>
                    </a:lnTo>
                    <a:lnTo>
                      <a:pt x="58" y="87"/>
                    </a:lnTo>
                    <a:lnTo>
                      <a:pt x="80" y="81"/>
                    </a:lnTo>
                    <a:lnTo>
                      <a:pt x="104" y="76"/>
                    </a:lnTo>
                    <a:lnTo>
                      <a:pt x="128" y="68"/>
                    </a:lnTo>
                    <a:lnTo>
                      <a:pt x="148" y="61"/>
                    </a:lnTo>
                    <a:lnTo>
                      <a:pt x="168" y="52"/>
                    </a:lnTo>
                    <a:lnTo>
                      <a:pt x="185" y="44"/>
                    </a:lnTo>
                    <a:lnTo>
                      <a:pt x="200" y="37"/>
                    </a:lnTo>
                    <a:lnTo>
                      <a:pt x="196" y="0"/>
                    </a:lnTo>
                    <a:lnTo>
                      <a:pt x="181" y="7"/>
                    </a:lnTo>
                    <a:lnTo>
                      <a:pt x="161" y="15"/>
                    </a:lnTo>
                    <a:lnTo>
                      <a:pt x="141" y="22"/>
                    </a:lnTo>
                    <a:lnTo>
                      <a:pt x="117" y="30"/>
                    </a:lnTo>
                    <a:lnTo>
                      <a:pt x="93" y="37"/>
                    </a:lnTo>
                    <a:lnTo>
                      <a:pt x="67" y="44"/>
                    </a:lnTo>
                    <a:lnTo>
                      <a:pt x="41" y="48"/>
                    </a:lnTo>
                    <a:lnTo>
                      <a:pt x="17" y="50"/>
                    </a:lnTo>
                    <a:lnTo>
                      <a:pt x="0" y="9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2" name="Freeform 38"/>
              <p:cNvSpPr>
                <a:spLocks/>
              </p:cNvSpPr>
              <p:nvPr/>
            </p:nvSpPr>
            <p:spPr bwMode="auto">
              <a:xfrm>
                <a:off x="3942" y="1730"/>
                <a:ext cx="611" cy="598"/>
              </a:xfrm>
              <a:custGeom>
                <a:avLst/>
                <a:gdLst/>
                <a:ahLst/>
                <a:cxnLst>
                  <a:cxn ang="0">
                    <a:pos x="1183" y="530"/>
                  </a:cxn>
                  <a:cxn ang="0">
                    <a:pos x="1103" y="338"/>
                  </a:cxn>
                  <a:cxn ang="0">
                    <a:pos x="1011" y="146"/>
                  </a:cxn>
                  <a:cxn ang="0">
                    <a:pos x="944" y="18"/>
                  </a:cxn>
                  <a:cxn ang="0">
                    <a:pos x="935" y="0"/>
                  </a:cxn>
                  <a:cxn ang="0">
                    <a:pos x="255" y="50"/>
                  </a:cxn>
                  <a:cxn ang="0">
                    <a:pos x="198" y="175"/>
                  </a:cxn>
                  <a:cxn ang="0">
                    <a:pos x="133" y="310"/>
                  </a:cxn>
                  <a:cxn ang="0">
                    <a:pos x="78" y="430"/>
                  </a:cxn>
                  <a:cxn ang="0">
                    <a:pos x="30" y="552"/>
                  </a:cxn>
                  <a:cxn ang="0">
                    <a:pos x="2" y="685"/>
                  </a:cxn>
                  <a:cxn ang="0">
                    <a:pos x="4" y="800"/>
                  </a:cxn>
                  <a:cxn ang="0">
                    <a:pos x="26" y="894"/>
                  </a:cxn>
                  <a:cxn ang="0">
                    <a:pos x="74" y="990"/>
                  </a:cxn>
                  <a:cxn ang="0">
                    <a:pos x="159" y="1086"/>
                  </a:cxn>
                  <a:cxn ang="0">
                    <a:pos x="248" y="1154"/>
                  </a:cxn>
                  <a:cxn ang="0">
                    <a:pos x="305" y="1189"/>
                  </a:cxn>
                  <a:cxn ang="0">
                    <a:pos x="364" y="1193"/>
                  </a:cxn>
                  <a:cxn ang="0">
                    <a:pos x="340" y="1060"/>
                  </a:cxn>
                  <a:cxn ang="0">
                    <a:pos x="329" y="829"/>
                  </a:cxn>
                  <a:cxn ang="0">
                    <a:pos x="340" y="766"/>
                  </a:cxn>
                  <a:cxn ang="0">
                    <a:pos x="357" y="702"/>
                  </a:cxn>
                  <a:cxn ang="0">
                    <a:pos x="381" y="643"/>
                  </a:cxn>
                  <a:cxn ang="0">
                    <a:pos x="414" y="587"/>
                  </a:cxn>
                  <a:cxn ang="0">
                    <a:pos x="457" y="543"/>
                  </a:cxn>
                  <a:cxn ang="0">
                    <a:pos x="508" y="510"/>
                  </a:cxn>
                  <a:cxn ang="0">
                    <a:pos x="573" y="491"/>
                  </a:cxn>
                  <a:cxn ang="0">
                    <a:pos x="650" y="491"/>
                  </a:cxn>
                  <a:cxn ang="0">
                    <a:pos x="780" y="534"/>
                  </a:cxn>
                  <a:cxn ang="0">
                    <a:pos x="861" y="617"/>
                  </a:cxn>
                  <a:cxn ang="0">
                    <a:pos x="909" y="720"/>
                  </a:cxn>
                  <a:cxn ang="0">
                    <a:pos x="939" y="822"/>
                  </a:cxn>
                  <a:cxn ang="0">
                    <a:pos x="946" y="931"/>
                  </a:cxn>
                  <a:cxn ang="0">
                    <a:pos x="931" y="1047"/>
                  </a:cxn>
                  <a:cxn ang="0">
                    <a:pos x="913" y="1141"/>
                  </a:cxn>
                  <a:cxn ang="0">
                    <a:pos x="902" y="1180"/>
                  </a:cxn>
                  <a:cxn ang="0">
                    <a:pos x="968" y="1173"/>
                  </a:cxn>
                  <a:cxn ang="0">
                    <a:pos x="1011" y="1140"/>
                  </a:cxn>
                  <a:cxn ang="0">
                    <a:pos x="1077" y="1077"/>
                  </a:cxn>
                  <a:cxn ang="0">
                    <a:pos x="1147" y="994"/>
                  </a:cxn>
                  <a:cxn ang="0">
                    <a:pos x="1196" y="901"/>
                  </a:cxn>
                  <a:cxn ang="0">
                    <a:pos x="1218" y="818"/>
                  </a:cxn>
                  <a:cxn ang="0">
                    <a:pos x="1221" y="733"/>
                  </a:cxn>
                  <a:cxn ang="0">
                    <a:pos x="1212" y="648"/>
                  </a:cxn>
                </a:cxnLst>
                <a:rect l="0" t="0" r="r" b="b"/>
                <a:pathLst>
                  <a:path w="1221" h="1195">
                    <a:moveTo>
                      <a:pt x="1205" y="608"/>
                    </a:moveTo>
                    <a:lnTo>
                      <a:pt x="1183" y="530"/>
                    </a:lnTo>
                    <a:lnTo>
                      <a:pt x="1147" y="438"/>
                    </a:lnTo>
                    <a:lnTo>
                      <a:pt x="1103" y="338"/>
                    </a:lnTo>
                    <a:lnTo>
                      <a:pt x="1057" y="236"/>
                    </a:lnTo>
                    <a:lnTo>
                      <a:pt x="1011" y="146"/>
                    </a:lnTo>
                    <a:lnTo>
                      <a:pt x="972" y="70"/>
                    </a:lnTo>
                    <a:lnTo>
                      <a:pt x="944" y="18"/>
                    </a:lnTo>
                    <a:lnTo>
                      <a:pt x="935" y="0"/>
                    </a:lnTo>
                    <a:lnTo>
                      <a:pt x="935" y="0"/>
                    </a:lnTo>
                    <a:lnTo>
                      <a:pt x="277" y="0"/>
                    </a:lnTo>
                    <a:lnTo>
                      <a:pt x="255" y="50"/>
                    </a:lnTo>
                    <a:lnTo>
                      <a:pt x="227" y="109"/>
                    </a:lnTo>
                    <a:lnTo>
                      <a:pt x="198" y="175"/>
                    </a:lnTo>
                    <a:lnTo>
                      <a:pt x="165" y="242"/>
                    </a:lnTo>
                    <a:lnTo>
                      <a:pt x="133" y="310"/>
                    </a:lnTo>
                    <a:lnTo>
                      <a:pt x="104" y="373"/>
                    </a:lnTo>
                    <a:lnTo>
                      <a:pt x="78" y="430"/>
                    </a:lnTo>
                    <a:lnTo>
                      <a:pt x="57" y="478"/>
                    </a:lnTo>
                    <a:lnTo>
                      <a:pt x="30" y="552"/>
                    </a:lnTo>
                    <a:lnTo>
                      <a:pt x="11" y="622"/>
                    </a:lnTo>
                    <a:lnTo>
                      <a:pt x="2" y="685"/>
                    </a:lnTo>
                    <a:lnTo>
                      <a:pt x="0" y="744"/>
                    </a:lnTo>
                    <a:lnTo>
                      <a:pt x="4" y="800"/>
                    </a:lnTo>
                    <a:lnTo>
                      <a:pt x="13" y="850"/>
                    </a:lnTo>
                    <a:lnTo>
                      <a:pt x="26" y="894"/>
                    </a:lnTo>
                    <a:lnTo>
                      <a:pt x="43" y="934"/>
                    </a:lnTo>
                    <a:lnTo>
                      <a:pt x="74" y="990"/>
                    </a:lnTo>
                    <a:lnTo>
                      <a:pt x="115" y="1040"/>
                    </a:lnTo>
                    <a:lnTo>
                      <a:pt x="159" y="1086"/>
                    </a:lnTo>
                    <a:lnTo>
                      <a:pt x="205" y="1123"/>
                    </a:lnTo>
                    <a:lnTo>
                      <a:pt x="248" y="1154"/>
                    </a:lnTo>
                    <a:lnTo>
                      <a:pt x="281" y="1176"/>
                    </a:lnTo>
                    <a:lnTo>
                      <a:pt x="305" y="1189"/>
                    </a:lnTo>
                    <a:lnTo>
                      <a:pt x="314" y="1195"/>
                    </a:lnTo>
                    <a:lnTo>
                      <a:pt x="364" y="1193"/>
                    </a:lnTo>
                    <a:lnTo>
                      <a:pt x="357" y="1154"/>
                    </a:lnTo>
                    <a:lnTo>
                      <a:pt x="340" y="1060"/>
                    </a:lnTo>
                    <a:lnTo>
                      <a:pt x="327" y="942"/>
                    </a:lnTo>
                    <a:lnTo>
                      <a:pt x="329" y="829"/>
                    </a:lnTo>
                    <a:lnTo>
                      <a:pt x="335" y="798"/>
                    </a:lnTo>
                    <a:lnTo>
                      <a:pt x="340" y="766"/>
                    </a:lnTo>
                    <a:lnTo>
                      <a:pt x="348" y="733"/>
                    </a:lnTo>
                    <a:lnTo>
                      <a:pt x="357" y="702"/>
                    </a:lnTo>
                    <a:lnTo>
                      <a:pt x="368" y="672"/>
                    </a:lnTo>
                    <a:lnTo>
                      <a:pt x="381" y="643"/>
                    </a:lnTo>
                    <a:lnTo>
                      <a:pt x="397" y="615"/>
                    </a:lnTo>
                    <a:lnTo>
                      <a:pt x="414" y="587"/>
                    </a:lnTo>
                    <a:lnTo>
                      <a:pt x="434" y="565"/>
                    </a:lnTo>
                    <a:lnTo>
                      <a:pt x="457" y="543"/>
                    </a:lnTo>
                    <a:lnTo>
                      <a:pt x="481" y="524"/>
                    </a:lnTo>
                    <a:lnTo>
                      <a:pt x="508" y="510"/>
                    </a:lnTo>
                    <a:lnTo>
                      <a:pt x="540" y="499"/>
                    </a:lnTo>
                    <a:lnTo>
                      <a:pt x="573" y="491"/>
                    </a:lnTo>
                    <a:lnTo>
                      <a:pt x="610" y="489"/>
                    </a:lnTo>
                    <a:lnTo>
                      <a:pt x="650" y="491"/>
                    </a:lnTo>
                    <a:lnTo>
                      <a:pt x="723" y="506"/>
                    </a:lnTo>
                    <a:lnTo>
                      <a:pt x="780" y="534"/>
                    </a:lnTo>
                    <a:lnTo>
                      <a:pt x="826" y="572"/>
                    </a:lnTo>
                    <a:lnTo>
                      <a:pt x="861" y="617"/>
                    </a:lnTo>
                    <a:lnTo>
                      <a:pt x="889" y="667"/>
                    </a:lnTo>
                    <a:lnTo>
                      <a:pt x="909" y="720"/>
                    </a:lnTo>
                    <a:lnTo>
                      <a:pt x="926" y="772"/>
                    </a:lnTo>
                    <a:lnTo>
                      <a:pt x="939" y="822"/>
                    </a:lnTo>
                    <a:lnTo>
                      <a:pt x="946" y="874"/>
                    </a:lnTo>
                    <a:lnTo>
                      <a:pt x="946" y="931"/>
                    </a:lnTo>
                    <a:lnTo>
                      <a:pt x="941" y="990"/>
                    </a:lnTo>
                    <a:lnTo>
                      <a:pt x="931" y="1047"/>
                    </a:lnTo>
                    <a:lnTo>
                      <a:pt x="922" y="1099"/>
                    </a:lnTo>
                    <a:lnTo>
                      <a:pt x="913" y="1141"/>
                    </a:lnTo>
                    <a:lnTo>
                      <a:pt x="905" y="1169"/>
                    </a:lnTo>
                    <a:lnTo>
                      <a:pt x="902" y="1180"/>
                    </a:lnTo>
                    <a:lnTo>
                      <a:pt x="963" y="1176"/>
                    </a:lnTo>
                    <a:lnTo>
                      <a:pt x="968" y="1173"/>
                    </a:lnTo>
                    <a:lnTo>
                      <a:pt x="987" y="1160"/>
                    </a:lnTo>
                    <a:lnTo>
                      <a:pt x="1011" y="1140"/>
                    </a:lnTo>
                    <a:lnTo>
                      <a:pt x="1042" y="1112"/>
                    </a:lnTo>
                    <a:lnTo>
                      <a:pt x="1077" y="1077"/>
                    </a:lnTo>
                    <a:lnTo>
                      <a:pt x="1112" y="1038"/>
                    </a:lnTo>
                    <a:lnTo>
                      <a:pt x="1147" y="994"/>
                    </a:lnTo>
                    <a:lnTo>
                      <a:pt x="1177" y="944"/>
                    </a:lnTo>
                    <a:lnTo>
                      <a:pt x="1196" y="901"/>
                    </a:lnTo>
                    <a:lnTo>
                      <a:pt x="1208" y="861"/>
                    </a:lnTo>
                    <a:lnTo>
                      <a:pt x="1218" y="818"/>
                    </a:lnTo>
                    <a:lnTo>
                      <a:pt x="1221" y="776"/>
                    </a:lnTo>
                    <a:lnTo>
                      <a:pt x="1221" y="733"/>
                    </a:lnTo>
                    <a:lnTo>
                      <a:pt x="1220" y="691"/>
                    </a:lnTo>
                    <a:lnTo>
                      <a:pt x="1212" y="648"/>
                    </a:lnTo>
                    <a:lnTo>
                      <a:pt x="1205" y="608"/>
                    </a:lnTo>
                    <a:close/>
                  </a:path>
                </a:pathLst>
              </a:custGeom>
              <a:solidFill>
                <a:srgbClr val="728E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3" name="Rectangle 39"/>
              <p:cNvSpPr>
                <a:spLocks noChangeArrowheads="1"/>
              </p:cNvSpPr>
              <p:nvPr/>
            </p:nvSpPr>
            <p:spPr bwMode="auto">
              <a:xfrm>
                <a:off x="4082" y="1657"/>
                <a:ext cx="334" cy="48"/>
              </a:xfrm>
              <a:prstGeom prst="rect">
                <a:avLst/>
              </a:prstGeom>
              <a:solidFill>
                <a:srgbClr val="FFFF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4" name="Freeform 40"/>
              <p:cNvSpPr>
                <a:spLocks/>
              </p:cNvSpPr>
              <p:nvPr/>
            </p:nvSpPr>
            <p:spPr bwMode="auto">
              <a:xfrm>
                <a:off x="3937" y="1388"/>
                <a:ext cx="598" cy="240"/>
              </a:xfrm>
              <a:custGeom>
                <a:avLst/>
                <a:gdLst/>
                <a:ahLst/>
                <a:cxnLst>
                  <a:cxn ang="0">
                    <a:pos x="375" y="0"/>
                  </a:cxn>
                  <a:cxn ang="0">
                    <a:pos x="371" y="0"/>
                  </a:cxn>
                  <a:cxn ang="0">
                    <a:pos x="362" y="0"/>
                  </a:cxn>
                  <a:cxn ang="0">
                    <a:pos x="347" y="0"/>
                  </a:cxn>
                  <a:cxn ang="0">
                    <a:pos x="331" y="1"/>
                  </a:cxn>
                  <a:cxn ang="0">
                    <a:pos x="308" y="3"/>
                  </a:cxn>
                  <a:cxn ang="0">
                    <a:pos x="284" y="9"/>
                  </a:cxn>
                  <a:cxn ang="0">
                    <a:pos x="260" y="16"/>
                  </a:cxn>
                  <a:cxn ang="0">
                    <a:pos x="235" y="27"/>
                  </a:cxn>
                  <a:cxn ang="0">
                    <a:pos x="205" y="46"/>
                  </a:cxn>
                  <a:cxn ang="0">
                    <a:pos x="170" y="72"/>
                  </a:cxn>
                  <a:cxn ang="0">
                    <a:pos x="131" y="103"/>
                  </a:cxn>
                  <a:cxn ang="0">
                    <a:pos x="92" y="138"/>
                  </a:cxn>
                  <a:cxn ang="0">
                    <a:pos x="57" y="169"/>
                  </a:cxn>
                  <a:cxn ang="0">
                    <a:pos x="28" y="197"/>
                  </a:cxn>
                  <a:cxn ang="0">
                    <a:pos x="7" y="216"/>
                  </a:cxn>
                  <a:cxn ang="0">
                    <a:pos x="0" y="223"/>
                  </a:cxn>
                  <a:cxn ang="0">
                    <a:pos x="105" y="352"/>
                  </a:cxn>
                  <a:cxn ang="0">
                    <a:pos x="284" y="240"/>
                  </a:cxn>
                  <a:cxn ang="0">
                    <a:pos x="284" y="480"/>
                  </a:cxn>
                  <a:cxn ang="0">
                    <a:pos x="955" y="480"/>
                  </a:cxn>
                  <a:cxn ang="0">
                    <a:pos x="955" y="245"/>
                  </a:cxn>
                  <a:cxn ang="0">
                    <a:pos x="959" y="249"/>
                  </a:cxn>
                  <a:cxn ang="0">
                    <a:pos x="968" y="258"/>
                  </a:cxn>
                  <a:cxn ang="0">
                    <a:pos x="981" y="273"/>
                  </a:cxn>
                  <a:cxn ang="0">
                    <a:pos x="996" y="290"/>
                  </a:cxn>
                  <a:cxn ang="0">
                    <a:pos x="1011" y="308"/>
                  </a:cxn>
                  <a:cxn ang="0">
                    <a:pos x="1025" y="326"/>
                  </a:cxn>
                  <a:cxn ang="0">
                    <a:pos x="1036" y="341"/>
                  </a:cxn>
                  <a:cxn ang="0">
                    <a:pos x="1044" y="352"/>
                  </a:cxn>
                  <a:cxn ang="0">
                    <a:pos x="1053" y="356"/>
                  </a:cxn>
                  <a:cxn ang="0">
                    <a:pos x="1071" y="350"/>
                  </a:cxn>
                  <a:cxn ang="0">
                    <a:pos x="1097" y="341"/>
                  </a:cxn>
                  <a:cxn ang="0">
                    <a:pos x="1123" y="326"/>
                  </a:cxn>
                  <a:cxn ang="0">
                    <a:pos x="1151" y="312"/>
                  </a:cxn>
                  <a:cxn ang="0">
                    <a:pos x="1173" y="297"/>
                  </a:cxn>
                  <a:cxn ang="0">
                    <a:pos x="1190" y="288"/>
                  </a:cxn>
                  <a:cxn ang="0">
                    <a:pos x="1195" y="284"/>
                  </a:cxn>
                  <a:cxn ang="0">
                    <a:pos x="1192" y="277"/>
                  </a:cxn>
                  <a:cxn ang="0">
                    <a:pos x="1180" y="254"/>
                  </a:cxn>
                  <a:cxn ang="0">
                    <a:pos x="1162" y="221"/>
                  </a:cxn>
                  <a:cxn ang="0">
                    <a:pos x="1140" y="182"/>
                  </a:cxn>
                  <a:cxn ang="0">
                    <a:pos x="1116" y="144"/>
                  </a:cxn>
                  <a:cxn ang="0">
                    <a:pos x="1090" y="105"/>
                  </a:cxn>
                  <a:cxn ang="0">
                    <a:pos x="1062" y="72"/>
                  </a:cxn>
                  <a:cxn ang="0">
                    <a:pos x="1038" y="49"/>
                  </a:cxn>
                  <a:cxn ang="0">
                    <a:pos x="1018" y="35"/>
                  </a:cxn>
                  <a:cxn ang="0">
                    <a:pos x="998" y="25"/>
                  </a:cxn>
                  <a:cxn ang="0">
                    <a:pos x="979" y="18"/>
                  </a:cxn>
                  <a:cxn ang="0">
                    <a:pos x="962" y="12"/>
                  </a:cxn>
                  <a:cxn ang="0">
                    <a:pos x="944" y="11"/>
                  </a:cxn>
                  <a:cxn ang="0">
                    <a:pos x="927" y="7"/>
                  </a:cxn>
                  <a:cxn ang="0">
                    <a:pos x="911" y="5"/>
                  </a:cxn>
                  <a:cxn ang="0">
                    <a:pos x="892" y="1"/>
                  </a:cxn>
                  <a:cxn ang="0">
                    <a:pos x="375" y="0"/>
                  </a:cxn>
                </a:cxnLst>
                <a:rect l="0" t="0" r="r" b="b"/>
                <a:pathLst>
                  <a:path w="1195" h="480">
                    <a:moveTo>
                      <a:pt x="375" y="0"/>
                    </a:moveTo>
                    <a:lnTo>
                      <a:pt x="371" y="0"/>
                    </a:lnTo>
                    <a:lnTo>
                      <a:pt x="362" y="0"/>
                    </a:lnTo>
                    <a:lnTo>
                      <a:pt x="347" y="0"/>
                    </a:lnTo>
                    <a:lnTo>
                      <a:pt x="331" y="1"/>
                    </a:lnTo>
                    <a:lnTo>
                      <a:pt x="308" y="3"/>
                    </a:lnTo>
                    <a:lnTo>
                      <a:pt x="284" y="9"/>
                    </a:lnTo>
                    <a:lnTo>
                      <a:pt x="260" y="16"/>
                    </a:lnTo>
                    <a:lnTo>
                      <a:pt x="235" y="27"/>
                    </a:lnTo>
                    <a:lnTo>
                      <a:pt x="205" y="46"/>
                    </a:lnTo>
                    <a:lnTo>
                      <a:pt x="170" y="72"/>
                    </a:lnTo>
                    <a:lnTo>
                      <a:pt x="131" y="103"/>
                    </a:lnTo>
                    <a:lnTo>
                      <a:pt x="92" y="138"/>
                    </a:lnTo>
                    <a:lnTo>
                      <a:pt x="57" y="169"/>
                    </a:lnTo>
                    <a:lnTo>
                      <a:pt x="28" y="197"/>
                    </a:lnTo>
                    <a:lnTo>
                      <a:pt x="7" y="216"/>
                    </a:lnTo>
                    <a:lnTo>
                      <a:pt x="0" y="223"/>
                    </a:lnTo>
                    <a:lnTo>
                      <a:pt x="105" y="352"/>
                    </a:lnTo>
                    <a:lnTo>
                      <a:pt x="284" y="240"/>
                    </a:lnTo>
                    <a:lnTo>
                      <a:pt x="284" y="480"/>
                    </a:lnTo>
                    <a:lnTo>
                      <a:pt x="955" y="480"/>
                    </a:lnTo>
                    <a:lnTo>
                      <a:pt x="955" y="245"/>
                    </a:lnTo>
                    <a:lnTo>
                      <a:pt x="959" y="249"/>
                    </a:lnTo>
                    <a:lnTo>
                      <a:pt x="968" y="258"/>
                    </a:lnTo>
                    <a:lnTo>
                      <a:pt x="981" y="273"/>
                    </a:lnTo>
                    <a:lnTo>
                      <a:pt x="996" y="290"/>
                    </a:lnTo>
                    <a:lnTo>
                      <a:pt x="1011" y="308"/>
                    </a:lnTo>
                    <a:lnTo>
                      <a:pt x="1025" y="326"/>
                    </a:lnTo>
                    <a:lnTo>
                      <a:pt x="1036" y="341"/>
                    </a:lnTo>
                    <a:lnTo>
                      <a:pt x="1044" y="352"/>
                    </a:lnTo>
                    <a:lnTo>
                      <a:pt x="1053" y="356"/>
                    </a:lnTo>
                    <a:lnTo>
                      <a:pt x="1071" y="350"/>
                    </a:lnTo>
                    <a:lnTo>
                      <a:pt x="1097" y="341"/>
                    </a:lnTo>
                    <a:lnTo>
                      <a:pt x="1123" y="326"/>
                    </a:lnTo>
                    <a:lnTo>
                      <a:pt x="1151" y="312"/>
                    </a:lnTo>
                    <a:lnTo>
                      <a:pt x="1173" y="297"/>
                    </a:lnTo>
                    <a:lnTo>
                      <a:pt x="1190" y="288"/>
                    </a:lnTo>
                    <a:lnTo>
                      <a:pt x="1195" y="284"/>
                    </a:lnTo>
                    <a:lnTo>
                      <a:pt x="1192" y="277"/>
                    </a:lnTo>
                    <a:lnTo>
                      <a:pt x="1180" y="254"/>
                    </a:lnTo>
                    <a:lnTo>
                      <a:pt x="1162" y="221"/>
                    </a:lnTo>
                    <a:lnTo>
                      <a:pt x="1140" y="182"/>
                    </a:lnTo>
                    <a:lnTo>
                      <a:pt x="1116" y="144"/>
                    </a:lnTo>
                    <a:lnTo>
                      <a:pt x="1090" y="105"/>
                    </a:lnTo>
                    <a:lnTo>
                      <a:pt x="1062" y="72"/>
                    </a:lnTo>
                    <a:lnTo>
                      <a:pt x="1038" y="49"/>
                    </a:lnTo>
                    <a:lnTo>
                      <a:pt x="1018" y="35"/>
                    </a:lnTo>
                    <a:lnTo>
                      <a:pt x="998" y="25"/>
                    </a:lnTo>
                    <a:lnTo>
                      <a:pt x="979" y="18"/>
                    </a:lnTo>
                    <a:lnTo>
                      <a:pt x="962" y="12"/>
                    </a:lnTo>
                    <a:lnTo>
                      <a:pt x="944" y="11"/>
                    </a:lnTo>
                    <a:lnTo>
                      <a:pt x="927" y="7"/>
                    </a:lnTo>
                    <a:lnTo>
                      <a:pt x="911" y="5"/>
                    </a:lnTo>
                    <a:lnTo>
                      <a:pt x="892" y="1"/>
                    </a:lnTo>
                    <a:lnTo>
                      <a:pt x="375" y="0"/>
                    </a:lnTo>
                    <a:close/>
                  </a:path>
                </a:pathLst>
              </a:custGeom>
              <a:solidFill>
                <a:srgbClr val="66FF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5" name="Freeform 41"/>
              <p:cNvSpPr>
                <a:spLocks/>
              </p:cNvSpPr>
              <p:nvPr/>
            </p:nvSpPr>
            <p:spPr bwMode="auto">
              <a:xfrm>
                <a:off x="3871" y="1519"/>
                <a:ext cx="100" cy="204"/>
              </a:xfrm>
              <a:custGeom>
                <a:avLst/>
                <a:gdLst/>
                <a:ahLst/>
                <a:cxnLst>
                  <a:cxn ang="0">
                    <a:pos x="76" y="408"/>
                  </a:cxn>
                  <a:cxn ang="0">
                    <a:pos x="79" y="380"/>
                  </a:cxn>
                  <a:cxn ang="0">
                    <a:pos x="81" y="353"/>
                  </a:cxn>
                  <a:cxn ang="0">
                    <a:pos x="85" y="332"/>
                  </a:cxn>
                  <a:cxn ang="0">
                    <a:pos x="87" y="319"/>
                  </a:cxn>
                  <a:cxn ang="0">
                    <a:pos x="100" y="284"/>
                  </a:cxn>
                  <a:cxn ang="0">
                    <a:pos x="116" y="249"/>
                  </a:cxn>
                  <a:cxn ang="0">
                    <a:pos x="135" y="216"/>
                  </a:cxn>
                  <a:cxn ang="0">
                    <a:pos x="155" y="185"/>
                  </a:cxn>
                  <a:cxn ang="0">
                    <a:pos x="172" y="157"/>
                  </a:cxn>
                  <a:cxn ang="0">
                    <a:pos x="187" y="135"/>
                  </a:cxn>
                  <a:cxn ang="0">
                    <a:pos x="196" y="122"/>
                  </a:cxn>
                  <a:cxn ang="0">
                    <a:pos x="199" y="116"/>
                  </a:cxn>
                  <a:cxn ang="0">
                    <a:pos x="103" y="0"/>
                  </a:cxn>
                  <a:cxn ang="0">
                    <a:pos x="102" y="3"/>
                  </a:cxn>
                  <a:cxn ang="0">
                    <a:pos x="98" y="11"/>
                  </a:cxn>
                  <a:cxn ang="0">
                    <a:pos x="90" y="26"/>
                  </a:cxn>
                  <a:cxn ang="0">
                    <a:pos x="81" y="42"/>
                  </a:cxn>
                  <a:cxn ang="0">
                    <a:pos x="72" y="64"/>
                  </a:cxn>
                  <a:cxn ang="0">
                    <a:pos x="63" y="87"/>
                  </a:cxn>
                  <a:cxn ang="0">
                    <a:pos x="54" y="111"/>
                  </a:cxn>
                  <a:cxn ang="0">
                    <a:pos x="46" y="135"/>
                  </a:cxn>
                  <a:cxn ang="0">
                    <a:pos x="33" y="192"/>
                  </a:cxn>
                  <a:cxn ang="0">
                    <a:pos x="20" y="260"/>
                  </a:cxn>
                  <a:cxn ang="0">
                    <a:pos x="9" y="330"/>
                  </a:cxn>
                  <a:cxn ang="0">
                    <a:pos x="0" y="397"/>
                  </a:cxn>
                  <a:cxn ang="0">
                    <a:pos x="76" y="408"/>
                  </a:cxn>
                </a:cxnLst>
                <a:rect l="0" t="0" r="r" b="b"/>
                <a:pathLst>
                  <a:path w="199" h="408">
                    <a:moveTo>
                      <a:pt x="76" y="408"/>
                    </a:moveTo>
                    <a:lnTo>
                      <a:pt x="79" y="380"/>
                    </a:lnTo>
                    <a:lnTo>
                      <a:pt x="81" y="353"/>
                    </a:lnTo>
                    <a:lnTo>
                      <a:pt x="85" y="332"/>
                    </a:lnTo>
                    <a:lnTo>
                      <a:pt x="87" y="319"/>
                    </a:lnTo>
                    <a:lnTo>
                      <a:pt x="100" y="284"/>
                    </a:lnTo>
                    <a:lnTo>
                      <a:pt x="116" y="249"/>
                    </a:lnTo>
                    <a:lnTo>
                      <a:pt x="135" y="216"/>
                    </a:lnTo>
                    <a:lnTo>
                      <a:pt x="155" y="185"/>
                    </a:lnTo>
                    <a:lnTo>
                      <a:pt x="172" y="157"/>
                    </a:lnTo>
                    <a:lnTo>
                      <a:pt x="187" y="135"/>
                    </a:lnTo>
                    <a:lnTo>
                      <a:pt x="196" y="122"/>
                    </a:lnTo>
                    <a:lnTo>
                      <a:pt x="199" y="116"/>
                    </a:lnTo>
                    <a:lnTo>
                      <a:pt x="103" y="0"/>
                    </a:lnTo>
                    <a:lnTo>
                      <a:pt x="102" y="3"/>
                    </a:lnTo>
                    <a:lnTo>
                      <a:pt x="98" y="11"/>
                    </a:lnTo>
                    <a:lnTo>
                      <a:pt x="90" y="26"/>
                    </a:lnTo>
                    <a:lnTo>
                      <a:pt x="81" y="42"/>
                    </a:lnTo>
                    <a:lnTo>
                      <a:pt x="72" y="64"/>
                    </a:lnTo>
                    <a:lnTo>
                      <a:pt x="63" y="87"/>
                    </a:lnTo>
                    <a:lnTo>
                      <a:pt x="54" y="111"/>
                    </a:lnTo>
                    <a:lnTo>
                      <a:pt x="46" y="135"/>
                    </a:lnTo>
                    <a:lnTo>
                      <a:pt x="33" y="192"/>
                    </a:lnTo>
                    <a:lnTo>
                      <a:pt x="20" y="260"/>
                    </a:lnTo>
                    <a:lnTo>
                      <a:pt x="9" y="330"/>
                    </a:lnTo>
                    <a:lnTo>
                      <a:pt x="0" y="397"/>
                    </a:lnTo>
                    <a:lnTo>
                      <a:pt x="76" y="40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6" name="Freeform 42"/>
              <p:cNvSpPr>
                <a:spLocks/>
              </p:cNvSpPr>
              <p:nvPr/>
            </p:nvSpPr>
            <p:spPr bwMode="auto">
              <a:xfrm>
                <a:off x="3801" y="1734"/>
                <a:ext cx="119" cy="131"/>
              </a:xfrm>
              <a:custGeom>
                <a:avLst/>
                <a:gdLst/>
                <a:ahLst/>
                <a:cxnLst>
                  <a:cxn ang="0">
                    <a:pos x="112" y="0"/>
                  </a:cxn>
                  <a:cxn ang="0">
                    <a:pos x="110" y="26"/>
                  </a:cxn>
                  <a:cxn ang="0">
                    <a:pos x="114" y="48"/>
                  </a:cxn>
                  <a:cxn ang="0">
                    <a:pos x="116" y="67"/>
                  </a:cxn>
                  <a:cxn ang="0">
                    <a:pos x="116" y="81"/>
                  </a:cxn>
                  <a:cxn ang="0">
                    <a:pos x="109" y="89"/>
                  </a:cxn>
                  <a:cxn ang="0">
                    <a:pos x="94" y="105"/>
                  </a:cxn>
                  <a:cxn ang="0">
                    <a:pos x="75" y="129"/>
                  </a:cxn>
                  <a:cxn ang="0">
                    <a:pos x="55" y="155"/>
                  </a:cxn>
                  <a:cxn ang="0">
                    <a:pos x="35" y="181"/>
                  </a:cxn>
                  <a:cxn ang="0">
                    <a:pos x="16" y="203"/>
                  </a:cxn>
                  <a:cxn ang="0">
                    <a:pos x="5" y="220"/>
                  </a:cxn>
                  <a:cxn ang="0">
                    <a:pos x="0" y="226"/>
                  </a:cxn>
                  <a:cxn ang="0">
                    <a:pos x="105" y="262"/>
                  </a:cxn>
                  <a:cxn ang="0">
                    <a:pos x="107" y="259"/>
                  </a:cxn>
                  <a:cxn ang="0">
                    <a:pos x="112" y="251"/>
                  </a:cxn>
                  <a:cxn ang="0">
                    <a:pos x="120" y="242"/>
                  </a:cxn>
                  <a:cxn ang="0">
                    <a:pos x="131" y="229"/>
                  </a:cxn>
                  <a:cxn ang="0">
                    <a:pos x="142" y="214"/>
                  </a:cxn>
                  <a:cxn ang="0">
                    <a:pos x="151" y="203"/>
                  </a:cxn>
                  <a:cxn ang="0">
                    <a:pos x="162" y="192"/>
                  </a:cxn>
                  <a:cxn ang="0">
                    <a:pos x="169" y="185"/>
                  </a:cxn>
                  <a:cxn ang="0">
                    <a:pos x="175" y="185"/>
                  </a:cxn>
                  <a:cxn ang="0">
                    <a:pos x="182" y="192"/>
                  </a:cxn>
                  <a:cxn ang="0">
                    <a:pos x="190" y="205"/>
                  </a:cxn>
                  <a:cxn ang="0">
                    <a:pos x="197" y="218"/>
                  </a:cxn>
                  <a:cxn ang="0">
                    <a:pos x="205" y="233"/>
                  </a:cxn>
                  <a:cxn ang="0">
                    <a:pos x="212" y="246"/>
                  </a:cxn>
                  <a:cxn ang="0">
                    <a:pos x="219" y="255"/>
                  </a:cxn>
                  <a:cxn ang="0">
                    <a:pos x="225" y="257"/>
                  </a:cxn>
                  <a:cxn ang="0">
                    <a:pos x="229" y="255"/>
                  </a:cxn>
                  <a:cxn ang="0">
                    <a:pos x="232" y="253"/>
                  </a:cxn>
                  <a:cxn ang="0">
                    <a:pos x="236" y="251"/>
                  </a:cxn>
                  <a:cxn ang="0">
                    <a:pos x="238" y="246"/>
                  </a:cxn>
                  <a:cxn ang="0">
                    <a:pos x="199" y="118"/>
                  </a:cxn>
                  <a:cxn ang="0">
                    <a:pos x="201" y="111"/>
                  </a:cxn>
                  <a:cxn ang="0">
                    <a:pos x="208" y="89"/>
                  </a:cxn>
                  <a:cxn ang="0">
                    <a:pos x="216" y="59"/>
                  </a:cxn>
                  <a:cxn ang="0">
                    <a:pos x="227" y="21"/>
                  </a:cxn>
                  <a:cxn ang="0">
                    <a:pos x="112" y="0"/>
                  </a:cxn>
                </a:cxnLst>
                <a:rect l="0" t="0" r="r" b="b"/>
                <a:pathLst>
                  <a:path w="238" h="262">
                    <a:moveTo>
                      <a:pt x="112" y="0"/>
                    </a:moveTo>
                    <a:lnTo>
                      <a:pt x="110" y="26"/>
                    </a:lnTo>
                    <a:lnTo>
                      <a:pt x="114" y="48"/>
                    </a:lnTo>
                    <a:lnTo>
                      <a:pt x="116" y="67"/>
                    </a:lnTo>
                    <a:lnTo>
                      <a:pt x="116" y="81"/>
                    </a:lnTo>
                    <a:lnTo>
                      <a:pt x="109" y="89"/>
                    </a:lnTo>
                    <a:lnTo>
                      <a:pt x="94" y="105"/>
                    </a:lnTo>
                    <a:lnTo>
                      <a:pt x="75" y="129"/>
                    </a:lnTo>
                    <a:lnTo>
                      <a:pt x="55" y="155"/>
                    </a:lnTo>
                    <a:lnTo>
                      <a:pt x="35" y="181"/>
                    </a:lnTo>
                    <a:lnTo>
                      <a:pt x="16" y="203"/>
                    </a:lnTo>
                    <a:lnTo>
                      <a:pt x="5" y="220"/>
                    </a:lnTo>
                    <a:lnTo>
                      <a:pt x="0" y="226"/>
                    </a:lnTo>
                    <a:lnTo>
                      <a:pt x="105" y="262"/>
                    </a:lnTo>
                    <a:lnTo>
                      <a:pt x="107" y="259"/>
                    </a:lnTo>
                    <a:lnTo>
                      <a:pt x="112" y="251"/>
                    </a:lnTo>
                    <a:lnTo>
                      <a:pt x="120" y="242"/>
                    </a:lnTo>
                    <a:lnTo>
                      <a:pt x="131" y="229"/>
                    </a:lnTo>
                    <a:lnTo>
                      <a:pt x="142" y="214"/>
                    </a:lnTo>
                    <a:lnTo>
                      <a:pt x="151" y="203"/>
                    </a:lnTo>
                    <a:lnTo>
                      <a:pt x="162" y="192"/>
                    </a:lnTo>
                    <a:lnTo>
                      <a:pt x="169" y="185"/>
                    </a:lnTo>
                    <a:lnTo>
                      <a:pt x="175" y="185"/>
                    </a:lnTo>
                    <a:lnTo>
                      <a:pt x="182" y="192"/>
                    </a:lnTo>
                    <a:lnTo>
                      <a:pt x="190" y="205"/>
                    </a:lnTo>
                    <a:lnTo>
                      <a:pt x="197" y="218"/>
                    </a:lnTo>
                    <a:lnTo>
                      <a:pt x="205" y="233"/>
                    </a:lnTo>
                    <a:lnTo>
                      <a:pt x="212" y="246"/>
                    </a:lnTo>
                    <a:lnTo>
                      <a:pt x="219" y="255"/>
                    </a:lnTo>
                    <a:lnTo>
                      <a:pt x="225" y="257"/>
                    </a:lnTo>
                    <a:lnTo>
                      <a:pt x="229" y="255"/>
                    </a:lnTo>
                    <a:lnTo>
                      <a:pt x="232" y="253"/>
                    </a:lnTo>
                    <a:lnTo>
                      <a:pt x="236" y="251"/>
                    </a:lnTo>
                    <a:lnTo>
                      <a:pt x="238" y="246"/>
                    </a:lnTo>
                    <a:lnTo>
                      <a:pt x="199" y="118"/>
                    </a:lnTo>
                    <a:lnTo>
                      <a:pt x="201" y="111"/>
                    </a:lnTo>
                    <a:lnTo>
                      <a:pt x="208" y="89"/>
                    </a:lnTo>
                    <a:lnTo>
                      <a:pt x="216" y="59"/>
                    </a:lnTo>
                    <a:lnTo>
                      <a:pt x="227" y="21"/>
                    </a:lnTo>
                    <a:lnTo>
                      <a:pt x="112" y="0"/>
                    </a:lnTo>
                    <a:close/>
                  </a:path>
                </a:pathLst>
              </a:custGeom>
              <a:solidFill>
                <a:srgbClr val="FF964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7" name="Freeform 43"/>
              <p:cNvSpPr>
                <a:spLocks/>
              </p:cNvSpPr>
              <p:nvPr/>
            </p:nvSpPr>
            <p:spPr bwMode="auto">
              <a:xfrm>
                <a:off x="4482" y="1500"/>
                <a:ext cx="327" cy="145"/>
              </a:xfrm>
              <a:custGeom>
                <a:avLst/>
                <a:gdLst/>
                <a:ahLst/>
                <a:cxnLst>
                  <a:cxn ang="0">
                    <a:pos x="543" y="72"/>
                  </a:cxn>
                  <a:cxn ang="0">
                    <a:pos x="562" y="16"/>
                  </a:cxn>
                  <a:cxn ang="0">
                    <a:pos x="552" y="2"/>
                  </a:cxn>
                  <a:cxn ang="0">
                    <a:pos x="532" y="18"/>
                  </a:cxn>
                  <a:cxn ang="0">
                    <a:pos x="508" y="50"/>
                  </a:cxn>
                  <a:cxn ang="0">
                    <a:pos x="486" y="85"/>
                  </a:cxn>
                  <a:cxn ang="0">
                    <a:pos x="467" y="103"/>
                  </a:cxn>
                  <a:cxn ang="0">
                    <a:pos x="403" y="124"/>
                  </a:cxn>
                  <a:cxn ang="0">
                    <a:pos x="312" y="151"/>
                  </a:cxn>
                  <a:cxn ang="0">
                    <a:pos x="235" y="172"/>
                  </a:cxn>
                  <a:cxn ang="0">
                    <a:pos x="185" y="168"/>
                  </a:cxn>
                  <a:cxn ang="0">
                    <a:pos x="146" y="149"/>
                  </a:cxn>
                  <a:cxn ang="0">
                    <a:pos x="122" y="125"/>
                  </a:cxn>
                  <a:cxn ang="0">
                    <a:pos x="115" y="107"/>
                  </a:cxn>
                  <a:cxn ang="0">
                    <a:pos x="0" y="166"/>
                  </a:cxn>
                  <a:cxn ang="0">
                    <a:pos x="11" y="179"/>
                  </a:cxn>
                  <a:cxn ang="0">
                    <a:pos x="39" y="209"/>
                  </a:cxn>
                  <a:cxn ang="0">
                    <a:pos x="70" y="240"/>
                  </a:cxn>
                  <a:cxn ang="0">
                    <a:pos x="94" y="260"/>
                  </a:cxn>
                  <a:cxn ang="0">
                    <a:pos x="115" y="275"/>
                  </a:cxn>
                  <a:cxn ang="0">
                    <a:pos x="135" y="282"/>
                  </a:cxn>
                  <a:cxn ang="0">
                    <a:pos x="155" y="288"/>
                  </a:cxn>
                  <a:cxn ang="0">
                    <a:pos x="185" y="290"/>
                  </a:cxn>
                  <a:cxn ang="0">
                    <a:pos x="249" y="277"/>
                  </a:cxn>
                  <a:cxn ang="0">
                    <a:pos x="334" y="244"/>
                  </a:cxn>
                  <a:cxn ang="0">
                    <a:pos x="416" y="209"/>
                  </a:cxn>
                  <a:cxn ang="0">
                    <a:pos x="473" y="183"/>
                  </a:cxn>
                  <a:cxn ang="0">
                    <a:pos x="495" y="186"/>
                  </a:cxn>
                  <a:cxn ang="0">
                    <a:pos x="539" y="186"/>
                  </a:cxn>
                  <a:cxn ang="0">
                    <a:pos x="589" y="185"/>
                  </a:cxn>
                  <a:cxn ang="0">
                    <a:pos x="630" y="183"/>
                  </a:cxn>
                  <a:cxn ang="0">
                    <a:pos x="637" y="85"/>
                  </a:cxn>
                  <a:cxn ang="0">
                    <a:pos x="606" y="83"/>
                  </a:cxn>
                  <a:cxn ang="0">
                    <a:pos x="575" y="83"/>
                  </a:cxn>
                  <a:cxn ang="0">
                    <a:pos x="549" y="83"/>
                  </a:cxn>
                </a:cxnLst>
                <a:rect l="0" t="0" r="r" b="b"/>
                <a:pathLst>
                  <a:path w="652" h="290">
                    <a:moveTo>
                      <a:pt x="538" y="83"/>
                    </a:moveTo>
                    <a:lnTo>
                      <a:pt x="543" y="72"/>
                    </a:lnTo>
                    <a:lnTo>
                      <a:pt x="554" y="44"/>
                    </a:lnTo>
                    <a:lnTo>
                      <a:pt x="562" y="16"/>
                    </a:lnTo>
                    <a:lnTo>
                      <a:pt x="558" y="0"/>
                    </a:lnTo>
                    <a:lnTo>
                      <a:pt x="552" y="2"/>
                    </a:lnTo>
                    <a:lnTo>
                      <a:pt x="543" y="7"/>
                    </a:lnTo>
                    <a:lnTo>
                      <a:pt x="532" y="18"/>
                    </a:lnTo>
                    <a:lnTo>
                      <a:pt x="521" y="33"/>
                    </a:lnTo>
                    <a:lnTo>
                      <a:pt x="508" y="50"/>
                    </a:lnTo>
                    <a:lnTo>
                      <a:pt x="495" y="66"/>
                    </a:lnTo>
                    <a:lnTo>
                      <a:pt x="486" y="85"/>
                    </a:lnTo>
                    <a:lnTo>
                      <a:pt x="477" y="100"/>
                    </a:lnTo>
                    <a:lnTo>
                      <a:pt x="467" y="103"/>
                    </a:lnTo>
                    <a:lnTo>
                      <a:pt x="442" y="113"/>
                    </a:lnTo>
                    <a:lnTo>
                      <a:pt x="403" y="124"/>
                    </a:lnTo>
                    <a:lnTo>
                      <a:pt x="358" y="138"/>
                    </a:lnTo>
                    <a:lnTo>
                      <a:pt x="312" y="151"/>
                    </a:lnTo>
                    <a:lnTo>
                      <a:pt x="270" y="164"/>
                    </a:lnTo>
                    <a:lnTo>
                      <a:pt x="235" y="172"/>
                    </a:lnTo>
                    <a:lnTo>
                      <a:pt x="212" y="173"/>
                    </a:lnTo>
                    <a:lnTo>
                      <a:pt x="185" y="168"/>
                    </a:lnTo>
                    <a:lnTo>
                      <a:pt x="163" y="161"/>
                    </a:lnTo>
                    <a:lnTo>
                      <a:pt x="146" y="149"/>
                    </a:lnTo>
                    <a:lnTo>
                      <a:pt x="133" y="137"/>
                    </a:lnTo>
                    <a:lnTo>
                      <a:pt x="122" y="125"/>
                    </a:lnTo>
                    <a:lnTo>
                      <a:pt x="116" y="114"/>
                    </a:lnTo>
                    <a:lnTo>
                      <a:pt x="115" y="107"/>
                    </a:lnTo>
                    <a:lnTo>
                      <a:pt x="113" y="105"/>
                    </a:lnTo>
                    <a:lnTo>
                      <a:pt x="0" y="166"/>
                    </a:lnTo>
                    <a:lnTo>
                      <a:pt x="4" y="170"/>
                    </a:lnTo>
                    <a:lnTo>
                      <a:pt x="11" y="179"/>
                    </a:lnTo>
                    <a:lnTo>
                      <a:pt x="24" y="194"/>
                    </a:lnTo>
                    <a:lnTo>
                      <a:pt x="39" y="209"/>
                    </a:lnTo>
                    <a:lnTo>
                      <a:pt x="55" y="225"/>
                    </a:lnTo>
                    <a:lnTo>
                      <a:pt x="70" y="240"/>
                    </a:lnTo>
                    <a:lnTo>
                      <a:pt x="85" y="253"/>
                    </a:lnTo>
                    <a:lnTo>
                      <a:pt x="94" y="260"/>
                    </a:lnTo>
                    <a:lnTo>
                      <a:pt x="105" y="268"/>
                    </a:lnTo>
                    <a:lnTo>
                      <a:pt x="115" y="275"/>
                    </a:lnTo>
                    <a:lnTo>
                      <a:pt x="124" y="279"/>
                    </a:lnTo>
                    <a:lnTo>
                      <a:pt x="135" y="282"/>
                    </a:lnTo>
                    <a:lnTo>
                      <a:pt x="144" y="286"/>
                    </a:lnTo>
                    <a:lnTo>
                      <a:pt x="155" y="288"/>
                    </a:lnTo>
                    <a:lnTo>
                      <a:pt x="168" y="290"/>
                    </a:lnTo>
                    <a:lnTo>
                      <a:pt x="185" y="290"/>
                    </a:lnTo>
                    <a:lnTo>
                      <a:pt x="214" y="286"/>
                    </a:lnTo>
                    <a:lnTo>
                      <a:pt x="249" y="277"/>
                    </a:lnTo>
                    <a:lnTo>
                      <a:pt x="292" y="262"/>
                    </a:lnTo>
                    <a:lnTo>
                      <a:pt x="334" y="244"/>
                    </a:lnTo>
                    <a:lnTo>
                      <a:pt x="377" y="227"/>
                    </a:lnTo>
                    <a:lnTo>
                      <a:pt x="416" y="209"/>
                    </a:lnTo>
                    <a:lnTo>
                      <a:pt x="449" y="194"/>
                    </a:lnTo>
                    <a:lnTo>
                      <a:pt x="473" y="183"/>
                    </a:lnTo>
                    <a:lnTo>
                      <a:pt x="480" y="185"/>
                    </a:lnTo>
                    <a:lnTo>
                      <a:pt x="495" y="186"/>
                    </a:lnTo>
                    <a:lnTo>
                      <a:pt x="515" y="186"/>
                    </a:lnTo>
                    <a:lnTo>
                      <a:pt x="539" y="186"/>
                    </a:lnTo>
                    <a:lnTo>
                      <a:pt x="563" y="186"/>
                    </a:lnTo>
                    <a:lnTo>
                      <a:pt x="589" y="185"/>
                    </a:lnTo>
                    <a:lnTo>
                      <a:pt x="611" y="185"/>
                    </a:lnTo>
                    <a:lnTo>
                      <a:pt x="630" y="183"/>
                    </a:lnTo>
                    <a:lnTo>
                      <a:pt x="652" y="85"/>
                    </a:lnTo>
                    <a:lnTo>
                      <a:pt x="637" y="85"/>
                    </a:lnTo>
                    <a:lnTo>
                      <a:pt x="623" y="83"/>
                    </a:lnTo>
                    <a:lnTo>
                      <a:pt x="606" y="83"/>
                    </a:lnTo>
                    <a:lnTo>
                      <a:pt x="589" y="83"/>
                    </a:lnTo>
                    <a:lnTo>
                      <a:pt x="575" y="83"/>
                    </a:lnTo>
                    <a:lnTo>
                      <a:pt x="560" y="83"/>
                    </a:lnTo>
                    <a:lnTo>
                      <a:pt x="549" y="83"/>
                    </a:lnTo>
                    <a:lnTo>
                      <a:pt x="538" y="8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8" name="Freeform 48"/>
              <p:cNvSpPr>
                <a:spLocks/>
              </p:cNvSpPr>
              <p:nvPr/>
            </p:nvSpPr>
            <p:spPr bwMode="auto">
              <a:xfrm>
                <a:off x="4499" y="1741"/>
                <a:ext cx="17" cy="27"/>
              </a:xfrm>
              <a:custGeom>
                <a:avLst/>
                <a:gdLst/>
                <a:ahLst/>
                <a:cxnLst>
                  <a:cxn ang="0">
                    <a:pos x="17" y="56"/>
                  </a:cxn>
                  <a:cxn ang="0">
                    <a:pos x="24" y="54"/>
                  </a:cxn>
                  <a:cxn ang="0">
                    <a:pos x="28" y="48"/>
                  </a:cxn>
                  <a:cxn ang="0">
                    <a:pos x="32" y="39"/>
                  </a:cxn>
                  <a:cxn ang="0">
                    <a:pos x="33" y="28"/>
                  </a:cxn>
                  <a:cxn ang="0">
                    <a:pos x="32" y="17"/>
                  </a:cxn>
                  <a:cxn ang="0">
                    <a:pos x="28" y="8"/>
                  </a:cxn>
                  <a:cxn ang="0">
                    <a:pos x="24" y="2"/>
                  </a:cxn>
                  <a:cxn ang="0">
                    <a:pos x="17" y="0"/>
                  </a:cxn>
                  <a:cxn ang="0">
                    <a:pos x="9" y="2"/>
                  </a:cxn>
                  <a:cxn ang="0">
                    <a:pos x="6" y="8"/>
                  </a:cxn>
                  <a:cxn ang="0">
                    <a:pos x="2" y="17"/>
                  </a:cxn>
                  <a:cxn ang="0">
                    <a:pos x="0" y="28"/>
                  </a:cxn>
                  <a:cxn ang="0">
                    <a:pos x="2" y="39"/>
                  </a:cxn>
                  <a:cxn ang="0">
                    <a:pos x="6" y="48"/>
                  </a:cxn>
                  <a:cxn ang="0">
                    <a:pos x="9" y="54"/>
                  </a:cxn>
                  <a:cxn ang="0">
                    <a:pos x="17" y="56"/>
                  </a:cxn>
                </a:cxnLst>
                <a:rect l="0" t="0" r="r" b="b"/>
                <a:pathLst>
                  <a:path w="33" h="56">
                    <a:moveTo>
                      <a:pt x="17" y="56"/>
                    </a:moveTo>
                    <a:lnTo>
                      <a:pt x="24" y="54"/>
                    </a:lnTo>
                    <a:lnTo>
                      <a:pt x="28" y="48"/>
                    </a:lnTo>
                    <a:lnTo>
                      <a:pt x="32" y="39"/>
                    </a:lnTo>
                    <a:lnTo>
                      <a:pt x="33" y="28"/>
                    </a:lnTo>
                    <a:lnTo>
                      <a:pt x="32" y="17"/>
                    </a:lnTo>
                    <a:lnTo>
                      <a:pt x="28" y="8"/>
                    </a:lnTo>
                    <a:lnTo>
                      <a:pt x="24" y="2"/>
                    </a:lnTo>
                    <a:lnTo>
                      <a:pt x="17" y="0"/>
                    </a:lnTo>
                    <a:lnTo>
                      <a:pt x="9" y="2"/>
                    </a:lnTo>
                    <a:lnTo>
                      <a:pt x="6" y="8"/>
                    </a:lnTo>
                    <a:lnTo>
                      <a:pt x="2" y="17"/>
                    </a:lnTo>
                    <a:lnTo>
                      <a:pt x="0" y="28"/>
                    </a:lnTo>
                    <a:lnTo>
                      <a:pt x="2" y="39"/>
                    </a:lnTo>
                    <a:lnTo>
                      <a:pt x="6" y="48"/>
                    </a:lnTo>
                    <a:lnTo>
                      <a:pt x="9" y="54"/>
                    </a:lnTo>
                    <a:lnTo>
                      <a:pt x="17" y="5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pic>
          <p:nvPicPr>
            <p:cNvPr id="22" name="Picture 6" descr="C:\Users\bsant\AppData\Local\Microsoft\Windows\Temporary Internet Files\Content.IE5\LHHZQVGD\MCBS01024_0000[1].wmf" title="Picture of ITCP "/>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987704" y="4964320"/>
              <a:ext cx="758065" cy="732573"/>
            </a:xfrm>
            <a:prstGeom prst="rect">
              <a:avLst/>
            </a:prstGeom>
            <a:noFill/>
          </p:spPr>
        </p:pic>
        <p:pic>
          <p:nvPicPr>
            <p:cNvPr id="23" name="Picture 85" descr="C:\Users\bsant\AppData\Local\Microsoft\Windows\Temporary Internet Files\Content.IE5\LHHZQVGD\MCj02903310000[1].wmf" title="Picture of tracto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096000" y="2667000"/>
              <a:ext cx="1749399" cy="1419885"/>
            </a:xfrm>
            <a:prstGeom prst="rect">
              <a:avLst/>
            </a:prstGeom>
            <a:noFill/>
          </p:spPr>
        </p:pic>
        <p:pic>
          <p:nvPicPr>
            <p:cNvPr id="24" name="Picture 86" descr="C:\Users\bsant\AppData\Local\Microsoft\Windows\Temporary Internet Files\Content.IE5\GHD1FUHU\MCj02903300000[1].wmf" title="Picture of steamrolle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934200" y="1371600"/>
              <a:ext cx="1894887" cy="1321723"/>
            </a:xfrm>
            <a:prstGeom prst="rect">
              <a:avLst/>
            </a:prstGeom>
            <a:noFill/>
          </p:spPr>
        </p:pic>
        <p:pic>
          <p:nvPicPr>
            <p:cNvPr id="25" name="Picture 87" descr="C:\Users\bsant\AppData\Local\Microsoft\Windows\Temporary Internet Files\Content.IE5\QFXNZJ1X\MCj02344700000[1].wmf" title="Picture of dump truck"/>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114800" y="3189962"/>
              <a:ext cx="1680781" cy="1188365"/>
            </a:xfrm>
            <a:prstGeom prst="rect">
              <a:avLst/>
            </a:prstGeom>
            <a:noFill/>
          </p:spPr>
        </p:pic>
      </p:grpSp>
      <p:sp>
        <p:nvSpPr>
          <p:cNvPr id="123" name="Subtitle 8"/>
          <p:cNvSpPr txBox="1">
            <a:spLocks/>
          </p:cNvSpPr>
          <p:nvPr/>
        </p:nvSpPr>
        <p:spPr bwMode="auto">
          <a:xfrm>
            <a:off x="413676" y="6132889"/>
            <a:ext cx="7993062" cy="533400"/>
          </a:xfrm>
          <a:prstGeom prst="rect">
            <a:avLst/>
          </a:prstGeom>
          <a:noFill/>
          <a:ln w="9525">
            <a:noFill/>
            <a:miter lim="800000"/>
            <a:headEnd/>
            <a:tailEnd/>
          </a:ln>
        </p:spPr>
        <p:txBody>
          <a:bodyPr/>
          <a:lstStyle/>
          <a:p>
            <a:pPr>
              <a:lnSpc>
                <a:spcPts val="2200"/>
              </a:lnSpc>
            </a:pPr>
            <a:r>
              <a:rPr lang="en-US" sz="2200" b="1" dirty="0" smtClean="0">
                <a:solidFill>
                  <a:srgbClr val="C00000"/>
                </a:solidFill>
                <a:latin typeface="Calibri" pitchFamily="34" charset="0"/>
              </a:rPr>
              <a:t>Cree </a:t>
            </a:r>
            <a:r>
              <a:rPr lang="en-US" sz="2200" b="1" dirty="0" err="1" smtClean="0">
                <a:solidFill>
                  <a:srgbClr val="C00000"/>
                </a:solidFill>
                <a:latin typeface="Calibri" pitchFamily="34" charset="0"/>
              </a:rPr>
              <a:t>zonas</a:t>
            </a:r>
            <a:r>
              <a:rPr lang="en-US" sz="2200" b="1" dirty="0" smtClean="0">
                <a:solidFill>
                  <a:srgbClr val="C00000"/>
                </a:solidFill>
                <a:latin typeface="Calibri" pitchFamily="34" charset="0"/>
              </a:rPr>
              <a:t> </a:t>
            </a:r>
            <a:r>
              <a:rPr lang="en-US" sz="2200" b="1" dirty="0" err="1" smtClean="0">
                <a:solidFill>
                  <a:srgbClr val="C00000"/>
                </a:solidFill>
                <a:latin typeface="Calibri" pitchFamily="34" charset="0"/>
              </a:rPr>
              <a:t>libres</a:t>
            </a:r>
            <a:r>
              <a:rPr lang="en-US" sz="2200" b="1" dirty="0" smtClean="0">
                <a:solidFill>
                  <a:srgbClr val="C00000"/>
                </a:solidFill>
                <a:latin typeface="Calibri" pitchFamily="34" charset="0"/>
              </a:rPr>
              <a:t> de </a:t>
            </a:r>
            <a:r>
              <a:rPr lang="en-US" sz="2200" b="1" dirty="0" err="1" smtClean="0">
                <a:solidFill>
                  <a:srgbClr val="C00000"/>
                </a:solidFill>
                <a:latin typeface="Calibri" pitchFamily="34" charset="0"/>
              </a:rPr>
              <a:t>trabajadores</a:t>
            </a:r>
            <a:r>
              <a:rPr lang="en-US" sz="2200" b="1" dirty="0" smtClean="0">
                <a:solidFill>
                  <a:srgbClr val="C00000"/>
                </a:solidFill>
                <a:latin typeface="Calibri" pitchFamily="34" charset="0"/>
              </a:rPr>
              <a:t> a pie y </a:t>
            </a:r>
            <a:r>
              <a:rPr lang="en-US" sz="2200" b="1" dirty="0" err="1" smtClean="0">
                <a:solidFill>
                  <a:srgbClr val="C00000"/>
                </a:solidFill>
                <a:latin typeface="Calibri" pitchFamily="34" charset="0"/>
              </a:rPr>
              <a:t>zonas</a:t>
            </a:r>
            <a:r>
              <a:rPr lang="en-US" sz="2200" b="1" dirty="0" smtClean="0">
                <a:solidFill>
                  <a:srgbClr val="C00000"/>
                </a:solidFill>
                <a:latin typeface="Calibri" pitchFamily="34" charset="0"/>
              </a:rPr>
              <a:t> </a:t>
            </a:r>
            <a:r>
              <a:rPr lang="en-US" sz="2200" b="1" dirty="0" err="1" smtClean="0">
                <a:solidFill>
                  <a:srgbClr val="C00000"/>
                </a:solidFill>
                <a:latin typeface="Calibri" pitchFamily="34" charset="0"/>
              </a:rPr>
              <a:t>libres</a:t>
            </a:r>
            <a:r>
              <a:rPr lang="en-US" sz="2200" b="1" dirty="0" smtClean="0">
                <a:solidFill>
                  <a:srgbClr val="C00000"/>
                </a:solidFill>
                <a:latin typeface="Calibri" pitchFamily="34" charset="0"/>
              </a:rPr>
              <a:t> de </a:t>
            </a:r>
            <a:r>
              <a:rPr lang="en-US" sz="2200" b="1" dirty="0" err="1" smtClean="0">
                <a:solidFill>
                  <a:srgbClr val="C00000"/>
                </a:solidFill>
                <a:latin typeface="Calibri" pitchFamily="34" charset="0"/>
              </a:rPr>
              <a:t>equipos</a:t>
            </a:r>
            <a:endParaRPr lang="en-US" sz="2200" b="1" dirty="0" smtClean="0">
              <a:solidFill>
                <a:srgbClr val="C00000"/>
              </a:solidFill>
              <a:latin typeface="Calibri" pitchFamily="34" charset="0"/>
            </a:endParaRPr>
          </a:p>
        </p:txBody>
      </p:sp>
      <p:sp>
        <p:nvSpPr>
          <p:cNvPr id="9" name="Title 8" hidden="1"/>
          <p:cNvSpPr>
            <a:spLocks noGrp="1"/>
          </p:cNvSpPr>
          <p:nvPr>
            <p:ph type="title"/>
          </p:nvPr>
        </p:nvSpPr>
        <p:spPr>
          <a:xfrm>
            <a:off x="474364" y="-1447800"/>
            <a:ext cx="8229600" cy="1143000"/>
          </a:xfrm>
        </p:spPr>
        <p:txBody>
          <a:bodyPr/>
          <a:lstStyle/>
          <a:p>
            <a:r>
              <a:rPr lang="en-US" dirty="0" smtClean="0"/>
              <a:t>Site Specific ITCP</a:t>
            </a:r>
            <a:endParaRPr lang="en-US" dirty="0"/>
          </a:p>
        </p:txBody>
      </p:sp>
      <p:sp>
        <p:nvSpPr>
          <p:cNvPr id="124" name="Slide Number Placeholder 4"/>
          <p:cNvSpPr>
            <a:spLocks noGrp="1"/>
          </p:cNvSpPr>
          <p:nvPr>
            <p:ph type="sldNum" sz="quarter" idx="12"/>
          </p:nvPr>
        </p:nvSpPr>
        <p:spPr/>
        <p:txBody>
          <a:bodyPr/>
          <a:lstStyle/>
          <a:p>
            <a:pPr>
              <a:defRPr/>
            </a:pPr>
            <a:fld id="{632DF3B3-665C-4605-AF3C-B77CE60C6955}" type="slidenum">
              <a:rPr lang="en-US"/>
              <a:pPr>
                <a:defRPr/>
              </a:pPr>
              <a:t>16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50" presetClass="entr" presetSubtype="0" decel="10000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1000" fill="hold"/>
                                        <p:tgtEl>
                                          <p:spTgt spid="16"/>
                                        </p:tgtEl>
                                        <p:attrNameLst>
                                          <p:attrName>ppt_w</p:attrName>
                                        </p:attrNameLst>
                                      </p:cBhvr>
                                      <p:tavLst>
                                        <p:tav tm="0">
                                          <p:val>
                                            <p:strVal val="#ppt_w+.3"/>
                                          </p:val>
                                        </p:tav>
                                        <p:tav tm="100000">
                                          <p:val>
                                            <p:strVal val="#ppt_w"/>
                                          </p:val>
                                        </p:tav>
                                      </p:tavLst>
                                    </p:anim>
                                    <p:anim calcmode="lin" valueType="num">
                                      <p:cBhvr>
                                        <p:cTn id="20" dur="1000" fill="hold"/>
                                        <p:tgtEl>
                                          <p:spTgt spid="16"/>
                                        </p:tgtEl>
                                        <p:attrNameLst>
                                          <p:attrName>ppt_h</p:attrName>
                                        </p:attrNameLst>
                                      </p:cBhvr>
                                      <p:tavLst>
                                        <p:tav tm="0">
                                          <p:val>
                                            <p:strVal val="#ppt_h"/>
                                          </p:val>
                                        </p:tav>
                                        <p:tav tm="100000">
                                          <p:val>
                                            <p:strVal val="#ppt_h"/>
                                          </p:val>
                                        </p:tav>
                                      </p:tavLst>
                                    </p:anim>
                                    <p:animEffect transition="in" filter="fade">
                                      <p:cBhvr>
                                        <p:cTn id="21" dur="10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3"/>
                                        </p:tgtEl>
                                        <p:attrNameLst>
                                          <p:attrName>style.visibility</p:attrName>
                                        </p:attrNameLst>
                                      </p:cBhvr>
                                      <p:to>
                                        <p:strVal val="visible"/>
                                      </p:to>
                                    </p:set>
                                    <p:animEffect transition="in" filter="fade">
                                      <p:cBhvr>
                                        <p:cTn id="42" dur="500"/>
                                        <p:tgtEl>
                                          <p:spTgt spid="123"/>
                                        </p:tgtEl>
                                      </p:cBhvr>
                                    </p:animEffect>
                                  </p:childTnLst>
                                </p:cTn>
                              </p:par>
                              <p:par>
                                <p:cTn id="43" presetID="1" presetClass="entr" presetSubtype="0"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p:bldP spid="12" grpId="0"/>
      <p:bldP spid="13" grpId="0"/>
      <p:bldP spid="14" grpId="0"/>
      <p:bldP spid="15" grpId="0"/>
      <p:bldP spid="1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peed_Limit_3.png" title="Picture of speed limit sig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81600" y="1600200"/>
            <a:ext cx="3387132" cy="4281487"/>
          </a:xfrm>
          <a:prstGeom prst="rect">
            <a:avLst/>
          </a:prstGeom>
          <a:effectLst>
            <a:outerShdw blurRad="50800" dist="76200" dir="2700000" algn="tl" rotWithShape="0">
              <a:prstClr val="black">
                <a:alpha val="40000"/>
              </a:prstClr>
            </a:outerShdw>
          </a:effectLst>
        </p:spPr>
      </p:pic>
      <p:grpSp>
        <p:nvGrpSpPr>
          <p:cNvPr id="3" name="Group 2" title="Picture of ARTBA Developing An Internal TC Plan preventing runovers and backovers in roadway construction Title"/>
          <p:cNvGrpSpPr/>
          <p:nvPr/>
        </p:nvGrpSpPr>
        <p:grpSpPr>
          <a:xfrm>
            <a:off x="381000" y="336288"/>
            <a:ext cx="8595360" cy="959112"/>
            <a:chOff x="381000" y="336288"/>
            <a:chExt cx="8595360" cy="959112"/>
          </a:xfrm>
        </p:grpSpPr>
        <p:sp>
          <p:nvSpPr>
            <p:cNvPr id="4"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5"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err="1">
                  <a:effectLst>
                    <a:outerShdw blurRad="60007" dist="310007" dir="7680000" sy="30000" kx="1300200" algn="ctr" rotWithShape="0">
                      <a:prstClr val="black">
                        <a:alpha val="32000"/>
                      </a:prstClr>
                    </a:outerShdw>
                  </a:effectLst>
                </a:rPr>
                <a:t>Implementando</a:t>
              </a:r>
              <a:r>
                <a:rPr lang="en-US" sz="3600" b="1" dirty="0">
                  <a:effectLst>
                    <a:outerShdw blurRad="60007" dist="310007" dir="7680000" sy="30000" kx="1300200" algn="ctr" rotWithShape="0">
                      <a:prstClr val="black">
                        <a:alpha val="32000"/>
                      </a:prstClr>
                    </a:outerShdw>
                  </a:effectLst>
                </a:rPr>
                <a:t> un PCTI</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a:p>
              <a:pPr algn="r">
                <a:lnSpc>
                  <a:spcPts val="1900"/>
                </a:lnSpc>
              </a:pP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6"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a:ln>
                    <a:solidFill>
                      <a:srgbClr val="C00000"/>
                    </a:solidFill>
                  </a:ln>
                  <a:solidFill>
                    <a:srgbClr val="003300"/>
                  </a:solidFill>
                </a:rPr>
                <a:t>PREVINIENDO INCIDENTES POR ATROPELLOS EN LA CONSTRUCCION VIAL</a:t>
              </a:r>
              <a:endParaRPr lang="en-US" sz="1600" b="1" i="1" spc="50" dirty="0">
                <a:ln>
                  <a:solidFill>
                    <a:srgbClr val="C00000"/>
                  </a:solidFill>
                </a:ln>
                <a:solidFill>
                  <a:srgbClr val="003300"/>
                </a:solidFill>
                <a:latin typeface="Calibri" pitchFamily="34" charset="0"/>
              </a:endParaRPr>
            </a:p>
            <a:p>
              <a:pPr>
                <a:lnSpc>
                  <a:spcPts val="1900"/>
                </a:lnSpc>
              </a:pPr>
              <a:endParaRPr lang="en-US" sz="1600" b="1" i="1" spc="50" dirty="0">
                <a:ln>
                  <a:solidFill>
                    <a:srgbClr val="C00000"/>
                  </a:solidFill>
                </a:ln>
                <a:solidFill>
                  <a:srgbClr val="003300"/>
                </a:solidFill>
                <a:latin typeface="Calibri" pitchFamily="34" charset="0"/>
              </a:endParaRPr>
            </a:p>
          </p:txBody>
        </p:sp>
        <p:pic>
          <p:nvPicPr>
            <p:cNvPr id="7" name="Picture 6" descr="LOGO-ARTBA.png" title="Picture of ARTBA Developing An Internal TC Plan preventing runovers and backovers in roadway construction Title"/>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8" name="Picture 7" descr="Logo_WZ_Safety.png" title="Picture of ARTBA Developing An Internal TC Plan preventing runovers and backovers in roadway construction Title"/>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11" name="5-Point Star 10" title="Picture of star under the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ubtitle 8"/>
          <p:cNvSpPr txBox="1">
            <a:spLocks/>
          </p:cNvSpPr>
          <p:nvPr/>
        </p:nvSpPr>
        <p:spPr bwMode="auto">
          <a:xfrm>
            <a:off x="517525" y="1981200"/>
            <a:ext cx="8061325" cy="506413"/>
          </a:xfrm>
          <a:prstGeom prst="rect">
            <a:avLst/>
          </a:prstGeom>
          <a:noFill/>
          <a:ln w="9525">
            <a:noFill/>
            <a:miter lim="800000"/>
            <a:headEnd/>
            <a:tailEnd/>
          </a:ln>
        </p:spPr>
        <p:txBody>
          <a:bodyPr/>
          <a:lstStyle/>
          <a:p>
            <a:pPr marL="0" lvl="1">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smtClean="0">
                <a:latin typeface="Arial Narrow" pitchFamily="34" charset="0"/>
              </a:rPr>
              <a:t>Cree </a:t>
            </a:r>
            <a:r>
              <a:rPr lang="en-US" sz="2200" b="1" dirty="0" err="1" smtClean="0">
                <a:latin typeface="Arial Narrow" pitchFamily="34" charset="0"/>
              </a:rPr>
              <a:t>notas</a:t>
            </a:r>
            <a:r>
              <a:rPr lang="en-US" sz="2200" b="1" dirty="0" smtClean="0">
                <a:latin typeface="Arial Narrow" pitchFamily="34" charset="0"/>
              </a:rPr>
              <a:t> del plan para </a:t>
            </a:r>
            <a:r>
              <a:rPr lang="en-US" sz="2200" b="1" dirty="0" err="1" smtClean="0">
                <a:latin typeface="Arial Narrow" pitchFamily="34" charset="0"/>
              </a:rPr>
              <a:t>explicar</a:t>
            </a:r>
            <a:r>
              <a:rPr lang="en-US" sz="2200" b="1" dirty="0" smtClean="0">
                <a:latin typeface="Arial Narrow" pitchFamily="34" charset="0"/>
              </a:rPr>
              <a:t> el </a:t>
            </a:r>
          </a:p>
        </p:txBody>
      </p:sp>
      <p:sp>
        <p:nvSpPr>
          <p:cNvPr id="13" name="Subtitle 8"/>
          <p:cNvSpPr txBox="1">
            <a:spLocks/>
          </p:cNvSpPr>
          <p:nvPr/>
        </p:nvSpPr>
        <p:spPr bwMode="auto">
          <a:xfrm>
            <a:off x="640105" y="2362200"/>
            <a:ext cx="8138770"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spc="-30" dirty="0" err="1" smtClean="0">
                <a:latin typeface="Arial Narrow" pitchFamily="34" charset="0"/>
              </a:rPr>
              <a:t>Deberes</a:t>
            </a:r>
            <a:r>
              <a:rPr lang="en-US" sz="2000" b="1" spc="-30" dirty="0" smtClean="0">
                <a:latin typeface="Arial Narrow" pitchFamily="34" charset="0"/>
              </a:rPr>
              <a:t> </a:t>
            </a:r>
            <a:r>
              <a:rPr lang="en-US" sz="2000" b="1" spc="-30" dirty="0" err="1" smtClean="0">
                <a:latin typeface="Arial Narrow" pitchFamily="34" charset="0"/>
              </a:rPr>
              <a:t>específicos</a:t>
            </a:r>
            <a:r>
              <a:rPr lang="en-US" sz="2000" b="1" spc="-30" dirty="0" smtClean="0">
                <a:latin typeface="Arial Narrow" pitchFamily="34" charset="0"/>
              </a:rPr>
              <a:t> del personal </a:t>
            </a:r>
            <a:r>
              <a:rPr lang="en-US" sz="2000" b="1" spc="-30" dirty="0" err="1" smtClean="0">
                <a:latin typeface="Arial Narrow" pitchFamily="34" charset="0"/>
              </a:rPr>
              <a:t>involucrado</a:t>
            </a:r>
            <a:endParaRPr lang="en-US" sz="2400" b="1" dirty="0">
              <a:latin typeface="Arial Narrow" pitchFamily="34" charset="0"/>
            </a:endParaRPr>
          </a:p>
        </p:txBody>
      </p:sp>
      <p:sp>
        <p:nvSpPr>
          <p:cNvPr id="14" name="Subtitle 8"/>
          <p:cNvSpPr txBox="1">
            <a:spLocks/>
          </p:cNvSpPr>
          <p:nvPr/>
        </p:nvSpPr>
        <p:spPr bwMode="auto">
          <a:xfrm>
            <a:off x="640105" y="2839355"/>
            <a:ext cx="8138770" cy="560387"/>
          </a:xfrm>
          <a:prstGeom prst="rect">
            <a:avLst/>
          </a:prstGeom>
          <a:noFill/>
          <a:ln w="9525">
            <a:noFill/>
            <a:miter lim="800000"/>
            <a:headEnd/>
            <a:tailEnd/>
          </a:ln>
        </p:spPr>
        <p:txBody>
          <a:bodyPr/>
          <a:lstStyle/>
          <a:p>
            <a:pPr marL="0" lvl="1">
              <a:lnSpc>
                <a:spcPts val="20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err="1" smtClean="0">
                <a:latin typeface="Arial Narrow" pitchFamily="34" charset="0"/>
              </a:rPr>
              <a:t>Considere</a:t>
            </a:r>
            <a:r>
              <a:rPr lang="en-US" sz="2000" b="1" dirty="0" smtClean="0">
                <a:latin typeface="Arial Narrow" pitchFamily="34" charset="0"/>
              </a:rPr>
              <a:t> </a:t>
            </a:r>
            <a:r>
              <a:rPr lang="en-US" sz="2000" b="1" dirty="0" err="1" smtClean="0">
                <a:latin typeface="Arial Narrow" pitchFamily="34" charset="0"/>
              </a:rPr>
              <a:t>colocar</a:t>
            </a:r>
            <a:r>
              <a:rPr lang="en-US" sz="2000" b="1" dirty="0" smtClean="0">
                <a:latin typeface="Arial Narrow" pitchFamily="34" charset="0"/>
              </a:rPr>
              <a:t> </a:t>
            </a:r>
            <a:r>
              <a:rPr lang="en-US" sz="2000" b="1" dirty="0" err="1" smtClean="0">
                <a:latin typeface="Arial Narrow" pitchFamily="34" charset="0"/>
              </a:rPr>
              <a:t>señales</a:t>
            </a:r>
            <a:r>
              <a:rPr lang="en-US" sz="2000" b="1" dirty="0" smtClean="0">
                <a:latin typeface="Arial Narrow" pitchFamily="34" charset="0"/>
              </a:rPr>
              <a:t> </a:t>
            </a:r>
            <a:r>
              <a:rPr lang="en-US" sz="2000" b="1" dirty="0" err="1" smtClean="0">
                <a:latin typeface="Arial Narrow" pitchFamily="34" charset="0"/>
              </a:rPr>
              <a:t>indicando</a:t>
            </a:r>
            <a:endParaRPr lang="en-US" sz="2000" b="1" dirty="0" smtClean="0">
              <a:latin typeface="Arial Narrow" pitchFamily="34" charset="0"/>
            </a:endParaRPr>
          </a:p>
          <a:p>
            <a:pPr marL="0" lvl="1">
              <a:lnSpc>
                <a:spcPts val="2000"/>
              </a:lnSpc>
              <a:buSzPct val="50000"/>
            </a:pPr>
            <a:r>
              <a:rPr lang="en-US" sz="2000" b="1" dirty="0" smtClean="0">
                <a:latin typeface="Arial Narrow" pitchFamily="34" charset="0"/>
              </a:rPr>
              <a:t>     - </a:t>
            </a:r>
            <a:r>
              <a:rPr lang="en-US" sz="2000" b="1" cap="small" dirty="0" err="1" smtClean="0">
                <a:solidFill>
                  <a:srgbClr val="C00000"/>
                </a:solidFill>
                <a:latin typeface="Arial Narrow" pitchFamily="34" charset="0"/>
              </a:rPr>
              <a:t>zonas</a:t>
            </a:r>
            <a:r>
              <a:rPr lang="en-US" sz="2000" b="1" cap="small" dirty="0" smtClean="0">
                <a:solidFill>
                  <a:srgbClr val="C00000"/>
                </a:solidFill>
                <a:latin typeface="Arial Narrow" pitchFamily="34" charset="0"/>
              </a:rPr>
              <a:t> </a:t>
            </a:r>
            <a:r>
              <a:rPr lang="en-US" sz="2000" b="1" cap="small" dirty="0" err="1" smtClean="0">
                <a:solidFill>
                  <a:srgbClr val="C00000"/>
                </a:solidFill>
                <a:latin typeface="Arial Narrow" pitchFamily="34" charset="0"/>
              </a:rPr>
              <a:t>libres</a:t>
            </a:r>
            <a:r>
              <a:rPr lang="en-US" sz="2000" b="1" cap="small" dirty="0" smtClean="0">
                <a:solidFill>
                  <a:srgbClr val="C00000"/>
                </a:solidFill>
                <a:latin typeface="Arial Narrow" pitchFamily="34" charset="0"/>
              </a:rPr>
              <a:t> de </a:t>
            </a:r>
            <a:r>
              <a:rPr lang="en-US" sz="2000" b="1" cap="small" dirty="0" err="1" smtClean="0">
                <a:solidFill>
                  <a:srgbClr val="C00000"/>
                </a:solidFill>
                <a:latin typeface="Arial Narrow" pitchFamily="34" charset="0"/>
              </a:rPr>
              <a:t>trabajadores</a:t>
            </a:r>
            <a:r>
              <a:rPr lang="en-US" sz="2000" b="1" cap="small" dirty="0" smtClean="0">
                <a:solidFill>
                  <a:srgbClr val="C00000"/>
                </a:solidFill>
                <a:latin typeface="Arial Narrow" pitchFamily="34" charset="0"/>
              </a:rPr>
              <a:t/>
            </a:r>
            <a:br>
              <a:rPr lang="en-US" sz="2000" b="1" cap="small" dirty="0" smtClean="0">
                <a:solidFill>
                  <a:srgbClr val="C00000"/>
                </a:solidFill>
                <a:latin typeface="Arial Narrow" pitchFamily="34" charset="0"/>
              </a:rPr>
            </a:br>
            <a:r>
              <a:rPr lang="en-US" sz="2000" b="1" cap="small" dirty="0" smtClean="0">
                <a:latin typeface="Arial Narrow" pitchFamily="34" charset="0"/>
              </a:rPr>
              <a:t>     -</a:t>
            </a:r>
            <a:r>
              <a:rPr lang="en-US" sz="2000" b="1" cap="small" dirty="0" smtClean="0">
                <a:solidFill>
                  <a:srgbClr val="C00000"/>
                </a:solidFill>
                <a:latin typeface="Arial Narrow" pitchFamily="34" charset="0"/>
              </a:rPr>
              <a:t> </a:t>
            </a:r>
            <a:r>
              <a:rPr lang="en-US" sz="2000" b="1" cap="small" dirty="0" err="1" smtClean="0">
                <a:solidFill>
                  <a:srgbClr val="C00000"/>
                </a:solidFill>
                <a:latin typeface="Arial Narrow" pitchFamily="34" charset="0"/>
              </a:rPr>
              <a:t>zonas</a:t>
            </a:r>
            <a:r>
              <a:rPr lang="en-US" sz="2000" b="1" cap="small" dirty="0" smtClean="0">
                <a:solidFill>
                  <a:srgbClr val="C00000"/>
                </a:solidFill>
                <a:latin typeface="Arial Narrow" pitchFamily="34" charset="0"/>
              </a:rPr>
              <a:t> </a:t>
            </a:r>
            <a:r>
              <a:rPr lang="en-US" sz="2000" b="1" cap="small" dirty="0" err="1" smtClean="0">
                <a:solidFill>
                  <a:srgbClr val="C00000"/>
                </a:solidFill>
                <a:latin typeface="Arial Narrow" pitchFamily="34" charset="0"/>
              </a:rPr>
              <a:t>libres</a:t>
            </a:r>
            <a:r>
              <a:rPr lang="en-US" sz="2000" b="1" cap="small" dirty="0" smtClean="0">
                <a:solidFill>
                  <a:srgbClr val="C00000"/>
                </a:solidFill>
                <a:latin typeface="Arial Narrow" pitchFamily="34" charset="0"/>
              </a:rPr>
              <a:t> de </a:t>
            </a:r>
            <a:r>
              <a:rPr lang="en-US" sz="2000" b="1" cap="small" dirty="0" err="1" smtClean="0">
                <a:solidFill>
                  <a:srgbClr val="C00000"/>
                </a:solidFill>
                <a:latin typeface="Arial Narrow" pitchFamily="34" charset="0"/>
              </a:rPr>
              <a:t>equipos</a:t>
            </a:r>
            <a:endParaRPr lang="en-US" sz="2000" b="1" cap="small" dirty="0" smtClean="0">
              <a:solidFill>
                <a:srgbClr val="C00000"/>
              </a:solidFill>
              <a:latin typeface="Arial Narrow" pitchFamily="34" charset="0"/>
            </a:endParaRPr>
          </a:p>
          <a:p>
            <a:pPr marL="0" lvl="1">
              <a:lnSpc>
                <a:spcPts val="2000"/>
              </a:lnSpc>
              <a:buSzPct val="50000"/>
              <a:buFont typeface="Wingdings" pitchFamily="2" charset="2"/>
              <a:buChar char="ü"/>
            </a:pP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15" name="Subtitle 8"/>
          <p:cNvSpPr txBox="1">
            <a:spLocks/>
          </p:cNvSpPr>
          <p:nvPr/>
        </p:nvSpPr>
        <p:spPr bwMode="auto">
          <a:xfrm>
            <a:off x="640105" y="3810000"/>
            <a:ext cx="8138770"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spc="-30" dirty="0" err="1" smtClean="0">
                <a:latin typeface="Arial Narrow" pitchFamily="34" charset="0"/>
              </a:rPr>
              <a:t>Considere</a:t>
            </a:r>
            <a:r>
              <a:rPr lang="en-US" sz="2000" b="1" spc="-30" dirty="0" smtClean="0">
                <a:latin typeface="Arial Narrow" pitchFamily="34" charset="0"/>
              </a:rPr>
              <a:t> la </a:t>
            </a:r>
            <a:r>
              <a:rPr lang="en-US" sz="2000" b="1" spc="-30" dirty="0" err="1" smtClean="0">
                <a:latin typeface="Arial Narrow" pitchFamily="34" charset="0"/>
              </a:rPr>
              <a:t>colocación</a:t>
            </a:r>
            <a:r>
              <a:rPr lang="en-US" sz="2000" b="1" spc="-30" dirty="0" smtClean="0">
                <a:latin typeface="Arial Narrow" pitchFamily="34" charset="0"/>
              </a:rPr>
              <a:t> de </a:t>
            </a:r>
            <a:r>
              <a:rPr lang="en-US" sz="2000" b="1" spc="-30" dirty="0" err="1" smtClean="0">
                <a:latin typeface="Arial Narrow" pitchFamily="34" charset="0"/>
              </a:rPr>
              <a:t>límites</a:t>
            </a:r>
            <a:r>
              <a:rPr lang="en-US" sz="2000" b="1" spc="-30" dirty="0" smtClean="0">
                <a:latin typeface="Arial Narrow" pitchFamily="34" charset="0"/>
              </a:rPr>
              <a:t/>
            </a:r>
            <a:br>
              <a:rPr lang="en-US" sz="2000" b="1" spc="-30" dirty="0" smtClean="0">
                <a:latin typeface="Arial Narrow" pitchFamily="34" charset="0"/>
              </a:rPr>
            </a:br>
            <a:r>
              <a:rPr lang="en-US" sz="2000" b="1" spc="-30" dirty="0" smtClean="0">
                <a:latin typeface="Arial Narrow" pitchFamily="34" charset="0"/>
              </a:rPr>
              <a:t>      de </a:t>
            </a:r>
            <a:r>
              <a:rPr lang="en-US" sz="2000" b="1" spc="-30" dirty="0" err="1" smtClean="0">
                <a:latin typeface="Arial Narrow" pitchFamily="34" charset="0"/>
              </a:rPr>
              <a:t>velocidad</a:t>
            </a:r>
            <a:r>
              <a:rPr lang="en-US" sz="2000" b="1" spc="-30" dirty="0" smtClean="0">
                <a:latin typeface="Arial Narrow" pitchFamily="34" charset="0"/>
              </a:rPr>
              <a:t> </a:t>
            </a:r>
            <a:r>
              <a:rPr lang="en-US" sz="2000" b="1" spc="-30" dirty="0" err="1" smtClean="0">
                <a:latin typeface="Arial Narrow" pitchFamily="34" charset="0"/>
              </a:rPr>
              <a:t>dentro</a:t>
            </a:r>
            <a:r>
              <a:rPr lang="en-US" sz="2000" b="1" spc="-30" dirty="0" smtClean="0">
                <a:latin typeface="Arial Narrow" pitchFamily="34" charset="0"/>
              </a:rPr>
              <a:t> de la </a:t>
            </a:r>
            <a:r>
              <a:rPr lang="en-US" sz="2000" b="1" spc="-30" dirty="0" err="1" smtClean="0">
                <a:latin typeface="Arial Narrow" pitchFamily="34" charset="0"/>
              </a:rPr>
              <a:t>obra</a:t>
            </a: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16" name="Subtitle 8"/>
          <p:cNvSpPr txBox="1">
            <a:spLocks/>
          </p:cNvSpPr>
          <p:nvPr/>
        </p:nvSpPr>
        <p:spPr bwMode="auto">
          <a:xfrm>
            <a:off x="645225" y="4585588"/>
            <a:ext cx="8138770"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spc="-30" dirty="0" err="1" smtClean="0">
                <a:latin typeface="Arial Narrow" pitchFamily="34" charset="0"/>
              </a:rPr>
              <a:t>Incluya</a:t>
            </a:r>
            <a:r>
              <a:rPr lang="en-US" sz="2000" b="1" spc="-30" dirty="0" smtClean="0">
                <a:latin typeface="Arial Narrow" pitchFamily="34" charset="0"/>
              </a:rPr>
              <a:t> </a:t>
            </a:r>
            <a:r>
              <a:rPr lang="en-US" sz="2000" b="1" spc="-30" dirty="0" err="1" smtClean="0">
                <a:latin typeface="Arial Narrow" pitchFamily="34" charset="0"/>
              </a:rPr>
              <a:t>otras</a:t>
            </a:r>
            <a:r>
              <a:rPr lang="en-US" sz="2000" b="1" spc="-30" dirty="0" smtClean="0">
                <a:latin typeface="Arial Narrow" pitchFamily="34" charset="0"/>
              </a:rPr>
              <a:t> </a:t>
            </a:r>
            <a:r>
              <a:rPr lang="en-US" sz="2000" b="1" spc="-30" dirty="0" err="1" smtClean="0">
                <a:latin typeface="Arial Narrow" pitchFamily="34" charset="0"/>
              </a:rPr>
              <a:t>medidas</a:t>
            </a:r>
            <a:r>
              <a:rPr lang="en-US" sz="2000" b="1" spc="-30" dirty="0" smtClean="0">
                <a:latin typeface="Arial Narrow" pitchFamily="34" charset="0"/>
              </a:rPr>
              <a:t> para </a:t>
            </a:r>
            <a:r>
              <a:rPr lang="en-US" sz="2000" b="1" spc="-30" dirty="0" err="1" smtClean="0">
                <a:latin typeface="Arial Narrow" pitchFamily="34" charset="0"/>
              </a:rPr>
              <a:t>reducir</a:t>
            </a:r>
            <a:r>
              <a:rPr lang="en-US" sz="2000" b="1" spc="-30" dirty="0" smtClean="0">
                <a:latin typeface="Arial Narrow" pitchFamily="34" charset="0"/>
              </a:rPr>
              <a:t> </a:t>
            </a:r>
            <a:r>
              <a:rPr lang="en-US" sz="2000" b="1" spc="-30" dirty="0" err="1" smtClean="0">
                <a:latin typeface="Arial Narrow" pitchFamily="34" charset="0"/>
              </a:rPr>
              <a:t>lesiones</a:t>
            </a:r>
            <a:endParaRPr lang="en-US" sz="2400" b="1" dirty="0">
              <a:latin typeface="Arial Narrow" pitchFamily="34" charset="0"/>
            </a:endParaRPr>
          </a:p>
        </p:txBody>
      </p:sp>
      <p:pic>
        <p:nvPicPr>
          <p:cNvPr id="17" name="Picture 16" descr="2-Every-job-description-should-have-the-following-components.jpg" title="Picture of a check off list"/>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257800" y="1600200"/>
            <a:ext cx="3283498" cy="3276600"/>
          </a:xfrm>
          <a:prstGeom prst="rect">
            <a:avLst/>
          </a:prstGeom>
          <a:ln>
            <a:solidFill>
              <a:schemeClr val="tx1"/>
            </a:solidFill>
          </a:ln>
          <a:effectLst>
            <a:outerShdw blurRad="50800" dist="76200" dir="2700000" algn="tl" rotWithShape="0">
              <a:prstClr val="black">
                <a:alpha val="40000"/>
              </a:prstClr>
            </a:outerShdw>
          </a:effectLst>
        </p:spPr>
      </p:pic>
      <p:pic>
        <p:nvPicPr>
          <p:cNvPr id="18" name="Picture 17" descr="NoWorkersOnFootSign.png" title="Picture of no workers on foot sign"/>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5257800" y="3733800"/>
            <a:ext cx="3276600" cy="2356527"/>
          </a:xfrm>
          <a:prstGeom prst="rect">
            <a:avLst/>
          </a:prstGeom>
          <a:ln w="57150">
            <a:solidFill>
              <a:schemeClr val="tx1"/>
            </a:solidFill>
          </a:ln>
          <a:effectLst>
            <a:outerShdw blurRad="50800" dist="76200" dir="2700000" algn="tl" rotWithShape="0">
              <a:prstClr val="black">
                <a:alpha val="40000"/>
              </a:prstClr>
            </a:outerShdw>
          </a:effectLst>
        </p:spPr>
      </p:pic>
      <p:pic>
        <p:nvPicPr>
          <p:cNvPr id="19" name="Picture 3" title="Picture of no workers on foot sign"/>
          <p:cNvPicPr>
            <a:picLocks noChangeAspect="1" noChangeArrowheads="1"/>
          </p:cNvPicPr>
          <p:nvPr/>
        </p:nvPicPr>
        <p:blipFill>
          <a:blip r:embed="rId8" cstate="print"/>
          <a:srcRect/>
          <a:stretch>
            <a:fillRect/>
          </a:stretch>
        </p:blipFill>
        <p:spPr bwMode="auto">
          <a:xfrm>
            <a:off x="5715000" y="1524000"/>
            <a:ext cx="2133600" cy="2097044"/>
          </a:xfrm>
          <a:prstGeom prst="rect">
            <a:avLst/>
          </a:prstGeom>
          <a:ln>
            <a:noFill/>
          </a:ln>
          <a:effectLst>
            <a:outerShdw blurRad="292100" dist="139700" dir="2700000" algn="tl" rotWithShape="0">
              <a:srgbClr val="333333">
                <a:alpha val="65000"/>
              </a:srgbClr>
            </a:outerShdw>
          </a:effectLst>
        </p:spPr>
      </p:pic>
      <p:sp>
        <p:nvSpPr>
          <p:cNvPr id="10" name="Title 9"/>
          <p:cNvSpPr>
            <a:spLocks noGrp="1"/>
          </p:cNvSpPr>
          <p:nvPr>
            <p:ph type="title"/>
          </p:nvPr>
        </p:nvSpPr>
        <p:spPr>
          <a:xfrm>
            <a:off x="414095" y="1250688"/>
            <a:ext cx="4691305" cy="762000"/>
          </a:xfrm>
        </p:spPr>
        <p:txBody>
          <a:bodyPr>
            <a:normAutofit/>
          </a:bodyPr>
          <a:lstStyle/>
          <a:p>
            <a:pPr marL="342900" indent="-342900" algn="l">
              <a:spcBef>
                <a:spcPct val="20000"/>
              </a:spcBef>
            </a:pPr>
            <a:r>
              <a:rPr lang="en-US" sz="2800" b="1" dirty="0">
                <a:solidFill>
                  <a:schemeClr val="bg2">
                    <a:lumMod val="10000"/>
                  </a:schemeClr>
                </a:solidFill>
                <a:latin typeface="Calibri" pitchFamily="34" charset="0"/>
              </a:rPr>
              <a:t>PCTI </a:t>
            </a:r>
            <a:r>
              <a:rPr lang="en-US" sz="2800" b="1" dirty="0" err="1">
                <a:solidFill>
                  <a:schemeClr val="bg2">
                    <a:lumMod val="10000"/>
                  </a:schemeClr>
                </a:solidFill>
                <a:latin typeface="Calibri" pitchFamily="34" charset="0"/>
              </a:rPr>
              <a:t>específico</a:t>
            </a:r>
            <a:r>
              <a:rPr lang="en-US" sz="2800" b="1" dirty="0">
                <a:solidFill>
                  <a:schemeClr val="bg2">
                    <a:lumMod val="10000"/>
                  </a:schemeClr>
                </a:solidFill>
                <a:latin typeface="Calibri" pitchFamily="34" charset="0"/>
              </a:rPr>
              <a:t> para la </a:t>
            </a:r>
            <a:r>
              <a:rPr lang="en-US" sz="2800" b="1" dirty="0" err="1" smtClean="0">
                <a:solidFill>
                  <a:schemeClr val="bg2">
                    <a:lumMod val="10000"/>
                  </a:schemeClr>
                </a:solidFill>
                <a:latin typeface="Calibri" pitchFamily="34" charset="0"/>
              </a:rPr>
              <a:t>obra</a:t>
            </a:r>
            <a:r>
              <a:rPr lang="en-US" sz="2800" b="1" dirty="0" smtClean="0">
                <a:solidFill>
                  <a:schemeClr val="bg2">
                    <a:lumMod val="10000"/>
                  </a:schemeClr>
                </a:solidFill>
                <a:latin typeface="Calibri" pitchFamily="34" charset="0"/>
              </a:rPr>
              <a:t> </a:t>
            </a:r>
            <a:endParaRPr lang="en-US" sz="2800" b="1" dirty="0">
              <a:solidFill>
                <a:schemeClr val="bg2">
                  <a:lumMod val="10000"/>
                </a:schemeClr>
              </a:solidFill>
              <a:latin typeface="Calibri" pitchFamily="34" charset="0"/>
            </a:endParaRPr>
          </a:p>
        </p:txBody>
      </p:sp>
      <p:sp>
        <p:nvSpPr>
          <p:cNvPr id="20" name="Slide Number Placeholder 4"/>
          <p:cNvSpPr>
            <a:spLocks noGrp="1"/>
          </p:cNvSpPr>
          <p:nvPr>
            <p:ph type="sldNum" sz="quarter" idx="12"/>
          </p:nvPr>
        </p:nvSpPr>
        <p:spPr/>
        <p:txBody>
          <a:bodyPr/>
          <a:lstStyle/>
          <a:p>
            <a:pPr>
              <a:defRPr/>
            </a:pPr>
            <a:fld id="{632DF3B3-665C-4605-AF3C-B77CE60C6955}" type="slidenum">
              <a:rPr lang="en-US"/>
              <a:pPr>
                <a:defRPr/>
              </a:pPr>
              <a:t>17</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par>
                                <p:cTn id="16" presetID="10" presetClass="entr" presetSubtype="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10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0"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childTnLst>
                                </p:cTn>
                              </p:par>
                              <p:par>
                                <p:cTn id="26" presetID="10" presetClass="entr" presetSubtype="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childTnLst>
                                </p:cTn>
                              </p:par>
                              <p:par>
                                <p:cTn id="29" presetID="10" presetClass="exit" presetSubtype="0" fill="hold" nodeType="withEffect">
                                  <p:stCondLst>
                                    <p:cond delay="0"/>
                                  </p:stCondLst>
                                  <p:childTnLst>
                                    <p:animEffect transition="out" filter="fade">
                                      <p:cBhvr>
                                        <p:cTn id="30" dur="1000"/>
                                        <p:tgtEl>
                                          <p:spTgt spid="17"/>
                                        </p:tgtEl>
                                      </p:cBhvr>
                                    </p:animEffect>
                                    <p:set>
                                      <p:cBhvr>
                                        <p:cTn id="31" dur="1" fill="hold">
                                          <p:stCondLst>
                                            <p:cond delay="999"/>
                                          </p:stCondLst>
                                        </p:cTn>
                                        <p:tgtEl>
                                          <p:spTgt spid="17"/>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childTnLst>
                                </p:cTn>
                              </p:par>
                              <p:par>
                                <p:cTn id="36" presetID="10" presetClass="entr" presetSubtype="0" fill="hold" nodeType="with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1000"/>
                                        <p:tgtEl>
                                          <p:spTgt spid="2"/>
                                        </p:tgtEl>
                                      </p:cBhvr>
                                    </p:animEffect>
                                  </p:childTnLst>
                                </p:cTn>
                              </p:par>
                              <p:par>
                                <p:cTn id="39" presetID="10" presetClass="exit" presetSubtype="0" fill="hold" nodeType="withEffect">
                                  <p:stCondLst>
                                    <p:cond delay="0"/>
                                  </p:stCondLst>
                                  <p:childTnLst>
                                    <p:animEffect transition="out" filter="fade">
                                      <p:cBhvr>
                                        <p:cTn id="40" dur="1000"/>
                                        <p:tgtEl>
                                          <p:spTgt spid="19"/>
                                        </p:tgtEl>
                                      </p:cBhvr>
                                    </p:animEffect>
                                    <p:set>
                                      <p:cBhvr>
                                        <p:cTn id="41" dur="1" fill="hold">
                                          <p:stCondLst>
                                            <p:cond delay="999"/>
                                          </p:stCondLst>
                                        </p:cTn>
                                        <p:tgtEl>
                                          <p:spTgt spid="19"/>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1000"/>
                                        <p:tgtEl>
                                          <p:spTgt spid="18"/>
                                        </p:tgtEl>
                                      </p:cBhvr>
                                    </p:animEffect>
                                    <p:set>
                                      <p:cBhvr>
                                        <p:cTn id="44" dur="1" fill="hold">
                                          <p:stCondLst>
                                            <p:cond delay="999"/>
                                          </p:stCondLst>
                                        </p:cTn>
                                        <p:tgtEl>
                                          <p:spTgt spid="18"/>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p:bldP spid="14" grpId="0"/>
      <p:bldP spid="15"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title="Picture of ARTBA Developing An Internal TC Plan preventing runovers and backovers in roadway construction Title"/>
          <p:cNvGrpSpPr/>
          <p:nvPr/>
        </p:nvGrpSpPr>
        <p:grpSpPr>
          <a:xfrm>
            <a:off x="381000" y="336288"/>
            <a:ext cx="8595360" cy="959112"/>
            <a:chOff x="381000" y="336288"/>
            <a:chExt cx="8595360" cy="959112"/>
          </a:xfrm>
        </p:grpSpPr>
        <p:sp>
          <p:nvSpPr>
            <p:cNvPr id="3"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4"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err="1">
                  <a:effectLst>
                    <a:outerShdw blurRad="60007" dist="310007" dir="7680000" sy="30000" kx="1300200" algn="ctr" rotWithShape="0">
                      <a:prstClr val="black">
                        <a:alpha val="32000"/>
                      </a:prstClr>
                    </a:outerShdw>
                  </a:effectLst>
                </a:rPr>
                <a:t>Implementando</a:t>
              </a:r>
              <a:r>
                <a:rPr lang="en-US" sz="3600" b="1" dirty="0">
                  <a:effectLst>
                    <a:outerShdw blurRad="60007" dist="310007" dir="7680000" sy="30000" kx="1300200" algn="ctr" rotWithShape="0">
                      <a:prstClr val="black">
                        <a:alpha val="32000"/>
                      </a:prstClr>
                    </a:outerShdw>
                  </a:effectLst>
                </a:rPr>
                <a:t> un PCTI</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a:p>
              <a:pPr algn="r">
                <a:lnSpc>
                  <a:spcPts val="1900"/>
                </a:lnSpc>
              </a:pP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5"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a:ln>
                    <a:solidFill>
                      <a:srgbClr val="C00000"/>
                    </a:solidFill>
                  </a:ln>
                  <a:solidFill>
                    <a:srgbClr val="003300"/>
                  </a:solidFill>
                </a:rPr>
                <a:t>PREVINIENDO INCIDENTES POR ATROPELLOS EN LA CONSTRUCCION VIAL</a:t>
              </a:r>
              <a:endParaRPr lang="en-US" sz="1600" b="1" i="1" spc="50" dirty="0">
                <a:ln>
                  <a:solidFill>
                    <a:srgbClr val="C00000"/>
                  </a:solidFill>
                </a:ln>
                <a:solidFill>
                  <a:srgbClr val="003300"/>
                </a:solidFill>
                <a:latin typeface="Calibri" pitchFamily="34" charset="0"/>
              </a:endParaRPr>
            </a:p>
            <a:p>
              <a:pPr>
                <a:lnSpc>
                  <a:spcPts val="1900"/>
                </a:lnSpc>
              </a:pPr>
              <a:endParaRPr lang="en-US" sz="1600" b="1" i="1" spc="50" dirty="0">
                <a:ln>
                  <a:solidFill>
                    <a:srgbClr val="C00000"/>
                  </a:solidFill>
                </a:ln>
                <a:solidFill>
                  <a:srgbClr val="003300"/>
                </a:solidFill>
                <a:latin typeface="Calibri" pitchFamily="34" charset="0"/>
              </a:endParaRPr>
            </a:p>
          </p:txBody>
        </p:sp>
        <p:pic>
          <p:nvPicPr>
            <p:cNvPr id="6" name="Picture 5" descr="LOGO-ARTBA.png" title="Picture of ARTBA Developing An Internal TC Plan preventing runovers and backovers in roadway construction Title"/>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7" name="Picture 6" descr="Logo_WZ_Safety.png" title="Picture of ARTBA Developing An Internal TC Plan preventing runovers and backovers in roadway construction Titl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8" name="Subtitle 8"/>
          <p:cNvSpPr txBox="1">
            <a:spLocks/>
          </p:cNvSpPr>
          <p:nvPr/>
        </p:nvSpPr>
        <p:spPr bwMode="auto">
          <a:xfrm>
            <a:off x="388938" y="1447800"/>
            <a:ext cx="7478712" cy="533400"/>
          </a:xfrm>
          <a:prstGeom prst="rect">
            <a:avLst/>
          </a:prstGeom>
          <a:noFill/>
          <a:ln w="9525">
            <a:noFill/>
            <a:miter lim="800000"/>
            <a:headEnd/>
            <a:tailEnd/>
          </a:ln>
        </p:spPr>
        <p:txBody>
          <a:bodyPr/>
          <a:lstStyle/>
          <a:p>
            <a:pPr marL="342900" indent="-342900">
              <a:spcBef>
                <a:spcPct val="20000"/>
              </a:spcBef>
            </a:pPr>
            <a:r>
              <a:rPr lang="en-US" sz="2800" b="1" dirty="0" smtClean="0">
                <a:solidFill>
                  <a:schemeClr val="bg2">
                    <a:lumMod val="10000"/>
                  </a:schemeClr>
                </a:solidFill>
                <a:latin typeface="Calibri" pitchFamily="34" charset="0"/>
              </a:rPr>
              <a:t>¿</a:t>
            </a:r>
            <a:r>
              <a:rPr lang="en-US" sz="2800" b="1" dirty="0" err="1" smtClean="0">
                <a:solidFill>
                  <a:schemeClr val="bg2">
                    <a:lumMod val="10000"/>
                  </a:schemeClr>
                </a:solidFill>
                <a:latin typeface="Calibri" pitchFamily="34" charset="0"/>
              </a:rPr>
              <a:t>Pueden</a:t>
            </a:r>
            <a:r>
              <a:rPr lang="en-US" sz="2800" b="1" dirty="0" smtClean="0">
                <a:solidFill>
                  <a:schemeClr val="bg2">
                    <a:lumMod val="10000"/>
                  </a:schemeClr>
                </a:solidFill>
                <a:latin typeface="Calibri" pitchFamily="34" charset="0"/>
              </a:rPr>
              <a:t> </a:t>
            </a:r>
            <a:r>
              <a:rPr lang="en-US" sz="2800" b="1" dirty="0" err="1" smtClean="0">
                <a:solidFill>
                  <a:schemeClr val="bg2">
                    <a:lumMod val="10000"/>
                  </a:schemeClr>
                </a:solidFill>
                <a:latin typeface="Calibri" pitchFamily="34" charset="0"/>
              </a:rPr>
              <a:t>usarse</a:t>
            </a:r>
            <a:r>
              <a:rPr lang="en-US" sz="2800" b="1" dirty="0" smtClean="0">
                <a:solidFill>
                  <a:schemeClr val="bg2">
                    <a:lumMod val="10000"/>
                  </a:schemeClr>
                </a:solidFill>
                <a:latin typeface="Calibri" pitchFamily="34" charset="0"/>
              </a:rPr>
              <a:t> DCT </a:t>
            </a:r>
            <a:r>
              <a:rPr lang="en-US" sz="2800" b="1" dirty="0" err="1" smtClean="0">
                <a:solidFill>
                  <a:schemeClr val="bg2">
                    <a:lumMod val="10000"/>
                  </a:schemeClr>
                </a:solidFill>
                <a:latin typeface="Calibri" pitchFamily="34" charset="0"/>
              </a:rPr>
              <a:t>en</a:t>
            </a:r>
            <a:r>
              <a:rPr lang="en-US" sz="2800" b="1" dirty="0" smtClean="0">
                <a:solidFill>
                  <a:schemeClr val="bg2">
                    <a:lumMod val="10000"/>
                  </a:schemeClr>
                </a:solidFill>
                <a:latin typeface="Calibri" pitchFamily="34" charset="0"/>
              </a:rPr>
              <a:t> un PCTI?</a:t>
            </a:r>
            <a:endParaRPr lang="en-US" sz="2400" b="1" dirty="0">
              <a:solidFill>
                <a:schemeClr val="bg2">
                  <a:lumMod val="10000"/>
                </a:schemeClr>
              </a:solidFill>
              <a:latin typeface="Calibri" pitchFamily="34" charset="0"/>
            </a:endParaRPr>
          </a:p>
        </p:txBody>
      </p:sp>
      <p:sp>
        <p:nvSpPr>
          <p:cNvPr id="10" name="5-Point Star 9" title="Picture of star under the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ubtitle 8"/>
          <p:cNvSpPr txBox="1">
            <a:spLocks/>
          </p:cNvSpPr>
          <p:nvPr/>
        </p:nvSpPr>
        <p:spPr bwMode="auto">
          <a:xfrm>
            <a:off x="517525" y="1981200"/>
            <a:ext cx="8169275" cy="914400"/>
          </a:xfrm>
          <a:prstGeom prst="rect">
            <a:avLst/>
          </a:prstGeom>
          <a:noFill/>
          <a:ln w="9525">
            <a:noFill/>
            <a:miter lim="800000"/>
            <a:headEnd/>
            <a:tailEnd/>
          </a:ln>
        </p:spPr>
        <p:txBody>
          <a:bodyPr/>
          <a:lstStyle/>
          <a:p>
            <a:pPr marL="0" lvl="1">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smtClean="0">
                <a:latin typeface="Arial Narrow" pitchFamily="34" charset="0"/>
              </a:rPr>
              <a:t>No se </a:t>
            </a:r>
            <a:r>
              <a:rPr lang="en-US" sz="2200" b="1" dirty="0" err="1" smtClean="0">
                <a:latin typeface="Arial Narrow" pitchFamily="34" charset="0"/>
              </a:rPr>
              <a:t>requieren</a:t>
            </a:r>
            <a:r>
              <a:rPr lang="en-US" sz="2200" b="1" dirty="0" smtClean="0">
                <a:latin typeface="Arial Narrow" pitchFamily="34" charset="0"/>
              </a:rPr>
              <a:t> </a:t>
            </a:r>
            <a:r>
              <a:rPr lang="en-US" sz="2200" b="1" dirty="0" err="1" smtClean="0">
                <a:latin typeface="Arial Narrow" pitchFamily="34" charset="0"/>
              </a:rPr>
              <a:t>dispositivos</a:t>
            </a:r>
            <a:r>
              <a:rPr lang="en-US" sz="2200" b="1" dirty="0" smtClean="0">
                <a:latin typeface="Arial Narrow" pitchFamily="34" charset="0"/>
              </a:rPr>
              <a:t> </a:t>
            </a:r>
            <a:r>
              <a:rPr lang="en-US" sz="2200" b="1" dirty="0" err="1" smtClean="0">
                <a:latin typeface="Arial Narrow" pitchFamily="34" charset="0"/>
              </a:rPr>
              <a:t>específicos</a:t>
            </a:r>
            <a:r>
              <a:rPr lang="en-US" sz="2200" b="1" dirty="0" smtClean="0">
                <a:latin typeface="Arial Narrow" pitchFamily="34" charset="0"/>
              </a:rPr>
              <a:t> o </a:t>
            </a:r>
            <a:r>
              <a:rPr lang="en-US" sz="2200" b="1" dirty="0" err="1" smtClean="0">
                <a:latin typeface="Arial Narrow" pitchFamily="34" charset="0"/>
              </a:rPr>
              <a:t>señales</a:t>
            </a:r>
            <a:r>
              <a:rPr lang="en-US" sz="2200" b="1" dirty="0" smtClean="0">
                <a:latin typeface="Arial Narrow" pitchFamily="34" charset="0"/>
              </a:rPr>
              <a:t> </a:t>
            </a:r>
            <a:r>
              <a:rPr lang="en-US" sz="2200" b="1" dirty="0" err="1" smtClean="0">
                <a:latin typeface="Arial Narrow" pitchFamily="34" charset="0"/>
              </a:rPr>
              <a:t>en</a:t>
            </a:r>
            <a:r>
              <a:rPr lang="en-US" sz="2200" b="1" dirty="0" smtClean="0">
                <a:latin typeface="Arial Narrow" pitchFamily="34" charset="0"/>
              </a:rPr>
              <a:t> un PCTI – sin </a:t>
            </a:r>
          </a:p>
          <a:p>
            <a:pPr marL="0" lvl="1">
              <a:lnSpc>
                <a:spcPts val="2200"/>
              </a:lnSpc>
              <a:spcBef>
                <a:spcPct val="20000"/>
              </a:spcBef>
            </a:pPr>
            <a:r>
              <a:rPr lang="en-US" sz="2200" b="1" dirty="0" smtClean="0">
                <a:latin typeface="Arial Narrow" pitchFamily="34" charset="0"/>
              </a:rPr>
              <a:t>  embargo </a:t>
            </a:r>
            <a:r>
              <a:rPr lang="en-US" sz="2200" b="1" dirty="0" err="1" smtClean="0">
                <a:latin typeface="Arial Narrow" pitchFamily="34" charset="0"/>
              </a:rPr>
              <a:t>algunos</a:t>
            </a:r>
            <a:r>
              <a:rPr lang="en-US" sz="2200" b="1" dirty="0" smtClean="0">
                <a:latin typeface="Arial Narrow" pitchFamily="34" charset="0"/>
              </a:rPr>
              <a:t> </a:t>
            </a:r>
            <a:r>
              <a:rPr lang="en-US" sz="2200" b="1" dirty="0" err="1" smtClean="0">
                <a:latin typeface="Arial Narrow" pitchFamily="34" charset="0"/>
              </a:rPr>
              <a:t>puede</a:t>
            </a:r>
            <a:r>
              <a:rPr lang="en-US" sz="2200" b="1" dirty="0" smtClean="0">
                <a:latin typeface="Arial Narrow" pitchFamily="34" charset="0"/>
              </a:rPr>
              <a:t> </a:t>
            </a:r>
            <a:r>
              <a:rPr lang="en-US" sz="2200" b="1" dirty="0" err="1" smtClean="0">
                <a:latin typeface="Arial Narrow" pitchFamily="34" charset="0"/>
              </a:rPr>
              <a:t>ser</a:t>
            </a:r>
            <a:r>
              <a:rPr lang="en-US" sz="2200" b="1" dirty="0" smtClean="0">
                <a:latin typeface="Arial Narrow" pitchFamily="34" charset="0"/>
              </a:rPr>
              <a:t> </a:t>
            </a:r>
            <a:r>
              <a:rPr lang="en-US" sz="2200" b="1" dirty="0" err="1" smtClean="0">
                <a:latin typeface="Arial Narrow" pitchFamily="34" charset="0"/>
              </a:rPr>
              <a:t>útiles</a:t>
            </a:r>
            <a:endParaRPr lang="en-US" sz="2200" b="1" dirty="0" smtClean="0">
              <a:latin typeface="Arial Narrow" pitchFamily="34" charset="0"/>
            </a:endParaRPr>
          </a:p>
          <a:p>
            <a:pPr marL="0" lvl="1">
              <a:lnSpc>
                <a:spcPts val="2200"/>
              </a:lnSpc>
              <a:spcBef>
                <a:spcPct val="20000"/>
              </a:spcBef>
              <a:buFont typeface="Arial" charset="0"/>
              <a:buChar char="•"/>
            </a:pPr>
            <a:endParaRPr lang="en-US" sz="2200" b="1" dirty="0" smtClean="0">
              <a:latin typeface="Arial Narrow" pitchFamily="34" charset="0"/>
            </a:endParaRPr>
          </a:p>
        </p:txBody>
      </p:sp>
      <p:grpSp>
        <p:nvGrpSpPr>
          <p:cNvPr id="12" name="Group 11" title="Picture of safety road signs"/>
          <p:cNvGrpSpPr/>
          <p:nvPr/>
        </p:nvGrpSpPr>
        <p:grpSpPr>
          <a:xfrm>
            <a:off x="503225" y="2895600"/>
            <a:ext cx="8183575" cy="3052572"/>
            <a:chOff x="503225" y="2895600"/>
            <a:chExt cx="8183575" cy="3052572"/>
          </a:xfrm>
        </p:grpSpPr>
        <p:sp>
          <p:nvSpPr>
            <p:cNvPr id="13" name="Trapezoid 12"/>
            <p:cNvSpPr/>
            <p:nvPr/>
          </p:nvSpPr>
          <p:spPr>
            <a:xfrm>
              <a:off x="4084625" y="3886200"/>
              <a:ext cx="533400" cy="838200"/>
            </a:xfrm>
            <a:prstGeom prst="trapezoid">
              <a:avLst/>
            </a:prstGeom>
            <a:scene3d>
              <a:camera prst="isometricLeftDown"/>
              <a:lightRig rig="soft" dir="t"/>
            </a:scene3d>
            <a:sp3d extrusionH="1238250" contourW="12700" prstMaterial="plastic">
              <a:extrusionClr>
                <a:schemeClr val="accent6">
                  <a:lumMod val="75000"/>
                </a:schemeClr>
              </a:extrusionClr>
              <a:contourClr>
                <a:schemeClr val="accent6">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pic>
          <p:nvPicPr>
            <p:cNvPr id="14" name="Picture 2" title="Picture of where to yeild and where to walk sign"/>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3225" y="4267200"/>
              <a:ext cx="1280899" cy="1295400"/>
            </a:xfrm>
            <a:prstGeom prst="rect">
              <a:avLst/>
            </a:prstGeom>
            <a:ln>
              <a:noFill/>
            </a:ln>
            <a:effectLst>
              <a:outerShdw blurRad="292100" dist="139700" dir="2700000" algn="tl" rotWithShape="0">
                <a:srgbClr val="333333">
                  <a:alpha val="65000"/>
                </a:srgbClr>
              </a:outerShdw>
            </a:effectLst>
          </p:spPr>
        </p:pic>
        <p:pic>
          <p:nvPicPr>
            <p:cNvPr id="15" name="Picture 3" title="Picture of no on foot workers allowed sign"/>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789904" y="2895600"/>
              <a:ext cx="1295400" cy="1273205"/>
            </a:xfrm>
            <a:prstGeom prst="rect">
              <a:avLst/>
            </a:prstGeom>
            <a:ln>
              <a:noFill/>
            </a:ln>
            <a:effectLst>
              <a:outerShdw blurRad="292100" dist="139700" dir="2700000" algn="tl" rotWithShape="0">
                <a:srgbClr val="333333">
                  <a:alpha val="65000"/>
                </a:srgbClr>
              </a:outerShdw>
            </a:effectLst>
          </p:spPr>
        </p:pic>
        <p:pic>
          <p:nvPicPr>
            <p:cNvPr id="16" name="Picture 6" title="Picture of no trucks allowed sign"/>
            <p:cNvPicPr>
              <a:picLocks noChangeAspect="1" noChangeArrowheads="1"/>
            </p:cNvPicPr>
            <p:nvPr/>
          </p:nvPicPr>
          <p:blipFill>
            <a:blip r:embed="rId7" cstate="print"/>
            <a:srcRect/>
            <a:stretch>
              <a:fillRect/>
            </a:stretch>
          </p:blipFill>
          <p:spPr bwMode="auto">
            <a:xfrm>
              <a:off x="5456225" y="4343400"/>
              <a:ext cx="1303421" cy="1375833"/>
            </a:xfrm>
            <a:prstGeom prst="rect">
              <a:avLst/>
            </a:prstGeom>
            <a:ln>
              <a:noFill/>
            </a:ln>
            <a:effectLst>
              <a:outerShdw blurRad="292100" dist="139700" dir="2700000" algn="tl" rotWithShape="0">
                <a:srgbClr val="333333">
                  <a:alpha val="65000"/>
                </a:srgbClr>
              </a:outerShdw>
            </a:effectLst>
          </p:spPr>
        </p:pic>
        <p:pic>
          <p:nvPicPr>
            <p:cNvPr id="17" name="Picture 2" descr="http://www.conney.com/wcsstore/Conney/images/fullsize/98986VS.gif" title="Picture of danger overhead power lines sign"/>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370625" y="2971800"/>
              <a:ext cx="1676400" cy="1198627"/>
            </a:xfrm>
            <a:prstGeom prst="rect">
              <a:avLst/>
            </a:prstGeom>
            <a:noFill/>
          </p:spPr>
        </p:pic>
        <p:pic>
          <p:nvPicPr>
            <p:cNvPr id="18" name="Picture 3" descr="C:\Users\bsant.ARTBA\AppData\Local\Microsoft\Windows\Temporary Internet Files\Content.IE5\BLZ0901M\MC900016835[1].wmf" title="Picture of orange cone"/>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513625" y="4343400"/>
              <a:ext cx="1173175" cy="1604772"/>
            </a:xfrm>
            <a:prstGeom prst="rect">
              <a:avLst/>
            </a:prstGeom>
            <a:noFill/>
          </p:spPr>
        </p:pic>
        <p:sp>
          <p:nvSpPr>
            <p:cNvPr id="19" name="Trapezoid 18"/>
            <p:cNvSpPr/>
            <p:nvPr/>
          </p:nvSpPr>
          <p:spPr>
            <a:xfrm>
              <a:off x="3170225" y="4419600"/>
              <a:ext cx="533400" cy="838200"/>
            </a:xfrm>
            <a:prstGeom prst="trapezoid">
              <a:avLst/>
            </a:prstGeom>
            <a:solidFill>
              <a:schemeClr val="bg1"/>
            </a:solidFill>
            <a:scene3d>
              <a:camera prst="isometricLeftDown"/>
              <a:lightRig rig="soft" dir="t"/>
            </a:scene3d>
            <a:sp3d extrusionH="1238250" contourW="12700" prstMaterial="plastic">
              <a:extrusionClr>
                <a:schemeClr val="bg1"/>
              </a:extrusionClr>
              <a:contourClr>
                <a:schemeClr val="bg1">
                  <a:lumMod val="85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0" name="Trapezoid 19"/>
            <p:cNvSpPr/>
            <p:nvPr/>
          </p:nvSpPr>
          <p:spPr>
            <a:xfrm>
              <a:off x="2255825" y="4953000"/>
              <a:ext cx="533400" cy="838200"/>
            </a:xfrm>
            <a:prstGeom prst="trapezoid">
              <a:avLst/>
            </a:prstGeom>
            <a:scene3d>
              <a:camera prst="isometricLeftDown"/>
              <a:lightRig rig="soft" dir="t"/>
            </a:scene3d>
            <a:sp3d extrusionH="1238250" contourW="12700" prstMaterial="plastic">
              <a:extrusionClr>
                <a:schemeClr val="accent6">
                  <a:lumMod val="75000"/>
                </a:schemeClr>
              </a:extrusionClr>
              <a:contourClr>
                <a:schemeClr val="accent6">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grpSp>
      <p:sp>
        <p:nvSpPr>
          <p:cNvPr id="9" name="Title 8" hidden="1"/>
          <p:cNvSpPr>
            <a:spLocks noGrp="1"/>
          </p:cNvSpPr>
          <p:nvPr>
            <p:ph type="title"/>
          </p:nvPr>
        </p:nvSpPr>
        <p:spPr>
          <a:xfrm>
            <a:off x="414095" y="-1524000"/>
            <a:ext cx="8229600" cy="1143000"/>
          </a:xfrm>
        </p:spPr>
        <p:txBody>
          <a:bodyPr/>
          <a:lstStyle/>
          <a:p>
            <a:r>
              <a:rPr lang="en-US" dirty="0" smtClean="0"/>
              <a:t>Can TCDs Be Used in an ITCP?</a:t>
            </a:r>
            <a:endParaRPr lang="en-US" dirty="0"/>
          </a:p>
        </p:txBody>
      </p:sp>
      <p:sp>
        <p:nvSpPr>
          <p:cNvPr id="21" name="Slide Number Placeholder 4"/>
          <p:cNvSpPr>
            <a:spLocks noGrp="1"/>
          </p:cNvSpPr>
          <p:nvPr>
            <p:ph type="sldNum" sz="quarter" idx="12"/>
          </p:nvPr>
        </p:nvSpPr>
        <p:spPr/>
        <p:txBody>
          <a:bodyPr/>
          <a:lstStyle/>
          <a:p>
            <a:pPr>
              <a:defRPr/>
            </a:pPr>
            <a:fld id="{632DF3B3-665C-4605-AF3C-B77CE60C6955}" type="slidenum">
              <a:rPr lang="en-US"/>
              <a:pPr>
                <a:defRPr/>
              </a:pPr>
              <a:t>18</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55"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1000" fill="hold"/>
                                        <p:tgtEl>
                                          <p:spTgt spid="12"/>
                                        </p:tgtEl>
                                        <p:attrNameLst>
                                          <p:attrName>ppt_w</p:attrName>
                                        </p:attrNameLst>
                                      </p:cBhvr>
                                      <p:tavLst>
                                        <p:tav tm="0">
                                          <p:val>
                                            <p:strVal val="#ppt_w*0.70"/>
                                          </p:val>
                                        </p:tav>
                                        <p:tav tm="100000">
                                          <p:val>
                                            <p:strVal val="#ppt_w"/>
                                          </p:val>
                                        </p:tav>
                                      </p:tavLst>
                                    </p:anim>
                                    <p:anim calcmode="lin" valueType="num">
                                      <p:cBhvr>
                                        <p:cTn id="20" dur="1000" fill="hold"/>
                                        <p:tgtEl>
                                          <p:spTgt spid="12"/>
                                        </p:tgtEl>
                                        <p:attrNameLst>
                                          <p:attrName>ppt_h</p:attrName>
                                        </p:attrNameLst>
                                      </p:cBhvr>
                                      <p:tavLst>
                                        <p:tav tm="0">
                                          <p:val>
                                            <p:strVal val="#ppt_h"/>
                                          </p:val>
                                        </p:tav>
                                        <p:tav tm="100000">
                                          <p:val>
                                            <p:strVal val="#ppt_h"/>
                                          </p:val>
                                        </p:tav>
                                      </p:tavLst>
                                    </p:anim>
                                    <p:animEffect transition="in" filter="fade">
                                      <p:cBhvr>
                                        <p:cTn id="21" dur="1000"/>
                                        <p:tgtEl>
                                          <p:spTgt spid="12"/>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title="Picture of an internal traffic control diagram example"/>
          <p:cNvGrpSpPr/>
          <p:nvPr/>
        </p:nvGrpSpPr>
        <p:grpSpPr>
          <a:xfrm>
            <a:off x="419420" y="1905000"/>
            <a:ext cx="8252901" cy="2377440"/>
            <a:chOff x="433899" y="3314385"/>
            <a:chExt cx="8252901" cy="2377440"/>
          </a:xfrm>
          <a:effectLst>
            <a:outerShdw blurRad="50800" dist="76200" dir="2700000" algn="tl" rotWithShape="0">
              <a:prstClr val="black">
                <a:alpha val="40000"/>
              </a:prstClr>
            </a:outerShdw>
          </a:effectLst>
        </p:grpSpPr>
        <p:sp>
          <p:nvSpPr>
            <p:cNvPr id="15" name="Rectangle 14"/>
            <p:cNvSpPr/>
            <p:nvPr/>
          </p:nvSpPr>
          <p:spPr>
            <a:xfrm>
              <a:off x="433899" y="3314385"/>
              <a:ext cx="8229600" cy="237744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57200" y="3352800"/>
              <a:ext cx="8153400" cy="914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457200" y="3429000"/>
              <a:ext cx="81534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57200" y="3657600"/>
              <a:ext cx="81534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57200" y="3962400"/>
              <a:ext cx="81534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57200" y="4216400"/>
              <a:ext cx="8153400" cy="0"/>
            </a:xfrm>
            <a:prstGeom prst="line">
              <a:avLst/>
            </a:prstGeom>
            <a:ln w="19050">
              <a:solidFill>
                <a:srgbClr val="FFCC00"/>
              </a:solidFill>
            </a:ln>
          </p:spPr>
          <p:style>
            <a:lnRef idx="1">
              <a:schemeClr val="accent1"/>
            </a:lnRef>
            <a:fillRef idx="0">
              <a:schemeClr val="accent1"/>
            </a:fillRef>
            <a:effectRef idx="0">
              <a:schemeClr val="accent1"/>
            </a:effectRef>
            <a:fontRef idx="minor">
              <a:schemeClr val="tx1"/>
            </a:fontRef>
          </p:style>
        </p:cxnSp>
        <p:sp>
          <p:nvSpPr>
            <p:cNvPr id="21" name="Rectangle 20" title="Picture of an internal traffic control diagram example"/>
            <p:cNvSpPr/>
            <p:nvPr/>
          </p:nvSpPr>
          <p:spPr>
            <a:xfrm>
              <a:off x="457200" y="4549014"/>
              <a:ext cx="8153400" cy="1104900"/>
            </a:xfrm>
            <a:prstGeom prst="rect">
              <a:avLst/>
            </a:prstGeom>
            <a:blipFill>
              <a:blip r:embed="rId3" cstate="print">
                <a:lum bright="-10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457200" y="4568064"/>
              <a:ext cx="8153400" cy="0"/>
            </a:xfrm>
            <a:prstGeom prst="line">
              <a:avLst/>
            </a:prstGeom>
            <a:ln w="38100">
              <a:solidFill>
                <a:srgbClr val="FFCC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57200" y="5219385"/>
              <a:ext cx="81534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24" name="Picture 9" title="Picture of a dump truck"/>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053079" y="4938053"/>
              <a:ext cx="366520" cy="195243"/>
            </a:xfrm>
            <a:prstGeom prst="rect">
              <a:avLst/>
            </a:prstGeom>
            <a:noFill/>
            <a:ln w="9525">
              <a:noFill/>
              <a:miter lim="800000"/>
              <a:headEnd/>
              <a:tailEnd/>
            </a:ln>
          </p:spPr>
        </p:pic>
        <p:pic>
          <p:nvPicPr>
            <p:cNvPr id="25" name="Picture 9" title="Picture of a dump truck"/>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871218" y="4617342"/>
              <a:ext cx="386581" cy="205929"/>
            </a:xfrm>
            <a:prstGeom prst="rect">
              <a:avLst/>
            </a:prstGeom>
            <a:noFill/>
            <a:ln w="9525">
              <a:noFill/>
              <a:miter lim="800000"/>
              <a:headEnd/>
              <a:tailEnd/>
            </a:ln>
          </p:spPr>
        </p:pic>
        <p:pic>
          <p:nvPicPr>
            <p:cNvPr id="26" name="Picture 9" title="Picture of a dump truck"/>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679820" y="4609785"/>
              <a:ext cx="386581" cy="205929"/>
            </a:xfrm>
            <a:prstGeom prst="rect">
              <a:avLst/>
            </a:prstGeom>
            <a:noFill/>
            <a:ln w="9525">
              <a:noFill/>
              <a:miter lim="800000"/>
              <a:headEnd/>
              <a:tailEnd/>
            </a:ln>
          </p:spPr>
        </p:pic>
        <p:pic>
          <p:nvPicPr>
            <p:cNvPr id="27" name="Picture 9" title="Picture of a dump truck"/>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04018" y="4937256"/>
              <a:ext cx="386581" cy="205929"/>
            </a:xfrm>
            <a:prstGeom prst="rect">
              <a:avLst/>
            </a:prstGeom>
            <a:noFill/>
            <a:ln w="9525">
              <a:noFill/>
              <a:miter lim="800000"/>
              <a:headEnd/>
              <a:tailEnd/>
            </a:ln>
          </p:spPr>
        </p:pic>
        <p:pic>
          <p:nvPicPr>
            <p:cNvPr id="28" name="Picture 27" descr="SymbolRoller.png" title="Picture of a steamrolle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33400" y="4587114"/>
              <a:ext cx="457200" cy="241844"/>
            </a:xfrm>
            <a:prstGeom prst="rect">
              <a:avLst/>
            </a:prstGeom>
          </p:spPr>
        </p:pic>
        <p:pic>
          <p:nvPicPr>
            <p:cNvPr id="29" name="Picture 28" descr="SymbolRoller.png" title="Picture of a steamrolle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219200" y="4587114"/>
              <a:ext cx="457200" cy="241844"/>
            </a:xfrm>
            <a:prstGeom prst="rect">
              <a:avLst/>
            </a:prstGeom>
          </p:spPr>
        </p:pic>
        <p:pic>
          <p:nvPicPr>
            <p:cNvPr id="30" name="Picture 29" descr="SymbolRoller.png" title="Picture of a steamrolle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752600" y="4587114"/>
              <a:ext cx="457200" cy="241844"/>
            </a:xfrm>
            <a:prstGeom prst="rect">
              <a:avLst/>
            </a:prstGeom>
          </p:spPr>
        </p:pic>
        <p:pic>
          <p:nvPicPr>
            <p:cNvPr id="31" name="Picture 30" descr="SymbolCar.png" title="picture of a QC truck"/>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45126" y="3977514"/>
              <a:ext cx="374073" cy="238125"/>
            </a:xfrm>
            <a:prstGeom prst="rect">
              <a:avLst/>
            </a:prstGeom>
          </p:spPr>
        </p:pic>
        <p:pic>
          <p:nvPicPr>
            <p:cNvPr id="32" name="Picture 31" descr="SymbolCar.png" title="picture of foreman truck"/>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733800" y="3970587"/>
              <a:ext cx="374073" cy="238125"/>
            </a:xfrm>
            <a:prstGeom prst="rect">
              <a:avLst/>
            </a:prstGeom>
          </p:spPr>
        </p:pic>
        <p:pic>
          <p:nvPicPr>
            <p:cNvPr id="33" name="Picture 32" descr="SymbolCar.png" title="picture of GW truck"/>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330944" y="3970587"/>
              <a:ext cx="374073" cy="238125"/>
            </a:xfrm>
            <a:prstGeom prst="rect">
              <a:avLst/>
            </a:prstGeom>
          </p:spPr>
        </p:pic>
        <p:sp>
          <p:nvSpPr>
            <p:cNvPr id="34" name="TextBox 33"/>
            <p:cNvSpPr txBox="1"/>
            <p:nvPr/>
          </p:nvSpPr>
          <p:spPr>
            <a:xfrm>
              <a:off x="632271" y="3715709"/>
              <a:ext cx="1463544" cy="261610"/>
            </a:xfrm>
            <a:prstGeom prst="rect">
              <a:avLst/>
            </a:prstGeom>
            <a:noFill/>
          </p:spPr>
          <p:txBody>
            <a:bodyPr wrap="square" rtlCol="0">
              <a:spAutoFit/>
            </a:bodyPr>
            <a:lstStyle/>
            <a:p>
              <a:r>
                <a:rPr lang="en-US" sz="1100" b="1" dirty="0" err="1" smtClean="0">
                  <a:latin typeface="Arial" pitchFamily="34" charset="0"/>
                  <a:cs typeface="Arial" pitchFamily="34" charset="0"/>
                </a:rPr>
                <a:t>Camión</a:t>
              </a:r>
              <a:r>
                <a:rPr lang="en-US" sz="1100" b="1" dirty="0" smtClean="0">
                  <a:latin typeface="Arial" pitchFamily="34" charset="0"/>
                  <a:cs typeface="Arial" pitchFamily="34" charset="0"/>
                </a:rPr>
                <a:t> de QC </a:t>
              </a:r>
              <a:endParaRPr lang="en-US" sz="1100" b="1" dirty="0">
                <a:latin typeface="Arial" pitchFamily="34" charset="0"/>
                <a:cs typeface="Arial" pitchFamily="34" charset="0"/>
              </a:endParaRPr>
            </a:p>
          </p:txBody>
        </p:sp>
        <p:sp>
          <p:nvSpPr>
            <p:cNvPr id="35" name="TextBox 34"/>
            <p:cNvSpPr txBox="1"/>
            <p:nvPr/>
          </p:nvSpPr>
          <p:spPr>
            <a:xfrm>
              <a:off x="3299270" y="3733800"/>
              <a:ext cx="1844229" cy="261610"/>
            </a:xfrm>
            <a:prstGeom prst="rect">
              <a:avLst/>
            </a:prstGeom>
            <a:noFill/>
          </p:spPr>
          <p:txBody>
            <a:bodyPr wrap="square" rtlCol="0">
              <a:spAutoFit/>
            </a:bodyPr>
            <a:lstStyle/>
            <a:p>
              <a:r>
                <a:rPr lang="en-US" sz="1100" b="1" dirty="0" err="1" smtClean="0">
                  <a:latin typeface="Arial" pitchFamily="34" charset="0"/>
                  <a:cs typeface="Arial" pitchFamily="34" charset="0"/>
                </a:rPr>
                <a:t>Camión</a:t>
              </a:r>
              <a:r>
                <a:rPr lang="en-US" sz="1100" b="1" dirty="0" smtClean="0">
                  <a:latin typeface="Arial" pitchFamily="34" charset="0"/>
                  <a:cs typeface="Arial" pitchFamily="34" charset="0"/>
                </a:rPr>
                <a:t> del Supervisor</a:t>
              </a:r>
              <a:endParaRPr lang="en-US" sz="1100" b="1" dirty="0">
                <a:latin typeface="Arial" pitchFamily="34" charset="0"/>
                <a:cs typeface="Arial" pitchFamily="34" charset="0"/>
              </a:endParaRPr>
            </a:p>
          </p:txBody>
        </p:sp>
        <p:sp>
          <p:nvSpPr>
            <p:cNvPr id="36" name="TextBox 35"/>
            <p:cNvSpPr txBox="1"/>
            <p:nvPr/>
          </p:nvSpPr>
          <p:spPr>
            <a:xfrm>
              <a:off x="6812658" y="3733800"/>
              <a:ext cx="1409385" cy="261610"/>
            </a:xfrm>
            <a:prstGeom prst="rect">
              <a:avLst/>
            </a:prstGeom>
            <a:noFill/>
          </p:spPr>
          <p:txBody>
            <a:bodyPr wrap="square" rtlCol="0">
              <a:spAutoFit/>
            </a:bodyPr>
            <a:lstStyle/>
            <a:p>
              <a:r>
                <a:rPr lang="en-US" sz="1100" b="1" dirty="0" err="1" smtClean="0">
                  <a:latin typeface="Arial" pitchFamily="34" charset="0"/>
                  <a:cs typeface="Arial" pitchFamily="34" charset="0"/>
                </a:rPr>
                <a:t>Camión</a:t>
              </a:r>
              <a:r>
                <a:rPr lang="en-US" sz="1100" b="1" dirty="0" smtClean="0">
                  <a:latin typeface="Arial" pitchFamily="34" charset="0"/>
                  <a:cs typeface="Arial" pitchFamily="34" charset="0"/>
                </a:rPr>
                <a:t> de GW </a:t>
              </a:r>
              <a:endParaRPr lang="en-US" sz="1100" b="1" dirty="0">
                <a:latin typeface="Arial" pitchFamily="34" charset="0"/>
                <a:cs typeface="Arial" pitchFamily="34" charset="0"/>
              </a:endParaRPr>
            </a:p>
          </p:txBody>
        </p:sp>
        <p:sp>
          <p:nvSpPr>
            <p:cNvPr id="37" name="TextBox 36"/>
            <p:cNvSpPr txBox="1"/>
            <p:nvPr/>
          </p:nvSpPr>
          <p:spPr>
            <a:xfrm>
              <a:off x="838200" y="4267200"/>
              <a:ext cx="438912" cy="274320"/>
            </a:xfrm>
            <a:prstGeom prst="rect">
              <a:avLst/>
            </a:prstGeom>
            <a:noFill/>
            <a:ln w="12700">
              <a:solidFill>
                <a:schemeClr val="tx1"/>
              </a:solidFill>
            </a:ln>
          </p:spPr>
          <p:txBody>
            <a:bodyPr wrap="square" rtlCol="0">
              <a:spAutoFit/>
            </a:bodyPr>
            <a:lstStyle/>
            <a:p>
              <a:r>
                <a:rPr lang="en-US" sz="1200" b="1" dirty="0" smtClean="0">
                  <a:latin typeface="Arial" pitchFamily="34" charset="0"/>
                  <a:cs typeface="Arial" pitchFamily="34" charset="0"/>
                </a:rPr>
                <a:t>QC</a:t>
              </a:r>
              <a:endParaRPr lang="en-US" sz="1200" b="1" dirty="0">
                <a:latin typeface="Arial" pitchFamily="34" charset="0"/>
                <a:cs typeface="Arial" pitchFamily="34" charset="0"/>
              </a:endParaRPr>
            </a:p>
          </p:txBody>
        </p:sp>
        <p:sp>
          <p:nvSpPr>
            <p:cNvPr id="38" name="TextBox 37"/>
            <p:cNvSpPr txBox="1"/>
            <p:nvPr/>
          </p:nvSpPr>
          <p:spPr>
            <a:xfrm>
              <a:off x="1371600" y="4267200"/>
              <a:ext cx="381000" cy="274320"/>
            </a:xfrm>
            <a:prstGeom prst="rect">
              <a:avLst/>
            </a:prstGeom>
            <a:noFill/>
            <a:ln w="12700">
              <a:solidFill>
                <a:schemeClr val="tx1"/>
              </a:solidFill>
            </a:ln>
          </p:spPr>
          <p:txBody>
            <a:bodyPr wrap="square" rtlCol="0">
              <a:spAutoFit/>
            </a:bodyPr>
            <a:lstStyle/>
            <a:p>
              <a:r>
                <a:rPr lang="en-US" sz="1200" b="1" dirty="0" smtClean="0">
                  <a:latin typeface="Arial" pitchFamily="34" charset="0"/>
                  <a:cs typeface="Arial" pitchFamily="34" charset="0"/>
                </a:rPr>
                <a:t>SI</a:t>
              </a:r>
              <a:endParaRPr lang="en-US" sz="1200" b="1" dirty="0">
                <a:latin typeface="Arial" pitchFamily="34" charset="0"/>
                <a:cs typeface="Arial" pitchFamily="34" charset="0"/>
              </a:endParaRPr>
            </a:p>
          </p:txBody>
        </p:sp>
        <p:pic>
          <p:nvPicPr>
            <p:cNvPr id="39" name="Picture 38" descr="SymbolPaver.png" title="Picture of road paver"/>
            <p:cNvPicPr>
              <a:picLocks noChangeAspect="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flipH="1">
              <a:off x="3048000" y="4572000"/>
              <a:ext cx="685800" cy="314902"/>
            </a:xfrm>
            <a:prstGeom prst="rect">
              <a:avLst/>
            </a:prstGeom>
          </p:spPr>
        </p:pic>
        <p:pic>
          <p:nvPicPr>
            <p:cNvPr id="40" name="Picture 39" descr="SymbolEmptyTruck.png" title="Picture of a dump truck"/>
            <p:cNvPicPr>
              <a:picLocks noChangeAspect="1"/>
            </p:cNvPicPr>
            <p:nvPr/>
          </p:nvPicPr>
          <p:blipFill>
            <a:blip r:embed="rId9"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flipH="1">
              <a:off x="4114801" y="4602227"/>
              <a:ext cx="339303" cy="210312"/>
            </a:xfrm>
            <a:prstGeom prst="rect">
              <a:avLst/>
            </a:prstGeom>
          </p:spPr>
        </p:pic>
        <p:cxnSp>
          <p:nvCxnSpPr>
            <p:cNvPr id="41" name="Straight Arrow Connector 40"/>
            <p:cNvCxnSpPr/>
            <p:nvPr/>
          </p:nvCxnSpPr>
          <p:spPr>
            <a:xfrm>
              <a:off x="4495800" y="5066985"/>
              <a:ext cx="12954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1752600" y="5080293"/>
              <a:ext cx="16764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952815" y="4899471"/>
              <a:ext cx="1143000" cy="307777"/>
            </a:xfrm>
            <a:prstGeom prst="rect">
              <a:avLst/>
            </a:prstGeom>
            <a:noFill/>
          </p:spPr>
          <p:txBody>
            <a:bodyPr wrap="square" rtlCol="0">
              <a:spAutoFit/>
            </a:bodyPr>
            <a:lstStyle/>
            <a:p>
              <a:r>
                <a:rPr lang="en-US" sz="1400" b="1" dirty="0" err="1" smtClean="0">
                  <a:latin typeface="Arial" pitchFamily="34" charset="0"/>
                  <a:cs typeface="Arial" pitchFamily="34" charset="0"/>
                </a:rPr>
                <a:t>Ingreso</a:t>
              </a:r>
              <a:endParaRPr lang="en-US" sz="1400" b="1" dirty="0">
                <a:latin typeface="Arial" pitchFamily="34" charset="0"/>
                <a:cs typeface="Arial" pitchFamily="34" charset="0"/>
              </a:endParaRPr>
            </a:p>
          </p:txBody>
        </p:sp>
        <p:sp>
          <p:nvSpPr>
            <p:cNvPr id="44" name="TextBox 43"/>
            <p:cNvSpPr txBox="1"/>
            <p:nvPr/>
          </p:nvSpPr>
          <p:spPr>
            <a:xfrm>
              <a:off x="6248400" y="4907028"/>
              <a:ext cx="1371600" cy="307777"/>
            </a:xfrm>
            <a:prstGeom prst="rect">
              <a:avLst/>
            </a:prstGeom>
            <a:noFill/>
          </p:spPr>
          <p:txBody>
            <a:bodyPr wrap="square" rtlCol="0">
              <a:spAutoFit/>
            </a:bodyPr>
            <a:lstStyle/>
            <a:p>
              <a:r>
                <a:rPr lang="en-US" sz="1400" b="1" dirty="0" err="1" smtClean="0">
                  <a:latin typeface="Arial" pitchFamily="34" charset="0"/>
                  <a:cs typeface="Arial" pitchFamily="34" charset="0"/>
                </a:rPr>
                <a:t>Salida</a:t>
              </a:r>
              <a:endParaRPr lang="en-US" sz="1400" b="1" dirty="0">
                <a:latin typeface="Arial" pitchFamily="34" charset="0"/>
                <a:cs typeface="Arial" pitchFamily="34" charset="0"/>
              </a:endParaRPr>
            </a:p>
          </p:txBody>
        </p:sp>
        <p:sp>
          <p:nvSpPr>
            <p:cNvPr id="45" name="TextBox 44"/>
            <p:cNvSpPr txBox="1"/>
            <p:nvPr/>
          </p:nvSpPr>
          <p:spPr>
            <a:xfrm>
              <a:off x="6934200" y="4937256"/>
              <a:ext cx="448056" cy="261610"/>
            </a:xfrm>
            <a:prstGeom prst="rect">
              <a:avLst/>
            </a:prstGeom>
            <a:noFill/>
            <a:ln w="12700">
              <a:solidFill>
                <a:schemeClr val="tx1"/>
              </a:solidFill>
            </a:ln>
          </p:spPr>
          <p:txBody>
            <a:bodyPr wrap="square" rtlCol="0">
              <a:spAutoFit/>
            </a:bodyPr>
            <a:lstStyle/>
            <a:p>
              <a:r>
                <a:rPr lang="en-US" sz="1100" b="1" dirty="0" smtClean="0">
                  <a:latin typeface="Arial" pitchFamily="34" charset="0"/>
                  <a:cs typeface="Arial" pitchFamily="34" charset="0"/>
                </a:rPr>
                <a:t>GW</a:t>
              </a:r>
              <a:endParaRPr lang="en-US" sz="1100" b="1" dirty="0">
                <a:latin typeface="Arial" pitchFamily="34" charset="0"/>
                <a:cs typeface="Arial" pitchFamily="34" charset="0"/>
              </a:endParaRPr>
            </a:p>
          </p:txBody>
        </p:sp>
        <p:sp>
          <p:nvSpPr>
            <p:cNvPr id="46" name="TextBox 45"/>
            <p:cNvSpPr txBox="1"/>
            <p:nvPr/>
          </p:nvSpPr>
          <p:spPr>
            <a:xfrm>
              <a:off x="6248400" y="4267200"/>
              <a:ext cx="381000" cy="274320"/>
            </a:xfrm>
            <a:prstGeom prst="rect">
              <a:avLst/>
            </a:prstGeom>
            <a:noFill/>
            <a:ln w="12700">
              <a:solidFill>
                <a:schemeClr val="tx1"/>
              </a:solidFill>
            </a:ln>
          </p:spPr>
          <p:txBody>
            <a:bodyPr wrap="square" rtlCol="0">
              <a:spAutoFit/>
            </a:bodyPr>
            <a:lstStyle/>
            <a:p>
              <a:r>
                <a:rPr lang="en-US" sz="1200" b="1" dirty="0" smtClean="0">
                  <a:latin typeface="Arial" pitchFamily="34" charset="0"/>
                  <a:cs typeface="Arial" pitchFamily="34" charset="0"/>
                </a:rPr>
                <a:t>SI</a:t>
              </a:r>
              <a:endParaRPr lang="en-US" sz="1200" b="1" dirty="0">
                <a:latin typeface="Arial" pitchFamily="34" charset="0"/>
                <a:cs typeface="Arial" pitchFamily="34" charset="0"/>
              </a:endParaRPr>
            </a:p>
          </p:txBody>
        </p:sp>
        <p:sp>
          <p:nvSpPr>
            <p:cNvPr id="47" name="TextBox 46"/>
            <p:cNvSpPr txBox="1"/>
            <p:nvPr/>
          </p:nvSpPr>
          <p:spPr>
            <a:xfrm>
              <a:off x="2971800" y="4267201"/>
              <a:ext cx="429768" cy="276999"/>
            </a:xfrm>
            <a:prstGeom prst="rect">
              <a:avLst/>
            </a:prstGeom>
            <a:noFill/>
            <a:ln w="12700">
              <a:solidFill>
                <a:schemeClr val="tx1"/>
              </a:solidFill>
            </a:ln>
          </p:spPr>
          <p:txBody>
            <a:bodyPr wrap="square" rtlCol="0">
              <a:spAutoFit/>
            </a:bodyPr>
            <a:lstStyle/>
            <a:p>
              <a:r>
                <a:rPr lang="en-US" sz="1200" b="1" dirty="0" smtClean="0">
                  <a:latin typeface="Arial" pitchFamily="34" charset="0"/>
                  <a:cs typeface="Arial" pitchFamily="34" charset="0"/>
                </a:rPr>
                <a:t>SO</a:t>
              </a:r>
              <a:endParaRPr lang="en-US" sz="1200" b="1" dirty="0">
                <a:latin typeface="Arial" pitchFamily="34" charset="0"/>
                <a:cs typeface="Arial" pitchFamily="34" charset="0"/>
              </a:endParaRPr>
            </a:p>
          </p:txBody>
        </p:sp>
        <p:sp>
          <p:nvSpPr>
            <p:cNvPr id="48" name="TextBox 47"/>
            <p:cNvSpPr txBox="1"/>
            <p:nvPr/>
          </p:nvSpPr>
          <p:spPr>
            <a:xfrm>
              <a:off x="3581400" y="4267200"/>
              <a:ext cx="429768" cy="276999"/>
            </a:xfrm>
            <a:prstGeom prst="rect">
              <a:avLst/>
            </a:prstGeom>
            <a:noFill/>
            <a:ln w="12700">
              <a:solidFill>
                <a:schemeClr val="tx1"/>
              </a:solidFill>
            </a:ln>
          </p:spPr>
          <p:txBody>
            <a:bodyPr wrap="square" rtlCol="0">
              <a:spAutoFit/>
            </a:bodyPr>
            <a:lstStyle/>
            <a:p>
              <a:r>
                <a:rPr lang="en-US" sz="1200" b="1" dirty="0" smtClean="0">
                  <a:latin typeface="Arial" pitchFamily="34" charset="0"/>
                  <a:cs typeface="Arial" pitchFamily="34" charset="0"/>
                </a:rPr>
                <a:t>SP</a:t>
              </a:r>
              <a:endParaRPr lang="en-US" sz="1200" b="1" dirty="0">
                <a:latin typeface="Arial" pitchFamily="34" charset="0"/>
                <a:cs typeface="Arial" pitchFamily="34" charset="0"/>
              </a:endParaRPr>
            </a:p>
          </p:txBody>
        </p:sp>
        <p:pic>
          <p:nvPicPr>
            <p:cNvPr id="49" name="Picture 11" title="picture of an SI truck"/>
            <p:cNvPicPr>
              <a:picLocks noChangeAspect="1" noChangeArrowheads="1"/>
            </p:cNvPicPr>
            <p:nvPr/>
          </p:nvPicPr>
          <p:blipFill>
            <a:blip r:embed="rId10" cstate="email">
              <a:clrChange>
                <a:clrFrom>
                  <a:srgbClr val="AA9988"/>
                </a:clrFrom>
                <a:clrTo>
                  <a:srgbClr val="AA9988">
                    <a:alpha val="0"/>
                  </a:srgbClr>
                </a:clrTo>
              </a:clrChange>
              <a:extLst>
                <a:ext uri="{28A0092B-C50C-407E-A947-70E740481C1C}">
                  <a14:useLocalDpi xmlns:a14="http://schemas.microsoft.com/office/drawing/2010/main"/>
                </a:ext>
              </a:extLst>
            </a:blip>
            <a:srcRect/>
            <a:stretch>
              <a:fillRect/>
            </a:stretch>
          </p:blipFill>
          <p:spPr bwMode="auto">
            <a:xfrm>
              <a:off x="6324599" y="5257800"/>
              <a:ext cx="457201" cy="239486"/>
            </a:xfrm>
            <a:prstGeom prst="rect">
              <a:avLst/>
            </a:prstGeom>
            <a:noFill/>
            <a:ln w="9525">
              <a:noFill/>
              <a:miter lim="800000"/>
              <a:headEnd/>
              <a:tailEnd/>
            </a:ln>
          </p:spPr>
        </p:pic>
        <p:sp>
          <p:nvSpPr>
            <p:cNvPr id="50" name="TextBox 49"/>
            <p:cNvSpPr txBox="1"/>
            <p:nvPr/>
          </p:nvSpPr>
          <p:spPr>
            <a:xfrm>
              <a:off x="5715000" y="5410200"/>
              <a:ext cx="1143000" cy="276999"/>
            </a:xfrm>
            <a:prstGeom prst="rect">
              <a:avLst/>
            </a:prstGeom>
            <a:noFill/>
          </p:spPr>
          <p:txBody>
            <a:bodyPr wrap="square" rtlCol="0">
              <a:spAutoFit/>
            </a:bodyPr>
            <a:lstStyle/>
            <a:p>
              <a:r>
                <a:rPr lang="en-US" sz="1200" b="1" dirty="0" smtClean="0">
                  <a:latin typeface="Arial" pitchFamily="34" charset="0"/>
                  <a:cs typeface="Arial" pitchFamily="34" charset="0"/>
                </a:rPr>
                <a:t>SI Truck</a:t>
              </a:r>
              <a:endParaRPr lang="en-US" sz="1200" b="1" dirty="0">
                <a:latin typeface="Arial" pitchFamily="34" charset="0"/>
                <a:cs typeface="Arial" pitchFamily="34" charset="0"/>
              </a:endParaRPr>
            </a:p>
          </p:txBody>
        </p:sp>
        <p:sp>
          <p:nvSpPr>
            <p:cNvPr id="51" name="TextBox 50"/>
            <p:cNvSpPr txBox="1"/>
            <p:nvPr/>
          </p:nvSpPr>
          <p:spPr>
            <a:xfrm>
              <a:off x="7010400" y="5303772"/>
              <a:ext cx="1676400" cy="276999"/>
            </a:xfrm>
            <a:prstGeom prst="rect">
              <a:avLst/>
            </a:prstGeom>
            <a:noFill/>
          </p:spPr>
          <p:txBody>
            <a:bodyPr wrap="square" rtlCol="0">
              <a:spAutoFit/>
            </a:bodyPr>
            <a:lstStyle/>
            <a:p>
              <a:r>
                <a:rPr lang="en-US" sz="1200" b="1" dirty="0" smtClean="0">
                  <a:latin typeface="Arial" pitchFamily="34" charset="0"/>
                  <a:cs typeface="Arial" pitchFamily="34" charset="0"/>
                </a:rPr>
                <a:t>Linea de </a:t>
              </a:r>
              <a:r>
                <a:rPr lang="en-US" sz="1200" b="1" dirty="0" err="1" smtClean="0">
                  <a:latin typeface="Arial" pitchFamily="34" charset="0"/>
                  <a:cs typeface="Arial" pitchFamily="34" charset="0"/>
                </a:rPr>
                <a:t>Arcen</a:t>
              </a:r>
              <a:r>
                <a:rPr lang="en-US" sz="1200" b="1" dirty="0" smtClean="0">
                  <a:latin typeface="Arial" pitchFamily="34" charset="0"/>
                  <a:cs typeface="Arial" pitchFamily="34" charset="0"/>
                </a:rPr>
                <a:t> 10’</a:t>
              </a:r>
              <a:endParaRPr lang="en-US" sz="1200" b="1" dirty="0">
                <a:latin typeface="Arial" pitchFamily="34" charset="0"/>
                <a:cs typeface="Arial" pitchFamily="34" charset="0"/>
              </a:endParaRPr>
            </a:p>
          </p:txBody>
        </p:sp>
        <p:sp>
          <p:nvSpPr>
            <p:cNvPr id="52" name="TextBox 51"/>
            <p:cNvSpPr txBox="1"/>
            <p:nvPr/>
          </p:nvSpPr>
          <p:spPr>
            <a:xfrm>
              <a:off x="7517350" y="4914585"/>
              <a:ext cx="1093250" cy="276999"/>
            </a:xfrm>
            <a:prstGeom prst="rect">
              <a:avLst/>
            </a:prstGeom>
            <a:noFill/>
          </p:spPr>
          <p:txBody>
            <a:bodyPr wrap="square" rtlCol="0">
              <a:spAutoFit/>
            </a:bodyPr>
            <a:lstStyle/>
            <a:p>
              <a:r>
                <a:rPr lang="en-US" sz="1200" b="1" dirty="0" err="1" smtClean="0">
                  <a:latin typeface="Arial" pitchFamily="34" charset="0"/>
                  <a:cs typeface="Arial" pitchFamily="34" charset="0"/>
                </a:rPr>
                <a:t>Línea</a:t>
              </a:r>
              <a:r>
                <a:rPr lang="en-US" sz="1200" b="1" dirty="0" smtClean="0">
                  <a:latin typeface="Arial" pitchFamily="34" charset="0"/>
                  <a:cs typeface="Arial" pitchFamily="34" charset="0"/>
                </a:rPr>
                <a:t> 2  10’</a:t>
              </a:r>
              <a:endParaRPr lang="en-US" sz="1200" b="1" dirty="0">
                <a:latin typeface="Arial" pitchFamily="34" charset="0"/>
                <a:cs typeface="Arial" pitchFamily="34" charset="0"/>
              </a:endParaRPr>
            </a:p>
          </p:txBody>
        </p:sp>
        <p:sp>
          <p:nvSpPr>
            <p:cNvPr id="53" name="TextBox 52"/>
            <p:cNvSpPr txBox="1"/>
            <p:nvPr/>
          </p:nvSpPr>
          <p:spPr>
            <a:xfrm>
              <a:off x="7517980" y="4594671"/>
              <a:ext cx="1093250" cy="276999"/>
            </a:xfrm>
            <a:prstGeom prst="rect">
              <a:avLst/>
            </a:prstGeom>
            <a:noFill/>
          </p:spPr>
          <p:txBody>
            <a:bodyPr wrap="square" rtlCol="0">
              <a:spAutoFit/>
            </a:bodyPr>
            <a:lstStyle/>
            <a:p>
              <a:r>
                <a:rPr lang="en-US" sz="1200" b="1" dirty="0" err="1" smtClean="0">
                  <a:latin typeface="Arial" pitchFamily="34" charset="0"/>
                  <a:cs typeface="Arial" pitchFamily="34" charset="0"/>
                </a:rPr>
                <a:t>Línea</a:t>
              </a:r>
              <a:r>
                <a:rPr lang="en-US" sz="1200" b="1" dirty="0" smtClean="0">
                  <a:latin typeface="Arial" pitchFamily="34" charset="0"/>
                  <a:cs typeface="Arial" pitchFamily="34" charset="0"/>
                </a:rPr>
                <a:t> 1  10’</a:t>
              </a:r>
              <a:endParaRPr lang="en-US" sz="1200" b="1" dirty="0">
                <a:latin typeface="Arial" pitchFamily="34" charset="0"/>
                <a:cs typeface="Arial" pitchFamily="34" charset="0"/>
              </a:endParaRPr>
            </a:p>
          </p:txBody>
        </p:sp>
        <p:sp>
          <p:nvSpPr>
            <p:cNvPr id="54" name="TextBox 53"/>
            <p:cNvSpPr txBox="1"/>
            <p:nvPr/>
          </p:nvSpPr>
          <p:spPr>
            <a:xfrm>
              <a:off x="6005316" y="4571370"/>
              <a:ext cx="807342" cy="348813"/>
            </a:xfrm>
            <a:prstGeom prst="rect">
              <a:avLst/>
            </a:prstGeom>
            <a:noFill/>
          </p:spPr>
          <p:txBody>
            <a:bodyPr wrap="square" rtlCol="0">
              <a:spAutoFit/>
            </a:bodyPr>
            <a:lstStyle/>
            <a:p>
              <a:pPr>
                <a:lnSpc>
                  <a:spcPts val="1000"/>
                </a:lnSpc>
              </a:pPr>
              <a:r>
                <a:rPr lang="en-US" sz="1000" b="1" dirty="0" smtClean="0">
                  <a:latin typeface="Arial" pitchFamily="34" charset="0"/>
                  <a:cs typeface="Arial" pitchFamily="34" charset="0"/>
                </a:rPr>
                <a:t>Area de </a:t>
              </a:r>
              <a:r>
                <a:rPr lang="en-US" sz="1000" b="1" dirty="0" err="1" smtClean="0">
                  <a:latin typeface="Arial" pitchFamily="34" charset="0"/>
                  <a:cs typeface="Arial" pitchFamily="34" charset="0"/>
                </a:rPr>
                <a:t>espera</a:t>
              </a:r>
              <a:endParaRPr lang="en-US" sz="1000" b="1" dirty="0">
                <a:latin typeface="Arial" pitchFamily="34" charset="0"/>
                <a:cs typeface="Arial" pitchFamily="34" charset="0"/>
              </a:endParaRPr>
            </a:p>
          </p:txBody>
        </p:sp>
        <p:sp>
          <p:nvSpPr>
            <p:cNvPr id="55" name="TextBox 54"/>
            <p:cNvSpPr txBox="1"/>
            <p:nvPr/>
          </p:nvSpPr>
          <p:spPr>
            <a:xfrm>
              <a:off x="2209800" y="4572000"/>
              <a:ext cx="1066800" cy="348813"/>
            </a:xfrm>
            <a:prstGeom prst="rect">
              <a:avLst/>
            </a:prstGeom>
            <a:solidFill>
              <a:schemeClr val="bg1">
                <a:lumMod val="85000"/>
              </a:schemeClr>
            </a:solidFill>
            <a:ln w="12700">
              <a:noFill/>
            </a:ln>
          </p:spPr>
          <p:txBody>
            <a:bodyPr wrap="square" rtlCol="0">
              <a:spAutoFit/>
            </a:bodyPr>
            <a:lstStyle/>
            <a:p>
              <a:pPr>
                <a:lnSpc>
                  <a:spcPts val="1000"/>
                </a:lnSpc>
              </a:pPr>
              <a:r>
                <a:rPr lang="en-US" sz="1000" b="1" dirty="0" smtClean="0">
                  <a:latin typeface="Arial" pitchFamily="34" charset="0"/>
                  <a:cs typeface="Arial" pitchFamily="34" charset="0"/>
                </a:rPr>
                <a:t>Area de </a:t>
              </a:r>
              <a:r>
                <a:rPr lang="en-US" sz="1000" b="1" dirty="0" err="1" smtClean="0">
                  <a:latin typeface="Arial" pitchFamily="34" charset="0"/>
                  <a:cs typeface="Arial" pitchFamily="34" charset="0"/>
                </a:rPr>
                <a:t>Trabajadores</a:t>
              </a:r>
              <a:endParaRPr lang="en-US" sz="1000" b="1" dirty="0">
                <a:latin typeface="Arial" pitchFamily="34" charset="0"/>
                <a:cs typeface="Arial" pitchFamily="34" charset="0"/>
              </a:endParaRPr>
            </a:p>
          </p:txBody>
        </p:sp>
        <p:cxnSp>
          <p:nvCxnSpPr>
            <p:cNvPr id="56" name="Straight Connector 55"/>
            <p:cNvCxnSpPr/>
            <p:nvPr/>
          </p:nvCxnSpPr>
          <p:spPr>
            <a:xfrm>
              <a:off x="457200" y="4899471"/>
              <a:ext cx="81534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4419600" y="4800600"/>
              <a:ext cx="457200" cy="228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V="1">
              <a:off x="5867400" y="4800600"/>
              <a:ext cx="1066800" cy="25882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59" name="Picture 12" title="Picture of road pave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3657600" y="4587114"/>
              <a:ext cx="423863" cy="292100"/>
            </a:xfrm>
            <a:prstGeom prst="rect">
              <a:avLst/>
            </a:prstGeom>
            <a:noFill/>
            <a:ln w="9525">
              <a:noFill/>
              <a:miter lim="800000"/>
              <a:headEnd/>
              <a:tailEnd/>
            </a:ln>
          </p:spPr>
        </p:pic>
      </p:grpSp>
      <p:grpSp>
        <p:nvGrpSpPr>
          <p:cNvPr id="2" name="Group 1" title="Picture of ARTBA Developing An Internal TC Plan preventing runovers and backovers in roadway construction Title"/>
          <p:cNvGrpSpPr/>
          <p:nvPr/>
        </p:nvGrpSpPr>
        <p:grpSpPr>
          <a:xfrm>
            <a:off x="381000" y="336288"/>
            <a:ext cx="8595360" cy="959112"/>
            <a:chOff x="381000" y="336288"/>
            <a:chExt cx="8595360" cy="959112"/>
          </a:xfrm>
        </p:grpSpPr>
        <p:sp>
          <p:nvSpPr>
            <p:cNvPr id="3"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4"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err="1">
                  <a:effectLst>
                    <a:outerShdw blurRad="60007" dist="310007" dir="7680000" sy="30000" kx="1300200" algn="ctr" rotWithShape="0">
                      <a:prstClr val="black">
                        <a:alpha val="32000"/>
                      </a:prstClr>
                    </a:outerShdw>
                  </a:effectLst>
                </a:rPr>
                <a:t>Implementando</a:t>
              </a:r>
              <a:r>
                <a:rPr lang="en-US" sz="3600" b="1" dirty="0">
                  <a:effectLst>
                    <a:outerShdw blurRad="60007" dist="310007" dir="7680000" sy="30000" kx="1300200" algn="ctr" rotWithShape="0">
                      <a:prstClr val="black">
                        <a:alpha val="32000"/>
                      </a:prstClr>
                    </a:outerShdw>
                  </a:effectLst>
                </a:rPr>
                <a:t> un PCTI</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a:p>
              <a:pPr algn="r">
                <a:lnSpc>
                  <a:spcPts val="1900"/>
                </a:lnSpc>
              </a:pP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5"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a:ln>
                    <a:solidFill>
                      <a:srgbClr val="C00000"/>
                    </a:solidFill>
                  </a:ln>
                  <a:solidFill>
                    <a:srgbClr val="003300"/>
                  </a:solidFill>
                </a:rPr>
                <a:t>PREVINIENDO INCIDENTES POR ATROPELLOS EN LA CONSTRUCCION VIAL</a:t>
              </a:r>
              <a:endParaRPr lang="en-US" sz="1600" b="1" i="1" spc="50" dirty="0">
                <a:ln>
                  <a:solidFill>
                    <a:srgbClr val="C00000"/>
                  </a:solidFill>
                </a:ln>
                <a:solidFill>
                  <a:srgbClr val="003300"/>
                </a:solidFill>
                <a:latin typeface="Calibri" pitchFamily="34" charset="0"/>
              </a:endParaRPr>
            </a:p>
            <a:p>
              <a:pPr>
                <a:lnSpc>
                  <a:spcPts val="1900"/>
                </a:lnSpc>
              </a:pPr>
              <a:endParaRPr lang="en-US" sz="1600" b="1" i="1" spc="50" dirty="0">
                <a:ln>
                  <a:solidFill>
                    <a:srgbClr val="C00000"/>
                  </a:solidFill>
                </a:ln>
                <a:solidFill>
                  <a:srgbClr val="003300"/>
                </a:solidFill>
                <a:latin typeface="Calibri" pitchFamily="34" charset="0"/>
              </a:endParaRPr>
            </a:p>
          </p:txBody>
        </p:sp>
        <p:pic>
          <p:nvPicPr>
            <p:cNvPr id="6" name="Picture 5" descr="LOGO-ARTBA.png" title="Picture of ARTBA Developing An Internal TC Plan preventing runovers and backovers in roadway construction Title"/>
            <p:cNvPicPr>
              <a:picLocks noChangeAspect="1"/>
            </p:cNvPicPr>
            <p:nvPr/>
          </p:nvPicPr>
          <p:blipFill>
            <a:blip r:embed="rId1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7" name="Picture 6" descr="Logo_WZ_Safety.png" title="Picture of ARTBA Developing An Internal TC Plan preventing runovers and backovers in roadway construction Title"/>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8" name="Subtitle 8"/>
          <p:cNvSpPr txBox="1">
            <a:spLocks/>
          </p:cNvSpPr>
          <p:nvPr/>
        </p:nvSpPr>
        <p:spPr bwMode="auto">
          <a:xfrm>
            <a:off x="388938" y="1447800"/>
            <a:ext cx="8175244" cy="533400"/>
          </a:xfrm>
          <a:prstGeom prst="rect">
            <a:avLst/>
          </a:prstGeom>
          <a:noFill/>
          <a:ln w="9525">
            <a:noFill/>
            <a:miter lim="800000"/>
            <a:headEnd/>
            <a:tailEnd/>
          </a:ln>
        </p:spPr>
        <p:txBody>
          <a:bodyPr/>
          <a:lstStyle/>
          <a:p>
            <a:pPr marL="342900" indent="-342900">
              <a:spcBef>
                <a:spcPct val="20000"/>
              </a:spcBef>
            </a:pPr>
            <a:r>
              <a:rPr lang="en-US" sz="2800" b="1" dirty="0" err="1" smtClean="0">
                <a:solidFill>
                  <a:schemeClr val="bg2">
                    <a:lumMod val="10000"/>
                  </a:schemeClr>
                </a:solidFill>
                <a:latin typeface="Calibri" pitchFamily="34" charset="0"/>
              </a:rPr>
              <a:t>Ejemplo</a:t>
            </a:r>
            <a:r>
              <a:rPr lang="en-US" sz="2800" b="1" dirty="0" smtClean="0">
                <a:solidFill>
                  <a:schemeClr val="bg2">
                    <a:lumMod val="10000"/>
                  </a:schemeClr>
                </a:solidFill>
                <a:latin typeface="Calibri" pitchFamily="34" charset="0"/>
              </a:rPr>
              <a:t> de </a:t>
            </a:r>
            <a:r>
              <a:rPr lang="en-US" sz="2800" b="1" dirty="0" err="1" smtClean="0">
                <a:solidFill>
                  <a:schemeClr val="bg2">
                    <a:lumMod val="10000"/>
                  </a:schemeClr>
                </a:solidFill>
                <a:latin typeface="Calibri" pitchFamily="34" charset="0"/>
              </a:rPr>
              <a:t>Diagrama</a:t>
            </a:r>
            <a:r>
              <a:rPr lang="en-US" sz="2800" b="1" dirty="0" smtClean="0">
                <a:solidFill>
                  <a:schemeClr val="bg2">
                    <a:lumMod val="10000"/>
                  </a:schemeClr>
                </a:solidFill>
                <a:latin typeface="Calibri" pitchFamily="34" charset="0"/>
              </a:rPr>
              <a:t> de Control de </a:t>
            </a:r>
            <a:r>
              <a:rPr lang="en-US" sz="2800" b="1" dirty="0" err="1" smtClean="0">
                <a:solidFill>
                  <a:schemeClr val="bg2">
                    <a:lumMod val="10000"/>
                  </a:schemeClr>
                </a:solidFill>
                <a:latin typeface="Calibri" pitchFamily="34" charset="0"/>
              </a:rPr>
              <a:t>Tráfico</a:t>
            </a:r>
            <a:r>
              <a:rPr lang="en-US" sz="2800" b="1" dirty="0" smtClean="0">
                <a:solidFill>
                  <a:schemeClr val="bg2">
                    <a:lumMod val="10000"/>
                  </a:schemeClr>
                </a:solidFill>
                <a:latin typeface="Calibri" pitchFamily="34" charset="0"/>
              </a:rPr>
              <a:t> </a:t>
            </a:r>
            <a:r>
              <a:rPr lang="en-US" sz="2800" b="1" dirty="0" err="1" smtClean="0">
                <a:solidFill>
                  <a:schemeClr val="bg2">
                    <a:lumMod val="10000"/>
                  </a:schemeClr>
                </a:solidFill>
                <a:latin typeface="Calibri" pitchFamily="34" charset="0"/>
              </a:rPr>
              <a:t>Interno</a:t>
            </a:r>
            <a:endParaRPr lang="en-US" sz="2400" b="1" dirty="0">
              <a:solidFill>
                <a:schemeClr val="bg2">
                  <a:lumMod val="10000"/>
                </a:schemeClr>
              </a:solidFill>
              <a:latin typeface="Calibri" pitchFamily="34" charset="0"/>
            </a:endParaRPr>
          </a:p>
        </p:txBody>
      </p:sp>
      <p:sp>
        <p:nvSpPr>
          <p:cNvPr id="10" name="5-Point Star 9" title="Picture of star under the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ubtitle 8"/>
          <p:cNvSpPr txBox="1">
            <a:spLocks/>
          </p:cNvSpPr>
          <p:nvPr/>
        </p:nvSpPr>
        <p:spPr bwMode="auto">
          <a:xfrm>
            <a:off x="388938" y="5486400"/>
            <a:ext cx="7993062" cy="533400"/>
          </a:xfrm>
          <a:prstGeom prst="rect">
            <a:avLst/>
          </a:prstGeom>
          <a:noFill/>
          <a:ln w="9525">
            <a:noFill/>
            <a:miter lim="800000"/>
            <a:headEnd/>
            <a:tailEnd/>
          </a:ln>
        </p:spPr>
        <p:txBody>
          <a:bodyPr/>
          <a:lstStyle/>
          <a:p>
            <a:pPr algn="ctr">
              <a:lnSpc>
                <a:spcPts val="2200"/>
              </a:lnSpc>
            </a:pPr>
            <a:r>
              <a:rPr lang="en-US" sz="2200" b="1" dirty="0" smtClean="0">
                <a:solidFill>
                  <a:srgbClr val="C00000"/>
                </a:solidFill>
                <a:latin typeface="Calibri" pitchFamily="34" charset="0"/>
              </a:rPr>
              <a:t>Este </a:t>
            </a:r>
            <a:r>
              <a:rPr lang="en-US" sz="2200" b="1" dirty="0" err="1" smtClean="0">
                <a:solidFill>
                  <a:srgbClr val="C00000"/>
                </a:solidFill>
                <a:latin typeface="Calibri" pitchFamily="34" charset="0"/>
              </a:rPr>
              <a:t>ejemplo</a:t>
            </a:r>
            <a:r>
              <a:rPr lang="en-US" sz="2200" b="1" dirty="0" smtClean="0">
                <a:solidFill>
                  <a:srgbClr val="C00000"/>
                </a:solidFill>
                <a:latin typeface="Calibri" pitchFamily="34" charset="0"/>
              </a:rPr>
              <a:t> </a:t>
            </a:r>
            <a:r>
              <a:rPr lang="en-US" sz="2200" b="1" dirty="0" err="1" smtClean="0">
                <a:solidFill>
                  <a:srgbClr val="C00000"/>
                </a:solidFill>
                <a:latin typeface="Calibri" pitchFamily="34" charset="0"/>
              </a:rPr>
              <a:t>usa</a:t>
            </a:r>
            <a:r>
              <a:rPr lang="en-US" sz="2200" b="1" dirty="0" smtClean="0">
                <a:solidFill>
                  <a:srgbClr val="C00000"/>
                </a:solidFill>
                <a:latin typeface="Calibri" pitchFamily="34" charset="0"/>
              </a:rPr>
              <a:t> </a:t>
            </a:r>
            <a:r>
              <a:rPr lang="en-US" sz="2200" b="1" dirty="0" err="1" smtClean="0">
                <a:solidFill>
                  <a:srgbClr val="C00000"/>
                </a:solidFill>
                <a:latin typeface="Calibri" pitchFamily="34" charset="0"/>
              </a:rPr>
              <a:t>gráficos</a:t>
            </a:r>
            <a:r>
              <a:rPr lang="en-US" sz="2200" b="1" dirty="0" smtClean="0">
                <a:solidFill>
                  <a:srgbClr val="C00000"/>
                </a:solidFill>
                <a:latin typeface="Calibri" pitchFamily="34" charset="0"/>
              </a:rPr>
              <a:t>, </a:t>
            </a:r>
            <a:r>
              <a:rPr lang="en-US" sz="2200" b="1" dirty="0" err="1" smtClean="0">
                <a:solidFill>
                  <a:srgbClr val="C00000"/>
                </a:solidFill>
                <a:latin typeface="Calibri" pitchFamily="34" charset="0"/>
              </a:rPr>
              <a:t>pero</a:t>
            </a:r>
            <a:r>
              <a:rPr lang="en-US" sz="2200" b="1" dirty="0" smtClean="0">
                <a:solidFill>
                  <a:srgbClr val="C00000"/>
                </a:solidFill>
                <a:latin typeface="Calibri" pitchFamily="34" charset="0"/>
              </a:rPr>
              <a:t> un PCTI </a:t>
            </a:r>
            <a:r>
              <a:rPr lang="en-US" sz="2200" b="1" dirty="0" err="1" smtClean="0">
                <a:solidFill>
                  <a:srgbClr val="C00000"/>
                </a:solidFill>
                <a:latin typeface="Calibri" pitchFamily="34" charset="0"/>
              </a:rPr>
              <a:t>puede</a:t>
            </a:r>
            <a:r>
              <a:rPr lang="en-US" sz="2200" b="1" dirty="0" smtClean="0">
                <a:solidFill>
                  <a:srgbClr val="C00000"/>
                </a:solidFill>
                <a:latin typeface="Calibri" pitchFamily="34" charset="0"/>
              </a:rPr>
              <a:t> </a:t>
            </a:r>
            <a:r>
              <a:rPr lang="en-US" sz="2200" b="1" dirty="0" err="1" smtClean="0">
                <a:solidFill>
                  <a:srgbClr val="C00000"/>
                </a:solidFill>
                <a:latin typeface="Calibri" pitchFamily="34" charset="0"/>
              </a:rPr>
              <a:t>crearse</a:t>
            </a:r>
            <a:r>
              <a:rPr lang="en-US" sz="2200" b="1" dirty="0" smtClean="0">
                <a:solidFill>
                  <a:srgbClr val="C00000"/>
                </a:solidFill>
                <a:latin typeface="Calibri" pitchFamily="34" charset="0"/>
              </a:rPr>
              <a:t/>
            </a:r>
            <a:br>
              <a:rPr lang="en-US" sz="2200" b="1" dirty="0" smtClean="0">
                <a:solidFill>
                  <a:srgbClr val="C00000"/>
                </a:solidFill>
                <a:latin typeface="Calibri" pitchFamily="34" charset="0"/>
              </a:rPr>
            </a:br>
            <a:r>
              <a:rPr lang="en-US" sz="2200" b="1" dirty="0" err="1" smtClean="0">
                <a:solidFill>
                  <a:srgbClr val="C00000"/>
                </a:solidFill>
                <a:latin typeface="Calibri" pitchFamily="34" charset="0"/>
              </a:rPr>
              <a:t>mediante</a:t>
            </a:r>
            <a:r>
              <a:rPr lang="en-US" sz="2200" b="1" dirty="0" smtClean="0">
                <a:solidFill>
                  <a:srgbClr val="C00000"/>
                </a:solidFill>
                <a:latin typeface="Calibri" pitchFamily="34" charset="0"/>
              </a:rPr>
              <a:t> un simple </a:t>
            </a:r>
            <a:r>
              <a:rPr lang="en-US" sz="2200" b="1" dirty="0" err="1" smtClean="0">
                <a:solidFill>
                  <a:srgbClr val="C00000"/>
                </a:solidFill>
                <a:latin typeface="Calibri" pitchFamily="34" charset="0"/>
              </a:rPr>
              <a:t>dibujo</a:t>
            </a:r>
            <a:r>
              <a:rPr lang="en-US" sz="2200" b="1" dirty="0" smtClean="0">
                <a:solidFill>
                  <a:srgbClr val="C00000"/>
                </a:solidFill>
                <a:latin typeface="Calibri" pitchFamily="34" charset="0"/>
              </a:rPr>
              <a:t> </a:t>
            </a:r>
            <a:r>
              <a:rPr lang="en-US" sz="2200" b="1" dirty="0" err="1" smtClean="0">
                <a:solidFill>
                  <a:srgbClr val="C00000"/>
                </a:solidFill>
                <a:latin typeface="Calibri" pitchFamily="34" charset="0"/>
              </a:rPr>
              <a:t>en</a:t>
            </a:r>
            <a:r>
              <a:rPr lang="en-US" sz="2200" b="1" dirty="0" smtClean="0">
                <a:solidFill>
                  <a:srgbClr val="C00000"/>
                </a:solidFill>
                <a:latin typeface="Calibri" pitchFamily="34" charset="0"/>
              </a:rPr>
              <a:t> un </a:t>
            </a:r>
            <a:r>
              <a:rPr lang="en-US" sz="2200" b="1" dirty="0" err="1" smtClean="0">
                <a:solidFill>
                  <a:srgbClr val="C00000"/>
                </a:solidFill>
                <a:latin typeface="Calibri" pitchFamily="34" charset="0"/>
              </a:rPr>
              <a:t>pedazo</a:t>
            </a:r>
            <a:r>
              <a:rPr lang="en-US" sz="2200" b="1" dirty="0" smtClean="0">
                <a:solidFill>
                  <a:srgbClr val="C00000"/>
                </a:solidFill>
                <a:latin typeface="Calibri" pitchFamily="34" charset="0"/>
              </a:rPr>
              <a:t> de </a:t>
            </a:r>
            <a:r>
              <a:rPr lang="en-US" sz="2200" b="1" dirty="0" err="1" smtClean="0">
                <a:solidFill>
                  <a:srgbClr val="C00000"/>
                </a:solidFill>
                <a:latin typeface="Calibri" pitchFamily="34" charset="0"/>
              </a:rPr>
              <a:t>papel</a:t>
            </a:r>
            <a:endParaRPr lang="en-US" sz="2200" b="1" dirty="0" smtClean="0">
              <a:solidFill>
                <a:srgbClr val="C00000"/>
              </a:solidFill>
              <a:latin typeface="Calibri" pitchFamily="34" charset="0"/>
            </a:endParaRPr>
          </a:p>
        </p:txBody>
      </p:sp>
      <p:sp>
        <p:nvSpPr>
          <p:cNvPr id="9" name="Title 8" hidden="1"/>
          <p:cNvSpPr>
            <a:spLocks noGrp="1"/>
          </p:cNvSpPr>
          <p:nvPr>
            <p:ph type="title"/>
          </p:nvPr>
        </p:nvSpPr>
        <p:spPr>
          <a:xfrm>
            <a:off x="545522" y="-1447800"/>
            <a:ext cx="8229600" cy="1143000"/>
          </a:xfrm>
        </p:spPr>
        <p:txBody>
          <a:bodyPr>
            <a:normAutofit fontScale="90000"/>
          </a:bodyPr>
          <a:lstStyle/>
          <a:p>
            <a:r>
              <a:rPr lang="en-US" dirty="0" smtClean="0"/>
              <a:t>Internal Traffic Control Diagram Example</a:t>
            </a:r>
            <a:endParaRPr lang="en-US" dirty="0"/>
          </a:p>
        </p:txBody>
      </p:sp>
      <p:sp>
        <p:nvSpPr>
          <p:cNvPr id="60" name="Slide Number Placeholder 4"/>
          <p:cNvSpPr>
            <a:spLocks noGrp="1"/>
          </p:cNvSpPr>
          <p:nvPr>
            <p:ph type="sldNum" sz="quarter" idx="12"/>
          </p:nvPr>
        </p:nvSpPr>
        <p:spPr/>
        <p:txBody>
          <a:bodyPr/>
          <a:lstStyle/>
          <a:p>
            <a:pPr>
              <a:defRPr/>
            </a:pPr>
            <a:fld id="{632DF3B3-665C-4605-AF3C-B77CE60C6955}" type="slidenum">
              <a:rPr lang="en-US"/>
              <a:pPr>
                <a:defRPr/>
              </a:pPr>
              <a:t>19</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55"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1000" fill="hold"/>
                                        <p:tgtEl>
                                          <p:spTgt spid="14"/>
                                        </p:tgtEl>
                                        <p:attrNameLst>
                                          <p:attrName>ppt_w</p:attrName>
                                        </p:attrNameLst>
                                      </p:cBhvr>
                                      <p:tavLst>
                                        <p:tav tm="0">
                                          <p:val>
                                            <p:strVal val="#ppt_w*0.70"/>
                                          </p:val>
                                        </p:tav>
                                        <p:tav tm="100000">
                                          <p:val>
                                            <p:strVal val="#ppt_w"/>
                                          </p:val>
                                        </p:tav>
                                      </p:tavLst>
                                    </p:anim>
                                    <p:anim calcmode="lin" valueType="num">
                                      <p:cBhvr>
                                        <p:cTn id="16" dur="1000" fill="hold"/>
                                        <p:tgtEl>
                                          <p:spTgt spid="14"/>
                                        </p:tgtEl>
                                        <p:attrNameLst>
                                          <p:attrName>ppt_h</p:attrName>
                                        </p:attrNameLst>
                                      </p:cBhvr>
                                      <p:tavLst>
                                        <p:tav tm="0">
                                          <p:val>
                                            <p:strVal val="#ppt_h"/>
                                          </p:val>
                                        </p:tav>
                                        <p:tav tm="100000">
                                          <p:val>
                                            <p:strVal val="#ppt_h"/>
                                          </p:val>
                                        </p:tav>
                                      </p:tavLst>
                                    </p:anim>
                                    <p:animEffect transition="in" filter="fade">
                                      <p:cBhvr>
                                        <p:cTn id="17" dur="1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Clippi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831" y="0"/>
            <a:ext cx="9175660" cy="6857999"/>
          </a:xfrm>
          <a:prstGeom prst="rect">
            <a:avLst/>
          </a:prstGeom>
        </p:spPr>
      </p:pic>
      <p:sp>
        <p:nvSpPr>
          <p:cNvPr id="2" name="Title 1" hidden="1"/>
          <p:cNvSpPr>
            <a:spLocks noGrp="1"/>
          </p:cNvSpPr>
          <p:nvPr>
            <p:ph type="title"/>
          </p:nvPr>
        </p:nvSpPr>
        <p:spPr/>
        <p:txBody>
          <a:bodyPr/>
          <a:lstStyle/>
          <a:p>
            <a:r>
              <a:rPr lang="en-US" dirty="0" smtClean="0"/>
              <a:t>OSHA Disclaimer</a:t>
            </a:r>
            <a:endParaRPr lang="en-US" dirty="0"/>
          </a:p>
        </p:txBody>
      </p:sp>
    </p:spTree>
    <p:extLst>
      <p:ext uri="{BB962C8B-B14F-4D97-AF65-F5344CB8AC3E}">
        <p14:creationId xmlns:p14="http://schemas.microsoft.com/office/powerpoint/2010/main" val="16399459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title="Picture of ARTBA Developing An Internal TC Plan preventing runovers and backovers in roadway construction Title"/>
          <p:cNvGrpSpPr/>
          <p:nvPr/>
        </p:nvGrpSpPr>
        <p:grpSpPr>
          <a:xfrm>
            <a:off x="381000" y="336288"/>
            <a:ext cx="8595360" cy="959112"/>
            <a:chOff x="381000" y="336288"/>
            <a:chExt cx="8595360" cy="959112"/>
          </a:xfrm>
        </p:grpSpPr>
        <p:sp>
          <p:nvSpPr>
            <p:cNvPr id="3"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4"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err="1">
                  <a:effectLst>
                    <a:outerShdw blurRad="60007" dist="310007" dir="7680000" sy="30000" kx="1300200" algn="ctr" rotWithShape="0">
                      <a:prstClr val="black">
                        <a:alpha val="32000"/>
                      </a:prstClr>
                    </a:outerShdw>
                  </a:effectLst>
                </a:rPr>
                <a:t>Implementando</a:t>
              </a:r>
              <a:r>
                <a:rPr lang="en-US" sz="3600" b="1" dirty="0">
                  <a:effectLst>
                    <a:outerShdw blurRad="60007" dist="310007" dir="7680000" sy="30000" kx="1300200" algn="ctr" rotWithShape="0">
                      <a:prstClr val="black">
                        <a:alpha val="32000"/>
                      </a:prstClr>
                    </a:outerShdw>
                  </a:effectLst>
                </a:rPr>
                <a:t> un PCTI</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a:p>
              <a:pPr algn="r">
                <a:lnSpc>
                  <a:spcPts val="1900"/>
                </a:lnSpc>
              </a:pP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5"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a:ln>
                    <a:solidFill>
                      <a:srgbClr val="C00000"/>
                    </a:solidFill>
                  </a:ln>
                  <a:solidFill>
                    <a:srgbClr val="003300"/>
                  </a:solidFill>
                </a:rPr>
                <a:t>PREVINIENDO INCIDENTES POR ATROPELLOS EN LA CONSTRUCCION VIAL</a:t>
              </a:r>
              <a:endParaRPr lang="en-US" sz="1600" b="1" i="1" spc="50" dirty="0">
                <a:ln>
                  <a:solidFill>
                    <a:srgbClr val="C00000"/>
                  </a:solidFill>
                </a:ln>
                <a:solidFill>
                  <a:srgbClr val="003300"/>
                </a:solidFill>
                <a:latin typeface="Calibri" pitchFamily="34" charset="0"/>
              </a:endParaRPr>
            </a:p>
            <a:p>
              <a:pPr>
                <a:lnSpc>
                  <a:spcPts val="1900"/>
                </a:lnSpc>
              </a:pPr>
              <a:endParaRPr lang="en-US" sz="1600" b="1" i="1" spc="50" dirty="0">
                <a:ln>
                  <a:solidFill>
                    <a:srgbClr val="C00000"/>
                  </a:solidFill>
                </a:ln>
                <a:solidFill>
                  <a:srgbClr val="003300"/>
                </a:solidFill>
                <a:latin typeface="Calibri" pitchFamily="34" charset="0"/>
              </a:endParaRPr>
            </a:p>
          </p:txBody>
        </p:sp>
        <p:pic>
          <p:nvPicPr>
            <p:cNvPr id="6" name="Picture 5" descr="LOGO-ARTBA.png" title="Picture of ARTBA Developing An Internal TC Plan preventing runovers and backovers in roadway construction Title"/>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7" name="Picture 6" descr="Logo_WZ_Safety.png" title="Picture of ARTBA Developing An Internal TC Plan preventing runovers and backovers in roadway construction Titl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pic>
        <p:nvPicPr>
          <p:cNvPr id="8" name="Picture 6" descr="C:\Users\bsant.ARTBA\AppData\Local\Microsoft\Windows\Temporary Internet Files\Content.IE5\M3XLASKY\MC900433932[1].png" title="Picture of a road worke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924800" y="5105400"/>
            <a:ext cx="704850" cy="704850"/>
          </a:xfrm>
          <a:prstGeom prst="rect">
            <a:avLst/>
          </a:prstGeom>
          <a:noFill/>
        </p:spPr>
      </p:pic>
      <p:sp>
        <p:nvSpPr>
          <p:cNvPr id="9" name="Freeform 8" title="Picture of dump truck with dirt in it"/>
          <p:cNvSpPr/>
          <p:nvPr/>
        </p:nvSpPr>
        <p:spPr>
          <a:xfrm>
            <a:off x="1600200" y="4038600"/>
            <a:ext cx="685800" cy="362488"/>
          </a:xfrm>
          <a:custGeom>
            <a:avLst/>
            <a:gdLst>
              <a:gd name="connsiteX0" fmla="*/ 11526 w 596224"/>
              <a:gd name="connsiteY0" fmla="*/ 170789 h 210088"/>
              <a:gd name="connsiteX1" fmla="*/ 11526 w 596224"/>
              <a:gd name="connsiteY1" fmla="*/ 170789 h 210088"/>
              <a:gd name="connsiteX2" fmla="*/ 274173 w 596224"/>
              <a:gd name="connsiteY2" fmla="*/ 199972 h 210088"/>
              <a:gd name="connsiteX3" fmla="*/ 546547 w 596224"/>
              <a:gd name="connsiteY3" fmla="*/ 209699 h 210088"/>
              <a:gd name="connsiteX4" fmla="*/ 546547 w 596224"/>
              <a:gd name="connsiteY4" fmla="*/ 209699 h 210088"/>
              <a:gd name="connsiteX5" fmla="*/ 566003 w 596224"/>
              <a:gd name="connsiteY5" fmla="*/ 102695 h 210088"/>
              <a:gd name="connsiteX6" fmla="*/ 527092 w 596224"/>
              <a:gd name="connsiteY6" fmla="*/ 92967 h 210088"/>
              <a:gd name="connsiteX7" fmla="*/ 468726 w 596224"/>
              <a:gd name="connsiteY7" fmla="*/ 73512 h 210088"/>
              <a:gd name="connsiteX8" fmla="*/ 303356 w 596224"/>
              <a:gd name="connsiteY8" fmla="*/ 54057 h 210088"/>
              <a:gd name="connsiteX9" fmla="*/ 264445 w 596224"/>
              <a:gd name="connsiteY9" fmla="*/ 54057 h 210088"/>
              <a:gd name="connsiteX10" fmla="*/ 264445 w 596224"/>
              <a:gd name="connsiteY10" fmla="*/ 54057 h 210088"/>
              <a:gd name="connsiteX11" fmla="*/ 186624 w 596224"/>
              <a:gd name="connsiteY11" fmla="*/ 5419 h 210088"/>
              <a:gd name="connsiteX12" fmla="*/ 128258 w 596224"/>
              <a:gd name="connsiteY12" fmla="*/ 15146 h 210088"/>
              <a:gd name="connsiteX13" fmla="*/ 69892 w 596224"/>
              <a:gd name="connsiteY13" fmla="*/ 44329 h 210088"/>
              <a:gd name="connsiteX14" fmla="*/ 50437 w 596224"/>
              <a:gd name="connsiteY14" fmla="*/ 63785 h 210088"/>
              <a:gd name="connsiteX15" fmla="*/ 40709 w 596224"/>
              <a:gd name="connsiteY15" fmla="*/ 92967 h 210088"/>
              <a:gd name="connsiteX16" fmla="*/ 21254 w 596224"/>
              <a:gd name="connsiteY16" fmla="*/ 112423 h 210088"/>
              <a:gd name="connsiteX17" fmla="*/ 11526 w 596224"/>
              <a:gd name="connsiteY17" fmla="*/ 170789 h 21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6224" h="210088">
                <a:moveTo>
                  <a:pt x="11526" y="170789"/>
                </a:moveTo>
                <a:lnTo>
                  <a:pt x="11526" y="170789"/>
                </a:lnTo>
                <a:cubicBezTo>
                  <a:pt x="150743" y="201725"/>
                  <a:pt x="79778" y="190931"/>
                  <a:pt x="274173" y="199972"/>
                </a:cubicBezTo>
                <a:cubicBezTo>
                  <a:pt x="491666" y="210088"/>
                  <a:pt x="440483" y="209699"/>
                  <a:pt x="546547" y="209699"/>
                </a:cubicBezTo>
                <a:lnTo>
                  <a:pt x="546547" y="209699"/>
                </a:lnTo>
                <a:cubicBezTo>
                  <a:pt x="547628" y="206815"/>
                  <a:pt x="596224" y="126872"/>
                  <a:pt x="566003" y="102695"/>
                </a:cubicBezTo>
                <a:cubicBezTo>
                  <a:pt x="555563" y="94343"/>
                  <a:pt x="539898" y="96809"/>
                  <a:pt x="527092" y="92967"/>
                </a:cubicBezTo>
                <a:cubicBezTo>
                  <a:pt x="507449" y="87074"/>
                  <a:pt x="468726" y="73512"/>
                  <a:pt x="468726" y="73512"/>
                </a:cubicBezTo>
                <a:cubicBezTo>
                  <a:pt x="409236" y="14022"/>
                  <a:pt x="447066" y="37149"/>
                  <a:pt x="303356" y="54057"/>
                </a:cubicBezTo>
                <a:cubicBezTo>
                  <a:pt x="263351" y="58764"/>
                  <a:pt x="284318" y="73930"/>
                  <a:pt x="264445" y="54057"/>
                </a:cubicBezTo>
                <a:lnTo>
                  <a:pt x="264445" y="54057"/>
                </a:lnTo>
                <a:cubicBezTo>
                  <a:pt x="238505" y="37844"/>
                  <a:pt x="216037" y="13823"/>
                  <a:pt x="186624" y="5419"/>
                </a:cubicBezTo>
                <a:cubicBezTo>
                  <a:pt x="167659" y="0"/>
                  <a:pt x="147512" y="10867"/>
                  <a:pt x="128258" y="15146"/>
                </a:cubicBezTo>
                <a:cubicBezTo>
                  <a:pt x="103364" y="20678"/>
                  <a:pt x="90071" y="28186"/>
                  <a:pt x="69892" y="44329"/>
                </a:cubicBezTo>
                <a:cubicBezTo>
                  <a:pt x="62730" y="50058"/>
                  <a:pt x="56922" y="57300"/>
                  <a:pt x="50437" y="63785"/>
                </a:cubicBezTo>
                <a:cubicBezTo>
                  <a:pt x="47194" y="73512"/>
                  <a:pt x="45984" y="84175"/>
                  <a:pt x="40709" y="92967"/>
                </a:cubicBezTo>
                <a:cubicBezTo>
                  <a:pt x="35990" y="100831"/>
                  <a:pt x="26983" y="105261"/>
                  <a:pt x="21254" y="112423"/>
                </a:cubicBezTo>
                <a:cubicBezTo>
                  <a:pt x="0" y="138991"/>
                  <a:pt x="13147" y="161061"/>
                  <a:pt x="11526" y="170789"/>
                </a:cubicBezTo>
                <a:close/>
              </a:path>
            </a:pathLst>
          </a:custGeom>
          <a:solidFill>
            <a:srgbClr val="DA8D1C"/>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7162800" y="3962400"/>
            <a:ext cx="304800" cy="830997"/>
          </a:xfrm>
          <a:prstGeom prst="rect">
            <a:avLst/>
          </a:prstGeom>
          <a:noFill/>
        </p:spPr>
        <p:txBody>
          <a:bodyPr wrap="square" rtlCol="0">
            <a:spAutoFit/>
          </a:bodyPr>
          <a:lstStyle/>
          <a:p>
            <a:r>
              <a:rPr lang="en-US" sz="4800" dirty="0" smtClean="0">
                <a:solidFill>
                  <a:srgbClr val="FFFF00"/>
                </a:solidFill>
                <a:effectLst>
                  <a:outerShdw blurRad="38100" dist="38100" dir="2700000" algn="tl">
                    <a:srgbClr val="000000">
                      <a:alpha val="43137"/>
                    </a:srgbClr>
                  </a:outerShdw>
                </a:effectLst>
                <a:latin typeface="Aharoni" pitchFamily="2" charset="-79"/>
                <a:cs typeface="Aharoni" pitchFamily="2" charset="-79"/>
              </a:rPr>
              <a:t>1</a:t>
            </a:r>
            <a:endParaRPr lang="en-US" sz="4800" dirty="0">
              <a:solidFill>
                <a:srgbClr val="FFFF00"/>
              </a:solidFill>
              <a:effectLst>
                <a:outerShdw blurRad="38100" dist="38100" dir="2700000" algn="tl">
                  <a:srgbClr val="000000">
                    <a:alpha val="43137"/>
                  </a:srgbClr>
                </a:outerShdw>
              </a:effectLst>
              <a:latin typeface="Aharoni" pitchFamily="2" charset="-79"/>
              <a:cs typeface="Aharoni" pitchFamily="2" charset="-79"/>
            </a:endParaRPr>
          </a:p>
        </p:txBody>
      </p:sp>
      <p:sp>
        <p:nvSpPr>
          <p:cNvPr id="11" name="TextBox 10"/>
          <p:cNvSpPr txBox="1"/>
          <p:nvPr/>
        </p:nvSpPr>
        <p:spPr>
          <a:xfrm>
            <a:off x="3657600" y="3962400"/>
            <a:ext cx="228600" cy="830997"/>
          </a:xfrm>
          <a:prstGeom prst="rect">
            <a:avLst/>
          </a:prstGeom>
          <a:noFill/>
        </p:spPr>
        <p:txBody>
          <a:bodyPr wrap="square" rtlCol="0">
            <a:spAutoFit/>
          </a:bodyPr>
          <a:lstStyle/>
          <a:p>
            <a:r>
              <a:rPr lang="en-US" sz="4800" dirty="0" smtClean="0">
                <a:solidFill>
                  <a:srgbClr val="FFFF00"/>
                </a:solidFill>
                <a:effectLst>
                  <a:outerShdw blurRad="38100" dist="38100" dir="2700000" algn="tl">
                    <a:srgbClr val="000000">
                      <a:alpha val="43137"/>
                    </a:srgbClr>
                  </a:outerShdw>
                </a:effectLst>
                <a:latin typeface="Aharoni" pitchFamily="2" charset="-79"/>
                <a:cs typeface="Aharoni" pitchFamily="2" charset="-79"/>
              </a:rPr>
              <a:t>2</a:t>
            </a:r>
            <a:endParaRPr lang="en-US" sz="4800" dirty="0">
              <a:solidFill>
                <a:srgbClr val="FFFF00"/>
              </a:solidFill>
              <a:effectLst>
                <a:outerShdw blurRad="38100" dist="38100" dir="2700000" algn="tl">
                  <a:srgbClr val="000000">
                    <a:alpha val="43137"/>
                  </a:srgbClr>
                </a:outerShdw>
              </a:effectLst>
              <a:latin typeface="Aharoni" pitchFamily="2" charset="-79"/>
              <a:cs typeface="Aharoni" pitchFamily="2" charset="-79"/>
            </a:endParaRPr>
          </a:p>
        </p:txBody>
      </p:sp>
      <p:pic>
        <p:nvPicPr>
          <p:cNvPr id="12" name="Picture 2" descr="http://www.clipsahoy.com/clipart2/as3744.gif" title="Picture of a hill of dirt"/>
          <p:cNvPicPr>
            <a:picLocks noChangeAspect="1" noChangeArrowheads="1"/>
          </p:cNvPicPr>
          <p:nvPr/>
        </p:nvPicPr>
        <p:blipFill>
          <a:blip r:embed="rId6" cstate="print"/>
          <a:srcRect/>
          <a:stretch>
            <a:fillRect/>
          </a:stretch>
        </p:blipFill>
        <p:spPr bwMode="auto">
          <a:xfrm>
            <a:off x="4267200" y="1828800"/>
            <a:ext cx="2762250" cy="1690498"/>
          </a:xfrm>
          <a:prstGeom prst="rect">
            <a:avLst/>
          </a:prstGeom>
          <a:noFill/>
        </p:spPr>
      </p:pic>
      <p:pic>
        <p:nvPicPr>
          <p:cNvPr id="13" name="Picture 10" title="Picture of a dump truck"/>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38200" y="4114800"/>
            <a:ext cx="1493520" cy="933450"/>
          </a:xfrm>
          <a:prstGeom prst="rect">
            <a:avLst/>
          </a:prstGeom>
          <a:noFill/>
          <a:ln w="9525">
            <a:noFill/>
            <a:miter lim="800000"/>
            <a:headEnd/>
            <a:tailEnd/>
          </a:ln>
          <a:effectLst/>
        </p:spPr>
      </p:pic>
      <p:sp>
        <p:nvSpPr>
          <p:cNvPr id="14" name="Bent Arrow 13" title="Picture of a yellow arrow showing the motion of a tractor"/>
          <p:cNvSpPr/>
          <p:nvPr/>
        </p:nvSpPr>
        <p:spPr>
          <a:xfrm flipV="1">
            <a:off x="6400800" y="3581400"/>
            <a:ext cx="1524000" cy="1219200"/>
          </a:xfrm>
          <a:prstGeom prst="bentArrow">
            <a:avLst>
              <a:gd name="adj1" fmla="val 7979"/>
              <a:gd name="adj2" fmla="val 7979"/>
              <a:gd name="adj3" fmla="val 25000"/>
              <a:gd name="adj4" fmla="val 46587"/>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5" name="Picture 3" title="Picture of a tracto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rot="785041">
            <a:off x="3950853" y="2923186"/>
            <a:ext cx="2438108" cy="1524000"/>
          </a:xfrm>
          <a:prstGeom prst="rect">
            <a:avLst/>
          </a:prstGeom>
          <a:noFill/>
          <a:ln w="9525">
            <a:noFill/>
            <a:miter lim="800000"/>
            <a:headEnd/>
            <a:tailEnd/>
          </a:ln>
          <a:effectLst/>
        </p:spPr>
      </p:pic>
      <p:sp>
        <p:nvSpPr>
          <p:cNvPr id="16" name="Left Arrow 15" title="Picture a yellow arrow pointing to a dump truck "/>
          <p:cNvSpPr/>
          <p:nvPr/>
        </p:nvSpPr>
        <p:spPr>
          <a:xfrm>
            <a:off x="2438400" y="4648200"/>
            <a:ext cx="1905000" cy="228600"/>
          </a:xfrm>
          <a:prstGeom prst="lef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Explosion 1 16" title="picture of a tractor on foot strike zone "/>
          <p:cNvSpPr/>
          <p:nvPr/>
        </p:nvSpPr>
        <p:spPr>
          <a:xfrm>
            <a:off x="6096000" y="4648200"/>
            <a:ext cx="1905000" cy="1219200"/>
          </a:xfrm>
          <a:prstGeom prst="irregularSeal1">
            <a:avLst/>
          </a:prstGeom>
          <a:solidFill>
            <a:srgbClr val="FF0000">
              <a:alpha val="31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ubtitle 8"/>
          <p:cNvSpPr txBox="1">
            <a:spLocks/>
          </p:cNvSpPr>
          <p:nvPr/>
        </p:nvSpPr>
        <p:spPr bwMode="auto">
          <a:xfrm>
            <a:off x="388938" y="1447800"/>
            <a:ext cx="7478712" cy="533400"/>
          </a:xfrm>
          <a:prstGeom prst="rect">
            <a:avLst/>
          </a:prstGeom>
          <a:noFill/>
          <a:ln w="9525">
            <a:noFill/>
            <a:miter lim="800000"/>
            <a:headEnd/>
            <a:tailEnd/>
          </a:ln>
        </p:spPr>
        <p:txBody>
          <a:bodyPr/>
          <a:lstStyle/>
          <a:p>
            <a:pPr marL="342900" indent="-342900">
              <a:spcBef>
                <a:spcPct val="20000"/>
              </a:spcBef>
            </a:pPr>
            <a:r>
              <a:rPr lang="en-US" sz="2800" b="1" dirty="0" err="1" smtClean="0">
                <a:solidFill>
                  <a:schemeClr val="bg2">
                    <a:lumMod val="10000"/>
                  </a:schemeClr>
                </a:solidFill>
                <a:latin typeface="Calibri" pitchFamily="34" charset="0"/>
              </a:rPr>
              <a:t>Modelo</a:t>
            </a:r>
            <a:r>
              <a:rPr lang="en-US" sz="2800" b="1" dirty="0" smtClean="0">
                <a:solidFill>
                  <a:schemeClr val="bg2">
                    <a:lumMod val="10000"/>
                  </a:schemeClr>
                </a:solidFill>
                <a:latin typeface="Calibri" pitchFamily="34" charset="0"/>
              </a:rPr>
              <a:t> </a:t>
            </a:r>
            <a:r>
              <a:rPr lang="en-US" sz="2800" b="1" dirty="0" err="1" smtClean="0">
                <a:solidFill>
                  <a:schemeClr val="bg2">
                    <a:lumMod val="10000"/>
                  </a:schemeClr>
                </a:solidFill>
                <a:latin typeface="Calibri" pitchFamily="34" charset="0"/>
              </a:rPr>
              <a:t>básico</a:t>
            </a:r>
            <a:r>
              <a:rPr lang="en-US" sz="2800" b="1" dirty="0" smtClean="0">
                <a:solidFill>
                  <a:schemeClr val="bg2">
                    <a:lumMod val="10000"/>
                  </a:schemeClr>
                </a:solidFill>
                <a:latin typeface="Calibri" pitchFamily="34" charset="0"/>
              </a:rPr>
              <a:t> de </a:t>
            </a:r>
            <a:r>
              <a:rPr lang="en-US" sz="2800" b="1" dirty="0" err="1" smtClean="0">
                <a:solidFill>
                  <a:schemeClr val="bg2">
                    <a:lumMod val="10000"/>
                  </a:schemeClr>
                </a:solidFill>
                <a:latin typeface="Calibri" pitchFamily="34" charset="0"/>
              </a:rPr>
              <a:t>movimiento</a:t>
            </a:r>
            <a:r>
              <a:rPr lang="en-US" sz="2800" b="1" dirty="0" smtClean="0">
                <a:solidFill>
                  <a:schemeClr val="bg2">
                    <a:lumMod val="10000"/>
                  </a:schemeClr>
                </a:solidFill>
                <a:latin typeface="Calibri" pitchFamily="34" charset="0"/>
              </a:rPr>
              <a:t> de </a:t>
            </a:r>
            <a:r>
              <a:rPr lang="en-US" sz="2800" b="1" dirty="0" err="1" smtClean="0">
                <a:solidFill>
                  <a:schemeClr val="bg2">
                    <a:lumMod val="10000"/>
                  </a:schemeClr>
                </a:solidFill>
                <a:latin typeface="Calibri" pitchFamily="34" charset="0"/>
              </a:rPr>
              <a:t>tierra</a:t>
            </a:r>
            <a:r>
              <a:rPr lang="en-US" sz="2400" b="1" dirty="0" smtClean="0">
                <a:solidFill>
                  <a:schemeClr val="bg2">
                    <a:lumMod val="10000"/>
                  </a:schemeClr>
                </a:solidFill>
                <a:latin typeface="Calibri" pitchFamily="34" charset="0"/>
              </a:rPr>
              <a:t> sin un PCTI</a:t>
            </a:r>
            <a:endParaRPr lang="en-US" sz="2400" b="1" dirty="0">
              <a:solidFill>
                <a:schemeClr val="bg2">
                  <a:lumMod val="10000"/>
                </a:schemeClr>
              </a:solidFill>
              <a:latin typeface="Calibri" pitchFamily="34" charset="0"/>
            </a:endParaRPr>
          </a:p>
        </p:txBody>
      </p:sp>
      <p:sp>
        <p:nvSpPr>
          <p:cNvPr id="19" name="Subtitle 8"/>
          <p:cNvSpPr txBox="1">
            <a:spLocks/>
          </p:cNvSpPr>
          <p:nvPr/>
        </p:nvSpPr>
        <p:spPr bwMode="auto">
          <a:xfrm>
            <a:off x="388938" y="6096000"/>
            <a:ext cx="8374062" cy="533400"/>
          </a:xfrm>
          <a:prstGeom prst="rect">
            <a:avLst/>
          </a:prstGeom>
          <a:noFill/>
          <a:ln w="9525">
            <a:noFill/>
            <a:miter lim="800000"/>
            <a:headEnd/>
            <a:tailEnd/>
          </a:ln>
        </p:spPr>
        <p:txBody>
          <a:bodyPr/>
          <a:lstStyle/>
          <a:p>
            <a:pPr>
              <a:lnSpc>
                <a:spcPts val="2200"/>
              </a:lnSpc>
            </a:pPr>
            <a:r>
              <a:rPr lang="en-US" sz="2400" b="1" dirty="0" smtClean="0">
                <a:solidFill>
                  <a:srgbClr val="C00000"/>
                </a:solidFill>
                <a:latin typeface="Calibri" pitchFamily="34" charset="0"/>
              </a:rPr>
              <a:t>Sin </a:t>
            </a:r>
            <a:r>
              <a:rPr lang="en-US" sz="2400" b="1" dirty="0" err="1" smtClean="0">
                <a:solidFill>
                  <a:srgbClr val="C00000"/>
                </a:solidFill>
                <a:latin typeface="Calibri" pitchFamily="34" charset="0"/>
              </a:rPr>
              <a:t>una</a:t>
            </a:r>
            <a:r>
              <a:rPr lang="en-US" sz="2400" b="1" dirty="0" smtClean="0">
                <a:solidFill>
                  <a:srgbClr val="C00000"/>
                </a:solidFill>
                <a:latin typeface="Calibri" pitchFamily="34" charset="0"/>
              </a:rPr>
              <a:t> via </a:t>
            </a:r>
            <a:r>
              <a:rPr lang="en-US" sz="2400" b="1" dirty="0" err="1" smtClean="0">
                <a:solidFill>
                  <a:srgbClr val="C00000"/>
                </a:solidFill>
                <a:latin typeface="Calibri" pitchFamily="34" charset="0"/>
              </a:rPr>
              <a:t>asignada</a:t>
            </a:r>
            <a:r>
              <a:rPr lang="en-US" sz="2400" b="1" dirty="0" smtClean="0">
                <a:solidFill>
                  <a:srgbClr val="C00000"/>
                </a:solidFill>
                <a:latin typeface="Calibri" pitchFamily="34" charset="0"/>
              </a:rPr>
              <a:t>, el </a:t>
            </a:r>
            <a:r>
              <a:rPr lang="en-US" sz="2400" b="1" dirty="0" err="1" smtClean="0">
                <a:solidFill>
                  <a:srgbClr val="C00000"/>
                </a:solidFill>
                <a:latin typeface="Calibri" pitchFamily="34" charset="0"/>
              </a:rPr>
              <a:t>trabajador</a:t>
            </a:r>
            <a:r>
              <a:rPr lang="en-US" sz="2400" b="1" dirty="0" smtClean="0">
                <a:solidFill>
                  <a:srgbClr val="C00000"/>
                </a:solidFill>
                <a:latin typeface="Calibri" pitchFamily="34" charset="0"/>
              </a:rPr>
              <a:t> </a:t>
            </a:r>
            <a:r>
              <a:rPr lang="en-US" sz="2400" b="1" dirty="0" err="1" smtClean="0">
                <a:solidFill>
                  <a:srgbClr val="C00000"/>
                </a:solidFill>
                <a:latin typeface="Calibri" pitchFamily="34" charset="0"/>
              </a:rPr>
              <a:t>cruza</a:t>
            </a:r>
            <a:r>
              <a:rPr lang="en-US" sz="2400" b="1" dirty="0" smtClean="0">
                <a:solidFill>
                  <a:srgbClr val="C00000"/>
                </a:solidFill>
                <a:latin typeface="Calibri" pitchFamily="34" charset="0"/>
              </a:rPr>
              <a:t> a </a:t>
            </a:r>
            <a:r>
              <a:rPr lang="en-US" sz="2400" b="1" dirty="0" err="1" smtClean="0">
                <a:solidFill>
                  <a:srgbClr val="C00000"/>
                </a:solidFill>
                <a:latin typeface="Calibri" pitchFamily="34" charset="0"/>
              </a:rPr>
              <a:t>travéz</a:t>
            </a:r>
            <a:r>
              <a:rPr lang="en-US" sz="2400" b="1" dirty="0" smtClean="0">
                <a:solidFill>
                  <a:srgbClr val="C00000"/>
                </a:solidFill>
                <a:latin typeface="Calibri" pitchFamily="34" charset="0"/>
              </a:rPr>
              <a:t> de la </a:t>
            </a:r>
            <a:r>
              <a:rPr lang="en-US" sz="2400" b="1" dirty="0" err="1" smtClean="0">
                <a:solidFill>
                  <a:srgbClr val="C00000"/>
                </a:solidFill>
                <a:latin typeface="Calibri" pitchFamily="34" charset="0"/>
              </a:rPr>
              <a:t>zona</a:t>
            </a:r>
            <a:r>
              <a:rPr lang="en-US" sz="2400" b="1" dirty="0" smtClean="0">
                <a:solidFill>
                  <a:srgbClr val="C00000"/>
                </a:solidFill>
                <a:latin typeface="Calibri" pitchFamily="34" charset="0"/>
              </a:rPr>
              <a:t> de </a:t>
            </a:r>
            <a:r>
              <a:rPr lang="en-US" sz="2400" b="1" dirty="0" err="1" smtClean="0">
                <a:solidFill>
                  <a:srgbClr val="C00000"/>
                </a:solidFill>
                <a:latin typeface="Calibri" pitchFamily="34" charset="0"/>
              </a:rPr>
              <a:t>actividad</a:t>
            </a:r>
            <a:r>
              <a:rPr lang="en-US" sz="2400" b="1" dirty="0" smtClean="0">
                <a:solidFill>
                  <a:srgbClr val="C00000"/>
                </a:solidFill>
                <a:latin typeface="Calibri" pitchFamily="34" charset="0"/>
              </a:rPr>
              <a:t>. </a:t>
            </a:r>
            <a:endParaRPr lang="en-US" sz="2200" b="1" dirty="0" smtClean="0">
              <a:solidFill>
                <a:srgbClr val="C00000"/>
              </a:solidFill>
              <a:latin typeface="Calibri" pitchFamily="34" charset="0"/>
            </a:endParaRPr>
          </a:p>
        </p:txBody>
      </p:sp>
      <p:sp>
        <p:nvSpPr>
          <p:cNvPr id="22" name="Title 21" hidden="1"/>
          <p:cNvSpPr>
            <a:spLocks noGrp="1"/>
          </p:cNvSpPr>
          <p:nvPr>
            <p:ph type="title"/>
          </p:nvPr>
        </p:nvSpPr>
        <p:spPr>
          <a:xfrm>
            <a:off x="545522" y="-1752600"/>
            <a:ext cx="8229600" cy="1143000"/>
          </a:xfrm>
        </p:spPr>
        <p:txBody>
          <a:bodyPr>
            <a:normAutofit fontScale="90000"/>
          </a:bodyPr>
          <a:lstStyle/>
          <a:p>
            <a:r>
              <a:rPr lang="en-US" dirty="0" smtClean="0"/>
              <a:t>Basic Model for earth moving without an ITCP</a:t>
            </a:r>
            <a:endParaRPr lang="en-US" dirty="0"/>
          </a:p>
        </p:txBody>
      </p:sp>
      <p:sp>
        <p:nvSpPr>
          <p:cNvPr id="20" name="Slide Number Placeholder 4"/>
          <p:cNvSpPr>
            <a:spLocks noGrp="1"/>
          </p:cNvSpPr>
          <p:nvPr>
            <p:ph type="sldNum" sz="quarter" idx="12"/>
          </p:nvPr>
        </p:nvSpPr>
        <p:spPr/>
        <p:txBody>
          <a:bodyPr/>
          <a:lstStyle/>
          <a:p>
            <a:pPr>
              <a:defRPr/>
            </a:pPr>
            <a:fld id="{632DF3B3-665C-4605-AF3C-B77CE60C6955}" type="slidenum">
              <a:rPr lang="en-US"/>
              <a:pPr>
                <a:defRPr/>
              </a:pPr>
              <a:t>20</a:t>
            </a:fld>
            <a:endParaRPr lang="en-US" dirty="0"/>
          </a:p>
        </p:txBody>
      </p:sp>
      <p:sp>
        <p:nvSpPr>
          <p:cNvPr id="21" name="5-Point Star 20" title="Picture of star under the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0.02378 -0.08164 C -0.0184 -0.01411 -0.01302 0.05342 0.00712 0.09413 C 0.02726 0.13506 0.08125 0.15102 0.0974 0.16235 C 0.11354 0.17368 0.10868 0.1679 0.10382 0.16235 " pathEditMode="relative" rAng="0" ptsTypes="aaaA">
                                      <p:cBhvr>
                                        <p:cTn id="14" dur="2000" fill="hold"/>
                                        <p:tgtEl>
                                          <p:spTgt spid="15"/>
                                        </p:tgtEl>
                                        <p:attrNameLst>
                                          <p:attrName>ppt_x</p:attrName>
                                          <p:attrName>ppt_y</p:attrName>
                                        </p:attrNameLst>
                                      </p:cBhvr>
                                      <p:rCtr x="6900" y="12800"/>
                                    </p:animMotion>
                                  </p:childTnLst>
                                </p:cTn>
                              </p:par>
                              <p:par>
                                <p:cTn id="15" presetID="0" presetClass="path" presetSubtype="0" accel="50000" decel="50000" fill="hold" nodeType="withEffect">
                                  <p:stCondLst>
                                    <p:cond delay="0"/>
                                  </p:stCondLst>
                                  <p:childTnLst>
                                    <p:animMotion origin="layout" path="M 0.1342 0.07076 C 0.1059 0.08279 0.07778 0.09505 0.03316 0.07655 C -0.01146 0.05805 -0.10608 -0.02035 -0.13386 -0.03978 " pathEditMode="relative" rAng="0" ptsTypes="aaA">
                                      <p:cBhvr>
                                        <p:cTn id="16" dur="2000" fill="hold"/>
                                        <p:tgtEl>
                                          <p:spTgt spid="8"/>
                                        </p:tgtEl>
                                        <p:attrNameLst>
                                          <p:attrName>ppt_x</p:attrName>
                                          <p:attrName>ppt_y</p:attrName>
                                        </p:attrNameLst>
                                      </p:cBhvr>
                                      <p:rCtr x="-13400" y="-4300"/>
                                    </p:animMotion>
                                  </p:childTnLst>
                                </p:cTn>
                              </p:par>
                            </p:childTnLst>
                          </p:cTn>
                        </p:par>
                        <p:par>
                          <p:cTn id="17" fill="hold">
                            <p:stCondLst>
                              <p:cond delay="2000"/>
                            </p:stCondLst>
                            <p:childTnLst>
                              <p:par>
                                <p:cTn id="18" presetID="55" presetClass="entr" presetSubtype="0"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strVal val="#ppt_w*0.70"/>
                                          </p:val>
                                        </p:tav>
                                        <p:tav tm="100000">
                                          <p:val>
                                            <p:strVal val="#ppt_w"/>
                                          </p:val>
                                        </p:tav>
                                      </p:tavLst>
                                    </p:anim>
                                    <p:anim calcmode="lin" valueType="num">
                                      <p:cBhvr>
                                        <p:cTn id="21" dur="500" fill="hold"/>
                                        <p:tgtEl>
                                          <p:spTgt spid="17"/>
                                        </p:tgtEl>
                                        <p:attrNameLst>
                                          <p:attrName>ppt_h</p:attrName>
                                        </p:attrNameLst>
                                      </p:cBhvr>
                                      <p:tavLst>
                                        <p:tav tm="0">
                                          <p:val>
                                            <p:strVal val="#ppt_h"/>
                                          </p:val>
                                        </p:tav>
                                        <p:tav tm="100000">
                                          <p:val>
                                            <p:strVal val="#ppt_h"/>
                                          </p:val>
                                        </p:tav>
                                      </p:tavLst>
                                    </p:anim>
                                    <p:animEffect transition="in" filter="fade">
                                      <p:cBhvr>
                                        <p:cTn id="22" dur="500"/>
                                        <p:tgtEl>
                                          <p:spTgt spid="1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19" grpId="0"/>
      <p:bldP spid="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title="Picture of ARTBA Developing An Internal TC Plan preventing runovers and backovers in roadway construction Title"/>
          <p:cNvGrpSpPr/>
          <p:nvPr/>
        </p:nvGrpSpPr>
        <p:grpSpPr>
          <a:xfrm>
            <a:off x="381000" y="336288"/>
            <a:ext cx="8595360" cy="959112"/>
            <a:chOff x="381000" y="336288"/>
            <a:chExt cx="8595360" cy="959112"/>
          </a:xfrm>
        </p:grpSpPr>
        <p:sp>
          <p:nvSpPr>
            <p:cNvPr id="3"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4"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err="1">
                  <a:effectLst>
                    <a:outerShdw blurRad="60007" dist="310007" dir="7680000" sy="30000" kx="1300200" algn="ctr" rotWithShape="0">
                      <a:prstClr val="black">
                        <a:alpha val="32000"/>
                      </a:prstClr>
                    </a:outerShdw>
                  </a:effectLst>
                </a:rPr>
                <a:t>Implementando</a:t>
              </a:r>
              <a:r>
                <a:rPr lang="en-US" sz="3600" b="1" dirty="0">
                  <a:effectLst>
                    <a:outerShdw blurRad="60007" dist="310007" dir="7680000" sy="30000" kx="1300200" algn="ctr" rotWithShape="0">
                      <a:prstClr val="black">
                        <a:alpha val="32000"/>
                      </a:prstClr>
                    </a:outerShdw>
                  </a:effectLst>
                </a:rPr>
                <a:t> un PCTI</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a:p>
              <a:pPr algn="r">
                <a:lnSpc>
                  <a:spcPts val="1900"/>
                </a:lnSpc>
              </a:pP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5"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a:ln>
                    <a:solidFill>
                      <a:srgbClr val="C00000"/>
                    </a:solidFill>
                  </a:ln>
                  <a:solidFill>
                    <a:srgbClr val="003300"/>
                  </a:solidFill>
                </a:rPr>
                <a:t>PREVINIENDO INCIDENTES POR ATROPELLOS EN LA CONSTRUCCION VIAL</a:t>
              </a:r>
              <a:endParaRPr lang="en-US" sz="1600" b="1" i="1" spc="50" dirty="0">
                <a:ln>
                  <a:solidFill>
                    <a:srgbClr val="C00000"/>
                  </a:solidFill>
                </a:ln>
                <a:solidFill>
                  <a:srgbClr val="003300"/>
                </a:solidFill>
                <a:latin typeface="Calibri" pitchFamily="34" charset="0"/>
              </a:endParaRPr>
            </a:p>
            <a:p>
              <a:pPr>
                <a:lnSpc>
                  <a:spcPts val="1900"/>
                </a:lnSpc>
              </a:pPr>
              <a:endParaRPr lang="en-US" sz="1600" b="1" i="1" spc="50" dirty="0">
                <a:ln>
                  <a:solidFill>
                    <a:srgbClr val="C00000"/>
                  </a:solidFill>
                </a:ln>
                <a:solidFill>
                  <a:srgbClr val="003300"/>
                </a:solidFill>
                <a:latin typeface="Calibri" pitchFamily="34" charset="0"/>
              </a:endParaRPr>
            </a:p>
          </p:txBody>
        </p:sp>
        <p:pic>
          <p:nvPicPr>
            <p:cNvPr id="6" name="Picture 5" descr="LOGO-ARTBA.png" title="Picture of ARTBA Developing An Internal TC Plan preventing runovers and backovers in roadway construction Title"/>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7" name="Picture 6" descr="Logo_WZ_Safety.png" title="Picture of ARTBA Developing An Internal TC Plan preventing runovers and backovers in roadway construction Titl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8" name="Subtitle 8"/>
          <p:cNvSpPr txBox="1">
            <a:spLocks/>
          </p:cNvSpPr>
          <p:nvPr/>
        </p:nvSpPr>
        <p:spPr bwMode="auto">
          <a:xfrm>
            <a:off x="388938" y="1447800"/>
            <a:ext cx="7478712" cy="533400"/>
          </a:xfrm>
          <a:prstGeom prst="rect">
            <a:avLst/>
          </a:prstGeom>
          <a:noFill/>
          <a:ln w="9525">
            <a:noFill/>
            <a:miter lim="800000"/>
            <a:headEnd/>
            <a:tailEnd/>
          </a:ln>
        </p:spPr>
        <p:txBody>
          <a:bodyPr/>
          <a:lstStyle/>
          <a:p>
            <a:pPr marL="342900" indent="-342900">
              <a:spcBef>
                <a:spcPct val="20000"/>
              </a:spcBef>
            </a:pPr>
            <a:r>
              <a:rPr lang="en-US" sz="2800" b="1" dirty="0" err="1" smtClean="0">
                <a:solidFill>
                  <a:schemeClr val="bg2">
                    <a:lumMod val="10000"/>
                  </a:schemeClr>
                </a:solidFill>
                <a:latin typeface="Calibri" pitchFamily="34" charset="0"/>
              </a:rPr>
              <a:t>Modelo</a:t>
            </a:r>
            <a:r>
              <a:rPr lang="en-US" sz="2800" b="1" dirty="0" smtClean="0">
                <a:solidFill>
                  <a:schemeClr val="bg2">
                    <a:lumMod val="10000"/>
                  </a:schemeClr>
                </a:solidFill>
                <a:latin typeface="Calibri" pitchFamily="34" charset="0"/>
              </a:rPr>
              <a:t> </a:t>
            </a:r>
            <a:r>
              <a:rPr lang="en-US" sz="2800" b="1" dirty="0" err="1" smtClean="0">
                <a:solidFill>
                  <a:schemeClr val="bg2">
                    <a:lumMod val="10000"/>
                  </a:schemeClr>
                </a:solidFill>
                <a:latin typeface="Calibri" pitchFamily="34" charset="0"/>
              </a:rPr>
              <a:t>básico</a:t>
            </a:r>
            <a:r>
              <a:rPr lang="en-US" sz="2800" b="1" dirty="0" smtClean="0">
                <a:solidFill>
                  <a:schemeClr val="bg2">
                    <a:lumMod val="10000"/>
                  </a:schemeClr>
                </a:solidFill>
                <a:latin typeface="Calibri" pitchFamily="34" charset="0"/>
              </a:rPr>
              <a:t> de </a:t>
            </a:r>
            <a:r>
              <a:rPr lang="en-US" sz="2800" b="1" dirty="0" err="1" smtClean="0">
                <a:solidFill>
                  <a:schemeClr val="bg2">
                    <a:lumMod val="10000"/>
                  </a:schemeClr>
                </a:solidFill>
                <a:latin typeface="Calibri" pitchFamily="34" charset="0"/>
              </a:rPr>
              <a:t>movimiento</a:t>
            </a:r>
            <a:r>
              <a:rPr lang="en-US" sz="2800" b="1" dirty="0" smtClean="0">
                <a:solidFill>
                  <a:schemeClr val="bg2">
                    <a:lumMod val="10000"/>
                  </a:schemeClr>
                </a:solidFill>
                <a:latin typeface="Calibri" pitchFamily="34" charset="0"/>
              </a:rPr>
              <a:t> de </a:t>
            </a:r>
            <a:r>
              <a:rPr lang="en-US" sz="2800" b="1" dirty="0" err="1" smtClean="0">
                <a:solidFill>
                  <a:schemeClr val="bg2">
                    <a:lumMod val="10000"/>
                  </a:schemeClr>
                </a:solidFill>
                <a:latin typeface="Calibri" pitchFamily="34" charset="0"/>
              </a:rPr>
              <a:t>tierra</a:t>
            </a:r>
            <a:r>
              <a:rPr lang="en-US" sz="2400" b="1" dirty="0" smtClean="0">
                <a:solidFill>
                  <a:schemeClr val="bg2">
                    <a:lumMod val="10000"/>
                  </a:schemeClr>
                </a:solidFill>
                <a:latin typeface="Calibri" pitchFamily="34" charset="0"/>
              </a:rPr>
              <a:t> con un PCTI</a:t>
            </a:r>
            <a:endParaRPr lang="en-US" sz="2400" b="1" dirty="0">
              <a:solidFill>
                <a:schemeClr val="bg2">
                  <a:lumMod val="10000"/>
                </a:schemeClr>
              </a:solidFill>
              <a:latin typeface="Calibri" pitchFamily="34" charset="0"/>
            </a:endParaRPr>
          </a:p>
        </p:txBody>
      </p:sp>
      <p:sp>
        <p:nvSpPr>
          <p:cNvPr id="10" name="5-Point Star 9" title="Picture of star under the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Elbow Connector 10" title="Picture of a designated path for on foot road workers"/>
          <p:cNvCxnSpPr/>
          <p:nvPr/>
        </p:nvCxnSpPr>
        <p:spPr>
          <a:xfrm>
            <a:off x="1676400" y="2057400"/>
            <a:ext cx="7010400" cy="3581400"/>
          </a:xfrm>
          <a:prstGeom prst="bentConnector3">
            <a:avLst>
              <a:gd name="adj1" fmla="val 90934"/>
            </a:avLst>
          </a:prstGeom>
          <a:ln w="76200">
            <a:solidFill>
              <a:srgbClr val="FF0000"/>
            </a:solidFill>
            <a:prstDash val="sysDash"/>
          </a:ln>
        </p:spPr>
        <p:style>
          <a:lnRef idx="1">
            <a:schemeClr val="accent1"/>
          </a:lnRef>
          <a:fillRef idx="0">
            <a:schemeClr val="accent1"/>
          </a:fillRef>
          <a:effectRef idx="0">
            <a:schemeClr val="accent1"/>
          </a:effectRef>
          <a:fontRef idx="minor">
            <a:schemeClr val="tx1"/>
          </a:fontRef>
        </p:style>
      </p:cxnSp>
      <p:pic>
        <p:nvPicPr>
          <p:cNvPr id="12" name="Picture 6" descr="C:\Users\bsant.ARTBA\AppData\Local\Microsoft\Windows\Temporary Internet Files\Content.IE5\M3XLASKY\MC900433932[1].png" title="Picture of on foot road road work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144000" y="4267200"/>
            <a:ext cx="704850" cy="704850"/>
          </a:xfrm>
          <a:prstGeom prst="rect">
            <a:avLst/>
          </a:prstGeom>
          <a:noFill/>
        </p:spPr>
      </p:pic>
      <p:sp>
        <p:nvSpPr>
          <p:cNvPr id="13" name="Freeform 12" title="Picture of dirt in the back of a dump truck"/>
          <p:cNvSpPr/>
          <p:nvPr/>
        </p:nvSpPr>
        <p:spPr>
          <a:xfrm>
            <a:off x="1600200" y="4038600"/>
            <a:ext cx="685800" cy="362488"/>
          </a:xfrm>
          <a:custGeom>
            <a:avLst/>
            <a:gdLst>
              <a:gd name="connsiteX0" fmla="*/ 11526 w 596224"/>
              <a:gd name="connsiteY0" fmla="*/ 170789 h 210088"/>
              <a:gd name="connsiteX1" fmla="*/ 11526 w 596224"/>
              <a:gd name="connsiteY1" fmla="*/ 170789 h 210088"/>
              <a:gd name="connsiteX2" fmla="*/ 274173 w 596224"/>
              <a:gd name="connsiteY2" fmla="*/ 199972 h 210088"/>
              <a:gd name="connsiteX3" fmla="*/ 546547 w 596224"/>
              <a:gd name="connsiteY3" fmla="*/ 209699 h 210088"/>
              <a:gd name="connsiteX4" fmla="*/ 546547 w 596224"/>
              <a:gd name="connsiteY4" fmla="*/ 209699 h 210088"/>
              <a:gd name="connsiteX5" fmla="*/ 566003 w 596224"/>
              <a:gd name="connsiteY5" fmla="*/ 102695 h 210088"/>
              <a:gd name="connsiteX6" fmla="*/ 527092 w 596224"/>
              <a:gd name="connsiteY6" fmla="*/ 92967 h 210088"/>
              <a:gd name="connsiteX7" fmla="*/ 468726 w 596224"/>
              <a:gd name="connsiteY7" fmla="*/ 73512 h 210088"/>
              <a:gd name="connsiteX8" fmla="*/ 303356 w 596224"/>
              <a:gd name="connsiteY8" fmla="*/ 54057 h 210088"/>
              <a:gd name="connsiteX9" fmla="*/ 264445 w 596224"/>
              <a:gd name="connsiteY9" fmla="*/ 54057 h 210088"/>
              <a:gd name="connsiteX10" fmla="*/ 264445 w 596224"/>
              <a:gd name="connsiteY10" fmla="*/ 54057 h 210088"/>
              <a:gd name="connsiteX11" fmla="*/ 186624 w 596224"/>
              <a:gd name="connsiteY11" fmla="*/ 5419 h 210088"/>
              <a:gd name="connsiteX12" fmla="*/ 128258 w 596224"/>
              <a:gd name="connsiteY12" fmla="*/ 15146 h 210088"/>
              <a:gd name="connsiteX13" fmla="*/ 69892 w 596224"/>
              <a:gd name="connsiteY13" fmla="*/ 44329 h 210088"/>
              <a:gd name="connsiteX14" fmla="*/ 50437 w 596224"/>
              <a:gd name="connsiteY14" fmla="*/ 63785 h 210088"/>
              <a:gd name="connsiteX15" fmla="*/ 40709 w 596224"/>
              <a:gd name="connsiteY15" fmla="*/ 92967 h 210088"/>
              <a:gd name="connsiteX16" fmla="*/ 21254 w 596224"/>
              <a:gd name="connsiteY16" fmla="*/ 112423 h 210088"/>
              <a:gd name="connsiteX17" fmla="*/ 11526 w 596224"/>
              <a:gd name="connsiteY17" fmla="*/ 170789 h 21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6224" h="210088">
                <a:moveTo>
                  <a:pt x="11526" y="170789"/>
                </a:moveTo>
                <a:lnTo>
                  <a:pt x="11526" y="170789"/>
                </a:lnTo>
                <a:cubicBezTo>
                  <a:pt x="150743" y="201725"/>
                  <a:pt x="79778" y="190931"/>
                  <a:pt x="274173" y="199972"/>
                </a:cubicBezTo>
                <a:cubicBezTo>
                  <a:pt x="491666" y="210088"/>
                  <a:pt x="440483" y="209699"/>
                  <a:pt x="546547" y="209699"/>
                </a:cubicBezTo>
                <a:lnTo>
                  <a:pt x="546547" y="209699"/>
                </a:lnTo>
                <a:cubicBezTo>
                  <a:pt x="547628" y="206815"/>
                  <a:pt x="596224" y="126872"/>
                  <a:pt x="566003" y="102695"/>
                </a:cubicBezTo>
                <a:cubicBezTo>
                  <a:pt x="555563" y="94343"/>
                  <a:pt x="539898" y="96809"/>
                  <a:pt x="527092" y="92967"/>
                </a:cubicBezTo>
                <a:cubicBezTo>
                  <a:pt x="507449" y="87074"/>
                  <a:pt x="468726" y="73512"/>
                  <a:pt x="468726" y="73512"/>
                </a:cubicBezTo>
                <a:cubicBezTo>
                  <a:pt x="409236" y="14022"/>
                  <a:pt x="447066" y="37149"/>
                  <a:pt x="303356" y="54057"/>
                </a:cubicBezTo>
                <a:cubicBezTo>
                  <a:pt x="263351" y="58764"/>
                  <a:pt x="284318" y="73930"/>
                  <a:pt x="264445" y="54057"/>
                </a:cubicBezTo>
                <a:lnTo>
                  <a:pt x="264445" y="54057"/>
                </a:lnTo>
                <a:cubicBezTo>
                  <a:pt x="238505" y="37844"/>
                  <a:pt x="216037" y="13823"/>
                  <a:pt x="186624" y="5419"/>
                </a:cubicBezTo>
                <a:cubicBezTo>
                  <a:pt x="167659" y="0"/>
                  <a:pt x="147512" y="10867"/>
                  <a:pt x="128258" y="15146"/>
                </a:cubicBezTo>
                <a:cubicBezTo>
                  <a:pt x="103364" y="20678"/>
                  <a:pt x="90071" y="28186"/>
                  <a:pt x="69892" y="44329"/>
                </a:cubicBezTo>
                <a:cubicBezTo>
                  <a:pt x="62730" y="50058"/>
                  <a:pt x="56922" y="57300"/>
                  <a:pt x="50437" y="63785"/>
                </a:cubicBezTo>
                <a:cubicBezTo>
                  <a:pt x="47194" y="73512"/>
                  <a:pt x="45984" y="84175"/>
                  <a:pt x="40709" y="92967"/>
                </a:cubicBezTo>
                <a:cubicBezTo>
                  <a:pt x="35990" y="100831"/>
                  <a:pt x="26983" y="105261"/>
                  <a:pt x="21254" y="112423"/>
                </a:cubicBezTo>
                <a:cubicBezTo>
                  <a:pt x="0" y="138991"/>
                  <a:pt x="13147" y="161061"/>
                  <a:pt x="11526" y="170789"/>
                </a:cubicBezTo>
                <a:close/>
              </a:path>
            </a:pathLst>
          </a:custGeom>
          <a:solidFill>
            <a:srgbClr val="DA8D1C"/>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7162800" y="3962400"/>
            <a:ext cx="304800" cy="830997"/>
          </a:xfrm>
          <a:prstGeom prst="rect">
            <a:avLst/>
          </a:prstGeom>
          <a:noFill/>
        </p:spPr>
        <p:txBody>
          <a:bodyPr wrap="square" rtlCol="0">
            <a:spAutoFit/>
          </a:bodyPr>
          <a:lstStyle/>
          <a:p>
            <a:r>
              <a:rPr lang="en-US" sz="4800" dirty="0" smtClean="0">
                <a:solidFill>
                  <a:srgbClr val="FFFF00"/>
                </a:solidFill>
                <a:effectLst>
                  <a:outerShdw blurRad="38100" dist="38100" dir="2700000" algn="tl">
                    <a:srgbClr val="000000">
                      <a:alpha val="43137"/>
                    </a:srgbClr>
                  </a:outerShdw>
                </a:effectLst>
                <a:latin typeface="Aharoni" pitchFamily="2" charset="-79"/>
                <a:cs typeface="Aharoni" pitchFamily="2" charset="-79"/>
              </a:rPr>
              <a:t>1</a:t>
            </a:r>
            <a:endParaRPr lang="en-US" sz="4800" dirty="0">
              <a:solidFill>
                <a:srgbClr val="FFFF00"/>
              </a:solidFill>
              <a:effectLst>
                <a:outerShdw blurRad="38100" dist="38100" dir="2700000" algn="tl">
                  <a:srgbClr val="000000">
                    <a:alpha val="43137"/>
                  </a:srgbClr>
                </a:outerShdw>
              </a:effectLst>
              <a:latin typeface="Aharoni" pitchFamily="2" charset="-79"/>
              <a:cs typeface="Aharoni" pitchFamily="2" charset="-79"/>
            </a:endParaRPr>
          </a:p>
        </p:txBody>
      </p:sp>
      <p:sp>
        <p:nvSpPr>
          <p:cNvPr id="15" name="TextBox 14"/>
          <p:cNvSpPr txBox="1"/>
          <p:nvPr/>
        </p:nvSpPr>
        <p:spPr>
          <a:xfrm>
            <a:off x="3657600" y="3962400"/>
            <a:ext cx="228600" cy="830997"/>
          </a:xfrm>
          <a:prstGeom prst="rect">
            <a:avLst/>
          </a:prstGeom>
          <a:noFill/>
        </p:spPr>
        <p:txBody>
          <a:bodyPr wrap="square" rtlCol="0">
            <a:spAutoFit/>
          </a:bodyPr>
          <a:lstStyle/>
          <a:p>
            <a:r>
              <a:rPr lang="en-US" sz="4800" dirty="0" smtClean="0">
                <a:solidFill>
                  <a:srgbClr val="FFFF00"/>
                </a:solidFill>
                <a:effectLst>
                  <a:outerShdw blurRad="38100" dist="38100" dir="2700000" algn="tl">
                    <a:srgbClr val="000000">
                      <a:alpha val="43137"/>
                    </a:srgbClr>
                  </a:outerShdw>
                </a:effectLst>
                <a:latin typeface="Aharoni" pitchFamily="2" charset="-79"/>
                <a:cs typeface="Aharoni" pitchFamily="2" charset="-79"/>
              </a:rPr>
              <a:t>2</a:t>
            </a:r>
            <a:endParaRPr lang="en-US" sz="4800" dirty="0">
              <a:solidFill>
                <a:srgbClr val="FFFF00"/>
              </a:solidFill>
              <a:effectLst>
                <a:outerShdw blurRad="38100" dist="38100" dir="2700000" algn="tl">
                  <a:srgbClr val="000000">
                    <a:alpha val="43137"/>
                  </a:srgbClr>
                </a:outerShdw>
              </a:effectLst>
              <a:latin typeface="Aharoni" pitchFamily="2" charset="-79"/>
              <a:cs typeface="Aharoni" pitchFamily="2" charset="-79"/>
            </a:endParaRPr>
          </a:p>
        </p:txBody>
      </p:sp>
      <p:pic>
        <p:nvPicPr>
          <p:cNvPr id="16" name="Picture 2" descr="http://www.clipsahoy.com/clipart2/as3744.gif" title="Picture of a hill of dirt"/>
          <p:cNvPicPr>
            <a:picLocks noChangeAspect="1" noChangeArrowheads="1"/>
          </p:cNvPicPr>
          <p:nvPr/>
        </p:nvPicPr>
        <p:blipFill>
          <a:blip r:embed="rId5" cstate="print"/>
          <a:srcRect/>
          <a:stretch>
            <a:fillRect/>
          </a:stretch>
        </p:blipFill>
        <p:spPr bwMode="auto">
          <a:xfrm>
            <a:off x="4267200" y="1828800"/>
            <a:ext cx="2762250" cy="1690498"/>
          </a:xfrm>
          <a:prstGeom prst="rect">
            <a:avLst/>
          </a:prstGeom>
          <a:noFill/>
        </p:spPr>
      </p:pic>
      <p:pic>
        <p:nvPicPr>
          <p:cNvPr id="17" name="Picture 10" title="Picture of a dump truck"/>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38200" y="4114800"/>
            <a:ext cx="1493520" cy="933450"/>
          </a:xfrm>
          <a:prstGeom prst="rect">
            <a:avLst/>
          </a:prstGeom>
          <a:noFill/>
          <a:ln w="9525">
            <a:noFill/>
            <a:miter lim="800000"/>
            <a:headEnd/>
            <a:tailEnd/>
          </a:ln>
          <a:effectLst/>
        </p:spPr>
      </p:pic>
      <p:sp>
        <p:nvSpPr>
          <p:cNvPr id="18" name="Bent Arrow 17" title="Picture of a yellow arrow showing the motion of a tractor"/>
          <p:cNvSpPr/>
          <p:nvPr/>
        </p:nvSpPr>
        <p:spPr>
          <a:xfrm flipV="1">
            <a:off x="6400800" y="3581400"/>
            <a:ext cx="1524000" cy="1219200"/>
          </a:xfrm>
          <a:prstGeom prst="bentArrow">
            <a:avLst>
              <a:gd name="adj1" fmla="val 7979"/>
              <a:gd name="adj2" fmla="val 7979"/>
              <a:gd name="adj3" fmla="val 25000"/>
              <a:gd name="adj4" fmla="val 46587"/>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Left Arrow 18" title="Picture of a yellow arrow pointing at a dump truck"/>
          <p:cNvSpPr/>
          <p:nvPr/>
        </p:nvSpPr>
        <p:spPr>
          <a:xfrm>
            <a:off x="2438400" y="4648200"/>
            <a:ext cx="1905000" cy="228600"/>
          </a:xfrm>
          <a:prstGeom prst="lef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3" title="Picture of a tracto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rot="785041">
            <a:off x="3950853" y="2923186"/>
            <a:ext cx="2438108" cy="1524000"/>
          </a:xfrm>
          <a:prstGeom prst="rect">
            <a:avLst/>
          </a:prstGeom>
          <a:noFill/>
          <a:ln w="9525">
            <a:noFill/>
            <a:miter lim="800000"/>
            <a:headEnd/>
            <a:tailEnd/>
          </a:ln>
          <a:effectLst/>
        </p:spPr>
      </p:pic>
      <p:sp>
        <p:nvSpPr>
          <p:cNvPr id="21" name="Subtitle 8"/>
          <p:cNvSpPr txBox="1">
            <a:spLocks/>
          </p:cNvSpPr>
          <p:nvPr/>
        </p:nvSpPr>
        <p:spPr bwMode="auto">
          <a:xfrm>
            <a:off x="388938" y="6096000"/>
            <a:ext cx="8374062" cy="533400"/>
          </a:xfrm>
          <a:prstGeom prst="rect">
            <a:avLst/>
          </a:prstGeom>
          <a:noFill/>
          <a:ln w="9525">
            <a:noFill/>
            <a:miter lim="800000"/>
            <a:headEnd/>
            <a:tailEnd/>
          </a:ln>
        </p:spPr>
        <p:txBody>
          <a:bodyPr/>
          <a:lstStyle/>
          <a:p>
            <a:pPr>
              <a:lnSpc>
                <a:spcPts val="2200"/>
              </a:lnSpc>
            </a:pPr>
            <a:r>
              <a:rPr lang="en-US" sz="2400" b="1" dirty="0" smtClean="0">
                <a:solidFill>
                  <a:srgbClr val="C00000"/>
                </a:solidFill>
                <a:latin typeface="Calibri" pitchFamily="34" charset="0"/>
              </a:rPr>
              <a:t>Con </a:t>
            </a:r>
            <a:r>
              <a:rPr lang="en-US" sz="2400" b="1" dirty="0" err="1" smtClean="0">
                <a:solidFill>
                  <a:srgbClr val="C00000"/>
                </a:solidFill>
                <a:latin typeface="Calibri" pitchFamily="34" charset="0"/>
              </a:rPr>
              <a:t>una</a:t>
            </a:r>
            <a:r>
              <a:rPr lang="en-US" sz="2400" b="1" dirty="0" smtClean="0">
                <a:solidFill>
                  <a:srgbClr val="C00000"/>
                </a:solidFill>
                <a:latin typeface="Calibri" pitchFamily="34" charset="0"/>
              </a:rPr>
              <a:t> via </a:t>
            </a:r>
            <a:r>
              <a:rPr lang="en-US" sz="2400" b="1" dirty="0" err="1" smtClean="0">
                <a:solidFill>
                  <a:srgbClr val="C00000"/>
                </a:solidFill>
                <a:latin typeface="Calibri" pitchFamily="34" charset="0"/>
              </a:rPr>
              <a:t>asignada</a:t>
            </a:r>
            <a:r>
              <a:rPr lang="en-US" sz="2400" b="1" dirty="0" smtClean="0">
                <a:solidFill>
                  <a:srgbClr val="C00000"/>
                </a:solidFill>
                <a:latin typeface="Calibri" pitchFamily="34" charset="0"/>
              </a:rPr>
              <a:t>, los </a:t>
            </a:r>
            <a:r>
              <a:rPr lang="en-US" sz="2400" b="1" dirty="0" err="1" smtClean="0">
                <a:solidFill>
                  <a:srgbClr val="C00000"/>
                </a:solidFill>
                <a:latin typeface="Calibri" pitchFamily="34" charset="0"/>
              </a:rPr>
              <a:t>trabajadores</a:t>
            </a:r>
            <a:r>
              <a:rPr lang="en-US" sz="2400" b="1" dirty="0" smtClean="0">
                <a:solidFill>
                  <a:srgbClr val="C00000"/>
                </a:solidFill>
                <a:latin typeface="Calibri" pitchFamily="34" charset="0"/>
              </a:rPr>
              <a:t> </a:t>
            </a:r>
            <a:r>
              <a:rPr lang="en-US" sz="2400" b="1" dirty="0" err="1" smtClean="0">
                <a:solidFill>
                  <a:srgbClr val="C00000"/>
                </a:solidFill>
                <a:latin typeface="Calibri" pitchFamily="34" charset="0"/>
              </a:rPr>
              <a:t>toman</a:t>
            </a:r>
            <a:r>
              <a:rPr lang="en-US" sz="2400" b="1" dirty="0" smtClean="0">
                <a:solidFill>
                  <a:srgbClr val="C00000"/>
                </a:solidFill>
                <a:latin typeface="Calibri" pitchFamily="34" charset="0"/>
              </a:rPr>
              <a:t> la </a:t>
            </a:r>
            <a:r>
              <a:rPr lang="en-US" sz="2400" b="1" dirty="0" err="1" smtClean="0">
                <a:solidFill>
                  <a:srgbClr val="C00000"/>
                </a:solidFill>
                <a:latin typeface="Calibri" pitchFamily="34" charset="0"/>
              </a:rPr>
              <a:t>ruta</a:t>
            </a:r>
            <a:r>
              <a:rPr lang="en-US" sz="2400" b="1" dirty="0" smtClean="0">
                <a:solidFill>
                  <a:srgbClr val="C00000"/>
                </a:solidFill>
                <a:latin typeface="Calibri" pitchFamily="34" charset="0"/>
              </a:rPr>
              <a:t> </a:t>
            </a:r>
            <a:r>
              <a:rPr lang="en-US" sz="2400" b="1" dirty="0" err="1" smtClean="0">
                <a:solidFill>
                  <a:srgbClr val="C00000"/>
                </a:solidFill>
                <a:latin typeface="Calibri" pitchFamily="34" charset="0"/>
              </a:rPr>
              <a:t>segura</a:t>
            </a:r>
            <a:r>
              <a:rPr lang="en-US" sz="2400" b="1" dirty="0" smtClean="0">
                <a:solidFill>
                  <a:srgbClr val="C00000"/>
                </a:solidFill>
                <a:latin typeface="Calibri" pitchFamily="34" charset="0"/>
              </a:rPr>
              <a:t> </a:t>
            </a:r>
            <a:endParaRPr lang="en-US" sz="2200" b="1" dirty="0" smtClean="0">
              <a:solidFill>
                <a:srgbClr val="C00000"/>
              </a:solidFill>
              <a:latin typeface="Calibri" pitchFamily="34" charset="0"/>
            </a:endParaRPr>
          </a:p>
        </p:txBody>
      </p:sp>
      <p:sp>
        <p:nvSpPr>
          <p:cNvPr id="9" name="Title 8" hidden="1"/>
          <p:cNvSpPr>
            <a:spLocks noGrp="1"/>
          </p:cNvSpPr>
          <p:nvPr>
            <p:ph type="title"/>
          </p:nvPr>
        </p:nvSpPr>
        <p:spPr>
          <a:xfrm>
            <a:off x="334582" y="-1260231"/>
            <a:ext cx="8229600" cy="1143000"/>
          </a:xfrm>
        </p:spPr>
        <p:txBody>
          <a:bodyPr>
            <a:normAutofit fontScale="90000"/>
          </a:bodyPr>
          <a:lstStyle/>
          <a:p>
            <a:r>
              <a:rPr lang="en-US" dirty="0" smtClean="0"/>
              <a:t>Basic model for earth moving with an ITCP</a:t>
            </a:r>
            <a:endParaRPr lang="en-US" dirty="0"/>
          </a:p>
        </p:txBody>
      </p:sp>
      <p:sp>
        <p:nvSpPr>
          <p:cNvPr id="22" name="Slide Number Placeholder 4"/>
          <p:cNvSpPr>
            <a:spLocks noGrp="1"/>
          </p:cNvSpPr>
          <p:nvPr>
            <p:ph type="sldNum" sz="quarter" idx="12"/>
          </p:nvPr>
        </p:nvSpPr>
        <p:spPr/>
        <p:txBody>
          <a:bodyPr/>
          <a:lstStyle/>
          <a:p>
            <a:pPr>
              <a:defRPr/>
            </a:pPr>
            <a:fld id="{632DF3B3-665C-4605-AF3C-B77CE60C6955}" type="slidenum">
              <a:rPr lang="en-US"/>
              <a:pPr>
                <a:defRPr/>
              </a:pPr>
              <a:t>21</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0" presetClass="path" presetSubtype="0" accel="50000" decel="50000" fill="hold" nodeType="clickEffect">
                                  <p:stCondLst>
                                    <p:cond delay="0"/>
                                  </p:stCondLst>
                                  <p:childTnLst>
                                    <p:animMotion origin="layout" path="M 2.5E-6 4.07407E-6 C -0.02778 -0.0007 -0.04011 -0.00093 -0.06268 -0.00417 C -0.06823 -0.00649 -0.07396 -0.00811 -0.07969 -0.00996 C -0.08542 -0.01482 -0.08056 -0.01135 -0.0882 -0.01412 C -0.09045 -0.01482 -0.09462 -0.0169 -0.09462 -0.01667 C -0.09601 -0.01899 -0.09792 -0.02037 -0.09896 -0.02269 C -0.10052 -0.02639 -0.10313 -0.03403 -0.10313 -0.0338 C -0.10521 -0.05695 -0.10521 -0.07917 -0.10417 -0.10209 C -0.10486 -0.12408 -0.10538 -0.1463 -0.11059 -0.16737 C -0.11094 -0.17778 -0.11163 -0.1882 -0.11163 -0.19862 C -0.11233 -0.27385 -0.11198 -0.34885 -0.11268 -0.42408 C -0.11302 -0.45787 -0.13611 -0.46112 -0.15625 -0.4625 C -0.17656 -0.46389 -0.1967 -0.46436 -0.21702 -0.46528 C -0.24427 -0.46644 -0.27101 -0.46667 -0.29896 -0.46945 C -0.41754 -0.46852 -0.49115 -0.4669 -0.60747 -0.46806 C -0.65018 -0.4713 -0.69219 -0.47524 -0.73507 -0.47524 L -0.9415 -0.47385 C -0.95677 -0.46065 -0.97257 -0.44838 -0.98716 -0.43403 C -0.98802 -0.43311 -0.98629 -0.43125 -0.98611 -0.42987 C -0.98594 -0.42894 -0.98611 -0.42778 -0.98611 -0.42686 L -0.93924 -0.20278 " pathEditMode="relative" rAng="0" ptsTypes="fffffffffffffffAfffAA">
                                      <p:cBhvr>
                                        <p:cTn id="13" dur="3000" fill="hold"/>
                                        <p:tgtEl>
                                          <p:spTgt spid="12"/>
                                        </p:tgtEl>
                                        <p:attrNameLst>
                                          <p:attrName>ppt_x</p:attrName>
                                          <p:attrName>ppt_y</p:attrName>
                                        </p:attrNameLst>
                                      </p:cBhvr>
                                      <p:rCtr x="-494" y="-238"/>
                                    </p:animMotion>
                                  </p:childTnLst>
                                </p:cTn>
                              </p:par>
                              <p:par>
                                <p:cTn id="14" presetID="0" presetClass="path" presetSubtype="0" accel="50000" decel="50000" fill="hold" nodeType="withEffect">
                                  <p:stCondLst>
                                    <p:cond delay="0"/>
                                  </p:stCondLst>
                                  <p:childTnLst>
                                    <p:animMotion origin="layout" path="M -0.02378 -0.08171 C -0.0184 -0.01412 -0.01302 0.05347 0.00712 0.09421 C 0.02726 0.13495 0.08125 0.15092 0.0974 0.16227 C 0.11354 0.17361 0.10868 0.16782 0.10382 0.16227 " pathEditMode="relative" rAng="0" ptsTypes="aaaA">
                                      <p:cBhvr>
                                        <p:cTn id="15" dur="2000" fill="hold"/>
                                        <p:tgtEl>
                                          <p:spTgt spid="20"/>
                                        </p:tgtEl>
                                        <p:attrNameLst>
                                          <p:attrName>ppt_x</p:attrName>
                                          <p:attrName>ppt_y</p:attrName>
                                        </p:attrNameLst>
                                      </p:cBhvr>
                                      <p:rCtr x="69" y="128"/>
                                    </p:animMotion>
                                  </p:childTnLst>
                                </p:cTn>
                              </p:par>
                            </p:childTnLst>
                          </p:cTn>
                        </p:par>
                        <p:par>
                          <p:cTn id="16" fill="hold">
                            <p:stCondLst>
                              <p:cond delay="3000"/>
                            </p:stCondLst>
                            <p:childTnLst>
                              <p:par>
                                <p:cTn id="17" presetID="35" presetClass="path" presetSubtype="0" accel="50000" decel="50000" fill="hold" nodeType="afterEffect">
                                  <p:stCondLst>
                                    <p:cond delay="0"/>
                                  </p:stCondLst>
                                  <p:childTnLst>
                                    <p:animMotion origin="layout" path="M 0.10382 0.16227 L -0.14618 0.16227 " pathEditMode="relative" rAng="0" ptsTypes="AA">
                                      <p:cBhvr>
                                        <p:cTn id="18" dur="2000" fill="hold"/>
                                        <p:tgtEl>
                                          <p:spTgt spid="20"/>
                                        </p:tgtEl>
                                        <p:attrNameLst>
                                          <p:attrName>ppt_x</p:attrName>
                                          <p:attrName>ppt_y</p:attrName>
                                        </p:attrNameLst>
                                      </p:cBhvr>
                                      <p:rCtr x="-125" y="0"/>
                                    </p:animMotion>
                                  </p:childTnLst>
                                </p:cTn>
                              </p:par>
                              <p:par>
                                <p:cTn id="19" presetID="10"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title="Picture of ARTBA Developing An Internal TC Plan preventing runovers and backovers in roadway construction Title"/>
          <p:cNvGrpSpPr/>
          <p:nvPr/>
        </p:nvGrpSpPr>
        <p:grpSpPr>
          <a:xfrm>
            <a:off x="381000" y="336288"/>
            <a:ext cx="8595360" cy="959112"/>
            <a:chOff x="381000" y="336288"/>
            <a:chExt cx="8595360" cy="959112"/>
          </a:xfrm>
        </p:grpSpPr>
        <p:sp>
          <p:nvSpPr>
            <p:cNvPr id="3"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4"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err="1">
                  <a:effectLst>
                    <a:outerShdw blurRad="60007" dist="310007" dir="7680000" sy="30000" kx="1300200" algn="ctr" rotWithShape="0">
                      <a:prstClr val="black">
                        <a:alpha val="32000"/>
                      </a:prstClr>
                    </a:outerShdw>
                  </a:effectLst>
                </a:rPr>
                <a:t>Implementando</a:t>
              </a:r>
              <a:r>
                <a:rPr lang="en-US" sz="3600" b="1" dirty="0">
                  <a:effectLst>
                    <a:outerShdw blurRad="60007" dist="310007" dir="7680000" sy="30000" kx="1300200" algn="ctr" rotWithShape="0">
                      <a:prstClr val="black">
                        <a:alpha val="32000"/>
                      </a:prstClr>
                    </a:outerShdw>
                  </a:effectLst>
                </a:rPr>
                <a:t> un PCTI</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a:p>
              <a:pPr algn="r">
                <a:lnSpc>
                  <a:spcPts val="1900"/>
                </a:lnSpc>
              </a:pP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5"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a:ln>
                    <a:solidFill>
                      <a:srgbClr val="C00000"/>
                    </a:solidFill>
                  </a:ln>
                  <a:solidFill>
                    <a:srgbClr val="003300"/>
                  </a:solidFill>
                </a:rPr>
                <a:t>PREVINIENDO INCIDENTES POR ATROPELLOS EN LA CONSTRUCCION VIAL</a:t>
              </a:r>
              <a:endParaRPr lang="en-US" sz="1600" b="1" i="1" spc="50" dirty="0">
                <a:ln>
                  <a:solidFill>
                    <a:srgbClr val="C00000"/>
                  </a:solidFill>
                </a:ln>
                <a:solidFill>
                  <a:srgbClr val="003300"/>
                </a:solidFill>
                <a:latin typeface="Calibri" pitchFamily="34" charset="0"/>
              </a:endParaRPr>
            </a:p>
            <a:p>
              <a:pPr>
                <a:lnSpc>
                  <a:spcPts val="1900"/>
                </a:lnSpc>
              </a:pPr>
              <a:endParaRPr lang="en-US" sz="1600" b="1" i="1" spc="50" dirty="0">
                <a:ln>
                  <a:solidFill>
                    <a:srgbClr val="C00000"/>
                  </a:solidFill>
                </a:ln>
                <a:solidFill>
                  <a:srgbClr val="003300"/>
                </a:solidFill>
                <a:latin typeface="Calibri" pitchFamily="34" charset="0"/>
              </a:endParaRPr>
            </a:p>
          </p:txBody>
        </p:sp>
        <p:pic>
          <p:nvPicPr>
            <p:cNvPr id="6" name="Picture 5" descr="LOGO-ARTBA.png" title="Picture of ARTBA Developing An Internal TC Plan preventing runovers and backovers in roadway construction Title"/>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7" name="Picture 6" descr="Logo_WZ_Safety.png" title="Picture of ARTBA Developing An Internal TC Plan preventing runovers and backovers in roadway construction Titl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8" name="Subtitle 8"/>
          <p:cNvSpPr txBox="1">
            <a:spLocks/>
          </p:cNvSpPr>
          <p:nvPr/>
        </p:nvSpPr>
        <p:spPr bwMode="auto">
          <a:xfrm>
            <a:off x="388938" y="1447800"/>
            <a:ext cx="7478712" cy="533400"/>
          </a:xfrm>
          <a:prstGeom prst="rect">
            <a:avLst/>
          </a:prstGeom>
          <a:noFill/>
          <a:ln w="9525">
            <a:noFill/>
            <a:miter lim="800000"/>
            <a:headEnd/>
            <a:tailEnd/>
          </a:ln>
        </p:spPr>
        <p:txBody>
          <a:bodyPr/>
          <a:lstStyle/>
          <a:p>
            <a:pPr marL="342900" indent="-342900">
              <a:spcBef>
                <a:spcPct val="20000"/>
              </a:spcBef>
            </a:pPr>
            <a:r>
              <a:rPr lang="en-US" sz="2800" b="1" dirty="0" err="1" smtClean="0">
                <a:solidFill>
                  <a:schemeClr val="bg2">
                    <a:lumMod val="10000"/>
                  </a:schemeClr>
                </a:solidFill>
                <a:latin typeface="Calibri" pitchFamily="34" charset="0"/>
              </a:rPr>
              <a:t>Modelo</a:t>
            </a:r>
            <a:r>
              <a:rPr lang="en-US" sz="2800" b="1" dirty="0" smtClean="0">
                <a:solidFill>
                  <a:schemeClr val="bg2">
                    <a:lumMod val="10000"/>
                  </a:schemeClr>
                </a:solidFill>
                <a:latin typeface="Calibri" pitchFamily="34" charset="0"/>
              </a:rPr>
              <a:t> </a:t>
            </a:r>
            <a:r>
              <a:rPr lang="en-US" sz="2800" b="1" dirty="0" err="1" smtClean="0">
                <a:solidFill>
                  <a:schemeClr val="bg2">
                    <a:lumMod val="10000"/>
                  </a:schemeClr>
                </a:solidFill>
                <a:latin typeface="Calibri" pitchFamily="34" charset="0"/>
              </a:rPr>
              <a:t>Básico</a:t>
            </a:r>
            <a:r>
              <a:rPr lang="en-US" sz="2800" b="1" dirty="0" smtClean="0">
                <a:solidFill>
                  <a:schemeClr val="bg2">
                    <a:lumMod val="10000"/>
                  </a:schemeClr>
                </a:solidFill>
                <a:latin typeface="Calibri" pitchFamily="34" charset="0"/>
              </a:rPr>
              <a:t> de </a:t>
            </a:r>
            <a:r>
              <a:rPr lang="en-US" sz="2800" b="1" dirty="0" err="1" smtClean="0">
                <a:solidFill>
                  <a:schemeClr val="bg2">
                    <a:lumMod val="10000"/>
                  </a:schemeClr>
                </a:solidFill>
                <a:latin typeface="Calibri" pitchFamily="34" charset="0"/>
              </a:rPr>
              <a:t>Movimiento</a:t>
            </a:r>
            <a:r>
              <a:rPr lang="en-US" sz="2800" b="1" dirty="0" smtClean="0">
                <a:solidFill>
                  <a:schemeClr val="bg2">
                    <a:lumMod val="10000"/>
                  </a:schemeClr>
                </a:solidFill>
                <a:latin typeface="Calibri" pitchFamily="34" charset="0"/>
              </a:rPr>
              <a:t> de Tierra</a:t>
            </a:r>
            <a:endParaRPr lang="en-US" sz="2400" b="1" dirty="0">
              <a:solidFill>
                <a:schemeClr val="bg2">
                  <a:lumMod val="10000"/>
                </a:schemeClr>
              </a:solidFill>
              <a:latin typeface="Calibri" pitchFamily="34" charset="0"/>
            </a:endParaRPr>
          </a:p>
        </p:txBody>
      </p:sp>
      <p:sp>
        <p:nvSpPr>
          <p:cNvPr id="10" name="5-Point Star 9" title="Picture of star under the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title="Picture of basic model for earth moving"/>
          <p:cNvSpPr/>
          <p:nvPr/>
        </p:nvSpPr>
        <p:spPr>
          <a:xfrm>
            <a:off x="0" y="2286000"/>
            <a:ext cx="9144000" cy="4038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Line 4" title="Picture of a line in the middle of the road"/>
          <p:cNvSpPr>
            <a:spLocks noChangeShapeType="1"/>
          </p:cNvSpPr>
          <p:nvPr/>
        </p:nvSpPr>
        <p:spPr bwMode="auto">
          <a:xfrm>
            <a:off x="152400" y="4343400"/>
            <a:ext cx="8839200" cy="0"/>
          </a:xfrm>
          <a:prstGeom prst="line">
            <a:avLst/>
          </a:prstGeom>
          <a:noFill/>
          <a:ln w="76200">
            <a:solidFill>
              <a:schemeClr val="bg1"/>
            </a:solidFill>
            <a:prstDash val="dash"/>
            <a:round/>
            <a:headEnd/>
            <a:tailEnd/>
          </a:ln>
        </p:spPr>
        <p:txBody>
          <a:bodyPr wrap="none" anchor="ctr"/>
          <a:lstStyle/>
          <a:p>
            <a:endParaRPr lang="en-US" dirty="0"/>
          </a:p>
        </p:txBody>
      </p:sp>
      <p:sp>
        <p:nvSpPr>
          <p:cNvPr id="17" name="Text Box 24"/>
          <p:cNvSpPr txBox="1">
            <a:spLocks noChangeArrowheads="1"/>
          </p:cNvSpPr>
          <p:nvPr/>
        </p:nvSpPr>
        <p:spPr bwMode="auto">
          <a:xfrm>
            <a:off x="7239000" y="2743200"/>
            <a:ext cx="1447800" cy="579438"/>
          </a:xfrm>
          <a:prstGeom prst="rect">
            <a:avLst/>
          </a:prstGeom>
          <a:noFill/>
          <a:ln w="9525">
            <a:noFill/>
            <a:miter lim="800000"/>
            <a:headEnd/>
            <a:tailEnd/>
          </a:ln>
        </p:spPr>
        <p:txBody>
          <a:bodyPr>
            <a:spAutoFit/>
          </a:bodyPr>
          <a:lstStyle/>
          <a:p>
            <a:pPr algn="l">
              <a:spcBef>
                <a:spcPct val="50000"/>
              </a:spcBef>
            </a:pPr>
            <a:r>
              <a:rPr lang="en-US" sz="3200" b="1" dirty="0">
                <a:latin typeface="Times New Roman" pitchFamily="18" charset="0"/>
              </a:rPr>
              <a:t>Roller</a:t>
            </a:r>
            <a:endParaRPr lang="en-US" sz="2400" b="1" dirty="0">
              <a:latin typeface="Times New Roman" pitchFamily="18" charset="0"/>
            </a:endParaRPr>
          </a:p>
        </p:txBody>
      </p:sp>
      <p:sp>
        <p:nvSpPr>
          <p:cNvPr id="18" name="Text Box 30"/>
          <p:cNvSpPr txBox="1">
            <a:spLocks noChangeArrowheads="1"/>
          </p:cNvSpPr>
          <p:nvPr/>
        </p:nvSpPr>
        <p:spPr bwMode="auto">
          <a:xfrm>
            <a:off x="5486400" y="4343400"/>
            <a:ext cx="2596860" cy="584775"/>
          </a:xfrm>
          <a:prstGeom prst="rect">
            <a:avLst/>
          </a:prstGeom>
          <a:noFill/>
          <a:ln w="9525">
            <a:noFill/>
            <a:miter lim="800000"/>
            <a:headEnd/>
            <a:tailEnd/>
          </a:ln>
        </p:spPr>
        <p:txBody>
          <a:bodyPr wrap="square">
            <a:spAutoFit/>
          </a:bodyPr>
          <a:lstStyle/>
          <a:p>
            <a:pPr algn="l">
              <a:spcBef>
                <a:spcPct val="50000"/>
              </a:spcBef>
            </a:pPr>
            <a:r>
              <a:rPr lang="en-US" sz="3200" b="1" dirty="0" err="1" smtClean="0">
                <a:solidFill>
                  <a:schemeClr val="bg1"/>
                </a:solidFill>
                <a:latin typeface="Aharoni" pitchFamily="2" charset="-79"/>
                <a:cs typeface="Aharoni" pitchFamily="2" charset="-79"/>
              </a:rPr>
              <a:t>Señalador</a:t>
            </a:r>
            <a:endParaRPr lang="en-US" sz="2400" b="1" dirty="0">
              <a:solidFill>
                <a:schemeClr val="bg1"/>
              </a:solidFill>
              <a:latin typeface="Aharoni" pitchFamily="2" charset="-79"/>
              <a:cs typeface="Aharoni" pitchFamily="2" charset="-79"/>
            </a:endParaRPr>
          </a:p>
        </p:txBody>
      </p:sp>
      <p:sp>
        <p:nvSpPr>
          <p:cNvPr id="19" name="Line 33" title="Picture of arrow indicating traffic direction"/>
          <p:cNvSpPr>
            <a:spLocks noChangeShapeType="1"/>
          </p:cNvSpPr>
          <p:nvPr/>
        </p:nvSpPr>
        <p:spPr bwMode="auto">
          <a:xfrm flipH="1">
            <a:off x="7620000" y="5943600"/>
            <a:ext cx="1295400" cy="0"/>
          </a:xfrm>
          <a:prstGeom prst="line">
            <a:avLst/>
          </a:prstGeom>
          <a:noFill/>
          <a:ln w="57150">
            <a:solidFill>
              <a:schemeClr val="bg1"/>
            </a:solidFill>
            <a:round/>
            <a:headEnd/>
            <a:tailEnd type="triangle" w="med" len="med"/>
          </a:ln>
        </p:spPr>
        <p:txBody>
          <a:bodyPr wrap="none" anchor="ctr"/>
          <a:lstStyle/>
          <a:p>
            <a:endParaRPr lang="en-US" dirty="0"/>
          </a:p>
        </p:txBody>
      </p:sp>
      <p:pic>
        <p:nvPicPr>
          <p:cNvPr id="21" name="Picture 2" descr="C:\Users\bsant.ARTBA\AppData\Local\Microsoft\Windows\Temporary Internet Files\Content.IE5\1PH2GT7R\MC900353200[1].wmf" title="Picture of an orange barrel"/>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610600" y="4089908"/>
            <a:ext cx="298580" cy="399102"/>
          </a:xfrm>
          <a:prstGeom prst="rect">
            <a:avLst/>
          </a:prstGeom>
          <a:noFill/>
        </p:spPr>
      </p:pic>
      <p:pic>
        <p:nvPicPr>
          <p:cNvPr id="22" name="Picture 2" descr="C:\Users\bsant.ARTBA\AppData\Local\Microsoft\Windows\Temporary Internet Files\Content.IE5\1PH2GT7R\MC900353200[1].wmf" title="Picture of an orange barrel"/>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288280" y="4089908"/>
            <a:ext cx="298580" cy="399102"/>
          </a:xfrm>
          <a:prstGeom prst="rect">
            <a:avLst/>
          </a:prstGeom>
          <a:noFill/>
        </p:spPr>
      </p:pic>
      <p:pic>
        <p:nvPicPr>
          <p:cNvPr id="23" name="Picture 2" descr="C:\Users\bsant.ARTBA\AppData\Local\Microsoft\Windows\Temporary Internet Files\Content.IE5\1PH2GT7R\MC900353200[1].wmf" title="Picture of an orange barrel"/>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965960" y="4089908"/>
            <a:ext cx="298580" cy="399102"/>
          </a:xfrm>
          <a:prstGeom prst="rect">
            <a:avLst/>
          </a:prstGeom>
          <a:noFill/>
        </p:spPr>
      </p:pic>
      <p:pic>
        <p:nvPicPr>
          <p:cNvPr id="24" name="Picture 2" descr="C:\Users\bsant.ARTBA\AppData\Local\Microsoft\Windows\Temporary Internet Files\Content.IE5\1PH2GT7R\MC900353200[1].wmf" title="Picture of an orange barrel"/>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04800" y="4089908"/>
            <a:ext cx="298580" cy="399102"/>
          </a:xfrm>
          <a:prstGeom prst="rect">
            <a:avLst/>
          </a:prstGeom>
          <a:noFill/>
        </p:spPr>
      </p:pic>
      <p:pic>
        <p:nvPicPr>
          <p:cNvPr id="25" name="Picture 24" descr="Roller.JPG" title="Picture of a steamrolle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7543800" y="2743200"/>
            <a:ext cx="1329489" cy="886326"/>
          </a:xfrm>
          <a:prstGeom prst="rect">
            <a:avLst/>
          </a:prstGeom>
        </p:spPr>
      </p:pic>
      <p:pic>
        <p:nvPicPr>
          <p:cNvPr id="26" name="Picture 2" descr="C:\Users\bsant.ARTBA\AppData\Local\Microsoft\Windows\Temporary Internet Files\Content.IE5\1PH2GT7R\MC900353200[1].wmf" title="Picture of an orange barrel"/>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49440" y="4089908"/>
            <a:ext cx="298580" cy="399102"/>
          </a:xfrm>
          <a:prstGeom prst="rect">
            <a:avLst/>
          </a:prstGeom>
          <a:noFill/>
        </p:spPr>
      </p:pic>
      <p:sp>
        <p:nvSpPr>
          <p:cNvPr id="27" name="TextBox 26"/>
          <p:cNvSpPr txBox="1"/>
          <p:nvPr/>
        </p:nvSpPr>
        <p:spPr>
          <a:xfrm>
            <a:off x="7239000" y="5181600"/>
            <a:ext cx="1752600" cy="707886"/>
          </a:xfrm>
          <a:prstGeom prst="rect">
            <a:avLst/>
          </a:prstGeom>
          <a:noFill/>
        </p:spPr>
        <p:txBody>
          <a:bodyPr wrap="square" rtlCol="0">
            <a:spAutoFit/>
          </a:bodyPr>
          <a:lstStyle/>
          <a:p>
            <a:pPr algn="r"/>
            <a:r>
              <a:rPr lang="en-US" sz="2000" dirty="0" err="1" smtClean="0">
                <a:solidFill>
                  <a:schemeClr val="bg1"/>
                </a:solidFill>
                <a:latin typeface="Aharoni" pitchFamily="2" charset="-79"/>
                <a:cs typeface="Aharoni" pitchFamily="2" charset="-79"/>
              </a:rPr>
              <a:t>Dirección</a:t>
            </a:r>
            <a:r>
              <a:rPr lang="en-US" sz="2000" dirty="0" smtClean="0">
                <a:solidFill>
                  <a:schemeClr val="bg1"/>
                </a:solidFill>
                <a:latin typeface="Aharoni" pitchFamily="2" charset="-79"/>
                <a:cs typeface="Aharoni" pitchFamily="2" charset="-79"/>
              </a:rPr>
              <a:t> del </a:t>
            </a:r>
            <a:r>
              <a:rPr lang="en-US" sz="2000" dirty="0" err="1" smtClean="0">
                <a:solidFill>
                  <a:schemeClr val="bg1"/>
                </a:solidFill>
                <a:latin typeface="Aharoni" pitchFamily="2" charset="-79"/>
                <a:cs typeface="Aharoni" pitchFamily="2" charset="-79"/>
              </a:rPr>
              <a:t>Tráfico</a:t>
            </a:r>
            <a:endParaRPr lang="en-US" sz="2000" dirty="0">
              <a:solidFill>
                <a:schemeClr val="bg1"/>
              </a:solidFill>
              <a:latin typeface="Aharoni" pitchFamily="2" charset="-79"/>
              <a:cs typeface="Aharoni" pitchFamily="2" charset="-79"/>
            </a:endParaRPr>
          </a:p>
        </p:txBody>
      </p:sp>
      <p:pic>
        <p:nvPicPr>
          <p:cNvPr id="28" name="Picture 27" descr="Paver Black 2.JPG" title="Picture of a road pave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H="1">
            <a:off x="5257800" y="2286000"/>
            <a:ext cx="2063885" cy="1447800"/>
          </a:xfrm>
          <a:prstGeom prst="rect">
            <a:avLst/>
          </a:prstGeom>
        </p:spPr>
      </p:pic>
      <p:pic>
        <p:nvPicPr>
          <p:cNvPr id="29" name="Picture 6" descr="C:\Users\bsant.ARTBA\AppData\Local\Microsoft\Windows\Temporary Internet Files\Content.IE5\M3XLASKY\MC900433932[1].png" title="picture of on foot road worke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486400" y="3505200"/>
            <a:ext cx="704850" cy="704850"/>
          </a:xfrm>
          <a:prstGeom prst="rect">
            <a:avLst/>
          </a:prstGeom>
          <a:noFill/>
        </p:spPr>
      </p:pic>
      <p:pic>
        <p:nvPicPr>
          <p:cNvPr id="30" name="Picture 6" descr="C:\Users\bsant.ARTBA\AppData\Local\Microsoft\Windows\Temporary Internet Files\Content.IE5\M3XLASKY\MC900433932[1].png" title="picture of on foot road worke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086600" y="3505200"/>
            <a:ext cx="704850" cy="704850"/>
          </a:xfrm>
          <a:prstGeom prst="rect">
            <a:avLst/>
          </a:prstGeom>
          <a:noFill/>
        </p:spPr>
      </p:pic>
      <p:pic>
        <p:nvPicPr>
          <p:cNvPr id="31" name="Picture 6" descr="C:\Users\bsant.ARTBA\AppData\Local\Microsoft\Windows\Temporary Internet Files\Content.IE5\M3XLASKY\MC900433932[1].png" title="picture of on foot road worke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086600" y="2209800"/>
            <a:ext cx="704850" cy="704850"/>
          </a:xfrm>
          <a:prstGeom prst="rect">
            <a:avLst/>
          </a:prstGeom>
          <a:noFill/>
        </p:spPr>
      </p:pic>
      <p:sp>
        <p:nvSpPr>
          <p:cNvPr id="32" name="Freeform 31" title="Picture of asphalt "/>
          <p:cNvSpPr/>
          <p:nvPr/>
        </p:nvSpPr>
        <p:spPr>
          <a:xfrm>
            <a:off x="4114800" y="2895600"/>
            <a:ext cx="596224" cy="210088"/>
          </a:xfrm>
          <a:custGeom>
            <a:avLst/>
            <a:gdLst>
              <a:gd name="connsiteX0" fmla="*/ 11526 w 596224"/>
              <a:gd name="connsiteY0" fmla="*/ 170789 h 210088"/>
              <a:gd name="connsiteX1" fmla="*/ 11526 w 596224"/>
              <a:gd name="connsiteY1" fmla="*/ 170789 h 210088"/>
              <a:gd name="connsiteX2" fmla="*/ 274173 w 596224"/>
              <a:gd name="connsiteY2" fmla="*/ 199972 h 210088"/>
              <a:gd name="connsiteX3" fmla="*/ 546547 w 596224"/>
              <a:gd name="connsiteY3" fmla="*/ 209699 h 210088"/>
              <a:gd name="connsiteX4" fmla="*/ 546547 w 596224"/>
              <a:gd name="connsiteY4" fmla="*/ 209699 h 210088"/>
              <a:gd name="connsiteX5" fmla="*/ 566003 w 596224"/>
              <a:gd name="connsiteY5" fmla="*/ 102695 h 210088"/>
              <a:gd name="connsiteX6" fmla="*/ 527092 w 596224"/>
              <a:gd name="connsiteY6" fmla="*/ 92967 h 210088"/>
              <a:gd name="connsiteX7" fmla="*/ 468726 w 596224"/>
              <a:gd name="connsiteY7" fmla="*/ 73512 h 210088"/>
              <a:gd name="connsiteX8" fmla="*/ 303356 w 596224"/>
              <a:gd name="connsiteY8" fmla="*/ 54057 h 210088"/>
              <a:gd name="connsiteX9" fmla="*/ 264445 w 596224"/>
              <a:gd name="connsiteY9" fmla="*/ 54057 h 210088"/>
              <a:gd name="connsiteX10" fmla="*/ 264445 w 596224"/>
              <a:gd name="connsiteY10" fmla="*/ 54057 h 210088"/>
              <a:gd name="connsiteX11" fmla="*/ 186624 w 596224"/>
              <a:gd name="connsiteY11" fmla="*/ 5419 h 210088"/>
              <a:gd name="connsiteX12" fmla="*/ 128258 w 596224"/>
              <a:gd name="connsiteY12" fmla="*/ 15146 h 210088"/>
              <a:gd name="connsiteX13" fmla="*/ 69892 w 596224"/>
              <a:gd name="connsiteY13" fmla="*/ 44329 h 210088"/>
              <a:gd name="connsiteX14" fmla="*/ 50437 w 596224"/>
              <a:gd name="connsiteY14" fmla="*/ 63785 h 210088"/>
              <a:gd name="connsiteX15" fmla="*/ 40709 w 596224"/>
              <a:gd name="connsiteY15" fmla="*/ 92967 h 210088"/>
              <a:gd name="connsiteX16" fmla="*/ 21254 w 596224"/>
              <a:gd name="connsiteY16" fmla="*/ 112423 h 210088"/>
              <a:gd name="connsiteX17" fmla="*/ 11526 w 596224"/>
              <a:gd name="connsiteY17" fmla="*/ 170789 h 21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6224" h="210088">
                <a:moveTo>
                  <a:pt x="11526" y="170789"/>
                </a:moveTo>
                <a:lnTo>
                  <a:pt x="11526" y="170789"/>
                </a:lnTo>
                <a:cubicBezTo>
                  <a:pt x="150743" y="201725"/>
                  <a:pt x="79778" y="190931"/>
                  <a:pt x="274173" y="199972"/>
                </a:cubicBezTo>
                <a:cubicBezTo>
                  <a:pt x="491666" y="210088"/>
                  <a:pt x="440483" y="209699"/>
                  <a:pt x="546547" y="209699"/>
                </a:cubicBezTo>
                <a:lnTo>
                  <a:pt x="546547" y="209699"/>
                </a:lnTo>
                <a:cubicBezTo>
                  <a:pt x="547628" y="206815"/>
                  <a:pt x="596224" y="126872"/>
                  <a:pt x="566003" y="102695"/>
                </a:cubicBezTo>
                <a:cubicBezTo>
                  <a:pt x="555563" y="94343"/>
                  <a:pt x="539898" y="96809"/>
                  <a:pt x="527092" y="92967"/>
                </a:cubicBezTo>
                <a:cubicBezTo>
                  <a:pt x="507449" y="87074"/>
                  <a:pt x="468726" y="73512"/>
                  <a:pt x="468726" y="73512"/>
                </a:cubicBezTo>
                <a:cubicBezTo>
                  <a:pt x="409236" y="14022"/>
                  <a:pt x="447066" y="37149"/>
                  <a:pt x="303356" y="54057"/>
                </a:cubicBezTo>
                <a:cubicBezTo>
                  <a:pt x="263351" y="58764"/>
                  <a:pt x="284318" y="73930"/>
                  <a:pt x="264445" y="54057"/>
                </a:cubicBezTo>
                <a:lnTo>
                  <a:pt x="264445" y="54057"/>
                </a:lnTo>
                <a:cubicBezTo>
                  <a:pt x="238505" y="37844"/>
                  <a:pt x="216037" y="13823"/>
                  <a:pt x="186624" y="5419"/>
                </a:cubicBezTo>
                <a:cubicBezTo>
                  <a:pt x="167659" y="0"/>
                  <a:pt x="147512" y="10867"/>
                  <a:pt x="128258" y="15146"/>
                </a:cubicBezTo>
                <a:cubicBezTo>
                  <a:pt x="103364" y="20678"/>
                  <a:pt x="90071" y="28186"/>
                  <a:pt x="69892" y="44329"/>
                </a:cubicBezTo>
                <a:cubicBezTo>
                  <a:pt x="62730" y="50058"/>
                  <a:pt x="56922" y="57300"/>
                  <a:pt x="50437" y="63785"/>
                </a:cubicBezTo>
                <a:cubicBezTo>
                  <a:pt x="47194" y="73512"/>
                  <a:pt x="45984" y="84175"/>
                  <a:pt x="40709" y="92967"/>
                </a:cubicBezTo>
                <a:cubicBezTo>
                  <a:pt x="35990" y="100831"/>
                  <a:pt x="26983" y="105261"/>
                  <a:pt x="21254" y="112423"/>
                </a:cubicBezTo>
                <a:cubicBezTo>
                  <a:pt x="0" y="138991"/>
                  <a:pt x="13147" y="161061"/>
                  <a:pt x="11526" y="170789"/>
                </a:cubicBezTo>
                <a:close/>
              </a:path>
            </a:pathLst>
          </a:custGeom>
          <a:solidFill>
            <a:schemeClr val="bg1">
              <a:lumMod val="5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3" name="Picture 10" title="Picture of a dump truck"/>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9144000" y="4953000"/>
            <a:ext cx="1493520" cy="933450"/>
          </a:xfrm>
          <a:prstGeom prst="rect">
            <a:avLst/>
          </a:prstGeom>
          <a:noFill/>
          <a:ln w="9525">
            <a:noFill/>
            <a:miter lim="800000"/>
            <a:headEnd/>
            <a:tailEnd/>
          </a:ln>
          <a:effectLst/>
        </p:spPr>
      </p:pic>
      <p:pic>
        <p:nvPicPr>
          <p:cNvPr id="34" name="Picture 33" descr="Construction Vehicle.JPG" title="Picture of construction vehicles only "/>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895600" y="3886200"/>
            <a:ext cx="762000" cy="619328"/>
          </a:xfrm>
          <a:prstGeom prst="rect">
            <a:avLst/>
          </a:prstGeom>
        </p:spPr>
      </p:pic>
      <p:sp>
        <p:nvSpPr>
          <p:cNvPr id="9" name="Title 8" hidden="1"/>
          <p:cNvSpPr>
            <a:spLocks noGrp="1"/>
          </p:cNvSpPr>
          <p:nvPr>
            <p:ph type="title"/>
          </p:nvPr>
        </p:nvSpPr>
        <p:spPr>
          <a:xfrm>
            <a:off x="579523" y="-1283677"/>
            <a:ext cx="8229600" cy="1143000"/>
          </a:xfrm>
        </p:spPr>
        <p:txBody>
          <a:bodyPr/>
          <a:lstStyle/>
          <a:p>
            <a:r>
              <a:rPr lang="en-US" dirty="0" smtClean="0"/>
              <a:t>Basic model for earth moving</a:t>
            </a:r>
            <a:endParaRPr lang="en-US" dirty="0"/>
          </a:p>
        </p:txBody>
      </p:sp>
      <p:sp>
        <p:nvSpPr>
          <p:cNvPr id="35" name="Slide Number Placeholder 4"/>
          <p:cNvSpPr>
            <a:spLocks noGrp="1"/>
          </p:cNvSpPr>
          <p:nvPr>
            <p:ph type="sldNum" sz="quarter" idx="12"/>
          </p:nvPr>
        </p:nvSpPr>
        <p:spPr/>
        <p:txBody>
          <a:bodyPr/>
          <a:lstStyle/>
          <a:p>
            <a:pPr>
              <a:defRPr/>
            </a:pPr>
            <a:fld id="{632DF3B3-665C-4605-AF3C-B77CE60C6955}" type="slidenum">
              <a:rPr lang="en-US"/>
              <a:pPr>
                <a:defRPr/>
              </a:pPr>
              <a:t>22</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0" presetClass="path" presetSubtype="0" accel="50000" decel="50000" fill="hold" nodeType="clickEffect">
                                  <p:stCondLst>
                                    <p:cond delay="0"/>
                                  </p:stCondLst>
                                  <p:childTnLst>
                                    <p:animMotion origin="layout" path="M -0.09827 -0.00139 L -0.375 -0.00996 L -0.6599 -0.28148 L -0.78247 -0.31343 L -0.94827 -0.32361 " pathEditMode="relative" rAng="0" ptsTypes="AAAAA">
                                      <p:cBhvr>
                                        <p:cTn id="16" dur="2000" fill="hold"/>
                                        <p:tgtEl>
                                          <p:spTgt spid="33"/>
                                        </p:tgtEl>
                                        <p:attrNameLst>
                                          <p:attrName>ppt_x</p:attrName>
                                          <p:attrName>ppt_y</p:attrName>
                                        </p:attrNameLst>
                                      </p:cBhvr>
                                      <p:rCtr x="-425" y="-161"/>
                                    </p:animMotion>
                                  </p:childTnLst>
                                </p:cTn>
                              </p:par>
                              <p:par>
                                <p:cTn id="17" presetID="35" presetClass="emph" presetSubtype="0" repeatCount="4000" fill="hold" nodeType="withEffect">
                                  <p:stCondLst>
                                    <p:cond delay="0"/>
                                  </p:stCondLst>
                                  <p:childTnLst>
                                    <p:anim calcmode="discrete" valueType="str">
                                      <p:cBhvr>
                                        <p:cTn id="18" dur="1000" fill="hold"/>
                                        <p:tgtEl>
                                          <p:spTgt spid="29"/>
                                        </p:tgtEl>
                                        <p:attrNameLst>
                                          <p:attrName>style.visibility</p:attrName>
                                        </p:attrNameLst>
                                      </p:cBhvr>
                                      <p:tavLst>
                                        <p:tav tm="0">
                                          <p:val>
                                            <p:strVal val="hidden"/>
                                          </p:val>
                                        </p:tav>
                                        <p:tav tm="50000">
                                          <p:val>
                                            <p:strVal val="visible"/>
                                          </p:val>
                                        </p:tav>
                                      </p:tavLst>
                                    </p:anim>
                                  </p:childTnLst>
                                </p:cTn>
                              </p:par>
                            </p:childTnLst>
                          </p:cTn>
                        </p:par>
                        <p:par>
                          <p:cTn id="19" fill="hold">
                            <p:stCondLst>
                              <p:cond delay="4000"/>
                            </p:stCondLst>
                            <p:childTnLst>
                              <p:par>
                                <p:cTn id="20" presetID="63" presetClass="path" presetSubtype="0" accel="50000" decel="50000" fill="hold" nodeType="afterEffect">
                                  <p:stCondLst>
                                    <p:cond delay="0"/>
                                  </p:stCondLst>
                                  <p:childTnLst>
                                    <p:animMotion origin="layout" path="M -0.94827 -0.32361 L -0.64827 -0.32361 " pathEditMode="relative" rAng="0" ptsTypes="AA">
                                      <p:cBhvr>
                                        <p:cTn id="21" dur="2000" fill="hold"/>
                                        <p:tgtEl>
                                          <p:spTgt spid="33"/>
                                        </p:tgtEl>
                                        <p:attrNameLst>
                                          <p:attrName>ppt_x</p:attrName>
                                          <p:attrName>ppt_y</p:attrName>
                                        </p:attrNameLst>
                                      </p:cBhvr>
                                      <p:rCtr x="150" y="0"/>
                                    </p:animMotion>
                                  </p:childTnLst>
                                </p:cTn>
                              </p:par>
                            </p:childTnLst>
                          </p:cTn>
                        </p:par>
                        <p:par>
                          <p:cTn id="22" fill="hold">
                            <p:stCondLst>
                              <p:cond delay="6000"/>
                            </p:stCondLst>
                            <p:childTnLst>
                              <p:par>
                                <p:cTn id="23" presetID="55" presetClass="entr" presetSubtype="0" fill="hold" grpId="0" nodeType="after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1000" fill="hold"/>
                                        <p:tgtEl>
                                          <p:spTgt spid="32"/>
                                        </p:tgtEl>
                                        <p:attrNameLst>
                                          <p:attrName>ppt_w</p:attrName>
                                        </p:attrNameLst>
                                      </p:cBhvr>
                                      <p:tavLst>
                                        <p:tav tm="0">
                                          <p:val>
                                            <p:strVal val="#ppt_w*0.70"/>
                                          </p:val>
                                        </p:tav>
                                        <p:tav tm="100000">
                                          <p:val>
                                            <p:strVal val="#ppt_w"/>
                                          </p:val>
                                        </p:tav>
                                      </p:tavLst>
                                    </p:anim>
                                    <p:anim calcmode="lin" valueType="num">
                                      <p:cBhvr>
                                        <p:cTn id="26" dur="1000" fill="hold"/>
                                        <p:tgtEl>
                                          <p:spTgt spid="32"/>
                                        </p:tgtEl>
                                        <p:attrNameLst>
                                          <p:attrName>ppt_h</p:attrName>
                                        </p:attrNameLst>
                                      </p:cBhvr>
                                      <p:tavLst>
                                        <p:tav tm="0">
                                          <p:val>
                                            <p:strVal val="#ppt_h"/>
                                          </p:val>
                                        </p:tav>
                                        <p:tav tm="100000">
                                          <p:val>
                                            <p:strVal val="#ppt_h"/>
                                          </p:val>
                                        </p:tav>
                                      </p:tavLst>
                                    </p:anim>
                                    <p:animEffect transition="in" filter="fade">
                                      <p:cBhvr>
                                        <p:cTn id="27" dur="1000"/>
                                        <p:tgtEl>
                                          <p:spTgt spid="32"/>
                                        </p:tgtEl>
                                      </p:cBhvr>
                                    </p:animEffect>
                                  </p:childTnLst>
                                </p:cTn>
                              </p:par>
                            </p:childTnLst>
                          </p:cTn>
                        </p:par>
                        <p:par>
                          <p:cTn id="28" fill="hold">
                            <p:stCondLst>
                              <p:cond delay="7000"/>
                            </p:stCondLst>
                            <p:childTnLst>
                              <p:par>
                                <p:cTn id="29" presetID="0" presetClass="path" presetSubtype="0" accel="50000" decel="50000" fill="hold" grpId="1" nodeType="afterEffect">
                                  <p:stCondLst>
                                    <p:cond delay="0"/>
                                  </p:stCondLst>
                                  <p:childTnLst>
                                    <p:animMotion origin="layout" path="M -0.00399 -0.01875 L 0.03924 -0.05625 L 0.08177 -0.06898 L 0.1191 -0.05856 L 0.14114 -0.01875 " pathEditMode="relative" rAng="-490511" ptsTypes="AAAAA">
                                      <p:cBhvr>
                                        <p:cTn id="30" dur="2000" fill="hold"/>
                                        <p:tgtEl>
                                          <p:spTgt spid="32"/>
                                        </p:tgtEl>
                                        <p:attrNameLst>
                                          <p:attrName>ppt_x</p:attrName>
                                          <p:attrName>ppt_y</p:attrName>
                                        </p:attrNameLst>
                                      </p:cBhvr>
                                      <p:rCtr x="71" y="-17"/>
                                    </p:animMotion>
                                  </p:childTnLst>
                                </p:cTn>
                              </p:par>
                            </p:childTnLst>
                          </p:cTn>
                        </p:par>
                        <p:par>
                          <p:cTn id="31" fill="hold">
                            <p:stCondLst>
                              <p:cond delay="9000"/>
                            </p:stCondLst>
                            <p:childTnLst>
                              <p:par>
                                <p:cTn id="32" presetID="0" presetClass="path" presetSubtype="0" accel="50000" decel="50000" fill="hold" nodeType="afterEffect">
                                  <p:stCondLst>
                                    <p:cond delay="0"/>
                                  </p:stCondLst>
                                  <p:childTnLst>
                                    <p:animMotion origin="layout" path="M -0.61823 -0.3125 L -0.73125 -0.07477 L -0.79532 -0.00394 L -1.18993 -0.00232 " pathEditMode="relative" rAng="0" ptsTypes="AAAA">
                                      <p:cBhvr>
                                        <p:cTn id="33" dur="2000" fill="hold"/>
                                        <p:tgtEl>
                                          <p:spTgt spid="33"/>
                                        </p:tgtEl>
                                        <p:attrNameLst>
                                          <p:attrName>ppt_x</p:attrName>
                                          <p:attrName>ppt_y</p:attrName>
                                        </p:attrNameLst>
                                      </p:cBhvr>
                                      <p:rCtr x="-286" y="15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32" grpId="0" animBg="1"/>
      <p:bldP spid="32"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title="Picture of an internal traffic control diagram"/>
          <p:cNvGraphicFramePr>
            <a:graphicFrameLocks noChangeAspect="1"/>
          </p:cNvGraphicFramePr>
          <p:nvPr>
            <p:extLst>
              <p:ext uri="{D42A27DB-BD31-4B8C-83A1-F6EECF244321}">
                <p14:modId xmlns:p14="http://schemas.microsoft.com/office/powerpoint/2010/main" val="1570230666"/>
              </p:ext>
            </p:extLst>
          </p:nvPr>
        </p:nvGraphicFramePr>
        <p:xfrm>
          <a:off x="381000" y="1447800"/>
          <a:ext cx="8597526" cy="3212263"/>
        </p:xfrm>
        <a:graphic>
          <a:graphicData uri="http://schemas.openxmlformats.org/presentationml/2006/ole">
            <mc:AlternateContent xmlns:mc="http://schemas.openxmlformats.org/markup-compatibility/2006">
              <mc:Choice xmlns:v="urn:schemas-microsoft-com:vml" Requires="v">
                <p:oleObj spid="_x0000_s4109" name="Slide" r:id="rId5" imgW="6337355" imgH="2375071" progId="PowerPoint.Slide.12">
                  <p:embed/>
                </p:oleObj>
              </mc:Choice>
              <mc:Fallback>
                <p:oleObj name="Slide" r:id="rId5" imgW="6337355" imgH="2375071" progId="PowerPoint.Slide.1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1447800"/>
                        <a:ext cx="8597526" cy="3212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4"/>
          <p:cNvSpPr>
            <a:spLocks noChangeArrowheads="1"/>
          </p:cNvSpPr>
          <p:nvPr/>
        </p:nvSpPr>
        <p:spPr bwMode="auto">
          <a:xfrm>
            <a:off x="4191000" y="3821697"/>
            <a:ext cx="4800599" cy="3070225"/>
          </a:xfrm>
          <a:prstGeom prst="rect">
            <a:avLst/>
          </a:prstGeom>
          <a:solidFill>
            <a:schemeClr val="bg1"/>
          </a:solidFill>
          <a:ln w="9525">
            <a:noFill/>
            <a:miter lim="800000"/>
            <a:headEnd/>
            <a:tailEnd/>
          </a:ln>
          <a:effectLst/>
        </p:spPr>
        <p:txBody>
          <a:bodyPr lIns="94375" tIns="47188" rIns="94375" bIns="47188"/>
          <a:lstStyle/>
          <a:p>
            <a:pPr marL="228600" indent="-228600">
              <a:spcBef>
                <a:spcPct val="30000"/>
              </a:spcBef>
            </a:pPr>
            <a:r>
              <a:rPr lang="en-US" sz="1250" b="1" dirty="0">
                <a:latin typeface="Calibri" pitchFamily="34" charset="0"/>
                <a:cs typeface="Calibri" pitchFamily="34" charset="0"/>
              </a:rPr>
              <a:t>Safety Notes</a:t>
            </a:r>
          </a:p>
          <a:p>
            <a:pPr marL="228600" indent="-228600">
              <a:spcBef>
                <a:spcPct val="30000"/>
              </a:spcBef>
              <a:buFontTx/>
              <a:buChar char="•"/>
            </a:pPr>
            <a:r>
              <a:rPr lang="es-US" sz="1250" dirty="0" smtClean="0">
                <a:latin typeface="Calibri" pitchFamily="34" charset="0"/>
                <a:cs typeface="Calibri" pitchFamily="34" charset="0"/>
              </a:rPr>
              <a:t>Manténgase en el camión salvo para almorzar</a:t>
            </a:r>
          </a:p>
          <a:p>
            <a:pPr marL="228600" indent="-228600">
              <a:spcBef>
                <a:spcPct val="30000"/>
              </a:spcBef>
              <a:buFontTx/>
              <a:buChar char="•"/>
            </a:pPr>
            <a:r>
              <a:rPr lang="es-US" sz="1250" dirty="0" smtClean="0">
                <a:latin typeface="Calibri" pitchFamily="34" charset="0"/>
                <a:cs typeface="Calibri" pitchFamily="34" charset="0"/>
              </a:rPr>
              <a:t>Use su chaleco en la obra</a:t>
            </a:r>
          </a:p>
          <a:p>
            <a:pPr marL="228600" indent="-228600">
              <a:spcBef>
                <a:spcPct val="30000"/>
              </a:spcBef>
              <a:buFontTx/>
              <a:buChar char="•"/>
            </a:pPr>
            <a:r>
              <a:rPr lang="es-US" sz="1250" dirty="0" smtClean="0">
                <a:latin typeface="Calibri" pitchFamily="34" charset="0"/>
                <a:cs typeface="Calibri" pitchFamily="34" charset="0"/>
              </a:rPr>
              <a:t>Reduzca la velocidad cerca a pavimentadores y rodillos a 15 mph, nunca entre a rango mayor</a:t>
            </a:r>
          </a:p>
          <a:p>
            <a:pPr marL="228600" indent="-228600">
              <a:spcBef>
                <a:spcPct val="30000"/>
              </a:spcBef>
              <a:buFontTx/>
              <a:buChar char="•"/>
            </a:pPr>
            <a:r>
              <a:rPr lang="es-US" sz="1250" dirty="0" smtClean="0">
                <a:latin typeface="Calibri" pitchFamily="34" charset="0"/>
                <a:cs typeface="Calibri" pitchFamily="34" charset="0"/>
              </a:rPr>
              <a:t>Cuidado al entrar o salir al tráfico abierto</a:t>
            </a:r>
          </a:p>
          <a:p>
            <a:pPr marL="228600" indent="-228600">
              <a:spcBef>
                <a:spcPct val="30000"/>
              </a:spcBef>
              <a:buFontTx/>
              <a:buChar char="•"/>
            </a:pPr>
            <a:r>
              <a:rPr lang="es-US" sz="1250" dirty="0" smtClean="0">
                <a:latin typeface="Calibri" pitchFamily="34" charset="0"/>
                <a:cs typeface="Calibri" pitchFamily="34" charset="0"/>
              </a:rPr>
              <a:t>El repartidor de tickets debe esperar hasta que el camión esté en la ventana para tomar el ticket de carga</a:t>
            </a:r>
          </a:p>
          <a:p>
            <a:pPr marL="228600" indent="-228600">
              <a:spcBef>
                <a:spcPct val="30000"/>
              </a:spcBef>
              <a:buFontTx/>
              <a:buChar char="•"/>
            </a:pPr>
            <a:r>
              <a:rPr lang="es-US" sz="1250" dirty="0" smtClean="0">
                <a:latin typeface="Calibri" pitchFamily="34" charset="0"/>
                <a:cs typeface="Calibri" pitchFamily="34" charset="0"/>
              </a:rPr>
              <a:t>En lo posible manténgase en el lado del chofer del vehículo</a:t>
            </a:r>
          </a:p>
          <a:p>
            <a:pPr marL="228600" indent="-228600">
              <a:spcBef>
                <a:spcPct val="30000"/>
              </a:spcBef>
              <a:buFontTx/>
              <a:buChar char="•"/>
            </a:pPr>
            <a:r>
              <a:rPr lang="es-US" sz="1250" dirty="0" smtClean="0">
                <a:latin typeface="Calibri" pitchFamily="34" charset="0"/>
                <a:cs typeface="Calibri" pitchFamily="34" charset="0"/>
              </a:rPr>
              <a:t>Los camiones pick-up inactivos deben permanecer fuera del trayecto de los camiones y equipo</a:t>
            </a:r>
          </a:p>
          <a:p>
            <a:pPr marL="228600" indent="-228600">
              <a:spcBef>
                <a:spcPct val="30000"/>
              </a:spcBef>
              <a:buFontTx/>
              <a:buChar char="•"/>
            </a:pPr>
            <a:r>
              <a:rPr lang="es-US" sz="1250" dirty="0" smtClean="0">
                <a:latin typeface="Calibri" pitchFamily="34" charset="0"/>
                <a:cs typeface="Calibri" pitchFamily="34" charset="0"/>
              </a:rPr>
              <a:t>Coloque las muestras fuera de la vía</a:t>
            </a:r>
            <a:endParaRPr lang="es-US" sz="1250" dirty="0">
              <a:latin typeface="Calibri" pitchFamily="34" charset="0"/>
              <a:cs typeface="Calibri" pitchFamily="34" charset="0"/>
            </a:endParaRPr>
          </a:p>
        </p:txBody>
      </p:sp>
      <p:sp>
        <p:nvSpPr>
          <p:cNvPr id="8" name="Rectangle 6"/>
          <p:cNvSpPr>
            <a:spLocks noChangeArrowheads="1"/>
          </p:cNvSpPr>
          <p:nvPr/>
        </p:nvSpPr>
        <p:spPr bwMode="auto">
          <a:xfrm>
            <a:off x="2213227" y="3962400"/>
            <a:ext cx="1977773" cy="2743200"/>
          </a:xfrm>
          <a:prstGeom prst="rect">
            <a:avLst/>
          </a:prstGeom>
          <a:solidFill>
            <a:schemeClr val="bg1"/>
          </a:solidFill>
          <a:ln w="9525">
            <a:noFill/>
            <a:miter lim="800000"/>
            <a:headEnd/>
            <a:tailEnd/>
          </a:ln>
          <a:effectLst/>
        </p:spPr>
        <p:txBody>
          <a:bodyPr lIns="94375" tIns="47188" rIns="94375" bIns="47188"/>
          <a:lstStyle/>
          <a:p>
            <a:pPr>
              <a:spcBef>
                <a:spcPct val="30000"/>
              </a:spcBef>
            </a:pPr>
            <a:r>
              <a:rPr lang="es-US" sz="1250" b="1" dirty="0" smtClean="0">
                <a:latin typeface="Calibri" pitchFamily="34" charset="0"/>
                <a:cs typeface="Calibri" pitchFamily="34" charset="0"/>
              </a:rPr>
              <a:t>Lista de Equipos</a:t>
            </a:r>
          </a:p>
          <a:p>
            <a:pPr>
              <a:spcBef>
                <a:spcPct val="30000"/>
              </a:spcBef>
            </a:pPr>
            <a:r>
              <a:rPr lang="es-US" sz="1250" dirty="0" smtClean="0">
                <a:latin typeface="Calibri" pitchFamily="34" charset="0"/>
                <a:cs typeface="Calibri" pitchFamily="34" charset="0"/>
              </a:rPr>
              <a:t>2 Rodillos</a:t>
            </a:r>
          </a:p>
          <a:p>
            <a:pPr>
              <a:spcBef>
                <a:spcPct val="30000"/>
              </a:spcBef>
            </a:pPr>
            <a:r>
              <a:rPr lang="es-US" sz="1250" dirty="0" smtClean="0">
                <a:latin typeface="Calibri" pitchFamily="34" charset="0"/>
                <a:cs typeface="Calibri" pitchFamily="34" charset="0"/>
              </a:rPr>
              <a:t>1 Pavimentador/ Maquina levantadora</a:t>
            </a:r>
          </a:p>
          <a:p>
            <a:pPr>
              <a:spcBef>
                <a:spcPct val="30000"/>
              </a:spcBef>
            </a:pPr>
            <a:r>
              <a:rPr lang="es-US" sz="1250" dirty="0" smtClean="0">
                <a:latin typeface="Calibri" pitchFamily="34" charset="0"/>
                <a:cs typeface="Calibri" pitchFamily="34" charset="0"/>
              </a:rPr>
              <a:t>1 Camión Esparcidor</a:t>
            </a:r>
          </a:p>
          <a:p>
            <a:pPr>
              <a:spcBef>
                <a:spcPct val="30000"/>
              </a:spcBef>
            </a:pPr>
            <a:r>
              <a:rPr lang="es-US" sz="1250" dirty="0" smtClean="0">
                <a:latin typeface="Calibri" pitchFamily="34" charset="0"/>
                <a:cs typeface="Calibri" pitchFamily="34" charset="0"/>
              </a:rPr>
              <a:t>1 Cisterna</a:t>
            </a:r>
          </a:p>
          <a:p>
            <a:pPr>
              <a:spcBef>
                <a:spcPct val="30000"/>
              </a:spcBef>
            </a:pPr>
            <a:r>
              <a:rPr lang="es-US" sz="1250" dirty="0" smtClean="0">
                <a:latin typeface="Calibri" pitchFamily="34" charset="0"/>
                <a:cs typeface="Calibri" pitchFamily="34" charset="0"/>
              </a:rPr>
              <a:t>1 Camión Mecánico</a:t>
            </a:r>
          </a:p>
          <a:p>
            <a:pPr>
              <a:spcBef>
                <a:spcPct val="30000"/>
              </a:spcBef>
            </a:pPr>
            <a:r>
              <a:rPr lang="es-US" sz="1250" dirty="0" smtClean="0">
                <a:latin typeface="Calibri" pitchFamily="34" charset="0"/>
                <a:cs typeface="Calibri" pitchFamily="34" charset="0"/>
              </a:rPr>
              <a:t>1 Escobillador</a:t>
            </a:r>
          </a:p>
          <a:p>
            <a:pPr>
              <a:spcBef>
                <a:spcPct val="30000"/>
              </a:spcBef>
            </a:pPr>
            <a:r>
              <a:rPr lang="es-US" sz="1250" dirty="0" smtClean="0">
                <a:latin typeface="Calibri" pitchFamily="34" charset="0"/>
                <a:cs typeface="Calibri" pitchFamily="34" charset="0"/>
              </a:rPr>
              <a:t>2 Camiones de Calidad</a:t>
            </a:r>
          </a:p>
          <a:p>
            <a:pPr>
              <a:spcBef>
                <a:spcPct val="30000"/>
              </a:spcBef>
            </a:pPr>
            <a:r>
              <a:rPr lang="es-US" sz="1250" dirty="0" smtClean="0">
                <a:latin typeface="Calibri" pitchFamily="34" charset="0"/>
                <a:cs typeface="Calibri" pitchFamily="34" charset="0"/>
              </a:rPr>
              <a:t>2 Camiones del Estado</a:t>
            </a:r>
          </a:p>
          <a:p>
            <a:pPr>
              <a:spcBef>
                <a:spcPct val="30000"/>
              </a:spcBef>
            </a:pPr>
            <a:r>
              <a:rPr lang="es-US" sz="1250" dirty="0" smtClean="0">
                <a:latin typeface="Calibri" pitchFamily="34" charset="0"/>
                <a:cs typeface="Calibri" pitchFamily="34" charset="0"/>
              </a:rPr>
              <a:t>8 Camiones de Carga</a:t>
            </a:r>
          </a:p>
          <a:p>
            <a:pPr>
              <a:spcBef>
                <a:spcPct val="30000"/>
              </a:spcBef>
            </a:pPr>
            <a:endParaRPr lang="en-US" sz="1200" b="1" dirty="0"/>
          </a:p>
          <a:p>
            <a:pPr>
              <a:spcBef>
                <a:spcPct val="30000"/>
              </a:spcBef>
            </a:pPr>
            <a:endParaRPr lang="en-US" sz="1200" b="1" dirty="0"/>
          </a:p>
        </p:txBody>
      </p:sp>
      <p:sp>
        <p:nvSpPr>
          <p:cNvPr id="9" name="Rectangle 3"/>
          <p:cNvSpPr txBox="1">
            <a:spLocks noChangeArrowheads="1"/>
          </p:cNvSpPr>
          <p:nvPr/>
        </p:nvSpPr>
        <p:spPr bwMode="auto">
          <a:xfrm>
            <a:off x="405064" y="3962400"/>
            <a:ext cx="1808162" cy="1905000"/>
          </a:xfrm>
          <a:prstGeom prst="rect">
            <a:avLst/>
          </a:prstGeom>
          <a:solidFill>
            <a:schemeClr val="bg1"/>
          </a:solidFill>
          <a:ln w="9525">
            <a:noFill/>
            <a:miter lim="800000"/>
            <a:headEnd/>
            <a:tailEnd/>
          </a:ln>
          <a:effectLst/>
        </p:spPr>
        <p:txBody>
          <a:bodyPr vert="horz" wrap="square" lIns="94375" tIns="47188" rIns="94375" bIns="4718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US" sz="1250" b="1" i="0" u="none" strike="noStrike" kern="1200" cap="none" spc="0" normalizeH="0" baseline="0" noProof="0" dirty="0" smtClean="0">
                <a:ln>
                  <a:noFill/>
                </a:ln>
                <a:effectLst/>
                <a:uLnTx/>
                <a:uFillTx/>
                <a:latin typeface="Calibri"/>
              </a:rPr>
              <a:t>Lista de Personal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US" sz="1250" b="0" i="0" u="none" strike="noStrike" kern="1200" cap="none" spc="0" normalizeH="0" baseline="0" noProof="0" dirty="0" smtClean="0">
                <a:ln>
                  <a:noFill/>
                </a:ln>
                <a:effectLst/>
                <a:uLnTx/>
                <a:uFillTx/>
                <a:latin typeface="Calibri"/>
              </a:rPr>
              <a:t>2 Operadores de rodillo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US" sz="1250" b="0" i="0" u="none" strike="noStrike" kern="1200" cap="none" spc="0" normalizeH="0" baseline="0" noProof="0" dirty="0" smtClean="0">
                <a:ln>
                  <a:noFill/>
                </a:ln>
                <a:effectLst/>
                <a:uLnTx/>
                <a:uFillTx/>
                <a:latin typeface="Calibri"/>
              </a:rPr>
              <a:t>1 Operador pavimentador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US" sz="1250" b="0" i="0" u="none" strike="noStrike" kern="1200" cap="none" spc="0" normalizeH="0" baseline="0" noProof="0" dirty="0" smtClean="0">
                <a:ln>
                  <a:noFill/>
                </a:ln>
                <a:effectLst/>
                <a:uLnTx/>
                <a:uFillTx/>
                <a:latin typeface="Calibri"/>
              </a:rPr>
              <a:t>1 Operador del nivelador</a:t>
            </a:r>
            <a:br>
              <a:rPr kumimoji="0" lang="es-US" sz="1250" b="0" i="0" u="none" strike="noStrike" kern="1200" cap="none" spc="0" normalizeH="0" baseline="0" noProof="0" dirty="0" smtClean="0">
                <a:ln>
                  <a:noFill/>
                </a:ln>
                <a:effectLst/>
                <a:uLnTx/>
                <a:uFillTx/>
                <a:latin typeface="Calibri"/>
              </a:rPr>
            </a:br>
            <a:r>
              <a:rPr kumimoji="0" lang="es-US" sz="1250" b="0" i="0" u="none" strike="noStrike" kern="1200" cap="none" spc="0" normalizeH="0" baseline="0" noProof="0" dirty="0" smtClean="0">
                <a:ln>
                  <a:noFill/>
                </a:ln>
                <a:effectLst/>
                <a:uLnTx/>
                <a:uFillTx/>
                <a:latin typeface="Calibri"/>
              </a:rPr>
              <a:t>1 Trabajador de planta</a:t>
            </a:r>
          </a:p>
          <a:p>
            <a:pPr marL="0" marR="0" lvl="0" indent="0" algn="l" defTabSz="914400" rtl="0" eaLnBrk="1" fontAlgn="auto" latinLnBrk="0" hangingPunct="1">
              <a:lnSpc>
                <a:spcPct val="100000"/>
              </a:lnSpc>
              <a:spcBef>
                <a:spcPts val="0"/>
              </a:spcBef>
              <a:spcAft>
                <a:spcPts val="0"/>
              </a:spcAft>
              <a:buClrTx/>
              <a:buSzTx/>
              <a:buFontTx/>
              <a:buNone/>
              <a:tabLst/>
              <a:defRPr/>
            </a:pPr>
            <a:r>
              <a:rPr lang="es-US" sz="1250" dirty="0" smtClean="0">
                <a:latin typeface="Calibri"/>
              </a:rPr>
              <a:t>1</a:t>
            </a:r>
            <a:r>
              <a:rPr kumimoji="0" lang="es-US" sz="1250" b="0" i="0" u="none" strike="noStrike" kern="1200" cap="none" spc="0" normalizeH="0" baseline="0" noProof="0" dirty="0" smtClean="0">
                <a:ln>
                  <a:noFill/>
                </a:ln>
                <a:effectLst/>
                <a:uLnTx/>
                <a:uFillTx/>
                <a:latin typeface="Calibri"/>
              </a:rPr>
              <a:t> Capataz</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US" sz="1250" b="0" i="0" u="none" strike="noStrike" kern="1200" cap="none" spc="0" normalizeH="0" baseline="0" noProof="0" dirty="0" smtClean="0">
                <a:ln>
                  <a:noFill/>
                </a:ln>
                <a:effectLst/>
                <a:uLnTx/>
                <a:uFillTx/>
                <a:latin typeface="Calibri"/>
              </a:rPr>
              <a:t>2 Control de Calidad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US" sz="1250" b="0" i="0" u="none" strike="noStrike" kern="1200" cap="none" spc="0" normalizeH="0" baseline="0" noProof="0" dirty="0" smtClean="0">
                <a:ln>
                  <a:noFill/>
                </a:ln>
                <a:effectLst/>
                <a:uLnTx/>
                <a:uFillTx/>
                <a:latin typeface="Calibri"/>
              </a:rPr>
              <a:t>2 Inspectores Estatales</a:t>
            </a:r>
            <a:endParaRPr kumimoji="0" lang="es-US" sz="1250" b="1" i="0" u="none" strike="noStrike" kern="1200" cap="none" spc="0" normalizeH="0" baseline="0" noProof="0" dirty="0" smtClean="0">
              <a:ln>
                <a:noFill/>
              </a:ln>
              <a:effectLst/>
              <a:uLnTx/>
              <a:uFillTx/>
              <a:latin typeface="Calibri"/>
            </a:endParaRPr>
          </a:p>
        </p:txBody>
      </p:sp>
      <p:grpSp>
        <p:nvGrpSpPr>
          <p:cNvPr id="10" name="Group 9" title="Picture of ARTBA Developing An Internal TC Plan preventing runovers and backovers in roadway construction Title"/>
          <p:cNvGrpSpPr/>
          <p:nvPr/>
        </p:nvGrpSpPr>
        <p:grpSpPr>
          <a:xfrm>
            <a:off x="381000" y="336288"/>
            <a:ext cx="8595360" cy="959112"/>
            <a:chOff x="381000" y="336288"/>
            <a:chExt cx="8595360" cy="959112"/>
          </a:xfrm>
        </p:grpSpPr>
        <p:sp>
          <p:nvSpPr>
            <p:cNvPr id="11"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12"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err="1">
                  <a:effectLst>
                    <a:outerShdw blurRad="60007" dist="310007" dir="7680000" sy="30000" kx="1300200" algn="ctr" rotWithShape="0">
                      <a:prstClr val="black">
                        <a:alpha val="32000"/>
                      </a:prstClr>
                    </a:outerShdw>
                  </a:effectLst>
                </a:rPr>
                <a:t>Implementando</a:t>
              </a:r>
              <a:r>
                <a:rPr lang="en-US" sz="3600" b="1" dirty="0">
                  <a:effectLst>
                    <a:outerShdw blurRad="60007" dist="310007" dir="7680000" sy="30000" kx="1300200" algn="ctr" rotWithShape="0">
                      <a:prstClr val="black">
                        <a:alpha val="32000"/>
                      </a:prstClr>
                    </a:outerShdw>
                  </a:effectLst>
                </a:rPr>
                <a:t> un PCTI</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a:p>
              <a:pPr algn="r">
                <a:lnSpc>
                  <a:spcPts val="1900"/>
                </a:lnSpc>
              </a:pP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13"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a:ln>
                    <a:solidFill>
                      <a:srgbClr val="C00000"/>
                    </a:solidFill>
                  </a:ln>
                  <a:solidFill>
                    <a:srgbClr val="003300"/>
                  </a:solidFill>
                </a:rPr>
                <a:t>PREVINIENDO INCIDENTES POR ATROPELLOS EN LA CONSTRUCCION VIAL</a:t>
              </a:r>
              <a:endParaRPr lang="en-US" sz="1600" b="1" i="1" spc="50" dirty="0">
                <a:ln>
                  <a:solidFill>
                    <a:srgbClr val="C00000"/>
                  </a:solidFill>
                </a:ln>
                <a:solidFill>
                  <a:srgbClr val="003300"/>
                </a:solidFill>
                <a:latin typeface="Calibri" pitchFamily="34" charset="0"/>
              </a:endParaRPr>
            </a:p>
            <a:p>
              <a:pPr>
                <a:lnSpc>
                  <a:spcPts val="1900"/>
                </a:lnSpc>
              </a:pPr>
              <a:endParaRPr lang="en-US" sz="1600" b="1" i="1" spc="50" dirty="0">
                <a:ln>
                  <a:solidFill>
                    <a:srgbClr val="C00000"/>
                  </a:solidFill>
                </a:ln>
                <a:solidFill>
                  <a:srgbClr val="003300"/>
                </a:solidFill>
                <a:latin typeface="Calibri" pitchFamily="34" charset="0"/>
              </a:endParaRPr>
            </a:p>
          </p:txBody>
        </p:sp>
        <p:pic>
          <p:nvPicPr>
            <p:cNvPr id="14" name="Picture 13" descr="LOGO-ARTBA.png" title="Picture of ARTBA Developing An Internal TC Plan preventing runovers and backovers in roadway construction Title"/>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15" name="Picture 14" descr="Logo_WZ_Safety.png" title="Picture of ARTBA Developing An Internal TC Plan preventing runovers and backovers in roadway construction Title"/>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3" name="Title 2" hidden="1"/>
          <p:cNvSpPr>
            <a:spLocks noGrp="1"/>
          </p:cNvSpPr>
          <p:nvPr>
            <p:ph type="title"/>
          </p:nvPr>
        </p:nvSpPr>
        <p:spPr>
          <a:xfrm>
            <a:off x="405064" y="-1524000"/>
            <a:ext cx="8229600" cy="1143000"/>
          </a:xfrm>
        </p:spPr>
        <p:txBody>
          <a:bodyPr>
            <a:normAutofit fontScale="90000"/>
          </a:bodyPr>
          <a:lstStyle/>
          <a:p>
            <a:r>
              <a:rPr lang="en-US" dirty="0" smtClean="0"/>
              <a:t>Internal traffic control diagram 1 Lane 1</a:t>
            </a:r>
            <a:endParaRPr lang="en-US" dirty="0"/>
          </a:p>
        </p:txBody>
      </p:sp>
    </p:spTree>
    <p:extLst>
      <p:ext uri="{BB962C8B-B14F-4D97-AF65-F5344CB8AC3E}">
        <p14:creationId xmlns:p14="http://schemas.microsoft.com/office/powerpoint/2010/main" val="943102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7136526.png" title="Picture of large equipment paths"/>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14800" y="2743200"/>
            <a:ext cx="4524375" cy="3276600"/>
          </a:xfrm>
          <a:prstGeom prst="rect">
            <a:avLst/>
          </a:prstGeom>
          <a:ln>
            <a:solidFill>
              <a:schemeClr val="tx1"/>
            </a:solidFill>
          </a:ln>
          <a:effectLst>
            <a:outerShdw blurRad="50800" dist="76200" dir="2700000" algn="tl" rotWithShape="0">
              <a:prstClr val="black">
                <a:alpha val="40000"/>
              </a:prstClr>
            </a:outerShdw>
          </a:effectLst>
        </p:spPr>
      </p:pic>
      <p:pic>
        <p:nvPicPr>
          <p:cNvPr id="31" name="Picture 30" descr="WaterproofStockpileArea2.png" title="Picture of material storag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14800" y="2743200"/>
            <a:ext cx="4586287" cy="3247771"/>
          </a:xfrm>
          <a:prstGeom prst="rect">
            <a:avLst/>
          </a:prstGeom>
          <a:ln>
            <a:solidFill>
              <a:schemeClr val="tx1"/>
            </a:solidFill>
          </a:ln>
          <a:effectLst>
            <a:outerShdw blurRad="50800" dist="76200" dir="2700000" algn="tl" rotWithShape="0">
              <a:prstClr val="black">
                <a:alpha val="40000"/>
              </a:prstClr>
            </a:outerShdw>
          </a:effectLst>
        </p:spPr>
      </p:pic>
      <p:pic>
        <p:nvPicPr>
          <p:cNvPr id="26" name="Picture 25" descr="I-95-Widening-006.png" title="Picture of work activity site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14800" y="2743200"/>
            <a:ext cx="4524375" cy="3220470"/>
          </a:xfrm>
          <a:prstGeom prst="rect">
            <a:avLst/>
          </a:prstGeom>
          <a:ln>
            <a:solidFill>
              <a:schemeClr val="tx1"/>
            </a:solidFill>
          </a:ln>
          <a:effectLst>
            <a:outerShdw blurRad="50800" dist="76200" dir="2700000" algn="tl" rotWithShape="0">
              <a:prstClr val="black">
                <a:alpha val="40000"/>
              </a:prstClr>
            </a:outerShdw>
          </a:effectLst>
        </p:spPr>
      </p:pic>
      <p:pic>
        <p:nvPicPr>
          <p:cNvPr id="29" name="Picture 28" descr="Spotter.png" title="Picture of a spotter and a dump truck"/>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4114800" y="2743200"/>
            <a:ext cx="4495800" cy="3276600"/>
          </a:xfrm>
          <a:prstGeom prst="rect">
            <a:avLst/>
          </a:prstGeom>
          <a:ln>
            <a:solidFill>
              <a:schemeClr val="tx1"/>
            </a:solidFill>
          </a:ln>
          <a:effectLst>
            <a:outerShdw blurRad="50800" dist="76200" dir="2700000" algn="tl" rotWithShape="0">
              <a:prstClr val="black">
                <a:alpha val="40000"/>
              </a:prstClr>
            </a:outerShdw>
          </a:effectLst>
        </p:spPr>
      </p:pic>
      <p:pic>
        <p:nvPicPr>
          <p:cNvPr id="27" name="Picture 26" descr="7136528.png" title="Picture of access and egress points"/>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157617" y="2743200"/>
            <a:ext cx="4481558" cy="3200400"/>
          </a:xfrm>
          <a:prstGeom prst="rect">
            <a:avLst/>
          </a:prstGeom>
          <a:ln>
            <a:solidFill>
              <a:schemeClr val="tx1"/>
            </a:solidFill>
          </a:ln>
          <a:effectLst>
            <a:outerShdw blurRad="50800" dist="76200" dir="2700000" algn="tl" rotWithShape="0">
              <a:prstClr val="black">
                <a:alpha val="40000"/>
              </a:prstClr>
            </a:outerShdw>
          </a:effectLst>
        </p:spPr>
      </p:pic>
      <p:pic>
        <p:nvPicPr>
          <p:cNvPr id="25" name="Picture 24" descr="PortaJohn.png" title="Picture of worker rest area"/>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4191000" y="2743199"/>
            <a:ext cx="4495800" cy="3286897"/>
          </a:xfrm>
          <a:prstGeom prst="rect">
            <a:avLst/>
          </a:prstGeom>
          <a:ln>
            <a:solidFill>
              <a:schemeClr val="tx1"/>
            </a:solidFill>
          </a:ln>
          <a:effectLst>
            <a:outerShdw blurRad="50800" dist="76200" dir="2700000" algn="tl" rotWithShape="0">
              <a:prstClr val="black">
                <a:alpha val="40000"/>
              </a:prstClr>
            </a:outerShdw>
          </a:effectLst>
        </p:spPr>
      </p:pic>
      <p:pic>
        <p:nvPicPr>
          <p:cNvPr id="30" name="Picture 29" descr="AR-130529831.png" title="Picture of site visitors parki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098402" y="2743200"/>
            <a:ext cx="4602685" cy="3276600"/>
          </a:xfrm>
          <a:prstGeom prst="rect">
            <a:avLst/>
          </a:prstGeom>
          <a:ln>
            <a:solidFill>
              <a:schemeClr val="tx1"/>
            </a:solidFill>
          </a:ln>
          <a:effectLst>
            <a:outerShdw blurRad="50800" dist="76200" dir="2700000" algn="tl" rotWithShape="0">
              <a:prstClr val="black">
                <a:alpha val="40000"/>
              </a:prstClr>
            </a:outerShdw>
          </a:effectLst>
        </p:spPr>
      </p:pic>
      <p:sp>
        <p:nvSpPr>
          <p:cNvPr id="20" name="Subtitle 8"/>
          <p:cNvSpPr txBox="1">
            <a:spLocks/>
          </p:cNvSpPr>
          <p:nvPr/>
        </p:nvSpPr>
        <p:spPr bwMode="auto">
          <a:xfrm>
            <a:off x="700430" y="3906439"/>
            <a:ext cx="8138770" cy="560387"/>
          </a:xfrm>
          <a:prstGeom prst="rect">
            <a:avLst/>
          </a:prstGeom>
          <a:noFill/>
          <a:ln w="9525">
            <a:noFill/>
            <a:miter lim="800000"/>
            <a:headEnd/>
            <a:tailEnd/>
          </a:ln>
        </p:spPr>
        <p:txBody>
          <a:bodyPr/>
          <a:lstStyle/>
          <a:p>
            <a:pPr marL="0" lvl="1">
              <a:lnSpc>
                <a:spcPts val="20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spc="20" dirty="0" err="1" smtClean="0">
                <a:latin typeface="Arial Narrow" pitchFamily="34" charset="0"/>
              </a:rPr>
              <a:t>Vias</a:t>
            </a:r>
            <a:r>
              <a:rPr lang="en-US" sz="2000" b="1" spc="20" dirty="0" smtClean="0">
                <a:latin typeface="Arial Narrow" pitchFamily="34" charset="0"/>
              </a:rPr>
              <a:t> </a:t>
            </a:r>
            <a:r>
              <a:rPr lang="en-US" sz="2000" b="1" spc="20" dirty="0" err="1" smtClean="0">
                <a:latin typeface="Arial Narrow" pitchFamily="34" charset="0"/>
              </a:rPr>
              <a:t>hacia</a:t>
            </a:r>
            <a:r>
              <a:rPr lang="en-US" sz="2000" b="1" spc="20" dirty="0" smtClean="0">
                <a:latin typeface="Arial Narrow" pitchFamily="34" charset="0"/>
              </a:rPr>
              <a:t> los </a:t>
            </a:r>
            <a:r>
              <a:rPr lang="en-US" sz="2000" b="1" spc="20" dirty="0" err="1" smtClean="0">
                <a:latin typeface="Arial Narrow" pitchFamily="34" charset="0"/>
              </a:rPr>
              <a:t>baños</a:t>
            </a:r>
            <a:endParaRPr lang="en-US" sz="2000" b="1" spc="20" dirty="0" smtClean="0">
              <a:latin typeface="Arial Narrow" pitchFamily="34" charset="0"/>
            </a:endParaRPr>
          </a:p>
        </p:txBody>
      </p:sp>
      <p:sp>
        <p:nvSpPr>
          <p:cNvPr id="14" name="Subtitle 8"/>
          <p:cNvSpPr txBox="1">
            <a:spLocks/>
          </p:cNvSpPr>
          <p:nvPr/>
        </p:nvSpPr>
        <p:spPr bwMode="auto">
          <a:xfrm>
            <a:off x="357130" y="2362200"/>
            <a:ext cx="9654210" cy="506413"/>
          </a:xfrm>
          <a:prstGeom prst="rect">
            <a:avLst/>
          </a:prstGeom>
          <a:noFill/>
          <a:ln w="9525">
            <a:noFill/>
            <a:miter lim="800000"/>
            <a:headEnd/>
            <a:tailEnd/>
          </a:ln>
        </p:spPr>
        <p:txBody>
          <a:bodyPr/>
          <a:lstStyle/>
          <a:p>
            <a:pPr>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smtClean="0">
                <a:latin typeface="Arial Narrow" pitchFamily="34" charset="0"/>
              </a:rPr>
              <a:t>Determine </a:t>
            </a:r>
            <a:r>
              <a:rPr lang="en-US" sz="2200" b="1" dirty="0" err="1" smtClean="0">
                <a:latin typeface="Arial Narrow" pitchFamily="34" charset="0"/>
              </a:rPr>
              <a:t>donde</a:t>
            </a:r>
            <a:r>
              <a:rPr lang="en-US" sz="2200" b="1" dirty="0" smtClean="0">
                <a:latin typeface="Arial Narrow" pitchFamily="34" charset="0"/>
              </a:rPr>
              <a:t> </a:t>
            </a:r>
            <a:r>
              <a:rPr lang="en-US" sz="2200" b="1" dirty="0" err="1" smtClean="0">
                <a:latin typeface="Arial Narrow" pitchFamily="34" charset="0"/>
              </a:rPr>
              <a:t>es</a:t>
            </a:r>
            <a:r>
              <a:rPr lang="en-US" sz="2200" b="1" dirty="0" smtClean="0">
                <a:latin typeface="Arial Narrow" pitchFamily="34" charset="0"/>
              </a:rPr>
              <a:t> probable </a:t>
            </a:r>
            <a:r>
              <a:rPr lang="en-US" sz="2200" b="1" dirty="0" err="1" smtClean="0">
                <a:latin typeface="Arial Narrow" pitchFamily="34" charset="0"/>
              </a:rPr>
              <a:t>que</a:t>
            </a:r>
            <a:r>
              <a:rPr lang="en-US" sz="2200" b="1" dirty="0" smtClean="0">
                <a:latin typeface="Arial Narrow" pitchFamily="34" charset="0"/>
              </a:rPr>
              <a:t> los </a:t>
            </a:r>
            <a:r>
              <a:rPr lang="en-US" sz="2200" b="1" dirty="0" err="1" smtClean="0">
                <a:latin typeface="Arial Narrow" pitchFamily="34" charset="0"/>
              </a:rPr>
              <a:t>trabajadores</a:t>
            </a:r>
            <a:r>
              <a:rPr lang="en-US" sz="2200" b="1" dirty="0" smtClean="0">
                <a:latin typeface="Arial Narrow" pitchFamily="34" charset="0"/>
              </a:rPr>
              <a:t> a pie </a:t>
            </a:r>
            <a:r>
              <a:rPr lang="en-US" sz="2200" b="1" dirty="0" err="1" smtClean="0">
                <a:latin typeface="Arial Narrow" pitchFamily="34" charset="0"/>
              </a:rPr>
              <a:t>enfrenten</a:t>
            </a:r>
            <a:r>
              <a:rPr lang="en-US" sz="2200" b="1" dirty="0" smtClean="0">
                <a:latin typeface="Arial Narrow" pitchFamily="34" charset="0"/>
              </a:rPr>
              <a:t> </a:t>
            </a:r>
            <a:r>
              <a:rPr lang="en-US" sz="2200" b="1" dirty="0" err="1" smtClean="0">
                <a:latin typeface="Arial Narrow" pitchFamily="34" charset="0"/>
              </a:rPr>
              <a:t>peligros</a:t>
            </a:r>
            <a:endParaRPr lang="en-US" sz="2200" b="1" dirty="0" smtClean="0">
              <a:latin typeface="Arial Narrow" pitchFamily="34" charset="0"/>
            </a:endParaRPr>
          </a:p>
          <a:p>
            <a:pPr>
              <a:lnSpc>
                <a:spcPts val="2200"/>
              </a:lnSpc>
              <a:spcBef>
                <a:spcPct val="20000"/>
              </a:spcBef>
              <a:buFont typeface="Arial" charset="0"/>
              <a:buChar char="•"/>
            </a:pPr>
            <a:endParaRPr lang="en-US" sz="2200" b="1" dirty="0">
              <a:latin typeface="Arial Narrow" pitchFamily="34" charset="0"/>
            </a:endParaRPr>
          </a:p>
        </p:txBody>
      </p:sp>
      <p:grpSp>
        <p:nvGrpSpPr>
          <p:cNvPr id="3" name="Group 2" title="Picture of ARTBA Developing An Internal TC Plan preventing runovers and backovers in roadway construction Title"/>
          <p:cNvGrpSpPr/>
          <p:nvPr/>
        </p:nvGrpSpPr>
        <p:grpSpPr>
          <a:xfrm>
            <a:off x="381000" y="336288"/>
            <a:ext cx="8595360" cy="959112"/>
            <a:chOff x="381000" y="336288"/>
            <a:chExt cx="8595360" cy="959112"/>
          </a:xfrm>
        </p:grpSpPr>
        <p:sp>
          <p:nvSpPr>
            <p:cNvPr id="4"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5"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err="1">
                  <a:effectLst>
                    <a:outerShdw blurRad="60007" dist="310007" dir="7680000" sy="30000" kx="1300200" algn="ctr" rotWithShape="0">
                      <a:prstClr val="black">
                        <a:alpha val="32000"/>
                      </a:prstClr>
                    </a:outerShdw>
                  </a:effectLst>
                </a:rPr>
                <a:t>Implementando</a:t>
              </a:r>
              <a:r>
                <a:rPr lang="en-US" sz="3600" b="1" dirty="0">
                  <a:effectLst>
                    <a:outerShdw blurRad="60007" dist="310007" dir="7680000" sy="30000" kx="1300200" algn="ctr" rotWithShape="0">
                      <a:prstClr val="black">
                        <a:alpha val="32000"/>
                      </a:prstClr>
                    </a:outerShdw>
                  </a:effectLst>
                </a:rPr>
                <a:t> un PCTI</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a:p>
              <a:pPr algn="r">
                <a:lnSpc>
                  <a:spcPts val="1900"/>
                </a:lnSpc>
              </a:pP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6"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a:ln>
                    <a:solidFill>
                      <a:srgbClr val="C00000"/>
                    </a:solidFill>
                  </a:ln>
                  <a:solidFill>
                    <a:srgbClr val="003300"/>
                  </a:solidFill>
                </a:rPr>
                <a:t>PREVINIENDO INCIDENTES POR ATROPELLOS EN LA CONSTRUCCION VIAL</a:t>
              </a:r>
              <a:endParaRPr lang="en-US" sz="1600" b="1" i="1" spc="50" dirty="0">
                <a:ln>
                  <a:solidFill>
                    <a:srgbClr val="C00000"/>
                  </a:solidFill>
                </a:ln>
                <a:solidFill>
                  <a:srgbClr val="003300"/>
                </a:solidFill>
                <a:latin typeface="Calibri" pitchFamily="34" charset="0"/>
              </a:endParaRPr>
            </a:p>
            <a:p>
              <a:pPr>
                <a:lnSpc>
                  <a:spcPts val="1900"/>
                </a:lnSpc>
              </a:pPr>
              <a:endParaRPr lang="en-US" sz="1600" b="1" i="1" spc="50" dirty="0">
                <a:ln>
                  <a:solidFill>
                    <a:srgbClr val="C00000"/>
                  </a:solidFill>
                </a:ln>
                <a:solidFill>
                  <a:srgbClr val="003300"/>
                </a:solidFill>
                <a:latin typeface="Calibri" pitchFamily="34" charset="0"/>
              </a:endParaRPr>
            </a:p>
          </p:txBody>
        </p:sp>
        <p:pic>
          <p:nvPicPr>
            <p:cNvPr id="7" name="Picture 6" descr="LOGO-ARTBA.png" title="Picture of ARTBA Developing An Internal TC Plan preventing runovers and backovers in roadway construction Title"/>
            <p:cNvPicPr>
              <a:picLocks noChangeAspect="1"/>
            </p:cNvPicPr>
            <p:nvPr/>
          </p:nvPicPr>
          <p:blipFill>
            <a:blip r:embed="rId9"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8" name="Picture 7" descr="Logo_WZ_Safety.png" title="Picture of ARTBA Developing An Internal TC Plan preventing runovers and backovers in roadway construction Title"/>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9" name="Subtitle 8"/>
          <p:cNvSpPr txBox="1">
            <a:spLocks/>
          </p:cNvSpPr>
          <p:nvPr/>
        </p:nvSpPr>
        <p:spPr bwMode="auto">
          <a:xfrm>
            <a:off x="388938" y="1447800"/>
            <a:ext cx="7993062" cy="533400"/>
          </a:xfrm>
          <a:prstGeom prst="rect">
            <a:avLst/>
          </a:prstGeom>
          <a:noFill/>
          <a:ln w="9525">
            <a:noFill/>
            <a:miter lim="800000"/>
            <a:headEnd/>
            <a:tailEnd/>
          </a:ln>
        </p:spPr>
        <p:txBody>
          <a:bodyPr/>
          <a:lstStyle/>
          <a:p>
            <a:pPr marL="342900" indent="-342900">
              <a:spcBef>
                <a:spcPct val="20000"/>
              </a:spcBef>
            </a:pPr>
            <a:r>
              <a:rPr lang="en-US" sz="2800" b="1" dirty="0" err="1" smtClean="0">
                <a:solidFill>
                  <a:schemeClr val="bg2">
                    <a:lumMod val="10000"/>
                  </a:schemeClr>
                </a:solidFill>
                <a:latin typeface="Calibri" pitchFamily="34" charset="0"/>
              </a:rPr>
              <a:t>Creando</a:t>
            </a:r>
            <a:r>
              <a:rPr lang="en-US" sz="2800" b="1" dirty="0" smtClean="0">
                <a:solidFill>
                  <a:schemeClr val="bg2">
                    <a:lumMod val="10000"/>
                  </a:schemeClr>
                </a:solidFill>
                <a:latin typeface="Calibri" pitchFamily="34" charset="0"/>
              </a:rPr>
              <a:t> un PCTI</a:t>
            </a:r>
            <a:endParaRPr lang="en-US" sz="2800" b="1" dirty="0">
              <a:solidFill>
                <a:schemeClr val="bg2">
                  <a:lumMod val="10000"/>
                </a:schemeClr>
              </a:solidFill>
              <a:latin typeface="Calibri" pitchFamily="34" charset="0"/>
            </a:endParaRPr>
          </a:p>
        </p:txBody>
      </p:sp>
      <p:sp>
        <p:nvSpPr>
          <p:cNvPr id="11" name="5-Point Star 10" title="Picture of star under the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ubtitle 8"/>
          <p:cNvSpPr txBox="1">
            <a:spLocks/>
          </p:cNvSpPr>
          <p:nvPr/>
        </p:nvSpPr>
        <p:spPr bwMode="auto">
          <a:xfrm>
            <a:off x="340951" y="1981199"/>
            <a:ext cx="8061325" cy="506413"/>
          </a:xfrm>
          <a:prstGeom prst="rect">
            <a:avLst/>
          </a:prstGeom>
          <a:noFill/>
          <a:ln w="9525">
            <a:noFill/>
            <a:miter lim="800000"/>
            <a:headEnd/>
            <a:tailEnd/>
          </a:ln>
        </p:spPr>
        <p:txBody>
          <a:bodyPr/>
          <a:lstStyle/>
          <a:p>
            <a:pPr>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smtClean="0">
                <a:latin typeface="Arial Narrow" pitchFamily="34" charset="0"/>
              </a:rPr>
              <a:t>Determine los </a:t>
            </a:r>
            <a:r>
              <a:rPr lang="en-US" sz="2200" b="1" dirty="0" err="1" smtClean="0">
                <a:latin typeface="Arial Narrow" pitchFamily="34" charset="0"/>
              </a:rPr>
              <a:t>lugares</a:t>
            </a:r>
            <a:r>
              <a:rPr lang="en-US" sz="2200" b="1" dirty="0" smtClean="0">
                <a:latin typeface="Arial Narrow" pitchFamily="34" charset="0"/>
              </a:rPr>
              <a:t> para el </a:t>
            </a:r>
            <a:r>
              <a:rPr lang="en-US" sz="2200" b="1" dirty="0" err="1" smtClean="0">
                <a:latin typeface="Arial Narrow" pitchFamily="34" charset="0"/>
              </a:rPr>
              <a:t>equipo</a:t>
            </a:r>
            <a:r>
              <a:rPr lang="en-US" sz="2200" b="1" dirty="0" smtClean="0">
                <a:latin typeface="Arial Narrow" pitchFamily="34" charset="0"/>
              </a:rPr>
              <a:t> y el personal</a:t>
            </a:r>
          </a:p>
          <a:p>
            <a:pPr>
              <a:lnSpc>
                <a:spcPts val="2200"/>
              </a:lnSpc>
              <a:spcBef>
                <a:spcPct val="20000"/>
              </a:spcBef>
              <a:buFont typeface="Arial" charset="0"/>
              <a:buChar char="•"/>
            </a:pPr>
            <a:endParaRPr lang="en-US" sz="2200" b="1" dirty="0">
              <a:latin typeface="Arial Narrow" pitchFamily="34" charset="0"/>
            </a:endParaRPr>
          </a:p>
        </p:txBody>
      </p:sp>
      <p:sp>
        <p:nvSpPr>
          <p:cNvPr id="13" name="Subtitle 8"/>
          <p:cNvSpPr txBox="1">
            <a:spLocks/>
          </p:cNvSpPr>
          <p:nvPr/>
        </p:nvSpPr>
        <p:spPr bwMode="auto">
          <a:xfrm>
            <a:off x="700430" y="2743200"/>
            <a:ext cx="8138770"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err="1" smtClean="0">
                <a:latin typeface="Arial Narrow" pitchFamily="34" charset="0"/>
              </a:rPr>
              <a:t>Zonas</a:t>
            </a:r>
            <a:r>
              <a:rPr lang="en-US" sz="2000" b="1" dirty="0" smtClean="0">
                <a:latin typeface="Arial Narrow" pitchFamily="34" charset="0"/>
              </a:rPr>
              <a:t> de </a:t>
            </a:r>
            <a:r>
              <a:rPr lang="en-US" sz="2000" b="1" dirty="0" err="1" smtClean="0">
                <a:latin typeface="Arial Narrow" pitchFamily="34" charset="0"/>
              </a:rPr>
              <a:t>Retroceso</a:t>
            </a: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spc="-30"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15" name="Subtitle 8"/>
          <p:cNvSpPr txBox="1">
            <a:spLocks/>
          </p:cNvSpPr>
          <p:nvPr/>
        </p:nvSpPr>
        <p:spPr bwMode="auto">
          <a:xfrm>
            <a:off x="700430" y="3120345"/>
            <a:ext cx="8138770" cy="560387"/>
          </a:xfrm>
          <a:prstGeom prst="rect">
            <a:avLst/>
          </a:prstGeom>
          <a:noFill/>
          <a:ln w="9525">
            <a:noFill/>
            <a:miter lim="800000"/>
            <a:headEnd/>
            <a:tailEnd/>
          </a:ln>
        </p:spPr>
        <p:txBody>
          <a:bodyPr/>
          <a:lstStyle/>
          <a:p>
            <a:pPr marL="0" lvl="1">
              <a:lnSpc>
                <a:spcPts val="20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spc="20" dirty="0" err="1" smtClean="0">
                <a:latin typeface="Arial Narrow" pitchFamily="34" charset="0"/>
              </a:rPr>
              <a:t>Puntos</a:t>
            </a:r>
            <a:r>
              <a:rPr lang="en-US" sz="2000" b="1" spc="20" dirty="0" smtClean="0">
                <a:latin typeface="Arial Narrow" pitchFamily="34" charset="0"/>
              </a:rPr>
              <a:t> de </a:t>
            </a:r>
            <a:r>
              <a:rPr lang="en-US" sz="2000" b="1" spc="20" dirty="0" err="1" smtClean="0">
                <a:latin typeface="Arial Narrow" pitchFamily="34" charset="0"/>
              </a:rPr>
              <a:t>ingreso</a:t>
            </a:r>
            <a:r>
              <a:rPr lang="en-US" sz="2000" b="1" spc="20" dirty="0" smtClean="0">
                <a:latin typeface="Arial Narrow" pitchFamily="34" charset="0"/>
              </a:rPr>
              <a:t>/</a:t>
            </a:r>
            <a:r>
              <a:rPr lang="en-US" sz="2000" b="1" spc="20" dirty="0" err="1" smtClean="0">
                <a:latin typeface="Arial Narrow" pitchFamily="34" charset="0"/>
              </a:rPr>
              <a:t>salida</a:t>
            </a:r>
            <a:endParaRPr lang="en-US" sz="2000" b="1" spc="20" dirty="0" smtClean="0">
              <a:latin typeface="Arial Narrow" pitchFamily="34" charset="0"/>
            </a:endParaRPr>
          </a:p>
        </p:txBody>
      </p:sp>
      <p:sp>
        <p:nvSpPr>
          <p:cNvPr id="19" name="Subtitle 8"/>
          <p:cNvSpPr txBox="1">
            <a:spLocks/>
          </p:cNvSpPr>
          <p:nvPr/>
        </p:nvSpPr>
        <p:spPr bwMode="auto">
          <a:xfrm>
            <a:off x="700430" y="3497490"/>
            <a:ext cx="8138770"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err="1" smtClean="0">
                <a:latin typeface="Arial Narrow" pitchFamily="34" charset="0"/>
              </a:rPr>
              <a:t>Lugares</a:t>
            </a:r>
            <a:r>
              <a:rPr lang="en-US" sz="2000" b="1" dirty="0" smtClean="0">
                <a:latin typeface="Arial Narrow" pitchFamily="34" charset="0"/>
              </a:rPr>
              <a:t> </a:t>
            </a:r>
            <a:r>
              <a:rPr lang="en-US" sz="2000" b="1" dirty="0" err="1" smtClean="0">
                <a:latin typeface="Arial Narrow" pitchFamily="34" charset="0"/>
              </a:rPr>
              <a:t>activos</a:t>
            </a:r>
            <a:r>
              <a:rPr lang="en-US" sz="2000" b="1" dirty="0" smtClean="0">
                <a:latin typeface="Arial Narrow" pitchFamily="34" charset="0"/>
              </a:rPr>
              <a:t> de </a:t>
            </a:r>
            <a:r>
              <a:rPr lang="en-US" sz="2000" b="1" dirty="0" err="1" smtClean="0">
                <a:latin typeface="Arial Narrow" pitchFamily="34" charset="0"/>
              </a:rPr>
              <a:t>trabajo</a:t>
            </a: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spc="-30"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21" name="Subtitle 8"/>
          <p:cNvSpPr txBox="1">
            <a:spLocks/>
          </p:cNvSpPr>
          <p:nvPr/>
        </p:nvSpPr>
        <p:spPr bwMode="auto">
          <a:xfrm>
            <a:off x="700430" y="4251780"/>
            <a:ext cx="8138770"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err="1" smtClean="0">
                <a:latin typeface="Arial Narrow" pitchFamily="34" charset="0"/>
              </a:rPr>
              <a:t>Vias</a:t>
            </a:r>
            <a:r>
              <a:rPr lang="en-US" sz="2000" b="1" dirty="0" smtClean="0">
                <a:latin typeface="Arial Narrow" pitchFamily="34" charset="0"/>
              </a:rPr>
              <a:t> para </a:t>
            </a:r>
            <a:r>
              <a:rPr lang="en-US" sz="2000" b="1" dirty="0" err="1" smtClean="0">
                <a:latin typeface="Arial Narrow" pitchFamily="34" charset="0"/>
              </a:rPr>
              <a:t>equipos</a:t>
            </a:r>
            <a:r>
              <a:rPr lang="en-US" sz="2000" b="1" dirty="0" smtClean="0">
                <a:latin typeface="Arial Narrow" pitchFamily="34" charset="0"/>
              </a:rPr>
              <a:t> </a:t>
            </a:r>
            <a:r>
              <a:rPr lang="en-US" sz="2000" b="1" dirty="0" err="1" smtClean="0">
                <a:latin typeface="Arial Narrow" pitchFamily="34" charset="0"/>
              </a:rPr>
              <a:t>pesados</a:t>
            </a: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spc="-30"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22" name="Subtitle 8"/>
          <p:cNvSpPr txBox="1">
            <a:spLocks/>
          </p:cNvSpPr>
          <p:nvPr/>
        </p:nvSpPr>
        <p:spPr bwMode="auto">
          <a:xfrm>
            <a:off x="700430" y="4660729"/>
            <a:ext cx="8138770" cy="560387"/>
          </a:xfrm>
          <a:prstGeom prst="rect">
            <a:avLst/>
          </a:prstGeom>
          <a:noFill/>
          <a:ln w="9525">
            <a:noFill/>
            <a:miter lim="800000"/>
            <a:headEnd/>
            <a:tailEnd/>
          </a:ln>
        </p:spPr>
        <p:txBody>
          <a:bodyPr/>
          <a:lstStyle/>
          <a:p>
            <a:pPr marL="0" lvl="1">
              <a:lnSpc>
                <a:spcPts val="20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spc="20" dirty="0" err="1" smtClean="0">
                <a:latin typeface="Arial Narrow" pitchFamily="34" charset="0"/>
              </a:rPr>
              <a:t>Servicios</a:t>
            </a:r>
            <a:endParaRPr lang="en-US" sz="2000" b="1" spc="20" dirty="0" smtClean="0">
              <a:latin typeface="Arial Narrow" pitchFamily="34" charset="0"/>
            </a:endParaRPr>
          </a:p>
        </p:txBody>
      </p:sp>
      <p:sp>
        <p:nvSpPr>
          <p:cNvPr id="23" name="Subtitle 8"/>
          <p:cNvSpPr txBox="1">
            <a:spLocks/>
          </p:cNvSpPr>
          <p:nvPr/>
        </p:nvSpPr>
        <p:spPr bwMode="auto">
          <a:xfrm>
            <a:off x="700430" y="5006070"/>
            <a:ext cx="8138770"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err="1" smtClean="0">
                <a:latin typeface="Arial Narrow" pitchFamily="34" charset="0"/>
              </a:rPr>
              <a:t>Parqueo</a:t>
            </a:r>
            <a:r>
              <a:rPr lang="en-US" sz="2000" b="1" dirty="0" smtClean="0">
                <a:latin typeface="Arial Narrow" pitchFamily="34" charset="0"/>
              </a:rPr>
              <a:t> para </a:t>
            </a:r>
            <a:r>
              <a:rPr lang="en-US" sz="2000" b="1" dirty="0" err="1" smtClean="0">
                <a:latin typeface="Arial Narrow" pitchFamily="34" charset="0"/>
              </a:rPr>
              <a:t>visitantes</a:t>
            </a: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spc="-30"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24" name="Subtitle 8"/>
          <p:cNvSpPr txBox="1">
            <a:spLocks/>
          </p:cNvSpPr>
          <p:nvPr/>
        </p:nvSpPr>
        <p:spPr bwMode="auto">
          <a:xfrm>
            <a:off x="700430" y="5399115"/>
            <a:ext cx="8138770" cy="560387"/>
          </a:xfrm>
          <a:prstGeom prst="rect">
            <a:avLst/>
          </a:prstGeom>
          <a:noFill/>
          <a:ln w="9525">
            <a:noFill/>
            <a:miter lim="800000"/>
            <a:headEnd/>
            <a:tailEnd/>
          </a:ln>
        </p:spPr>
        <p:txBody>
          <a:bodyPr/>
          <a:lstStyle/>
          <a:p>
            <a:pPr marL="0" lvl="1">
              <a:lnSpc>
                <a:spcPts val="20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spc="20" dirty="0" err="1" smtClean="0">
                <a:latin typeface="Arial Narrow" pitchFamily="34" charset="0"/>
              </a:rPr>
              <a:t>Almacen</a:t>
            </a:r>
            <a:r>
              <a:rPr lang="en-US" sz="2000" b="1" spc="20" dirty="0" smtClean="0">
                <a:latin typeface="Arial Narrow" pitchFamily="34" charset="0"/>
              </a:rPr>
              <a:t> de </a:t>
            </a:r>
            <a:r>
              <a:rPr lang="en-US" sz="2000" b="1" spc="20" dirty="0" err="1" smtClean="0">
                <a:latin typeface="Arial Narrow" pitchFamily="34" charset="0"/>
              </a:rPr>
              <a:t>materiales</a:t>
            </a:r>
            <a:r>
              <a:rPr lang="en-US" sz="2000" b="1" spc="20" dirty="0" smtClean="0">
                <a:latin typeface="Arial Narrow" pitchFamily="34" charset="0"/>
              </a:rPr>
              <a:t/>
            </a:r>
            <a:br>
              <a:rPr lang="en-US" sz="2000" b="1" spc="20" dirty="0" smtClean="0">
                <a:latin typeface="Arial Narrow" pitchFamily="34" charset="0"/>
              </a:rPr>
            </a:br>
            <a:r>
              <a:rPr lang="en-US" sz="2000" b="1" spc="20" dirty="0" smtClean="0">
                <a:latin typeface="Arial Narrow" pitchFamily="34" charset="0"/>
              </a:rPr>
              <a:t>     </a:t>
            </a:r>
            <a:r>
              <a:rPr lang="en-US" sz="2000" b="1" spc="20" dirty="0" err="1" smtClean="0">
                <a:latin typeface="Arial Narrow" pitchFamily="34" charset="0"/>
              </a:rPr>
              <a:t>Lugares</a:t>
            </a:r>
            <a:r>
              <a:rPr lang="en-US" sz="2000" b="1" spc="20" dirty="0" smtClean="0">
                <a:latin typeface="Arial Narrow" pitchFamily="34" charset="0"/>
              </a:rPr>
              <a:t> y </a:t>
            </a:r>
            <a:r>
              <a:rPr lang="en-US" sz="2000" b="1" spc="20" dirty="0" err="1" smtClean="0">
                <a:latin typeface="Arial Narrow" pitchFamily="34" charset="0"/>
              </a:rPr>
              <a:t>movimiento</a:t>
            </a:r>
            <a:endParaRPr lang="en-US" sz="2000" b="1" spc="20" dirty="0" smtClean="0">
              <a:latin typeface="Arial Narrow" pitchFamily="34" charset="0"/>
            </a:endParaRPr>
          </a:p>
        </p:txBody>
      </p:sp>
      <p:sp>
        <p:nvSpPr>
          <p:cNvPr id="10" name="Title 9" hidden="1"/>
          <p:cNvSpPr>
            <a:spLocks noGrp="1"/>
          </p:cNvSpPr>
          <p:nvPr>
            <p:ph type="title"/>
          </p:nvPr>
        </p:nvSpPr>
        <p:spPr>
          <a:xfrm>
            <a:off x="436318" y="-1447800"/>
            <a:ext cx="8229600" cy="1143000"/>
          </a:xfrm>
        </p:spPr>
        <p:txBody>
          <a:bodyPr/>
          <a:lstStyle/>
          <a:p>
            <a:r>
              <a:rPr lang="en-US" dirty="0" smtClean="0"/>
              <a:t>Creating an ITCP</a:t>
            </a:r>
            <a:endParaRPr lang="en-US" dirty="0"/>
          </a:p>
        </p:txBody>
      </p:sp>
      <p:sp>
        <p:nvSpPr>
          <p:cNvPr id="32" name="Slide Number Placeholder 4"/>
          <p:cNvSpPr>
            <a:spLocks noGrp="1"/>
          </p:cNvSpPr>
          <p:nvPr>
            <p:ph type="sldNum" sz="quarter" idx="12"/>
          </p:nvPr>
        </p:nvSpPr>
        <p:spPr/>
        <p:txBody>
          <a:bodyPr/>
          <a:lstStyle/>
          <a:p>
            <a:pPr>
              <a:defRPr/>
            </a:pPr>
            <a:fld id="{632DF3B3-665C-4605-AF3C-B77CE60C6955}" type="slidenum">
              <a:rPr lang="en-US"/>
              <a:pPr>
                <a:defRPr/>
              </a:pPr>
              <a:t>24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55"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1000" fill="hold"/>
                                        <p:tgtEl>
                                          <p:spTgt spid="29"/>
                                        </p:tgtEl>
                                        <p:attrNameLst>
                                          <p:attrName>ppt_w</p:attrName>
                                        </p:attrNameLst>
                                      </p:cBhvr>
                                      <p:tavLst>
                                        <p:tav tm="0">
                                          <p:val>
                                            <p:strVal val="#ppt_w*0.70"/>
                                          </p:val>
                                        </p:tav>
                                        <p:tav tm="100000">
                                          <p:val>
                                            <p:strVal val="#ppt_w"/>
                                          </p:val>
                                        </p:tav>
                                      </p:tavLst>
                                    </p:anim>
                                    <p:anim calcmode="lin" valueType="num">
                                      <p:cBhvr>
                                        <p:cTn id="28" dur="1000" fill="hold"/>
                                        <p:tgtEl>
                                          <p:spTgt spid="29"/>
                                        </p:tgtEl>
                                        <p:attrNameLst>
                                          <p:attrName>ppt_h</p:attrName>
                                        </p:attrNameLst>
                                      </p:cBhvr>
                                      <p:tavLst>
                                        <p:tav tm="0">
                                          <p:val>
                                            <p:strVal val="#ppt_h"/>
                                          </p:val>
                                        </p:tav>
                                        <p:tav tm="100000">
                                          <p:val>
                                            <p:strVal val="#ppt_h"/>
                                          </p:val>
                                        </p:tav>
                                      </p:tavLst>
                                    </p:anim>
                                    <p:animEffect transition="in" filter="fade">
                                      <p:cBhvr>
                                        <p:cTn id="29" dur="10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childTnLst>
                                </p:cTn>
                              </p:par>
                              <p:par>
                                <p:cTn id="34" presetID="55" presetClass="entr" presetSubtype="0" fill="hold"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1000" fill="hold"/>
                                        <p:tgtEl>
                                          <p:spTgt spid="27"/>
                                        </p:tgtEl>
                                        <p:attrNameLst>
                                          <p:attrName>ppt_w</p:attrName>
                                        </p:attrNameLst>
                                      </p:cBhvr>
                                      <p:tavLst>
                                        <p:tav tm="0">
                                          <p:val>
                                            <p:strVal val="#ppt_w*0.70"/>
                                          </p:val>
                                        </p:tav>
                                        <p:tav tm="100000">
                                          <p:val>
                                            <p:strVal val="#ppt_w"/>
                                          </p:val>
                                        </p:tav>
                                      </p:tavLst>
                                    </p:anim>
                                    <p:anim calcmode="lin" valueType="num">
                                      <p:cBhvr>
                                        <p:cTn id="37" dur="1000" fill="hold"/>
                                        <p:tgtEl>
                                          <p:spTgt spid="27"/>
                                        </p:tgtEl>
                                        <p:attrNameLst>
                                          <p:attrName>ppt_h</p:attrName>
                                        </p:attrNameLst>
                                      </p:cBhvr>
                                      <p:tavLst>
                                        <p:tav tm="0">
                                          <p:val>
                                            <p:strVal val="#ppt_h"/>
                                          </p:val>
                                        </p:tav>
                                        <p:tav tm="100000">
                                          <p:val>
                                            <p:strVal val="#ppt_h"/>
                                          </p:val>
                                        </p:tav>
                                      </p:tavLst>
                                    </p:anim>
                                    <p:animEffect transition="in" filter="fade">
                                      <p:cBhvr>
                                        <p:cTn id="38" dur="1000"/>
                                        <p:tgtEl>
                                          <p:spTgt spid="27"/>
                                        </p:tgtEl>
                                      </p:cBhvr>
                                    </p:animEffect>
                                  </p:childTnLst>
                                </p:cTn>
                              </p:par>
                              <p:par>
                                <p:cTn id="39" presetID="10" presetClass="exit" presetSubtype="0" fill="hold" nodeType="withEffect">
                                  <p:stCondLst>
                                    <p:cond delay="0"/>
                                  </p:stCondLst>
                                  <p:childTnLst>
                                    <p:animEffect transition="out" filter="fade">
                                      <p:cBhvr>
                                        <p:cTn id="40" dur="1000"/>
                                        <p:tgtEl>
                                          <p:spTgt spid="29"/>
                                        </p:tgtEl>
                                      </p:cBhvr>
                                    </p:animEffect>
                                    <p:set>
                                      <p:cBhvr>
                                        <p:cTn id="41" dur="1" fill="hold">
                                          <p:stCondLst>
                                            <p:cond delay="999"/>
                                          </p:stCondLst>
                                        </p:cTn>
                                        <p:tgtEl>
                                          <p:spTgt spid="29"/>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childTnLst>
                                </p:cTn>
                              </p:par>
                              <p:par>
                                <p:cTn id="46" presetID="55" presetClass="entr" presetSubtype="0" fill="hold" nodeType="withEffect">
                                  <p:stCondLst>
                                    <p:cond delay="0"/>
                                  </p:stCondLst>
                                  <p:childTnLst>
                                    <p:set>
                                      <p:cBhvr>
                                        <p:cTn id="47" dur="1" fill="hold">
                                          <p:stCondLst>
                                            <p:cond delay="0"/>
                                          </p:stCondLst>
                                        </p:cTn>
                                        <p:tgtEl>
                                          <p:spTgt spid="26"/>
                                        </p:tgtEl>
                                        <p:attrNameLst>
                                          <p:attrName>style.visibility</p:attrName>
                                        </p:attrNameLst>
                                      </p:cBhvr>
                                      <p:to>
                                        <p:strVal val="visible"/>
                                      </p:to>
                                    </p:set>
                                    <p:anim calcmode="lin" valueType="num">
                                      <p:cBhvr>
                                        <p:cTn id="48" dur="1000" fill="hold"/>
                                        <p:tgtEl>
                                          <p:spTgt spid="26"/>
                                        </p:tgtEl>
                                        <p:attrNameLst>
                                          <p:attrName>ppt_w</p:attrName>
                                        </p:attrNameLst>
                                      </p:cBhvr>
                                      <p:tavLst>
                                        <p:tav tm="0">
                                          <p:val>
                                            <p:strVal val="#ppt_w*0.70"/>
                                          </p:val>
                                        </p:tav>
                                        <p:tav tm="100000">
                                          <p:val>
                                            <p:strVal val="#ppt_w"/>
                                          </p:val>
                                        </p:tav>
                                      </p:tavLst>
                                    </p:anim>
                                    <p:anim calcmode="lin" valueType="num">
                                      <p:cBhvr>
                                        <p:cTn id="49" dur="1000" fill="hold"/>
                                        <p:tgtEl>
                                          <p:spTgt spid="26"/>
                                        </p:tgtEl>
                                        <p:attrNameLst>
                                          <p:attrName>ppt_h</p:attrName>
                                        </p:attrNameLst>
                                      </p:cBhvr>
                                      <p:tavLst>
                                        <p:tav tm="0">
                                          <p:val>
                                            <p:strVal val="#ppt_h"/>
                                          </p:val>
                                        </p:tav>
                                        <p:tav tm="100000">
                                          <p:val>
                                            <p:strVal val="#ppt_h"/>
                                          </p:val>
                                        </p:tav>
                                      </p:tavLst>
                                    </p:anim>
                                    <p:animEffect transition="in" filter="fade">
                                      <p:cBhvr>
                                        <p:cTn id="50" dur="1000"/>
                                        <p:tgtEl>
                                          <p:spTgt spid="26"/>
                                        </p:tgtEl>
                                      </p:cBhvr>
                                    </p:animEffect>
                                  </p:childTnLst>
                                </p:cTn>
                              </p:par>
                              <p:par>
                                <p:cTn id="51" presetID="10" presetClass="exit" presetSubtype="0" fill="hold" nodeType="withEffect">
                                  <p:stCondLst>
                                    <p:cond delay="0"/>
                                  </p:stCondLst>
                                  <p:childTnLst>
                                    <p:animEffect transition="out" filter="fade">
                                      <p:cBhvr>
                                        <p:cTn id="52" dur="1000"/>
                                        <p:tgtEl>
                                          <p:spTgt spid="27"/>
                                        </p:tgtEl>
                                      </p:cBhvr>
                                    </p:animEffect>
                                    <p:set>
                                      <p:cBhvr>
                                        <p:cTn id="53" dur="1" fill="hold">
                                          <p:stCondLst>
                                            <p:cond delay="999"/>
                                          </p:stCondLst>
                                        </p:cTn>
                                        <p:tgtEl>
                                          <p:spTgt spid="27"/>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20"/>
                                        </p:tgtEl>
                                        <p:attrNameLst>
                                          <p:attrName>style.visibility</p:attrName>
                                        </p:attrNameLst>
                                      </p:cBhvr>
                                      <p:to>
                                        <p:strVal val="visible"/>
                                      </p:to>
                                    </p:set>
                                  </p:childTnLst>
                                </p:cTn>
                              </p:par>
                              <p:par>
                                <p:cTn id="58" presetID="55" presetClass="entr" presetSubtype="0" fill="hold" nodeType="with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1000" fill="hold"/>
                                        <p:tgtEl>
                                          <p:spTgt spid="25"/>
                                        </p:tgtEl>
                                        <p:attrNameLst>
                                          <p:attrName>ppt_w</p:attrName>
                                        </p:attrNameLst>
                                      </p:cBhvr>
                                      <p:tavLst>
                                        <p:tav tm="0">
                                          <p:val>
                                            <p:strVal val="#ppt_w*0.70"/>
                                          </p:val>
                                        </p:tav>
                                        <p:tav tm="100000">
                                          <p:val>
                                            <p:strVal val="#ppt_w"/>
                                          </p:val>
                                        </p:tav>
                                      </p:tavLst>
                                    </p:anim>
                                    <p:anim calcmode="lin" valueType="num">
                                      <p:cBhvr>
                                        <p:cTn id="61" dur="1000" fill="hold"/>
                                        <p:tgtEl>
                                          <p:spTgt spid="25"/>
                                        </p:tgtEl>
                                        <p:attrNameLst>
                                          <p:attrName>ppt_h</p:attrName>
                                        </p:attrNameLst>
                                      </p:cBhvr>
                                      <p:tavLst>
                                        <p:tav tm="0">
                                          <p:val>
                                            <p:strVal val="#ppt_h"/>
                                          </p:val>
                                        </p:tav>
                                        <p:tav tm="100000">
                                          <p:val>
                                            <p:strVal val="#ppt_h"/>
                                          </p:val>
                                        </p:tav>
                                      </p:tavLst>
                                    </p:anim>
                                    <p:animEffect transition="in" filter="fade">
                                      <p:cBhvr>
                                        <p:cTn id="62" dur="1000"/>
                                        <p:tgtEl>
                                          <p:spTgt spid="25"/>
                                        </p:tgtEl>
                                      </p:cBhvr>
                                    </p:animEffect>
                                  </p:childTnLst>
                                </p:cTn>
                              </p:par>
                              <p:par>
                                <p:cTn id="63" presetID="10" presetClass="exit" presetSubtype="0" fill="hold" nodeType="withEffect">
                                  <p:stCondLst>
                                    <p:cond delay="0"/>
                                  </p:stCondLst>
                                  <p:childTnLst>
                                    <p:animEffect transition="out" filter="fade">
                                      <p:cBhvr>
                                        <p:cTn id="64" dur="1000"/>
                                        <p:tgtEl>
                                          <p:spTgt spid="26"/>
                                        </p:tgtEl>
                                      </p:cBhvr>
                                    </p:animEffect>
                                    <p:set>
                                      <p:cBhvr>
                                        <p:cTn id="65" dur="1" fill="hold">
                                          <p:stCondLst>
                                            <p:cond delay="999"/>
                                          </p:stCondLst>
                                        </p:cTn>
                                        <p:tgtEl>
                                          <p:spTgt spid="26"/>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21"/>
                                        </p:tgtEl>
                                        <p:attrNameLst>
                                          <p:attrName>style.visibility</p:attrName>
                                        </p:attrNameLst>
                                      </p:cBhvr>
                                      <p:to>
                                        <p:strVal val="visible"/>
                                      </p:to>
                                    </p:set>
                                  </p:childTnLst>
                                </p:cTn>
                              </p:par>
                              <p:par>
                                <p:cTn id="70" presetID="55" presetClass="entr" presetSubtype="0" fill="hold" nodeType="with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1000" fill="hold"/>
                                        <p:tgtEl>
                                          <p:spTgt spid="28"/>
                                        </p:tgtEl>
                                        <p:attrNameLst>
                                          <p:attrName>ppt_w</p:attrName>
                                        </p:attrNameLst>
                                      </p:cBhvr>
                                      <p:tavLst>
                                        <p:tav tm="0">
                                          <p:val>
                                            <p:strVal val="#ppt_w*0.70"/>
                                          </p:val>
                                        </p:tav>
                                        <p:tav tm="100000">
                                          <p:val>
                                            <p:strVal val="#ppt_w"/>
                                          </p:val>
                                        </p:tav>
                                      </p:tavLst>
                                    </p:anim>
                                    <p:anim calcmode="lin" valueType="num">
                                      <p:cBhvr>
                                        <p:cTn id="73" dur="1000" fill="hold"/>
                                        <p:tgtEl>
                                          <p:spTgt spid="28"/>
                                        </p:tgtEl>
                                        <p:attrNameLst>
                                          <p:attrName>ppt_h</p:attrName>
                                        </p:attrNameLst>
                                      </p:cBhvr>
                                      <p:tavLst>
                                        <p:tav tm="0">
                                          <p:val>
                                            <p:strVal val="#ppt_h"/>
                                          </p:val>
                                        </p:tav>
                                        <p:tav tm="100000">
                                          <p:val>
                                            <p:strVal val="#ppt_h"/>
                                          </p:val>
                                        </p:tav>
                                      </p:tavLst>
                                    </p:anim>
                                    <p:animEffect transition="in" filter="fade">
                                      <p:cBhvr>
                                        <p:cTn id="74" dur="1000"/>
                                        <p:tgtEl>
                                          <p:spTgt spid="28"/>
                                        </p:tgtEl>
                                      </p:cBhvr>
                                    </p:animEffect>
                                  </p:childTnLst>
                                </p:cTn>
                              </p:par>
                              <p:par>
                                <p:cTn id="75" presetID="10" presetClass="exit" presetSubtype="0" fill="hold" nodeType="withEffect">
                                  <p:stCondLst>
                                    <p:cond delay="0"/>
                                  </p:stCondLst>
                                  <p:childTnLst>
                                    <p:animEffect transition="out" filter="fade">
                                      <p:cBhvr>
                                        <p:cTn id="76" dur="1000"/>
                                        <p:tgtEl>
                                          <p:spTgt spid="25"/>
                                        </p:tgtEl>
                                      </p:cBhvr>
                                    </p:animEffect>
                                    <p:set>
                                      <p:cBhvr>
                                        <p:cTn id="77" dur="1" fill="hold">
                                          <p:stCondLst>
                                            <p:cond delay="999"/>
                                          </p:stCondLst>
                                        </p:cTn>
                                        <p:tgtEl>
                                          <p:spTgt spid="25"/>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22"/>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23"/>
                                        </p:tgtEl>
                                        <p:attrNameLst>
                                          <p:attrName>style.visibility</p:attrName>
                                        </p:attrNameLst>
                                      </p:cBhvr>
                                      <p:to>
                                        <p:strVal val="visible"/>
                                      </p:to>
                                    </p:set>
                                  </p:childTnLst>
                                </p:cTn>
                              </p:par>
                              <p:par>
                                <p:cTn id="86" presetID="55" presetClass="entr" presetSubtype="0" fill="hold" nodeType="withEffect">
                                  <p:stCondLst>
                                    <p:cond delay="0"/>
                                  </p:stCondLst>
                                  <p:childTnLst>
                                    <p:set>
                                      <p:cBhvr>
                                        <p:cTn id="87" dur="1" fill="hold">
                                          <p:stCondLst>
                                            <p:cond delay="0"/>
                                          </p:stCondLst>
                                        </p:cTn>
                                        <p:tgtEl>
                                          <p:spTgt spid="30"/>
                                        </p:tgtEl>
                                        <p:attrNameLst>
                                          <p:attrName>style.visibility</p:attrName>
                                        </p:attrNameLst>
                                      </p:cBhvr>
                                      <p:to>
                                        <p:strVal val="visible"/>
                                      </p:to>
                                    </p:set>
                                    <p:anim calcmode="lin" valueType="num">
                                      <p:cBhvr>
                                        <p:cTn id="88" dur="1000" fill="hold"/>
                                        <p:tgtEl>
                                          <p:spTgt spid="30"/>
                                        </p:tgtEl>
                                        <p:attrNameLst>
                                          <p:attrName>ppt_w</p:attrName>
                                        </p:attrNameLst>
                                      </p:cBhvr>
                                      <p:tavLst>
                                        <p:tav tm="0">
                                          <p:val>
                                            <p:strVal val="#ppt_w*0.70"/>
                                          </p:val>
                                        </p:tav>
                                        <p:tav tm="100000">
                                          <p:val>
                                            <p:strVal val="#ppt_w"/>
                                          </p:val>
                                        </p:tav>
                                      </p:tavLst>
                                    </p:anim>
                                    <p:anim calcmode="lin" valueType="num">
                                      <p:cBhvr>
                                        <p:cTn id="89" dur="1000" fill="hold"/>
                                        <p:tgtEl>
                                          <p:spTgt spid="30"/>
                                        </p:tgtEl>
                                        <p:attrNameLst>
                                          <p:attrName>ppt_h</p:attrName>
                                        </p:attrNameLst>
                                      </p:cBhvr>
                                      <p:tavLst>
                                        <p:tav tm="0">
                                          <p:val>
                                            <p:strVal val="#ppt_h"/>
                                          </p:val>
                                        </p:tav>
                                        <p:tav tm="100000">
                                          <p:val>
                                            <p:strVal val="#ppt_h"/>
                                          </p:val>
                                        </p:tav>
                                      </p:tavLst>
                                    </p:anim>
                                    <p:animEffect transition="in" filter="fade">
                                      <p:cBhvr>
                                        <p:cTn id="90" dur="1000"/>
                                        <p:tgtEl>
                                          <p:spTgt spid="30"/>
                                        </p:tgtEl>
                                      </p:cBhvr>
                                    </p:animEffect>
                                  </p:childTnLst>
                                </p:cTn>
                              </p:par>
                              <p:par>
                                <p:cTn id="91" presetID="10" presetClass="exit" presetSubtype="0" fill="hold" nodeType="withEffect">
                                  <p:stCondLst>
                                    <p:cond delay="0"/>
                                  </p:stCondLst>
                                  <p:childTnLst>
                                    <p:animEffect transition="out" filter="fade">
                                      <p:cBhvr>
                                        <p:cTn id="92" dur="1000"/>
                                        <p:tgtEl>
                                          <p:spTgt spid="28"/>
                                        </p:tgtEl>
                                      </p:cBhvr>
                                    </p:animEffect>
                                    <p:set>
                                      <p:cBhvr>
                                        <p:cTn id="93" dur="1" fill="hold">
                                          <p:stCondLst>
                                            <p:cond delay="999"/>
                                          </p:stCondLst>
                                        </p:cTn>
                                        <p:tgtEl>
                                          <p:spTgt spid="28"/>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24"/>
                                        </p:tgtEl>
                                        <p:attrNameLst>
                                          <p:attrName>style.visibility</p:attrName>
                                        </p:attrNameLst>
                                      </p:cBhvr>
                                      <p:to>
                                        <p:strVal val="visible"/>
                                      </p:to>
                                    </p:set>
                                  </p:childTnLst>
                                </p:cTn>
                              </p:par>
                              <p:par>
                                <p:cTn id="98" presetID="55" presetClass="entr" presetSubtype="0" fill="hold" nodeType="with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p:cTn id="100" dur="1000" fill="hold"/>
                                        <p:tgtEl>
                                          <p:spTgt spid="31"/>
                                        </p:tgtEl>
                                        <p:attrNameLst>
                                          <p:attrName>ppt_w</p:attrName>
                                        </p:attrNameLst>
                                      </p:cBhvr>
                                      <p:tavLst>
                                        <p:tav tm="0">
                                          <p:val>
                                            <p:strVal val="#ppt_w*0.70"/>
                                          </p:val>
                                        </p:tav>
                                        <p:tav tm="100000">
                                          <p:val>
                                            <p:strVal val="#ppt_w"/>
                                          </p:val>
                                        </p:tav>
                                      </p:tavLst>
                                    </p:anim>
                                    <p:anim calcmode="lin" valueType="num">
                                      <p:cBhvr>
                                        <p:cTn id="101" dur="1000" fill="hold"/>
                                        <p:tgtEl>
                                          <p:spTgt spid="31"/>
                                        </p:tgtEl>
                                        <p:attrNameLst>
                                          <p:attrName>ppt_h</p:attrName>
                                        </p:attrNameLst>
                                      </p:cBhvr>
                                      <p:tavLst>
                                        <p:tav tm="0">
                                          <p:val>
                                            <p:strVal val="#ppt_h"/>
                                          </p:val>
                                        </p:tav>
                                        <p:tav tm="100000">
                                          <p:val>
                                            <p:strVal val="#ppt_h"/>
                                          </p:val>
                                        </p:tav>
                                      </p:tavLst>
                                    </p:anim>
                                    <p:animEffect transition="in" filter="fade">
                                      <p:cBhvr>
                                        <p:cTn id="102" dur="1000"/>
                                        <p:tgtEl>
                                          <p:spTgt spid="31"/>
                                        </p:tgtEl>
                                      </p:cBhvr>
                                    </p:animEffect>
                                  </p:childTnLst>
                                </p:cTn>
                              </p:par>
                              <p:par>
                                <p:cTn id="103" presetID="10" presetClass="exit" presetSubtype="0" fill="hold" nodeType="withEffect">
                                  <p:stCondLst>
                                    <p:cond delay="0"/>
                                  </p:stCondLst>
                                  <p:childTnLst>
                                    <p:animEffect transition="out" filter="fade">
                                      <p:cBhvr>
                                        <p:cTn id="104" dur="1000"/>
                                        <p:tgtEl>
                                          <p:spTgt spid="30"/>
                                        </p:tgtEl>
                                      </p:cBhvr>
                                    </p:animEffect>
                                    <p:set>
                                      <p:cBhvr>
                                        <p:cTn id="105" dur="1" fill="hold">
                                          <p:stCondLst>
                                            <p:cond delay="999"/>
                                          </p:stCondLst>
                                        </p:cTn>
                                        <p:tgtEl>
                                          <p:spTgt spid="30"/>
                                        </p:tgtEl>
                                        <p:attrNameLst>
                                          <p:attrName>style.visibility</p:attrName>
                                        </p:attrNameLst>
                                      </p:cBhvr>
                                      <p:to>
                                        <p:strVal val="hidden"/>
                                      </p:to>
                                    </p:set>
                                  </p:childTnLst>
                                </p:cTn>
                              </p:par>
                              <p:par>
                                <p:cTn id="106" presetID="1" presetClass="entr" presetSubtype="0" fill="hold" grpId="0" nodeType="withEffect">
                                  <p:stCondLst>
                                    <p:cond delay="0"/>
                                  </p:stCondLst>
                                  <p:childTnLst>
                                    <p:set>
                                      <p:cBhvr>
                                        <p:cTn id="10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4" grpId="0"/>
      <p:bldP spid="9" grpId="0"/>
      <p:bldP spid="11" grpId="0" animBg="1"/>
      <p:bldP spid="12" grpId="0"/>
      <p:bldP spid="13" grpId="0"/>
      <p:bldP spid="15" grpId="0"/>
      <p:bldP spid="19" grpId="0"/>
      <p:bldP spid="21" grpId="0"/>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8"/>
          <p:cNvSpPr txBox="1">
            <a:spLocks/>
          </p:cNvSpPr>
          <p:nvPr/>
        </p:nvSpPr>
        <p:spPr bwMode="auto">
          <a:xfrm>
            <a:off x="388938" y="1676400"/>
            <a:ext cx="7478712" cy="533400"/>
          </a:xfrm>
          <a:prstGeom prst="rect">
            <a:avLst/>
          </a:prstGeom>
          <a:noFill/>
          <a:ln w="9525">
            <a:noFill/>
            <a:miter lim="800000"/>
            <a:headEnd/>
            <a:tailEnd/>
          </a:ln>
        </p:spPr>
        <p:txBody>
          <a:bodyPr/>
          <a:lstStyle/>
          <a:p>
            <a:pPr marL="342900" indent="-342900">
              <a:spcBef>
                <a:spcPct val="20000"/>
              </a:spcBef>
            </a:pPr>
            <a:r>
              <a:rPr lang="en-US" sz="4400" b="1" spc="100" dirty="0" err="1" smtClean="0">
                <a:effectLst>
                  <a:glow rad="63500">
                    <a:schemeClr val="accent2">
                      <a:satMod val="175000"/>
                      <a:alpha val="40000"/>
                    </a:schemeClr>
                  </a:glow>
                </a:effectLst>
                <a:latin typeface="Arial Narrow" pitchFamily="34" charset="0"/>
              </a:rPr>
              <a:t>Actividad</a:t>
            </a:r>
            <a:r>
              <a:rPr lang="en-US" sz="4400" b="1" spc="100" dirty="0" smtClean="0">
                <a:effectLst>
                  <a:glow rad="63500">
                    <a:schemeClr val="accent2">
                      <a:satMod val="175000"/>
                      <a:alpha val="40000"/>
                    </a:schemeClr>
                  </a:glow>
                </a:effectLst>
                <a:latin typeface="Arial Narrow" pitchFamily="34" charset="0"/>
              </a:rPr>
              <a:t> de </a:t>
            </a:r>
            <a:r>
              <a:rPr lang="en-US" sz="4400" b="1" spc="100" dirty="0" err="1" smtClean="0">
                <a:effectLst>
                  <a:glow rad="63500">
                    <a:schemeClr val="accent2">
                      <a:satMod val="175000"/>
                      <a:alpha val="40000"/>
                    </a:schemeClr>
                  </a:glow>
                </a:effectLst>
                <a:latin typeface="Arial Narrow" pitchFamily="34" charset="0"/>
              </a:rPr>
              <a:t>Clase</a:t>
            </a:r>
            <a:endParaRPr lang="en-US" sz="4400" b="1" spc="100" dirty="0">
              <a:solidFill>
                <a:schemeClr val="bg2">
                  <a:lumMod val="10000"/>
                </a:schemeClr>
              </a:solidFill>
              <a:effectLst/>
              <a:latin typeface="Calibri" pitchFamily="34" charset="0"/>
            </a:endParaRPr>
          </a:p>
        </p:txBody>
      </p:sp>
      <p:sp>
        <p:nvSpPr>
          <p:cNvPr id="3" name="Subtitle 8"/>
          <p:cNvSpPr txBox="1">
            <a:spLocks/>
          </p:cNvSpPr>
          <p:nvPr/>
        </p:nvSpPr>
        <p:spPr bwMode="auto">
          <a:xfrm>
            <a:off x="777875" y="2998787"/>
            <a:ext cx="3870325" cy="506413"/>
          </a:xfrm>
          <a:prstGeom prst="rect">
            <a:avLst/>
          </a:prstGeom>
          <a:noFill/>
          <a:ln w="9525">
            <a:noFill/>
            <a:miter lim="800000"/>
            <a:headEnd/>
            <a:tailEnd/>
          </a:ln>
        </p:spPr>
        <p:txBody>
          <a:bodyPr/>
          <a:lstStyle/>
          <a:p>
            <a:pPr marL="0" lvl="1" algn="ctr">
              <a:lnSpc>
                <a:spcPts val="2900"/>
              </a:lnSpc>
            </a:pPr>
            <a:r>
              <a:rPr lang="en-US" sz="2800" b="1" dirty="0" err="1" smtClean="0">
                <a:latin typeface="Arial Narrow" pitchFamily="34" charset="0"/>
              </a:rPr>
              <a:t>Dibuje</a:t>
            </a:r>
            <a:r>
              <a:rPr lang="en-US" sz="2800" b="1" dirty="0" smtClean="0">
                <a:latin typeface="Arial Narrow" pitchFamily="34" charset="0"/>
              </a:rPr>
              <a:t> un PCTI para </a:t>
            </a:r>
            <a:r>
              <a:rPr lang="en-US" sz="2800" b="1" dirty="0" err="1" smtClean="0">
                <a:latin typeface="Arial Narrow" pitchFamily="34" charset="0"/>
              </a:rPr>
              <a:t>una</a:t>
            </a:r>
            <a:r>
              <a:rPr lang="en-US" sz="2800" b="1" dirty="0" smtClean="0">
                <a:latin typeface="Arial Narrow" pitchFamily="34" charset="0"/>
              </a:rPr>
              <a:t> </a:t>
            </a:r>
            <a:r>
              <a:rPr lang="en-US" sz="2800" b="1" dirty="0" err="1" smtClean="0">
                <a:latin typeface="Arial Narrow" pitchFamily="34" charset="0"/>
              </a:rPr>
              <a:t>operación</a:t>
            </a:r>
            <a:r>
              <a:rPr lang="en-US" sz="2800" b="1" dirty="0" smtClean="0">
                <a:latin typeface="Arial Narrow" pitchFamily="34" charset="0"/>
              </a:rPr>
              <a:t> de </a:t>
            </a:r>
            <a:r>
              <a:rPr lang="en-US" sz="2800" b="1" dirty="0" err="1" smtClean="0">
                <a:latin typeface="Arial Narrow" pitchFamily="34" charset="0"/>
              </a:rPr>
              <a:t>pavimentado</a:t>
            </a:r>
            <a:r>
              <a:rPr lang="en-US" sz="2800" b="1" dirty="0" smtClean="0">
                <a:latin typeface="Arial Narrow" pitchFamily="34" charset="0"/>
              </a:rPr>
              <a:t> </a:t>
            </a:r>
            <a:r>
              <a:rPr lang="en-US" sz="2800" b="1" dirty="0" err="1" smtClean="0">
                <a:latin typeface="Arial Narrow" pitchFamily="34" charset="0"/>
              </a:rPr>
              <a:t>sencillo</a:t>
            </a:r>
            <a:endParaRPr lang="en-US" sz="2800" b="1" dirty="0" smtClean="0">
              <a:latin typeface="Arial Narrow" pitchFamily="34" charset="0"/>
            </a:endParaRPr>
          </a:p>
        </p:txBody>
      </p:sp>
      <p:grpSp>
        <p:nvGrpSpPr>
          <p:cNvPr id="4" name="Group 3" title="Picture of ARTBA Developing An Internal TC Plan preventing runovers and backovers in roadway construction Title"/>
          <p:cNvGrpSpPr/>
          <p:nvPr/>
        </p:nvGrpSpPr>
        <p:grpSpPr>
          <a:xfrm>
            <a:off x="381000" y="336288"/>
            <a:ext cx="8595360" cy="959112"/>
            <a:chOff x="381000" y="336288"/>
            <a:chExt cx="8595360" cy="959112"/>
          </a:xfrm>
        </p:grpSpPr>
        <p:sp>
          <p:nvSpPr>
            <p:cNvPr id="5"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6"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err="1">
                  <a:effectLst>
                    <a:outerShdw blurRad="60007" dist="310007" dir="7680000" sy="30000" kx="1300200" algn="ctr" rotWithShape="0">
                      <a:prstClr val="black">
                        <a:alpha val="32000"/>
                      </a:prstClr>
                    </a:outerShdw>
                  </a:effectLst>
                </a:rPr>
                <a:t>Implementando</a:t>
              </a:r>
              <a:r>
                <a:rPr lang="en-US" sz="3600" b="1" dirty="0">
                  <a:effectLst>
                    <a:outerShdw blurRad="60007" dist="310007" dir="7680000" sy="30000" kx="1300200" algn="ctr" rotWithShape="0">
                      <a:prstClr val="black">
                        <a:alpha val="32000"/>
                      </a:prstClr>
                    </a:outerShdw>
                  </a:effectLst>
                </a:rPr>
                <a:t> un PCTI</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a:p>
              <a:pPr algn="r">
                <a:lnSpc>
                  <a:spcPts val="1900"/>
                </a:lnSpc>
              </a:pP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7"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a:ln>
                    <a:solidFill>
                      <a:srgbClr val="C00000"/>
                    </a:solidFill>
                  </a:ln>
                  <a:solidFill>
                    <a:srgbClr val="003300"/>
                  </a:solidFill>
                </a:rPr>
                <a:t>PREVINIENDO INCIDENTES POR ATROPELLOS EN LA CONSTRUCCION VIAL</a:t>
              </a:r>
              <a:endParaRPr lang="en-US" sz="1600" b="1" i="1" spc="50" dirty="0">
                <a:ln>
                  <a:solidFill>
                    <a:srgbClr val="C00000"/>
                  </a:solidFill>
                </a:ln>
                <a:solidFill>
                  <a:srgbClr val="003300"/>
                </a:solidFill>
                <a:latin typeface="Calibri" pitchFamily="34" charset="0"/>
              </a:endParaRPr>
            </a:p>
            <a:p>
              <a:pPr>
                <a:lnSpc>
                  <a:spcPts val="1900"/>
                </a:lnSpc>
              </a:pPr>
              <a:endParaRPr lang="en-US" sz="1600" b="1" i="1" spc="50" dirty="0">
                <a:ln>
                  <a:solidFill>
                    <a:srgbClr val="C00000"/>
                  </a:solidFill>
                </a:ln>
                <a:solidFill>
                  <a:srgbClr val="003300"/>
                </a:solidFill>
                <a:latin typeface="Calibri" pitchFamily="34" charset="0"/>
              </a:endParaRPr>
            </a:p>
          </p:txBody>
        </p:sp>
        <p:pic>
          <p:nvPicPr>
            <p:cNvPr id="8" name="Picture 7" descr="LOGO-ARTBA.png" title="Picture of ARTBA Developing An Internal TC Plan preventing runovers and backovers in roadway construction Title"/>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9" name="Picture 8" descr="Logo_WZ_Safety.png" title="Picture of ARTBA Developing An Internal TC Plan preventing runovers and backovers in roadway construction Titl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pic>
        <p:nvPicPr>
          <p:cNvPr id="10" name="Picture 9" descr="ITCP-Drawing-Exercise.png" title="Picture of ITCP development check list"/>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00600" y="1524001"/>
            <a:ext cx="3799027" cy="4876800"/>
          </a:xfrm>
          <a:prstGeom prst="rect">
            <a:avLst/>
          </a:prstGeom>
          <a:ln>
            <a:solidFill>
              <a:schemeClr val="tx1"/>
            </a:solidFill>
          </a:ln>
          <a:effectLst>
            <a:outerShdw blurRad="50800" dist="76200" dir="2700000" algn="tl" rotWithShape="0">
              <a:prstClr val="black">
                <a:alpha val="40000"/>
              </a:prstClr>
            </a:outerShdw>
          </a:effectLst>
        </p:spPr>
      </p:pic>
      <p:sp>
        <p:nvSpPr>
          <p:cNvPr id="11" name="5-Point Star 10" title="Picture of star under the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2" hidden="1"/>
          <p:cNvSpPr>
            <a:spLocks noGrp="1"/>
          </p:cNvSpPr>
          <p:nvPr>
            <p:ph type="title"/>
          </p:nvPr>
        </p:nvSpPr>
        <p:spPr>
          <a:xfrm>
            <a:off x="334582" y="-1524000"/>
            <a:ext cx="8229600" cy="1143000"/>
          </a:xfrm>
        </p:spPr>
        <p:txBody>
          <a:bodyPr/>
          <a:lstStyle/>
          <a:p>
            <a:r>
              <a:rPr lang="en-US" dirty="0" smtClean="0"/>
              <a:t>Class Activity</a:t>
            </a:r>
            <a:endParaRPr lang="en-US" dirty="0"/>
          </a:p>
        </p:txBody>
      </p:sp>
      <p:sp>
        <p:nvSpPr>
          <p:cNvPr id="12" name="Slide Number Placeholder 4"/>
          <p:cNvSpPr>
            <a:spLocks noGrp="1"/>
          </p:cNvSpPr>
          <p:nvPr>
            <p:ph type="sldNum" sz="quarter" idx="12"/>
          </p:nvPr>
        </p:nvSpPr>
        <p:spPr/>
        <p:txBody>
          <a:bodyPr/>
          <a:lstStyle/>
          <a:p>
            <a:pPr>
              <a:defRPr/>
            </a:pPr>
            <a:fld id="{632DF3B3-665C-4605-AF3C-B77CE60C6955}" type="slidenum">
              <a:rPr lang="en-US"/>
              <a:pPr>
                <a:defRPr/>
              </a:pPr>
              <a:t>25</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37"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900" decel="100000" fill="hold"/>
                                        <p:tgtEl>
                                          <p:spTgt spid="10"/>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title="Picture of ARTBA Developing An Internal TC Plan preventing runovers and backovers in roadway construction Title"/>
          <p:cNvGrpSpPr/>
          <p:nvPr/>
        </p:nvGrpSpPr>
        <p:grpSpPr>
          <a:xfrm>
            <a:off x="381000" y="336288"/>
            <a:ext cx="8595360" cy="959112"/>
            <a:chOff x="381000" y="336288"/>
            <a:chExt cx="8595360" cy="959112"/>
          </a:xfrm>
        </p:grpSpPr>
        <p:sp>
          <p:nvSpPr>
            <p:cNvPr id="3"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4"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err="1">
                  <a:effectLst>
                    <a:outerShdw blurRad="60007" dist="310007" dir="7680000" sy="30000" kx="1300200" algn="ctr" rotWithShape="0">
                      <a:prstClr val="black">
                        <a:alpha val="32000"/>
                      </a:prstClr>
                    </a:outerShdw>
                  </a:effectLst>
                </a:rPr>
                <a:t>Implementando</a:t>
              </a:r>
              <a:r>
                <a:rPr lang="en-US" sz="3600" b="1" dirty="0">
                  <a:effectLst>
                    <a:outerShdw blurRad="60007" dist="310007" dir="7680000" sy="30000" kx="1300200" algn="ctr" rotWithShape="0">
                      <a:prstClr val="black">
                        <a:alpha val="32000"/>
                      </a:prstClr>
                    </a:outerShdw>
                  </a:effectLst>
                </a:rPr>
                <a:t> un PCTI</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a:p>
              <a:pPr algn="r">
                <a:lnSpc>
                  <a:spcPts val="1900"/>
                </a:lnSpc>
              </a:pP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5"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a:ln>
                    <a:solidFill>
                      <a:srgbClr val="C00000"/>
                    </a:solidFill>
                  </a:ln>
                  <a:solidFill>
                    <a:srgbClr val="003300"/>
                  </a:solidFill>
                </a:rPr>
                <a:t>PREVINIENDO INCIDENTES POR ATROPELLOS EN LA CONSTRUCCION VIAL</a:t>
              </a:r>
              <a:endParaRPr lang="en-US" sz="1600" b="1" i="1" spc="50" dirty="0">
                <a:ln>
                  <a:solidFill>
                    <a:srgbClr val="C00000"/>
                  </a:solidFill>
                </a:ln>
                <a:solidFill>
                  <a:srgbClr val="003300"/>
                </a:solidFill>
                <a:latin typeface="Calibri" pitchFamily="34" charset="0"/>
              </a:endParaRPr>
            </a:p>
            <a:p>
              <a:pPr>
                <a:lnSpc>
                  <a:spcPts val="1900"/>
                </a:lnSpc>
              </a:pPr>
              <a:endParaRPr lang="en-US" sz="1600" b="1" i="1" spc="50" dirty="0">
                <a:ln>
                  <a:solidFill>
                    <a:srgbClr val="C00000"/>
                  </a:solidFill>
                </a:ln>
                <a:solidFill>
                  <a:srgbClr val="003300"/>
                </a:solidFill>
                <a:latin typeface="Calibri" pitchFamily="34" charset="0"/>
              </a:endParaRPr>
            </a:p>
          </p:txBody>
        </p:sp>
        <p:pic>
          <p:nvPicPr>
            <p:cNvPr id="6" name="Picture 5" descr="LOGO-ARTBA.png" title="Picture of ARTBA Developing An Internal TC Plan preventing runovers and backovers in roadway construction Title"/>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7" name="Picture 6" descr="Logo_WZ_Safety.png" title="Picture of ARTBA Developing An Internal TC Plan preventing runovers and backovers in roadway construction Titl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8" name="Subtitle 8"/>
          <p:cNvSpPr txBox="1">
            <a:spLocks/>
          </p:cNvSpPr>
          <p:nvPr/>
        </p:nvSpPr>
        <p:spPr bwMode="auto">
          <a:xfrm>
            <a:off x="388938" y="1447800"/>
            <a:ext cx="7993062" cy="533400"/>
          </a:xfrm>
          <a:prstGeom prst="rect">
            <a:avLst/>
          </a:prstGeom>
          <a:noFill/>
          <a:ln w="9525">
            <a:noFill/>
            <a:miter lim="800000"/>
            <a:headEnd/>
            <a:tailEnd/>
          </a:ln>
        </p:spPr>
        <p:txBody>
          <a:bodyPr/>
          <a:lstStyle/>
          <a:p>
            <a:pPr marL="342900" indent="-342900">
              <a:spcBef>
                <a:spcPct val="20000"/>
              </a:spcBef>
            </a:pPr>
            <a:r>
              <a:rPr lang="en-US" sz="2800" b="1" dirty="0" err="1" smtClean="0">
                <a:solidFill>
                  <a:schemeClr val="bg2">
                    <a:lumMod val="10000"/>
                  </a:schemeClr>
                </a:solidFill>
                <a:latin typeface="Calibri" pitchFamily="34" charset="0"/>
              </a:rPr>
              <a:t>Haciendo</a:t>
            </a:r>
            <a:r>
              <a:rPr lang="en-US" sz="2800" b="1" dirty="0" smtClean="0">
                <a:solidFill>
                  <a:schemeClr val="bg2">
                    <a:lumMod val="10000"/>
                  </a:schemeClr>
                </a:solidFill>
                <a:latin typeface="Calibri" pitchFamily="34" charset="0"/>
              </a:rPr>
              <a:t> </a:t>
            </a:r>
            <a:r>
              <a:rPr lang="en-US" sz="2800" b="1" dirty="0" err="1" smtClean="0">
                <a:solidFill>
                  <a:schemeClr val="bg2">
                    <a:lumMod val="10000"/>
                  </a:schemeClr>
                </a:solidFill>
                <a:latin typeface="Calibri" pitchFamily="34" charset="0"/>
              </a:rPr>
              <a:t>cumplir</a:t>
            </a:r>
            <a:r>
              <a:rPr lang="en-US" sz="2800" b="1" dirty="0" smtClean="0">
                <a:solidFill>
                  <a:schemeClr val="bg2">
                    <a:lumMod val="10000"/>
                  </a:schemeClr>
                </a:solidFill>
                <a:latin typeface="Calibri" pitchFamily="34" charset="0"/>
              </a:rPr>
              <a:t> un PCTI</a:t>
            </a:r>
            <a:endParaRPr lang="en-US" sz="2800" b="1" dirty="0">
              <a:solidFill>
                <a:schemeClr val="bg2">
                  <a:lumMod val="10000"/>
                </a:schemeClr>
              </a:solidFill>
              <a:latin typeface="Calibri" pitchFamily="34" charset="0"/>
            </a:endParaRPr>
          </a:p>
        </p:txBody>
      </p:sp>
      <p:sp>
        <p:nvSpPr>
          <p:cNvPr id="10" name="5-Point Star 9" title="Picture of star under the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ubtitle 8"/>
          <p:cNvSpPr txBox="1">
            <a:spLocks/>
          </p:cNvSpPr>
          <p:nvPr/>
        </p:nvSpPr>
        <p:spPr bwMode="auto">
          <a:xfrm>
            <a:off x="482600" y="1981200"/>
            <a:ext cx="8061325" cy="506413"/>
          </a:xfrm>
          <a:prstGeom prst="rect">
            <a:avLst/>
          </a:prstGeom>
          <a:noFill/>
          <a:ln w="9525">
            <a:noFill/>
            <a:miter lim="800000"/>
            <a:headEnd/>
            <a:tailEnd/>
          </a:ln>
        </p:spPr>
        <p:txBody>
          <a:bodyPr/>
          <a:lstStyle/>
          <a:p>
            <a:pPr>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smtClean="0">
                <a:solidFill>
                  <a:schemeClr val="tx1">
                    <a:lumMod val="75000"/>
                    <a:lumOff val="25000"/>
                  </a:schemeClr>
                </a:solidFill>
                <a:latin typeface="Arial Narrow" pitchFamily="34" charset="0"/>
              </a:rPr>
              <a:t>El </a:t>
            </a:r>
            <a:r>
              <a:rPr lang="en-US" sz="2200" b="1" dirty="0" smtClean="0">
                <a:latin typeface="Arial Narrow" pitchFamily="34" charset="0"/>
              </a:rPr>
              <a:t>PCTI </a:t>
            </a:r>
            <a:r>
              <a:rPr lang="en-US" sz="2200" b="1" dirty="0" err="1" smtClean="0">
                <a:latin typeface="Arial Narrow" pitchFamily="34" charset="0"/>
              </a:rPr>
              <a:t>debe</a:t>
            </a:r>
            <a:r>
              <a:rPr lang="en-US" sz="2200" b="1" dirty="0" smtClean="0">
                <a:latin typeface="Arial Narrow" pitchFamily="34" charset="0"/>
              </a:rPr>
              <a:t> </a:t>
            </a:r>
            <a:r>
              <a:rPr lang="en-US" sz="2200" b="1" dirty="0" err="1" smtClean="0">
                <a:latin typeface="Arial Narrow" pitchFamily="34" charset="0"/>
              </a:rPr>
              <a:t>ser</a:t>
            </a:r>
            <a:r>
              <a:rPr lang="en-US" sz="2200" b="1" dirty="0" smtClean="0">
                <a:latin typeface="Arial Narrow" pitchFamily="34" charset="0"/>
              </a:rPr>
              <a:t> un </a:t>
            </a:r>
            <a:r>
              <a:rPr lang="en-US" sz="2200" b="1" dirty="0" err="1" smtClean="0">
                <a:latin typeface="Arial Narrow" pitchFamily="34" charset="0"/>
              </a:rPr>
              <a:t>trabajo</a:t>
            </a:r>
            <a:r>
              <a:rPr lang="en-US" sz="2200" b="1" dirty="0" smtClean="0">
                <a:latin typeface="Arial Narrow" pitchFamily="34" charset="0"/>
              </a:rPr>
              <a:t> de </a:t>
            </a:r>
            <a:r>
              <a:rPr lang="en-US" sz="2200" b="1" dirty="0" err="1" smtClean="0">
                <a:latin typeface="Arial Narrow" pitchFamily="34" charset="0"/>
              </a:rPr>
              <a:t>equipo</a:t>
            </a:r>
            <a:r>
              <a:rPr lang="en-US" sz="2200" b="1" dirty="0" smtClean="0">
                <a:latin typeface="Arial Narrow" pitchFamily="34" charset="0"/>
              </a:rPr>
              <a:t> team effort</a:t>
            </a:r>
          </a:p>
          <a:p>
            <a:pPr>
              <a:lnSpc>
                <a:spcPts val="2200"/>
              </a:lnSpc>
              <a:spcBef>
                <a:spcPct val="20000"/>
              </a:spcBef>
              <a:buFont typeface="Arial" charset="0"/>
              <a:buChar char="•"/>
            </a:pPr>
            <a:endParaRPr lang="en-US" sz="2200" b="1" dirty="0">
              <a:latin typeface="Arial Narrow" pitchFamily="34" charset="0"/>
            </a:endParaRPr>
          </a:p>
        </p:txBody>
      </p:sp>
      <p:sp>
        <p:nvSpPr>
          <p:cNvPr id="12" name="Subtitle 8"/>
          <p:cNvSpPr txBox="1">
            <a:spLocks/>
          </p:cNvSpPr>
          <p:nvPr/>
        </p:nvSpPr>
        <p:spPr bwMode="auto">
          <a:xfrm>
            <a:off x="640105" y="2369223"/>
            <a:ext cx="8138770"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err="1" smtClean="0">
                <a:latin typeface="Arial Narrow" pitchFamily="34" charset="0"/>
              </a:rPr>
              <a:t>Oficiales</a:t>
            </a:r>
            <a:r>
              <a:rPr lang="en-US" sz="2000" b="1" dirty="0" smtClean="0">
                <a:latin typeface="Arial Narrow" pitchFamily="34" charset="0"/>
              </a:rPr>
              <a:t> de </a:t>
            </a:r>
            <a:r>
              <a:rPr lang="en-US" sz="2000" b="1" dirty="0" err="1" smtClean="0">
                <a:latin typeface="Arial Narrow" pitchFamily="34" charset="0"/>
              </a:rPr>
              <a:t>seguidad</a:t>
            </a: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spc="-30"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13" name="Subtitle 8"/>
          <p:cNvSpPr txBox="1">
            <a:spLocks/>
          </p:cNvSpPr>
          <p:nvPr/>
        </p:nvSpPr>
        <p:spPr bwMode="auto">
          <a:xfrm>
            <a:off x="228600" y="3176650"/>
            <a:ext cx="8061325" cy="506413"/>
          </a:xfrm>
          <a:prstGeom prst="rect">
            <a:avLst/>
          </a:prstGeom>
          <a:noFill/>
          <a:ln w="9525">
            <a:noFill/>
            <a:miter lim="800000"/>
            <a:headEnd/>
            <a:tailEnd/>
          </a:ln>
        </p:spPr>
        <p:txBody>
          <a:bodyPr/>
          <a:lstStyle/>
          <a:p>
            <a:pPr>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smtClean="0">
                <a:solidFill>
                  <a:schemeClr val="tx1">
                    <a:lumMod val="75000"/>
                    <a:lumOff val="25000"/>
                  </a:schemeClr>
                </a:solidFill>
                <a:latin typeface="Arial Narrow" pitchFamily="34" charset="0"/>
              </a:rPr>
              <a:t>Se </a:t>
            </a:r>
            <a:r>
              <a:rPr lang="en-US" sz="2200" b="1" dirty="0" err="1" smtClean="0">
                <a:solidFill>
                  <a:schemeClr val="tx1">
                    <a:lumMod val="75000"/>
                    <a:lumOff val="25000"/>
                  </a:schemeClr>
                </a:solidFill>
                <a:latin typeface="Arial Narrow" pitchFamily="34" charset="0"/>
              </a:rPr>
              <a:t>debe</a:t>
            </a:r>
            <a:r>
              <a:rPr lang="en-US" sz="2200" b="1" dirty="0" smtClean="0">
                <a:solidFill>
                  <a:schemeClr val="tx1">
                    <a:lumMod val="75000"/>
                    <a:lumOff val="25000"/>
                  </a:schemeClr>
                </a:solidFill>
                <a:latin typeface="Arial Narrow" pitchFamily="34" charset="0"/>
              </a:rPr>
              <a:t> </a:t>
            </a:r>
            <a:r>
              <a:rPr lang="en-US" sz="2200" b="1" dirty="0" err="1" smtClean="0">
                <a:solidFill>
                  <a:schemeClr val="tx1">
                    <a:lumMod val="75000"/>
                    <a:lumOff val="25000"/>
                  </a:schemeClr>
                </a:solidFill>
                <a:latin typeface="Arial Narrow" pitchFamily="34" charset="0"/>
              </a:rPr>
              <a:t>aplicar</a:t>
            </a:r>
            <a:r>
              <a:rPr lang="en-US" sz="2200" b="1" dirty="0" smtClean="0">
                <a:solidFill>
                  <a:schemeClr val="tx1">
                    <a:lumMod val="75000"/>
                    <a:lumOff val="25000"/>
                  </a:schemeClr>
                </a:solidFill>
                <a:latin typeface="Arial Narrow" pitchFamily="34" charset="0"/>
              </a:rPr>
              <a:t> </a:t>
            </a:r>
            <a:r>
              <a:rPr lang="en-US" sz="2200" b="1" dirty="0" err="1" smtClean="0">
                <a:solidFill>
                  <a:schemeClr val="tx1">
                    <a:lumMod val="75000"/>
                    <a:lumOff val="25000"/>
                  </a:schemeClr>
                </a:solidFill>
                <a:latin typeface="Arial Narrow" pitchFamily="34" charset="0"/>
              </a:rPr>
              <a:t>disciplina</a:t>
            </a:r>
            <a:r>
              <a:rPr lang="en-US" sz="2200" b="1" dirty="0" smtClean="0">
                <a:latin typeface="Arial Narrow" pitchFamily="34" charset="0"/>
              </a:rPr>
              <a:t/>
            </a:r>
            <a:br>
              <a:rPr lang="en-US" sz="2200" b="1" dirty="0" smtClean="0">
                <a:latin typeface="Arial Narrow" pitchFamily="34" charset="0"/>
              </a:rPr>
            </a:br>
            <a:r>
              <a:rPr lang="en-US" sz="2200" b="1" dirty="0" smtClean="0">
                <a:latin typeface="Arial Narrow" pitchFamily="34" charset="0"/>
              </a:rPr>
              <a:t>   ante </a:t>
            </a:r>
            <a:r>
              <a:rPr lang="en-US" sz="2200" b="1" dirty="0" err="1" smtClean="0">
                <a:latin typeface="Arial Narrow" pitchFamily="34" charset="0"/>
              </a:rPr>
              <a:t>las</a:t>
            </a:r>
            <a:r>
              <a:rPr lang="en-US" sz="2200" b="1" dirty="0" smtClean="0">
                <a:latin typeface="Arial Narrow" pitchFamily="34" charset="0"/>
              </a:rPr>
              <a:t> </a:t>
            </a:r>
            <a:r>
              <a:rPr lang="en-US" sz="2200" b="1" dirty="0" err="1" smtClean="0">
                <a:latin typeface="Arial Narrow" pitchFamily="34" charset="0"/>
              </a:rPr>
              <a:t>infracciones</a:t>
            </a:r>
            <a:endParaRPr lang="en-US" sz="2200" b="1" dirty="0" smtClean="0">
              <a:latin typeface="Arial Narrow" pitchFamily="34" charset="0"/>
            </a:endParaRPr>
          </a:p>
          <a:p>
            <a:pPr>
              <a:lnSpc>
                <a:spcPts val="2200"/>
              </a:lnSpc>
              <a:spcBef>
                <a:spcPct val="20000"/>
              </a:spcBef>
              <a:buFont typeface="Arial" charset="0"/>
              <a:buChar char="•"/>
            </a:pPr>
            <a:endParaRPr lang="en-US" sz="2200" b="1" dirty="0">
              <a:latin typeface="Arial Narrow" pitchFamily="34" charset="0"/>
            </a:endParaRPr>
          </a:p>
        </p:txBody>
      </p:sp>
      <p:sp>
        <p:nvSpPr>
          <p:cNvPr id="14" name="Subtitle 8"/>
          <p:cNvSpPr txBox="1">
            <a:spLocks/>
          </p:cNvSpPr>
          <p:nvPr/>
        </p:nvSpPr>
        <p:spPr bwMode="auto">
          <a:xfrm>
            <a:off x="640105" y="2743200"/>
            <a:ext cx="8138770" cy="560387"/>
          </a:xfrm>
          <a:prstGeom prst="rect">
            <a:avLst/>
          </a:prstGeom>
          <a:noFill/>
          <a:ln w="9525">
            <a:noFill/>
            <a:miter lim="800000"/>
            <a:headEnd/>
            <a:tailEnd/>
          </a:ln>
        </p:spPr>
        <p:txBody>
          <a:bodyPr/>
          <a:lstStyle/>
          <a:p>
            <a:pPr marL="0" lvl="1">
              <a:lnSpc>
                <a:spcPts val="20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spc="20" dirty="0" err="1" smtClean="0">
                <a:latin typeface="Arial Narrow" pitchFamily="34" charset="0"/>
              </a:rPr>
              <a:t>Supervisores</a:t>
            </a:r>
            <a:r>
              <a:rPr lang="en-US" sz="2000" b="1" spc="20" dirty="0" smtClean="0">
                <a:latin typeface="Arial Narrow" pitchFamily="34" charset="0"/>
              </a:rPr>
              <a:t> de la </a:t>
            </a:r>
            <a:r>
              <a:rPr lang="en-US" sz="2000" b="1" spc="20" dirty="0" err="1" smtClean="0">
                <a:latin typeface="Arial Narrow" pitchFamily="34" charset="0"/>
              </a:rPr>
              <a:t>obra</a:t>
            </a: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15" name="Subtitle 8"/>
          <p:cNvSpPr txBox="1">
            <a:spLocks/>
          </p:cNvSpPr>
          <p:nvPr/>
        </p:nvSpPr>
        <p:spPr bwMode="auto">
          <a:xfrm>
            <a:off x="228600" y="3888889"/>
            <a:ext cx="8061325" cy="1524000"/>
          </a:xfrm>
          <a:prstGeom prst="rect">
            <a:avLst/>
          </a:prstGeom>
          <a:noFill/>
          <a:ln w="9525">
            <a:noFill/>
            <a:miter lim="800000"/>
            <a:headEnd/>
            <a:tailEnd/>
          </a:ln>
        </p:spPr>
        <p:txBody>
          <a:bodyPr/>
          <a:lstStyle/>
          <a:p>
            <a:pPr>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err="1" smtClean="0">
                <a:solidFill>
                  <a:schemeClr val="tx1">
                    <a:lumMod val="75000"/>
                    <a:lumOff val="25000"/>
                  </a:schemeClr>
                </a:solidFill>
                <a:latin typeface="Arial Narrow" pitchFamily="34" charset="0"/>
              </a:rPr>
              <a:t>Debe</a:t>
            </a:r>
            <a:r>
              <a:rPr lang="en-US" sz="2200" b="1" dirty="0" smtClean="0">
                <a:solidFill>
                  <a:schemeClr val="tx1">
                    <a:lumMod val="75000"/>
                    <a:lumOff val="25000"/>
                  </a:schemeClr>
                </a:solidFill>
                <a:latin typeface="Arial Narrow" pitchFamily="34" charset="0"/>
              </a:rPr>
              <a:t> </a:t>
            </a:r>
            <a:r>
              <a:rPr lang="en-US" sz="2200" b="1" dirty="0" err="1" smtClean="0">
                <a:solidFill>
                  <a:schemeClr val="tx1">
                    <a:lumMod val="75000"/>
                    <a:lumOff val="25000"/>
                  </a:schemeClr>
                </a:solidFill>
                <a:latin typeface="Arial Narrow" pitchFamily="34" charset="0"/>
              </a:rPr>
              <a:t>tratarse</a:t>
            </a:r>
            <a:r>
              <a:rPr lang="en-US" sz="2200" b="1" dirty="0" smtClean="0">
                <a:solidFill>
                  <a:schemeClr val="tx1">
                    <a:lumMod val="75000"/>
                    <a:lumOff val="25000"/>
                  </a:schemeClr>
                </a:solidFill>
                <a:latin typeface="Arial Narrow" pitchFamily="34" charset="0"/>
              </a:rPr>
              <a:t> </a:t>
            </a:r>
            <a:r>
              <a:rPr lang="en-US" sz="2200" b="1" dirty="0" err="1" smtClean="0">
                <a:solidFill>
                  <a:schemeClr val="tx1">
                    <a:lumMod val="75000"/>
                    <a:lumOff val="25000"/>
                  </a:schemeClr>
                </a:solidFill>
                <a:latin typeface="Arial Narrow" pitchFamily="34" charset="0"/>
              </a:rPr>
              <a:t>como</a:t>
            </a:r>
            <a:r>
              <a:rPr lang="en-US" sz="2200" b="1" dirty="0" smtClean="0">
                <a:solidFill>
                  <a:schemeClr val="tx1">
                    <a:lumMod val="75000"/>
                    <a:lumOff val="25000"/>
                  </a:schemeClr>
                </a:solidFill>
                <a:latin typeface="Arial Narrow" pitchFamily="34" charset="0"/>
              </a:rPr>
              <a:t> </a:t>
            </a:r>
            <a:r>
              <a:rPr lang="en-US" sz="2200" b="1" dirty="0" err="1" smtClean="0">
                <a:solidFill>
                  <a:schemeClr val="tx1">
                    <a:lumMod val="75000"/>
                    <a:lumOff val="25000"/>
                  </a:schemeClr>
                </a:solidFill>
                <a:latin typeface="Arial Narrow" pitchFamily="34" charset="0"/>
              </a:rPr>
              <a:t>violaciones</a:t>
            </a:r>
            <a:r>
              <a:rPr lang="en-US" sz="2200" b="1" dirty="0" smtClean="0">
                <a:solidFill>
                  <a:schemeClr val="tx1">
                    <a:lumMod val="75000"/>
                    <a:lumOff val="25000"/>
                  </a:schemeClr>
                </a:solidFill>
                <a:latin typeface="Arial Narrow" pitchFamily="34" charset="0"/>
              </a:rPr>
              <a:t> de </a:t>
            </a:r>
            <a:r>
              <a:rPr lang="en-US" sz="2200" b="1" dirty="0" err="1" smtClean="0">
                <a:solidFill>
                  <a:schemeClr val="tx1">
                    <a:lumMod val="75000"/>
                    <a:lumOff val="25000"/>
                  </a:schemeClr>
                </a:solidFill>
                <a:latin typeface="Arial Narrow" pitchFamily="34" charset="0"/>
              </a:rPr>
              <a:t>las</a:t>
            </a:r>
            <a:r>
              <a:rPr lang="en-US" sz="2200" b="1" dirty="0" smtClean="0">
                <a:latin typeface="Arial Narrow" pitchFamily="34" charset="0"/>
              </a:rPr>
              <a:t/>
            </a:r>
            <a:br>
              <a:rPr lang="en-US" sz="2200" b="1" dirty="0" smtClean="0">
                <a:latin typeface="Arial Narrow" pitchFamily="34" charset="0"/>
              </a:rPr>
            </a:br>
            <a:r>
              <a:rPr lang="en-US" sz="2200" b="1" dirty="0" smtClean="0">
                <a:latin typeface="Arial Narrow" pitchFamily="34" charset="0"/>
              </a:rPr>
              <a:t>   de </a:t>
            </a:r>
            <a:r>
              <a:rPr lang="en-US" sz="2200" b="1" dirty="0" err="1" smtClean="0">
                <a:latin typeface="Arial Narrow" pitchFamily="34" charset="0"/>
              </a:rPr>
              <a:t>las</a:t>
            </a:r>
            <a:r>
              <a:rPr lang="en-US" sz="2200" b="1" dirty="0" smtClean="0">
                <a:latin typeface="Arial Narrow" pitchFamily="34" charset="0"/>
              </a:rPr>
              <a:t> </a:t>
            </a:r>
            <a:r>
              <a:rPr lang="en-US" sz="2200" b="1" dirty="0" err="1" smtClean="0">
                <a:latin typeface="Arial Narrow" pitchFamily="34" charset="0"/>
              </a:rPr>
              <a:t>políticas</a:t>
            </a:r>
            <a:r>
              <a:rPr lang="en-US" sz="2200" b="1" dirty="0" smtClean="0">
                <a:latin typeface="Arial Narrow" pitchFamily="34" charset="0"/>
              </a:rPr>
              <a:t> de </a:t>
            </a:r>
            <a:r>
              <a:rPr lang="en-US" sz="2200" b="1" dirty="0" err="1" smtClean="0">
                <a:latin typeface="Arial Narrow" pitchFamily="34" charset="0"/>
              </a:rPr>
              <a:t>seguridad</a:t>
            </a:r>
            <a:r>
              <a:rPr lang="en-US" sz="2200" b="1" dirty="0" smtClean="0">
                <a:latin typeface="Arial Narrow" pitchFamily="34" charset="0"/>
              </a:rPr>
              <a:t> (</a:t>
            </a:r>
            <a:r>
              <a:rPr lang="en-US" sz="2200" b="1" dirty="0" err="1" smtClean="0">
                <a:latin typeface="Arial Narrow" pitchFamily="34" charset="0"/>
              </a:rPr>
              <a:t>quizas</a:t>
            </a:r>
            <a:r>
              <a:rPr lang="en-US" sz="2200" b="1" dirty="0" smtClean="0">
                <a:latin typeface="Arial Narrow" pitchFamily="34" charset="0"/>
              </a:rPr>
              <a:t/>
            </a:r>
            <a:br>
              <a:rPr lang="en-US" sz="2200" b="1" dirty="0" smtClean="0">
                <a:latin typeface="Arial Narrow" pitchFamily="34" charset="0"/>
              </a:rPr>
            </a:br>
            <a:r>
              <a:rPr lang="en-US" sz="2200" b="1" dirty="0" smtClean="0">
                <a:latin typeface="Arial Narrow" pitchFamily="34" charset="0"/>
              </a:rPr>
              <a:t>   de </a:t>
            </a:r>
            <a:r>
              <a:rPr lang="en-US" sz="2200" b="1" dirty="0" err="1" smtClean="0">
                <a:latin typeface="Arial Narrow" pitchFamily="34" charset="0"/>
              </a:rPr>
              <a:t>las</a:t>
            </a:r>
            <a:r>
              <a:rPr lang="en-US" sz="2200" b="1" dirty="0" smtClean="0">
                <a:latin typeface="Arial Narrow" pitchFamily="34" charset="0"/>
              </a:rPr>
              <a:t> </a:t>
            </a:r>
            <a:r>
              <a:rPr lang="en-US" sz="2200" b="1" dirty="0" err="1" smtClean="0">
                <a:latin typeface="Arial Narrow" pitchFamily="34" charset="0"/>
              </a:rPr>
              <a:t>regulaciones</a:t>
            </a:r>
            <a:r>
              <a:rPr lang="en-US" sz="2200" b="1" dirty="0" smtClean="0">
                <a:latin typeface="Arial Narrow" pitchFamily="34" charset="0"/>
              </a:rPr>
              <a:t> </a:t>
            </a:r>
            <a:r>
              <a:rPr lang="es-US" sz="2200" b="1" dirty="0" smtClean="0">
                <a:latin typeface="Arial Narrow" pitchFamily="34" charset="0"/>
              </a:rPr>
              <a:t>estatales y federales</a:t>
            </a:r>
            <a:endParaRPr lang="en-US" sz="2200" b="1" dirty="0" smtClean="0">
              <a:latin typeface="Arial Narrow" pitchFamily="34" charset="0"/>
            </a:endParaRPr>
          </a:p>
          <a:p>
            <a:pPr>
              <a:lnSpc>
                <a:spcPts val="2200"/>
              </a:lnSpc>
              <a:spcBef>
                <a:spcPct val="20000"/>
              </a:spcBef>
            </a:pPr>
            <a:endParaRPr lang="en-US" sz="2200" b="1" dirty="0" smtClean="0">
              <a:latin typeface="Arial Narrow" pitchFamily="34" charset="0"/>
            </a:endParaRPr>
          </a:p>
        </p:txBody>
      </p:sp>
      <p:pic>
        <p:nvPicPr>
          <p:cNvPr id="16" name="Picture 15" descr="img0047.png" title="Picture of road worke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05400" y="1524000"/>
            <a:ext cx="3374304" cy="4583430"/>
          </a:xfrm>
          <a:prstGeom prst="rect">
            <a:avLst/>
          </a:prstGeom>
          <a:ln>
            <a:solidFill>
              <a:schemeClr val="tx1"/>
            </a:solidFill>
          </a:ln>
          <a:effectLst>
            <a:outerShdw blurRad="50800" dist="76200" dir="2700000" algn="tl" rotWithShape="0">
              <a:prstClr val="black">
                <a:alpha val="40000"/>
              </a:prstClr>
            </a:outerShdw>
          </a:effectLst>
        </p:spPr>
      </p:pic>
      <p:pic>
        <p:nvPicPr>
          <p:cNvPr id="17" name="Picture 16" descr="Engineer7748379818_0d8f7f699d_z.png" title="Picture of ITCP getting enforced "/>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724400" y="1905000"/>
            <a:ext cx="4027992" cy="3023679"/>
          </a:xfrm>
          <a:prstGeom prst="rect">
            <a:avLst/>
          </a:prstGeom>
          <a:ln>
            <a:solidFill>
              <a:schemeClr val="tx1"/>
            </a:solidFill>
          </a:ln>
          <a:effectLst>
            <a:outerShdw blurRad="50800" dist="76200" dir="2700000" algn="tl" rotWithShape="0">
              <a:prstClr val="black">
                <a:alpha val="40000"/>
              </a:prstClr>
            </a:outerShdw>
          </a:effectLst>
        </p:spPr>
      </p:pic>
      <p:sp>
        <p:nvSpPr>
          <p:cNvPr id="9" name="Title 8" hidden="1"/>
          <p:cNvSpPr>
            <a:spLocks noGrp="1"/>
          </p:cNvSpPr>
          <p:nvPr>
            <p:ph type="title"/>
          </p:nvPr>
        </p:nvSpPr>
        <p:spPr>
          <a:xfrm>
            <a:off x="314325" y="-1524000"/>
            <a:ext cx="8229600" cy="1143000"/>
          </a:xfrm>
        </p:spPr>
        <p:txBody>
          <a:bodyPr/>
          <a:lstStyle/>
          <a:p>
            <a:r>
              <a:rPr lang="en-US" dirty="0" smtClean="0"/>
              <a:t>Enforcing an ITCP</a:t>
            </a:r>
            <a:endParaRPr lang="en-US" dirty="0"/>
          </a:p>
        </p:txBody>
      </p:sp>
      <p:sp>
        <p:nvSpPr>
          <p:cNvPr id="18" name="Slide Number Placeholder 4"/>
          <p:cNvSpPr>
            <a:spLocks noGrp="1"/>
          </p:cNvSpPr>
          <p:nvPr>
            <p:ph type="sldNum" sz="quarter" idx="12"/>
          </p:nvPr>
        </p:nvSpPr>
        <p:spPr/>
        <p:txBody>
          <a:bodyPr/>
          <a:lstStyle/>
          <a:p>
            <a:pPr>
              <a:defRPr/>
            </a:pPr>
            <a:fld id="{632DF3B3-665C-4605-AF3C-B77CE60C6955}" type="slidenum">
              <a:rPr lang="en-US"/>
              <a:pPr>
                <a:defRPr/>
              </a:pPr>
              <a:t>26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childTnLst>
                                </p:cTn>
                              </p:par>
                              <p:par>
                                <p:cTn id="32" presetID="10" presetClass="entr" presetSubtype="0"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childTnLst>
                                </p:cTn>
                              </p:par>
                              <p:par>
                                <p:cTn id="35" presetID="10" presetClass="exit" presetSubtype="0" fill="hold" nodeType="withEffect">
                                  <p:stCondLst>
                                    <p:cond delay="0"/>
                                  </p:stCondLst>
                                  <p:childTnLst>
                                    <p:animEffect transition="out" filter="fade">
                                      <p:cBhvr>
                                        <p:cTn id="36" dur="1000"/>
                                        <p:tgtEl>
                                          <p:spTgt spid="16"/>
                                        </p:tgtEl>
                                      </p:cBhvr>
                                    </p:animEffect>
                                    <p:set>
                                      <p:cBhvr>
                                        <p:cTn id="37" dur="1" fill="hold">
                                          <p:stCondLst>
                                            <p:cond delay="999"/>
                                          </p:stCondLst>
                                        </p:cTn>
                                        <p:tgtEl>
                                          <p:spTgt spid="16"/>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p:bldP spid="12" grpId="0"/>
      <p:bldP spid="13" grpId="0"/>
      <p:bldP spid="14" grpId="0"/>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8"/>
          <p:cNvSpPr txBox="1">
            <a:spLocks/>
          </p:cNvSpPr>
          <p:nvPr/>
        </p:nvSpPr>
        <p:spPr bwMode="auto">
          <a:xfrm>
            <a:off x="482600" y="1981200"/>
            <a:ext cx="8061325" cy="506413"/>
          </a:xfrm>
          <a:prstGeom prst="rect">
            <a:avLst/>
          </a:prstGeom>
          <a:noFill/>
          <a:ln w="9525">
            <a:noFill/>
            <a:miter lim="800000"/>
            <a:headEnd/>
            <a:tailEnd/>
          </a:ln>
        </p:spPr>
        <p:txBody>
          <a:bodyPr/>
          <a:lstStyle/>
          <a:p>
            <a:pPr>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err="1" smtClean="0">
                <a:latin typeface="Arial Narrow" pitchFamily="34" charset="0"/>
              </a:rPr>
              <a:t>Inspectores</a:t>
            </a:r>
            <a:r>
              <a:rPr lang="en-US" sz="2200" b="1" dirty="0" smtClean="0">
                <a:latin typeface="Arial Narrow" pitchFamily="34" charset="0"/>
              </a:rPr>
              <a:t>, </a:t>
            </a:r>
            <a:r>
              <a:rPr lang="en-US" sz="2200" b="1" dirty="0" err="1" smtClean="0">
                <a:latin typeface="Arial Narrow" pitchFamily="34" charset="0"/>
              </a:rPr>
              <a:t>Camioneros</a:t>
            </a:r>
            <a:r>
              <a:rPr lang="en-US" sz="2200" b="1" dirty="0" smtClean="0">
                <a:latin typeface="Arial Narrow" pitchFamily="34" charset="0"/>
              </a:rPr>
              <a:t>, </a:t>
            </a:r>
            <a:r>
              <a:rPr lang="en-US" sz="2200" b="1" dirty="0" err="1" smtClean="0">
                <a:latin typeface="Arial Narrow" pitchFamily="34" charset="0"/>
              </a:rPr>
              <a:t>Visitantes</a:t>
            </a:r>
            <a:r>
              <a:rPr lang="en-US" sz="2200" b="1" dirty="0" smtClean="0">
                <a:latin typeface="Arial Narrow" pitchFamily="34" charset="0"/>
              </a:rPr>
              <a:t> a la </a:t>
            </a:r>
            <a:r>
              <a:rPr lang="en-US" sz="2200" b="1" dirty="0" err="1" smtClean="0">
                <a:latin typeface="Arial Narrow" pitchFamily="34" charset="0"/>
              </a:rPr>
              <a:t>obra</a:t>
            </a:r>
            <a:endParaRPr lang="en-US" sz="2200" b="1" dirty="0" smtClean="0">
              <a:latin typeface="Arial Narrow" pitchFamily="34" charset="0"/>
            </a:endParaRPr>
          </a:p>
          <a:p>
            <a:pPr>
              <a:lnSpc>
                <a:spcPts val="2200"/>
              </a:lnSpc>
              <a:spcBef>
                <a:spcPct val="20000"/>
              </a:spcBef>
              <a:buFont typeface="Arial" charset="0"/>
              <a:buChar char="•"/>
            </a:pPr>
            <a:endParaRPr lang="en-US" sz="2200" b="1" dirty="0">
              <a:latin typeface="Arial Narrow" pitchFamily="34" charset="0"/>
            </a:endParaRPr>
          </a:p>
        </p:txBody>
      </p:sp>
      <p:sp>
        <p:nvSpPr>
          <p:cNvPr id="3" name="Subtitle 8"/>
          <p:cNvSpPr txBox="1">
            <a:spLocks/>
          </p:cNvSpPr>
          <p:nvPr/>
        </p:nvSpPr>
        <p:spPr bwMode="auto">
          <a:xfrm>
            <a:off x="640105" y="2369223"/>
            <a:ext cx="8138770"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err="1" smtClean="0">
                <a:latin typeface="Arial Narrow" pitchFamily="34" charset="0"/>
              </a:rPr>
              <a:t>Todos</a:t>
            </a:r>
            <a:r>
              <a:rPr lang="en-US" sz="2000" b="1" dirty="0" smtClean="0">
                <a:latin typeface="Arial Narrow" pitchFamily="34" charset="0"/>
              </a:rPr>
              <a:t> los </a:t>
            </a:r>
            <a:r>
              <a:rPr lang="en-US" sz="2000" b="1" dirty="0" err="1" smtClean="0">
                <a:latin typeface="Arial Narrow" pitchFamily="34" charset="0"/>
              </a:rPr>
              <a:t>que</a:t>
            </a:r>
            <a:r>
              <a:rPr lang="en-US" sz="2000" b="1" dirty="0" smtClean="0">
                <a:latin typeface="Arial Narrow" pitchFamily="34" charset="0"/>
              </a:rPr>
              <a:t> </a:t>
            </a:r>
            <a:r>
              <a:rPr lang="en-US" sz="2000" b="1" dirty="0" err="1" smtClean="0">
                <a:latin typeface="Arial Narrow" pitchFamily="34" charset="0"/>
              </a:rPr>
              <a:t>entren</a:t>
            </a:r>
            <a:r>
              <a:rPr lang="en-US" sz="2000" b="1" dirty="0" smtClean="0">
                <a:latin typeface="Arial Narrow" pitchFamily="34" charset="0"/>
              </a:rPr>
              <a:t> </a:t>
            </a:r>
            <a:r>
              <a:rPr lang="en-US" sz="2000" b="1" dirty="0" err="1" smtClean="0">
                <a:latin typeface="Arial Narrow" pitchFamily="34" charset="0"/>
              </a:rPr>
              <a:t>en</a:t>
            </a:r>
            <a:r>
              <a:rPr lang="en-US" sz="2000" b="1" dirty="0" smtClean="0">
                <a:latin typeface="Arial Narrow" pitchFamily="34" charset="0"/>
              </a:rPr>
              <a:t> la </a:t>
            </a:r>
            <a:r>
              <a:rPr lang="en-US" sz="2000" b="1" dirty="0" err="1" smtClean="0">
                <a:latin typeface="Arial Narrow" pitchFamily="34" charset="0"/>
              </a:rPr>
              <a:t>obra</a:t>
            </a:r>
            <a:r>
              <a:rPr lang="en-US" sz="2000" b="1" dirty="0" smtClean="0">
                <a:latin typeface="Arial Narrow" pitchFamily="34" charset="0"/>
              </a:rPr>
              <a:t> </a:t>
            </a:r>
            <a:br>
              <a:rPr lang="en-US" sz="2000" b="1" dirty="0" smtClean="0">
                <a:latin typeface="Arial Narrow" pitchFamily="34" charset="0"/>
              </a:rPr>
            </a:br>
            <a:r>
              <a:rPr lang="en-US" sz="2000" b="1" dirty="0" smtClean="0">
                <a:latin typeface="Arial Narrow" pitchFamily="34" charset="0"/>
              </a:rPr>
              <a:t>     </a:t>
            </a:r>
            <a:r>
              <a:rPr lang="en-US" sz="2000" b="1" dirty="0" err="1" smtClean="0">
                <a:latin typeface="Arial Narrow" pitchFamily="34" charset="0"/>
              </a:rPr>
              <a:t>deben</a:t>
            </a:r>
            <a:r>
              <a:rPr lang="en-US" sz="2000" b="1" dirty="0" smtClean="0">
                <a:latin typeface="Arial Narrow" pitchFamily="34" charset="0"/>
              </a:rPr>
              <a:t> </a:t>
            </a:r>
            <a:r>
              <a:rPr lang="en-US" sz="2000" b="1" dirty="0" err="1" smtClean="0">
                <a:latin typeface="Arial Narrow" pitchFamily="34" charset="0"/>
              </a:rPr>
              <a:t>ser</a:t>
            </a:r>
            <a:r>
              <a:rPr lang="en-US" sz="2000" b="1" dirty="0" smtClean="0">
                <a:latin typeface="Arial Narrow" pitchFamily="34" charset="0"/>
              </a:rPr>
              <a:t> </a:t>
            </a:r>
            <a:r>
              <a:rPr lang="en-US" sz="2000" b="1" dirty="0" err="1" smtClean="0">
                <a:latin typeface="Arial Narrow" pitchFamily="34" charset="0"/>
              </a:rPr>
              <a:t>instruidos</a:t>
            </a:r>
            <a:r>
              <a:rPr lang="en-US" sz="2000" b="1" dirty="0" smtClean="0">
                <a:latin typeface="Arial Narrow" pitchFamily="34" charset="0"/>
              </a:rPr>
              <a:t> </a:t>
            </a:r>
            <a:r>
              <a:rPr lang="en-US" sz="2000" b="1" dirty="0" err="1" smtClean="0">
                <a:latin typeface="Arial Narrow" pitchFamily="34" charset="0"/>
              </a:rPr>
              <a:t>sobre</a:t>
            </a:r>
            <a:r>
              <a:rPr lang="en-US" sz="2000" b="1" dirty="0" smtClean="0">
                <a:latin typeface="Arial Narrow" pitchFamily="34" charset="0"/>
              </a:rPr>
              <a:t> el</a:t>
            </a:r>
            <a:br>
              <a:rPr lang="en-US" sz="2000" b="1" dirty="0" smtClean="0">
                <a:latin typeface="Arial Narrow" pitchFamily="34" charset="0"/>
              </a:rPr>
            </a:br>
            <a:r>
              <a:rPr lang="en-US" sz="2000" b="1" dirty="0" smtClean="0">
                <a:latin typeface="Arial Narrow" pitchFamily="34" charset="0"/>
              </a:rPr>
              <a:t>     PCTI</a:t>
            </a:r>
            <a:endParaRPr lang="en-US" sz="2000" b="1" spc="-30"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4" name="Subtitle 8"/>
          <p:cNvSpPr txBox="1">
            <a:spLocks/>
          </p:cNvSpPr>
          <p:nvPr/>
        </p:nvSpPr>
        <p:spPr bwMode="auto">
          <a:xfrm>
            <a:off x="640105" y="3366388"/>
            <a:ext cx="8138770" cy="560387"/>
          </a:xfrm>
          <a:prstGeom prst="rect">
            <a:avLst/>
          </a:prstGeom>
          <a:noFill/>
          <a:ln w="9525">
            <a:noFill/>
            <a:miter lim="800000"/>
            <a:headEnd/>
            <a:tailEnd/>
          </a:ln>
        </p:spPr>
        <p:txBody>
          <a:bodyPr/>
          <a:lstStyle/>
          <a:p>
            <a:pPr marL="0" lvl="1">
              <a:lnSpc>
                <a:spcPts val="20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spc="20" dirty="0" smtClean="0">
                <a:latin typeface="Arial Narrow" pitchFamily="34" charset="0"/>
              </a:rPr>
              <a:t>Las </a:t>
            </a:r>
            <a:r>
              <a:rPr lang="en-US" sz="2000" b="1" spc="20" dirty="0" err="1" smtClean="0">
                <a:latin typeface="Arial Narrow" pitchFamily="34" charset="0"/>
              </a:rPr>
              <a:t>instrucciones</a:t>
            </a:r>
            <a:r>
              <a:rPr lang="en-US" sz="2000" b="1" spc="20" dirty="0" smtClean="0">
                <a:latin typeface="Arial Narrow" pitchFamily="34" charset="0"/>
              </a:rPr>
              <a:t> </a:t>
            </a:r>
            <a:r>
              <a:rPr lang="en-US" sz="2000" b="1" spc="20" dirty="0" err="1" smtClean="0">
                <a:latin typeface="Arial Narrow" pitchFamily="34" charset="0"/>
              </a:rPr>
              <a:t>deben</a:t>
            </a:r>
            <a:r>
              <a:rPr lang="en-US" sz="2000" b="1" spc="20" dirty="0" smtClean="0">
                <a:latin typeface="Arial Narrow" pitchFamily="34" charset="0"/>
              </a:rPr>
              <a:t> </a:t>
            </a:r>
            <a:r>
              <a:rPr lang="en-US" sz="2000" b="1" spc="20" dirty="0" err="1" smtClean="0">
                <a:latin typeface="Arial Narrow" pitchFamily="34" charset="0"/>
              </a:rPr>
              <a:t>incluir</a:t>
            </a:r>
            <a:r>
              <a:rPr lang="en-US" sz="2000" b="1" spc="20" dirty="0" smtClean="0">
                <a:latin typeface="Arial Narrow" pitchFamily="34" charset="0"/>
              </a:rPr>
              <a:t/>
            </a:r>
            <a:br>
              <a:rPr lang="en-US" sz="2000" b="1" spc="20" dirty="0" smtClean="0">
                <a:latin typeface="Arial Narrow" pitchFamily="34" charset="0"/>
              </a:rPr>
            </a:br>
            <a:r>
              <a:rPr lang="en-US" sz="2000" b="1" spc="20" dirty="0" smtClean="0">
                <a:latin typeface="Arial Narrow" pitchFamily="34" charset="0"/>
              </a:rPr>
              <a:t>     </a:t>
            </a:r>
            <a:r>
              <a:rPr lang="en-US" sz="2000" b="1" spc="20" dirty="0" err="1" smtClean="0">
                <a:latin typeface="Arial Narrow" pitchFamily="34" charset="0"/>
              </a:rPr>
              <a:t>estacionamiento</a:t>
            </a:r>
            <a:r>
              <a:rPr lang="en-US" sz="2000" b="1" spc="20" dirty="0" smtClean="0">
                <a:latin typeface="Arial Narrow" pitchFamily="34" charset="0"/>
              </a:rPr>
              <a:t>, </a:t>
            </a:r>
            <a:r>
              <a:rPr lang="en-US" sz="2000" b="1" spc="20" dirty="0" err="1" smtClean="0">
                <a:latin typeface="Arial Narrow" pitchFamily="34" charset="0"/>
              </a:rPr>
              <a:t>área</a:t>
            </a:r>
            <a:r>
              <a:rPr lang="en-US" sz="2000" b="1" spc="20" dirty="0" smtClean="0">
                <a:latin typeface="Arial Narrow" pitchFamily="34" charset="0"/>
              </a:rPr>
              <a:t> de </a:t>
            </a:r>
            <a:r>
              <a:rPr lang="en-US" sz="2000" b="1" spc="20" dirty="0" err="1" smtClean="0">
                <a:latin typeface="Arial Narrow" pitchFamily="34" charset="0"/>
              </a:rPr>
              <a:t>espera</a:t>
            </a:r>
            <a:endParaRPr lang="en-US" sz="2000" b="1" spc="20" dirty="0" smtClean="0">
              <a:latin typeface="Arial Narrow" pitchFamily="34" charset="0"/>
            </a:endParaRPr>
          </a:p>
          <a:p>
            <a:pPr marL="0" lvl="1">
              <a:lnSpc>
                <a:spcPts val="2000"/>
              </a:lnSpc>
              <a:buSzPct val="50000"/>
            </a:pPr>
            <a:r>
              <a:rPr lang="en-US" sz="2000" b="1" spc="20" dirty="0" smtClean="0">
                <a:latin typeface="Arial Narrow" pitchFamily="34" charset="0"/>
              </a:rPr>
              <a:t>     </a:t>
            </a:r>
            <a:r>
              <a:rPr lang="en-US" sz="2000" b="1" spc="20" dirty="0" err="1" smtClean="0">
                <a:latin typeface="Arial Narrow" pitchFamily="34" charset="0"/>
              </a:rPr>
              <a:t>zonas</a:t>
            </a:r>
            <a:r>
              <a:rPr lang="en-US" sz="2000" b="1" spc="20" dirty="0" smtClean="0">
                <a:latin typeface="Arial Narrow" pitchFamily="34" charset="0"/>
              </a:rPr>
              <a:t> para </a:t>
            </a:r>
            <a:r>
              <a:rPr lang="en-US" sz="2000" b="1" spc="20" dirty="0" err="1" smtClean="0">
                <a:latin typeface="Arial Narrow" pitchFamily="34" charset="0"/>
              </a:rPr>
              <a:t>trabajadores</a:t>
            </a:r>
            <a:r>
              <a:rPr lang="en-US" sz="2000" b="1" spc="20" dirty="0" smtClean="0">
                <a:latin typeface="Arial Narrow" pitchFamily="34" charset="0"/>
              </a:rPr>
              <a:t> a pie pedestrian </a:t>
            </a:r>
            <a:br>
              <a:rPr lang="en-US" sz="2000" b="1" spc="20" dirty="0" smtClean="0">
                <a:latin typeface="Arial Narrow" pitchFamily="34" charset="0"/>
              </a:rPr>
            </a:br>
            <a:r>
              <a:rPr lang="en-US" sz="2000" b="1" spc="20" dirty="0" smtClean="0">
                <a:latin typeface="Arial Narrow" pitchFamily="34" charset="0"/>
              </a:rPr>
              <a:t>     </a:t>
            </a:r>
            <a:r>
              <a:rPr lang="en-US" sz="2000" b="1" spc="20" dirty="0" err="1" smtClean="0">
                <a:latin typeface="Arial Narrow" pitchFamily="34" charset="0"/>
              </a:rPr>
              <a:t>zonas</a:t>
            </a:r>
            <a:r>
              <a:rPr lang="en-US" sz="2000" b="1" spc="20" dirty="0" smtClean="0">
                <a:latin typeface="Arial Narrow" pitchFamily="34" charset="0"/>
              </a:rPr>
              <a:t> de </a:t>
            </a:r>
            <a:r>
              <a:rPr lang="en-US" sz="2000" b="1" spc="20" dirty="0" err="1" smtClean="0">
                <a:latin typeface="Arial Narrow" pitchFamily="34" charset="0"/>
              </a:rPr>
              <a:t>trabajo</a:t>
            </a:r>
            <a:r>
              <a:rPr lang="en-US" sz="2000" b="1" spc="20" dirty="0" smtClean="0">
                <a:latin typeface="Arial Narrow" pitchFamily="34" charset="0"/>
              </a:rPr>
              <a:t> al </a:t>
            </a:r>
            <a:r>
              <a:rPr lang="en-US" sz="2000" b="1" spc="20" dirty="0" err="1" smtClean="0">
                <a:latin typeface="Arial Narrow" pitchFamily="34" charset="0"/>
              </a:rPr>
              <a:t>igual</a:t>
            </a:r>
            <a:r>
              <a:rPr lang="en-US" sz="2000" b="1" spc="20" dirty="0" smtClean="0">
                <a:latin typeface="Arial Narrow" pitchFamily="34" charset="0"/>
              </a:rPr>
              <a:t> </a:t>
            </a:r>
            <a:r>
              <a:rPr lang="en-US" sz="2000" b="1" spc="20" dirty="0" err="1" smtClean="0">
                <a:latin typeface="Arial Narrow" pitchFamily="34" charset="0"/>
              </a:rPr>
              <a:t>que</a:t>
            </a:r>
            <a:r>
              <a:rPr lang="en-US" sz="2000" b="1" spc="20" dirty="0" smtClean="0">
                <a:latin typeface="Arial Narrow" pitchFamily="34" charset="0"/>
              </a:rPr>
              <a:t> </a:t>
            </a:r>
          </a:p>
          <a:p>
            <a:pPr marL="0" lvl="1">
              <a:lnSpc>
                <a:spcPts val="2000"/>
              </a:lnSpc>
              <a:buSzPct val="50000"/>
            </a:pPr>
            <a:r>
              <a:rPr lang="en-US" sz="2000" b="1" spc="20" dirty="0" smtClean="0">
                <a:latin typeface="Arial Narrow" pitchFamily="34" charset="0"/>
              </a:rPr>
              <a:t>     </a:t>
            </a:r>
            <a:r>
              <a:rPr lang="en-US" sz="2000" b="1" spc="20" dirty="0" err="1" smtClean="0">
                <a:latin typeface="Arial Narrow" pitchFamily="34" charset="0"/>
              </a:rPr>
              <a:t>vias</a:t>
            </a:r>
            <a:r>
              <a:rPr lang="en-US" sz="2000" b="1" spc="20" dirty="0" smtClean="0">
                <a:latin typeface="Arial Narrow" pitchFamily="34" charset="0"/>
              </a:rPr>
              <a:t> </a:t>
            </a:r>
            <a:r>
              <a:rPr lang="en-US" sz="2000" b="1" spc="20" dirty="0" err="1" smtClean="0">
                <a:latin typeface="Arial Narrow" pitchFamily="34" charset="0"/>
              </a:rPr>
              <a:t>vehiculares</a:t>
            </a:r>
            <a:r>
              <a:rPr lang="en-US" sz="2000" b="1" spc="20" dirty="0" smtClean="0">
                <a:latin typeface="Arial Narrow" pitchFamily="34" charset="0"/>
              </a:rPr>
              <a:t> y </a:t>
            </a:r>
            <a:r>
              <a:rPr lang="en-US" sz="2000" b="1" spc="20" dirty="0" err="1" smtClean="0">
                <a:latin typeface="Arial Narrow" pitchFamily="34" charset="0"/>
              </a:rPr>
              <a:t>límites</a:t>
            </a:r>
            <a:r>
              <a:rPr lang="en-US" sz="2000" b="1" spc="20" dirty="0" smtClean="0">
                <a:latin typeface="Arial Narrow" pitchFamily="34" charset="0"/>
              </a:rPr>
              <a:t> de </a:t>
            </a:r>
          </a:p>
          <a:p>
            <a:pPr marL="0" lvl="1">
              <a:lnSpc>
                <a:spcPts val="2000"/>
              </a:lnSpc>
              <a:buSzPct val="50000"/>
            </a:pPr>
            <a:r>
              <a:rPr lang="en-US" sz="2000" b="1" spc="20" dirty="0" smtClean="0">
                <a:latin typeface="Arial Narrow" pitchFamily="34" charset="0"/>
              </a:rPr>
              <a:t>     </a:t>
            </a:r>
            <a:r>
              <a:rPr lang="en-US" sz="2000" b="1" spc="20" dirty="0" err="1" smtClean="0">
                <a:latin typeface="Arial Narrow" pitchFamily="34" charset="0"/>
              </a:rPr>
              <a:t>velocidad</a:t>
            </a:r>
            <a:endParaRPr lang="en-US" sz="2000" b="1" spc="20" dirty="0" smtClean="0">
              <a:latin typeface="Arial Narrow" pitchFamily="34" charset="0"/>
            </a:endParaRPr>
          </a:p>
          <a:p>
            <a:pPr marL="0" lvl="1">
              <a:lnSpc>
                <a:spcPts val="2000"/>
              </a:lnSpc>
              <a:buSzPct val="50000"/>
              <a:buFont typeface="Wingdings" pitchFamily="2" charset="2"/>
              <a:buChar char="ü"/>
            </a:pP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grpSp>
        <p:nvGrpSpPr>
          <p:cNvPr id="5" name="Group 4" title="Picture of ARTBA Developing An Internal TC Plan preventing runovers and backovers in roadway construction Title"/>
          <p:cNvGrpSpPr/>
          <p:nvPr/>
        </p:nvGrpSpPr>
        <p:grpSpPr>
          <a:xfrm>
            <a:off x="381000" y="336288"/>
            <a:ext cx="8595360" cy="959112"/>
            <a:chOff x="381000" y="336288"/>
            <a:chExt cx="8595360" cy="959112"/>
          </a:xfrm>
        </p:grpSpPr>
        <p:sp>
          <p:nvSpPr>
            <p:cNvPr id="6"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7"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err="1">
                  <a:effectLst>
                    <a:outerShdw blurRad="60007" dist="310007" dir="7680000" sy="30000" kx="1300200" algn="ctr" rotWithShape="0">
                      <a:prstClr val="black">
                        <a:alpha val="32000"/>
                      </a:prstClr>
                    </a:outerShdw>
                  </a:effectLst>
                </a:rPr>
                <a:t>Implementando</a:t>
              </a:r>
              <a:r>
                <a:rPr lang="en-US" sz="3600" b="1" dirty="0">
                  <a:effectLst>
                    <a:outerShdw blurRad="60007" dist="310007" dir="7680000" sy="30000" kx="1300200" algn="ctr" rotWithShape="0">
                      <a:prstClr val="black">
                        <a:alpha val="32000"/>
                      </a:prstClr>
                    </a:outerShdw>
                  </a:effectLst>
                </a:rPr>
                <a:t> un PCTI</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a:p>
              <a:pPr algn="r">
                <a:lnSpc>
                  <a:spcPts val="1900"/>
                </a:lnSpc>
              </a:pP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8"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a:ln>
                    <a:solidFill>
                      <a:srgbClr val="C00000"/>
                    </a:solidFill>
                  </a:ln>
                  <a:solidFill>
                    <a:srgbClr val="003300"/>
                  </a:solidFill>
                </a:rPr>
                <a:t>PREVINIENDO INCIDENTES POR ATROPELLOS EN LA CONSTRUCCION VIAL</a:t>
              </a:r>
              <a:endParaRPr lang="en-US" sz="1600" b="1" i="1" spc="50" dirty="0">
                <a:ln>
                  <a:solidFill>
                    <a:srgbClr val="C00000"/>
                  </a:solidFill>
                </a:ln>
                <a:solidFill>
                  <a:srgbClr val="003300"/>
                </a:solidFill>
                <a:latin typeface="Calibri" pitchFamily="34" charset="0"/>
              </a:endParaRPr>
            </a:p>
            <a:p>
              <a:pPr>
                <a:lnSpc>
                  <a:spcPts val="1900"/>
                </a:lnSpc>
              </a:pPr>
              <a:endParaRPr lang="en-US" sz="1600" b="1" i="1" spc="50" dirty="0">
                <a:ln>
                  <a:solidFill>
                    <a:srgbClr val="C00000"/>
                  </a:solidFill>
                </a:ln>
                <a:solidFill>
                  <a:srgbClr val="003300"/>
                </a:solidFill>
                <a:latin typeface="Calibri" pitchFamily="34" charset="0"/>
              </a:endParaRPr>
            </a:p>
          </p:txBody>
        </p:sp>
        <p:pic>
          <p:nvPicPr>
            <p:cNvPr id="9" name="Picture 8" descr="LOGO-ARTBA.png" title="Picture of ARTBA Developing An Internal TC Plan preventing runovers and backovers in roadway construction Title"/>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10" name="Picture 9" descr="Logo_WZ_Safety.png" title="Picture of ARTBA Developing An Internal TC Plan preventing runovers and backovers in roadway construction Titl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13" name="5-Point Star 12" title="Picture of star under the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Truck-Driving-School-CDL-Training-...-Getting-Behind-the-Wheel-as-a-Trucker.png" title="Picture of a truck driver in a truck"/>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14800" y="2362200"/>
            <a:ext cx="4657725" cy="3671042"/>
          </a:xfrm>
          <a:prstGeom prst="rect">
            <a:avLst/>
          </a:prstGeom>
          <a:ln>
            <a:solidFill>
              <a:schemeClr val="tx1"/>
            </a:solidFill>
          </a:ln>
          <a:effectLst>
            <a:outerShdw blurRad="50800" dist="76200" dir="2700000" algn="tl" rotWithShape="0">
              <a:prstClr val="black">
                <a:alpha val="40000"/>
              </a:prstClr>
            </a:outerShdw>
          </a:effectLst>
        </p:spPr>
      </p:pic>
      <p:pic>
        <p:nvPicPr>
          <p:cNvPr id="15" name="Picture 14" descr="clipboard61vMbmblhOL.png" title="Picture of ITCP chart"/>
          <p:cNvPicPr>
            <a:picLocks noChangeAspect="1"/>
          </p:cNvPicPr>
          <p:nvPr/>
        </p:nvPicPr>
        <p:blipFill>
          <a:blip r:embed="rId6" cstate="email">
            <a:clrChange>
              <a:clrFrom>
                <a:srgbClr val="B04CFC"/>
              </a:clrFrom>
              <a:clrTo>
                <a:srgbClr val="B04CFC">
                  <a:alpha val="0"/>
                </a:srgbClr>
              </a:clrTo>
            </a:clrChange>
            <a:extLst>
              <a:ext uri="{28A0092B-C50C-407E-A947-70E740481C1C}">
                <a14:useLocalDpi xmlns:a14="http://schemas.microsoft.com/office/drawing/2010/main"/>
              </a:ext>
            </a:extLst>
          </a:blip>
          <a:stretch>
            <a:fillRect/>
          </a:stretch>
        </p:blipFill>
        <p:spPr>
          <a:xfrm rot="900000">
            <a:off x="3885155" y="4056185"/>
            <a:ext cx="1910886" cy="2598804"/>
          </a:xfrm>
          <a:prstGeom prst="rect">
            <a:avLst/>
          </a:prstGeom>
          <a:effectLst>
            <a:outerShdw blurRad="50800" dist="76200" dir="2700000" algn="tl" rotWithShape="0">
              <a:prstClr val="black">
                <a:alpha val="40000"/>
              </a:prstClr>
            </a:outerShdw>
          </a:effectLst>
        </p:spPr>
      </p:pic>
      <p:sp>
        <p:nvSpPr>
          <p:cNvPr id="12" name="Title 11"/>
          <p:cNvSpPr>
            <a:spLocks noGrp="1"/>
          </p:cNvSpPr>
          <p:nvPr>
            <p:ph type="title"/>
          </p:nvPr>
        </p:nvSpPr>
        <p:spPr>
          <a:xfrm>
            <a:off x="549275" y="1359877"/>
            <a:ext cx="6703023" cy="609600"/>
          </a:xfrm>
        </p:spPr>
        <p:txBody>
          <a:bodyPr>
            <a:normAutofit/>
          </a:bodyPr>
          <a:lstStyle/>
          <a:p>
            <a:pPr marL="342900" indent="-342900" algn="l">
              <a:spcBef>
                <a:spcPct val="20000"/>
              </a:spcBef>
            </a:pPr>
            <a:r>
              <a:rPr lang="en-US" sz="3200" b="1" dirty="0" err="1">
                <a:solidFill>
                  <a:schemeClr val="bg2">
                    <a:lumMod val="10000"/>
                  </a:schemeClr>
                </a:solidFill>
                <a:latin typeface="Calibri" pitchFamily="34" charset="0"/>
              </a:rPr>
              <a:t>Haciendo</a:t>
            </a:r>
            <a:r>
              <a:rPr lang="en-US" sz="3200" b="1" dirty="0">
                <a:solidFill>
                  <a:schemeClr val="bg2">
                    <a:lumMod val="10000"/>
                  </a:schemeClr>
                </a:solidFill>
                <a:latin typeface="Calibri" pitchFamily="34" charset="0"/>
              </a:rPr>
              <a:t> </a:t>
            </a:r>
            <a:r>
              <a:rPr lang="en-US" sz="3200" b="1" dirty="0" err="1">
                <a:solidFill>
                  <a:schemeClr val="bg2">
                    <a:lumMod val="10000"/>
                  </a:schemeClr>
                </a:solidFill>
                <a:latin typeface="Calibri" pitchFamily="34" charset="0"/>
              </a:rPr>
              <a:t>cumplir</a:t>
            </a:r>
            <a:r>
              <a:rPr lang="en-US" sz="3200" b="1" dirty="0">
                <a:solidFill>
                  <a:schemeClr val="bg2">
                    <a:lumMod val="10000"/>
                  </a:schemeClr>
                </a:solidFill>
                <a:latin typeface="Calibri" pitchFamily="34" charset="0"/>
              </a:rPr>
              <a:t> un PCTI</a:t>
            </a:r>
          </a:p>
        </p:txBody>
      </p:sp>
      <p:sp>
        <p:nvSpPr>
          <p:cNvPr id="16" name="Slide Number Placeholder 4"/>
          <p:cNvSpPr>
            <a:spLocks noGrp="1"/>
          </p:cNvSpPr>
          <p:nvPr>
            <p:ph type="sldNum" sz="quarter" idx="12"/>
          </p:nvPr>
        </p:nvSpPr>
        <p:spPr/>
        <p:txBody>
          <a:bodyPr/>
          <a:lstStyle/>
          <a:p>
            <a:pPr>
              <a:defRPr/>
            </a:pPr>
            <a:fld id="{632DF3B3-665C-4605-AF3C-B77CE60C6955}" type="slidenum">
              <a:rPr lang="en-US"/>
              <a:pPr>
                <a:defRPr/>
              </a:pPr>
              <a:t>27</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par>
                                <p:cTn id="12" presetID="55" presetClass="entr" presetSubtype="0"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1000" fill="hold"/>
                                        <p:tgtEl>
                                          <p:spTgt spid="14"/>
                                        </p:tgtEl>
                                        <p:attrNameLst>
                                          <p:attrName>ppt_w</p:attrName>
                                        </p:attrNameLst>
                                      </p:cBhvr>
                                      <p:tavLst>
                                        <p:tav tm="0">
                                          <p:val>
                                            <p:strVal val="#ppt_w*0.70"/>
                                          </p:val>
                                        </p:tav>
                                        <p:tav tm="100000">
                                          <p:val>
                                            <p:strVal val="#ppt_w"/>
                                          </p:val>
                                        </p:tav>
                                      </p:tavLst>
                                    </p:anim>
                                    <p:anim calcmode="lin" valueType="num">
                                      <p:cBhvr>
                                        <p:cTn id="15" dur="1000" fill="hold"/>
                                        <p:tgtEl>
                                          <p:spTgt spid="14"/>
                                        </p:tgtEl>
                                        <p:attrNameLst>
                                          <p:attrName>ppt_h</p:attrName>
                                        </p:attrNameLst>
                                      </p:cBhvr>
                                      <p:tavLst>
                                        <p:tav tm="0">
                                          <p:val>
                                            <p:strVal val="#ppt_h"/>
                                          </p:val>
                                        </p:tav>
                                        <p:tav tm="100000">
                                          <p:val>
                                            <p:strVal val="#ppt_h"/>
                                          </p:val>
                                        </p:tav>
                                      </p:tavLst>
                                    </p:anim>
                                    <p:animEffect transition="in" filter="fade">
                                      <p:cBhvr>
                                        <p:cTn id="16" dur="10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2" presetClass="entr" presetSubtype="4"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title="Picture of ARTBA Developing An Internal TC Plan preventing runovers and backovers in roadway construction Title"/>
          <p:cNvGrpSpPr/>
          <p:nvPr/>
        </p:nvGrpSpPr>
        <p:grpSpPr>
          <a:xfrm>
            <a:off x="381000" y="336288"/>
            <a:ext cx="8595360" cy="959112"/>
            <a:chOff x="381000" y="336288"/>
            <a:chExt cx="8595360" cy="959112"/>
          </a:xfrm>
        </p:grpSpPr>
        <p:sp>
          <p:nvSpPr>
            <p:cNvPr id="3"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4"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err="1">
                  <a:effectLst>
                    <a:outerShdw blurRad="60007" dist="310007" dir="7680000" sy="30000" kx="1300200" algn="ctr" rotWithShape="0">
                      <a:prstClr val="black">
                        <a:alpha val="32000"/>
                      </a:prstClr>
                    </a:outerShdw>
                  </a:effectLst>
                </a:rPr>
                <a:t>Implementando</a:t>
              </a:r>
              <a:r>
                <a:rPr lang="en-US" sz="3600" b="1" dirty="0">
                  <a:effectLst>
                    <a:outerShdw blurRad="60007" dist="310007" dir="7680000" sy="30000" kx="1300200" algn="ctr" rotWithShape="0">
                      <a:prstClr val="black">
                        <a:alpha val="32000"/>
                      </a:prstClr>
                    </a:outerShdw>
                  </a:effectLst>
                </a:rPr>
                <a:t> un PCTI</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a:p>
              <a:pPr algn="r">
                <a:lnSpc>
                  <a:spcPts val="1900"/>
                </a:lnSpc>
              </a:pP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5"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a:ln>
                    <a:solidFill>
                      <a:srgbClr val="C00000"/>
                    </a:solidFill>
                  </a:ln>
                  <a:solidFill>
                    <a:srgbClr val="003300"/>
                  </a:solidFill>
                </a:rPr>
                <a:t>PREVINIENDO INCIDENTES POR ATROPELLOS EN LA CONSTRUCCION VIAL</a:t>
              </a:r>
              <a:endParaRPr lang="en-US" sz="1600" b="1" i="1" spc="50" dirty="0">
                <a:ln>
                  <a:solidFill>
                    <a:srgbClr val="C00000"/>
                  </a:solidFill>
                </a:ln>
                <a:solidFill>
                  <a:srgbClr val="003300"/>
                </a:solidFill>
                <a:latin typeface="Calibri" pitchFamily="34" charset="0"/>
              </a:endParaRPr>
            </a:p>
            <a:p>
              <a:pPr>
                <a:lnSpc>
                  <a:spcPts val="1900"/>
                </a:lnSpc>
              </a:pPr>
              <a:endParaRPr lang="en-US" sz="1600" b="1" i="1" spc="50" dirty="0">
                <a:ln>
                  <a:solidFill>
                    <a:srgbClr val="C00000"/>
                  </a:solidFill>
                </a:ln>
                <a:solidFill>
                  <a:srgbClr val="003300"/>
                </a:solidFill>
                <a:latin typeface="Calibri" pitchFamily="34" charset="0"/>
              </a:endParaRPr>
            </a:p>
          </p:txBody>
        </p:sp>
        <p:pic>
          <p:nvPicPr>
            <p:cNvPr id="6" name="Picture 5" descr="LOGO-ARTBA.png" title="Picture of ARTBA Developing An Internal TC Plan preventing runovers and backovers in roadway construction Title"/>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7" name="Picture 6" descr="Logo_WZ_Safety.png" title="Picture of ARTBA Developing An Internal TC Plan preventing runovers and backovers in roadway construction Titl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10" name="Subtitle 8"/>
          <p:cNvSpPr txBox="1">
            <a:spLocks/>
          </p:cNvSpPr>
          <p:nvPr/>
        </p:nvSpPr>
        <p:spPr bwMode="auto">
          <a:xfrm>
            <a:off x="838200" y="1981200"/>
            <a:ext cx="7467600" cy="2362200"/>
          </a:xfrm>
          <a:prstGeom prst="rect">
            <a:avLst/>
          </a:prstGeom>
          <a:noFill/>
          <a:ln w="9525">
            <a:noFill/>
            <a:miter lim="800000"/>
            <a:headEnd/>
            <a:tailEnd/>
          </a:ln>
        </p:spPr>
        <p:txBody>
          <a:bodyPr>
            <a:scene3d>
              <a:camera prst="orthographicFront"/>
              <a:lightRig rig="threePt" dir="t"/>
            </a:scene3d>
            <a:sp3d extrusionH="57150">
              <a:bevelT w="38100" h="38100"/>
            </a:sp3d>
          </a:bodyPr>
          <a:lstStyle/>
          <a:p>
            <a:pPr marL="342900" indent="-342900" algn="ctr">
              <a:spcBef>
                <a:spcPct val="20000"/>
              </a:spcBef>
            </a:pPr>
            <a:r>
              <a:rPr lang="en-US" sz="6000" b="1" dirty="0" smtClean="0">
                <a:solidFill>
                  <a:srgbClr val="C00000"/>
                </a:solidFill>
                <a:effectLst>
                  <a:outerShdw blurRad="60007" dist="310007" dir="7680000" sy="30000" kx="1300200" algn="ctr" rotWithShape="0">
                    <a:prstClr val="black">
                      <a:alpha val="32000"/>
                    </a:prstClr>
                  </a:outerShdw>
                </a:effectLst>
                <a:latin typeface="Calibri" pitchFamily="34" charset="0"/>
              </a:rPr>
              <a:t>  </a:t>
            </a:r>
            <a:r>
              <a:rPr lang="en-US" sz="6000" b="1" dirty="0" err="1" smtClean="0">
                <a:solidFill>
                  <a:srgbClr val="C00000"/>
                </a:solidFill>
                <a:effectLst>
                  <a:outerShdw blurRad="60007" dist="310007" dir="7680000" sy="30000" kx="1300200" algn="ctr" rotWithShape="0">
                    <a:prstClr val="black">
                      <a:alpha val="32000"/>
                    </a:prstClr>
                  </a:outerShdw>
                </a:effectLst>
                <a:latin typeface="Calibri" pitchFamily="34" charset="0"/>
              </a:rPr>
              <a:t>Discusión</a:t>
            </a:r>
            <a:r>
              <a:rPr lang="en-US" sz="6000" b="1" dirty="0" smtClean="0">
                <a:solidFill>
                  <a:srgbClr val="C00000"/>
                </a:solidFill>
                <a:effectLst>
                  <a:outerShdw blurRad="60007" dist="310007" dir="7680000" sy="30000" kx="1300200" algn="ctr" rotWithShape="0">
                    <a:prstClr val="black">
                      <a:alpha val="32000"/>
                    </a:prstClr>
                  </a:outerShdw>
                </a:effectLst>
                <a:latin typeface="Calibri" pitchFamily="34" charset="0"/>
              </a:rPr>
              <a:t/>
            </a:r>
            <a:br>
              <a:rPr lang="en-US" sz="6000" b="1" dirty="0" smtClean="0">
                <a:solidFill>
                  <a:srgbClr val="C00000"/>
                </a:solidFill>
                <a:effectLst>
                  <a:outerShdw blurRad="60007" dist="310007" dir="7680000" sy="30000" kx="1300200" algn="ctr" rotWithShape="0">
                    <a:prstClr val="black">
                      <a:alpha val="32000"/>
                    </a:prstClr>
                  </a:outerShdw>
                </a:effectLst>
                <a:latin typeface="Calibri" pitchFamily="34" charset="0"/>
              </a:rPr>
            </a:br>
            <a:r>
              <a:rPr lang="en-US" sz="6000" b="1" dirty="0" smtClean="0">
                <a:solidFill>
                  <a:srgbClr val="C00000"/>
                </a:solidFill>
                <a:effectLst>
                  <a:outerShdw blurRad="60007" dist="310007" dir="7680000" sy="30000" kx="1300200" algn="ctr" rotWithShape="0">
                    <a:prstClr val="black">
                      <a:alpha val="32000"/>
                    </a:prstClr>
                  </a:outerShdw>
                </a:effectLst>
                <a:latin typeface="Calibri" pitchFamily="34" charset="0"/>
              </a:rPr>
              <a:t>y</a:t>
            </a:r>
            <a:br>
              <a:rPr lang="en-US" sz="6000" b="1" dirty="0" smtClean="0">
                <a:solidFill>
                  <a:srgbClr val="C00000"/>
                </a:solidFill>
                <a:effectLst>
                  <a:outerShdw blurRad="60007" dist="310007" dir="7680000" sy="30000" kx="1300200" algn="ctr" rotWithShape="0">
                    <a:prstClr val="black">
                      <a:alpha val="32000"/>
                    </a:prstClr>
                  </a:outerShdw>
                </a:effectLst>
                <a:latin typeface="Calibri" pitchFamily="34" charset="0"/>
              </a:rPr>
            </a:br>
            <a:r>
              <a:rPr lang="en-US" sz="6000" b="1" dirty="0" err="1" smtClean="0">
                <a:solidFill>
                  <a:srgbClr val="C00000"/>
                </a:solidFill>
                <a:effectLst>
                  <a:outerShdw blurRad="60007" dist="310007" dir="7680000" sy="30000" kx="1300200" algn="ctr" rotWithShape="0">
                    <a:prstClr val="black">
                      <a:alpha val="32000"/>
                    </a:prstClr>
                  </a:outerShdw>
                </a:effectLst>
                <a:latin typeface="Calibri" pitchFamily="34" charset="0"/>
              </a:rPr>
              <a:t>Preguntas</a:t>
            </a:r>
            <a:r>
              <a:rPr lang="en-US" sz="6000" b="1" smtClean="0">
                <a:solidFill>
                  <a:srgbClr val="C00000"/>
                </a:solidFill>
                <a:effectLst>
                  <a:outerShdw blurRad="60007" dist="310007" dir="7680000" sy="30000" kx="1300200" algn="ctr" rotWithShape="0">
                    <a:prstClr val="black">
                      <a:alpha val="32000"/>
                    </a:prstClr>
                  </a:outerShdw>
                </a:effectLst>
                <a:latin typeface="Calibri" pitchFamily="34" charset="0"/>
              </a:rPr>
              <a:t>     </a:t>
            </a:r>
            <a:endParaRPr lang="en-US" sz="4800" b="1" dirty="0">
              <a:solidFill>
                <a:schemeClr val="bg2">
                  <a:lumMod val="10000"/>
                </a:schemeClr>
              </a:solidFill>
              <a:effectLst>
                <a:outerShdw blurRad="60007" dist="310007" dir="7680000" sy="30000" kx="1300200" algn="ctr" rotWithShape="0">
                  <a:prstClr val="black">
                    <a:alpha val="32000"/>
                  </a:prstClr>
                </a:outerShdw>
              </a:effectLst>
              <a:latin typeface="Calibri" pitchFamily="34" charset="0"/>
            </a:endParaRPr>
          </a:p>
        </p:txBody>
      </p:sp>
      <p:sp>
        <p:nvSpPr>
          <p:cNvPr id="8" name="Title 7" hidden="1"/>
          <p:cNvSpPr>
            <a:spLocks noGrp="1"/>
          </p:cNvSpPr>
          <p:nvPr>
            <p:ph type="title"/>
          </p:nvPr>
        </p:nvSpPr>
        <p:spPr>
          <a:xfrm>
            <a:off x="457200" y="-1283677"/>
            <a:ext cx="8229600" cy="1143000"/>
          </a:xfrm>
        </p:spPr>
        <p:txBody>
          <a:bodyPr/>
          <a:lstStyle/>
          <a:p>
            <a:r>
              <a:rPr lang="en-US" dirty="0" smtClean="0"/>
              <a:t>Discussion and Question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1000" fill="hold"/>
                                        <p:tgtEl>
                                          <p:spTgt spid="10"/>
                                        </p:tgtEl>
                                        <p:attrNameLst>
                                          <p:attrName>ppt_w</p:attrName>
                                        </p:attrNameLst>
                                      </p:cBhvr>
                                      <p:tavLst>
                                        <p:tav tm="0">
                                          <p:val>
                                            <p:strVal val="#ppt_w*0.70"/>
                                          </p:val>
                                        </p:tav>
                                        <p:tav tm="100000">
                                          <p:val>
                                            <p:strVal val="#ppt_w"/>
                                          </p:val>
                                        </p:tav>
                                      </p:tavLst>
                                    </p:anim>
                                    <p:anim calcmode="lin" valueType="num">
                                      <p:cBhvr>
                                        <p:cTn id="11" dur="1000" fill="hold"/>
                                        <p:tgtEl>
                                          <p:spTgt spid="10"/>
                                        </p:tgtEl>
                                        <p:attrNameLst>
                                          <p:attrName>ppt_h</p:attrName>
                                        </p:attrNameLst>
                                      </p:cBhvr>
                                      <p:tavLst>
                                        <p:tav tm="0">
                                          <p:val>
                                            <p:strVal val="#ppt_h"/>
                                          </p:val>
                                        </p:tav>
                                        <p:tav tm="100000">
                                          <p:val>
                                            <p:strVal val="#ppt_h"/>
                                          </p:val>
                                        </p:tav>
                                      </p:tavLst>
                                    </p:anim>
                                    <p:animEffect transition="in" filter="fade">
                                      <p:cBhvr>
                                        <p:cTn id="1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title="Picture of ITCP chart"/>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rot="4513301">
            <a:off x="-55287" y="-1873808"/>
            <a:ext cx="9217188" cy="10926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hidden="1"/>
          <p:cNvSpPr>
            <a:spLocks noGrp="1"/>
          </p:cNvSpPr>
          <p:nvPr>
            <p:ph type="title"/>
          </p:nvPr>
        </p:nvSpPr>
        <p:spPr/>
        <p:txBody>
          <a:bodyPr/>
          <a:lstStyle/>
          <a:p>
            <a:r>
              <a:rPr lang="en-US" dirty="0" smtClean="0"/>
              <a:t>ITCP chart</a:t>
            </a:r>
            <a:endParaRPr lang="en-US" dirty="0"/>
          </a:p>
        </p:txBody>
      </p:sp>
    </p:spTree>
    <p:extLst>
      <p:ext uri="{BB962C8B-B14F-4D97-AF65-F5344CB8AC3E}">
        <p14:creationId xmlns:p14="http://schemas.microsoft.com/office/powerpoint/2010/main" val="7843609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8"/>
          <p:cNvSpPr txBox="1">
            <a:spLocks/>
          </p:cNvSpPr>
          <p:nvPr/>
        </p:nvSpPr>
        <p:spPr bwMode="auto">
          <a:xfrm>
            <a:off x="517525" y="1981200"/>
            <a:ext cx="8061325" cy="506413"/>
          </a:xfrm>
          <a:prstGeom prst="rect">
            <a:avLst/>
          </a:prstGeom>
          <a:noFill/>
          <a:ln w="9525">
            <a:noFill/>
            <a:miter lim="800000"/>
            <a:headEnd/>
            <a:tailEnd/>
          </a:ln>
        </p:spPr>
        <p:txBody>
          <a:bodyPr/>
          <a:lstStyle/>
          <a:p>
            <a:pPr marL="0" lvl="1">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err="1" smtClean="0">
                <a:latin typeface="Arial Narrow" pitchFamily="34" charset="0"/>
              </a:rPr>
              <a:t>Cuando</a:t>
            </a:r>
            <a:r>
              <a:rPr lang="en-US" sz="2200" b="1" dirty="0" smtClean="0">
                <a:latin typeface="Arial Narrow" pitchFamily="34" charset="0"/>
              </a:rPr>
              <a:t> se </a:t>
            </a:r>
            <a:r>
              <a:rPr lang="en-US" sz="2200" b="1" dirty="0" err="1" smtClean="0">
                <a:latin typeface="Arial Narrow" pitchFamily="34" charset="0"/>
              </a:rPr>
              <a:t>debe</a:t>
            </a:r>
            <a:r>
              <a:rPr lang="en-US" sz="2200" b="1" dirty="0" smtClean="0">
                <a:latin typeface="Arial Narrow" pitchFamily="34" charset="0"/>
              </a:rPr>
              <a:t> </a:t>
            </a:r>
            <a:r>
              <a:rPr lang="en-US" sz="2200" b="1" dirty="0" err="1" smtClean="0">
                <a:latin typeface="Arial Narrow" pitchFamily="34" charset="0"/>
              </a:rPr>
              <a:t>desarrollar</a:t>
            </a:r>
            <a:r>
              <a:rPr lang="en-US" sz="2200" b="1" dirty="0" smtClean="0">
                <a:latin typeface="Arial Narrow" pitchFamily="34" charset="0"/>
              </a:rPr>
              <a:t> un PCTI</a:t>
            </a:r>
          </a:p>
          <a:p>
            <a:pPr marL="0" lvl="1">
              <a:lnSpc>
                <a:spcPts val="2200"/>
              </a:lnSpc>
              <a:spcBef>
                <a:spcPct val="20000"/>
              </a:spcBef>
              <a:buFont typeface="Arial" charset="0"/>
              <a:buChar char="•"/>
            </a:pPr>
            <a:endParaRPr lang="en-US" sz="2200" b="1" dirty="0">
              <a:latin typeface="Arial Narrow" pitchFamily="34" charset="0"/>
            </a:endParaRPr>
          </a:p>
        </p:txBody>
      </p:sp>
      <p:sp>
        <p:nvSpPr>
          <p:cNvPr id="3" name="Subtitle 8"/>
          <p:cNvSpPr txBox="1">
            <a:spLocks/>
          </p:cNvSpPr>
          <p:nvPr/>
        </p:nvSpPr>
        <p:spPr bwMode="auto">
          <a:xfrm>
            <a:off x="388938" y="1447800"/>
            <a:ext cx="7478712" cy="533400"/>
          </a:xfrm>
          <a:prstGeom prst="rect">
            <a:avLst/>
          </a:prstGeom>
          <a:noFill/>
          <a:ln w="9525">
            <a:noFill/>
            <a:miter lim="800000"/>
            <a:headEnd/>
            <a:tailEnd/>
          </a:ln>
        </p:spPr>
        <p:txBody>
          <a:bodyPr/>
          <a:lstStyle/>
          <a:p>
            <a:pPr marL="342900" indent="-342900">
              <a:spcBef>
                <a:spcPct val="20000"/>
              </a:spcBef>
            </a:pPr>
            <a:r>
              <a:rPr lang="en-US" sz="2800" b="1" dirty="0" smtClean="0">
                <a:solidFill>
                  <a:schemeClr val="bg2">
                    <a:lumMod val="10000"/>
                  </a:schemeClr>
                </a:solidFill>
                <a:latin typeface="Calibri" pitchFamily="34" charset="0"/>
              </a:rPr>
              <a:t>Al final de </a:t>
            </a:r>
            <a:r>
              <a:rPr lang="en-US" sz="2800" b="1" dirty="0" err="1" smtClean="0">
                <a:solidFill>
                  <a:schemeClr val="bg2">
                    <a:lumMod val="10000"/>
                  </a:schemeClr>
                </a:solidFill>
                <a:latin typeface="Calibri" pitchFamily="34" charset="0"/>
              </a:rPr>
              <a:t>este</a:t>
            </a:r>
            <a:r>
              <a:rPr lang="en-US" sz="2800" b="1" dirty="0" smtClean="0">
                <a:solidFill>
                  <a:schemeClr val="bg2">
                    <a:lumMod val="10000"/>
                  </a:schemeClr>
                </a:solidFill>
                <a:latin typeface="Calibri" pitchFamily="34" charset="0"/>
              </a:rPr>
              <a:t> </a:t>
            </a:r>
            <a:r>
              <a:rPr lang="en-US" sz="2800" b="1" dirty="0" err="1" smtClean="0">
                <a:solidFill>
                  <a:schemeClr val="bg2">
                    <a:lumMod val="10000"/>
                  </a:schemeClr>
                </a:solidFill>
                <a:latin typeface="Calibri" pitchFamily="34" charset="0"/>
              </a:rPr>
              <a:t>módulo</a:t>
            </a:r>
            <a:r>
              <a:rPr lang="en-US" sz="2800" b="1" dirty="0">
                <a:solidFill>
                  <a:schemeClr val="bg2">
                    <a:lumMod val="10000"/>
                  </a:schemeClr>
                </a:solidFill>
                <a:latin typeface="Calibri" pitchFamily="34" charset="0"/>
              </a:rPr>
              <a:t> </a:t>
            </a:r>
            <a:r>
              <a:rPr lang="en-US" sz="2800" b="1" dirty="0" err="1" smtClean="0">
                <a:solidFill>
                  <a:schemeClr val="bg2">
                    <a:lumMod val="10000"/>
                  </a:schemeClr>
                </a:solidFill>
                <a:latin typeface="Calibri" pitchFamily="34" charset="0"/>
              </a:rPr>
              <a:t>usted</a:t>
            </a:r>
            <a:r>
              <a:rPr lang="en-US" sz="2800" b="1" dirty="0" smtClean="0">
                <a:solidFill>
                  <a:schemeClr val="bg2">
                    <a:lumMod val="10000"/>
                  </a:schemeClr>
                </a:solidFill>
                <a:latin typeface="Calibri" pitchFamily="34" charset="0"/>
              </a:rPr>
              <a:t> </a:t>
            </a:r>
            <a:r>
              <a:rPr lang="en-US" sz="2800" b="1" dirty="0" err="1" smtClean="0">
                <a:solidFill>
                  <a:schemeClr val="bg2">
                    <a:lumMod val="10000"/>
                  </a:schemeClr>
                </a:solidFill>
                <a:latin typeface="Calibri" pitchFamily="34" charset="0"/>
              </a:rPr>
              <a:t>sabrá</a:t>
            </a:r>
            <a:r>
              <a:rPr lang="en-US" sz="2800" b="1" dirty="0" smtClean="0">
                <a:solidFill>
                  <a:schemeClr val="bg2">
                    <a:lumMod val="10000"/>
                  </a:schemeClr>
                </a:solidFill>
                <a:latin typeface="Calibri" pitchFamily="34" charset="0"/>
              </a:rPr>
              <a:t>:</a:t>
            </a:r>
          </a:p>
        </p:txBody>
      </p:sp>
      <p:sp>
        <p:nvSpPr>
          <p:cNvPr id="5" name="5-Point Star 4" title="Picture of star under the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ubtitle 8"/>
          <p:cNvSpPr txBox="1">
            <a:spLocks/>
          </p:cNvSpPr>
          <p:nvPr/>
        </p:nvSpPr>
        <p:spPr bwMode="auto">
          <a:xfrm>
            <a:off x="516466" y="2451847"/>
            <a:ext cx="8061325" cy="506413"/>
          </a:xfrm>
          <a:prstGeom prst="rect">
            <a:avLst/>
          </a:prstGeom>
          <a:noFill/>
          <a:ln w="9525">
            <a:noFill/>
            <a:miter lim="800000"/>
            <a:headEnd/>
            <a:tailEnd/>
          </a:ln>
        </p:spPr>
        <p:txBody>
          <a:bodyPr/>
          <a:lstStyle/>
          <a:p>
            <a:pPr marL="0" lvl="1">
              <a:lnSpc>
                <a:spcPts val="2000"/>
              </a:lnSpc>
              <a:spcBef>
                <a:spcPct val="20000"/>
              </a:spcBef>
              <a:buFont typeface="Arial" charset="0"/>
              <a:buChar char="•"/>
            </a:pPr>
            <a:r>
              <a:rPr lang="en-US" sz="2200" b="1" dirty="0" smtClean="0">
                <a:solidFill>
                  <a:schemeClr val="tx1">
                    <a:lumMod val="75000"/>
                    <a:lumOff val="25000"/>
                  </a:schemeClr>
                </a:solidFill>
                <a:latin typeface="Arial Narrow" pitchFamily="34" charset="0"/>
              </a:rPr>
              <a:t> </a:t>
            </a:r>
            <a:r>
              <a:rPr lang="en-US" sz="2200" b="1" dirty="0" err="1" smtClean="0">
                <a:solidFill>
                  <a:schemeClr val="tx1">
                    <a:lumMod val="75000"/>
                    <a:lumOff val="25000"/>
                  </a:schemeClr>
                </a:solidFill>
                <a:latin typeface="Arial Narrow" pitchFamily="34" charset="0"/>
              </a:rPr>
              <a:t>Qué</a:t>
            </a:r>
            <a:r>
              <a:rPr lang="en-US" sz="2200" b="1" dirty="0" smtClean="0">
                <a:solidFill>
                  <a:schemeClr val="tx1">
                    <a:lumMod val="75000"/>
                    <a:lumOff val="25000"/>
                  </a:schemeClr>
                </a:solidFill>
                <a:latin typeface="Arial Narrow" pitchFamily="34" charset="0"/>
              </a:rPr>
              <a:t> </a:t>
            </a:r>
            <a:r>
              <a:rPr lang="en-US" sz="2200" b="1" dirty="0" err="1" smtClean="0">
                <a:solidFill>
                  <a:schemeClr val="tx1">
                    <a:lumMod val="75000"/>
                    <a:lumOff val="25000"/>
                  </a:schemeClr>
                </a:solidFill>
                <a:latin typeface="Arial Narrow" pitchFamily="34" charset="0"/>
              </a:rPr>
              <a:t>aspectos</a:t>
            </a:r>
            <a:r>
              <a:rPr lang="en-US" sz="2200" b="1" dirty="0" smtClean="0">
                <a:solidFill>
                  <a:schemeClr val="tx1">
                    <a:lumMod val="75000"/>
                    <a:lumOff val="25000"/>
                  </a:schemeClr>
                </a:solidFill>
                <a:latin typeface="Arial Narrow" pitchFamily="34" charset="0"/>
              </a:rPr>
              <a:t> de un PCTI se </a:t>
            </a:r>
            <a:r>
              <a:rPr lang="en-US" sz="2200" b="1" dirty="0" err="1" smtClean="0">
                <a:solidFill>
                  <a:schemeClr val="tx1">
                    <a:lumMod val="75000"/>
                    <a:lumOff val="25000"/>
                  </a:schemeClr>
                </a:solidFill>
                <a:latin typeface="Arial Narrow" pitchFamily="34" charset="0"/>
              </a:rPr>
              <a:t>desarrolla</a:t>
            </a:r>
            <a:r>
              <a:rPr lang="en-US" sz="2200" b="1" dirty="0" smtClean="0">
                <a:solidFill>
                  <a:schemeClr val="tx1">
                    <a:lumMod val="75000"/>
                    <a:lumOff val="25000"/>
                  </a:schemeClr>
                </a:solidFill>
                <a:latin typeface="Arial Narrow" pitchFamily="34" charset="0"/>
              </a:rPr>
              <a:t> </a:t>
            </a:r>
            <a:r>
              <a:rPr lang="en-US" sz="2200" b="1" dirty="0" err="1" smtClean="0">
                <a:solidFill>
                  <a:schemeClr val="tx1">
                    <a:lumMod val="75000"/>
                    <a:lumOff val="25000"/>
                  </a:schemeClr>
                </a:solidFill>
                <a:latin typeface="Arial Narrow" pitchFamily="34" charset="0"/>
              </a:rPr>
              <a:t>durante</a:t>
            </a:r>
            <a:r>
              <a:rPr lang="en-US" sz="2200" b="1" dirty="0" smtClean="0">
                <a:solidFill>
                  <a:schemeClr val="tx1">
                    <a:lumMod val="75000"/>
                    <a:lumOff val="25000"/>
                  </a:schemeClr>
                </a:solidFill>
                <a:latin typeface="Arial Narrow" pitchFamily="34" charset="0"/>
              </a:rPr>
              <a:t> </a:t>
            </a:r>
            <a:r>
              <a:rPr lang="en-US" sz="2200" b="1" dirty="0" err="1" smtClean="0">
                <a:solidFill>
                  <a:schemeClr val="tx1">
                    <a:lumMod val="75000"/>
                    <a:lumOff val="25000"/>
                  </a:schemeClr>
                </a:solidFill>
                <a:latin typeface="Arial Narrow" pitchFamily="34" charset="0"/>
              </a:rPr>
              <a:t>cada</a:t>
            </a:r>
            <a:r>
              <a:rPr lang="en-US" sz="2200" b="1" dirty="0" smtClean="0">
                <a:solidFill>
                  <a:schemeClr val="tx1">
                    <a:lumMod val="75000"/>
                    <a:lumOff val="25000"/>
                  </a:schemeClr>
                </a:solidFill>
                <a:latin typeface="Arial Narrow" pitchFamily="34" charset="0"/>
              </a:rPr>
              <a:t> </a:t>
            </a:r>
            <a:r>
              <a:rPr lang="en-US" sz="2200" b="1" dirty="0" err="1" smtClean="0">
                <a:solidFill>
                  <a:schemeClr val="tx1">
                    <a:lumMod val="75000"/>
                    <a:lumOff val="25000"/>
                  </a:schemeClr>
                </a:solidFill>
                <a:latin typeface="Arial Narrow" pitchFamily="34" charset="0"/>
              </a:rPr>
              <a:t>fase</a:t>
            </a:r>
            <a:r>
              <a:rPr lang="en-US" sz="2200" b="1" dirty="0" smtClean="0">
                <a:solidFill>
                  <a:schemeClr val="tx1">
                    <a:lumMod val="75000"/>
                    <a:lumOff val="25000"/>
                  </a:schemeClr>
                </a:solidFill>
                <a:latin typeface="Arial Narrow" pitchFamily="34" charset="0"/>
              </a:rPr>
              <a:t> del </a:t>
            </a:r>
            <a:r>
              <a:rPr lang="en-US" sz="2200" b="1" dirty="0" err="1" smtClean="0">
                <a:solidFill>
                  <a:schemeClr val="tx1">
                    <a:lumMod val="75000"/>
                    <a:lumOff val="25000"/>
                  </a:schemeClr>
                </a:solidFill>
                <a:latin typeface="Arial Narrow" pitchFamily="34" charset="0"/>
              </a:rPr>
              <a:t>proyecto</a:t>
            </a:r>
            <a:endParaRPr lang="en-US" sz="2200" b="1" dirty="0">
              <a:latin typeface="Arial Narrow" pitchFamily="34" charset="0"/>
            </a:endParaRPr>
          </a:p>
        </p:txBody>
      </p:sp>
      <p:sp>
        <p:nvSpPr>
          <p:cNvPr id="7" name="Title 6" hidden="1"/>
          <p:cNvSpPr>
            <a:spLocks noGrp="1"/>
          </p:cNvSpPr>
          <p:nvPr>
            <p:ph type="title"/>
          </p:nvPr>
        </p:nvSpPr>
        <p:spPr>
          <a:xfrm>
            <a:off x="348191" y="-1371600"/>
            <a:ext cx="8229600" cy="1143000"/>
          </a:xfrm>
        </p:spPr>
        <p:txBody>
          <a:bodyPr/>
          <a:lstStyle/>
          <a:p>
            <a:r>
              <a:rPr lang="en-US" dirty="0" smtClean="0"/>
              <a:t>Course goals</a:t>
            </a:r>
            <a:endParaRPr lang="en-US" dirty="0"/>
          </a:p>
        </p:txBody>
      </p:sp>
      <p:sp>
        <p:nvSpPr>
          <p:cNvPr id="8" name="Slide Number Placeholder 4"/>
          <p:cNvSpPr>
            <a:spLocks noGrp="1"/>
          </p:cNvSpPr>
          <p:nvPr>
            <p:ph type="sldNum" sz="quarter" idx="12"/>
          </p:nvPr>
        </p:nvSpPr>
        <p:spPr/>
        <p:txBody>
          <a:bodyPr/>
          <a:lstStyle/>
          <a:p>
            <a:pPr>
              <a:defRPr/>
            </a:pPr>
            <a:fld id="{991630E5-D2C6-4D54-9913-55C6C92AA029}" type="slidenum">
              <a:rPr lang="en-US" smtClean="0"/>
              <a:pPr>
                <a:defRPr/>
              </a:pPr>
              <a:t>3</a:t>
            </a:fld>
            <a:endParaRPr lang="en-US" dirty="0"/>
          </a:p>
        </p:txBody>
      </p:sp>
      <p:sp>
        <p:nvSpPr>
          <p:cNvPr id="9" name="Subtitle 8"/>
          <p:cNvSpPr txBox="1">
            <a:spLocks/>
          </p:cNvSpPr>
          <p:nvPr/>
        </p:nvSpPr>
        <p:spPr bwMode="auto">
          <a:xfrm>
            <a:off x="451512" y="5990371"/>
            <a:ext cx="8077200" cy="486629"/>
          </a:xfrm>
          <a:prstGeom prst="rect">
            <a:avLst/>
          </a:prstGeom>
          <a:noFill/>
          <a:ln w="9525">
            <a:noFill/>
            <a:miter lim="800000"/>
            <a:headEnd/>
            <a:tailEnd/>
          </a:ln>
        </p:spPr>
        <p:txBody>
          <a:bodyPr/>
          <a:lstStyle/>
          <a:p>
            <a:pPr algn="ctr">
              <a:lnSpc>
                <a:spcPts val="2200"/>
              </a:lnSpc>
              <a:spcBef>
                <a:spcPct val="20000"/>
              </a:spcBef>
            </a:pPr>
            <a:r>
              <a:rPr lang="en-US" sz="2200" b="1" dirty="0" smtClean="0">
                <a:solidFill>
                  <a:srgbClr val="C00000"/>
                </a:solidFill>
                <a:latin typeface="Calibri" pitchFamily="34" charset="0"/>
              </a:rPr>
              <a:t>Los PCTI </a:t>
            </a:r>
            <a:r>
              <a:rPr lang="en-US" sz="2200" b="1" dirty="0" err="1" smtClean="0">
                <a:solidFill>
                  <a:srgbClr val="C00000"/>
                </a:solidFill>
                <a:latin typeface="Calibri" pitchFamily="34" charset="0"/>
              </a:rPr>
              <a:t>afectan</a:t>
            </a:r>
            <a:r>
              <a:rPr lang="en-US" sz="2200" b="1" dirty="0" smtClean="0">
                <a:solidFill>
                  <a:srgbClr val="C00000"/>
                </a:solidFill>
                <a:latin typeface="Calibri" pitchFamily="34" charset="0"/>
              </a:rPr>
              <a:t> a </a:t>
            </a:r>
            <a:r>
              <a:rPr lang="en-US" sz="2200" b="1" dirty="0" err="1" smtClean="0">
                <a:solidFill>
                  <a:srgbClr val="C00000"/>
                </a:solidFill>
                <a:latin typeface="Calibri" pitchFamily="34" charset="0"/>
              </a:rPr>
              <a:t>todos</a:t>
            </a:r>
            <a:r>
              <a:rPr lang="en-US" sz="2200" b="1" dirty="0" smtClean="0">
                <a:solidFill>
                  <a:srgbClr val="C00000"/>
                </a:solidFill>
                <a:latin typeface="Calibri" pitchFamily="34" charset="0"/>
              </a:rPr>
              <a:t> </a:t>
            </a:r>
            <a:r>
              <a:rPr lang="en-US" sz="2200" b="1" dirty="0" err="1" smtClean="0">
                <a:solidFill>
                  <a:srgbClr val="C00000"/>
                </a:solidFill>
                <a:latin typeface="Calibri" pitchFamily="34" charset="0"/>
              </a:rPr>
              <a:t>en</a:t>
            </a:r>
            <a:r>
              <a:rPr lang="en-US" sz="2200" b="1" dirty="0" smtClean="0">
                <a:solidFill>
                  <a:srgbClr val="C00000"/>
                </a:solidFill>
                <a:latin typeface="Calibri" pitchFamily="34" charset="0"/>
              </a:rPr>
              <a:t> la </a:t>
            </a:r>
            <a:r>
              <a:rPr lang="en-US" sz="2200" b="1" dirty="0" err="1" smtClean="0">
                <a:solidFill>
                  <a:srgbClr val="C00000"/>
                </a:solidFill>
                <a:latin typeface="Calibri" pitchFamily="34" charset="0"/>
              </a:rPr>
              <a:t>obra</a:t>
            </a:r>
            <a:r>
              <a:rPr lang="en-US" sz="2200" b="1" dirty="0" smtClean="0">
                <a:solidFill>
                  <a:srgbClr val="C00000"/>
                </a:solidFill>
                <a:latin typeface="Calibri" pitchFamily="34" charset="0"/>
              </a:rPr>
              <a:t>.</a:t>
            </a:r>
          </a:p>
          <a:p>
            <a:pPr algn="ctr">
              <a:lnSpc>
                <a:spcPts val="2200"/>
              </a:lnSpc>
              <a:spcBef>
                <a:spcPct val="20000"/>
              </a:spcBef>
            </a:pPr>
            <a:endParaRPr lang="en-US" sz="2200" b="1" dirty="0" smtClean="0">
              <a:solidFill>
                <a:srgbClr val="C00000"/>
              </a:solidFill>
              <a:latin typeface="Calibri" pitchFamily="34" charset="0"/>
            </a:endParaRPr>
          </a:p>
          <a:p>
            <a:pPr algn="ctr">
              <a:lnSpc>
                <a:spcPts val="2200"/>
              </a:lnSpc>
              <a:spcBef>
                <a:spcPct val="20000"/>
              </a:spcBef>
            </a:pPr>
            <a:r>
              <a:rPr lang="en-US" sz="2200" b="1" dirty="0" smtClean="0">
                <a:solidFill>
                  <a:srgbClr val="C00000"/>
                </a:solidFill>
                <a:latin typeface="Calibri" pitchFamily="34" charset="0"/>
              </a:rPr>
              <a:t> </a:t>
            </a:r>
          </a:p>
        </p:txBody>
      </p:sp>
      <p:grpSp>
        <p:nvGrpSpPr>
          <p:cNvPr id="10" name="Group 9" title="Picture of ARTBA Developing An Internal TC Plan preventing runovers and backovers in roadway construction Title"/>
          <p:cNvGrpSpPr/>
          <p:nvPr/>
        </p:nvGrpSpPr>
        <p:grpSpPr>
          <a:xfrm>
            <a:off x="381000" y="336288"/>
            <a:ext cx="8595360" cy="959112"/>
            <a:chOff x="381000" y="336288"/>
            <a:chExt cx="8595360" cy="959112"/>
          </a:xfrm>
        </p:grpSpPr>
        <p:sp>
          <p:nvSpPr>
            <p:cNvPr id="11"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12"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err="1">
                  <a:effectLst>
                    <a:outerShdw blurRad="60007" dist="310007" dir="7680000" sy="30000" kx="1300200" algn="ctr" rotWithShape="0">
                      <a:prstClr val="black">
                        <a:alpha val="32000"/>
                      </a:prstClr>
                    </a:outerShdw>
                  </a:effectLst>
                </a:rPr>
                <a:t>Implementando</a:t>
              </a:r>
              <a:r>
                <a:rPr lang="en-US" sz="3600" b="1" dirty="0">
                  <a:effectLst>
                    <a:outerShdw blurRad="60007" dist="310007" dir="7680000" sy="30000" kx="1300200" algn="ctr" rotWithShape="0">
                      <a:prstClr val="black">
                        <a:alpha val="32000"/>
                      </a:prstClr>
                    </a:outerShdw>
                  </a:effectLst>
                </a:rPr>
                <a:t> un PCTI</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a:p>
              <a:pPr algn="r">
                <a:lnSpc>
                  <a:spcPts val="1900"/>
                </a:lnSpc>
              </a:pP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13"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a:ln>
                    <a:solidFill>
                      <a:srgbClr val="C00000"/>
                    </a:solidFill>
                  </a:ln>
                  <a:solidFill>
                    <a:srgbClr val="003300"/>
                  </a:solidFill>
                </a:rPr>
                <a:t>PREVINIENDO INCIDENTES POR ATROPELLOS EN LA CONSTRUCCION VIAL</a:t>
              </a:r>
              <a:endParaRPr lang="en-US" sz="1600" b="1" i="1" spc="50" dirty="0">
                <a:ln>
                  <a:solidFill>
                    <a:srgbClr val="C00000"/>
                  </a:solidFill>
                </a:ln>
                <a:solidFill>
                  <a:srgbClr val="003300"/>
                </a:solidFill>
                <a:latin typeface="Calibri" pitchFamily="34" charset="0"/>
              </a:endParaRPr>
            </a:p>
            <a:p>
              <a:pPr>
                <a:lnSpc>
                  <a:spcPts val="1900"/>
                </a:lnSpc>
              </a:pPr>
              <a:endParaRPr lang="en-US" sz="1600" b="1" i="1" spc="50" dirty="0">
                <a:ln>
                  <a:solidFill>
                    <a:srgbClr val="C00000"/>
                  </a:solidFill>
                </a:ln>
                <a:solidFill>
                  <a:srgbClr val="003300"/>
                </a:solidFill>
                <a:latin typeface="Calibri" pitchFamily="34" charset="0"/>
              </a:endParaRPr>
            </a:p>
          </p:txBody>
        </p:sp>
        <p:pic>
          <p:nvPicPr>
            <p:cNvPr id="14" name="Picture 13" descr="LOGO-ARTBA.png" title="Picture of ARTBA Developing An Internal TC Plan preventing runovers and backovers in roadway construction Title"/>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15" name="Picture 14" descr="Logo_WZ_Safety.png" title="Picture of ARTBA Developing An Internal TC Plan preventing runovers and backovers in roadway construction Titl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16" name="Subtitle 8"/>
          <p:cNvSpPr txBox="1">
            <a:spLocks/>
          </p:cNvSpPr>
          <p:nvPr/>
        </p:nvSpPr>
        <p:spPr bwMode="auto">
          <a:xfrm>
            <a:off x="509055" y="2922587"/>
            <a:ext cx="8177745" cy="506413"/>
          </a:xfrm>
          <a:prstGeom prst="rect">
            <a:avLst/>
          </a:prstGeom>
          <a:noFill/>
          <a:ln w="9525">
            <a:noFill/>
            <a:miter lim="800000"/>
            <a:headEnd/>
            <a:tailEnd/>
          </a:ln>
        </p:spPr>
        <p:txBody>
          <a:bodyPr/>
          <a:lstStyle/>
          <a:p>
            <a:pPr marL="0" lvl="1">
              <a:lnSpc>
                <a:spcPts val="18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err="1" smtClean="0">
                <a:solidFill>
                  <a:schemeClr val="tx1">
                    <a:lumMod val="75000"/>
                    <a:lumOff val="25000"/>
                  </a:schemeClr>
                </a:solidFill>
                <a:latin typeface="Arial Narrow" pitchFamily="34" charset="0"/>
              </a:rPr>
              <a:t>Cómo</a:t>
            </a:r>
            <a:r>
              <a:rPr lang="en-US" sz="2200" b="1" dirty="0" smtClean="0">
                <a:solidFill>
                  <a:schemeClr val="tx1">
                    <a:lumMod val="75000"/>
                    <a:lumOff val="25000"/>
                  </a:schemeClr>
                </a:solidFill>
                <a:latin typeface="Arial Narrow" pitchFamily="34" charset="0"/>
              </a:rPr>
              <a:t> </a:t>
            </a:r>
            <a:r>
              <a:rPr lang="en-US" sz="2200" b="1" dirty="0" err="1" smtClean="0">
                <a:solidFill>
                  <a:schemeClr val="tx1">
                    <a:lumMod val="75000"/>
                    <a:lumOff val="25000"/>
                  </a:schemeClr>
                </a:solidFill>
                <a:latin typeface="Arial Narrow" pitchFamily="34" charset="0"/>
              </a:rPr>
              <a:t>crear</a:t>
            </a:r>
            <a:r>
              <a:rPr lang="en-US" sz="2200" b="1" dirty="0" smtClean="0">
                <a:solidFill>
                  <a:schemeClr val="tx1">
                    <a:lumMod val="75000"/>
                    <a:lumOff val="25000"/>
                  </a:schemeClr>
                </a:solidFill>
                <a:latin typeface="Arial Narrow" pitchFamily="34" charset="0"/>
              </a:rPr>
              <a:t> un PCTI</a:t>
            </a:r>
            <a:endParaRPr lang="en-US" sz="2200" b="1" dirty="0" smtClean="0">
              <a:latin typeface="Arial Narrow" pitchFamily="34" charset="0"/>
            </a:endParaRPr>
          </a:p>
          <a:p>
            <a:pPr marL="0" lvl="1">
              <a:lnSpc>
                <a:spcPts val="2200"/>
              </a:lnSpc>
              <a:spcBef>
                <a:spcPct val="20000"/>
              </a:spcBef>
              <a:buFont typeface="Arial" charset="0"/>
              <a:buChar char="•"/>
            </a:pPr>
            <a:endParaRPr lang="en-US" sz="2200" b="1" dirty="0" smtClean="0">
              <a:latin typeface="Arial Narrow" pitchFamily="34" charset="0"/>
            </a:endParaRPr>
          </a:p>
          <a:p>
            <a:pPr marL="0" lvl="1">
              <a:lnSpc>
                <a:spcPts val="2200"/>
              </a:lnSpc>
              <a:spcBef>
                <a:spcPct val="20000"/>
              </a:spcBef>
              <a:buFont typeface="Arial" charset="0"/>
              <a:buChar char="•"/>
            </a:pPr>
            <a:endParaRPr lang="en-US" sz="2200" b="1" dirty="0">
              <a:latin typeface="Arial Narrow" pitchFamily="34" charset="0"/>
            </a:endParaRPr>
          </a:p>
        </p:txBody>
      </p:sp>
      <p:sp>
        <p:nvSpPr>
          <p:cNvPr id="19" name="Subtitle 8"/>
          <p:cNvSpPr txBox="1">
            <a:spLocks/>
          </p:cNvSpPr>
          <p:nvPr/>
        </p:nvSpPr>
        <p:spPr bwMode="auto">
          <a:xfrm>
            <a:off x="516466" y="3352800"/>
            <a:ext cx="8061325" cy="506413"/>
          </a:xfrm>
          <a:prstGeom prst="rect">
            <a:avLst/>
          </a:prstGeom>
          <a:noFill/>
          <a:ln w="9525">
            <a:noFill/>
            <a:miter lim="800000"/>
            <a:headEnd/>
            <a:tailEnd/>
          </a:ln>
        </p:spPr>
        <p:txBody>
          <a:bodyPr/>
          <a:lstStyle/>
          <a:p>
            <a:pPr marL="0" lvl="1">
              <a:lnSpc>
                <a:spcPts val="2000"/>
              </a:lnSpc>
              <a:spcBef>
                <a:spcPct val="20000"/>
              </a:spcBef>
              <a:buFont typeface="Arial" charset="0"/>
              <a:buChar char="•"/>
            </a:pPr>
            <a:r>
              <a:rPr lang="en-US" sz="2200" b="1" dirty="0" smtClean="0">
                <a:solidFill>
                  <a:schemeClr val="tx1">
                    <a:lumMod val="75000"/>
                    <a:lumOff val="25000"/>
                  </a:schemeClr>
                </a:solidFill>
                <a:latin typeface="Arial Narrow" pitchFamily="34" charset="0"/>
              </a:rPr>
              <a:t> </a:t>
            </a:r>
            <a:r>
              <a:rPr lang="en-US" sz="2200" b="1" dirty="0" err="1" smtClean="0">
                <a:solidFill>
                  <a:schemeClr val="tx1">
                    <a:lumMod val="75000"/>
                    <a:lumOff val="25000"/>
                  </a:schemeClr>
                </a:solidFill>
                <a:latin typeface="Arial Narrow" pitchFamily="34" charset="0"/>
              </a:rPr>
              <a:t>Cómo</a:t>
            </a:r>
            <a:r>
              <a:rPr lang="en-US" sz="2200" b="1" dirty="0" smtClean="0">
                <a:solidFill>
                  <a:schemeClr val="tx1">
                    <a:lumMod val="75000"/>
                    <a:lumOff val="25000"/>
                  </a:schemeClr>
                </a:solidFill>
                <a:latin typeface="Arial Narrow" pitchFamily="34" charset="0"/>
              </a:rPr>
              <a:t> </a:t>
            </a:r>
            <a:r>
              <a:rPr lang="en-US" sz="2200" b="1" dirty="0" err="1" smtClean="0">
                <a:solidFill>
                  <a:schemeClr val="tx1">
                    <a:lumMod val="75000"/>
                    <a:lumOff val="25000"/>
                  </a:schemeClr>
                </a:solidFill>
                <a:latin typeface="Arial Narrow" pitchFamily="34" charset="0"/>
              </a:rPr>
              <a:t>usar</a:t>
            </a:r>
            <a:r>
              <a:rPr lang="en-US" sz="2200" b="1" dirty="0" smtClean="0">
                <a:solidFill>
                  <a:schemeClr val="tx1">
                    <a:lumMod val="75000"/>
                    <a:lumOff val="25000"/>
                  </a:schemeClr>
                </a:solidFill>
                <a:latin typeface="Arial Narrow" pitchFamily="34" charset="0"/>
              </a:rPr>
              <a:t> DCTs </a:t>
            </a:r>
            <a:r>
              <a:rPr lang="en-US" sz="2200" b="1" dirty="0" smtClean="0">
                <a:latin typeface="Arial Narrow" pitchFamily="34" charset="0"/>
              </a:rPr>
              <a:t>in the PCTI</a:t>
            </a:r>
          </a:p>
        </p:txBody>
      </p:sp>
      <p:sp>
        <p:nvSpPr>
          <p:cNvPr id="20" name="Subtitle 8"/>
          <p:cNvSpPr txBox="1">
            <a:spLocks/>
          </p:cNvSpPr>
          <p:nvPr/>
        </p:nvSpPr>
        <p:spPr bwMode="auto">
          <a:xfrm>
            <a:off x="509055" y="3823540"/>
            <a:ext cx="8177745" cy="506413"/>
          </a:xfrm>
          <a:prstGeom prst="rect">
            <a:avLst/>
          </a:prstGeom>
          <a:noFill/>
          <a:ln w="9525">
            <a:noFill/>
            <a:miter lim="800000"/>
            <a:headEnd/>
            <a:tailEnd/>
          </a:ln>
        </p:spPr>
        <p:txBody>
          <a:bodyPr/>
          <a:lstStyle/>
          <a:p>
            <a:pPr marL="0" lvl="1">
              <a:lnSpc>
                <a:spcPts val="18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err="1" smtClean="0">
                <a:latin typeface="Arial Narrow" pitchFamily="34" charset="0"/>
              </a:rPr>
              <a:t>Cómo</a:t>
            </a:r>
            <a:r>
              <a:rPr lang="en-US" sz="2200" b="1" dirty="0" smtClean="0">
                <a:latin typeface="Arial Narrow" pitchFamily="34" charset="0"/>
              </a:rPr>
              <a:t> </a:t>
            </a:r>
            <a:r>
              <a:rPr lang="en-US" sz="2200" b="1" dirty="0" err="1" smtClean="0">
                <a:latin typeface="Arial Narrow" pitchFamily="34" charset="0"/>
              </a:rPr>
              <a:t>hacer</a:t>
            </a:r>
            <a:r>
              <a:rPr lang="en-US" sz="2200" b="1" dirty="0" smtClean="0">
                <a:latin typeface="Arial Narrow" pitchFamily="34" charset="0"/>
              </a:rPr>
              <a:t> </a:t>
            </a:r>
            <a:r>
              <a:rPr lang="en-US" sz="2200" b="1" dirty="0" err="1" smtClean="0">
                <a:latin typeface="Arial Narrow" pitchFamily="34" charset="0"/>
              </a:rPr>
              <a:t>efectivo</a:t>
            </a:r>
            <a:r>
              <a:rPr lang="en-US" sz="2200" b="1" dirty="0" smtClean="0">
                <a:latin typeface="Arial Narrow" pitchFamily="34" charset="0"/>
              </a:rPr>
              <a:t> un PCTI</a:t>
            </a:r>
          </a:p>
          <a:p>
            <a:pPr marL="0" lvl="1">
              <a:lnSpc>
                <a:spcPts val="2200"/>
              </a:lnSpc>
              <a:spcBef>
                <a:spcPct val="20000"/>
              </a:spcBef>
              <a:buFont typeface="Arial" charset="0"/>
              <a:buChar char="•"/>
            </a:pPr>
            <a:endParaRPr lang="en-US" sz="2200" b="1" dirty="0" smtClean="0">
              <a:latin typeface="Arial Narrow" pitchFamily="34" charset="0"/>
            </a:endParaRPr>
          </a:p>
          <a:p>
            <a:pPr marL="0" lvl="1">
              <a:lnSpc>
                <a:spcPts val="2200"/>
              </a:lnSpc>
              <a:spcBef>
                <a:spcPct val="20000"/>
              </a:spcBef>
              <a:buFont typeface="Arial" charset="0"/>
              <a:buChar char="•"/>
            </a:pPr>
            <a:endParaRPr lang="en-US" sz="2200" b="1" dirty="0">
              <a:latin typeface="Arial Narrow" pitchFamily="34" charset="0"/>
            </a:endParaRPr>
          </a:p>
        </p:txBody>
      </p:sp>
      <p:pic>
        <p:nvPicPr>
          <p:cNvPr id="18" name="Picture 2" descr="C:\Users\bsant.ARTBA\AppData\Local\Microsoft\Windows\Temporary Internet Files\Content.IE5\40VF1KS8\MC900437095[1].png" title="Picture of drafting tools and drafting pages "/>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4572000" y="2057400"/>
            <a:ext cx="3429000" cy="3469246"/>
          </a:xfrm>
          <a:prstGeom prst="rect">
            <a:avLst/>
          </a:prstGeom>
          <a:noFill/>
        </p:spPr>
      </p:pic>
      <p:pic>
        <p:nvPicPr>
          <p:cNvPr id="21" name="Picture 2" descr="C:\Users\bsant\AppData\Local\Microsoft\Windows\Temporary Internet Files\Content.IE5\LHHZQVGD\MCj02307400000[1].wmf" title="Picture of workers looking at a pape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146892" y="2895600"/>
            <a:ext cx="3790208" cy="2667000"/>
          </a:xfrm>
          <a:prstGeom prst="rect">
            <a:avLst/>
          </a:prstGeom>
          <a:noFill/>
        </p:spPr>
      </p:pic>
      <p:pic>
        <p:nvPicPr>
          <p:cNvPr id="22" name="Picture 21" descr="ITCP-Drawing-Exercise.png" title="Picture of ITCP development check list"/>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029200" y="2819400"/>
            <a:ext cx="2367229" cy="3038805"/>
          </a:xfrm>
          <a:prstGeom prst="rect">
            <a:avLst/>
          </a:prstGeom>
          <a:ln>
            <a:solidFill>
              <a:schemeClr val="tx1"/>
            </a:solidFill>
          </a:ln>
          <a:effectLst>
            <a:outerShdw blurRad="50800" dist="76200" dir="2700000" algn="tl" rotWithShape="0">
              <a:prstClr val="black">
                <a:alpha val="40000"/>
              </a:prstClr>
            </a:outerShdw>
          </a:effectLst>
        </p:spPr>
      </p:pic>
      <p:pic>
        <p:nvPicPr>
          <p:cNvPr id="23" name="Picture 22" descr="CONEld3650_36_inch_traffic_cone_with_6_and_4_inch_3m_collar.png" title="Picture of ITCP development check list"/>
          <p:cNvPicPr>
            <a:picLocks noChangeAspect="1"/>
          </p:cNvPicPr>
          <p:nvPr/>
        </p:nvPicPr>
        <p:blipFill>
          <a:blip r:embed="rId8" cstate="email">
            <a:clrChange>
              <a:clrFrom>
                <a:srgbClr val="EEEBDA"/>
              </a:clrFrom>
              <a:clrTo>
                <a:srgbClr val="EEEBDA">
                  <a:alpha val="0"/>
                </a:srgbClr>
              </a:clrTo>
            </a:clrChange>
            <a:extLst>
              <a:ext uri="{28A0092B-C50C-407E-A947-70E740481C1C}">
                <a14:useLocalDpi xmlns:a14="http://schemas.microsoft.com/office/drawing/2010/main"/>
              </a:ext>
            </a:extLst>
          </a:blip>
          <a:stretch>
            <a:fillRect/>
          </a:stretch>
        </p:blipFill>
        <p:spPr>
          <a:xfrm>
            <a:off x="5410200" y="2819400"/>
            <a:ext cx="1544399" cy="3052762"/>
          </a:xfrm>
          <a:prstGeom prst="rect">
            <a:avLst/>
          </a:prstGeom>
        </p:spPr>
      </p:pic>
      <p:pic>
        <p:nvPicPr>
          <p:cNvPr id="24" name="Picture 23" descr="Engineer7748379818_0d8f7f699d_z.png" title="Picture of ITCP enforcement"/>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546689" y="2971800"/>
            <a:ext cx="3349823" cy="2514600"/>
          </a:xfrm>
          <a:prstGeom prst="rect">
            <a:avLst/>
          </a:prstGeom>
          <a:ln>
            <a:solidFill>
              <a:schemeClr val="tx1"/>
            </a:solidFill>
          </a:ln>
          <a:effectLst>
            <a:outerShdw blurRad="50800" dist="762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1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xit" presetSubtype="0" fill="hold" nodeType="withEffect">
                                  <p:stCondLst>
                                    <p:cond delay="0"/>
                                  </p:stCondLst>
                                  <p:childTnLst>
                                    <p:set>
                                      <p:cBhvr>
                                        <p:cTn id="34" dur="1" fill="hold">
                                          <p:stCondLst>
                                            <p:cond delay="0"/>
                                          </p:stCondLst>
                                        </p:cTn>
                                        <p:tgtEl>
                                          <p:spTgt spid="21"/>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xit" presetSubtype="0" fill="hold" nodeType="withEffect">
                                  <p:stCondLst>
                                    <p:cond delay="0"/>
                                  </p:stCondLst>
                                  <p:childTnLst>
                                    <p:set>
                                      <p:cBhvr>
                                        <p:cTn id="42" dur="1" fill="hold">
                                          <p:stCondLst>
                                            <p:cond delay="0"/>
                                          </p:stCondLst>
                                        </p:cTn>
                                        <p:tgtEl>
                                          <p:spTgt spid="22"/>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par>
                                <p:cTn id="49" presetID="1" presetClass="exit" presetSubtype="0" fill="hold" nodeType="withEffect">
                                  <p:stCondLst>
                                    <p:cond delay="0"/>
                                  </p:stCondLst>
                                  <p:childTnLst>
                                    <p:set>
                                      <p:cBhvr>
                                        <p:cTn id="50" dur="1" fill="hold">
                                          <p:stCondLst>
                                            <p:cond delay="0"/>
                                          </p:stCondLst>
                                        </p:cTn>
                                        <p:tgtEl>
                                          <p:spTgt spid="23"/>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500"/>
                                        <p:tgtEl>
                                          <p:spTgt spid="9"/>
                                        </p:tgtEl>
                                      </p:cBhvr>
                                    </p:animEffect>
                                  </p:childTnLst>
                                </p:cTn>
                              </p:par>
                              <p:par>
                                <p:cTn id="56" presetID="1" presetClass="entr" presetSubtype="0" fill="hold" grpId="0" nodeType="withEffect">
                                  <p:stCondLst>
                                    <p:cond delay="0"/>
                                  </p:stCondLst>
                                  <p:childTnLst>
                                    <p:set>
                                      <p:cBhvr>
                                        <p:cTn id="5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P spid="6" grpId="0"/>
      <p:bldP spid="9"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title="Picture of ITC plan details how construction traffic should flow inside area marked by hatched box on TTCP"/>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a:xfrm>
            <a:off x="5486400" y="1828800"/>
            <a:ext cx="3383047" cy="4548292"/>
          </a:xfrm>
          <a:prstGeom prst="rect">
            <a:avLst/>
          </a:prstGeom>
          <a:ln w="12700">
            <a:solidFill>
              <a:schemeClr val="tx1"/>
            </a:solidFill>
          </a:ln>
          <a:effectLst>
            <a:outerShdw blurRad="292100" dist="139700" dir="2700000" algn="tl" rotWithShape="0">
              <a:srgbClr val="333333">
                <a:alpha val="65000"/>
              </a:srgbClr>
            </a:outerShdw>
          </a:effectLst>
        </p:spPr>
      </p:pic>
      <p:pic>
        <p:nvPicPr>
          <p:cNvPr id="3" name="Picture 2" descr="ITCP01.png" title="Picture of ITCP"/>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5800" y="2895600"/>
            <a:ext cx="5257800" cy="3671697"/>
          </a:xfrm>
          <a:prstGeom prst="rect">
            <a:avLst/>
          </a:prstGeom>
          <a:ln w="9525">
            <a:solidFill>
              <a:srgbClr val="333300"/>
            </a:solidFill>
          </a:ln>
          <a:effectLst>
            <a:outerShdw blurRad="50800" dist="76200" dir="2700000" algn="tl" rotWithShape="0">
              <a:prstClr val="black">
                <a:alpha val="40000"/>
              </a:prstClr>
            </a:outerShdw>
          </a:effectLst>
        </p:spPr>
      </p:pic>
      <p:grpSp>
        <p:nvGrpSpPr>
          <p:cNvPr id="4" name="Group 3" title="Picture of ARTBA Developing An Internal TC Plan preventing runovers and backovers in roadway construction Title"/>
          <p:cNvGrpSpPr/>
          <p:nvPr/>
        </p:nvGrpSpPr>
        <p:grpSpPr>
          <a:xfrm>
            <a:off x="381000" y="336288"/>
            <a:ext cx="8595360" cy="959112"/>
            <a:chOff x="381000" y="336288"/>
            <a:chExt cx="8595360" cy="959112"/>
          </a:xfrm>
        </p:grpSpPr>
        <p:sp>
          <p:nvSpPr>
            <p:cNvPr id="5"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6"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err="1">
                  <a:effectLst>
                    <a:outerShdw blurRad="60007" dist="310007" dir="7680000" sy="30000" kx="1300200" algn="ctr" rotWithShape="0">
                      <a:prstClr val="black">
                        <a:alpha val="32000"/>
                      </a:prstClr>
                    </a:outerShdw>
                  </a:effectLst>
                </a:rPr>
                <a:t>Implementando</a:t>
              </a:r>
              <a:r>
                <a:rPr lang="en-US" sz="3600" b="1" dirty="0">
                  <a:effectLst>
                    <a:outerShdw blurRad="60007" dist="310007" dir="7680000" sy="30000" kx="1300200" algn="ctr" rotWithShape="0">
                      <a:prstClr val="black">
                        <a:alpha val="32000"/>
                      </a:prstClr>
                    </a:outerShdw>
                  </a:effectLst>
                </a:rPr>
                <a:t> un PCTI</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a:p>
              <a:pPr algn="r">
                <a:lnSpc>
                  <a:spcPts val="1900"/>
                </a:lnSpc>
              </a:pP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7"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a:ln>
                    <a:solidFill>
                      <a:srgbClr val="C00000"/>
                    </a:solidFill>
                  </a:ln>
                  <a:solidFill>
                    <a:srgbClr val="003300"/>
                  </a:solidFill>
                </a:rPr>
                <a:t>PREVINIENDO INCIDENTES POR ATROPELLOS EN LA CONSTRUCCION VIAL</a:t>
              </a:r>
              <a:endParaRPr lang="en-US" sz="1600" b="1" i="1" spc="50" dirty="0">
                <a:ln>
                  <a:solidFill>
                    <a:srgbClr val="C00000"/>
                  </a:solidFill>
                </a:ln>
                <a:solidFill>
                  <a:srgbClr val="003300"/>
                </a:solidFill>
                <a:latin typeface="Calibri" pitchFamily="34" charset="0"/>
              </a:endParaRPr>
            </a:p>
            <a:p>
              <a:pPr>
                <a:lnSpc>
                  <a:spcPts val="1900"/>
                </a:lnSpc>
              </a:pPr>
              <a:endParaRPr lang="en-US" sz="1600" b="1" i="1" spc="50" dirty="0">
                <a:ln>
                  <a:solidFill>
                    <a:srgbClr val="C00000"/>
                  </a:solidFill>
                </a:ln>
                <a:solidFill>
                  <a:srgbClr val="003300"/>
                </a:solidFill>
                <a:latin typeface="Calibri" pitchFamily="34" charset="0"/>
              </a:endParaRPr>
            </a:p>
          </p:txBody>
        </p:sp>
        <p:pic>
          <p:nvPicPr>
            <p:cNvPr id="8" name="Picture 7" descr="LOGO-ARTBA.png" title="Picture of ARTBA Developing An Internal TC Plan preventing runovers and backovers in roadway construction TitlePicture of ARTBA Developing An Internal TC Plan preventing runovers and backovers in roadway construction Title"/>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9" name="Picture 8" descr="Logo_WZ_Safety.png" title="Picture of ARTBA Developing An Internal TC Plan preventing runovers and backovers in roadway construction Title"/>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10" name="Subtitle 8"/>
          <p:cNvSpPr txBox="1">
            <a:spLocks/>
          </p:cNvSpPr>
          <p:nvPr/>
        </p:nvSpPr>
        <p:spPr bwMode="auto">
          <a:xfrm>
            <a:off x="0" y="1981198"/>
            <a:ext cx="8061325" cy="506413"/>
          </a:xfrm>
          <a:prstGeom prst="rect">
            <a:avLst/>
          </a:prstGeom>
          <a:noFill/>
          <a:ln w="9525">
            <a:noFill/>
            <a:miter lim="800000"/>
            <a:headEnd/>
            <a:tailEnd/>
          </a:ln>
        </p:spPr>
        <p:txBody>
          <a:bodyPr/>
          <a:lstStyle/>
          <a:p>
            <a:pPr>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smtClean="0">
                <a:solidFill>
                  <a:schemeClr val="tx1">
                    <a:lumMod val="75000"/>
                    <a:lumOff val="25000"/>
                  </a:schemeClr>
                </a:solidFill>
                <a:latin typeface="Arial Narrow" pitchFamily="34" charset="0"/>
              </a:rPr>
              <a:t>El </a:t>
            </a:r>
            <a:r>
              <a:rPr lang="en-US" sz="2200" b="1" dirty="0" smtClean="0">
                <a:solidFill>
                  <a:srgbClr val="C00000"/>
                </a:solidFill>
                <a:latin typeface="Arial Narrow" pitchFamily="34" charset="0"/>
              </a:rPr>
              <a:t>CTI </a:t>
            </a:r>
            <a:r>
              <a:rPr lang="en-US" sz="2200" b="1" dirty="0" err="1" smtClean="0">
                <a:latin typeface="Arial Narrow" pitchFamily="34" charset="0"/>
              </a:rPr>
              <a:t>coordina</a:t>
            </a:r>
            <a:r>
              <a:rPr lang="en-US" sz="2200" b="1" dirty="0" smtClean="0">
                <a:latin typeface="Arial Narrow" pitchFamily="34" charset="0"/>
              </a:rPr>
              <a:t> el </a:t>
            </a:r>
            <a:r>
              <a:rPr lang="en-US" sz="2200" b="1" dirty="0" err="1" smtClean="0">
                <a:latin typeface="Arial Narrow" pitchFamily="34" charset="0"/>
              </a:rPr>
              <a:t>tráfico</a:t>
            </a:r>
            <a:r>
              <a:rPr lang="en-US" sz="2200" b="1" dirty="0" smtClean="0">
                <a:latin typeface="Arial Narrow" pitchFamily="34" charset="0"/>
              </a:rPr>
              <a:t> de la </a:t>
            </a:r>
            <a:r>
              <a:rPr lang="en-US" sz="2200" b="1" dirty="0" err="1" smtClean="0">
                <a:latin typeface="Arial Narrow" pitchFamily="34" charset="0"/>
              </a:rPr>
              <a:t>construcción</a:t>
            </a:r>
            <a:r>
              <a:rPr lang="en-US" sz="2200" b="1" dirty="0" smtClean="0">
                <a:latin typeface="Arial Narrow" pitchFamily="34" charset="0"/>
              </a:rPr>
              <a:t/>
            </a:r>
            <a:br>
              <a:rPr lang="en-US" sz="2200" b="1" dirty="0" smtClean="0">
                <a:latin typeface="Arial Narrow" pitchFamily="34" charset="0"/>
              </a:rPr>
            </a:br>
            <a:r>
              <a:rPr lang="en-US" sz="2200" b="1" dirty="0" smtClean="0">
                <a:latin typeface="Arial Narrow" pitchFamily="34" charset="0"/>
              </a:rPr>
              <a:t>   </a:t>
            </a:r>
            <a:r>
              <a:rPr lang="en-US" sz="2200" b="1" dirty="0" err="1" smtClean="0">
                <a:latin typeface="Arial Narrow" pitchFamily="34" charset="0"/>
              </a:rPr>
              <a:t>dentro</a:t>
            </a:r>
            <a:r>
              <a:rPr lang="en-US" sz="2200" b="1" dirty="0" smtClean="0">
                <a:latin typeface="Arial Narrow" pitchFamily="34" charset="0"/>
              </a:rPr>
              <a:t> del </a:t>
            </a:r>
            <a:r>
              <a:rPr lang="en-US" sz="2200" b="1" cap="small" dirty="0" smtClean="0">
                <a:solidFill>
                  <a:srgbClr val="C00000"/>
                </a:solidFill>
                <a:latin typeface="Arial Narrow" pitchFamily="34" charset="0"/>
              </a:rPr>
              <a:t>area de </a:t>
            </a:r>
            <a:r>
              <a:rPr lang="en-US" sz="2200" b="1" cap="small" dirty="0" err="1" smtClean="0">
                <a:solidFill>
                  <a:srgbClr val="C00000"/>
                </a:solidFill>
                <a:latin typeface="Arial Narrow" pitchFamily="34" charset="0"/>
              </a:rPr>
              <a:t>actividad</a:t>
            </a:r>
            <a:r>
              <a:rPr lang="en-US" sz="2200" b="1" cap="small" dirty="0" smtClean="0">
                <a:solidFill>
                  <a:srgbClr val="C00000"/>
                </a:solidFill>
                <a:latin typeface="Arial Narrow" pitchFamily="34" charset="0"/>
              </a:rPr>
              <a:t> </a:t>
            </a:r>
            <a:r>
              <a:rPr lang="en-US" sz="2200" b="1" dirty="0" smtClean="0">
                <a:latin typeface="Arial Narrow" pitchFamily="34" charset="0"/>
              </a:rPr>
              <a:t>de </a:t>
            </a:r>
            <a:r>
              <a:rPr lang="en-US" sz="2200" b="1" dirty="0" err="1" smtClean="0">
                <a:latin typeface="Arial Narrow" pitchFamily="34" charset="0"/>
              </a:rPr>
              <a:t>una</a:t>
            </a:r>
            <a:r>
              <a:rPr lang="en-US" sz="2200" b="1" dirty="0" smtClean="0">
                <a:latin typeface="Arial Narrow" pitchFamily="34" charset="0"/>
              </a:rPr>
              <a:t> </a:t>
            </a:r>
            <a:r>
              <a:rPr lang="en-US" sz="2200" b="1" dirty="0" err="1" smtClean="0">
                <a:latin typeface="Arial Narrow" pitchFamily="34" charset="0"/>
              </a:rPr>
              <a:t>zona</a:t>
            </a:r>
            <a:r>
              <a:rPr lang="en-US" sz="2200" b="1" dirty="0" smtClean="0">
                <a:latin typeface="Arial Narrow" pitchFamily="34" charset="0"/>
              </a:rPr>
              <a:t> de  </a:t>
            </a:r>
            <a:br>
              <a:rPr lang="en-US" sz="2200" b="1" dirty="0" smtClean="0">
                <a:latin typeface="Arial Narrow" pitchFamily="34" charset="0"/>
              </a:rPr>
            </a:br>
            <a:r>
              <a:rPr lang="en-US" sz="2200" b="1" dirty="0" smtClean="0">
                <a:latin typeface="Arial Narrow" pitchFamily="34" charset="0"/>
              </a:rPr>
              <a:t>   control de </a:t>
            </a:r>
            <a:r>
              <a:rPr lang="en-US" sz="2200" b="1" dirty="0" err="1" smtClean="0">
                <a:latin typeface="Arial Narrow" pitchFamily="34" charset="0"/>
              </a:rPr>
              <a:t>tráfico</a:t>
            </a:r>
            <a:r>
              <a:rPr lang="en-US" sz="2200" b="1" dirty="0" smtClean="0">
                <a:latin typeface="Arial Narrow" pitchFamily="34" charset="0"/>
              </a:rPr>
              <a:t> temporal (</a:t>
            </a:r>
            <a:r>
              <a:rPr lang="en-US" sz="2200" b="1" dirty="0" smtClean="0">
                <a:solidFill>
                  <a:srgbClr val="C00000"/>
                </a:solidFill>
                <a:latin typeface="Arial Narrow" pitchFamily="34" charset="0"/>
              </a:rPr>
              <a:t>CTT</a:t>
            </a:r>
            <a:r>
              <a:rPr lang="en-US" sz="2200" b="1" dirty="0" smtClean="0">
                <a:latin typeface="Arial Narrow" pitchFamily="34" charset="0"/>
              </a:rPr>
              <a:t>)</a:t>
            </a:r>
            <a:endParaRPr lang="en-US" sz="2200" b="1" dirty="0">
              <a:latin typeface="Arial Narrow" pitchFamily="34" charset="0"/>
            </a:endParaRPr>
          </a:p>
        </p:txBody>
      </p:sp>
      <p:sp>
        <p:nvSpPr>
          <p:cNvPr id="11" name="Subtitle 8"/>
          <p:cNvSpPr txBox="1">
            <a:spLocks/>
          </p:cNvSpPr>
          <p:nvPr/>
        </p:nvSpPr>
        <p:spPr bwMode="auto">
          <a:xfrm>
            <a:off x="103733" y="1443316"/>
            <a:ext cx="7478712" cy="533400"/>
          </a:xfrm>
          <a:prstGeom prst="rect">
            <a:avLst/>
          </a:prstGeom>
          <a:noFill/>
          <a:ln w="9525">
            <a:noFill/>
            <a:miter lim="800000"/>
            <a:headEnd/>
            <a:tailEnd/>
          </a:ln>
        </p:spPr>
        <p:txBody>
          <a:bodyPr/>
          <a:lstStyle/>
          <a:p>
            <a:pPr marL="342900" indent="-342900">
              <a:spcBef>
                <a:spcPct val="20000"/>
              </a:spcBef>
            </a:pPr>
            <a:r>
              <a:rPr lang="en-US" sz="2800" b="1" dirty="0" smtClean="0">
                <a:solidFill>
                  <a:schemeClr val="bg2">
                    <a:lumMod val="10000"/>
                  </a:schemeClr>
                </a:solidFill>
                <a:latin typeface="Calibri" pitchFamily="34" charset="0"/>
              </a:rPr>
              <a:t>¿</a:t>
            </a:r>
            <a:r>
              <a:rPr lang="en-US" sz="2800" b="1" dirty="0" err="1" smtClean="0">
                <a:solidFill>
                  <a:schemeClr val="bg2">
                    <a:lumMod val="10000"/>
                  </a:schemeClr>
                </a:solidFill>
                <a:latin typeface="Calibri" pitchFamily="34" charset="0"/>
              </a:rPr>
              <a:t>Qué</a:t>
            </a:r>
            <a:r>
              <a:rPr lang="en-US" sz="2800" b="1" dirty="0" smtClean="0">
                <a:solidFill>
                  <a:schemeClr val="bg2">
                    <a:lumMod val="10000"/>
                  </a:schemeClr>
                </a:solidFill>
                <a:latin typeface="Calibri" pitchFamily="34" charset="0"/>
              </a:rPr>
              <a:t> </a:t>
            </a:r>
            <a:r>
              <a:rPr lang="en-US" sz="2800" b="1" dirty="0" err="1" smtClean="0">
                <a:solidFill>
                  <a:schemeClr val="bg2">
                    <a:lumMod val="10000"/>
                  </a:schemeClr>
                </a:solidFill>
                <a:latin typeface="Calibri" pitchFamily="34" charset="0"/>
              </a:rPr>
              <a:t>es</a:t>
            </a:r>
            <a:r>
              <a:rPr lang="en-US" sz="2800" b="1" dirty="0" smtClean="0">
                <a:solidFill>
                  <a:schemeClr val="bg2">
                    <a:lumMod val="10000"/>
                  </a:schemeClr>
                </a:solidFill>
                <a:latin typeface="Calibri" pitchFamily="34" charset="0"/>
              </a:rPr>
              <a:t> el Control de </a:t>
            </a:r>
            <a:r>
              <a:rPr lang="en-US" sz="2800" b="1" dirty="0" err="1" smtClean="0">
                <a:solidFill>
                  <a:schemeClr val="bg2">
                    <a:lumMod val="10000"/>
                  </a:schemeClr>
                </a:solidFill>
                <a:latin typeface="Calibri" pitchFamily="34" charset="0"/>
              </a:rPr>
              <a:t>Tráfico</a:t>
            </a:r>
            <a:r>
              <a:rPr lang="en-US" sz="2800" b="1" dirty="0" smtClean="0">
                <a:solidFill>
                  <a:schemeClr val="bg2">
                    <a:lumMod val="10000"/>
                  </a:schemeClr>
                </a:solidFill>
                <a:latin typeface="Calibri" pitchFamily="34" charset="0"/>
              </a:rPr>
              <a:t> </a:t>
            </a:r>
            <a:r>
              <a:rPr lang="en-US" sz="2800" b="1" dirty="0" err="1" smtClean="0">
                <a:solidFill>
                  <a:schemeClr val="bg2">
                    <a:lumMod val="10000"/>
                  </a:schemeClr>
                </a:solidFill>
                <a:latin typeface="Calibri" pitchFamily="34" charset="0"/>
              </a:rPr>
              <a:t>Interno</a:t>
            </a:r>
            <a:r>
              <a:rPr lang="en-US" sz="2800" b="1" dirty="0" smtClean="0">
                <a:solidFill>
                  <a:schemeClr val="bg2">
                    <a:lumMod val="10000"/>
                  </a:schemeClr>
                </a:solidFill>
                <a:latin typeface="Calibri" pitchFamily="34" charset="0"/>
              </a:rPr>
              <a:t>?</a:t>
            </a:r>
            <a:endParaRPr lang="en-US" sz="2800" b="1" dirty="0">
              <a:solidFill>
                <a:schemeClr val="bg2">
                  <a:lumMod val="10000"/>
                </a:schemeClr>
              </a:solidFill>
              <a:latin typeface="Calibri" pitchFamily="34" charset="0"/>
            </a:endParaRPr>
          </a:p>
        </p:txBody>
      </p:sp>
      <p:sp>
        <p:nvSpPr>
          <p:cNvPr id="12" name="Subtitle 8"/>
          <p:cNvSpPr txBox="1">
            <a:spLocks/>
          </p:cNvSpPr>
          <p:nvPr/>
        </p:nvSpPr>
        <p:spPr bwMode="auto">
          <a:xfrm>
            <a:off x="58909" y="2896737"/>
            <a:ext cx="8138770" cy="560387"/>
          </a:xfrm>
          <a:prstGeom prst="rect">
            <a:avLst/>
          </a:prstGeom>
          <a:noFill/>
          <a:ln w="9525">
            <a:noFill/>
            <a:miter lim="800000"/>
            <a:headEnd/>
            <a:tailEnd/>
          </a:ln>
        </p:spPr>
        <p:txBody>
          <a:bodyPr/>
          <a:lstStyle/>
          <a:p>
            <a:pPr>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smtClean="0">
                <a:latin typeface="Arial Narrow" pitchFamily="34" charset="0"/>
              </a:rPr>
              <a:t>El </a:t>
            </a:r>
            <a:r>
              <a:rPr lang="en-US" sz="2000" b="1" dirty="0" err="1" smtClean="0">
                <a:latin typeface="Arial Narrow" pitchFamily="34" charset="0"/>
              </a:rPr>
              <a:t>objetivo</a:t>
            </a:r>
            <a:r>
              <a:rPr lang="en-US" sz="2000" b="1" dirty="0" smtClean="0">
                <a:latin typeface="Arial Narrow" pitchFamily="34" charset="0"/>
              </a:rPr>
              <a:t> </a:t>
            </a:r>
            <a:r>
              <a:rPr lang="en-US" sz="2000" b="1" dirty="0" err="1" smtClean="0">
                <a:latin typeface="Arial Narrow" pitchFamily="34" charset="0"/>
              </a:rPr>
              <a:t>es</a:t>
            </a:r>
            <a:r>
              <a:rPr lang="en-US" sz="2000" b="1" dirty="0" smtClean="0">
                <a:latin typeface="Arial Narrow" pitchFamily="34" charset="0"/>
              </a:rPr>
              <a:t> un plan </a:t>
            </a:r>
            <a:r>
              <a:rPr lang="en-US" sz="2000" b="1" dirty="0" err="1" smtClean="0">
                <a:latin typeface="Arial Narrow" pitchFamily="34" charset="0"/>
              </a:rPr>
              <a:t>que</a:t>
            </a:r>
            <a:r>
              <a:rPr lang="en-US" sz="2000" b="1" dirty="0" smtClean="0">
                <a:latin typeface="Arial Narrow" pitchFamily="34" charset="0"/>
              </a:rPr>
              <a:t> </a:t>
            </a:r>
            <a:r>
              <a:rPr lang="en-US" sz="2000" b="1" dirty="0" err="1" smtClean="0">
                <a:latin typeface="Arial Narrow" pitchFamily="34" charset="0"/>
              </a:rPr>
              <a:t>separe</a:t>
            </a:r>
            <a:r>
              <a:rPr lang="en-US" sz="2000" b="1" dirty="0" smtClean="0">
                <a:latin typeface="Arial Narrow" pitchFamily="34" charset="0"/>
              </a:rPr>
              <a:t> a los </a:t>
            </a:r>
            <a:r>
              <a:rPr lang="en-US" sz="2000" b="1" dirty="0" err="1" smtClean="0">
                <a:latin typeface="Arial Narrow" pitchFamily="34" charset="0"/>
              </a:rPr>
              <a:t>vehículos</a:t>
            </a:r>
            <a:r>
              <a:rPr lang="en-US" sz="2000" b="1" dirty="0" smtClean="0">
                <a:latin typeface="Arial Narrow" pitchFamily="34" charset="0"/>
              </a:rPr>
              <a:t/>
            </a:r>
            <a:br>
              <a:rPr lang="en-US" sz="2000" b="1" dirty="0" smtClean="0">
                <a:latin typeface="Arial Narrow" pitchFamily="34" charset="0"/>
              </a:rPr>
            </a:br>
            <a:r>
              <a:rPr lang="en-US" sz="2000" b="1" dirty="0" smtClean="0">
                <a:latin typeface="Arial Narrow" pitchFamily="34" charset="0"/>
              </a:rPr>
              <a:t>     de </a:t>
            </a:r>
            <a:r>
              <a:rPr lang="en-US" sz="2000" b="1" dirty="0" err="1" smtClean="0">
                <a:latin typeface="Arial Narrow" pitchFamily="34" charset="0"/>
              </a:rPr>
              <a:t>construcción</a:t>
            </a:r>
            <a:r>
              <a:rPr lang="en-US" sz="2000" b="1" dirty="0" smtClean="0">
                <a:latin typeface="Arial Narrow" pitchFamily="34" charset="0"/>
              </a:rPr>
              <a:t> de los </a:t>
            </a:r>
            <a:r>
              <a:rPr lang="en-US" sz="2000" b="1" dirty="0" err="1" smtClean="0">
                <a:latin typeface="Arial Narrow" pitchFamily="34" charset="0"/>
              </a:rPr>
              <a:t>trabajadores</a:t>
            </a:r>
            <a:r>
              <a:rPr lang="en-US" sz="2000" b="1" dirty="0" smtClean="0">
                <a:latin typeface="Arial Narrow" pitchFamily="34" charset="0"/>
              </a:rPr>
              <a:t> a pie.</a:t>
            </a:r>
          </a:p>
          <a:p>
            <a:pPr>
              <a:lnSpc>
                <a:spcPts val="2400"/>
              </a:lnSpc>
              <a:buFont typeface="Arial" pitchFamily="34" charset="0"/>
              <a:buChar char="•"/>
            </a:pPr>
            <a:endParaRPr lang="en-US" sz="2400" b="1" dirty="0">
              <a:latin typeface="Arial Narrow" pitchFamily="34" charset="0"/>
            </a:endParaRPr>
          </a:p>
        </p:txBody>
      </p:sp>
      <p:sp>
        <p:nvSpPr>
          <p:cNvPr id="13" name="Subtitle 8"/>
          <p:cNvSpPr txBox="1">
            <a:spLocks/>
          </p:cNvSpPr>
          <p:nvPr/>
        </p:nvSpPr>
        <p:spPr bwMode="auto">
          <a:xfrm>
            <a:off x="451512" y="5181600"/>
            <a:ext cx="8077200" cy="486629"/>
          </a:xfrm>
          <a:prstGeom prst="rect">
            <a:avLst/>
          </a:prstGeom>
          <a:noFill/>
          <a:ln w="9525">
            <a:noFill/>
            <a:miter lim="800000"/>
            <a:headEnd/>
            <a:tailEnd/>
          </a:ln>
        </p:spPr>
        <p:txBody>
          <a:bodyPr/>
          <a:lstStyle/>
          <a:p>
            <a:pPr>
              <a:lnSpc>
                <a:spcPts val="2200"/>
              </a:lnSpc>
              <a:spcBef>
                <a:spcPct val="20000"/>
              </a:spcBef>
            </a:pPr>
            <a:r>
              <a:rPr lang="en-US" sz="2200" b="1" u="sng" dirty="0" smtClean="0">
                <a:solidFill>
                  <a:srgbClr val="C00000"/>
                </a:solidFill>
                <a:latin typeface="Calibri" pitchFamily="34" charset="0"/>
              </a:rPr>
              <a:t>PCTT</a:t>
            </a:r>
            <a:r>
              <a:rPr lang="en-US" sz="2200" b="1" dirty="0" smtClean="0">
                <a:solidFill>
                  <a:srgbClr val="C00000"/>
                </a:solidFill>
                <a:latin typeface="Calibri" pitchFamily="34" charset="0"/>
              </a:rPr>
              <a:t/>
            </a:r>
            <a:br>
              <a:rPr lang="en-US" sz="2200" b="1" dirty="0" smtClean="0">
                <a:solidFill>
                  <a:srgbClr val="C00000"/>
                </a:solidFill>
                <a:latin typeface="Calibri" pitchFamily="34" charset="0"/>
              </a:rPr>
            </a:br>
            <a:r>
              <a:rPr lang="en-US" sz="2200" b="1" dirty="0" smtClean="0">
                <a:solidFill>
                  <a:srgbClr val="C00000"/>
                </a:solidFill>
                <a:latin typeface="Calibri" pitchFamily="34" charset="0"/>
              </a:rPr>
              <a:t>El </a:t>
            </a:r>
            <a:r>
              <a:rPr lang="en-US" sz="2200" b="1" spc="-30" dirty="0" smtClean="0">
                <a:solidFill>
                  <a:srgbClr val="C00000"/>
                </a:solidFill>
                <a:latin typeface="Calibri" pitchFamily="34" charset="0"/>
              </a:rPr>
              <a:t>Plan de Control de  </a:t>
            </a:r>
            <a:r>
              <a:rPr lang="en-US" sz="2200" b="1" spc="-30" dirty="0" err="1" smtClean="0">
                <a:solidFill>
                  <a:srgbClr val="C00000"/>
                </a:solidFill>
                <a:latin typeface="Calibri" pitchFamily="34" charset="0"/>
              </a:rPr>
              <a:t>Tráfico</a:t>
            </a:r>
            <a:r>
              <a:rPr lang="en-US" sz="2200" b="1" spc="-30" dirty="0" smtClean="0">
                <a:solidFill>
                  <a:srgbClr val="C00000"/>
                </a:solidFill>
                <a:latin typeface="Calibri" pitchFamily="34" charset="0"/>
              </a:rPr>
              <a:t> </a:t>
            </a:r>
            <a:br>
              <a:rPr lang="en-US" sz="2200" b="1" spc="-30" dirty="0" smtClean="0">
                <a:solidFill>
                  <a:srgbClr val="C00000"/>
                </a:solidFill>
                <a:latin typeface="Calibri" pitchFamily="34" charset="0"/>
              </a:rPr>
            </a:br>
            <a:r>
              <a:rPr lang="en-US" sz="2200" b="1" spc="-30" dirty="0" smtClean="0">
                <a:solidFill>
                  <a:srgbClr val="C00000"/>
                </a:solidFill>
                <a:latin typeface="Calibri" pitchFamily="34" charset="0"/>
              </a:rPr>
              <a:t>Temporal </a:t>
            </a:r>
            <a:r>
              <a:rPr lang="en-US" sz="2200" b="1" spc="-30" dirty="0" err="1" smtClean="0">
                <a:solidFill>
                  <a:srgbClr val="C00000"/>
                </a:solidFill>
                <a:latin typeface="Calibri" pitchFamily="34" charset="0"/>
              </a:rPr>
              <a:t>facilita</a:t>
            </a:r>
            <a:r>
              <a:rPr lang="en-US" sz="2200" b="1" spc="-30" dirty="0" smtClean="0">
                <a:solidFill>
                  <a:srgbClr val="C00000"/>
                </a:solidFill>
                <a:latin typeface="Calibri" pitchFamily="34" charset="0"/>
              </a:rPr>
              <a:t> el </a:t>
            </a:r>
            <a:r>
              <a:rPr lang="en-US" sz="2200" b="1" spc="-30" dirty="0" err="1" smtClean="0">
                <a:solidFill>
                  <a:srgbClr val="C00000"/>
                </a:solidFill>
                <a:latin typeface="Calibri" pitchFamily="34" charset="0"/>
              </a:rPr>
              <a:t>paso</a:t>
            </a:r>
            <a:r>
              <a:rPr lang="en-US" sz="2200" b="1" spc="-30" dirty="0" smtClean="0">
                <a:solidFill>
                  <a:srgbClr val="C00000"/>
                </a:solidFill>
                <a:latin typeface="Calibri" pitchFamily="34" charset="0"/>
              </a:rPr>
              <a:t> de los </a:t>
            </a:r>
            <a:br>
              <a:rPr lang="en-US" sz="2200" b="1" spc="-30" dirty="0" smtClean="0">
                <a:solidFill>
                  <a:srgbClr val="C00000"/>
                </a:solidFill>
                <a:latin typeface="Calibri" pitchFamily="34" charset="0"/>
              </a:rPr>
            </a:br>
            <a:r>
              <a:rPr lang="en-US" sz="2200" b="1" spc="-30" dirty="0" err="1" smtClean="0">
                <a:solidFill>
                  <a:srgbClr val="C00000"/>
                </a:solidFill>
                <a:latin typeface="Calibri" pitchFamily="34" charset="0"/>
              </a:rPr>
              <a:t>automovilistas</a:t>
            </a:r>
            <a:r>
              <a:rPr lang="en-US" sz="2200" b="1" spc="-30" dirty="0" smtClean="0">
                <a:solidFill>
                  <a:srgbClr val="C00000"/>
                </a:solidFill>
                <a:latin typeface="Calibri" pitchFamily="34" charset="0"/>
              </a:rPr>
              <a:t> a </a:t>
            </a:r>
            <a:r>
              <a:rPr lang="en-US" sz="2200" b="1" spc="-30" dirty="0" err="1" smtClean="0">
                <a:solidFill>
                  <a:srgbClr val="C00000"/>
                </a:solidFill>
                <a:latin typeface="Calibri" pitchFamily="34" charset="0"/>
              </a:rPr>
              <a:t>través</a:t>
            </a:r>
            <a:r>
              <a:rPr lang="en-US" sz="2200" b="1" spc="-30" dirty="0" smtClean="0">
                <a:solidFill>
                  <a:srgbClr val="C00000"/>
                </a:solidFill>
                <a:latin typeface="Calibri" pitchFamily="34" charset="0"/>
              </a:rPr>
              <a:t> de la </a:t>
            </a:r>
            <a:r>
              <a:rPr lang="en-US" sz="2200" b="1" spc="-30" dirty="0" err="1" smtClean="0">
                <a:solidFill>
                  <a:srgbClr val="C00000"/>
                </a:solidFill>
                <a:latin typeface="Calibri" pitchFamily="34" charset="0"/>
              </a:rPr>
              <a:t>obra</a:t>
            </a:r>
            <a:endParaRPr lang="en-US" sz="2200" b="1" spc="-30" dirty="0" smtClean="0">
              <a:solidFill>
                <a:srgbClr val="C00000"/>
              </a:solidFill>
              <a:latin typeface="Calibri" pitchFamily="34" charset="0"/>
            </a:endParaRPr>
          </a:p>
        </p:txBody>
      </p:sp>
      <p:pic>
        <p:nvPicPr>
          <p:cNvPr id="15" name="Picture 2" descr="I 485 p1"/>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733800" y="4343400"/>
            <a:ext cx="1955800" cy="1466850"/>
          </a:xfrm>
          <a:prstGeom prst="rect">
            <a:avLst/>
          </a:prstGeom>
          <a:ln w="12700">
            <a:solidFill>
              <a:schemeClr val="tx1"/>
            </a:solidFill>
          </a:ln>
          <a:effectLst>
            <a:outerShdw blurRad="292100" dist="139700" dir="2700000" algn="tl" rotWithShape="0">
              <a:srgbClr val="333333">
                <a:alpha val="65000"/>
              </a:srgbClr>
            </a:outerShdw>
          </a:effectLst>
        </p:spPr>
      </p:pic>
      <p:sp>
        <p:nvSpPr>
          <p:cNvPr id="16" name="Subtitle 8"/>
          <p:cNvSpPr txBox="1">
            <a:spLocks/>
          </p:cNvSpPr>
          <p:nvPr/>
        </p:nvSpPr>
        <p:spPr bwMode="auto">
          <a:xfrm>
            <a:off x="92975" y="3567906"/>
            <a:ext cx="8138770" cy="560387"/>
          </a:xfrm>
          <a:prstGeom prst="rect">
            <a:avLst/>
          </a:prstGeom>
          <a:noFill/>
          <a:ln w="9525">
            <a:noFill/>
            <a:miter lim="800000"/>
            <a:headEnd/>
            <a:tailEnd/>
          </a:ln>
        </p:spPr>
        <p:txBody>
          <a:bodyPr/>
          <a:lstStyle/>
          <a:p>
            <a:pPr>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smtClean="0">
                <a:latin typeface="Arial Narrow" pitchFamily="34" charset="0"/>
              </a:rPr>
              <a:t>El </a:t>
            </a:r>
            <a:r>
              <a:rPr lang="en-US" sz="2000" b="1" dirty="0">
                <a:latin typeface="Arial Narrow" pitchFamily="34" charset="0"/>
              </a:rPr>
              <a:t> </a:t>
            </a:r>
            <a:r>
              <a:rPr lang="en-US" sz="2000" b="1" dirty="0" smtClean="0">
                <a:latin typeface="Arial Narrow" pitchFamily="34" charset="0"/>
              </a:rPr>
              <a:t>plan de </a:t>
            </a:r>
            <a:r>
              <a:rPr lang="en-US" sz="2000" b="1" dirty="0" smtClean="0">
                <a:solidFill>
                  <a:srgbClr val="C00000"/>
                </a:solidFill>
                <a:latin typeface="Arial Narrow" pitchFamily="34" charset="0"/>
              </a:rPr>
              <a:t>CTI </a:t>
            </a:r>
            <a:r>
              <a:rPr lang="en-US" sz="2000" b="1" dirty="0" err="1" smtClean="0">
                <a:latin typeface="Arial Narrow" pitchFamily="34" charset="0"/>
              </a:rPr>
              <a:t>detalla</a:t>
            </a:r>
            <a:r>
              <a:rPr lang="en-US" sz="2000" b="1" dirty="0" smtClean="0">
                <a:latin typeface="Arial Narrow" pitchFamily="34" charset="0"/>
              </a:rPr>
              <a:t> la forma </a:t>
            </a:r>
            <a:r>
              <a:rPr lang="en-US" sz="2000" b="1" dirty="0" err="1" smtClean="0">
                <a:latin typeface="Arial Narrow" pitchFamily="34" charset="0"/>
              </a:rPr>
              <a:t>en</a:t>
            </a:r>
            <a:r>
              <a:rPr lang="en-US" sz="2000" b="1" dirty="0" smtClean="0">
                <a:latin typeface="Arial Narrow" pitchFamily="34" charset="0"/>
              </a:rPr>
              <a:t> la </a:t>
            </a:r>
            <a:r>
              <a:rPr lang="en-US" sz="2000" b="1" dirty="0" err="1" smtClean="0">
                <a:latin typeface="Arial Narrow" pitchFamily="34" charset="0"/>
              </a:rPr>
              <a:t>que</a:t>
            </a:r>
            <a:r>
              <a:rPr lang="en-US" sz="2000" b="1" dirty="0" smtClean="0">
                <a:latin typeface="Arial Narrow" pitchFamily="34" charset="0"/>
              </a:rPr>
              <a:t> el </a:t>
            </a:r>
            <a:r>
              <a:rPr lang="en-US" sz="2000" b="1" dirty="0" err="1" smtClean="0">
                <a:latin typeface="Arial Narrow" pitchFamily="34" charset="0"/>
              </a:rPr>
              <a:t>trafico</a:t>
            </a:r>
            <a:r>
              <a:rPr lang="en-US" sz="2000" b="1" dirty="0" smtClean="0">
                <a:latin typeface="Arial Narrow" pitchFamily="34" charset="0"/>
              </a:rPr>
              <a:t> </a:t>
            </a:r>
            <a:br>
              <a:rPr lang="en-US" sz="2000" b="1" dirty="0" smtClean="0">
                <a:latin typeface="Arial Narrow" pitchFamily="34" charset="0"/>
              </a:rPr>
            </a:br>
            <a:r>
              <a:rPr lang="en-US" sz="2000" b="1" dirty="0" smtClean="0">
                <a:latin typeface="Arial Narrow" pitchFamily="34" charset="0"/>
              </a:rPr>
              <a:t>     de </a:t>
            </a:r>
            <a:r>
              <a:rPr lang="en-US" sz="2000" b="1" dirty="0" err="1" smtClean="0">
                <a:latin typeface="Arial Narrow" pitchFamily="34" charset="0"/>
              </a:rPr>
              <a:t>construcción</a:t>
            </a:r>
            <a:r>
              <a:rPr lang="en-US" sz="2000" b="1" dirty="0" smtClean="0">
                <a:latin typeface="Arial Narrow" pitchFamily="34" charset="0"/>
              </a:rPr>
              <a:t> </a:t>
            </a:r>
            <a:r>
              <a:rPr lang="en-US" sz="2000" b="1" dirty="0" err="1" smtClean="0">
                <a:latin typeface="Arial Narrow" pitchFamily="34" charset="0"/>
              </a:rPr>
              <a:t>debe</a:t>
            </a:r>
            <a:r>
              <a:rPr lang="en-US" sz="2000" b="1" dirty="0" smtClean="0">
                <a:latin typeface="Arial Narrow" pitchFamily="34" charset="0"/>
              </a:rPr>
              <a:t> </a:t>
            </a:r>
            <a:r>
              <a:rPr lang="en-US" sz="2000" b="1" dirty="0" err="1" smtClean="0">
                <a:latin typeface="Arial Narrow" pitchFamily="34" charset="0"/>
              </a:rPr>
              <a:t>fluir</a:t>
            </a:r>
            <a:r>
              <a:rPr lang="en-US" sz="2000" b="1" dirty="0" smtClean="0">
                <a:latin typeface="Arial Narrow" pitchFamily="34" charset="0"/>
              </a:rPr>
              <a:t> </a:t>
            </a:r>
            <a:r>
              <a:rPr lang="en-US" sz="2000" b="1" u="sng" dirty="0" err="1" smtClean="0">
                <a:latin typeface="Arial Narrow" pitchFamily="34" charset="0"/>
              </a:rPr>
              <a:t>dentro</a:t>
            </a:r>
            <a:r>
              <a:rPr lang="en-US" sz="2000" b="1" u="sng" dirty="0" smtClean="0">
                <a:latin typeface="Arial Narrow" pitchFamily="34" charset="0"/>
              </a:rPr>
              <a:t> </a:t>
            </a:r>
            <a:r>
              <a:rPr lang="en-US" sz="2000" b="1" dirty="0">
                <a:latin typeface="Arial Narrow" pitchFamily="34" charset="0"/>
              </a:rPr>
              <a:t> </a:t>
            </a:r>
            <a:r>
              <a:rPr lang="en-US" sz="2000" b="1" dirty="0" smtClean="0">
                <a:latin typeface="Arial Narrow" pitchFamily="34" charset="0"/>
              </a:rPr>
              <a:t>del </a:t>
            </a:r>
            <a:r>
              <a:rPr lang="en-US" sz="2000" b="1" dirty="0" err="1" smtClean="0">
                <a:latin typeface="Arial Narrow" pitchFamily="34" charset="0"/>
              </a:rPr>
              <a:t>área</a:t>
            </a:r>
            <a:r>
              <a:rPr lang="en-US" sz="2000" b="1" dirty="0" smtClean="0">
                <a:latin typeface="Arial Narrow" pitchFamily="34" charset="0"/>
              </a:rPr>
              <a:t> </a:t>
            </a:r>
            <a:r>
              <a:rPr lang="en-US" sz="2000" b="1" dirty="0" err="1" smtClean="0">
                <a:latin typeface="Arial Narrow" pitchFamily="34" charset="0"/>
              </a:rPr>
              <a:t>sombreada</a:t>
            </a:r>
            <a:r>
              <a:rPr lang="en-US" sz="2000" b="1" dirty="0" smtClean="0">
                <a:latin typeface="Arial Narrow" pitchFamily="34" charset="0"/>
              </a:rPr>
              <a:t/>
            </a:r>
            <a:br>
              <a:rPr lang="en-US" sz="2000" b="1" dirty="0" smtClean="0">
                <a:latin typeface="Arial Narrow" pitchFamily="34" charset="0"/>
              </a:rPr>
            </a:br>
            <a:r>
              <a:rPr lang="en-US" sz="2000" b="1" dirty="0" smtClean="0">
                <a:latin typeface="Arial Narrow" pitchFamily="34" charset="0"/>
              </a:rPr>
              <a:t>     del </a:t>
            </a:r>
            <a:r>
              <a:rPr lang="en-US" sz="2000" b="1" dirty="0" smtClean="0">
                <a:solidFill>
                  <a:srgbClr val="C00000"/>
                </a:solidFill>
                <a:latin typeface="Arial Narrow" pitchFamily="34" charset="0"/>
              </a:rPr>
              <a:t>PCTT</a:t>
            </a:r>
          </a:p>
          <a:p>
            <a:pPr>
              <a:lnSpc>
                <a:spcPts val="2400"/>
              </a:lnSpc>
              <a:buFont typeface="Arial" pitchFamily="34" charset="0"/>
              <a:buChar char="•"/>
            </a:pPr>
            <a:endParaRPr lang="en-US" sz="2400" b="1" dirty="0">
              <a:latin typeface="Arial Narrow" pitchFamily="34" charset="0"/>
            </a:endParaRPr>
          </a:p>
        </p:txBody>
      </p:sp>
      <p:sp>
        <p:nvSpPr>
          <p:cNvPr id="17" name="5-Point Star 16" title="Picture of star under the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title="Picture of oval around road work area"/>
          <p:cNvSpPr/>
          <p:nvPr/>
        </p:nvSpPr>
        <p:spPr>
          <a:xfrm>
            <a:off x="7010400" y="3124200"/>
            <a:ext cx="457200" cy="1447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pic>
        <p:nvPicPr>
          <p:cNvPr id="19" name="Picture 18" descr="TruckDumpGraphic.png" title="Picture of a dump truck"/>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257800" y="1447800"/>
            <a:ext cx="3614738" cy="2179687"/>
          </a:xfrm>
          <a:prstGeom prst="rect">
            <a:avLst/>
          </a:prstGeom>
        </p:spPr>
      </p:pic>
      <p:pic>
        <p:nvPicPr>
          <p:cNvPr id="20" name="Picture 19" descr="WorkerGraphic.png" title="Picture of on foot worke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570322" y="3436192"/>
            <a:ext cx="1794556" cy="2964608"/>
          </a:xfrm>
          <a:prstGeom prst="rect">
            <a:avLst/>
          </a:prstGeom>
        </p:spPr>
      </p:pic>
      <p:sp>
        <p:nvSpPr>
          <p:cNvPr id="21" name="Subtitle 8"/>
          <p:cNvSpPr txBox="1">
            <a:spLocks/>
          </p:cNvSpPr>
          <p:nvPr/>
        </p:nvSpPr>
        <p:spPr bwMode="auto">
          <a:xfrm>
            <a:off x="3802062" y="2531531"/>
            <a:ext cx="457200" cy="486629"/>
          </a:xfrm>
          <a:prstGeom prst="rect">
            <a:avLst/>
          </a:prstGeom>
          <a:noFill/>
          <a:ln w="9525">
            <a:noFill/>
            <a:miter lim="800000"/>
            <a:headEnd/>
            <a:tailEnd/>
          </a:ln>
        </p:spPr>
        <p:txBody>
          <a:bodyPr/>
          <a:lstStyle/>
          <a:p>
            <a:pPr>
              <a:lnSpc>
                <a:spcPts val="2200"/>
              </a:lnSpc>
              <a:spcBef>
                <a:spcPct val="20000"/>
              </a:spcBef>
            </a:pPr>
            <a:r>
              <a:rPr lang="en-US" sz="2200" b="1" dirty="0" smtClean="0">
                <a:solidFill>
                  <a:srgbClr val="C00000"/>
                </a:solidFill>
                <a:latin typeface="Calibri" pitchFamily="34" charset="0"/>
              </a:rPr>
              <a:t>*</a:t>
            </a:r>
            <a:endParaRPr lang="en-US" sz="2200" b="1" spc="-30" dirty="0" smtClean="0">
              <a:solidFill>
                <a:srgbClr val="C00000"/>
              </a:solidFill>
              <a:latin typeface="Calibri" pitchFamily="34" charset="0"/>
            </a:endParaRPr>
          </a:p>
        </p:txBody>
      </p:sp>
      <p:sp>
        <p:nvSpPr>
          <p:cNvPr id="22" name="Subtitle 8"/>
          <p:cNvSpPr txBox="1">
            <a:spLocks/>
          </p:cNvSpPr>
          <p:nvPr/>
        </p:nvSpPr>
        <p:spPr bwMode="auto">
          <a:xfrm>
            <a:off x="3124200" y="4191000"/>
            <a:ext cx="457200" cy="486629"/>
          </a:xfrm>
          <a:prstGeom prst="rect">
            <a:avLst/>
          </a:prstGeom>
          <a:noFill/>
          <a:ln w="9525">
            <a:noFill/>
            <a:miter lim="800000"/>
            <a:headEnd/>
            <a:tailEnd/>
          </a:ln>
        </p:spPr>
        <p:txBody>
          <a:bodyPr/>
          <a:lstStyle/>
          <a:p>
            <a:pPr>
              <a:lnSpc>
                <a:spcPts val="2200"/>
              </a:lnSpc>
              <a:spcBef>
                <a:spcPct val="20000"/>
              </a:spcBef>
            </a:pPr>
            <a:r>
              <a:rPr lang="en-US" sz="2200" b="1" dirty="0" smtClean="0">
                <a:solidFill>
                  <a:srgbClr val="C00000"/>
                </a:solidFill>
                <a:latin typeface="Calibri" pitchFamily="34" charset="0"/>
              </a:rPr>
              <a:t>*</a:t>
            </a:r>
            <a:endParaRPr lang="en-US" sz="2200" b="1" spc="-30" dirty="0" smtClean="0">
              <a:solidFill>
                <a:srgbClr val="C00000"/>
              </a:solidFill>
              <a:latin typeface="Calibri" pitchFamily="34" charset="0"/>
            </a:endParaRPr>
          </a:p>
        </p:txBody>
      </p:sp>
      <p:grpSp>
        <p:nvGrpSpPr>
          <p:cNvPr id="23" name="Group 22" title="Picture of red arrows between dump truck and on foot road worker"/>
          <p:cNvGrpSpPr/>
          <p:nvPr/>
        </p:nvGrpSpPr>
        <p:grpSpPr>
          <a:xfrm rot="-720000">
            <a:off x="6574837" y="3327866"/>
            <a:ext cx="515259" cy="1203722"/>
            <a:chOff x="7772400" y="3276600"/>
            <a:chExt cx="304800" cy="838200"/>
          </a:xfrm>
        </p:grpSpPr>
        <p:sp>
          <p:nvSpPr>
            <p:cNvPr id="24" name="Down Arrow 23"/>
            <p:cNvSpPr/>
            <p:nvPr/>
          </p:nvSpPr>
          <p:spPr>
            <a:xfrm>
              <a:off x="7772400" y="3733800"/>
              <a:ext cx="304800" cy="3810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Down Arrow 24"/>
            <p:cNvSpPr/>
            <p:nvPr/>
          </p:nvSpPr>
          <p:spPr>
            <a:xfrm flipV="1">
              <a:off x="7772400" y="3276600"/>
              <a:ext cx="304800" cy="3810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Title 13" hidden="1"/>
          <p:cNvSpPr>
            <a:spLocks noGrp="1"/>
          </p:cNvSpPr>
          <p:nvPr>
            <p:ph type="title"/>
          </p:nvPr>
        </p:nvSpPr>
        <p:spPr>
          <a:xfrm>
            <a:off x="414095" y="-1447800"/>
            <a:ext cx="8229600" cy="1143000"/>
          </a:xfrm>
        </p:spPr>
        <p:txBody>
          <a:bodyPr/>
          <a:lstStyle/>
          <a:p>
            <a:r>
              <a:rPr lang="en-US" dirty="0" smtClean="0"/>
              <a:t>What is internal traffic control?</a:t>
            </a:r>
            <a:endParaRPr lang="en-US" dirty="0"/>
          </a:p>
        </p:txBody>
      </p:sp>
      <p:sp>
        <p:nvSpPr>
          <p:cNvPr id="26" name="Slide Number Placeholder 4"/>
          <p:cNvSpPr>
            <a:spLocks noGrp="1"/>
          </p:cNvSpPr>
          <p:nvPr>
            <p:ph type="sldNum" sz="quarter" idx="12"/>
          </p:nvPr>
        </p:nvSpPr>
        <p:spPr/>
        <p:txBody>
          <a:bodyPr/>
          <a:lstStyle/>
          <a:p>
            <a:pPr>
              <a:defRPr/>
            </a:pPr>
            <a:fld id="{632DF3B3-665C-4605-AF3C-B77CE60C6955}" type="slidenum">
              <a:rPr lang="en-US"/>
              <a:pPr>
                <a:defRPr/>
              </a:pPr>
              <a:t>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55"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strVal val="#ppt_w*0.70"/>
                                          </p:val>
                                        </p:tav>
                                        <p:tav tm="100000">
                                          <p:val>
                                            <p:strVal val="#ppt_w"/>
                                          </p:val>
                                        </p:tav>
                                      </p:tavLst>
                                    </p:anim>
                                    <p:anim calcmode="lin" valueType="num">
                                      <p:cBhvr>
                                        <p:cTn id="20" dur="1000" fill="hold"/>
                                        <p:tgtEl>
                                          <p:spTgt spid="3"/>
                                        </p:tgtEl>
                                        <p:attrNameLst>
                                          <p:attrName>ppt_h</p:attrName>
                                        </p:attrNameLst>
                                      </p:cBhvr>
                                      <p:tavLst>
                                        <p:tav tm="0">
                                          <p:val>
                                            <p:strVal val="#ppt_h"/>
                                          </p:val>
                                        </p:tav>
                                        <p:tav tm="100000">
                                          <p:val>
                                            <p:strVal val="#ppt_h"/>
                                          </p:val>
                                        </p:tav>
                                      </p:tavLst>
                                    </p:anim>
                                    <p:animEffect transition="in" filter="fade">
                                      <p:cBhvr>
                                        <p:cTn id="21" dur="10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0"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1000"/>
                                        <p:tgtEl>
                                          <p:spTgt spid="23"/>
                                        </p:tgtEl>
                                      </p:cBhvr>
                                    </p:animEffect>
                                  </p:childTnLst>
                                </p:cTn>
                              </p:par>
                              <p:par>
                                <p:cTn id="34" presetID="10" presetClass="exit" presetSubtype="0" fill="hold" nodeType="withEffect">
                                  <p:stCondLst>
                                    <p:cond delay="0"/>
                                  </p:stCondLst>
                                  <p:childTnLst>
                                    <p:animEffect transition="out" filter="fade">
                                      <p:cBhvr>
                                        <p:cTn id="35" dur="500"/>
                                        <p:tgtEl>
                                          <p:spTgt spid="3"/>
                                        </p:tgtEl>
                                      </p:cBhvr>
                                    </p:animEffect>
                                    <p:set>
                                      <p:cBhvr>
                                        <p:cTn id="36" dur="1" fill="hold">
                                          <p:stCondLst>
                                            <p:cond delay="499"/>
                                          </p:stCondLst>
                                        </p:cTn>
                                        <p:tgtEl>
                                          <p:spTgt spid="3"/>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par>
                                <p:cTn id="41" presetID="10" presetClass="entr" presetSubtype="0" fill="hold" nodeType="with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1000"/>
                                        <p:tgtEl>
                                          <p:spTgt spid="2"/>
                                        </p:tgtEl>
                                      </p:cBhvr>
                                    </p:animEffect>
                                  </p:childTnLst>
                                </p:cTn>
                              </p:par>
                              <p:par>
                                <p:cTn id="44" presetID="10" presetClass="entr" presetSubtype="0" fill="hold"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childTnLst>
                                </p:cTn>
                              </p:par>
                              <p:par>
                                <p:cTn id="47" presetID="10" presetClass="exit" presetSubtype="0" fill="hold" nodeType="withEffect">
                                  <p:stCondLst>
                                    <p:cond delay="0"/>
                                  </p:stCondLst>
                                  <p:childTnLst>
                                    <p:animEffect transition="out" filter="fade">
                                      <p:cBhvr>
                                        <p:cTn id="48" dur="1000"/>
                                        <p:tgtEl>
                                          <p:spTgt spid="23"/>
                                        </p:tgtEl>
                                      </p:cBhvr>
                                    </p:animEffect>
                                    <p:set>
                                      <p:cBhvr>
                                        <p:cTn id="49" dur="1" fill="hold">
                                          <p:stCondLst>
                                            <p:cond delay="999"/>
                                          </p:stCondLst>
                                        </p:cTn>
                                        <p:tgtEl>
                                          <p:spTgt spid="23"/>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1000"/>
                                        <p:tgtEl>
                                          <p:spTgt spid="20"/>
                                        </p:tgtEl>
                                      </p:cBhvr>
                                    </p:animEffect>
                                    <p:set>
                                      <p:cBhvr>
                                        <p:cTn id="52" dur="1" fill="hold">
                                          <p:stCondLst>
                                            <p:cond delay="999"/>
                                          </p:stCondLst>
                                        </p:cTn>
                                        <p:tgtEl>
                                          <p:spTgt spid="20"/>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1000"/>
                                        <p:tgtEl>
                                          <p:spTgt spid="19"/>
                                        </p:tgtEl>
                                      </p:cBhvr>
                                    </p:animEffect>
                                    <p:set>
                                      <p:cBhvr>
                                        <p:cTn id="55" dur="1" fill="hold">
                                          <p:stCondLst>
                                            <p:cond delay="999"/>
                                          </p:stCondLst>
                                        </p:cTn>
                                        <p:tgtEl>
                                          <p:spTgt spid="19"/>
                                        </p:tgtEl>
                                        <p:attrNameLst>
                                          <p:attrName>style.visibility</p:attrName>
                                        </p:attrNameLst>
                                      </p:cBhvr>
                                      <p:to>
                                        <p:strVal val="hidden"/>
                                      </p:to>
                                    </p:set>
                                  </p:childTnLst>
                                </p:cTn>
                              </p:par>
                            </p:childTnLst>
                          </p:cTn>
                        </p:par>
                        <p:par>
                          <p:cTn id="56" fill="hold">
                            <p:stCondLst>
                              <p:cond delay="1000"/>
                            </p:stCondLst>
                            <p:childTnLst>
                              <p:par>
                                <p:cTn id="57" presetID="5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385" decel="100000"/>
                                        <p:tgtEl>
                                          <p:spTgt spid="18"/>
                                        </p:tgtEl>
                                      </p:cBhvr>
                                    </p:animEffect>
                                    <p:animScale>
                                      <p:cBhvr>
                                        <p:cTn id="60" dur="385" decel="100000"/>
                                        <p:tgtEl>
                                          <p:spTgt spid="18"/>
                                        </p:tgtEl>
                                      </p:cBhvr>
                                      <p:from x="10000" y="10000"/>
                                      <p:to x="200000" y="450000"/>
                                    </p:animScale>
                                    <p:animScale>
                                      <p:cBhvr>
                                        <p:cTn id="61" dur="615" accel="100000" fill="hold">
                                          <p:stCondLst>
                                            <p:cond delay="385"/>
                                          </p:stCondLst>
                                        </p:cTn>
                                        <p:tgtEl>
                                          <p:spTgt spid="18"/>
                                        </p:tgtEl>
                                      </p:cBhvr>
                                      <p:from x="200000" y="450000"/>
                                      <p:to x="100000" y="100000"/>
                                    </p:animScale>
                                    <p:set>
                                      <p:cBhvr>
                                        <p:cTn id="62" dur="385" fill="hold"/>
                                        <p:tgtEl>
                                          <p:spTgt spid="18"/>
                                        </p:tgtEl>
                                        <p:attrNameLst>
                                          <p:attrName>ppt_x</p:attrName>
                                        </p:attrNameLst>
                                      </p:cBhvr>
                                      <p:to>
                                        <p:strVal val="(0.5)"/>
                                      </p:to>
                                    </p:set>
                                    <p:anim from="(0.5)" to="(#ppt_x)" calcmode="lin" valueType="num">
                                      <p:cBhvr>
                                        <p:cTn id="63" dur="615" accel="100000" fill="hold">
                                          <p:stCondLst>
                                            <p:cond delay="385"/>
                                          </p:stCondLst>
                                        </p:cTn>
                                        <p:tgtEl>
                                          <p:spTgt spid="18"/>
                                        </p:tgtEl>
                                        <p:attrNameLst>
                                          <p:attrName>ppt_x</p:attrName>
                                        </p:attrNameLst>
                                      </p:cBhvr>
                                    </p:anim>
                                    <p:set>
                                      <p:cBhvr>
                                        <p:cTn id="64" dur="385" fill="hold"/>
                                        <p:tgtEl>
                                          <p:spTgt spid="18"/>
                                        </p:tgtEl>
                                        <p:attrNameLst>
                                          <p:attrName>ppt_y</p:attrName>
                                        </p:attrNameLst>
                                      </p:cBhvr>
                                      <p:to>
                                        <p:strVal val="(#ppt_y+0.4)"/>
                                      </p:to>
                                    </p:set>
                                    <p:anim from="(#ppt_y+0.4)" to="(#ppt_y)" calcmode="lin" valueType="num">
                                      <p:cBhvr>
                                        <p:cTn id="65" dur="615" accel="100000" fill="hold">
                                          <p:stCondLst>
                                            <p:cond delay="385"/>
                                          </p:stCondLst>
                                        </p:cTn>
                                        <p:tgtEl>
                                          <p:spTgt spid="18"/>
                                        </p:tgtEl>
                                        <p:attrNameLst>
                                          <p:attrName>ppt_y</p:attrName>
                                        </p:attrNameLst>
                                      </p:cBhvr>
                                    </p:anim>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fade">
                                      <p:cBhvr>
                                        <p:cTn id="70" dur="500"/>
                                        <p:tgtEl>
                                          <p:spTgt spid="13"/>
                                        </p:tgtEl>
                                      </p:cBhvr>
                                    </p:animEffect>
                                  </p:childTnLst>
                                </p:cTn>
                              </p:par>
                              <p:par>
                                <p:cTn id="71" presetID="1" presetClass="entr" presetSubtype="0" fill="hold" grpId="1" nodeType="withEffect">
                                  <p:stCondLst>
                                    <p:cond delay="0"/>
                                  </p:stCondLst>
                                  <p:childTnLst>
                                    <p:set>
                                      <p:cBhvr>
                                        <p:cTn id="72" dur="1" fill="hold">
                                          <p:stCondLst>
                                            <p:cond delay="0"/>
                                          </p:stCondLst>
                                        </p:cTn>
                                        <p:tgtEl>
                                          <p:spTgt spid="16"/>
                                        </p:tgtEl>
                                        <p:attrNameLst>
                                          <p:attrName>style.visibility</p:attrName>
                                        </p:attrNameLst>
                                      </p:cBhvr>
                                      <p:to>
                                        <p:strVal val="visible"/>
                                      </p:to>
                                    </p:set>
                                  </p:childTnLst>
                                </p:cTn>
                              </p:par>
                              <p:par>
                                <p:cTn id="73" presetID="10" presetClass="entr" presetSubtype="0" fill="hold" grpId="0" nodeType="with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500"/>
                                        <p:tgtEl>
                                          <p:spTgt spid="22"/>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1"/>
                                        </p:tgtEl>
                                        <p:attrNameLst>
                                          <p:attrName>style.visibility</p:attrName>
                                        </p:attrNameLst>
                                      </p:cBhvr>
                                      <p:to>
                                        <p:strVal val="visible"/>
                                      </p:to>
                                    </p:set>
                                    <p:animEffect transition="in" filter="fade">
                                      <p:cBhvr>
                                        <p:cTn id="78" dur="500"/>
                                        <p:tgtEl>
                                          <p:spTgt spid="21"/>
                                        </p:tgtEl>
                                      </p:cBhvr>
                                    </p:animEffect>
                                  </p:childTnLst>
                                </p:cTn>
                              </p:par>
                              <p:par>
                                <p:cTn id="79" presetID="1" presetClass="entr" presetSubtype="0" fill="hold" grpId="0" nodeType="withEffect">
                                  <p:stCondLst>
                                    <p:cond delay="0"/>
                                  </p:stCondLst>
                                  <p:childTnLst>
                                    <p:set>
                                      <p:cBhvr>
                                        <p:cTn id="8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6" grpId="0"/>
      <p:bldP spid="16" grpId="1"/>
      <p:bldP spid="17" grpId="0" animBg="1"/>
      <p:bldP spid="18" grpId="0" animBg="1"/>
      <p:bldP spid="21"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title="Picture of ARTBA Developing An Internal TC Plan preventing runovers and backovers in roadway construction Title"/>
          <p:cNvGrpSpPr/>
          <p:nvPr/>
        </p:nvGrpSpPr>
        <p:grpSpPr>
          <a:xfrm>
            <a:off x="381000" y="336288"/>
            <a:ext cx="8595360" cy="959112"/>
            <a:chOff x="381000" y="336288"/>
            <a:chExt cx="8595360" cy="959112"/>
          </a:xfrm>
        </p:grpSpPr>
        <p:sp>
          <p:nvSpPr>
            <p:cNvPr id="3"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4"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err="1">
                  <a:effectLst>
                    <a:outerShdw blurRad="60007" dist="310007" dir="7680000" sy="30000" kx="1300200" algn="ctr" rotWithShape="0">
                      <a:prstClr val="black">
                        <a:alpha val="32000"/>
                      </a:prstClr>
                    </a:outerShdw>
                  </a:effectLst>
                </a:rPr>
                <a:t>Implementando</a:t>
              </a:r>
              <a:r>
                <a:rPr lang="en-US" sz="3600" b="1" dirty="0">
                  <a:effectLst>
                    <a:outerShdw blurRad="60007" dist="310007" dir="7680000" sy="30000" kx="1300200" algn="ctr" rotWithShape="0">
                      <a:prstClr val="black">
                        <a:alpha val="32000"/>
                      </a:prstClr>
                    </a:outerShdw>
                  </a:effectLst>
                </a:rPr>
                <a:t> un PCTI</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a:p>
              <a:pPr algn="r">
                <a:lnSpc>
                  <a:spcPts val="1900"/>
                </a:lnSpc>
              </a:pP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5"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a:ln>
                    <a:solidFill>
                      <a:srgbClr val="C00000"/>
                    </a:solidFill>
                  </a:ln>
                  <a:solidFill>
                    <a:srgbClr val="003300"/>
                  </a:solidFill>
                </a:rPr>
                <a:t>PREVINIENDO INCIDENTES POR ATROPELLOS EN LA CONSTRUCCION VIAL</a:t>
              </a:r>
              <a:endParaRPr lang="en-US" sz="1600" b="1" i="1" spc="50" dirty="0">
                <a:ln>
                  <a:solidFill>
                    <a:srgbClr val="C00000"/>
                  </a:solidFill>
                </a:ln>
                <a:solidFill>
                  <a:srgbClr val="003300"/>
                </a:solidFill>
                <a:latin typeface="Calibri" pitchFamily="34" charset="0"/>
              </a:endParaRPr>
            </a:p>
            <a:p>
              <a:pPr>
                <a:lnSpc>
                  <a:spcPts val="1900"/>
                </a:lnSpc>
              </a:pPr>
              <a:endParaRPr lang="en-US" sz="1600" b="1" i="1" spc="50" dirty="0">
                <a:ln>
                  <a:solidFill>
                    <a:srgbClr val="C00000"/>
                  </a:solidFill>
                </a:ln>
                <a:solidFill>
                  <a:srgbClr val="003300"/>
                </a:solidFill>
                <a:latin typeface="Calibri" pitchFamily="34" charset="0"/>
              </a:endParaRPr>
            </a:p>
          </p:txBody>
        </p:sp>
        <p:pic>
          <p:nvPicPr>
            <p:cNvPr id="6" name="Picture 5" descr="LOGO-ARTBA.png" title="Picture of ARTBA Developing An Internal TC Plan preventing runovers and backovers in roadway construction Title"/>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7" name="Picture 6" descr="Logo_WZ_Safety.png" title="Picture of ARTBA Developing An Internal TC Plan preventing runovers and backovers in roadway construction Titl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8" name="Subtitle 8"/>
          <p:cNvSpPr txBox="1">
            <a:spLocks/>
          </p:cNvSpPr>
          <p:nvPr/>
        </p:nvSpPr>
        <p:spPr bwMode="auto">
          <a:xfrm>
            <a:off x="517525" y="1981200"/>
            <a:ext cx="8061325" cy="506413"/>
          </a:xfrm>
          <a:prstGeom prst="rect">
            <a:avLst/>
          </a:prstGeom>
          <a:noFill/>
          <a:ln w="9525">
            <a:noFill/>
            <a:miter lim="800000"/>
            <a:headEnd/>
            <a:tailEnd/>
          </a:ln>
        </p:spPr>
        <p:txBody>
          <a:bodyPr/>
          <a:lstStyle/>
          <a:p>
            <a:pPr>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err="1" smtClean="0">
                <a:latin typeface="Arial Narrow" pitchFamily="34" charset="0"/>
              </a:rPr>
              <a:t>Diferentes</a:t>
            </a:r>
            <a:r>
              <a:rPr lang="en-US" sz="2200" b="1" dirty="0" smtClean="0">
                <a:latin typeface="Arial Narrow" pitchFamily="34" charset="0"/>
              </a:rPr>
              <a:t> </a:t>
            </a:r>
            <a:r>
              <a:rPr lang="en-US" sz="2200" b="1" dirty="0" err="1" smtClean="0">
                <a:latin typeface="Arial Narrow" pitchFamily="34" charset="0"/>
              </a:rPr>
              <a:t>aspectos</a:t>
            </a:r>
            <a:r>
              <a:rPr lang="en-US" sz="2200" b="1" dirty="0" smtClean="0">
                <a:latin typeface="Arial Narrow" pitchFamily="34" charset="0"/>
              </a:rPr>
              <a:t> de un PCTI</a:t>
            </a:r>
            <a:br>
              <a:rPr lang="en-US" sz="2200" b="1" dirty="0" smtClean="0">
                <a:latin typeface="Arial Narrow" pitchFamily="34" charset="0"/>
              </a:rPr>
            </a:br>
            <a:r>
              <a:rPr lang="en-US" sz="2200" b="1" dirty="0" smtClean="0">
                <a:latin typeface="Arial Narrow" pitchFamily="34" charset="0"/>
              </a:rPr>
              <a:t>   </a:t>
            </a:r>
            <a:r>
              <a:rPr lang="en-US" sz="2200" b="1" dirty="0" err="1" smtClean="0">
                <a:latin typeface="Arial Narrow" pitchFamily="34" charset="0"/>
              </a:rPr>
              <a:t>deben</a:t>
            </a:r>
            <a:r>
              <a:rPr lang="en-US" sz="2200" b="1" dirty="0" smtClean="0">
                <a:latin typeface="Arial Narrow" pitchFamily="34" charset="0"/>
              </a:rPr>
              <a:t> </a:t>
            </a:r>
            <a:r>
              <a:rPr lang="en-US" sz="2200" b="1" dirty="0" err="1" smtClean="0">
                <a:latin typeface="Arial Narrow" pitchFamily="34" charset="0"/>
              </a:rPr>
              <a:t>identificarse</a:t>
            </a:r>
            <a:r>
              <a:rPr lang="en-US" sz="2200" b="1" dirty="0" smtClean="0">
                <a:latin typeface="Arial Narrow" pitchFamily="34" charset="0"/>
              </a:rPr>
              <a:t> y </a:t>
            </a:r>
            <a:r>
              <a:rPr lang="en-US" sz="2200" b="1" dirty="0" err="1" smtClean="0">
                <a:latin typeface="Arial Narrow" pitchFamily="34" charset="0"/>
              </a:rPr>
              <a:t>desarrollarse</a:t>
            </a:r>
            <a:r>
              <a:rPr lang="en-US" sz="2200" b="1" dirty="0" smtClean="0">
                <a:latin typeface="Arial Narrow" pitchFamily="34" charset="0"/>
              </a:rPr>
              <a:t/>
            </a:r>
            <a:br>
              <a:rPr lang="en-US" sz="2200" b="1" dirty="0" smtClean="0">
                <a:latin typeface="Arial Narrow" pitchFamily="34" charset="0"/>
              </a:rPr>
            </a:br>
            <a:r>
              <a:rPr lang="en-US" sz="2200" b="1" dirty="0" smtClean="0">
                <a:latin typeface="Arial Narrow" pitchFamily="34" charset="0"/>
              </a:rPr>
              <a:t>   </a:t>
            </a:r>
            <a:r>
              <a:rPr lang="en-US" sz="2200" b="1" dirty="0" err="1" smtClean="0">
                <a:latin typeface="Arial Narrow" pitchFamily="34" charset="0"/>
              </a:rPr>
              <a:t>durante</a:t>
            </a:r>
            <a:r>
              <a:rPr lang="en-US" sz="2200" b="1" dirty="0" smtClean="0">
                <a:latin typeface="Arial Narrow" pitchFamily="34" charset="0"/>
              </a:rPr>
              <a:t> </a:t>
            </a:r>
            <a:r>
              <a:rPr lang="en-US" sz="2200" b="1" dirty="0" err="1" smtClean="0">
                <a:latin typeface="Arial Narrow" pitchFamily="34" charset="0"/>
              </a:rPr>
              <a:t>las</a:t>
            </a:r>
            <a:r>
              <a:rPr lang="en-US" sz="2200" b="1" dirty="0" smtClean="0">
                <a:latin typeface="Arial Narrow" pitchFamily="34" charset="0"/>
              </a:rPr>
              <a:t> </a:t>
            </a:r>
            <a:r>
              <a:rPr lang="en-US" sz="2200" b="1" dirty="0" err="1" smtClean="0">
                <a:latin typeface="Arial Narrow" pitchFamily="34" charset="0"/>
              </a:rPr>
              <a:t>distintas</a:t>
            </a:r>
            <a:r>
              <a:rPr lang="en-US" sz="2200" b="1" dirty="0" smtClean="0">
                <a:latin typeface="Arial Narrow" pitchFamily="34" charset="0"/>
              </a:rPr>
              <a:t> </a:t>
            </a:r>
            <a:r>
              <a:rPr lang="en-US" sz="2200" b="1" dirty="0" err="1" smtClean="0">
                <a:latin typeface="Arial Narrow" pitchFamily="34" charset="0"/>
              </a:rPr>
              <a:t>fases</a:t>
            </a:r>
            <a:r>
              <a:rPr lang="en-US" sz="2200" b="1" dirty="0" smtClean="0">
                <a:latin typeface="Arial Narrow" pitchFamily="34" charset="0"/>
              </a:rPr>
              <a:t> de  </a:t>
            </a:r>
            <a:br>
              <a:rPr lang="en-US" sz="2200" b="1" dirty="0" smtClean="0">
                <a:latin typeface="Arial Narrow" pitchFamily="34" charset="0"/>
              </a:rPr>
            </a:br>
            <a:r>
              <a:rPr lang="en-US" sz="2200" b="1" dirty="0" smtClean="0">
                <a:latin typeface="Arial Narrow" pitchFamily="34" charset="0"/>
              </a:rPr>
              <a:t>   </a:t>
            </a:r>
            <a:r>
              <a:rPr lang="en-US" sz="2200" b="1" dirty="0" err="1" smtClean="0">
                <a:latin typeface="Arial Narrow" pitchFamily="34" charset="0"/>
              </a:rPr>
              <a:t>construcción</a:t>
            </a:r>
            <a:r>
              <a:rPr lang="en-US" sz="2200" b="1" dirty="0" smtClean="0">
                <a:latin typeface="Arial Narrow" pitchFamily="34" charset="0"/>
              </a:rPr>
              <a:t> del </a:t>
            </a:r>
            <a:r>
              <a:rPr lang="en-US" sz="2200" b="1" dirty="0" err="1" smtClean="0">
                <a:latin typeface="Arial Narrow" pitchFamily="34" charset="0"/>
              </a:rPr>
              <a:t>proyecto</a:t>
            </a:r>
            <a:endParaRPr lang="en-US" sz="2200" b="1" dirty="0">
              <a:latin typeface="Arial Narrow" pitchFamily="34" charset="0"/>
            </a:endParaRPr>
          </a:p>
        </p:txBody>
      </p:sp>
      <p:sp>
        <p:nvSpPr>
          <p:cNvPr id="9" name="Subtitle 8"/>
          <p:cNvSpPr txBox="1">
            <a:spLocks/>
          </p:cNvSpPr>
          <p:nvPr/>
        </p:nvSpPr>
        <p:spPr bwMode="auto">
          <a:xfrm>
            <a:off x="388938" y="1447800"/>
            <a:ext cx="7478712" cy="533400"/>
          </a:xfrm>
          <a:prstGeom prst="rect">
            <a:avLst/>
          </a:prstGeom>
          <a:noFill/>
          <a:ln w="9525">
            <a:noFill/>
            <a:miter lim="800000"/>
            <a:headEnd/>
            <a:tailEnd/>
          </a:ln>
        </p:spPr>
        <p:txBody>
          <a:bodyPr/>
          <a:lstStyle/>
          <a:p>
            <a:pPr marL="342900" indent="-342900">
              <a:spcBef>
                <a:spcPct val="20000"/>
              </a:spcBef>
            </a:pPr>
            <a:r>
              <a:rPr lang="es-US" sz="2800" b="1" dirty="0">
                <a:solidFill>
                  <a:schemeClr val="bg2">
                    <a:lumMod val="10000"/>
                  </a:schemeClr>
                </a:solidFill>
                <a:latin typeface="Calibri" pitchFamily="34" charset="0"/>
              </a:rPr>
              <a:t>¿</a:t>
            </a:r>
            <a:r>
              <a:rPr lang="en-US" sz="2800" b="1" dirty="0" err="1" smtClean="0">
                <a:solidFill>
                  <a:schemeClr val="bg2">
                    <a:lumMod val="10000"/>
                  </a:schemeClr>
                </a:solidFill>
                <a:latin typeface="Calibri" pitchFamily="34" charset="0"/>
              </a:rPr>
              <a:t>Cuándo</a:t>
            </a:r>
            <a:r>
              <a:rPr lang="en-US" sz="2800" b="1" dirty="0" smtClean="0">
                <a:solidFill>
                  <a:schemeClr val="bg2">
                    <a:lumMod val="10000"/>
                  </a:schemeClr>
                </a:solidFill>
                <a:latin typeface="Calibri" pitchFamily="34" charset="0"/>
              </a:rPr>
              <a:t> se </a:t>
            </a:r>
            <a:r>
              <a:rPr lang="en-US" sz="2800" b="1" dirty="0" err="1" smtClean="0">
                <a:solidFill>
                  <a:schemeClr val="bg2">
                    <a:lumMod val="10000"/>
                  </a:schemeClr>
                </a:solidFill>
                <a:latin typeface="Calibri" pitchFamily="34" charset="0"/>
              </a:rPr>
              <a:t>debe</a:t>
            </a:r>
            <a:r>
              <a:rPr lang="en-US" sz="2800" b="1" dirty="0" smtClean="0">
                <a:solidFill>
                  <a:schemeClr val="bg2">
                    <a:lumMod val="10000"/>
                  </a:schemeClr>
                </a:solidFill>
                <a:latin typeface="Calibri" pitchFamily="34" charset="0"/>
              </a:rPr>
              <a:t> </a:t>
            </a:r>
            <a:r>
              <a:rPr lang="en-US" sz="2800" b="1" dirty="0" err="1" smtClean="0">
                <a:solidFill>
                  <a:schemeClr val="bg2">
                    <a:lumMod val="10000"/>
                  </a:schemeClr>
                </a:solidFill>
                <a:latin typeface="Calibri" pitchFamily="34" charset="0"/>
              </a:rPr>
              <a:t>desarrollar</a:t>
            </a:r>
            <a:r>
              <a:rPr lang="en-US" sz="2800" b="1" dirty="0" smtClean="0">
                <a:solidFill>
                  <a:schemeClr val="bg2">
                    <a:lumMod val="10000"/>
                  </a:schemeClr>
                </a:solidFill>
                <a:latin typeface="Calibri" pitchFamily="34" charset="0"/>
              </a:rPr>
              <a:t> un PCTI?</a:t>
            </a:r>
            <a:endParaRPr lang="en-US" sz="2800" b="1" dirty="0">
              <a:solidFill>
                <a:schemeClr val="bg2">
                  <a:lumMod val="10000"/>
                </a:schemeClr>
              </a:solidFill>
              <a:latin typeface="Calibri" pitchFamily="34" charset="0"/>
            </a:endParaRPr>
          </a:p>
        </p:txBody>
      </p:sp>
      <p:sp>
        <p:nvSpPr>
          <p:cNvPr id="11" name="5-Point Star 10" title="Picture of star under the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ubtitle 8"/>
          <p:cNvSpPr txBox="1">
            <a:spLocks/>
          </p:cNvSpPr>
          <p:nvPr/>
        </p:nvSpPr>
        <p:spPr bwMode="auto">
          <a:xfrm>
            <a:off x="457200" y="5914171"/>
            <a:ext cx="8077200" cy="486629"/>
          </a:xfrm>
          <a:prstGeom prst="rect">
            <a:avLst/>
          </a:prstGeom>
          <a:noFill/>
          <a:ln w="9525">
            <a:noFill/>
            <a:miter lim="800000"/>
            <a:headEnd/>
            <a:tailEnd/>
          </a:ln>
        </p:spPr>
        <p:txBody>
          <a:bodyPr/>
          <a:lstStyle/>
          <a:p>
            <a:pPr algn="ctr">
              <a:lnSpc>
                <a:spcPts val="2200"/>
              </a:lnSpc>
              <a:spcBef>
                <a:spcPct val="20000"/>
              </a:spcBef>
            </a:pPr>
            <a:r>
              <a:rPr lang="en-US" sz="2200" b="1" spc="-30" dirty="0" smtClean="0">
                <a:solidFill>
                  <a:srgbClr val="C00000"/>
                </a:solidFill>
                <a:latin typeface="Calibri" pitchFamily="34" charset="0"/>
              </a:rPr>
              <a:t> El PCTI </a:t>
            </a:r>
            <a:r>
              <a:rPr lang="en-US" sz="2200" b="1" spc="-30" dirty="0" err="1" smtClean="0">
                <a:solidFill>
                  <a:srgbClr val="C00000"/>
                </a:solidFill>
                <a:latin typeface="Calibri" pitchFamily="34" charset="0"/>
              </a:rPr>
              <a:t>debe</a:t>
            </a:r>
            <a:r>
              <a:rPr lang="en-US" sz="2200" b="1" spc="-30" dirty="0" smtClean="0">
                <a:solidFill>
                  <a:srgbClr val="C00000"/>
                </a:solidFill>
                <a:latin typeface="Calibri" pitchFamily="34" charset="0"/>
              </a:rPr>
              <a:t> </a:t>
            </a:r>
            <a:r>
              <a:rPr lang="en-US" sz="2200" b="1" spc="-30" dirty="0" err="1" smtClean="0">
                <a:solidFill>
                  <a:srgbClr val="C00000"/>
                </a:solidFill>
                <a:latin typeface="Calibri" pitchFamily="34" charset="0"/>
              </a:rPr>
              <a:t>ser</a:t>
            </a:r>
            <a:r>
              <a:rPr lang="en-US" sz="2200" b="1" spc="-30" dirty="0" smtClean="0">
                <a:solidFill>
                  <a:srgbClr val="C00000"/>
                </a:solidFill>
                <a:latin typeface="Calibri" pitchFamily="34" charset="0"/>
              </a:rPr>
              <a:t> </a:t>
            </a:r>
            <a:r>
              <a:rPr lang="en-US" sz="2200" b="1" spc="-30" dirty="0" err="1" smtClean="0">
                <a:solidFill>
                  <a:srgbClr val="C00000"/>
                </a:solidFill>
                <a:latin typeface="Calibri" pitchFamily="34" charset="0"/>
              </a:rPr>
              <a:t>considerado</a:t>
            </a:r>
            <a:r>
              <a:rPr lang="en-US" sz="2200" b="1" spc="-30" dirty="0" smtClean="0">
                <a:solidFill>
                  <a:srgbClr val="C00000"/>
                </a:solidFill>
                <a:latin typeface="Calibri" pitchFamily="34" charset="0"/>
              </a:rPr>
              <a:t> </a:t>
            </a:r>
            <a:r>
              <a:rPr lang="en-US" sz="2200" b="1" spc="-30" dirty="0" err="1" smtClean="0">
                <a:solidFill>
                  <a:srgbClr val="C00000"/>
                </a:solidFill>
                <a:latin typeface="Calibri" pitchFamily="34" charset="0"/>
              </a:rPr>
              <a:t>desde</a:t>
            </a:r>
            <a:r>
              <a:rPr lang="en-US" sz="2200" b="1" spc="-30" dirty="0" smtClean="0">
                <a:solidFill>
                  <a:srgbClr val="C00000"/>
                </a:solidFill>
                <a:latin typeface="Calibri" pitchFamily="34" charset="0"/>
              </a:rPr>
              <a:t> el </a:t>
            </a:r>
            <a:r>
              <a:rPr lang="en-US" sz="2200" b="1" spc="-30" dirty="0" err="1" smtClean="0">
                <a:solidFill>
                  <a:srgbClr val="C00000"/>
                </a:solidFill>
                <a:latin typeface="Calibri" pitchFamily="34" charset="0"/>
              </a:rPr>
              <a:t>mismo</a:t>
            </a:r>
            <a:r>
              <a:rPr lang="en-US" sz="2200" b="1" spc="-30" dirty="0" smtClean="0">
                <a:solidFill>
                  <a:srgbClr val="C00000"/>
                </a:solidFill>
                <a:latin typeface="Calibri" pitchFamily="34" charset="0"/>
              </a:rPr>
              <a:t> </a:t>
            </a:r>
            <a:r>
              <a:rPr lang="en-US" sz="2200" b="1" spc="-30" dirty="0" err="1" smtClean="0">
                <a:solidFill>
                  <a:srgbClr val="C00000"/>
                </a:solidFill>
                <a:latin typeface="Calibri" pitchFamily="34" charset="0"/>
              </a:rPr>
              <a:t>inicio</a:t>
            </a:r>
            <a:r>
              <a:rPr lang="en-US" sz="2200" b="1" spc="-30" dirty="0" smtClean="0">
                <a:solidFill>
                  <a:srgbClr val="C00000"/>
                </a:solidFill>
                <a:latin typeface="Calibri" pitchFamily="34" charset="0"/>
              </a:rPr>
              <a:t> del </a:t>
            </a:r>
            <a:r>
              <a:rPr lang="en-US" sz="2200" b="1" spc="-30" dirty="0" err="1" smtClean="0">
                <a:solidFill>
                  <a:srgbClr val="C00000"/>
                </a:solidFill>
                <a:latin typeface="Calibri" pitchFamily="34" charset="0"/>
              </a:rPr>
              <a:t>proyecto</a:t>
            </a:r>
            <a:r>
              <a:rPr lang="en-US" sz="2200" b="1" spc="-30" dirty="0" smtClean="0">
                <a:solidFill>
                  <a:srgbClr val="C00000"/>
                </a:solidFill>
                <a:latin typeface="Calibri" pitchFamily="34" charset="0"/>
              </a:rPr>
              <a:t>.</a:t>
            </a:r>
          </a:p>
        </p:txBody>
      </p:sp>
      <p:sp>
        <p:nvSpPr>
          <p:cNvPr id="13" name="Subtitle 8"/>
          <p:cNvSpPr txBox="1">
            <a:spLocks/>
          </p:cNvSpPr>
          <p:nvPr/>
        </p:nvSpPr>
        <p:spPr bwMode="auto">
          <a:xfrm>
            <a:off x="515982" y="3227387"/>
            <a:ext cx="8061325" cy="506413"/>
          </a:xfrm>
          <a:prstGeom prst="rect">
            <a:avLst/>
          </a:prstGeom>
          <a:noFill/>
          <a:ln w="9525">
            <a:noFill/>
            <a:miter lim="800000"/>
            <a:headEnd/>
            <a:tailEnd/>
          </a:ln>
        </p:spPr>
        <p:txBody>
          <a:bodyPr/>
          <a:lstStyle/>
          <a:p>
            <a:pPr>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err="1" smtClean="0">
                <a:latin typeface="Arial Narrow" pitchFamily="34" charset="0"/>
              </a:rPr>
              <a:t>Dependiendo</a:t>
            </a:r>
            <a:r>
              <a:rPr lang="en-US" sz="2200" b="1" dirty="0" smtClean="0">
                <a:latin typeface="Arial Narrow" pitchFamily="34" charset="0"/>
              </a:rPr>
              <a:t> de la </a:t>
            </a:r>
            <a:r>
              <a:rPr lang="en-US" sz="2200" b="1" dirty="0" err="1" smtClean="0">
                <a:latin typeface="Arial Narrow" pitchFamily="34" charset="0"/>
              </a:rPr>
              <a:t>fase</a:t>
            </a:r>
            <a:r>
              <a:rPr lang="en-US" sz="2200" b="1" dirty="0" smtClean="0">
                <a:latin typeface="Arial Narrow" pitchFamily="34" charset="0"/>
              </a:rPr>
              <a:t>, </a:t>
            </a:r>
            <a:br>
              <a:rPr lang="en-US" sz="2200" b="1" dirty="0" smtClean="0">
                <a:latin typeface="Arial Narrow" pitchFamily="34" charset="0"/>
              </a:rPr>
            </a:br>
            <a:r>
              <a:rPr lang="en-US" sz="2200" b="1" dirty="0" smtClean="0">
                <a:latin typeface="Arial Narrow" pitchFamily="34" charset="0"/>
              </a:rPr>
              <a:t>  </a:t>
            </a:r>
            <a:r>
              <a:rPr lang="en-US" sz="1200" b="1" dirty="0" smtClean="0">
                <a:latin typeface="Arial Narrow" pitchFamily="34" charset="0"/>
              </a:rPr>
              <a:t> </a:t>
            </a:r>
            <a:r>
              <a:rPr lang="en-US" sz="2200" b="1" dirty="0" err="1" smtClean="0">
                <a:latin typeface="Arial Narrow" pitchFamily="34" charset="0"/>
              </a:rPr>
              <a:t>diferentes</a:t>
            </a:r>
            <a:r>
              <a:rPr lang="en-US" sz="2200" b="1" dirty="0" smtClean="0">
                <a:latin typeface="Arial Narrow" pitchFamily="34" charset="0"/>
              </a:rPr>
              <a:t> personas </a:t>
            </a:r>
            <a:r>
              <a:rPr lang="en-US" sz="2200" b="1" dirty="0" err="1" smtClean="0">
                <a:latin typeface="Arial Narrow" pitchFamily="34" charset="0"/>
              </a:rPr>
              <a:t>estarán</a:t>
            </a:r>
            <a:r>
              <a:rPr lang="en-US" sz="2200" b="1" dirty="0" smtClean="0">
                <a:latin typeface="Arial Narrow" pitchFamily="34" charset="0"/>
              </a:rPr>
              <a:t>  </a:t>
            </a:r>
            <a:br>
              <a:rPr lang="en-US" sz="2200" b="1" dirty="0" smtClean="0">
                <a:latin typeface="Arial Narrow" pitchFamily="34" charset="0"/>
              </a:rPr>
            </a:br>
            <a:r>
              <a:rPr lang="en-US" sz="2200" b="1" dirty="0" smtClean="0">
                <a:latin typeface="Arial Narrow" pitchFamily="34" charset="0"/>
              </a:rPr>
              <a:t>   </a:t>
            </a:r>
            <a:r>
              <a:rPr lang="en-US" sz="2200" b="1" dirty="0" err="1" smtClean="0">
                <a:latin typeface="Arial Narrow" pitchFamily="34" charset="0"/>
              </a:rPr>
              <a:t>involucradas</a:t>
            </a:r>
            <a:r>
              <a:rPr lang="en-US" sz="2200" b="1" dirty="0" smtClean="0">
                <a:latin typeface="Arial Narrow" pitchFamily="34" charset="0"/>
              </a:rPr>
              <a:t> </a:t>
            </a:r>
            <a:r>
              <a:rPr lang="en-US" sz="2200" b="1" dirty="0" err="1" smtClean="0">
                <a:latin typeface="Arial Narrow" pitchFamily="34" charset="0"/>
              </a:rPr>
              <a:t>en</a:t>
            </a:r>
            <a:r>
              <a:rPr lang="en-US" sz="2200" b="1" dirty="0" smtClean="0">
                <a:latin typeface="Arial Narrow" pitchFamily="34" charset="0"/>
              </a:rPr>
              <a:t> el </a:t>
            </a:r>
            <a:r>
              <a:rPr lang="en-US" sz="2200" b="1" dirty="0" err="1" smtClean="0">
                <a:latin typeface="Arial Narrow" pitchFamily="34" charset="0"/>
              </a:rPr>
              <a:t>proceso</a:t>
            </a:r>
            <a:endParaRPr lang="en-US" sz="2200" b="1" dirty="0">
              <a:latin typeface="Arial Narrow" pitchFamily="34" charset="0"/>
            </a:endParaRPr>
          </a:p>
        </p:txBody>
      </p:sp>
      <p:pic>
        <p:nvPicPr>
          <p:cNvPr id="14" name="Picture 2" descr="C:\Users\bsant.ARTBA\AppData\Local\Microsoft\Windows\Temporary Internet Files\Content.IE5\40VF1KS8\MC900437095[1].png" title="Picture of drafting tools and drafting pages "/>
          <p:cNvPicPr>
            <a:picLocks noChangeAspect="1" noChangeArrowheads="1"/>
          </p:cNvPicPr>
          <p:nvPr/>
        </p:nvPicPr>
        <p:blipFill>
          <a:blip r:embed="rId5" cstate="print"/>
          <a:stretch>
            <a:fillRect/>
          </a:stretch>
        </p:blipFill>
        <p:spPr bwMode="auto">
          <a:xfrm>
            <a:off x="4572000" y="1499405"/>
            <a:ext cx="4191000" cy="4240190"/>
          </a:xfrm>
          <a:prstGeom prst="rect">
            <a:avLst/>
          </a:prstGeom>
          <a:noFill/>
        </p:spPr>
      </p:pic>
      <p:pic>
        <p:nvPicPr>
          <p:cNvPr id="15" name="Picture 14" descr="ProposedI-95_I-695Rendering.png" title="Picture of road work before and after picture"/>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419600" y="1981200"/>
            <a:ext cx="4305300" cy="2868229"/>
          </a:xfrm>
          <a:prstGeom prst="rect">
            <a:avLst/>
          </a:prstGeom>
          <a:ln>
            <a:solidFill>
              <a:schemeClr val="tx1"/>
            </a:solidFill>
          </a:ln>
          <a:effectLst>
            <a:outerShdw blurRad="50800" dist="76200" dir="2700000" algn="tl" rotWithShape="0">
              <a:prstClr val="black">
                <a:alpha val="40000"/>
              </a:prstClr>
            </a:outerShdw>
          </a:effectLst>
        </p:spPr>
      </p:pic>
      <p:sp>
        <p:nvSpPr>
          <p:cNvPr id="10" name="Title 9" hidden="1"/>
          <p:cNvSpPr>
            <a:spLocks noGrp="1"/>
          </p:cNvSpPr>
          <p:nvPr>
            <p:ph type="title"/>
          </p:nvPr>
        </p:nvSpPr>
        <p:spPr>
          <a:xfrm>
            <a:off x="495300" y="-1276815"/>
            <a:ext cx="8229600" cy="1143000"/>
          </a:xfrm>
        </p:spPr>
        <p:txBody>
          <a:bodyPr/>
          <a:lstStyle/>
          <a:p>
            <a:r>
              <a:rPr lang="en-US" dirty="0" smtClean="0"/>
              <a:t>When should an ITCP be developed</a:t>
            </a:r>
            <a:endParaRPr lang="en-US" dirty="0"/>
          </a:p>
        </p:txBody>
      </p:sp>
      <p:sp>
        <p:nvSpPr>
          <p:cNvPr id="16" name="Slide Number Placeholder 4"/>
          <p:cNvSpPr>
            <a:spLocks noGrp="1"/>
          </p:cNvSpPr>
          <p:nvPr>
            <p:ph type="sldNum" sz="quarter" idx="12"/>
          </p:nvPr>
        </p:nvSpPr>
        <p:spPr/>
        <p:txBody>
          <a:bodyPr/>
          <a:lstStyle/>
          <a:p>
            <a:pPr>
              <a:defRPr/>
            </a:pPr>
            <a:fld id="{632DF3B3-665C-4605-AF3C-B77CE60C6955}" type="slidenum">
              <a:rPr lang="en-US"/>
              <a:pPr>
                <a:defRPr/>
              </a:pPr>
              <a:t>5</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50" presetClass="entr" presetSubtype="0" decel="10000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1000" fill="hold"/>
                                        <p:tgtEl>
                                          <p:spTgt spid="15"/>
                                        </p:tgtEl>
                                        <p:attrNameLst>
                                          <p:attrName>ppt_w</p:attrName>
                                        </p:attrNameLst>
                                      </p:cBhvr>
                                      <p:tavLst>
                                        <p:tav tm="0">
                                          <p:val>
                                            <p:strVal val="#ppt_w+.3"/>
                                          </p:val>
                                        </p:tav>
                                        <p:tav tm="100000">
                                          <p:val>
                                            <p:strVal val="#ppt_w"/>
                                          </p:val>
                                        </p:tav>
                                      </p:tavLst>
                                    </p:anim>
                                    <p:anim calcmode="lin" valueType="num">
                                      <p:cBhvr>
                                        <p:cTn id="20" dur="1000" fill="hold"/>
                                        <p:tgtEl>
                                          <p:spTgt spid="15"/>
                                        </p:tgtEl>
                                        <p:attrNameLst>
                                          <p:attrName>ppt_h</p:attrName>
                                        </p:attrNameLst>
                                      </p:cBhvr>
                                      <p:tavLst>
                                        <p:tav tm="0">
                                          <p:val>
                                            <p:strVal val="#ppt_h"/>
                                          </p:val>
                                        </p:tav>
                                        <p:tav tm="100000">
                                          <p:val>
                                            <p:strVal val="#ppt_h"/>
                                          </p:val>
                                        </p:tav>
                                      </p:tavLst>
                                    </p:anim>
                                    <p:animEffect transition="in" filter="fade">
                                      <p:cBhvr>
                                        <p:cTn id="21" dur="10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childTnLst>
                                </p:cTn>
                              </p:par>
                              <p:par>
                                <p:cTn id="26" presetID="50" presetClass="entr" presetSubtype="0" decel="10000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1000" fill="hold"/>
                                        <p:tgtEl>
                                          <p:spTgt spid="14"/>
                                        </p:tgtEl>
                                        <p:attrNameLst>
                                          <p:attrName>ppt_w</p:attrName>
                                        </p:attrNameLst>
                                      </p:cBhvr>
                                      <p:tavLst>
                                        <p:tav tm="0">
                                          <p:val>
                                            <p:strVal val="#ppt_w+.3"/>
                                          </p:val>
                                        </p:tav>
                                        <p:tav tm="100000">
                                          <p:val>
                                            <p:strVal val="#ppt_w"/>
                                          </p:val>
                                        </p:tav>
                                      </p:tavLst>
                                    </p:anim>
                                    <p:anim calcmode="lin" valueType="num">
                                      <p:cBhvr>
                                        <p:cTn id="29" dur="1000" fill="hold"/>
                                        <p:tgtEl>
                                          <p:spTgt spid="14"/>
                                        </p:tgtEl>
                                        <p:attrNameLst>
                                          <p:attrName>ppt_h</p:attrName>
                                        </p:attrNameLst>
                                      </p:cBhvr>
                                      <p:tavLst>
                                        <p:tav tm="0">
                                          <p:val>
                                            <p:strVal val="#ppt_h"/>
                                          </p:val>
                                        </p:tav>
                                        <p:tav tm="100000">
                                          <p:val>
                                            <p:strVal val="#ppt_h"/>
                                          </p:val>
                                        </p:tav>
                                      </p:tavLst>
                                    </p:anim>
                                    <p:animEffect transition="in" filter="fade">
                                      <p:cBhvr>
                                        <p:cTn id="30" dur="1000"/>
                                        <p:tgtEl>
                                          <p:spTgt spid="14"/>
                                        </p:tgtEl>
                                      </p:cBhvr>
                                    </p:animEffect>
                                  </p:childTnLst>
                                </p:cTn>
                              </p:par>
                              <p:par>
                                <p:cTn id="31" presetID="10" presetClass="exit" presetSubtype="0" fill="hold" nodeType="withEffect">
                                  <p:stCondLst>
                                    <p:cond delay="0"/>
                                  </p:stCondLst>
                                  <p:childTnLst>
                                    <p:animEffect transition="out" filter="fade">
                                      <p:cBhvr>
                                        <p:cTn id="32" dur="1000"/>
                                        <p:tgtEl>
                                          <p:spTgt spid="15"/>
                                        </p:tgtEl>
                                      </p:cBhvr>
                                    </p:animEffect>
                                    <p:set>
                                      <p:cBhvr>
                                        <p:cTn id="33" dur="1" fill="hold">
                                          <p:stCondLst>
                                            <p:cond delay="999"/>
                                          </p:stCondLst>
                                        </p:cTn>
                                        <p:tgtEl>
                                          <p:spTgt spid="15"/>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par>
                                <p:cTn id="39" presetID="1"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animBg="1"/>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nPlaceAsphaltRecyclingStatement.png" title="Picture of subcontractor selection and coordination paperwork"/>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06930" y="2209800"/>
            <a:ext cx="4932270" cy="3505200"/>
          </a:xfrm>
          <a:prstGeom prst="rect">
            <a:avLst/>
          </a:prstGeom>
          <a:ln>
            <a:solidFill>
              <a:schemeClr val="tx1"/>
            </a:solidFill>
          </a:ln>
          <a:effectLst>
            <a:outerShdw blurRad="50800" dist="76200" dir="2700000" algn="tl" rotWithShape="0">
              <a:prstClr val="black">
                <a:alpha val="40000"/>
              </a:prstClr>
            </a:outerShdw>
          </a:effectLst>
        </p:spPr>
      </p:pic>
      <p:pic>
        <p:nvPicPr>
          <p:cNvPr id="3" name="Picture 2" descr="Risk-Assessment-Template.png" title="Picture of rick assessment paperwork"/>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62400" y="2209800"/>
            <a:ext cx="4791075" cy="3462350"/>
          </a:xfrm>
          <a:prstGeom prst="rect">
            <a:avLst/>
          </a:prstGeom>
        </p:spPr>
      </p:pic>
      <p:pic>
        <p:nvPicPr>
          <p:cNvPr id="4" name="Picture 3" descr="BidSpecsMobilizationAndTTC.jpg" title="Picture of equipment selection and identification"/>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86200" y="2420490"/>
            <a:ext cx="4986528" cy="3446909"/>
          </a:xfrm>
          <a:prstGeom prst="rect">
            <a:avLst/>
          </a:prstGeom>
          <a:ln>
            <a:solidFill>
              <a:schemeClr val="tx1"/>
            </a:solidFill>
          </a:ln>
          <a:effectLst>
            <a:outerShdw blurRad="50800" dist="76200" dir="2700000" algn="tl" rotWithShape="0">
              <a:prstClr val="black">
                <a:alpha val="40000"/>
              </a:prstClr>
            </a:outerShdw>
          </a:effectLst>
        </p:spPr>
      </p:pic>
      <p:grpSp>
        <p:nvGrpSpPr>
          <p:cNvPr id="5" name="Group 4" title="Picture of ARTBA Developing An Internal TC Plan preventing runovers and backovers in roadway construction Title"/>
          <p:cNvGrpSpPr/>
          <p:nvPr/>
        </p:nvGrpSpPr>
        <p:grpSpPr>
          <a:xfrm>
            <a:off x="381000" y="336288"/>
            <a:ext cx="8595360" cy="959112"/>
            <a:chOff x="381000" y="336288"/>
            <a:chExt cx="8595360" cy="959112"/>
          </a:xfrm>
        </p:grpSpPr>
        <p:sp>
          <p:nvSpPr>
            <p:cNvPr id="6"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7"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err="1">
                  <a:effectLst>
                    <a:outerShdw blurRad="60007" dist="310007" dir="7680000" sy="30000" kx="1300200" algn="ctr" rotWithShape="0">
                      <a:prstClr val="black">
                        <a:alpha val="32000"/>
                      </a:prstClr>
                    </a:outerShdw>
                  </a:effectLst>
                </a:rPr>
                <a:t>Implementando</a:t>
              </a:r>
              <a:r>
                <a:rPr lang="en-US" sz="3600" b="1" dirty="0">
                  <a:effectLst>
                    <a:outerShdw blurRad="60007" dist="310007" dir="7680000" sy="30000" kx="1300200" algn="ctr" rotWithShape="0">
                      <a:prstClr val="black">
                        <a:alpha val="32000"/>
                      </a:prstClr>
                    </a:outerShdw>
                  </a:effectLst>
                </a:rPr>
                <a:t> un PCTI</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a:p>
              <a:pPr algn="r">
                <a:lnSpc>
                  <a:spcPts val="1900"/>
                </a:lnSpc>
              </a:pP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8"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a:ln>
                    <a:solidFill>
                      <a:srgbClr val="C00000"/>
                    </a:solidFill>
                  </a:ln>
                  <a:solidFill>
                    <a:srgbClr val="003300"/>
                  </a:solidFill>
                </a:rPr>
                <a:t>PREVINIENDO INCIDENTES POR ATROPELLOS EN LA CONSTRUCCION VIAL</a:t>
              </a:r>
              <a:endParaRPr lang="en-US" sz="1600" b="1" i="1" spc="50" dirty="0">
                <a:ln>
                  <a:solidFill>
                    <a:srgbClr val="C00000"/>
                  </a:solidFill>
                </a:ln>
                <a:solidFill>
                  <a:srgbClr val="003300"/>
                </a:solidFill>
                <a:latin typeface="Calibri" pitchFamily="34" charset="0"/>
              </a:endParaRPr>
            </a:p>
            <a:p>
              <a:pPr>
                <a:lnSpc>
                  <a:spcPts val="1900"/>
                </a:lnSpc>
              </a:pPr>
              <a:endParaRPr lang="en-US" sz="1600" b="1" i="1" spc="50" dirty="0">
                <a:ln>
                  <a:solidFill>
                    <a:srgbClr val="C00000"/>
                  </a:solidFill>
                </a:ln>
                <a:solidFill>
                  <a:srgbClr val="003300"/>
                </a:solidFill>
                <a:latin typeface="Calibri" pitchFamily="34" charset="0"/>
              </a:endParaRPr>
            </a:p>
          </p:txBody>
        </p:sp>
        <p:pic>
          <p:nvPicPr>
            <p:cNvPr id="9" name="Picture 8" descr="LOGO-ARTBA.png" title="Picture of ARTBA Developing An Internal TC Plan preventing runovers and backovers in roadway construction Title"/>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10" name="Picture 9" descr="Logo_WZ_Safety.png" title="Picture of ARTBA Developing An Internal TC Plan preventing runovers and backovers in roadway construction Title"/>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11" name="Subtitle 8"/>
          <p:cNvSpPr txBox="1">
            <a:spLocks/>
          </p:cNvSpPr>
          <p:nvPr/>
        </p:nvSpPr>
        <p:spPr bwMode="auto">
          <a:xfrm>
            <a:off x="507273" y="1981200"/>
            <a:ext cx="8061325" cy="506413"/>
          </a:xfrm>
          <a:prstGeom prst="rect">
            <a:avLst/>
          </a:prstGeom>
          <a:noFill/>
          <a:ln w="9525">
            <a:noFill/>
            <a:miter lim="800000"/>
            <a:headEnd/>
            <a:tailEnd/>
          </a:ln>
        </p:spPr>
        <p:txBody>
          <a:bodyPr/>
          <a:lstStyle/>
          <a:p>
            <a:pPr marL="0" lvl="1">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smtClean="0">
                <a:solidFill>
                  <a:schemeClr val="tx1">
                    <a:lumMod val="75000"/>
                    <a:lumOff val="25000"/>
                  </a:schemeClr>
                </a:solidFill>
                <a:latin typeface="Arial Narrow" pitchFamily="34" charset="0"/>
              </a:rPr>
              <a:t>Derecho de </a:t>
            </a:r>
            <a:r>
              <a:rPr lang="en-US" sz="2200" b="1" dirty="0" err="1" smtClean="0">
                <a:solidFill>
                  <a:schemeClr val="tx1">
                    <a:lumMod val="75000"/>
                    <a:lumOff val="25000"/>
                  </a:schemeClr>
                </a:solidFill>
                <a:latin typeface="Arial Narrow" pitchFamily="34" charset="0"/>
              </a:rPr>
              <a:t>paso</a:t>
            </a:r>
            <a:endParaRPr lang="en-US" sz="2200" b="1" dirty="0" smtClean="0">
              <a:latin typeface="Arial Narrow" pitchFamily="34" charset="0"/>
            </a:endParaRPr>
          </a:p>
          <a:p>
            <a:pPr marL="0" lvl="1">
              <a:lnSpc>
                <a:spcPts val="2200"/>
              </a:lnSpc>
              <a:spcBef>
                <a:spcPct val="20000"/>
              </a:spcBef>
              <a:buFont typeface="Arial" charset="0"/>
              <a:buChar char="•"/>
            </a:pPr>
            <a:endParaRPr lang="en-US" sz="2200" b="1" dirty="0">
              <a:latin typeface="Arial Narrow" pitchFamily="34" charset="0"/>
            </a:endParaRPr>
          </a:p>
        </p:txBody>
      </p:sp>
      <p:sp>
        <p:nvSpPr>
          <p:cNvPr id="12" name="Subtitle 8"/>
          <p:cNvSpPr txBox="1">
            <a:spLocks/>
          </p:cNvSpPr>
          <p:nvPr/>
        </p:nvSpPr>
        <p:spPr bwMode="auto">
          <a:xfrm>
            <a:off x="146844" y="1455868"/>
            <a:ext cx="7478712" cy="533400"/>
          </a:xfrm>
          <a:prstGeom prst="rect">
            <a:avLst/>
          </a:prstGeom>
          <a:noFill/>
          <a:ln w="9525">
            <a:noFill/>
            <a:miter lim="800000"/>
            <a:headEnd/>
            <a:tailEnd/>
          </a:ln>
        </p:spPr>
        <p:txBody>
          <a:bodyPr/>
          <a:lstStyle/>
          <a:p>
            <a:pPr marL="342900" indent="-342900">
              <a:spcBef>
                <a:spcPct val="20000"/>
              </a:spcBef>
            </a:pPr>
            <a:r>
              <a:rPr lang="en-US" sz="2800" b="1" dirty="0" err="1" smtClean="0">
                <a:solidFill>
                  <a:schemeClr val="bg2">
                    <a:lumMod val="10000"/>
                  </a:schemeClr>
                </a:solidFill>
                <a:latin typeface="Calibri" pitchFamily="34" charset="0"/>
              </a:rPr>
              <a:t>Etapas</a:t>
            </a:r>
            <a:r>
              <a:rPr lang="en-US" sz="2800" b="1" dirty="0" smtClean="0">
                <a:solidFill>
                  <a:schemeClr val="bg2">
                    <a:lumMod val="10000"/>
                  </a:schemeClr>
                </a:solidFill>
                <a:latin typeface="Calibri" pitchFamily="34" charset="0"/>
              </a:rPr>
              <a:t> de </a:t>
            </a:r>
            <a:r>
              <a:rPr lang="en-US" sz="2800" b="1" dirty="0" err="1" smtClean="0">
                <a:solidFill>
                  <a:schemeClr val="bg2">
                    <a:lumMod val="10000"/>
                  </a:schemeClr>
                </a:solidFill>
                <a:latin typeface="Calibri" pitchFamily="34" charset="0"/>
              </a:rPr>
              <a:t>Licitación</a:t>
            </a:r>
            <a:r>
              <a:rPr lang="en-US" sz="2800" b="1" dirty="0" smtClean="0">
                <a:solidFill>
                  <a:schemeClr val="bg2">
                    <a:lumMod val="10000"/>
                  </a:schemeClr>
                </a:solidFill>
                <a:latin typeface="Calibri" pitchFamily="34" charset="0"/>
              </a:rPr>
              <a:t> y </a:t>
            </a:r>
            <a:r>
              <a:rPr lang="en-US" sz="2800" b="1" dirty="0" err="1" smtClean="0">
                <a:solidFill>
                  <a:schemeClr val="bg2">
                    <a:lumMod val="10000"/>
                  </a:schemeClr>
                </a:solidFill>
                <a:latin typeface="Calibri" pitchFamily="34" charset="0"/>
              </a:rPr>
              <a:t>Planeamiento</a:t>
            </a:r>
            <a:endParaRPr lang="en-US" sz="2800" b="1" dirty="0" smtClean="0">
              <a:solidFill>
                <a:schemeClr val="bg2">
                  <a:lumMod val="10000"/>
                </a:schemeClr>
              </a:solidFill>
              <a:latin typeface="Calibri" pitchFamily="34" charset="0"/>
            </a:endParaRPr>
          </a:p>
        </p:txBody>
      </p:sp>
      <p:sp>
        <p:nvSpPr>
          <p:cNvPr id="14" name="5-Point Star 13" title="Picture of star under the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ubtitle 8"/>
          <p:cNvSpPr txBox="1">
            <a:spLocks/>
          </p:cNvSpPr>
          <p:nvPr/>
        </p:nvSpPr>
        <p:spPr bwMode="auto">
          <a:xfrm>
            <a:off x="507273" y="2388327"/>
            <a:ext cx="8061325" cy="506413"/>
          </a:xfrm>
          <a:prstGeom prst="rect">
            <a:avLst/>
          </a:prstGeom>
          <a:noFill/>
          <a:ln w="9525">
            <a:noFill/>
            <a:miter lim="800000"/>
            <a:headEnd/>
            <a:tailEnd/>
          </a:ln>
        </p:spPr>
        <p:txBody>
          <a:bodyPr/>
          <a:lstStyle/>
          <a:p>
            <a:pPr marL="0" lvl="1">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smtClean="0">
                <a:solidFill>
                  <a:schemeClr val="tx1">
                    <a:lumMod val="75000"/>
                    <a:lumOff val="25000"/>
                  </a:schemeClr>
                </a:solidFill>
                <a:latin typeface="Arial Narrow" pitchFamily="34" charset="0"/>
              </a:rPr>
              <a:t>Control de </a:t>
            </a:r>
            <a:r>
              <a:rPr lang="en-US" sz="2200" b="1" dirty="0" err="1" smtClean="0">
                <a:solidFill>
                  <a:schemeClr val="tx1">
                    <a:lumMod val="75000"/>
                    <a:lumOff val="25000"/>
                  </a:schemeClr>
                </a:solidFill>
                <a:latin typeface="Arial Narrow" pitchFamily="34" charset="0"/>
              </a:rPr>
              <a:t>Tráfico</a:t>
            </a:r>
            <a:r>
              <a:rPr lang="en-US" sz="2200" b="1" dirty="0" smtClean="0">
                <a:solidFill>
                  <a:schemeClr val="tx1">
                    <a:lumMod val="75000"/>
                    <a:lumOff val="25000"/>
                  </a:schemeClr>
                </a:solidFill>
                <a:latin typeface="Arial Narrow" pitchFamily="34" charset="0"/>
              </a:rPr>
              <a:t> Temporal</a:t>
            </a:r>
            <a:endParaRPr lang="en-US" sz="2200" b="1" dirty="0" smtClean="0">
              <a:latin typeface="Arial Narrow" pitchFamily="34" charset="0"/>
            </a:endParaRPr>
          </a:p>
          <a:p>
            <a:pPr marL="0" lvl="1">
              <a:lnSpc>
                <a:spcPts val="2200"/>
              </a:lnSpc>
              <a:spcBef>
                <a:spcPct val="20000"/>
              </a:spcBef>
              <a:buFont typeface="Arial" charset="0"/>
              <a:buChar char="•"/>
            </a:pPr>
            <a:endParaRPr lang="en-US" sz="2200" b="1" dirty="0">
              <a:latin typeface="Arial Narrow" pitchFamily="34" charset="0"/>
            </a:endParaRPr>
          </a:p>
        </p:txBody>
      </p:sp>
      <p:sp>
        <p:nvSpPr>
          <p:cNvPr id="16" name="Subtitle 8"/>
          <p:cNvSpPr txBox="1">
            <a:spLocks/>
          </p:cNvSpPr>
          <p:nvPr/>
        </p:nvSpPr>
        <p:spPr bwMode="auto">
          <a:xfrm>
            <a:off x="507273" y="2804501"/>
            <a:ext cx="8177745" cy="506413"/>
          </a:xfrm>
          <a:prstGeom prst="rect">
            <a:avLst/>
          </a:prstGeom>
          <a:noFill/>
          <a:ln w="9525">
            <a:noFill/>
            <a:miter lim="800000"/>
            <a:headEnd/>
            <a:tailEnd/>
          </a:ln>
        </p:spPr>
        <p:txBody>
          <a:bodyPr/>
          <a:lstStyle/>
          <a:p>
            <a:pPr marL="0" lvl="1">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err="1" smtClean="0">
                <a:solidFill>
                  <a:schemeClr val="tx1">
                    <a:lumMod val="75000"/>
                    <a:lumOff val="25000"/>
                  </a:schemeClr>
                </a:solidFill>
                <a:latin typeface="Arial Narrow" pitchFamily="34" charset="0"/>
              </a:rPr>
              <a:t>Evaluación</a:t>
            </a:r>
            <a:r>
              <a:rPr lang="en-US" sz="2200" b="1" dirty="0" smtClean="0">
                <a:solidFill>
                  <a:schemeClr val="tx1">
                    <a:lumMod val="75000"/>
                    <a:lumOff val="25000"/>
                  </a:schemeClr>
                </a:solidFill>
                <a:latin typeface="Arial Narrow" pitchFamily="34" charset="0"/>
              </a:rPr>
              <a:t> de </a:t>
            </a:r>
            <a:r>
              <a:rPr lang="en-US" sz="2200" b="1" dirty="0" err="1" smtClean="0">
                <a:solidFill>
                  <a:schemeClr val="tx1">
                    <a:lumMod val="75000"/>
                    <a:lumOff val="25000"/>
                  </a:schemeClr>
                </a:solidFill>
                <a:latin typeface="Arial Narrow" pitchFamily="34" charset="0"/>
              </a:rPr>
              <a:t>Riesgos</a:t>
            </a:r>
            <a:endParaRPr lang="en-US" sz="2200" b="1" dirty="0" smtClean="0">
              <a:latin typeface="Arial Narrow" pitchFamily="34" charset="0"/>
            </a:endParaRPr>
          </a:p>
          <a:p>
            <a:pPr marL="0" lvl="1">
              <a:lnSpc>
                <a:spcPts val="2200"/>
              </a:lnSpc>
              <a:spcBef>
                <a:spcPct val="20000"/>
              </a:spcBef>
              <a:buFont typeface="Arial" charset="0"/>
              <a:buChar char="•"/>
            </a:pPr>
            <a:endParaRPr lang="en-US" sz="2200" b="1" dirty="0" smtClean="0">
              <a:latin typeface="Arial Narrow" pitchFamily="34" charset="0"/>
            </a:endParaRPr>
          </a:p>
          <a:p>
            <a:pPr marL="0" lvl="1">
              <a:lnSpc>
                <a:spcPts val="2200"/>
              </a:lnSpc>
              <a:spcBef>
                <a:spcPct val="20000"/>
              </a:spcBef>
              <a:buFont typeface="Arial" charset="0"/>
              <a:buChar char="•"/>
            </a:pPr>
            <a:endParaRPr lang="en-US" sz="2200" b="1" dirty="0">
              <a:latin typeface="Arial Narrow" pitchFamily="34" charset="0"/>
            </a:endParaRPr>
          </a:p>
        </p:txBody>
      </p:sp>
      <p:sp>
        <p:nvSpPr>
          <p:cNvPr id="17" name="Subtitle 8"/>
          <p:cNvSpPr txBox="1">
            <a:spLocks/>
          </p:cNvSpPr>
          <p:nvPr/>
        </p:nvSpPr>
        <p:spPr bwMode="auto">
          <a:xfrm>
            <a:off x="507273" y="3223939"/>
            <a:ext cx="8061325" cy="506413"/>
          </a:xfrm>
          <a:prstGeom prst="rect">
            <a:avLst/>
          </a:prstGeom>
          <a:noFill/>
          <a:ln w="9525">
            <a:noFill/>
            <a:miter lim="800000"/>
            <a:headEnd/>
            <a:tailEnd/>
          </a:ln>
        </p:spPr>
        <p:txBody>
          <a:bodyPr/>
          <a:lstStyle/>
          <a:p>
            <a:pPr marL="0" lvl="1">
              <a:lnSpc>
                <a:spcPts val="2200"/>
              </a:lnSpc>
              <a:spcBef>
                <a:spcPct val="20000"/>
              </a:spcBef>
              <a:buFont typeface="Arial" charset="0"/>
              <a:buChar char="•"/>
            </a:pPr>
            <a:r>
              <a:rPr lang="en-US" sz="2200" b="1" dirty="0" smtClean="0">
                <a:solidFill>
                  <a:schemeClr val="tx1">
                    <a:lumMod val="75000"/>
                    <a:lumOff val="25000"/>
                  </a:schemeClr>
                </a:solidFill>
                <a:latin typeface="Arial Narrow" pitchFamily="34" charset="0"/>
              </a:rPr>
              <a:t> </a:t>
            </a:r>
            <a:r>
              <a:rPr lang="en-US" sz="2200" b="1" dirty="0" err="1" smtClean="0">
                <a:latin typeface="Arial Narrow" pitchFamily="34" charset="0"/>
              </a:rPr>
              <a:t>Selección</a:t>
            </a:r>
            <a:r>
              <a:rPr lang="en-US" sz="2200" b="1" dirty="0" smtClean="0">
                <a:latin typeface="Arial Narrow" pitchFamily="34" charset="0"/>
              </a:rPr>
              <a:t> e </a:t>
            </a:r>
            <a:r>
              <a:rPr lang="en-US" sz="2200" b="1" dirty="0" err="1" smtClean="0">
                <a:latin typeface="Arial Narrow" pitchFamily="34" charset="0"/>
              </a:rPr>
              <a:t>Identificación</a:t>
            </a:r>
            <a:r>
              <a:rPr lang="en-US" sz="2200" b="1" dirty="0" smtClean="0">
                <a:latin typeface="Arial Narrow" pitchFamily="34" charset="0"/>
              </a:rPr>
              <a:t/>
            </a:r>
            <a:br>
              <a:rPr lang="en-US" sz="2200" b="1" dirty="0" smtClean="0">
                <a:latin typeface="Arial Narrow" pitchFamily="34" charset="0"/>
              </a:rPr>
            </a:br>
            <a:r>
              <a:rPr lang="en-US" sz="2200" b="1" dirty="0" smtClean="0">
                <a:latin typeface="Arial Narrow" pitchFamily="34" charset="0"/>
              </a:rPr>
              <a:t>   de </a:t>
            </a:r>
            <a:r>
              <a:rPr lang="en-US" sz="2200" b="1" dirty="0" err="1" smtClean="0">
                <a:latin typeface="Arial Narrow" pitchFamily="34" charset="0"/>
              </a:rPr>
              <a:t>Equipos</a:t>
            </a:r>
            <a:endParaRPr lang="en-US" sz="2200" b="1" dirty="0" smtClean="0">
              <a:latin typeface="Arial Narrow" pitchFamily="34" charset="0"/>
            </a:endParaRPr>
          </a:p>
          <a:p>
            <a:pPr marL="0" lvl="1">
              <a:lnSpc>
                <a:spcPts val="2200"/>
              </a:lnSpc>
              <a:spcBef>
                <a:spcPct val="20000"/>
              </a:spcBef>
              <a:buFont typeface="Arial" charset="0"/>
              <a:buChar char="•"/>
            </a:pPr>
            <a:endParaRPr lang="en-US" sz="2200" b="1" dirty="0">
              <a:latin typeface="Arial Narrow" pitchFamily="34" charset="0"/>
            </a:endParaRPr>
          </a:p>
        </p:txBody>
      </p:sp>
      <p:sp>
        <p:nvSpPr>
          <p:cNvPr id="18" name="Subtitle 8"/>
          <p:cNvSpPr txBox="1">
            <a:spLocks/>
          </p:cNvSpPr>
          <p:nvPr/>
        </p:nvSpPr>
        <p:spPr bwMode="auto">
          <a:xfrm>
            <a:off x="507273" y="3889395"/>
            <a:ext cx="8061325" cy="506413"/>
          </a:xfrm>
          <a:prstGeom prst="rect">
            <a:avLst/>
          </a:prstGeom>
          <a:noFill/>
          <a:ln w="9525">
            <a:noFill/>
            <a:miter lim="800000"/>
            <a:headEnd/>
            <a:tailEnd/>
          </a:ln>
        </p:spPr>
        <p:txBody>
          <a:bodyPr/>
          <a:lstStyle/>
          <a:p>
            <a:pPr marL="0" lvl="1">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err="1" smtClean="0">
                <a:latin typeface="Arial Narrow" pitchFamily="34" charset="0"/>
              </a:rPr>
              <a:t>Selección</a:t>
            </a:r>
            <a:r>
              <a:rPr lang="en-US" sz="2200" b="1" dirty="0" smtClean="0">
                <a:latin typeface="Arial Narrow" pitchFamily="34" charset="0"/>
              </a:rPr>
              <a:t> y </a:t>
            </a:r>
            <a:r>
              <a:rPr lang="en-US" sz="2200" b="1" dirty="0" err="1" smtClean="0">
                <a:latin typeface="Arial Narrow" pitchFamily="34" charset="0"/>
              </a:rPr>
              <a:t>Coordinación</a:t>
            </a:r>
            <a:r>
              <a:rPr lang="en-US" sz="2200" b="1" dirty="0" smtClean="0">
                <a:latin typeface="Arial Narrow" pitchFamily="34" charset="0"/>
              </a:rPr>
              <a:t/>
            </a:r>
            <a:br>
              <a:rPr lang="en-US" sz="2200" b="1" dirty="0" smtClean="0">
                <a:latin typeface="Arial Narrow" pitchFamily="34" charset="0"/>
              </a:rPr>
            </a:br>
            <a:r>
              <a:rPr lang="en-US" sz="2200" b="1" dirty="0" smtClean="0">
                <a:latin typeface="Arial Narrow" pitchFamily="34" charset="0"/>
              </a:rPr>
              <a:t>   de </a:t>
            </a:r>
            <a:r>
              <a:rPr lang="en-US" sz="2200" b="1" dirty="0" err="1" smtClean="0">
                <a:latin typeface="Arial Narrow" pitchFamily="34" charset="0"/>
              </a:rPr>
              <a:t>Contratistas</a:t>
            </a:r>
            <a:endParaRPr lang="en-US" sz="2200" b="1" dirty="0" smtClean="0">
              <a:latin typeface="Arial Narrow" pitchFamily="34" charset="0"/>
            </a:endParaRPr>
          </a:p>
          <a:p>
            <a:pPr marL="0" lvl="1">
              <a:lnSpc>
                <a:spcPts val="2200"/>
              </a:lnSpc>
              <a:spcBef>
                <a:spcPct val="20000"/>
              </a:spcBef>
              <a:buFont typeface="Arial" charset="0"/>
              <a:buChar char="•"/>
            </a:pPr>
            <a:endParaRPr lang="en-US" sz="2200" b="1" dirty="0" smtClean="0">
              <a:latin typeface="Arial Narrow" pitchFamily="34" charset="0"/>
            </a:endParaRPr>
          </a:p>
          <a:p>
            <a:pPr marL="0" lvl="1">
              <a:lnSpc>
                <a:spcPts val="2200"/>
              </a:lnSpc>
              <a:spcBef>
                <a:spcPct val="20000"/>
              </a:spcBef>
              <a:buFont typeface="Arial" charset="0"/>
              <a:buChar char="•"/>
            </a:pPr>
            <a:endParaRPr lang="en-US" sz="2200" b="1" dirty="0" smtClean="0">
              <a:latin typeface="Arial Narrow" pitchFamily="34" charset="0"/>
            </a:endParaRPr>
          </a:p>
          <a:p>
            <a:pPr marL="0" lvl="1">
              <a:lnSpc>
                <a:spcPts val="2200"/>
              </a:lnSpc>
              <a:spcBef>
                <a:spcPct val="20000"/>
              </a:spcBef>
            </a:pPr>
            <a:endParaRPr lang="en-US" sz="2200" b="1" dirty="0">
              <a:latin typeface="Arial Narrow" pitchFamily="34" charset="0"/>
            </a:endParaRPr>
          </a:p>
        </p:txBody>
      </p:sp>
      <p:pic>
        <p:nvPicPr>
          <p:cNvPr id="19" name="Picture 18" descr="Figure-1.png" title="Picture of temporary traffic control"/>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724400" y="1371600"/>
            <a:ext cx="3299323" cy="5025495"/>
          </a:xfrm>
          <a:prstGeom prst="rect">
            <a:avLst/>
          </a:prstGeom>
        </p:spPr>
      </p:pic>
      <p:pic>
        <p:nvPicPr>
          <p:cNvPr id="20" name="Picture 19" descr="Garner_and_Garth_AD_map.jpg" title="Picture of a map"/>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419600" y="2133600"/>
            <a:ext cx="3953256" cy="3681913"/>
          </a:xfrm>
          <a:prstGeom prst="rect">
            <a:avLst/>
          </a:prstGeom>
        </p:spPr>
      </p:pic>
      <p:pic>
        <p:nvPicPr>
          <p:cNvPr id="21" name="Picture 2" descr="C:\Users\bsant\AppData\Local\Microsoft\Windows\Temporary Internet Files\Content.IE5\LHHZQVGD\MCj02307400000[1].wmf" title="Picture of two workers looking at paperwork"/>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85800" y="4495800"/>
            <a:ext cx="3136499" cy="2207014"/>
          </a:xfrm>
          <a:prstGeom prst="rect">
            <a:avLst/>
          </a:prstGeom>
          <a:noFill/>
        </p:spPr>
      </p:pic>
      <p:pic>
        <p:nvPicPr>
          <p:cNvPr id="22" name="Picture 2" descr="C:\Users\bsant\AppData\Local\Microsoft\Windows\Temporary Internet Files\Content.IE5\LHHZQVGD\MCj02307400000[1].wmf" title="Picture of two workers looking at paperwork"/>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348700" y="1676400"/>
            <a:ext cx="5198000" cy="3657600"/>
          </a:xfrm>
          <a:prstGeom prst="rect">
            <a:avLst/>
          </a:prstGeom>
          <a:noFill/>
        </p:spPr>
      </p:pic>
      <p:sp>
        <p:nvSpPr>
          <p:cNvPr id="13" name="Title 12" hidden="1"/>
          <p:cNvSpPr>
            <a:spLocks noGrp="1"/>
          </p:cNvSpPr>
          <p:nvPr>
            <p:ph type="title"/>
          </p:nvPr>
        </p:nvSpPr>
        <p:spPr>
          <a:xfrm>
            <a:off x="423135" y="-1371600"/>
            <a:ext cx="8229600" cy="1143000"/>
          </a:xfrm>
        </p:spPr>
        <p:txBody>
          <a:bodyPr/>
          <a:lstStyle/>
          <a:p>
            <a:r>
              <a:rPr lang="en-US" dirty="0" smtClean="0"/>
              <a:t>Bidding and Planning stages</a:t>
            </a:r>
            <a:endParaRPr lang="en-US" dirty="0"/>
          </a:p>
        </p:txBody>
      </p:sp>
      <p:sp>
        <p:nvSpPr>
          <p:cNvPr id="23" name="Slide Number Placeholder 4"/>
          <p:cNvSpPr>
            <a:spLocks noGrp="1"/>
          </p:cNvSpPr>
          <p:nvPr>
            <p:ph type="sldNum" sz="quarter" idx="12"/>
          </p:nvPr>
        </p:nvSpPr>
        <p:spPr/>
        <p:txBody>
          <a:bodyPr/>
          <a:lstStyle/>
          <a:p>
            <a:pPr>
              <a:defRPr/>
            </a:pPr>
            <a:fld id="{632DF3B3-665C-4605-AF3C-B77CE60C6955}" type="slidenum">
              <a:rPr lang="en-US"/>
              <a:pPr>
                <a:defRPr/>
              </a:pPr>
              <a:t>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par>
                                <p:cTn id="20" presetID="29"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1000" fill="hold"/>
                                        <p:tgtEl>
                                          <p:spTgt spid="20"/>
                                        </p:tgtEl>
                                        <p:attrNameLst>
                                          <p:attrName>ppt_x</p:attrName>
                                        </p:attrNameLst>
                                      </p:cBhvr>
                                      <p:tavLst>
                                        <p:tav tm="0">
                                          <p:val>
                                            <p:strVal val="#ppt_x-.2"/>
                                          </p:val>
                                        </p:tav>
                                        <p:tav tm="100000">
                                          <p:val>
                                            <p:strVal val="#ppt_x"/>
                                          </p:val>
                                        </p:tav>
                                      </p:tavLst>
                                    </p:anim>
                                    <p:anim calcmode="lin" valueType="num">
                                      <p:cBhvr>
                                        <p:cTn id="23"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24" dur="1000"/>
                                        <p:tgtEl>
                                          <p:spTgt spid="20"/>
                                        </p:tgtEl>
                                      </p:cBhvr>
                                    </p:animEffect>
                                  </p:childTnLst>
                                </p:cTn>
                              </p:par>
                              <p:par>
                                <p:cTn id="25" presetID="10" presetClass="exit" presetSubtype="0" fill="hold" nodeType="withEffect">
                                  <p:stCondLst>
                                    <p:cond delay="0"/>
                                  </p:stCondLst>
                                  <p:childTnLst>
                                    <p:animEffect transition="out" filter="fade">
                                      <p:cBhvr>
                                        <p:cTn id="26" dur="500"/>
                                        <p:tgtEl>
                                          <p:spTgt spid="22"/>
                                        </p:tgtEl>
                                      </p:cBhvr>
                                    </p:animEffect>
                                    <p:set>
                                      <p:cBhvr>
                                        <p:cTn id="27" dur="1" fill="hold">
                                          <p:stCondLst>
                                            <p:cond delay="499"/>
                                          </p:stCondLst>
                                        </p:cTn>
                                        <p:tgtEl>
                                          <p:spTgt spid="22"/>
                                        </p:tgtEl>
                                        <p:attrNameLst>
                                          <p:attrName>style.visibility</p:attrName>
                                        </p:attrNameLst>
                                      </p:cBhvr>
                                      <p:to>
                                        <p:strVal val="hidden"/>
                                      </p:to>
                                    </p:set>
                                  </p:childTnLst>
                                </p:cTn>
                              </p:par>
                              <p:par>
                                <p:cTn id="28" presetID="10" presetClass="entr" presetSubtype="0" fill="hold"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29"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1000" fill="hold"/>
                                        <p:tgtEl>
                                          <p:spTgt spid="19"/>
                                        </p:tgtEl>
                                        <p:attrNameLst>
                                          <p:attrName>ppt_x</p:attrName>
                                        </p:attrNameLst>
                                      </p:cBhvr>
                                      <p:tavLst>
                                        <p:tav tm="0">
                                          <p:val>
                                            <p:strVal val="#ppt_x-.2"/>
                                          </p:val>
                                        </p:tav>
                                        <p:tav tm="100000">
                                          <p:val>
                                            <p:strVal val="#ppt_x"/>
                                          </p:val>
                                        </p:tav>
                                      </p:tavLst>
                                    </p:anim>
                                    <p:anim calcmode="lin" valueType="num">
                                      <p:cBhvr>
                                        <p:cTn id="38"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39" dur="1000"/>
                                        <p:tgtEl>
                                          <p:spTgt spid="19"/>
                                        </p:tgtEl>
                                      </p:cBhvr>
                                    </p:animEffect>
                                  </p:childTnLst>
                                </p:cTn>
                              </p:par>
                              <p:par>
                                <p:cTn id="40" presetID="10" presetClass="exit" presetSubtype="0" fill="hold" nodeType="withEffect">
                                  <p:stCondLst>
                                    <p:cond delay="0"/>
                                  </p:stCondLst>
                                  <p:childTnLst>
                                    <p:animEffect transition="out" filter="fade">
                                      <p:cBhvr>
                                        <p:cTn id="41" dur="1000"/>
                                        <p:tgtEl>
                                          <p:spTgt spid="20"/>
                                        </p:tgtEl>
                                      </p:cBhvr>
                                    </p:animEffect>
                                    <p:set>
                                      <p:cBhvr>
                                        <p:cTn id="42" dur="1" fill="hold">
                                          <p:stCondLst>
                                            <p:cond delay="999"/>
                                          </p:stCondLst>
                                        </p:cTn>
                                        <p:tgtEl>
                                          <p:spTgt spid="2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par>
                                <p:cTn id="47" presetID="29" presetClass="entr" presetSubtype="0" fill="hold" nodeType="with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p:cTn id="49" dur="1000" fill="hold"/>
                                        <p:tgtEl>
                                          <p:spTgt spid="3"/>
                                        </p:tgtEl>
                                        <p:attrNameLst>
                                          <p:attrName>ppt_x</p:attrName>
                                        </p:attrNameLst>
                                      </p:cBhvr>
                                      <p:tavLst>
                                        <p:tav tm="0">
                                          <p:val>
                                            <p:strVal val="#ppt_x-.2"/>
                                          </p:val>
                                        </p:tav>
                                        <p:tav tm="100000">
                                          <p:val>
                                            <p:strVal val="#ppt_x"/>
                                          </p:val>
                                        </p:tav>
                                      </p:tavLst>
                                    </p:anim>
                                    <p:anim calcmode="lin" valueType="num">
                                      <p:cBhvr>
                                        <p:cTn id="50"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51" dur="1000"/>
                                        <p:tgtEl>
                                          <p:spTgt spid="3"/>
                                        </p:tgtEl>
                                      </p:cBhvr>
                                    </p:animEffect>
                                  </p:childTnLst>
                                </p:cTn>
                              </p:par>
                              <p:par>
                                <p:cTn id="52" presetID="10" presetClass="exit" presetSubtype="0" fill="hold" nodeType="withEffect">
                                  <p:stCondLst>
                                    <p:cond delay="0"/>
                                  </p:stCondLst>
                                  <p:childTnLst>
                                    <p:animEffect transition="out" filter="fade">
                                      <p:cBhvr>
                                        <p:cTn id="53" dur="1000"/>
                                        <p:tgtEl>
                                          <p:spTgt spid="19"/>
                                        </p:tgtEl>
                                      </p:cBhvr>
                                    </p:animEffect>
                                    <p:set>
                                      <p:cBhvr>
                                        <p:cTn id="54" dur="1" fill="hold">
                                          <p:stCondLst>
                                            <p:cond delay="999"/>
                                          </p:stCondLst>
                                        </p:cTn>
                                        <p:tgtEl>
                                          <p:spTgt spid="19"/>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childTnLst>
                                </p:cTn>
                              </p:par>
                              <p:par>
                                <p:cTn id="59" presetID="29" presetClass="entr" presetSubtype="0" fill="hold" nodeType="withEffect">
                                  <p:stCondLst>
                                    <p:cond delay="0"/>
                                  </p:stCondLst>
                                  <p:childTnLst>
                                    <p:set>
                                      <p:cBhvr>
                                        <p:cTn id="60" dur="1" fill="hold">
                                          <p:stCondLst>
                                            <p:cond delay="0"/>
                                          </p:stCondLst>
                                        </p:cTn>
                                        <p:tgtEl>
                                          <p:spTgt spid="4"/>
                                        </p:tgtEl>
                                        <p:attrNameLst>
                                          <p:attrName>style.visibility</p:attrName>
                                        </p:attrNameLst>
                                      </p:cBhvr>
                                      <p:to>
                                        <p:strVal val="visible"/>
                                      </p:to>
                                    </p:set>
                                    <p:anim calcmode="lin" valueType="num">
                                      <p:cBhvr>
                                        <p:cTn id="61" dur="1000" fill="hold"/>
                                        <p:tgtEl>
                                          <p:spTgt spid="4"/>
                                        </p:tgtEl>
                                        <p:attrNameLst>
                                          <p:attrName>ppt_x</p:attrName>
                                        </p:attrNameLst>
                                      </p:cBhvr>
                                      <p:tavLst>
                                        <p:tav tm="0">
                                          <p:val>
                                            <p:strVal val="#ppt_x-.2"/>
                                          </p:val>
                                        </p:tav>
                                        <p:tav tm="100000">
                                          <p:val>
                                            <p:strVal val="#ppt_x"/>
                                          </p:val>
                                        </p:tav>
                                      </p:tavLst>
                                    </p:anim>
                                    <p:anim calcmode="lin" valueType="num">
                                      <p:cBhvr>
                                        <p:cTn id="62"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63" dur="1000"/>
                                        <p:tgtEl>
                                          <p:spTgt spid="4"/>
                                        </p:tgtEl>
                                      </p:cBhvr>
                                    </p:animEffect>
                                  </p:childTnLst>
                                </p:cTn>
                              </p:par>
                              <p:par>
                                <p:cTn id="64" presetID="10" presetClass="exit" presetSubtype="0" fill="hold" nodeType="withEffect">
                                  <p:stCondLst>
                                    <p:cond delay="0"/>
                                  </p:stCondLst>
                                  <p:childTnLst>
                                    <p:animEffect transition="out" filter="fade">
                                      <p:cBhvr>
                                        <p:cTn id="65" dur="1000"/>
                                        <p:tgtEl>
                                          <p:spTgt spid="3"/>
                                        </p:tgtEl>
                                      </p:cBhvr>
                                    </p:animEffect>
                                    <p:set>
                                      <p:cBhvr>
                                        <p:cTn id="66" dur="1" fill="hold">
                                          <p:stCondLst>
                                            <p:cond delay="999"/>
                                          </p:stCondLst>
                                        </p:cTn>
                                        <p:tgtEl>
                                          <p:spTgt spid="3"/>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8"/>
                                        </p:tgtEl>
                                        <p:attrNameLst>
                                          <p:attrName>style.visibility</p:attrName>
                                        </p:attrNameLst>
                                      </p:cBhvr>
                                      <p:to>
                                        <p:strVal val="visible"/>
                                      </p:to>
                                    </p:set>
                                  </p:childTnLst>
                                </p:cTn>
                              </p:par>
                              <p:par>
                                <p:cTn id="71" presetID="29" presetClass="entr" presetSubtype="0" fill="hold" nodeType="withEffect">
                                  <p:stCondLst>
                                    <p:cond delay="0"/>
                                  </p:stCondLst>
                                  <p:childTnLst>
                                    <p:set>
                                      <p:cBhvr>
                                        <p:cTn id="72" dur="1" fill="hold">
                                          <p:stCondLst>
                                            <p:cond delay="0"/>
                                          </p:stCondLst>
                                        </p:cTn>
                                        <p:tgtEl>
                                          <p:spTgt spid="2"/>
                                        </p:tgtEl>
                                        <p:attrNameLst>
                                          <p:attrName>style.visibility</p:attrName>
                                        </p:attrNameLst>
                                      </p:cBhvr>
                                      <p:to>
                                        <p:strVal val="visible"/>
                                      </p:to>
                                    </p:set>
                                    <p:anim calcmode="lin" valueType="num">
                                      <p:cBhvr>
                                        <p:cTn id="73" dur="1000" fill="hold"/>
                                        <p:tgtEl>
                                          <p:spTgt spid="2"/>
                                        </p:tgtEl>
                                        <p:attrNameLst>
                                          <p:attrName>ppt_x</p:attrName>
                                        </p:attrNameLst>
                                      </p:cBhvr>
                                      <p:tavLst>
                                        <p:tav tm="0">
                                          <p:val>
                                            <p:strVal val="#ppt_x-.2"/>
                                          </p:val>
                                        </p:tav>
                                        <p:tav tm="100000">
                                          <p:val>
                                            <p:strVal val="#ppt_x"/>
                                          </p:val>
                                        </p:tav>
                                      </p:tavLst>
                                    </p:anim>
                                    <p:anim calcmode="lin" valueType="num">
                                      <p:cBhvr>
                                        <p:cTn id="74"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75" dur="1000"/>
                                        <p:tgtEl>
                                          <p:spTgt spid="2"/>
                                        </p:tgtEl>
                                      </p:cBhvr>
                                    </p:animEffect>
                                  </p:childTnLst>
                                </p:cTn>
                              </p:par>
                              <p:par>
                                <p:cTn id="76" presetID="10" presetClass="exit" presetSubtype="0" fill="hold" nodeType="withEffect">
                                  <p:stCondLst>
                                    <p:cond delay="0"/>
                                  </p:stCondLst>
                                  <p:childTnLst>
                                    <p:animEffect transition="out" filter="fade">
                                      <p:cBhvr>
                                        <p:cTn id="77" dur="1000"/>
                                        <p:tgtEl>
                                          <p:spTgt spid="4"/>
                                        </p:tgtEl>
                                      </p:cBhvr>
                                    </p:animEffect>
                                    <p:set>
                                      <p:cBhvr>
                                        <p:cTn id="78" dur="1" fill="hold">
                                          <p:stCondLst>
                                            <p:cond delay="999"/>
                                          </p:stCondLst>
                                        </p:cTn>
                                        <p:tgtEl>
                                          <p:spTgt spid="4"/>
                                        </p:tgtEl>
                                        <p:attrNameLst>
                                          <p:attrName>style.visibility</p:attrName>
                                        </p:attrNameLst>
                                      </p:cBhvr>
                                      <p:to>
                                        <p:strVal val="hidden"/>
                                      </p:to>
                                    </p:set>
                                  </p:childTnLst>
                                </p:cTn>
                              </p:par>
                              <p:par>
                                <p:cTn id="79" presetID="1" presetClass="entr" presetSubtype="0" fill="hold" grpId="0" nodeType="withEffect">
                                  <p:stCondLst>
                                    <p:cond delay="0"/>
                                  </p:stCondLst>
                                  <p:childTnLst>
                                    <p:set>
                                      <p:cBhvr>
                                        <p:cTn id="8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animBg="1"/>
      <p:bldP spid="15" grpId="0"/>
      <p:bldP spid="17"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tprwritingticketincar.png" title="Picture of law enforcement writting a ticket"/>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495800" y="1981200"/>
            <a:ext cx="3962400" cy="3290887"/>
          </a:xfrm>
          <a:prstGeom prst="rect">
            <a:avLst/>
          </a:prstGeom>
          <a:ln>
            <a:solidFill>
              <a:schemeClr val="tx1"/>
            </a:solidFill>
          </a:ln>
          <a:effectLst>
            <a:outerShdw blurRad="50800" dist="76200" dir="2700000" algn="tl" rotWithShape="0">
              <a:prstClr val="black">
                <a:alpha val="40000"/>
              </a:prstClr>
            </a:outerShdw>
          </a:effectLst>
        </p:spPr>
      </p:pic>
      <p:pic>
        <p:nvPicPr>
          <p:cNvPr id="3" name="Picture 2" descr="meeting-1-best-small.png" title="Picture of people in a meeting geeting duties assigned"/>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50680" y="1981200"/>
            <a:ext cx="4236120" cy="3254375"/>
          </a:xfrm>
          <a:prstGeom prst="rect">
            <a:avLst/>
          </a:prstGeom>
          <a:ln>
            <a:solidFill>
              <a:schemeClr val="tx1"/>
            </a:solidFill>
          </a:ln>
          <a:effectLst>
            <a:outerShdw blurRad="50800" dist="76200" dir="2700000" algn="tl" rotWithShape="0">
              <a:prstClr val="black">
                <a:alpha val="40000"/>
              </a:prstClr>
            </a:outerShdw>
          </a:effectLst>
        </p:spPr>
      </p:pic>
      <p:pic>
        <p:nvPicPr>
          <p:cNvPr id="4" name="Picture 3" descr="1-17-2014 8-59-56 AM.png" title="picture of lane encroachments"/>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95800" y="1981200"/>
            <a:ext cx="4193730" cy="3626690"/>
          </a:xfrm>
          <a:prstGeom prst="rect">
            <a:avLst/>
          </a:prstGeom>
          <a:ln>
            <a:solidFill>
              <a:schemeClr val="tx1"/>
            </a:solidFill>
          </a:ln>
          <a:effectLst>
            <a:outerShdw blurRad="50800" dist="76200" dir="2700000" algn="tl" rotWithShape="0">
              <a:prstClr val="black">
                <a:alpha val="40000"/>
              </a:prstClr>
            </a:outerShdw>
          </a:effectLst>
        </p:spPr>
      </p:pic>
      <p:pic>
        <p:nvPicPr>
          <p:cNvPr id="5" name="Picture 4" descr="101013-union-negotiations-01_1.png" title="Picture of people in a meeting geeting duties assigned"/>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4419600" y="1981200"/>
            <a:ext cx="4226264" cy="3124200"/>
          </a:xfrm>
          <a:prstGeom prst="rect">
            <a:avLst/>
          </a:prstGeom>
          <a:ln>
            <a:solidFill>
              <a:schemeClr val="tx1"/>
            </a:solidFill>
          </a:ln>
          <a:effectLst>
            <a:outerShdw blurRad="50800" dist="76200" dir="2700000" algn="tl" rotWithShape="0">
              <a:prstClr val="black">
                <a:alpha val="40000"/>
              </a:prstClr>
            </a:outerShdw>
          </a:effectLst>
        </p:spPr>
      </p:pic>
      <p:grpSp>
        <p:nvGrpSpPr>
          <p:cNvPr id="6" name="Group 5" title="Picture of ARTBA Developing An Internal TC Plan preventing runovers and backovers in roadway construction Title"/>
          <p:cNvGrpSpPr/>
          <p:nvPr/>
        </p:nvGrpSpPr>
        <p:grpSpPr>
          <a:xfrm>
            <a:off x="381000" y="336288"/>
            <a:ext cx="8595360" cy="959112"/>
            <a:chOff x="381000" y="336288"/>
            <a:chExt cx="8595360" cy="959112"/>
          </a:xfrm>
        </p:grpSpPr>
        <p:sp>
          <p:nvSpPr>
            <p:cNvPr id="7"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8"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err="1">
                  <a:effectLst>
                    <a:outerShdw blurRad="60007" dist="310007" dir="7680000" sy="30000" kx="1300200" algn="ctr" rotWithShape="0">
                      <a:prstClr val="black">
                        <a:alpha val="32000"/>
                      </a:prstClr>
                    </a:outerShdw>
                  </a:effectLst>
                </a:rPr>
                <a:t>Implementando</a:t>
              </a:r>
              <a:r>
                <a:rPr lang="en-US" sz="3600" b="1" dirty="0">
                  <a:effectLst>
                    <a:outerShdw blurRad="60007" dist="310007" dir="7680000" sy="30000" kx="1300200" algn="ctr" rotWithShape="0">
                      <a:prstClr val="black">
                        <a:alpha val="32000"/>
                      </a:prstClr>
                    </a:outerShdw>
                  </a:effectLst>
                </a:rPr>
                <a:t> un PCTI</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a:p>
              <a:pPr algn="r">
                <a:lnSpc>
                  <a:spcPts val="1900"/>
                </a:lnSpc>
              </a:pP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9"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a:ln>
                    <a:solidFill>
                      <a:srgbClr val="C00000"/>
                    </a:solidFill>
                  </a:ln>
                  <a:solidFill>
                    <a:srgbClr val="003300"/>
                  </a:solidFill>
                </a:rPr>
                <a:t>PREVINIENDO INCIDENTES POR ATROPELLOS EN LA CONSTRUCCION VIAL</a:t>
              </a:r>
              <a:endParaRPr lang="en-US" sz="1600" b="1" i="1" spc="50" dirty="0">
                <a:ln>
                  <a:solidFill>
                    <a:srgbClr val="C00000"/>
                  </a:solidFill>
                </a:ln>
                <a:solidFill>
                  <a:srgbClr val="003300"/>
                </a:solidFill>
                <a:latin typeface="Calibri" pitchFamily="34" charset="0"/>
              </a:endParaRPr>
            </a:p>
            <a:p>
              <a:pPr>
                <a:lnSpc>
                  <a:spcPts val="1900"/>
                </a:lnSpc>
              </a:pPr>
              <a:endParaRPr lang="en-US" sz="1600" b="1" i="1" spc="50" dirty="0">
                <a:ln>
                  <a:solidFill>
                    <a:srgbClr val="C00000"/>
                  </a:solidFill>
                </a:ln>
                <a:solidFill>
                  <a:srgbClr val="003300"/>
                </a:solidFill>
                <a:latin typeface="Calibri" pitchFamily="34" charset="0"/>
              </a:endParaRPr>
            </a:p>
          </p:txBody>
        </p:sp>
        <p:pic>
          <p:nvPicPr>
            <p:cNvPr id="10" name="Picture 9" descr="LOGO-ARTBA.png" title="Picture of ARTBA Developing An Internal TC Plan preventing runovers and backovers in roadway construction Title"/>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11" name="Picture 10" descr="Logo_WZ_Safety.png" title="Picture of ARTBA Developing An Internal TC Plan preventing runovers and backovers in roadway construction Title"/>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12" name="Subtitle 8"/>
          <p:cNvSpPr txBox="1">
            <a:spLocks/>
          </p:cNvSpPr>
          <p:nvPr/>
        </p:nvSpPr>
        <p:spPr bwMode="auto">
          <a:xfrm>
            <a:off x="517525" y="1981200"/>
            <a:ext cx="8061325" cy="506413"/>
          </a:xfrm>
          <a:prstGeom prst="rect">
            <a:avLst/>
          </a:prstGeom>
          <a:noFill/>
          <a:ln w="9525">
            <a:noFill/>
            <a:miter lim="800000"/>
            <a:headEnd/>
            <a:tailEnd/>
          </a:ln>
        </p:spPr>
        <p:txBody>
          <a:bodyPr/>
          <a:lstStyle/>
          <a:p>
            <a:pPr marL="0" lvl="1">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err="1" smtClean="0">
                <a:latin typeface="Arial Narrow" pitchFamily="34" charset="0"/>
              </a:rPr>
              <a:t>Negociación</a:t>
            </a:r>
            <a:r>
              <a:rPr lang="en-US" sz="2200" b="1" dirty="0" smtClean="0">
                <a:latin typeface="Arial Narrow" pitchFamily="34" charset="0"/>
              </a:rPr>
              <a:t> de </a:t>
            </a:r>
            <a:r>
              <a:rPr lang="en-US" sz="2200" b="1" dirty="0" err="1" smtClean="0">
                <a:latin typeface="Arial Narrow" pitchFamily="34" charset="0"/>
              </a:rPr>
              <a:t>Responsibilidades</a:t>
            </a:r>
            <a:endParaRPr lang="en-US" sz="2200" b="1" dirty="0" smtClean="0">
              <a:latin typeface="Arial Narrow" pitchFamily="34" charset="0"/>
            </a:endParaRPr>
          </a:p>
        </p:txBody>
      </p:sp>
      <p:sp>
        <p:nvSpPr>
          <p:cNvPr id="13" name="Subtitle 8"/>
          <p:cNvSpPr txBox="1">
            <a:spLocks/>
          </p:cNvSpPr>
          <p:nvPr/>
        </p:nvSpPr>
        <p:spPr bwMode="auto">
          <a:xfrm>
            <a:off x="388938" y="1447800"/>
            <a:ext cx="7478712" cy="533400"/>
          </a:xfrm>
          <a:prstGeom prst="rect">
            <a:avLst/>
          </a:prstGeom>
          <a:noFill/>
          <a:ln w="9525">
            <a:noFill/>
            <a:miter lim="800000"/>
            <a:headEnd/>
            <a:tailEnd/>
          </a:ln>
        </p:spPr>
        <p:txBody>
          <a:bodyPr/>
          <a:lstStyle/>
          <a:p>
            <a:pPr marL="342900" indent="-342900">
              <a:spcBef>
                <a:spcPct val="20000"/>
              </a:spcBef>
            </a:pPr>
            <a:r>
              <a:rPr lang="en-US" sz="2800" b="1" dirty="0" err="1" smtClean="0">
                <a:solidFill>
                  <a:schemeClr val="bg2">
                    <a:lumMod val="10000"/>
                  </a:schemeClr>
                </a:solidFill>
                <a:latin typeface="Calibri" pitchFamily="34" charset="0"/>
              </a:rPr>
              <a:t>Etapa</a:t>
            </a:r>
            <a:r>
              <a:rPr lang="en-US" sz="2800" b="1" dirty="0" smtClean="0">
                <a:solidFill>
                  <a:schemeClr val="bg2">
                    <a:lumMod val="10000"/>
                  </a:schemeClr>
                </a:solidFill>
                <a:latin typeface="Calibri" pitchFamily="34" charset="0"/>
              </a:rPr>
              <a:t> de </a:t>
            </a:r>
            <a:r>
              <a:rPr lang="en-US" sz="2800" b="1" dirty="0" err="1" smtClean="0">
                <a:solidFill>
                  <a:schemeClr val="bg2">
                    <a:lumMod val="10000"/>
                  </a:schemeClr>
                </a:solidFill>
                <a:latin typeface="Calibri" pitchFamily="34" charset="0"/>
              </a:rPr>
              <a:t>Planeamiento</a:t>
            </a:r>
            <a:r>
              <a:rPr lang="en-US" sz="2800" b="1" dirty="0" smtClean="0">
                <a:solidFill>
                  <a:schemeClr val="bg2">
                    <a:lumMod val="10000"/>
                  </a:schemeClr>
                </a:solidFill>
                <a:latin typeface="Calibri" pitchFamily="34" charset="0"/>
              </a:rPr>
              <a:t> del </a:t>
            </a:r>
            <a:r>
              <a:rPr lang="en-US" sz="2800" b="1" dirty="0" err="1" smtClean="0">
                <a:solidFill>
                  <a:schemeClr val="bg2">
                    <a:lumMod val="10000"/>
                  </a:schemeClr>
                </a:solidFill>
                <a:latin typeface="Calibri" pitchFamily="34" charset="0"/>
              </a:rPr>
              <a:t>Contratista</a:t>
            </a:r>
            <a:endParaRPr lang="en-US" sz="2800" b="1" dirty="0" smtClean="0">
              <a:solidFill>
                <a:schemeClr val="bg2">
                  <a:lumMod val="10000"/>
                </a:schemeClr>
              </a:solidFill>
              <a:latin typeface="Calibri" pitchFamily="34" charset="0"/>
            </a:endParaRPr>
          </a:p>
        </p:txBody>
      </p:sp>
      <p:sp>
        <p:nvSpPr>
          <p:cNvPr id="15" name="5-Point Star 14" title="Picture of star under the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8"/>
          <p:cNvSpPr txBox="1">
            <a:spLocks/>
          </p:cNvSpPr>
          <p:nvPr/>
        </p:nvSpPr>
        <p:spPr bwMode="auto">
          <a:xfrm>
            <a:off x="640105" y="2784554"/>
            <a:ext cx="8138770" cy="560387"/>
          </a:xfrm>
          <a:prstGeom prst="rect">
            <a:avLst/>
          </a:prstGeom>
          <a:noFill/>
          <a:ln w="9525">
            <a:noFill/>
            <a:miter lim="800000"/>
            <a:headEnd/>
            <a:tailEnd/>
          </a:ln>
        </p:spPr>
        <p:txBody>
          <a:bodyPr/>
          <a:lstStyle/>
          <a:p>
            <a:pPr marL="0" lvl="1">
              <a:lnSpc>
                <a:spcPts val="20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err="1" smtClean="0">
                <a:latin typeface="Arial Narrow" pitchFamily="34" charset="0"/>
              </a:rPr>
              <a:t>Participación</a:t>
            </a:r>
            <a:r>
              <a:rPr lang="en-US" sz="2000" b="1" dirty="0" smtClean="0">
                <a:latin typeface="Arial Narrow" pitchFamily="34" charset="0"/>
              </a:rPr>
              <a:t> </a:t>
            </a:r>
            <a:r>
              <a:rPr lang="en-US" sz="2000" b="1" dirty="0" err="1" smtClean="0">
                <a:latin typeface="Arial Narrow" pitchFamily="34" charset="0"/>
              </a:rPr>
              <a:t>en</a:t>
            </a:r>
            <a:r>
              <a:rPr lang="en-US" sz="2000" b="1" dirty="0" smtClean="0">
                <a:latin typeface="Arial Narrow" pitchFamily="34" charset="0"/>
              </a:rPr>
              <a:t> </a:t>
            </a:r>
            <a:r>
              <a:rPr lang="en-US" sz="2000" b="1" dirty="0" err="1" smtClean="0">
                <a:latin typeface="Arial Narrow" pitchFamily="34" charset="0"/>
              </a:rPr>
              <a:t>Reuniones</a:t>
            </a: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17" name="Subtitle 8"/>
          <p:cNvSpPr txBox="1">
            <a:spLocks/>
          </p:cNvSpPr>
          <p:nvPr/>
        </p:nvSpPr>
        <p:spPr bwMode="auto">
          <a:xfrm>
            <a:off x="640105" y="3160795"/>
            <a:ext cx="8138770"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spc="-30" dirty="0" err="1" smtClean="0">
                <a:latin typeface="Arial Narrow" pitchFamily="34" charset="0"/>
              </a:rPr>
              <a:t>Uso</a:t>
            </a:r>
            <a:r>
              <a:rPr lang="en-US" sz="2000" b="1" spc="-30" dirty="0" smtClean="0">
                <a:latin typeface="Arial Narrow" pitchFamily="34" charset="0"/>
              </a:rPr>
              <a:t> de la </a:t>
            </a:r>
            <a:r>
              <a:rPr lang="en-US" sz="2000" b="1" spc="-30" dirty="0" err="1" smtClean="0">
                <a:latin typeface="Arial Narrow" pitchFamily="34" charset="0"/>
              </a:rPr>
              <a:t>fuerza</a:t>
            </a:r>
            <a:r>
              <a:rPr lang="en-US" sz="2000" b="1" spc="-30" dirty="0" smtClean="0">
                <a:latin typeface="Arial Narrow" pitchFamily="34" charset="0"/>
              </a:rPr>
              <a:t> de la ley</a:t>
            </a:r>
          </a:p>
          <a:p>
            <a:pPr marL="0" lvl="1">
              <a:lnSpc>
                <a:spcPts val="2200"/>
              </a:lnSpc>
              <a:buSzPct val="50000"/>
              <a:buFont typeface="Wingdings" pitchFamily="2" charset="2"/>
              <a:buChar char="ü"/>
            </a:pP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18" name="Subtitle 8"/>
          <p:cNvSpPr txBox="1">
            <a:spLocks/>
          </p:cNvSpPr>
          <p:nvPr/>
        </p:nvSpPr>
        <p:spPr bwMode="auto">
          <a:xfrm>
            <a:off x="640105" y="3537036"/>
            <a:ext cx="8138770"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err="1" smtClean="0">
                <a:latin typeface="Arial Narrow" pitchFamily="34" charset="0"/>
              </a:rPr>
              <a:t>Ubicación</a:t>
            </a:r>
            <a:r>
              <a:rPr lang="en-US" sz="2000" b="1" dirty="0" smtClean="0">
                <a:latin typeface="Arial Narrow" pitchFamily="34" charset="0"/>
              </a:rPr>
              <a:t> de </a:t>
            </a:r>
            <a:r>
              <a:rPr lang="en-US" sz="2000" b="1" dirty="0" err="1" smtClean="0">
                <a:latin typeface="Arial Narrow" pitchFamily="34" charset="0"/>
              </a:rPr>
              <a:t>puntos</a:t>
            </a:r>
            <a:r>
              <a:rPr lang="en-US" sz="2000" b="1" dirty="0" smtClean="0">
                <a:latin typeface="Arial Narrow" pitchFamily="34" charset="0"/>
              </a:rPr>
              <a:t> de </a:t>
            </a:r>
            <a:r>
              <a:rPr lang="en-US" sz="2000" b="1" dirty="0" err="1" smtClean="0">
                <a:latin typeface="Arial Narrow" pitchFamily="34" charset="0"/>
              </a:rPr>
              <a:t>ingreso</a:t>
            </a:r>
            <a:r>
              <a:rPr lang="en-US" sz="2000" b="1" dirty="0" smtClean="0">
                <a:latin typeface="Arial Narrow" pitchFamily="34" charset="0"/>
              </a:rPr>
              <a:t>/</a:t>
            </a:r>
            <a:r>
              <a:rPr lang="en-US" sz="2000" b="1" dirty="0" err="1" smtClean="0">
                <a:latin typeface="Arial Narrow" pitchFamily="34" charset="0"/>
              </a:rPr>
              <a:t>salida</a:t>
            </a: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19" name="Subtitle 8"/>
          <p:cNvSpPr txBox="1">
            <a:spLocks/>
          </p:cNvSpPr>
          <p:nvPr/>
        </p:nvSpPr>
        <p:spPr bwMode="auto">
          <a:xfrm>
            <a:off x="640105" y="3913276"/>
            <a:ext cx="8138770"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err="1" smtClean="0">
                <a:latin typeface="Arial Narrow" pitchFamily="34" charset="0"/>
              </a:rPr>
              <a:t>Invasión</a:t>
            </a:r>
            <a:r>
              <a:rPr lang="en-US" sz="2000" b="1" dirty="0" smtClean="0">
                <a:latin typeface="Arial Narrow" pitchFamily="34" charset="0"/>
              </a:rPr>
              <a:t> de </a:t>
            </a:r>
            <a:r>
              <a:rPr lang="en-US" sz="2000" b="1" dirty="0" err="1" smtClean="0">
                <a:latin typeface="Arial Narrow" pitchFamily="34" charset="0"/>
              </a:rPr>
              <a:t>carriles</a:t>
            </a: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20" name="Subtitle 8"/>
          <p:cNvSpPr txBox="1">
            <a:spLocks/>
          </p:cNvSpPr>
          <p:nvPr/>
        </p:nvSpPr>
        <p:spPr bwMode="auto">
          <a:xfrm>
            <a:off x="514439" y="2395715"/>
            <a:ext cx="8061325" cy="506413"/>
          </a:xfrm>
          <a:prstGeom prst="rect">
            <a:avLst/>
          </a:prstGeom>
          <a:noFill/>
          <a:ln w="9525">
            <a:noFill/>
            <a:miter lim="800000"/>
            <a:headEnd/>
            <a:tailEnd/>
          </a:ln>
        </p:spPr>
        <p:txBody>
          <a:bodyPr/>
          <a:lstStyle/>
          <a:p>
            <a:pPr marL="0" lvl="1">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err="1" smtClean="0">
                <a:latin typeface="Arial Narrow" pitchFamily="34" charset="0"/>
              </a:rPr>
              <a:t>Asignación</a:t>
            </a:r>
            <a:r>
              <a:rPr lang="en-US" sz="2200" b="1" dirty="0" smtClean="0">
                <a:latin typeface="Arial Narrow" pitchFamily="34" charset="0"/>
              </a:rPr>
              <a:t> de </a:t>
            </a:r>
            <a:r>
              <a:rPr lang="en-US" sz="2200" b="1" dirty="0" err="1" smtClean="0">
                <a:latin typeface="Arial Narrow" pitchFamily="34" charset="0"/>
              </a:rPr>
              <a:t>Oblicaciones</a:t>
            </a:r>
            <a:endParaRPr lang="en-US" sz="2200" b="1" dirty="0" smtClean="0">
              <a:latin typeface="Arial Narrow" pitchFamily="34" charset="0"/>
            </a:endParaRPr>
          </a:p>
        </p:txBody>
      </p:sp>
      <p:pic>
        <p:nvPicPr>
          <p:cNvPr id="21" name="Picture 20" descr="RSP_Access_Egress.png" title="Picture of guidelines on work zone access and egress"/>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720000">
            <a:off x="4596003" y="1818290"/>
            <a:ext cx="3276600" cy="4240305"/>
          </a:xfrm>
          <a:prstGeom prst="rect">
            <a:avLst/>
          </a:prstGeom>
          <a:ln>
            <a:solidFill>
              <a:schemeClr val="tx1"/>
            </a:solidFill>
          </a:ln>
          <a:effectLst>
            <a:outerShdw blurRad="50800" dist="76200" dir="2700000" algn="tl" rotWithShape="0">
              <a:prstClr val="black">
                <a:alpha val="40000"/>
              </a:prstClr>
            </a:outerShdw>
          </a:effectLst>
        </p:spPr>
      </p:pic>
      <p:pic>
        <p:nvPicPr>
          <p:cNvPr id="22" name="Picture 21" descr="Law_Enforcement-1.png" title="Picture of police officer in ca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960000">
            <a:off x="6492751" y="3429406"/>
            <a:ext cx="2132706" cy="2757809"/>
          </a:xfrm>
          <a:prstGeom prst="rect">
            <a:avLst/>
          </a:prstGeom>
          <a:ln>
            <a:solidFill>
              <a:schemeClr val="tx1"/>
            </a:solidFill>
          </a:ln>
          <a:effectLst>
            <a:outerShdw blurRad="50800" dist="76200" dir="2700000" algn="tl" rotWithShape="0">
              <a:prstClr val="black">
                <a:alpha val="40000"/>
              </a:prstClr>
            </a:outerShdw>
          </a:effectLst>
        </p:spPr>
      </p:pic>
      <p:sp>
        <p:nvSpPr>
          <p:cNvPr id="14" name="Title 13" hidden="1"/>
          <p:cNvSpPr>
            <a:spLocks noGrp="1"/>
          </p:cNvSpPr>
          <p:nvPr>
            <p:ph type="title"/>
          </p:nvPr>
        </p:nvSpPr>
        <p:spPr>
          <a:xfrm>
            <a:off x="366177" y="-1371600"/>
            <a:ext cx="8229600" cy="1143000"/>
          </a:xfrm>
        </p:spPr>
        <p:txBody>
          <a:bodyPr/>
          <a:lstStyle/>
          <a:p>
            <a:r>
              <a:rPr lang="en-US" dirty="0" smtClean="0"/>
              <a:t>Contractor planning phase</a:t>
            </a:r>
            <a:endParaRPr lang="en-US" dirty="0"/>
          </a:p>
        </p:txBody>
      </p:sp>
      <p:sp>
        <p:nvSpPr>
          <p:cNvPr id="23" name="Slide Number Placeholder 4"/>
          <p:cNvSpPr>
            <a:spLocks noGrp="1"/>
          </p:cNvSpPr>
          <p:nvPr>
            <p:ph type="sldNum" sz="quarter" idx="12"/>
          </p:nvPr>
        </p:nvSpPr>
        <p:spPr/>
        <p:txBody>
          <a:bodyPr/>
          <a:lstStyle/>
          <a:p>
            <a:pPr>
              <a:defRPr/>
            </a:pPr>
            <a:fld id="{632DF3B3-665C-4605-AF3C-B77CE60C6955}" type="slidenum">
              <a:rPr lang="en-US"/>
              <a:pPr>
                <a:defRPr/>
              </a:pPr>
              <a:t>7</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55"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strVal val="#ppt_w*0.70"/>
                                          </p:val>
                                        </p:tav>
                                        <p:tav tm="100000">
                                          <p:val>
                                            <p:strVal val="#ppt_w"/>
                                          </p:val>
                                        </p:tav>
                                      </p:tavLst>
                                    </p:anim>
                                    <p:anim calcmode="lin" valueType="num">
                                      <p:cBhvr>
                                        <p:cTn id="20" dur="1000" fill="hold"/>
                                        <p:tgtEl>
                                          <p:spTgt spid="3"/>
                                        </p:tgtEl>
                                        <p:attrNameLst>
                                          <p:attrName>ppt_h</p:attrName>
                                        </p:attrNameLst>
                                      </p:cBhvr>
                                      <p:tavLst>
                                        <p:tav tm="0">
                                          <p:val>
                                            <p:strVal val="#ppt_h"/>
                                          </p:val>
                                        </p:tav>
                                        <p:tav tm="100000">
                                          <p:val>
                                            <p:strVal val="#ppt_h"/>
                                          </p:val>
                                        </p:tav>
                                      </p:tavLst>
                                    </p:anim>
                                    <p:animEffect transition="in" filter="fade">
                                      <p:cBhvr>
                                        <p:cTn id="21" dur="10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childTnLst>
                                </p:cTn>
                              </p:par>
                              <p:par>
                                <p:cTn id="26" presetID="55"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strVal val="#ppt_w*0.70"/>
                                          </p:val>
                                        </p:tav>
                                        <p:tav tm="100000">
                                          <p:val>
                                            <p:strVal val="#ppt_w"/>
                                          </p:val>
                                        </p:tav>
                                      </p:tavLst>
                                    </p:anim>
                                    <p:anim calcmode="lin" valueType="num">
                                      <p:cBhvr>
                                        <p:cTn id="29" dur="1000" fill="hold"/>
                                        <p:tgtEl>
                                          <p:spTgt spid="5"/>
                                        </p:tgtEl>
                                        <p:attrNameLst>
                                          <p:attrName>ppt_h</p:attrName>
                                        </p:attrNameLst>
                                      </p:cBhvr>
                                      <p:tavLst>
                                        <p:tav tm="0">
                                          <p:val>
                                            <p:strVal val="#ppt_h"/>
                                          </p:val>
                                        </p:tav>
                                        <p:tav tm="100000">
                                          <p:val>
                                            <p:strVal val="#ppt_h"/>
                                          </p:val>
                                        </p:tav>
                                      </p:tavLst>
                                    </p:anim>
                                    <p:animEffect transition="in" filter="fade">
                                      <p:cBhvr>
                                        <p:cTn id="30" dur="1000"/>
                                        <p:tgtEl>
                                          <p:spTgt spid="5"/>
                                        </p:tgtEl>
                                      </p:cBhvr>
                                    </p:animEffect>
                                  </p:childTnLst>
                                </p:cTn>
                              </p:par>
                              <p:par>
                                <p:cTn id="31" presetID="10" presetClass="exit" presetSubtype="0" fill="hold" nodeType="withEffect">
                                  <p:stCondLst>
                                    <p:cond delay="0"/>
                                  </p:stCondLst>
                                  <p:childTnLst>
                                    <p:animEffect transition="out" filter="fade">
                                      <p:cBhvr>
                                        <p:cTn id="32" dur="1000"/>
                                        <p:tgtEl>
                                          <p:spTgt spid="3"/>
                                        </p:tgtEl>
                                      </p:cBhvr>
                                    </p:animEffect>
                                    <p:set>
                                      <p:cBhvr>
                                        <p:cTn id="33" dur="1" fill="hold">
                                          <p:stCondLst>
                                            <p:cond delay="999"/>
                                          </p:stCondLst>
                                        </p:cTn>
                                        <p:tgtEl>
                                          <p:spTgt spid="3"/>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childTnLst>
                                </p:cTn>
                              </p:par>
                              <p:par>
                                <p:cTn id="42" presetID="55" presetClass="entr" presetSubtype="0" fill="hold" nodeType="withEffect">
                                  <p:stCondLst>
                                    <p:cond delay="0"/>
                                  </p:stCondLst>
                                  <p:childTnLst>
                                    <p:set>
                                      <p:cBhvr>
                                        <p:cTn id="43" dur="1" fill="hold">
                                          <p:stCondLst>
                                            <p:cond delay="0"/>
                                          </p:stCondLst>
                                        </p:cTn>
                                        <p:tgtEl>
                                          <p:spTgt spid="2"/>
                                        </p:tgtEl>
                                        <p:attrNameLst>
                                          <p:attrName>style.visibility</p:attrName>
                                        </p:attrNameLst>
                                      </p:cBhvr>
                                      <p:to>
                                        <p:strVal val="visible"/>
                                      </p:to>
                                    </p:set>
                                    <p:anim calcmode="lin" valueType="num">
                                      <p:cBhvr>
                                        <p:cTn id="44" dur="1000" fill="hold"/>
                                        <p:tgtEl>
                                          <p:spTgt spid="2"/>
                                        </p:tgtEl>
                                        <p:attrNameLst>
                                          <p:attrName>ppt_w</p:attrName>
                                        </p:attrNameLst>
                                      </p:cBhvr>
                                      <p:tavLst>
                                        <p:tav tm="0">
                                          <p:val>
                                            <p:strVal val="#ppt_w*0.70"/>
                                          </p:val>
                                        </p:tav>
                                        <p:tav tm="100000">
                                          <p:val>
                                            <p:strVal val="#ppt_w"/>
                                          </p:val>
                                        </p:tav>
                                      </p:tavLst>
                                    </p:anim>
                                    <p:anim calcmode="lin" valueType="num">
                                      <p:cBhvr>
                                        <p:cTn id="45" dur="1000" fill="hold"/>
                                        <p:tgtEl>
                                          <p:spTgt spid="2"/>
                                        </p:tgtEl>
                                        <p:attrNameLst>
                                          <p:attrName>ppt_h</p:attrName>
                                        </p:attrNameLst>
                                      </p:cBhvr>
                                      <p:tavLst>
                                        <p:tav tm="0">
                                          <p:val>
                                            <p:strVal val="#ppt_h"/>
                                          </p:val>
                                        </p:tav>
                                        <p:tav tm="100000">
                                          <p:val>
                                            <p:strVal val="#ppt_h"/>
                                          </p:val>
                                        </p:tav>
                                      </p:tavLst>
                                    </p:anim>
                                    <p:animEffect transition="in" filter="fade">
                                      <p:cBhvr>
                                        <p:cTn id="46" dur="1000"/>
                                        <p:tgtEl>
                                          <p:spTgt spid="2"/>
                                        </p:tgtEl>
                                      </p:cBhvr>
                                    </p:animEffect>
                                  </p:childTnLst>
                                </p:cTn>
                              </p:par>
                              <p:par>
                                <p:cTn id="47" presetID="10" presetClass="entr" presetSubtype="0" fill="hold"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childTnLst>
                                </p:cTn>
                              </p:par>
                              <p:par>
                                <p:cTn id="50" presetID="10" presetClass="exit" presetSubtype="0" fill="hold" nodeType="withEffect">
                                  <p:stCondLst>
                                    <p:cond delay="0"/>
                                  </p:stCondLst>
                                  <p:childTnLst>
                                    <p:animEffect transition="out" filter="fade">
                                      <p:cBhvr>
                                        <p:cTn id="51" dur="1000"/>
                                        <p:tgtEl>
                                          <p:spTgt spid="5"/>
                                        </p:tgtEl>
                                      </p:cBhvr>
                                    </p:animEffect>
                                    <p:set>
                                      <p:cBhvr>
                                        <p:cTn id="52" dur="1" fill="hold">
                                          <p:stCondLst>
                                            <p:cond delay="999"/>
                                          </p:stCondLst>
                                        </p:cTn>
                                        <p:tgtEl>
                                          <p:spTgt spid="5"/>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childTnLst>
                                </p:cTn>
                              </p:par>
                              <p:par>
                                <p:cTn id="57" presetID="55" presetClass="entr" presetSubtype="0" fill="hold" nodeType="with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1000" fill="hold"/>
                                        <p:tgtEl>
                                          <p:spTgt spid="21"/>
                                        </p:tgtEl>
                                        <p:attrNameLst>
                                          <p:attrName>ppt_w</p:attrName>
                                        </p:attrNameLst>
                                      </p:cBhvr>
                                      <p:tavLst>
                                        <p:tav tm="0">
                                          <p:val>
                                            <p:strVal val="#ppt_w*0.70"/>
                                          </p:val>
                                        </p:tav>
                                        <p:tav tm="100000">
                                          <p:val>
                                            <p:strVal val="#ppt_w"/>
                                          </p:val>
                                        </p:tav>
                                      </p:tavLst>
                                    </p:anim>
                                    <p:anim calcmode="lin" valueType="num">
                                      <p:cBhvr>
                                        <p:cTn id="60" dur="1000" fill="hold"/>
                                        <p:tgtEl>
                                          <p:spTgt spid="21"/>
                                        </p:tgtEl>
                                        <p:attrNameLst>
                                          <p:attrName>ppt_h</p:attrName>
                                        </p:attrNameLst>
                                      </p:cBhvr>
                                      <p:tavLst>
                                        <p:tav tm="0">
                                          <p:val>
                                            <p:strVal val="#ppt_h"/>
                                          </p:val>
                                        </p:tav>
                                        <p:tav tm="100000">
                                          <p:val>
                                            <p:strVal val="#ppt_h"/>
                                          </p:val>
                                        </p:tav>
                                      </p:tavLst>
                                    </p:anim>
                                    <p:animEffect transition="in" filter="fade">
                                      <p:cBhvr>
                                        <p:cTn id="61" dur="1000"/>
                                        <p:tgtEl>
                                          <p:spTgt spid="21"/>
                                        </p:tgtEl>
                                      </p:cBhvr>
                                    </p:animEffect>
                                  </p:childTnLst>
                                </p:cTn>
                              </p:par>
                              <p:par>
                                <p:cTn id="62" presetID="1" presetClass="exit" presetSubtype="0" fill="hold" nodeType="withEffect">
                                  <p:stCondLst>
                                    <p:cond delay="0"/>
                                  </p:stCondLst>
                                  <p:childTnLst>
                                    <p:set>
                                      <p:cBhvr>
                                        <p:cTn id="63" dur="1" fill="hold">
                                          <p:stCondLst>
                                            <p:cond delay="0"/>
                                          </p:stCondLst>
                                        </p:cTn>
                                        <p:tgtEl>
                                          <p:spTgt spid="22"/>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1000"/>
                                        <p:tgtEl>
                                          <p:spTgt spid="2"/>
                                        </p:tgtEl>
                                      </p:cBhvr>
                                    </p:animEffect>
                                    <p:set>
                                      <p:cBhvr>
                                        <p:cTn id="66" dur="1" fill="hold">
                                          <p:stCondLst>
                                            <p:cond delay="999"/>
                                          </p:stCondLst>
                                        </p:cTn>
                                        <p:tgtEl>
                                          <p:spTgt spid="2"/>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9"/>
                                        </p:tgtEl>
                                        <p:attrNameLst>
                                          <p:attrName>style.visibility</p:attrName>
                                        </p:attrNameLst>
                                      </p:cBhvr>
                                      <p:to>
                                        <p:strVal val="visible"/>
                                      </p:to>
                                    </p:set>
                                  </p:childTnLst>
                                </p:cTn>
                              </p:par>
                              <p:par>
                                <p:cTn id="71" presetID="55" presetClass="entr" presetSubtype="0" fill="hold" nodeType="with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1000" fill="hold"/>
                                        <p:tgtEl>
                                          <p:spTgt spid="4"/>
                                        </p:tgtEl>
                                        <p:attrNameLst>
                                          <p:attrName>ppt_w</p:attrName>
                                        </p:attrNameLst>
                                      </p:cBhvr>
                                      <p:tavLst>
                                        <p:tav tm="0">
                                          <p:val>
                                            <p:strVal val="#ppt_w*0.70"/>
                                          </p:val>
                                        </p:tav>
                                        <p:tav tm="100000">
                                          <p:val>
                                            <p:strVal val="#ppt_w"/>
                                          </p:val>
                                        </p:tav>
                                      </p:tavLst>
                                    </p:anim>
                                    <p:anim calcmode="lin" valueType="num">
                                      <p:cBhvr>
                                        <p:cTn id="74" dur="1000" fill="hold"/>
                                        <p:tgtEl>
                                          <p:spTgt spid="4"/>
                                        </p:tgtEl>
                                        <p:attrNameLst>
                                          <p:attrName>ppt_h</p:attrName>
                                        </p:attrNameLst>
                                      </p:cBhvr>
                                      <p:tavLst>
                                        <p:tav tm="0">
                                          <p:val>
                                            <p:strVal val="#ppt_h"/>
                                          </p:val>
                                        </p:tav>
                                        <p:tav tm="100000">
                                          <p:val>
                                            <p:strVal val="#ppt_h"/>
                                          </p:val>
                                        </p:tav>
                                      </p:tavLst>
                                    </p:anim>
                                    <p:animEffect transition="in" filter="fade">
                                      <p:cBhvr>
                                        <p:cTn id="75" dur="1000"/>
                                        <p:tgtEl>
                                          <p:spTgt spid="4"/>
                                        </p:tgtEl>
                                      </p:cBhvr>
                                    </p:animEffect>
                                  </p:childTnLst>
                                </p:cTn>
                              </p:par>
                              <p:par>
                                <p:cTn id="76" presetID="10" presetClass="exit" presetSubtype="0" fill="hold" nodeType="withEffect">
                                  <p:stCondLst>
                                    <p:cond delay="0"/>
                                  </p:stCondLst>
                                  <p:childTnLst>
                                    <p:animEffect transition="out" filter="fade">
                                      <p:cBhvr>
                                        <p:cTn id="77" dur="1000"/>
                                        <p:tgtEl>
                                          <p:spTgt spid="21"/>
                                        </p:tgtEl>
                                      </p:cBhvr>
                                    </p:animEffect>
                                    <p:set>
                                      <p:cBhvr>
                                        <p:cTn id="78" dur="1" fill="hold">
                                          <p:stCondLst>
                                            <p:cond delay="999"/>
                                          </p:stCondLst>
                                        </p:cTn>
                                        <p:tgtEl>
                                          <p:spTgt spid="21"/>
                                        </p:tgtEl>
                                        <p:attrNameLst>
                                          <p:attrName>style.visibility</p:attrName>
                                        </p:attrNameLst>
                                      </p:cBhvr>
                                      <p:to>
                                        <p:strVal val="hidden"/>
                                      </p:to>
                                    </p:set>
                                  </p:childTnLst>
                                </p:cTn>
                              </p:par>
                              <p:par>
                                <p:cTn id="79" presetID="1" presetClass="entr" presetSubtype="0" fill="hold" grpId="0" nodeType="withEffect">
                                  <p:stCondLst>
                                    <p:cond delay="0"/>
                                  </p:stCondLst>
                                  <p:childTnLst>
                                    <p:set>
                                      <p:cBhvr>
                                        <p:cTn id="8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animBg="1"/>
      <p:bldP spid="16" grpId="0"/>
      <p:bldP spid="17" grpId="0"/>
      <p:bldP spid="18" grpId="0"/>
      <p:bldP spid="19"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title="Picture of ARTBA Developing An Internal TC Plan preventing runovers and backovers in roadway construction Title"/>
          <p:cNvGrpSpPr/>
          <p:nvPr/>
        </p:nvGrpSpPr>
        <p:grpSpPr>
          <a:xfrm>
            <a:off x="381000" y="336288"/>
            <a:ext cx="8595360" cy="959112"/>
            <a:chOff x="381000" y="336288"/>
            <a:chExt cx="8595360" cy="959112"/>
          </a:xfrm>
        </p:grpSpPr>
        <p:sp>
          <p:nvSpPr>
            <p:cNvPr id="3"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4"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err="1">
                  <a:effectLst>
                    <a:outerShdw blurRad="60007" dist="310007" dir="7680000" sy="30000" kx="1300200" algn="ctr" rotWithShape="0">
                      <a:prstClr val="black">
                        <a:alpha val="32000"/>
                      </a:prstClr>
                    </a:outerShdw>
                  </a:effectLst>
                </a:rPr>
                <a:t>Implementando</a:t>
              </a:r>
              <a:r>
                <a:rPr lang="en-US" sz="3600" b="1" dirty="0">
                  <a:effectLst>
                    <a:outerShdw blurRad="60007" dist="310007" dir="7680000" sy="30000" kx="1300200" algn="ctr" rotWithShape="0">
                      <a:prstClr val="black">
                        <a:alpha val="32000"/>
                      </a:prstClr>
                    </a:outerShdw>
                  </a:effectLst>
                </a:rPr>
                <a:t> un PCTI</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a:p>
              <a:pPr algn="r">
                <a:lnSpc>
                  <a:spcPts val="1900"/>
                </a:lnSpc>
              </a:pP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5"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a:ln>
                    <a:solidFill>
                      <a:srgbClr val="C00000"/>
                    </a:solidFill>
                  </a:ln>
                  <a:solidFill>
                    <a:srgbClr val="003300"/>
                  </a:solidFill>
                </a:rPr>
                <a:t>PREVINIENDO INCIDENTES POR ATROPELLOS EN LA CONSTRUCCION VIAL</a:t>
              </a:r>
              <a:endParaRPr lang="en-US" sz="1600" b="1" i="1" spc="50" dirty="0">
                <a:ln>
                  <a:solidFill>
                    <a:srgbClr val="C00000"/>
                  </a:solidFill>
                </a:ln>
                <a:solidFill>
                  <a:srgbClr val="003300"/>
                </a:solidFill>
                <a:latin typeface="Calibri" pitchFamily="34" charset="0"/>
              </a:endParaRPr>
            </a:p>
            <a:p>
              <a:pPr>
                <a:lnSpc>
                  <a:spcPts val="1900"/>
                </a:lnSpc>
              </a:pPr>
              <a:endParaRPr lang="en-US" sz="1600" b="1" i="1" spc="50" dirty="0">
                <a:ln>
                  <a:solidFill>
                    <a:srgbClr val="C00000"/>
                  </a:solidFill>
                </a:ln>
                <a:solidFill>
                  <a:srgbClr val="003300"/>
                </a:solidFill>
                <a:latin typeface="Calibri" pitchFamily="34" charset="0"/>
              </a:endParaRPr>
            </a:p>
          </p:txBody>
        </p:sp>
        <p:pic>
          <p:nvPicPr>
            <p:cNvPr id="6" name="Picture 5" descr="LOGO-ARTBA.png" title="Picture of ARTBA Developing An Internal TC Plan preventing runovers and backovers in roadway construction Title"/>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7" name="Picture 6" descr="Logo_WZ_Safety.png" title="Picture of ARTBA Developing An Internal TC Plan preventing runovers and backovers in roadway construction Titl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8" name="Subtitle 8"/>
          <p:cNvSpPr txBox="1">
            <a:spLocks/>
          </p:cNvSpPr>
          <p:nvPr/>
        </p:nvSpPr>
        <p:spPr bwMode="auto">
          <a:xfrm>
            <a:off x="388938" y="1447800"/>
            <a:ext cx="7478712" cy="533400"/>
          </a:xfrm>
          <a:prstGeom prst="rect">
            <a:avLst/>
          </a:prstGeom>
          <a:noFill/>
          <a:ln w="9525">
            <a:noFill/>
            <a:miter lim="800000"/>
            <a:headEnd/>
            <a:tailEnd/>
          </a:ln>
        </p:spPr>
        <p:txBody>
          <a:bodyPr/>
          <a:lstStyle/>
          <a:p>
            <a:pPr marL="342900" indent="-342900">
              <a:spcBef>
                <a:spcPct val="20000"/>
              </a:spcBef>
            </a:pPr>
            <a:r>
              <a:rPr lang="en-US" sz="2800" b="1" dirty="0" err="1" smtClean="0">
                <a:solidFill>
                  <a:schemeClr val="bg2">
                    <a:lumMod val="10000"/>
                  </a:schemeClr>
                </a:solidFill>
                <a:latin typeface="Calibri" pitchFamily="34" charset="0"/>
              </a:rPr>
              <a:t>Etapa</a:t>
            </a:r>
            <a:r>
              <a:rPr lang="en-US" sz="2800" b="1" dirty="0" smtClean="0">
                <a:solidFill>
                  <a:schemeClr val="bg2">
                    <a:lumMod val="10000"/>
                  </a:schemeClr>
                </a:solidFill>
                <a:latin typeface="Calibri" pitchFamily="34" charset="0"/>
              </a:rPr>
              <a:t> de </a:t>
            </a:r>
            <a:r>
              <a:rPr lang="en-US" sz="2800" b="1" dirty="0" err="1" smtClean="0">
                <a:solidFill>
                  <a:schemeClr val="bg2">
                    <a:lumMod val="10000"/>
                  </a:schemeClr>
                </a:solidFill>
                <a:latin typeface="Calibri" pitchFamily="34" charset="0"/>
              </a:rPr>
              <a:t>Construcción</a:t>
            </a:r>
            <a:endParaRPr lang="en-US" sz="2800" b="1" dirty="0">
              <a:solidFill>
                <a:schemeClr val="bg2">
                  <a:lumMod val="10000"/>
                </a:schemeClr>
              </a:solidFill>
              <a:latin typeface="Calibri" pitchFamily="34" charset="0"/>
            </a:endParaRPr>
          </a:p>
        </p:txBody>
      </p:sp>
      <p:sp>
        <p:nvSpPr>
          <p:cNvPr id="10" name="5-Point Star 9" title="Picture of star under the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ubtitle 8"/>
          <p:cNvSpPr txBox="1">
            <a:spLocks/>
          </p:cNvSpPr>
          <p:nvPr/>
        </p:nvSpPr>
        <p:spPr bwMode="auto">
          <a:xfrm>
            <a:off x="306045" y="1956593"/>
            <a:ext cx="8061325" cy="506413"/>
          </a:xfrm>
          <a:prstGeom prst="rect">
            <a:avLst/>
          </a:prstGeom>
          <a:noFill/>
          <a:ln w="9525">
            <a:noFill/>
            <a:miter lim="800000"/>
            <a:headEnd/>
            <a:tailEnd/>
          </a:ln>
        </p:spPr>
        <p:txBody>
          <a:bodyPr/>
          <a:lstStyle/>
          <a:p>
            <a:pPr marL="0" lvl="1">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smtClean="0">
                <a:latin typeface="Arial Narrow" pitchFamily="34" charset="0"/>
              </a:rPr>
              <a:t>Responsibilities</a:t>
            </a:r>
          </a:p>
        </p:txBody>
      </p:sp>
      <p:sp>
        <p:nvSpPr>
          <p:cNvPr id="12" name="Subtitle 8"/>
          <p:cNvSpPr txBox="1">
            <a:spLocks/>
          </p:cNvSpPr>
          <p:nvPr/>
        </p:nvSpPr>
        <p:spPr bwMode="auto">
          <a:xfrm>
            <a:off x="228600" y="2394911"/>
            <a:ext cx="8138770" cy="560387"/>
          </a:xfrm>
          <a:prstGeom prst="rect">
            <a:avLst/>
          </a:prstGeom>
          <a:noFill/>
          <a:ln w="9525">
            <a:noFill/>
            <a:miter lim="800000"/>
            <a:headEnd/>
            <a:tailEnd/>
          </a:ln>
        </p:spPr>
        <p:txBody>
          <a:bodyPr/>
          <a:lstStyle/>
          <a:p>
            <a:pPr marL="0" lvl="1">
              <a:lnSpc>
                <a:spcPts val="20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u="sng" dirty="0" err="1" smtClean="0">
                <a:solidFill>
                  <a:srgbClr val="002060"/>
                </a:solidFill>
                <a:latin typeface="Arial Narrow" pitchFamily="34" charset="0"/>
              </a:rPr>
              <a:t>Profesional</a:t>
            </a:r>
            <a:r>
              <a:rPr lang="en-US" sz="2000" b="1" u="sng" dirty="0" smtClean="0">
                <a:solidFill>
                  <a:srgbClr val="002060"/>
                </a:solidFill>
                <a:latin typeface="Arial Narrow" pitchFamily="34" charset="0"/>
              </a:rPr>
              <a:t> de </a:t>
            </a:r>
            <a:r>
              <a:rPr lang="en-US" sz="2000" b="1" u="sng" dirty="0" err="1" smtClean="0">
                <a:solidFill>
                  <a:srgbClr val="002060"/>
                </a:solidFill>
                <a:latin typeface="Arial Narrow" pitchFamily="34" charset="0"/>
              </a:rPr>
              <a:t>seguridad</a:t>
            </a:r>
            <a:r>
              <a:rPr lang="en-US" sz="2000" b="1" dirty="0" smtClean="0">
                <a:solidFill>
                  <a:srgbClr val="002060"/>
                </a:solidFill>
                <a:latin typeface="Arial Narrow" pitchFamily="34" charset="0"/>
              </a:rPr>
              <a:t> </a:t>
            </a:r>
            <a:r>
              <a:rPr lang="en-US" sz="2000" b="1" dirty="0" smtClean="0">
                <a:latin typeface="Arial Narrow" pitchFamily="34" charset="0"/>
              </a:rPr>
              <a:t>– </a:t>
            </a:r>
            <a:r>
              <a:rPr lang="en-US" sz="2000" b="1" dirty="0" err="1" smtClean="0">
                <a:latin typeface="Arial Narrow" pitchFamily="34" charset="0"/>
              </a:rPr>
              <a:t>assiste</a:t>
            </a:r>
            <a:r>
              <a:rPr lang="en-US" sz="2000" b="1" dirty="0" smtClean="0">
                <a:latin typeface="Arial Narrow" pitchFamily="34" charset="0"/>
              </a:rPr>
              <a:t/>
            </a:r>
            <a:br>
              <a:rPr lang="en-US" sz="2000" b="1" dirty="0" smtClean="0">
                <a:latin typeface="Arial Narrow" pitchFamily="34" charset="0"/>
              </a:rPr>
            </a:br>
            <a:r>
              <a:rPr lang="en-US" sz="2000" b="1" dirty="0" smtClean="0">
                <a:latin typeface="Arial Narrow" pitchFamily="34" charset="0"/>
              </a:rPr>
              <a:t>      </a:t>
            </a:r>
            <a:r>
              <a:rPr lang="en-US" sz="2000" b="1" dirty="0" err="1" smtClean="0">
                <a:latin typeface="Arial Narrow" pitchFamily="34" charset="0"/>
              </a:rPr>
              <a:t>en</a:t>
            </a:r>
            <a:r>
              <a:rPr lang="en-US" sz="2000" b="1" dirty="0" smtClean="0">
                <a:latin typeface="Arial Narrow" pitchFamily="34" charset="0"/>
              </a:rPr>
              <a:t> el </a:t>
            </a:r>
            <a:r>
              <a:rPr lang="en-US" sz="2000" b="1" dirty="0" err="1" smtClean="0">
                <a:latin typeface="Arial Narrow" pitchFamily="34" charset="0"/>
              </a:rPr>
              <a:t>desarrollo</a:t>
            </a:r>
            <a:r>
              <a:rPr lang="en-US" sz="2000" b="1" dirty="0" smtClean="0">
                <a:latin typeface="Arial Narrow" pitchFamily="34" charset="0"/>
              </a:rPr>
              <a:t> del PCTI, </a:t>
            </a:r>
            <a:r>
              <a:rPr lang="en-US" sz="2000" b="1" dirty="0" err="1" smtClean="0">
                <a:latin typeface="Arial Narrow" pitchFamily="34" charset="0"/>
              </a:rPr>
              <a:t>realiza</a:t>
            </a:r>
            <a:r>
              <a:rPr lang="en-US" sz="2000" b="1" dirty="0" smtClean="0">
                <a:latin typeface="Arial Narrow" pitchFamily="34" charset="0"/>
              </a:rPr>
              <a:t> </a:t>
            </a:r>
            <a:r>
              <a:rPr lang="en-US" sz="2000" b="1" dirty="0" err="1" smtClean="0">
                <a:latin typeface="Arial Narrow" pitchFamily="34" charset="0"/>
              </a:rPr>
              <a:t>auditoriaserforms</a:t>
            </a:r>
            <a:r>
              <a:rPr lang="en-US" sz="2000" b="1" dirty="0" smtClean="0">
                <a:latin typeface="Arial Narrow" pitchFamily="34" charset="0"/>
              </a:rPr>
              <a:t> audits</a:t>
            </a:r>
          </a:p>
          <a:p>
            <a:pPr marL="0" lvl="1">
              <a:lnSpc>
                <a:spcPts val="2000"/>
              </a:lnSpc>
              <a:buSzPct val="50000"/>
              <a:buFont typeface="Wingdings" pitchFamily="2" charset="2"/>
              <a:buChar char="ü"/>
            </a:pP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13" name="Subtitle 8"/>
          <p:cNvSpPr txBox="1">
            <a:spLocks/>
          </p:cNvSpPr>
          <p:nvPr/>
        </p:nvSpPr>
        <p:spPr bwMode="auto">
          <a:xfrm>
            <a:off x="640105" y="3030532"/>
            <a:ext cx="8138770"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u="sng" dirty="0" smtClean="0">
                <a:solidFill>
                  <a:srgbClr val="002060"/>
                </a:solidFill>
                <a:latin typeface="Arial Narrow" pitchFamily="34" charset="0"/>
              </a:rPr>
              <a:t>Supervisor de la </a:t>
            </a:r>
            <a:r>
              <a:rPr lang="en-US" sz="2000" b="1" u="sng" dirty="0" err="1" smtClean="0">
                <a:solidFill>
                  <a:srgbClr val="002060"/>
                </a:solidFill>
                <a:latin typeface="Arial Narrow" pitchFamily="34" charset="0"/>
              </a:rPr>
              <a:t>obra</a:t>
            </a:r>
            <a:r>
              <a:rPr lang="en-US" sz="2000" b="1" dirty="0" smtClean="0">
                <a:solidFill>
                  <a:srgbClr val="002060"/>
                </a:solidFill>
                <a:latin typeface="Arial Narrow" pitchFamily="34" charset="0"/>
              </a:rPr>
              <a:t> </a:t>
            </a:r>
            <a:r>
              <a:rPr lang="en-US" sz="2000" b="1" dirty="0" smtClean="0">
                <a:latin typeface="Arial Narrow" pitchFamily="34" charset="0"/>
              </a:rPr>
              <a:t>– </a:t>
            </a:r>
            <a:r>
              <a:rPr lang="en-US" sz="2000" b="1" dirty="0" err="1" smtClean="0">
                <a:latin typeface="Arial Narrow" pitchFamily="34" charset="0"/>
              </a:rPr>
              <a:t>asiste</a:t>
            </a:r>
            <a:r>
              <a:rPr lang="en-US" sz="2000" b="1" dirty="0" smtClean="0">
                <a:latin typeface="Arial Narrow" pitchFamily="34" charset="0"/>
              </a:rPr>
              <a:t/>
            </a:r>
            <a:br>
              <a:rPr lang="en-US" sz="2000" b="1" dirty="0" smtClean="0">
                <a:latin typeface="Arial Narrow" pitchFamily="34" charset="0"/>
              </a:rPr>
            </a:br>
            <a:r>
              <a:rPr lang="en-US" sz="2000" b="1" dirty="0" smtClean="0">
                <a:latin typeface="Arial Narrow" pitchFamily="34" charset="0"/>
              </a:rPr>
              <a:t>      </a:t>
            </a:r>
            <a:r>
              <a:rPr lang="en-US" sz="2000" b="1" dirty="0" err="1" smtClean="0">
                <a:latin typeface="Arial Narrow" pitchFamily="34" charset="0"/>
              </a:rPr>
              <a:t>en</a:t>
            </a:r>
            <a:r>
              <a:rPr lang="en-US" sz="2000" b="1" dirty="0" smtClean="0">
                <a:latin typeface="Arial Narrow" pitchFamily="34" charset="0"/>
              </a:rPr>
              <a:t> el </a:t>
            </a:r>
            <a:r>
              <a:rPr lang="en-US" sz="2000" b="1" dirty="0" err="1" smtClean="0">
                <a:latin typeface="Arial Narrow" pitchFamily="34" charset="0"/>
              </a:rPr>
              <a:t>desarrollo</a:t>
            </a:r>
            <a:r>
              <a:rPr lang="en-US" sz="2000" b="1" dirty="0" smtClean="0">
                <a:latin typeface="Arial Narrow" pitchFamily="34" charset="0"/>
              </a:rPr>
              <a:t> del PCTI</a:t>
            </a:r>
            <a:endParaRPr lang="en-US" sz="2000" b="1" spc="-30"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14" name="Subtitle 8"/>
          <p:cNvSpPr txBox="1">
            <a:spLocks/>
          </p:cNvSpPr>
          <p:nvPr/>
        </p:nvSpPr>
        <p:spPr bwMode="auto">
          <a:xfrm>
            <a:off x="640105" y="3749761"/>
            <a:ext cx="8138770"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u="sng" dirty="0" err="1" smtClean="0">
                <a:solidFill>
                  <a:srgbClr val="002060"/>
                </a:solidFill>
                <a:latin typeface="Arial Narrow" pitchFamily="34" charset="0"/>
              </a:rPr>
              <a:t>Capataz</a:t>
            </a:r>
            <a:r>
              <a:rPr lang="en-US" sz="2000" b="1" u="sng" dirty="0" smtClean="0">
                <a:solidFill>
                  <a:srgbClr val="002060"/>
                </a:solidFill>
                <a:latin typeface="Arial Narrow" pitchFamily="34" charset="0"/>
              </a:rPr>
              <a:t>/ </a:t>
            </a:r>
            <a:r>
              <a:rPr lang="en-US" sz="2000" b="1" u="sng" dirty="0" err="1" smtClean="0">
                <a:solidFill>
                  <a:srgbClr val="002060"/>
                </a:solidFill>
                <a:latin typeface="Arial Narrow" pitchFamily="34" charset="0"/>
              </a:rPr>
              <a:t>lider</a:t>
            </a:r>
            <a:r>
              <a:rPr lang="en-US" sz="2000" b="1" dirty="0" smtClean="0">
                <a:solidFill>
                  <a:srgbClr val="002060"/>
                </a:solidFill>
                <a:latin typeface="Arial Narrow" pitchFamily="34" charset="0"/>
              </a:rPr>
              <a:t> </a:t>
            </a:r>
            <a:r>
              <a:rPr lang="en-US" sz="2000" b="1" dirty="0" smtClean="0">
                <a:latin typeface="Arial Narrow" pitchFamily="34" charset="0"/>
              </a:rPr>
              <a:t>– </a:t>
            </a:r>
            <a:r>
              <a:rPr lang="en-US" sz="2000" b="1" dirty="0" err="1" smtClean="0">
                <a:latin typeface="Arial Narrow" pitchFamily="34" charset="0"/>
              </a:rPr>
              <a:t>desarrolla</a:t>
            </a:r>
            <a:r>
              <a:rPr lang="en-US" sz="2000" b="1" dirty="0" smtClean="0">
                <a:latin typeface="Arial Narrow" pitchFamily="34" charset="0"/>
              </a:rPr>
              <a:t> e</a:t>
            </a:r>
            <a:br>
              <a:rPr lang="en-US" sz="2000" b="1" dirty="0" smtClean="0">
                <a:latin typeface="Arial Narrow" pitchFamily="34" charset="0"/>
              </a:rPr>
            </a:br>
            <a:r>
              <a:rPr lang="en-US" sz="2000" b="1" dirty="0" smtClean="0">
                <a:latin typeface="Arial Narrow" pitchFamily="34" charset="0"/>
              </a:rPr>
              <a:t>     </a:t>
            </a:r>
            <a:r>
              <a:rPr lang="en-US" sz="2000" b="1" dirty="0" err="1" smtClean="0">
                <a:latin typeface="Arial Narrow" pitchFamily="34" charset="0"/>
              </a:rPr>
              <a:t>implementa</a:t>
            </a:r>
            <a:r>
              <a:rPr lang="en-US" sz="2000" b="1" dirty="0" smtClean="0">
                <a:latin typeface="Arial Narrow" pitchFamily="34" charset="0"/>
              </a:rPr>
              <a:t> el PCTI</a:t>
            </a: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pic>
        <p:nvPicPr>
          <p:cNvPr id="15" name="Picture 3" descr="C:\Users\bsant\AppData\Local\Microsoft\Windows\Temporary Internet Files\Content.IE5\SHLYSFQU\MCPE02691_0000[1].wmf" title="Picture of workers looking at ITCP"/>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114800" y="2209800"/>
            <a:ext cx="4532305" cy="3200400"/>
          </a:xfrm>
          <a:prstGeom prst="rect">
            <a:avLst/>
          </a:prstGeom>
          <a:noFill/>
        </p:spPr>
      </p:pic>
      <p:sp>
        <p:nvSpPr>
          <p:cNvPr id="9" name="Title 8" hidden="1"/>
          <p:cNvSpPr>
            <a:spLocks noGrp="1"/>
          </p:cNvSpPr>
          <p:nvPr>
            <p:ph type="title"/>
          </p:nvPr>
        </p:nvSpPr>
        <p:spPr>
          <a:xfrm>
            <a:off x="640105" y="-1276815"/>
            <a:ext cx="8229600" cy="1143000"/>
          </a:xfrm>
        </p:spPr>
        <p:txBody>
          <a:bodyPr/>
          <a:lstStyle/>
          <a:p>
            <a:r>
              <a:rPr lang="en-US" dirty="0" smtClean="0"/>
              <a:t>Construction phase</a:t>
            </a:r>
            <a:endParaRPr lang="en-US" dirty="0"/>
          </a:p>
        </p:txBody>
      </p:sp>
      <p:sp>
        <p:nvSpPr>
          <p:cNvPr id="16" name="Slide Number Placeholder 4"/>
          <p:cNvSpPr>
            <a:spLocks noGrp="1"/>
          </p:cNvSpPr>
          <p:nvPr>
            <p:ph type="sldNum" sz="quarter" idx="12"/>
          </p:nvPr>
        </p:nvSpPr>
        <p:spPr/>
        <p:txBody>
          <a:bodyPr/>
          <a:lstStyle/>
          <a:p>
            <a:pPr>
              <a:defRPr/>
            </a:pPr>
            <a:fld id="{632DF3B3-665C-4605-AF3C-B77CE60C6955}" type="slidenum">
              <a:rPr lang="en-US"/>
              <a:pPr>
                <a:defRPr/>
              </a:pPr>
              <a:t>8</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title="Picture of ARTBA Developing An Internal TC Plan preventing runovers and backovers in roadway construction Title"/>
          <p:cNvGrpSpPr/>
          <p:nvPr/>
        </p:nvGrpSpPr>
        <p:grpSpPr>
          <a:xfrm>
            <a:off x="381000" y="336288"/>
            <a:ext cx="8595360" cy="959112"/>
            <a:chOff x="381000" y="336288"/>
            <a:chExt cx="8595360" cy="959112"/>
          </a:xfrm>
        </p:grpSpPr>
        <p:sp>
          <p:nvSpPr>
            <p:cNvPr id="3"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4"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err="1">
                  <a:effectLst>
                    <a:outerShdw blurRad="60007" dist="310007" dir="7680000" sy="30000" kx="1300200" algn="ctr" rotWithShape="0">
                      <a:prstClr val="black">
                        <a:alpha val="32000"/>
                      </a:prstClr>
                    </a:outerShdw>
                  </a:effectLst>
                </a:rPr>
                <a:t>Implementando</a:t>
              </a:r>
              <a:r>
                <a:rPr lang="en-US" sz="3600" b="1" dirty="0">
                  <a:effectLst>
                    <a:outerShdw blurRad="60007" dist="310007" dir="7680000" sy="30000" kx="1300200" algn="ctr" rotWithShape="0">
                      <a:prstClr val="black">
                        <a:alpha val="32000"/>
                      </a:prstClr>
                    </a:outerShdw>
                  </a:effectLst>
                </a:rPr>
                <a:t> un PCTI</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a:p>
              <a:pPr algn="r">
                <a:lnSpc>
                  <a:spcPts val="1900"/>
                </a:lnSpc>
              </a:pP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5"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a:ln>
                    <a:solidFill>
                      <a:srgbClr val="C00000"/>
                    </a:solidFill>
                  </a:ln>
                  <a:solidFill>
                    <a:srgbClr val="003300"/>
                  </a:solidFill>
                </a:rPr>
                <a:t>PREVINIENDO INCIDENTES POR ATROPELLOS EN LA CONSTRUCCION VIAL</a:t>
              </a:r>
              <a:endParaRPr lang="en-US" sz="1600" b="1" i="1" spc="50" dirty="0">
                <a:ln>
                  <a:solidFill>
                    <a:srgbClr val="C00000"/>
                  </a:solidFill>
                </a:ln>
                <a:solidFill>
                  <a:srgbClr val="003300"/>
                </a:solidFill>
                <a:latin typeface="Calibri" pitchFamily="34" charset="0"/>
              </a:endParaRPr>
            </a:p>
            <a:p>
              <a:pPr>
                <a:lnSpc>
                  <a:spcPts val="1900"/>
                </a:lnSpc>
              </a:pPr>
              <a:endParaRPr lang="en-US" sz="1600" b="1" i="1" spc="50" dirty="0">
                <a:ln>
                  <a:solidFill>
                    <a:srgbClr val="C00000"/>
                  </a:solidFill>
                </a:ln>
                <a:solidFill>
                  <a:srgbClr val="003300"/>
                </a:solidFill>
                <a:latin typeface="Calibri" pitchFamily="34" charset="0"/>
              </a:endParaRPr>
            </a:p>
          </p:txBody>
        </p:sp>
        <p:pic>
          <p:nvPicPr>
            <p:cNvPr id="6" name="Picture 5" descr="LOGO-ARTBA.png" title="Picture of ARTBA Developing An Internal TC Plan preventing runovers and backovers in roadway construction Title"/>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7" name="Picture 6" descr="Logo_WZ_Safety.png" title="Picture of ARTBA Developing An Internal TC Plan preventing runovers and backovers in roadway construction Titl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8" name="Subtitle 8"/>
          <p:cNvSpPr txBox="1">
            <a:spLocks/>
          </p:cNvSpPr>
          <p:nvPr/>
        </p:nvSpPr>
        <p:spPr bwMode="auto">
          <a:xfrm>
            <a:off x="388938" y="1447800"/>
            <a:ext cx="7478712" cy="533400"/>
          </a:xfrm>
          <a:prstGeom prst="rect">
            <a:avLst/>
          </a:prstGeom>
          <a:noFill/>
          <a:ln w="9525">
            <a:noFill/>
            <a:miter lim="800000"/>
            <a:headEnd/>
            <a:tailEnd/>
          </a:ln>
        </p:spPr>
        <p:txBody>
          <a:bodyPr/>
          <a:lstStyle/>
          <a:p>
            <a:pPr marL="342900" indent="-342900">
              <a:spcBef>
                <a:spcPct val="20000"/>
              </a:spcBef>
            </a:pPr>
            <a:r>
              <a:rPr lang="en-US" sz="2800" b="1" dirty="0" err="1" smtClean="0">
                <a:solidFill>
                  <a:schemeClr val="bg2">
                    <a:lumMod val="10000"/>
                  </a:schemeClr>
                </a:solidFill>
                <a:latin typeface="Calibri" pitchFamily="34" charset="0"/>
              </a:rPr>
              <a:t>Etapa</a:t>
            </a:r>
            <a:r>
              <a:rPr lang="en-US" sz="2800" b="1" dirty="0" smtClean="0">
                <a:solidFill>
                  <a:schemeClr val="bg2">
                    <a:lumMod val="10000"/>
                  </a:schemeClr>
                </a:solidFill>
                <a:latin typeface="Calibri" pitchFamily="34" charset="0"/>
              </a:rPr>
              <a:t> de </a:t>
            </a:r>
            <a:r>
              <a:rPr lang="en-US" sz="2800" b="1" dirty="0" err="1" smtClean="0">
                <a:solidFill>
                  <a:schemeClr val="bg2">
                    <a:lumMod val="10000"/>
                  </a:schemeClr>
                </a:solidFill>
                <a:latin typeface="Calibri" pitchFamily="34" charset="0"/>
              </a:rPr>
              <a:t>Construcción</a:t>
            </a:r>
            <a:r>
              <a:rPr lang="en-US" sz="2800" b="1" dirty="0" smtClean="0">
                <a:solidFill>
                  <a:schemeClr val="bg2">
                    <a:lumMod val="10000"/>
                  </a:schemeClr>
                </a:solidFill>
                <a:latin typeface="Calibri" pitchFamily="34" charset="0"/>
              </a:rPr>
              <a:t> </a:t>
            </a:r>
            <a:r>
              <a:rPr lang="en-US" sz="2400" b="1" dirty="0" smtClean="0">
                <a:solidFill>
                  <a:schemeClr val="bg2">
                    <a:lumMod val="10000"/>
                  </a:schemeClr>
                </a:solidFill>
                <a:latin typeface="Calibri" pitchFamily="34" charset="0"/>
              </a:rPr>
              <a:t>(</a:t>
            </a:r>
            <a:r>
              <a:rPr lang="en-US" sz="2400" b="1" dirty="0" err="1" smtClean="0">
                <a:solidFill>
                  <a:schemeClr val="bg2">
                    <a:lumMod val="10000"/>
                  </a:schemeClr>
                </a:solidFill>
                <a:latin typeface="Calibri" pitchFamily="34" charset="0"/>
              </a:rPr>
              <a:t>continuación</a:t>
            </a:r>
            <a:r>
              <a:rPr lang="en-US" sz="2400" b="1" dirty="0" smtClean="0">
                <a:solidFill>
                  <a:schemeClr val="bg2">
                    <a:lumMod val="10000"/>
                  </a:schemeClr>
                </a:solidFill>
                <a:latin typeface="Calibri" pitchFamily="34" charset="0"/>
              </a:rPr>
              <a:t>)</a:t>
            </a:r>
            <a:endParaRPr lang="en-US" sz="2400" b="1" dirty="0">
              <a:solidFill>
                <a:schemeClr val="bg2">
                  <a:lumMod val="10000"/>
                </a:schemeClr>
              </a:solidFill>
              <a:latin typeface="Calibri" pitchFamily="34" charset="0"/>
            </a:endParaRPr>
          </a:p>
        </p:txBody>
      </p:sp>
      <p:sp>
        <p:nvSpPr>
          <p:cNvPr id="10" name="5-Point Star 9" title="Picture of star under the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ubtitle 8"/>
          <p:cNvSpPr txBox="1">
            <a:spLocks/>
          </p:cNvSpPr>
          <p:nvPr/>
        </p:nvSpPr>
        <p:spPr bwMode="auto">
          <a:xfrm>
            <a:off x="517525" y="1981200"/>
            <a:ext cx="8061325" cy="506413"/>
          </a:xfrm>
          <a:prstGeom prst="rect">
            <a:avLst/>
          </a:prstGeom>
          <a:noFill/>
          <a:ln w="9525">
            <a:noFill/>
            <a:miter lim="800000"/>
            <a:headEnd/>
            <a:tailEnd/>
          </a:ln>
        </p:spPr>
        <p:txBody>
          <a:bodyPr/>
          <a:lstStyle/>
          <a:p>
            <a:pPr marL="0" lvl="1">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err="1" smtClean="0">
                <a:latin typeface="Arial Narrow" pitchFamily="34" charset="0"/>
              </a:rPr>
              <a:t>Selección</a:t>
            </a:r>
            <a:r>
              <a:rPr lang="en-US" sz="2200" b="1" dirty="0" smtClean="0">
                <a:latin typeface="Arial Narrow" pitchFamily="34" charset="0"/>
              </a:rPr>
              <a:t> del </a:t>
            </a:r>
            <a:r>
              <a:rPr lang="en-US" sz="2200" b="1" dirty="0" err="1" smtClean="0">
                <a:latin typeface="Arial Narrow" pitchFamily="34" charset="0"/>
              </a:rPr>
              <a:t>subcontratistas</a:t>
            </a:r>
            <a:r>
              <a:rPr lang="en-US" sz="2200" b="1" dirty="0" smtClean="0">
                <a:latin typeface="Arial Narrow" pitchFamily="34" charset="0"/>
              </a:rPr>
              <a:t>,</a:t>
            </a:r>
            <a:br>
              <a:rPr lang="en-US" sz="2200" b="1" dirty="0" smtClean="0">
                <a:latin typeface="Arial Narrow" pitchFamily="34" charset="0"/>
              </a:rPr>
            </a:br>
            <a:r>
              <a:rPr lang="en-US" sz="2200" b="1" dirty="0" smtClean="0">
                <a:latin typeface="Arial Narrow" pitchFamily="34" charset="0"/>
              </a:rPr>
              <a:t>   </a:t>
            </a:r>
            <a:r>
              <a:rPr lang="en-US" sz="2200" b="1" dirty="0" err="1" smtClean="0">
                <a:latin typeface="Arial Narrow" pitchFamily="34" charset="0"/>
              </a:rPr>
              <a:t>inclusión</a:t>
            </a:r>
            <a:r>
              <a:rPr lang="en-US" sz="2200" b="1" dirty="0" smtClean="0">
                <a:latin typeface="Arial Narrow" pitchFamily="34" charset="0"/>
              </a:rPr>
              <a:t>, </a:t>
            </a:r>
            <a:r>
              <a:rPr lang="en-US" sz="2200" b="1" dirty="0" err="1" smtClean="0">
                <a:latin typeface="Arial Narrow" pitchFamily="34" charset="0"/>
              </a:rPr>
              <a:t>communicaciones</a:t>
            </a:r>
            <a:r>
              <a:rPr lang="en-US" sz="2200" b="1" dirty="0" smtClean="0">
                <a:latin typeface="Arial Narrow" pitchFamily="34" charset="0"/>
              </a:rPr>
              <a:t/>
            </a:r>
            <a:br>
              <a:rPr lang="en-US" sz="2200" b="1" dirty="0" smtClean="0">
                <a:latin typeface="Arial Narrow" pitchFamily="34" charset="0"/>
              </a:rPr>
            </a:br>
            <a:r>
              <a:rPr lang="en-US" sz="2200" b="1" dirty="0" smtClean="0">
                <a:latin typeface="Arial Narrow" pitchFamily="34" charset="0"/>
              </a:rPr>
              <a:t>   (e.g. </a:t>
            </a:r>
            <a:r>
              <a:rPr lang="en-US" sz="2200" b="1" dirty="0" err="1" smtClean="0">
                <a:latin typeface="Arial Narrow" pitchFamily="34" charset="0"/>
              </a:rPr>
              <a:t>camioneros</a:t>
            </a:r>
            <a:r>
              <a:rPr lang="en-US" sz="2200" b="1" dirty="0" smtClean="0">
                <a:latin typeface="Arial Narrow" pitchFamily="34" charset="0"/>
              </a:rPr>
              <a:t>, </a:t>
            </a:r>
            <a:r>
              <a:rPr lang="en-US" sz="2200" b="1" dirty="0" err="1" smtClean="0">
                <a:latin typeface="Arial Narrow" pitchFamily="34" charset="0"/>
              </a:rPr>
              <a:t>excavaciones</a:t>
            </a:r>
            <a:r>
              <a:rPr lang="en-US" sz="2200" b="1" dirty="0" smtClean="0">
                <a:latin typeface="Arial Narrow" pitchFamily="34" charset="0"/>
              </a:rPr>
              <a:t>, etc.)</a:t>
            </a:r>
          </a:p>
        </p:txBody>
      </p:sp>
      <p:pic>
        <p:nvPicPr>
          <p:cNvPr id="12" name="Picture 3" descr="C:\Users\bsant.ARTBA\AppData\Local\Microsoft\Windows\Temporary Internet Files\Content.IE5\S9KCQW8P\MC900431525[1].png" title="Picture of under construction sign"/>
          <p:cNvPicPr>
            <a:picLocks noChangeAspect="1" noChangeArrowheads="1"/>
          </p:cNvPicPr>
          <p:nvPr/>
        </p:nvPicPr>
        <p:blipFill>
          <a:blip r:embed="rId5" cstate="print"/>
          <a:srcRect/>
          <a:stretch>
            <a:fillRect/>
          </a:stretch>
        </p:blipFill>
        <p:spPr bwMode="auto">
          <a:xfrm>
            <a:off x="4876800" y="1752600"/>
            <a:ext cx="4038600" cy="4038600"/>
          </a:xfrm>
          <a:prstGeom prst="rect">
            <a:avLst/>
          </a:prstGeom>
          <a:noFill/>
        </p:spPr>
      </p:pic>
      <p:sp>
        <p:nvSpPr>
          <p:cNvPr id="13" name="Subtitle 8"/>
          <p:cNvSpPr txBox="1">
            <a:spLocks/>
          </p:cNvSpPr>
          <p:nvPr/>
        </p:nvSpPr>
        <p:spPr bwMode="auto">
          <a:xfrm>
            <a:off x="507273" y="2980693"/>
            <a:ext cx="8177745" cy="506413"/>
          </a:xfrm>
          <a:prstGeom prst="rect">
            <a:avLst/>
          </a:prstGeom>
          <a:noFill/>
          <a:ln w="9525">
            <a:noFill/>
            <a:miter lim="800000"/>
            <a:headEnd/>
            <a:tailEnd/>
          </a:ln>
        </p:spPr>
        <p:txBody>
          <a:bodyPr/>
          <a:lstStyle/>
          <a:p>
            <a:pPr marL="0" lvl="1">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err="1" smtClean="0">
                <a:latin typeface="Arial Narrow" pitchFamily="34" charset="0"/>
              </a:rPr>
              <a:t>Coordinación</a:t>
            </a:r>
            <a:r>
              <a:rPr lang="en-US" sz="2200" b="1" dirty="0" smtClean="0">
                <a:latin typeface="Arial Narrow" pitchFamily="34" charset="0"/>
              </a:rPr>
              <a:t> y </a:t>
            </a:r>
            <a:r>
              <a:rPr lang="en-US" sz="2200" b="1" dirty="0" err="1" smtClean="0">
                <a:latin typeface="Arial Narrow" pitchFamily="34" charset="0"/>
              </a:rPr>
              <a:t>comunicaciones</a:t>
            </a:r>
            <a:r>
              <a:rPr lang="en-US" sz="2200" b="1" dirty="0" smtClean="0">
                <a:latin typeface="Arial Narrow" pitchFamily="34" charset="0"/>
              </a:rPr>
              <a:t/>
            </a:r>
            <a:br>
              <a:rPr lang="en-US" sz="2200" b="1" dirty="0" smtClean="0">
                <a:latin typeface="Arial Narrow" pitchFamily="34" charset="0"/>
              </a:rPr>
            </a:br>
            <a:r>
              <a:rPr lang="en-US" sz="2200" b="1" dirty="0" smtClean="0">
                <a:latin typeface="Arial Narrow" pitchFamily="34" charset="0"/>
              </a:rPr>
              <a:t>   entre </a:t>
            </a:r>
            <a:r>
              <a:rPr lang="en-US" sz="2200" b="1" dirty="0" err="1">
                <a:latin typeface="Arial Narrow" pitchFamily="34" charset="0"/>
              </a:rPr>
              <a:t>propietario</a:t>
            </a:r>
            <a:r>
              <a:rPr lang="en-US" sz="2200" b="1" dirty="0">
                <a:latin typeface="Arial Narrow" pitchFamily="34" charset="0"/>
              </a:rPr>
              <a:t>/</a:t>
            </a:r>
            <a:r>
              <a:rPr lang="en-US" sz="2200" b="1" dirty="0" err="1">
                <a:latin typeface="Arial Narrow" pitchFamily="34" charset="0"/>
              </a:rPr>
              <a:t>agencia</a:t>
            </a:r>
            <a:endParaRPr lang="en-US" sz="2200" b="1" dirty="0" smtClean="0">
              <a:latin typeface="Arial Narrow" pitchFamily="34" charset="0"/>
            </a:endParaRPr>
          </a:p>
          <a:p>
            <a:pPr marL="0" lvl="1">
              <a:lnSpc>
                <a:spcPts val="2200"/>
              </a:lnSpc>
              <a:spcBef>
                <a:spcPct val="20000"/>
              </a:spcBef>
              <a:buFont typeface="Arial" charset="0"/>
              <a:buChar char="•"/>
            </a:pPr>
            <a:endParaRPr lang="en-US" sz="2200" b="1" dirty="0" smtClean="0">
              <a:latin typeface="Arial Narrow" pitchFamily="34" charset="0"/>
            </a:endParaRPr>
          </a:p>
          <a:p>
            <a:pPr marL="0" lvl="1">
              <a:lnSpc>
                <a:spcPts val="2200"/>
              </a:lnSpc>
              <a:spcBef>
                <a:spcPct val="20000"/>
              </a:spcBef>
              <a:buFont typeface="Arial" charset="0"/>
              <a:buChar char="•"/>
            </a:pPr>
            <a:endParaRPr lang="en-US" sz="2200" b="1" dirty="0" smtClean="0">
              <a:latin typeface="Arial Narrow" pitchFamily="34" charset="0"/>
            </a:endParaRPr>
          </a:p>
          <a:p>
            <a:pPr marL="0" lvl="1">
              <a:lnSpc>
                <a:spcPts val="2200"/>
              </a:lnSpc>
              <a:spcBef>
                <a:spcPct val="20000"/>
              </a:spcBef>
              <a:buFont typeface="Arial" charset="0"/>
              <a:buChar char="•"/>
            </a:pPr>
            <a:endParaRPr lang="en-US" sz="2200" b="1" dirty="0">
              <a:latin typeface="Arial Narrow" pitchFamily="34" charset="0"/>
            </a:endParaRPr>
          </a:p>
        </p:txBody>
      </p:sp>
      <p:sp>
        <p:nvSpPr>
          <p:cNvPr id="14" name="Subtitle 8"/>
          <p:cNvSpPr txBox="1">
            <a:spLocks/>
          </p:cNvSpPr>
          <p:nvPr/>
        </p:nvSpPr>
        <p:spPr bwMode="auto">
          <a:xfrm>
            <a:off x="507273" y="3754144"/>
            <a:ext cx="8061325" cy="506413"/>
          </a:xfrm>
          <a:prstGeom prst="rect">
            <a:avLst/>
          </a:prstGeom>
          <a:noFill/>
          <a:ln w="9525">
            <a:noFill/>
            <a:miter lim="800000"/>
            <a:headEnd/>
            <a:tailEnd/>
          </a:ln>
        </p:spPr>
        <p:txBody>
          <a:bodyPr/>
          <a:lstStyle/>
          <a:p>
            <a:pPr marL="0" lvl="1">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err="1" smtClean="0">
                <a:latin typeface="Arial Narrow" pitchFamily="34" charset="0"/>
              </a:rPr>
              <a:t>Selección</a:t>
            </a:r>
            <a:r>
              <a:rPr lang="en-US" sz="2200" b="1" dirty="0" smtClean="0">
                <a:latin typeface="Arial Narrow" pitchFamily="34" charset="0"/>
              </a:rPr>
              <a:t> de </a:t>
            </a:r>
            <a:r>
              <a:rPr lang="en-US" sz="2200" b="1" dirty="0" err="1" smtClean="0">
                <a:latin typeface="Arial Narrow" pitchFamily="34" charset="0"/>
              </a:rPr>
              <a:t>equipos</a:t>
            </a:r>
            <a:endParaRPr lang="en-US" sz="2200" b="1" dirty="0" smtClean="0">
              <a:latin typeface="Arial Narrow" pitchFamily="34" charset="0"/>
            </a:endParaRPr>
          </a:p>
          <a:p>
            <a:pPr marL="0" lvl="1">
              <a:lnSpc>
                <a:spcPts val="2200"/>
              </a:lnSpc>
              <a:spcBef>
                <a:spcPct val="20000"/>
              </a:spcBef>
              <a:buFont typeface="Arial" charset="0"/>
              <a:buChar char="•"/>
            </a:pPr>
            <a:endParaRPr lang="en-US" sz="2200" b="1" dirty="0" smtClean="0">
              <a:latin typeface="Arial Narrow" pitchFamily="34" charset="0"/>
            </a:endParaRPr>
          </a:p>
          <a:p>
            <a:pPr marL="0" lvl="1">
              <a:lnSpc>
                <a:spcPts val="2200"/>
              </a:lnSpc>
              <a:spcBef>
                <a:spcPct val="20000"/>
              </a:spcBef>
              <a:buFont typeface="Arial" charset="0"/>
              <a:buChar char="•"/>
            </a:pPr>
            <a:endParaRPr lang="en-US" sz="2200" b="1" dirty="0">
              <a:latin typeface="Arial Narrow" pitchFamily="34" charset="0"/>
            </a:endParaRPr>
          </a:p>
        </p:txBody>
      </p:sp>
      <p:sp>
        <p:nvSpPr>
          <p:cNvPr id="15" name="Subtitle 8"/>
          <p:cNvSpPr txBox="1">
            <a:spLocks/>
          </p:cNvSpPr>
          <p:nvPr/>
        </p:nvSpPr>
        <p:spPr bwMode="auto">
          <a:xfrm>
            <a:off x="640105" y="4103597"/>
            <a:ext cx="8138770"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err="1" smtClean="0">
                <a:latin typeface="Arial Narrow" pitchFamily="34" charset="0"/>
              </a:rPr>
              <a:t>Puntos</a:t>
            </a:r>
            <a:r>
              <a:rPr lang="en-US" sz="2000" b="1" dirty="0" smtClean="0">
                <a:latin typeface="Arial Narrow" pitchFamily="34" charset="0"/>
              </a:rPr>
              <a:t> </a:t>
            </a:r>
            <a:r>
              <a:rPr lang="en-US" sz="2000" b="1" dirty="0" err="1" smtClean="0">
                <a:latin typeface="Arial Narrow" pitchFamily="34" charset="0"/>
              </a:rPr>
              <a:t>ciegos</a:t>
            </a:r>
            <a:r>
              <a:rPr lang="en-US" sz="2000" b="1" dirty="0" smtClean="0">
                <a:latin typeface="Arial Narrow" pitchFamily="34" charset="0"/>
              </a:rPr>
              <a:t> </a:t>
            </a:r>
            <a:r>
              <a:rPr lang="en-US" sz="2000" b="1" dirty="0" err="1" smtClean="0">
                <a:latin typeface="Arial Narrow" pitchFamily="34" charset="0"/>
              </a:rPr>
              <a:t>más</a:t>
            </a:r>
            <a:r>
              <a:rPr lang="en-US" sz="2000" b="1" dirty="0" smtClean="0">
                <a:latin typeface="Arial Narrow" pitchFamily="34" charset="0"/>
              </a:rPr>
              <a:t> </a:t>
            </a:r>
            <a:r>
              <a:rPr lang="en-US" sz="2000" b="1" dirty="0" err="1" smtClean="0">
                <a:latin typeface="Arial Narrow" pitchFamily="34" charset="0"/>
              </a:rPr>
              <a:t>pequeños</a:t>
            </a: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spc="-30"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16" name="Subtitle 8"/>
          <p:cNvSpPr txBox="1">
            <a:spLocks/>
          </p:cNvSpPr>
          <p:nvPr/>
        </p:nvSpPr>
        <p:spPr bwMode="auto">
          <a:xfrm>
            <a:off x="640105" y="4468813"/>
            <a:ext cx="8138770"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err="1" smtClean="0">
                <a:latin typeface="Arial Narrow" pitchFamily="34" charset="0"/>
              </a:rPr>
              <a:t>Incluyen</a:t>
            </a:r>
            <a:r>
              <a:rPr lang="en-US" sz="2000" b="1" dirty="0" smtClean="0">
                <a:latin typeface="Arial Narrow" pitchFamily="34" charset="0"/>
              </a:rPr>
              <a:t> </a:t>
            </a:r>
            <a:r>
              <a:rPr lang="en-US" sz="2000" b="1" dirty="0" err="1" smtClean="0">
                <a:latin typeface="Arial Narrow" pitchFamily="34" charset="0"/>
              </a:rPr>
              <a:t>cámaras</a:t>
            </a:r>
            <a:r>
              <a:rPr lang="en-US" sz="2000" b="1" dirty="0" smtClean="0">
                <a:latin typeface="Arial Narrow" pitchFamily="34" charset="0"/>
              </a:rPr>
              <a:t>/</a:t>
            </a:r>
            <a:br>
              <a:rPr lang="en-US" sz="2000" b="1" dirty="0" smtClean="0">
                <a:latin typeface="Arial Narrow" pitchFamily="34" charset="0"/>
              </a:rPr>
            </a:br>
            <a:r>
              <a:rPr lang="en-US" sz="2000" b="1" dirty="0" smtClean="0">
                <a:latin typeface="Arial Narrow" pitchFamily="34" charset="0"/>
              </a:rPr>
              <a:t>     </a:t>
            </a:r>
            <a:r>
              <a:rPr lang="en-US" sz="2000" b="1" dirty="0" err="1" smtClean="0">
                <a:latin typeface="Arial Narrow" pitchFamily="34" charset="0"/>
              </a:rPr>
              <a:t>advertencia</a:t>
            </a:r>
            <a:r>
              <a:rPr lang="en-US" sz="2000" b="1" dirty="0" smtClean="0">
                <a:latin typeface="Arial Narrow" pitchFamily="34" charset="0"/>
              </a:rPr>
              <a:t> de </a:t>
            </a:r>
            <a:r>
              <a:rPr lang="en-US" sz="2000" b="1" dirty="0" err="1" smtClean="0">
                <a:latin typeface="Arial Narrow" pitchFamily="34" charset="0"/>
              </a:rPr>
              <a:t>proximidad</a:t>
            </a: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pic>
        <p:nvPicPr>
          <p:cNvPr id="17" name="Picture 16" descr="K5000.png" title="Picture of cameras and proximity warning system"/>
          <p:cNvPicPr>
            <a:picLocks noChangeAspect="1"/>
          </p:cNvPicPr>
          <p:nvPr/>
        </p:nvPicPr>
        <p:blipFill>
          <a:blip r:embed="rId6" cstate="email">
            <a:clrChange>
              <a:clrFrom>
                <a:srgbClr val="FFF200"/>
              </a:clrFrom>
              <a:clrTo>
                <a:srgbClr val="FFF200">
                  <a:alpha val="0"/>
                </a:srgbClr>
              </a:clrTo>
            </a:clrChange>
            <a:extLst>
              <a:ext uri="{28A0092B-C50C-407E-A947-70E740481C1C}">
                <a14:useLocalDpi xmlns:a14="http://schemas.microsoft.com/office/drawing/2010/main"/>
              </a:ext>
            </a:extLst>
          </a:blip>
          <a:stretch>
            <a:fillRect/>
          </a:stretch>
        </p:blipFill>
        <p:spPr>
          <a:xfrm>
            <a:off x="3624470" y="2209800"/>
            <a:ext cx="5052805" cy="3718865"/>
          </a:xfrm>
          <a:prstGeom prst="rect">
            <a:avLst/>
          </a:prstGeom>
        </p:spPr>
      </p:pic>
      <p:pic>
        <p:nvPicPr>
          <p:cNvPr id="18" name="Picture 17" descr="BlindSpotSterling9511NIOSH.png" title="Picture of blind spots chart"/>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019909" y="1524000"/>
            <a:ext cx="1600591" cy="1828800"/>
          </a:xfrm>
          <a:prstGeom prst="rect">
            <a:avLst/>
          </a:prstGeom>
          <a:ln w="12700">
            <a:solidFill>
              <a:schemeClr val="tx1"/>
            </a:solidFill>
          </a:ln>
          <a:effectLst>
            <a:outerShdw blurRad="50800" dist="76200" dir="2700000" algn="tl" rotWithShape="0">
              <a:prstClr val="black">
                <a:alpha val="40000"/>
              </a:prstClr>
            </a:outerShdw>
          </a:effectLst>
        </p:spPr>
      </p:pic>
      <p:pic>
        <p:nvPicPr>
          <p:cNvPr id="19" name="Picture 18" descr="Excavator-.png" title="Picture of a tractor"/>
          <p:cNvPicPr>
            <a:picLocks noChangeAspect="1"/>
          </p:cNvPicPr>
          <p:nvPr/>
        </p:nvPicPr>
        <p:blipFill>
          <a:blip r:embed="rId8" cstate="email">
            <a:clrChange>
              <a:clrFrom>
                <a:srgbClr val="FCFCFC"/>
              </a:clrFrom>
              <a:clrTo>
                <a:srgbClr val="FCFCFC">
                  <a:alpha val="0"/>
                </a:srgbClr>
              </a:clrTo>
            </a:clrChange>
            <a:extLst>
              <a:ext uri="{28A0092B-C50C-407E-A947-70E740481C1C}">
                <a14:useLocalDpi xmlns:a14="http://schemas.microsoft.com/office/drawing/2010/main"/>
              </a:ext>
            </a:extLst>
          </a:blip>
          <a:stretch>
            <a:fillRect/>
          </a:stretch>
        </p:blipFill>
        <p:spPr>
          <a:xfrm>
            <a:off x="3624470" y="2075731"/>
            <a:ext cx="5318998" cy="4531562"/>
          </a:xfrm>
          <a:prstGeom prst="rect">
            <a:avLst/>
          </a:prstGeom>
        </p:spPr>
      </p:pic>
      <p:sp>
        <p:nvSpPr>
          <p:cNvPr id="9" name="Title 8" hidden="1"/>
          <p:cNvSpPr>
            <a:spLocks noGrp="1"/>
          </p:cNvSpPr>
          <p:nvPr>
            <p:ph type="title"/>
          </p:nvPr>
        </p:nvSpPr>
        <p:spPr/>
        <p:txBody>
          <a:bodyPr/>
          <a:lstStyle/>
          <a:p>
            <a:r>
              <a:rPr lang="en-US" dirty="0" smtClean="0"/>
              <a:t>Construction phase (continued)</a:t>
            </a:r>
            <a:endParaRPr lang="en-US" dirty="0"/>
          </a:p>
        </p:txBody>
      </p:sp>
      <p:sp>
        <p:nvSpPr>
          <p:cNvPr id="20" name="Slide Number Placeholder 4"/>
          <p:cNvSpPr>
            <a:spLocks noGrp="1"/>
          </p:cNvSpPr>
          <p:nvPr>
            <p:ph type="sldNum" sz="quarter" idx="12"/>
          </p:nvPr>
        </p:nvSpPr>
        <p:spPr/>
        <p:txBody>
          <a:bodyPr/>
          <a:lstStyle/>
          <a:p>
            <a:pPr>
              <a:defRPr/>
            </a:pPr>
            <a:fld id="{632DF3B3-665C-4605-AF3C-B77CE60C6955}" type="slidenum">
              <a:rPr lang="en-US"/>
              <a:pPr>
                <a:defRPr/>
              </a:pPr>
              <a:t>9</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par>
                                <p:cTn id="28" presetID="55" presetClass="entr" presetSubtype="0"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1000" fill="hold"/>
                                        <p:tgtEl>
                                          <p:spTgt spid="19"/>
                                        </p:tgtEl>
                                        <p:attrNameLst>
                                          <p:attrName>ppt_w</p:attrName>
                                        </p:attrNameLst>
                                      </p:cBhvr>
                                      <p:tavLst>
                                        <p:tav tm="0">
                                          <p:val>
                                            <p:strVal val="#ppt_w*0.70"/>
                                          </p:val>
                                        </p:tav>
                                        <p:tav tm="100000">
                                          <p:val>
                                            <p:strVal val="#ppt_w"/>
                                          </p:val>
                                        </p:tav>
                                      </p:tavLst>
                                    </p:anim>
                                    <p:anim calcmode="lin" valueType="num">
                                      <p:cBhvr>
                                        <p:cTn id="31" dur="1000" fill="hold"/>
                                        <p:tgtEl>
                                          <p:spTgt spid="19"/>
                                        </p:tgtEl>
                                        <p:attrNameLst>
                                          <p:attrName>ppt_h</p:attrName>
                                        </p:attrNameLst>
                                      </p:cBhvr>
                                      <p:tavLst>
                                        <p:tav tm="0">
                                          <p:val>
                                            <p:strVal val="#ppt_h"/>
                                          </p:val>
                                        </p:tav>
                                        <p:tav tm="100000">
                                          <p:val>
                                            <p:strVal val="#ppt_h"/>
                                          </p:val>
                                        </p:tav>
                                      </p:tavLst>
                                    </p:anim>
                                    <p:animEffect transition="in" filter="fade">
                                      <p:cBhvr>
                                        <p:cTn id="32" dur="1000"/>
                                        <p:tgtEl>
                                          <p:spTgt spid="19"/>
                                        </p:tgtEl>
                                      </p:cBhvr>
                                    </p:animEffect>
                                  </p:childTnLst>
                                </p:cTn>
                              </p:par>
                              <p:par>
                                <p:cTn id="33" presetID="10" presetClass="exit" presetSubtype="0" fill="hold" nodeType="withEffect">
                                  <p:stCondLst>
                                    <p:cond delay="0"/>
                                  </p:stCondLst>
                                  <p:childTnLst>
                                    <p:animEffect transition="out" filter="fade">
                                      <p:cBhvr>
                                        <p:cTn id="34" dur="1000"/>
                                        <p:tgtEl>
                                          <p:spTgt spid="12"/>
                                        </p:tgtEl>
                                      </p:cBhvr>
                                    </p:animEffect>
                                    <p:set>
                                      <p:cBhvr>
                                        <p:cTn id="35" dur="1" fill="hold">
                                          <p:stCondLst>
                                            <p:cond delay="999"/>
                                          </p:stCondLst>
                                        </p:cTn>
                                        <p:tgtEl>
                                          <p:spTgt spid="12"/>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childTnLst>
                                </p:cTn>
                              </p:par>
                              <p:par>
                                <p:cTn id="40" presetID="55" presetClass="entr" presetSubtype="0"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1000" fill="hold"/>
                                        <p:tgtEl>
                                          <p:spTgt spid="18"/>
                                        </p:tgtEl>
                                        <p:attrNameLst>
                                          <p:attrName>ppt_w</p:attrName>
                                        </p:attrNameLst>
                                      </p:cBhvr>
                                      <p:tavLst>
                                        <p:tav tm="0">
                                          <p:val>
                                            <p:strVal val="#ppt_w*0.70"/>
                                          </p:val>
                                        </p:tav>
                                        <p:tav tm="100000">
                                          <p:val>
                                            <p:strVal val="#ppt_w"/>
                                          </p:val>
                                        </p:tav>
                                      </p:tavLst>
                                    </p:anim>
                                    <p:anim calcmode="lin" valueType="num">
                                      <p:cBhvr>
                                        <p:cTn id="43" dur="1000" fill="hold"/>
                                        <p:tgtEl>
                                          <p:spTgt spid="18"/>
                                        </p:tgtEl>
                                        <p:attrNameLst>
                                          <p:attrName>ppt_h</p:attrName>
                                        </p:attrNameLst>
                                      </p:cBhvr>
                                      <p:tavLst>
                                        <p:tav tm="0">
                                          <p:val>
                                            <p:strVal val="#ppt_h"/>
                                          </p:val>
                                        </p:tav>
                                        <p:tav tm="100000">
                                          <p:val>
                                            <p:strVal val="#ppt_h"/>
                                          </p:val>
                                        </p:tav>
                                      </p:tavLst>
                                    </p:anim>
                                    <p:animEffect transition="in" filter="fade">
                                      <p:cBhvr>
                                        <p:cTn id="44" dur="10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31" presetClass="entr" presetSubtype="0" fill="hold" nodeType="withEffect">
                                  <p:stCondLst>
                                    <p:cond delay="0"/>
                                  </p:stCondLst>
                                  <p:iterate type="lt">
                                    <p:tmPct val="5000"/>
                                  </p:iterate>
                                  <p:childTnLst>
                                    <p:set>
                                      <p:cBhvr>
                                        <p:cTn id="50" dur="1" fill="hold">
                                          <p:stCondLst>
                                            <p:cond delay="0"/>
                                          </p:stCondLst>
                                        </p:cTn>
                                        <p:tgtEl>
                                          <p:spTgt spid="17"/>
                                        </p:tgtEl>
                                        <p:attrNameLst>
                                          <p:attrName>style.visibility</p:attrName>
                                        </p:attrNameLst>
                                      </p:cBhvr>
                                      <p:to>
                                        <p:strVal val="visible"/>
                                      </p:to>
                                    </p:set>
                                    <p:anim calcmode="lin" valueType="num">
                                      <p:cBhvr>
                                        <p:cTn id="51" dur="1000" fill="hold"/>
                                        <p:tgtEl>
                                          <p:spTgt spid="17"/>
                                        </p:tgtEl>
                                        <p:attrNameLst>
                                          <p:attrName>ppt_w</p:attrName>
                                        </p:attrNameLst>
                                      </p:cBhvr>
                                      <p:tavLst>
                                        <p:tav tm="0">
                                          <p:val>
                                            <p:fltVal val="0"/>
                                          </p:val>
                                        </p:tav>
                                        <p:tav tm="100000">
                                          <p:val>
                                            <p:strVal val="#ppt_w"/>
                                          </p:val>
                                        </p:tav>
                                      </p:tavLst>
                                    </p:anim>
                                    <p:anim calcmode="lin" valueType="num">
                                      <p:cBhvr>
                                        <p:cTn id="52" dur="1000" fill="hold"/>
                                        <p:tgtEl>
                                          <p:spTgt spid="17"/>
                                        </p:tgtEl>
                                        <p:attrNameLst>
                                          <p:attrName>ppt_h</p:attrName>
                                        </p:attrNameLst>
                                      </p:cBhvr>
                                      <p:tavLst>
                                        <p:tav tm="0">
                                          <p:val>
                                            <p:fltVal val="0"/>
                                          </p:val>
                                        </p:tav>
                                        <p:tav tm="100000">
                                          <p:val>
                                            <p:strVal val="#ppt_h"/>
                                          </p:val>
                                        </p:tav>
                                      </p:tavLst>
                                    </p:anim>
                                    <p:anim calcmode="lin" valueType="num">
                                      <p:cBhvr>
                                        <p:cTn id="53" dur="1000" fill="hold"/>
                                        <p:tgtEl>
                                          <p:spTgt spid="17"/>
                                        </p:tgtEl>
                                        <p:attrNameLst>
                                          <p:attrName>style.rotation</p:attrName>
                                        </p:attrNameLst>
                                      </p:cBhvr>
                                      <p:tavLst>
                                        <p:tav tm="0">
                                          <p:val>
                                            <p:fltVal val="90"/>
                                          </p:val>
                                        </p:tav>
                                        <p:tav tm="100000">
                                          <p:val>
                                            <p:fltVal val="0"/>
                                          </p:val>
                                        </p:tav>
                                      </p:tavLst>
                                    </p:anim>
                                    <p:animEffect transition="in" filter="fade">
                                      <p:cBhvr>
                                        <p:cTn id="54" dur="1000"/>
                                        <p:tgtEl>
                                          <p:spTgt spid="17"/>
                                        </p:tgtEl>
                                      </p:cBhvr>
                                    </p:animEffect>
                                  </p:childTnLst>
                                </p:cTn>
                              </p:par>
                              <p:par>
                                <p:cTn id="55" presetID="10" presetClass="exit" presetSubtype="0" fill="hold" nodeType="withEffect">
                                  <p:stCondLst>
                                    <p:cond delay="0"/>
                                  </p:stCondLst>
                                  <p:childTnLst>
                                    <p:animEffect transition="out" filter="fade">
                                      <p:cBhvr>
                                        <p:cTn id="56" dur="1000"/>
                                        <p:tgtEl>
                                          <p:spTgt spid="19"/>
                                        </p:tgtEl>
                                      </p:cBhvr>
                                    </p:animEffect>
                                    <p:set>
                                      <p:cBhvr>
                                        <p:cTn id="57" dur="1" fill="hold">
                                          <p:stCondLst>
                                            <p:cond delay="999"/>
                                          </p:stCondLst>
                                        </p:cTn>
                                        <p:tgtEl>
                                          <p:spTgt spid="19"/>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1000"/>
                                        <p:tgtEl>
                                          <p:spTgt spid="18"/>
                                        </p:tgtEl>
                                      </p:cBhvr>
                                    </p:animEffect>
                                    <p:set>
                                      <p:cBhvr>
                                        <p:cTn id="60" dur="1" fill="hold">
                                          <p:stCondLst>
                                            <p:cond delay="999"/>
                                          </p:stCondLst>
                                        </p:cTn>
                                        <p:tgtEl>
                                          <p:spTgt spid="18"/>
                                        </p:tgtEl>
                                        <p:attrNameLst>
                                          <p:attrName>style.visibility</p:attrName>
                                        </p:attrNameLst>
                                      </p:cBhvr>
                                      <p:to>
                                        <p:strVal val="hidden"/>
                                      </p:to>
                                    </p:set>
                                  </p:childTnLst>
                                </p:cTn>
                              </p:par>
                              <p:par>
                                <p:cTn id="61" presetID="1" presetClass="entr" presetSubtype="0" fill="hold" grpId="0" nodeType="withEffect">
                                  <p:stCondLst>
                                    <p:cond delay="0"/>
                                  </p:stCondLst>
                                  <p:childTnLst>
                                    <p:set>
                                      <p:cBhvr>
                                        <p:cTn id="6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p:bldP spid="14" grpId="0"/>
      <p:bldP spid="15" grpId="0"/>
      <p:bldP spid="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6914</TotalTime>
  <Words>4427</Words>
  <Application>Microsoft Office PowerPoint</Application>
  <PresentationFormat>On-screen Show (4:3)</PresentationFormat>
  <Paragraphs>393</Paragraphs>
  <Slides>29</Slides>
  <Notes>23</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29</vt:i4>
      </vt:variant>
    </vt:vector>
  </HeadingPairs>
  <TitlesOfParts>
    <vt:vector size="33" baseType="lpstr">
      <vt:lpstr>Office Theme</vt:lpstr>
      <vt:lpstr>AutoCAD LT Drawing</vt:lpstr>
      <vt:lpstr>AutoCAD Drawing</vt:lpstr>
      <vt:lpstr>Slide</vt:lpstr>
      <vt:lpstr>Developing an internal traffic control plan for roadway construction</vt:lpstr>
      <vt:lpstr>OSHA Disclaimer</vt:lpstr>
      <vt:lpstr>Course goals</vt:lpstr>
      <vt:lpstr>What is internal traffic control?</vt:lpstr>
      <vt:lpstr>When should an ITCP be developed</vt:lpstr>
      <vt:lpstr>Bidding and Planning stages</vt:lpstr>
      <vt:lpstr>Contractor planning phase</vt:lpstr>
      <vt:lpstr>Construction phase</vt:lpstr>
      <vt:lpstr>Construction phase (continued)</vt:lpstr>
      <vt:lpstr>What are the ITCP elements</vt:lpstr>
      <vt:lpstr>What are the ITCP elements? (continued)</vt:lpstr>
      <vt:lpstr>Creating the plan</vt:lpstr>
      <vt:lpstr>Creating the plan (continued)</vt:lpstr>
      <vt:lpstr>Creando el plan (continuación)   </vt:lpstr>
      <vt:lpstr> Creando el plan (continuación)</vt:lpstr>
      <vt:lpstr>Site Specific ITCP</vt:lpstr>
      <vt:lpstr>PCTI específico para la obra </vt:lpstr>
      <vt:lpstr>Can TCDs Be Used in an ITCP?</vt:lpstr>
      <vt:lpstr>Internal Traffic Control Diagram Example</vt:lpstr>
      <vt:lpstr>Basic Model for earth moving without an ITCP</vt:lpstr>
      <vt:lpstr>Basic model for earth moving with an ITCP</vt:lpstr>
      <vt:lpstr>Basic model for earth moving</vt:lpstr>
      <vt:lpstr>Internal traffic control diagram 1 Lane 1</vt:lpstr>
      <vt:lpstr>Creating an ITCP</vt:lpstr>
      <vt:lpstr>Class Activity</vt:lpstr>
      <vt:lpstr>Enforcing an ITCP</vt:lpstr>
      <vt:lpstr>Haciendo cumplir un PCTI</vt:lpstr>
      <vt:lpstr>Discussion and Question</vt:lpstr>
      <vt:lpstr>ITCP chart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Beth Larson</dc:creator>
  <cp:lastModifiedBy>Powell, John W. - OSHA CTR</cp:lastModifiedBy>
  <cp:revision>636</cp:revision>
  <dcterms:created xsi:type="dcterms:W3CDTF">2013-10-16T13:38:14Z</dcterms:created>
  <dcterms:modified xsi:type="dcterms:W3CDTF">2017-07-14T18:00:20Z</dcterms:modified>
</cp:coreProperties>
</file>