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2" r:id="rId2"/>
    <p:sldId id="332" r:id="rId3"/>
    <p:sldId id="331" r:id="rId4"/>
    <p:sldId id="295" r:id="rId5"/>
    <p:sldId id="321" r:id="rId6"/>
    <p:sldId id="322" r:id="rId7"/>
    <p:sldId id="323" r:id="rId8"/>
    <p:sldId id="324" r:id="rId9"/>
    <p:sldId id="325" r:id="rId10"/>
    <p:sldId id="326" r:id="rId11"/>
    <p:sldId id="327" r:id="rId12"/>
    <p:sldId id="328" r:id="rId13"/>
    <p:sldId id="329" r:id="rId14"/>
    <p:sldId id="330" r:id="rId15"/>
    <p:sldId id="296" r:id="rId16"/>
    <p:sldId id="29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0000CC"/>
    <a:srgbClr val="FFCC00"/>
    <a:srgbClr val="006600"/>
    <a:srgbClr val="333300"/>
    <a:srgbClr val="CC9900"/>
    <a:srgbClr val="003300"/>
    <a:srgbClr val="CC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26" autoAdjust="0"/>
    <p:restoredTop sz="91906" autoAdjust="0"/>
  </p:normalViewPr>
  <p:slideViewPr>
    <p:cSldViewPr>
      <p:cViewPr>
        <p:scale>
          <a:sx n="67" d="100"/>
          <a:sy n="67" d="100"/>
        </p:scale>
        <p:origin x="-1164" y="-4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C5CC0-598B-4E7A-8AE0-480CC7980C94}" type="datetimeFigureOut">
              <a:rPr lang="en-US" smtClean="0"/>
              <a:pPr/>
              <a:t>7/14/2017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5C8D15-20BA-4738-8202-6F3586D27429}" type="slidenum">
              <a:rPr lang="en-US" smtClean="0"/>
              <a:pPr/>
              <a:t>‹#›</a:t>
            </a:fld>
            <a:endParaRPr lang="en-US" dirty="0"/>
          </a:p>
        </p:txBody>
      </p:sp>
    </p:spTree>
    <p:extLst>
      <p:ext uri="{BB962C8B-B14F-4D97-AF65-F5344CB8AC3E}">
        <p14:creationId xmlns:p14="http://schemas.microsoft.com/office/powerpoint/2010/main" val="242159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lgn="l"/>
            <a:r>
              <a:rPr lang="es-US" noProof="0" dirty="0" smtClean="0"/>
              <a:t>NIOSH ha estado muy comprometida en la investigación y prueba de productos a fin de revisar la practicidad y efectividad</a:t>
            </a:r>
            <a:r>
              <a:rPr lang="es-US" baseline="0" noProof="0" dirty="0" smtClean="0"/>
              <a:t> de diferentes tecnologías diseñadas para advertir a los operadores cuando están cerca de los trabajadores a pie. Este módulo revisa algunas de estas tecnologías actualmente disponibles – o que pronto lo estarán – para aplicaciones en la construcción vial. </a:t>
            </a:r>
          </a:p>
          <a:p>
            <a:pPr lvl="0" algn="l"/>
            <a:endParaRPr lang="es-US" baseline="0" noProof="0" dirty="0" smtClean="0"/>
          </a:p>
          <a:p>
            <a:pPr lvl="0" algn="l"/>
            <a:r>
              <a:rPr lang="es-US" baseline="0" noProof="0" dirty="0" smtClean="0"/>
              <a:t>Reconocimiento: Gran parte de la información en esta presentación ha sido tomada de la investigación dirigida por </a:t>
            </a:r>
            <a:r>
              <a:rPr lang="es-US" baseline="0" noProof="0" dirty="0" err="1" smtClean="0"/>
              <a:t>Todd</a:t>
            </a:r>
            <a:r>
              <a:rPr lang="es-US" baseline="0" noProof="0" dirty="0" smtClean="0"/>
              <a:t> </a:t>
            </a:r>
            <a:r>
              <a:rPr lang="es-US" baseline="0" noProof="0" dirty="0" err="1" smtClean="0"/>
              <a:t>Ruff</a:t>
            </a:r>
            <a:r>
              <a:rPr lang="es-US" baseline="0" noProof="0" dirty="0" smtClean="0"/>
              <a:t>, de la Oficina de NIOSH de Investigación en Seguridad y Salud en la Minería.</a:t>
            </a:r>
          </a:p>
          <a:p>
            <a:pPr lvl="0" algn="l"/>
            <a:endParaRPr lang="en-US" baseline="0" dirty="0" smtClean="0"/>
          </a:p>
        </p:txBody>
      </p:sp>
      <p:sp>
        <p:nvSpPr>
          <p:cNvPr id="4" name="Slide Number Placeholder 3"/>
          <p:cNvSpPr>
            <a:spLocks noGrp="1"/>
          </p:cNvSpPr>
          <p:nvPr>
            <p:ph type="sldNum" sz="quarter" idx="10"/>
          </p:nvPr>
        </p:nvSpPr>
        <p:spPr/>
        <p:txBody>
          <a:bodyPr/>
          <a:lstStyle/>
          <a:p>
            <a:fld id="{865C8D15-20BA-4738-8202-6F3586D27429}"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Una tecnología emergente con resultados efectivos en otras industrias involucra una comunicación de dos vías entre un sistema montado en el equipo y detectores en los trabajadores (u</a:t>
            </a:r>
            <a:r>
              <a:rPr lang="es-US" baseline="0" dirty="0" smtClean="0"/>
              <a:t> otras máquinas). Esto es conocido como sistema “Basado en Tarjetas” (“</a:t>
            </a:r>
            <a:r>
              <a:rPr lang="es-US" baseline="0" dirty="0" err="1" smtClean="0"/>
              <a:t>Tag</a:t>
            </a:r>
            <a:r>
              <a:rPr lang="es-US" baseline="0" dirty="0" smtClean="0"/>
              <a:t> </a:t>
            </a:r>
            <a:r>
              <a:rPr lang="es-US" baseline="0" dirty="0" err="1" smtClean="0"/>
              <a:t>Based</a:t>
            </a:r>
            <a:r>
              <a:rPr lang="es-US" baseline="0" dirty="0" smtClean="0"/>
              <a:t>” </a:t>
            </a:r>
            <a:r>
              <a:rPr lang="es-US" baseline="0" dirty="0" err="1" smtClean="0"/>
              <a:t>system</a:t>
            </a:r>
            <a:r>
              <a:rPr lang="es-US" baseline="0" dirty="0" smtClean="0"/>
              <a:t>). Como tecnología, RFID (Identificación de Frecuencia de Radio) muestra un gran potencial. Algunos sistemas tienen un alarma de advertencia de dos vías, la cual permite recibir alarmas de advertencias individuales tanto al equipo como al operador.  El conductor recibe una alarma desde un equipo instalado en la cabina del camión, y el trabajador recibe una alarma desde el dispositivo o tarjeta que usa en su correa. Los sistemas RFID ofrece la mas comprehensiva protección contra colisiones debido a que alerta tanto al conductor/operador  y al trabajador a pie cuando están muy cerca el uno del otro.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5C8D15-20BA-4738-8202-6F3586D27429}"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Al igual que las tecnologías</a:t>
            </a:r>
            <a:r>
              <a:rPr lang="es-US" baseline="0" dirty="0" smtClean="0"/>
              <a:t> de GPS usadas para encontrar direcciones o lugares, la ubicación de equipos y vehículos pueden determinarse usando GPS. La ubicación del equipo es transmitida a otros equipos y trabajadores cercanos. Las alarmas de proximidad son activadas y las ubicaciones se muestran para advertir de situaciones peligrosas.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5C8D15-20BA-4738-8202-6F3586D27429}"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Hay otras tecnologías relativamente nuevas que son prometedoras en la industria</a:t>
            </a:r>
            <a:r>
              <a:rPr lang="es-US" baseline="0" noProof="0" dirty="0" smtClean="0"/>
              <a:t>. Una es un sistema de video inteligente que usa cámaras de estero-visión asistidas por computadora. El procesamiento de señales de video permite la detección en base al posicionamiento 3D y proveen visión sobre áreas ciegas cercanas al equipo y advierte de la proximidad mediante el uso de cámaras solamente.</a:t>
            </a:r>
            <a:r>
              <a:rPr lang="es-US" noProof="0" dirty="0" smtClean="0"/>
              <a:t> Ejemplo de la cámara y la persona como aparece en el monitor.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Como en toda tecnología, se debe prestar una consideración especial a la ubicación y la forma en la que se empleará la tecnología. Algunas</a:t>
            </a:r>
            <a:r>
              <a:rPr lang="es-US" baseline="0" noProof="0" dirty="0" smtClean="0"/>
              <a:t> consideraciones pueden incluir una necesidad de reducir las alarmas ruidosas y detenciones en falso en áreas urbanas. Sin embargo, existe un balance entre usar tecnología y distraer al operador con demasiadas interfaces. Tal vez los sistemas sobrecargan al operador y lo distraen. ¿Los sistemas sobrecargan o distraen a los operadores?</a:t>
            </a:r>
            <a:endParaRPr lang="es-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El rol de la tecnología</a:t>
            </a:r>
            <a:r>
              <a:rPr lang="es-US" baseline="0" noProof="0" dirty="0" smtClean="0"/>
              <a:t> en el PCTI es esencialmente el de la comunicación. Mediante cámaras, radares, sonares y otras tecnologías de advertencia, tanto trabajadores como operadores han ampliado su habilidad de verse mutuamente y ser advertidos cuando existe una situación peligrosa. La tecnología no evitará necesariamente incidentes de atropello o retroceso, pero puede proveer un nivel adicional de advertencia y notificación en aquellos casos cuando los trabajadores a pie, choferes de camiones u operadores no sigan el PCTI, o cuando el PCTI no anticipe o controle plenamente el surgimiento de una situación peligrosa.</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sz="1200" noProof="0" dirty="0" smtClean="0"/>
              <a:t>Detección de Proximidad: Detección de personas, vehículos</a:t>
            </a:r>
            <a:r>
              <a:rPr lang="es-US" sz="1200" baseline="0" noProof="0" dirty="0" smtClean="0"/>
              <a:t> y otros objetos cercanos a un equipo que usa tecnología de sensores</a:t>
            </a:r>
            <a:r>
              <a:rPr lang="es-US" sz="1200" noProof="0" dirty="0" smtClean="0"/>
              <a:t>.</a:t>
            </a:r>
          </a:p>
          <a:p>
            <a:r>
              <a:rPr lang="es-US" sz="1200" noProof="0" dirty="0" smtClean="0"/>
              <a:t>Aviso de Proximidad (Advertencia de Colisión): Detección de personal, vehículos</a:t>
            </a:r>
            <a:r>
              <a:rPr lang="es-US" sz="1200" baseline="0" noProof="0" dirty="0" smtClean="0"/>
              <a:t> y otros objetos cerca a una máquina que activa una alarma.</a:t>
            </a:r>
            <a:endParaRPr lang="es-US" sz="12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US" sz="1200" noProof="0" dirty="0" smtClean="0"/>
              <a:t>Evasión</a:t>
            </a:r>
            <a:r>
              <a:rPr lang="es-US" sz="1200" baseline="0" noProof="0" dirty="0" smtClean="0"/>
              <a:t> de Colisiones es el procesamiento de información de un sensor que produce señales de control u acciones que alteran el estatus o movimiento del equipo, evitando colisiones</a:t>
            </a:r>
            <a:r>
              <a:rPr lang="es-US" sz="1200" noProof="0" dirty="0" smtClean="0"/>
              <a:t>.</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Existen</a:t>
            </a:r>
            <a:r>
              <a:rPr lang="es-US" baseline="0" noProof="0" dirty="0" smtClean="0"/>
              <a:t> diferentes clases de sistemas de detección de proximidad. Algunas son autónomos y otras requieren de redes de comunicación.</a:t>
            </a:r>
            <a:endParaRPr lang="es-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Los</a:t>
            </a:r>
            <a:r>
              <a:rPr lang="es-US" baseline="0" noProof="0" dirty="0" smtClean="0"/>
              <a:t> sistemas autónomos o independientes pueden tener sensores pasivos de obstáculos y personal. Los sistemas cooperativos requieren de comunicación entre sistemas montados en las máquinas y sistemas en los obstáculos o el personal.</a:t>
            </a:r>
            <a:endParaRPr lang="es-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Sistemas en base a redes de</a:t>
            </a:r>
            <a:r>
              <a:rPr lang="es-US" baseline="0" noProof="0" dirty="0" smtClean="0"/>
              <a:t> comunicaciones son cooperativos y requieren de infraestructura adicional al de la obra</a:t>
            </a:r>
            <a:r>
              <a:rPr lang="es-US" noProof="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5C8D15-20BA-4738-8202-6F3586D27429}"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La perspectiva para evitar accidentes por atropello, retroceso o aprisionamiento de trabajadores depende</a:t>
            </a:r>
            <a:r>
              <a:rPr lang="es-US" baseline="0" noProof="0" dirty="0" smtClean="0"/>
              <a:t> de la clase de equipo y los riesgos asociados. El sistema es contingente ante factores como el hecho de que el operador se encuentre a bordo o adyacente al equipo. Uno debe considerar peligros como las áreas ciegas, velocidad del equipo y el riesgos de trabajadores y vehículos en las proximidades.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Aunque</a:t>
            </a:r>
            <a:r>
              <a:rPr lang="es-US" baseline="0" noProof="0" dirty="0" smtClean="0"/>
              <a:t> las cámaras son herramientas valiosas para eliminar puntos ciegos, también tienen sus limitaciones. Por ejemplo, el operador puede requerir el uso de múltiples cámaras para ver las áreas ciegas alrededor de su equipo. Además, como el trabajo de construcción esta expuesto a la suciedad, los lentes de las cámaras pueden cubrirse con polvo, lodo, asfalto, etc. dejándolos ciegos. Por último, aunque la cámara puede captar y mostrar la imagen de un trabajador a pie en el monitor, si el operador está atento a otras tareas no mirará al monitor.  </a:t>
            </a:r>
            <a:r>
              <a:rPr lang="es-US" noProof="0" dirty="0" smtClean="0"/>
              <a:t>Existe un gran número de fabricantes de sistemas de cámara y video, y sus precios son cada</a:t>
            </a:r>
            <a:r>
              <a:rPr lang="es-US" baseline="0" noProof="0" dirty="0" smtClean="0"/>
              <a:t> vez más competitivos.</a:t>
            </a:r>
            <a:endParaRPr lang="es-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noProof="0" dirty="0" smtClean="0"/>
              <a:t>Los dispositivos de sonar usan ondas sónicas para detectar a una persona u objeto que entra en el campo de percepción. Cuando se detecta algo en el campo, se activa la alarma. Los dispositivos de sonar no son tan comunes como las cámaras, pero su uso continua extendiéndose</a:t>
            </a:r>
            <a:r>
              <a:rPr lang="es-US" baseline="0" noProof="0" dirty="0" smtClean="0"/>
              <a:t>.</a:t>
            </a:r>
            <a:endParaRPr lang="es-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US" noProof="0"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US" noProof="0" dirty="0" smtClean="0"/>
              <a:t>Como el sonar, la</a:t>
            </a:r>
            <a:r>
              <a:rPr lang="es-US" baseline="0" noProof="0" dirty="0" smtClean="0"/>
              <a:t> ondas del radar crean un campo que detecta un objeto cuando entra en el área y crea una alarma de advertencia al operador.  El reto de contar solo con radares o sonares es que el sistema advertirá al conductor sobre cualquier objeto en el campo monitoreado, incluyendo conos, montículos de suciedad, palas, etc. Debido a que el rodar ni el sonar discriminan, el operador recibirá falsas alarmas que pueden causar que se acostumbre a las mismas y deje de atenderlas</a:t>
            </a:r>
            <a:endParaRPr lang="es-US"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65C8D15-20BA-4738-8202-6F3586D27429}"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US" dirty="0" smtClean="0"/>
              <a:t>Los sistemas de radar</a:t>
            </a:r>
            <a:r>
              <a:rPr lang="es-US" baseline="0" dirty="0" smtClean="0"/>
              <a:t> y de sonar funcionan mejor cuando están complementados con tecnología de cámara. Los dispositivos sensores del radar y el sonar envían una alarma cuando un objeto entra en el campo del sensor. La alarma alerta al operador para que vea en su monitor para ver a la persona u objeto en su punto ciego a fin de tomar la acción apropiada.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865C8D15-20BA-4738-8202-6F3586D27429}"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D9CA37-E210-433A-80D5-68865BEE4CA6}" type="datetimeFigureOut">
              <a:rPr lang="en-US" smtClean="0"/>
              <a:pPr/>
              <a:t>7/14/2017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814DA0-4C52-4110-B688-DF8EC917BC1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D9CA37-E210-433A-80D5-68865BEE4CA6}" type="datetimeFigureOut">
              <a:rPr lang="en-US" smtClean="0"/>
              <a:pPr/>
              <a:t>7/14/2017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14DA0-4C52-4110-B688-DF8EC917BC1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39.pn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png"/><Relationship Id="rId11" Type="http://schemas.openxmlformats.org/officeDocument/2006/relationships/image" Target="../media/image22.gif"/><Relationship Id="rId5" Type="http://schemas.openxmlformats.org/officeDocument/2006/relationships/image" Target="../media/image41.png"/><Relationship Id="rId10" Type="http://schemas.openxmlformats.org/officeDocument/2006/relationships/image" Target="../media/image43.gif"/><Relationship Id="rId4" Type="http://schemas.openxmlformats.org/officeDocument/2006/relationships/image" Target="../media/image40.png"/><Relationship Id="rId9"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51.png"/><Relationship Id="rId3" Type="http://schemas.openxmlformats.org/officeDocument/2006/relationships/image" Target="../media/image8.png"/><Relationship Id="rId7" Type="http://schemas.openxmlformats.org/officeDocument/2006/relationships/image" Target="../media/image47.png"/><Relationship Id="rId12"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5.gif"/><Relationship Id="rId11" Type="http://schemas.openxmlformats.org/officeDocument/2006/relationships/image" Target="../media/image49.png"/><Relationship Id="rId5" Type="http://schemas.openxmlformats.org/officeDocument/2006/relationships/image" Target="../media/image1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9.png"/><Relationship Id="rId9" Type="http://schemas.openxmlformats.org/officeDocument/2006/relationships/image" Target="../media/image2.png"/><Relationship Id="rId14" Type="http://schemas.openxmlformats.org/officeDocument/2006/relationships/image" Target="../media/image52.png"/></Relationships>
</file>

<file path=ppt/slides/_rels/slide1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7.jpeg"/><Relationship Id="rId11" Type="http://schemas.openxmlformats.org/officeDocument/2006/relationships/image" Target="../media/image2.png"/><Relationship Id="rId5" Type="http://schemas.openxmlformats.org/officeDocument/2006/relationships/image" Target="../media/image56.jpe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60.gif"/></Relationships>
</file>

<file path=ppt/slides/_rels/slide1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http://www.cdc.gov/niosh/mining/topicspage58.htm" TargetMode="External"/><Relationship Id="rId5" Type="http://schemas.openxmlformats.org/officeDocument/2006/relationships/hyperlink" Target="http://www.cdc.gov/niosh/topic/highwayworkzones/"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gif"/><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9.png"/><Relationship Id="rId7" Type="http://schemas.openxmlformats.org/officeDocument/2006/relationships/image" Target="../media/image21.jpe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png"/><Relationship Id="rId10" Type="http://schemas.openxmlformats.org/officeDocument/2006/relationships/image" Target="../media/image23.jpeg"/><Relationship Id="rId4" Type="http://schemas.openxmlformats.org/officeDocument/2006/relationships/image" Target="../media/image20.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4.png"/><Relationship Id="rId7" Type="http://schemas.openxmlformats.org/officeDocument/2006/relationships/image" Target="../media/image37.png"/><Relationship Id="rId12"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7.gif"/><Relationship Id="rId5" Type="http://schemas.openxmlformats.org/officeDocument/2006/relationships/image" Target="../media/image36.png"/><Relationship Id="rId10" Type="http://schemas.openxmlformats.org/officeDocument/2006/relationships/image" Target="../media/image38.jpeg"/><Relationship Id="rId4" Type="http://schemas.openxmlformats.org/officeDocument/2006/relationships/image" Target="../media/image35.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Technology Solutions preventing runovers and backovers in roadway construction Title"/>
          <p:cNvGrpSpPr/>
          <p:nvPr/>
        </p:nvGrpSpPr>
        <p:grpSpPr>
          <a:xfrm>
            <a:off x="274320" y="324683"/>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smtClean="0">
                  <a:effectLst>
                    <a:outerShdw blurRad="60007" dist="310007" dir="7680000" sy="30000" kx="1300200" algn="ctr" rotWithShape="0">
                      <a:prstClr val="black">
                        <a:alpha val="32000"/>
                      </a:prstClr>
                    </a:outerShdw>
                  </a:effectLst>
                </a:rPr>
                <a:t>Soluciones</a:t>
              </a:r>
              <a:r>
                <a:rPr lang="en-US" sz="3600" b="1" dirty="0" smtClean="0">
                  <a:effectLst>
                    <a:outerShdw blurRad="60007" dist="310007" dir="7680000" sy="30000" kx="1300200" algn="ctr" rotWithShape="0">
                      <a:prstClr val="black">
                        <a:alpha val="32000"/>
                      </a:prstClr>
                    </a:outerShdw>
                  </a:effectLst>
                </a:rPr>
                <a:t> </a:t>
              </a:r>
              <a:r>
                <a:rPr lang="en-US" sz="3600" b="1" dirty="0" err="1" smtClean="0">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Technology Solution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Technology Solution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grpSp>
        <p:nvGrpSpPr>
          <p:cNvPr id="14" name="Group 13" title="Picture of slide with course title Technology Solutions in ITC Planning"/>
          <p:cNvGrpSpPr/>
          <p:nvPr/>
        </p:nvGrpSpPr>
        <p:grpSpPr>
          <a:xfrm>
            <a:off x="838200" y="973348"/>
            <a:ext cx="7620000" cy="4343400"/>
            <a:chOff x="838200" y="1193333"/>
            <a:chExt cx="7467600" cy="4343400"/>
          </a:xfrm>
        </p:grpSpPr>
        <p:sp>
          <p:nvSpPr>
            <p:cNvPr id="10" name="Subtitle 8"/>
            <p:cNvSpPr txBox="1">
              <a:spLocks/>
            </p:cNvSpPr>
            <p:nvPr/>
          </p:nvSpPr>
          <p:spPr bwMode="auto">
            <a:xfrm>
              <a:off x="838200" y="25146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a:t>
              </a: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Soluciones</a:t>
              </a: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a:t>
              </a: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Tecnológicas</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sp>
          <p:nvSpPr>
            <p:cNvPr id="12" name="Subtitle 8"/>
            <p:cNvSpPr txBox="1">
              <a:spLocks/>
            </p:cNvSpPr>
            <p:nvPr/>
          </p:nvSpPr>
          <p:spPr bwMode="auto">
            <a:xfrm>
              <a:off x="1026414" y="1193333"/>
              <a:ext cx="6581479" cy="4343400"/>
            </a:xfrm>
            <a:prstGeom prst="rect">
              <a:avLst/>
            </a:prstGeom>
            <a:noFill/>
            <a:ln w="9525">
              <a:noFill/>
              <a:miter lim="800000"/>
              <a:headEnd/>
              <a:tailEnd/>
            </a:ln>
          </p:spPr>
          <p:txBody>
            <a:bodyPr/>
            <a:lstStyle/>
            <a:p>
              <a:pPr marL="342900" indent="-342900" algn="ctr">
                <a:spcBef>
                  <a:spcPct val="20000"/>
                </a:spcBef>
              </a:pPr>
              <a:r>
                <a:rPr lang="en-US" sz="4000" b="1" dirty="0" smtClean="0">
                  <a:solidFill>
                    <a:schemeClr val="tx1">
                      <a:lumMod val="75000"/>
                      <a:lumOff val="25000"/>
                    </a:schemeClr>
                  </a:solidFill>
                  <a:latin typeface="Calibri" pitchFamily="34" charset="0"/>
                </a:rPr>
                <a:t/>
              </a:r>
              <a:br>
                <a:rPr lang="en-US" sz="4000" b="1" dirty="0" smtClean="0">
                  <a:solidFill>
                    <a:schemeClr val="tx1">
                      <a:lumMod val="75000"/>
                      <a:lumOff val="25000"/>
                    </a:schemeClr>
                  </a:solidFill>
                  <a:latin typeface="Calibri" pitchFamily="34" charset="0"/>
                </a:rPr>
              </a:br>
              <a:r>
                <a:rPr lang="en-US" sz="400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endParaRPr lang="en-US" sz="600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endParaRPr lang="en-US" sz="1050" b="1" dirty="0" smtClean="0">
                <a:solidFill>
                  <a:schemeClr val="tx1">
                    <a:lumMod val="75000"/>
                    <a:lumOff val="25000"/>
                  </a:schemeClr>
                </a:solidFill>
                <a:latin typeface="Calibri" pitchFamily="34" charset="0"/>
              </a:endParaRPr>
            </a:p>
            <a:p>
              <a:pPr marL="342900" indent="-342900" algn="ctr">
                <a:spcBef>
                  <a:spcPct val="20000"/>
                </a:spcBef>
              </a:pPr>
              <a:r>
                <a:rPr lang="en-US" sz="1050" b="1" dirty="0" smtClean="0">
                  <a:solidFill>
                    <a:schemeClr val="tx1">
                      <a:lumMod val="75000"/>
                      <a:lumOff val="25000"/>
                    </a:schemeClr>
                  </a:solidFill>
                  <a:latin typeface="Calibri" pitchFamily="34" charset="0"/>
                </a:rPr>
                <a:t> </a:t>
              </a:r>
              <a:r>
                <a:rPr lang="en-US" sz="6000" b="1" dirty="0" smtClean="0">
                  <a:solidFill>
                    <a:schemeClr val="tx1">
                      <a:lumMod val="75000"/>
                      <a:lumOff val="25000"/>
                    </a:schemeClr>
                  </a:solidFill>
                  <a:latin typeface="Calibri" pitchFamily="34" charset="0"/>
                </a:rPr>
                <a:t/>
              </a:r>
              <a:br>
                <a:rPr lang="en-US" sz="6000" b="1" dirty="0" smtClean="0">
                  <a:solidFill>
                    <a:schemeClr val="tx1">
                      <a:lumMod val="75000"/>
                      <a:lumOff val="25000"/>
                    </a:schemeClr>
                  </a:solidFill>
                  <a:latin typeface="Calibri" pitchFamily="34" charset="0"/>
                </a:rPr>
              </a:br>
              <a:r>
                <a:rPr lang="en-US" sz="4800" b="1" dirty="0" err="1"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en</a:t>
              </a:r>
              <a:r>
                <a:rPr lang="en-US" sz="48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 el </a:t>
              </a:r>
              <a:r>
                <a:rPr lang="en-US" sz="4800" b="1" dirty="0" err="1"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Planeamiento</a:t>
              </a:r>
              <a:r>
                <a:rPr lang="en-US" sz="4800" b="1" dirty="0" smtClean="0">
                  <a:solidFill>
                    <a:schemeClr val="tx1">
                      <a:lumMod val="75000"/>
                      <a:lumOff val="25000"/>
                    </a:schemeClr>
                  </a:solidFill>
                  <a:effectLst>
                    <a:outerShdw blurRad="50800" dist="38100" dir="16200000" rotWithShape="0">
                      <a:prstClr val="black">
                        <a:alpha val="40000"/>
                      </a:prstClr>
                    </a:outerShdw>
                  </a:effectLst>
                  <a:latin typeface="Calibri" pitchFamily="34" charset="0"/>
                </a:rPr>
                <a:t> del ITC</a:t>
              </a:r>
              <a:endParaRPr lang="en-US" sz="4800" b="1" dirty="0">
                <a:solidFill>
                  <a:schemeClr val="tx1">
                    <a:lumMod val="75000"/>
                    <a:lumOff val="25000"/>
                  </a:schemeClr>
                </a:solidFill>
                <a:effectLst>
                  <a:outerShdw blurRad="50800" dist="38100" dir="16200000" rotWithShape="0">
                    <a:prstClr val="black">
                      <a:alpha val="40000"/>
                    </a:prstClr>
                  </a:outerShdw>
                </a:effectLst>
                <a:latin typeface="Calibri" pitchFamily="34" charset="0"/>
              </a:endParaRPr>
            </a:p>
          </p:txBody>
        </p:sp>
      </p:grpSp>
      <p:sp>
        <p:nvSpPr>
          <p:cNvPr id="8" name="Title 7" hidden="1"/>
          <p:cNvSpPr>
            <a:spLocks noGrp="1"/>
          </p:cNvSpPr>
          <p:nvPr>
            <p:ph type="title"/>
          </p:nvPr>
        </p:nvSpPr>
        <p:spPr>
          <a:xfrm>
            <a:off x="438842" y="-1676400"/>
            <a:ext cx="8229600" cy="1143000"/>
          </a:xfrm>
        </p:spPr>
        <p:txBody>
          <a:bodyPr/>
          <a:lstStyle/>
          <a:p>
            <a:r>
              <a:rPr lang="en-US" dirty="0" smtClean="0"/>
              <a:t>Technology solutions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3"/>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radar-dump-truck-Scelzi5.png" title="Radar wywtem mounted on tru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2286000"/>
            <a:ext cx="3810000" cy="3619500"/>
          </a:xfrm>
          <a:prstGeom prst="rect">
            <a:avLst/>
          </a:prstGeom>
          <a:ln>
            <a:solidFill>
              <a:schemeClr val="tx1"/>
            </a:solidFill>
          </a:ln>
          <a:effectLst>
            <a:outerShdw blurRad="50800" dist="76200" dir="2700000" algn="tl" rotWithShape="0">
              <a:prstClr val="black">
                <a:alpha val="40000"/>
              </a:prstClr>
            </a:outerShdw>
          </a:effectLst>
        </p:spPr>
      </p:pic>
      <p:pic>
        <p:nvPicPr>
          <p:cNvPr id="24" name="Picture 23" descr="rader-C515777.png" title="Picture of radar system mounted inside a work tru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95800" y="1981200"/>
            <a:ext cx="3810000" cy="3937000"/>
          </a:xfrm>
          <a:prstGeom prst="rect">
            <a:avLst/>
          </a:prstGeom>
          <a:ln>
            <a:solidFill>
              <a:schemeClr val="tx1"/>
            </a:solidFill>
          </a:ln>
          <a:effectLst>
            <a:outerShdw blurRad="50800" dist="76200" dir="2700000" algn="tl" rotWithShape="0">
              <a:prstClr val="black">
                <a:alpha val="40000"/>
              </a:prstClr>
            </a:outerShdw>
          </a:effectLst>
        </p:spPr>
      </p:pic>
      <p:sp>
        <p:nvSpPr>
          <p:cNvPr id="33" name="Oval 32" title="Picture of circle around display in the cab"/>
          <p:cNvSpPr/>
          <p:nvPr/>
        </p:nvSpPr>
        <p:spPr>
          <a:xfrm>
            <a:off x="5791200" y="3124200"/>
            <a:ext cx="1600200" cy="1676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radar PWSSensingZoneOnAHaulTruck (1).png" title="Picture of a radar system mounted on a work truck"/>
          <p:cNvPicPr>
            <a:picLocks noChangeAspect="1"/>
          </p:cNvPicPr>
          <p:nvPr/>
        </p:nvPicPr>
        <p:blipFill>
          <a:blip r:embed="rId5" cstate="email">
            <a:clrChange>
              <a:clrFrom>
                <a:srgbClr val="EEEBDB"/>
              </a:clrFrom>
              <a:clrTo>
                <a:srgbClr val="EEEBDB">
                  <a:alpha val="0"/>
                </a:srgbClr>
              </a:clrTo>
            </a:clrChange>
            <a:extLst>
              <a:ext uri="{28A0092B-C50C-407E-A947-70E740481C1C}">
                <a14:useLocalDpi xmlns:a14="http://schemas.microsoft.com/office/drawing/2010/main"/>
              </a:ext>
            </a:extLst>
          </a:blip>
          <a:stretch>
            <a:fillRect/>
          </a:stretch>
        </p:blipFill>
        <p:spPr>
          <a:xfrm>
            <a:off x="4267200" y="1219200"/>
            <a:ext cx="4589100" cy="3231516"/>
          </a:xfrm>
          <a:prstGeom prst="rect">
            <a:avLst/>
          </a:prstGeom>
        </p:spPr>
      </p:pic>
      <p:sp>
        <p:nvSpPr>
          <p:cNvPr id="7" name="Subtitle 8"/>
          <p:cNvSpPr txBox="1">
            <a:spLocks/>
          </p:cNvSpPr>
          <p:nvPr/>
        </p:nvSpPr>
        <p:spPr bwMode="auto">
          <a:xfrm>
            <a:off x="345899" y="4343399"/>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Típicamente</a:t>
            </a:r>
            <a:r>
              <a:rPr lang="en-US" sz="2000" b="1" dirty="0" smtClean="0">
                <a:latin typeface="Arial Narrow" pitchFamily="34" charset="0"/>
              </a:rPr>
              <a:t> para </a:t>
            </a:r>
            <a:r>
              <a:rPr lang="en-US" sz="2000" b="1" dirty="0" err="1" smtClean="0">
                <a:latin typeface="Arial Narrow" pitchFamily="34" charset="0"/>
              </a:rPr>
              <a:t>escenarios</a:t>
            </a:r>
            <a:r>
              <a:rPr lang="en-US" sz="2000" b="1" dirty="0" smtClean="0">
                <a:latin typeface="Arial Narrow" pitchFamily="34" charset="0"/>
              </a:rPr>
              <a:t> de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rangos</a:t>
            </a:r>
            <a:r>
              <a:rPr lang="en-US" sz="2000" b="1" dirty="0" smtClean="0">
                <a:latin typeface="Arial Narrow" pitchFamily="34" charset="0"/>
              </a:rPr>
              <a:t> </a:t>
            </a:r>
            <a:r>
              <a:rPr lang="en-US" sz="2000" b="1" dirty="0" err="1" smtClean="0">
                <a:latin typeface="Arial Narrow" pitchFamily="34" charset="0"/>
              </a:rPr>
              <a:t>cortos</a:t>
            </a:r>
            <a:r>
              <a:rPr lang="en-US" sz="2000" b="1" dirty="0" smtClean="0">
                <a:latin typeface="Arial Narrow" pitchFamily="34" charset="0"/>
              </a:rPr>
              <a:t> (25-75 pies)</a:t>
            </a:r>
          </a:p>
        </p:txBody>
      </p:sp>
      <p:sp>
        <p:nvSpPr>
          <p:cNvPr id="8" name="Subtitle 8"/>
          <p:cNvSpPr txBox="1">
            <a:spLocks/>
          </p:cNvSpPr>
          <p:nvPr/>
        </p:nvSpPr>
        <p:spPr bwMode="auto">
          <a:xfrm>
            <a:off x="302229" y="2354045"/>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Pulsos</a:t>
            </a:r>
            <a:r>
              <a:rPr lang="en-US" sz="2000" b="1" dirty="0" smtClean="0">
                <a:latin typeface="Arial Narrow" pitchFamily="34" charset="0"/>
              </a:rPr>
              <a:t> u </a:t>
            </a:r>
            <a:r>
              <a:rPr lang="en-US" sz="2000" b="1" dirty="0" err="1" smtClean="0">
                <a:latin typeface="Arial Narrow" pitchFamily="34" charset="0"/>
              </a:rPr>
              <a:t>hondas</a:t>
            </a:r>
            <a:r>
              <a:rPr lang="en-US" sz="2000" b="1" dirty="0" smtClean="0">
                <a:latin typeface="Arial Narrow" pitchFamily="34" charset="0"/>
              </a:rPr>
              <a:t> </a:t>
            </a:r>
            <a:r>
              <a:rPr lang="en-US" sz="2000" b="1" dirty="0" err="1" smtClean="0">
                <a:latin typeface="Arial Narrow" pitchFamily="34" charset="0"/>
              </a:rPr>
              <a:t>continuas</a:t>
            </a: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9" name="Subtitle 8"/>
          <p:cNvSpPr txBox="1">
            <a:spLocks/>
          </p:cNvSpPr>
          <p:nvPr/>
        </p:nvSpPr>
        <p:spPr bwMode="auto">
          <a:xfrm>
            <a:off x="302229" y="273050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Multiples </a:t>
            </a:r>
            <a:r>
              <a:rPr lang="en-US" sz="2000" b="1" spc="-30" dirty="0" err="1" smtClean="0">
                <a:latin typeface="Arial Narrow" pitchFamily="34" charset="0"/>
              </a:rPr>
              <a:t>antenas</a:t>
            </a:r>
            <a:r>
              <a:rPr lang="en-US" sz="2000" b="1" spc="-30" dirty="0" smtClean="0">
                <a:latin typeface="Arial Narrow" pitchFamily="34" charset="0"/>
              </a:rPr>
              <a:t> </a:t>
            </a:r>
            <a:r>
              <a:rPr lang="en-US" sz="2000" b="1" spc="-30" dirty="0" err="1" smtClean="0">
                <a:latin typeface="Arial Narrow" pitchFamily="34" charset="0"/>
              </a:rPr>
              <a:t>desplegadas</a:t>
            </a:r>
            <a:r>
              <a:rPr lang="en-US" sz="2000" b="1" spc="-30" dirty="0" smtClean="0">
                <a:latin typeface="Arial Narrow" pitchFamily="34" charset="0"/>
              </a:rPr>
              <a:t/>
            </a:r>
            <a:br>
              <a:rPr lang="en-US" sz="2000" b="1" spc="-30" dirty="0" smtClean="0">
                <a:latin typeface="Arial Narrow" pitchFamily="34" charset="0"/>
              </a:rPr>
            </a:br>
            <a:r>
              <a:rPr lang="en-US" sz="2000" b="1" spc="-30" dirty="0" smtClean="0">
                <a:latin typeface="Arial Narrow" pitchFamily="34" charset="0"/>
              </a:rPr>
              <a:t>     para </a:t>
            </a:r>
            <a:r>
              <a:rPr lang="en-US" sz="2000" b="1" spc="-30" dirty="0" err="1" smtClean="0">
                <a:latin typeface="Arial Narrow" pitchFamily="34" charset="0"/>
              </a:rPr>
              <a:t>monitorear</a:t>
            </a:r>
            <a:r>
              <a:rPr lang="en-US" sz="2000" b="1" spc="-30" dirty="0" smtClean="0">
                <a:latin typeface="Arial Narrow" pitchFamily="34" charset="0"/>
              </a:rPr>
              <a:t> </a:t>
            </a:r>
            <a:r>
              <a:rPr lang="en-US" sz="2000" b="1" spc="-30" dirty="0" err="1" smtClean="0">
                <a:latin typeface="Arial Narrow" pitchFamily="34" charset="0"/>
              </a:rPr>
              <a:t>áreas</a:t>
            </a:r>
            <a:r>
              <a:rPr lang="en-US" sz="2000" b="1" spc="-30" dirty="0" smtClean="0">
                <a:latin typeface="Arial Narrow" pitchFamily="34" charset="0"/>
              </a:rPr>
              <a:t> </a:t>
            </a:r>
            <a:r>
              <a:rPr lang="en-US" sz="2000" b="1" spc="-30" dirty="0" err="1" smtClean="0">
                <a:latin typeface="Arial Narrow" pitchFamily="34" charset="0"/>
              </a:rPr>
              <a:t>ciegas</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1" name="Subtitle 8"/>
          <p:cNvSpPr txBox="1">
            <a:spLocks/>
          </p:cNvSpPr>
          <p:nvPr/>
        </p:nvSpPr>
        <p:spPr bwMode="auto">
          <a:xfrm>
            <a:off x="345899" y="33893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a:latin typeface="Arial Narrow" pitchFamily="34" charset="0"/>
              </a:rPr>
              <a:t>L</a:t>
            </a:r>
            <a:r>
              <a:rPr lang="en-US" sz="2000" b="1" dirty="0" smtClean="0">
                <a:latin typeface="Arial Narrow" pitchFamily="34" charset="0"/>
              </a:rPr>
              <a:t>a </a:t>
            </a:r>
            <a:r>
              <a:rPr lang="en-US" sz="2000" b="1" dirty="0" err="1" smtClean="0">
                <a:latin typeface="Arial Narrow" pitchFamily="34" charset="0"/>
              </a:rPr>
              <a:t>pantalla</a:t>
            </a:r>
            <a:r>
              <a:rPr lang="en-US" sz="2000" b="1" dirty="0" smtClean="0">
                <a:latin typeface="Arial Narrow" pitchFamily="34" charset="0"/>
              </a:rPr>
              <a:t> </a:t>
            </a:r>
            <a:r>
              <a:rPr lang="en-US" sz="2000" b="1" dirty="0" err="1" smtClean="0">
                <a:latin typeface="Arial Narrow" pitchFamily="34" charset="0"/>
              </a:rPr>
              <a:t>en</a:t>
            </a:r>
            <a:r>
              <a:rPr lang="en-US" sz="2000" b="1" dirty="0" smtClean="0">
                <a:latin typeface="Arial Narrow" pitchFamily="34" charset="0"/>
              </a:rPr>
              <a:t> la </a:t>
            </a:r>
            <a:r>
              <a:rPr lang="en-US" sz="2000" b="1" dirty="0" err="1" smtClean="0">
                <a:latin typeface="Arial Narrow" pitchFamily="34" charset="0"/>
              </a:rPr>
              <a:t>cabina</a:t>
            </a:r>
            <a:r>
              <a:rPr lang="en-US" sz="2000" b="1" dirty="0" smtClean="0">
                <a:latin typeface="Arial Narrow" pitchFamily="34" charset="0"/>
              </a:rPr>
              <a:t> </a:t>
            </a:r>
            <a:r>
              <a:rPr lang="en-US" sz="2000" b="1" dirty="0" err="1" smtClean="0">
                <a:latin typeface="Arial Narrow" pitchFamily="34" charset="0"/>
              </a:rPr>
              <a:t>ofrece</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advertencias</a:t>
            </a:r>
            <a:r>
              <a:rPr lang="en-US" sz="2000" b="1" dirty="0" smtClean="0">
                <a:latin typeface="Arial Narrow" pitchFamily="34" charset="0"/>
              </a:rPr>
              <a:t> </a:t>
            </a:r>
            <a:r>
              <a:rPr lang="en-US" sz="2000" b="1" dirty="0" err="1" smtClean="0">
                <a:latin typeface="Arial Narrow" pitchFamily="34" charset="0"/>
              </a:rPr>
              <a:t>audiovisuales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 menudo con </a:t>
            </a:r>
            <a:r>
              <a:rPr lang="en-US" sz="2000" b="1" dirty="0" err="1" smtClean="0">
                <a:latin typeface="Arial Narrow" pitchFamily="34" charset="0"/>
              </a:rPr>
              <a:t>alarmas</a:t>
            </a:r>
            <a:r>
              <a:rPr lang="en-US" sz="2000" b="1" dirty="0" smtClean="0">
                <a:latin typeface="Arial Narrow" pitchFamily="34" charset="0"/>
              </a:rPr>
              <a:t> </a:t>
            </a:r>
            <a:r>
              <a:rPr lang="en-US" sz="2000" b="1" dirty="0" err="1" smtClean="0">
                <a:latin typeface="Arial Narrow" pitchFamily="34" charset="0"/>
              </a:rPr>
              <a:t>graduadas</a:t>
            </a:r>
            <a:endParaRPr lang="en-US" sz="2000" b="1" dirty="0" smtClean="0">
              <a:latin typeface="Arial Narrow" pitchFamily="34" charset="0"/>
            </a:endParaRPr>
          </a:p>
        </p:txBody>
      </p:sp>
      <p:grpSp>
        <p:nvGrpSpPr>
          <p:cNvPr id="12" name="Group 11"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1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6" name="Picture 15" descr="LOGO-ARTBA.png" title="Picture of ARTBA Technology Solutions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7" name="Picture 16" descr="Logo_WZ_Safety.png" title="Picture of ARTBA Technology Solutions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9" name="Subtitle 8"/>
          <p:cNvSpPr txBox="1">
            <a:spLocks/>
          </p:cNvSpPr>
          <p:nvPr/>
        </p:nvSpPr>
        <p:spPr bwMode="auto">
          <a:xfrm>
            <a:off x="152400"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Sistemas</a:t>
            </a:r>
            <a:r>
              <a:rPr lang="en-US" sz="2800" b="1" dirty="0" smtClean="0">
                <a:solidFill>
                  <a:schemeClr val="bg2">
                    <a:lumMod val="10000"/>
                  </a:schemeClr>
                </a:solidFill>
                <a:latin typeface="Calibri" pitchFamily="34" charset="0"/>
              </a:rPr>
              <a:t> de Radar</a:t>
            </a:r>
          </a:p>
        </p:txBody>
      </p:sp>
      <p:sp>
        <p:nvSpPr>
          <p:cNvPr id="21" name="5-Point Star 2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519454" y="-1239253"/>
            <a:ext cx="8229600" cy="1143000"/>
          </a:xfrm>
        </p:spPr>
        <p:txBody>
          <a:bodyPr>
            <a:normAutofit fontScale="90000"/>
          </a:bodyPr>
          <a:lstStyle/>
          <a:p>
            <a:r>
              <a:rPr lang="en-US" dirty="0"/>
              <a:t>Radar systems</a:t>
            </a:r>
            <a:br>
              <a:rPr lang="en-US" dirty="0"/>
            </a:br>
            <a:endParaRPr lang="en-US" dirty="0"/>
          </a:p>
        </p:txBody>
      </p:sp>
      <p:sp>
        <p:nvSpPr>
          <p:cNvPr id="22" name="Slide Number Placeholder 4"/>
          <p:cNvSpPr>
            <a:spLocks noGrp="1"/>
          </p:cNvSpPr>
          <p:nvPr>
            <p:ph type="sldNum" sz="quarter" idx="12"/>
          </p:nvPr>
        </p:nvSpPr>
        <p:spPr/>
        <p:txBody>
          <a:bodyPr/>
          <a:lstStyle/>
          <a:p>
            <a:pPr>
              <a:defRPr/>
            </a:pPr>
            <a:fld id="{991630E5-D2C6-4D54-9913-55C6C92AA029}" type="slidenum">
              <a:rPr lang="en-US" smtClean="0"/>
              <a:pPr>
                <a:defRPr/>
              </a:pPr>
              <a:t>10</a:t>
            </a:fld>
            <a:endParaRPr lang="en-US" dirty="0"/>
          </a:p>
        </p:txBody>
      </p:sp>
      <p:sp>
        <p:nvSpPr>
          <p:cNvPr id="23" name="Subtitle 8"/>
          <p:cNvSpPr txBox="1">
            <a:spLocks/>
          </p:cNvSpPr>
          <p:nvPr/>
        </p:nvSpPr>
        <p:spPr bwMode="auto">
          <a:xfrm>
            <a:off x="165100" y="1956593"/>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smtClean="0">
                <a:latin typeface="Arial Narrow" pitchFamily="34" charset="0"/>
              </a:rPr>
              <a:t>Radar </a:t>
            </a:r>
            <a:r>
              <a:rPr lang="en-US" sz="2200" b="1" dirty="0" err="1" smtClean="0">
                <a:latin typeface="Arial Narrow" pitchFamily="34" charset="0"/>
              </a:rPr>
              <a:t>en</a:t>
            </a:r>
            <a:r>
              <a:rPr lang="en-US" sz="2200" b="1" dirty="0" smtClean="0">
                <a:latin typeface="Arial Narrow" pitchFamily="34" charset="0"/>
              </a:rPr>
              <a:t> base a </a:t>
            </a:r>
            <a:r>
              <a:rPr lang="en-US" sz="2200" b="1" dirty="0" err="1" smtClean="0">
                <a:latin typeface="Arial Narrow" pitchFamily="34" charset="0"/>
              </a:rPr>
              <a:t>detección</a:t>
            </a:r>
            <a:r>
              <a:rPr lang="en-US" sz="2200" b="1" dirty="0" smtClean="0">
                <a:latin typeface="Arial Narrow" pitchFamily="34" charset="0"/>
              </a:rPr>
              <a:t> de </a:t>
            </a:r>
            <a:r>
              <a:rPr lang="en-US" sz="2200" b="1" dirty="0" err="1" smtClean="0">
                <a:latin typeface="Arial Narrow" pitchFamily="34" charset="0"/>
              </a:rPr>
              <a:t>proximidad</a:t>
            </a:r>
            <a:endParaRPr lang="en-US" sz="2200" b="1" dirty="0" smtClean="0">
              <a:latin typeface="Arial Narrow" pitchFamily="34" charset="0"/>
            </a:endParaRPr>
          </a:p>
        </p:txBody>
      </p:sp>
      <p:pic>
        <p:nvPicPr>
          <p:cNvPr id="26" name="Picture 25" descr="Animation-radar.gif" title="Picthre of radar waves"/>
          <p:cNvPicPr>
            <a:picLocks noChangeAspect="1"/>
          </p:cNvPicPr>
          <p:nvPr/>
        </p:nvPicPr>
        <p:blipFill>
          <a:blip r:embed="rId8" cstate="print"/>
          <a:stretch>
            <a:fillRect/>
          </a:stretch>
        </p:blipFill>
        <p:spPr>
          <a:xfrm>
            <a:off x="4572000" y="3810000"/>
            <a:ext cx="3581400" cy="2590800"/>
          </a:xfrm>
          <a:prstGeom prst="rect">
            <a:avLst/>
          </a:prstGeom>
        </p:spPr>
      </p:pic>
      <p:sp>
        <p:nvSpPr>
          <p:cNvPr id="31" name="Subtitle 8"/>
          <p:cNvSpPr txBox="1">
            <a:spLocks/>
          </p:cNvSpPr>
          <p:nvPr/>
        </p:nvSpPr>
        <p:spPr bwMode="auto">
          <a:xfrm>
            <a:off x="258762" y="5004593"/>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Desafío</a:t>
            </a:r>
            <a:endParaRPr lang="en-US" sz="2200" b="1" dirty="0" smtClean="0">
              <a:latin typeface="Arial Narrow" pitchFamily="34" charset="0"/>
            </a:endParaRPr>
          </a:p>
        </p:txBody>
      </p:sp>
      <p:sp>
        <p:nvSpPr>
          <p:cNvPr id="32" name="Subtitle 8"/>
          <p:cNvSpPr txBox="1">
            <a:spLocks/>
          </p:cNvSpPr>
          <p:nvPr/>
        </p:nvSpPr>
        <p:spPr bwMode="auto">
          <a:xfrm>
            <a:off x="381000" y="5442284"/>
            <a:ext cx="4690245"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Los </a:t>
            </a:r>
            <a:r>
              <a:rPr lang="en-US" sz="2000" b="1" dirty="0" err="1">
                <a:latin typeface="Arial Narrow" pitchFamily="34" charset="0"/>
              </a:rPr>
              <a:t>detectores</a:t>
            </a:r>
            <a:r>
              <a:rPr lang="en-US" sz="2000" b="1" dirty="0">
                <a:latin typeface="Arial Narrow" pitchFamily="34" charset="0"/>
              </a:rPr>
              <a:t> </a:t>
            </a:r>
            <a:r>
              <a:rPr lang="en-US" sz="2000" b="1" dirty="0" err="1">
                <a:latin typeface="Arial Narrow" pitchFamily="34" charset="0"/>
              </a:rPr>
              <a:t>deben</a:t>
            </a:r>
            <a:r>
              <a:rPr lang="en-US" sz="2000" b="1" dirty="0">
                <a:latin typeface="Arial Narrow" pitchFamily="34" charset="0"/>
              </a:rPr>
              <a:t> </a:t>
            </a:r>
            <a:r>
              <a:rPr lang="en-US" sz="2000" b="1" dirty="0" err="1">
                <a:latin typeface="Arial Narrow" pitchFamily="34" charset="0"/>
              </a:rPr>
              <a:t>ser</a:t>
            </a:r>
            <a:r>
              <a:rPr lang="en-US" sz="2000" b="1" dirty="0">
                <a:latin typeface="Arial Narrow" pitchFamily="34" charset="0"/>
              </a:rPr>
              <a:t> </a:t>
            </a:r>
            <a:r>
              <a:rPr lang="en-US" sz="2000" b="1" dirty="0" err="1">
                <a:latin typeface="Arial Narrow" pitchFamily="34" charset="0"/>
              </a:rPr>
              <a:t>montados</a:t>
            </a:r>
            <a:r>
              <a:rPr lang="en-US" sz="2000" b="1" dirty="0">
                <a:latin typeface="Arial Narrow" pitchFamily="34" charset="0"/>
              </a:rPr>
              <a:t/>
            </a:r>
            <a:br>
              <a:rPr lang="en-US" sz="2000" b="1" dirty="0">
                <a:latin typeface="Arial Narrow" pitchFamily="34" charset="0"/>
              </a:rPr>
            </a:br>
            <a:r>
              <a:rPr lang="en-US" sz="2000" b="1" dirty="0">
                <a:latin typeface="Arial Narrow" pitchFamily="34" charset="0"/>
              </a:rPr>
              <a:t>     </a:t>
            </a:r>
            <a:r>
              <a:rPr lang="en-US" sz="2000" b="1" dirty="0" err="1">
                <a:latin typeface="Arial Narrow" pitchFamily="34" charset="0"/>
              </a:rPr>
              <a:t>cuidadosamente</a:t>
            </a:r>
            <a:r>
              <a:rPr lang="en-US" sz="2000" b="1" dirty="0">
                <a:latin typeface="Arial Narrow" pitchFamily="34" charset="0"/>
              </a:rPr>
              <a:t> para no </a:t>
            </a:r>
            <a:r>
              <a:rPr lang="en-US" sz="2000" b="1" dirty="0" err="1">
                <a:latin typeface="Arial Narrow" pitchFamily="34" charset="0"/>
              </a:rPr>
              <a:t>detectar</a:t>
            </a:r>
            <a:r>
              <a:rPr lang="en-US" sz="2000" b="1" dirty="0">
                <a:latin typeface="Arial Narrow" pitchFamily="34" charset="0"/>
              </a:rPr>
              <a:t/>
            </a:r>
            <a:br>
              <a:rPr lang="en-US" sz="2000" b="1" dirty="0">
                <a:latin typeface="Arial Narrow" pitchFamily="34" charset="0"/>
              </a:rPr>
            </a:br>
            <a:r>
              <a:rPr lang="en-US" sz="2000" b="1" dirty="0">
                <a:latin typeface="Arial Narrow" pitchFamily="34" charset="0"/>
              </a:rPr>
              <a:t>     el </a:t>
            </a:r>
            <a:r>
              <a:rPr lang="en-US" sz="2000" b="1" dirty="0" err="1">
                <a:latin typeface="Arial Narrow" pitchFamily="34" charset="0"/>
              </a:rPr>
              <a:t>suelo</a:t>
            </a:r>
            <a:r>
              <a:rPr lang="en-US" sz="2000" b="1" dirty="0">
                <a:latin typeface="Arial Narrow" pitchFamily="34" charset="0"/>
              </a:rPr>
              <a:t> o parte del </a:t>
            </a:r>
            <a:r>
              <a:rPr lang="en-US" sz="2000" b="1" dirty="0" err="1" smtClean="0">
                <a:latin typeface="Arial Narrow" pitchFamily="34" charset="0"/>
              </a:rPr>
              <a:t>equipo</a:t>
            </a:r>
            <a:r>
              <a:rPr lang="en-US" sz="2000" b="1" dirty="0" smtClean="0">
                <a:latin typeface="Arial Narrow" pitchFamily="34" charset="0"/>
              </a:rPr>
              <a:t>. </a:t>
            </a:r>
            <a:endParaRPr lang="en-US" sz="2400" b="1" dirty="0">
              <a:latin typeface="Arial Narrow" pitchFamily="34" charset="0"/>
            </a:endParaRPr>
          </a:p>
        </p:txBody>
      </p:sp>
      <p:pic>
        <p:nvPicPr>
          <p:cNvPr id="25" name="Picture 24" descr="radar-antenna.png" title="Picture of radar system antennas positioned to monitor blind areas"/>
          <p:cNvPicPr>
            <a:picLocks noChangeAspect="1"/>
          </p:cNvPicPr>
          <p:nvPr/>
        </p:nvPicPr>
        <p:blipFill>
          <a:blip r:embed="rId9" cstate="print"/>
          <a:stretch>
            <a:fillRect/>
          </a:stretch>
        </p:blipFill>
        <p:spPr>
          <a:xfrm>
            <a:off x="4479534" y="2362200"/>
            <a:ext cx="3797691" cy="2895600"/>
          </a:xfrm>
          <a:prstGeom prst="rect">
            <a:avLst/>
          </a:prstGeom>
          <a:ln>
            <a:solidFill>
              <a:schemeClr val="tx1"/>
            </a:solidFill>
          </a:ln>
          <a:effectLst>
            <a:outerShdw blurRad="50800" dist="76200" dir="2700000" algn="tl" rotWithShape="0">
              <a:prstClr val="black">
                <a:alpha val="40000"/>
              </a:prstClr>
            </a:outerShdw>
          </a:effectLst>
        </p:spPr>
      </p:pic>
      <p:sp>
        <p:nvSpPr>
          <p:cNvPr id="27" name="Down Arrow 26" title="Picture of arrow pointing at radar system"/>
          <p:cNvSpPr/>
          <p:nvPr/>
        </p:nvSpPr>
        <p:spPr>
          <a:xfrm rot="-1500000">
            <a:off x="5675409" y="2057032"/>
            <a:ext cx="528939" cy="1065760"/>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nimation-RADAR-PWSSensingZoneOnAHaulTruck.gif" title="Picture of sound waves"/>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105400" y="1616253"/>
            <a:ext cx="2895600" cy="2498547"/>
          </a:xfrm>
          <a:prstGeom prst="rect">
            <a:avLst/>
          </a:prstGeom>
        </p:spPr>
      </p:pic>
      <p:pic>
        <p:nvPicPr>
          <p:cNvPr id="34" name="Picture 33" descr="Animation-radar-circles.gif" title="Picture of radar waves"/>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24400" y="2209800"/>
            <a:ext cx="3024293" cy="289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2000"/>
                                        <p:tgtEl>
                                          <p:spTgt spid="34"/>
                                        </p:tgtEl>
                                      </p:cBhvr>
                                    </p:animEffect>
                                  </p:childTnLst>
                                </p:cTn>
                              </p:par>
                              <p:par>
                                <p:cTn id="41" presetID="1" presetClass="exit" presetSubtype="0" fill="hold"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34"/>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xit" presetSubtype="0" fill="hold" grpId="1" nodeType="withEffect">
                                  <p:stCondLst>
                                    <p:cond delay="0"/>
                                  </p:stCondLst>
                                  <p:childTnLst>
                                    <p:set>
                                      <p:cBhvr>
                                        <p:cTn id="60" dur="1" fill="hold">
                                          <p:stCondLst>
                                            <p:cond delay="0"/>
                                          </p:stCondLst>
                                        </p:cTn>
                                        <p:tgtEl>
                                          <p:spTgt spid="27"/>
                                        </p:tgtEl>
                                        <p:attrNameLst>
                                          <p:attrName>style.visibility</p:attrName>
                                        </p:attrNameLst>
                                      </p:cBhvr>
                                      <p:to>
                                        <p:strVal val="hidden"/>
                                      </p:to>
                                    </p:set>
                                  </p:childTnLst>
                                </p:cTn>
                              </p:par>
                              <p:par>
                                <p:cTn id="61" presetID="1" presetClass="exit" presetSubtype="0" fill="hold" nodeType="withEffect">
                                  <p:stCondLst>
                                    <p:cond delay="0"/>
                                  </p:stCondLst>
                                  <p:childTnLst>
                                    <p:set>
                                      <p:cBhvr>
                                        <p:cTn id="62" dur="1" fill="hold">
                                          <p:stCondLst>
                                            <p:cond delay="0"/>
                                          </p:stCondLst>
                                        </p:cTn>
                                        <p:tgtEl>
                                          <p:spTgt spid="25"/>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xit" presetSubtype="0" fill="hold" grpId="1" nodeType="withEffect">
                                  <p:stCondLst>
                                    <p:cond delay="0"/>
                                  </p:stCondLst>
                                  <p:childTnLst>
                                    <p:set>
                                      <p:cBhvr>
                                        <p:cTn id="68" dur="1" fill="hold">
                                          <p:stCondLst>
                                            <p:cond delay="0"/>
                                          </p:stCondLst>
                                        </p:cTn>
                                        <p:tgtEl>
                                          <p:spTgt spid="3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xit" presetSubtype="0" fill="hold" nodeType="with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7" grpId="0"/>
      <p:bldP spid="8" grpId="0"/>
      <p:bldP spid="9" grpId="0"/>
      <p:bldP spid="11" grpId="0"/>
      <p:bldP spid="19" grpId="0"/>
      <p:bldP spid="21" grpId="0" animBg="1"/>
      <p:bldP spid="23" grpId="0"/>
      <p:bldP spid="31" grpId="0"/>
      <p:bldP spid="32" grpId="0"/>
      <p:bldP spid="27" grpId="0" animBg="1"/>
      <p:bldP spid="27"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title="Picture of a camera radar system mounted to a work truck"/>
          <p:cNvPicPr>
            <a:picLocks noChangeAspect="1" noChangeArrowheads="1"/>
          </p:cNvPicPr>
          <p:nvPr/>
        </p:nvPicPr>
        <p:blipFill>
          <a:blip r:embed="rId3" cstate="print"/>
          <a:srcRect/>
          <a:stretch>
            <a:fillRect/>
          </a:stretch>
        </p:blipFill>
        <p:spPr bwMode="auto">
          <a:xfrm>
            <a:off x="457199" y="3124200"/>
            <a:ext cx="3851543" cy="32128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4" title="Picture of a camera radar system mounted to a work truck"/>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7400" y="1905000"/>
            <a:ext cx="3050453" cy="43544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descr="rader-C515777.png" title="Picture of radar camera system mounted inside a work truck"/>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3581400" y="1600200"/>
            <a:ext cx="2326106" cy="2209800"/>
          </a:xfrm>
          <a:prstGeom prst="rect">
            <a:avLst/>
          </a:prstGeom>
          <a:ln>
            <a:solidFill>
              <a:schemeClr val="tx1"/>
            </a:solidFill>
          </a:ln>
          <a:effectLst>
            <a:outerShdw blurRad="50800" dist="76200" dir="2700000" algn="tl" rotWithShape="0">
              <a:prstClr val="black">
                <a:alpha val="40000"/>
              </a:prstClr>
            </a:outerShdw>
          </a:effectLst>
          <a:scene3d>
            <a:camera prst="orthographicFront"/>
            <a:lightRig rig="threePt" dir="t"/>
          </a:scene3d>
          <a:sp3d>
            <a:bevelT/>
          </a:sp3d>
        </p:spPr>
      </p:pic>
      <p:grpSp>
        <p:nvGrpSpPr>
          <p:cNvPr id="12" name="Group 11"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1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6" name="Picture 15" descr="LOGO-ARTBA.png" title="Picture of ARTBA Technology Solutions preventing runovers and backovers in roadway construction Title"/>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7" name="Picture 16" descr="Logo_WZ_Safety.png" title="Picture of ARTBA Technology Solutions preventing runovers and backovers in roadway construction Titl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8" name="Subtitle 8"/>
          <p:cNvSpPr txBox="1">
            <a:spLocks/>
          </p:cNvSpPr>
          <p:nvPr/>
        </p:nvSpPr>
        <p:spPr bwMode="auto">
          <a:xfrm>
            <a:off x="198195"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Radar y </a:t>
            </a:r>
            <a:r>
              <a:rPr lang="en-US" sz="2800" b="1" dirty="0" err="1" smtClean="0">
                <a:solidFill>
                  <a:schemeClr val="bg2">
                    <a:lumMod val="10000"/>
                  </a:schemeClr>
                </a:solidFill>
                <a:latin typeface="Calibri" pitchFamily="34" charset="0"/>
              </a:rPr>
              <a:t>Camara</a:t>
            </a:r>
            <a:endParaRPr lang="en-US" sz="2800" b="1" dirty="0" smtClean="0">
              <a:solidFill>
                <a:schemeClr val="bg2">
                  <a:lumMod val="10000"/>
                </a:schemeClr>
              </a:solidFill>
              <a:latin typeface="Calibri" pitchFamily="34" charset="0"/>
            </a:endParaRPr>
          </a:p>
        </p:txBody>
      </p:sp>
      <p:sp>
        <p:nvSpPr>
          <p:cNvPr id="20" name="5-Point Star 1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p:cNvSpPr>
            <a:spLocks noGrp="1"/>
          </p:cNvSpPr>
          <p:nvPr>
            <p:ph type="title"/>
          </p:nvPr>
        </p:nvSpPr>
        <p:spPr>
          <a:xfrm>
            <a:off x="414095" y="-1676400"/>
            <a:ext cx="8229600" cy="1143000"/>
          </a:xfrm>
        </p:spPr>
        <p:txBody>
          <a:bodyPr>
            <a:normAutofit fontScale="90000"/>
          </a:bodyPr>
          <a:lstStyle/>
          <a:p>
            <a:r>
              <a:rPr lang="en-US" dirty="0"/>
              <a:t>Radar and camera systems</a:t>
            </a:r>
            <a:br>
              <a:rPr lang="en-US" dirty="0"/>
            </a:br>
            <a:endParaRPr lang="en-US" dirty="0"/>
          </a:p>
        </p:txBody>
      </p:sp>
      <p:sp>
        <p:nvSpPr>
          <p:cNvPr id="21" name="Slide Number Placeholder 4"/>
          <p:cNvSpPr>
            <a:spLocks noGrp="1"/>
          </p:cNvSpPr>
          <p:nvPr>
            <p:ph type="sldNum" sz="quarter" idx="12"/>
          </p:nvPr>
        </p:nvSpPr>
        <p:spPr/>
        <p:txBody>
          <a:bodyPr/>
          <a:lstStyle/>
          <a:p>
            <a:pPr>
              <a:defRPr/>
            </a:pPr>
            <a:fld id="{991630E5-D2C6-4D54-9913-55C6C92AA029}" type="slidenum">
              <a:rPr lang="en-US" smtClean="0"/>
              <a:pPr>
                <a:defRPr/>
              </a:pPr>
              <a:t>11</a:t>
            </a:fld>
            <a:endParaRPr lang="en-US" dirty="0"/>
          </a:p>
        </p:txBody>
      </p:sp>
      <p:sp>
        <p:nvSpPr>
          <p:cNvPr id="22" name="Subtitle 8"/>
          <p:cNvSpPr txBox="1">
            <a:spLocks/>
          </p:cNvSpPr>
          <p:nvPr/>
        </p:nvSpPr>
        <p:spPr bwMode="auto">
          <a:xfrm>
            <a:off x="169620" y="1976437"/>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Lo </a:t>
            </a:r>
            <a:r>
              <a:rPr lang="en-US" sz="2200" b="1" dirty="0" err="1" smtClean="0">
                <a:solidFill>
                  <a:schemeClr val="tx1">
                    <a:lumMod val="75000"/>
                    <a:lumOff val="25000"/>
                  </a:schemeClr>
                </a:solidFill>
                <a:latin typeface="Arial Narrow" pitchFamily="34" charset="0"/>
              </a:rPr>
              <a:t>más</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efectivo</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es</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combinar</a:t>
            </a:r>
            <a:r>
              <a:rPr lang="en-US" sz="2200" b="1" dirty="0" smtClean="0">
                <a:latin typeface="Arial Narrow" pitchFamily="34" charset="0"/>
              </a:rPr>
              <a:t> </a:t>
            </a:r>
            <a:br>
              <a:rPr lang="en-US" sz="2200" b="1" dirty="0" smtClean="0">
                <a:latin typeface="Arial Narrow" pitchFamily="34" charset="0"/>
              </a:rPr>
            </a:br>
            <a:r>
              <a:rPr lang="en-US" sz="2200" b="1" dirty="0" smtClean="0">
                <a:latin typeface="Arial Narrow" pitchFamily="34" charset="0"/>
              </a:rPr>
              <a:t>   radar y </a:t>
            </a:r>
            <a:r>
              <a:rPr lang="en-US" sz="2200" b="1" dirty="0" err="1" smtClean="0">
                <a:latin typeface="Arial Narrow" pitchFamily="34" charset="0"/>
              </a:rPr>
              <a:t>cámara</a:t>
            </a:r>
            <a:endParaRPr lang="en-US" sz="22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ubtitle 8"/>
          <p:cNvSpPr txBox="1">
            <a:spLocks/>
          </p:cNvSpPr>
          <p:nvPr/>
        </p:nvSpPr>
        <p:spPr bwMode="auto">
          <a:xfrm>
            <a:off x="314949" y="39354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Cada</a:t>
            </a:r>
            <a:r>
              <a:rPr lang="en-US" sz="2000" b="1" spc="-30" dirty="0" smtClean="0">
                <a:latin typeface="Arial Narrow" pitchFamily="34" charset="0"/>
              </a:rPr>
              <a:t> </a:t>
            </a:r>
            <a:r>
              <a:rPr lang="en-US" sz="2000" b="1" spc="-30" dirty="0" err="1" smtClean="0">
                <a:latin typeface="Arial Narrow" pitchFamily="34" charset="0"/>
              </a:rPr>
              <a:t>trabajador</a:t>
            </a:r>
            <a:r>
              <a:rPr lang="en-US" sz="2000" b="1" spc="-30" dirty="0" smtClean="0">
                <a:latin typeface="Arial Narrow" pitchFamily="34" charset="0"/>
              </a:rPr>
              <a:t> y </a:t>
            </a:r>
            <a:r>
              <a:rPr lang="en-US" sz="2000" b="1" spc="-30" dirty="0" err="1" smtClean="0">
                <a:latin typeface="Arial Narrow" pitchFamily="34" charset="0"/>
              </a:rPr>
              <a:t>equipo</a:t>
            </a:r>
            <a:r>
              <a:rPr lang="en-US" sz="2000" b="1" spc="-30" dirty="0" smtClean="0">
                <a:latin typeface="Arial Narrow" pitchFamily="34" charset="0"/>
              </a:rPr>
              <a:t> </a:t>
            </a:r>
            <a:r>
              <a:rPr lang="en-US" sz="2000" b="1" spc="-30" dirty="0" err="1" smtClean="0">
                <a:latin typeface="Arial Narrow" pitchFamily="34" charset="0"/>
              </a:rPr>
              <a:t>debe</a:t>
            </a:r>
            <a:r>
              <a:rPr lang="en-US" sz="2000" b="1" spc="-30" dirty="0" smtClean="0">
                <a:latin typeface="Arial Narrow" pitchFamily="34" charset="0"/>
              </a:rPr>
              <a:t/>
            </a:r>
            <a:br>
              <a:rPr lang="en-US" sz="2000" b="1" spc="-30" dirty="0" smtClean="0">
                <a:latin typeface="Arial Narrow" pitchFamily="34" charset="0"/>
              </a:rPr>
            </a:br>
            <a:r>
              <a:rPr lang="en-US" sz="2000" b="1" spc="-30" dirty="0" smtClean="0">
                <a:latin typeface="Arial Narrow" pitchFamily="34" charset="0"/>
              </a:rPr>
              <a:t>     </a:t>
            </a:r>
            <a:r>
              <a:rPr lang="en-US" sz="2000" b="1" spc="-30" dirty="0" err="1" smtClean="0">
                <a:latin typeface="Arial Narrow" pitchFamily="34" charset="0"/>
              </a:rPr>
              <a:t>contar</a:t>
            </a:r>
            <a:r>
              <a:rPr lang="en-US" sz="2000" b="1" spc="-30" dirty="0" smtClean="0">
                <a:latin typeface="Arial Narrow" pitchFamily="34" charset="0"/>
              </a:rPr>
              <a:t> con </a:t>
            </a:r>
            <a:r>
              <a:rPr lang="en-US" sz="2000" b="1" spc="-30" dirty="0" err="1" smtClean="0">
                <a:latin typeface="Arial Narrow" pitchFamily="34" charset="0"/>
              </a:rPr>
              <a:t>tarjetas</a:t>
            </a:r>
            <a:r>
              <a:rPr lang="en-US" sz="2000" b="1" spc="-30" dirty="0" smtClean="0">
                <a:latin typeface="Arial Narrow" pitchFamily="34" charset="0"/>
              </a:rPr>
              <a:t> y </a:t>
            </a:r>
            <a:r>
              <a:rPr lang="en-US" sz="2000" b="1" spc="-30" dirty="0" err="1" smtClean="0">
                <a:latin typeface="Arial Narrow" pitchFamily="34" charset="0"/>
              </a:rPr>
              <a:t>dispositivos</a:t>
            </a:r>
            <a:r>
              <a:rPr lang="en-US" sz="2000" b="1" spc="-30" dirty="0" smtClean="0">
                <a:latin typeface="Arial Narrow" pitchFamily="34" charset="0"/>
              </a:rPr>
              <a:t> de </a:t>
            </a:r>
          </a:p>
          <a:p>
            <a:pPr marL="0" lvl="1">
              <a:lnSpc>
                <a:spcPts val="2200"/>
              </a:lnSpc>
              <a:buSzPct val="50000"/>
            </a:pPr>
            <a:r>
              <a:rPr lang="es-US" sz="2000" b="1" spc="-30" dirty="0">
                <a:latin typeface="Arial Narrow" pitchFamily="34" charset="0"/>
              </a:rPr>
              <a:t> </a:t>
            </a:r>
            <a:r>
              <a:rPr lang="es-US" sz="2000" b="1" spc="-30" dirty="0" smtClean="0">
                <a:latin typeface="Arial Narrow" pitchFamily="34" charset="0"/>
              </a:rPr>
              <a:t>    detección</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31" name="Group 30" title="Picture of radio frequency tag and transceiver"/>
          <p:cNvGrpSpPr/>
          <p:nvPr/>
        </p:nvGrpSpPr>
        <p:grpSpPr>
          <a:xfrm>
            <a:off x="2362200" y="2514600"/>
            <a:ext cx="6534262" cy="3848100"/>
            <a:chOff x="2362200" y="2514600"/>
            <a:chExt cx="6534262" cy="3848100"/>
          </a:xfrm>
        </p:grpSpPr>
        <p:pic>
          <p:nvPicPr>
            <p:cNvPr id="29" name="Picture 28" descr="Tag-MEDIO-P200.png" title="Picture of radio frequency transceiver system"/>
            <p:cNvPicPr>
              <a:picLocks noChangeAspect="1"/>
            </p:cNvPicPr>
            <p:nvPr/>
          </p:nvPicPr>
          <p:blipFill>
            <a:blip r:embed="rId3"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4953000" y="2514600"/>
              <a:ext cx="3943462" cy="3345370"/>
            </a:xfrm>
            <a:prstGeom prst="rect">
              <a:avLst/>
            </a:prstGeom>
          </p:spPr>
        </p:pic>
        <p:pic>
          <p:nvPicPr>
            <p:cNvPr id="30" name="Picture 29" descr="tag-im120808003_2.png" title="Picture of radio frequency tag"/>
            <p:cNvPicPr>
              <a:picLocks noChangeAspect="1"/>
            </p:cNvPicPr>
            <p:nvPr/>
          </p:nvPicPr>
          <p:blipFill>
            <a:blip r:embed="rId4"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2362200" y="4419600"/>
              <a:ext cx="2857500" cy="1943100"/>
            </a:xfrm>
            <a:prstGeom prst="rect">
              <a:avLst/>
            </a:prstGeom>
          </p:spPr>
        </p:pic>
      </p:grpSp>
      <p:pic>
        <p:nvPicPr>
          <p:cNvPr id="25" name="Picture 24" descr="tag-PWSSensingZoneOnAHaulTruck.png" title="Picture of on foot worke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038600" y="3371118"/>
            <a:ext cx="525386" cy="1345201"/>
          </a:xfrm>
          <a:prstGeom prst="rect">
            <a:avLst/>
          </a:prstGeom>
          <a:ln>
            <a:noFill/>
          </a:ln>
          <a:effectLst>
            <a:outerShdw blurRad="50800" dist="38100" dir="2700000" algn="tl" rotWithShape="0">
              <a:prstClr val="black">
                <a:alpha val="40000"/>
              </a:prstClr>
            </a:outerShdw>
          </a:effectLst>
        </p:spPr>
      </p:pic>
      <p:pic>
        <p:nvPicPr>
          <p:cNvPr id="26" name="Picture 25" descr="Animation-Burst.gif" title="Picture of tag system warning symbol"/>
          <p:cNvPicPr>
            <a:picLocks noChangeAspect="1"/>
          </p:cNvPicPr>
          <p:nvPr/>
        </p:nvPicPr>
        <p:blipFill>
          <a:blip r:embed="rId6" cstate="email">
            <a:lum/>
            <a:extLst>
              <a:ext uri="{28A0092B-C50C-407E-A947-70E740481C1C}">
                <a14:useLocalDpi xmlns:a14="http://schemas.microsoft.com/office/drawing/2010/main"/>
              </a:ext>
            </a:extLst>
          </a:blip>
          <a:stretch>
            <a:fillRect/>
          </a:stretch>
        </p:blipFill>
        <p:spPr>
          <a:xfrm>
            <a:off x="3352800" y="2532918"/>
            <a:ext cx="2130268" cy="1804987"/>
          </a:xfrm>
          <a:prstGeom prst="rect">
            <a:avLst/>
          </a:prstGeom>
        </p:spPr>
      </p:pic>
      <p:pic>
        <p:nvPicPr>
          <p:cNvPr id="28" name="Picture 27" descr="AsphaltRoller.png" title="Picture of tractor"/>
          <p:cNvPicPr>
            <a:picLocks noChangeAspect="1"/>
          </p:cNvPicPr>
          <p:nvPr/>
        </p:nvPicPr>
        <p:blipFill>
          <a:blip r:embed="rId7" cstate="email">
            <a:clrChange>
              <a:clrFrom>
                <a:srgbClr val="F3EFE3"/>
              </a:clrFrom>
              <a:clrTo>
                <a:srgbClr val="F3EFE3">
                  <a:alpha val="0"/>
                </a:srgbClr>
              </a:clrTo>
            </a:clrChange>
            <a:extLst>
              <a:ext uri="{28A0092B-C50C-407E-A947-70E740481C1C}">
                <a14:useLocalDpi xmlns:a14="http://schemas.microsoft.com/office/drawing/2010/main"/>
              </a:ext>
            </a:extLst>
          </a:blip>
          <a:stretch>
            <a:fillRect/>
          </a:stretch>
        </p:blipFill>
        <p:spPr>
          <a:xfrm>
            <a:off x="5395912" y="2228118"/>
            <a:ext cx="3748088" cy="2801082"/>
          </a:xfrm>
          <a:prstGeom prst="rect">
            <a:avLst/>
          </a:prstGeom>
        </p:spPr>
      </p:pic>
      <p:grpSp>
        <p:nvGrpSpPr>
          <p:cNvPr id="12" name="Group 11"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1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6" name="Picture 15" descr="LOGO-ARTBA.png" title="Picture of ARTBA Technology Solutions preventing runovers and backovers in roadway construction Title"/>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7" name="Picture 16" descr="Logo_WZ_Safety.png" title="Picture of ARTBA Technology Solutions preventing runovers and backovers in roadway construction TitlePicture of ARTBA Technology Solutions preventing runovers and backovers in roadway construction Titl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8" name="Subtitle 8"/>
          <p:cNvSpPr txBox="1">
            <a:spLocks/>
          </p:cNvSpPr>
          <p:nvPr/>
        </p:nvSpPr>
        <p:spPr bwMode="auto">
          <a:xfrm>
            <a:off x="249035"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Comunicación</a:t>
            </a:r>
            <a:r>
              <a:rPr lang="en-US" sz="2200" b="1" dirty="0" smtClean="0">
                <a:latin typeface="Arial Narrow" pitchFamily="34" charset="0"/>
              </a:rPr>
              <a:t> de dos </a:t>
            </a:r>
            <a:r>
              <a:rPr lang="en-US" sz="2200" b="1" dirty="0" err="1" smtClean="0">
                <a:latin typeface="Arial Narrow" pitchFamily="34" charset="0"/>
              </a:rPr>
              <a:t>vias</a:t>
            </a:r>
            <a:r>
              <a:rPr lang="en-US" sz="2200" b="1" dirty="0" smtClean="0">
                <a:latin typeface="Arial Narrow" pitchFamily="34" charset="0"/>
              </a:rPr>
              <a:t> y </a:t>
            </a:r>
            <a:r>
              <a:rPr lang="en-US" sz="2200" b="1" dirty="0" err="1" smtClean="0">
                <a:latin typeface="Arial Narrow" pitchFamily="34" charset="0"/>
              </a:rPr>
              <a:t>equipo</a:t>
            </a:r>
            <a:r>
              <a:rPr lang="en-US" sz="2200" b="1" dirty="0" smtClean="0">
                <a:latin typeface="Arial Narrow" pitchFamily="34" charset="0"/>
              </a:rPr>
              <a:t> de RF </a:t>
            </a:r>
            <a:r>
              <a:rPr lang="en-US" sz="2200" b="1" dirty="0" err="1" smtClean="0">
                <a:latin typeface="Arial Narrow" pitchFamily="34" charset="0"/>
              </a:rPr>
              <a:t>montado</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el </a:t>
            </a:r>
            <a:r>
              <a:rPr lang="en-US" sz="2200" b="1" dirty="0" err="1" smtClean="0">
                <a:latin typeface="Arial Narrow" pitchFamily="34" charset="0"/>
              </a:rPr>
              <a:t>equipo</a:t>
            </a:r>
            <a:r>
              <a:rPr lang="en-US" sz="2200" b="1" dirty="0" smtClean="0">
                <a:latin typeface="Arial Narrow" pitchFamily="34" charset="0"/>
              </a:rPr>
              <a:t> </a:t>
            </a:r>
            <a:br>
              <a:rPr lang="en-US" sz="2200" b="1" dirty="0" smtClean="0">
                <a:latin typeface="Arial Narrow" pitchFamily="34" charset="0"/>
              </a:rPr>
            </a:br>
            <a:r>
              <a:rPr lang="en-US" sz="2200" b="1" dirty="0" smtClean="0">
                <a:latin typeface="Arial Narrow" pitchFamily="34" charset="0"/>
              </a:rPr>
              <a:t>   y </a:t>
            </a:r>
            <a:r>
              <a:rPr lang="en-US" sz="2200" b="1" dirty="0" err="1" smtClean="0">
                <a:latin typeface="Arial Narrow" pitchFamily="34" charset="0"/>
              </a:rPr>
              <a:t>detectores</a:t>
            </a:r>
            <a:r>
              <a:rPr lang="en-US" sz="2200" b="1" dirty="0" smtClean="0">
                <a:latin typeface="Arial Narrow" pitchFamily="34" charset="0"/>
              </a:rPr>
              <a:t> (</a:t>
            </a:r>
            <a:r>
              <a:rPr lang="en-US" sz="2200" b="1" dirty="0" err="1" smtClean="0">
                <a:latin typeface="Arial Narrow" pitchFamily="34" charset="0"/>
              </a:rPr>
              <a:t>tarjetas</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los </a:t>
            </a:r>
            <a:r>
              <a:rPr lang="en-US" sz="2200" b="1" dirty="0" err="1" smtClean="0">
                <a:latin typeface="Arial Narrow" pitchFamily="34" charset="0"/>
              </a:rPr>
              <a:t>trabajadores</a:t>
            </a:r>
            <a:r>
              <a:rPr lang="en-US" sz="2200" b="1" dirty="0" smtClean="0">
                <a:latin typeface="Arial Narrow" pitchFamily="34" charset="0"/>
              </a:rPr>
              <a:t> y/o </a:t>
            </a:r>
            <a:r>
              <a:rPr lang="en-US" sz="2200" b="1" dirty="0" err="1" smtClean="0">
                <a:latin typeface="Arial Narrow" pitchFamily="34" charset="0"/>
              </a:rPr>
              <a:t>otras</a:t>
            </a:r>
            <a:r>
              <a:rPr lang="en-US" sz="2200" b="1" dirty="0" smtClean="0">
                <a:latin typeface="Arial Narrow" pitchFamily="34" charset="0"/>
              </a:rPr>
              <a:t> </a:t>
            </a:r>
            <a:r>
              <a:rPr lang="en-US" sz="2200" b="1" dirty="0" err="1" smtClean="0">
                <a:latin typeface="Arial Narrow" pitchFamily="34" charset="0"/>
              </a:rPr>
              <a:t>másquinas</a:t>
            </a:r>
            <a:endParaRPr lang="en-US" sz="2200" b="1" dirty="0" smtClean="0">
              <a:latin typeface="Arial Narrow" pitchFamily="34" charset="0"/>
            </a:endParaRPr>
          </a:p>
        </p:txBody>
      </p:sp>
      <p:sp>
        <p:nvSpPr>
          <p:cNvPr id="19" name="Subtitle 8"/>
          <p:cNvSpPr txBox="1">
            <a:spLocks/>
          </p:cNvSpPr>
          <p:nvPr/>
        </p:nvSpPr>
        <p:spPr bwMode="auto">
          <a:xfrm>
            <a:off x="58930" y="1447800"/>
            <a:ext cx="9085070" cy="533400"/>
          </a:xfrm>
          <a:prstGeom prst="rect">
            <a:avLst/>
          </a:prstGeom>
          <a:noFill/>
          <a:ln w="9525">
            <a:noFill/>
            <a:miter lim="800000"/>
            <a:headEnd/>
            <a:tailEnd/>
          </a:ln>
        </p:spPr>
        <p:txBody>
          <a:bodyPr/>
          <a:lstStyle/>
          <a:p>
            <a:pPr marL="342900" indent="-342900">
              <a:spcBef>
                <a:spcPct val="20000"/>
              </a:spcBef>
            </a:pPr>
            <a:r>
              <a:rPr lang="en-US" sz="2600" b="1" dirty="0" err="1" smtClean="0">
                <a:solidFill>
                  <a:schemeClr val="bg2">
                    <a:lumMod val="10000"/>
                  </a:schemeClr>
                </a:solidFill>
                <a:latin typeface="Calibri" pitchFamily="34" charset="0"/>
              </a:rPr>
              <a:t>Systemas</a:t>
            </a:r>
            <a:r>
              <a:rPr lang="en-US" sz="2600" b="1" dirty="0" smtClean="0">
                <a:solidFill>
                  <a:schemeClr val="bg2">
                    <a:lumMod val="10000"/>
                  </a:schemeClr>
                </a:solidFill>
                <a:latin typeface="Calibri" pitchFamily="34" charset="0"/>
              </a:rPr>
              <a:t> de </a:t>
            </a:r>
            <a:r>
              <a:rPr lang="en-US" sz="2600" b="1" dirty="0" err="1" smtClean="0">
                <a:solidFill>
                  <a:schemeClr val="bg2">
                    <a:lumMod val="10000"/>
                  </a:schemeClr>
                </a:solidFill>
                <a:latin typeface="Calibri" pitchFamily="34" charset="0"/>
              </a:rPr>
              <a:t>tarjeta</a:t>
            </a:r>
            <a:r>
              <a:rPr lang="en-US" sz="2600" b="1" dirty="0" smtClean="0">
                <a:solidFill>
                  <a:schemeClr val="bg2">
                    <a:lumMod val="10000"/>
                  </a:schemeClr>
                </a:solidFill>
                <a:latin typeface="Calibri" pitchFamily="34" charset="0"/>
              </a:rPr>
              <a:t> (RFID – </a:t>
            </a:r>
            <a:r>
              <a:rPr lang="en-US" sz="2600" b="1" dirty="0" err="1" smtClean="0">
                <a:solidFill>
                  <a:schemeClr val="bg2">
                    <a:lumMod val="10000"/>
                  </a:schemeClr>
                </a:solidFill>
                <a:latin typeface="Calibri" pitchFamily="34" charset="0"/>
              </a:rPr>
              <a:t>Identificacion</a:t>
            </a:r>
            <a:r>
              <a:rPr lang="en-US" sz="2600" b="1" dirty="0" smtClean="0">
                <a:solidFill>
                  <a:schemeClr val="bg2">
                    <a:lumMod val="10000"/>
                  </a:schemeClr>
                </a:solidFill>
                <a:latin typeface="Calibri" pitchFamily="34" charset="0"/>
              </a:rPr>
              <a:t> de </a:t>
            </a:r>
            <a:r>
              <a:rPr lang="en-US" sz="2600" b="1" dirty="0" err="1" smtClean="0">
                <a:solidFill>
                  <a:schemeClr val="bg2">
                    <a:lumMod val="10000"/>
                  </a:schemeClr>
                </a:solidFill>
                <a:latin typeface="Calibri" pitchFamily="34" charset="0"/>
              </a:rPr>
              <a:t>frecuencia</a:t>
            </a:r>
            <a:r>
              <a:rPr lang="en-US" sz="2600" b="1" dirty="0">
                <a:solidFill>
                  <a:schemeClr val="bg2">
                    <a:lumMod val="10000"/>
                  </a:schemeClr>
                </a:solidFill>
                <a:latin typeface="Calibri" pitchFamily="34" charset="0"/>
              </a:rPr>
              <a:t> </a:t>
            </a:r>
            <a:r>
              <a:rPr lang="en-US" sz="2600" b="1" dirty="0" smtClean="0">
                <a:solidFill>
                  <a:schemeClr val="bg2">
                    <a:lumMod val="10000"/>
                  </a:schemeClr>
                </a:solidFill>
                <a:latin typeface="Calibri" pitchFamily="34" charset="0"/>
              </a:rPr>
              <a:t>de radio)</a:t>
            </a:r>
          </a:p>
        </p:txBody>
      </p:sp>
      <p:sp>
        <p:nvSpPr>
          <p:cNvPr id="21" name="5-Point Star 2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537626" y="-1524000"/>
            <a:ext cx="8229600" cy="1143000"/>
          </a:xfrm>
        </p:spPr>
        <p:txBody>
          <a:bodyPr>
            <a:normAutofit fontScale="90000"/>
          </a:bodyPr>
          <a:lstStyle/>
          <a:p>
            <a:r>
              <a:rPr lang="en-US" dirty="0"/>
              <a:t>Tag systems</a:t>
            </a:r>
            <a:br>
              <a:rPr lang="en-US" dirty="0"/>
            </a:br>
            <a:endParaRPr lang="en-US" dirty="0"/>
          </a:p>
        </p:txBody>
      </p:sp>
      <p:sp>
        <p:nvSpPr>
          <p:cNvPr id="22" name="Slide Number Placeholder 4"/>
          <p:cNvSpPr>
            <a:spLocks noGrp="1"/>
          </p:cNvSpPr>
          <p:nvPr>
            <p:ph type="sldNum" sz="quarter" idx="12"/>
          </p:nvPr>
        </p:nvSpPr>
        <p:spPr/>
        <p:txBody>
          <a:bodyPr/>
          <a:lstStyle/>
          <a:p>
            <a:pPr>
              <a:defRPr/>
            </a:pPr>
            <a:fld id="{991630E5-D2C6-4D54-9913-55C6C92AA029}" type="slidenum">
              <a:rPr lang="en-US" smtClean="0"/>
              <a:pPr>
                <a:defRPr/>
              </a:pPr>
              <a:t>12</a:t>
            </a:fld>
            <a:endParaRPr lang="en-US" dirty="0"/>
          </a:p>
        </p:txBody>
      </p:sp>
      <p:sp>
        <p:nvSpPr>
          <p:cNvPr id="34" name="Subtitle 8"/>
          <p:cNvSpPr txBox="1">
            <a:spLocks/>
          </p:cNvSpPr>
          <p:nvPr/>
        </p:nvSpPr>
        <p:spPr bwMode="auto">
          <a:xfrm>
            <a:off x="249035" y="2643382"/>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Transmisores</a:t>
            </a:r>
            <a:r>
              <a:rPr lang="en-US" sz="2200" b="1" dirty="0" smtClean="0">
                <a:latin typeface="Arial Narrow" pitchFamily="34" charset="0"/>
              </a:rPr>
              <a:t> y </a:t>
            </a:r>
            <a:r>
              <a:rPr lang="en-US" sz="2200" b="1" dirty="0" err="1" smtClean="0">
                <a:latin typeface="Arial Narrow" pitchFamily="34" charset="0"/>
              </a:rPr>
              <a:t>tarjetas</a:t>
            </a:r>
            <a:r>
              <a:rPr lang="en-US" sz="2200" b="1" dirty="0" smtClean="0">
                <a:latin typeface="Arial Narrow" pitchFamily="34" charset="0"/>
              </a:rPr>
              <a:t> de radio </a:t>
            </a:r>
            <a:r>
              <a:rPr lang="en-US" sz="2200" b="1" dirty="0" err="1" smtClean="0">
                <a:latin typeface="Arial Narrow" pitchFamily="34" charset="0"/>
              </a:rPr>
              <a:t>frecuencia</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36" name="Subtitle 8"/>
          <p:cNvSpPr txBox="1">
            <a:spLocks/>
          </p:cNvSpPr>
          <p:nvPr/>
        </p:nvSpPr>
        <p:spPr bwMode="auto">
          <a:xfrm>
            <a:off x="235185" y="3612418"/>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Desafíos</a:t>
            </a:r>
            <a:endParaRPr lang="en-US" sz="2200" b="1" dirty="0" smtClean="0">
              <a:latin typeface="Arial Narrow" pitchFamily="34" charset="0"/>
            </a:endParaRPr>
          </a:p>
        </p:txBody>
      </p:sp>
      <p:sp>
        <p:nvSpPr>
          <p:cNvPr id="23" name="Subtitle 8"/>
          <p:cNvSpPr txBox="1">
            <a:spLocks/>
          </p:cNvSpPr>
          <p:nvPr/>
        </p:nvSpPr>
        <p:spPr bwMode="auto">
          <a:xfrm>
            <a:off x="452514" y="29448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Equipos</a:t>
            </a:r>
            <a:r>
              <a:rPr lang="en-US" sz="2000" b="1" spc="-30" dirty="0" smtClean="0">
                <a:latin typeface="Arial Narrow" pitchFamily="34" charset="0"/>
              </a:rPr>
              <a:t> </a:t>
            </a:r>
            <a:r>
              <a:rPr lang="en-US" sz="2000" b="1" spc="-30" dirty="0" err="1" smtClean="0">
                <a:latin typeface="Arial Narrow" pitchFamily="34" charset="0"/>
              </a:rPr>
              <a:t>pesados</a:t>
            </a:r>
            <a:r>
              <a:rPr lang="en-US" sz="2000" b="1" spc="-30" dirty="0" smtClean="0">
                <a:latin typeface="Arial Narrow" pitchFamily="34" charset="0"/>
              </a:rPr>
              <a:t> y </a:t>
            </a:r>
            <a:r>
              <a:rPr lang="en-US" sz="2000" b="1" spc="-30" dirty="0" err="1" smtClean="0">
                <a:latin typeface="Arial Narrow" pitchFamily="34" charset="0"/>
              </a:rPr>
              <a:t>vehículos</a:t>
            </a:r>
            <a:r>
              <a:rPr lang="en-US" sz="2000" b="1" spc="-30" dirty="0" smtClean="0">
                <a:latin typeface="Arial Narrow" pitchFamily="34" charset="0"/>
              </a:rPr>
              <a:t> </a:t>
            </a:r>
            <a:r>
              <a:rPr lang="en-US" sz="2000" b="1" spc="-30" dirty="0" err="1" smtClean="0">
                <a:latin typeface="Arial Narrow" pitchFamily="34" charset="0"/>
              </a:rPr>
              <a:t>ligeros</a:t>
            </a:r>
            <a:r>
              <a:rPr lang="en-US" sz="2000" b="1" spc="-30" dirty="0" smtClean="0">
                <a:latin typeface="Arial Narrow" pitchFamily="34" charset="0"/>
              </a:rPr>
              <a:t/>
            </a:r>
            <a:br>
              <a:rPr lang="en-US" sz="2000" b="1" spc="-30" dirty="0" smtClean="0">
                <a:latin typeface="Arial Narrow" pitchFamily="34" charset="0"/>
              </a:rPr>
            </a:br>
            <a:r>
              <a:rPr lang="en-US" sz="2000" b="1" spc="-30" dirty="0" smtClean="0">
                <a:latin typeface="Arial Narrow" pitchFamily="34" charset="0"/>
              </a:rPr>
              <a:t>     </a:t>
            </a:r>
            <a:r>
              <a:rPr lang="en-US" sz="2000" b="1" dirty="0" err="1" smtClean="0">
                <a:latin typeface="Arial Narrow" pitchFamily="34" charset="0"/>
              </a:rPr>
              <a:t>equipados</a:t>
            </a:r>
            <a:r>
              <a:rPr lang="en-US" sz="2000" b="1" dirty="0" smtClean="0">
                <a:latin typeface="Arial Narrow" pitchFamily="34" charset="0"/>
              </a:rPr>
              <a:t> con </a:t>
            </a:r>
            <a:r>
              <a:rPr lang="en-US" sz="2000" b="1" dirty="0" err="1" smtClean="0">
                <a:latin typeface="Arial Narrow" pitchFamily="34" charset="0"/>
              </a:rPr>
              <a:t>transmisores</a:t>
            </a:r>
            <a:r>
              <a:rPr lang="en-US" sz="2000" b="1" dirty="0" smtClean="0">
                <a:latin typeface="Arial Narrow" pitchFamily="34" charset="0"/>
              </a:rPr>
              <a:t> – UHF or VHF</a:t>
            </a:r>
          </a:p>
          <a:p>
            <a:pPr>
              <a:lnSpc>
                <a:spcPts val="2400"/>
              </a:lnSpc>
              <a:buFont typeface="Arial" pitchFamily="34" charset="0"/>
              <a:buChar char="•"/>
            </a:pPr>
            <a:endParaRPr lang="en-US" sz="2400" b="1" dirty="0">
              <a:latin typeface="Arial Narrow" pitchFamily="34" charset="0"/>
            </a:endParaRPr>
          </a:p>
        </p:txBody>
      </p:sp>
      <p:pic>
        <p:nvPicPr>
          <p:cNvPr id="27" name="Picture 26" descr="Animation-Burst.gif" title="Picture of tag system warning driver symbol"/>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05400" y="2590800"/>
            <a:ext cx="1981201" cy="1928870"/>
          </a:xfrm>
          <a:prstGeom prst="rect">
            <a:avLst/>
          </a:prstGeom>
        </p:spPr>
      </p:pic>
      <p:grpSp>
        <p:nvGrpSpPr>
          <p:cNvPr id="56" name="Group 55" title="Picture of tag systems with dump trucks and tractor"/>
          <p:cNvGrpSpPr/>
          <p:nvPr/>
        </p:nvGrpSpPr>
        <p:grpSpPr>
          <a:xfrm>
            <a:off x="3831576" y="2283841"/>
            <a:ext cx="5160024" cy="4298653"/>
            <a:chOff x="3831576" y="2283841"/>
            <a:chExt cx="5160024" cy="4298653"/>
          </a:xfrm>
        </p:grpSpPr>
        <p:pic>
          <p:nvPicPr>
            <p:cNvPr id="38" name="Picture 37" descr="rigid-dump-truck-41157-2662591FLOPPED.png" title="Picture of a dump truck"/>
            <p:cNvPicPr>
              <a:picLocks noChangeAspect="1"/>
            </p:cNvPicPr>
            <p:nvPr/>
          </p:nvPicPr>
          <p:blipFill>
            <a:blip r:embed="rId10" cstate="email">
              <a:clrChange>
                <a:clrFrom>
                  <a:srgbClr val="F5EFE3"/>
                </a:clrFrom>
                <a:clrTo>
                  <a:srgbClr val="F5EFE3">
                    <a:alpha val="0"/>
                  </a:srgbClr>
                </a:clrTo>
              </a:clrChange>
              <a:extLst>
                <a:ext uri="{28A0092B-C50C-407E-A947-70E740481C1C}">
                  <a14:useLocalDpi xmlns:a14="http://schemas.microsoft.com/office/drawing/2010/main"/>
                </a:ext>
              </a:extLst>
            </a:blip>
            <a:stretch>
              <a:fillRect/>
            </a:stretch>
          </p:blipFill>
          <p:spPr>
            <a:xfrm>
              <a:off x="3831576" y="3961275"/>
              <a:ext cx="2316975" cy="1448925"/>
            </a:xfrm>
            <a:prstGeom prst="rect">
              <a:avLst/>
            </a:prstGeom>
          </p:spPr>
        </p:pic>
        <p:pic>
          <p:nvPicPr>
            <p:cNvPr id="39" name="Picture 38" descr="TruckDumpGraphic.png" title="Picture of a dump truck"/>
            <p:cNvPicPr>
              <a:picLocks noChangeAspect="1"/>
            </p:cNvPicPr>
            <p:nvPr/>
          </p:nvPicPr>
          <p:blipFill>
            <a:blip r:embed="rId11" cstate="email">
              <a:clrChange>
                <a:clrFrom>
                  <a:srgbClr val="000000">
                    <a:alpha val="0"/>
                  </a:srgbClr>
                </a:clrFrom>
                <a:clrTo>
                  <a:srgbClr val="000000">
                    <a:alpha val="0"/>
                  </a:srgbClr>
                </a:clrTo>
              </a:clrChange>
              <a:extLst>
                <a:ext uri="{28A0092B-C50C-407E-A947-70E740481C1C}">
                  <a14:useLocalDpi xmlns:a14="http://schemas.microsoft.com/office/drawing/2010/main"/>
                </a:ext>
              </a:extLst>
            </a:blip>
            <a:stretch>
              <a:fillRect/>
            </a:stretch>
          </p:blipFill>
          <p:spPr>
            <a:xfrm>
              <a:off x="6324600" y="2283841"/>
              <a:ext cx="2465318" cy="1486587"/>
            </a:xfrm>
            <a:prstGeom prst="rect">
              <a:avLst/>
            </a:prstGeom>
          </p:spPr>
        </p:pic>
        <p:pic>
          <p:nvPicPr>
            <p:cNvPr id="40" name="Picture 39" descr="Excavator2-.png" title="Picture of a tractor"/>
            <p:cNvPicPr>
              <a:picLocks noChangeAspect="1"/>
            </p:cNvPicPr>
            <p:nvPr/>
          </p:nvPicPr>
          <p:blipFill>
            <a:blip r:embed="rId12" cstate="email">
              <a:clrChange>
                <a:clrFrom>
                  <a:srgbClr val="EEEBDB"/>
                </a:clrFrom>
                <a:clrTo>
                  <a:srgbClr val="EEEBDB">
                    <a:alpha val="0"/>
                  </a:srgbClr>
                </a:clrTo>
              </a:clrChange>
              <a:extLst>
                <a:ext uri="{28A0092B-C50C-407E-A947-70E740481C1C}">
                  <a14:useLocalDpi xmlns:a14="http://schemas.microsoft.com/office/drawing/2010/main"/>
                </a:ext>
              </a:extLst>
            </a:blip>
            <a:stretch>
              <a:fillRect/>
            </a:stretch>
          </p:blipFill>
          <p:spPr>
            <a:xfrm>
              <a:off x="5648933" y="3733800"/>
              <a:ext cx="3342667" cy="2848694"/>
            </a:xfrm>
            <a:prstGeom prst="rect">
              <a:avLst/>
            </a:prstGeom>
          </p:spPr>
        </p:pic>
        <p:pic>
          <p:nvPicPr>
            <p:cNvPr id="46" name="Picture 45" descr="Tag-MEDIO-P200.png" title="Picture of a radio frequency transceiver"/>
            <p:cNvPicPr>
              <a:picLocks noChangeAspect="1"/>
            </p:cNvPicPr>
            <p:nvPr/>
          </p:nvPicPr>
          <p:blipFill>
            <a:blip r:embed="rId13"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3983976" y="3427875"/>
              <a:ext cx="1347348" cy="1143000"/>
            </a:xfrm>
            <a:prstGeom prst="rect">
              <a:avLst/>
            </a:prstGeom>
          </p:spPr>
        </p:pic>
        <p:pic>
          <p:nvPicPr>
            <p:cNvPr id="47" name="Picture 46" descr="Tag-MEDIO-P200.png" title="Picture of a radio frequency transceiver"/>
            <p:cNvPicPr>
              <a:picLocks noChangeAspect="1"/>
            </p:cNvPicPr>
            <p:nvPr/>
          </p:nvPicPr>
          <p:blipFill>
            <a:blip r:embed="rId14"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7696200" y="3198241"/>
              <a:ext cx="1260070" cy="1068959"/>
            </a:xfrm>
            <a:prstGeom prst="rect">
              <a:avLst/>
            </a:prstGeom>
          </p:spPr>
        </p:pic>
        <p:pic>
          <p:nvPicPr>
            <p:cNvPr id="48" name="Picture 47" descr="Tag-MEDIO-P200.png" title="Picture of a radio frequency transceiver"/>
            <p:cNvPicPr>
              <a:picLocks noChangeAspect="1"/>
            </p:cNvPicPr>
            <p:nvPr/>
          </p:nvPicPr>
          <p:blipFill>
            <a:blip r:embed="rId13"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6705599" y="4648200"/>
              <a:ext cx="1349893" cy="1145159"/>
            </a:xfrm>
            <a:prstGeom prst="rect">
              <a:avLst/>
            </a:prstGeom>
          </p:spPr>
        </p:pic>
      </p:grpSp>
      <p:grpSp>
        <p:nvGrpSpPr>
          <p:cNvPr id="57" name="Group 56" title="Picture of people wtih radio frequency identification tags"/>
          <p:cNvGrpSpPr/>
          <p:nvPr/>
        </p:nvGrpSpPr>
        <p:grpSpPr>
          <a:xfrm>
            <a:off x="622743" y="4871667"/>
            <a:ext cx="3034857" cy="1731334"/>
            <a:chOff x="622743" y="4871667"/>
            <a:chExt cx="3034857" cy="1731334"/>
          </a:xfrm>
        </p:grpSpPr>
        <p:pic>
          <p:nvPicPr>
            <p:cNvPr id="44" name="Picture 43" descr="tag-PWSSensingZoneOnAHaulTruck.png" title="Picture of a worker"/>
            <p:cNvPicPr>
              <a:picLocks noChangeAspect="1"/>
            </p:cNvPicPr>
            <p:nvPr/>
          </p:nvPicPr>
          <p:blipFill>
            <a:blip r:embed="rId5"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1308543" y="5257800"/>
              <a:ext cx="525386" cy="1345201"/>
            </a:xfrm>
            <a:prstGeom prst="rect">
              <a:avLst/>
            </a:prstGeom>
            <a:ln>
              <a:noFill/>
            </a:ln>
            <a:effectLst>
              <a:outerShdw blurRad="50800" dist="38100" dir="2700000" algn="tl" rotWithShape="0">
                <a:prstClr val="black">
                  <a:alpha val="40000"/>
                </a:prstClr>
              </a:outerShdw>
            </a:effectLst>
          </p:spPr>
        </p:pic>
        <p:grpSp>
          <p:nvGrpSpPr>
            <p:cNvPr id="55" name="Group 54"/>
            <p:cNvGrpSpPr/>
            <p:nvPr/>
          </p:nvGrpSpPr>
          <p:grpSpPr>
            <a:xfrm>
              <a:off x="622743" y="4871667"/>
              <a:ext cx="3034857" cy="1726201"/>
              <a:chOff x="622743" y="4876800"/>
              <a:chExt cx="3034857" cy="1726201"/>
            </a:xfrm>
          </p:grpSpPr>
          <p:pic>
            <p:nvPicPr>
              <p:cNvPr id="41" name="Picture 40" descr="tag-PWSSensingZoneOnAHaulTruck.png" title="Picture of a worker"/>
              <p:cNvPicPr>
                <a:picLocks noChangeAspect="1"/>
              </p:cNvPicPr>
              <p:nvPr/>
            </p:nvPicPr>
            <p:blipFill>
              <a:blip r:embed="rId5"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3132214" y="5257800"/>
                <a:ext cx="525386" cy="1345201"/>
              </a:xfrm>
              <a:prstGeom prst="rect">
                <a:avLst/>
              </a:prstGeom>
              <a:ln>
                <a:noFill/>
              </a:ln>
              <a:effectLst>
                <a:outerShdw blurRad="50800" dist="38100" dir="2700000" algn="tl" rotWithShape="0">
                  <a:prstClr val="black">
                    <a:alpha val="40000"/>
                  </a:prstClr>
                </a:outerShdw>
              </a:effectLst>
            </p:spPr>
          </p:pic>
          <p:pic>
            <p:nvPicPr>
              <p:cNvPr id="42" name="Picture 41" descr="tag-PWSSensingZoneOnAHaulTruck.png" title="Picture of a worker"/>
              <p:cNvPicPr>
                <a:picLocks noChangeAspect="1"/>
              </p:cNvPicPr>
              <p:nvPr/>
            </p:nvPicPr>
            <p:blipFill>
              <a:blip r:embed="rId5"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2527743" y="5257800"/>
                <a:ext cx="525386" cy="1345201"/>
              </a:xfrm>
              <a:prstGeom prst="rect">
                <a:avLst/>
              </a:prstGeom>
              <a:ln>
                <a:noFill/>
              </a:ln>
              <a:effectLst>
                <a:outerShdw blurRad="50800" dist="38100" dir="2700000" algn="tl" rotWithShape="0">
                  <a:prstClr val="black">
                    <a:alpha val="40000"/>
                  </a:prstClr>
                </a:outerShdw>
              </a:effectLst>
            </p:spPr>
          </p:pic>
          <p:pic>
            <p:nvPicPr>
              <p:cNvPr id="43" name="Picture 42" descr="tag-PWSSensingZoneOnAHaulTruck.png" title="Picture of a worker"/>
              <p:cNvPicPr>
                <a:picLocks noChangeAspect="1"/>
              </p:cNvPicPr>
              <p:nvPr/>
            </p:nvPicPr>
            <p:blipFill>
              <a:blip r:embed="rId5"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1918143" y="5257800"/>
                <a:ext cx="525386" cy="1345201"/>
              </a:xfrm>
              <a:prstGeom prst="rect">
                <a:avLst/>
              </a:prstGeom>
              <a:ln>
                <a:noFill/>
              </a:ln>
              <a:effectLst>
                <a:outerShdw blurRad="50800" dist="38100" dir="2700000" algn="tl" rotWithShape="0">
                  <a:prstClr val="black">
                    <a:alpha val="40000"/>
                  </a:prstClr>
                </a:outerShdw>
              </a:effectLst>
            </p:spPr>
          </p:pic>
          <p:pic>
            <p:nvPicPr>
              <p:cNvPr id="45" name="Picture 44" descr="tag-PWSSensingZoneOnAHaulTruck.png" title="Picture of a worker"/>
              <p:cNvPicPr>
                <a:picLocks noChangeAspect="1"/>
              </p:cNvPicPr>
              <p:nvPr/>
            </p:nvPicPr>
            <p:blipFill>
              <a:blip r:embed="rId5"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698943" y="5257800"/>
                <a:ext cx="525386" cy="1345201"/>
              </a:xfrm>
              <a:prstGeom prst="rect">
                <a:avLst/>
              </a:prstGeom>
              <a:ln>
                <a:noFill/>
              </a:ln>
              <a:effectLst>
                <a:outerShdw blurRad="50800" dist="38100" dir="2700000" algn="tl" rotWithShape="0">
                  <a:prstClr val="black">
                    <a:alpha val="40000"/>
                  </a:prstClr>
                </a:outerShdw>
              </a:effectLst>
            </p:spPr>
          </p:pic>
          <p:pic>
            <p:nvPicPr>
              <p:cNvPr id="49" name="Picture 48" descr="tag-im120808003_2.png" title="Picture of radio frequency identification tag"/>
              <p:cNvPicPr>
                <a:picLocks noChangeAspect="1"/>
              </p:cNvPicPr>
              <p:nvPr/>
            </p:nvPicPr>
            <p:blipFill>
              <a:blip r:embed="rId15"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3061143" y="4876800"/>
                <a:ext cx="533400" cy="381000"/>
              </a:xfrm>
              <a:prstGeom prst="rect">
                <a:avLst/>
              </a:prstGeom>
            </p:spPr>
          </p:pic>
          <p:pic>
            <p:nvPicPr>
              <p:cNvPr id="50" name="Picture 49" descr="tag-im120808003_2.png" title="Picture of radio frequency identification tag"/>
              <p:cNvPicPr>
                <a:picLocks noChangeAspect="1"/>
              </p:cNvPicPr>
              <p:nvPr/>
            </p:nvPicPr>
            <p:blipFill>
              <a:blip r:embed="rId15"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2451543" y="4876800"/>
                <a:ext cx="533400" cy="381000"/>
              </a:xfrm>
              <a:prstGeom prst="rect">
                <a:avLst/>
              </a:prstGeom>
            </p:spPr>
          </p:pic>
          <p:pic>
            <p:nvPicPr>
              <p:cNvPr id="51" name="Picture 50" descr="tag-im120808003_2.png" title="Picture of radio frequency identification tag"/>
              <p:cNvPicPr>
                <a:picLocks noChangeAspect="1"/>
              </p:cNvPicPr>
              <p:nvPr/>
            </p:nvPicPr>
            <p:blipFill>
              <a:blip r:embed="rId15"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1841943" y="4876800"/>
                <a:ext cx="533400" cy="381000"/>
              </a:xfrm>
              <a:prstGeom prst="rect">
                <a:avLst/>
              </a:prstGeom>
            </p:spPr>
          </p:pic>
          <p:pic>
            <p:nvPicPr>
              <p:cNvPr id="52" name="Picture 51" descr="tag-im120808003_2.png" title="Picture of radio frequency identification tag"/>
              <p:cNvPicPr>
                <a:picLocks noChangeAspect="1"/>
              </p:cNvPicPr>
              <p:nvPr/>
            </p:nvPicPr>
            <p:blipFill>
              <a:blip r:embed="rId15"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1232343" y="4876800"/>
                <a:ext cx="533400" cy="381000"/>
              </a:xfrm>
              <a:prstGeom prst="rect">
                <a:avLst/>
              </a:prstGeom>
            </p:spPr>
          </p:pic>
          <p:pic>
            <p:nvPicPr>
              <p:cNvPr id="53" name="Picture 52" descr="tag-im120808003_2.png" title="Picture of radio frequency identification tag"/>
              <p:cNvPicPr>
                <a:picLocks noChangeAspect="1"/>
              </p:cNvPicPr>
              <p:nvPr/>
            </p:nvPicPr>
            <p:blipFill>
              <a:blip r:embed="rId15"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622743" y="4876800"/>
                <a:ext cx="533400" cy="381000"/>
              </a:xfrm>
              <a:prstGeom prst="rect">
                <a:avLst/>
              </a:prstGeom>
            </p:spPr>
          </p:pic>
        </p:grpSp>
      </p:grpSp>
      <p:sp>
        <p:nvSpPr>
          <p:cNvPr id="54" name="Subtitle 8"/>
          <p:cNvSpPr txBox="1">
            <a:spLocks/>
          </p:cNvSpPr>
          <p:nvPr/>
        </p:nvSpPr>
        <p:spPr bwMode="auto">
          <a:xfrm>
            <a:off x="249035" y="5373341"/>
            <a:ext cx="8077200" cy="486629"/>
          </a:xfrm>
          <a:prstGeom prst="rect">
            <a:avLst/>
          </a:prstGeom>
          <a:noFill/>
          <a:ln w="9525">
            <a:noFill/>
            <a:miter lim="800000"/>
            <a:headEnd/>
            <a:tailEnd/>
          </a:ln>
        </p:spPr>
        <p:txBody>
          <a:bodyPr/>
          <a:lstStyle/>
          <a:p>
            <a:pPr>
              <a:lnSpc>
                <a:spcPts val="2200"/>
              </a:lnSpc>
              <a:spcBef>
                <a:spcPct val="20000"/>
              </a:spcBef>
            </a:pPr>
            <a:r>
              <a:rPr lang="en-US" sz="2200" b="1" spc="-30" dirty="0" smtClean="0">
                <a:solidFill>
                  <a:srgbClr val="C00000"/>
                </a:solidFill>
                <a:latin typeface="Calibri" pitchFamily="34" charset="0"/>
              </a:rPr>
              <a:t>La </a:t>
            </a:r>
            <a:r>
              <a:rPr lang="en-US" sz="2200" b="1" spc="-30" dirty="0" err="1" smtClean="0">
                <a:solidFill>
                  <a:srgbClr val="C00000"/>
                </a:solidFill>
                <a:latin typeface="Calibri" pitchFamily="34" charset="0"/>
              </a:rPr>
              <a:t>ubicación</a:t>
            </a:r>
            <a:r>
              <a:rPr lang="en-US" sz="2200" b="1" spc="-30" dirty="0" smtClean="0">
                <a:solidFill>
                  <a:srgbClr val="C00000"/>
                </a:solidFill>
                <a:latin typeface="Calibri" pitchFamily="34" charset="0"/>
              </a:rPr>
              <a:t> </a:t>
            </a:r>
            <a:r>
              <a:rPr lang="en-US" sz="2200" b="1" spc="-30" dirty="0" err="1" smtClean="0">
                <a:solidFill>
                  <a:srgbClr val="C00000"/>
                </a:solidFill>
                <a:latin typeface="Calibri" pitchFamily="34" charset="0"/>
              </a:rPr>
              <a:t>mostrada</a:t>
            </a:r>
            <a:r>
              <a:rPr lang="en-US" sz="2200" b="1" spc="-30" dirty="0" smtClean="0">
                <a:solidFill>
                  <a:srgbClr val="C00000"/>
                </a:solidFill>
                <a:latin typeface="Calibri" pitchFamily="34" charset="0"/>
              </a:rPr>
              <a:t> </a:t>
            </a:r>
            <a:r>
              <a:rPr lang="en-US" sz="2200" b="1" spc="-30" dirty="0" err="1" smtClean="0">
                <a:solidFill>
                  <a:srgbClr val="C00000"/>
                </a:solidFill>
                <a:latin typeface="Calibri" pitchFamily="34" charset="0"/>
              </a:rPr>
              <a:t>depende</a:t>
            </a:r>
            <a:r>
              <a:rPr lang="en-US" sz="2200" b="1" spc="-30" dirty="0" smtClean="0">
                <a:solidFill>
                  <a:srgbClr val="C00000"/>
                </a:solidFill>
                <a:latin typeface="Calibri" pitchFamily="34" charset="0"/>
              </a:rPr>
              <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de la </a:t>
            </a:r>
            <a:r>
              <a:rPr lang="en-US" sz="2200" b="1" spc="-30" dirty="0" err="1" smtClean="0">
                <a:solidFill>
                  <a:srgbClr val="C00000"/>
                </a:solidFill>
                <a:latin typeface="Calibri" pitchFamily="34" charset="0"/>
              </a:rPr>
              <a:t>unidad</a:t>
            </a:r>
            <a:r>
              <a:rPr lang="en-US" sz="2200" b="1" spc="-30" dirty="0" smtClean="0">
                <a:solidFill>
                  <a:srgbClr val="C00000"/>
                </a:solidFill>
                <a:latin typeface="Calibri" pitchFamily="34" charset="0"/>
              </a:rPr>
              <a:t> de RF </a:t>
            </a:r>
            <a:r>
              <a:rPr lang="en-US" sz="2200" b="1" spc="-30" dirty="0" err="1" smtClean="0">
                <a:solidFill>
                  <a:srgbClr val="C00000"/>
                </a:solidFill>
                <a:latin typeface="Calibri" pitchFamily="34" charset="0"/>
              </a:rPr>
              <a:t>que</a:t>
            </a:r>
            <a:r>
              <a:rPr lang="en-US" sz="2200" b="1" spc="-30" dirty="0" smtClean="0">
                <a:solidFill>
                  <a:srgbClr val="C00000"/>
                </a:solidFill>
                <a:latin typeface="Calibri" pitchFamily="34" charset="0"/>
              </a:rPr>
              <a:t> </a:t>
            </a:r>
            <a:r>
              <a:rPr lang="en-US" sz="2200" b="1" spc="-30" dirty="0" err="1" smtClean="0">
                <a:solidFill>
                  <a:srgbClr val="C00000"/>
                </a:solidFill>
                <a:latin typeface="Calibri" pitchFamily="34" charset="0"/>
              </a:rPr>
              <a:t>detecta</a:t>
            </a:r>
            <a:r>
              <a:rPr lang="en-US" sz="2200" b="1" spc="-30" dirty="0" smtClean="0">
                <a:solidFill>
                  <a:srgbClr val="C00000"/>
                </a:solidFill>
                <a:latin typeface="Calibri" pitchFamily="34" charset="0"/>
              </a:rPr>
              <a:t> </a:t>
            </a:r>
            <a:r>
              <a:rPr lang="en-US" sz="2200" b="1" spc="-30" dirty="0" err="1" smtClean="0">
                <a:solidFill>
                  <a:srgbClr val="C00000"/>
                </a:solidFill>
                <a:latin typeface="Calibri" pitchFamily="34" charset="0"/>
              </a:rPr>
              <a:t>las</a:t>
            </a:r>
            <a:r>
              <a:rPr lang="en-US" sz="2200" b="1" spc="-30" dirty="0" smtClean="0">
                <a:solidFill>
                  <a:srgbClr val="C00000"/>
                </a:solidFill>
                <a:latin typeface="Calibri" pitchFamily="34" charset="0"/>
              </a:rPr>
              <a:t>.</a:t>
            </a:r>
            <a:br>
              <a:rPr lang="en-US" sz="2200" b="1" spc="-30" dirty="0" smtClean="0">
                <a:solidFill>
                  <a:srgbClr val="C00000"/>
                </a:solidFill>
                <a:latin typeface="Calibri" pitchFamily="34" charset="0"/>
              </a:rPr>
            </a:br>
            <a:r>
              <a:rPr lang="en-US" sz="2200" b="1" spc="-30" dirty="0" err="1">
                <a:solidFill>
                  <a:srgbClr val="C00000"/>
                </a:solidFill>
                <a:latin typeface="Calibri" pitchFamily="34" charset="0"/>
              </a:rPr>
              <a:t>t</a:t>
            </a:r>
            <a:r>
              <a:rPr lang="en-US" sz="2200" b="1" spc="-30" dirty="0" err="1" smtClean="0">
                <a:solidFill>
                  <a:srgbClr val="C00000"/>
                </a:solidFill>
                <a:latin typeface="Calibri" pitchFamily="34" charset="0"/>
              </a:rPr>
              <a:t>arjetas</a:t>
            </a:r>
            <a:r>
              <a:rPr lang="en-US" sz="2200" b="1" spc="-30" dirty="0" smtClean="0">
                <a:solidFill>
                  <a:srgbClr val="C00000"/>
                </a:solidFill>
                <a:latin typeface="Calibri" pitchFamily="34" charset="0"/>
              </a:rPr>
              <a:t> y el </a:t>
            </a:r>
            <a:r>
              <a:rPr lang="en-US" sz="2200" b="1" spc="-30" dirty="0" err="1" smtClean="0">
                <a:solidFill>
                  <a:srgbClr val="C00000"/>
                </a:solidFill>
                <a:latin typeface="Calibri" pitchFamily="34" charset="0"/>
              </a:rPr>
              <a:t>rango</a:t>
            </a:r>
            <a:r>
              <a:rPr lang="en-US" sz="2200" b="1" spc="-30" dirty="0" smtClean="0">
                <a:solidFill>
                  <a:srgbClr val="C00000"/>
                </a:solidFill>
                <a:latin typeface="Calibri" pitchFamily="34" charset="0"/>
              </a:rPr>
              <a:t> </a:t>
            </a:r>
            <a:r>
              <a:rPr lang="en-US" sz="2200" b="1" spc="-30" dirty="0" err="1" smtClean="0">
                <a:solidFill>
                  <a:srgbClr val="C00000"/>
                </a:solidFill>
                <a:latin typeface="Calibri" pitchFamily="34" charset="0"/>
              </a:rPr>
              <a:t>es</a:t>
            </a:r>
            <a:r>
              <a:rPr lang="en-US" sz="2200" b="1" spc="-30" dirty="0" smtClean="0">
                <a:solidFill>
                  <a:srgbClr val="C00000"/>
                </a:solidFill>
                <a:latin typeface="Calibri" pitchFamily="34" charset="0"/>
              </a:rPr>
              <a:t> </a:t>
            </a:r>
            <a:r>
              <a:rPr lang="en-US" sz="2200" b="1" spc="-30" dirty="0" err="1" smtClean="0">
                <a:solidFill>
                  <a:srgbClr val="C00000"/>
                </a:solidFill>
                <a:latin typeface="Calibri" pitchFamily="34" charset="0"/>
              </a:rPr>
              <a:t>ajustable</a:t>
            </a:r>
            <a:r>
              <a:rPr lang="en-US" sz="2200" b="1" spc="-30" dirty="0" smtClean="0">
                <a:solidFill>
                  <a:srgbClr val="C00000"/>
                </a:solidFill>
                <a:latin typeface="Calibri" pitchFamily="34" charset="0"/>
              </a:rPr>
              <a:t>. </a:t>
            </a:r>
            <a:br>
              <a:rPr lang="en-US" sz="2200" b="1" spc="-30" dirty="0" smtClean="0">
                <a:solidFill>
                  <a:srgbClr val="C00000"/>
                </a:solidFill>
                <a:latin typeface="Calibri" pitchFamily="34" charset="0"/>
              </a:rPr>
            </a:br>
            <a:r>
              <a:rPr lang="en-US" sz="2200" b="1" spc="-30" dirty="0" smtClean="0">
                <a:solidFill>
                  <a:srgbClr val="C00000"/>
                </a:solidFill>
                <a:latin typeface="Calibri" pitchFamily="34" charset="0"/>
              </a:rPr>
              <a:t>A menudo se </a:t>
            </a:r>
            <a:r>
              <a:rPr lang="en-US" sz="2200" b="1" spc="-30" dirty="0" err="1" smtClean="0">
                <a:solidFill>
                  <a:srgbClr val="C00000"/>
                </a:solidFill>
                <a:latin typeface="Calibri" pitchFamily="34" charset="0"/>
              </a:rPr>
              <a:t>usa</a:t>
            </a:r>
            <a:r>
              <a:rPr lang="en-US" sz="2200" b="1" spc="-30" dirty="0" smtClean="0">
                <a:solidFill>
                  <a:srgbClr val="C00000"/>
                </a:solidFill>
                <a:latin typeface="Calibri" pitchFamily="34" charset="0"/>
              </a:rPr>
              <a:t> con </a:t>
            </a:r>
            <a:r>
              <a:rPr lang="en-US" sz="2200" b="1" spc="-30" dirty="0" err="1" smtClean="0">
                <a:solidFill>
                  <a:srgbClr val="C00000"/>
                </a:solidFill>
                <a:latin typeface="Calibri" pitchFamily="34" charset="0"/>
              </a:rPr>
              <a:t>cámaras</a:t>
            </a:r>
            <a:r>
              <a:rPr lang="en-US" sz="2200" b="1" spc="-30" dirty="0" smtClean="0">
                <a:solidFill>
                  <a:srgbClr val="C00000"/>
                </a:solidFill>
                <a:latin typeface="Calibri"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par>
                                <p:cTn id="22" presetID="1"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31" presetClass="entr" presetSubtype="0" fill="hold" nodeType="withEffect">
                                  <p:stCondLst>
                                    <p:cond delay="0"/>
                                  </p:stCondLst>
                                  <p:iterate type="lt">
                                    <p:tmPct val="5000"/>
                                  </p:iterate>
                                  <p:childTnLst>
                                    <p:set>
                                      <p:cBhvr>
                                        <p:cTn id="32" dur="1" fill="hold">
                                          <p:stCondLst>
                                            <p:cond delay="0"/>
                                          </p:stCondLst>
                                        </p:cTn>
                                        <p:tgtEl>
                                          <p:spTgt spid="31"/>
                                        </p:tgtEl>
                                        <p:attrNameLst>
                                          <p:attrName>style.visibility</p:attrName>
                                        </p:attrNameLst>
                                      </p:cBhvr>
                                      <p:to>
                                        <p:strVal val="visible"/>
                                      </p:to>
                                    </p:set>
                                    <p:anim calcmode="lin" valueType="num">
                                      <p:cBhvr>
                                        <p:cTn id="33" dur="1000" fill="hold"/>
                                        <p:tgtEl>
                                          <p:spTgt spid="31"/>
                                        </p:tgtEl>
                                        <p:attrNameLst>
                                          <p:attrName>ppt_w</p:attrName>
                                        </p:attrNameLst>
                                      </p:cBhvr>
                                      <p:tavLst>
                                        <p:tav tm="0">
                                          <p:val>
                                            <p:fltVal val="0"/>
                                          </p:val>
                                        </p:tav>
                                        <p:tav tm="100000">
                                          <p:val>
                                            <p:strVal val="#ppt_w"/>
                                          </p:val>
                                        </p:tav>
                                      </p:tavLst>
                                    </p:anim>
                                    <p:anim calcmode="lin" valueType="num">
                                      <p:cBhvr>
                                        <p:cTn id="34" dur="1000" fill="hold"/>
                                        <p:tgtEl>
                                          <p:spTgt spid="31"/>
                                        </p:tgtEl>
                                        <p:attrNameLst>
                                          <p:attrName>ppt_h</p:attrName>
                                        </p:attrNameLst>
                                      </p:cBhvr>
                                      <p:tavLst>
                                        <p:tav tm="0">
                                          <p:val>
                                            <p:fltVal val="0"/>
                                          </p:val>
                                        </p:tav>
                                        <p:tav tm="100000">
                                          <p:val>
                                            <p:strVal val="#ppt_h"/>
                                          </p:val>
                                        </p:tav>
                                      </p:tavLst>
                                    </p:anim>
                                    <p:anim calcmode="lin" valueType="num">
                                      <p:cBhvr>
                                        <p:cTn id="35" dur="1000" fill="hold"/>
                                        <p:tgtEl>
                                          <p:spTgt spid="31"/>
                                        </p:tgtEl>
                                        <p:attrNameLst>
                                          <p:attrName>style.rotation</p:attrName>
                                        </p:attrNameLst>
                                      </p:cBhvr>
                                      <p:tavLst>
                                        <p:tav tm="0">
                                          <p:val>
                                            <p:fltVal val="90"/>
                                          </p:val>
                                        </p:tav>
                                        <p:tav tm="100000">
                                          <p:val>
                                            <p:fltVal val="0"/>
                                          </p:val>
                                        </p:tav>
                                      </p:tavLst>
                                    </p:anim>
                                    <p:animEffect transition="in" filter="fade">
                                      <p:cBhvr>
                                        <p:cTn id="36" dur="1000"/>
                                        <p:tgtEl>
                                          <p:spTgt spid="31"/>
                                        </p:tgtEl>
                                      </p:cBhvr>
                                    </p:animEffect>
                                  </p:childTnLst>
                                </p:cTn>
                              </p:par>
                              <p:par>
                                <p:cTn id="37" presetID="10" presetClass="exit" presetSubtype="0" fill="hold" nodeType="withEffect">
                                  <p:stCondLst>
                                    <p:cond delay="0"/>
                                  </p:stCondLst>
                                  <p:childTnLst>
                                    <p:animEffect transition="out" filter="fade">
                                      <p:cBhvr>
                                        <p:cTn id="38" dur="500"/>
                                        <p:tgtEl>
                                          <p:spTgt spid="25"/>
                                        </p:tgtEl>
                                      </p:cBhvr>
                                    </p:animEffect>
                                    <p:set>
                                      <p:cBhvr>
                                        <p:cTn id="39" dur="1" fill="hold">
                                          <p:stCondLst>
                                            <p:cond delay="499"/>
                                          </p:stCondLst>
                                        </p:cTn>
                                        <p:tgtEl>
                                          <p:spTgt spid="25"/>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28"/>
                                        </p:tgtEl>
                                      </p:cBhvr>
                                    </p:animEffect>
                                    <p:set>
                                      <p:cBhvr>
                                        <p:cTn id="42" dur="1" fill="hold">
                                          <p:stCondLst>
                                            <p:cond delay="499"/>
                                          </p:stCondLst>
                                        </p:cTn>
                                        <p:tgtEl>
                                          <p:spTgt spid="2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26"/>
                                        </p:tgtEl>
                                      </p:cBhvr>
                                    </p:animEffect>
                                    <p:set>
                                      <p:cBhvr>
                                        <p:cTn id="45" dur="1" fill="hold">
                                          <p:stCondLst>
                                            <p:cond delay="499"/>
                                          </p:stCondLst>
                                        </p:cTn>
                                        <p:tgtEl>
                                          <p:spTgt spid="26"/>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1000"/>
                                        <p:tgtEl>
                                          <p:spTgt spid="27"/>
                                        </p:tgtEl>
                                      </p:cBhvr>
                                    </p:animEffect>
                                    <p:set>
                                      <p:cBhvr>
                                        <p:cTn id="48" dur="1" fill="hold">
                                          <p:stCondLst>
                                            <p:cond delay="999"/>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0"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500"/>
                                        <p:tgtEl>
                                          <p:spTgt spid="56"/>
                                        </p:tgtEl>
                                      </p:cBhvr>
                                    </p:animEffect>
                                  </p:childTnLst>
                                </p:cTn>
                              </p:par>
                              <p:par>
                                <p:cTn id="60" presetID="10" presetClass="entr" presetSubtype="0" fill="hold" nodeType="withEffect">
                                  <p:stCondLst>
                                    <p:cond delay="0"/>
                                  </p:stCondLst>
                                  <p:childTnLst>
                                    <p:set>
                                      <p:cBhvr>
                                        <p:cTn id="61" dur="1" fill="hold">
                                          <p:stCondLst>
                                            <p:cond delay="0"/>
                                          </p:stCondLst>
                                        </p:cTn>
                                        <p:tgtEl>
                                          <p:spTgt spid="57"/>
                                        </p:tgtEl>
                                        <p:attrNameLst>
                                          <p:attrName>style.visibility</p:attrName>
                                        </p:attrNameLst>
                                      </p:cBhvr>
                                      <p:to>
                                        <p:strVal val="visible"/>
                                      </p:to>
                                    </p:set>
                                    <p:animEffect transition="in" filter="fade">
                                      <p:cBhvr>
                                        <p:cTn id="62" dur="500"/>
                                        <p:tgtEl>
                                          <p:spTgt spid="57"/>
                                        </p:tgtEl>
                                      </p:cBhvr>
                                    </p:animEffect>
                                  </p:childTnLst>
                                </p:cTn>
                              </p:par>
                              <p:par>
                                <p:cTn id="63" presetID="10" presetClass="exit" presetSubtype="0" fill="hold" nodeType="withEffect">
                                  <p:stCondLst>
                                    <p:cond delay="0"/>
                                  </p:stCondLst>
                                  <p:iterate type="lt">
                                    <p:tmPct val="0"/>
                                  </p:iterate>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par>
                                <p:cTn id="66" presetID="1"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par>
                                <p:cTn id="68" presetID="10" presetClass="exit" presetSubtype="0" fill="hold" nodeType="withEffect">
                                  <p:stCondLst>
                                    <p:cond delay="0"/>
                                  </p:stCondLst>
                                  <p:childTnLst>
                                    <p:animEffect transition="out" filter="fade">
                                      <p:cBhvr>
                                        <p:cTn id="69" dur="1000"/>
                                        <p:tgtEl>
                                          <p:spTgt spid="26"/>
                                        </p:tgtEl>
                                      </p:cBhvr>
                                    </p:animEffect>
                                    <p:set>
                                      <p:cBhvr>
                                        <p:cTn id="70" dur="1" fill="hold">
                                          <p:stCondLst>
                                            <p:cond delay="999"/>
                                          </p:stCondLst>
                                        </p:cTn>
                                        <p:tgtEl>
                                          <p:spTgt spid="26"/>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par>
                                <p:cTn id="76" presetID="10" presetClass="exit" presetSubtype="0" fill="hold" nodeType="withEffect">
                                  <p:stCondLst>
                                    <p:cond delay="0"/>
                                  </p:stCondLst>
                                  <p:childTnLst>
                                    <p:animEffect transition="out" filter="fade">
                                      <p:cBhvr>
                                        <p:cTn id="77" dur="500"/>
                                        <p:tgtEl>
                                          <p:spTgt spid="57"/>
                                        </p:tgtEl>
                                      </p:cBhvr>
                                    </p:animEffect>
                                    <p:set>
                                      <p:cBhvr>
                                        <p:cTn id="78" dur="1" fill="hold">
                                          <p:stCondLst>
                                            <p:cond delay="499"/>
                                          </p:stCondLst>
                                        </p:cTn>
                                        <p:tgtEl>
                                          <p:spTgt spid="57"/>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8" grpId="0"/>
      <p:bldP spid="19" grpId="0"/>
      <p:bldP spid="21" grpId="0" animBg="1"/>
      <p:bldP spid="34" grpId="0"/>
      <p:bldP spid="36" grpId="0"/>
      <p:bldP spid="2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GPS--font-b-Small-b-font-font-b-GPS-b-font-font-b-Tracking-b-font.png" title="Picture of GPS receiver"/>
          <p:cNvPicPr>
            <a:picLocks noChangeAspect="1"/>
          </p:cNvPicPr>
          <p:nvPr/>
        </p:nvPicPr>
        <p:blipFill>
          <a:blip r:embed="rId3" cstate="email">
            <a:clrChange>
              <a:clrFrom>
                <a:srgbClr val="EEEBDA"/>
              </a:clrFrom>
              <a:clrTo>
                <a:srgbClr val="EEEBDA">
                  <a:alpha val="0"/>
                </a:srgbClr>
              </a:clrTo>
            </a:clrChange>
            <a:extLst>
              <a:ext uri="{28A0092B-C50C-407E-A947-70E740481C1C}">
                <a14:useLocalDpi xmlns:a14="http://schemas.microsoft.com/office/drawing/2010/main"/>
              </a:ext>
            </a:extLst>
          </a:blip>
          <a:stretch>
            <a:fillRect/>
          </a:stretch>
        </p:blipFill>
        <p:spPr>
          <a:xfrm>
            <a:off x="5943600" y="2514600"/>
            <a:ext cx="2498027" cy="3543300"/>
          </a:xfrm>
          <a:prstGeom prst="rect">
            <a:avLst/>
          </a:prstGeom>
        </p:spPr>
      </p:pic>
      <p:pic>
        <p:nvPicPr>
          <p:cNvPr id="53" name="Picture 52" descr="gps-4637h.png" title="Picture of earth with satellites around i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0" y="2438400"/>
            <a:ext cx="3090220" cy="3429000"/>
          </a:xfrm>
          <a:prstGeom prst="rect">
            <a:avLst/>
          </a:prstGeom>
          <a:ln>
            <a:solidFill>
              <a:schemeClr val="tx1"/>
            </a:solidFill>
          </a:ln>
          <a:effectLst>
            <a:outerShdw blurRad="50800" dist="76200" dir="2700000" algn="tl" rotWithShape="0">
              <a:prstClr val="black">
                <a:alpha val="40000"/>
              </a:prstClr>
            </a:outerShdw>
          </a:effectLst>
        </p:spPr>
      </p:pic>
      <p:pic>
        <p:nvPicPr>
          <p:cNvPr id="57" name="Picture 56" descr="productbody-gcmotorgrader-3Dgrading.png" title="Picture of a dump truck with GPS"/>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19600" y="3124201"/>
            <a:ext cx="3800462" cy="3137494"/>
          </a:xfrm>
          <a:prstGeom prst="rect">
            <a:avLst/>
          </a:prstGeom>
          <a:ln>
            <a:solidFill>
              <a:schemeClr val="tx1"/>
            </a:solidFill>
          </a:ln>
          <a:effectLst>
            <a:outerShdw blurRad="50800" dist="76200" dir="2700000" algn="tl" rotWithShape="0">
              <a:prstClr val="black">
                <a:alpha val="40000"/>
              </a:prstClr>
            </a:outerShdw>
          </a:effectLst>
        </p:spPr>
      </p:pic>
      <p:pic>
        <p:nvPicPr>
          <p:cNvPr id="52" name="Picture 51" descr="GPS-TGTB0816.png" title="Picture of GPS tracker"/>
          <p:cNvPicPr>
            <a:picLocks noChangeAspect="1"/>
          </p:cNvPicPr>
          <p:nvPr/>
        </p:nvPicPr>
        <p:blipFill>
          <a:blip r:embed="rId6" cstate="email">
            <a:clrChange>
              <a:clrFrom>
                <a:srgbClr val="EEEBDA"/>
              </a:clrFrom>
              <a:clrTo>
                <a:srgbClr val="EEEBDA">
                  <a:alpha val="0"/>
                </a:srgbClr>
              </a:clrTo>
            </a:clrChange>
            <a:extLst>
              <a:ext uri="{28A0092B-C50C-407E-A947-70E740481C1C}">
                <a14:useLocalDpi xmlns:a14="http://schemas.microsoft.com/office/drawing/2010/main"/>
              </a:ext>
            </a:extLst>
          </a:blip>
          <a:stretch>
            <a:fillRect/>
          </a:stretch>
        </p:blipFill>
        <p:spPr>
          <a:xfrm>
            <a:off x="3352800" y="3810000"/>
            <a:ext cx="2850996" cy="2302519"/>
          </a:xfrm>
          <a:prstGeom prst="rect">
            <a:avLst/>
          </a:prstGeom>
        </p:spPr>
      </p:pic>
      <p:pic>
        <p:nvPicPr>
          <p:cNvPr id="26" name="Picture 2" title="Picture of GPS"/>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60000">
            <a:off x="2921927" y="3158101"/>
            <a:ext cx="3911568" cy="3051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4" name="Picture 53" descr="GPS Satelite.jpg" title="Picture of earth and a satellite"/>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4648200" y="3124200"/>
            <a:ext cx="3700359" cy="3213258"/>
          </a:xfrm>
          <a:prstGeom prst="rect">
            <a:avLst/>
          </a:prstGeom>
          <a:ln>
            <a:solidFill>
              <a:schemeClr val="tx1"/>
            </a:solidFill>
          </a:ln>
          <a:effectLst>
            <a:outerShdw blurRad="50800" dist="76200" dir="2700000" algn="tl" rotWithShape="0">
              <a:prstClr val="black">
                <a:alpha val="40000"/>
              </a:prstClr>
            </a:outerShdw>
          </a:effectLst>
        </p:spPr>
      </p:pic>
      <p:pic>
        <p:nvPicPr>
          <p:cNvPr id="28" name="Picture 27" descr="Animation-GPS-to-satellitte-arrows.gif" title="Picture of GPS signal traveling from earth to satellite to earth"/>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620000">
            <a:off x="5096341" y="3444349"/>
            <a:ext cx="2924108" cy="2825128"/>
          </a:xfrm>
          <a:prstGeom prst="rect">
            <a:avLst/>
          </a:prstGeom>
        </p:spPr>
      </p:pic>
      <p:sp>
        <p:nvSpPr>
          <p:cNvPr id="30" name="Subtitle 8"/>
          <p:cNvSpPr txBox="1">
            <a:spLocks/>
          </p:cNvSpPr>
          <p:nvPr/>
        </p:nvSpPr>
        <p:spPr bwMode="auto">
          <a:xfrm>
            <a:off x="288347" y="2439250"/>
            <a:ext cx="5440985"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Transmisión</a:t>
            </a:r>
            <a:r>
              <a:rPr lang="en-US" sz="2000" b="1" dirty="0" smtClean="0">
                <a:latin typeface="Arial Narrow" pitchFamily="34" charset="0"/>
              </a:rPr>
              <a:t> de </a:t>
            </a:r>
            <a:r>
              <a:rPr lang="en-US" sz="2000" b="1" dirty="0" err="1" smtClean="0">
                <a:latin typeface="Arial Narrow" pitchFamily="34" charset="0"/>
              </a:rPr>
              <a:t>ubicación</a:t>
            </a:r>
            <a:r>
              <a:rPr lang="en-US" sz="2000" b="1" dirty="0" smtClean="0">
                <a:latin typeface="Arial Narrow" pitchFamily="34" charset="0"/>
              </a:rPr>
              <a:t> </a:t>
            </a:r>
            <a:r>
              <a:rPr lang="en-US" sz="2000" b="1" dirty="0" err="1" smtClean="0">
                <a:latin typeface="Arial Narrow" pitchFamily="34" charset="0"/>
              </a:rPr>
              <a:t>mediante</a:t>
            </a:r>
            <a:r>
              <a:rPr lang="en-US" sz="2000" b="1" dirty="0" smtClean="0">
                <a:latin typeface="Arial Narrow" pitchFamily="34" charset="0"/>
              </a:rPr>
              <a:t> </a:t>
            </a:r>
            <a:r>
              <a:rPr lang="en-US" sz="2000" b="1" dirty="0" err="1" smtClean="0">
                <a:latin typeface="Arial Narrow" pitchFamily="34" charset="0"/>
              </a:rPr>
              <a:t>otro</a:t>
            </a:r>
            <a:r>
              <a:rPr lang="en-US" sz="2000" b="1" dirty="0" smtClean="0">
                <a:latin typeface="Arial Narrow" pitchFamily="34" charset="0"/>
              </a:rPr>
              <a:t> </a:t>
            </a:r>
            <a:r>
              <a:rPr lang="en-US" sz="2000" b="1" dirty="0" err="1" smtClean="0">
                <a:latin typeface="Arial Narrow" pitchFamily="34" charset="0"/>
              </a:rPr>
              <a:t>vehículo</a:t>
            </a:r>
            <a:endParaRPr lang="en-US" sz="2000" b="1" dirty="0" smtClean="0">
              <a:latin typeface="Arial Narrow" pitchFamily="34" charset="0"/>
            </a:endParaRPr>
          </a:p>
          <a:p>
            <a:pPr marL="0" lvl="1">
              <a:lnSpc>
                <a:spcPts val="2000"/>
              </a:lnSpc>
              <a:buSzPct val="50000"/>
            </a:pPr>
            <a:r>
              <a:rPr lang="en-US" sz="2000" b="1" dirty="0">
                <a:latin typeface="Arial Narrow" pitchFamily="34" charset="0"/>
              </a:rPr>
              <a:t> </a:t>
            </a:r>
            <a:r>
              <a:rPr lang="en-US" sz="2000" b="1" dirty="0" smtClean="0">
                <a:latin typeface="Arial Narrow" pitchFamily="34" charset="0"/>
              </a:rPr>
              <a:t>    </a:t>
            </a:r>
            <a:r>
              <a:rPr lang="en-US" sz="2000" b="1" dirty="0" err="1" smtClean="0">
                <a:latin typeface="Arial Narrow" pitchFamily="34" charset="0"/>
              </a:rPr>
              <a:t>cercano</a:t>
            </a:r>
            <a:endParaRPr lang="en-US" sz="2400" b="1" dirty="0">
              <a:latin typeface="Arial Narrow" pitchFamily="34" charset="0"/>
            </a:endParaRPr>
          </a:p>
        </p:txBody>
      </p:sp>
      <p:sp>
        <p:nvSpPr>
          <p:cNvPr id="31" name="Subtitle 8"/>
          <p:cNvSpPr txBox="1">
            <a:spLocks/>
          </p:cNvSpPr>
          <p:nvPr/>
        </p:nvSpPr>
        <p:spPr bwMode="auto">
          <a:xfrm>
            <a:off x="315557" y="2999637"/>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Alarmas</a:t>
            </a:r>
            <a:r>
              <a:rPr lang="en-US" sz="2000" b="1" spc="-30" dirty="0" smtClean="0">
                <a:latin typeface="Arial Narrow" pitchFamily="34" charset="0"/>
              </a:rPr>
              <a:t> de aviso de </a:t>
            </a:r>
            <a:r>
              <a:rPr lang="en-US" sz="2000" b="1" spc="-30" dirty="0" err="1" smtClean="0">
                <a:latin typeface="Arial Narrow" pitchFamily="34" charset="0"/>
              </a:rPr>
              <a:t>proximidad</a:t>
            </a:r>
            <a:r>
              <a:rPr lang="en-US" sz="2000" b="1" spc="-30" dirty="0" smtClean="0">
                <a:latin typeface="Arial Narrow" pitchFamily="34" charset="0"/>
              </a:rPr>
              <a:t> y </a:t>
            </a:r>
            <a:r>
              <a:rPr lang="en-US" sz="2000" b="1" spc="-30" dirty="0" err="1" smtClean="0">
                <a:latin typeface="Arial Narrow" pitchFamily="34" charset="0"/>
              </a:rPr>
              <a:t>mustra</a:t>
            </a:r>
            <a:r>
              <a:rPr lang="en-US" sz="2000" b="1" spc="-30" dirty="0" smtClean="0">
                <a:latin typeface="Arial Narrow" pitchFamily="34" charset="0"/>
              </a:rPr>
              <a:t> de </a:t>
            </a:r>
            <a:r>
              <a:rPr lang="en-US" sz="2000" b="1" spc="-30" dirty="0" err="1" smtClean="0">
                <a:latin typeface="Arial Narrow" pitchFamily="34" charset="0"/>
              </a:rPr>
              <a:t>ubicaciones</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2" name="Subtitle 8"/>
          <p:cNvSpPr txBox="1">
            <a:spLocks/>
          </p:cNvSpPr>
          <p:nvPr/>
        </p:nvSpPr>
        <p:spPr bwMode="auto">
          <a:xfrm>
            <a:off x="315557" y="3529804"/>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GPS </a:t>
            </a:r>
            <a:r>
              <a:rPr lang="en-US" sz="2000" b="1" dirty="0" err="1" smtClean="0">
                <a:latin typeface="Arial Narrow" pitchFamily="34" charset="0"/>
              </a:rPr>
              <a:t>instalado</a:t>
            </a:r>
            <a:r>
              <a:rPr lang="en-US" sz="2000" b="1" dirty="0" smtClean="0">
                <a:latin typeface="Arial Narrow" pitchFamily="34" charset="0"/>
              </a:rPr>
              <a:t> </a:t>
            </a:r>
            <a:r>
              <a:rPr lang="en-US" sz="2000" b="1" dirty="0" err="1" smtClean="0">
                <a:latin typeface="Arial Narrow" pitchFamily="34" charset="0"/>
              </a:rPr>
              <a:t>en</a:t>
            </a:r>
            <a:r>
              <a:rPr lang="en-US" sz="2000" b="1" dirty="0" smtClean="0">
                <a:latin typeface="Arial Narrow" pitchFamily="34" charset="0"/>
              </a:rPr>
              <a:t> el </a:t>
            </a:r>
            <a:r>
              <a:rPr lang="en-US" sz="2000" b="1" dirty="0" err="1" smtClean="0">
                <a:latin typeface="Arial Narrow" pitchFamily="34" charset="0"/>
              </a:rPr>
              <a:t>equipo</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camiones</a:t>
            </a:r>
            <a:r>
              <a:rPr lang="en-US" sz="2000" b="1" dirty="0" smtClean="0">
                <a:latin typeface="Arial Narrow" pitchFamily="34" charset="0"/>
              </a:rPr>
              <a:t>, </a:t>
            </a:r>
            <a:r>
              <a:rPr lang="en-US" sz="2000" b="1" dirty="0" err="1" smtClean="0">
                <a:latin typeface="Arial Narrow" pitchFamily="34" charset="0"/>
              </a:rPr>
              <a:t>pavimentadores</a:t>
            </a:r>
            <a:r>
              <a:rPr lang="en-US" sz="2000" b="1" dirty="0" smtClean="0">
                <a:latin typeface="Arial Narrow" pitchFamily="34" charset="0"/>
              </a:rPr>
              <a:t>, </a:t>
            </a:r>
            <a:r>
              <a:rPr lang="en-US" sz="2000" b="1" dirty="0" err="1" smtClean="0">
                <a:latin typeface="Arial Narrow" pitchFamily="34" charset="0"/>
              </a:rPr>
              <a:t>rodillos</a:t>
            </a:r>
            <a:r>
              <a:rPr lang="en-US" sz="2000" b="1" dirty="0" smtClean="0">
                <a:latin typeface="Arial Narrow" pitchFamily="34" charset="0"/>
              </a:rPr>
              <a:t>)</a:t>
            </a:r>
          </a:p>
        </p:txBody>
      </p:sp>
      <p:grpSp>
        <p:nvGrpSpPr>
          <p:cNvPr id="33" name="Group 32"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3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3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3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37" name="Picture 36" descr="LOGO-ARTBA.png" title="Picture of ARTBA Technology Solutions preventing runovers and backovers in roadway construction Title"/>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38" name="Picture 37" descr="Logo_WZ_Safety.png" title="Picture of ARTBA Technology Solutions preventing runovers and backovers in roadway construction Title"/>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3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a:solidFill>
                  <a:schemeClr val="bg2">
                    <a:lumMod val="10000"/>
                  </a:schemeClr>
                </a:solidFill>
                <a:latin typeface="Calibri" pitchFamily="34" charset="0"/>
              </a:rPr>
              <a:t>S</a:t>
            </a:r>
            <a:r>
              <a:rPr lang="en-US" sz="2800" b="1" dirty="0" smtClean="0">
                <a:solidFill>
                  <a:schemeClr val="bg2">
                    <a:lumMod val="10000"/>
                  </a:schemeClr>
                </a:solidFill>
                <a:latin typeface="Calibri" pitchFamily="34" charset="0"/>
              </a:rPr>
              <a:t>istema de </a:t>
            </a:r>
            <a:r>
              <a:rPr lang="en-US" sz="2800" b="1" dirty="0" err="1" smtClean="0">
                <a:solidFill>
                  <a:schemeClr val="bg2">
                    <a:lumMod val="10000"/>
                  </a:schemeClr>
                </a:solidFill>
                <a:latin typeface="Calibri" pitchFamily="34" charset="0"/>
              </a:rPr>
              <a:t>Posicionamiento</a:t>
            </a:r>
            <a:r>
              <a:rPr lang="en-US" sz="2800" b="1" dirty="0" smtClean="0">
                <a:solidFill>
                  <a:schemeClr val="bg2">
                    <a:lumMod val="10000"/>
                  </a:schemeClr>
                </a:solidFill>
                <a:latin typeface="Calibri" pitchFamily="34" charset="0"/>
              </a:rPr>
              <a:t> Global (GPS)</a:t>
            </a:r>
          </a:p>
        </p:txBody>
      </p:sp>
      <p:sp>
        <p:nvSpPr>
          <p:cNvPr id="41" name="5-Point Star 4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457200" y="-1524000"/>
            <a:ext cx="8229600" cy="1143000"/>
          </a:xfrm>
        </p:spPr>
        <p:txBody>
          <a:bodyPr>
            <a:normAutofit fontScale="90000"/>
          </a:bodyPr>
          <a:lstStyle/>
          <a:p>
            <a:r>
              <a:rPr lang="en-US" dirty="0"/>
              <a:t>Global positioning system</a:t>
            </a:r>
            <a:br>
              <a:rPr lang="en-US" dirty="0"/>
            </a:br>
            <a:endParaRPr lang="en-US" dirty="0"/>
          </a:p>
        </p:txBody>
      </p:sp>
      <p:sp>
        <p:nvSpPr>
          <p:cNvPr id="42" name="Slide Number Placeholder 4"/>
          <p:cNvSpPr>
            <a:spLocks noGrp="1"/>
          </p:cNvSpPr>
          <p:nvPr>
            <p:ph type="sldNum" sz="quarter" idx="12"/>
          </p:nvPr>
        </p:nvSpPr>
        <p:spPr/>
        <p:txBody>
          <a:bodyPr/>
          <a:lstStyle/>
          <a:p>
            <a:pPr>
              <a:defRPr/>
            </a:pPr>
            <a:fld id="{991630E5-D2C6-4D54-9913-55C6C92AA029}" type="slidenum">
              <a:rPr lang="en-US" smtClean="0"/>
              <a:pPr>
                <a:defRPr/>
              </a:pPr>
              <a:t>13</a:t>
            </a:fld>
            <a:endParaRPr lang="en-US" dirty="0"/>
          </a:p>
        </p:txBody>
      </p:sp>
      <p:sp>
        <p:nvSpPr>
          <p:cNvPr id="43" name="Subtitle 8"/>
          <p:cNvSpPr txBox="1">
            <a:spLocks/>
          </p:cNvSpPr>
          <p:nvPr/>
        </p:nvSpPr>
        <p:spPr bwMode="auto">
          <a:xfrm>
            <a:off x="301047" y="19685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err="1" smtClean="0">
                <a:latin typeface="Arial Narrow" pitchFamily="34" charset="0"/>
              </a:rPr>
              <a:t>Equipos</a:t>
            </a:r>
            <a:r>
              <a:rPr lang="en-US" sz="2200" b="1" dirty="0" smtClean="0">
                <a:latin typeface="Arial Narrow" pitchFamily="34" charset="0"/>
              </a:rPr>
              <a:t> y </a:t>
            </a:r>
            <a:r>
              <a:rPr lang="en-US" sz="2200" b="1" dirty="0" err="1" smtClean="0">
                <a:latin typeface="Arial Narrow" pitchFamily="34" charset="0"/>
              </a:rPr>
              <a:t>vehículos</a:t>
            </a:r>
            <a:r>
              <a:rPr lang="en-US" sz="2200" b="1" dirty="0" smtClean="0">
                <a:latin typeface="Arial Narrow" pitchFamily="34" charset="0"/>
              </a:rPr>
              <a:t> </a:t>
            </a:r>
            <a:r>
              <a:rPr lang="en-US" sz="2200" b="1" dirty="0" err="1" smtClean="0">
                <a:latin typeface="Arial Narrow" pitchFamily="34" charset="0"/>
              </a:rPr>
              <a:t>localizados</a:t>
            </a:r>
            <a:r>
              <a:rPr lang="en-US" sz="2200" b="1" dirty="0" smtClean="0">
                <a:latin typeface="Arial Narrow" pitchFamily="34" charset="0"/>
              </a:rPr>
              <a:t> </a:t>
            </a:r>
            <a:r>
              <a:rPr lang="en-US" sz="2200" b="1" dirty="0" err="1" smtClean="0">
                <a:latin typeface="Arial Narrow" pitchFamily="34" charset="0"/>
              </a:rPr>
              <a:t>mediante</a:t>
            </a:r>
            <a:r>
              <a:rPr lang="en-US" sz="2200" b="1" dirty="0" smtClean="0">
                <a:latin typeface="Arial Narrow" pitchFamily="34" charset="0"/>
              </a:rPr>
              <a:t> GPS</a:t>
            </a:r>
          </a:p>
        </p:txBody>
      </p:sp>
      <p:sp>
        <p:nvSpPr>
          <p:cNvPr id="45" name="Subtitle 8"/>
          <p:cNvSpPr txBox="1">
            <a:spLocks/>
          </p:cNvSpPr>
          <p:nvPr/>
        </p:nvSpPr>
        <p:spPr bwMode="auto">
          <a:xfrm>
            <a:off x="315557" y="4350499"/>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err="1" smtClean="0">
                <a:latin typeface="Arial Narrow" pitchFamily="34" charset="0"/>
              </a:rPr>
              <a:t>Desafíos</a:t>
            </a:r>
            <a:endParaRPr lang="en-US" sz="2200" b="1" dirty="0" smtClean="0">
              <a:latin typeface="Arial Narrow" pitchFamily="34" charset="0"/>
            </a:endParaRPr>
          </a:p>
        </p:txBody>
      </p:sp>
      <p:sp>
        <p:nvSpPr>
          <p:cNvPr id="46" name="Subtitle 8"/>
          <p:cNvSpPr txBox="1">
            <a:spLocks/>
          </p:cNvSpPr>
          <p:nvPr/>
        </p:nvSpPr>
        <p:spPr bwMode="auto">
          <a:xfrm>
            <a:off x="187466" y="4724558"/>
            <a:ext cx="4690245"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Los </a:t>
            </a:r>
            <a:r>
              <a:rPr lang="en-US" sz="2000" b="1" dirty="0" err="1" smtClean="0">
                <a:latin typeface="Arial Narrow" pitchFamily="34" charset="0"/>
              </a:rPr>
              <a:t>receptores</a:t>
            </a:r>
            <a:r>
              <a:rPr lang="en-US" sz="2000" b="1" dirty="0" smtClean="0">
                <a:latin typeface="Arial Narrow" pitchFamily="34" charset="0"/>
              </a:rPr>
              <a:t> de GPS </a:t>
            </a:r>
            <a:r>
              <a:rPr lang="en-US" sz="2000" b="1" dirty="0" err="1" smtClean="0">
                <a:latin typeface="Arial Narrow" pitchFamily="34" charset="0"/>
              </a:rPr>
              <a:t>deben</a:t>
            </a:r>
            <a:r>
              <a:rPr lang="en-US" sz="2000" b="1" dirty="0" smtClean="0">
                <a:latin typeface="Arial Narrow" pitchFamily="34" charset="0"/>
              </a:rPr>
              <a:t>  </a:t>
            </a:r>
            <a:br>
              <a:rPr lang="en-US" sz="2000" b="1" dirty="0" smtClean="0">
                <a:latin typeface="Arial Narrow" pitchFamily="34" charset="0"/>
              </a:rPr>
            </a:br>
            <a:r>
              <a:rPr lang="en-US" sz="2000" b="1" dirty="0" smtClean="0">
                <a:latin typeface="Arial Narrow" pitchFamily="34" charset="0"/>
              </a:rPr>
              <a:t>  </a:t>
            </a:r>
            <a:r>
              <a:rPr lang="en-US" sz="1600" b="1" dirty="0" smtClean="0">
                <a:latin typeface="Arial Narrow" pitchFamily="34" charset="0"/>
              </a:rPr>
              <a:t>   </a:t>
            </a:r>
            <a:r>
              <a:rPr lang="en-US" sz="2000" b="1" dirty="0" smtClean="0">
                <a:latin typeface="Arial Narrow" pitchFamily="34" charset="0"/>
              </a:rPr>
              <a:t> </a:t>
            </a:r>
            <a:r>
              <a:rPr lang="en-US" sz="2000" b="1" dirty="0" err="1" smtClean="0">
                <a:latin typeface="Arial Narrow" pitchFamily="34" charset="0"/>
              </a:rPr>
              <a:t>instalarse</a:t>
            </a:r>
            <a:r>
              <a:rPr lang="en-US" sz="2000" b="1" dirty="0" smtClean="0">
                <a:latin typeface="Arial Narrow" pitchFamily="34" charset="0"/>
              </a:rPr>
              <a:t> </a:t>
            </a:r>
            <a:r>
              <a:rPr lang="en-US" sz="2000" b="1" dirty="0" err="1" smtClean="0">
                <a:latin typeface="Arial Narrow" pitchFamily="34" charset="0"/>
              </a:rPr>
              <a:t>en</a:t>
            </a:r>
            <a:r>
              <a:rPr lang="en-US" sz="2000" b="1" dirty="0" smtClean="0">
                <a:latin typeface="Arial Narrow" pitchFamily="34" charset="0"/>
              </a:rPr>
              <a:t> </a:t>
            </a:r>
            <a:r>
              <a:rPr lang="en-US" sz="2000" b="1" dirty="0" err="1" smtClean="0">
                <a:latin typeface="Arial Narrow" pitchFamily="34" charset="0"/>
              </a:rPr>
              <a:t>cada</a:t>
            </a:r>
            <a:r>
              <a:rPr lang="en-US" sz="2000" b="1" dirty="0" smtClean="0">
                <a:latin typeface="Arial Narrow" pitchFamily="34" charset="0"/>
              </a:rPr>
              <a:t> </a:t>
            </a:r>
            <a:r>
              <a:rPr lang="en-US" sz="2000" b="1" dirty="0" err="1" smtClean="0">
                <a:latin typeface="Arial Narrow" pitchFamily="34" charset="0"/>
              </a:rPr>
              <a:t>trabajador</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400" b="1" dirty="0">
              <a:latin typeface="Arial Narrow" pitchFamily="34" charset="0"/>
            </a:endParaRPr>
          </a:p>
        </p:txBody>
      </p:sp>
      <p:sp>
        <p:nvSpPr>
          <p:cNvPr id="55" name="Subtitle 8"/>
          <p:cNvSpPr txBox="1">
            <a:spLocks/>
          </p:cNvSpPr>
          <p:nvPr/>
        </p:nvSpPr>
        <p:spPr bwMode="auto">
          <a:xfrm>
            <a:off x="187466" y="5410199"/>
            <a:ext cx="4690245"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u="sng" dirty="0" smtClean="0">
                <a:latin typeface="Arial Narrow" pitchFamily="34" charset="0"/>
              </a:rPr>
              <a:t>El GPS </a:t>
            </a:r>
            <a:r>
              <a:rPr lang="en-US" sz="2000" b="1" u="sng" dirty="0" err="1" smtClean="0">
                <a:latin typeface="Arial Narrow" pitchFamily="34" charset="0"/>
              </a:rPr>
              <a:t>es</a:t>
            </a:r>
            <a:r>
              <a:rPr lang="en-US" sz="2000" b="1" u="sng" dirty="0" smtClean="0">
                <a:latin typeface="Arial Narrow" pitchFamily="34" charset="0"/>
              </a:rPr>
              <a:t> </a:t>
            </a:r>
            <a:r>
              <a:rPr lang="en-US" sz="2000" b="1" u="sng" dirty="0" err="1" smtClean="0">
                <a:latin typeface="Arial Narrow" pitchFamily="34" charset="0"/>
              </a:rPr>
              <a:t>más</a:t>
            </a:r>
            <a:r>
              <a:rPr lang="en-US" sz="2000" b="1" u="sng" dirty="0" smtClean="0">
                <a:latin typeface="Arial Narrow" pitchFamily="34" charset="0"/>
              </a:rPr>
              <a:t> lento </a:t>
            </a:r>
            <a:r>
              <a:rPr lang="en-US" sz="2000" b="1" u="sng" dirty="0" err="1" smtClean="0">
                <a:latin typeface="Arial Narrow" pitchFamily="34" charset="0"/>
              </a:rPr>
              <a:t>que</a:t>
            </a:r>
            <a:r>
              <a:rPr lang="en-US" sz="2000" b="1" u="sng" dirty="0" smtClean="0">
                <a:latin typeface="Arial Narrow" pitchFamily="34" charset="0"/>
              </a:rPr>
              <a:t> </a:t>
            </a:r>
            <a:r>
              <a:rPr lang="en-US" sz="2000" b="1" u="sng" dirty="0" err="1" smtClean="0">
                <a:latin typeface="Arial Narrow" pitchFamily="34" charset="0"/>
              </a:rPr>
              <a:t>otras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tecnologías</a:t>
            </a:r>
            <a:r>
              <a:rPr lang="en-US" sz="2000" b="1" dirty="0" smtClean="0">
                <a:latin typeface="Arial Narrow" pitchFamily="34" charset="0"/>
              </a:rPr>
              <a:t> – la </a:t>
            </a:r>
            <a:r>
              <a:rPr lang="en-US" sz="2000" b="1" dirty="0" err="1" smtClean="0">
                <a:latin typeface="Arial Narrow" pitchFamily="34" charset="0"/>
              </a:rPr>
              <a:t>señal</a:t>
            </a:r>
            <a:r>
              <a:rPr lang="en-US" sz="2000" b="1" dirty="0" smtClean="0">
                <a:latin typeface="Arial Narrow" pitchFamily="34" charset="0"/>
              </a:rPr>
              <a:t> </a:t>
            </a:r>
            <a:r>
              <a:rPr lang="en-US" sz="2000" b="1" dirty="0" err="1" smtClean="0">
                <a:latin typeface="Arial Narrow" pitchFamily="34" charset="0"/>
              </a:rPr>
              <a:t>debe</a:t>
            </a:r>
            <a:r>
              <a:rPr lang="en-US" sz="2000" b="1" dirty="0" smtClean="0">
                <a:latin typeface="Arial Narrow" pitchFamily="34" charset="0"/>
              </a:rPr>
              <a:t> </a:t>
            </a:r>
            <a:r>
              <a:rPr lang="en-US" sz="2000" b="1" dirty="0" err="1" smtClean="0">
                <a:latin typeface="Arial Narrow" pitchFamily="34" charset="0"/>
              </a:rPr>
              <a:t>ir</a:t>
            </a:r>
            <a:r>
              <a:rPr lang="en-US" sz="2000" b="1" dirty="0" smtClean="0">
                <a:latin typeface="Arial Narrow" pitchFamily="34" charset="0"/>
              </a:rPr>
              <a:t> </a:t>
            </a:r>
            <a:br>
              <a:rPr lang="en-US" sz="2000" b="1" dirty="0" smtClean="0">
                <a:latin typeface="Arial Narrow" pitchFamily="34" charset="0"/>
              </a:rPr>
            </a:br>
            <a:r>
              <a:rPr lang="en-US" sz="2000" b="1" dirty="0" smtClean="0">
                <a:latin typeface="Arial Narrow" pitchFamily="34" charset="0"/>
              </a:rPr>
              <a:t>     y </a:t>
            </a:r>
            <a:r>
              <a:rPr lang="en-US" sz="2000" b="1" dirty="0" err="1" smtClean="0">
                <a:latin typeface="Arial Narrow" pitchFamily="34" charset="0"/>
              </a:rPr>
              <a:t>volver</a:t>
            </a:r>
            <a:r>
              <a:rPr lang="en-US" sz="2000" b="1" dirty="0" smtClean="0">
                <a:latin typeface="Arial Narrow" pitchFamily="34" charset="0"/>
              </a:rPr>
              <a:t> del </a:t>
            </a:r>
            <a:r>
              <a:rPr lang="en-US" sz="2000" b="1" dirty="0" err="1" smtClean="0">
                <a:latin typeface="Arial Narrow" pitchFamily="34" charset="0"/>
              </a:rPr>
              <a:t>satélite</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linds(horizont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35"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3000"/>
                                        <p:tgtEl>
                                          <p:spTgt spid="53"/>
                                        </p:tgtEl>
                                      </p:cBhvr>
                                    </p:animEffect>
                                    <p:anim calcmode="lin" valueType="num">
                                      <p:cBhvr>
                                        <p:cTn id="20" dur="3000" fill="hold"/>
                                        <p:tgtEl>
                                          <p:spTgt spid="53"/>
                                        </p:tgtEl>
                                        <p:attrNameLst>
                                          <p:attrName>style.rotation</p:attrName>
                                        </p:attrNameLst>
                                      </p:cBhvr>
                                      <p:tavLst>
                                        <p:tav tm="0">
                                          <p:val>
                                            <p:fltVal val="720"/>
                                          </p:val>
                                        </p:tav>
                                        <p:tav tm="100000">
                                          <p:val>
                                            <p:fltVal val="0"/>
                                          </p:val>
                                        </p:tav>
                                      </p:tavLst>
                                    </p:anim>
                                    <p:anim calcmode="lin" valueType="num">
                                      <p:cBhvr>
                                        <p:cTn id="21" dur="3000" fill="hold"/>
                                        <p:tgtEl>
                                          <p:spTgt spid="53"/>
                                        </p:tgtEl>
                                        <p:attrNameLst>
                                          <p:attrName>ppt_h</p:attrName>
                                        </p:attrNameLst>
                                      </p:cBhvr>
                                      <p:tavLst>
                                        <p:tav tm="0">
                                          <p:val>
                                            <p:fltVal val="0"/>
                                          </p:val>
                                        </p:tav>
                                        <p:tav tm="100000">
                                          <p:val>
                                            <p:strVal val="#ppt_h"/>
                                          </p:val>
                                        </p:tav>
                                      </p:tavLst>
                                    </p:anim>
                                    <p:anim calcmode="lin" valueType="num">
                                      <p:cBhvr>
                                        <p:cTn id="22" dur="3000" fill="hold"/>
                                        <p:tgtEl>
                                          <p:spTgt spid="53"/>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53"/>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2"/>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par>
                                <p:cTn id="57" presetID="1" presetClass="exit" presetSubtype="0" fill="hold" nodeType="withEffect">
                                  <p:stCondLst>
                                    <p:cond delay="0"/>
                                  </p:stCondLst>
                                  <p:childTnLst>
                                    <p:set>
                                      <p:cBhvr>
                                        <p:cTn id="58" dur="1" fill="hold">
                                          <p:stCondLst>
                                            <p:cond delay="0"/>
                                          </p:stCondLst>
                                        </p:cTn>
                                        <p:tgtEl>
                                          <p:spTgt spid="5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4"/>
                                        </p:tgtEl>
                                        <p:attrNameLst>
                                          <p:attrName>style.visibility</p:attrName>
                                        </p:attrNameLst>
                                      </p:cBhvr>
                                      <p:to>
                                        <p:strVal val="visible"/>
                                      </p:to>
                                    </p:set>
                                  </p:childTnLst>
                                </p:cTn>
                              </p:par>
                              <p:par>
                                <p:cTn id="65" presetID="1" presetClass="exit" presetSubtype="0" fill="hold" nodeType="withEffect">
                                  <p:stCondLst>
                                    <p:cond delay="0"/>
                                  </p:stCondLst>
                                  <p:childTnLst>
                                    <p:set>
                                      <p:cBhvr>
                                        <p:cTn id="66" dur="1" fill="hold">
                                          <p:stCondLst>
                                            <p:cond delay="0"/>
                                          </p:stCondLst>
                                        </p:cTn>
                                        <p:tgtEl>
                                          <p:spTgt spid="58"/>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xit" presetSubtype="0" fill="hold" nodeType="withEffect">
                                  <p:stCondLst>
                                    <p:cond delay="0"/>
                                  </p:stCondLst>
                                  <p:childTnLst>
                                    <p:set>
                                      <p:cBhvr>
                                        <p:cTn id="70" dur="1" fill="hold">
                                          <p:stCondLst>
                                            <p:cond delay="0"/>
                                          </p:stCondLst>
                                        </p:cTn>
                                        <p:tgtEl>
                                          <p:spTgt spid="57"/>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 presetClass="entr" presetSubtype="0" fill="hold" grpId="0" nodeType="withEffect">
                                  <p:stCondLst>
                                    <p:cond delay="0"/>
                                  </p:stCondLst>
                                  <p:childTnLst>
                                    <p:set>
                                      <p:cBhvr>
                                        <p:cTn id="7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9" grpId="0"/>
      <p:bldP spid="41" grpId="0" animBg="1"/>
      <p:bldP spid="43" grpId="0"/>
      <p:bldP spid="45" grpId="0"/>
      <p:bldP spid="46"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title="Picture of a computer assisted stereovision camera"/>
          <p:cNvGrpSpPr/>
          <p:nvPr/>
        </p:nvGrpSpPr>
        <p:grpSpPr>
          <a:xfrm>
            <a:off x="857250" y="3520926"/>
            <a:ext cx="7448550" cy="2841774"/>
            <a:chOff x="857250" y="3520926"/>
            <a:chExt cx="7448550" cy="2841774"/>
          </a:xfrm>
        </p:grpSpPr>
        <p:pic>
          <p:nvPicPr>
            <p:cNvPr id="28" name="Picture 27" descr="stereo-camera.png" title="Picture of a screen of a computer assisted stereovision camera"/>
            <p:cNvPicPr>
              <a:picLocks noChangeAspect="1"/>
            </p:cNvPicPr>
            <p:nvPr/>
          </p:nvPicPr>
          <p:blipFill>
            <a:blip r:embed="rId3" cstate="print"/>
            <a:stretch>
              <a:fillRect/>
            </a:stretch>
          </p:blipFill>
          <p:spPr>
            <a:xfrm>
              <a:off x="3600450" y="3520926"/>
              <a:ext cx="4705350" cy="2813199"/>
            </a:xfrm>
            <a:prstGeom prst="rect">
              <a:avLst/>
            </a:prstGeom>
            <a:ln>
              <a:solidFill>
                <a:schemeClr val="tx1"/>
              </a:solidFill>
            </a:ln>
            <a:effectLst>
              <a:outerShdw blurRad="50800" dist="76200" dir="2700000" algn="tl" rotWithShape="0">
                <a:prstClr val="black">
                  <a:alpha val="40000"/>
                </a:prstClr>
              </a:outerShdw>
            </a:effectLst>
          </p:spPr>
        </p:pic>
        <p:pic>
          <p:nvPicPr>
            <p:cNvPr id="29" name="Picture 28" descr="robot-eyes.png" title="Picture of computer assisted stereovision camera"/>
            <p:cNvPicPr>
              <a:picLocks noChangeAspect="1"/>
            </p:cNvPicPr>
            <p:nvPr/>
          </p:nvPicPr>
          <p:blipFill>
            <a:blip r:embed="rId4" cstate="print">
              <a:clrChange>
                <a:clrFrom>
                  <a:srgbClr val="EEEBDA"/>
                </a:clrFrom>
                <a:clrTo>
                  <a:srgbClr val="EEEBDA">
                    <a:alpha val="0"/>
                  </a:srgbClr>
                </a:clrTo>
              </a:clrChange>
            </a:blip>
            <a:stretch>
              <a:fillRect/>
            </a:stretch>
          </p:blipFill>
          <p:spPr>
            <a:xfrm>
              <a:off x="857250" y="4097528"/>
              <a:ext cx="3467100" cy="2265172"/>
            </a:xfrm>
            <a:prstGeom prst="rect">
              <a:avLst/>
            </a:prstGeom>
          </p:spPr>
        </p:pic>
      </p:grpSp>
      <p:sp>
        <p:nvSpPr>
          <p:cNvPr id="9" name="Subtitle 8"/>
          <p:cNvSpPr txBox="1">
            <a:spLocks/>
          </p:cNvSpPr>
          <p:nvPr/>
        </p:nvSpPr>
        <p:spPr bwMode="auto">
          <a:xfrm>
            <a:off x="172461" y="2302093"/>
            <a:ext cx="8971539"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Cámaras</a:t>
            </a:r>
            <a:r>
              <a:rPr lang="en-US" sz="2000" b="1" dirty="0" smtClean="0">
                <a:latin typeface="Arial Narrow" pitchFamily="34" charset="0"/>
              </a:rPr>
              <a:t> de </a:t>
            </a:r>
            <a:r>
              <a:rPr lang="en-US" sz="2000" b="1" dirty="0" err="1" smtClean="0">
                <a:latin typeface="Arial Narrow" pitchFamily="34" charset="0"/>
              </a:rPr>
              <a:t>estereovision</a:t>
            </a:r>
            <a:r>
              <a:rPr lang="en-US" sz="2000" b="1" dirty="0" smtClean="0">
                <a:latin typeface="Arial Narrow" pitchFamily="34" charset="0"/>
              </a:rPr>
              <a:t> </a:t>
            </a:r>
            <a:r>
              <a:rPr lang="en-US" sz="2000" b="1" dirty="0" err="1" smtClean="0">
                <a:latin typeface="Arial Narrow" pitchFamily="34" charset="0"/>
              </a:rPr>
              <a:t>asistidas</a:t>
            </a:r>
            <a:r>
              <a:rPr lang="en-US" sz="2000" b="1" dirty="0" smtClean="0">
                <a:latin typeface="Arial Narrow" pitchFamily="34" charset="0"/>
              </a:rPr>
              <a:t> </a:t>
            </a:r>
            <a:r>
              <a:rPr lang="en-US" sz="2000" b="1" dirty="0" err="1" smtClean="0">
                <a:latin typeface="Arial Narrow" pitchFamily="34" charset="0"/>
              </a:rPr>
              <a:t>por</a:t>
            </a:r>
            <a:r>
              <a:rPr lang="en-US" sz="2000" b="1" dirty="0" smtClean="0">
                <a:latin typeface="Arial Narrow" pitchFamily="34" charset="0"/>
              </a:rPr>
              <a:t> </a:t>
            </a:r>
            <a:r>
              <a:rPr lang="en-US" sz="2000" b="1" dirty="0" err="1" smtClean="0">
                <a:latin typeface="Arial Narrow" pitchFamily="34" charset="0"/>
              </a:rPr>
              <a:t>computadora</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t>
            </a:r>
            <a:r>
              <a:rPr lang="en-US" sz="2000" b="1" dirty="0" smtClean="0">
                <a:solidFill>
                  <a:srgbClr val="C00000"/>
                </a:solidFill>
                <a:latin typeface="Arial Narrow" pitchFamily="34" charset="0"/>
              </a:rPr>
              <a:t>-</a:t>
            </a:r>
            <a:r>
              <a:rPr lang="en-US" sz="2000" b="1" dirty="0" smtClean="0">
                <a:latin typeface="Arial Narrow" pitchFamily="34" charset="0"/>
              </a:rPr>
              <a:t> </a:t>
            </a:r>
            <a:r>
              <a:rPr lang="en-US" sz="2000" b="1" spc="-30" dirty="0" smtClean="0">
                <a:latin typeface="Arial Narrow" pitchFamily="34" charset="0"/>
              </a:rPr>
              <a:t>El </a:t>
            </a:r>
            <a:r>
              <a:rPr lang="en-US" sz="2000" b="1" spc="-30" dirty="0" err="1" smtClean="0">
                <a:latin typeface="Arial Narrow" pitchFamily="34" charset="0"/>
              </a:rPr>
              <a:t>procesamiento</a:t>
            </a:r>
            <a:r>
              <a:rPr lang="en-US" sz="2000" b="1" spc="-30" dirty="0" smtClean="0">
                <a:latin typeface="Arial Narrow" pitchFamily="34" charset="0"/>
              </a:rPr>
              <a:t> de la </a:t>
            </a:r>
            <a:r>
              <a:rPr lang="en-US" sz="2000" b="1" spc="-30" dirty="0" err="1" smtClean="0">
                <a:latin typeface="Arial Narrow" pitchFamily="34" charset="0"/>
              </a:rPr>
              <a:t>señal</a:t>
            </a:r>
            <a:r>
              <a:rPr lang="en-US" sz="2000" b="1" spc="-30" dirty="0" smtClean="0">
                <a:latin typeface="Arial Narrow" pitchFamily="34" charset="0"/>
              </a:rPr>
              <a:t> de video </a:t>
            </a:r>
            <a:r>
              <a:rPr lang="en-US" sz="2000" b="1" spc="-30" dirty="0" err="1" smtClean="0">
                <a:latin typeface="Arial Narrow" pitchFamily="34" charset="0"/>
              </a:rPr>
              <a:t>permite</a:t>
            </a:r>
            <a:r>
              <a:rPr lang="en-US" sz="2000" b="1" spc="-30" dirty="0" smtClean="0">
                <a:latin typeface="Arial Narrow" pitchFamily="34" charset="0"/>
              </a:rPr>
              <a:t> la </a:t>
            </a:r>
            <a:r>
              <a:rPr lang="en-US" sz="2000" b="1" spc="-30" dirty="0" err="1" smtClean="0">
                <a:latin typeface="Arial Narrow" pitchFamily="34" charset="0"/>
              </a:rPr>
              <a:t>deteccion</a:t>
            </a:r>
            <a:r>
              <a:rPr lang="en-US" sz="2000" b="1" spc="-30" dirty="0" smtClean="0">
                <a:latin typeface="Arial Narrow" pitchFamily="34" charset="0"/>
              </a:rPr>
              <a:t> </a:t>
            </a:r>
            <a:r>
              <a:rPr lang="en-US" sz="2000" b="1" spc="-30" dirty="0" err="1" smtClean="0">
                <a:latin typeface="Arial Narrow" pitchFamily="34" charset="0"/>
              </a:rPr>
              <a:t>en</a:t>
            </a:r>
            <a:r>
              <a:rPr lang="en-US" sz="2000" b="1" spc="-30" dirty="0" smtClean="0">
                <a:latin typeface="Arial Narrow" pitchFamily="34" charset="0"/>
              </a:rPr>
              <a:t> base a la </a:t>
            </a:r>
            <a:r>
              <a:rPr lang="en-US" sz="2000" b="1" spc="-30" dirty="0" err="1" smtClean="0">
                <a:latin typeface="Arial Narrow" pitchFamily="34" charset="0"/>
              </a:rPr>
              <a:t>posición</a:t>
            </a:r>
            <a:r>
              <a:rPr lang="en-US" sz="2000" b="1" spc="-30" dirty="0" smtClean="0">
                <a:latin typeface="Arial Narrow" pitchFamily="34" charset="0"/>
              </a:rPr>
              <a:t> 3D</a:t>
            </a:r>
          </a:p>
          <a:p>
            <a:pPr marL="0" lvl="1">
              <a:lnSpc>
                <a:spcPts val="2200"/>
              </a:lnSpc>
              <a:buSzPct val="50000"/>
            </a:pPr>
            <a:r>
              <a:rPr lang="en-US" sz="2000" b="1" spc="-30" dirty="0">
                <a:latin typeface="Arial Narrow" pitchFamily="34" charset="0"/>
              </a:rPr>
              <a:t> </a:t>
            </a:r>
            <a:r>
              <a:rPr lang="en-US" sz="2000" b="1" spc="-30" dirty="0" smtClean="0">
                <a:latin typeface="Arial Narrow" pitchFamily="34" charset="0"/>
              </a:rPr>
              <a:t>      </a:t>
            </a:r>
            <a:r>
              <a:rPr lang="en-US" sz="2000" b="1" spc="-30" dirty="0" smtClean="0">
                <a:solidFill>
                  <a:srgbClr val="C00000"/>
                </a:solidFill>
                <a:latin typeface="Arial Narrow" pitchFamily="34" charset="0"/>
              </a:rPr>
              <a:t>-</a:t>
            </a:r>
            <a:r>
              <a:rPr lang="en-US" sz="2000" b="1" spc="-30" dirty="0" smtClean="0">
                <a:latin typeface="Arial Narrow" pitchFamily="34" charset="0"/>
              </a:rPr>
              <a:t> </a:t>
            </a:r>
            <a:r>
              <a:rPr lang="en-US" sz="2000" b="1" dirty="0" err="1" smtClean="0">
                <a:latin typeface="Arial Narrow" pitchFamily="34" charset="0"/>
              </a:rPr>
              <a:t>Visualiza</a:t>
            </a:r>
            <a:r>
              <a:rPr lang="en-US" sz="2000" b="1" dirty="0" smtClean="0">
                <a:latin typeface="Arial Narrow" pitchFamily="34" charset="0"/>
              </a:rPr>
              <a:t> </a:t>
            </a:r>
            <a:r>
              <a:rPr lang="en-US" sz="2000" b="1" dirty="0" err="1" smtClean="0">
                <a:latin typeface="Arial Narrow" pitchFamily="34" charset="0"/>
              </a:rPr>
              <a:t>las</a:t>
            </a:r>
            <a:r>
              <a:rPr lang="en-US" sz="2000" b="1" dirty="0" smtClean="0">
                <a:latin typeface="Arial Narrow" pitchFamily="34" charset="0"/>
              </a:rPr>
              <a:t> </a:t>
            </a:r>
            <a:r>
              <a:rPr lang="en-US" sz="2000" b="1" dirty="0" err="1" smtClean="0">
                <a:latin typeface="Arial Narrow" pitchFamily="34" charset="0"/>
              </a:rPr>
              <a:t>áreas</a:t>
            </a:r>
            <a:r>
              <a:rPr lang="en-US" sz="2000" b="1" dirty="0" smtClean="0">
                <a:latin typeface="Arial Narrow" pitchFamily="34" charset="0"/>
              </a:rPr>
              <a:t> </a:t>
            </a:r>
            <a:r>
              <a:rPr lang="en-US" sz="2000" b="1" dirty="0" err="1" smtClean="0">
                <a:latin typeface="Arial Narrow" pitchFamily="34" charset="0"/>
              </a:rPr>
              <a:t>ciegas</a:t>
            </a:r>
            <a:r>
              <a:rPr lang="en-US" sz="2000" b="1" dirty="0" smtClean="0">
                <a:latin typeface="Arial Narrow" pitchFamily="34" charset="0"/>
              </a:rPr>
              <a:t> </a:t>
            </a:r>
            <a:r>
              <a:rPr lang="en-US" sz="2000" b="1" dirty="0" err="1" smtClean="0">
                <a:latin typeface="Arial Narrow" pitchFamily="34" charset="0"/>
              </a:rPr>
              <a:t>cerca</a:t>
            </a:r>
            <a:r>
              <a:rPr lang="en-US" sz="2000" b="1" dirty="0" smtClean="0">
                <a:latin typeface="Arial Narrow" pitchFamily="34" charset="0"/>
              </a:rPr>
              <a:t> al </a:t>
            </a:r>
            <a:r>
              <a:rPr lang="en-US" sz="2000" b="1" dirty="0" err="1" smtClean="0">
                <a:latin typeface="Arial Narrow" pitchFamily="34" charset="0"/>
              </a:rPr>
              <a:t>equipo</a:t>
            </a:r>
            <a:r>
              <a:rPr lang="en-US" sz="2000" b="1" dirty="0">
                <a:latin typeface="Arial Narrow" pitchFamily="34" charset="0"/>
              </a:rPr>
              <a:t>,</a:t>
            </a:r>
            <a:r>
              <a:rPr lang="en-US" sz="2000" b="1" dirty="0" smtClean="0">
                <a:latin typeface="Arial Narrow" pitchFamily="34" charset="0"/>
              </a:rPr>
              <a:t> </a:t>
            </a:r>
            <a:r>
              <a:rPr lang="en-US" sz="2000" b="1" dirty="0" err="1" smtClean="0">
                <a:latin typeface="Arial Narrow" pitchFamily="34" charset="0"/>
              </a:rPr>
              <a:t>advertencia</a:t>
            </a:r>
            <a:r>
              <a:rPr lang="en-US" sz="2000" b="1" dirty="0" smtClean="0">
                <a:latin typeface="Arial Narrow" pitchFamily="34" charset="0"/>
              </a:rPr>
              <a:t> de </a:t>
            </a:r>
            <a:r>
              <a:rPr lang="en-US" sz="2000" b="1" dirty="0" err="1" smtClean="0">
                <a:latin typeface="Arial Narrow" pitchFamily="34" charset="0"/>
              </a:rPr>
              <a:t>proximidad</a:t>
            </a:r>
            <a:r>
              <a:rPr lang="en-US" sz="2000" b="1" dirty="0" smtClean="0">
                <a:latin typeface="Arial Narrow" pitchFamily="34" charset="0"/>
              </a:rPr>
              <a:t> con </a:t>
            </a:r>
            <a:r>
              <a:rPr lang="en-US" sz="2000" b="1" dirty="0" err="1" smtClean="0">
                <a:latin typeface="Arial Narrow" pitchFamily="34" charset="0"/>
              </a:rPr>
              <a:t>cámaras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t>
            </a:r>
            <a:r>
              <a:rPr lang="en-US" b="1" dirty="0" smtClean="0">
                <a:latin typeface="Arial Narrow" pitchFamily="34" charset="0"/>
              </a:rPr>
              <a:t> </a:t>
            </a:r>
            <a:r>
              <a:rPr lang="en-US" sz="2000" b="1" dirty="0" smtClean="0">
                <a:solidFill>
                  <a:srgbClr val="C00000"/>
                </a:solidFill>
                <a:latin typeface="Arial Narrow" pitchFamily="34" charset="0"/>
              </a:rPr>
              <a:t>-</a:t>
            </a:r>
            <a:r>
              <a:rPr lang="en-US" sz="2000" b="1" dirty="0" smtClean="0">
                <a:latin typeface="Arial Narrow" pitchFamily="34" charset="0"/>
              </a:rPr>
              <a:t> </a:t>
            </a:r>
            <a:r>
              <a:rPr lang="en-US" sz="2000" b="1" dirty="0" err="1" smtClean="0">
                <a:latin typeface="Arial Narrow" pitchFamily="34" charset="0"/>
              </a:rPr>
              <a:t>Sistemas</a:t>
            </a:r>
            <a:r>
              <a:rPr lang="en-US" sz="2000" b="1" dirty="0" smtClean="0">
                <a:latin typeface="Arial Narrow" pitchFamily="34" charset="0"/>
              </a:rPr>
              <a:t> HAZ CAM </a:t>
            </a:r>
            <a:r>
              <a:rPr lang="en-US" sz="2000" b="1" dirty="0" err="1" smtClean="0">
                <a:latin typeface="Arial Narrow" pitchFamily="34" charset="0"/>
              </a:rPr>
              <a:t>probados</a:t>
            </a:r>
            <a:r>
              <a:rPr lang="en-US" sz="2000" b="1" dirty="0" smtClean="0">
                <a:latin typeface="Arial Narrow" pitchFamily="34" charset="0"/>
              </a:rPr>
              <a:t> </a:t>
            </a:r>
            <a:r>
              <a:rPr lang="en-US" sz="2000" b="1" dirty="0" err="1" smtClean="0">
                <a:latin typeface="Arial Narrow" pitchFamily="34" charset="0"/>
              </a:rPr>
              <a:t>en</a:t>
            </a:r>
            <a:r>
              <a:rPr lang="en-US" sz="2000" b="1" dirty="0" smtClean="0">
                <a:latin typeface="Arial Narrow" pitchFamily="34" charset="0"/>
              </a:rPr>
              <a:t> </a:t>
            </a:r>
            <a:r>
              <a:rPr lang="en-US" sz="2000" b="1" dirty="0" err="1" smtClean="0">
                <a:latin typeface="Arial Narrow" pitchFamily="34" charset="0"/>
              </a:rPr>
              <a:t>camiones</a:t>
            </a:r>
            <a:r>
              <a:rPr lang="en-US" sz="2000" b="1" dirty="0" smtClean="0">
                <a:latin typeface="Arial Narrow" pitchFamily="34" charset="0"/>
              </a:rPr>
              <a:t> de </a:t>
            </a:r>
            <a:r>
              <a:rPr lang="en-US" sz="2000" b="1" dirty="0" err="1" smtClean="0">
                <a:latin typeface="Arial Narrow" pitchFamily="34" charset="0"/>
              </a:rPr>
              <a:t>carga</a:t>
            </a:r>
            <a:endParaRPr lang="en-US" sz="2000" b="1" dirty="0" smtClean="0">
              <a:latin typeface="Arial Narrow" pitchFamily="34" charset="0"/>
            </a:endParaRPr>
          </a:p>
        </p:txBody>
      </p:sp>
      <p:grpSp>
        <p:nvGrpSpPr>
          <p:cNvPr id="12" name="Group 11"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1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6" name="Picture 15" descr="LOGO-ARTBA.png" title="Picture of ARTBA Technology Solutions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7" name="Picture 16" descr="Logo_WZ_Safety.png" title="Picture of ARTBA Technology Solutions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8"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Tecnologías</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Emergentes</a:t>
            </a:r>
            <a:endParaRPr lang="en-US" sz="2800" b="1" dirty="0" smtClean="0">
              <a:solidFill>
                <a:schemeClr val="bg2">
                  <a:lumMod val="10000"/>
                </a:schemeClr>
              </a:solidFill>
              <a:latin typeface="Calibri" pitchFamily="34" charset="0"/>
            </a:endParaRPr>
          </a:p>
        </p:txBody>
      </p:sp>
      <p:sp>
        <p:nvSpPr>
          <p:cNvPr id="20" name="5-Point Star 1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hidden="1"/>
          <p:cNvSpPr>
            <a:spLocks noGrp="1"/>
          </p:cNvSpPr>
          <p:nvPr>
            <p:ph type="title"/>
          </p:nvPr>
        </p:nvSpPr>
        <p:spPr>
          <a:xfrm>
            <a:off x="470652" y="-1600200"/>
            <a:ext cx="8229600" cy="1143000"/>
          </a:xfrm>
        </p:spPr>
        <p:txBody>
          <a:bodyPr>
            <a:normAutofit fontScale="90000"/>
          </a:bodyPr>
          <a:lstStyle/>
          <a:p>
            <a:r>
              <a:rPr lang="en-US" dirty="0"/>
              <a:t>Emerging technologies</a:t>
            </a:r>
            <a:br>
              <a:rPr lang="en-US" dirty="0"/>
            </a:br>
            <a:endParaRPr lang="en-US" dirty="0"/>
          </a:p>
        </p:txBody>
      </p:sp>
      <p:sp>
        <p:nvSpPr>
          <p:cNvPr id="21" name="Slide Number Placeholder 4"/>
          <p:cNvSpPr>
            <a:spLocks noGrp="1"/>
          </p:cNvSpPr>
          <p:nvPr>
            <p:ph type="sldNum" sz="quarter" idx="12"/>
          </p:nvPr>
        </p:nvSpPr>
        <p:spPr/>
        <p:txBody>
          <a:bodyPr/>
          <a:lstStyle/>
          <a:p>
            <a:pPr>
              <a:defRPr/>
            </a:pPr>
            <a:fld id="{991630E5-D2C6-4D54-9913-55C6C92AA029}" type="slidenum">
              <a:rPr lang="en-US" smtClean="0"/>
              <a:pPr>
                <a:defRPr/>
              </a:pPr>
              <a:t>14</a:t>
            </a:fld>
            <a:endParaRPr lang="en-US" dirty="0"/>
          </a:p>
        </p:txBody>
      </p:sp>
      <p:sp>
        <p:nvSpPr>
          <p:cNvPr id="22" name="Subtitle 8"/>
          <p:cNvSpPr txBox="1">
            <a:spLocks/>
          </p:cNvSpPr>
          <p:nvPr/>
        </p:nvSpPr>
        <p:spPr bwMode="auto">
          <a:xfrm>
            <a:off x="301047"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err="1" smtClean="0">
                <a:latin typeface="Arial Narrow" pitchFamily="34" charset="0"/>
              </a:rPr>
              <a:t>Sistemas</a:t>
            </a:r>
            <a:r>
              <a:rPr lang="en-US" sz="2200" b="1" dirty="0" smtClean="0">
                <a:latin typeface="Arial Narrow" pitchFamily="34" charset="0"/>
              </a:rPr>
              <a:t> de Video </a:t>
            </a:r>
            <a:r>
              <a:rPr lang="en-US" sz="2200" b="1" dirty="0" err="1" smtClean="0">
                <a:latin typeface="Arial Narrow" pitchFamily="34" charset="0"/>
              </a:rPr>
              <a:t>Inteligente</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55"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1000" fill="hold"/>
                                        <p:tgtEl>
                                          <p:spTgt spid="30"/>
                                        </p:tgtEl>
                                        <p:attrNameLst>
                                          <p:attrName>ppt_w</p:attrName>
                                        </p:attrNameLst>
                                      </p:cBhvr>
                                      <p:tavLst>
                                        <p:tav tm="0">
                                          <p:val>
                                            <p:strVal val="#ppt_w*0.70"/>
                                          </p:val>
                                        </p:tav>
                                        <p:tav tm="100000">
                                          <p:val>
                                            <p:strVal val="#ppt_w"/>
                                          </p:val>
                                        </p:tav>
                                      </p:tavLst>
                                    </p:anim>
                                    <p:anim calcmode="lin" valueType="num">
                                      <p:cBhvr>
                                        <p:cTn id="22" dur="1000" fill="hold"/>
                                        <p:tgtEl>
                                          <p:spTgt spid="30"/>
                                        </p:tgtEl>
                                        <p:attrNameLst>
                                          <p:attrName>ppt_h</p:attrName>
                                        </p:attrNameLst>
                                      </p:cBhvr>
                                      <p:tavLst>
                                        <p:tav tm="0">
                                          <p:val>
                                            <p:strVal val="#ppt_h"/>
                                          </p:val>
                                        </p:tav>
                                        <p:tav tm="100000">
                                          <p:val>
                                            <p:strVal val="#ppt_h"/>
                                          </p:val>
                                        </p:tav>
                                      </p:tavLst>
                                    </p:anim>
                                    <p:animEffect transition="in" filter="fade">
                                      <p:cBhvr>
                                        <p:cTn id="23" dur="1000"/>
                                        <p:tgtEl>
                                          <p:spTgt spid="30"/>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P spid="20" grpId="0" animBg="1"/>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6"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7"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8"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9" name="Picture 8" descr="LOGO-ARTBA.png" title="Picture of ARTBA Technology Solution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0" name="Picture 9" descr="Logo_WZ_Safety.png" title="Picture of ARTBA Technology Solution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 name="Subtitle 8"/>
          <p:cNvSpPr txBox="1">
            <a:spLocks/>
          </p:cNvSpPr>
          <p:nvPr/>
        </p:nvSpPr>
        <p:spPr bwMode="auto">
          <a:xfrm>
            <a:off x="507273"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Reducción</a:t>
            </a:r>
            <a:r>
              <a:rPr lang="en-US" sz="2200" b="1" dirty="0" smtClean="0">
                <a:latin typeface="Arial Narrow" pitchFamily="34" charset="0"/>
              </a:rPr>
              <a:t> de </a:t>
            </a:r>
            <a:r>
              <a:rPr lang="en-US" sz="2200" b="1" dirty="0" err="1" smtClean="0">
                <a:latin typeface="Arial Narrow" pitchFamily="34" charset="0"/>
              </a:rPr>
              <a:t>alarmas</a:t>
            </a:r>
            <a:r>
              <a:rPr lang="en-US" sz="2200" b="1" dirty="0" smtClean="0">
                <a:latin typeface="Arial Narrow" pitchFamily="34" charset="0"/>
              </a:rPr>
              <a:t> </a:t>
            </a:r>
            <a:r>
              <a:rPr lang="en-US" sz="2200" b="1" dirty="0" err="1" smtClean="0">
                <a:latin typeface="Arial Narrow" pitchFamily="34" charset="0"/>
              </a:rPr>
              <a:t>ruidosas</a:t>
            </a:r>
            <a:r>
              <a:rPr lang="en-US" sz="2200" b="1" dirty="0" smtClean="0">
                <a:latin typeface="Arial Narrow" pitchFamily="34" charset="0"/>
              </a:rPr>
              <a:t> y </a:t>
            </a:r>
            <a:r>
              <a:rPr lang="en-US" sz="2200" b="1" dirty="0" err="1" smtClean="0">
                <a:latin typeface="Arial Narrow" pitchFamily="34" charset="0"/>
              </a:rPr>
              <a:t>falsas</a:t>
            </a:r>
            <a:r>
              <a:rPr lang="en-US" sz="2200" b="1" dirty="0" smtClean="0">
                <a:latin typeface="Arial Narrow" pitchFamily="34" charset="0"/>
              </a:rPr>
              <a:t> </a:t>
            </a:r>
            <a:r>
              <a:rPr lang="en-US" sz="2200" b="1" dirty="0" err="1" smtClean="0">
                <a:latin typeface="Arial Narrow" pitchFamily="34" charset="0"/>
              </a:rPr>
              <a:t>paradas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2"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Consideraciones</a:t>
            </a:r>
            <a:r>
              <a:rPr lang="en-US" sz="2800" b="1" dirty="0" smtClean="0">
                <a:solidFill>
                  <a:schemeClr val="bg2">
                    <a:lumMod val="10000"/>
                  </a:schemeClr>
                </a:solidFill>
                <a:latin typeface="Calibri" pitchFamily="34" charset="0"/>
              </a:rPr>
              <a:t> y </a:t>
            </a:r>
            <a:r>
              <a:rPr lang="en-US" sz="2800" b="1" dirty="0" err="1" smtClean="0">
                <a:solidFill>
                  <a:schemeClr val="bg2">
                    <a:lumMod val="10000"/>
                  </a:schemeClr>
                </a:solidFill>
                <a:latin typeface="Calibri" pitchFamily="34" charset="0"/>
              </a:rPr>
              <a:t>Trabajo</a:t>
            </a:r>
            <a:r>
              <a:rPr lang="en-US" sz="2800" b="1" dirty="0" smtClean="0">
                <a:solidFill>
                  <a:schemeClr val="bg2">
                    <a:lumMod val="10000"/>
                  </a:schemeClr>
                </a:solidFill>
                <a:latin typeface="Calibri" pitchFamily="34" charset="0"/>
              </a:rPr>
              <a:t> </a:t>
            </a:r>
            <a:r>
              <a:rPr lang="en-US" sz="2800" b="1" dirty="0" err="1" smtClean="0">
                <a:solidFill>
                  <a:schemeClr val="bg2">
                    <a:lumMod val="10000"/>
                  </a:schemeClr>
                </a:solidFill>
                <a:latin typeface="Calibri" pitchFamily="34" charset="0"/>
              </a:rPr>
              <a:t>Adicional</a:t>
            </a:r>
            <a:endParaRPr lang="en-US" sz="2800" b="1" dirty="0" smtClean="0">
              <a:solidFill>
                <a:schemeClr val="bg2">
                  <a:lumMod val="10000"/>
                </a:schemeClr>
              </a:solidFill>
              <a:latin typeface="Calibri" pitchFamily="34" charset="0"/>
            </a:endParaRPr>
          </a:p>
        </p:txBody>
      </p:sp>
      <p:sp>
        <p:nvSpPr>
          <p:cNvPr id="14" name="5-Point Star 13"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ubtitle 8"/>
          <p:cNvSpPr txBox="1">
            <a:spLocks/>
          </p:cNvSpPr>
          <p:nvPr/>
        </p:nvSpPr>
        <p:spPr bwMode="auto">
          <a:xfrm>
            <a:off x="507273" y="2382198"/>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Presentación</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efectiva</a:t>
            </a:r>
            <a:r>
              <a:rPr lang="en-US" sz="2200" b="1" dirty="0" smtClean="0">
                <a:solidFill>
                  <a:schemeClr val="tx1">
                    <a:lumMod val="75000"/>
                    <a:lumOff val="25000"/>
                  </a:schemeClr>
                </a:solidFill>
                <a:latin typeface="Arial Narrow" pitchFamily="34" charset="0"/>
              </a:rPr>
              <a:t> de la </a:t>
            </a:r>
            <a:r>
              <a:rPr lang="en-US" sz="2200" b="1" dirty="0" err="1" smtClean="0">
                <a:solidFill>
                  <a:schemeClr val="tx1">
                    <a:lumMod val="75000"/>
                    <a:lumOff val="25000"/>
                  </a:schemeClr>
                </a:solidFill>
                <a:latin typeface="Arial Narrow" pitchFamily="34" charset="0"/>
              </a:rPr>
              <a:t>alarma</a:t>
            </a: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y </a:t>
            </a:r>
            <a:r>
              <a:rPr lang="en-US" sz="2200" b="1" dirty="0" err="1" smtClean="0">
                <a:solidFill>
                  <a:schemeClr val="tx1">
                    <a:lumMod val="75000"/>
                    <a:lumOff val="25000"/>
                  </a:schemeClr>
                </a:solidFill>
                <a:latin typeface="Arial Narrow" pitchFamily="34" charset="0"/>
              </a:rPr>
              <a:t>consideraciones</a:t>
            </a:r>
            <a:r>
              <a:rPr lang="en-US" sz="2200" b="1" dirty="0" smtClean="0">
                <a:solidFill>
                  <a:schemeClr val="tx1">
                    <a:lumMod val="75000"/>
                    <a:lumOff val="25000"/>
                  </a:schemeClr>
                </a:solidFill>
                <a:latin typeface="Arial Narrow" pitchFamily="34" charset="0"/>
              </a:rPr>
              <a:t> de </a:t>
            </a:r>
            <a:r>
              <a:rPr lang="en-US" sz="2200" b="1" dirty="0" err="1" smtClean="0">
                <a:solidFill>
                  <a:schemeClr val="tx1">
                    <a:lumMod val="75000"/>
                    <a:lumOff val="25000"/>
                  </a:schemeClr>
                </a:solidFill>
                <a:latin typeface="Arial Narrow" pitchFamily="34" charset="0"/>
              </a:rPr>
              <a:t>contexto</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6" name="Subtitle 8"/>
          <p:cNvSpPr txBox="1">
            <a:spLocks/>
          </p:cNvSpPr>
          <p:nvPr/>
        </p:nvSpPr>
        <p:spPr bwMode="auto">
          <a:xfrm>
            <a:off x="507273" y="2783196"/>
            <a:ext cx="817774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Interfaces de </a:t>
            </a:r>
            <a:r>
              <a:rPr lang="en-US" sz="2200" b="1" dirty="0" err="1" smtClean="0">
                <a:latin typeface="Arial Narrow" pitchFamily="34" charset="0"/>
              </a:rPr>
              <a:t>operador</a:t>
            </a:r>
            <a:r>
              <a:rPr lang="en-US" sz="2200" b="1" dirty="0" smtClean="0">
                <a:latin typeface="Arial Narrow" pitchFamily="34" charset="0"/>
              </a:rPr>
              <a:t> y </a:t>
            </a:r>
            <a:r>
              <a:rPr lang="en-US" sz="2200" b="1" dirty="0" err="1" smtClean="0">
                <a:latin typeface="Arial Narrow" pitchFamily="34" charset="0"/>
              </a:rPr>
              <a:t>pantallas</a:t>
            </a:r>
            <a:r>
              <a:rPr lang="en-US" sz="2200" b="1" dirty="0" smtClean="0">
                <a:latin typeface="Arial Narrow" pitchFamily="34" charset="0"/>
              </a:rPr>
              <a:t> </a:t>
            </a:r>
            <a:r>
              <a:rPr lang="en-US" sz="2200" b="1" dirty="0" err="1" smtClean="0">
                <a:latin typeface="Arial Narrow" pitchFamily="34" charset="0"/>
              </a:rPr>
              <a:t>combinadas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17" name="Subtitle 8"/>
          <p:cNvSpPr txBox="1">
            <a:spLocks/>
          </p:cNvSpPr>
          <p:nvPr/>
        </p:nvSpPr>
        <p:spPr bwMode="auto">
          <a:xfrm>
            <a:off x="507273" y="3184194"/>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a:t>
            </a:r>
            <a:r>
              <a:rPr lang="en-US" sz="2200" b="1" dirty="0" smtClean="0">
                <a:latin typeface="Arial Narrow" pitchFamily="34" charset="0"/>
              </a:rPr>
              <a:t>Los </a:t>
            </a:r>
            <a:r>
              <a:rPr lang="en-US" sz="2200" b="1" dirty="0" err="1" smtClean="0">
                <a:latin typeface="Arial Narrow" pitchFamily="34" charset="0"/>
              </a:rPr>
              <a:t>operadores</a:t>
            </a:r>
            <a:r>
              <a:rPr lang="en-US" sz="2200" b="1" dirty="0" smtClean="0">
                <a:latin typeface="Arial Narrow" pitchFamily="34" charset="0"/>
              </a:rPr>
              <a:t> son </a:t>
            </a:r>
            <a:r>
              <a:rPr lang="en-US" sz="2200" b="1" dirty="0" err="1" smtClean="0">
                <a:latin typeface="Arial Narrow" pitchFamily="34" charset="0"/>
              </a:rPr>
              <a:t>abrumados</a:t>
            </a:r>
            <a:r>
              <a:rPr lang="en-US" sz="2200" b="1" dirty="0" smtClean="0">
                <a:latin typeface="Arial Narrow" pitchFamily="34" charset="0"/>
              </a:rPr>
              <a:t> </a:t>
            </a:r>
            <a:r>
              <a:rPr lang="en-US" sz="2200" b="1" dirty="0" err="1" smtClean="0">
                <a:latin typeface="Arial Narrow" pitchFamily="34" charset="0"/>
              </a:rPr>
              <a:t>por</a:t>
            </a:r>
            <a:r>
              <a:rPr lang="en-US" sz="2200" b="1" dirty="0" smtClean="0">
                <a:latin typeface="Arial Narrow" pitchFamily="34" charset="0"/>
              </a:rPr>
              <a:t> los </a:t>
            </a:r>
            <a:r>
              <a:rPr lang="en-US" sz="2200" b="1" dirty="0" err="1" smtClean="0">
                <a:latin typeface="Arial Narrow" pitchFamily="34" charset="0"/>
              </a:rPr>
              <a:t>sistemas</a:t>
            </a:r>
            <a:r>
              <a:rPr lang="en-US" sz="2200" b="1" dirty="0" smtClean="0">
                <a:latin typeface="Arial Narrow" pitchFamily="34" charset="0"/>
              </a:rPr>
              <a:t>, los </a:t>
            </a:r>
            <a:r>
              <a:rPr lang="en-US" sz="2200" b="1" dirty="0" err="1" smtClean="0">
                <a:latin typeface="Arial Narrow" pitchFamily="34" charset="0"/>
              </a:rPr>
              <a:t>distraen</a:t>
            </a:r>
            <a:r>
              <a:rPr lang="en-US" sz="2200" b="1" dirty="0" smtClean="0">
                <a:latin typeface="Arial Narrow" pitchFamily="34" charset="0"/>
              </a:rPr>
              <a:t>?</a:t>
            </a:r>
          </a:p>
          <a:p>
            <a:pPr marL="0" lvl="1">
              <a:lnSpc>
                <a:spcPts val="2200"/>
              </a:lnSpc>
              <a:spcBef>
                <a:spcPct val="20000"/>
              </a:spcBef>
              <a:buFont typeface="Arial" charset="0"/>
              <a:buChar char="•"/>
            </a:pPr>
            <a:endParaRPr lang="en-US" sz="2200" b="1" dirty="0">
              <a:latin typeface="Arial Narrow" pitchFamily="34" charset="0"/>
            </a:endParaRPr>
          </a:p>
        </p:txBody>
      </p:sp>
      <p:sp>
        <p:nvSpPr>
          <p:cNvPr id="18" name="Subtitle 8"/>
          <p:cNvSpPr txBox="1">
            <a:spLocks/>
          </p:cNvSpPr>
          <p:nvPr/>
        </p:nvSpPr>
        <p:spPr bwMode="auto">
          <a:xfrm>
            <a:off x="507273" y="3585192"/>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Cambio</a:t>
            </a:r>
            <a:r>
              <a:rPr lang="en-US" sz="2200" b="1" dirty="0" smtClean="0">
                <a:latin typeface="Arial Narrow" pitchFamily="34" charset="0"/>
              </a:rPr>
              <a:t> de </a:t>
            </a:r>
            <a:r>
              <a:rPr lang="en-US" sz="2200" b="1" dirty="0" err="1" smtClean="0">
                <a:latin typeface="Arial Narrow" pitchFamily="34" charset="0"/>
              </a:rPr>
              <a:t>conducta</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los </a:t>
            </a:r>
            <a:r>
              <a:rPr lang="en-US" sz="2200" b="1" dirty="0" err="1" smtClean="0">
                <a:latin typeface="Arial Narrow" pitchFamily="34" charset="0"/>
              </a:rPr>
              <a:t>operadores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pPr>
            <a:endParaRPr lang="en-US" sz="2200" b="1" dirty="0">
              <a:latin typeface="Arial Narrow" pitchFamily="34" charset="0"/>
            </a:endParaRPr>
          </a:p>
        </p:txBody>
      </p:sp>
      <p:sp>
        <p:nvSpPr>
          <p:cNvPr id="23" name="Subtitle 8"/>
          <p:cNvSpPr txBox="1">
            <a:spLocks/>
          </p:cNvSpPr>
          <p:nvPr/>
        </p:nvSpPr>
        <p:spPr bwMode="auto">
          <a:xfrm>
            <a:off x="507273" y="3986192"/>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Sensores</a:t>
            </a:r>
            <a:r>
              <a:rPr lang="en-US" sz="2200" b="1" dirty="0" smtClean="0">
                <a:latin typeface="Arial Narrow" pitchFamily="34" charset="0"/>
              </a:rPr>
              <a:t> </a:t>
            </a:r>
            <a:r>
              <a:rPr lang="en-US" sz="2200" b="1" dirty="0" err="1" smtClean="0">
                <a:latin typeface="Arial Narrow" pitchFamily="34" charset="0"/>
              </a:rPr>
              <a:t>portatiles</a:t>
            </a:r>
            <a:r>
              <a:rPr lang="en-US" sz="2200" b="1" dirty="0" smtClean="0">
                <a:latin typeface="Arial Narrow" pitchFamily="34" charset="0"/>
              </a:rPr>
              <a:t> </a:t>
            </a:r>
            <a:r>
              <a:rPr lang="en-US" sz="2200" b="1" dirty="0" err="1" smtClean="0">
                <a:latin typeface="Arial Narrow" pitchFamily="34" charset="0"/>
              </a:rPr>
              <a:t>apropiados</a:t>
            </a:r>
            <a:r>
              <a:rPr lang="en-US" sz="2200" b="1" dirty="0" smtClean="0">
                <a:latin typeface="Arial Narrow" pitchFamily="34" charset="0"/>
              </a:rPr>
              <a:t> para la </a:t>
            </a:r>
            <a:r>
              <a:rPr lang="en-US" sz="2200" b="1" dirty="0" err="1" smtClean="0">
                <a:latin typeface="Arial Narrow" pitchFamily="34" charset="0"/>
              </a:rPr>
              <a:t>tarea</a:t>
            </a:r>
            <a:r>
              <a:rPr lang="en-US" sz="2200" b="1" dirty="0" smtClean="0">
                <a:latin typeface="Arial Narrow" pitchFamily="34" charset="0"/>
              </a:rPr>
              <a:t> y el </a:t>
            </a:r>
            <a:r>
              <a:rPr lang="en-US" sz="2200" b="1" dirty="0" err="1" smtClean="0">
                <a:latin typeface="Arial Narrow" pitchFamily="34" charset="0"/>
              </a:rPr>
              <a:t>ambiente</a:t>
            </a:r>
            <a:endParaRPr lang="en-US" sz="2200" b="1" dirty="0" smtClean="0">
              <a:latin typeface="Arial Narrow" pitchFamily="34" charset="0"/>
            </a:endParaRPr>
          </a:p>
          <a:p>
            <a:pPr marL="0" lvl="1">
              <a:lnSpc>
                <a:spcPts val="2200"/>
              </a:lnSpc>
              <a:spcBef>
                <a:spcPct val="20000"/>
              </a:spcBef>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pPr>
            <a:endParaRPr lang="en-US" sz="2200" b="1" dirty="0">
              <a:latin typeface="Arial Narrow" pitchFamily="34" charset="0"/>
            </a:endParaRPr>
          </a:p>
        </p:txBody>
      </p:sp>
      <p:sp>
        <p:nvSpPr>
          <p:cNvPr id="24" name="Subtitle 8"/>
          <p:cNvSpPr txBox="1">
            <a:spLocks/>
          </p:cNvSpPr>
          <p:nvPr/>
        </p:nvSpPr>
        <p:spPr bwMode="auto">
          <a:xfrm>
            <a:off x="361544" y="4876800"/>
            <a:ext cx="8077200" cy="486629"/>
          </a:xfrm>
          <a:prstGeom prst="rect">
            <a:avLst/>
          </a:prstGeom>
          <a:noFill/>
          <a:ln w="9525">
            <a:noFill/>
            <a:miter lim="800000"/>
            <a:headEnd/>
            <a:tailEnd/>
          </a:ln>
        </p:spPr>
        <p:txBody>
          <a:bodyPr/>
          <a:lstStyle/>
          <a:p>
            <a:pPr algn="ctr"/>
            <a:r>
              <a:rPr lang="en-US" sz="2800" b="1" dirty="0" smtClean="0"/>
              <a:t>Web pages de </a:t>
            </a:r>
            <a:r>
              <a:rPr lang="en-US" sz="2800" b="1" dirty="0" err="1" smtClean="0"/>
              <a:t>detección</a:t>
            </a:r>
            <a:r>
              <a:rPr lang="en-US" sz="2800" b="1" dirty="0" smtClean="0"/>
              <a:t> de </a:t>
            </a:r>
            <a:r>
              <a:rPr lang="en-US" sz="2800" b="1" dirty="0" err="1" smtClean="0"/>
              <a:t>proximidad</a:t>
            </a:r>
            <a:r>
              <a:rPr lang="en-US" sz="2800" b="1" dirty="0" smtClean="0"/>
              <a:t> de NIOSH</a:t>
            </a:r>
          </a:p>
          <a:p>
            <a:pPr algn="ctr">
              <a:buNone/>
            </a:pPr>
            <a:r>
              <a:rPr lang="en-US" sz="2400" dirty="0" smtClean="0">
                <a:hlinkClick r:id="rId5" tooltip="Web address to CDC Highway work zones"/>
              </a:rPr>
              <a:t>www.cdc.gov/niosh/topic/highwayworkzones/</a:t>
            </a:r>
            <a:r>
              <a:rPr lang="en-US" sz="2400" dirty="0" smtClean="0"/>
              <a:t> </a:t>
            </a:r>
          </a:p>
          <a:p>
            <a:pPr algn="ctr">
              <a:buNone/>
            </a:pPr>
            <a:r>
              <a:rPr lang="en-US" sz="2400" dirty="0" smtClean="0">
                <a:hlinkClick r:id="rId6"/>
              </a:rPr>
              <a:t>NIOSH Proximity Detection Web Page</a:t>
            </a:r>
            <a:r>
              <a:rPr lang="en-US" sz="2400" dirty="0" smtClean="0"/>
              <a:t> </a:t>
            </a:r>
          </a:p>
        </p:txBody>
      </p:sp>
      <p:sp>
        <p:nvSpPr>
          <p:cNvPr id="26" name="Subtitle 8"/>
          <p:cNvSpPr txBox="1">
            <a:spLocks/>
          </p:cNvSpPr>
          <p:nvPr/>
        </p:nvSpPr>
        <p:spPr bwMode="auto">
          <a:xfrm>
            <a:off x="451512" y="4495800"/>
            <a:ext cx="8077200" cy="486629"/>
          </a:xfrm>
          <a:prstGeom prst="rect">
            <a:avLst/>
          </a:prstGeom>
          <a:noFill/>
          <a:ln w="9525">
            <a:noFill/>
            <a:miter lim="800000"/>
            <a:headEnd/>
            <a:tailEnd/>
          </a:ln>
        </p:spPr>
        <p:txBody>
          <a:bodyPr/>
          <a:lstStyle/>
          <a:p>
            <a:pPr algn="ctr">
              <a:lnSpc>
                <a:spcPts val="2200"/>
              </a:lnSpc>
              <a:spcBef>
                <a:spcPct val="20000"/>
              </a:spcBef>
            </a:pPr>
            <a:r>
              <a:rPr lang="en-US" sz="2200" b="1" spc="-30" dirty="0" err="1" smtClean="0">
                <a:solidFill>
                  <a:srgbClr val="C00000"/>
                </a:solidFill>
                <a:latin typeface="Calibri" pitchFamily="34" charset="0"/>
              </a:rPr>
              <a:t>Recursos</a:t>
            </a:r>
            <a:endParaRPr lang="en-US" sz="2200" b="1" spc="-30" dirty="0" smtClean="0">
              <a:solidFill>
                <a:srgbClr val="C00000"/>
              </a:solidFill>
              <a:latin typeface="Calibri" pitchFamily="34" charset="0"/>
            </a:endParaRPr>
          </a:p>
        </p:txBody>
      </p:sp>
      <p:sp>
        <p:nvSpPr>
          <p:cNvPr id="2" name="Title 1" hidden="1"/>
          <p:cNvSpPr>
            <a:spLocks noGrp="1"/>
          </p:cNvSpPr>
          <p:nvPr>
            <p:ph type="title"/>
          </p:nvPr>
        </p:nvSpPr>
        <p:spPr>
          <a:xfrm>
            <a:off x="388938" y="-1447800"/>
            <a:ext cx="8229600" cy="1143000"/>
          </a:xfrm>
        </p:spPr>
        <p:txBody>
          <a:bodyPr>
            <a:normAutofit fontScale="90000"/>
          </a:bodyPr>
          <a:lstStyle/>
          <a:p>
            <a:r>
              <a:rPr lang="en-US" dirty="0"/>
              <a:t>Additional work, considerations and resources</a:t>
            </a:r>
            <a:br>
              <a:rPr lang="en-US" dirty="0"/>
            </a:br>
            <a:endParaRPr lang="en-US" dirty="0"/>
          </a:p>
        </p:txBody>
      </p:sp>
      <p:sp>
        <p:nvSpPr>
          <p:cNvPr id="3" name="Slide Number Placeholder 2"/>
          <p:cNvSpPr>
            <a:spLocks noGrp="1"/>
          </p:cNvSpPr>
          <p:nvPr>
            <p:ph type="sldNum" sz="quarter" idx="12"/>
          </p:nvPr>
        </p:nvSpPr>
        <p:spPr/>
        <p:txBody>
          <a:bodyPr/>
          <a:lstStyle/>
          <a:p>
            <a:fld id="{D3814DA0-4C52-4110-B688-DF8EC917BC19}" type="slidenum">
              <a:rPr lang="en-US" smtClean="0"/>
              <a:pPr/>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5" grpId="0"/>
      <p:bldP spid="17" grpId="0"/>
      <p:bldP spid="18" grpId="0"/>
      <p:bldP spid="23" grpId="0"/>
      <p:bldP spid="24"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Technology Solutions preventing runovers and backovers in roadway construction Title"/>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Technology Solutions preventing runovers and backovers in roadway construction Titl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0" name="Subtitle 8"/>
          <p:cNvSpPr txBox="1">
            <a:spLocks/>
          </p:cNvSpPr>
          <p:nvPr/>
        </p:nvSpPr>
        <p:spPr bwMode="auto">
          <a:xfrm>
            <a:off x="838200" y="1981200"/>
            <a:ext cx="7467600" cy="2362200"/>
          </a:xfrm>
          <a:prstGeom prst="rect">
            <a:avLst/>
          </a:prstGeom>
          <a:noFill/>
          <a:ln w="9525">
            <a:noFill/>
            <a:miter lim="800000"/>
            <a:headEnd/>
            <a:tailEnd/>
          </a:ln>
        </p:spPr>
        <p:txBody>
          <a:bodyPr>
            <a:scene3d>
              <a:camera prst="orthographicFront"/>
              <a:lightRig rig="threePt" dir="t"/>
            </a:scene3d>
            <a:sp3d extrusionH="57150">
              <a:bevelT w="38100" h="38100"/>
            </a:sp3d>
          </a:bodyPr>
          <a:lstStyle/>
          <a:p>
            <a:pPr marL="342900" indent="-342900" algn="ctr">
              <a:spcBef>
                <a:spcPct val="20000"/>
              </a:spcBef>
            </a:pP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a:t>
            </a: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Discusión</a:t>
            </a: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t>y</a:t>
            </a:r>
            <a:br>
              <a:rPr lang="en-US" sz="6000" b="1" dirty="0" smtClean="0">
                <a:solidFill>
                  <a:srgbClr val="C00000"/>
                </a:solidFill>
                <a:effectLst>
                  <a:outerShdw blurRad="60007" dist="310007" dir="7680000" sy="30000" kx="1300200" algn="ctr" rotWithShape="0">
                    <a:prstClr val="black">
                      <a:alpha val="32000"/>
                    </a:prstClr>
                  </a:outerShdw>
                </a:effectLst>
                <a:latin typeface="Calibri" pitchFamily="34" charset="0"/>
              </a:rPr>
            </a:br>
            <a:r>
              <a:rPr lang="en-US" sz="6000" b="1" dirty="0" err="1" smtClean="0">
                <a:solidFill>
                  <a:srgbClr val="C00000"/>
                </a:solidFill>
                <a:effectLst>
                  <a:outerShdw blurRad="60007" dist="310007" dir="7680000" sy="30000" kx="1300200" algn="ctr" rotWithShape="0">
                    <a:prstClr val="black">
                      <a:alpha val="32000"/>
                    </a:prstClr>
                  </a:outerShdw>
                </a:effectLst>
                <a:latin typeface="Calibri" pitchFamily="34" charset="0"/>
              </a:rPr>
              <a:t>Preguntas</a:t>
            </a:r>
            <a:r>
              <a:rPr lang="en-US" sz="6000" b="1" smtClean="0">
                <a:solidFill>
                  <a:srgbClr val="C00000"/>
                </a:solidFill>
                <a:effectLst>
                  <a:outerShdw blurRad="60007" dist="310007" dir="7680000" sy="30000" kx="1300200" algn="ctr" rotWithShape="0">
                    <a:prstClr val="black">
                      <a:alpha val="32000"/>
                    </a:prstClr>
                  </a:outerShdw>
                </a:effectLst>
                <a:latin typeface="Calibri" pitchFamily="34" charset="0"/>
              </a:rPr>
              <a:t>     </a:t>
            </a:r>
            <a:endParaRPr lang="en-US" sz="4800" b="1" dirty="0">
              <a:solidFill>
                <a:schemeClr val="bg2">
                  <a:lumMod val="10000"/>
                </a:schemeClr>
              </a:solidFill>
              <a:effectLst>
                <a:outerShdw blurRad="60007" dist="310007" dir="7680000" sy="30000" kx="1300200" algn="ctr" rotWithShape="0">
                  <a:prstClr val="black">
                    <a:alpha val="32000"/>
                  </a:prstClr>
                </a:outerShdw>
              </a:effectLst>
              <a:latin typeface="Calibri" pitchFamily="34" charset="0"/>
            </a:endParaRPr>
          </a:p>
        </p:txBody>
      </p:sp>
      <p:sp>
        <p:nvSpPr>
          <p:cNvPr id="8" name="Title 7" hidden="1"/>
          <p:cNvSpPr>
            <a:spLocks noGrp="1"/>
          </p:cNvSpPr>
          <p:nvPr>
            <p:ph type="title"/>
          </p:nvPr>
        </p:nvSpPr>
        <p:spPr>
          <a:xfrm>
            <a:off x="457200" y="-1447800"/>
            <a:ext cx="8229600" cy="1143000"/>
          </a:xfrm>
        </p:spPr>
        <p:txBody>
          <a:bodyPr>
            <a:normAutofit fontScale="90000"/>
          </a:bodyPr>
          <a:lstStyle/>
          <a:p>
            <a:r>
              <a:rPr lang="en-US" dirty="0"/>
              <a:t>Discussion and questions</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strVal val="#ppt_w*0.70"/>
                                          </p:val>
                                        </p:tav>
                                        <p:tav tm="100000">
                                          <p:val>
                                            <p:strVal val="#ppt_w"/>
                                          </p:val>
                                        </p:tav>
                                      </p:tavLst>
                                    </p:anim>
                                    <p:anim calcmode="lin" valueType="num">
                                      <p:cBhvr>
                                        <p:cTn id="11" dur="1000" fill="hold"/>
                                        <p:tgtEl>
                                          <p:spTgt spid="10"/>
                                        </p:tgtEl>
                                        <p:attrNameLst>
                                          <p:attrName>ppt_h</p:attrName>
                                        </p:attrNameLst>
                                      </p:cBhvr>
                                      <p:tavLst>
                                        <p:tav tm="0">
                                          <p:val>
                                            <p:strVal val="#ppt_h"/>
                                          </p:val>
                                        </p:tav>
                                        <p:tav tm="100000">
                                          <p:val>
                                            <p:strVal val="#ppt_h"/>
                                          </p:val>
                                        </p:tav>
                                      </p:tavLst>
                                    </p:anim>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Clippi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831" y="0"/>
            <a:ext cx="9175660" cy="6857999"/>
          </a:xfrm>
          <a:prstGeom prst="rect">
            <a:avLst/>
          </a:prstGeom>
        </p:spPr>
      </p:pic>
      <p:sp>
        <p:nvSpPr>
          <p:cNvPr id="2" name="Title 1" hidden="1"/>
          <p:cNvSpPr>
            <a:spLocks noGrp="1"/>
          </p:cNvSpPr>
          <p:nvPr>
            <p:ph type="title"/>
          </p:nvPr>
        </p:nvSpPr>
        <p:spPr/>
        <p:txBody>
          <a:bodyPr/>
          <a:lstStyle/>
          <a:p>
            <a:r>
              <a:rPr lang="en-US" dirty="0" smtClean="0"/>
              <a:t>OSHA Disclaimer</a:t>
            </a:r>
            <a:endParaRPr lang="en-US" dirty="0"/>
          </a:p>
        </p:txBody>
      </p:sp>
    </p:spTree>
    <p:extLst>
      <p:ext uri="{BB962C8B-B14F-4D97-AF65-F5344CB8AC3E}">
        <p14:creationId xmlns:p14="http://schemas.microsoft.com/office/powerpoint/2010/main" val="1639945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Seis</a:t>
            </a:r>
            <a:r>
              <a:rPr lang="en-US" sz="2200" b="1" dirty="0" smtClean="0">
                <a:latin typeface="Arial Narrow" pitchFamily="34" charset="0"/>
              </a:rPr>
              <a:t> </a:t>
            </a:r>
            <a:r>
              <a:rPr lang="en-US" sz="2200" b="1" dirty="0" err="1" smtClean="0">
                <a:latin typeface="Arial Narrow" pitchFamily="34" charset="0"/>
              </a:rPr>
              <a:t>clases</a:t>
            </a:r>
            <a:r>
              <a:rPr lang="en-US" sz="2200" b="1" dirty="0" smtClean="0">
                <a:latin typeface="Arial Narrow" pitchFamily="34" charset="0"/>
              </a:rPr>
              <a:t> de </a:t>
            </a:r>
            <a:r>
              <a:rPr lang="en-US" sz="2200" b="1" dirty="0" err="1" smtClean="0">
                <a:latin typeface="Arial Narrow" pitchFamily="34" charset="0"/>
              </a:rPr>
              <a:t>soluciones</a:t>
            </a:r>
            <a:r>
              <a:rPr lang="en-US" sz="2200" b="1" dirty="0" smtClean="0">
                <a:latin typeface="Arial Narrow" pitchFamily="34" charset="0"/>
              </a:rPr>
              <a:t> </a:t>
            </a:r>
            <a:r>
              <a:rPr lang="en-US" sz="2200" b="1" dirty="0" err="1" smtClean="0">
                <a:latin typeface="Arial Narrow" pitchFamily="34" charset="0"/>
              </a:rPr>
              <a:t>tecnológicas</a:t>
            </a:r>
            <a:r>
              <a:rPr lang="en-US" sz="2200" b="1" dirty="0" smtClean="0">
                <a:latin typeface="Arial Narrow" pitchFamily="34" charset="0"/>
              </a:rPr>
              <a:t> </a:t>
            </a:r>
            <a:r>
              <a:rPr lang="en-US" sz="2200" b="1" dirty="0" err="1" smtClean="0">
                <a:latin typeface="Arial Narrow" pitchFamily="34" charset="0"/>
              </a:rPr>
              <a:t>disponibles</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el </a:t>
            </a:r>
            <a:r>
              <a:rPr lang="en-US" sz="2200" b="1" dirty="0" err="1" smtClean="0">
                <a:latin typeface="Arial Narrow" pitchFamily="34" charset="0"/>
              </a:rPr>
              <a:t>mercado</a:t>
            </a:r>
            <a:endParaRPr lang="en-US" sz="2200" b="1" dirty="0" smtClean="0">
              <a:latin typeface="Arial Narrow" pitchFamily="34" charset="0"/>
            </a:endParaRPr>
          </a:p>
          <a:p>
            <a:pPr marL="0" lvl="1">
              <a:lnSpc>
                <a:spcPts val="2200"/>
              </a:lnSpc>
              <a:spcBef>
                <a:spcPct val="20000"/>
              </a:spcBef>
            </a:pPr>
            <a:r>
              <a:rPr lang="en-US" sz="2200" b="1" dirty="0">
                <a:latin typeface="Arial Narrow" pitchFamily="34" charset="0"/>
              </a:rPr>
              <a:t> </a:t>
            </a:r>
            <a:r>
              <a:rPr lang="en-US" sz="2200" b="1" dirty="0" smtClean="0">
                <a:latin typeface="Arial Narrow" pitchFamily="34" charset="0"/>
              </a:rPr>
              <a:t>  para </a:t>
            </a:r>
            <a:r>
              <a:rPr lang="en-US" sz="2200" b="1" dirty="0" err="1" smtClean="0">
                <a:latin typeface="Arial Narrow" pitchFamily="34" charset="0"/>
              </a:rPr>
              <a:t>prevenir</a:t>
            </a:r>
            <a:r>
              <a:rPr lang="en-US" sz="2200" b="1" dirty="0" smtClean="0">
                <a:latin typeface="Arial Narrow" pitchFamily="34" charset="0"/>
              </a:rPr>
              <a:t> </a:t>
            </a:r>
            <a:r>
              <a:rPr lang="en-US" sz="2200" b="1" dirty="0" err="1" smtClean="0">
                <a:latin typeface="Arial Narrow" pitchFamily="34" charset="0"/>
              </a:rPr>
              <a:t>atropellos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a:latin typeface="Arial Narrow" pitchFamily="34" charset="0"/>
            </a:endParaRPr>
          </a:p>
        </p:txBody>
      </p:sp>
      <p:sp>
        <p:nvSpPr>
          <p:cNvPr id="3"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s-US" sz="2800" b="1" dirty="0" smtClean="0">
                <a:solidFill>
                  <a:schemeClr val="bg2">
                    <a:lumMod val="10000"/>
                  </a:schemeClr>
                </a:solidFill>
                <a:latin typeface="Calibri" pitchFamily="34" charset="0"/>
              </a:rPr>
              <a:t>Al final de este módulo, usted sabrá:</a:t>
            </a:r>
          </a:p>
        </p:txBody>
      </p:sp>
      <p:sp>
        <p:nvSpPr>
          <p:cNvPr id="5" name="5-Point Star 4"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10"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1"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2"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3" name="Picture 12" descr="LOGO-ARTBA.png" title="Picture of ARTBA Technology Solution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4" name="Picture 13" descr="Logo_WZ_Safety.png" title="Picture of ARTBA Technology Solution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8" name="Slide Number Placeholder 4"/>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991630E5-D2C6-4D54-9913-55C6C92AA02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0" name="5-Point Star 19"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Subtitle 8"/>
          <p:cNvSpPr txBox="1">
            <a:spLocks/>
          </p:cNvSpPr>
          <p:nvPr/>
        </p:nvSpPr>
        <p:spPr bwMode="auto">
          <a:xfrm>
            <a:off x="609600" y="3095921"/>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Cámaras</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2" name="Subtitle 8"/>
          <p:cNvSpPr txBox="1">
            <a:spLocks/>
          </p:cNvSpPr>
          <p:nvPr/>
        </p:nvSpPr>
        <p:spPr bwMode="auto">
          <a:xfrm>
            <a:off x="640105" y="353524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Radar</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3" name="Subtitle 8"/>
          <p:cNvSpPr txBox="1">
            <a:spLocks/>
          </p:cNvSpPr>
          <p:nvPr/>
        </p:nvSpPr>
        <p:spPr bwMode="auto">
          <a:xfrm>
            <a:off x="640105" y="396392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Sonar</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4" name="Picture 23" descr="rigid-dump-truck-41157-2662591.png" title="Picture of a work truck backing up"/>
          <p:cNvPicPr>
            <a:picLocks noChangeAspect="1"/>
          </p:cNvPicPr>
          <p:nvPr/>
        </p:nvPicPr>
        <p:blipFill>
          <a:blip r:embed="rId5" cstate="email">
            <a:clrChange>
              <a:clrFrom>
                <a:srgbClr val="F5EFE3"/>
              </a:clrFrom>
              <a:clrTo>
                <a:srgbClr val="F5EFE3">
                  <a:alpha val="0"/>
                </a:srgbClr>
              </a:clrTo>
            </a:clrChange>
            <a:extLst>
              <a:ext uri="{28A0092B-C50C-407E-A947-70E740481C1C}">
                <a14:useLocalDpi xmlns:a14="http://schemas.microsoft.com/office/drawing/2010/main"/>
              </a:ext>
            </a:extLst>
          </a:blip>
          <a:stretch>
            <a:fillRect/>
          </a:stretch>
        </p:blipFill>
        <p:spPr>
          <a:xfrm>
            <a:off x="2362200" y="2590800"/>
            <a:ext cx="5514975" cy="3448801"/>
          </a:xfrm>
          <a:prstGeom prst="rect">
            <a:avLst/>
          </a:prstGeom>
        </p:spPr>
      </p:pic>
      <p:sp>
        <p:nvSpPr>
          <p:cNvPr id="25" name="Subtitle 8"/>
          <p:cNvSpPr txBox="1">
            <a:spLocks/>
          </p:cNvSpPr>
          <p:nvPr/>
        </p:nvSpPr>
        <p:spPr bwMode="auto">
          <a:xfrm>
            <a:off x="5791200" y="2683820"/>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Alarmas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6" name="Picture 25" descr="K5000.png" title="Picture of camera system"/>
          <p:cNvPicPr>
            <a:picLocks noChangeAspect="1"/>
          </p:cNvPicPr>
          <p:nvPr/>
        </p:nvPicPr>
        <p:blipFill>
          <a:blip r:embed="rId6"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3810000" y="2590800"/>
            <a:ext cx="5052805" cy="3718865"/>
          </a:xfrm>
          <a:prstGeom prst="rect">
            <a:avLst/>
          </a:prstGeom>
        </p:spPr>
      </p:pic>
      <p:pic>
        <p:nvPicPr>
          <p:cNvPr id="27" name="Picture 26" descr="radar295665779_735.png" title="Picture of radar system"/>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90800" y="2819400"/>
            <a:ext cx="5971529" cy="3459063"/>
          </a:xfrm>
          <a:prstGeom prst="rect">
            <a:avLst/>
          </a:prstGeom>
          <a:ln>
            <a:solidFill>
              <a:schemeClr val="tx1"/>
            </a:solidFill>
          </a:ln>
          <a:effectLst>
            <a:outerShdw blurRad="50800" dist="76200" dir="2700000" algn="tl" rotWithShape="0">
              <a:prstClr val="black">
                <a:alpha val="40000"/>
              </a:prstClr>
            </a:outerShdw>
          </a:effectLst>
        </p:spPr>
      </p:pic>
      <p:pic>
        <p:nvPicPr>
          <p:cNvPr id="28" name="Picture 27" descr="sonar-back-up.png" title="Picture of sonar system"/>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76600" y="2590800"/>
            <a:ext cx="4619625" cy="4067175"/>
          </a:xfrm>
          <a:prstGeom prst="rect">
            <a:avLst/>
          </a:prstGeom>
        </p:spPr>
      </p:pic>
      <p:grpSp>
        <p:nvGrpSpPr>
          <p:cNvPr id="29" name="Group 28" title="Picture of tag system"/>
          <p:cNvGrpSpPr/>
          <p:nvPr/>
        </p:nvGrpSpPr>
        <p:grpSpPr>
          <a:xfrm>
            <a:off x="2362200" y="2514600"/>
            <a:ext cx="6534262" cy="3848100"/>
            <a:chOff x="2362200" y="2514600"/>
            <a:chExt cx="6534262" cy="3848100"/>
          </a:xfrm>
        </p:grpSpPr>
        <p:pic>
          <p:nvPicPr>
            <p:cNvPr id="30" name="Picture 29" descr="Tag-MEDIO-P200.png" title="picture of tag system"/>
            <p:cNvPicPr>
              <a:picLocks noChangeAspect="1"/>
            </p:cNvPicPr>
            <p:nvPr/>
          </p:nvPicPr>
          <p:blipFill>
            <a:blip r:embed="rId9"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4953000" y="2514600"/>
              <a:ext cx="3943462" cy="3345370"/>
            </a:xfrm>
            <a:prstGeom prst="rect">
              <a:avLst/>
            </a:prstGeom>
          </p:spPr>
        </p:pic>
        <p:pic>
          <p:nvPicPr>
            <p:cNvPr id="31" name="Picture 30" descr="tag-im120808003_2.png" title="Picture of tag system"/>
            <p:cNvPicPr>
              <a:picLocks noChangeAspect="1"/>
            </p:cNvPicPr>
            <p:nvPr/>
          </p:nvPicPr>
          <p:blipFill>
            <a:blip r:embed="rId10" cstate="email">
              <a:clrChange>
                <a:clrFrom>
                  <a:srgbClr val="B04CFC"/>
                </a:clrFrom>
                <a:clrTo>
                  <a:srgbClr val="B04CFC">
                    <a:alpha val="0"/>
                  </a:srgbClr>
                </a:clrTo>
              </a:clrChange>
              <a:extLst>
                <a:ext uri="{28A0092B-C50C-407E-A947-70E740481C1C}">
                  <a14:useLocalDpi xmlns:a14="http://schemas.microsoft.com/office/drawing/2010/main"/>
                </a:ext>
              </a:extLst>
            </a:blip>
            <a:stretch>
              <a:fillRect/>
            </a:stretch>
          </p:blipFill>
          <p:spPr>
            <a:xfrm>
              <a:off x="2362200" y="4419600"/>
              <a:ext cx="2857500" cy="1943100"/>
            </a:xfrm>
            <a:prstGeom prst="rect">
              <a:avLst/>
            </a:prstGeom>
          </p:spPr>
        </p:pic>
      </p:grpSp>
      <p:pic>
        <p:nvPicPr>
          <p:cNvPr id="33" name="Picture 32" descr="Animation-BEEP.gif" title="Pictrue of waning symbol with beep written inside"/>
          <p:cNvPicPr>
            <a:picLocks noChangeAspect="1"/>
          </p:cNvPicPr>
          <p:nvPr/>
        </p:nvPicPr>
        <p:blipFill>
          <a:blip r:embed="rId11" cstate="print"/>
          <a:stretch>
            <a:fillRect/>
          </a:stretch>
        </p:blipFill>
        <p:spPr>
          <a:xfrm>
            <a:off x="5105400" y="3124200"/>
            <a:ext cx="3895725" cy="2721362"/>
          </a:xfrm>
          <a:prstGeom prst="rect">
            <a:avLst/>
          </a:prstGeom>
        </p:spPr>
      </p:pic>
      <p:sp>
        <p:nvSpPr>
          <p:cNvPr id="34" name="Subtitle 8"/>
          <p:cNvSpPr txBox="1">
            <a:spLocks/>
          </p:cNvSpPr>
          <p:nvPr/>
        </p:nvSpPr>
        <p:spPr bwMode="auto">
          <a:xfrm>
            <a:off x="645249" y="4392224"/>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Sistemas</a:t>
            </a:r>
            <a:r>
              <a:rPr lang="en-US" sz="2000" b="1" dirty="0" smtClean="0">
                <a:latin typeface="Arial Narrow" pitchFamily="34" charset="0"/>
              </a:rPr>
              <a:t> de </a:t>
            </a:r>
            <a:r>
              <a:rPr lang="en-US" sz="2000" b="1" dirty="0" err="1" smtClean="0">
                <a:latin typeface="Arial Narrow" pitchFamily="34" charset="0"/>
              </a:rPr>
              <a:t>tarjetas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5" name="Subtitle 8"/>
          <p:cNvSpPr txBox="1">
            <a:spLocks/>
          </p:cNvSpPr>
          <p:nvPr/>
        </p:nvSpPr>
        <p:spPr bwMode="auto">
          <a:xfrm>
            <a:off x="645249" y="4820911"/>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GPS</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36" name="Picture 35" descr="GPS-TGTB0816.png" title="Picture of GPS"/>
          <p:cNvPicPr>
            <a:picLocks noChangeAspect="1"/>
          </p:cNvPicPr>
          <p:nvPr/>
        </p:nvPicPr>
        <p:blipFill>
          <a:blip r:embed="rId12" cstate="email">
            <a:clrChange>
              <a:clrFrom>
                <a:srgbClr val="EEEBDA"/>
              </a:clrFrom>
              <a:clrTo>
                <a:srgbClr val="EEEBDA">
                  <a:alpha val="0"/>
                </a:srgbClr>
              </a:clrTo>
            </a:clrChange>
            <a:extLst>
              <a:ext uri="{28A0092B-C50C-407E-A947-70E740481C1C}">
                <a14:useLocalDpi xmlns:a14="http://schemas.microsoft.com/office/drawing/2010/main"/>
              </a:ext>
            </a:extLst>
          </a:blip>
          <a:stretch>
            <a:fillRect/>
          </a:stretch>
        </p:blipFill>
        <p:spPr>
          <a:xfrm>
            <a:off x="3657600" y="2672952"/>
            <a:ext cx="4447602" cy="3591968"/>
          </a:xfrm>
          <a:prstGeom prst="rect">
            <a:avLst/>
          </a:prstGeom>
        </p:spPr>
      </p:pic>
      <p:sp>
        <p:nvSpPr>
          <p:cNvPr id="6" name="Title 5" hidden="1"/>
          <p:cNvSpPr>
            <a:spLocks noGrp="1"/>
          </p:cNvSpPr>
          <p:nvPr>
            <p:ph type="title"/>
          </p:nvPr>
        </p:nvSpPr>
        <p:spPr>
          <a:xfrm>
            <a:off x="518770" y="-1239253"/>
            <a:ext cx="8229600" cy="1143000"/>
          </a:xfrm>
        </p:spPr>
        <p:txBody>
          <a:bodyPr>
            <a:normAutofit fontScale="90000"/>
          </a:bodyPr>
          <a:lstStyle/>
          <a:p>
            <a:r>
              <a:rPr lang="en-US" dirty="0"/>
              <a:t>Six technologies to prevent runovers and backovers</a:t>
            </a:r>
            <a:br>
              <a:rPr lang="en-US"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2" presetClass="entr" presetSubtype="8"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2000" fill="hold"/>
                                        <p:tgtEl>
                                          <p:spTgt spid="24"/>
                                        </p:tgtEl>
                                        <p:attrNameLst>
                                          <p:attrName>ppt_x</p:attrName>
                                        </p:attrNameLst>
                                      </p:cBhvr>
                                      <p:tavLst>
                                        <p:tav tm="0">
                                          <p:val>
                                            <p:strVal val="0-#ppt_w/2"/>
                                          </p:val>
                                        </p:tav>
                                        <p:tav tm="100000">
                                          <p:val>
                                            <p:strVal val="#ppt_x"/>
                                          </p:val>
                                        </p:tav>
                                      </p:tavLst>
                                    </p:anim>
                                    <p:anim calcmode="lin" valueType="num">
                                      <p:cBhvr additive="base">
                                        <p:cTn id="26" dur="20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2000" fill="hold"/>
                                        <p:tgtEl>
                                          <p:spTgt spid="33"/>
                                        </p:tgtEl>
                                        <p:attrNameLst>
                                          <p:attrName>ppt_x</p:attrName>
                                        </p:attrNameLst>
                                      </p:cBhvr>
                                      <p:tavLst>
                                        <p:tav tm="0">
                                          <p:val>
                                            <p:strVal val="0-#ppt_w/2"/>
                                          </p:val>
                                        </p:tav>
                                        <p:tav tm="100000">
                                          <p:val>
                                            <p:strVal val="#ppt_x"/>
                                          </p:val>
                                        </p:tav>
                                      </p:tavLst>
                                    </p:anim>
                                    <p:anim calcmode="lin" valueType="num">
                                      <p:cBhvr additive="base">
                                        <p:cTn id="30" dur="20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26"/>
                                        </p:tgtEl>
                                        <p:attrNameLst>
                                          <p:attrName>style.visibility</p:attrName>
                                        </p:attrNameLst>
                                      </p:cBhvr>
                                      <p:to>
                                        <p:strVal val="visible"/>
                                      </p:to>
                                    </p:set>
                                    <p:anim calcmode="lin" valueType="num">
                                      <p:cBhvr>
                                        <p:cTn id="37" dur="1000" fill="hold"/>
                                        <p:tgtEl>
                                          <p:spTgt spid="26"/>
                                        </p:tgtEl>
                                        <p:attrNameLst>
                                          <p:attrName>ppt_w</p:attrName>
                                        </p:attrNameLst>
                                      </p:cBhvr>
                                      <p:tavLst>
                                        <p:tav tm="0">
                                          <p:val>
                                            <p:fltVal val="0"/>
                                          </p:val>
                                        </p:tav>
                                        <p:tav tm="100000">
                                          <p:val>
                                            <p:strVal val="#ppt_w"/>
                                          </p:val>
                                        </p:tav>
                                      </p:tavLst>
                                    </p:anim>
                                    <p:anim calcmode="lin" valueType="num">
                                      <p:cBhvr>
                                        <p:cTn id="38" dur="1000" fill="hold"/>
                                        <p:tgtEl>
                                          <p:spTgt spid="26"/>
                                        </p:tgtEl>
                                        <p:attrNameLst>
                                          <p:attrName>ppt_h</p:attrName>
                                        </p:attrNameLst>
                                      </p:cBhvr>
                                      <p:tavLst>
                                        <p:tav tm="0">
                                          <p:val>
                                            <p:fltVal val="0"/>
                                          </p:val>
                                        </p:tav>
                                        <p:tav tm="100000">
                                          <p:val>
                                            <p:strVal val="#ppt_h"/>
                                          </p:val>
                                        </p:tav>
                                      </p:tavLst>
                                    </p:anim>
                                    <p:anim calcmode="lin" valueType="num">
                                      <p:cBhvr>
                                        <p:cTn id="39" dur="1000" fill="hold"/>
                                        <p:tgtEl>
                                          <p:spTgt spid="26"/>
                                        </p:tgtEl>
                                        <p:attrNameLst>
                                          <p:attrName>style.rotation</p:attrName>
                                        </p:attrNameLst>
                                      </p:cBhvr>
                                      <p:tavLst>
                                        <p:tav tm="0">
                                          <p:val>
                                            <p:fltVal val="90"/>
                                          </p:val>
                                        </p:tav>
                                        <p:tav tm="100000">
                                          <p:val>
                                            <p:fltVal val="0"/>
                                          </p:val>
                                        </p:tav>
                                      </p:tavLst>
                                    </p:anim>
                                    <p:animEffect transition="in" filter="fade">
                                      <p:cBhvr>
                                        <p:cTn id="40" dur="1000"/>
                                        <p:tgtEl>
                                          <p:spTgt spid="26"/>
                                        </p:tgtEl>
                                      </p:cBhvr>
                                    </p:animEffect>
                                  </p:childTnLst>
                                </p:cTn>
                              </p:par>
                              <p:par>
                                <p:cTn id="41" presetID="10" presetClass="exit" presetSubtype="0" fill="hold" nodeType="withEffect">
                                  <p:stCondLst>
                                    <p:cond delay="0"/>
                                  </p:stCondLst>
                                  <p:childTnLst>
                                    <p:animEffect transition="out" filter="fade">
                                      <p:cBhvr>
                                        <p:cTn id="42" dur="1000"/>
                                        <p:tgtEl>
                                          <p:spTgt spid="24"/>
                                        </p:tgtEl>
                                      </p:cBhvr>
                                    </p:animEffect>
                                    <p:set>
                                      <p:cBhvr>
                                        <p:cTn id="43" dur="1" fill="hold">
                                          <p:stCondLst>
                                            <p:cond delay="999"/>
                                          </p:stCondLst>
                                        </p:cTn>
                                        <p:tgtEl>
                                          <p:spTgt spid="24"/>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3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par>
                                <p:cTn id="50" presetID="55"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1000" fill="hold"/>
                                        <p:tgtEl>
                                          <p:spTgt spid="27"/>
                                        </p:tgtEl>
                                        <p:attrNameLst>
                                          <p:attrName>ppt_w</p:attrName>
                                        </p:attrNameLst>
                                      </p:cBhvr>
                                      <p:tavLst>
                                        <p:tav tm="0">
                                          <p:val>
                                            <p:strVal val="#ppt_w*0.70"/>
                                          </p:val>
                                        </p:tav>
                                        <p:tav tm="100000">
                                          <p:val>
                                            <p:strVal val="#ppt_w"/>
                                          </p:val>
                                        </p:tav>
                                      </p:tavLst>
                                    </p:anim>
                                    <p:anim calcmode="lin" valueType="num">
                                      <p:cBhvr>
                                        <p:cTn id="53" dur="1000" fill="hold"/>
                                        <p:tgtEl>
                                          <p:spTgt spid="27"/>
                                        </p:tgtEl>
                                        <p:attrNameLst>
                                          <p:attrName>ppt_h</p:attrName>
                                        </p:attrNameLst>
                                      </p:cBhvr>
                                      <p:tavLst>
                                        <p:tav tm="0">
                                          <p:val>
                                            <p:strVal val="#ppt_h"/>
                                          </p:val>
                                        </p:tav>
                                        <p:tav tm="100000">
                                          <p:val>
                                            <p:strVal val="#ppt_h"/>
                                          </p:val>
                                        </p:tav>
                                      </p:tavLst>
                                    </p:anim>
                                    <p:animEffect transition="in" filter="fade">
                                      <p:cBhvr>
                                        <p:cTn id="54" dur="1000"/>
                                        <p:tgtEl>
                                          <p:spTgt spid="27"/>
                                        </p:tgtEl>
                                      </p:cBhvr>
                                    </p:animEffect>
                                  </p:childTnLst>
                                </p:cTn>
                              </p:par>
                              <p:par>
                                <p:cTn id="55" presetID="10" presetClass="exit" presetSubtype="0" fill="hold" nodeType="withEffect">
                                  <p:stCondLst>
                                    <p:cond delay="0"/>
                                  </p:stCondLst>
                                  <p:iterate type="lt">
                                    <p:tmPct val="0"/>
                                  </p:iterate>
                                  <p:childTnLst>
                                    <p:animEffect transition="out" filter="fade">
                                      <p:cBhvr>
                                        <p:cTn id="56" dur="1000"/>
                                        <p:tgtEl>
                                          <p:spTgt spid="26"/>
                                        </p:tgtEl>
                                      </p:cBhvr>
                                    </p:animEffect>
                                    <p:set>
                                      <p:cBhvr>
                                        <p:cTn id="57" dur="1" fill="hold">
                                          <p:stCondLst>
                                            <p:cond delay="999"/>
                                          </p:stCondLst>
                                        </p:cTn>
                                        <p:tgtEl>
                                          <p:spTgt spid="2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childTnLst>
                                </p:cTn>
                              </p:par>
                              <p:par>
                                <p:cTn id="62" presetID="31" presetClass="entr" presetSubtype="0" fill="hold" nodeType="withEffect">
                                  <p:stCondLst>
                                    <p:cond delay="0"/>
                                  </p:stCondLst>
                                  <p:iterate type="lt">
                                    <p:tmPct val="5000"/>
                                  </p:iterate>
                                  <p:childTnLst>
                                    <p:set>
                                      <p:cBhvr>
                                        <p:cTn id="63" dur="1" fill="hold">
                                          <p:stCondLst>
                                            <p:cond delay="0"/>
                                          </p:stCondLst>
                                        </p:cTn>
                                        <p:tgtEl>
                                          <p:spTgt spid="28"/>
                                        </p:tgtEl>
                                        <p:attrNameLst>
                                          <p:attrName>style.visibility</p:attrName>
                                        </p:attrNameLst>
                                      </p:cBhvr>
                                      <p:to>
                                        <p:strVal val="visible"/>
                                      </p:to>
                                    </p:set>
                                    <p:anim calcmode="lin" valueType="num">
                                      <p:cBhvr>
                                        <p:cTn id="64" dur="1000" fill="hold"/>
                                        <p:tgtEl>
                                          <p:spTgt spid="28"/>
                                        </p:tgtEl>
                                        <p:attrNameLst>
                                          <p:attrName>ppt_w</p:attrName>
                                        </p:attrNameLst>
                                      </p:cBhvr>
                                      <p:tavLst>
                                        <p:tav tm="0">
                                          <p:val>
                                            <p:fltVal val="0"/>
                                          </p:val>
                                        </p:tav>
                                        <p:tav tm="100000">
                                          <p:val>
                                            <p:strVal val="#ppt_w"/>
                                          </p:val>
                                        </p:tav>
                                      </p:tavLst>
                                    </p:anim>
                                    <p:anim calcmode="lin" valueType="num">
                                      <p:cBhvr>
                                        <p:cTn id="65" dur="1000" fill="hold"/>
                                        <p:tgtEl>
                                          <p:spTgt spid="28"/>
                                        </p:tgtEl>
                                        <p:attrNameLst>
                                          <p:attrName>ppt_h</p:attrName>
                                        </p:attrNameLst>
                                      </p:cBhvr>
                                      <p:tavLst>
                                        <p:tav tm="0">
                                          <p:val>
                                            <p:fltVal val="0"/>
                                          </p:val>
                                        </p:tav>
                                        <p:tav tm="100000">
                                          <p:val>
                                            <p:strVal val="#ppt_h"/>
                                          </p:val>
                                        </p:tav>
                                      </p:tavLst>
                                    </p:anim>
                                    <p:anim calcmode="lin" valueType="num">
                                      <p:cBhvr>
                                        <p:cTn id="66" dur="1000" fill="hold"/>
                                        <p:tgtEl>
                                          <p:spTgt spid="28"/>
                                        </p:tgtEl>
                                        <p:attrNameLst>
                                          <p:attrName>style.rotation</p:attrName>
                                        </p:attrNameLst>
                                      </p:cBhvr>
                                      <p:tavLst>
                                        <p:tav tm="0">
                                          <p:val>
                                            <p:fltVal val="90"/>
                                          </p:val>
                                        </p:tav>
                                        <p:tav tm="100000">
                                          <p:val>
                                            <p:fltVal val="0"/>
                                          </p:val>
                                        </p:tav>
                                      </p:tavLst>
                                    </p:anim>
                                    <p:animEffect transition="in" filter="fade">
                                      <p:cBhvr>
                                        <p:cTn id="67" dur="1000"/>
                                        <p:tgtEl>
                                          <p:spTgt spid="28"/>
                                        </p:tgtEl>
                                      </p:cBhvr>
                                    </p:animEffect>
                                  </p:childTnLst>
                                </p:cTn>
                              </p:par>
                              <p:par>
                                <p:cTn id="68" presetID="10" presetClass="exit" presetSubtype="0" fill="hold" nodeType="withEffect">
                                  <p:stCondLst>
                                    <p:cond delay="0"/>
                                  </p:stCondLst>
                                  <p:childTnLst>
                                    <p:animEffect transition="out" filter="fade">
                                      <p:cBhvr>
                                        <p:cTn id="69" dur="1000"/>
                                        <p:tgtEl>
                                          <p:spTgt spid="27"/>
                                        </p:tgtEl>
                                      </p:cBhvr>
                                    </p:animEffect>
                                    <p:set>
                                      <p:cBhvr>
                                        <p:cTn id="70" dur="1" fill="hold">
                                          <p:stCondLst>
                                            <p:cond delay="999"/>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50" presetClass="entr" presetSubtype="0" decel="10000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1000" fill="hold"/>
                                        <p:tgtEl>
                                          <p:spTgt spid="29"/>
                                        </p:tgtEl>
                                        <p:attrNameLst>
                                          <p:attrName>ppt_w</p:attrName>
                                        </p:attrNameLst>
                                      </p:cBhvr>
                                      <p:tavLst>
                                        <p:tav tm="0">
                                          <p:val>
                                            <p:strVal val="#ppt_w+.3"/>
                                          </p:val>
                                        </p:tav>
                                        <p:tav tm="100000">
                                          <p:val>
                                            <p:strVal val="#ppt_w"/>
                                          </p:val>
                                        </p:tav>
                                      </p:tavLst>
                                    </p:anim>
                                    <p:anim calcmode="lin" valueType="num">
                                      <p:cBhvr>
                                        <p:cTn id="78" dur="1000" fill="hold"/>
                                        <p:tgtEl>
                                          <p:spTgt spid="29"/>
                                        </p:tgtEl>
                                        <p:attrNameLst>
                                          <p:attrName>ppt_h</p:attrName>
                                        </p:attrNameLst>
                                      </p:cBhvr>
                                      <p:tavLst>
                                        <p:tav tm="0">
                                          <p:val>
                                            <p:strVal val="#ppt_h"/>
                                          </p:val>
                                        </p:tav>
                                        <p:tav tm="100000">
                                          <p:val>
                                            <p:strVal val="#ppt_h"/>
                                          </p:val>
                                        </p:tav>
                                      </p:tavLst>
                                    </p:anim>
                                    <p:animEffect transition="in" filter="fade">
                                      <p:cBhvr>
                                        <p:cTn id="79" dur="1000"/>
                                        <p:tgtEl>
                                          <p:spTgt spid="29"/>
                                        </p:tgtEl>
                                      </p:cBhvr>
                                    </p:animEffect>
                                  </p:childTnLst>
                                </p:cTn>
                              </p:par>
                              <p:par>
                                <p:cTn id="80" presetID="10" presetClass="exit" presetSubtype="0" fill="hold" nodeType="withEffect">
                                  <p:stCondLst>
                                    <p:cond delay="0"/>
                                  </p:stCondLst>
                                  <p:iterate type="lt">
                                    <p:tmPct val="0"/>
                                  </p:iterate>
                                  <p:childTnLst>
                                    <p:animEffect transition="out" filter="fade">
                                      <p:cBhvr>
                                        <p:cTn id="81" dur="1000"/>
                                        <p:tgtEl>
                                          <p:spTgt spid="28"/>
                                        </p:tgtEl>
                                      </p:cBhvr>
                                    </p:animEffect>
                                    <p:set>
                                      <p:cBhvr>
                                        <p:cTn id="82" dur="1" fill="hold">
                                          <p:stCondLst>
                                            <p:cond delay="999"/>
                                          </p:stCondLst>
                                        </p:cTn>
                                        <p:tgtEl>
                                          <p:spTgt spid="28"/>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5"/>
                                        </p:tgtEl>
                                        <p:attrNameLst>
                                          <p:attrName>style.visibility</p:attrName>
                                        </p:attrNameLst>
                                      </p:cBhvr>
                                      <p:to>
                                        <p:strVal val="visible"/>
                                      </p:to>
                                    </p:set>
                                  </p:childTnLst>
                                </p:cTn>
                              </p:par>
                              <p:par>
                                <p:cTn id="87" presetID="37"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900" decel="100000" fill="hold"/>
                                        <p:tgtEl>
                                          <p:spTgt spid="36"/>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93" presetID="10" presetClass="exit" presetSubtype="0" fill="hold" nodeType="withEffect">
                                  <p:stCondLst>
                                    <p:cond delay="0"/>
                                  </p:stCondLst>
                                  <p:childTnLst>
                                    <p:animEffect transition="out" filter="fade">
                                      <p:cBhvr>
                                        <p:cTn id="94" dur="500"/>
                                        <p:tgtEl>
                                          <p:spTgt spid="29"/>
                                        </p:tgtEl>
                                      </p:cBhvr>
                                    </p:animEffect>
                                    <p:set>
                                      <p:cBhvr>
                                        <p:cTn id="95" dur="1" fill="hold">
                                          <p:stCondLst>
                                            <p:cond delay="499"/>
                                          </p:stCondLst>
                                        </p:cTn>
                                        <p:tgtEl>
                                          <p:spTgt spid="29"/>
                                        </p:tgtEl>
                                        <p:attrNameLst>
                                          <p:attrName>style.visibility</p:attrName>
                                        </p:attrNameLst>
                                      </p:cBhvr>
                                      <p:to>
                                        <p:strVal val="hidden"/>
                                      </p:to>
                                    </p:set>
                                  </p:childTnLst>
                                </p:cTn>
                              </p:par>
                              <p:par>
                                <p:cTn id="96" presetID="1" presetClass="entr" presetSubtype="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20" grpId="0" animBg="1"/>
      <p:bldP spid="21" grpId="0"/>
      <p:bldP spid="22" grpId="0"/>
      <p:bldP spid="23" grpId="0"/>
      <p:bldP spid="25"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8"/>
          <p:cNvSpPr txBox="1">
            <a:spLocks/>
          </p:cNvSpPr>
          <p:nvPr/>
        </p:nvSpPr>
        <p:spPr bwMode="auto">
          <a:xfrm>
            <a:off x="700430" y="414482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Advierte</a:t>
            </a:r>
            <a:r>
              <a:rPr lang="en-US" sz="2000" b="1" dirty="0" smtClean="0">
                <a:latin typeface="Arial Narrow" pitchFamily="34" charset="0"/>
              </a:rPr>
              <a:t> </a:t>
            </a:r>
            <a:r>
              <a:rPr lang="en-US" sz="2000" b="1" dirty="0" err="1" smtClean="0">
                <a:latin typeface="Arial Narrow" pitchFamily="34" charset="0"/>
              </a:rPr>
              <a:t>sólo</a:t>
            </a:r>
            <a:r>
              <a:rPr lang="en-US" sz="2000" b="1" dirty="0" smtClean="0">
                <a:latin typeface="Arial Narrow" pitchFamily="34" charset="0"/>
              </a:rPr>
              <a:t> al </a:t>
            </a:r>
            <a:r>
              <a:rPr lang="en-US" sz="2000" b="1" dirty="0" err="1" smtClean="0">
                <a:latin typeface="Arial Narrow" pitchFamily="34" charset="0"/>
              </a:rPr>
              <a:t>operador</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1" name="5-Point Star 10"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Isosceles Triangle 21" title="Picture of sensor technology"/>
          <p:cNvSpPr/>
          <p:nvPr/>
        </p:nvSpPr>
        <p:spPr>
          <a:xfrm rot="4620000">
            <a:off x="4395874" y="2887548"/>
            <a:ext cx="1295400" cy="1452686"/>
          </a:xfrm>
          <a:prstGeom prst="triangle">
            <a:avLst/>
          </a:prstGeom>
          <a:solidFill>
            <a:srgbClr val="FF00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8"/>
          <p:cNvSpPr txBox="1">
            <a:spLocks/>
          </p:cNvSpPr>
          <p:nvPr/>
        </p:nvSpPr>
        <p:spPr bwMode="auto">
          <a:xfrm>
            <a:off x="700430" y="449249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Advierte</a:t>
            </a:r>
            <a:r>
              <a:rPr lang="en-US" sz="2000" b="1" dirty="0" smtClean="0">
                <a:latin typeface="Arial Narrow" pitchFamily="34" charset="0"/>
              </a:rPr>
              <a:t> al </a:t>
            </a:r>
            <a:r>
              <a:rPr lang="en-US" sz="2000" b="1" dirty="0" err="1" smtClean="0">
                <a:latin typeface="Arial Narrow" pitchFamily="34" charset="0"/>
              </a:rPr>
              <a:t>operador</a:t>
            </a:r>
            <a:r>
              <a:rPr lang="en-US" sz="2000" b="1" dirty="0" smtClean="0">
                <a:latin typeface="Arial Narrow" pitchFamily="34" charset="0"/>
              </a:rPr>
              <a:t> y personas </a:t>
            </a:r>
            <a:r>
              <a:rPr lang="en-US" sz="2000" b="1" dirty="0" err="1" smtClean="0">
                <a:latin typeface="Arial Narrow" pitchFamily="34" charset="0"/>
              </a:rPr>
              <a:t>cercanas</a:t>
            </a:r>
            <a:r>
              <a:rPr lang="en-US" sz="2000" b="1" dirty="0" smtClean="0">
                <a:latin typeface="Arial Narrow" pitchFamily="34" charset="0"/>
              </a:rPr>
              <a:t> (dos </a:t>
            </a:r>
            <a:r>
              <a:rPr lang="en-US" sz="2000" b="1" dirty="0" err="1" smtClean="0">
                <a:latin typeface="Arial Narrow" pitchFamily="34" charset="0"/>
              </a:rPr>
              <a:t>vias</a:t>
            </a:r>
            <a:r>
              <a:rPr lang="en-US" sz="2000" b="1" dirty="0" smtClean="0">
                <a:latin typeface="Arial Narrow" pitchFamily="34" charset="0"/>
              </a:rPr>
              <a:t>)</a:t>
            </a:r>
          </a:p>
          <a:p>
            <a:pPr>
              <a:lnSpc>
                <a:spcPts val="2400"/>
              </a:lnSpc>
              <a:buFont typeface="Arial" pitchFamily="34" charset="0"/>
              <a:buChar char="•"/>
            </a:pPr>
            <a:endParaRPr lang="en-US" sz="2400" b="1" dirty="0">
              <a:latin typeface="Arial Narrow" pitchFamily="34" charset="0"/>
            </a:endParaRPr>
          </a:p>
        </p:txBody>
      </p:sp>
      <p:grpSp>
        <p:nvGrpSpPr>
          <p:cNvPr id="2" name="Group 1"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3"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4"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5"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6" name="Picture 5" descr="LOGO-ARTBA.png" title="Picture of ARTBA Technology Solutions preventing runovers and backovers in roadway construction Title"/>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7" name="Picture 6" descr="Logo_WZ_Safety.png" title="Picture of ARTBA Technology Solutions preventing runovers and backovers in roadway construction Titl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8" name="Subtitle 8"/>
          <p:cNvSpPr txBox="1">
            <a:spLocks/>
          </p:cNvSpPr>
          <p:nvPr/>
        </p:nvSpPr>
        <p:spPr bwMode="auto">
          <a:xfrm>
            <a:off x="515982" y="1981200"/>
            <a:ext cx="8245475" cy="506413"/>
          </a:xfrm>
          <a:prstGeom prst="rect">
            <a:avLst/>
          </a:prstGeom>
          <a:noFill/>
          <a:ln w="9525">
            <a:noFill/>
            <a:miter lim="800000"/>
            <a:headEnd/>
            <a:tailEnd/>
          </a:ln>
        </p:spPr>
        <p:txBody>
          <a:bodyPr/>
          <a:lstStyle/>
          <a:p>
            <a:pPr lvl="0">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u="sng" dirty="0" err="1" smtClean="0">
                <a:solidFill>
                  <a:srgbClr val="C00000"/>
                </a:solidFill>
                <a:latin typeface="Arial Narrow" pitchFamily="34" charset="0"/>
              </a:rPr>
              <a:t>Detección</a:t>
            </a:r>
            <a:r>
              <a:rPr lang="en-US" sz="2200" b="1" u="sng" dirty="0" smtClean="0">
                <a:solidFill>
                  <a:srgbClr val="C00000"/>
                </a:solidFill>
                <a:latin typeface="Arial Narrow" pitchFamily="34" charset="0"/>
              </a:rPr>
              <a:t> de </a:t>
            </a:r>
            <a:r>
              <a:rPr lang="en-US" sz="2200" b="1" u="sng" dirty="0" err="1" smtClean="0">
                <a:solidFill>
                  <a:srgbClr val="C00000"/>
                </a:solidFill>
                <a:latin typeface="Arial Narrow" pitchFamily="34" charset="0"/>
              </a:rPr>
              <a:t>Proximidad</a:t>
            </a:r>
            <a:r>
              <a:rPr lang="en-US" sz="2200" b="1" dirty="0" smtClean="0">
                <a:latin typeface="Arial Narrow" pitchFamily="34" charset="0"/>
              </a:rPr>
              <a:t>:  </a:t>
            </a:r>
            <a:r>
              <a:rPr lang="en-US" sz="2000" b="1" dirty="0" err="1" smtClean="0">
                <a:latin typeface="Arial Narrow" pitchFamily="34" charset="0"/>
              </a:rPr>
              <a:t>Detección</a:t>
            </a:r>
            <a:r>
              <a:rPr lang="en-US" sz="2000" b="1" dirty="0" smtClean="0">
                <a:latin typeface="Arial Narrow" pitchFamily="34" charset="0"/>
              </a:rPr>
              <a:t> de personal, </a:t>
            </a:r>
            <a:r>
              <a:rPr lang="en-US" sz="2000" b="1" dirty="0" err="1" smtClean="0">
                <a:latin typeface="Arial Narrow" pitchFamily="34" charset="0"/>
              </a:rPr>
              <a:t>vehículos</a:t>
            </a:r>
            <a:r>
              <a:rPr lang="en-US" sz="2000" b="1" dirty="0" smtClean="0">
                <a:latin typeface="Arial Narrow" pitchFamily="34" charset="0"/>
              </a:rPr>
              <a:t>, y </a:t>
            </a:r>
            <a:r>
              <a:rPr lang="en-US" sz="2000" b="1" dirty="0" err="1" smtClean="0">
                <a:latin typeface="Arial Narrow" pitchFamily="34" charset="0"/>
              </a:rPr>
              <a:t>otros</a:t>
            </a:r>
            <a:r>
              <a:rPr lang="en-US" sz="2000" b="1" dirty="0" smtClean="0">
                <a:latin typeface="Arial Narrow" pitchFamily="34" charset="0"/>
              </a:rPr>
              <a:t>    </a:t>
            </a:r>
            <a:r>
              <a:rPr lang="en-US" sz="2000" b="1" dirty="0" err="1" smtClean="0">
                <a:latin typeface="Arial Narrow" pitchFamily="34" charset="0"/>
              </a:rPr>
              <a:t>objectos</a:t>
            </a:r>
            <a:r>
              <a:rPr lang="en-US" sz="2000" b="1" dirty="0" smtClean="0">
                <a:latin typeface="Arial Narrow" pitchFamily="34" charset="0"/>
              </a:rPr>
              <a:t> </a:t>
            </a:r>
            <a:r>
              <a:rPr lang="en-US" sz="2000" b="1" dirty="0" err="1" smtClean="0">
                <a:latin typeface="Arial Narrow" pitchFamily="34" charset="0"/>
              </a:rPr>
              <a:t>cerca</a:t>
            </a:r>
            <a:r>
              <a:rPr lang="en-US" sz="2000" b="1" dirty="0" smtClean="0">
                <a:latin typeface="Arial Narrow" pitchFamily="34" charset="0"/>
              </a:rPr>
              <a:t> a un </a:t>
            </a:r>
            <a:r>
              <a:rPr lang="en-US" sz="2000" b="1" dirty="0" err="1" smtClean="0">
                <a:latin typeface="Arial Narrow" pitchFamily="34" charset="0"/>
              </a:rPr>
              <a:t>vehiculo</a:t>
            </a:r>
            <a:r>
              <a:rPr lang="en-US" sz="2000" b="1" dirty="0" smtClean="0">
                <a:latin typeface="Arial Narrow" pitchFamily="34" charset="0"/>
              </a:rPr>
              <a:t> </a:t>
            </a:r>
            <a:r>
              <a:rPr lang="en-US" sz="2000" b="1" dirty="0" err="1" smtClean="0">
                <a:latin typeface="Arial Narrow" pitchFamily="34" charset="0"/>
              </a:rPr>
              <a:t>que</a:t>
            </a:r>
            <a:r>
              <a:rPr lang="en-US" sz="2000" b="1" dirty="0" smtClean="0">
                <a:latin typeface="Arial Narrow" pitchFamily="34" charset="0"/>
              </a:rPr>
              <a:t> </a:t>
            </a:r>
            <a:r>
              <a:rPr lang="en-US" sz="2000" b="1" dirty="0" err="1" smtClean="0">
                <a:latin typeface="Arial Narrow" pitchFamily="34" charset="0"/>
              </a:rPr>
              <a:t>usa</a:t>
            </a:r>
            <a:r>
              <a:rPr lang="en-US" sz="2000" b="1" dirty="0" smtClean="0">
                <a:latin typeface="Arial Narrow" pitchFamily="34" charset="0"/>
              </a:rPr>
              <a:t> </a:t>
            </a:r>
            <a:r>
              <a:rPr lang="en-US" sz="2000" b="1" dirty="0" err="1" smtClean="0">
                <a:latin typeface="Arial Narrow" pitchFamily="34" charset="0"/>
              </a:rPr>
              <a:t>tecnología</a:t>
            </a:r>
            <a:r>
              <a:rPr lang="en-US" sz="2000" b="1" dirty="0" smtClean="0">
                <a:latin typeface="Arial Narrow" pitchFamily="34" charset="0"/>
              </a:rPr>
              <a:t> de </a:t>
            </a:r>
            <a:r>
              <a:rPr lang="en-US" sz="2000" b="1" dirty="0" err="1" smtClean="0">
                <a:latin typeface="Arial Narrow" pitchFamily="34" charset="0"/>
              </a:rPr>
              <a:t>sensores</a:t>
            </a:r>
            <a:endParaRPr lang="en-US" sz="2000" b="1" dirty="0" smtClean="0">
              <a:latin typeface="Arial Narrow" pitchFamily="34" charset="0"/>
            </a:endParaRPr>
          </a:p>
          <a:p>
            <a:pPr lvl="0">
              <a:lnSpc>
                <a:spcPts val="2200"/>
              </a:lnSpc>
              <a:spcBef>
                <a:spcPct val="20000"/>
              </a:spcBef>
              <a:buFont typeface="Arial" charset="0"/>
              <a:buChar char="•"/>
            </a:pPr>
            <a:endParaRPr lang="en-US" sz="2200" b="1" dirty="0">
              <a:latin typeface="Arial Narrow" pitchFamily="34" charset="0"/>
            </a:endParaRPr>
          </a:p>
        </p:txBody>
      </p:sp>
      <p:sp>
        <p:nvSpPr>
          <p:cNvPr id="9"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Terminología</a:t>
            </a:r>
            <a:endParaRPr lang="en-US" sz="2800" b="1" dirty="0">
              <a:solidFill>
                <a:schemeClr val="bg2">
                  <a:lumMod val="10000"/>
                </a:schemeClr>
              </a:solidFill>
              <a:latin typeface="Calibri" pitchFamily="34" charset="0"/>
            </a:endParaRPr>
          </a:p>
        </p:txBody>
      </p:sp>
      <p:sp>
        <p:nvSpPr>
          <p:cNvPr id="13" name="Subtitle 8"/>
          <p:cNvSpPr txBox="1">
            <a:spLocks/>
          </p:cNvSpPr>
          <p:nvPr/>
        </p:nvSpPr>
        <p:spPr bwMode="auto">
          <a:xfrm>
            <a:off x="515982" y="2703445"/>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u="sng" dirty="0" smtClean="0">
                <a:solidFill>
                  <a:srgbClr val="C00000"/>
                </a:solidFill>
                <a:latin typeface="Arial Narrow" pitchFamily="34" charset="0"/>
              </a:rPr>
              <a:t>Aviso de </a:t>
            </a:r>
            <a:r>
              <a:rPr lang="en-US" sz="2200" b="1" u="sng" dirty="0" err="1" smtClean="0">
                <a:solidFill>
                  <a:srgbClr val="C00000"/>
                </a:solidFill>
                <a:latin typeface="Arial Narrow" pitchFamily="34" charset="0"/>
              </a:rPr>
              <a:t>Proximidad</a:t>
            </a:r>
            <a:r>
              <a:rPr lang="en-US" sz="2200" b="1" dirty="0" smtClean="0">
                <a:latin typeface="Arial Narrow" pitchFamily="34" charset="0"/>
              </a:rPr>
              <a:t/>
            </a:r>
            <a:br>
              <a:rPr lang="en-US" sz="2200" b="1" dirty="0" smtClean="0">
                <a:latin typeface="Arial Narrow" pitchFamily="34" charset="0"/>
              </a:rPr>
            </a:br>
            <a:r>
              <a:rPr lang="en-US" sz="2200" b="1" dirty="0" smtClean="0">
                <a:latin typeface="Arial Narrow" pitchFamily="34" charset="0"/>
              </a:rPr>
              <a:t>  </a:t>
            </a:r>
            <a:r>
              <a:rPr lang="en-US" sz="2000" b="1" dirty="0" smtClean="0">
                <a:latin typeface="Arial Narrow" pitchFamily="34" charset="0"/>
              </a:rPr>
              <a:t>(</a:t>
            </a:r>
            <a:r>
              <a:rPr lang="en-US" sz="2000" b="1" dirty="0" err="1" smtClean="0">
                <a:latin typeface="Arial Narrow" pitchFamily="34" charset="0"/>
              </a:rPr>
              <a:t>Advertencia</a:t>
            </a:r>
            <a:r>
              <a:rPr lang="en-US" sz="2000" b="1" dirty="0" smtClean="0">
                <a:latin typeface="Arial Narrow" pitchFamily="34" charset="0"/>
              </a:rPr>
              <a:t> de </a:t>
            </a:r>
            <a:r>
              <a:rPr lang="en-US" sz="2000" b="1" dirty="0" err="1" smtClean="0">
                <a:latin typeface="Arial Narrow" pitchFamily="34" charset="0"/>
              </a:rPr>
              <a:t>colisión</a:t>
            </a:r>
            <a:r>
              <a:rPr lang="en-US" sz="2000" b="1" dirty="0" smtClean="0">
                <a:latin typeface="Arial Narrow" pitchFamily="34" charset="0"/>
              </a:rPr>
              <a:t>):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Detección</a:t>
            </a:r>
            <a:r>
              <a:rPr lang="en-US" sz="2000" b="1" dirty="0" smtClean="0">
                <a:latin typeface="Arial Narrow" pitchFamily="34" charset="0"/>
              </a:rPr>
              <a:t> de personal,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vehículos</a:t>
            </a:r>
            <a:r>
              <a:rPr lang="en-US" sz="2000" b="1" dirty="0" smtClean="0">
                <a:latin typeface="Arial Narrow" pitchFamily="34" charset="0"/>
              </a:rPr>
              <a:t>, y </a:t>
            </a:r>
            <a:r>
              <a:rPr lang="en-US" sz="2000" b="1" dirty="0" err="1" smtClean="0">
                <a:latin typeface="Arial Narrow" pitchFamily="34" charset="0"/>
              </a:rPr>
              <a:t>otros</a:t>
            </a:r>
            <a:r>
              <a:rPr lang="en-US" sz="2000" b="1" dirty="0" smtClean="0">
                <a:latin typeface="Arial Narrow" pitchFamily="34" charset="0"/>
              </a:rPr>
              <a:t> </a:t>
            </a:r>
            <a:r>
              <a:rPr lang="en-US" sz="2000" b="1" dirty="0" err="1" smtClean="0">
                <a:latin typeface="Arial Narrow" pitchFamily="34" charset="0"/>
              </a:rPr>
              <a:t>objetos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generan</a:t>
            </a:r>
            <a:r>
              <a:rPr lang="en-US" sz="2000" b="1" dirty="0" smtClean="0">
                <a:latin typeface="Arial Narrow" pitchFamily="34" charset="0"/>
              </a:rPr>
              <a:t> </a:t>
            </a:r>
            <a:r>
              <a:rPr lang="en-US" sz="2000" b="1" dirty="0" err="1" smtClean="0">
                <a:latin typeface="Arial Narrow" pitchFamily="34" charset="0"/>
              </a:rPr>
              <a:t>alarmas</a:t>
            </a:r>
            <a:endParaRPr lang="en-US" sz="2000" b="1" dirty="0" smtClean="0">
              <a:latin typeface="Arial Narrow" pitchFamily="34" charset="0"/>
            </a:endParaRPr>
          </a:p>
        </p:txBody>
      </p:sp>
      <p:pic>
        <p:nvPicPr>
          <p:cNvPr id="20" name="Picture 19" descr="TruckDumpGraphic.png" title="Picture of a dump truck"/>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5486400" y="2362200"/>
            <a:ext cx="3429000" cy="2067687"/>
          </a:xfrm>
          <a:prstGeom prst="rect">
            <a:avLst/>
          </a:prstGeom>
        </p:spPr>
      </p:pic>
      <p:sp>
        <p:nvSpPr>
          <p:cNvPr id="21" name="Isosceles Triangle 20" title="Picture of sensor technology"/>
          <p:cNvSpPr/>
          <p:nvPr/>
        </p:nvSpPr>
        <p:spPr>
          <a:xfrm rot="4500000">
            <a:off x="4541789" y="2983475"/>
            <a:ext cx="818975" cy="1241424"/>
          </a:xfrm>
          <a:prstGeom prst="triangle">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tag-PWSSensingZoneOnAHaulTruck.png" title="Picture of on foot worker"/>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4038600" y="2971800"/>
            <a:ext cx="525386" cy="1345201"/>
          </a:xfrm>
          <a:prstGeom prst="rect">
            <a:avLst/>
          </a:prstGeom>
          <a:ln>
            <a:noFill/>
          </a:ln>
          <a:effectLst>
            <a:outerShdw blurRad="50800" dist="38100" dir="2700000" algn="tl" rotWithShape="0">
              <a:prstClr val="black">
                <a:alpha val="40000"/>
              </a:prstClr>
            </a:outerShdw>
          </a:effectLst>
        </p:spPr>
      </p:pic>
      <p:sp>
        <p:nvSpPr>
          <p:cNvPr id="26" name="Subtitle 8"/>
          <p:cNvSpPr txBox="1">
            <a:spLocks/>
          </p:cNvSpPr>
          <p:nvPr/>
        </p:nvSpPr>
        <p:spPr bwMode="auto">
          <a:xfrm>
            <a:off x="723900" y="628332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Control </a:t>
            </a:r>
            <a:r>
              <a:rPr lang="en-US" sz="2000" b="1" dirty="0" err="1" smtClean="0">
                <a:latin typeface="Arial Narrow" pitchFamily="34" charset="0"/>
              </a:rPr>
              <a:t>humano</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7" name="Subtitle 8"/>
          <p:cNvSpPr txBox="1">
            <a:spLocks/>
          </p:cNvSpPr>
          <p:nvPr/>
        </p:nvSpPr>
        <p:spPr bwMode="auto">
          <a:xfrm>
            <a:off x="686187" y="587364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Control </a:t>
            </a:r>
            <a:r>
              <a:rPr lang="en-US" sz="2000" b="1" dirty="0" err="1" smtClean="0">
                <a:latin typeface="Arial Narrow" pitchFamily="34" charset="0"/>
              </a:rPr>
              <a:t>por</a:t>
            </a:r>
            <a:r>
              <a:rPr lang="en-US" sz="2000" b="1" dirty="0" smtClean="0">
                <a:latin typeface="Arial Narrow" pitchFamily="34" charset="0"/>
              </a:rPr>
              <a:t> </a:t>
            </a:r>
            <a:r>
              <a:rPr lang="en-US" sz="2000" b="1" dirty="0" err="1" smtClean="0">
                <a:latin typeface="Arial Narrow" pitchFamily="34" charset="0"/>
              </a:rPr>
              <a:t>computadora</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8" name="Subtitle 8"/>
          <p:cNvSpPr txBox="1">
            <a:spLocks/>
          </p:cNvSpPr>
          <p:nvPr/>
        </p:nvSpPr>
        <p:spPr bwMode="auto">
          <a:xfrm>
            <a:off x="515982" y="4953000"/>
            <a:ext cx="8061325" cy="506413"/>
          </a:xfrm>
          <a:prstGeom prst="rect">
            <a:avLst/>
          </a:prstGeom>
          <a:noFill/>
          <a:ln w="9525">
            <a:noFill/>
            <a:miter lim="800000"/>
            <a:headEnd/>
            <a:tailEnd/>
          </a:ln>
        </p:spPr>
        <p:txBody>
          <a:bodyPr/>
          <a:lstStyle/>
          <a:p>
            <a:pPr lvl="0">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u="sng" dirty="0" err="1" smtClean="0">
                <a:solidFill>
                  <a:srgbClr val="C00000"/>
                </a:solidFill>
                <a:latin typeface="Arial Narrow" pitchFamily="34" charset="0"/>
              </a:rPr>
              <a:t>Evitar</a:t>
            </a:r>
            <a:r>
              <a:rPr lang="en-US" sz="2200" b="1" u="sng" dirty="0" smtClean="0">
                <a:solidFill>
                  <a:srgbClr val="C00000"/>
                </a:solidFill>
                <a:latin typeface="Arial Narrow" pitchFamily="34" charset="0"/>
              </a:rPr>
              <a:t> </a:t>
            </a:r>
            <a:r>
              <a:rPr lang="en-US" sz="2200" b="1" u="sng" dirty="0" err="1" smtClean="0">
                <a:solidFill>
                  <a:srgbClr val="C00000"/>
                </a:solidFill>
                <a:latin typeface="Arial Narrow" pitchFamily="34" charset="0"/>
              </a:rPr>
              <a:t>Colisiones</a:t>
            </a:r>
            <a:r>
              <a:rPr lang="en-US" sz="2200" b="1" dirty="0" smtClean="0">
                <a:latin typeface="Arial Narrow" pitchFamily="34" charset="0"/>
              </a:rPr>
              <a:t>: El </a:t>
            </a:r>
            <a:r>
              <a:rPr lang="en-US" sz="2200" b="1" dirty="0" err="1" smtClean="0">
                <a:latin typeface="Arial Narrow" pitchFamily="34" charset="0"/>
              </a:rPr>
              <a:t>procesamiento</a:t>
            </a:r>
            <a:r>
              <a:rPr lang="en-US" sz="2200" b="1" dirty="0" smtClean="0">
                <a:latin typeface="Arial Narrow" pitchFamily="34" charset="0"/>
              </a:rPr>
              <a:t> de </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la </a:t>
            </a:r>
            <a:r>
              <a:rPr lang="en-US" sz="2000" b="1" dirty="0" err="1" smtClean="0">
                <a:latin typeface="Arial Narrow" pitchFamily="34" charset="0"/>
              </a:rPr>
              <a:t>información</a:t>
            </a:r>
            <a:r>
              <a:rPr lang="en-US" sz="2000" b="1" dirty="0" smtClean="0">
                <a:latin typeface="Arial Narrow" pitchFamily="34" charset="0"/>
              </a:rPr>
              <a:t> </a:t>
            </a:r>
            <a:r>
              <a:rPr lang="en-US" sz="2000" b="1" dirty="0" err="1" smtClean="0">
                <a:latin typeface="Arial Narrow" pitchFamily="34" charset="0"/>
              </a:rPr>
              <a:t>resulta</a:t>
            </a:r>
            <a:r>
              <a:rPr lang="en-US" sz="2000" b="1" dirty="0" smtClean="0">
                <a:latin typeface="Arial Narrow" pitchFamily="34" charset="0"/>
              </a:rPr>
              <a:t> </a:t>
            </a:r>
            <a:r>
              <a:rPr lang="en-US" sz="2000" b="1" dirty="0" err="1" smtClean="0">
                <a:latin typeface="Arial Narrow" pitchFamily="34" charset="0"/>
              </a:rPr>
              <a:t>en</a:t>
            </a:r>
            <a:r>
              <a:rPr lang="en-US" sz="2000" b="1" dirty="0" smtClean="0">
                <a:latin typeface="Arial Narrow" pitchFamily="34" charset="0"/>
              </a:rPr>
              <a:t> </a:t>
            </a:r>
            <a:r>
              <a:rPr lang="en-US" sz="2000" b="1" dirty="0" err="1" smtClean="0">
                <a:latin typeface="Arial Narrow" pitchFamily="34" charset="0"/>
              </a:rPr>
              <a:t>señales</a:t>
            </a:r>
            <a:r>
              <a:rPr lang="en-US" sz="2000" b="1" dirty="0" smtClean="0">
                <a:latin typeface="Arial Narrow" pitchFamily="34" charset="0"/>
              </a:rPr>
              <a:t> de control o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acciones</a:t>
            </a:r>
            <a:r>
              <a:rPr lang="en-US" sz="2000" b="1" dirty="0" smtClean="0">
                <a:latin typeface="Arial Narrow" pitchFamily="34" charset="0"/>
              </a:rPr>
              <a:t> </a:t>
            </a:r>
            <a:r>
              <a:rPr lang="en-US" sz="2000" b="1" dirty="0" err="1" smtClean="0">
                <a:latin typeface="Arial Narrow" pitchFamily="34" charset="0"/>
              </a:rPr>
              <a:t>que</a:t>
            </a:r>
            <a:r>
              <a:rPr lang="en-US" sz="2000" b="1" dirty="0" smtClean="0">
                <a:latin typeface="Arial Narrow" pitchFamily="34" charset="0"/>
              </a:rPr>
              <a:t> </a:t>
            </a:r>
            <a:r>
              <a:rPr lang="en-US" sz="2000" b="1" dirty="0" err="1" smtClean="0">
                <a:latin typeface="Arial Narrow" pitchFamily="34" charset="0"/>
              </a:rPr>
              <a:t>alteran</a:t>
            </a:r>
            <a:r>
              <a:rPr lang="en-US" sz="2000" b="1" dirty="0" smtClean="0">
                <a:latin typeface="Arial Narrow" pitchFamily="34" charset="0"/>
              </a:rPr>
              <a:t> </a:t>
            </a:r>
            <a:r>
              <a:rPr lang="en-US" sz="2000" b="1" dirty="0" err="1" smtClean="0">
                <a:latin typeface="Arial Narrow" pitchFamily="34" charset="0"/>
              </a:rPr>
              <a:t>las</a:t>
            </a:r>
            <a:r>
              <a:rPr lang="en-US" sz="2000" b="1" dirty="0" smtClean="0">
                <a:latin typeface="Arial Narrow" pitchFamily="34" charset="0"/>
              </a:rPr>
              <a:t> </a:t>
            </a:r>
            <a:r>
              <a:rPr lang="en-US" sz="2000" b="1" dirty="0" err="1" smtClean="0">
                <a:latin typeface="Arial Narrow" pitchFamily="34" charset="0"/>
              </a:rPr>
              <a:t>máquinas</a:t>
            </a:r>
            <a:r>
              <a:rPr lang="en-US" sz="2000" b="1" dirty="0" smtClean="0">
                <a:latin typeface="Arial Narrow" pitchFamily="34" charset="0"/>
              </a:rPr>
              <a:t> </a:t>
            </a:r>
            <a:r>
              <a:rPr lang="en-US" sz="2000" b="1" dirty="0" err="1" smtClean="0">
                <a:latin typeface="Arial Narrow" pitchFamily="34" charset="0"/>
              </a:rPr>
              <a:t>condición</a:t>
            </a:r>
            <a:r>
              <a:rPr lang="en-US" sz="2000" b="1" dirty="0" smtClean="0">
                <a:latin typeface="Arial Narrow" pitchFamily="34" charset="0"/>
              </a:rPr>
              <a:t>/</a:t>
            </a:r>
            <a:r>
              <a:rPr lang="en-US" sz="2000" b="1" dirty="0" err="1" smtClean="0">
                <a:latin typeface="Arial Narrow" pitchFamily="34" charset="0"/>
              </a:rPr>
              <a:t>movimiento</a:t>
            </a:r>
            <a:endParaRPr lang="en-US" sz="2000" b="1" dirty="0" smtClean="0">
              <a:latin typeface="Arial Narrow" pitchFamily="34" charset="0"/>
            </a:endParaRPr>
          </a:p>
        </p:txBody>
      </p:sp>
      <p:pic>
        <p:nvPicPr>
          <p:cNvPr id="29" name="Picture 28" descr="collision-avoidance-6-Tonne-Dumper-VCAS.png" title="Picture of sensor technology attached to work truck"/>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67400" y="4495800"/>
            <a:ext cx="2857214" cy="1900047"/>
          </a:xfrm>
          <a:prstGeom prst="rect">
            <a:avLst/>
          </a:prstGeom>
          <a:ln>
            <a:solidFill>
              <a:srgbClr val="002060"/>
            </a:solidFill>
          </a:ln>
          <a:effectLst>
            <a:outerShdw blurRad="50800" dist="76200" dir="2700000" algn="tl" rotWithShape="0">
              <a:prstClr val="black">
                <a:alpha val="40000"/>
              </a:prstClr>
            </a:outerShdw>
          </a:effectLst>
        </p:spPr>
      </p:pic>
      <p:pic>
        <p:nvPicPr>
          <p:cNvPr id="30" name="Picture 29" descr="Animation-Burst.gif" title="Pictre of warning symbol"/>
          <p:cNvPicPr>
            <a:picLocks noChangeAspect="1"/>
          </p:cNvPicPr>
          <p:nvPr/>
        </p:nvPicPr>
        <p:blipFill>
          <a:blip r:embed="rId8" cstate="email">
            <a:lum/>
            <a:extLst>
              <a:ext uri="{28A0092B-C50C-407E-A947-70E740481C1C}">
                <a14:useLocalDpi xmlns:a14="http://schemas.microsoft.com/office/drawing/2010/main"/>
              </a:ext>
            </a:extLst>
          </a:blip>
          <a:stretch>
            <a:fillRect/>
          </a:stretch>
        </p:blipFill>
        <p:spPr>
          <a:xfrm>
            <a:off x="3352800" y="2133600"/>
            <a:ext cx="2130268" cy="1804987"/>
          </a:xfrm>
          <a:prstGeom prst="rect">
            <a:avLst/>
          </a:prstGeom>
        </p:spPr>
      </p:pic>
      <p:pic>
        <p:nvPicPr>
          <p:cNvPr id="31" name="Picture 30" descr="Animation-Burst.gif" title="Picture of warning symbol"/>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34200" y="1828800"/>
            <a:ext cx="1981201" cy="1928870"/>
          </a:xfrm>
          <a:prstGeom prst="rect">
            <a:avLst/>
          </a:prstGeom>
        </p:spPr>
      </p:pic>
      <p:sp>
        <p:nvSpPr>
          <p:cNvPr id="32" name="Oval 31" title="Picture circle around the sensor technology"/>
          <p:cNvSpPr/>
          <p:nvPr/>
        </p:nvSpPr>
        <p:spPr>
          <a:xfrm>
            <a:off x="6400800" y="4876800"/>
            <a:ext cx="1752600" cy="838200"/>
          </a:xfrm>
          <a:prstGeom prst="ellipse">
            <a:avLst/>
          </a:prstGeom>
          <a:noFill/>
          <a:ln w="38100" cmpd="sng">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hidden="1"/>
          <p:cNvSpPr>
            <a:spLocks noGrp="1"/>
          </p:cNvSpPr>
          <p:nvPr>
            <p:ph type="title"/>
          </p:nvPr>
        </p:nvSpPr>
        <p:spPr>
          <a:xfrm>
            <a:off x="457200" y="-1447800"/>
            <a:ext cx="8229600" cy="1143000"/>
          </a:xfrm>
        </p:spPr>
        <p:txBody>
          <a:bodyPr/>
          <a:lstStyle/>
          <a:p>
            <a:r>
              <a:rPr lang="en-US" dirty="0"/>
              <a:t>terminology</a:t>
            </a:r>
          </a:p>
        </p:txBody>
      </p:sp>
      <p:sp>
        <p:nvSpPr>
          <p:cNvPr id="33" name="Slide Number Placeholder 4"/>
          <p:cNvSpPr>
            <a:spLocks noGrp="1"/>
          </p:cNvSpPr>
          <p:nvPr>
            <p:ph type="sldNum" sz="quarter" idx="12"/>
          </p:nvPr>
        </p:nvSpPr>
        <p:spPr/>
        <p:txBody>
          <a:bodyPr/>
          <a:lstStyle/>
          <a:p>
            <a:pPr>
              <a:defRPr/>
            </a:pPr>
            <a:fld id="{991630E5-D2C6-4D54-9913-55C6C92AA029}" type="slidenum">
              <a:rPr lang="en-US" smtClean="0"/>
              <a:pPr>
                <a:defRPr/>
              </a:pPr>
              <a:t>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2" presetClass="entr" presetSubtype="2"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1000" fill="hold"/>
                                        <p:tgtEl>
                                          <p:spTgt spid="20"/>
                                        </p:tgtEl>
                                        <p:attrNameLst>
                                          <p:attrName>ppt_x</p:attrName>
                                        </p:attrNameLst>
                                      </p:cBhvr>
                                      <p:tavLst>
                                        <p:tav tm="0">
                                          <p:val>
                                            <p:strVal val="1+#ppt_w/2"/>
                                          </p:val>
                                        </p:tav>
                                        <p:tav tm="100000">
                                          <p:val>
                                            <p:strVal val="#ppt_x"/>
                                          </p:val>
                                        </p:tav>
                                      </p:tavLst>
                                    </p:anim>
                                    <p:anim calcmode="lin" valueType="num">
                                      <p:cBhvr additive="base">
                                        <p:cTn id="20" dur="10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ppt_x"/>
                                          </p:val>
                                        </p:tav>
                                        <p:tav tm="100000">
                                          <p:val>
                                            <p:strVal val="#ppt_x"/>
                                          </p:val>
                                        </p:tav>
                                      </p:tavLst>
                                    </p:anim>
                                    <p:anim calcmode="lin" valueType="num">
                                      <p:cBhvr additive="base">
                                        <p:cTn id="24" dur="1000" fill="hold"/>
                                        <p:tgtEl>
                                          <p:spTgt spid="19"/>
                                        </p:tgtEl>
                                        <p:attrNameLst>
                                          <p:attrName>ppt_y</p:attrName>
                                        </p:attrNameLst>
                                      </p:cBhvr>
                                      <p:tavLst>
                                        <p:tav tm="0">
                                          <p:val>
                                            <p:strVal val="1+#ppt_h/2"/>
                                          </p:val>
                                        </p:tav>
                                        <p:tav tm="100000">
                                          <p:val>
                                            <p:strVal val="#ppt_y"/>
                                          </p:val>
                                        </p:tav>
                                      </p:tavLst>
                                    </p:anim>
                                  </p:childTnLst>
                                </p:cTn>
                              </p:par>
                              <p:par>
                                <p:cTn id="25" presetID="55"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000" fill="hold"/>
                                        <p:tgtEl>
                                          <p:spTgt spid="21"/>
                                        </p:tgtEl>
                                        <p:attrNameLst>
                                          <p:attrName>ppt_w</p:attrName>
                                        </p:attrNameLst>
                                      </p:cBhvr>
                                      <p:tavLst>
                                        <p:tav tm="0">
                                          <p:val>
                                            <p:strVal val="#ppt_w*0.70"/>
                                          </p:val>
                                        </p:tav>
                                        <p:tav tm="100000">
                                          <p:val>
                                            <p:strVal val="#ppt_w"/>
                                          </p:val>
                                        </p:tav>
                                      </p:tavLst>
                                    </p:anim>
                                    <p:anim calcmode="lin" valueType="num">
                                      <p:cBhvr>
                                        <p:cTn id="28" dur="3000" fill="hold"/>
                                        <p:tgtEl>
                                          <p:spTgt spid="21"/>
                                        </p:tgtEl>
                                        <p:attrNameLst>
                                          <p:attrName>ppt_h</p:attrName>
                                        </p:attrNameLst>
                                      </p:cBhvr>
                                      <p:tavLst>
                                        <p:tav tm="0">
                                          <p:val>
                                            <p:strVal val="#ppt_h"/>
                                          </p:val>
                                        </p:tav>
                                        <p:tav tm="100000">
                                          <p:val>
                                            <p:strVal val="#ppt_h"/>
                                          </p:val>
                                        </p:tav>
                                      </p:tavLst>
                                    </p:anim>
                                    <p:animEffect transition="in" filter="fade">
                                      <p:cBhvr>
                                        <p:cTn id="29" dur="3000"/>
                                        <p:tgtEl>
                                          <p:spTgt spid="21"/>
                                        </p:tgtEl>
                                      </p:cBhvr>
                                    </p:animEffect>
                                  </p:childTnLst>
                                </p:cTn>
                              </p:par>
                              <p:par>
                                <p:cTn id="30" presetID="18" presetClass="entr" presetSubtype="12" repeatCount="10000" fill="hold" grpId="0" nodeType="withEffect">
                                  <p:stCondLst>
                                    <p:cond delay="1000"/>
                                  </p:stCondLst>
                                  <p:childTnLst>
                                    <p:set>
                                      <p:cBhvr>
                                        <p:cTn id="31" dur="1" fill="hold">
                                          <p:stCondLst>
                                            <p:cond delay="0"/>
                                          </p:stCondLst>
                                        </p:cTn>
                                        <p:tgtEl>
                                          <p:spTgt spid="22"/>
                                        </p:tgtEl>
                                        <p:attrNameLst>
                                          <p:attrName>style.visibility</p:attrName>
                                        </p:attrNameLst>
                                      </p:cBhvr>
                                      <p:to>
                                        <p:strVal val="visible"/>
                                      </p:to>
                                    </p:set>
                                    <p:animEffect transition="in" filter="strips(downLeft)">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par>
                                <p:cTn id="55" presetID="10" presetClass="exit" presetSubtype="0" fill="hold" nodeType="withEffect">
                                  <p:stCondLst>
                                    <p:cond delay="0"/>
                                  </p:stCondLst>
                                  <p:childTnLst>
                                    <p:animEffect transition="out" filter="fade">
                                      <p:cBhvr>
                                        <p:cTn id="56" dur="1000"/>
                                        <p:tgtEl>
                                          <p:spTgt spid="30"/>
                                        </p:tgtEl>
                                      </p:cBhvr>
                                    </p:animEffect>
                                    <p:set>
                                      <p:cBhvr>
                                        <p:cTn id="57" dur="1" fill="hold">
                                          <p:stCondLst>
                                            <p:cond delay="999"/>
                                          </p:stCondLst>
                                        </p:cTn>
                                        <p:tgtEl>
                                          <p:spTgt spid="30"/>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1000"/>
                                        <p:tgtEl>
                                          <p:spTgt spid="31"/>
                                        </p:tgtEl>
                                      </p:cBhvr>
                                    </p:animEffect>
                                    <p:set>
                                      <p:cBhvr>
                                        <p:cTn id="60" dur="1" fill="hold">
                                          <p:stCondLst>
                                            <p:cond delay="999"/>
                                          </p:stCondLst>
                                        </p:cTn>
                                        <p:tgtEl>
                                          <p:spTgt spid="31"/>
                                        </p:tgtEl>
                                        <p:attrNameLst>
                                          <p:attrName>style.visibility</p:attrName>
                                        </p:attrNameLst>
                                      </p:cBhvr>
                                      <p:to>
                                        <p:strVal val="hidden"/>
                                      </p:to>
                                    </p:set>
                                  </p:childTnLst>
                                </p:cTn>
                              </p:par>
                              <p:par>
                                <p:cTn id="61" presetID="55" presetClass="entr" presetSubtype="0" fill="hold" grpId="0" nodeType="withEffect">
                                  <p:stCondLst>
                                    <p:cond delay="100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strVal val="#ppt_w*0.70"/>
                                          </p:val>
                                        </p:tav>
                                        <p:tav tm="100000">
                                          <p:val>
                                            <p:strVal val="#ppt_w"/>
                                          </p:val>
                                        </p:tav>
                                      </p:tavLst>
                                    </p:anim>
                                    <p:anim calcmode="lin" valueType="num">
                                      <p:cBhvr>
                                        <p:cTn id="64" dur="1000" fill="hold"/>
                                        <p:tgtEl>
                                          <p:spTgt spid="32"/>
                                        </p:tgtEl>
                                        <p:attrNameLst>
                                          <p:attrName>ppt_h</p:attrName>
                                        </p:attrNameLst>
                                      </p:cBhvr>
                                      <p:tavLst>
                                        <p:tav tm="0">
                                          <p:val>
                                            <p:strVal val="#ppt_h"/>
                                          </p:val>
                                        </p:tav>
                                        <p:tav tm="100000">
                                          <p:val>
                                            <p:strVal val="#ppt_h"/>
                                          </p:val>
                                        </p:tav>
                                      </p:tavLst>
                                    </p:anim>
                                    <p:animEffect transition="in" filter="fade">
                                      <p:cBhvr>
                                        <p:cTn id="65" dur="10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7"/>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animBg="1"/>
      <p:bldP spid="22" grpId="0" animBg="1"/>
      <p:bldP spid="18" grpId="0"/>
      <p:bldP spid="8" grpId="0"/>
      <p:bldP spid="9" grpId="0"/>
      <p:bldP spid="13" grpId="0"/>
      <p:bldP spid="21" grpId="0" animBg="1"/>
      <p:bldP spid="26" grpId="0"/>
      <p:bldP spid="27" grpId="0"/>
      <p:bldP spid="28"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ubtitle 8"/>
          <p:cNvSpPr txBox="1">
            <a:spLocks/>
          </p:cNvSpPr>
          <p:nvPr/>
        </p:nvSpPr>
        <p:spPr bwMode="auto">
          <a:xfrm>
            <a:off x="700430" y="3309897"/>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Sistemas</a:t>
            </a:r>
            <a:r>
              <a:rPr lang="en-US" sz="2000" b="1" dirty="0" smtClean="0">
                <a:latin typeface="Arial Narrow" pitchFamily="34" charset="0"/>
              </a:rPr>
              <a:t> </a:t>
            </a:r>
            <a:r>
              <a:rPr lang="en-US" sz="2000" b="1" dirty="0" err="1" smtClean="0">
                <a:latin typeface="Arial Narrow" pitchFamily="34" charset="0"/>
              </a:rPr>
              <a:t>cooperativos</a:t>
            </a:r>
            <a:r>
              <a:rPr lang="en-US" sz="2000" b="1" dirty="0" smtClean="0">
                <a:latin typeface="Arial Narrow" pitchFamily="34" charset="0"/>
              </a:rPr>
              <a:t> </a:t>
            </a:r>
            <a:r>
              <a:rPr lang="en-US" sz="2000" b="1" dirty="0" err="1" smtClean="0">
                <a:latin typeface="Arial Narrow" pitchFamily="34" charset="0"/>
              </a:rPr>
              <a:t>montados</a:t>
            </a:r>
            <a:r>
              <a:rPr lang="en-US" sz="2000" b="1" dirty="0" smtClean="0">
                <a:latin typeface="Arial Narrow" pitchFamily="34" charset="0"/>
              </a:rPr>
              <a:t>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sobre</a:t>
            </a:r>
            <a:r>
              <a:rPr lang="en-US" sz="2000" b="1" dirty="0" smtClean="0">
                <a:latin typeface="Arial Narrow" pitchFamily="34" charset="0"/>
              </a:rPr>
              <a:t> </a:t>
            </a:r>
            <a:r>
              <a:rPr lang="en-US" sz="2000" b="1" dirty="0" err="1" smtClean="0">
                <a:latin typeface="Arial Narrow" pitchFamily="34" charset="0"/>
              </a:rPr>
              <a:t>máquinas</a:t>
            </a:r>
            <a:r>
              <a:rPr lang="en-US" sz="2000" b="1" dirty="0" smtClean="0">
                <a:latin typeface="Arial Narrow" pitchFamily="34" charset="0"/>
              </a:rPr>
              <a:t>, </a:t>
            </a:r>
            <a:r>
              <a:rPr lang="en-US" sz="2000" b="1" dirty="0" err="1" smtClean="0">
                <a:latin typeface="Arial Narrow" pitchFamily="34" charset="0"/>
              </a:rPr>
              <a:t>obstáculos</a:t>
            </a:r>
            <a:r>
              <a:rPr lang="en-US" sz="2000" b="1" dirty="0" smtClean="0">
                <a:latin typeface="Arial Narrow" pitchFamily="34" charset="0"/>
              </a:rPr>
              <a:t>, personal</a:t>
            </a:r>
            <a:br>
              <a:rPr lang="en-US" sz="2000" b="1" dirty="0" smtClean="0">
                <a:latin typeface="Arial Narrow" pitchFamily="34" charset="0"/>
              </a:rPr>
            </a:br>
            <a:r>
              <a:rPr lang="en-US" sz="2000" b="1" dirty="0" smtClean="0">
                <a:latin typeface="Arial Narrow" pitchFamily="34" charset="0"/>
              </a:rPr>
              <a:t>     se </a:t>
            </a:r>
            <a:r>
              <a:rPr lang="en-US" sz="2000" b="1" dirty="0" err="1" smtClean="0">
                <a:latin typeface="Arial Narrow" pitchFamily="34" charset="0"/>
              </a:rPr>
              <a:t>comunican</a:t>
            </a:r>
            <a:r>
              <a:rPr lang="en-US" sz="2000" b="1" dirty="0" smtClean="0">
                <a:latin typeface="Arial Narrow" pitchFamily="34" charset="0"/>
              </a:rPr>
              <a:t> entre </a:t>
            </a:r>
            <a:r>
              <a:rPr lang="en-US" sz="2000" b="1" dirty="0" err="1" smtClean="0">
                <a:latin typeface="Arial Narrow" pitchFamily="34" charset="0"/>
              </a:rPr>
              <a:t>si</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4" name="Picture 23" descr="rigid-dump-truck-41157-2662591.png" title="Picture of work tru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2286000"/>
            <a:ext cx="3152775" cy="1971595"/>
          </a:xfrm>
          <a:prstGeom prst="rect">
            <a:avLst/>
          </a:prstGeom>
        </p:spPr>
      </p:pic>
      <p:sp>
        <p:nvSpPr>
          <p:cNvPr id="6" name="5-Point Star 5"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11"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2"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3"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4" name="Picture 13" descr="LOGO-ARTBA.png" title="Picture of ARTBA Technology Solutions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5" name="Picture 14" descr="Logo_WZ_Safety.png" title="Picture of ARTBA Technology Solutions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6" name="Subtitle 8"/>
          <p:cNvSpPr txBox="1">
            <a:spLocks/>
          </p:cNvSpPr>
          <p:nvPr/>
        </p:nvSpPr>
        <p:spPr bwMode="auto">
          <a:xfrm>
            <a:off x="515982" y="1981200"/>
            <a:ext cx="824547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solidFill>
                  <a:srgbClr val="C00000"/>
                </a:solidFill>
                <a:latin typeface="Arial Narrow" pitchFamily="34" charset="0"/>
              </a:rPr>
              <a:t>Sistemas</a:t>
            </a:r>
            <a:r>
              <a:rPr lang="en-US" sz="2200" b="1" dirty="0" smtClean="0">
                <a:solidFill>
                  <a:srgbClr val="C00000"/>
                </a:solidFill>
                <a:latin typeface="Arial Narrow" pitchFamily="34" charset="0"/>
              </a:rPr>
              <a:t> </a:t>
            </a:r>
            <a:r>
              <a:rPr lang="en-US" sz="2200" b="1" dirty="0" err="1" smtClean="0">
                <a:solidFill>
                  <a:srgbClr val="C00000"/>
                </a:solidFill>
                <a:latin typeface="Arial Narrow" pitchFamily="34" charset="0"/>
              </a:rPr>
              <a:t>independientes</a:t>
            </a:r>
            <a:r>
              <a:rPr lang="en-US" sz="2200" b="1" dirty="0" smtClean="0">
                <a:solidFill>
                  <a:srgbClr val="C00000"/>
                </a:solidFill>
                <a:latin typeface="Arial Narrow" pitchFamily="34" charset="0"/>
              </a:rPr>
              <a:t> o </a:t>
            </a:r>
            <a:r>
              <a:rPr lang="en-US" sz="2200" b="1" dirty="0" err="1" smtClean="0">
                <a:solidFill>
                  <a:srgbClr val="C00000"/>
                </a:solidFill>
                <a:latin typeface="Arial Narrow" pitchFamily="34" charset="0"/>
              </a:rPr>
              <a:t>autosuficientes</a:t>
            </a:r>
            <a:endParaRPr lang="en-US" sz="2000" b="1" dirty="0" smtClean="0">
              <a:latin typeface="Arial Narrow" pitchFamily="34" charset="0"/>
            </a:endParaRPr>
          </a:p>
          <a:p>
            <a:pPr lvl="0">
              <a:lnSpc>
                <a:spcPts val="2200"/>
              </a:lnSpc>
              <a:spcBef>
                <a:spcPct val="20000"/>
              </a:spcBef>
              <a:buFont typeface="Arial" charset="0"/>
              <a:buChar char="•"/>
            </a:pPr>
            <a:endParaRPr lang="en-US" sz="2200" b="1" dirty="0">
              <a:latin typeface="Arial Narrow" pitchFamily="34" charset="0"/>
            </a:endParaRPr>
          </a:p>
        </p:txBody>
      </p:sp>
      <p:sp>
        <p:nvSpPr>
          <p:cNvPr id="17"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Detección</a:t>
            </a:r>
            <a:r>
              <a:rPr lang="en-US" sz="2800" b="1" dirty="0" smtClean="0">
                <a:solidFill>
                  <a:schemeClr val="bg2">
                    <a:lumMod val="10000"/>
                  </a:schemeClr>
                </a:solidFill>
                <a:latin typeface="Calibri" pitchFamily="34" charset="0"/>
              </a:rPr>
              <a:t> de </a:t>
            </a:r>
            <a:r>
              <a:rPr lang="en-US" sz="2800" b="1" dirty="0" err="1" smtClean="0">
                <a:solidFill>
                  <a:schemeClr val="bg2">
                    <a:lumMod val="10000"/>
                  </a:schemeClr>
                </a:solidFill>
                <a:latin typeface="Calibri" pitchFamily="34" charset="0"/>
              </a:rPr>
              <a:t>Proximidad</a:t>
            </a:r>
            <a:endParaRPr lang="en-US" sz="2800" b="1" dirty="0">
              <a:solidFill>
                <a:schemeClr val="bg2">
                  <a:lumMod val="10000"/>
                </a:schemeClr>
              </a:solidFill>
              <a:latin typeface="Calibri" pitchFamily="34" charset="0"/>
            </a:endParaRPr>
          </a:p>
        </p:txBody>
      </p:sp>
      <p:sp>
        <p:nvSpPr>
          <p:cNvPr id="18" name="Subtitle 8"/>
          <p:cNvSpPr txBox="1">
            <a:spLocks/>
          </p:cNvSpPr>
          <p:nvPr/>
        </p:nvSpPr>
        <p:spPr bwMode="auto">
          <a:xfrm>
            <a:off x="515982" y="4217987"/>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dirty="0" err="1" smtClean="0">
                <a:solidFill>
                  <a:srgbClr val="C00000"/>
                </a:solidFill>
                <a:latin typeface="Arial Narrow" pitchFamily="34" charset="0"/>
              </a:rPr>
              <a:t>Sistemas</a:t>
            </a:r>
            <a:r>
              <a:rPr lang="en-US" sz="2200" b="1" dirty="0" smtClean="0">
                <a:solidFill>
                  <a:srgbClr val="C00000"/>
                </a:solidFill>
                <a:latin typeface="Arial Narrow" pitchFamily="34" charset="0"/>
              </a:rPr>
              <a:t> </a:t>
            </a:r>
            <a:r>
              <a:rPr lang="en-US" sz="2200" b="1" dirty="0" err="1" smtClean="0">
                <a:solidFill>
                  <a:srgbClr val="C00000"/>
                </a:solidFill>
                <a:latin typeface="Arial Narrow" pitchFamily="34" charset="0"/>
              </a:rPr>
              <a:t>basados</a:t>
            </a:r>
            <a:r>
              <a:rPr lang="en-US" sz="2200" b="1" dirty="0" smtClean="0">
                <a:solidFill>
                  <a:srgbClr val="C00000"/>
                </a:solidFill>
                <a:latin typeface="Arial Narrow" pitchFamily="34" charset="0"/>
              </a:rPr>
              <a:t> </a:t>
            </a:r>
            <a:r>
              <a:rPr lang="en-US" sz="2200" b="1" dirty="0" err="1" smtClean="0">
                <a:solidFill>
                  <a:srgbClr val="C00000"/>
                </a:solidFill>
                <a:latin typeface="Arial Narrow" pitchFamily="34" charset="0"/>
              </a:rPr>
              <a:t>en</a:t>
            </a:r>
            <a:r>
              <a:rPr lang="en-US" sz="2200" b="1" dirty="0" smtClean="0">
                <a:solidFill>
                  <a:srgbClr val="C00000"/>
                </a:solidFill>
                <a:latin typeface="Arial Narrow" pitchFamily="34" charset="0"/>
              </a:rPr>
              <a:t> </a:t>
            </a:r>
            <a:r>
              <a:rPr lang="en-US" sz="2200" b="1" dirty="0" err="1" smtClean="0">
                <a:solidFill>
                  <a:srgbClr val="C00000"/>
                </a:solidFill>
                <a:latin typeface="Arial Narrow" pitchFamily="34" charset="0"/>
              </a:rPr>
              <a:t>redes</a:t>
            </a:r>
            <a:r>
              <a:rPr lang="en-US" sz="2200" b="1" dirty="0" smtClean="0">
                <a:solidFill>
                  <a:srgbClr val="C00000"/>
                </a:solidFill>
                <a:latin typeface="Arial Narrow" pitchFamily="34" charset="0"/>
              </a:rPr>
              <a:t/>
            </a:r>
            <a:br>
              <a:rPr lang="en-US" sz="2200" b="1" dirty="0" smtClean="0">
                <a:solidFill>
                  <a:srgbClr val="C00000"/>
                </a:solidFill>
                <a:latin typeface="Arial Narrow" pitchFamily="34" charset="0"/>
              </a:rPr>
            </a:br>
            <a:r>
              <a:rPr lang="en-US" sz="2200" b="1" dirty="0" smtClean="0">
                <a:solidFill>
                  <a:srgbClr val="C00000"/>
                </a:solidFill>
                <a:latin typeface="Arial Narrow" pitchFamily="34" charset="0"/>
              </a:rPr>
              <a:t> </a:t>
            </a:r>
            <a:r>
              <a:rPr lang="en-US" sz="2000" b="1" dirty="0" smtClean="0">
                <a:solidFill>
                  <a:srgbClr val="C00000"/>
                </a:solidFill>
                <a:latin typeface="Arial Narrow" pitchFamily="34" charset="0"/>
              </a:rPr>
              <a:t>  </a:t>
            </a:r>
            <a:r>
              <a:rPr lang="en-US" sz="2200" b="1" dirty="0" err="1" smtClean="0">
                <a:latin typeface="Arial Narrow" pitchFamily="34" charset="0"/>
              </a:rPr>
              <a:t>Requiere</a:t>
            </a:r>
            <a:r>
              <a:rPr lang="en-US" sz="2200" b="1" dirty="0" smtClean="0">
                <a:latin typeface="Arial Narrow" pitchFamily="34" charset="0"/>
              </a:rPr>
              <a:t> </a:t>
            </a:r>
            <a:r>
              <a:rPr lang="en-US" sz="2200" b="1" dirty="0" err="1" smtClean="0">
                <a:latin typeface="Arial Narrow" pitchFamily="34" charset="0"/>
              </a:rPr>
              <a:t>infrastructura</a:t>
            </a:r>
            <a:r>
              <a:rPr lang="en-US" sz="2200" b="1" dirty="0" smtClean="0">
                <a:latin typeface="Arial Narrow" pitchFamily="34" charset="0"/>
              </a:rPr>
              <a:t> de </a:t>
            </a:r>
            <a:r>
              <a:rPr lang="en-US" sz="2200" b="1" dirty="0" err="1" smtClean="0">
                <a:latin typeface="Arial Narrow" pitchFamily="34" charset="0"/>
              </a:rPr>
              <a:t>apoyo</a:t>
            </a:r>
            <a:endParaRPr lang="en-US" sz="2000" b="1" dirty="0" smtClean="0">
              <a:latin typeface="Arial Narrow" pitchFamily="34" charset="0"/>
            </a:endParaRPr>
          </a:p>
        </p:txBody>
      </p:sp>
      <p:sp>
        <p:nvSpPr>
          <p:cNvPr id="26" name="Subtitle 8"/>
          <p:cNvSpPr txBox="1">
            <a:spLocks/>
          </p:cNvSpPr>
          <p:nvPr/>
        </p:nvSpPr>
        <p:spPr bwMode="auto">
          <a:xfrm>
            <a:off x="515982" y="5234151"/>
            <a:ext cx="8061325" cy="506413"/>
          </a:xfrm>
          <a:prstGeom prst="rect">
            <a:avLst/>
          </a:prstGeom>
          <a:noFill/>
          <a:ln w="9525">
            <a:noFill/>
            <a:miter lim="800000"/>
            <a:headEnd/>
            <a:tailEnd/>
          </a:ln>
        </p:spPr>
        <p:txBody>
          <a:bodyPr/>
          <a:lstStyle/>
          <a:p>
            <a:pPr>
              <a:lnSpc>
                <a:spcPts val="2200"/>
              </a:lnSpc>
              <a:spcBef>
                <a:spcPct val="20000"/>
              </a:spcBef>
              <a:buFont typeface="Arial" charset="0"/>
              <a:buChar char="•"/>
            </a:pPr>
            <a:r>
              <a:rPr lang="en-US" sz="2200" b="1" dirty="0" smtClean="0">
                <a:solidFill>
                  <a:schemeClr val="tx1">
                    <a:lumMod val="75000"/>
                    <a:lumOff val="25000"/>
                  </a:schemeClr>
                </a:solidFill>
                <a:latin typeface="Arial Narrow" pitchFamily="34" charset="0"/>
              </a:rPr>
              <a:t> </a:t>
            </a:r>
            <a:r>
              <a:rPr lang="en-US" sz="2200" b="1" u="sng" dirty="0" err="1" smtClean="0">
                <a:solidFill>
                  <a:srgbClr val="C00000"/>
                </a:solidFill>
                <a:latin typeface="Arial Narrow" pitchFamily="34" charset="0"/>
              </a:rPr>
              <a:t>Acciones</a:t>
            </a:r>
            <a:r>
              <a:rPr lang="en-US" sz="2200" b="1" dirty="0" smtClean="0">
                <a:latin typeface="Arial Narrow" pitchFamily="34" charset="0"/>
              </a:rPr>
              <a:t>: </a:t>
            </a:r>
            <a:r>
              <a:rPr lang="en-US" sz="2000" b="1" dirty="0" err="1" smtClean="0">
                <a:latin typeface="Arial Narrow" pitchFamily="34" charset="0"/>
              </a:rPr>
              <a:t>Varia</a:t>
            </a:r>
            <a:r>
              <a:rPr lang="en-US" sz="2000" b="1" dirty="0" smtClean="0">
                <a:latin typeface="Arial Narrow" pitchFamily="34" charset="0"/>
              </a:rPr>
              <a:t> </a:t>
            </a:r>
            <a:r>
              <a:rPr lang="en-US" sz="2000" b="1" dirty="0" err="1" smtClean="0">
                <a:latin typeface="Arial Narrow" pitchFamily="34" charset="0"/>
              </a:rPr>
              <a:t>desde</a:t>
            </a:r>
            <a:r>
              <a:rPr lang="en-US" sz="2000" b="1" dirty="0" smtClean="0">
                <a:latin typeface="Arial Narrow" pitchFamily="34" charset="0"/>
              </a:rPr>
              <a:t> simples </a:t>
            </a:r>
            <a:r>
              <a:rPr lang="en-US" sz="2000" b="1" dirty="0" err="1" smtClean="0">
                <a:latin typeface="Arial Narrow" pitchFamily="34" charset="0"/>
              </a:rPr>
              <a:t>alarmas</a:t>
            </a:r>
            <a:r>
              <a:rPr lang="en-US" sz="2000" b="1" dirty="0" smtClean="0">
                <a:latin typeface="Arial Narrow" pitchFamily="34" charset="0"/>
              </a:rPr>
              <a:t> hasta </a:t>
            </a:r>
            <a:r>
              <a:rPr lang="en-US" sz="2000" b="1" dirty="0" err="1" smtClean="0">
                <a:latin typeface="Arial Narrow" pitchFamily="34" charset="0"/>
              </a:rPr>
              <a:t>mecanismos</a:t>
            </a:r>
            <a:r>
              <a:rPr lang="en-US" sz="2000" b="1" dirty="0" smtClean="0">
                <a:latin typeface="Arial Narrow" pitchFamily="34" charset="0"/>
              </a:rPr>
              <a:t> de control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establecimiento</a:t>
            </a:r>
            <a:r>
              <a:rPr lang="en-US" sz="2000" b="1" dirty="0" smtClean="0">
                <a:latin typeface="Arial Narrow" pitchFamily="34" charset="0"/>
              </a:rPr>
              <a:t> de </a:t>
            </a:r>
            <a:r>
              <a:rPr lang="en-US" sz="2000" b="1" dirty="0" err="1" smtClean="0">
                <a:latin typeface="Arial Narrow" pitchFamily="34" charset="0"/>
              </a:rPr>
              <a:t>frenos</a:t>
            </a:r>
            <a:r>
              <a:rPr lang="en-US" sz="2000" b="1" dirty="0" smtClean="0">
                <a:latin typeface="Arial Narrow" pitchFamily="34" charset="0"/>
              </a:rPr>
              <a:t>, </a:t>
            </a:r>
            <a:r>
              <a:rPr lang="en-US" sz="2000" b="1" dirty="0" err="1" smtClean="0">
                <a:latin typeface="Arial Narrow" pitchFamily="34" charset="0"/>
              </a:rPr>
              <a:t>limitación</a:t>
            </a:r>
            <a:r>
              <a:rPr lang="en-US" sz="2000" b="1" dirty="0" smtClean="0">
                <a:latin typeface="Arial Narrow" pitchFamily="34" charset="0"/>
              </a:rPr>
              <a:t> de </a:t>
            </a:r>
            <a:r>
              <a:rPr lang="en-US" sz="2000" b="1" dirty="0" err="1" smtClean="0">
                <a:latin typeface="Arial Narrow" pitchFamily="34" charset="0"/>
              </a:rPr>
              <a:t>movimientos</a:t>
            </a:r>
            <a:r>
              <a:rPr lang="en-US" sz="2000" b="1" dirty="0" smtClean="0">
                <a:latin typeface="Arial Narrow" pitchFamily="34" charset="0"/>
              </a:rPr>
              <a:t>, etc.)</a:t>
            </a:r>
          </a:p>
        </p:txBody>
      </p:sp>
      <p:sp>
        <p:nvSpPr>
          <p:cNvPr id="28" name="Subtitle 8"/>
          <p:cNvSpPr txBox="1">
            <a:spLocks/>
          </p:cNvSpPr>
          <p:nvPr/>
        </p:nvSpPr>
        <p:spPr bwMode="auto">
          <a:xfrm>
            <a:off x="700430" y="2335213"/>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Sensor </a:t>
            </a:r>
            <a:r>
              <a:rPr lang="en-US" sz="2000" b="1" dirty="0" err="1" smtClean="0">
                <a:latin typeface="Arial Narrow" pitchFamily="34" charset="0"/>
              </a:rPr>
              <a:t>pasivo</a:t>
            </a:r>
            <a:r>
              <a:rPr lang="en-US" sz="2000" b="1" dirty="0" smtClean="0">
                <a:latin typeface="Arial Narrow" pitchFamily="34" charset="0"/>
              </a:rPr>
              <a:t> de </a:t>
            </a:r>
            <a:r>
              <a:rPr lang="en-US" sz="2000" b="1" dirty="0" err="1" smtClean="0">
                <a:latin typeface="Arial Narrow" pitchFamily="34" charset="0"/>
              </a:rPr>
              <a:t>obstáculos</a:t>
            </a:r>
            <a:r>
              <a:rPr lang="en-US" sz="2000" b="1" dirty="0" smtClean="0">
                <a:latin typeface="Arial Narrow" pitchFamily="34" charset="0"/>
              </a:rPr>
              <a:t> y de personal</a:t>
            </a:r>
            <a:br>
              <a:rPr lang="en-US" sz="2000" b="1" dirty="0" smtClean="0">
                <a:latin typeface="Arial Narrow" pitchFamily="34" charset="0"/>
              </a:rPr>
            </a:br>
            <a:r>
              <a:rPr lang="en-US" sz="2000" b="1" dirty="0" smtClean="0">
                <a:latin typeface="Arial Narrow" pitchFamily="34" charset="0"/>
              </a:rPr>
              <a:t>     - </a:t>
            </a:r>
            <a:r>
              <a:rPr lang="en-US" sz="2000" b="1" dirty="0" err="1" smtClean="0">
                <a:latin typeface="Arial Narrow" pitchFamily="34" charset="0"/>
              </a:rPr>
              <a:t>Señales</a:t>
            </a:r>
            <a:r>
              <a:rPr lang="en-US" sz="2000" b="1" dirty="0" smtClean="0">
                <a:latin typeface="Arial Narrow" pitchFamily="34" charset="0"/>
              </a:rPr>
              <a:t> </a:t>
            </a:r>
            <a:r>
              <a:rPr lang="en-US" sz="2000" b="1" dirty="0" err="1" smtClean="0">
                <a:latin typeface="Arial Narrow" pitchFamily="34" charset="0"/>
              </a:rPr>
              <a:t>reflectivas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 No </a:t>
            </a:r>
            <a:r>
              <a:rPr lang="en-US" sz="2000" b="1" dirty="0" err="1" smtClean="0">
                <a:latin typeface="Arial Narrow" pitchFamily="34" charset="0"/>
              </a:rPr>
              <a:t>discriminadoras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35" name="Subtitle 8"/>
          <p:cNvSpPr txBox="1">
            <a:spLocks/>
          </p:cNvSpPr>
          <p:nvPr/>
        </p:nvSpPr>
        <p:spPr bwMode="auto">
          <a:xfrm>
            <a:off x="802277" y="4775526"/>
            <a:ext cx="8450317"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Cooperativo</a:t>
            </a:r>
            <a:r>
              <a:rPr lang="en-US" sz="2000" b="1" dirty="0" smtClean="0">
                <a:latin typeface="Arial Narrow" pitchFamily="34" charset="0"/>
              </a:rPr>
              <a:t>, </a:t>
            </a:r>
            <a:r>
              <a:rPr lang="en-US" sz="2000" b="1" dirty="0" err="1" smtClean="0">
                <a:latin typeface="Arial Narrow" pitchFamily="34" charset="0"/>
              </a:rPr>
              <a:t>requiere</a:t>
            </a:r>
            <a:r>
              <a:rPr lang="en-US" sz="2000" b="1" dirty="0" smtClean="0">
                <a:latin typeface="Arial Narrow" pitchFamily="34" charset="0"/>
              </a:rPr>
              <a:t> </a:t>
            </a:r>
            <a:r>
              <a:rPr lang="en-US" sz="2000" b="1" dirty="0" err="1" smtClean="0">
                <a:latin typeface="Arial Narrow" pitchFamily="34" charset="0"/>
              </a:rPr>
              <a:t>infraestructura</a:t>
            </a:r>
            <a:r>
              <a:rPr lang="en-US" sz="2000" b="1" dirty="0" smtClean="0">
                <a:latin typeface="Arial Narrow" pitchFamily="34" charset="0"/>
              </a:rPr>
              <a:t> </a:t>
            </a:r>
            <a:r>
              <a:rPr lang="en-US" sz="2000" b="1" dirty="0" err="1" smtClean="0">
                <a:latin typeface="Arial Narrow" pitchFamily="34" charset="0"/>
              </a:rPr>
              <a:t>adicional</a:t>
            </a:r>
            <a:r>
              <a:rPr lang="en-US" sz="2000" b="1" dirty="0" smtClean="0">
                <a:latin typeface="Arial Narrow" pitchFamily="34" charset="0"/>
              </a:rPr>
              <a:t> </a:t>
            </a:r>
            <a:r>
              <a:rPr lang="en-US" sz="2000" b="1" dirty="0" err="1" smtClean="0">
                <a:latin typeface="Arial Narrow" pitchFamily="34" charset="0"/>
              </a:rPr>
              <a:t>en</a:t>
            </a:r>
            <a:r>
              <a:rPr lang="en-US" sz="2000" b="1" dirty="0" smtClean="0">
                <a:latin typeface="Arial Narrow" pitchFamily="34" charset="0"/>
              </a:rPr>
              <a:t> la </a:t>
            </a:r>
            <a:r>
              <a:rPr lang="en-US" sz="2000" b="1" dirty="0" err="1" smtClean="0">
                <a:latin typeface="Arial Narrow" pitchFamily="34" charset="0"/>
              </a:rPr>
              <a:t>obra</a:t>
            </a:r>
            <a:r>
              <a:rPr lang="en-US" sz="2000" b="1" dirty="0" smtClean="0">
                <a:latin typeface="Arial Narrow" pitchFamily="34" charset="0"/>
              </a:rPr>
              <a:t> (GPS u </a:t>
            </a:r>
            <a:r>
              <a:rPr lang="en-US" sz="2000" b="1" dirty="0" err="1" smtClean="0">
                <a:latin typeface="Arial Narrow" pitchFamily="34" charset="0"/>
              </a:rPr>
              <a:t>otro</a:t>
            </a:r>
            <a:r>
              <a:rPr lang="en-US" sz="2000" b="1" dirty="0" smtClean="0">
                <a:latin typeface="Arial Narrow" pitchFamily="34" charset="0"/>
              </a:rPr>
              <a:t> </a:t>
            </a:r>
            <a:r>
              <a:rPr lang="en-US" sz="2000" b="1" dirty="0" err="1" smtClean="0">
                <a:latin typeface="Arial Narrow" pitchFamily="34" charset="0"/>
              </a:rPr>
              <a:t>sistema</a:t>
            </a:r>
            <a:r>
              <a:rPr lang="en-US" sz="2000" b="1" dirty="0" smtClean="0">
                <a:latin typeface="Arial Narrow" pitchFamily="34" charset="0"/>
              </a:rPr>
              <a:t>)</a:t>
            </a: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3" name="Picture 22" descr="Animation-radar.gif" title="Picture of motion symbols behind the work truck"/>
          <p:cNvPicPr>
            <a:picLocks noChangeAspect="1"/>
          </p:cNvPicPr>
          <p:nvPr/>
        </p:nvPicPr>
        <p:blipFill>
          <a:blip r:embed="rId6" cstate="print"/>
          <a:stretch>
            <a:fillRect/>
          </a:stretch>
        </p:blipFill>
        <p:spPr>
          <a:xfrm>
            <a:off x="3886200" y="2514600"/>
            <a:ext cx="3267075" cy="1905000"/>
          </a:xfrm>
          <a:prstGeom prst="rect">
            <a:avLst/>
          </a:prstGeom>
        </p:spPr>
      </p:pic>
      <p:sp>
        <p:nvSpPr>
          <p:cNvPr id="2" name="Title 1" hidden="1"/>
          <p:cNvSpPr>
            <a:spLocks noGrp="1"/>
          </p:cNvSpPr>
          <p:nvPr>
            <p:ph type="title"/>
          </p:nvPr>
        </p:nvSpPr>
        <p:spPr>
          <a:xfrm>
            <a:off x="334582" y="-1215189"/>
            <a:ext cx="8229600" cy="1143000"/>
          </a:xfrm>
        </p:spPr>
        <p:txBody>
          <a:bodyPr>
            <a:normAutofit fontScale="90000"/>
          </a:bodyPr>
          <a:lstStyle/>
          <a:p>
            <a:r>
              <a:rPr lang="en-US" dirty="0"/>
              <a:t>Proximity detection</a:t>
            </a:r>
            <a:br>
              <a:rPr lang="en-US" dirty="0"/>
            </a:br>
            <a:endParaRPr lang="en-US" dirty="0"/>
          </a:p>
        </p:txBody>
      </p:sp>
      <p:sp>
        <p:nvSpPr>
          <p:cNvPr id="27" name="Slide Number Placeholder 4"/>
          <p:cNvSpPr>
            <a:spLocks noGrp="1"/>
          </p:cNvSpPr>
          <p:nvPr>
            <p:ph type="sldNum" sz="quarter" idx="12"/>
          </p:nvPr>
        </p:nvSpPr>
        <p:spPr/>
        <p:txBody>
          <a:bodyPr/>
          <a:lstStyle/>
          <a:p>
            <a:pPr>
              <a:defRPr/>
            </a:pPr>
            <a:fld id="{991630E5-D2C6-4D54-9913-55C6C92AA029}" type="slidenum">
              <a:rPr lang="en-US" smtClean="0"/>
              <a:pPr>
                <a:defRPr/>
              </a:pPr>
              <a:t>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1000"/>
                                        <p:tgtEl>
                                          <p:spTgt spid="24"/>
                                        </p:tgtEl>
                                      </p:cBhvr>
                                    </p:animEffect>
                                    <p:set>
                                      <p:cBhvr>
                                        <p:cTn id="31" dur="1" fill="hold">
                                          <p:stCondLst>
                                            <p:cond delay="999"/>
                                          </p:stCondLst>
                                        </p:cTn>
                                        <p:tgtEl>
                                          <p:spTgt spid="24"/>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par>
                                <p:cTn id="40" presetID="10" presetClass="exit" presetSubtype="0" fill="hold" nodeType="withEffect">
                                  <p:stCondLst>
                                    <p:cond delay="0"/>
                                  </p:stCondLst>
                                  <p:childTnLst>
                                    <p:animEffect transition="out" filter="fade">
                                      <p:cBhvr>
                                        <p:cTn id="41" dur="2000"/>
                                        <p:tgtEl>
                                          <p:spTgt spid="23"/>
                                        </p:tgtEl>
                                      </p:cBhvr>
                                    </p:animEffect>
                                    <p:set>
                                      <p:cBhvr>
                                        <p:cTn id="42" dur="1" fill="hold">
                                          <p:stCondLst>
                                            <p:cond delay="1999"/>
                                          </p:stCondLst>
                                        </p:cTn>
                                        <p:tgtEl>
                                          <p:spTgt spid="2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6" grpId="0" animBg="1"/>
      <p:bldP spid="16" grpId="0"/>
      <p:bldP spid="17" grpId="0"/>
      <p:bldP spid="18" grpId="0"/>
      <p:bldP spid="26"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descr="case-wheel-breaking.png" title="Picture of the inside of a work truck"/>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2800" y="1981200"/>
            <a:ext cx="5334000" cy="4267200"/>
          </a:xfrm>
          <a:prstGeom prst="rect">
            <a:avLst/>
          </a:prstGeom>
        </p:spPr>
      </p:pic>
      <p:pic>
        <p:nvPicPr>
          <p:cNvPr id="137" name="Picture 136" descr="case-wheel.png" title="Picture of the inside of a work tru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52800" y="3810000"/>
            <a:ext cx="3409950" cy="2727960"/>
          </a:xfrm>
          <a:prstGeom prst="rect">
            <a:avLst/>
          </a:prstGeom>
        </p:spPr>
      </p:pic>
      <p:pic>
        <p:nvPicPr>
          <p:cNvPr id="134" name="Picture 133" descr="case-wheel.png" title="Picture of the inside of a work truck"/>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52800" y="1981200"/>
            <a:ext cx="5334000" cy="4267200"/>
          </a:xfrm>
          <a:prstGeom prst="rect">
            <a:avLst/>
          </a:prstGeom>
        </p:spPr>
      </p:pic>
      <p:sp>
        <p:nvSpPr>
          <p:cNvPr id="125" name="Subtitle 8"/>
          <p:cNvSpPr txBox="1">
            <a:spLocks/>
          </p:cNvSpPr>
          <p:nvPr/>
        </p:nvSpPr>
        <p:spPr bwMode="auto">
          <a:xfrm>
            <a:off x="643300" y="3887621"/>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Procesamiento</a:t>
            </a:r>
            <a:r>
              <a:rPr lang="en-US" sz="2000" b="1" dirty="0" smtClean="0">
                <a:latin typeface="Arial Narrow" pitchFamily="34" charset="0"/>
              </a:rPr>
              <a:t> del sensor </a:t>
            </a:r>
            <a:br>
              <a:rPr lang="en-US" sz="2000" b="1" dirty="0" smtClean="0">
                <a:latin typeface="Arial Narrow" pitchFamily="34" charset="0"/>
              </a:rPr>
            </a:br>
            <a:r>
              <a:rPr lang="en-US" sz="2000" b="1" dirty="0" smtClean="0">
                <a:latin typeface="Arial Narrow" pitchFamily="34" charset="0"/>
              </a:rPr>
              <a:t>     de </a:t>
            </a:r>
            <a:r>
              <a:rPr lang="en-US" sz="2000" b="1" dirty="0" err="1" smtClean="0">
                <a:latin typeface="Arial Narrow" pitchFamily="34" charset="0"/>
              </a:rPr>
              <a:t>información</a:t>
            </a:r>
            <a:endParaRPr lang="en-US" sz="2000" b="1" dirty="0" smtClean="0">
              <a:latin typeface="Arial Narrow" pitchFamily="34" charset="0"/>
            </a:endParaRPr>
          </a:p>
          <a:p>
            <a:pPr marL="0" lvl="1">
              <a:lnSpc>
                <a:spcPts val="2000"/>
              </a:lnSpc>
              <a:buSzPct val="50000"/>
              <a:buFont typeface="Wingdings" pitchFamily="2" charset="2"/>
              <a:buChar char="ü"/>
            </a:pPr>
            <a:endParaRPr lang="en-US" sz="2000" b="1" dirty="0" smtClean="0">
              <a:latin typeface="Arial Narrow" pitchFamily="34" charset="0"/>
            </a:endParaRPr>
          </a:p>
          <a:p>
            <a:pPr marL="0" lvl="1">
              <a:lnSpc>
                <a:spcPts val="2200"/>
              </a:lnSpc>
              <a:buSzPct val="50000"/>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26" name="Subtitle 8"/>
          <p:cNvSpPr txBox="1">
            <a:spLocks/>
          </p:cNvSpPr>
          <p:nvPr/>
        </p:nvSpPr>
        <p:spPr bwMode="auto">
          <a:xfrm>
            <a:off x="643300" y="449688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Control </a:t>
            </a:r>
            <a:r>
              <a:rPr lang="en-US" sz="2000" b="1" spc="-30" dirty="0" err="1" smtClean="0">
                <a:latin typeface="Arial Narrow" pitchFamily="34" charset="0"/>
              </a:rPr>
              <a:t>automático</a:t>
            </a:r>
            <a:r>
              <a:rPr lang="en-US" sz="2000" b="1" spc="-30" dirty="0" smtClean="0">
                <a:latin typeface="Arial Narrow" pitchFamily="34" charset="0"/>
              </a:rPr>
              <a:t> de </a:t>
            </a:r>
            <a:r>
              <a:rPr lang="en-US" sz="2000" b="1" spc="-30" dirty="0" err="1" smtClean="0">
                <a:latin typeface="Arial Narrow" pitchFamily="34" charset="0"/>
              </a:rPr>
              <a:t>las</a:t>
            </a:r>
            <a:r>
              <a:rPr lang="en-US" sz="2000" b="1" spc="-30" dirty="0" smtClean="0">
                <a:latin typeface="Arial Narrow" pitchFamily="34" charset="0"/>
              </a:rPr>
              <a:t> </a:t>
            </a:r>
            <a:br>
              <a:rPr lang="en-US" sz="2000" b="1" spc="-30" dirty="0" smtClean="0">
                <a:latin typeface="Arial Narrow" pitchFamily="34" charset="0"/>
              </a:rPr>
            </a:br>
            <a:r>
              <a:rPr lang="en-US" sz="2000" b="1" spc="-30" dirty="0" smtClean="0">
                <a:latin typeface="Arial Narrow" pitchFamily="34" charset="0"/>
              </a:rPr>
              <a:t>     </a:t>
            </a:r>
            <a:r>
              <a:rPr lang="en-US" sz="2000" b="1" spc="-30" dirty="0" err="1" smtClean="0">
                <a:latin typeface="Arial Narrow" pitchFamily="34" charset="0"/>
              </a:rPr>
              <a:t>funciones</a:t>
            </a:r>
            <a:r>
              <a:rPr lang="en-US" sz="2000" b="1" spc="-30" dirty="0" smtClean="0">
                <a:latin typeface="Arial Narrow" pitchFamily="34" charset="0"/>
              </a:rPr>
              <a:t> de la </a:t>
            </a:r>
            <a:r>
              <a:rPr lang="en-US" sz="2000" b="1" spc="-30" dirty="0" err="1" smtClean="0">
                <a:latin typeface="Arial Narrow" pitchFamily="34" charset="0"/>
              </a:rPr>
              <a:t>máquina</a:t>
            </a:r>
            <a:endParaRPr lang="en-US" sz="2000" b="1" spc="-30" dirty="0" smtClean="0">
              <a:latin typeface="Arial Narrow" pitchFamily="34" charset="0"/>
            </a:endParaRPr>
          </a:p>
        </p:txBody>
      </p:sp>
      <p:sp>
        <p:nvSpPr>
          <p:cNvPr id="3" name="Title 2" hidden="1"/>
          <p:cNvSpPr>
            <a:spLocks noGrp="1"/>
          </p:cNvSpPr>
          <p:nvPr>
            <p:ph type="title"/>
          </p:nvPr>
        </p:nvSpPr>
        <p:spPr>
          <a:xfrm>
            <a:off x="382685" y="-1143000"/>
            <a:ext cx="8229600" cy="1143000"/>
          </a:xfrm>
        </p:spPr>
        <p:txBody>
          <a:bodyPr>
            <a:normAutofit fontScale="90000"/>
          </a:bodyPr>
          <a:lstStyle/>
          <a:p>
            <a:r>
              <a:rPr lang="en-US" dirty="0"/>
              <a:t>Collision avoidance approaches</a:t>
            </a:r>
            <a:br>
              <a:rPr lang="en-US" dirty="0"/>
            </a:br>
            <a:endParaRPr lang="en-US" dirty="0"/>
          </a:p>
        </p:txBody>
      </p:sp>
      <p:sp>
        <p:nvSpPr>
          <p:cNvPr id="2" name="Slide Number Placeholder 4"/>
          <p:cNvSpPr>
            <a:spLocks noGrp="1"/>
          </p:cNvSpPr>
          <p:nvPr>
            <p:ph type="sldNum" sz="quarter" idx="12"/>
          </p:nvPr>
        </p:nvSpPr>
        <p:spPr/>
        <p:txBody>
          <a:bodyPr/>
          <a:lstStyle/>
          <a:p>
            <a:pPr>
              <a:defRPr/>
            </a:pPr>
            <a:fld id="{991630E5-D2C6-4D54-9913-55C6C92AA029}" type="slidenum">
              <a:rPr lang="en-US" smtClean="0"/>
              <a:pPr>
                <a:defRPr/>
              </a:pPr>
              <a:t>6</a:t>
            </a:fld>
            <a:endParaRPr lang="en-US" dirty="0"/>
          </a:p>
        </p:txBody>
      </p:sp>
      <p:grpSp>
        <p:nvGrpSpPr>
          <p:cNvPr id="107" name="Group 106"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108"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09"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10"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11" name="Picture 110" descr="LOGO-ARTBA.png" title="Picture of ARTBA Technology Solutions preventing runovers and backovers in roadway construction Title"/>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12" name="Picture 111" descr="Logo_WZ_Safety.png" title="Picture of ARTBA Technology Solutions preventing runovers and backovers in roadway construction Titl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14"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Perspectivas</a:t>
            </a:r>
            <a:r>
              <a:rPr lang="en-US" sz="2800" b="1" dirty="0" smtClean="0">
                <a:solidFill>
                  <a:schemeClr val="bg2">
                    <a:lumMod val="10000"/>
                  </a:schemeClr>
                </a:solidFill>
                <a:latin typeface="Calibri" pitchFamily="34" charset="0"/>
              </a:rPr>
              <a:t> para </a:t>
            </a:r>
            <a:r>
              <a:rPr lang="en-US" sz="2800" b="1" dirty="0" err="1" smtClean="0">
                <a:solidFill>
                  <a:schemeClr val="bg2">
                    <a:lumMod val="10000"/>
                  </a:schemeClr>
                </a:solidFill>
                <a:latin typeface="Calibri" pitchFamily="34" charset="0"/>
              </a:rPr>
              <a:t>evitar</a:t>
            </a:r>
            <a:r>
              <a:rPr lang="en-US" sz="2800" b="1" dirty="0" smtClean="0">
                <a:solidFill>
                  <a:schemeClr val="bg2">
                    <a:lumMod val="10000"/>
                  </a:schemeClr>
                </a:solidFill>
                <a:latin typeface="Calibri" pitchFamily="34" charset="0"/>
              </a:rPr>
              <a:t> </a:t>
            </a:r>
            <a:r>
              <a:rPr lang="en-US" sz="2800" b="1" dirty="0" err="1">
                <a:solidFill>
                  <a:schemeClr val="bg2">
                    <a:lumMod val="10000"/>
                  </a:schemeClr>
                </a:solidFill>
                <a:latin typeface="Calibri" pitchFamily="34" charset="0"/>
              </a:rPr>
              <a:t>c</a:t>
            </a:r>
            <a:r>
              <a:rPr lang="en-US" sz="2800" b="1" dirty="0" err="1" smtClean="0">
                <a:solidFill>
                  <a:schemeClr val="bg2">
                    <a:lumMod val="10000"/>
                  </a:schemeClr>
                </a:solidFill>
                <a:latin typeface="Calibri" pitchFamily="34" charset="0"/>
              </a:rPr>
              <a:t>olisiones</a:t>
            </a:r>
            <a:endParaRPr lang="en-US" sz="2800" b="1" dirty="0" smtClean="0">
              <a:solidFill>
                <a:schemeClr val="bg2">
                  <a:lumMod val="10000"/>
                </a:schemeClr>
              </a:solidFill>
              <a:latin typeface="Calibri" pitchFamily="34" charset="0"/>
            </a:endParaRPr>
          </a:p>
        </p:txBody>
      </p:sp>
      <p:sp>
        <p:nvSpPr>
          <p:cNvPr id="116" name="5-Point Star 115"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Subtitle 8"/>
          <p:cNvSpPr txBox="1">
            <a:spLocks/>
          </p:cNvSpPr>
          <p:nvPr/>
        </p:nvSpPr>
        <p:spPr bwMode="auto">
          <a:xfrm>
            <a:off x="640105" y="2370039"/>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Alarmas</a:t>
            </a:r>
            <a:r>
              <a:rPr lang="en-US" sz="2000" b="1" dirty="0" smtClean="0">
                <a:latin typeface="Arial Narrow" pitchFamily="34" charset="0"/>
              </a:rPr>
              <a:t> </a:t>
            </a:r>
            <a:r>
              <a:rPr lang="en-US" sz="2000" b="1" dirty="0" err="1" smtClean="0">
                <a:latin typeface="Arial Narrow" pitchFamily="34" charset="0"/>
              </a:rPr>
              <a:t>visuales</a:t>
            </a:r>
            <a:r>
              <a:rPr lang="en-US" sz="2000" b="1" dirty="0" smtClean="0">
                <a:latin typeface="Arial Narrow" pitchFamily="34" charset="0"/>
              </a:rPr>
              <a:t>, </a:t>
            </a:r>
            <a:r>
              <a:rPr lang="en-US" sz="2000" b="1" dirty="0" err="1" smtClean="0">
                <a:latin typeface="Arial Narrow" pitchFamily="34" charset="0"/>
              </a:rPr>
              <a:t>audibles</a:t>
            </a:r>
            <a:r>
              <a:rPr lang="en-US" sz="2000" b="1" dirty="0" smtClean="0">
                <a:latin typeface="Arial Narrow" pitchFamily="34" charset="0"/>
              </a:rPr>
              <a:t>, </a:t>
            </a:r>
            <a:r>
              <a:rPr lang="en-US" sz="2000" b="1" dirty="0" err="1" smtClean="0">
                <a:latin typeface="Arial Narrow" pitchFamily="34" charset="0"/>
              </a:rPr>
              <a:t>tactiles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18" name="Subtitle 8"/>
          <p:cNvSpPr txBox="1">
            <a:spLocks/>
          </p:cNvSpPr>
          <p:nvPr/>
        </p:nvSpPr>
        <p:spPr bwMode="auto">
          <a:xfrm>
            <a:off x="640105" y="2738397"/>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Alarma</a:t>
            </a:r>
            <a:r>
              <a:rPr lang="en-US" sz="2000" b="1" spc="-30" dirty="0" smtClean="0">
                <a:latin typeface="Arial Narrow" pitchFamily="34" charset="0"/>
              </a:rPr>
              <a:t> de dos </a:t>
            </a:r>
            <a:r>
              <a:rPr lang="en-US" sz="2000" b="1" spc="-30" dirty="0" err="1" smtClean="0">
                <a:latin typeface="Arial Narrow" pitchFamily="34" charset="0"/>
              </a:rPr>
              <a:t>vias</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19" name="Subtitle 8"/>
          <p:cNvSpPr txBox="1">
            <a:spLocks/>
          </p:cNvSpPr>
          <p:nvPr/>
        </p:nvSpPr>
        <p:spPr bwMode="auto">
          <a:xfrm>
            <a:off x="640105" y="3122521"/>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Humano</a:t>
            </a:r>
            <a:r>
              <a:rPr lang="en-US" sz="2000" b="1" dirty="0" smtClean="0">
                <a:latin typeface="Arial Narrow" pitchFamily="34" charset="0"/>
              </a:rPr>
              <a:t> </a:t>
            </a:r>
            <a:r>
              <a:rPr lang="en-US" sz="2000" b="1" dirty="0" err="1" smtClean="0">
                <a:latin typeface="Arial Narrow" pitchFamily="34" charset="0"/>
              </a:rPr>
              <a:t>en</a:t>
            </a:r>
            <a:r>
              <a:rPr lang="en-US" sz="2000" b="1" dirty="0" smtClean="0">
                <a:latin typeface="Arial Narrow" pitchFamily="34" charset="0"/>
              </a:rPr>
              <a:t> el </a:t>
            </a:r>
            <a:r>
              <a:rPr lang="en-US" sz="2000" b="1" dirty="0" err="1" smtClean="0">
                <a:latin typeface="Arial Narrow" pitchFamily="34" charset="0"/>
              </a:rPr>
              <a:t>proceso</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21" name="Subtitle 8"/>
          <p:cNvSpPr txBox="1">
            <a:spLocks/>
          </p:cNvSpPr>
          <p:nvPr/>
        </p:nvSpPr>
        <p:spPr bwMode="auto">
          <a:xfrm>
            <a:off x="514439"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Aumentar</a:t>
            </a:r>
            <a:r>
              <a:rPr lang="en-US" sz="2200" b="1" dirty="0" smtClean="0">
                <a:latin typeface="Arial Narrow" pitchFamily="34" charset="0"/>
              </a:rPr>
              <a:t> </a:t>
            </a:r>
            <a:r>
              <a:rPr lang="en-US" sz="2200" b="1" dirty="0" err="1" smtClean="0">
                <a:latin typeface="Arial Narrow" pitchFamily="34" charset="0"/>
              </a:rPr>
              <a:t>alertas</a:t>
            </a:r>
            <a:r>
              <a:rPr lang="en-US" sz="2200" b="1" dirty="0" smtClean="0">
                <a:latin typeface="Arial Narrow" pitchFamily="34" charset="0"/>
              </a:rPr>
              <a:t> </a:t>
            </a:r>
            <a:r>
              <a:rPr lang="en-US" sz="2200" b="1" dirty="0" err="1" smtClean="0">
                <a:latin typeface="Arial Narrow" pitchFamily="34" charset="0"/>
              </a:rPr>
              <a:t>situacionales</a:t>
            </a:r>
            <a:endParaRPr lang="en-US" sz="2200" b="1" dirty="0" smtClean="0">
              <a:latin typeface="Arial Narrow" pitchFamily="34" charset="0"/>
            </a:endParaRPr>
          </a:p>
        </p:txBody>
      </p:sp>
      <p:sp>
        <p:nvSpPr>
          <p:cNvPr id="127" name="Subtitle 8"/>
          <p:cNvSpPr txBox="1">
            <a:spLocks/>
          </p:cNvSpPr>
          <p:nvPr/>
        </p:nvSpPr>
        <p:spPr bwMode="auto">
          <a:xfrm>
            <a:off x="517634" y="3498782"/>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Control de </a:t>
            </a:r>
            <a:r>
              <a:rPr lang="en-US" sz="2200" b="1" dirty="0" err="1" smtClean="0">
                <a:latin typeface="Arial Narrow" pitchFamily="34" charset="0"/>
              </a:rPr>
              <a:t>Máquinas</a:t>
            </a: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p:txBody>
      </p:sp>
      <p:sp>
        <p:nvSpPr>
          <p:cNvPr id="128" name="Subtitle 8"/>
          <p:cNvSpPr txBox="1">
            <a:spLocks/>
          </p:cNvSpPr>
          <p:nvPr/>
        </p:nvSpPr>
        <p:spPr bwMode="auto">
          <a:xfrm>
            <a:off x="517634" y="51816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Combinación</a:t>
            </a:r>
            <a:r>
              <a:rPr lang="en-US" sz="2200" b="1" dirty="0" smtClean="0">
                <a:latin typeface="Arial Narrow" pitchFamily="34" charset="0"/>
              </a:rPr>
              <a:t> de ambos</a:t>
            </a:r>
          </a:p>
          <a:p>
            <a:pPr marL="0" lvl="1">
              <a:lnSpc>
                <a:spcPts val="2200"/>
              </a:lnSpc>
              <a:spcBef>
                <a:spcPct val="20000"/>
              </a:spcBef>
              <a:buFont typeface="Arial" charset="0"/>
              <a:buChar char="•"/>
            </a:pPr>
            <a:endParaRPr lang="en-US" sz="2200" b="1" dirty="0" smtClean="0">
              <a:latin typeface="Arial Narrow" pitchFamily="34" charset="0"/>
            </a:endParaRPr>
          </a:p>
          <a:p>
            <a:pPr marL="0" lvl="1">
              <a:lnSpc>
                <a:spcPts val="2200"/>
              </a:lnSpc>
              <a:spcBef>
                <a:spcPct val="20000"/>
              </a:spcBef>
              <a:buFont typeface="Arial" charset="0"/>
              <a:buChar char="•"/>
            </a:pPr>
            <a:endParaRPr lang="en-US" sz="2200" b="1" dirty="0" smtClean="0">
              <a:latin typeface="Arial Narrow" pitchFamily="34" charset="0"/>
            </a:endParaRPr>
          </a:p>
        </p:txBody>
      </p:sp>
      <p:pic>
        <p:nvPicPr>
          <p:cNvPr id="129" name="Picture 128" descr="alarm-beeping_construction.png" title="Picture of work truck"/>
          <p:cNvPicPr>
            <a:picLocks noChangeAspect="1"/>
          </p:cNvPicPr>
          <p:nvPr/>
        </p:nvPicPr>
        <p:blipFill>
          <a:blip r:embed="rId7" cstate="print"/>
          <a:stretch>
            <a:fillRect/>
          </a:stretch>
        </p:blipFill>
        <p:spPr>
          <a:xfrm>
            <a:off x="4267200" y="2057400"/>
            <a:ext cx="4324350" cy="3171825"/>
          </a:xfrm>
          <a:prstGeom prst="rect">
            <a:avLst/>
          </a:prstGeom>
        </p:spPr>
      </p:pic>
      <p:pic>
        <p:nvPicPr>
          <p:cNvPr id="130" name="Picture 129" descr="Animation-radar-circles.gif" title="Picture of sound wave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71894" y="2306054"/>
            <a:ext cx="3024293" cy="2895600"/>
          </a:xfrm>
          <a:prstGeom prst="rect">
            <a:avLst/>
          </a:prstGeom>
        </p:spPr>
      </p:pic>
      <p:sp>
        <p:nvSpPr>
          <p:cNvPr id="131" name="Down Arrow 130" title="Picture of red arrow pointing down at operator in tractor"/>
          <p:cNvSpPr/>
          <p:nvPr/>
        </p:nvSpPr>
        <p:spPr>
          <a:xfrm>
            <a:off x="6376737" y="1828800"/>
            <a:ext cx="484632" cy="978408"/>
          </a:xfrm>
          <a:prstGeom prst="downArrow">
            <a:avLst/>
          </a:prstGeom>
          <a:solidFill>
            <a:srgbClr val="C0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Picture 131" descr="tag-PWSSensingZoneOnAHaulTruck.png" title="picture of on foot worker"/>
          <p:cNvPicPr>
            <a:picLocks noChangeAspect="1"/>
          </p:cNvPicPr>
          <p:nvPr/>
        </p:nvPicPr>
        <p:blipFill>
          <a:blip r:embed="rId9" cstate="email">
            <a:clrChange>
              <a:clrFrom>
                <a:srgbClr val="FFFFFF"/>
              </a:clrFrom>
              <a:clrTo>
                <a:srgbClr val="FFFFFF">
                  <a:alpha val="0"/>
                </a:srgbClr>
              </a:clrTo>
            </a:clrChange>
            <a:duotone>
              <a:prstClr val="black"/>
              <a:srgbClr val="FF0000">
                <a:tint val="45000"/>
                <a:satMod val="400000"/>
              </a:srgbClr>
            </a:duotone>
            <a:extLst>
              <a:ext uri="{28A0092B-C50C-407E-A947-70E740481C1C}">
                <a14:useLocalDpi xmlns:a14="http://schemas.microsoft.com/office/drawing/2010/main"/>
              </a:ext>
            </a:extLst>
          </a:blip>
          <a:stretch>
            <a:fillRect/>
          </a:stretch>
        </p:blipFill>
        <p:spPr>
          <a:xfrm flipH="1">
            <a:off x="5943600" y="4343400"/>
            <a:ext cx="525386" cy="1345201"/>
          </a:xfrm>
          <a:prstGeom prst="rect">
            <a:avLst/>
          </a:prstGeom>
          <a:ln>
            <a:noFill/>
          </a:ln>
          <a:effectLst>
            <a:outerShdw blurRad="50800" dist="38100" dir="2700000" algn="tl" rotWithShape="0">
              <a:prstClr val="black">
                <a:alpha val="40000"/>
              </a:prstClr>
            </a:outerShdw>
          </a:effectLst>
        </p:spPr>
      </p:pic>
      <p:pic>
        <p:nvPicPr>
          <p:cNvPr id="133" name="Picture 132" descr="Animation-radar-circles.gif" title="Picture of sound waves"/>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27669" y="3738461"/>
            <a:ext cx="2382731" cy="2281339"/>
          </a:xfrm>
          <a:prstGeom prst="rect">
            <a:avLst/>
          </a:prstGeom>
        </p:spPr>
      </p:pic>
      <p:pic>
        <p:nvPicPr>
          <p:cNvPr id="138" name="Picture 137" descr="alarm-beeping_construction.png" title="Picture of work truck"/>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86400" y="1676400"/>
            <a:ext cx="3124200" cy="2291539"/>
          </a:xfrm>
          <a:prstGeom prst="rect">
            <a:avLst/>
          </a:prstGeom>
        </p:spPr>
      </p:pic>
      <p:grpSp>
        <p:nvGrpSpPr>
          <p:cNvPr id="33" name="Group 32" title="Picture of circles on pedals of tractor"/>
          <p:cNvGrpSpPr/>
          <p:nvPr/>
        </p:nvGrpSpPr>
        <p:grpSpPr>
          <a:xfrm>
            <a:off x="5229726" y="3986462"/>
            <a:ext cx="1447800" cy="509337"/>
            <a:chOff x="5305926" y="3986463"/>
            <a:chExt cx="1323474" cy="381000"/>
          </a:xfrm>
        </p:grpSpPr>
        <p:sp>
          <p:nvSpPr>
            <p:cNvPr id="30" name="Oval 29"/>
            <p:cNvSpPr/>
            <p:nvPr/>
          </p:nvSpPr>
          <p:spPr>
            <a:xfrm>
              <a:off x="5305926" y="3986463"/>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172200" y="3986463"/>
              <a:ext cx="457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blinds(horizontal)">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4"/>
                                        </p:tgtEl>
                                        <p:attrNameLst>
                                          <p:attrName>style.visibility</p:attrName>
                                        </p:attrNameLst>
                                      </p:cBhvr>
                                      <p:to>
                                        <p:strVal val="visible"/>
                                      </p:to>
                                    </p:set>
                                    <p:animEffect transition="in" filter="fade">
                                      <p:cBhvr>
                                        <p:cTn id="12" dur="1000"/>
                                        <p:tgtEl>
                                          <p:spTgt spid="1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30"/>
                                        </p:tgtEl>
                                        <p:attrNameLst>
                                          <p:attrName>style.visibility</p:attrName>
                                        </p:attrNameLst>
                                      </p:cBhvr>
                                      <p:to>
                                        <p:strVal val="visible"/>
                                      </p:to>
                                    </p:set>
                                    <p:animEffect transition="in" filter="fade">
                                      <p:cBhvr>
                                        <p:cTn id="25" dur="2000"/>
                                        <p:tgtEl>
                                          <p:spTgt spid="13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32"/>
                                        </p:tgtEl>
                                        <p:attrNameLst>
                                          <p:attrName>style.visibility</p:attrName>
                                        </p:attrNameLst>
                                      </p:cBhvr>
                                      <p:to>
                                        <p:strVal val="visible"/>
                                      </p:to>
                                    </p:set>
                                  </p:childTnLst>
                                </p:cTn>
                              </p:par>
                              <p:par>
                                <p:cTn id="32" presetID="10" presetClass="entr" presetSubtype="0" fill="hold" nodeType="withEffect">
                                  <p:stCondLst>
                                    <p:cond delay="0"/>
                                  </p:stCondLst>
                                  <p:childTnLst>
                                    <p:set>
                                      <p:cBhvr>
                                        <p:cTn id="33" dur="1" fill="hold">
                                          <p:stCondLst>
                                            <p:cond delay="0"/>
                                          </p:stCondLst>
                                        </p:cTn>
                                        <p:tgtEl>
                                          <p:spTgt spid="133"/>
                                        </p:tgtEl>
                                        <p:attrNameLst>
                                          <p:attrName>style.visibility</p:attrName>
                                        </p:attrNameLst>
                                      </p:cBhvr>
                                      <p:to>
                                        <p:strVal val="visible"/>
                                      </p:to>
                                    </p:set>
                                    <p:animEffect transition="in" filter="fade">
                                      <p:cBhvr>
                                        <p:cTn id="34" dur="1000"/>
                                        <p:tgtEl>
                                          <p:spTgt spid="13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9"/>
                                        </p:tgtEl>
                                        <p:attrNameLst>
                                          <p:attrName>style.visibility</p:attrName>
                                        </p:attrNameLst>
                                      </p:cBhvr>
                                      <p:to>
                                        <p:strVal val="visible"/>
                                      </p:to>
                                    </p:set>
                                  </p:childTnLst>
                                </p:cTn>
                              </p:par>
                              <p:par>
                                <p:cTn id="39" presetID="2" presetClass="entr" presetSubtype="1" fill="hold" grpId="0" nodeType="withEffect">
                                  <p:stCondLst>
                                    <p:cond delay="0"/>
                                  </p:stCondLst>
                                  <p:childTnLst>
                                    <p:set>
                                      <p:cBhvr>
                                        <p:cTn id="40" dur="1" fill="hold">
                                          <p:stCondLst>
                                            <p:cond delay="0"/>
                                          </p:stCondLst>
                                        </p:cTn>
                                        <p:tgtEl>
                                          <p:spTgt spid="131"/>
                                        </p:tgtEl>
                                        <p:attrNameLst>
                                          <p:attrName>style.visibility</p:attrName>
                                        </p:attrNameLst>
                                      </p:cBhvr>
                                      <p:to>
                                        <p:strVal val="visible"/>
                                      </p:to>
                                    </p:set>
                                    <p:anim calcmode="lin" valueType="num">
                                      <p:cBhvr additive="base">
                                        <p:cTn id="41" dur="500" fill="hold"/>
                                        <p:tgtEl>
                                          <p:spTgt spid="131"/>
                                        </p:tgtEl>
                                        <p:attrNameLst>
                                          <p:attrName>ppt_x</p:attrName>
                                        </p:attrNameLst>
                                      </p:cBhvr>
                                      <p:tavLst>
                                        <p:tav tm="0">
                                          <p:val>
                                            <p:strVal val="#ppt_x"/>
                                          </p:val>
                                        </p:tav>
                                        <p:tav tm="100000">
                                          <p:val>
                                            <p:strVal val="#ppt_x"/>
                                          </p:val>
                                        </p:tav>
                                      </p:tavLst>
                                    </p:anim>
                                    <p:anim calcmode="lin" valueType="num">
                                      <p:cBhvr additive="base">
                                        <p:cTn id="42" dur="500" fill="hold"/>
                                        <p:tgtEl>
                                          <p:spTgt spid="131"/>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34"/>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13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132"/>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133"/>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30"/>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29"/>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6"/>
                                        </p:tgtEl>
                                        <p:attrNameLst>
                                          <p:attrName>style.visibility</p:attrName>
                                        </p:attrNameLst>
                                      </p:cBhvr>
                                      <p:to>
                                        <p:strVal val="visible"/>
                                      </p:to>
                                    </p:set>
                                  </p:childTnLst>
                                </p:cTn>
                              </p:par>
                              <p:par>
                                <p:cTn id="67" presetID="10" presetClass="entr" presetSubtype="0" fill="hold" nodeType="withEffect">
                                  <p:stCondLst>
                                    <p:cond delay="0"/>
                                  </p:stCondLst>
                                  <p:childTnLst>
                                    <p:set>
                                      <p:cBhvr>
                                        <p:cTn id="68" dur="1" fill="hold">
                                          <p:stCondLst>
                                            <p:cond delay="0"/>
                                          </p:stCondLst>
                                        </p:cTn>
                                        <p:tgtEl>
                                          <p:spTgt spid="135"/>
                                        </p:tgtEl>
                                        <p:attrNameLst>
                                          <p:attrName>style.visibility</p:attrName>
                                        </p:attrNameLst>
                                      </p:cBhvr>
                                      <p:to>
                                        <p:strVal val="visible"/>
                                      </p:to>
                                    </p:set>
                                    <p:animEffect transition="in" filter="fade">
                                      <p:cBhvr>
                                        <p:cTn id="69" dur="500"/>
                                        <p:tgtEl>
                                          <p:spTgt spid="135"/>
                                        </p:tgtEl>
                                      </p:cBhvr>
                                    </p:animEffect>
                                  </p:childTnLst>
                                </p:cTn>
                              </p:par>
                            </p:childTnLst>
                          </p:cTn>
                        </p:par>
                        <p:par>
                          <p:cTn id="70" fill="hold">
                            <p:stCondLst>
                              <p:cond delay="500"/>
                            </p:stCondLst>
                            <p:childTnLst>
                              <p:par>
                                <p:cTn id="71" presetID="10" presetClass="entr" presetSubtype="0"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xit" presetSubtype="0" fill="hold" nodeType="withEffect">
                                  <p:stCondLst>
                                    <p:cond delay="0"/>
                                  </p:stCondLst>
                                  <p:childTnLst>
                                    <p:animEffect transition="out" filter="fade">
                                      <p:cBhvr>
                                        <p:cTn id="75" dur="500"/>
                                        <p:tgtEl>
                                          <p:spTgt spid="134"/>
                                        </p:tgtEl>
                                      </p:cBhvr>
                                    </p:animEffect>
                                    <p:set>
                                      <p:cBhvr>
                                        <p:cTn id="76" dur="1" fill="hold">
                                          <p:stCondLst>
                                            <p:cond delay="499"/>
                                          </p:stCondLst>
                                        </p:cTn>
                                        <p:tgtEl>
                                          <p:spTgt spid="134"/>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28"/>
                                        </p:tgtEl>
                                        <p:attrNameLst>
                                          <p:attrName>style.visibility</p:attrName>
                                        </p:attrNameLst>
                                      </p:cBhvr>
                                      <p:to>
                                        <p:strVal val="visible"/>
                                      </p:to>
                                    </p:set>
                                  </p:childTnLst>
                                </p:cTn>
                              </p:par>
                              <p:par>
                                <p:cTn id="81" presetID="10" presetClass="exit" presetSubtype="0" fill="hold" nodeType="withEffect">
                                  <p:stCondLst>
                                    <p:cond delay="0"/>
                                  </p:stCondLst>
                                  <p:childTnLst>
                                    <p:animEffect transition="out" filter="fade">
                                      <p:cBhvr>
                                        <p:cTn id="82" dur="500"/>
                                        <p:tgtEl>
                                          <p:spTgt spid="135"/>
                                        </p:tgtEl>
                                      </p:cBhvr>
                                    </p:animEffect>
                                    <p:set>
                                      <p:cBhvr>
                                        <p:cTn id="83" dur="1" fill="hold">
                                          <p:stCondLst>
                                            <p:cond delay="499"/>
                                          </p:stCondLst>
                                        </p:cTn>
                                        <p:tgtEl>
                                          <p:spTgt spid="135"/>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33"/>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137"/>
                                        </p:tgtEl>
                                        <p:attrNameLst>
                                          <p:attrName>style.visibility</p:attrName>
                                        </p:attrNameLst>
                                      </p:cBhvr>
                                      <p:to>
                                        <p:strVal val="visible"/>
                                      </p:to>
                                    </p:set>
                                    <p:animEffect transition="in" filter="fade">
                                      <p:cBhvr>
                                        <p:cTn id="88" dur="500"/>
                                        <p:tgtEl>
                                          <p:spTgt spid="137"/>
                                        </p:tgtEl>
                                      </p:cBhvr>
                                    </p:animEffect>
                                  </p:childTnLst>
                                </p:cTn>
                              </p:par>
                              <p:par>
                                <p:cTn id="89" presetID="10" presetClass="entr" presetSubtype="0" fill="hold" nodeType="withEffect">
                                  <p:stCondLst>
                                    <p:cond delay="0"/>
                                  </p:stCondLst>
                                  <p:childTnLst>
                                    <p:set>
                                      <p:cBhvr>
                                        <p:cTn id="90" dur="1" fill="hold">
                                          <p:stCondLst>
                                            <p:cond delay="0"/>
                                          </p:stCondLst>
                                        </p:cTn>
                                        <p:tgtEl>
                                          <p:spTgt spid="138"/>
                                        </p:tgtEl>
                                        <p:attrNameLst>
                                          <p:attrName>style.visibility</p:attrName>
                                        </p:attrNameLst>
                                      </p:cBhvr>
                                      <p:to>
                                        <p:strVal val="visible"/>
                                      </p:to>
                                    </p:set>
                                    <p:animEffect transition="in" filter="fade">
                                      <p:cBhvr>
                                        <p:cTn id="91" dur="500"/>
                                        <p:tgtEl>
                                          <p:spTgt spid="138"/>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1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p:bldP spid="126" grpId="0"/>
      <p:bldP spid="114" grpId="0"/>
      <p:bldP spid="116" grpId="0" animBg="1"/>
      <p:bldP spid="117" grpId="0"/>
      <p:bldP spid="118" grpId="0"/>
      <p:bldP spid="119" grpId="0"/>
      <p:bldP spid="121" grpId="0"/>
      <p:bldP spid="127" grpId="0"/>
      <p:bldP spid="128" grpId="0"/>
      <p:bldP spid="131" grpId="0" animBg="1"/>
      <p:bldP spid="13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highway1.png" title="Picture of operator on board road paving equipmen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6685" y="2666999"/>
            <a:ext cx="4346423" cy="3581400"/>
          </a:xfrm>
          <a:prstGeom prst="rect">
            <a:avLst/>
          </a:prstGeom>
          <a:ln>
            <a:solidFill>
              <a:schemeClr val="tx1"/>
            </a:solidFill>
          </a:ln>
          <a:effectLst>
            <a:outerShdw blurRad="50800" dist="76200" dir="2700000" algn="tl" rotWithShape="0">
              <a:prstClr val="black">
                <a:alpha val="40000"/>
              </a:prstClr>
            </a:outerShdw>
          </a:effectLst>
        </p:spPr>
      </p:pic>
      <p:pic>
        <p:nvPicPr>
          <p:cNvPr id="30" name="Picture 29" descr="BlindSpotSterling9511NIOSH.png" title="Picture of Blind spot char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3000" y="2666998"/>
            <a:ext cx="3069199" cy="3581401"/>
          </a:xfrm>
          <a:prstGeom prst="rect">
            <a:avLst/>
          </a:prstGeom>
          <a:ln>
            <a:solidFill>
              <a:schemeClr val="tx1"/>
            </a:solidFill>
          </a:ln>
          <a:effectLst>
            <a:outerShdw blurRad="50800" dist="76200" dir="2700000" algn="tl" rotWithShape="0">
              <a:prstClr val="black">
                <a:alpha val="40000"/>
              </a:prstClr>
            </a:outerShdw>
          </a:effectLst>
          <a:scene3d>
            <a:camera prst="orthographicFront"/>
            <a:lightRig rig="threePt" dir="t"/>
          </a:scene3d>
          <a:sp3d>
            <a:bevelT/>
          </a:sp3d>
        </p:spPr>
      </p:pic>
      <p:pic>
        <p:nvPicPr>
          <p:cNvPr id="29" name="Picture 28" descr="072313-ep2-bundy-bridge-concrete-pour-3-1.png" title="Picture of operator adjacent to equipment"/>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43400" y="2666999"/>
            <a:ext cx="4319708" cy="3603029"/>
          </a:xfrm>
          <a:prstGeom prst="rect">
            <a:avLst/>
          </a:prstGeom>
          <a:ln>
            <a:solidFill>
              <a:schemeClr val="tx1"/>
            </a:solidFill>
          </a:ln>
          <a:effectLst>
            <a:outerShdw blurRad="50800" dist="76200" dir="2700000" algn="tl" rotWithShape="0">
              <a:prstClr val="black">
                <a:alpha val="40000"/>
              </a:prstClr>
            </a:outerShdw>
          </a:effectLst>
        </p:spPr>
      </p:pic>
      <p:pic>
        <p:nvPicPr>
          <p:cNvPr id="32" name="Picture 31" descr="2577200095_5d590d8faa_oCROP.png" title="Picture of road equipment at risk to near by workers or vehicles"/>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66567" y="2666999"/>
            <a:ext cx="4296541" cy="3505200"/>
          </a:xfrm>
          <a:prstGeom prst="rect">
            <a:avLst/>
          </a:prstGeom>
          <a:ln>
            <a:solidFill>
              <a:schemeClr val="tx1"/>
            </a:solidFill>
          </a:ln>
          <a:effectLst>
            <a:outerShdw blurRad="50800" dist="76200" dir="2700000" algn="tl" rotWithShape="0">
              <a:prstClr val="black">
                <a:alpha val="40000"/>
              </a:prstClr>
            </a:outerShdw>
          </a:effectLst>
        </p:spPr>
      </p:pic>
      <p:pic>
        <p:nvPicPr>
          <p:cNvPr id="31" name="Picture 30" descr="productbody-gcmotorgrader-3Dgrading.png" title="Picture of operator in steamrolle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19708" y="2666999"/>
            <a:ext cx="4343400" cy="3566160"/>
          </a:xfrm>
          <a:prstGeom prst="rect">
            <a:avLst/>
          </a:prstGeom>
          <a:ln>
            <a:solidFill>
              <a:schemeClr val="tx1"/>
            </a:solidFill>
          </a:ln>
          <a:effectLst>
            <a:outerShdw blurRad="50800" dist="76200" dir="2700000" algn="tl" rotWithShape="0">
              <a:prstClr val="black">
                <a:alpha val="40000"/>
              </a:prstClr>
            </a:outerShdw>
          </a:effectLst>
        </p:spPr>
      </p:pic>
      <p:sp>
        <p:nvSpPr>
          <p:cNvPr id="19" name="Subtitle 8"/>
          <p:cNvSpPr txBox="1">
            <a:spLocks/>
          </p:cNvSpPr>
          <p:nvPr/>
        </p:nvSpPr>
        <p:spPr bwMode="auto">
          <a:xfrm>
            <a:off x="641132" y="385493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Velocidad</a:t>
            </a:r>
            <a:r>
              <a:rPr lang="en-US" sz="2000" b="1" dirty="0" smtClean="0">
                <a:latin typeface="Arial Narrow" pitchFamily="34" charset="0"/>
              </a:rPr>
              <a:t> de la m</a:t>
            </a:r>
            <a:r>
              <a:rPr lang="es-US" sz="2000" b="1" dirty="0" err="1" smtClean="0">
                <a:latin typeface="Arial Narrow" pitchFamily="34" charset="0"/>
              </a:rPr>
              <a:t>áquina</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grpSp>
        <p:nvGrpSpPr>
          <p:cNvPr id="6" name="Group 5"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7"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8"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9"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0" name="Picture 9" descr="LOGO-ARTBA.png" title="Picture of ARTBA Technology Solutions preventing runovers and backovers in roadway construction Title"/>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1" name="Picture 10" descr="Logo_WZ_Safety.png" title="Picture of ARTBA Technology Solutions preventing runovers and backovers in roadway construction Titl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2" name="Subtitle 8"/>
          <p:cNvSpPr txBox="1">
            <a:spLocks/>
          </p:cNvSpPr>
          <p:nvPr/>
        </p:nvSpPr>
        <p:spPr bwMode="auto">
          <a:xfrm>
            <a:off x="517525" y="1981200"/>
            <a:ext cx="806132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La </a:t>
            </a:r>
            <a:r>
              <a:rPr lang="en-US" sz="2200" b="1" dirty="0" err="1" smtClean="0">
                <a:latin typeface="Arial Narrow" pitchFamily="34" charset="0"/>
              </a:rPr>
              <a:t>perspectiva</a:t>
            </a:r>
            <a:r>
              <a:rPr lang="en-US" sz="2200" b="1" dirty="0" smtClean="0">
                <a:latin typeface="Arial Narrow" pitchFamily="34" charset="0"/>
              </a:rPr>
              <a:t> </a:t>
            </a:r>
            <a:r>
              <a:rPr lang="en-US" sz="2200" b="1" dirty="0" err="1" smtClean="0">
                <a:latin typeface="Arial Narrow" pitchFamily="34" charset="0"/>
              </a:rPr>
              <a:t>correcta</a:t>
            </a:r>
            <a:r>
              <a:rPr lang="en-US" sz="2200" b="1" dirty="0" smtClean="0">
                <a:latin typeface="Arial Narrow" pitchFamily="34" charset="0"/>
              </a:rPr>
              <a:t> para </a:t>
            </a:r>
            <a:r>
              <a:rPr lang="en-US" sz="2200" b="1" dirty="0" err="1" smtClean="0">
                <a:latin typeface="Arial Narrow" pitchFamily="34" charset="0"/>
              </a:rPr>
              <a:t>evitar</a:t>
            </a:r>
            <a:r>
              <a:rPr lang="en-US" sz="2200" b="1" dirty="0" smtClean="0">
                <a:latin typeface="Arial Narrow" pitchFamily="34" charset="0"/>
              </a:rPr>
              <a:t> </a:t>
            </a:r>
            <a:r>
              <a:rPr lang="en-US" sz="2200" b="1" dirty="0" err="1" smtClean="0">
                <a:latin typeface="Arial Narrow" pitchFamily="34" charset="0"/>
              </a:rPr>
              <a:t>atropellos</a:t>
            </a:r>
            <a:r>
              <a:rPr lang="en-US" sz="2200" b="1" dirty="0">
                <a:latin typeface="Arial Narrow" pitchFamily="34" charset="0"/>
              </a:rPr>
              <a:t> </a:t>
            </a:r>
            <a:r>
              <a:rPr lang="en-US" sz="2200" b="1" dirty="0" smtClean="0">
                <a:latin typeface="Arial Narrow" pitchFamily="34" charset="0"/>
              </a:rPr>
              <a:t>o </a:t>
            </a:r>
            <a:r>
              <a:rPr lang="en-US" sz="2200" b="1" dirty="0" err="1" smtClean="0">
                <a:latin typeface="Arial Narrow" pitchFamily="34" charset="0"/>
              </a:rPr>
              <a:t>impactos</a:t>
            </a:r>
            <a:r>
              <a:rPr lang="en-US" sz="2200" b="1" dirty="0" smtClean="0">
                <a:latin typeface="Arial Narrow" pitchFamily="34" charset="0"/>
              </a:rPr>
              <a:t> contra los </a:t>
            </a:r>
          </a:p>
          <a:p>
            <a:pPr marL="0" lvl="1">
              <a:lnSpc>
                <a:spcPts val="2200"/>
              </a:lnSpc>
              <a:spcBef>
                <a:spcPct val="20000"/>
              </a:spcBef>
            </a:pPr>
            <a:r>
              <a:rPr lang="en-US" sz="2200" b="1" dirty="0">
                <a:latin typeface="Arial Narrow" pitchFamily="34" charset="0"/>
              </a:rPr>
              <a:t> </a:t>
            </a:r>
            <a:r>
              <a:rPr lang="en-US" sz="2200" b="1" dirty="0" smtClean="0">
                <a:latin typeface="Arial Narrow" pitchFamily="34" charset="0"/>
              </a:rPr>
              <a:t>  </a:t>
            </a:r>
            <a:r>
              <a:rPr lang="en-US" sz="2200" b="1" dirty="0" err="1" smtClean="0">
                <a:latin typeface="Arial Narrow" pitchFamily="34" charset="0"/>
              </a:rPr>
              <a:t>trabajadores</a:t>
            </a:r>
            <a:r>
              <a:rPr lang="en-US" sz="2200" b="1" dirty="0" smtClean="0">
                <a:latin typeface="Arial Narrow" pitchFamily="34" charset="0"/>
              </a:rPr>
              <a:t> </a:t>
            </a:r>
            <a:r>
              <a:rPr lang="en-US" sz="2200" b="1" dirty="0" err="1" smtClean="0">
                <a:latin typeface="Arial Narrow" pitchFamily="34" charset="0"/>
              </a:rPr>
              <a:t>depende</a:t>
            </a:r>
            <a:r>
              <a:rPr lang="en-US" sz="2200" b="1" dirty="0" smtClean="0">
                <a:latin typeface="Arial Narrow" pitchFamily="34" charset="0"/>
              </a:rPr>
              <a:t> de la </a:t>
            </a:r>
            <a:r>
              <a:rPr lang="en-US" sz="2200" b="1" dirty="0" err="1" smtClean="0">
                <a:latin typeface="Arial Narrow" pitchFamily="34" charset="0"/>
              </a:rPr>
              <a:t>clase</a:t>
            </a:r>
            <a:r>
              <a:rPr lang="en-US" sz="2200" b="1" dirty="0" smtClean="0">
                <a:latin typeface="Arial Narrow" pitchFamily="34" charset="0"/>
              </a:rPr>
              <a:t> de </a:t>
            </a:r>
            <a:r>
              <a:rPr lang="en-US" sz="2200" b="1" dirty="0" err="1" smtClean="0">
                <a:latin typeface="Arial Narrow" pitchFamily="34" charset="0"/>
              </a:rPr>
              <a:t>equipos</a:t>
            </a:r>
            <a:r>
              <a:rPr lang="en-US" sz="2200" b="1" dirty="0" smtClean="0">
                <a:latin typeface="Arial Narrow" pitchFamily="34" charset="0"/>
              </a:rPr>
              <a:t> y los </a:t>
            </a:r>
            <a:r>
              <a:rPr lang="en-US" sz="2200" b="1" dirty="0" err="1" smtClean="0">
                <a:latin typeface="Arial Narrow" pitchFamily="34" charset="0"/>
              </a:rPr>
              <a:t>riesgos</a:t>
            </a:r>
            <a:r>
              <a:rPr lang="en-US" sz="2200" b="1" dirty="0" smtClean="0">
                <a:latin typeface="Arial Narrow" pitchFamily="34" charset="0"/>
              </a:rPr>
              <a:t> </a:t>
            </a:r>
            <a:r>
              <a:rPr lang="en-US" sz="2200" b="1" dirty="0" err="1" smtClean="0">
                <a:latin typeface="Arial Narrow" pitchFamily="34" charset="0"/>
              </a:rPr>
              <a:t>asociados</a:t>
            </a:r>
            <a:endParaRPr lang="en-US" sz="2200" b="1" dirty="0" smtClean="0">
              <a:latin typeface="Arial Narrow" pitchFamily="34" charset="0"/>
            </a:endParaRPr>
          </a:p>
        </p:txBody>
      </p:sp>
      <p:sp>
        <p:nvSpPr>
          <p:cNvPr id="13"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Aspectos</a:t>
            </a:r>
            <a:r>
              <a:rPr lang="en-US" sz="2800" b="1" dirty="0" smtClean="0">
                <a:solidFill>
                  <a:schemeClr val="bg2">
                    <a:lumMod val="10000"/>
                  </a:schemeClr>
                </a:solidFill>
                <a:latin typeface="Calibri" pitchFamily="34" charset="0"/>
              </a:rPr>
              <a:t> a </a:t>
            </a:r>
            <a:r>
              <a:rPr lang="en-US" sz="2800" b="1" dirty="0" err="1" smtClean="0">
                <a:solidFill>
                  <a:schemeClr val="bg2">
                    <a:lumMod val="10000"/>
                  </a:schemeClr>
                </a:solidFill>
                <a:latin typeface="Calibri" pitchFamily="34" charset="0"/>
              </a:rPr>
              <a:t>Considerar</a:t>
            </a:r>
            <a:endParaRPr lang="en-US" sz="2800" b="1" dirty="0" smtClean="0">
              <a:solidFill>
                <a:schemeClr val="bg2">
                  <a:lumMod val="10000"/>
                </a:schemeClr>
              </a:solidFill>
              <a:latin typeface="Calibri" pitchFamily="34" charset="0"/>
            </a:endParaRPr>
          </a:p>
        </p:txBody>
      </p:sp>
      <p:sp>
        <p:nvSpPr>
          <p:cNvPr id="15" name="5-Point Star 14"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8"/>
          <p:cNvSpPr txBox="1">
            <a:spLocks/>
          </p:cNvSpPr>
          <p:nvPr/>
        </p:nvSpPr>
        <p:spPr bwMode="auto">
          <a:xfrm>
            <a:off x="640105" y="2819400"/>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Operador</a:t>
            </a:r>
            <a:r>
              <a:rPr lang="en-US" sz="2000" b="1" dirty="0" smtClean="0">
                <a:latin typeface="Arial Narrow" pitchFamily="34" charset="0"/>
              </a:rPr>
              <a:t> a </a:t>
            </a:r>
            <a:r>
              <a:rPr lang="en-US" sz="2000" b="1" dirty="0" err="1" smtClean="0">
                <a:latin typeface="Arial Narrow" pitchFamily="34" charset="0"/>
              </a:rPr>
              <a:t>bordo</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7" name="Subtitle 8"/>
          <p:cNvSpPr txBox="1">
            <a:spLocks/>
          </p:cNvSpPr>
          <p:nvPr/>
        </p:nvSpPr>
        <p:spPr bwMode="auto">
          <a:xfrm>
            <a:off x="653832" y="320692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Operador</a:t>
            </a:r>
            <a:r>
              <a:rPr lang="en-US" sz="2000" b="1" spc="-30" dirty="0" smtClean="0">
                <a:latin typeface="Arial Narrow" pitchFamily="34" charset="0"/>
              </a:rPr>
              <a:t> </a:t>
            </a:r>
            <a:r>
              <a:rPr lang="en-US" sz="2000" b="1" spc="-30" dirty="0" err="1" smtClean="0">
                <a:latin typeface="Arial Narrow" pitchFamily="34" charset="0"/>
              </a:rPr>
              <a:t>cerca</a:t>
            </a:r>
            <a:r>
              <a:rPr lang="en-US" sz="2000" b="1" spc="-30" dirty="0" smtClean="0">
                <a:latin typeface="Arial Narrow" pitchFamily="34" charset="0"/>
              </a:rPr>
              <a:t> al </a:t>
            </a:r>
            <a:r>
              <a:rPr lang="en-US" sz="2000" b="1" spc="-30" dirty="0" err="1" smtClean="0">
                <a:latin typeface="Arial Narrow" pitchFamily="34" charset="0"/>
              </a:rPr>
              <a:t>equipo</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18" name="Subtitle 8"/>
          <p:cNvSpPr txBox="1">
            <a:spLocks/>
          </p:cNvSpPr>
          <p:nvPr/>
        </p:nvSpPr>
        <p:spPr bwMode="auto">
          <a:xfrm>
            <a:off x="653832" y="3502858"/>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Areas </a:t>
            </a:r>
            <a:r>
              <a:rPr lang="en-US" sz="2000" b="1" dirty="0" err="1" smtClean="0">
                <a:latin typeface="Arial Narrow" pitchFamily="34" charset="0"/>
              </a:rPr>
              <a:t>ciegas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 name="Title 1" hidden="1"/>
          <p:cNvSpPr>
            <a:spLocks noGrp="1"/>
          </p:cNvSpPr>
          <p:nvPr>
            <p:ph type="title"/>
          </p:nvPr>
        </p:nvSpPr>
        <p:spPr>
          <a:xfrm>
            <a:off x="457200" y="-1447800"/>
            <a:ext cx="8229600" cy="1143000"/>
          </a:xfrm>
        </p:spPr>
        <p:txBody>
          <a:bodyPr/>
          <a:lstStyle/>
          <a:p>
            <a:r>
              <a:rPr lang="en-US" dirty="0"/>
              <a:t>Considerations </a:t>
            </a:r>
          </a:p>
        </p:txBody>
      </p:sp>
      <p:sp>
        <p:nvSpPr>
          <p:cNvPr id="23" name="Slide Number Placeholder 4"/>
          <p:cNvSpPr>
            <a:spLocks noGrp="1"/>
          </p:cNvSpPr>
          <p:nvPr>
            <p:ph type="sldNum" sz="quarter" idx="12"/>
          </p:nvPr>
        </p:nvSpPr>
        <p:spPr/>
        <p:txBody>
          <a:bodyPr/>
          <a:lstStyle/>
          <a:p>
            <a:pPr>
              <a:defRPr/>
            </a:pPr>
            <a:fld id="{991630E5-D2C6-4D54-9913-55C6C92AA029}" type="slidenum">
              <a:rPr lang="en-US" smtClean="0"/>
              <a:pPr>
                <a:defRPr/>
              </a:pPr>
              <a:t>7</a:t>
            </a:fld>
            <a:endParaRPr lang="en-US" dirty="0"/>
          </a:p>
        </p:txBody>
      </p:sp>
      <p:sp>
        <p:nvSpPr>
          <p:cNvPr id="26" name="Subtitle 8"/>
          <p:cNvSpPr txBox="1">
            <a:spLocks/>
          </p:cNvSpPr>
          <p:nvPr/>
        </p:nvSpPr>
        <p:spPr bwMode="auto">
          <a:xfrm>
            <a:off x="641132" y="4188319"/>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Riesgo</a:t>
            </a:r>
            <a:r>
              <a:rPr lang="en-US" sz="2000" b="1" dirty="0" smtClean="0">
                <a:latin typeface="Arial Narrow" pitchFamily="34" charset="0"/>
              </a:rPr>
              <a:t> para los </a:t>
            </a:r>
            <a:r>
              <a:rPr lang="en-US" sz="2000" b="1" dirty="0" err="1" smtClean="0">
                <a:latin typeface="Arial Narrow" pitchFamily="34" charset="0"/>
              </a:rPr>
              <a:t>trabajadores</a:t>
            </a:r>
            <a:r>
              <a:rPr lang="en-US" sz="2000" b="1" dirty="0" smtClean="0">
                <a:latin typeface="Arial Narrow" pitchFamily="34" charset="0"/>
              </a:rPr>
              <a:t> </a:t>
            </a:r>
            <a:br>
              <a:rPr lang="en-US" sz="2000" b="1" dirty="0" smtClean="0">
                <a:latin typeface="Arial Narrow" pitchFamily="34" charset="0"/>
              </a:rPr>
            </a:br>
            <a:r>
              <a:rPr lang="en-US" sz="2000" b="1" dirty="0" smtClean="0">
                <a:latin typeface="Arial Narrow" pitchFamily="34" charset="0"/>
              </a:rPr>
              <a:t>     o </a:t>
            </a:r>
            <a:r>
              <a:rPr lang="en-US" sz="2000" b="1" dirty="0" err="1" smtClean="0">
                <a:latin typeface="Arial Narrow" pitchFamily="34" charset="0"/>
              </a:rPr>
              <a:t>equipos</a:t>
            </a:r>
            <a:r>
              <a:rPr lang="en-US" sz="2000" b="1" dirty="0" smtClean="0">
                <a:latin typeface="Arial Narrow" pitchFamily="34" charset="0"/>
              </a:rPr>
              <a:t> </a:t>
            </a:r>
            <a:r>
              <a:rPr lang="en-US" sz="2000" b="1" dirty="0" err="1" smtClean="0">
                <a:latin typeface="Arial Narrow" pitchFamily="34" charset="0"/>
              </a:rPr>
              <a:t>cercanos</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pP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2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2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3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3" grpId="0"/>
      <p:bldP spid="15" grpId="0" animBg="1"/>
      <p:bldP spid="16" grpId="0"/>
      <p:bldP spid="17" grpId="0"/>
      <p:bldP spid="18"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K5000.png" title="Picture of camera system"/>
          <p:cNvPicPr>
            <a:picLocks noChangeAspect="1"/>
          </p:cNvPicPr>
          <p:nvPr/>
        </p:nvPicPr>
        <p:blipFill>
          <a:blip r:embed="rId3" cstate="email">
            <a:clrChange>
              <a:clrFrom>
                <a:srgbClr val="FFF200"/>
              </a:clrFrom>
              <a:clrTo>
                <a:srgbClr val="FFF200">
                  <a:alpha val="0"/>
                </a:srgbClr>
              </a:clrTo>
            </a:clrChange>
            <a:extLst>
              <a:ext uri="{28A0092B-C50C-407E-A947-70E740481C1C}">
                <a14:useLocalDpi xmlns:a14="http://schemas.microsoft.com/office/drawing/2010/main"/>
              </a:ext>
            </a:extLst>
          </a:blip>
          <a:stretch>
            <a:fillRect/>
          </a:stretch>
        </p:blipFill>
        <p:spPr>
          <a:xfrm>
            <a:off x="2819400" y="2438400"/>
            <a:ext cx="5248275" cy="3862730"/>
          </a:xfrm>
          <a:prstGeom prst="rect">
            <a:avLst/>
          </a:prstGeom>
        </p:spPr>
      </p:pic>
      <p:grpSp>
        <p:nvGrpSpPr>
          <p:cNvPr id="9" name="Group 8"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10"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11"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smtClean="0">
                  <a:effectLst>
                    <a:outerShdw blurRad="60007" dist="310007" dir="7680000" sy="30000" kx="1300200" algn="ctr" rotWithShape="0">
                      <a:prstClr val="black">
                        <a:alpha val="32000"/>
                      </a:prstClr>
                    </a:outerShdw>
                  </a:effectLst>
                </a:rPr>
                <a:t>Soluciones</a:t>
              </a:r>
              <a:r>
                <a:rPr lang="en-US" sz="3600" b="1" dirty="0" smtClean="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12"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13" name="Picture 12" descr="LOGO-ARTBA.png" title="Picture of ARTBA Technology Solutions preventing runovers and backovers in roadway construction Title"/>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14" name="Picture 13" descr="Logo_WZ_Safety.png" title="Picture of ARTBA Technology Solutions preventing runovers and backovers in roadway construction Titl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15" name="Subtitle 8"/>
          <p:cNvSpPr txBox="1">
            <a:spLocks/>
          </p:cNvSpPr>
          <p:nvPr/>
        </p:nvSpPr>
        <p:spPr bwMode="auto">
          <a:xfrm>
            <a:off x="301047" y="1981200"/>
            <a:ext cx="8474075" cy="506413"/>
          </a:xfrm>
          <a:prstGeom prst="rect">
            <a:avLst/>
          </a:prstGeom>
          <a:noFill/>
          <a:ln w="9525">
            <a:noFill/>
            <a:miter lim="800000"/>
            <a:headEnd/>
            <a:tailEnd/>
          </a:ln>
        </p:spPr>
        <p:txBody>
          <a:bodyPr/>
          <a:lstStyle/>
          <a:p>
            <a:pPr marL="0" lvl="1" algn="just">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latin typeface="Arial Narrow" pitchFamily="34" charset="0"/>
              </a:rPr>
              <a:t>Las </a:t>
            </a:r>
            <a:r>
              <a:rPr lang="en-US" sz="2200" b="1" dirty="0" err="1" smtClean="0">
                <a:latin typeface="Arial Narrow" pitchFamily="34" charset="0"/>
              </a:rPr>
              <a:t>cámaras</a:t>
            </a:r>
            <a:r>
              <a:rPr lang="en-US" sz="2200" b="1" dirty="0" smtClean="0">
                <a:latin typeface="Arial Narrow" pitchFamily="34" charset="0"/>
              </a:rPr>
              <a:t> </a:t>
            </a:r>
            <a:r>
              <a:rPr lang="en-US" sz="2200" b="1" dirty="0" err="1" smtClean="0">
                <a:latin typeface="Arial Narrow" pitchFamily="34" charset="0"/>
              </a:rPr>
              <a:t>que</a:t>
            </a:r>
            <a:r>
              <a:rPr lang="en-US" sz="2200" b="1" dirty="0" smtClean="0">
                <a:latin typeface="Arial Narrow" pitchFamily="34" charset="0"/>
              </a:rPr>
              <a:t> </a:t>
            </a:r>
            <a:r>
              <a:rPr lang="en-US" sz="2200" b="1" dirty="0" err="1" smtClean="0">
                <a:latin typeface="Arial Narrow" pitchFamily="34" charset="0"/>
              </a:rPr>
              <a:t>cubren</a:t>
            </a:r>
            <a:r>
              <a:rPr lang="en-US" sz="2200" b="1" dirty="0" smtClean="0">
                <a:latin typeface="Arial Narrow" pitchFamily="34" charset="0"/>
              </a:rPr>
              <a:t> los </a:t>
            </a:r>
            <a:r>
              <a:rPr lang="en-US" sz="2200" b="1" dirty="0" err="1" smtClean="0">
                <a:latin typeface="Arial Narrow" pitchFamily="34" charset="0"/>
              </a:rPr>
              <a:t>puntos</a:t>
            </a:r>
            <a:r>
              <a:rPr lang="en-US" sz="2200" b="1" dirty="0" smtClean="0">
                <a:latin typeface="Arial Narrow" pitchFamily="34" charset="0"/>
              </a:rPr>
              <a:t> </a:t>
            </a:r>
            <a:r>
              <a:rPr lang="en-US" sz="2200" b="1" dirty="0" err="1" smtClean="0">
                <a:latin typeface="Arial Narrow" pitchFamily="34" charset="0"/>
              </a:rPr>
              <a:t>ciegos</a:t>
            </a:r>
            <a:r>
              <a:rPr lang="en-US" sz="2200" b="1" dirty="0" smtClean="0">
                <a:latin typeface="Arial Narrow" pitchFamily="34" charset="0"/>
              </a:rPr>
              <a:t> son </a:t>
            </a:r>
            <a:r>
              <a:rPr lang="en-US" sz="2200" b="1" dirty="0" err="1" smtClean="0">
                <a:latin typeface="Arial Narrow" pitchFamily="34" charset="0"/>
              </a:rPr>
              <a:t>una</a:t>
            </a:r>
            <a:r>
              <a:rPr lang="en-US" sz="2200" b="1" dirty="0" smtClean="0">
                <a:latin typeface="Arial Narrow" pitchFamily="34" charset="0"/>
              </a:rPr>
              <a:t> </a:t>
            </a:r>
            <a:r>
              <a:rPr lang="en-US" sz="2200" b="1" dirty="0" err="1" smtClean="0">
                <a:latin typeface="Arial Narrow" pitchFamily="34" charset="0"/>
              </a:rPr>
              <a:t>tecnología</a:t>
            </a:r>
            <a:r>
              <a:rPr lang="en-US" sz="2200" b="1" dirty="0">
                <a:latin typeface="Arial Narrow" pitchFamily="34" charset="0"/>
              </a:rPr>
              <a:t> </a:t>
            </a:r>
            <a:r>
              <a:rPr lang="en-US" sz="2200" b="1" dirty="0" smtClean="0">
                <a:latin typeface="Arial Narrow" pitchFamily="34" charset="0"/>
              </a:rPr>
              <a:t>        </a:t>
            </a:r>
            <a:r>
              <a:rPr lang="en-US" sz="2200" b="1" dirty="0" err="1" smtClean="0">
                <a:latin typeface="Arial Narrow" pitchFamily="34" charset="0"/>
              </a:rPr>
              <a:t>comprobada</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a:t>
            </a:r>
            <a:r>
              <a:rPr lang="en-US" sz="2200" b="1" dirty="0" err="1" smtClean="0">
                <a:latin typeface="Arial Narrow" pitchFamily="34" charset="0"/>
              </a:rPr>
              <a:t>muchas</a:t>
            </a:r>
            <a:r>
              <a:rPr lang="en-US" sz="2200" b="1" dirty="0" smtClean="0">
                <a:latin typeface="Arial Narrow" pitchFamily="34" charset="0"/>
              </a:rPr>
              <a:t> </a:t>
            </a:r>
            <a:r>
              <a:rPr lang="en-US" sz="2200" b="1" dirty="0" err="1" smtClean="0">
                <a:latin typeface="Arial Narrow" pitchFamily="34" charset="0"/>
              </a:rPr>
              <a:t>industrias</a:t>
            </a:r>
            <a:endParaRPr lang="en-US" sz="2200" b="1" dirty="0" smtClean="0">
              <a:latin typeface="Arial Narrow" pitchFamily="34" charset="0"/>
            </a:endParaRPr>
          </a:p>
        </p:txBody>
      </p:sp>
      <p:sp>
        <p:nvSpPr>
          <p:cNvPr id="16" name="Subtitle 8"/>
          <p:cNvSpPr txBox="1">
            <a:spLocks/>
          </p:cNvSpPr>
          <p:nvPr/>
        </p:nvSpPr>
        <p:spPr bwMode="auto">
          <a:xfrm>
            <a:off x="242888" y="1447800"/>
            <a:ext cx="7478712" cy="533400"/>
          </a:xfrm>
          <a:prstGeom prst="rect">
            <a:avLst/>
          </a:prstGeom>
          <a:noFill/>
          <a:ln w="9525">
            <a:noFill/>
            <a:miter lim="800000"/>
            <a:headEnd/>
            <a:tailEnd/>
          </a:ln>
        </p:spPr>
        <p:txBody>
          <a:bodyPr/>
          <a:lstStyle/>
          <a:p>
            <a:pPr marL="342900" indent="-342900">
              <a:spcBef>
                <a:spcPct val="20000"/>
              </a:spcBef>
            </a:pPr>
            <a:r>
              <a:rPr lang="en-US" sz="2800" b="1" dirty="0" smtClean="0">
                <a:solidFill>
                  <a:schemeClr val="bg2">
                    <a:lumMod val="10000"/>
                  </a:schemeClr>
                </a:solidFill>
                <a:latin typeface="Calibri" pitchFamily="34" charset="0"/>
              </a:rPr>
              <a:t>Sistema de </a:t>
            </a:r>
            <a:r>
              <a:rPr lang="en-US" sz="2800" b="1" dirty="0" err="1" smtClean="0">
                <a:solidFill>
                  <a:schemeClr val="bg2">
                    <a:lumMod val="10000"/>
                  </a:schemeClr>
                </a:solidFill>
                <a:latin typeface="Calibri" pitchFamily="34" charset="0"/>
              </a:rPr>
              <a:t>Cámaras</a:t>
            </a:r>
            <a:endParaRPr lang="en-US" sz="2800" b="1" dirty="0" smtClean="0">
              <a:solidFill>
                <a:schemeClr val="bg2">
                  <a:lumMod val="10000"/>
                </a:schemeClr>
              </a:solidFill>
              <a:latin typeface="Calibri" pitchFamily="34" charset="0"/>
            </a:endParaRPr>
          </a:p>
        </p:txBody>
      </p:sp>
      <p:sp>
        <p:nvSpPr>
          <p:cNvPr id="18" name="5-Point Star 17"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ubtitle 8"/>
          <p:cNvSpPr txBox="1">
            <a:spLocks/>
          </p:cNvSpPr>
          <p:nvPr/>
        </p:nvSpPr>
        <p:spPr bwMode="auto">
          <a:xfrm>
            <a:off x="302249" y="3249610"/>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a:solidFill>
                  <a:schemeClr val="tx1">
                    <a:lumMod val="50000"/>
                    <a:lumOff val="50000"/>
                  </a:schemeClr>
                </a:solidFill>
                <a:latin typeface="Arial Narrow" pitchFamily="34" charset="0"/>
              </a:rPr>
              <a:t> </a:t>
            </a:r>
            <a:r>
              <a:rPr lang="en-US" sz="2000" b="1" dirty="0" err="1" smtClean="0">
                <a:latin typeface="Arial Narrow" pitchFamily="34" charset="0"/>
              </a:rPr>
              <a:t>Lugares</a:t>
            </a:r>
            <a:r>
              <a:rPr lang="en-US" sz="2000" b="1" dirty="0" smtClean="0">
                <a:latin typeface="Arial Narrow" pitchFamily="34" charset="0"/>
              </a:rPr>
              <a:t> de </a:t>
            </a:r>
            <a:r>
              <a:rPr lang="en-US" sz="2000" b="1" dirty="0" err="1" smtClean="0">
                <a:latin typeface="Arial Narrow" pitchFamily="34" charset="0"/>
              </a:rPr>
              <a:t>montaje</a:t>
            </a:r>
            <a:r>
              <a:rPr lang="en-US" sz="2000" b="1" dirty="0" smtClean="0">
                <a:latin typeface="Arial Narrow" pitchFamily="34" charset="0"/>
              </a:rPr>
              <a:t> </a:t>
            </a:r>
            <a:r>
              <a:rPr lang="en-US" sz="2000" b="1" dirty="0" err="1" smtClean="0">
                <a:latin typeface="Arial Narrow" pitchFamily="34" charset="0"/>
              </a:rPr>
              <a:t>apropiados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especialmente</a:t>
            </a:r>
            <a:r>
              <a:rPr lang="en-US" sz="2000" b="1" dirty="0" smtClean="0">
                <a:latin typeface="Arial Narrow" pitchFamily="34" charset="0"/>
              </a:rPr>
              <a:t> </a:t>
            </a:r>
            <a:r>
              <a:rPr lang="en-US" sz="2000" b="1" dirty="0" err="1" smtClean="0">
                <a:latin typeface="Arial Narrow" pitchFamily="34" charset="0"/>
              </a:rPr>
              <a:t>camiones</a:t>
            </a:r>
            <a:r>
              <a:rPr lang="en-US" sz="2000" b="1" dirty="0" smtClean="0">
                <a:latin typeface="Arial Narrow" pitchFamily="34" charset="0"/>
              </a:rPr>
              <a:t> de </a:t>
            </a:r>
            <a:r>
              <a:rPr lang="en-US" sz="2000" b="1" dirty="0" err="1" smtClean="0">
                <a:latin typeface="Arial Narrow" pitchFamily="34" charset="0"/>
              </a:rPr>
              <a:t>carga</a:t>
            </a:r>
            <a:r>
              <a:rPr lang="en-US" sz="2000" b="1" dirty="0" smtClean="0">
                <a:latin typeface="Arial Narrow" pitchFamily="34" charset="0"/>
              </a:rPr>
              <a:t>)</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0" name="Subtitle 8"/>
          <p:cNvSpPr txBox="1">
            <a:spLocks/>
          </p:cNvSpPr>
          <p:nvPr/>
        </p:nvSpPr>
        <p:spPr bwMode="auto">
          <a:xfrm>
            <a:off x="276849" y="3957530"/>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err="1" smtClean="0">
                <a:latin typeface="Arial Narrow" pitchFamily="34" charset="0"/>
              </a:rPr>
              <a:t>Mantenerlos</a:t>
            </a:r>
            <a:r>
              <a:rPr lang="en-US" sz="2000" b="1" spc="-30" dirty="0" smtClean="0">
                <a:latin typeface="Arial Narrow" pitchFamily="34" charset="0"/>
              </a:rPr>
              <a:t> </a:t>
            </a:r>
            <a:r>
              <a:rPr lang="en-US" sz="2000" b="1" spc="-30" dirty="0" err="1" smtClean="0">
                <a:latin typeface="Arial Narrow" pitchFamily="34" charset="0"/>
              </a:rPr>
              <a:t>limpios</a:t>
            </a:r>
            <a:r>
              <a:rPr lang="en-US" sz="2000" b="1" spc="-30" dirty="0" smtClean="0">
                <a:latin typeface="Arial Narrow" pitchFamily="34" charset="0"/>
              </a:rPr>
              <a:t> de </a:t>
            </a:r>
            <a:r>
              <a:rPr lang="en-US" sz="2000" b="1" spc="-30" dirty="0" err="1" smtClean="0">
                <a:latin typeface="Arial Narrow" pitchFamily="34" charset="0"/>
              </a:rPr>
              <a:t>suciedad</a:t>
            </a:r>
            <a:r>
              <a:rPr lang="en-US" sz="2000" b="1" spc="-30" dirty="0" smtClean="0">
                <a:latin typeface="Arial Narrow" pitchFamily="34" charset="0"/>
              </a:rPr>
              <a:t/>
            </a:r>
            <a:br>
              <a:rPr lang="en-US" sz="2000" b="1" spc="-30" dirty="0" smtClean="0">
                <a:latin typeface="Arial Narrow" pitchFamily="34" charset="0"/>
              </a:rPr>
            </a:br>
            <a:r>
              <a:rPr lang="en-US" sz="2000" b="1" spc="-30" dirty="0" smtClean="0">
                <a:latin typeface="Arial Narrow" pitchFamily="34" charset="0"/>
              </a:rPr>
              <a:t>     y </a:t>
            </a:r>
            <a:r>
              <a:rPr lang="en-US" sz="2000" b="1" spc="-30" dirty="0" err="1" smtClean="0">
                <a:latin typeface="Arial Narrow" pitchFamily="34" charset="0"/>
              </a:rPr>
              <a:t>mugre</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1" name="Subtitle 8"/>
          <p:cNvSpPr txBox="1">
            <a:spLocks/>
          </p:cNvSpPr>
          <p:nvPr/>
        </p:nvSpPr>
        <p:spPr bwMode="auto">
          <a:xfrm>
            <a:off x="268288" y="459898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Asegurarse</a:t>
            </a:r>
            <a:r>
              <a:rPr lang="en-US" sz="2000" b="1" dirty="0" smtClean="0">
                <a:latin typeface="Arial Narrow" pitchFamily="34" charset="0"/>
              </a:rPr>
              <a:t> </a:t>
            </a:r>
            <a:r>
              <a:rPr lang="en-US" sz="2000" b="1" dirty="0" err="1" smtClean="0">
                <a:latin typeface="Arial Narrow" pitchFamily="34" charset="0"/>
              </a:rPr>
              <a:t>que</a:t>
            </a:r>
            <a:r>
              <a:rPr lang="en-US" sz="2000" b="1" dirty="0" smtClean="0">
                <a:latin typeface="Arial Narrow" pitchFamily="34" charset="0"/>
              </a:rPr>
              <a:t> los </a:t>
            </a:r>
            <a:r>
              <a:rPr lang="en-US" sz="2000" b="1" dirty="0" err="1" smtClean="0">
                <a:latin typeface="Arial Narrow" pitchFamily="34" charset="0"/>
              </a:rPr>
              <a:t>choferes</a:t>
            </a:r>
            <a:r>
              <a:rPr lang="en-US" sz="2000" b="1" dirty="0" smtClean="0">
                <a:latin typeface="Arial Narrow" pitchFamily="34" charset="0"/>
              </a:rPr>
              <a:t>/</a:t>
            </a:r>
            <a:r>
              <a:rPr lang="en-US" sz="2000" b="1" dirty="0" err="1" smtClean="0">
                <a:latin typeface="Arial Narrow" pitchFamily="34" charset="0"/>
              </a:rPr>
              <a:t>operadores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vean</a:t>
            </a:r>
            <a:r>
              <a:rPr lang="en-US" sz="2000" b="1" dirty="0" smtClean="0">
                <a:latin typeface="Arial Narrow" pitchFamily="34" charset="0"/>
              </a:rPr>
              <a:t> el monitor</a:t>
            </a: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sp>
        <p:nvSpPr>
          <p:cNvPr id="2" name="Title 1" hidden="1"/>
          <p:cNvSpPr>
            <a:spLocks noGrp="1"/>
          </p:cNvSpPr>
          <p:nvPr>
            <p:ph type="title"/>
          </p:nvPr>
        </p:nvSpPr>
        <p:spPr>
          <a:xfrm>
            <a:off x="488632" y="-1143000"/>
            <a:ext cx="8229600" cy="1143000"/>
          </a:xfrm>
        </p:spPr>
        <p:txBody>
          <a:bodyPr>
            <a:normAutofit fontScale="90000"/>
          </a:bodyPr>
          <a:lstStyle/>
          <a:p>
            <a:r>
              <a:rPr lang="en-US" dirty="0"/>
              <a:t>Camera systems</a:t>
            </a:r>
            <a:br>
              <a:rPr lang="en-US" dirty="0"/>
            </a:br>
            <a:endParaRPr lang="en-US" dirty="0"/>
          </a:p>
        </p:txBody>
      </p:sp>
      <p:sp>
        <p:nvSpPr>
          <p:cNvPr id="22" name="Slide Number Placeholder 4"/>
          <p:cNvSpPr>
            <a:spLocks noGrp="1"/>
          </p:cNvSpPr>
          <p:nvPr>
            <p:ph type="sldNum" sz="quarter" idx="12"/>
          </p:nvPr>
        </p:nvSpPr>
        <p:spPr/>
        <p:txBody>
          <a:bodyPr/>
          <a:lstStyle/>
          <a:p>
            <a:pPr>
              <a:defRPr/>
            </a:pPr>
            <a:fld id="{991630E5-D2C6-4D54-9913-55C6C92AA029}" type="slidenum">
              <a:rPr lang="en-US" smtClean="0"/>
              <a:pPr>
                <a:defRPr/>
              </a:pPr>
              <a:t>8</a:t>
            </a:fld>
            <a:endParaRPr lang="en-US" dirty="0"/>
          </a:p>
        </p:txBody>
      </p:sp>
      <p:sp>
        <p:nvSpPr>
          <p:cNvPr id="24" name="Subtitle 8"/>
          <p:cNvSpPr txBox="1">
            <a:spLocks/>
          </p:cNvSpPr>
          <p:nvPr/>
        </p:nvSpPr>
        <p:spPr bwMode="auto">
          <a:xfrm>
            <a:off x="273990" y="2730496"/>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Consideraciones</a:t>
            </a:r>
            <a:r>
              <a:rPr lang="en-US" sz="2200" b="1" dirty="0" smtClean="0">
                <a:latin typeface="Arial Narrow" pitchFamily="34" charset="0"/>
              </a:rPr>
              <a:t> </a:t>
            </a:r>
            <a:r>
              <a:rPr lang="en-US" sz="2200" b="1" dirty="0" err="1" smtClean="0">
                <a:latin typeface="Arial Narrow" pitchFamily="34" charset="0"/>
              </a:rPr>
              <a:t>especiales</a:t>
            </a:r>
            <a:r>
              <a:rPr lang="en-US" sz="2200" b="1" dirty="0" smtClean="0">
                <a:latin typeface="Arial Narrow" pitchFamily="34" charset="0"/>
              </a:rPr>
              <a:t> para la </a:t>
            </a:r>
            <a:r>
              <a:rPr lang="en-US" sz="2200" b="1" dirty="0" err="1" smtClean="0">
                <a:latin typeface="Arial Narrow" pitchFamily="34" charset="0"/>
              </a:rPr>
              <a:t>construcción</a:t>
            </a:r>
            <a:r>
              <a:rPr lang="en-US" sz="2200" b="1" dirty="0" smtClean="0">
                <a:latin typeface="Arial Narrow" pitchFamily="34" charset="0"/>
              </a:rPr>
              <a:t> vial</a:t>
            </a:r>
          </a:p>
        </p:txBody>
      </p:sp>
      <p:pic>
        <p:nvPicPr>
          <p:cNvPr id="26" name="Picture 2" title="Picture of camera system"/>
          <p:cNvPicPr>
            <a:picLocks noChangeAspect="1" noChangeArrowheads="1"/>
          </p:cNvPicPr>
          <p:nvPr/>
        </p:nvPicPr>
        <p:blipFill>
          <a:blip r:embed="rId6" cstate="print"/>
          <a:srcRect/>
          <a:stretch>
            <a:fillRect/>
          </a:stretch>
        </p:blipFill>
        <p:spPr bwMode="auto">
          <a:xfrm flipH="1">
            <a:off x="4343399" y="2819400"/>
            <a:ext cx="4267200" cy="31948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Picture 3" title="Picture of camera system attached to work truck"/>
          <p:cNvPicPr>
            <a:picLocks noChangeAspect="1" noChangeArrowheads="1"/>
          </p:cNvPicPr>
          <p:nvPr/>
        </p:nvPicPr>
        <p:blipFill>
          <a:blip r:embed="rId7" cstate="print"/>
          <a:srcRect/>
          <a:stretch>
            <a:fillRect/>
          </a:stretch>
        </p:blipFill>
        <p:spPr bwMode="auto">
          <a:xfrm flipH="1">
            <a:off x="4318987" y="2819400"/>
            <a:ext cx="4291612" cy="32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8" name="Picture 4" title="Picture of camera system inside work truck"/>
          <p:cNvPicPr>
            <a:picLocks noChangeAspect="1" noChangeArrowheads="1"/>
          </p:cNvPicPr>
          <p:nvPr/>
        </p:nvPicPr>
        <p:blipFill>
          <a:blip r:embed="rId8" cstate="print"/>
          <a:srcRect/>
          <a:stretch>
            <a:fillRect/>
          </a:stretch>
        </p:blipFill>
        <p:spPr bwMode="auto">
          <a:xfrm flipH="1">
            <a:off x="4572000" y="2743199"/>
            <a:ext cx="3124200" cy="355261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descr="5270111-1.png" title="Picture of camera system inside truck"/>
          <p:cNvPicPr>
            <a:picLocks noChangeAspect="1"/>
          </p:cNvPicPr>
          <p:nvPr/>
        </p:nvPicPr>
        <p:blipFill>
          <a:blip r:embed="rId9" cstate="email">
            <a:clrChange>
              <a:clrFrom>
                <a:srgbClr val="FCFA05"/>
              </a:clrFrom>
              <a:clrTo>
                <a:srgbClr val="FCFA05">
                  <a:alpha val="0"/>
                </a:srgbClr>
              </a:clrTo>
            </a:clrChange>
            <a:extLst>
              <a:ext uri="{28A0092B-C50C-407E-A947-70E740481C1C}">
                <a14:useLocalDpi xmlns:a14="http://schemas.microsoft.com/office/drawing/2010/main"/>
              </a:ext>
            </a:extLst>
          </a:blip>
          <a:stretch>
            <a:fillRect/>
          </a:stretch>
        </p:blipFill>
        <p:spPr>
          <a:xfrm>
            <a:off x="4343400" y="2667000"/>
            <a:ext cx="3771900" cy="37719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 calcmode="lin" valueType="num">
                                      <p:cBhvr>
                                        <p:cTn id="21" dur="1000" fill="hold"/>
                                        <p:tgtEl>
                                          <p:spTgt spid="29"/>
                                        </p:tgtEl>
                                        <p:attrNameLst>
                                          <p:attrName>style.rotation</p:attrName>
                                        </p:attrNameLst>
                                      </p:cBhvr>
                                      <p:tavLst>
                                        <p:tav tm="0">
                                          <p:val>
                                            <p:fltVal val="90"/>
                                          </p:val>
                                        </p:tav>
                                        <p:tav tm="100000">
                                          <p:val>
                                            <p:fltVal val="0"/>
                                          </p:val>
                                        </p:tav>
                                      </p:tavLst>
                                    </p:anim>
                                    <p:animEffect transition="in" filter="fade">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xit" presetSubtype="0" fill="hold" nodeType="withEffect">
                                  <p:stCondLst>
                                    <p:cond delay="0"/>
                                  </p:stCondLst>
                                  <p:iterate type="lt">
                                    <p:tmPct val="0"/>
                                  </p:iterate>
                                  <p:childTnLst>
                                    <p:animEffect transition="out" filter="fade">
                                      <p:cBhvr>
                                        <p:cTn id="31" dur="500"/>
                                        <p:tgtEl>
                                          <p:spTgt spid="29"/>
                                        </p:tgtEl>
                                      </p:cBhvr>
                                    </p:animEffect>
                                    <p:set>
                                      <p:cBhvr>
                                        <p:cTn id="32" dur="1" fill="hold">
                                          <p:stCondLst>
                                            <p:cond delay="499"/>
                                          </p:stCondLst>
                                        </p:cTn>
                                        <p:tgtEl>
                                          <p:spTgt spid="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2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26"/>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animBg="1"/>
      <p:bldP spid="19" grpId="0"/>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sonar.png" title="Picture of sonar system mounted on a truc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4572" y="2401666"/>
            <a:ext cx="3929828" cy="3465734"/>
          </a:xfrm>
          <a:prstGeom prst="rect">
            <a:avLst/>
          </a:prstGeom>
          <a:ln>
            <a:solidFill>
              <a:schemeClr val="tx1"/>
            </a:solidFill>
          </a:ln>
          <a:effectLst>
            <a:outerShdw blurRad="50800" dist="76200" dir="2700000" algn="tl" rotWithShape="0">
              <a:prstClr val="black">
                <a:alpha val="40000"/>
              </a:prstClr>
            </a:outerShdw>
          </a:effectLst>
        </p:spPr>
      </p:pic>
      <p:grpSp>
        <p:nvGrpSpPr>
          <p:cNvPr id="32" name="Group 31" title="Picture of a post, traffic cone, and person that can be detected by the sonar system"/>
          <p:cNvGrpSpPr/>
          <p:nvPr/>
        </p:nvGrpSpPr>
        <p:grpSpPr>
          <a:xfrm>
            <a:off x="4267200" y="2362200"/>
            <a:ext cx="4038600" cy="3886200"/>
            <a:chOff x="4267200" y="2362200"/>
            <a:chExt cx="4038600" cy="3886200"/>
          </a:xfrm>
        </p:grpSpPr>
        <p:pic>
          <p:nvPicPr>
            <p:cNvPr id="29" name="Picture 28" descr="object-stake--5-12-016.png" title="Picture of post"/>
            <p:cNvPicPr>
              <a:picLocks noChangeAspect="1"/>
            </p:cNvPicPr>
            <p:nvPr/>
          </p:nvPicPr>
          <p:blipFill>
            <a:blip r:embed="rId4" cstate="email">
              <a:clrChange>
                <a:clrFrom>
                  <a:srgbClr val="EEEBDA"/>
                </a:clrFrom>
                <a:clrTo>
                  <a:srgbClr val="EEEBDA">
                    <a:alpha val="0"/>
                  </a:srgbClr>
                </a:clrTo>
              </a:clrChange>
              <a:extLst>
                <a:ext uri="{28A0092B-C50C-407E-A947-70E740481C1C}">
                  <a14:useLocalDpi xmlns:a14="http://schemas.microsoft.com/office/drawing/2010/main"/>
                </a:ext>
              </a:extLst>
            </a:blip>
            <a:stretch>
              <a:fillRect/>
            </a:stretch>
          </p:blipFill>
          <p:spPr>
            <a:xfrm>
              <a:off x="4267200" y="2667000"/>
              <a:ext cx="962891" cy="3530600"/>
            </a:xfrm>
            <a:prstGeom prst="rect">
              <a:avLst/>
            </a:prstGeom>
          </p:spPr>
        </p:pic>
        <p:pic>
          <p:nvPicPr>
            <p:cNvPr id="30" name="Picture 29" descr="object-tube-cone.png" title="Picture of traffic cone"/>
            <p:cNvPicPr>
              <a:picLocks noChangeAspect="1"/>
            </p:cNvPicPr>
            <p:nvPr/>
          </p:nvPicPr>
          <p:blipFill>
            <a:blip r:embed="rId5" cstate="email">
              <a:clrChange>
                <a:clrFrom>
                  <a:srgbClr val="EEEBDB"/>
                </a:clrFrom>
                <a:clrTo>
                  <a:srgbClr val="EEEBDB">
                    <a:alpha val="0"/>
                  </a:srgbClr>
                </a:clrTo>
              </a:clrChange>
              <a:extLst>
                <a:ext uri="{28A0092B-C50C-407E-A947-70E740481C1C}">
                  <a14:useLocalDpi xmlns:a14="http://schemas.microsoft.com/office/drawing/2010/main"/>
                </a:ext>
              </a:extLst>
            </a:blip>
            <a:stretch>
              <a:fillRect/>
            </a:stretch>
          </p:blipFill>
          <p:spPr>
            <a:xfrm>
              <a:off x="5334000" y="2362200"/>
              <a:ext cx="1483822" cy="3886200"/>
            </a:xfrm>
            <a:prstGeom prst="rect">
              <a:avLst/>
            </a:prstGeom>
          </p:spPr>
        </p:pic>
        <p:pic>
          <p:nvPicPr>
            <p:cNvPr id="31" name="Picture 30" descr="tag-PWSSensingZoneOnAHaulTruck.png" title="Picture of on foot worker"/>
            <p:cNvPicPr>
              <a:picLocks noChangeAspect="1"/>
            </p:cNvPicPr>
            <p:nvPr/>
          </p:nvPicPr>
          <p:blipFill>
            <a:blip r:embed="rId6" cstate="email">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flipH="1">
              <a:off x="6934200" y="2514600"/>
              <a:ext cx="1371600" cy="3511852"/>
            </a:xfrm>
            <a:prstGeom prst="rect">
              <a:avLst/>
            </a:prstGeom>
            <a:ln>
              <a:noFill/>
            </a:ln>
            <a:effectLst>
              <a:outerShdw blurRad="50800" dist="38100" dir="2700000" algn="tl" rotWithShape="0">
                <a:prstClr val="black">
                  <a:alpha val="40000"/>
                </a:prstClr>
              </a:outerShdw>
            </a:effectLst>
          </p:spPr>
        </p:pic>
      </p:grpSp>
      <p:sp>
        <p:nvSpPr>
          <p:cNvPr id="23" name="Subtitle 8"/>
          <p:cNvSpPr txBox="1">
            <a:spLocks/>
          </p:cNvSpPr>
          <p:nvPr/>
        </p:nvSpPr>
        <p:spPr bwMode="auto">
          <a:xfrm>
            <a:off x="636352" y="5272566"/>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Los </a:t>
            </a:r>
            <a:r>
              <a:rPr lang="en-US" sz="2000" b="1" dirty="0" err="1" smtClean="0">
                <a:latin typeface="Arial Narrow" pitchFamily="34" charset="0"/>
              </a:rPr>
              <a:t>detectores</a:t>
            </a:r>
            <a:r>
              <a:rPr lang="en-US" sz="2000" b="1" dirty="0" smtClean="0">
                <a:latin typeface="Arial Narrow" pitchFamily="34" charset="0"/>
              </a:rPr>
              <a:t> </a:t>
            </a:r>
            <a:r>
              <a:rPr lang="en-US" sz="2000" b="1" dirty="0" err="1" smtClean="0">
                <a:latin typeface="Arial Narrow" pitchFamily="34" charset="0"/>
              </a:rPr>
              <a:t>deben</a:t>
            </a:r>
            <a:r>
              <a:rPr lang="en-US" sz="2000" b="1" dirty="0" smtClean="0">
                <a:latin typeface="Arial Narrow" pitchFamily="34" charset="0"/>
              </a:rPr>
              <a:t> </a:t>
            </a:r>
            <a:r>
              <a:rPr lang="en-US" sz="2000" b="1" dirty="0" err="1" smtClean="0">
                <a:latin typeface="Arial Narrow" pitchFamily="34" charset="0"/>
              </a:rPr>
              <a:t>ser</a:t>
            </a:r>
            <a:r>
              <a:rPr lang="en-US" sz="2000" b="1" dirty="0" smtClean="0">
                <a:latin typeface="Arial Narrow" pitchFamily="34" charset="0"/>
              </a:rPr>
              <a:t> </a:t>
            </a:r>
            <a:r>
              <a:rPr lang="en-US" sz="2000" b="1" dirty="0" err="1" smtClean="0">
                <a:latin typeface="Arial Narrow" pitchFamily="34" charset="0"/>
              </a:rPr>
              <a:t>montados</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cuidadosamente</a:t>
            </a:r>
            <a:r>
              <a:rPr lang="en-US" sz="2000" b="1" dirty="0" smtClean="0">
                <a:latin typeface="Arial Narrow" pitchFamily="34" charset="0"/>
              </a:rPr>
              <a:t> para no </a:t>
            </a:r>
            <a:r>
              <a:rPr lang="en-US" sz="2000" b="1" dirty="0" err="1" smtClean="0">
                <a:latin typeface="Arial Narrow" pitchFamily="34" charset="0"/>
              </a:rPr>
              <a:t>detectar</a:t>
            </a:r>
            <a:r>
              <a:rPr lang="en-US" sz="2000" b="1" dirty="0" smtClean="0">
                <a:latin typeface="Arial Narrow" pitchFamily="34" charset="0"/>
              </a:rPr>
              <a:t/>
            </a:r>
            <a:br>
              <a:rPr lang="en-US" sz="2000" b="1" dirty="0" smtClean="0">
                <a:latin typeface="Arial Narrow" pitchFamily="34" charset="0"/>
              </a:rPr>
            </a:br>
            <a:r>
              <a:rPr lang="en-US" sz="2000" b="1" dirty="0" smtClean="0">
                <a:latin typeface="Arial Narrow" pitchFamily="34" charset="0"/>
              </a:rPr>
              <a:t>     el </a:t>
            </a:r>
            <a:r>
              <a:rPr lang="en-US" sz="2000" b="1" dirty="0" err="1" smtClean="0">
                <a:latin typeface="Arial Narrow" pitchFamily="34" charset="0"/>
              </a:rPr>
              <a:t>suelo</a:t>
            </a:r>
            <a:r>
              <a:rPr lang="en-US" sz="2000" b="1" dirty="0" smtClean="0">
                <a:latin typeface="Arial Narrow" pitchFamily="34" charset="0"/>
              </a:rPr>
              <a:t> o parte del </a:t>
            </a:r>
            <a:r>
              <a:rPr lang="en-US" sz="2000" b="1" dirty="0" err="1" smtClean="0">
                <a:latin typeface="Arial Narrow" pitchFamily="34" charset="0"/>
              </a:rPr>
              <a:t>equipo</a:t>
            </a:r>
            <a:endParaRPr lang="en-US" sz="2400" b="1" dirty="0">
              <a:latin typeface="Arial Narrow" pitchFamily="34" charset="0"/>
            </a:endParaRPr>
          </a:p>
        </p:txBody>
      </p:sp>
      <p:sp>
        <p:nvSpPr>
          <p:cNvPr id="13" name="Subtitle 8"/>
          <p:cNvSpPr txBox="1">
            <a:spLocks/>
          </p:cNvSpPr>
          <p:nvPr/>
        </p:nvSpPr>
        <p:spPr bwMode="auto">
          <a:xfrm>
            <a:off x="640105" y="2801931"/>
            <a:ext cx="8138770" cy="560387"/>
          </a:xfrm>
          <a:prstGeom prst="rect">
            <a:avLst/>
          </a:prstGeom>
          <a:noFill/>
          <a:ln w="9525">
            <a:noFill/>
            <a:miter lim="800000"/>
            <a:headEnd/>
            <a:tailEnd/>
          </a:ln>
        </p:spPr>
        <p:txBody>
          <a:bodyPr/>
          <a:lstStyle/>
          <a:p>
            <a:pPr marL="0" lvl="1">
              <a:lnSpc>
                <a:spcPts val="20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No </a:t>
            </a:r>
            <a:r>
              <a:rPr lang="en-US" sz="2000" b="1" dirty="0" err="1" smtClean="0">
                <a:latin typeface="Arial Narrow" pitchFamily="34" charset="0"/>
              </a:rPr>
              <a:t>puede</a:t>
            </a:r>
            <a:r>
              <a:rPr lang="en-US" sz="2000" b="1" dirty="0" smtClean="0">
                <a:latin typeface="Arial Narrow" pitchFamily="34" charset="0"/>
              </a:rPr>
              <a:t> </a:t>
            </a:r>
            <a:r>
              <a:rPr lang="en-US" sz="2000" b="1" dirty="0" err="1" smtClean="0">
                <a:latin typeface="Arial Narrow" pitchFamily="34" charset="0"/>
              </a:rPr>
              <a:t>distinguir</a:t>
            </a:r>
            <a:r>
              <a:rPr lang="en-US" sz="2000" b="1" dirty="0" smtClean="0">
                <a:latin typeface="Arial Narrow" pitchFamily="34" charset="0"/>
              </a:rPr>
              <a:t> entre</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objectos</a:t>
            </a:r>
            <a:r>
              <a:rPr lang="en-US" sz="2000" b="1" dirty="0" smtClean="0">
                <a:latin typeface="Arial Narrow" pitchFamily="34" charset="0"/>
              </a:rPr>
              <a:t>’</a:t>
            </a:r>
          </a:p>
          <a:p>
            <a:pPr>
              <a:lnSpc>
                <a:spcPts val="2400"/>
              </a:lnSpc>
              <a:buFont typeface="Arial" pitchFamily="34" charset="0"/>
              <a:buChar char="•"/>
            </a:pPr>
            <a:endParaRPr lang="en-US" sz="2400" b="1" dirty="0">
              <a:latin typeface="Arial Narrow" pitchFamily="34" charset="0"/>
            </a:endParaRPr>
          </a:p>
        </p:txBody>
      </p:sp>
      <p:sp>
        <p:nvSpPr>
          <p:cNvPr id="14" name="Subtitle 8"/>
          <p:cNvSpPr txBox="1">
            <a:spLocks/>
          </p:cNvSpPr>
          <p:nvPr/>
        </p:nvSpPr>
        <p:spPr bwMode="auto">
          <a:xfrm>
            <a:off x="640105" y="3421117"/>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spc="-30" dirty="0" smtClean="0">
                <a:latin typeface="Arial Narrow" pitchFamily="34" charset="0"/>
              </a:rPr>
              <a:t>La </a:t>
            </a:r>
            <a:r>
              <a:rPr lang="en-US" sz="2000" b="1" spc="-30" dirty="0" err="1" smtClean="0">
                <a:latin typeface="Arial Narrow" pitchFamily="34" charset="0"/>
              </a:rPr>
              <a:t>detección</a:t>
            </a:r>
            <a:r>
              <a:rPr lang="en-US" sz="2000" b="1" spc="-30" dirty="0" smtClean="0">
                <a:latin typeface="Arial Narrow" pitchFamily="34" charset="0"/>
              </a:rPr>
              <a:t> </a:t>
            </a:r>
            <a:r>
              <a:rPr lang="en-US" sz="2000" b="1" spc="-30" dirty="0" err="1" smtClean="0">
                <a:latin typeface="Arial Narrow" pitchFamily="34" charset="0"/>
              </a:rPr>
              <a:t>activa</a:t>
            </a:r>
            <a:r>
              <a:rPr lang="en-US" sz="2000" b="1" spc="-30" dirty="0" smtClean="0">
                <a:latin typeface="Arial Narrow" pitchFamily="34" charset="0"/>
              </a:rPr>
              <a:t> la </a:t>
            </a:r>
            <a:r>
              <a:rPr lang="en-US" sz="2000" b="1" spc="-30" dirty="0" err="1" smtClean="0">
                <a:latin typeface="Arial Narrow" pitchFamily="34" charset="0"/>
              </a:rPr>
              <a:t>alarma</a:t>
            </a: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spc="-30"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buFont typeface="Arial" pitchFamily="34" charset="0"/>
              <a:buChar char="•"/>
            </a:pPr>
            <a:endParaRPr lang="en-US" sz="2400" b="1" dirty="0">
              <a:latin typeface="Arial Narrow" pitchFamily="34" charset="0"/>
            </a:endParaRPr>
          </a:p>
        </p:txBody>
      </p:sp>
      <p:pic>
        <p:nvPicPr>
          <p:cNvPr id="2" name="Picture 1" descr="K5000.png" title="Picture of sonar system"/>
          <p:cNvPicPr>
            <a:picLocks noChangeAspect="1"/>
          </p:cNvPicPr>
          <p:nvPr/>
        </p:nvPicPr>
        <p:blipFill>
          <a:blip r:embed="rId7" cstate="email">
            <a:clrChange>
              <a:clrFrom>
                <a:srgbClr val="EEEBDB"/>
              </a:clrFrom>
              <a:clrTo>
                <a:srgbClr val="EEEBDB">
                  <a:alpha val="0"/>
                </a:srgbClr>
              </a:clrTo>
            </a:clrChange>
            <a:extLst>
              <a:ext uri="{28A0092B-C50C-407E-A947-70E740481C1C}">
                <a14:useLocalDpi xmlns:a14="http://schemas.microsoft.com/office/drawing/2010/main"/>
              </a:ext>
            </a:extLst>
          </a:blip>
          <a:stretch>
            <a:fillRect/>
          </a:stretch>
        </p:blipFill>
        <p:spPr>
          <a:xfrm>
            <a:off x="4038600" y="2442048"/>
            <a:ext cx="4713812" cy="3067320"/>
          </a:xfrm>
          <a:prstGeom prst="rect">
            <a:avLst/>
          </a:prstGeom>
          <a:ln>
            <a:noFill/>
          </a:ln>
          <a:effectLst/>
        </p:spPr>
      </p:pic>
      <p:sp>
        <p:nvSpPr>
          <p:cNvPr id="15" name="Subtitle 8"/>
          <p:cNvSpPr txBox="1">
            <a:spLocks/>
          </p:cNvSpPr>
          <p:nvPr/>
        </p:nvSpPr>
        <p:spPr bwMode="auto">
          <a:xfrm>
            <a:off x="640105" y="3832228"/>
            <a:ext cx="8138770" cy="560387"/>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smtClean="0">
                <a:latin typeface="Arial Narrow" pitchFamily="34" charset="0"/>
              </a:rPr>
              <a:t>El </a:t>
            </a:r>
            <a:r>
              <a:rPr lang="en-US" sz="2000" b="1" dirty="0" err="1" smtClean="0">
                <a:latin typeface="Arial Narrow" pitchFamily="34" charset="0"/>
              </a:rPr>
              <a:t>operador</a:t>
            </a:r>
            <a:r>
              <a:rPr lang="en-US" sz="2000" b="1" dirty="0" smtClean="0">
                <a:latin typeface="Arial Narrow" pitchFamily="34" charset="0"/>
              </a:rPr>
              <a:t> </a:t>
            </a:r>
            <a:r>
              <a:rPr lang="en-US" sz="2000" b="1" dirty="0" err="1" smtClean="0">
                <a:latin typeface="Arial Narrow" pitchFamily="34" charset="0"/>
              </a:rPr>
              <a:t>oye</a:t>
            </a:r>
            <a:r>
              <a:rPr lang="en-US" sz="2000" b="1" dirty="0" smtClean="0">
                <a:latin typeface="Arial Narrow" pitchFamily="34" charset="0"/>
              </a:rPr>
              <a:t> ‘</a:t>
            </a:r>
            <a:r>
              <a:rPr lang="en-US" sz="2000" b="1" dirty="0" err="1" smtClean="0">
                <a:latin typeface="Arial Narrow" pitchFamily="34" charset="0"/>
              </a:rPr>
              <a:t>falsas</a:t>
            </a:r>
            <a:r>
              <a:rPr lang="en-US" sz="2000" b="1" dirty="0" smtClean="0">
                <a:latin typeface="Arial Narrow" pitchFamily="34" charset="0"/>
              </a:rPr>
              <a:t> </a:t>
            </a:r>
            <a:r>
              <a:rPr lang="en-US" sz="2000" b="1" dirty="0" err="1" smtClean="0">
                <a:latin typeface="Arial Narrow" pitchFamily="34" charset="0"/>
              </a:rPr>
              <a:t>alarmas</a:t>
            </a:r>
            <a:r>
              <a:rPr lang="en-US" sz="2000" b="1" dirty="0" smtClean="0">
                <a:latin typeface="Arial Narrow" pitchFamily="34" charset="0"/>
              </a:rPr>
              <a:t>’</a:t>
            </a:r>
            <a:br>
              <a:rPr lang="en-US" sz="2000" b="1" dirty="0" smtClean="0">
                <a:latin typeface="Arial Narrow" pitchFamily="34" charset="0"/>
              </a:rPr>
            </a:br>
            <a:r>
              <a:rPr lang="en-US" sz="2000" b="1" dirty="0" smtClean="0">
                <a:latin typeface="Arial Narrow" pitchFamily="34" charset="0"/>
              </a:rPr>
              <a:t>     </a:t>
            </a:r>
            <a:r>
              <a:rPr lang="en-US" sz="2000" b="1" dirty="0" err="1" smtClean="0">
                <a:latin typeface="Arial Narrow" pitchFamily="34" charset="0"/>
              </a:rPr>
              <a:t>cuando</a:t>
            </a:r>
            <a:r>
              <a:rPr lang="en-US" sz="2000" b="1" dirty="0" smtClean="0">
                <a:latin typeface="Arial Narrow" pitchFamily="34" charset="0"/>
              </a:rPr>
              <a:t> el </a:t>
            </a:r>
            <a:r>
              <a:rPr lang="en-US" sz="2000" b="1" dirty="0" err="1" smtClean="0">
                <a:latin typeface="Arial Narrow" pitchFamily="34" charset="0"/>
              </a:rPr>
              <a:t>objeto</a:t>
            </a:r>
            <a:r>
              <a:rPr lang="en-US" sz="2000" b="1" dirty="0" smtClean="0">
                <a:latin typeface="Arial Narrow" pitchFamily="34" charset="0"/>
              </a:rPr>
              <a:t> no </a:t>
            </a:r>
            <a:r>
              <a:rPr lang="en-US" sz="2000" b="1" dirty="0" err="1" smtClean="0">
                <a:latin typeface="Arial Narrow" pitchFamily="34" charset="0"/>
              </a:rPr>
              <a:t>es</a:t>
            </a:r>
            <a:r>
              <a:rPr lang="en-US" sz="2000" b="1" dirty="0" smtClean="0">
                <a:latin typeface="Arial Narrow" pitchFamily="34" charset="0"/>
              </a:rPr>
              <a:t> un </a:t>
            </a:r>
            <a:r>
              <a:rPr lang="en-US" sz="2000" b="1" dirty="0" err="1" smtClean="0">
                <a:latin typeface="Arial Narrow" pitchFamily="34" charset="0"/>
              </a:rPr>
              <a:t>peligro</a:t>
            </a: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marL="0" lvl="1">
              <a:lnSpc>
                <a:spcPts val="2200"/>
              </a:lnSpc>
              <a:buSzPct val="50000"/>
              <a:buFont typeface="Wingdings" pitchFamily="2" charset="2"/>
              <a:buChar char="ü"/>
            </a:pPr>
            <a:endParaRPr lang="en-US" sz="2000" b="1" dirty="0" smtClean="0">
              <a:latin typeface="Arial Narrow" pitchFamily="34" charset="0"/>
            </a:endParaRPr>
          </a:p>
          <a:p>
            <a:pPr>
              <a:lnSpc>
                <a:spcPts val="2400"/>
              </a:lnSpc>
            </a:pPr>
            <a:endParaRPr lang="en-US" sz="2400" b="1" dirty="0">
              <a:latin typeface="Arial Narrow" pitchFamily="34" charset="0"/>
            </a:endParaRPr>
          </a:p>
        </p:txBody>
      </p:sp>
      <p:grpSp>
        <p:nvGrpSpPr>
          <p:cNvPr id="3" name="Group 2" title="Picture of ARTBA Technology Solutions preventing runovers and backovers in roadway construction Title"/>
          <p:cNvGrpSpPr/>
          <p:nvPr/>
        </p:nvGrpSpPr>
        <p:grpSpPr>
          <a:xfrm>
            <a:off x="381000" y="336288"/>
            <a:ext cx="8595360" cy="959112"/>
            <a:chOff x="381000" y="336288"/>
            <a:chExt cx="8595360" cy="959112"/>
          </a:xfrm>
        </p:grpSpPr>
        <p:sp>
          <p:nvSpPr>
            <p:cNvPr id="4" name="Title 7"/>
            <p:cNvSpPr txBox="1">
              <a:spLocks/>
            </p:cNvSpPr>
            <p:nvPr/>
          </p:nvSpPr>
          <p:spPr>
            <a:xfrm>
              <a:off x="381000" y="336288"/>
              <a:ext cx="8595360" cy="914400"/>
            </a:xfrm>
            <a:prstGeom prst="rect">
              <a:avLst/>
            </a:prstGeom>
            <a:gradFill flip="none" rotWithShape="1">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tileRect/>
            </a:gradFill>
            <a:effectLst>
              <a:outerShdw blurRad="50800" dist="38100" dir="5400000" algn="t" rotWithShape="0">
                <a:prstClr val="black">
                  <a:alpha val="40000"/>
                </a:prstClr>
              </a:outerShdw>
            </a:effectLst>
            <a:scene3d>
              <a:camera prst="orthographicFront">
                <a:rot lat="0" lon="0" rev="0"/>
              </a:camera>
              <a:lightRig rig="threePt" dir="t">
                <a:rot lat="0" lon="0" rev="1200000"/>
              </a:lightRig>
            </a:scene3d>
            <a:sp3d>
              <a:bevelT h="25400"/>
            </a:sp3d>
          </p:spPr>
          <p:style>
            <a:lnRef idx="0">
              <a:schemeClr val="accent3"/>
            </a:lnRef>
            <a:fillRef idx="3">
              <a:schemeClr val="accent3"/>
            </a:fillRef>
            <a:effectRef idx="3">
              <a:schemeClr val="accent3"/>
            </a:effectRef>
            <a:fontRef idx="minor">
              <a:schemeClr val="lt1"/>
            </a:fontRef>
          </p:style>
          <p:txBody>
            <a:bodyPr anchor="ctr"/>
            <a:lstStyle/>
            <a:p>
              <a:pPr fontAlgn="auto">
                <a:spcAft>
                  <a:spcPts val="0"/>
                </a:spcAft>
                <a:defRPr/>
              </a:pPr>
              <a:endParaRPr lang="en-US" sz="3600" b="1" dirty="0">
                <a:solidFill>
                  <a:schemeClr val="bg1"/>
                </a:solidFill>
              </a:endParaRPr>
            </a:p>
          </p:txBody>
        </p:sp>
        <p:sp>
          <p:nvSpPr>
            <p:cNvPr id="5" name="Subtitle 8"/>
            <p:cNvSpPr txBox="1">
              <a:spLocks/>
            </p:cNvSpPr>
            <p:nvPr/>
          </p:nvSpPr>
          <p:spPr bwMode="auto">
            <a:xfrm>
              <a:off x="927698" y="592348"/>
              <a:ext cx="6324600" cy="381000"/>
            </a:xfrm>
            <a:prstGeom prst="rect">
              <a:avLst/>
            </a:prstGeom>
            <a:noFill/>
            <a:ln w="9525">
              <a:noFill/>
              <a:miter lim="800000"/>
              <a:headEnd/>
              <a:tailEnd/>
            </a:ln>
          </p:spPr>
          <p:txBody>
            <a:bodyPr>
              <a:scene3d>
                <a:camera prst="orthographicFront"/>
                <a:lightRig rig="threePt" dir="t"/>
              </a:scene3d>
              <a:sp3d extrusionH="57150">
                <a:bevelT w="82550" h="38100" prst="coolSlant"/>
              </a:sp3d>
            </a:bodyPr>
            <a:lstStyle/>
            <a:p>
              <a:pPr algn="r">
                <a:lnSpc>
                  <a:spcPts val="1900"/>
                </a:lnSpc>
              </a:pPr>
              <a:r>
                <a:rPr lang="en-US" sz="3600" b="1" dirty="0" err="1">
                  <a:effectLst>
                    <a:outerShdw blurRad="60007" dist="310007" dir="7680000" sy="30000" kx="1300200" algn="ctr" rotWithShape="0">
                      <a:prstClr val="black">
                        <a:alpha val="32000"/>
                      </a:prstClr>
                    </a:outerShdw>
                  </a:effectLst>
                </a:rPr>
                <a:t>Soluciones</a:t>
              </a:r>
              <a:r>
                <a:rPr lang="en-US" sz="3600" b="1" dirty="0">
                  <a:effectLst>
                    <a:outerShdw blurRad="60007" dist="310007" dir="7680000" sy="30000" kx="1300200" algn="ctr" rotWithShape="0">
                      <a:prstClr val="black">
                        <a:alpha val="32000"/>
                      </a:prstClr>
                    </a:outerShdw>
                  </a:effectLst>
                </a:rPr>
                <a:t> </a:t>
              </a:r>
              <a:r>
                <a:rPr lang="en-US" sz="3600" b="1" dirty="0" err="1">
                  <a:effectLst>
                    <a:outerShdw blurRad="60007" dist="310007" dir="7680000" sy="30000" kx="1300200" algn="ctr" rotWithShape="0">
                      <a:prstClr val="black">
                        <a:alpha val="32000"/>
                      </a:prstClr>
                    </a:outerShdw>
                  </a:effectLst>
                </a:rPr>
                <a:t>Tecnológicas</a:t>
              </a: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a:p>
              <a:pPr algn="r">
                <a:lnSpc>
                  <a:spcPts val="1900"/>
                </a:lnSpc>
              </a:pPr>
              <a:endParaRPr lang="en-US" sz="3600" b="1" dirty="0">
                <a:solidFill>
                  <a:srgbClr val="C00000"/>
                </a:solidFill>
                <a:effectLst>
                  <a:outerShdw blurRad="60007" dist="310007" dir="7680000" sy="30000" kx="1300200" algn="ctr" rotWithShape="0">
                    <a:prstClr val="black">
                      <a:alpha val="32000"/>
                    </a:prstClr>
                  </a:outerShdw>
                </a:effectLst>
                <a:latin typeface="Calibri" pitchFamily="34" charset="0"/>
              </a:endParaRPr>
            </a:p>
          </p:txBody>
        </p:sp>
        <p:sp>
          <p:nvSpPr>
            <p:cNvPr id="6" name="Subtitle 8"/>
            <p:cNvSpPr txBox="1">
              <a:spLocks/>
            </p:cNvSpPr>
            <p:nvPr/>
          </p:nvSpPr>
          <p:spPr bwMode="auto">
            <a:xfrm>
              <a:off x="589828" y="957530"/>
              <a:ext cx="7563572" cy="337870"/>
            </a:xfrm>
            <a:prstGeom prst="rect">
              <a:avLst/>
            </a:prstGeom>
            <a:noFill/>
            <a:ln w="9525">
              <a:noFill/>
              <a:miter lim="800000"/>
              <a:headEnd/>
              <a:tailEnd/>
            </a:ln>
          </p:spPr>
          <p:txBody>
            <a:bodyPr/>
            <a:lstStyle/>
            <a:p>
              <a:pPr>
                <a:lnSpc>
                  <a:spcPts val="1900"/>
                </a:lnSpc>
              </a:pPr>
              <a:r>
                <a:rPr lang="en-US" sz="1600" b="1" i="1" spc="50" dirty="0">
                  <a:ln>
                    <a:solidFill>
                      <a:srgbClr val="C00000"/>
                    </a:solidFill>
                  </a:ln>
                  <a:solidFill>
                    <a:srgbClr val="003300"/>
                  </a:solidFill>
                </a:rPr>
                <a:t>PREVINIENDO INCIDENTES POR ATROPELLOS EN LA CONSTRUCCION VIAL</a:t>
              </a:r>
              <a:endParaRPr lang="en-US" sz="1600" b="1" i="1" spc="50" dirty="0">
                <a:ln>
                  <a:solidFill>
                    <a:srgbClr val="C00000"/>
                  </a:solidFill>
                </a:ln>
                <a:solidFill>
                  <a:srgbClr val="003300"/>
                </a:solidFill>
                <a:latin typeface="Calibri" pitchFamily="34" charset="0"/>
              </a:endParaRPr>
            </a:p>
            <a:p>
              <a:pPr>
                <a:lnSpc>
                  <a:spcPts val="1900"/>
                </a:lnSpc>
              </a:pPr>
              <a:endParaRPr lang="en-US" sz="1600" b="1" i="1" spc="50" dirty="0">
                <a:ln>
                  <a:solidFill>
                    <a:srgbClr val="C00000"/>
                  </a:solidFill>
                </a:ln>
                <a:solidFill>
                  <a:srgbClr val="003300"/>
                </a:solidFill>
                <a:latin typeface="Calibri" pitchFamily="34" charset="0"/>
              </a:endParaRPr>
            </a:p>
          </p:txBody>
        </p:sp>
        <p:pic>
          <p:nvPicPr>
            <p:cNvPr id="7" name="Picture 6" descr="LOGO-ARTBA.png" title="Picture of ARTBA Technology Solutions preventing runovers and backovers in roadway construction Title"/>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7200" y="652077"/>
              <a:ext cx="533400" cy="207686"/>
            </a:xfrm>
            <a:prstGeom prst="rect">
              <a:avLst/>
            </a:prstGeom>
            <a:effectLst>
              <a:outerShdw blurRad="50800" dist="38100" dir="2700000" algn="tl" rotWithShape="0">
                <a:prstClr val="black">
                  <a:alpha val="40000"/>
                </a:prstClr>
              </a:outerShdw>
            </a:effectLst>
          </p:spPr>
        </p:pic>
        <p:pic>
          <p:nvPicPr>
            <p:cNvPr id="8" name="Picture 7" descr="Logo_WZ_Safety.png" title="Picture of ARTBA Technology Solutions preventing runovers and backovers in roadway construction Title"/>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91399" y="440545"/>
              <a:ext cx="1383723" cy="727388"/>
            </a:xfrm>
            <a:prstGeom prst="rect">
              <a:avLst/>
            </a:prstGeom>
            <a:effectLst>
              <a:outerShdw blurRad="50800" dist="38100" dir="2700000" algn="tl" rotWithShape="0">
                <a:prstClr val="black">
                  <a:alpha val="40000"/>
                </a:prstClr>
              </a:outerShdw>
            </a:effectLst>
          </p:spPr>
        </p:pic>
      </p:grpSp>
      <p:sp>
        <p:nvSpPr>
          <p:cNvPr id="9" name="Subtitle 8"/>
          <p:cNvSpPr txBox="1">
            <a:spLocks/>
          </p:cNvSpPr>
          <p:nvPr/>
        </p:nvSpPr>
        <p:spPr bwMode="auto">
          <a:xfrm>
            <a:off x="517525" y="1981200"/>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smtClean="0">
                <a:solidFill>
                  <a:schemeClr val="tx1">
                    <a:lumMod val="75000"/>
                    <a:lumOff val="25000"/>
                  </a:schemeClr>
                </a:solidFill>
                <a:latin typeface="Arial Narrow" pitchFamily="34" charset="0"/>
              </a:rPr>
              <a:t>La </a:t>
            </a:r>
            <a:r>
              <a:rPr lang="en-US" sz="2200" b="1" dirty="0" err="1" smtClean="0">
                <a:solidFill>
                  <a:schemeClr val="tx1">
                    <a:lumMod val="75000"/>
                    <a:lumOff val="25000"/>
                  </a:schemeClr>
                </a:solidFill>
                <a:latin typeface="Arial Narrow" pitchFamily="34" charset="0"/>
              </a:rPr>
              <a:t>alarma</a:t>
            </a:r>
            <a:r>
              <a:rPr lang="en-US" sz="2200" b="1" dirty="0" smtClean="0">
                <a:solidFill>
                  <a:schemeClr val="tx1">
                    <a:lumMod val="75000"/>
                    <a:lumOff val="25000"/>
                  </a:schemeClr>
                </a:solidFill>
                <a:latin typeface="Arial Narrow" pitchFamily="34" charset="0"/>
              </a:rPr>
              <a:t> </a:t>
            </a:r>
            <a:r>
              <a:rPr lang="en-US" sz="2200" b="1" dirty="0" err="1" smtClean="0">
                <a:solidFill>
                  <a:schemeClr val="tx1">
                    <a:lumMod val="75000"/>
                    <a:lumOff val="25000"/>
                  </a:schemeClr>
                </a:solidFill>
                <a:latin typeface="Arial Narrow" pitchFamily="34" charset="0"/>
              </a:rPr>
              <a:t>suena</a:t>
            </a:r>
            <a:r>
              <a:rPr lang="en-US" sz="2200" b="1" dirty="0" smtClean="0">
                <a:solidFill>
                  <a:schemeClr val="tx1">
                    <a:lumMod val="75000"/>
                    <a:lumOff val="25000"/>
                  </a:schemeClr>
                </a:solidFill>
                <a:latin typeface="Arial Narrow" pitchFamily="34" charset="0"/>
              </a:rPr>
              <a:t> al </a:t>
            </a:r>
            <a:r>
              <a:rPr lang="en-US" sz="2200" b="1" dirty="0" err="1" smtClean="0">
                <a:solidFill>
                  <a:schemeClr val="tx1">
                    <a:lumMod val="75000"/>
                    <a:lumOff val="25000"/>
                  </a:schemeClr>
                </a:solidFill>
                <a:latin typeface="Arial Narrow" pitchFamily="34" charset="0"/>
              </a:rPr>
              <a:t>d</a:t>
            </a:r>
            <a:r>
              <a:rPr lang="en-US" sz="2200" b="1" dirty="0" err="1" smtClean="0">
                <a:latin typeface="Arial Narrow" pitchFamily="34" charset="0"/>
              </a:rPr>
              <a:t>etectar</a:t>
            </a:r>
            <a:r>
              <a:rPr lang="en-US" sz="2200" b="1" dirty="0" smtClean="0">
                <a:latin typeface="Arial Narrow" pitchFamily="34" charset="0"/>
              </a:rPr>
              <a:t> a </a:t>
            </a:r>
            <a:r>
              <a:rPr lang="en-US" sz="2200" b="1" dirty="0" err="1" smtClean="0">
                <a:latin typeface="Arial Narrow" pitchFamily="34" charset="0"/>
              </a:rPr>
              <a:t>las</a:t>
            </a:r>
            <a:r>
              <a:rPr lang="en-US" sz="2200" b="1" dirty="0" smtClean="0">
                <a:latin typeface="Arial Narrow" pitchFamily="34" charset="0"/>
              </a:rPr>
              <a:t> personas y </a:t>
            </a:r>
            <a:r>
              <a:rPr lang="en-US" sz="2200" b="1" dirty="0" err="1" smtClean="0">
                <a:latin typeface="Arial Narrow" pitchFamily="34" charset="0"/>
              </a:rPr>
              <a:t>objetos</a:t>
            </a:r>
            <a:r>
              <a:rPr lang="en-US" sz="2200" b="1" dirty="0" smtClean="0">
                <a:latin typeface="Arial Narrow" pitchFamily="34" charset="0"/>
              </a:rPr>
              <a:t> </a:t>
            </a:r>
            <a:r>
              <a:rPr lang="en-US" sz="2200" b="1" dirty="0" err="1" smtClean="0">
                <a:latin typeface="Arial Narrow" pitchFamily="34" charset="0"/>
              </a:rPr>
              <a:t>que</a:t>
            </a:r>
            <a:r>
              <a:rPr lang="en-US" sz="2200" b="1" dirty="0" smtClean="0">
                <a:latin typeface="Arial Narrow" pitchFamily="34" charset="0"/>
              </a:rPr>
              <a:t> </a:t>
            </a:r>
            <a:r>
              <a:rPr lang="en-US" sz="2200" b="1" dirty="0" err="1" smtClean="0">
                <a:latin typeface="Arial Narrow" pitchFamily="34" charset="0"/>
              </a:rPr>
              <a:t>entran</a:t>
            </a:r>
            <a:r>
              <a:rPr lang="en-US" sz="2200" b="1" dirty="0" smtClean="0">
                <a:latin typeface="Arial Narrow" pitchFamily="34" charset="0"/>
              </a:rPr>
              <a:t> </a:t>
            </a:r>
            <a:r>
              <a:rPr lang="en-US" sz="2200" b="1" dirty="0" err="1" smtClean="0">
                <a:latin typeface="Arial Narrow" pitchFamily="34" charset="0"/>
              </a:rPr>
              <a:t>en</a:t>
            </a:r>
            <a:r>
              <a:rPr lang="en-US" sz="2200" b="1" dirty="0" smtClean="0">
                <a:latin typeface="Arial Narrow" pitchFamily="34" charset="0"/>
              </a:rPr>
              <a:t> </a:t>
            </a:r>
            <a:r>
              <a:rPr lang="en-US" sz="2200" b="1" dirty="0" err="1" smtClean="0">
                <a:latin typeface="Arial Narrow" pitchFamily="34" charset="0"/>
              </a:rPr>
              <a:t>obra</a:t>
            </a:r>
            <a:endParaRPr lang="en-US" sz="2200" b="1" dirty="0" smtClean="0">
              <a:latin typeface="Arial Narrow" pitchFamily="34" charset="0"/>
            </a:endParaRPr>
          </a:p>
        </p:txBody>
      </p:sp>
      <p:sp>
        <p:nvSpPr>
          <p:cNvPr id="10" name="Subtitle 8"/>
          <p:cNvSpPr txBox="1">
            <a:spLocks/>
          </p:cNvSpPr>
          <p:nvPr/>
        </p:nvSpPr>
        <p:spPr bwMode="auto">
          <a:xfrm>
            <a:off x="388938" y="1447800"/>
            <a:ext cx="7478712" cy="533400"/>
          </a:xfrm>
          <a:prstGeom prst="rect">
            <a:avLst/>
          </a:prstGeom>
          <a:noFill/>
          <a:ln w="9525">
            <a:noFill/>
            <a:miter lim="800000"/>
            <a:headEnd/>
            <a:tailEnd/>
          </a:ln>
        </p:spPr>
        <p:txBody>
          <a:bodyPr/>
          <a:lstStyle/>
          <a:p>
            <a:pPr marL="342900" indent="-342900">
              <a:spcBef>
                <a:spcPct val="20000"/>
              </a:spcBef>
            </a:pPr>
            <a:r>
              <a:rPr lang="en-US" sz="2800" b="1" dirty="0" err="1" smtClean="0">
                <a:solidFill>
                  <a:schemeClr val="bg2">
                    <a:lumMod val="10000"/>
                  </a:schemeClr>
                </a:solidFill>
                <a:latin typeface="Calibri" pitchFamily="34" charset="0"/>
              </a:rPr>
              <a:t>Sistemas</a:t>
            </a:r>
            <a:r>
              <a:rPr lang="en-US" sz="2800" b="1" dirty="0" smtClean="0">
                <a:solidFill>
                  <a:schemeClr val="bg2">
                    <a:lumMod val="10000"/>
                  </a:schemeClr>
                </a:solidFill>
                <a:latin typeface="Calibri" pitchFamily="34" charset="0"/>
              </a:rPr>
              <a:t> de Sonar</a:t>
            </a:r>
          </a:p>
        </p:txBody>
      </p:sp>
      <p:sp>
        <p:nvSpPr>
          <p:cNvPr id="12" name="5-Point Star 11" title="Picture of star under the page number"/>
          <p:cNvSpPr/>
          <p:nvPr/>
        </p:nvSpPr>
        <p:spPr>
          <a:xfrm>
            <a:off x="8484669" y="6607293"/>
            <a:ext cx="159026" cy="143123"/>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17" hidden="1"/>
          <p:cNvSpPr>
            <a:spLocks noGrp="1"/>
          </p:cNvSpPr>
          <p:nvPr>
            <p:ph type="title"/>
          </p:nvPr>
        </p:nvSpPr>
        <p:spPr>
          <a:xfrm>
            <a:off x="416566" y="-1600200"/>
            <a:ext cx="8229600" cy="1143000"/>
          </a:xfrm>
        </p:spPr>
        <p:txBody>
          <a:bodyPr>
            <a:normAutofit fontScale="90000"/>
          </a:bodyPr>
          <a:lstStyle/>
          <a:p>
            <a:r>
              <a:rPr lang="en-US" dirty="0"/>
              <a:t>Sonar systems</a:t>
            </a:r>
            <a:br>
              <a:rPr lang="en-US" dirty="0"/>
            </a:br>
            <a:endParaRPr lang="en-US" dirty="0"/>
          </a:p>
        </p:txBody>
      </p:sp>
      <p:sp>
        <p:nvSpPr>
          <p:cNvPr id="16" name="Slide Number Placeholder 4"/>
          <p:cNvSpPr>
            <a:spLocks noGrp="1"/>
          </p:cNvSpPr>
          <p:nvPr>
            <p:ph type="sldNum" sz="quarter" idx="12"/>
          </p:nvPr>
        </p:nvSpPr>
        <p:spPr/>
        <p:txBody>
          <a:bodyPr/>
          <a:lstStyle/>
          <a:p>
            <a:pPr>
              <a:defRPr/>
            </a:pPr>
            <a:fld id="{991630E5-D2C6-4D54-9913-55C6C92AA029}" type="slidenum">
              <a:rPr lang="en-US" smtClean="0"/>
              <a:pPr>
                <a:defRPr/>
              </a:pPr>
              <a:t>9</a:t>
            </a:fld>
            <a:endParaRPr lang="en-US" dirty="0"/>
          </a:p>
        </p:txBody>
      </p:sp>
      <p:sp>
        <p:nvSpPr>
          <p:cNvPr id="17" name="Subtitle 8"/>
          <p:cNvSpPr txBox="1">
            <a:spLocks/>
          </p:cNvSpPr>
          <p:nvPr/>
        </p:nvSpPr>
        <p:spPr bwMode="auto">
          <a:xfrm>
            <a:off x="517525" y="2416386"/>
            <a:ext cx="8474075" cy="506413"/>
          </a:xfrm>
          <a:prstGeom prst="rect">
            <a:avLst/>
          </a:prstGeom>
          <a:noFill/>
          <a:ln w="9525">
            <a:noFill/>
            <a:miter lim="800000"/>
            <a:headEnd/>
            <a:tailEnd/>
          </a:ln>
        </p:spPr>
        <p:txBody>
          <a:bodyPr/>
          <a:lstStyle/>
          <a:p>
            <a:pPr marL="0" lvl="1">
              <a:lnSpc>
                <a:spcPts val="2200"/>
              </a:lnSpc>
              <a:spcBef>
                <a:spcPct val="20000"/>
              </a:spcBef>
              <a:buFont typeface="Arial" charset="0"/>
              <a:buChar char="•"/>
            </a:pPr>
            <a:r>
              <a:rPr lang="en-US" sz="2200" b="1" dirty="0">
                <a:solidFill>
                  <a:schemeClr val="tx1">
                    <a:lumMod val="75000"/>
                    <a:lumOff val="25000"/>
                  </a:schemeClr>
                </a:solidFill>
                <a:latin typeface="Arial Narrow" pitchFamily="34" charset="0"/>
              </a:rPr>
              <a:t> </a:t>
            </a:r>
            <a:r>
              <a:rPr lang="en-US" sz="2200" b="1" dirty="0" err="1" smtClean="0">
                <a:latin typeface="Arial Narrow" pitchFamily="34" charset="0"/>
              </a:rPr>
              <a:t>Desafios</a:t>
            </a:r>
            <a:endParaRPr lang="en-US" sz="2200" b="1" dirty="0" smtClean="0">
              <a:latin typeface="Arial Narrow" pitchFamily="34" charset="0"/>
            </a:endParaRPr>
          </a:p>
        </p:txBody>
      </p:sp>
      <p:sp>
        <p:nvSpPr>
          <p:cNvPr id="22" name="Subtitle 8"/>
          <p:cNvSpPr txBox="1">
            <a:spLocks/>
          </p:cNvSpPr>
          <p:nvPr/>
        </p:nvSpPr>
        <p:spPr bwMode="auto">
          <a:xfrm>
            <a:off x="641132" y="4559358"/>
            <a:ext cx="4235668" cy="713208"/>
          </a:xfrm>
          <a:prstGeom prst="rect">
            <a:avLst/>
          </a:prstGeom>
          <a:noFill/>
          <a:ln w="9525">
            <a:noFill/>
            <a:miter lim="800000"/>
            <a:headEnd/>
            <a:tailEnd/>
          </a:ln>
        </p:spPr>
        <p:txBody>
          <a:bodyPr/>
          <a:lstStyle/>
          <a:p>
            <a:pPr marL="0" lvl="1">
              <a:lnSpc>
                <a:spcPts val="2200"/>
              </a:lnSpc>
              <a:buSzPct val="50000"/>
              <a:buFont typeface="Wingdings" pitchFamily="2" charset="2"/>
              <a:buChar char="ü"/>
            </a:pPr>
            <a:r>
              <a:rPr lang="en-US" sz="3600" b="1" dirty="0" smtClean="0">
                <a:solidFill>
                  <a:schemeClr val="tx1">
                    <a:lumMod val="50000"/>
                    <a:lumOff val="50000"/>
                  </a:schemeClr>
                </a:solidFill>
                <a:latin typeface="Arial Narrow" pitchFamily="34" charset="0"/>
              </a:rPr>
              <a:t> </a:t>
            </a:r>
            <a:r>
              <a:rPr lang="en-US" sz="2000" b="1" dirty="0" err="1" smtClean="0">
                <a:latin typeface="Arial Narrow" pitchFamily="34" charset="0"/>
              </a:rPr>
              <a:t>Relativamente</a:t>
            </a:r>
            <a:r>
              <a:rPr lang="en-US" sz="2000" b="1" dirty="0" smtClean="0">
                <a:latin typeface="Arial Narrow" pitchFamily="34" charset="0"/>
              </a:rPr>
              <a:t> </a:t>
            </a:r>
            <a:r>
              <a:rPr lang="en-US" sz="2000" b="1" dirty="0" err="1" smtClean="0">
                <a:latin typeface="Arial Narrow" pitchFamily="34" charset="0"/>
              </a:rPr>
              <a:t>corta</a:t>
            </a:r>
            <a:r>
              <a:rPr lang="en-US" sz="2000" b="1" dirty="0" smtClean="0">
                <a:latin typeface="Arial Narrow" pitchFamily="34" charset="0"/>
              </a:rPr>
              <a:t> </a:t>
            </a:r>
            <a:r>
              <a:rPr lang="en-US" sz="2000" b="1" dirty="0" err="1" smtClean="0">
                <a:latin typeface="Arial Narrow" pitchFamily="34" charset="0"/>
              </a:rPr>
              <a:t>distancia</a:t>
            </a:r>
            <a:r>
              <a:rPr lang="en-US" sz="2000" b="1" dirty="0" smtClean="0">
                <a:latin typeface="Arial Narrow" pitchFamily="34" charset="0"/>
              </a:rPr>
              <a:t> de </a:t>
            </a:r>
          </a:p>
          <a:p>
            <a:pPr marL="0" lvl="1">
              <a:lnSpc>
                <a:spcPts val="2200"/>
              </a:lnSpc>
              <a:buSzPct val="50000"/>
            </a:pPr>
            <a:r>
              <a:rPr lang="en-US" sz="2000" b="1" dirty="0" smtClean="0">
                <a:latin typeface="Arial Narrow" pitchFamily="34" charset="0"/>
              </a:rPr>
              <a:t>     </a:t>
            </a:r>
            <a:r>
              <a:rPr lang="en-US" sz="2000" b="1" dirty="0" err="1" smtClean="0">
                <a:latin typeface="Arial Narrow" pitchFamily="34" charset="0"/>
              </a:rPr>
              <a:t>detección</a:t>
            </a:r>
            <a:r>
              <a:rPr lang="en-US" sz="2000" b="1" dirty="0" smtClean="0">
                <a:latin typeface="Arial Narrow" pitchFamily="34" charset="0"/>
              </a:rPr>
              <a:t> </a:t>
            </a:r>
            <a:endParaRPr lang="en-US" sz="2400" b="1" dirty="0">
              <a:latin typeface="Arial Narrow" pitchFamily="34" charset="0"/>
            </a:endParaRPr>
          </a:p>
        </p:txBody>
      </p:sp>
      <p:pic>
        <p:nvPicPr>
          <p:cNvPr id="33" name="Picture 32" descr="highway1.png" title="Picture of operator driving a road work truck"/>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572000" y="2362200"/>
            <a:ext cx="3951300" cy="3486150"/>
          </a:xfrm>
          <a:prstGeom prst="rect">
            <a:avLst/>
          </a:prstGeom>
          <a:ln>
            <a:solidFill>
              <a:schemeClr val="tx1"/>
            </a:solidFill>
          </a:ln>
          <a:effectLst>
            <a:outerShdw blurRad="50800" dist="76200" dir="2700000" algn="tl" rotWithShape="0">
              <a:prstClr val="black">
                <a:alpha val="40000"/>
              </a:prstClr>
            </a:outerShdw>
          </a:effectLst>
        </p:spPr>
      </p:pic>
      <p:pic>
        <p:nvPicPr>
          <p:cNvPr id="26" name="Picture 25" descr="Animation-radar.gif" title="Picture of sound waves"/>
          <p:cNvPicPr>
            <a:picLocks noChangeAspect="1"/>
          </p:cNvPicPr>
          <p:nvPr/>
        </p:nvPicPr>
        <p:blipFill>
          <a:blip r:embed="rId11" cstate="print"/>
          <a:stretch>
            <a:fillRect/>
          </a:stretch>
        </p:blipFill>
        <p:spPr>
          <a:xfrm>
            <a:off x="546894" y="3750153"/>
            <a:ext cx="3581400" cy="2590800"/>
          </a:xfrm>
          <a:prstGeom prst="rect">
            <a:avLst/>
          </a:prstGeom>
        </p:spPr>
      </p:pic>
      <p:pic>
        <p:nvPicPr>
          <p:cNvPr id="27" name="Picture 26" descr="Animation-BEEP.gif" title="Picture of a sonar system beeping"/>
          <p:cNvPicPr>
            <a:picLocks noChangeAspect="1"/>
          </p:cNvPicPr>
          <p:nvPr/>
        </p:nvPicPr>
        <p:blipFill>
          <a:blip r:embed="rId12" cstate="print"/>
          <a:stretch>
            <a:fillRect/>
          </a:stretch>
        </p:blipFill>
        <p:spPr>
          <a:xfrm>
            <a:off x="4791075" y="2438400"/>
            <a:ext cx="3286125" cy="2295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fltVal val="0"/>
                                          </p:val>
                                        </p:tav>
                                        <p:tav tm="100000">
                                          <p:val>
                                            <p:strVal val="#ppt_w"/>
                                          </p:val>
                                        </p:tav>
                                      </p:tavLst>
                                    </p:anim>
                                    <p:anim calcmode="lin" valueType="num">
                                      <p:cBhvr>
                                        <p:cTn id="20" dur="1000" fill="hold"/>
                                        <p:tgtEl>
                                          <p:spTgt spid="2"/>
                                        </p:tgtEl>
                                        <p:attrNameLst>
                                          <p:attrName>ppt_h</p:attrName>
                                        </p:attrNameLst>
                                      </p:cBhvr>
                                      <p:tavLst>
                                        <p:tav tm="0">
                                          <p:val>
                                            <p:fltVal val="0"/>
                                          </p:val>
                                        </p:tav>
                                        <p:tav tm="100000">
                                          <p:val>
                                            <p:strVal val="#ppt_h"/>
                                          </p:val>
                                        </p:tav>
                                      </p:tavLst>
                                    </p:anim>
                                    <p:anim calcmode="lin" valueType="num">
                                      <p:cBhvr>
                                        <p:cTn id="21" dur="1000" fill="hold"/>
                                        <p:tgtEl>
                                          <p:spTgt spid="2"/>
                                        </p:tgtEl>
                                        <p:attrNameLst>
                                          <p:attrName>style.rotation</p:attrName>
                                        </p:attrNameLst>
                                      </p:cBhvr>
                                      <p:tavLst>
                                        <p:tav tm="0">
                                          <p:val>
                                            <p:fltVal val="90"/>
                                          </p:val>
                                        </p:tav>
                                        <p:tav tm="100000">
                                          <p:val>
                                            <p:fltVal val="0"/>
                                          </p:val>
                                        </p:tav>
                                      </p:tavLst>
                                    </p:anim>
                                    <p:animEffect transition="in" filter="fade">
                                      <p:cBhvr>
                                        <p:cTn id="22" dur="10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xit" presetSubtype="0" fill="hold" nodeType="withEffect">
                                  <p:stCondLst>
                                    <p:cond delay="0"/>
                                  </p:stCondLst>
                                  <p:iterate type="lt">
                                    <p:tmAbs val="0"/>
                                  </p:iterate>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3"/>
                                        </p:tgtEl>
                                        <p:attrNameLst>
                                          <p:attrName>style.visibility</p:attrName>
                                        </p:attrNameLst>
                                      </p:cBhvr>
                                      <p:to>
                                        <p:strVal val="visible"/>
                                      </p:to>
                                    </p:set>
                                  </p:childTnLst>
                                </p:cTn>
                              </p:par>
                              <p:par>
                                <p:cTn id="48" presetID="10" presetClass="entr" presetSubtype="0"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500"/>
                                        <p:tgtEl>
                                          <p:spTgt spid="27"/>
                                        </p:tgtEl>
                                      </p:cBhvr>
                                    </p:animEffect>
                                  </p:childTnLst>
                                </p:cTn>
                              </p:par>
                              <p:par>
                                <p:cTn id="51" presetID="10" presetClass="exit" presetSubtype="0" fill="hold" nodeType="withEffect">
                                  <p:stCondLst>
                                    <p:cond delay="0"/>
                                  </p:stCondLst>
                                  <p:childTnLst>
                                    <p:animEffect transition="out" filter="fade">
                                      <p:cBhvr>
                                        <p:cTn id="52" dur="500"/>
                                        <p:tgtEl>
                                          <p:spTgt spid="26"/>
                                        </p:tgtEl>
                                      </p:cBhvr>
                                    </p:animEffect>
                                    <p:set>
                                      <p:cBhvr>
                                        <p:cTn id="53" dur="1" fill="hold">
                                          <p:stCondLst>
                                            <p:cond delay="499"/>
                                          </p:stCondLst>
                                        </p:cTn>
                                        <p:tgtEl>
                                          <p:spTgt spid="2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2"/>
                                        </p:tgtEl>
                                      </p:cBhvr>
                                    </p:animEffect>
                                    <p:set>
                                      <p:cBhvr>
                                        <p:cTn id="56" dur="1" fill="hold">
                                          <p:stCondLst>
                                            <p:cond delay="499"/>
                                          </p:stCondLst>
                                        </p:cTn>
                                        <p:tgtEl>
                                          <p:spTgt spid="3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5"/>
                                        </p:tgtEl>
                                        <p:attrNameLst>
                                          <p:attrName>style.visibility</p:attrName>
                                        </p:attrNameLst>
                                      </p:cBhvr>
                                      <p:to>
                                        <p:strVal val="visible"/>
                                      </p:to>
                                    </p:set>
                                  </p:childTnLst>
                                </p:cTn>
                              </p:par>
                              <p:par>
                                <p:cTn id="67" presetID="10" presetClass="exit" presetSubtype="0" fill="hold" nodeType="withEffect">
                                  <p:stCondLst>
                                    <p:cond delay="0"/>
                                  </p:stCondLst>
                                  <p:childTnLst>
                                    <p:animEffect transition="out" filter="fade">
                                      <p:cBhvr>
                                        <p:cTn id="68" dur="500"/>
                                        <p:tgtEl>
                                          <p:spTgt spid="27"/>
                                        </p:tgtEl>
                                      </p:cBhvr>
                                    </p:animEffect>
                                    <p:set>
                                      <p:cBhvr>
                                        <p:cTn id="69" dur="1" fill="hold">
                                          <p:stCondLst>
                                            <p:cond delay="499"/>
                                          </p:stCondLst>
                                        </p:cTn>
                                        <p:tgtEl>
                                          <p:spTgt spid="2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3"/>
                                        </p:tgtEl>
                                      </p:cBhvr>
                                    </p:animEffect>
                                    <p:set>
                                      <p:cBhvr>
                                        <p:cTn id="72" dur="1" fill="hold">
                                          <p:stCondLst>
                                            <p:cond delay="499"/>
                                          </p:stCondLst>
                                        </p:cTn>
                                        <p:tgtEl>
                                          <p:spTgt spid="33"/>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3" grpId="0"/>
      <p:bldP spid="14" grpId="0"/>
      <p:bldP spid="15" grpId="0"/>
      <p:bldP spid="9" grpId="0"/>
      <p:bldP spid="10" grpId="0"/>
      <p:bldP spid="12" grpId="0" animBg="1"/>
      <p:bldP spid="17" grpId="0"/>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10348</TotalTime>
  <Words>1923</Words>
  <Application>Microsoft Office PowerPoint</Application>
  <PresentationFormat>On-screen Show (4:3)</PresentationFormat>
  <Paragraphs>242</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Technology solutions</vt:lpstr>
      <vt:lpstr>OSHA Disclaimer</vt:lpstr>
      <vt:lpstr>Six technologies to prevent runovers and backovers </vt:lpstr>
      <vt:lpstr>terminology</vt:lpstr>
      <vt:lpstr>Proximity detection </vt:lpstr>
      <vt:lpstr>Collision avoidance approaches </vt:lpstr>
      <vt:lpstr>Considerations </vt:lpstr>
      <vt:lpstr>Camera systems </vt:lpstr>
      <vt:lpstr>Sonar systems </vt:lpstr>
      <vt:lpstr>Radar systems </vt:lpstr>
      <vt:lpstr>Radar and camera systems </vt:lpstr>
      <vt:lpstr>Tag systems </vt:lpstr>
      <vt:lpstr>Global positioning system </vt:lpstr>
      <vt:lpstr>Emerging technologies </vt:lpstr>
      <vt:lpstr>Additional work, considerations and resources </vt:lpstr>
      <vt:lpstr>Discussion and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Beth Larson</dc:creator>
  <cp:lastModifiedBy>Powell, John W. - OSHA CTR</cp:lastModifiedBy>
  <cp:revision>916</cp:revision>
  <dcterms:created xsi:type="dcterms:W3CDTF">2013-10-16T13:38:14Z</dcterms:created>
  <dcterms:modified xsi:type="dcterms:W3CDTF">2017-07-14T18:00:31Z</dcterms:modified>
</cp:coreProperties>
</file>