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6"/>
  </p:notesMasterIdLst>
  <p:handoutMasterIdLst>
    <p:handoutMasterId r:id="rId27"/>
  </p:handoutMasterIdLst>
  <p:sldIdLst>
    <p:sldId id="275" r:id="rId2"/>
    <p:sldId id="263" r:id="rId3"/>
    <p:sldId id="372" r:id="rId4"/>
    <p:sldId id="348" r:id="rId5"/>
    <p:sldId id="364" r:id="rId6"/>
    <p:sldId id="256" r:id="rId7"/>
    <p:sldId id="264" r:id="rId8"/>
    <p:sldId id="282" r:id="rId9"/>
    <p:sldId id="292" r:id="rId10"/>
    <p:sldId id="340" r:id="rId11"/>
    <p:sldId id="343" r:id="rId12"/>
    <p:sldId id="363" r:id="rId13"/>
    <p:sldId id="365" r:id="rId14"/>
    <p:sldId id="369" r:id="rId15"/>
    <p:sldId id="367" r:id="rId16"/>
    <p:sldId id="370" r:id="rId17"/>
    <p:sldId id="366" r:id="rId18"/>
    <p:sldId id="338" r:id="rId19"/>
    <p:sldId id="347" r:id="rId20"/>
    <p:sldId id="335" r:id="rId21"/>
    <p:sldId id="336" r:id="rId22"/>
    <p:sldId id="368" r:id="rId23"/>
    <p:sldId id="373" r:id="rId24"/>
    <p:sldId id="262"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57" userDrawn="1">
          <p15:clr>
            <a:srgbClr val="A4A3A4"/>
          </p15:clr>
        </p15:guide>
        <p15:guide id="3"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4266" autoAdjust="0"/>
  </p:normalViewPr>
  <p:slideViewPr>
    <p:cSldViewPr>
      <p:cViewPr>
        <p:scale>
          <a:sx n="50" d="100"/>
          <a:sy n="50" d="100"/>
        </p:scale>
        <p:origin x="-294" y="-78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928"/>
        <p:guide pos="225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3038475" cy="464980"/>
          </a:xfrm>
          <a:prstGeom prst="rect">
            <a:avLst/>
          </a:prstGeom>
        </p:spPr>
        <p:txBody>
          <a:bodyPr vert="horz" lIns="92830" tIns="46415" rIns="92830" bIns="46415"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343" y="1"/>
            <a:ext cx="3038475" cy="464980"/>
          </a:xfrm>
          <a:prstGeom prst="rect">
            <a:avLst/>
          </a:prstGeom>
        </p:spPr>
        <p:txBody>
          <a:bodyPr vert="horz" lIns="92830" tIns="46415" rIns="92830" bIns="46415" rtlCol="0"/>
          <a:lstStyle>
            <a:lvl1pPr algn="r">
              <a:defRPr sz="1200">
                <a:latin typeface="Arial" charset="0"/>
              </a:defRPr>
            </a:lvl1pPr>
          </a:lstStyle>
          <a:p>
            <a:pPr>
              <a:defRPr/>
            </a:pPr>
            <a:fld id="{9B6495AB-2D80-4851-BF24-DC8B10B4F0E4}" type="datetimeFigureOut">
              <a:rPr lang="en-US"/>
              <a:pPr>
                <a:defRPr/>
              </a:pPr>
              <a:t>4/19/2017</a:t>
            </a:fld>
            <a:endParaRPr lang="en-US" dirty="0"/>
          </a:p>
        </p:txBody>
      </p:sp>
      <p:sp>
        <p:nvSpPr>
          <p:cNvPr id="4" name="Footer Placeholder 3"/>
          <p:cNvSpPr>
            <a:spLocks noGrp="1"/>
          </p:cNvSpPr>
          <p:nvPr>
            <p:ph type="ftr" sz="quarter" idx="2"/>
          </p:nvPr>
        </p:nvSpPr>
        <p:spPr>
          <a:xfrm>
            <a:off x="6" y="8829823"/>
            <a:ext cx="3038475" cy="464980"/>
          </a:xfrm>
          <a:prstGeom prst="rect">
            <a:avLst/>
          </a:prstGeom>
        </p:spPr>
        <p:txBody>
          <a:bodyPr vert="horz" lIns="92830" tIns="46415" rIns="92830" bIns="46415" rtlCol="0" anchor="b"/>
          <a:lstStyle>
            <a:lvl1pPr algn="l">
              <a:defRPr sz="1200">
                <a:latin typeface="Arial" charset="0"/>
              </a:defRPr>
            </a:lvl1pPr>
          </a:lstStyle>
          <a:p>
            <a:pPr>
              <a:defRPr/>
            </a:pPr>
            <a:r>
              <a:rPr lang="en-US" smtClean="0"/>
              <a:t>11/21/14</a:t>
            </a:r>
            <a:endParaRPr lang="en-US" dirty="0"/>
          </a:p>
        </p:txBody>
      </p:sp>
      <p:sp>
        <p:nvSpPr>
          <p:cNvPr id="5" name="Slide Number Placeholder 4"/>
          <p:cNvSpPr>
            <a:spLocks noGrp="1"/>
          </p:cNvSpPr>
          <p:nvPr>
            <p:ph type="sldNum" sz="quarter" idx="3"/>
          </p:nvPr>
        </p:nvSpPr>
        <p:spPr>
          <a:xfrm>
            <a:off x="3970343" y="8829823"/>
            <a:ext cx="3038475" cy="464980"/>
          </a:xfrm>
          <a:prstGeom prst="rect">
            <a:avLst/>
          </a:prstGeom>
        </p:spPr>
        <p:txBody>
          <a:bodyPr vert="horz" lIns="92830" tIns="46415" rIns="92830" bIns="46415" rtlCol="0" anchor="b"/>
          <a:lstStyle>
            <a:lvl1pPr algn="r">
              <a:defRPr sz="1200">
                <a:latin typeface="Arial" charset="0"/>
              </a:defRPr>
            </a:lvl1pPr>
          </a:lstStyle>
          <a:p>
            <a:pPr>
              <a:defRPr/>
            </a:pPr>
            <a:fld id="{37238F86-B99E-4BE3-B1AD-C4A55F7FE545}" type="slidenum">
              <a:rPr lang="en-US"/>
              <a:pPr>
                <a:defRPr/>
              </a:pPr>
              <a:t>‹#›</a:t>
            </a:fld>
            <a:endParaRPr lang="en-US" dirty="0"/>
          </a:p>
        </p:txBody>
      </p:sp>
    </p:spTree>
    <p:extLst>
      <p:ext uri="{BB962C8B-B14F-4D97-AF65-F5344CB8AC3E}">
        <p14:creationId xmlns:p14="http://schemas.microsoft.com/office/powerpoint/2010/main" val="14707414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3038475" cy="464980"/>
          </a:xfrm>
          <a:prstGeom prst="rect">
            <a:avLst/>
          </a:prstGeom>
        </p:spPr>
        <p:txBody>
          <a:bodyPr vert="horz" lIns="92830" tIns="46415" rIns="92830" bIns="46415"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343" y="1"/>
            <a:ext cx="3038475" cy="464980"/>
          </a:xfrm>
          <a:prstGeom prst="rect">
            <a:avLst/>
          </a:prstGeom>
        </p:spPr>
        <p:txBody>
          <a:bodyPr vert="horz" lIns="92830" tIns="46415" rIns="92830" bIns="46415" rtlCol="0"/>
          <a:lstStyle>
            <a:lvl1pPr algn="r">
              <a:defRPr sz="1200">
                <a:latin typeface="Arial" charset="0"/>
              </a:defRPr>
            </a:lvl1pPr>
          </a:lstStyle>
          <a:p>
            <a:pPr>
              <a:defRPr/>
            </a:pPr>
            <a:fld id="{FB832B41-F7A3-4028-A715-2CA80CD8AA2D}" type="datetimeFigureOut">
              <a:rPr lang="en-US"/>
              <a:pPr>
                <a:defRPr/>
              </a:pPr>
              <a:t>4/19/2017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dirty="0" smtClean="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6" y="8829823"/>
            <a:ext cx="3038475" cy="464980"/>
          </a:xfrm>
          <a:prstGeom prst="rect">
            <a:avLst/>
          </a:prstGeom>
        </p:spPr>
        <p:txBody>
          <a:bodyPr vert="horz" lIns="92830" tIns="46415" rIns="92830" bIns="46415" rtlCol="0" anchor="b"/>
          <a:lstStyle>
            <a:lvl1pPr algn="l">
              <a:defRPr sz="1200">
                <a:latin typeface="Arial" charset="0"/>
              </a:defRPr>
            </a:lvl1pPr>
          </a:lstStyle>
          <a:p>
            <a:pPr>
              <a:defRPr/>
            </a:pPr>
            <a:r>
              <a:rPr lang="en-US" smtClean="0"/>
              <a:t>11/21/14</a:t>
            </a:r>
            <a:endParaRPr lang="en-US" dirty="0"/>
          </a:p>
        </p:txBody>
      </p:sp>
      <p:sp>
        <p:nvSpPr>
          <p:cNvPr id="7" name="Slide Number Placeholder 6"/>
          <p:cNvSpPr>
            <a:spLocks noGrp="1"/>
          </p:cNvSpPr>
          <p:nvPr>
            <p:ph type="sldNum" sz="quarter" idx="5"/>
          </p:nvPr>
        </p:nvSpPr>
        <p:spPr>
          <a:xfrm>
            <a:off x="3970343" y="8829823"/>
            <a:ext cx="3038475" cy="464980"/>
          </a:xfrm>
          <a:prstGeom prst="rect">
            <a:avLst/>
          </a:prstGeom>
        </p:spPr>
        <p:txBody>
          <a:bodyPr vert="horz" lIns="92830" tIns="46415" rIns="92830" bIns="46415" rtlCol="0" anchor="b"/>
          <a:lstStyle>
            <a:lvl1pPr algn="r">
              <a:defRPr sz="1200">
                <a:latin typeface="Arial" charset="0"/>
              </a:defRPr>
            </a:lvl1pPr>
          </a:lstStyle>
          <a:p>
            <a:pPr>
              <a:defRPr/>
            </a:pPr>
            <a:fld id="{71C2013C-28F8-4763-9382-54293A8040DE}" type="slidenum">
              <a:rPr lang="en-US"/>
              <a:pPr>
                <a:defRPr/>
              </a:pPr>
              <a:t>‹#›</a:t>
            </a:fld>
            <a:endParaRPr lang="en-US" dirty="0"/>
          </a:p>
        </p:txBody>
      </p:sp>
    </p:spTree>
    <p:extLst>
      <p:ext uri="{BB962C8B-B14F-4D97-AF65-F5344CB8AC3E}">
        <p14:creationId xmlns:p14="http://schemas.microsoft.com/office/powerpoint/2010/main" val="182205876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This unit is the second in the </a:t>
            </a:r>
            <a:r>
              <a:rPr lang="en-US" b="1" dirty="0" smtClean="0"/>
              <a:t>Against the Grain </a:t>
            </a:r>
            <a:r>
              <a:rPr lang="en-US" dirty="0" smtClean="0"/>
              <a:t>curriculum</a:t>
            </a:r>
            <a:r>
              <a:rPr lang="en-US" baseline="0" dirty="0" smtClean="0"/>
              <a:t> </a:t>
            </a:r>
            <a:r>
              <a:rPr lang="en-US" dirty="0" smtClean="0"/>
              <a:t>on safe grain storage and handling for young and beginning workers</a:t>
            </a:r>
            <a:r>
              <a:rPr lang="en-US" baseline="0" dirty="0" smtClean="0"/>
              <a:t>. It will provide a general overview of the types of confined spaces and their related hazards that are found at agricultural workplaces. A general foundation related to all agricultural confined spaces is provided because of their many common characteristics.</a:t>
            </a:r>
          </a:p>
          <a:p>
            <a:endParaRPr lang="en-US" baseline="0" dirty="0" smtClean="0"/>
          </a:p>
          <a:p>
            <a:r>
              <a:rPr lang="en-US" baseline="0" dirty="0" smtClean="0"/>
              <a:t>Since most incidents involving agricultural confined spaces involve grain and feed storage, handling, and processing facilities, the focus will be on these facilities.</a:t>
            </a:r>
          </a:p>
          <a:p>
            <a:endParaRPr lang="en-US" baseline="0" dirty="0" smtClean="0"/>
          </a:p>
          <a:p>
            <a:r>
              <a:rPr lang="en-US" baseline="0" dirty="0" smtClean="0"/>
              <a:t>The unit begins with short, but powerful interview with Mrs. Linda Osier, a mother from Michigan, who lost her son at a farm in a silo being used to store grain.</a:t>
            </a:r>
          </a:p>
          <a:p>
            <a:endParaRPr lang="en-US" baseline="0" dirty="0" smtClean="0"/>
          </a:p>
          <a:p>
            <a:r>
              <a:rPr lang="en-US" baseline="0" dirty="0" smtClean="0"/>
              <a:t>Information will be presented on the different definitions used to identify various types of confined spaces, the hazards related to confined spaces, and current applicable regulations. The unit ends with a discussion about rights of a worker to say NO to performing  unsafe jobs or tasks they are not trained for.</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101669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Instructor Notes:</a:t>
            </a:r>
          </a:p>
          <a:p>
            <a:endParaRPr lang="en-US" dirty="0" smtClean="0"/>
          </a:p>
          <a:p>
            <a:r>
              <a:rPr lang="en-US" dirty="0" smtClean="0"/>
              <a:t>There</a:t>
            </a:r>
            <a:r>
              <a:rPr lang="en-US" baseline="0" dirty="0" smtClean="0"/>
              <a:t> are several types of vertical or tower silos in use in agricultural workplaces. They include:</a:t>
            </a:r>
          </a:p>
          <a:p>
            <a:pPr marL="171450" indent="-171450">
              <a:buFont typeface="Arial" pitchFamily="34" charset="0"/>
              <a:buChar char="•"/>
            </a:pPr>
            <a:r>
              <a:rPr lang="en-US" baseline="0" dirty="0" smtClean="0"/>
              <a:t>Poured concrete silos that can be 30-60’ in diameter and stand over 100’ tall. They generally unload from the bottom and load through the top. If not ventilated properly or contain spoiled material they can contain either a toxic atmosphere or oxygen levels  insufficient to support life.</a:t>
            </a:r>
          </a:p>
          <a:p>
            <a:pPr marL="171450" indent="-171450">
              <a:buFont typeface="Arial" pitchFamily="34" charset="0"/>
              <a:buChar char="•"/>
            </a:pPr>
            <a:r>
              <a:rPr lang="en-US" baseline="0" dirty="0" smtClean="0"/>
              <a:t>Oxygen limiting steel silos (Harvestore) that were designed to store high moisture grain, corn silage or fermented forages. Due to the lack of adequate ventilation they can contain high concentrations of nitrogen dioxide and carbon dioxide that are released during the fermentation process. They are designed to be nearly air tight and when working properly will not support life. They load from the top and unload from the bottom. Access is limited to a roof hatch and a bottom access point where the unloader is installed. The roof hatch is approximately 25” in diameter. When material is removed from the bottom of these structures it is considered plug flow since the first material in is the first out.</a:t>
            </a:r>
          </a:p>
          <a:p>
            <a:pPr marL="171450" indent="-171450">
              <a:buFont typeface="Arial" pitchFamily="34" charset="0"/>
              <a:buChar char="•"/>
            </a:pPr>
            <a:r>
              <a:rPr lang="en-US" baseline="0" dirty="0" smtClean="0"/>
              <a:t>Concrete, and sometimes wooden, stave silos are still widely used on dairy farms and load from the top and can be unloaded from either top or bottom.</a:t>
            </a:r>
          </a:p>
          <a:p>
            <a:pPr marL="171450" indent="-171450">
              <a:buFont typeface="Arial" pitchFamily="34" charset="0"/>
              <a:buChar char="•"/>
            </a:pPr>
            <a:r>
              <a:rPr lang="en-US" baseline="0" dirty="0" smtClean="0"/>
              <a:t>Most on-farm silos have ladders in place that do not meet current OSHA standards because the lack of full fall protection such as cages and rest platforms at required intervals, and adequate anchor points. At the time many of these structures were built there were no applicable safety standards.</a:t>
            </a:r>
          </a:p>
          <a:p>
            <a:pPr marL="0" indent="0">
              <a:buFont typeface="Arial" pitchFamily="34" charset="0"/>
              <a:buNone/>
            </a:pPr>
            <a:endParaRPr lang="en-US" baseline="0" dirty="0" smtClean="0"/>
          </a:p>
          <a:p>
            <a:pPr marL="0" indent="0">
              <a:buFont typeface="Arial" pitchFamily="34" charset="0"/>
              <a:buNone/>
            </a:pPr>
            <a:r>
              <a:rPr lang="en-US" baseline="0" dirty="0" smtClean="0"/>
              <a:t>The general trend in agricultural production is away from vertical or tower silos due to the energy costs to put the crop into and remove it from the structure. They are also physically demanding on the farmer to access.</a:t>
            </a:r>
          </a:p>
          <a:p>
            <a:pPr marL="0" indent="0">
              <a:buFont typeface="Arial" pitchFamily="34" charset="0"/>
              <a:buNone/>
            </a:pPr>
            <a:endParaRPr lang="en-US" baseline="0" dirty="0" smtClean="0"/>
          </a:p>
          <a:p>
            <a:pPr marL="0" indent="0">
              <a:buFont typeface="Arial" pitchFamily="34" charset="0"/>
              <a:buNone/>
            </a:pPr>
            <a:r>
              <a:rPr lang="en-US" baseline="0" dirty="0" smtClean="0"/>
              <a:t>Photo Credit: </a:t>
            </a:r>
          </a:p>
          <a:p>
            <a:pPr marL="0" indent="0">
              <a:buFont typeface="Arial" pitchFamily="34" charset="0"/>
              <a:buNone/>
            </a:pPr>
            <a:r>
              <a:rPr lang="en-US" baseline="0" dirty="0" smtClean="0"/>
              <a:t>Oxygen-limiting silo: http://www.cstindustries.com/products/harvestore</a:t>
            </a:r>
          </a:p>
          <a:p>
            <a:pPr marL="0" indent="0">
              <a:buFont typeface="Arial" pitchFamily="34" charset="0"/>
              <a:buNone/>
            </a:pPr>
            <a:r>
              <a:rPr lang="en-US" baseline="0" dirty="0" smtClean="0"/>
              <a:t>Concrete Stave Silo: http://www.franklinsilorepair.com/types-of-silos</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4273274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 Notes:</a:t>
            </a:r>
          </a:p>
          <a:p>
            <a:endParaRPr lang="en-US" dirty="0" smtClean="0"/>
          </a:p>
          <a:p>
            <a:r>
              <a:rPr lang="en-US" dirty="0" smtClean="0"/>
              <a:t>Manure storage facilities have accounted for several hundred incidents resulting in deaths and injuries, including at least two cases in which there were five fatalities in each incident. It is estimated that nearly one-third of all fatalities</a:t>
            </a:r>
            <a:r>
              <a:rPr lang="en-US" baseline="0" dirty="0" smtClean="0"/>
              <a:t> in manure storage facilities have been first responders, including both untrained employees or family members, and trained emergency personnel.</a:t>
            </a:r>
          </a:p>
          <a:p>
            <a:endParaRPr lang="en-US" baseline="0" dirty="0" smtClean="0"/>
          </a:p>
          <a:p>
            <a:r>
              <a:rPr lang="en-US" baseline="0" dirty="0" smtClean="0"/>
              <a:t>All manure releases toxic or flammable gases as it decomposes during storage. These include methane, carbon dioxide, hydrogen sulfide, and ammonia. Each has the potential of reducing the oxygen level below the acceptable level of 19% needed to sustain life. No one should enter a manure storage facility to perform any tasks or attempt a rescue without full respiratory protection and compliance with all permit-required confined space entry requirements.</a:t>
            </a:r>
          </a:p>
          <a:p>
            <a:endParaRPr lang="en-US" baseline="0" dirty="0" smtClean="0"/>
          </a:p>
          <a:p>
            <a:r>
              <a:rPr lang="en-US" baseline="0" dirty="0" smtClean="0"/>
              <a:t>Because of the generation of methane, there is a potential for fires and explosions to occur if the right concentrations develop. Before accessing any facility built over a manure storage structure, the facility should be well ventilated to ensure that methane levels are not excessive.</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4273274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Instructor Notes:</a:t>
            </a:r>
          </a:p>
          <a:p>
            <a:endParaRPr lang="en-US" dirty="0" smtClean="0"/>
          </a:p>
          <a:p>
            <a:r>
              <a:rPr lang="en-US" dirty="0" smtClean="0"/>
              <a:t>Historically, agricultural/grain</a:t>
            </a:r>
            <a:r>
              <a:rPr lang="en-US" baseline="0" dirty="0" smtClean="0"/>
              <a:t> transport vehicles have not been generally considered as confined spaces, however, they meet the classification for being confined spaces. For example, they are difficulty to access, contain material that can cause entrapment or asphyxiation and are not designed as an employee workplace.</a:t>
            </a:r>
          </a:p>
          <a:p>
            <a:endParaRPr lang="en-US" baseline="0" dirty="0" smtClean="0"/>
          </a:p>
          <a:p>
            <a:r>
              <a:rPr lang="en-US" baseline="0" dirty="0" smtClean="0"/>
              <a:t>The most frequent type of grain transport vehicle involved in entrapments or engulfments are gravity flow grain wagons. The most frequent victim is a boy ages 10-12 who was either riding on top of a load of grain that is being unloaded, or being transported in an empty vehicle and being covered by grain unloading from a combine or auger.</a:t>
            </a:r>
          </a:p>
          <a:p>
            <a:endParaRPr lang="en-US" baseline="0" dirty="0" smtClean="0"/>
          </a:p>
          <a:p>
            <a:r>
              <a:rPr lang="en-US" baseline="0" dirty="0" smtClean="0"/>
              <a:t>Entrapments and engulfments are less frequent in trucks and rail cars, but have a high fatality rate.</a:t>
            </a:r>
          </a:p>
          <a:p>
            <a:endParaRPr lang="en-US" baseline="0" dirty="0" smtClean="0"/>
          </a:p>
          <a:p>
            <a:r>
              <a:rPr lang="en-US" baseline="0" dirty="0" smtClean="0"/>
              <a:t>No worker should enter a wagon, truck or rail car while grain is being loaded into it or unloaded from it.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Multiple deaths have also occurred in manure transport tanks used to transport liquid manure from a storage facility to the field for application. No one should enter one of these tanks unless properly trained, equipped, and supervised.</a:t>
            </a:r>
          </a:p>
          <a:p>
            <a:endParaRPr lang="en-US" baseline="0"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4273274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Instructor Notes:</a:t>
            </a:r>
          </a:p>
          <a:p>
            <a:endParaRPr lang="en-US" dirty="0" smtClean="0"/>
          </a:p>
          <a:p>
            <a:r>
              <a:rPr lang="en-US" dirty="0" smtClean="0"/>
              <a:t>Some agricultural equipment has become so large that it includes within its configuration spaces that could be classified as confined spaces.</a:t>
            </a:r>
          </a:p>
          <a:p>
            <a:endParaRPr lang="en-US" baseline="0" dirty="0" smtClean="0"/>
          </a:p>
          <a:p>
            <a:r>
              <a:rPr lang="en-US" baseline="0" dirty="0" smtClean="0"/>
              <a:t>Injuries and deaths have involved youth working inside powered forage wagons that contain moving cross conveyors, revolving beaters, and augers. Incidents have also involved auger mixing wagons used to blend feed and feed grinder/mixer tanks.</a:t>
            </a:r>
          </a:p>
          <a:p>
            <a:endParaRPr lang="en-US" baseline="0" dirty="0" smtClean="0"/>
          </a:p>
          <a:p>
            <a:r>
              <a:rPr lang="en-US" baseline="0" dirty="0" smtClean="0"/>
              <a:t>Again, if it takes the use of the hands to access the space, it is probably a confined space and may contain serious hazards.</a:t>
            </a:r>
          </a:p>
          <a:p>
            <a:endParaRPr lang="en-US" baseline="0" dirty="0" smtClean="0"/>
          </a:p>
          <a:p>
            <a:r>
              <a:rPr lang="en-US" baseline="0" dirty="0" smtClean="0"/>
              <a:t>In some cases younger workers are asked to enter these confined spaces because of their smaller physical size. Most access hatches are about 24” in diameter which greatly limits the number of people who can physically access the space.</a:t>
            </a:r>
          </a:p>
          <a:p>
            <a:endParaRPr lang="en-US" baseline="0" dirty="0" smtClean="0"/>
          </a:p>
          <a:p>
            <a:r>
              <a:rPr lang="en-US" baseline="0" dirty="0" smtClean="0"/>
              <a:t>Photo credit: </a:t>
            </a:r>
          </a:p>
          <a:p>
            <a:r>
              <a:rPr lang="en-US" baseline="0" dirty="0" smtClean="0"/>
              <a:t>Combine: http://www.genusasset.com/agriculture-finance/</a:t>
            </a:r>
          </a:p>
          <a:p>
            <a:r>
              <a:rPr lang="en-US" baseline="0" dirty="0" smtClean="0"/>
              <a:t>Feed grinder/mixer: https://www.deere.com/en_US/products/equipment/frontier_implements/livestock_and_equine_equipment/gx11_series_grinder_mixer/gx11_series_grinder_mixer.page</a:t>
            </a:r>
          </a:p>
          <a:p>
            <a:endParaRPr lang="en-US" baseline="0"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427327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 Notes:</a:t>
            </a:r>
          </a:p>
          <a:p>
            <a:endParaRPr lang="en-US" dirty="0" smtClean="0"/>
          </a:p>
          <a:p>
            <a:r>
              <a:rPr lang="en-US" dirty="0" smtClean="0"/>
              <a:t>Nearly all farms have sewage systems</a:t>
            </a:r>
            <a:r>
              <a:rPr lang="en-US" baseline="0" dirty="0" smtClean="0"/>
              <a:t> in place to dispose of household wastes, waste water from cleaning operations and some livestock waste. In some cases tanks of 1,000-5,000 gallon capacities can be found. In addition, underground storage tanks, filter systems, pump pits, large pipes, and inspection covers provide potential access to unsafe confined spaces. Many of these spaces may contain high levels of toxic gases that require special personal protective equipment.</a:t>
            </a:r>
          </a:p>
          <a:p>
            <a:endParaRPr lang="en-US" baseline="0" dirty="0" smtClean="0"/>
          </a:p>
          <a:p>
            <a:r>
              <a:rPr lang="en-US" baseline="0" dirty="0" smtClean="0"/>
              <a:t>There is no justification for an employer to ever send a young or beginning worker into a sewage or septic system.</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4273274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 Notes:</a:t>
            </a:r>
          </a:p>
          <a:p>
            <a:endParaRPr lang="en-US" dirty="0" smtClean="0"/>
          </a:p>
          <a:p>
            <a:r>
              <a:rPr lang="en-US" dirty="0" smtClean="0"/>
              <a:t>The demand for large</a:t>
            </a:r>
            <a:r>
              <a:rPr lang="en-US" baseline="0" dirty="0" smtClean="0"/>
              <a:t> quantities of fuels, crop chemicals, such as liquid fertilizers, and liquid feed supplements on larger agricultural operations has resulted in the installation of large storage tanks that are sometimes entered for servicing. These tanks clearly fit the definition of a confined space and must be treated as such. Due to the characteristics of the materials being stored they should only be entered by specially trained workers with the necessary personal protective equipment, including self-contained breathing apparatus.</a:t>
            </a:r>
          </a:p>
          <a:p>
            <a:endParaRPr lang="en-US" baseline="0" dirty="0" smtClean="0"/>
          </a:p>
          <a:p>
            <a:r>
              <a:rPr lang="en-US" baseline="0" dirty="0" smtClean="0"/>
              <a:t>No youth or beginning worker is qualified to work in fuel or chemical storage tanks and should be aware of and be able to exercise their right to refuse such an assignment.</a:t>
            </a:r>
          </a:p>
          <a:p>
            <a:r>
              <a:rPr lang="en-US" baseline="0" dirty="0" smtClean="0"/>
              <a:t>Photo credit: </a:t>
            </a:r>
          </a:p>
          <a:p>
            <a:r>
              <a:rPr lang="en-US" baseline="0" dirty="0" smtClean="0"/>
              <a:t>Fuel storage tank: http://www.truenorthsteel.com/farm-fuel-tanks.php</a:t>
            </a:r>
          </a:p>
          <a:p>
            <a:r>
              <a:rPr lang="en-US" baseline="0" dirty="0" smtClean="0"/>
              <a:t>Water tank: http://www.divinewatertanks.com.au/gallery/</a:t>
            </a:r>
          </a:p>
          <a:p>
            <a:endParaRPr lang="en-US"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4273274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 Notes:</a:t>
            </a:r>
          </a:p>
          <a:p>
            <a:endParaRPr lang="en-US" dirty="0" smtClean="0"/>
          </a:p>
          <a:p>
            <a:r>
              <a:rPr lang="en-US" dirty="0" smtClean="0"/>
              <a:t>Incidents have been documented in a wide range and configuration of in ground structures and spaces, most often used related to the movement and storage of water. These include:</a:t>
            </a:r>
          </a:p>
          <a:p>
            <a:pPr marL="171450" indent="-171450">
              <a:buFont typeface="Wingdings" panose="05000000000000000000" pitchFamily="2" charset="2"/>
              <a:buChar char="§"/>
            </a:pPr>
            <a:r>
              <a:rPr lang="en-US" dirty="0" smtClean="0"/>
              <a:t>Deep and shallow</a:t>
            </a:r>
            <a:r>
              <a:rPr lang="en-US" baseline="0" dirty="0" smtClean="0"/>
              <a:t> wells, in some cases they may be abandoned</a:t>
            </a:r>
          </a:p>
          <a:p>
            <a:pPr marL="171450" indent="-171450">
              <a:buFont typeface="Wingdings" panose="05000000000000000000" pitchFamily="2" charset="2"/>
              <a:buChar char="§"/>
            </a:pPr>
            <a:r>
              <a:rPr lang="en-US" baseline="0" dirty="0" smtClean="0"/>
              <a:t>Well pits where pumps and pressure tanks are installed</a:t>
            </a:r>
          </a:p>
          <a:p>
            <a:pPr marL="171450" indent="-171450">
              <a:buFont typeface="Wingdings" panose="05000000000000000000" pitchFamily="2" charset="2"/>
              <a:buChar char="§"/>
            </a:pPr>
            <a:r>
              <a:rPr lang="en-US" baseline="0" dirty="0" smtClean="0"/>
              <a:t>Ditches dug to install drainage tile</a:t>
            </a:r>
          </a:p>
          <a:p>
            <a:pPr marL="171450" indent="-171450">
              <a:buFont typeface="Wingdings" panose="05000000000000000000" pitchFamily="2" charset="2"/>
              <a:buChar char="§"/>
            </a:pPr>
            <a:r>
              <a:rPr lang="en-US" baseline="0" dirty="0" smtClean="0"/>
              <a:t>Surface drains and culverts</a:t>
            </a:r>
          </a:p>
          <a:p>
            <a:pPr marL="171450" indent="-171450">
              <a:buFont typeface="Wingdings" panose="05000000000000000000" pitchFamily="2" charset="2"/>
              <a:buChar char="§"/>
            </a:pPr>
            <a:r>
              <a:rPr lang="en-US" baseline="0" dirty="0" smtClean="0"/>
              <a:t>Sump pump pits</a:t>
            </a:r>
          </a:p>
          <a:p>
            <a:pPr marL="171450" indent="-171450">
              <a:buFont typeface="Wingdings" panose="05000000000000000000" pitchFamily="2" charset="2"/>
              <a:buChar char="§"/>
            </a:pPr>
            <a:r>
              <a:rPr lang="en-US" baseline="0" dirty="0" smtClean="0"/>
              <a:t>Retention ponds with steep sides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Accessing these spaces can present special risks, especially to young and beginning workers.</a:t>
            </a:r>
            <a:endParaRPr lang="en-US"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4273274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 Notes:</a:t>
            </a:r>
          </a:p>
          <a:p>
            <a:endParaRPr lang="en-US" dirty="0" smtClean="0"/>
          </a:p>
          <a:p>
            <a:r>
              <a:rPr lang="en-US" dirty="0" smtClean="0"/>
              <a:t>As agricultural operations have become larger and more diversified, new types of confined spaces have come into the picture. These</a:t>
            </a:r>
            <a:r>
              <a:rPr lang="en-US" baseline="0" dirty="0" smtClean="0"/>
              <a:t> include large vats and tanks to process foods, wine fermentation tanks, and pickeling tanks. They also include tanks used to carry out bioprocessing of grain for production of biofuels. In some cases the byproducts of these processes can produce fumes and vapors that are toxic, explosive, or reduce the oxygen levels to a point that suffocation is possible.</a:t>
            </a:r>
          </a:p>
          <a:p>
            <a:endParaRPr lang="en-US" baseline="0" dirty="0" smtClean="0"/>
          </a:p>
          <a:p>
            <a:r>
              <a:rPr lang="en-US" baseline="0" dirty="0" smtClean="0"/>
              <a:t>For example, deaths have occurred to workers entering milk storage tanks with toxic cleansing chemicals and buildings sealed and cooled to protect fruits and vegetables.</a:t>
            </a:r>
          </a:p>
          <a:p>
            <a:endParaRPr lang="en-US" baseline="0" dirty="0" smtClean="0"/>
          </a:p>
          <a:p>
            <a:r>
              <a:rPr lang="en-US" baseline="0" dirty="0" smtClean="0"/>
              <a:t>Young and beginning workers need to be able to identify these facilities and recognize them as confined spaces with all the risks of any other confined space.</a:t>
            </a:r>
          </a:p>
          <a:p>
            <a:r>
              <a:rPr lang="en-US" sz="1000" baseline="0" dirty="0" smtClean="0"/>
              <a:t>Photo credit: </a:t>
            </a:r>
          </a:p>
          <a:p>
            <a:r>
              <a:rPr lang="en-US" sz="1000" baseline="0" dirty="0" smtClean="0"/>
              <a:t>Bulk milk tank: http://www.letstalkfarmanimals.ca/2014/05/23/inside-farming-want-safety-think-milk/</a:t>
            </a:r>
          </a:p>
          <a:p>
            <a:r>
              <a:rPr lang="en-US" sz="1000" baseline="0" dirty="0" smtClean="0"/>
              <a:t>Fruit storage :http://neutec.it/v2/</a:t>
            </a:r>
            <a:r>
              <a:rPr lang="en-US" sz="1000" baseline="0" dirty="0" err="1" smtClean="0"/>
              <a:t>en</a:t>
            </a:r>
            <a:r>
              <a:rPr lang="en-US" sz="1000" baseline="0" dirty="0" smtClean="0"/>
              <a:t>/projects/</a:t>
            </a:r>
            <a:r>
              <a:rPr lang="en-US" sz="1000" baseline="0" dirty="0" err="1" smtClean="0"/>
              <a:t>obstlager-oswald</a:t>
            </a:r>
            <a:r>
              <a:rPr lang="en-US" sz="1000" baseline="0" dirty="0" smtClean="0"/>
              <a:t>/</a:t>
            </a:r>
          </a:p>
          <a:p>
            <a:r>
              <a:rPr lang="en-US" sz="1000" baseline="0" dirty="0" smtClean="0"/>
              <a:t>Biodigester: http://www.owensoundsuntimes.com/2014/10/12/provincial-support-pending-on-biodigester</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4273274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dirty="0" smtClean="0"/>
          </a:p>
          <a:p>
            <a:r>
              <a:rPr lang="en-US" dirty="0" smtClean="0"/>
              <a:t>The</a:t>
            </a:r>
            <a:r>
              <a:rPr lang="en-US" baseline="0" dirty="0" smtClean="0"/>
              <a:t> list summarizes the types of hazards that young and beginning workers might be exposed to in and around agricultural confined spaces.</a:t>
            </a:r>
          </a:p>
          <a:p>
            <a:endParaRPr lang="en-US" baseline="0" dirty="0" smtClean="0"/>
          </a:p>
          <a:p>
            <a:r>
              <a:rPr lang="en-US" baseline="0" dirty="0" smtClean="0"/>
              <a:t>Quickly review each and respond to questions, if any. Some students may not realize that there are health risks such as exposure to excessive heat and toxic dusts and molds.</a:t>
            </a:r>
          </a:p>
          <a:p>
            <a:endParaRPr lang="en-US" baseline="0" dirty="0" smtClean="0"/>
          </a:p>
          <a:p>
            <a:r>
              <a:rPr lang="en-US" baseline="0" dirty="0" smtClean="0"/>
              <a:t>The biggest killers in agricultural confined spaces are entrapments in flowing grain and exposure to toxic gases.</a:t>
            </a:r>
          </a:p>
          <a:p>
            <a:endParaRPr lang="en-US" baseline="0" dirty="0" smtClean="0"/>
          </a:p>
          <a:p>
            <a:r>
              <a:rPr lang="en-US" baseline="0" dirty="0" smtClean="0"/>
              <a:t>To increase student retention, consider going online and downloading an actual case to read to the students, including the victims name, age, and location. Several actual case studies are also found in the Instructor’s Guide.</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3465824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Instructor Notes:</a:t>
            </a:r>
            <a:r>
              <a:rPr lang="en-US" dirty="0" smtClean="0"/>
              <a:t>  </a:t>
            </a:r>
          </a:p>
          <a:p>
            <a:endParaRPr lang="en-US" dirty="0" smtClean="0"/>
          </a:p>
          <a:p>
            <a:r>
              <a:rPr lang="en-US" dirty="0" smtClean="0"/>
              <a:t>Participants in this training are at an age that makes understanding or interpreting federal workplace safety and health rules almost impossible. In most cases they have difficulty even seeing the value or relevance of the rules.</a:t>
            </a:r>
          </a:p>
          <a:p>
            <a:endParaRPr lang="en-US" dirty="0" smtClean="0"/>
          </a:p>
          <a:p>
            <a:r>
              <a:rPr lang="en-US" dirty="0" smtClean="0"/>
              <a:t>What should be communicated to them in this training is that the OSHA Standards are not suggestions</a:t>
            </a:r>
            <a:r>
              <a:rPr lang="en-US" baseline="0" dirty="0" smtClean="0"/>
              <a:t> or just good work practices, but, in fact, are the law for the commercial grain industry and other industrial settings with confined spaces. Failure to comply with these laws can lead to being dismissed from the job, citations, fines, and in rare cases criminal charges.</a:t>
            </a:r>
          </a:p>
          <a:p>
            <a:endParaRPr lang="en-US" baseline="0" dirty="0" smtClean="0"/>
          </a:p>
          <a:p>
            <a:r>
              <a:rPr lang="en-US" baseline="0" dirty="0" smtClean="0"/>
              <a:t>One of the values of this training is that participants are getting a jump start on what will be expected of them if they go to work at a facility that must comply with the OSHA Standards, especially those related to confined spaces.</a:t>
            </a:r>
          </a:p>
          <a:p>
            <a:endParaRPr lang="en-US" baseline="0" dirty="0" smtClean="0"/>
          </a:p>
          <a:p>
            <a:r>
              <a:rPr lang="en-US" baseline="0" dirty="0" smtClean="0"/>
              <a:t>Time does not allow review of all the provisions of either 29 CFR 1910.146 or 29 CFR 1010.272 which are most relevant to the confined spaces and grain storage and handling facilities found in agricultural workplaces. Encourage participants to review the two standards that are included in the Instructor’s Guide or can be found at www.osha.gov.</a:t>
            </a:r>
          </a:p>
          <a:p>
            <a:endParaRPr lang="en-US"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4273274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900" baseline="0" dirty="0" smtClean="0"/>
              <a:t>To help everyone get on the same page, definitions of several basic terms related to agricultural confined spaces will be reviewed. A more comprehensive list of terms and definitions can be found in the Instructor’s Guide. Please review this list before conducting the class.</a:t>
            </a:r>
          </a:p>
          <a:p>
            <a:endParaRPr lang="en-US" sz="900" baseline="0" dirty="0" smtClean="0"/>
          </a:p>
          <a:p>
            <a:r>
              <a:rPr lang="en-US" sz="900" baseline="0" dirty="0" smtClean="0"/>
              <a:t>The typical types of confined spaces found in agricultural workplaces will be described and shown. Time doesn’t allow for discussion of every possible confined space that might be encountered by a young or beginning worker. But the key characteristics will be identified so participants will know what to look for and recognize the most significant hazards. A fairly comprehensive list of agricultural confined spaces is included as an attachment in the Instructor’s Guide. This can be copied and used as a handout.</a:t>
            </a:r>
          </a:p>
          <a:p>
            <a:endParaRPr lang="en-US" sz="900" baseline="0" dirty="0" smtClean="0"/>
          </a:p>
          <a:p>
            <a:r>
              <a:rPr lang="en-US" sz="900" baseline="0" dirty="0" smtClean="0"/>
              <a:t>The most serious hazards will be identified which will be repeated throughout the training. These hazards include entrapments, engulfments, entanglements, falls, respiratory hazards, and electrocution.</a:t>
            </a:r>
          </a:p>
          <a:p>
            <a:endParaRPr lang="en-US" sz="900" baseline="0" dirty="0" smtClean="0"/>
          </a:p>
          <a:p>
            <a:r>
              <a:rPr lang="en-US" sz="900" baseline="0" dirty="0" smtClean="0"/>
              <a:t>There is considerable confusion over the Federal OSHA standards that apply to agricultural confined spaces and grain handling facilities. In some cases, certain confined spaces at facilities such as farms, feedlots, and seed processing operations are exempt from the standards. The relevant standards should be reviewed and their exemption provisions discussed. The two most relevant standards (29 CFR 1910.146 and 29 CFR 1910.272) are included as attachments to the Instructor’s Guide. Students will not be expected to know the contents of the standards but be aware that they exist and how to access them.</a:t>
            </a:r>
          </a:p>
          <a:p>
            <a:endParaRPr lang="en-US" sz="900" baseline="0" dirty="0" smtClean="0"/>
          </a:p>
          <a:p>
            <a:r>
              <a:rPr lang="en-US" sz="900" baseline="0" dirty="0" smtClean="0"/>
              <a:t>The rights of workers under the OSHA regulations are important for every young and beginning worker to know. They need to be encouraged to exercise these rights if asked to perform unsafe tasks or tasks they are not trained to do.</a:t>
            </a:r>
          </a:p>
          <a:p>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Instructor Notes:</a:t>
            </a:r>
            <a:r>
              <a:rPr lang="en-US" dirty="0" smtClean="0"/>
              <a:t>  </a:t>
            </a:r>
          </a:p>
          <a:p>
            <a:endParaRPr lang="en-US" sz="600" dirty="0" smtClean="0"/>
          </a:p>
          <a:p>
            <a:pPr marL="0" indent="0">
              <a:buFont typeface="Arial" panose="020B0604020202020204" pitchFamily="34" charset="0"/>
              <a:buNone/>
            </a:pPr>
            <a:r>
              <a:rPr lang="en-US" sz="1200" dirty="0" smtClean="0"/>
              <a:t>There has been considerable  confusion regarding the application of OSHA standards to grain storage and handling facilities. The two most relevant standards, 29 CFR 1910.272 Grain Handling Standard and 29 CFR 1910.146 Permit-required Confined Space Standard, are not universally applicable to all grain facilities due to exemption provisions included in the standards. The reasons why these exemptions exist are complex and include political pressure placed by special interest groups on legislators</a:t>
            </a:r>
            <a:r>
              <a:rPr lang="en-US" sz="1200" baseline="0" dirty="0" smtClean="0"/>
              <a:t> when the standards were drafted and the potential cost of bringing existing facilities into compliance. In some cases, these exemptions don’t make sense. For example, a 100,000 bushel bin at a commercial, OSHA non-exempt, storage operation that employs any number of employees must comply with the provisions of CFR 1910.146 and CFR 1910.272, while a grain facility with the capacity of 500,000 bushels, and several employees across the highway from the first, but classified as a farm or feedlot that does not buy or sell grain, is exempt from compliance with the OSHA workplace grain handling standards. Whether or not the rules make sense is immaterial. To assist in better understanding the applicability of the two standards, instructors should review both standards found as attachments in the Instructor’s Guide, and the relevant OSHA Quick Takes also found as attachments.</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It should be noted that many incidents, especially non-fatal, at exempt facilities go unreported since there are no reporting requirements for these facilities.</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194908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Instructor Notes:</a:t>
            </a:r>
            <a:r>
              <a:rPr lang="en-US" dirty="0" smtClean="0"/>
              <a:t>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Again,</a:t>
            </a:r>
            <a:r>
              <a:rPr lang="en-US" baseline="0" dirty="0" smtClean="0"/>
              <a:t> n</a:t>
            </a:r>
            <a:r>
              <a:rPr lang="en-US" dirty="0" smtClean="0"/>
              <a:t>on-exempt facilities under current OSHA standards includes almost all commercial</a:t>
            </a:r>
            <a:r>
              <a:rPr lang="en-US" baseline="0" dirty="0" smtClean="0"/>
              <a:t> grain storage and handling operations regardless of size.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Confined space entry permits, in most cases, must be filled out by all employees and filed with the employer or management prior to entering the space.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Prior training is required to use lifeline, body harnesses, certain personal protective equipment, and retrieval equipment.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Air monitoring must include at a minimum an oxygen monitor.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Communications equipment must be tested at that facility at least annually and documented.</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Emergency Action Plans must be communicated to employees, reviewed and updated regularly and include procedures for the facility operators and local responders.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Training must be documented and on file along with a training roster. In many cases, employees will need to sign up a register confirming that they have participated in the training.</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Non-exempt operations are required to report to OSHA workplace injuries or incidents involving multiple workers. This is why there are such a high percentage of documented events at non-exempt facilities as compared to exempt farms.</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4045559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 Notes:</a:t>
            </a:r>
            <a:r>
              <a:rPr lang="en-US" dirty="0" smtClean="0"/>
              <a:t>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Throughout these training materials, students will be reminded of their rights to safe working conditions.</a:t>
            </a:r>
            <a:r>
              <a:rPr lang="en-US" baseline="0" dirty="0" smtClean="0"/>
              <a:t> They need to be encouraged to speak up if they are uncomfortable about performing unfamiliar tasks that they believe or know pose a risk of serious harm.</a:t>
            </a:r>
          </a:p>
          <a:p>
            <a:pPr marL="0" indent="0">
              <a:buFont typeface="Arial" panose="020B0604020202020204" pitchFamily="34" charset="0"/>
              <a:buNone/>
            </a:pPr>
            <a:endParaRPr lang="en-US" i="1" baseline="0" dirty="0" smtClean="0"/>
          </a:p>
          <a:p>
            <a:pPr marL="0" indent="0">
              <a:buFont typeface="Arial" panose="020B0604020202020204" pitchFamily="34" charset="0"/>
              <a:buNone/>
            </a:pPr>
            <a:r>
              <a:rPr lang="en-US" i="0" baseline="0" dirty="0" smtClean="0"/>
              <a:t>This does not mean that they can pick and chose what their employer assigns to them, but rather have the judgment/maturity to ask questions and raise concerns about tasks they see as potentially dangerous.</a:t>
            </a:r>
            <a:endParaRPr lang="en-US" i="0"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4045559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 Notes:</a:t>
            </a:r>
            <a:r>
              <a:rPr lang="en-US" dirty="0" smtClean="0"/>
              <a:t>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Every young and beginning</a:t>
            </a:r>
            <a:r>
              <a:rPr lang="en-US" baseline="0" dirty="0" smtClean="0"/>
              <a:t> worker has the right to a safe workplace. That means an environment where communication occurs regarding hazard recognition and use of safe work practices. If an employee feels that he or she is in an environment that isn’t safe and are not getting the support needed from the supervisor or management, he or she has the right to report the issue to OSHA. An employee can file a complaint with OSHA by visiting or calling the local OSHA office or sending a written complaint to the closest OSHA regional or area office. When filing a complaint with OSHA, employees are protected from any retaliation from their employer. Retaliation could include demoting, denying overtime or promotion, discipline, denying benefits, failing to hire or rehire, or firing. It could also include intimidation, threats and reassignment. Encourage participants that if they feel they are being discriminated against because of their workplace concerns to report it to OSHA immediately.</a:t>
            </a:r>
            <a:endParaRPr lang="en-US" i="0"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4045559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r>
              <a:rPr lang="en-US" dirty="0" smtClean="0"/>
              <a:t>  </a:t>
            </a:r>
          </a:p>
          <a:p>
            <a:endParaRPr lang="en-US" dirty="0" smtClean="0"/>
          </a:p>
          <a:p>
            <a:r>
              <a:rPr lang="en-US" dirty="0" smtClean="0"/>
              <a:t>Answer</a:t>
            </a:r>
            <a:r>
              <a:rPr lang="en-US" baseline="0" dirty="0" smtClean="0"/>
              <a:t> any questions anyone has from this unit before moving on</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10172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The interview with Mrs.</a:t>
            </a:r>
            <a:r>
              <a:rPr lang="en-US" baseline="0" dirty="0" smtClean="0"/>
              <a:t> Linda Osier is a short, but powerful reminder of the tragic results of a young worker being assigned a task without adequate training or supervision. The scenes at the site of Mrs. Osier’s son’s death are not fabricated and may be difficult for some to watch.</a:t>
            </a:r>
          </a:p>
          <a:p>
            <a:endParaRPr lang="en-US" baseline="0" dirty="0" smtClean="0"/>
          </a:p>
          <a:p>
            <a:r>
              <a:rPr lang="en-US" baseline="0" dirty="0" smtClean="0"/>
              <a:t>Point out to participants that as young and beginning workers they are not “expendable workers”, but deserve the same right to return home from the work place safe and healthy as every other worker.</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76312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baseline="0" dirty="0" smtClean="0"/>
          </a:p>
          <a:p>
            <a:r>
              <a:rPr lang="en-US" baseline="0" dirty="0" smtClean="0"/>
              <a:t>A review of the technical literature reveals that there are numerous definitions for what constitutes a confined space. There are engineering descriptions, regulatory definitions and definitions that apply to specific applications. The definition shown in the slide was developed specifically to communicate to agricultural workers the characteristics of agricultural confined spaces. It actually goes beyond the current regulatory definition used by OSHA for compliance purposes.</a:t>
            </a:r>
          </a:p>
          <a:p>
            <a:endParaRPr lang="en-US" baseline="0" dirty="0" smtClean="0"/>
          </a:p>
          <a:p>
            <a:r>
              <a:rPr lang="en-US" baseline="0" dirty="0" smtClean="0"/>
              <a:t>As will be noted later, not all agricultural confined spaces are covered by OSHA regulations.</a:t>
            </a:r>
          </a:p>
          <a:p>
            <a:endParaRPr lang="en-US" baseline="0" dirty="0" smtClean="0"/>
          </a:p>
          <a:p>
            <a:r>
              <a:rPr lang="en-US" baseline="0" dirty="0" smtClean="0"/>
              <a:t>The point that needs to be made is that there are spaces found in agricultural work places that are extremely dangerous and require specialized training and protective equipment to enter safely.</a:t>
            </a:r>
          </a:p>
          <a:p>
            <a:endParaRPr lang="en-US" baseline="0" dirty="0" smtClean="0"/>
          </a:p>
          <a:p>
            <a:r>
              <a:rPr lang="en-US" baseline="0" dirty="0" smtClean="0"/>
              <a:t>Ask the class if anyone has worked in a space that fits this definition of an agricultural confined space.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Young</a:t>
            </a:r>
            <a:r>
              <a:rPr lang="en-US" baseline="0" dirty="0" smtClean="0"/>
              <a:t> and beginning workers need simple easy to remember definitions. One that has been widely used is:</a:t>
            </a:r>
          </a:p>
          <a:p>
            <a:endParaRPr lang="en-US" baseline="0" dirty="0" smtClean="0"/>
          </a:p>
          <a:p>
            <a:r>
              <a:rPr lang="en-US" baseline="0" dirty="0" smtClean="0"/>
              <a:t>“If you need to use your hands to get in and out, consider it a confined space.”</a:t>
            </a:r>
          </a:p>
          <a:p>
            <a:endParaRPr lang="en-US" baseline="0" dirty="0" smtClean="0"/>
          </a:p>
          <a:p>
            <a:r>
              <a:rPr lang="en-US" baseline="0" dirty="0" smtClean="0"/>
              <a:t>This easy to remember definition will hopefully come to mind when the worker is trying to access a space, causing him or her to stop and consider whether it is a safe place to be.</a:t>
            </a:r>
          </a:p>
          <a:p>
            <a:endParaRPr lang="en-US" baseline="0" dirty="0" smtClean="0"/>
          </a:p>
          <a:p>
            <a:r>
              <a:rPr lang="en-US" baseline="0" dirty="0" smtClean="0"/>
              <a:t>It should be noted that this simple definition does not cover all agricultural confined spaces. For example, some environmentally-controlled fruit storage and large grain bins with walk through doors and grain dump pits with steps can be classified as confined spaces.</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229754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eaLnBrk="1" hangingPunct="1">
              <a:spcBef>
                <a:spcPct val="0"/>
              </a:spcBef>
            </a:pPr>
            <a:r>
              <a:rPr lang="en-US" b="1" dirty="0" smtClean="0"/>
              <a:t>Instructor Notes:</a:t>
            </a:r>
          </a:p>
          <a:p>
            <a:pPr eaLnBrk="1" hangingPunct="1">
              <a:spcBef>
                <a:spcPct val="0"/>
              </a:spcBef>
            </a:pPr>
            <a:endParaRPr lang="en-US" sz="800" dirty="0" smtClean="0"/>
          </a:p>
          <a:p>
            <a:pPr eaLnBrk="1" hangingPunct="1">
              <a:spcBef>
                <a:spcPct val="0"/>
              </a:spcBef>
            </a:pPr>
            <a:r>
              <a:rPr lang="en-US" sz="1100" dirty="0" smtClean="0"/>
              <a:t>This definition for a confined space is drawn from 29 CFR 1910.146</a:t>
            </a:r>
            <a:r>
              <a:rPr lang="en-US" sz="1100" baseline="0" dirty="0" smtClean="0"/>
              <a:t> (OSHA Confined Space Entry Standard). It is a legal definition that is used in most industries to classify a confined space.</a:t>
            </a:r>
            <a:endParaRPr lang="en-US" sz="1100" dirty="0" smtClean="0"/>
          </a:p>
          <a:p>
            <a:pPr eaLnBrk="1" hangingPunct="1">
              <a:spcBef>
                <a:spcPct val="0"/>
              </a:spcBef>
            </a:pPr>
            <a:endParaRPr lang="en-US" sz="800" dirty="0" smtClean="0"/>
          </a:p>
          <a:p>
            <a:pPr eaLnBrk="1" hangingPunct="1">
              <a:spcBef>
                <a:spcPct val="0"/>
              </a:spcBef>
            </a:pPr>
            <a:r>
              <a:rPr lang="en-US" sz="1100" dirty="0" smtClean="0"/>
              <a:t>The Confined Space Entry Standard</a:t>
            </a:r>
            <a:r>
              <a:rPr lang="en-US" sz="1100" baseline="0" dirty="0" smtClean="0"/>
              <a:t> is included as an attachment in the Instructor Guide and a single copy can be copied to circulate around the class. Most students, however, will find it difficult reading. The OSHA Grain Safety Hazard Alert on Worker Entry into Grain Storage Bins would be a more appropriate handout. A copy is included in the Instructor Guide that can be freely copied and distributed.</a:t>
            </a:r>
          </a:p>
          <a:p>
            <a:pPr eaLnBrk="1" hangingPunct="1">
              <a:spcBef>
                <a:spcPct val="0"/>
              </a:spcBef>
            </a:pPr>
            <a:endParaRPr lang="en-US" sz="800" baseline="0" dirty="0" smtClean="0"/>
          </a:p>
          <a:p>
            <a:pPr eaLnBrk="1" hangingPunct="1">
              <a:spcBef>
                <a:spcPct val="0"/>
              </a:spcBef>
            </a:pPr>
            <a:r>
              <a:rPr lang="en-US" sz="1100" baseline="0" dirty="0" smtClean="0"/>
              <a:t>The defining characteristics of a confined space are quite simple and should not be complicated to communicate. They include:</a:t>
            </a:r>
          </a:p>
          <a:p>
            <a:pPr marL="171450" indent="-171450" eaLnBrk="1" hangingPunct="1">
              <a:spcBef>
                <a:spcPct val="0"/>
              </a:spcBef>
              <a:buFont typeface="Arial" pitchFamily="34" charset="0"/>
              <a:buChar char="•"/>
            </a:pPr>
            <a:r>
              <a:rPr lang="en-US" sz="1100" baseline="0" dirty="0" smtClean="0"/>
              <a:t>a space that is accessible to a worker (That means you can get in the space.)</a:t>
            </a:r>
          </a:p>
          <a:p>
            <a:pPr marL="171450" indent="-171450" eaLnBrk="1" hangingPunct="1">
              <a:spcBef>
                <a:spcPct val="0"/>
              </a:spcBef>
              <a:buFont typeface="Arial" pitchFamily="34" charset="0"/>
              <a:buChar char="•"/>
            </a:pPr>
            <a:r>
              <a:rPr lang="en-US" sz="1100" baseline="0" dirty="0" smtClean="0"/>
              <a:t>a space that has limited or restricted means of entry or exit (It takes some effort to access, or as noted the use of the hands.)</a:t>
            </a:r>
          </a:p>
          <a:p>
            <a:pPr marL="171450" indent="-171450" eaLnBrk="1" hangingPunct="1">
              <a:spcBef>
                <a:spcPct val="0"/>
              </a:spcBef>
              <a:buFont typeface="Arial" pitchFamily="34" charset="0"/>
              <a:buChar char="•"/>
            </a:pPr>
            <a:r>
              <a:rPr lang="en-US" sz="1100" baseline="0" dirty="0" smtClean="0"/>
              <a:t>a space not designed for continuous occupancy (The space is not a place where workers are typically found working. They only go in the space if there is a good reason.)</a:t>
            </a:r>
          </a:p>
          <a:p>
            <a:pPr marL="171450" indent="-171450" eaLnBrk="1" hangingPunct="1">
              <a:spcBef>
                <a:spcPct val="0"/>
              </a:spcBef>
              <a:buFont typeface="Arial" pitchFamily="34" charset="0"/>
              <a:buChar char="•"/>
            </a:pPr>
            <a:endParaRPr lang="en-US" sz="800" baseline="0" dirty="0" smtClean="0"/>
          </a:p>
          <a:p>
            <a:pPr marL="0" indent="0" eaLnBrk="1" hangingPunct="1">
              <a:spcBef>
                <a:spcPct val="0"/>
              </a:spcBef>
              <a:buFont typeface="Arial" pitchFamily="34" charset="0"/>
              <a:buNone/>
            </a:pPr>
            <a:r>
              <a:rPr lang="en-US" sz="1100" baseline="0" dirty="0" smtClean="0"/>
              <a:t>Ask class to identify examples of confined spaces that they are aware of at their homes, workplaces, or even recreational areas. These might include:</a:t>
            </a:r>
          </a:p>
          <a:p>
            <a:pPr marL="171450" indent="-171450" eaLnBrk="1" hangingPunct="1">
              <a:spcBef>
                <a:spcPct val="0"/>
              </a:spcBef>
              <a:buFont typeface="Arial" pitchFamily="34" charset="0"/>
              <a:buChar char="•"/>
            </a:pPr>
            <a:r>
              <a:rPr lang="en-US" sz="1100" baseline="0" dirty="0" smtClean="0"/>
              <a:t>crawl spaces under a home</a:t>
            </a:r>
          </a:p>
          <a:p>
            <a:pPr marL="171450" indent="-171450" eaLnBrk="1" hangingPunct="1">
              <a:spcBef>
                <a:spcPct val="0"/>
              </a:spcBef>
              <a:buFont typeface="Arial" pitchFamily="34" charset="0"/>
              <a:buChar char="•"/>
            </a:pPr>
            <a:r>
              <a:rPr lang="en-US" sz="1100" baseline="0" dirty="0" smtClean="0"/>
              <a:t>garbage dumpsters</a:t>
            </a:r>
          </a:p>
          <a:p>
            <a:pPr marL="171450" indent="-171450" eaLnBrk="1" hangingPunct="1">
              <a:spcBef>
                <a:spcPct val="0"/>
              </a:spcBef>
              <a:buFont typeface="Arial" pitchFamily="34" charset="0"/>
              <a:buChar char="•"/>
            </a:pPr>
            <a:r>
              <a:rPr lang="en-US" sz="1100" baseline="0" dirty="0" smtClean="0"/>
              <a:t>culverts and drainage pipes</a:t>
            </a:r>
          </a:p>
          <a:p>
            <a:pPr marL="171450" indent="-171450" eaLnBrk="1" hangingPunct="1">
              <a:spcBef>
                <a:spcPct val="0"/>
              </a:spcBef>
              <a:buFont typeface="Arial" pitchFamily="34" charset="0"/>
              <a:buChar char="•"/>
            </a:pPr>
            <a:r>
              <a:rPr lang="en-US" sz="1100" baseline="0" dirty="0" smtClean="0"/>
              <a:t>refrigerators/freezers</a:t>
            </a:r>
          </a:p>
          <a:p>
            <a:pPr marL="171450" indent="-171450" eaLnBrk="1" hangingPunct="1">
              <a:spcBef>
                <a:spcPct val="0"/>
              </a:spcBef>
              <a:buFont typeface="Arial" pitchFamily="34" charset="0"/>
              <a:buChar char="•"/>
            </a:pPr>
            <a:r>
              <a:rPr lang="en-US" sz="1100" baseline="0" dirty="0" smtClean="0"/>
              <a:t>large storage tanks</a:t>
            </a:r>
          </a:p>
          <a:p>
            <a:pPr marL="171450" indent="-171450" eaLnBrk="1" hangingPunct="1">
              <a:spcBef>
                <a:spcPct val="0"/>
              </a:spcBef>
              <a:buFont typeface="Arial" pitchFamily="34" charset="0"/>
              <a:buChar char="•"/>
            </a:pPr>
            <a:r>
              <a:rPr lang="en-US" sz="1100" baseline="0" dirty="0" smtClean="0"/>
              <a:t>abandoned wells</a:t>
            </a:r>
          </a:p>
          <a:p>
            <a:pPr marL="171450" indent="-171450" eaLnBrk="1" hangingPunct="1">
              <a:spcBef>
                <a:spcPct val="0"/>
              </a:spcBef>
              <a:buFont typeface="Arial" pitchFamily="34" charset="0"/>
              <a:buChar char="•"/>
            </a:pPr>
            <a:r>
              <a:rPr lang="en-US" sz="1100" baseline="0" dirty="0" smtClean="0"/>
              <a:t>caves</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327750-462D-4CF8-919E-6B8DB7515E03}" type="slidenum">
              <a:rPr lang="en-US" smtClean="0"/>
              <a:pPr/>
              <a:t>6</a:t>
            </a:fld>
            <a:endParaRPr lang="en-US" dirty="0" smtClean="0"/>
          </a:p>
        </p:txBody>
      </p:sp>
      <p:sp>
        <p:nvSpPr>
          <p:cNvPr id="2" name="Footer Placeholder 1"/>
          <p:cNvSpPr>
            <a:spLocks noGrp="1"/>
          </p:cNvSpPr>
          <p:nvPr>
            <p:ph type="ftr" sz="quarter" idx="10"/>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339997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Instructor Notes:</a:t>
            </a:r>
          </a:p>
          <a:p>
            <a:pPr eaLnBrk="1" hangingPunct="1">
              <a:spcBef>
                <a:spcPct val="0"/>
              </a:spcBef>
            </a:pPr>
            <a:endParaRPr lang="en-US" dirty="0" smtClean="0"/>
          </a:p>
          <a:p>
            <a:pPr eaLnBrk="1" hangingPunct="1">
              <a:spcBef>
                <a:spcPct val="0"/>
              </a:spcBef>
            </a:pPr>
            <a:r>
              <a:rPr lang="en-US" dirty="0" smtClean="0"/>
              <a:t>The definition for a “permit-required</a:t>
            </a:r>
            <a:r>
              <a:rPr lang="en-US" baseline="0" dirty="0" smtClean="0"/>
              <a:t> confined space” is more descriptive and specifically addresses the hazards that may be present such as toxic atmospheres and engulfment hazards. This definition is drawn from 29 CFR 1910.146 (OSHA Confined Space Entry Standard). Again this standard is included in the Instructor’s Guide.</a:t>
            </a:r>
          </a:p>
          <a:p>
            <a:pPr eaLnBrk="1" hangingPunct="1">
              <a:spcBef>
                <a:spcPct val="0"/>
              </a:spcBef>
            </a:pPr>
            <a:endParaRPr lang="en-US" baseline="0" dirty="0" smtClean="0"/>
          </a:p>
          <a:p>
            <a:pPr eaLnBrk="1" hangingPunct="1">
              <a:spcBef>
                <a:spcPct val="0"/>
              </a:spcBef>
            </a:pPr>
            <a:r>
              <a:rPr lang="en-US" baseline="0" dirty="0" smtClean="0"/>
              <a:t>What is meant by “permit-required”? It is the need for a written permit to be issued by the employer or management to the worker prior to accessing the space. Not all “confined spaces” are “permit-required confined spaces”.</a:t>
            </a:r>
          </a:p>
          <a:p>
            <a:pPr eaLnBrk="1" hangingPunct="1">
              <a:spcBef>
                <a:spcPct val="0"/>
              </a:spcBef>
            </a:pPr>
            <a:endParaRPr lang="en-US" baseline="0" dirty="0" smtClean="0"/>
          </a:p>
          <a:p>
            <a:pPr eaLnBrk="1" hangingPunct="1">
              <a:spcBef>
                <a:spcPct val="0"/>
              </a:spcBef>
            </a:pPr>
            <a:r>
              <a:rPr lang="en-US" baseline="0" dirty="0" smtClean="0"/>
              <a:t>Specialized training is required by OSHA regulations to enter a “permit-required confined space”, therefore, it is unlikely that a young or new worker will be assigned tasks inside this type of work space. Even if they volunteer, such entry is forbidden without proper training and appropriate supervision.</a:t>
            </a:r>
          </a:p>
          <a:p>
            <a:pPr eaLnBrk="1" hangingPunct="1">
              <a:spcBef>
                <a:spcPct val="0"/>
              </a:spcBef>
            </a:pPr>
            <a:endParaRPr lang="en-US" baseline="0" dirty="0" smtClean="0"/>
          </a:p>
          <a:p>
            <a:pPr eaLnBrk="1" hangingPunct="1">
              <a:spcBef>
                <a:spcPct val="0"/>
              </a:spcBef>
            </a:pPr>
            <a:r>
              <a:rPr lang="en-US" baseline="0" dirty="0" smtClean="0"/>
              <a:t>Participants should know that entering a “permit-required confined space” without a permit or proper authorization and procedures in place is illegal under the OSHA workplace safety and health regulations. In most commercial grain storage and handling operations, there are also safety policies in place regarding access to confined spaces. Violating this rules can result in disciplinary action or even being fired.</a:t>
            </a: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13D44C-1A20-4AC7-8468-48AC75510CCA}" type="slidenum">
              <a:rPr lang="en-US" smtClean="0"/>
              <a:pPr/>
              <a:t>7</a:t>
            </a:fld>
            <a:endParaRPr lang="en-US" dirty="0" smtClean="0"/>
          </a:p>
        </p:txBody>
      </p:sp>
      <p:sp>
        <p:nvSpPr>
          <p:cNvPr id="2" name="Footer Placeholder 1"/>
          <p:cNvSpPr>
            <a:spLocks noGrp="1"/>
          </p:cNvSpPr>
          <p:nvPr>
            <p:ph type="ftr" sz="quarter" idx="10"/>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349373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Instructor Notes: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is no comprehensive</a:t>
            </a:r>
            <a:r>
              <a:rPr lang="en-US" baseline="0" dirty="0" smtClean="0"/>
              <a:t> listing of all types of confined spaces that could potentially be encountered on agricultural production sites or at grain storage and handling facilities. A fairly comprehensive listing of agricultural confined spaces is found as Attachment 13 in the Instructor’s Guide. This document can be reproduced and used as a handout.</a:t>
            </a:r>
          </a:p>
          <a:p>
            <a:endParaRPr lang="en-US" baseline="0" dirty="0" smtClean="0"/>
          </a:p>
          <a:p>
            <a:r>
              <a:rPr lang="en-US" baseline="0" dirty="0" smtClean="0"/>
              <a:t>The Department of Labor provides a list of examples of 23 industry types of confined spaces, but does not include spaces generally found in agriculture. As will be described later, agricultural workplaces are generally exempt from having to comply with the provisions of the OSHA Confined Space Entry Standards.</a:t>
            </a:r>
          </a:p>
          <a:p>
            <a:endParaRPr lang="en-US" baseline="0" dirty="0" smtClean="0"/>
          </a:p>
          <a:p>
            <a:r>
              <a:rPr lang="en-US" baseline="0" dirty="0" smtClean="0"/>
              <a:t>The general categories of agricultural confined spaces include:</a:t>
            </a:r>
          </a:p>
          <a:p>
            <a:pPr marL="228600" indent="-228600">
              <a:buFont typeface="Wingdings" panose="05000000000000000000" pitchFamily="2" charset="2"/>
              <a:buChar char="§"/>
            </a:pPr>
            <a:r>
              <a:rPr lang="en-US" baseline="0" dirty="0" smtClean="0"/>
              <a:t>Grain and feed storage facilities</a:t>
            </a:r>
          </a:p>
          <a:p>
            <a:pPr marL="228600" indent="-228600">
              <a:buFont typeface="Wingdings" panose="05000000000000000000" pitchFamily="2" charset="2"/>
              <a:buChar char="§"/>
            </a:pPr>
            <a:r>
              <a:rPr lang="en-US" baseline="0" dirty="0" smtClean="0"/>
              <a:t>Forage storage structures and silos</a:t>
            </a:r>
          </a:p>
          <a:p>
            <a:pPr marL="228600" indent="-228600">
              <a:buFont typeface="Wingdings" panose="05000000000000000000" pitchFamily="2" charset="2"/>
              <a:buChar char="§"/>
            </a:pPr>
            <a:r>
              <a:rPr lang="en-US" baseline="0" dirty="0" smtClean="0"/>
              <a:t>Manure storage structures</a:t>
            </a:r>
          </a:p>
          <a:p>
            <a:pPr marL="228600" indent="-228600">
              <a:buFont typeface="Wingdings" panose="05000000000000000000" pitchFamily="2" charset="2"/>
              <a:buChar char="§"/>
            </a:pPr>
            <a:r>
              <a:rPr lang="en-US" baseline="0" dirty="0" smtClean="0"/>
              <a:t>Agricultural grain transport vehicles</a:t>
            </a:r>
          </a:p>
          <a:p>
            <a:pPr marL="228600" indent="-228600">
              <a:buFont typeface="Wingdings" panose="05000000000000000000" pitchFamily="2" charset="2"/>
              <a:buChar char="§"/>
            </a:pPr>
            <a:r>
              <a:rPr lang="en-US" baseline="0" dirty="0" smtClean="0"/>
              <a:t>Agricultural equipment</a:t>
            </a:r>
          </a:p>
          <a:p>
            <a:pPr marL="228600" indent="-228600">
              <a:buFont typeface="Wingdings" panose="05000000000000000000" pitchFamily="2" charset="2"/>
              <a:buChar char="§"/>
            </a:pPr>
            <a:r>
              <a:rPr lang="en-US" baseline="0" dirty="0" smtClean="0"/>
              <a:t>Sewage and septic systems</a:t>
            </a:r>
          </a:p>
          <a:p>
            <a:pPr marL="228600" indent="-228600">
              <a:buFont typeface="Wingdings" panose="05000000000000000000" pitchFamily="2" charset="2"/>
              <a:buChar char="§"/>
            </a:pPr>
            <a:r>
              <a:rPr lang="en-US" baseline="0" dirty="0" smtClean="0"/>
              <a:t>Liquid storage structures for water, fuel, fertilizers, and pesticides</a:t>
            </a:r>
          </a:p>
          <a:p>
            <a:pPr marL="228600" indent="-228600">
              <a:buFont typeface="Wingdings" panose="05000000000000000000" pitchFamily="2" charset="2"/>
              <a:buChar char="§"/>
            </a:pPr>
            <a:r>
              <a:rPr lang="en-US" baseline="0" dirty="0" smtClean="0"/>
              <a:t>In ground structures – wells, cisterns, culverts, ditches</a:t>
            </a:r>
          </a:p>
          <a:p>
            <a:pPr marL="228600" indent="-228600">
              <a:buFont typeface="Wingdings" panose="05000000000000000000" pitchFamily="2" charset="2"/>
              <a:buChar char="§"/>
            </a:pPr>
            <a:r>
              <a:rPr lang="en-US" baseline="0" dirty="0" smtClean="0"/>
              <a:t>Biological processing and food storage equipment/facilities</a:t>
            </a:r>
          </a:p>
          <a:p>
            <a:pPr marL="0" indent="0">
              <a:buFont typeface="Arial" pitchFamily="34" charset="0"/>
              <a:buNone/>
            </a:pPr>
            <a:endParaRPr lang="en-US" baseline="0" dirty="0" smtClean="0"/>
          </a:p>
          <a:p>
            <a:pPr marL="0" indent="0">
              <a:buFont typeface="Arial" pitchFamily="34" charset="0"/>
              <a:buNone/>
            </a:pPr>
            <a:r>
              <a:rPr lang="en-US" baseline="0" dirty="0" smtClean="0"/>
              <a:t>Ask participants to identify specific examples of agricultural confined spaces that they are aware of where they live or work. If available, list identified spaces on the board.</a:t>
            </a:r>
          </a:p>
          <a:p>
            <a:pPr marL="0" indent="0">
              <a:buFont typeface="Arial" pitchFamily="34" charset="0"/>
              <a:buNone/>
            </a:pPr>
            <a:endParaRPr lang="en-US" baseline="0" dirty="0" smtClean="0"/>
          </a:p>
          <a:p>
            <a:pPr marL="0" indent="0">
              <a:buFont typeface="Arial" pitchFamily="34" charset="0"/>
              <a:buNone/>
            </a:pPr>
            <a:r>
              <a:rPr lang="en-US" baseline="0" dirty="0" smtClean="0"/>
              <a:t>The following nine slides provides images of some of the primary types of confined spaces found in agriculture.</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1489299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r>
              <a:rPr lang="en-US" dirty="0" smtClean="0"/>
              <a:t>  </a:t>
            </a:r>
          </a:p>
          <a:p>
            <a:endParaRPr lang="en-US" dirty="0" smtClean="0"/>
          </a:p>
          <a:p>
            <a:r>
              <a:rPr lang="en-US" dirty="0" smtClean="0"/>
              <a:t>These facilities can range from a single 10,000 bushel structure in an isolated location to a complex facility containing multiple</a:t>
            </a:r>
            <a:r>
              <a:rPr lang="en-US" baseline="0" dirty="0" smtClean="0"/>
              <a:t> structures capable of storing hundreds of thousands of bushels of grain and feed. On some modern farm operations, the grain storage capacity can exceed that of many commercial, OSHA non-exempt facilities.</a:t>
            </a:r>
          </a:p>
          <a:p>
            <a:endParaRPr lang="en-US" baseline="0" dirty="0" smtClean="0"/>
          </a:p>
          <a:p>
            <a:r>
              <a:rPr lang="en-US" baseline="0" dirty="0" smtClean="0"/>
              <a:t>Point out, using the images shown, the potential hazards that may exist in and around grain and feed storage structures. These might include:</a:t>
            </a:r>
          </a:p>
          <a:p>
            <a:pPr marL="171450" indent="-171450">
              <a:buFont typeface="Wingdings" panose="05000000000000000000" pitchFamily="2" charset="2"/>
              <a:buChar char="§"/>
            </a:pPr>
            <a:r>
              <a:rPr lang="en-US" baseline="0" dirty="0" smtClean="0"/>
              <a:t>Slips and falls from heights</a:t>
            </a:r>
          </a:p>
          <a:p>
            <a:pPr marL="171450" indent="-171450">
              <a:buFont typeface="Wingdings" panose="05000000000000000000" pitchFamily="2" charset="2"/>
              <a:buChar char="§"/>
            </a:pPr>
            <a:r>
              <a:rPr lang="en-US" baseline="0" dirty="0" smtClean="0"/>
              <a:t>Entering a hopper bottom bin with sloped walls</a:t>
            </a:r>
          </a:p>
          <a:p>
            <a:pPr marL="171450" indent="-171450">
              <a:buFont typeface="Wingdings" panose="05000000000000000000" pitchFamily="2" charset="2"/>
              <a:buChar char="§"/>
            </a:pPr>
            <a:r>
              <a:rPr lang="en-US" baseline="0" dirty="0" smtClean="0"/>
              <a:t>Exposure to powered equipment</a:t>
            </a:r>
          </a:p>
          <a:p>
            <a:pPr marL="171450" indent="-171450">
              <a:buFont typeface="Wingdings" panose="05000000000000000000" pitchFamily="2" charset="2"/>
              <a:buChar char="§"/>
            </a:pPr>
            <a:r>
              <a:rPr lang="en-US" baseline="0" dirty="0" smtClean="0"/>
              <a:t>Exposure to overhead power lines</a:t>
            </a:r>
          </a:p>
          <a:p>
            <a:pPr marL="171450" indent="-171450">
              <a:buFont typeface="Wingdings" panose="05000000000000000000" pitchFamily="2" charset="2"/>
              <a:buChar char="§"/>
            </a:pPr>
            <a:r>
              <a:rPr lang="en-US" baseline="0" dirty="0" smtClean="0"/>
              <a:t>Entrapment and engulfment</a:t>
            </a:r>
            <a:endParaRPr lang="en-US"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smtClean="0"/>
              <a:t>11/21/14</a:t>
            </a:r>
            <a:endParaRPr lang="en-US" dirty="0"/>
          </a:p>
        </p:txBody>
      </p:sp>
    </p:spTree>
    <p:extLst>
      <p:ext uri="{BB962C8B-B14F-4D97-AF65-F5344CB8AC3E}">
        <p14:creationId xmlns:p14="http://schemas.microsoft.com/office/powerpoint/2010/main" val="158606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8878253-1949-4585-A4AB-7252E77BB569}" type="slidenum">
              <a:rPr lang="en-US" smtClean="0"/>
              <a:pPr>
                <a:defRPr/>
              </a:pPr>
              <a:t>‹#›</a:t>
            </a:fld>
            <a:endParaRPr lang="en-US" dirty="0"/>
          </a:p>
        </p:txBody>
      </p:sp>
    </p:spTree>
    <p:extLst>
      <p:ext uri="{BB962C8B-B14F-4D97-AF65-F5344CB8AC3E}">
        <p14:creationId xmlns:p14="http://schemas.microsoft.com/office/powerpoint/2010/main" val="134304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5F4624B-04BE-4FE3-B51A-1B88FD5F53A2}" type="slidenum">
              <a:rPr lang="en-US" smtClean="0"/>
              <a:pPr>
                <a:defRPr/>
              </a:pPr>
              <a:t>‹#›</a:t>
            </a:fld>
            <a:endParaRPr lang="en-US" dirty="0"/>
          </a:p>
        </p:txBody>
      </p:sp>
    </p:spTree>
    <p:extLst>
      <p:ext uri="{BB962C8B-B14F-4D97-AF65-F5344CB8AC3E}">
        <p14:creationId xmlns:p14="http://schemas.microsoft.com/office/powerpoint/2010/main" val="425586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92BA44C-4983-4589-B904-39787FAB5651}" type="slidenum">
              <a:rPr lang="en-US" smtClean="0"/>
              <a:pPr>
                <a:defRPr/>
              </a:pPr>
              <a:t>‹#›</a:t>
            </a:fld>
            <a:endParaRPr lang="en-US" dirty="0"/>
          </a:p>
        </p:txBody>
      </p:sp>
    </p:spTree>
    <p:extLst>
      <p:ext uri="{BB962C8B-B14F-4D97-AF65-F5344CB8AC3E}">
        <p14:creationId xmlns:p14="http://schemas.microsoft.com/office/powerpoint/2010/main" val="189609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AF4C88F-E191-476D-A289-033F058D0F0A}" type="slidenum">
              <a:rPr lang="en-US" smtClean="0"/>
              <a:pPr>
                <a:defRPr/>
              </a:pPr>
              <a:t>‹#›</a:t>
            </a:fld>
            <a:endParaRPr lang="en-US" dirty="0"/>
          </a:p>
        </p:txBody>
      </p:sp>
    </p:spTree>
    <p:extLst>
      <p:ext uri="{BB962C8B-B14F-4D97-AF65-F5344CB8AC3E}">
        <p14:creationId xmlns:p14="http://schemas.microsoft.com/office/powerpoint/2010/main" val="31394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0BEE2CB-11EB-4481-B52C-A925516C9AE6}" type="slidenum">
              <a:rPr lang="en-US" smtClean="0"/>
              <a:pPr>
                <a:defRPr/>
              </a:pPr>
              <a:t>‹#›</a:t>
            </a:fld>
            <a:endParaRPr lang="en-US" dirty="0"/>
          </a:p>
        </p:txBody>
      </p:sp>
    </p:spTree>
    <p:extLst>
      <p:ext uri="{BB962C8B-B14F-4D97-AF65-F5344CB8AC3E}">
        <p14:creationId xmlns:p14="http://schemas.microsoft.com/office/powerpoint/2010/main" val="35789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CC3BEB7-48AA-40DD-83E9-1D3937499F40}" type="slidenum">
              <a:rPr lang="en-US" smtClean="0"/>
              <a:pPr>
                <a:defRPr/>
              </a:pPr>
              <a:t>‹#›</a:t>
            </a:fld>
            <a:endParaRPr lang="en-US" dirty="0"/>
          </a:p>
        </p:txBody>
      </p:sp>
    </p:spTree>
    <p:extLst>
      <p:ext uri="{BB962C8B-B14F-4D97-AF65-F5344CB8AC3E}">
        <p14:creationId xmlns:p14="http://schemas.microsoft.com/office/powerpoint/2010/main" val="57552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3A02BC2-3F6C-4043-B770-91B91F55B75C}" type="slidenum">
              <a:rPr lang="en-US" smtClean="0"/>
              <a:pPr>
                <a:defRPr/>
              </a:pPr>
              <a:t>‹#›</a:t>
            </a:fld>
            <a:endParaRPr lang="en-US" dirty="0"/>
          </a:p>
        </p:txBody>
      </p:sp>
    </p:spTree>
    <p:extLst>
      <p:ext uri="{BB962C8B-B14F-4D97-AF65-F5344CB8AC3E}">
        <p14:creationId xmlns:p14="http://schemas.microsoft.com/office/powerpoint/2010/main" val="78873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8DA5207-9902-422F-88B4-CDD0CBCAF615}" type="slidenum">
              <a:rPr lang="en-US" smtClean="0"/>
              <a:pPr>
                <a:defRPr/>
              </a:pPr>
              <a:t>‹#›</a:t>
            </a:fld>
            <a:endParaRPr lang="en-US" dirty="0"/>
          </a:p>
        </p:txBody>
      </p:sp>
    </p:spTree>
    <p:extLst>
      <p:ext uri="{BB962C8B-B14F-4D97-AF65-F5344CB8AC3E}">
        <p14:creationId xmlns:p14="http://schemas.microsoft.com/office/powerpoint/2010/main" val="13956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22139BF-76C9-4434-ADC0-A70C5D4B6324}" type="slidenum">
              <a:rPr lang="en-US" smtClean="0"/>
              <a:pPr>
                <a:defRPr/>
              </a:pPr>
              <a:t>‹#›</a:t>
            </a:fld>
            <a:endParaRPr lang="en-US" dirty="0"/>
          </a:p>
        </p:txBody>
      </p:sp>
    </p:spTree>
    <p:extLst>
      <p:ext uri="{BB962C8B-B14F-4D97-AF65-F5344CB8AC3E}">
        <p14:creationId xmlns:p14="http://schemas.microsoft.com/office/powerpoint/2010/main" val="387867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007F48F-F3F7-4D8E-83CD-147DB46FF3AC}" type="slidenum">
              <a:rPr lang="en-US" smtClean="0"/>
              <a:pPr>
                <a:defRPr/>
              </a:pPr>
              <a:t>‹#›</a:t>
            </a:fld>
            <a:endParaRPr lang="en-US" dirty="0"/>
          </a:p>
        </p:txBody>
      </p:sp>
    </p:spTree>
    <p:extLst>
      <p:ext uri="{BB962C8B-B14F-4D97-AF65-F5344CB8AC3E}">
        <p14:creationId xmlns:p14="http://schemas.microsoft.com/office/powerpoint/2010/main" val="241972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A17B0EC-F5D8-43E3-BF84-B6AEED530E70}" type="slidenum">
              <a:rPr lang="en-US" smtClean="0"/>
              <a:pPr>
                <a:defRPr/>
              </a:pPr>
              <a:t>‹#›</a:t>
            </a:fld>
            <a:endParaRPr lang="en-US" dirty="0"/>
          </a:p>
        </p:txBody>
      </p:sp>
    </p:spTree>
    <p:extLst>
      <p:ext uri="{BB962C8B-B14F-4D97-AF65-F5344CB8AC3E}">
        <p14:creationId xmlns:p14="http://schemas.microsoft.com/office/powerpoint/2010/main" val="66613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820DB9-E642-4825-AC7D-DD47AA72BBF5}" type="slidenum">
              <a:rPr lang="en-US" smtClean="0"/>
              <a:pPr>
                <a:defRPr/>
              </a:pPr>
              <a:t>‹#›</a:t>
            </a:fld>
            <a:endParaRPr lang="en-US" dirty="0"/>
          </a:p>
        </p:txBody>
      </p:sp>
    </p:spTree>
    <p:extLst>
      <p:ext uri="{BB962C8B-B14F-4D97-AF65-F5344CB8AC3E}">
        <p14:creationId xmlns:p14="http://schemas.microsoft.com/office/powerpoint/2010/main" val="396099797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ic for use\Will_in_bin_1.jpg" title="Color background - Workern inside a grain b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24" y="-74971"/>
            <a:ext cx="9178823" cy="69326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p:nvPr>
        </p:nvSpPr>
        <p:spPr/>
        <p:txBody>
          <a:bodyPr/>
          <a:lstStyle/>
          <a:p>
            <a:r>
              <a:rPr lang="en-US" dirty="0" smtClean="0"/>
              <a:t>Title Page</a:t>
            </a:r>
            <a:endParaRPr lang="en-US" dirty="0"/>
          </a:p>
        </p:txBody>
      </p:sp>
      <p:sp>
        <p:nvSpPr>
          <p:cNvPr id="5" name="Slide Number Placeholder 4"/>
          <p:cNvSpPr>
            <a:spLocks noGrp="1"/>
          </p:cNvSpPr>
          <p:nvPr>
            <p:ph type="sldNum" sz="quarter" idx="12"/>
          </p:nvPr>
        </p:nvSpPr>
        <p:spPr/>
        <p:txBody>
          <a:bodyPr/>
          <a:lstStyle/>
          <a:p>
            <a:pPr>
              <a:defRPr/>
            </a:pPr>
            <a:fld id="{7DE97C43-C70C-42AE-BF2D-7D684895317D}" type="slidenum">
              <a:rPr lang="en-US"/>
              <a:pPr>
                <a:defRPr/>
              </a:pPr>
              <a:t>1</a:t>
            </a:fld>
            <a:endParaRPr lang="en-US" dirty="0"/>
          </a:p>
        </p:txBody>
      </p:sp>
      <p:sp>
        <p:nvSpPr>
          <p:cNvPr id="7" name="Subtitle 2"/>
          <p:cNvSpPr>
            <a:spLocks noGrp="1"/>
          </p:cNvSpPr>
          <p:nvPr>
            <p:ph type="subTitle" idx="4294967295"/>
          </p:nvPr>
        </p:nvSpPr>
        <p:spPr>
          <a:xfrm>
            <a:off x="0" y="5334000"/>
            <a:ext cx="8686800" cy="1524000"/>
          </a:xfrm>
        </p:spPr>
        <p:txBody>
          <a:bodyPr>
            <a:normAutofit/>
          </a:bodyPr>
          <a:lstStyle/>
          <a:p>
            <a:pPr marR="0" algn="l" eaLnBrk="1" hangingPunct="1">
              <a:lnSpc>
                <a:spcPct val="60000"/>
              </a:lnSpc>
            </a:pPr>
            <a:r>
              <a:rPr lang="en-US" sz="1000" b="1" i="1" dirty="0" smtClean="0">
                <a:solidFill>
                  <a:schemeClr val="tx1"/>
                </a:solidFill>
              </a:rPr>
              <a:t>Developed by:</a:t>
            </a:r>
          </a:p>
          <a:p>
            <a:pPr lvl="1" algn="l" eaLnBrk="1" hangingPunct="1">
              <a:lnSpc>
                <a:spcPct val="60000"/>
              </a:lnSpc>
            </a:pPr>
            <a:r>
              <a:rPr lang="en-US" sz="1000" b="1" dirty="0" smtClean="0">
                <a:solidFill>
                  <a:schemeClr val="tx1"/>
                </a:solidFill>
              </a:rPr>
              <a:t>Purdue University</a:t>
            </a:r>
          </a:p>
          <a:p>
            <a:pPr lvl="1" algn="l" eaLnBrk="1" hangingPunct="1">
              <a:lnSpc>
                <a:spcPct val="60000"/>
              </a:lnSpc>
            </a:pPr>
            <a:r>
              <a:rPr lang="en-US" sz="1000" b="1" dirty="0" smtClean="0">
                <a:solidFill>
                  <a:schemeClr val="tx1"/>
                </a:solidFill>
              </a:rPr>
              <a:t>Agricultural Safety and Health Program</a:t>
            </a:r>
          </a:p>
          <a:p>
            <a:pPr lvl="1" algn="l" eaLnBrk="1" hangingPunct="1">
              <a:lnSpc>
                <a:spcPct val="60000"/>
              </a:lnSpc>
            </a:pPr>
            <a:r>
              <a:rPr lang="en-US" sz="1000" b="1" dirty="0" smtClean="0">
                <a:solidFill>
                  <a:schemeClr val="tx1"/>
                </a:solidFill>
              </a:rPr>
              <a:t>Department of Agricultural and Biological Engineering</a:t>
            </a:r>
          </a:p>
          <a:p>
            <a:pPr lvl="1" algn="l" eaLnBrk="1" hangingPunct="1">
              <a:lnSpc>
                <a:spcPct val="60000"/>
              </a:lnSpc>
            </a:pPr>
            <a:r>
              <a:rPr lang="en-US" sz="1000" b="1" dirty="0" smtClean="0">
                <a:solidFill>
                  <a:schemeClr val="tx1"/>
                </a:solidFill>
              </a:rPr>
              <a:t>West Lafayette, IN</a:t>
            </a:r>
          </a:p>
          <a:p>
            <a:pPr marR="0" algn="l" eaLnBrk="1" hangingPunct="1">
              <a:lnSpc>
                <a:spcPct val="60000"/>
              </a:lnSpc>
            </a:pPr>
            <a:endParaRPr lang="en-US" sz="1000" b="1" dirty="0" smtClean="0">
              <a:solidFill>
                <a:schemeClr val="tx1"/>
              </a:solidFill>
            </a:endParaRPr>
          </a:p>
          <a:p>
            <a:pPr marR="0" algn="l">
              <a:lnSpc>
                <a:spcPct val="80000"/>
              </a:lnSpc>
            </a:pPr>
            <a:r>
              <a:rPr lang="en-US" sz="1000" b="1" i="1" dirty="0" smtClean="0">
                <a:solidFill>
                  <a:schemeClr val="tx1"/>
                </a:solidFill>
              </a:rPr>
              <a:t>This material was produced under grant number SH24885-SH3 from the Occupational Safety and Health Administration, U.S. Department of Labor.  It does not necessarily reflect the views or policies of the U.S. Department of Labor, nor does mention of trade names, commercial products, or organizations imply endorsements by the U.S. Government.</a:t>
            </a:r>
            <a:endParaRPr lang="en-US" sz="1000" dirty="0" smtClean="0">
              <a:solidFill>
                <a:schemeClr val="tx1"/>
              </a:solidFill>
            </a:endParaRPr>
          </a:p>
          <a:p>
            <a:pPr marR="0" algn="l" eaLnBrk="1" hangingPunct="1">
              <a:lnSpc>
                <a:spcPct val="60000"/>
              </a:lnSpc>
            </a:pPr>
            <a:endParaRPr lang="en-US" sz="1000" b="1" dirty="0" smtClean="0">
              <a:solidFill>
                <a:schemeClr val="tx1"/>
              </a:solidFill>
            </a:endParaRPr>
          </a:p>
        </p:txBody>
      </p:sp>
      <p:sp>
        <p:nvSpPr>
          <p:cNvPr id="6" name="Title 1"/>
          <p:cNvSpPr txBox="1">
            <a:spLocks/>
          </p:cNvSpPr>
          <p:nvPr/>
        </p:nvSpPr>
        <p:spPr>
          <a:xfrm>
            <a:off x="311150" y="1981200"/>
            <a:ext cx="8534400" cy="2590800"/>
          </a:xfrm>
          <a:prstGeom prst="rect">
            <a:avLst/>
          </a:prstGeom>
        </p:spPr>
        <p:txBody>
          <a:bodyPr vert="horz" anchor="b">
            <a:normAutofit fontScale="925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US" sz="4000" dirty="0">
                <a:solidFill>
                  <a:schemeClr val="tx1"/>
                </a:solidFill>
                <a:effectLst/>
                <a:latin typeface="+mn-lt"/>
              </a:rPr>
              <a:t>Safe Grain </a:t>
            </a:r>
            <a:r>
              <a:rPr lang="en-US" sz="4000" dirty="0" smtClean="0">
                <a:solidFill>
                  <a:schemeClr val="tx1"/>
                </a:solidFill>
                <a:effectLst/>
                <a:latin typeface="+mn-lt"/>
              </a:rPr>
              <a:t>Storage and </a:t>
            </a:r>
            <a:r>
              <a:rPr lang="en-US" sz="4000" dirty="0">
                <a:solidFill>
                  <a:schemeClr val="tx1"/>
                </a:solidFill>
                <a:effectLst/>
                <a:latin typeface="+mn-lt"/>
              </a:rPr>
              <a:t>Handling </a:t>
            </a:r>
            <a:r>
              <a:rPr lang="en-US" sz="4000" dirty="0" smtClean="0">
                <a:solidFill>
                  <a:schemeClr val="tx1"/>
                </a:solidFill>
                <a:effectLst/>
                <a:latin typeface="+mn-lt"/>
              </a:rPr>
              <a:t>Practices </a:t>
            </a:r>
            <a:r>
              <a:rPr lang="en-US" sz="4000" smtClean="0">
                <a:solidFill>
                  <a:schemeClr val="tx1"/>
                </a:solidFill>
                <a:effectLst/>
                <a:latin typeface="+mn-lt"/>
              </a:rPr>
              <a:t>for Young and </a:t>
            </a:r>
            <a:r>
              <a:rPr lang="en-US" sz="4000" dirty="0">
                <a:solidFill>
                  <a:schemeClr val="tx1"/>
                </a:solidFill>
                <a:effectLst/>
                <a:latin typeface="+mn-lt"/>
              </a:rPr>
              <a:t>Beginning Workers </a:t>
            </a:r>
            <a:endParaRPr lang="en-US" sz="4000" dirty="0" smtClean="0">
              <a:solidFill>
                <a:schemeClr val="tx1"/>
              </a:solidFill>
              <a:effectLst/>
              <a:latin typeface="+mn-lt"/>
            </a:endParaRPr>
          </a:p>
          <a:p>
            <a:pPr algn="ctr" fontAlgn="auto">
              <a:spcAft>
                <a:spcPts val="0"/>
              </a:spcAft>
              <a:defRPr/>
            </a:pPr>
            <a:endParaRPr lang="en-US" sz="4000" dirty="0" smtClean="0">
              <a:solidFill>
                <a:schemeClr val="tx1"/>
              </a:solidFill>
              <a:effectLst/>
              <a:latin typeface="+mn-lt"/>
            </a:endParaRPr>
          </a:p>
          <a:p>
            <a:pPr algn="ctr" fontAlgn="auto">
              <a:spcAft>
                <a:spcPts val="0"/>
              </a:spcAft>
              <a:defRPr/>
            </a:pPr>
            <a:r>
              <a:rPr lang="en-US" sz="4000" dirty="0" smtClean="0">
                <a:solidFill>
                  <a:schemeClr val="tx1"/>
                </a:solidFill>
                <a:effectLst/>
                <a:latin typeface="+mn-lt"/>
              </a:rPr>
              <a:t>Unit 2 – Confined Spaces in Agriculture</a:t>
            </a:r>
            <a:endParaRPr lang="en-US" sz="4000" dirty="0">
              <a:solidFill>
                <a:schemeClr val="tx1"/>
              </a:solidFill>
              <a:effectLst/>
              <a:latin typeface="+mn-lt"/>
            </a:endParaRPr>
          </a:p>
        </p:txBody>
      </p:sp>
      <p:sp>
        <p:nvSpPr>
          <p:cNvPr id="8" name="Title 1"/>
          <p:cNvSpPr txBox="1">
            <a:spLocks/>
          </p:cNvSpPr>
          <p:nvPr/>
        </p:nvSpPr>
        <p:spPr>
          <a:xfrm>
            <a:off x="-34823" y="533400"/>
            <a:ext cx="9156700" cy="952500"/>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US" sz="4000" cap="small" dirty="0" smtClean="0">
                <a:solidFill>
                  <a:schemeClr val="tx1"/>
                </a:solidFill>
                <a:effectLst/>
                <a:latin typeface="+mn-lt"/>
              </a:rPr>
              <a:t>Against the Grain</a:t>
            </a:r>
            <a:endParaRPr lang="en-US" sz="4000" cap="small" dirty="0">
              <a:solidFill>
                <a:schemeClr val="tx1"/>
              </a:solidFill>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609600" y="228600"/>
            <a:ext cx="8458200" cy="646331"/>
          </a:xfrm>
          <a:prstGeom prst="rect">
            <a:avLst/>
          </a:prstGeom>
          <a:noFill/>
          <a:ln w="9525">
            <a:noFill/>
            <a:miter lim="800000"/>
            <a:headEnd/>
            <a:tailEnd/>
          </a:ln>
        </p:spPr>
        <p:txBody>
          <a:bodyPr wrap="square">
            <a:spAutoFit/>
          </a:bodyPr>
          <a:lstStyle/>
          <a:p>
            <a:pPr algn="ctr"/>
            <a:r>
              <a:rPr lang="en-US" sz="3600" b="1" dirty="0" smtClean="0">
                <a:effectLst>
                  <a:outerShdw blurRad="38100" dist="38100" dir="2700000" algn="tl">
                    <a:srgbClr val="000000">
                      <a:alpha val="43137"/>
                    </a:srgbClr>
                  </a:outerShdw>
                </a:effectLst>
                <a:latin typeface="Corbel" pitchFamily="34" charset="0"/>
              </a:rPr>
              <a:t>Forage Storage Structures</a:t>
            </a:r>
            <a:endParaRPr lang="en-US" sz="3600" b="1" dirty="0">
              <a:effectLst>
                <a:outerShdw blurRad="38100" dist="38100" dir="2700000" algn="tl">
                  <a:srgbClr val="000000">
                    <a:alpha val="43137"/>
                  </a:srgbClr>
                </a:outerShdw>
              </a:effectLst>
              <a:latin typeface="Corbel" pitchFamily="34" charset="0"/>
            </a:endParaRPr>
          </a:p>
        </p:txBody>
      </p:sp>
      <p:sp>
        <p:nvSpPr>
          <p:cNvPr id="3" name="Title 2" hidden="1"/>
          <p:cNvSpPr>
            <a:spLocks noGrp="1"/>
          </p:cNvSpPr>
          <p:nvPr>
            <p:ph type="title"/>
          </p:nvPr>
        </p:nvSpPr>
        <p:spPr/>
        <p:txBody>
          <a:bodyPr/>
          <a:lstStyle/>
          <a:p>
            <a:r>
              <a:rPr lang="en-US" b="1" dirty="0">
                <a:effectLst>
                  <a:outerShdw blurRad="38100" dist="38100" dir="2700000" algn="tl">
                    <a:srgbClr val="000000">
                      <a:alpha val="43137"/>
                    </a:srgbClr>
                  </a:outerShdw>
                </a:effectLst>
                <a:latin typeface="Corbel" pitchFamily="34" charset="0"/>
              </a:rPr>
              <a:t>Forage Storage Structures</a:t>
            </a:r>
            <a:endParaRPr lang="en-US" b="1" dirty="0">
              <a:effectLst>
                <a:outerShdw blurRad="38100" dist="38100" dir="2700000" algn="tl">
                  <a:srgbClr val="000000">
                    <a:alpha val="43137"/>
                  </a:srgbClr>
                </a:outerShdw>
              </a:effectLst>
              <a:latin typeface="Corbel" pitchFamily="34" charset="0"/>
            </a:endParaRPr>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10</a:t>
            </a:fld>
            <a:endParaRPr lang="en-US" dirty="0"/>
          </a:p>
        </p:txBody>
      </p:sp>
      <p:pic>
        <p:nvPicPr>
          <p:cNvPr id="5" name="Picture 4" title="Picture - oxygen-limiting silo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89068" y="969497"/>
            <a:ext cx="2350132" cy="2770204"/>
          </a:xfrm>
          <a:prstGeom prst="rect">
            <a:avLst/>
          </a:prstGeom>
        </p:spPr>
      </p:pic>
      <p:sp>
        <p:nvSpPr>
          <p:cNvPr id="6" name="TextBox 5"/>
          <p:cNvSpPr txBox="1"/>
          <p:nvPr/>
        </p:nvSpPr>
        <p:spPr>
          <a:xfrm>
            <a:off x="822826" y="3385074"/>
            <a:ext cx="2377574" cy="369332"/>
          </a:xfrm>
          <a:prstGeom prst="rect">
            <a:avLst/>
          </a:prstGeom>
          <a:noFill/>
        </p:spPr>
        <p:txBody>
          <a:bodyPr wrap="none" rtlCol="0">
            <a:spAutoFit/>
          </a:bodyPr>
          <a:lstStyle/>
          <a:p>
            <a:r>
              <a:rPr lang="en-US" dirty="0" smtClean="0"/>
              <a:t>Concrete Poured Silo</a:t>
            </a:r>
            <a:endParaRPr lang="en-US" dirty="0"/>
          </a:p>
        </p:txBody>
      </p:sp>
      <p:sp>
        <p:nvSpPr>
          <p:cNvPr id="7" name="TextBox 6"/>
          <p:cNvSpPr txBox="1"/>
          <p:nvPr/>
        </p:nvSpPr>
        <p:spPr>
          <a:xfrm>
            <a:off x="6577786" y="3754406"/>
            <a:ext cx="2185214" cy="369332"/>
          </a:xfrm>
          <a:prstGeom prst="rect">
            <a:avLst/>
          </a:prstGeom>
          <a:noFill/>
        </p:spPr>
        <p:txBody>
          <a:bodyPr wrap="none" rtlCol="0">
            <a:spAutoFit/>
          </a:bodyPr>
          <a:lstStyle/>
          <a:p>
            <a:r>
              <a:rPr lang="en-US" dirty="0" smtClean="0"/>
              <a:t>Oxygen-limiting silo</a:t>
            </a:r>
            <a:endParaRPr lang="en-US" dirty="0"/>
          </a:p>
        </p:txBody>
      </p:sp>
      <p:sp>
        <p:nvSpPr>
          <p:cNvPr id="8" name="TextBox 7"/>
          <p:cNvSpPr txBox="1"/>
          <p:nvPr/>
        </p:nvSpPr>
        <p:spPr>
          <a:xfrm>
            <a:off x="6295030" y="5486400"/>
            <a:ext cx="2223686" cy="369332"/>
          </a:xfrm>
          <a:prstGeom prst="rect">
            <a:avLst/>
          </a:prstGeom>
          <a:noFill/>
        </p:spPr>
        <p:txBody>
          <a:bodyPr wrap="none" rtlCol="0">
            <a:spAutoFit/>
          </a:bodyPr>
          <a:lstStyle/>
          <a:p>
            <a:r>
              <a:rPr lang="en-US" dirty="0" smtClean="0"/>
              <a:t>Concrete Stave Silo</a:t>
            </a:r>
            <a:endParaRPr lang="en-US" dirty="0"/>
          </a:p>
        </p:txBody>
      </p:sp>
      <p:pic>
        <p:nvPicPr>
          <p:cNvPr id="10" name="Picture 3" descr="B:\Hamm\Pictures&amp;Music\Photos\Grain Bin Pictures from Pam\GEDC0183.JPG" title="Picture - concrete poured silo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7525" y="1031068"/>
            <a:ext cx="3138675" cy="235400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franklinsilorepair.com/sites/default/files/pictures_general_gallery/types-of-silos-10.jpg" title="Picture - concrete stave silo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3800" y="3402504"/>
            <a:ext cx="2580775" cy="315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465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409433" y="496669"/>
            <a:ext cx="8458200" cy="646331"/>
          </a:xfrm>
          <a:prstGeom prst="rect">
            <a:avLst/>
          </a:prstGeom>
          <a:noFill/>
          <a:ln w="9525">
            <a:noFill/>
            <a:miter lim="800000"/>
            <a:headEnd/>
            <a:tailEnd/>
          </a:ln>
        </p:spPr>
        <p:txBody>
          <a:bodyPr wrap="square">
            <a:spAutoFit/>
          </a:bodyPr>
          <a:lstStyle/>
          <a:p>
            <a:pPr algn="ctr"/>
            <a:r>
              <a:rPr lang="en-US" sz="3600" b="1" dirty="0" smtClean="0">
                <a:effectLst>
                  <a:outerShdw blurRad="38100" dist="38100" dir="2700000" algn="tl">
                    <a:srgbClr val="000000">
                      <a:alpha val="43137"/>
                    </a:srgbClr>
                  </a:outerShdw>
                </a:effectLst>
                <a:latin typeface="Corbel" pitchFamily="34" charset="0"/>
              </a:rPr>
              <a:t>Manure Storage /Structures</a:t>
            </a:r>
            <a:endParaRPr lang="en-US" sz="3600" b="1" dirty="0">
              <a:effectLst>
                <a:outerShdw blurRad="38100" dist="38100" dir="2700000" algn="tl">
                  <a:srgbClr val="000000">
                    <a:alpha val="43137"/>
                  </a:srgbClr>
                </a:outerShdw>
              </a:effectLst>
              <a:latin typeface="Corbel" pitchFamily="34" charset="0"/>
            </a:endParaRPr>
          </a:p>
        </p:txBody>
      </p:sp>
      <p:sp>
        <p:nvSpPr>
          <p:cNvPr id="3" name="Title 2" hidden="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Corbel" pitchFamily="34" charset="0"/>
              </a:rPr>
              <a:t>Manure Storage /Structures</a:t>
            </a:r>
            <a:br>
              <a:rPr lang="en-US" b="1" dirty="0">
                <a:effectLst>
                  <a:outerShdw blurRad="38100" dist="38100" dir="2700000" algn="tl">
                    <a:srgbClr val="000000">
                      <a:alpha val="43137"/>
                    </a:srgbClr>
                  </a:outerShdw>
                </a:effectLst>
                <a:latin typeface="Corbel" pitchFamily="34" charset="0"/>
              </a:rPr>
            </a:br>
            <a:endParaRPr lang="en-US" dirty="0"/>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11</a:t>
            </a:fld>
            <a:endParaRPr lang="en-US" dirty="0"/>
          </a:p>
        </p:txBody>
      </p:sp>
      <p:sp>
        <p:nvSpPr>
          <p:cNvPr id="5" name="Content Placeholder 4"/>
          <p:cNvSpPr>
            <a:spLocks noGrp="1"/>
          </p:cNvSpPr>
          <p:nvPr>
            <p:ph sz="quarter" idx="4294967295"/>
          </p:nvPr>
        </p:nvSpPr>
        <p:spPr>
          <a:xfrm>
            <a:off x="4618038" y="3657600"/>
            <a:ext cx="4525962" cy="482600"/>
          </a:xfrm>
        </p:spPr>
        <p:txBody>
          <a:bodyPr>
            <a:noAutofit/>
          </a:bodyPr>
          <a:lstStyle/>
          <a:p>
            <a:pPr marL="109728" indent="0">
              <a:buNone/>
            </a:pPr>
            <a:r>
              <a:rPr lang="en-US" sz="2400" dirty="0" smtClean="0">
                <a:latin typeface="Corbel" pitchFamily="34" charset="0"/>
              </a:rPr>
              <a:t>Above ground storage tank</a:t>
            </a:r>
            <a:endParaRPr lang="en-US" sz="2400" dirty="0">
              <a:latin typeface="Corbel" pitchFamily="34" charset="0"/>
            </a:endParaRPr>
          </a:p>
        </p:txBody>
      </p:sp>
      <p:pic>
        <p:nvPicPr>
          <p:cNvPr id="3084" name="Picture 12" descr="http://images-cdn.lancasteronline.com/439003_640.jpg" title="Picture - lago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4170218"/>
            <a:ext cx="3479999" cy="207818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a:xfrm>
            <a:off x="1295400" y="6245225"/>
            <a:ext cx="1800190" cy="612775"/>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400" dirty="0" smtClean="0">
                <a:latin typeface="Corbel" pitchFamily="34" charset="0"/>
              </a:rPr>
              <a:t>Lagoon</a:t>
            </a:r>
            <a:endParaRPr lang="en-US" sz="2400" dirty="0">
              <a:latin typeface="Corbel" pitchFamily="34" charset="0"/>
            </a:endParaRPr>
          </a:p>
        </p:txBody>
      </p:sp>
      <p:sp>
        <p:nvSpPr>
          <p:cNvPr id="9" name="Content Placeholder 4"/>
          <p:cNvSpPr txBox="1">
            <a:spLocks/>
          </p:cNvSpPr>
          <p:nvPr/>
        </p:nvSpPr>
        <p:spPr>
          <a:xfrm>
            <a:off x="1047820" y="3654425"/>
            <a:ext cx="3600380" cy="384175"/>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400" dirty="0" smtClean="0">
                <a:latin typeface="Corbel" pitchFamily="34" charset="0"/>
              </a:rPr>
              <a:t>Below ground pit</a:t>
            </a:r>
            <a:r>
              <a:rPr lang="en-US" sz="2400" dirty="0" smtClean="0"/>
              <a:t>	</a:t>
            </a:r>
          </a:p>
        </p:txBody>
      </p:sp>
      <p:pic>
        <p:nvPicPr>
          <p:cNvPr id="2050" name="Picture 2" descr="B:\Gail Deboy\Pictures\Manure Pictures all untitled by Gail D\Untitled-37.jpg" title="Picture - above ground storage tank "/>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16293" y="1606317"/>
            <a:ext cx="4299107" cy="21261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B:\Gail Deboy\Pictures\Manure Pictures all untitled by Gail D\Untitled-45.jpg" title="Picture - below ground pit"/>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295400" y="1455339"/>
            <a:ext cx="2809649" cy="220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15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fade">
                                      <p:cBhvr>
                                        <p:cTn id="7" dur="1000"/>
                                        <p:tgtEl>
                                          <p:spTgt spid="3084"/>
                                        </p:tgtEl>
                                      </p:cBhvr>
                                    </p:animEffect>
                                    <p:anim calcmode="lin" valueType="num">
                                      <p:cBhvr>
                                        <p:cTn id="8" dur="1000" fill="hold"/>
                                        <p:tgtEl>
                                          <p:spTgt spid="3084"/>
                                        </p:tgtEl>
                                        <p:attrNameLst>
                                          <p:attrName>ppt_x</p:attrName>
                                        </p:attrNameLst>
                                      </p:cBhvr>
                                      <p:tavLst>
                                        <p:tav tm="0">
                                          <p:val>
                                            <p:strVal val="#ppt_x"/>
                                          </p:val>
                                        </p:tav>
                                        <p:tav tm="100000">
                                          <p:val>
                                            <p:strVal val="#ppt_x"/>
                                          </p:val>
                                        </p:tav>
                                      </p:tavLst>
                                    </p:anim>
                                    <p:anim calcmode="lin" valueType="num">
                                      <p:cBhvr>
                                        <p:cTn id="9"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533400" y="228600"/>
            <a:ext cx="8458200" cy="646331"/>
          </a:xfrm>
          <a:prstGeom prst="rect">
            <a:avLst/>
          </a:prstGeom>
          <a:noFill/>
          <a:ln w="9525">
            <a:noFill/>
            <a:miter lim="800000"/>
            <a:headEnd/>
            <a:tailEnd/>
          </a:ln>
        </p:spPr>
        <p:txBody>
          <a:bodyPr wrap="square">
            <a:spAutoFit/>
          </a:bodyPr>
          <a:lstStyle/>
          <a:p>
            <a:pPr algn="ctr"/>
            <a:r>
              <a:rPr lang="en-US" sz="3600" b="1" dirty="0" smtClean="0">
                <a:effectLst>
                  <a:outerShdw blurRad="38100" dist="38100" dir="2700000" algn="tl">
                    <a:srgbClr val="000000">
                      <a:alpha val="43137"/>
                    </a:srgbClr>
                  </a:outerShdw>
                </a:effectLst>
                <a:latin typeface="Corbel" pitchFamily="34" charset="0"/>
              </a:rPr>
              <a:t>Agricultural /Grain Transport Vehicles</a:t>
            </a:r>
            <a:endParaRPr lang="en-US" sz="3600" b="1" dirty="0">
              <a:effectLst>
                <a:outerShdw blurRad="38100" dist="38100" dir="2700000" algn="tl">
                  <a:srgbClr val="000000">
                    <a:alpha val="43137"/>
                  </a:srgbClr>
                </a:outerShdw>
              </a:effectLst>
              <a:latin typeface="Corbel" pitchFamily="34" charset="0"/>
            </a:endParaRPr>
          </a:p>
        </p:txBody>
      </p:sp>
      <p:sp>
        <p:nvSpPr>
          <p:cNvPr id="4" name="Title 3" hidden="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Corbel" pitchFamily="34" charset="0"/>
              </a:rPr>
              <a:t>Agricultural /Grain Transport Vehicles</a:t>
            </a:r>
            <a:br>
              <a:rPr lang="en-US" b="1" dirty="0">
                <a:effectLst>
                  <a:outerShdw blurRad="38100" dist="38100" dir="2700000" algn="tl">
                    <a:srgbClr val="000000">
                      <a:alpha val="43137"/>
                    </a:srgbClr>
                  </a:outerShdw>
                </a:effectLst>
                <a:latin typeface="Corbel" pitchFamily="34" charset="0"/>
              </a:rPr>
            </a:br>
            <a:endParaRPr lang="en-US" dirty="0"/>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12</a:t>
            </a:fld>
            <a:endParaRPr lang="en-US" dirty="0"/>
          </a:p>
        </p:txBody>
      </p:sp>
      <p:sp>
        <p:nvSpPr>
          <p:cNvPr id="3" name="TextBox 2"/>
          <p:cNvSpPr txBox="1"/>
          <p:nvPr/>
        </p:nvSpPr>
        <p:spPr>
          <a:xfrm>
            <a:off x="990600" y="2971800"/>
            <a:ext cx="2362200" cy="369332"/>
          </a:xfrm>
          <a:prstGeom prst="rect">
            <a:avLst/>
          </a:prstGeom>
          <a:noFill/>
        </p:spPr>
        <p:txBody>
          <a:bodyPr wrap="square" rtlCol="0">
            <a:spAutoFit/>
          </a:bodyPr>
          <a:lstStyle/>
          <a:p>
            <a:r>
              <a:rPr lang="en-US" dirty="0" smtClean="0"/>
              <a:t>Grain wagon</a:t>
            </a:r>
            <a:endParaRPr lang="en-US" dirty="0"/>
          </a:p>
        </p:txBody>
      </p:sp>
      <p:sp>
        <p:nvSpPr>
          <p:cNvPr id="12" name="TextBox 11"/>
          <p:cNvSpPr txBox="1"/>
          <p:nvPr/>
        </p:nvSpPr>
        <p:spPr>
          <a:xfrm>
            <a:off x="5292213" y="6029877"/>
            <a:ext cx="2362200" cy="369332"/>
          </a:xfrm>
          <a:prstGeom prst="rect">
            <a:avLst/>
          </a:prstGeom>
          <a:noFill/>
        </p:spPr>
        <p:txBody>
          <a:bodyPr wrap="square" rtlCol="0">
            <a:spAutoFit/>
          </a:bodyPr>
          <a:lstStyle/>
          <a:p>
            <a:r>
              <a:rPr lang="en-US" dirty="0" smtClean="0"/>
              <a:t>Rail car</a:t>
            </a:r>
            <a:endParaRPr lang="en-US" dirty="0"/>
          </a:p>
        </p:txBody>
      </p:sp>
      <p:sp>
        <p:nvSpPr>
          <p:cNvPr id="14" name="TextBox 13"/>
          <p:cNvSpPr txBox="1"/>
          <p:nvPr/>
        </p:nvSpPr>
        <p:spPr>
          <a:xfrm>
            <a:off x="5225845" y="3440668"/>
            <a:ext cx="2362200" cy="369332"/>
          </a:xfrm>
          <a:prstGeom prst="rect">
            <a:avLst/>
          </a:prstGeom>
          <a:noFill/>
        </p:spPr>
        <p:txBody>
          <a:bodyPr wrap="square" rtlCol="0">
            <a:spAutoFit/>
          </a:bodyPr>
          <a:lstStyle/>
          <a:p>
            <a:r>
              <a:rPr lang="en-US" dirty="0" smtClean="0"/>
              <a:t>Truck</a:t>
            </a:r>
            <a:endParaRPr lang="en-US" dirty="0"/>
          </a:p>
        </p:txBody>
      </p:sp>
      <p:sp>
        <p:nvSpPr>
          <p:cNvPr id="7" name="TextBox 6"/>
          <p:cNvSpPr txBox="1"/>
          <p:nvPr/>
        </p:nvSpPr>
        <p:spPr>
          <a:xfrm>
            <a:off x="1295400" y="6031468"/>
            <a:ext cx="3467100" cy="369332"/>
          </a:xfrm>
          <a:prstGeom prst="rect">
            <a:avLst/>
          </a:prstGeom>
          <a:noFill/>
        </p:spPr>
        <p:txBody>
          <a:bodyPr wrap="square" rtlCol="0">
            <a:spAutoFit/>
          </a:bodyPr>
          <a:lstStyle/>
          <a:p>
            <a:r>
              <a:rPr lang="en-US" dirty="0" smtClean="0"/>
              <a:t>Manure transport tank/vehicle</a:t>
            </a:r>
            <a:endParaRPr lang="en-US" dirty="0"/>
          </a:p>
        </p:txBody>
      </p:sp>
      <p:pic>
        <p:nvPicPr>
          <p:cNvPr id="8" name="Picture 2" descr="G:\GTV\2010-10-10 12.15.08.jpg" title="Picture - grain wag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0600" y="1004559"/>
            <a:ext cx="3877949" cy="20434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thepleasantfarm.files.wordpress.com/2010/09/dscf9495.jpg" title="Picture - grain transport truc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054554"/>
            <a:ext cx="3187335" cy="23905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graininspection.com/images/train_bin.jpg" title="Picture - grain transport rail car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60258" y="3810000"/>
            <a:ext cx="3345558" cy="22198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Gail Deboy\Pictures\Manure Pictures all untitled by Gail D\Untitled-9.jpg" title="Picture - manure transport tank/vehicl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33901" y="3352800"/>
            <a:ext cx="3552981" cy="266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223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533400" y="228600"/>
            <a:ext cx="8458200" cy="646331"/>
          </a:xfrm>
          <a:prstGeom prst="rect">
            <a:avLst/>
          </a:prstGeom>
          <a:noFill/>
          <a:ln w="9525">
            <a:noFill/>
            <a:miter lim="800000"/>
            <a:headEnd/>
            <a:tailEnd/>
          </a:ln>
        </p:spPr>
        <p:txBody>
          <a:bodyPr wrap="square">
            <a:spAutoFit/>
          </a:bodyPr>
          <a:lstStyle/>
          <a:p>
            <a:pPr algn="ctr"/>
            <a:r>
              <a:rPr lang="en-US" sz="3600" b="1" dirty="0" smtClean="0">
                <a:effectLst>
                  <a:outerShdw blurRad="38100" dist="38100" dir="2700000" algn="tl">
                    <a:srgbClr val="000000">
                      <a:alpha val="43137"/>
                    </a:srgbClr>
                  </a:outerShdw>
                </a:effectLst>
                <a:latin typeface="Corbel" pitchFamily="34" charset="0"/>
              </a:rPr>
              <a:t>Agricultural Equipment</a:t>
            </a:r>
            <a:endParaRPr lang="en-US" sz="3600" b="1" dirty="0">
              <a:effectLst>
                <a:outerShdw blurRad="38100" dist="38100" dir="2700000" algn="tl">
                  <a:srgbClr val="000000">
                    <a:alpha val="43137"/>
                  </a:srgbClr>
                </a:outerShdw>
              </a:effectLst>
              <a:latin typeface="Corbel" pitchFamily="34" charset="0"/>
            </a:endParaRPr>
          </a:p>
        </p:txBody>
      </p:sp>
      <p:sp>
        <p:nvSpPr>
          <p:cNvPr id="5" name="Title 4" hidden="1"/>
          <p:cNvSpPr>
            <a:spLocks noGrp="1"/>
          </p:cNvSpPr>
          <p:nvPr>
            <p:ph type="title"/>
          </p:nvPr>
        </p:nvSpPr>
        <p:spPr/>
        <p:txBody>
          <a:bodyPr/>
          <a:lstStyle/>
          <a:p>
            <a:r>
              <a:rPr lang="en-US" b="1" dirty="0">
                <a:effectLst>
                  <a:outerShdw blurRad="38100" dist="38100" dir="2700000" algn="tl">
                    <a:srgbClr val="000000">
                      <a:alpha val="43137"/>
                    </a:srgbClr>
                  </a:outerShdw>
                </a:effectLst>
                <a:latin typeface="Corbel" pitchFamily="34" charset="0"/>
              </a:rPr>
              <a:t>Agricultural Equipment</a:t>
            </a:r>
            <a:endParaRPr lang="en-US" b="1" dirty="0">
              <a:effectLst>
                <a:outerShdw blurRad="38100" dist="38100" dir="2700000" algn="tl">
                  <a:srgbClr val="000000">
                    <a:alpha val="43137"/>
                  </a:srgbClr>
                </a:outerShdw>
              </a:effectLst>
              <a:latin typeface="Corbel" pitchFamily="34" charset="0"/>
            </a:endParaRPr>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13</a:t>
            </a:fld>
            <a:endParaRPr lang="en-US" dirty="0"/>
          </a:p>
        </p:txBody>
      </p:sp>
      <p:sp>
        <p:nvSpPr>
          <p:cNvPr id="3" name="TextBox 2"/>
          <p:cNvSpPr txBox="1"/>
          <p:nvPr/>
        </p:nvSpPr>
        <p:spPr>
          <a:xfrm>
            <a:off x="901633" y="3810000"/>
            <a:ext cx="2362200" cy="369332"/>
          </a:xfrm>
          <a:prstGeom prst="rect">
            <a:avLst/>
          </a:prstGeom>
          <a:noFill/>
        </p:spPr>
        <p:txBody>
          <a:bodyPr wrap="square" rtlCol="0">
            <a:spAutoFit/>
          </a:bodyPr>
          <a:lstStyle/>
          <a:p>
            <a:r>
              <a:rPr lang="en-US" dirty="0" smtClean="0"/>
              <a:t>Combine</a:t>
            </a:r>
            <a:endParaRPr lang="en-US" dirty="0"/>
          </a:p>
        </p:txBody>
      </p:sp>
      <p:sp>
        <p:nvSpPr>
          <p:cNvPr id="14" name="TextBox 13"/>
          <p:cNvSpPr txBox="1"/>
          <p:nvPr/>
        </p:nvSpPr>
        <p:spPr>
          <a:xfrm>
            <a:off x="1371600" y="6248400"/>
            <a:ext cx="2362200" cy="369332"/>
          </a:xfrm>
          <a:prstGeom prst="rect">
            <a:avLst/>
          </a:prstGeom>
          <a:noFill/>
        </p:spPr>
        <p:txBody>
          <a:bodyPr wrap="square" rtlCol="0">
            <a:spAutoFit/>
          </a:bodyPr>
          <a:lstStyle/>
          <a:p>
            <a:r>
              <a:rPr lang="en-US" dirty="0" smtClean="0"/>
              <a:t>Forage box</a:t>
            </a:r>
            <a:endParaRPr lang="en-US" dirty="0"/>
          </a:p>
        </p:txBody>
      </p:sp>
      <p:sp>
        <p:nvSpPr>
          <p:cNvPr id="6" name="TextBox 5"/>
          <p:cNvSpPr txBox="1"/>
          <p:nvPr/>
        </p:nvSpPr>
        <p:spPr>
          <a:xfrm>
            <a:off x="5334000" y="5955268"/>
            <a:ext cx="2362200" cy="369332"/>
          </a:xfrm>
          <a:prstGeom prst="rect">
            <a:avLst/>
          </a:prstGeom>
          <a:noFill/>
        </p:spPr>
        <p:txBody>
          <a:bodyPr wrap="square" rtlCol="0">
            <a:spAutoFit/>
          </a:bodyPr>
          <a:lstStyle/>
          <a:p>
            <a:r>
              <a:rPr lang="en-US" dirty="0" smtClean="0"/>
              <a:t>Auger mixing wagon</a:t>
            </a:r>
            <a:endParaRPr lang="en-US" dirty="0"/>
          </a:p>
        </p:txBody>
      </p:sp>
      <p:sp>
        <p:nvSpPr>
          <p:cNvPr id="7" name="TextBox 6"/>
          <p:cNvSpPr txBox="1"/>
          <p:nvPr/>
        </p:nvSpPr>
        <p:spPr>
          <a:xfrm>
            <a:off x="5410200" y="3669268"/>
            <a:ext cx="2362200" cy="369332"/>
          </a:xfrm>
          <a:prstGeom prst="rect">
            <a:avLst/>
          </a:prstGeom>
          <a:noFill/>
        </p:spPr>
        <p:txBody>
          <a:bodyPr wrap="square" rtlCol="0">
            <a:spAutoFit/>
          </a:bodyPr>
          <a:lstStyle/>
          <a:p>
            <a:r>
              <a:rPr lang="en-US" dirty="0" smtClean="0"/>
              <a:t>Feed grinder/mixer</a:t>
            </a:r>
            <a:endParaRPr lang="en-US" dirty="0"/>
          </a:p>
        </p:txBody>
      </p:sp>
      <p:pic>
        <p:nvPicPr>
          <p:cNvPr id="8" name="Picture 2" descr="http://4.bp.blogspot.com/_EDDoh8BgidE/TSRIrBKiJXI/AAAAAAAAAFc/-iPqrbYZgeU/s1600/9660stscombine134692lg.jpg" title="Picture - comb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1633" y="1061991"/>
            <a:ext cx="3213167" cy="27480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bjmsales.com/uploads/2/1/9/3/21935780/2777867_orig.jpg" title="Picture - auger in an auger mixing wag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6995" y="4267645"/>
            <a:ext cx="2234605" cy="16759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X11 Series Grinder Mixer "/>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492731" y="1066800"/>
            <a:ext cx="2203469" cy="2597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jmsales.com/uploads/2/1/9/3/21935780/2347504_orig.jpg" title="Picture - auger mixing wag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51097" y="4119432"/>
            <a:ext cx="2430703" cy="182416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ttps://mymail.purdue.edu/service/home/~/4620--V.002.JPG?auth=co&amp;loc=en_US&amp;id=525126&amp;part=2"/>
          <p:cNvSpPr>
            <a:spLocks noChangeAspect="1" noChangeArrowheads="1"/>
          </p:cNvSpPr>
          <p:nvPr/>
        </p:nvSpPr>
        <p:spPr bwMode="auto">
          <a:xfrm>
            <a:off x="155575" y="-4046538"/>
            <a:ext cx="11258550" cy="843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title="Picture - forage box"/>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66667" y="4114800"/>
            <a:ext cx="2924333" cy="219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233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arn(inVertical)">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arn(inVertical)">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epticwaco.com/wp-content/uploads/2011/08/tank-diagram.jpg" title="Drawing - tank diagra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1654" y="3966178"/>
            <a:ext cx="3542355" cy="2739422"/>
          </a:xfrm>
          <a:prstGeom prst="rect">
            <a:avLst/>
          </a:prstGeom>
          <a:noFill/>
          <a:extLst>
            <a:ext uri="{909E8E84-426E-40DD-AFC4-6F175D3DCCD1}">
              <a14:hiddenFill xmlns:a14="http://schemas.microsoft.com/office/drawing/2010/main">
                <a:solidFill>
                  <a:srgbClr val="FFFFFF"/>
                </a:solidFill>
              </a14:hiddenFill>
            </a:ext>
          </a:extLst>
        </p:spPr>
      </p:pic>
      <p:sp>
        <p:nvSpPr>
          <p:cNvPr id="12291" name="TextBox 2"/>
          <p:cNvSpPr txBox="1">
            <a:spLocks noChangeArrowheads="1"/>
          </p:cNvSpPr>
          <p:nvPr/>
        </p:nvSpPr>
        <p:spPr bwMode="auto">
          <a:xfrm>
            <a:off x="533400" y="228600"/>
            <a:ext cx="8458200" cy="646331"/>
          </a:xfrm>
          <a:prstGeom prst="rect">
            <a:avLst/>
          </a:prstGeom>
          <a:noFill/>
          <a:ln w="9525">
            <a:noFill/>
            <a:miter lim="800000"/>
            <a:headEnd/>
            <a:tailEnd/>
          </a:ln>
        </p:spPr>
        <p:txBody>
          <a:bodyPr wrap="square">
            <a:spAutoFit/>
          </a:bodyPr>
          <a:lstStyle/>
          <a:p>
            <a:pPr algn="ctr"/>
            <a:r>
              <a:rPr lang="en-US" sz="3600" b="1" dirty="0">
                <a:effectLst>
                  <a:outerShdw blurRad="38100" dist="38100" dir="2700000" algn="tl">
                    <a:srgbClr val="000000">
                      <a:alpha val="43137"/>
                    </a:srgbClr>
                  </a:outerShdw>
                </a:effectLst>
                <a:latin typeface="Corbel" pitchFamily="34" charset="0"/>
              </a:rPr>
              <a:t>Sewage and Septic </a:t>
            </a:r>
            <a:r>
              <a:rPr lang="en-US" sz="3600" b="1" dirty="0" smtClean="0">
                <a:effectLst>
                  <a:outerShdw blurRad="38100" dist="38100" dir="2700000" algn="tl">
                    <a:srgbClr val="000000">
                      <a:alpha val="43137"/>
                    </a:srgbClr>
                  </a:outerShdw>
                </a:effectLst>
                <a:latin typeface="Corbel" pitchFamily="34" charset="0"/>
              </a:rPr>
              <a:t>Systems</a:t>
            </a:r>
            <a:endParaRPr lang="en-US" sz="3600" b="1" dirty="0">
              <a:effectLst>
                <a:outerShdw blurRad="38100" dist="38100" dir="2700000" algn="tl">
                  <a:srgbClr val="000000">
                    <a:alpha val="43137"/>
                  </a:srgbClr>
                </a:outerShdw>
              </a:effectLst>
              <a:latin typeface="Corbel" pitchFamily="34" charset="0"/>
            </a:endParaRPr>
          </a:p>
        </p:txBody>
      </p:sp>
      <p:sp>
        <p:nvSpPr>
          <p:cNvPr id="4" name="Title 3" hidden="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Corbel" pitchFamily="34" charset="0"/>
              </a:rPr>
              <a:t>Sewage and Septic Systems</a:t>
            </a:r>
            <a:br>
              <a:rPr lang="en-US" b="1" dirty="0">
                <a:effectLst>
                  <a:outerShdw blurRad="38100" dist="38100" dir="2700000" algn="tl">
                    <a:srgbClr val="000000">
                      <a:alpha val="43137"/>
                    </a:srgbClr>
                  </a:outerShdw>
                </a:effectLst>
                <a:latin typeface="Corbel" pitchFamily="34" charset="0"/>
              </a:rPr>
            </a:br>
            <a:endParaRPr lang="en-US" dirty="0"/>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14</a:t>
            </a:fld>
            <a:endParaRPr lang="en-US" dirty="0"/>
          </a:p>
        </p:txBody>
      </p:sp>
      <p:sp>
        <p:nvSpPr>
          <p:cNvPr id="3" name="TextBox 2"/>
          <p:cNvSpPr txBox="1"/>
          <p:nvPr/>
        </p:nvSpPr>
        <p:spPr>
          <a:xfrm>
            <a:off x="1143000" y="4953000"/>
            <a:ext cx="2362200" cy="369332"/>
          </a:xfrm>
          <a:prstGeom prst="rect">
            <a:avLst/>
          </a:prstGeom>
          <a:noFill/>
        </p:spPr>
        <p:txBody>
          <a:bodyPr wrap="square" rtlCol="0">
            <a:spAutoFit/>
          </a:bodyPr>
          <a:lstStyle/>
          <a:p>
            <a:r>
              <a:rPr lang="en-US" dirty="0" smtClean="0"/>
              <a:t>Septic tank	</a:t>
            </a:r>
            <a:endParaRPr lang="en-US" dirty="0"/>
          </a:p>
        </p:txBody>
      </p:sp>
      <p:pic>
        <p:nvPicPr>
          <p:cNvPr id="2050" name="Picture 2" descr="http://septicwaco.com/wp-content/uploads/2011/08/septic21.jpg" title="Picture - septic tan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1848129"/>
            <a:ext cx="3903423" cy="29275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umping_inspect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35712" y="987023"/>
            <a:ext cx="3835027" cy="286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67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533400" y="228600"/>
            <a:ext cx="8458200" cy="646331"/>
          </a:xfrm>
          <a:prstGeom prst="rect">
            <a:avLst/>
          </a:prstGeom>
          <a:noFill/>
          <a:ln w="9525">
            <a:noFill/>
            <a:miter lim="800000"/>
            <a:headEnd/>
            <a:tailEnd/>
          </a:ln>
        </p:spPr>
        <p:txBody>
          <a:bodyPr wrap="square">
            <a:spAutoFit/>
          </a:bodyPr>
          <a:lstStyle/>
          <a:p>
            <a:pPr algn="ctr"/>
            <a:r>
              <a:rPr lang="en-US" sz="3600" b="1" dirty="0" smtClean="0">
                <a:effectLst>
                  <a:outerShdw blurRad="38100" dist="38100" dir="2700000" algn="tl">
                    <a:srgbClr val="000000">
                      <a:alpha val="43137"/>
                    </a:srgbClr>
                  </a:outerShdw>
                </a:effectLst>
                <a:latin typeface="Corbel" pitchFamily="34" charset="0"/>
              </a:rPr>
              <a:t>Liquid Storage Structures</a:t>
            </a:r>
          </a:p>
        </p:txBody>
      </p:sp>
      <p:sp>
        <p:nvSpPr>
          <p:cNvPr id="3" name="Title 2" hidden="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Corbel" pitchFamily="34" charset="0"/>
              </a:rPr>
              <a:t>Liquid Storage Structures</a:t>
            </a:r>
            <a:br>
              <a:rPr lang="en-US" b="1" dirty="0">
                <a:effectLst>
                  <a:outerShdw blurRad="38100" dist="38100" dir="2700000" algn="tl">
                    <a:srgbClr val="000000">
                      <a:alpha val="43137"/>
                    </a:srgbClr>
                  </a:outerShdw>
                </a:effectLst>
                <a:latin typeface="Corbel" pitchFamily="34" charset="0"/>
              </a:rPr>
            </a:br>
            <a:endParaRPr lang="en-US" dirty="0"/>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15</a:t>
            </a:fld>
            <a:endParaRPr lang="en-US" dirty="0"/>
          </a:p>
        </p:txBody>
      </p:sp>
      <p:sp>
        <p:nvSpPr>
          <p:cNvPr id="4" name="TextBox 3"/>
          <p:cNvSpPr txBox="1"/>
          <p:nvPr/>
        </p:nvSpPr>
        <p:spPr>
          <a:xfrm>
            <a:off x="966343" y="4812580"/>
            <a:ext cx="3506088" cy="369332"/>
          </a:xfrm>
          <a:prstGeom prst="rect">
            <a:avLst/>
          </a:prstGeom>
          <a:noFill/>
        </p:spPr>
        <p:txBody>
          <a:bodyPr wrap="none" rtlCol="0">
            <a:spAutoFit/>
          </a:bodyPr>
          <a:lstStyle/>
          <a:p>
            <a:r>
              <a:rPr lang="en-US" dirty="0" smtClean="0"/>
              <a:t>Fuel and chemical storage tanks</a:t>
            </a:r>
            <a:endParaRPr lang="en-US" dirty="0"/>
          </a:p>
        </p:txBody>
      </p:sp>
      <p:sp>
        <p:nvSpPr>
          <p:cNvPr id="7" name="TextBox 6"/>
          <p:cNvSpPr txBox="1"/>
          <p:nvPr/>
        </p:nvSpPr>
        <p:spPr>
          <a:xfrm>
            <a:off x="6022509" y="4812580"/>
            <a:ext cx="1291764" cy="369332"/>
          </a:xfrm>
          <a:prstGeom prst="rect">
            <a:avLst/>
          </a:prstGeom>
          <a:noFill/>
        </p:spPr>
        <p:txBody>
          <a:bodyPr wrap="none" rtlCol="0">
            <a:spAutoFit/>
          </a:bodyPr>
          <a:lstStyle/>
          <a:p>
            <a:r>
              <a:rPr lang="en-US" dirty="0" smtClean="0"/>
              <a:t>Water tank</a:t>
            </a:r>
            <a:endParaRPr lang="en-US" dirty="0"/>
          </a:p>
        </p:txBody>
      </p:sp>
      <p:pic>
        <p:nvPicPr>
          <p:cNvPr id="9" name="Picture 4" descr="IMG_2264.jpg (2592×193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752600"/>
            <a:ext cx="4036817" cy="30151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ruenorthsteel.com/qcms/files/FarmFuelStorage.jpg" title="Picture - fuel and chemical storage tan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4777" y="1900925"/>
            <a:ext cx="3903423" cy="282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353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title="Picture - water tank"/>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43000" y="1126397"/>
            <a:ext cx="3113557" cy="268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title="Picture - well pi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4099" y="1132867"/>
            <a:ext cx="3526612" cy="264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TextBox 2"/>
          <p:cNvSpPr txBox="1">
            <a:spLocks noChangeArrowheads="1"/>
          </p:cNvSpPr>
          <p:nvPr/>
        </p:nvSpPr>
        <p:spPr bwMode="auto">
          <a:xfrm>
            <a:off x="533400" y="228600"/>
            <a:ext cx="8458200" cy="646331"/>
          </a:xfrm>
          <a:prstGeom prst="rect">
            <a:avLst/>
          </a:prstGeom>
          <a:noFill/>
          <a:ln w="9525">
            <a:noFill/>
            <a:miter lim="800000"/>
            <a:headEnd/>
            <a:tailEnd/>
          </a:ln>
        </p:spPr>
        <p:txBody>
          <a:bodyPr wrap="square">
            <a:spAutoFit/>
          </a:bodyPr>
          <a:lstStyle/>
          <a:p>
            <a:pPr algn="ctr"/>
            <a:r>
              <a:rPr lang="en-US" sz="3600" b="1" dirty="0" smtClean="0">
                <a:effectLst>
                  <a:outerShdw blurRad="38100" dist="38100" dir="2700000" algn="tl">
                    <a:srgbClr val="000000">
                      <a:alpha val="43137"/>
                    </a:srgbClr>
                  </a:outerShdw>
                </a:effectLst>
                <a:latin typeface="Corbel" pitchFamily="34" charset="0"/>
              </a:rPr>
              <a:t>In Ground Structures</a:t>
            </a:r>
          </a:p>
        </p:txBody>
      </p:sp>
      <p:sp>
        <p:nvSpPr>
          <p:cNvPr id="3" name="Title 2" hidden="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Corbel" pitchFamily="34" charset="0"/>
              </a:rPr>
              <a:t>In Ground Structures</a:t>
            </a:r>
            <a:br>
              <a:rPr lang="en-US" b="1" dirty="0">
                <a:effectLst>
                  <a:outerShdw blurRad="38100" dist="38100" dir="2700000" algn="tl">
                    <a:srgbClr val="000000">
                      <a:alpha val="43137"/>
                    </a:srgbClr>
                  </a:outerShdw>
                </a:effectLst>
                <a:latin typeface="Corbel" pitchFamily="34" charset="0"/>
              </a:rPr>
            </a:br>
            <a:endParaRPr lang="en-US" dirty="0"/>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16</a:t>
            </a:fld>
            <a:endParaRPr lang="en-US" dirty="0"/>
          </a:p>
        </p:txBody>
      </p:sp>
      <p:sp>
        <p:nvSpPr>
          <p:cNvPr id="10" name="TextBox 9"/>
          <p:cNvSpPr txBox="1"/>
          <p:nvPr/>
        </p:nvSpPr>
        <p:spPr>
          <a:xfrm>
            <a:off x="1222836" y="3364468"/>
            <a:ext cx="1291764" cy="369332"/>
          </a:xfrm>
          <a:prstGeom prst="rect">
            <a:avLst/>
          </a:prstGeom>
          <a:solidFill>
            <a:schemeClr val="bg1">
              <a:alpha val="47000"/>
            </a:schemeClr>
          </a:solidFill>
        </p:spPr>
        <p:txBody>
          <a:bodyPr wrap="none" rtlCol="0">
            <a:spAutoFit/>
          </a:bodyPr>
          <a:lstStyle/>
          <a:p>
            <a:r>
              <a:rPr lang="en-US" dirty="0" smtClean="0"/>
              <a:t>Water tank</a:t>
            </a:r>
            <a:endParaRPr lang="en-US" dirty="0"/>
          </a:p>
        </p:txBody>
      </p:sp>
      <p:sp>
        <p:nvSpPr>
          <p:cNvPr id="11" name="TextBox 10"/>
          <p:cNvSpPr txBox="1"/>
          <p:nvPr/>
        </p:nvSpPr>
        <p:spPr>
          <a:xfrm>
            <a:off x="7086600" y="3352800"/>
            <a:ext cx="937116" cy="369332"/>
          </a:xfrm>
          <a:prstGeom prst="rect">
            <a:avLst/>
          </a:prstGeom>
          <a:noFill/>
        </p:spPr>
        <p:txBody>
          <a:bodyPr wrap="none" rtlCol="0">
            <a:spAutoFit/>
          </a:bodyPr>
          <a:lstStyle/>
          <a:p>
            <a:r>
              <a:rPr lang="en-US" dirty="0" smtClean="0"/>
              <a:t>Well pit</a:t>
            </a:r>
            <a:endParaRPr lang="en-US" dirty="0"/>
          </a:p>
        </p:txBody>
      </p:sp>
      <p:pic>
        <p:nvPicPr>
          <p:cNvPr id="5129" name="Picture 9" descr="http://gracelinks.org/library/resizer.php?src=/images/hor_5208.jpg&amp;w=600&amp;h=300&amp;zc=1&amp;q=100"/>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926528" y="4038600"/>
            <a:ext cx="3931472" cy="21468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53000" y="4050268"/>
            <a:ext cx="1890261" cy="369332"/>
          </a:xfrm>
          <a:prstGeom prst="rect">
            <a:avLst/>
          </a:prstGeom>
          <a:noFill/>
        </p:spPr>
        <p:txBody>
          <a:bodyPr wrap="none" rtlCol="0">
            <a:spAutoFit/>
          </a:bodyPr>
          <a:lstStyle/>
          <a:p>
            <a:r>
              <a:rPr lang="en-US" dirty="0" smtClean="0"/>
              <a:t>Retention Ponds</a:t>
            </a:r>
            <a:endParaRPr lang="en-US" dirty="0"/>
          </a:p>
        </p:txBody>
      </p:sp>
    </p:spTree>
    <p:extLst>
      <p:ext uri="{BB962C8B-B14F-4D97-AF65-F5344CB8AC3E}">
        <p14:creationId xmlns:p14="http://schemas.microsoft.com/office/powerpoint/2010/main" val="1389990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533400" y="228600"/>
            <a:ext cx="8458200" cy="1200329"/>
          </a:xfrm>
          <a:prstGeom prst="rect">
            <a:avLst/>
          </a:prstGeom>
          <a:noFill/>
          <a:ln w="9525">
            <a:noFill/>
            <a:miter lim="800000"/>
            <a:headEnd/>
            <a:tailEnd/>
          </a:ln>
        </p:spPr>
        <p:txBody>
          <a:bodyPr wrap="square">
            <a:spAutoFit/>
          </a:bodyPr>
          <a:lstStyle/>
          <a:p>
            <a:pPr algn="ctr"/>
            <a:r>
              <a:rPr lang="en-US" sz="3600" b="1" dirty="0" smtClean="0">
                <a:effectLst>
                  <a:outerShdw blurRad="38100" dist="38100" dir="2700000" algn="tl">
                    <a:srgbClr val="000000">
                      <a:alpha val="43137"/>
                    </a:srgbClr>
                  </a:outerShdw>
                </a:effectLst>
                <a:latin typeface="Corbel" pitchFamily="34" charset="0"/>
              </a:rPr>
              <a:t>Biological Processing and Food Storage Equipment/Facilities</a:t>
            </a:r>
            <a:endParaRPr lang="en-US" sz="3600" b="1" dirty="0">
              <a:effectLst>
                <a:outerShdw blurRad="38100" dist="38100" dir="2700000" algn="tl">
                  <a:srgbClr val="000000">
                    <a:alpha val="43137"/>
                  </a:srgbClr>
                </a:outerShdw>
              </a:effectLst>
              <a:latin typeface="Corbel" pitchFamily="34" charset="0"/>
            </a:endParaRPr>
          </a:p>
        </p:txBody>
      </p:sp>
      <p:sp>
        <p:nvSpPr>
          <p:cNvPr id="8" name="Title 7" hidden="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Corbel" pitchFamily="34" charset="0"/>
              </a:rPr>
              <a:t>Biological Processing and Food Storage Equipment/Facilities</a:t>
            </a:r>
            <a:endParaRPr lang="en-US" b="1" dirty="0">
              <a:effectLst>
                <a:outerShdw blurRad="38100" dist="38100" dir="2700000" algn="tl">
                  <a:srgbClr val="000000">
                    <a:alpha val="43137"/>
                  </a:srgbClr>
                </a:outerShdw>
              </a:effectLst>
              <a:latin typeface="Corbel" pitchFamily="34" charset="0"/>
            </a:endParaRPr>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17</a:t>
            </a:fld>
            <a:endParaRPr lang="en-US" dirty="0"/>
          </a:p>
        </p:txBody>
      </p:sp>
      <p:pic>
        <p:nvPicPr>
          <p:cNvPr id="4100" name="Picture 4" descr="http://www.letstalkfarmanimals.ca/wp-content/uploads/2014/05/ofacd037a.jpg" title="Picture - bulk milk tank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29000" y="1447800"/>
            <a:ext cx="2635045" cy="24396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6659" y="4964668"/>
            <a:ext cx="1082348" cy="369332"/>
          </a:xfrm>
          <a:prstGeom prst="rect">
            <a:avLst/>
          </a:prstGeom>
          <a:solidFill>
            <a:schemeClr val="bg1">
              <a:alpha val="38000"/>
            </a:schemeClr>
          </a:solidFill>
        </p:spPr>
        <p:txBody>
          <a:bodyPr wrap="none" rtlCol="0">
            <a:spAutoFit/>
          </a:bodyPr>
          <a:lstStyle/>
          <a:p>
            <a:r>
              <a:rPr lang="en-US" dirty="0" smtClean="0"/>
              <a:t>Wine vat</a:t>
            </a:r>
            <a:endParaRPr lang="en-US" dirty="0"/>
          </a:p>
        </p:txBody>
      </p:sp>
      <p:sp>
        <p:nvSpPr>
          <p:cNvPr id="4" name="TextBox 3"/>
          <p:cNvSpPr txBox="1"/>
          <p:nvPr/>
        </p:nvSpPr>
        <p:spPr>
          <a:xfrm>
            <a:off x="4166996" y="3547154"/>
            <a:ext cx="1608133" cy="369332"/>
          </a:xfrm>
          <a:prstGeom prst="rect">
            <a:avLst/>
          </a:prstGeom>
          <a:noFill/>
        </p:spPr>
        <p:txBody>
          <a:bodyPr wrap="none" rtlCol="0">
            <a:spAutoFit/>
          </a:bodyPr>
          <a:lstStyle/>
          <a:p>
            <a:r>
              <a:rPr lang="en-US" dirty="0" smtClean="0"/>
              <a:t>Bulk milk tank</a:t>
            </a:r>
            <a:endParaRPr lang="en-US" dirty="0"/>
          </a:p>
        </p:txBody>
      </p:sp>
      <p:pic>
        <p:nvPicPr>
          <p:cNvPr id="2050" name="Picture 2" descr="http://neutec.it/v2/wp-content/uploads/neutec_20060101_ulo_ca_oswald_006.jpg" title="picture - envioronmentally controlled fruit tank"/>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72200" y="1409946"/>
            <a:ext cx="2827672" cy="25091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40217" y="3887439"/>
            <a:ext cx="1981200" cy="923330"/>
          </a:xfrm>
          <a:prstGeom prst="rect">
            <a:avLst/>
          </a:prstGeom>
          <a:noFill/>
        </p:spPr>
        <p:txBody>
          <a:bodyPr wrap="square" rtlCol="0">
            <a:spAutoFit/>
          </a:bodyPr>
          <a:lstStyle/>
          <a:p>
            <a:r>
              <a:rPr lang="en-US" dirty="0"/>
              <a:t>Environmentally controlled fruit storage</a:t>
            </a:r>
          </a:p>
        </p:txBody>
      </p:sp>
      <p:pic>
        <p:nvPicPr>
          <p:cNvPr id="3" name="Picture 2" descr="https://fbcdn-sphotos-h-a.akamaihd.net/hphotos-ak-xpf1/v/t34.0-12/10952208_10152661316979033_1112608096_n.jpg?oh=b2fa5e91a5f38a751c695d9fa32906eb&amp;oe=54CC0F39&amp;__gda__=1422583080_430b96eeccefda9d2262021cab1ce26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 y="1413981"/>
            <a:ext cx="2644055" cy="35254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Georgian Bluffs Chatsworth biodigester. Sun Times file phot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39402" y="4087000"/>
            <a:ext cx="3494798" cy="2161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34200" y="5879068"/>
            <a:ext cx="1371600" cy="369332"/>
          </a:xfrm>
          <a:prstGeom prst="rect">
            <a:avLst/>
          </a:prstGeom>
          <a:noFill/>
        </p:spPr>
        <p:txBody>
          <a:bodyPr wrap="square" rtlCol="0">
            <a:spAutoFit/>
          </a:bodyPr>
          <a:lstStyle/>
          <a:p>
            <a:r>
              <a:rPr lang="en-US" dirty="0" smtClean="0"/>
              <a:t>Biodigester</a:t>
            </a:r>
            <a:endParaRPr lang="en-US" dirty="0"/>
          </a:p>
        </p:txBody>
      </p:sp>
    </p:spTree>
    <p:extLst>
      <p:ext uri="{BB962C8B-B14F-4D97-AF65-F5344CB8AC3E}">
        <p14:creationId xmlns:p14="http://schemas.microsoft.com/office/powerpoint/2010/main" val="2713027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458200" cy="1143000"/>
          </a:xfrm>
        </p:spPr>
        <p:txBody>
          <a:bodyPr>
            <a:noAutofit/>
          </a:bodyPr>
          <a:lstStyle/>
          <a:p>
            <a:r>
              <a:rPr lang="en-US" sz="3600" dirty="0" smtClean="0">
                <a:solidFill>
                  <a:schemeClr val="tx1"/>
                </a:solidFill>
                <a:effectLst>
                  <a:outerShdw blurRad="38100" dist="38100" dir="2700000" algn="tl">
                    <a:srgbClr val="000000">
                      <a:alpha val="43137"/>
                    </a:srgbClr>
                  </a:outerShdw>
                </a:effectLst>
              </a:rPr>
              <a:t>Hazards Related to Agricultural </a:t>
            </a:r>
            <a:br>
              <a:rPr lang="en-US" sz="3600" dirty="0" smtClean="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Confined Spaces</a:t>
            </a:r>
            <a:endParaRPr lang="en-US" sz="36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90600" y="1371600"/>
            <a:ext cx="8229600" cy="5071872"/>
          </a:xfrm>
        </p:spPr>
        <p:txBody>
          <a:bodyPr>
            <a:normAutofit lnSpcReduction="10000"/>
          </a:bodyPr>
          <a:lstStyle/>
          <a:p>
            <a:pPr marL="550926" indent="-514350">
              <a:buFont typeface="+mj-lt"/>
              <a:buAutoNum type="arabicPeriod"/>
            </a:pPr>
            <a:r>
              <a:rPr lang="en-US" sz="2000" dirty="0" smtClean="0"/>
              <a:t>Asphyxiation due to exposure to toxic environments</a:t>
            </a:r>
          </a:p>
          <a:p>
            <a:pPr marL="1023938" lvl="1" indent="-219075">
              <a:buFont typeface="Wingdings" pitchFamily="2" charset="2"/>
              <a:buChar char="§"/>
            </a:pPr>
            <a:r>
              <a:rPr lang="en-US" sz="1800" dirty="0" smtClean="0"/>
              <a:t>Carbon Dioxide</a:t>
            </a:r>
          </a:p>
          <a:p>
            <a:pPr marL="1023938" lvl="1" indent="-219075">
              <a:buFont typeface="Wingdings" pitchFamily="2" charset="2"/>
              <a:buChar char="§"/>
            </a:pPr>
            <a:r>
              <a:rPr lang="en-US" sz="1800" dirty="0" smtClean="0"/>
              <a:t>Methane</a:t>
            </a:r>
          </a:p>
          <a:p>
            <a:pPr marL="1023938" lvl="1" indent="-219075">
              <a:buFont typeface="Wingdings" pitchFamily="2" charset="2"/>
              <a:buChar char="§"/>
            </a:pPr>
            <a:r>
              <a:rPr lang="en-US" sz="1800" dirty="0" smtClean="0"/>
              <a:t>Hydrogen Sulfide (manure)</a:t>
            </a:r>
          </a:p>
          <a:p>
            <a:pPr marL="1023938" lvl="1" indent="-219075">
              <a:buFont typeface="Wingdings" pitchFamily="2" charset="2"/>
              <a:buChar char="§"/>
            </a:pPr>
            <a:r>
              <a:rPr lang="en-US" sz="1800" dirty="0" smtClean="0"/>
              <a:t>Ammonia (manure)</a:t>
            </a:r>
          </a:p>
          <a:p>
            <a:pPr marL="1023938" lvl="1" indent="-219075">
              <a:buFont typeface="Wingdings" pitchFamily="2" charset="2"/>
              <a:buChar char="§"/>
            </a:pPr>
            <a:r>
              <a:rPr lang="en-US" sz="1800" dirty="0" smtClean="0"/>
              <a:t>Smoke/Carbon monoxide (fires)</a:t>
            </a:r>
          </a:p>
          <a:p>
            <a:pPr marL="550926" indent="-514350">
              <a:buFont typeface="+mj-lt"/>
              <a:buAutoNum type="arabicPeriod"/>
            </a:pPr>
            <a:r>
              <a:rPr lang="en-US" sz="2000" dirty="0" smtClean="0"/>
              <a:t>Suffocation due to oxygen limited environments</a:t>
            </a:r>
          </a:p>
          <a:p>
            <a:pPr marL="550926" indent="-514350">
              <a:buFont typeface="+mj-lt"/>
              <a:buAutoNum type="arabicPeriod"/>
            </a:pPr>
            <a:r>
              <a:rPr lang="en-US" sz="2000" dirty="0" smtClean="0"/>
              <a:t>Entrapments requiring extrication from flowable agricultural materials</a:t>
            </a:r>
          </a:p>
          <a:p>
            <a:pPr marL="550926" indent="-514350">
              <a:buFont typeface="+mj-lt"/>
              <a:buAutoNum type="arabicPeriod"/>
            </a:pPr>
            <a:r>
              <a:rPr lang="en-US" sz="2000" dirty="0" smtClean="0"/>
              <a:t>Engulfments – fully buried in flowable agricultural material</a:t>
            </a:r>
          </a:p>
          <a:p>
            <a:pPr marL="550926" indent="-514350">
              <a:buFont typeface="+mj-lt"/>
              <a:buAutoNum type="arabicPeriod"/>
            </a:pPr>
            <a:r>
              <a:rPr lang="en-US" sz="2000" dirty="0" smtClean="0"/>
              <a:t>Entanglements in energized machinery</a:t>
            </a:r>
          </a:p>
          <a:p>
            <a:pPr marL="550926" indent="-514350">
              <a:buFont typeface="+mj-lt"/>
              <a:buAutoNum type="arabicPeriod"/>
            </a:pPr>
            <a:r>
              <a:rPr lang="en-US" sz="2000" dirty="0" smtClean="0"/>
              <a:t>Falls</a:t>
            </a:r>
          </a:p>
          <a:p>
            <a:pPr marL="550926" indent="-514350">
              <a:buFont typeface="+mj-lt"/>
              <a:buAutoNum type="arabicPeriod"/>
            </a:pPr>
            <a:r>
              <a:rPr lang="en-US" sz="2000" dirty="0" smtClean="0"/>
              <a:t>Electrocutions</a:t>
            </a:r>
          </a:p>
          <a:p>
            <a:pPr marL="550926" indent="-514350">
              <a:buFont typeface="+mj-lt"/>
              <a:buAutoNum type="arabicPeriod"/>
            </a:pPr>
            <a:r>
              <a:rPr lang="en-US" sz="2000" dirty="0" smtClean="0"/>
              <a:t>Drowning</a:t>
            </a:r>
          </a:p>
          <a:p>
            <a:pPr marL="550926" indent="-514350">
              <a:buFont typeface="+mj-lt"/>
              <a:buAutoNum type="arabicPeriod"/>
            </a:pPr>
            <a:r>
              <a:rPr lang="en-US" sz="2000" dirty="0" smtClean="0"/>
              <a:t>Respiratory distress due to exposure to dust and microtoxins</a:t>
            </a:r>
          </a:p>
          <a:p>
            <a:pPr marL="550926" indent="-514350">
              <a:buFont typeface="+mj-lt"/>
              <a:buAutoNum type="arabicPeriod"/>
            </a:pPr>
            <a:r>
              <a:rPr lang="en-US" sz="2000" dirty="0" smtClean="0"/>
              <a:t>Burns from fires and explosions</a:t>
            </a:r>
            <a:endParaRPr lang="en-US" sz="2000" dirty="0"/>
          </a:p>
        </p:txBody>
      </p:sp>
      <p:sp>
        <p:nvSpPr>
          <p:cNvPr id="4" name="Slide Number Placeholder 3"/>
          <p:cNvSpPr>
            <a:spLocks noGrp="1"/>
          </p:cNvSpPr>
          <p:nvPr>
            <p:ph type="sldNum" sz="quarter" idx="12"/>
          </p:nvPr>
        </p:nvSpPr>
        <p:spPr/>
        <p:txBody>
          <a:bodyPr/>
          <a:lstStyle/>
          <a:p>
            <a:pPr>
              <a:defRPr/>
            </a:pPr>
            <a:fld id="{BAF4C88F-E191-476D-A289-033F058D0F0A}" type="slidenum">
              <a:rPr lang="en-US" smtClean="0"/>
              <a:pPr>
                <a:defRPr/>
              </a:pPr>
              <a:t>18</a:t>
            </a:fld>
            <a:endParaRPr lang="en-US" dirty="0"/>
          </a:p>
        </p:txBody>
      </p:sp>
    </p:spTree>
    <p:extLst>
      <p:ext uri="{BB962C8B-B14F-4D97-AF65-F5344CB8AC3E}">
        <p14:creationId xmlns:p14="http://schemas.microsoft.com/office/powerpoint/2010/main" val="2166448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effectLst>
                  <a:outerShdw blurRad="38100" dist="38100" dir="2700000" algn="tl">
                    <a:srgbClr val="000000">
                      <a:alpha val="43137"/>
                    </a:srgbClr>
                  </a:outerShdw>
                </a:effectLst>
              </a:rPr>
              <a:t>Relevant Federal OSHA Standards</a:t>
            </a:r>
            <a:endParaRPr lang="en-US" sz="36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990600" y="1417637"/>
            <a:ext cx="8229600" cy="4525963"/>
          </a:xfrm>
        </p:spPr>
        <p:txBody>
          <a:bodyPr>
            <a:normAutofit fontScale="92500" lnSpcReduction="10000"/>
          </a:bodyPr>
          <a:lstStyle/>
          <a:p>
            <a:pPr>
              <a:buSzPct val="100000"/>
              <a:buFont typeface="Wingdings" pitchFamily="2" charset="2"/>
              <a:buChar char="§"/>
            </a:pPr>
            <a:r>
              <a:rPr lang="en-US" dirty="0" smtClean="0"/>
              <a:t>29 CFR 1910.146 – Permit-required confined space standard</a:t>
            </a:r>
          </a:p>
          <a:p>
            <a:pPr marL="1147762" lvl="1" indent="-342900">
              <a:buSzPct val="100000"/>
              <a:buFont typeface="Wingdings" pitchFamily="2" charset="2"/>
              <a:buChar char="q"/>
            </a:pPr>
            <a:r>
              <a:rPr lang="en-US" dirty="0" smtClean="0"/>
              <a:t>Exempts agriculture</a:t>
            </a:r>
          </a:p>
          <a:p>
            <a:pPr marL="804862" lvl="1" indent="0">
              <a:buSzPct val="100000"/>
              <a:buNone/>
            </a:pPr>
            <a:endParaRPr lang="en-US" dirty="0" smtClean="0"/>
          </a:p>
          <a:p>
            <a:pPr marL="566737" indent="-457200">
              <a:buSzPct val="100000"/>
              <a:buFont typeface="Wingdings" pitchFamily="2" charset="2"/>
              <a:buChar char="§"/>
            </a:pPr>
            <a:r>
              <a:rPr lang="en-US" dirty="0" smtClean="0"/>
              <a:t>29 CFR 1910.272 – Grain handling standard</a:t>
            </a:r>
          </a:p>
          <a:p>
            <a:pPr marL="1146175" lvl="1" indent="-341313">
              <a:buSzPct val="100000"/>
              <a:buFont typeface="Wingdings" pitchFamily="2" charset="2"/>
              <a:buChar char="q"/>
            </a:pPr>
            <a:r>
              <a:rPr lang="en-US" dirty="0" smtClean="0"/>
              <a:t>Covers all commercial grain storage and handling operations</a:t>
            </a:r>
          </a:p>
          <a:p>
            <a:pPr marL="1146175" lvl="1" indent="-341313">
              <a:buSzPct val="100000"/>
              <a:buFont typeface="Wingdings" pitchFamily="2" charset="2"/>
              <a:buChar char="q"/>
            </a:pPr>
            <a:r>
              <a:rPr lang="en-US" dirty="0" smtClean="0"/>
              <a:t>Original focus on preventing grain dust explosions</a:t>
            </a:r>
          </a:p>
          <a:p>
            <a:pPr marL="1146175" lvl="1" indent="-341313">
              <a:buSzPct val="100000"/>
              <a:buFont typeface="Wingdings" pitchFamily="2" charset="2"/>
              <a:buChar char="q"/>
            </a:pPr>
            <a:r>
              <a:rPr lang="en-US" dirty="0" smtClean="0"/>
              <a:t>Exempts farms, feedlots, and seed processing operations</a:t>
            </a:r>
            <a:endParaRPr lang="en-US" dirty="0"/>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19</a:t>
            </a:fld>
            <a:endParaRPr lang="en-US" dirty="0"/>
          </a:p>
        </p:txBody>
      </p:sp>
    </p:spTree>
    <p:extLst>
      <p:ext uri="{BB962C8B-B14F-4D97-AF65-F5344CB8AC3E}">
        <p14:creationId xmlns:p14="http://schemas.microsoft.com/office/powerpoint/2010/main" val="3185444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Objectives</a:t>
            </a:r>
          </a:p>
        </p:txBody>
      </p:sp>
      <p:sp>
        <p:nvSpPr>
          <p:cNvPr id="3074" name="Content Placeholder 1"/>
          <p:cNvSpPr>
            <a:spLocks noGrp="1"/>
          </p:cNvSpPr>
          <p:nvPr>
            <p:ph idx="1"/>
          </p:nvPr>
        </p:nvSpPr>
        <p:spPr>
          <a:xfrm>
            <a:off x="838200" y="1143000"/>
            <a:ext cx="8229600" cy="5181600"/>
          </a:xfrm>
        </p:spPr>
        <p:txBody>
          <a:bodyPr>
            <a:normAutofit fontScale="92500" lnSpcReduction="10000"/>
          </a:bodyPr>
          <a:lstStyle/>
          <a:p>
            <a:pPr eaLnBrk="1" hangingPunct="1">
              <a:buSzPct val="95000"/>
              <a:buFont typeface="Wingdings" pitchFamily="2" charset="2"/>
              <a:buChar char="§"/>
            </a:pPr>
            <a:r>
              <a:rPr lang="en-US" sz="2800" dirty="0" smtClean="0">
                <a:latin typeface="Corbel" pitchFamily="34" charset="0"/>
                <a:cs typeface="Arial" charset="0"/>
              </a:rPr>
              <a:t>Identify key terms related to agricultural confined spaces</a:t>
            </a:r>
          </a:p>
          <a:p>
            <a:pPr eaLnBrk="1" hangingPunct="1">
              <a:buSzPct val="95000"/>
              <a:buFont typeface="Wingdings" pitchFamily="2" charset="2"/>
              <a:buChar char="§"/>
            </a:pPr>
            <a:r>
              <a:rPr lang="en-US" sz="2800" dirty="0" smtClean="0">
                <a:latin typeface="Corbel" pitchFamily="34" charset="0"/>
                <a:cs typeface="Arial" charset="0"/>
              </a:rPr>
              <a:t>Identify the typical types of confined spaces found in agricultural workplaces</a:t>
            </a:r>
          </a:p>
          <a:p>
            <a:pPr eaLnBrk="1" hangingPunct="1">
              <a:buSzPct val="95000"/>
              <a:buNone/>
            </a:pPr>
            <a:endParaRPr lang="en-US" sz="8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Identify the hazards related to agricultural confined spaces</a:t>
            </a:r>
          </a:p>
          <a:p>
            <a:pPr eaLnBrk="1" hangingPunct="1">
              <a:buSzPct val="95000"/>
              <a:buNone/>
            </a:pPr>
            <a:endParaRPr lang="en-US" sz="8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Locate and be familiar with the Federal OSHA safety and health standards relevant to agricultural confined spaces</a:t>
            </a:r>
          </a:p>
          <a:p>
            <a:pPr eaLnBrk="1" hangingPunct="1">
              <a:buSzPct val="95000"/>
              <a:buNone/>
            </a:pPr>
            <a:endParaRPr lang="en-US" sz="800" dirty="0" smtClean="0">
              <a:latin typeface="Corbel" pitchFamily="34" charset="0"/>
              <a:cs typeface="Arial" charset="0"/>
            </a:endParaRPr>
          </a:p>
          <a:p>
            <a:pPr eaLnBrk="1" hangingPunct="1">
              <a:buSzPct val="95000"/>
              <a:buFont typeface="Wingdings" pitchFamily="2" charset="2"/>
              <a:buChar char="§"/>
            </a:pPr>
            <a:r>
              <a:rPr lang="en-US" sz="2800" dirty="0" smtClean="0">
                <a:latin typeface="Corbel" pitchFamily="34" charset="0"/>
                <a:cs typeface="Arial" charset="0"/>
              </a:rPr>
              <a:t>Explain the difference between OSHA exempt and non-exempt confined spaces</a:t>
            </a:r>
          </a:p>
          <a:p>
            <a:pPr eaLnBrk="1" hangingPunct="1">
              <a:buSzPct val="95000"/>
              <a:buFont typeface="Wingdings" pitchFamily="2" charset="2"/>
              <a:buChar char="§"/>
            </a:pPr>
            <a:r>
              <a:rPr lang="en-US" sz="2800" dirty="0" smtClean="0">
                <a:latin typeface="Corbel" pitchFamily="34" charset="0"/>
                <a:cs typeface="Arial" charset="0"/>
              </a:rPr>
              <a:t>Explain worker rights under OSHA with respect to agricultural confined spaces</a:t>
            </a:r>
          </a:p>
          <a:p>
            <a:pPr eaLnBrk="1" hangingPunct="1">
              <a:buSzPct val="95000"/>
              <a:buFont typeface="Wingdings" pitchFamily="2" charset="2"/>
              <a:buChar char="§"/>
            </a:pPr>
            <a:endParaRPr lang="en-US" sz="800" dirty="0" smtClean="0">
              <a:latin typeface="Corbel" pitchFamily="34" charset="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57200" y="274638"/>
            <a:ext cx="8305800" cy="11430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Exempt Facilities</a:t>
            </a:r>
          </a:p>
        </p:txBody>
      </p:sp>
      <p:sp>
        <p:nvSpPr>
          <p:cNvPr id="4" name="Slide Number Placeholder 3"/>
          <p:cNvSpPr>
            <a:spLocks noGrp="1"/>
          </p:cNvSpPr>
          <p:nvPr>
            <p:ph type="sldNum" sz="quarter" idx="12"/>
          </p:nvPr>
        </p:nvSpPr>
        <p:spPr/>
        <p:txBody>
          <a:bodyPr/>
          <a:lstStyle/>
          <a:p>
            <a:pPr>
              <a:defRPr/>
            </a:pPr>
            <a:fld id="{94A9A0AB-ABEF-4CF1-9E59-D47D9A466B11}" type="slidenum">
              <a:rPr lang="en-US"/>
              <a:pPr>
                <a:defRPr/>
              </a:pPr>
              <a:t>20</a:t>
            </a:fld>
            <a:endParaRPr lang="en-US" dirty="0"/>
          </a:p>
        </p:txBody>
      </p:sp>
      <p:sp>
        <p:nvSpPr>
          <p:cNvPr id="5" name="Content Placeholder 1"/>
          <p:cNvSpPr>
            <a:spLocks noGrp="1"/>
          </p:cNvSpPr>
          <p:nvPr>
            <p:ph idx="1"/>
          </p:nvPr>
        </p:nvSpPr>
        <p:spPr>
          <a:xfrm>
            <a:off x="4495800" y="1295400"/>
            <a:ext cx="4572000" cy="4876800"/>
          </a:xfrm>
        </p:spPr>
        <p:txBody>
          <a:bodyPr rtlCol="0">
            <a:noAutofit/>
          </a:bodyPr>
          <a:lstStyle/>
          <a:p>
            <a:pPr marL="287338" indent="-177800" eaLnBrk="1" fontAlgn="auto" hangingPunct="1">
              <a:spcAft>
                <a:spcPts val="0"/>
              </a:spcAft>
              <a:buSzPct val="100000"/>
              <a:buFont typeface="Wingdings" pitchFamily="2" charset="2"/>
              <a:buChar char="§"/>
              <a:defRPr/>
            </a:pPr>
            <a:r>
              <a:rPr lang="en-US" sz="2200" dirty="0" smtClean="0">
                <a:latin typeface="Corbel" pitchFamily="34" charset="0"/>
              </a:rPr>
              <a:t>The OSHA Grain Handling Standard  (1910.272) currently exempts from compliance certain farming operations:</a:t>
            </a:r>
          </a:p>
          <a:p>
            <a:pPr marL="687388" lvl="2" indent="-177800">
              <a:buSzPct val="100000"/>
              <a:buFont typeface="Wingdings" panose="05000000000000000000" pitchFamily="2" charset="2"/>
              <a:buChar char="§"/>
              <a:defRPr/>
            </a:pPr>
            <a:r>
              <a:rPr lang="en-US" sz="1800" dirty="0" smtClean="0">
                <a:latin typeface="Corbel" pitchFamily="34" charset="0"/>
              </a:rPr>
              <a:t>Farms with 10 or fewer employed</a:t>
            </a:r>
          </a:p>
          <a:p>
            <a:pPr marL="687388" lvl="2" indent="-177800">
              <a:buSzPct val="100000"/>
              <a:buFont typeface="Wingdings" panose="05000000000000000000" pitchFamily="2" charset="2"/>
              <a:buChar char="§"/>
              <a:defRPr/>
            </a:pPr>
            <a:r>
              <a:rPr lang="en-US" sz="1800" dirty="0" smtClean="0">
                <a:latin typeface="Corbel" pitchFamily="34" charset="0"/>
              </a:rPr>
              <a:t>Feedlots</a:t>
            </a:r>
          </a:p>
          <a:p>
            <a:pPr marL="687388" lvl="2" indent="-177800">
              <a:buSzPct val="100000"/>
              <a:buFont typeface="Wingdings" panose="05000000000000000000" pitchFamily="2" charset="2"/>
              <a:buChar char="§"/>
              <a:defRPr/>
            </a:pPr>
            <a:r>
              <a:rPr lang="en-US" sz="1800" dirty="0" smtClean="0">
                <a:latin typeface="Corbel" pitchFamily="34" charset="0"/>
              </a:rPr>
              <a:t>Operations that prepare seeds</a:t>
            </a:r>
            <a:br>
              <a:rPr lang="en-US" sz="1800" dirty="0" smtClean="0">
                <a:latin typeface="Corbel" pitchFamily="34" charset="0"/>
              </a:rPr>
            </a:br>
            <a:r>
              <a:rPr lang="en-US" sz="1800" dirty="0" smtClean="0">
                <a:latin typeface="Corbel" pitchFamily="34" charset="0"/>
              </a:rPr>
              <a:t>for future crops</a:t>
            </a:r>
          </a:p>
          <a:p>
            <a:pPr marL="287338" indent="-177800" eaLnBrk="1" fontAlgn="auto" hangingPunct="1">
              <a:spcAft>
                <a:spcPts val="0"/>
              </a:spcAft>
              <a:buSzPct val="100000"/>
              <a:buFont typeface="Wingdings" pitchFamily="2" charset="2"/>
              <a:buChar char="§"/>
              <a:defRPr/>
            </a:pPr>
            <a:r>
              <a:rPr lang="en-US" sz="2200" dirty="0" smtClean="0">
                <a:latin typeface="Corbel" pitchFamily="34" charset="0"/>
              </a:rPr>
              <a:t>The OSHA Permit-required Confined Spaces Standard (1910.146) generally exempts agricultural operations that:</a:t>
            </a:r>
          </a:p>
          <a:p>
            <a:pPr marL="687388" lvl="1" indent="-177800">
              <a:buSzPct val="100000"/>
              <a:buFont typeface="Wingdings" pitchFamily="2" charset="2"/>
              <a:buChar char="§"/>
              <a:defRPr/>
            </a:pPr>
            <a:r>
              <a:rPr lang="en-US" sz="1800" dirty="0" smtClean="0">
                <a:latin typeface="Corbel" pitchFamily="34" charset="0"/>
              </a:rPr>
              <a:t>Grow or harvest crops</a:t>
            </a:r>
          </a:p>
          <a:p>
            <a:pPr marL="687388" lvl="1" indent="-177800">
              <a:buSzPct val="100000"/>
              <a:buFont typeface="Wingdings" pitchFamily="2" charset="2"/>
              <a:buChar char="§"/>
              <a:defRPr/>
            </a:pPr>
            <a:r>
              <a:rPr lang="en-US" sz="1800" dirty="0" smtClean="0">
                <a:latin typeface="Corbel" pitchFamily="34" charset="0"/>
              </a:rPr>
              <a:t>Raise livestock or poultry</a:t>
            </a:r>
          </a:p>
        </p:txBody>
      </p:sp>
      <p:pic>
        <p:nvPicPr>
          <p:cNvPr id="6" name="Picture 5" title="Picture - grain storage and handling facilit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2133600"/>
            <a:ext cx="3796461" cy="285665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382000" cy="11430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Non-Exempt Facilities Must Have</a:t>
            </a:r>
          </a:p>
        </p:txBody>
      </p:sp>
      <p:sp>
        <p:nvSpPr>
          <p:cNvPr id="24579" name="Content Placeholder 2"/>
          <p:cNvSpPr>
            <a:spLocks noGrp="1"/>
          </p:cNvSpPr>
          <p:nvPr>
            <p:ph idx="1"/>
          </p:nvPr>
        </p:nvSpPr>
        <p:spPr>
          <a:xfrm>
            <a:off x="1143000" y="1493837"/>
            <a:ext cx="8153400" cy="4906963"/>
          </a:xfrm>
        </p:spPr>
        <p:txBody>
          <a:bodyPr>
            <a:noAutofit/>
          </a:bodyPr>
          <a:lstStyle/>
          <a:p>
            <a:pPr eaLnBrk="1" hangingPunct="1">
              <a:buSzPct val="100000"/>
              <a:buFont typeface="Wingdings" pitchFamily="2" charset="2"/>
              <a:buChar char="§"/>
            </a:pPr>
            <a:r>
              <a:rPr lang="en-US" sz="2800" dirty="0" smtClean="0">
                <a:latin typeface="Corbel" pitchFamily="34" charset="0"/>
              </a:rPr>
              <a:t>Confined space entry permit system</a:t>
            </a:r>
            <a:endParaRPr lang="en-US" sz="2800" dirty="0" smtClean="0"/>
          </a:p>
          <a:p>
            <a:pPr eaLnBrk="1" hangingPunct="1">
              <a:buSzPct val="100000"/>
              <a:buFont typeface="Wingdings" pitchFamily="2" charset="2"/>
              <a:buChar char="§"/>
            </a:pPr>
            <a:r>
              <a:rPr lang="en-US" sz="2800" dirty="0" smtClean="0">
                <a:latin typeface="Corbel" pitchFamily="34" charset="0"/>
              </a:rPr>
              <a:t>Appropriate confined space entry equipment</a:t>
            </a:r>
          </a:p>
          <a:p>
            <a:pPr marL="1201738" lvl="1" indent="-519113" eaLnBrk="1" hangingPunct="1">
              <a:buSzPct val="50000"/>
              <a:buFont typeface="Wingdings" pitchFamily="2" charset="2"/>
              <a:buChar char="q"/>
            </a:pPr>
            <a:r>
              <a:rPr lang="en-US" dirty="0" smtClean="0">
                <a:latin typeface="Corbel" pitchFamily="34" charset="0"/>
              </a:rPr>
              <a:t>Lifeline and harnesses</a:t>
            </a:r>
          </a:p>
          <a:p>
            <a:pPr marL="1201738" lvl="1" indent="-519113" eaLnBrk="1" hangingPunct="1">
              <a:buSzPct val="50000"/>
              <a:buFont typeface="Wingdings" pitchFamily="2" charset="2"/>
              <a:buChar char="q"/>
            </a:pPr>
            <a:r>
              <a:rPr lang="en-US" dirty="0" smtClean="0">
                <a:latin typeface="Corbel" pitchFamily="34" charset="0"/>
              </a:rPr>
              <a:t>Air monitoring equipment</a:t>
            </a:r>
          </a:p>
          <a:p>
            <a:pPr marL="1201738" lvl="1" indent="-519113" eaLnBrk="1" hangingPunct="1">
              <a:buSzPct val="50000"/>
              <a:buFont typeface="Wingdings" pitchFamily="2" charset="2"/>
              <a:buChar char="q"/>
            </a:pPr>
            <a:r>
              <a:rPr lang="en-US" dirty="0" smtClean="0">
                <a:latin typeface="Corbel" pitchFamily="34" charset="0"/>
              </a:rPr>
              <a:t>Communication system</a:t>
            </a:r>
          </a:p>
          <a:p>
            <a:pPr marL="1201738" lvl="1" indent="-519113" eaLnBrk="1" hangingPunct="1">
              <a:buSzPct val="50000"/>
              <a:buFont typeface="Wingdings" pitchFamily="2" charset="2"/>
              <a:buChar char="q"/>
            </a:pPr>
            <a:endParaRPr lang="en-US" dirty="0" smtClean="0"/>
          </a:p>
          <a:p>
            <a:pPr eaLnBrk="1" hangingPunct="1">
              <a:buSzPct val="100000"/>
              <a:buFont typeface="Wingdings" pitchFamily="2" charset="2"/>
              <a:buChar char="§"/>
            </a:pPr>
            <a:r>
              <a:rPr lang="en-US" sz="2800" dirty="0" smtClean="0">
                <a:latin typeface="Corbel" pitchFamily="34" charset="0"/>
              </a:rPr>
              <a:t>Emergency action plan</a:t>
            </a:r>
            <a:endParaRPr lang="en-US" sz="2800" dirty="0" smtClean="0"/>
          </a:p>
          <a:p>
            <a:pPr eaLnBrk="1" hangingPunct="1">
              <a:buSzPct val="100000"/>
              <a:buFont typeface="Wingdings" pitchFamily="2" charset="2"/>
              <a:buChar char="§"/>
            </a:pPr>
            <a:r>
              <a:rPr lang="en-US" sz="2800" dirty="0" smtClean="0">
                <a:latin typeface="Corbel" pitchFamily="34" charset="0"/>
              </a:rPr>
              <a:t>Documented training</a:t>
            </a:r>
          </a:p>
          <a:p>
            <a:pPr eaLnBrk="1" hangingPunct="1">
              <a:buSzPct val="100000"/>
              <a:buFont typeface="Wingdings" pitchFamily="2" charset="2"/>
              <a:buChar char="§"/>
            </a:pPr>
            <a:r>
              <a:rPr lang="en-US" sz="2800" dirty="0" smtClean="0">
                <a:latin typeface="Corbel" pitchFamily="34" charset="0"/>
              </a:rPr>
              <a:t>Incident reporting policies in place</a:t>
            </a:r>
          </a:p>
        </p:txBody>
      </p:sp>
      <p:sp>
        <p:nvSpPr>
          <p:cNvPr id="4" name="Slide Number Placeholder 3"/>
          <p:cNvSpPr>
            <a:spLocks noGrp="1"/>
          </p:cNvSpPr>
          <p:nvPr>
            <p:ph type="sldNum" sz="quarter" idx="12"/>
          </p:nvPr>
        </p:nvSpPr>
        <p:spPr/>
        <p:txBody>
          <a:bodyPr/>
          <a:lstStyle/>
          <a:p>
            <a:pPr>
              <a:defRPr/>
            </a:pPr>
            <a:fld id="{EF2B8D55-A149-4614-9ED3-26CD35ADE1A6}" type="slidenum">
              <a:rPr lang="en-US" smtClean="0"/>
              <a:pPr>
                <a:defRPr/>
              </a:pPr>
              <a:t>21</a:t>
            </a:fld>
            <a:endParaRPr lang="en-US" dirty="0"/>
          </a:p>
        </p:txBody>
      </p:sp>
      <p:pic>
        <p:nvPicPr>
          <p:cNvPr id="5" name="Picture 2" descr="C:\Users\cheng140\AppData\Local\Microsoft\Windows\Temporary Internet Files\Content.IE5\3TN4ZP5F\MP900404896[1].jpg" title="hard ha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6843" y="2514600"/>
            <a:ext cx="838199" cy="5987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cheng140\AppData\Local\Microsoft\Windows\Temporary Internet Files\Content.IE5\3TN4ZP5F\MP900404896[1].jpg" title="Picture - hard ha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6508" y="3048000"/>
            <a:ext cx="838199" cy="5987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cheng140\AppData\Local\Microsoft\Windows\Temporary Internet Files\Content.IE5\3TN4ZP5F\MP900404896[1].jpg" title="Picture - hard ha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6508" y="3581400"/>
            <a:ext cx="838199" cy="5987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32034" y="2557046"/>
            <a:ext cx="367145" cy="338554"/>
          </a:xfrm>
          <a:prstGeom prst="rect">
            <a:avLst/>
          </a:prstGeom>
          <a:noFill/>
        </p:spPr>
        <p:txBody>
          <a:bodyPr wrap="square" rtlCol="0">
            <a:spAutoFit/>
          </a:bodyPr>
          <a:lstStyle/>
          <a:p>
            <a:r>
              <a:rPr lang="en-US" sz="1600" dirty="0" smtClean="0">
                <a:solidFill>
                  <a:srgbClr val="FF0000"/>
                </a:solidFill>
              </a:rPr>
              <a:t>1</a:t>
            </a:r>
            <a:endParaRPr lang="en-US" sz="1600" dirty="0">
              <a:solidFill>
                <a:srgbClr val="FF0000"/>
              </a:solidFill>
            </a:endParaRPr>
          </a:p>
        </p:txBody>
      </p:sp>
      <p:sp>
        <p:nvSpPr>
          <p:cNvPr id="9" name="TextBox 8"/>
          <p:cNvSpPr txBox="1"/>
          <p:nvPr/>
        </p:nvSpPr>
        <p:spPr>
          <a:xfrm>
            <a:off x="1842655" y="3090446"/>
            <a:ext cx="367145" cy="338554"/>
          </a:xfrm>
          <a:prstGeom prst="rect">
            <a:avLst/>
          </a:prstGeom>
          <a:noFill/>
        </p:spPr>
        <p:txBody>
          <a:bodyPr wrap="square" rtlCol="0">
            <a:spAutoFit/>
          </a:bodyPr>
          <a:lstStyle/>
          <a:p>
            <a:r>
              <a:rPr lang="en-US" sz="1600" dirty="0">
                <a:solidFill>
                  <a:srgbClr val="FF0000"/>
                </a:solidFill>
              </a:rPr>
              <a:t>2</a:t>
            </a:r>
          </a:p>
        </p:txBody>
      </p:sp>
      <p:sp>
        <p:nvSpPr>
          <p:cNvPr id="10" name="TextBox 9"/>
          <p:cNvSpPr txBox="1"/>
          <p:nvPr/>
        </p:nvSpPr>
        <p:spPr>
          <a:xfrm>
            <a:off x="1842655" y="3623846"/>
            <a:ext cx="367145" cy="338554"/>
          </a:xfrm>
          <a:prstGeom prst="rect">
            <a:avLst/>
          </a:prstGeom>
          <a:noFill/>
        </p:spPr>
        <p:txBody>
          <a:bodyPr wrap="square" rtlCol="0">
            <a:spAutoFit/>
          </a:bodyPr>
          <a:lstStyle/>
          <a:p>
            <a:r>
              <a:rPr lang="en-US" sz="1600" dirty="0">
                <a:solidFill>
                  <a:srgbClr val="FF0000"/>
                </a:solidFill>
              </a:rPr>
              <a:t>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382000" cy="11430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You Have the Righ</a:t>
            </a:r>
            <a:r>
              <a:rPr lang="en-US" sz="3600" b="1" dirty="0" smtClean="0">
                <a:effectLst>
                  <a:outerShdw blurRad="38100" dist="38100" dir="2700000" algn="tl">
                    <a:srgbClr val="000000">
                      <a:alpha val="43137"/>
                    </a:srgbClr>
                  </a:outerShdw>
                </a:effectLst>
                <a:latin typeface="Corbel" pitchFamily="34" charset="0"/>
              </a:rPr>
              <a:t>t to Say NO!</a:t>
            </a:r>
            <a:endParaRPr lang="en-US" sz="3600" b="1" dirty="0" smtClean="0">
              <a:solidFill>
                <a:schemeClr val="tx1"/>
              </a:solidFill>
              <a:effectLst>
                <a:outerShdw blurRad="38100" dist="38100" dir="2700000" algn="tl">
                  <a:srgbClr val="000000">
                    <a:alpha val="43137"/>
                  </a:srgbClr>
                </a:outerShdw>
              </a:effectLst>
              <a:latin typeface="Corbel" pitchFamily="34" charset="0"/>
            </a:endParaRPr>
          </a:p>
        </p:txBody>
      </p:sp>
      <p:sp>
        <p:nvSpPr>
          <p:cNvPr id="24579" name="Content Placeholder 2"/>
          <p:cNvSpPr>
            <a:spLocks noGrp="1"/>
          </p:cNvSpPr>
          <p:nvPr>
            <p:ph idx="1"/>
          </p:nvPr>
        </p:nvSpPr>
        <p:spPr>
          <a:xfrm>
            <a:off x="1143000" y="1493837"/>
            <a:ext cx="7848600" cy="4906963"/>
          </a:xfrm>
        </p:spPr>
        <p:txBody>
          <a:bodyPr>
            <a:noAutofit/>
          </a:bodyPr>
          <a:lstStyle/>
          <a:p>
            <a:pPr marL="0" indent="0" eaLnBrk="1" hangingPunct="1">
              <a:buSzPct val="100000"/>
              <a:buNone/>
            </a:pPr>
            <a:r>
              <a:rPr lang="en-US" sz="2400" dirty="0" smtClean="0">
                <a:latin typeface="Corbel" pitchFamily="34" charset="0"/>
              </a:rPr>
              <a:t>As a young and beginning worker you have the right to:</a:t>
            </a:r>
          </a:p>
          <a:p>
            <a:pPr>
              <a:buSzPct val="100000"/>
              <a:buFont typeface="Wingdings" panose="05000000000000000000" pitchFamily="2" charset="2"/>
              <a:buChar char="§"/>
            </a:pPr>
            <a:r>
              <a:rPr lang="en-US" sz="2400" dirty="0" smtClean="0">
                <a:latin typeface="Corbel" pitchFamily="34" charset="0"/>
              </a:rPr>
              <a:t>Refuse to perform tasks that you are not trained or equipped to perform safely – without retaliation</a:t>
            </a:r>
          </a:p>
          <a:p>
            <a:pPr>
              <a:buSzPct val="100000"/>
              <a:buFont typeface="Wingdings" panose="05000000000000000000" pitchFamily="2" charset="2"/>
              <a:buChar char="§"/>
            </a:pPr>
            <a:r>
              <a:rPr lang="en-US" sz="2400" dirty="0" smtClean="0">
                <a:latin typeface="Corbel" pitchFamily="34" charset="0"/>
              </a:rPr>
              <a:t>Receive information and training about the hazards you are exposed to in the work place</a:t>
            </a:r>
          </a:p>
          <a:p>
            <a:pPr>
              <a:buSzPct val="100000"/>
              <a:buFont typeface="Wingdings" panose="05000000000000000000" pitchFamily="2" charset="2"/>
              <a:buChar char="§"/>
            </a:pPr>
            <a:r>
              <a:rPr lang="en-US" sz="2400" dirty="0" smtClean="0">
                <a:latin typeface="Corbel" pitchFamily="34" charset="0"/>
              </a:rPr>
              <a:t>Have access to and training regarding emergency action plans</a:t>
            </a:r>
          </a:p>
        </p:txBody>
      </p:sp>
      <p:sp>
        <p:nvSpPr>
          <p:cNvPr id="4" name="Slide Number Placeholder 3"/>
          <p:cNvSpPr>
            <a:spLocks noGrp="1"/>
          </p:cNvSpPr>
          <p:nvPr>
            <p:ph type="sldNum" sz="quarter" idx="12"/>
          </p:nvPr>
        </p:nvSpPr>
        <p:spPr/>
        <p:txBody>
          <a:bodyPr/>
          <a:lstStyle/>
          <a:p>
            <a:pPr>
              <a:defRPr/>
            </a:pPr>
            <a:fld id="{EF2B8D55-A149-4614-9ED3-26CD35ADE1A6}" type="slidenum">
              <a:rPr lang="en-US" smtClean="0"/>
              <a:pPr>
                <a:defRPr/>
              </a:pPr>
              <a:t>22</a:t>
            </a:fld>
            <a:endParaRPr lang="en-US" dirty="0"/>
          </a:p>
        </p:txBody>
      </p:sp>
      <p:pic>
        <p:nvPicPr>
          <p:cNvPr id="5" name="Picture 2" descr="http://careergirlnetwork.com/wp-content/uploads/2013/08/Just-say-no.jpg" title="Picture - Bold NO! underlined in r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4191000"/>
            <a:ext cx="3928078" cy="236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751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382000" cy="11430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Whistleblower Protection Act</a:t>
            </a:r>
          </a:p>
        </p:txBody>
      </p:sp>
      <p:sp>
        <p:nvSpPr>
          <p:cNvPr id="24579" name="Content Placeholder 2"/>
          <p:cNvSpPr>
            <a:spLocks noGrp="1"/>
          </p:cNvSpPr>
          <p:nvPr>
            <p:ph idx="1"/>
          </p:nvPr>
        </p:nvSpPr>
        <p:spPr>
          <a:xfrm>
            <a:off x="947090" y="1600200"/>
            <a:ext cx="4158310" cy="4800600"/>
          </a:xfrm>
        </p:spPr>
        <p:txBody>
          <a:bodyPr>
            <a:noAutofit/>
          </a:bodyPr>
          <a:lstStyle/>
          <a:p>
            <a:pPr>
              <a:buSzPct val="100000"/>
              <a:buFont typeface="Wingdings" panose="05000000000000000000" pitchFamily="2" charset="2"/>
              <a:buChar char="§"/>
            </a:pPr>
            <a:r>
              <a:rPr lang="en-US" sz="2400" dirty="0" smtClean="0">
                <a:latin typeface="Corbel" pitchFamily="34" charset="0"/>
              </a:rPr>
              <a:t>Right to a safe workplace</a:t>
            </a:r>
          </a:p>
          <a:p>
            <a:pPr marL="0" indent="0">
              <a:buSzPct val="100000"/>
              <a:buNone/>
            </a:pPr>
            <a:endParaRPr lang="en-US" sz="2400" dirty="0" smtClean="0">
              <a:latin typeface="Corbel" pitchFamily="34" charset="0"/>
            </a:endParaRPr>
          </a:p>
          <a:p>
            <a:pPr>
              <a:buSzPct val="100000"/>
              <a:buFont typeface="Wingdings" panose="05000000000000000000" pitchFamily="2" charset="2"/>
              <a:buChar char="§"/>
            </a:pPr>
            <a:r>
              <a:rPr lang="en-US" sz="2400" dirty="0" smtClean="0">
                <a:latin typeface="Corbel" pitchFamily="34" charset="0"/>
              </a:rPr>
              <a:t>Right to report unsafe work conditions</a:t>
            </a:r>
          </a:p>
          <a:p>
            <a:pPr marL="0" indent="0">
              <a:buSzPct val="100000"/>
              <a:buNone/>
            </a:pPr>
            <a:endParaRPr lang="en-US" sz="2400" dirty="0" smtClean="0">
              <a:latin typeface="Corbel" pitchFamily="34" charset="0"/>
            </a:endParaRPr>
          </a:p>
          <a:p>
            <a:pPr>
              <a:buSzPct val="100000"/>
              <a:buFont typeface="Wingdings" panose="05000000000000000000" pitchFamily="2" charset="2"/>
              <a:buChar char="§"/>
            </a:pPr>
            <a:r>
              <a:rPr lang="en-US" sz="2400" dirty="0" smtClean="0">
                <a:latin typeface="Corbel" pitchFamily="34" charset="0"/>
              </a:rPr>
              <a:t>Protection from reporting</a:t>
            </a:r>
          </a:p>
        </p:txBody>
      </p:sp>
      <p:sp>
        <p:nvSpPr>
          <p:cNvPr id="4" name="Slide Number Placeholder 3"/>
          <p:cNvSpPr>
            <a:spLocks noGrp="1"/>
          </p:cNvSpPr>
          <p:nvPr>
            <p:ph type="sldNum" sz="quarter" idx="12"/>
          </p:nvPr>
        </p:nvSpPr>
        <p:spPr/>
        <p:txBody>
          <a:bodyPr/>
          <a:lstStyle/>
          <a:p>
            <a:pPr>
              <a:defRPr/>
            </a:pPr>
            <a:fld id="{EF2B8D55-A149-4614-9ED3-26CD35ADE1A6}" type="slidenum">
              <a:rPr lang="en-US" smtClean="0"/>
              <a:pPr>
                <a:defRPr/>
              </a:pPr>
              <a:t>23</a:t>
            </a:fld>
            <a:endParaRPr lang="en-US" dirty="0"/>
          </a:p>
        </p:txBody>
      </p:sp>
      <p:pic>
        <p:nvPicPr>
          <p:cNvPr id="3" name="Picture 2" title="Picture - OSHA Fact Sheet - Your Rights as a Whistleblow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2371" y="1524000"/>
            <a:ext cx="3610629" cy="4626119"/>
          </a:xfrm>
          <a:prstGeom prst="rect">
            <a:avLst/>
          </a:prstGeom>
          <a:ln>
            <a:solidFill>
              <a:schemeClr val="accent1"/>
            </a:solidFill>
          </a:ln>
        </p:spPr>
      </p:pic>
    </p:spTree>
    <p:extLst>
      <p:ext uri="{BB962C8B-B14F-4D97-AF65-F5344CB8AC3E}">
        <p14:creationId xmlns:p14="http://schemas.microsoft.com/office/powerpoint/2010/main" val="48790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Questions?</a:t>
            </a:r>
            <a:endParaRPr lang="en-US" dirty="0"/>
          </a:p>
        </p:txBody>
      </p:sp>
      <p:sp>
        <p:nvSpPr>
          <p:cNvPr id="2" name="Slide Number Placeholder 1"/>
          <p:cNvSpPr>
            <a:spLocks noGrp="1"/>
          </p:cNvSpPr>
          <p:nvPr>
            <p:ph type="sldNum" sz="quarter" idx="12"/>
          </p:nvPr>
        </p:nvSpPr>
        <p:spPr/>
        <p:txBody>
          <a:bodyPr/>
          <a:lstStyle/>
          <a:p>
            <a:pPr>
              <a:defRPr/>
            </a:pPr>
            <a:fld id="{08AE3F08-155B-4566-82F1-9F52D9B5E959}" type="slidenum">
              <a:rPr lang="en-US"/>
              <a:pPr>
                <a:defRPr/>
              </a:pPr>
              <a:t>24</a:t>
            </a:fld>
            <a:endParaRPr lang="en-US" dirty="0"/>
          </a:p>
        </p:txBody>
      </p:sp>
      <p:pic>
        <p:nvPicPr>
          <p:cNvPr id="4" name="ead99cec-a3de-48c9-91f2-dd704e61a6d6" descr="C7EE5E06-D744-4498-BD1F-6205035561D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7863" y="754869"/>
            <a:ext cx="3872975" cy="501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01F19AB-7D40-4C25-995B-D5E916CA6B79}" type="slidenum">
              <a:rPr lang="en-US" smtClean="0"/>
              <a:pPr>
                <a:defRPr/>
              </a:pPr>
              <a:t>3</a:t>
            </a:fld>
            <a:endParaRPr lang="en-US" dirty="0"/>
          </a:p>
        </p:txBody>
      </p:sp>
      <p:pic>
        <p:nvPicPr>
          <p:cNvPr id="5" name="Picture 4" title="Man sitting on a tractor. In Memory of Tommy Osier. May 16, 1993 - May 30, 20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3600" y="866194"/>
            <a:ext cx="5306159" cy="4467806"/>
          </a:xfrm>
          <a:prstGeom prst="rect">
            <a:avLst/>
          </a:prstGeom>
        </p:spPr>
      </p:pic>
      <p:sp>
        <p:nvSpPr>
          <p:cNvPr id="4" name="Title 3"/>
          <p:cNvSpPr>
            <a:spLocks noGrp="1"/>
          </p:cNvSpPr>
          <p:nvPr>
            <p:ph type="title"/>
          </p:nvPr>
        </p:nvSpPr>
        <p:spPr/>
        <p:txBody>
          <a:bodyPr/>
          <a:lstStyle/>
          <a:p>
            <a:r>
              <a:rPr lang="en-US" dirty="0" smtClean="0"/>
              <a:t>In Memory of Tommy Osier</a:t>
            </a:r>
            <a:endParaRPr lang="en-US" dirty="0"/>
          </a:p>
        </p:txBody>
      </p:sp>
    </p:spTree>
    <p:extLst>
      <p:ext uri="{BB962C8B-B14F-4D97-AF65-F5344CB8AC3E}">
        <p14:creationId xmlns:p14="http://schemas.microsoft.com/office/powerpoint/2010/main" val="2185826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What is an Agricultural Confined Space</a:t>
            </a:r>
          </a:p>
        </p:txBody>
      </p:sp>
      <p:sp>
        <p:nvSpPr>
          <p:cNvPr id="3074" name="Content Placeholder 1"/>
          <p:cNvSpPr>
            <a:spLocks noGrp="1"/>
          </p:cNvSpPr>
          <p:nvPr>
            <p:ph idx="1"/>
          </p:nvPr>
        </p:nvSpPr>
        <p:spPr>
          <a:xfrm>
            <a:off x="990600" y="1498124"/>
            <a:ext cx="4800600" cy="4724400"/>
          </a:xfrm>
        </p:spPr>
        <p:txBody>
          <a:bodyPr>
            <a:normAutofit fontScale="92500" lnSpcReduction="20000"/>
          </a:bodyPr>
          <a:lstStyle/>
          <a:p>
            <a:pPr marL="109728" indent="0" eaLnBrk="1" hangingPunct="1">
              <a:buSzPct val="95000"/>
              <a:buNone/>
            </a:pPr>
            <a:r>
              <a:rPr lang="en-US" dirty="0" smtClean="0">
                <a:latin typeface="Corbel" pitchFamily="34" charset="0"/>
                <a:cs typeface="Arial" charset="0"/>
              </a:rPr>
              <a:t>Any space found in an agricultural workplace that was not designed or intended as a regular workstation, has limited or restricted means of entry or exit, and has associated with it potential physical and/or toxic hazards to workers who intentionally or unintentionally enter the space.</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4</a:t>
            </a:fld>
            <a:endParaRPr lang="en-US" dirty="0"/>
          </a:p>
        </p:txBody>
      </p:sp>
      <p:pic>
        <p:nvPicPr>
          <p:cNvPr id="1026" name="Picture 2" descr="http://www.franklinsilorepair.com/sites/default/files/pictures_general_gallery/types-of-silos-1.jpg" title="Picture of silo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5589" y="1907462"/>
            <a:ext cx="3206011" cy="403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17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p:cNvSpPr>
            <a:spLocks noGrp="1"/>
          </p:cNvSpPr>
          <p:nvPr>
            <p:ph type="title"/>
          </p:nvPr>
        </p:nvSpPr>
        <p:spPr>
          <a:xfrm>
            <a:off x="1295400" y="5562600"/>
            <a:ext cx="8229600" cy="1143000"/>
          </a:xfrm>
        </p:spPr>
        <p:txBody>
          <a:bodyPr>
            <a:normAutofit fontScale="90000"/>
          </a:bodyPr>
          <a:lstStyle/>
          <a:p>
            <a:r>
              <a:rPr lang="en-US" b="1" dirty="0">
                <a:latin typeface="Corbel" panose="020B0503020204020204" pitchFamily="34" charset="0"/>
              </a:rPr>
              <a:t>A Hands on Definition of a </a:t>
            </a:r>
            <a:br>
              <a:rPr lang="en-US" b="1" dirty="0">
                <a:latin typeface="Corbel" panose="020B0503020204020204" pitchFamily="34" charset="0"/>
              </a:rPr>
            </a:br>
            <a:r>
              <a:rPr lang="en-US" b="1" dirty="0">
                <a:latin typeface="Corbel" panose="020B0503020204020204" pitchFamily="34" charset="0"/>
              </a:rPr>
              <a:t>Confined Space</a:t>
            </a:r>
            <a:br>
              <a:rPr lang="en-US" b="1" dirty="0">
                <a:latin typeface="Corbel" panose="020B0503020204020204" pitchFamily="34" charset="0"/>
              </a:rPr>
            </a:br>
            <a:endParaRPr lang="en-US" dirty="0"/>
          </a:p>
        </p:txBody>
      </p:sp>
      <p:sp>
        <p:nvSpPr>
          <p:cNvPr id="4" name="Slide Number Placeholder 3"/>
          <p:cNvSpPr>
            <a:spLocks noGrp="1"/>
          </p:cNvSpPr>
          <p:nvPr>
            <p:ph type="sldNum" sz="quarter" idx="12"/>
          </p:nvPr>
        </p:nvSpPr>
        <p:spPr/>
        <p:txBody>
          <a:bodyPr/>
          <a:lstStyle/>
          <a:p>
            <a:pPr>
              <a:defRPr/>
            </a:pPr>
            <a:fld id="{BAF4C88F-E191-476D-A289-033F058D0F0A}" type="slidenum">
              <a:rPr lang="en-US" smtClean="0"/>
              <a:pPr>
                <a:defRPr/>
              </a:pPr>
              <a:t>5</a:t>
            </a:fld>
            <a:endParaRPr lang="en-US" dirty="0"/>
          </a:p>
        </p:txBody>
      </p:sp>
      <p:sp>
        <p:nvSpPr>
          <p:cNvPr id="3" name="Content Placeholder 2"/>
          <p:cNvSpPr>
            <a:spLocks noGrp="1"/>
          </p:cNvSpPr>
          <p:nvPr>
            <p:ph idx="4294967295"/>
          </p:nvPr>
        </p:nvSpPr>
        <p:spPr>
          <a:xfrm>
            <a:off x="1035343" y="1905000"/>
            <a:ext cx="3695700" cy="4525963"/>
          </a:xfrm>
        </p:spPr>
        <p:txBody>
          <a:bodyPr/>
          <a:lstStyle/>
          <a:p>
            <a:pPr marL="0" indent="0">
              <a:buNone/>
            </a:pPr>
            <a:endParaRPr lang="en-US" dirty="0" smtClean="0"/>
          </a:p>
          <a:p>
            <a:pPr marL="0" indent="0">
              <a:buNone/>
            </a:pPr>
            <a:r>
              <a:rPr lang="en-US" dirty="0" smtClean="0">
                <a:latin typeface="Corbel" panose="020B0503020204020204" pitchFamily="34" charset="0"/>
              </a:rPr>
              <a:t>“If you need to use your hands to get in and out, consider it a confined space”</a:t>
            </a:r>
          </a:p>
          <a:p>
            <a:pPr marL="0" indent="0">
              <a:buNone/>
            </a:pPr>
            <a:endParaRPr lang="en-US" dirty="0"/>
          </a:p>
        </p:txBody>
      </p:sp>
      <p:pic>
        <p:nvPicPr>
          <p:cNvPr id="2050" name="Picture 2" descr="B:\Photos and Images and Videos\GRAIN BINS\CD SATRA Grain Bin Rescue 2006 Field Maier Beaty\Grain Bin Purdue 2006 Day 3\IMG_2766.JPG" title="Picture of a man climbing the ladder to the top a grain bi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56055" y="1229032"/>
            <a:ext cx="3778513" cy="54765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35343" y="499223"/>
            <a:ext cx="7391400" cy="1569660"/>
          </a:xfrm>
          <a:prstGeom prst="rect">
            <a:avLst/>
          </a:prstGeom>
          <a:noFill/>
        </p:spPr>
        <p:txBody>
          <a:bodyPr wrap="square" rtlCol="0">
            <a:spAutoFit/>
          </a:bodyPr>
          <a:lstStyle/>
          <a:p>
            <a:pPr algn="ctr"/>
            <a:r>
              <a:rPr lang="en-US" sz="3200" b="1" dirty="0" smtClean="0">
                <a:latin typeface="Corbel" panose="020B0503020204020204" pitchFamily="34" charset="0"/>
              </a:rPr>
              <a:t>A Hands on Definition of a </a:t>
            </a:r>
            <a:br>
              <a:rPr lang="en-US" sz="3200" b="1" dirty="0" smtClean="0">
                <a:latin typeface="Corbel" panose="020B0503020204020204" pitchFamily="34" charset="0"/>
              </a:rPr>
            </a:br>
            <a:r>
              <a:rPr lang="en-US" sz="3200" b="1" dirty="0" smtClean="0">
                <a:latin typeface="Corbel" panose="020B0503020204020204" pitchFamily="34" charset="0"/>
              </a:rPr>
              <a:t>Confined Space</a:t>
            </a:r>
          </a:p>
          <a:p>
            <a:endParaRPr lang="en-US" sz="3200" dirty="0">
              <a:latin typeface="+mn-lt"/>
            </a:endParaRPr>
          </a:p>
        </p:txBody>
      </p:sp>
    </p:spTree>
    <p:extLst>
      <p:ext uri="{BB962C8B-B14F-4D97-AF65-F5344CB8AC3E}">
        <p14:creationId xmlns:p14="http://schemas.microsoft.com/office/powerpoint/2010/main" val="1488315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0"/>
            <a:ext cx="8305800" cy="11430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Confined Space – OSHA Definition</a:t>
            </a:r>
          </a:p>
        </p:txBody>
      </p:sp>
      <p:sp>
        <p:nvSpPr>
          <p:cNvPr id="4098" name="Rectangle 5"/>
          <p:cNvSpPr>
            <a:spLocks noGrp="1" noChangeArrowheads="1"/>
          </p:cNvSpPr>
          <p:nvPr>
            <p:ph idx="1"/>
          </p:nvPr>
        </p:nvSpPr>
        <p:spPr>
          <a:xfrm>
            <a:off x="762000" y="884237"/>
            <a:ext cx="7467600" cy="4830763"/>
          </a:xfrm>
        </p:spPr>
        <p:txBody>
          <a:bodyPr>
            <a:noAutofit/>
          </a:bodyPr>
          <a:lstStyle/>
          <a:p>
            <a:pPr eaLnBrk="1" hangingPunct="1">
              <a:buSzPct val="100000"/>
              <a:buFont typeface="Wingdings" pitchFamily="2" charset="2"/>
              <a:buChar char="§"/>
            </a:pPr>
            <a:r>
              <a:rPr lang="en-US" sz="2800" dirty="0" smtClean="0">
                <a:latin typeface="Corbel" pitchFamily="34" charset="0"/>
                <a:cs typeface="Arial" charset="0"/>
              </a:rPr>
              <a:t>A Confined Space: </a:t>
            </a:r>
          </a:p>
          <a:p>
            <a:pPr eaLnBrk="1" hangingPunct="1">
              <a:buSzPct val="95000"/>
              <a:buFont typeface="Wingdings 3" pitchFamily="18" charset="2"/>
              <a:buNone/>
            </a:pPr>
            <a:endParaRPr lang="en-US" sz="1200" dirty="0" smtClean="0">
              <a:latin typeface="Corbel" pitchFamily="34" charset="0"/>
              <a:cs typeface="Arial" charset="0"/>
            </a:endParaRPr>
          </a:p>
          <a:p>
            <a:pPr marL="1255713" lvl="3" indent="-341313" eaLnBrk="1" hangingPunct="1">
              <a:buClr>
                <a:schemeClr val="accent1"/>
              </a:buClr>
              <a:buSzPct val="50000"/>
              <a:buFont typeface="Wingdings" pitchFamily="2" charset="2"/>
              <a:buChar char="q"/>
            </a:pPr>
            <a:r>
              <a:rPr lang="en-US" sz="2800" dirty="0" smtClean="0">
                <a:latin typeface="Corbel" pitchFamily="34" charset="0"/>
                <a:cs typeface="Arial" charset="0"/>
              </a:rPr>
              <a:t>is large enough for an employee to enter fully and perform assigned work </a:t>
            </a:r>
            <a:endParaRPr lang="en-US" sz="800" dirty="0" smtClean="0">
              <a:latin typeface="Corbel" pitchFamily="34" charset="0"/>
              <a:cs typeface="Arial" charset="0"/>
            </a:endParaRPr>
          </a:p>
          <a:p>
            <a:pPr marL="1255713" lvl="3" indent="-341313" eaLnBrk="1" hangingPunct="1">
              <a:buClr>
                <a:schemeClr val="accent1"/>
              </a:buClr>
              <a:buSzPct val="50000"/>
              <a:buFont typeface="Wingdings" pitchFamily="2" charset="2"/>
              <a:buChar char="q"/>
            </a:pPr>
            <a:r>
              <a:rPr lang="en-US" sz="2800" dirty="0" smtClean="0">
                <a:latin typeface="Corbel" pitchFamily="34" charset="0"/>
                <a:cs typeface="Arial" charset="0"/>
              </a:rPr>
              <a:t>has a limited or restricted means of entry or exit </a:t>
            </a:r>
            <a:endParaRPr lang="en-US" sz="800" dirty="0" smtClean="0">
              <a:latin typeface="Corbel" pitchFamily="34" charset="0"/>
              <a:cs typeface="Arial" charset="0"/>
            </a:endParaRPr>
          </a:p>
          <a:p>
            <a:pPr marL="1255713" lvl="3" indent="-341313" eaLnBrk="1" hangingPunct="1">
              <a:buClr>
                <a:schemeClr val="accent1"/>
              </a:buClr>
              <a:buSzPct val="50000"/>
              <a:buFont typeface="Wingdings" pitchFamily="2" charset="2"/>
              <a:buChar char="q"/>
            </a:pPr>
            <a:r>
              <a:rPr lang="en-US" sz="2800" dirty="0" smtClean="0">
                <a:latin typeface="Corbel" pitchFamily="34" charset="0"/>
                <a:cs typeface="Arial" charset="0"/>
              </a:rPr>
              <a:t>is not designed for continuous employee occupancy</a:t>
            </a:r>
          </a:p>
        </p:txBody>
      </p:sp>
      <p:sp>
        <p:nvSpPr>
          <p:cNvPr id="3" name="Slide Number Placeholder 2"/>
          <p:cNvSpPr>
            <a:spLocks noGrp="1"/>
          </p:cNvSpPr>
          <p:nvPr>
            <p:ph type="sldNum" sz="quarter" idx="12"/>
          </p:nvPr>
        </p:nvSpPr>
        <p:spPr/>
        <p:txBody>
          <a:bodyPr/>
          <a:lstStyle/>
          <a:p>
            <a:pPr>
              <a:defRPr/>
            </a:pPr>
            <a:fld id="{9682F896-31E0-42AF-B52E-24658A948628}" type="slidenum">
              <a:rPr lang="en-US"/>
              <a:pPr>
                <a:defRPr/>
              </a:pPr>
              <a:t>6</a:t>
            </a:fld>
            <a:endParaRPr lang="en-US" dirty="0"/>
          </a:p>
        </p:txBody>
      </p:sp>
      <p:pic>
        <p:nvPicPr>
          <p:cNvPr id="5" name="Picture 2" descr="http://www.farmbuildingguide.org/images/harvestore.jpg" title="Picture - harvestor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27437" y="4261595"/>
            <a:ext cx="2192363" cy="22154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title="Picture of the grain bin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10555" y="4085923"/>
            <a:ext cx="2804845" cy="2391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news.psu.edu/sites/default/files/styles/topic_related_multimedia/public/8029879479.jpg" title="Picture of a confined spac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35389" y="4816028"/>
            <a:ext cx="2322211" cy="16609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rtlCol="0">
            <a:noAutofit/>
          </a:bodyPr>
          <a:lstStyle/>
          <a:p>
            <a:pPr eaLnBrk="1" fontAlgn="auto" hangingPunct="1">
              <a:spcAft>
                <a:spcPts val="0"/>
              </a:spcAft>
              <a:defRPr/>
            </a:pPr>
            <a:r>
              <a:rPr lang="en-US" sz="3600" b="1" dirty="0" smtClean="0">
                <a:solidFill>
                  <a:schemeClr val="tx1"/>
                </a:solidFill>
                <a:effectLst>
                  <a:outerShdw blurRad="38100" dist="38100" dir="2700000" algn="tl">
                    <a:srgbClr val="000000">
                      <a:alpha val="43137"/>
                    </a:srgbClr>
                  </a:outerShdw>
                </a:effectLst>
                <a:latin typeface="Corbel" pitchFamily="34" charset="0"/>
              </a:rPr>
              <a:t>Permit Required Confined Space </a:t>
            </a:r>
            <a:br>
              <a:rPr lang="en-US" sz="3600" b="1" dirty="0" smtClean="0">
                <a:solidFill>
                  <a:schemeClr val="tx1"/>
                </a:solidFill>
                <a:effectLst>
                  <a:outerShdw blurRad="38100" dist="38100" dir="2700000" algn="tl">
                    <a:srgbClr val="000000">
                      <a:alpha val="43137"/>
                    </a:srgbClr>
                  </a:outerShdw>
                </a:effectLst>
                <a:latin typeface="Corbel" pitchFamily="34" charset="0"/>
              </a:rPr>
            </a:br>
            <a:r>
              <a:rPr lang="en-US" sz="3600" b="1" dirty="0" smtClean="0">
                <a:solidFill>
                  <a:schemeClr val="tx1"/>
                </a:solidFill>
                <a:effectLst>
                  <a:outerShdw blurRad="38100" dist="38100" dir="2700000" algn="tl">
                    <a:srgbClr val="000000">
                      <a:alpha val="43137"/>
                    </a:srgbClr>
                  </a:outerShdw>
                </a:effectLst>
                <a:latin typeface="Corbel" pitchFamily="34" charset="0"/>
              </a:rPr>
              <a:t>OSHA Definition</a:t>
            </a:r>
          </a:p>
        </p:txBody>
      </p:sp>
      <p:sp>
        <p:nvSpPr>
          <p:cNvPr id="12290" name="Rectangle 5"/>
          <p:cNvSpPr>
            <a:spLocks noGrp="1" noChangeArrowheads="1"/>
          </p:cNvSpPr>
          <p:nvPr>
            <p:ph idx="1"/>
          </p:nvPr>
        </p:nvSpPr>
        <p:spPr>
          <a:xfrm>
            <a:off x="2057400" y="1600200"/>
            <a:ext cx="6934200" cy="4343400"/>
          </a:xfrm>
        </p:spPr>
        <p:txBody>
          <a:bodyPr rtlCol="0">
            <a:normAutofit fontScale="85000" lnSpcReduction="20000"/>
          </a:bodyPr>
          <a:lstStyle/>
          <a:p>
            <a:pPr eaLnBrk="1" fontAlgn="auto" hangingPunct="1">
              <a:spcAft>
                <a:spcPts val="0"/>
              </a:spcAft>
              <a:buSzPct val="100000"/>
              <a:buFont typeface="Wingdings" pitchFamily="2" charset="2"/>
              <a:buChar char="§"/>
              <a:defRPr/>
            </a:pPr>
            <a:r>
              <a:rPr lang="en-US" sz="2600" dirty="0" smtClean="0">
                <a:latin typeface="Corbel" pitchFamily="34" charset="0"/>
                <a:cs typeface="Arial" charset="0"/>
              </a:rPr>
              <a:t>A </a:t>
            </a:r>
            <a:r>
              <a:rPr lang="en-US" sz="2600" b="1" i="1" dirty="0" smtClean="0">
                <a:latin typeface="Corbel" pitchFamily="34" charset="0"/>
                <a:cs typeface="Arial" charset="0"/>
              </a:rPr>
              <a:t>Permit-Required Confined Space </a:t>
            </a:r>
            <a:r>
              <a:rPr lang="en-US" sz="2600" dirty="0" smtClean="0">
                <a:latin typeface="Corbel" pitchFamily="34" charset="0"/>
                <a:cs typeface="Arial" charset="0"/>
              </a:rPr>
              <a:t>– has one or more of the following: </a:t>
            </a:r>
          </a:p>
          <a:p>
            <a:pPr marL="0" indent="0" eaLnBrk="1" fontAlgn="auto" hangingPunct="1">
              <a:spcAft>
                <a:spcPts val="0"/>
              </a:spcAft>
              <a:buSzPct val="100000"/>
              <a:buNone/>
              <a:defRPr/>
            </a:pPr>
            <a:endParaRPr lang="en-US" sz="2600" dirty="0" smtClean="0">
              <a:latin typeface="Corbel" pitchFamily="34" charset="0"/>
              <a:cs typeface="Arial" charset="0"/>
            </a:endParaRPr>
          </a:p>
          <a:p>
            <a:pPr lvl="3" eaLnBrk="1" fontAlgn="auto" hangingPunct="1">
              <a:spcAft>
                <a:spcPts val="0"/>
              </a:spcAft>
              <a:buClr>
                <a:schemeClr val="accent1"/>
              </a:buClr>
              <a:buSzPct val="50000"/>
              <a:buFont typeface="Wingdings" pitchFamily="2" charset="2"/>
              <a:buChar char="q"/>
              <a:defRPr/>
            </a:pPr>
            <a:r>
              <a:rPr lang="en-US" sz="2600" dirty="0" smtClean="0">
                <a:latin typeface="Corbel" pitchFamily="34" charset="0"/>
                <a:cs typeface="Arial" charset="0"/>
              </a:rPr>
              <a:t>Contains or has the potential to contain a hazardous atmosphere</a:t>
            </a:r>
          </a:p>
          <a:p>
            <a:pPr lvl="3" eaLnBrk="1" fontAlgn="auto" hangingPunct="1">
              <a:spcAft>
                <a:spcPts val="0"/>
              </a:spcAft>
              <a:buClr>
                <a:schemeClr val="accent1"/>
              </a:buClr>
              <a:buSzPct val="50000"/>
              <a:buFont typeface="Wingdings" pitchFamily="2" charset="2"/>
              <a:buChar char="q"/>
              <a:defRPr/>
            </a:pPr>
            <a:r>
              <a:rPr lang="en-US" sz="2600" dirty="0" smtClean="0">
                <a:latin typeface="Corbel" pitchFamily="34" charset="0"/>
                <a:cs typeface="Arial" charset="0"/>
              </a:rPr>
              <a:t>Contains a material with the potential to engulf someone</a:t>
            </a:r>
          </a:p>
          <a:p>
            <a:pPr lvl="3" eaLnBrk="1" fontAlgn="auto" hangingPunct="1">
              <a:spcAft>
                <a:spcPts val="0"/>
              </a:spcAft>
              <a:buClr>
                <a:schemeClr val="accent1"/>
              </a:buClr>
              <a:buSzPct val="50000"/>
              <a:buFont typeface="Wingdings" pitchFamily="2" charset="2"/>
              <a:buChar char="q"/>
              <a:defRPr/>
            </a:pPr>
            <a:r>
              <a:rPr lang="en-US" sz="2600" dirty="0" smtClean="0">
                <a:latin typeface="Corbel" pitchFamily="34" charset="0"/>
                <a:cs typeface="Arial" charset="0"/>
              </a:rPr>
              <a:t>Has an internal configuration that might cause an entrant to be trapped or asphyxiated by inwardly converging walls or by a floor that slopes downward and tapers to a smaller cross section</a:t>
            </a:r>
          </a:p>
          <a:p>
            <a:pPr lvl="3" eaLnBrk="1" fontAlgn="auto" hangingPunct="1">
              <a:spcAft>
                <a:spcPts val="0"/>
              </a:spcAft>
              <a:buClr>
                <a:schemeClr val="accent1"/>
              </a:buClr>
              <a:buSzPct val="50000"/>
              <a:buFont typeface="Wingdings" pitchFamily="2" charset="2"/>
              <a:buChar char="q"/>
              <a:defRPr/>
            </a:pPr>
            <a:r>
              <a:rPr lang="en-US" sz="2600" dirty="0" smtClean="0">
                <a:latin typeface="Corbel" pitchFamily="34" charset="0"/>
                <a:cs typeface="Arial" charset="0"/>
              </a:rPr>
              <a:t>Contains any other recognized serious safety or health concerns</a:t>
            </a:r>
          </a:p>
          <a:p>
            <a:pPr eaLnBrk="1" fontAlgn="auto" hangingPunct="1">
              <a:spcAft>
                <a:spcPts val="0"/>
              </a:spcAft>
              <a:buSzPct val="95000"/>
              <a:buFont typeface="Wingdings 3" pitchFamily="18" charset="2"/>
              <a:buNone/>
              <a:defRPr/>
            </a:pPr>
            <a:endParaRPr lang="en-US" sz="2400" dirty="0" smtClean="0">
              <a:latin typeface="Arial" charset="0"/>
              <a:cs typeface="Arial" charset="0"/>
            </a:endParaRPr>
          </a:p>
          <a:p>
            <a:pPr lvl="3" eaLnBrk="1" fontAlgn="auto" hangingPunct="1">
              <a:spcAft>
                <a:spcPts val="0"/>
              </a:spcAft>
              <a:buSzPct val="95000"/>
              <a:buFont typeface="Wingdings 2" pitchFamily="18" charset="2"/>
              <a:buNone/>
              <a:defRPr/>
            </a:pPr>
            <a:endParaRPr lang="en-US" sz="2400" dirty="0" smtClean="0">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1628D0BB-9478-49AE-B867-6DA9105105F6}" type="slidenum">
              <a:rPr lang="en-US"/>
              <a:pPr>
                <a:defRPr/>
              </a:pPr>
              <a:t>7</a:t>
            </a:fld>
            <a:endParaRPr lang="en-US" dirty="0"/>
          </a:p>
        </p:txBody>
      </p:sp>
      <p:pic>
        <p:nvPicPr>
          <p:cNvPr id="5" name="Picture 4" descr="https://encrypted-tbn3.gstatic.com/images?q=tbn:ANd9GcS0CDupo2LPsCkbSWSvwupXZQ_OVZPUan6DSuJYHk4hKhWk4cE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100" y="2571749"/>
            <a:ext cx="2476500" cy="1847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p:nvPr>
        </p:nvSpPr>
        <p:spPr>
          <a:xfrm>
            <a:off x="914400" y="0"/>
            <a:ext cx="8077200" cy="1066800"/>
          </a:xfrm>
        </p:spPr>
        <p:txBody>
          <a:bodyPr>
            <a:normAutofit/>
          </a:bodyPr>
          <a:lstStyle/>
          <a:p>
            <a:pPr eaLnBrk="1" hangingPunct="1"/>
            <a:r>
              <a:rPr lang="en-US" sz="3600" b="1" dirty="0" smtClean="0">
                <a:solidFill>
                  <a:schemeClr val="tx1"/>
                </a:solidFill>
                <a:effectLst>
                  <a:outerShdw blurRad="38100" dist="38100" dir="2700000" algn="tl">
                    <a:srgbClr val="000000">
                      <a:alpha val="43137"/>
                    </a:srgbClr>
                  </a:outerShdw>
                </a:effectLst>
                <a:latin typeface="Corbel" pitchFamily="34" charset="0"/>
              </a:rPr>
              <a:t>Types of Confined Spaces in Agriculture</a:t>
            </a:r>
          </a:p>
        </p:txBody>
      </p:sp>
      <p:sp>
        <p:nvSpPr>
          <p:cNvPr id="14338" name="Rectangle 3"/>
          <p:cNvSpPr>
            <a:spLocks noGrp="1" noChangeArrowheads="1"/>
          </p:cNvSpPr>
          <p:nvPr>
            <p:ph idx="1"/>
          </p:nvPr>
        </p:nvSpPr>
        <p:spPr>
          <a:xfrm>
            <a:off x="5562600" y="838200"/>
            <a:ext cx="3429000" cy="5867400"/>
          </a:xfrm>
        </p:spPr>
        <p:txBody>
          <a:bodyPr rtlCol="0">
            <a:normAutofit fontScale="92500"/>
          </a:bodyPr>
          <a:lstStyle/>
          <a:p>
            <a:pPr eaLnBrk="1" fontAlgn="auto" hangingPunct="1">
              <a:spcAft>
                <a:spcPts val="0"/>
              </a:spcAft>
              <a:buSzPct val="100000"/>
              <a:buFont typeface="Wingdings" pitchFamily="2" charset="2"/>
              <a:buChar char="§"/>
              <a:defRPr/>
            </a:pPr>
            <a:r>
              <a:rPr lang="en-US" sz="2400" dirty="0" smtClean="0">
                <a:latin typeface="Corbel" pitchFamily="34" charset="0"/>
                <a:cs typeface="Arial" pitchFamily="34" charset="0"/>
              </a:rPr>
              <a:t>Examples:</a:t>
            </a:r>
          </a:p>
          <a:p>
            <a:pPr marL="573088" lvl="4" indent="-231775" eaLnBrk="1" fontAlgn="auto" hangingPunct="1">
              <a:spcAft>
                <a:spcPts val="0"/>
              </a:spcAft>
              <a:buClr>
                <a:schemeClr val="accent1"/>
              </a:buClr>
              <a:buSzPct val="50000"/>
              <a:buFont typeface="Wingdings" pitchFamily="2" charset="2"/>
              <a:buChar char="q"/>
              <a:defRPr/>
            </a:pPr>
            <a:r>
              <a:rPr lang="en-US" sz="2400" dirty="0" smtClean="0">
                <a:latin typeface="Corbel" pitchFamily="34" charset="0"/>
                <a:cs typeface="Arial" pitchFamily="34" charset="0"/>
              </a:rPr>
              <a:t>Grain </a:t>
            </a:r>
            <a:r>
              <a:rPr lang="en-US" sz="2400" dirty="0">
                <a:latin typeface="Corbel" pitchFamily="34" charset="0"/>
                <a:cs typeface="Arial" pitchFamily="34" charset="0"/>
              </a:rPr>
              <a:t>&amp;</a:t>
            </a:r>
            <a:r>
              <a:rPr lang="en-US" sz="2400" dirty="0" smtClean="0">
                <a:latin typeface="Corbel" pitchFamily="34" charset="0"/>
                <a:cs typeface="Arial" pitchFamily="34" charset="0"/>
              </a:rPr>
              <a:t> feed facilities</a:t>
            </a:r>
            <a:endParaRPr lang="en-US" sz="2400" dirty="0">
              <a:latin typeface="Corbel" pitchFamily="34" charset="0"/>
              <a:cs typeface="Arial" pitchFamily="34" charset="0"/>
            </a:endParaRPr>
          </a:p>
          <a:p>
            <a:pPr marL="573088" lvl="4" indent="-231775" eaLnBrk="1" fontAlgn="auto" hangingPunct="1">
              <a:spcAft>
                <a:spcPts val="0"/>
              </a:spcAft>
              <a:buClr>
                <a:schemeClr val="accent1"/>
              </a:buClr>
              <a:buSzPct val="50000"/>
              <a:buFont typeface="Wingdings" pitchFamily="2" charset="2"/>
              <a:buChar char="q"/>
              <a:defRPr/>
            </a:pPr>
            <a:r>
              <a:rPr lang="en-US" sz="2400" dirty="0" smtClean="0">
                <a:latin typeface="Corbel" pitchFamily="34" charset="0"/>
                <a:cs typeface="Arial" pitchFamily="34" charset="0"/>
              </a:rPr>
              <a:t>Silo</a:t>
            </a:r>
          </a:p>
          <a:p>
            <a:pPr marL="573088" lvl="4" indent="-231775" eaLnBrk="1" fontAlgn="auto" hangingPunct="1">
              <a:spcAft>
                <a:spcPts val="0"/>
              </a:spcAft>
              <a:buClr>
                <a:schemeClr val="accent1"/>
              </a:buClr>
              <a:buSzPct val="50000"/>
              <a:buFont typeface="Wingdings" pitchFamily="2" charset="2"/>
              <a:buChar char="q"/>
              <a:defRPr/>
            </a:pPr>
            <a:r>
              <a:rPr lang="en-US" sz="2400" dirty="0" smtClean="0">
                <a:latin typeface="Corbel" pitchFamily="34" charset="0"/>
                <a:cs typeface="Arial" pitchFamily="34" charset="0"/>
              </a:rPr>
              <a:t>Manure storage </a:t>
            </a:r>
            <a:br>
              <a:rPr lang="en-US" sz="2400" dirty="0" smtClean="0">
                <a:latin typeface="Corbel" pitchFamily="34" charset="0"/>
                <a:cs typeface="Arial" pitchFamily="34" charset="0"/>
              </a:rPr>
            </a:br>
            <a:r>
              <a:rPr lang="en-US" sz="2400" dirty="0" smtClean="0">
                <a:latin typeface="Corbel" pitchFamily="34" charset="0"/>
                <a:cs typeface="Arial" pitchFamily="34" charset="0"/>
              </a:rPr>
              <a:t>facilities</a:t>
            </a:r>
          </a:p>
          <a:p>
            <a:pPr marL="573088" lvl="4" indent="-231775" eaLnBrk="1" fontAlgn="auto" hangingPunct="1">
              <a:spcAft>
                <a:spcPts val="0"/>
              </a:spcAft>
              <a:buClr>
                <a:schemeClr val="accent1"/>
              </a:buClr>
              <a:buSzPct val="50000"/>
              <a:buFont typeface="Wingdings" pitchFamily="2" charset="2"/>
              <a:buChar char="q"/>
              <a:defRPr/>
            </a:pPr>
            <a:r>
              <a:rPr lang="en-US" sz="2400" dirty="0" smtClean="0">
                <a:latin typeface="Corbel" pitchFamily="34" charset="0"/>
                <a:cs typeface="Arial" pitchFamily="34" charset="0"/>
              </a:rPr>
              <a:t>Grain transport vehicle</a:t>
            </a:r>
          </a:p>
          <a:p>
            <a:pPr marL="573088" lvl="4" indent="-231775" eaLnBrk="1" fontAlgn="auto" hangingPunct="1">
              <a:spcAft>
                <a:spcPts val="0"/>
              </a:spcAft>
              <a:buClr>
                <a:schemeClr val="accent1"/>
              </a:buClr>
              <a:buSzPct val="50000"/>
              <a:buFont typeface="Wingdings" pitchFamily="2" charset="2"/>
              <a:buChar char="q"/>
              <a:defRPr/>
            </a:pPr>
            <a:r>
              <a:rPr lang="en-US" sz="2400" dirty="0" smtClean="0">
                <a:latin typeface="Corbel" pitchFamily="34" charset="0"/>
                <a:cs typeface="Arial" pitchFamily="34" charset="0"/>
              </a:rPr>
              <a:t>Agricultural equipment</a:t>
            </a:r>
          </a:p>
          <a:p>
            <a:pPr marL="573088" lvl="4" indent="-231775" eaLnBrk="1" fontAlgn="auto" hangingPunct="1">
              <a:spcAft>
                <a:spcPts val="0"/>
              </a:spcAft>
              <a:buClr>
                <a:schemeClr val="accent1"/>
              </a:buClr>
              <a:buSzPct val="50000"/>
              <a:buFont typeface="Wingdings" pitchFamily="2" charset="2"/>
              <a:buChar char="q"/>
              <a:defRPr/>
            </a:pPr>
            <a:r>
              <a:rPr lang="en-US" sz="2400" dirty="0" smtClean="0">
                <a:latin typeface="Corbel" pitchFamily="34" charset="0"/>
                <a:cs typeface="Arial" pitchFamily="34" charset="0"/>
              </a:rPr>
              <a:t>Septic tank</a:t>
            </a:r>
          </a:p>
          <a:p>
            <a:pPr marL="573088" lvl="4" indent="-231775" eaLnBrk="1" fontAlgn="auto" hangingPunct="1">
              <a:spcAft>
                <a:spcPts val="0"/>
              </a:spcAft>
              <a:buClr>
                <a:schemeClr val="accent1"/>
              </a:buClr>
              <a:buSzPct val="50000"/>
              <a:buFont typeface="Wingdings" pitchFamily="2" charset="2"/>
              <a:buChar char="q"/>
              <a:defRPr/>
            </a:pPr>
            <a:r>
              <a:rPr lang="en-US" sz="2400" dirty="0" smtClean="0">
                <a:latin typeface="Corbel" pitchFamily="34" charset="0"/>
                <a:cs typeface="Arial" pitchFamily="34" charset="0"/>
              </a:rPr>
              <a:t>Liquid and fertilizer storage tank</a:t>
            </a:r>
          </a:p>
          <a:p>
            <a:pPr marL="573088" lvl="4" indent="-231775" eaLnBrk="1" fontAlgn="auto" hangingPunct="1">
              <a:spcAft>
                <a:spcPts val="0"/>
              </a:spcAft>
              <a:buClr>
                <a:schemeClr val="accent1"/>
              </a:buClr>
              <a:buSzPct val="50000"/>
              <a:buFont typeface="Wingdings" pitchFamily="2" charset="2"/>
              <a:buChar char="q"/>
              <a:defRPr/>
            </a:pPr>
            <a:r>
              <a:rPr lang="en-US" sz="2400" dirty="0" smtClean="0">
                <a:latin typeface="Corbel" pitchFamily="34" charset="0"/>
                <a:cs typeface="Arial" pitchFamily="34" charset="0"/>
              </a:rPr>
              <a:t>Wells and cisterns</a:t>
            </a:r>
          </a:p>
          <a:p>
            <a:pPr marL="573088" lvl="4" indent="-231775" eaLnBrk="1" fontAlgn="auto" hangingPunct="1">
              <a:spcAft>
                <a:spcPts val="0"/>
              </a:spcAft>
              <a:buClr>
                <a:schemeClr val="accent1"/>
              </a:buClr>
              <a:buSzPct val="50000"/>
              <a:buFont typeface="Wingdings" pitchFamily="2" charset="2"/>
              <a:buChar char="q"/>
              <a:defRPr/>
            </a:pPr>
            <a:r>
              <a:rPr lang="en-US" sz="2400" dirty="0" smtClean="0">
                <a:latin typeface="Corbel" pitchFamily="34" charset="0"/>
                <a:cs typeface="Arial" pitchFamily="34" charset="0"/>
              </a:rPr>
              <a:t>Fermentation tank</a:t>
            </a:r>
          </a:p>
          <a:p>
            <a:pPr marL="573088" lvl="4" indent="-231775" eaLnBrk="1" fontAlgn="auto" hangingPunct="1">
              <a:spcAft>
                <a:spcPts val="0"/>
              </a:spcAft>
              <a:buClr>
                <a:schemeClr val="accent1"/>
              </a:buClr>
              <a:buSzPct val="50000"/>
              <a:buFont typeface="Wingdings" pitchFamily="2" charset="2"/>
              <a:buChar char="q"/>
              <a:defRPr/>
            </a:pPr>
            <a:r>
              <a:rPr lang="en-US" sz="2400" dirty="0" smtClean="0">
                <a:latin typeface="Corbel" pitchFamily="34" charset="0"/>
                <a:cs typeface="Arial" pitchFamily="34" charset="0"/>
              </a:rPr>
              <a:t>Other_________</a:t>
            </a:r>
          </a:p>
          <a:p>
            <a:pPr lvl="3" eaLnBrk="1" fontAlgn="auto" hangingPunct="1">
              <a:spcAft>
                <a:spcPts val="0"/>
              </a:spcAft>
              <a:buSzPct val="95000"/>
              <a:buFont typeface="Wingdings 2" pitchFamily="18" charset="2"/>
              <a:buNone/>
              <a:defRPr/>
            </a:pPr>
            <a:endParaRPr lang="en-US" sz="2400" dirty="0" smtClean="0">
              <a:latin typeface="Corbel" pitchFamily="34" charset="0"/>
              <a:cs typeface="Arial" pitchFamily="34" charset="0"/>
            </a:endParaRPr>
          </a:p>
          <a:p>
            <a:pPr lvl="4" eaLnBrk="1" fontAlgn="auto" hangingPunct="1">
              <a:spcAft>
                <a:spcPts val="0"/>
              </a:spcAft>
              <a:buSzPct val="95000"/>
              <a:buFont typeface="Wingdings 2" pitchFamily="18" charset="2"/>
              <a:buNone/>
              <a:defRPr/>
            </a:pPr>
            <a:endParaRPr lang="en-US" sz="2400" dirty="0" smtClean="0">
              <a:latin typeface="Corbe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4D85AF09-C19C-44DE-971E-749C3343B26A}" type="slidenum">
              <a:rPr lang="en-US"/>
              <a:pPr>
                <a:defRPr/>
              </a:pPr>
              <a:t>8</a:t>
            </a:fld>
            <a:endParaRPr lang="en-US" dirty="0"/>
          </a:p>
        </p:txBody>
      </p:sp>
      <p:pic>
        <p:nvPicPr>
          <p:cNvPr id="1026" name="Picture 2" descr="Untitled-3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982" y="1066800"/>
            <a:ext cx="2406333" cy="180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descr="Untitled-4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000" y="3118366"/>
            <a:ext cx="2406333" cy="180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descr="Grain bi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19621" y="1213366"/>
            <a:ext cx="2406333" cy="180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 name="Picture 8" descr="http://www.umequip.com/grain-handling/grain-carts/xtreme/images/xtreme-grain-carts-1115.jpg" title="Picture - example of a confined space in agriculture - gran transport car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6677" y="3145303"/>
            <a:ext cx="2628941" cy="17508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today.agrilife.org/wp-content/uploads/2013/05/WaterWellPic3.jpg" title="Picture - example of a confined space in agriculture - water well"/>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974585" y="5026539"/>
            <a:ext cx="2908830" cy="1470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on-farm-bin-2.jpg" title=" Picture - grain and feed storage structures - bin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447800"/>
            <a:ext cx="4043214" cy="3053917"/>
          </a:xfrm>
          <a:prstGeom prst="rect">
            <a:avLst/>
          </a:prstGeom>
          <a:noFill/>
          <a:ln w="9525">
            <a:noFill/>
            <a:miter lim="800000"/>
            <a:headEnd/>
            <a:tailEnd/>
          </a:ln>
        </p:spPr>
      </p:pic>
      <p:sp>
        <p:nvSpPr>
          <p:cNvPr id="12291" name="TextBox 2"/>
          <p:cNvSpPr txBox="1">
            <a:spLocks noChangeArrowheads="1"/>
          </p:cNvSpPr>
          <p:nvPr/>
        </p:nvSpPr>
        <p:spPr bwMode="auto">
          <a:xfrm>
            <a:off x="395446" y="457200"/>
            <a:ext cx="8458200" cy="646331"/>
          </a:xfrm>
          <a:prstGeom prst="rect">
            <a:avLst/>
          </a:prstGeom>
          <a:noFill/>
          <a:ln w="9525">
            <a:noFill/>
            <a:miter lim="800000"/>
            <a:headEnd/>
            <a:tailEnd/>
          </a:ln>
        </p:spPr>
        <p:txBody>
          <a:bodyPr wrap="square">
            <a:spAutoFit/>
          </a:bodyPr>
          <a:lstStyle/>
          <a:p>
            <a:pPr algn="ctr"/>
            <a:r>
              <a:rPr lang="en-US" sz="3600" b="1" dirty="0" smtClean="0">
                <a:effectLst>
                  <a:outerShdw blurRad="38100" dist="38100" dir="2700000" algn="tl">
                    <a:srgbClr val="000000">
                      <a:alpha val="43137"/>
                    </a:srgbClr>
                  </a:outerShdw>
                </a:effectLst>
                <a:latin typeface="Corbel" pitchFamily="34" charset="0"/>
              </a:rPr>
              <a:t>Grain and Feed Storage Facilities</a:t>
            </a:r>
            <a:endParaRPr lang="en-US" sz="3600" b="1" dirty="0">
              <a:effectLst>
                <a:outerShdw blurRad="38100" dist="38100" dir="2700000" algn="tl">
                  <a:srgbClr val="000000">
                    <a:alpha val="43137"/>
                  </a:srgbClr>
                </a:outerShdw>
              </a:effectLst>
              <a:latin typeface="Corbel" pitchFamily="34" charset="0"/>
            </a:endParaRPr>
          </a:p>
        </p:txBody>
      </p:sp>
      <p:sp>
        <p:nvSpPr>
          <p:cNvPr id="3" name="Title 2" hidden="1"/>
          <p:cNvSpPr>
            <a:spLocks noGrp="1"/>
          </p:cNvSpPr>
          <p:nvPr>
            <p:ph type="title"/>
          </p:nvPr>
        </p:nvSpPr>
        <p:spPr/>
        <p:txBody>
          <a:bodyPr/>
          <a:lstStyle/>
          <a:p>
            <a:r>
              <a:rPr lang="en-US" b="1" dirty="0">
                <a:effectLst>
                  <a:outerShdw blurRad="38100" dist="38100" dir="2700000" algn="tl">
                    <a:srgbClr val="000000">
                      <a:alpha val="43137"/>
                    </a:srgbClr>
                  </a:outerShdw>
                </a:effectLst>
                <a:latin typeface="Corbel" pitchFamily="34" charset="0"/>
              </a:rPr>
              <a:t>Grain and Feed Storage Facilities</a:t>
            </a:r>
            <a:endParaRPr lang="en-US" b="1" dirty="0">
              <a:effectLst>
                <a:outerShdw blurRad="38100" dist="38100" dir="2700000" algn="tl">
                  <a:srgbClr val="000000">
                    <a:alpha val="43137"/>
                  </a:srgbClr>
                </a:outerShdw>
              </a:effectLst>
              <a:latin typeface="Corbel" pitchFamily="34" charset="0"/>
            </a:endParaRPr>
          </a:p>
        </p:txBody>
      </p:sp>
      <p:sp>
        <p:nvSpPr>
          <p:cNvPr id="2" name="Slide Number Placeholder 1"/>
          <p:cNvSpPr>
            <a:spLocks noGrp="1"/>
          </p:cNvSpPr>
          <p:nvPr>
            <p:ph type="sldNum" sz="quarter" idx="12"/>
          </p:nvPr>
        </p:nvSpPr>
        <p:spPr/>
        <p:txBody>
          <a:bodyPr/>
          <a:lstStyle/>
          <a:p>
            <a:pPr>
              <a:defRPr/>
            </a:pPr>
            <a:fld id="{672C930A-D9D4-4B98-AE58-486A473E0234}" type="slidenum">
              <a:rPr lang="en-US"/>
              <a:pPr>
                <a:defRPr/>
              </a:pPr>
              <a:t>9</a:t>
            </a:fld>
            <a:endParaRPr lang="en-US" dirty="0"/>
          </a:p>
        </p:txBody>
      </p:sp>
      <p:pic>
        <p:nvPicPr>
          <p:cNvPr id="5" name="Picture 2" descr="E:\DCIM\108___11\IMG_0883.JPG" title="Picture - grain and feed storage structur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3345823"/>
            <a:ext cx="3877949" cy="29084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3591</TotalTime>
  <Words>4930</Words>
  <Application>Microsoft Office PowerPoint</Application>
  <PresentationFormat>On-screen Show (4:3)</PresentationFormat>
  <Paragraphs>456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Title Page</vt:lpstr>
      <vt:lpstr>Objectives</vt:lpstr>
      <vt:lpstr>In Memory of Tommy Osier</vt:lpstr>
      <vt:lpstr>What is an Agricultural Confined Space</vt:lpstr>
      <vt:lpstr>A Hands on Definition of a  Confined Space </vt:lpstr>
      <vt:lpstr>Confined Space – OSHA Definition</vt:lpstr>
      <vt:lpstr>Permit Required Confined Space  OSHA Definition</vt:lpstr>
      <vt:lpstr>Types of Confined Spaces in Agriculture</vt:lpstr>
      <vt:lpstr>Grain and Feed Storage Facilities</vt:lpstr>
      <vt:lpstr>Forage Storage Structures</vt:lpstr>
      <vt:lpstr>Manure Storage /Structures </vt:lpstr>
      <vt:lpstr>Agricultural /Grain Transport Vehicles </vt:lpstr>
      <vt:lpstr>Agricultural Equipment</vt:lpstr>
      <vt:lpstr>Sewage and Septic Systems </vt:lpstr>
      <vt:lpstr>Liquid Storage Structures </vt:lpstr>
      <vt:lpstr>In Ground Structures </vt:lpstr>
      <vt:lpstr>Biological Processing and Food Storage Equipment/Facilities</vt:lpstr>
      <vt:lpstr>Hazards Related to Agricultural  Confined Spaces</vt:lpstr>
      <vt:lpstr>Relevant Federal OSHA Standards</vt:lpstr>
      <vt:lpstr>Exempt Facilities</vt:lpstr>
      <vt:lpstr>Non-Exempt Facilities Must Have</vt:lpstr>
      <vt:lpstr>You Have the Right to Say NO!</vt:lpstr>
      <vt:lpstr>Whistleblower Protection Act</vt:lpstr>
      <vt:lpstr>Questions?</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 OSHA Definition</dc:title>
  <dc:creator>jcwalsh</dc:creator>
  <cp:lastModifiedBy>Zajkowska, Alicja - OSHA CTR</cp:lastModifiedBy>
  <cp:revision>195</cp:revision>
  <cp:lastPrinted>2015-02-05T18:34:14Z</cp:lastPrinted>
  <dcterms:created xsi:type="dcterms:W3CDTF">2006-03-03T13:20:04Z</dcterms:created>
  <dcterms:modified xsi:type="dcterms:W3CDTF">2017-04-19T14:20:02Z</dcterms:modified>
</cp:coreProperties>
</file>