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9"/>
  </p:notesMasterIdLst>
  <p:handoutMasterIdLst>
    <p:handoutMasterId r:id="rId30"/>
  </p:handoutMasterIdLst>
  <p:sldIdLst>
    <p:sldId id="256" r:id="rId2"/>
    <p:sldId id="296" r:id="rId3"/>
    <p:sldId id="299" r:id="rId4"/>
    <p:sldId id="275" r:id="rId5"/>
    <p:sldId id="300" r:id="rId6"/>
    <p:sldId id="297" r:id="rId7"/>
    <p:sldId id="291" r:id="rId8"/>
    <p:sldId id="292" r:id="rId9"/>
    <p:sldId id="285" r:id="rId10"/>
    <p:sldId id="271" r:id="rId11"/>
    <p:sldId id="301" r:id="rId12"/>
    <p:sldId id="268" r:id="rId13"/>
    <p:sldId id="269" r:id="rId14"/>
    <p:sldId id="303" r:id="rId15"/>
    <p:sldId id="304" r:id="rId16"/>
    <p:sldId id="305" r:id="rId17"/>
    <p:sldId id="306" r:id="rId18"/>
    <p:sldId id="307" r:id="rId19"/>
    <p:sldId id="308" r:id="rId20"/>
    <p:sldId id="262" r:id="rId21"/>
    <p:sldId id="302" r:id="rId22"/>
    <p:sldId id="309" r:id="rId23"/>
    <p:sldId id="310" r:id="rId24"/>
    <p:sldId id="286" r:id="rId25"/>
    <p:sldId id="311" r:id="rId26"/>
    <p:sldId id="284" r:id="rId27"/>
    <p:sldId id="287"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62005" autoAdjust="0"/>
  </p:normalViewPr>
  <p:slideViewPr>
    <p:cSldViewPr snapToGrid="0" snapToObjects="1">
      <p:cViewPr>
        <p:scale>
          <a:sx n="66" d="100"/>
          <a:sy n="66" d="100"/>
        </p:scale>
        <p:origin x="-1075" y="23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pasture.ecn.purdue.edu\issa0\Personal\Database_types_grou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19172009546321"/>
          <c:y val="0.17963391959182676"/>
          <c:w val="0.47385713394896911"/>
          <c:h val="0.82017141315279518"/>
        </c:manualLayout>
      </c:layout>
      <c:pieChart>
        <c:varyColors val="0"/>
        <c:dLbls>
          <c:showLegendKey val="0"/>
          <c:showVal val="1"/>
          <c:showCatName val="0"/>
          <c:showSerName val="0"/>
          <c:showPercent val="0"/>
          <c:showBubbleSize val="0"/>
          <c:showLeaderLines val="0"/>
        </c:dLbls>
        <c:firstSliceAng val="0"/>
      </c:pieChart>
    </c:plotArea>
    <c:plotVisOnly val="1"/>
    <c:dispBlanksAs val="gap"/>
    <c:showDLblsOverMax val="0"/>
  </c:chart>
  <c:spPr>
    <a:no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04ACEAF-6165-4685-802C-0A6BE7A76AD1}" type="datetimeFigureOut">
              <a:rPr lang="en-US" smtClean="0"/>
              <a:t>4/19/2017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r>
              <a:rPr lang="en-US" smtClean="0"/>
              <a:t>11/21/14</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94FBE3F-BA2B-4A42-A810-DFBFAB278608}" type="slidenum">
              <a:rPr lang="en-US" smtClean="0"/>
              <a:t>‹#›</a:t>
            </a:fld>
            <a:endParaRPr lang="en-US" dirty="0"/>
          </a:p>
        </p:txBody>
      </p:sp>
    </p:spTree>
    <p:extLst>
      <p:ext uri="{BB962C8B-B14F-4D97-AF65-F5344CB8AC3E}">
        <p14:creationId xmlns:p14="http://schemas.microsoft.com/office/powerpoint/2010/main" val="5358282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EEAEE15A-5FAC-4449-BD5E-E4CB31A29AAC}" type="datetimeFigureOut">
              <a:rPr lang="en-US" smtClean="0"/>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r>
              <a:rPr lang="en-US" smtClean="0"/>
              <a:t>11/21/14</a:t>
            </a: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21A7EA2C-5DF9-403E-A275-C5262C0DFD92}" type="slidenum">
              <a:rPr lang="en-US" smtClean="0"/>
              <a:t>‹#›</a:t>
            </a:fld>
            <a:endParaRPr lang="en-US" dirty="0"/>
          </a:p>
        </p:txBody>
      </p:sp>
    </p:spTree>
    <p:extLst>
      <p:ext uri="{BB962C8B-B14F-4D97-AF65-F5344CB8AC3E}">
        <p14:creationId xmlns:p14="http://schemas.microsoft.com/office/powerpoint/2010/main" val="15580364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a:p>
          <a:p>
            <a:r>
              <a:rPr lang="en-US" dirty="0" smtClean="0"/>
              <a:t>This unit is the third in the </a:t>
            </a:r>
            <a:r>
              <a:rPr lang="en-US" b="1" dirty="0" smtClean="0"/>
              <a:t>Against</a:t>
            </a:r>
            <a:r>
              <a:rPr lang="en-US" b="1" baseline="0" dirty="0" smtClean="0"/>
              <a:t> the Grain </a:t>
            </a:r>
            <a:r>
              <a:rPr lang="en-US" baseline="0" dirty="0" smtClean="0"/>
              <a:t>curriculum. </a:t>
            </a:r>
            <a:r>
              <a:rPr lang="en-US" dirty="0" smtClean="0"/>
              <a:t>Before</a:t>
            </a:r>
            <a:r>
              <a:rPr lang="en-US" baseline="0" dirty="0" smtClean="0"/>
              <a:t> showing this PowerPoint presentation, take the time to review the contents of the Instructor's Guide. The Guide contains a tremendous amount of background information that relates specifically to the hazards faced by young and beginning workers who are assigned to work in and around grain storage, handling and processing facilities, and other types of agricultural confined spaces. The Annual Summary of Incidents in agricultural confined spaces should be helpful in presenting this unit.</a:t>
            </a:r>
          </a:p>
          <a:p>
            <a:endParaRPr lang="en-US" baseline="0" dirty="0" smtClean="0"/>
          </a:p>
          <a:p>
            <a:r>
              <a:rPr lang="en-US" baseline="0" dirty="0" smtClean="0"/>
              <a:t>Each of the PowerPoint units are designed to stand alone, but are most effective if all are shown in sequence. In this unit, participants will learn more about the most frequent types of grain-related incidents and the consequences they can have on young and beginning workers.</a:t>
            </a:r>
            <a:endParaRPr lang="en-US"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1</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68993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Those sitting in your class</a:t>
            </a:r>
            <a:r>
              <a:rPr lang="en-US" baseline="0" dirty="0" smtClean="0"/>
              <a:t> are at the greatest risk of “accidental” or unintentional injuries and death. Youth between the ages of 16 and 20 are at greatest risk from: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Motor vehicular crashes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Drowning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Fires and burns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Incidents involving recreational vehicles (ATVs, dirt bikes, ski mobiles, boats,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On top of these hazards, youth employed in agricultural work are engaged in an occupation that is recognized by the Department of labor as one of the most hazardous. The probability of an agricultural worker being killed in the workplace is 4-5 greater than for the typical employee. The risk grows even higher for those under 21.</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320753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Try to</a:t>
            </a:r>
            <a:r>
              <a:rPr lang="en-US" baseline="0" dirty="0" smtClean="0"/>
              <a:t> get a sense of what time of year youth are most likely to be exposed to grain-related hazards. Highlight those responding “harvest season”. Ask how many help out after school during harvest season. How does knowing when most incidents occur help efforts to reduce the problem?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slide provides a breakdown of incidents by month.</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320753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When it comes</a:t>
            </a:r>
            <a:r>
              <a:rPr lang="en-US" baseline="0" dirty="0" smtClean="0"/>
              <a:t> to youth, most entrapments occur in October and November, during harvest. Hopefully, this makes sense to everyone because it is the time of year when most grain, especially corn and soybeans are harvested and put into storage.</a:t>
            </a:r>
          </a:p>
          <a:p>
            <a:endParaRPr lang="en-US" baseline="0" dirty="0" smtClean="0"/>
          </a:p>
          <a:p>
            <a:r>
              <a:rPr lang="en-US" baseline="0" dirty="0" smtClean="0"/>
              <a:t>Ask participants why there is also a peak in June. What are many farmers doing with their grain during that month? It is believed that the peak in June represents an increase in grain being moved from storage to prepare bins for the new crop.</a:t>
            </a:r>
          </a:p>
          <a:p>
            <a:endParaRPr lang="en-US" baseline="0" dirty="0" smtClean="0"/>
          </a:p>
          <a:p>
            <a:r>
              <a:rPr lang="en-US" baseline="0" dirty="0" smtClean="0"/>
              <a:t>Ask students to consider when there should be a greater emphasis placed on promoting safe work practices at grain storage and handling facilities.</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94188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 majority of incidents involving those under</a:t>
            </a:r>
            <a:r>
              <a:rPr lang="en-US" baseline="0" dirty="0" smtClean="0"/>
              <a:t> the age of 21 occur in the Cornbelt. The states with the most documented cases over the past 40 years are:</a:t>
            </a:r>
          </a:p>
          <a:p>
            <a:pPr marL="171450" indent="-171450">
              <a:buFont typeface="Arial" panose="020B0604020202020204" pitchFamily="34" charset="0"/>
              <a:buChar char="•"/>
            </a:pPr>
            <a:r>
              <a:rPr lang="en-US" baseline="0" dirty="0" smtClean="0"/>
              <a:t>Indiana </a:t>
            </a:r>
          </a:p>
          <a:p>
            <a:pPr marL="171450" indent="-171450">
              <a:buFont typeface="Arial" panose="020B0604020202020204" pitchFamily="34" charset="0"/>
              <a:buChar char="•"/>
            </a:pPr>
            <a:r>
              <a:rPr lang="en-US" baseline="0" dirty="0" smtClean="0"/>
              <a:t>Iowa </a:t>
            </a:r>
          </a:p>
          <a:p>
            <a:pPr marL="171450" indent="-171450">
              <a:buFont typeface="Arial" panose="020B0604020202020204" pitchFamily="34" charset="0"/>
              <a:buChar char="•"/>
            </a:pPr>
            <a:r>
              <a:rPr lang="en-US" baseline="0" dirty="0" smtClean="0"/>
              <a:t>Illinois </a:t>
            </a:r>
          </a:p>
          <a:p>
            <a:pPr marL="171450" indent="-171450">
              <a:buFont typeface="Arial" panose="020B0604020202020204" pitchFamily="34" charset="0"/>
              <a:buChar char="•"/>
            </a:pPr>
            <a:r>
              <a:rPr lang="en-US" baseline="0" dirty="0" smtClean="0"/>
              <a:t>Nebraska </a:t>
            </a:r>
          </a:p>
          <a:p>
            <a:pPr marL="171450" indent="-171450">
              <a:buFont typeface="Arial" panose="020B0604020202020204" pitchFamily="34" charset="0"/>
              <a:buChar char="•"/>
            </a:pPr>
            <a:r>
              <a:rPr lang="en-US" baseline="0" dirty="0" smtClean="0"/>
              <a:t>Minnesota </a:t>
            </a:r>
          </a:p>
          <a:p>
            <a:pPr marL="171450" indent="-171450">
              <a:buFont typeface="Arial" panose="020B0604020202020204" pitchFamily="34" charset="0"/>
              <a:buChar char="•"/>
            </a:pPr>
            <a:r>
              <a:rPr lang="en-US" baseline="0" dirty="0" smtClean="0"/>
              <a:t>Wisconsin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Ask students why these six states account for most of the documented incidents. What do they have in common? They are all major corn producing states.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It should be noted that Indiana has more cases than any other state because Purdue University has been monitoring these incidents for over 40 years. If the other states had made similar efforts, it would be projected that states such as Iowa and Illinois would have had greater numbers of incidents because they produce more grain. Purdue has estimated that the number of documented incidents should be at least 30% higher if all incidents had been reported.</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 next series of slides will summarize the seven most frequent types of entrapments and </a:t>
            </a:r>
            <a:r>
              <a:rPr lang="en-US" dirty="0" err="1" smtClean="0"/>
              <a:t>engulfments</a:t>
            </a:r>
            <a:r>
              <a:rPr lang="en-US" dirty="0" smtClean="0"/>
              <a:t> in free-flowing agricultural material.</a:t>
            </a:r>
          </a:p>
        </p:txBody>
      </p:sp>
      <p:sp>
        <p:nvSpPr>
          <p:cNvPr id="4" name="Slide Number Placeholder 3"/>
          <p:cNvSpPr>
            <a:spLocks noGrp="1"/>
          </p:cNvSpPr>
          <p:nvPr>
            <p:ph type="sldNum" sz="quarter" idx="10"/>
          </p:nvPr>
        </p:nvSpPr>
        <p:spPr/>
        <p:txBody>
          <a:bodyPr/>
          <a:lstStyle/>
          <a:p>
            <a:fld id="{21A7EA2C-5DF9-403E-A275-C5262C0DFD92}"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sz="800" dirty="0" smtClean="0"/>
          </a:p>
          <a:p>
            <a:r>
              <a:rPr lang="en-US" sz="1000" dirty="0" smtClean="0"/>
              <a:t>Becoming</a:t>
            </a:r>
            <a:r>
              <a:rPr lang="en-US" sz="1000" baseline="0" dirty="0" smtClean="0"/>
              <a:t> entrapped in a free flowing column of grain or feed in the center of a grain bin is the most frequently documented cause of grain entrapment. A worker enters the bin, usually alone, in an attempt to break up crusted grain, unplug the well or remove residual grain from the walls and become drawn into the flowing grain. The grain flow towards the center of the bin and quickly pulls the victim beneath the surface until the victim comes to rest directly over the opening in the floor.</a:t>
            </a:r>
          </a:p>
          <a:p>
            <a:endParaRPr lang="en-US" sz="800" baseline="0" dirty="0" smtClean="0"/>
          </a:p>
          <a:p>
            <a:r>
              <a:rPr lang="en-US" sz="1000" baseline="0" dirty="0" smtClean="0"/>
              <a:t>This type of flow is referred to as funnel flow.</a:t>
            </a:r>
          </a:p>
          <a:p>
            <a:endParaRPr lang="en-US" sz="800" baseline="0" dirty="0" smtClean="0"/>
          </a:p>
          <a:p>
            <a:r>
              <a:rPr lang="en-US" sz="1000" baseline="0" dirty="0" smtClean="0"/>
              <a:t>The speed of the grain flow is determined by the capacity of the unloading system. An unload capacity of 1000-1500 bushels per hour can entrap and engulf a 200 pound man in just a few seconds.</a:t>
            </a:r>
          </a:p>
          <a:p>
            <a:endParaRPr lang="en-US" sz="800" baseline="0" dirty="0" smtClean="0"/>
          </a:p>
          <a:p>
            <a:r>
              <a:rPr lang="en-US" sz="1000" baseline="0" dirty="0" smtClean="0"/>
              <a:t>The typical process of entrapment is generally as follows:</a:t>
            </a:r>
          </a:p>
          <a:p>
            <a:pPr marL="171450" indent="-171450">
              <a:spcBef>
                <a:spcPts val="0"/>
              </a:spcBef>
              <a:buSzPct val="100000"/>
              <a:buFont typeface="Arial" pitchFamily="34" charset="0"/>
              <a:buChar char="•"/>
            </a:pPr>
            <a:r>
              <a:rPr lang="en-US" sz="1000" dirty="0" smtClean="0"/>
              <a:t>individual enters bin during unloading process to clear a plugged outlet or walk down the</a:t>
            </a:r>
            <a:r>
              <a:rPr lang="en-US" sz="1000" baseline="0" dirty="0" smtClean="0"/>
              <a:t> grain</a:t>
            </a:r>
            <a:endParaRPr lang="en-US" sz="1000" dirty="0" smtClean="0"/>
          </a:p>
          <a:p>
            <a:pPr marL="171450" indent="-171450">
              <a:spcBef>
                <a:spcPts val="0"/>
              </a:spcBef>
              <a:buSzPct val="100000"/>
              <a:buFont typeface="Arial" pitchFamily="34" charset="0"/>
              <a:buChar char="•"/>
            </a:pPr>
            <a:r>
              <a:rPr lang="en-US" sz="1000" dirty="0" smtClean="0"/>
              <a:t>as the bin empties, a rapidly moving column of grain forms over the floor outlet</a:t>
            </a:r>
          </a:p>
          <a:p>
            <a:pPr marL="171450" indent="-171450">
              <a:spcBef>
                <a:spcPts val="0"/>
              </a:spcBef>
              <a:buSzPct val="100000"/>
              <a:buFont typeface="Arial" pitchFamily="34" charset="0"/>
              <a:buChar char="•"/>
            </a:pPr>
            <a:r>
              <a:rPr lang="en-US" sz="1000" dirty="0" smtClean="0"/>
              <a:t>the victim is drawn toward the center of the bin by flowing surface of the grain</a:t>
            </a:r>
          </a:p>
          <a:p>
            <a:pPr marL="171450" indent="-171450">
              <a:spcBef>
                <a:spcPts val="0"/>
              </a:spcBef>
              <a:buSzPct val="100000"/>
              <a:buFont typeface="Arial" pitchFamily="34" charset="0"/>
              <a:buChar char="•"/>
            </a:pPr>
            <a:r>
              <a:rPr lang="en-US" sz="1000" dirty="0" smtClean="0"/>
              <a:t>central</a:t>
            </a:r>
            <a:r>
              <a:rPr lang="en-US" sz="1000" baseline="0" dirty="0" smtClean="0"/>
              <a:t> v</a:t>
            </a:r>
            <a:r>
              <a:rPr lang="en-US" sz="1000" dirty="0" smtClean="0"/>
              <a:t>ertical column of grain acts somewhat like a fluid</a:t>
            </a:r>
          </a:p>
          <a:p>
            <a:pPr marL="171450" indent="-171450">
              <a:spcBef>
                <a:spcPts val="0"/>
              </a:spcBef>
              <a:buSzPct val="100000"/>
              <a:buFont typeface="Arial" pitchFamily="34" charset="0"/>
              <a:buChar char="•"/>
            </a:pPr>
            <a:r>
              <a:rPr lang="en-US" sz="1000" dirty="0" smtClean="0"/>
              <a:t>the central column of grain flows at nearly the rate of the unloading auger</a:t>
            </a:r>
          </a:p>
          <a:p>
            <a:pPr marL="171450" indent="-171450">
              <a:spcBef>
                <a:spcPts val="0"/>
              </a:spcBef>
              <a:buSzPct val="100000"/>
              <a:buFont typeface="Arial" pitchFamily="34" charset="0"/>
              <a:buChar char="•"/>
            </a:pPr>
            <a:r>
              <a:rPr lang="en-US" sz="1000" dirty="0" smtClean="0"/>
              <a:t>flow rate at top of a bin is so great that once a person is trapped in flow, escape is impossible</a:t>
            </a:r>
          </a:p>
          <a:p>
            <a:pPr marL="171450" indent="-171450">
              <a:spcBef>
                <a:spcPts val="0"/>
              </a:spcBef>
              <a:buSzPct val="100000"/>
              <a:buFont typeface="Arial" pitchFamily="34" charset="0"/>
              <a:buChar char="•"/>
            </a:pPr>
            <a:r>
              <a:rPr lang="en-US" sz="1000" dirty="0" smtClean="0"/>
              <a:t>the</a:t>
            </a:r>
            <a:r>
              <a:rPr lang="en-US" sz="1000" baseline="0" dirty="0" smtClean="0"/>
              <a:t> victim is pulled to the floor directly over the outlet often plugging flow</a:t>
            </a:r>
          </a:p>
          <a:p>
            <a:pPr marL="171450" indent="-171450">
              <a:buSzPct val="100000"/>
              <a:buFont typeface="Arial" pitchFamily="34" charset="0"/>
              <a:buChar char="•"/>
            </a:pPr>
            <a:endParaRPr lang="en-US" sz="800" baseline="0" dirty="0" smtClean="0"/>
          </a:p>
          <a:p>
            <a:pPr marL="0" indent="0">
              <a:buSzPct val="100000"/>
              <a:buFont typeface="Arial" pitchFamily="34" charset="0"/>
              <a:buNone/>
            </a:pPr>
            <a:r>
              <a:rPr lang="en-US" sz="1000" baseline="0" dirty="0" smtClean="0"/>
              <a:t>The most immediate action needed in these cases is to stop the flow of grain at the outlet, before the victim is fully engulfed.</a:t>
            </a:r>
          </a:p>
          <a:p>
            <a:pPr marL="0" indent="0">
              <a:buSzPct val="100000"/>
              <a:buFont typeface="Arial" pitchFamily="34" charset="0"/>
              <a:buNone/>
            </a:pPr>
            <a:endParaRPr lang="en-US" sz="800" baseline="0" dirty="0" smtClean="0"/>
          </a:p>
          <a:p>
            <a:pPr marL="0" indent="0">
              <a:buSzPct val="100000"/>
              <a:buFont typeface="Arial" pitchFamily="34" charset="0"/>
              <a:buNone/>
            </a:pPr>
            <a:r>
              <a:rPr lang="en-US" sz="1000" baseline="0" dirty="0" smtClean="0"/>
              <a:t>Entering a grain bin while the unloading equipment is operating is so hazardous it is illegal under the provisions of CFR 1910.272, the OSHA Grain Handling Standard.</a:t>
            </a:r>
            <a:endParaRPr lang="en-US" sz="1000"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This slide summarizes the steps that generally occur when a victim is engulfed due to the collapse of a horizontal surface of crusted or bridged</a:t>
            </a:r>
            <a:r>
              <a:rPr lang="en-US" baseline="0" dirty="0" smtClean="0"/>
              <a:t> </a:t>
            </a:r>
            <a:r>
              <a:rPr lang="en-US" dirty="0" smtClean="0"/>
              <a:t>grain.</a:t>
            </a:r>
          </a:p>
          <a:p>
            <a:endParaRPr lang="en-US" dirty="0" smtClean="0"/>
          </a:p>
          <a:p>
            <a:pPr marL="171450" indent="-171450">
              <a:buSzPct val="95000"/>
              <a:buFont typeface="Arial" pitchFamily="34" charset="0"/>
              <a:buChar char="•"/>
            </a:pPr>
            <a:r>
              <a:rPr lang="en-US" dirty="0" smtClean="0">
                <a:latin typeface="Corbel" pitchFamily="34" charset="0"/>
                <a:cs typeface="Arial" charset="0"/>
              </a:rPr>
              <a:t>The victim enters a bin in which the grain has become caked because of spoilage. It can form a hard</a:t>
            </a:r>
            <a:r>
              <a:rPr lang="en-US" baseline="0" dirty="0" smtClean="0">
                <a:latin typeface="Corbel" pitchFamily="34" charset="0"/>
                <a:cs typeface="Arial" charset="0"/>
              </a:rPr>
              <a:t> crusted surface over the top of the grain mass that can appear to support the weight of the victim.</a:t>
            </a:r>
            <a:endParaRPr lang="en-US" dirty="0" smtClean="0">
              <a:latin typeface="Corbel" pitchFamily="34" charset="0"/>
              <a:cs typeface="Arial" charset="0"/>
            </a:endParaRPr>
          </a:p>
          <a:p>
            <a:pPr marL="171450" indent="-171450">
              <a:buSzPct val="95000"/>
              <a:buFont typeface="Arial" pitchFamily="34" charset="0"/>
              <a:buChar char="•"/>
            </a:pPr>
            <a:r>
              <a:rPr lang="en-US" dirty="0" smtClean="0">
                <a:latin typeface="Corbel" pitchFamily="34" charset="0"/>
                <a:cs typeface="Arial" charset="0"/>
              </a:rPr>
              <a:t>The</a:t>
            </a:r>
            <a:r>
              <a:rPr lang="en-US" baseline="0" dirty="0" smtClean="0">
                <a:latin typeface="Corbel" pitchFamily="34" charset="0"/>
                <a:cs typeface="Arial" charset="0"/>
              </a:rPr>
              <a:t> s</a:t>
            </a:r>
            <a:r>
              <a:rPr lang="en-US" dirty="0" smtClean="0">
                <a:latin typeface="Corbel" pitchFamily="34" charset="0"/>
                <a:cs typeface="Arial" charset="0"/>
              </a:rPr>
              <a:t>urface, though appearing solid, can, in fact, be a thin crust concealing a void that has formed</a:t>
            </a:r>
            <a:r>
              <a:rPr lang="en-US" baseline="0" dirty="0" smtClean="0">
                <a:latin typeface="Corbel" pitchFamily="34" charset="0"/>
                <a:cs typeface="Arial" charset="0"/>
              </a:rPr>
              <a:t> as grain was withdrawn from the bottom of the bin</a:t>
            </a:r>
            <a:endParaRPr lang="en-US" sz="800" dirty="0" smtClean="0">
              <a:latin typeface="Corbel" pitchFamily="34" charset="0"/>
              <a:cs typeface="Arial" charset="0"/>
            </a:endParaRPr>
          </a:p>
          <a:p>
            <a:pPr marL="171450" indent="-171450">
              <a:buSzPct val="95000"/>
              <a:buFont typeface="Arial" pitchFamily="34" charset="0"/>
              <a:buChar char="•"/>
            </a:pPr>
            <a:r>
              <a:rPr lang="en-US" dirty="0" smtClean="0">
                <a:latin typeface="Corbel" pitchFamily="34" charset="0"/>
                <a:cs typeface="Arial" charset="0"/>
              </a:rPr>
              <a:t>Victim breaks through the crust and is quickly covered by the avalanche of grain into the cavity</a:t>
            </a:r>
            <a:endParaRPr lang="en-US" sz="800" dirty="0" smtClean="0">
              <a:latin typeface="Corbel" pitchFamily="34" charset="0"/>
              <a:cs typeface="Arial" charset="0"/>
            </a:endParaRPr>
          </a:p>
          <a:p>
            <a:pPr marL="171450" indent="-171450">
              <a:buSzPct val="95000"/>
              <a:buFont typeface="Arial" pitchFamily="34" charset="0"/>
              <a:buChar char="•"/>
            </a:pPr>
            <a:r>
              <a:rPr lang="en-US" dirty="0" smtClean="0">
                <a:latin typeface="Corbel" pitchFamily="34" charset="0"/>
                <a:cs typeface="Arial" charset="0"/>
              </a:rPr>
              <a:t>Often the unloading equipment is still operating, which causes the victim to be pulled deeper into</a:t>
            </a:r>
            <a:r>
              <a:rPr lang="en-US" baseline="0" dirty="0" smtClean="0">
                <a:latin typeface="Corbel" pitchFamily="34" charset="0"/>
                <a:cs typeface="Arial" charset="0"/>
              </a:rPr>
              <a:t> the grain</a:t>
            </a:r>
          </a:p>
          <a:p>
            <a:pPr marL="171450" indent="-171450">
              <a:buSzPct val="95000"/>
              <a:buFont typeface="Arial" pitchFamily="34" charset="0"/>
              <a:buChar char="•"/>
            </a:pPr>
            <a:r>
              <a:rPr lang="en-US" baseline="0" dirty="0" smtClean="0">
                <a:latin typeface="Corbel" pitchFamily="34" charset="0"/>
                <a:cs typeface="Arial" charset="0"/>
              </a:rPr>
              <a:t>The victim is generally found directly over the outlet in the floor of the bin</a:t>
            </a:r>
            <a:endParaRPr lang="en-US" dirty="0" smtClean="0">
              <a:latin typeface="Corbel" pitchFamily="34" charset="0"/>
              <a:cs typeface="Arial" charset="0"/>
            </a:endParaRPr>
          </a:p>
          <a:p>
            <a:endParaRPr lang="en-US"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sz="1200" dirty="0" smtClean="0"/>
              <a:t>Vertically crusted grain or grain that is free standing due to spoilage can break</a:t>
            </a:r>
            <a:r>
              <a:rPr lang="en-US" sz="1200" baseline="0" dirty="0" smtClean="0"/>
              <a:t> free and avalanche down on workers at its base. Grain that sticks to the inside of the bin walls is also considered vertically crusted grain.</a:t>
            </a:r>
            <a:endParaRPr lang="en-US" sz="1200" dirty="0" smtClean="0"/>
          </a:p>
          <a:p>
            <a:endParaRPr lang="en-US" sz="1200" dirty="0" smtClean="0"/>
          </a:p>
          <a:p>
            <a:pPr marL="171450" indent="-171450">
              <a:buSzPct val="100000"/>
              <a:buFont typeface="Arial" pitchFamily="34" charset="0"/>
              <a:buChar char="•"/>
              <a:defRPr/>
            </a:pPr>
            <a:r>
              <a:rPr lang="en-US" sz="1200" dirty="0" smtClean="0">
                <a:latin typeface="Corbel" pitchFamily="34" charset="0"/>
                <a:cs typeface="Arial" pitchFamily="34" charset="0"/>
              </a:rPr>
              <a:t>Dry grain in good condition will pile at a 25-30 degree angle, but spoiled or caked grain can stand almost vertical.</a:t>
            </a:r>
          </a:p>
          <a:p>
            <a:pPr marL="171450" indent="-171450">
              <a:buSzPct val="100000"/>
              <a:buFont typeface="Arial" pitchFamily="34" charset="0"/>
              <a:buChar char="•"/>
              <a:defRPr/>
            </a:pPr>
            <a:r>
              <a:rPr lang="en-US" sz="1200" dirty="0" smtClean="0">
                <a:latin typeface="Corbel" pitchFamily="34" charset="0"/>
                <a:cs typeface="Arial" pitchFamily="34" charset="0"/>
              </a:rPr>
              <a:t>When grain is removed from base of a caked mass, the potential for avalanche and engulfment increases.</a:t>
            </a:r>
          </a:p>
          <a:p>
            <a:pPr marL="171450" indent="-171450">
              <a:buSzPct val="100000"/>
              <a:buFont typeface="Arial" pitchFamily="34" charset="0"/>
              <a:buChar char="•"/>
              <a:defRPr/>
            </a:pPr>
            <a:r>
              <a:rPr lang="en-US" sz="1200" dirty="0" smtClean="0">
                <a:latin typeface="Corbel" pitchFamily="34" charset="0"/>
                <a:cs typeface="Arial" pitchFamily="34" charset="0"/>
              </a:rPr>
              <a:t>This type of engulfment can take place inside bins where spoiled grain is clinging to walls.</a:t>
            </a:r>
          </a:p>
          <a:p>
            <a:pPr marL="171450" indent="-171450">
              <a:buSzPct val="100000"/>
              <a:buFont typeface="Arial" pitchFamily="34" charset="0"/>
              <a:buChar char="•"/>
              <a:defRPr/>
            </a:pPr>
            <a:r>
              <a:rPr lang="en-US" sz="1200" dirty="0" smtClean="0">
                <a:latin typeface="Corbel" pitchFamily="34" charset="0"/>
                <a:cs typeface="Arial" pitchFamily="34" charset="0"/>
              </a:rPr>
              <a:t>Attempting to remove these chunks of grain by standing on the floor of the bin using a long </a:t>
            </a:r>
            <a:r>
              <a:rPr lang="en-US" sz="1200" baseline="0" dirty="0" smtClean="0">
                <a:latin typeface="Corbel" pitchFamily="34" charset="0"/>
                <a:cs typeface="Arial" pitchFamily="34" charset="0"/>
              </a:rPr>
              <a:t> </a:t>
            </a:r>
            <a:r>
              <a:rPr lang="en-US" sz="1200" dirty="0" smtClean="0">
                <a:latin typeface="Corbel" pitchFamily="34" charset="0"/>
                <a:cs typeface="Arial" pitchFamily="34" charset="0"/>
              </a:rPr>
              <a:t>pole can be extremely dangerous due</a:t>
            </a:r>
            <a:r>
              <a:rPr lang="en-US" sz="1200" baseline="0" dirty="0" smtClean="0">
                <a:latin typeface="Corbel" pitchFamily="34" charset="0"/>
                <a:cs typeface="Arial" pitchFamily="34" charset="0"/>
              </a:rPr>
              <a:t> to the avalanche effects of the grain when it breaks free of the wall.</a:t>
            </a:r>
            <a:endParaRPr lang="en-US" sz="1200" dirty="0" smtClean="0">
              <a:latin typeface="Corbel" pitchFamily="34" charset="0"/>
              <a:cs typeface="Arial" pitchFamily="34" charset="0"/>
            </a:endParaRPr>
          </a:p>
          <a:p>
            <a:pPr marL="171450" indent="-171450">
              <a:buSzPct val="100000"/>
              <a:buFont typeface="Arial" pitchFamily="34" charset="0"/>
              <a:buChar char="•"/>
              <a:defRPr/>
            </a:pPr>
            <a:r>
              <a:rPr lang="en-US" sz="1200" dirty="0" smtClean="0">
                <a:latin typeface="Corbel" pitchFamily="34" charset="0"/>
                <a:cs typeface="Arial" pitchFamily="34" charset="0"/>
              </a:rPr>
              <a:t>No worker</a:t>
            </a:r>
            <a:r>
              <a:rPr lang="en-US" sz="1200" baseline="0" dirty="0" smtClean="0">
                <a:latin typeface="Corbel" pitchFamily="34" charset="0"/>
                <a:cs typeface="Arial" pitchFamily="34" charset="0"/>
              </a:rPr>
              <a:t> or first responder should ever enter a grain storage structure with overhanging grain stuck to the bin walls. </a:t>
            </a:r>
          </a:p>
          <a:p>
            <a:pPr marL="171450" indent="-171450">
              <a:buSzPct val="100000"/>
              <a:buFont typeface="Arial" pitchFamily="34" charset="0"/>
              <a:buChar char="•"/>
              <a:defRPr/>
            </a:pPr>
            <a:r>
              <a:rPr lang="en-US" sz="1200" baseline="0" dirty="0" smtClean="0">
                <a:latin typeface="Corbel" pitchFamily="34" charset="0"/>
                <a:cs typeface="Arial" pitchFamily="34" charset="0"/>
              </a:rPr>
              <a:t>Falling chunks of crusted grain from off the walls of a bin or silo can cause crushing injuries to those underneath.</a:t>
            </a:r>
            <a:endParaRPr lang="en-US" sz="1200" dirty="0" smtClean="0">
              <a:latin typeface="Corbel" pitchFamily="34" charset="0"/>
              <a:cs typeface="Arial" pitchFamily="34" charset="0"/>
            </a:endParaRPr>
          </a:p>
        </p:txBody>
      </p:sp>
      <p:sp>
        <p:nvSpPr>
          <p:cNvPr id="4" name="Slide Number Placeholder 3"/>
          <p:cNvSpPr>
            <a:spLocks noGrp="1"/>
          </p:cNvSpPr>
          <p:nvPr>
            <p:ph type="sldNum" sz="quarter" idx="10"/>
          </p:nvPr>
        </p:nvSpPr>
        <p:spPr/>
        <p:txBody>
          <a:bodyPr/>
          <a:lstStyle/>
          <a:p>
            <a:fld id="{21A7EA2C-5DF9-403E-A275-C5262C0DFD92}"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Entrapments and </a:t>
            </a:r>
            <a:r>
              <a:rPr lang="en-US" dirty="0" err="1" smtClean="0"/>
              <a:t>engulfments</a:t>
            </a:r>
            <a:r>
              <a:rPr lang="en-US" dirty="0" smtClean="0"/>
              <a:t> in free standing piles of grain are rare, but have been some of the most difficult rescues to carry out due to the substantial amount of grain involved.</a:t>
            </a:r>
          </a:p>
          <a:p>
            <a:endParaRPr lang="en-US" dirty="0" smtClean="0"/>
          </a:p>
          <a:p>
            <a:r>
              <a:rPr lang="en-US" dirty="0" smtClean="0"/>
              <a:t>Walking on the surface of a</a:t>
            </a:r>
            <a:r>
              <a:rPr lang="en-US" baseline="0" dirty="0" smtClean="0"/>
              <a:t> free standing pile of grain can cause an avalanche of grain from above that is impossible to stop until it reaches its natural angle of repose.</a:t>
            </a:r>
          </a:p>
          <a:p>
            <a:endParaRPr lang="en-US" baseline="0" dirty="0" smtClean="0"/>
          </a:p>
          <a:p>
            <a:r>
              <a:rPr lang="en-US" baseline="0" dirty="0" smtClean="0"/>
              <a:t>Entrapments and </a:t>
            </a:r>
            <a:r>
              <a:rPr lang="en-US" baseline="0" dirty="0" err="1" smtClean="0"/>
              <a:t>engulfments</a:t>
            </a:r>
            <a:r>
              <a:rPr lang="en-US" baseline="0" dirty="0" smtClean="0"/>
              <a:t> of this type are more common inside of large storage structures where residual grain can stand 10-20’ high along the walls. A worker at the base of the pile can become entrapped if something triggers a flow of grain towards the center of the structure. Once started this surface flow of grain is almost impossible to stop until the pile reaches it’s angle of repose.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sz="1200" dirty="0" smtClean="0"/>
              <a:t>Review the following characteristics of entrapments in grain transport vehicles.</a:t>
            </a:r>
          </a:p>
          <a:p>
            <a:endParaRPr lang="en-US" sz="1200" dirty="0" smtClean="0"/>
          </a:p>
          <a:p>
            <a:pPr marL="171450" indent="-171450">
              <a:buSzPct val="100000"/>
              <a:buFont typeface="Arial" pitchFamily="34" charset="0"/>
              <a:buChar char="•"/>
              <a:defRPr/>
            </a:pPr>
            <a:r>
              <a:rPr lang="en-US" sz="1200" dirty="0" smtClean="0">
                <a:latin typeface="Corbel" pitchFamily="34" charset="0"/>
                <a:cs typeface="Arial" pitchFamily="34" charset="0"/>
              </a:rPr>
              <a:t>The</a:t>
            </a:r>
            <a:r>
              <a:rPr lang="en-US" sz="1200" baseline="0" dirty="0" smtClean="0">
                <a:latin typeface="Corbel" pitchFamily="34" charset="0"/>
                <a:cs typeface="Arial" pitchFamily="34" charset="0"/>
              </a:rPr>
              <a:t> risk of e</a:t>
            </a:r>
            <a:r>
              <a:rPr lang="en-US" sz="1200" dirty="0" smtClean="0">
                <a:latin typeface="Corbel" pitchFamily="34" charset="0"/>
                <a:cs typeface="Arial" pitchFamily="34" charset="0"/>
              </a:rPr>
              <a:t>ngulfment is present around any grain transport vehicles such as wagons, trucks, rail cars, and hopper wagons.</a:t>
            </a:r>
          </a:p>
          <a:p>
            <a:pPr marL="171450" indent="-171450">
              <a:buSzPct val="100000"/>
              <a:buFont typeface="Arial" pitchFamily="34" charset="0"/>
              <a:buChar char="•"/>
              <a:defRPr/>
            </a:pPr>
            <a:r>
              <a:rPr lang="en-US" sz="1200" dirty="0" smtClean="0">
                <a:latin typeface="Corbel" pitchFamily="34" charset="0"/>
                <a:cs typeface="Arial" pitchFamily="34" charset="0"/>
              </a:rPr>
              <a:t>High-volume unloading capacity of modern grain handling equipment can bury someone in a vehicle in seconds. No one should be allowed to be transported inside any grain transport vehicle.</a:t>
            </a:r>
          </a:p>
          <a:p>
            <a:pPr marL="171450" indent="-171450">
              <a:buSzPct val="100000"/>
              <a:buFont typeface="Arial" pitchFamily="34" charset="0"/>
              <a:buChar char="•"/>
              <a:defRPr/>
            </a:pPr>
            <a:r>
              <a:rPr lang="en-US" sz="1200" dirty="0" smtClean="0">
                <a:latin typeface="Corbel" pitchFamily="34" charset="0"/>
                <a:cs typeface="Arial" pitchFamily="34" charset="0"/>
              </a:rPr>
              <a:t>It’s not difficult to imagine someone being covered in seconds during an unloading process from a combine that can unload a 300 bushel hopper</a:t>
            </a:r>
            <a:r>
              <a:rPr lang="en-US" sz="1200" baseline="0" dirty="0" smtClean="0">
                <a:latin typeface="Corbel" pitchFamily="34" charset="0"/>
                <a:cs typeface="Arial" pitchFamily="34" charset="0"/>
              </a:rPr>
              <a:t> in less than 2 minutes</a:t>
            </a:r>
            <a:r>
              <a:rPr lang="en-US" sz="1200" dirty="0" smtClean="0">
                <a:latin typeface="Corbel" pitchFamily="34" charset="0"/>
                <a:cs typeface="Arial" pitchFamily="34" charset="0"/>
              </a:rPr>
              <a:t>.</a:t>
            </a:r>
          </a:p>
          <a:p>
            <a:pPr marL="171450" indent="-171450">
              <a:buSzPct val="100000"/>
              <a:buFont typeface="Arial" pitchFamily="34" charset="0"/>
              <a:buChar char="•"/>
              <a:defRPr/>
            </a:pPr>
            <a:r>
              <a:rPr lang="en-US" sz="1200" dirty="0" smtClean="0">
                <a:latin typeface="Corbel" pitchFamily="34" charset="0"/>
                <a:cs typeface="Arial" pitchFamily="34" charset="0"/>
              </a:rPr>
              <a:t>Most victims of this type of suffocation, historically, have been children, nearly all boys with an average age of 11.</a:t>
            </a:r>
          </a:p>
          <a:p>
            <a:pPr marL="171450" indent="-171450">
              <a:buSzPct val="100000"/>
              <a:buFont typeface="Arial" pitchFamily="34" charset="0"/>
              <a:buChar char="•"/>
              <a:defRPr/>
            </a:pPr>
            <a:r>
              <a:rPr lang="en-US" sz="1200" dirty="0" smtClean="0">
                <a:latin typeface="Corbel" pitchFamily="34" charset="0"/>
                <a:cs typeface="Arial" pitchFamily="34" charset="0"/>
              </a:rPr>
              <a:t>Most of these incidents are fatal due to the victim  becoming wedged into the opening at the bottom of the vehicle.</a:t>
            </a:r>
          </a:p>
          <a:p>
            <a:pPr marL="0" indent="0">
              <a:buSzPct val="100000"/>
              <a:buFont typeface="Arial" pitchFamily="34" charset="0"/>
              <a:buNone/>
              <a:defRPr/>
            </a:pPr>
            <a:endParaRPr lang="en-US" sz="1200" dirty="0" smtClean="0">
              <a:latin typeface="Corbe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Pct val="100000"/>
              <a:buFont typeface="Arial" pitchFamily="34" charset="0"/>
              <a:buNone/>
              <a:tabLst/>
              <a:defRPr/>
            </a:pPr>
            <a:r>
              <a:rPr lang="en-US" sz="1200" dirty="0" smtClean="0"/>
              <a:t>In a few cases, unbalanced grain transport vehicles have flipped over on victims resulting in engulfment and suffocation. This type of incident has also occurred when grain became crusted in the vehicle causing the vehicle to become unbalanced when unloaded unevenly.</a:t>
            </a:r>
          </a:p>
          <a:p>
            <a:endParaRPr lang="en-US" sz="1200"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38260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Briefly</a:t>
            </a:r>
            <a:r>
              <a:rPr lang="en-US" baseline="0" dirty="0" smtClean="0"/>
              <a:t> review the objectives of this unit.</a:t>
            </a:r>
            <a:endParaRPr lang="en-US"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440530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Instructor Notes:</a:t>
            </a:r>
          </a:p>
          <a:p>
            <a:endParaRPr lang="en-US" baseline="0" dirty="0" smtClean="0"/>
          </a:p>
          <a:p>
            <a:r>
              <a:rPr lang="en-US" baseline="0" dirty="0" smtClean="0"/>
              <a:t>This graph focuses on grain transport vehicle cases and the ages they occur. On the left side of the graph is the number of cases recorded and on along the bottom are the age groups of the victims.</a:t>
            </a:r>
          </a:p>
          <a:p>
            <a:endParaRPr lang="en-US" baseline="0" dirty="0" smtClean="0"/>
          </a:p>
          <a:p>
            <a:r>
              <a:rPr lang="en-US" baseline="0" dirty="0" smtClean="0"/>
              <a:t>The red/pink bars represent all the fatal incidents recorded, while the black/grey bars represent the non-fatal incidents.</a:t>
            </a:r>
          </a:p>
          <a:p>
            <a:endParaRPr lang="en-US" baseline="0" dirty="0" smtClean="0"/>
          </a:p>
          <a:p>
            <a:r>
              <a:rPr lang="en-US" baseline="0" dirty="0" smtClean="0"/>
              <a:t>Notice that the age group 1-10 and 11-20 represent the vast majority of the cases. This highlights the danger grain transport vehicles are for children and young adults. Emphasis to the participants that they should NEVER ride in the grain wagon, empty or full.</a:t>
            </a:r>
            <a:endParaRPr lang="en-US" dirty="0" smtClean="0"/>
          </a:p>
          <a:p>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50072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 overwhelming majority of entrapments in grain wagons, truck, trailers, and other grain transport vehicles involve youth ages 11 to 12.</a:t>
            </a:r>
          </a:p>
          <a:p>
            <a:endParaRPr lang="en-US" dirty="0" smtClean="0"/>
          </a:p>
          <a:p>
            <a:r>
              <a:rPr lang="en-US" dirty="0" smtClean="0"/>
              <a:t>Nearly all of the victims were male.</a:t>
            </a:r>
          </a:p>
          <a:p>
            <a:endParaRPr lang="en-US" dirty="0" smtClean="0"/>
          </a:p>
          <a:p>
            <a:r>
              <a:rPr lang="en-US" dirty="0" smtClean="0"/>
              <a:t>Ask students if they had ever ridden on</a:t>
            </a:r>
            <a:r>
              <a:rPr lang="en-US" baseline="0" dirty="0" smtClean="0"/>
              <a:t> a load of grain? Were they aware of the risks involved?</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65453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Workers have become entrapped or engulfed when grain or feed was unexpectedly released from an access point or due to structural failure. The force of the grain suddenly released from a large structure has the power to derail railcars and engulf nearby structures.</a:t>
            </a:r>
          </a:p>
          <a:p>
            <a:endParaRPr lang="en-US" dirty="0" smtClean="0"/>
          </a:p>
          <a:p>
            <a:r>
              <a:rPr lang="en-US" dirty="0" smtClean="0"/>
              <a:t>In one case a worker was removing an access door at the bottom of a hopper bottom bin causing a sudden release of grain that completely buried him on the ground outside the structure.</a:t>
            </a:r>
            <a:r>
              <a:rPr lang="en-US" baseline="0" dirty="0" smtClean="0"/>
              <a:t> Before he could be uncovered by co-workers he had suffocated.</a:t>
            </a:r>
          </a:p>
          <a:p>
            <a:endParaRPr lang="en-US" baseline="0" dirty="0" smtClean="0"/>
          </a:p>
          <a:p>
            <a:r>
              <a:rPr lang="en-US" dirty="0" smtClean="0"/>
              <a:t>The issue of potential structure failure should be considered during any rescue attempt. Care needs to be taken if the structure is cut open to allow for the rapid removal of it’s contents. Damaging the structural integrity of the storage structure could lead to catastrophic failure and uncontrolled release of large quantities</a:t>
            </a:r>
            <a:r>
              <a:rPr lang="en-US" baseline="0" dirty="0" smtClean="0"/>
              <a:t> of grain. </a:t>
            </a:r>
            <a:r>
              <a:rPr lang="en-US" dirty="0" smtClean="0"/>
              <a:t>This topic will be addressed during the hands-on portion of the training.</a:t>
            </a:r>
          </a:p>
        </p:txBody>
      </p:sp>
      <p:sp>
        <p:nvSpPr>
          <p:cNvPr id="4" name="Slide Number Placeholder 3"/>
          <p:cNvSpPr>
            <a:spLocks noGrp="1"/>
          </p:cNvSpPr>
          <p:nvPr>
            <p:ph type="sldNum" sz="quarter" idx="10"/>
          </p:nvPr>
        </p:nvSpPr>
        <p:spPr/>
        <p:txBody>
          <a:bodyPr/>
          <a:lstStyle/>
          <a:p>
            <a:fld id="{21A7EA2C-5DF9-403E-A275-C5262C0DFD92}"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654537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As alternative methods are being considered to remove residual grain from storage structures, the use of grain vacuum machines has increased. These machines are able to “suck up” grain at very high volumes (1000-2000 bushels per hour). If the operator places the inlet at his feet, the unit can literally suck the grain from beneath the victim causing him to be rapidly drawn into the grain.</a:t>
            </a:r>
          </a:p>
          <a:p>
            <a:endParaRPr lang="en-US" dirty="0" smtClean="0"/>
          </a:p>
          <a:p>
            <a:pPr marL="171450" indent="-171450">
              <a:buSzPct val="100000"/>
              <a:buFont typeface="Arial" pitchFamily="34" charset="0"/>
              <a:buChar char="•"/>
              <a:defRPr/>
            </a:pPr>
            <a:r>
              <a:rPr lang="en-US" dirty="0" smtClean="0"/>
              <a:t>These</a:t>
            </a:r>
            <a:r>
              <a:rPr lang="en-US" baseline="0" dirty="0" smtClean="0"/>
              <a:t> incidents are r</a:t>
            </a:r>
            <a:r>
              <a:rPr lang="en-US" dirty="0" smtClean="0"/>
              <a:t>are but increasing in frequency</a:t>
            </a:r>
          </a:p>
          <a:p>
            <a:pPr marL="171450" indent="-171450">
              <a:buSzPct val="100000"/>
              <a:buFont typeface="Arial" pitchFamily="34" charset="0"/>
              <a:buChar char="•"/>
              <a:defRPr/>
            </a:pPr>
            <a:r>
              <a:rPr lang="en-US" dirty="0" smtClean="0"/>
              <a:t>More commonly found at commercial grain facilities</a:t>
            </a:r>
          </a:p>
          <a:p>
            <a:pPr marL="171450" indent="-171450">
              <a:buSzPct val="100000"/>
              <a:buFont typeface="Arial" pitchFamily="34" charset="0"/>
              <a:buChar char="•"/>
              <a:defRPr/>
            </a:pPr>
            <a:r>
              <a:rPr lang="en-US" dirty="0" smtClean="0"/>
              <a:t>Involve the operator standing on the grain surface which is clearly discouraged by grain vacuum machine manufacturers</a:t>
            </a:r>
          </a:p>
          <a:p>
            <a:pPr marL="171450" indent="-171450">
              <a:buSzPct val="100000"/>
              <a:buFont typeface="Arial" pitchFamily="34" charset="0"/>
              <a:buChar char="•"/>
              <a:defRPr/>
            </a:pPr>
            <a:r>
              <a:rPr lang="en-US" dirty="0" smtClean="0"/>
              <a:t>Entrapment can occur in seconds</a:t>
            </a:r>
          </a:p>
          <a:p>
            <a:pPr marL="171450" indent="-171450">
              <a:buSzPct val="100000"/>
              <a:buFont typeface="Arial" pitchFamily="34" charset="0"/>
              <a:buChar char="•"/>
              <a:defRPr/>
            </a:pPr>
            <a:r>
              <a:rPr lang="en-US" dirty="0" smtClean="0"/>
              <a:t>Use of grain vacuums can generate substantial dust and noise</a:t>
            </a:r>
          </a:p>
          <a:p>
            <a:endParaRPr lang="en-US" dirty="0" smtClean="0"/>
          </a:p>
          <a:p>
            <a:r>
              <a:rPr lang="en-US" dirty="0" smtClean="0"/>
              <a:t>The use of grain vacuum machines will be discussed in the hands-on portion of the class as an important rescue tool to remove grain from around an entrapped victim. Care should be taken</a:t>
            </a:r>
            <a:r>
              <a:rPr lang="en-US" baseline="0" dirty="0" smtClean="0"/>
              <a:t> during use of grain vacuum machines at rescue scenes to avoid secondary entrapment.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23</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65453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sz="900" dirty="0" smtClean="0"/>
          </a:p>
          <a:p>
            <a:pPr>
              <a:defRPr/>
            </a:pPr>
            <a:r>
              <a:rPr lang="en-US" sz="1200" dirty="0" smtClean="0"/>
              <a:t>Excessive moisture in stored agricultural crops can</a:t>
            </a:r>
            <a:r>
              <a:rPr lang="en-US" sz="1200" baseline="0" dirty="0" smtClean="0"/>
              <a:t> lead to spoilage, crusting, bridging and free standing grain. This can also be caused by extensive insect infestation. The presence of any bridging, crusting, or free standing grain should be a clear warning of an extreme hazard to first responders.</a:t>
            </a:r>
          </a:p>
          <a:p>
            <a:pPr>
              <a:defRPr/>
            </a:pPr>
            <a:endParaRPr lang="en-US" sz="900" baseline="0" dirty="0" smtClean="0"/>
          </a:p>
          <a:p>
            <a:pPr>
              <a:defRPr/>
            </a:pPr>
            <a:r>
              <a:rPr lang="en-US" sz="1200" baseline="0" dirty="0" smtClean="0"/>
              <a:t>Maintaining the proper moisture content in stored grain and feed is a significant step in reducing the risk of entrapment or engulfment. This is, however, outside the control of first responders.</a:t>
            </a:r>
            <a:endParaRPr lang="en-US" sz="1200" dirty="0" smtClean="0"/>
          </a:p>
          <a:p>
            <a:pPr>
              <a:buFont typeface="Arial" pitchFamily="34" charset="0"/>
              <a:buNone/>
              <a:defRPr/>
            </a:pPr>
            <a:endParaRPr lang="en-US" sz="900" dirty="0" smtClean="0"/>
          </a:p>
          <a:p>
            <a:pPr>
              <a:buFont typeface="Arial" pitchFamily="34" charset="0"/>
              <a:buNone/>
              <a:defRPr/>
            </a:pPr>
            <a:r>
              <a:rPr lang="en-US" sz="1200" dirty="0" smtClean="0"/>
              <a:t>Most grain in long term storage should be dried to no more than 14-15% moisture. Higher moisture levels will lead to rapid spoilage or out-of-condition grain due to biological decomposition. This is especially true at higher ambient temperatures. This out-of-condition grain will begin to crust or form chunks of grain that can be free standing or stick to the walls of the storage structure. It is these conditions that often led previous entrapment victims to enter the structure to remove crusted material from the walls or to break up chunks of grain plugging the outlet.</a:t>
            </a:r>
          </a:p>
          <a:p>
            <a:pPr>
              <a:buFont typeface="Arial" pitchFamily="34" charset="0"/>
              <a:buNone/>
              <a:defRPr/>
            </a:pPr>
            <a:endParaRPr lang="en-US" sz="900" dirty="0" smtClean="0"/>
          </a:p>
          <a:p>
            <a:pPr>
              <a:buFont typeface="Arial" pitchFamily="34" charset="0"/>
              <a:buNone/>
              <a:defRPr/>
            </a:pPr>
            <a:r>
              <a:rPr lang="en-US" sz="1200" dirty="0" smtClean="0"/>
              <a:t>Ask participants</a:t>
            </a:r>
            <a:r>
              <a:rPr lang="en-US" sz="1200" baseline="0" dirty="0" smtClean="0"/>
              <a:t> what other hazards may be present when grain or feed goes out-of-condition. Moldy grain can generate billions of mold spores that can lead to allergic reactions and respiratory distress</a:t>
            </a:r>
            <a:r>
              <a:rPr lang="en-US" sz="1400" baseline="0" dirty="0" smtClean="0"/>
              <a:t>. Airborne dust can be a significant risk to first responders.</a:t>
            </a:r>
            <a:endParaRPr lang="en-US" sz="1400"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24</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654537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There is no single contributing factor that can be blamed for the slight increase in the frequency of grain-related entrapments. The problem is a result of numerous influences that have increased the level of exposure to flowing grain.</a:t>
            </a:r>
          </a:p>
          <a:p>
            <a:endParaRPr lang="en-US" dirty="0" smtClean="0"/>
          </a:p>
          <a:p>
            <a:r>
              <a:rPr lang="en-US" dirty="0" smtClean="0"/>
              <a:t>Since time is limited, time cannot be spent discussing each of the contributing factors shown. Additional information is available at www.grainsafety.us.</a:t>
            </a:r>
          </a:p>
          <a:p>
            <a:endParaRPr lang="en-US" dirty="0" smtClean="0"/>
          </a:p>
        </p:txBody>
      </p:sp>
      <p:sp>
        <p:nvSpPr>
          <p:cNvPr id="4" name="Slide Number Placeholder 3"/>
          <p:cNvSpPr>
            <a:spLocks noGrp="1"/>
          </p:cNvSpPr>
          <p:nvPr>
            <p:ph type="sldNum" sz="quarter" idx="10"/>
          </p:nvPr>
        </p:nvSpPr>
        <p:spPr/>
        <p:txBody>
          <a:bodyPr/>
          <a:lstStyle/>
          <a:p>
            <a:fld id="{21A7EA2C-5DF9-403E-A275-C5262C0DFD92}" type="slidenum">
              <a:rPr lang="en-US" smtClean="0"/>
              <a:t>25</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2654537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A quick summary of the</a:t>
            </a:r>
            <a:r>
              <a:rPr lang="en-US" baseline="0" dirty="0" smtClean="0"/>
              <a:t> statistics of grain entrapments for youth, try to get the youth involved by having them add their own summary points as well.</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26</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007910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Provide time for participant questions.</a:t>
            </a:r>
            <a:r>
              <a:rPr lang="en-US" baseline="0" dirty="0" smtClean="0"/>
              <a:t> If you don’t know the answer have them visit the Most Frequently Asked Questions Section of the online Instructor’s Guide.</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9151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Youth under the age of 21 account for one out of five agricultural</a:t>
            </a:r>
            <a:r>
              <a:rPr lang="en-US" baseline="0" dirty="0" smtClean="0"/>
              <a:t> confined space-related incidents, including those involving free flowing grain, feed, and other agricultural products. Do a quick exercise by counting how many participants there are in the room and assume that each represents a worker in the grain industry who have experienced an injury or death at a grain storage, handling processing facility. Calculate how many would have been under the age of 21. (For example: If there are 25 participants in the class representing injured or killed workers, five would have been under the age of 21).</a:t>
            </a:r>
          </a:p>
          <a:p>
            <a:endParaRPr lang="en-US" baseline="0" dirty="0" smtClean="0"/>
          </a:p>
          <a:p>
            <a:r>
              <a:rPr lang="en-US" baseline="0" dirty="0" smtClean="0"/>
              <a:t>Ask participants if they believe that 20% of all work done around grain operations is performed by those under the age of 21.</a:t>
            </a:r>
          </a:p>
          <a:p>
            <a:endParaRPr lang="en-US" baseline="0" dirty="0" smtClean="0"/>
          </a:p>
          <a:p>
            <a:r>
              <a:rPr lang="en-US" baseline="0" dirty="0" smtClean="0"/>
              <a:t>Ask participants why they think that workplace injuries and fatalities involving those under the age of 21 receive so much media attention. Ask if anyone in the class knows of an incident involving a youth injured or killed while working around grain, or in an agricultural confined space.</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3</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44053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There have been several high profile</a:t>
            </a:r>
            <a:r>
              <a:rPr lang="en-US" baseline="0" dirty="0" smtClean="0"/>
              <a:t> cases that have raised awareness of the problem of younger workers being injured or killed in the grain industry. Remind participants of the three youth entrapped in a grain bin in Illinois  as reported in the video presented in Unit 1, or other high profile cases that might have occurred in your area. You might also summarize the case studies found in the Instructor’s Guide.</a:t>
            </a:r>
          </a:p>
          <a:p>
            <a:endParaRPr lang="en-US" baseline="0" dirty="0" smtClean="0"/>
          </a:p>
          <a:p>
            <a:r>
              <a:rPr lang="en-US" baseline="0" dirty="0" smtClean="0"/>
              <a:t>For more information on the case that took place in 2010 in Mount Carroll, Illinois please see the online article at www.npr.org/post/fines-slashed-in-grain-bin-entrapment-deaths or apps.npr.org/buried-in-grain/. This latter site contains several case studies of incidents involving younger workers.</a:t>
            </a:r>
          </a:p>
          <a:p>
            <a:endParaRPr lang="en-US" baseline="0" dirty="0" smtClean="0"/>
          </a:p>
          <a:p>
            <a:r>
              <a:rPr lang="en-US" baseline="0" dirty="0" smtClean="0"/>
              <a:t>Remind participants that there are better ways to be remembered than being the victim of an entrapment or engulfment in grain.</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44053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b="1" dirty="0" smtClean="0"/>
              <a:t>:  Contact Professor Fields</a:t>
            </a:r>
            <a:r>
              <a:rPr lang="en-US" b="1" baseline="0" dirty="0" smtClean="0"/>
              <a:t> </a:t>
            </a:r>
            <a:r>
              <a:rPr lang="en-US" b="1" baseline="0" smtClean="0"/>
              <a:t>for the video clip</a:t>
            </a:r>
            <a:endParaRPr lang="en-US" b="1" dirty="0" smtClean="0"/>
          </a:p>
          <a:p>
            <a:endParaRPr lang="en-US" dirty="0" smtClean="0"/>
          </a:p>
          <a:p>
            <a:r>
              <a:rPr lang="en-US" dirty="0" smtClean="0"/>
              <a:t>Imbedded in this set of PowerPoints is video interview with Professor Bill Field, Extension Safety Specialist</a:t>
            </a:r>
            <a:r>
              <a:rPr lang="en-US" baseline="0" dirty="0" smtClean="0"/>
              <a:t> at Purdue University,</a:t>
            </a:r>
            <a:r>
              <a:rPr lang="en-US" dirty="0" smtClean="0"/>
              <a:t> who</a:t>
            </a:r>
            <a:r>
              <a:rPr lang="en-US" baseline="0" dirty="0" smtClean="0"/>
              <a:t>  has gathered data on agricultural confined space-related incidents for over 30 years.</a:t>
            </a:r>
            <a:endParaRPr lang="en-US" dirty="0" smtClean="0"/>
          </a:p>
          <a:p>
            <a:endParaRPr lang="en-US" dirty="0" smtClean="0"/>
          </a:p>
          <a:p>
            <a:r>
              <a:rPr lang="en-US" dirty="0" smtClean="0"/>
              <a:t>This interview provides</a:t>
            </a:r>
            <a:r>
              <a:rPr lang="en-US" baseline="0" dirty="0" smtClean="0"/>
              <a:t> a good foundation for the balance of this unit that will summarize the problem of grain-related incidents involving youth and young workers.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44053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 best source of data regarding incidents involving grain storage, handling, and processing, and other types of agricultural confined spaces is found in the Purdue University Agricultural Incident Database. Though incomplete it provides the best summary of documented</a:t>
            </a:r>
            <a:r>
              <a:rPr lang="en-US" baseline="0" dirty="0" smtClean="0"/>
              <a:t> events such as entrapments, engulfments, entanglements, asphyxiations, falls, and electrocutions in and around agricultural confined spaces. The overwhelming majority of these cases have been in grain storage and handling facilities. Annual summaries of incidents can be found at www.grainsafety.us  or www.agriculturalconfinedspaces.org and a recent copy is included in the Instructor’s Guide as Attachment #1.</a:t>
            </a:r>
          </a:p>
          <a:p>
            <a:endParaRPr lang="en-US" baseline="0" dirty="0" smtClean="0"/>
          </a:p>
          <a:p>
            <a:r>
              <a:rPr lang="en-US" baseline="0" dirty="0" smtClean="0"/>
              <a:t>Take the time to walk through each of the points on this slide in order to have the participants see themselves as meeting the criteria for being a potential victim of a grain-related incident.</a:t>
            </a:r>
          </a:p>
          <a:p>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156404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Instructor Notes:</a:t>
            </a:r>
          </a:p>
          <a:p>
            <a:endParaRPr lang="en-US" sz="1200" dirty="0" smtClean="0"/>
          </a:p>
          <a:p>
            <a:r>
              <a:rPr lang="en-US" dirty="0" smtClean="0"/>
              <a:t>As</a:t>
            </a:r>
            <a:r>
              <a:rPr lang="en-US" baseline="0" dirty="0" smtClean="0"/>
              <a:t> already noted, o</a:t>
            </a:r>
            <a:r>
              <a:rPr lang="en-US" dirty="0" smtClean="0"/>
              <a:t>ver</a:t>
            </a:r>
            <a:r>
              <a:rPr lang="en-US" baseline="0" dirty="0" smtClean="0"/>
              <a:t> 1,7</a:t>
            </a:r>
            <a:r>
              <a:rPr lang="en-US" dirty="0" smtClean="0"/>
              <a:t>00 incidents involving agricultural confined spaces have been documented.</a:t>
            </a:r>
            <a:r>
              <a:rPr lang="en-US" baseline="0" dirty="0" smtClean="0"/>
              <a:t> The actual number, due to incomplete reporting, is much higher. These cases primarily involved flowing agricultural material, manure storage and handling facilities, agricultural transport vehicles, such as grain wagons, and forage storage structures such as silos.</a:t>
            </a:r>
          </a:p>
          <a:p>
            <a:endParaRPr lang="en-US" baseline="0" dirty="0" smtClean="0"/>
          </a:p>
          <a:p>
            <a:r>
              <a:rPr lang="en-US" baseline="0" dirty="0" smtClean="0"/>
              <a:t>The data presented clearly indicate why so much attention is currently being given to grain storage and handling operations and why the focus of this curriculum is the effects of grain-related incidents on youth.</a:t>
            </a:r>
          </a:p>
          <a:p>
            <a:endParaRPr lang="en-US" baseline="0" dirty="0" smtClean="0"/>
          </a:p>
          <a:p>
            <a:r>
              <a:rPr lang="en-US" baseline="0" dirty="0" smtClean="0"/>
              <a:t>Notice that the vast majority of the documented cases, over 1,100, occur red in grain storage, handling and processing facilities. The second most frequent type of incident involved manure storage structures and agriculture transport vehicles with each representing about 130 cases. There were also about 100 cases in which the site of the incident was unknown. </a:t>
            </a:r>
          </a:p>
          <a:p>
            <a:endParaRPr lang="en-US" baseline="0" dirty="0" smtClean="0"/>
          </a:p>
          <a:p>
            <a:r>
              <a:rPr lang="en-US" baseline="0" dirty="0" smtClean="0"/>
              <a:t>The remaining part of the presentation will focus on grain storage and handling facilities since they represent the vast majority of incidents. It will also cover grain transport vehicles since these incidents primarily involve children and youth.</a:t>
            </a:r>
            <a:endParaRPr lang="en-US" dirty="0" smtClean="0"/>
          </a:p>
          <a:p>
            <a:endParaRPr lang="en-US" dirty="0" smtClean="0"/>
          </a:p>
          <a:p>
            <a:endParaRPr lang="en-US" dirty="0" smtClean="0"/>
          </a:p>
          <a:p>
            <a:endParaRPr lang="en-US" dirty="0" smtClean="0"/>
          </a:p>
          <a:p>
            <a:endParaRPr lang="en-US" sz="600" dirty="0" smtClean="0"/>
          </a:p>
        </p:txBody>
      </p:sp>
      <p:sp>
        <p:nvSpPr>
          <p:cNvPr id="4" name="Slide Number Placeholder 3"/>
          <p:cNvSpPr>
            <a:spLocks noGrp="1"/>
          </p:cNvSpPr>
          <p:nvPr>
            <p:ph type="sldNum" sz="quarter" idx="5"/>
          </p:nvPr>
        </p:nvSpPr>
        <p:spPr/>
        <p:txBody>
          <a:bodyPr/>
          <a:lstStyle/>
          <a:p>
            <a:pPr>
              <a:defRPr/>
            </a:pPr>
            <a:fld id="{EF7AB0AC-1EAF-48BD-91A6-999E2FB2AC69}" type="slidenum">
              <a:rPr lang="en-US" smtClean="0"/>
              <a:pPr>
                <a:defRPr/>
              </a:pPr>
              <a:t>7</a:t>
            </a:fld>
            <a:endParaRPr lang="en-US" dirty="0"/>
          </a:p>
        </p:txBody>
      </p:sp>
      <p:sp>
        <p:nvSpPr>
          <p:cNvPr id="2" name="Footer Placeholder 1"/>
          <p:cNvSpPr>
            <a:spLocks noGrp="1"/>
          </p:cNvSpPr>
          <p:nvPr>
            <p:ph type="ftr" sz="quarter" idx="10"/>
          </p:nvPr>
        </p:nvSpPr>
        <p:spPr/>
        <p:txBody>
          <a:bodyPr/>
          <a:lstStyle/>
          <a:p>
            <a:r>
              <a:rPr lang="en-US" smtClean="0"/>
              <a:t>11/21/14</a:t>
            </a:r>
            <a:endParaRPr lang="en-US" dirty="0"/>
          </a:p>
        </p:txBody>
      </p:sp>
    </p:spTree>
    <p:extLst>
      <p:ext uri="{BB962C8B-B14F-4D97-AF65-F5344CB8AC3E}">
        <p14:creationId xmlns:p14="http://schemas.microsoft.com/office/powerpoint/2010/main" val="144365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Instructor Notes:</a:t>
            </a:r>
          </a:p>
          <a:p>
            <a:endParaRPr lang="en-US" dirty="0" smtClean="0"/>
          </a:p>
          <a:p>
            <a:r>
              <a:rPr lang="en-US" dirty="0" smtClean="0"/>
              <a:t>This figure shows the current</a:t>
            </a:r>
            <a:r>
              <a:rPr lang="en-US" baseline="0" dirty="0" smtClean="0"/>
              <a:t> five year average for entrapments and engulfments occurring at grain storage and handling facilities. The red figures represent the victims who did not survive the incident while the red figures represent those who survived. There is a total of 36 figures, 17 red and 19 green. Over the past thirty years approximately 50% of all grain entrapment victims did not survive.</a:t>
            </a:r>
          </a:p>
          <a:p>
            <a:endParaRPr lang="en-US" baseline="0" dirty="0" smtClean="0"/>
          </a:p>
          <a:p>
            <a:r>
              <a:rPr lang="en-US" baseline="0" dirty="0" smtClean="0"/>
              <a:t>Ask the participants why the number of fatalities is such a large percentage of the total. Would this be true for other types of incidents like motor vehicle crashes, falls, or ATV incidents? Historically about half of those entrapped in grain end up being suffocated even though only initially they were only partially entrapped. As rescue techniques have been improved the proportion of survivors has been increasing.</a:t>
            </a:r>
          </a:p>
          <a:p>
            <a:endParaRPr lang="en-US" baseline="0" dirty="0" smtClean="0"/>
          </a:p>
          <a:p>
            <a:r>
              <a:rPr lang="en-US" baseline="0" dirty="0" smtClean="0"/>
              <a:t>An effort has been made to communicate the data associated with grain storage and handling facilities in an easy to understand way. The goal is not to have them remember the data, but to realize that as a youth or beginning worker, potentially exposed to agricultural confined spaces, they are at greater risk of injury or death.</a:t>
            </a:r>
            <a:endParaRPr lang="en-US" dirty="0" smtClean="0"/>
          </a:p>
        </p:txBody>
      </p:sp>
      <p:sp>
        <p:nvSpPr>
          <p:cNvPr id="4" name="Slide Number Placeholder 3"/>
          <p:cNvSpPr>
            <a:spLocks noGrp="1"/>
          </p:cNvSpPr>
          <p:nvPr>
            <p:ph type="sldNum" sz="quarter" idx="5"/>
          </p:nvPr>
        </p:nvSpPr>
        <p:spPr/>
        <p:txBody>
          <a:bodyPr/>
          <a:lstStyle/>
          <a:p>
            <a:pPr>
              <a:defRPr/>
            </a:pPr>
            <a:fld id="{FA7F2EDB-66E0-433C-B8E9-6386763CBFC9}" type="slidenum">
              <a:rPr lang="en-US" smtClean="0"/>
              <a:pPr>
                <a:defRPr/>
              </a:pPr>
              <a:t>8</a:t>
            </a:fld>
            <a:endParaRPr lang="en-US" dirty="0"/>
          </a:p>
        </p:txBody>
      </p:sp>
      <p:sp>
        <p:nvSpPr>
          <p:cNvPr id="2" name="Footer Placeholder 1"/>
          <p:cNvSpPr>
            <a:spLocks noGrp="1"/>
          </p:cNvSpPr>
          <p:nvPr>
            <p:ph type="ftr" sz="quarter" idx="10"/>
          </p:nvPr>
        </p:nvSpPr>
        <p:spPr/>
        <p:txBody>
          <a:bodyPr/>
          <a:lstStyle/>
          <a:p>
            <a:r>
              <a:rPr lang="en-US" smtClean="0"/>
              <a:t>11/21/14</a:t>
            </a:r>
            <a:endParaRPr lang="en-US" dirty="0"/>
          </a:p>
        </p:txBody>
      </p:sp>
    </p:spTree>
    <p:extLst>
      <p:ext uri="{BB962C8B-B14F-4D97-AF65-F5344CB8AC3E}">
        <p14:creationId xmlns:p14="http://schemas.microsoft.com/office/powerpoint/2010/main" val="19923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endParaRPr lang="en-US" b="1" dirty="0" smtClean="0"/>
          </a:p>
          <a:p>
            <a:endParaRPr lang="en-US" dirty="0" smtClean="0"/>
          </a:p>
          <a:p>
            <a:r>
              <a:rPr lang="en-US" dirty="0" smtClean="0"/>
              <a:t>In this graph </a:t>
            </a:r>
            <a:r>
              <a:rPr lang="en-US" baseline="0" dirty="0" smtClean="0"/>
              <a:t>all documented grain entrapment incidents with a known age group are summarized. Along the left side is the number of cases recorded and along the bottom are the age groups of the victims.</a:t>
            </a:r>
          </a:p>
          <a:p>
            <a:endParaRPr lang="en-US" baseline="0" dirty="0" smtClean="0"/>
          </a:p>
          <a:p>
            <a:r>
              <a:rPr lang="en-US" baseline="0" dirty="0" smtClean="0"/>
              <a:t>The red/pink bars represent all the fatal incidents recorded, while the black/grey bars represent the non-fatal incidents.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that the age group 11-20 represent the largest segment of injuries and fatalities. Nearly one out of five incidents involve a child or youth under the age of 21.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the goal here is not the numbers, but rather to communicate that participants in this class have a higher risk of injury or death than any other age group.</a:t>
            </a:r>
            <a:endParaRPr lang="en-US" dirty="0"/>
          </a:p>
        </p:txBody>
      </p:sp>
      <p:sp>
        <p:nvSpPr>
          <p:cNvPr id="4" name="Slide Number Placeholder 3"/>
          <p:cNvSpPr>
            <a:spLocks noGrp="1"/>
          </p:cNvSpPr>
          <p:nvPr>
            <p:ph type="sldNum" sz="quarter" idx="10"/>
          </p:nvPr>
        </p:nvSpPr>
        <p:spPr/>
        <p:txBody>
          <a:bodyPr/>
          <a:lstStyle/>
          <a:p>
            <a:fld id="{21A7EA2C-5DF9-403E-A275-C5262C0DFD92}"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11/21/14</a:t>
            </a:r>
            <a:endParaRPr lang="en-US" dirty="0"/>
          </a:p>
        </p:txBody>
      </p:sp>
    </p:spTree>
    <p:extLst>
      <p:ext uri="{BB962C8B-B14F-4D97-AF65-F5344CB8AC3E}">
        <p14:creationId xmlns:p14="http://schemas.microsoft.com/office/powerpoint/2010/main" val="42947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3E4A1-D0F5-4A11-B9A7-2223813DCD43}" type="datetime1">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175083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79A81-4BCF-4E7F-8747-27CE4E9A23E0}" type="datetime1">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160730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0D48A-1F72-4EED-B863-2639F71E252C}" type="datetime1">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387501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C2562-ED50-4466-A3DD-2444E78D892C}" type="datetime1">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157591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FA3EE-3377-4157-98C3-F6F024968A65}" type="datetime1">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30962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BC90D-8877-4746-AD4B-381174A04A46}" type="datetime1">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239609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0E819-4A9A-499E-8C66-1DC772862AEA}" type="datetime1">
              <a:rPr lang="en-US" smtClean="0"/>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201865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D8AC3-A177-4EA9-B4EA-FBF0BE9B35D1}" type="datetime1">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382252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0A3D6-DEC5-40B0-8C8E-A1D77947FF52}" type="datetime1">
              <a:rPr lang="en-US" smtClean="0"/>
              <a:t>4/19/2017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301378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0AEB8-2EB0-434B-8FA6-0F5594DDC531}" type="datetime1">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311085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09300-417C-4037-A4C5-02F145D7F810}" type="datetime1">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D202-327F-6B44-BD86-9EA2450A58DA}" type="slidenum">
              <a:rPr lang="en-US" smtClean="0"/>
              <a:t>‹#›</a:t>
            </a:fld>
            <a:endParaRPr lang="en-US" dirty="0"/>
          </a:p>
        </p:txBody>
      </p:sp>
    </p:spTree>
    <p:extLst>
      <p:ext uri="{BB962C8B-B14F-4D97-AF65-F5344CB8AC3E}">
        <p14:creationId xmlns:p14="http://schemas.microsoft.com/office/powerpoint/2010/main" val="232178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7E9F4-5E2A-4383-8E96-BF1B0CD73036}" type="datetime1">
              <a:rPr lang="en-US" smtClean="0"/>
              <a:t>4/19/2017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0D202-327F-6B44-BD86-9EA2450A58DA}" type="slidenum">
              <a:rPr lang="en-US" smtClean="0"/>
              <a:t>‹#›</a:t>
            </a:fld>
            <a:endParaRPr lang="en-US" dirty="0"/>
          </a:p>
        </p:txBody>
      </p:sp>
    </p:spTree>
    <p:extLst>
      <p:ext uri="{BB962C8B-B14F-4D97-AF65-F5344CB8AC3E}">
        <p14:creationId xmlns:p14="http://schemas.microsoft.com/office/powerpoint/2010/main" val="3779496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 for use\Will_in_bin_1.jpg" title="Color background - worker inside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36513"/>
            <a:ext cx="9156700" cy="6932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064" y="2027409"/>
            <a:ext cx="8557872" cy="2555979"/>
          </a:xfrm>
        </p:spPr>
        <p:txBody>
          <a:bodyPr>
            <a:noAutofit/>
          </a:bodyPr>
          <a:lstStyle/>
          <a:p>
            <a:pPr algn="l"/>
            <a:r>
              <a:rPr lang="en-US" sz="3600" b="1" dirty="0">
                <a:solidFill>
                  <a:prstClr val="black"/>
                </a:solidFill>
              </a:rPr>
              <a:t>Safe </a:t>
            </a:r>
            <a:r>
              <a:rPr lang="en-US" sz="3600" b="1" dirty="0" smtClean="0">
                <a:solidFill>
                  <a:prstClr val="black"/>
                </a:solidFill>
              </a:rPr>
              <a:t>Grain Storage </a:t>
            </a:r>
            <a:r>
              <a:rPr lang="en-US" sz="3600" b="1" dirty="0">
                <a:solidFill>
                  <a:prstClr val="black"/>
                </a:solidFill>
              </a:rPr>
              <a:t>and Handling </a:t>
            </a:r>
            <a:r>
              <a:rPr lang="en-US" sz="3600" b="1" dirty="0" smtClean="0">
                <a:solidFill>
                  <a:prstClr val="black"/>
                </a:solidFill>
              </a:rPr>
              <a:t>Practices </a:t>
            </a:r>
            <a:r>
              <a:rPr lang="en-US" sz="3600" b="1" smtClean="0">
                <a:solidFill>
                  <a:prstClr val="black"/>
                </a:solidFill>
              </a:rPr>
              <a:t>for Young and </a:t>
            </a:r>
            <a:r>
              <a:rPr lang="en-US" sz="3600" b="1" dirty="0">
                <a:solidFill>
                  <a:prstClr val="black"/>
                </a:solidFill>
              </a:rPr>
              <a:t>Beginning Workers </a:t>
            </a:r>
            <a:br>
              <a:rPr lang="en-US" sz="3600" b="1" dirty="0">
                <a:solidFill>
                  <a:prstClr val="black"/>
                </a:solidFill>
              </a:rPr>
            </a:br>
            <a:r>
              <a:rPr lang="en-US" sz="3600" b="1" dirty="0">
                <a:solidFill>
                  <a:prstClr val="black"/>
                </a:solidFill>
              </a:rPr>
              <a:t/>
            </a:r>
            <a:br>
              <a:rPr lang="en-US" sz="3600" b="1" dirty="0">
                <a:solidFill>
                  <a:prstClr val="black"/>
                </a:solidFill>
              </a:rPr>
            </a:br>
            <a:r>
              <a:rPr lang="en-US" sz="3600" b="1" dirty="0" smtClean="0">
                <a:solidFill>
                  <a:prstClr val="black"/>
                </a:solidFill>
              </a:rPr>
              <a:t>Unit 3-Summary of Grain-related Incidents Involving Youth</a:t>
            </a:r>
            <a:endParaRPr lang="en-US" sz="3600" dirty="0">
              <a:cs typeface="Times"/>
            </a:endParaRPr>
          </a:p>
        </p:txBody>
      </p:sp>
      <p:sp>
        <p:nvSpPr>
          <p:cNvPr id="7" name="Subtitle 2"/>
          <p:cNvSpPr txBox="1">
            <a:spLocks/>
          </p:cNvSpPr>
          <p:nvPr/>
        </p:nvSpPr>
        <p:spPr>
          <a:xfrm>
            <a:off x="76200" y="5638800"/>
            <a:ext cx="8686800" cy="1257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60000"/>
              </a:lnSpc>
            </a:pPr>
            <a:r>
              <a:rPr lang="en-US" sz="1000" b="1" i="1" dirty="0" smtClean="0">
                <a:solidFill>
                  <a:schemeClr val="tx1"/>
                </a:solidFill>
              </a:rPr>
              <a:t>Developed by:</a:t>
            </a:r>
          </a:p>
          <a:p>
            <a:pPr lvl="1" algn="l">
              <a:lnSpc>
                <a:spcPct val="60000"/>
              </a:lnSpc>
            </a:pPr>
            <a:r>
              <a:rPr lang="en-US" sz="1000" b="1" dirty="0" smtClean="0">
                <a:solidFill>
                  <a:schemeClr val="tx1"/>
                </a:solidFill>
              </a:rPr>
              <a:t>Purdue University</a:t>
            </a:r>
          </a:p>
          <a:p>
            <a:pPr lvl="1" algn="l">
              <a:lnSpc>
                <a:spcPct val="60000"/>
              </a:lnSpc>
            </a:pPr>
            <a:r>
              <a:rPr lang="en-US" sz="1000" b="1" dirty="0" smtClean="0">
                <a:solidFill>
                  <a:schemeClr val="tx1"/>
                </a:solidFill>
              </a:rPr>
              <a:t>Agricultural Safety and Health Program</a:t>
            </a:r>
          </a:p>
          <a:p>
            <a:pPr lvl="1" algn="l">
              <a:lnSpc>
                <a:spcPct val="60000"/>
              </a:lnSpc>
            </a:pPr>
            <a:r>
              <a:rPr lang="en-US" sz="1000" b="1" dirty="0" smtClean="0">
                <a:solidFill>
                  <a:schemeClr val="tx1"/>
                </a:solidFill>
              </a:rPr>
              <a:t>Department of Agricultural and Biological Engineering</a:t>
            </a:r>
          </a:p>
          <a:p>
            <a:pPr lvl="1" algn="l">
              <a:lnSpc>
                <a:spcPct val="60000"/>
              </a:lnSpc>
            </a:pPr>
            <a:r>
              <a:rPr lang="en-US" sz="1000" b="1" dirty="0" smtClean="0">
                <a:solidFill>
                  <a:schemeClr val="tx1"/>
                </a:solidFill>
              </a:rPr>
              <a:t>West Lafayette, IN</a:t>
            </a:r>
          </a:p>
          <a:p>
            <a:pPr algn="l">
              <a:lnSpc>
                <a:spcPct val="60000"/>
              </a:lnSpc>
            </a:pPr>
            <a:endParaRPr lang="en-US" sz="1000" b="1" dirty="0" smtClean="0">
              <a:solidFill>
                <a:schemeClr val="tx1"/>
              </a:solidFill>
            </a:endParaRPr>
          </a:p>
          <a:p>
            <a:pPr algn="l">
              <a:lnSpc>
                <a:spcPct val="80000"/>
              </a:lnSpc>
            </a:pPr>
            <a:r>
              <a:rPr lang="en-US" sz="1000" b="1" i="1" dirty="0" smtClean="0">
                <a:solidFill>
                  <a:schemeClr val="tx1"/>
                </a:solidFill>
              </a:rPr>
              <a:t>This material was produced under grant number SH23575SH3 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00" dirty="0" smtClean="0">
              <a:solidFill>
                <a:schemeClr val="tx1"/>
              </a:solidFill>
            </a:endParaRPr>
          </a:p>
          <a:p>
            <a:pPr algn="l">
              <a:lnSpc>
                <a:spcPct val="60000"/>
              </a:lnSpc>
            </a:pPr>
            <a:endParaRPr lang="en-US" sz="1000" b="1" dirty="0" smtClean="0">
              <a:solidFill>
                <a:schemeClr val="tx1"/>
              </a:solidFill>
            </a:endParaRPr>
          </a:p>
        </p:txBody>
      </p:sp>
      <p:sp>
        <p:nvSpPr>
          <p:cNvPr id="3" name="Rectangle 2"/>
          <p:cNvSpPr/>
          <p:nvPr/>
        </p:nvSpPr>
        <p:spPr>
          <a:xfrm>
            <a:off x="433633" y="868777"/>
            <a:ext cx="7871381" cy="707886"/>
          </a:xfrm>
          <a:prstGeom prst="rect">
            <a:avLst/>
          </a:prstGeom>
        </p:spPr>
        <p:txBody>
          <a:bodyPr wrap="square">
            <a:spAutoFit/>
          </a:bodyPr>
          <a:lstStyle/>
          <a:p>
            <a:pPr algn="ctr" fontAlgn="auto">
              <a:spcAft>
                <a:spcPts val="0"/>
              </a:spcAft>
              <a:defRPr/>
            </a:pPr>
            <a:r>
              <a:rPr lang="en-US" sz="4000" b="1" cap="small" dirty="0"/>
              <a:t>Against the Grain</a:t>
            </a:r>
          </a:p>
        </p:txBody>
      </p:sp>
    </p:spTree>
    <p:extLst>
      <p:ext uri="{BB962C8B-B14F-4D97-AF65-F5344CB8AC3E}">
        <p14:creationId xmlns:p14="http://schemas.microsoft.com/office/powerpoint/2010/main" val="404256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456" y="274638"/>
            <a:ext cx="8229600" cy="1143000"/>
          </a:xfrm>
        </p:spPr>
        <p:txBody>
          <a:bodyPr>
            <a:noAutofit/>
          </a:bodyPr>
          <a:lstStyle/>
          <a:p>
            <a:pPr algn="ctr"/>
            <a:r>
              <a:rPr lang="en-US" sz="3200" b="1" dirty="0" smtClean="0"/>
              <a:t>Do you remember why youth are so vulnerable to being involved in grain-related incidents?</a:t>
            </a:r>
            <a:endParaRPr lang="en-US" sz="3200" b="1" dirty="0"/>
          </a:p>
        </p:txBody>
      </p:sp>
      <p:sp>
        <p:nvSpPr>
          <p:cNvPr id="3" name="Slide Number Placeholder 2"/>
          <p:cNvSpPr>
            <a:spLocks noGrp="1"/>
          </p:cNvSpPr>
          <p:nvPr>
            <p:ph type="sldNum" sz="quarter" idx="12"/>
          </p:nvPr>
        </p:nvSpPr>
        <p:spPr/>
        <p:txBody>
          <a:bodyPr/>
          <a:lstStyle/>
          <a:p>
            <a:fld id="{A130D202-327F-6B44-BD86-9EA2450A58DA}" type="slidenum">
              <a:rPr lang="en-US" smtClean="0"/>
              <a:t>10</a:t>
            </a:fld>
            <a:endParaRPr lang="en-US" dirty="0"/>
          </a:p>
        </p:txBody>
      </p:sp>
      <p:pic>
        <p:nvPicPr>
          <p:cNvPr id="7" name="Picture 6" title="Picture - man on a ladder between the bins"/>
          <p:cNvPicPr>
            <a:picLocks noGrp="1"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466276" y="2038056"/>
            <a:ext cx="2470163" cy="329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E:\Photos\Inside Grain Bin\IMG_0131.JPG" title="Picture - man inside a grain bin"/>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20973" y="1860632"/>
            <a:ext cx="2899691" cy="21817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12" descr="E:\Photos\Inside Grain Bin\IMG_0125.JPG" title="Picture - man inside a grain bin"/>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1000709" y="3840808"/>
            <a:ext cx="3172732" cy="2387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87089" y="2152276"/>
            <a:ext cx="2642605" cy="3108543"/>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t>Inability to assess risk</a:t>
            </a:r>
          </a:p>
          <a:p>
            <a:pPr marL="285750" indent="-285750">
              <a:buFont typeface="Wingdings" panose="05000000000000000000" pitchFamily="2" charset="2"/>
              <a:buChar char="§"/>
            </a:pPr>
            <a:r>
              <a:rPr lang="en-US" sz="2800" dirty="0" smtClean="0"/>
              <a:t>Natural risk takers</a:t>
            </a:r>
          </a:p>
          <a:p>
            <a:pPr marL="285750" indent="-285750">
              <a:buFont typeface="Wingdings" panose="05000000000000000000" pitchFamily="2" charset="2"/>
              <a:buChar char="§"/>
            </a:pPr>
            <a:r>
              <a:rPr lang="en-US" sz="2800" dirty="0" smtClean="0"/>
              <a:t>Lack of training</a:t>
            </a:r>
          </a:p>
          <a:p>
            <a:pPr marL="285750" indent="-285750">
              <a:buFont typeface="Wingdings" panose="05000000000000000000" pitchFamily="2" charset="2"/>
              <a:buChar char="§"/>
            </a:pPr>
            <a:r>
              <a:rPr lang="en-US" sz="2800" dirty="0" smtClean="0"/>
              <a:t>Immaturity</a:t>
            </a:r>
            <a:endParaRPr lang="en-US" sz="2800" dirty="0"/>
          </a:p>
        </p:txBody>
      </p:sp>
    </p:spTree>
    <p:extLst>
      <p:ext uri="{BB962C8B-B14F-4D97-AF65-F5344CB8AC3E}">
        <p14:creationId xmlns:p14="http://schemas.microsoft.com/office/powerpoint/2010/main" val="2075356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b="1" dirty="0" smtClean="0">
                <a:latin typeface="+mn-lt"/>
              </a:rPr>
              <a:t>When are younger workers most likely to be exposed to grain-related hazards?</a:t>
            </a:r>
            <a:endParaRPr lang="en-US" sz="3200" b="1" dirty="0">
              <a:latin typeface="+mn-lt"/>
            </a:endParaRPr>
          </a:p>
        </p:txBody>
      </p:sp>
      <p:sp>
        <p:nvSpPr>
          <p:cNvPr id="3" name="Slide Number Placeholder 2"/>
          <p:cNvSpPr>
            <a:spLocks noGrp="1"/>
          </p:cNvSpPr>
          <p:nvPr>
            <p:ph type="sldNum" sz="quarter" idx="12"/>
          </p:nvPr>
        </p:nvSpPr>
        <p:spPr/>
        <p:txBody>
          <a:bodyPr/>
          <a:lstStyle/>
          <a:p>
            <a:fld id="{A130D202-327F-6B44-BD86-9EA2450A58DA}" type="slidenum">
              <a:rPr lang="en-US" smtClean="0"/>
              <a:t>11</a:t>
            </a:fld>
            <a:endParaRPr lang="en-US" dirty="0"/>
          </a:p>
        </p:txBody>
      </p:sp>
      <p:grpSp>
        <p:nvGrpSpPr>
          <p:cNvPr id="9" name="Group 8" title="2 pictures - youth exiting a confined space and youth on a ladder"/>
          <p:cNvGrpSpPr/>
          <p:nvPr/>
        </p:nvGrpSpPr>
        <p:grpSpPr>
          <a:xfrm>
            <a:off x="1162496" y="1366044"/>
            <a:ext cx="7232073" cy="4990306"/>
            <a:chOff x="9525" y="401014"/>
            <a:chExt cx="9124950" cy="6083106"/>
          </a:xfrm>
        </p:grpSpPr>
        <p:pic>
          <p:nvPicPr>
            <p:cNvPr id="10" name="Picture 2" descr="E:\Photos\Dangers with the boys\IMG_0423.JPG" title="pictures - youth exiting a confined spac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 y="401014"/>
              <a:ext cx="4562475" cy="60831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Photos\Inside Grain Bin\IMG_0351.JPG" title="2 pictures - youth on a ladder inside a b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1999" y="401014"/>
              <a:ext cx="4562476" cy="60831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185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44" y="48496"/>
            <a:ext cx="8081774" cy="1143000"/>
          </a:xfrm>
        </p:spPr>
        <p:txBody>
          <a:bodyPr>
            <a:noAutofit/>
          </a:bodyPr>
          <a:lstStyle/>
          <a:p>
            <a:r>
              <a:rPr lang="en-US" sz="2800" b="1" dirty="0" smtClean="0">
                <a:latin typeface="+mn-lt"/>
              </a:rPr>
              <a:t>Grain Entrapments Incidents by Month for Ages 1-20</a:t>
            </a:r>
            <a:endParaRPr lang="en-US" sz="2800" b="1" dirty="0">
              <a:latin typeface="+mn-lt"/>
            </a:endParaRPr>
          </a:p>
        </p:txBody>
      </p:sp>
      <p:sp>
        <p:nvSpPr>
          <p:cNvPr id="3" name="Slide Number Placeholder 2"/>
          <p:cNvSpPr>
            <a:spLocks noGrp="1"/>
          </p:cNvSpPr>
          <p:nvPr>
            <p:ph type="sldNum" sz="quarter" idx="12"/>
          </p:nvPr>
        </p:nvSpPr>
        <p:spPr/>
        <p:txBody>
          <a:bodyPr/>
          <a:lstStyle/>
          <a:p>
            <a:fld id="{A130D202-327F-6B44-BD86-9EA2450A58DA}" type="slidenum">
              <a:rPr lang="en-US" smtClean="0"/>
              <a:t>12</a:t>
            </a:fld>
            <a:endParaRPr lang="en-US" dirty="0"/>
          </a:p>
        </p:txBody>
      </p:sp>
      <p:pic>
        <p:nvPicPr>
          <p:cNvPr id="1026" name="Picture 2" title="Graph - number of grain entrapment incidents by moth - When it comes to youth, most entrapments occur in October and November, during harvest. Hopefully, this makes sense to everyone because it is the time of year when most grain, especially corn and soybeans are harvested and put into storage. There is also a peak in June representing represents an increase in grain being moved from storage to prepare bins for the new cro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545" y="1191496"/>
            <a:ext cx="7869670" cy="557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87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77" y="152089"/>
            <a:ext cx="8229600" cy="1143000"/>
          </a:xfrm>
        </p:spPr>
        <p:txBody>
          <a:bodyPr>
            <a:noAutofit/>
          </a:bodyPr>
          <a:lstStyle/>
          <a:p>
            <a:pPr algn="ctr"/>
            <a:r>
              <a:rPr lang="en-US" sz="2800" b="1" dirty="0" smtClean="0"/>
              <a:t>Distribution </a:t>
            </a:r>
            <a:r>
              <a:rPr lang="en-US" sz="2800" b="1" dirty="0"/>
              <a:t>of </a:t>
            </a:r>
            <a:r>
              <a:rPr lang="en-US" sz="2800" b="1" dirty="0" smtClean="0"/>
              <a:t>Grain </a:t>
            </a:r>
            <a:r>
              <a:rPr lang="en-US" sz="2800" b="1" dirty="0"/>
              <a:t>E</a:t>
            </a:r>
            <a:r>
              <a:rPr lang="en-US" sz="2800" b="1" dirty="0" smtClean="0"/>
              <a:t>ntrapment </a:t>
            </a:r>
            <a:r>
              <a:rPr lang="en-US" sz="2800" b="1" dirty="0"/>
              <a:t>I</a:t>
            </a:r>
            <a:r>
              <a:rPr lang="en-US" sz="2800" b="1" dirty="0" smtClean="0"/>
              <a:t>ncidents </a:t>
            </a:r>
            <a:r>
              <a:rPr lang="en-US" sz="2800" b="1" dirty="0"/>
              <a:t>B</a:t>
            </a:r>
            <a:r>
              <a:rPr lang="en-US" sz="2800" b="1" dirty="0" smtClean="0"/>
              <a:t>y </a:t>
            </a:r>
            <a:r>
              <a:rPr lang="en-US" sz="2800" b="1" dirty="0"/>
              <a:t>S</a:t>
            </a:r>
            <a:r>
              <a:rPr lang="en-US" sz="2800" b="1" dirty="0" smtClean="0"/>
              <a:t>tate for Age </a:t>
            </a:r>
            <a:r>
              <a:rPr lang="en-US" sz="2800" b="1" dirty="0"/>
              <a:t>G</a:t>
            </a:r>
            <a:r>
              <a:rPr lang="en-US" sz="2800" b="1" dirty="0" smtClean="0"/>
              <a:t>roup </a:t>
            </a:r>
            <a:r>
              <a:rPr lang="en-US" sz="2800" b="1" dirty="0"/>
              <a:t>1-20</a:t>
            </a:r>
            <a:r>
              <a:rPr lang="en-US" sz="2800" b="1" dirty="0" smtClean="0"/>
              <a:t>.</a:t>
            </a:r>
            <a:endParaRPr lang="en-US" sz="2800" b="1" dirty="0"/>
          </a:p>
        </p:txBody>
      </p:sp>
      <p:pic>
        <p:nvPicPr>
          <p:cNvPr id="6" name="Content Placeholder 5" title="U.S. map - The majority of incidents involving those under the age of 21 occur in the Cornbelt. The states with the most documented cases over the past 40 years are: IN, IA, IL, NE, MN and WI."/>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57757" y="1165918"/>
            <a:ext cx="7429043" cy="5476415"/>
          </a:xfrm>
        </p:spPr>
      </p:pic>
      <p:sp>
        <p:nvSpPr>
          <p:cNvPr id="3" name="Slide Number Placeholder 2"/>
          <p:cNvSpPr>
            <a:spLocks noGrp="1"/>
          </p:cNvSpPr>
          <p:nvPr>
            <p:ph type="sldNum" sz="quarter" idx="12"/>
          </p:nvPr>
        </p:nvSpPr>
        <p:spPr/>
        <p:txBody>
          <a:bodyPr/>
          <a:lstStyle/>
          <a:p>
            <a:fld id="{A130D202-327F-6B44-BD86-9EA2450A58DA}" type="slidenum">
              <a:rPr lang="en-US" smtClean="0"/>
              <a:t>13</a:t>
            </a:fld>
            <a:endParaRPr lang="en-US" dirty="0"/>
          </a:p>
        </p:txBody>
      </p:sp>
    </p:spTree>
    <p:extLst>
      <p:ext uri="{BB962C8B-B14F-4D97-AF65-F5344CB8AC3E}">
        <p14:creationId xmlns:p14="http://schemas.microsoft.com/office/powerpoint/2010/main" val="396087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a:xfrm>
            <a:off x="457200" y="5784850"/>
            <a:ext cx="8229600" cy="1143000"/>
          </a:xfrm>
        </p:spPr>
        <p:txBody>
          <a:bodyPr>
            <a:normAutofit fontScale="90000"/>
          </a:bodyPr>
          <a:lstStyle/>
          <a:p>
            <a:pPr>
              <a:defRPr/>
            </a:pPr>
            <a:r>
              <a:rPr lang="en-US" dirty="0">
                <a:latin typeface="Corbel" pitchFamily="34" charset="0"/>
              </a:rPr>
              <a:t>Most Frequent Types of Flowing Grain/Feed Entrapments</a:t>
            </a:r>
          </a:p>
        </p:txBody>
      </p:sp>
      <p:sp>
        <p:nvSpPr>
          <p:cNvPr id="3" name="Slide Number Placeholder 2"/>
          <p:cNvSpPr>
            <a:spLocks noGrp="1"/>
          </p:cNvSpPr>
          <p:nvPr>
            <p:ph type="sldNum" sz="quarter" idx="12"/>
          </p:nvPr>
        </p:nvSpPr>
        <p:spPr/>
        <p:txBody>
          <a:bodyPr/>
          <a:lstStyle/>
          <a:p>
            <a:fld id="{A130D202-327F-6B44-BD86-9EA2450A58DA}" type="slidenum">
              <a:rPr lang="en-US" smtClean="0"/>
              <a:t>14</a:t>
            </a:fld>
            <a:endParaRPr lang="en-US" dirty="0"/>
          </a:p>
        </p:txBody>
      </p:sp>
      <p:sp>
        <p:nvSpPr>
          <p:cNvPr id="8" name="Content Placeholder 4"/>
          <p:cNvSpPr>
            <a:spLocks noGrp="1"/>
          </p:cNvSpPr>
          <p:nvPr/>
        </p:nvSpPr>
        <p:spPr bwMode="auto">
          <a:xfrm>
            <a:off x="829558" y="1624084"/>
            <a:ext cx="7686645" cy="45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buClrTx/>
              <a:buSzPct val="100000"/>
              <a:buFont typeface="Wingdings" pitchFamily="2" charset="2"/>
              <a:buChar char="§"/>
            </a:pPr>
            <a:r>
              <a:rPr lang="en-US" sz="2400" dirty="0" smtClean="0">
                <a:latin typeface="Corbel" pitchFamily="34" charset="0"/>
              </a:rPr>
              <a:t>Entrapment in a free flowing column of grain</a:t>
            </a:r>
          </a:p>
          <a:p>
            <a:pPr eaLnBrk="1" hangingPunct="1">
              <a:buClrTx/>
              <a:buSzPct val="100000"/>
              <a:buFont typeface="Wingdings" pitchFamily="2" charset="2"/>
              <a:buChar char="§"/>
            </a:pPr>
            <a:r>
              <a:rPr lang="en-US" sz="2400" dirty="0" smtClean="0">
                <a:latin typeface="Corbel" pitchFamily="34" charset="0"/>
              </a:rPr>
              <a:t>Bridging/crusted horizontal surface entrapment</a:t>
            </a:r>
          </a:p>
          <a:p>
            <a:pPr eaLnBrk="1" hangingPunct="1">
              <a:buClrTx/>
              <a:buSzPct val="100000"/>
              <a:buFont typeface="Wingdings" pitchFamily="2" charset="2"/>
              <a:buChar char="§"/>
            </a:pPr>
            <a:r>
              <a:rPr lang="en-US" sz="2400" dirty="0" smtClean="0">
                <a:latin typeface="Corbel" pitchFamily="34" charset="0"/>
              </a:rPr>
              <a:t>Collapse of vertically crusted grain surface (avalanche entrapment)</a:t>
            </a:r>
          </a:p>
          <a:p>
            <a:pPr eaLnBrk="1" hangingPunct="1">
              <a:buClrTx/>
              <a:buSzPct val="100000"/>
              <a:buFont typeface="Wingdings" pitchFamily="2" charset="2"/>
              <a:buChar char="§"/>
            </a:pPr>
            <a:r>
              <a:rPr lang="en-US" sz="2400" dirty="0" smtClean="0">
                <a:latin typeface="Corbel" pitchFamily="34" charset="0"/>
              </a:rPr>
              <a:t>Entrapment in free standing pile of material (avalanche entrapment)</a:t>
            </a:r>
          </a:p>
          <a:p>
            <a:pPr eaLnBrk="1" hangingPunct="1">
              <a:buClrTx/>
              <a:buSzPct val="100000"/>
              <a:buFont typeface="Wingdings" pitchFamily="2" charset="2"/>
              <a:buChar char="§"/>
            </a:pPr>
            <a:r>
              <a:rPr lang="en-US" sz="2400" dirty="0" smtClean="0">
                <a:latin typeface="Corbel" pitchFamily="34" charset="0"/>
              </a:rPr>
              <a:t>Entrapment in grain transport vehicle</a:t>
            </a:r>
          </a:p>
          <a:p>
            <a:pPr eaLnBrk="1" hangingPunct="1">
              <a:buClrTx/>
              <a:buSzPct val="100000"/>
              <a:buFont typeface="Wingdings" pitchFamily="2" charset="2"/>
              <a:buChar char="§"/>
            </a:pPr>
            <a:r>
              <a:rPr lang="en-US" sz="2400" dirty="0" smtClean="0">
                <a:latin typeface="Corbel" pitchFamily="34" charset="0"/>
              </a:rPr>
              <a:t>Entrapment due to unintended release of material or structural failure</a:t>
            </a:r>
          </a:p>
          <a:p>
            <a:pPr eaLnBrk="1" hangingPunct="1">
              <a:buClrTx/>
              <a:buSzPct val="100000"/>
              <a:buFont typeface="Wingdings" pitchFamily="2" charset="2"/>
              <a:buChar char="§"/>
            </a:pPr>
            <a:r>
              <a:rPr lang="en-US" sz="2400" dirty="0" smtClean="0">
                <a:latin typeface="Corbel" pitchFamily="34" charset="0"/>
              </a:rPr>
              <a:t>Entrapment while using a grain vacuum machine</a:t>
            </a:r>
          </a:p>
        </p:txBody>
      </p:sp>
      <p:sp>
        <p:nvSpPr>
          <p:cNvPr id="9" name="Title 3"/>
          <p:cNvSpPr>
            <a:spLocks noGrp="1"/>
          </p:cNvSpPr>
          <p:nvPr/>
        </p:nvSpPr>
        <p:spPr>
          <a:xfrm>
            <a:off x="580032" y="362326"/>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3200" dirty="0" smtClean="0">
                <a:solidFill>
                  <a:schemeClr val="tx1"/>
                </a:solidFill>
                <a:latin typeface="Corbel" pitchFamily="34" charset="0"/>
              </a:rPr>
              <a:t>Most Frequent Types of Flowing Grain/Feed Entrapments</a:t>
            </a:r>
            <a:endParaRPr lang="en-US" sz="3200" dirty="0">
              <a:solidFill>
                <a:schemeClr val="tx1"/>
              </a:solidFill>
              <a:latin typeface="Corbel" pitchFamily="34" charset="0"/>
            </a:endParaRPr>
          </a:p>
        </p:txBody>
      </p:sp>
    </p:spTree>
    <p:extLst>
      <p:ext uri="{BB962C8B-B14F-4D97-AF65-F5344CB8AC3E}">
        <p14:creationId xmlns:p14="http://schemas.microsoft.com/office/powerpoint/2010/main" val="155590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130D202-327F-6B44-BD86-9EA2450A58DA}" type="slidenum">
              <a:rPr lang="en-US" smtClean="0"/>
              <a:t>15</a:t>
            </a:fld>
            <a:endParaRPr lang="en-US" dirty="0"/>
          </a:p>
        </p:txBody>
      </p:sp>
      <p:sp>
        <p:nvSpPr>
          <p:cNvPr id="6" name="Title 2"/>
          <p:cNvSpPr>
            <a:spLocks noGrp="1"/>
          </p:cNvSpPr>
          <p:nvPr>
            <p:ph type="title"/>
          </p:nvPr>
        </p:nvSpPr>
        <p:spPr>
          <a:xfrm>
            <a:off x="542041" y="316584"/>
            <a:ext cx="8229600" cy="1143000"/>
          </a:xfrm>
        </p:spPr>
        <p:txBody>
          <a:bodyPr>
            <a:noAutofit/>
          </a:bodyPr>
          <a:lstStyle/>
          <a:p>
            <a:pPr>
              <a:defRPr/>
            </a:pPr>
            <a:r>
              <a:rPr lang="en-US" sz="3600" b="1" dirty="0" smtClean="0">
                <a:latin typeface="+mn-lt"/>
              </a:rPr>
              <a:t>Entrapment in a Flowing </a:t>
            </a:r>
            <a:br>
              <a:rPr lang="en-US" sz="3600" b="1" dirty="0" smtClean="0">
                <a:latin typeface="+mn-lt"/>
              </a:rPr>
            </a:br>
            <a:r>
              <a:rPr lang="en-US" sz="3600" b="1" dirty="0" smtClean="0">
                <a:latin typeface="+mn-lt"/>
              </a:rPr>
              <a:t>Column of Grain</a:t>
            </a:r>
            <a:endParaRPr lang="en-US" sz="3600" b="1" dirty="0">
              <a:latin typeface="+mn-lt"/>
            </a:endParaRPr>
          </a:p>
        </p:txBody>
      </p:sp>
      <p:pic>
        <p:nvPicPr>
          <p:cNvPr id="10" name="Picture 2" title="Picture - entrapment in a flowing column of g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0928" y="1752600"/>
            <a:ext cx="5316682" cy="437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837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130D202-327F-6B44-BD86-9EA2450A58DA}" type="slidenum">
              <a:rPr lang="en-US" smtClean="0"/>
              <a:t>16</a:t>
            </a:fld>
            <a:endParaRPr lang="en-US" dirty="0"/>
          </a:p>
        </p:txBody>
      </p:sp>
      <p:sp>
        <p:nvSpPr>
          <p:cNvPr id="7" name="Title 2"/>
          <p:cNvSpPr>
            <a:spLocks noGrp="1"/>
          </p:cNvSpPr>
          <p:nvPr>
            <p:ph type="title"/>
          </p:nvPr>
        </p:nvSpPr>
        <p:spPr>
          <a:xfrm>
            <a:off x="491042" y="457200"/>
            <a:ext cx="8229600" cy="1143000"/>
          </a:xfrm>
        </p:spPr>
        <p:txBody>
          <a:bodyPr>
            <a:noAutofit/>
          </a:bodyPr>
          <a:lstStyle/>
          <a:p>
            <a:pPr>
              <a:defRPr/>
            </a:pPr>
            <a:r>
              <a:rPr lang="en-US" sz="3600" b="1" dirty="0" smtClean="0">
                <a:latin typeface="+mn-lt"/>
              </a:rPr>
              <a:t>Collapse of Horizontally Crusted or Bridged Grain Surface</a:t>
            </a:r>
            <a:endParaRPr lang="en-US" sz="3600" b="1" dirty="0">
              <a:latin typeface="+mn-lt"/>
            </a:endParaRPr>
          </a:p>
        </p:txBody>
      </p:sp>
      <p:pic>
        <p:nvPicPr>
          <p:cNvPr id="8" name="Picture 2" descr="B:\STEVE WETTSCHURACK\SUSAN HARWOOD\TRAINING\MANUAL\PICTURES UPDATED 1.23.14\Pictures\JPGS\Pg14_image.jpg" title="Picture - collapse of horizontally crusted or bridged grain surfa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045" y="1752600"/>
            <a:ext cx="5371594" cy="441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98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130D202-327F-6B44-BD86-9EA2450A58DA}" type="slidenum">
              <a:rPr lang="en-US" smtClean="0"/>
              <a:t>17</a:t>
            </a:fld>
            <a:endParaRPr lang="en-US" dirty="0"/>
          </a:p>
        </p:txBody>
      </p:sp>
      <p:sp>
        <p:nvSpPr>
          <p:cNvPr id="9" name="Title 2"/>
          <p:cNvSpPr>
            <a:spLocks noGrp="1"/>
          </p:cNvSpPr>
          <p:nvPr>
            <p:ph type="title"/>
          </p:nvPr>
        </p:nvSpPr>
        <p:spPr>
          <a:xfrm>
            <a:off x="457200" y="274638"/>
            <a:ext cx="8229600" cy="1143000"/>
          </a:xfrm>
        </p:spPr>
        <p:txBody>
          <a:bodyPr>
            <a:normAutofit/>
          </a:bodyPr>
          <a:lstStyle/>
          <a:p>
            <a:pPr>
              <a:defRPr/>
            </a:pPr>
            <a:r>
              <a:rPr lang="en-US" sz="3600" b="1" dirty="0" smtClean="0">
                <a:latin typeface="+mn-lt"/>
              </a:rPr>
              <a:t>Collapse of Vertically Crusted Grain</a:t>
            </a:r>
            <a:endParaRPr lang="en-US" sz="3600" b="1" dirty="0">
              <a:latin typeface="+mn-lt"/>
            </a:endParaRPr>
          </a:p>
        </p:txBody>
      </p:sp>
      <p:pic>
        <p:nvPicPr>
          <p:cNvPr id="10" name="Picture 2" title="Picture - collapse of vertically crusted g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447800"/>
            <a:ext cx="5747518"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620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130D202-327F-6B44-BD86-9EA2450A58DA}" type="slidenum">
              <a:rPr lang="en-US" smtClean="0"/>
              <a:t>18</a:t>
            </a:fld>
            <a:endParaRPr lang="en-US" dirty="0"/>
          </a:p>
        </p:txBody>
      </p:sp>
      <p:sp>
        <p:nvSpPr>
          <p:cNvPr id="6" name="Title 2"/>
          <p:cNvSpPr>
            <a:spLocks noGrp="1"/>
          </p:cNvSpPr>
          <p:nvPr>
            <p:ph type="title"/>
          </p:nvPr>
        </p:nvSpPr>
        <p:spPr>
          <a:xfrm>
            <a:off x="398837" y="457200"/>
            <a:ext cx="8229600" cy="1143000"/>
          </a:xfrm>
        </p:spPr>
        <p:txBody>
          <a:bodyPr>
            <a:noAutofit/>
          </a:bodyPr>
          <a:lstStyle/>
          <a:p>
            <a:pPr>
              <a:defRPr/>
            </a:pPr>
            <a:r>
              <a:rPr lang="en-US" sz="3600" b="1" dirty="0" smtClean="0">
                <a:latin typeface="+mn-lt"/>
              </a:rPr>
              <a:t>Entrapment in Free-Standing </a:t>
            </a:r>
            <a:br>
              <a:rPr lang="en-US" sz="3600" b="1" dirty="0" smtClean="0">
                <a:latin typeface="+mn-lt"/>
              </a:rPr>
            </a:br>
            <a:r>
              <a:rPr lang="en-US" sz="3600" b="1" dirty="0" smtClean="0">
                <a:latin typeface="+mn-lt"/>
              </a:rPr>
              <a:t>Pile of Grain</a:t>
            </a:r>
            <a:endParaRPr lang="en-US" sz="3600" b="1" dirty="0">
              <a:latin typeface="+mn-lt"/>
            </a:endParaRPr>
          </a:p>
        </p:txBody>
      </p:sp>
      <p:pic>
        <p:nvPicPr>
          <p:cNvPr id="7" name="Picture 3" title="Picture - entrapmnet in free-standing pile of gr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9496" y="1676400"/>
            <a:ext cx="5435704" cy="446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618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130D202-327F-6B44-BD86-9EA2450A58DA}" type="slidenum">
              <a:rPr lang="en-US" smtClean="0"/>
              <a:t>19</a:t>
            </a:fld>
            <a:endParaRPr lang="en-US" dirty="0"/>
          </a:p>
        </p:txBody>
      </p:sp>
      <p:sp>
        <p:nvSpPr>
          <p:cNvPr id="8" name="Title 2"/>
          <p:cNvSpPr>
            <a:spLocks noGrp="1"/>
          </p:cNvSpPr>
          <p:nvPr>
            <p:ph type="title"/>
          </p:nvPr>
        </p:nvSpPr>
        <p:spPr>
          <a:xfrm>
            <a:off x="538162" y="609600"/>
            <a:ext cx="8229600" cy="1143000"/>
          </a:xfrm>
        </p:spPr>
        <p:txBody>
          <a:bodyPr>
            <a:normAutofit/>
          </a:bodyPr>
          <a:lstStyle/>
          <a:p>
            <a:pPr>
              <a:defRPr/>
            </a:pPr>
            <a:r>
              <a:rPr lang="en-US" sz="3600" b="1" dirty="0" smtClean="0"/>
              <a:t>Entrapment in Grain Transport Vehicles</a:t>
            </a:r>
            <a:endParaRPr lang="en-US" sz="3600" b="1" dirty="0"/>
          </a:p>
        </p:txBody>
      </p:sp>
      <p:pic>
        <p:nvPicPr>
          <p:cNvPr id="9" name="Picture 2" title="Picture - entrapment in grain transport veh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596816"/>
            <a:ext cx="6410325" cy="480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383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4"/>
            <a:ext cx="8229600" cy="1143000"/>
          </a:xfrm>
        </p:spPr>
        <p:txBody>
          <a:bodyPr>
            <a:normAutofit/>
          </a:bodyPr>
          <a:lstStyle/>
          <a:p>
            <a:r>
              <a:rPr lang="en-US" sz="3600" b="1" dirty="0" smtClean="0"/>
              <a:t>Objectives</a:t>
            </a:r>
            <a:endParaRPr lang="en-US" sz="3600" b="1" dirty="0"/>
          </a:p>
        </p:txBody>
      </p:sp>
      <p:sp>
        <p:nvSpPr>
          <p:cNvPr id="3" name="Slide Number Placeholder 2"/>
          <p:cNvSpPr>
            <a:spLocks noGrp="1"/>
          </p:cNvSpPr>
          <p:nvPr>
            <p:ph type="sldNum" sz="quarter" idx="12"/>
          </p:nvPr>
        </p:nvSpPr>
        <p:spPr/>
        <p:txBody>
          <a:bodyPr/>
          <a:lstStyle/>
          <a:p>
            <a:fld id="{A130D202-327F-6B44-BD86-9EA2450A58DA}" type="slidenum">
              <a:rPr lang="en-US" smtClean="0"/>
              <a:t>2</a:t>
            </a:fld>
            <a:endParaRPr lang="en-US" dirty="0"/>
          </a:p>
        </p:txBody>
      </p:sp>
      <p:sp>
        <p:nvSpPr>
          <p:cNvPr id="4" name="TextBox 3"/>
          <p:cNvSpPr txBox="1"/>
          <p:nvPr/>
        </p:nvSpPr>
        <p:spPr>
          <a:xfrm>
            <a:off x="998541" y="971118"/>
            <a:ext cx="8159109" cy="5693866"/>
          </a:xfrm>
          <a:prstGeom prst="rect">
            <a:avLst/>
          </a:prstGeom>
          <a:noFill/>
        </p:spPr>
        <p:txBody>
          <a:bodyPr wrap="square" rtlCol="0">
            <a:spAutoFit/>
          </a:bodyPr>
          <a:lstStyle/>
          <a:p>
            <a:pPr marL="285750" indent="-285750">
              <a:buFont typeface="Wingdings" panose="05000000000000000000" pitchFamily="2" charset="2"/>
              <a:buChar char="§"/>
            </a:pPr>
            <a:r>
              <a:rPr lang="en-US" sz="2600" dirty="0" smtClean="0"/>
              <a:t>Explain the scope and magnitude of the U.S. grain industry.</a:t>
            </a:r>
          </a:p>
          <a:p>
            <a:pPr marL="285750" indent="-285750">
              <a:buFont typeface="Wingdings" panose="05000000000000000000" pitchFamily="2" charset="2"/>
              <a:buChar char="§"/>
            </a:pPr>
            <a:r>
              <a:rPr lang="en-US" sz="2600" dirty="0" smtClean="0"/>
              <a:t>Explain the proportion of victims involved in agricultural confined spaces under the age of 21.</a:t>
            </a:r>
          </a:p>
          <a:p>
            <a:pPr marL="285750" indent="-285750">
              <a:buFont typeface="Wingdings" panose="05000000000000000000" pitchFamily="2" charset="2"/>
              <a:buChar char="§"/>
            </a:pPr>
            <a:r>
              <a:rPr lang="en-US" sz="2600" dirty="0" smtClean="0"/>
              <a:t>Describe the nature and characteristics of incidents involving agricultural confined spaces.</a:t>
            </a:r>
          </a:p>
          <a:p>
            <a:pPr marL="285750" indent="-285750">
              <a:buFont typeface="Wingdings" panose="05000000000000000000" pitchFamily="2" charset="2"/>
              <a:buChar char="§"/>
            </a:pPr>
            <a:r>
              <a:rPr lang="en-US" sz="2600" dirty="0" smtClean="0"/>
              <a:t>Describe the characteristics of youth that make them so vulnerable to grain-related incidents.</a:t>
            </a:r>
          </a:p>
          <a:p>
            <a:pPr marL="285750" indent="-285750">
              <a:buFont typeface="Wingdings" panose="05000000000000000000" pitchFamily="2" charset="2"/>
              <a:buChar char="§"/>
            </a:pPr>
            <a:r>
              <a:rPr lang="en-US" sz="2600" dirty="0" smtClean="0"/>
              <a:t>Identify the regions of the U.S. where most grain entrapments occur.</a:t>
            </a:r>
          </a:p>
          <a:p>
            <a:pPr marL="285750" indent="-285750">
              <a:buFont typeface="Wingdings" panose="05000000000000000000" pitchFamily="2" charset="2"/>
              <a:buChar char="§"/>
            </a:pPr>
            <a:r>
              <a:rPr lang="en-US" sz="2600" dirty="0" smtClean="0"/>
              <a:t>Explain the role that out-of-condition grain has on the frequency of grain entrapments.</a:t>
            </a:r>
          </a:p>
          <a:p>
            <a:pPr marL="285750" indent="-285750">
              <a:buFont typeface="Wingdings" panose="05000000000000000000" pitchFamily="2" charset="2"/>
              <a:buChar char="§"/>
            </a:pPr>
            <a:r>
              <a:rPr lang="en-US" sz="2600" dirty="0" smtClean="0"/>
              <a:t>Explain the reasons why youth are the most frequent victims of grain transport vehicles.</a:t>
            </a:r>
            <a:endParaRPr lang="en-US" sz="2600" dirty="0"/>
          </a:p>
        </p:txBody>
      </p:sp>
    </p:spTree>
    <p:extLst>
      <p:ext uri="{BB962C8B-B14F-4D97-AF65-F5344CB8AC3E}">
        <p14:creationId xmlns:p14="http://schemas.microsoft.com/office/powerpoint/2010/main" val="3272351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67" y="269650"/>
            <a:ext cx="8229600" cy="1143000"/>
          </a:xfrm>
        </p:spPr>
        <p:txBody>
          <a:bodyPr>
            <a:noAutofit/>
          </a:bodyPr>
          <a:lstStyle/>
          <a:p>
            <a:pPr algn="ctr">
              <a:defRPr sz="1800" b="1" i="0" u="none" strike="noStrike" kern="1200" baseline="0">
                <a:solidFill>
                  <a:prstClr val="black"/>
                </a:solidFill>
                <a:latin typeface="+mn-lt"/>
                <a:ea typeface="+mn-ea"/>
                <a:cs typeface="+mn-cs"/>
              </a:defRPr>
            </a:pPr>
            <a:r>
              <a:rPr lang="en-US" sz="3600" dirty="0">
                <a:solidFill>
                  <a:prstClr val="black"/>
                </a:solidFill>
              </a:rPr>
              <a:t>Grain Entrapment Incidents Involving Grain Transport Vehicles</a:t>
            </a:r>
          </a:p>
        </p:txBody>
      </p:sp>
      <p:sp>
        <p:nvSpPr>
          <p:cNvPr id="3" name="Slide Number Placeholder 2"/>
          <p:cNvSpPr>
            <a:spLocks noGrp="1"/>
          </p:cNvSpPr>
          <p:nvPr>
            <p:ph type="sldNum" sz="quarter" idx="12"/>
          </p:nvPr>
        </p:nvSpPr>
        <p:spPr/>
        <p:txBody>
          <a:bodyPr/>
          <a:lstStyle/>
          <a:p>
            <a:fld id="{A130D202-327F-6B44-BD86-9EA2450A58DA}" type="slidenum">
              <a:rPr lang="en-US" smtClean="0"/>
              <a:t>20</a:t>
            </a:fld>
            <a:endParaRPr lang="en-US" dirty="0"/>
          </a:p>
        </p:txBody>
      </p:sp>
      <p:pic>
        <p:nvPicPr>
          <p:cNvPr id="2050" name="Picture 2" title="Graph -  focuses on grain transport vehicle cases and the ages they occur. On the left side of the graph is the number of cases recorded and on along the bottom are the age groups of the victims. The red/pink bars represent all the fatal incidents recorded, while the black/grey bars represent the non-fatal incidents. The age group 1-10 and 11-20 represent the vast majority of the cases. This highlights the danger grain transport vehicles are for children and young adults. Emphasis to the participants that they should NEVER ride in the grain wagon, empty or full.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629" y="1263379"/>
            <a:ext cx="7869670" cy="536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594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624" y="274638"/>
            <a:ext cx="8229600" cy="1143000"/>
          </a:xfrm>
        </p:spPr>
        <p:txBody>
          <a:bodyPr>
            <a:noAutofit/>
          </a:bodyPr>
          <a:lstStyle/>
          <a:p>
            <a:r>
              <a:rPr lang="en-US" sz="3600" b="1" dirty="0" smtClean="0"/>
              <a:t>Why do so Many Entrapments in </a:t>
            </a:r>
            <a:br>
              <a:rPr lang="en-US" sz="3600" b="1" dirty="0" smtClean="0"/>
            </a:br>
            <a:r>
              <a:rPr lang="en-US" sz="3600" b="1" dirty="0" smtClean="0"/>
              <a:t>Grain Transport Vehicles Involve Children?</a:t>
            </a:r>
            <a:endParaRPr lang="en-US" sz="3600" b="1" dirty="0"/>
          </a:p>
        </p:txBody>
      </p:sp>
      <p:sp>
        <p:nvSpPr>
          <p:cNvPr id="5" name="Slide Number Placeholder 4"/>
          <p:cNvSpPr>
            <a:spLocks noGrp="1"/>
          </p:cNvSpPr>
          <p:nvPr>
            <p:ph type="sldNum" sz="quarter" idx="12"/>
          </p:nvPr>
        </p:nvSpPr>
        <p:spPr/>
        <p:txBody>
          <a:bodyPr/>
          <a:lstStyle/>
          <a:p>
            <a:fld id="{A130D202-327F-6B44-BD86-9EA2450A58DA}" type="slidenum">
              <a:rPr lang="en-US" smtClean="0"/>
              <a:t>21</a:t>
            </a:fld>
            <a:endParaRPr lang="en-US" dirty="0"/>
          </a:p>
        </p:txBody>
      </p:sp>
      <p:sp>
        <p:nvSpPr>
          <p:cNvPr id="4" name="TextBox 3"/>
          <p:cNvSpPr txBox="1"/>
          <p:nvPr/>
        </p:nvSpPr>
        <p:spPr>
          <a:xfrm>
            <a:off x="5427024" y="6555179"/>
            <a:ext cx="3562598" cy="215444"/>
          </a:xfrm>
          <a:prstGeom prst="rect">
            <a:avLst/>
          </a:prstGeom>
          <a:noFill/>
        </p:spPr>
        <p:txBody>
          <a:bodyPr wrap="square" rtlCol="0">
            <a:spAutoFit/>
          </a:bodyPr>
          <a:lstStyle/>
          <a:p>
            <a:r>
              <a:rPr lang="en-US" sz="800" dirty="0"/>
              <a:t>http://web.extension.illinois.edu/agsafety/equipment/grainbinsafety.cfm</a:t>
            </a:r>
          </a:p>
        </p:txBody>
      </p:sp>
      <p:pic>
        <p:nvPicPr>
          <p:cNvPr id="6" name="Picture 2" descr="http://web.extension.illinois.edu/agsafety/images/image001.jpg" title="Picture of a child in a grain transport vehicle striked by NO symb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6823" y="1481327"/>
            <a:ext cx="7089778" cy="4705493"/>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title="Red NO Symbol"/>
          <p:cNvSpPr/>
          <p:nvPr/>
        </p:nvSpPr>
        <p:spPr>
          <a:xfrm>
            <a:off x="2903456" y="1481327"/>
            <a:ext cx="5137608" cy="4705493"/>
          </a:xfrm>
          <a:prstGeom prst="noSmoking">
            <a:avLst>
              <a:gd name="adj" fmla="val 435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3966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130D202-327F-6B44-BD86-9EA2450A58DA}" type="slidenum">
              <a:rPr lang="en-US" smtClean="0"/>
              <a:t>22</a:t>
            </a:fld>
            <a:endParaRPr lang="en-US" dirty="0"/>
          </a:p>
        </p:txBody>
      </p:sp>
      <p:sp>
        <p:nvSpPr>
          <p:cNvPr id="6" name="Title 2"/>
          <p:cNvSpPr>
            <a:spLocks noGrp="1"/>
          </p:cNvSpPr>
          <p:nvPr>
            <p:ph type="title"/>
          </p:nvPr>
        </p:nvSpPr>
        <p:spPr>
          <a:xfrm>
            <a:off x="694904" y="304800"/>
            <a:ext cx="8229600" cy="1371600"/>
          </a:xfrm>
        </p:spPr>
        <p:txBody>
          <a:bodyPr>
            <a:noAutofit/>
          </a:bodyPr>
          <a:lstStyle/>
          <a:p>
            <a:pPr>
              <a:defRPr/>
            </a:pPr>
            <a:r>
              <a:rPr lang="en-US" sz="3600" b="1" dirty="0" smtClean="0"/>
              <a:t>Entrapment Due to Unintended Release of Material or Structural Failure</a:t>
            </a:r>
            <a:endParaRPr lang="en-US" sz="3600" b="1" dirty="0"/>
          </a:p>
        </p:txBody>
      </p:sp>
      <p:pic>
        <p:nvPicPr>
          <p:cNvPr id="7" name="Picture 2" title="Picture - entrapment due to unintended release of material or structural fail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4865" y="1877526"/>
            <a:ext cx="5856695" cy="388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740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130D202-327F-6B44-BD86-9EA2450A58DA}" type="slidenum">
              <a:rPr lang="en-US" smtClean="0"/>
              <a:t>23</a:t>
            </a:fld>
            <a:endParaRPr lang="en-US" dirty="0"/>
          </a:p>
        </p:txBody>
      </p:sp>
      <p:sp>
        <p:nvSpPr>
          <p:cNvPr id="8" name="Title 2"/>
          <p:cNvSpPr>
            <a:spLocks noGrp="1"/>
          </p:cNvSpPr>
          <p:nvPr>
            <p:ph type="title"/>
          </p:nvPr>
        </p:nvSpPr>
        <p:spPr>
          <a:xfrm>
            <a:off x="528947" y="495300"/>
            <a:ext cx="8229600" cy="1143000"/>
          </a:xfrm>
        </p:spPr>
        <p:txBody>
          <a:bodyPr>
            <a:noAutofit/>
          </a:bodyPr>
          <a:lstStyle/>
          <a:p>
            <a:pPr>
              <a:defRPr/>
            </a:pPr>
            <a:r>
              <a:rPr lang="en-US" sz="3600" b="1" dirty="0" smtClean="0"/>
              <a:t>Entrapment While Using Grain Vacuum Machines</a:t>
            </a:r>
            <a:endParaRPr lang="en-US" sz="3600" b="1" dirty="0"/>
          </a:p>
        </p:txBody>
      </p:sp>
      <p:pic>
        <p:nvPicPr>
          <p:cNvPr id="9" name="Picture 2" title="Picture - entrapment while using grain vacuum mach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20409"/>
            <a:ext cx="4364182" cy="342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B:\Hamm\Pictures&amp;Music\Photos\Grain Vacuum Pics\DSCN2956.JPG" title="Picture - man using a grain vacuu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9219" y="2438400"/>
            <a:ext cx="3875979" cy="290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86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89" y="274638"/>
            <a:ext cx="8229600" cy="1143000"/>
          </a:xfrm>
        </p:spPr>
        <p:txBody>
          <a:bodyPr>
            <a:normAutofit/>
          </a:bodyPr>
          <a:lstStyle/>
          <a:p>
            <a:r>
              <a:rPr lang="en-US" sz="3200" b="1" dirty="0" smtClean="0"/>
              <a:t>The Single Most Important Contributing Factors to Grain Entrapment is Out-of-Condition Corn</a:t>
            </a:r>
            <a:endParaRPr lang="en-US" sz="3200" b="1" dirty="0"/>
          </a:p>
        </p:txBody>
      </p:sp>
      <p:sp>
        <p:nvSpPr>
          <p:cNvPr id="5" name="Slide Number Placeholder 4"/>
          <p:cNvSpPr>
            <a:spLocks noGrp="1"/>
          </p:cNvSpPr>
          <p:nvPr>
            <p:ph type="sldNum" sz="quarter" idx="12"/>
          </p:nvPr>
        </p:nvSpPr>
        <p:spPr/>
        <p:txBody>
          <a:bodyPr/>
          <a:lstStyle/>
          <a:p>
            <a:fld id="{A130D202-327F-6B44-BD86-9EA2450A58DA}" type="slidenum">
              <a:rPr lang="en-US" smtClean="0"/>
              <a:t>24</a:t>
            </a:fld>
            <a:endParaRPr lang="en-US" dirty="0"/>
          </a:p>
        </p:txBody>
      </p:sp>
      <p:pic>
        <p:nvPicPr>
          <p:cNvPr id="6" name="Picture 2" descr="Aspergillis flavus can appear as a powdery mold grow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177" y="2590799"/>
            <a:ext cx="4563999" cy="3004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Z:\Photos and Images and Videos\GRAIN BINS\Out of Condition Column\GrainColumn.jpg" title="Picture - Higher moisture levels will lead to rapid spoilage or out-of-condition grain due to biological decomposition. This is especially true at higher ambient temperatures. This out-of-condition grain will begin to crust or form chunks of grain that can be free standing or stick to the walls of the storage struc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5159" y="1600199"/>
            <a:ext cx="3391641" cy="438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86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130D202-327F-6B44-BD86-9EA2450A58DA}" type="slidenum">
              <a:rPr lang="en-US" smtClean="0"/>
              <a:t>25</a:t>
            </a:fld>
            <a:endParaRPr lang="en-US" dirty="0"/>
          </a:p>
        </p:txBody>
      </p:sp>
      <p:sp>
        <p:nvSpPr>
          <p:cNvPr id="8" name="Content Placeholder 1"/>
          <p:cNvSpPr>
            <a:spLocks noGrp="1"/>
          </p:cNvSpPr>
          <p:nvPr>
            <p:ph idx="1"/>
          </p:nvPr>
        </p:nvSpPr>
        <p:spPr>
          <a:xfrm>
            <a:off x="1121790" y="1905000"/>
            <a:ext cx="7565009" cy="4343400"/>
          </a:xfrm>
        </p:spPr>
        <p:txBody>
          <a:bodyPr>
            <a:normAutofit fontScale="92500" lnSpcReduction="20000"/>
          </a:bodyPr>
          <a:lstStyle/>
          <a:p>
            <a:pPr>
              <a:buFont typeface="Wingdings" pitchFamily="2" charset="2"/>
              <a:buChar char="§"/>
            </a:pPr>
            <a:r>
              <a:rPr lang="en-US" dirty="0" smtClean="0"/>
              <a:t>Increasing production of grain</a:t>
            </a:r>
          </a:p>
          <a:p>
            <a:pPr>
              <a:buFont typeface="Wingdings" pitchFamily="2" charset="2"/>
              <a:buChar char="§"/>
            </a:pPr>
            <a:r>
              <a:rPr lang="en-US" dirty="0" smtClean="0"/>
              <a:t>Longer term storage of grain increasing potential for spoilage</a:t>
            </a:r>
          </a:p>
          <a:p>
            <a:pPr>
              <a:buFont typeface="Wingdings" pitchFamily="2" charset="2"/>
              <a:buChar char="§"/>
            </a:pPr>
            <a:r>
              <a:rPr lang="en-US" dirty="0" smtClean="0"/>
              <a:t>More storage being built at exempt facilities</a:t>
            </a:r>
          </a:p>
          <a:p>
            <a:pPr>
              <a:buFont typeface="Wingdings" pitchFamily="2" charset="2"/>
              <a:buChar char="§"/>
            </a:pPr>
            <a:r>
              <a:rPr lang="en-US" dirty="0" smtClean="0"/>
              <a:t>Increased rate of grain handling</a:t>
            </a:r>
          </a:p>
          <a:p>
            <a:pPr>
              <a:buFont typeface="Wingdings" pitchFamily="2" charset="2"/>
              <a:buChar char="§"/>
            </a:pPr>
            <a:r>
              <a:rPr lang="en-US" dirty="0" smtClean="0"/>
              <a:t>Increased size of storage structures</a:t>
            </a:r>
          </a:p>
          <a:p>
            <a:pPr>
              <a:buFont typeface="Wingdings" pitchFamily="2" charset="2"/>
              <a:buChar char="§"/>
            </a:pPr>
            <a:r>
              <a:rPr lang="en-US" dirty="0" smtClean="0"/>
              <a:t>Expanded use of grain for energy production</a:t>
            </a:r>
          </a:p>
          <a:p>
            <a:pPr>
              <a:buFont typeface="Wingdings" pitchFamily="2" charset="2"/>
              <a:buChar char="§"/>
            </a:pPr>
            <a:r>
              <a:rPr lang="en-US" dirty="0" smtClean="0"/>
              <a:t>Changing workforce</a:t>
            </a:r>
          </a:p>
          <a:p>
            <a:pPr>
              <a:buFont typeface="Wingdings" pitchFamily="2" charset="2"/>
              <a:buChar char="§"/>
            </a:pPr>
            <a:r>
              <a:rPr lang="en-US" dirty="0" smtClean="0"/>
              <a:t>Increased cost of drying grain</a:t>
            </a:r>
          </a:p>
        </p:txBody>
      </p:sp>
      <p:sp>
        <p:nvSpPr>
          <p:cNvPr id="9" name="Title 2"/>
          <p:cNvSpPr>
            <a:spLocks noGrp="1"/>
          </p:cNvSpPr>
          <p:nvPr>
            <p:ph type="title"/>
          </p:nvPr>
        </p:nvSpPr>
        <p:spPr>
          <a:xfrm>
            <a:off x="457200" y="609600"/>
            <a:ext cx="8229600" cy="1143000"/>
          </a:xfrm>
        </p:spPr>
        <p:txBody>
          <a:bodyPr>
            <a:noAutofit/>
          </a:bodyPr>
          <a:lstStyle/>
          <a:p>
            <a:pPr>
              <a:defRPr/>
            </a:pPr>
            <a:r>
              <a:rPr lang="en-US" sz="3600" b="1" dirty="0" smtClean="0"/>
              <a:t>Factors Influencing the Trend in Grain-Related Entrapments</a:t>
            </a:r>
            <a:endParaRPr lang="en-US" sz="3600" b="1" dirty="0"/>
          </a:p>
        </p:txBody>
      </p:sp>
    </p:spTree>
    <p:extLst>
      <p:ext uri="{BB962C8B-B14F-4D97-AF65-F5344CB8AC3E}">
        <p14:creationId xmlns:p14="http://schemas.microsoft.com/office/powerpoint/2010/main" val="3583265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Summary</a:t>
            </a:r>
            <a:endParaRPr lang="en-US" sz="3600" b="1" dirty="0"/>
          </a:p>
        </p:txBody>
      </p:sp>
      <p:sp>
        <p:nvSpPr>
          <p:cNvPr id="3" name="Content Placeholder 2"/>
          <p:cNvSpPr>
            <a:spLocks noGrp="1"/>
          </p:cNvSpPr>
          <p:nvPr>
            <p:ph idx="1"/>
          </p:nvPr>
        </p:nvSpPr>
        <p:spPr>
          <a:xfrm>
            <a:off x="923827" y="1326821"/>
            <a:ext cx="7484882" cy="4525963"/>
          </a:xfrm>
        </p:spPr>
        <p:txBody>
          <a:bodyPr>
            <a:normAutofit fontScale="92500" lnSpcReduction="10000"/>
          </a:bodyPr>
          <a:lstStyle/>
          <a:p>
            <a:r>
              <a:rPr lang="en-US" sz="2800" dirty="0" smtClean="0"/>
              <a:t>1 out of 5 injuries/fatalities involve youth under age of 21</a:t>
            </a:r>
          </a:p>
          <a:p>
            <a:r>
              <a:rPr lang="en-US" sz="2800" dirty="0" smtClean="0"/>
              <a:t>Nearly all victims are male</a:t>
            </a:r>
          </a:p>
          <a:p>
            <a:r>
              <a:rPr lang="en-US" sz="2800" dirty="0" smtClean="0"/>
              <a:t>Entrapments involving GTVs occur mostly to males under age of 21</a:t>
            </a:r>
          </a:p>
          <a:p>
            <a:r>
              <a:rPr lang="en-US" sz="2800" dirty="0" smtClean="0"/>
              <a:t>Most entrapments happen in October during harvest season</a:t>
            </a:r>
          </a:p>
          <a:p>
            <a:r>
              <a:rPr lang="en-US" sz="2800" dirty="0" smtClean="0"/>
              <a:t>Corn is the grain most likely involved</a:t>
            </a:r>
          </a:p>
          <a:p>
            <a:r>
              <a:rPr lang="en-US" sz="2800" dirty="0" smtClean="0"/>
              <a:t>Most entrapments occur in Midwest</a:t>
            </a:r>
          </a:p>
          <a:p>
            <a:r>
              <a:rPr lang="en-US" sz="2800" dirty="0" smtClean="0"/>
              <a:t>Out-of-condition corn is a significant contributor</a:t>
            </a:r>
          </a:p>
          <a:p>
            <a:endParaRPr lang="en-US" dirty="0"/>
          </a:p>
        </p:txBody>
      </p:sp>
      <p:sp>
        <p:nvSpPr>
          <p:cNvPr id="4" name="Slide Number Placeholder 3"/>
          <p:cNvSpPr>
            <a:spLocks noGrp="1"/>
          </p:cNvSpPr>
          <p:nvPr>
            <p:ph type="sldNum" sz="quarter" idx="12"/>
          </p:nvPr>
        </p:nvSpPr>
        <p:spPr/>
        <p:txBody>
          <a:bodyPr/>
          <a:lstStyle/>
          <a:p>
            <a:fld id="{A130D202-327F-6B44-BD86-9EA2450A58DA}" type="slidenum">
              <a:rPr lang="en-US" smtClean="0"/>
              <a:t>26</a:t>
            </a:fld>
            <a:endParaRPr lang="en-US" dirty="0"/>
          </a:p>
        </p:txBody>
      </p:sp>
    </p:spTree>
    <p:extLst>
      <p:ext uri="{BB962C8B-B14F-4D97-AF65-F5344CB8AC3E}">
        <p14:creationId xmlns:p14="http://schemas.microsoft.com/office/powerpoint/2010/main" val="3468421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Questions</a:t>
            </a:r>
            <a:endParaRPr lang="en-US" sz="3600" b="1" dirty="0"/>
          </a:p>
        </p:txBody>
      </p:sp>
      <p:pic>
        <p:nvPicPr>
          <p:cNvPr id="5" name="ead99cec-a3de-48c9-91f2-dd704e61a6d6" descr="C7EE5E06-D744-4498-BD1F-6205035561D6"/>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851595" y="1587324"/>
            <a:ext cx="349733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A130D202-327F-6B44-BD86-9EA2450A58DA}" type="slidenum">
              <a:rPr lang="en-US" smtClean="0"/>
              <a:t>27</a:t>
            </a:fld>
            <a:endParaRPr lang="en-US" dirty="0"/>
          </a:p>
        </p:txBody>
      </p:sp>
    </p:spTree>
    <p:extLst>
      <p:ext uri="{BB962C8B-B14F-4D97-AF65-F5344CB8AC3E}">
        <p14:creationId xmlns:p14="http://schemas.microsoft.com/office/powerpoint/2010/main" val="1574799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Introduction</a:t>
            </a:r>
            <a:endParaRPr lang="en-US" sz="3600" b="1" dirty="0"/>
          </a:p>
        </p:txBody>
      </p:sp>
      <p:sp>
        <p:nvSpPr>
          <p:cNvPr id="3" name="Slide Number Placeholder 2"/>
          <p:cNvSpPr>
            <a:spLocks noGrp="1"/>
          </p:cNvSpPr>
          <p:nvPr>
            <p:ph type="sldNum" sz="quarter" idx="12"/>
          </p:nvPr>
        </p:nvSpPr>
        <p:spPr/>
        <p:txBody>
          <a:bodyPr/>
          <a:lstStyle/>
          <a:p>
            <a:fld id="{A130D202-327F-6B44-BD86-9EA2450A58DA}" type="slidenum">
              <a:rPr lang="en-US" smtClean="0"/>
              <a:t>3</a:t>
            </a:fld>
            <a:endParaRPr lang="en-US" dirty="0"/>
          </a:p>
        </p:txBody>
      </p:sp>
      <p:sp>
        <p:nvSpPr>
          <p:cNvPr id="4" name="Rectangle 3"/>
          <p:cNvSpPr/>
          <p:nvPr/>
        </p:nvSpPr>
        <p:spPr>
          <a:xfrm>
            <a:off x="867266" y="2127333"/>
            <a:ext cx="7437748" cy="2862322"/>
          </a:xfrm>
          <a:prstGeom prst="rect">
            <a:avLst/>
          </a:prstGeom>
        </p:spPr>
        <p:txBody>
          <a:bodyPr wrap="square">
            <a:spAutoFit/>
          </a:bodyPr>
          <a:lstStyle/>
          <a:p>
            <a:r>
              <a:rPr lang="en-US" sz="3600" dirty="0"/>
              <a:t>Approximately one out of five documented agricultural confined space fatalities or injuries involves a person, just like you, under the age of 21.</a:t>
            </a:r>
          </a:p>
        </p:txBody>
      </p:sp>
    </p:spTree>
    <p:extLst>
      <p:ext uri="{BB962C8B-B14F-4D97-AF65-F5344CB8AC3E}">
        <p14:creationId xmlns:p14="http://schemas.microsoft.com/office/powerpoint/2010/main" val="221468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Hamm\Department&amp;Program\YouthGrainBins\YouthGrainIncidentCollage.jpg" title="Picture - youth grain incident news coll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833" y="1033153"/>
            <a:ext cx="8136216" cy="5824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b="1" dirty="0" smtClean="0"/>
              <a:t>There are better ways to be remembered than being the victim of a grain-related incident</a:t>
            </a:r>
            <a:endParaRPr lang="en-US" sz="3200" b="1" dirty="0"/>
          </a:p>
        </p:txBody>
      </p:sp>
      <p:sp>
        <p:nvSpPr>
          <p:cNvPr id="3" name="Slide Number Placeholder 2"/>
          <p:cNvSpPr>
            <a:spLocks noGrp="1"/>
          </p:cNvSpPr>
          <p:nvPr>
            <p:ph type="sldNum" sz="quarter" idx="12"/>
          </p:nvPr>
        </p:nvSpPr>
        <p:spPr/>
        <p:txBody>
          <a:bodyPr/>
          <a:lstStyle/>
          <a:p>
            <a:fld id="{A130D202-327F-6B44-BD86-9EA2450A58DA}" type="slidenum">
              <a:rPr lang="en-US" smtClean="0"/>
              <a:t>4</a:t>
            </a:fld>
            <a:endParaRPr lang="en-US" dirty="0"/>
          </a:p>
        </p:txBody>
      </p:sp>
    </p:spTree>
    <p:extLst>
      <p:ext uri="{BB962C8B-B14F-4D97-AF65-F5344CB8AC3E}">
        <p14:creationId xmlns:p14="http://schemas.microsoft.com/office/powerpoint/2010/main" val="3345008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Dr. Field Data Video</a:t>
            </a:r>
            <a:endParaRPr lang="en-US" sz="3200" b="1" dirty="0"/>
          </a:p>
        </p:txBody>
      </p:sp>
      <p:sp>
        <p:nvSpPr>
          <p:cNvPr id="3" name="Slide Number Placeholder 2"/>
          <p:cNvSpPr>
            <a:spLocks noGrp="1"/>
          </p:cNvSpPr>
          <p:nvPr>
            <p:ph type="sldNum" sz="quarter" idx="12"/>
          </p:nvPr>
        </p:nvSpPr>
        <p:spPr/>
        <p:txBody>
          <a:bodyPr/>
          <a:lstStyle/>
          <a:p>
            <a:fld id="{A130D202-327F-6B44-BD86-9EA2450A58DA}" type="slidenum">
              <a:rPr lang="en-US" smtClean="0"/>
              <a:t>5</a:t>
            </a:fld>
            <a:endParaRPr lang="en-US" dirty="0"/>
          </a:p>
        </p:txBody>
      </p:sp>
      <p:pic>
        <p:nvPicPr>
          <p:cNvPr id="1026" name="Picture 2" title="Contact Professor Field's for this video cli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0001" y="1640997"/>
            <a:ext cx="8083997" cy="44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719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950" y="330498"/>
            <a:ext cx="8229600" cy="1143000"/>
          </a:xfrm>
        </p:spPr>
        <p:txBody>
          <a:bodyPr>
            <a:noAutofit/>
          </a:bodyPr>
          <a:lstStyle/>
          <a:p>
            <a:r>
              <a:rPr lang="en-US" sz="3600" b="1" dirty="0" smtClean="0"/>
              <a:t>Incidents in Agricultural Confined Spaces Are Much Too Common!</a:t>
            </a:r>
            <a:endParaRPr lang="en-US" sz="3600" b="1" dirty="0"/>
          </a:p>
        </p:txBody>
      </p:sp>
      <p:sp>
        <p:nvSpPr>
          <p:cNvPr id="4" name="Content Placeholder 3"/>
          <p:cNvSpPr>
            <a:spLocks noGrp="1"/>
          </p:cNvSpPr>
          <p:nvPr>
            <p:ph idx="1"/>
          </p:nvPr>
        </p:nvSpPr>
        <p:spPr>
          <a:xfrm>
            <a:off x="1048195" y="1571987"/>
            <a:ext cx="7756440" cy="4832333"/>
          </a:xfrm>
        </p:spPr>
        <p:txBody>
          <a:bodyPr>
            <a:normAutofit/>
          </a:bodyPr>
          <a:lstStyle/>
          <a:p>
            <a:r>
              <a:rPr lang="en-US" sz="2800" dirty="0" smtClean="0"/>
              <a:t>Over the last 40 years no fewer than 1,700 cases have been documented.</a:t>
            </a:r>
          </a:p>
          <a:p>
            <a:r>
              <a:rPr lang="en-US" sz="2800" dirty="0" smtClean="0"/>
              <a:t>There are many other cases that have gone unreported.</a:t>
            </a:r>
          </a:p>
          <a:p>
            <a:r>
              <a:rPr lang="en-US" sz="2800" dirty="0" smtClean="0"/>
              <a:t>Over 1,100 of the documented cases have related to grain storage and handling.</a:t>
            </a:r>
          </a:p>
          <a:p>
            <a:r>
              <a:rPr lang="en-US" sz="2800" dirty="0" smtClean="0"/>
              <a:t>Over one in five victims were children and youth under the age of 21.</a:t>
            </a:r>
          </a:p>
          <a:p>
            <a:r>
              <a:rPr lang="en-US" sz="2800" dirty="0" smtClean="0"/>
              <a:t>Over 97% were male.</a:t>
            </a:r>
          </a:p>
          <a:p>
            <a:pPr marL="0" indent="0" algn="r">
              <a:buNone/>
            </a:pPr>
            <a:r>
              <a:rPr lang="en-US" sz="2800" dirty="0" smtClean="0"/>
              <a:t>Source: Purdue University</a:t>
            </a:r>
          </a:p>
        </p:txBody>
      </p:sp>
      <p:sp>
        <p:nvSpPr>
          <p:cNvPr id="2" name="Slide Number Placeholder 1"/>
          <p:cNvSpPr>
            <a:spLocks noGrp="1"/>
          </p:cNvSpPr>
          <p:nvPr>
            <p:ph type="sldNum" sz="quarter" idx="12"/>
          </p:nvPr>
        </p:nvSpPr>
        <p:spPr/>
        <p:txBody>
          <a:bodyPr/>
          <a:lstStyle/>
          <a:p>
            <a:fld id="{A130D202-327F-6B44-BD86-9EA2450A58DA}" type="slidenum">
              <a:rPr lang="en-US" smtClean="0"/>
              <a:t>6</a:t>
            </a:fld>
            <a:endParaRPr lang="en-US" dirty="0"/>
          </a:p>
        </p:txBody>
      </p:sp>
    </p:spTree>
    <p:extLst>
      <p:ext uri="{BB962C8B-B14F-4D97-AF65-F5344CB8AC3E}">
        <p14:creationId xmlns:p14="http://schemas.microsoft.com/office/powerpoint/2010/main" val="2818246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119"/>
            <a:ext cx="8229600" cy="868362"/>
          </a:xfrm>
        </p:spPr>
        <p:txBody>
          <a:bodyPr>
            <a:normAutofit fontScale="90000"/>
          </a:bodyPr>
          <a:lstStyle/>
          <a:p>
            <a:pPr algn="ctr" eaLnBrk="1" fontAlgn="auto" hangingPunct="1">
              <a:spcAft>
                <a:spcPts val="0"/>
              </a:spcAft>
              <a:defRPr/>
            </a:pPr>
            <a:r>
              <a:rPr lang="en-US" sz="3600" b="1" dirty="0" smtClean="0">
                <a:latin typeface="+mn-lt"/>
              </a:rPr>
              <a:t>Why Focus on Grain Storage and </a:t>
            </a:r>
            <a:br>
              <a:rPr lang="en-US" sz="3600" b="1" dirty="0" smtClean="0">
                <a:latin typeface="+mn-lt"/>
              </a:rPr>
            </a:br>
            <a:r>
              <a:rPr lang="en-US" sz="3600" b="1" dirty="0" smtClean="0">
                <a:latin typeface="+mn-lt"/>
              </a:rPr>
              <a:t>Handling Facilities?</a:t>
            </a:r>
            <a:endParaRPr lang="en-US" sz="3600" b="1" dirty="0">
              <a:latin typeface="+mn-lt"/>
            </a:endParaRPr>
          </a:p>
        </p:txBody>
      </p:sp>
      <p:sp>
        <p:nvSpPr>
          <p:cNvPr id="3" name="Content Placeholder 2" title="Pie chart - grain storage facilities 71%, manure storage structures 9%, Agriculture transport vehicles 9%, forage storage structures 3% and other/unknown 8%"/>
          <p:cNvSpPr>
            <a:spLocks noGrp="1"/>
          </p:cNvSpPr>
          <p:nvPr>
            <p:ph idx="1"/>
          </p:nvPr>
        </p:nvSpPr>
        <p:spPr>
          <a:xfrm>
            <a:off x="606056" y="1535353"/>
            <a:ext cx="8229600" cy="4872591"/>
          </a:xfrm>
        </p:spPr>
        <p:txBody>
          <a:bodyPr>
            <a:normAutofit/>
          </a:bodyPr>
          <a:lstStyle/>
          <a:p>
            <a:pPr marL="365316" lvl="1" indent="0" eaLnBrk="1" fontAlgn="auto" hangingPunct="1">
              <a:spcAft>
                <a:spcPts val="0"/>
              </a:spcAft>
              <a:buFont typeface="Verdana" pitchFamily="34" charset="0"/>
              <a:buNone/>
              <a:defRPr/>
            </a:pPr>
            <a:endParaRPr lang="en-US" sz="2400" dirty="0" smtClean="0">
              <a:latin typeface="Corbel" pitchFamily="34" charset="0"/>
            </a:endParaRPr>
          </a:p>
          <a:p>
            <a:pPr marL="365760" indent="-256032" eaLnBrk="1" fontAlgn="auto" hangingPunct="1">
              <a:spcAft>
                <a:spcPts val="0"/>
              </a:spcAft>
              <a:buFont typeface="Wingdings 3"/>
              <a:buChar char=""/>
              <a:defRPr/>
            </a:pPr>
            <a:endParaRPr lang="en-US" sz="2400" dirty="0">
              <a:latin typeface="Corbel" pitchFamily="34" charset="0"/>
            </a:endParaRPr>
          </a:p>
        </p:txBody>
      </p:sp>
      <p:sp>
        <p:nvSpPr>
          <p:cNvPr id="2355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9C198E4-5CEB-4F1F-9BEC-D3EAD78A8F51}" type="slidenum">
              <a:rPr lang="en-US" smtClean="0"/>
              <a:pPr fontAlgn="base">
                <a:spcBef>
                  <a:spcPct val="0"/>
                </a:spcBef>
                <a:spcAft>
                  <a:spcPct val="0"/>
                </a:spcAft>
                <a:defRPr/>
              </a:pPr>
              <a:t>7</a:t>
            </a:fld>
            <a:endParaRPr lang="en-US" dirty="0" smtClean="0"/>
          </a:p>
        </p:txBody>
      </p:sp>
      <p:graphicFrame>
        <p:nvGraphicFramePr>
          <p:cNvPr id="6" name="Chart 5" title="Pie chart - grain storage facilities 71%, manure storage structures 9%, Agriculture transport vehicles 9%, forage storage structures 3% and other/unknown 8%"/>
          <p:cNvGraphicFramePr>
            <a:graphicFrameLocks/>
          </p:cNvGraphicFramePr>
          <p:nvPr>
            <p:extLst>
              <p:ext uri="{D42A27DB-BD31-4B8C-83A1-F6EECF244321}">
                <p14:modId xmlns:p14="http://schemas.microsoft.com/office/powerpoint/2010/main" val="3688750156"/>
              </p:ext>
            </p:extLst>
          </p:nvPr>
        </p:nvGraphicFramePr>
        <p:xfrm>
          <a:off x="192882" y="1535353"/>
          <a:ext cx="8820150" cy="50958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title="Pie chart - grain storage facilities 71%, manure storage structures 9%, Agriculture transport vehicles 9%, forage storage structures 3% and other/unknown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056" y="1143000"/>
            <a:ext cx="8821737"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58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19" y="274638"/>
            <a:ext cx="8229600" cy="1143000"/>
          </a:xfrm>
        </p:spPr>
        <p:txBody>
          <a:bodyPr>
            <a:noAutofit/>
          </a:bodyPr>
          <a:lstStyle/>
          <a:p>
            <a:pPr algn="ctr" eaLnBrk="1" fontAlgn="auto" hangingPunct="1">
              <a:spcAft>
                <a:spcPts val="0"/>
              </a:spcAft>
              <a:defRPr/>
            </a:pPr>
            <a:r>
              <a:rPr lang="en-US" sz="3600" b="1" dirty="0" smtClean="0">
                <a:latin typeface="+mn-lt"/>
              </a:rPr>
              <a:t>Grain/Feed Entrapments and Engulfments  in the United States</a:t>
            </a:r>
            <a:endParaRPr lang="en-US" sz="3600" b="1" dirty="0">
              <a:latin typeface="+mn-lt"/>
            </a:endParaRPr>
          </a:p>
        </p:txBody>
      </p:sp>
      <p:sp>
        <p:nvSpPr>
          <p:cNvPr id="18436" name="Content Placeholder 2" title="An illustration - every year about 36 workers die or are injured from grain bin entrapments in the United States - black male figures illustrate injuries and red ones illustrate fatalities"/>
          <p:cNvSpPr>
            <a:spLocks noGrp="1"/>
          </p:cNvSpPr>
          <p:nvPr>
            <p:ph idx="1"/>
          </p:nvPr>
        </p:nvSpPr>
        <p:spPr>
          <a:xfrm>
            <a:off x="879039" y="1527524"/>
            <a:ext cx="8229600" cy="4525963"/>
          </a:xfrm>
        </p:spPr>
        <p:txBody>
          <a:bodyPr/>
          <a:lstStyle/>
          <a:p>
            <a:pPr marL="107950" indent="0">
              <a:buFont typeface="Wingdings 3" pitchFamily="18" charset="2"/>
              <a:buNone/>
            </a:pPr>
            <a:endParaRPr lang="en-US" dirty="0" smtClean="0"/>
          </a:p>
          <a:p>
            <a:pPr marL="107950" indent="0">
              <a:buFont typeface="Wingdings 3" pitchFamily="18" charset="2"/>
              <a:buNone/>
            </a:pPr>
            <a:endParaRPr lang="en-US" dirty="0" smtClean="0"/>
          </a:p>
        </p:txBody>
      </p:sp>
      <p:sp>
        <p:nvSpPr>
          <p:cNvPr id="1638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3C16EDA-25B4-447B-A05E-F79831DBE294}" type="slidenum">
              <a:rPr lang="en-US" smtClean="0"/>
              <a:pPr fontAlgn="base">
                <a:spcBef>
                  <a:spcPct val="0"/>
                </a:spcBef>
                <a:spcAft>
                  <a:spcPct val="0"/>
                </a:spcAft>
                <a:defRPr/>
              </a:pPr>
              <a:t>8</a:t>
            </a:fld>
            <a:endParaRPr lang="en-US" dirty="0" smtClean="0"/>
          </a:p>
        </p:txBody>
      </p:sp>
      <p:pic>
        <p:nvPicPr>
          <p:cNvPr id="2050"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329040"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936372"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620552"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227884"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2543704"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151036"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21708"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779175"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993839"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4386507"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316386"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923718"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07898"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15230"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2531050"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8382"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21708"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66521"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81185"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73853"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68716"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76048"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20552"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7884"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43704"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51036"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5216"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9175"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93839"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86507" y="44763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761384"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368716"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48730"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56062"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ts4.mm.bing.net/th?id=H.4612611442935431&amp;pid=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76048" y="3104706"/>
            <a:ext cx="6073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ts4.mm.bing.net/th?id=H.4612611442935431&amp;pid=1.7"/>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951078" y="1733106"/>
            <a:ext cx="607332"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72895">
            <a:off x="1667456" y="2601908"/>
            <a:ext cx="6567611" cy="1569660"/>
          </a:xfrm>
          <a:prstGeom prst="rect">
            <a:avLst/>
          </a:prstGeom>
          <a:scene3d>
            <a:camera prst="isometricOffAxis1Right"/>
            <a:lightRig rig="threePt" dir="t"/>
          </a:scene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dirty="0" smtClean="0">
                <a:solidFill>
                  <a:srgbClr val="FF0000"/>
                </a:solidFill>
              </a:rPr>
              <a:t>Every year about 36 workers die/or are injured from grain bin entrapments in the United States</a:t>
            </a:r>
            <a:endParaRPr lang="en-US" sz="3200" dirty="0">
              <a:solidFill>
                <a:srgbClr val="FF0000"/>
              </a:solidFill>
            </a:endParaRPr>
          </a:p>
        </p:txBody>
      </p:sp>
      <p:sp>
        <p:nvSpPr>
          <p:cNvPr id="4" name="TextBox 3"/>
          <p:cNvSpPr txBox="1"/>
          <p:nvPr/>
        </p:nvSpPr>
        <p:spPr>
          <a:xfrm>
            <a:off x="6751176" y="6020552"/>
            <a:ext cx="1614912" cy="646331"/>
          </a:xfrm>
          <a:prstGeom prst="rect">
            <a:avLst/>
          </a:prstGeom>
          <a:noFill/>
          <a:ln>
            <a:solidFill>
              <a:schemeClr val="tx1"/>
            </a:solidFill>
          </a:ln>
        </p:spPr>
        <p:txBody>
          <a:bodyPr wrap="square" rtlCol="0">
            <a:spAutoFit/>
          </a:bodyPr>
          <a:lstStyle/>
          <a:p>
            <a:r>
              <a:rPr lang="en-US" b="1" dirty="0" smtClean="0">
                <a:solidFill>
                  <a:srgbClr val="C00000"/>
                </a:solidFill>
              </a:rPr>
              <a:t>Red </a:t>
            </a:r>
            <a:r>
              <a:rPr lang="en-US" dirty="0" smtClean="0"/>
              <a:t>- Fatalities</a:t>
            </a:r>
          </a:p>
          <a:p>
            <a:r>
              <a:rPr lang="en-US" b="1" dirty="0" smtClean="0"/>
              <a:t>Black </a:t>
            </a:r>
            <a:r>
              <a:rPr lang="en-US" dirty="0" smtClean="0"/>
              <a:t>- Injuries</a:t>
            </a:r>
            <a:endParaRPr lang="en-US" dirty="0"/>
          </a:p>
        </p:txBody>
      </p:sp>
    </p:spTree>
    <p:extLst>
      <p:ext uri="{BB962C8B-B14F-4D97-AF65-F5344CB8AC3E}">
        <p14:creationId xmlns:p14="http://schemas.microsoft.com/office/powerpoint/2010/main" val="16196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Age </a:t>
            </a:r>
            <a:r>
              <a:rPr lang="en-US" sz="3600" b="1" dirty="0"/>
              <a:t>distribution of documented grain </a:t>
            </a:r>
            <a:r>
              <a:rPr lang="en-US" sz="3600" b="1" dirty="0" smtClean="0"/>
              <a:t>entrapments</a:t>
            </a:r>
            <a:endParaRPr lang="en-US" sz="3600" b="1" dirty="0"/>
          </a:p>
        </p:txBody>
      </p:sp>
      <p:sp>
        <p:nvSpPr>
          <p:cNvPr id="3" name="Slide Number Placeholder 2"/>
          <p:cNvSpPr>
            <a:spLocks noGrp="1"/>
          </p:cNvSpPr>
          <p:nvPr>
            <p:ph type="sldNum" sz="quarter" idx="12"/>
          </p:nvPr>
        </p:nvSpPr>
        <p:spPr>
          <a:xfrm>
            <a:off x="8714499" y="6428001"/>
            <a:ext cx="365760" cy="365125"/>
          </a:xfrm>
        </p:spPr>
        <p:txBody>
          <a:bodyPr/>
          <a:lstStyle/>
          <a:p>
            <a:fld id="{A130D202-327F-6B44-BD86-9EA2450A58DA}" type="slidenum">
              <a:rPr lang="en-US" smtClean="0"/>
              <a:t>9</a:t>
            </a:fld>
            <a:endParaRPr lang="en-US" dirty="0"/>
          </a:p>
        </p:txBody>
      </p:sp>
      <p:pic>
        <p:nvPicPr>
          <p:cNvPr id="4098" name="Picture 2" title="graph of all documented grain entrapment incidents with a known age group are summarized. Along the left side is the number of cases recorded and along the bottom are the age groups of the victi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284" y="1534171"/>
            <a:ext cx="7881215" cy="489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791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4273</Words>
  <Application>Microsoft Office PowerPoint</Application>
  <PresentationFormat>On-screen Show (4:3)</PresentationFormat>
  <Paragraphs>365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Safe Grain Storage and Handling Practices for Young and Beginning Workers   Unit 3-Summary of Grain-related Incidents Involving Youth</vt:lpstr>
      <vt:lpstr>Objectives</vt:lpstr>
      <vt:lpstr>Introduction</vt:lpstr>
      <vt:lpstr>There are better ways to be remembered than being the victim of a grain-related incident</vt:lpstr>
      <vt:lpstr>Dr. Field Data Video</vt:lpstr>
      <vt:lpstr>Incidents in Agricultural Confined Spaces Are Much Too Common!</vt:lpstr>
      <vt:lpstr>Why Focus on Grain Storage and  Handling Facilities?</vt:lpstr>
      <vt:lpstr>Grain/Feed Entrapments and Engulfments  in the United States</vt:lpstr>
      <vt:lpstr>Age distribution of documented grain entrapments</vt:lpstr>
      <vt:lpstr>Do you remember why youth are so vulnerable to being involved in grain-related incidents?</vt:lpstr>
      <vt:lpstr>When are younger workers most likely to be exposed to grain-related hazards?</vt:lpstr>
      <vt:lpstr>Grain Entrapments Incidents by Month for Ages 1-20</vt:lpstr>
      <vt:lpstr>Distribution of Grain Entrapment Incidents By State for Age Group 1-20.</vt:lpstr>
      <vt:lpstr>Most Frequent Types of Flowing Grain/Feed Entrapments</vt:lpstr>
      <vt:lpstr>Entrapment in a Flowing  Column of Grain</vt:lpstr>
      <vt:lpstr>Collapse of Horizontally Crusted or Bridged Grain Surface</vt:lpstr>
      <vt:lpstr>Collapse of Vertically Crusted Grain</vt:lpstr>
      <vt:lpstr>Entrapment in Free-Standing  Pile of Grain</vt:lpstr>
      <vt:lpstr>Entrapment in Grain Transport Vehicles</vt:lpstr>
      <vt:lpstr>Grain Entrapment Incidents Involving Grain Transport Vehicles</vt:lpstr>
      <vt:lpstr>Why do so Many Entrapments in  Grain Transport Vehicles Involve Children?</vt:lpstr>
      <vt:lpstr>Entrapment Due to Unintended Release of Material or Structural Failure</vt:lpstr>
      <vt:lpstr>Entrapment While Using Grain Vacuum Machines</vt:lpstr>
      <vt:lpstr>The Single Most Important Contributing Factors to Grain Entrapment is Out-of-Condition Corn</vt:lpstr>
      <vt:lpstr>Factors Influencing the Trend in Grain-Related Entrapments</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Summarization of Injury and Fatality Factors Involving Youth and Grain Storage and Handling Facilities in Agriculture</dc:title>
  <dc:creator>Kate Hamm</dc:creator>
  <cp:lastModifiedBy>Robertson, Donna - OSHA</cp:lastModifiedBy>
  <cp:revision>62</cp:revision>
  <cp:lastPrinted>2015-01-28T18:16:34Z</cp:lastPrinted>
  <dcterms:created xsi:type="dcterms:W3CDTF">2013-06-11T17:48:59Z</dcterms:created>
  <dcterms:modified xsi:type="dcterms:W3CDTF">2017-04-19T18:58:24Z</dcterms:modified>
</cp:coreProperties>
</file>