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9" r:id="rId3"/>
    <p:sldId id="377" r:id="rId4"/>
    <p:sldId id="378" r:id="rId5"/>
    <p:sldId id="327" r:id="rId6"/>
    <p:sldId id="369" r:id="rId7"/>
    <p:sldId id="337" r:id="rId8"/>
    <p:sldId id="338" r:id="rId9"/>
    <p:sldId id="288" r:id="rId10"/>
    <p:sldId id="289" r:id="rId11"/>
    <p:sldId id="370" r:id="rId12"/>
    <p:sldId id="332" r:id="rId13"/>
    <p:sldId id="331" r:id="rId14"/>
    <p:sldId id="333" r:id="rId15"/>
    <p:sldId id="358" r:id="rId16"/>
    <p:sldId id="351" r:id="rId17"/>
    <p:sldId id="352" r:id="rId18"/>
    <p:sldId id="353" r:id="rId19"/>
    <p:sldId id="354" r:id="rId20"/>
    <p:sldId id="355" r:id="rId21"/>
    <p:sldId id="356" r:id="rId22"/>
    <p:sldId id="357" r:id="rId23"/>
    <p:sldId id="363" r:id="rId24"/>
    <p:sldId id="290" r:id="rId25"/>
    <p:sldId id="342" r:id="rId26"/>
    <p:sldId id="293" r:id="rId27"/>
    <p:sldId id="294" r:id="rId28"/>
    <p:sldId id="349" r:id="rId29"/>
    <p:sldId id="350" r:id="rId30"/>
    <p:sldId id="297" r:id="rId31"/>
    <p:sldId id="301" r:id="rId32"/>
    <p:sldId id="303" r:id="rId33"/>
    <p:sldId id="309" r:id="rId34"/>
    <p:sldId id="311" r:id="rId35"/>
    <p:sldId id="310" r:id="rId36"/>
    <p:sldId id="312" r:id="rId37"/>
    <p:sldId id="314" r:id="rId38"/>
    <p:sldId id="344" r:id="rId39"/>
    <p:sldId id="345" r:id="rId40"/>
    <p:sldId id="346" r:id="rId41"/>
    <p:sldId id="347" r:id="rId42"/>
    <p:sldId id="348" r:id="rId43"/>
    <p:sldId id="315" r:id="rId44"/>
    <p:sldId id="316" r:id="rId45"/>
    <p:sldId id="317" r:id="rId46"/>
    <p:sldId id="318" r:id="rId47"/>
    <p:sldId id="319" r:id="rId48"/>
    <p:sldId id="322" r:id="rId49"/>
    <p:sldId id="343" r:id="rId50"/>
    <p:sldId id="334" r:id="rId51"/>
    <p:sldId id="320" r:id="rId52"/>
    <p:sldId id="321" r:id="rId53"/>
    <p:sldId id="323" r:id="rId54"/>
    <p:sldId id="324" r:id="rId55"/>
    <p:sldId id="325" r:id="rId56"/>
    <p:sldId id="362" r:id="rId57"/>
    <p:sldId id="360" r:id="rId58"/>
    <p:sldId id="361"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87372" autoAdjust="0"/>
  </p:normalViewPr>
  <p:slideViewPr>
    <p:cSldViewPr>
      <p:cViewPr>
        <p:scale>
          <a:sx n="70" d="100"/>
          <a:sy n="70" d="100"/>
        </p:scale>
        <p:origin x="-1051" y="379"/>
      </p:cViewPr>
      <p:guideLst>
        <p:guide orient="horz" pos="2160"/>
        <p:guide pos="2880"/>
      </p:guideLst>
    </p:cSldViewPr>
  </p:slideViewPr>
  <p:outlineViewPr>
    <p:cViewPr>
      <p:scale>
        <a:sx n="33" d="100"/>
        <a:sy n="33" d="100"/>
      </p:scale>
      <p:origin x="0" y="1164"/>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1ED2F41-6911-4C69-855E-0D1059712ABB}" type="datetimeFigureOut">
              <a:rPr lang="en-US" smtClean="0"/>
              <a:t>6/9/2017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ADDDDCFC-EDF2-486C-B261-11BF9A6D409E}" type="slidenum">
              <a:rPr lang="en-US" smtClean="0"/>
              <a:t>‹#›</a:t>
            </a:fld>
            <a:endParaRPr lang="en-US"/>
          </a:p>
        </p:txBody>
      </p:sp>
    </p:spTree>
    <p:extLst>
      <p:ext uri="{BB962C8B-B14F-4D97-AF65-F5344CB8AC3E}">
        <p14:creationId xmlns:p14="http://schemas.microsoft.com/office/powerpoint/2010/main" val="340597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ortal.mxlogic.com/redir/?kXLLL8EK9L6QXLLLTp7ccCM0qTQDaQAfFfP6NgEjAJM070JF7Wo2_FlKdLFMf3Pt-jLuZXTLuVKVIHpRA5mgJN6FASO-qen7S7Pqbb2rXzXUUQsCPhOyr2Mm6zh0gzmNdKfCy2RjPZ8lzIVlwq8aKCy2pfPh030Qc30nd40cSsGMQYQg1rWjBqi7Cy0b1oqd409zIEiwhd40NkZKsGMEq81aGGIFP_Ps_3VU3zq9J4SDtZZ-X8WX1K4fA0QZU"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6416" y="4415473"/>
            <a:ext cx="5485169" cy="4184343"/>
          </a:xfrm>
          <a:prstGeom prst="rect">
            <a:avLst/>
          </a:prstGeom>
        </p:spPr>
        <p:txBody>
          <a:bodyPr/>
          <a:lstStyle/>
          <a:p>
            <a:endParaRPr lang="en-US" dirty="0"/>
          </a:p>
        </p:txBody>
      </p:sp>
    </p:spTree>
    <p:extLst>
      <p:ext uri="{BB962C8B-B14F-4D97-AF65-F5344CB8AC3E}">
        <p14:creationId xmlns:p14="http://schemas.microsoft.com/office/powerpoint/2010/main" val="118805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10</a:t>
            </a:fld>
            <a:endParaRPr lang="en-US"/>
          </a:p>
        </p:txBody>
      </p:sp>
    </p:spTree>
    <p:extLst>
      <p:ext uri="{BB962C8B-B14F-4D97-AF65-F5344CB8AC3E}">
        <p14:creationId xmlns:p14="http://schemas.microsoft.com/office/powerpoint/2010/main" val="328623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Relationship</a:t>
            </a:r>
          </a:p>
          <a:p>
            <a:pPr lvl="1" eaLnBrk="1" hangingPunct="1"/>
            <a:r>
              <a:rPr lang="en-US" dirty="0" smtClean="0">
                <a:latin typeface="Arial" pitchFamily="34" charset="0"/>
              </a:rPr>
              <a:t>Role of OSHA – primary role for worker protection</a:t>
            </a:r>
          </a:p>
          <a:p>
            <a:pPr lvl="1" eaLnBrk="1" hangingPunct="1"/>
            <a:r>
              <a:rPr lang="en-US" dirty="0" smtClean="0">
                <a:latin typeface="Arial" pitchFamily="34" charset="0"/>
              </a:rPr>
              <a:t>Role of EPA – primary purpose – environmental – cover other things such as Worker Protection (will cover next)</a:t>
            </a:r>
          </a:p>
          <a:p>
            <a:pPr lvl="1" eaLnBrk="1" hangingPunct="1"/>
            <a:endParaRPr lang="en-US" dirty="0" smtClean="0">
              <a:latin typeface="Arial" pitchFamily="34" charset="0"/>
            </a:endParaRPr>
          </a:p>
          <a:p>
            <a:pPr lvl="1" eaLnBrk="1" hangingPunct="1"/>
            <a:r>
              <a:rPr lang="en-US" dirty="0" smtClean="0">
                <a:latin typeface="Arial" pitchFamily="34" charset="0"/>
              </a:rPr>
              <a:t>How they work together </a:t>
            </a:r>
          </a:p>
          <a:p>
            <a:pPr lvl="1" eaLnBrk="1" hangingPunct="1"/>
            <a:r>
              <a:rPr lang="en-US" dirty="0" smtClean="0">
                <a:latin typeface="Arial" pitchFamily="34" charset="0"/>
              </a:rPr>
              <a:t>Memorandum of understanding</a:t>
            </a:r>
          </a:p>
          <a:p>
            <a:r>
              <a:rPr lang="en-US" dirty="0" smtClean="0">
                <a:latin typeface="Arial" pitchFamily="34" charset="0"/>
              </a:rPr>
              <a:t>In 1991, EPA and OSHA signed a Memorandum of Understanding, The purpose of this interagency Memorandum of Understanding (MOU) is to establish and improve the working relationship between the Office of Enforcement of the Environmental Protection Agency (EPA) and the Occupational Safety and Health Administration (OSHA) of the Department of Labor. </a:t>
            </a:r>
          </a:p>
          <a:p>
            <a:r>
              <a:rPr lang="en-US" dirty="0" smtClean="0">
                <a:latin typeface="Arial" pitchFamily="34" charset="0"/>
              </a:rPr>
              <a:t>The goals of the agencies are to improve the combined efforts of the agencies to achieve protection of workers, the public, and the environment at facilities subject to EPA and OSHA jurisdiction; to delineate the general areas of responsibility of each agency; to provide guidelines for coordination of interface activities between the two agencies with the overall goal of identifying and minimizing environmental or workplace hazards. </a:t>
            </a: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itchFamily="34" charset="0"/>
              </a:defRPr>
            </a:lvl1pPr>
            <a:lvl2pPr marL="742950" indent="-285750" eaLnBrk="0" hangingPunct="0">
              <a:defRPr sz="2000" i="1">
                <a:solidFill>
                  <a:schemeClr val="tx1"/>
                </a:solidFill>
                <a:latin typeface="Arial" pitchFamily="34" charset="0"/>
              </a:defRPr>
            </a:lvl2pPr>
            <a:lvl3pPr marL="1143000" indent="-228600" eaLnBrk="0" hangingPunct="0">
              <a:defRPr sz="2000" i="1">
                <a:solidFill>
                  <a:schemeClr val="tx1"/>
                </a:solidFill>
                <a:latin typeface="Arial" pitchFamily="34" charset="0"/>
              </a:defRPr>
            </a:lvl3pPr>
            <a:lvl4pPr marL="1600200" indent="-228600" eaLnBrk="0" hangingPunct="0">
              <a:defRPr sz="2000" i="1">
                <a:solidFill>
                  <a:schemeClr val="tx1"/>
                </a:solidFill>
                <a:latin typeface="Arial" pitchFamily="34" charset="0"/>
              </a:defRPr>
            </a:lvl4pPr>
            <a:lvl5pPr marL="2057400" indent="-228600" eaLnBrk="0" hangingPunct="0">
              <a:defRPr sz="2000" i="1">
                <a:solidFill>
                  <a:schemeClr val="tx1"/>
                </a:solidFill>
                <a:latin typeface="Arial" pitchFamily="34" charset="0"/>
              </a:defRPr>
            </a:lvl5pPr>
            <a:lvl6pPr marL="2514600" indent="-228600" eaLnBrk="0" fontAlgn="base" hangingPunct="0">
              <a:spcBef>
                <a:spcPct val="50000"/>
              </a:spcBef>
              <a:spcAft>
                <a:spcPct val="0"/>
              </a:spcAft>
              <a:defRPr sz="2000" i="1">
                <a:solidFill>
                  <a:schemeClr val="tx1"/>
                </a:solidFill>
                <a:latin typeface="Arial" pitchFamily="34" charset="0"/>
              </a:defRPr>
            </a:lvl6pPr>
            <a:lvl7pPr marL="2971800" indent="-228600" eaLnBrk="0" fontAlgn="base" hangingPunct="0">
              <a:spcBef>
                <a:spcPct val="50000"/>
              </a:spcBef>
              <a:spcAft>
                <a:spcPct val="0"/>
              </a:spcAft>
              <a:defRPr sz="2000" i="1">
                <a:solidFill>
                  <a:schemeClr val="tx1"/>
                </a:solidFill>
                <a:latin typeface="Arial" pitchFamily="34" charset="0"/>
              </a:defRPr>
            </a:lvl7pPr>
            <a:lvl8pPr marL="3429000" indent="-228600" eaLnBrk="0" fontAlgn="base" hangingPunct="0">
              <a:spcBef>
                <a:spcPct val="50000"/>
              </a:spcBef>
              <a:spcAft>
                <a:spcPct val="0"/>
              </a:spcAft>
              <a:defRPr sz="2000" i="1">
                <a:solidFill>
                  <a:schemeClr val="tx1"/>
                </a:solidFill>
                <a:latin typeface="Arial" pitchFamily="34" charset="0"/>
              </a:defRPr>
            </a:lvl8pPr>
            <a:lvl9pPr marL="3886200" indent="-228600" eaLnBrk="0" fontAlgn="base" hangingPunct="0">
              <a:spcBef>
                <a:spcPct val="50000"/>
              </a:spcBef>
              <a:spcAft>
                <a:spcPct val="0"/>
              </a:spcAft>
              <a:defRPr sz="2000" i="1">
                <a:solidFill>
                  <a:schemeClr val="tx1"/>
                </a:solidFill>
                <a:latin typeface="Arial" pitchFamily="34" charset="0"/>
              </a:defRPr>
            </a:lvl9pPr>
          </a:lstStyle>
          <a:p>
            <a:fld id="{82213E9B-5412-497D-BCFC-0F48A94700EB}" type="slidenum">
              <a:rPr lang="en-US" sz="1200" i="0" smtClean="0">
                <a:latin typeface="Times New Roman" pitchFamily="18" charset="0"/>
              </a:rPr>
              <a:pPr/>
              <a:t>11</a:t>
            </a:fld>
            <a:endParaRPr lang="en-US" sz="1200" i="0" smtClean="0">
              <a:latin typeface="Times New Roman" pitchFamily="18" charset="0"/>
            </a:endParaRPr>
          </a:p>
        </p:txBody>
      </p:sp>
    </p:spTree>
    <p:extLst>
      <p:ext uri="{BB962C8B-B14F-4D97-AF65-F5344CB8AC3E}">
        <p14:creationId xmlns:p14="http://schemas.microsoft.com/office/powerpoint/2010/main" val="2208112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12</a:t>
            </a:fld>
            <a:endParaRPr lang="en-US"/>
          </a:p>
        </p:txBody>
      </p:sp>
    </p:spTree>
    <p:extLst>
      <p:ext uri="{BB962C8B-B14F-4D97-AF65-F5344CB8AC3E}">
        <p14:creationId xmlns:p14="http://schemas.microsoft.com/office/powerpoint/2010/main" val="32462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New changes to the Occupational Safety and Health Administration's (OSHA) Hazard Communication Standard are bringing the United States into alignment with the Globally Harmonized System of Classification and Labeling of Chemicals (GHS), further improving safety and health protections for America's workers. Building on the success of OSHA's current Hazard Communication Standard, the GHS is expected to prevent injuries and illnesses, save lives and improve trade conditions for chemical manufacturers. The Hazard Communication Standard in 1983 gave the workers the ‘right to know,' but the new Globally Harmonized System gives workers the ‘right to understand.'</a:t>
            </a:r>
          </a:p>
          <a:p>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24CDCED9-790B-40B7-A17E-AF7F3EE5A209}" type="slidenum">
              <a:rPr lang="en-US" sz="1200" i="0">
                <a:latin typeface="Times New Roman" pitchFamily="18" charset="0"/>
              </a:rPr>
              <a:pPr/>
              <a:t>13</a:t>
            </a:fld>
            <a:endParaRPr lang="en-US" sz="1200" i="0">
              <a:latin typeface="Times New Roman" pitchFamily="18" charset="0"/>
            </a:endParaRPr>
          </a:p>
        </p:txBody>
      </p:sp>
    </p:spTree>
    <p:extLst>
      <p:ext uri="{BB962C8B-B14F-4D97-AF65-F5344CB8AC3E}">
        <p14:creationId xmlns:p14="http://schemas.microsoft.com/office/powerpoint/2010/main" val="66086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under 10 employees</a:t>
            </a:r>
            <a:r>
              <a:rPr lang="en-US" baseline="0" dirty="0" smtClean="0"/>
              <a:t> I would strongly recommend following the requirements.</a:t>
            </a:r>
          </a:p>
          <a:p>
            <a:pPr defTabSz="931774">
              <a:defRPr/>
            </a:pPr>
            <a:r>
              <a:rPr lang="en-US" b="1" dirty="0" smtClean="0"/>
              <a:t>Federal Insecticide, Fungicide, and Rodenticide Act (FIFRA)</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14</a:t>
            </a:fld>
            <a:endParaRPr lang="en-US"/>
          </a:p>
        </p:txBody>
      </p:sp>
    </p:spTree>
    <p:extLst>
      <p:ext uri="{BB962C8B-B14F-4D97-AF65-F5344CB8AC3E}">
        <p14:creationId xmlns:p14="http://schemas.microsoft.com/office/powerpoint/2010/main" val="275855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As of June 1, 2015, the Hazard Communication Standard (HCS) will require pictograms on labels to alert users of the chemical hazards to which they may be exposed. Each pictogram consists of a symbol on a white background framed within a red border and represents a distinct hazard(s). The pictogram on the label is determined by the chemical hazard classification. The next slides are with the new standards</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15</a:t>
            </a:fld>
            <a:endParaRPr lang="en-US"/>
          </a:p>
        </p:txBody>
      </p:sp>
    </p:spTree>
    <p:extLst>
      <p:ext uri="{BB962C8B-B14F-4D97-AF65-F5344CB8AC3E}">
        <p14:creationId xmlns:p14="http://schemas.microsoft.com/office/powerpoint/2010/main" val="223468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16</a:t>
            </a:fld>
            <a:endParaRPr lang="en-US"/>
          </a:p>
        </p:txBody>
      </p:sp>
    </p:spTree>
    <p:extLst>
      <p:ext uri="{BB962C8B-B14F-4D97-AF65-F5344CB8AC3E}">
        <p14:creationId xmlns:p14="http://schemas.microsoft.com/office/powerpoint/2010/main" val="421439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17</a:t>
            </a:fld>
            <a:endParaRPr lang="en-US"/>
          </a:p>
        </p:txBody>
      </p:sp>
    </p:spTree>
    <p:extLst>
      <p:ext uri="{BB962C8B-B14F-4D97-AF65-F5344CB8AC3E}">
        <p14:creationId xmlns:p14="http://schemas.microsoft.com/office/powerpoint/2010/main" val="3964495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18</a:t>
            </a:fld>
            <a:endParaRPr lang="en-US"/>
          </a:p>
        </p:txBody>
      </p:sp>
    </p:spTree>
    <p:extLst>
      <p:ext uri="{BB962C8B-B14F-4D97-AF65-F5344CB8AC3E}">
        <p14:creationId xmlns:p14="http://schemas.microsoft.com/office/powerpoint/2010/main" val="408204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19</a:t>
            </a:fld>
            <a:endParaRPr lang="en-US"/>
          </a:p>
        </p:txBody>
      </p:sp>
    </p:spTree>
    <p:extLst>
      <p:ext uri="{BB962C8B-B14F-4D97-AF65-F5344CB8AC3E}">
        <p14:creationId xmlns:p14="http://schemas.microsoft.com/office/powerpoint/2010/main" val="393154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84613" y="8829676"/>
            <a:ext cx="2971800"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4651" indent="-286404" eaLnBrk="0" hangingPunct="0">
              <a:defRPr sz="2400">
                <a:solidFill>
                  <a:schemeClr val="tx1"/>
                </a:solidFill>
                <a:latin typeface="ISOCTEUR" pitchFamily="49" charset="0"/>
              </a:defRPr>
            </a:lvl2pPr>
            <a:lvl3pPr marL="1145616" indent="-229123" eaLnBrk="0" hangingPunct="0">
              <a:defRPr sz="2400">
                <a:solidFill>
                  <a:schemeClr val="tx1"/>
                </a:solidFill>
                <a:latin typeface="ISOCTEUR" pitchFamily="49" charset="0"/>
              </a:defRPr>
            </a:lvl3pPr>
            <a:lvl4pPr marL="1603862" indent="-229123" eaLnBrk="0" hangingPunct="0">
              <a:defRPr sz="2400">
                <a:solidFill>
                  <a:schemeClr val="tx1"/>
                </a:solidFill>
                <a:latin typeface="ISOCTEUR" pitchFamily="49" charset="0"/>
              </a:defRPr>
            </a:lvl4pPr>
            <a:lvl5pPr marL="2062109" indent="-229123" eaLnBrk="0" hangingPunct="0">
              <a:defRPr sz="2400">
                <a:solidFill>
                  <a:schemeClr val="tx1"/>
                </a:solidFill>
                <a:latin typeface="ISOCTEUR" pitchFamily="49" charset="0"/>
              </a:defRPr>
            </a:lvl5pPr>
            <a:lvl6pPr marL="2520355" indent="-229123" algn="ctr" eaLnBrk="0" fontAlgn="base" hangingPunct="0">
              <a:spcBef>
                <a:spcPct val="0"/>
              </a:spcBef>
              <a:spcAft>
                <a:spcPct val="0"/>
              </a:spcAft>
              <a:defRPr sz="2400">
                <a:solidFill>
                  <a:schemeClr val="tx1"/>
                </a:solidFill>
                <a:latin typeface="ISOCTEUR" pitchFamily="49" charset="0"/>
              </a:defRPr>
            </a:lvl6pPr>
            <a:lvl7pPr marL="2978600" indent="-229123" algn="ctr" eaLnBrk="0" fontAlgn="base" hangingPunct="0">
              <a:spcBef>
                <a:spcPct val="0"/>
              </a:spcBef>
              <a:spcAft>
                <a:spcPct val="0"/>
              </a:spcAft>
              <a:defRPr sz="2400">
                <a:solidFill>
                  <a:schemeClr val="tx1"/>
                </a:solidFill>
                <a:latin typeface="ISOCTEUR" pitchFamily="49" charset="0"/>
              </a:defRPr>
            </a:lvl7pPr>
            <a:lvl8pPr marL="3436847" indent="-229123" algn="ctr" eaLnBrk="0" fontAlgn="base" hangingPunct="0">
              <a:spcBef>
                <a:spcPct val="0"/>
              </a:spcBef>
              <a:spcAft>
                <a:spcPct val="0"/>
              </a:spcAft>
              <a:defRPr sz="2400">
                <a:solidFill>
                  <a:schemeClr val="tx1"/>
                </a:solidFill>
                <a:latin typeface="ISOCTEUR" pitchFamily="49" charset="0"/>
              </a:defRPr>
            </a:lvl8pPr>
            <a:lvl9pPr marL="3895093" indent="-229123" algn="ctr" eaLnBrk="0" fontAlgn="base" hangingPunct="0">
              <a:spcBef>
                <a:spcPct val="0"/>
              </a:spcBef>
              <a:spcAft>
                <a:spcPct val="0"/>
              </a:spcAft>
              <a:defRPr sz="2400">
                <a:solidFill>
                  <a:schemeClr val="tx1"/>
                </a:solidFill>
                <a:latin typeface="ISOCTEUR" pitchFamily="49" charset="0"/>
              </a:defRPr>
            </a:lvl9pPr>
          </a:lstStyle>
          <a:p>
            <a:pPr eaLnBrk="1" hangingPunct="1"/>
            <a:fld id="{3474601D-38BD-4930-A424-15D49952BDED}" type="slidenum">
              <a:rPr lang="de-DE" sz="1200"/>
              <a:pPr eaLnBrk="1" hangingPunct="1"/>
              <a:t>2</a:t>
            </a:fld>
            <a:endParaRPr lang="de-DE" sz="1200"/>
          </a:p>
        </p:txBody>
      </p:sp>
      <p:sp>
        <p:nvSpPr>
          <p:cNvPr id="96259" name="Rectangle 2"/>
          <p:cNvSpPr>
            <a:spLocks noChangeArrowheads="1"/>
          </p:cNvSpPr>
          <p:nvPr/>
        </p:nvSpPr>
        <p:spPr bwMode="auto">
          <a:xfrm>
            <a:off x="3886200" y="2"/>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6260" name="Rectangle 3"/>
          <p:cNvSpPr>
            <a:spLocks noChangeArrowheads="1"/>
          </p:cNvSpPr>
          <p:nvPr/>
        </p:nvSpPr>
        <p:spPr bwMode="auto">
          <a:xfrm>
            <a:off x="3886200" y="8831267"/>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695" tIns="44552" rIns="90695" bIns="44552" anchor="b"/>
          <a:lstStyle/>
          <a:p>
            <a:pPr algn="r" eaLnBrk="0" hangingPunct="0"/>
            <a:r>
              <a:rPr lang="en-US" sz="1200">
                <a:latin typeface="Times New Roman" pitchFamily="18" charset="0"/>
              </a:rPr>
              <a:t>5</a:t>
            </a:r>
          </a:p>
        </p:txBody>
      </p:sp>
      <p:sp>
        <p:nvSpPr>
          <p:cNvPr id="96261" name="Rectangle 4"/>
          <p:cNvSpPr>
            <a:spLocks noChangeArrowheads="1"/>
          </p:cNvSpPr>
          <p:nvPr/>
        </p:nvSpPr>
        <p:spPr bwMode="auto">
          <a:xfrm>
            <a:off x="1" y="8831267"/>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6262" name="Rectangle 5"/>
          <p:cNvSpPr>
            <a:spLocks noChangeArrowheads="1"/>
          </p:cNvSpPr>
          <p:nvPr/>
        </p:nvSpPr>
        <p:spPr bwMode="auto">
          <a:xfrm>
            <a:off x="1" y="2"/>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49" tIns="45824" rIns="91649" bIns="45824" anchor="ctr"/>
          <a:lstStyle/>
          <a:p>
            <a:endParaRPr lang="en-US"/>
          </a:p>
        </p:txBody>
      </p:sp>
      <p:sp>
        <p:nvSpPr>
          <p:cNvPr id="96263" name="Rectangle 6"/>
          <p:cNvSpPr>
            <a:spLocks noGrp="1" noRot="1" noChangeAspect="1" noChangeArrowheads="1" noTextEdit="1"/>
          </p:cNvSpPr>
          <p:nvPr>
            <p:ph type="sldImg"/>
          </p:nvPr>
        </p:nvSpPr>
        <p:spPr>
          <a:xfrm>
            <a:off x="1114425" y="703263"/>
            <a:ext cx="4630738" cy="3473450"/>
          </a:xfrm>
          <a:prstGeom prst="rect">
            <a:avLst/>
          </a:prstGeom>
          <a:solidFill>
            <a:srgbClr val="FFFFFF"/>
          </a:solidFill>
          <a:ln w="12700" cap="flat"/>
        </p:spPr>
      </p:sp>
      <p:sp>
        <p:nvSpPr>
          <p:cNvPr id="96264" name="Rectangle 7"/>
          <p:cNvSpPr>
            <a:spLocks noGrp="1" noChangeArrowheads="1"/>
          </p:cNvSpPr>
          <p:nvPr>
            <p:ph type="body" idx="1"/>
          </p:nvPr>
        </p:nvSpPr>
        <p:spPr>
          <a:xfrm>
            <a:off x="685800" y="4416428"/>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5" tIns="44552" rIns="90695" bIns="44552"/>
          <a:lstStyle/>
          <a:p>
            <a:pPr eaLnBrk="1" hangingPunct="1"/>
            <a:r>
              <a:rPr lang="en-US" dirty="0" smtClean="0"/>
              <a:t>Here in the US it include about 2% of the population and we are seeing a shift from the family farm to larger production units. </a:t>
            </a:r>
          </a:p>
          <a:p>
            <a:pPr eaLnBrk="1" hangingPunct="1"/>
            <a:endParaRPr lang="en-US" dirty="0" smtClean="0"/>
          </a:p>
          <a:p>
            <a:pPr eaLnBrk="1" hangingPunct="1"/>
            <a:r>
              <a:rPr lang="en-US" dirty="0" smtClean="0"/>
              <a:t>Reference:</a:t>
            </a:r>
            <a:r>
              <a:rPr lang="en-US" baseline="0" dirty="0" smtClean="0"/>
              <a:t> http://www.epa.gov/oecaagct/ag101/demographics.html</a:t>
            </a:r>
            <a:endParaRPr lang="en-US" dirty="0" smtClean="0"/>
          </a:p>
        </p:txBody>
      </p:sp>
    </p:spTree>
    <p:extLst>
      <p:ext uri="{BB962C8B-B14F-4D97-AF65-F5344CB8AC3E}">
        <p14:creationId xmlns:p14="http://schemas.microsoft.com/office/powerpoint/2010/main" val="2761456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20</a:t>
            </a:fld>
            <a:endParaRPr lang="en-US"/>
          </a:p>
        </p:txBody>
      </p:sp>
    </p:spTree>
    <p:extLst>
      <p:ext uri="{BB962C8B-B14F-4D97-AF65-F5344CB8AC3E}">
        <p14:creationId xmlns:p14="http://schemas.microsoft.com/office/powerpoint/2010/main" val="258464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21</a:t>
            </a:fld>
            <a:endParaRPr lang="en-US"/>
          </a:p>
        </p:txBody>
      </p:sp>
    </p:spTree>
    <p:extLst>
      <p:ext uri="{BB962C8B-B14F-4D97-AF65-F5344CB8AC3E}">
        <p14:creationId xmlns:p14="http://schemas.microsoft.com/office/powerpoint/2010/main" val="2624876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22</a:t>
            </a:fld>
            <a:endParaRPr lang="en-US"/>
          </a:p>
        </p:txBody>
      </p:sp>
    </p:spTree>
    <p:extLst>
      <p:ext uri="{BB962C8B-B14F-4D97-AF65-F5344CB8AC3E}">
        <p14:creationId xmlns:p14="http://schemas.microsoft.com/office/powerpoint/2010/main" val="2597813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23</a:t>
            </a:fld>
            <a:endParaRPr lang="en-US"/>
          </a:p>
        </p:txBody>
      </p:sp>
    </p:spTree>
    <p:extLst>
      <p:ext uri="{BB962C8B-B14F-4D97-AF65-F5344CB8AC3E}">
        <p14:creationId xmlns:p14="http://schemas.microsoft.com/office/powerpoint/2010/main" val="11047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is property of </a:t>
            </a:r>
            <a:r>
              <a:rPr lang="en-US" dirty="0" err="1" smtClean="0"/>
              <a:t>Agrisafe</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24</a:t>
            </a:fld>
            <a:endParaRPr lang="en-US"/>
          </a:p>
        </p:txBody>
      </p:sp>
    </p:spTree>
    <p:extLst>
      <p:ext uri="{BB962C8B-B14F-4D97-AF65-F5344CB8AC3E}">
        <p14:creationId xmlns:p14="http://schemas.microsoft.com/office/powerpoint/2010/main" val="3594470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a given chemical, if the forearm was assign a arbitrary base rate of 1.0, in comparison to the forearm, other parts of the body will absorb the same chemical from a range of 1.3 to11.8 times faster than the forearm.</a:t>
            </a:r>
          </a:p>
          <a:p>
            <a:pPr defTabSz="931774">
              <a:defRPr/>
            </a:pPr>
            <a:r>
              <a:rPr lang="en-US" dirty="0" smtClean="0"/>
              <a:t>Used </a:t>
            </a:r>
            <a:r>
              <a:rPr lang="en-US" smtClean="0"/>
              <a:t>by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25</a:t>
            </a:fld>
            <a:endParaRPr lang="en-US"/>
          </a:p>
        </p:txBody>
      </p:sp>
    </p:spTree>
    <p:extLst>
      <p:ext uri="{BB962C8B-B14F-4D97-AF65-F5344CB8AC3E}">
        <p14:creationId xmlns:p14="http://schemas.microsoft.com/office/powerpoint/2010/main" val="822055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26</a:t>
            </a:fld>
            <a:endParaRPr lang="en-US"/>
          </a:p>
        </p:txBody>
      </p:sp>
    </p:spTree>
    <p:extLst>
      <p:ext uri="{BB962C8B-B14F-4D97-AF65-F5344CB8AC3E}">
        <p14:creationId xmlns:p14="http://schemas.microsoft.com/office/powerpoint/2010/main" val="878313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27</a:t>
            </a:fld>
            <a:endParaRPr lang="en-US"/>
          </a:p>
        </p:txBody>
      </p:sp>
    </p:spTree>
    <p:extLst>
      <p:ext uri="{BB962C8B-B14F-4D97-AF65-F5344CB8AC3E}">
        <p14:creationId xmlns:p14="http://schemas.microsoft.com/office/powerpoint/2010/main" val="4214904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7774B8B4-905D-445F-B95E-4D45C35AB0F5}" type="slidenum">
              <a:rPr lang="en-US" sz="1200" i="0"/>
              <a:pPr/>
              <a:t>28</a:t>
            </a:fld>
            <a:endParaRPr lang="en-US" sz="1200" i="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21550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29</a:t>
            </a:fld>
            <a:endParaRPr lang="en-US"/>
          </a:p>
        </p:txBody>
      </p:sp>
    </p:spTree>
    <p:extLst>
      <p:ext uri="{BB962C8B-B14F-4D97-AF65-F5344CB8AC3E}">
        <p14:creationId xmlns:p14="http://schemas.microsoft.com/office/powerpoint/2010/main" val="320215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Narrow" panose="020B0606020202030204" pitchFamily="34"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a:spcBef>
                <a:spcPct val="0"/>
              </a:spcBef>
            </a:pPr>
            <a:fld id="{86FCE8C7-D5C3-4A10-B538-D3752C0FAAC3}" type="slidenum">
              <a:rPr kumimoji="0" lang="de-DE" altLang="en-US" smtClean="0">
                <a:latin typeface="ISOCTEUR" pitchFamily="49" charset="0"/>
              </a:rPr>
              <a:pPr>
                <a:spcBef>
                  <a:spcPct val="0"/>
                </a:spcBef>
              </a:pPr>
              <a:t>3</a:t>
            </a:fld>
            <a:endParaRPr kumimoji="0" lang="de-DE" altLang="en-US" smtClean="0">
              <a:latin typeface="ISOCTEUR" pitchFamily="49" charset="0"/>
            </a:endParaRPr>
          </a:p>
        </p:txBody>
      </p:sp>
      <p:sp>
        <p:nvSpPr>
          <p:cNvPr id="12291" name="Rectangle 2"/>
          <p:cNvSpPr>
            <a:spLocks noChangeArrowheads="1"/>
          </p:cNvSpPr>
          <p:nvPr/>
        </p:nvSpPr>
        <p:spPr bwMode="auto">
          <a:xfrm>
            <a:off x="388620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kumimoji="1" sz="1200">
                <a:solidFill>
                  <a:schemeClr val="tx1"/>
                </a:solidFill>
                <a:latin typeface="Arial Narrow" panose="020B0606020202030204" pitchFamily="34"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ctr" eaLnBrk="1" hangingPunct="1">
              <a:spcBef>
                <a:spcPct val="0"/>
              </a:spcBef>
            </a:pPr>
            <a:endParaRPr kumimoji="0" lang="en-US" altLang="en-US" sz="2400">
              <a:latin typeface="ISOCTEUR" pitchFamily="49" charset="0"/>
            </a:endParaRPr>
          </a:p>
        </p:txBody>
      </p:sp>
      <p:sp>
        <p:nvSpPr>
          <p:cNvPr id="12292" name="Rectangle 3"/>
          <p:cNvSpPr>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kumimoji="1" sz="1200">
                <a:solidFill>
                  <a:schemeClr val="tx1"/>
                </a:solidFill>
                <a:latin typeface="Arial Narrow" panose="020B0606020202030204" pitchFamily="34"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a:spcBef>
                <a:spcPct val="0"/>
              </a:spcBef>
            </a:pPr>
            <a:r>
              <a:rPr kumimoji="0" lang="en-US" altLang="en-US">
                <a:latin typeface="Times New Roman" panose="02020603050405020304" pitchFamily="18" charset="0"/>
              </a:rPr>
              <a:t>7</a:t>
            </a:r>
          </a:p>
        </p:txBody>
      </p:sp>
      <p:sp>
        <p:nvSpPr>
          <p:cNvPr id="12293"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kumimoji="1" sz="1200">
                <a:solidFill>
                  <a:schemeClr val="tx1"/>
                </a:solidFill>
                <a:latin typeface="Arial Narrow" panose="020B0606020202030204" pitchFamily="34"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ctr" eaLnBrk="1" hangingPunct="1">
              <a:spcBef>
                <a:spcPct val="0"/>
              </a:spcBef>
            </a:pPr>
            <a:endParaRPr kumimoji="0" lang="en-US" altLang="en-US" sz="2400">
              <a:latin typeface="ISOCTEUR" pitchFamily="49" charset="0"/>
            </a:endParaRPr>
          </a:p>
        </p:txBody>
      </p:sp>
      <p:sp>
        <p:nvSpPr>
          <p:cNvPr id="12294" name="Rectangle 5"/>
          <p:cNvSpPr>
            <a:spLocks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kumimoji="1" sz="1200">
                <a:solidFill>
                  <a:schemeClr val="tx1"/>
                </a:solidFill>
                <a:latin typeface="Arial Narrow" panose="020B0606020202030204" pitchFamily="34"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ctr" eaLnBrk="1" hangingPunct="1">
              <a:spcBef>
                <a:spcPct val="0"/>
              </a:spcBef>
            </a:pPr>
            <a:endParaRPr kumimoji="0" lang="en-US" altLang="en-US" sz="2400">
              <a:latin typeface="ISOCTEUR" pitchFamily="49" charset="0"/>
            </a:endParaRPr>
          </a:p>
        </p:txBody>
      </p:sp>
      <p:sp>
        <p:nvSpPr>
          <p:cNvPr id="12295" name="Rectangle 6"/>
          <p:cNvSpPr>
            <a:spLocks noGrp="1" noRot="1" noChangeAspect="1" noChangeArrowheads="1" noTextEdit="1"/>
          </p:cNvSpPr>
          <p:nvPr>
            <p:ph type="sldImg"/>
          </p:nvPr>
        </p:nvSpPr>
        <p:spPr>
          <a:xfrm>
            <a:off x="1114425" y="703263"/>
            <a:ext cx="4630738" cy="3473450"/>
          </a:xfrm>
          <a:solidFill>
            <a:srgbClr val="FFFFFF"/>
          </a:solidFill>
          <a:ln w="12700" cap="flat"/>
        </p:spPr>
      </p:sp>
      <p:sp>
        <p:nvSpPr>
          <p:cNvPr id="12296"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altLang="en-US" smtClean="0"/>
              <a:t>Here in the US are injuries and fatality numbers are getting better but</a:t>
            </a:r>
          </a:p>
          <a:p>
            <a:pPr eaLnBrk="1" hangingPunct="1"/>
            <a:r>
              <a:rPr lang="en-US" altLang="en-US" smtClean="0"/>
              <a:t>Voluntary standard for tractor manufactures to install ROPS since 1985</a:t>
            </a:r>
          </a:p>
          <a:p>
            <a:pPr eaLnBrk="1" hangingPunct="1"/>
            <a:endParaRPr lang="en-US" altLang="en-US" smtClean="0"/>
          </a:p>
          <a:p>
            <a:pPr eaLnBrk="1" hangingPunct="1"/>
            <a:r>
              <a:rPr lang="en-US" altLang="en-US" smtClean="0"/>
              <a:t>21.2 deaths per 100,000 workers</a:t>
            </a:r>
          </a:p>
        </p:txBody>
      </p:sp>
    </p:spTree>
    <p:extLst>
      <p:ext uri="{BB962C8B-B14F-4D97-AF65-F5344CB8AC3E}">
        <p14:creationId xmlns:p14="http://schemas.microsoft.com/office/powerpoint/2010/main" val="275950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30</a:t>
            </a:fld>
            <a:endParaRPr lang="en-US"/>
          </a:p>
        </p:txBody>
      </p:sp>
    </p:spTree>
    <p:extLst>
      <p:ext uri="{BB962C8B-B14F-4D97-AF65-F5344CB8AC3E}">
        <p14:creationId xmlns:p14="http://schemas.microsoft.com/office/powerpoint/2010/main" val="1190832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Anhydrous ammonia is an efficient and widely used source of nitrogen fertilizer. Anhydrous ammonia has several advantages, including its relatively easy application and ready availability. However, there are potential dangers involved in handling anhydrous ammonia. </a:t>
            </a:r>
          </a:p>
          <a:p>
            <a:endParaRPr lang="en-US" dirty="0" smtClean="0"/>
          </a:p>
          <a:p>
            <a:r>
              <a:rPr lang="en-US" dirty="0" smtClean="0"/>
              <a:t>Anhydrous (meaning “without water”) ammonia attracts water, so the moist areas of the eyes, nose, mouth and throat are severely attacked by the damaging effects of anhydrous ammonia. </a:t>
            </a:r>
          </a:p>
          <a:p>
            <a:endParaRPr lang="en-US" dirty="0" smtClean="0"/>
          </a:p>
          <a:p>
            <a:r>
              <a:rPr lang="en-US" dirty="0" smtClean="0"/>
              <a:t>It must be stored and handled under high pressure, requiring specially designed and well-maintained equipment. In addition, to ensure worker safety, workers must be adequately educated about the procedures and personal protective equipment required to safely handle this product.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31</a:t>
            </a:fld>
            <a:endParaRPr lang="en-US"/>
          </a:p>
        </p:txBody>
      </p:sp>
    </p:spTree>
    <p:extLst>
      <p:ext uri="{BB962C8B-B14F-4D97-AF65-F5344CB8AC3E}">
        <p14:creationId xmlns:p14="http://schemas.microsoft.com/office/powerpoint/2010/main" val="2344412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Anhydrous</a:t>
            </a:r>
            <a:r>
              <a:rPr lang="en-US" baseline="0" dirty="0" smtClean="0"/>
              <a:t> ammonia has a p</a:t>
            </a:r>
            <a:r>
              <a:rPr lang="en-US" dirty="0" smtClean="0"/>
              <a:t>ungent odor and is detectable at levels ranging from 5–50 parts per million (ppm)</a:t>
            </a:r>
          </a:p>
          <a:p>
            <a:r>
              <a:rPr lang="en-US" dirty="0" smtClean="0"/>
              <a:t>Irritating effects generally begin at levels between 25-50 ppm</a:t>
            </a:r>
          </a:p>
          <a:p>
            <a:r>
              <a:rPr lang="en-US" dirty="0" smtClean="0"/>
              <a:t>More serious effects generally occur at levels greater than 100 ppm</a:t>
            </a:r>
          </a:p>
          <a:p>
            <a:r>
              <a:rPr lang="en-US" dirty="0" smtClean="0"/>
              <a:t>Immediately dangerous to life or health occurs at or above 300 ppm </a:t>
            </a:r>
          </a:p>
          <a:p>
            <a:endParaRPr lang="en-US" dirty="0" smtClean="0"/>
          </a:p>
          <a:p>
            <a:endParaRPr lang="en-US" dirty="0" smtClean="0"/>
          </a:p>
          <a:p>
            <a:r>
              <a:rPr lang="en-US" dirty="0" smtClean="0"/>
              <a:t>Source: Nationwide Agribusiness</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32</a:t>
            </a:fld>
            <a:endParaRPr lang="en-US"/>
          </a:p>
        </p:txBody>
      </p:sp>
    </p:spTree>
    <p:extLst>
      <p:ext uri="{BB962C8B-B14F-4D97-AF65-F5344CB8AC3E}">
        <p14:creationId xmlns:p14="http://schemas.microsoft.com/office/powerpoint/2010/main" val="2538632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33</a:t>
            </a:fld>
            <a:endParaRPr lang="en-US"/>
          </a:p>
        </p:txBody>
      </p:sp>
    </p:spTree>
    <p:extLst>
      <p:ext uri="{BB962C8B-B14F-4D97-AF65-F5344CB8AC3E}">
        <p14:creationId xmlns:p14="http://schemas.microsoft.com/office/powerpoint/2010/main" val="2509601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are the immediate health effects of exposure to anhydrous ammonia?</a:t>
            </a:r>
            <a:endParaRPr lang="en-US" dirty="0" smtClean="0"/>
          </a:p>
          <a:p>
            <a:pPr marL="465887" lvl="1" defTabSz="931774">
              <a:defRPr/>
            </a:pPr>
            <a:r>
              <a:rPr lang="en-US" dirty="0" smtClean="0"/>
              <a:t>Generally, the severity of symptoms depends on the degree of exposure.</a:t>
            </a:r>
          </a:p>
          <a:p>
            <a:pPr lvl="1"/>
            <a:r>
              <a:rPr lang="en-US" dirty="0" smtClean="0"/>
              <a:t>Symptoms include burning of the eyes, nose, and throat after breathing even small amounts. With higher doses, coughing or choking may occur. Exposure to high levels of anhydrous ammonia can cause death from a swollen throat or from chemical burns to the lungs. </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34</a:t>
            </a:fld>
            <a:endParaRPr lang="en-US"/>
          </a:p>
        </p:txBody>
      </p:sp>
    </p:spTree>
    <p:extLst>
      <p:ext uri="{BB962C8B-B14F-4D97-AF65-F5344CB8AC3E}">
        <p14:creationId xmlns:p14="http://schemas.microsoft.com/office/powerpoint/2010/main" val="2738109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 exposure to concentrated gas or liquid can cause serious corneal burns or blindness.</a:t>
            </a:r>
          </a:p>
          <a:p>
            <a:endParaRPr lang="en-US" dirty="0" smtClean="0"/>
          </a:p>
          <a:p>
            <a:r>
              <a:rPr lang="en-US" dirty="0" smtClean="0"/>
              <a:t>Photo courtesy</a:t>
            </a:r>
            <a:r>
              <a:rPr lang="en-US" baseline="0" dirty="0" smtClean="0"/>
              <a:t> of the University of Iowa, used with permission</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35</a:t>
            </a:fld>
            <a:endParaRPr lang="en-US"/>
          </a:p>
        </p:txBody>
      </p:sp>
    </p:spTree>
    <p:extLst>
      <p:ext uri="{BB962C8B-B14F-4D97-AF65-F5344CB8AC3E}">
        <p14:creationId xmlns:p14="http://schemas.microsoft.com/office/powerpoint/2010/main" val="85291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36</a:t>
            </a:fld>
            <a:endParaRPr lang="en-US"/>
          </a:p>
        </p:txBody>
      </p:sp>
    </p:spTree>
    <p:extLst>
      <p:ext uri="{BB962C8B-B14F-4D97-AF65-F5344CB8AC3E}">
        <p14:creationId xmlns:p14="http://schemas.microsoft.com/office/powerpoint/2010/main" val="614715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from </a:t>
            </a:r>
            <a:r>
              <a:rPr lang="en-US" dirty="0"/>
              <a:t>North Dakota State University</a:t>
            </a:r>
          </a:p>
        </p:txBody>
      </p:sp>
      <p:sp>
        <p:nvSpPr>
          <p:cNvPr id="4" name="Slide Number Placeholder 3"/>
          <p:cNvSpPr>
            <a:spLocks noGrp="1"/>
          </p:cNvSpPr>
          <p:nvPr>
            <p:ph type="sldNum" sz="quarter" idx="10"/>
          </p:nvPr>
        </p:nvSpPr>
        <p:spPr/>
        <p:txBody>
          <a:bodyPr/>
          <a:lstStyle/>
          <a:p>
            <a:fld id="{ADDDDCFC-EDF2-486C-B261-11BF9A6D409E}" type="slidenum">
              <a:rPr lang="en-US" smtClean="0"/>
              <a:t>37</a:t>
            </a:fld>
            <a:endParaRPr lang="en-US"/>
          </a:p>
        </p:txBody>
      </p:sp>
    </p:spTree>
    <p:extLst>
      <p:ext uri="{BB962C8B-B14F-4D97-AF65-F5344CB8AC3E}">
        <p14:creationId xmlns:p14="http://schemas.microsoft.com/office/powerpoint/2010/main" val="1606558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ammonia hose ruptures or a valve is unintentionally opened, the high pressure</a:t>
            </a:r>
            <a:r>
              <a:rPr lang="en-US" baseline="0" dirty="0" smtClean="0"/>
              <a:t> </a:t>
            </a:r>
            <a:r>
              <a:rPr lang="en-US" dirty="0" smtClean="0"/>
              <a:t>from the tank can cause ammonia to spray into your eyes, face, and other parts of your body before you can</a:t>
            </a:r>
            <a:r>
              <a:rPr lang="en-US" baseline="0" dirty="0" smtClean="0"/>
              <a:t> </a:t>
            </a:r>
            <a:r>
              <a:rPr lang="en-US" dirty="0" smtClean="0"/>
              <a:t>react. That’s why it’s critically</a:t>
            </a:r>
            <a:r>
              <a:rPr lang="en-US" baseline="0" dirty="0" smtClean="0"/>
              <a:t> important to wear only well-maintained </a:t>
            </a:r>
            <a:r>
              <a:rPr lang="en-US" dirty="0" smtClean="0"/>
              <a:t>personal protective</a:t>
            </a:r>
            <a:r>
              <a:rPr lang="en-US" baseline="0" dirty="0" smtClean="0"/>
              <a:t> equipment when handling or applying anhydrous ammonia. Be sure you know where the Personal Protective Equipment it is located and how to use it properly.</a:t>
            </a:r>
          </a:p>
          <a:p>
            <a:endParaRPr lang="en-US" baseline="0" dirty="0" smtClean="0"/>
          </a:p>
          <a:p>
            <a:r>
              <a:rPr lang="en-US" dirty="0" smtClean="0"/>
              <a:t>Personal</a:t>
            </a:r>
            <a:r>
              <a:rPr lang="en-US" baseline="0" dirty="0" smtClean="0"/>
              <a:t> protective equipment recommendations include wearing the following: </a:t>
            </a:r>
            <a:endParaRPr lang="en-US" dirty="0" smtClean="0"/>
          </a:p>
          <a:p>
            <a:endParaRPr lang="en-US" dirty="0" smtClean="0"/>
          </a:p>
          <a:p>
            <a:pPr>
              <a:buFont typeface="Arial" pitchFamily="34" charset="0"/>
              <a:buChar char="•"/>
            </a:pPr>
            <a:r>
              <a:rPr lang="en-US" dirty="0" smtClean="0"/>
              <a:t> A </a:t>
            </a:r>
            <a:r>
              <a:rPr lang="en-US" b="0" dirty="0" smtClean="0"/>
              <a:t>full-face respirator </a:t>
            </a:r>
            <a:r>
              <a:rPr lang="en-US" dirty="0" smtClean="0"/>
              <a:t>with ammonia cartridges and pre-filters. </a:t>
            </a:r>
          </a:p>
          <a:p>
            <a:pPr>
              <a:buFont typeface="Arial" pitchFamily="34" charset="0"/>
              <a:buChar char="•"/>
            </a:pPr>
            <a:r>
              <a:rPr lang="en-US" dirty="0" smtClean="0"/>
              <a:t> Cotton-lined rubber gloves when connecting or disconnecting nurse tanks and applicators. Gloves</a:t>
            </a:r>
            <a:r>
              <a:rPr lang="en-US" baseline="0" dirty="0" smtClean="0"/>
              <a:t> </a:t>
            </a:r>
            <a:r>
              <a:rPr lang="en-US" dirty="0" smtClean="0"/>
              <a:t>are not necessary</a:t>
            </a:r>
            <a:r>
              <a:rPr lang="en-US" baseline="0" dirty="0" smtClean="0"/>
              <a:t> </a:t>
            </a:r>
            <a:r>
              <a:rPr lang="en-US" dirty="0" smtClean="0"/>
              <a:t>for escape from a sudden release, but they will provide skin protection.</a:t>
            </a:r>
          </a:p>
          <a:p>
            <a:pPr>
              <a:buFont typeface="Arial" pitchFamily="34" charset="0"/>
              <a:buChar char="•"/>
            </a:pPr>
            <a:r>
              <a:rPr lang="en-US" baseline="0" dirty="0" smtClean="0"/>
              <a:t> Non-vented chemical splash goggles if a full-face respirator isn’t available. </a:t>
            </a:r>
          </a:p>
          <a:p>
            <a:pPr>
              <a:buFont typeface="Arial" pitchFamily="34" charset="0"/>
              <a:buChar char="•"/>
            </a:pPr>
            <a:r>
              <a:rPr lang="en-US" baseline="0" dirty="0" smtClean="0"/>
              <a:t> </a:t>
            </a:r>
            <a:r>
              <a:rPr lang="en-US" dirty="0" smtClean="0"/>
              <a:t>Clothing should be heavy duty</a:t>
            </a:r>
            <a:r>
              <a:rPr lang="en-US" baseline="0" dirty="0" smtClean="0"/>
              <a:t> and of </a:t>
            </a:r>
            <a:r>
              <a:rPr lang="en-US" dirty="0" smtClean="0"/>
              <a:t>tightly woven fabric that can be tightly closed at the cuffs and collar.</a:t>
            </a:r>
          </a:p>
          <a:p>
            <a:pPr>
              <a:buFont typeface="Arial" pitchFamily="34" charset="0"/>
              <a:buChar char="•"/>
            </a:pPr>
            <a:r>
              <a:rPr lang="en-US" dirty="0" smtClean="0"/>
              <a:t> A cap or head covering is also recommended,</a:t>
            </a:r>
            <a:r>
              <a:rPr lang="en-US" baseline="0" dirty="0" smtClean="0"/>
              <a:t> but short sleeves or short pants should never be worn.</a:t>
            </a:r>
            <a:endParaRPr lang="en-US" dirty="0" smtClean="0"/>
          </a:p>
          <a:p>
            <a:endParaRPr lang="en-US" dirty="0" smtClean="0"/>
          </a:p>
          <a:p>
            <a:pPr defTabSz="931723"/>
            <a:r>
              <a:rPr lang="en-US" dirty="0" smtClean="0"/>
              <a:t>Plus, always carry a small “squirt” bottle of water to dilute or wash-off any NH3 that may contact your eyes or skin. It can be small enough to carried in your shirt pocket.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38</a:t>
            </a:fld>
            <a:endParaRPr lang="en-US"/>
          </a:p>
        </p:txBody>
      </p:sp>
    </p:spTree>
    <p:extLst>
      <p:ext uri="{BB962C8B-B14F-4D97-AF65-F5344CB8AC3E}">
        <p14:creationId xmlns:p14="http://schemas.microsoft.com/office/powerpoint/2010/main" val="4232705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 small blast of anhydrous ammonia can be extremely harmful to the skin, eyes and mucous membranes in the nose, mouth and throat. Worse, inhaling anhydrous</a:t>
            </a:r>
            <a:r>
              <a:rPr lang="en-US" baseline="0" dirty="0" smtClean="0"/>
              <a:t> ammonia vapors can result in death. </a:t>
            </a:r>
            <a:r>
              <a:rPr lang="en-US" dirty="0" smtClean="0"/>
              <a:t>A full-face respirator with ammonia cartridges and pre-filters gives you the most protection and best chance of escaping an anhydrous ammonia release. That’s why it’s important to always keep one easily accessible in the tractor cab.</a:t>
            </a:r>
          </a:p>
          <a:p>
            <a:endParaRPr lang="en-US" dirty="0" smtClean="0"/>
          </a:p>
          <a:p>
            <a:r>
              <a:rPr lang="en-US" dirty="0" smtClean="0"/>
              <a:t>Like with all safety equipment, respirators must be properly maintained and cleaned, and cartridges and pre-filters must be replaced regularly to ensure proper function.</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39</a:t>
            </a:fld>
            <a:endParaRPr lang="en-US"/>
          </a:p>
        </p:txBody>
      </p:sp>
    </p:spTree>
    <p:extLst>
      <p:ext uri="{BB962C8B-B14F-4D97-AF65-F5344CB8AC3E}">
        <p14:creationId xmlns:p14="http://schemas.microsoft.com/office/powerpoint/2010/main" val="50860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2013 DOL BLS CFOI</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ISOCTEUR" pitchFamily="49" charset="0"/>
                <a:cs typeface="Arial" panose="020B0604020202020204" pitchFamily="34" charset="0"/>
              </a:defRPr>
            </a:lvl1pPr>
            <a:lvl2pPr marL="742950" indent="-285750">
              <a:defRPr sz="2400">
                <a:solidFill>
                  <a:schemeClr val="tx1"/>
                </a:solidFill>
                <a:latin typeface="ISOCTEUR" pitchFamily="49" charset="0"/>
                <a:cs typeface="Arial" panose="020B0604020202020204" pitchFamily="34" charset="0"/>
              </a:defRPr>
            </a:lvl2pPr>
            <a:lvl3pPr marL="1143000" indent="-228600">
              <a:defRPr sz="2400">
                <a:solidFill>
                  <a:schemeClr val="tx1"/>
                </a:solidFill>
                <a:latin typeface="ISOCTEUR" pitchFamily="49" charset="0"/>
                <a:cs typeface="Arial" panose="020B0604020202020204" pitchFamily="34" charset="0"/>
              </a:defRPr>
            </a:lvl3pPr>
            <a:lvl4pPr marL="1600200" indent="-228600">
              <a:defRPr sz="2400">
                <a:solidFill>
                  <a:schemeClr val="tx1"/>
                </a:solidFill>
                <a:latin typeface="ISOCTEUR" pitchFamily="49" charset="0"/>
                <a:cs typeface="Arial" panose="020B0604020202020204" pitchFamily="34" charset="0"/>
              </a:defRPr>
            </a:lvl4pPr>
            <a:lvl5pPr marL="2057400" indent="-228600">
              <a:defRPr sz="2400">
                <a:solidFill>
                  <a:schemeClr val="tx1"/>
                </a:solidFill>
                <a:latin typeface="ISOCTEUR" pitchFamily="49"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ISOCTEUR" pitchFamily="49"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ISOCTEUR" pitchFamily="49"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ISOCTEUR" pitchFamily="49"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ISOCTEUR" pitchFamily="49" charset="0"/>
                <a:cs typeface="Arial" panose="020B0604020202020204" pitchFamily="34" charset="0"/>
              </a:defRPr>
            </a:lvl9pPr>
          </a:lstStyle>
          <a:p>
            <a:fld id="{F61F17B9-0A6B-480A-B63F-6B0510FD2F9E}" type="slidenum">
              <a:rPr lang="en-US" altLang="en-US" sz="1200" smtClean="0">
                <a:latin typeface="Calibri" panose="020F0502020204030204" pitchFamily="34" charset="0"/>
              </a:rPr>
              <a:pPr/>
              <a:t>4</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328558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to anhydrous ammonia’s caustic effects, gloves should always be worn when handling anhydrous ammonia. Suitable gloves are made of rubber, which is impervious to ammonia, and cotton-lined to protect your fingers from freezing due to the cold (-28 degrees Fahrenheit) ammonia. Suitable gloves have long cuffs that should be turned back to prevent drips from running down your arms when hands are elevated. The fit should be loose</a:t>
            </a:r>
            <a:r>
              <a:rPr lang="en-US" baseline="0" dirty="0" smtClean="0"/>
              <a:t> enough for easy removal, but snug enough for good protection.</a:t>
            </a:r>
          </a:p>
          <a:p>
            <a:endParaRPr lang="en-US" baseline="0" dirty="0" smtClean="0"/>
          </a:p>
          <a:p>
            <a:r>
              <a:rPr lang="en-US" baseline="0" dirty="0" smtClean="0"/>
              <a:t>Remember to wash your gloves after every use. When drying gloves make sure to hang them up or lay them out. This keeps the gloves in functioning condition.</a:t>
            </a:r>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40</a:t>
            </a:fld>
            <a:endParaRPr lang="en-US"/>
          </a:p>
        </p:txBody>
      </p:sp>
    </p:spTree>
    <p:extLst>
      <p:ext uri="{BB962C8B-B14F-4D97-AF65-F5344CB8AC3E}">
        <p14:creationId xmlns:p14="http://schemas.microsoft.com/office/powerpoint/2010/main" val="6721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r>
              <a:rPr lang="en-US" baseline="0" dirty="0" smtClean="0"/>
              <a:t>You must always wear proper eye protection when handling or applying anhydrous ammonia. If a full-face respirator is NOT available, then you must wear non-vented or indirect-vented chemical splash goggles the entire time you are applying anhydrous ammonia and when connecting and disconnecting nurse tanks and applicators. Chemical splash goggles should be worn in the tractor cab the entire time anhydrous ammonia is being applied.</a:t>
            </a:r>
          </a:p>
          <a:p>
            <a:pPr defTabSz="931723"/>
            <a:endParaRPr lang="en-US" baseline="0" dirty="0" smtClean="0"/>
          </a:p>
          <a:p>
            <a:r>
              <a:rPr lang="en-US" baseline="0" dirty="0" smtClean="0"/>
              <a:t>Under no circumstances should you wear contact lenses when handling or applying anhydrous ammonia.</a:t>
            </a:r>
            <a:r>
              <a:rPr lang="en-US" dirty="0" smtClean="0"/>
              <a:t> Contact lenses inhibit the effect of the emergency water and may become fused to the eyeball.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41</a:t>
            </a:fld>
            <a:endParaRPr lang="en-US"/>
          </a:p>
        </p:txBody>
      </p:sp>
    </p:spTree>
    <p:extLst>
      <p:ext uri="{BB962C8B-B14F-4D97-AF65-F5344CB8AC3E}">
        <p14:creationId xmlns:p14="http://schemas.microsoft.com/office/powerpoint/2010/main" val="841570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r>
              <a:rPr lang="en-US" dirty="0" smtClean="0"/>
              <a:t>Because anhydrous ammonia spray causes a freeze-dry effect like frostbite when it hits skin, clothing should be heavy duty and of a tightly woven fabric. Light weight, thin fabrics do not slow down or prevent anhydrous ammonia from passing through. So if light weight, thin fabrics are worn, freezing and chemical burns may occur during a anhydrous ammonia release. </a:t>
            </a:r>
          </a:p>
          <a:p>
            <a:pPr defTabSz="931723"/>
            <a:r>
              <a:rPr lang="en-US" dirty="0" smtClean="0"/>
              <a:t> </a:t>
            </a:r>
          </a:p>
          <a:p>
            <a:r>
              <a:rPr lang="en-US" dirty="0" smtClean="0"/>
              <a:t>The proper shirt is also long sleeve and tightly closed at the cuffs and collar. Pants should be long and close-toe shoes, preferably steel-toe boots, should be worn.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42</a:t>
            </a:fld>
            <a:endParaRPr lang="en-US"/>
          </a:p>
        </p:txBody>
      </p:sp>
    </p:spTree>
    <p:extLst>
      <p:ext uri="{BB962C8B-B14F-4D97-AF65-F5344CB8AC3E}">
        <p14:creationId xmlns:p14="http://schemas.microsoft.com/office/powerpoint/2010/main" val="519543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43</a:t>
            </a:fld>
            <a:endParaRPr lang="en-US"/>
          </a:p>
        </p:txBody>
      </p:sp>
    </p:spTree>
    <p:extLst>
      <p:ext uri="{BB962C8B-B14F-4D97-AF65-F5344CB8AC3E}">
        <p14:creationId xmlns:p14="http://schemas.microsoft.com/office/powerpoint/2010/main" val="959227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44</a:t>
            </a:fld>
            <a:endParaRPr lang="en-US"/>
          </a:p>
        </p:txBody>
      </p:sp>
    </p:spTree>
    <p:extLst>
      <p:ext uri="{BB962C8B-B14F-4D97-AF65-F5344CB8AC3E}">
        <p14:creationId xmlns:p14="http://schemas.microsoft.com/office/powerpoint/2010/main" val="2425113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45</a:t>
            </a:fld>
            <a:endParaRPr lang="en-US"/>
          </a:p>
        </p:txBody>
      </p:sp>
    </p:spTree>
    <p:extLst>
      <p:ext uri="{BB962C8B-B14F-4D97-AF65-F5344CB8AC3E}">
        <p14:creationId xmlns:p14="http://schemas.microsoft.com/office/powerpoint/2010/main" val="900569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46</a:t>
            </a:fld>
            <a:endParaRPr lang="en-US"/>
          </a:p>
        </p:txBody>
      </p:sp>
    </p:spTree>
    <p:extLst>
      <p:ext uri="{BB962C8B-B14F-4D97-AF65-F5344CB8AC3E}">
        <p14:creationId xmlns:p14="http://schemas.microsoft.com/office/powerpoint/2010/main" val="2751590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can’t talk about anhydrous</a:t>
            </a:r>
            <a:r>
              <a:rPr lang="en-US" baseline="0" dirty="0" smtClean="0"/>
              <a:t> ammonia safety without mentioning the importance of water. In addition to the small </a:t>
            </a:r>
            <a:r>
              <a:rPr lang="en-US" dirty="0" smtClean="0"/>
              <a:t>“squirt” bottle of water you should carry in your shirt pocket, a five-gallon container of water must be attached to all nurse tanks. Extra water and a towel should also be carried in the tractor cab to be used to wrap the head prior to exiting the cab in the event of a release. </a:t>
            </a:r>
            <a:r>
              <a:rPr lang="en-US" baseline="0" dirty="0" smtClean="0"/>
              <a:t>Before making an application of anhydrous ammonia, make sure all containers are full of clean, fresh water.</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47</a:t>
            </a:fld>
            <a:endParaRPr lang="en-US"/>
          </a:p>
        </p:txBody>
      </p:sp>
    </p:spTree>
    <p:extLst>
      <p:ext uri="{BB962C8B-B14F-4D97-AF65-F5344CB8AC3E}">
        <p14:creationId xmlns:p14="http://schemas.microsoft.com/office/powerpoint/2010/main" val="3974440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 is provided by the University of Iowa, used by permission</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48</a:t>
            </a:fld>
            <a:endParaRPr lang="en-US"/>
          </a:p>
        </p:txBody>
      </p:sp>
    </p:spTree>
    <p:extLst>
      <p:ext uri="{BB962C8B-B14F-4D97-AF65-F5344CB8AC3E}">
        <p14:creationId xmlns:p14="http://schemas.microsoft.com/office/powerpoint/2010/main" val="3939716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dirty="0" smtClean="0"/>
              <a:t>Brochure focuses on some of the basics of PPE but does not substitute for following the pesticide label, the PPE user instructions, and all applicable government regulations to reduce exposure. The required PPE must be handled properly from purchase through disposal, whether you apply a pesticide at home, or work in an agricultural or non-agricultural occupation.    </a:t>
            </a:r>
          </a:p>
          <a:p>
            <a:pPr>
              <a:defRPr/>
            </a:pPr>
            <a:endParaRPr lang="en-US" dirty="0" smtClean="0"/>
          </a:p>
          <a:p>
            <a:pPr>
              <a:defRPr/>
            </a:pPr>
            <a:r>
              <a:rPr lang="en-US" dirty="0" smtClean="0"/>
              <a:t>The plan is to use it as a template for creating the comprehensive brochure with the committee. </a:t>
            </a:r>
          </a:p>
          <a:p>
            <a:pPr>
              <a:defRPr/>
            </a:pPr>
            <a:endParaRPr lang="en-US" dirty="0" smtClean="0"/>
          </a:p>
          <a:p>
            <a:pPr>
              <a:defRPr/>
            </a:pPr>
            <a:r>
              <a:rPr lang="en-US" dirty="0" smtClean="0"/>
              <a:t>1) Anyone can order quantities of the actual brochure from me for their pesticide safety/stewardship outreach efforts.  The brochures are free.</a:t>
            </a:r>
          </a:p>
          <a:p>
            <a:pPr>
              <a:defRPr/>
            </a:pPr>
            <a:r>
              <a:rPr lang="en-US" dirty="0" smtClean="0"/>
              <a:t> </a:t>
            </a:r>
          </a:p>
          <a:p>
            <a:pPr>
              <a:defRPr/>
            </a:pPr>
            <a:r>
              <a:rPr lang="en-US" dirty="0" smtClean="0"/>
              <a:t>2) The PDF version of the brochure will be available on the Pesticide Environmental Stewardship (PES) website, the NACAA website, and the </a:t>
            </a:r>
            <a:r>
              <a:rPr lang="en-US" dirty="0" err="1" smtClean="0"/>
              <a:t>Syngenta</a:t>
            </a:r>
            <a:r>
              <a:rPr lang="en-US" dirty="0" smtClean="0"/>
              <a:t> website in a week or so.  Any other organization desiring to post the brochure or link to it is welcome to do so.  </a:t>
            </a:r>
          </a:p>
          <a:p>
            <a:pPr>
              <a:defRPr/>
            </a:pPr>
            <a:r>
              <a:rPr lang="en-US" dirty="0" smtClean="0"/>
              <a:t> </a:t>
            </a:r>
          </a:p>
          <a:p>
            <a:pPr>
              <a:defRPr/>
            </a:pPr>
            <a:r>
              <a:rPr lang="en-US" dirty="0" smtClean="0"/>
              <a:t>3) With the addition of this brochure, there will now be seven general pesticide stewardship brochures on the PES website (</a:t>
            </a:r>
            <a:r>
              <a:rPr lang="en-US" u="sng" dirty="0" smtClean="0">
                <a:hlinkClick r:id="rId3"/>
              </a:rPr>
              <a:t>http://pesticidestewardship.org/Pages/Resources.aspx</a:t>
            </a:r>
            <a:r>
              <a:rPr lang="en-US" dirty="0" smtClean="0"/>
              <a:t>).  Anyone can view or download these brochures from PES, or order quantities for pesticide stewardship outreach.  PES also welcomes new partners that provide content, editorial assistance, or financial support, so any organization that assisted with the PPE brochure is already eligible to join! </a:t>
            </a:r>
          </a:p>
          <a:p>
            <a:pPr>
              <a:defRPr/>
            </a:pPr>
            <a:r>
              <a:rPr lang="en-US" dirty="0" smtClean="0"/>
              <a:t> </a:t>
            </a:r>
          </a:p>
          <a:p>
            <a:pPr>
              <a:defRPr/>
            </a:pPr>
            <a:r>
              <a:rPr lang="en-US" dirty="0" smtClean="0"/>
              <a:t>4) All of the partners on these seven brochures have also agreed to provide the Word versions to any organization desiring to modify or extract content, and/or put their own logo on the brochure.  The goal is widespread distribution of basic messages related to pesticide stewardship and safety.  </a:t>
            </a:r>
          </a:p>
          <a:p>
            <a:pPr>
              <a:defRPr/>
            </a:pPr>
            <a:r>
              <a:rPr lang="en-US" dirty="0" smtClean="0"/>
              <a:t> </a:t>
            </a:r>
          </a:p>
          <a:p>
            <a:pPr>
              <a:defRPr/>
            </a:pPr>
            <a:r>
              <a:rPr lang="en-US" dirty="0" smtClean="0"/>
              <a:t>It was a pleasure working with the National Pesticide PPE Training Solutions Committee.  After committee members review the PPE brochure, we would welcome opinions on whether it should be translated to Spanish “as is�, or used to prepare a two-sided handout at the 6-8</a:t>
            </a:r>
            <a:r>
              <a:rPr lang="en-US" baseline="30000" dirty="0" smtClean="0"/>
              <a:t>th</a:t>
            </a:r>
            <a:r>
              <a:rPr lang="en-US" dirty="0" smtClean="0"/>
              <a:t> grade reading level in English and Spanish.  These were previous requests from members of the Committee.</a:t>
            </a:r>
          </a:p>
          <a:p>
            <a:pPr>
              <a:defRPr/>
            </a:pPr>
            <a:endParaRPr lang="en-US"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18F7450-0508-40DF-A06C-BB10A1D4B00C}" type="slidenum">
              <a:rPr lang="en-US" sz="1200" i="0">
                <a:latin typeface="Times New Roman" pitchFamily="18" charset="0"/>
              </a:rPr>
              <a:pPr/>
              <a:t>49</a:t>
            </a:fld>
            <a:endParaRPr lang="en-US" sz="1200" i="0">
              <a:latin typeface="Times New Roman" pitchFamily="18" charset="0"/>
            </a:endParaRPr>
          </a:p>
        </p:txBody>
      </p:sp>
    </p:spTree>
    <p:extLst>
      <p:ext uri="{BB962C8B-B14F-4D97-AF65-F5344CB8AC3E}">
        <p14:creationId xmlns:p14="http://schemas.microsoft.com/office/powerpoint/2010/main" val="5773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5</a:t>
            </a:fld>
            <a:endParaRPr lang="en-US"/>
          </a:p>
        </p:txBody>
      </p:sp>
    </p:spTree>
    <p:extLst>
      <p:ext uri="{BB962C8B-B14F-4D97-AF65-F5344CB8AC3E}">
        <p14:creationId xmlns:p14="http://schemas.microsoft.com/office/powerpoint/2010/main" val="992021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547D365-1295-48EF-BC41-B9E504BB9ADB}" type="slidenum">
              <a:rPr lang="en-US" sz="1200" i="0">
                <a:latin typeface="Times New Roman" pitchFamily="18" charset="0"/>
              </a:rPr>
              <a:pPr/>
              <a:t>50</a:t>
            </a:fld>
            <a:endParaRPr lang="en-US" sz="1200" i="0">
              <a:latin typeface="Times New Roman" pitchFamily="18" charset="0"/>
            </a:endParaRPr>
          </a:p>
        </p:txBody>
      </p:sp>
    </p:spTree>
    <p:extLst>
      <p:ext uri="{BB962C8B-B14F-4D97-AF65-F5344CB8AC3E}">
        <p14:creationId xmlns:p14="http://schemas.microsoft.com/office/powerpoint/2010/main" val="4186266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51</a:t>
            </a:fld>
            <a:endParaRPr lang="en-US"/>
          </a:p>
        </p:txBody>
      </p:sp>
    </p:spTree>
    <p:extLst>
      <p:ext uri="{BB962C8B-B14F-4D97-AF65-F5344CB8AC3E}">
        <p14:creationId xmlns:p14="http://schemas.microsoft.com/office/powerpoint/2010/main" val="1361560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DDCFC-EDF2-486C-B261-11BF9A6D409E}" type="slidenum">
              <a:rPr lang="en-US" smtClean="0"/>
              <a:t>52</a:t>
            </a:fld>
            <a:endParaRPr lang="en-US"/>
          </a:p>
        </p:txBody>
      </p:sp>
    </p:spTree>
    <p:extLst>
      <p:ext uri="{BB962C8B-B14F-4D97-AF65-F5344CB8AC3E}">
        <p14:creationId xmlns:p14="http://schemas.microsoft.com/office/powerpoint/2010/main" val="3500868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884613" y="8829967"/>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lvl1pPr eaLnBrk="0" hangingPunct="0">
              <a:defRPr>
                <a:solidFill>
                  <a:schemeClr val="tx1"/>
                </a:solidFill>
                <a:latin typeface="Arial" charset="0"/>
              </a:defRPr>
            </a:lvl1pPr>
            <a:lvl2pPr marL="757011" indent="-291158" eaLnBrk="0" hangingPunct="0">
              <a:defRPr>
                <a:solidFill>
                  <a:schemeClr val="tx1"/>
                </a:solidFill>
                <a:latin typeface="Arial" charset="0"/>
              </a:defRPr>
            </a:lvl2pPr>
            <a:lvl3pPr marL="1164633" indent="-232927" eaLnBrk="0" hangingPunct="0">
              <a:defRPr>
                <a:solidFill>
                  <a:schemeClr val="tx1"/>
                </a:solidFill>
                <a:latin typeface="Arial" charset="0"/>
              </a:defRPr>
            </a:lvl3pPr>
            <a:lvl4pPr marL="1630486" indent="-232927" eaLnBrk="0" hangingPunct="0">
              <a:defRPr>
                <a:solidFill>
                  <a:schemeClr val="tx1"/>
                </a:solidFill>
                <a:latin typeface="Arial" charset="0"/>
              </a:defRPr>
            </a:lvl4pPr>
            <a:lvl5pPr marL="2096340" indent="-232927" eaLnBrk="0" hangingPunct="0">
              <a:defRPr>
                <a:solidFill>
                  <a:schemeClr val="tx1"/>
                </a:solidFill>
                <a:latin typeface="Arial" charset="0"/>
              </a:defRPr>
            </a:lvl5pPr>
            <a:lvl6pPr marL="2562192" indent="-232927" eaLnBrk="0" fontAlgn="base" hangingPunct="0">
              <a:spcBef>
                <a:spcPct val="0"/>
              </a:spcBef>
              <a:spcAft>
                <a:spcPct val="0"/>
              </a:spcAft>
              <a:defRPr>
                <a:solidFill>
                  <a:schemeClr val="tx1"/>
                </a:solidFill>
                <a:latin typeface="Arial" charset="0"/>
              </a:defRPr>
            </a:lvl6pPr>
            <a:lvl7pPr marL="3028045" indent="-232927" eaLnBrk="0" fontAlgn="base" hangingPunct="0">
              <a:spcBef>
                <a:spcPct val="0"/>
              </a:spcBef>
              <a:spcAft>
                <a:spcPct val="0"/>
              </a:spcAft>
              <a:defRPr>
                <a:solidFill>
                  <a:schemeClr val="tx1"/>
                </a:solidFill>
                <a:latin typeface="Arial" charset="0"/>
              </a:defRPr>
            </a:lvl7pPr>
            <a:lvl8pPr marL="3493898" indent="-232927" eaLnBrk="0" fontAlgn="base" hangingPunct="0">
              <a:spcBef>
                <a:spcPct val="0"/>
              </a:spcBef>
              <a:spcAft>
                <a:spcPct val="0"/>
              </a:spcAft>
              <a:defRPr>
                <a:solidFill>
                  <a:schemeClr val="tx1"/>
                </a:solidFill>
                <a:latin typeface="Arial" charset="0"/>
              </a:defRPr>
            </a:lvl8pPr>
            <a:lvl9pPr marL="3959751" indent="-232927" eaLnBrk="0" fontAlgn="base" hangingPunct="0">
              <a:spcBef>
                <a:spcPct val="0"/>
              </a:spcBef>
              <a:spcAft>
                <a:spcPct val="0"/>
              </a:spcAft>
              <a:defRPr>
                <a:solidFill>
                  <a:schemeClr val="tx1"/>
                </a:solidFill>
                <a:latin typeface="Arial" charset="0"/>
              </a:defRPr>
            </a:lvl9pPr>
          </a:lstStyle>
          <a:p>
            <a:pPr eaLnBrk="1" hangingPunct="1"/>
            <a:fld id="{0F6F67D0-6D55-4736-9A12-B0DA94B5241E}" type="slidenum">
              <a:rPr lang="en-US" smtClean="0"/>
              <a:pPr eaLnBrk="1" hangingPunct="1"/>
              <a:t>53</a:t>
            </a:fld>
            <a:endParaRPr lang="en-US" smtClean="0"/>
          </a:p>
        </p:txBody>
      </p:sp>
      <p:sp>
        <p:nvSpPr>
          <p:cNvPr id="7171" name="Slide Image Placeholder 1"/>
          <p:cNvSpPr>
            <a:spLocks noGrp="1" noRot="1" noChangeAspect="1" noTextEdit="1"/>
          </p:cNvSpPr>
          <p:nvPr>
            <p:ph type="sldImg"/>
          </p:nvPr>
        </p:nvSpPr>
        <p:spPr>
          <a:xfrm>
            <a:off x="1104900" y="696913"/>
            <a:ext cx="4648200" cy="3486150"/>
          </a:xfrm>
          <a:prstGeom prst="rect">
            <a:avLst/>
          </a:prstGeom>
          <a:ln/>
        </p:spPr>
      </p:sp>
      <p:sp>
        <p:nvSpPr>
          <p:cNvPr id="7172" name="Notes Placeholder 2"/>
          <p:cNvSpPr>
            <a:spLocks noGrp="1"/>
          </p:cNvSpPr>
          <p:nvPr>
            <p:ph type="body" idx="1"/>
          </p:nvPr>
        </p:nvSpPr>
        <p:spPr>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B33FEE04-6BD7-4D19-B23E-28E47E8C9DF1}" type="slidenum">
              <a:rPr lang="en-US" sz="1200">
                <a:solidFill>
                  <a:srgbClr val="000000"/>
                </a:solidFill>
                <a:latin typeface="Times New Roman" pitchFamily="18" charset="0"/>
              </a:rPr>
              <a:pPr algn="r" eaLnBrk="1" hangingPunct="1"/>
              <a:t>53</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1140406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4613" y="8829967"/>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lvl1pPr eaLnBrk="0" hangingPunct="0">
              <a:defRPr>
                <a:solidFill>
                  <a:schemeClr val="tx1"/>
                </a:solidFill>
                <a:latin typeface="Arial" charset="0"/>
              </a:defRPr>
            </a:lvl1pPr>
            <a:lvl2pPr marL="757011" indent="-291158" eaLnBrk="0" hangingPunct="0">
              <a:defRPr>
                <a:solidFill>
                  <a:schemeClr val="tx1"/>
                </a:solidFill>
                <a:latin typeface="Arial" charset="0"/>
              </a:defRPr>
            </a:lvl2pPr>
            <a:lvl3pPr marL="1164633" indent="-232927" eaLnBrk="0" hangingPunct="0">
              <a:defRPr>
                <a:solidFill>
                  <a:schemeClr val="tx1"/>
                </a:solidFill>
                <a:latin typeface="Arial" charset="0"/>
              </a:defRPr>
            </a:lvl3pPr>
            <a:lvl4pPr marL="1630486" indent="-232927" eaLnBrk="0" hangingPunct="0">
              <a:defRPr>
                <a:solidFill>
                  <a:schemeClr val="tx1"/>
                </a:solidFill>
                <a:latin typeface="Arial" charset="0"/>
              </a:defRPr>
            </a:lvl4pPr>
            <a:lvl5pPr marL="2096340" indent="-232927" eaLnBrk="0" hangingPunct="0">
              <a:defRPr>
                <a:solidFill>
                  <a:schemeClr val="tx1"/>
                </a:solidFill>
                <a:latin typeface="Arial" charset="0"/>
              </a:defRPr>
            </a:lvl5pPr>
            <a:lvl6pPr marL="2562192" indent="-232927" eaLnBrk="0" fontAlgn="base" hangingPunct="0">
              <a:spcBef>
                <a:spcPct val="0"/>
              </a:spcBef>
              <a:spcAft>
                <a:spcPct val="0"/>
              </a:spcAft>
              <a:defRPr>
                <a:solidFill>
                  <a:schemeClr val="tx1"/>
                </a:solidFill>
                <a:latin typeface="Arial" charset="0"/>
              </a:defRPr>
            </a:lvl6pPr>
            <a:lvl7pPr marL="3028045" indent="-232927" eaLnBrk="0" fontAlgn="base" hangingPunct="0">
              <a:spcBef>
                <a:spcPct val="0"/>
              </a:spcBef>
              <a:spcAft>
                <a:spcPct val="0"/>
              </a:spcAft>
              <a:defRPr>
                <a:solidFill>
                  <a:schemeClr val="tx1"/>
                </a:solidFill>
                <a:latin typeface="Arial" charset="0"/>
              </a:defRPr>
            </a:lvl7pPr>
            <a:lvl8pPr marL="3493898" indent="-232927" eaLnBrk="0" fontAlgn="base" hangingPunct="0">
              <a:spcBef>
                <a:spcPct val="0"/>
              </a:spcBef>
              <a:spcAft>
                <a:spcPct val="0"/>
              </a:spcAft>
              <a:defRPr>
                <a:solidFill>
                  <a:schemeClr val="tx1"/>
                </a:solidFill>
                <a:latin typeface="Arial" charset="0"/>
              </a:defRPr>
            </a:lvl8pPr>
            <a:lvl9pPr marL="3959751" indent="-232927" eaLnBrk="0" fontAlgn="base" hangingPunct="0">
              <a:spcBef>
                <a:spcPct val="0"/>
              </a:spcBef>
              <a:spcAft>
                <a:spcPct val="0"/>
              </a:spcAft>
              <a:defRPr>
                <a:solidFill>
                  <a:schemeClr val="tx1"/>
                </a:solidFill>
                <a:latin typeface="Arial" charset="0"/>
              </a:defRPr>
            </a:lvl9pPr>
          </a:lstStyle>
          <a:p>
            <a:pPr eaLnBrk="1" hangingPunct="1"/>
            <a:fld id="{F3C82053-C57C-4E0B-928D-3ACB48698F00}" type="slidenum">
              <a:rPr lang="en-US" smtClean="0"/>
              <a:pPr eaLnBrk="1" hangingPunct="1"/>
              <a:t>54</a:t>
            </a:fld>
            <a:endParaRPr lang="en-US" smtClean="0"/>
          </a:p>
        </p:txBody>
      </p:sp>
      <p:sp>
        <p:nvSpPr>
          <p:cNvPr id="8195" name="Slide Image Placeholder 1"/>
          <p:cNvSpPr>
            <a:spLocks noGrp="1" noRot="1" noChangeAspect="1" noTextEdit="1"/>
          </p:cNvSpPr>
          <p:nvPr>
            <p:ph type="sldImg"/>
          </p:nvPr>
        </p:nvSpPr>
        <p:spPr>
          <a:xfrm>
            <a:off x="1104900" y="696913"/>
            <a:ext cx="4648200" cy="3486150"/>
          </a:xfrm>
          <a:prstGeom prst="rect">
            <a:avLst/>
          </a:prstGeom>
          <a:ln/>
        </p:spPr>
      </p:sp>
      <p:sp>
        <p:nvSpPr>
          <p:cNvPr id="8196" name="Notes Placeholder 2"/>
          <p:cNvSpPr>
            <a:spLocks noGrp="1"/>
          </p:cNvSpPr>
          <p:nvPr>
            <p:ph type="body" idx="1"/>
          </p:nvPr>
        </p:nvSpPr>
        <p:spPr>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spcBef>
                <a:spcPct val="0"/>
              </a:spcBef>
            </a:pPr>
            <a:endParaRPr lang="en-US" dirty="0" smtClean="0"/>
          </a:p>
        </p:txBody>
      </p:sp>
      <p:sp>
        <p:nvSpPr>
          <p:cNvPr id="8197"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16DE3925-E614-4232-84AF-9942741C9FE9}" type="slidenum">
              <a:rPr lang="en-US" sz="1200">
                <a:latin typeface="Times New Roman" pitchFamily="18" charset="0"/>
              </a:rPr>
              <a:pPr algn="r" eaLnBrk="1" hangingPunct="1"/>
              <a:t>54</a:t>
            </a:fld>
            <a:endParaRPr lang="en-US" sz="1200">
              <a:latin typeface="Times New Roman" pitchFamily="18" charset="0"/>
            </a:endParaRPr>
          </a:p>
        </p:txBody>
      </p:sp>
    </p:spTree>
    <p:extLst>
      <p:ext uri="{BB962C8B-B14F-4D97-AF65-F5344CB8AC3E}">
        <p14:creationId xmlns:p14="http://schemas.microsoft.com/office/powerpoint/2010/main" val="3718593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884613" y="8829967"/>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lstStyle>
            <a:lvl1pPr eaLnBrk="0" hangingPunct="0">
              <a:defRPr>
                <a:solidFill>
                  <a:schemeClr val="tx1"/>
                </a:solidFill>
                <a:latin typeface="Arial" charset="0"/>
              </a:defRPr>
            </a:lvl1pPr>
            <a:lvl2pPr marL="757011" indent="-291158" eaLnBrk="0" hangingPunct="0">
              <a:defRPr>
                <a:solidFill>
                  <a:schemeClr val="tx1"/>
                </a:solidFill>
                <a:latin typeface="Arial" charset="0"/>
              </a:defRPr>
            </a:lvl2pPr>
            <a:lvl3pPr marL="1164633" indent="-232927" eaLnBrk="0" hangingPunct="0">
              <a:defRPr>
                <a:solidFill>
                  <a:schemeClr val="tx1"/>
                </a:solidFill>
                <a:latin typeface="Arial" charset="0"/>
              </a:defRPr>
            </a:lvl3pPr>
            <a:lvl4pPr marL="1630486" indent="-232927" eaLnBrk="0" hangingPunct="0">
              <a:defRPr>
                <a:solidFill>
                  <a:schemeClr val="tx1"/>
                </a:solidFill>
                <a:latin typeface="Arial" charset="0"/>
              </a:defRPr>
            </a:lvl4pPr>
            <a:lvl5pPr marL="2096340" indent="-232927" eaLnBrk="0" hangingPunct="0">
              <a:defRPr>
                <a:solidFill>
                  <a:schemeClr val="tx1"/>
                </a:solidFill>
                <a:latin typeface="Arial" charset="0"/>
              </a:defRPr>
            </a:lvl5pPr>
            <a:lvl6pPr marL="2562192" indent="-232927" eaLnBrk="0" fontAlgn="base" hangingPunct="0">
              <a:spcBef>
                <a:spcPct val="0"/>
              </a:spcBef>
              <a:spcAft>
                <a:spcPct val="0"/>
              </a:spcAft>
              <a:defRPr>
                <a:solidFill>
                  <a:schemeClr val="tx1"/>
                </a:solidFill>
                <a:latin typeface="Arial" charset="0"/>
              </a:defRPr>
            </a:lvl6pPr>
            <a:lvl7pPr marL="3028045" indent="-232927" eaLnBrk="0" fontAlgn="base" hangingPunct="0">
              <a:spcBef>
                <a:spcPct val="0"/>
              </a:spcBef>
              <a:spcAft>
                <a:spcPct val="0"/>
              </a:spcAft>
              <a:defRPr>
                <a:solidFill>
                  <a:schemeClr val="tx1"/>
                </a:solidFill>
                <a:latin typeface="Arial" charset="0"/>
              </a:defRPr>
            </a:lvl7pPr>
            <a:lvl8pPr marL="3493898" indent="-232927" eaLnBrk="0" fontAlgn="base" hangingPunct="0">
              <a:spcBef>
                <a:spcPct val="0"/>
              </a:spcBef>
              <a:spcAft>
                <a:spcPct val="0"/>
              </a:spcAft>
              <a:defRPr>
                <a:solidFill>
                  <a:schemeClr val="tx1"/>
                </a:solidFill>
                <a:latin typeface="Arial" charset="0"/>
              </a:defRPr>
            </a:lvl8pPr>
            <a:lvl9pPr marL="3959751" indent="-232927" eaLnBrk="0" fontAlgn="base" hangingPunct="0">
              <a:spcBef>
                <a:spcPct val="0"/>
              </a:spcBef>
              <a:spcAft>
                <a:spcPct val="0"/>
              </a:spcAft>
              <a:defRPr>
                <a:solidFill>
                  <a:schemeClr val="tx1"/>
                </a:solidFill>
                <a:latin typeface="Arial" charset="0"/>
              </a:defRPr>
            </a:lvl9pPr>
          </a:lstStyle>
          <a:p>
            <a:pPr eaLnBrk="1" hangingPunct="1"/>
            <a:fld id="{48FFB65E-14E8-41BA-9BF3-E4C61B275422}" type="slidenum">
              <a:rPr lang="en-US" smtClean="0"/>
              <a:pPr eaLnBrk="1" hangingPunct="1"/>
              <a:t>55</a:t>
            </a:fld>
            <a:endParaRPr lang="en-US" smtClean="0"/>
          </a:p>
        </p:txBody>
      </p:sp>
      <p:sp>
        <p:nvSpPr>
          <p:cNvPr id="9219" name="Slide Image Placeholder 1"/>
          <p:cNvSpPr>
            <a:spLocks noGrp="1" noRot="1" noChangeAspect="1" noTextEdit="1"/>
          </p:cNvSpPr>
          <p:nvPr>
            <p:ph type="sldImg"/>
          </p:nvPr>
        </p:nvSpPr>
        <p:spPr>
          <a:xfrm>
            <a:off x="1104900" y="696913"/>
            <a:ext cx="4648200" cy="3486150"/>
          </a:xfrm>
          <a:prstGeom prst="rect">
            <a:avLst/>
          </a:prstGeom>
          <a:ln/>
        </p:spPr>
      </p:sp>
      <p:sp>
        <p:nvSpPr>
          <p:cNvPr id="9220" name="Notes Placeholder 2"/>
          <p:cNvSpPr>
            <a:spLocks noGrp="1"/>
          </p:cNvSpPr>
          <p:nvPr>
            <p:ph type="body" idx="1"/>
          </p:nvPr>
        </p:nvSpPr>
        <p:spPr>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spcBef>
                <a:spcPct val="0"/>
              </a:spcBef>
            </a:pPr>
            <a:endParaRPr lang="en-US" smtClean="0"/>
          </a:p>
        </p:txBody>
      </p:sp>
      <p:sp>
        <p:nvSpPr>
          <p:cNvPr id="9221"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2523336-A254-4733-BA89-B6466DCC0412}" type="slidenum">
              <a:rPr lang="en-US" sz="1200">
                <a:solidFill>
                  <a:srgbClr val="000000"/>
                </a:solidFill>
                <a:latin typeface="Times New Roman" pitchFamily="18" charset="0"/>
              </a:rPr>
              <a:pPr algn="r" eaLnBrk="1" hangingPunct="1"/>
              <a:t>55</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2340437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a:t>
            </a:r>
            <a:r>
              <a:rPr lang="en-US" dirty="0" smtClean="0"/>
              <a:t>None </a:t>
            </a:r>
            <a:r>
              <a:rPr lang="en-US" dirty="0" smtClean="0"/>
              <a:t>of the above</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56</a:t>
            </a:fld>
            <a:endParaRPr lang="en-US"/>
          </a:p>
        </p:txBody>
      </p:sp>
    </p:spTree>
    <p:extLst>
      <p:ext uri="{BB962C8B-B14F-4D97-AF65-F5344CB8AC3E}">
        <p14:creationId xmlns:p14="http://schemas.microsoft.com/office/powerpoint/2010/main" val="1789797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B Safety Data Sheets</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57</a:t>
            </a:fld>
            <a:endParaRPr lang="en-US"/>
          </a:p>
        </p:txBody>
      </p:sp>
    </p:spTree>
    <p:extLst>
      <p:ext uri="{BB962C8B-B14F-4D97-AF65-F5344CB8AC3E}">
        <p14:creationId xmlns:p14="http://schemas.microsoft.com/office/powerpoint/2010/main" val="1073601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58</a:t>
            </a:fld>
            <a:endParaRPr lang="en-US"/>
          </a:p>
        </p:txBody>
      </p:sp>
    </p:spTree>
    <p:extLst>
      <p:ext uri="{BB962C8B-B14F-4D97-AF65-F5344CB8AC3E}">
        <p14:creationId xmlns:p14="http://schemas.microsoft.com/office/powerpoint/2010/main" val="244996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Information is awareness level training and providing resources </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itchFamily="34" charset="0"/>
              </a:defRPr>
            </a:lvl1pPr>
            <a:lvl2pPr marL="742950" indent="-285750" eaLnBrk="0" hangingPunct="0">
              <a:defRPr sz="2000" i="1">
                <a:solidFill>
                  <a:schemeClr val="tx1"/>
                </a:solidFill>
                <a:latin typeface="Arial" pitchFamily="34" charset="0"/>
              </a:defRPr>
            </a:lvl2pPr>
            <a:lvl3pPr marL="1143000" indent="-228600" eaLnBrk="0" hangingPunct="0">
              <a:defRPr sz="2000" i="1">
                <a:solidFill>
                  <a:schemeClr val="tx1"/>
                </a:solidFill>
                <a:latin typeface="Arial" pitchFamily="34" charset="0"/>
              </a:defRPr>
            </a:lvl3pPr>
            <a:lvl4pPr marL="1600200" indent="-228600" eaLnBrk="0" hangingPunct="0">
              <a:defRPr sz="2000" i="1">
                <a:solidFill>
                  <a:schemeClr val="tx1"/>
                </a:solidFill>
                <a:latin typeface="Arial" pitchFamily="34" charset="0"/>
              </a:defRPr>
            </a:lvl4pPr>
            <a:lvl5pPr marL="2057400" indent="-228600" eaLnBrk="0" hangingPunct="0">
              <a:defRPr sz="2000" i="1">
                <a:solidFill>
                  <a:schemeClr val="tx1"/>
                </a:solidFill>
                <a:latin typeface="Arial" pitchFamily="34" charset="0"/>
              </a:defRPr>
            </a:lvl5pPr>
            <a:lvl6pPr marL="2514600" indent="-228600" eaLnBrk="0" fontAlgn="base" hangingPunct="0">
              <a:spcBef>
                <a:spcPct val="50000"/>
              </a:spcBef>
              <a:spcAft>
                <a:spcPct val="0"/>
              </a:spcAft>
              <a:defRPr sz="2000" i="1">
                <a:solidFill>
                  <a:schemeClr val="tx1"/>
                </a:solidFill>
                <a:latin typeface="Arial" pitchFamily="34" charset="0"/>
              </a:defRPr>
            </a:lvl6pPr>
            <a:lvl7pPr marL="2971800" indent="-228600" eaLnBrk="0" fontAlgn="base" hangingPunct="0">
              <a:spcBef>
                <a:spcPct val="50000"/>
              </a:spcBef>
              <a:spcAft>
                <a:spcPct val="0"/>
              </a:spcAft>
              <a:defRPr sz="2000" i="1">
                <a:solidFill>
                  <a:schemeClr val="tx1"/>
                </a:solidFill>
                <a:latin typeface="Arial" pitchFamily="34" charset="0"/>
              </a:defRPr>
            </a:lvl7pPr>
            <a:lvl8pPr marL="3429000" indent="-228600" eaLnBrk="0" fontAlgn="base" hangingPunct="0">
              <a:spcBef>
                <a:spcPct val="50000"/>
              </a:spcBef>
              <a:spcAft>
                <a:spcPct val="0"/>
              </a:spcAft>
              <a:defRPr sz="2000" i="1">
                <a:solidFill>
                  <a:schemeClr val="tx1"/>
                </a:solidFill>
                <a:latin typeface="Arial" pitchFamily="34" charset="0"/>
              </a:defRPr>
            </a:lvl8pPr>
            <a:lvl9pPr marL="3886200" indent="-228600" eaLnBrk="0" fontAlgn="base" hangingPunct="0">
              <a:spcBef>
                <a:spcPct val="50000"/>
              </a:spcBef>
              <a:spcAft>
                <a:spcPct val="0"/>
              </a:spcAft>
              <a:defRPr sz="2000" i="1">
                <a:solidFill>
                  <a:schemeClr val="tx1"/>
                </a:solidFill>
                <a:latin typeface="Arial" pitchFamily="34" charset="0"/>
              </a:defRPr>
            </a:lvl9pPr>
          </a:lstStyle>
          <a:p>
            <a:fld id="{4185A0ED-580E-4EAF-815F-951F6B42033A}" type="slidenum">
              <a:rPr lang="en-US" sz="1200" i="0" smtClean="0">
                <a:latin typeface="Times New Roman" pitchFamily="18" charset="0"/>
              </a:rPr>
              <a:pPr/>
              <a:t>6</a:t>
            </a:fld>
            <a:endParaRPr lang="en-US" sz="1200" i="0" smtClean="0">
              <a:latin typeface="Times New Roman" pitchFamily="18" charset="0"/>
            </a:endParaRPr>
          </a:p>
        </p:txBody>
      </p:sp>
    </p:spTree>
    <p:extLst>
      <p:ext uri="{BB962C8B-B14F-4D97-AF65-F5344CB8AC3E}">
        <p14:creationId xmlns:p14="http://schemas.microsoft.com/office/powerpoint/2010/main" val="309533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Agriculture has an OSHA standard for enforcement and regulations which are applicable to employers with more than 10 employees.</a:t>
            </a:r>
          </a:p>
          <a:p>
            <a:r>
              <a:rPr lang="en-US" smtClean="0"/>
              <a:t>Most of the OSHA standards related to Agriculture deal with machinery, SMV (slow moving vehicle) , anhydrous ammonia, ROPS(roll over protection standard)temporary labor camps, really very few standards. </a:t>
            </a:r>
          </a:p>
          <a:p>
            <a:r>
              <a:rPr lang="en-US" smtClean="0"/>
              <a:t>If during inspection there is not an Agricultural standard -- then OSHA will go to the </a:t>
            </a:r>
            <a:r>
              <a:rPr lang="en-US" u="sng" smtClean="0"/>
              <a:t>General Industry Standards</a:t>
            </a:r>
          </a:p>
          <a:p>
            <a:r>
              <a:rPr lang="en-US" smtClean="0"/>
              <a:t>The General Duty Clause can also be referred to if the standard is not found in the other two.  </a:t>
            </a:r>
          </a:p>
          <a:p>
            <a:r>
              <a:rPr lang="en-US" smtClean="0"/>
              <a:t>Just because not an Agricultural standard does not mean cannot be held accountable.</a:t>
            </a:r>
          </a:p>
          <a:p>
            <a:r>
              <a:rPr lang="en-US" smtClean="0"/>
              <a:t>Different ways to cite a violation.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B0538961-641A-4E2C-999E-C0FAC86C80CB}" type="slidenum">
              <a:rPr lang="en-US" sz="1200" i="0">
                <a:latin typeface="Times New Roman" pitchFamily="18" charset="0"/>
              </a:rPr>
              <a:pPr/>
              <a:t>7</a:t>
            </a:fld>
            <a:endParaRPr lang="en-US" sz="1200" i="0">
              <a:latin typeface="Times New Roman" pitchFamily="18" charset="0"/>
            </a:endParaRPr>
          </a:p>
        </p:txBody>
      </p:sp>
    </p:spTree>
    <p:extLst>
      <p:ext uri="{BB962C8B-B14F-4D97-AF65-F5344CB8AC3E}">
        <p14:creationId xmlns:p14="http://schemas.microsoft.com/office/powerpoint/2010/main" val="35627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during inspection there is not an Agricultural standard -- then OSHA will go to the </a:t>
            </a:r>
            <a:r>
              <a:rPr lang="en-US" u="sng" dirty="0" smtClean="0"/>
              <a:t>General Industry Standards</a:t>
            </a:r>
          </a:p>
          <a:p>
            <a:r>
              <a:rPr lang="en-US" dirty="0" smtClean="0"/>
              <a:t>The General Duty Clause can also be referred to if the standard is not found in the other two.  </a:t>
            </a:r>
          </a:p>
          <a:p>
            <a:r>
              <a:rPr lang="en-US" dirty="0" smtClean="0"/>
              <a:t>Just because not an Agricultural standard does not mean cannot be held accountable.</a:t>
            </a:r>
          </a:p>
          <a:p>
            <a:r>
              <a:rPr lang="en-US" dirty="0" smtClean="0"/>
              <a:t>Different ways to cite a violation. </a:t>
            </a:r>
          </a:p>
          <a:p>
            <a:endParaRPr lang="en-US" dirty="0" smtClean="0"/>
          </a:p>
          <a:p>
            <a:endParaRPr lang="en-US" dirty="0" smtClean="0"/>
          </a:p>
          <a:p>
            <a:r>
              <a:rPr lang="en-US" dirty="0" smtClean="0"/>
              <a:t>Indicate where to find this information – now available online – it is not necessary to purchase the big book</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5DD536D3-FA9E-46B5-9C9E-82FA7085F6B3}" type="slidenum">
              <a:rPr lang="en-US" sz="1200" i="0">
                <a:latin typeface="Times New Roman" pitchFamily="18" charset="0"/>
              </a:rPr>
              <a:pPr/>
              <a:t>8</a:t>
            </a:fld>
            <a:endParaRPr lang="en-US" sz="1200" i="0">
              <a:latin typeface="Times New Roman" pitchFamily="18" charset="0"/>
            </a:endParaRPr>
          </a:p>
        </p:txBody>
      </p:sp>
    </p:spTree>
    <p:extLst>
      <p:ext uri="{BB962C8B-B14F-4D97-AF65-F5344CB8AC3E}">
        <p14:creationId xmlns:p14="http://schemas.microsoft.com/office/powerpoint/2010/main" val="79626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 sheets are required for chemicals sold in the United States and provide valuable information on product safety including storage information and the proper Personnel Protective equipment to be worn during application.</a:t>
            </a:r>
          </a:p>
          <a:p>
            <a:endParaRPr lang="en-US" dirty="0" smtClean="0"/>
          </a:p>
          <a:p>
            <a:endParaRPr lang="en-US" dirty="0" smtClean="0"/>
          </a:p>
          <a:p>
            <a:r>
              <a:rPr lang="en-US" dirty="0" smtClean="0"/>
              <a:t>Picture is from the </a:t>
            </a:r>
            <a:r>
              <a:rPr lang="en-US" dirty="0" err="1" smtClean="0"/>
              <a:t>Agrisafe</a:t>
            </a:r>
            <a:r>
              <a:rPr lang="en-US" dirty="0" smtClean="0"/>
              <a:t> collection</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9</a:t>
            </a:fld>
            <a:endParaRPr lang="en-US"/>
          </a:p>
        </p:txBody>
      </p:sp>
    </p:spTree>
    <p:extLst>
      <p:ext uri="{BB962C8B-B14F-4D97-AF65-F5344CB8AC3E}">
        <p14:creationId xmlns:p14="http://schemas.microsoft.com/office/powerpoint/2010/main" val="886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327682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47379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78476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FF8F407-D6D3-4D0E-82B4-2FCC7D62530D}" type="slidenum">
              <a:rPr lang="en-US"/>
              <a:pPr/>
              <a:t>‹#›</a:t>
            </a:fld>
            <a:endParaRPr lang="en-US"/>
          </a:p>
        </p:txBody>
      </p:sp>
    </p:spTree>
    <p:extLst>
      <p:ext uri="{BB962C8B-B14F-4D97-AF65-F5344CB8AC3E}">
        <p14:creationId xmlns:p14="http://schemas.microsoft.com/office/powerpoint/2010/main" val="179153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5F91B7B-7B11-4E27-9BBB-5671243C4483}" type="slidenum">
              <a:rPr lang="en-US"/>
              <a:pPr/>
              <a:t>‹#›</a:t>
            </a:fld>
            <a:endParaRPr lang="en-US"/>
          </a:p>
        </p:txBody>
      </p:sp>
    </p:spTree>
    <p:extLst>
      <p:ext uri="{BB962C8B-B14F-4D97-AF65-F5344CB8AC3E}">
        <p14:creationId xmlns:p14="http://schemas.microsoft.com/office/powerpoint/2010/main" val="327560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0" name="Picture 19" descr="plowing field anyh amm tn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0200" y="304800"/>
            <a:ext cx="3886200" cy="2313112"/>
          </a:xfrm>
          <a:prstGeom prst="rect">
            <a:avLst/>
          </a:prstGeom>
        </p:spPr>
      </p:pic>
      <p:pic>
        <p:nvPicPr>
          <p:cNvPr id="14346" name="Picture 10" descr="http://www.ia.nrcs.usda.gov/news/images/Pics/AnhydrousAmmonia.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70579" y="5486400"/>
            <a:ext cx="2954421" cy="2105026"/>
          </a:xfrm>
          <a:prstGeom prst="rect">
            <a:avLst/>
          </a:prstGeom>
          <a:noFill/>
        </p:spPr>
      </p:pic>
      <p:pic>
        <p:nvPicPr>
          <p:cNvPr id="11" name="Picture 4" descr="http://www.mountvernonnews.com/local/11/06/07/anhydrous-ammonia.780.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096000" y="2209800"/>
            <a:ext cx="3352798" cy="1676400"/>
          </a:xfrm>
          <a:prstGeom prst="rect">
            <a:avLst/>
          </a:prstGeom>
          <a:noFill/>
        </p:spPr>
      </p:pic>
      <p:pic>
        <p:nvPicPr>
          <p:cNvPr id="14340" name="Picture 4" descr="http://www.mysafetysign.com/img/lg/S/Anhydrous-Ammonia-Danger-Sign-S-0334.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18736" y="5638800"/>
            <a:ext cx="1225264" cy="990600"/>
          </a:xfrm>
          <a:prstGeom prst="rect">
            <a:avLst/>
          </a:prstGeom>
          <a:noFill/>
        </p:spPr>
      </p:pic>
      <p:pic>
        <p:nvPicPr>
          <p:cNvPr id="21" name="Picture 20" descr="anhydrous ammonia.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629400" y="3886200"/>
            <a:ext cx="2667000" cy="1752600"/>
          </a:xfrm>
          <a:prstGeom prst="rect">
            <a:avLst/>
          </a:prstGeom>
        </p:spPr>
      </p:pic>
      <p:sp>
        <p:nvSpPr>
          <p:cNvPr id="15" name="Teardrop 14"/>
          <p:cNvSpPr/>
          <p:nvPr userDrawn="1"/>
        </p:nvSpPr>
        <p:spPr>
          <a:xfrm>
            <a:off x="3352800" y="0"/>
            <a:ext cx="4953000" cy="6858000"/>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RMS-NWAG Logo outlines.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0084" y="5486400"/>
            <a:ext cx="2278316" cy="1143000"/>
          </a:xfrm>
          <a:prstGeom prst="rect">
            <a:avLst/>
          </a:prstGeom>
        </p:spPr>
      </p:pic>
      <p:sp>
        <p:nvSpPr>
          <p:cNvPr id="9" name="Rectangle 8"/>
          <p:cNvSpPr/>
          <p:nvPr userDrawn="1"/>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3429000" y="6398568"/>
            <a:ext cx="3581400" cy="230832"/>
          </a:xfrm>
          <a:prstGeom prst="rect">
            <a:avLst/>
          </a:prstGeom>
          <a:noFill/>
        </p:spPr>
        <p:txBody>
          <a:bodyPr wrap="square" rtlCol="0">
            <a:spAutoFit/>
          </a:bodyPr>
          <a:lstStyle/>
          <a:p>
            <a:r>
              <a:rPr lang="en-US" sz="900" dirty="0" smtClean="0"/>
              <a:t>©</a:t>
            </a:r>
            <a:r>
              <a:rPr lang="en-US" sz="900" baseline="0" dirty="0" smtClean="0"/>
              <a:t> 2012 Property of Nationwide Agribusiness, Proprietary Information</a:t>
            </a:r>
            <a:endParaRPr lang="en-US" sz="900" dirty="0"/>
          </a:p>
        </p:txBody>
      </p:sp>
      <p:pic>
        <p:nvPicPr>
          <p:cNvPr id="16" name="Picture 15" descr="DOT-1005-2T (transparent).png"/>
          <p:cNvPicPr>
            <a:picLocks noChangeAspect="1"/>
          </p:cNvPicPr>
          <p:nvPr userDrawn="1"/>
        </p:nvPicPr>
        <p:blipFill>
          <a:blip r:embed="rId8" cstate="print"/>
          <a:stretch>
            <a:fillRect/>
          </a:stretch>
        </p:blipFill>
        <p:spPr>
          <a:xfrm>
            <a:off x="7162800" y="-762000"/>
            <a:ext cx="2362200" cy="2342867"/>
          </a:xfrm>
          <a:prstGeom prst="rect">
            <a:avLst/>
          </a:prstGeom>
        </p:spPr>
      </p:pic>
    </p:spTree>
    <p:extLst>
      <p:ext uri="{BB962C8B-B14F-4D97-AF65-F5344CB8AC3E}">
        <p14:creationId xmlns:p14="http://schemas.microsoft.com/office/powerpoint/2010/main" val="258895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CF2-76CE-41BB-915C-A6DC038D1EF0}"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394413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72CF2-76CE-41BB-915C-A6DC038D1EF0}"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410415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E72CF2-76CE-41BB-915C-A6DC038D1EF0}"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18924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72CF2-76CE-41BB-915C-A6DC038D1EF0}" type="datetimeFigureOut">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104395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72CF2-76CE-41BB-915C-A6DC038D1EF0}" type="datetimeFigureOut">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41603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72CF2-76CE-41BB-915C-A6DC038D1EF0}" type="datetimeFigureOut">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127985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2CF2-76CE-41BB-915C-A6DC038D1EF0}"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27817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2CF2-76CE-41BB-915C-A6DC038D1EF0}"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CF0F-A4CA-46A9-9296-9D435673DCC6}" type="slidenum">
              <a:rPr lang="en-US" smtClean="0"/>
              <a:t>‹#›</a:t>
            </a:fld>
            <a:endParaRPr lang="en-US"/>
          </a:p>
        </p:txBody>
      </p:sp>
    </p:spTree>
    <p:extLst>
      <p:ext uri="{BB962C8B-B14F-4D97-AF65-F5344CB8AC3E}">
        <p14:creationId xmlns:p14="http://schemas.microsoft.com/office/powerpoint/2010/main" val="45841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72CF2-76CE-41BB-915C-A6DC038D1EF0}" type="datetimeFigureOut">
              <a:rPr lang="en-US" smtClean="0"/>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4CF0F-A4CA-46A9-9296-9D435673DCC6}" type="slidenum">
              <a:rPr lang="en-US" smtClean="0"/>
              <a:t>‹#›</a:t>
            </a:fld>
            <a:endParaRPr lang="en-US"/>
          </a:p>
        </p:txBody>
      </p:sp>
    </p:spTree>
    <p:extLst>
      <p:ext uri="{BB962C8B-B14F-4D97-AF65-F5344CB8AC3E}">
        <p14:creationId xmlns:p14="http://schemas.microsoft.com/office/powerpoint/2010/main" val="21394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09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sha.gov/dsg/hazcom/HCSFactshee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5.wmf"/></Relationships>
</file>

<file path=ppt/slides/_rels/slide4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7.wmf"/></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2.dupont.com/personal-protection/en-us/dpt/article/epa-guideline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2a.cdc.gov/drds/cel/cel_form_code.asp" TargetMode="External"/><Relationship Id="rId5" Type="http://schemas.openxmlformats.org/officeDocument/2006/relationships/hyperlink" Target="http://www.epa.gov/oppfead1/labeling/lrm/chap-10.pdf" TargetMode="External"/><Relationship Id="rId4" Type="http://schemas.openxmlformats.org/officeDocument/2006/relationships/hyperlink" Target="http://www.epa.gov/pesticides/safety/workers/equip.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osha.gov/Publications/3352-APF-respirators.html" TargetMode="External"/><Relationship Id="rId3" Type="http://schemas.openxmlformats.org/officeDocument/2006/relationships/hyperlink" Target="http://www.osha.gov/Publications/3280-10N-05-english-06-27-2007.html" TargetMode="External"/><Relationship Id="rId7" Type="http://schemas.openxmlformats.org/officeDocument/2006/relationships/hyperlink" Target="http://www.osha.gov/Publications/3384small-entity-for-respiratory-protection-standard-rev.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osha.gov/OshDoc/data_Hurricane_Facts/sp_respirators_qc.pdf" TargetMode="External"/><Relationship Id="rId11" Type="http://schemas.openxmlformats.org/officeDocument/2006/relationships/hyperlink" Target="http://www.osha.gov/Publications/respirators-vs-surgicalmasks-factsheet.pdf" TargetMode="External"/><Relationship Id="rId5" Type="http://schemas.openxmlformats.org/officeDocument/2006/relationships/hyperlink" Target="http://www.osha.gov/Publications/3280-10N-05-spanish-07-05-2007.html" TargetMode="External"/><Relationship Id="rId10" Type="http://schemas.openxmlformats.org/officeDocument/2006/relationships/hyperlink" Target="http://www.osha.gov/Publications/respirators-vs-surgicalmasks-factsheet.html" TargetMode="External"/><Relationship Id="rId4" Type="http://schemas.openxmlformats.org/officeDocument/2006/relationships/hyperlink" Target="http://www.osha.gov/OshDoc/data_Hurricane_Facts/respirators.pdf" TargetMode="External"/><Relationship Id="rId9" Type="http://schemas.openxmlformats.org/officeDocument/2006/relationships/hyperlink" Target="http://www.osha.gov/Publications/3352-APF-respirators.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sha.gov/pls/oshaweb/owastand.display_standard_group?p_toc_level=1&amp;p_part_number=19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sha.gov/pls/oshaweb/owadisp.show_document?p_table=OSHACT&amp;p_id=335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sha.gov/pls/oshaweb/owadisp.show_document?p_table=OSHACT&amp;p_id=335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1219200" y="0"/>
            <a:ext cx="7696200" cy="1981200"/>
          </a:xfrm>
          <a:gradFill rotWithShape="0">
            <a:gsLst>
              <a:gs pos="0">
                <a:srgbClr val="FFCC00"/>
              </a:gs>
              <a:gs pos="100000">
                <a:srgbClr val="FFFBEA"/>
              </a:gs>
            </a:gsLst>
            <a:lin ang="0" scaled="1"/>
          </a:gradFill>
        </p:spPr>
        <p:txBody>
          <a:bodyPr/>
          <a:lstStyle/>
          <a:p>
            <a:pPr eaLnBrk="1" hangingPunct="1"/>
            <a:r>
              <a:rPr lang="en-US" dirty="0" smtClean="0"/>
              <a:t>Agricultural Chemical Safety</a:t>
            </a:r>
            <a:endParaRPr lang="en-US" dirty="0" smtClean="0">
              <a:solidFill>
                <a:schemeClr val="tx1"/>
              </a:solidFill>
            </a:endParaRPr>
          </a:p>
        </p:txBody>
      </p:sp>
      <p:pic>
        <p:nvPicPr>
          <p:cNvPr id="5124" name="Picture 4" descr="necas"/>
          <p:cNvPicPr>
            <a:picLocks noChangeAspect="1" noChangeArrowheads="1"/>
          </p:cNvPicPr>
          <p:nvPr/>
        </p:nvPicPr>
        <p:blipFill>
          <a:blip r:embed="rId4"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bwMode="auto">
          <a:xfrm>
            <a:off x="0" y="-76200"/>
            <a:ext cx="152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4373940"/>
            <a:ext cx="5715000" cy="1569660"/>
          </a:xfrm>
          <a:prstGeom prst="rect">
            <a:avLst/>
          </a:prstGeom>
        </p:spPr>
        <p:txBody>
          <a:bodyPr wrap="square">
            <a:spAutoFit/>
          </a:bodyPr>
          <a:lstStyle/>
          <a:p>
            <a:pPr marL="342900" lvl="0" indent="-342900" eaLnBrk="1" hangingPunct="1">
              <a:buClr>
                <a:srgbClr val="FFFF00"/>
              </a:buClr>
              <a:buFont typeface="Monotype Sorts" pitchFamily="2" charset="2"/>
              <a:buChar char="l"/>
            </a:pPr>
            <a:r>
              <a:rPr lang="en-US" sz="1600" b="1" kern="0" dirty="0">
                <a:solidFill>
                  <a:srgbClr val="000000"/>
                </a:solidFill>
                <a:latin typeface="Times New Roman"/>
              </a:rPr>
              <a:t>This material was produced under a grant </a:t>
            </a:r>
            <a:r>
              <a:rPr lang="en-US" sz="1600" b="1" kern="0" dirty="0" smtClean="0">
                <a:solidFill>
                  <a:srgbClr val="000000"/>
                </a:solidFill>
                <a:latin typeface="Times New Roman"/>
              </a:rPr>
              <a:t>(</a:t>
            </a:r>
            <a:r>
              <a:rPr lang="en-US" sz="1600" b="1" dirty="0">
                <a:solidFill>
                  <a:schemeClr val="tx1"/>
                </a:solidFill>
              </a:rPr>
              <a:t>SH22284SH1</a:t>
            </a:r>
            <a:r>
              <a:rPr lang="en-US" sz="1600" b="1" kern="0" dirty="0" smtClean="0">
                <a:solidFill>
                  <a:schemeClr val="tx1"/>
                </a:solidFill>
                <a:latin typeface="Times New Roman"/>
              </a:rPr>
              <a:t>)</a:t>
            </a:r>
            <a:r>
              <a:rPr lang="en-US" sz="1600" b="1" kern="0" dirty="0" smtClean="0">
                <a:solidFill>
                  <a:srgbClr val="000000"/>
                </a:solidFill>
                <a:latin typeface="Times New Roman"/>
              </a:rPr>
              <a:t> </a:t>
            </a:r>
            <a:r>
              <a:rPr lang="en-US" sz="1600" b="1" kern="0" dirty="0">
                <a:solidFill>
                  <a:srgbClr val="000000"/>
                </a:solidFill>
                <a:latin typeface="Times New Roman"/>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extLst>
      <p:ext uri="{BB962C8B-B14F-4D97-AF65-F5344CB8AC3E}">
        <p14:creationId xmlns:p14="http://schemas.microsoft.com/office/powerpoint/2010/main" val="88452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0"/>
            <a:ext cx="8229600" cy="1143000"/>
          </a:xfrm>
        </p:spPr>
        <p:txBody>
          <a:bodyPr/>
          <a:lstStyle/>
          <a:p>
            <a:r>
              <a:rPr lang="en-US" dirty="0" smtClean="0"/>
              <a:t>Education </a:t>
            </a:r>
          </a:p>
        </p:txBody>
      </p:sp>
      <p:sp>
        <p:nvSpPr>
          <p:cNvPr id="13315" name="Content Placeholder 2"/>
          <p:cNvSpPr>
            <a:spLocks noGrp="1"/>
          </p:cNvSpPr>
          <p:nvPr>
            <p:ph idx="1"/>
          </p:nvPr>
        </p:nvSpPr>
        <p:spPr>
          <a:xfrm>
            <a:off x="1981200" y="1447800"/>
            <a:ext cx="6705600" cy="4525963"/>
          </a:xfrm>
        </p:spPr>
        <p:txBody>
          <a:bodyPr/>
          <a:lstStyle/>
          <a:p>
            <a:pPr>
              <a:buFontTx/>
              <a:buNone/>
            </a:pPr>
            <a:r>
              <a:rPr lang="en-US" b="1" dirty="0" smtClean="0"/>
              <a:t>Important Education</a:t>
            </a:r>
          </a:p>
          <a:p>
            <a:r>
              <a:rPr lang="en-US" dirty="0" smtClean="0"/>
              <a:t>Read the Label</a:t>
            </a:r>
          </a:p>
          <a:p>
            <a:pPr lvl="1">
              <a:buFont typeface="Wingdings" pitchFamily="2" charset="2"/>
              <a:buChar char="Ø"/>
            </a:pPr>
            <a:r>
              <a:rPr lang="en-US" sz="2400" dirty="0" smtClean="0"/>
              <a:t>Look for “precautionary statement which describes how hazardous the product is and how to best protect yourself.”</a:t>
            </a:r>
          </a:p>
          <a:p>
            <a:pPr lvl="1">
              <a:buFontTx/>
              <a:buNone/>
            </a:pPr>
            <a:endParaRPr lang="en-US" sz="2400" dirty="0" smtClean="0"/>
          </a:p>
          <a:p>
            <a:pPr lvl="1">
              <a:buFont typeface="Wingdings" pitchFamily="2" charset="2"/>
              <a:buChar char="Ø"/>
            </a:pPr>
            <a:r>
              <a:rPr lang="en-US" sz="2400" dirty="0" smtClean="0"/>
              <a:t>Use of Restricted Pesticides requires specialized training and certification.</a:t>
            </a:r>
          </a:p>
          <a:p>
            <a:pPr lvl="2">
              <a:buFont typeface="Wingdings" pitchFamily="2" charset="2"/>
              <a:buChar char="Ø"/>
            </a:pPr>
            <a:r>
              <a:rPr lang="en-US" sz="2000" dirty="0" smtClean="0"/>
              <a:t>Partner with organization offering the Pesticide Applicator Training </a:t>
            </a:r>
          </a:p>
          <a:p>
            <a:pPr lvl="2"/>
            <a:endParaRPr lang="en-US" dirty="0" smtClean="0"/>
          </a:p>
        </p:txBody>
      </p:sp>
    </p:spTree>
    <p:extLst>
      <p:ext uri="{BB962C8B-B14F-4D97-AF65-F5344CB8AC3E}">
        <p14:creationId xmlns:p14="http://schemas.microsoft.com/office/powerpoint/2010/main" val="65523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title="EPA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2047875"/>
            <a:ext cx="2705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Picture 3" title="OSHA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2124075"/>
            <a:ext cx="4191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solidFill>
                  <a:prstClr val="black"/>
                </a:solidFill>
                <a:ea typeface="+mn-ea"/>
                <a:cs typeface="+mn-cs"/>
              </a:rPr>
              <a:t> OSHA and </a:t>
            </a:r>
            <a:r>
              <a:rPr lang="en-US" dirty="0" smtClean="0">
                <a:solidFill>
                  <a:prstClr val="black"/>
                </a:solidFill>
                <a:ea typeface="+mn-ea"/>
                <a:cs typeface="+mn-cs"/>
              </a:rPr>
              <a:t>EPA Roles and Relationship</a:t>
            </a:r>
            <a:endParaRPr lang="en-US" dirty="0"/>
          </a:p>
        </p:txBody>
      </p:sp>
    </p:spTree>
    <p:extLst>
      <p:ext uri="{BB962C8B-B14F-4D97-AF65-F5344CB8AC3E}">
        <p14:creationId xmlns:p14="http://schemas.microsoft.com/office/powerpoint/2010/main" val="3800858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14400" y="0"/>
            <a:ext cx="8229600" cy="1143000"/>
          </a:xfrm>
        </p:spPr>
        <p:txBody>
          <a:bodyPr/>
          <a:lstStyle/>
          <a:p>
            <a:r>
              <a:rPr lang="en-US" smtClean="0"/>
              <a:t>Hazard Communication</a:t>
            </a:r>
          </a:p>
        </p:txBody>
      </p:sp>
      <p:sp>
        <p:nvSpPr>
          <p:cNvPr id="66563" name="Content Placeholder 2"/>
          <p:cNvSpPr>
            <a:spLocks noGrp="1"/>
          </p:cNvSpPr>
          <p:nvPr>
            <p:ph idx="1"/>
          </p:nvPr>
        </p:nvSpPr>
        <p:spPr>
          <a:xfrm>
            <a:off x="1371600" y="1600200"/>
            <a:ext cx="7315200" cy="4525963"/>
          </a:xfrm>
        </p:spPr>
        <p:txBody>
          <a:bodyPr/>
          <a:lstStyle/>
          <a:p>
            <a:r>
              <a:rPr lang="en-US" sz="2800" dirty="0" smtClean="0">
                <a:hlinkClick r:id="rId3" action="ppaction://hlinkfile" tooltip="1910.1200"/>
              </a:rPr>
              <a:t>1910.1200</a:t>
            </a:r>
            <a:r>
              <a:rPr lang="en-US" sz="2800" dirty="0" smtClean="0"/>
              <a:t>, Hazard communication</a:t>
            </a:r>
          </a:p>
          <a:p>
            <a:pPr lvl="1">
              <a:buFontTx/>
              <a:buNone/>
            </a:pPr>
            <a:r>
              <a:rPr lang="en-US" dirty="0" smtClean="0"/>
              <a:t>    In </a:t>
            </a:r>
            <a:r>
              <a:rPr lang="en-US" dirty="0"/>
              <a:t>order to ensure chemical safety in </a:t>
            </a:r>
            <a:r>
              <a:rPr lang="en-US" dirty="0" smtClean="0"/>
              <a:t>the workplace</a:t>
            </a:r>
            <a:r>
              <a:rPr lang="en-US" dirty="0"/>
              <a:t>, information about the identities and hazards of the chemicals must be available and understandable to workers. OSHA's Hazard Communication Standard (HCS) requires the development and dissemination of such </a:t>
            </a:r>
            <a:r>
              <a:rPr lang="en-US" dirty="0" smtClean="0"/>
              <a:t>information</a:t>
            </a:r>
          </a:p>
        </p:txBody>
      </p:sp>
    </p:spTree>
    <p:extLst>
      <p:ext uri="{BB962C8B-B14F-4D97-AF65-F5344CB8AC3E}">
        <p14:creationId xmlns:p14="http://schemas.microsoft.com/office/powerpoint/2010/main" val="363869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914400" y="0"/>
            <a:ext cx="8229600" cy="1143000"/>
          </a:xfrm>
        </p:spPr>
        <p:txBody>
          <a:bodyPr/>
          <a:lstStyle/>
          <a:p>
            <a:r>
              <a:rPr lang="en-US" dirty="0" smtClean="0"/>
              <a:t>Hazard </a:t>
            </a:r>
            <a:r>
              <a:rPr lang="en-US" dirty="0" smtClean="0"/>
              <a:t>Communication </a:t>
            </a:r>
            <a:endParaRPr lang="en-US" dirty="0" smtClean="0"/>
          </a:p>
        </p:txBody>
      </p:sp>
      <p:sp>
        <p:nvSpPr>
          <p:cNvPr id="3" name="Content Placeholder 2"/>
          <p:cNvSpPr>
            <a:spLocks noGrp="1"/>
          </p:cNvSpPr>
          <p:nvPr>
            <p:ph idx="1"/>
          </p:nvPr>
        </p:nvSpPr>
        <p:spPr>
          <a:xfrm>
            <a:off x="838200" y="1371600"/>
            <a:ext cx="6934200" cy="4953000"/>
          </a:xfrm>
        </p:spPr>
        <p:txBody>
          <a:bodyPr rtlCol="0">
            <a:normAutofit fontScale="25000" lnSpcReduction="20000"/>
          </a:bodyPr>
          <a:lstStyle/>
          <a:p>
            <a:pPr fontAlgn="auto">
              <a:spcAft>
                <a:spcPts val="0"/>
              </a:spcAft>
              <a:buFont typeface="Arial" pitchFamily="34" charset="0"/>
              <a:buChar char="•"/>
              <a:defRPr/>
            </a:pPr>
            <a:r>
              <a:rPr lang="en-US" sz="9600" dirty="0" smtClean="0"/>
              <a:t>New changes to the Occupational Safety and Health Administration's (OSHA) Hazard Communication Standard are bringing the United States into alignment with the Globally Harmonized System of Classification and Labeling of Chemicals (GHS)</a:t>
            </a:r>
          </a:p>
          <a:p>
            <a:pPr fontAlgn="auto">
              <a:spcAft>
                <a:spcPts val="0"/>
              </a:spcAft>
              <a:buFont typeface="Arial" pitchFamily="34" charset="0"/>
              <a:buChar char="•"/>
              <a:defRPr/>
            </a:pPr>
            <a:endParaRPr lang="en-US" sz="7400" dirty="0" smtClean="0"/>
          </a:p>
          <a:p>
            <a:pPr fontAlgn="auto">
              <a:spcAft>
                <a:spcPts val="0"/>
              </a:spcAft>
              <a:buFont typeface="Arial" pitchFamily="34" charset="0"/>
              <a:buChar char="•"/>
              <a:defRPr/>
            </a:pPr>
            <a:r>
              <a:rPr lang="en-US" sz="9600" dirty="0" smtClean="0"/>
              <a:t>The Hazard Communication Standard in 1983 gave the workers the ‘right to know,' but the new Globally Harmonized System gives workers the ‘right to understand.‘   </a:t>
            </a:r>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sz="11200" b="1" dirty="0" smtClean="0"/>
              <a:t>OSHA Fact Sheet</a:t>
            </a:r>
          </a:p>
          <a:p>
            <a:pPr fontAlgn="auto">
              <a:spcAft>
                <a:spcPts val="0"/>
              </a:spcAft>
              <a:buFont typeface="Arial" pitchFamily="34" charset="0"/>
              <a:buNone/>
              <a:defRPr/>
            </a:pPr>
            <a:r>
              <a:rPr lang="en-US" sz="7000" b="1" dirty="0" smtClean="0"/>
              <a:t>	</a:t>
            </a:r>
            <a:r>
              <a:rPr lang="en-US" sz="11200" dirty="0" smtClean="0"/>
              <a:t>Hazard Communication Standard Final Rule</a:t>
            </a:r>
            <a:r>
              <a:rPr lang="en-US" sz="11200" dirty="0" smtClean="0">
                <a:hlinkClick r:id="rId3" tooltip="Link to the OSHA Hazcom fact sheet"/>
              </a:rPr>
              <a:t>    </a:t>
            </a:r>
            <a:r>
              <a:rPr lang="en-US" sz="8000" dirty="0" smtClean="0">
                <a:hlinkClick r:id="rId3" tooltip="Link to the OSHA Hazcom fact sheet"/>
              </a:rPr>
              <a:t>http://www.osha.gov/dsg/hazcom/HCSFactsheet.html</a:t>
            </a:r>
            <a:endParaRPr lang="en-US" sz="8000" dirty="0"/>
          </a:p>
        </p:txBody>
      </p:sp>
    </p:spTree>
    <p:extLst>
      <p:ext uri="{BB962C8B-B14F-4D97-AF65-F5344CB8AC3E}">
        <p14:creationId xmlns:p14="http://schemas.microsoft.com/office/powerpoint/2010/main" val="3322645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0"/>
            <a:ext cx="8229600" cy="1143000"/>
          </a:xfrm>
        </p:spPr>
        <p:txBody>
          <a:bodyPr/>
          <a:lstStyle/>
          <a:p>
            <a:r>
              <a:rPr lang="en-US" smtClean="0"/>
              <a:t>Hazard Communication </a:t>
            </a:r>
            <a:br>
              <a:rPr lang="en-US" smtClean="0"/>
            </a:br>
            <a:endParaRPr lang="en-US" sz="2200" smtClean="0"/>
          </a:p>
        </p:txBody>
      </p:sp>
      <p:sp>
        <p:nvSpPr>
          <p:cNvPr id="3" name="Content Placeholder 2"/>
          <p:cNvSpPr>
            <a:spLocks noGrp="1"/>
          </p:cNvSpPr>
          <p:nvPr>
            <p:ph idx="1"/>
          </p:nvPr>
        </p:nvSpPr>
        <p:spPr>
          <a:xfrm>
            <a:off x="838200" y="1676400"/>
            <a:ext cx="7696200" cy="4525963"/>
          </a:xfrm>
        </p:spPr>
        <p:txBody>
          <a:bodyPr rtlCol="0">
            <a:normAutofit/>
          </a:bodyPr>
          <a:lstStyle/>
          <a:p>
            <a:pPr fontAlgn="auto">
              <a:spcAft>
                <a:spcPts val="0"/>
              </a:spcAft>
              <a:buFont typeface="Arial" pitchFamily="34" charset="0"/>
              <a:buChar char="•"/>
              <a:defRPr/>
            </a:pPr>
            <a:r>
              <a:rPr lang="en-US" dirty="0" smtClean="0"/>
              <a:t>For Agriculture, the labeling of pesticides will remain the same (FIFRA) </a:t>
            </a:r>
          </a:p>
          <a:p>
            <a:pPr fontAlgn="auto">
              <a:spcAft>
                <a:spcPts val="0"/>
              </a:spcAft>
              <a:buFont typeface="Arial" pitchFamily="34" charset="0"/>
              <a:buChar char="•"/>
              <a:defRPr/>
            </a:pPr>
            <a:r>
              <a:rPr lang="en-US" dirty="0" smtClean="0"/>
              <a:t>If it is a pesticide, and the employer would be covered under OSHA (more than 10 people), then the other requirements, such as new Safety Data Sheets (SDSs), formerly MSDS’s, and training would be needed under the new standard. </a:t>
            </a: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3572344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74638"/>
            <a:ext cx="7086600" cy="4373562"/>
          </a:xfrm>
        </p:spPr>
        <p:txBody>
          <a:bodyPr>
            <a:normAutofit/>
          </a:bodyPr>
          <a:lstStyle/>
          <a:p>
            <a:pPr lvl="0">
              <a:spcBef>
                <a:spcPts val="0"/>
              </a:spcBef>
            </a:pPr>
            <a:r>
              <a:rPr lang="en-US" sz="4000" b="1" dirty="0">
                <a:solidFill>
                  <a:prstClr val="black"/>
                </a:solidFill>
                <a:latin typeface="Palatino Linotype" pitchFamily="18" charset="0"/>
                <a:ea typeface="+mn-ea"/>
                <a:cs typeface="+mn-cs"/>
              </a:rPr>
              <a:t>Hazard Communication Standard </a:t>
            </a:r>
            <a:br>
              <a:rPr lang="en-US" sz="4000" b="1" dirty="0">
                <a:solidFill>
                  <a:prstClr val="black"/>
                </a:solidFill>
                <a:latin typeface="Palatino Linotype" pitchFamily="18" charset="0"/>
                <a:ea typeface="+mn-ea"/>
                <a:cs typeface="+mn-cs"/>
              </a:rPr>
            </a:br>
            <a:r>
              <a:rPr lang="en-US" sz="4000" b="1" dirty="0">
                <a:solidFill>
                  <a:prstClr val="black"/>
                </a:solidFill>
                <a:latin typeface="Palatino Linotype" pitchFamily="18" charset="0"/>
                <a:ea typeface="+mn-ea"/>
                <a:cs typeface="+mn-cs"/>
              </a:rPr>
              <a:t>Pictograms and </a:t>
            </a:r>
            <a:r>
              <a:rPr lang="en-US" sz="4000" b="1" dirty="0" smtClean="0">
                <a:solidFill>
                  <a:prstClr val="black"/>
                </a:solidFill>
                <a:latin typeface="Palatino Linotype" pitchFamily="18" charset="0"/>
                <a:ea typeface="+mn-ea"/>
                <a:cs typeface="+mn-cs"/>
              </a:rPr>
              <a:t>Hazards</a:t>
            </a:r>
            <a:endParaRPr lang="en-US" dirty="0"/>
          </a:p>
        </p:txBody>
      </p:sp>
    </p:spTree>
    <p:extLst>
      <p:ext uri="{BB962C8B-B14F-4D97-AF65-F5344CB8AC3E}">
        <p14:creationId xmlns:p14="http://schemas.microsoft.com/office/powerpoint/2010/main" val="347864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title="Health Hazard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16764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4875074"/>
            <a:ext cx="4572000" cy="1938992"/>
          </a:xfrm>
          <a:prstGeom prst="rect">
            <a:avLst/>
          </a:prstGeom>
        </p:spPr>
        <p:txBody>
          <a:bodyPr>
            <a:spAutoFit/>
          </a:bodyPr>
          <a:lstStyle/>
          <a:p>
            <a:pPr marL="342900" indent="-342900">
              <a:buFont typeface="Arial" pitchFamily="34" charset="0"/>
              <a:buChar char="•"/>
            </a:pPr>
            <a:r>
              <a:rPr lang="en-US" sz="2000" dirty="0"/>
              <a:t>Carcinogen</a:t>
            </a:r>
          </a:p>
          <a:p>
            <a:pPr marL="342900" indent="-342900">
              <a:buFont typeface="Arial" pitchFamily="34" charset="0"/>
              <a:buChar char="•"/>
            </a:pPr>
            <a:r>
              <a:rPr lang="en-US" sz="2000" dirty="0"/>
              <a:t>Mutagenicity</a:t>
            </a:r>
          </a:p>
          <a:p>
            <a:pPr marL="342900" indent="-342900">
              <a:buFont typeface="Arial" pitchFamily="34" charset="0"/>
              <a:buChar char="•"/>
            </a:pPr>
            <a:r>
              <a:rPr lang="en-US" sz="2000" dirty="0"/>
              <a:t>Reproductive Toxicity</a:t>
            </a:r>
          </a:p>
          <a:p>
            <a:pPr marL="342900" indent="-342900">
              <a:buFont typeface="Arial" pitchFamily="34" charset="0"/>
              <a:buChar char="•"/>
            </a:pPr>
            <a:r>
              <a:rPr lang="en-US" sz="2000" dirty="0"/>
              <a:t>Respiratory Sensitizer</a:t>
            </a:r>
          </a:p>
          <a:p>
            <a:pPr marL="342900" indent="-342900">
              <a:buFont typeface="Arial" pitchFamily="34" charset="0"/>
              <a:buChar char="•"/>
            </a:pPr>
            <a:r>
              <a:rPr lang="en-US" sz="2000" dirty="0"/>
              <a:t>Target Organ Toxicity</a:t>
            </a:r>
          </a:p>
          <a:p>
            <a:pPr marL="342900" indent="-342900">
              <a:buFont typeface="Arial" pitchFamily="34" charset="0"/>
              <a:buChar char="•"/>
            </a:pPr>
            <a:r>
              <a:rPr lang="en-US" sz="2000" dirty="0"/>
              <a:t>Aspiration Toxicity</a:t>
            </a:r>
          </a:p>
        </p:txBody>
      </p:sp>
      <p:sp>
        <p:nvSpPr>
          <p:cNvPr id="4" name="Title 3"/>
          <p:cNvSpPr>
            <a:spLocks noGrp="1"/>
          </p:cNvSpPr>
          <p:nvPr>
            <p:ph type="title"/>
          </p:nvPr>
        </p:nvSpPr>
        <p:spPr/>
        <p:txBody>
          <a:bodyPr>
            <a:normAutofit/>
          </a:bodyPr>
          <a:lstStyle/>
          <a:p>
            <a:pPr lvl="0">
              <a:spcBef>
                <a:spcPts val="0"/>
              </a:spcBef>
            </a:pPr>
            <a:r>
              <a:rPr lang="en-US" b="1" dirty="0">
                <a:solidFill>
                  <a:prstClr val="black"/>
                </a:solidFill>
                <a:ea typeface="+mn-ea"/>
                <a:cs typeface="+mn-cs"/>
              </a:rPr>
              <a:t>Health </a:t>
            </a:r>
            <a:r>
              <a:rPr lang="en-US" b="1" dirty="0" smtClean="0">
                <a:solidFill>
                  <a:prstClr val="black"/>
                </a:solidFill>
                <a:ea typeface="+mn-ea"/>
                <a:cs typeface="+mn-cs"/>
              </a:rPr>
              <a:t>Hazard</a:t>
            </a:r>
            <a:endParaRPr lang="en-US" dirty="0"/>
          </a:p>
        </p:txBody>
      </p:sp>
    </p:spTree>
    <p:extLst>
      <p:ext uri="{BB962C8B-B14F-4D97-AF65-F5344CB8AC3E}">
        <p14:creationId xmlns:p14="http://schemas.microsoft.com/office/powerpoint/2010/main" val="1136463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title="Flame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1595437"/>
            <a:ext cx="2236408" cy="223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4038600"/>
            <a:ext cx="4572000" cy="2308324"/>
          </a:xfrm>
          <a:prstGeom prst="rect">
            <a:avLst/>
          </a:prstGeom>
        </p:spPr>
        <p:txBody>
          <a:bodyPr>
            <a:spAutoFit/>
          </a:bodyPr>
          <a:lstStyle/>
          <a:p>
            <a:pPr marL="342900" indent="-342900">
              <a:buFont typeface="Arial" pitchFamily="34" charset="0"/>
              <a:buChar char="•"/>
            </a:pPr>
            <a:r>
              <a:rPr lang="en-US" sz="2400" dirty="0"/>
              <a:t>Flammables</a:t>
            </a:r>
          </a:p>
          <a:p>
            <a:pPr marL="342900" indent="-342900">
              <a:buFont typeface="Arial" pitchFamily="34" charset="0"/>
              <a:buChar char="•"/>
            </a:pPr>
            <a:r>
              <a:rPr lang="en-US" sz="2400" dirty="0" err="1"/>
              <a:t>Pyrophorics</a:t>
            </a:r>
            <a:endParaRPr lang="en-US" sz="2400" dirty="0"/>
          </a:p>
          <a:p>
            <a:pPr marL="342900" indent="-342900">
              <a:buFont typeface="Arial" pitchFamily="34" charset="0"/>
              <a:buChar char="•"/>
            </a:pPr>
            <a:r>
              <a:rPr lang="en-US" sz="2400" dirty="0"/>
              <a:t>Self-Heating</a:t>
            </a:r>
          </a:p>
          <a:p>
            <a:pPr marL="342900" indent="-342900">
              <a:buFont typeface="Arial" pitchFamily="34" charset="0"/>
              <a:buChar char="•"/>
            </a:pPr>
            <a:r>
              <a:rPr lang="en-US" sz="2400" dirty="0"/>
              <a:t>Emits Flammable Gas</a:t>
            </a:r>
          </a:p>
          <a:p>
            <a:pPr marL="342900" indent="-342900">
              <a:buFont typeface="Arial" pitchFamily="34" charset="0"/>
              <a:buChar char="•"/>
            </a:pPr>
            <a:r>
              <a:rPr lang="en-US" sz="2400" dirty="0"/>
              <a:t>Self-</a:t>
            </a:r>
            <a:r>
              <a:rPr lang="en-US" sz="2400" dirty="0" err="1"/>
              <a:t>Reactives</a:t>
            </a:r>
            <a:endParaRPr lang="en-US" sz="2400" dirty="0"/>
          </a:p>
          <a:p>
            <a:pPr marL="342900" indent="-342900">
              <a:buFont typeface="Arial" pitchFamily="34" charset="0"/>
              <a:buChar char="•"/>
            </a:pPr>
            <a:r>
              <a:rPr lang="en-US" sz="2400" dirty="0"/>
              <a:t>Organic Peroxides</a:t>
            </a:r>
          </a:p>
        </p:txBody>
      </p:sp>
      <p:sp>
        <p:nvSpPr>
          <p:cNvPr id="4" name="Title 3"/>
          <p:cNvSpPr>
            <a:spLocks noGrp="1"/>
          </p:cNvSpPr>
          <p:nvPr>
            <p:ph type="title"/>
          </p:nvPr>
        </p:nvSpPr>
        <p:spPr/>
        <p:txBody>
          <a:bodyPr>
            <a:normAutofit/>
          </a:bodyPr>
          <a:lstStyle/>
          <a:p>
            <a:pPr lvl="0">
              <a:spcBef>
                <a:spcPts val="0"/>
              </a:spcBef>
            </a:pPr>
            <a:r>
              <a:rPr lang="en-US" b="1" dirty="0" smtClean="0">
                <a:solidFill>
                  <a:prstClr val="black"/>
                </a:solidFill>
                <a:ea typeface="+mn-ea"/>
                <a:cs typeface="+mn-cs"/>
              </a:rPr>
              <a:t>Flame</a:t>
            </a:r>
            <a:endParaRPr lang="en-US" dirty="0"/>
          </a:p>
        </p:txBody>
      </p:sp>
    </p:spTree>
    <p:extLst>
      <p:ext uri="{BB962C8B-B14F-4D97-AF65-F5344CB8AC3E}">
        <p14:creationId xmlns:p14="http://schemas.microsoft.com/office/powerpoint/2010/main" val="950122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title="Exclamation Mark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0875" y="1828800"/>
            <a:ext cx="18383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4036874"/>
            <a:ext cx="4572000" cy="2677656"/>
          </a:xfrm>
          <a:prstGeom prst="rect">
            <a:avLst/>
          </a:prstGeom>
        </p:spPr>
        <p:txBody>
          <a:bodyPr>
            <a:spAutoFit/>
          </a:bodyPr>
          <a:lstStyle/>
          <a:p>
            <a:pPr marL="342900" indent="-342900">
              <a:buFont typeface="Arial" pitchFamily="34" charset="0"/>
              <a:buChar char="•"/>
            </a:pPr>
            <a:r>
              <a:rPr lang="en-US" sz="2400" dirty="0"/>
              <a:t>Irritant (skin and eye)</a:t>
            </a:r>
          </a:p>
          <a:p>
            <a:pPr marL="342900" indent="-342900">
              <a:buFont typeface="Arial" pitchFamily="34" charset="0"/>
              <a:buChar char="•"/>
            </a:pPr>
            <a:r>
              <a:rPr lang="en-US" sz="2400" dirty="0"/>
              <a:t>Skin Sensitizer</a:t>
            </a:r>
          </a:p>
          <a:p>
            <a:pPr marL="342900" indent="-342900">
              <a:buFont typeface="Arial" pitchFamily="34" charset="0"/>
              <a:buChar char="•"/>
            </a:pPr>
            <a:r>
              <a:rPr lang="en-US" sz="2400" dirty="0"/>
              <a:t>Acute Toxicity</a:t>
            </a:r>
          </a:p>
          <a:p>
            <a:pPr marL="342900" indent="-342900">
              <a:buFont typeface="Arial" pitchFamily="34" charset="0"/>
              <a:buChar char="•"/>
            </a:pPr>
            <a:r>
              <a:rPr lang="en-US" sz="2400" dirty="0"/>
              <a:t>Narcotic Effects</a:t>
            </a:r>
          </a:p>
          <a:p>
            <a:pPr marL="342900" indent="-342900">
              <a:buFont typeface="Arial" pitchFamily="34" charset="0"/>
              <a:buChar char="•"/>
            </a:pPr>
            <a:r>
              <a:rPr lang="en-US" sz="2400" dirty="0"/>
              <a:t>Respiratory Tract Irritant</a:t>
            </a:r>
          </a:p>
          <a:p>
            <a:pPr marL="342900" indent="-342900">
              <a:buFont typeface="Arial" pitchFamily="34" charset="0"/>
              <a:buChar char="•"/>
            </a:pPr>
            <a:r>
              <a:rPr lang="en-US" sz="2400" dirty="0"/>
              <a:t>Hazardous to Ozone Layer (Non-Mandatory)</a:t>
            </a:r>
          </a:p>
        </p:txBody>
      </p:sp>
      <p:sp>
        <p:nvSpPr>
          <p:cNvPr id="4" name="Title 3"/>
          <p:cNvSpPr>
            <a:spLocks noGrp="1"/>
          </p:cNvSpPr>
          <p:nvPr>
            <p:ph type="title"/>
          </p:nvPr>
        </p:nvSpPr>
        <p:spPr/>
        <p:txBody>
          <a:bodyPr>
            <a:normAutofit/>
          </a:bodyPr>
          <a:lstStyle/>
          <a:p>
            <a:pPr lvl="0">
              <a:spcBef>
                <a:spcPts val="0"/>
              </a:spcBef>
            </a:pPr>
            <a:r>
              <a:rPr lang="en-US" b="1" dirty="0">
                <a:solidFill>
                  <a:prstClr val="black"/>
                </a:solidFill>
                <a:ea typeface="+mn-ea"/>
                <a:cs typeface="+mn-cs"/>
              </a:rPr>
              <a:t>Exclamation </a:t>
            </a:r>
            <a:r>
              <a:rPr lang="en-US" b="1" dirty="0" smtClean="0">
                <a:solidFill>
                  <a:prstClr val="black"/>
                </a:solidFill>
                <a:ea typeface="+mn-ea"/>
                <a:cs typeface="+mn-cs"/>
              </a:rPr>
              <a:t>Mark</a:t>
            </a:r>
            <a:endParaRPr lang="en-US" dirty="0"/>
          </a:p>
        </p:txBody>
      </p:sp>
    </p:spTree>
    <p:extLst>
      <p:ext uri="{BB962C8B-B14F-4D97-AF65-F5344CB8AC3E}">
        <p14:creationId xmlns:p14="http://schemas.microsoft.com/office/powerpoint/2010/main" val="2656201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title="Gas Cylinder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22098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5193268"/>
            <a:ext cx="4277774" cy="646331"/>
          </a:xfrm>
          <a:prstGeom prst="rect">
            <a:avLst/>
          </a:prstGeom>
        </p:spPr>
        <p:txBody>
          <a:bodyPr wrap="none">
            <a:spAutoFit/>
          </a:bodyPr>
          <a:lstStyle/>
          <a:p>
            <a:r>
              <a:rPr lang="en-US" sz="3600" dirty="0"/>
              <a:t>Gases Under Pressure</a:t>
            </a:r>
          </a:p>
        </p:txBody>
      </p:sp>
      <p:sp>
        <p:nvSpPr>
          <p:cNvPr id="4" name="Title 3"/>
          <p:cNvSpPr>
            <a:spLocks noGrp="1"/>
          </p:cNvSpPr>
          <p:nvPr>
            <p:ph type="title"/>
          </p:nvPr>
        </p:nvSpPr>
        <p:spPr/>
        <p:txBody>
          <a:bodyPr>
            <a:normAutofit/>
          </a:bodyPr>
          <a:lstStyle/>
          <a:p>
            <a:pPr lvl="0">
              <a:spcBef>
                <a:spcPts val="0"/>
              </a:spcBef>
            </a:pPr>
            <a:r>
              <a:rPr lang="en-US" b="1" dirty="0">
                <a:solidFill>
                  <a:prstClr val="black"/>
                </a:solidFill>
                <a:ea typeface="+mn-ea"/>
                <a:cs typeface="+mn-cs"/>
              </a:rPr>
              <a:t>Gas </a:t>
            </a:r>
            <a:r>
              <a:rPr lang="en-US" b="1" dirty="0" smtClean="0">
                <a:solidFill>
                  <a:prstClr val="black"/>
                </a:solidFill>
                <a:ea typeface="+mn-ea"/>
                <a:cs typeface="+mn-cs"/>
              </a:rPr>
              <a:t>Cylinder</a:t>
            </a:r>
            <a:endParaRPr lang="en-US" dirty="0"/>
          </a:p>
        </p:txBody>
      </p:sp>
    </p:spTree>
    <p:extLst>
      <p:ext uri="{BB962C8B-B14F-4D97-AF65-F5344CB8AC3E}">
        <p14:creationId xmlns:p14="http://schemas.microsoft.com/office/powerpoint/2010/main" val="4003990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685800" y="609600"/>
            <a:ext cx="7924800" cy="1676400"/>
          </a:xfrm>
          <a:effectLst/>
        </p:spPr>
        <p:txBody>
          <a:bodyPr lIns="90488" tIns="44450" rIns="90488" bIns="44450"/>
          <a:lstStyle/>
          <a:p>
            <a:pPr algn="l" eaLnBrk="1" hangingPunct="1">
              <a:defRPr/>
            </a:pPr>
            <a:r>
              <a:rPr lang="en-US" sz="6600" b="1" u="sng" dirty="0" smtClean="0">
                <a:effectLst>
                  <a:outerShdw blurRad="38100" dist="38100" dir="2700000" algn="tl">
                    <a:srgbClr val="000000"/>
                  </a:outerShdw>
                </a:effectLst>
              </a:rPr>
              <a:t>Statistics:</a:t>
            </a:r>
            <a:br>
              <a:rPr lang="en-US" sz="6600" b="1" u="sng" dirty="0" smtClean="0">
                <a:effectLst>
                  <a:outerShdw blurRad="38100" dist="38100" dir="2700000" algn="tl">
                    <a:srgbClr val="000000"/>
                  </a:outerShdw>
                </a:effectLst>
              </a:rPr>
            </a:br>
            <a:r>
              <a:rPr lang="en-US" sz="3600" dirty="0" smtClean="0"/>
              <a:t>Involvement in Farming in the U.S.</a:t>
            </a:r>
          </a:p>
        </p:txBody>
      </p:sp>
      <p:sp>
        <p:nvSpPr>
          <p:cNvPr id="71685" name="Rectangle 5"/>
          <p:cNvSpPr>
            <a:spLocks noGrp="1" noChangeArrowheads="1"/>
          </p:cNvSpPr>
          <p:nvPr>
            <p:ph idx="1"/>
          </p:nvPr>
        </p:nvSpPr>
        <p:spPr>
          <a:xfrm>
            <a:off x="685800" y="2971800"/>
            <a:ext cx="4191000" cy="1676400"/>
          </a:xfrm>
          <a:noFill/>
        </p:spPr>
        <p:txBody>
          <a:bodyPr lIns="90488" tIns="44450" rIns="90488" bIns="44450"/>
          <a:lstStyle/>
          <a:p>
            <a:pPr eaLnBrk="1" hangingPunct="1"/>
            <a:r>
              <a:rPr lang="en-US" dirty="0" smtClean="0"/>
              <a:t>2.1 Million farmers</a:t>
            </a:r>
          </a:p>
          <a:p>
            <a:pPr eaLnBrk="1" hangingPunct="1"/>
            <a:r>
              <a:rPr lang="en-US" dirty="0" smtClean="0"/>
              <a:t>2% of the population</a:t>
            </a:r>
          </a:p>
        </p:txBody>
      </p:sp>
      <p:graphicFrame>
        <p:nvGraphicFramePr>
          <p:cNvPr id="7172" name="Object 6" title="Image of the map of the US">
            <a:hlinkClick r:id="" action="ppaction://ole?verb=0"/>
          </p:cNvPr>
          <p:cNvGraphicFramePr>
            <a:graphicFrameLocks/>
          </p:cNvGraphicFramePr>
          <p:nvPr>
            <p:extLst>
              <p:ext uri="{D42A27DB-BD31-4B8C-83A1-F6EECF244321}">
                <p14:modId xmlns:p14="http://schemas.microsoft.com/office/powerpoint/2010/main" val="766166281"/>
              </p:ext>
            </p:extLst>
          </p:nvPr>
        </p:nvGraphicFramePr>
        <p:xfrm>
          <a:off x="4114800" y="2743200"/>
          <a:ext cx="4648200" cy="3124200"/>
        </p:xfrm>
        <a:graphic>
          <a:graphicData uri="http://schemas.openxmlformats.org/presentationml/2006/ole">
            <mc:AlternateContent xmlns:mc="http://schemas.openxmlformats.org/markup-compatibility/2006">
              <mc:Choice xmlns:v="urn:schemas-microsoft-com:vml" Requires="v">
                <p:oleObj spid="_x0000_s2121"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743200"/>
                        <a:ext cx="464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14400" y="6096000"/>
            <a:ext cx="6019800" cy="307777"/>
          </a:xfrm>
          <a:prstGeom prst="rect">
            <a:avLst/>
          </a:prstGeom>
          <a:noFill/>
        </p:spPr>
        <p:txBody>
          <a:bodyPr wrap="square" rtlCol="0">
            <a:spAutoFit/>
          </a:bodyPr>
          <a:lstStyle/>
          <a:p>
            <a:pPr eaLnBrk="1" hangingPunct="1"/>
            <a:r>
              <a:rPr lang="en-US" sz="1400" dirty="0">
                <a:solidFill>
                  <a:schemeClr val="tx1"/>
                </a:solidFill>
              </a:rPr>
              <a:t>Reference: http://www.epa.gov/oecaagct/ag101/demographics.html</a:t>
            </a:r>
          </a:p>
        </p:txBody>
      </p:sp>
    </p:spTree>
    <p:extLst>
      <p:ext uri="{BB962C8B-B14F-4D97-AF65-F5344CB8AC3E}">
        <p14:creationId xmlns:p14="http://schemas.microsoft.com/office/powerpoint/2010/main" val="245971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0-#ppt_w/2"/>
                                          </p:val>
                                        </p:tav>
                                        <p:tav tm="100000">
                                          <p:val>
                                            <p:strVal val="#ppt_x"/>
                                          </p:val>
                                        </p:tav>
                                      </p:tavLst>
                                    </p:anim>
                                    <p:anim calcmode="lin" valueType="num">
                                      <p:cBhvr additive="base">
                                        <p:cTn id="8" dur="500" fill="hold"/>
                                        <p:tgtEl>
                                          <p:spTgt spid="7168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5"/>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title="Corrosion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17526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4867870"/>
            <a:ext cx="4572000" cy="1569660"/>
          </a:xfrm>
          <a:prstGeom prst="rect">
            <a:avLst/>
          </a:prstGeom>
        </p:spPr>
        <p:txBody>
          <a:bodyPr>
            <a:spAutoFit/>
          </a:bodyPr>
          <a:lstStyle/>
          <a:p>
            <a:pPr marL="457200" indent="-457200">
              <a:buFont typeface="Arial" pitchFamily="34" charset="0"/>
              <a:buChar char="•"/>
            </a:pPr>
            <a:r>
              <a:rPr lang="en-US" sz="3200" dirty="0"/>
              <a:t>Skin Corrosion/Burns</a:t>
            </a:r>
          </a:p>
          <a:p>
            <a:pPr marL="457200" indent="-457200">
              <a:buFont typeface="Arial" pitchFamily="34" charset="0"/>
              <a:buChar char="•"/>
            </a:pPr>
            <a:r>
              <a:rPr lang="en-US" sz="3200" dirty="0"/>
              <a:t>Eye Damage</a:t>
            </a:r>
          </a:p>
          <a:p>
            <a:pPr marL="457200" indent="-457200">
              <a:buFont typeface="Arial" pitchFamily="34" charset="0"/>
              <a:buChar char="•"/>
            </a:pPr>
            <a:r>
              <a:rPr lang="en-US" sz="3200" dirty="0"/>
              <a:t>Corrosive to Metals</a:t>
            </a:r>
          </a:p>
        </p:txBody>
      </p:sp>
      <p:sp>
        <p:nvSpPr>
          <p:cNvPr id="4" name="Title 3"/>
          <p:cNvSpPr>
            <a:spLocks noGrp="1"/>
          </p:cNvSpPr>
          <p:nvPr>
            <p:ph type="title"/>
          </p:nvPr>
        </p:nvSpPr>
        <p:spPr/>
        <p:txBody>
          <a:bodyPr>
            <a:normAutofit/>
          </a:bodyPr>
          <a:lstStyle/>
          <a:p>
            <a:pPr lvl="0">
              <a:spcBef>
                <a:spcPts val="0"/>
              </a:spcBef>
            </a:pPr>
            <a:r>
              <a:rPr lang="en-US" b="1" dirty="0" smtClean="0">
                <a:solidFill>
                  <a:prstClr val="black"/>
                </a:solidFill>
                <a:ea typeface="+mn-ea"/>
                <a:cs typeface="+mn-cs"/>
              </a:rPr>
              <a:t>Corrosion</a:t>
            </a:r>
            <a:endParaRPr lang="en-US" dirty="0"/>
          </a:p>
        </p:txBody>
      </p:sp>
    </p:spTree>
    <p:extLst>
      <p:ext uri="{BB962C8B-B14F-4D97-AF65-F5344CB8AC3E}">
        <p14:creationId xmlns:p14="http://schemas.microsoft.com/office/powerpoint/2010/main" val="2420017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alth Pictogram" title="Exploding Bomb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16764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0" y="5096470"/>
            <a:ext cx="4572000" cy="1384995"/>
          </a:xfrm>
          <a:prstGeom prst="rect">
            <a:avLst/>
          </a:prstGeom>
        </p:spPr>
        <p:txBody>
          <a:bodyPr>
            <a:spAutoFit/>
          </a:bodyPr>
          <a:lstStyle/>
          <a:p>
            <a:pPr lvl="0" eaLnBrk="0" fontAlgn="base" hangingPunct="0">
              <a:spcBef>
                <a:spcPct val="0"/>
              </a:spcBef>
              <a:spcAft>
                <a:spcPct val="0"/>
              </a:spcAft>
              <a:buFontTx/>
              <a:buChar char="•"/>
            </a:pPr>
            <a:r>
              <a:rPr lang="en-US" sz="2800" dirty="0"/>
              <a:t>Explosives </a:t>
            </a:r>
          </a:p>
          <a:p>
            <a:pPr lvl="0" eaLnBrk="0" fontAlgn="base" hangingPunct="0">
              <a:spcBef>
                <a:spcPct val="0"/>
              </a:spcBef>
              <a:spcAft>
                <a:spcPct val="0"/>
              </a:spcAft>
              <a:buFontTx/>
              <a:buChar char="•"/>
            </a:pPr>
            <a:r>
              <a:rPr lang="en-US" sz="2800" dirty="0"/>
              <a:t>Self-</a:t>
            </a:r>
            <a:r>
              <a:rPr lang="en-US" sz="2800" dirty="0" err="1"/>
              <a:t>Reactives</a:t>
            </a:r>
            <a:r>
              <a:rPr lang="en-US" sz="2800" dirty="0"/>
              <a:t> </a:t>
            </a:r>
          </a:p>
          <a:p>
            <a:pPr lvl="0" eaLnBrk="0" fontAlgn="base" hangingPunct="0">
              <a:spcBef>
                <a:spcPct val="0"/>
              </a:spcBef>
              <a:spcAft>
                <a:spcPct val="0"/>
              </a:spcAft>
              <a:buFontTx/>
              <a:buChar char="•"/>
            </a:pPr>
            <a:r>
              <a:rPr lang="en-US" sz="2800" dirty="0"/>
              <a:t>Organic Peroxides </a:t>
            </a:r>
          </a:p>
        </p:txBody>
      </p:sp>
      <p:sp>
        <p:nvSpPr>
          <p:cNvPr id="5" name="Title 4"/>
          <p:cNvSpPr>
            <a:spLocks noGrp="1"/>
          </p:cNvSpPr>
          <p:nvPr>
            <p:ph type="title"/>
          </p:nvPr>
        </p:nvSpPr>
        <p:spPr/>
        <p:txBody>
          <a:bodyPr>
            <a:normAutofit/>
          </a:bodyPr>
          <a:lstStyle/>
          <a:p>
            <a:pPr lvl="0" fontAlgn="base">
              <a:spcAft>
                <a:spcPct val="0"/>
              </a:spcAft>
            </a:pPr>
            <a:r>
              <a:rPr lang="en-US" b="1" dirty="0">
                <a:solidFill>
                  <a:prstClr val="black"/>
                </a:solidFill>
                <a:ea typeface="+mn-ea"/>
                <a:cs typeface="+mn-cs"/>
              </a:rPr>
              <a:t>Exploding </a:t>
            </a:r>
            <a:r>
              <a:rPr lang="en-US" b="1" dirty="0" smtClean="0">
                <a:solidFill>
                  <a:prstClr val="black"/>
                </a:solidFill>
                <a:ea typeface="+mn-ea"/>
                <a:cs typeface="+mn-cs"/>
              </a:rPr>
              <a:t>Bomb</a:t>
            </a:r>
            <a:endParaRPr lang="en-US" dirty="0"/>
          </a:p>
        </p:txBody>
      </p:sp>
    </p:spTree>
    <p:extLst>
      <p:ext uri="{BB962C8B-B14F-4D97-AF65-F5344CB8AC3E}">
        <p14:creationId xmlns:p14="http://schemas.microsoft.com/office/powerpoint/2010/main" val="3002352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title="Flame over circle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8105" y="2197768"/>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0" y="5117068"/>
            <a:ext cx="2064091" cy="707886"/>
          </a:xfrm>
          <a:prstGeom prst="rect">
            <a:avLst/>
          </a:prstGeom>
        </p:spPr>
        <p:txBody>
          <a:bodyPr wrap="none">
            <a:spAutoFit/>
          </a:bodyPr>
          <a:lstStyle/>
          <a:p>
            <a:r>
              <a:rPr lang="en-US" sz="4000" dirty="0"/>
              <a:t>Oxidizers</a:t>
            </a:r>
          </a:p>
        </p:txBody>
      </p:sp>
      <p:sp>
        <p:nvSpPr>
          <p:cNvPr id="4" name="Title 3"/>
          <p:cNvSpPr>
            <a:spLocks noGrp="1"/>
          </p:cNvSpPr>
          <p:nvPr>
            <p:ph type="title"/>
          </p:nvPr>
        </p:nvSpPr>
        <p:spPr/>
        <p:txBody>
          <a:bodyPr>
            <a:normAutofit/>
          </a:bodyPr>
          <a:lstStyle/>
          <a:p>
            <a:pPr lvl="0">
              <a:spcBef>
                <a:spcPts val="0"/>
              </a:spcBef>
            </a:pPr>
            <a:r>
              <a:rPr lang="en-US" b="1" dirty="0">
                <a:solidFill>
                  <a:prstClr val="black"/>
                </a:solidFill>
                <a:ea typeface="+mn-ea"/>
                <a:cs typeface="+mn-cs"/>
              </a:rPr>
              <a:t>Flame Over </a:t>
            </a:r>
            <a:r>
              <a:rPr lang="en-US" b="1" dirty="0" smtClean="0">
                <a:solidFill>
                  <a:prstClr val="black"/>
                </a:solidFill>
                <a:ea typeface="+mn-ea"/>
                <a:cs typeface="+mn-cs"/>
              </a:rPr>
              <a:t>Circle</a:t>
            </a:r>
            <a:endParaRPr lang="en-US" dirty="0"/>
          </a:p>
        </p:txBody>
      </p:sp>
    </p:spTree>
    <p:extLst>
      <p:ext uri="{BB962C8B-B14F-4D97-AF65-F5344CB8AC3E}">
        <p14:creationId xmlns:p14="http://schemas.microsoft.com/office/powerpoint/2010/main" val="3279036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title="Skull and Crossbones sys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22098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2635" y="5236097"/>
            <a:ext cx="4953000" cy="584775"/>
          </a:xfrm>
          <a:prstGeom prst="rect">
            <a:avLst/>
          </a:prstGeom>
          <a:noFill/>
        </p:spPr>
        <p:txBody>
          <a:bodyPr wrap="square" rtlCol="0">
            <a:spAutoFit/>
          </a:bodyPr>
          <a:lstStyle/>
          <a:p>
            <a:r>
              <a:rPr lang="en-US" sz="3200" dirty="0"/>
              <a:t>Acute Toxicity (fatal or toxic)</a:t>
            </a:r>
          </a:p>
        </p:txBody>
      </p:sp>
      <p:sp>
        <p:nvSpPr>
          <p:cNvPr id="4" name="Title 3"/>
          <p:cNvSpPr>
            <a:spLocks noGrp="1"/>
          </p:cNvSpPr>
          <p:nvPr>
            <p:ph type="title"/>
          </p:nvPr>
        </p:nvSpPr>
        <p:spPr/>
        <p:txBody>
          <a:bodyPr>
            <a:normAutofit/>
          </a:bodyPr>
          <a:lstStyle/>
          <a:p>
            <a:pPr lvl="0">
              <a:spcBef>
                <a:spcPts val="0"/>
              </a:spcBef>
            </a:pPr>
            <a:r>
              <a:rPr lang="en-US" b="1" dirty="0">
                <a:solidFill>
                  <a:prstClr val="black"/>
                </a:solidFill>
                <a:ea typeface="+mn-ea"/>
                <a:cs typeface="+mn-cs"/>
              </a:rPr>
              <a:t>Skull and </a:t>
            </a:r>
            <a:r>
              <a:rPr lang="en-US" b="1" dirty="0" smtClean="0">
                <a:solidFill>
                  <a:prstClr val="black"/>
                </a:solidFill>
                <a:ea typeface="+mn-ea"/>
                <a:cs typeface="+mn-cs"/>
              </a:rPr>
              <a:t>Crossbones</a:t>
            </a:r>
            <a:endParaRPr lang="en-US" dirty="0"/>
          </a:p>
        </p:txBody>
      </p:sp>
    </p:spTree>
    <p:extLst>
      <p:ext uri="{BB962C8B-B14F-4D97-AF65-F5344CB8AC3E}">
        <p14:creationId xmlns:p14="http://schemas.microsoft.com/office/powerpoint/2010/main" val="2269774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0"/>
            <a:ext cx="8229600" cy="1143000"/>
          </a:xfrm>
        </p:spPr>
        <p:txBody>
          <a:bodyPr/>
          <a:lstStyle/>
          <a:p>
            <a:r>
              <a:rPr lang="en-US" sz="3600" smtClean="0"/>
              <a:t>Reduce chemical risk</a:t>
            </a:r>
          </a:p>
        </p:txBody>
      </p:sp>
      <p:pic>
        <p:nvPicPr>
          <p:cNvPr id="11268" name="Picture 3" descr="P7080033.JPG" title="Image  of a person using a chemical spray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0925" y="1143000"/>
            <a:ext cx="70262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956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a:xfrm>
            <a:off x="1295400" y="0"/>
            <a:ext cx="8229600" cy="1143000"/>
          </a:xfrm>
        </p:spPr>
        <p:txBody>
          <a:bodyPr/>
          <a:lstStyle/>
          <a:p>
            <a:pPr eaLnBrk="1" hangingPunct="1"/>
            <a:r>
              <a:rPr lang="en-US" smtClean="0"/>
              <a:t>Head to Toe Protection</a:t>
            </a:r>
          </a:p>
        </p:txBody>
      </p:sp>
      <p:pic>
        <p:nvPicPr>
          <p:cNvPr id="74755" name="Content Placeholder 6" descr="absorption picture.gif" title="Image of the body and locations of absorption rates"/>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5943600" y="1295400"/>
            <a:ext cx="2590800" cy="5302250"/>
          </a:xfrm>
        </p:spPr>
      </p:pic>
      <p:sp>
        <p:nvSpPr>
          <p:cNvPr id="9" name="Content Placeholder 8"/>
          <p:cNvSpPr>
            <a:spLocks noGrp="1"/>
          </p:cNvSpPr>
          <p:nvPr>
            <p:ph sz="half" idx="2"/>
          </p:nvPr>
        </p:nvSpPr>
        <p:spPr>
          <a:xfrm>
            <a:off x="1600200" y="1600200"/>
            <a:ext cx="4038600" cy="4525963"/>
          </a:xfrm>
        </p:spPr>
        <p:txBody>
          <a:bodyPr rtlCol="0">
            <a:normAutofit lnSpcReduction="10000"/>
          </a:bodyPr>
          <a:lstStyle/>
          <a:p>
            <a:pPr eaLnBrk="1" fontAlgn="auto" hangingPunct="1">
              <a:spcAft>
                <a:spcPts val="0"/>
              </a:spcAft>
              <a:buFont typeface="Arial" pitchFamily="34" charset="0"/>
              <a:buChar char="•"/>
              <a:defRPr/>
            </a:pPr>
            <a:r>
              <a:rPr lang="en-US" dirty="0" smtClean="0"/>
              <a:t>Absorption rates of body -  why PPE is important </a:t>
            </a:r>
          </a:p>
          <a:p>
            <a:pPr eaLnBrk="1" fontAlgn="auto" hangingPunct="1">
              <a:spcAft>
                <a:spcPts val="0"/>
              </a:spcAft>
              <a:buFont typeface="Arial" pitchFamily="34" charset="0"/>
              <a:buChar char="•"/>
              <a:defRPr/>
            </a:pPr>
            <a:r>
              <a:rPr lang="en-US" dirty="0" smtClean="0"/>
              <a:t>Donning and Doffing proper methods of putting PPE on and taking PPE off</a:t>
            </a:r>
          </a:p>
          <a:p>
            <a:pPr eaLnBrk="1" fontAlgn="auto" hangingPunct="1">
              <a:spcAft>
                <a:spcPts val="0"/>
              </a:spcAft>
              <a:buFont typeface="Arial" pitchFamily="34" charset="0"/>
              <a:buChar char="•"/>
              <a:defRPr/>
            </a:pPr>
            <a:r>
              <a:rPr lang="en-US" dirty="0" smtClean="0"/>
              <a:t>Practical use - Long sleeve long pants – when is that okay. </a:t>
            </a:r>
          </a:p>
        </p:txBody>
      </p:sp>
      <p:sp>
        <p:nvSpPr>
          <p:cNvPr id="2" name="TextBox 1"/>
          <p:cNvSpPr txBox="1"/>
          <p:nvPr/>
        </p:nvSpPr>
        <p:spPr>
          <a:xfrm>
            <a:off x="152400" y="6172200"/>
            <a:ext cx="6019800" cy="646331"/>
          </a:xfrm>
          <a:prstGeom prst="rect">
            <a:avLst/>
          </a:prstGeom>
          <a:noFill/>
        </p:spPr>
        <p:txBody>
          <a:bodyPr wrap="square" rtlCol="0">
            <a:spAutoFit/>
          </a:bodyPr>
          <a:lstStyle/>
          <a:p>
            <a:r>
              <a:rPr lang="en-US" dirty="0"/>
              <a:t>From: Resources in Agricultural Safety, University of Missouri-Columbia</a:t>
            </a:r>
          </a:p>
        </p:txBody>
      </p:sp>
    </p:spTree>
    <p:extLst>
      <p:ext uri="{BB962C8B-B14F-4D97-AF65-F5344CB8AC3E}">
        <p14:creationId xmlns:p14="http://schemas.microsoft.com/office/powerpoint/2010/main" val="575034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0"/>
            <a:ext cx="8229600" cy="1143000"/>
          </a:xfrm>
        </p:spPr>
        <p:txBody>
          <a:bodyPr/>
          <a:lstStyle/>
          <a:p>
            <a:r>
              <a:rPr lang="en-US" sz="3600" dirty="0" smtClean="0"/>
              <a:t>Chemical Exposure Health Risk</a:t>
            </a:r>
          </a:p>
        </p:txBody>
      </p:sp>
      <p:sp>
        <p:nvSpPr>
          <p:cNvPr id="15363" name="Content Placeholder 2"/>
          <p:cNvSpPr>
            <a:spLocks noGrp="1"/>
          </p:cNvSpPr>
          <p:nvPr>
            <p:ph idx="1"/>
          </p:nvPr>
        </p:nvSpPr>
        <p:spPr>
          <a:xfrm>
            <a:off x="1066800" y="1600200"/>
            <a:ext cx="7620000" cy="4525963"/>
          </a:xfrm>
        </p:spPr>
        <p:txBody>
          <a:bodyPr/>
          <a:lstStyle/>
          <a:p>
            <a:r>
              <a:rPr lang="en-US" sz="2800" dirty="0" smtClean="0"/>
              <a:t>Chemicals can cause serous health problems if they are not handled properly </a:t>
            </a:r>
          </a:p>
          <a:p>
            <a:r>
              <a:rPr lang="en-US" sz="2800" dirty="0" smtClean="0"/>
              <a:t>Chemicals enter the body through the mouth, nose, skin and eyes.</a:t>
            </a:r>
          </a:p>
          <a:p>
            <a:r>
              <a:rPr lang="en-US" sz="2800" dirty="0" smtClean="0"/>
              <a:t>Certain chemicals can accumulate in the body, damaging the respiratory and nervous systems. </a:t>
            </a:r>
          </a:p>
          <a:p>
            <a:pPr lvl="2">
              <a:buFontTx/>
              <a:buNone/>
            </a:pPr>
            <a:endParaRPr lang="en-US" dirty="0" smtClean="0"/>
          </a:p>
          <a:p>
            <a:pPr lvl="1">
              <a:buFontTx/>
              <a:buNone/>
            </a:pPr>
            <a:endParaRPr lang="en-US" dirty="0" smtClean="0"/>
          </a:p>
          <a:p>
            <a:pPr lvl="1"/>
            <a:endParaRPr lang="en-US" dirty="0" smtClean="0"/>
          </a:p>
        </p:txBody>
      </p:sp>
    </p:spTree>
    <p:extLst>
      <p:ext uri="{BB962C8B-B14F-4D97-AF65-F5344CB8AC3E}">
        <p14:creationId xmlns:p14="http://schemas.microsoft.com/office/powerpoint/2010/main" val="3487263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0"/>
            <a:ext cx="8229600" cy="1143000"/>
          </a:xfrm>
        </p:spPr>
        <p:txBody>
          <a:bodyPr/>
          <a:lstStyle/>
          <a:p>
            <a:r>
              <a:rPr lang="en-US" sz="3600" dirty="0" smtClean="0"/>
              <a:t>Reduce Chemical </a:t>
            </a:r>
            <a:r>
              <a:rPr lang="en-US" sz="3600" dirty="0" smtClean="0"/>
              <a:t>Risk </a:t>
            </a:r>
            <a:endParaRPr lang="en-US" sz="3600" dirty="0" smtClean="0"/>
          </a:p>
        </p:txBody>
      </p:sp>
      <p:sp>
        <p:nvSpPr>
          <p:cNvPr id="18435" name="Content Placeholder 2"/>
          <p:cNvSpPr>
            <a:spLocks noGrp="1"/>
          </p:cNvSpPr>
          <p:nvPr>
            <p:ph idx="1"/>
          </p:nvPr>
        </p:nvSpPr>
        <p:spPr>
          <a:xfrm>
            <a:off x="1524000" y="1447800"/>
            <a:ext cx="7620000" cy="4525963"/>
          </a:xfrm>
        </p:spPr>
        <p:txBody>
          <a:bodyPr>
            <a:normAutofit lnSpcReduction="10000"/>
          </a:bodyPr>
          <a:lstStyle/>
          <a:p>
            <a:r>
              <a:rPr lang="en-US" sz="2400" dirty="0" smtClean="0"/>
              <a:t>Wear head protection – waterproof disposable hood or plastic wide brim hat</a:t>
            </a:r>
          </a:p>
          <a:p>
            <a:r>
              <a:rPr lang="en-US" sz="2400" dirty="0" smtClean="0"/>
              <a:t>Wear unlined, chemical resistant gloves (neoprene and nitrile are best) – </a:t>
            </a:r>
            <a:r>
              <a:rPr lang="en-US" sz="2400" i="1" dirty="0" smtClean="0"/>
              <a:t>do not wear cotton or leather</a:t>
            </a:r>
          </a:p>
          <a:p>
            <a:r>
              <a:rPr lang="en-US" sz="2400" dirty="0" smtClean="0"/>
              <a:t>Chemical resistant aprons </a:t>
            </a:r>
          </a:p>
          <a:p>
            <a:r>
              <a:rPr lang="en-US" sz="2400" dirty="0" smtClean="0"/>
              <a:t>Unlined rubber neoprene or PVC boots or shoes willing to discard</a:t>
            </a:r>
          </a:p>
          <a:p>
            <a:r>
              <a:rPr lang="en-US" sz="2400" dirty="0" smtClean="0"/>
              <a:t>Wear eye protection – goggles with indirect vent and fog- free lenses</a:t>
            </a:r>
          </a:p>
          <a:p>
            <a:r>
              <a:rPr lang="en-US" sz="2400" dirty="0" smtClean="0"/>
              <a:t>Disposable coveralls such as </a:t>
            </a:r>
            <a:r>
              <a:rPr lang="en-US" sz="2400" dirty="0" err="1" smtClean="0"/>
              <a:t>Tyvex</a:t>
            </a:r>
            <a:r>
              <a:rPr lang="en-US" sz="2400" dirty="0" smtClean="0"/>
              <a:t> or long sleeved shirts and pants </a:t>
            </a:r>
          </a:p>
          <a:p>
            <a:r>
              <a:rPr lang="en-US" sz="2400" dirty="0" smtClean="0"/>
              <a:t>If label says wear a respirator – wear one</a:t>
            </a:r>
          </a:p>
          <a:p>
            <a:endParaRPr lang="en-US" sz="2800" dirty="0" smtClean="0"/>
          </a:p>
        </p:txBody>
      </p:sp>
    </p:spTree>
    <p:extLst>
      <p:ext uri="{BB962C8B-B14F-4D97-AF65-F5344CB8AC3E}">
        <p14:creationId xmlns:p14="http://schemas.microsoft.com/office/powerpoint/2010/main" val="2083634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0"/>
            <a:ext cx="8229600" cy="1143000"/>
          </a:xfrm>
        </p:spPr>
        <p:txBody>
          <a:bodyPr/>
          <a:lstStyle/>
          <a:p>
            <a:pPr eaLnBrk="1" hangingPunct="1"/>
            <a:r>
              <a:rPr lang="en-US" sz="3200" smtClean="0"/>
              <a:t>A Word About Take Home Exposure</a:t>
            </a:r>
          </a:p>
        </p:txBody>
      </p:sp>
      <p:sp>
        <p:nvSpPr>
          <p:cNvPr id="79875" name="Rectangle 3"/>
          <p:cNvSpPr>
            <a:spLocks noGrp="1" noChangeArrowheads="1"/>
          </p:cNvSpPr>
          <p:nvPr>
            <p:ph idx="1"/>
          </p:nvPr>
        </p:nvSpPr>
        <p:spPr>
          <a:xfrm>
            <a:off x="1143000" y="1447800"/>
            <a:ext cx="6781800" cy="4525963"/>
          </a:xfrm>
        </p:spPr>
        <p:txBody>
          <a:bodyPr/>
          <a:lstStyle/>
          <a:p>
            <a:pPr eaLnBrk="1" hangingPunct="1">
              <a:lnSpc>
                <a:spcPct val="90000"/>
              </a:lnSpc>
            </a:pPr>
            <a:r>
              <a:rPr lang="en-US" sz="2800" dirty="0" smtClean="0"/>
              <a:t>Leave boots/shoes outside </a:t>
            </a:r>
          </a:p>
          <a:p>
            <a:pPr eaLnBrk="1" hangingPunct="1">
              <a:lnSpc>
                <a:spcPct val="90000"/>
              </a:lnSpc>
            </a:pPr>
            <a:r>
              <a:rPr lang="en-US" sz="2800" dirty="0" smtClean="0"/>
              <a:t>Designate a special place in or outside the house for changing clothes</a:t>
            </a:r>
          </a:p>
          <a:p>
            <a:pPr eaLnBrk="1" hangingPunct="1">
              <a:lnSpc>
                <a:spcPct val="90000"/>
              </a:lnSpc>
            </a:pPr>
            <a:r>
              <a:rPr lang="en-US" sz="2800" dirty="0" smtClean="0"/>
              <a:t>Shower immediately after applying fumigants</a:t>
            </a:r>
          </a:p>
          <a:p>
            <a:pPr eaLnBrk="1" hangingPunct="1">
              <a:lnSpc>
                <a:spcPct val="90000"/>
              </a:lnSpc>
            </a:pPr>
            <a:r>
              <a:rPr lang="en-US" sz="2800" dirty="0" smtClean="0"/>
              <a:t>If you have a splash, </a:t>
            </a:r>
            <a:r>
              <a:rPr lang="en-US" sz="2800" u="sng" dirty="0" smtClean="0"/>
              <a:t>change clothes immediately</a:t>
            </a:r>
          </a:p>
          <a:p>
            <a:pPr eaLnBrk="1" hangingPunct="1">
              <a:lnSpc>
                <a:spcPct val="90000"/>
              </a:lnSpc>
            </a:pPr>
            <a:r>
              <a:rPr lang="en-US" sz="2800" dirty="0" smtClean="0"/>
              <a:t>Don’t pick up children/pets or hug the wife until clothes have been changed</a:t>
            </a:r>
          </a:p>
        </p:txBody>
      </p:sp>
    </p:spTree>
    <p:extLst>
      <p:ext uri="{BB962C8B-B14F-4D97-AF65-F5344CB8AC3E}">
        <p14:creationId xmlns:p14="http://schemas.microsoft.com/office/powerpoint/2010/main" val="3219682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85800" y="0"/>
            <a:ext cx="8229600" cy="1143000"/>
          </a:xfrm>
        </p:spPr>
        <p:txBody>
          <a:bodyPr/>
          <a:lstStyle/>
          <a:p>
            <a:r>
              <a:rPr lang="en-US" sz="3600" smtClean="0"/>
              <a:t>Laundering </a:t>
            </a:r>
          </a:p>
        </p:txBody>
      </p:sp>
      <p:sp>
        <p:nvSpPr>
          <p:cNvPr id="81923" name="Content Placeholder 2"/>
          <p:cNvSpPr>
            <a:spLocks noGrp="1"/>
          </p:cNvSpPr>
          <p:nvPr>
            <p:ph idx="1"/>
          </p:nvPr>
        </p:nvSpPr>
        <p:spPr>
          <a:xfrm>
            <a:off x="838200" y="1295400"/>
            <a:ext cx="7315200" cy="4525963"/>
          </a:xfrm>
        </p:spPr>
        <p:txBody>
          <a:bodyPr/>
          <a:lstStyle/>
          <a:p>
            <a:pPr lvl="1">
              <a:buFont typeface="Arial" charset="0"/>
              <a:buChar char="•"/>
            </a:pPr>
            <a:r>
              <a:rPr lang="en-US" sz="2400" b="1" dirty="0" smtClean="0"/>
              <a:t>Discard clothing if thoroughly soaked</a:t>
            </a:r>
          </a:p>
          <a:p>
            <a:pPr lvl="1">
              <a:buFont typeface="Arial" charset="0"/>
              <a:buChar char="•"/>
            </a:pPr>
            <a:r>
              <a:rPr lang="en-US" sz="2400" b="1" dirty="0" smtClean="0"/>
              <a:t>Remove work clothes and gear immediately after handling pesticides</a:t>
            </a:r>
          </a:p>
          <a:p>
            <a:pPr lvl="1">
              <a:buFont typeface="Arial" charset="0"/>
              <a:buChar char="•"/>
            </a:pPr>
            <a:r>
              <a:rPr lang="en-US" sz="2400" b="1" dirty="0" smtClean="0"/>
              <a:t>Wash work clothes as soon as possible after each day’s use</a:t>
            </a:r>
          </a:p>
          <a:p>
            <a:pPr lvl="2"/>
            <a:r>
              <a:rPr lang="en-US" sz="2000" dirty="0" smtClean="0"/>
              <a:t>Keep pesticide work clothes separated from other family clothing </a:t>
            </a:r>
          </a:p>
          <a:p>
            <a:pPr lvl="2"/>
            <a:r>
              <a:rPr lang="en-US" sz="2000" dirty="0" smtClean="0"/>
              <a:t>Clean washer before laundering other clothes</a:t>
            </a:r>
          </a:p>
          <a:p>
            <a:pPr lvl="2"/>
            <a:r>
              <a:rPr lang="en-US" sz="2000" dirty="0" smtClean="0"/>
              <a:t>Line dry clothes</a:t>
            </a:r>
          </a:p>
          <a:p>
            <a:pPr lvl="2"/>
            <a:r>
              <a:rPr lang="en-US" sz="2000" dirty="0" smtClean="0"/>
              <a:t>Keep pesticides, personal protective equipment and contaminated clothing out of reach of children and pets. </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8830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685800" y="609600"/>
            <a:ext cx="8305800" cy="1371600"/>
          </a:xfrm>
          <a:effectLst/>
        </p:spPr>
        <p:txBody>
          <a:bodyPr lIns="90488" tIns="44450" rIns="90488" bIns="44450">
            <a:normAutofit fontScale="90000"/>
          </a:bodyPr>
          <a:lstStyle/>
          <a:p>
            <a:pPr algn="l" eaLnBrk="1" hangingPunct="1">
              <a:defRPr/>
            </a:pPr>
            <a:r>
              <a:rPr lang="en-US" sz="4800" b="1" u="sng" smtClean="0">
                <a:effectLst>
                  <a:outerShdw blurRad="38100" dist="38100" dir="2700000" algn="tl">
                    <a:srgbClr val="000000"/>
                  </a:outerShdw>
                </a:effectLst>
              </a:rPr>
              <a:t>Statistics of Injury/Mortality:</a:t>
            </a:r>
            <a:br>
              <a:rPr lang="en-US" sz="4800" b="1" u="sng" smtClean="0">
                <a:effectLst>
                  <a:outerShdw blurRad="38100" dist="38100" dir="2700000" algn="tl">
                    <a:srgbClr val="000000"/>
                  </a:outerShdw>
                </a:effectLst>
              </a:rPr>
            </a:br>
            <a:r>
              <a:rPr lang="en-US" smtClean="0"/>
              <a:t>U.S.</a:t>
            </a:r>
          </a:p>
        </p:txBody>
      </p:sp>
      <p:sp>
        <p:nvSpPr>
          <p:cNvPr id="75781" name="Rectangle 5"/>
          <p:cNvSpPr>
            <a:spLocks noGrp="1" noChangeArrowheads="1"/>
          </p:cNvSpPr>
          <p:nvPr>
            <p:ph type="body" idx="1"/>
          </p:nvPr>
        </p:nvSpPr>
        <p:spPr>
          <a:xfrm>
            <a:off x="609600" y="2057400"/>
            <a:ext cx="3733800" cy="4038600"/>
          </a:xfrm>
        </p:spPr>
        <p:txBody>
          <a:bodyPr lIns="90488" tIns="44450" rIns="90488" bIns="44450">
            <a:normAutofit lnSpcReduction="10000"/>
          </a:bodyPr>
          <a:lstStyle/>
          <a:p>
            <a:pPr eaLnBrk="1" hangingPunct="1"/>
            <a:r>
              <a:rPr lang="en-US" altLang="en-US" smtClean="0"/>
              <a:t>70,000 Disabling Injuries</a:t>
            </a:r>
          </a:p>
          <a:p>
            <a:pPr eaLnBrk="1" hangingPunct="1"/>
            <a:r>
              <a:rPr lang="en-US" altLang="en-US" smtClean="0"/>
              <a:t>479 Fatalities (2013)</a:t>
            </a:r>
          </a:p>
          <a:p>
            <a:pPr eaLnBrk="1" hangingPunct="1"/>
            <a:r>
              <a:rPr lang="en-US" altLang="en-US" smtClean="0"/>
              <a:t>40% are tractor related</a:t>
            </a:r>
          </a:p>
          <a:p>
            <a:pPr eaLnBrk="1" hangingPunct="1"/>
            <a:r>
              <a:rPr lang="en-US" altLang="en-US" smtClean="0"/>
              <a:t>22.2 deaths per 100,000 workers</a:t>
            </a:r>
          </a:p>
        </p:txBody>
      </p:sp>
      <p:graphicFrame>
        <p:nvGraphicFramePr>
          <p:cNvPr id="11268" name="Object 6" title="Image of the US map">
            <a:hlinkClick r:id="" action="ppaction://ole?verb=0"/>
          </p:cNvPr>
          <p:cNvGraphicFramePr>
            <a:graphicFrameLocks/>
          </p:cNvGraphicFramePr>
          <p:nvPr>
            <p:extLst>
              <p:ext uri="{D42A27DB-BD31-4B8C-83A1-F6EECF244321}">
                <p14:modId xmlns:p14="http://schemas.microsoft.com/office/powerpoint/2010/main" val="3926823456"/>
              </p:ext>
            </p:extLst>
          </p:nvPr>
        </p:nvGraphicFramePr>
        <p:xfrm>
          <a:off x="3886200" y="2286000"/>
          <a:ext cx="4648200" cy="2959100"/>
        </p:xfrm>
        <a:graphic>
          <a:graphicData uri="http://schemas.openxmlformats.org/presentationml/2006/ole">
            <mc:AlternateContent xmlns:mc="http://schemas.openxmlformats.org/markup-compatibility/2006">
              <mc:Choice xmlns:v="urn:schemas-microsoft-com:vml" Requires="v">
                <p:oleObj spid="_x0000_s10254"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0"/>
                        <a:ext cx="4648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336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r>
              <a:rPr lang="en-US" sz="3600" smtClean="0"/>
              <a:t>Proper storage</a:t>
            </a:r>
          </a:p>
        </p:txBody>
      </p:sp>
      <p:sp>
        <p:nvSpPr>
          <p:cNvPr id="30723" name="Content Placeholder 2"/>
          <p:cNvSpPr>
            <a:spLocks noGrp="1"/>
          </p:cNvSpPr>
          <p:nvPr>
            <p:ph idx="1"/>
          </p:nvPr>
        </p:nvSpPr>
        <p:spPr>
          <a:xfrm>
            <a:off x="1371600" y="1676400"/>
            <a:ext cx="7315200" cy="4525963"/>
          </a:xfrm>
        </p:spPr>
        <p:txBody>
          <a:bodyPr/>
          <a:lstStyle/>
          <a:p>
            <a:r>
              <a:rPr lang="en-US" sz="2400" smtClean="0"/>
              <a:t>We recommend a central location on the farm for storing most PPE supplies. </a:t>
            </a:r>
          </a:p>
          <a:p>
            <a:r>
              <a:rPr lang="en-US" sz="2400" smtClean="0"/>
              <a:t>This could be a cabinet in the office or machine shed or a tackle box or rubber maid container – the main thing is that PPE is clean and easily accessible. </a:t>
            </a:r>
          </a:p>
          <a:p>
            <a:endParaRPr lang="en-US" sz="2400" smtClean="0"/>
          </a:p>
        </p:txBody>
      </p:sp>
      <p:pic>
        <p:nvPicPr>
          <p:cNvPr id="30724" name="Picture 2" descr="Offic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199" y="4206240"/>
            <a:ext cx="27225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Cabinet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4267200"/>
            <a:ext cx="2908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851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3200" dirty="0" smtClean="0"/>
              <a:t>Anhydrous Ammonia= NH</a:t>
            </a:r>
            <a:r>
              <a:rPr lang="en-US" sz="2000" dirty="0" smtClean="0"/>
              <a:t>3</a:t>
            </a:r>
            <a:endParaRPr lang="en-US" sz="2000" dirty="0"/>
          </a:p>
        </p:txBody>
      </p:sp>
      <p:sp>
        <p:nvSpPr>
          <p:cNvPr id="122883" name="Rectangle 3"/>
          <p:cNvSpPr>
            <a:spLocks noGrp="1" noChangeArrowheads="1"/>
          </p:cNvSpPr>
          <p:nvPr>
            <p:ph type="body" sz="half" idx="1"/>
          </p:nvPr>
        </p:nvSpPr>
        <p:spPr/>
        <p:txBody>
          <a:bodyPr/>
          <a:lstStyle/>
          <a:p>
            <a:pPr>
              <a:buFont typeface="Monotype Sorts" pitchFamily="2" charset="2"/>
              <a:buNone/>
            </a:pPr>
            <a:r>
              <a:rPr lang="en-US" dirty="0" smtClean="0">
                <a:solidFill>
                  <a:srgbClr val="000000"/>
                </a:solidFill>
                <a:effectLst>
                  <a:outerShdw blurRad="38100" dist="38100" dir="2700000" algn="tl">
                    <a:srgbClr val="FFFFFF"/>
                  </a:outerShdw>
                </a:effectLst>
              </a:rPr>
              <a:t>    Components </a:t>
            </a:r>
            <a:r>
              <a:rPr lang="en-US" dirty="0">
                <a:solidFill>
                  <a:srgbClr val="000000"/>
                </a:solidFill>
                <a:effectLst>
                  <a:outerShdw blurRad="38100" dist="38100" dir="2700000" algn="tl">
                    <a:srgbClr val="FFFFFF"/>
                  </a:outerShdw>
                </a:effectLst>
              </a:rPr>
              <a:t>of NH</a:t>
            </a:r>
            <a:r>
              <a:rPr lang="en-US" sz="1600" dirty="0">
                <a:solidFill>
                  <a:srgbClr val="000000"/>
                </a:solidFill>
                <a:effectLst>
                  <a:outerShdw blurRad="38100" dist="38100" dir="2700000" algn="tl">
                    <a:srgbClr val="FFFFFF"/>
                  </a:outerShdw>
                </a:effectLst>
              </a:rPr>
              <a:t>3</a:t>
            </a:r>
            <a:r>
              <a:rPr lang="en-US" dirty="0">
                <a:solidFill>
                  <a:srgbClr val="000000"/>
                </a:solidFill>
                <a:effectLst>
                  <a:outerShdw blurRad="38100" dist="38100" dir="2700000" algn="tl">
                    <a:srgbClr val="FFFFFF"/>
                  </a:outerShdw>
                </a:effectLst>
              </a:rPr>
              <a:t> </a:t>
            </a:r>
            <a:r>
              <a:rPr lang="en-US" dirty="0" smtClean="0">
                <a:solidFill>
                  <a:srgbClr val="000000"/>
                </a:solidFill>
                <a:effectLst>
                  <a:outerShdw blurRad="38100" dist="38100" dir="2700000" algn="tl">
                    <a:srgbClr val="FFFFFF"/>
                  </a:outerShdw>
                </a:effectLst>
              </a:rPr>
              <a:t>are Air</a:t>
            </a:r>
            <a:r>
              <a:rPr lang="en-US" dirty="0">
                <a:solidFill>
                  <a:srgbClr val="000000"/>
                </a:solidFill>
                <a:effectLst>
                  <a:outerShdw blurRad="38100" dist="38100" dir="2700000" algn="tl">
                    <a:srgbClr val="FFFFFF"/>
                  </a:outerShdw>
                </a:effectLst>
              </a:rPr>
              <a:t>, Water, and Natural Gas.</a:t>
            </a:r>
          </a:p>
        </p:txBody>
      </p:sp>
      <p:sp>
        <p:nvSpPr>
          <p:cNvPr id="122884" name="Rectangle 4"/>
          <p:cNvSpPr>
            <a:spLocks noGrp="1" noChangeArrowheads="1"/>
          </p:cNvSpPr>
          <p:nvPr>
            <p:ph type="body" sz="half" idx="2"/>
          </p:nvPr>
        </p:nvSpPr>
        <p:spPr>
          <a:xfrm>
            <a:off x="4419600" y="1600200"/>
            <a:ext cx="4267200" cy="4343400"/>
          </a:xfrm>
        </p:spPr>
        <p:txBody>
          <a:bodyPr/>
          <a:lstStyle/>
          <a:p>
            <a:pPr>
              <a:buFont typeface="Monotype Sorts" pitchFamily="2" charset="2"/>
              <a:buNone/>
            </a:pPr>
            <a:r>
              <a:rPr lang="en-US" sz="2400" dirty="0"/>
              <a:t>   </a:t>
            </a:r>
            <a:r>
              <a:rPr lang="en-US" sz="2400" dirty="0">
                <a:solidFill>
                  <a:schemeClr val="bg2"/>
                </a:solidFill>
              </a:rPr>
              <a:t>	</a:t>
            </a:r>
            <a:r>
              <a:rPr lang="en-US" dirty="0">
                <a:solidFill>
                  <a:srgbClr val="000000"/>
                </a:solidFill>
                <a:effectLst>
                  <a:outerShdw blurRad="38100" dist="38100" dir="2700000" algn="tl">
                    <a:srgbClr val="FFFFFF"/>
                  </a:outerShdw>
                </a:effectLst>
              </a:rPr>
              <a:t>Major uses for Anhydrous </a:t>
            </a:r>
            <a:r>
              <a:rPr lang="en-US" dirty="0" smtClean="0">
                <a:solidFill>
                  <a:srgbClr val="000000"/>
                </a:solidFill>
                <a:effectLst>
                  <a:outerShdw blurRad="38100" dist="38100" dir="2700000" algn="tl">
                    <a:srgbClr val="FFFFFF"/>
                  </a:outerShdw>
                </a:effectLst>
              </a:rPr>
              <a:t>Ammonia include</a:t>
            </a:r>
            <a:r>
              <a:rPr lang="en-US" dirty="0">
                <a:solidFill>
                  <a:srgbClr val="000000"/>
                </a:solidFill>
                <a:effectLst>
                  <a:outerShdw blurRad="38100" dist="38100" dir="2700000" algn="tl">
                    <a:srgbClr val="FFFFFF"/>
                  </a:outerShdw>
                </a:effectLst>
              </a:rPr>
              <a:t>:</a:t>
            </a:r>
            <a:endParaRPr lang="en-US" sz="2400" dirty="0">
              <a:solidFill>
                <a:srgbClr val="000000"/>
              </a:solidFill>
              <a:effectLst>
                <a:outerShdw blurRad="38100" dist="38100" dir="2700000" algn="tl">
                  <a:srgbClr val="FFFFFF"/>
                </a:outerShdw>
              </a:effectLst>
            </a:endParaRPr>
          </a:p>
          <a:p>
            <a:pPr>
              <a:buFont typeface="Monotype Sorts" pitchFamily="2" charset="2"/>
              <a:buNone/>
            </a:pPr>
            <a:endParaRPr lang="en-US" sz="1200" dirty="0">
              <a:solidFill>
                <a:srgbClr val="000000"/>
              </a:solidFill>
              <a:effectLst>
                <a:outerShdw blurRad="38100" dist="38100" dir="2700000" algn="tl">
                  <a:srgbClr val="FFFFFF"/>
                </a:outerShdw>
              </a:effectLst>
            </a:endParaRPr>
          </a:p>
          <a:p>
            <a:pPr>
              <a:buFont typeface="Monotype Sorts" pitchFamily="2" charset="2"/>
              <a:buNone/>
            </a:pPr>
            <a:r>
              <a:rPr lang="en-US" dirty="0">
                <a:solidFill>
                  <a:srgbClr val="000000"/>
                </a:solidFill>
                <a:effectLst>
                  <a:outerShdw blurRad="38100" dist="38100" dir="2700000" algn="tl">
                    <a:srgbClr val="FFFFFF"/>
                  </a:outerShdw>
                </a:effectLst>
              </a:rPr>
              <a:t>	Agriculture Fertilizers</a:t>
            </a:r>
          </a:p>
          <a:p>
            <a:pPr>
              <a:buFont typeface="Monotype Sorts" pitchFamily="2" charset="2"/>
              <a:buNone/>
            </a:pPr>
            <a:r>
              <a:rPr lang="en-US" dirty="0" smtClean="0">
                <a:solidFill>
                  <a:srgbClr val="000000"/>
                </a:solidFill>
                <a:effectLst>
                  <a:outerShdw blurRad="38100" dist="38100" dir="2700000" algn="tl">
                    <a:srgbClr val="FFFFFF"/>
                  </a:outerShdw>
                </a:effectLst>
              </a:rPr>
              <a:t>    and Refrigerants</a:t>
            </a:r>
            <a:endParaRPr lang="en-US" dirty="0">
              <a:solidFill>
                <a:srgbClr val="000000"/>
              </a:solidFill>
              <a:effectLst>
                <a:outerShdw blurRad="38100" dist="38100" dir="2700000" algn="tl">
                  <a:srgbClr val="FFFFFF"/>
                </a:outerShdw>
              </a:effectLst>
            </a:endParaRPr>
          </a:p>
        </p:txBody>
      </p:sp>
      <p:pic>
        <p:nvPicPr>
          <p:cNvPr id="13315" name="Picture 3" title="Image to the Anhydrous Ammonia Symbol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3581400"/>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73708"/>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8600" y="304800"/>
            <a:ext cx="4800600" cy="685800"/>
          </a:xfrm>
        </p:spPr>
        <p:txBody>
          <a:bodyPr>
            <a:normAutofit fontScale="90000"/>
          </a:bodyPr>
          <a:lstStyle/>
          <a:p>
            <a:pPr algn="l"/>
            <a:r>
              <a:rPr lang="en-US">
                <a:solidFill>
                  <a:srgbClr val="000000"/>
                </a:solidFill>
                <a:effectLst>
                  <a:outerShdw blurRad="38100" dist="38100" dir="2700000" algn="tl">
                    <a:srgbClr val="FFFFFF"/>
                  </a:outerShdw>
                </a:effectLst>
              </a:rPr>
              <a:t>Physical Properties</a:t>
            </a:r>
          </a:p>
        </p:txBody>
      </p:sp>
      <p:sp>
        <p:nvSpPr>
          <p:cNvPr id="124931" name="Rectangle 3"/>
          <p:cNvSpPr>
            <a:spLocks noGrp="1" noChangeArrowheads="1"/>
          </p:cNvSpPr>
          <p:nvPr>
            <p:ph type="body" sz="half" idx="2"/>
          </p:nvPr>
        </p:nvSpPr>
        <p:spPr>
          <a:xfrm>
            <a:off x="3733800" y="1143000"/>
            <a:ext cx="5105400" cy="5257800"/>
          </a:xfrm>
        </p:spPr>
        <p:txBody>
          <a:bodyPr/>
          <a:lstStyle/>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Colorless Liquid or Gas</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Boiling Point = - 28</a:t>
            </a:r>
            <a:r>
              <a:rPr lang="en-US" sz="1800" b="1" baseline="70000" dirty="0">
                <a:solidFill>
                  <a:srgbClr val="000000"/>
                </a:solidFill>
                <a:effectLst>
                  <a:outerShdw blurRad="38100" dist="38100" dir="2700000" algn="tl">
                    <a:srgbClr val="FFFFFF"/>
                  </a:outerShdw>
                </a:effectLst>
              </a:rPr>
              <a:t>O</a:t>
            </a:r>
            <a:r>
              <a:rPr lang="en-US" sz="1800" baseline="50000" dirty="0">
                <a:solidFill>
                  <a:srgbClr val="000000"/>
                </a:solidFill>
                <a:effectLst>
                  <a:outerShdw blurRad="38100" dist="38100" dir="2700000" algn="tl">
                    <a:srgbClr val="FFFFFF"/>
                  </a:outerShdw>
                </a:effectLst>
              </a:rPr>
              <a:t>  </a:t>
            </a:r>
            <a:r>
              <a:rPr lang="en-US" sz="2800" dirty="0">
                <a:solidFill>
                  <a:srgbClr val="000000"/>
                </a:solidFill>
                <a:effectLst>
                  <a:outerShdw blurRad="38100" dist="38100" dir="2700000" algn="tl">
                    <a:srgbClr val="FFFFFF"/>
                  </a:outerShdw>
                </a:effectLst>
              </a:rPr>
              <a:t>F</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Freeze Point = -107.9</a:t>
            </a:r>
            <a:r>
              <a:rPr lang="en-US" sz="1800" b="1" baseline="70000" dirty="0">
                <a:solidFill>
                  <a:srgbClr val="000000"/>
                </a:solidFill>
                <a:effectLst>
                  <a:outerShdw blurRad="38100" dist="38100" dir="2700000" algn="tl">
                    <a:srgbClr val="FFFFFF"/>
                  </a:outerShdw>
                </a:effectLst>
              </a:rPr>
              <a:t>O</a:t>
            </a:r>
            <a:r>
              <a:rPr lang="en-US" sz="2800" dirty="0">
                <a:solidFill>
                  <a:srgbClr val="000000"/>
                </a:solidFill>
                <a:effectLst>
                  <a:outerShdw blurRad="38100" dist="38100" dir="2700000" algn="tl">
                    <a:srgbClr val="FFFFFF"/>
                  </a:outerShdw>
                </a:effectLst>
              </a:rPr>
              <a:t>F</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Physical Temp. = &lt; - 44</a:t>
            </a:r>
            <a:r>
              <a:rPr lang="en-US" sz="1800" b="1" baseline="70000" dirty="0">
                <a:solidFill>
                  <a:srgbClr val="000000"/>
                </a:solidFill>
                <a:effectLst>
                  <a:outerShdw blurRad="38100" dist="38100" dir="2700000" algn="tl">
                    <a:srgbClr val="FFFFFF"/>
                  </a:outerShdw>
                </a:effectLst>
              </a:rPr>
              <a:t>O</a:t>
            </a:r>
            <a:r>
              <a:rPr lang="en-US" sz="1800" baseline="50000" dirty="0">
                <a:solidFill>
                  <a:srgbClr val="000000"/>
                </a:solidFill>
                <a:effectLst>
                  <a:outerShdw blurRad="38100" dist="38100" dir="2700000" algn="tl">
                    <a:srgbClr val="FFFFFF"/>
                  </a:outerShdw>
                </a:effectLst>
              </a:rPr>
              <a:t> </a:t>
            </a:r>
            <a:r>
              <a:rPr lang="en-US" sz="2800" dirty="0">
                <a:solidFill>
                  <a:srgbClr val="000000"/>
                </a:solidFill>
                <a:effectLst>
                  <a:outerShdw blurRad="38100" dist="38100" dir="2700000" algn="tl">
                    <a:srgbClr val="FFFFFF"/>
                  </a:outerShdw>
                </a:effectLst>
              </a:rPr>
              <a:t>F</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Odor = Pungent Odor</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Odor Threshold = 1 - 50 PPM</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Physical State = Liquid or Gas</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pH = 10.6 - 11.6</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Vapor Density = 0.597 </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Vapor Pressure = 124.9psi</a:t>
            </a: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Solubility = Soluble</a:t>
            </a:r>
          </a:p>
        </p:txBody>
      </p:sp>
      <p:graphicFrame>
        <p:nvGraphicFramePr>
          <p:cNvPr id="124932" name="Object 4" title="Clipart of chemical test tube and narrow mouth beaker"/>
          <p:cNvGraphicFramePr>
            <a:graphicFrameLocks noGrp="1" noChangeAspect="1"/>
          </p:cNvGraphicFramePr>
          <p:nvPr>
            <p:ph type="clipArt" sz="half" idx="1"/>
            <p:extLst>
              <p:ext uri="{D42A27DB-BD31-4B8C-83A1-F6EECF244321}">
                <p14:modId xmlns:p14="http://schemas.microsoft.com/office/powerpoint/2010/main" val="2209027024"/>
              </p:ext>
            </p:extLst>
          </p:nvPr>
        </p:nvGraphicFramePr>
        <p:xfrm>
          <a:off x="457200" y="1752600"/>
          <a:ext cx="2895600" cy="4114800"/>
        </p:xfrm>
        <a:graphic>
          <a:graphicData uri="http://schemas.openxmlformats.org/presentationml/2006/ole">
            <mc:AlternateContent xmlns:mc="http://schemas.openxmlformats.org/markup-compatibility/2006">
              <mc:Choice xmlns:v="urn:schemas-microsoft-com:vml" Requires="v">
                <p:oleObj spid="_x0000_s5190" name="Clip" r:id="rId4" imgW="757800" imgH="1076040" progId="MS_ClipArt_Gallery.5">
                  <p:embed/>
                </p:oleObj>
              </mc:Choice>
              <mc:Fallback>
                <p:oleObj name="Clip" r:id="rId4" imgW="757800" imgH="10760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2895600" cy="4114800"/>
                      </a:xfrm>
                      <a:prstGeom prst="rect">
                        <a:avLst/>
                      </a:prstGeom>
                    </p:spPr>
                  </p:pic>
                </p:oleObj>
              </mc:Fallback>
            </mc:AlternateContent>
          </a:graphicData>
        </a:graphic>
      </p:graphicFrame>
    </p:spTree>
    <p:extLst>
      <p:ext uri="{BB962C8B-B14F-4D97-AF65-F5344CB8AC3E}">
        <p14:creationId xmlns:p14="http://schemas.microsoft.com/office/powerpoint/2010/main" val="3387251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 calcmode="lin" valueType="num">
                                      <p:cBhvr additive="base">
                                        <p:cTn id="12" dur="500" fill="hold"/>
                                        <p:tgtEl>
                                          <p:spTgt spid="12493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493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 calcmode="lin" valueType="num">
                                      <p:cBhvr additive="base">
                                        <p:cTn id="17" dur="500" fill="hold"/>
                                        <p:tgtEl>
                                          <p:spTgt spid="12493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493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 calcmode="lin" valueType="num">
                                      <p:cBhvr additive="base">
                                        <p:cTn id="22" dur="500" fill="hold"/>
                                        <p:tgtEl>
                                          <p:spTgt spid="124931">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4931">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 calcmode="lin" valueType="num">
                                      <p:cBhvr additive="base">
                                        <p:cTn id="27" dur="500" fill="hold"/>
                                        <p:tgtEl>
                                          <p:spTgt spid="1249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4931">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124931">
                                            <p:txEl>
                                              <p:pRg st="5" end="5"/>
                                            </p:txEl>
                                          </p:spTgt>
                                        </p:tgtEl>
                                        <p:attrNameLst>
                                          <p:attrName>style.visibility</p:attrName>
                                        </p:attrNameLst>
                                      </p:cBhvr>
                                      <p:to>
                                        <p:strVal val="visible"/>
                                      </p:to>
                                    </p:set>
                                    <p:anim calcmode="lin" valueType="num">
                                      <p:cBhvr additive="base">
                                        <p:cTn id="32" dur="500" fill="hold"/>
                                        <p:tgtEl>
                                          <p:spTgt spid="124931">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24931">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grpId="0" nodeType="afterEffect">
                                  <p:stCondLst>
                                    <p:cond delay="0"/>
                                  </p:stCondLst>
                                  <p:childTnLst>
                                    <p:set>
                                      <p:cBhvr>
                                        <p:cTn id="36" dur="1" fill="hold">
                                          <p:stCondLst>
                                            <p:cond delay="0"/>
                                          </p:stCondLst>
                                        </p:cTn>
                                        <p:tgtEl>
                                          <p:spTgt spid="124931">
                                            <p:txEl>
                                              <p:pRg st="6" end="6"/>
                                            </p:txEl>
                                          </p:spTgt>
                                        </p:tgtEl>
                                        <p:attrNameLst>
                                          <p:attrName>style.visibility</p:attrName>
                                        </p:attrNameLst>
                                      </p:cBhvr>
                                      <p:to>
                                        <p:strVal val="visible"/>
                                      </p:to>
                                    </p:set>
                                    <p:anim calcmode="lin" valueType="num">
                                      <p:cBhvr additive="base">
                                        <p:cTn id="37" dur="500" fill="hold"/>
                                        <p:tgtEl>
                                          <p:spTgt spid="12493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4931">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3" fill="hold" grpId="0" nodeType="afterEffect">
                                  <p:stCondLst>
                                    <p:cond delay="0"/>
                                  </p:stCondLst>
                                  <p:childTnLst>
                                    <p:set>
                                      <p:cBhvr>
                                        <p:cTn id="41" dur="1" fill="hold">
                                          <p:stCondLst>
                                            <p:cond delay="0"/>
                                          </p:stCondLst>
                                        </p:cTn>
                                        <p:tgtEl>
                                          <p:spTgt spid="124931">
                                            <p:txEl>
                                              <p:pRg st="7" end="7"/>
                                            </p:txEl>
                                          </p:spTgt>
                                        </p:tgtEl>
                                        <p:attrNameLst>
                                          <p:attrName>style.visibility</p:attrName>
                                        </p:attrNameLst>
                                      </p:cBhvr>
                                      <p:to>
                                        <p:strVal val="visible"/>
                                      </p:to>
                                    </p:set>
                                    <p:anim calcmode="lin" valueType="num">
                                      <p:cBhvr additive="base">
                                        <p:cTn id="42" dur="500" fill="hold"/>
                                        <p:tgtEl>
                                          <p:spTgt spid="124931">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24931">
                                            <p:txEl>
                                              <p:pRg st="7" end="7"/>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
                            </p:stCondLst>
                            <p:childTnLst>
                              <p:par>
                                <p:cTn id="45" presetID="2" presetClass="entr" presetSubtype="3" fill="hold" grpId="0" nodeType="afterEffect">
                                  <p:stCondLst>
                                    <p:cond delay="0"/>
                                  </p:stCondLst>
                                  <p:childTnLst>
                                    <p:set>
                                      <p:cBhvr>
                                        <p:cTn id="46" dur="1" fill="hold">
                                          <p:stCondLst>
                                            <p:cond delay="0"/>
                                          </p:stCondLst>
                                        </p:cTn>
                                        <p:tgtEl>
                                          <p:spTgt spid="124931">
                                            <p:txEl>
                                              <p:pRg st="8" end="8"/>
                                            </p:txEl>
                                          </p:spTgt>
                                        </p:tgtEl>
                                        <p:attrNameLst>
                                          <p:attrName>style.visibility</p:attrName>
                                        </p:attrNameLst>
                                      </p:cBhvr>
                                      <p:to>
                                        <p:strVal val="visible"/>
                                      </p:to>
                                    </p:set>
                                    <p:anim calcmode="lin" valueType="num">
                                      <p:cBhvr additive="base">
                                        <p:cTn id="47" dur="500" fill="hold"/>
                                        <p:tgtEl>
                                          <p:spTgt spid="124931">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24931">
                                            <p:txEl>
                                              <p:pRg st="8" end="8"/>
                                            </p:txEl>
                                          </p:spTgt>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2" presetClass="entr" presetSubtype="3" fill="hold" grpId="0" nodeType="afterEffect">
                                  <p:stCondLst>
                                    <p:cond delay="0"/>
                                  </p:stCondLst>
                                  <p:childTnLst>
                                    <p:set>
                                      <p:cBhvr>
                                        <p:cTn id="51" dur="1" fill="hold">
                                          <p:stCondLst>
                                            <p:cond delay="0"/>
                                          </p:stCondLst>
                                        </p:cTn>
                                        <p:tgtEl>
                                          <p:spTgt spid="124931">
                                            <p:txEl>
                                              <p:pRg st="9" end="9"/>
                                            </p:txEl>
                                          </p:spTgt>
                                        </p:tgtEl>
                                        <p:attrNameLst>
                                          <p:attrName>style.visibility</p:attrName>
                                        </p:attrNameLst>
                                      </p:cBhvr>
                                      <p:to>
                                        <p:strVal val="visible"/>
                                      </p:to>
                                    </p:set>
                                    <p:anim calcmode="lin" valueType="num">
                                      <p:cBhvr additive="base">
                                        <p:cTn id="52" dur="500" fill="hold"/>
                                        <p:tgtEl>
                                          <p:spTgt spid="124931">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24931">
                                            <p:txEl>
                                              <p:pRg st="9" end="9"/>
                                            </p:txEl>
                                          </p:spTgt>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5000"/>
                            </p:stCondLst>
                            <p:childTnLst>
                              <p:par>
                                <p:cTn id="55" presetID="2" presetClass="entr" presetSubtype="3" fill="hold" grpId="0" nodeType="afterEffect">
                                  <p:stCondLst>
                                    <p:cond delay="0"/>
                                  </p:stCondLst>
                                  <p:childTnLst>
                                    <p:set>
                                      <p:cBhvr>
                                        <p:cTn id="56" dur="1" fill="hold">
                                          <p:stCondLst>
                                            <p:cond delay="0"/>
                                          </p:stCondLst>
                                        </p:cTn>
                                        <p:tgtEl>
                                          <p:spTgt spid="124931">
                                            <p:txEl>
                                              <p:pRg st="10" end="10"/>
                                            </p:txEl>
                                          </p:spTgt>
                                        </p:tgtEl>
                                        <p:attrNameLst>
                                          <p:attrName>style.visibility</p:attrName>
                                        </p:attrNameLst>
                                      </p:cBhvr>
                                      <p:to>
                                        <p:strVal val="visible"/>
                                      </p:to>
                                    </p:set>
                                    <p:anim calcmode="lin" valueType="num">
                                      <p:cBhvr additive="base">
                                        <p:cTn id="57" dur="500" fill="hold"/>
                                        <p:tgtEl>
                                          <p:spTgt spid="124931">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24931">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en-US">
                <a:solidFill>
                  <a:srgbClr val="FF0000"/>
                </a:solidFill>
              </a:rPr>
              <a:t>Effects of Ammonia on the Human Body</a:t>
            </a:r>
          </a:p>
        </p:txBody>
      </p:sp>
      <p:sp>
        <p:nvSpPr>
          <p:cNvPr id="132099" name="Rectangle 3"/>
          <p:cNvSpPr>
            <a:spLocks noGrp="1" noChangeArrowheads="1"/>
          </p:cNvSpPr>
          <p:nvPr>
            <p:ph type="body" sz="half" idx="1"/>
          </p:nvPr>
        </p:nvSpPr>
        <p:spPr/>
        <p:txBody>
          <a:bodyPr/>
          <a:lstStyle/>
          <a:p>
            <a:pPr>
              <a:lnSpc>
                <a:spcPct val="90000"/>
              </a:lnSpc>
              <a:buFont typeface="Monotype Sorts" pitchFamily="2" charset="2"/>
              <a:buNone/>
            </a:pPr>
            <a:r>
              <a:rPr lang="en-US" sz="2800" dirty="0"/>
              <a:t>	</a:t>
            </a:r>
            <a:r>
              <a:rPr lang="en-US" sz="2800" dirty="0">
                <a:solidFill>
                  <a:srgbClr val="000000"/>
                </a:solidFill>
                <a:effectLst>
                  <a:outerShdw blurRad="38100" dist="38100" dir="2700000" algn="tl">
                    <a:srgbClr val="FFFFFF"/>
                  </a:outerShdw>
                </a:effectLst>
              </a:rPr>
              <a:t>Anhydrous will remove the moisture from anything it comes into contact with.</a:t>
            </a:r>
          </a:p>
          <a:p>
            <a:pPr>
              <a:lnSpc>
                <a:spcPct val="90000"/>
              </a:lnSpc>
              <a:buFont typeface="Monotype Sorts" pitchFamily="2" charset="2"/>
              <a:buNone/>
            </a:pPr>
            <a:endParaRPr lang="en-US" sz="600" dirty="0">
              <a:solidFill>
                <a:srgbClr val="000000"/>
              </a:solidFill>
              <a:effectLst>
                <a:outerShdw blurRad="38100" dist="38100" dir="2700000" algn="tl">
                  <a:srgbClr val="FFFFFF"/>
                </a:outerShdw>
              </a:effectLst>
            </a:endParaRPr>
          </a:p>
          <a:p>
            <a:pPr>
              <a:lnSpc>
                <a:spcPct val="90000"/>
              </a:lnSpc>
              <a:buFont typeface="Monotype Sorts" pitchFamily="2" charset="2"/>
              <a:buNone/>
            </a:pPr>
            <a:r>
              <a:rPr lang="en-US" sz="2800" dirty="0">
                <a:solidFill>
                  <a:srgbClr val="000000"/>
                </a:solidFill>
                <a:effectLst>
                  <a:outerShdw blurRad="38100" dist="38100" dir="2700000" algn="tl">
                    <a:srgbClr val="FFFFFF"/>
                  </a:outerShdw>
                </a:effectLst>
              </a:rPr>
              <a:t>	</a:t>
            </a:r>
          </a:p>
        </p:txBody>
      </p:sp>
      <p:pic>
        <p:nvPicPr>
          <p:cNvPr id="132100" name="Picture 4" descr="dollar bills"/>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553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3000"/>
                                  </p:stCondLst>
                                  <p:childTnLst>
                                    <p:set>
                                      <p:cBhvr>
                                        <p:cTn id="6" dur="1" fill="hold">
                                          <p:stCondLst>
                                            <p:cond delay="0"/>
                                          </p:stCondLst>
                                        </p:cTn>
                                        <p:tgtEl>
                                          <p:spTgt spid="132100"/>
                                        </p:tgtEl>
                                        <p:attrNameLst>
                                          <p:attrName>style.visibility</p:attrName>
                                        </p:attrNameLst>
                                      </p:cBhvr>
                                      <p:to>
                                        <p:strVal val="visible"/>
                                      </p:to>
                                    </p:set>
                                    <p:anim calcmode="lin" valueType="num">
                                      <p:cBhvr additive="base">
                                        <p:cTn id="7" dur="5000" fill="hold"/>
                                        <p:tgtEl>
                                          <p:spTgt spid="132100"/>
                                        </p:tgtEl>
                                        <p:attrNameLst>
                                          <p:attrName>ppt_x</p:attrName>
                                        </p:attrNameLst>
                                      </p:cBhvr>
                                      <p:tavLst>
                                        <p:tav tm="0">
                                          <p:val>
                                            <p:strVal val="#ppt_x"/>
                                          </p:val>
                                        </p:tav>
                                        <p:tav tm="100000">
                                          <p:val>
                                            <p:strVal val="#ppt_x"/>
                                          </p:val>
                                        </p:tav>
                                      </p:tavLst>
                                    </p:anim>
                                    <p:anim calcmode="lin" valueType="num">
                                      <p:cBhvr additive="base">
                                        <p:cTn id="8" dur="5000" fill="hold"/>
                                        <p:tgtEl>
                                          <p:spTgt spid="132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28600"/>
            <a:ext cx="8839200" cy="1828800"/>
          </a:xfrm>
        </p:spPr>
        <p:txBody>
          <a:bodyPr/>
          <a:lstStyle/>
          <a:p>
            <a:r>
              <a:rPr lang="en-US" sz="4000">
                <a:solidFill>
                  <a:srgbClr val="CC0000"/>
                </a:solidFill>
              </a:rPr>
              <a:t>Effects of Ammonia on the Human Body</a:t>
            </a:r>
            <a:br>
              <a:rPr lang="en-US" sz="4000">
                <a:solidFill>
                  <a:srgbClr val="CC0000"/>
                </a:solidFill>
              </a:rPr>
            </a:br>
            <a:r>
              <a:rPr lang="en-US" sz="4000">
                <a:solidFill>
                  <a:srgbClr val="CC0000"/>
                </a:solidFill>
              </a:rPr>
              <a:t>Inhalation Hazard</a:t>
            </a:r>
          </a:p>
        </p:txBody>
      </p:sp>
      <p:sp>
        <p:nvSpPr>
          <p:cNvPr id="133123" name="Rectangle 3"/>
          <p:cNvSpPr>
            <a:spLocks noGrp="1" noChangeArrowheads="1"/>
          </p:cNvSpPr>
          <p:nvPr>
            <p:ph type="body" sz="half" idx="1"/>
          </p:nvPr>
        </p:nvSpPr>
        <p:spPr>
          <a:xfrm>
            <a:off x="381000" y="2286000"/>
            <a:ext cx="4191000" cy="3810000"/>
          </a:xfrm>
        </p:spPr>
        <p:txBody>
          <a:bodyPr/>
          <a:lstStyle/>
          <a:p>
            <a:pPr>
              <a:buFont typeface="Monotype Sorts" pitchFamily="2" charset="2"/>
              <a:buNone/>
            </a:pPr>
            <a:r>
              <a:rPr lang="en-US" sz="2800"/>
              <a:t>	</a:t>
            </a:r>
            <a:r>
              <a:rPr lang="en-US">
                <a:solidFill>
                  <a:srgbClr val="000000"/>
                </a:solidFill>
                <a:effectLst>
                  <a:outerShdw blurRad="38100" dist="38100" dir="2700000" algn="tl">
                    <a:srgbClr val="FFFFFF"/>
                  </a:outerShdw>
                </a:effectLst>
              </a:rPr>
              <a:t>High concentrations of Anhydrous Ammonia can cause severe respiratory irritation, chest pain, pulmonary edema and death.</a:t>
            </a:r>
          </a:p>
        </p:txBody>
      </p:sp>
      <p:pic>
        <p:nvPicPr>
          <p:cNvPr id="133124" name="Picture 4" descr="HM00250_"/>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773613" y="1981200"/>
            <a:ext cx="3559175" cy="4114800"/>
          </a:xfrm>
        </p:spPr>
      </p:pic>
    </p:spTree>
    <p:extLst>
      <p:ext uri="{BB962C8B-B14F-4D97-AF65-F5344CB8AC3E}">
        <p14:creationId xmlns:p14="http://schemas.microsoft.com/office/powerpoint/2010/main" val="4049335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133124"/>
                                        </p:tgtEl>
                                        <p:attrNameLst>
                                          <p:attrName>style.visibility</p:attrName>
                                        </p:attrNameLst>
                                      </p:cBhvr>
                                      <p:to>
                                        <p:strVal val="visible"/>
                                      </p:to>
                                    </p:set>
                                    <p:anim calcmode="lin" valueType="num">
                                      <p:cBhvr>
                                        <p:cTn id="7" dur="500" fill="hold"/>
                                        <p:tgtEl>
                                          <p:spTgt spid="133124"/>
                                        </p:tgtEl>
                                        <p:attrNameLst>
                                          <p:attrName>ppt_w</p:attrName>
                                        </p:attrNameLst>
                                      </p:cBhvr>
                                      <p:tavLst>
                                        <p:tav tm="0">
                                          <p:val>
                                            <p:fltVal val="0"/>
                                          </p:val>
                                        </p:tav>
                                        <p:tav tm="100000">
                                          <p:val>
                                            <p:strVal val="#ppt_w"/>
                                          </p:val>
                                        </p:tav>
                                      </p:tavLst>
                                    </p:anim>
                                    <p:anim calcmode="lin" valueType="num">
                                      <p:cBhvr>
                                        <p:cTn id="8" dur="500" fill="hold"/>
                                        <p:tgtEl>
                                          <p:spTgt spid="1331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 presetClass="entr" presetSubtype="0" fill="hold" grpId="0" nodeType="afterEffect">
                                  <p:stCondLst>
                                    <p:cond delay="1000"/>
                                  </p:stCondLst>
                                  <p:iterate type="wd">
                                    <p:tmAbs val="300"/>
                                  </p:iterate>
                                  <p:childTnLst>
                                    <p:set>
                                      <p:cBhvr>
                                        <p:cTn id="11" dur="1" fill="hold">
                                          <p:stCondLst>
                                            <p:cond delay="299"/>
                                          </p:stCondLst>
                                        </p:cTn>
                                        <p:tgtEl>
                                          <p:spTgt spid="133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body" sz="half" idx="1"/>
          </p:nvPr>
        </p:nvSpPr>
        <p:spPr>
          <a:xfrm>
            <a:off x="228600" y="1828800"/>
            <a:ext cx="4191000" cy="4114800"/>
          </a:xfrm>
        </p:spPr>
        <p:txBody>
          <a:bodyPr/>
          <a:lstStyle/>
          <a:p>
            <a:pPr>
              <a:buFont typeface="Monotype Sorts" pitchFamily="2" charset="2"/>
              <a:buNone/>
            </a:pPr>
            <a:r>
              <a:rPr lang="en-US" sz="2400">
                <a:solidFill>
                  <a:srgbClr val="F9F53F"/>
                </a:solidFill>
              </a:rPr>
              <a:t>	</a:t>
            </a:r>
            <a:r>
              <a:rPr lang="en-US" sz="2800">
                <a:solidFill>
                  <a:srgbClr val="000000"/>
                </a:solidFill>
                <a:effectLst>
                  <a:outerShdw blurRad="38100" dist="38100" dir="2700000" algn="tl">
                    <a:srgbClr val="FFFFFF"/>
                  </a:outerShdw>
                </a:effectLst>
              </a:rPr>
              <a:t>The eyes are especially susceptible to Anhydrous Ammonia damage.</a:t>
            </a:r>
          </a:p>
          <a:p>
            <a:pPr>
              <a:lnSpc>
                <a:spcPct val="50000"/>
              </a:lnSpc>
            </a:pPr>
            <a:endParaRPr lang="en-US" sz="2800">
              <a:solidFill>
                <a:srgbClr val="000000"/>
              </a:solidFill>
              <a:effectLst>
                <a:outerShdw blurRad="38100" dist="38100" dir="2700000" algn="tl">
                  <a:srgbClr val="FFFFFF"/>
                </a:outerShdw>
              </a:effectLst>
            </a:endParaRPr>
          </a:p>
          <a:p>
            <a:pPr>
              <a:buFont typeface="Monotype Sorts" pitchFamily="2" charset="2"/>
              <a:buNone/>
            </a:pPr>
            <a:r>
              <a:rPr lang="en-US" sz="2800">
                <a:solidFill>
                  <a:srgbClr val="000000"/>
                </a:solidFill>
                <a:effectLst>
                  <a:outerShdw blurRad="38100" dist="38100" dir="2700000" algn="tl">
                    <a:srgbClr val="FFFFFF"/>
                  </a:outerShdw>
                </a:effectLst>
              </a:rPr>
              <a:t>	Always wear proper Chemical Goggles when working with Anhydrous Ammonia.</a:t>
            </a:r>
          </a:p>
        </p:txBody>
      </p:sp>
      <p:sp>
        <p:nvSpPr>
          <p:cNvPr id="37895" name="Rectangle 7"/>
          <p:cNvSpPr>
            <a:spLocks noGrp="1" noChangeArrowheads="1"/>
          </p:cNvSpPr>
          <p:nvPr>
            <p:ph type="title"/>
          </p:nvPr>
        </p:nvSpPr>
        <p:spPr>
          <a:xfrm>
            <a:off x="838200" y="228600"/>
            <a:ext cx="7772400" cy="1143000"/>
          </a:xfrm>
        </p:spPr>
        <p:txBody>
          <a:bodyPr>
            <a:normAutofit fontScale="90000"/>
          </a:bodyPr>
          <a:lstStyle/>
          <a:p>
            <a:r>
              <a:rPr lang="en-US" dirty="0">
                <a:solidFill>
                  <a:srgbClr val="CC0000"/>
                </a:solidFill>
              </a:rPr>
              <a:t>Effects of Ammonia on the Human </a:t>
            </a:r>
            <a:r>
              <a:rPr lang="en-US" dirty="0" smtClean="0">
                <a:solidFill>
                  <a:srgbClr val="CC0000"/>
                </a:solidFill>
              </a:rPr>
              <a:t>Body </a:t>
            </a:r>
            <a:endParaRPr lang="en-US" dirty="0">
              <a:solidFill>
                <a:srgbClr val="CC0000"/>
              </a:solidFill>
            </a:endParaRPr>
          </a:p>
        </p:txBody>
      </p:sp>
      <p:pic>
        <p:nvPicPr>
          <p:cNvPr id="5" name="Picture 4" descr="Picture6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209800"/>
            <a:ext cx="4472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291142"/>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457200"/>
            <a:ext cx="8839200" cy="1143000"/>
          </a:xfrm>
        </p:spPr>
        <p:txBody>
          <a:bodyPr/>
          <a:lstStyle/>
          <a:p>
            <a:r>
              <a:rPr lang="en-US" sz="4000" dirty="0">
                <a:solidFill>
                  <a:srgbClr val="FF0000"/>
                </a:solidFill>
              </a:rPr>
              <a:t>Effects of Ammonia on the Human </a:t>
            </a:r>
            <a:r>
              <a:rPr lang="en-US" sz="4000" dirty="0" smtClean="0">
                <a:solidFill>
                  <a:srgbClr val="FF0000"/>
                </a:solidFill>
              </a:rPr>
              <a:t>Body  </a:t>
            </a:r>
            <a:endParaRPr lang="en-US" sz="4000" dirty="0">
              <a:solidFill>
                <a:srgbClr val="FF0000"/>
              </a:solidFill>
            </a:endParaRPr>
          </a:p>
        </p:txBody>
      </p:sp>
      <p:sp>
        <p:nvSpPr>
          <p:cNvPr id="134147" name="Rectangle 3"/>
          <p:cNvSpPr>
            <a:spLocks noGrp="1" noChangeArrowheads="1"/>
          </p:cNvSpPr>
          <p:nvPr>
            <p:ph type="body" idx="1"/>
          </p:nvPr>
        </p:nvSpPr>
        <p:spPr/>
        <p:txBody>
          <a:bodyPr/>
          <a:lstStyle/>
          <a:p>
            <a:pPr>
              <a:buFont typeface="Monotype Sorts" pitchFamily="2" charset="2"/>
              <a:buNone/>
            </a:pPr>
            <a:r>
              <a:rPr lang="en-US"/>
              <a:t>	</a:t>
            </a:r>
            <a:r>
              <a:rPr lang="en-US">
                <a:solidFill>
                  <a:srgbClr val="000000"/>
                </a:solidFill>
                <a:effectLst>
                  <a:outerShdw blurRad="38100" dist="38100" dir="2700000" algn="tl">
                    <a:srgbClr val="FFFFFF"/>
                  </a:outerShdw>
                </a:effectLst>
              </a:rPr>
              <a:t>The effects of Anhydrous Ammonia are often displayed in parts per million.</a:t>
            </a:r>
          </a:p>
          <a:p>
            <a:pPr>
              <a:buFont typeface="Monotype Sorts" pitchFamily="2" charset="2"/>
              <a:buNone/>
            </a:pPr>
            <a:endParaRPr lang="en-US">
              <a:solidFill>
                <a:srgbClr val="000000"/>
              </a:solidFill>
              <a:effectLst>
                <a:outerShdw blurRad="38100" dist="38100" dir="2700000" algn="tl">
                  <a:srgbClr val="FFFFFF"/>
                </a:outerShdw>
              </a:effectLst>
            </a:endParaRPr>
          </a:p>
          <a:p>
            <a:pPr>
              <a:buFont typeface="Monotype Sorts" pitchFamily="2" charset="2"/>
              <a:buNone/>
            </a:pPr>
            <a:r>
              <a:rPr lang="en-US">
                <a:solidFill>
                  <a:srgbClr val="000000"/>
                </a:solidFill>
                <a:effectLst>
                  <a:outerShdw blurRad="38100" dist="38100" dir="2700000" algn="tl">
                    <a:srgbClr val="FFFFFF"/>
                  </a:outerShdw>
                </a:effectLst>
              </a:rPr>
              <a:t>	It is often very difficult to visualize what or how much 1 part per million is.</a:t>
            </a:r>
          </a:p>
        </p:txBody>
      </p:sp>
    </p:spTree>
    <p:extLst>
      <p:ext uri="{BB962C8B-B14F-4D97-AF65-F5344CB8AC3E}">
        <p14:creationId xmlns:p14="http://schemas.microsoft.com/office/powerpoint/2010/main" val="4146214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r>
              <a:rPr lang="en-US">
                <a:solidFill>
                  <a:srgbClr val="006600"/>
                </a:solidFill>
              </a:rPr>
              <a:t> </a:t>
            </a:r>
            <a:r>
              <a:rPr lang="en-US" sz="4000">
                <a:solidFill>
                  <a:srgbClr val="FF0000"/>
                </a:solidFill>
              </a:rPr>
              <a:t>Effects of Anhydrous Ammonia  In</a:t>
            </a:r>
            <a:br>
              <a:rPr lang="en-US" sz="4000">
                <a:solidFill>
                  <a:srgbClr val="FF0000"/>
                </a:solidFill>
              </a:rPr>
            </a:br>
            <a:r>
              <a:rPr lang="en-US" sz="4000">
                <a:solidFill>
                  <a:srgbClr val="FF0000"/>
                </a:solidFill>
              </a:rPr>
              <a:t>- Parts Per Million – (ppm)</a:t>
            </a:r>
            <a:r>
              <a:rPr lang="en-US">
                <a:solidFill>
                  <a:srgbClr val="006600"/>
                </a:solidFill>
              </a:rPr>
              <a:t> </a:t>
            </a:r>
          </a:p>
        </p:txBody>
      </p:sp>
      <p:graphicFrame>
        <p:nvGraphicFramePr>
          <p:cNvPr id="3" name="Table 2" title="Table of the effects of Anhydrous Ammonia"/>
          <p:cNvGraphicFramePr>
            <a:graphicFrameLocks noGrp="1"/>
          </p:cNvGraphicFramePr>
          <p:nvPr>
            <p:extLst>
              <p:ext uri="{D42A27DB-BD31-4B8C-83A1-F6EECF244321}">
                <p14:modId xmlns:p14="http://schemas.microsoft.com/office/powerpoint/2010/main" val="3830736153"/>
              </p:ext>
            </p:extLst>
          </p:nvPr>
        </p:nvGraphicFramePr>
        <p:xfrm>
          <a:off x="838200" y="1523998"/>
          <a:ext cx="7924800" cy="4343402"/>
        </p:xfrm>
        <a:graphic>
          <a:graphicData uri="http://schemas.openxmlformats.org/drawingml/2006/table">
            <a:tbl>
              <a:tblPr firstRow="1"/>
              <a:tblGrid>
                <a:gridCol w="2641600"/>
                <a:gridCol w="2641600"/>
                <a:gridCol w="2641600"/>
              </a:tblGrid>
              <a:tr h="347088">
                <a:tc gridSpan="3">
                  <a:txBody>
                    <a:bodyPr/>
                    <a:lstStyle/>
                    <a:p>
                      <a:r>
                        <a:rPr lang="en-US" sz="1600" dirty="0"/>
                        <a:t>Table 1. Exposure Levels and The Human Body.</a:t>
                      </a:r>
                    </a:p>
                  </a:txBody>
                  <a:tcPr marL="55195" marR="55195" marT="27597" marB="27597" anchor="ctr">
                    <a:lnL>
                      <a:noFill/>
                    </a:lnL>
                    <a:lnR>
                      <a:noFill/>
                    </a:lnR>
                    <a:lnT>
                      <a:noFill/>
                    </a:lnT>
                    <a:lnB>
                      <a:noFill/>
                    </a:lnB>
                  </a:tcPr>
                </a:tc>
                <a:tc hMerge="1">
                  <a:txBody>
                    <a:bodyPr/>
                    <a:lstStyle/>
                    <a:p>
                      <a:endParaRPr lang="en-US"/>
                    </a:p>
                  </a:txBody>
                  <a:tcPr/>
                </a:tc>
                <a:tc hMerge="1">
                  <a:txBody>
                    <a:bodyPr/>
                    <a:lstStyle/>
                    <a:p>
                      <a:endParaRPr lang="en-US"/>
                    </a:p>
                  </a:txBody>
                  <a:tcPr/>
                </a:tc>
              </a:tr>
              <a:tr h="347088">
                <a:tc>
                  <a:txBody>
                    <a:bodyPr/>
                    <a:lstStyle/>
                    <a:p>
                      <a:r>
                        <a:rPr lang="en-US" sz="1600" dirty="0"/>
                        <a:t>Exposure (ppm) </a:t>
                      </a:r>
                    </a:p>
                  </a:txBody>
                  <a:tcPr marL="55195" marR="55195" marT="27597" marB="27597" anchor="ctr">
                    <a:lnL>
                      <a:noFill/>
                    </a:lnL>
                    <a:lnR>
                      <a:noFill/>
                    </a:lnR>
                    <a:lnT>
                      <a:noFill/>
                    </a:lnT>
                    <a:lnB>
                      <a:noFill/>
                    </a:lnB>
                  </a:tcPr>
                </a:tc>
                <a:tc>
                  <a:txBody>
                    <a:bodyPr/>
                    <a:lstStyle/>
                    <a:p>
                      <a:r>
                        <a:rPr lang="en-US" sz="1600"/>
                        <a:t>Effect on the Body </a:t>
                      </a:r>
                    </a:p>
                  </a:txBody>
                  <a:tcPr marL="55195" marR="55195" marT="27597" marB="27597" anchor="ctr">
                    <a:lnL>
                      <a:noFill/>
                    </a:lnL>
                    <a:lnR>
                      <a:noFill/>
                    </a:lnR>
                    <a:lnT>
                      <a:noFill/>
                    </a:lnT>
                    <a:lnB>
                      <a:noFill/>
                    </a:lnB>
                  </a:tcPr>
                </a:tc>
                <a:tc>
                  <a:txBody>
                    <a:bodyPr/>
                    <a:lstStyle/>
                    <a:p>
                      <a:r>
                        <a:rPr lang="en-US" sz="1600"/>
                        <a:t>Permissible Exposure</a:t>
                      </a:r>
                    </a:p>
                  </a:txBody>
                  <a:tcPr marL="55195" marR="55195" marT="27597" marB="27597" anchor="ctr">
                    <a:lnL>
                      <a:noFill/>
                    </a:lnL>
                    <a:lnR>
                      <a:noFill/>
                    </a:lnR>
                    <a:lnT>
                      <a:noFill/>
                    </a:lnT>
                    <a:lnB>
                      <a:noFill/>
                    </a:lnB>
                  </a:tcPr>
                </a:tc>
              </a:tr>
              <a:tr h="608204">
                <a:tc>
                  <a:txBody>
                    <a:bodyPr/>
                    <a:lstStyle/>
                    <a:p>
                      <a:r>
                        <a:rPr lang="en-US" sz="1600" dirty="0"/>
                        <a:t>50 ppm </a:t>
                      </a:r>
                    </a:p>
                  </a:txBody>
                  <a:tcPr marL="55195" marR="55195" marT="27597" marB="27597">
                    <a:lnL>
                      <a:noFill/>
                    </a:lnL>
                    <a:lnR>
                      <a:noFill/>
                    </a:lnR>
                    <a:lnT>
                      <a:noFill/>
                    </a:lnT>
                    <a:lnB>
                      <a:noFill/>
                    </a:lnB>
                  </a:tcPr>
                </a:tc>
                <a:tc>
                  <a:txBody>
                    <a:bodyPr/>
                    <a:lstStyle/>
                    <a:p>
                      <a:r>
                        <a:rPr lang="en-US" sz="1600"/>
                        <a:t>Detectable by most people </a:t>
                      </a:r>
                    </a:p>
                  </a:txBody>
                  <a:tcPr marL="55195" marR="55195" marT="27597" marB="27597">
                    <a:lnL>
                      <a:noFill/>
                    </a:lnL>
                    <a:lnR>
                      <a:noFill/>
                    </a:lnR>
                    <a:lnT>
                      <a:noFill/>
                    </a:lnT>
                    <a:lnB>
                      <a:noFill/>
                    </a:lnB>
                  </a:tcPr>
                </a:tc>
                <a:tc>
                  <a:txBody>
                    <a:bodyPr/>
                    <a:lstStyle/>
                    <a:p>
                      <a:r>
                        <a:rPr lang="en-US" sz="1600"/>
                        <a:t>No injury from prolonged, or repeated exposure</a:t>
                      </a:r>
                    </a:p>
                  </a:txBody>
                  <a:tcPr marL="55195" marR="55195" marT="27597" marB="27597">
                    <a:lnL>
                      <a:noFill/>
                    </a:lnL>
                    <a:lnR>
                      <a:noFill/>
                    </a:lnR>
                    <a:lnT>
                      <a:noFill/>
                    </a:lnT>
                    <a:lnB>
                      <a:noFill/>
                    </a:lnB>
                  </a:tcPr>
                </a:tc>
              </a:tr>
              <a:tr h="608204">
                <a:tc>
                  <a:txBody>
                    <a:bodyPr/>
                    <a:lstStyle/>
                    <a:p>
                      <a:r>
                        <a:rPr lang="en-US" sz="1600" dirty="0"/>
                        <a:t>134 ppm </a:t>
                      </a:r>
                    </a:p>
                  </a:txBody>
                  <a:tcPr marL="55195" marR="55195" marT="27597" marB="27597">
                    <a:lnL>
                      <a:noFill/>
                    </a:lnL>
                    <a:lnR>
                      <a:noFill/>
                    </a:lnR>
                    <a:lnT>
                      <a:noFill/>
                    </a:lnT>
                    <a:lnB>
                      <a:noFill/>
                    </a:lnB>
                  </a:tcPr>
                </a:tc>
                <a:tc>
                  <a:txBody>
                    <a:bodyPr/>
                    <a:lstStyle/>
                    <a:p>
                      <a:r>
                        <a:rPr lang="en-US" sz="1600" dirty="0"/>
                        <a:t>Irritation of nose and throat </a:t>
                      </a:r>
                    </a:p>
                  </a:txBody>
                  <a:tcPr marL="55195" marR="55195" marT="27597" marB="27597">
                    <a:lnL>
                      <a:noFill/>
                    </a:lnL>
                    <a:lnR>
                      <a:noFill/>
                    </a:lnR>
                    <a:lnT>
                      <a:noFill/>
                    </a:lnT>
                    <a:lnB>
                      <a:noFill/>
                    </a:lnB>
                  </a:tcPr>
                </a:tc>
                <a:tc>
                  <a:txBody>
                    <a:bodyPr/>
                    <a:lstStyle/>
                    <a:p>
                      <a:r>
                        <a:rPr lang="en-US" sz="1600" dirty="0"/>
                        <a:t>Eight hours maximum exposure</a:t>
                      </a:r>
                    </a:p>
                  </a:txBody>
                  <a:tcPr marL="55195" marR="55195" marT="27597" marB="27597">
                    <a:lnL>
                      <a:noFill/>
                    </a:lnL>
                    <a:lnR>
                      <a:noFill/>
                    </a:lnR>
                    <a:lnT>
                      <a:noFill/>
                    </a:lnT>
                    <a:lnB>
                      <a:noFill/>
                    </a:lnB>
                  </a:tcPr>
                </a:tc>
              </a:tr>
              <a:tr h="869322">
                <a:tc>
                  <a:txBody>
                    <a:bodyPr/>
                    <a:lstStyle/>
                    <a:p>
                      <a:r>
                        <a:rPr lang="en-US" sz="1600" dirty="0"/>
                        <a:t>700 ppm</a:t>
                      </a:r>
                    </a:p>
                  </a:txBody>
                  <a:tcPr marL="55195" marR="55195" marT="27597" marB="27597">
                    <a:lnL>
                      <a:noFill/>
                    </a:lnL>
                    <a:lnR>
                      <a:noFill/>
                    </a:lnR>
                    <a:lnT>
                      <a:noFill/>
                    </a:lnT>
                    <a:lnB>
                      <a:noFill/>
                    </a:lnB>
                  </a:tcPr>
                </a:tc>
                <a:tc>
                  <a:txBody>
                    <a:bodyPr/>
                    <a:lstStyle/>
                    <a:p>
                      <a:r>
                        <a:rPr lang="en-US" sz="1600" dirty="0"/>
                        <a:t>Coughing, severe eye irritation, may lead to loss of sight</a:t>
                      </a:r>
                    </a:p>
                  </a:txBody>
                  <a:tcPr marL="55195" marR="55195" marT="27597" marB="27597">
                    <a:lnL>
                      <a:noFill/>
                    </a:lnL>
                    <a:lnR>
                      <a:noFill/>
                    </a:lnR>
                    <a:lnT>
                      <a:noFill/>
                    </a:lnT>
                    <a:lnB>
                      <a:noFill/>
                    </a:lnB>
                  </a:tcPr>
                </a:tc>
                <a:tc>
                  <a:txBody>
                    <a:bodyPr/>
                    <a:lstStyle/>
                    <a:p>
                      <a:r>
                        <a:rPr lang="en-US" sz="1600" dirty="0"/>
                        <a:t>One hour maximum exposure</a:t>
                      </a:r>
                    </a:p>
                  </a:txBody>
                  <a:tcPr marL="55195" marR="55195" marT="27597" marB="27597">
                    <a:lnL>
                      <a:noFill/>
                    </a:lnL>
                    <a:lnR>
                      <a:noFill/>
                    </a:lnR>
                    <a:lnT>
                      <a:noFill/>
                    </a:lnT>
                    <a:lnB>
                      <a:noFill/>
                    </a:lnB>
                  </a:tcPr>
                </a:tc>
              </a:tr>
              <a:tr h="608204">
                <a:tc>
                  <a:txBody>
                    <a:bodyPr/>
                    <a:lstStyle/>
                    <a:p>
                      <a:r>
                        <a:rPr lang="en-US" sz="1600" dirty="0"/>
                        <a:t>1,700 ppm </a:t>
                      </a:r>
                    </a:p>
                  </a:txBody>
                  <a:tcPr marL="55195" marR="55195" marT="27597" marB="27597">
                    <a:lnL>
                      <a:noFill/>
                    </a:lnL>
                    <a:lnR>
                      <a:noFill/>
                    </a:lnR>
                    <a:lnT>
                      <a:noFill/>
                    </a:lnT>
                    <a:lnB>
                      <a:noFill/>
                    </a:lnB>
                  </a:tcPr>
                </a:tc>
                <a:tc>
                  <a:txBody>
                    <a:bodyPr/>
                    <a:lstStyle/>
                    <a:p>
                      <a:r>
                        <a:rPr lang="en-US" sz="1600" dirty="0"/>
                        <a:t>Serious lung damage, death unless treated</a:t>
                      </a:r>
                    </a:p>
                  </a:txBody>
                  <a:tcPr marL="55195" marR="55195" marT="27597" marB="27597">
                    <a:lnL>
                      <a:noFill/>
                    </a:lnL>
                    <a:lnR>
                      <a:noFill/>
                    </a:lnR>
                    <a:lnT>
                      <a:noFill/>
                    </a:lnT>
                    <a:lnB>
                      <a:noFill/>
                    </a:lnB>
                  </a:tcPr>
                </a:tc>
                <a:tc>
                  <a:txBody>
                    <a:bodyPr/>
                    <a:lstStyle/>
                    <a:p>
                      <a:r>
                        <a:rPr lang="en-US" sz="1600" dirty="0"/>
                        <a:t>No exposure permissible</a:t>
                      </a:r>
                    </a:p>
                  </a:txBody>
                  <a:tcPr marL="55195" marR="55195" marT="27597" marB="27597">
                    <a:lnL>
                      <a:noFill/>
                    </a:lnL>
                    <a:lnR>
                      <a:noFill/>
                    </a:lnR>
                    <a:lnT>
                      <a:noFill/>
                    </a:lnT>
                    <a:lnB>
                      <a:noFill/>
                    </a:lnB>
                  </a:tcPr>
                </a:tc>
              </a:tr>
              <a:tr h="608204">
                <a:tc>
                  <a:txBody>
                    <a:bodyPr/>
                    <a:lstStyle/>
                    <a:p>
                      <a:r>
                        <a:rPr lang="en-US" sz="1600" dirty="0"/>
                        <a:t>2,000 ppm </a:t>
                      </a:r>
                    </a:p>
                  </a:txBody>
                  <a:tcPr marL="55195" marR="55195" marT="27597" marB="27597">
                    <a:lnL>
                      <a:noFill/>
                    </a:lnL>
                    <a:lnR>
                      <a:noFill/>
                    </a:lnR>
                    <a:lnT>
                      <a:noFill/>
                    </a:lnT>
                    <a:lnB>
                      <a:noFill/>
                    </a:lnB>
                  </a:tcPr>
                </a:tc>
                <a:tc>
                  <a:txBody>
                    <a:bodyPr/>
                    <a:lstStyle/>
                    <a:p>
                      <a:r>
                        <a:rPr lang="en-US" sz="1600" dirty="0"/>
                        <a:t>Skin blisters and burns within seconds </a:t>
                      </a:r>
                    </a:p>
                  </a:txBody>
                  <a:tcPr marL="55195" marR="55195" marT="27597" marB="27597">
                    <a:lnL>
                      <a:noFill/>
                    </a:lnL>
                    <a:lnR>
                      <a:noFill/>
                    </a:lnR>
                    <a:lnT>
                      <a:noFill/>
                    </a:lnT>
                    <a:lnB>
                      <a:noFill/>
                    </a:lnB>
                  </a:tcPr>
                </a:tc>
                <a:tc>
                  <a:txBody>
                    <a:bodyPr/>
                    <a:lstStyle/>
                    <a:p>
                      <a:r>
                        <a:rPr lang="en-US" sz="1600" dirty="0"/>
                        <a:t>No exposure permissible</a:t>
                      </a:r>
                    </a:p>
                  </a:txBody>
                  <a:tcPr marL="55195" marR="55195" marT="27597" marB="27597">
                    <a:lnL>
                      <a:noFill/>
                    </a:lnL>
                    <a:lnR>
                      <a:noFill/>
                    </a:lnR>
                    <a:lnT>
                      <a:noFill/>
                    </a:lnT>
                    <a:lnB>
                      <a:noFill/>
                    </a:lnB>
                  </a:tcPr>
                </a:tc>
              </a:tr>
              <a:tr h="347088">
                <a:tc>
                  <a:txBody>
                    <a:bodyPr/>
                    <a:lstStyle/>
                    <a:p>
                      <a:r>
                        <a:rPr lang="en-US" sz="1600" dirty="0"/>
                        <a:t>5,000 ppm </a:t>
                      </a:r>
                    </a:p>
                  </a:txBody>
                  <a:tcPr marL="55195" marR="55195" marT="27597" marB="27597">
                    <a:lnL>
                      <a:noFill/>
                    </a:lnL>
                    <a:lnR>
                      <a:noFill/>
                    </a:lnR>
                    <a:lnT>
                      <a:noFill/>
                    </a:lnT>
                    <a:lnB>
                      <a:noFill/>
                    </a:lnB>
                  </a:tcPr>
                </a:tc>
                <a:tc>
                  <a:txBody>
                    <a:bodyPr/>
                    <a:lstStyle/>
                    <a:p>
                      <a:r>
                        <a:rPr lang="en-US" sz="1600" dirty="0"/>
                        <a:t>Suffocation within minutes </a:t>
                      </a:r>
                    </a:p>
                  </a:txBody>
                  <a:tcPr marL="55195" marR="55195" marT="27597" marB="27597">
                    <a:lnL>
                      <a:noFill/>
                    </a:lnL>
                    <a:lnR>
                      <a:noFill/>
                    </a:lnR>
                    <a:lnT>
                      <a:noFill/>
                    </a:lnT>
                    <a:lnB>
                      <a:noFill/>
                    </a:lnB>
                  </a:tcPr>
                </a:tc>
                <a:tc>
                  <a:txBody>
                    <a:bodyPr/>
                    <a:lstStyle/>
                    <a:p>
                      <a:r>
                        <a:rPr lang="en-US" sz="1600" dirty="0"/>
                        <a:t>No exposure </a:t>
                      </a:r>
                      <a:r>
                        <a:rPr lang="en-US" sz="1600" dirty="0" smtClean="0"/>
                        <a:t>permissible</a:t>
                      </a:r>
                      <a:endParaRPr lang="en-US" sz="1600" dirty="0"/>
                    </a:p>
                  </a:txBody>
                  <a:tcPr marL="55195" marR="55195" marT="27597" marB="27597">
                    <a:lnL>
                      <a:noFill/>
                    </a:lnL>
                    <a:lnR>
                      <a:noFill/>
                    </a:lnR>
                    <a:lnT>
                      <a:noFill/>
                    </a:lnT>
                    <a:lnB>
                      <a:noFill/>
                    </a:lnB>
                  </a:tcPr>
                </a:tc>
              </a:tr>
            </a:tbl>
          </a:graphicData>
        </a:graphic>
      </p:graphicFrame>
    </p:spTree>
    <p:extLst>
      <p:ext uri="{BB962C8B-B14F-4D97-AF65-F5344CB8AC3E}">
        <p14:creationId xmlns:p14="http://schemas.microsoft.com/office/powerpoint/2010/main" val="23245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ultmeier.com/images/prodpage/WL-552-Goggles.jpg" title="Image of gogg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2514600"/>
            <a:ext cx="1793787" cy="1327404"/>
          </a:xfrm>
          <a:prstGeom prst="rect">
            <a:avLst/>
          </a:prstGeom>
          <a:noFill/>
        </p:spPr>
      </p:pic>
      <p:pic>
        <p:nvPicPr>
          <p:cNvPr id="4" name="Picture 3" descr="HD water bottle.jpg" title="Image of a water bot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5537" y="4495800"/>
            <a:ext cx="1304925" cy="1304925"/>
          </a:xfrm>
          <a:prstGeom prst="rect">
            <a:avLst/>
          </a:prstGeom>
        </p:spPr>
      </p:pic>
      <p:pic>
        <p:nvPicPr>
          <p:cNvPr id="5" name="Picture 4" descr="1Glovecuffed.JPG" title="Image a a glov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9200" y="4019415"/>
            <a:ext cx="2851088" cy="1732732"/>
          </a:xfrm>
          <a:prstGeom prst="rect">
            <a:avLst/>
          </a:prstGeom>
        </p:spPr>
      </p:pic>
      <p:pic>
        <p:nvPicPr>
          <p:cNvPr id="6" name="Picture 4" descr="http://t0.gstatic.com/images?q=tbn:ANd9GcQibC5lor1cHWm1YbDWt2rF1B77lyrEcrNYX331e-JFZ9vGbzSe"/>
          <p:cNvPicPr>
            <a:picLocks noChangeAspect="1" noChangeArrowheads="1"/>
          </p:cNvPicPr>
          <p:nvPr/>
        </p:nvPicPr>
        <p:blipFill>
          <a:blip r:embed="rId6" cstate="print"/>
          <a:srcRect/>
          <a:stretch>
            <a:fillRect/>
          </a:stretch>
        </p:blipFill>
        <p:spPr bwMode="auto">
          <a:xfrm>
            <a:off x="1371600" y="2280654"/>
            <a:ext cx="1524000" cy="1524001"/>
          </a:xfrm>
          <a:prstGeom prst="rect">
            <a:avLst/>
          </a:prstGeom>
          <a:noFill/>
        </p:spPr>
      </p:pic>
      <p:sp>
        <p:nvSpPr>
          <p:cNvPr id="7" name="Title 6"/>
          <p:cNvSpPr>
            <a:spLocks noGrp="1"/>
          </p:cNvSpPr>
          <p:nvPr>
            <p:ph type="title"/>
          </p:nvPr>
        </p:nvSpPr>
        <p:spPr>
          <a:xfrm>
            <a:off x="457200" y="274638"/>
            <a:ext cx="8229600" cy="1401762"/>
          </a:xfrm>
        </p:spPr>
        <p:txBody>
          <a:bodyPr>
            <a:normAutofit fontScale="90000"/>
          </a:bodyPr>
          <a:lstStyle/>
          <a:p>
            <a:pPr lvl="0">
              <a:spcBef>
                <a:spcPts val="0"/>
              </a:spcBef>
            </a:pPr>
            <a:r>
              <a:rPr lang="en-US" dirty="0">
                <a:solidFill>
                  <a:prstClr val="black"/>
                </a:solidFill>
                <a:ea typeface="+mn-ea"/>
                <a:cs typeface="+mn-cs"/>
              </a:rPr>
              <a:t>Personal Protective </a:t>
            </a:r>
            <a:br>
              <a:rPr lang="en-US" dirty="0">
                <a:solidFill>
                  <a:prstClr val="black"/>
                </a:solidFill>
                <a:ea typeface="+mn-ea"/>
                <a:cs typeface="+mn-cs"/>
              </a:rPr>
            </a:br>
            <a:r>
              <a:rPr lang="en-US" dirty="0">
                <a:solidFill>
                  <a:prstClr val="black"/>
                </a:solidFill>
                <a:ea typeface="+mn-ea"/>
                <a:cs typeface="+mn-cs"/>
              </a:rPr>
              <a:t>   Equipment (PPE</a:t>
            </a:r>
            <a:r>
              <a:rPr lang="en-US" dirty="0" smtClean="0">
                <a:solidFill>
                  <a:prstClr val="black"/>
                </a:solidFill>
                <a:ea typeface="+mn-ea"/>
                <a:cs typeface="+mn-cs"/>
              </a:rPr>
              <a:t>)</a:t>
            </a:r>
            <a:endParaRPr lang="en-US" dirty="0"/>
          </a:p>
        </p:txBody>
      </p:sp>
    </p:spTree>
    <p:extLst>
      <p:ext uri="{BB962C8B-B14F-4D97-AF65-F5344CB8AC3E}">
        <p14:creationId xmlns:p14="http://schemas.microsoft.com/office/powerpoint/2010/main" val="4088998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0.gstatic.com/images?q=tbn:ANd9GcQibC5lor1cHWm1YbDWt2rF1B77lyrEcrNYX331e-JFZ9vGbzSe"/>
          <p:cNvPicPr>
            <a:picLocks noChangeAspect="1" noChangeArrowheads="1"/>
          </p:cNvPicPr>
          <p:nvPr/>
        </p:nvPicPr>
        <p:blipFill>
          <a:blip r:embed="rId3" cstate="print"/>
          <a:srcRect/>
          <a:stretch>
            <a:fillRect/>
          </a:stretch>
        </p:blipFill>
        <p:spPr bwMode="auto">
          <a:xfrm>
            <a:off x="5562600" y="2590800"/>
            <a:ext cx="1524000" cy="1524001"/>
          </a:xfrm>
          <a:prstGeom prst="rect">
            <a:avLst/>
          </a:prstGeom>
          <a:noFill/>
        </p:spPr>
      </p:pic>
      <p:pic>
        <p:nvPicPr>
          <p:cNvPr id="4" name="Picture 2" descr="http://t1.gstatic.com/images?q=tbn:ANd9GcRf4YKZffIGThY_3gnJcj8SGuw6WXh_4VCdzhiq9B1fH0s01N8h"/>
          <p:cNvPicPr>
            <a:picLocks noChangeAspect="1" noChangeArrowheads="1"/>
          </p:cNvPicPr>
          <p:nvPr/>
        </p:nvPicPr>
        <p:blipFill>
          <a:blip r:embed="rId4" cstate="print"/>
          <a:srcRect/>
          <a:stretch>
            <a:fillRect/>
          </a:stretch>
        </p:blipFill>
        <p:spPr bwMode="auto">
          <a:xfrm>
            <a:off x="1813345" y="3124200"/>
            <a:ext cx="1447800" cy="862521"/>
          </a:xfrm>
          <a:prstGeom prst="rect">
            <a:avLst/>
          </a:prstGeom>
          <a:noFill/>
        </p:spPr>
      </p:pic>
      <p:sp>
        <p:nvSpPr>
          <p:cNvPr id="5" name="Rectangle 4"/>
          <p:cNvSpPr/>
          <p:nvPr/>
        </p:nvSpPr>
        <p:spPr>
          <a:xfrm>
            <a:off x="2286000" y="4343400"/>
            <a:ext cx="4572000" cy="2419124"/>
          </a:xfrm>
          <a:prstGeom prst="rect">
            <a:avLst/>
          </a:prstGeom>
        </p:spPr>
        <p:txBody>
          <a:bodyPr>
            <a:spAutoFit/>
          </a:bodyPr>
          <a:lstStyle/>
          <a:p>
            <a:pPr marL="342900" lvl="0" indent="-342900">
              <a:spcBef>
                <a:spcPct val="20000"/>
              </a:spcBef>
              <a:buFont typeface="Arial" pitchFamily="34" charset="0"/>
              <a:buChar char="•"/>
              <a:defRPr/>
            </a:pPr>
            <a:r>
              <a:rPr lang="en-US" sz="2800" dirty="0">
                <a:latin typeface="Palatino Linotype" pitchFamily="18" charset="0"/>
              </a:rPr>
              <a:t>Approved respirators</a:t>
            </a:r>
          </a:p>
          <a:p>
            <a:pPr marL="342900" lvl="0" indent="-342900">
              <a:spcBef>
                <a:spcPct val="20000"/>
              </a:spcBef>
              <a:buFont typeface="Arial" pitchFamily="34" charset="0"/>
              <a:buChar char="•"/>
              <a:defRPr/>
            </a:pPr>
            <a:r>
              <a:rPr lang="en-US" sz="2800" dirty="0">
                <a:latin typeface="Palatino Linotype" pitchFamily="18" charset="0"/>
              </a:rPr>
              <a:t>Maintain and clean respirators</a:t>
            </a:r>
          </a:p>
          <a:p>
            <a:pPr marL="342900" lvl="0" indent="-342900">
              <a:spcBef>
                <a:spcPct val="20000"/>
              </a:spcBef>
              <a:buFont typeface="Arial" pitchFamily="34" charset="0"/>
              <a:buChar char="•"/>
              <a:defRPr/>
            </a:pPr>
            <a:r>
              <a:rPr lang="en-US" sz="2800" dirty="0">
                <a:latin typeface="Palatino Linotype" pitchFamily="18" charset="0"/>
              </a:rPr>
              <a:t>Replace outdated canisters</a:t>
            </a:r>
          </a:p>
        </p:txBody>
      </p:sp>
      <p:sp>
        <p:nvSpPr>
          <p:cNvPr id="6" name="Title 5"/>
          <p:cNvSpPr>
            <a:spLocks noGrp="1"/>
          </p:cNvSpPr>
          <p:nvPr>
            <p:ph type="title"/>
          </p:nvPr>
        </p:nvSpPr>
        <p:spPr/>
        <p:txBody>
          <a:bodyPr>
            <a:normAutofit/>
          </a:bodyPr>
          <a:lstStyle/>
          <a:p>
            <a:pPr lvl="0">
              <a:spcBef>
                <a:spcPts val="0"/>
              </a:spcBef>
            </a:pPr>
            <a:r>
              <a:rPr lang="en-US" dirty="0" smtClean="0">
                <a:solidFill>
                  <a:prstClr val="black"/>
                </a:solidFill>
                <a:ea typeface="+mn-ea"/>
                <a:cs typeface="+mn-cs"/>
              </a:rPr>
              <a:t>Respirators</a:t>
            </a:r>
            <a:endParaRPr lang="en-US" dirty="0"/>
          </a:p>
        </p:txBody>
      </p:sp>
    </p:spTree>
    <p:extLst>
      <p:ext uri="{BB962C8B-B14F-4D97-AF65-F5344CB8AC3E}">
        <p14:creationId xmlns:p14="http://schemas.microsoft.com/office/powerpoint/2010/main" val="3218230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title="Graph of Number and Rate of Fatal occupatoinal injuries by industry, 201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01738" y="901700"/>
            <a:ext cx="674052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t>2013 Rate of Fatal Occupational Injuries</a:t>
            </a:r>
            <a:endParaRPr lang="en-US" dirty="0"/>
          </a:p>
        </p:txBody>
      </p:sp>
    </p:spTree>
    <p:extLst>
      <p:ext uri="{BB962C8B-B14F-4D97-AF65-F5344CB8AC3E}">
        <p14:creationId xmlns:p14="http://schemas.microsoft.com/office/powerpoint/2010/main" val="256546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Glovecuffed.JPG" title="Image of a glov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6761" y="1828800"/>
            <a:ext cx="3829050" cy="2327083"/>
          </a:xfrm>
          <a:prstGeom prst="rect">
            <a:avLst/>
          </a:prstGeom>
        </p:spPr>
      </p:pic>
      <p:sp>
        <p:nvSpPr>
          <p:cNvPr id="4" name="Rectangle 3"/>
          <p:cNvSpPr/>
          <p:nvPr/>
        </p:nvSpPr>
        <p:spPr>
          <a:xfrm>
            <a:off x="1066800" y="4757071"/>
            <a:ext cx="4572000" cy="1717393"/>
          </a:xfrm>
          <a:prstGeom prst="rect">
            <a:avLst/>
          </a:prstGeom>
        </p:spPr>
        <p:txBody>
          <a:bodyPr>
            <a:spAutoFit/>
          </a:bodyPr>
          <a:lstStyle/>
          <a:p>
            <a:pPr marL="342900" lvl="0" indent="-342900">
              <a:spcBef>
                <a:spcPct val="20000"/>
              </a:spcBef>
              <a:buFont typeface="Arial" pitchFamily="34" charset="0"/>
              <a:buChar char="•"/>
              <a:defRPr/>
            </a:pPr>
            <a:r>
              <a:rPr lang="en-US" sz="2400" dirty="0">
                <a:latin typeface="Palatino Linotype" pitchFamily="18" charset="0"/>
              </a:rPr>
              <a:t>Approved NH</a:t>
            </a:r>
            <a:r>
              <a:rPr lang="en-US" sz="2400" baseline="-25000" dirty="0">
                <a:latin typeface="Palatino Linotype" pitchFamily="18" charset="0"/>
              </a:rPr>
              <a:t>3</a:t>
            </a:r>
            <a:r>
              <a:rPr lang="en-US" sz="2400" dirty="0">
                <a:latin typeface="Palatino Linotype" pitchFamily="18" charset="0"/>
              </a:rPr>
              <a:t> cotton-lined gloves</a:t>
            </a:r>
          </a:p>
          <a:p>
            <a:pPr marL="342900" lvl="0" indent="-342900">
              <a:spcBef>
                <a:spcPct val="20000"/>
              </a:spcBef>
              <a:buFont typeface="Arial" pitchFamily="34" charset="0"/>
              <a:buChar char="•"/>
              <a:defRPr/>
            </a:pPr>
            <a:r>
              <a:rPr lang="en-US" sz="2400" dirty="0">
                <a:latin typeface="Palatino Linotype" pitchFamily="18" charset="0"/>
              </a:rPr>
              <a:t> Cuff the ends</a:t>
            </a:r>
          </a:p>
          <a:p>
            <a:pPr marL="342900" lvl="0" indent="-342900">
              <a:spcBef>
                <a:spcPct val="20000"/>
              </a:spcBef>
              <a:buFont typeface="Arial" pitchFamily="34" charset="0"/>
              <a:buChar char="•"/>
              <a:defRPr/>
            </a:pPr>
            <a:r>
              <a:rPr lang="en-US" sz="2400" dirty="0">
                <a:latin typeface="Palatino Linotype" pitchFamily="18" charset="0"/>
              </a:rPr>
              <a:t> Wash gloves after use</a:t>
            </a:r>
          </a:p>
        </p:txBody>
      </p:sp>
      <p:sp>
        <p:nvSpPr>
          <p:cNvPr id="5" name="Title 4"/>
          <p:cNvSpPr>
            <a:spLocks noGrp="1"/>
          </p:cNvSpPr>
          <p:nvPr>
            <p:ph type="title"/>
          </p:nvPr>
        </p:nvSpPr>
        <p:spPr/>
        <p:txBody>
          <a:bodyPr>
            <a:normAutofit/>
          </a:bodyPr>
          <a:lstStyle/>
          <a:p>
            <a:pPr lvl="0">
              <a:spcBef>
                <a:spcPts val="0"/>
              </a:spcBef>
            </a:pPr>
            <a:r>
              <a:rPr lang="en-US" dirty="0" smtClean="0">
                <a:solidFill>
                  <a:prstClr val="black"/>
                </a:solidFill>
                <a:ea typeface="+mn-ea"/>
                <a:cs typeface="+mn-cs"/>
              </a:rPr>
              <a:t>Gloves</a:t>
            </a:r>
            <a:endParaRPr lang="en-US" dirty="0"/>
          </a:p>
        </p:txBody>
      </p:sp>
    </p:spTree>
    <p:extLst>
      <p:ext uri="{BB962C8B-B14F-4D97-AF65-F5344CB8AC3E}">
        <p14:creationId xmlns:p14="http://schemas.microsoft.com/office/powerpoint/2010/main" val="2057860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ultmeier.com/images/prodpage/WL-519-Goggles.jpg" title="Image of goggles"/>
          <p:cNvPicPr>
            <a:picLocks noChangeAspect="1" noChangeArrowheads="1"/>
          </p:cNvPicPr>
          <p:nvPr/>
        </p:nvPicPr>
        <p:blipFill>
          <a:blip r:embed="rId3" cstate="print"/>
          <a:srcRect/>
          <a:stretch>
            <a:fillRect/>
          </a:stretch>
        </p:blipFill>
        <p:spPr bwMode="auto">
          <a:xfrm>
            <a:off x="3451002" y="266146"/>
            <a:ext cx="3657600" cy="2282342"/>
          </a:xfrm>
          <a:prstGeom prst="rect">
            <a:avLst/>
          </a:prstGeom>
          <a:noFill/>
        </p:spPr>
      </p:pic>
      <p:pic>
        <p:nvPicPr>
          <p:cNvPr id="4" name="Picture 3" descr="http://www.dultmeier.com/images/prodpage/WL-552-Goggles.jpg" title="Image of goggles 2"/>
          <p:cNvPicPr>
            <a:picLocks noChangeAspect="1" noChangeArrowheads="1"/>
          </p:cNvPicPr>
          <p:nvPr/>
        </p:nvPicPr>
        <p:blipFill>
          <a:blip r:embed="rId4" cstate="print"/>
          <a:srcRect/>
          <a:stretch>
            <a:fillRect/>
          </a:stretch>
        </p:blipFill>
        <p:spPr bwMode="auto">
          <a:xfrm>
            <a:off x="4953000" y="3810000"/>
            <a:ext cx="3513952" cy="2600326"/>
          </a:xfrm>
          <a:prstGeom prst="rect">
            <a:avLst/>
          </a:prstGeom>
          <a:noFill/>
        </p:spPr>
      </p:pic>
      <p:pic>
        <p:nvPicPr>
          <p:cNvPr id="5" name="Picture 2" descr="http://t0.gstatic.com/images?q=tbn:ANd9GcT6DNABY-j5RokW2bt623yqZzUOde4-Exg10u_Dp7CmzMwhh5QY"/>
          <p:cNvPicPr>
            <a:picLocks noChangeAspect="1" noChangeArrowheads="1"/>
          </p:cNvPicPr>
          <p:nvPr/>
        </p:nvPicPr>
        <p:blipFill>
          <a:blip r:embed="rId5" cstate="print"/>
          <a:srcRect/>
          <a:stretch>
            <a:fillRect/>
          </a:stretch>
        </p:blipFill>
        <p:spPr bwMode="auto">
          <a:xfrm>
            <a:off x="1158797" y="4014238"/>
            <a:ext cx="2406805" cy="1820376"/>
          </a:xfrm>
          <a:prstGeom prst="rect">
            <a:avLst/>
          </a:prstGeom>
          <a:noFill/>
        </p:spPr>
      </p:pic>
      <p:sp>
        <p:nvSpPr>
          <p:cNvPr id="6" name="&quot;No&quot; Symbol 5" title="No Symbol"/>
          <p:cNvSpPr/>
          <p:nvPr/>
        </p:nvSpPr>
        <p:spPr>
          <a:xfrm>
            <a:off x="762000" y="3438526"/>
            <a:ext cx="3200400" cy="2971800"/>
          </a:xfrm>
          <a:prstGeom prst="noSmoking">
            <a:avLst>
              <a:gd name="adj" fmla="val 105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p:cNvSpPr>
            <a:spLocks noGrp="1"/>
          </p:cNvSpPr>
          <p:nvPr>
            <p:ph type="title"/>
          </p:nvPr>
        </p:nvSpPr>
        <p:spPr>
          <a:xfrm>
            <a:off x="792480" y="1143000"/>
            <a:ext cx="2209800" cy="1143000"/>
          </a:xfrm>
        </p:spPr>
        <p:txBody>
          <a:bodyPr>
            <a:normAutofit/>
          </a:bodyPr>
          <a:lstStyle/>
          <a:p>
            <a:pPr lvl="0">
              <a:spcBef>
                <a:spcPts val="0"/>
              </a:spcBef>
            </a:pPr>
            <a:r>
              <a:rPr lang="en-US" dirty="0" smtClean="0">
                <a:solidFill>
                  <a:prstClr val="black"/>
                </a:solidFill>
                <a:ea typeface="+mn-ea"/>
                <a:cs typeface="+mn-cs"/>
              </a:rPr>
              <a:t>Goggles</a:t>
            </a:r>
            <a:endParaRPr lang="en-US" dirty="0"/>
          </a:p>
        </p:txBody>
      </p:sp>
    </p:spTree>
    <p:extLst>
      <p:ext uri="{BB962C8B-B14F-4D97-AF65-F5344CB8AC3E}">
        <p14:creationId xmlns:p14="http://schemas.microsoft.com/office/powerpoint/2010/main" val="1842234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286000"/>
            <a:ext cx="4572000" cy="3083921"/>
          </a:xfrm>
          <a:prstGeom prst="rect">
            <a:avLst/>
          </a:prstGeom>
        </p:spPr>
        <p:txBody>
          <a:bodyPr>
            <a:spAutoFit/>
          </a:bodyPr>
          <a:lstStyle/>
          <a:p>
            <a:pPr marL="342900" lvl="0" indent="-342900">
              <a:spcBef>
                <a:spcPct val="20000"/>
              </a:spcBef>
              <a:buFont typeface="Arial" pitchFamily="34" charset="0"/>
              <a:buChar char="•"/>
              <a:defRPr/>
            </a:pPr>
            <a:r>
              <a:rPr lang="en-US" sz="3600" dirty="0"/>
              <a:t>Long sleeve cotton shirt</a:t>
            </a:r>
          </a:p>
          <a:p>
            <a:pPr marL="342900" lvl="0" indent="-342900">
              <a:spcBef>
                <a:spcPct val="20000"/>
              </a:spcBef>
              <a:buFont typeface="Arial" pitchFamily="34" charset="0"/>
              <a:buChar char="•"/>
              <a:defRPr/>
            </a:pPr>
            <a:r>
              <a:rPr lang="en-US" sz="3600" dirty="0"/>
              <a:t>Long pants</a:t>
            </a:r>
          </a:p>
          <a:p>
            <a:pPr marL="342900" lvl="0" indent="-342900">
              <a:spcBef>
                <a:spcPct val="20000"/>
              </a:spcBef>
              <a:buFont typeface="Arial" pitchFamily="34" charset="0"/>
              <a:buChar char="•"/>
              <a:defRPr/>
            </a:pPr>
            <a:r>
              <a:rPr lang="en-US" sz="3600" dirty="0"/>
              <a:t>Close toe shoes/steel toe boots</a:t>
            </a:r>
          </a:p>
        </p:txBody>
      </p:sp>
      <p:sp>
        <p:nvSpPr>
          <p:cNvPr id="4" name="Title 3"/>
          <p:cNvSpPr>
            <a:spLocks noGrp="1"/>
          </p:cNvSpPr>
          <p:nvPr>
            <p:ph type="title"/>
          </p:nvPr>
        </p:nvSpPr>
        <p:spPr/>
        <p:txBody>
          <a:bodyPr>
            <a:normAutofit/>
          </a:bodyPr>
          <a:lstStyle/>
          <a:p>
            <a:pPr lvl="0">
              <a:spcBef>
                <a:spcPts val="0"/>
              </a:spcBef>
            </a:pPr>
            <a:r>
              <a:rPr lang="en-US" dirty="0" smtClean="0">
                <a:solidFill>
                  <a:prstClr val="black"/>
                </a:solidFill>
                <a:ea typeface="+mn-ea"/>
                <a:cs typeface="+mn-cs"/>
              </a:rPr>
              <a:t>Clothing</a:t>
            </a:r>
            <a:endParaRPr lang="en-US" dirty="0"/>
          </a:p>
        </p:txBody>
      </p:sp>
    </p:spTree>
    <p:extLst>
      <p:ext uri="{BB962C8B-B14F-4D97-AF65-F5344CB8AC3E}">
        <p14:creationId xmlns:p14="http://schemas.microsoft.com/office/powerpoint/2010/main" val="2511134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en-US" dirty="0" smtClean="0"/>
              <a:t>Anhydrous Ammonia Response </a:t>
            </a:r>
            <a:r>
              <a:rPr lang="en-US" dirty="0">
                <a:solidFill>
                  <a:schemeClr val="bg1"/>
                </a:solidFill>
              </a:rPr>
              <a:t>Aid</a:t>
            </a:r>
          </a:p>
        </p:txBody>
      </p:sp>
      <p:sp>
        <p:nvSpPr>
          <p:cNvPr id="138243" name="Rectangle 3"/>
          <p:cNvSpPr>
            <a:spLocks noGrp="1" noChangeArrowheads="1"/>
          </p:cNvSpPr>
          <p:nvPr>
            <p:ph type="body" sz="half" idx="2"/>
          </p:nvPr>
        </p:nvSpPr>
        <p:spPr>
          <a:xfrm>
            <a:off x="4876800" y="2057400"/>
            <a:ext cx="3810000" cy="3505200"/>
          </a:xfrm>
        </p:spPr>
        <p:txBody>
          <a:bodyPr/>
          <a:lstStyle/>
          <a:p>
            <a:pPr>
              <a:lnSpc>
                <a:spcPct val="90000"/>
              </a:lnSpc>
              <a:buFont typeface="Monotype Sorts" pitchFamily="2" charset="2"/>
              <a:buNone/>
            </a:pPr>
            <a:r>
              <a:rPr lang="en-US" sz="2400" dirty="0"/>
              <a:t>	</a:t>
            </a:r>
            <a:r>
              <a:rPr lang="en-US" sz="4000" dirty="0">
                <a:solidFill>
                  <a:srgbClr val="000000"/>
                </a:solidFill>
                <a:effectLst>
                  <a:outerShdw blurRad="38100" dist="38100" dir="2700000" algn="tl">
                    <a:srgbClr val="FFFFFF"/>
                  </a:outerShdw>
                </a:effectLst>
              </a:rPr>
              <a:t>Flush the exposed area</a:t>
            </a:r>
            <a:r>
              <a:rPr lang="en-US" sz="4000" dirty="0"/>
              <a:t> </a:t>
            </a:r>
            <a:r>
              <a:rPr lang="en-US" sz="4000" dirty="0">
                <a:solidFill>
                  <a:srgbClr val="000000"/>
                </a:solidFill>
                <a:effectLst>
                  <a:outerShdw blurRad="38100" dist="38100" dir="2700000" algn="tl">
                    <a:srgbClr val="FFFFFF"/>
                  </a:outerShdw>
                </a:effectLst>
              </a:rPr>
              <a:t>with</a:t>
            </a:r>
            <a:r>
              <a:rPr lang="en-US" sz="4000" dirty="0"/>
              <a:t> </a:t>
            </a:r>
            <a:r>
              <a:rPr lang="en-US" sz="4000" dirty="0">
                <a:solidFill>
                  <a:srgbClr val="FF0000"/>
                </a:solidFill>
              </a:rPr>
              <a:t>WATER</a:t>
            </a:r>
            <a:r>
              <a:rPr lang="en-US" sz="4000" dirty="0"/>
              <a:t> </a:t>
            </a:r>
            <a:r>
              <a:rPr lang="en-US" sz="4000" dirty="0">
                <a:solidFill>
                  <a:srgbClr val="000000"/>
                </a:solidFill>
                <a:effectLst>
                  <a:outerShdw blurRad="38100" dist="38100" dir="2700000" algn="tl">
                    <a:srgbClr val="FFFFFF"/>
                  </a:outerShdw>
                </a:effectLst>
              </a:rPr>
              <a:t>for a minimum of 15 minutes or longer.</a:t>
            </a:r>
          </a:p>
        </p:txBody>
      </p:sp>
      <p:pic>
        <p:nvPicPr>
          <p:cNvPr id="138244" name="Picture 4" descr="na01706_"/>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 y="2593975"/>
            <a:ext cx="3810000" cy="288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5930394"/>
      </p:ext>
    </p:extLst>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28600" y="0"/>
            <a:ext cx="7772400" cy="1143000"/>
          </a:xfrm>
        </p:spPr>
        <p:txBody>
          <a:bodyPr/>
          <a:lstStyle/>
          <a:p>
            <a:r>
              <a:rPr lang="en-US" dirty="0"/>
              <a:t>First Aid</a:t>
            </a:r>
          </a:p>
        </p:txBody>
      </p:sp>
      <p:sp>
        <p:nvSpPr>
          <p:cNvPr id="139267" name="Rectangle 3"/>
          <p:cNvSpPr>
            <a:spLocks noGrp="1" noChangeArrowheads="1"/>
          </p:cNvSpPr>
          <p:nvPr>
            <p:ph type="body" sz="half" idx="2"/>
          </p:nvPr>
        </p:nvSpPr>
        <p:spPr>
          <a:xfrm>
            <a:off x="4800600" y="1295400"/>
            <a:ext cx="4114800" cy="4876800"/>
          </a:xfrm>
        </p:spPr>
        <p:txBody>
          <a:bodyPr/>
          <a:lstStyle/>
          <a:p>
            <a:pPr>
              <a:lnSpc>
                <a:spcPct val="90000"/>
              </a:lnSpc>
              <a:buFont typeface="Monotype Sorts" pitchFamily="2" charset="2"/>
              <a:buNone/>
            </a:pPr>
            <a:r>
              <a:rPr lang="en-US" sz="2800" dirty="0"/>
              <a:t>	</a:t>
            </a:r>
            <a:r>
              <a:rPr lang="en-US" sz="2800" dirty="0">
                <a:solidFill>
                  <a:srgbClr val="000000"/>
                </a:solidFill>
                <a:effectLst>
                  <a:outerShdw blurRad="38100" dist="38100" dir="2700000" algn="tl">
                    <a:srgbClr val="FFFFFF"/>
                  </a:outerShdw>
                </a:effectLst>
              </a:rPr>
              <a:t>If the eyes are involved:</a:t>
            </a:r>
          </a:p>
          <a:p>
            <a:pPr>
              <a:lnSpc>
                <a:spcPct val="90000"/>
              </a:lnSpc>
            </a:pPr>
            <a:r>
              <a:rPr lang="en-US" sz="2800" dirty="0">
                <a:solidFill>
                  <a:srgbClr val="000000"/>
                </a:solidFill>
                <a:effectLst>
                  <a:outerShdw blurRad="38100" dist="38100" dir="2700000" algn="tl">
                    <a:srgbClr val="FFFFFF"/>
                  </a:outerShdw>
                </a:effectLst>
              </a:rPr>
              <a:t>The eye lid will attempt to stay closed.  This is a natural reaction.</a:t>
            </a:r>
          </a:p>
          <a:p>
            <a:pPr>
              <a:lnSpc>
                <a:spcPct val="90000"/>
              </a:lnSpc>
            </a:pPr>
            <a:r>
              <a:rPr lang="en-US" sz="2800" dirty="0">
                <a:solidFill>
                  <a:srgbClr val="000000"/>
                </a:solidFill>
                <a:effectLst>
                  <a:outerShdw blurRad="38100" dist="38100" dir="2700000" algn="tl">
                    <a:srgbClr val="FFFFFF"/>
                  </a:outerShdw>
                </a:effectLst>
              </a:rPr>
              <a:t>Holding the eye lid open, flush the eye or eyes with an abundant supply of water for at least 15 minutes or longer.</a:t>
            </a:r>
          </a:p>
        </p:txBody>
      </p:sp>
      <p:pic>
        <p:nvPicPr>
          <p:cNvPr id="139268" name="Picture 4" descr="pe00537_"/>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 y="2432050"/>
            <a:ext cx="3810000" cy="3213100"/>
          </a:xfrm>
        </p:spPr>
      </p:pic>
    </p:spTree>
    <p:extLst>
      <p:ext uri="{BB962C8B-B14F-4D97-AF65-F5344CB8AC3E}">
        <p14:creationId xmlns:p14="http://schemas.microsoft.com/office/powerpoint/2010/main" val="80025084"/>
      </p:ext>
    </p:extLst>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latin typeface="+mn-lt"/>
              </a:rPr>
              <a:t>First </a:t>
            </a:r>
            <a:r>
              <a:rPr lang="en-US" dirty="0" smtClean="0">
                <a:latin typeface="+mn-lt"/>
              </a:rPr>
              <a:t>Aid </a:t>
            </a:r>
            <a:endParaRPr lang="en-US" dirty="0">
              <a:latin typeface="+mn-lt"/>
            </a:endParaRPr>
          </a:p>
        </p:txBody>
      </p:sp>
      <p:pic>
        <p:nvPicPr>
          <p:cNvPr id="140291" name="Picture 3" descr="nh3 ms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 y="1905000"/>
            <a:ext cx="261330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40292" name="Picture 4" descr="j028686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424113"/>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140293" name="Text Box 5"/>
          <p:cNvSpPr txBox="1">
            <a:spLocks noChangeArrowheads="1"/>
          </p:cNvSpPr>
          <p:nvPr/>
        </p:nvSpPr>
        <p:spPr bwMode="auto">
          <a:xfrm>
            <a:off x="2971800" y="2133600"/>
            <a:ext cx="2895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3200" dirty="0">
                <a:solidFill>
                  <a:srgbClr val="000000"/>
                </a:solidFill>
                <a:effectLst/>
              </a:rPr>
              <a:t>Obtain a </a:t>
            </a:r>
            <a:r>
              <a:rPr kumimoji="0" lang="en-US" sz="3200" dirty="0" smtClean="0">
                <a:solidFill>
                  <a:srgbClr val="000000"/>
                </a:solidFill>
                <a:effectLst/>
              </a:rPr>
              <a:t>Safety </a:t>
            </a:r>
            <a:r>
              <a:rPr kumimoji="0" lang="en-US" sz="3200" dirty="0">
                <a:solidFill>
                  <a:srgbClr val="000000"/>
                </a:solidFill>
                <a:effectLst/>
              </a:rPr>
              <a:t>Data Sheet and seek Medical Attention Immediately.</a:t>
            </a:r>
          </a:p>
        </p:txBody>
      </p:sp>
    </p:spTree>
    <p:extLst>
      <p:ext uri="{BB962C8B-B14F-4D97-AF65-F5344CB8AC3E}">
        <p14:creationId xmlns:p14="http://schemas.microsoft.com/office/powerpoint/2010/main" val="3364850989"/>
      </p:ext>
    </p:extLst>
  </p:cSld>
  <p:clrMapOvr>
    <a:masterClrMapping/>
  </p:clrMapOvr>
  <p:transition>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5800" y="304800"/>
            <a:ext cx="7772400" cy="1143000"/>
          </a:xfrm>
        </p:spPr>
        <p:txBody>
          <a:bodyPr/>
          <a:lstStyle/>
          <a:p>
            <a:r>
              <a:rPr lang="en-US" dirty="0"/>
              <a:t>First </a:t>
            </a:r>
            <a:r>
              <a:rPr lang="en-US" dirty="0" smtClean="0"/>
              <a:t>Aid  </a:t>
            </a:r>
            <a:endParaRPr lang="en-US" dirty="0"/>
          </a:p>
        </p:txBody>
      </p:sp>
      <p:pic>
        <p:nvPicPr>
          <p:cNvPr id="141315" name="Picture 3" descr="fd00041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600200"/>
            <a:ext cx="1177925" cy="1927225"/>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hh01536_"/>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4876800"/>
            <a:ext cx="1970088" cy="1068388"/>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838200" y="1676400"/>
            <a:ext cx="4267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2800" dirty="0">
                <a:effectLst/>
              </a:rPr>
              <a:t>ABSOLUTELY NO SALVES, OILS OR OINTMENTS FOR AT LEAST 24 HOURS AFTER EXPOSURE.</a:t>
            </a:r>
          </a:p>
        </p:txBody>
      </p:sp>
      <p:sp>
        <p:nvSpPr>
          <p:cNvPr id="141318" name="Text Box 6"/>
          <p:cNvSpPr txBox="1">
            <a:spLocks noChangeArrowheads="1"/>
          </p:cNvSpPr>
          <p:nvPr/>
        </p:nvSpPr>
        <p:spPr bwMode="auto">
          <a:xfrm>
            <a:off x="3581400" y="4038600"/>
            <a:ext cx="4800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2800" dirty="0">
                <a:solidFill>
                  <a:srgbClr val="000000"/>
                </a:solidFill>
                <a:effectLst/>
              </a:rPr>
              <a:t>Salves, oils, and ointments trap the Ammonia in the pores of the skin and will not allow the ammonia to evaporate.</a:t>
            </a:r>
          </a:p>
        </p:txBody>
      </p:sp>
    </p:spTree>
    <p:extLst>
      <p:ext uri="{BB962C8B-B14F-4D97-AF65-F5344CB8AC3E}">
        <p14:creationId xmlns:p14="http://schemas.microsoft.com/office/powerpoint/2010/main" val="1668766812"/>
      </p:ext>
    </p:extLst>
  </p:cSld>
  <p:clrMapOvr>
    <a:masterClrMapping/>
  </p:clrMapOvr>
  <p:transition>
    <p:cover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228600"/>
            <a:ext cx="7772400" cy="914400"/>
          </a:xfrm>
        </p:spPr>
        <p:txBody>
          <a:bodyPr/>
          <a:lstStyle/>
          <a:p>
            <a:pPr algn="l"/>
            <a:r>
              <a:rPr lang="en-US">
                <a:solidFill>
                  <a:srgbClr val="FF0000"/>
                </a:solidFill>
              </a:rPr>
              <a:t>REMEMBER</a:t>
            </a:r>
          </a:p>
        </p:txBody>
      </p:sp>
      <p:sp>
        <p:nvSpPr>
          <p:cNvPr id="142339" name="Rectangle 3"/>
          <p:cNvSpPr>
            <a:spLocks noGrp="1" noChangeArrowheads="1"/>
          </p:cNvSpPr>
          <p:nvPr>
            <p:ph type="body" idx="1"/>
          </p:nvPr>
        </p:nvSpPr>
        <p:spPr>
          <a:xfrm>
            <a:off x="685800" y="1219200"/>
            <a:ext cx="7772400" cy="3962400"/>
          </a:xfrm>
        </p:spPr>
        <p:txBody>
          <a:bodyPr/>
          <a:lstStyle/>
          <a:p>
            <a:pPr>
              <a:buFont typeface="Monotype Sorts" pitchFamily="2" charset="2"/>
              <a:buNone/>
            </a:pPr>
            <a:r>
              <a:rPr lang="en-US" sz="4800" dirty="0"/>
              <a:t>				</a:t>
            </a:r>
            <a:r>
              <a:rPr lang="en-US" sz="4800" dirty="0">
                <a:solidFill>
                  <a:srgbClr val="3333CC"/>
                </a:solidFill>
              </a:rPr>
              <a:t>WATER</a:t>
            </a:r>
          </a:p>
          <a:p>
            <a:pPr>
              <a:buFont typeface="Monotype Sorts" pitchFamily="2" charset="2"/>
              <a:buNone/>
            </a:pPr>
            <a:r>
              <a:rPr lang="en-US" sz="4800" dirty="0">
                <a:solidFill>
                  <a:srgbClr val="3333CC"/>
                </a:solidFill>
              </a:rPr>
              <a:t>	WATER			    WATER</a:t>
            </a:r>
          </a:p>
          <a:p>
            <a:pPr>
              <a:buFont typeface="Monotype Sorts" pitchFamily="2" charset="2"/>
              <a:buNone/>
            </a:pPr>
            <a:r>
              <a:rPr lang="en-US" dirty="0"/>
              <a:t>				</a:t>
            </a:r>
          </a:p>
          <a:p>
            <a:pPr>
              <a:buFont typeface="Monotype Sorts" pitchFamily="2" charset="2"/>
              <a:buNone/>
            </a:pPr>
            <a:r>
              <a:rPr lang="en-US" dirty="0"/>
              <a:t>				  </a:t>
            </a:r>
            <a:r>
              <a:rPr lang="en-US" dirty="0">
                <a:solidFill>
                  <a:srgbClr val="000000"/>
                </a:solidFill>
                <a:effectLst>
                  <a:outerShdw blurRad="38100" dist="38100" dir="2700000" algn="tl">
                    <a:srgbClr val="FFFFFF"/>
                  </a:outerShdw>
                </a:effectLst>
              </a:rPr>
              <a:t>Is the key!  </a:t>
            </a:r>
          </a:p>
          <a:p>
            <a:pPr>
              <a:buFont typeface="Monotype Sorts" pitchFamily="2" charset="2"/>
              <a:buNone/>
            </a:pPr>
            <a:r>
              <a:rPr lang="en-US" dirty="0">
                <a:solidFill>
                  <a:srgbClr val="000000"/>
                </a:solidFill>
                <a:effectLst>
                  <a:outerShdw blurRad="38100" dist="38100" dir="2700000" algn="tl">
                    <a:srgbClr val="FFFFFF"/>
                  </a:outerShdw>
                </a:effectLst>
              </a:rPr>
              <a:t>	Always have a water source available for use in the event of exposure.</a:t>
            </a:r>
          </a:p>
        </p:txBody>
      </p:sp>
      <p:pic>
        <p:nvPicPr>
          <p:cNvPr id="4" name="Picture 3" descr="HD water bottle.jpg" title="Image of a water bot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999" y="4772525"/>
            <a:ext cx="2057401" cy="2057401"/>
          </a:xfrm>
          <a:prstGeom prst="rect">
            <a:avLst/>
          </a:prstGeom>
        </p:spPr>
      </p:pic>
    </p:spTree>
    <p:extLst>
      <p:ext uri="{BB962C8B-B14F-4D97-AF65-F5344CB8AC3E}">
        <p14:creationId xmlns:p14="http://schemas.microsoft.com/office/powerpoint/2010/main" val="1493661457"/>
      </p:ext>
    </p:extLst>
  </p:cSld>
  <p:clrMapOvr>
    <a:masterClrMapping/>
  </p:clrMapOvr>
  <p:transition>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en-US" sz="4800" smtClean="0"/>
              <a:t>CASE STUDY</a:t>
            </a:r>
            <a:r>
              <a:rPr lang="en-US" smtClean="0"/>
              <a:t> </a:t>
            </a:r>
            <a:r>
              <a:rPr lang="en-US" sz="3600" smtClean="0"/>
              <a:t>#IABUNH775</a:t>
            </a:r>
            <a:endParaRPr lang="en-US" sz="3600" b="1" smtClean="0"/>
          </a:p>
        </p:txBody>
      </p:sp>
      <p:sp>
        <p:nvSpPr>
          <p:cNvPr id="179203" name="Rectangle 3"/>
          <p:cNvSpPr>
            <a:spLocks noGrp="1" noChangeArrowheads="1"/>
          </p:cNvSpPr>
          <p:nvPr>
            <p:ph type="body" idx="1"/>
          </p:nvPr>
        </p:nvSpPr>
        <p:spPr/>
        <p:txBody>
          <a:bodyPr/>
          <a:lstStyle/>
          <a:p>
            <a:pPr eaLnBrk="1" hangingPunct="1">
              <a:lnSpc>
                <a:spcPct val="90000"/>
              </a:lnSpc>
              <a:defRPr/>
            </a:pPr>
            <a:r>
              <a:rPr lang="en-US" dirty="0" smtClean="0"/>
              <a:t>Anhydrous exposure</a:t>
            </a:r>
          </a:p>
          <a:p>
            <a:pPr lvl="1" eaLnBrk="1" hangingPunct="1">
              <a:lnSpc>
                <a:spcPct val="90000"/>
              </a:lnSpc>
              <a:buFont typeface="Wingdings" pitchFamily="2" charset="2"/>
              <a:buNone/>
              <a:defRPr/>
            </a:pPr>
            <a:r>
              <a:rPr lang="en-US" sz="2000" dirty="0" smtClean="0"/>
              <a:t>In May, a 30 year old male was applying anhydrous ammonia when he realized he had a plugged applicator.  He was just finished with the field, so he went to the farmstead to make repairs.  When he started to unplug the point, the pressure blew the plug out, spraying anhydrous ammonia in his face and down the front of his open shirt.  He had no water to rinse the area.  His wife heard his screams, called for help, then ran to his aid.  EMS arrived and found the patient writhing on the ground.  They grabbed a hose and rinsed the patient off for fifteen minutes, also removing his clothes.  The patient has redness and swelling to his head and upper torso.  </a:t>
            </a:r>
            <a:endParaRPr lang="en-US" dirty="0" smtClean="0"/>
          </a:p>
        </p:txBody>
      </p:sp>
    </p:spTree>
    <p:extLst>
      <p:ext uri="{BB962C8B-B14F-4D97-AF65-F5344CB8AC3E}">
        <p14:creationId xmlns:p14="http://schemas.microsoft.com/office/powerpoint/2010/main" val="1678637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a:t>Resources</a:t>
            </a:r>
            <a:endParaRPr lang="en-US" dirty="0" smtClean="0"/>
          </a:p>
        </p:txBody>
      </p:sp>
      <p:pic>
        <p:nvPicPr>
          <p:cNvPr id="77827" name="Picture 3" descr="PPE Brochure_Page_1.jpg" title="Resourse Image of Dress for Success by Oregon OSH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1" y="1071137"/>
            <a:ext cx="4114800" cy="53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p:cNvSpPr txBox="1">
            <a:spLocks noChangeArrowheads="1"/>
          </p:cNvSpPr>
          <p:nvPr/>
        </p:nvSpPr>
        <p:spPr bwMode="auto">
          <a:xfrm>
            <a:off x="6400800" y="3733800"/>
            <a:ext cx="243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dirty="0"/>
              <a:t>National Pesticide PPE Training  Solutions Committee</a:t>
            </a:r>
          </a:p>
        </p:txBody>
      </p:sp>
    </p:spTree>
    <p:extLst>
      <p:ext uri="{BB962C8B-B14F-4D97-AF65-F5344CB8AC3E}">
        <p14:creationId xmlns:p14="http://schemas.microsoft.com/office/powerpoint/2010/main" val="176193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0"/>
            <a:ext cx="8229600" cy="1265238"/>
          </a:xfrm>
        </p:spPr>
        <p:txBody>
          <a:bodyPr/>
          <a:lstStyle/>
          <a:p>
            <a:pPr eaLnBrk="1" hangingPunct="1"/>
            <a:r>
              <a:rPr lang="en-US" sz="3600" b="1" dirty="0" smtClean="0"/>
              <a:t>Focus Areas for Presentation</a:t>
            </a:r>
          </a:p>
        </p:txBody>
      </p:sp>
      <p:sp>
        <p:nvSpPr>
          <p:cNvPr id="4099" name="Rectangle 3"/>
          <p:cNvSpPr>
            <a:spLocks noGrp="1" noChangeArrowheads="1"/>
          </p:cNvSpPr>
          <p:nvPr>
            <p:ph idx="4294967295"/>
          </p:nvPr>
        </p:nvSpPr>
        <p:spPr>
          <a:xfrm>
            <a:off x="1371600" y="1447800"/>
            <a:ext cx="7315200" cy="4449763"/>
          </a:xfrm>
        </p:spPr>
        <p:txBody>
          <a:bodyPr/>
          <a:lstStyle/>
          <a:p>
            <a:pPr eaLnBrk="1" hangingPunct="1"/>
            <a:r>
              <a:rPr lang="en-US" sz="2400" dirty="0" smtClean="0"/>
              <a:t>Understanding of the new Hazard Communication Standard</a:t>
            </a:r>
          </a:p>
          <a:p>
            <a:pPr eaLnBrk="1" hangingPunct="1"/>
            <a:r>
              <a:rPr lang="en-US" sz="2400" dirty="0" smtClean="0"/>
              <a:t>Differentiate between OSHA and the EPA</a:t>
            </a:r>
          </a:p>
          <a:p>
            <a:pPr eaLnBrk="1" hangingPunct="1"/>
            <a:r>
              <a:rPr lang="en-US" sz="2400" dirty="0" smtClean="0"/>
              <a:t>Personal Protective Equipment </a:t>
            </a:r>
          </a:p>
          <a:p>
            <a:pPr eaLnBrk="1" hangingPunct="1"/>
            <a:r>
              <a:rPr lang="en-US" sz="2400" dirty="0" smtClean="0"/>
              <a:t>Chemical example: Anhydrous Ammonia</a:t>
            </a:r>
          </a:p>
          <a:p>
            <a:pPr eaLnBrk="1" hangingPunct="1"/>
            <a:endParaRPr lang="en-US" sz="2400" dirty="0" smtClean="0"/>
          </a:p>
          <a:p>
            <a:pPr eaLnBrk="1" hangingPunct="1"/>
            <a:r>
              <a:rPr lang="en-US" sz="2400" b="1" i="1" dirty="0" smtClean="0"/>
              <a:t>Questions</a:t>
            </a:r>
          </a:p>
        </p:txBody>
      </p:sp>
      <p:sp>
        <p:nvSpPr>
          <p:cNvPr id="410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7544E108-F746-4046-B889-AFC853EF992C}" type="slidenum">
              <a:rPr kumimoji="1" lang="en-US" sz="1400" i="0"/>
              <a:pPr algn="r" eaLnBrk="1" hangingPunct="1">
                <a:spcBef>
                  <a:spcPct val="0"/>
                </a:spcBef>
              </a:pPr>
              <a:t>5</a:t>
            </a:fld>
            <a:endParaRPr kumimoji="1" lang="en-US" sz="1400" i="0"/>
          </a:p>
        </p:txBody>
      </p:sp>
    </p:spTree>
    <p:extLst>
      <p:ext uri="{BB962C8B-B14F-4D97-AF65-F5344CB8AC3E}">
        <p14:creationId xmlns:p14="http://schemas.microsoft.com/office/powerpoint/2010/main" val="2527155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0"/>
            <a:ext cx="8229600" cy="1143000"/>
          </a:xfrm>
        </p:spPr>
        <p:txBody>
          <a:bodyPr/>
          <a:lstStyle/>
          <a:p>
            <a:r>
              <a:rPr lang="en-US" dirty="0" smtClean="0"/>
              <a:t>Resources </a:t>
            </a:r>
            <a:endParaRPr lang="en-US" dirty="0" smtClean="0"/>
          </a:p>
        </p:txBody>
      </p:sp>
      <p:sp>
        <p:nvSpPr>
          <p:cNvPr id="76803" name="Content Placeholder 2"/>
          <p:cNvSpPr>
            <a:spLocks noGrp="1"/>
          </p:cNvSpPr>
          <p:nvPr>
            <p:ph idx="1"/>
          </p:nvPr>
        </p:nvSpPr>
        <p:spPr>
          <a:xfrm>
            <a:off x="1524000" y="1371600"/>
            <a:ext cx="7315200" cy="4525963"/>
          </a:xfrm>
        </p:spPr>
        <p:txBody>
          <a:bodyPr>
            <a:normAutofit fontScale="92500" lnSpcReduction="10000"/>
          </a:bodyPr>
          <a:lstStyle/>
          <a:p>
            <a:r>
              <a:rPr lang="en-US" sz="2400" b="1" dirty="0" err="1" smtClean="0"/>
              <a:t>TyVex</a:t>
            </a:r>
            <a:r>
              <a:rPr lang="en-US" sz="2400" b="1" dirty="0" smtClean="0"/>
              <a:t> :  EPA LOP (levels of protection) </a:t>
            </a:r>
            <a:r>
              <a:rPr lang="en-US" sz="2000" u="sng" dirty="0" smtClean="0">
                <a:hlinkClick r:id="rId3" tooltip="Link to Dupont TyVex web article"/>
              </a:rPr>
              <a:t>http://www2.dupont.com/personal-protection/en-us/dpt/article/epa-guidelines.html</a:t>
            </a:r>
            <a:endParaRPr lang="en-US" sz="2000" u="sng" dirty="0" smtClean="0"/>
          </a:p>
          <a:p>
            <a:endParaRPr lang="en-US" sz="2000" u="sng" dirty="0" smtClean="0"/>
          </a:p>
          <a:p>
            <a:pPr>
              <a:spcBef>
                <a:spcPts val="600"/>
              </a:spcBef>
            </a:pPr>
            <a:r>
              <a:rPr lang="en-US" sz="2400" b="1" dirty="0" smtClean="0"/>
              <a:t>Personal Protective Equipment -  EPA </a:t>
            </a:r>
            <a:r>
              <a:rPr lang="en-US" sz="2000" dirty="0" smtClean="0"/>
              <a:t>Interpreting PPE Statements on Pesticide Labels</a:t>
            </a:r>
            <a:r>
              <a:rPr lang="en-US" sz="2400" dirty="0" smtClean="0">
                <a:hlinkClick r:id="rId4" tooltip="Resource Link to EPA Statments on Pesticide Labels"/>
              </a:rPr>
              <a:t> </a:t>
            </a:r>
            <a:r>
              <a:rPr lang="en-US" sz="2000" dirty="0" smtClean="0">
                <a:hlinkClick r:id="rId4" tooltip="Resource Link to EPA Statments on Pesticide Labels"/>
              </a:rPr>
              <a:t>http://www.epa.gov/pesticides/safety/workers/equip.htm</a:t>
            </a:r>
            <a:endParaRPr lang="en-US" sz="2000" dirty="0" smtClean="0"/>
          </a:p>
          <a:p>
            <a:pPr>
              <a:spcBef>
                <a:spcPts val="600"/>
              </a:spcBef>
            </a:pPr>
            <a:endParaRPr lang="en-US" sz="2000" dirty="0" smtClean="0"/>
          </a:p>
          <a:p>
            <a:r>
              <a:rPr lang="en-US" sz="2400" b="1" dirty="0" smtClean="0"/>
              <a:t>EPA Label Review Manual – Chapter 10 </a:t>
            </a:r>
            <a:r>
              <a:rPr lang="en-US" sz="2400" dirty="0" smtClean="0">
                <a:hlinkClick r:id="rId5" tooltip="Resource link to EPA's label review manual"/>
              </a:rPr>
              <a:t>     </a:t>
            </a:r>
            <a:r>
              <a:rPr lang="en-US" sz="2000" dirty="0" smtClean="0">
                <a:hlinkClick r:id="rId5" tooltip="Resource link to EPA's label review manual"/>
              </a:rPr>
              <a:t>http://www.epa.gov/oppfead1/labeling/lrm/chap-10.pdf</a:t>
            </a:r>
            <a:endParaRPr lang="en-US" sz="2000" dirty="0" smtClean="0"/>
          </a:p>
          <a:p>
            <a:endParaRPr lang="en-US" sz="2000" dirty="0" smtClean="0"/>
          </a:p>
          <a:p>
            <a:r>
              <a:rPr lang="en-US" sz="2400" b="1" dirty="0" smtClean="0"/>
              <a:t>Respirators – NIOSH/ CDC                     </a:t>
            </a:r>
            <a:r>
              <a:rPr lang="en-US" sz="2400" dirty="0" smtClean="0"/>
              <a:t>Respirator </a:t>
            </a:r>
            <a:r>
              <a:rPr lang="en-US" sz="2000" dirty="0" smtClean="0"/>
              <a:t>Certified Equipment List Search</a:t>
            </a:r>
            <a:r>
              <a:rPr lang="en-US" sz="2000" dirty="0" smtClean="0">
                <a:hlinkClick r:id="rId6" tooltip="Link to CDC Equipment list "/>
              </a:rPr>
              <a:t>  http://www2a.cdc.gov/drds/cel/cel_form_code.asp</a:t>
            </a:r>
            <a:endParaRPr lang="en-US" sz="2000" dirty="0" smtClean="0"/>
          </a:p>
        </p:txBody>
      </p:sp>
    </p:spTree>
    <p:extLst>
      <p:ext uri="{BB962C8B-B14F-4D97-AF65-F5344CB8AC3E}">
        <p14:creationId xmlns:p14="http://schemas.microsoft.com/office/powerpoint/2010/main" val="2586094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229600" cy="1143000"/>
          </a:xfrm>
        </p:spPr>
        <p:txBody>
          <a:bodyPr/>
          <a:lstStyle/>
          <a:p>
            <a:pPr eaLnBrk="1" hangingPunct="1"/>
            <a:r>
              <a:rPr lang="en-US" sz="3600" b="1" smtClean="0"/>
              <a:t>OSHA Resources</a:t>
            </a:r>
          </a:p>
        </p:txBody>
      </p:sp>
      <p:sp>
        <p:nvSpPr>
          <p:cNvPr id="27651" name="Rectangle 3"/>
          <p:cNvSpPr>
            <a:spLocks noGrp="1" noChangeArrowheads="1"/>
          </p:cNvSpPr>
          <p:nvPr>
            <p:ph type="body" idx="1"/>
          </p:nvPr>
        </p:nvSpPr>
        <p:spPr>
          <a:xfrm>
            <a:off x="1676400" y="1600200"/>
            <a:ext cx="6934200" cy="4525963"/>
          </a:xfrm>
        </p:spPr>
        <p:txBody>
          <a:bodyPr/>
          <a:lstStyle/>
          <a:p>
            <a:pPr algn="ctr" eaLnBrk="1" hangingPunct="1">
              <a:lnSpc>
                <a:spcPct val="80000"/>
              </a:lnSpc>
              <a:buFontTx/>
              <a:buNone/>
            </a:pPr>
            <a:r>
              <a:rPr lang="en-US" sz="2400" dirty="0" smtClean="0">
                <a:hlinkClick r:id="rId3" tooltip="OSHA Resource - OSHA.gov"/>
              </a:rPr>
              <a:t>www.osha.gov </a:t>
            </a:r>
            <a:endParaRPr lang="en-US" sz="2400" dirty="0" smtClean="0"/>
          </a:p>
          <a:p>
            <a:pPr eaLnBrk="1" hangingPunct="1">
              <a:lnSpc>
                <a:spcPct val="80000"/>
              </a:lnSpc>
              <a:buFontTx/>
              <a:buNone/>
            </a:pPr>
            <a:endParaRPr lang="en-US" sz="2000" b="1" dirty="0" smtClean="0"/>
          </a:p>
          <a:p>
            <a:pPr eaLnBrk="1" hangingPunct="1">
              <a:lnSpc>
                <a:spcPct val="80000"/>
              </a:lnSpc>
              <a:buFont typeface="Wingdings" pitchFamily="2" charset="2"/>
              <a:buChar char="Ø"/>
            </a:pPr>
            <a:r>
              <a:rPr lang="en-US" sz="2400" dirty="0" smtClean="0"/>
              <a:t>OSHA Respiratory selection e-tool </a:t>
            </a:r>
          </a:p>
          <a:p>
            <a:pPr eaLnBrk="1" hangingPunct="1">
              <a:lnSpc>
                <a:spcPct val="80000"/>
              </a:lnSpc>
              <a:buFont typeface="Wingdings" pitchFamily="2" charset="2"/>
              <a:buChar char="Ø"/>
            </a:pPr>
            <a:r>
              <a:rPr lang="en-US" sz="2400" dirty="0" smtClean="0"/>
              <a:t>Respiratory uses</a:t>
            </a:r>
          </a:p>
          <a:p>
            <a:pPr eaLnBrk="1" hangingPunct="1">
              <a:lnSpc>
                <a:spcPct val="80000"/>
              </a:lnSpc>
              <a:buFont typeface="Wingdings" pitchFamily="2" charset="2"/>
              <a:buChar char="Ø"/>
            </a:pPr>
            <a:r>
              <a:rPr lang="en-US" sz="2400" dirty="0" smtClean="0"/>
              <a:t>Medical Requirements</a:t>
            </a:r>
          </a:p>
          <a:p>
            <a:pPr eaLnBrk="1" hangingPunct="1">
              <a:lnSpc>
                <a:spcPct val="80000"/>
              </a:lnSpc>
              <a:buFont typeface="Wingdings" pitchFamily="2" charset="2"/>
              <a:buChar char="Ø"/>
            </a:pPr>
            <a:r>
              <a:rPr lang="en-US" sz="2400" dirty="0" smtClean="0"/>
              <a:t>Maintenance and care of respirators</a:t>
            </a:r>
          </a:p>
          <a:p>
            <a:pPr eaLnBrk="1" hangingPunct="1">
              <a:lnSpc>
                <a:spcPct val="80000"/>
              </a:lnSpc>
              <a:buFont typeface="Wingdings" pitchFamily="2" charset="2"/>
              <a:buChar char="Ø"/>
            </a:pPr>
            <a:r>
              <a:rPr lang="en-US" sz="2400" dirty="0" smtClean="0"/>
              <a:t>Fit testing</a:t>
            </a:r>
          </a:p>
          <a:p>
            <a:pPr eaLnBrk="1" hangingPunct="1">
              <a:lnSpc>
                <a:spcPct val="80000"/>
              </a:lnSpc>
              <a:buFont typeface="Wingdings" pitchFamily="2" charset="2"/>
              <a:buChar char="Ø"/>
            </a:pPr>
            <a:r>
              <a:rPr lang="en-US" sz="2400" dirty="0" smtClean="0"/>
              <a:t>Written Programs</a:t>
            </a:r>
          </a:p>
          <a:p>
            <a:pPr eaLnBrk="1" hangingPunct="1">
              <a:lnSpc>
                <a:spcPct val="80000"/>
              </a:lnSpc>
              <a:buFont typeface="Wingdings" pitchFamily="2" charset="2"/>
              <a:buChar char="Ø"/>
            </a:pPr>
            <a:r>
              <a:rPr lang="en-US" sz="2400" dirty="0" smtClean="0"/>
              <a:t>Voluntary Use of Respirators</a:t>
            </a:r>
          </a:p>
          <a:p>
            <a:pPr eaLnBrk="1" hangingPunct="1">
              <a:lnSpc>
                <a:spcPct val="80000"/>
              </a:lnSpc>
              <a:buFont typeface="Wingdings" pitchFamily="2" charset="2"/>
              <a:buChar char="Ø"/>
            </a:pPr>
            <a:r>
              <a:rPr lang="en-US" sz="2400" dirty="0" smtClean="0"/>
              <a:t>Respiratory Change Schedules</a:t>
            </a:r>
          </a:p>
          <a:p>
            <a:pPr eaLnBrk="1" hangingPunct="1">
              <a:lnSpc>
                <a:spcPct val="80000"/>
              </a:lnSpc>
              <a:buFont typeface="Wingdings" pitchFamily="2" charset="2"/>
              <a:buChar char="Ø"/>
            </a:pPr>
            <a:r>
              <a:rPr lang="en-US" sz="2400" dirty="0" smtClean="0"/>
              <a:t>Respirator Selection</a:t>
            </a:r>
          </a:p>
        </p:txBody>
      </p:sp>
    </p:spTree>
    <p:extLst>
      <p:ext uri="{BB962C8B-B14F-4D97-AF65-F5344CB8AC3E}">
        <p14:creationId xmlns:p14="http://schemas.microsoft.com/office/powerpoint/2010/main" val="598380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0"/>
            <a:ext cx="8229600" cy="1143000"/>
          </a:xfrm>
        </p:spPr>
        <p:txBody>
          <a:bodyPr/>
          <a:lstStyle/>
          <a:p>
            <a:r>
              <a:rPr lang="en-US" sz="3600" b="1" smtClean="0"/>
              <a:t>OSHA Resources </a:t>
            </a:r>
          </a:p>
        </p:txBody>
      </p:sp>
      <p:sp>
        <p:nvSpPr>
          <p:cNvPr id="28675" name="Content Placeholder 2"/>
          <p:cNvSpPr>
            <a:spLocks noGrp="1"/>
          </p:cNvSpPr>
          <p:nvPr>
            <p:ph idx="1"/>
          </p:nvPr>
        </p:nvSpPr>
        <p:spPr>
          <a:xfrm>
            <a:off x="1752600" y="1524000"/>
            <a:ext cx="6705600" cy="4525963"/>
          </a:xfrm>
        </p:spPr>
        <p:txBody>
          <a:bodyPr/>
          <a:lstStyle/>
          <a:p>
            <a:r>
              <a:rPr lang="en-US" sz="1800" b="1" smtClean="0"/>
              <a:t>Respirators QuickCard™</a:t>
            </a:r>
            <a:r>
              <a:rPr lang="en-US" sz="1800" smtClean="0"/>
              <a:t/>
            </a:r>
            <a:br>
              <a:rPr lang="en-US" sz="1800" smtClean="0"/>
            </a:br>
            <a:r>
              <a:rPr lang="en-US" sz="1800" smtClean="0"/>
              <a:t>(OSHA 3280 - 2005) (</a:t>
            </a:r>
            <a:r>
              <a:rPr lang="en-US" sz="1800" b="1" smtClean="0"/>
              <a:t>English:</a:t>
            </a:r>
            <a:r>
              <a:rPr lang="en-US" sz="1800" smtClean="0"/>
              <a:t> </a:t>
            </a:r>
            <a:r>
              <a:rPr lang="en-US" sz="1800" smtClean="0">
                <a:hlinkClick r:id="rId3" action="ppaction://hlinkfile"/>
              </a:rPr>
              <a:t>HTML</a:t>
            </a:r>
            <a:r>
              <a:rPr lang="en-US" sz="1800" smtClean="0"/>
              <a:t> </a:t>
            </a:r>
            <a:r>
              <a:rPr lang="en-US" sz="1800" smtClean="0">
                <a:hlinkClick r:id="rId4" action="ppaction://hlinkfile"/>
              </a:rPr>
              <a:t>PDF</a:t>
            </a:r>
            <a:r>
              <a:rPr lang="en-US" sz="1800" smtClean="0"/>
              <a:t> )</a:t>
            </a:r>
            <a:br>
              <a:rPr lang="en-US" sz="1800" smtClean="0"/>
            </a:br>
            <a:r>
              <a:rPr lang="en-US" sz="1800" smtClean="0"/>
              <a:t>(OSHA 3280 - 2005) (</a:t>
            </a:r>
            <a:r>
              <a:rPr lang="en-US" sz="1800" b="1" smtClean="0"/>
              <a:t>Spanish:</a:t>
            </a:r>
            <a:r>
              <a:rPr lang="en-US" sz="1800" smtClean="0"/>
              <a:t> </a:t>
            </a:r>
            <a:r>
              <a:rPr lang="en-US" sz="1800" smtClean="0">
                <a:hlinkClick r:id="rId5" action="ppaction://hlinkfile"/>
              </a:rPr>
              <a:t>HTML</a:t>
            </a:r>
            <a:r>
              <a:rPr lang="en-US" sz="1800" smtClean="0"/>
              <a:t> </a:t>
            </a:r>
            <a:r>
              <a:rPr lang="en-US" sz="1800" smtClean="0">
                <a:hlinkClick r:id="rId6" action="ppaction://hlinkfile"/>
              </a:rPr>
              <a:t>PDF</a:t>
            </a:r>
            <a:r>
              <a:rPr lang="en-US" sz="1800" smtClean="0"/>
              <a:t> )</a:t>
            </a:r>
            <a:br>
              <a:rPr lang="en-US" sz="1800" smtClean="0"/>
            </a:br>
            <a:r>
              <a:rPr lang="en-US" sz="1800" smtClean="0"/>
              <a:t/>
            </a:r>
            <a:br>
              <a:rPr lang="en-US" sz="1800" smtClean="0"/>
            </a:br>
            <a:r>
              <a:rPr lang="en-US" sz="1800" b="1" smtClean="0"/>
              <a:t>Respiratory Protection Standard: Small Entity Compliance Guide </a:t>
            </a:r>
            <a:r>
              <a:rPr lang="en-US" sz="1800" smtClean="0"/>
              <a:t/>
            </a:r>
            <a:br>
              <a:rPr lang="en-US" sz="1800" smtClean="0"/>
            </a:br>
            <a:r>
              <a:rPr lang="en-US" sz="1800" smtClean="0"/>
              <a:t>(</a:t>
            </a:r>
            <a:r>
              <a:rPr lang="en-US" sz="1800" b="1" smtClean="0"/>
              <a:t>English:</a:t>
            </a:r>
            <a:r>
              <a:rPr lang="en-US" sz="1800" smtClean="0"/>
              <a:t> </a:t>
            </a:r>
            <a:r>
              <a:rPr lang="en-US" sz="1800" smtClean="0">
                <a:hlinkClick r:id="rId7" action="ppaction://hlinkfile"/>
              </a:rPr>
              <a:t>PDF</a:t>
            </a:r>
            <a:r>
              <a:rPr lang="en-US" sz="1800" smtClean="0"/>
              <a:t> )</a:t>
            </a:r>
            <a:br>
              <a:rPr lang="en-US" sz="1800" smtClean="0"/>
            </a:br>
            <a:r>
              <a:rPr lang="en-US" sz="1800" smtClean="0"/>
              <a:t/>
            </a:r>
            <a:br>
              <a:rPr lang="en-US" sz="1800" smtClean="0"/>
            </a:br>
            <a:r>
              <a:rPr lang="en-US" sz="1800" b="1" smtClean="0"/>
              <a:t>Respiratory Protection: Assigned Protection Factors for the Revised Respiratory Protection Standard</a:t>
            </a:r>
            <a:r>
              <a:rPr lang="en-US" sz="1800" smtClean="0"/>
              <a:t/>
            </a:r>
            <a:br>
              <a:rPr lang="en-US" sz="1800" smtClean="0"/>
            </a:br>
            <a:r>
              <a:rPr lang="en-US" sz="1800" smtClean="0"/>
              <a:t>(OSHA 3352 - 2009) (</a:t>
            </a:r>
            <a:r>
              <a:rPr lang="en-US" sz="1800" b="1" smtClean="0"/>
              <a:t>English:</a:t>
            </a:r>
            <a:r>
              <a:rPr lang="en-US" sz="1800" smtClean="0"/>
              <a:t> </a:t>
            </a:r>
            <a:r>
              <a:rPr lang="en-US" sz="1800" smtClean="0">
                <a:hlinkClick r:id="rId8" action="ppaction://hlinkfile"/>
              </a:rPr>
              <a:t>HTML</a:t>
            </a:r>
            <a:r>
              <a:rPr lang="en-US" sz="1800" smtClean="0"/>
              <a:t> </a:t>
            </a:r>
            <a:r>
              <a:rPr lang="en-US" sz="1800" smtClean="0">
                <a:hlinkClick r:id="rId9" action="ppaction://hlinkfile"/>
              </a:rPr>
              <a:t>PDF</a:t>
            </a:r>
            <a:r>
              <a:rPr lang="en-US" sz="1800" smtClean="0"/>
              <a:t> )</a:t>
            </a:r>
            <a:br>
              <a:rPr lang="en-US" sz="1800" smtClean="0"/>
            </a:br>
            <a:r>
              <a:rPr lang="en-US" sz="1800" smtClean="0"/>
              <a:t/>
            </a:r>
            <a:br>
              <a:rPr lang="en-US" sz="1800" smtClean="0"/>
            </a:br>
            <a:r>
              <a:rPr lang="en-US" sz="1800" b="1" smtClean="0"/>
              <a:t>Respiratory Protection: Respiratory Infection Control - Respirators Versus Surgical Masks Fact Sheet</a:t>
            </a:r>
            <a:r>
              <a:rPr lang="en-US" sz="1800" smtClean="0"/>
              <a:t/>
            </a:r>
            <a:br>
              <a:rPr lang="en-US" sz="1800" smtClean="0"/>
            </a:br>
            <a:r>
              <a:rPr lang="en-US" sz="1800" smtClean="0"/>
              <a:t>(</a:t>
            </a:r>
            <a:r>
              <a:rPr lang="en-US" sz="1800" b="1" smtClean="0"/>
              <a:t>English:</a:t>
            </a:r>
            <a:r>
              <a:rPr lang="en-US" sz="1800" smtClean="0"/>
              <a:t> </a:t>
            </a:r>
            <a:r>
              <a:rPr lang="en-US" sz="1800" smtClean="0">
                <a:hlinkClick r:id="rId10" action="ppaction://hlinkfile"/>
              </a:rPr>
              <a:t>HTML</a:t>
            </a:r>
            <a:r>
              <a:rPr lang="en-US" sz="1800" smtClean="0"/>
              <a:t> </a:t>
            </a:r>
            <a:r>
              <a:rPr lang="en-US" sz="1800" smtClean="0">
                <a:hlinkClick r:id="rId11" action="ppaction://hlinkfile"/>
              </a:rPr>
              <a:t>PDF</a:t>
            </a:r>
            <a:r>
              <a:rPr lang="en-US" sz="1800" smtClean="0"/>
              <a:t>)</a:t>
            </a:r>
            <a:r>
              <a:rPr lang="en-US" sz="1200" smtClean="0"/>
              <a:t/>
            </a:r>
            <a:br>
              <a:rPr lang="en-US" sz="1200" smtClean="0"/>
            </a:br>
            <a:endParaRPr lang="en-US" sz="1200" smtClean="0"/>
          </a:p>
        </p:txBody>
      </p:sp>
    </p:spTree>
    <p:extLst>
      <p:ext uri="{BB962C8B-B14F-4D97-AF65-F5344CB8AC3E}">
        <p14:creationId xmlns:p14="http://schemas.microsoft.com/office/powerpoint/2010/main" val="14450785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1752600" y="16764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smtClean="0"/>
          </a:p>
          <a:p>
            <a:pPr lvl="1" eaLnBrk="1" hangingPunct="1">
              <a:buFont typeface="Wingdings" pitchFamily="2" charset="2"/>
              <a:buChar char="Ø"/>
            </a:pPr>
            <a:r>
              <a:rPr lang="en-US" sz="2400" dirty="0" smtClean="0"/>
              <a:t>A safe and healthful workplace </a:t>
            </a:r>
            <a:endParaRPr lang="en-US" sz="2400" b="1" dirty="0" smtClean="0"/>
          </a:p>
          <a:p>
            <a:pPr lvl="1" eaLnBrk="1" hangingPunct="1">
              <a:buFont typeface="Wingdings" pitchFamily="2" charset="2"/>
              <a:buChar char="Ø"/>
            </a:pPr>
            <a:r>
              <a:rPr lang="en-US" sz="2400" dirty="0" smtClean="0"/>
              <a:t>Know about hazardous chemicals</a:t>
            </a:r>
            <a:endParaRPr lang="en-US" sz="2400" b="1" dirty="0" smtClean="0"/>
          </a:p>
          <a:p>
            <a:pPr lvl="1" eaLnBrk="1" hangingPunct="1">
              <a:buFont typeface="Wingdings" pitchFamily="2" charset="2"/>
              <a:buChar char="Ø"/>
            </a:pPr>
            <a:r>
              <a:rPr lang="en-US" sz="2400" dirty="0" smtClean="0"/>
              <a:t>Information about injuries and illnesses in your workplace </a:t>
            </a:r>
            <a:endParaRPr lang="en-US" sz="2400" b="1" dirty="0" smtClean="0"/>
          </a:p>
          <a:p>
            <a:pPr lvl="1" eaLnBrk="1" hangingPunct="1">
              <a:buFont typeface="Wingdings" pitchFamily="2" charset="2"/>
              <a:buChar char="Ø"/>
            </a:pPr>
            <a:r>
              <a:rPr lang="en-US" sz="2400" dirty="0" smtClean="0"/>
              <a:t>Complain or request hazard correction from employer </a:t>
            </a:r>
            <a:endParaRPr lang="en-US" sz="2400" b="1" dirty="0" smtClean="0"/>
          </a:p>
          <a:p>
            <a:pPr eaLnBrk="1" hangingPunct="1"/>
            <a:endParaRPr lang="en-US" sz="2400" dirty="0" smtClean="0"/>
          </a:p>
        </p:txBody>
      </p:sp>
      <p:sp>
        <p:nvSpPr>
          <p:cNvPr id="2051" name="Title 2"/>
          <p:cNvSpPr>
            <a:spLocks noGrp="1"/>
          </p:cNvSpPr>
          <p:nvPr>
            <p:ph type="title" idx="4294967295"/>
          </p:nvPr>
        </p:nvSpPr>
        <p:spPr>
          <a:xfrm>
            <a:off x="0" y="304800"/>
            <a:ext cx="87630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3705921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685800" y="1752600"/>
            <a:ext cx="7467600" cy="4525963"/>
          </a:xfrm>
        </p:spPr>
        <p:txBody>
          <a:bodyPr/>
          <a:lstStyle/>
          <a:p>
            <a:pPr eaLnBrk="1" hangingPunct="1">
              <a:buFontTx/>
              <a:buNone/>
            </a:pPr>
            <a:r>
              <a:rPr lang="en-US" sz="2800" dirty="0" smtClean="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3075" name="Title 2"/>
          <p:cNvSpPr>
            <a:spLocks noGrp="1"/>
          </p:cNvSpPr>
          <p:nvPr>
            <p:ph type="title" idx="4294967295"/>
          </p:nvPr>
        </p:nvSpPr>
        <p:spPr>
          <a:xfrm>
            <a:off x="381000" y="228600"/>
            <a:ext cx="8229600" cy="1143000"/>
          </a:xfrm>
        </p:spPr>
        <p:txBody>
          <a:bodyPr/>
          <a:lstStyle/>
          <a:p>
            <a:pPr eaLnBrk="1" hangingPunct="1"/>
            <a:r>
              <a:rPr lang="en-US" sz="4000" b="1" dirty="0" smtClean="0"/>
              <a:t>Employee Rights and </a:t>
            </a:r>
            <a:r>
              <a:rPr lang="en-US" sz="4000" b="1" dirty="0" smtClean="0"/>
              <a:t>Responsibilities </a:t>
            </a:r>
            <a:endParaRPr lang="en-US" sz="4000" b="1" dirty="0" smtClean="0"/>
          </a:p>
        </p:txBody>
      </p:sp>
    </p:spTree>
    <p:extLst>
      <p:ext uri="{BB962C8B-B14F-4D97-AF65-F5344CB8AC3E}">
        <p14:creationId xmlns:p14="http://schemas.microsoft.com/office/powerpoint/2010/main" val="393662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457200" y="1752600"/>
            <a:ext cx="8305800" cy="4525963"/>
          </a:xfrm>
        </p:spPr>
        <p:txBody>
          <a:bodyPr/>
          <a:lstStyle/>
          <a:p>
            <a:pPr eaLnBrk="1" hangingPunct="1">
              <a:buFont typeface="Wingdings 2" pitchFamily="18" charset="2"/>
              <a:buChar char=""/>
            </a:pPr>
            <a:r>
              <a:rPr lang="en-US" sz="2600" dirty="0" smtClean="0"/>
              <a:t>OSHA website: </a:t>
            </a:r>
            <a:r>
              <a:rPr lang="en-US" sz="2600" dirty="0" smtClean="0">
                <a:hlinkClick r:id="rId3" tooltip="Link to OSHA.gov website"/>
              </a:rPr>
              <a:t>www.osha.gov</a:t>
            </a:r>
            <a:r>
              <a:rPr lang="en-US" sz="2600" dirty="0" smtClean="0"/>
              <a:t> and OSHA offices: Call or Write (800-321-OSHA) </a:t>
            </a:r>
          </a:p>
          <a:p>
            <a:pPr eaLnBrk="1" hangingPunct="1">
              <a:buFont typeface="Wingdings 2" pitchFamily="18" charset="2"/>
              <a:buChar char=""/>
            </a:pPr>
            <a:r>
              <a:rPr lang="en-US" sz="2600" dirty="0" smtClean="0"/>
              <a:t>Compliance Assistance Specialists in the area offices </a:t>
            </a:r>
          </a:p>
          <a:p>
            <a:pPr eaLnBrk="1" hangingPunct="1">
              <a:buFont typeface="Wingdings 2" pitchFamily="18" charset="2"/>
              <a:buChar char=""/>
            </a:pPr>
            <a:r>
              <a:rPr lang="en-US" sz="2600" dirty="0" smtClean="0"/>
              <a:t>National Institute for Occupational Safety and Health (NIOSH) – OSHA’s sister agency</a:t>
            </a:r>
          </a:p>
          <a:p>
            <a:pPr eaLnBrk="1" hangingPunct="1">
              <a:buFont typeface="Wingdings 2" pitchFamily="18" charset="2"/>
              <a:buChar char=""/>
            </a:pPr>
            <a:r>
              <a:rPr lang="en-US" sz="2600" dirty="0" smtClean="0"/>
              <a:t>OSHA Training Institute Education Centers</a:t>
            </a:r>
          </a:p>
          <a:p>
            <a:pPr eaLnBrk="1" hangingPunct="1">
              <a:buFont typeface="Wingdings 2" pitchFamily="18" charset="2"/>
              <a:buChar char=""/>
            </a:pPr>
            <a:r>
              <a:rPr lang="en-US" sz="2600" dirty="0" smtClean="0"/>
              <a:t>Doctors, nurses, other health care providers</a:t>
            </a:r>
          </a:p>
          <a:p>
            <a:pPr eaLnBrk="1" hangingPunct="1">
              <a:buFont typeface="Wingdings 2" pitchFamily="18" charset="2"/>
              <a:buChar char=""/>
            </a:pPr>
            <a:r>
              <a:rPr lang="en-US" sz="2600" dirty="0" smtClean="0"/>
              <a:t>Public libraries</a:t>
            </a:r>
          </a:p>
          <a:p>
            <a:pPr eaLnBrk="1" hangingPunct="1">
              <a:buFont typeface="Wingdings 2" pitchFamily="18" charset="2"/>
              <a:buChar char=""/>
            </a:pPr>
            <a:r>
              <a:rPr lang="en-US" sz="2600" dirty="0" smtClean="0"/>
              <a:t>Other local, community-based resources</a:t>
            </a:r>
          </a:p>
        </p:txBody>
      </p:sp>
      <p:sp>
        <p:nvSpPr>
          <p:cNvPr id="4099" name="Title 2"/>
          <p:cNvSpPr>
            <a:spLocks noGrp="1"/>
          </p:cNvSpPr>
          <p:nvPr>
            <p:ph type="title" idx="4294967295"/>
          </p:nvPr>
        </p:nvSpPr>
        <p:spPr>
          <a:xfrm>
            <a:off x="457200" y="381000"/>
            <a:ext cx="8229600" cy="1143000"/>
          </a:xfrm>
        </p:spPr>
        <p:txBody>
          <a:bodyPr/>
          <a:lstStyle/>
          <a:p>
            <a:pPr eaLnBrk="1" hangingPunct="1"/>
            <a:r>
              <a:rPr lang="en-US" sz="4000" b="1" dirty="0" smtClean="0"/>
              <a:t> Employee </a:t>
            </a:r>
            <a:r>
              <a:rPr lang="en-US" sz="4000" b="1" dirty="0" smtClean="0"/>
              <a:t>Rights and Responsibilities</a:t>
            </a:r>
          </a:p>
        </p:txBody>
      </p:sp>
    </p:spTree>
    <p:extLst>
      <p:ext uri="{BB962C8B-B14F-4D97-AF65-F5344CB8AC3E}">
        <p14:creationId xmlns:p14="http://schemas.microsoft.com/office/powerpoint/2010/main" val="1030972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The Boiling Point of Anhydrous Ammonia</a:t>
            </a:r>
            <a:endParaRPr lang="en-US" dirty="0"/>
          </a:p>
        </p:txBody>
      </p:sp>
      <p:sp>
        <p:nvSpPr>
          <p:cNvPr id="3" name="Content Placeholder 2"/>
          <p:cNvSpPr>
            <a:spLocks noGrp="1"/>
          </p:cNvSpPr>
          <p:nvPr>
            <p:ph sz="half" idx="1"/>
          </p:nvPr>
        </p:nvSpPr>
        <p:spPr/>
        <p:txBody>
          <a:bodyPr/>
          <a:lstStyle/>
          <a:p>
            <a:pPr marL="0" indent="0">
              <a:buNone/>
            </a:pPr>
            <a:r>
              <a:rPr lang="en-US" dirty="0"/>
              <a:t> A) </a:t>
            </a:r>
            <a:r>
              <a:rPr lang="en-US" dirty="0" smtClean="0"/>
              <a:t>212 degree F</a:t>
            </a:r>
            <a:endParaRPr lang="en-US" dirty="0"/>
          </a:p>
          <a:p>
            <a:pPr marL="0" indent="0">
              <a:buNone/>
            </a:pPr>
            <a:r>
              <a:rPr lang="en-US" dirty="0" smtClean="0"/>
              <a:t> </a:t>
            </a:r>
            <a:r>
              <a:rPr lang="en-US" dirty="0"/>
              <a:t>B) </a:t>
            </a:r>
            <a:r>
              <a:rPr lang="en-US" dirty="0" smtClean="0"/>
              <a:t>58 degrees F</a:t>
            </a:r>
          </a:p>
          <a:p>
            <a:pPr marL="0" indent="0">
              <a:buNone/>
            </a:pPr>
            <a:r>
              <a:rPr lang="en-US" dirty="0" smtClean="0"/>
              <a:t> C</a:t>
            </a:r>
            <a:r>
              <a:rPr lang="en-US" dirty="0"/>
              <a:t>) </a:t>
            </a:r>
            <a:r>
              <a:rPr lang="en-US" dirty="0" smtClean="0"/>
              <a:t>-28 degrees F</a:t>
            </a:r>
            <a:endParaRPr lang="en-US" dirty="0"/>
          </a:p>
          <a:p>
            <a:pPr marL="0" indent="0">
              <a:buNone/>
            </a:pPr>
            <a:r>
              <a:rPr lang="en-US" dirty="0" smtClean="0"/>
              <a:t> </a:t>
            </a:r>
            <a:r>
              <a:rPr lang="en-US" dirty="0"/>
              <a:t>D) </a:t>
            </a:r>
            <a:r>
              <a:rPr lang="en-US" dirty="0" smtClean="0"/>
              <a:t>None </a:t>
            </a:r>
            <a:r>
              <a:rPr lang="en-US" dirty="0"/>
              <a:t>of the above</a:t>
            </a:r>
          </a:p>
        </p:txBody>
      </p:sp>
    </p:spTree>
    <p:extLst>
      <p:ext uri="{BB962C8B-B14F-4D97-AF65-F5344CB8AC3E}">
        <p14:creationId xmlns:p14="http://schemas.microsoft.com/office/powerpoint/2010/main" val="421708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5334000" cy="954107"/>
          </a:xfrm>
          <a:prstGeom prst="rect">
            <a:avLst/>
          </a:prstGeom>
          <a:noFill/>
        </p:spPr>
        <p:txBody>
          <a:bodyPr wrap="square" rtlCol="0">
            <a:spAutoFit/>
          </a:bodyPr>
          <a:lstStyle/>
          <a:p>
            <a:pPr lvl="0"/>
            <a:r>
              <a:rPr lang="en-US" sz="2800" dirty="0" smtClean="0"/>
              <a:t>In June of 2015 MSDS sheets </a:t>
            </a:r>
            <a:r>
              <a:rPr lang="en-US" sz="2800" dirty="0" smtClean="0"/>
              <a:t>were </a:t>
            </a:r>
            <a:r>
              <a:rPr lang="en-US" sz="2800" dirty="0" smtClean="0"/>
              <a:t>be replaced with?</a:t>
            </a:r>
            <a:endParaRPr lang="en-US" sz="2800" dirty="0"/>
          </a:p>
        </p:txBody>
      </p:sp>
      <p:sp>
        <p:nvSpPr>
          <p:cNvPr id="3" name="TextBox 2"/>
          <p:cNvSpPr txBox="1"/>
          <p:nvPr/>
        </p:nvSpPr>
        <p:spPr>
          <a:xfrm>
            <a:off x="1905000" y="2362200"/>
            <a:ext cx="4038600" cy="2246769"/>
          </a:xfrm>
          <a:prstGeom prst="rect">
            <a:avLst/>
          </a:prstGeom>
          <a:noFill/>
        </p:spPr>
        <p:txBody>
          <a:bodyPr wrap="square" rtlCol="0">
            <a:spAutoFit/>
          </a:bodyPr>
          <a:lstStyle/>
          <a:p>
            <a:pPr lvl="0"/>
            <a:r>
              <a:rPr lang="en-US" sz="2800" dirty="0" smtClean="0"/>
              <a:t>A) MDS </a:t>
            </a:r>
            <a:r>
              <a:rPr lang="en-US" sz="2800" dirty="0"/>
              <a:t>sheets</a:t>
            </a:r>
          </a:p>
          <a:p>
            <a:pPr lvl="0"/>
            <a:r>
              <a:rPr lang="en-US" sz="2800" dirty="0" smtClean="0"/>
              <a:t>B) SDS </a:t>
            </a:r>
            <a:r>
              <a:rPr lang="en-US" sz="2800" dirty="0"/>
              <a:t>sheets</a:t>
            </a:r>
          </a:p>
          <a:p>
            <a:pPr lvl="0"/>
            <a:r>
              <a:rPr lang="en-US" sz="2800" dirty="0" smtClean="0"/>
              <a:t>C) ABS </a:t>
            </a:r>
            <a:r>
              <a:rPr lang="en-US" sz="2800" dirty="0"/>
              <a:t>sheets</a:t>
            </a:r>
          </a:p>
          <a:p>
            <a:pPr lvl="0"/>
            <a:r>
              <a:rPr lang="en-US" sz="2800" dirty="0" smtClean="0"/>
              <a:t>D) None </a:t>
            </a:r>
            <a:r>
              <a:rPr lang="en-US" sz="2800" dirty="0"/>
              <a:t>of the above</a:t>
            </a:r>
          </a:p>
          <a:p>
            <a:r>
              <a:rPr lang="en-US" sz="2800" dirty="0"/>
              <a:t> </a:t>
            </a:r>
          </a:p>
        </p:txBody>
      </p:sp>
      <p:sp>
        <p:nvSpPr>
          <p:cNvPr id="4" name="Title 3" hidden="1"/>
          <p:cNvSpPr>
            <a:spLocks noGrp="1"/>
          </p:cNvSpPr>
          <p:nvPr>
            <p:ph type="title"/>
          </p:nvPr>
        </p:nvSpPr>
        <p:spPr/>
        <p:txBody>
          <a:bodyPr/>
          <a:lstStyle/>
          <a:p>
            <a:r>
              <a:rPr lang="en-US" sz="2800" dirty="0">
                <a:solidFill>
                  <a:prstClr val="black"/>
                </a:solidFill>
                <a:ea typeface="+mn-ea"/>
                <a:cs typeface="+mn-cs"/>
              </a:rPr>
              <a:t>MSDS sheets</a:t>
            </a:r>
            <a:endParaRPr lang="en-US" dirty="0"/>
          </a:p>
        </p:txBody>
      </p:sp>
    </p:spTree>
    <p:extLst>
      <p:ext uri="{BB962C8B-B14F-4D97-AF65-F5344CB8AC3E}">
        <p14:creationId xmlns:p14="http://schemas.microsoft.com/office/powerpoint/2010/main" val="2717234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600" dirty="0"/>
              <a:t>The forearm will absorb chemicals at the highest rate of any body </a:t>
            </a:r>
            <a:r>
              <a:rPr lang="en-US" sz="3600" dirty="0" smtClean="0"/>
              <a:t>part?</a:t>
            </a:r>
            <a:r>
              <a:rPr lang="en-US" sz="3600" dirty="0"/>
              <a:t/>
            </a:r>
            <a:br>
              <a:rPr lang="en-US" sz="3600" dirty="0"/>
            </a:br>
            <a:endParaRPr lang="en-US" sz="3600" dirty="0"/>
          </a:p>
        </p:txBody>
      </p:sp>
      <p:sp>
        <p:nvSpPr>
          <p:cNvPr id="3" name="Content Placeholder 2"/>
          <p:cNvSpPr>
            <a:spLocks noGrp="1"/>
          </p:cNvSpPr>
          <p:nvPr>
            <p:ph sz="half" idx="1"/>
          </p:nvPr>
        </p:nvSpPr>
        <p:spPr/>
        <p:txBody>
          <a:bodyPr/>
          <a:lstStyle/>
          <a:p>
            <a:pPr marL="0" indent="0">
              <a:buNone/>
            </a:pPr>
            <a:r>
              <a:rPr lang="en-US" dirty="0"/>
              <a:t> A) </a:t>
            </a:r>
            <a:r>
              <a:rPr lang="en-US" dirty="0" smtClean="0"/>
              <a:t>True</a:t>
            </a:r>
          </a:p>
          <a:p>
            <a:endParaRPr lang="en-US" dirty="0"/>
          </a:p>
          <a:p>
            <a:pPr marL="0" indent="0">
              <a:buNone/>
            </a:pPr>
            <a:r>
              <a:rPr lang="en-US" dirty="0" smtClean="0"/>
              <a:t> </a:t>
            </a:r>
            <a:r>
              <a:rPr lang="en-US" dirty="0"/>
              <a:t>B) False</a:t>
            </a:r>
          </a:p>
        </p:txBody>
      </p:sp>
    </p:spTree>
    <p:extLst>
      <p:ext uri="{BB962C8B-B14F-4D97-AF65-F5344CB8AC3E}">
        <p14:creationId xmlns:p14="http://schemas.microsoft.com/office/powerpoint/2010/main" val="4217287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685800" y="0"/>
            <a:ext cx="8229600" cy="1143000"/>
          </a:xfrm>
        </p:spPr>
        <p:txBody>
          <a:bodyPr/>
          <a:lstStyle/>
          <a:p>
            <a:pPr eaLnBrk="1" hangingPunct="1"/>
            <a:r>
              <a:rPr lang="en-US" smtClean="0"/>
              <a:t>Limitations</a:t>
            </a:r>
          </a:p>
        </p:txBody>
      </p:sp>
      <p:sp>
        <p:nvSpPr>
          <p:cNvPr id="135171" name="Content Placeholder 2"/>
          <p:cNvSpPr>
            <a:spLocks noGrp="1"/>
          </p:cNvSpPr>
          <p:nvPr>
            <p:ph idx="1"/>
          </p:nvPr>
        </p:nvSpPr>
        <p:spPr/>
        <p:txBody>
          <a:bodyPr/>
          <a:lstStyle/>
          <a:p>
            <a:pPr eaLnBrk="1" hangingPunct="1"/>
            <a:r>
              <a:rPr lang="en-US" dirty="0" smtClean="0">
                <a:latin typeface="Arial" pitchFamily="34" charset="0"/>
                <a:cs typeface="Arial" pitchFamily="34" charset="0"/>
              </a:rPr>
              <a:t>This one hour </a:t>
            </a:r>
            <a:r>
              <a:rPr lang="en-US" dirty="0" smtClean="0">
                <a:latin typeface="Arial" pitchFamily="34" charset="0"/>
                <a:cs typeface="Arial" pitchFamily="34" charset="0"/>
              </a:rPr>
              <a:t>training is </a:t>
            </a:r>
            <a:r>
              <a:rPr lang="en-US" dirty="0" smtClean="0">
                <a:latin typeface="Arial" pitchFamily="34" charset="0"/>
                <a:cs typeface="Arial" pitchFamily="34" charset="0"/>
              </a:rPr>
              <a:t>NOT intended to replace</a:t>
            </a:r>
          </a:p>
          <a:p>
            <a:pPr lvl="1" eaLnBrk="1" hangingPunct="1"/>
            <a:r>
              <a:rPr lang="en-US" dirty="0" smtClean="0">
                <a:latin typeface="Arial" pitchFamily="34" charset="0"/>
                <a:cs typeface="Arial" pitchFamily="34" charset="0"/>
              </a:rPr>
              <a:t>Business research and investment into understanding OSHA or EPA standards</a:t>
            </a:r>
          </a:p>
          <a:p>
            <a:pPr lvl="1" eaLnBrk="1" hangingPunct="1"/>
            <a:r>
              <a:rPr lang="en-US" dirty="0" smtClean="0">
                <a:latin typeface="Arial" pitchFamily="34" charset="0"/>
                <a:cs typeface="Arial" pitchFamily="34" charset="0"/>
              </a:rPr>
              <a:t>Trainings that reflect OSHA or EPA standards </a:t>
            </a:r>
          </a:p>
          <a:p>
            <a:pPr lvl="1" eaLnBrk="1" hangingPunct="1"/>
            <a:r>
              <a:rPr lang="en-US" dirty="0" smtClean="0">
                <a:latin typeface="Arial" pitchFamily="34" charset="0"/>
                <a:cs typeface="Arial" pitchFamily="34" charset="0"/>
              </a:rPr>
              <a:t>Safety professional’s responsibility to follow standards</a:t>
            </a:r>
          </a:p>
          <a:p>
            <a:pPr marL="0" indent="0" eaLnBrk="1" hangingPunct="1">
              <a:buNone/>
            </a:pPr>
            <a:endParaRPr lang="en-US" dirty="0" smtClean="0"/>
          </a:p>
        </p:txBody>
      </p:sp>
    </p:spTree>
    <p:extLst>
      <p:ext uri="{BB962C8B-B14F-4D97-AF65-F5344CB8AC3E}">
        <p14:creationId xmlns:p14="http://schemas.microsoft.com/office/powerpoint/2010/main" val="340646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828800"/>
            <a:ext cx="7086600" cy="4487863"/>
          </a:xfrm>
        </p:spPr>
        <p:txBody>
          <a:bodyPr>
            <a:normAutofit fontScale="92500"/>
          </a:bodyPr>
          <a:lstStyle/>
          <a:p>
            <a:pPr>
              <a:defRPr/>
            </a:pPr>
            <a:r>
              <a:rPr lang="en-US" sz="2800" dirty="0" smtClean="0"/>
              <a:t>OSHA has an Agriculture standard (</a:t>
            </a:r>
            <a:r>
              <a:rPr lang="en-US" sz="2800" dirty="0" smtClean="0">
                <a:hlinkClick r:id="rId3" action="ppaction://hlinkfile" tooltip="29 CFR 1928"/>
              </a:rPr>
              <a:t>29 CFR 1928</a:t>
            </a:r>
            <a:r>
              <a:rPr lang="en-US" sz="2800" dirty="0" smtClean="0"/>
              <a:t>)</a:t>
            </a:r>
          </a:p>
          <a:p>
            <a:pPr>
              <a:defRPr/>
            </a:pPr>
            <a:endParaRPr lang="en-US" sz="2800" dirty="0" smtClean="0"/>
          </a:p>
          <a:p>
            <a:pPr>
              <a:defRPr/>
            </a:pPr>
            <a:r>
              <a:rPr lang="en-US" sz="2800" dirty="0" smtClean="0"/>
              <a:t>If the hazard cannot be addressed in the Agriculture Standard (29 CFR 1928)  OSHA defers to the General Industry Standard (29 CFR 1910) </a:t>
            </a:r>
          </a:p>
          <a:p>
            <a:pPr>
              <a:buFontTx/>
              <a:buNone/>
              <a:defRPr/>
            </a:pPr>
            <a:endParaRPr lang="en-US" sz="2800" dirty="0" smtClean="0"/>
          </a:p>
          <a:p>
            <a:pPr>
              <a:defRPr/>
            </a:pPr>
            <a:r>
              <a:rPr lang="en-US" sz="2800" dirty="0" smtClean="0"/>
              <a:t> If there is not a standard that is applicable to agriculture in the General Industry Standards then go to the General Duty Clause </a:t>
            </a:r>
            <a:r>
              <a:rPr lang="en-US" sz="2800" dirty="0" smtClean="0">
                <a:hlinkClick r:id="rId4" action="ppaction://hlinkfile" tooltip="Section 5(a)(1)"/>
              </a:rPr>
              <a:t>Section 5(a)(1)</a:t>
            </a:r>
            <a:r>
              <a:rPr lang="en-US" sz="2800" dirty="0" smtClean="0"/>
              <a:t>  </a:t>
            </a:r>
          </a:p>
          <a:p>
            <a:pPr>
              <a:defRPr/>
            </a:pPr>
            <a:endParaRPr lang="en-US" dirty="0"/>
          </a:p>
        </p:txBody>
      </p:sp>
      <p:sp>
        <p:nvSpPr>
          <p:cNvPr id="3993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sz="1400" i="0" dirty="0" smtClean="0"/>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9A3298C5-347C-4354-90B2-F2865488886A}" type="slidenum">
              <a:rPr lang="en-US" sz="1400" i="0" smtClean="0"/>
              <a:pPr eaLnBrk="1" hangingPunct="1"/>
              <a:t>7</a:t>
            </a:fld>
            <a:endParaRPr lang="en-US" sz="1400" i="0" smtClean="0"/>
          </a:p>
        </p:txBody>
      </p:sp>
      <p:sp>
        <p:nvSpPr>
          <p:cNvPr id="39941" name="Title 4"/>
          <p:cNvSpPr>
            <a:spLocks noGrp="1"/>
          </p:cNvSpPr>
          <p:nvPr>
            <p:ph type="title"/>
          </p:nvPr>
        </p:nvSpPr>
        <p:spPr>
          <a:xfrm>
            <a:off x="762000" y="0"/>
            <a:ext cx="8229600" cy="1143000"/>
          </a:xfrm>
        </p:spPr>
        <p:txBody>
          <a:bodyPr/>
          <a:lstStyle/>
          <a:p>
            <a:r>
              <a:rPr lang="en-US" dirty="0" smtClean="0"/>
              <a:t>OSHA Standards </a:t>
            </a:r>
          </a:p>
        </p:txBody>
      </p:sp>
      <p:sp>
        <p:nvSpPr>
          <p:cNvPr id="39942" name="TextBox 5"/>
          <p:cNvSpPr txBox="1">
            <a:spLocks noChangeArrowheads="1"/>
          </p:cNvSpPr>
          <p:nvPr/>
        </p:nvSpPr>
        <p:spPr bwMode="auto">
          <a:xfrm>
            <a:off x="3276600" y="6172200"/>
            <a:ext cx="280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t>Source: www.OSHA.gov </a:t>
            </a:r>
          </a:p>
        </p:txBody>
      </p:sp>
    </p:spTree>
    <p:extLst>
      <p:ext uri="{BB962C8B-B14F-4D97-AF65-F5344CB8AC3E}">
        <p14:creationId xmlns:p14="http://schemas.microsoft.com/office/powerpoint/2010/main" val="283840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905000"/>
            <a:ext cx="6845300" cy="4000500"/>
          </a:xfrm>
        </p:spPr>
        <p:txBody>
          <a:bodyPr>
            <a:normAutofit fontScale="92500" lnSpcReduction="20000"/>
          </a:bodyPr>
          <a:lstStyle/>
          <a:p>
            <a:pPr>
              <a:defRPr/>
            </a:pPr>
            <a:r>
              <a:rPr lang="en-US" sz="2800" dirty="0" smtClean="0">
                <a:hlinkClick r:id="rId3" action="ppaction://hlinkfile" tooltip="Section 5(a)(1)"/>
              </a:rPr>
              <a:t>Section 5(a)(1)</a:t>
            </a:r>
            <a:r>
              <a:rPr lang="en-US" sz="2800" dirty="0" smtClean="0"/>
              <a:t> of the OSH Act, often referred to as the </a:t>
            </a:r>
            <a:r>
              <a:rPr lang="en-US" sz="2800" b="1" u="sng" dirty="0" smtClean="0"/>
              <a:t>General Duty Clause</a:t>
            </a:r>
            <a:r>
              <a:rPr lang="en-US" sz="2800" dirty="0" smtClean="0"/>
              <a:t>, requires employers to "furnish to each of his employees employment and a place of employment which are free from recognized hazards that are causing or are likely to cause death or serious physical harm to his employees". </a:t>
            </a:r>
          </a:p>
          <a:p>
            <a:pPr>
              <a:defRPr/>
            </a:pPr>
            <a:endParaRPr lang="en-US" sz="2800" dirty="0" smtClean="0"/>
          </a:p>
          <a:p>
            <a:pPr>
              <a:defRPr/>
            </a:pPr>
            <a:r>
              <a:rPr lang="en-US" sz="2800" dirty="0" smtClean="0">
                <a:hlinkClick r:id="rId3" action="ppaction://hlinkfile" tooltip="Section 5(a)(2)"/>
              </a:rPr>
              <a:t>Section 5(a)(2)</a:t>
            </a:r>
            <a:r>
              <a:rPr lang="en-US" sz="2800" dirty="0" smtClean="0"/>
              <a:t> requires employers to "comply with occupational safety and health standards promulgated under this Act".</a:t>
            </a:r>
          </a:p>
          <a:p>
            <a:pPr>
              <a:defRPr/>
            </a:pPr>
            <a:endParaRPr lang="en-US" dirty="0"/>
          </a:p>
        </p:txBody>
      </p:sp>
      <p:sp>
        <p:nvSpPr>
          <p:cNvPr id="40963" name="Title 2"/>
          <p:cNvSpPr>
            <a:spLocks noGrp="1"/>
          </p:cNvSpPr>
          <p:nvPr>
            <p:ph type="title"/>
          </p:nvPr>
        </p:nvSpPr>
        <p:spPr/>
        <p:txBody>
          <a:bodyPr/>
          <a:lstStyle/>
          <a:p>
            <a:r>
              <a:rPr lang="en-US" dirty="0" smtClean="0"/>
              <a:t>OSHA Standards</a:t>
            </a:r>
          </a:p>
        </p:txBody>
      </p:sp>
      <p:sp>
        <p:nvSpPr>
          <p:cNvPr id="409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sz="1400" i="0" dirty="0" smtClean="0"/>
          </a:p>
        </p:txBody>
      </p:sp>
      <p:sp>
        <p:nvSpPr>
          <p:cNvPr id="409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fld id="{BE566CFE-9F43-4530-84F6-F3388B6820C0}" type="slidenum">
              <a:rPr lang="en-US" sz="1400" i="0" smtClean="0"/>
              <a:pPr eaLnBrk="1" hangingPunct="1"/>
              <a:t>8</a:t>
            </a:fld>
            <a:endParaRPr lang="en-US" sz="1400" i="0" smtClean="0"/>
          </a:p>
        </p:txBody>
      </p:sp>
    </p:spTree>
    <p:extLst>
      <p:ext uri="{BB962C8B-B14F-4D97-AF65-F5344CB8AC3E}">
        <p14:creationId xmlns:p14="http://schemas.microsoft.com/office/powerpoint/2010/main" val="119970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8229600" cy="1143000"/>
          </a:xfrm>
        </p:spPr>
        <p:txBody>
          <a:bodyPr/>
          <a:lstStyle/>
          <a:p>
            <a:pPr eaLnBrk="1" hangingPunct="1"/>
            <a:r>
              <a:rPr lang="en-US" sz="3600" b="1" dirty="0" smtClean="0"/>
              <a:t>Chemicals</a:t>
            </a:r>
          </a:p>
        </p:txBody>
      </p:sp>
      <p:sp>
        <p:nvSpPr>
          <p:cNvPr id="14339" name="Rectangle 3"/>
          <p:cNvSpPr>
            <a:spLocks noGrp="1" noChangeArrowheads="1"/>
          </p:cNvSpPr>
          <p:nvPr>
            <p:ph type="body" idx="1"/>
          </p:nvPr>
        </p:nvSpPr>
        <p:spPr/>
        <p:txBody>
          <a:bodyPr/>
          <a:lstStyle/>
          <a:p>
            <a:pPr eaLnBrk="1" hangingPunct="1">
              <a:buFontTx/>
              <a:buNone/>
            </a:pPr>
            <a:r>
              <a:rPr lang="en-US" sz="2800" dirty="0" smtClean="0">
                <a:solidFill>
                  <a:srgbClr val="FF0000"/>
                </a:solidFill>
              </a:rPr>
              <a:t>NOTE: Read Label or (SDS) Safety Data Sheets which provides information on respirator and (PPE) Personnel Protective Equipment selection</a:t>
            </a:r>
          </a:p>
          <a:p>
            <a:pPr eaLnBrk="1" hangingPunct="1"/>
            <a:endParaRPr lang="en-US" dirty="0" smtClean="0">
              <a:solidFill>
                <a:srgbClr val="FF0000"/>
              </a:solidFill>
            </a:endParaRPr>
          </a:p>
          <a:p>
            <a:pPr eaLnBrk="1" hangingPunct="1"/>
            <a:endParaRPr lang="en-US" dirty="0" smtClean="0"/>
          </a:p>
        </p:txBody>
      </p:sp>
      <p:pic>
        <p:nvPicPr>
          <p:cNvPr id="14340" name="Picture 4" descr="Paul spray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3048000"/>
            <a:ext cx="4267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52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3152</TotalTime>
  <Words>3698</Words>
  <Application>Microsoft Office PowerPoint</Application>
  <PresentationFormat>On-screen Show (4:3)</PresentationFormat>
  <Paragraphs>454</Paragraphs>
  <Slides>58</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Clip</vt:lpstr>
      <vt:lpstr>Agricultural Chemical Safety</vt:lpstr>
      <vt:lpstr>Statistics: Involvement in Farming in the U.S.</vt:lpstr>
      <vt:lpstr>Statistics of Injury/Mortality: U.S.</vt:lpstr>
      <vt:lpstr>2013 Rate of Fatal Occupational Injuries</vt:lpstr>
      <vt:lpstr>Focus Areas for Presentation</vt:lpstr>
      <vt:lpstr>Limitations</vt:lpstr>
      <vt:lpstr>OSHA Standards </vt:lpstr>
      <vt:lpstr>OSHA Standards</vt:lpstr>
      <vt:lpstr>Chemicals</vt:lpstr>
      <vt:lpstr>Education </vt:lpstr>
      <vt:lpstr> OSHA and EPA Roles and Relationship</vt:lpstr>
      <vt:lpstr>Hazard Communication</vt:lpstr>
      <vt:lpstr>Hazard Communication </vt:lpstr>
      <vt:lpstr>Hazard Communication  </vt:lpstr>
      <vt:lpstr>Hazard Communication Standard  Pictograms and Hazards</vt:lpstr>
      <vt:lpstr>Health Hazard</vt:lpstr>
      <vt:lpstr>Flame</vt:lpstr>
      <vt:lpstr>Exclamation Mark</vt:lpstr>
      <vt:lpstr>Gas Cylinder</vt:lpstr>
      <vt:lpstr>Corrosion</vt:lpstr>
      <vt:lpstr>Exploding Bomb</vt:lpstr>
      <vt:lpstr>Flame Over Circle</vt:lpstr>
      <vt:lpstr>Skull and Crossbones</vt:lpstr>
      <vt:lpstr>Reduce chemical risk</vt:lpstr>
      <vt:lpstr>Head to Toe Protection</vt:lpstr>
      <vt:lpstr>Chemical Exposure Health Risk</vt:lpstr>
      <vt:lpstr>Reduce Chemical Risk </vt:lpstr>
      <vt:lpstr>A Word About Take Home Exposure</vt:lpstr>
      <vt:lpstr>Laundering </vt:lpstr>
      <vt:lpstr>Proper storage</vt:lpstr>
      <vt:lpstr>Anhydrous Ammonia= NH3</vt:lpstr>
      <vt:lpstr>Physical Properties</vt:lpstr>
      <vt:lpstr>Effects of Ammonia on the Human Body</vt:lpstr>
      <vt:lpstr>Effects of Ammonia on the Human Body Inhalation Hazard</vt:lpstr>
      <vt:lpstr>Effects of Ammonia on the Human Body </vt:lpstr>
      <vt:lpstr>Effects of Ammonia on the Human Body  </vt:lpstr>
      <vt:lpstr> Effects of Anhydrous Ammonia  In - Parts Per Million – (ppm) </vt:lpstr>
      <vt:lpstr>Personal Protective     Equipment (PPE)</vt:lpstr>
      <vt:lpstr>Respirators</vt:lpstr>
      <vt:lpstr>Gloves</vt:lpstr>
      <vt:lpstr>Goggles</vt:lpstr>
      <vt:lpstr>Clothing</vt:lpstr>
      <vt:lpstr>Anhydrous Ammonia Response Aid</vt:lpstr>
      <vt:lpstr>First Aid</vt:lpstr>
      <vt:lpstr>First Aid </vt:lpstr>
      <vt:lpstr>First Aid  </vt:lpstr>
      <vt:lpstr>REMEMBER</vt:lpstr>
      <vt:lpstr>CASE STUDY #IABUNH775</vt:lpstr>
      <vt:lpstr>Resources</vt:lpstr>
      <vt:lpstr>Resources </vt:lpstr>
      <vt:lpstr>OSHA Resources</vt:lpstr>
      <vt:lpstr>OSHA Resources </vt:lpstr>
      <vt:lpstr>Employee Rights and Responsibilities</vt:lpstr>
      <vt:lpstr>Employee Rights and Responsibilities </vt:lpstr>
      <vt:lpstr> Employee Rights and Responsibilities</vt:lpstr>
      <vt:lpstr>The Boiling Point of Anhydrous Ammonia</vt:lpstr>
      <vt:lpstr>MSDS sheets</vt:lpstr>
      <vt:lpstr>The forearm will absorb chemicals at the highest rate of any body part? </vt:lpstr>
    </vt:vector>
  </TitlesOfParts>
  <Company>Northeast Iowa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Chemical Safety</dc:title>
  <dc:creator>Resslerl</dc:creator>
  <cp:lastModifiedBy>Robertson, Donna - OSHA</cp:lastModifiedBy>
  <cp:revision>82</cp:revision>
  <cp:lastPrinted>2013-07-11T16:22:41Z</cp:lastPrinted>
  <dcterms:created xsi:type="dcterms:W3CDTF">2012-07-31T19:12:00Z</dcterms:created>
  <dcterms:modified xsi:type="dcterms:W3CDTF">2017-06-09T20:20:05Z</dcterms:modified>
</cp:coreProperties>
</file>