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16" r:id="rId2"/>
    <p:sldId id="328" r:id="rId3"/>
    <p:sldId id="317" r:id="rId4"/>
    <p:sldId id="310" r:id="rId5"/>
    <p:sldId id="311" r:id="rId6"/>
    <p:sldId id="266" r:id="rId7"/>
    <p:sldId id="309" r:id="rId8"/>
    <p:sldId id="287" r:id="rId9"/>
    <p:sldId id="276" r:id="rId10"/>
    <p:sldId id="277" r:id="rId11"/>
    <p:sldId id="318" r:id="rId12"/>
    <p:sldId id="279" r:id="rId13"/>
    <p:sldId id="281" r:id="rId14"/>
    <p:sldId id="282" r:id="rId15"/>
    <p:sldId id="283" r:id="rId16"/>
    <p:sldId id="320" r:id="rId17"/>
    <p:sldId id="319" r:id="rId18"/>
    <p:sldId id="299" r:id="rId19"/>
    <p:sldId id="300" r:id="rId20"/>
    <p:sldId id="298" r:id="rId21"/>
    <p:sldId id="326" r:id="rId22"/>
    <p:sldId id="296" r:id="rId23"/>
    <p:sldId id="297" r:id="rId24"/>
    <p:sldId id="286" r:id="rId25"/>
    <p:sldId id="327" r:id="rId26"/>
    <p:sldId id="321" r:id="rId27"/>
    <p:sldId id="302" r:id="rId28"/>
    <p:sldId id="313" r:id="rId29"/>
    <p:sldId id="314" r:id="rId30"/>
    <p:sldId id="315" r:id="rId31"/>
    <p:sldId id="303" r:id="rId32"/>
    <p:sldId id="301" r:id="rId33"/>
    <p:sldId id="304" r:id="rId34"/>
    <p:sldId id="323" r:id="rId35"/>
    <p:sldId id="278" r:id="rId36"/>
    <p:sldId id="322" r:id="rId37"/>
    <p:sldId id="288" r:id="rId38"/>
    <p:sldId id="289" r:id="rId39"/>
    <p:sldId id="290" r:id="rId40"/>
    <p:sldId id="291" r:id="rId41"/>
    <p:sldId id="292" r:id="rId42"/>
    <p:sldId id="305" r:id="rId43"/>
    <p:sldId id="324" r:id="rId44"/>
    <p:sldId id="325" r:id="rId45"/>
    <p:sldId id="295" r:id="rId46"/>
    <p:sldId id="294" r:id="rId47"/>
    <p:sldId id="267" r:id="rId48"/>
    <p:sldId id="268" r:id="rId49"/>
    <p:sldId id="269" r:id="rId50"/>
    <p:sldId id="270" r:id="rId51"/>
    <p:sldId id="273" r:id="rId52"/>
    <p:sldId id="27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2568" autoAdjust="0"/>
  </p:normalViewPr>
  <p:slideViewPr>
    <p:cSldViewPr snapToGrid="0">
      <p:cViewPr>
        <p:scale>
          <a:sx n="46" d="100"/>
          <a:sy n="46" d="100"/>
        </p:scale>
        <p:origin x="-830" y="-5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79C7A-578C-48CB-B2D4-38D9881C7513}" type="datetimeFigureOut">
              <a:rPr lang="en-US" smtClean="0"/>
              <a:t>3/31/2017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76B56-BE8C-41A2-A449-F5293FA79AE3}" type="slidenum">
              <a:rPr lang="en-US" smtClean="0"/>
              <a:t>‹#›</a:t>
            </a:fld>
            <a:endParaRPr lang="en-US"/>
          </a:p>
        </p:txBody>
      </p:sp>
    </p:spTree>
    <p:extLst>
      <p:ext uri="{BB962C8B-B14F-4D97-AF65-F5344CB8AC3E}">
        <p14:creationId xmlns:p14="http://schemas.microsoft.com/office/powerpoint/2010/main" val="1732525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10_0038&amp;src_anchor_name=1910.38(a)"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osha.gov/pls/oshaweb/owalink.query_links?src_doc_type=STANDARDS&amp;src_unique_file=1910_0038&amp;src_anchor_name=1910.38(b)"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dictionary.reference.com/browse/mitochondri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Picture is from the National Education Center for Agricultural Safety. Permission given to use photo</a:t>
            </a:r>
          </a:p>
          <a:p>
            <a:r>
              <a:rPr lang="en-US" sz="1200" b="0" i="0" u="none" strike="noStrike" kern="1200" baseline="0" dirty="0" smtClean="0">
                <a:solidFill>
                  <a:schemeClr val="tx1"/>
                </a:solidFill>
                <a:latin typeface="+mn-lt"/>
                <a:ea typeface="+mn-ea"/>
                <a:cs typeface="+mn-cs"/>
              </a:rPr>
              <a:t>High concentration of methane gas is flammable: if there is </a:t>
            </a:r>
            <a:r>
              <a:rPr lang="en-US" sz="1200" b="0" i="1" u="none" strike="noStrike" kern="1200" baseline="0" dirty="0" smtClean="0">
                <a:solidFill>
                  <a:schemeClr val="tx1"/>
                </a:solidFill>
                <a:latin typeface="+mn-lt"/>
                <a:ea typeface="+mn-ea"/>
                <a:cs typeface="+mn-cs"/>
              </a:rPr>
              <a:t>any </a:t>
            </a:r>
            <a:r>
              <a:rPr lang="en-US" sz="1200" b="0" i="0" u="none" strike="noStrike" kern="1200" baseline="0" dirty="0" smtClean="0">
                <a:solidFill>
                  <a:schemeClr val="tx1"/>
                </a:solidFill>
                <a:latin typeface="+mn-lt"/>
                <a:ea typeface="+mn-ea"/>
                <a:cs typeface="+mn-cs"/>
              </a:rPr>
              <a:t>ignition source in the room when high</a:t>
            </a:r>
          </a:p>
          <a:p>
            <a:r>
              <a:rPr lang="en-US" sz="1200" b="0" i="0" u="none" strike="noStrike" kern="1200" baseline="0" dirty="0" smtClean="0">
                <a:solidFill>
                  <a:schemeClr val="tx1"/>
                </a:solidFill>
                <a:latin typeface="+mn-lt"/>
                <a:ea typeface="+mn-ea"/>
                <a:cs typeface="+mn-cs"/>
              </a:rPr>
              <a:t>concentrations of methane are released, an explosion could occur. Many Midwestern barns, both empty barns and barns with workers and hogs inside, have exploded when the surface of the foam has been disturbed. Sources sufficient to ignite methane include: cigarettes, electric motors (such as those for pressure washers and feed system), pilot lights, welding, metal cutting, or faulty or damaged wiring that can produce sparks. It is critical to eliminate all sources of heat or sparks before conducting tasks inside a barn with foaming manure when these activities can break the foam.</a:t>
            </a:r>
            <a:endParaRPr lang="en-US" dirty="0" smtClean="0"/>
          </a:p>
          <a:p>
            <a:pPr defTabSz="928299">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1</a:t>
            </a:fld>
            <a:endParaRPr lang="en-US" dirty="0"/>
          </a:p>
        </p:txBody>
      </p:sp>
    </p:spTree>
    <p:extLst>
      <p:ext uri="{BB962C8B-B14F-4D97-AF65-F5344CB8AC3E}">
        <p14:creationId xmlns:p14="http://schemas.microsoft.com/office/powerpoint/2010/main" val="868282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 from </a:t>
            </a:r>
            <a:r>
              <a:rPr lang="en-US" dirty="0" err="1" smtClean="0"/>
              <a:t>Emedco</a:t>
            </a:r>
            <a:r>
              <a:rPr lang="en-US" dirty="0" smtClean="0"/>
              <a:t>, used with permission</a:t>
            </a:r>
          </a:p>
          <a:p>
            <a:r>
              <a:rPr lang="en-US" dirty="0" smtClean="0"/>
              <a:t>Link is to a CDC template of an emergency action plan</a:t>
            </a:r>
          </a:p>
          <a:p>
            <a:r>
              <a:rPr lang="en-US" b="1" dirty="0" smtClean="0">
                <a:hlinkClick r:id="rId3"/>
              </a:rPr>
              <a:t>1910.38(a)</a:t>
            </a:r>
            <a:r>
              <a:rPr lang="en-US" b="1" i="1" dirty="0" smtClean="0"/>
              <a:t>Application.</a:t>
            </a:r>
            <a:r>
              <a:rPr lang="en-US" dirty="0" smtClean="0"/>
              <a:t> An employer must have an emergency action plan whenever an OSHA standard in this part requires one. The requirements in this section apply to each such emergency action plan. </a:t>
            </a:r>
            <a:r>
              <a:rPr lang="en-US" b="1" dirty="0" smtClean="0">
                <a:hlinkClick r:id="rId4"/>
              </a:rPr>
              <a:t>1910.38(b)</a:t>
            </a:r>
            <a:r>
              <a:rPr lang="en-US" b="1" i="1" dirty="0" smtClean="0"/>
              <a:t>Written and oral emergency action plans.</a:t>
            </a:r>
            <a:r>
              <a:rPr lang="en-US" dirty="0" smtClean="0"/>
              <a:t> An emergency action plan must be in writing, kept in the workplace, and available to employees for review. However, an employer with 10 or fewer employees may communicate the plan orally to employees. </a:t>
            </a:r>
            <a:r>
              <a:rPr lang="en-US" b="1" dirty="0" smtClean="0"/>
              <a:t>1910.38(c)</a:t>
            </a:r>
            <a:r>
              <a:rPr lang="en-US" b="1" i="1" dirty="0" smtClean="0"/>
              <a:t>Minimum elements of an emergency action plan.</a:t>
            </a:r>
            <a:r>
              <a:rPr lang="en-US" dirty="0" smtClean="0"/>
              <a:t> An emergency action plan must include at a minimum: </a:t>
            </a:r>
            <a:r>
              <a:rPr lang="en-US" b="1" dirty="0" smtClean="0"/>
              <a:t>1910.38(c)(1)</a:t>
            </a:r>
            <a:r>
              <a:rPr lang="en-US" dirty="0" smtClean="0"/>
              <a:t>Procedures for reporting a fire or other emergency;</a:t>
            </a:r>
            <a:endParaRPr lang="en-US" dirty="0"/>
          </a:p>
        </p:txBody>
      </p:sp>
      <p:sp>
        <p:nvSpPr>
          <p:cNvPr id="4" name="Slide Number Placeholder 3"/>
          <p:cNvSpPr>
            <a:spLocks noGrp="1"/>
          </p:cNvSpPr>
          <p:nvPr>
            <p:ph type="sldNum" sz="quarter" idx="10"/>
          </p:nvPr>
        </p:nvSpPr>
        <p:spPr/>
        <p:txBody>
          <a:bodyPr/>
          <a:lstStyle/>
          <a:p>
            <a:fld id="{E5976B56-BE8C-41A2-A449-F5293FA79AE3}" type="slidenum">
              <a:rPr lang="en-US" smtClean="0"/>
              <a:t>11</a:t>
            </a:fld>
            <a:endParaRPr lang="en-US"/>
          </a:p>
        </p:txBody>
      </p:sp>
    </p:spTree>
    <p:extLst>
      <p:ext uri="{BB962C8B-B14F-4D97-AF65-F5344CB8AC3E}">
        <p14:creationId xmlns:p14="http://schemas.microsoft.com/office/powerpoint/2010/main" val="3352430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Davis E Hill, EMT-P, </a:t>
            </a:r>
            <a:r>
              <a:rPr lang="en-US" dirty="0"/>
              <a:t>Sr. Extension Associate, The Pennsylvania State University, www.agsafety.psu.edu</a:t>
            </a:r>
          </a:p>
          <a:p>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12</a:t>
            </a:fld>
            <a:endParaRPr lang="en-US" dirty="0"/>
          </a:p>
        </p:txBody>
      </p:sp>
    </p:spTree>
    <p:extLst>
      <p:ext uri="{BB962C8B-B14F-4D97-AF65-F5344CB8AC3E}">
        <p14:creationId xmlns:p14="http://schemas.microsoft.com/office/powerpoint/2010/main" val="3695017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a:noFill/>
          <a:ln w="12700">
            <a:solidFill>
              <a:prstClr val="black"/>
            </a:solidFill>
          </a:ln>
        </p:spPr>
      </p:sp>
      <p:sp>
        <p:nvSpPr>
          <p:cNvPr id="3" name="Notes Placeholder 2"/>
          <p:cNvSpPr>
            <a:spLocks noGrp="1"/>
          </p:cNvSpPr>
          <p:nvPr>
            <p:ph type="body" idx="1"/>
          </p:nvPr>
        </p:nvSpPr>
        <p:spPr>
          <a:xfrm>
            <a:off x="701670" y="4386818"/>
            <a:ext cx="5607062" cy="4157190"/>
          </a:xfrm>
          <a:prstGeom prst="rect">
            <a:avLst/>
          </a:prstGeom>
        </p:spPr>
        <p:txBody>
          <a:bodyPr/>
          <a:lstStyle/>
          <a:p>
            <a:r>
              <a:rPr lang="en-US" dirty="0" smtClean="0"/>
              <a:t>Source: NIOSH</a:t>
            </a:r>
            <a:r>
              <a:rPr lang="en-US" baseline="0" dirty="0" smtClean="0"/>
              <a:t> Datasheet</a:t>
            </a:r>
            <a:endParaRPr lang="en-US" dirty="0"/>
          </a:p>
        </p:txBody>
      </p:sp>
    </p:spTree>
    <p:extLst>
      <p:ext uri="{BB962C8B-B14F-4D97-AF65-F5344CB8AC3E}">
        <p14:creationId xmlns:p14="http://schemas.microsoft.com/office/powerpoint/2010/main" val="3602249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Davis E Hill, EMT-P, </a:t>
            </a:r>
            <a:r>
              <a:rPr lang="en-US" dirty="0"/>
              <a:t>Sr. Extension Associate, The Pennsylvania State University, </a:t>
            </a:r>
            <a:r>
              <a:rPr lang="en-US" dirty="0" smtClean="0"/>
              <a:t>www.agsafety.psu.edu</a:t>
            </a:r>
          </a:p>
          <a:p>
            <a:pPr marL="0" marR="0" indent="0" algn="l" defTabSz="928299" rtl="0" eaLnBrk="1" fontAlgn="auto" latinLnBrk="0" hangingPunct="1">
              <a:lnSpc>
                <a:spcPct val="100000"/>
              </a:lnSpc>
              <a:spcBef>
                <a:spcPts val="0"/>
              </a:spcBef>
              <a:spcAft>
                <a:spcPts val="0"/>
              </a:spcAft>
              <a:buClrTx/>
              <a:buSzTx/>
              <a:buFontTx/>
              <a:buNone/>
              <a:tabLst/>
              <a:defRPr/>
            </a:pPr>
            <a:r>
              <a:rPr lang="en-US" dirty="0" smtClean="0"/>
              <a:t>Picture is from the National Education Center for Agricultural Safety. Permission given to use photo</a:t>
            </a:r>
          </a:p>
          <a:p>
            <a:pPr defTabSz="928299">
              <a:defRPr/>
            </a:pPr>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14</a:t>
            </a:fld>
            <a:endParaRPr lang="en-US"/>
          </a:p>
        </p:txBody>
      </p:sp>
    </p:spTree>
    <p:extLst>
      <p:ext uri="{BB962C8B-B14F-4D97-AF65-F5344CB8AC3E}">
        <p14:creationId xmlns:p14="http://schemas.microsoft.com/office/powerpoint/2010/main" val="3748666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NIOSH Alert / CDC: Preventing Deaths</a:t>
            </a:r>
            <a:r>
              <a:rPr lang="en-US" baseline="0" dirty="0" smtClean="0"/>
              <a:t> of Farm Workers in Manure Pits.</a:t>
            </a:r>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15</a:t>
            </a:fld>
            <a:endParaRPr lang="en-US"/>
          </a:p>
        </p:txBody>
      </p:sp>
    </p:spTree>
    <p:extLst>
      <p:ext uri="{BB962C8B-B14F-4D97-AF65-F5344CB8AC3E}">
        <p14:creationId xmlns:p14="http://schemas.microsoft.com/office/powerpoint/2010/main" val="984391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NIOSH Alert / CDC: Preventing Deaths</a:t>
            </a:r>
            <a:r>
              <a:rPr lang="en-US" baseline="0" dirty="0" smtClean="0"/>
              <a:t> of Farm Workers in Manure Pits.</a:t>
            </a:r>
            <a:endParaRPr lang="en-US" dirty="0" smtClean="0"/>
          </a:p>
          <a:p>
            <a:endParaRPr lang="en-US" dirty="0"/>
          </a:p>
        </p:txBody>
      </p:sp>
      <p:sp>
        <p:nvSpPr>
          <p:cNvPr id="4" name="Slide Number Placeholder 3"/>
          <p:cNvSpPr>
            <a:spLocks noGrp="1"/>
          </p:cNvSpPr>
          <p:nvPr>
            <p:ph type="sldNum" sz="quarter" idx="10"/>
          </p:nvPr>
        </p:nvSpPr>
        <p:spPr/>
        <p:txBody>
          <a:bodyPr/>
          <a:lstStyle/>
          <a:p>
            <a:fld id="{E5976B56-BE8C-41A2-A449-F5293FA79AE3}" type="slidenum">
              <a:rPr lang="en-US" smtClean="0"/>
              <a:t>16</a:t>
            </a:fld>
            <a:endParaRPr lang="en-US"/>
          </a:p>
        </p:txBody>
      </p:sp>
    </p:spTree>
    <p:extLst>
      <p:ext uri="{BB962C8B-B14F-4D97-AF65-F5344CB8AC3E}">
        <p14:creationId xmlns:p14="http://schemas.microsoft.com/office/powerpoint/2010/main" val="2145883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Mitochondrian</a:t>
            </a:r>
            <a:r>
              <a:rPr lang="en-US" dirty="0" smtClean="0"/>
              <a:t>- </a:t>
            </a:r>
          </a:p>
          <a:p>
            <a:r>
              <a:rPr lang="en-US" dirty="0" smtClean="0"/>
              <a:t> a small spherical or </a:t>
            </a:r>
            <a:r>
              <a:rPr lang="en-US" dirty="0" err="1" smtClean="0"/>
              <a:t>rodlike</a:t>
            </a:r>
            <a:r>
              <a:rPr lang="en-US" dirty="0" smtClean="0"/>
              <a:t> body, bounded by a double membrane, in the cytoplasm of most cells: contains enzymes responsible for energy production</a:t>
            </a:r>
          </a:p>
          <a:p>
            <a:r>
              <a:rPr lang="en-US" dirty="0" smtClean="0"/>
              <a:t> mitochondria. (</a:t>
            </a:r>
            <a:r>
              <a:rPr lang="en-US" dirty="0" err="1" smtClean="0"/>
              <a:t>n.d.</a:t>
            </a:r>
            <a:r>
              <a:rPr lang="en-US" dirty="0" smtClean="0"/>
              <a:t>). </a:t>
            </a:r>
            <a:r>
              <a:rPr lang="en-US" i="1" dirty="0" smtClean="0"/>
              <a:t>Online Etymology Dictionary</a:t>
            </a:r>
            <a:r>
              <a:rPr lang="en-US" dirty="0" smtClean="0"/>
              <a:t>. Retrieved August 28, 2015, from Dictionary.com website: </a:t>
            </a:r>
            <a:r>
              <a:rPr lang="en-US" dirty="0" smtClean="0">
                <a:hlinkClick r:id="rId3"/>
              </a:rPr>
              <a:t>http://dictionary.reference.com/browse/mitochondria</a:t>
            </a:r>
            <a:endParaRPr lang="en-US" dirty="0"/>
          </a:p>
        </p:txBody>
      </p:sp>
      <p:sp>
        <p:nvSpPr>
          <p:cNvPr id="4" name="Slide Number Placeholder 3"/>
          <p:cNvSpPr>
            <a:spLocks noGrp="1"/>
          </p:cNvSpPr>
          <p:nvPr>
            <p:ph type="sldNum" sz="quarter" idx="10"/>
          </p:nvPr>
        </p:nvSpPr>
        <p:spPr/>
        <p:txBody>
          <a:bodyPr/>
          <a:lstStyle/>
          <a:p>
            <a:fld id="{E5976B56-BE8C-41A2-A449-F5293FA79AE3}" type="slidenum">
              <a:rPr lang="en-US" smtClean="0"/>
              <a:t>17</a:t>
            </a:fld>
            <a:endParaRPr lang="en-US"/>
          </a:p>
        </p:txBody>
      </p:sp>
    </p:spTree>
    <p:extLst>
      <p:ext uri="{BB962C8B-B14F-4D97-AF65-F5344CB8AC3E}">
        <p14:creationId xmlns:p14="http://schemas.microsoft.com/office/powerpoint/2010/main" val="2230006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Davis E Hill, EMT-P, Sr. Extension Associate, The Pennsylvania State University, www.agsafety.psu.edu</a:t>
            </a:r>
          </a:p>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18</a:t>
            </a:fld>
            <a:endParaRPr lang="en-US"/>
          </a:p>
        </p:txBody>
      </p:sp>
    </p:spTree>
    <p:extLst>
      <p:ext uri="{BB962C8B-B14F-4D97-AF65-F5344CB8AC3E}">
        <p14:creationId xmlns:p14="http://schemas.microsoft.com/office/powerpoint/2010/main" val="236952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NIOSH Alert / CDC: Preventing Deaths</a:t>
            </a:r>
            <a:r>
              <a:rPr lang="en-US" baseline="0" dirty="0" smtClean="0"/>
              <a:t> of Farm Workers in Manure Pits.</a:t>
            </a:r>
            <a:endParaRPr lang="en-US" dirty="0" smtClean="0"/>
          </a:p>
          <a:p>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19</a:t>
            </a:fld>
            <a:endParaRPr lang="en-US" dirty="0"/>
          </a:p>
        </p:txBody>
      </p:sp>
    </p:spTree>
    <p:extLst>
      <p:ext uri="{BB962C8B-B14F-4D97-AF65-F5344CB8AC3E}">
        <p14:creationId xmlns:p14="http://schemas.microsoft.com/office/powerpoint/2010/main" val="500515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NIOSH Alert / CDC: Preventing Deaths</a:t>
            </a:r>
            <a:r>
              <a:rPr lang="en-US" baseline="0" dirty="0" smtClean="0"/>
              <a:t> of Farm Workers in Manure Pits.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PEL permissible Exposure Limit</a:t>
            </a:r>
            <a:endParaRPr lang="en-US" dirty="0" smtClean="0"/>
          </a:p>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20</a:t>
            </a:fld>
            <a:endParaRPr lang="en-US"/>
          </a:p>
        </p:txBody>
      </p:sp>
    </p:spTree>
    <p:extLst>
      <p:ext uri="{BB962C8B-B14F-4D97-AF65-F5344CB8AC3E}">
        <p14:creationId xmlns:p14="http://schemas.microsoft.com/office/powerpoint/2010/main" val="2717409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249836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976B56-BE8C-41A2-A449-F5293FA79AE3}" type="slidenum">
              <a:rPr lang="en-US" smtClean="0"/>
              <a:t>21</a:t>
            </a:fld>
            <a:endParaRPr lang="en-US"/>
          </a:p>
        </p:txBody>
      </p:sp>
    </p:spTree>
    <p:extLst>
      <p:ext uri="{BB962C8B-B14F-4D97-AF65-F5344CB8AC3E}">
        <p14:creationId xmlns:p14="http://schemas.microsoft.com/office/powerpoint/2010/main" val="2746937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r>
              <a:rPr lang="en-US" dirty="0" smtClean="0"/>
              <a:t>: Carbon Monoxide is produced from combustion.</a:t>
            </a:r>
          </a:p>
          <a:p>
            <a:endParaRPr lang="en-US" dirty="0" smtClean="0"/>
          </a:p>
          <a:p>
            <a:r>
              <a:rPr lang="en-US" dirty="0" smtClean="0"/>
              <a:t>Think about shutting off tractors and</a:t>
            </a:r>
            <a:r>
              <a:rPr lang="en-US" baseline="0" dirty="0" smtClean="0"/>
              <a:t> other fuel powered equipment around the area. Wind direction.</a:t>
            </a:r>
          </a:p>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22</a:t>
            </a:fld>
            <a:endParaRPr lang="en-US"/>
          </a:p>
        </p:txBody>
      </p:sp>
    </p:spTree>
    <p:extLst>
      <p:ext uri="{BB962C8B-B14F-4D97-AF65-F5344CB8AC3E}">
        <p14:creationId xmlns:p14="http://schemas.microsoft.com/office/powerpoint/2010/main" val="2940809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NIOSH Pocket</a:t>
            </a:r>
            <a:r>
              <a:rPr lang="en-US" baseline="0" dirty="0" smtClean="0"/>
              <a:t> Guide to Chemical Hazards</a:t>
            </a:r>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23</a:t>
            </a:fld>
            <a:endParaRPr lang="en-US" dirty="0"/>
          </a:p>
        </p:txBody>
      </p:sp>
    </p:spTree>
    <p:extLst>
      <p:ext uri="{BB962C8B-B14F-4D97-AF65-F5344CB8AC3E}">
        <p14:creationId xmlns:p14="http://schemas.microsoft.com/office/powerpoint/2010/main" val="780797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NIOSH Alert / CDC: Preventing Deaths</a:t>
            </a:r>
            <a:r>
              <a:rPr lang="en-US" baseline="0" dirty="0" smtClean="0"/>
              <a:t> of Farm Workers in Manure Pits.</a:t>
            </a:r>
            <a:endParaRPr lang="en-US" dirty="0" smtClean="0"/>
          </a:p>
          <a:p>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24</a:t>
            </a:fld>
            <a:endParaRPr lang="en-US" dirty="0"/>
          </a:p>
        </p:txBody>
      </p:sp>
    </p:spTree>
    <p:extLst>
      <p:ext uri="{BB962C8B-B14F-4D97-AF65-F5344CB8AC3E}">
        <p14:creationId xmlns:p14="http://schemas.microsoft.com/office/powerpoint/2010/main" val="3492533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NISOH pocket guide Methane</a:t>
            </a:r>
            <a:endParaRPr lang="en-US" dirty="0"/>
          </a:p>
        </p:txBody>
      </p:sp>
      <p:sp>
        <p:nvSpPr>
          <p:cNvPr id="4" name="Slide Number Placeholder 3"/>
          <p:cNvSpPr>
            <a:spLocks noGrp="1"/>
          </p:cNvSpPr>
          <p:nvPr>
            <p:ph type="sldNum" sz="quarter" idx="10"/>
          </p:nvPr>
        </p:nvSpPr>
        <p:spPr/>
        <p:txBody>
          <a:bodyPr/>
          <a:lstStyle/>
          <a:p>
            <a:fld id="{E5976B56-BE8C-41A2-A449-F5293FA79AE3}" type="slidenum">
              <a:rPr lang="en-US" smtClean="0"/>
              <a:t>25</a:t>
            </a:fld>
            <a:endParaRPr lang="en-US"/>
          </a:p>
        </p:txBody>
      </p:sp>
    </p:spTree>
    <p:extLst>
      <p:ext uri="{BB962C8B-B14F-4D97-AF65-F5344CB8AC3E}">
        <p14:creationId xmlns:p14="http://schemas.microsoft.com/office/powerpoint/2010/main" val="2043412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703263"/>
            <a:ext cx="6261100" cy="3522662"/>
          </a:xfrm>
          <a:prstGeom prst="rect">
            <a:avLst/>
          </a:prstGeom>
          <a:noFill/>
          <a:ln w="12700">
            <a:solidFill>
              <a:prstClr val="black"/>
            </a:solidFill>
          </a:ln>
        </p:spPr>
      </p:sp>
      <p:sp>
        <p:nvSpPr>
          <p:cNvPr id="3" name="Notes Placeholder 2"/>
          <p:cNvSpPr>
            <a:spLocks noGrp="1"/>
          </p:cNvSpPr>
          <p:nvPr>
            <p:ph type="body" idx="1"/>
          </p:nvPr>
        </p:nvSpPr>
        <p:spPr>
          <a:xfrm>
            <a:off x="701670" y="4459931"/>
            <a:ext cx="5607062" cy="4226477"/>
          </a:xfrm>
          <a:prstGeom prst="rect">
            <a:avLst/>
          </a:prstGeom>
        </p:spPr>
        <p:txBody>
          <a:bodyPr/>
          <a:lstStyle/>
          <a:p>
            <a:r>
              <a:rPr lang="en-US" dirty="0" smtClean="0"/>
              <a:t>The 4 gas detector needs to be tested regularly</a:t>
            </a:r>
            <a:r>
              <a:rPr lang="en-US" baseline="0" dirty="0" smtClean="0"/>
              <a:t>. Bump test (Calibration) before every use. Follow manufactures recommendation. </a:t>
            </a:r>
            <a:endParaRPr lang="en-US" dirty="0"/>
          </a:p>
        </p:txBody>
      </p:sp>
    </p:spTree>
    <p:extLst>
      <p:ext uri="{BB962C8B-B14F-4D97-AF65-F5344CB8AC3E}">
        <p14:creationId xmlns:p14="http://schemas.microsoft.com/office/powerpoint/2010/main" val="3929085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permission</a:t>
            </a:r>
            <a:r>
              <a:rPr lang="en-US" baseline="0" dirty="0" smtClean="0"/>
              <a:t> by RKI. </a:t>
            </a:r>
          </a:p>
          <a:p>
            <a:r>
              <a:rPr lang="en-US" sz="1200" b="1" kern="1200" dirty="0" smtClean="0">
                <a:solidFill>
                  <a:schemeClr val="tx1"/>
                </a:solidFill>
                <a:effectLst/>
                <a:latin typeface="+mn-lt"/>
                <a:ea typeface="+mn-ea"/>
                <a:cs typeface="+mn-cs"/>
              </a:rPr>
              <a:t>Mike Johnson</a:t>
            </a:r>
            <a:endParaRPr lang="en-US" dirty="0" smtClean="0"/>
          </a:p>
          <a:p>
            <a:r>
              <a:rPr lang="en-US" sz="1200" kern="1200" dirty="0" smtClean="0">
                <a:solidFill>
                  <a:schemeClr val="tx1"/>
                </a:solidFill>
                <a:effectLst/>
                <a:latin typeface="+mn-lt"/>
                <a:ea typeface="+mn-ea"/>
                <a:cs typeface="+mn-cs"/>
              </a:rPr>
              <a:t>Marketing Manager</a:t>
            </a:r>
            <a:endParaRPr lang="en-US" sz="1200" dirty="0" smtClean="0">
              <a:effectLst/>
            </a:endParaRPr>
          </a:p>
          <a:p>
            <a:r>
              <a:rPr lang="en-US" sz="1200" b="1" kern="1200" dirty="0" smtClean="0">
                <a:solidFill>
                  <a:schemeClr val="tx1"/>
                </a:solidFill>
                <a:effectLst/>
                <a:latin typeface="+mn-lt"/>
                <a:ea typeface="+mn-ea"/>
                <a:cs typeface="+mn-cs"/>
              </a:rPr>
              <a:t>(510) 441-5656  |  (800) 754-5165</a:t>
            </a:r>
            <a:endParaRPr lang="en-US" sz="1200" dirty="0" smtClean="0">
              <a:effectLst/>
            </a:endParaRPr>
          </a:p>
          <a:p>
            <a:r>
              <a:rPr lang="en-US" sz="1200" kern="1200" dirty="0" smtClean="0">
                <a:solidFill>
                  <a:schemeClr val="tx1"/>
                </a:solidFill>
                <a:effectLst/>
                <a:latin typeface="+mn-lt"/>
                <a:ea typeface="+mn-ea"/>
                <a:cs typeface="+mn-cs"/>
              </a:rPr>
              <a:t>Gas Detection for Life</a:t>
            </a:r>
            <a:endParaRPr lang="en-US" dirty="0" smtClean="0"/>
          </a:p>
          <a:p>
            <a:endParaRPr lang="en-US" dirty="0"/>
          </a:p>
        </p:txBody>
      </p:sp>
      <p:sp>
        <p:nvSpPr>
          <p:cNvPr id="4" name="Slide Number Placeholder 3"/>
          <p:cNvSpPr>
            <a:spLocks noGrp="1"/>
          </p:cNvSpPr>
          <p:nvPr>
            <p:ph type="sldNum" sz="quarter" idx="10"/>
          </p:nvPr>
        </p:nvSpPr>
        <p:spPr/>
        <p:txBody>
          <a:bodyPr/>
          <a:lstStyle/>
          <a:p>
            <a:fld id="{E5976B56-BE8C-41A2-A449-F5293FA79AE3}" type="slidenum">
              <a:rPr lang="en-US" smtClean="0"/>
              <a:t>28</a:t>
            </a:fld>
            <a:endParaRPr lang="en-US"/>
          </a:p>
        </p:txBody>
      </p:sp>
    </p:spTree>
    <p:extLst>
      <p:ext uri="{BB962C8B-B14F-4D97-AF65-F5344CB8AC3E}">
        <p14:creationId xmlns:p14="http://schemas.microsoft.com/office/powerpoint/2010/main" val="3002523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permission</a:t>
            </a:r>
            <a:r>
              <a:rPr lang="en-US" baseline="0" dirty="0" smtClean="0"/>
              <a:t> by RKI. </a:t>
            </a:r>
          </a:p>
          <a:p>
            <a:r>
              <a:rPr lang="en-US" sz="1200" b="1" kern="1200" dirty="0" smtClean="0">
                <a:solidFill>
                  <a:schemeClr val="tx1"/>
                </a:solidFill>
                <a:effectLst/>
                <a:latin typeface="+mn-lt"/>
                <a:ea typeface="+mn-ea"/>
                <a:cs typeface="+mn-cs"/>
              </a:rPr>
              <a:t>Mike Johnson</a:t>
            </a:r>
            <a:endParaRPr lang="en-US" dirty="0" smtClean="0"/>
          </a:p>
          <a:p>
            <a:r>
              <a:rPr lang="en-US" sz="1200" kern="1200" dirty="0" smtClean="0">
                <a:solidFill>
                  <a:schemeClr val="tx1"/>
                </a:solidFill>
                <a:effectLst/>
                <a:latin typeface="+mn-lt"/>
                <a:ea typeface="+mn-ea"/>
                <a:cs typeface="+mn-cs"/>
              </a:rPr>
              <a:t>Marketing Manager</a:t>
            </a:r>
            <a:endParaRPr lang="en-US" sz="1200" dirty="0" smtClean="0">
              <a:effectLst/>
            </a:endParaRPr>
          </a:p>
          <a:p>
            <a:r>
              <a:rPr lang="en-US" sz="1200" b="1" kern="1200" dirty="0" smtClean="0">
                <a:solidFill>
                  <a:schemeClr val="tx1"/>
                </a:solidFill>
                <a:effectLst/>
                <a:latin typeface="+mn-lt"/>
                <a:ea typeface="+mn-ea"/>
                <a:cs typeface="+mn-cs"/>
              </a:rPr>
              <a:t>(510) 441-5656  |  (800) 754-5165</a:t>
            </a:r>
            <a:endParaRPr lang="en-US" sz="1200" dirty="0" smtClean="0">
              <a:effectLst/>
            </a:endParaRPr>
          </a:p>
          <a:p>
            <a:r>
              <a:rPr lang="en-US" sz="1200" kern="1200" dirty="0" smtClean="0">
                <a:solidFill>
                  <a:schemeClr val="tx1"/>
                </a:solidFill>
                <a:effectLst/>
                <a:latin typeface="+mn-lt"/>
                <a:ea typeface="+mn-ea"/>
                <a:cs typeface="+mn-cs"/>
              </a:rPr>
              <a:t>Gas Detection for Life</a:t>
            </a:r>
            <a:endParaRPr lang="en-US" dirty="0" smtClean="0"/>
          </a:p>
          <a:p>
            <a:endParaRPr lang="en-US" dirty="0"/>
          </a:p>
        </p:txBody>
      </p:sp>
      <p:sp>
        <p:nvSpPr>
          <p:cNvPr id="4" name="Slide Number Placeholder 3"/>
          <p:cNvSpPr>
            <a:spLocks noGrp="1"/>
          </p:cNvSpPr>
          <p:nvPr>
            <p:ph type="sldNum" sz="quarter" idx="10"/>
          </p:nvPr>
        </p:nvSpPr>
        <p:spPr/>
        <p:txBody>
          <a:bodyPr/>
          <a:lstStyle/>
          <a:p>
            <a:fld id="{E5976B56-BE8C-41A2-A449-F5293FA79AE3}" type="slidenum">
              <a:rPr lang="en-US" smtClean="0"/>
              <a:t>29</a:t>
            </a:fld>
            <a:endParaRPr lang="en-US"/>
          </a:p>
        </p:txBody>
      </p:sp>
    </p:spTree>
    <p:extLst>
      <p:ext uri="{BB962C8B-B14F-4D97-AF65-F5344CB8AC3E}">
        <p14:creationId xmlns:p14="http://schemas.microsoft.com/office/powerpoint/2010/main" val="1594492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Consult the instrument operation manual and allow appropriate time for the instrument to respond completely before recording the reading. Continue sampling in the same location while waiting for the response.</a:t>
            </a:r>
          </a:p>
          <a:p>
            <a:endParaRPr lang="en-US" dirty="0" smtClean="0"/>
          </a:p>
          <a:p>
            <a:endParaRPr lang="en-US" dirty="0" smtClean="0"/>
          </a:p>
          <a:p>
            <a:r>
              <a:rPr lang="en-US" dirty="0" smtClean="0"/>
              <a:t>IAFF Training for Hazardous Materials: Technician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5976B56-BE8C-41A2-A449-F5293FA79AE3}" type="slidenum">
              <a:rPr lang="en-US" smtClean="0"/>
              <a:t>30</a:t>
            </a:fld>
            <a:endParaRPr lang="en-US"/>
          </a:p>
        </p:txBody>
      </p:sp>
    </p:spTree>
    <p:extLst>
      <p:ext uri="{BB962C8B-B14F-4D97-AF65-F5344CB8AC3E}">
        <p14:creationId xmlns:p14="http://schemas.microsoft.com/office/powerpoint/2010/main" val="23405242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 is from the National Education Center for Agricultural Safety. Permission given to use photo</a:t>
            </a:r>
          </a:p>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31</a:t>
            </a:fld>
            <a:endParaRPr lang="en-US"/>
          </a:p>
        </p:txBody>
      </p:sp>
    </p:spTree>
    <p:extLst>
      <p:ext uri="{BB962C8B-B14F-4D97-AF65-F5344CB8AC3E}">
        <p14:creationId xmlns:p14="http://schemas.microsoft.com/office/powerpoint/2010/main" val="396386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7925"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8D93C2-22B8-4E9F-BCDD-E80F3333FA82}" type="slidenum">
              <a:rPr lang="de-DE" altLang="en-US" smtClean="0">
                <a:solidFill>
                  <a:srgbClr val="000000"/>
                </a:solidFill>
                <a:latin typeface="ISOCTEUR" pitchFamily="49" charset="0"/>
              </a:rPr>
              <a:pPr>
                <a:spcBef>
                  <a:spcPct val="0"/>
                </a:spcBef>
              </a:pPr>
              <a:t>4</a:t>
            </a:fld>
            <a:endParaRPr lang="de-DE" altLang="en-US" smtClean="0">
              <a:solidFill>
                <a:srgbClr val="000000"/>
              </a:solidFill>
              <a:latin typeface="ISOCTEUR" pitchFamily="49" charset="0"/>
            </a:endParaRPr>
          </a:p>
        </p:txBody>
      </p:sp>
      <p:sp>
        <p:nvSpPr>
          <p:cNvPr id="43011" name="Rectangle 2"/>
          <p:cNvSpPr>
            <a:spLocks noChangeArrowheads="1"/>
          </p:cNvSpPr>
          <p:nvPr/>
        </p:nvSpPr>
        <p:spPr bwMode="auto">
          <a:xfrm>
            <a:off x="3886200" y="0"/>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41" tIns="47121" rIns="94241" bIns="4712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00"/>
              </a:solidFill>
            </a:endParaRPr>
          </a:p>
        </p:txBody>
      </p:sp>
      <p:sp>
        <p:nvSpPr>
          <p:cNvPr id="43012" name="Rectangle 3"/>
          <p:cNvSpPr>
            <a:spLocks noChangeArrowheads="1"/>
          </p:cNvSpPr>
          <p:nvPr/>
        </p:nvSpPr>
        <p:spPr bwMode="auto">
          <a:xfrm>
            <a:off x="3886200" y="8978900"/>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259" tIns="45812" rIns="93259" bIns="45812"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a:solidFill>
                  <a:srgbClr val="000000"/>
                </a:solidFill>
                <a:latin typeface="Times New Roman" panose="02020603050405020304" pitchFamily="18" charset="0"/>
              </a:rPr>
              <a:t>5</a:t>
            </a:r>
          </a:p>
        </p:txBody>
      </p:sp>
      <p:sp>
        <p:nvSpPr>
          <p:cNvPr id="43013" name="Rectangle 4"/>
          <p:cNvSpPr>
            <a:spLocks noChangeArrowheads="1"/>
          </p:cNvSpPr>
          <p:nvPr/>
        </p:nvSpPr>
        <p:spPr bwMode="auto">
          <a:xfrm>
            <a:off x="0" y="8978900"/>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41" tIns="47121" rIns="94241" bIns="4712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00"/>
              </a:solidFill>
            </a:endParaRPr>
          </a:p>
        </p:txBody>
      </p:sp>
      <p:sp>
        <p:nvSpPr>
          <p:cNvPr id="43014" name="Rectangle 5"/>
          <p:cNvSpPr>
            <a:spLocks noChangeArrowheads="1"/>
          </p:cNvSpPr>
          <p:nvPr/>
        </p:nvSpPr>
        <p:spPr bwMode="auto">
          <a:xfrm>
            <a:off x="0" y="0"/>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41" tIns="47121" rIns="94241" bIns="4712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00"/>
              </a:solidFill>
            </a:endParaRPr>
          </a:p>
        </p:txBody>
      </p:sp>
      <p:sp>
        <p:nvSpPr>
          <p:cNvPr id="43015" name="Rectangle 6"/>
          <p:cNvSpPr>
            <a:spLocks noGrp="1" noRot="1" noChangeAspect="1" noChangeArrowheads="1" noTextEdit="1"/>
          </p:cNvSpPr>
          <p:nvPr>
            <p:ph type="sldImg"/>
          </p:nvPr>
        </p:nvSpPr>
        <p:spPr bwMode="auto">
          <a:xfrm>
            <a:off x="292100" y="714375"/>
            <a:ext cx="6275388" cy="3530600"/>
          </a:xfrm>
          <a:solidFill>
            <a:srgbClr val="FFFFFF"/>
          </a:solidFill>
          <a:ln cap="flat">
            <a:solidFill>
              <a:srgbClr val="000000"/>
            </a:solidFill>
            <a:miter lim="800000"/>
            <a:headEnd/>
            <a:tailEnd/>
          </a:ln>
        </p:spPr>
      </p:sp>
      <p:sp>
        <p:nvSpPr>
          <p:cNvPr id="43016"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59" tIns="45812" rIns="93259" bIns="45812" numCol="1" anchor="t" anchorCtr="0" compatLnSpc="1">
            <a:prstTxWarp prst="textNoShape">
              <a:avLst/>
            </a:prstTxWarp>
          </a:bodyPr>
          <a:lstStyle/>
          <a:p>
            <a:pPr eaLnBrk="1" hangingPunct="1"/>
            <a:r>
              <a:rPr lang="en-US" altLang="en-US" smtClean="0"/>
              <a:t>Here in the US it include about 2% of the population and we are seeing a shift from the family farm to larger production units. </a:t>
            </a:r>
          </a:p>
          <a:p>
            <a:pPr eaLnBrk="1" hangingPunct="1"/>
            <a:r>
              <a:rPr lang="en-US" altLang="en-US" smtClean="0"/>
              <a:t>The wife is working off the farm to bring revenue and insurance back to the farm.</a:t>
            </a:r>
          </a:p>
          <a:p>
            <a:pPr eaLnBrk="1" hangingPunct="1"/>
            <a:endParaRPr lang="en-US" altLang="en-US" smtClean="0"/>
          </a:p>
          <a:p>
            <a:pPr eaLnBrk="1" hangingPunct="1"/>
            <a:r>
              <a:rPr lang="en-US" altLang="en-US" smtClean="0"/>
              <a:t>Reference: http://www.epa.gov/oecaagct/ag101/demographics.html</a:t>
            </a:r>
          </a:p>
          <a:p>
            <a:pPr eaLnBrk="1" hangingPunct="1"/>
            <a:endParaRPr lang="en-US" altLang="en-US" smtClean="0"/>
          </a:p>
        </p:txBody>
      </p:sp>
    </p:spTree>
    <p:extLst>
      <p:ext uri="{BB962C8B-B14F-4D97-AF65-F5344CB8AC3E}">
        <p14:creationId xmlns:p14="http://schemas.microsoft.com/office/powerpoint/2010/main" val="1166510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Foaming Manure Pits are Dangerous</a:t>
            </a:r>
          </a:p>
          <a:p>
            <a:r>
              <a:rPr lang="en-US" dirty="0" smtClean="0"/>
              <a:t>Oct 12, 2011 Lora Berg, contributing editor </a:t>
            </a:r>
          </a:p>
          <a:p>
            <a:r>
              <a:rPr lang="en-US" dirty="0" smtClean="0"/>
              <a:t>http://nationalhogfarmer.com/environmental-stewardship/manure-management/1013-foaming-manure-pits?intlink=rceoc</a:t>
            </a:r>
          </a:p>
          <a:p>
            <a:endParaRPr lang="en-US" dirty="0" smtClean="0"/>
          </a:p>
          <a:p>
            <a:r>
              <a:rPr lang="en-US" dirty="0" smtClean="0"/>
              <a:t>Foaming manure rises up through the slats, raising the risk of a potentially explosive and deadly situation in this Iowa State University photo.</a:t>
            </a:r>
          </a:p>
          <a:p>
            <a:r>
              <a:rPr lang="en-US" dirty="0" smtClean="0"/>
              <a:t>Photo courtesy of Iowa State University.</a:t>
            </a:r>
          </a:p>
          <a:p>
            <a:endParaRPr lang="en-US" dirty="0"/>
          </a:p>
        </p:txBody>
      </p:sp>
      <p:sp>
        <p:nvSpPr>
          <p:cNvPr id="4" name="Slide Number Placeholder 3"/>
          <p:cNvSpPr>
            <a:spLocks noGrp="1"/>
          </p:cNvSpPr>
          <p:nvPr>
            <p:ph type="sldNum" sz="quarter" idx="10"/>
          </p:nvPr>
        </p:nvSpPr>
        <p:spPr/>
        <p:txBody>
          <a:bodyPr/>
          <a:lstStyle/>
          <a:p>
            <a:fld id="{E5976B56-BE8C-41A2-A449-F5293FA79AE3}" type="slidenum">
              <a:rPr lang="en-US" smtClean="0"/>
              <a:t>32</a:t>
            </a:fld>
            <a:endParaRPr lang="en-US"/>
          </a:p>
        </p:txBody>
      </p:sp>
    </p:spTree>
    <p:extLst>
      <p:ext uri="{BB962C8B-B14F-4D97-AF65-F5344CB8AC3E}">
        <p14:creationId xmlns:p14="http://schemas.microsoft.com/office/powerpoint/2010/main" val="764227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Provide continuous ventilation to prevent a gas build-up. Increase ventilation during agitation to quickly dissipate released gases.</a:t>
            </a:r>
            <a:r>
              <a:rPr lang="en-US" dirty="0" smtClean="0"/>
              <a:t> Sufficient ventilation or exchange of air in the barn is always essential to keep the concentration of methane below its explosive threshold.</a:t>
            </a:r>
          </a:p>
          <a:p>
            <a:pPr>
              <a:buFont typeface="Arial" panose="020B0604020202020204" pitchFamily="34" charset="0"/>
              <a:buChar char="•"/>
            </a:pPr>
            <a:r>
              <a:rPr lang="en-US" dirty="0" smtClean="0"/>
              <a:t>Sufficient air exchange in a barn while agitating and pumping a manure pit is at least two to three times the minimum ventilation rate (or around 10 air changes per hour) for the barn.</a:t>
            </a:r>
          </a:p>
          <a:p>
            <a:endParaRPr lang="en-US" b="1" dirty="0" smtClean="0"/>
          </a:p>
          <a:p>
            <a:r>
              <a:rPr lang="en-US" b="1" dirty="0" smtClean="0"/>
              <a:t>Foaming Manure Pits are Dangerous</a:t>
            </a:r>
          </a:p>
          <a:p>
            <a:r>
              <a:rPr lang="en-US" dirty="0" smtClean="0"/>
              <a:t>Oct 12, 2011 Lora Berg, contributing editor </a:t>
            </a:r>
          </a:p>
          <a:p>
            <a:r>
              <a:rPr lang="en-US" dirty="0" smtClean="0"/>
              <a:t>http://nationalhogfarmer.com/environmental-stewardship/manure-management/1013-foaming-manure-pits?intlink=rceoc</a:t>
            </a:r>
          </a:p>
          <a:p>
            <a:endParaRPr lang="en-US" dirty="0" smtClean="0"/>
          </a:p>
          <a:p>
            <a:r>
              <a:rPr lang="en-US" dirty="0" smtClean="0"/>
              <a:t>Picture</a:t>
            </a:r>
            <a:r>
              <a:rPr lang="en-US" baseline="0" dirty="0" smtClean="0"/>
              <a:t> courtesy of NECAS</a:t>
            </a:r>
            <a:endParaRPr lang="en-US" dirty="0"/>
          </a:p>
        </p:txBody>
      </p:sp>
      <p:sp>
        <p:nvSpPr>
          <p:cNvPr id="4" name="Slide Number Placeholder 3"/>
          <p:cNvSpPr>
            <a:spLocks noGrp="1"/>
          </p:cNvSpPr>
          <p:nvPr>
            <p:ph type="sldNum" sz="quarter" idx="10"/>
          </p:nvPr>
        </p:nvSpPr>
        <p:spPr/>
        <p:txBody>
          <a:bodyPr/>
          <a:lstStyle/>
          <a:p>
            <a:fld id="{E5976B56-BE8C-41A2-A449-F5293FA79AE3}" type="slidenum">
              <a:rPr lang="en-US" smtClean="0"/>
              <a:t>33</a:t>
            </a:fld>
            <a:endParaRPr lang="en-US"/>
          </a:p>
        </p:txBody>
      </p:sp>
    </p:spTree>
    <p:extLst>
      <p:ext uri="{BB962C8B-B14F-4D97-AF65-F5344CB8AC3E}">
        <p14:creationId xmlns:p14="http://schemas.microsoft.com/office/powerpoint/2010/main" val="1029096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smtClean="0"/>
              <a:t>If the pit is full or nearly full, do not rely only on pit fans to supply this airflow rate, since these fans may be severely restricted. It may be better to use only wall fans to supply this air exchange while agitating/pumping the barn’s manure pit since methane gas is lighter than air.</a:t>
            </a:r>
          </a:p>
          <a:p>
            <a:pPr>
              <a:buFont typeface="Arial" panose="020B0604020202020204" pitchFamily="34" charset="0"/>
              <a:buChar char="•"/>
            </a:pPr>
            <a:r>
              <a:rPr lang="en-US" dirty="0" smtClean="0"/>
              <a:t>Make sure your normal ventilation inlets are open and operating properly to ensure good air distribution in the barn. This is also important in preventing animal deaths (if animals must be present in barns) during agitation and pumping of the manure pit.</a:t>
            </a:r>
          </a:p>
          <a:p>
            <a:endParaRPr lang="en-US" dirty="0"/>
          </a:p>
        </p:txBody>
      </p:sp>
      <p:sp>
        <p:nvSpPr>
          <p:cNvPr id="4" name="Slide Number Placeholder 3"/>
          <p:cNvSpPr>
            <a:spLocks noGrp="1"/>
          </p:cNvSpPr>
          <p:nvPr>
            <p:ph type="sldNum" sz="quarter" idx="10"/>
          </p:nvPr>
        </p:nvSpPr>
        <p:spPr/>
        <p:txBody>
          <a:bodyPr/>
          <a:lstStyle/>
          <a:p>
            <a:fld id="{E5976B56-BE8C-41A2-A449-F5293FA79AE3}" type="slidenum">
              <a:rPr lang="en-US" smtClean="0"/>
              <a:t>34</a:t>
            </a:fld>
            <a:endParaRPr lang="en-US"/>
          </a:p>
        </p:txBody>
      </p:sp>
    </p:spTree>
    <p:extLst>
      <p:ext uri="{BB962C8B-B14F-4D97-AF65-F5344CB8AC3E}">
        <p14:creationId xmlns:p14="http://schemas.microsoft.com/office/powerpoint/2010/main" val="14795781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ignition sources should be turned off and locked out. Possible ignition sources include welders, heaters, motors, and other equipment, such as a feeding system, that uses electricity. (Because of the importance of ventilation, discussed in the next section, ventilation systems that use electricity may operate during agitation and pumping.) </a:t>
            </a:r>
          </a:p>
          <a:p>
            <a:r>
              <a:rPr lang="en-US" dirty="0" smtClean="0"/>
              <a:t>Source: http://www.extension.org/pages/63144/manure-foaming#.VOtW8Wd0zZ4</a:t>
            </a:r>
            <a:endParaRPr lang="en-US" dirty="0"/>
          </a:p>
        </p:txBody>
      </p:sp>
      <p:sp>
        <p:nvSpPr>
          <p:cNvPr id="4" name="Slide Number Placeholder 3"/>
          <p:cNvSpPr>
            <a:spLocks noGrp="1"/>
          </p:cNvSpPr>
          <p:nvPr>
            <p:ph type="sldNum" sz="quarter" idx="10"/>
          </p:nvPr>
        </p:nvSpPr>
        <p:spPr/>
        <p:txBody>
          <a:bodyPr/>
          <a:lstStyle/>
          <a:p>
            <a:fld id="{E5976B56-BE8C-41A2-A449-F5293FA79AE3}" type="slidenum">
              <a:rPr lang="en-US" smtClean="0"/>
              <a:t>35</a:t>
            </a:fld>
            <a:endParaRPr lang="en-US"/>
          </a:p>
        </p:txBody>
      </p:sp>
    </p:spTree>
    <p:extLst>
      <p:ext uri="{BB962C8B-B14F-4D97-AF65-F5344CB8AC3E}">
        <p14:creationId xmlns:p14="http://schemas.microsoft.com/office/powerpoint/2010/main" val="3521274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Turn off heater pilot lights and other non-ventilation electrical systems (such as the feeding system) that might produce an ignition spark.</a:t>
            </a:r>
            <a:r>
              <a:rPr lang="en-US" sz="1200" dirty="0" smtClean="0"/>
              <a:t> Not providing supplemental heat in the barn may be problematic for cases when there are no animals in the barn or there are only small animals that require warmer inside temperatures. This may restrict when you pump manure from such a barn to warmer days or a warmer part of the day.</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Follow These Tips To Prevent Injuries When Pumping Barn Manure Pits</a:t>
            </a:r>
          </a:p>
          <a:p>
            <a:r>
              <a:rPr lang="en-US" dirty="0" smtClean="0"/>
              <a:t>http://nationalhogfarmer.com/facilities-equipment/manure-handling/caution-surface-foam-pits-1006</a:t>
            </a:r>
          </a:p>
          <a:p>
            <a:endParaRPr lang="en-US" dirty="0" smtClean="0"/>
          </a:p>
          <a:p>
            <a:r>
              <a:rPr lang="en-US" dirty="0" smtClean="0"/>
              <a:t>Picture courtesy of the National Education Center for Agricultural safety (NECAS) used with permission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E5976B56-BE8C-41A2-A449-F5293FA79AE3}" type="slidenum">
              <a:rPr lang="en-US" smtClean="0"/>
              <a:t>36</a:t>
            </a:fld>
            <a:endParaRPr lang="en-US"/>
          </a:p>
        </p:txBody>
      </p:sp>
    </p:spTree>
    <p:extLst>
      <p:ext uri="{BB962C8B-B14F-4D97-AF65-F5344CB8AC3E}">
        <p14:creationId xmlns:p14="http://schemas.microsoft.com/office/powerpoint/2010/main" val="923142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ISOCTEUR"/>
              </a:defRPr>
            </a:lvl1pPr>
            <a:lvl2pPr marL="765707" indent="-294502" algn="ctr" eaLnBrk="0" hangingPunct="0">
              <a:defRPr sz="2400">
                <a:solidFill>
                  <a:schemeClr val="tx1"/>
                </a:solidFill>
                <a:latin typeface="ISOCTEUR"/>
              </a:defRPr>
            </a:lvl2pPr>
            <a:lvl3pPr marL="1178012" indent="-235603" algn="ctr" eaLnBrk="0" hangingPunct="0">
              <a:defRPr sz="2400">
                <a:solidFill>
                  <a:schemeClr val="tx1"/>
                </a:solidFill>
                <a:latin typeface="ISOCTEUR"/>
              </a:defRPr>
            </a:lvl3pPr>
            <a:lvl4pPr marL="1649216" indent="-235603" algn="ctr" eaLnBrk="0" hangingPunct="0">
              <a:defRPr sz="2400">
                <a:solidFill>
                  <a:schemeClr val="tx1"/>
                </a:solidFill>
                <a:latin typeface="ISOCTEUR"/>
              </a:defRPr>
            </a:lvl4pPr>
            <a:lvl5pPr marL="2120420" indent="-235603" algn="ctr" eaLnBrk="0" hangingPunct="0">
              <a:defRPr sz="2400">
                <a:solidFill>
                  <a:schemeClr val="tx1"/>
                </a:solidFill>
                <a:latin typeface="ISOCTEUR"/>
              </a:defRPr>
            </a:lvl5pPr>
            <a:lvl6pPr marL="2591625" indent="-235603" algn="ctr" eaLnBrk="0" fontAlgn="base" hangingPunct="0">
              <a:spcBef>
                <a:spcPct val="0"/>
              </a:spcBef>
              <a:spcAft>
                <a:spcPct val="0"/>
              </a:spcAft>
              <a:defRPr sz="2400">
                <a:solidFill>
                  <a:schemeClr val="tx1"/>
                </a:solidFill>
                <a:latin typeface="ISOCTEUR"/>
              </a:defRPr>
            </a:lvl6pPr>
            <a:lvl7pPr marL="3062829" indent="-235603" algn="ctr" eaLnBrk="0" fontAlgn="base" hangingPunct="0">
              <a:spcBef>
                <a:spcPct val="0"/>
              </a:spcBef>
              <a:spcAft>
                <a:spcPct val="0"/>
              </a:spcAft>
              <a:defRPr sz="2400">
                <a:solidFill>
                  <a:schemeClr val="tx1"/>
                </a:solidFill>
                <a:latin typeface="ISOCTEUR"/>
              </a:defRPr>
            </a:lvl7pPr>
            <a:lvl8pPr marL="3534034" indent="-235603" algn="ctr" eaLnBrk="0" fontAlgn="base" hangingPunct="0">
              <a:spcBef>
                <a:spcPct val="0"/>
              </a:spcBef>
              <a:spcAft>
                <a:spcPct val="0"/>
              </a:spcAft>
              <a:defRPr sz="2400">
                <a:solidFill>
                  <a:schemeClr val="tx1"/>
                </a:solidFill>
                <a:latin typeface="ISOCTEUR"/>
              </a:defRPr>
            </a:lvl8pPr>
            <a:lvl9pPr marL="4005238" indent="-235603" algn="ctr" eaLnBrk="0" fontAlgn="base" hangingPunct="0">
              <a:spcBef>
                <a:spcPct val="0"/>
              </a:spcBef>
              <a:spcAft>
                <a:spcPct val="0"/>
              </a:spcAft>
              <a:defRPr sz="2400">
                <a:solidFill>
                  <a:schemeClr val="tx1"/>
                </a:solidFill>
                <a:latin typeface="ISOCTEUR"/>
              </a:defRPr>
            </a:lvl9pPr>
          </a:lstStyle>
          <a:p>
            <a:pPr algn="r" eaLnBrk="1" hangingPunct="1">
              <a:defRPr/>
            </a:pPr>
            <a:fld id="{13065197-E2CD-42CF-ABE0-2D57E4ABAF34}" type="slidenum">
              <a:rPr lang="de-DE" sz="1200">
                <a:solidFill>
                  <a:prstClr val="black"/>
                </a:solidFill>
              </a:rPr>
              <a:pPr algn="r" eaLnBrk="1" hangingPunct="1">
                <a:defRPr/>
              </a:pPr>
              <a:t>37</a:t>
            </a:fld>
            <a:endParaRPr lang="de-DE" sz="1200">
              <a:solidFill>
                <a:prstClr val="black"/>
              </a:solidFill>
            </a:endParaRPr>
          </a:p>
        </p:txBody>
      </p:sp>
      <p:sp>
        <p:nvSpPr>
          <p:cNvPr id="130051" name="Rectangle 2"/>
          <p:cNvSpPr>
            <a:spLocks noGrp="1" noRot="1" noChangeAspect="1" noChangeArrowheads="1" noTextEdit="1"/>
          </p:cNvSpPr>
          <p:nvPr>
            <p:ph type="sldImg"/>
          </p:nvPr>
        </p:nvSpPr>
        <p:spPr>
          <a:xfrm>
            <a:off x="277813" y="708025"/>
            <a:ext cx="6303962" cy="3546475"/>
          </a:xfrm>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is the OSHA regulations to Lock out Tag out</a:t>
            </a:r>
          </a:p>
          <a:p>
            <a:pPr defTabSz="928299">
              <a:defRPr/>
            </a:pPr>
            <a:r>
              <a:rPr lang="en-US" b="1" dirty="0">
                <a:solidFill>
                  <a:srgbClr val="000000"/>
                </a:solidFill>
                <a:latin typeface="Arial" pitchFamily="34" charset="0"/>
              </a:rPr>
              <a:t>OSHA Regulation 29 CFR 1910.147</a:t>
            </a:r>
            <a:endParaRPr lang="en-US" sz="1100" b="1" dirty="0">
              <a:solidFill>
                <a:srgbClr val="000000"/>
              </a:solidFill>
              <a:latin typeface="Arial" pitchFamily="34" charset="0"/>
            </a:endParaRPr>
          </a:p>
          <a:p>
            <a:pPr eaLnBrk="1" hangingPunct="1"/>
            <a:endParaRPr lang="en-US" dirty="0" smtClean="0"/>
          </a:p>
        </p:txBody>
      </p:sp>
    </p:spTree>
    <p:extLst>
      <p:ext uri="{BB962C8B-B14F-4D97-AF65-F5344CB8AC3E}">
        <p14:creationId xmlns:p14="http://schemas.microsoft.com/office/powerpoint/2010/main" val="15683961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688975"/>
            <a:ext cx="612775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272</a:t>
            </a:r>
          </a:p>
          <a:p>
            <a:r>
              <a:rPr lang="en-US" dirty="0" smtClean="0"/>
              <a:t>This would prevent the movement of manure</a:t>
            </a:r>
          </a:p>
          <a:p>
            <a:r>
              <a:rPr lang="en-US" dirty="0" smtClean="0"/>
              <a:t>Picture from</a:t>
            </a:r>
            <a:r>
              <a:rPr lang="en-US" baseline="0" dirty="0" smtClean="0"/>
              <a:t> OSHA Lockout/</a:t>
            </a:r>
            <a:r>
              <a:rPr lang="en-US" baseline="0" dirty="0" err="1" smtClean="0"/>
              <a:t>Tagout</a:t>
            </a:r>
            <a:r>
              <a:rPr lang="en-US" baseline="0" dirty="0" smtClean="0"/>
              <a:t>   ttps://www.osha.gov/dts/osta/lototraining/hottopics/ht-relche-1-4.html</a:t>
            </a:r>
            <a:endParaRPr lang="en-US" dirty="0"/>
          </a:p>
        </p:txBody>
      </p:sp>
    </p:spTree>
    <p:extLst>
      <p:ext uri="{BB962C8B-B14F-4D97-AF65-F5344CB8AC3E}">
        <p14:creationId xmlns:p14="http://schemas.microsoft.com/office/powerpoint/2010/main" val="24599423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ISOCTEUR"/>
              </a:defRPr>
            </a:lvl1pPr>
            <a:lvl2pPr marL="765707" indent="-294502" algn="ctr" eaLnBrk="0" hangingPunct="0">
              <a:defRPr sz="2400">
                <a:solidFill>
                  <a:schemeClr val="tx1"/>
                </a:solidFill>
                <a:latin typeface="ISOCTEUR"/>
              </a:defRPr>
            </a:lvl2pPr>
            <a:lvl3pPr marL="1178012" indent="-235603" algn="ctr" eaLnBrk="0" hangingPunct="0">
              <a:defRPr sz="2400">
                <a:solidFill>
                  <a:schemeClr val="tx1"/>
                </a:solidFill>
                <a:latin typeface="ISOCTEUR"/>
              </a:defRPr>
            </a:lvl3pPr>
            <a:lvl4pPr marL="1649216" indent="-235603" algn="ctr" eaLnBrk="0" hangingPunct="0">
              <a:defRPr sz="2400">
                <a:solidFill>
                  <a:schemeClr val="tx1"/>
                </a:solidFill>
                <a:latin typeface="ISOCTEUR"/>
              </a:defRPr>
            </a:lvl4pPr>
            <a:lvl5pPr marL="2120420" indent="-235603" algn="ctr" eaLnBrk="0" hangingPunct="0">
              <a:defRPr sz="2400">
                <a:solidFill>
                  <a:schemeClr val="tx1"/>
                </a:solidFill>
                <a:latin typeface="ISOCTEUR"/>
              </a:defRPr>
            </a:lvl5pPr>
            <a:lvl6pPr marL="2591625" indent="-235603" algn="ctr" eaLnBrk="0" fontAlgn="base" hangingPunct="0">
              <a:spcBef>
                <a:spcPct val="0"/>
              </a:spcBef>
              <a:spcAft>
                <a:spcPct val="0"/>
              </a:spcAft>
              <a:defRPr sz="2400">
                <a:solidFill>
                  <a:schemeClr val="tx1"/>
                </a:solidFill>
                <a:latin typeface="ISOCTEUR"/>
              </a:defRPr>
            </a:lvl6pPr>
            <a:lvl7pPr marL="3062829" indent="-235603" algn="ctr" eaLnBrk="0" fontAlgn="base" hangingPunct="0">
              <a:spcBef>
                <a:spcPct val="0"/>
              </a:spcBef>
              <a:spcAft>
                <a:spcPct val="0"/>
              </a:spcAft>
              <a:defRPr sz="2400">
                <a:solidFill>
                  <a:schemeClr val="tx1"/>
                </a:solidFill>
                <a:latin typeface="ISOCTEUR"/>
              </a:defRPr>
            </a:lvl7pPr>
            <a:lvl8pPr marL="3534034" indent="-235603" algn="ctr" eaLnBrk="0" fontAlgn="base" hangingPunct="0">
              <a:spcBef>
                <a:spcPct val="0"/>
              </a:spcBef>
              <a:spcAft>
                <a:spcPct val="0"/>
              </a:spcAft>
              <a:defRPr sz="2400">
                <a:solidFill>
                  <a:schemeClr val="tx1"/>
                </a:solidFill>
                <a:latin typeface="ISOCTEUR"/>
              </a:defRPr>
            </a:lvl8pPr>
            <a:lvl9pPr marL="4005238" indent="-235603" algn="ctr" eaLnBrk="0" fontAlgn="base" hangingPunct="0">
              <a:spcBef>
                <a:spcPct val="0"/>
              </a:spcBef>
              <a:spcAft>
                <a:spcPct val="0"/>
              </a:spcAft>
              <a:defRPr sz="2400">
                <a:solidFill>
                  <a:schemeClr val="tx1"/>
                </a:solidFill>
                <a:latin typeface="ISOCTEUR"/>
              </a:defRPr>
            </a:lvl9pPr>
          </a:lstStyle>
          <a:p>
            <a:pPr algn="r" eaLnBrk="1" hangingPunct="1">
              <a:defRPr/>
            </a:pPr>
            <a:fld id="{9D05B7A1-4EEC-41BE-B60D-9B849D462A6F}" type="slidenum">
              <a:rPr lang="de-DE" sz="1200">
                <a:solidFill>
                  <a:prstClr val="black"/>
                </a:solidFill>
              </a:rPr>
              <a:pPr algn="r" eaLnBrk="1" hangingPunct="1">
                <a:defRPr/>
              </a:pPr>
              <a:t>39</a:t>
            </a:fld>
            <a:endParaRPr lang="de-DE" sz="1200">
              <a:solidFill>
                <a:prstClr val="black"/>
              </a:solidFill>
            </a:endParaRPr>
          </a:p>
        </p:txBody>
      </p:sp>
      <p:sp>
        <p:nvSpPr>
          <p:cNvPr id="131075" name="Rectangle 2"/>
          <p:cNvSpPr>
            <a:spLocks noGrp="1" noRot="1" noChangeAspect="1" noChangeArrowheads="1" noTextEdit="1"/>
          </p:cNvSpPr>
          <p:nvPr>
            <p:ph type="sldImg"/>
          </p:nvPr>
        </p:nvSpPr>
        <p:spPr>
          <a:xfrm>
            <a:off x="280988" y="708025"/>
            <a:ext cx="6299200" cy="3544888"/>
          </a:xfrm>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Most farm electrical systems are not what you would call up to code. You may have to shut off power to the farm to be sure the pit is off.</a:t>
            </a:r>
          </a:p>
          <a:p>
            <a:pPr defTabSz="928299">
              <a:defRPr/>
            </a:pPr>
            <a:r>
              <a:rPr lang="en-US" b="1" dirty="0">
                <a:solidFill>
                  <a:srgbClr val="000000"/>
                </a:solidFill>
                <a:latin typeface="Arial" pitchFamily="34" charset="0"/>
              </a:rPr>
              <a:t>OSHA Regulation 29 CFR 1910.147</a:t>
            </a:r>
            <a:endParaRPr lang="en-US" sz="1100" b="1" dirty="0">
              <a:solidFill>
                <a:srgbClr val="000000"/>
              </a:solidFill>
              <a:latin typeface="Arial" pitchFamily="34" charset="0"/>
            </a:endParaRPr>
          </a:p>
          <a:p>
            <a:pPr eaLnBrk="1" hangingPunct="1"/>
            <a:endParaRPr lang="en-US" dirty="0" smtClean="0"/>
          </a:p>
        </p:txBody>
      </p:sp>
    </p:spTree>
    <p:extLst>
      <p:ext uri="{BB962C8B-B14F-4D97-AF65-F5344CB8AC3E}">
        <p14:creationId xmlns:p14="http://schemas.microsoft.com/office/powerpoint/2010/main" val="13844122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 is from the National Education Center for Agricultural Safety. Permission given to use photo</a:t>
            </a:r>
          </a:p>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40</a:t>
            </a:fld>
            <a:endParaRPr lang="en-US"/>
          </a:p>
        </p:txBody>
      </p:sp>
    </p:spTree>
    <p:extLst>
      <p:ext uri="{BB962C8B-B14F-4D97-AF65-F5344CB8AC3E}">
        <p14:creationId xmlns:p14="http://schemas.microsoft.com/office/powerpoint/2010/main" val="271310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Picture is from the National Education Center for Agricultural Safety. Permission given to use photo</a:t>
            </a:r>
          </a:p>
          <a:p>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41</a:t>
            </a:fld>
            <a:endParaRPr lang="en-US" dirty="0"/>
          </a:p>
        </p:txBody>
      </p:sp>
    </p:spTree>
    <p:extLst>
      <p:ext uri="{BB962C8B-B14F-4D97-AF65-F5344CB8AC3E}">
        <p14:creationId xmlns:p14="http://schemas.microsoft.com/office/powerpoint/2010/main" val="378453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3CBB28-143A-44EC-8201-F1A7CB1213E5}" type="slidenum">
              <a:rPr lang="de-DE" altLang="en-US" smtClean="0">
                <a:latin typeface="ISOCTEUR" pitchFamily="49" charset="0"/>
              </a:rPr>
              <a:pPr>
                <a:spcBef>
                  <a:spcPct val="0"/>
                </a:spcBef>
              </a:pPr>
              <a:t>5</a:t>
            </a:fld>
            <a:endParaRPr lang="de-DE" altLang="en-US" smtClean="0">
              <a:latin typeface="ISOCTEUR" pitchFamily="49" charset="0"/>
            </a:endParaRPr>
          </a:p>
        </p:txBody>
      </p:sp>
      <p:sp>
        <p:nvSpPr>
          <p:cNvPr id="45059" name="Rectangle 2"/>
          <p:cNvSpPr>
            <a:spLocks noChangeArrowheads="1"/>
          </p:cNvSpPr>
          <p:nvPr/>
        </p:nvSpPr>
        <p:spPr bwMode="auto">
          <a:xfrm>
            <a:off x="3886200" y="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endParaRPr lang="en-US" altLang="en-US" sz="2400">
              <a:latin typeface="ISOCTEUR" pitchFamily="49" charset="0"/>
            </a:endParaRPr>
          </a:p>
        </p:txBody>
      </p:sp>
      <p:sp>
        <p:nvSpPr>
          <p:cNvPr id="45060" name="Rectangle 3"/>
          <p:cNvSpPr>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r>
              <a:rPr lang="en-US" altLang="en-US">
                <a:latin typeface="Times New Roman" panose="02020603050405020304" pitchFamily="18" charset="0"/>
              </a:rPr>
              <a:t>7</a:t>
            </a:r>
          </a:p>
        </p:txBody>
      </p:sp>
      <p:sp>
        <p:nvSpPr>
          <p:cNvPr id="45061" name="Rectangle 4"/>
          <p:cNvSpPr>
            <a:spLocks noChangeArrowheads="1"/>
          </p:cNvSpPr>
          <p:nvPr/>
        </p:nvSpPr>
        <p:spPr bwMode="auto">
          <a:xfrm>
            <a:off x="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endParaRPr lang="en-US" altLang="en-US" sz="2400">
              <a:latin typeface="ISOCTEUR" pitchFamily="49" charset="0"/>
            </a:endParaRPr>
          </a:p>
        </p:txBody>
      </p:sp>
      <p:sp>
        <p:nvSpPr>
          <p:cNvPr id="45062" name="Rectangle 5"/>
          <p:cNvSpPr>
            <a:spLocks noChangeArrowheads="1"/>
          </p:cNvSpPr>
          <p:nvPr/>
        </p:nvSpPr>
        <p:spPr bwMode="auto">
          <a:xfrm>
            <a:off x="0" y="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endParaRPr lang="en-US" altLang="en-US" sz="2400">
              <a:latin typeface="ISOCTEUR" pitchFamily="49" charset="0"/>
            </a:endParaRPr>
          </a:p>
        </p:txBody>
      </p:sp>
      <p:sp>
        <p:nvSpPr>
          <p:cNvPr id="45063" name="Rectangle 6"/>
          <p:cNvSpPr>
            <a:spLocks noGrp="1" noRot="1" noChangeAspect="1" noChangeArrowheads="1" noTextEdit="1"/>
          </p:cNvSpPr>
          <p:nvPr>
            <p:ph type="sldImg"/>
          </p:nvPr>
        </p:nvSpPr>
        <p:spPr bwMode="auto">
          <a:xfrm>
            <a:off x="342900" y="703263"/>
            <a:ext cx="6173788" cy="3473450"/>
          </a:xfrm>
          <a:solidFill>
            <a:srgbClr val="FFFFFF"/>
          </a:solidFill>
          <a:ln cap="flat">
            <a:solidFill>
              <a:srgbClr val="000000"/>
            </a:solidFill>
            <a:miter lim="800000"/>
            <a:headEnd/>
            <a:tailEnd/>
          </a:ln>
        </p:spPr>
      </p:sp>
      <p:sp>
        <p:nvSpPr>
          <p:cNvPr id="45064"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eaLnBrk="1" hangingPunct="1"/>
            <a:endParaRPr lang="en-US" altLang="en-US" dirty="0" smtClean="0"/>
          </a:p>
          <a:p>
            <a:pPr eaLnBrk="1" hangingPunct="1"/>
            <a:r>
              <a:rPr lang="en-US" altLang="en-US" dirty="0" smtClean="0"/>
              <a:t>24.9 deaths per 100,000 workers</a:t>
            </a:r>
          </a:p>
          <a:p>
            <a:pPr eaLnBrk="1" hangingPunct="1"/>
            <a:r>
              <a:rPr lang="en-US" altLang="en-US" dirty="0" smtClean="0"/>
              <a:t>2014 CFOI-BLS</a:t>
            </a:r>
          </a:p>
        </p:txBody>
      </p:sp>
    </p:spTree>
    <p:extLst>
      <p:ext uri="{BB962C8B-B14F-4D97-AF65-F5344CB8AC3E}">
        <p14:creationId xmlns:p14="http://schemas.microsoft.com/office/powerpoint/2010/main" val="3852434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Davis E Hill, EMT-P, </a:t>
            </a:r>
            <a:r>
              <a:rPr lang="en-US" dirty="0"/>
              <a:t>Sr. Extension Associate, The Pennsylvania State University, www.agsafety.psu.edu</a:t>
            </a:r>
          </a:p>
          <a:p>
            <a:r>
              <a:rPr lang="en-US" dirty="0"/>
              <a:t/>
            </a:r>
            <a:br>
              <a:rPr lang="en-US" dirty="0"/>
            </a:br>
            <a:r>
              <a:rPr lang="en-US" dirty="0" smtClean="0"/>
              <a:t>Picture</a:t>
            </a:r>
            <a:r>
              <a:rPr lang="en-US" baseline="0" dirty="0" smtClean="0"/>
              <a:t> from OSHA Evacuation Plans and Procedures.</a:t>
            </a:r>
            <a:endParaRPr lang="en-US" dirty="0" smtClean="0"/>
          </a:p>
        </p:txBody>
      </p:sp>
      <p:sp>
        <p:nvSpPr>
          <p:cNvPr id="4" name="Slide Number Placeholder 3"/>
          <p:cNvSpPr>
            <a:spLocks noGrp="1"/>
          </p:cNvSpPr>
          <p:nvPr>
            <p:ph type="sldNum" sz="quarter" idx="10"/>
          </p:nvPr>
        </p:nvSpPr>
        <p:spPr/>
        <p:txBody>
          <a:bodyPr/>
          <a:lstStyle/>
          <a:p>
            <a:fld id="{2AEE1135-E3E1-45FA-B126-831279701FF5}" type="slidenum">
              <a:rPr lang="en-US" smtClean="0"/>
              <a:t>42</a:t>
            </a:fld>
            <a:endParaRPr lang="en-US"/>
          </a:p>
        </p:txBody>
      </p:sp>
    </p:spTree>
    <p:extLst>
      <p:ext uri="{BB962C8B-B14F-4D97-AF65-F5344CB8AC3E}">
        <p14:creationId xmlns:p14="http://schemas.microsoft.com/office/powerpoint/2010/main" val="2441267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976B56-BE8C-41A2-A449-F5293FA79AE3}" type="slidenum">
              <a:rPr lang="en-US" smtClean="0"/>
              <a:t>43</a:t>
            </a:fld>
            <a:endParaRPr lang="en-US"/>
          </a:p>
        </p:txBody>
      </p:sp>
    </p:spTree>
    <p:extLst>
      <p:ext uri="{BB962C8B-B14F-4D97-AF65-F5344CB8AC3E}">
        <p14:creationId xmlns:p14="http://schemas.microsoft.com/office/powerpoint/2010/main" val="8744520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April 2015: Volume</a:t>
            </a:r>
            <a:r>
              <a:rPr lang="en-US" baseline="0" dirty="0" smtClean="0"/>
              <a:t> 11 no 2</a:t>
            </a:r>
            <a:endParaRPr lang="en-US" dirty="0"/>
          </a:p>
        </p:txBody>
      </p:sp>
      <p:sp>
        <p:nvSpPr>
          <p:cNvPr id="4" name="Slide Number Placeholder 3"/>
          <p:cNvSpPr>
            <a:spLocks noGrp="1"/>
          </p:cNvSpPr>
          <p:nvPr>
            <p:ph type="sldNum" sz="quarter" idx="10"/>
          </p:nvPr>
        </p:nvSpPr>
        <p:spPr/>
        <p:txBody>
          <a:bodyPr/>
          <a:lstStyle/>
          <a:p>
            <a:fld id="{E5976B56-BE8C-41A2-A449-F5293FA79AE3}" type="slidenum">
              <a:rPr lang="en-US" smtClean="0"/>
              <a:t>44</a:t>
            </a:fld>
            <a:endParaRPr lang="en-US"/>
          </a:p>
        </p:txBody>
      </p:sp>
    </p:spTree>
    <p:extLst>
      <p:ext uri="{BB962C8B-B14F-4D97-AF65-F5344CB8AC3E}">
        <p14:creationId xmlns:p14="http://schemas.microsoft.com/office/powerpoint/2010/main" val="36300706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Follow These Tips To Prevent Injuries When Pumping Barn Manure Pits</a:t>
            </a:r>
          </a:p>
          <a:p>
            <a:r>
              <a:rPr lang="en-US" dirty="0" smtClean="0"/>
              <a:t>http://nationalhogfarmer.com/facilities-equipment/manure-handling/caution-surface-foam-pits-1006</a:t>
            </a:r>
          </a:p>
          <a:p>
            <a:endParaRPr lang="en-US" dirty="0"/>
          </a:p>
        </p:txBody>
      </p:sp>
      <p:sp>
        <p:nvSpPr>
          <p:cNvPr id="4" name="Slide Number Placeholder 3"/>
          <p:cNvSpPr>
            <a:spLocks noGrp="1"/>
          </p:cNvSpPr>
          <p:nvPr>
            <p:ph type="sldNum" sz="quarter" idx="10"/>
          </p:nvPr>
        </p:nvSpPr>
        <p:spPr/>
        <p:txBody>
          <a:bodyPr/>
          <a:lstStyle/>
          <a:p>
            <a:fld id="{E5976B56-BE8C-41A2-A449-F5293FA79AE3}" type="slidenum">
              <a:rPr lang="en-US" smtClean="0"/>
              <a:t>45</a:t>
            </a:fld>
            <a:endParaRPr lang="en-US"/>
          </a:p>
        </p:txBody>
      </p:sp>
    </p:spTree>
    <p:extLst>
      <p:ext uri="{BB962C8B-B14F-4D97-AF65-F5344CB8AC3E}">
        <p14:creationId xmlns:p14="http://schemas.microsoft.com/office/powerpoint/2010/main" val="31292152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includes lights, heaters, and feeders. Extinguish any pilot lights, put breakers to the “off” position and Lock Out/ Tag Out to prevent and automated systems from energizing</a:t>
            </a:r>
            <a:endParaRPr lang="en-US" dirty="0"/>
          </a:p>
        </p:txBody>
      </p:sp>
      <p:sp>
        <p:nvSpPr>
          <p:cNvPr id="4" name="Slide Number Placeholder 3"/>
          <p:cNvSpPr>
            <a:spLocks noGrp="1"/>
          </p:cNvSpPr>
          <p:nvPr>
            <p:ph type="sldNum" sz="quarter" idx="10"/>
          </p:nvPr>
        </p:nvSpPr>
        <p:spPr/>
        <p:txBody>
          <a:bodyPr/>
          <a:lstStyle/>
          <a:p>
            <a:fld id="{E5976B56-BE8C-41A2-A449-F5293FA79AE3}" type="slidenum">
              <a:rPr lang="en-US" smtClean="0"/>
              <a:t>46</a:t>
            </a:fld>
            <a:endParaRPr lang="en-US"/>
          </a:p>
        </p:txBody>
      </p:sp>
    </p:spTree>
    <p:extLst>
      <p:ext uri="{BB962C8B-B14F-4D97-AF65-F5344CB8AC3E}">
        <p14:creationId xmlns:p14="http://schemas.microsoft.com/office/powerpoint/2010/main" val="8415772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rPr>
              <a:t>Agricultural Exemption - Appropriations Act </a:t>
            </a:r>
          </a:p>
          <a:p>
            <a:r>
              <a:rPr lang="en-US" b="1" dirty="0" smtClean="0">
                <a:latin typeface="Arial" panose="020B0604020202020204" pitchFamily="34" charset="0"/>
              </a:rPr>
              <a:t>Enforcement Guidance for Small Farming Operations</a:t>
            </a:r>
            <a:r>
              <a:rPr lang="en-US" dirty="0" smtClean="0">
                <a:latin typeface="Arial" panose="020B0604020202020204" pitchFamily="34" charset="0"/>
              </a:rPr>
              <a:t>. The Appropriations Act exempts small farming operations from enforcement of </a:t>
            </a:r>
            <a:r>
              <a:rPr lang="en-US" u="sng" dirty="0" smtClean="0">
                <a:latin typeface="Arial" panose="020B0604020202020204" pitchFamily="34" charset="0"/>
              </a:rPr>
              <a:t>all</a:t>
            </a:r>
            <a:r>
              <a:rPr lang="en-US" dirty="0" smtClean="0">
                <a:latin typeface="Arial" panose="020B0604020202020204" pitchFamily="34" charset="0"/>
              </a:rPr>
              <a:t> rules, regulations, standards or orders under the Occupational Safety and Health Act. </a:t>
            </a:r>
            <a:br>
              <a:rPr lang="en-US" dirty="0" smtClean="0">
                <a:latin typeface="Arial" panose="020B0604020202020204" pitchFamily="34" charset="0"/>
              </a:rPr>
            </a:br>
            <a:r>
              <a:rPr lang="en-US" dirty="0" smtClean="0">
                <a:latin typeface="Arial" panose="020B0604020202020204" pitchFamily="34" charset="0"/>
              </a:rPr>
              <a:t>A farming operation is </a:t>
            </a:r>
            <a:r>
              <a:rPr lang="en-US" b="1" dirty="0" smtClean="0">
                <a:latin typeface="Arial" panose="020B0604020202020204" pitchFamily="34" charset="0"/>
              </a:rPr>
              <a:t>exempt</a:t>
            </a:r>
            <a:r>
              <a:rPr lang="en-US" dirty="0" smtClean="0">
                <a:latin typeface="Arial" panose="020B0604020202020204" pitchFamily="34" charset="0"/>
              </a:rPr>
              <a:t> from </a:t>
            </a:r>
            <a:r>
              <a:rPr lang="en-US" b="1" dirty="0" smtClean="0">
                <a:latin typeface="Arial" panose="020B0604020202020204" pitchFamily="34" charset="0"/>
              </a:rPr>
              <a:t>all</a:t>
            </a:r>
            <a:r>
              <a:rPr lang="en-US" dirty="0" smtClean="0">
                <a:latin typeface="Arial" panose="020B0604020202020204" pitchFamily="34" charset="0"/>
              </a:rPr>
              <a:t> OSHA activities if it: </a:t>
            </a:r>
            <a:br>
              <a:rPr lang="en-US" dirty="0" smtClean="0">
                <a:latin typeface="Arial" panose="020B0604020202020204" pitchFamily="34" charset="0"/>
              </a:rPr>
            </a:br>
            <a:r>
              <a:rPr lang="en-US" dirty="0" smtClean="0">
                <a:latin typeface="Arial" panose="020B0604020202020204" pitchFamily="34" charset="0"/>
              </a:rPr>
              <a:t>	Employs 10 or fewer employees currently and at all times during the last 12 months; and </a:t>
            </a:r>
            <a:br>
              <a:rPr lang="en-US" dirty="0" smtClean="0">
                <a:latin typeface="Arial" panose="020B0604020202020204" pitchFamily="34" charset="0"/>
              </a:rPr>
            </a:br>
            <a:r>
              <a:rPr lang="en-US" dirty="0" smtClean="0">
                <a:latin typeface="Arial" panose="020B0604020202020204" pitchFamily="34" charset="0"/>
              </a:rPr>
              <a:t>	Has not had an active temporary labor camp during the proceeding 12 months.</a:t>
            </a:r>
          </a:p>
          <a:p>
            <a:pPr lvl="1"/>
            <a:r>
              <a:rPr lang="en-US" dirty="0" smtClean="0">
                <a:latin typeface="Arial" panose="020B0604020202020204" pitchFamily="34" charset="0"/>
              </a:rPr>
              <a:t>Note: Family members of farm employers are not counted when determining the number of employees.</a:t>
            </a:r>
          </a:p>
          <a:p>
            <a:pPr lvl="1"/>
            <a:endParaRPr lang="en-US" b="1" i="1" dirty="0" smtClean="0">
              <a:latin typeface="Arial" panose="020B0604020202020204" pitchFamily="34" charset="0"/>
            </a:endParaRPr>
          </a:p>
          <a:p>
            <a:pPr lvl="1"/>
            <a:r>
              <a:rPr lang="en-US" b="1" dirty="0" smtClean="0">
                <a:latin typeface="Arial" panose="020B0604020202020204" pitchFamily="34" charset="0"/>
              </a:rPr>
              <a:t>Important to check with your state OSHA  since there are 25 states that match or exceed this OSHA Instruction</a:t>
            </a:r>
          </a:p>
          <a:p>
            <a:pPr lvl="1"/>
            <a:r>
              <a:rPr lang="en-US" dirty="0" smtClean="0">
                <a:latin typeface="Arial" panose="020B0604020202020204" pitchFamily="34" charset="0"/>
              </a:rPr>
              <a:t>Consider giving an example from a state – California is typically more stringent </a:t>
            </a:r>
          </a:p>
          <a:p>
            <a:pPr defTabSz="928299">
              <a:defRPr/>
            </a:pPr>
            <a:r>
              <a:rPr lang="en-US" dirty="0" smtClean="0">
                <a:latin typeface="Arial" panose="020B0604020202020204" pitchFamily="34" charset="0"/>
              </a:rPr>
              <a:t/>
            </a:r>
            <a:br>
              <a:rPr lang="en-US" dirty="0" smtClean="0">
                <a:latin typeface="Arial" panose="020B0604020202020204" pitchFamily="34" charset="0"/>
              </a:rPr>
            </a:br>
            <a:r>
              <a:rPr lang="en-US" sz="1800" dirty="0">
                <a:solidFill>
                  <a:srgbClr val="000000"/>
                </a:solidFill>
                <a:latin typeface="Arial Narrow"/>
              </a:rPr>
              <a:t>Source: OSHA Instruction CPL 02-00-051</a:t>
            </a:r>
          </a:p>
          <a:p>
            <a:pPr lvl="1"/>
            <a:endParaRPr lang="en-US" dirty="0" smtClean="0">
              <a:latin typeface="Arial" panose="020B0604020202020204" pitchFamily="34" charset="0"/>
            </a:endParaRPr>
          </a:p>
          <a:p>
            <a:endParaRPr lang="en-US" dirty="0" smtClean="0">
              <a:latin typeface="Arial" panose="020B0604020202020204" pitchFamily="34" charset="0"/>
            </a:endParaRPr>
          </a:p>
          <a:p>
            <a:endParaRPr lang="en-US" dirty="0" smtClean="0">
              <a:latin typeface="Arial" panose="020B0604020202020204"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panose="020B0604020202020204" pitchFamily="34" charset="0"/>
              </a:defRPr>
            </a:lvl1pPr>
            <a:lvl2pPr marL="754243" indent="-290093" eaLnBrk="0" hangingPunct="0">
              <a:defRPr sz="2000" i="1">
                <a:solidFill>
                  <a:schemeClr val="tx1"/>
                </a:solidFill>
                <a:latin typeface="Arial" panose="020B0604020202020204" pitchFamily="34" charset="0"/>
              </a:defRPr>
            </a:lvl2pPr>
            <a:lvl3pPr marL="1160374" indent="-232075" eaLnBrk="0" hangingPunct="0">
              <a:defRPr sz="2000" i="1">
                <a:solidFill>
                  <a:schemeClr val="tx1"/>
                </a:solidFill>
                <a:latin typeface="Arial" panose="020B0604020202020204" pitchFamily="34" charset="0"/>
              </a:defRPr>
            </a:lvl3pPr>
            <a:lvl4pPr marL="1624523" indent="-232075" eaLnBrk="0" hangingPunct="0">
              <a:defRPr sz="2000" i="1">
                <a:solidFill>
                  <a:schemeClr val="tx1"/>
                </a:solidFill>
                <a:latin typeface="Arial" panose="020B0604020202020204" pitchFamily="34" charset="0"/>
              </a:defRPr>
            </a:lvl4pPr>
            <a:lvl5pPr marL="2088672" indent="-232075" eaLnBrk="0" hangingPunct="0">
              <a:defRPr sz="2000" i="1">
                <a:solidFill>
                  <a:schemeClr val="tx1"/>
                </a:solidFill>
                <a:latin typeface="Arial" panose="020B0604020202020204" pitchFamily="34" charset="0"/>
              </a:defRPr>
            </a:lvl5pPr>
            <a:lvl6pPr marL="2552822" indent="-232075" eaLnBrk="0" fontAlgn="base" hangingPunct="0">
              <a:spcBef>
                <a:spcPct val="50000"/>
              </a:spcBef>
              <a:spcAft>
                <a:spcPct val="0"/>
              </a:spcAft>
              <a:defRPr sz="2000" i="1">
                <a:solidFill>
                  <a:schemeClr val="tx1"/>
                </a:solidFill>
                <a:latin typeface="Arial" panose="020B0604020202020204" pitchFamily="34" charset="0"/>
              </a:defRPr>
            </a:lvl6pPr>
            <a:lvl7pPr marL="3016971" indent="-232075" eaLnBrk="0" fontAlgn="base" hangingPunct="0">
              <a:spcBef>
                <a:spcPct val="50000"/>
              </a:spcBef>
              <a:spcAft>
                <a:spcPct val="0"/>
              </a:spcAft>
              <a:defRPr sz="2000" i="1">
                <a:solidFill>
                  <a:schemeClr val="tx1"/>
                </a:solidFill>
                <a:latin typeface="Arial" panose="020B0604020202020204" pitchFamily="34" charset="0"/>
              </a:defRPr>
            </a:lvl7pPr>
            <a:lvl8pPr marL="3481121" indent="-232075" eaLnBrk="0" fontAlgn="base" hangingPunct="0">
              <a:spcBef>
                <a:spcPct val="50000"/>
              </a:spcBef>
              <a:spcAft>
                <a:spcPct val="0"/>
              </a:spcAft>
              <a:defRPr sz="2000" i="1">
                <a:solidFill>
                  <a:schemeClr val="tx1"/>
                </a:solidFill>
                <a:latin typeface="Arial" panose="020B0604020202020204" pitchFamily="34" charset="0"/>
              </a:defRPr>
            </a:lvl8pPr>
            <a:lvl9pPr marL="3945270" indent="-232075" eaLnBrk="0" fontAlgn="base" hangingPunct="0">
              <a:spcBef>
                <a:spcPct val="50000"/>
              </a:spcBef>
              <a:spcAft>
                <a:spcPct val="0"/>
              </a:spcAft>
              <a:defRPr sz="2000" i="1">
                <a:solidFill>
                  <a:schemeClr val="tx1"/>
                </a:solidFill>
                <a:latin typeface="Arial" panose="020B0604020202020204" pitchFamily="34" charset="0"/>
              </a:defRPr>
            </a:lvl9pPr>
          </a:lstStyle>
          <a:p>
            <a:fld id="{DDD4890C-5FAA-43E0-86E2-EB078F5F338F}" type="slidenum">
              <a:rPr lang="en-US" sz="1200" i="0">
                <a:solidFill>
                  <a:prstClr val="black"/>
                </a:solidFill>
                <a:latin typeface="Times New Roman" panose="02020603050405020304" pitchFamily="18" charset="0"/>
              </a:rPr>
              <a:pPr/>
              <a:t>47</a:t>
            </a:fld>
            <a:endParaRPr lang="en-US" sz="1200" i="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1613860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xfrm>
            <a:off x="3884613" y="8977132"/>
            <a:ext cx="2971800" cy="4725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eaLnBrk="0" hangingPunct="0">
              <a:defRPr>
                <a:solidFill>
                  <a:schemeClr val="tx1"/>
                </a:solidFill>
                <a:latin typeface="Arial" charset="0"/>
              </a:defRPr>
            </a:lvl1pPr>
            <a:lvl2pPr marL="766763" indent="-294908" eaLnBrk="0" hangingPunct="0">
              <a:defRPr>
                <a:solidFill>
                  <a:schemeClr val="tx1"/>
                </a:solidFill>
                <a:latin typeface="Arial" charset="0"/>
              </a:defRPr>
            </a:lvl2pPr>
            <a:lvl3pPr marL="1179636" indent="-235927" eaLnBrk="0" hangingPunct="0">
              <a:defRPr>
                <a:solidFill>
                  <a:schemeClr val="tx1"/>
                </a:solidFill>
                <a:latin typeface="Arial" charset="0"/>
              </a:defRPr>
            </a:lvl3pPr>
            <a:lvl4pPr marL="1651490" indent="-235927" eaLnBrk="0" hangingPunct="0">
              <a:defRPr>
                <a:solidFill>
                  <a:schemeClr val="tx1"/>
                </a:solidFill>
                <a:latin typeface="Arial" charset="0"/>
              </a:defRPr>
            </a:lvl4pPr>
            <a:lvl5pPr marL="2123345" indent="-235927" eaLnBrk="0" hangingPunct="0">
              <a:defRPr>
                <a:solidFill>
                  <a:schemeClr val="tx1"/>
                </a:solidFill>
                <a:latin typeface="Arial" charset="0"/>
              </a:defRPr>
            </a:lvl5pPr>
            <a:lvl6pPr marL="2595198" indent="-235927" eaLnBrk="0" fontAlgn="base" hangingPunct="0">
              <a:spcBef>
                <a:spcPct val="0"/>
              </a:spcBef>
              <a:spcAft>
                <a:spcPct val="0"/>
              </a:spcAft>
              <a:defRPr>
                <a:solidFill>
                  <a:schemeClr val="tx1"/>
                </a:solidFill>
                <a:latin typeface="Arial" charset="0"/>
              </a:defRPr>
            </a:lvl6pPr>
            <a:lvl7pPr marL="3067053" indent="-235927" eaLnBrk="0" fontAlgn="base" hangingPunct="0">
              <a:spcBef>
                <a:spcPct val="0"/>
              </a:spcBef>
              <a:spcAft>
                <a:spcPct val="0"/>
              </a:spcAft>
              <a:defRPr>
                <a:solidFill>
                  <a:schemeClr val="tx1"/>
                </a:solidFill>
                <a:latin typeface="Arial" charset="0"/>
              </a:defRPr>
            </a:lvl7pPr>
            <a:lvl8pPr marL="3538907" indent="-235927" eaLnBrk="0" fontAlgn="base" hangingPunct="0">
              <a:spcBef>
                <a:spcPct val="0"/>
              </a:spcBef>
              <a:spcAft>
                <a:spcPct val="0"/>
              </a:spcAft>
              <a:defRPr>
                <a:solidFill>
                  <a:schemeClr val="tx1"/>
                </a:solidFill>
                <a:latin typeface="Arial" charset="0"/>
              </a:defRPr>
            </a:lvl8pPr>
            <a:lvl9pPr marL="4010762" indent="-235927" eaLnBrk="0" fontAlgn="base" hangingPunct="0">
              <a:spcBef>
                <a:spcPct val="0"/>
              </a:spcBef>
              <a:spcAft>
                <a:spcPct val="0"/>
              </a:spcAft>
              <a:defRPr>
                <a:solidFill>
                  <a:schemeClr val="tx1"/>
                </a:solidFill>
                <a:latin typeface="Arial" charset="0"/>
              </a:defRPr>
            </a:lvl9pPr>
          </a:lstStyle>
          <a:p>
            <a:pPr eaLnBrk="1" hangingPunct="1"/>
            <a:fld id="{0F6F67D0-6D55-4736-9A12-B0DA94B5241E}" type="slidenum">
              <a:rPr lang="en-US" smtClean="0"/>
              <a:pPr eaLnBrk="1" hangingPunct="1"/>
              <a:t>48</a:t>
            </a:fld>
            <a:endParaRPr lang="en-US" smtClean="0"/>
          </a:p>
        </p:txBody>
      </p:sp>
      <p:sp>
        <p:nvSpPr>
          <p:cNvPr id="7171" name="Slide Image Placeholder 1"/>
          <p:cNvSpPr>
            <a:spLocks noGrp="1" noRot="1" noChangeAspect="1" noTextEdit="1"/>
          </p:cNvSpPr>
          <p:nvPr>
            <p:ph type="sldImg"/>
          </p:nvPr>
        </p:nvSpPr>
        <p:spPr>
          <a:xfrm>
            <a:off x="279400" y="708025"/>
            <a:ext cx="6299200" cy="3544888"/>
          </a:xfrm>
          <a:prstGeom prst="rect">
            <a:avLst/>
          </a:prstGeom>
          <a:ln/>
        </p:spPr>
      </p:sp>
      <p:sp>
        <p:nvSpPr>
          <p:cNvPr id="7172" name="Notes Placeholder 2"/>
          <p:cNvSpPr>
            <a:spLocks noGrp="1"/>
          </p:cNvSpPr>
          <p:nvPr>
            <p:ph type="body" idx="1"/>
          </p:nvPr>
        </p:nvSpPr>
        <p:spPr>
          <a:xfrm>
            <a:off x="685800" y="4489387"/>
            <a:ext cx="5486400" cy="425310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lstStyle/>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7173" name="Slide Number Placeholder 3"/>
          <p:cNvSpPr txBox="1">
            <a:spLocks noGrp="1"/>
          </p:cNvSpPr>
          <p:nvPr/>
        </p:nvSpPr>
        <p:spPr bwMode="auto">
          <a:xfrm>
            <a:off x="3884613" y="8977132"/>
            <a:ext cx="2971800" cy="47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B33FEE04-6BD7-4D19-B23E-28E47E8C9DF1}" type="slidenum">
              <a:rPr lang="en-US" sz="1200">
                <a:solidFill>
                  <a:srgbClr val="000000"/>
                </a:solidFill>
                <a:latin typeface="Times New Roman" pitchFamily="18" charset="0"/>
              </a:rPr>
              <a:pPr algn="r" eaLnBrk="1" hangingPunct="1"/>
              <a:t>48</a:t>
            </a:fld>
            <a:endParaRPr lang="en-US" sz="1200">
              <a:solidFill>
                <a:srgbClr val="000000"/>
              </a:solidFill>
              <a:latin typeface="Times New Roman" pitchFamily="18" charset="0"/>
            </a:endParaRPr>
          </a:p>
        </p:txBody>
      </p:sp>
    </p:spTree>
    <p:extLst>
      <p:ext uri="{BB962C8B-B14F-4D97-AF65-F5344CB8AC3E}">
        <p14:creationId xmlns:p14="http://schemas.microsoft.com/office/powerpoint/2010/main" val="3427610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xfrm>
            <a:off x="3884613" y="8977132"/>
            <a:ext cx="2971800" cy="4725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eaLnBrk="0" hangingPunct="0">
              <a:defRPr>
                <a:solidFill>
                  <a:schemeClr val="tx1"/>
                </a:solidFill>
                <a:latin typeface="Arial" charset="0"/>
              </a:defRPr>
            </a:lvl1pPr>
            <a:lvl2pPr marL="766763" indent="-294908" eaLnBrk="0" hangingPunct="0">
              <a:defRPr>
                <a:solidFill>
                  <a:schemeClr val="tx1"/>
                </a:solidFill>
                <a:latin typeface="Arial" charset="0"/>
              </a:defRPr>
            </a:lvl2pPr>
            <a:lvl3pPr marL="1179636" indent="-235927" eaLnBrk="0" hangingPunct="0">
              <a:defRPr>
                <a:solidFill>
                  <a:schemeClr val="tx1"/>
                </a:solidFill>
                <a:latin typeface="Arial" charset="0"/>
              </a:defRPr>
            </a:lvl3pPr>
            <a:lvl4pPr marL="1651490" indent="-235927" eaLnBrk="0" hangingPunct="0">
              <a:defRPr>
                <a:solidFill>
                  <a:schemeClr val="tx1"/>
                </a:solidFill>
                <a:latin typeface="Arial" charset="0"/>
              </a:defRPr>
            </a:lvl4pPr>
            <a:lvl5pPr marL="2123345" indent="-235927" eaLnBrk="0" hangingPunct="0">
              <a:defRPr>
                <a:solidFill>
                  <a:schemeClr val="tx1"/>
                </a:solidFill>
                <a:latin typeface="Arial" charset="0"/>
              </a:defRPr>
            </a:lvl5pPr>
            <a:lvl6pPr marL="2595198" indent="-235927" eaLnBrk="0" fontAlgn="base" hangingPunct="0">
              <a:spcBef>
                <a:spcPct val="0"/>
              </a:spcBef>
              <a:spcAft>
                <a:spcPct val="0"/>
              </a:spcAft>
              <a:defRPr>
                <a:solidFill>
                  <a:schemeClr val="tx1"/>
                </a:solidFill>
                <a:latin typeface="Arial" charset="0"/>
              </a:defRPr>
            </a:lvl6pPr>
            <a:lvl7pPr marL="3067053" indent="-235927" eaLnBrk="0" fontAlgn="base" hangingPunct="0">
              <a:spcBef>
                <a:spcPct val="0"/>
              </a:spcBef>
              <a:spcAft>
                <a:spcPct val="0"/>
              </a:spcAft>
              <a:defRPr>
                <a:solidFill>
                  <a:schemeClr val="tx1"/>
                </a:solidFill>
                <a:latin typeface="Arial" charset="0"/>
              </a:defRPr>
            </a:lvl7pPr>
            <a:lvl8pPr marL="3538907" indent="-235927" eaLnBrk="0" fontAlgn="base" hangingPunct="0">
              <a:spcBef>
                <a:spcPct val="0"/>
              </a:spcBef>
              <a:spcAft>
                <a:spcPct val="0"/>
              </a:spcAft>
              <a:defRPr>
                <a:solidFill>
                  <a:schemeClr val="tx1"/>
                </a:solidFill>
                <a:latin typeface="Arial" charset="0"/>
              </a:defRPr>
            </a:lvl8pPr>
            <a:lvl9pPr marL="4010762" indent="-235927" eaLnBrk="0" fontAlgn="base" hangingPunct="0">
              <a:spcBef>
                <a:spcPct val="0"/>
              </a:spcBef>
              <a:spcAft>
                <a:spcPct val="0"/>
              </a:spcAft>
              <a:defRPr>
                <a:solidFill>
                  <a:schemeClr val="tx1"/>
                </a:solidFill>
                <a:latin typeface="Arial" charset="0"/>
              </a:defRPr>
            </a:lvl9pPr>
          </a:lstStyle>
          <a:p>
            <a:pPr eaLnBrk="1" hangingPunct="1"/>
            <a:fld id="{F3C82053-C57C-4E0B-928D-3ACB48698F00}" type="slidenum">
              <a:rPr lang="en-US" smtClean="0"/>
              <a:pPr eaLnBrk="1" hangingPunct="1"/>
              <a:t>49</a:t>
            </a:fld>
            <a:endParaRPr lang="en-US" smtClean="0"/>
          </a:p>
        </p:txBody>
      </p:sp>
      <p:sp>
        <p:nvSpPr>
          <p:cNvPr id="8195" name="Slide Image Placeholder 1"/>
          <p:cNvSpPr>
            <a:spLocks noGrp="1" noRot="1" noChangeAspect="1" noTextEdit="1"/>
          </p:cNvSpPr>
          <p:nvPr>
            <p:ph type="sldImg"/>
          </p:nvPr>
        </p:nvSpPr>
        <p:spPr>
          <a:xfrm>
            <a:off x="279400" y="708025"/>
            <a:ext cx="6299200" cy="3544888"/>
          </a:xfrm>
          <a:prstGeom prst="rect">
            <a:avLst/>
          </a:prstGeom>
          <a:ln/>
        </p:spPr>
      </p:sp>
      <p:sp>
        <p:nvSpPr>
          <p:cNvPr id="8196" name="Notes Placeholder 2"/>
          <p:cNvSpPr>
            <a:spLocks noGrp="1"/>
          </p:cNvSpPr>
          <p:nvPr>
            <p:ph type="body" idx="1"/>
          </p:nvPr>
        </p:nvSpPr>
        <p:spPr>
          <a:xfrm>
            <a:off x="685800" y="4489387"/>
            <a:ext cx="5486400" cy="425310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lstStyle/>
          <a:p>
            <a:pPr eaLnBrk="1" hangingPunct="1">
              <a:spcBef>
                <a:spcPct val="0"/>
              </a:spcBef>
            </a:pPr>
            <a:endParaRPr lang="en-US" dirty="0" smtClean="0"/>
          </a:p>
        </p:txBody>
      </p:sp>
      <p:sp>
        <p:nvSpPr>
          <p:cNvPr id="8197" name="Slide Number Placeholder 3"/>
          <p:cNvSpPr txBox="1">
            <a:spLocks noGrp="1"/>
          </p:cNvSpPr>
          <p:nvPr/>
        </p:nvSpPr>
        <p:spPr bwMode="auto">
          <a:xfrm>
            <a:off x="3884613" y="8977132"/>
            <a:ext cx="2971800" cy="47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16DE3925-E614-4232-84AF-9942741C9FE9}" type="slidenum">
              <a:rPr lang="en-US" sz="1200">
                <a:latin typeface="Times New Roman" pitchFamily="18" charset="0"/>
              </a:rPr>
              <a:pPr algn="r" eaLnBrk="1" hangingPunct="1"/>
              <a:t>49</a:t>
            </a:fld>
            <a:endParaRPr lang="en-US" sz="1200">
              <a:latin typeface="Times New Roman" pitchFamily="18" charset="0"/>
            </a:endParaRPr>
          </a:p>
        </p:txBody>
      </p:sp>
    </p:spTree>
    <p:extLst>
      <p:ext uri="{BB962C8B-B14F-4D97-AF65-F5344CB8AC3E}">
        <p14:creationId xmlns:p14="http://schemas.microsoft.com/office/powerpoint/2010/main" val="20230371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xfrm>
            <a:off x="3884613" y="8977132"/>
            <a:ext cx="2971800" cy="4725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eaLnBrk="0" hangingPunct="0">
              <a:defRPr>
                <a:solidFill>
                  <a:schemeClr val="tx1"/>
                </a:solidFill>
                <a:latin typeface="Arial" charset="0"/>
              </a:defRPr>
            </a:lvl1pPr>
            <a:lvl2pPr marL="766763" indent="-294908" eaLnBrk="0" hangingPunct="0">
              <a:defRPr>
                <a:solidFill>
                  <a:schemeClr val="tx1"/>
                </a:solidFill>
                <a:latin typeface="Arial" charset="0"/>
              </a:defRPr>
            </a:lvl2pPr>
            <a:lvl3pPr marL="1179636" indent="-235927" eaLnBrk="0" hangingPunct="0">
              <a:defRPr>
                <a:solidFill>
                  <a:schemeClr val="tx1"/>
                </a:solidFill>
                <a:latin typeface="Arial" charset="0"/>
              </a:defRPr>
            </a:lvl3pPr>
            <a:lvl4pPr marL="1651490" indent="-235927" eaLnBrk="0" hangingPunct="0">
              <a:defRPr>
                <a:solidFill>
                  <a:schemeClr val="tx1"/>
                </a:solidFill>
                <a:latin typeface="Arial" charset="0"/>
              </a:defRPr>
            </a:lvl4pPr>
            <a:lvl5pPr marL="2123345" indent="-235927" eaLnBrk="0" hangingPunct="0">
              <a:defRPr>
                <a:solidFill>
                  <a:schemeClr val="tx1"/>
                </a:solidFill>
                <a:latin typeface="Arial" charset="0"/>
              </a:defRPr>
            </a:lvl5pPr>
            <a:lvl6pPr marL="2595198" indent="-235927" eaLnBrk="0" fontAlgn="base" hangingPunct="0">
              <a:spcBef>
                <a:spcPct val="0"/>
              </a:spcBef>
              <a:spcAft>
                <a:spcPct val="0"/>
              </a:spcAft>
              <a:defRPr>
                <a:solidFill>
                  <a:schemeClr val="tx1"/>
                </a:solidFill>
                <a:latin typeface="Arial" charset="0"/>
              </a:defRPr>
            </a:lvl6pPr>
            <a:lvl7pPr marL="3067053" indent="-235927" eaLnBrk="0" fontAlgn="base" hangingPunct="0">
              <a:spcBef>
                <a:spcPct val="0"/>
              </a:spcBef>
              <a:spcAft>
                <a:spcPct val="0"/>
              </a:spcAft>
              <a:defRPr>
                <a:solidFill>
                  <a:schemeClr val="tx1"/>
                </a:solidFill>
                <a:latin typeface="Arial" charset="0"/>
              </a:defRPr>
            </a:lvl7pPr>
            <a:lvl8pPr marL="3538907" indent="-235927" eaLnBrk="0" fontAlgn="base" hangingPunct="0">
              <a:spcBef>
                <a:spcPct val="0"/>
              </a:spcBef>
              <a:spcAft>
                <a:spcPct val="0"/>
              </a:spcAft>
              <a:defRPr>
                <a:solidFill>
                  <a:schemeClr val="tx1"/>
                </a:solidFill>
                <a:latin typeface="Arial" charset="0"/>
              </a:defRPr>
            </a:lvl8pPr>
            <a:lvl9pPr marL="4010762" indent="-235927" eaLnBrk="0" fontAlgn="base" hangingPunct="0">
              <a:spcBef>
                <a:spcPct val="0"/>
              </a:spcBef>
              <a:spcAft>
                <a:spcPct val="0"/>
              </a:spcAft>
              <a:defRPr>
                <a:solidFill>
                  <a:schemeClr val="tx1"/>
                </a:solidFill>
                <a:latin typeface="Arial" charset="0"/>
              </a:defRPr>
            </a:lvl9pPr>
          </a:lstStyle>
          <a:p>
            <a:pPr eaLnBrk="1" hangingPunct="1"/>
            <a:fld id="{48FFB65E-14E8-41BA-9BF3-E4C61B275422}" type="slidenum">
              <a:rPr lang="en-US" smtClean="0"/>
              <a:pPr eaLnBrk="1" hangingPunct="1"/>
              <a:t>50</a:t>
            </a:fld>
            <a:endParaRPr lang="en-US" smtClean="0"/>
          </a:p>
        </p:txBody>
      </p:sp>
      <p:sp>
        <p:nvSpPr>
          <p:cNvPr id="9219" name="Slide Image Placeholder 1"/>
          <p:cNvSpPr>
            <a:spLocks noGrp="1" noRot="1" noChangeAspect="1" noTextEdit="1"/>
          </p:cNvSpPr>
          <p:nvPr>
            <p:ph type="sldImg"/>
          </p:nvPr>
        </p:nvSpPr>
        <p:spPr>
          <a:xfrm>
            <a:off x="279400" y="708025"/>
            <a:ext cx="6299200" cy="3544888"/>
          </a:xfrm>
          <a:prstGeom prst="rect">
            <a:avLst/>
          </a:prstGeom>
          <a:ln/>
        </p:spPr>
      </p:sp>
      <p:sp>
        <p:nvSpPr>
          <p:cNvPr id="9220" name="Notes Placeholder 2"/>
          <p:cNvSpPr>
            <a:spLocks noGrp="1"/>
          </p:cNvSpPr>
          <p:nvPr>
            <p:ph type="body" idx="1"/>
          </p:nvPr>
        </p:nvSpPr>
        <p:spPr>
          <a:xfrm>
            <a:off x="685800" y="4489387"/>
            <a:ext cx="5486400" cy="425310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lstStyle/>
          <a:p>
            <a:pPr eaLnBrk="1" hangingPunct="1">
              <a:spcBef>
                <a:spcPct val="0"/>
              </a:spcBef>
            </a:pPr>
            <a:endParaRPr lang="en-US" dirty="0" smtClean="0"/>
          </a:p>
        </p:txBody>
      </p:sp>
      <p:sp>
        <p:nvSpPr>
          <p:cNvPr id="9221" name="Slide Number Placeholder 3"/>
          <p:cNvSpPr txBox="1">
            <a:spLocks noGrp="1"/>
          </p:cNvSpPr>
          <p:nvPr/>
        </p:nvSpPr>
        <p:spPr bwMode="auto">
          <a:xfrm>
            <a:off x="3884613" y="8977132"/>
            <a:ext cx="2971800" cy="47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72523336-A254-4733-BA89-B6466DCC0412}" type="slidenum">
              <a:rPr lang="en-US" sz="1200">
                <a:solidFill>
                  <a:srgbClr val="000000"/>
                </a:solidFill>
                <a:latin typeface="Times New Roman" pitchFamily="18" charset="0"/>
              </a:rPr>
              <a:pPr algn="r" eaLnBrk="1" hangingPunct="1"/>
              <a:t>50</a:t>
            </a:fld>
            <a:endParaRPr lang="en-US" sz="1200">
              <a:solidFill>
                <a:srgbClr val="000000"/>
              </a:solidFill>
              <a:latin typeface="Times New Roman" pitchFamily="18" charset="0"/>
            </a:endParaRPr>
          </a:p>
        </p:txBody>
      </p:sp>
    </p:spTree>
    <p:extLst>
      <p:ext uri="{BB962C8B-B14F-4D97-AF65-F5344CB8AC3E}">
        <p14:creationId xmlns:p14="http://schemas.microsoft.com/office/powerpoint/2010/main" val="17316949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Review Employee Rights – OSHA Publication Fact Sheet (FS) 3638</a:t>
            </a:r>
          </a:p>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51</a:t>
            </a:fld>
            <a:endParaRPr lang="en-US"/>
          </a:p>
        </p:txBody>
      </p:sp>
    </p:spTree>
    <p:extLst>
      <p:ext uri="{BB962C8B-B14F-4D97-AF65-F5344CB8AC3E}">
        <p14:creationId xmlns:p14="http://schemas.microsoft.com/office/powerpoint/2010/main" val="3883194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USDA</a:t>
            </a:r>
            <a:r>
              <a:rPr lang="en-US" baseline="0" dirty="0" smtClean="0"/>
              <a:t> Animal Manure Management.</a:t>
            </a:r>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6</a:t>
            </a:fld>
            <a:endParaRPr lang="en-US"/>
          </a:p>
        </p:txBody>
      </p:sp>
    </p:spTree>
    <p:extLst>
      <p:ext uri="{BB962C8B-B14F-4D97-AF65-F5344CB8AC3E}">
        <p14:creationId xmlns:p14="http://schemas.microsoft.com/office/powerpoint/2010/main" val="40294792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in OSHA is the whistle blower program</a:t>
            </a:r>
          </a:p>
          <a:p>
            <a:r>
              <a:rPr lang="en-US" dirty="0" smtClean="0"/>
              <a:t>Website resources</a:t>
            </a:r>
          </a:p>
          <a:p>
            <a:r>
              <a:rPr lang="en-US" dirty="0" smtClean="0"/>
              <a:t>22 statutes </a:t>
            </a:r>
          </a:p>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52</a:t>
            </a:fld>
            <a:endParaRPr lang="en-US"/>
          </a:p>
        </p:txBody>
      </p:sp>
    </p:spTree>
    <p:extLst>
      <p:ext uri="{BB962C8B-B14F-4D97-AF65-F5344CB8AC3E}">
        <p14:creationId xmlns:p14="http://schemas.microsoft.com/office/powerpoint/2010/main" val="3517531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Follow These Tips To Prevent Injuries When Pumping Barn Manure Pits</a:t>
            </a:r>
          </a:p>
          <a:p>
            <a:r>
              <a:rPr lang="en-US" dirty="0" smtClean="0"/>
              <a:t>http://nationalhogfarmer.com/facilities-equipment/manure-handling/caution-surface-foam-pits-1006</a:t>
            </a:r>
            <a:endParaRPr lang="en-US" dirty="0"/>
          </a:p>
        </p:txBody>
      </p:sp>
      <p:sp>
        <p:nvSpPr>
          <p:cNvPr id="4" name="Slide Number Placeholder 3"/>
          <p:cNvSpPr>
            <a:spLocks noGrp="1"/>
          </p:cNvSpPr>
          <p:nvPr>
            <p:ph type="sldNum" sz="quarter" idx="10"/>
          </p:nvPr>
        </p:nvSpPr>
        <p:spPr/>
        <p:txBody>
          <a:bodyPr/>
          <a:lstStyle/>
          <a:p>
            <a:fld id="{E5976B56-BE8C-41A2-A449-F5293FA79AE3}" type="slidenum">
              <a:rPr lang="en-US" smtClean="0"/>
              <a:t>7</a:t>
            </a:fld>
            <a:endParaRPr lang="en-US"/>
          </a:p>
        </p:txBody>
      </p:sp>
    </p:spTree>
    <p:extLst>
      <p:ext uri="{BB962C8B-B14F-4D97-AF65-F5344CB8AC3E}">
        <p14:creationId xmlns:p14="http://schemas.microsoft.com/office/powerpoint/2010/main" val="1716718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foam can be broken when agitating the manure, pressure‐washing, or dropping feed through the floor slats. When this happens, these gases are rapidly released into the air, resulting in potential explosive concentrations of methane. Hydrogen sulfide is released from the foam and is hazardous to breathe above 10 ppm. Methane gases are </a:t>
            </a:r>
            <a:r>
              <a:rPr lang="en-US" sz="1200" b="0" i="1" u="none" strike="noStrike" kern="1200" baseline="0" dirty="0" smtClean="0">
                <a:solidFill>
                  <a:schemeClr val="tx1"/>
                </a:solidFill>
                <a:latin typeface="+mn-lt"/>
                <a:ea typeface="+mn-ea"/>
                <a:cs typeface="+mn-cs"/>
              </a:rPr>
              <a:t>explosive </a:t>
            </a:r>
            <a:r>
              <a:rPr lang="en-US" sz="1200" b="0" i="0" u="none" strike="noStrike" kern="1200" baseline="0" dirty="0" smtClean="0">
                <a:solidFill>
                  <a:schemeClr val="tx1"/>
                </a:solidFill>
                <a:latin typeface="+mn-lt"/>
                <a:ea typeface="+mn-ea"/>
                <a:cs typeface="+mn-cs"/>
              </a:rPr>
              <a:t>when concentrations are between 50,000 to 150,000 parts per million (ppm). Within the foam, the methane concentrations are above the explosive limit, meaning there is not sufficient oxygen to be flammable. However, when the foam is broken and the gas is released, the gas dilutes in the air and quickly becomes explosives</a:t>
            </a:r>
            <a:endParaRPr lang="en-US" dirty="0"/>
          </a:p>
        </p:txBody>
      </p:sp>
      <p:sp>
        <p:nvSpPr>
          <p:cNvPr id="4" name="Slide Number Placeholder 3"/>
          <p:cNvSpPr>
            <a:spLocks noGrp="1"/>
          </p:cNvSpPr>
          <p:nvPr>
            <p:ph type="sldNum" sz="quarter" idx="10"/>
          </p:nvPr>
        </p:nvSpPr>
        <p:spPr/>
        <p:txBody>
          <a:bodyPr/>
          <a:lstStyle/>
          <a:p>
            <a:fld id="{E5976B56-BE8C-41A2-A449-F5293FA79AE3}" type="slidenum">
              <a:rPr lang="en-US" smtClean="0"/>
              <a:t>8</a:t>
            </a:fld>
            <a:endParaRPr lang="en-US"/>
          </a:p>
        </p:txBody>
      </p:sp>
    </p:spTree>
    <p:extLst>
      <p:ext uri="{BB962C8B-B14F-4D97-AF65-F5344CB8AC3E}">
        <p14:creationId xmlns:p14="http://schemas.microsoft.com/office/powerpoint/2010/main" val="864704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708025"/>
            <a:ext cx="6299200" cy="3544888"/>
          </a:xfrm>
          <a:prstGeom prst="rect">
            <a:avLst/>
          </a:prstGeom>
          <a:noFill/>
          <a:ln w="12700">
            <a:solidFill>
              <a:prstClr val="black"/>
            </a:solidFill>
          </a:ln>
        </p:spPr>
      </p:sp>
      <p:sp>
        <p:nvSpPr>
          <p:cNvPr id="3" name="Notes Placeholder 2"/>
          <p:cNvSpPr>
            <a:spLocks noGrp="1"/>
          </p:cNvSpPr>
          <p:nvPr>
            <p:ph type="body" idx="1"/>
          </p:nvPr>
        </p:nvSpPr>
        <p:spPr>
          <a:xfrm>
            <a:off x="686416" y="4489062"/>
            <a:ext cx="5485169" cy="4254081"/>
          </a:xfrm>
          <a:prstGeom prst="rect">
            <a:avLst/>
          </a:prstGeom>
        </p:spPr>
        <p:txBody>
          <a:bodyPr/>
          <a:lstStyle/>
          <a:p>
            <a:r>
              <a:rPr lang="en-US" dirty="0" smtClean="0"/>
              <a:t>Source: NIOSH</a:t>
            </a:r>
            <a:endParaRPr lang="en-US" dirty="0"/>
          </a:p>
        </p:txBody>
      </p:sp>
    </p:spTree>
    <p:extLst>
      <p:ext uri="{BB962C8B-B14F-4D97-AF65-F5344CB8AC3E}">
        <p14:creationId xmlns:p14="http://schemas.microsoft.com/office/powerpoint/2010/main" val="3309646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708025"/>
            <a:ext cx="6299200" cy="3544888"/>
          </a:xfrm>
          <a:prstGeom prst="rect">
            <a:avLst/>
          </a:prstGeom>
          <a:noFill/>
          <a:ln w="12700">
            <a:solidFill>
              <a:prstClr val="black"/>
            </a:solidFill>
          </a:ln>
        </p:spPr>
      </p:sp>
      <p:sp>
        <p:nvSpPr>
          <p:cNvPr id="3" name="Notes Placeholder 2"/>
          <p:cNvSpPr>
            <a:spLocks noGrp="1"/>
          </p:cNvSpPr>
          <p:nvPr>
            <p:ph type="body" idx="1"/>
          </p:nvPr>
        </p:nvSpPr>
        <p:spPr>
          <a:xfrm>
            <a:off x="686416" y="4489062"/>
            <a:ext cx="5485169" cy="4254081"/>
          </a:xfrm>
          <a:prstGeom prst="rect">
            <a:avLst/>
          </a:prstGeom>
        </p:spPr>
        <p:txBody>
          <a:bodyPr/>
          <a:lstStyle/>
          <a:p>
            <a:r>
              <a:rPr lang="en-US" dirty="0" smtClean="0"/>
              <a:t>Source: NIOSH</a:t>
            </a:r>
            <a:endParaRPr lang="en-US" dirty="0"/>
          </a:p>
        </p:txBody>
      </p:sp>
    </p:spTree>
    <p:extLst>
      <p:ext uri="{BB962C8B-B14F-4D97-AF65-F5344CB8AC3E}">
        <p14:creationId xmlns:p14="http://schemas.microsoft.com/office/powerpoint/2010/main" val="861692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8F1579-3E5E-4D3B-B71E-C1B7CAB876D6}"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009F1-B2B3-4718-ACF6-544FFE912B7F}" type="slidenum">
              <a:rPr lang="en-US" smtClean="0"/>
              <a:t>‹#›</a:t>
            </a:fld>
            <a:endParaRPr lang="en-US"/>
          </a:p>
        </p:txBody>
      </p:sp>
    </p:spTree>
    <p:extLst>
      <p:ext uri="{BB962C8B-B14F-4D97-AF65-F5344CB8AC3E}">
        <p14:creationId xmlns:p14="http://schemas.microsoft.com/office/powerpoint/2010/main" val="251041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8F1579-3E5E-4D3B-B71E-C1B7CAB876D6}"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009F1-B2B3-4718-ACF6-544FFE912B7F}" type="slidenum">
              <a:rPr lang="en-US" smtClean="0"/>
              <a:t>‹#›</a:t>
            </a:fld>
            <a:endParaRPr lang="en-US"/>
          </a:p>
        </p:txBody>
      </p:sp>
    </p:spTree>
    <p:extLst>
      <p:ext uri="{BB962C8B-B14F-4D97-AF65-F5344CB8AC3E}">
        <p14:creationId xmlns:p14="http://schemas.microsoft.com/office/powerpoint/2010/main" val="3045982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8F1579-3E5E-4D3B-B71E-C1B7CAB876D6}"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009F1-B2B3-4718-ACF6-544FFE912B7F}" type="slidenum">
              <a:rPr lang="en-US" smtClean="0"/>
              <a:t>‹#›</a:t>
            </a:fld>
            <a:endParaRPr lang="en-US"/>
          </a:p>
        </p:txBody>
      </p:sp>
    </p:spTree>
    <p:extLst>
      <p:ext uri="{BB962C8B-B14F-4D97-AF65-F5344CB8AC3E}">
        <p14:creationId xmlns:p14="http://schemas.microsoft.com/office/powerpoint/2010/main" val="225101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8F1579-3E5E-4D3B-B71E-C1B7CAB876D6}"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009F1-B2B3-4718-ACF6-544FFE912B7F}" type="slidenum">
              <a:rPr lang="en-US" smtClean="0"/>
              <a:t>‹#›</a:t>
            </a:fld>
            <a:endParaRPr lang="en-US"/>
          </a:p>
        </p:txBody>
      </p:sp>
    </p:spTree>
    <p:extLst>
      <p:ext uri="{BB962C8B-B14F-4D97-AF65-F5344CB8AC3E}">
        <p14:creationId xmlns:p14="http://schemas.microsoft.com/office/powerpoint/2010/main" val="351210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8F1579-3E5E-4D3B-B71E-C1B7CAB876D6}"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009F1-B2B3-4718-ACF6-544FFE912B7F}" type="slidenum">
              <a:rPr lang="en-US" smtClean="0"/>
              <a:t>‹#›</a:t>
            </a:fld>
            <a:endParaRPr lang="en-US"/>
          </a:p>
        </p:txBody>
      </p:sp>
    </p:spTree>
    <p:extLst>
      <p:ext uri="{BB962C8B-B14F-4D97-AF65-F5344CB8AC3E}">
        <p14:creationId xmlns:p14="http://schemas.microsoft.com/office/powerpoint/2010/main" val="400719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8F1579-3E5E-4D3B-B71E-C1B7CAB876D6}"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009F1-B2B3-4718-ACF6-544FFE912B7F}" type="slidenum">
              <a:rPr lang="en-US" smtClean="0"/>
              <a:t>‹#›</a:t>
            </a:fld>
            <a:endParaRPr lang="en-US"/>
          </a:p>
        </p:txBody>
      </p:sp>
    </p:spTree>
    <p:extLst>
      <p:ext uri="{BB962C8B-B14F-4D97-AF65-F5344CB8AC3E}">
        <p14:creationId xmlns:p14="http://schemas.microsoft.com/office/powerpoint/2010/main" val="3711907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8F1579-3E5E-4D3B-B71E-C1B7CAB876D6}" type="datetimeFigureOut">
              <a:rPr lang="en-US" smtClean="0"/>
              <a:t>3/31/2017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4009F1-B2B3-4718-ACF6-544FFE912B7F}" type="slidenum">
              <a:rPr lang="en-US" smtClean="0"/>
              <a:t>‹#›</a:t>
            </a:fld>
            <a:endParaRPr lang="en-US"/>
          </a:p>
        </p:txBody>
      </p:sp>
    </p:spTree>
    <p:extLst>
      <p:ext uri="{BB962C8B-B14F-4D97-AF65-F5344CB8AC3E}">
        <p14:creationId xmlns:p14="http://schemas.microsoft.com/office/powerpoint/2010/main" val="3652998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8F1579-3E5E-4D3B-B71E-C1B7CAB876D6}" type="datetimeFigureOut">
              <a:rPr lang="en-US" smtClean="0"/>
              <a:t>3/31/2017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4009F1-B2B3-4718-ACF6-544FFE912B7F}" type="slidenum">
              <a:rPr lang="en-US" smtClean="0"/>
              <a:t>‹#›</a:t>
            </a:fld>
            <a:endParaRPr lang="en-US"/>
          </a:p>
        </p:txBody>
      </p:sp>
    </p:spTree>
    <p:extLst>
      <p:ext uri="{BB962C8B-B14F-4D97-AF65-F5344CB8AC3E}">
        <p14:creationId xmlns:p14="http://schemas.microsoft.com/office/powerpoint/2010/main" val="102444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8F1579-3E5E-4D3B-B71E-C1B7CAB876D6}" type="datetimeFigureOut">
              <a:rPr lang="en-US" smtClean="0"/>
              <a:t>3/31/2017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4009F1-B2B3-4718-ACF6-544FFE912B7F}" type="slidenum">
              <a:rPr lang="en-US" smtClean="0"/>
              <a:t>‹#›</a:t>
            </a:fld>
            <a:endParaRPr lang="en-US"/>
          </a:p>
        </p:txBody>
      </p:sp>
    </p:spTree>
    <p:extLst>
      <p:ext uri="{BB962C8B-B14F-4D97-AF65-F5344CB8AC3E}">
        <p14:creationId xmlns:p14="http://schemas.microsoft.com/office/powerpoint/2010/main" val="2559600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8F1579-3E5E-4D3B-B71E-C1B7CAB876D6}"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009F1-B2B3-4718-ACF6-544FFE912B7F}" type="slidenum">
              <a:rPr lang="en-US" smtClean="0"/>
              <a:t>‹#›</a:t>
            </a:fld>
            <a:endParaRPr lang="en-US"/>
          </a:p>
        </p:txBody>
      </p:sp>
    </p:spTree>
    <p:extLst>
      <p:ext uri="{BB962C8B-B14F-4D97-AF65-F5344CB8AC3E}">
        <p14:creationId xmlns:p14="http://schemas.microsoft.com/office/powerpoint/2010/main" val="46031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8F1579-3E5E-4D3B-B71E-C1B7CAB876D6}"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009F1-B2B3-4718-ACF6-544FFE912B7F}" type="slidenum">
              <a:rPr lang="en-US" smtClean="0"/>
              <a:t>‹#›</a:t>
            </a:fld>
            <a:endParaRPr lang="en-US"/>
          </a:p>
        </p:txBody>
      </p:sp>
    </p:spTree>
    <p:extLst>
      <p:ext uri="{BB962C8B-B14F-4D97-AF65-F5344CB8AC3E}">
        <p14:creationId xmlns:p14="http://schemas.microsoft.com/office/powerpoint/2010/main" val="1200102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F1579-3E5E-4D3B-B71E-C1B7CAB876D6}" type="datetimeFigureOut">
              <a:rPr lang="en-US" smtClean="0"/>
              <a:t>3/31/2017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009F1-B2B3-4718-ACF6-544FFE912B7F}" type="slidenum">
              <a:rPr lang="en-US" smtClean="0"/>
              <a:t>‹#›</a:t>
            </a:fld>
            <a:endParaRPr lang="en-US"/>
          </a:p>
        </p:txBody>
      </p:sp>
    </p:spTree>
    <p:extLst>
      <p:ext uri="{BB962C8B-B14F-4D97-AF65-F5344CB8AC3E}">
        <p14:creationId xmlns:p14="http://schemas.microsoft.com/office/powerpoint/2010/main" val="3698483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dc.gov/niosh/docs/2004-101/emrgact/emrgact.pd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26.png"/><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Photo of a Manure P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072" y="76200"/>
            <a:ext cx="8961120" cy="6720840"/>
          </a:xfrm>
          <a:prstGeom prst="rect">
            <a:avLst/>
          </a:prstGeom>
        </p:spPr>
      </p:pic>
      <p:pic>
        <p:nvPicPr>
          <p:cNvPr id="4" name="Picture 4" descr="necas"/>
          <p:cNvPicPr>
            <a:picLocks noChangeAspect="1" noChangeArrowheads="1"/>
          </p:cNvPicPr>
          <p:nvPr/>
        </p:nvPicPr>
        <p:blipFill>
          <a:blip r:embed="rId4">
            <a:clrChange>
              <a:clrFrom>
                <a:srgbClr val="FFFDFF"/>
              </a:clrFrom>
              <a:clrTo>
                <a:srgbClr val="FFFDFF">
                  <a:alpha val="0"/>
                </a:srgbClr>
              </a:clrTo>
            </a:clrChange>
            <a:extLst>
              <a:ext uri="{28A0092B-C50C-407E-A947-70E740481C1C}">
                <a14:useLocalDpi xmlns:a14="http://schemas.microsoft.com/office/drawing/2010/main" val="0"/>
              </a:ext>
            </a:extLst>
          </a:blip>
          <a:srcRect r="16667"/>
          <a:stretch>
            <a:fillRect/>
          </a:stretch>
        </p:blipFill>
        <p:spPr bwMode="auto">
          <a:xfrm>
            <a:off x="1371600" y="-152400"/>
            <a:ext cx="1524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2930878" y="0"/>
            <a:ext cx="7696200" cy="1981200"/>
          </a:xfrm>
          <a:prstGeom prst="rect">
            <a:avLst/>
          </a:prstGeom>
          <a:gradFill rotWithShape="0">
            <a:gsLst>
              <a:gs pos="0">
                <a:srgbClr val="FFCC00"/>
              </a:gs>
              <a:gs pos="100000">
                <a:srgbClr val="FFFBEA"/>
              </a:gs>
            </a:gsLst>
            <a:lin ang="0" scaled="1"/>
          </a:gra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Impact" pitchFamily="34" charset="0"/>
              </a:defRPr>
            </a:lvl2pPr>
            <a:lvl3pPr algn="ctr" rtl="0" eaLnBrk="0" fontAlgn="base" hangingPunct="0">
              <a:spcBef>
                <a:spcPct val="0"/>
              </a:spcBef>
              <a:spcAft>
                <a:spcPct val="0"/>
              </a:spcAft>
              <a:defRPr sz="4400">
                <a:solidFill>
                  <a:schemeClr val="tx2"/>
                </a:solidFill>
                <a:latin typeface="Impact" pitchFamily="34" charset="0"/>
              </a:defRPr>
            </a:lvl3pPr>
            <a:lvl4pPr algn="ctr" rtl="0" eaLnBrk="0" fontAlgn="base" hangingPunct="0">
              <a:spcBef>
                <a:spcPct val="0"/>
              </a:spcBef>
              <a:spcAft>
                <a:spcPct val="0"/>
              </a:spcAft>
              <a:defRPr sz="4400">
                <a:solidFill>
                  <a:schemeClr val="tx2"/>
                </a:solidFill>
                <a:latin typeface="Impact" pitchFamily="34" charset="0"/>
              </a:defRPr>
            </a:lvl4pPr>
            <a:lvl5pPr algn="ctr" rtl="0" eaLnBrk="0" fontAlgn="base" hangingPunct="0">
              <a:spcBef>
                <a:spcPct val="0"/>
              </a:spcBef>
              <a:spcAft>
                <a:spcPct val="0"/>
              </a:spcAft>
              <a:defRPr sz="4400">
                <a:solidFill>
                  <a:schemeClr val="tx2"/>
                </a:solidFill>
                <a:latin typeface="Impact" pitchFamily="34" charset="0"/>
              </a:defRPr>
            </a:lvl5pPr>
            <a:lvl6pPr marL="457200" algn="ctr" rtl="0" fontAlgn="base">
              <a:spcBef>
                <a:spcPct val="0"/>
              </a:spcBef>
              <a:spcAft>
                <a:spcPct val="0"/>
              </a:spcAft>
              <a:defRPr sz="4400">
                <a:solidFill>
                  <a:schemeClr val="tx2"/>
                </a:solidFill>
                <a:latin typeface="Impact" pitchFamily="34" charset="0"/>
              </a:defRPr>
            </a:lvl6pPr>
            <a:lvl7pPr marL="914400" algn="ctr" rtl="0" fontAlgn="base">
              <a:spcBef>
                <a:spcPct val="0"/>
              </a:spcBef>
              <a:spcAft>
                <a:spcPct val="0"/>
              </a:spcAft>
              <a:defRPr sz="4400">
                <a:solidFill>
                  <a:schemeClr val="tx2"/>
                </a:solidFill>
                <a:latin typeface="Impact" pitchFamily="34" charset="0"/>
              </a:defRPr>
            </a:lvl7pPr>
            <a:lvl8pPr marL="1371600" algn="ctr" rtl="0" fontAlgn="base">
              <a:spcBef>
                <a:spcPct val="0"/>
              </a:spcBef>
              <a:spcAft>
                <a:spcPct val="0"/>
              </a:spcAft>
              <a:defRPr sz="4400">
                <a:solidFill>
                  <a:schemeClr val="tx2"/>
                </a:solidFill>
                <a:latin typeface="Impact" pitchFamily="34" charset="0"/>
              </a:defRPr>
            </a:lvl8pPr>
            <a:lvl9pPr marL="1828800" algn="ctr" rtl="0" fontAlgn="base">
              <a:spcBef>
                <a:spcPct val="0"/>
              </a:spcBef>
              <a:spcAft>
                <a:spcPct val="0"/>
              </a:spcAft>
              <a:defRPr sz="4400">
                <a:solidFill>
                  <a:schemeClr val="tx2"/>
                </a:solidFill>
                <a:latin typeface="Impact" pitchFamily="34" charset="0"/>
              </a:defRPr>
            </a:lvl9pPr>
          </a:lstStyle>
          <a:p>
            <a:pPr eaLnBrk="1" hangingPunct="1"/>
            <a:r>
              <a:rPr lang="en-US" kern="0" dirty="0" smtClean="0">
                <a:solidFill>
                  <a:schemeClr val="tx1"/>
                </a:solidFill>
              </a:rPr>
              <a:t>Foaming Manure </a:t>
            </a:r>
            <a:r>
              <a:rPr lang="en-US" kern="0" dirty="0" smtClean="0">
                <a:solidFill>
                  <a:schemeClr val="tx1"/>
                </a:solidFill>
              </a:rPr>
              <a:t>Pits</a:t>
            </a:r>
            <a:endParaRPr lang="en-US" kern="0" dirty="0">
              <a:solidFill>
                <a:schemeClr val="tx1"/>
              </a:solidFill>
            </a:endParaRPr>
          </a:p>
        </p:txBody>
      </p:sp>
      <p:sp>
        <p:nvSpPr>
          <p:cNvPr id="3" name="TextBox 2"/>
          <p:cNvSpPr txBox="1"/>
          <p:nvPr/>
        </p:nvSpPr>
        <p:spPr>
          <a:xfrm>
            <a:off x="2438400" y="6172200"/>
            <a:ext cx="7924800" cy="369332"/>
          </a:xfrm>
          <a:prstGeom prst="rect">
            <a:avLst/>
          </a:prstGeom>
          <a:noFill/>
        </p:spPr>
        <p:txBody>
          <a:bodyPr wrap="square" rtlCol="0">
            <a:spAutoFit/>
          </a:bodyPr>
          <a:lstStyle/>
          <a:p>
            <a:pPr>
              <a:spcBef>
                <a:spcPct val="50000"/>
              </a:spcBef>
              <a:defRPr/>
            </a:pPr>
            <a:r>
              <a:rPr lang="en-US" b="1" dirty="0">
                <a:solidFill>
                  <a:schemeClr val="tx2">
                    <a:lumMod val="20000"/>
                    <a:lumOff val="80000"/>
                  </a:schemeClr>
                </a:solidFill>
                <a:effectLst>
                  <a:outerShdw blurRad="38100" dist="38100" dir="2700000" algn="tl">
                    <a:srgbClr val="FFFFFF"/>
                  </a:outerShdw>
                </a:effectLst>
                <a:latin typeface="Times New Roman" pitchFamily="18" charset="0"/>
              </a:rPr>
              <a:t>The National Education Center for Agricultural Safety (NECAS)  888-844-6322</a:t>
            </a:r>
          </a:p>
        </p:txBody>
      </p:sp>
      <p:sp>
        <p:nvSpPr>
          <p:cNvPr id="2" name="Title 1" hidden="1"/>
          <p:cNvSpPr>
            <a:spLocks noGrp="1"/>
          </p:cNvSpPr>
          <p:nvPr>
            <p:ph type="title"/>
          </p:nvPr>
        </p:nvSpPr>
        <p:spPr/>
        <p:txBody>
          <a:bodyPr/>
          <a:lstStyle/>
          <a:p>
            <a:r>
              <a:rPr lang="en-US" dirty="0" smtClean="0"/>
              <a:t>Foaming Manure Pits</a:t>
            </a:r>
            <a:endParaRPr lang="en-US" dirty="0"/>
          </a:p>
        </p:txBody>
      </p:sp>
    </p:spTree>
    <p:extLst>
      <p:ext uri="{BB962C8B-B14F-4D97-AF65-F5344CB8AC3E}">
        <p14:creationId xmlns:p14="http://schemas.microsoft.com/office/powerpoint/2010/main" val="323817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209800" y="304800"/>
            <a:ext cx="7772400" cy="1143000"/>
          </a:xfrm>
        </p:spPr>
        <p:txBody>
          <a:bodyPr/>
          <a:lstStyle/>
          <a:p>
            <a:pPr>
              <a:defRPr/>
            </a:pPr>
            <a:r>
              <a:rPr lang="en-US" sz="6600" b="1" dirty="0" smtClean="0">
                <a:solidFill>
                  <a:srgbClr val="FF0033"/>
                </a:solidFill>
              </a:rPr>
              <a:t>IDLH  </a:t>
            </a:r>
            <a:endParaRPr lang="en-US" sz="6600" b="1" dirty="0">
              <a:solidFill>
                <a:srgbClr val="FF0033"/>
              </a:solidFill>
            </a:endParaRPr>
          </a:p>
        </p:txBody>
      </p:sp>
      <p:sp>
        <p:nvSpPr>
          <p:cNvPr id="22531" name="Rectangle 3"/>
          <p:cNvSpPr>
            <a:spLocks noGrp="1" noChangeArrowheads="1"/>
          </p:cNvSpPr>
          <p:nvPr>
            <p:ph idx="1"/>
          </p:nvPr>
        </p:nvSpPr>
        <p:spPr>
          <a:xfrm>
            <a:off x="2209800" y="1676400"/>
            <a:ext cx="7772400" cy="4953000"/>
          </a:xfrm>
        </p:spPr>
        <p:txBody>
          <a:bodyPr/>
          <a:lstStyle/>
          <a:p>
            <a:pPr>
              <a:buFont typeface="Monotype Sorts" pitchFamily="2" charset="2"/>
              <a:buNone/>
            </a:pPr>
            <a:r>
              <a:rPr lang="en-US" dirty="0" smtClean="0">
                <a:solidFill>
                  <a:schemeClr val="bg2"/>
                </a:solidFill>
              </a:rPr>
              <a:t>	</a:t>
            </a:r>
            <a:r>
              <a:rPr lang="en-US" sz="4000" dirty="0">
                <a:latin typeface="Palatino Linotype" panose="02040502050505030304" pitchFamily="18" charset="0"/>
              </a:rPr>
              <a:t>No person shall:</a:t>
            </a:r>
          </a:p>
          <a:p>
            <a:pPr>
              <a:buFont typeface="Monotype Sorts" pitchFamily="2" charset="2"/>
              <a:buNone/>
            </a:pPr>
            <a:r>
              <a:rPr lang="en-US" sz="4000" dirty="0">
                <a:latin typeface="Palatino Linotype" panose="02040502050505030304" pitchFamily="18" charset="0"/>
              </a:rPr>
              <a:t>	Enter – Work – or Remain</a:t>
            </a:r>
          </a:p>
          <a:p>
            <a:pPr>
              <a:buFont typeface="Monotype Sorts" pitchFamily="2" charset="2"/>
              <a:buNone/>
            </a:pPr>
            <a:r>
              <a:rPr lang="en-US" sz="4000" dirty="0">
                <a:latin typeface="Palatino Linotype" panose="02040502050505030304" pitchFamily="18" charset="0"/>
              </a:rPr>
              <a:t>	in an IDLH condition until such time that the condition has been eliminated or controlled.</a:t>
            </a:r>
          </a:p>
          <a:p>
            <a:pPr>
              <a:buFont typeface="Monotype Sorts" pitchFamily="2" charset="2"/>
              <a:buNone/>
            </a:pPr>
            <a:endParaRPr lang="en-US" sz="4000" dirty="0">
              <a:latin typeface="Palatino Linotype" panose="02040502050505030304" pitchFamily="18" charset="0"/>
            </a:endParaRPr>
          </a:p>
          <a:p>
            <a:pPr>
              <a:buFont typeface="Monotype Sorts" pitchFamily="2" charset="2"/>
              <a:buNone/>
            </a:pPr>
            <a:r>
              <a:rPr lang="en-US" sz="2400" dirty="0"/>
              <a:t>Source: CDC/NIOSH</a:t>
            </a:r>
          </a:p>
        </p:txBody>
      </p:sp>
    </p:spTree>
    <p:extLst>
      <p:ext uri="{BB962C8B-B14F-4D97-AF65-F5344CB8AC3E}">
        <p14:creationId xmlns:p14="http://schemas.microsoft.com/office/powerpoint/2010/main" val="567536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65125"/>
            <a:ext cx="10515600" cy="1325563"/>
          </a:xfrm>
        </p:spPr>
        <p:txBody>
          <a:bodyPr/>
          <a:lstStyle/>
          <a:p>
            <a:pPr algn="ctr"/>
            <a:r>
              <a:rPr lang="en-US" dirty="0" smtClean="0"/>
              <a:t>Develop an Emergency Action Plan</a:t>
            </a:r>
            <a:endParaRPr lang="en-US" dirty="0"/>
          </a:p>
        </p:txBody>
      </p:sp>
      <p:sp>
        <p:nvSpPr>
          <p:cNvPr id="2" name="Rectangle 1"/>
          <p:cNvSpPr/>
          <p:nvPr/>
        </p:nvSpPr>
        <p:spPr>
          <a:xfrm>
            <a:off x="3284482" y="2887682"/>
            <a:ext cx="7373007" cy="4216539"/>
          </a:xfrm>
          <a:prstGeom prst="rect">
            <a:avLst/>
          </a:prstGeom>
        </p:spPr>
        <p:txBody>
          <a:bodyPr wrap="square">
            <a:spAutoFit/>
          </a:bodyPr>
          <a:lstStyle/>
          <a:p>
            <a:endParaRPr lang="en-US" dirty="0" smtClean="0">
              <a:hlinkClick r:id="rId3"/>
            </a:endParaRPr>
          </a:p>
          <a:p>
            <a:endParaRPr lang="en-US" dirty="0">
              <a:hlinkClick r:id="rId3"/>
            </a:endParaRPr>
          </a:p>
          <a:p>
            <a:r>
              <a:rPr lang="en-US" sz="4400" dirty="0" smtClean="0">
                <a:hlinkClick r:id="rId3"/>
              </a:rPr>
              <a:t>1910.38</a:t>
            </a:r>
          </a:p>
          <a:p>
            <a:r>
              <a:rPr lang="en-US" sz="4400" dirty="0" smtClean="0">
                <a:hlinkClick r:id="rId3"/>
              </a:rPr>
              <a:t>1910.39</a:t>
            </a:r>
          </a:p>
          <a:p>
            <a:endParaRPr lang="en-US" dirty="0" smtClean="0">
              <a:hlinkClick r:id="rId3"/>
            </a:endParaRPr>
          </a:p>
          <a:p>
            <a:endParaRPr lang="en-US" dirty="0">
              <a:hlinkClick r:id="rId3"/>
            </a:endParaRPr>
          </a:p>
          <a:p>
            <a:endParaRPr lang="en-US" dirty="0" smtClean="0">
              <a:hlinkClick r:id="rId3"/>
            </a:endParaRPr>
          </a:p>
          <a:p>
            <a:endParaRPr lang="en-US" dirty="0">
              <a:hlinkClick r:id="rId3"/>
            </a:endParaRPr>
          </a:p>
          <a:p>
            <a:endParaRPr lang="en-US" dirty="0" smtClean="0">
              <a:hlinkClick r:id="rId3"/>
            </a:endParaRPr>
          </a:p>
          <a:p>
            <a:endParaRPr lang="en-US" dirty="0">
              <a:hlinkClick r:id="rId3"/>
            </a:endParaRPr>
          </a:p>
          <a:p>
            <a:r>
              <a:rPr lang="en-US" dirty="0" smtClean="0">
                <a:hlinkClick r:id="rId3"/>
              </a:rPr>
              <a:t>http</a:t>
            </a:r>
            <a:r>
              <a:rPr lang="en-US" dirty="0">
                <a:hlinkClick r:id="rId3"/>
              </a:rPr>
              <a:t>://</a:t>
            </a:r>
            <a:r>
              <a:rPr lang="en-US" dirty="0" smtClean="0">
                <a:hlinkClick r:id="rId3"/>
              </a:rPr>
              <a:t>www.cdc.gov/niosh/docs/2004-101/emrgact/emrgact.pdf</a:t>
            </a:r>
            <a:endParaRPr lang="en-US" dirty="0" smtClean="0"/>
          </a:p>
          <a:p>
            <a:endParaRPr lang="en-US" dirty="0"/>
          </a:p>
        </p:txBody>
      </p:sp>
      <p:pic>
        <p:nvPicPr>
          <p:cNvPr id="9218" name="Picture 2" descr="https://sp.yimg.com/xj/th?id=OIP.M7ef7fa9bc17ce22a904fec7533f4c819H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4704" y="1690688"/>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7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133600" y="304800"/>
            <a:ext cx="7772400" cy="762000"/>
          </a:xfrm>
        </p:spPr>
        <p:txBody>
          <a:bodyPr/>
          <a:lstStyle/>
          <a:p>
            <a:pPr algn="ctr">
              <a:defRPr/>
            </a:pPr>
            <a:r>
              <a:rPr lang="en-US" dirty="0" smtClean="0"/>
              <a:t>Toxic Atmospheres</a:t>
            </a:r>
          </a:p>
        </p:txBody>
      </p:sp>
      <p:sp>
        <p:nvSpPr>
          <p:cNvPr id="29699" name="Rectangle 3"/>
          <p:cNvSpPr>
            <a:spLocks noGrp="1" noChangeArrowheads="1"/>
          </p:cNvSpPr>
          <p:nvPr>
            <p:ph idx="1"/>
          </p:nvPr>
        </p:nvSpPr>
        <p:spPr>
          <a:xfrm>
            <a:off x="2133600" y="1143000"/>
            <a:ext cx="7772400" cy="4648200"/>
          </a:xfrm>
        </p:spPr>
        <p:txBody>
          <a:bodyPr/>
          <a:lstStyle/>
          <a:p>
            <a:pPr algn="ctr">
              <a:buFont typeface="Monotype Sorts" pitchFamily="2" charset="2"/>
              <a:buNone/>
            </a:pPr>
            <a:endParaRPr lang="en-US" dirty="0" smtClean="0"/>
          </a:p>
          <a:p>
            <a:pPr algn="ctr">
              <a:buFont typeface="Monotype Sorts" pitchFamily="2" charset="2"/>
              <a:buNone/>
            </a:pPr>
            <a:r>
              <a:rPr lang="en-US" dirty="0" smtClean="0"/>
              <a:t>Toxic atmospheres can be caused by:</a:t>
            </a:r>
          </a:p>
          <a:p>
            <a:pPr lvl="1">
              <a:buClr>
                <a:schemeClr val="hlink"/>
              </a:buClr>
              <a:buFont typeface="Wingdings" pitchFamily="2" charset="2"/>
              <a:buNone/>
            </a:pPr>
            <a:r>
              <a:rPr lang="en-US" dirty="0" smtClean="0"/>
              <a:t>		Product stored in a confined space.</a:t>
            </a:r>
          </a:p>
          <a:p>
            <a:pPr lvl="3">
              <a:buClr>
                <a:schemeClr val="hlink"/>
              </a:buClr>
              <a:buFont typeface="Wingdings" pitchFamily="2" charset="2"/>
              <a:buChar char="§"/>
            </a:pPr>
            <a:r>
              <a:rPr lang="en-US" dirty="0" smtClean="0"/>
              <a:t>Gases released by decomposing manure.</a:t>
            </a:r>
          </a:p>
          <a:p>
            <a:pPr lvl="3">
              <a:buClr>
                <a:schemeClr val="hlink"/>
              </a:buClr>
              <a:buFont typeface="Wingdings" pitchFamily="2" charset="2"/>
              <a:buChar char="§"/>
            </a:pPr>
            <a:r>
              <a:rPr lang="en-US" dirty="0" smtClean="0"/>
              <a:t>Decomposition of materials stored.</a:t>
            </a:r>
          </a:p>
          <a:p>
            <a:pPr lvl="3">
              <a:buClr>
                <a:schemeClr val="hlink"/>
              </a:buClr>
              <a:buFont typeface="Wingdings" pitchFamily="2" charset="2"/>
              <a:buChar char="§"/>
            </a:pPr>
            <a:r>
              <a:rPr lang="en-US" dirty="0" smtClean="0"/>
              <a:t>Gases released when cleaning.</a:t>
            </a:r>
          </a:p>
          <a:p>
            <a:pPr lvl="3">
              <a:buClr>
                <a:schemeClr val="hlink"/>
              </a:buClr>
              <a:buFont typeface="Wingdings" pitchFamily="2" charset="2"/>
              <a:buChar char="§"/>
            </a:pPr>
            <a:r>
              <a:rPr lang="en-US" dirty="0" smtClean="0"/>
              <a:t>Oxidation of metals</a:t>
            </a:r>
          </a:p>
          <a:p>
            <a:pPr lvl="3">
              <a:buClr>
                <a:schemeClr val="hlink"/>
              </a:buClr>
              <a:buFont typeface="Wingdings" pitchFamily="2" charset="2"/>
              <a:buNone/>
            </a:pPr>
            <a:endParaRPr lang="en-US" sz="1000" dirty="0"/>
          </a:p>
          <a:p>
            <a:pPr lvl="1">
              <a:buClr>
                <a:schemeClr val="hlink"/>
              </a:buClr>
              <a:buFont typeface="Wingdings" pitchFamily="2" charset="2"/>
              <a:buNone/>
            </a:pPr>
            <a:r>
              <a:rPr lang="en-US" dirty="0" smtClean="0"/>
              <a:t>		Work Performed in a confined space.</a:t>
            </a:r>
          </a:p>
          <a:p>
            <a:pPr lvl="3">
              <a:buClr>
                <a:schemeClr val="hlink"/>
              </a:buClr>
              <a:buFont typeface="Wingdings" pitchFamily="2" charset="2"/>
              <a:buChar char="§"/>
            </a:pPr>
            <a:r>
              <a:rPr lang="en-US" dirty="0" smtClean="0"/>
              <a:t>Welding, cutting, painting, scraping, sanding, etc.</a:t>
            </a:r>
          </a:p>
          <a:p>
            <a:pPr lvl="3">
              <a:buClr>
                <a:schemeClr val="hlink"/>
              </a:buClr>
              <a:buFont typeface="Wingdings" pitchFamily="2" charset="2"/>
              <a:buNone/>
            </a:pPr>
            <a:endParaRPr lang="en-US" sz="1000" dirty="0"/>
          </a:p>
          <a:p>
            <a:pPr lvl="2">
              <a:buClr>
                <a:schemeClr val="hlink"/>
              </a:buClr>
              <a:buFont typeface="Wingdings" pitchFamily="2" charset="2"/>
              <a:buNone/>
            </a:pPr>
            <a:r>
              <a:rPr lang="en-US" sz="2800" dirty="0"/>
              <a:t>Toxic materials adjacent to a confined space.</a:t>
            </a:r>
          </a:p>
          <a:p>
            <a:pPr lvl="1"/>
            <a:endParaRPr lang="en-US" dirty="0" smtClean="0"/>
          </a:p>
          <a:p>
            <a:pPr lvl="1">
              <a:buFontTx/>
              <a:buNone/>
            </a:pPr>
            <a:endParaRPr lang="en-US" dirty="0" smtClean="0"/>
          </a:p>
        </p:txBody>
      </p:sp>
    </p:spTree>
    <p:extLst>
      <p:ext uri="{BB962C8B-B14F-4D97-AF65-F5344CB8AC3E}">
        <p14:creationId xmlns:p14="http://schemas.microsoft.com/office/powerpoint/2010/main" val="640032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09800" y="228600"/>
            <a:ext cx="7772400" cy="1143000"/>
          </a:xfrm>
        </p:spPr>
        <p:txBody>
          <a:bodyPr/>
          <a:lstStyle/>
          <a:p>
            <a:pPr>
              <a:defRPr/>
            </a:pPr>
            <a:r>
              <a:rPr lang="en-US" sz="4000" dirty="0"/>
              <a:t>Oxygen Deficient Atmospheres</a:t>
            </a:r>
          </a:p>
        </p:txBody>
      </p:sp>
      <p:sp>
        <p:nvSpPr>
          <p:cNvPr id="24579" name="Rectangle 3"/>
          <p:cNvSpPr>
            <a:spLocks noGrp="1" noChangeArrowheads="1"/>
          </p:cNvSpPr>
          <p:nvPr>
            <p:ph idx="1"/>
          </p:nvPr>
        </p:nvSpPr>
        <p:spPr>
          <a:xfrm>
            <a:off x="2209800" y="1524000"/>
            <a:ext cx="7772400" cy="4572000"/>
          </a:xfrm>
        </p:spPr>
        <p:txBody>
          <a:bodyPr>
            <a:normAutofit fontScale="92500" lnSpcReduction="10000"/>
          </a:bodyPr>
          <a:lstStyle/>
          <a:p>
            <a:pPr>
              <a:lnSpc>
                <a:spcPct val="90000"/>
              </a:lnSpc>
              <a:buFont typeface="Monotype Sorts" pitchFamily="2" charset="2"/>
              <a:buNone/>
            </a:pPr>
            <a:r>
              <a:rPr lang="en-US" sz="2800" dirty="0"/>
              <a:t>19.5%   	Minimum acceptable oxygen level.</a:t>
            </a:r>
          </a:p>
          <a:p>
            <a:pPr>
              <a:lnSpc>
                <a:spcPct val="90000"/>
              </a:lnSpc>
              <a:buFont typeface="Monotype Sorts" pitchFamily="2" charset="2"/>
              <a:buNone/>
            </a:pPr>
            <a:r>
              <a:rPr lang="en-US" sz="2800" dirty="0"/>
              <a:t>15 –19%	Decreased ability to work strenuously.</a:t>
            </a:r>
          </a:p>
          <a:p>
            <a:pPr>
              <a:lnSpc>
                <a:spcPct val="90000"/>
              </a:lnSpc>
              <a:buFont typeface="Monotype Sorts" pitchFamily="2" charset="2"/>
              <a:buNone/>
            </a:pPr>
            <a:r>
              <a:rPr lang="en-US" sz="2800" dirty="0"/>
              <a:t>			Impaired coordination.</a:t>
            </a:r>
          </a:p>
          <a:p>
            <a:pPr>
              <a:lnSpc>
                <a:spcPct val="90000"/>
              </a:lnSpc>
              <a:buFont typeface="Monotype Sorts" pitchFamily="2" charset="2"/>
              <a:buNone/>
            </a:pPr>
            <a:r>
              <a:rPr lang="en-US" sz="2800" dirty="0"/>
              <a:t>12 –14%	Respiration increases - Poor Judgment.</a:t>
            </a:r>
          </a:p>
          <a:p>
            <a:pPr>
              <a:lnSpc>
                <a:spcPct val="90000"/>
              </a:lnSpc>
              <a:buFont typeface="Monotype Sorts" pitchFamily="2" charset="2"/>
              <a:buNone/>
            </a:pPr>
            <a:r>
              <a:rPr lang="en-US" sz="2800" dirty="0"/>
              <a:t>10 –12% 	Respiration increases – Lips Blue.</a:t>
            </a:r>
          </a:p>
          <a:p>
            <a:pPr>
              <a:lnSpc>
                <a:spcPct val="90000"/>
              </a:lnSpc>
              <a:buFont typeface="Monotype Sorts" pitchFamily="2" charset="2"/>
              <a:buNone/>
            </a:pPr>
            <a:r>
              <a:rPr lang="en-US" sz="2800" dirty="0"/>
              <a:t>  8 –10%	Mental failure – Fainting, Nausea, 			           Unconscious, Vomiting.</a:t>
            </a:r>
          </a:p>
          <a:p>
            <a:pPr>
              <a:lnSpc>
                <a:spcPct val="90000"/>
              </a:lnSpc>
              <a:buFont typeface="Monotype Sorts" pitchFamily="2" charset="2"/>
              <a:buNone/>
            </a:pPr>
            <a:r>
              <a:rPr lang="en-US" sz="2800" dirty="0"/>
              <a:t>  6 – 8%	Possible recovery 4-5 minutes, 50    			percent fatal after 6 minutes, fatal after 		           8 minutes 		</a:t>
            </a:r>
          </a:p>
          <a:p>
            <a:pPr>
              <a:lnSpc>
                <a:spcPct val="90000"/>
              </a:lnSpc>
              <a:buFont typeface="Monotype Sorts" pitchFamily="2" charset="2"/>
              <a:buNone/>
            </a:pPr>
            <a:r>
              <a:rPr lang="en-US" sz="2800" dirty="0"/>
              <a:t>  4 – 6%         Coma in 40 seconds – Death.</a:t>
            </a:r>
          </a:p>
        </p:txBody>
      </p:sp>
      <p:sp>
        <p:nvSpPr>
          <p:cNvPr id="2" name="TextBox 1"/>
          <p:cNvSpPr txBox="1"/>
          <p:nvPr/>
        </p:nvSpPr>
        <p:spPr>
          <a:xfrm>
            <a:off x="1981200" y="6324600"/>
            <a:ext cx="5943600" cy="369332"/>
          </a:xfrm>
          <a:prstGeom prst="rect">
            <a:avLst/>
          </a:prstGeom>
          <a:noFill/>
        </p:spPr>
        <p:txBody>
          <a:bodyPr wrap="square" rtlCol="0">
            <a:spAutoFit/>
          </a:bodyPr>
          <a:lstStyle/>
          <a:p>
            <a:r>
              <a:rPr lang="en-US" dirty="0"/>
              <a:t>Source: NIOSH Datasheet</a:t>
            </a:r>
          </a:p>
        </p:txBody>
      </p:sp>
    </p:spTree>
    <p:extLst>
      <p:ext uri="{BB962C8B-B14F-4D97-AF65-F5344CB8AC3E}">
        <p14:creationId xmlns:p14="http://schemas.microsoft.com/office/powerpoint/2010/main" val="3355059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066800" y="1469572"/>
            <a:ext cx="3956050" cy="4533900"/>
          </a:xfrm>
        </p:spPr>
        <p:txBody>
          <a:bodyPr>
            <a:normAutofit/>
          </a:bodyPr>
          <a:lstStyle/>
          <a:p>
            <a:r>
              <a:rPr lang="en-US" sz="3000" dirty="0" smtClean="0"/>
              <a:t>Hydrogen Sulfide</a:t>
            </a:r>
          </a:p>
          <a:p>
            <a:r>
              <a:rPr lang="en-US" sz="3000" dirty="0" smtClean="0"/>
              <a:t>Carbon Dioxide</a:t>
            </a:r>
          </a:p>
          <a:p>
            <a:r>
              <a:rPr lang="en-US" sz="3000" dirty="0" smtClean="0"/>
              <a:t>Ammonia</a:t>
            </a:r>
          </a:p>
          <a:p>
            <a:r>
              <a:rPr lang="en-US" sz="3000" dirty="0" smtClean="0"/>
              <a:t>Carbon Monoxide</a:t>
            </a:r>
          </a:p>
          <a:p>
            <a:r>
              <a:rPr lang="en-US" sz="3000" dirty="0" smtClean="0"/>
              <a:t>Methane</a:t>
            </a:r>
            <a:endParaRPr lang="en-US" sz="3000" dirty="0"/>
          </a:p>
        </p:txBody>
      </p:sp>
      <p:sp>
        <p:nvSpPr>
          <p:cNvPr id="2" name="Title 1"/>
          <p:cNvSpPr>
            <a:spLocks noGrp="1"/>
          </p:cNvSpPr>
          <p:nvPr>
            <p:ph type="title" idx="4294967295"/>
          </p:nvPr>
        </p:nvSpPr>
        <p:spPr>
          <a:xfrm>
            <a:off x="1323975" y="570819"/>
            <a:ext cx="10868025" cy="731837"/>
          </a:xfrm>
        </p:spPr>
        <p:txBody>
          <a:bodyPr>
            <a:normAutofit/>
          </a:bodyPr>
          <a:lstStyle/>
          <a:p>
            <a:pPr algn="ctr"/>
            <a:r>
              <a:rPr lang="en-US" sz="4000" kern="0" dirty="0">
                <a:solidFill>
                  <a:srgbClr val="FFC545"/>
                </a:solidFill>
                <a:latin typeface="Impact"/>
              </a:rPr>
              <a:t>Oxygen Deficient </a:t>
            </a:r>
            <a:r>
              <a:rPr lang="en-US" sz="4000" kern="0" dirty="0" smtClean="0">
                <a:solidFill>
                  <a:srgbClr val="FFC545"/>
                </a:solidFill>
                <a:latin typeface="Impact"/>
              </a:rPr>
              <a:t>Atmospheres  </a:t>
            </a:r>
            <a:endParaRPr lang="en-US" sz="4000" dirty="0">
              <a:solidFill>
                <a:srgbClr val="B7A8BD"/>
              </a:solidFill>
            </a:endParaRPr>
          </a:p>
        </p:txBody>
      </p:sp>
      <p:pic>
        <p:nvPicPr>
          <p:cNvPr id="6" name="Picture 5" title="Photo of a manure pi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032" y="1285102"/>
            <a:ext cx="4511040" cy="3383280"/>
          </a:xfrm>
          <a:prstGeom prst="rect">
            <a:avLst/>
          </a:prstGeom>
        </p:spPr>
      </p:pic>
    </p:spTree>
    <p:extLst>
      <p:ext uri="{BB962C8B-B14F-4D97-AF65-F5344CB8AC3E}">
        <p14:creationId xmlns:p14="http://schemas.microsoft.com/office/powerpoint/2010/main" val="2055059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8524"/>
            <a:ext cx="10363200" cy="1143000"/>
          </a:xfrm>
        </p:spPr>
        <p:txBody>
          <a:bodyPr/>
          <a:lstStyle/>
          <a:p>
            <a:pPr algn="ctr"/>
            <a:r>
              <a:rPr lang="en-US" dirty="0" smtClean="0"/>
              <a:t>Hydrogen Sulfide (H2S)</a:t>
            </a:r>
            <a:endParaRPr lang="en-US" dirty="0"/>
          </a:p>
        </p:txBody>
      </p:sp>
      <p:sp>
        <p:nvSpPr>
          <p:cNvPr id="3" name="Rectangle 2"/>
          <p:cNvSpPr/>
          <p:nvPr/>
        </p:nvSpPr>
        <p:spPr>
          <a:xfrm>
            <a:off x="914400" y="1421524"/>
            <a:ext cx="10363200" cy="3323987"/>
          </a:xfrm>
          <a:prstGeom prst="rect">
            <a:avLst/>
          </a:prstGeom>
        </p:spPr>
        <p:txBody>
          <a:bodyPr wrap="square">
            <a:spAutoFit/>
          </a:bodyPr>
          <a:lstStyle/>
          <a:p>
            <a:r>
              <a:rPr lang="en-US" sz="3000" dirty="0"/>
              <a:t>Hydrogen sulfide (H</a:t>
            </a:r>
            <a:r>
              <a:rPr lang="en-US" sz="3000" baseline="-25000" dirty="0"/>
              <a:t>2</a:t>
            </a:r>
            <a:r>
              <a:rPr lang="en-US" sz="3000" dirty="0"/>
              <a:t>S) is a highly toxic gas with a "rotten egg" odor at low concentrations [NIOSH/OSHA 1981</a:t>
            </a:r>
            <a:r>
              <a:rPr lang="en-US" sz="3000" dirty="0" smtClean="0"/>
              <a:t>].</a:t>
            </a:r>
          </a:p>
          <a:p>
            <a:r>
              <a:rPr lang="en-US" sz="3000" dirty="0" smtClean="0"/>
              <a:t> </a:t>
            </a:r>
            <a:r>
              <a:rPr lang="en-US" sz="3000" dirty="0"/>
              <a:t>At high concentrations, hydrogen sulfide can </a:t>
            </a:r>
            <a:r>
              <a:rPr lang="en-US" sz="3000" i="1" dirty="0"/>
              <a:t>paralyze </a:t>
            </a:r>
            <a:r>
              <a:rPr lang="en-US" sz="3000" dirty="0"/>
              <a:t>the olfactory senses [NIOSH 1979]. Because this gas is heavier than air, </a:t>
            </a:r>
            <a:r>
              <a:rPr lang="en-US" sz="3000" i="1" u="sng" dirty="0"/>
              <a:t>it can settle near the bottom of the manure pit</a:t>
            </a:r>
            <a:r>
              <a:rPr lang="en-US" sz="3000" dirty="0"/>
              <a:t>. Hydrogen sulfide is a severe eye irritant and may cause tissue damage [NIOSH/OSHA </a:t>
            </a:r>
            <a:r>
              <a:rPr lang="en-US" sz="3000" dirty="0" smtClean="0"/>
              <a:t>1981].</a:t>
            </a:r>
            <a:endParaRPr lang="en-US" sz="3000" dirty="0"/>
          </a:p>
        </p:txBody>
      </p:sp>
    </p:spTree>
    <p:extLst>
      <p:ext uri="{BB962C8B-B14F-4D97-AF65-F5344CB8AC3E}">
        <p14:creationId xmlns:p14="http://schemas.microsoft.com/office/powerpoint/2010/main" val="3268741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Hydrogen Sulfide</a:t>
            </a:r>
          </a:p>
        </p:txBody>
      </p:sp>
      <p:sp>
        <p:nvSpPr>
          <p:cNvPr id="3" name="Rectangle 2"/>
          <p:cNvSpPr/>
          <p:nvPr/>
        </p:nvSpPr>
        <p:spPr>
          <a:xfrm>
            <a:off x="838200" y="2029322"/>
            <a:ext cx="10515600" cy="2862322"/>
          </a:xfrm>
          <a:prstGeom prst="rect">
            <a:avLst/>
          </a:prstGeom>
        </p:spPr>
        <p:txBody>
          <a:bodyPr wrap="square">
            <a:spAutoFit/>
          </a:bodyPr>
          <a:lstStyle/>
          <a:p>
            <a:r>
              <a:rPr lang="en-US" sz="3000" dirty="0" smtClean="0"/>
              <a:t>At </a:t>
            </a:r>
            <a:r>
              <a:rPr lang="en-US" sz="3000" dirty="0"/>
              <a:t>low concentrations, gas can cause dizziness, headache, nausea, and irritation of the respiratory tract. At high concentrations, hydrogen sulfide can cause unconsciousness, respiratory failure, and death within minutes. In addition, </a:t>
            </a:r>
            <a:r>
              <a:rPr lang="en-US" sz="3000" b="1" i="1" u="sng" dirty="0"/>
              <a:t>hydrogen sulfide may be explosive at a wide range of concentrations in air--4.3% to 46% by volume [NIOSH 1985a]. </a:t>
            </a:r>
          </a:p>
        </p:txBody>
      </p:sp>
    </p:spTree>
    <p:extLst>
      <p:ext uri="{BB962C8B-B14F-4D97-AF65-F5344CB8AC3E}">
        <p14:creationId xmlns:p14="http://schemas.microsoft.com/office/powerpoint/2010/main" val="623369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Hydrogen </a:t>
            </a:r>
            <a:r>
              <a:rPr lang="en-US" dirty="0" smtClean="0"/>
              <a:t>Sulfide  </a:t>
            </a:r>
            <a:endParaRPr lang="en-US" dirty="0"/>
          </a:p>
        </p:txBody>
      </p:sp>
      <p:sp>
        <p:nvSpPr>
          <p:cNvPr id="4" name="Content Placeholder 3"/>
          <p:cNvSpPr>
            <a:spLocks noGrp="1"/>
          </p:cNvSpPr>
          <p:nvPr>
            <p:ph sz="half" idx="1"/>
          </p:nvPr>
        </p:nvSpPr>
        <p:spPr/>
        <p:txBody>
          <a:bodyPr>
            <a:normAutofit/>
          </a:bodyPr>
          <a:lstStyle/>
          <a:p>
            <a:r>
              <a:rPr lang="en-US" sz="3000" dirty="0" smtClean="0"/>
              <a:t>H2S poisons the mitochondria</a:t>
            </a:r>
          </a:p>
          <a:p>
            <a:r>
              <a:rPr lang="en-US" sz="3000" dirty="0" smtClean="0"/>
              <a:t>Mitochondria loses the ability to use oxygen to create energy to power the cells of the body- </a:t>
            </a:r>
            <a:r>
              <a:rPr lang="en-US" sz="3000" i="1" dirty="0" smtClean="0"/>
              <a:t>most notably the brain</a:t>
            </a:r>
            <a:endParaRPr lang="en-US" sz="3000" i="1" dirty="0"/>
          </a:p>
        </p:txBody>
      </p:sp>
      <p:pic>
        <p:nvPicPr>
          <p:cNvPr id="10242" name="Picture 2" descr="https://s-media-cache-ak0.pinimg.com/736x/58/b5/cd/58b5cd8849af90192ede1f630a731e6d.jpg" title="Chart for the cellular respiration: energy for lif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1825625"/>
            <a:ext cx="5491692" cy="411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596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491343" y="1277938"/>
            <a:ext cx="3956050" cy="4533900"/>
          </a:xfrm>
        </p:spPr>
        <p:txBody>
          <a:bodyPr>
            <a:normAutofit/>
          </a:bodyPr>
          <a:lstStyle/>
          <a:p>
            <a:r>
              <a:rPr lang="en-US" sz="3000" dirty="0" smtClean="0"/>
              <a:t>Product of decomposition</a:t>
            </a:r>
          </a:p>
          <a:p>
            <a:r>
              <a:rPr lang="en-US" sz="3000" dirty="0" smtClean="0"/>
              <a:t>Common in manure storages.</a:t>
            </a:r>
          </a:p>
          <a:p>
            <a:r>
              <a:rPr lang="en-US" sz="3000" dirty="0" smtClean="0"/>
              <a:t>Odorless, colorless.</a:t>
            </a:r>
          </a:p>
          <a:p>
            <a:r>
              <a:rPr lang="en-US" sz="3000" dirty="0" smtClean="0"/>
              <a:t>Difficult to measure.</a:t>
            </a:r>
          </a:p>
          <a:p>
            <a:r>
              <a:rPr lang="en-US" sz="3000" dirty="0" smtClean="0"/>
              <a:t>Displaces oxygen.</a:t>
            </a:r>
            <a:endParaRPr lang="en-US" sz="3000" dirty="0"/>
          </a:p>
        </p:txBody>
      </p:sp>
      <p:pic>
        <p:nvPicPr>
          <p:cNvPr id="5" name="Content Placeholder 4" title="Photo of common manure storage"/>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6711950" y="2225676"/>
            <a:ext cx="3956050" cy="2638425"/>
          </a:xfrm>
        </p:spPr>
      </p:pic>
      <p:sp>
        <p:nvSpPr>
          <p:cNvPr id="2" name="Title 1"/>
          <p:cNvSpPr>
            <a:spLocks noGrp="1"/>
          </p:cNvSpPr>
          <p:nvPr>
            <p:ph type="title" idx="4294967295"/>
          </p:nvPr>
        </p:nvSpPr>
        <p:spPr>
          <a:xfrm>
            <a:off x="2517776" y="357189"/>
            <a:ext cx="8150225" cy="731837"/>
          </a:xfrm>
        </p:spPr>
        <p:txBody>
          <a:bodyPr>
            <a:normAutofit/>
          </a:bodyPr>
          <a:lstStyle/>
          <a:p>
            <a:pPr algn="ctr"/>
            <a:r>
              <a:rPr lang="en-US" dirty="0" smtClean="0"/>
              <a:t>Carbon Dioxide (CO</a:t>
            </a:r>
            <a:r>
              <a:rPr lang="en-US" baseline="-25000" dirty="0" smtClean="0"/>
              <a:t>2</a:t>
            </a:r>
            <a:r>
              <a:rPr lang="en-US" dirty="0" smtClean="0"/>
              <a:t>)</a:t>
            </a:r>
            <a:endParaRPr lang="en-US" dirty="0"/>
          </a:p>
        </p:txBody>
      </p:sp>
    </p:spTree>
    <p:extLst>
      <p:ext uri="{BB962C8B-B14F-4D97-AF65-F5344CB8AC3E}">
        <p14:creationId xmlns:p14="http://schemas.microsoft.com/office/powerpoint/2010/main" val="2741988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Carbon Dioxide</a:t>
            </a:r>
            <a:endParaRPr lang="en-US" dirty="0"/>
          </a:p>
        </p:txBody>
      </p:sp>
      <p:sp>
        <p:nvSpPr>
          <p:cNvPr id="5" name="Content Placeholder 4"/>
          <p:cNvSpPr>
            <a:spLocks noGrp="1"/>
          </p:cNvSpPr>
          <p:nvPr>
            <p:ph idx="1"/>
          </p:nvPr>
        </p:nvSpPr>
        <p:spPr/>
        <p:txBody>
          <a:bodyPr>
            <a:normAutofit/>
          </a:bodyPr>
          <a:lstStyle/>
          <a:p>
            <a:r>
              <a:rPr lang="en-US" sz="3000" dirty="0"/>
              <a:t>Carbon dioxide (CO</a:t>
            </a:r>
            <a:r>
              <a:rPr lang="en-US" sz="3000" baseline="-25000" dirty="0"/>
              <a:t>2</a:t>
            </a:r>
            <a:r>
              <a:rPr lang="en-US" sz="3000" dirty="0"/>
              <a:t>) is an odorless </a:t>
            </a:r>
            <a:r>
              <a:rPr lang="en-US" sz="3000" dirty="0" smtClean="0"/>
              <a:t>gas that </a:t>
            </a:r>
            <a:r>
              <a:rPr lang="en-US" sz="3000" dirty="0"/>
              <a:t>is normally in the atmosphere [NIOSH/OSHA 1981]. </a:t>
            </a:r>
            <a:r>
              <a:rPr lang="en-US" sz="3000" i="1" u="sng" dirty="0"/>
              <a:t>Because this gas is heavier than air, it can settle near the bottom of the manure pit. </a:t>
            </a:r>
            <a:r>
              <a:rPr lang="en-US" sz="3000" dirty="0"/>
              <a:t>At low concentrations, carbon dioxide can result in labored breathing, drowsiness, and headache. At high concentrations, carbon dioxide can displace enough oxygen to cause death by suffocation. </a:t>
            </a:r>
          </a:p>
        </p:txBody>
      </p:sp>
    </p:spTree>
    <p:extLst>
      <p:ext uri="{BB962C8B-B14F-4D97-AF65-F5344CB8AC3E}">
        <p14:creationId xmlns:p14="http://schemas.microsoft.com/office/powerpoint/2010/main" val="1363670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Susan Harwood Training Grant</a:t>
            </a:r>
          </a:p>
        </p:txBody>
      </p:sp>
      <p:sp>
        <p:nvSpPr>
          <p:cNvPr id="4" name="Content Placeholder 3"/>
          <p:cNvSpPr>
            <a:spLocks noGrp="1"/>
          </p:cNvSpPr>
          <p:nvPr>
            <p:ph idx="1"/>
          </p:nvPr>
        </p:nvSpPr>
        <p:spPr>
          <a:xfrm>
            <a:off x="1371600" y="1825625"/>
            <a:ext cx="9448800" cy="4351338"/>
          </a:xfrm>
        </p:spPr>
        <p:txBody>
          <a:bodyPr/>
          <a:lstStyle/>
          <a:p>
            <a:pPr marL="0" indent="0">
              <a:buNone/>
            </a:pPr>
            <a:r>
              <a:rPr lang="en-US" i="1" dirty="0"/>
              <a:t>This material was produced under a grant  (SH – 26280 - SH4) 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a:p>
            <a:pPr marL="0" indent="0">
              <a:buNone/>
            </a:pPr>
            <a:endParaRPr lang="en-US" dirty="0"/>
          </a:p>
        </p:txBody>
      </p:sp>
    </p:spTree>
    <p:extLst>
      <p:ext uri="{BB962C8B-B14F-4D97-AF65-F5344CB8AC3E}">
        <p14:creationId xmlns:p14="http://schemas.microsoft.com/office/powerpoint/2010/main" val="878892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03388" y="344489"/>
            <a:ext cx="8150225" cy="731837"/>
          </a:xfrm>
        </p:spPr>
        <p:txBody>
          <a:bodyPr>
            <a:normAutofit/>
          </a:bodyPr>
          <a:lstStyle/>
          <a:p>
            <a:pPr algn="ctr"/>
            <a:r>
              <a:rPr lang="en-US" dirty="0" smtClean="0"/>
              <a:t>Ammonia (NH</a:t>
            </a:r>
            <a:r>
              <a:rPr lang="en-US" baseline="-25000" dirty="0" smtClean="0"/>
              <a:t>3</a:t>
            </a:r>
            <a:r>
              <a:rPr lang="en-US" dirty="0" smtClean="0"/>
              <a:t>)</a:t>
            </a:r>
            <a:endParaRPr lang="en-US" baseline="25000" dirty="0"/>
          </a:p>
        </p:txBody>
      </p:sp>
      <p:sp>
        <p:nvSpPr>
          <p:cNvPr id="3" name="Content Placeholder 2"/>
          <p:cNvSpPr>
            <a:spLocks noGrp="1"/>
          </p:cNvSpPr>
          <p:nvPr>
            <p:ph idx="4294967295"/>
          </p:nvPr>
        </p:nvSpPr>
        <p:spPr>
          <a:xfrm>
            <a:off x="510988" y="1485901"/>
            <a:ext cx="10157013" cy="5237628"/>
          </a:xfrm>
        </p:spPr>
        <p:txBody>
          <a:bodyPr/>
          <a:lstStyle/>
          <a:p>
            <a:pPr>
              <a:buNone/>
            </a:pPr>
            <a:r>
              <a:rPr lang="en-US" dirty="0" smtClean="0"/>
              <a:t>	</a:t>
            </a:r>
            <a:r>
              <a:rPr lang="en-US" sz="3000" dirty="0"/>
              <a:t>Ammonia (NH</a:t>
            </a:r>
            <a:r>
              <a:rPr lang="en-US" sz="3000" baseline="-25000" dirty="0"/>
              <a:t>3</a:t>
            </a:r>
            <a:r>
              <a:rPr lang="en-US" sz="3000" dirty="0"/>
              <a:t>) has the sharp odor characteristic of household ammonia [NIOSH/OSHA 1981]. This gas can severely irritate the eyes, nose, throat, and lungs</a:t>
            </a:r>
            <a:r>
              <a:rPr lang="en-US" sz="3000" dirty="0" smtClean="0"/>
              <a:t>. </a:t>
            </a:r>
            <a:r>
              <a:rPr lang="en-US" sz="3000" i="1" u="sng" dirty="0" smtClean="0"/>
              <a:t>Ammonia is lighter than air.</a:t>
            </a:r>
            <a:r>
              <a:rPr lang="en-US" sz="3000" dirty="0" smtClean="0"/>
              <a:t> </a:t>
            </a:r>
            <a:r>
              <a:rPr lang="en-US" sz="3000" dirty="0"/>
              <a:t>Exposure to high concentrations can be fatal. </a:t>
            </a:r>
            <a:endParaRPr lang="en-US" sz="3000" dirty="0" smtClean="0"/>
          </a:p>
        </p:txBody>
      </p:sp>
    </p:spTree>
    <p:extLst>
      <p:ext uri="{BB962C8B-B14F-4D97-AF65-F5344CB8AC3E}">
        <p14:creationId xmlns:p14="http://schemas.microsoft.com/office/powerpoint/2010/main" val="2309649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Ammonia</a:t>
            </a:r>
            <a:endParaRPr lang="en-US" b="1" dirty="0"/>
          </a:p>
        </p:txBody>
      </p:sp>
      <p:sp>
        <p:nvSpPr>
          <p:cNvPr id="3" name="Content Placeholder 2"/>
          <p:cNvSpPr>
            <a:spLocks noGrp="1"/>
          </p:cNvSpPr>
          <p:nvPr>
            <p:ph idx="1"/>
          </p:nvPr>
        </p:nvSpPr>
        <p:spPr/>
        <p:txBody>
          <a:bodyPr/>
          <a:lstStyle/>
          <a:p>
            <a:pPr>
              <a:buNone/>
            </a:pPr>
            <a:r>
              <a:rPr lang="en-US" b="1" dirty="0" smtClean="0"/>
              <a:t>IDLH: 300 ppm</a:t>
            </a:r>
          </a:p>
          <a:p>
            <a:pPr>
              <a:buNone/>
            </a:pPr>
            <a:r>
              <a:rPr lang="en-US" b="1" dirty="0" smtClean="0"/>
              <a:t>Physical </a:t>
            </a:r>
            <a:r>
              <a:rPr lang="en-US" b="1" dirty="0"/>
              <a:t>Description</a:t>
            </a:r>
            <a:r>
              <a:rPr lang="en-US" dirty="0"/>
              <a:t>: Colorless</a:t>
            </a:r>
          </a:p>
          <a:p>
            <a:pPr>
              <a:buNone/>
            </a:pPr>
            <a:r>
              <a:rPr lang="en-US" b="1" dirty="0" smtClean="0"/>
              <a:t>Exposure Limits: </a:t>
            </a:r>
            <a:r>
              <a:rPr lang="en-US" dirty="0" smtClean="0"/>
              <a:t>NIOSH </a:t>
            </a:r>
            <a:r>
              <a:rPr lang="en-US" dirty="0"/>
              <a:t>(PEL) 35 OSHA (PEL) 50 ppm</a:t>
            </a:r>
          </a:p>
          <a:p>
            <a:pPr>
              <a:buNone/>
            </a:pPr>
            <a:r>
              <a:rPr lang="en-US" b="1" dirty="0"/>
              <a:t>Exposure Routes</a:t>
            </a:r>
            <a:r>
              <a:rPr lang="en-US" dirty="0"/>
              <a:t>: inhalation, ingestion, ski or eye contact</a:t>
            </a:r>
          </a:p>
          <a:p>
            <a:pPr>
              <a:buNone/>
            </a:pPr>
            <a:r>
              <a:rPr lang="en-US" b="1" dirty="0"/>
              <a:t>Symptoms:</a:t>
            </a:r>
            <a:r>
              <a:rPr lang="en-US" dirty="0"/>
              <a:t> irritation eyes, nose, throat; dyspnea (breathing difficulty), wheezing, chest pain; pulmonary edema; pink frothy sputum; skin burns, </a:t>
            </a:r>
            <a:r>
              <a:rPr lang="en-US" dirty="0" err="1"/>
              <a:t>vesiculation</a:t>
            </a:r>
            <a:r>
              <a:rPr lang="en-US" dirty="0"/>
              <a:t>; liquid: frostbite </a:t>
            </a:r>
          </a:p>
          <a:p>
            <a:endParaRPr lang="en-US" dirty="0"/>
          </a:p>
        </p:txBody>
      </p:sp>
    </p:spTree>
    <p:extLst>
      <p:ext uri="{BB962C8B-B14F-4D97-AF65-F5344CB8AC3E}">
        <p14:creationId xmlns:p14="http://schemas.microsoft.com/office/powerpoint/2010/main" val="1135823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Carbon Monoxide (CO) </a:t>
            </a:r>
            <a:endParaRPr lang="en-US" dirty="0"/>
          </a:p>
        </p:txBody>
      </p:sp>
      <p:sp>
        <p:nvSpPr>
          <p:cNvPr id="4" name="Content Placeholder 3"/>
          <p:cNvSpPr>
            <a:spLocks noGrp="1"/>
          </p:cNvSpPr>
          <p:nvPr>
            <p:ph idx="1"/>
          </p:nvPr>
        </p:nvSpPr>
        <p:spPr/>
        <p:txBody>
          <a:bodyPr/>
          <a:lstStyle/>
          <a:p>
            <a:r>
              <a:rPr lang="en-US" sz="3000" dirty="0" smtClean="0"/>
              <a:t>Odorless, cannot see or taste</a:t>
            </a:r>
          </a:p>
          <a:p>
            <a:r>
              <a:rPr lang="en-US" sz="3000" dirty="0" smtClean="0"/>
              <a:t>By-product of combustion</a:t>
            </a:r>
          </a:p>
          <a:p>
            <a:r>
              <a:rPr lang="en-US" sz="3000" dirty="0" smtClean="0"/>
              <a:t>Found in the operation of gas/oil furnaces, engines and small motors.</a:t>
            </a:r>
          </a:p>
          <a:p>
            <a:endParaRPr lang="en-US" dirty="0"/>
          </a:p>
        </p:txBody>
      </p:sp>
    </p:spTree>
    <p:extLst>
      <p:ext uri="{BB962C8B-B14F-4D97-AF65-F5344CB8AC3E}">
        <p14:creationId xmlns:p14="http://schemas.microsoft.com/office/powerpoint/2010/main" val="1723089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Carbon Monoxide</a:t>
            </a:r>
            <a:endParaRPr lang="en-US" dirty="0"/>
          </a:p>
        </p:txBody>
      </p:sp>
      <p:sp>
        <p:nvSpPr>
          <p:cNvPr id="3" name="Content Placeholder 2"/>
          <p:cNvSpPr>
            <a:spLocks noGrp="1"/>
          </p:cNvSpPr>
          <p:nvPr>
            <p:ph idx="1"/>
          </p:nvPr>
        </p:nvSpPr>
        <p:spPr/>
        <p:txBody>
          <a:bodyPr>
            <a:normAutofit lnSpcReduction="10000"/>
          </a:bodyPr>
          <a:lstStyle/>
          <a:p>
            <a:r>
              <a:rPr lang="en-US" sz="3000" dirty="0" smtClean="0"/>
              <a:t>IDLH: 1200 ppm</a:t>
            </a:r>
          </a:p>
          <a:p>
            <a:r>
              <a:rPr lang="en-US" sz="3000" dirty="0" smtClean="0"/>
              <a:t>Exposure Limits: NIOSH REL- TWA 35 ppm, OSHA PEL- TWA 50 ppm</a:t>
            </a:r>
          </a:p>
          <a:p>
            <a:r>
              <a:rPr lang="en-US" sz="3000" dirty="0" smtClean="0"/>
              <a:t>Physical Description: Colorless, odorless gas. Roughly the same specific gravity as oxygen</a:t>
            </a:r>
          </a:p>
          <a:p>
            <a:r>
              <a:rPr lang="en-US" sz="3000" dirty="0" smtClean="0"/>
              <a:t>Exposure Routes: Inhalation, skin &amp;/or eye contact. CO attaches to Hemoglobin taking a receptor from Oxygen.</a:t>
            </a:r>
          </a:p>
          <a:p>
            <a:r>
              <a:rPr lang="en-US" sz="3000" dirty="0" smtClean="0"/>
              <a:t>Symptoms: Headache, Tachypnea, Nausea, Weakness, Exhaustion, Dizziness, Confusion, Hallucinations, Cyanosis, Depressed S-T segment of electrocardiogram, Angina, Syncope</a:t>
            </a:r>
            <a:endParaRPr lang="en-US" sz="3000" dirty="0"/>
          </a:p>
        </p:txBody>
      </p:sp>
    </p:spTree>
    <p:extLst>
      <p:ext uri="{BB962C8B-B14F-4D97-AF65-F5344CB8AC3E}">
        <p14:creationId xmlns:p14="http://schemas.microsoft.com/office/powerpoint/2010/main" val="1301377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Methane (CH4)</a:t>
            </a:r>
            <a:endParaRPr lang="en-US" dirty="0"/>
          </a:p>
        </p:txBody>
      </p:sp>
      <p:sp>
        <p:nvSpPr>
          <p:cNvPr id="3" name="Content Placeholder 2"/>
          <p:cNvSpPr>
            <a:spLocks noGrp="1"/>
          </p:cNvSpPr>
          <p:nvPr>
            <p:ph idx="1"/>
          </p:nvPr>
        </p:nvSpPr>
        <p:spPr/>
        <p:txBody>
          <a:bodyPr>
            <a:normAutofit/>
          </a:bodyPr>
          <a:lstStyle/>
          <a:p>
            <a:r>
              <a:rPr lang="en-US" sz="3000" dirty="0"/>
              <a:t>Methane (CH</a:t>
            </a:r>
            <a:r>
              <a:rPr lang="en-US" sz="3000" baseline="-25000" dirty="0"/>
              <a:t>4</a:t>
            </a:r>
            <a:r>
              <a:rPr lang="en-US" sz="3000" dirty="0"/>
              <a:t>), </a:t>
            </a:r>
            <a:r>
              <a:rPr lang="en-US" sz="3000" b="1" i="1" u="sng" dirty="0"/>
              <a:t>is an odorless gas that is flammable or explosive at concentrations of 5% to 15% by volume of air </a:t>
            </a:r>
            <a:r>
              <a:rPr lang="en-US" sz="3000" dirty="0"/>
              <a:t>[NIOSH 1985b]. At high concentrations, methane can displace enough oxygen to cause death by suffocation. </a:t>
            </a:r>
            <a:r>
              <a:rPr lang="en-US" sz="3000" i="1" u="sng" dirty="0"/>
              <a:t>Because this gas is lighter than air, it occurs near the top of the pit.</a:t>
            </a:r>
            <a:r>
              <a:rPr lang="en-US" sz="3000" dirty="0"/>
              <a:t> Methane should be expected to be present in manure pits. </a:t>
            </a:r>
          </a:p>
        </p:txBody>
      </p:sp>
    </p:spTree>
    <p:extLst>
      <p:ext uri="{BB962C8B-B14F-4D97-AF65-F5344CB8AC3E}">
        <p14:creationId xmlns:p14="http://schemas.microsoft.com/office/powerpoint/2010/main" val="373499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Methane</a:t>
            </a:r>
            <a:endParaRPr lang="en-US" dirty="0"/>
          </a:p>
        </p:txBody>
      </p:sp>
      <p:sp>
        <p:nvSpPr>
          <p:cNvPr id="3" name="Content Placeholder 2"/>
          <p:cNvSpPr>
            <a:spLocks noGrp="1"/>
          </p:cNvSpPr>
          <p:nvPr>
            <p:ph idx="1"/>
          </p:nvPr>
        </p:nvSpPr>
        <p:spPr/>
        <p:txBody>
          <a:bodyPr/>
          <a:lstStyle/>
          <a:p>
            <a:r>
              <a:rPr lang="en-US" b="1" dirty="0" smtClean="0"/>
              <a:t>IDLH:</a:t>
            </a:r>
            <a:r>
              <a:rPr lang="en-US" dirty="0" smtClean="0"/>
              <a:t> 2100 ppm (10%LEL)</a:t>
            </a:r>
          </a:p>
          <a:p>
            <a:r>
              <a:rPr lang="en-US" b="1" dirty="0"/>
              <a:t>Physical Description: </a:t>
            </a:r>
            <a:r>
              <a:rPr lang="en-US" dirty="0"/>
              <a:t>Colorless, odorless gas. [Note: A foul-smelling odorant is often added when used for fuel purposes. Shipped as a liquefied compressed gas.] </a:t>
            </a:r>
            <a:endParaRPr lang="en-US" dirty="0" smtClean="0"/>
          </a:p>
          <a:p>
            <a:r>
              <a:rPr lang="en-US" b="1" dirty="0" smtClean="0"/>
              <a:t>Exposure Limits: </a:t>
            </a:r>
            <a:r>
              <a:rPr lang="en-US" dirty="0" smtClean="0"/>
              <a:t>NIOSH REL 1000ppm OSHA (PEL) 1000ppm</a:t>
            </a:r>
          </a:p>
          <a:p>
            <a:r>
              <a:rPr lang="en-US" b="1" dirty="0"/>
              <a:t>Exposure Routes: </a:t>
            </a:r>
            <a:r>
              <a:rPr lang="en-US" dirty="0"/>
              <a:t>inhalation, skin and/or eye contact (liquid</a:t>
            </a:r>
            <a:r>
              <a:rPr lang="en-US" dirty="0" smtClean="0"/>
              <a:t>)</a:t>
            </a:r>
          </a:p>
          <a:p>
            <a:r>
              <a:rPr lang="en-US" b="1" dirty="0" smtClean="0"/>
              <a:t>Symptoms:</a:t>
            </a:r>
            <a:r>
              <a:rPr lang="en-US" dirty="0" smtClean="0"/>
              <a:t> </a:t>
            </a:r>
            <a:r>
              <a:rPr lang="fr-FR" dirty="0" err="1"/>
              <a:t>dizziness</a:t>
            </a:r>
            <a:r>
              <a:rPr lang="fr-FR" dirty="0"/>
              <a:t>, confusion, excitation, asphyxia; </a:t>
            </a:r>
            <a:r>
              <a:rPr lang="fr-FR" dirty="0" err="1"/>
              <a:t>liquid</a:t>
            </a:r>
            <a:r>
              <a:rPr lang="fr-FR" dirty="0"/>
              <a:t>: </a:t>
            </a:r>
            <a:r>
              <a:rPr lang="fr-FR" dirty="0" err="1"/>
              <a:t>frostbite</a:t>
            </a:r>
            <a:endParaRPr lang="en-US" dirty="0"/>
          </a:p>
        </p:txBody>
      </p:sp>
    </p:spTree>
    <p:extLst>
      <p:ext uri="{BB962C8B-B14F-4D97-AF65-F5344CB8AC3E}">
        <p14:creationId xmlns:p14="http://schemas.microsoft.com/office/powerpoint/2010/main" val="833055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7059" y="2622176"/>
            <a:ext cx="8982635" cy="1107996"/>
          </a:xfrm>
          <a:prstGeom prst="rect">
            <a:avLst/>
          </a:prstGeom>
          <a:noFill/>
        </p:spPr>
        <p:txBody>
          <a:bodyPr wrap="square" rtlCol="0">
            <a:spAutoFit/>
          </a:bodyPr>
          <a:lstStyle/>
          <a:p>
            <a:pPr algn="ctr"/>
            <a:r>
              <a:rPr lang="en-US" sz="6600" dirty="0" smtClean="0"/>
              <a:t>Air monitoring</a:t>
            </a:r>
            <a:endParaRPr lang="en-US" sz="6600" dirty="0"/>
          </a:p>
        </p:txBody>
      </p:sp>
      <p:sp>
        <p:nvSpPr>
          <p:cNvPr id="2" name="Title 1" hidden="1"/>
          <p:cNvSpPr>
            <a:spLocks noGrp="1"/>
          </p:cNvSpPr>
          <p:nvPr>
            <p:ph type="title"/>
          </p:nvPr>
        </p:nvSpPr>
        <p:spPr/>
        <p:txBody>
          <a:bodyPr/>
          <a:lstStyle/>
          <a:p>
            <a:r>
              <a:rPr lang="en-US" dirty="0" smtClean="0"/>
              <a:t>Air Monitoring</a:t>
            </a:r>
            <a:endParaRPr lang="en-US" dirty="0"/>
          </a:p>
        </p:txBody>
      </p:sp>
    </p:spTree>
    <p:extLst>
      <p:ext uri="{BB962C8B-B14F-4D97-AF65-F5344CB8AC3E}">
        <p14:creationId xmlns:p14="http://schemas.microsoft.com/office/powerpoint/2010/main" val="3468105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09800" y="76200"/>
            <a:ext cx="7772400" cy="1143000"/>
          </a:xfrm>
        </p:spPr>
        <p:txBody>
          <a:bodyPr/>
          <a:lstStyle/>
          <a:p>
            <a:pPr>
              <a:defRPr/>
            </a:pPr>
            <a:r>
              <a:rPr lang="en-US" sz="4800" b="1" dirty="0"/>
              <a:t>Test the Atmosphere</a:t>
            </a:r>
          </a:p>
        </p:txBody>
      </p:sp>
      <p:sp>
        <p:nvSpPr>
          <p:cNvPr id="56323" name="Rectangle 3"/>
          <p:cNvSpPr>
            <a:spLocks noGrp="1" noChangeArrowheads="1"/>
          </p:cNvSpPr>
          <p:nvPr>
            <p:ph idx="1"/>
          </p:nvPr>
        </p:nvSpPr>
        <p:spPr>
          <a:xfrm>
            <a:off x="2209800" y="1978026"/>
            <a:ext cx="7772400" cy="4422775"/>
          </a:xfrm>
          <a:noFill/>
        </p:spPr>
        <p:txBody>
          <a:bodyPr/>
          <a:lstStyle/>
          <a:p>
            <a:pPr>
              <a:lnSpc>
                <a:spcPct val="90000"/>
              </a:lnSpc>
              <a:buClr>
                <a:schemeClr val="hlink"/>
              </a:buClr>
              <a:buSzTx/>
              <a:buFont typeface="Wingdings" pitchFamily="2" charset="2"/>
              <a:buChar char="Ø"/>
            </a:pPr>
            <a:r>
              <a:rPr lang="en-US" sz="2800" b="1" dirty="0"/>
              <a:t>Check for Oxygen Content:</a:t>
            </a:r>
          </a:p>
          <a:p>
            <a:pPr lvl="1">
              <a:lnSpc>
                <a:spcPct val="90000"/>
              </a:lnSpc>
              <a:buClr>
                <a:schemeClr val="hlink"/>
              </a:buClr>
              <a:buFont typeface="Wingdings" pitchFamily="2" charset="2"/>
              <a:buChar char="§"/>
            </a:pPr>
            <a:r>
              <a:rPr lang="en-US" dirty="0" smtClean="0"/>
              <a:t>At least 19.5% and less than 23.5%</a:t>
            </a:r>
          </a:p>
          <a:p>
            <a:pPr>
              <a:lnSpc>
                <a:spcPct val="90000"/>
              </a:lnSpc>
              <a:buClr>
                <a:schemeClr val="hlink"/>
              </a:buClr>
              <a:buSzTx/>
              <a:buFont typeface="Wingdings" pitchFamily="2" charset="2"/>
              <a:buChar char="Ø"/>
            </a:pPr>
            <a:r>
              <a:rPr lang="en-US" sz="2800" b="1" dirty="0"/>
              <a:t>Check for Combustibles:</a:t>
            </a:r>
          </a:p>
          <a:p>
            <a:pPr lvl="1">
              <a:lnSpc>
                <a:spcPct val="90000"/>
              </a:lnSpc>
              <a:buClr>
                <a:schemeClr val="hlink"/>
              </a:buClr>
              <a:buFont typeface="Wingdings" pitchFamily="2" charset="2"/>
              <a:buChar char="§"/>
            </a:pPr>
            <a:r>
              <a:rPr lang="en-US" dirty="0" smtClean="0"/>
              <a:t>Less than 10% of the LEL</a:t>
            </a:r>
          </a:p>
          <a:p>
            <a:pPr>
              <a:lnSpc>
                <a:spcPct val="90000"/>
              </a:lnSpc>
              <a:buClr>
                <a:schemeClr val="hlink"/>
              </a:buClr>
              <a:buSzTx/>
              <a:buFont typeface="Wingdings" pitchFamily="2" charset="2"/>
              <a:buChar char="Ø"/>
            </a:pPr>
            <a:r>
              <a:rPr lang="en-US" sz="2800" b="1" dirty="0"/>
              <a:t>Check for Toxic Gases:</a:t>
            </a:r>
            <a:endParaRPr lang="en-US" sz="2800" dirty="0"/>
          </a:p>
          <a:p>
            <a:pPr lvl="1">
              <a:lnSpc>
                <a:spcPct val="90000"/>
              </a:lnSpc>
              <a:buClr>
                <a:schemeClr val="hlink"/>
              </a:buClr>
              <a:buFont typeface="Wingdings" pitchFamily="2" charset="2"/>
              <a:buChar char="§"/>
            </a:pPr>
            <a:r>
              <a:rPr lang="en-US" dirty="0" smtClean="0"/>
              <a:t>Most commonly carbon monoxide (PEL 50 ppm)</a:t>
            </a:r>
          </a:p>
          <a:p>
            <a:pPr lvl="1">
              <a:lnSpc>
                <a:spcPct val="90000"/>
              </a:lnSpc>
              <a:buClr>
                <a:schemeClr val="hlink"/>
              </a:buClr>
              <a:buFont typeface="Wingdings" pitchFamily="2" charset="2"/>
              <a:buChar char="§"/>
            </a:pPr>
            <a:r>
              <a:rPr lang="en-US" dirty="0" smtClean="0"/>
              <a:t>or any other hazardous materials as determined by the use of the space.</a:t>
            </a:r>
          </a:p>
        </p:txBody>
      </p:sp>
      <p:sp>
        <p:nvSpPr>
          <p:cNvPr id="56324" name="Rectangle 4"/>
          <p:cNvSpPr>
            <a:spLocks noChangeArrowheads="1"/>
          </p:cNvSpPr>
          <p:nvPr/>
        </p:nvSpPr>
        <p:spPr bwMode="auto">
          <a:xfrm>
            <a:off x="2514600" y="1295401"/>
            <a:ext cx="7162800" cy="519113"/>
          </a:xfrm>
          <a:prstGeom prst="rect">
            <a:avLst/>
          </a:prstGeom>
          <a:noFill/>
          <a:ln w="9525">
            <a:noFill/>
            <a:miter lim="800000"/>
            <a:headEnd/>
            <a:tailEnd/>
          </a:ln>
        </p:spPr>
        <p:txBody>
          <a:bodyPr lIns="92075" tIns="46038" rIns="92075" bIns="46038">
            <a:spAutoFit/>
          </a:bodyPr>
          <a:lstStyle/>
          <a:p>
            <a:pPr>
              <a:spcBef>
                <a:spcPct val="50000"/>
              </a:spcBef>
              <a:buClrTx/>
              <a:buSzTx/>
              <a:buFontTx/>
              <a:buNone/>
            </a:pPr>
            <a:r>
              <a:rPr lang="en-US" sz="2800" b="1" dirty="0">
                <a:latin typeface="Arial" charset="0"/>
              </a:rPr>
              <a:t>In this order:</a:t>
            </a:r>
            <a:endParaRPr lang="en-US" sz="2400" b="1" dirty="0">
              <a:latin typeface="Arial" charset="0"/>
            </a:endParaRPr>
          </a:p>
        </p:txBody>
      </p:sp>
      <p:pic>
        <p:nvPicPr>
          <p:cNvPr id="56325" name="Picture 5" descr="GASMONIT"/>
          <p:cNvPicPr>
            <a:picLocks noChangeAspect="1" noChangeArrowheads="1"/>
          </p:cNvPicPr>
          <p:nvPr/>
        </p:nvPicPr>
        <p:blipFill>
          <a:blip r:embed="rId3" cstate="print"/>
          <a:srcRect/>
          <a:stretch>
            <a:fillRect/>
          </a:stretch>
        </p:blipFill>
        <p:spPr bwMode="auto">
          <a:xfrm>
            <a:off x="7848601" y="2362200"/>
            <a:ext cx="2409825" cy="2057400"/>
          </a:xfrm>
          <a:prstGeom prst="rect">
            <a:avLst/>
          </a:prstGeom>
          <a:noFill/>
          <a:ln w="9525">
            <a:noFill/>
            <a:miter lim="800000"/>
            <a:headEnd/>
            <a:tailEnd/>
          </a:ln>
        </p:spPr>
      </p:pic>
    </p:spTree>
    <p:extLst>
      <p:ext uri="{BB962C8B-B14F-4D97-AF65-F5344CB8AC3E}">
        <p14:creationId xmlns:p14="http://schemas.microsoft.com/office/powerpoint/2010/main" val="863888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normAutofit/>
          </a:bodyPr>
          <a:lstStyle/>
          <a:p>
            <a:pPr algn="ctr" eaLnBrk="1" hangingPunct="1"/>
            <a:r>
              <a:rPr lang="en-US" sz="2400" dirty="0">
                <a:solidFill>
                  <a:schemeClr val="bg1"/>
                </a:solidFill>
                <a:latin typeface="Verdana" panose="020B0604030504040204" pitchFamily="34" charset="0"/>
              </a:rPr>
              <a:t>Multiple </a:t>
            </a:r>
            <a:r>
              <a:rPr lang="en-US" sz="4800" dirty="0" smtClean="0">
                <a:latin typeface="Verdana" panose="020B0604030504040204" pitchFamily="34" charset="0"/>
              </a:rPr>
              <a:t>Gas Monitors</a:t>
            </a:r>
            <a:endParaRPr lang="en-US" sz="4800" dirty="0">
              <a:latin typeface="Verdana" panose="020B0604030504040204" pitchFamily="34" charset="0"/>
            </a:endParaRPr>
          </a:p>
        </p:txBody>
      </p:sp>
      <p:sp>
        <p:nvSpPr>
          <p:cNvPr id="6" name="Content Placeholder 5"/>
          <p:cNvSpPr>
            <a:spLocks noGrp="1"/>
          </p:cNvSpPr>
          <p:nvPr>
            <p:ph idx="1"/>
          </p:nvPr>
        </p:nvSpPr>
        <p:spPr/>
        <p:txBody>
          <a:bodyPr/>
          <a:lstStyle/>
          <a:p>
            <a:endParaRPr lang="en-US" dirty="0"/>
          </a:p>
        </p:txBody>
      </p:sp>
      <p:sp>
        <p:nvSpPr>
          <p:cNvPr id="51205" name="Rectangle 10"/>
          <p:cNvSpPr>
            <a:spLocks noChangeArrowheads="1"/>
          </p:cNvSpPr>
          <p:nvPr/>
        </p:nvSpPr>
        <p:spPr bwMode="auto">
          <a:xfrm>
            <a:off x="5715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400">
                <a:solidFill>
                  <a:schemeClr val="bg1"/>
                </a:solidFill>
                <a:latin typeface="Verdana" panose="020B0604030504040204" pitchFamily="34" charset="0"/>
              </a:rPr>
              <a:t>PPT-045-01</a:t>
            </a:r>
          </a:p>
        </p:txBody>
      </p:sp>
      <p:sp>
        <p:nvSpPr>
          <p:cNvPr id="51206" name="Rectangle 19"/>
          <p:cNvSpPr>
            <a:spLocks noChangeArrowheads="1"/>
          </p:cNvSpPr>
          <p:nvPr/>
        </p:nvSpPr>
        <p:spPr bwMode="auto">
          <a:xfrm>
            <a:off x="9067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400">
                <a:solidFill>
                  <a:schemeClr val="bg1"/>
                </a:solidFill>
                <a:latin typeface="Verdana" panose="020B0604030504040204" pitchFamily="34" charset="0"/>
              </a:rPr>
              <a:t> 49</a:t>
            </a:r>
          </a:p>
        </p:txBody>
      </p:sp>
      <p:sp>
        <p:nvSpPr>
          <p:cNvPr id="7" name="Content Placeholder 2"/>
          <p:cNvSpPr txBox="1">
            <a:spLocks/>
          </p:cNvSpPr>
          <p:nvPr/>
        </p:nvSpPr>
        <p:spPr bwMode="auto">
          <a:xfrm>
            <a:off x="932334" y="1972232"/>
            <a:ext cx="4572000" cy="4038600"/>
          </a:xfrm>
          <a:prstGeom prst="rect">
            <a:avLst/>
          </a:prstGeom>
          <a:noFill/>
          <a:ln w="9525">
            <a:noFill/>
            <a:miter lim="800000"/>
            <a:headEnd/>
            <a:tailEnd/>
          </a:ln>
        </p:spPr>
        <p:txBody>
          <a:bodyPr/>
          <a:lstStyle/>
          <a:p>
            <a:pPr marL="228600" indent="-228600" eaLnBrk="0" hangingPunct="0">
              <a:spcBef>
                <a:spcPct val="20000"/>
              </a:spcBef>
              <a:buFont typeface="Arial" pitchFamily="34" charset="0"/>
              <a:buChar char="•"/>
              <a:defRPr/>
            </a:pPr>
            <a:r>
              <a:rPr lang="en-US" sz="2400" kern="0" dirty="0">
                <a:latin typeface="Verdana" pitchFamily="34" charset="0"/>
              </a:rPr>
              <a:t>Visual and audible alarms</a:t>
            </a:r>
          </a:p>
          <a:p>
            <a:pPr marL="228600" indent="-228600" eaLnBrk="0" hangingPunct="0">
              <a:spcBef>
                <a:spcPct val="20000"/>
              </a:spcBef>
              <a:buFont typeface="Arial" pitchFamily="34" charset="0"/>
              <a:buChar char="•"/>
              <a:defRPr/>
            </a:pPr>
            <a:r>
              <a:rPr lang="en-US" sz="2400" kern="0" dirty="0">
                <a:latin typeface="Verdana" pitchFamily="34" charset="0"/>
              </a:rPr>
              <a:t>Specific detector heads may be incorporated based on your hazards</a:t>
            </a:r>
          </a:p>
          <a:p>
            <a:pPr marL="228600" indent="-228600" eaLnBrk="0" hangingPunct="0">
              <a:spcBef>
                <a:spcPct val="20000"/>
              </a:spcBef>
              <a:buFont typeface="Arial" pitchFamily="34" charset="0"/>
              <a:buChar char="•"/>
              <a:defRPr/>
            </a:pPr>
            <a:r>
              <a:rPr lang="en-US" sz="2400" kern="0" dirty="0">
                <a:latin typeface="Verdana" pitchFamily="34" charset="0"/>
              </a:rPr>
              <a:t>This one detects:</a:t>
            </a:r>
          </a:p>
          <a:p>
            <a:pPr marL="228600" indent="-228600" eaLnBrk="0" hangingPunct="0">
              <a:spcBef>
                <a:spcPct val="20000"/>
              </a:spcBef>
              <a:buFont typeface="Arial" pitchFamily="34" charset="0"/>
              <a:buChar char="•"/>
              <a:defRPr/>
            </a:pPr>
            <a:endParaRPr lang="en-US" sz="2400" kern="0" dirty="0">
              <a:latin typeface="Verdana" pitchFamily="34" charset="0"/>
            </a:endParaRPr>
          </a:p>
          <a:p>
            <a:pPr marL="228600" indent="-228600" eaLnBrk="0" hangingPunct="0">
              <a:spcBef>
                <a:spcPct val="20000"/>
              </a:spcBef>
              <a:buFont typeface="Arial" pitchFamily="34" charset="0"/>
              <a:buChar char="•"/>
              <a:defRPr/>
            </a:pPr>
            <a:r>
              <a:rPr lang="en-US" sz="2000" kern="0" dirty="0">
                <a:latin typeface="Verdana" pitchFamily="34" charset="0"/>
              </a:rPr>
              <a:t>Oxygen content</a:t>
            </a:r>
          </a:p>
          <a:p>
            <a:pPr marL="228600" lvl="1" indent="-228600" eaLnBrk="0" hangingPunct="0">
              <a:spcBef>
                <a:spcPct val="20000"/>
              </a:spcBef>
              <a:buFont typeface="Arial" pitchFamily="34" charset="0"/>
              <a:buChar char="•"/>
              <a:defRPr/>
            </a:pPr>
            <a:r>
              <a:rPr lang="en-US" sz="2000" kern="0" dirty="0">
                <a:latin typeface="Verdana" pitchFamily="34" charset="0"/>
              </a:rPr>
              <a:t>Percent LEL</a:t>
            </a:r>
          </a:p>
          <a:p>
            <a:pPr marL="228600" lvl="1" indent="-228600" eaLnBrk="0" hangingPunct="0">
              <a:spcBef>
                <a:spcPct val="20000"/>
              </a:spcBef>
              <a:buFont typeface="Arial" pitchFamily="34" charset="0"/>
              <a:buChar char="•"/>
              <a:defRPr/>
            </a:pPr>
            <a:r>
              <a:rPr lang="en-US" sz="2000" kern="0" dirty="0">
                <a:latin typeface="Verdana" pitchFamily="34" charset="0"/>
              </a:rPr>
              <a:t>Carbon monoxide</a:t>
            </a:r>
          </a:p>
          <a:p>
            <a:pPr marL="228600" lvl="1" indent="-228600" eaLnBrk="0" hangingPunct="0">
              <a:spcBef>
                <a:spcPct val="20000"/>
              </a:spcBef>
              <a:buFont typeface="Arial" pitchFamily="34" charset="0"/>
              <a:buChar char="•"/>
              <a:defRPr/>
            </a:pPr>
            <a:r>
              <a:rPr lang="en-US" sz="2000" kern="0" dirty="0">
                <a:latin typeface="Verdana" pitchFamily="34" charset="0"/>
              </a:rPr>
              <a:t>Hydrogen sulfide</a:t>
            </a:r>
          </a:p>
          <a:p>
            <a:pPr marL="228600" lvl="1" indent="-228600" algn="ctr" eaLnBrk="0" hangingPunct="0">
              <a:spcBef>
                <a:spcPct val="20000"/>
              </a:spcBef>
              <a:defRPr/>
            </a:pPr>
            <a:endParaRPr lang="en-US" sz="2000" kern="0" dirty="0"/>
          </a:p>
          <a:p>
            <a:pPr marL="228600" lvl="1" indent="-228600" algn="ctr" eaLnBrk="0" hangingPunct="0">
              <a:spcBef>
                <a:spcPct val="20000"/>
              </a:spcBef>
              <a:defRPr/>
            </a:pPr>
            <a:endParaRPr lang="en-US" sz="2000" kern="0" dirty="0"/>
          </a:p>
        </p:txBody>
      </p:sp>
      <p:pic>
        <p:nvPicPr>
          <p:cNvPr id="51208" name="Picture 2" descr="C:\Documents and Settings\stlane\My Documents\My Pictures\air monitoring\rki multi gas detector.jpg" title="Picture of a gas moni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981200"/>
            <a:ext cx="37719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2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p:txBody>
          <a:bodyPr>
            <a:normAutofit/>
          </a:bodyPr>
          <a:lstStyle/>
          <a:p>
            <a:pPr algn="ctr" eaLnBrk="1" hangingPunct="1"/>
            <a:r>
              <a:rPr lang="en-US" sz="5400" dirty="0" smtClean="0">
                <a:latin typeface="Verdana" panose="020B0604030504040204" pitchFamily="34" charset="0"/>
              </a:rPr>
              <a:t>Gas Monitors</a:t>
            </a:r>
            <a:endParaRPr lang="en-US" sz="5400" dirty="0">
              <a:latin typeface="Verdana" panose="020B0604030504040204" pitchFamily="34" charset="0"/>
            </a:endParaRPr>
          </a:p>
        </p:txBody>
      </p:sp>
      <p:sp>
        <p:nvSpPr>
          <p:cNvPr id="3" name="Content Placeholder 2" hidden="1"/>
          <p:cNvSpPr>
            <a:spLocks noGrp="1"/>
          </p:cNvSpPr>
          <p:nvPr>
            <p:ph sz="half" idx="1"/>
          </p:nvPr>
        </p:nvSpPr>
        <p:spPr>
          <a:xfrm>
            <a:off x="811306" y="1825625"/>
            <a:ext cx="5181600" cy="4351338"/>
          </a:xfrm>
        </p:spPr>
        <p:txBody>
          <a:bodyPr/>
          <a:lstStyle/>
          <a:p>
            <a:pPr marL="0" indent="0">
              <a:buNone/>
            </a:pPr>
            <a:endParaRPr lang="en-US" dirty="0"/>
          </a:p>
        </p:txBody>
      </p:sp>
      <p:sp>
        <p:nvSpPr>
          <p:cNvPr id="4" name="Content Placeholder 3" hidden="1"/>
          <p:cNvSpPr>
            <a:spLocks noGrp="1"/>
          </p:cNvSpPr>
          <p:nvPr>
            <p:ph sz="half" idx="2"/>
          </p:nvPr>
        </p:nvSpPr>
        <p:spPr/>
        <p:txBody>
          <a:bodyPr/>
          <a:lstStyle/>
          <a:p>
            <a:pPr marL="0" indent="0">
              <a:buNone/>
            </a:pPr>
            <a:endParaRPr lang="en-US" dirty="0"/>
          </a:p>
        </p:txBody>
      </p:sp>
      <p:sp>
        <p:nvSpPr>
          <p:cNvPr id="52229" name="Rectangle 10"/>
          <p:cNvSpPr>
            <a:spLocks noChangeArrowheads="1"/>
          </p:cNvSpPr>
          <p:nvPr/>
        </p:nvSpPr>
        <p:spPr bwMode="auto">
          <a:xfrm>
            <a:off x="5715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400">
                <a:solidFill>
                  <a:schemeClr val="bg1"/>
                </a:solidFill>
                <a:latin typeface="Verdana" panose="020B0604030504040204" pitchFamily="34" charset="0"/>
              </a:rPr>
              <a:t>PPT-045-01</a:t>
            </a:r>
          </a:p>
        </p:txBody>
      </p:sp>
      <p:sp>
        <p:nvSpPr>
          <p:cNvPr id="52230" name="Rectangle 19"/>
          <p:cNvSpPr>
            <a:spLocks noChangeArrowheads="1"/>
          </p:cNvSpPr>
          <p:nvPr/>
        </p:nvSpPr>
        <p:spPr bwMode="auto">
          <a:xfrm>
            <a:off x="9067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400">
                <a:solidFill>
                  <a:schemeClr val="bg1"/>
                </a:solidFill>
                <a:latin typeface="Verdana" panose="020B0604030504040204" pitchFamily="34" charset="0"/>
              </a:rPr>
              <a:t> 50</a:t>
            </a:r>
          </a:p>
        </p:txBody>
      </p:sp>
      <p:sp>
        <p:nvSpPr>
          <p:cNvPr id="7" name="Content Placeholder 2"/>
          <p:cNvSpPr txBox="1">
            <a:spLocks/>
          </p:cNvSpPr>
          <p:nvPr/>
        </p:nvSpPr>
        <p:spPr bwMode="auto">
          <a:xfrm>
            <a:off x="1308851" y="2285998"/>
            <a:ext cx="3810000" cy="3124200"/>
          </a:xfrm>
          <a:prstGeom prst="rect">
            <a:avLst/>
          </a:prstGeom>
          <a:noFill/>
          <a:ln w="9525">
            <a:noFill/>
            <a:miter lim="800000"/>
            <a:headEnd/>
            <a:tailEnd/>
          </a:ln>
        </p:spPr>
        <p:txBody>
          <a:bodyPr/>
          <a:lstStyle/>
          <a:p>
            <a:pPr marL="228600" indent="-228600" eaLnBrk="0" hangingPunct="0">
              <a:spcBef>
                <a:spcPct val="20000"/>
              </a:spcBef>
              <a:buFont typeface="Arial" pitchFamily="34" charset="0"/>
              <a:buChar char="•"/>
              <a:defRPr/>
            </a:pPr>
            <a:r>
              <a:rPr lang="en-US" sz="2400" kern="0" dirty="0">
                <a:latin typeface="Verdana" pitchFamily="34" charset="0"/>
              </a:rPr>
              <a:t>Read oxygen level first to verify correct level between 19.5 percent to 23.5 percent or reading for LEL will be incorrect for the challenge gas/vapor</a:t>
            </a:r>
          </a:p>
          <a:p>
            <a:pPr marL="228600" indent="-228600" algn="ctr" eaLnBrk="0" hangingPunct="0">
              <a:spcBef>
                <a:spcPct val="20000"/>
              </a:spcBef>
              <a:defRPr/>
            </a:pPr>
            <a:endParaRPr lang="en-US" sz="3200" kern="0" dirty="0"/>
          </a:p>
        </p:txBody>
      </p:sp>
      <p:pic>
        <p:nvPicPr>
          <p:cNvPr id="2" name="Picture 1" title="Photo of gas monit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3477" y="2285998"/>
            <a:ext cx="3571875" cy="3152775"/>
          </a:xfrm>
          <a:prstGeom prst="rect">
            <a:avLst/>
          </a:prstGeom>
        </p:spPr>
      </p:pic>
    </p:spTree>
    <p:extLst>
      <p:ext uri="{BB962C8B-B14F-4D97-AF65-F5344CB8AC3E}">
        <p14:creationId xmlns:p14="http://schemas.microsoft.com/office/powerpoint/2010/main" val="87965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Program Objectives</a:t>
            </a:r>
            <a:endParaRPr lang="en-US" dirty="0">
              <a:latin typeface="Palatino Linotype" panose="02040502050505030304" pitchFamily="18" charset="0"/>
            </a:endParaRPr>
          </a:p>
        </p:txBody>
      </p:sp>
      <p:sp>
        <p:nvSpPr>
          <p:cNvPr id="3" name="Content Placeholder 2"/>
          <p:cNvSpPr>
            <a:spLocks noGrp="1"/>
          </p:cNvSpPr>
          <p:nvPr>
            <p:ph idx="1"/>
          </p:nvPr>
        </p:nvSpPr>
        <p:spPr/>
        <p:txBody>
          <a:bodyPr>
            <a:normAutofit/>
          </a:bodyPr>
          <a:lstStyle/>
          <a:p>
            <a:r>
              <a:rPr lang="en-US" dirty="0" smtClean="0">
                <a:latin typeface="Palatino Linotype" panose="02040502050505030304" pitchFamily="18" charset="0"/>
              </a:rPr>
              <a:t>At the conclusion of this presentation, participants will:</a:t>
            </a:r>
          </a:p>
          <a:p>
            <a:pPr lvl="1">
              <a:buFont typeface="Wingdings" pitchFamily="2" charset="2"/>
              <a:buChar char="Ø"/>
            </a:pPr>
            <a:r>
              <a:rPr lang="en-US" dirty="0" smtClean="0">
                <a:latin typeface="Palatino Linotype" panose="02040502050505030304" pitchFamily="18" charset="0"/>
              </a:rPr>
              <a:t>Be able to identify hazards associated with Manure Pits that develop foam on top of the liquids and solids</a:t>
            </a:r>
          </a:p>
          <a:p>
            <a:pPr lvl="1">
              <a:buFont typeface="Wingdings" pitchFamily="2" charset="2"/>
              <a:buChar char="Ø"/>
            </a:pPr>
            <a:r>
              <a:rPr lang="en-US" dirty="0" smtClean="0">
                <a:latin typeface="Palatino Linotype" panose="02040502050505030304" pitchFamily="18" charset="0"/>
              </a:rPr>
              <a:t>Understand  the process for mitigating the Manure gases released when the foam is disturbed.</a:t>
            </a:r>
          </a:p>
          <a:p>
            <a:pPr lvl="1">
              <a:buFont typeface="Wingdings" pitchFamily="2" charset="2"/>
              <a:buChar char="Ø"/>
            </a:pPr>
            <a:r>
              <a:rPr lang="en-US" dirty="0" smtClean="0">
                <a:latin typeface="Palatino Linotype" panose="02040502050505030304" pitchFamily="18" charset="0"/>
              </a:rPr>
              <a:t>Know where to look for OSHA references and resources related to confined space entry in the agricultural industry </a:t>
            </a:r>
          </a:p>
          <a:p>
            <a:pPr marL="457200" lvl="1" indent="0">
              <a:buNone/>
            </a:pPr>
            <a:endParaRPr lang="en-US" dirty="0" smtClean="0"/>
          </a:p>
          <a:p>
            <a:pPr lvl="1">
              <a:buFont typeface="Wingdings" pitchFamily="2" charset="2"/>
              <a:buChar char="Ø"/>
            </a:pPr>
            <a:endParaRPr lang="en-US" dirty="0"/>
          </a:p>
        </p:txBody>
      </p:sp>
      <p:sp>
        <p:nvSpPr>
          <p:cNvPr id="4" name="Slide Number Placeholder 3"/>
          <p:cNvSpPr>
            <a:spLocks noGrp="1"/>
          </p:cNvSpPr>
          <p:nvPr>
            <p:ph type="sldNum" sz="quarter" idx="12"/>
          </p:nvPr>
        </p:nvSpPr>
        <p:spPr/>
        <p:txBody>
          <a:bodyPr/>
          <a:lstStyle/>
          <a:p>
            <a:pPr>
              <a:defRPr/>
            </a:pPr>
            <a:fld id="{EB64A4C1-5F3F-4284-BC10-F19C7BC77DBD}" type="slidenum">
              <a:rPr lang="en-US" smtClean="0">
                <a:solidFill>
                  <a:prstClr val="black">
                    <a:tint val="75000"/>
                  </a:prstClr>
                </a:solidFill>
              </a:rPr>
              <a:pPr>
                <a:defRPr/>
              </a:pPr>
              <a:t>3</a:t>
            </a:fld>
            <a:endParaRPr lang="en-US">
              <a:solidFill>
                <a:prstClr val="black">
                  <a:tint val="75000"/>
                </a:prstClr>
              </a:solidFill>
            </a:endParaRPr>
          </a:p>
        </p:txBody>
      </p:sp>
    </p:spTree>
    <p:extLst>
      <p:ext uri="{BB962C8B-B14F-4D97-AF65-F5344CB8AC3E}">
        <p14:creationId xmlns:p14="http://schemas.microsoft.com/office/powerpoint/2010/main" val="4282080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pPr algn="ctr"/>
            <a:r>
              <a:rPr lang="en-US" dirty="0" smtClean="0"/>
              <a:t>Monitor Response Time.</a:t>
            </a:r>
            <a:endParaRPr lang="en-US" dirty="0"/>
          </a:p>
        </p:txBody>
      </p:sp>
      <p:sp>
        <p:nvSpPr>
          <p:cNvPr id="5" name="TextBox 4"/>
          <p:cNvSpPr txBox="1"/>
          <p:nvPr/>
        </p:nvSpPr>
        <p:spPr>
          <a:xfrm>
            <a:off x="2051957" y="1690688"/>
            <a:ext cx="6411686" cy="1477328"/>
          </a:xfrm>
          <a:prstGeom prst="rect">
            <a:avLst/>
          </a:prstGeom>
          <a:noFill/>
        </p:spPr>
        <p:txBody>
          <a:bodyPr wrap="square" rtlCol="0">
            <a:spAutoFit/>
          </a:bodyPr>
          <a:lstStyle/>
          <a:p>
            <a:pPr algn="ctr"/>
            <a:r>
              <a:rPr lang="en-US" sz="3000" dirty="0" smtClean="0"/>
              <a:t>No instrument is truly instantaneous- Some respond in 5 to 10 seconds, others require 30-60 seconds. </a:t>
            </a:r>
            <a:endParaRPr lang="en-US" sz="3000" dirty="0"/>
          </a:p>
        </p:txBody>
      </p:sp>
      <p:pic>
        <p:nvPicPr>
          <p:cNvPr id="4" name="Picture 3" title="Phicure of gas monit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199" y="3448938"/>
            <a:ext cx="3571875" cy="3152775"/>
          </a:xfrm>
          <a:prstGeom prst="rect">
            <a:avLst/>
          </a:prstGeom>
        </p:spPr>
      </p:pic>
    </p:spTree>
    <p:extLst>
      <p:ext uri="{BB962C8B-B14F-4D97-AF65-F5344CB8AC3E}">
        <p14:creationId xmlns:p14="http://schemas.microsoft.com/office/powerpoint/2010/main" val="16354200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title="Blue box around good air words"/>
          <p:cNvSpPr>
            <a:spLocks noChangeArrowheads="1"/>
          </p:cNvSpPr>
          <p:nvPr/>
        </p:nvSpPr>
        <p:spPr bwMode="auto">
          <a:xfrm>
            <a:off x="9093200" y="1797049"/>
            <a:ext cx="1955800" cy="1022351"/>
          </a:xfrm>
          <a:prstGeom prst="rect">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Text Box 3" title="Text box for Good Air"/>
          <p:cNvSpPr txBox="1">
            <a:spLocks noChangeArrowheads="1"/>
          </p:cNvSpPr>
          <p:nvPr/>
        </p:nvSpPr>
        <p:spPr bwMode="auto">
          <a:xfrm>
            <a:off x="9578181" y="2118914"/>
            <a:ext cx="985837" cy="378619"/>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5B9BD5"/>
                </a:solidFill>
                <a:effectLst/>
                <a:latin typeface="Calibri" panose="020F0502020204030204" pitchFamily="34" charset="0"/>
              </a:rPr>
              <a:t>GOOD AIR</a:t>
            </a:r>
            <a:endParaRPr kumimoji="0" lang="en-US" sz="1400" b="0" i="0" u="none" strike="noStrike" cap="none" normalizeH="0" baseline="0" dirty="0" smtClean="0">
              <a:ln>
                <a:noFill/>
              </a:ln>
              <a:solidFill>
                <a:schemeClr val="tx1"/>
              </a:solidFill>
              <a:effectLst/>
              <a:latin typeface="Arial" panose="020B0604020202020204" pitchFamily="34" charset="0"/>
            </a:endParaRPr>
          </a:p>
        </p:txBody>
      </p:sp>
      <p:sp>
        <p:nvSpPr>
          <p:cNvPr id="4" name="Rectangle 4" title="Text box for bad Air"/>
          <p:cNvSpPr>
            <a:spLocks noChangeArrowheads="1"/>
          </p:cNvSpPr>
          <p:nvPr/>
        </p:nvSpPr>
        <p:spPr bwMode="auto">
          <a:xfrm>
            <a:off x="9093200" y="2819400"/>
            <a:ext cx="1955800" cy="1133475"/>
          </a:xfrm>
          <a:prstGeom prst="rect">
            <a:avLst/>
          </a:prstGeom>
          <a:solidFill>
            <a:srgbClr val="FFFF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5"/>
          <p:cNvSpPr txBox="1">
            <a:spLocks noChangeArrowheads="1"/>
          </p:cNvSpPr>
          <p:nvPr/>
        </p:nvSpPr>
        <p:spPr bwMode="auto">
          <a:xfrm>
            <a:off x="9578181" y="3081336"/>
            <a:ext cx="985836" cy="434976"/>
          </a:xfrm>
          <a:prstGeom prst="rect">
            <a:avLst/>
          </a:prstGeom>
          <a:solidFill>
            <a:srgbClr val="FFFFFF"/>
          </a:solidFill>
          <a:ln w="25400"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000000"/>
                </a:solidFill>
                <a:effectLst/>
                <a:latin typeface="Calibri" panose="020F0502020204030204" pitchFamily="34" charset="0"/>
              </a:rPr>
              <a:t>BAD AIR</a:t>
            </a:r>
            <a:endParaRPr kumimoji="0" lang="en-US" sz="1600" b="0" i="0" u="none" strike="noStrike" cap="none" normalizeH="0" baseline="0" dirty="0" smtClean="0">
              <a:ln>
                <a:noFill/>
              </a:ln>
              <a:solidFill>
                <a:schemeClr val="tx1"/>
              </a:solidFill>
              <a:effectLst/>
              <a:latin typeface="Arial" panose="020B0604020202020204" pitchFamily="34" charset="0"/>
            </a:endParaRPr>
          </a:p>
        </p:txBody>
      </p:sp>
      <p:sp>
        <p:nvSpPr>
          <p:cNvPr id="6" name="Rectangle 6" title="Red box around deadly air words"/>
          <p:cNvSpPr>
            <a:spLocks noChangeArrowheads="1"/>
          </p:cNvSpPr>
          <p:nvPr/>
        </p:nvSpPr>
        <p:spPr bwMode="auto">
          <a:xfrm>
            <a:off x="9093200" y="3952875"/>
            <a:ext cx="1955800" cy="1393825"/>
          </a:xfrm>
          <a:prstGeom prst="rect">
            <a:avLst/>
          </a:prstGeom>
          <a:solidFill>
            <a:srgbClr val="FF00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7"/>
          <p:cNvSpPr txBox="1">
            <a:spLocks noChangeArrowheads="1"/>
          </p:cNvSpPr>
          <p:nvPr/>
        </p:nvSpPr>
        <p:spPr bwMode="auto">
          <a:xfrm>
            <a:off x="9578181" y="4430315"/>
            <a:ext cx="1130299" cy="438944"/>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000000"/>
                </a:solidFill>
                <a:effectLst/>
                <a:latin typeface="Calibri" panose="020F0502020204030204" pitchFamily="34" charset="0"/>
              </a:rPr>
              <a:t>DEADLY AIR</a:t>
            </a:r>
            <a:endParaRPr kumimoji="0" lang="en-US" sz="1600" b="0" i="0" u="none" strike="noStrike" cap="none" normalizeH="0" baseline="0" dirty="0" smtClean="0">
              <a:ln>
                <a:noFill/>
              </a:ln>
              <a:solidFill>
                <a:schemeClr val="tx1"/>
              </a:solidFill>
              <a:effectLst/>
              <a:latin typeface="Arial" panose="020B0604020202020204" pitchFamily="34" charset="0"/>
            </a:endParaRPr>
          </a:p>
        </p:txBody>
      </p:sp>
      <p:sp>
        <p:nvSpPr>
          <p:cNvPr id="9" name="TextBox 8"/>
          <p:cNvSpPr txBox="1"/>
          <p:nvPr/>
        </p:nvSpPr>
        <p:spPr>
          <a:xfrm>
            <a:off x="1587500" y="1797049"/>
            <a:ext cx="6286500" cy="2062103"/>
          </a:xfrm>
          <a:prstGeom prst="rect">
            <a:avLst/>
          </a:prstGeom>
          <a:noFill/>
        </p:spPr>
        <p:txBody>
          <a:bodyPr wrap="square" rtlCol="0">
            <a:spAutoFit/>
          </a:bodyPr>
          <a:lstStyle/>
          <a:p>
            <a:r>
              <a:rPr lang="en-US" sz="3200" dirty="0" smtClean="0"/>
              <a:t>Always test the air at different levels of the structure to make sure it is safe. The air might be clear at the top and deadly at the bottom.</a:t>
            </a:r>
            <a:endParaRPr lang="en-US" sz="3200" dirty="0"/>
          </a:p>
        </p:txBody>
      </p:sp>
      <p:sp>
        <p:nvSpPr>
          <p:cNvPr id="8" name="Title 7"/>
          <p:cNvSpPr>
            <a:spLocks noGrp="1"/>
          </p:cNvSpPr>
          <p:nvPr>
            <p:ph type="title"/>
          </p:nvPr>
        </p:nvSpPr>
        <p:spPr>
          <a:xfrm>
            <a:off x="685800" y="176608"/>
            <a:ext cx="10363200" cy="1143000"/>
          </a:xfrm>
        </p:spPr>
        <p:txBody>
          <a:bodyPr/>
          <a:lstStyle/>
          <a:p>
            <a:r>
              <a:rPr lang="en-US" dirty="0" smtClean="0"/>
              <a:t>Air quality</a:t>
            </a:r>
            <a:endParaRPr lang="en-US" dirty="0"/>
          </a:p>
        </p:txBody>
      </p:sp>
    </p:spTree>
    <p:extLst>
      <p:ext uri="{BB962C8B-B14F-4D97-AF65-F5344CB8AC3E}">
        <p14:creationId xmlns:p14="http://schemas.microsoft.com/office/powerpoint/2010/main" val="501245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4745" y="3764306"/>
            <a:ext cx="9064486" cy="2923877"/>
          </a:xfrm>
          <a:prstGeom prst="rect">
            <a:avLst/>
          </a:prstGeom>
        </p:spPr>
        <p:txBody>
          <a:bodyPr wrap="square">
            <a:spAutoFit/>
          </a:bodyPr>
          <a:lstStyle/>
          <a:p>
            <a:r>
              <a:rPr lang="en-US" sz="4400" dirty="0"/>
              <a:t>To guard against pumping accidents</a:t>
            </a:r>
            <a:r>
              <a:rPr lang="en-US" sz="2800" dirty="0"/>
              <a:t>, agricultural engineers, animal scientists and pork industry consultants have developed a series of recommendations to help producers address this serious safety concern:</a:t>
            </a:r>
            <a:br>
              <a:rPr lang="en-US" sz="2800" dirty="0"/>
            </a:br>
            <a:r>
              <a:rPr lang="en-US" sz="2800" dirty="0"/>
              <a:t/>
            </a:r>
            <a:br>
              <a:rPr lang="en-US" sz="2800" dirty="0"/>
            </a:br>
            <a:endParaRPr lang="en-US" sz="2800" dirty="0"/>
          </a:p>
        </p:txBody>
      </p:sp>
      <p:pic>
        <p:nvPicPr>
          <p:cNvPr id="5" name="Picture 4" title="Picture to guard against pumping accidents."/>
          <p:cNvPicPr>
            <a:picLocks noChangeAspect="1"/>
          </p:cNvPicPr>
          <p:nvPr/>
        </p:nvPicPr>
        <p:blipFill>
          <a:blip r:embed="rId3"/>
          <a:stretch>
            <a:fillRect/>
          </a:stretch>
        </p:blipFill>
        <p:spPr>
          <a:xfrm>
            <a:off x="3520931" y="321660"/>
            <a:ext cx="5486400" cy="3094896"/>
          </a:xfrm>
          <a:prstGeom prst="rect">
            <a:avLst/>
          </a:prstGeom>
        </p:spPr>
      </p:pic>
      <p:sp>
        <p:nvSpPr>
          <p:cNvPr id="2" name="Title 1" hidden="1"/>
          <p:cNvSpPr>
            <a:spLocks noGrp="1"/>
          </p:cNvSpPr>
          <p:nvPr>
            <p:ph type="title"/>
          </p:nvPr>
        </p:nvSpPr>
        <p:spPr/>
        <p:txBody>
          <a:bodyPr/>
          <a:lstStyle/>
          <a:p>
            <a:r>
              <a:rPr lang="en-US" dirty="0" smtClean="0"/>
              <a:t>Foaming manure </a:t>
            </a:r>
            <a:r>
              <a:rPr lang="en-US" dirty="0" err="1" smtClean="0"/>
              <a:t>ppits</a:t>
            </a:r>
            <a:r>
              <a:rPr lang="en-US" dirty="0" smtClean="0"/>
              <a:t> are dangerous</a:t>
            </a:r>
            <a:endParaRPr lang="en-US" dirty="0"/>
          </a:p>
        </p:txBody>
      </p:sp>
    </p:spTree>
    <p:extLst>
      <p:ext uri="{BB962C8B-B14F-4D97-AF65-F5344CB8AC3E}">
        <p14:creationId xmlns:p14="http://schemas.microsoft.com/office/powerpoint/2010/main" val="31708779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9417" y="4629606"/>
            <a:ext cx="6096000" cy="2246769"/>
          </a:xfrm>
          <a:prstGeom prst="rect">
            <a:avLst/>
          </a:prstGeom>
        </p:spPr>
        <p:txBody>
          <a:bodyPr>
            <a:spAutoFit/>
          </a:bodyPr>
          <a:lstStyle/>
          <a:p>
            <a:r>
              <a:rPr lang="en-US" sz="2800" dirty="0"/>
              <a:t>Provide continuous ventilation to prevent gas build-up. Increase ventilation during agitation to quickly dissipate released gases.</a:t>
            </a:r>
            <a:br>
              <a:rPr lang="en-US" sz="2800" dirty="0"/>
            </a:br>
            <a:endParaRPr lang="en-US" sz="2800" dirty="0"/>
          </a:p>
        </p:txBody>
      </p:sp>
      <p:pic>
        <p:nvPicPr>
          <p:cNvPr id="3" name="Picture 2" title="Picture of ventilations v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781" y="403411"/>
            <a:ext cx="6084444" cy="3422837"/>
          </a:xfrm>
          <a:prstGeom prst="rect">
            <a:avLst/>
          </a:prstGeom>
        </p:spPr>
      </p:pic>
      <p:sp>
        <p:nvSpPr>
          <p:cNvPr id="4" name="Title 3" hidden="1"/>
          <p:cNvSpPr>
            <a:spLocks noGrp="1"/>
          </p:cNvSpPr>
          <p:nvPr>
            <p:ph type="title"/>
          </p:nvPr>
        </p:nvSpPr>
        <p:spPr/>
        <p:txBody>
          <a:bodyPr/>
          <a:lstStyle/>
          <a:p>
            <a:r>
              <a:rPr lang="en-US" dirty="0" smtClean="0"/>
              <a:t>Ventilation</a:t>
            </a:r>
            <a:endParaRPr lang="en-US" dirty="0"/>
          </a:p>
        </p:txBody>
      </p:sp>
    </p:spTree>
    <p:extLst>
      <p:ext uri="{BB962C8B-B14F-4D97-AF65-F5344CB8AC3E}">
        <p14:creationId xmlns:p14="http://schemas.microsoft.com/office/powerpoint/2010/main" val="42068550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173" y="698817"/>
            <a:ext cx="6096000" cy="3170099"/>
          </a:xfrm>
          <a:prstGeom prst="rect">
            <a:avLst/>
          </a:prstGeom>
        </p:spPr>
        <p:txBody>
          <a:bodyPr>
            <a:spAutoFit/>
          </a:bodyPr>
          <a:lstStyle/>
          <a:p>
            <a:r>
              <a:rPr lang="en-US" sz="4000" dirty="0"/>
              <a:t>When pumping pits that are close to being full, pump without agitation until manure is about 2 ft. below the slats.</a:t>
            </a:r>
          </a:p>
        </p:txBody>
      </p:sp>
      <p:pic>
        <p:nvPicPr>
          <p:cNvPr id="3" name="Picture 2" title="Picture of full manure pit"/>
          <p:cNvPicPr>
            <a:picLocks noChangeAspect="1"/>
          </p:cNvPicPr>
          <p:nvPr/>
        </p:nvPicPr>
        <p:blipFill>
          <a:blip r:embed="rId3"/>
          <a:stretch>
            <a:fillRect/>
          </a:stretch>
        </p:blipFill>
        <p:spPr>
          <a:xfrm>
            <a:off x="6468052" y="3306907"/>
            <a:ext cx="5486400" cy="3094896"/>
          </a:xfrm>
          <a:prstGeom prst="rect">
            <a:avLst/>
          </a:prstGeom>
        </p:spPr>
      </p:pic>
      <p:sp>
        <p:nvSpPr>
          <p:cNvPr id="4" name="Title 3" hidden="1"/>
          <p:cNvSpPr>
            <a:spLocks noGrp="1"/>
          </p:cNvSpPr>
          <p:nvPr>
            <p:ph type="title"/>
          </p:nvPr>
        </p:nvSpPr>
        <p:spPr/>
        <p:txBody>
          <a:bodyPr/>
          <a:lstStyle/>
          <a:p>
            <a:r>
              <a:rPr lang="en-US" dirty="0" smtClean="0"/>
              <a:t>Pumping full pits</a:t>
            </a:r>
            <a:endParaRPr lang="en-US" dirty="0"/>
          </a:p>
        </p:txBody>
      </p:sp>
    </p:spTree>
    <p:extLst>
      <p:ext uri="{BB962C8B-B14F-4D97-AF65-F5344CB8AC3E}">
        <p14:creationId xmlns:p14="http://schemas.microsoft.com/office/powerpoint/2010/main" val="27091308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Pumping a pit when foam is present</a:t>
            </a:r>
            <a:endParaRPr lang="en-US" dirty="0"/>
          </a:p>
        </p:txBody>
      </p:sp>
      <p:sp>
        <p:nvSpPr>
          <p:cNvPr id="5" name="Content Placeholder 4"/>
          <p:cNvSpPr>
            <a:spLocks noGrp="1"/>
          </p:cNvSpPr>
          <p:nvPr>
            <p:ph sz="half" idx="1"/>
          </p:nvPr>
        </p:nvSpPr>
        <p:spPr/>
        <p:txBody>
          <a:bodyPr/>
          <a:lstStyle/>
          <a:p>
            <a:r>
              <a:rPr lang="en-US" dirty="0" smtClean="0"/>
              <a:t>Remove people and animals from building</a:t>
            </a:r>
          </a:p>
          <a:p>
            <a:r>
              <a:rPr lang="en-US" dirty="0" smtClean="0"/>
              <a:t>Lock-Out and Tag Out all devices except the pit fans</a:t>
            </a:r>
            <a:endParaRPr lang="en-US" dirty="0"/>
          </a:p>
        </p:txBody>
      </p:sp>
      <p:pic>
        <p:nvPicPr>
          <p:cNvPr id="2" name="Content Placeholder 1" title="Picture of electrical box"/>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1466" t="19433" r="10480" b="19506"/>
          <a:stretch/>
        </p:blipFill>
        <p:spPr>
          <a:xfrm rot="5400000">
            <a:off x="7813185" y="2401094"/>
            <a:ext cx="5111754" cy="3200400"/>
          </a:xfrm>
        </p:spPr>
      </p:pic>
      <p:pic>
        <p:nvPicPr>
          <p:cNvPr id="3" name="Picture 2" title="Picture of locked out electrical box"/>
          <p:cNvPicPr>
            <a:picLocks noChangeAspect="1"/>
          </p:cNvPicPr>
          <p:nvPr/>
        </p:nvPicPr>
        <p:blipFill rotWithShape="1">
          <a:blip r:embed="rId4" cstate="print">
            <a:extLst>
              <a:ext uri="{28A0092B-C50C-407E-A947-70E740481C1C}">
                <a14:useLocalDpi xmlns:a14="http://schemas.microsoft.com/office/drawing/2010/main" val="0"/>
              </a:ext>
            </a:extLst>
          </a:blip>
          <a:srcRect l="18706" r="16783"/>
          <a:stretch/>
        </p:blipFill>
        <p:spPr>
          <a:xfrm>
            <a:off x="5802932" y="3265331"/>
            <a:ext cx="2831449" cy="3291840"/>
          </a:xfrm>
          <a:prstGeom prst="rect">
            <a:avLst/>
          </a:prstGeom>
        </p:spPr>
      </p:pic>
    </p:spTree>
    <p:extLst>
      <p:ext uri="{BB962C8B-B14F-4D97-AF65-F5344CB8AC3E}">
        <p14:creationId xmlns:p14="http://schemas.microsoft.com/office/powerpoint/2010/main" val="40848749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547" y="1322772"/>
            <a:ext cx="6096000" cy="3970318"/>
          </a:xfrm>
          <a:prstGeom prst="rect">
            <a:avLst/>
          </a:prstGeom>
        </p:spPr>
        <p:txBody>
          <a:bodyPr>
            <a:spAutoFit/>
          </a:bodyPr>
          <a:lstStyle/>
          <a:p>
            <a:r>
              <a:rPr lang="en-US" sz="3600" dirty="0"/>
              <a:t>Turn off heater pilot light and other non-ventilation electrical </a:t>
            </a:r>
            <a:r>
              <a:rPr lang="en-US" sz="3600" dirty="0" smtClean="0"/>
              <a:t>systems (such </a:t>
            </a:r>
            <a:r>
              <a:rPr lang="en-US" sz="3600" dirty="0"/>
              <a:t>as the feeding system), that might produce an ignition spark</a:t>
            </a:r>
            <a:r>
              <a:rPr lang="en-US" sz="3600" dirty="0" smtClean="0"/>
              <a:t>. Lock Out- Tag Out</a:t>
            </a:r>
            <a:r>
              <a:rPr lang="en-US" sz="3600" dirty="0"/>
              <a:t/>
            </a:r>
            <a:br>
              <a:rPr lang="en-US" sz="3600" dirty="0"/>
            </a:br>
            <a:endParaRPr lang="en-US" sz="3600" dirty="0"/>
          </a:p>
        </p:txBody>
      </p:sp>
      <p:pic>
        <p:nvPicPr>
          <p:cNvPr id="3" name="Picture 2" title="Example of heater pilot lights and other non-ventilation electrical syste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0583" y="3442447"/>
            <a:ext cx="5415143" cy="3046318"/>
          </a:xfrm>
          <a:prstGeom prst="rect">
            <a:avLst/>
          </a:prstGeom>
        </p:spPr>
      </p:pic>
      <p:sp>
        <p:nvSpPr>
          <p:cNvPr id="4" name="Title 3" hidden="1"/>
          <p:cNvSpPr>
            <a:spLocks noGrp="1"/>
          </p:cNvSpPr>
          <p:nvPr>
            <p:ph type="title"/>
          </p:nvPr>
        </p:nvSpPr>
        <p:spPr/>
        <p:txBody>
          <a:bodyPr/>
          <a:lstStyle/>
          <a:p>
            <a:r>
              <a:rPr lang="en-US" dirty="0" smtClean="0"/>
              <a:t>Lockout tagout</a:t>
            </a:r>
            <a:endParaRPr lang="en-US" dirty="0"/>
          </a:p>
        </p:txBody>
      </p:sp>
    </p:spTree>
    <p:extLst>
      <p:ext uri="{BB962C8B-B14F-4D97-AF65-F5344CB8AC3E}">
        <p14:creationId xmlns:p14="http://schemas.microsoft.com/office/powerpoint/2010/main" val="4284174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09800" y="0"/>
            <a:ext cx="7772400" cy="990600"/>
          </a:xfrm>
        </p:spPr>
        <p:txBody>
          <a:bodyPr/>
          <a:lstStyle/>
          <a:p>
            <a:pPr eaLnBrk="1" hangingPunct="1"/>
            <a:r>
              <a:rPr lang="en-US" dirty="0" smtClean="0"/>
              <a:t>Lockout/Tagout</a:t>
            </a:r>
          </a:p>
        </p:txBody>
      </p:sp>
      <p:sp>
        <p:nvSpPr>
          <p:cNvPr id="40963" name="Rectangle 3"/>
          <p:cNvSpPr>
            <a:spLocks noGrp="1" noChangeArrowheads="1"/>
          </p:cNvSpPr>
          <p:nvPr>
            <p:ph type="body" idx="1"/>
          </p:nvPr>
        </p:nvSpPr>
        <p:spPr>
          <a:xfrm>
            <a:off x="2133600" y="2209800"/>
            <a:ext cx="8077200" cy="4038600"/>
          </a:xfrm>
        </p:spPr>
        <p:txBody>
          <a:bodyPr/>
          <a:lstStyle/>
          <a:p>
            <a:pPr marL="342900" indent="-342900" eaLnBrk="1" hangingPunct="1">
              <a:lnSpc>
                <a:spcPct val="125000"/>
              </a:lnSpc>
              <a:tabLst>
                <a:tab pos="2457450" algn="l"/>
              </a:tabLst>
            </a:pPr>
            <a:r>
              <a:rPr lang="en-US" sz="2400" i="1" dirty="0"/>
              <a:t>“</a:t>
            </a:r>
            <a:r>
              <a:rPr lang="en-US" sz="2400" i="1" u="sng" dirty="0"/>
              <a:t>Lockout</a:t>
            </a:r>
            <a:r>
              <a:rPr lang="en-US" sz="2400" i="1" dirty="0"/>
              <a:t>”</a:t>
            </a:r>
            <a:r>
              <a:rPr lang="en-US" sz="2400" dirty="0"/>
              <a:t>  To physically insure that all mechanical or electrical systems, that can be energized or started up, or release stored energy, are secured, isolated, disabled, or rendered inoperative.</a:t>
            </a:r>
          </a:p>
          <a:p>
            <a:pPr marL="342900" indent="-342900" eaLnBrk="1" hangingPunct="1">
              <a:lnSpc>
                <a:spcPct val="125000"/>
              </a:lnSpc>
              <a:tabLst>
                <a:tab pos="2457450" algn="l"/>
              </a:tabLst>
            </a:pPr>
            <a:endParaRPr lang="en-US" sz="2400" dirty="0"/>
          </a:p>
          <a:p>
            <a:pPr marL="342900" indent="-342900" eaLnBrk="1" hangingPunct="1">
              <a:lnSpc>
                <a:spcPct val="125000"/>
              </a:lnSpc>
              <a:tabLst>
                <a:tab pos="2457450" algn="l"/>
              </a:tabLst>
            </a:pPr>
            <a:r>
              <a:rPr lang="en-US" sz="2400" i="1" dirty="0"/>
              <a:t>“</a:t>
            </a:r>
            <a:r>
              <a:rPr lang="en-US" sz="2400" i="1" u="sng" dirty="0"/>
              <a:t>Tagout</a:t>
            </a:r>
            <a:r>
              <a:rPr lang="en-US" sz="2400" i="1" dirty="0"/>
              <a:t>”</a:t>
            </a:r>
            <a:r>
              <a:rPr lang="en-US" sz="2400" dirty="0"/>
              <a:t>  The placement of a device to indicate that the energy isolating device and the equipment being controlled may not be operated until the tagout device is removed.</a:t>
            </a:r>
          </a:p>
        </p:txBody>
      </p:sp>
      <p:sp>
        <p:nvSpPr>
          <p:cNvPr id="40964" name="Line 4" title="divider line"/>
          <p:cNvSpPr>
            <a:spLocks noChangeShapeType="1"/>
          </p:cNvSpPr>
          <p:nvPr/>
        </p:nvSpPr>
        <p:spPr bwMode="auto">
          <a:xfrm>
            <a:off x="3810000" y="914400"/>
            <a:ext cx="464820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dirty="0">
              <a:solidFill>
                <a:srgbClr val="000000"/>
              </a:solidFill>
              <a:latin typeface="ISOCTEUR"/>
              <a:cs typeface="Arial" pitchFamily="34" charset="0"/>
            </a:endParaRPr>
          </a:p>
        </p:txBody>
      </p:sp>
      <p:sp>
        <p:nvSpPr>
          <p:cNvPr id="40965" name="Text Box 5" title="Text box for OSHA regulation 29 CFR 1910.147"/>
          <p:cNvSpPr txBox="1">
            <a:spLocks noChangeArrowheads="1"/>
          </p:cNvSpPr>
          <p:nvPr/>
        </p:nvSpPr>
        <p:spPr bwMode="auto">
          <a:xfrm>
            <a:off x="1905000" y="1219200"/>
            <a:ext cx="830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ISOCTEUR"/>
                <a:cs typeface="Arial" pitchFamily="34" charset="0"/>
              </a:defRPr>
            </a:lvl1pPr>
            <a:lvl2pPr marL="742950" indent="-285750" eaLnBrk="0" hangingPunct="0">
              <a:defRPr sz="2400">
                <a:solidFill>
                  <a:schemeClr val="tx1"/>
                </a:solidFill>
                <a:latin typeface="ISOCTEUR"/>
                <a:cs typeface="Arial" pitchFamily="34" charset="0"/>
              </a:defRPr>
            </a:lvl2pPr>
            <a:lvl3pPr marL="1143000" indent="-228600" eaLnBrk="0" hangingPunct="0">
              <a:defRPr sz="2400">
                <a:solidFill>
                  <a:schemeClr val="tx1"/>
                </a:solidFill>
                <a:latin typeface="ISOCTEUR"/>
                <a:cs typeface="Arial" pitchFamily="34" charset="0"/>
              </a:defRPr>
            </a:lvl3pPr>
            <a:lvl4pPr marL="1600200" indent="-228600" eaLnBrk="0" hangingPunct="0">
              <a:defRPr sz="2400">
                <a:solidFill>
                  <a:schemeClr val="tx1"/>
                </a:solidFill>
                <a:latin typeface="ISOCTEUR"/>
                <a:cs typeface="Arial" pitchFamily="34" charset="0"/>
              </a:defRPr>
            </a:lvl4pPr>
            <a:lvl5pPr marL="2057400" indent="-228600" eaLnBrk="0" hangingPunct="0">
              <a:defRPr sz="2400">
                <a:solidFill>
                  <a:schemeClr val="tx1"/>
                </a:solidFill>
                <a:latin typeface="ISOCTEUR"/>
                <a:cs typeface="Arial" pitchFamily="34" charset="0"/>
              </a:defRPr>
            </a:lvl5pPr>
            <a:lvl6pPr marL="2514600" indent="-228600" eaLnBrk="0" fontAlgn="base" hangingPunct="0">
              <a:spcBef>
                <a:spcPct val="0"/>
              </a:spcBef>
              <a:spcAft>
                <a:spcPct val="0"/>
              </a:spcAft>
              <a:defRPr sz="2400">
                <a:solidFill>
                  <a:schemeClr val="tx1"/>
                </a:solidFill>
                <a:latin typeface="ISOCTEUR"/>
                <a:cs typeface="Arial" pitchFamily="34" charset="0"/>
              </a:defRPr>
            </a:lvl6pPr>
            <a:lvl7pPr marL="2971800" indent="-228600" eaLnBrk="0" fontAlgn="base" hangingPunct="0">
              <a:spcBef>
                <a:spcPct val="0"/>
              </a:spcBef>
              <a:spcAft>
                <a:spcPct val="0"/>
              </a:spcAft>
              <a:defRPr sz="2400">
                <a:solidFill>
                  <a:schemeClr val="tx1"/>
                </a:solidFill>
                <a:latin typeface="ISOCTEUR"/>
                <a:cs typeface="Arial" pitchFamily="34" charset="0"/>
              </a:defRPr>
            </a:lvl7pPr>
            <a:lvl8pPr marL="3429000" indent="-228600" eaLnBrk="0" fontAlgn="base" hangingPunct="0">
              <a:spcBef>
                <a:spcPct val="0"/>
              </a:spcBef>
              <a:spcAft>
                <a:spcPct val="0"/>
              </a:spcAft>
              <a:defRPr sz="2400">
                <a:solidFill>
                  <a:schemeClr val="tx1"/>
                </a:solidFill>
                <a:latin typeface="ISOCTEUR"/>
                <a:cs typeface="Arial" pitchFamily="34" charset="0"/>
              </a:defRPr>
            </a:lvl8pPr>
            <a:lvl9pPr marL="3886200" indent="-228600" eaLnBrk="0" fontAlgn="base" hangingPunct="0">
              <a:spcBef>
                <a:spcPct val="0"/>
              </a:spcBef>
              <a:spcAft>
                <a:spcPct val="0"/>
              </a:spcAft>
              <a:defRPr sz="2400">
                <a:solidFill>
                  <a:schemeClr val="tx1"/>
                </a:solidFill>
                <a:latin typeface="ISOCTEUR"/>
                <a:cs typeface="Arial" pitchFamily="34" charset="0"/>
              </a:defRPr>
            </a:lvl9pPr>
          </a:lstStyle>
          <a:p>
            <a:pPr algn="ctr" fontAlgn="base">
              <a:spcBef>
                <a:spcPct val="50000"/>
              </a:spcBef>
              <a:spcAft>
                <a:spcPct val="0"/>
              </a:spcAft>
              <a:buFontTx/>
              <a:buChar char=" "/>
            </a:pPr>
            <a:r>
              <a:rPr lang="en-US" sz="3600" b="1" dirty="0">
                <a:solidFill>
                  <a:srgbClr val="000000"/>
                </a:solidFill>
                <a:latin typeface="Arial" pitchFamily="34" charset="0"/>
              </a:rPr>
              <a:t>OSHA Regulation 29 CFR 1910.147</a:t>
            </a:r>
            <a:endParaRPr lang="en-US" sz="2800" b="1" dirty="0">
              <a:solidFill>
                <a:srgbClr val="000000"/>
              </a:solidFill>
              <a:latin typeface="Arial" pitchFamily="34" charset="0"/>
            </a:endParaRPr>
          </a:p>
        </p:txBody>
      </p:sp>
      <p:sp>
        <p:nvSpPr>
          <p:cNvPr id="40966" name="Rectangle 6" title="outline for text box"/>
          <p:cNvSpPr>
            <a:spLocks noChangeArrowheads="1"/>
          </p:cNvSpPr>
          <p:nvPr/>
        </p:nvSpPr>
        <p:spPr bwMode="auto">
          <a:xfrm>
            <a:off x="2133600" y="1143000"/>
            <a:ext cx="8001000" cy="838200"/>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sz="2400" dirty="0">
              <a:solidFill>
                <a:srgbClr val="000000"/>
              </a:solidFill>
              <a:latin typeface="ISOCTEUR"/>
              <a:cs typeface="Arial" pitchFamily="34" charset="0"/>
            </a:endParaRPr>
          </a:p>
        </p:txBody>
      </p:sp>
    </p:spTree>
    <p:extLst>
      <p:ext uri="{BB962C8B-B14F-4D97-AF65-F5344CB8AC3E}">
        <p14:creationId xmlns:p14="http://schemas.microsoft.com/office/powerpoint/2010/main" val="4176501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2565400" y="203200"/>
            <a:ext cx="7772400" cy="1143000"/>
          </a:xfrm>
        </p:spPr>
        <p:txBody>
          <a:bodyPr/>
          <a:lstStyle/>
          <a:p>
            <a:pPr>
              <a:defRPr/>
            </a:pPr>
            <a:r>
              <a:rPr lang="en-US" dirty="0" smtClean="0"/>
              <a:t>General Requirements</a:t>
            </a:r>
          </a:p>
        </p:txBody>
      </p:sp>
      <p:sp>
        <p:nvSpPr>
          <p:cNvPr id="37891" name="Rectangle 3"/>
          <p:cNvSpPr>
            <a:spLocks noGrp="1" noChangeArrowheads="1"/>
          </p:cNvSpPr>
          <p:nvPr>
            <p:ph sz="half" idx="4294967295"/>
          </p:nvPr>
        </p:nvSpPr>
        <p:spPr>
          <a:xfrm>
            <a:off x="1752600" y="1549400"/>
            <a:ext cx="4191000" cy="4465320"/>
          </a:xfrm>
        </p:spPr>
        <p:txBody>
          <a:bodyPr>
            <a:normAutofit fontScale="92500"/>
          </a:bodyPr>
          <a:lstStyle/>
          <a:p>
            <a:pPr>
              <a:lnSpc>
                <a:spcPct val="90000"/>
              </a:lnSpc>
              <a:buFont typeface="Monotype Sorts" pitchFamily="2" charset="2"/>
              <a:buNone/>
            </a:pPr>
            <a:r>
              <a:rPr lang="en-US" dirty="0" smtClean="0">
                <a:solidFill>
                  <a:schemeClr val="bg2"/>
                </a:solidFill>
              </a:rPr>
              <a:t>	</a:t>
            </a:r>
            <a:r>
              <a:rPr lang="en-US" sz="2800" dirty="0"/>
              <a:t>All mechanical, electrical, hydraulic and pneumatic which presents a danger to employees inside </a:t>
            </a:r>
            <a:r>
              <a:rPr lang="en-US" sz="2800" dirty="0" smtClean="0"/>
              <a:t>of the storage </a:t>
            </a:r>
            <a:r>
              <a:rPr lang="en-US" sz="2800" dirty="0"/>
              <a:t>structures shall be de-energized and shall be disconnected, locked-out and tagged, blocked off, or otherwise prevented from operating from other equally effective means or methods.</a:t>
            </a:r>
            <a:r>
              <a:rPr lang="en-US" sz="2400" dirty="0"/>
              <a:t>	</a:t>
            </a:r>
          </a:p>
        </p:txBody>
      </p:sp>
      <p:pic>
        <p:nvPicPr>
          <p:cNvPr id="16386" name="Picture 2" descr="Lockout/tagout device attach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395" y="1549400"/>
            <a:ext cx="2407664" cy="429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451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elec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0"/>
            <a:ext cx="7772400"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descr="elec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8614" y="3124200"/>
            <a:ext cx="254158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Lockout T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248150"/>
            <a:ext cx="15811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5"/>
          <p:cNvSpPr txBox="1">
            <a:spLocks noChangeArrowheads="1"/>
          </p:cNvSpPr>
          <p:nvPr/>
        </p:nvSpPr>
        <p:spPr bwMode="auto">
          <a:xfrm>
            <a:off x="8153400" y="5226050"/>
            <a:ext cx="2286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ISOCTEUR"/>
                <a:cs typeface="Arial" pitchFamily="34" charset="0"/>
              </a:defRPr>
            </a:lvl1pPr>
            <a:lvl2pPr marL="742950" indent="-285750" eaLnBrk="0" hangingPunct="0">
              <a:defRPr sz="2400">
                <a:solidFill>
                  <a:schemeClr val="tx1"/>
                </a:solidFill>
                <a:latin typeface="ISOCTEUR"/>
                <a:cs typeface="Arial" pitchFamily="34" charset="0"/>
              </a:defRPr>
            </a:lvl2pPr>
            <a:lvl3pPr marL="1143000" indent="-228600" eaLnBrk="0" hangingPunct="0">
              <a:defRPr sz="2400">
                <a:solidFill>
                  <a:schemeClr val="tx1"/>
                </a:solidFill>
                <a:latin typeface="ISOCTEUR"/>
                <a:cs typeface="Arial" pitchFamily="34" charset="0"/>
              </a:defRPr>
            </a:lvl3pPr>
            <a:lvl4pPr marL="1600200" indent="-228600" eaLnBrk="0" hangingPunct="0">
              <a:defRPr sz="2400">
                <a:solidFill>
                  <a:schemeClr val="tx1"/>
                </a:solidFill>
                <a:latin typeface="ISOCTEUR"/>
                <a:cs typeface="Arial" pitchFamily="34" charset="0"/>
              </a:defRPr>
            </a:lvl4pPr>
            <a:lvl5pPr marL="2057400" indent="-228600" eaLnBrk="0" hangingPunct="0">
              <a:defRPr sz="2400">
                <a:solidFill>
                  <a:schemeClr val="tx1"/>
                </a:solidFill>
                <a:latin typeface="ISOCTEUR"/>
                <a:cs typeface="Arial" pitchFamily="34" charset="0"/>
              </a:defRPr>
            </a:lvl5pPr>
            <a:lvl6pPr marL="2514600" indent="-228600" eaLnBrk="0" fontAlgn="base" hangingPunct="0">
              <a:spcBef>
                <a:spcPct val="0"/>
              </a:spcBef>
              <a:spcAft>
                <a:spcPct val="0"/>
              </a:spcAft>
              <a:defRPr sz="2400">
                <a:solidFill>
                  <a:schemeClr val="tx1"/>
                </a:solidFill>
                <a:latin typeface="ISOCTEUR"/>
                <a:cs typeface="Arial" pitchFamily="34" charset="0"/>
              </a:defRPr>
            </a:lvl6pPr>
            <a:lvl7pPr marL="2971800" indent="-228600" eaLnBrk="0" fontAlgn="base" hangingPunct="0">
              <a:spcBef>
                <a:spcPct val="0"/>
              </a:spcBef>
              <a:spcAft>
                <a:spcPct val="0"/>
              </a:spcAft>
              <a:defRPr sz="2400">
                <a:solidFill>
                  <a:schemeClr val="tx1"/>
                </a:solidFill>
                <a:latin typeface="ISOCTEUR"/>
                <a:cs typeface="Arial" pitchFamily="34" charset="0"/>
              </a:defRPr>
            </a:lvl7pPr>
            <a:lvl8pPr marL="3429000" indent="-228600" eaLnBrk="0" fontAlgn="base" hangingPunct="0">
              <a:spcBef>
                <a:spcPct val="0"/>
              </a:spcBef>
              <a:spcAft>
                <a:spcPct val="0"/>
              </a:spcAft>
              <a:defRPr sz="2400">
                <a:solidFill>
                  <a:schemeClr val="tx1"/>
                </a:solidFill>
                <a:latin typeface="ISOCTEUR"/>
                <a:cs typeface="Arial" pitchFamily="34" charset="0"/>
              </a:defRPr>
            </a:lvl8pPr>
            <a:lvl9pPr marL="3886200" indent="-228600" eaLnBrk="0" fontAlgn="base" hangingPunct="0">
              <a:spcBef>
                <a:spcPct val="0"/>
              </a:spcBef>
              <a:spcAft>
                <a:spcPct val="0"/>
              </a:spcAft>
              <a:defRPr sz="2400">
                <a:solidFill>
                  <a:schemeClr val="tx1"/>
                </a:solidFill>
                <a:latin typeface="ISOCTEUR"/>
                <a:cs typeface="Arial" pitchFamily="34" charset="0"/>
              </a:defRPr>
            </a:lvl9pPr>
          </a:lstStyle>
          <a:p>
            <a:pPr fontAlgn="base">
              <a:spcBef>
                <a:spcPct val="50000"/>
              </a:spcBef>
              <a:spcAft>
                <a:spcPct val="0"/>
              </a:spcAft>
            </a:pPr>
            <a:r>
              <a:rPr kumimoji="1" lang="en-US" sz="2800" b="1" dirty="0">
                <a:solidFill>
                  <a:srgbClr val="000000"/>
                </a:solidFill>
                <a:latin typeface="Times New Roman" pitchFamily="18" charset="0"/>
              </a:rPr>
              <a:t>Where? How?</a:t>
            </a:r>
          </a:p>
        </p:txBody>
      </p:sp>
      <p:sp>
        <p:nvSpPr>
          <p:cNvPr id="41990" name="Text Box 6"/>
          <p:cNvSpPr txBox="1">
            <a:spLocks noChangeArrowheads="1"/>
          </p:cNvSpPr>
          <p:nvPr/>
        </p:nvSpPr>
        <p:spPr bwMode="auto">
          <a:xfrm>
            <a:off x="7391400" y="4419600"/>
            <a:ext cx="320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ISOCTEUR"/>
                <a:cs typeface="Arial" pitchFamily="34" charset="0"/>
              </a:defRPr>
            </a:lvl1pPr>
            <a:lvl2pPr marL="742950" indent="-285750" eaLnBrk="0" hangingPunct="0">
              <a:defRPr sz="2400">
                <a:solidFill>
                  <a:schemeClr val="tx1"/>
                </a:solidFill>
                <a:latin typeface="ISOCTEUR"/>
                <a:cs typeface="Arial" pitchFamily="34" charset="0"/>
              </a:defRPr>
            </a:lvl2pPr>
            <a:lvl3pPr marL="1143000" indent="-228600" eaLnBrk="0" hangingPunct="0">
              <a:defRPr sz="2400">
                <a:solidFill>
                  <a:schemeClr val="tx1"/>
                </a:solidFill>
                <a:latin typeface="ISOCTEUR"/>
                <a:cs typeface="Arial" pitchFamily="34" charset="0"/>
              </a:defRPr>
            </a:lvl3pPr>
            <a:lvl4pPr marL="1600200" indent="-228600" eaLnBrk="0" hangingPunct="0">
              <a:defRPr sz="2400">
                <a:solidFill>
                  <a:schemeClr val="tx1"/>
                </a:solidFill>
                <a:latin typeface="ISOCTEUR"/>
                <a:cs typeface="Arial" pitchFamily="34" charset="0"/>
              </a:defRPr>
            </a:lvl4pPr>
            <a:lvl5pPr marL="2057400" indent="-228600" eaLnBrk="0" hangingPunct="0">
              <a:defRPr sz="2400">
                <a:solidFill>
                  <a:schemeClr val="tx1"/>
                </a:solidFill>
                <a:latin typeface="ISOCTEUR"/>
                <a:cs typeface="Arial" pitchFamily="34" charset="0"/>
              </a:defRPr>
            </a:lvl5pPr>
            <a:lvl6pPr marL="2514600" indent="-228600" eaLnBrk="0" fontAlgn="base" hangingPunct="0">
              <a:spcBef>
                <a:spcPct val="0"/>
              </a:spcBef>
              <a:spcAft>
                <a:spcPct val="0"/>
              </a:spcAft>
              <a:defRPr sz="2400">
                <a:solidFill>
                  <a:schemeClr val="tx1"/>
                </a:solidFill>
                <a:latin typeface="ISOCTEUR"/>
                <a:cs typeface="Arial" pitchFamily="34" charset="0"/>
              </a:defRPr>
            </a:lvl6pPr>
            <a:lvl7pPr marL="2971800" indent="-228600" eaLnBrk="0" fontAlgn="base" hangingPunct="0">
              <a:spcBef>
                <a:spcPct val="0"/>
              </a:spcBef>
              <a:spcAft>
                <a:spcPct val="0"/>
              </a:spcAft>
              <a:defRPr sz="2400">
                <a:solidFill>
                  <a:schemeClr val="tx1"/>
                </a:solidFill>
                <a:latin typeface="ISOCTEUR"/>
                <a:cs typeface="Arial" pitchFamily="34" charset="0"/>
              </a:defRPr>
            </a:lvl7pPr>
            <a:lvl8pPr marL="3429000" indent="-228600" eaLnBrk="0" fontAlgn="base" hangingPunct="0">
              <a:spcBef>
                <a:spcPct val="0"/>
              </a:spcBef>
              <a:spcAft>
                <a:spcPct val="0"/>
              </a:spcAft>
              <a:defRPr sz="2400">
                <a:solidFill>
                  <a:schemeClr val="tx1"/>
                </a:solidFill>
                <a:latin typeface="ISOCTEUR"/>
                <a:cs typeface="Arial" pitchFamily="34" charset="0"/>
              </a:defRPr>
            </a:lvl8pPr>
            <a:lvl9pPr marL="3886200" indent="-228600" eaLnBrk="0" fontAlgn="base" hangingPunct="0">
              <a:spcBef>
                <a:spcPct val="0"/>
              </a:spcBef>
              <a:spcAft>
                <a:spcPct val="0"/>
              </a:spcAft>
              <a:defRPr sz="2400">
                <a:solidFill>
                  <a:schemeClr val="tx1"/>
                </a:solidFill>
                <a:latin typeface="ISOCTEUR"/>
                <a:cs typeface="Arial" pitchFamily="34" charset="0"/>
              </a:defRPr>
            </a:lvl9pPr>
          </a:lstStyle>
          <a:p>
            <a:pPr fontAlgn="base">
              <a:spcBef>
                <a:spcPct val="50000"/>
              </a:spcBef>
              <a:spcAft>
                <a:spcPct val="0"/>
              </a:spcAft>
            </a:pPr>
            <a:r>
              <a:rPr kumimoji="1" lang="en-US" sz="3200" b="1" dirty="0">
                <a:solidFill>
                  <a:srgbClr val="FF0000"/>
                </a:solidFill>
                <a:latin typeface="Times New Roman" pitchFamily="18" charset="0"/>
              </a:rPr>
              <a:t>Lockout / Tagout</a:t>
            </a:r>
          </a:p>
        </p:txBody>
      </p:sp>
      <p:sp>
        <p:nvSpPr>
          <p:cNvPr id="2" name="Title 1" hidden="1"/>
          <p:cNvSpPr>
            <a:spLocks noGrp="1"/>
          </p:cNvSpPr>
          <p:nvPr>
            <p:ph type="title"/>
          </p:nvPr>
        </p:nvSpPr>
        <p:spPr/>
        <p:txBody>
          <a:bodyPr/>
          <a:lstStyle/>
          <a:p>
            <a:r>
              <a:rPr lang="en-US" dirty="0" smtClean="0"/>
              <a:t>Unsafe farm electrical systems</a:t>
            </a:r>
            <a:endParaRPr lang="en-US" dirty="0"/>
          </a:p>
        </p:txBody>
      </p:sp>
    </p:spTree>
    <p:extLst>
      <p:ext uri="{BB962C8B-B14F-4D97-AF65-F5344CB8AC3E}">
        <p14:creationId xmlns:p14="http://schemas.microsoft.com/office/powerpoint/2010/main" val="2082223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3181350" y="1314450"/>
            <a:ext cx="5943600" cy="1257300"/>
          </a:xfrm>
        </p:spPr>
        <p:txBody>
          <a:bodyPr vert="horz" lIns="67866" tIns="33338" rIns="67866" bIns="33338" rtlCol="0" anchor="ctr">
            <a:normAutofit/>
          </a:bodyPr>
          <a:lstStyle/>
          <a:p>
            <a:pPr eaLnBrk="1" hangingPunct="1">
              <a:defRPr/>
            </a:pPr>
            <a:r>
              <a:rPr lang="en-US" sz="4950" u="sng" dirty="0">
                <a:effectLst>
                  <a:outerShdw blurRad="38100" dist="38100" dir="2700000" algn="tl">
                    <a:srgbClr val="000000"/>
                  </a:outerShdw>
                </a:effectLst>
                <a:latin typeface="Palatino Linotype" panose="02040502050505030304" pitchFamily="18" charset="0"/>
              </a:rPr>
              <a:t>Statistics:</a:t>
            </a:r>
            <a:r>
              <a:rPr lang="en-US" sz="4950" u="sng" dirty="0">
                <a:effectLst>
                  <a:outerShdw blurRad="38100" dist="38100" dir="2700000" algn="tl">
                    <a:srgbClr val="000000"/>
                  </a:outerShdw>
                </a:effectLst>
              </a:rPr>
              <a:t/>
            </a:r>
            <a:br>
              <a:rPr lang="en-US" sz="4950" u="sng" dirty="0">
                <a:effectLst>
                  <a:outerShdw blurRad="38100" dist="38100" dir="2700000" algn="tl">
                    <a:srgbClr val="000000"/>
                  </a:outerShdw>
                </a:effectLst>
              </a:rPr>
            </a:br>
            <a:r>
              <a:rPr lang="en-US" sz="2700" dirty="0">
                <a:latin typeface="Palatino Linotype" panose="02040502050505030304" pitchFamily="18" charset="0"/>
              </a:rPr>
              <a:t>Involvement in Farming in the U.S.</a:t>
            </a:r>
          </a:p>
        </p:txBody>
      </p:sp>
      <p:sp>
        <p:nvSpPr>
          <p:cNvPr id="71685" name="Rectangle 5"/>
          <p:cNvSpPr>
            <a:spLocks noGrp="1" noChangeArrowheads="1"/>
          </p:cNvSpPr>
          <p:nvPr>
            <p:ph type="body" idx="1"/>
          </p:nvPr>
        </p:nvSpPr>
        <p:spPr>
          <a:xfrm>
            <a:off x="3181350" y="3086100"/>
            <a:ext cx="3143250" cy="1257300"/>
          </a:xfrm>
        </p:spPr>
        <p:txBody>
          <a:bodyPr vert="horz" lIns="67866" tIns="33338" rIns="67866" bIns="33338" rtlCol="0">
            <a:normAutofit fontScale="92500" lnSpcReduction="10000"/>
          </a:bodyPr>
          <a:lstStyle/>
          <a:p>
            <a:pPr eaLnBrk="1" hangingPunct="1">
              <a:defRPr/>
            </a:pPr>
            <a:r>
              <a:rPr lang="en-US" dirty="0" smtClean="0">
                <a:latin typeface="Palatino Linotype" panose="02040502050505030304" pitchFamily="18" charset="0"/>
              </a:rPr>
              <a:t>2.1 Million farmers</a:t>
            </a:r>
          </a:p>
          <a:p>
            <a:pPr eaLnBrk="1" hangingPunct="1">
              <a:defRPr/>
            </a:pPr>
            <a:r>
              <a:rPr lang="en-US" dirty="0" smtClean="0">
                <a:latin typeface="Palatino Linotype" panose="02040502050505030304" pitchFamily="18" charset="0"/>
              </a:rPr>
              <a:t>2% of the population</a:t>
            </a:r>
          </a:p>
        </p:txBody>
      </p:sp>
      <p:graphicFrame>
        <p:nvGraphicFramePr>
          <p:cNvPr id="41988" name="Object 6" title="Design of the United States">
            <a:hlinkClick r:id="" action="ppaction://ole?verb=0"/>
          </p:cNvPr>
          <p:cNvGraphicFramePr>
            <a:graphicFrameLocks/>
          </p:cNvGraphicFramePr>
          <p:nvPr>
            <p:extLst>
              <p:ext uri="{D42A27DB-BD31-4B8C-83A1-F6EECF244321}">
                <p14:modId xmlns:p14="http://schemas.microsoft.com/office/powerpoint/2010/main" val="3604093749"/>
              </p:ext>
            </p:extLst>
          </p:nvPr>
        </p:nvGraphicFramePr>
        <p:xfrm>
          <a:off x="5753100" y="2914650"/>
          <a:ext cx="3486150" cy="2343150"/>
        </p:xfrm>
        <a:graphic>
          <a:graphicData uri="http://schemas.openxmlformats.org/presentationml/2006/ole">
            <mc:AlternateContent xmlns:mc="http://schemas.openxmlformats.org/markup-compatibility/2006">
              <mc:Choice xmlns:v="urn:schemas-microsoft-com:vml" Requires="v">
                <p:oleObj spid="_x0000_s7212" name="Clip" r:id="rId4" imgW="3543300" imgH="1968500" progId="MS_ClipArt_Gallery.5">
                  <p:embed/>
                </p:oleObj>
              </mc:Choice>
              <mc:Fallback>
                <p:oleObj name="Clip" r:id="rId4" imgW="3543300" imgH="1968500"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3100" y="2914650"/>
                        <a:ext cx="34861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9" name="TextBox 1"/>
          <p:cNvSpPr txBox="1">
            <a:spLocks noChangeArrowheads="1"/>
          </p:cNvSpPr>
          <p:nvPr/>
        </p:nvSpPr>
        <p:spPr bwMode="auto">
          <a:xfrm>
            <a:off x="2438400" y="5638800"/>
            <a:ext cx="708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Palatino Linotype" panose="02040502050505030304" pitchFamily="18" charset="0"/>
              </a:rPr>
              <a:t>Reference: http://www.epa.gov/oecaagct/ag101/demographics.html</a:t>
            </a:r>
          </a:p>
        </p:txBody>
      </p:sp>
    </p:spTree>
    <p:extLst>
      <p:ext uri="{BB962C8B-B14F-4D97-AF65-F5344CB8AC3E}">
        <p14:creationId xmlns:p14="http://schemas.microsoft.com/office/powerpoint/2010/main" val="3594901438"/>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Electrical and valves lockout/tagout</a:t>
            </a:r>
            <a:endParaRPr lang="en-US" dirty="0"/>
          </a:p>
        </p:txBody>
      </p:sp>
      <p:pic>
        <p:nvPicPr>
          <p:cNvPr id="18" name="Content Placeholder 17" title="Picture of a locked out electrical box"/>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3030" r="-3030"/>
          <a:stretch/>
        </p:blipFill>
        <p:spPr>
          <a:xfrm>
            <a:off x="0" y="165100"/>
            <a:ext cx="3900488" cy="2925763"/>
          </a:xfrm>
        </p:spPr>
      </p:pic>
      <p:pic>
        <p:nvPicPr>
          <p:cNvPr id="2" name="Picture 1" title="Picture of a locked out electrical box"/>
          <p:cNvPicPr>
            <a:picLocks noChangeAspect="1"/>
          </p:cNvPicPr>
          <p:nvPr/>
        </p:nvPicPr>
        <p:blipFill rotWithShape="1">
          <a:blip r:embed="rId4" cstate="print">
            <a:extLst>
              <a:ext uri="{28A0092B-C50C-407E-A947-70E740481C1C}">
                <a14:useLocalDpi xmlns:a14="http://schemas.microsoft.com/office/drawing/2010/main" val="0"/>
              </a:ext>
            </a:extLst>
          </a:blip>
          <a:srcRect t="8101" r="5735" b="17598"/>
          <a:stretch/>
        </p:blipFill>
        <p:spPr>
          <a:xfrm>
            <a:off x="4820956" y="3315543"/>
            <a:ext cx="3364201" cy="3383280"/>
          </a:xfrm>
          <a:prstGeom prst="rect">
            <a:avLst/>
          </a:prstGeom>
        </p:spPr>
      </p:pic>
      <p:sp>
        <p:nvSpPr>
          <p:cNvPr id="4" name="TextBox 3"/>
          <p:cNvSpPr txBox="1"/>
          <p:nvPr/>
        </p:nvSpPr>
        <p:spPr>
          <a:xfrm>
            <a:off x="5173346" y="469056"/>
            <a:ext cx="2592688" cy="2800767"/>
          </a:xfrm>
          <a:prstGeom prst="rect">
            <a:avLst/>
          </a:prstGeom>
          <a:noFill/>
        </p:spPr>
        <p:txBody>
          <a:bodyPr wrap="square" rtlCol="0">
            <a:spAutoFit/>
          </a:bodyPr>
          <a:lstStyle/>
          <a:p>
            <a:r>
              <a:rPr lang="en-US" sz="4400" kern="0" dirty="0">
                <a:solidFill>
                  <a:srgbClr val="FFC545"/>
                </a:solidFill>
                <a:latin typeface="Impact"/>
              </a:rPr>
              <a:t>Electrical &amp; </a:t>
            </a:r>
            <a:r>
              <a:rPr lang="en-US" sz="4400" kern="0" dirty="0" smtClean="0">
                <a:solidFill>
                  <a:srgbClr val="FFC545"/>
                </a:solidFill>
                <a:latin typeface="Impact"/>
              </a:rPr>
              <a:t>Valves Lockout </a:t>
            </a:r>
            <a:r>
              <a:rPr lang="en-US" sz="4400" kern="0" dirty="0">
                <a:solidFill>
                  <a:srgbClr val="FFC545"/>
                </a:solidFill>
                <a:latin typeface="Impact"/>
              </a:rPr>
              <a:t>/Tag out </a:t>
            </a:r>
            <a:endParaRPr lang="en-US" sz="4400" dirty="0"/>
          </a:p>
        </p:txBody>
      </p:sp>
      <p:pic>
        <p:nvPicPr>
          <p:cNvPr id="5" name="Picture 4" title="Picture of a locked out electrical box"/>
          <p:cNvPicPr>
            <a:picLocks noChangeAspect="1"/>
          </p:cNvPicPr>
          <p:nvPr/>
        </p:nvPicPr>
        <p:blipFill rotWithShape="1">
          <a:blip r:embed="rId5" cstate="print">
            <a:extLst>
              <a:ext uri="{28A0092B-C50C-407E-A947-70E740481C1C}">
                <a14:useLocalDpi xmlns:a14="http://schemas.microsoft.com/office/drawing/2010/main" val="0"/>
              </a:ext>
            </a:extLst>
          </a:blip>
          <a:srcRect l="26296" t="12963" r="14197" b="15926"/>
          <a:stretch/>
        </p:blipFill>
        <p:spPr>
          <a:xfrm>
            <a:off x="8816736" y="469056"/>
            <a:ext cx="3060700" cy="4876800"/>
          </a:xfrm>
          <a:prstGeom prst="rect">
            <a:avLst/>
          </a:prstGeom>
        </p:spPr>
      </p:pic>
      <p:pic>
        <p:nvPicPr>
          <p:cNvPr id="11" name="Picture 10" title="Picture of a locked out electrical box"/>
          <p:cNvPicPr>
            <a:picLocks noChangeAspect="1"/>
          </p:cNvPicPr>
          <p:nvPr/>
        </p:nvPicPr>
        <p:blipFill rotWithShape="1">
          <a:blip r:embed="rId6" cstate="print">
            <a:extLst>
              <a:ext uri="{28A0092B-C50C-407E-A947-70E740481C1C}">
                <a14:useLocalDpi xmlns:a14="http://schemas.microsoft.com/office/drawing/2010/main" val="0"/>
              </a:ext>
            </a:extLst>
          </a:blip>
          <a:srcRect l="617" t="26852" r="16913" b="14815"/>
          <a:stretch/>
        </p:blipFill>
        <p:spPr>
          <a:xfrm>
            <a:off x="438334" y="3269823"/>
            <a:ext cx="3684310" cy="3474720"/>
          </a:xfrm>
          <a:prstGeom prst="rect">
            <a:avLst/>
          </a:prstGeom>
        </p:spPr>
      </p:pic>
    </p:spTree>
    <p:extLst>
      <p:ext uri="{BB962C8B-B14F-4D97-AF65-F5344CB8AC3E}">
        <p14:creationId xmlns:p14="http://schemas.microsoft.com/office/powerpoint/2010/main" val="653844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Shut off the tractor</a:t>
            </a:r>
            <a:endParaRPr lang="en-US" dirty="0"/>
          </a:p>
        </p:txBody>
      </p:sp>
      <p:graphicFrame>
        <p:nvGraphicFramePr>
          <p:cNvPr id="7" name="Object 5" title="Picutre of small tractor"/>
          <p:cNvGraphicFramePr>
            <a:graphicFrameLocks noGrp="1" noChangeAspect="1"/>
          </p:cNvGraphicFramePr>
          <p:nvPr>
            <p:ph type="pic" idx="4294967295"/>
            <p:extLst>
              <p:ext uri="{D42A27DB-BD31-4B8C-83A1-F6EECF244321}">
                <p14:modId xmlns:p14="http://schemas.microsoft.com/office/powerpoint/2010/main" val="1363997554"/>
              </p:ext>
            </p:extLst>
          </p:nvPr>
        </p:nvGraphicFramePr>
        <p:xfrm>
          <a:off x="3784374" y="782840"/>
          <a:ext cx="4876800" cy="3657600"/>
        </p:xfrm>
        <a:graphic>
          <a:graphicData uri="http://schemas.openxmlformats.org/presentationml/2006/ole">
            <mc:AlternateContent xmlns:mc="http://schemas.openxmlformats.org/markup-compatibility/2006">
              <mc:Choice xmlns:v="urn:schemas-microsoft-com:vml" Requires="v">
                <p:oleObj spid="_x0000_s6192" name="Photo Editor Photo" r:id="rId4" imgW="4877223" imgH="3657917" progId="MSPhotoEd.3">
                  <p:embed/>
                </p:oleObj>
              </mc:Choice>
              <mc:Fallback>
                <p:oleObj name="Photo Editor Photo" r:id="rId4" imgW="4877223" imgH="3657917"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4374" y="782840"/>
                        <a:ext cx="4876800" cy="3657600"/>
                      </a:xfrm>
                      <a:prstGeom prst="rect">
                        <a:avLst/>
                      </a:prstGeom>
                    </p:spPr>
                  </p:pic>
                </p:oleObj>
              </mc:Fallback>
            </mc:AlternateContent>
          </a:graphicData>
        </a:graphic>
      </p:graphicFrame>
      <p:sp>
        <p:nvSpPr>
          <p:cNvPr id="2" name="TextBox 1"/>
          <p:cNvSpPr txBox="1"/>
          <p:nvPr/>
        </p:nvSpPr>
        <p:spPr>
          <a:xfrm>
            <a:off x="3621088" y="4822371"/>
            <a:ext cx="5040086" cy="2062103"/>
          </a:xfrm>
          <a:prstGeom prst="rect">
            <a:avLst/>
          </a:prstGeom>
          <a:noFill/>
        </p:spPr>
        <p:txBody>
          <a:bodyPr wrap="square" rtlCol="0">
            <a:spAutoFit/>
          </a:bodyPr>
          <a:lstStyle/>
          <a:p>
            <a:pPr algn="ctr"/>
            <a:r>
              <a:rPr lang="en-US" sz="3200" dirty="0" smtClean="0">
                <a:solidFill>
                  <a:schemeClr val="accent1">
                    <a:lumMod val="75000"/>
                  </a:schemeClr>
                </a:solidFill>
              </a:rPr>
              <a:t>Shut </a:t>
            </a:r>
            <a:r>
              <a:rPr lang="en-US" sz="3200" dirty="0" smtClean="0">
                <a:solidFill>
                  <a:schemeClr val="accent1">
                    <a:lumMod val="75000"/>
                  </a:schemeClr>
                </a:solidFill>
              </a:rPr>
              <a:t>off </a:t>
            </a:r>
            <a:r>
              <a:rPr lang="en-US" sz="3200" dirty="0" smtClean="0">
                <a:solidFill>
                  <a:schemeClr val="accent1">
                    <a:lumMod val="75000"/>
                  </a:schemeClr>
                </a:solidFill>
              </a:rPr>
              <a:t>the tractor and power equipment.</a:t>
            </a:r>
          </a:p>
          <a:p>
            <a:pPr algn="ctr"/>
            <a:r>
              <a:rPr lang="en-US" sz="3200" dirty="0" smtClean="0">
                <a:solidFill>
                  <a:schemeClr val="accent1">
                    <a:lumMod val="75000"/>
                  </a:schemeClr>
                </a:solidFill>
              </a:rPr>
              <a:t>Keep ventilation fans operating.</a:t>
            </a:r>
            <a:endParaRPr lang="en-US" sz="3200" dirty="0">
              <a:solidFill>
                <a:schemeClr val="accent1">
                  <a:lumMod val="75000"/>
                </a:schemeClr>
              </a:solidFill>
            </a:endParaRPr>
          </a:p>
        </p:txBody>
      </p:sp>
    </p:spTree>
    <p:extLst>
      <p:ext uri="{BB962C8B-B14F-4D97-AF65-F5344CB8AC3E}">
        <p14:creationId xmlns:p14="http://schemas.microsoft.com/office/powerpoint/2010/main" val="2814428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9926" y="76200"/>
            <a:ext cx="8150225" cy="731838"/>
          </a:xfrm>
        </p:spPr>
        <p:txBody>
          <a:bodyPr>
            <a:normAutofit/>
          </a:bodyPr>
          <a:lstStyle/>
          <a:p>
            <a:pPr marL="742950" indent="-742950"/>
            <a:r>
              <a:rPr lang="en-US" dirty="0" smtClean="0"/>
              <a:t> Combustible Gas Hazards</a:t>
            </a:r>
            <a:endParaRPr lang="en-US" dirty="0"/>
          </a:p>
        </p:txBody>
      </p:sp>
      <p:sp>
        <p:nvSpPr>
          <p:cNvPr id="5" name="TextBox 4"/>
          <p:cNvSpPr txBox="1"/>
          <p:nvPr/>
        </p:nvSpPr>
        <p:spPr>
          <a:xfrm>
            <a:off x="1981200" y="762000"/>
            <a:ext cx="7239000" cy="2677656"/>
          </a:xfrm>
          <a:prstGeom prst="rect">
            <a:avLst/>
          </a:prstGeom>
          <a:noFill/>
        </p:spPr>
        <p:txBody>
          <a:bodyPr wrap="square" rtlCol="0">
            <a:spAutoFit/>
          </a:bodyPr>
          <a:lstStyle/>
          <a:p>
            <a:pPr algn="ctr"/>
            <a:r>
              <a:rPr lang="en-US" sz="2400" b="1" dirty="0" smtClean="0"/>
              <a:t> </a:t>
            </a:r>
            <a:r>
              <a:rPr lang="en-US" sz="2400" b="1" dirty="0"/>
              <a:t>C</a:t>
            </a:r>
            <a:r>
              <a:rPr lang="en-US" sz="2400" b="1" dirty="0" smtClean="0"/>
              <a:t>omponents </a:t>
            </a:r>
            <a:r>
              <a:rPr lang="en-US" sz="2400" b="1" dirty="0"/>
              <a:t>must be present at once</a:t>
            </a:r>
          </a:p>
          <a:p>
            <a:pPr marL="457200" indent="-457200">
              <a:buFont typeface="+mj-lt"/>
              <a:buAutoNum type="arabicPeriod"/>
            </a:pPr>
            <a:r>
              <a:rPr lang="en-US" sz="2400" dirty="0"/>
              <a:t>Fuel (combustible gas)</a:t>
            </a:r>
          </a:p>
          <a:p>
            <a:pPr marL="914400" lvl="1" indent="-457200">
              <a:buFont typeface="Arial" pitchFamily="34" charset="0"/>
              <a:buChar char="•"/>
            </a:pPr>
            <a:r>
              <a:rPr lang="en-US" sz="2400" dirty="0"/>
              <a:t>Methane</a:t>
            </a:r>
          </a:p>
          <a:p>
            <a:pPr marL="457200" indent="-457200">
              <a:buFont typeface="+mj-lt"/>
              <a:buAutoNum type="arabicPeriod"/>
            </a:pPr>
            <a:r>
              <a:rPr lang="en-US" sz="2400" dirty="0"/>
              <a:t>Air (oxygen)</a:t>
            </a:r>
          </a:p>
          <a:p>
            <a:pPr marL="457200" indent="-457200">
              <a:buFont typeface="+mj-lt"/>
              <a:buAutoNum type="arabicPeriod"/>
            </a:pPr>
            <a:r>
              <a:rPr lang="en-US" sz="2400" dirty="0"/>
              <a:t>Heat (some source of ignition)</a:t>
            </a:r>
          </a:p>
          <a:p>
            <a:pPr marL="914400" lvl="1" indent="-457200">
              <a:buFont typeface="Arial" pitchFamily="34" charset="0"/>
              <a:buChar char="•"/>
            </a:pPr>
            <a:r>
              <a:rPr lang="en-US" sz="2400" dirty="0"/>
              <a:t>Cutting torch, spark from electric equipment or cell phone, scraping, </a:t>
            </a:r>
            <a:r>
              <a:rPr lang="en-US" sz="2400" dirty="0" smtClean="0"/>
              <a:t>smoking etc.</a:t>
            </a:r>
            <a:endParaRPr lang="en-US" sz="2400" dirty="0"/>
          </a:p>
        </p:txBody>
      </p:sp>
      <p:pic>
        <p:nvPicPr>
          <p:cNvPr id="15362" name="Picture 2" descr="Fire Triangle with the text oxygen, heat and fuel surrounding the fire - Copyright WARNING: Not all materials on this Web site were created by the federal government. Some content — including both images and text — may be the copyrighted property of others and used by the DOL under a license. Such content generally is accompanied by a copyright notice. It is your responsibility to obtain any necessary permission from the owner's of such material prior to making use of it. You may contact the DOL for details on specific content, but we cannot guarantee the copyright status of such items. Please consult the U.S.Copyright Office at the Library of Congress — http://www.copyright.gov — to search for copyrighted materials."/>
          <p:cNvPicPr>
            <a:picLocks noChangeAspect="1" noChangeArrowheads="1"/>
          </p:cNvPicPr>
          <p:nvPr/>
        </p:nvPicPr>
        <p:blipFill rotWithShape="1">
          <a:blip r:embed="rId3">
            <a:extLst>
              <a:ext uri="{28A0092B-C50C-407E-A947-70E740481C1C}">
                <a14:useLocalDpi xmlns:a14="http://schemas.microsoft.com/office/drawing/2010/main" val="0"/>
              </a:ext>
            </a:extLst>
          </a:blip>
          <a:srcRect l="6519" t="5494" r="5352" b="9524"/>
          <a:stretch/>
        </p:blipFill>
        <p:spPr bwMode="auto">
          <a:xfrm>
            <a:off x="3897038" y="3556000"/>
            <a:ext cx="3407323" cy="3200400"/>
          </a:xfrm>
          <a:prstGeom prst="rect">
            <a:avLst/>
          </a:prstGeom>
          <a:solidFill>
            <a:srgbClr val="B7A8BD"/>
          </a:solidFill>
          <a:extLst/>
        </p:spPr>
      </p:pic>
    </p:spTree>
    <p:extLst>
      <p:ext uri="{BB962C8B-B14F-4D97-AF65-F5344CB8AC3E}">
        <p14:creationId xmlns:p14="http://schemas.microsoft.com/office/powerpoint/2010/main" val="2081495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Palatino Linotype" panose="02040502050505030304" pitchFamily="18" charset="0"/>
              </a:rPr>
              <a:t>Beware of pressure washing</a:t>
            </a:r>
            <a:endParaRPr lang="en-US" dirty="0">
              <a:latin typeface="Palatino Linotype" panose="020405020505050303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Palatino Linotype" panose="02040502050505030304" pitchFamily="18" charset="0"/>
              </a:rPr>
              <a:t>Pressure washing above a manure pit with foam will allow the water droplets to fall into the pit and disturb the layer of foam causing Methane to be released. </a:t>
            </a:r>
            <a:endParaRPr lang="en-US" dirty="0">
              <a:latin typeface="Palatino Linotype" panose="02040502050505030304" pitchFamily="18" charset="0"/>
            </a:endParaRPr>
          </a:p>
        </p:txBody>
      </p:sp>
    </p:spTree>
    <p:extLst>
      <p:ext uri="{BB962C8B-B14F-4D97-AF65-F5344CB8AC3E}">
        <p14:creationId xmlns:p14="http://schemas.microsoft.com/office/powerpoint/2010/main" val="949691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In case of Fire… Remember to </a:t>
            </a:r>
            <a:r>
              <a:rPr lang="en-US" b="1" dirty="0" smtClean="0">
                <a:solidFill>
                  <a:srgbClr val="FF0000"/>
                </a:solidFill>
                <a:latin typeface="Palatino Linotype" panose="02040502050505030304" pitchFamily="18" charset="0"/>
              </a:rPr>
              <a:t>RACE</a:t>
            </a:r>
            <a:endParaRPr lang="en-US" b="1" dirty="0">
              <a:solidFill>
                <a:srgbClr val="FF0000"/>
              </a:solidFill>
              <a:latin typeface="Palatino Linotype" panose="02040502050505030304" pitchFamily="18" charset="0"/>
            </a:endParaRPr>
          </a:p>
        </p:txBody>
      </p:sp>
      <p:sp>
        <p:nvSpPr>
          <p:cNvPr id="3" name="Content Placeholder 2"/>
          <p:cNvSpPr>
            <a:spLocks noGrp="1"/>
          </p:cNvSpPr>
          <p:nvPr>
            <p:ph idx="1"/>
          </p:nvPr>
        </p:nvSpPr>
        <p:spPr/>
        <p:txBody>
          <a:bodyPr>
            <a:normAutofit fontScale="92500" lnSpcReduction="10000"/>
          </a:bodyPr>
          <a:lstStyle/>
          <a:p>
            <a:r>
              <a:rPr lang="en-US" b="1" dirty="0" smtClean="0">
                <a:solidFill>
                  <a:srgbClr val="FF0000"/>
                </a:solidFill>
                <a:latin typeface="Palatino Linotype" panose="02040502050505030304" pitchFamily="18" charset="0"/>
              </a:rPr>
              <a:t>R</a:t>
            </a:r>
            <a:r>
              <a:rPr lang="en-US" dirty="0" smtClean="0">
                <a:latin typeface="Palatino Linotype" panose="02040502050505030304" pitchFamily="18" charset="0"/>
              </a:rPr>
              <a:t>escue- those in immediate danger</a:t>
            </a:r>
          </a:p>
          <a:p>
            <a:r>
              <a:rPr lang="en-US" b="1" dirty="0" smtClean="0">
                <a:solidFill>
                  <a:srgbClr val="FF0000"/>
                </a:solidFill>
                <a:latin typeface="Palatino Linotype" panose="02040502050505030304" pitchFamily="18" charset="0"/>
              </a:rPr>
              <a:t>A</a:t>
            </a:r>
            <a:r>
              <a:rPr lang="en-US" dirty="0" smtClean="0">
                <a:latin typeface="Palatino Linotype" panose="02040502050505030304" pitchFamily="18" charset="0"/>
              </a:rPr>
              <a:t>nnounce- the need to evacuate the building</a:t>
            </a:r>
          </a:p>
          <a:p>
            <a:r>
              <a:rPr lang="en-US" b="1" dirty="0" smtClean="0">
                <a:solidFill>
                  <a:srgbClr val="FF0000"/>
                </a:solidFill>
                <a:latin typeface="Palatino Linotype" panose="02040502050505030304" pitchFamily="18" charset="0"/>
              </a:rPr>
              <a:t>C</a:t>
            </a:r>
            <a:r>
              <a:rPr lang="en-US" dirty="0" smtClean="0">
                <a:latin typeface="Palatino Linotype" panose="02040502050505030304" pitchFamily="18" charset="0"/>
              </a:rPr>
              <a:t>ontain the fire by closing doors and windows as you exit the facility</a:t>
            </a:r>
          </a:p>
          <a:p>
            <a:r>
              <a:rPr lang="en-US" b="1" dirty="0" smtClean="0">
                <a:solidFill>
                  <a:srgbClr val="FF0000"/>
                </a:solidFill>
                <a:latin typeface="Palatino Linotype" panose="02040502050505030304" pitchFamily="18" charset="0"/>
              </a:rPr>
              <a:t>E</a:t>
            </a:r>
            <a:r>
              <a:rPr lang="en-US" dirty="0" smtClean="0">
                <a:latin typeface="Palatino Linotype" panose="02040502050505030304" pitchFamily="18" charset="0"/>
              </a:rPr>
              <a:t>vacuate immediately and go to designated meeting spot to confirm everyone has safely exited.</a:t>
            </a:r>
          </a:p>
          <a:p>
            <a:endParaRPr lang="en-US" dirty="0"/>
          </a:p>
          <a:p>
            <a:endParaRPr lang="en-US" dirty="0" smtClean="0"/>
          </a:p>
          <a:p>
            <a:endParaRPr lang="en-US" dirty="0"/>
          </a:p>
          <a:p>
            <a:pPr marL="0" indent="0">
              <a:buNone/>
            </a:pPr>
            <a:r>
              <a:rPr lang="en-US" dirty="0" smtClean="0">
                <a:latin typeface="Palatino Linotype" panose="02040502050505030304" pitchFamily="18" charset="0"/>
              </a:rPr>
              <a:t>Source: Pork Check off</a:t>
            </a:r>
            <a:endParaRPr lang="en-US" dirty="0">
              <a:latin typeface="Palatino Linotype" panose="02040502050505030304" pitchFamily="18" charset="0"/>
            </a:endParaRPr>
          </a:p>
        </p:txBody>
      </p:sp>
    </p:spTree>
    <p:extLst>
      <p:ext uri="{BB962C8B-B14F-4D97-AF65-F5344CB8AC3E}">
        <p14:creationId xmlns:p14="http://schemas.microsoft.com/office/powerpoint/2010/main" val="3883983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Review</a:t>
            </a:r>
            <a:endParaRPr lang="en-US" dirty="0"/>
          </a:p>
        </p:txBody>
      </p:sp>
      <p:sp>
        <p:nvSpPr>
          <p:cNvPr id="3" name="Content Placeholder 2"/>
          <p:cNvSpPr>
            <a:spLocks noGrp="1"/>
          </p:cNvSpPr>
          <p:nvPr>
            <p:ph idx="1"/>
          </p:nvPr>
        </p:nvSpPr>
        <p:spPr/>
        <p:txBody>
          <a:bodyPr>
            <a:normAutofit lnSpcReduction="10000"/>
          </a:bodyPr>
          <a:lstStyle/>
          <a:p>
            <a:r>
              <a:rPr lang="en-US" dirty="0"/>
              <a:t>Ventilate the building- Keep the pit fans exhausting and ventilate the room with 10 air exchanges per hour</a:t>
            </a:r>
          </a:p>
          <a:p>
            <a:r>
              <a:rPr lang="en-US" dirty="0"/>
              <a:t>If you are going to pump the pit: Agitate only when there are 2 feet of air space between the top of the foam and the floor slats, when the pits fans are able to evacuate air from the pit.</a:t>
            </a:r>
          </a:p>
          <a:p>
            <a:r>
              <a:rPr lang="en-US" dirty="0"/>
              <a:t>Continue ventilating the barn after the foam-breaking activities have been completed. Wait at least 30 minutes with full ventilation</a:t>
            </a:r>
          </a:p>
          <a:p>
            <a:r>
              <a:rPr lang="en-US" dirty="0"/>
              <a:t>Monitor air quality in the barn to ensure methane is fully ventilated before turning the systems back </a:t>
            </a:r>
            <a:r>
              <a:rPr lang="en-US" dirty="0" smtClean="0"/>
              <a:t>on</a:t>
            </a:r>
          </a:p>
          <a:p>
            <a:r>
              <a:rPr lang="en-US" dirty="0" smtClean="0"/>
              <a:t>No Smoking</a:t>
            </a:r>
            <a:endParaRPr lang="en-US" dirty="0"/>
          </a:p>
          <a:p>
            <a:endParaRPr lang="en-US" dirty="0"/>
          </a:p>
        </p:txBody>
      </p:sp>
    </p:spTree>
    <p:extLst>
      <p:ext uri="{BB962C8B-B14F-4D97-AF65-F5344CB8AC3E}">
        <p14:creationId xmlns:p14="http://schemas.microsoft.com/office/powerpoint/2010/main" val="3931412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Review  </a:t>
            </a:r>
            <a:endParaRPr lang="en-US" dirty="0"/>
          </a:p>
        </p:txBody>
      </p:sp>
      <p:sp>
        <p:nvSpPr>
          <p:cNvPr id="5" name="Content Placeholder 4"/>
          <p:cNvSpPr>
            <a:spLocks noGrp="1"/>
          </p:cNvSpPr>
          <p:nvPr>
            <p:ph idx="1"/>
          </p:nvPr>
        </p:nvSpPr>
        <p:spPr/>
        <p:txBody>
          <a:bodyPr/>
          <a:lstStyle/>
          <a:p>
            <a:r>
              <a:rPr lang="en-US" dirty="0"/>
              <a:t>Prevent entry into the barn; prohibit agitating the pit</a:t>
            </a:r>
          </a:p>
          <a:p>
            <a:r>
              <a:rPr lang="en-US" dirty="0"/>
              <a:t>Shut </a:t>
            </a:r>
            <a:r>
              <a:rPr lang="en-US" dirty="0" smtClean="0"/>
              <a:t>off </a:t>
            </a:r>
            <a:r>
              <a:rPr lang="en-US" dirty="0"/>
              <a:t>gas (Propane) to the building to prevent additional fuels from feeding a fire</a:t>
            </a:r>
          </a:p>
          <a:p>
            <a:r>
              <a:rPr lang="en-US" dirty="0"/>
              <a:t>Turn off electrical sources in the building, </a:t>
            </a:r>
            <a:endParaRPr lang="en-US" dirty="0" smtClean="0"/>
          </a:p>
          <a:p>
            <a:pPr marL="0" indent="0">
              <a:buNone/>
            </a:pPr>
            <a:r>
              <a:rPr lang="en-US" dirty="0"/>
              <a:t> </a:t>
            </a:r>
            <a:r>
              <a:rPr lang="en-US" dirty="0" smtClean="0"/>
              <a:t>  except </a:t>
            </a:r>
            <a:r>
              <a:rPr lang="en-US" dirty="0"/>
              <a:t>for ventilation systems.</a:t>
            </a:r>
          </a:p>
          <a:p>
            <a:endParaRPr lang="en-US" dirty="0"/>
          </a:p>
        </p:txBody>
      </p:sp>
      <p:pic>
        <p:nvPicPr>
          <p:cNvPr id="7" name="Picture 6" title="Picture of ventilation syste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2693" y="3073704"/>
            <a:ext cx="4876800" cy="3657600"/>
          </a:xfrm>
          <a:prstGeom prst="rect">
            <a:avLst/>
          </a:prstGeom>
        </p:spPr>
      </p:pic>
    </p:spTree>
    <p:extLst>
      <p:ext uri="{BB962C8B-B14F-4D97-AF65-F5344CB8AC3E}">
        <p14:creationId xmlns:p14="http://schemas.microsoft.com/office/powerpoint/2010/main" val="25062768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048001" y="1600200"/>
            <a:ext cx="7364413" cy="4343400"/>
          </a:xfrm>
        </p:spPr>
        <p:txBody>
          <a:bodyPr>
            <a:normAutofit fontScale="70000" lnSpcReduction="20000"/>
          </a:bodyPr>
          <a:lstStyle/>
          <a:p>
            <a:pPr marL="0" indent="0">
              <a:buNone/>
              <a:defRPr/>
            </a:pPr>
            <a:r>
              <a:rPr lang="en-US" b="1" dirty="0" smtClean="0"/>
              <a:t>Enforcement Guidance for Small Farming Operations</a:t>
            </a:r>
          </a:p>
          <a:p>
            <a:pPr>
              <a:buFontTx/>
              <a:buNone/>
              <a:defRPr/>
            </a:pPr>
            <a:r>
              <a:rPr lang="en-US" dirty="0" smtClean="0"/>
              <a:t>The Appropriations Act exempts small farming operations from enforcement of </a:t>
            </a:r>
            <a:r>
              <a:rPr lang="en-US" u="sng" dirty="0" smtClean="0"/>
              <a:t>all</a:t>
            </a:r>
            <a:r>
              <a:rPr lang="en-US" dirty="0" smtClean="0"/>
              <a:t> rules, regulations, standards or orders under the Occupational Safety and Health Act. A farming operation is </a:t>
            </a:r>
            <a:r>
              <a:rPr lang="en-US" b="1" dirty="0" smtClean="0"/>
              <a:t>exempt</a:t>
            </a:r>
            <a:r>
              <a:rPr lang="en-US" dirty="0" smtClean="0"/>
              <a:t> from </a:t>
            </a:r>
            <a:r>
              <a:rPr lang="en-US" b="1" dirty="0" smtClean="0"/>
              <a:t>all</a:t>
            </a:r>
            <a:r>
              <a:rPr lang="en-US" dirty="0" smtClean="0"/>
              <a:t> OSHA activities if it: </a:t>
            </a:r>
          </a:p>
          <a:p>
            <a:pPr>
              <a:defRPr/>
            </a:pPr>
            <a:endParaRPr lang="en-US" dirty="0" smtClean="0"/>
          </a:p>
          <a:p>
            <a:pPr>
              <a:defRPr/>
            </a:pPr>
            <a:r>
              <a:rPr lang="en-US" dirty="0" smtClean="0"/>
              <a:t>Employs </a:t>
            </a:r>
            <a:r>
              <a:rPr lang="en-US" b="1" u="sng" dirty="0" smtClean="0"/>
              <a:t>10 or fewer employees </a:t>
            </a:r>
            <a:r>
              <a:rPr lang="en-US" dirty="0" smtClean="0"/>
              <a:t>currently and at all times during the last 12 months; and </a:t>
            </a:r>
          </a:p>
          <a:p>
            <a:pPr>
              <a:defRPr/>
            </a:pPr>
            <a:r>
              <a:rPr lang="en-US" dirty="0" smtClean="0"/>
              <a:t>Has not had an active temporary labor camp during the proceeding 12 months.</a:t>
            </a:r>
          </a:p>
          <a:p>
            <a:pPr lvl="1">
              <a:buFontTx/>
              <a:buNone/>
              <a:defRPr/>
            </a:pPr>
            <a:endParaRPr lang="en-US" dirty="0" smtClean="0"/>
          </a:p>
          <a:p>
            <a:pPr lvl="1">
              <a:buFontTx/>
              <a:buNone/>
              <a:defRPr/>
            </a:pPr>
            <a:r>
              <a:rPr lang="en-US" dirty="0" smtClean="0"/>
              <a:t>Note: Family members of farm employers are not counted when determining the number of employees. </a:t>
            </a:r>
          </a:p>
          <a:p>
            <a:pPr lvl="1">
              <a:defRPr/>
            </a:pPr>
            <a:r>
              <a:rPr lang="en-US" b="1" i="1" dirty="0" smtClean="0"/>
              <a:t>Important to check with your state OSHA  since there are 25 states that match or exceed this OSHA Instruction</a:t>
            </a:r>
            <a:r>
              <a:rPr lang="en-US" dirty="0" smtClean="0"/>
              <a:t/>
            </a:r>
            <a:br>
              <a:rPr lang="en-US" dirty="0" smtClean="0"/>
            </a:br>
            <a:endParaRPr lang="en-US" dirty="0" smtClean="0"/>
          </a:p>
          <a:p>
            <a:pPr>
              <a:defRPr/>
            </a:pPr>
            <a:endParaRPr lang="en-US" dirty="0" smtClean="0"/>
          </a:p>
          <a:p>
            <a:pPr marL="0" indent="0">
              <a:buNone/>
              <a:defRPr/>
            </a:pPr>
            <a:endParaRPr lang="en-US" dirty="0"/>
          </a:p>
        </p:txBody>
      </p:sp>
      <p:sp>
        <p:nvSpPr>
          <p:cNvPr id="37893" name="Title 8"/>
          <p:cNvSpPr>
            <a:spLocks noGrp="1"/>
          </p:cNvSpPr>
          <p:nvPr>
            <p:ph type="title"/>
          </p:nvPr>
        </p:nvSpPr>
        <p:spPr>
          <a:xfrm>
            <a:off x="2209800" y="0"/>
            <a:ext cx="8229600" cy="1143000"/>
          </a:xfrm>
        </p:spPr>
        <p:txBody>
          <a:bodyPr/>
          <a:lstStyle/>
          <a:p>
            <a:r>
              <a:rPr lang="en-US" smtClean="0"/>
              <a:t>Agriculture Exemption</a:t>
            </a:r>
          </a:p>
        </p:txBody>
      </p:sp>
      <p:sp>
        <p:nvSpPr>
          <p:cNvPr id="37894" name="TextBox 6"/>
          <p:cNvSpPr txBox="1">
            <a:spLocks noChangeArrowheads="1"/>
          </p:cNvSpPr>
          <p:nvPr/>
        </p:nvSpPr>
        <p:spPr bwMode="auto">
          <a:xfrm>
            <a:off x="4114800" y="6096000"/>
            <a:ext cx="49138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Arial" panose="020B0604020202020204" pitchFamily="34" charset="0"/>
              </a:defRPr>
            </a:lvl1pPr>
            <a:lvl2pPr marL="742950" indent="-285750" eaLnBrk="0" hangingPunct="0">
              <a:defRPr sz="2000" i="1">
                <a:solidFill>
                  <a:schemeClr val="tx1"/>
                </a:solidFill>
                <a:latin typeface="Arial" panose="020B0604020202020204" pitchFamily="34" charset="0"/>
              </a:defRPr>
            </a:lvl2pPr>
            <a:lvl3pPr marL="1143000" indent="-228600" eaLnBrk="0" hangingPunct="0">
              <a:defRPr sz="2000" i="1">
                <a:solidFill>
                  <a:schemeClr val="tx1"/>
                </a:solidFill>
                <a:latin typeface="Arial" panose="020B0604020202020204" pitchFamily="34" charset="0"/>
              </a:defRPr>
            </a:lvl3pPr>
            <a:lvl4pPr marL="1600200" indent="-228600" eaLnBrk="0" hangingPunct="0">
              <a:defRPr sz="2000" i="1">
                <a:solidFill>
                  <a:schemeClr val="tx1"/>
                </a:solidFill>
                <a:latin typeface="Arial" panose="020B0604020202020204" pitchFamily="34" charset="0"/>
              </a:defRPr>
            </a:lvl4pPr>
            <a:lvl5pPr marL="2057400" indent="-228600" eaLnBrk="0" hangingPunct="0">
              <a:defRPr sz="2000" i="1">
                <a:solidFill>
                  <a:schemeClr val="tx1"/>
                </a:solidFill>
                <a:latin typeface="Arial" panose="020B0604020202020204" pitchFamily="34" charset="0"/>
              </a:defRPr>
            </a:lvl5pPr>
            <a:lvl6pPr marL="2514600" indent="-228600" eaLnBrk="0" fontAlgn="base" hangingPunct="0">
              <a:spcBef>
                <a:spcPct val="50000"/>
              </a:spcBef>
              <a:spcAft>
                <a:spcPct val="0"/>
              </a:spcAft>
              <a:defRPr sz="2000" i="1">
                <a:solidFill>
                  <a:schemeClr val="tx1"/>
                </a:solidFill>
                <a:latin typeface="Arial" panose="020B0604020202020204" pitchFamily="34" charset="0"/>
              </a:defRPr>
            </a:lvl6pPr>
            <a:lvl7pPr marL="2971800" indent="-228600" eaLnBrk="0" fontAlgn="base" hangingPunct="0">
              <a:spcBef>
                <a:spcPct val="50000"/>
              </a:spcBef>
              <a:spcAft>
                <a:spcPct val="0"/>
              </a:spcAft>
              <a:defRPr sz="2000" i="1">
                <a:solidFill>
                  <a:schemeClr val="tx1"/>
                </a:solidFill>
                <a:latin typeface="Arial" panose="020B0604020202020204" pitchFamily="34" charset="0"/>
              </a:defRPr>
            </a:lvl7pPr>
            <a:lvl8pPr marL="3429000" indent="-228600" eaLnBrk="0" fontAlgn="base" hangingPunct="0">
              <a:spcBef>
                <a:spcPct val="50000"/>
              </a:spcBef>
              <a:spcAft>
                <a:spcPct val="0"/>
              </a:spcAft>
              <a:defRPr sz="2000" i="1">
                <a:solidFill>
                  <a:schemeClr val="tx1"/>
                </a:solidFill>
                <a:latin typeface="Arial" panose="020B0604020202020204" pitchFamily="34" charset="0"/>
              </a:defRPr>
            </a:lvl8pPr>
            <a:lvl9pPr marL="3886200" indent="-228600" eaLnBrk="0" fontAlgn="base" hangingPunct="0">
              <a:spcBef>
                <a:spcPct val="50000"/>
              </a:spcBef>
              <a:spcAft>
                <a:spcPct val="0"/>
              </a:spcAft>
              <a:defRPr sz="2000" i="1">
                <a:solidFill>
                  <a:schemeClr val="tx1"/>
                </a:solidFill>
                <a:latin typeface="Arial" panose="020B0604020202020204" pitchFamily="34" charset="0"/>
              </a:defRPr>
            </a:lvl9pPr>
          </a:lstStyle>
          <a:p>
            <a:pPr eaLnBrk="1" hangingPunct="1"/>
            <a:r>
              <a:rPr lang="en-US" dirty="0">
                <a:solidFill>
                  <a:srgbClr val="000000"/>
                </a:solidFill>
              </a:rPr>
              <a:t>Source: OSHA Instruction CPL 02-00-051</a:t>
            </a:r>
          </a:p>
        </p:txBody>
      </p:sp>
    </p:spTree>
    <p:extLst>
      <p:ext uri="{BB962C8B-B14F-4D97-AF65-F5344CB8AC3E}">
        <p14:creationId xmlns:p14="http://schemas.microsoft.com/office/powerpoint/2010/main" val="2399495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1"/>
          <p:cNvSpPr>
            <a:spLocks noGrp="1"/>
          </p:cNvSpPr>
          <p:nvPr>
            <p:ph idx="4294967295"/>
          </p:nvPr>
        </p:nvSpPr>
        <p:spPr>
          <a:xfrm>
            <a:off x="3276600" y="1676400"/>
            <a:ext cx="7391400" cy="3733800"/>
          </a:xfrm>
        </p:spPr>
        <p:txBody>
          <a:bodyPr/>
          <a:lstStyle/>
          <a:p>
            <a:pPr eaLnBrk="1" hangingPunct="1">
              <a:buFont typeface="Wingdings 2" pitchFamily="18" charset="2"/>
              <a:buNone/>
            </a:pPr>
            <a:r>
              <a:rPr lang="en-US" dirty="0" smtClean="0"/>
              <a:t>You have the right to:</a:t>
            </a:r>
          </a:p>
          <a:p>
            <a:pPr eaLnBrk="1" hangingPunct="1">
              <a:buFont typeface="Wingdings 2" pitchFamily="18" charset="2"/>
              <a:buNone/>
            </a:pPr>
            <a:endParaRPr lang="en-US" sz="1200" dirty="0"/>
          </a:p>
          <a:p>
            <a:pPr lvl="1" eaLnBrk="1" hangingPunct="1">
              <a:buFont typeface="Wingdings" pitchFamily="2" charset="2"/>
              <a:buChar char="Ø"/>
            </a:pPr>
            <a:r>
              <a:rPr lang="en-US" sz="2400" dirty="0"/>
              <a:t>A safe and healthful workplace </a:t>
            </a:r>
            <a:endParaRPr lang="en-US" sz="2400" b="1" dirty="0"/>
          </a:p>
          <a:p>
            <a:pPr lvl="1" eaLnBrk="1" hangingPunct="1">
              <a:buFont typeface="Wingdings" pitchFamily="2" charset="2"/>
              <a:buChar char="Ø"/>
            </a:pPr>
            <a:r>
              <a:rPr lang="en-US" sz="2400" dirty="0"/>
              <a:t>Know about hazardous chemicals</a:t>
            </a:r>
            <a:endParaRPr lang="en-US" sz="2400" b="1" dirty="0"/>
          </a:p>
          <a:p>
            <a:pPr lvl="1" eaLnBrk="1" hangingPunct="1">
              <a:buFont typeface="Wingdings" pitchFamily="2" charset="2"/>
              <a:buChar char="Ø"/>
            </a:pPr>
            <a:r>
              <a:rPr lang="en-US" sz="2400" dirty="0"/>
              <a:t>Information about injuries and illnesses in your workplace </a:t>
            </a:r>
            <a:endParaRPr lang="en-US" sz="2400" b="1" dirty="0"/>
          </a:p>
          <a:p>
            <a:pPr lvl="1" eaLnBrk="1" hangingPunct="1">
              <a:buFont typeface="Wingdings" pitchFamily="2" charset="2"/>
              <a:buChar char="Ø"/>
            </a:pPr>
            <a:r>
              <a:rPr lang="en-US" sz="2400" dirty="0"/>
              <a:t>Complain or request hazard correction from employer </a:t>
            </a:r>
            <a:endParaRPr lang="en-US" sz="2400" b="1" dirty="0"/>
          </a:p>
          <a:p>
            <a:pPr eaLnBrk="1" hangingPunct="1"/>
            <a:endParaRPr lang="en-US" sz="2400" dirty="0"/>
          </a:p>
        </p:txBody>
      </p:sp>
      <p:sp>
        <p:nvSpPr>
          <p:cNvPr id="2051" name="Title 2"/>
          <p:cNvSpPr>
            <a:spLocks noGrp="1"/>
          </p:cNvSpPr>
          <p:nvPr>
            <p:ph type="title" idx="4294967295"/>
          </p:nvPr>
        </p:nvSpPr>
        <p:spPr>
          <a:xfrm>
            <a:off x="1524000" y="304800"/>
            <a:ext cx="8763000" cy="1143000"/>
          </a:xfrm>
        </p:spPr>
        <p:txBody>
          <a:bodyPr/>
          <a:lstStyle/>
          <a:p>
            <a:pPr eaLnBrk="1" hangingPunct="1"/>
            <a:r>
              <a:rPr lang="en-US" sz="4000" b="1"/>
              <a:t>Employee Rights and Responsibilities</a:t>
            </a:r>
          </a:p>
        </p:txBody>
      </p:sp>
    </p:spTree>
    <p:extLst>
      <p:ext uri="{BB962C8B-B14F-4D97-AF65-F5344CB8AC3E}">
        <p14:creationId xmlns:p14="http://schemas.microsoft.com/office/powerpoint/2010/main" val="1294967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1"/>
          <p:cNvSpPr>
            <a:spLocks noGrp="1"/>
          </p:cNvSpPr>
          <p:nvPr>
            <p:ph idx="4294967295"/>
          </p:nvPr>
        </p:nvSpPr>
        <p:spPr>
          <a:xfrm>
            <a:off x="1524000" y="1676401"/>
            <a:ext cx="7467600" cy="4525963"/>
          </a:xfrm>
        </p:spPr>
        <p:txBody>
          <a:bodyPr/>
          <a:lstStyle/>
          <a:p>
            <a:pPr eaLnBrk="1" hangingPunct="1">
              <a:buFontTx/>
              <a:buNone/>
            </a:pPr>
            <a:r>
              <a:rPr lang="en-US" sz="2800" dirty="0"/>
              <a:t>You have the right to:</a:t>
            </a:r>
            <a:endParaRPr lang="en-US" dirty="0" smtClean="0"/>
          </a:p>
          <a:p>
            <a:pPr lvl="1" eaLnBrk="1" hangingPunct="1">
              <a:buFont typeface="Wingdings" pitchFamily="2" charset="2"/>
              <a:buChar char="Ø"/>
            </a:pPr>
            <a:r>
              <a:rPr lang="en-US" dirty="0" smtClean="0"/>
              <a:t>Training</a:t>
            </a:r>
            <a:endParaRPr lang="en-US" b="1" dirty="0" smtClean="0"/>
          </a:p>
          <a:p>
            <a:pPr lvl="1" eaLnBrk="1" hangingPunct="1">
              <a:buFont typeface="Wingdings" pitchFamily="2" charset="2"/>
              <a:buChar char="Ø"/>
            </a:pPr>
            <a:r>
              <a:rPr lang="en-US" dirty="0" smtClean="0"/>
              <a:t>Access to Hazard exposure and medical records</a:t>
            </a:r>
            <a:endParaRPr lang="en-US" b="1" dirty="0" smtClean="0"/>
          </a:p>
          <a:p>
            <a:pPr lvl="1" eaLnBrk="1" hangingPunct="1">
              <a:buFont typeface="Wingdings" pitchFamily="2" charset="2"/>
              <a:buChar char="Ø"/>
            </a:pPr>
            <a:r>
              <a:rPr lang="en-US" dirty="0" smtClean="0"/>
              <a:t>File a complaint with OSHA</a:t>
            </a:r>
            <a:endParaRPr lang="en-US" b="1" dirty="0" smtClean="0"/>
          </a:p>
          <a:p>
            <a:pPr lvl="1" eaLnBrk="1" hangingPunct="1">
              <a:buFont typeface="Wingdings" pitchFamily="2" charset="2"/>
              <a:buChar char="Ø"/>
            </a:pPr>
            <a:r>
              <a:rPr lang="en-US" dirty="0" smtClean="0"/>
              <a:t>Participate in an OSHA inspection</a:t>
            </a:r>
            <a:endParaRPr lang="en-US" b="1" dirty="0" smtClean="0"/>
          </a:p>
          <a:p>
            <a:pPr lvl="1" eaLnBrk="1" hangingPunct="1">
              <a:buFont typeface="Wingdings" pitchFamily="2" charset="2"/>
              <a:buChar char="Ø"/>
            </a:pPr>
            <a:r>
              <a:rPr lang="en-US" dirty="0" smtClean="0"/>
              <a:t>Be free from retaliation for exercising safety and health rights</a:t>
            </a:r>
          </a:p>
        </p:txBody>
      </p:sp>
      <p:sp>
        <p:nvSpPr>
          <p:cNvPr id="3075" name="Title 2"/>
          <p:cNvSpPr>
            <a:spLocks noGrp="1"/>
          </p:cNvSpPr>
          <p:nvPr>
            <p:ph type="title" idx="4294967295"/>
          </p:nvPr>
        </p:nvSpPr>
        <p:spPr>
          <a:xfrm>
            <a:off x="1524000" y="228600"/>
            <a:ext cx="8229600" cy="1143000"/>
          </a:xfrm>
        </p:spPr>
        <p:txBody>
          <a:bodyPr/>
          <a:lstStyle/>
          <a:p>
            <a:pPr eaLnBrk="1" hangingPunct="1"/>
            <a:r>
              <a:rPr lang="en-US" sz="4000" b="1" dirty="0"/>
              <a:t>Employee Rights and </a:t>
            </a:r>
            <a:r>
              <a:rPr lang="en-US" sz="4000" b="1" dirty="0" smtClean="0"/>
              <a:t>Responsibilities  </a:t>
            </a:r>
            <a:endParaRPr lang="en-US" sz="4000" b="1" dirty="0"/>
          </a:p>
        </p:txBody>
      </p:sp>
    </p:spTree>
    <p:extLst>
      <p:ext uri="{BB962C8B-B14F-4D97-AF65-F5344CB8AC3E}">
        <p14:creationId xmlns:p14="http://schemas.microsoft.com/office/powerpoint/2010/main" val="3188150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a:off x="2209800" y="609600"/>
            <a:ext cx="8305800" cy="1371600"/>
          </a:xfrm>
        </p:spPr>
        <p:txBody>
          <a:bodyPr vert="horz" lIns="90488" tIns="44450" rIns="90488" bIns="44450" rtlCol="0" anchor="ctr">
            <a:normAutofit/>
          </a:bodyPr>
          <a:lstStyle/>
          <a:p>
            <a:pPr eaLnBrk="1" hangingPunct="1">
              <a:defRPr/>
            </a:pPr>
            <a:r>
              <a:rPr lang="en-US" sz="4800" u="sng" dirty="0">
                <a:effectLst>
                  <a:outerShdw blurRad="38100" dist="38100" dir="2700000" algn="tl">
                    <a:srgbClr val="000000"/>
                  </a:outerShdw>
                </a:effectLst>
                <a:latin typeface="Palatino Linotype" panose="02040502050505030304" pitchFamily="18" charset="0"/>
              </a:rPr>
              <a:t>Statistics of Injury/Mortality</a:t>
            </a:r>
            <a:r>
              <a:rPr lang="en-US" sz="4800" u="sng" dirty="0">
                <a:effectLst>
                  <a:outerShdw blurRad="38100" dist="38100" dir="2700000" algn="tl">
                    <a:srgbClr val="000000"/>
                  </a:outerShdw>
                </a:effectLst>
              </a:rPr>
              <a:t>:</a:t>
            </a:r>
            <a:br>
              <a:rPr lang="en-US" sz="4800" u="sng" dirty="0">
                <a:effectLst>
                  <a:outerShdw blurRad="38100" dist="38100" dir="2700000" algn="tl">
                    <a:srgbClr val="000000"/>
                  </a:outerShdw>
                </a:effectLst>
              </a:rPr>
            </a:br>
            <a:r>
              <a:rPr lang="en-US" dirty="0" smtClean="0">
                <a:latin typeface="Palatino Linotype" panose="02040502050505030304" pitchFamily="18" charset="0"/>
              </a:rPr>
              <a:t>U.S.</a:t>
            </a:r>
          </a:p>
        </p:txBody>
      </p:sp>
      <p:sp>
        <p:nvSpPr>
          <p:cNvPr id="75781" name="Rectangle 5"/>
          <p:cNvSpPr>
            <a:spLocks noGrp="1" noChangeArrowheads="1"/>
          </p:cNvSpPr>
          <p:nvPr>
            <p:ph type="body" idx="1"/>
          </p:nvPr>
        </p:nvSpPr>
        <p:spPr>
          <a:xfrm>
            <a:off x="2133600" y="2057400"/>
            <a:ext cx="3733800" cy="4038600"/>
          </a:xfrm>
        </p:spPr>
        <p:txBody>
          <a:bodyPr vert="horz" lIns="90488" tIns="44450" rIns="90488" bIns="44450" rtlCol="0">
            <a:normAutofit/>
          </a:bodyPr>
          <a:lstStyle/>
          <a:p>
            <a:pPr eaLnBrk="1" hangingPunct="1"/>
            <a:r>
              <a:rPr lang="en-US" altLang="en-US" dirty="0" smtClean="0">
                <a:latin typeface="Palatino Linotype" panose="02040502050505030304" pitchFamily="18" charset="0"/>
              </a:rPr>
              <a:t>70,000 Disabling Injuries</a:t>
            </a:r>
          </a:p>
          <a:p>
            <a:pPr eaLnBrk="1" hangingPunct="1"/>
            <a:r>
              <a:rPr lang="en-US" altLang="en-US" dirty="0" smtClean="0">
                <a:latin typeface="Palatino Linotype" panose="02040502050505030304" pitchFamily="18" charset="0"/>
              </a:rPr>
              <a:t>568 Fatalities (2014)</a:t>
            </a:r>
          </a:p>
          <a:p>
            <a:pPr eaLnBrk="1" hangingPunct="1"/>
            <a:r>
              <a:rPr lang="en-US" altLang="en-US" dirty="0" smtClean="0">
                <a:latin typeface="Palatino Linotype" panose="02040502050505030304" pitchFamily="18" charset="0"/>
              </a:rPr>
              <a:t>24.9 deaths per 100,000 workers</a:t>
            </a:r>
          </a:p>
        </p:txBody>
      </p:sp>
      <p:graphicFrame>
        <p:nvGraphicFramePr>
          <p:cNvPr id="44036" name="Object 6" title="Chart using the US to describe injuries and mortality">
            <a:hlinkClick r:id="" action="ppaction://ole?verb=0"/>
          </p:cNvPr>
          <p:cNvGraphicFramePr>
            <a:graphicFrameLocks/>
          </p:cNvGraphicFramePr>
          <p:nvPr>
            <p:extLst>
              <p:ext uri="{D42A27DB-BD31-4B8C-83A1-F6EECF244321}">
                <p14:modId xmlns:p14="http://schemas.microsoft.com/office/powerpoint/2010/main" val="4048942398"/>
              </p:ext>
            </p:extLst>
          </p:nvPr>
        </p:nvGraphicFramePr>
        <p:xfrm>
          <a:off x="5410200" y="2286000"/>
          <a:ext cx="4648200" cy="2959100"/>
        </p:xfrm>
        <a:graphic>
          <a:graphicData uri="http://schemas.openxmlformats.org/presentationml/2006/ole">
            <mc:AlternateContent xmlns:mc="http://schemas.openxmlformats.org/markup-compatibility/2006">
              <mc:Choice xmlns:v="urn:schemas-microsoft-com:vml" Requires="v">
                <p:oleObj spid="_x0000_s8237" name="Clip" r:id="rId4" imgW="4838700" imgH="2806700" progId="MS_ClipArt_Gallery.5">
                  <p:embed/>
                </p:oleObj>
              </mc:Choice>
              <mc:Fallback>
                <p:oleObj name="Clip" r:id="rId4" imgW="4838700" imgH="2806700"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286000"/>
                        <a:ext cx="4648200" cy="29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0447384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75781"/>
                                        </p:tgtEl>
                                        <p:attrNameLst>
                                          <p:attrName>style.visibility</p:attrName>
                                        </p:attrNameLst>
                                      </p:cBhvr>
                                      <p:to>
                                        <p:strVal val="visible"/>
                                      </p:to>
                                    </p:set>
                                    <p:anim calcmode="lin" valueType="num">
                                      <p:cBhvr additive="base">
                                        <p:cTn id="7" dur="500" fill="hold"/>
                                        <p:tgtEl>
                                          <p:spTgt spid="75781"/>
                                        </p:tgtEl>
                                        <p:attrNameLst>
                                          <p:attrName>ppt_x</p:attrName>
                                        </p:attrNameLst>
                                      </p:cBhvr>
                                      <p:tavLst>
                                        <p:tav tm="0">
                                          <p:val>
                                            <p:strVal val="0-#ppt_w/2"/>
                                          </p:val>
                                        </p:tav>
                                        <p:tav tm="100000">
                                          <p:val>
                                            <p:strVal val="#ppt_x"/>
                                          </p:val>
                                        </p:tav>
                                      </p:tavLst>
                                    </p:anim>
                                    <p:anim calcmode="lin" valueType="num">
                                      <p:cBhvr additive="base">
                                        <p:cTn id="8" dur="500" fill="hold"/>
                                        <p:tgtEl>
                                          <p:spTgt spid="75781"/>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5781"/>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4294967295"/>
          </p:nvPr>
        </p:nvSpPr>
        <p:spPr>
          <a:xfrm>
            <a:off x="1524000" y="1828801"/>
            <a:ext cx="8305800" cy="4525963"/>
          </a:xfrm>
        </p:spPr>
        <p:txBody>
          <a:bodyPr/>
          <a:lstStyle/>
          <a:p>
            <a:pPr eaLnBrk="1" hangingPunct="1">
              <a:buFont typeface="Wingdings 2" pitchFamily="18" charset="2"/>
              <a:buChar char=""/>
            </a:pPr>
            <a:r>
              <a:rPr lang="en-US" sz="2600" dirty="0"/>
              <a:t>OSHA website: </a:t>
            </a:r>
            <a:r>
              <a:rPr lang="en-US" sz="2600" dirty="0">
                <a:hlinkClick r:id="rId3" tooltip="Link to OSHA webpage"/>
              </a:rPr>
              <a:t>www.osha.gov </a:t>
            </a:r>
            <a:r>
              <a:rPr lang="en-US" sz="2600" dirty="0"/>
              <a:t>and OSHA offices: Call or Write (800-321-OSHA) </a:t>
            </a:r>
          </a:p>
          <a:p>
            <a:pPr eaLnBrk="1" hangingPunct="1">
              <a:buFont typeface="Wingdings 2" pitchFamily="18" charset="2"/>
              <a:buChar char=""/>
            </a:pPr>
            <a:r>
              <a:rPr lang="en-US" sz="2600" dirty="0"/>
              <a:t>Compliance Assistance Specialists in the area offices </a:t>
            </a:r>
          </a:p>
          <a:p>
            <a:pPr eaLnBrk="1" hangingPunct="1">
              <a:buFont typeface="Wingdings 2" pitchFamily="18" charset="2"/>
              <a:buChar char=""/>
            </a:pPr>
            <a:r>
              <a:rPr lang="en-US" sz="2600" dirty="0"/>
              <a:t>National Institute for Occupational Safety and Health (NIOSH) – OSHA’s sister agency</a:t>
            </a:r>
          </a:p>
          <a:p>
            <a:pPr eaLnBrk="1" hangingPunct="1">
              <a:buFont typeface="Wingdings 2" pitchFamily="18" charset="2"/>
              <a:buChar char=""/>
            </a:pPr>
            <a:r>
              <a:rPr lang="en-US" sz="2600" dirty="0"/>
              <a:t>OSHA Training Institute Education Centers</a:t>
            </a:r>
          </a:p>
          <a:p>
            <a:pPr eaLnBrk="1" hangingPunct="1">
              <a:buFont typeface="Wingdings 2" pitchFamily="18" charset="2"/>
              <a:buChar char=""/>
            </a:pPr>
            <a:r>
              <a:rPr lang="en-US" sz="2600" dirty="0"/>
              <a:t>Doctors, nurses, other health care providers</a:t>
            </a:r>
          </a:p>
          <a:p>
            <a:pPr eaLnBrk="1" hangingPunct="1">
              <a:buFont typeface="Wingdings 2" pitchFamily="18" charset="2"/>
              <a:buChar char=""/>
            </a:pPr>
            <a:r>
              <a:rPr lang="en-US" sz="2600" dirty="0"/>
              <a:t>Public libraries</a:t>
            </a:r>
          </a:p>
          <a:p>
            <a:pPr eaLnBrk="1" hangingPunct="1">
              <a:buFont typeface="Wingdings 2" pitchFamily="18" charset="2"/>
              <a:buChar char=""/>
            </a:pPr>
            <a:r>
              <a:rPr lang="en-US" sz="2600" dirty="0"/>
              <a:t>Other local, community-based resources</a:t>
            </a:r>
          </a:p>
        </p:txBody>
      </p:sp>
      <p:sp>
        <p:nvSpPr>
          <p:cNvPr id="4099" name="Title 2"/>
          <p:cNvSpPr>
            <a:spLocks noGrp="1"/>
          </p:cNvSpPr>
          <p:nvPr>
            <p:ph type="title" idx="4294967295"/>
          </p:nvPr>
        </p:nvSpPr>
        <p:spPr>
          <a:xfrm>
            <a:off x="1524000" y="381000"/>
            <a:ext cx="8229600" cy="1143000"/>
          </a:xfrm>
        </p:spPr>
        <p:txBody>
          <a:bodyPr/>
          <a:lstStyle/>
          <a:p>
            <a:pPr eaLnBrk="1" hangingPunct="1"/>
            <a:r>
              <a:rPr lang="en-US" sz="4000" b="1"/>
              <a:t>Employee Rights and </a:t>
            </a:r>
            <a:r>
              <a:rPr lang="en-US" sz="4000" b="1" smtClean="0"/>
              <a:t>Responsibilities </a:t>
            </a:r>
            <a:endParaRPr lang="en-US" sz="4000" b="1"/>
          </a:p>
        </p:txBody>
      </p:sp>
    </p:spTree>
    <p:extLst>
      <p:ext uri="{BB962C8B-B14F-4D97-AF65-F5344CB8AC3E}">
        <p14:creationId xmlns:p14="http://schemas.microsoft.com/office/powerpoint/2010/main" val="848881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Picture of OSHA Fact Sheet for Whistleblowers"/>
          <p:cNvPicPr>
            <a:picLocks noChangeAspect="1" noChangeArrowheads="1"/>
          </p:cNvPicPr>
          <p:nvPr/>
        </p:nvPicPr>
        <p:blipFill>
          <a:blip r:embed="rId3">
            <a:extLst>
              <a:ext uri="{28A0092B-C50C-407E-A947-70E740481C1C}">
                <a14:useLocalDpi xmlns:a14="http://schemas.microsoft.com/office/drawing/2010/main" val="0"/>
              </a:ext>
            </a:extLst>
          </a:blip>
          <a:srcRect l="30238" t="11523" r="28810" b="7713"/>
          <a:stretch>
            <a:fillRect/>
          </a:stretch>
        </p:blipFill>
        <p:spPr bwMode="auto">
          <a:xfrm>
            <a:off x="5575300" y="179388"/>
            <a:ext cx="5564188" cy="649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6400" y="3105835"/>
            <a:ext cx="6096000" cy="1323439"/>
          </a:xfrm>
          <a:prstGeom prst="rect">
            <a:avLst/>
          </a:prstGeom>
        </p:spPr>
        <p:txBody>
          <a:bodyPr>
            <a:spAutoFit/>
          </a:bodyPr>
          <a:lstStyle/>
          <a:p>
            <a:r>
              <a:rPr lang="en-US" sz="4000" dirty="0" smtClean="0"/>
              <a:t>Whistle Blower Fact Sheet</a:t>
            </a:r>
            <a:r>
              <a:rPr lang="en-US" sz="4000" dirty="0"/>
              <a:t/>
            </a:r>
            <a:br>
              <a:rPr lang="en-US" sz="4000" dirty="0"/>
            </a:br>
            <a:r>
              <a:rPr lang="en-US" sz="4000" dirty="0"/>
              <a:t>(FS 3638)</a:t>
            </a:r>
          </a:p>
        </p:txBody>
      </p:sp>
      <p:sp>
        <p:nvSpPr>
          <p:cNvPr id="2" name="Title 1" hidden="1"/>
          <p:cNvSpPr>
            <a:spLocks noGrp="1"/>
          </p:cNvSpPr>
          <p:nvPr>
            <p:ph type="title"/>
          </p:nvPr>
        </p:nvSpPr>
        <p:spPr/>
        <p:txBody>
          <a:bodyPr/>
          <a:lstStyle/>
          <a:p>
            <a:r>
              <a:rPr lang="en-US" dirty="0"/>
              <a:t>Whistle Blower Fact Sheet</a:t>
            </a:r>
          </a:p>
        </p:txBody>
      </p:sp>
    </p:spTree>
    <p:extLst>
      <p:ext uri="{BB962C8B-B14F-4D97-AF65-F5344CB8AC3E}">
        <p14:creationId xmlns:p14="http://schemas.microsoft.com/office/powerpoint/2010/main" val="3844347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Picutre of OSHA webpage for the Whistleblower Protection Progra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894" y="1243148"/>
            <a:ext cx="8578443" cy="5210175"/>
          </a:xfrm>
          <a:prstGeom prst="rect">
            <a:avLst/>
          </a:prstGeom>
        </p:spPr>
      </p:pic>
      <p:sp>
        <p:nvSpPr>
          <p:cNvPr id="5" name="Title 4"/>
          <p:cNvSpPr>
            <a:spLocks noGrp="1"/>
          </p:cNvSpPr>
          <p:nvPr>
            <p:ph type="title"/>
          </p:nvPr>
        </p:nvSpPr>
        <p:spPr/>
        <p:txBody>
          <a:bodyPr/>
          <a:lstStyle/>
          <a:p>
            <a:r>
              <a:rPr lang="en-US" dirty="0"/>
              <a:t>Whistle Blower Protection Program </a:t>
            </a:r>
            <a:br>
              <a:rPr lang="en-US" dirty="0"/>
            </a:br>
            <a:endParaRPr lang="en-US" dirty="0"/>
          </a:p>
        </p:txBody>
      </p:sp>
    </p:spTree>
    <p:extLst>
      <p:ext uri="{BB962C8B-B14F-4D97-AF65-F5344CB8AC3E}">
        <p14:creationId xmlns:p14="http://schemas.microsoft.com/office/powerpoint/2010/main" val="381330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Manure Produced</a:t>
            </a:r>
            <a:endParaRPr lang="en-US" dirty="0"/>
          </a:p>
        </p:txBody>
      </p:sp>
      <p:graphicFrame>
        <p:nvGraphicFramePr>
          <p:cNvPr id="5" name="Content Placeholder 4" title="Table chart of manure produced by animals "/>
          <p:cNvGraphicFramePr>
            <a:graphicFrameLocks noGrp="1"/>
          </p:cNvGraphicFramePr>
          <p:nvPr>
            <p:ph idx="4294967295"/>
            <p:extLst>
              <p:ext uri="{D42A27DB-BD31-4B8C-83A1-F6EECF244321}">
                <p14:modId xmlns:p14="http://schemas.microsoft.com/office/powerpoint/2010/main" val="3845624256"/>
              </p:ext>
            </p:extLst>
          </p:nvPr>
        </p:nvGraphicFramePr>
        <p:xfrm>
          <a:off x="1028007" y="1792951"/>
          <a:ext cx="10515600" cy="4381500"/>
        </p:xfrm>
        <a:graphic>
          <a:graphicData uri="http://schemas.openxmlformats.org/drawingml/2006/table">
            <a:tbl>
              <a:tblPr firstRow="1"/>
              <a:tblGrid>
                <a:gridCol w="2628900"/>
                <a:gridCol w="2628900"/>
                <a:gridCol w="2628900"/>
                <a:gridCol w="2628900"/>
              </a:tblGrid>
              <a:tr h="0">
                <a:tc>
                  <a:txBody>
                    <a:bodyPr/>
                    <a:lstStyle/>
                    <a:p>
                      <a:r>
                        <a:rPr lang="en-US" sz="2200" dirty="0"/>
                        <a:t>Livestock type</a:t>
                      </a:r>
                    </a:p>
                  </a:txBody>
                  <a:tcPr marL="57990" marR="57990" marT="57150" marB="57150" anchor="ctr">
                    <a:lnL>
                      <a:noFill/>
                    </a:lnL>
                    <a:lnR>
                      <a:noFill/>
                    </a:lnR>
                    <a:lnT>
                      <a:noFill/>
                    </a:lnT>
                    <a:lnB>
                      <a:noFill/>
                    </a:lnB>
                  </a:tcPr>
                </a:tc>
                <a:tc>
                  <a:txBody>
                    <a:bodyPr/>
                    <a:lstStyle/>
                    <a:p>
                      <a:pPr algn="ctr"/>
                      <a:r>
                        <a:rPr lang="en-US" sz="2200" dirty="0">
                          <a:effectLst/>
                        </a:rPr>
                        <a:t>Total manure</a:t>
                      </a:r>
                    </a:p>
                  </a:txBody>
                  <a:tcPr marL="57990" marR="57990" marT="57150" marB="57150" anchor="ctr">
                    <a:lnL>
                      <a:noFill/>
                    </a:lnL>
                    <a:lnR>
                      <a:noFill/>
                    </a:lnR>
                    <a:lnT>
                      <a:noFill/>
                    </a:lnT>
                    <a:lnB>
                      <a:noFill/>
                    </a:lnB>
                  </a:tcPr>
                </a:tc>
                <a:tc>
                  <a:txBody>
                    <a:bodyPr/>
                    <a:lstStyle/>
                    <a:p>
                      <a:pPr algn="ctr"/>
                      <a:r>
                        <a:rPr lang="en-US" sz="2200" dirty="0">
                          <a:effectLst/>
                        </a:rPr>
                        <a:t>Nitrogen</a:t>
                      </a:r>
                    </a:p>
                  </a:txBody>
                  <a:tcPr marL="57990" marR="57990" marT="57150" marB="57150" anchor="ctr">
                    <a:lnL>
                      <a:noFill/>
                    </a:lnL>
                    <a:lnR>
                      <a:noFill/>
                    </a:lnR>
                    <a:lnT>
                      <a:noFill/>
                    </a:lnT>
                    <a:lnB>
                      <a:noFill/>
                    </a:lnB>
                  </a:tcPr>
                </a:tc>
                <a:tc>
                  <a:txBody>
                    <a:bodyPr/>
                    <a:lstStyle/>
                    <a:p>
                      <a:pPr algn="ctr"/>
                      <a:r>
                        <a:rPr lang="en-US" sz="2200" dirty="0">
                          <a:effectLst/>
                        </a:rPr>
                        <a:t>Phosphorus</a:t>
                      </a:r>
                    </a:p>
                  </a:txBody>
                  <a:tcPr marL="57990" marR="57990" marT="57150" marB="57150" anchor="ctr">
                    <a:lnL>
                      <a:noFill/>
                    </a:lnL>
                    <a:lnR>
                      <a:noFill/>
                    </a:lnR>
                    <a:lnT>
                      <a:noFill/>
                    </a:lnT>
                    <a:lnB>
                      <a:noFill/>
                    </a:lnB>
                  </a:tcPr>
                </a:tc>
              </a:tr>
              <a:tr h="0">
                <a:tc>
                  <a:txBody>
                    <a:bodyPr/>
                    <a:lstStyle/>
                    <a:p>
                      <a:r>
                        <a:rPr lang="en-US" sz="2200" dirty="0"/>
                        <a:t> </a:t>
                      </a:r>
                    </a:p>
                  </a:txBody>
                  <a:tcPr marL="57990" marR="57990" marT="57150" marB="57150" anchor="ctr">
                    <a:lnL>
                      <a:noFill/>
                    </a:lnL>
                    <a:lnR>
                      <a:noFill/>
                    </a:lnR>
                    <a:lnT>
                      <a:noFill/>
                    </a:lnT>
                    <a:lnB>
                      <a:noFill/>
                    </a:lnB>
                  </a:tcPr>
                </a:tc>
                <a:tc gridSpan="3">
                  <a:txBody>
                    <a:bodyPr/>
                    <a:lstStyle/>
                    <a:p>
                      <a:pPr algn="ctr"/>
                      <a:r>
                        <a:rPr lang="en-US" sz="2200" dirty="0">
                          <a:effectLst/>
                        </a:rPr>
                        <a:t>------- </a:t>
                      </a:r>
                      <a:r>
                        <a:rPr lang="en-US" sz="2200" dirty="0" err="1">
                          <a:effectLst/>
                        </a:rPr>
                        <a:t>lbs</a:t>
                      </a:r>
                      <a:r>
                        <a:rPr lang="en-US" sz="2200" dirty="0">
                          <a:effectLst/>
                        </a:rPr>
                        <a:t>/day/1000-lb animal unit -------</a:t>
                      </a:r>
                    </a:p>
                  </a:txBody>
                  <a:tcPr marL="57990" marR="57990" marT="57150" marB="57150" anchor="ctr">
                    <a:lnL>
                      <a:noFill/>
                    </a:lnL>
                    <a:lnR>
                      <a:noFill/>
                    </a:lnR>
                    <a:lnT>
                      <a:noFill/>
                    </a:lnT>
                    <a:lnB>
                      <a:noFill/>
                    </a:lnB>
                  </a:tcPr>
                </a:tc>
                <a:tc hMerge="1">
                  <a:txBody>
                    <a:bodyPr/>
                    <a:lstStyle/>
                    <a:p>
                      <a:endParaRPr lang="en-US"/>
                    </a:p>
                  </a:txBody>
                  <a:tcPr/>
                </a:tc>
                <a:tc hMerge="1">
                  <a:txBody>
                    <a:bodyPr/>
                    <a:lstStyle/>
                    <a:p>
                      <a:endParaRPr lang="en-US"/>
                    </a:p>
                  </a:txBody>
                  <a:tcPr/>
                </a:tc>
              </a:tr>
              <a:tr h="0">
                <a:tc>
                  <a:txBody>
                    <a:bodyPr/>
                    <a:lstStyle/>
                    <a:p>
                      <a:r>
                        <a:rPr lang="en-US" sz="2200" dirty="0"/>
                        <a:t>Beef</a:t>
                      </a:r>
                      <a:r>
                        <a:rPr lang="en-US" sz="2200" baseline="30000" dirty="0"/>
                        <a:t>1</a:t>
                      </a:r>
                      <a:endParaRPr lang="en-US" sz="2200" dirty="0"/>
                    </a:p>
                  </a:txBody>
                  <a:tcPr marL="57990" marR="57990" marT="57150" marB="57150" anchor="ctr">
                    <a:lnL>
                      <a:noFill/>
                    </a:lnL>
                    <a:lnR>
                      <a:noFill/>
                    </a:lnR>
                    <a:lnT>
                      <a:noFill/>
                    </a:lnT>
                    <a:lnB>
                      <a:noFill/>
                    </a:lnB>
                  </a:tcPr>
                </a:tc>
                <a:tc>
                  <a:txBody>
                    <a:bodyPr/>
                    <a:lstStyle/>
                    <a:p>
                      <a:pPr algn="ctr"/>
                      <a:r>
                        <a:rPr lang="en-US" sz="2200" dirty="0">
                          <a:effectLst/>
                        </a:rPr>
                        <a:t>59.1</a:t>
                      </a:r>
                    </a:p>
                  </a:txBody>
                  <a:tcPr marL="57990" marR="57990" marT="57150" marB="57150" anchor="ctr">
                    <a:lnL>
                      <a:noFill/>
                    </a:lnL>
                    <a:lnR>
                      <a:noFill/>
                    </a:lnR>
                    <a:lnT>
                      <a:noFill/>
                    </a:lnT>
                    <a:lnB>
                      <a:noFill/>
                    </a:lnB>
                  </a:tcPr>
                </a:tc>
                <a:tc>
                  <a:txBody>
                    <a:bodyPr/>
                    <a:lstStyle/>
                    <a:p>
                      <a:pPr algn="ctr"/>
                      <a:r>
                        <a:rPr lang="en-US" sz="2200" dirty="0">
                          <a:effectLst/>
                        </a:rPr>
                        <a:t>0.31</a:t>
                      </a:r>
                    </a:p>
                  </a:txBody>
                  <a:tcPr marL="57990" marR="57990" marT="57150" marB="57150" anchor="ctr">
                    <a:lnL>
                      <a:noFill/>
                    </a:lnL>
                    <a:lnR>
                      <a:noFill/>
                    </a:lnR>
                    <a:lnT>
                      <a:noFill/>
                    </a:lnT>
                    <a:lnB>
                      <a:noFill/>
                    </a:lnB>
                  </a:tcPr>
                </a:tc>
                <a:tc>
                  <a:txBody>
                    <a:bodyPr/>
                    <a:lstStyle/>
                    <a:p>
                      <a:pPr algn="ctr"/>
                      <a:r>
                        <a:rPr lang="en-US" sz="2200" dirty="0">
                          <a:effectLst/>
                        </a:rPr>
                        <a:t>0.11</a:t>
                      </a:r>
                    </a:p>
                  </a:txBody>
                  <a:tcPr marL="57990" marR="57990" marT="57150" marB="57150" anchor="ctr">
                    <a:lnL>
                      <a:noFill/>
                    </a:lnL>
                    <a:lnR>
                      <a:noFill/>
                    </a:lnR>
                    <a:lnT>
                      <a:noFill/>
                    </a:lnT>
                    <a:lnB>
                      <a:noFill/>
                    </a:lnB>
                  </a:tcPr>
                </a:tc>
              </a:tr>
              <a:tr h="0">
                <a:tc>
                  <a:txBody>
                    <a:bodyPr/>
                    <a:lstStyle/>
                    <a:p>
                      <a:r>
                        <a:rPr lang="en-US" sz="2200" dirty="0"/>
                        <a:t>Dairy</a:t>
                      </a:r>
                      <a:r>
                        <a:rPr lang="en-US" sz="2200" baseline="30000" dirty="0"/>
                        <a:t>2</a:t>
                      </a:r>
                      <a:endParaRPr lang="en-US" sz="2200" dirty="0"/>
                    </a:p>
                  </a:txBody>
                  <a:tcPr marL="57990" marR="57990" marT="57150" marB="57150" anchor="ctr">
                    <a:lnL>
                      <a:noFill/>
                    </a:lnL>
                    <a:lnR>
                      <a:noFill/>
                    </a:lnR>
                    <a:lnT>
                      <a:noFill/>
                    </a:lnT>
                    <a:lnB>
                      <a:noFill/>
                    </a:lnB>
                  </a:tcPr>
                </a:tc>
                <a:tc>
                  <a:txBody>
                    <a:bodyPr/>
                    <a:lstStyle/>
                    <a:p>
                      <a:pPr algn="ctr"/>
                      <a:r>
                        <a:rPr lang="en-US" sz="2200" dirty="0">
                          <a:effectLst/>
                        </a:rPr>
                        <a:t>80.0</a:t>
                      </a:r>
                    </a:p>
                  </a:txBody>
                  <a:tcPr marL="57990" marR="57990" marT="57150" marB="57150" anchor="ctr">
                    <a:lnL>
                      <a:noFill/>
                    </a:lnL>
                    <a:lnR>
                      <a:noFill/>
                    </a:lnR>
                    <a:lnT>
                      <a:noFill/>
                    </a:lnT>
                    <a:lnB>
                      <a:noFill/>
                    </a:lnB>
                  </a:tcPr>
                </a:tc>
                <a:tc>
                  <a:txBody>
                    <a:bodyPr/>
                    <a:lstStyle/>
                    <a:p>
                      <a:pPr algn="ctr"/>
                      <a:r>
                        <a:rPr lang="en-US" sz="2200" dirty="0">
                          <a:effectLst/>
                        </a:rPr>
                        <a:t>0.45</a:t>
                      </a:r>
                    </a:p>
                  </a:txBody>
                  <a:tcPr marL="57990" marR="57990" marT="57150" marB="57150" anchor="ctr">
                    <a:lnL>
                      <a:noFill/>
                    </a:lnL>
                    <a:lnR>
                      <a:noFill/>
                    </a:lnR>
                    <a:lnT>
                      <a:noFill/>
                    </a:lnT>
                    <a:lnB>
                      <a:noFill/>
                    </a:lnB>
                  </a:tcPr>
                </a:tc>
                <a:tc>
                  <a:txBody>
                    <a:bodyPr/>
                    <a:lstStyle/>
                    <a:p>
                      <a:pPr algn="ctr"/>
                      <a:r>
                        <a:rPr lang="en-US" sz="2200" dirty="0">
                          <a:effectLst/>
                        </a:rPr>
                        <a:t>0.07</a:t>
                      </a:r>
                    </a:p>
                  </a:txBody>
                  <a:tcPr marL="57990" marR="57990" marT="57150" marB="57150" anchor="ctr">
                    <a:lnL>
                      <a:noFill/>
                    </a:lnL>
                    <a:lnR>
                      <a:noFill/>
                    </a:lnR>
                    <a:lnT>
                      <a:noFill/>
                    </a:lnT>
                    <a:lnB>
                      <a:noFill/>
                    </a:lnB>
                  </a:tcPr>
                </a:tc>
              </a:tr>
              <a:tr h="0">
                <a:tc>
                  <a:txBody>
                    <a:bodyPr/>
                    <a:lstStyle/>
                    <a:p>
                      <a:r>
                        <a:rPr lang="en-US" sz="2200" dirty="0"/>
                        <a:t>Hogs and pigs</a:t>
                      </a:r>
                      <a:r>
                        <a:rPr lang="en-US" sz="2200" baseline="30000" dirty="0"/>
                        <a:t>3</a:t>
                      </a:r>
                      <a:endParaRPr lang="en-US" sz="2200" dirty="0"/>
                    </a:p>
                  </a:txBody>
                  <a:tcPr marL="57990" marR="57990" marT="57150" marB="57150" anchor="ctr">
                    <a:lnL>
                      <a:noFill/>
                    </a:lnL>
                    <a:lnR>
                      <a:noFill/>
                    </a:lnR>
                    <a:lnT>
                      <a:noFill/>
                    </a:lnT>
                    <a:lnB>
                      <a:noFill/>
                    </a:lnB>
                  </a:tcPr>
                </a:tc>
                <a:tc>
                  <a:txBody>
                    <a:bodyPr/>
                    <a:lstStyle/>
                    <a:p>
                      <a:pPr algn="ctr"/>
                      <a:r>
                        <a:rPr lang="en-US" sz="2200" dirty="0">
                          <a:effectLst/>
                        </a:rPr>
                        <a:t>63.1</a:t>
                      </a:r>
                    </a:p>
                  </a:txBody>
                  <a:tcPr marL="57990" marR="57990" marT="57150" marB="57150" anchor="ctr">
                    <a:lnL>
                      <a:noFill/>
                    </a:lnL>
                    <a:lnR>
                      <a:noFill/>
                    </a:lnR>
                    <a:lnT>
                      <a:noFill/>
                    </a:lnT>
                    <a:lnB>
                      <a:noFill/>
                    </a:lnB>
                  </a:tcPr>
                </a:tc>
                <a:tc>
                  <a:txBody>
                    <a:bodyPr/>
                    <a:lstStyle/>
                    <a:p>
                      <a:pPr algn="ctr"/>
                      <a:r>
                        <a:rPr lang="en-US" sz="2200" dirty="0">
                          <a:effectLst/>
                        </a:rPr>
                        <a:t>0.42</a:t>
                      </a:r>
                    </a:p>
                  </a:txBody>
                  <a:tcPr marL="57990" marR="57990" marT="57150" marB="57150" anchor="ctr">
                    <a:lnL>
                      <a:noFill/>
                    </a:lnL>
                    <a:lnR>
                      <a:noFill/>
                    </a:lnR>
                    <a:lnT>
                      <a:noFill/>
                    </a:lnT>
                    <a:lnB>
                      <a:noFill/>
                    </a:lnB>
                  </a:tcPr>
                </a:tc>
                <a:tc>
                  <a:txBody>
                    <a:bodyPr/>
                    <a:lstStyle/>
                    <a:p>
                      <a:pPr algn="ctr"/>
                      <a:r>
                        <a:rPr lang="en-US" sz="2200" dirty="0">
                          <a:effectLst/>
                        </a:rPr>
                        <a:t>0.16</a:t>
                      </a:r>
                    </a:p>
                  </a:txBody>
                  <a:tcPr marL="57990" marR="57990" marT="57150" marB="57150" anchor="ctr">
                    <a:lnL>
                      <a:noFill/>
                    </a:lnL>
                    <a:lnR>
                      <a:noFill/>
                    </a:lnR>
                    <a:lnT>
                      <a:noFill/>
                    </a:lnT>
                    <a:lnB>
                      <a:noFill/>
                    </a:lnB>
                  </a:tcPr>
                </a:tc>
              </a:tr>
              <a:tr h="0">
                <a:tc>
                  <a:txBody>
                    <a:bodyPr/>
                    <a:lstStyle/>
                    <a:p>
                      <a:r>
                        <a:rPr lang="en-US" sz="2200" dirty="0"/>
                        <a:t>Chickens (layers)</a:t>
                      </a:r>
                    </a:p>
                  </a:txBody>
                  <a:tcPr marL="57990" marR="57990" marT="57150" marB="57150" anchor="ctr">
                    <a:lnL>
                      <a:noFill/>
                    </a:lnL>
                    <a:lnR>
                      <a:noFill/>
                    </a:lnR>
                    <a:lnT>
                      <a:noFill/>
                    </a:lnT>
                    <a:lnB>
                      <a:noFill/>
                    </a:lnB>
                  </a:tcPr>
                </a:tc>
                <a:tc>
                  <a:txBody>
                    <a:bodyPr/>
                    <a:lstStyle/>
                    <a:p>
                      <a:pPr algn="ctr"/>
                      <a:r>
                        <a:rPr lang="en-US" sz="2200" dirty="0">
                          <a:effectLst/>
                        </a:rPr>
                        <a:t>60.5</a:t>
                      </a:r>
                    </a:p>
                  </a:txBody>
                  <a:tcPr marL="57990" marR="57990" marT="57150" marB="57150" anchor="ctr">
                    <a:lnL>
                      <a:noFill/>
                    </a:lnL>
                    <a:lnR>
                      <a:noFill/>
                    </a:lnR>
                    <a:lnT>
                      <a:noFill/>
                    </a:lnT>
                    <a:lnB>
                      <a:noFill/>
                    </a:lnB>
                  </a:tcPr>
                </a:tc>
                <a:tc>
                  <a:txBody>
                    <a:bodyPr/>
                    <a:lstStyle/>
                    <a:p>
                      <a:pPr algn="ctr"/>
                      <a:r>
                        <a:rPr lang="en-US" sz="2200" dirty="0">
                          <a:effectLst/>
                        </a:rPr>
                        <a:t>0.83</a:t>
                      </a:r>
                    </a:p>
                  </a:txBody>
                  <a:tcPr marL="57990" marR="57990" marT="57150" marB="57150" anchor="ctr">
                    <a:lnL>
                      <a:noFill/>
                    </a:lnL>
                    <a:lnR>
                      <a:noFill/>
                    </a:lnR>
                    <a:lnT>
                      <a:noFill/>
                    </a:lnT>
                    <a:lnB>
                      <a:noFill/>
                    </a:lnB>
                  </a:tcPr>
                </a:tc>
                <a:tc>
                  <a:txBody>
                    <a:bodyPr/>
                    <a:lstStyle/>
                    <a:p>
                      <a:pPr algn="ctr"/>
                      <a:r>
                        <a:rPr lang="en-US" sz="2200" dirty="0">
                          <a:effectLst/>
                        </a:rPr>
                        <a:t>0.31</a:t>
                      </a:r>
                    </a:p>
                  </a:txBody>
                  <a:tcPr marL="57990" marR="57990" marT="57150" marB="57150" anchor="ctr">
                    <a:lnL>
                      <a:noFill/>
                    </a:lnL>
                    <a:lnR>
                      <a:noFill/>
                    </a:lnR>
                    <a:lnT>
                      <a:noFill/>
                    </a:lnT>
                    <a:lnB>
                      <a:noFill/>
                    </a:lnB>
                  </a:tcPr>
                </a:tc>
              </a:tr>
              <a:tr h="0">
                <a:tc>
                  <a:txBody>
                    <a:bodyPr/>
                    <a:lstStyle/>
                    <a:p>
                      <a:r>
                        <a:rPr lang="en-US" sz="2200" dirty="0"/>
                        <a:t>Chickens (broilers)</a:t>
                      </a:r>
                    </a:p>
                  </a:txBody>
                  <a:tcPr marL="57990" marR="57990" marT="57150" marB="57150" anchor="ctr">
                    <a:lnL>
                      <a:noFill/>
                    </a:lnL>
                    <a:lnR>
                      <a:noFill/>
                    </a:lnR>
                    <a:lnT>
                      <a:noFill/>
                    </a:lnT>
                    <a:lnB>
                      <a:noFill/>
                    </a:lnB>
                  </a:tcPr>
                </a:tc>
                <a:tc>
                  <a:txBody>
                    <a:bodyPr/>
                    <a:lstStyle/>
                    <a:p>
                      <a:pPr algn="ctr"/>
                      <a:r>
                        <a:rPr lang="en-US" sz="2200" dirty="0">
                          <a:effectLst/>
                        </a:rPr>
                        <a:t>80.0</a:t>
                      </a:r>
                    </a:p>
                  </a:txBody>
                  <a:tcPr marL="57990" marR="57990" marT="57150" marB="57150" anchor="ctr">
                    <a:lnL>
                      <a:noFill/>
                    </a:lnL>
                    <a:lnR>
                      <a:noFill/>
                    </a:lnR>
                    <a:lnT>
                      <a:noFill/>
                    </a:lnT>
                    <a:lnB>
                      <a:noFill/>
                    </a:lnB>
                  </a:tcPr>
                </a:tc>
                <a:tc>
                  <a:txBody>
                    <a:bodyPr/>
                    <a:lstStyle/>
                    <a:p>
                      <a:pPr algn="ctr"/>
                      <a:r>
                        <a:rPr lang="en-US" sz="2200" dirty="0">
                          <a:effectLst/>
                        </a:rPr>
                        <a:t>1.10</a:t>
                      </a:r>
                    </a:p>
                  </a:txBody>
                  <a:tcPr marL="57990" marR="57990" marT="57150" marB="57150" anchor="ctr">
                    <a:lnL>
                      <a:noFill/>
                    </a:lnL>
                    <a:lnR>
                      <a:noFill/>
                    </a:lnR>
                    <a:lnT>
                      <a:noFill/>
                    </a:lnT>
                    <a:lnB>
                      <a:noFill/>
                    </a:lnB>
                  </a:tcPr>
                </a:tc>
                <a:tc>
                  <a:txBody>
                    <a:bodyPr/>
                    <a:lstStyle/>
                    <a:p>
                      <a:pPr algn="ctr"/>
                      <a:r>
                        <a:rPr lang="en-US" sz="2200" dirty="0">
                          <a:effectLst/>
                        </a:rPr>
                        <a:t>0.34</a:t>
                      </a:r>
                    </a:p>
                  </a:txBody>
                  <a:tcPr marL="57990" marR="57990" marT="57150" marB="57150" anchor="ctr">
                    <a:lnL>
                      <a:noFill/>
                    </a:lnL>
                    <a:lnR>
                      <a:noFill/>
                    </a:lnR>
                    <a:lnT>
                      <a:noFill/>
                    </a:lnT>
                    <a:lnB>
                      <a:noFill/>
                    </a:lnB>
                  </a:tcPr>
                </a:tc>
              </a:tr>
              <a:tr h="0">
                <a:tc>
                  <a:txBody>
                    <a:bodyPr/>
                    <a:lstStyle/>
                    <a:p>
                      <a:r>
                        <a:rPr lang="en-US" sz="2200" dirty="0"/>
                        <a:t>Turkeys</a:t>
                      </a:r>
                    </a:p>
                  </a:txBody>
                  <a:tcPr marL="57990" marR="57990" marT="57150" marB="57150" anchor="ctr">
                    <a:lnL>
                      <a:noFill/>
                    </a:lnL>
                    <a:lnR>
                      <a:noFill/>
                    </a:lnR>
                    <a:lnT>
                      <a:noFill/>
                    </a:lnT>
                    <a:lnB>
                      <a:noFill/>
                    </a:lnB>
                  </a:tcPr>
                </a:tc>
                <a:tc>
                  <a:txBody>
                    <a:bodyPr/>
                    <a:lstStyle/>
                    <a:p>
                      <a:pPr algn="ctr"/>
                      <a:r>
                        <a:rPr lang="en-US" sz="2200" dirty="0">
                          <a:effectLst/>
                        </a:rPr>
                        <a:t>43.6</a:t>
                      </a:r>
                    </a:p>
                  </a:txBody>
                  <a:tcPr marL="57990" marR="57990" marT="57150" marB="57150" anchor="ctr">
                    <a:lnL>
                      <a:noFill/>
                    </a:lnL>
                    <a:lnR>
                      <a:noFill/>
                    </a:lnR>
                    <a:lnT>
                      <a:noFill/>
                    </a:lnT>
                    <a:lnB>
                      <a:noFill/>
                    </a:lnB>
                  </a:tcPr>
                </a:tc>
                <a:tc>
                  <a:txBody>
                    <a:bodyPr/>
                    <a:lstStyle/>
                    <a:p>
                      <a:pPr algn="ctr"/>
                      <a:r>
                        <a:rPr lang="en-US" sz="2200" dirty="0">
                          <a:effectLst/>
                        </a:rPr>
                        <a:t>0.74</a:t>
                      </a:r>
                    </a:p>
                  </a:txBody>
                  <a:tcPr marL="57990" marR="57990" marT="57150" marB="57150" anchor="ctr">
                    <a:lnL>
                      <a:noFill/>
                    </a:lnL>
                    <a:lnR>
                      <a:noFill/>
                    </a:lnR>
                    <a:lnT>
                      <a:noFill/>
                    </a:lnT>
                    <a:lnB>
                      <a:noFill/>
                    </a:lnB>
                  </a:tcPr>
                </a:tc>
                <a:tc>
                  <a:txBody>
                    <a:bodyPr/>
                    <a:lstStyle/>
                    <a:p>
                      <a:pPr algn="ctr"/>
                      <a:r>
                        <a:rPr lang="en-US" sz="2200" dirty="0">
                          <a:effectLst/>
                        </a:rPr>
                        <a:t>0.28</a:t>
                      </a:r>
                    </a:p>
                  </a:txBody>
                  <a:tcPr marL="57990" marR="57990" marT="57150" marB="57150" anchor="ctr">
                    <a:lnL>
                      <a:noFill/>
                    </a:lnL>
                    <a:lnR>
                      <a:noFill/>
                    </a:lnR>
                    <a:lnT>
                      <a:noFill/>
                    </a:lnT>
                    <a:lnB>
                      <a:noFill/>
                    </a:lnB>
                  </a:tcPr>
                </a:tc>
              </a:tr>
              <a:tr h="0">
                <a:tc gridSpan="4">
                  <a:txBody>
                    <a:bodyPr/>
                    <a:lstStyle/>
                    <a:p>
                      <a:r>
                        <a:rPr lang="en-US" sz="2200" baseline="30000" dirty="0"/>
                        <a:t>1</a:t>
                      </a:r>
                      <a:r>
                        <a:rPr lang="en-US" sz="2200" dirty="0"/>
                        <a:t>High forage diet. </a:t>
                      </a:r>
                      <a:r>
                        <a:rPr lang="en-US" sz="2200" baseline="30000" dirty="0"/>
                        <a:t>2</a:t>
                      </a:r>
                      <a:r>
                        <a:rPr lang="en-US" sz="2200" dirty="0"/>
                        <a:t>Lactating cow. </a:t>
                      </a:r>
                      <a:r>
                        <a:rPr lang="en-US" sz="2200" baseline="30000" dirty="0"/>
                        <a:t>3</a:t>
                      </a:r>
                      <a:r>
                        <a:rPr lang="en-US" sz="2200" dirty="0"/>
                        <a:t>Grower.</a:t>
                      </a:r>
                      <a:br>
                        <a:rPr lang="en-US" sz="2200" dirty="0"/>
                      </a:br>
                      <a:endParaRPr lang="en-US" sz="2200" dirty="0"/>
                    </a:p>
                  </a:txBody>
                  <a:tcPr marL="57990" marR="57990" marT="57150" marB="5715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844381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646766"/>
            <a:ext cx="6096000" cy="5509200"/>
          </a:xfrm>
          <a:prstGeom prst="rect">
            <a:avLst/>
          </a:prstGeom>
        </p:spPr>
        <p:txBody>
          <a:bodyPr>
            <a:spAutoFit/>
          </a:bodyPr>
          <a:lstStyle/>
          <a:p>
            <a:r>
              <a:rPr lang="en-US" sz="3200" dirty="0" smtClean="0">
                <a:latin typeface="Palatino Linotype" panose="02040502050505030304" pitchFamily="18" charset="0"/>
              </a:rPr>
              <a:t>There </a:t>
            </a:r>
            <a:r>
              <a:rPr lang="en-US" sz="3200" dirty="0">
                <a:latin typeface="Palatino Linotype" panose="02040502050505030304" pitchFamily="18" charset="0"/>
              </a:rPr>
              <a:t>is currently no consistent solution to controlling this foaming in pig manure pits. Researchers do not yet understand all the factors (diet, manure pH, others) that cause this problem. Several research projects are ongoing to better understand the causes and eventually provide solutions to this serious </a:t>
            </a:r>
            <a:r>
              <a:rPr lang="en-US" sz="3200" dirty="0" smtClean="0">
                <a:latin typeface="Palatino Linotype" panose="02040502050505030304" pitchFamily="18" charset="0"/>
              </a:rPr>
              <a:t>problem</a:t>
            </a:r>
            <a:r>
              <a:rPr lang="en-US" sz="3200" dirty="0">
                <a:latin typeface="Palatino Linotype" panose="02040502050505030304" pitchFamily="18" charset="0"/>
              </a:rPr>
              <a:t>.</a:t>
            </a:r>
          </a:p>
        </p:txBody>
      </p:sp>
      <p:sp>
        <p:nvSpPr>
          <p:cNvPr id="3" name="Title 2" hidden="1"/>
          <p:cNvSpPr>
            <a:spLocks noGrp="1"/>
          </p:cNvSpPr>
          <p:nvPr>
            <p:ph type="title"/>
          </p:nvPr>
        </p:nvSpPr>
        <p:spPr/>
        <p:txBody>
          <a:bodyPr/>
          <a:lstStyle/>
          <a:p>
            <a:r>
              <a:rPr lang="en-US" dirty="0" smtClean="0"/>
              <a:t>Tips to prevent injuries</a:t>
            </a:r>
            <a:endParaRPr lang="en-US" dirty="0"/>
          </a:p>
        </p:txBody>
      </p:sp>
    </p:spTree>
    <p:extLst>
      <p:ext uri="{BB962C8B-B14F-4D97-AF65-F5344CB8AC3E}">
        <p14:creationId xmlns:p14="http://schemas.microsoft.com/office/powerpoint/2010/main" val="3654013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atin typeface="Palatino Linotype" panose="02040502050505030304" pitchFamily="18" charset="0"/>
              </a:rPr>
              <a:t>Pit Gases</a:t>
            </a:r>
            <a:endParaRPr lang="en-US" dirty="0">
              <a:latin typeface="Palatino Linotype" panose="02040502050505030304" pitchFamily="18" charset="0"/>
            </a:endParaRPr>
          </a:p>
        </p:txBody>
      </p:sp>
      <p:sp>
        <p:nvSpPr>
          <p:cNvPr id="7" name="Content Placeholder 6"/>
          <p:cNvSpPr>
            <a:spLocks noGrp="1"/>
          </p:cNvSpPr>
          <p:nvPr>
            <p:ph sz="half" idx="2"/>
          </p:nvPr>
        </p:nvSpPr>
        <p:spPr/>
        <p:txBody>
          <a:bodyPr/>
          <a:lstStyle/>
          <a:p>
            <a:r>
              <a:rPr lang="en-US" dirty="0">
                <a:latin typeface="Palatino Linotype" panose="02040502050505030304" pitchFamily="18" charset="0"/>
              </a:rPr>
              <a:t>When </a:t>
            </a:r>
            <a:r>
              <a:rPr lang="en-US" dirty="0" smtClean="0">
                <a:latin typeface="Palatino Linotype" panose="02040502050505030304" pitchFamily="18" charset="0"/>
              </a:rPr>
              <a:t>foaming occurs</a:t>
            </a:r>
            <a:r>
              <a:rPr lang="en-US" dirty="0">
                <a:latin typeface="Palatino Linotype" panose="02040502050505030304" pitchFamily="18" charset="0"/>
              </a:rPr>
              <a:t>, </a:t>
            </a:r>
            <a:r>
              <a:rPr lang="en-US" dirty="0" smtClean="0">
                <a:latin typeface="Palatino Linotype" panose="02040502050505030304" pitchFamily="18" charset="0"/>
              </a:rPr>
              <a:t>gases </a:t>
            </a:r>
            <a:r>
              <a:rPr lang="en-US" dirty="0">
                <a:latin typeface="Palatino Linotype" panose="02040502050505030304" pitchFamily="18" charset="0"/>
              </a:rPr>
              <a:t>become trapped in the foam’s bubbles, which may be comprised of 50 to 70% methane.</a:t>
            </a:r>
          </a:p>
        </p:txBody>
      </p:sp>
      <p:pic>
        <p:nvPicPr>
          <p:cNvPr id="8" name="Content Placeholder 7" title="Picture of foaming bubbles"/>
          <p:cNvPicPr>
            <a:picLocks noGrp="1" noChangeAspect="1"/>
          </p:cNvPicPr>
          <p:nvPr>
            <p:ph sz="half" idx="1"/>
          </p:nvPr>
        </p:nvPicPr>
        <p:blipFill>
          <a:blip r:embed="rId3"/>
          <a:stretch>
            <a:fillRect/>
          </a:stretch>
        </p:blipFill>
        <p:spPr>
          <a:xfrm>
            <a:off x="249098" y="2209800"/>
            <a:ext cx="5714523" cy="3219450"/>
          </a:xfrm>
          <a:prstGeom prst="rect">
            <a:avLst/>
          </a:prstGeom>
        </p:spPr>
      </p:pic>
      <p:sp>
        <p:nvSpPr>
          <p:cNvPr id="9" name="TextBox 8"/>
          <p:cNvSpPr txBox="1"/>
          <p:nvPr/>
        </p:nvSpPr>
        <p:spPr>
          <a:xfrm>
            <a:off x="533400" y="5924550"/>
            <a:ext cx="9715500" cy="369332"/>
          </a:xfrm>
          <a:prstGeom prst="rect">
            <a:avLst/>
          </a:prstGeom>
          <a:noFill/>
        </p:spPr>
        <p:txBody>
          <a:bodyPr wrap="square" rtlCol="0">
            <a:spAutoFit/>
          </a:bodyPr>
          <a:lstStyle/>
          <a:p>
            <a:r>
              <a:rPr lang="en-US" dirty="0" smtClean="0">
                <a:latin typeface="Palatino Linotype" panose="02040502050505030304" pitchFamily="18" charset="0"/>
              </a:rPr>
              <a:t>Photo Courtesy of: David Schmidt, University of Minnesota </a:t>
            </a:r>
            <a:endParaRPr lang="en-US" dirty="0">
              <a:latin typeface="Palatino Linotype" panose="02040502050505030304" pitchFamily="18" charset="0"/>
            </a:endParaRPr>
          </a:p>
        </p:txBody>
      </p:sp>
    </p:spTree>
    <p:extLst>
      <p:ext uri="{BB962C8B-B14F-4D97-AF65-F5344CB8AC3E}">
        <p14:creationId xmlns:p14="http://schemas.microsoft.com/office/powerpoint/2010/main" val="1267960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09800" y="381000"/>
            <a:ext cx="7772400" cy="990600"/>
          </a:xfrm>
          <a:effectLst>
            <a:outerShdw dist="107763" dir="2700000" algn="ctr" rotWithShape="0">
              <a:schemeClr val="bg2"/>
            </a:outerShdw>
          </a:effectLst>
        </p:spPr>
        <p:txBody>
          <a:bodyPr>
            <a:normAutofit fontScale="90000"/>
          </a:bodyPr>
          <a:lstStyle/>
          <a:p>
            <a:pPr>
              <a:defRPr/>
            </a:pPr>
            <a:r>
              <a:rPr lang="en-US" sz="6600" b="1" dirty="0" smtClean="0">
                <a:solidFill>
                  <a:srgbClr val="FF0033"/>
                </a:solidFill>
              </a:rPr>
              <a:t>IDLH</a:t>
            </a:r>
            <a:endParaRPr lang="en-US" sz="6600" b="1" dirty="0">
              <a:solidFill>
                <a:srgbClr val="FF0033"/>
              </a:solidFill>
            </a:endParaRPr>
          </a:p>
        </p:txBody>
      </p:sp>
      <p:sp>
        <p:nvSpPr>
          <p:cNvPr id="21507" name="Rectangle 3"/>
          <p:cNvSpPr>
            <a:spLocks noGrp="1" noChangeArrowheads="1"/>
          </p:cNvSpPr>
          <p:nvPr>
            <p:ph idx="1"/>
          </p:nvPr>
        </p:nvSpPr>
        <p:spPr>
          <a:xfrm>
            <a:off x="2209800" y="1524000"/>
            <a:ext cx="7772400" cy="4419600"/>
          </a:xfrm>
          <a:noFill/>
        </p:spPr>
        <p:txBody>
          <a:bodyPr/>
          <a:lstStyle/>
          <a:p>
            <a:pPr>
              <a:buClr>
                <a:schemeClr val="bg1"/>
              </a:buClr>
              <a:buFont typeface="Wingdings" pitchFamily="2" charset="2"/>
              <a:buChar char="v"/>
            </a:pPr>
            <a:r>
              <a:rPr lang="en-US" dirty="0" smtClean="0">
                <a:latin typeface="Palatino Linotype" panose="02040502050505030304" pitchFamily="18" charset="0"/>
              </a:rPr>
              <a:t>IMMEDIATELY DANGEROUS TO LIFE OR HEALTH</a:t>
            </a:r>
          </a:p>
          <a:p>
            <a:pPr>
              <a:buClr>
                <a:schemeClr val="bg1"/>
              </a:buClr>
              <a:buFont typeface="Wingdings" pitchFamily="2" charset="2"/>
              <a:buChar char="v"/>
            </a:pPr>
            <a:r>
              <a:rPr lang="en-US" dirty="0" smtClean="0">
                <a:latin typeface="Palatino Linotype" panose="02040502050505030304" pitchFamily="18" charset="0"/>
              </a:rPr>
              <a:t>Any condition which poses an immediate threat to the life of an entrant, or;</a:t>
            </a:r>
          </a:p>
          <a:p>
            <a:pPr>
              <a:buClr>
                <a:schemeClr val="bg1"/>
              </a:buClr>
              <a:buFont typeface="Wingdings" pitchFamily="2" charset="2"/>
              <a:buChar char="v"/>
            </a:pPr>
            <a:r>
              <a:rPr lang="en-US" dirty="0" smtClean="0">
                <a:latin typeface="Palatino Linotype" panose="02040502050505030304" pitchFamily="18" charset="0"/>
              </a:rPr>
              <a:t>Would cause irreversible adverse health effects, or;</a:t>
            </a:r>
          </a:p>
          <a:p>
            <a:pPr>
              <a:buClr>
                <a:schemeClr val="bg1"/>
              </a:buClr>
              <a:buFont typeface="Wingdings" pitchFamily="2" charset="2"/>
              <a:buChar char="v"/>
            </a:pPr>
            <a:r>
              <a:rPr lang="en-US" dirty="0" smtClean="0">
                <a:latin typeface="Palatino Linotype" panose="02040502050505030304" pitchFamily="18" charset="0"/>
              </a:rPr>
              <a:t>Would interfere with an individual’s ability to escape unaided from a permit space.</a:t>
            </a:r>
          </a:p>
        </p:txBody>
      </p:sp>
    </p:spTree>
    <p:extLst>
      <p:ext uri="{BB962C8B-B14F-4D97-AF65-F5344CB8AC3E}">
        <p14:creationId xmlns:p14="http://schemas.microsoft.com/office/powerpoint/2010/main" val="271763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TotalTime>
  <Words>3508</Words>
  <Application>Microsoft Office PowerPoint</Application>
  <PresentationFormat>Custom</PresentationFormat>
  <Paragraphs>430</Paragraphs>
  <Slides>52</Slides>
  <Notes>50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5" baseType="lpstr">
      <vt:lpstr>Office Theme</vt:lpstr>
      <vt:lpstr>Clip</vt:lpstr>
      <vt:lpstr>Photo Editor Photo</vt:lpstr>
      <vt:lpstr>Foaming Manure Pits</vt:lpstr>
      <vt:lpstr>Susan Harwood Training Grant</vt:lpstr>
      <vt:lpstr>Program Objectives</vt:lpstr>
      <vt:lpstr>Statistics: Involvement in Farming in the U.S.</vt:lpstr>
      <vt:lpstr>Statistics of Injury/Mortality: U.S.</vt:lpstr>
      <vt:lpstr>Manure Produced</vt:lpstr>
      <vt:lpstr>Tips to prevent injuries</vt:lpstr>
      <vt:lpstr>Pit Gases</vt:lpstr>
      <vt:lpstr>IDLH</vt:lpstr>
      <vt:lpstr>IDLH  </vt:lpstr>
      <vt:lpstr>Develop an Emergency Action Plan</vt:lpstr>
      <vt:lpstr>Toxic Atmospheres</vt:lpstr>
      <vt:lpstr>Oxygen Deficient Atmospheres</vt:lpstr>
      <vt:lpstr>Oxygen Deficient Atmospheres  </vt:lpstr>
      <vt:lpstr>Hydrogen Sulfide (H2S)</vt:lpstr>
      <vt:lpstr>Hydrogen Sulfide</vt:lpstr>
      <vt:lpstr>Hydrogen Sulfide  </vt:lpstr>
      <vt:lpstr>Carbon Dioxide (CO2)</vt:lpstr>
      <vt:lpstr>Carbon Dioxide</vt:lpstr>
      <vt:lpstr>Ammonia (NH3)</vt:lpstr>
      <vt:lpstr>Ammonia</vt:lpstr>
      <vt:lpstr>Carbon Monoxide (CO) </vt:lpstr>
      <vt:lpstr>Carbon Monoxide</vt:lpstr>
      <vt:lpstr>Methane (CH4)</vt:lpstr>
      <vt:lpstr>Methane</vt:lpstr>
      <vt:lpstr>Air Monitoring</vt:lpstr>
      <vt:lpstr>Test the Atmosphere</vt:lpstr>
      <vt:lpstr>Multiple Gas Monitors</vt:lpstr>
      <vt:lpstr>Gas Monitors</vt:lpstr>
      <vt:lpstr>Monitor Response Time.</vt:lpstr>
      <vt:lpstr>Air quality</vt:lpstr>
      <vt:lpstr>Foaming manure ppits are dangerous</vt:lpstr>
      <vt:lpstr>Ventilation</vt:lpstr>
      <vt:lpstr>Pumping full pits</vt:lpstr>
      <vt:lpstr>Pumping a pit when foam is present</vt:lpstr>
      <vt:lpstr>Lockout tagout</vt:lpstr>
      <vt:lpstr>Lockout/Tagout</vt:lpstr>
      <vt:lpstr>General Requirements</vt:lpstr>
      <vt:lpstr>Unsafe farm electrical systems</vt:lpstr>
      <vt:lpstr>Electrical and valves lockout/tagout</vt:lpstr>
      <vt:lpstr>Shut off the tractor</vt:lpstr>
      <vt:lpstr> Combustible Gas Hazards</vt:lpstr>
      <vt:lpstr>Beware of pressure washing</vt:lpstr>
      <vt:lpstr>In case of Fire… Remember to RACE</vt:lpstr>
      <vt:lpstr>Review</vt:lpstr>
      <vt:lpstr>Review  </vt:lpstr>
      <vt:lpstr>Agriculture Exemption</vt:lpstr>
      <vt:lpstr>Employee Rights and Responsibilities</vt:lpstr>
      <vt:lpstr>Employee Rights and Responsibilities  </vt:lpstr>
      <vt:lpstr>Employee Rights and Responsibilities </vt:lpstr>
      <vt:lpstr>Whistle Blower Fact Sheet</vt:lpstr>
      <vt:lpstr>Whistle Blower Protection Program  </vt:lpstr>
    </vt:vector>
  </TitlesOfParts>
  <Company>CCH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Neenan</dc:creator>
  <cp:lastModifiedBy>Robertson, Donna - OSHA</cp:lastModifiedBy>
  <cp:revision>54</cp:revision>
  <dcterms:created xsi:type="dcterms:W3CDTF">2015-02-23T16:51:58Z</dcterms:created>
  <dcterms:modified xsi:type="dcterms:W3CDTF">2017-03-31T21:04:37Z</dcterms:modified>
</cp:coreProperties>
</file>