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61" r:id="rId3"/>
  </p:sldMasterIdLst>
  <p:notesMasterIdLst>
    <p:notesMasterId r:id="rId67"/>
  </p:notesMasterIdLst>
  <p:sldIdLst>
    <p:sldId id="256" r:id="rId4"/>
    <p:sldId id="335" r:id="rId5"/>
    <p:sldId id="258" r:id="rId6"/>
    <p:sldId id="259" r:id="rId7"/>
    <p:sldId id="260" r:id="rId8"/>
    <p:sldId id="267" r:id="rId9"/>
    <p:sldId id="386" r:id="rId10"/>
    <p:sldId id="288" r:id="rId11"/>
    <p:sldId id="327" r:id="rId12"/>
    <p:sldId id="264" r:id="rId13"/>
    <p:sldId id="375" r:id="rId14"/>
    <p:sldId id="319" r:id="rId15"/>
    <p:sldId id="296" r:id="rId16"/>
    <p:sldId id="261" r:id="rId17"/>
    <p:sldId id="366" r:id="rId18"/>
    <p:sldId id="265" r:id="rId19"/>
    <p:sldId id="293" r:id="rId20"/>
    <p:sldId id="273" r:id="rId21"/>
    <p:sldId id="363" r:id="rId22"/>
    <p:sldId id="280" r:id="rId23"/>
    <p:sldId id="287" r:id="rId24"/>
    <p:sldId id="351" r:id="rId25"/>
    <p:sldId id="352" r:id="rId26"/>
    <p:sldId id="353" r:id="rId27"/>
    <p:sldId id="374" r:id="rId28"/>
    <p:sldId id="294" r:id="rId29"/>
    <p:sldId id="266" r:id="rId30"/>
    <p:sldId id="270" r:id="rId31"/>
    <p:sldId id="268" r:id="rId32"/>
    <p:sldId id="307" r:id="rId33"/>
    <p:sldId id="332" r:id="rId34"/>
    <p:sldId id="334" r:id="rId35"/>
    <p:sldId id="382" r:id="rId36"/>
    <p:sldId id="383" r:id="rId37"/>
    <p:sldId id="385" r:id="rId38"/>
    <p:sldId id="262" r:id="rId39"/>
    <p:sldId id="284" r:id="rId40"/>
    <p:sldId id="281" r:id="rId41"/>
    <p:sldId id="359" r:id="rId42"/>
    <p:sldId id="313" r:id="rId43"/>
    <p:sldId id="358" r:id="rId44"/>
    <p:sldId id="369" r:id="rId45"/>
    <p:sldId id="365" r:id="rId46"/>
    <p:sldId id="315" r:id="rId47"/>
    <p:sldId id="275" r:id="rId48"/>
    <p:sldId id="361" r:id="rId49"/>
    <p:sldId id="331" r:id="rId50"/>
    <p:sldId id="282" r:id="rId51"/>
    <p:sldId id="371" r:id="rId52"/>
    <p:sldId id="337" r:id="rId53"/>
    <p:sldId id="377" r:id="rId54"/>
    <p:sldId id="378" r:id="rId55"/>
    <p:sldId id="338" r:id="rId56"/>
    <p:sldId id="370" r:id="rId57"/>
    <p:sldId id="333" r:id="rId58"/>
    <p:sldId id="278" r:id="rId59"/>
    <p:sldId id="341" r:id="rId60"/>
    <p:sldId id="379" r:id="rId61"/>
    <p:sldId id="343" r:id="rId62"/>
    <p:sldId id="376" r:id="rId63"/>
    <p:sldId id="346" r:id="rId64"/>
    <p:sldId id="387" r:id="rId65"/>
    <p:sldId id="388" r:id="rId6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E1DD7B-F4FC-4F6D-A0F9-A33FBECDA169}">
          <p14:sldIdLst>
            <p14:sldId id="256"/>
            <p14:sldId id="335"/>
            <p14:sldId id="258"/>
            <p14:sldId id="259"/>
            <p14:sldId id="260"/>
            <p14:sldId id="267"/>
            <p14:sldId id="386"/>
            <p14:sldId id="288"/>
            <p14:sldId id="327"/>
            <p14:sldId id="264"/>
            <p14:sldId id="375"/>
            <p14:sldId id="319"/>
            <p14:sldId id="296"/>
            <p14:sldId id="261"/>
            <p14:sldId id="366"/>
            <p14:sldId id="265"/>
            <p14:sldId id="293"/>
            <p14:sldId id="273"/>
            <p14:sldId id="363"/>
            <p14:sldId id="280"/>
            <p14:sldId id="287"/>
            <p14:sldId id="351"/>
            <p14:sldId id="352"/>
            <p14:sldId id="353"/>
            <p14:sldId id="374"/>
            <p14:sldId id="294"/>
            <p14:sldId id="266"/>
            <p14:sldId id="270"/>
            <p14:sldId id="268"/>
            <p14:sldId id="307"/>
            <p14:sldId id="332"/>
            <p14:sldId id="334"/>
            <p14:sldId id="382"/>
            <p14:sldId id="383"/>
            <p14:sldId id="385"/>
            <p14:sldId id="262"/>
            <p14:sldId id="284"/>
            <p14:sldId id="281"/>
            <p14:sldId id="359"/>
            <p14:sldId id="313"/>
            <p14:sldId id="358"/>
            <p14:sldId id="369"/>
            <p14:sldId id="365"/>
            <p14:sldId id="315"/>
            <p14:sldId id="275"/>
            <p14:sldId id="361"/>
            <p14:sldId id="331"/>
            <p14:sldId id="282"/>
            <p14:sldId id="371"/>
            <p14:sldId id="337"/>
            <p14:sldId id="377"/>
            <p14:sldId id="378"/>
            <p14:sldId id="338"/>
            <p14:sldId id="370"/>
            <p14:sldId id="333"/>
            <p14:sldId id="278"/>
            <p14:sldId id="341"/>
            <p14:sldId id="379"/>
            <p14:sldId id="343"/>
            <p14:sldId id="376"/>
            <p14:sldId id="346"/>
            <p14:sldId id="387"/>
            <p14:sldId id="388"/>
          </p14:sldIdLst>
        </p14:section>
        <p14:section name="Untitled Section" id="{AA5E5008-6897-463F-B20D-37763E13C51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64A"/>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4660"/>
  </p:normalViewPr>
  <p:slideViewPr>
    <p:cSldViewPr>
      <p:cViewPr>
        <p:scale>
          <a:sx n="72" d="100"/>
          <a:sy n="72" d="100"/>
        </p:scale>
        <p:origin x="-972" y="-426"/>
      </p:cViewPr>
      <p:guideLst>
        <p:guide orient="horz" pos="2160"/>
        <p:guide pos="2880"/>
      </p:guideLst>
    </p:cSldViewPr>
  </p:slideViewPr>
  <p:notesTextViewPr>
    <p:cViewPr>
      <p:scale>
        <a:sx n="1" d="1"/>
        <a:sy n="1" d="1"/>
      </p:scale>
      <p:origin x="0" y="0"/>
    </p:cViewPr>
  </p:notesTextViewPr>
  <p:sorterViewPr>
    <p:cViewPr varScale="1">
      <p:scale>
        <a:sx n="1" d="1"/>
        <a:sy n="1" d="1"/>
      </p:scale>
      <p:origin x="0" y="40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4094C89-322C-4EC9-88EF-EBE5D761401A}" type="datetimeFigureOut">
              <a:rPr lang="en-US" smtClean="0"/>
              <a:t>11/22/2017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D6156FD-9AAB-4249-BDC5-2BDA358DCD5E}" type="slidenum">
              <a:rPr lang="en-US" smtClean="0"/>
              <a:t>‹#›</a:t>
            </a:fld>
            <a:endParaRPr lang="en-US"/>
          </a:p>
        </p:txBody>
      </p:sp>
    </p:spTree>
    <p:extLst>
      <p:ext uri="{BB962C8B-B14F-4D97-AF65-F5344CB8AC3E}">
        <p14:creationId xmlns:p14="http://schemas.microsoft.com/office/powerpoint/2010/main" val="276706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Susan Harwood Training Grant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486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Publication #  is OSHA 3074-2002</a:t>
            </a:r>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18</a:t>
            </a:fld>
            <a:endParaRPr lang="en-US"/>
          </a:p>
        </p:txBody>
      </p:sp>
    </p:spTree>
    <p:extLst>
      <p:ext uri="{BB962C8B-B14F-4D97-AF65-F5344CB8AC3E}">
        <p14:creationId xmlns:p14="http://schemas.microsoft.com/office/powerpoint/2010/main" val="265473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www.osha.gov      OSHA Safety &amp; Health Topics page – O</a:t>
            </a:r>
            <a:r>
              <a:rPr lang="en-US" b="1" baseline="0" dirty="0" smtClean="0"/>
              <a:t> – Occupational Noise Exposure. Note the NEW:  OSHA Technical Manual – revised in August, 2013. </a:t>
            </a:r>
            <a:endParaRPr lang="en-US" b="1" dirty="0"/>
          </a:p>
        </p:txBody>
      </p:sp>
      <p:sp>
        <p:nvSpPr>
          <p:cNvPr id="4" name="Slide Number Placeholder 3"/>
          <p:cNvSpPr>
            <a:spLocks noGrp="1"/>
          </p:cNvSpPr>
          <p:nvPr>
            <p:ph type="sldNum" sz="quarter" idx="10"/>
          </p:nvPr>
        </p:nvSpPr>
        <p:spPr/>
        <p:txBody>
          <a:bodyPr/>
          <a:lstStyle/>
          <a:p>
            <a:fld id="{886E4E5A-E3A4-4C26-A23A-694570DC8AD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9112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solidFill>
                  <a:srgbClr val="0070C0"/>
                </a:solidFill>
              </a:rPr>
              <a:t>https://www.osha.gov/dts/osta/otm/noise/hcp/ </a:t>
            </a:r>
            <a:endParaRPr lang="en-US" b="1" u="none" dirty="0">
              <a:solidFill>
                <a:srgbClr val="0070C0"/>
              </a:solidFill>
            </a:endParaRPr>
          </a:p>
        </p:txBody>
      </p:sp>
      <p:sp>
        <p:nvSpPr>
          <p:cNvPr id="4" name="Slide Number Placeholder 3"/>
          <p:cNvSpPr>
            <a:spLocks noGrp="1"/>
          </p:cNvSpPr>
          <p:nvPr>
            <p:ph type="sldNum" sz="quarter" idx="10"/>
          </p:nvPr>
        </p:nvSpPr>
        <p:spPr/>
        <p:txBody>
          <a:bodyPr/>
          <a:lstStyle/>
          <a:p>
            <a:fld id="{AD6156FD-9AAB-4249-BDC5-2BDA358DCD5E}" type="slidenum">
              <a:rPr lang="en-US" smtClean="0"/>
              <a:t>20</a:t>
            </a:fld>
            <a:endParaRPr lang="en-US"/>
          </a:p>
        </p:txBody>
      </p:sp>
    </p:spTree>
    <p:extLst>
      <p:ext uri="{BB962C8B-B14F-4D97-AF65-F5344CB8AC3E}">
        <p14:creationId xmlns:p14="http://schemas.microsoft.com/office/powerpoint/2010/main" val="428002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 Best Management Practices in mind – even if your operation does not fall under OSHA</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22</a:t>
            </a:fld>
            <a:endParaRPr lang="en-US"/>
          </a:p>
        </p:txBody>
      </p:sp>
    </p:spTree>
    <p:extLst>
      <p:ext uri="{BB962C8B-B14F-4D97-AF65-F5344CB8AC3E}">
        <p14:creationId xmlns:p14="http://schemas.microsoft.com/office/powerpoint/2010/main" val="205956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23</a:t>
            </a:fld>
            <a:endParaRPr lang="en-US"/>
          </a:p>
        </p:txBody>
      </p:sp>
    </p:spTree>
    <p:extLst>
      <p:ext uri="{BB962C8B-B14F-4D97-AF65-F5344CB8AC3E}">
        <p14:creationId xmlns:p14="http://schemas.microsoft.com/office/powerpoint/2010/main" val="278548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NIOSH is more protective…OSHA is looking</a:t>
            </a:r>
            <a:r>
              <a:rPr lang="en-US" b="1" baseline="0" dirty="0" smtClean="0"/>
              <a:t> at the recommendations – but regulatory issues take longer.</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27</a:t>
            </a:fld>
            <a:endParaRPr lang="en-US"/>
          </a:p>
        </p:txBody>
      </p:sp>
    </p:spTree>
    <p:extLst>
      <p:ext uri="{BB962C8B-B14F-4D97-AF65-F5344CB8AC3E}">
        <p14:creationId xmlns:p14="http://schemas.microsoft.com/office/powerpoint/2010/main" val="397958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Resources to review: Buy Quiet   / Total Worker Health</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28</a:t>
            </a:fld>
            <a:endParaRPr lang="en-US"/>
          </a:p>
        </p:txBody>
      </p:sp>
    </p:spTree>
    <p:extLst>
      <p:ext uri="{BB962C8B-B14F-4D97-AF65-F5344CB8AC3E}">
        <p14:creationId xmlns:p14="http://schemas.microsoft.com/office/powerpoint/2010/main" val="393348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204" lvl="2" indent="-234841" defTabSz="939363">
              <a:spcBef>
                <a:spcPct val="20000"/>
              </a:spcBef>
              <a:buFont typeface="Arial" pitchFamily="34" charset="0"/>
              <a:buChar char="•"/>
              <a:defRPr/>
            </a:pPr>
            <a:r>
              <a:rPr lang="en-US" sz="2000" b="1" dirty="0">
                <a:solidFill>
                  <a:srgbClr val="C00000"/>
                </a:solidFill>
              </a:rPr>
              <a:t>In open spaces – noise exposure is decreased by 6 dBA when distance between noise source and worker is doubled…</a:t>
            </a:r>
          </a:p>
          <a:p>
            <a:pPr marL="1174204" lvl="2" indent="-234841" defTabSz="939363">
              <a:spcBef>
                <a:spcPct val="20000"/>
              </a:spcBef>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29</a:t>
            </a:fld>
            <a:endParaRPr lang="en-US"/>
          </a:p>
        </p:txBody>
      </p:sp>
    </p:spTree>
    <p:extLst>
      <p:ext uri="{BB962C8B-B14F-4D97-AF65-F5344CB8AC3E}">
        <p14:creationId xmlns:p14="http://schemas.microsoft.com/office/powerpoint/2010/main" val="2585601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http://www.cdc.gov/niosh/topics/noise/noisemeter_html/hp180.html</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31</a:t>
            </a:fld>
            <a:endParaRPr lang="en-US"/>
          </a:p>
        </p:txBody>
      </p:sp>
    </p:spTree>
    <p:extLst>
      <p:ext uri="{BB962C8B-B14F-4D97-AF65-F5344CB8AC3E}">
        <p14:creationId xmlns:p14="http://schemas.microsoft.com/office/powerpoint/2010/main" val="5482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https://play.google.com/store/apps/details?id=kr.sira.sound&amp;hl=en</a:t>
            </a:r>
          </a:p>
          <a:p>
            <a:r>
              <a:rPr lang="en-US" b="1" dirty="0" smtClean="0"/>
              <a:t>https://itunes.apple.com/us/app/decibel-meter-pro/id382776256?mt=8</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32</a:t>
            </a:fld>
            <a:endParaRPr lang="en-US"/>
          </a:p>
        </p:txBody>
      </p:sp>
    </p:spTree>
    <p:extLst>
      <p:ext uri="{BB962C8B-B14F-4D97-AF65-F5344CB8AC3E}">
        <p14:creationId xmlns:p14="http://schemas.microsoft.com/office/powerpoint/2010/main" val="5003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Publication #  is OSHA 3074-2002</a:t>
            </a:r>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7</a:t>
            </a:fld>
            <a:endParaRPr lang="en-US"/>
          </a:p>
        </p:txBody>
      </p:sp>
    </p:spTree>
    <p:extLst>
      <p:ext uri="{BB962C8B-B14F-4D97-AF65-F5344CB8AC3E}">
        <p14:creationId xmlns:p14="http://schemas.microsoft.com/office/powerpoint/2010/main" val="265473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NIOSH</a:t>
            </a:r>
            <a:r>
              <a:rPr lang="en-US" b="1" baseline="0" dirty="0" smtClean="0"/>
              <a:t> document developed in 1996/updated in June 2014. Good b/w pictures for teaching. Excellent examples of layout for program development. Easy to read.</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33</a:t>
            </a:fld>
            <a:endParaRPr lang="en-US"/>
          </a:p>
        </p:txBody>
      </p:sp>
    </p:spTree>
    <p:extLst>
      <p:ext uri="{BB962C8B-B14F-4D97-AF65-F5344CB8AC3E}">
        <p14:creationId xmlns:p14="http://schemas.microsoft.com/office/powerpoint/2010/main" val="15688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Download from NIOSH web site</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34</a:t>
            </a:fld>
            <a:endParaRPr lang="en-US"/>
          </a:p>
        </p:txBody>
      </p:sp>
    </p:spTree>
    <p:extLst>
      <p:ext uri="{BB962C8B-B14F-4D97-AF65-F5344CB8AC3E}">
        <p14:creationId xmlns:p14="http://schemas.microsoft.com/office/powerpoint/2010/main" val="90241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Download from NIOSH website</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35</a:t>
            </a:fld>
            <a:endParaRPr lang="en-US"/>
          </a:p>
        </p:txBody>
      </p:sp>
    </p:spTree>
    <p:extLst>
      <p:ext uri="{BB962C8B-B14F-4D97-AF65-F5344CB8AC3E}">
        <p14:creationId xmlns:p14="http://schemas.microsoft.com/office/powerpoint/2010/main" val="2723281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Many AgriSafe nurses are OHCs</a:t>
            </a:r>
            <a:r>
              <a:rPr lang="en-US" b="1" baseline="0" dirty="0" smtClean="0"/>
              <a:t> – just rarely use the title</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37</a:t>
            </a:fld>
            <a:endParaRPr lang="en-US"/>
          </a:p>
        </p:txBody>
      </p:sp>
    </p:spTree>
    <p:extLst>
      <p:ext uri="{BB962C8B-B14F-4D97-AF65-F5344CB8AC3E}">
        <p14:creationId xmlns:p14="http://schemas.microsoft.com/office/powerpoint/2010/main" val="279790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*Ototoxicity may result from heavy doses of aspirin or some NSAIDs,</a:t>
            </a:r>
            <a:r>
              <a:rPr lang="en-US" b="1" baseline="0" dirty="0" smtClean="0"/>
              <a:t> cancer treatment medications, anti-hypertension drugs (loop diuretics), high powered antibiotics</a:t>
            </a:r>
          </a:p>
          <a:p>
            <a:r>
              <a:rPr lang="en-US" b="1" baseline="0" dirty="0" smtClean="0"/>
              <a:t>If you have a client or employee that will be starting some of these medications, you may want to consider having a baseline test done – especially for cancer meds</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38</a:t>
            </a:fld>
            <a:endParaRPr lang="en-US"/>
          </a:p>
        </p:txBody>
      </p:sp>
    </p:spTree>
    <p:extLst>
      <p:ext uri="{BB962C8B-B14F-4D97-AF65-F5344CB8AC3E}">
        <p14:creationId xmlns:p14="http://schemas.microsoft.com/office/powerpoint/2010/main" val="234088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dirty="0" smtClean="0"/>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39</a:t>
            </a:fld>
            <a:endParaRPr lang="en-US" smtClean="0">
              <a:solidFill>
                <a:srgbClr val="000000"/>
              </a:solidFill>
            </a:endParaRPr>
          </a:p>
        </p:txBody>
      </p:sp>
    </p:spTree>
    <p:extLst>
      <p:ext uri="{BB962C8B-B14F-4D97-AF65-F5344CB8AC3E}">
        <p14:creationId xmlns:p14="http://schemas.microsoft.com/office/powerpoint/2010/main" val="381934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dirty="0" smtClean="0"/>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41</a:t>
            </a:fld>
            <a:endParaRPr lang="en-US" smtClean="0">
              <a:solidFill>
                <a:srgbClr val="000000"/>
              </a:solidFill>
            </a:endParaRPr>
          </a:p>
        </p:txBody>
      </p:sp>
    </p:spTree>
    <p:extLst>
      <p:ext uri="{BB962C8B-B14F-4D97-AF65-F5344CB8AC3E}">
        <p14:creationId xmlns:p14="http://schemas.microsoft.com/office/powerpoint/2010/main" val="110440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Remember this from a few minutes ago ?  Keep in mind with the next slide.                                          Source: Council for Accreditation in Occupational Hearing Conservation (CAOHC)</a:t>
            </a:r>
          </a:p>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43</a:t>
            </a:fld>
            <a:endParaRPr lang="en-US"/>
          </a:p>
        </p:txBody>
      </p:sp>
    </p:spTree>
    <p:extLst>
      <p:ext uri="{BB962C8B-B14F-4D97-AF65-F5344CB8AC3E}">
        <p14:creationId xmlns:p14="http://schemas.microsoft.com/office/powerpoint/2010/main" val="4231776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Council</a:t>
            </a:r>
            <a:r>
              <a:rPr lang="en-US" baseline="0" dirty="0" smtClean="0"/>
              <a:t> for Accreditation In Occupational Hearing Conservation  (CAOHC)</a:t>
            </a:r>
          </a:p>
          <a:p>
            <a:r>
              <a:rPr lang="en-US" baseline="0" dirty="0" smtClean="0"/>
              <a:t>First diagram – a normal hearing test / Second diagram – indicates hearing loss…caused by noise exposure or possibly a disease </a:t>
            </a:r>
            <a:r>
              <a:rPr lang="en-US" baseline="0" smtClean="0"/>
              <a:t>like measles </a:t>
            </a:r>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44</a:t>
            </a:fld>
            <a:endParaRPr lang="en-US"/>
          </a:p>
        </p:txBody>
      </p:sp>
    </p:spTree>
    <p:extLst>
      <p:ext uri="{BB962C8B-B14F-4D97-AF65-F5344CB8AC3E}">
        <p14:creationId xmlns:p14="http://schemas.microsoft.com/office/powerpoint/2010/main" val="3317274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smtClean="0"/>
              <a:t>Photos</a:t>
            </a:r>
            <a:r>
              <a:rPr lang="en-US" baseline="0" dirty="0" smtClean="0"/>
              <a:t> property of AgriSafe Network </a:t>
            </a:r>
            <a:endParaRPr lang="en-US" dirty="0" smtClean="0"/>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46</a:t>
            </a:fld>
            <a:endParaRPr lang="en-US" smtClean="0">
              <a:solidFill>
                <a:srgbClr val="000000"/>
              </a:solidFill>
            </a:endParaRPr>
          </a:p>
        </p:txBody>
      </p:sp>
    </p:spTree>
    <p:extLst>
      <p:ext uri="{BB962C8B-B14F-4D97-AF65-F5344CB8AC3E}">
        <p14:creationId xmlns:p14="http://schemas.microsoft.com/office/powerpoint/2010/main" val="10573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 http://www.cdc.gov/niosh/docs/2007-176/pdfs/2007-176.pdf  Have You Heard </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9</a:t>
            </a:fld>
            <a:endParaRPr lang="en-US"/>
          </a:p>
        </p:txBody>
      </p:sp>
    </p:spTree>
    <p:extLst>
      <p:ext uri="{BB962C8B-B14F-4D97-AF65-F5344CB8AC3E}">
        <p14:creationId xmlns:p14="http://schemas.microsoft.com/office/powerpoint/2010/main" val="940097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AD6156FD-9AAB-4249-BDC5-2BDA358DCD5E}" type="slidenum">
              <a:rPr lang="en-US" smtClean="0"/>
              <a:t>47</a:t>
            </a:fld>
            <a:endParaRPr lang="en-US"/>
          </a:p>
        </p:txBody>
      </p:sp>
    </p:spTree>
    <p:extLst>
      <p:ext uri="{BB962C8B-B14F-4D97-AF65-F5344CB8AC3E}">
        <p14:creationId xmlns:p14="http://schemas.microsoft.com/office/powerpoint/2010/main" val="1850194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Sensorineural Hearing</a:t>
            </a:r>
            <a:r>
              <a:rPr lang="en-US" b="1" baseline="0" dirty="0" smtClean="0"/>
              <a:t> Loss – Hearing loss caused by noise.</a:t>
            </a:r>
            <a:endParaRPr lang="en-US" b="1" dirty="0" smtClean="0"/>
          </a:p>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49</a:t>
            </a:fld>
            <a:endParaRPr lang="en-US"/>
          </a:p>
        </p:txBody>
      </p:sp>
    </p:spTree>
    <p:extLst>
      <p:ext uri="{BB962C8B-B14F-4D97-AF65-F5344CB8AC3E}">
        <p14:creationId xmlns:p14="http://schemas.microsoft.com/office/powerpoint/2010/main" val="1613021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OSHA</a:t>
            </a:r>
            <a:r>
              <a:rPr lang="en-US" baseline="0" dirty="0" smtClean="0"/>
              <a:t> Resources available on OSHA.gov</a:t>
            </a:r>
          </a:p>
          <a:p>
            <a:r>
              <a:rPr lang="en-US" baseline="0" dirty="0" smtClean="0"/>
              <a:t>How to get to this location</a:t>
            </a:r>
          </a:p>
          <a:p>
            <a:r>
              <a:rPr lang="en-US" baseline="0" dirty="0" smtClean="0"/>
              <a:t>Search Bar</a:t>
            </a:r>
          </a:p>
          <a:p>
            <a:r>
              <a:rPr lang="en-US" baseline="0" dirty="0" smtClean="0"/>
              <a:t>A-Z Index</a:t>
            </a:r>
            <a:endParaRPr lang="en-US"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defRPr>
            </a:lvl1pPr>
            <a:lvl2pPr marL="777734" indent="-299128" eaLnBrk="0" hangingPunct="0">
              <a:defRPr sz="2100" i="1">
                <a:solidFill>
                  <a:schemeClr val="tx1"/>
                </a:solidFill>
                <a:latin typeface="Arial" charset="0"/>
              </a:defRPr>
            </a:lvl2pPr>
            <a:lvl3pPr marL="1196514" indent="-239302" eaLnBrk="0" hangingPunct="0">
              <a:defRPr sz="2100" i="1">
                <a:solidFill>
                  <a:schemeClr val="tx1"/>
                </a:solidFill>
                <a:latin typeface="Arial" charset="0"/>
              </a:defRPr>
            </a:lvl3pPr>
            <a:lvl4pPr marL="1675119" indent="-239302" eaLnBrk="0" hangingPunct="0">
              <a:defRPr sz="2100" i="1">
                <a:solidFill>
                  <a:schemeClr val="tx1"/>
                </a:solidFill>
                <a:latin typeface="Arial" charset="0"/>
              </a:defRPr>
            </a:lvl4pPr>
            <a:lvl5pPr marL="2153725" indent="-239302" eaLnBrk="0" hangingPunct="0">
              <a:defRPr sz="2100" i="1">
                <a:solidFill>
                  <a:schemeClr val="tx1"/>
                </a:solidFill>
                <a:latin typeface="Arial" charset="0"/>
              </a:defRPr>
            </a:lvl5pPr>
            <a:lvl6pPr marL="2632330" indent="-239302" eaLnBrk="0" fontAlgn="base" hangingPunct="0">
              <a:spcBef>
                <a:spcPct val="50000"/>
              </a:spcBef>
              <a:spcAft>
                <a:spcPct val="0"/>
              </a:spcAft>
              <a:defRPr sz="2100" i="1">
                <a:solidFill>
                  <a:schemeClr val="tx1"/>
                </a:solidFill>
                <a:latin typeface="Arial" charset="0"/>
              </a:defRPr>
            </a:lvl6pPr>
            <a:lvl7pPr marL="3110936" indent="-239302" eaLnBrk="0" fontAlgn="base" hangingPunct="0">
              <a:spcBef>
                <a:spcPct val="50000"/>
              </a:spcBef>
              <a:spcAft>
                <a:spcPct val="0"/>
              </a:spcAft>
              <a:defRPr sz="2100" i="1">
                <a:solidFill>
                  <a:schemeClr val="tx1"/>
                </a:solidFill>
                <a:latin typeface="Arial" charset="0"/>
              </a:defRPr>
            </a:lvl7pPr>
            <a:lvl8pPr marL="3589541" indent="-239302" eaLnBrk="0" fontAlgn="base" hangingPunct="0">
              <a:spcBef>
                <a:spcPct val="50000"/>
              </a:spcBef>
              <a:spcAft>
                <a:spcPct val="0"/>
              </a:spcAft>
              <a:defRPr sz="2100" i="1">
                <a:solidFill>
                  <a:schemeClr val="tx1"/>
                </a:solidFill>
                <a:latin typeface="Arial" charset="0"/>
              </a:defRPr>
            </a:lvl8pPr>
            <a:lvl9pPr marL="4068147" indent="-239302" eaLnBrk="0" fontAlgn="base" hangingPunct="0">
              <a:spcBef>
                <a:spcPct val="50000"/>
              </a:spcBef>
              <a:spcAft>
                <a:spcPct val="0"/>
              </a:spcAft>
              <a:defRPr sz="2100" i="1">
                <a:solidFill>
                  <a:schemeClr val="tx1"/>
                </a:solidFill>
                <a:latin typeface="Arial" charset="0"/>
              </a:defRPr>
            </a:lvl9pPr>
          </a:lstStyle>
          <a:p>
            <a:fld id="{F9E27A38-CC6D-4CCD-AF44-8094554FB365}" type="slidenum">
              <a:rPr lang="en-US" sz="1200" i="0">
                <a:solidFill>
                  <a:srgbClr val="000000"/>
                </a:solidFill>
                <a:latin typeface="Times New Roman" pitchFamily="18" charset="0"/>
              </a:rPr>
              <a:pPr/>
              <a:t>50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6481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defRPr>
            </a:lvl1pPr>
            <a:lvl2pPr marL="777734" indent="-299128" eaLnBrk="0" hangingPunct="0">
              <a:defRPr sz="2100" i="1">
                <a:solidFill>
                  <a:schemeClr val="tx1"/>
                </a:solidFill>
                <a:latin typeface="Arial" charset="0"/>
              </a:defRPr>
            </a:lvl2pPr>
            <a:lvl3pPr marL="1196514" indent="-239302" eaLnBrk="0" hangingPunct="0">
              <a:defRPr sz="2100" i="1">
                <a:solidFill>
                  <a:schemeClr val="tx1"/>
                </a:solidFill>
                <a:latin typeface="Arial" charset="0"/>
              </a:defRPr>
            </a:lvl3pPr>
            <a:lvl4pPr marL="1675119" indent="-239302" eaLnBrk="0" hangingPunct="0">
              <a:defRPr sz="2100" i="1">
                <a:solidFill>
                  <a:schemeClr val="tx1"/>
                </a:solidFill>
                <a:latin typeface="Arial" charset="0"/>
              </a:defRPr>
            </a:lvl4pPr>
            <a:lvl5pPr marL="2153725" indent="-239302" eaLnBrk="0" hangingPunct="0">
              <a:defRPr sz="2100" i="1">
                <a:solidFill>
                  <a:schemeClr val="tx1"/>
                </a:solidFill>
                <a:latin typeface="Arial" charset="0"/>
              </a:defRPr>
            </a:lvl5pPr>
            <a:lvl6pPr marL="2632330" indent="-239302" eaLnBrk="0" fontAlgn="base" hangingPunct="0">
              <a:spcBef>
                <a:spcPct val="50000"/>
              </a:spcBef>
              <a:spcAft>
                <a:spcPct val="0"/>
              </a:spcAft>
              <a:defRPr sz="2100" i="1">
                <a:solidFill>
                  <a:schemeClr val="tx1"/>
                </a:solidFill>
                <a:latin typeface="Arial" charset="0"/>
              </a:defRPr>
            </a:lvl6pPr>
            <a:lvl7pPr marL="3110936" indent="-239302" eaLnBrk="0" fontAlgn="base" hangingPunct="0">
              <a:spcBef>
                <a:spcPct val="50000"/>
              </a:spcBef>
              <a:spcAft>
                <a:spcPct val="0"/>
              </a:spcAft>
              <a:defRPr sz="2100" i="1">
                <a:solidFill>
                  <a:schemeClr val="tx1"/>
                </a:solidFill>
                <a:latin typeface="Arial" charset="0"/>
              </a:defRPr>
            </a:lvl7pPr>
            <a:lvl8pPr marL="3589541" indent="-239302" eaLnBrk="0" fontAlgn="base" hangingPunct="0">
              <a:spcBef>
                <a:spcPct val="50000"/>
              </a:spcBef>
              <a:spcAft>
                <a:spcPct val="0"/>
              </a:spcAft>
              <a:defRPr sz="2100" i="1">
                <a:solidFill>
                  <a:schemeClr val="tx1"/>
                </a:solidFill>
                <a:latin typeface="Arial" charset="0"/>
              </a:defRPr>
            </a:lvl8pPr>
            <a:lvl9pPr marL="4068147" indent="-239302" eaLnBrk="0" fontAlgn="base" hangingPunct="0">
              <a:spcBef>
                <a:spcPct val="50000"/>
              </a:spcBef>
              <a:spcAft>
                <a:spcPct val="0"/>
              </a:spcAft>
              <a:defRPr sz="2100" i="1">
                <a:solidFill>
                  <a:schemeClr val="tx1"/>
                </a:solidFill>
                <a:latin typeface="Arial" charset="0"/>
              </a:defRPr>
            </a:lvl9pPr>
          </a:lstStyle>
          <a:p>
            <a:fld id="{E180CFF7-C05B-4A85-93FF-DFFFFE2D7730}" type="slidenum">
              <a:rPr lang="en-US" sz="1200" i="0">
                <a:solidFill>
                  <a:srgbClr val="000000"/>
                </a:solidFill>
                <a:latin typeface="Times New Roman" pitchFamily="18" charset="0"/>
              </a:rPr>
              <a:pPr/>
              <a:t>53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068375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54</a:t>
            </a:fld>
            <a:endParaRPr lang="en-US"/>
          </a:p>
        </p:txBody>
      </p:sp>
    </p:spTree>
    <p:extLst>
      <p:ext uri="{BB962C8B-B14F-4D97-AF65-F5344CB8AC3E}">
        <p14:creationId xmlns:p14="http://schemas.microsoft.com/office/powerpoint/2010/main" val="423177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1.Portions of these documents can be adapted</a:t>
            </a:r>
            <a:r>
              <a:rPr lang="en-US" b="1" baseline="0" dirty="0" smtClean="0"/>
              <a:t> for use in the world of production agriculture</a:t>
            </a:r>
          </a:p>
          <a:p>
            <a:r>
              <a:rPr lang="en-US" b="1" dirty="0" smtClean="0"/>
              <a:t>2.* Specific to Agriculture</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56</a:t>
            </a:fld>
            <a:endParaRPr lang="en-US"/>
          </a:p>
        </p:txBody>
      </p:sp>
    </p:spTree>
    <p:extLst>
      <p:ext uri="{BB962C8B-B14F-4D97-AF65-F5344CB8AC3E}">
        <p14:creationId xmlns:p14="http://schemas.microsoft.com/office/powerpoint/2010/main" val="1046852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AgriSafe Network Webinars that are related to this webinar which can be additional resources</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defRPr>
            </a:lvl1pPr>
            <a:lvl2pPr marL="777734" indent="-299128" eaLnBrk="0" hangingPunct="0">
              <a:defRPr sz="2100" i="1">
                <a:solidFill>
                  <a:schemeClr val="tx1"/>
                </a:solidFill>
                <a:latin typeface="Arial" charset="0"/>
              </a:defRPr>
            </a:lvl2pPr>
            <a:lvl3pPr marL="1196514" indent="-239302" eaLnBrk="0" hangingPunct="0">
              <a:defRPr sz="2100" i="1">
                <a:solidFill>
                  <a:schemeClr val="tx1"/>
                </a:solidFill>
                <a:latin typeface="Arial" charset="0"/>
              </a:defRPr>
            </a:lvl3pPr>
            <a:lvl4pPr marL="1675119" indent="-239302" eaLnBrk="0" hangingPunct="0">
              <a:defRPr sz="2100" i="1">
                <a:solidFill>
                  <a:schemeClr val="tx1"/>
                </a:solidFill>
                <a:latin typeface="Arial" charset="0"/>
              </a:defRPr>
            </a:lvl4pPr>
            <a:lvl5pPr marL="2153725" indent="-239302" eaLnBrk="0" hangingPunct="0">
              <a:defRPr sz="2100" i="1">
                <a:solidFill>
                  <a:schemeClr val="tx1"/>
                </a:solidFill>
                <a:latin typeface="Arial" charset="0"/>
              </a:defRPr>
            </a:lvl5pPr>
            <a:lvl6pPr marL="2632330" indent="-239302" eaLnBrk="0" fontAlgn="base" hangingPunct="0">
              <a:spcBef>
                <a:spcPct val="50000"/>
              </a:spcBef>
              <a:spcAft>
                <a:spcPct val="0"/>
              </a:spcAft>
              <a:defRPr sz="2100" i="1">
                <a:solidFill>
                  <a:schemeClr val="tx1"/>
                </a:solidFill>
                <a:latin typeface="Arial" charset="0"/>
              </a:defRPr>
            </a:lvl6pPr>
            <a:lvl7pPr marL="3110936" indent="-239302" eaLnBrk="0" fontAlgn="base" hangingPunct="0">
              <a:spcBef>
                <a:spcPct val="50000"/>
              </a:spcBef>
              <a:spcAft>
                <a:spcPct val="0"/>
              </a:spcAft>
              <a:defRPr sz="2100" i="1">
                <a:solidFill>
                  <a:schemeClr val="tx1"/>
                </a:solidFill>
                <a:latin typeface="Arial" charset="0"/>
              </a:defRPr>
            </a:lvl7pPr>
            <a:lvl8pPr marL="3589541" indent="-239302" eaLnBrk="0" fontAlgn="base" hangingPunct="0">
              <a:spcBef>
                <a:spcPct val="50000"/>
              </a:spcBef>
              <a:spcAft>
                <a:spcPct val="0"/>
              </a:spcAft>
              <a:defRPr sz="2100" i="1">
                <a:solidFill>
                  <a:schemeClr val="tx1"/>
                </a:solidFill>
                <a:latin typeface="Arial" charset="0"/>
              </a:defRPr>
            </a:lvl8pPr>
            <a:lvl9pPr marL="4068147" indent="-239302" eaLnBrk="0" fontAlgn="base" hangingPunct="0">
              <a:spcBef>
                <a:spcPct val="50000"/>
              </a:spcBef>
              <a:spcAft>
                <a:spcPct val="0"/>
              </a:spcAft>
              <a:defRPr sz="2100" i="1">
                <a:solidFill>
                  <a:schemeClr val="tx1"/>
                </a:solidFill>
                <a:latin typeface="Arial" charset="0"/>
              </a:defRPr>
            </a:lvl9pPr>
          </a:lstStyle>
          <a:p>
            <a:fld id="{F4ADB0F4-3814-4828-9613-4609969B02FB}" type="slidenum">
              <a:rPr lang="en-US" sz="1200" i="0">
                <a:solidFill>
                  <a:srgbClr val="000000"/>
                </a:solidFill>
                <a:latin typeface="Times New Roman" pitchFamily="18" charset="0"/>
              </a:rPr>
              <a:pPr/>
              <a:t>57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029309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AgriSafe</a:t>
            </a:r>
            <a:r>
              <a:rPr lang="en-US" b="1" baseline="0" dirty="0" smtClean="0"/>
              <a:t>  </a:t>
            </a:r>
            <a:r>
              <a:rPr lang="en-US" b="1" dirty="0" smtClean="0"/>
              <a:t>fact sheet</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58</a:t>
            </a:fld>
            <a:endParaRPr lang="en-US"/>
          </a:p>
        </p:txBody>
      </p:sp>
    </p:spTree>
    <p:extLst>
      <p:ext uri="{BB962C8B-B14F-4D97-AF65-F5344CB8AC3E}">
        <p14:creationId xmlns:p14="http://schemas.microsoft.com/office/powerpoint/2010/main" val="424826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Review Employee Rights</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59</a:t>
            </a:fld>
            <a:endParaRPr lang="en-US" smtClean="0">
              <a:solidFill>
                <a:srgbClr val="000000"/>
              </a:solidFill>
            </a:endParaRPr>
          </a:p>
        </p:txBody>
      </p:sp>
    </p:spTree>
    <p:extLst>
      <p:ext uri="{BB962C8B-B14F-4D97-AF65-F5344CB8AC3E}">
        <p14:creationId xmlns:p14="http://schemas.microsoft.com/office/powerpoint/2010/main" val="1332589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5974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sound conduction pathway</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11</a:t>
            </a:fld>
            <a:endParaRPr lang="en-US"/>
          </a:p>
        </p:txBody>
      </p:sp>
    </p:spTree>
    <p:extLst>
      <p:ext uri="{BB962C8B-B14F-4D97-AF65-F5344CB8AC3E}">
        <p14:creationId xmlns:p14="http://schemas.microsoft.com/office/powerpoint/2010/main" val="961216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Provide AgriSafe Network with valuable Evaluation information to help improve our presentations</a:t>
            </a:r>
          </a:p>
        </p:txBody>
      </p:sp>
      <p:sp>
        <p:nvSpPr>
          <p:cNvPr id="96260" name="Slide Number Placeholder 3"/>
          <p:cNvSpPr>
            <a:spLocks noGrp="1"/>
          </p:cNvSpPr>
          <p:nvPr>
            <p:ph type="sldNum" sz="quarter" idx="5"/>
          </p:nvPr>
        </p:nvSpPr>
        <p:spPr>
          <a:noFill/>
        </p:spPr>
        <p:txBody>
          <a:bodyPr/>
          <a:lstStyle/>
          <a:p>
            <a:fld id="{D29E5959-0D55-468C-A9D8-61F6D19DA710}" type="slidenum">
              <a:rPr lang="en-US" smtClean="0">
                <a:solidFill>
                  <a:srgbClr val="000000"/>
                </a:solidFill>
              </a:rPr>
              <a:pPr/>
              <a:t>61</a:t>
            </a:fld>
            <a:endParaRPr lang="en-US" smtClean="0">
              <a:solidFill>
                <a:srgbClr val="000000"/>
              </a:solidFill>
            </a:endParaRPr>
          </a:p>
        </p:txBody>
      </p:sp>
    </p:spTree>
    <p:extLst>
      <p:ext uri="{BB962C8B-B14F-4D97-AF65-F5344CB8AC3E}">
        <p14:creationId xmlns:p14="http://schemas.microsoft.com/office/powerpoint/2010/main" val="40510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http://www.hearingconservation.org/    National Hearing Conservation Association</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12</a:t>
            </a:fld>
            <a:endParaRPr lang="en-US"/>
          </a:p>
        </p:txBody>
      </p:sp>
    </p:spTree>
    <p:extLst>
      <p:ext uri="{BB962C8B-B14F-4D97-AF65-F5344CB8AC3E}">
        <p14:creationId xmlns:p14="http://schemas.microsoft.com/office/powerpoint/2010/main" val="211784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1" baseline="0" dirty="0" smtClean="0"/>
              <a:t>Ambient noise may indicate beginning screening for children at 25 dB</a:t>
            </a:r>
          </a:p>
          <a:p>
            <a:r>
              <a:rPr lang="en-US" b="1" baseline="0" dirty="0" smtClean="0"/>
              <a:t>** There is debate over using this 25 dB level for older adults – 65 and over</a:t>
            </a:r>
            <a:endParaRPr lang="en-US" b="1" dirty="0"/>
          </a:p>
        </p:txBody>
      </p:sp>
      <p:sp>
        <p:nvSpPr>
          <p:cNvPr id="4" name="Slide Number Placeholder 3"/>
          <p:cNvSpPr>
            <a:spLocks noGrp="1"/>
          </p:cNvSpPr>
          <p:nvPr>
            <p:ph type="sldNum" sz="quarter" idx="10"/>
          </p:nvPr>
        </p:nvSpPr>
        <p:spPr/>
        <p:txBody>
          <a:bodyPr/>
          <a:lstStyle/>
          <a:p>
            <a:fld id="{AD6156FD-9AAB-4249-BDC5-2BDA358DCD5E}" type="slidenum">
              <a:rPr lang="en-US" smtClean="0"/>
              <a:t>13</a:t>
            </a:fld>
            <a:endParaRPr lang="en-US"/>
          </a:p>
        </p:txBody>
      </p:sp>
    </p:spTree>
    <p:extLst>
      <p:ext uri="{BB962C8B-B14F-4D97-AF65-F5344CB8AC3E}">
        <p14:creationId xmlns:p14="http://schemas.microsoft.com/office/powerpoint/2010/main" val="11508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14</a:t>
            </a:fld>
            <a:endParaRPr lang="en-US"/>
          </a:p>
        </p:txBody>
      </p:sp>
    </p:spTree>
    <p:extLst>
      <p:ext uri="{BB962C8B-B14F-4D97-AF65-F5344CB8AC3E}">
        <p14:creationId xmlns:p14="http://schemas.microsoft.com/office/powerpoint/2010/main" val="4140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http://www.cdc.gov/niosh/topics/noise/noisemeter_html/hp180.html</a:t>
            </a:r>
          </a:p>
          <a:p>
            <a:endParaRPr lang="en-US" b="1" dirty="0" smtClean="0"/>
          </a:p>
          <a:p>
            <a:r>
              <a:rPr lang="en-US" b="1" dirty="0" smtClean="0"/>
              <a:t>Hearing tests measure ability to hear various decibel levels at specific frequency (Hz) levels.  Red line indicates the typical starting level of testing for adults</a:t>
            </a:r>
          </a:p>
          <a:p>
            <a:r>
              <a:rPr lang="en-US" b="1" dirty="0" smtClean="0"/>
              <a:t>Source: Council for Accreditation in Occupational Hearing Conservation (CAOHC)</a:t>
            </a:r>
          </a:p>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4371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156FD-9AAB-4249-BDC5-2BDA358DCD5E}" type="slidenum">
              <a:rPr lang="en-US" smtClean="0"/>
              <a:t>17</a:t>
            </a:fld>
            <a:endParaRPr lang="en-US"/>
          </a:p>
        </p:txBody>
      </p:sp>
    </p:spTree>
    <p:extLst>
      <p:ext uri="{BB962C8B-B14F-4D97-AF65-F5344CB8AC3E}">
        <p14:creationId xmlns:p14="http://schemas.microsoft.com/office/powerpoint/2010/main" val="273163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CEA0E3-9963-431F-B20E-CC03E1F4F8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141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EC434-AE3A-486E-8FC0-C5F19F05ED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0966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03A58C-C731-4960-980C-10DC945612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62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4480C5-08C0-460B-BEFA-19F2BBA991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633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CD7CC8-C515-4548-AA06-2CFB0A343E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2584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D35B77-A6B4-48D2-B329-AACD6817C0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116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8A027B-76C7-4872-B86D-AD1CD00B14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1574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8B632-93A8-48FE-92AB-219A103D0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801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B6CB36-C645-4406-857C-87EE4ECF15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666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E68215-966B-40E8-96B0-B0EE7A1CBE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310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5E1D98-6C6D-466E-BDA0-DA2537DDFC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837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48ABAC-0E1E-4034-A0E2-F4ECFBFA5C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485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811CE1-1FC8-47C3-91AC-286E86CC4C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124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DD9987-B523-49B4-BDB1-A1B81DD5DC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34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9EF306-38BE-41A6-827E-9D4BC3EF57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8596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95C1E5-78F1-4D31-A1A8-878FF5DBAB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1777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VertTx">
  <p:cSld name="Title, Clip Art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8229600" cy="1143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en-US" sz="1100" smtClean="0">
                <a:solidFill>
                  <a:schemeClr val="bg1"/>
                </a:solidFill>
              </a:defRPr>
            </a:lvl1pPr>
          </a:lstStyle>
          <a:p>
            <a:r>
              <a:rPr lang="en-US" smtClean="0"/>
              <a:t>Click to edit Master title style</a:t>
            </a:r>
            <a:endParaRPr lang="en-US" dirty="0"/>
          </a:p>
        </p:txBody>
      </p:sp>
      <p:sp>
        <p:nvSpPr>
          <p:cNvPr id="3" name="ClipArt Placeholder 2"/>
          <p:cNvSpPr>
            <a:spLocks noGrp="1"/>
          </p:cNvSpPr>
          <p:nvPr>
            <p:ph type="clipArt" sz="half" idx="1"/>
          </p:nvPr>
        </p:nvSpPr>
        <p:spPr>
          <a:xfrm>
            <a:off x="381000" y="381000"/>
            <a:ext cx="4038600" cy="4525963"/>
          </a:xfrm>
        </p:spPr>
        <p:txBody>
          <a:bodyPr/>
          <a:lstStyle>
            <a:lvl1pPr>
              <a:defRPr/>
            </a:lvl1pPr>
          </a:lstStyle>
          <a:p>
            <a:pPr lvl="0"/>
            <a:r>
              <a:rPr lang="en-US" noProof="0" smtClean="0"/>
              <a:t>Click icon to add clip art</a:t>
            </a:r>
            <a:endParaRPr lang="en-US" noProof="0" dirty="0"/>
          </a:p>
        </p:txBody>
      </p:sp>
      <p:sp>
        <p:nvSpPr>
          <p:cNvPr id="4" name="Vertical Text Placeholder 3"/>
          <p:cNvSpPr>
            <a:spLocks noGrp="1"/>
          </p:cNvSpPr>
          <p:nvPr>
            <p:ph type="body" orient="vert" sz="half" idx="2"/>
          </p:nvPr>
        </p:nvSpPr>
        <p:spPr>
          <a:xfrm>
            <a:off x="4648200" y="381000"/>
            <a:ext cx="4038600" cy="4525963"/>
          </a:xfrm>
        </p:spPr>
        <p:txBody>
          <a:bodyPr vert="eaVert"/>
          <a:lstStyle>
            <a:lvl5pPr algn="l">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JFifth</a:t>
            </a:r>
            <a:r>
              <a:rPr lang="en-US" dirty="0" smtClean="0"/>
              <a:t>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CE373A-4983-4449-974E-2E0AF41B2B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2269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8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730A2C9-A982-43EF-99B7-463EAC3E6A6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74782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11/22/2017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852799"/>
      </p:ext>
    </p:extLst>
  </p:cSld>
  <p:clrMap bg1="lt1" tx1="dk1" bg2="lt2" tx2="dk2" accent1="accent1" accent2="accent2" accent3="accent3" accent4="accent4" accent5="accent5" accent6="accent6" hlink="hlink" folHlink="folHlink"/>
  <p:sldLayoutIdLst>
    <p:sldLayoutId id="214748386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7.jpeg"/><Relationship Id="rId7"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hyperlink" Target="http://www.osha.gov/"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8" Type="http://schemas.openxmlformats.org/officeDocument/2006/relationships/hyperlink" Target="https://www.osha.gov/Publications/osha3074.pdf" TargetMode="External"/><Relationship Id="rId3" Type="http://schemas.openxmlformats.org/officeDocument/2006/relationships/hyperlink" Target="https://www.osha.gov/" TargetMode="External"/><Relationship Id="rId7" Type="http://schemas.openxmlformats.org/officeDocument/2006/relationships/hyperlink" Target="https://www.osha.gov/pls/oshaweb/owadisp.show_document?p_table=standards&amp;p_id=9735"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osha.gov/SLTC/noisehearingconservation/" TargetMode="External"/><Relationship Id="rId5" Type="http://schemas.openxmlformats.org/officeDocument/2006/relationships/hyperlink" Target="https://www.osha.gov/SLTC/noisehearingconservation/hearingprograms.html" TargetMode="External"/><Relationship Id="rId4" Type="http://schemas.openxmlformats.org/officeDocument/2006/relationships/hyperlink" Target="https://www.osha.gov/SLTC/noiehearingconveration/hearing%20programs.html" TargetMode="External"/><Relationship Id="rId9" Type="http://schemas.openxmlformats.org/officeDocument/2006/relationships/hyperlink" Target="https://www.osha.gov/dsg/topics/agriculturaloperations/index.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cdc.gov/niosh/docs/96-110/default.html" TargetMode="External"/><Relationship Id="rId3" Type="http://schemas.openxmlformats.org/officeDocument/2006/relationships/image" Target="../media/image16.jpeg"/><Relationship Id="rId7" Type="http://schemas.openxmlformats.org/officeDocument/2006/relationships/hyperlink" Target="http://www.cdc.gov/niosh/topics/noise/noisemeter_html/hp0.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cdc.gov/niosh/twh/practices.html" TargetMode="External"/><Relationship Id="rId11" Type="http://schemas.openxmlformats.org/officeDocument/2006/relationships/image" Target="../media/image59.gif"/><Relationship Id="rId5" Type="http://schemas.openxmlformats.org/officeDocument/2006/relationships/hyperlink" Target="http://www.cdc.gov/niosh/topics/noisecontrol/" TargetMode="External"/><Relationship Id="rId10" Type="http://schemas.openxmlformats.org/officeDocument/2006/relationships/hyperlink" Target="http://www.cdc.gov/niosh/docs/2007-176/pdfs/2007-176.pdf" TargetMode="External"/><Relationship Id="rId4" Type="http://schemas.openxmlformats.org/officeDocument/2006/relationships/hyperlink" Target="http://www.cdc.gov/niosh" TargetMode="External"/><Relationship Id="rId9" Type="http://schemas.openxmlformats.org/officeDocument/2006/relationships/hyperlink" Target="http://www.cdc.gov/niosh/docs/2007-175/pdfs/2007-175.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www3.gotomeeting.com/register/812371062"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www.whistleblowers.gov/" TargetMode="Externa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merican-hearing.org/" TargetMode="External"/><Relationship Id="rId5" Type="http://schemas.openxmlformats.org/officeDocument/2006/relationships/hyperlink" Target="http://www.osha.gov/SLTC/" TargetMode="External"/><Relationship Id="rId4" Type="http://schemas.openxmlformats.org/officeDocument/2006/relationships/hyperlink" Target="http://www.cdc.gov/niosh/topics/noi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629400" cy="1298575"/>
          </a:xfrm>
        </p:spPr>
        <p:txBody>
          <a:bodyPr>
            <a:normAutofit fontScale="90000"/>
          </a:bodyPr>
          <a:lstStyle/>
          <a:p>
            <a:r>
              <a:rPr lang="en-US" dirty="0" smtClean="0"/>
              <a:t>Hearing Conservation Program Adapted to Agriculture</a:t>
            </a:r>
            <a:endParaRPr lang="en-US"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5169"/>
            <a:ext cx="8229600" cy="792162"/>
          </a:xfrm>
        </p:spPr>
        <p:txBody>
          <a:bodyPr>
            <a:normAutofit/>
          </a:bodyPr>
          <a:lstStyle/>
          <a:p>
            <a:r>
              <a:rPr lang="en-US" sz="3600" dirty="0" smtClean="0"/>
              <a:t>Assessment of NIHL</a:t>
            </a:r>
            <a:endParaRPr lang="en-US" sz="3600" dirty="0"/>
          </a:p>
        </p:txBody>
      </p:sp>
      <p:sp>
        <p:nvSpPr>
          <p:cNvPr id="3" name="Content Placeholder 2"/>
          <p:cNvSpPr>
            <a:spLocks noGrp="1"/>
          </p:cNvSpPr>
          <p:nvPr>
            <p:ph idx="1"/>
          </p:nvPr>
        </p:nvSpPr>
        <p:spPr>
          <a:xfrm>
            <a:off x="2209800" y="2057400"/>
            <a:ext cx="6629400" cy="4144963"/>
          </a:xfrm>
        </p:spPr>
        <p:txBody>
          <a:bodyPr/>
          <a:lstStyle/>
          <a:p>
            <a:pPr marL="0" indent="0">
              <a:buNone/>
            </a:pPr>
            <a:r>
              <a:rPr lang="en-US" sz="2400" dirty="0" smtClean="0"/>
              <a:t>We will review:</a:t>
            </a:r>
          </a:p>
          <a:p>
            <a:pPr marL="0" indent="0">
              <a:buNone/>
            </a:pPr>
            <a:endParaRPr lang="en-US" sz="2400" dirty="0" smtClean="0"/>
          </a:p>
          <a:p>
            <a:pPr lvl="1">
              <a:buFont typeface="Arial"/>
              <a:buChar char="•"/>
            </a:pPr>
            <a:r>
              <a:rPr lang="en-US" sz="2400" dirty="0" smtClean="0"/>
              <a:t>Normal sound conduction</a:t>
            </a:r>
          </a:p>
          <a:p>
            <a:pPr lvl="1">
              <a:buFont typeface="Arial"/>
              <a:buChar char="•"/>
            </a:pPr>
            <a:r>
              <a:rPr lang="en-US" sz="2400" dirty="0" smtClean="0"/>
              <a:t>Cochlear hair cell damage</a:t>
            </a:r>
          </a:p>
          <a:p>
            <a:pPr lvl="1">
              <a:buFont typeface="Arial"/>
              <a:buChar char="•"/>
            </a:pPr>
            <a:r>
              <a:rPr lang="en-US" sz="2400" dirty="0" smtClean="0"/>
              <a:t>Measuring hearing loss </a:t>
            </a:r>
          </a:p>
          <a:p>
            <a:pPr lvl="1">
              <a:buFont typeface="Arial"/>
              <a:buChar char="•"/>
            </a:pPr>
            <a:r>
              <a:rPr lang="en-US" sz="2400" dirty="0" smtClean="0"/>
              <a:t>Defining decibels and hertz</a:t>
            </a:r>
          </a:p>
          <a:p>
            <a:pPr lvl="1">
              <a:buFont typeface="Arial"/>
              <a:buChar char="•"/>
            </a:pPr>
            <a:r>
              <a:rPr lang="en-US" sz="2400" dirty="0" smtClean="0"/>
              <a:t>Defining TWA</a:t>
            </a:r>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a:p>
            <a:pPr marL="0" indent="0">
              <a:buNone/>
            </a:pPr>
            <a:endParaRPr lang="en-US" dirty="0"/>
          </a:p>
        </p:txBody>
      </p:sp>
    </p:spTree>
    <p:extLst>
      <p:ext uri="{BB962C8B-B14F-4D97-AF65-F5344CB8AC3E}">
        <p14:creationId xmlns:p14="http://schemas.microsoft.com/office/powerpoint/2010/main" val="278621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a:solidFill>
            <a:schemeClr val="accent3">
              <a:lumMod val="75000"/>
            </a:schemeClr>
          </a:solidFill>
        </p:spPr>
        <p:txBody>
          <a:bodyPr/>
          <a:lstStyle/>
          <a:p>
            <a:r>
              <a:rPr lang="en-US" dirty="0" smtClean="0"/>
              <a:t>Anatomy of the Ear</a:t>
            </a:r>
            <a:endParaRPr lang="en-US" dirty="0"/>
          </a:p>
        </p:txBody>
      </p:sp>
      <p:pic>
        <p:nvPicPr>
          <p:cNvPr id="4" name="Content Placeholder 3" title="Anatomy of the Ea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219200" y="1600200"/>
            <a:ext cx="7162800" cy="4125676"/>
          </a:xfrm>
        </p:spPr>
      </p:pic>
    </p:spTree>
    <p:extLst>
      <p:ext uri="{BB962C8B-B14F-4D97-AF65-F5344CB8AC3E}">
        <p14:creationId xmlns:p14="http://schemas.microsoft.com/office/powerpoint/2010/main" val="79409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3810" name="Title 1"/>
          <p:cNvSpPr>
            <a:spLocks noGrp="1"/>
          </p:cNvSpPr>
          <p:nvPr>
            <p:ph type="title"/>
          </p:nvPr>
        </p:nvSpPr>
        <p:spPr>
          <a:xfrm>
            <a:off x="1676400" y="0"/>
            <a:ext cx="7467600" cy="1143000"/>
          </a:xfrm>
        </p:spPr>
        <p:txBody>
          <a:bodyPr/>
          <a:lstStyle/>
          <a:p>
            <a:pPr eaLnBrk="1" hangingPunct="1"/>
            <a:r>
              <a:rPr lang="en-US" altLang="en-US" sz="3600" dirty="0" smtClean="0">
                <a:ea typeface="ＭＳ Ｐゴシック" panose="020B0600070205080204" pitchFamily="34" charset="-128"/>
              </a:rPr>
              <a:t>Cochlear Damage</a:t>
            </a:r>
          </a:p>
        </p:txBody>
      </p:sp>
      <p:pic>
        <p:nvPicPr>
          <p:cNvPr id="503811" name="Content Placeholder 3" title="Healthy Cochlea"/>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96056" y="2362200"/>
            <a:ext cx="4375944" cy="3685190"/>
          </a:xfrm>
        </p:spPr>
      </p:pic>
      <p:grpSp>
        <p:nvGrpSpPr>
          <p:cNvPr id="2" name="Group 5" title="Damaged Cochlea"/>
          <p:cNvGrpSpPr>
            <a:grpSpLocks/>
          </p:cNvGrpSpPr>
          <p:nvPr/>
        </p:nvGrpSpPr>
        <p:grpSpPr bwMode="auto">
          <a:xfrm>
            <a:off x="4724400" y="2362200"/>
            <a:ext cx="4267200" cy="3657600"/>
            <a:chOff x="2688" y="2035"/>
            <a:chExt cx="2991" cy="2145"/>
          </a:xfrm>
        </p:grpSpPr>
        <p:pic>
          <p:nvPicPr>
            <p:cNvPr id="503815" name="Picture 6" title="Cochlear Da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8" y="2035"/>
              <a:ext cx="2991"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816" name="Text Box 7"/>
            <p:cNvSpPr txBox="1">
              <a:spLocks noChangeArrowheads="1"/>
            </p:cNvSpPr>
            <p:nvPr/>
          </p:nvSpPr>
          <p:spPr bwMode="auto">
            <a:xfrm>
              <a:off x="4416" y="216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buFontTx/>
                <a:buNone/>
              </a:pPr>
              <a:endParaRPr lang="en-US" altLang="en-US" sz="2400" b="1" i="1" smtClean="0">
                <a:solidFill>
                  <a:srgbClr val="FF0000"/>
                </a:solidFill>
                <a:latin typeface="Verdana" panose="020B0604030504040204" pitchFamily="34" charset="0"/>
              </a:endParaRPr>
            </a:p>
          </p:txBody>
        </p:sp>
      </p:grpSp>
      <p:sp>
        <p:nvSpPr>
          <p:cNvPr id="503813" name="Rectangle 8"/>
          <p:cNvSpPr>
            <a:spLocks noChangeArrowheads="1"/>
          </p:cNvSpPr>
          <p:nvPr/>
        </p:nvSpPr>
        <p:spPr bwMode="auto">
          <a:xfrm>
            <a:off x="838200" y="1600200"/>
            <a:ext cx="298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buFontTx/>
              <a:buNone/>
            </a:pPr>
            <a:r>
              <a:rPr lang="en-US" altLang="en-US" sz="2800" b="1" smtClean="0">
                <a:solidFill>
                  <a:srgbClr val="FFFF00"/>
                </a:solidFill>
                <a:latin typeface="Arial" panose="020B0604020202020204" pitchFamily="34" charset="0"/>
              </a:rPr>
              <a:t>Healthy Cochlea</a:t>
            </a:r>
            <a:endParaRPr lang="en-US" altLang="en-US" sz="2800" smtClean="0">
              <a:solidFill>
                <a:srgbClr val="000000"/>
              </a:solidFill>
              <a:latin typeface="Arial" panose="020B0604020202020204" pitchFamily="34" charset="0"/>
            </a:endParaRPr>
          </a:p>
        </p:txBody>
      </p:sp>
      <p:sp>
        <p:nvSpPr>
          <p:cNvPr id="503814" name="Rectangle 9"/>
          <p:cNvSpPr>
            <a:spLocks noChangeArrowheads="1"/>
          </p:cNvSpPr>
          <p:nvPr/>
        </p:nvSpPr>
        <p:spPr bwMode="auto">
          <a:xfrm>
            <a:off x="5257800" y="1600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buFontTx/>
              <a:buNone/>
            </a:pPr>
            <a:r>
              <a:rPr lang="en-US" altLang="en-US" sz="2800" b="1" smtClean="0">
                <a:solidFill>
                  <a:srgbClr val="FFFF00"/>
                </a:solidFill>
                <a:latin typeface="Arial" panose="020B0604020202020204" pitchFamily="34" charset="0"/>
              </a:rPr>
              <a:t>Damaged Cochlea</a:t>
            </a:r>
            <a:endParaRPr lang="en-US" altLang="en-US" sz="2800" smtClean="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600" dirty="0" smtClean="0"/>
              <a:t>Decibels</a:t>
            </a:r>
            <a:endParaRPr lang="en-US" sz="3600" dirty="0"/>
          </a:p>
        </p:txBody>
      </p:sp>
      <p:sp>
        <p:nvSpPr>
          <p:cNvPr id="3" name="Content Placeholder 2"/>
          <p:cNvSpPr>
            <a:spLocks noGrp="1"/>
          </p:cNvSpPr>
          <p:nvPr>
            <p:ph idx="1"/>
          </p:nvPr>
        </p:nvSpPr>
        <p:spPr>
          <a:xfrm>
            <a:off x="1905000" y="1828800"/>
            <a:ext cx="7010400" cy="4495800"/>
          </a:xfrm>
        </p:spPr>
        <p:txBody>
          <a:bodyPr>
            <a:normAutofit/>
          </a:bodyPr>
          <a:lstStyle/>
          <a:p>
            <a:r>
              <a:rPr lang="en-US" sz="2400" dirty="0" smtClean="0"/>
              <a:t>Decibel – the degree of loudness of a sound; an expression of the relative loudness of sound as perceived by the human ear [named after A.G. Bell]</a:t>
            </a:r>
          </a:p>
          <a:p>
            <a:pPr marL="0" indent="0">
              <a:buNone/>
            </a:pPr>
            <a:endParaRPr lang="en-US" sz="1000" dirty="0" smtClean="0"/>
          </a:p>
          <a:p>
            <a:r>
              <a:rPr lang="en-US" sz="2400" dirty="0" smtClean="0"/>
              <a:t>dB or dBA – An A-weighted sound closely matches the perception of sound by the human ear </a:t>
            </a:r>
          </a:p>
          <a:p>
            <a:pPr marL="0" indent="0">
              <a:buNone/>
            </a:pPr>
            <a:endParaRPr lang="en-US" sz="1000" dirty="0" smtClean="0"/>
          </a:p>
          <a:p>
            <a:r>
              <a:rPr lang="en-US" sz="2400" dirty="0" smtClean="0"/>
              <a:t>When screening children, guidelines recommend starting at 20 dB* </a:t>
            </a:r>
          </a:p>
          <a:p>
            <a:pPr marL="0" indent="0">
              <a:buNone/>
            </a:pPr>
            <a:endParaRPr lang="en-US" sz="1000" dirty="0" smtClean="0"/>
          </a:p>
          <a:p>
            <a:r>
              <a:rPr lang="en-US" sz="2400" dirty="0" smtClean="0"/>
              <a:t>When screening adults, 25 dB is a standard starting level **</a:t>
            </a:r>
          </a:p>
          <a:p>
            <a:pPr marL="1828800" lvl="4" indent="0">
              <a:buNone/>
            </a:pPr>
            <a:r>
              <a:rPr lang="en-US" sz="1100" dirty="0" smtClean="0"/>
              <a:t>Source – American Speech &amp; Language Association</a:t>
            </a:r>
            <a:endParaRPr lang="en-US" sz="1100" dirty="0"/>
          </a:p>
        </p:txBody>
      </p:sp>
    </p:spTree>
    <p:extLst>
      <p:ext uri="{BB962C8B-B14F-4D97-AF65-F5344CB8AC3E}">
        <p14:creationId xmlns:p14="http://schemas.microsoft.com/office/powerpoint/2010/main" val="350173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590" y="0"/>
            <a:ext cx="8229600" cy="944562"/>
          </a:xfrm>
        </p:spPr>
        <p:txBody>
          <a:bodyPr>
            <a:normAutofit/>
          </a:bodyPr>
          <a:lstStyle/>
          <a:p>
            <a:r>
              <a:rPr lang="en-US" sz="3600" dirty="0" smtClean="0"/>
              <a:t>Hertz </a:t>
            </a:r>
            <a:endParaRPr lang="en-US" sz="3600" dirty="0"/>
          </a:p>
        </p:txBody>
      </p:sp>
      <p:sp>
        <p:nvSpPr>
          <p:cNvPr id="3" name="Content Placeholder 2"/>
          <p:cNvSpPr>
            <a:spLocks noGrp="1"/>
          </p:cNvSpPr>
          <p:nvPr>
            <p:ph idx="1"/>
          </p:nvPr>
        </p:nvSpPr>
        <p:spPr>
          <a:xfrm>
            <a:off x="2057400" y="1676400"/>
            <a:ext cx="6781800" cy="4525963"/>
          </a:xfrm>
        </p:spPr>
        <p:txBody>
          <a:bodyPr>
            <a:normAutofit/>
          </a:bodyPr>
          <a:lstStyle/>
          <a:p>
            <a:endParaRPr lang="en-US" dirty="0" smtClean="0"/>
          </a:p>
          <a:p>
            <a:r>
              <a:rPr lang="en-US" sz="2400" dirty="0" smtClean="0"/>
              <a:t>Hertz (Hz) is the term used for the frequency of sound  [named after a German physicist]</a:t>
            </a:r>
          </a:p>
          <a:p>
            <a:pPr marL="0" indent="0">
              <a:buNone/>
            </a:pPr>
            <a:endParaRPr lang="en-US" sz="1200" dirty="0"/>
          </a:p>
          <a:p>
            <a:r>
              <a:rPr lang="en-US" sz="2400" dirty="0" smtClean="0"/>
              <a:t>Frequency is determined by the number of sound vibrations per second</a:t>
            </a:r>
          </a:p>
          <a:p>
            <a:pPr marL="0" indent="0">
              <a:buNone/>
            </a:pPr>
            <a:endParaRPr lang="en-US" sz="1200" dirty="0" smtClean="0"/>
          </a:p>
          <a:p>
            <a:r>
              <a:rPr lang="en-US" sz="2400" dirty="0" smtClean="0"/>
              <a:t>The faster the cycles – the higher the frequency (the sound’s pitch)</a:t>
            </a:r>
            <a:endParaRPr lang="en-US" sz="2400" dirty="0"/>
          </a:p>
        </p:txBody>
      </p:sp>
    </p:spTree>
    <p:extLst>
      <p:ext uri="{BB962C8B-B14F-4D97-AF65-F5344CB8AC3E}">
        <p14:creationId xmlns:p14="http://schemas.microsoft.com/office/powerpoint/2010/main" val="347175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13" y="704055"/>
            <a:ext cx="8153400" cy="804864"/>
          </a:xfrm>
        </p:spPr>
        <p:txBody>
          <a:bodyPr>
            <a:normAutofit/>
          </a:bodyPr>
          <a:lstStyle/>
          <a:p>
            <a:r>
              <a:rPr lang="en-US" sz="3200" b="1" dirty="0"/>
              <a:t>Frequency (Hz</a:t>
            </a:r>
            <a:r>
              <a:rPr lang="en-US" sz="3200" b="1" dirty="0" smtClean="0"/>
              <a:t>)</a:t>
            </a:r>
            <a:endParaRPr lang="en-US" sz="3200" b="1" dirty="0"/>
          </a:p>
        </p:txBody>
      </p:sp>
      <p:grpSp>
        <p:nvGrpSpPr>
          <p:cNvPr id="62" name="Group 98" title="Frequency"/>
          <p:cNvGrpSpPr>
            <a:grpSpLocks/>
          </p:cNvGrpSpPr>
          <p:nvPr/>
        </p:nvGrpSpPr>
        <p:grpSpPr bwMode="auto">
          <a:xfrm>
            <a:off x="990600" y="1524000"/>
            <a:ext cx="9217025" cy="4876800"/>
            <a:chOff x="432" y="816"/>
            <a:chExt cx="5806" cy="3072"/>
          </a:xfrm>
        </p:grpSpPr>
        <p:sp>
          <p:nvSpPr>
            <p:cNvPr id="63" name="AutoShape 10"/>
            <p:cNvSpPr>
              <a:spLocks noChangeAspect="1" noChangeArrowheads="1" noTextEdit="1"/>
            </p:cNvSpPr>
            <p:nvPr/>
          </p:nvSpPr>
          <p:spPr bwMode="auto">
            <a:xfrm>
              <a:off x="432" y="816"/>
              <a:ext cx="5806"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64" name="Rectangle 12"/>
            <p:cNvSpPr>
              <a:spLocks noChangeArrowheads="1"/>
            </p:cNvSpPr>
            <p:nvPr/>
          </p:nvSpPr>
          <p:spPr bwMode="auto">
            <a:xfrm>
              <a:off x="880" y="1300"/>
              <a:ext cx="4006" cy="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65" name="Line 13"/>
            <p:cNvSpPr>
              <a:spLocks noChangeShapeType="1"/>
            </p:cNvSpPr>
            <p:nvPr/>
          </p:nvSpPr>
          <p:spPr bwMode="auto">
            <a:xfrm>
              <a:off x="880" y="1563"/>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6" name="Line 14"/>
            <p:cNvSpPr>
              <a:spLocks noChangeShapeType="1"/>
            </p:cNvSpPr>
            <p:nvPr/>
          </p:nvSpPr>
          <p:spPr bwMode="auto">
            <a:xfrm>
              <a:off x="880" y="1819"/>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7" name="Line 15"/>
            <p:cNvSpPr>
              <a:spLocks noChangeShapeType="1"/>
            </p:cNvSpPr>
            <p:nvPr/>
          </p:nvSpPr>
          <p:spPr bwMode="auto">
            <a:xfrm>
              <a:off x="880" y="2082"/>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8" name="Line 16"/>
            <p:cNvSpPr>
              <a:spLocks noChangeShapeType="1"/>
            </p:cNvSpPr>
            <p:nvPr/>
          </p:nvSpPr>
          <p:spPr bwMode="auto">
            <a:xfrm>
              <a:off x="880" y="2338"/>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9" name="Line 17"/>
            <p:cNvSpPr>
              <a:spLocks noChangeShapeType="1"/>
            </p:cNvSpPr>
            <p:nvPr/>
          </p:nvSpPr>
          <p:spPr bwMode="auto">
            <a:xfrm>
              <a:off x="880" y="2601"/>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0" name="Line 18"/>
            <p:cNvSpPr>
              <a:spLocks noChangeShapeType="1"/>
            </p:cNvSpPr>
            <p:nvPr/>
          </p:nvSpPr>
          <p:spPr bwMode="auto">
            <a:xfrm>
              <a:off x="880" y="2857"/>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1" name="Line 19"/>
            <p:cNvSpPr>
              <a:spLocks noChangeShapeType="1"/>
            </p:cNvSpPr>
            <p:nvPr/>
          </p:nvSpPr>
          <p:spPr bwMode="auto">
            <a:xfrm>
              <a:off x="880" y="3120"/>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2" name="Line 20"/>
            <p:cNvSpPr>
              <a:spLocks noChangeShapeType="1"/>
            </p:cNvSpPr>
            <p:nvPr/>
          </p:nvSpPr>
          <p:spPr bwMode="auto">
            <a:xfrm>
              <a:off x="880" y="3376"/>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3" name="Line 21"/>
            <p:cNvSpPr>
              <a:spLocks noChangeShapeType="1"/>
            </p:cNvSpPr>
            <p:nvPr/>
          </p:nvSpPr>
          <p:spPr bwMode="auto">
            <a:xfrm>
              <a:off x="880" y="3639"/>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4" name="Line 22"/>
            <p:cNvSpPr>
              <a:spLocks noChangeShapeType="1"/>
            </p:cNvSpPr>
            <p:nvPr/>
          </p:nvSpPr>
          <p:spPr bwMode="auto">
            <a:xfrm>
              <a:off x="1684"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5" name="Line 23"/>
            <p:cNvSpPr>
              <a:spLocks noChangeShapeType="1"/>
            </p:cNvSpPr>
            <p:nvPr/>
          </p:nvSpPr>
          <p:spPr bwMode="auto">
            <a:xfrm>
              <a:off x="2481"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 name="Line 24"/>
            <p:cNvSpPr>
              <a:spLocks noChangeShapeType="1"/>
            </p:cNvSpPr>
            <p:nvPr/>
          </p:nvSpPr>
          <p:spPr bwMode="auto">
            <a:xfrm>
              <a:off x="3285"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7" name="Line 25"/>
            <p:cNvSpPr>
              <a:spLocks noChangeShapeType="1"/>
            </p:cNvSpPr>
            <p:nvPr/>
          </p:nvSpPr>
          <p:spPr bwMode="auto">
            <a:xfrm>
              <a:off x="4082"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8" name="Line 26"/>
            <p:cNvSpPr>
              <a:spLocks noChangeShapeType="1"/>
            </p:cNvSpPr>
            <p:nvPr/>
          </p:nvSpPr>
          <p:spPr bwMode="auto">
            <a:xfrm>
              <a:off x="4886"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9" name="Rectangle 27"/>
            <p:cNvSpPr>
              <a:spLocks noChangeArrowheads="1"/>
            </p:cNvSpPr>
            <p:nvPr/>
          </p:nvSpPr>
          <p:spPr bwMode="auto">
            <a:xfrm>
              <a:off x="880" y="1300"/>
              <a:ext cx="4006" cy="2339"/>
            </a:xfrm>
            <a:prstGeom prst="rect">
              <a:avLst/>
            </a:prstGeom>
            <a:noFill/>
            <a:ln w="1111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80" name="Line 29"/>
            <p:cNvSpPr>
              <a:spLocks noChangeShapeType="1"/>
            </p:cNvSpPr>
            <p:nvPr/>
          </p:nvSpPr>
          <p:spPr bwMode="auto">
            <a:xfrm>
              <a:off x="830" y="1300"/>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1" name="Line 30"/>
            <p:cNvSpPr>
              <a:spLocks noChangeShapeType="1"/>
            </p:cNvSpPr>
            <p:nvPr/>
          </p:nvSpPr>
          <p:spPr bwMode="auto">
            <a:xfrm>
              <a:off x="830" y="1563"/>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 name="Line 31"/>
            <p:cNvSpPr>
              <a:spLocks noChangeShapeType="1"/>
            </p:cNvSpPr>
            <p:nvPr/>
          </p:nvSpPr>
          <p:spPr bwMode="auto">
            <a:xfrm>
              <a:off x="830" y="1819"/>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 name="Line 32"/>
            <p:cNvSpPr>
              <a:spLocks noChangeShapeType="1"/>
            </p:cNvSpPr>
            <p:nvPr/>
          </p:nvSpPr>
          <p:spPr bwMode="auto">
            <a:xfrm>
              <a:off x="830" y="2082"/>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 name="Line 33"/>
            <p:cNvSpPr>
              <a:spLocks noChangeShapeType="1"/>
            </p:cNvSpPr>
            <p:nvPr/>
          </p:nvSpPr>
          <p:spPr bwMode="auto">
            <a:xfrm>
              <a:off x="830" y="2338"/>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5" name="Line 34"/>
            <p:cNvSpPr>
              <a:spLocks noChangeShapeType="1"/>
            </p:cNvSpPr>
            <p:nvPr/>
          </p:nvSpPr>
          <p:spPr bwMode="auto">
            <a:xfrm>
              <a:off x="830" y="2601"/>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6" name="Line 35"/>
            <p:cNvSpPr>
              <a:spLocks noChangeShapeType="1"/>
            </p:cNvSpPr>
            <p:nvPr/>
          </p:nvSpPr>
          <p:spPr bwMode="auto">
            <a:xfrm>
              <a:off x="830" y="2857"/>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7" name="Line 36"/>
            <p:cNvSpPr>
              <a:spLocks noChangeShapeType="1"/>
            </p:cNvSpPr>
            <p:nvPr/>
          </p:nvSpPr>
          <p:spPr bwMode="auto">
            <a:xfrm>
              <a:off x="830" y="3120"/>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8" name="Line 37"/>
            <p:cNvSpPr>
              <a:spLocks noChangeShapeType="1"/>
            </p:cNvSpPr>
            <p:nvPr/>
          </p:nvSpPr>
          <p:spPr bwMode="auto">
            <a:xfrm>
              <a:off x="830" y="3376"/>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9" name="Line 38"/>
            <p:cNvSpPr>
              <a:spLocks noChangeShapeType="1"/>
            </p:cNvSpPr>
            <p:nvPr/>
          </p:nvSpPr>
          <p:spPr bwMode="auto">
            <a:xfrm>
              <a:off x="830" y="3639"/>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0" name="Line 39"/>
            <p:cNvSpPr>
              <a:spLocks noChangeShapeType="1"/>
            </p:cNvSpPr>
            <p:nvPr/>
          </p:nvSpPr>
          <p:spPr bwMode="auto">
            <a:xfrm>
              <a:off x="880" y="1300"/>
              <a:ext cx="4006"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1" name="Line 40"/>
            <p:cNvSpPr>
              <a:spLocks noChangeShapeType="1"/>
            </p:cNvSpPr>
            <p:nvPr/>
          </p:nvSpPr>
          <p:spPr bwMode="auto">
            <a:xfrm flipV="1">
              <a:off x="880"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2" name="Line 41"/>
            <p:cNvSpPr>
              <a:spLocks noChangeShapeType="1"/>
            </p:cNvSpPr>
            <p:nvPr/>
          </p:nvSpPr>
          <p:spPr bwMode="auto">
            <a:xfrm flipV="1">
              <a:off x="1684"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3" name="Line 42"/>
            <p:cNvSpPr>
              <a:spLocks noChangeShapeType="1"/>
            </p:cNvSpPr>
            <p:nvPr/>
          </p:nvSpPr>
          <p:spPr bwMode="auto">
            <a:xfrm flipV="1">
              <a:off x="2481"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4" name="Line 43"/>
            <p:cNvSpPr>
              <a:spLocks noChangeShapeType="1"/>
            </p:cNvSpPr>
            <p:nvPr/>
          </p:nvSpPr>
          <p:spPr bwMode="auto">
            <a:xfrm flipV="1">
              <a:off x="3285"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5" name="Line 44"/>
            <p:cNvSpPr>
              <a:spLocks noChangeShapeType="1"/>
            </p:cNvSpPr>
            <p:nvPr/>
          </p:nvSpPr>
          <p:spPr bwMode="auto">
            <a:xfrm flipV="1">
              <a:off x="4082"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6" name="Line 45"/>
            <p:cNvSpPr>
              <a:spLocks noChangeShapeType="1"/>
            </p:cNvSpPr>
            <p:nvPr/>
          </p:nvSpPr>
          <p:spPr bwMode="auto">
            <a:xfrm flipV="1">
              <a:off x="4886"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7" name="Rectangle 71"/>
            <p:cNvSpPr>
              <a:spLocks noChangeArrowheads="1"/>
            </p:cNvSpPr>
            <p:nvPr/>
          </p:nvSpPr>
          <p:spPr bwMode="auto">
            <a:xfrm>
              <a:off x="714" y="121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0</a:t>
              </a:r>
              <a:endParaRPr lang="en-US" altLang="en-US" sz="1800" dirty="0" smtClean="0">
                <a:solidFill>
                  <a:srgbClr val="F79646">
                    <a:lumMod val="50000"/>
                  </a:srgbClr>
                </a:solidFill>
              </a:endParaRPr>
            </a:p>
          </p:txBody>
        </p:sp>
        <p:sp>
          <p:nvSpPr>
            <p:cNvPr id="98" name="Rectangle 72"/>
            <p:cNvSpPr>
              <a:spLocks noChangeArrowheads="1"/>
            </p:cNvSpPr>
            <p:nvPr/>
          </p:nvSpPr>
          <p:spPr bwMode="auto">
            <a:xfrm>
              <a:off x="633" y="1470"/>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10</a:t>
              </a:r>
              <a:endParaRPr lang="en-US" altLang="en-US" sz="1800" dirty="0" smtClean="0">
                <a:solidFill>
                  <a:srgbClr val="F79646">
                    <a:lumMod val="50000"/>
                  </a:srgbClr>
                </a:solidFill>
              </a:endParaRPr>
            </a:p>
          </p:txBody>
        </p:sp>
        <p:sp>
          <p:nvSpPr>
            <p:cNvPr id="99" name="Rectangle 73"/>
            <p:cNvSpPr>
              <a:spLocks noChangeArrowheads="1"/>
            </p:cNvSpPr>
            <p:nvPr/>
          </p:nvSpPr>
          <p:spPr bwMode="auto">
            <a:xfrm>
              <a:off x="624" y="1726"/>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20</a:t>
              </a:r>
              <a:endParaRPr lang="en-US" altLang="en-US" sz="1800" dirty="0" smtClean="0">
                <a:solidFill>
                  <a:srgbClr val="F79646">
                    <a:lumMod val="50000"/>
                  </a:srgbClr>
                </a:solidFill>
              </a:endParaRPr>
            </a:p>
          </p:txBody>
        </p:sp>
        <p:sp>
          <p:nvSpPr>
            <p:cNvPr id="100" name="Rectangle 74"/>
            <p:cNvSpPr>
              <a:spLocks noChangeArrowheads="1"/>
            </p:cNvSpPr>
            <p:nvPr/>
          </p:nvSpPr>
          <p:spPr bwMode="auto">
            <a:xfrm>
              <a:off x="633" y="1989"/>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30</a:t>
              </a:r>
              <a:endParaRPr lang="en-US" altLang="en-US" sz="1800" dirty="0" smtClean="0">
                <a:solidFill>
                  <a:srgbClr val="F79646">
                    <a:lumMod val="50000"/>
                  </a:srgbClr>
                </a:solidFill>
              </a:endParaRPr>
            </a:p>
          </p:txBody>
        </p:sp>
        <p:sp>
          <p:nvSpPr>
            <p:cNvPr id="101" name="Rectangle 75"/>
            <p:cNvSpPr>
              <a:spLocks noChangeArrowheads="1"/>
            </p:cNvSpPr>
            <p:nvPr/>
          </p:nvSpPr>
          <p:spPr bwMode="auto">
            <a:xfrm>
              <a:off x="633" y="2245"/>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40</a:t>
              </a:r>
              <a:endParaRPr lang="en-US" altLang="en-US" sz="1800" dirty="0" smtClean="0">
                <a:solidFill>
                  <a:srgbClr val="F79646">
                    <a:lumMod val="50000"/>
                  </a:srgbClr>
                </a:solidFill>
              </a:endParaRPr>
            </a:p>
          </p:txBody>
        </p:sp>
        <p:sp>
          <p:nvSpPr>
            <p:cNvPr id="102" name="Rectangle 76"/>
            <p:cNvSpPr>
              <a:spLocks noChangeArrowheads="1"/>
            </p:cNvSpPr>
            <p:nvPr/>
          </p:nvSpPr>
          <p:spPr bwMode="auto">
            <a:xfrm>
              <a:off x="633" y="2508"/>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50</a:t>
              </a:r>
              <a:endParaRPr lang="en-US" altLang="en-US" sz="1800" dirty="0" smtClean="0">
                <a:solidFill>
                  <a:srgbClr val="F79646">
                    <a:lumMod val="50000"/>
                  </a:srgbClr>
                </a:solidFill>
              </a:endParaRPr>
            </a:p>
          </p:txBody>
        </p:sp>
        <p:sp>
          <p:nvSpPr>
            <p:cNvPr id="103" name="Rectangle 77"/>
            <p:cNvSpPr>
              <a:spLocks noChangeArrowheads="1"/>
            </p:cNvSpPr>
            <p:nvPr/>
          </p:nvSpPr>
          <p:spPr bwMode="auto">
            <a:xfrm>
              <a:off x="624" y="2764"/>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60</a:t>
              </a:r>
              <a:endParaRPr lang="en-US" altLang="en-US" sz="1800" dirty="0" smtClean="0">
                <a:solidFill>
                  <a:srgbClr val="F79646">
                    <a:lumMod val="50000"/>
                  </a:srgbClr>
                </a:solidFill>
              </a:endParaRPr>
            </a:p>
          </p:txBody>
        </p:sp>
        <p:sp>
          <p:nvSpPr>
            <p:cNvPr id="104" name="Rectangle 78"/>
            <p:cNvSpPr>
              <a:spLocks noChangeArrowheads="1"/>
            </p:cNvSpPr>
            <p:nvPr/>
          </p:nvSpPr>
          <p:spPr bwMode="auto">
            <a:xfrm>
              <a:off x="633" y="3028"/>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70</a:t>
              </a:r>
              <a:endParaRPr lang="en-US" altLang="en-US" sz="1800" dirty="0" smtClean="0">
                <a:solidFill>
                  <a:srgbClr val="F79646">
                    <a:lumMod val="50000"/>
                  </a:srgbClr>
                </a:solidFill>
              </a:endParaRPr>
            </a:p>
          </p:txBody>
        </p:sp>
        <p:sp>
          <p:nvSpPr>
            <p:cNvPr id="105" name="Rectangle 79"/>
            <p:cNvSpPr>
              <a:spLocks noChangeArrowheads="1"/>
            </p:cNvSpPr>
            <p:nvPr/>
          </p:nvSpPr>
          <p:spPr bwMode="auto">
            <a:xfrm>
              <a:off x="633" y="3284"/>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80</a:t>
              </a:r>
              <a:endParaRPr lang="en-US" altLang="en-US" sz="1800" dirty="0" smtClean="0">
                <a:solidFill>
                  <a:srgbClr val="F79646">
                    <a:lumMod val="50000"/>
                  </a:srgbClr>
                </a:solidFill>
              </a:endParaRPr>
            </a:p>
          </p:txBody>
        </p:sp>
        <p:sp>
          <p:nvSpPr>
            <p:cNvPr id="106" name="Rectangle 80"/>
            <p:cNvSpPr>
              <a:spLocks noChangeArrowheads="1"/>
            </p:cNvSpPr>
            <p:nvPr/>
          </p:nvSpPr>
          <p:spPr bwMode="auto">
            <a:xfrm>
              <a:off x="633" y="354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rgbClr val="F79646">
                      <a:lumMod val="50000"/>
                    </a:srgbClr>
                  </a:solidFill>
                  <a:latin typeface="Times New Roman" panose="02020603050405020304" pitchFamily="18" charset="0"/>
                </a:rPr>
                <a:t>90</a:t>
              </a:r>
              <a:endParaRPr lang="en-US" altLang="en-US" sz="1800" dirty="0" smtClean="0">
                <a:solidFill>
                  <a:srgbClr val="F79646">
                    <a:lumMod val="50000"/>
                  </a:srgbClr>
                </a:solidFill>
              </a:endParaRPr>
            </a:p>
          </p:txBody>
        </p:sp>
        <p:sp>
          <p:nvSpPr>
            <p:cNvPr id="107" name="Rectangle 81"/>
            <p:cNvSpPr>
              <a:spLocks noChangeArrowheads="1"/>
            </p:cNvSpPr>
            <p:nvPr/>
          </p:nvSpPr>
          <p:spPr bwMode="auto">
            <a:xfrm>
              <a:off x="800" y="972"/>
              <a:ext cx="25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500</a:t>
              </a:r>
              <a:endParaRPr lang="en-US" altLang="en-US" sz="1800" dirty="0" smtClean="0">
                <a:solidFill>
                  <a:prstClr val="black"/>
                </a:solidFill>
              </a:endParaRPr>
            </a:p>
          </p:txBody>
        </p:sp>
        <p:sp>
          <p:nvSpPr>
            <p:cNvPr id="108" name="Rectangle 82"/>
            <p:cNvSpPr>
              <a:spLocks noChangeArrowheads="1"/>
            </p:cNvSpPr>
            <p:nvPr/>
          </p:nvSpPr>
          <p:spPr bwMode="auto">
            <a:xfrm>
              <a:off x="1563"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1000</a:t>
              </a:r>
              <a:endParaRPr lang="en-US" altLang="en-US" sz="1800" dirty="0" smtClean="0">
                <a:solidFill>
                  <a:prstClr val="black"/>
                </a:solidFill>
              </a:endParaRPr>
            </a:p>
          </p:txBody>
        </p:sp>
        <p:sp>
          <p:nvSpPr>
            <p:cNvPr id="109" name="Rectangle 83"/>
            <p:cNvSpPr>
              <a:spLocks noChangeArrowheads="1"/>
            </p:cNvSpPr>
            <p:nvPr/>
          </p:nvSpPr>
          <p:spPr bwMode="auto">
            <a:xfrm>
              <a:off x="2352" y="972"/>
              <a:ext cx="3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2000</a:t>
              </a:r>
              <a:endParaRPr lang="en-US" altLang="en-US" sz="1800" dirty="0" smtClean="0">
                <a:solidFill>
                  <a:prstClr val="black"/>
                </a:solidFill>
              </a:endParaRPr>
            </a:p>
          </p:txBody>
        </p:sp>
        <p:sp>
          <p:nvSpPr>
            <p:cNvPr id="110" name="Rectangle 84"/>
            <p:cNvSpPr>
              <a:spLocks noChangeArrowheads="1"/>
            </p:cNvSpPr>
            <p:nvPr/>
          </p:nvSpPr>
          <p:spPr bwMode="auto">
            <a:xfrm>
              <a:off x="3163"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3000</a:t>
              </a:r>
              <a:endParaRPr lang="en-US" altLang="en-US" sz="1800" dirty="0" smtClean="0">
                <a:solidFill>
                  <a:prstClr val="black"/>
                </a:solidFill>
              </a:endParaRPr>
            </a:p>
          </p:txBody>
        </p:sp>
        <p:sp>
          <p:nvSpPr>
            <p:cNvPr id="111" name="Rectangle 85"/>
            <p:cNvSpPr>
              <a:spLocks noChangeArrowheads="1"/>
            </p:cNvSpPr>
            <p:nvPr/>
          </p:nvSpPr>
          <p:spPr bwMode="auto">
            <a:xfrm>
              <a:off x="3960"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4000</a:t>
              </a:r>
              <a:endParaRPr lang="en-US" altLang="en-US" sz="1800" dirty="0" smtClean="0">
                <a:solidFill>
                  <a:prstClr val="black"/>
                </a:solidFill>
              </a:endParaRPr>
            </a:p>
          </p:txBody>
        </p:sp>
        <p:sp>
          <p:nvSpPr>
            <p:cNvPr id="112" name="Rectangle 86"/>
            <p:cNvSpPr>
              <a:spLocks noChangeArrowheads="1"/>
            </p:cNvSpPr>
            <p:nvPr/>
          </p:nvSpPr>
          <p:spPr bwMode="auto">
            <a:xfrm>
              <a:off x="4764"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prstClr val="black"/>
                  </a:solidFill>
                  <a:latin typeface="Times New Roman" panose="02020603050405020304" pitchFamily="18" charset="0"/>
                </a:rPr>
                <a:t>6000</a:t>
              </a:r>
              <a:endParaRPr lang="en-US" altLang="en-US" sz="1800" dirty="0" smtClean="0">
                <a:solidFill>
                  <a:prstClr val="black"/>
                </a:solidFill>
              </a:endParaRPr>
            </a:p>
          </p:txBody>
        </p:sp>
        <p:sp>
          <p:nvSpPr>
            <p:cNvPr id="113" name="Rectangle 90"/>
            <p:cNvSpPr>
              <a:spLocks noChangeArrowheads="1"/>
            </p:cNvSpPr>
            <p:nvPr/>
          </p:nvSpPr>
          <p:spPr bwMode="auto">
            <a:xfrm>
              <a:off x="1170" y="18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4" name="Rectangle 93"/>
            <p:cNvSpPr>
              <a:spLocks noChangeArrowheads="1"/>
            </p:cNvSpPr>
            <p:nvPr/>
          </p:nvSpPr>
          <p:spPr bwMode="auto">
            <a:xfrm>
              <a:off x="1174" y="22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5" name="Rectangle 94"/>
            <p:cNvSpPr>
              <a:spLocks noChangeArrowheads="1"/>
            </p:cNvSpPr>
            <p:nvPr/>
          </p:nvSpPr>
          <p:spPr bwMode="auto">
            <a:xfrm>
              <a:off x="1174" y="24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6" name="Rectangle 97"/>
            <p:cNvSpPr>
              <a:spLocks noChangeArrowheads="1"/>
            </p:cNvSpPr>
            <p:nvPr/>
          </p:nvSpPr>
          <p:spPr bwMode="auto">
            <a:xfrm>
              <a:off x="1170" y="26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grpSp>
      <p:sp>
        <p:nvSpPr>
          <p:cNvPr id="117" name="Text Box 5"/>
          <p:cNvSpPr txBox="1">
            <a:spLocks noChangeArrowheads="1"/>
          </p:cNvSpPr>
          <p:nvPr/>
        </p:nvSpPr>
        <p:spPr bwMode="auto">
          <a:xfrm rot="-5400000">
            <a:off x="-1672430" y="3499644"/>
            <a:ext cx="4838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b="1" dirty="0" smtClean="0">
                <a:solidFill>
                  <a:prstClr val="black"/>
                </a:solidFill>
              </a:rPr>
              <a:t>Hearing Level (decibels)</a:t>
            </a:r>
          </a:p>
        </p:txBody>
      </p:sp>
      <p:pic>
        <p:nvPicPr>
          <p:cNvPr id="3" name="Picture 2" title="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032" y="3353054"/>
            <a:ext cx="6334293" cy="12193"/>
          </a:xfrm>
          <a:prstGeom prst="rect">
            <a:avLst/>
          </a:prstGeom>
          <a:solidFill>
            <a:srgbClr val="FF0000"/>
          </a:solidFill>
          <a:ln w="15875" cmpd="sng">
            <a:solidFill>
              <a:srgbClr val="FF0000"/>
            </a:solidFill>
          </a:ln>
        </p:spPr>
      </p:pic>
    </p:spTree>
    <p:extLst>
      <p:ext uri="{BB962C8B-B14F-4D97-AF65-F5344CB8AC3E}">
        <p14:creationId xmlns:p14="http://schemas.microsoft.com/office/powerpoint/2010/main" val="192386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239000" cy="563562"/>
          </a:xfrm>
        </p:spPr>
        <p:txBody>
          <a:bodyPr>
            <a:normAutofit fontScale="90000"/>
          </a:bodyPr>
          <a:lstStyle/>
          <a:p>
            <a:r>
              <a:rPr lang="en-US" sz="3600" dirty="0" smtClean="0"/>
              <a:t>Time Weighted Average(TWA)</a:t>
            </a:r>
            <a:endParaRPr lang="en-US" sz="3600" dirty="0"/>
          </a:p>
        </p:txBody>
      </p:sp>
      <p:sp>
        <p:nvSpPr>
          <p:cNvPr id="3" name="Content Placeholder 2"/>
          <p:cNvSpPr>
            <a:spLocks noGrp="1"/>
          </p:cNvSpPr>
          <p:nvPr>
            <p:ph idx="1"/>
          </p:nvPr>
        </p:nvSpPr>
        <p:spPr>
          <a:xfrm>
            <a:off x="1828800" y="1981200"/>
            <a:ext cx="6858000" cy="4525963"/>
          </a:xfrm>
        </p:spPr>
        <p:txBody>
          <a:bodyPr>
            <a:normAutofit/>
          </a:bodyPr>
          <a:lstStyle/>
          <a:p>
            <a:r>
              <a:rPr lang="en-US" sz="2400" dirty="0" smtClean="0"/>
              <a:t>TWA refers to the average noise exposure level over a given time period (an 8 hour TWA refers to exposure over an 8 hour period)</a:t>
            </a:r>
          </a:p>
          <a:p>
            <a:pPr marL="0" indent="0">
              <a:buNone/>
            </a:pPr>
            <a:endParaRPr lang="en-US" sz="1200" dirty="0" smtClean="0"/>
          </a:p>
          <a:p>
            <a:r>
              <a:rPr lang="en-US" sz="2400" dirty="0" smtClean="0"/>
              <a:t>OSHA’s permissible exposure level (PEL) is 90 dBA for an 8 hour day</a:t>
            </a:r>
          </a:p>
          <a:p>
            <a:pPr marL="0" indent="0">
              <a:buNone/>
            </a:pPr>
            <a:endParaRPr lang="en-US" sz="1200" dirty="0" smtClean="0"/>
          </a:p>
          <a:p>
            <a:r>
              <a:rPr lang="en-US" sz="2400" dirty="0" smtClean="0"/>
              <a:t>OSHA Standard 1910.95 uses a 5 dBA exchange rate – if noise is increased by 5 dBA, the exposure time must be cut in half</a:t>
            </a:r>
            <a:endParaRPr lang="en-US" sz="2400"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162800" cy="1066800"/>
          </a:xfrm>
        </p:spPr>
        <p:txBody>
          <a:bodyPr>
            <a:normAutofit fontScale="90000"/>
          </a:bodyPr>
          <a:lstStyle/>
          <a:p>
            <a:r>
              <a:rPr lang="en-US" dirty="0" smtClean="0"/>
              <a:t> </a:t>
            </a:r>
            <a:r>
              <a:rPr lang="en-US" sz="3600" dirty="0" smtClean="0"/>
              <a:t>OSHA’s Hearing Conservation Program</a:t>
            </a:r>
            <a:endParaRPr lang="en-US" sz="3600" dirty="0"/>
          </a:p>
        </p:txBody>
      </p:sp>
      <p:sp>
        <p:nvSpPr>
          <p:cNvPr id="3" name="Content Placeholder 2"/>
          <p:cNvSpPr>
            <a:spLocks noGrp="1"/>
          </p:cNvSpPr>
          <p:nvPr>
            <p:ph idx="1"/>
          </p:nvPr>
        </p:nvSpPr>
        <p:spPr>
          <a:xfrm>
            <a:off x="2209800" y="1981200"/>
            <a:ext cx="6400800" cy="4144963"/>
          </a:xfrm>
        </p:spPr>
        <p:txBody>
          <a:bodyPr>
            <a:normAutofit/>
          </a:bodyPr>
          <a:lstStyle/>
          <a:p>
            <a:r>
              <a:rPr lang="en-US" sz="2400" dirty="0" smtClean="0"/>
              <a:t>OSHA implemented the Hearing Conservation Program (HCP) for general industry in 1981.</a:t>
            </a:r>
          </a:p>
          <a:p>
            <a:endParaRPr lang="en-US" sz="2400" dirty="0"/>
          </a:p>
          <a:p>
            <a:pPr marL="0" indent="0">
              <a:buNone/>
            </a:pPr>
            <a:endParaRPr lang="en-US" sz="1000" dirty="0" smtClean="0"/>
          </a:p>
          <a:p>
            <a:r>
              <a:rPr lang="en-US" sz="2400" dirty="0" smtClean="0"/>
              <a:t>Requires employers to implement a HCP where workers are exposed to a TWA noise level of 85 decibels or higher over an 8 hour period</a:t>
            </a:r>
          </a:p>
          <a:p>
            <a:pPr lvl="2"/>
            <a:r>
              <a:rPr lang="en-US" i="1" dirty="0" smtClean="0"/>
              <a:t>Usually referred to as the Action </a:t>
            </a:r>
            <a:r>
              <a:rPr lang="en-US" i="1" dirty="0"/>
              <a:t>L</a:t>
            </a:r>
            <a:r>
              <a:rPr lang="en-US" i="1" dirty="0" smtClean="0"/>
              <a:t>evel</a:t>
            </a:r>
          </a:p>
        </p:txBody>
      </p:sp>
    </p:spTree>
    <p:extLst>
      <p:ext uri="{BB962C8B-B14F-4D97-AF65-F5344CB8AC3E}">
        <p14:creationId xmlns:p14="http://schemas.microsoft.com/office/powerpoint/2010/main" val="153451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324600" cy="1143000"/>
          </a:xfrm>
        </p:spPr>
        <p:txBody>
          <a:bodyPr>
            <a:noAutofit/>
          </a:bodyPr>
          <a:lstStyle/>
          <a:p>
            <a:r>
              <a:rPr lang="en-US" sz="3600" dirty="0" smtClean="0"/>
              <a:t>OSHA’s Hearing Conservation Program</a:t>
            </a:r>
            <a:endParaRPr lang="en-US" sz="3600" dirty="0"/>
          </a:p>
        </p:txBody>
      </p:sp>
      <p:pic>
        <p:nvPicPr>
          <p:cNvPr id="4" name="Content Placeholder 3" title="OSHAs Hearing Conservation Program"/>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429000" y="1371600"/>
            <a:ext cx="2895600" cy="5212080"/>
          </a:xfrm>
        </p:spPr>
      </p:pic>
    </p:spTree>
    <p:extLst>
      <p:ext uri="{BB962C8B-B14F-4D97-AF65-F5344CB8AC3E}">
        <p14:creationId xmlns:p14="http://schemas.microsoft.com/office/powerpoint/2010/main" val="3041357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pic>
        <p:nvPicPr>
          <p:cNvPr id="4" name="Content Placeholder 3" title="OSHA.gov"/>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7417" y="15240"/>
            <a:ext cx="9113520" cy="6906440"/>
          </a:xfrm>
        </p:spPr>
      </p:pic>
      <p:sp>
        <p:nvSpPr>
          <p:cNvPr id="5" name="Up Arrow 4" title="Arrow"/>
          <p:cNvSpPr/>
          <p:nvPr/>
        </p:nvSpPr>
        <p:spPr>
          <a:xfrm rot="14127253">
            <a:off x="7960588" y="4168314"/>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Tree>
    <p:extLst>
      <p:ext uri="{BB962C8B-B14F-4D97-AF65-F5344CB8AC3E}">
        <p14:creationId xmlns:p14="http://schemas.microsoft.com/office/powerpoint/2010/main" val="13300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914400"/>
          </a:xfrm>
        </p:spPr>
        <p:txBody>
          <a:bodyPr>
            <a:normAutofit/>
          </a:bodyPr>
          <a:lstStyle/>
          <a:p>
            <a:r>
              <a:rPr lang="en-US" sz="3600" dirty="0" smtClean="0"/>
              <a:t>Susan Harwood Training Grant</a:t>
            </a:r>
            <a:endParaRPr lang="en-US" sz="3600" dirty="0"/>
          </a:p>
        </p:txBody>
      </p:sp>
      <p:sp>
        <p:nvSpPr>
          <p:cNvPr id="3" name="Content Placeholder 2"/>
          <p:cNvSpPr>
            <a:spLocks noGrp="1"/>
          </p:cNvSpPr>
          <p:nvPr>
            <p:ph idx="1"/>
          </p:nvPr>
        </p:nvSpPr>
        <p:spPr>
          <a:xfrm>
            <a:off x="2133600" y="2743200"/>
            <a:ext cx="6858000" cy="3687763"/>
          </a:xfrm>
        </p:spPr>
        <p:txBody>
          <a:bodyPr>
            <a:normAutofit/>
          </a:bodyPr>
          <a:lstStyle/>
          <a:p>
            <a:pPr marL="0" indent="0">
              <a:buNone/>
            </a:pPr>
            <a:r>
              <a:rPr lang="en-US" sz="2000" i="1" dirty="0"/>
              <a:t>This material was produced under </a:t>
            </a:r>
            <a:r>
              <a:rPr lang="en-US" sz="2000" i="1" dirty="0" smtClean="0"/>
              <a:t>grant #SH-24891-SH3 and    SH-26280-SH4 from </a:t>
            </a:r>
            <a:r>
              <a:rPr lang="en-US" sz="2000" i="1" dirty="0"/>
              <a:t>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238668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92"/>
            <a:ext cx="6858000" cy="1143000"/>
          </a:xfrm>
        </p:spPr>
        <p:txBody>
          <a:bodyPr>
            <a:noAutofit/>
          </a:bodyPr>
          <a:lstStyle/>
          <a:p>
            <a:r>
              <a:rPr lang="en-US" sz="3200" dirty="0" smtClean="0"/>
              <a:t>OSHA Hearing Conservation Program</a:t>
            </a:r>
            <a:endParaRPr lang="en-US" sz="3200" dirty="0"/>
          </a:p>
        </p:txBody>
      </p:sp>
      <p:pic>
        <p:nvPicPr>
          <p:cNvPr id="4" name="Picture 3" title="OSHA Hearing Conservation Program"/>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2000" y="1066800"/>
            <a:ext cx="7524862" cy="5307008"/>
          </a:xfrm>
          <a:prstGeom prst="rect">
            <a:avLst/>
          </a:prstGeom>
        </p:spPr>
      </p:pic>
    </p:spTree>
    <p:extLst>
      <p:ext uri="{BB962C8B-B14F-4D97-AF65-F5344CB8AC3E}">
        <p14:creationId xmlns:p14="http://schemas.microsoft.com/office/powerpoint/2010/main" val="25913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781800" cy="685800"/>
          </a:xfrm>
        </p:spPr>
        <p:txBody>
          <a:bodyPr>
            <a:noAutofit/>
          </a:bodyPr>
          <a:lstStyle/>
          <a:p>
            <a:r>
              <a:rPr lang="en-US" sz="3200" dirty="0" smtClean="0"/>
              <a:t>OSHA’s Hearing Conservation Program </a:t>
            </a:r>
            <a:endParaRPr lang="en-US" sz="3200" dirty="0"/>
          </a:p>
        </p:txBody>
      </p:sp>
      <p:sp>
        <p:nvSpPr>
          <p:cNvPr id="3" name="Content Placeholder 2"/>
          <p:cNvSpPr>
            <a:spLocks noGrp="1"/>
          </p:cNvSpPr>
          <p:nvPr>
            <p:ph idx="1"/>
          </p:nvPr>
        </p:nvSpPr>
        <p:spPr>
          <a:xfrm>
            <a:off x="2133600" y="1905000"/>
            <a:ext cx="6629400" cy="4648200"/>
          </a:xfrm>
        </p:spPr>
        <p:txBody>
          <a:bodyPr>
            <a:normAutofit fontScale="92500" lnSpcReduction="10000"/>
          </a:bodyPr>
          <a:lstStyle/>
          <a:p>
            <a:pPr marL="0" indent="0">
              <a:buNone/>
            </a:pPr>
            <a:r>
              <a:rPr lang="en-US" dirty="0"/>
              <a:t>T</a:t>
            </a:r>
            <a:r>
              <a:rPr lang="en-US" dirty="0" smtClean="0"/>
              <a:t>he HCP requires employers to:</a:t>
            </a:r>
          </a:p>
          <a:p>
            <a:pPr>
              <a:buFont typeface="Arial"/>
              <a:buChar char="•"/>
            </a:pPr>
            <a:endParaRPr lang="en-US" sz="2400" dirty="0"/>
          </a:p>
          <a:p>
            <a:pPr>
              <a:buFont typeface="Arial"/>
              <a:buChar char="•"/>
            </a:pPr>
            <a:r>
              <a:rPr lang="en-US" sz="2400" dirty="0" smtClean="0"/>
              <a:t>Measure/ monitor noise levels/ provide exams</a:t>
            </a:r>
          </a:p>
          <a:p>
            <a:pPr>
              <a:buFont typeface="Arial"/>
              <a:buChar char="•"/>
            </a:pPr>
            <a:r>
              <a:rPr lang="en-US" sz="2400" dirty="0" smtClean="0"/>
              <a:t>Conduct evaluation of adequacy of hearing protection –</a:t>
            </a:r>
          </a:p>
          <a:p>
            <a:pPr marL="0" indent="0">
              <a:buNone/>
            </a:pPr>
            <a:r>
              <a:rPr lang="en-US" sz="2400" dirty="0" smtClean="0"/>
              <a:t>	</a:t>
            </a:r>
            <a:r>
              <a:rPr lang="en-US" sz="2400" i="1" u="sng" dirty="0" smtClean="0"/>
              <a:t>Unless</a:t>
            </a:r>
            <a:r>
              <a:rPr lang="en-US" sz="2400" dirty="0" smtClean="0"/>
              <a:t> changes are made to equipment and/or 	schedules so they are less noisy and exposure is 	less than 85 dBA</a:t>
            </a:r>
            <a:endParaRPr lang="en-US" sz="2400" dirty="0"/>
          </a:p>
          <a:p>
            <a:pPr>
              <a:buFont typeface="Arial"/>
              <a:buChar char="•"/>
            </a:pPr>
            <a:r>
              <a:rPr lang="en-US" sz="2400" dirty="0" smtClean="0">
                <a:solidFill>
                  <a:prstClr val="black"/>
                </a:solidFill>
              </a:rPr>
              <a:t>Provide a selection of hearing protection</a:t>
            </a:r>
          </a:p>
          <a:p>
            <a:pPr>
              <a:buFont typeface="Arial"/>
              <a:buChar char="•"/>
            </a:pPr>
            <a:r>
              <a:rPr lang="en-US" sz="2400" dirty="0" smtClean="0">
                <a:solidFill>
                  <a:prstClr val="black"/>
                </a:solidFill>
              </a:rPr>
              <a:t>Provide training</a:t>
            </a:r>
          </a:p>
          <a:p>
            <a:pPr>
              <a:buFont typeface="Arial"/>
              <a:buChar char="•"/>
            </a:pPr>
            <a:r>
              <a:rPr lang="en-US" sz="2400" dirty="0" smtClean="0">
                <a:solidFill>
                  <a:prstClr val="black"/>
                </a:solidFill>
              </a:rPr>
              <a:t>Keep adequate records</a:t>
            </a:r>
            <a:endParaRPr lang="en-US" sz="2400" dirty="0">
              <a:solidFill>
                <a:prstClr val="black"/>
              </a:solidFill>
            </a:endParaRPr>
          </a:p>
          <a:p>
            <a:pPr lvl="5"/>
            <a:endParaRPr lang="en-US" dirty="0" smtClean="0"/>
          </a:p>
          <a:p>
            <a:pPr marL="2743200" lvl="6" indent="0">
              <a:buNone/>
            </a:pPr>
            <a:endParaRPr lang="en-US" sz="1100" dirty="0" smtClean="0"/>
          </a:p>
          <a:p>
            <a:pPr marL="2743200" lvl="6" indent="0">
              <a:buNone/>
            </a:pPr>
            <a:r>
              <a:rPr lang="en-US" sz="1100" dirty="0" smtClean="0"/>
              <a:t>Source: www.osha.gov/SLTC/noisehearingconservation/</a:t>
            </a:r>
            <a:endParaRPr lang="en-US" sz="1100" dirty="0"/>
          </a:p>
        </p:txBody>
      </p:sp>
    </p:spTree>
    <p:extLst>
      <p:ext uri="{BB962C8B-B14F-4D97-AF65-F5344CB8AC3E}">
        <p14:creationId xmlns:p14="http://schemas.microsoft.com/office/powerpoint/2010/main" val="1730513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8229600" cy="1143000"/>
          </a:xfrm>
        </p:spPr>
        <p:txBody>
          <a:bodyPr>
            <a:normAutofit/>
          </a:bodyPr>
          <a:lstStyle/>
          <a:p>
            <a:r>
              <a:rPr lang="en-US" sz="2800" dirty="0" smtClean="0"/>
              <a:t>Hearing Conservation Program(HCP) – </a:t>
            </a:r>
            <a:br>
              <a:rPr lang="en-US" sz="2800" dirty="0" smtClean="0"/>
            </a:br>
            <a:r>
              <a:rPr lang="en-US" sz="2800" dirty="0" smtClean="0"/>
              <a:t>Monitoring</a:t>
            </a:r>
            <a:endParaRPr lang="en-US" sz="2800" dirty="0"/>
          </a:p>
        </p:txBody>
      </p:sp>
      <p:sp>
        <p:nvSpPr>
          <p:cNvPr id="3" name="Content Placeholder 2"/>
          <p:cNvSpPr>
            <a:spLocks noGrp="1"/>
          </p:cNvSpPr>
          <p:nvPr>
            <p:ph idx="1"/>
          </p:nvPr>
        </p:nvSpPr>
        <p:spPr>
          <a:xfrm>
            <a:off x="1828800" y="1981200"/>
            <a:ext cx="6781800" cy="5029200"/>
          </a:xfrm>
        </p:spPr>
        <p:txBody>
          <a:bodyPr>
            <a:normAutofit lnSpcReduction="10000"/>
          </a:bodyPr>
          <a:lstStyle/>
          <a:p>
            <a:pPr marL="971550" lvl="1" indent="-457200">
              <a:buFont typeface="Arial" panose="020B0604020202020204" pitchFamily="34" charset="0"/>
              <a:buChar char="•"/>
            </a:pPr>
            <a:r>
              <a:rPr lang="en-US" sz="2000" dirty="0" smtClean="0"/>
              <a:t>Monitoring requirement allows employers to choose a method that works for them (personal or area)</a:t>
            </a:r>
          </a:p>
          <a:p>
            <a:pPr marL="1828800" lvl="3" indent="-457200"/>
            <a:r>
              <a:rPr lang="en-US" sz="1400" i="1" dirty="0" smtClean="0"/>
              <a:t>Personal monitoring is usually considered the best method</a:t>
            </a:r>
          </a:p>
          <a:p>
            <a:pPr marL="1371600" lvl="3" indent="0">
              <a:buNone/>
            </a:pPr>
            <a:endParaRPr lang="en-US" sz="1100" i="1" dirty="0" smtClean="0"/>
          </a:p>
          <a:p>
            <a:pPr marL="971550" lvl="1" indent="-457200">
              <a:buFont typeface="Arial" panose="020B0604020202020204" pitchFamily="34" charset="0"/>
              <a:buChar char="•"/>
            </a:pPr>
            <a:r>
              <a:rPr lang="en-US" sz="2000" dirty="0" smtClean="0"/>
              <a:t>Noise measurements must integrate levels for 80 to 130 dBA</a:t>
            </a:r>
          </a:p>
          <a:p>
            <a:pPr marL="514350" lvl="1" indent="0">
              <a:buNone/>
            </a:pPr>
            <a:endParaRPr lang="en-US" sz="1100" dirty="0" smtClean="0"/>
          </a:p>
          <a:p>
            <a:pPr marL="971550" lvl="1" indent="-457200">
              <a:buFont typeface="Arial" panose="020B0604020202020204" pitchFamily="34" charset="0"/>
              <a:buChar char="•"/>
            </a:pPr>
            <a:r>
              <a:rPr lang="en-US" sz="2000" dirty="0" smtClean="0"/>
              <a:t>Monitoring should be repeated if a change in process or equipment increases noise levels</a:t>
            </a:r>
          </a:p>
          <a:p>
            <a:pPr marL="514350" lvl="1" indent="0">
              <a:buNone/>
            </a:pPr>
            <a:endParaRPr lang="en-US" sz="1100" dirty="0" smtClean="0"/>
          </a:p>
          <a:p>
            <a:pPr marL="971550" lvl="1" indent="-457200">
              <a:buFont typeface="Arial" panose="020B0604020202020204" pitchFamily="34" charset="0"/>
              <a:buChar char="•"/>
            </a:pPr>
            <a:r>
              <a:rPr lang="en-US" sz="2000" dirty="0" smtClean="0"/>
              <a:t>Each employee that is exposed at or above action level must be notified of monitoring results</a:t>
            </a:r>
          </a:p>
          <a:p>
            <a:pPr marL="514350" lvl="1" indent="0">
              <a:buNone/>
            </a:pPr>
            <a:endParaRPr lang="en-US" sz="1000" dirty="0" smtClean="0"/>
          </a:p>
          <a:p>
            <a:pPr marL="971550" lvl="1" indent="-457200">
              <a:buFont typeface="Arial" panose="020B0604020202020204" pitchFamily="34" charset="0"/>
              <a:buChar char="•"/>
            </a:pPr>
            <a:r>
              <a:rPr lang="en-US" sz="2000" dirty="0" smtClean="0"/>
              <a:t>Employees ( or representative) must be allowed to observe monitoring procedures </a:t>
            </a:r>
          </a:p>
          <a:p>
            <a:pPr marL="514350" lvl="1" indent="0">
              <a:buNone/>
            </a:pPr>
            <a:r>
              <a:rPr lang="en-US" sz="2000" b="1" i="1" dirty="0" smtClean="0">
                <a:solidFill>
                  <a:srgbClr val="0070C0"/>
                </a:solidFill>
              </a:rPr>
              <a:t>Is </a:t>
            </a:r>
            <a:r>
              <a:rPr lang="en-US" sz="2000" b="1" i="1" u="sng" dirty="0" smtClean="0">
                <a:solidFill>
                  <a:srgbClr val="0070C0"/>
                </a:solidFill>
              </a:rPr>
              <a:t>any</a:t>
            </a:r>
            <a:r>
              <a:rPr lang="en-US" sz="2000" b="1" i="1" dirty="0" smtClean="0">
                <a:solidFill>
                  <a:srgbClr val="0070C0"/>
                </a:solidFill>
              </a:rPr>
              <a:t> of this adaptable (or already being done) in agriculture?</a:t>
            </a:r>
          </a:p>
          <a:p>
            <a:pPr marL="514350" lvl="1" indent="0">
              <a:buNone/>
            </a:pPr>
            <a:endParaRPr lang="en-US" dirty="0"/>
          </a:p>
          <a:p>
            <a:pPr marL="971550" lvl="1" indent="-457200">
              <a:buFont typeface="Arial" panose="020B0604020202020204" pitchFamily="34" charset="0"/>
              <a:buChar char="•"/>
            </a:pPr>
            <a:endParaRPr lang="en-US" dirty="0" smtClean="0"/>
          </a:p>
          <a:p>
            <a:pPr marL="971550" lvl="1" indent="-457200">
              <a:buFont typeface="Arial" panose="020B0604020202020204" pitchFamily="34" charset="0"/>
              <a:buChar char="•"/>
            </a:pPr>
            <a:endParaRPr lang="en-US" dirty="0"/>
          </a:p>
          <a:p>
            <a:pPr marL="971550" lvl="1" indent="-457200">
              <a:buFont typeface="Arial" panose="020B0604020202020204" pitchFamily="34" charset="0"/>
              <a:buChar char="•"/>
            </a:pPr>
            <a:endParaRPr lang="en-US" dirty="0" smtClean="0"/>
          </a:p>
          <a:p>
            <a:pPr marL="971550" lvl="1" indent="-457200">
              <a:buFont typeface="Arial" panose="020B0604020202020204" pitchFamily="34" charset="0"/>
              <a:buChar char="•"/>
            </a:pPr>
            <a:endParaRPr lang="en-US" dirty="0"/>
          </a:p>
          <a:p>
            <a:pPr marL="97155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1501511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934200" cy="838200"/>
          </a:xfrm>
        </p:spPr>
        <p:txBody>
          <a:bodyPr>
            <a:normAutofit/>
          </a:bodyPr>
          <a:lstStyle/>
          <a:p>
            <a:r>
              <a:rPr lang="en-US" sz="3600" dirty="0" smtClean="0"/>
              <a:t>HCP – Hearing Protective Devices</a:t>
            </a:r>
            <a:endParaRPr lang="en-US" sz="3600" dirty="0"/>
          </a:p>
        </p:txBody>
      </p:sp>
      <p:sp>
        <p:nvSpPr>
          <p:cNvPr id="3" name="Content Placeholder 2"/>
          <p:cNvSpPr>
            <a:spLocks noGrp="1"/>
          </p:cNvSpPr>
          <p:nvPr>
            <p:ph idx="1"/>
          </p:nvPr>
        </p:nvSpPr>
        <p:spPr>
          <a:xfrm>
            <a:off x="1371600" y="1828800"/>
            <a:ext cx="7010400" cy="4373563"/>
          </a:xfrm>
        </p:spPr>
        <p:txBody>
          <a:bodyPr>
            <a:normAutofit fontScale="92500"/>
          </a:bodyPr>
          <a:lstStyle/>
          <a:p>
            <a:pPr lvl="2"/>
            <a:r>
              <a:rPr lang="en-US" dirty="0" smtClean="0"/>
              <a:t>Hearing protection is considered the </a:t>
            </a:r>
            <a:r>
              <a:rPr lang="en-US" i="1" u="sng" dirty="0" smtClean="0"/>
              <a:t>last option </a:t>
            </a:r>
            <a:r>
              <a:rPr lang="en-US" dirty="0" smtClean="0"/>
              <a:t>in noise control</a:t>
            </a:r>
          </a:p>
          <a:p>
            <a:pPr lvl="2"/>
            <a:r>
              <a:rPr lang="en-US" dirty="0" smtClean="0"/>
              <a:t>May be the only feasible option</a:t>
            </a:r>
          </a:p>
          <a:p>
            <a:pPr lvl="3"/>
            <a:r>
              <a:rPr lang="en-US" dirty="0" smtClean="0"/>
              <a:t>OSHA considers </a:t>
            </a:r>
            <a:r>
              <a:rPr lang="en-US" u="sng" dirty="0" smtClean="0"/>
              <a:t>technical</a:t>
            </a:r>
            <a:r>
              <a:rPr lang="en-US" dirty="0" smtClean="0"/>
              <a:t> feasibility to be a considered option – but </a:t>
            </a:r>
            <a:r>
              <a:rPr lang="en-US" u="sng" dirty="0" smtClean="0"/>
              <a:t>not financial </a:t>
            </a:r>
            <a:r>
              <a:rPr lang="en-US" dirty="0" smtClean="0"/>
              <a:t>feasibility</a:t>
            </a:r>
          </a:p>
          <a:p>
            <a:pPr lvl="2"/>
            <a:r>
              <a:rPr lang="en-US" dirty="0" smtClean="0"/>
              <a:t>Employees must be given a suitable variety of hearing protection to choose from</a:t>
            </a:r>
          </a:p>
          <a:p>
            <a:pPr lvl="2"/>
            <a:r>
              <a:rPr lang="en-US" dirty="0" smtClean="0"/>
              <a:t>Employer must provide training in use, fit  and care of hearing protection devices</a:t>
            </a:r>
          </a:p>
          <a:p>
            <a:pPr lvl="2"/>
            <a:r>
              <a:rPr lang="en-US" dirty="0" smtClean="0"/>
              <a:t>Adequacy of devices must be assessed if noise exposure increases</a:t>
            </a:r>
          </a:p>
          <a:p>
            <a:pPr marL="514350" lvl="1" indent="0">
              <a:buNone/>
            </a:pPr>
            <a:r>
              <a:rPr lang="en-US" sz="2000" b="1" i="1" dirty="0">
                <a:solidFill>
                  <a:srgbClr val="0070C0"/>
                </a:solidFill>
              </a:rPr>
              <a:t>Is </a:t>
            </a:r>
            <a:r>
              <a:rPr lang="en-US" sz="2000" b="1" i="1" u="sng" dirty="0">
                <a:solidFill>
                  <a:srgbClr val="0070C0"/>
                </a:solidFill>
              </a:rPr>
              <a:t>any</a:t>
            </a:r>
            <a:r>
              <a:rPr lang="en-US" sz="2000" b="1" i="1" dirty="0">
                <a:solidFill>
                  <a:srgbClr val="0070C0"/>
                </a:solidFill>
              </a:rPr>
              <a:t> of this adaptable (or already being done) in agriculture?</a:t>
            </a:r>
          </a:p>
          <a:p>
            <a:pPr marL="914400" lvl="2" indent="0">
              <a:buNone/>
            </a:pPr>
            <a:endParaRPr lang="en-US" dirty="0"/>
          </a:p>
        </p:txBody>
      </p:sp>
    </p:spTree>
    <p:extLst>
      <p:ext uri="{BB962C8B-B14F-4D97-AF65-F5344CB8AC3E}">
        <p14:creationId xmlns:p14="http://schemas.microsoft.com/office/powerpoint/2010/main" val="701000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781800" cy="792162"/>
          </a:xfrm>
        </p:spPr>
        <p:txBody>
          <a:bodyPr>
            <a:normAutofit/>
          </a:bodyPr>
          <a:lstStyle/>
          <a:p>
            <a:r>
              <a:rPr lang="en-US" sz="3600" dirty="0" smtClean="0"/>
              <a:t>HCP – Training &amp; Education </a:t>
            </a:r>
            <a:endParaRPr lang="en-US" sz="3600" dirty="0"/>
          </a:p>
        </p:txBody>
      </p:sp>
      <p:sp>
        <p:nvSpPr>
          <p:cNvPr id="3" name="Content Placeholder 2"/>
          <p:cNvSpPr>
            <a:spLocks noGrp="1"/>
          </p:cNvSpPr>
          <p:nvPr>
            <p:ph idx="1"/>
          </p:nvPr>
        </p:nvSpPr>
        <p:spPr>
          <a:xfrm>
            <a:off x="1905000" y="1828800"/>
            <a:ext cx="6477000" cy="4297363"/>
          </a:xfrm>
        </p:spPr>
        <p:txBody>
          <a:bodyPr>
            <a:normAutofit fontScale="92500" lnSpcReduction="20000"/>
          </a:bodyPr>
          <a:lstStyle/>
          <a:p>
            <a:r>
              <a:rPr lang="en-US" sz="2400" dirty="0" smtClean="0"/>
              <a:t>The employer must institute a training program for all employees with noise exposures at or above action level</a:t>
            </a:r>
          </a:p>
          <a:p>
            <a:pPr marL="0" indent="0">
              <a:buNone/>
            </a:pPr>
            <a:endParaRPr lang="en-US" sz="1100" dirty="0" smtClean="0"/>
          </a:p>
          <a:p>
            <a:r>
              <a:rPr lang="en-US" sz="2400" dirty="0" smtClean="0"/>
              <a:t>Training must be repeated annually for each employee</a:t>
            </a:r>
          </a:p>
          <a:p>
            <a:pPr marL="0" indent="0">
              <a:buNone/>
            </a:pPr>
            <a:endParaRPr lang="en-US" sz="1100" dirty="0" smtClean="0"/>
          </a:p>
          <a:p>
            <a:r>
              <a:rPr lang="en-US" sz="2400" dirty="0" smtClean="0"/>
              <a:t>Information must be updated to be consistent with changes in protective equipment and work processes</a:t>
            </a:r>
          </a:p>
          <a:p>
            <a:pPr marL="0" indent="0">
              <a:buNone/>
            </a:pPr>
            <a:endParaRPr lang="en-US" sz="1100" dirty="0" smtClean="0"/>
          </a:p>
          <a:p>
            <a:r>
              <a:rPr lang="en-US" sz="2400" dirty="0" smtClean="0"/>
              <a:t>Employees must have access to training and informational materials</a:t>
            </a:r>
          </a:p>
          <a:p>
            <a:pPr marL="0" indent="0">
              <a:buNone/>
            </a:pPr>
            <a:endParaRPr lang="en-US" sz="1100" dirty="0" smtClean="0"/>
          </a:p>
          <a:p>
            <a:pPr marL="514350" lvl="1" indent="0">
              <a:buNone/>
            </a:pPr>
            <a:r>
              <a:rPr lang="en-US" sz="2000" b="1" i="1" dirty="0">
                <a:solidFill>
                  <a:srgbClr val="0070C0"/>
                </a:solidFill>
              </a:rPr>
              <a:t>Is </a:t>
            </a:r>
            <a:r>
              <a:rPr lang="en-US" sz="2000" b="1" i="1" u="sng" dirty="0">
                <a:solidFill>
                  <a:srgbClr val="0070C0"/>
                </a:solidFill>
              </a:rPr>
              <a:t>any</a:t>
            </a:r>
            <a:r>
              <a:rPr lang="en-US" sz="2000" b="1" i="1" dirty="0">
                <a:solidFill>
                  <a:srgbClr val="0070C0"/>
                </a:solidFill>
              </a:rPr>
              <a:t> of this adaptable (or already being done) in agriculture?</a:t>
            </a:r>
          </a:p>
          <a:p>
            <a:pPr marL="0" indent="0">
              <a:buNone/>
            </a:pPr>
            <a:endParaRPr lang="en-US" sz="2400" dirty="0"/>
          </a:p>
        </p:txBody>
      </p:sp>
    </p:spTree>
    <p:extLst>
      <p:ext uri="{BB962C8B-B14F-4D97-AF65-F5344CB8AC3E}">
        <p14:creationId xmlns:p14="http://schemas.microsoft.com/office/powerpoint/2010/main" val="250239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accent3">
              <a:lumMod val="75000"/>
            </a:schemeClr>
          </a:solidFill>
        </p:spPr>
        <p:txBody>
          <a:bodyPr>
            <a:normAutofit/>
          </a:bodyPr>
          <a:lstStyle/>
          <a:p>
            <a:r>
              <a:rPr lang="en-US" sz="3600" dirty="0"/>
              <a:t>HCP - Recordkeeping</a:t>
            </a:r>
          </a:p>
        </p:txBody>
      </p:sp>
      <p:sp>
        <p:nvSpPr>
          <p:cNvPr id="3" name="Content Placeholder 2"/>
          <p:cNvSpPr>
            <a:spLocks noGrp="1"/>
          </p:cNvSpPr>
          <p:nvPr>
            <p:ph idx="1"/>
          </p:nvPr>
        </p:nvSpPr>
        <p:spPr>
          <a:xfrm>
            <a:off x="0" y="1066800"/>
            <a:ext cx="9144000" cy="5791200"/>
          </a:xfrm>
          <a:solidFill>
            <a:schemeClr val="accent3">
              <a:lumMod val="60000"/>
              <a:lumOff val="40000"/>
            </a:schemeClr>
          </a:solidFill>
        </p:spPr>
        <p:txBody>
          <a:bodyPr>
            <a:normAutofit/>
          </a:bodyPr>
          <a:lstStyle/>
          <a:p>
            <a:r>
              <a:rPr lang="en-US" sz="2400" dirty="0"/>
              <a:t>Recordkeeping assists employers in recognizing and </a:t>
            </a:r>
            <a:r>
              <a:rPr lang="en-US" sz="2400" dirty="0" smtClean="0"/>
              <a:t>correcting hazards</a:t>
            </a:r>
            <a:endParaRPr lang="en-US" sz="800" dirty="0"/>
          </a:p>
          <a:p>
            <a:r>
              <a:rPr lang="en-US" sz="2400" dirty="0"/>
              <a:t>Employers must maintain accurate exposure records for 2 </a:t>
            </a:r>
            <a:r>
              <a:rPr lang="en-US" sz="2400" dirty="0" smtClean="0"/>
              <a:t>years</a:t>
            </a:r>
          </a:p>
          <a:p>
            <a:pPr marL="0" indent="0">
              <a:buNone/>
            </a:pPr>
            <a:endParaRPr lang="en-US" sz="800" dirty="0"/>
          </a:p>
          <a:p>
            <a:r>
              <a:rPr lang="en-US" sz="2400" dirty="0"/>
              <a:t>Audiometric test records must be retained for duration of </a:t>
            </a:r>
            <a:r>
              <a:rPr lang="en-US" sz="2400" dirty="0" smtClean="0"/>
              <a:t>employment</a:t>
            </a:r>
          </a:p>
          <a:p>
            <a:pPr marL="0" indent="0">
              <a:buNone/>
            </a:pPr>
            <a:endParaRPr lang="en-US" sz="800" dirty="0"/>
          </a:p>
          <a:p>
            <a:r>
              <a:rPr lang="en-US" sz="2400" dirty="0"/>
              <a:t>Access to records required by the noise standard must be accessible to employees, former employees, their representatives, </a:t>
            </a:r>
            <a:r>
              <a:rPr lang="en-US" sz="2400" dirty="0" smtClean="0"/>
              <a:t>OSHA</a:t>
            </a:r>
          </a:p>
          <a:p>
            <a:pPr marL="0" indent="0">
              <a:buNone/>
            </a:pPr>
            <a:endParaRPr lang="en-US" sz="800" dirty="0"/>
          </a:p>
          <a:p>
            <a:r>
              <a:rPr lang="en-US" sz="2400" dirty="0"/>
              <a:t>Employers who cease to do business must transfer records to successor </a:t>
            </a:r>
            <a:r>
              <a:rPr lang="en-US" sz="2400" dirty="0" smtClean="0"/>
              <a:t>employer</a:t>
            </a:r>
          </a:p>
          <a:p>
            <a:pPr marL="0" indent="0">
              <a:buNone/>
            </a:pPr>
            <a:endParaRPr lang="en-US" sz="800" dirty="0"/>
          </a:p>
          <a:p>
            <a:pPr marL="514350" lvl="1" indent="0">
              <a:buNone/>
            </a:pPr>
            <a:r>
              <a:rPr lang="en-US" sz="2000" b="1" i="1" dirty="0">
                <a:solidFill>
                  <a:srgbClr val="0070C0"/>
                </a:solidFill>
              </a:rPr>
              <a:t>Is </a:t>
            </a:r>
            <a:r>
              <a:rPr lang="en-US" sz="2000" b="1" i="1" u="sng" dirty="0">
                <a:solidFill>
                  <a:srgbClr val="0070C0"/>
                </a:solidFill>
              </a:rPr>
              <a:t>any</a:t>
            </a:r>
            <a:r>
              <a:rPr lang="en-US" sz="2000" b="1" i="1" dirty="0">
                <a:solidFill>
                  <a:srgbClr val="0070C0"/>
                </a:solidFill>
              </a:rPr>
              <a:t> of this adaptable (or already being done) in agriculture?</a:t>
            </a:r>
          </a:p>
          <a:p>
            <a:endParaRPr lang="en-US" dirty="0"/>
          </a:p>
        </p:txBody>
      </p:sp>
    </p:spTree>
    <p:extLst>
      <p:ext uri="{BB962C8B-B14F-4D97-AF65-F5344CB8AC3E}">
        <p14:creationId xmlns:p14="http://schemas.microsoft.com/office/powerpoint/2010/main" val="92676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914400"/>
          </a:xfrm>
        </p:spPr>
        <p:txBody>
          <a:bodyPr>
            <a:noAutofit/>
          </a:bodyPr>
          <a:lstStyle/>
          <a:p>
            <a:r>
              <a:rPr lang="en-US" sz="3200" dirty="0" smtClean="0"/>
              <a:t>Role of Agricultural </a:t>
            </a:r>
            <a:r>
              <a:rPr lang="en-US" sz="3200" dirty="0"/>
              <a:t>B</a:t>
            </a:r>
            <a:r>
              <a:rPr lang="en-US" sz="3200" dirty="0" smtClean="0"/>
              <a:t>usiness Owner/Manager</a:t>
            </a:r>
            <a:endParaRPr lang="en-US" sz="3200" dirty="0"/>
          </a:p>
        </p:txBody>
      </p:sp>
      <p:sp>
        <p:nvSpPr>
          <p:cNvPr id="3" name="Content Placeholder 2"/>
          <p:cNvSpPr>
            <a:spLocks noGrp="1"/>
          </p:cNvSpPr>
          <p:nvPr>
            <p:ph idx="1"/>
          </p:nvPr>
        </p:nvSpPr>
        <p:spPr>
          <a:xfrm>
            <a:off x="1676400" y="1905000"/>
            <a:ext cx="7467600" cy="4953000"/>
          </a:xfrm>
        </p:spPr>
        <p:txBody>
          <a:bodyPr>
            <a:normAutofit/>
          </a:bodyPr>
          <a:lstStyle/>
          <a:p>
            <a:pPr lvl="1">
              <a:buFont typeface="Arial"/>
              <a:buChar char="•"/>
            </a:pPr>
            <a:r>
              <a:rPr lang="en-US" sz="2400" dirty="0" smtClean="0"/>
              <a:t>Know the OSHA agricultural standards</a:t>
            </a:r>
          </a:p>
          <a:p>
            <a:pPr marL="457200" lvl="1" indent="0">
              <a:buNone/>
            </a:pPr>
            <a:endParaRPr lang="en-US" sz="1000" dirty="0" smtClean="0"/>
          </a:p>
          <a:p>
            <a:pPr lvl="1">
              <a:buFont typeface="Arial"/>
              <a:buChar char="•"/>
            </a:pPr>
            <a:r>
              <a:rPr lang="en-US" sz="2400" dirty="0" smtClean="0"/>
              <a:t>Understand application of exemptions</a:t>
            </a:r>
          </a:p>
          <a:p>
            <a:pPr marL="457200" lvl="1" indent="0">
              <a:buNone/>
            </a:pPr>
            <a:endParaRPr lang="en-US" sz="1000" dirty="0" smtClean="0"/>
          </a:p>
          <a:p>
            <a:pPr lvl="1">
              <a:buFont typeface="Arial"/>
              <a:buChar char="•"/>
            </a:pPr>
            <a:r>
              <a:rPr lang="en-US" sz="2400" dirty="0" smtClean="0">
                <a:solidFill>
                  <a:prstClr val="black"/>
                </a:solidFill>
              </a:rPr>
              <a:t>Review </a:t>
            </a:r>
            <a:r>
              <a:rPr lang="en-US" sz="2400" dirty="0">
                <a:solidFill>
                  <a:prstClr val="black"/>
                </a:solidFill>
              </a:rPr>
              <a:t>HCP and use what is </a:t>
            </a:r>
            <a:r>
              <a:rPr lang="en-US" sz="2400" dirty="0" smtClean="0">
                <a:solidFill>
                  <a:prstClr val="black"/>
                </a:solidFill>
              </a:rPr>
              <a:t>relevant</a:t>
            </a:r>
          </a:p>
          <a:p>
            <a:pPr lvl="3">
              <a:buFont typeface="Arial" panose="020B0604020202020204" pitchFamily="34" charset="0"/>
              <a:buChar char="•"/>
            </a:pPr>
            <a:r>
              <a:rPr lang="en-US" sz="2400" dirty="0" smtClean="0">
                <a:solidFill>
                  <a:prstClr val="black"/>
                </a:solidFill>
              </a:rPr>
              <a:t>Provide regular training/education programs</a:t>
            </a:r>
          </a:p>
          <a:p>
            <a:pPr lvl="3">
              <a:buFont typeface="Arial" panose="020B0604020202020204" pitchFamily="34" charset="0"/>
              <a:buChar char="•"/>
            </a:pPr>
            <a:r>
              <a:rPr lang="en-US" sz="2400" dirty="0" smtClean="0">
                <a:solidFill>
                  <a:prstClr val="black"/>
                </a:solidFill>
              </a:rPr>
              <a:t>Provide hearing protection that meets NIOSH recommendations</a:t>
            </a:r>
          </a:p>
          <a:p>
            <a:pPr lvl="3">
              <a:buFont typeface="Arial" panose="020B0604020202020204" pitchFamily="34" charset="0"/>
              <a:buChar char="•"/>
            </a:pPr>
            <a:r>
              <a:rPr lang="en-US" sz="2400" dirty="0" smtClean="0">
                <a:solidFill>
                  <a:prstClr val="black"/>
                </a:solidFill>
              </a:rPr>
              <a:t>Monitor use of hearing protection</a:t>
            </a:r>
          </a:p>
          <a:p>
            <a:pPr marL="1371600" lvl="3" indent="0">
              <a:buNone/>
            </a:pPr>
            <a:endParaRPr lang="en-US" sz="1000" dirty="0" smtClean="0">
              <a:solidFill>
                <a:prstClr val="black"/>
              </a:solidFill>
            </a:endParaRPr>
          </a:p>
          <a:p>
            <a:pPr lvl="1">
              <a:buFont typeface="Arial"/>
              <a:buChar char="•"/>
            </a:pPr>
            <a:r>
              <a:rPr lang="en-US" sz="2400" dirty="0" smtClean="0">
                <a:solidFill>
                  <a:prstClr val="black"/>
                </a:solidFill>
              </a:rPr>
              <a:t>Implement Best Management Practices!</a:t>
            </a:r>
            <a:endParaRPr lang="en-US" sz="2400" dirty="0" smtClean="0"/>
          </a:p>
          <a:p>
            <a:pPr marL="0" indent="0">
              <a:buNone/>
            </a:pPr>
            <a:endParaRPr lang="en-US" dirty="0" smtClean="0"/>
          </a:p>
        </p:txBody>
      </p:sp>
    </p:spTree>
    <p:extLst>
      <p:ext uri="{BB962C8B-B14F-4D97-AF65-F5344CB8AC3E}">
        <p14:creationId xmlns:p14="http://schemas.microsoft.com/office/powerpoint/2010/main" val="3274649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400800" cy="914400"/>
          </a:xfrm>
        </p:spPr>
        <p:txBody>
          <a:bodyPr>
            <a:normAutofit fontScale="90000"/>
          </a:bodyPr>
          <a:lstStyle/>
          <a:p>
            <a:r>
              <a:rPr lang="en-US" sz="3200" dirty="0" smtClean="0"/>
              <a:t>National Institute for Occupational</a:t>
            </a:r>
            <a:br>
              <a:rPr lang="en-US" sz="3200" dirty="0" smtClean="0"/>
            </a:br>
            <a:r>
              <a:rPr lang="en-US" sz="3200" dirty="0" smtClean="0"/>
              <a:t> Safety &amp; Health (NIOSH)</a:t>
            </a:r>
            <a:endParaRPr lang="en-US" sz="3200" dirty="0"/>
          </a:p>
        </p:txBody>
      </p:sp>
      <p:sp>
        <p:nvSpPr>
          <p:cNvPr id="3" name="Content Placeholder 2"/>
          <p:cNvSpPr>
            <a:spLocks noGrp="1"/>
          </p:cNvSpPr>
          <p:nvPr>
            <p:ph idx="1"/>
          </p:nvPr>
        </p:nvSpPr>
        <p:spPr>
          <a:xfrm>
            <a:off x="2362200" y="1981200"/>
            <a:ext cx="6400800" cy="4144963"/>
          </a:xfrm>
        </p:spPr>
        <p:txBody>
          <a:bodyPr>
            <a:normAutofit/>
          </a:bodyPr>
          <a:lstStyle/>
          <a:p>
            <a:pPr marL="0" indent="0">
              <a:buNone/>
            </a:pPr>
            <a:r>
              <a:rPr lang="en-US" dirty="0" smtClean="0"/>
              <a:t>NIOSH:</a:t>
            </a:r>
          </a:p>
          <a:p>
            <a:pPr marL="0" indent="0">
              <a:buNone/>
            </a:pPr>
            <a:endParaRPr lang="en-US" sz="1000" dirty="0" smtClean="0"/>
          </a:p>
          <a:p>
            <a:pPr>
              <a:buFont typeface="Arial"/>
              <a:buChar char="•"/>
            </a:pPr>
            <a:r>
              <a:rPr lang="en-US" sz="2400" dirty="0" smtClean="0"/>
              <a:t>recommends all worker exposures to noise should be controlled below a level equivalent to 85 dBA for 8 hours</a:t>
            </a:r>
          </a:p>
          <a:p>
            <a:pPr marL="0" indent="0">
              <a:buNone/>
            </a:pPr>
            <a:endParaRPr lang="en-US" sz="1000" dirty="0" smtClean="0"/>
          </a:p>
          <a:p>
            <a:r>
              <a:rPr lang="en-US" sz="2400" dirty="0"/>
              <a:t>f</a:t>
            </a:r>
            <a:r>
              <a:rPr lang="en-US" sz="2400" dirty="0" smtClean="0"/>
              <a:t>ound significant NIHL occurs at levels equivalent to OSHA PEL (90 dBA)</a:t>
            </a:r>
          </a:p>
          <a:p>
            <a:pPr marL="0" indent="0">
              <a:buNone/>
            </a:pPr>
            <a:endParaRPr lang="en-US" sz="1000" dirty="0" smtClean="0"/>
          </a:p>
          <a:p>
            <a:r>
              <a:rPr lang="en-US" sz="2400" dirty="0"/>
              <a:t>r</a:t>
            </a:r>
            <a:r>
              <a:rPr lang="en-US" sz="2400" dirty="0" smtClean="0"/>
              <a:t>ecommends a 3 dBA exchange rate</a:t>
            </a:r>
            <a:endParaRPr lang="en-US" sz="2400" dirty="0"/>
          </a:p>
        </p:txBody>
      </p:sp>
    </p:spTree>
    <p:extLst>
      <p:ext uri="{BB962C8B-B14F-4D97-AF65-F5344CB8AC3E}">
        <p14:creationId xmlns:p14="http://schemas.microsoft.com/office/powerpoint/2010/main" val="3865932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NIOSH Hierarchy of Controls</a:t>
            </a:r>
            <a:endParaRPr lang="en-US" sz="3600" dirty="0"/>
          </a:p>
        </p:txBody>
      </p:sp>
      <p:pic>
        <p:nvPicPr>
          <p:cNvPr id="4" name="Content Placeholder 3" title="NIOSH Hierarchy of Controls"/>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57400" y="1219200"/>
            <a:ext cx="4952999" cy="5334000"/>
          </a:xfrm>
        </p:spPr>
      </p:pic>
    </p:spTree>
    <p:extLst>
      <p:ext uri="{BB962C8B-B14F-4D97-AF65-F5344CB8AC3E}">
        <p14:creationId xmlns:p14="http://schemas.microsoft.com/office/powerpoint/2010/main" val="79409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0735" y="10529"/>
            <a:ext cx="6934200" cy="792162"/>
          </a:xfrm>
        </p:spPr>
        <p:txBody>
          <a:bodyPr>
            <a:normAutofit/>
          </a:bodyPr>
          <a:lstStyle/>
          <a:p>
            <a:r>
              <a:rPr lang="en-US" sz="3600" dirty="0" smtClean="0"/>
              <a:t>Best Management Practices</a:t>
            </a:r>
            <a:endParaRPr lang="en-US" sz="3600" dirty="0"/>
          </a:p>
        </p:txBody>
      </p:sp>
      <p:sp>
        <p:nvSpPr>
          <p:cNvPr id="3" name="Content Placeholder 2"/>
          <p:cNvSpPr>
            <a:spLocks noGrp="1"/>
          </p:cNvSpPr>
          <p:nvPr>
            <p:ph idx="1"/>
          </p:nvPr>
        </p:nvSpPr>
        <p:spPr>
          <a:xfrm>
            <a:off x="1752600" y="1600200"/>
            <a:ext cx="6934200" cy="5181600"/>
          </a:xfrm>
        </p:spPr>
        <p:txBody>
          <a:bodyPr>
            <a:normAutofit lnSpcReduction="10000"/>
          </a:bodyPr>
          <a:lstStyle/>
          <a:p>
            <a:pPr marL="0" indent="0">
              <a:buNone/>
            </a:pPr>
            <a:r>
              <a:rPr lang="en-US" sz="2800" dirty="0" smtClean="0"/>
              <a:t>Engineering Controls</a:t>
            </a:r>
          </a:p>
          <a:p>
            <a:pPr lvl="2"/>
            <a:r>
              <a:rPr lang="en-US" sz="1900" dirty="0" smtClean="0"/>
              <a:t>Choose low noise tools and equipment when possible</a:t>
            </a:r>
          </a:p>
          <a:p>
            <a:pPr lvl="2"/>
            <a:r>
              <a:rPr lang="en-US" sz="1900" dirty="0" smtClean="0"/>
              <a:t>Place a barrier between machine and worker (i.e. tractor cab)</a:t>
            </a:r>
          </a:p>
          <a:p>
            <a:pPr lvl="2"/>
            <a:r>
              <a:rPr lang="en-US" sz="1900" dirty="0" smtClean="0"/>
              <a:t>Assess confined  areas for noise levels and controls</a:t>
            </a:r>
          </a:p>
          <a:p>
            <a:pPr lvl="2"/>
            <a:r>
              <a:rPr lang="en-US" sz="1900" dirty="0" smtClean="0"/>
              <a:t>Maintain &amp; lubricate equipment</a:t>
            </a:r>
          </a:p>
          <a:p>
            <a:pPr lvl="2"/>
            <a:r>
              <a:rPr lang="en-US" sz="1900" dirty="0" smtClean="0"/>
              <a:t>Dosimeters offer real time/TWA exposure data ( you don’t have to do all the math!)</a:t>
            </a:r>
          </a:p>
          <a:p>
            <a:pPr marL="914400" lvl="2" indent="0">
              <a:buNone/>
            </a:pPr>
            <a:endParaRPr lang="en-US" sz="1100" dirty="0" smtClean="0"/>
          </a:p>
          <a:p>
            <a:pPr marL="0" indent="0">
              <a:buNone/>
            </a:pPr>
            <a:r>
              <a:rPr lang="en-US" sz="2800" dirty="0" smtClean="0"/>
              <a:t>Administrative Controls </a:t>
            </a:r>
            <a:endParaRPr lang="en-US" sz="1600" dirty="0"/>
          </a:p>
          <a:p>
            <a:pPr lvl="2"/>
            <a:r>
              <a:rPr lang="en-US" sz="1900" dirty="0" smtClean="0"/>
              <a:t>Limit amount of time employee spends at high noise source</a:t>
            </a:r>
          </a:p>
          <a:p>
            <a:pPr lvl="2"/>
            <a:r>
              <a:rPr lang="en-US" sz="1900" dirty="0" smtClean="0"/>
              <a:t>Provide quiet areas for relief from hazardous noise</a:t>
            </a:r>
          </a:p>
          <a:p>
            <a:pPr lvl="3"/>
            <a:r>
              <a:rPr lang="en-US" sz="1900" dirty="0" smtClean="0"/>
              <a:t>Alternate work duties</a:t>
            </a:r>
          </a:p>
          <a:p>
            <a:pPr lvl="3"/>
            <a:r>
              <a:rPr lang="en-US" sz="1900" dirty="0" smtClean="0"/>
              <a:t>Quiet or enclosed break area</a:t>
            </a:r>
          </a:p>
          <a:p>
            <a:pPr lvl="2"/>
            <a:endParaRPr lang="en-US" dirty="0" smtClean="0"/>
          </a:p>
        </p:txBody>
      </p:sp>
    </p:spTree>
    <p:extLst>
      <p:ext uri="{BB962C8B-B14F-4D97-AF65-F5344CB8AC3E}">
        <p14:creationId xmlns:p14="http://schemas.microsoft.com/office/powerpoint/2010/main" val="2711400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715962"/>
          </a:xfrm>
        </p:spPr>
        <p:txBody>
          <a:bodyPr>
            <a:normAutofit/>
          </a:bodyPr>
          <a:lstStyle/>
          <a:p>
            <a:r>
              <a:rPr lang="en-US" sz="3600" dirty="0" smtClean="0"/>
              <a:t>Focus Areas</a:t>
            </a:r>
            <a:endParaRPr lang="en-US" sz="3600" dirty="0"/>
          </a:p>
        </p:txBody>
      </p:sp>
      <p:sp>
        <p:nvSpPr>
          <p:cNvPr id="3" name="Content Placeholder 2"/>
          <p:cNvSpPr>
            <a:spLocks noGrp="1"/>
          </p:cNvSpPr>
          <p:nvPr>
            <p:ph idx="1"/>
          </p:nvPr>
        </p:nvSpPr>
        <p:spPr>
          <a:xfrm>
            <a:off x="685800" y="1981200"/>
            <a:ext cx="8229600" cy="4343400"/>
          </a:xfrm>
        </p:spPr>
        <p:txBody>
          <a:bodyPr>
            <a:normAutofit/>
          </a:bodyPr>
          <a:lstStyle/>
          <a:p>
            <a:pPr marL="1371600" lvl="3" indent="0">
              <a:buNone/>
            </a:pPr>
            <a:r>
              <a:rPr lang="en-US" dirty="0" smtClean="0"/>
              <a:t>At the conclusion of this webinar, participants will be able to:</a:t>
            </a:r>
          </a:p>
          <a:p>
            <a:pPr marL="1371600" lvl="3" indent="0">
              <a:buNone/>
            </a:pPr>
            <a:endParaRPr lang="en-US" sz="900" dirty="0" smtClean="0"/>
          </a:p>
          <a:p>
            <a:pPr lvl="3">
              <a:buFont typeface="Arial" panose="020B0604020202020204" pitchFamily="34" charset="0"/>
              <a:buChar char="•"/>
            </a:pPr>
            <a:r>
              <a:rPr lang="en-US" dirty="0" smtClean="0"/>
              <a:t>Identify the required components of the OSHA hearing conservation program(monitoring, testing, protective equipment, training, and recordkeeping).</a:t>
            </a:r>
          </a:p>
          <a:p>
            <a:pPr marL="1371600" lvl="3" indent="0">
              <a:buNone/>
            </a:pPr>
            <a:endParaRPr lang="en-US" sz="800" dirty="0" smtClean="0"/>
          </a:p>
          <a:p>
            <a:pPr lvl="3">
              <a:buFont typeface="Arial" panose="020B0604020202020204" pitchFamily="34" charset="0"/>
              <a:buChar char="•"/>
            </a:pPr>
            <a:r>
              <a:rPr lang="en-US" dirty="0" smtClean="0"/>
              <a:t>Recognize OSHA hearing conservation program components that relate to agricultural operations.</a:t>
            </a:r>
          </a:p>
          <a:p>
            <a:pPr marL="1371600" lvl="3" indent="0">
              <a:buNone/>
            </a:pPr>
            <a:endParaRPr lang="en-US" sz="800" dirty="0" smtClean="0"/>
          </a:p>
          <a:p>
            <a:pPr lvl="3">
              <a:buFont typeface="Arial" panose="020B0604020202020204" pitchFamily="34" charset="0"/>
              <a:buChar char="•"/>
            </a:pPr>
            <a:r>
              <a:rPr lang="en-US" dirty="0" smtClean="0"/>
              <a:t>Describe established time weighted averages and decibel ratings present in agricultural settings.</a:t>
            </a:r>
          </a:p>
          <a:p>
            <a:pPr marL="1371600" lvl="3" indent="0">
              <a:buNone/>
            </a:pPr>
            <a:endParaRPr lang="en-US" sz="800" dirty="0" smtClean="0"/>
          </a:p>
          <a:p>
            <a:pPr lvl="3">
              <a:buFont typeface="Arial" panose="020B0604020202020204" pitchFamily="34" charset="0"/>
              <a:buChar char="•"/>
            </a:pPr>
            <a:r>
              <a:rPr lang="en-US" dirty="0" smtClean="0"/>
              <a:t>Locate a minimum of three reliable resources that provide workplace hearing conservation program development tools and educational materials.</a:t>
            </a:r>
            <a:endParaRPr lang="en-US" dirty="0"/>
          </a:p>
        </p:txBody>
      </p:sp>
    </p:spTree>
    <p:extLst>
      <p:ext uri="{BB962C8B-B14F-4D97-AF65-F5344CB8AC3E}">
        <p14:creationId xmlns:p14="http://schemas.microsoft.com/office/powerpoint/2010/main" val="237088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792162"/>
          </a:xfrm>
        </p:spPr>
        <p:txBody>
          <a:bodyPr>
            <a:normAutofit/>
          </a:bodyPr>
          <a:lstStyle/>
          <a:p>
            <a:r>
              <a:rPr lang="en-US" sz="3600" dirty="0" smtClean="0"/>
              <a:t>Best Management Practices </a:t>
            </a:r>
            <a:endParaRPr lang="en-US" sz="3600" dirty="0"/>
          </a:p>
        </p:txBody>
      </p:sp>
      <p:sp>
        <p:nvSpPr>
          <p:cNvPr id="3" name="Content Placeholder 2"/>
          <p:cNvSpPr>
            <a:spLocks noGrp="1"/>
          </p:cNvSpPr>
          <p:nvPr>
            <p:ph idx="1"/>
          </p:nvPr>
        </p:nvSpPr>
        <p:spPr>
          <a:xfrm>
            <a:off x="1981200" y="1981200"/>
            <a:ext cx="6705600" cy="4724400"/>
          </a:xfrm>
        </p:spPr>
        <p:txBody>
          <a:bodyPr>
            <a:normAutofit fontScale="62500" lnSpcReduction="20000"/>
          </a:bodyPr>
          <a:lstStyle/>
          <a:p>
            <a:r>
              <a:rPr lang="en-US" sz="2900" dirty="0" smtClean="0"/>
              <a:t>Provide hearing protection (ppe) with adequate Noise Reduction Rating (NRR)</a:t>
            </a:r>
          </a:p>
          <a:p>
            <a:pPr marL="0" lvl="0" indent="0" eaLnBrk="0" fontAlgn="base" hangingPunct="0">
              <a:spcBef>
                <a:spcPct val="0"/>
              </a:spcBef>
              <a:spcAft>
                <a:spcPct val="0"/>
              </a:spcAft>
              <a:buNone/>
            </a:pPr>
            <a:endParaRPr lang="en-US" altLang="en-US" sz="2900" dirty="0" smtClean="0">
              <a:solidFill>
                <a:srgbClr val="000000"/>
              </a:solidFill>
            </a:endParaRPr>
          </a:p>
          <a:p>
            <a:pPr eaLnBrk="0" fontAlgn="base" hangingPunct="0">
              <a:spcBef>
                <a:spcPct val="0"/>
              </a:spcBef>
              <a:spcAft>
                <a:spcPct val="0"/>
              </a:spcAft>
            </a:pPr>
            <a:r>
              <a:rPr lang="en-US" altLang="en-US" sz="2900" dirty="0" smtClean="0"/>
              <a:t>Current </a:t>
            </a:r>
            <a:r>
              <a:rPr lang="en-US" altLang="en-US" sz="2900" dirty="0" smtClean="0">
                <a:solidFill>
                  <a:srgbClr val="000000"/>
                </a:solidFill>
              </a:rPr>
              <a:t>NRR is a single number (NRR 28 30, etc.)    </a:t>
            </a:r>
            <a:endParaRPr lang="en-US" altLang="en-US" sz="2900" dirty="0" smtClean="0">
              <a:solidFill>
                <a:srgbClr val="C00000"/>
              </a:solidFill>
            </a:endParaRPr>
          </a:p>
          <a:p>
            <a:pPr marL="0" lvl="0" indent="0" eaLnBrk="0" fontAlgn="base" hangingPunct="0">
              <a:spcBef>
                <a:spcPct val="0"/>
              </a:spcBef>
              <a:spcAft>
                <a:spcPct val="0"/>
              </a:spcAft>
              <a:buNone/>
            </a:pPr>
            <a:r>
              <a:rPr lang="en-US" altLang="en-US" sz="2900" dirty="0" smtClean="0">
                <a:solidFill>
                  <a:srgbClr val="000000"/>
                </a:solidFill>
              </a:rPr>
              <a:t>  </a:t>
            </a:r>
            <a:endParaRPr lang="en-US" altLang="en-US" sz="2900" dirty="0">
              <a:solidFill>
                <a:srgbClr val="000000"/>
              </a:solidFill>
            </a:endParaRPr>
          </a:p>
          <a:p>
            <a:pPr marL="0" lvl="0" indent="0" eaLnBrk="0" fontAlgn="base" hangingPunct="0">
              <a:spcBef>
                <a:spcPct val="0"/>
              </a:spcBef>
              <a:spcAft>
                <a:spcPct val="0"/>
              </a:spcAft>
              <a:buNone/>
            </a:pPr>
            <a:r>
              <a:rPr lang="en-US" altLang="en-US" sz="2900" b="1" dirty="0" smtClean="0">
                <a:solidFill>
                  <a:srgbClr val="000000"/>
                </a:solidFill>
              </a:rPr>
              <a:t>NIOSH</a:t>
            </a:r>
            <a:r>
              <a:rPr lang="en-US" altLang="en-US" sz="2900" dirty="0" smtClean="0">
                <a:solidFill>
                  <a:srgbClr val="000000"/>
                </a:solidFill>
              </a:rPr>
              <a:t> </a:t>
            </a:r>
            <a:r>
              <a:rPr lang="en-US" altLang="en-US" sz="2900" dirty="0">
                <a:solidFill>
                  <a:srgbClr val="000000"/>
                </a:solidFill>
              </a:rPr>
              <a:t>recommends </a:t>
            </a:r>
            <a:r>
              <a:rPr lang="en-US" altLang="en-US" sz="2900" u="sng" dirty="0">
                <a:solidFill>
                  <a:srgbClr val="000000"/>
                </a:solidFill>
              </a:rPr>
              <a:t>derating</a:t>
            </a:r>
            <a:r>
              <a:rPr lang="en-US" altLang="en-US" sz="2900" dirty="0">
                <a:solidFill>
                  <a:srgbClr val="000000"/>
                </a:solidFill>
              </a:rPr>
              <a:t> hearing protectors by a factor that corresponds to the available real-world data. Specifically, NIOSH recommends that the labeled NRRs be </a:t>
            </a:r>
            <a:r>
              <a:rPr lang="en-US" altLang="en-US" sz="2900" u="sng" dirty="0">
                <a:solidFill>
                  <a:srgbClr val="000000"/>
                </a:solidFill>
              </a:rPr>
              <a:t>derated</a:t>
            </a:r>
            <a:r>
              <a:rPr lang="en-US" altLang="en-US" sz="2900" dirty="0">
                <a:solidFill>
                  <a:srgbClr val="000000"/>
                </a:solidFill>
              </a:rPr>
              <a:t> as follows</a:t>
            </a:r>
            <a:r>
              <a:rPr lang="en-US" altLang="en-US" sz="2900" dirty="0" smtClean="0">
                <a:solidFill>
                  <a:srgbClr val="000000"/>
                </a:solidFill>
              </a:rPr>
              <a:t>:</a:t>
            </a:r>
          </a:p>
          <a:p>
            <a:pPr marL="0" lvl="0" indent="0" eaLnBrk="0" fontAlgn="base" hangingPunct="0">
              <a:spcBef>
                <a:spcPct val="0"/>
              </a:spcBef>
              <a:spcAft>
                <a:spcPct val="0"/>
              </a:spcAft>
              <a:buNone/>
            </a:pPr>
            <a:endParaRPr lang="en-US" altLang="en-US" sz="2900" dirty="0" smtClean="0">
              <a:solidFill>
                <a:prstClr val="black"/>
              </a:solidFill>
            </a:endParaRPr>
          </a:p>
          <a:p>
            <a:pPr lvl="1" eaLnBrk="0" fontAlgn="ctr" hangingPunct="0">
              <a:spcBef>
                <a:spcPct val="0"/>
              </a:spcBef>
              <a:spcAft>
                <a:spcPct val="0"/>
              </a:spcAft>
            </a:pPr>
            <a:r>
              <a:rPr lang="en-US" altLang="en-US" sz="2900" dirty="0" smtClean="0">
                <a:solidFill>
                  <a:srgbClr val="000000"/>
                </a:solidFill>
              </a:rPr>
              <a:t>Earmuffs </a:t>
            </a:r>
            <a:r>
              <a:rPr lang="en-US" altLang="en-US" sz="2900" dirty="0">
                <a:solidFill>
                  <a:srgbClr val="000000"/>
                </a:solidFill>
              </a:rPr>
              <a:t>- Subtract 25% from the manufacturer's labeled NRR </a:t>
            </a:r>
            <a:endParaRPr lang="en-US" altLang="en-US" sz="2900" dirty="0" smtClean="0">
              <a:solidFill>
                <a:srgbClr val="000000"/>
              </a:solidFill>
            </a:endParaRPr>
          </a:p>
          <a:p>
            <a:pPr lvl="1" eaLnBrk="0" fontAlgn="ctr" hangingPunct="0">
              <a:spcBef>
                <a:spcPct val="0"/>
              </a:spcBef>
              <a:spcAft>
                <a:spcPct val="0"/>
              </a:spcAft>
            </a:pPr>
            <a:r>
              <a:rPr lang="en-US" altLang="en-US" sz="2900" dirty="0" smtClean="0">
                <a:solidFill>
                  <a:srgbClr val="000000"/>
                </a:solidFill>
              </a:rPr>
              <a:t>Formable </a:t>
            </a:r>
            <a:r>
              <a:rPr lang="en-US" altLang="en-US" sz="2900" dirty="0">
                <a:solidFill>
                  <a:srgbClr val="000000"/>
                </a:solidFill>
              </a:rPr>
              <a:t>earplugs - Subtract 50% from the manufacturer's labeled NRR </a:t>
            </a:r>
            <a:endParaRPr lang="en-US" altLang="en-US" sz="2900" dirty="0" smtClean="0">
              <a:solidFill>
                <a:srgbClr val="000000"/>
              </a:solidFill>
            </a:endParaRPr>
          </a:p>
          <a:p>
            <a:pPr lvl="1" eaLnBrk="0" fontAlgn="ctr" hangingPunct="0">
              <a:spcBef>
                <a:spcPct val="0"/>
              </a:spcBef>
              <a:spcAft>
                <a:spcPct val="0"/>
              </a:spcAft>
            </a:pPr>
            <a:r>
              <a:rPr lang="en-US" altLang="en-US" sz="2900" dirty="0" smtClean="0">
                <a:solidFill>
                  <a:srgbClr val="000000"/>
                </a:solidFill>
              </a:rPr>
              <a:t>All </a:t>
            </a:r>
            <a:r>
              <a:rPr lang="en-US" altLang="en-US" sz="2900" dirty="0">
                <a:solidFill>
                  <a:srgbClr val="000000"/>
                </a:solidFill>
              </a:rPr>
              <a:t>other earplugs - Subtract 70% from the manufacturers labeled </a:t>
            </a:r>
            <a:r>
              <a:rPr lang="en-US" altLang="en-US" sz="2900" dirty="0" smtClean="0">
                <a:solidFill>
                  <a:srgbClr val="000000"/>
                </a:solidFill>
              </a:rPr>
              <a:t>NRR</a:t>
            </a:r>
          </a:p>
          <a:p>
            <a:pPr marL="0" lvl="0" indent="0" eaLnBrk="0" fontAlgn="ctr" hangingPunct="0">
              <a:spcBef>
                <a:spcPct val="0"/>
              </a:spcBef>
              <a:spcAft>
                <a:spcPct val="0"/>
              </a:spcAft>
              <a:buNone/>
            </a:pPr>
            <a:endParaRPr lang="en-US" altLang="en-US" sz="1600" dirty="0" smtClean="0">
              <a:solidFill>
                <a:srgbClr val="000000"/>
              </a:solidFill>
            </a:endParaRPr>
          </a:p>
          <a:p>
            <a:pPr marL="0" lvl="0" indent="0" eaLnBrk="0" fontAlgn="ctr" hangingPunct="0">
              <a:spcBef>
                <a:spcPct val="0"/>
              </a:spcBef>
              <a:spcAft>
                <a:spcPct val="0"/>
              </a:spcAft>
              <a:buFontTx/>
              <a:buChar char="•"/>
            </a:pPr>
            <a:endParaRPr lang="en-US" altLang="en-US" sz="2900" dirty="0">
              <a:solidFill>
                <a:srgbClr val="000000"/>
              </a:solidFill>
            </a:endParaRPr>
          </a:p>
          <a:p>
            <a:pPr eaLnBrk="0" fontAlgn="ctr" hangingPunct="0">
              <a:spcBef>
                <a:spcPct val="0"/>
              </a:spcBef>
              <a:spcAft>
                <a:spcPct val="0"/>
              </a:spcAft>
            </a:pPr>
            <a:r>
              <a:rPr lang="en-US" altLang="en-US" sz="2900" dirty="0" smtClean="0">
                <a:solidFill>
                  <a:srgbClr val="000000"/>
                </a:solidFill>
              </a:rPr>
              <a:t>Store hearing protection in easy-to–access areas</a:t>
            </a:r>
          </a:p>
          <a:p>
            <a:pPr marL="0" lvl="0" indent="0" eaLnBrk="0" fontAlgn="ctr" hangingPunct="0">
              <a:spcBef>
                <a:spcPct val="0"/>
              </a:spcBef>
              <a:spcAft>
                <a:spcPct val="0"/>
              </a:spcAft>
              <a:buFontTx/>
              <a:buChar char="•"/>
            </a:pPr>
            <a:endParaRPr lang="en-US" altLang="en-US" sz="2900" dirty="0">
              <a:solidFill>
                <a:srgbClr val="000000"/>
              </a:solidFill>
            </a:endParaRPr>
          </a:p>
          <a:p>
            <a:pPr eaLnBrk="0" fontAlgn="ctr" hangingPunct="0">
              <a:spcBef>
                <a:spcPct val="0"/>
              </a:spcBef>
              <a:spcAft>
                <a:spcPct val="0"/>
              </a:spcAft>
            </a:pPr>
            <a:r>
              <a:rPr lang="en-US" altLang="en-US" sz="2900" dirty="0" smtClean="0">
                <a:solidFill>
                  <a:srgbClr val="000000"/>
                </a:solidFill>
              </a:rPr>
              <a:t>Provide education on proper use of hearing protection devices</a:t>
            </a:r>
            <a:endParaRPr lang="en-US" altLang="en-US" sz="2900" dirty="0">
              <a:solidFill>
                <a:srgbClr val="000000"/>
              </a:solidFill>
            </a:endParaRPr>
          </a:p>
          <a:p>
            <a:pPr marL="457200" lvl="1" indent="0">
              <a:buNone/>
            </a:pPr>
            <a:endParaRPr lang="en-US" sz="2400" dirty="0" smtClean="0"/>
          </a:p>
        </p:txBody>
      </p:sp>
      <p:sp>
        <p:nvSpPr>
          <p:cNvPr id="4" name="Rectangle 1" title="Best Management Practices"/>
          <p:cNvSpPr>
            <a:spLocks noChangeArrowheads="1"/>
          </p:cNvSpPr>
          <p:nvPr/>
        </p:nvSpPr>
        <p:spPr bwMode="auto">
          <a:xfrm>
            <a:off x="0" y="-250998"/>
            <a:ext cx="161904" cy="9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00"/>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5124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784"/>
            <a:ext cx="8229600" cy="1143000"/>
          </a:xfrm>
        </p:spPr>
        <p:txBody>
          <a:bodyPr>
            <a:normAutofit/>
          </a:bodyPr>
          <a:lstStyle/>
          <a:p>
            <a:r>
              <a:rPr lang="en-US" sz="4000" dirty="0" smtClean="0"/>
              <a:t>On-line Noise </a:t>
            </a:r>
            <a:r>
              <a:rPr lang="en-US" sz="4000" dirty="0"/>
              <a:t>M</a:t>
            </a:r>
            <a:r>
              <a:rPr lang="en-US" sz="4000" dirty="0" smtClean="0"/>
              <a:t>eter</a:t>
            </a:r>
            <a:endParaRPr lang="en-US" sz="4000" dirty="0"/>
          </a:p>
        </p:txBody>
      </p:sp>
      <p:pic>
        <p:nvPicPr>
          <p:cNvPr id="4" name="Content Placeholder 3" title="On line Noise Mete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914400" y="1217440"/>
            <a:ext cx="7391400" cy="5332216"/>
          </a:xfrm>
        </p:spPr>
      </p:pic>
    </p:spTree>
    <p:extLst>
      <p:ext uri="{BB962C8B-B14F-4D97-AF65-F5344CB8AC3E}">
        <p14:creationId xmlns:p14="http://schemas.microsoft.com/office/powerpoint/2010/main" val="6298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98690" name="Title 1"/>
          <p:cNvSpPr>
            <a:spLocks noGrp="1"/>
          </p:cNvSpPr>
          <p:nvPr>
            <p:ph type="title"/>
          </p:nvPr>
        </p:nvSpPr>
        <p:spPr>
          <a:xfrm>
            <a:off x="457200" y="152400"/>
            <a:ext cx="8229600" cy="838200"/>
          </a:xfrm>
        </p:spPr>
        <p:txBody>
          <a:bodyPr/>
          <a:lstStyle/>
          <a:p>
            <a:r>
              <a:rPr lang="en-US" altLang="en-US" sz="3600" dirty="0" smtClean="0">
                <a:ea typeface="ＭＳ Ｐゴシック" panose="020B0600070205080204" pitchFamily="34" charset="-128"/>
              </a:rPr>
              <a:t>Sound Meter App </a:t>
            </a:r>
          </a:p>
        </p:txBody>
      </p:sp>
      <p:pic>
        <p:nvPicPr>
          <p:cNvPr id="498691" name="Content Placeholder 3" title="Sound Meter App"/>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28600" y="1219200"/>
            <a:ext cx="8686800" cy="5181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NIOSH webpage on preventing hearing loss</a:t>
            </a:r>
            <a:endParaRPr lang="en-US" dirty="0"/>
          </a:p>
        </p:txBody>
      </p:sp>
      <p:pic>
        <p:nvPicPr>
          <p:cNvPr id="4" name="Content Placeholder 3" title="NIOSH"/>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76200"/>
            <a:ext cx="9144000" cy="6934200"/>
          </a:xfrm>
        </p:spPr>
      </p:pic>
    </p:spTree>
    <p:extLst>
      <p:ext uri="{BB962C8B-B14F-4D97-AF65-F5344CB8AC3E}">
        <p14:creationId xmlns:p14="http://schemas.microsoft.com/office/powerpoint/2010/main" val="794094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3">
              <a:lumMod val="75000"/>
            </a:schemeClr>
          </a:solidFill>
        </p:spPr>
        <p:txBody>
          <a:bodyPr>
            <a:normAutofit fontScale="90000"/>
          </a:bodyPr>
          <a:lstStyle/>
          <a:p>
            <a:r>
              <a:rPr lang="en-US" dirty="0" smtClean="0"/>
              <a:t>NIOSH Brochure for Agriculture</a:t>
            </a:r>
            <a:endParaRPr lang="en-US" dirty="0"/>
          </a:p>
        </p:txBody>
      </p:sp>
      <p:pic>
        <p:nvPicPr>
          <p:cNvPr id="10" name="Content Placeholder 9" title="NIOSH Brochure for Agriculture"/>
          <p:cNvPicPr preferRelativeResize="0">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495800" y="1447800"/>
            <a:ext cx="4114800" cy="4480560"/>
          </a:xfrm>
        </p:spPr>
      </p:pic>
      <p:pic>
        <p:nvPicPr>
          <p:cNvPr id="9" name="Content Placeholder 8" title="NIOSH Brochure for Agriculture"/>
          <p:cNvPicPr>
            <a:picLocks noGrp="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533400" y="1524000"/>
            <a:ext cx="3931920" cy="4389120"/>
          </a:xfrm>
        </p:spPr>
      </p:pic>
    </p:spTree>
    <p:extLst>
      <p:ext uri="{BB962C8B-B14F-4D97-AF65-F5344CB8AC3E}">
        <p14:creationId xmlns:p14="http://schemas.microsoft.com/office/powerpoint/2010/main" val="1007154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t>NIOSH brochure for Agriculture </a:t>
            </a:r>
            <a:endParaRPr lang="en-US" dirty="0"/>
          </a:p>
        </p:txBody>
      </p:sp>
      <p:pic>
        <p:nvPicPr>
          <p:cNvPr id="5" name="Content Placeholder 4" title="NIOSH brochure for Agriculture"/>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58333" y="1981199"/>
            <a:ext cx="3532667" cy="4283393"/>
          </a:xfrm>
        </p:spPr>
      </p:pic>
      <p:pic>
        <p:nvPicPr>
          <p:cNvPr id="6" name="Content Placeholder 5" title="NIOSH brochure for Agricuture"/>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5029199" y="1827249"/>
            <a:ext cx="3468373" cy="4573551"/>
          </a:xfrm>
        </p:spPr>
      </p:pic>
    </p:spTree>
    <p:extLst>
      <p:ext uri="{BB962C8B-B14F-4D97-AF65-F5344CB8AC3E}">
        <p14:creationId xmlns:p14="http://schemas.microsoft.com/office/powerpoint/2010/main" val="2335964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0312"/>
            <a:ext cx="8077200" cy="894087"/>
          </a:xfrm>
        </p:spPr>
        <p:txBody>
          <a:bodyPr>
            <a:normAutofit/>
          </a:bodyPr>
          <a:lstStyle/>
          <a:p>
            <a:r>
              <a:rPr lang="en-US" sz="3600" dirty="0" smtClean="0"/>
              <a:t>Clinician’s Role</a:t>
            </a:r>
            <a:endParaRPr lang="en-US" sz="3600" dirty="0"/>
          </a:p>
        </p:txBody>
      </p:sp>
      <p:sp>
        <p:nvSpPr>
          <p:cNvPr id="3" name="Content Placeholder 2"/>
          <p:cNvSpPr>
            <a:spLocks noGrp="1"/>
          </p:cNvSpPr>
          <p:nvPr>
            <p:ph idx="1"/>
          </p:nvPr>
        </p:nvSpPr>
        <p:spPr>
          <a:xfrm>
            <a:off x="1752600" y="2209800"/>
            <a:ext cx="7620000" cy="4068763"/>
          </a:xfrm>
        </p:spPr>
        <p:txBody>
          <a:bodyPr>
            <a:normAutofit/>
          </a:bodyPr>
          <a:lstStyle/>
          <a:p>
            <a:r>
              <a:rPr lang="en-US" sz="2400" dirty="0" smtClean="0"/>
              <a:t>Develop an awareness of clients’ common noise exposures </a:t>
            </a:r>
          </a:p>
          <a:p>
            <a:r>
              <a:rPr lang="en-US" sz="2400" dirty="0" smtClean="0"/>
              <a:t>Become familiar with the OSHA Standards related to occupational noise exposure</a:t>
            </a:r>
          </a:p>
          <a:p>
            <a:r>
              <a:rPr lang="en-US" sz="2400" dirty="0" smtClean="0"/>
              <a:t>Understand agricultural exemption status and general duty clause</a:t>
            </a:r>
          </a:p>
          <a:p>
            <a:r>
              <a:rPr lang="en-US" sz="2400" dirty="0" smtClean="0"/>
              <a:t>Know the Whistleblower parameters</a:t>
            </a:r>
            <a:endParaRPr lang="en-US" sz="2400" dirty="0"/>
          </a:p>
        </p:txBody>
      </p:sp>
    </p:spTree>
    <p:extLst>
      <p:ext uri="{BB962C8B-B14F-4D97-AF65-F5344CB8AC3E}">
        <p14:creationId xmlns:p14="http://schemas.microsoft.com/office/powerpoint/2010/main" val="1418447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r>
              <a:rPr lang="en-US" sz="3600" dirty="0" smtClean="0"/>
              <a:t>Clinician’s Role </a:t>
            </a:r>
            <a:endParaRPr lang="en-US" sz="3600" dirty="0"/>
          </a:p>
        </p:txBody>
      </p:sp>
      <p:sp>
        <p:nvSpPr>
          <p:cNvPr id="3" name="Content Placeholder 2"/>
          <p:cNvSpPr>
            <a:spLocks noGrp="1"/>
          </p:cNvSpPr>
          <p:nvPr>
            <p:ph idx="1"/>
          </p:nvPr>
        </p:nvSpPr>
        <p:spPr>
          <a:xfrm>
            <a:off x="609600" y="1828800"/>
            <a:ext cx="8229600" cy="4525963"/>
          </a:xfrm>
        </p:spPr>
        <p:txBody>
          <a:bodyPr>
            <a:normAutofit lnSpcReduction="10000"/>
          </a:bodyPr>
          <a:lstStyle/>
          <a:p>
            <a:pPr marL="0" indent="0">
              <a:buNone/>
            </a:pPr>
            <a:r>
              <a:rPr lang="en-US" sz="2800" dirty="0" smtClean="0"/>
              <a:t>Provide credentialed resources for employers and employees for hearing tests -</a:t>
            </a:r>
          </a:p>
          <a:p>
            <a:pPr lvl="2"/>
            <a:r>
              <a:rPr lang="en-US" dirty="0" smtClean="0"/>
              <a:t>Council for Accreditation in Occupational Hearing Conservation (COAHC)</a:t>
            </a:r>
          </a:p>
          <a:p>
            <a:pPr lvl="2"/>
            <a:r>
              <a:rPr lang="en-US" dirty="0" smtClean="0"/>
              <a:t>OSHA </a:t>
            </a:r>
            <a:r>
              <a:rPr lang="en-US" dirty="0"/>
              <a:t>requires hearing tests to be performed by audiologists, otolaryngologists or other physicians, or qualified technicians, such as those certified by CAOHC (Council for Accreditation in Occupational Hearing Conservation). OSHA also says that a technician who performs tests must be responsible to an audiologist, </a:t>
            </a:r>
            <a:r>
              <a:rPr lang="en-US" dirty="0" smtClean="0"/>
              <a:t>otolaryngologist, </a:t>
            </a:r>
            <a:r>
              <a:rPr lang="en-US" dirty="0"/>
              <a:t>or other </a:t>
            </a:r>
            <a:r>
              <a:rPr lang="en-US" dirty="0" smtClean="0"/>
              <a:t>physician – unless a microprocessor is used</a:t>
            </a:r>
            <a:endParaRPr lang="en-US" dirty="0"/>
          </a:p>
        </p:txBody>
      </p:sp>
    </p:spTree>
    <p:extLst>
      <p:ext uri="{BB962C8B-B14F-4D97-AF65-F5344CB8AC3E}">
        <p14:creationId xmlns:p14="http://schemas.microsoft.com/office/powerpoint/2010/main" val="2632148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172200" cy="715962"/>
          </a:xfrm>
        </p:spPr>
        <p:txBody>
          <a:bodyPr>
            <a:normAutofit/>
          </a:bodyPr>
          <a:lstStyle/>
          <a:p>
            <a:r>
              <a:rPr lang="en-US" sz="3600" dirty="0" smtClean="0"/>
              <a:t>Clinician’s Role  </a:t>
            </a:r>
            <a:endParaRPr lang="en-US" sz="3600" dirty="0"/>
          </a:p>
        </p:txBody>
      </p:sp>
      <p:sp>
        <p:nvSpPr>
          <p:cNvPr id="3" name="Content Placeholder 2"/>
          <p:cNvSpPr>
            <a:spLocks noGrp="1"/>
          </p:cNvSpPr>
          <p:nvPr>
            <p:ph idx="1"/>
          </p:nvPr>
        </p:nvSpPr>
        <p:spPr>
          <a:xfrm>
            <a:off x="838200" y="1905000"/>
            <a:ext cx="7848600" cy="4221163"/>
          </a:xfrm>
        </p:spPr>
        <p:txBody>
          <a:bodyPr>
            <a:normAutofit fontScale="92500" lnSpcReduction="10000"/>
          </a:bodyPr>
          <a:lstStyle/>
          <a:p>
            <a:pPr marL="0" indent="0">
              <a:buNone/>
            </a:pPr>
            <a:r>
              <a:rPr lang="en-US" dirty="0" smtClean="0"/>
              <a:t>Client history and physical</a:t>
            </a:r>
          </a:p>
          <a:p>
            <a:pPr marL="457200" lvl="1" indent="0">
              <a:buNone/>
            </a:pPr>
            <a:r>
              <a:rPr lang="en-US" dirty="0" smtClean="0"/>
              <a:t>History of:</a:t>
            </a:r>
          </a:p>
          <a:p>
            <a:pPr lvl="2"/>
            <a:r>
              <a:rPr lang="en-US" dirty="0"/>
              <a:t>p</a:t>
            </a:r>
            <a:r>
              <a:rPr lang="en-US" dirty="0" smtClean="0"/>
              <a:t>ain or feeling of fullness (chronic / acute)</a:t>
            </a:r>
          </a:p>
          <a:p>
            <a:pPr lvl="2"/>
            <a:r>
              <a:rPr lang="en-US" dirty="0" smtClean="0"/>
              <a:t>ringing in ears </a:t>
            </a:r>
          </a:p>
          <a:p>
            <a:pPr lvl="2"/>
            <a:r>
              <a:rPr lang="en-US" dirty="0" smtClean="0"/>
              <a:t>known allergies</a:t>
            </a:r>
          </a:p>
          <a:p>
            <a:pPr lvl="2"/>
            <a:r>
              <a:rPr lang="en-US" dirty="0"/>
              <a:t>c</a:t>
            </a:r>
            <a:r>
              <a:rPr lang="en-US" dirty="0" smtClean="0"/>
              <a:t>urrent or recent cold, sinus infections, etc.</a:t>
            </a:r>
          </a:p>
          <a:p>
            <a:pPr lvl="2"/>
            <a:r>
              <a:rPr lang="en-US" dirty="0"/>
              <a:t>m</a:t>
            </a:r>
            <a:r>
              <a:rPr lang="en-US" dirty="0" smtClean="0"/>
              <a:t>edications (some can cause tinnitus/may be ototoxic*)</a:t>
            </a:r>
          </a:p>
          <a:p>
            <a:pPr lvl="2"/>
            <a:r>
              <a:rPr lang="en-US" dirty="0"/>
              <a:t>f</a:t>
            </a:r>
            <a:r>
              <a:rPr lang="en-US" dirty="0" smtClean="0"/>
              <a:t>amily history</a:t>
            </a:r>
          </a:p>
          <a:p>
            <a:pPr lvl="2"/>
            <a:r>
              <a:rPr lang="en-US" dirty="0"/>
              <a:t>n</a:t>
            </a:r>
            <a:r>
              <a:rPr lang="en-US" dirty="0" smtClean="0"/>
              <a:t>oise exposure</a:t>
            </a:r>
          </a:p>
          <a:p>
            <a:pPr lvl="2"/>
            <a:r>
              <a:rPr lang="en-US" dirty="0"/>
              <a:t>u</a:t>
            </a:r>
            <a:r>
              <a:rPr lang="en-US" dirty="0" smtClean="0"/>
              <a:t>se of ppe	</a:t>
            </a:r>
          </a:p>
          <a:p>
            <a:endParaRPr lang="en-US" dirty="0"/>
          </a:p>
        </p:txBody>
      </p:sp>
    </p:spTree>
    <p:extLst>
      <p:ext uri="{BB962C8B-B14F-4D97-AF65-F5344CB8AC3E}">
        <p14:creationId xmlns:p14="http://schemas.microsoft.com/office/powerpoint/2010/main" val="141913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691"/>
            <a:ext cx="8229600" cy="1143000"/>
          </a:xfrm>
        </p:spPr>
        <p:txBody>
          <a:bodyPr rtlCol="0">
            <a:normAutofit/>
          </a:bodyPr>
          <a:lstStyle/>
          <a:p>
            <a:pPr eaLnBrk="1" fontAlgn="auto" hangingPunct="1">
              <a:spcAft>
                <a:spcPts val="0"/>
              </a:spcAft>
              <a:defRPr/>
            </a:pPr>
            <a:r>
              <a:rPr lang="en-US" sz="3600" dirty="0" smtClean="0"/>
              <a:t>Clinical Exam </a:t>
            </a:r>
            <a:endParaRPr lang="en-US" sz="3600" dirty="0"/>
          </a:p>
        </p:txBody>
      </p:sp>
      <p:pic>
        <p:nvPicPr>
          <p:cNvPr id="6" name="Picture 5" title="Clinical Exa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417638"/>
            <a:ext cx="7703344" cy="5135562"/>
          </a:xfrm>
          <a:prstGeom prst="rect">
            <a:avLst/>
          </a:prstGeom>
        </p:spPr>
      </p:pic>
    </p:spTree>
    <p:extLst>
      <p:ext uri="{BB962C8B-B14F-4D97-AF65-F5344CB8AC3E}">
        <p14:creationId xmlns:p14="http://schemas.microsoft.com/office/powerpoint/2010/main" val="131339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563562"/>
          </a:xfrm>
        </p:spPr>
        <p:txBody>
          <a:bodyPr>
            <a:noAutofit/>
          </a:bodyPr>
          <a:lstStyle/>
          <a:p>
            <a:r>
              <a:rPr lang="en-US" sz="3600" dirty="0" smtClean="0"/>
              <a:t>Scope of Webinar</a:t>
            </a:r>
            <a:endParaRPr lang="en-US" sz="3600" dirty="0"/>
          </a:p>
        </p:txBody>
      </p:sp>
      <p:sp>
        <p:nvSpPr>
          <p:cNvPr id="3" name="Content Placeholder 2"/>
          <p:cNvSpPr>
            <a:spLocks noGrp="1"/>
          </p:cNvSpPr>
          <p:nvPr>
            <p:ph idx="1"/>
          </p:nvPr>
        </p:nvSpPr>
        <p:spPr>
          <a:xfrm>
            <a:off x="2057400" y="2484437"/>
            <a:ext cx="6781800" cy="4068763"/>
          </a:xfrm>
        </p:spPr>
        <p:txBody>
          <a:bodyPr>
            <a:normAutofit/>
          </a:bodyPr>
          <a:lstStyle/>
          <a:p>
            <a:pPr marL="0" indent="0">
              <a:buNone/>
            </a:pPr>
            <a:r>
              <a:rPr lang="en-US" sz="2400" dirty="0" smtClean="0"/>
              <a:t>This webinar is intended to provide an overview of hearing conservation practices related to the production agricultural arena and recommendations for reliable personal protective equipment. </a:t>
            </a:r>
          </a:p>
          <a:p>
            <a:pPr marL="0" indent="0">
              <a:buNone/>
            </a:pPr>
            <a:endParaRPr lang="en-US" sz="2400" dirty="0"/>
          </a:p>
          <a:p>
            <a:pPr marL="0" indent="0">
              <a:buNone/>
            </a:pPr>
            <a:r>
              <a:rPr lang="en-US" sz="2400" dirty="0" smtClean="0"/>
              <a:t>It is not intended to be an in-depth training program for safety managers or health care providers. </a:t>
            </a:r>
            <a:endParaRPr lang="en-US" sz="2400" dirty="0"/>
          </a:p>
        </p:txBody>
      </p:sp>
    </p:spTree>
    <p:extLst>
      <p:ext uri="{BB962C8B-B14F-4D97-AF65-F5344CB8AC3E}">
        <p14:creationId xmlns:p14="http://schemas.microsoft.com/office/powerpoint/2010/main" val="3841251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172200" cy="914400"/>
          </a:xfrm>
        </p:spPr>
        <p:txBody>
          <a:bodyPr>
            <a:normAutofit/>
          </a:bodyPr>
          <a:lstStyle/>
          <a:p>
            <a:r>
              <a:rPr lang="en-US" sz="3600" dirty="0" smtClean="0"/>
              <a:t>Clinician’s Role   </a:t>
            </a:r>
            <a:endParaRPr lang="en-US" sz="3600" dirty="0"/>
          </a:p>
        </p:txBody>
      </p:sp>
      <p:sp>
        <p:nvSpPr>
          <p:cNvPr id="3" name="Content Placeholder 2"/>
          <p:cNvSpPr>
            <a:spLocks noGrp="1"/>
          </p:cNvSpPr>
          <p:nvPr>
            <p:ph idx="1"/>
          </p:nvPr>
        </p:nvSpPr>
        <p:spPr>
          <a:xfrm>
            <a:off x="1295400" y="1905000"/>
            <a:ext cx="7086600" cy="4221163"/>
          </a:xfrm>
        </p:spPr>
        <p:txBody>
          <a:bodyPr>
            <a:normAutofit/>
          </a:bodyPr>
          <a:lstStyle/>
          <a:p>
            <a:pPr marL="0" indent="0">
              <a:buNone/>
            </a:pPr>
            <a:r>
              <a:rPr lang="en-US" dirty="0" smtClean="0"/>
              <a:t> Client history and physical</a:t>
            </a:r>
          </a:p>
          <a:p>
            <a:pPr marL="457200" lvl="1" indent="0">
              <a:buNone/>
            </a:pPr>
            <a:r>
              <a:rPr lang="en-US" dirty="0" smtClean="0"/>
              <a:t>Look for:</a:t>
            </a:r>
          </a:p>
          <a:p>
            <a:pPr lvl="1">
              <a:buFont typeface="Wingdings" panose="05000000000000000000" pitchFamily="2" charset="2"/>
              <a:buChar char="ü"/>
            </a:pPr>
            <a:r>
              <a:rPr lang="en-US" dirty="0"/>
              <a:t>	</a:t>
            </a:r>
            <a:r>
              <a:rPr lang="en-US" dirty="0" smtClean="0"/>
              <a:t>swelling</a:t>
            </a:r>
          </a:p>
          <a:p>
            <a:pPr lvl="1">
              <a:buFont typeface="Wingdings" panose="05000000000000000000" pitchFamily="2" charset="2"/>
              <a:buChar char="ü"/>
            </a:pPr>
            <a:r>
              <a:rPr lang="en-US" dirty="0" smtClean="0"/>
              <a:t>redness</a:t>
            </a:r>
          </a:p>
          <a:p>
            <a:pPr lvl="1">
              <a:buFont typeface="Wingdings" panose="05000000000000000000" pitchFamily="2" charset="2"/>
              <a:buChar char="ü"/>
            </a:pPr>
            <a:r>
              <a:rPr lang="en-US" dirty="0" smtClean="0"/>
              <a:t>drainage</a:t>
            </a:r>
          </a:p>
          <a:p>
            <a:pPr lvl="1">
              <a:buFont typeface="Wingdings" panose="05000000000000000000" pitchFamily="2" charset="2"/>
              <a:buChar char="ü"/>
            </a:pPr>
            <a:r>
              <a:rPr lang="en-US" dirty="0"/>
              <a:t>s</a:t>
            </a:r>
            <a:r>
              <a:rPr lang="en-US" dirty="0" smtClean="0"/>
              <a:t>car tissue</a:t>
            </a:r>
          </a:p>
          <a:p>
            <a:pPr lvl="1">
              <a:buFont typeface="Wingdings" panose="05000000000000000000" pitchFamily="2" charset="2"/>
              <a:buChar char="ü"/>
            </a:pPr>
            <a:r>
              <a:rPr lang="en-US" dirty="0"/>
              <a:t>w</a:t>
            </a:r>
            <a:r>
              <a:rPr lang="en-US" dirty="0" smtClean="0"/>
              <a:t>ax plugs</a:t>
            </a:r>
          </a:p>
          <a:p>
            <a:pPr marL="457200" lvl="1" indent="0">
              <a:buNone/>
            </a:pPr>
            <a:r>
              <a:rPr lang="en-US" dirty="0" smtClean="0">
                <a:solidFill>
                  <a:schemeClr val="accent2">
                    <a:lumMod val="75000"/>
                  </a:schemeClr>
                </a:solidFill>
              </a:rPr>
              <a:t>Document findings!</a:t>
            </a:r>
            <a:r>
              <a:rPr lang="en-US" dirty="0" smtClean="0"/>
              <a:t>	</a:t>
            </a:r>
          </a:p>
          <a:p>
            <a:endParaRPr lang="en-US" dirty="0"/>
          </a:p>
        </p:txBody>
      </p:sp>
    </p:spTree>
    <p:extLst>
      <p:ext uri="{BB962C8B-B14F-4D97-AF65-F5344CB8AC3E}">
        <p14:creationId xmlns:p14="http://schemas.microsoft.com/office/powerpoint/2010/main" val="2738776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3691"/>
            <a:ext cx="8229600" cy="1143000"/>
          </a:xfrm>
        </p:spPr>
        <p:txBody>
          <a:bodyPr rtlCol="0">
            <a:normAutofit/>
          </a:bodyPr>
          <a:lstStyle/>
          <a:p>
            <a:pPr eaLnBrk="1" fontAlgn="auto" hangingPunct="1">
              <a:spcAft>
                <a:spcPts val="0"/>
              </a:spcAft>
              <a:defRPr/>
            </a:pPr>
            <a:r>
              <a:rPr lang="en-US" sz="3600" dirty="0" smtClean="0"/>
              <a:t>Hearing Test </a:t>
            </a:r>
            <a:endParaRPr lang="en-US" sz="3600" dirty="0"/>
          </a:p>
        </p:txBody>
      </p:sp>
      <p:pic>
        <p:nvPicPr>
          <p:cNvPr id="3" name="Content Placeholder 2" title="Hearing Test"/>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94175" y="1600200"/>
            <a:ext cx="6972297" cy="4648199"/>
          </a:xfrm>
        </p:spPr>
      </p:pic>
    </p:spTree>
    <p:extLst>
      <p:ext uri="{BB962C8B-B14F-4D97-AF65-F5344CB8AC3E}">
        <p14:creationId xmlns:p14="http://schemas.microsoft.com/office/powerpoint/2010/main" val="353652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553200" cy="563562"/>
          </a:xfrm>
        </p:spPr>
        <p:txBody>
          <a:bodyPr>
            <a:noAutofit/>
          </a:bodyPr>
          <a:lstStyle/>
          <a:p>
            <a:r>
              <a:rPr lang="en-US" sz="3600" dirty="0" smtClean="0"/>
              <a:t>Perception</a:t>
            </a:r>
            <a:endParaRPr lang="en-US" sz="3600" dirty="0"/>
          </a:p>
        </p:txBody>
      </p:sp>
      <p:sp>
        <p:nvSpPr>
          <p:cNvPr id="3" name="Content Placeholder 2"/>
          <p:cNvSpPr>
            <a:spLocks noGrp="1"/>
          </p:cNvSpPr>
          <p:nvPr>
            <p:ph idx="1"/>
          </p:nvPr>
        </p:nvSpPr>
        <p:spPr>
          <a:xfrm>
            <a:off x="1981200" y="2057400"/>
            <a:ext cx="6934200" cy="4495800"/>
          </a:xfrm>
        </p:spPr>
        <p:txBody>
          <a:bodyPr>
            <a:normAutofit/>
          </a:bodyPr>
          <a:lstStyle/>
          <a:p>
            <a:pPr marL="0" indent="0">
              <a:buNone/>
            </a:pPr>
            <a:r>
              <a:rPr lang="en-US" sz="2400" b="1" dirty="0" smtClean="0">
                <a:solidFill>
                  <a:schemeClr val="accent3">
                    <a:lumMod val="75000"/>
                  </a:schemeClr>
                </a:solidFill>
              </a:rPr>
              <a:t>A study of 150 farmers who received audiometric screenings revealed 67% exhibited hearing loss over 25dB at 4,000 Hz.</a:t>
            </a:r>
          </a:p>
          <a:p>
            <a:pPr marL="0" indent="0">
              <a:buNone/>
            </a:pPr>
            <a:endParaRPr lang="en-US" sz="1000" dirty="0" smtClean="0"/>
          </a:p>
          <a:p>
            <a:r>
              <a:rPr lang="en-US" sz="2400" dirty="0" smtClean="0"/>
              <a:t>This would indicate we may </a:t>
            </a:r>
            <a:r>
              <a:rPr lang="en-US" sz="2400" i="1" u="sng" dirty="0" smtClean="0"/>
              <a:t>think</a:t>
            </a:r>
            <a:r>
              <a:rPr lang="en-US" sz="2400" dirty="0" smtClean="0"/>
              <a:t> we hear better that we </a:t>
            </a:r>
            <a:r>
              <a:rPr lang="en-US" sz="2400" i="1" u="sng" dirty="0" smtClean="0"/>
              <a:t>really do </a:t>
            </a:r>
            <a:r>
              <a:rPr lang="en-US" sz="2400" dirty="0" smtClean="0"/>
              <a:t>hear.</a:t>
            </a:r>
          </a:p>
          <a:p>
            <a:endParaRPr lang="en-US" sz="1000" dirty="0" smtClean="0"/>
          </a:p>
          <a:p>
            <a:r>
              <a:rPr lang="en-US" sz="2400" dirty="0" smtClean="0"/>
              <a:t> This also supports the value of professional  auditory screening</a:t>
            </a:r>
          </a:p>
          <a:p>
            <a:pPr marL="0" indent="0">
              <a:buNone/>
            </a:pPr>
            <a:endParaRPr lang="en-US" sz="2400" dirty="0" smtClean="0">
              <a:solidFill>
                <a:schemeClr val="accent3">
                  <a:lumMod val="75000"/>
                </a:schemeClr>
              </a:solidFill>
            </a:endParaRPr>
          </a:p>
          <a:p>
            <a:pPr marL="0" indent="0">
              <a:buNone/>
            </a:pPr>
            <a:r>
              <a:rPr lang="en-US" sz="1100" b="1" u="sng" dirty="0" smtClean="0">
                <a:solidFill>
                  <a:schemeClr val="accent3">
                    <a:lumMod val="75000"/>
                  </a:schemeClr>
                </a:solidFill>
              </a:rPr>
              <a:t>Source: American Journal of Industrial Medicine</a:t>
            </a:r>
            <a:r>
              <a:rPr lang="en-US" sz="1100" b="1" dirty="0" smtClean="0">
                <a:solidFill>
                  <a:schemeClr val="accent3">
                    <a:lumMod val="75000"/>
                  </a:schemeClr>
                </a:solidFill>
              </a:rPr>
              <a:t>. 2003 Oct;44(4):431-7Kerr,MJ;McCullagh,M;Savik,K;Dvorak,LA.</a:t>
            </a:r>
          </a:p>
          <a:p>
            <a:pPr marL="0" indent="0">
              <a:buNone/>
            </a:pPr>
            <a:r>
              <a:rPr lang="en-US" sz="1100" b="1" dirty="0" smtClean="0">
                <a:solidFill>
                  <a:schemeClr val="accent3">
                    <a:lumMod val="75000"/>
                  </a:schemeClr>
                </a:solidFill>
              </a:rPr>
              <a:t>               Perceived and measured hearing ability in construction laborers and farmers. </a:t>
            </a:r>
          </a:p>
          <a:p>
            <a:pPr marL="0" indent="0">
              <a:buNone/>
            </a:pPr>
            <a:endParaRPr lang="en-US"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804864"/>
          </a:xfrm>
        </p:spPr>
        <p:txBody>
          <a:bodyPr>
            <a:normAutofit/>
          </a:bodyPr>
          <a:lstStyle/>
          <a:p>
            <a:r>
              <a:rPr lang="en-US" sz="3200" b="1" dirty="0"/>
              <a:t>Frequency (Hz</a:t>
            </a:r>
            <a:r>
              <a:rPr lang="en-US" sz="3200" b="1" dirty="0" smtClean="0"/>
              <a:t>) </a:t>
            </a:r>
            <a:endParaRPr lang="en-US" sz="3200" b="1" dirty="0"/>
          </a:p>
        </p:txBody>
      </p:sp>
      <p:grpSp>
        <p:nvGrpSpPr>
          <p:cNvPr id="62" name="Group 98" title="Frequency"/>
          <p:cNvGrpSpPr>
            <a:grpSpLocks/>
          </p:cNvGrpSpPr>
          <p:nvPr/>
        </p:nvGrpSpPr>
        <p:grpSpPr bwMode="auto">
          <a:xfrm>
            <a:off x="990600" y="1524000"/>
            <a:ext cx="9217025" cy="4876800"/>
            <a:chOff x="432" y="816"/>
            <a:chExt cx="5806" cy="3072"/>
          </a:xfrm>
        </p:grpSpPr>
        <p:sp>
          <p:nvSpPr>
            <p:cNvPr id="63" name="AutoShape 10"/>
            <p:cNvSpPr>
              <a:spLocks noChangeAspect="1" noChangeArrowheads="1" noTextEdit="1"/>
            </p:cNvSpPr>
            <p:nvPr/>
          </p:nvSpPr>
          <p:spPr bwMode="auto">
            <a:xfrm>
              <a:off x="432" y="816"/>
              <a:ext cx="5806"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64" name="Rectangle 12"/>
            <p:cNvSpPr>
              <a:spLocks noChangeArrowheads="1"/>
            </p:cNvSpPr>
            <p:nvPr/>
          </p:nvSpPr>
          <p:spPr bwMode="auto">
            <a:xfrm>
              <a:off x="880" y="1300"/>
              <a:ext cx="4006" cy="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65" name="Line 13"/>
            <p:cNvSpPr>
              <a:spLocks noChangeShapeType="1"/>
            </p:cNvSpPr>
            <p:nvPr/>
          </p:nvSpPr>
          <p:spPr bwMode="auto">
            <a:xfrm>
              <a:off x="880" y="1563"/>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6" name="Line 14"/>
            <p:cNvSpPr>
              <a:spLocks noChangeShapeType="1"/>
            </p:cNvSpPr>
            <p:nvPr/>
          </p:nvSpPr>
          <p:spPr bwMode="auto">
            <a:xfrm>
              <a:off x="880" y="1819"/>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7" name="Line 15"/>
            <p:cNvSpPr>
              <a:spLocks noChangeShapeType="1"/>
            </p:cNvSpPr>
            <p:nvPr/>
          </p:nvSpPr>
          <p:spPr bwMode="auto">
            <a:xfrm>
              <a:off x="880" y="2082"/>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8" name="Line 16"/>
            <p:cNvSpPr>
              <a:spLocks noChangeShapeType="1"/>
            </p:cNvSpPr>
            <p:nvPr/>
          </p:nvSpPr>
          <p:spPr bwMode="auto">
            <a:xfrm>
              <a:off x="880" y="2338"/>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9" name="Line 17"/>
            <p:cNvSpPr>
              <a:spLocks noChangeShapeType="1"/>
            </p:cNvSpPr>
            <p:nvPr/>
          </p:nvSpPr>
          <p:spPr bwMode="auto">
            <a:xfrm>
              <a:off x="880" y="2601"/>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0" name="Line 18"/>
            <p:cNvSpPr>
              <a:spLocks noChangeShapeType="1"/>
            </p:cNvSpPr>
            <p:nvPr/>
          </p:nvSpPr>
          <p:spPr bwMode="auto">
            <a:xfrm>
              <a:off x="880" y="2857"/>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1" name="Line 19"/>
            <p:cNvSpPr>
              <a:spLocks noChangeShapeType="1"/>
            </p:cNvSpPr>
            <p:nvPr/>
          </p:nvSpPr>
          <p:spPr bwMode="auto">
            <a:xfrm>
              <a:off x="880" y="3120"/>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2" name="Line 20"/>
            <p:cNvSpPr>
              <a:spLocks noChangeShapeType="1"/>
            </p:cNvSpPr>
            <p:nvPr/>
          </p:nvSpPr>
          <p:spPr bwMode="auto">
            <a:xfrm>
              <a:off x="880" y="3376"/>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3" name="Line 21"/>
            <p:cNvSpPr>
              <a:spLocks noChangeShapeType="1"/>
            </p:cNvSpPr>
            <p:nvPr/>
          </p:nvSpPr>
          <p:spPr bwMode="auto">
            <a:xfrm>
              <a:off x="880" y="3639"/>
              <a:ext cx="4006" cy="0"/>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4" name="Line 22"/>
            <p:cNvSpPr>
              <a:spLocks noChangeShapeType="1"/>
            </p:cNvSpPr>
            <p:nvPr/>
          </p:nvSpPr>
          <p:spPr bwMode="auto">
            <a:xfrm>
              <a:off x="1684"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5" name="Line 23"/>
            <p:cNvSpPr>
              <a:spLocks noChangeShapeType="1"/>
            </p:cNvSpPr>
            <p:nvPr/>
          </p:nvSpPr>
          <p:spPr bwMode="auto">
            <a:xfrm>
              <a:off x="2481"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 name="Line 24"/>
            <p:cNvSpPr>
              <a:spLocks noChangeShapeType="1"/>
            </p:cNvSpPr>
            <p:nvPr/>
          </p:nvSpPr>
          <p:spPr bwMode="auto">
            <a:xfrm>
              <a:off x="3285"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7" name="Line 25"/>
            <p:cNvSpPr>
              <a:spLocks noChangeShapeType="1"/>
            </p:cNvSpPr>
            <p:nvPr/>
          </p:nvSpPr>
          <p:spPr bwMode="auto">
            <a:xfrm>
              <a:off x="4082"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8" name="Line 26"/>
            <p:cNvSpPr>
              <a:spLocks noChangeShapeType="1"/>
            </p:cNvSpPr>
            <p:nvPr/>
          </p:nvSpPr>
          <p:spPr bwMode="auto">
            <a:xfrm>
              <a:off x="4886" y="1300"/>
              <a:ext cx="0" cy="233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9" name="Rectangle 27"/>
            <p:cNvSpPr>
              <a:spLocks noChangeArrowheads="1"/>
            </p:cNvSpPr>
            <p:nvPr/>
          </p:nvSpPr>
          <p:spPr bwMode="auto">
            <a:xfrm>
              <a:off x="880" y="1300"/>
              <a:ext cx="4006" cy="2339"/>
            </a:xfrm>
            <a:prstGeom prst="rect">
              <a:avLst/>
            </a:prstGeom>
            <a:noFill/>
            <a:ln w="1111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80" name="Line 29"/>
            <p:cNvSpPr>
              <a:spLocks noChangeShapeType="1"/>
            </p:cNvSpPr>
            <p:nvPr/>
          </p:nvSpPr>
          <p:spPr bwMode="auto">
            <a:xfrm>
              <a:off x="830" y="1300"/>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1" name="Line 30"/>
            <p:cNvSpPr>
              <a:spLocks noChangeShapeType="1"/>
            </p:cNvSpPr>
            <p:nvPr/>
          </p:nvSpPr>
          <p:spPr bwMode="auto">
            <a:xfrm>
              <a:off x="830" y="1563"/>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 name="Line 31"/>
            <p:cNvSpPr>
              <a:spLocks noChangeShapeType="1"/>
            </p:cNvSpPr>
            <p:nvPr/>
          </p:nvSpPr>
          <p:spPr bwMode="auto">
            <a:xfrm>
              <a:off x="830" y="1819"/>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 name="Line 32"/>
            <p:cNvSpPr>
              <a:spLocks noChangeShapeType="1"/>
            </p:cNvSpPr>
            <p:nvPr/>
          </p:nvSpPr>
          <p:spPr bwMode="auto">
            <a:xfrm>
              <a:off x="830" y="2082"/>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 name="Line 33"/>
            <p:cNvSpPr>
              <a:spLocks noChangeShapeType="1"/>
            </p:cNvSpPr>
            <p:nvPr/>
          </p:nvSpPr>
          <p:spPr bwMode="auto">
            <a:xfrm>
              <a:off x="830" y="2338"/>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5" name="Line 34"/>
            <p:cNvSpPr>
              <a:spLocks noChangeShapeType="1"/>
            </p:cNvSpPr>
            <p:nvPr/>
          </p:nvSpPr>
          <p:spPr bwMode="auto">
            <a:xfrm>
              <a:off x="830" y="2601"/>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6" name="Line 35"/>
            <p:cNvSpPr>
              <a:spLocks noChangeShapeType="1"/>
            </p:cNvSpPr>
            <p:nvPr/>
          </p:nvSpPr>
          <p:spPr bwMode="auto">
            <a:xfrm>
              <a:off x="830" y="2857"/>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7" name="Line 36"/>
            <p:cNvSpPr>
              <a:spLocks noChangeShapeType="1"/>
            </p:cNvSpPr>
            <p:nvPr/>
          </p:nvSpPr>
          <p:spPr bwMode="auto">
            <a:xfrm>
              <a:off x="830" y="3120"/>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8" name="Line 37"/>
            <p:cNvSpPr>
              <a:spLocks noChangeShapeType="1"/>
            </p:cNvSpPr>
            <p:nvPr/>
          </p:nvSpPr>
          <p:spPr bwMode="auto">
            <a:xfrm>
              <a:off x="830" y="3376"/>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9" name="Line 38"/>
            <p:cNvSpPr>
              <a:spLocks noChangeShapeType="1"/>
            </p:cNvSpPr>
            <p:nvPr/>
          </p:nvSpPr>
          <p:spPr bwMode="auto">
            <a:xfrm>
              <a:off x="830" y="3639"/>
              <a:ext cx="50"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0" name="Line 39"/>
            <p:cNvSpPr>
              <a:spLocks noChangeShapeType="1"/>
            </p:cNvSpPr>
            <p:nvPr/>
          </p:nvSpPr>
          <p:spPr bwMode="auto">
            <a:xfrm>
              <a:off x="880" y="1300"/>
              <a:ext cx="4006" cy="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1" name="Line 40"/>
            <p:cNvSpPr>
              <a:spLocks noChangeShapeType="1"/>
            </p:cNvSpPr>
            <p:nvPr/>
          </p:nvSpPr>
          <p:spPr bwMode="auto">
            <a:xfrm flipV="1">
              <a:off x="880"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2" name="Line 41"/>
            <p:cNvSpPr>
              <a:spLocks noChangeShapeType="1"/>
            </p:cNvSpPr>
            <p:nvPr/>
          </p:nvSpPr>
          <p:spPr bwMode="auto">
            <a:xfrm flipV="1">
              <a:off x="1684"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3" name="Line 42"/>
            <p:cNvSpPr>
              <a:spLocks noChangeShapeType="1"/>
            </p:cNvSpPr>
            <p:nvPr/>
          </p:nvSpPr>
          <p:spPr bwMode="auto">
            <a:xfrm flipV="1">
              <a:off x="2481"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4" name="Line 43"/>
            <p:cNvSpPr>
              <a:spLocks noChangeShapeType="1"/>
            </p:cNvSpPr>
            <p:nvPr/>
          </p:nvSpPr>
          <p:spPr bwMode="auto">
            <a:xfrm flipV="1">
              <a:off x="3285"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5" name="Line 44"/>
            <p:cNvSpPr>
              <a:spLocks noChangeShapeType="1"/>
            </p:cNvSpPr>
            <p:nvPr/>
          </p:nvSpPr>
          <p:spPr bwMode="auto">
            <a:xfrm flipV="1">
              <a:off x="4082"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6" name="Line 45"/>
            <p:cNvSpPr>
              <a:spLocks noChangeShapeType="1"/>
            </p:cNvSpPr>
            <p:nvPr/>
          </p:nvSpPr>
          <p:spPr bwMode="auto">
            <a:xfrm flipV="1">
              <a:off x="4886" y="1250"/>
              <a:ext cx="0" cy="5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97" name="Rectangle 71"/>
            <p:cNvSpPr>
              <a:spLocks noChangeArrowheads="1"/>
            </p:cNvSpPr>
            <p:nvPr/>
          </p:nvSpPr>
          <p:spPr bwMode="auto">
            <a:xfrm>
              <a:off x="714" y="121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0</a:t>
              </a:r>
              <a:endParaRPr lang="en-US" altLang="en-US" sz="1800" dirty="0" smtClean="0">
                <a:solidFill>
                  <a:schemeClr val="accent6">
                    <a:lumMod val="50000"/>
                  </a:schemeClr>
                </a:solidFill>
              </a:endParaRPr>
            </a:p>
          </p:txBody>
        </p:sp>
        <p:sp>
          <p:nvSpPr>
            <p:cNvPr id="98" name="Rectangle 72"/>
            <p:cNvSpPr>
              <a:spLocks noChangeArrowheads="1"/>
            </p:cNvSpPr>
            <p:nvPr/>
          </p:nvSpPr>
          <p:spPr bwMode="auto">
            <a:xfrm>
              <a:off x="633" y="1470"/>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10</a:t>
              </a:r>
              <a:endParaRPr lang="en-US" altLang="en-US" sz="1800" dirty="0" smtClean="0">
                <a:solidFill>
                  <a:schemeClr val="accent6">
                    <a:lumMod val="50000"/>
                  </a:schemeClr>
                </a:solidFill>
              </a:endParaRPr>
            </a:p>
          </p:txBody>
        </p:sp>
        <p:sp>
          <p:nvSpPr>
            <p:cNvPr id="99" name="Rectangle 73"/>
            <p:cNvSpPr>
              <a:spLocks noChangeArrowheads="1"/>
            </p:cNvSpPr>
            <p:nvPr/>
          </p:nvSpPr>
          <p:spPr bwMode="auto">
            <a:xfrm>
              <a:off x="624" y="1726"/>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20</a:t>
              </a:r>
              <a:endParaRPr lang="en-US" altLang="en-US" sz="1800" dirty="0" smtClean="0">
                <a:solidFill>
                  <a:schemeClr val="accent6">
                    <a:lumMod val="50000"/>
                  </a:schemeClr>
                </a:solidFill>
              </a:endParaRPr>
            </a:p>
          </p:txBody>
        </p:sp>
        <p:sp>
          <p:nvSpPr>
            <p:cNvPr id="100" name="Rectangle 74"/>
            <p:cNvSpPr>
              <a:spLocks noChangeArrowheads="1"/>
            </p:cNvSpPr>
            <p:nvPr/>
          </p:nvSpPr>
          <p:spPr bwMode="auto">
            <a:xfrm>
              <a:off x="633" y="1989"/>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30</a:t>
              </a:r>
              <a:endParaRPr lang="en-US" altLang="en-US" sz="1800" dirty="0" smtClean="0">
                <a:solidFill>
                  <a:schemeClr val="accent6">
                    <a:lumMod val="50000"/>
                  </a:schemeClr>
                </a:solidFill>
              </a:endParaRPr>
            </a:p>
          </p:txBody>
        </p:sp>
        <p:sp>
          <p:nvSpPr>
            <p:cNvPr id="101" name="Rectangle 75"/>
            <p:cNvSpPr>
              <a:spLocks noChangeArrowheads="1"/>
            </p:cNvSpPr>
            <p:nvPr/>
          </p:nvSpPr>
          <p:spPr bwMode="auto">
            <a:xfrm>
              <a:off x="633" y="2245"/>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40</a:t>
              </a:r>
              <a:endParaRPr lang="en-US" altLang="en-US" sz="1800" dirty="0" smtClean="0">
                <a:solidFill>
                  <a:schemeClr val="accent6">
                    <a:lumMod val="50000"/>
                  </a:schemeClr>
                </a:solidFill>
              </a:endParaRPr>
            </a:p>
          </p:txBody>
        </p:sp>
        <p:sp>
          <p:nvSpPr>
            <p:cNvPr id="102" name="Rectangle 76"/>
            <p:cNvSpPr>
              <a:spLocks noChangeArrowheads="1"/>
            </p:cNvSpPr>
            <p:nvPr/>
          </p:nvSpPr>
          <p:spPr bwMode="auto">
            <a:xfrm>
              <a:off x="633" y="2508"/>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50</a:t>
              </a:r>
              <a:endParaRPr lang="en-US" altLang="en-US" sz="1800" dirty="0" smtClean="0">
                <a:solidFill>
                  <a:schemeClr val="accent6">
                    <a:lumMod val="50000"/>
                  </a:schemeClr>
                </a:solidFill>
              </a:endParaRPr>
            </a:p>
          </p:txBody>
        </p:sp>
        <p:sp>
          <p:nvSpPr>
            <p:cNvPr id="103" name="Rectangle 77"/>
            <p:cNvSpPr>
              <a:spLocks noChangeArrowheads="1"/>
            </p:cNvSpPr>
            <p:nvPr/>
          </p:nvSpPr>
          <p:spPr bwMode="auto">
            <a:xfrm>
              <a:off x="624" y="2764"/>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60</a:t>
              </a:r>
              <a:endParaRPr lang="en-US" altLang="en-US" sz="1800" dirty="0" smtClean="0">
                <a:solidFill>
                  <a:schemeClr val="accent6">
                    <a:lumMod val="50000"/>
                  </a:schemeClr>
                </a:solidFill>
              </a:endParaRPr>
            </a:p>
          </p:txBody>
        </p:sp>
        <p:sp>
          <p:nvSpPr>
            <p:cNvPr id="104" name="Rectangle 78"/>
            <p:cNvSpPr>
              <a:spLocks noChangeArrowheads="1"/>
            </p:cNvSpPr>
            <p:nvPr/>
          </p:nvSpPr>
          <p:spPr bwMode="auto">
            <a:xfrm>
              <a:off x="633" y="3028"/>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70</a:t>
              </a:r>
              <a:endParaRPr lang="en-US" altLang="en-US" sz="1800" dirty="0" smtClean="0">
                <a:solidFill>
                  <a:schemeClr val="accent6">
                    <a:lumMod val="50000"/>
                  </a:schemeClr>
                </a:solidFill>
              </a:endParaRPr>
            </a:p>
          </p:txBody>
        </p:sp>
        <p:sp>
          <p:nvSpPr>
            <p:cNvPr id="105" name="Rectangle 79"/>
            <p:cNvSpPr>
              <a:spLocks noChangeArrowheads="1"/>
            </p:cNvSpPr>
            <p:nvPr/>
          </p:nvSpPr>
          <p:spPr bwMode="auto">
            <a:xfrm>
              <a:off x="633" y="3284"/>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80</a:t>
              </a:r>
              <a:endParaRPr lang="en-US" altLang="en-US" sz="1800" dirty="0" smtClean="0">
                <a:solidFill>
                  <a:schemeClr val="accent6">
                    <a:lumMod val="50000"/>
                  </a:schemeClr>
                </a:solidFill>
              </a:endParaRPr>
            </a:p>
          </p:txBody>
        </p:sp>
        <p:sp>
          <p:nvSpPr>
            <p:cNvPr id="106" name="Rectangle 80"/>
            <p:cNvSpPr>
              <a:spLocks noChangeArrowheads="1"/>
            </p:cNvSpPr>
            <p:nvPr/>
          </p:nvSpPr>
          <p:spPr bwMode="auto">
            <a:xfrm>
              <a:off x="633" y="354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solidFill>
                    <a:schemeClr val="accent6">
                      <a:lumMod val="50000"/>
                    </a:schemeClr>
                  </a:solidFill>
                  <a:latin typeface="Times New Roman" panose="02020603050405020304" pitchFamily="18" charset="0"/>
                </a:rPr>
                <a:t>90</a:t>
              </a:r>
              <a:endParaRPr lang="en-US" altLang="en-US" sz="1800" dirty="0" smtClean="0">
                <a:solidFill>
                  <a:schemeClr val="accent6">
                    <a:lumMod val="50000"/>
                  </a:schemeClr>
                </a:solidFill>
              </a:endParaRPr>
            </a:p>
          </p:txBody>
        </p:sp>
        <p:sp>
          <p:nvSpPr>
            <p:cNvPr id="107" name="Rectangle 81"/>
            <p:cNvSpPr>
              <a:spLocks noChangeArrowheads="1"/>
            </p:cNvSpPr>
            <p:nvPr/>
          </p:nvSpPr>
          <p:spPr bwMode="auto">
            <a:xfrm>
              <a:off x="800" y="972"/>
              <a:ext cx="25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500</a:t>
              </a:r>
              <a:endParaRPr lang="en-US" altLang="en-US" sz="1800" dirty="0" smtClean="0"/>
            </a:p>
          </p:txBody>
        </p:sp>
        <p:sp>
          <p:nvSpPr>
            <p:cNvPr id="108" name="Rectangle 82"/>
            <p:cNvSpPr>
              <a:spLocks noChangeArrowheads="1"/>
            </p:cNvSpPr>
            <p:nvPr/>
          </p:nvSpPr>
          <p:spPr bwMode="auto">
            <a:xfrm>
              <a:off x="1563"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1000</a:t>
              </a:r>
              <a:endParaRPr lang="en-US" altLang="en-US" sz="1800" dirty="0" smtClean="0"/>
            </a:p>
          </p:txBody>
        </p:sp>
        <p:sp>
          <p:nvSpPr>
            <p:cNvPr id="109" name="Rectangle 83"/>
            <p:cNvSpPr>
              <a:spLocks noChangeArrowheads="1"/>
            </p:cNvSpPr>
            <p:nvPr/>
          </p:nvSpPr>
          <p:spPr bwMode="auto">
            <a:xfrm>
              <a:off x="2352" y="972"/>
              <a:ext cx="3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2000</a:t>
              </a:r>
              <a:endParaRPr lang="en-US" altLang="en-US" sz="1800" dirty="0" smtClean="0"/>
            </a:p>
          </p:txBody>
        </p:sp>
        <p:sp>
          <p:nvSpPr>
            <p:cNvPr id="110" name="Rectangle 84"/>
            <p:cNvSpPr>
              <a:spLocks noChangeArrowheads="1"/>
            </p:cNvSpPr>
            <p:nvPr/>
          </p:nvSpPr>
          <p:spPr bwMode="auto">
            <a:xfrm>
              <a:off x="3163"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3000</a:t>
              </a:r>
              <a:endParaRPr lang="en-US" altLang="en-US" sz="1800" dirty="0" smtClean="0"/>
            </a:p>
          </p:txBody>
        </p:sp>
        <p:sp>
          <p:nvSpPr>
            <p:cNvPr id="111" name="Rectangle 85"/>
            <p:cNvSpPr>
              <a:spLocks noChangeArrowheads="1"/>
            </p:cNvSpPr>
            <p:nvPr/>
          </p:nvSpPr>
          <p:spPr bwMode="auto">
            <a:xfrm>
              <a:off x="3960"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4000</a:t>
              </a:r>
              <a:endParaRPr lang="en-US" altLang="en-US" sz="1800" dirty="0" smtClean="0"/>
            </a:p>
          </p:txBody>
        </p:sp>
        <p:sp>
          <p:nvSpPr>
            <p:cNvPr id="112" name="Rectangle 86"/>
            <p:cNvSpPr>
              <a:spLocks noChangeArrowheads="1"/>
            </p:cNvSpPr>
            <p:nvPr/>
          </p:nvSpPr>
          <p:spPr bwMode="auto">
            <a:xfrm>
              <a:off x="4764" y="972"/>
              <a:ext cx="3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100" b="1" dirty="0" smtClean="0">
                  <a:latin typeface="Times New Roman" panose="02020603050405020304" pitchFamily="18" charset="0"/>
                </a:rPr>
                <a:t>6000</a:t>
              </a:r>
              <a:endParaRPr lang="en-US" altLang="en-US" sz="1800" dirty="0" smtClean="0"/>
            </a:p>
          </p:txBody>
        </p:sp>
        <p:sp>
          <p:nvSpPr>
            <p:cNvPr id="113" name="Rectangle 90"/>
            <p:cNvSpPr>
              <a:spLocks noChangeArrowheads="1"/>
            </p:cNvSpPr>
            <p:nvPr/>
          </p:nvSpPr>
          <p:spPr bwMode="auto">
            <a:xfrm>
              <a:off x="1170" y="18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4" name="Rectangle 93"/>
            <p:cNvSpPr>
              <a:spLocks noChangeArrowheads="1"/>
            </p:cNvSpPr>
            <p:nvPr/>
          </p:nvSpPr>
          <p:spPr bwMode="auto">
            <a:xfrm>
              <a:off x="1174" y="22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5" name="Rectangle 94"/>
            <p:cNvSpPr>
              <a:spLocks noChangeArrowheads="1"/>
            </p:cNvSpPr>
            <p:nvPr/>
          </p:nvSpPr>
          <p:spPr bwMode="auto">
            <a:xfrm>
              <a:off x="1174" y="24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sp>
          <p:nvSpPr>
            <p:cNvPr id="116" name="Rectangle 97"/>
            <p:cNvSpPr>
              <a:spLocks noChangeArrowheads="1"/>
            </p:cNvSpPr>
            <p:nvPr/>
          </p:nvSpPr>
          <p:spPr bwMode="auto">
            <a:xfrm>
              <a:off x="1170" y="26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000000"/>
                </a:solidFill>
              </a:endParaRPr>
            </a:p>
          </p:txBody>
        </p:sp>
      </p:grpSp>
      <p:sp>
        <p:nvSpPr>
          <p:cNvPr id="117" name="Text Box 5"/>
          <p:cNvSpPr txBox="1">
            <a:spLocks noChangeArrowheads="1"/>
          </p:cNvSpPr>
          <p:nvPr/>
        </p:nvSpPr>
        <p:spPr bwMode="auto">
          <a:xfrm rot="-5400000">
            <a:off x="-1672430" y="3499644"/>
            <a:ext cx="4838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b="1" dirty="0" smtClean="0"/>
              <a:t>Hearing Level (decibels)</a:t>
            </a:r>
          </a:p>
        </p:txBody>
      </p:sp>
      <p:pic>
        <p:nvPicPr>
          <p:cNvPr id="3" name="Picture 2" title="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0453" y="3316728"/>
            <a:ext cx="6370872" cy="48772"/>
          </a:xfrm>
          <a:prstGeom prst="rect">
            <a:avLst/>
          </a:prstGeom>
        </p:spPr>
      </p:pic>
    </p:spTree>
    <p:extLst>
      <p:ext uri="{BB962C8B-B14F-4D97-AF65-F5344CB8AC3E}">
        <p14:creationId xmlns:p14="http://schemas.microsoft.com/office/powerpoint/2010/main" val="4063901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7"/>
            <a:ext cx="8229600" cy="1143000"/>
          </a:xfrm>
        </p:spPr>
        <p:txBody>
          <a:bodyPr/>
          <a:lstStyle/>
          <a:p>
            <a:r>
              <a:rPr lang="en-US" sz="3600" dirty="0" smtClean="0"/>
              <a:t>Hearing Screening Results</a:t>
            </a:r>
            <a:endParaRPr lang="en-US" sz="36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3" title="Hearing Screening Resul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600200"/>
            <a:ext cx="437409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title="Hearing Screening Resul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010" y="1600200"/>
            <a:ext cx="434920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108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Several types of documentation forms </a:t>
            </a:r>
            <a:endParaRPr lang="en-US" sz="3600" dirty="0"/>
          </a:p>
        </p:txBody>
      </p:sp>
      <p:pic>
        <p:nvPicPr>
          <p:cNvPr id="5" name="Content Placeholder 4" title="Several types of documentation forms"/>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990600" y="1295400"/>
            <a:ext cx="7315200" cy="5562600"/>
          </a:xfrm>
          <a:prstGeom prst="rect">
            <a:avLst/>
          </a:prstGeom>
        </p:spPr>
      </p:pic>
    </p:spTree>
    <p:extLst>
      <p:ext uri="{BB962C8B-B14F-4D97-AF65-F5344CB8AC3E}">
        <p14:creationId xmlns:p14="http://schemas.microsoft.com/office/powerpoint/2010/main" val="3661799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004"/>
            <a:ext cx="8229600" cy="1143000"/>
          </a:xfrm>
        </p:spPr>
        <p:txBody>
          <a:bodyPr rtlCol="0">
            <a:normAutofit/>
          </a:bodyPr>
          <a:lstStyle/>
          <a:p>
            <a:pPr eaLnBrk="1" fontAlgn="auto" hangingPunct="1">
              <a:spcAft>
                <a:spcPts val="0"/>
              </a:spcAft>
              <a:defRPr/>
            </a:pPr>
            <a:r>
              <a:rPr lang="en-US" sz="3600" dirty="0" smtClean="0"/>
              <a:t>PPE </a:t>
            </a:r>
            <a:endParaRPr lang="en-US" sz="3600" dirty="0"/>
          </a:p>
        </p:txBody>
      </p:sp>
      <p:pic>
        <p:nvPicPr>
          <p:cNvPr id="3" name="Content Placeholder 2" title="Earplug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72802" y="1351622"/>
            <a:ext cx="3132398" cy="2434078"/>
          </a:xfrm>
        </p:spPr>
      </p:pic>
      <p:pic>
        <p:nvPicPr>
          <p:cNvPr id="4" name="Picture 3" title="Ear Muff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0" y="1371600"/>
            <a:ext cx="3352800" cy="2443316"/>
          </a:xfrm>
          <a:prstGeom prst="rect">
            <a:avLst/>
          </a:prstGeom>
        </p:spPr>
      </p:pic>
      <p:pic>
        <p:nvPicPr>
          <p:cNvPr id="5" name="Picture 4" title="Ear Muff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3600" y="4191000"/>
            <a:ext cx="2765081" cy="2362200"/>
          </a:xfrm>
          <a:prstGeom prst="rect">
            <a:avLst/>
          </a:prstGeom>
        </p:spPr>
      </p:pic>
      <p:pic>
        <p:nvPicPr>
          <p:cNvPr id="9" name="Picture 8" title="Ear Plug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598" y="4191000"/>
            <a:ext cx="2766802" cy="2395772"/>
          </a:xfrm>
          <a:prstGeom prst="rect">
            <a:avLst/>
          </a:prstGeom>
        </p:spPr>
      </p:pic>
      <p:sp>
        <p:nvSpPr>
          <p:cNvPr id="10" name="TextBox 9"/>
          <p:cNvSpPr txBox="1"/>
          <p:nvPr/>
        </p:nvSpPr>
        <p:spPr>
          <a:xfrm>
            <a:off x="3886200" y="1371600"/>
            <a:ext cx="1427314" cy="2246769"/>
          </a:xfrm>
          <a:prstGeom prst="rect">
            <a:avLst/>
          </a:prstGeom>
          <a:noFill/>
        </p:spPr>
        <p:txBody>
          <a:bodyPr wrap="none" rtlCol="0">
            <a:spAutoFit/>
          </a:bodyPr>
          <a:lstStyle/>
          <a:p>
            <a:pPr algn="ctr"/>
            <a:r>
              <a:rPr lang="en-US" sz="2000" b="1" dirty="0" smtClean="0">
                <a:solidFill>
                  <a:prstClr val="black"/>
                </a:solidFill>
              </a:rPr>
              <a:t>Muffs</a:t>
            </a:r>
          </a:p>
          <a:p>
            <a:pPr algn="ctr"/>
            <a:endParaRPr lang="en-US" sz="2000" b="1" dirty="0">
              <a:solidFill>
                <a:prstClr val="black"/>
              </a:solidFill>
            </a:endParaRPr>
          </a:p>
          <a:p>
            <a:pPr algn="ctr"/>
            <a:r>
              <a:rPr lang="en-US" sz="2000" b="1" dirty="0" smtClean="0">
                <a:solidFill>
                  <a:prstClr val="black"/>
                </a:solidFill>
              </a:rPr>
              <a:t>Pre Molded</a:t>
            </a:r>
          </a:p>
          <a:p>
            <a:pPr algn="ctr"/>
            <a:endParaRPr lang="en-US" sz="2000" b="1" dirty="0">
              <a:solidFill>
                <a:prstClr val="black"/>
              </a:solidFill>
            </a:endParaRPr>
          </a:p>
          <a:p>
            <a:pPr algn="ctr"/>
            <a:r>
              <a:rPr lang="en-US" sz="2000" b="1" dirty="0" smtClean="0">
                <a:solidFill>
                  <a:prstClr val="black"/>
                </a:solidFill>
              </a:rPr>
              <a:t>Formable</a:t>
            </a:r>
          </a:p>
          <a:p>
            <a:pPr algn="ctr"/>
            <a:endParaRPr lang="en-US" sz="2000" b="1" dirty="0" smtClean="0">
              <a:solidFill>
                <a:prstClr val="black"/>
              </a:solidFill>
            </a:endParaRPr>
          </a:p>
          <a:p>
            <a:pPr algn="ctr"/>
            <a:r>
              <a:rPr lang="en-US" sz="2000" b="1" dirty="0" smtClean="0">
                <a:solidFill>
                  <a:prstClr val="black"/>
                </a:solidFill>
              </a:rPr>
              <a:t>Bands </a:t>
            </a:r>
            <a:endParaRPr lang="en-US" sz="2000" b="1" dirty="0">
              <a:solidFill>
                <a:prstClr val="black"/>
              </a:solidFill>
            </a:endParaRPr>
          </a:p>
        </p:txBody>
      </p:sp>
      <p:pic>
        <p:nvPicPr>
          <p:cNvPr id="12" name="Picture 11" title="Ear Plugs"/>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29000" y="4191000"/>
            <a:ext cx="2286000" cy="2362200"/>
          </a:xfrm>
          <a:prstGeom prst="rect">
            <a:avLst/>
          </a:prstGeom>
        </p:spPr>
      </p:pic>
    </p:spTree>
    <p:extLst>
      <p:ext uri="{BB962C8B-B14F-4D97-AF65-F5344CB8AC3E}">
        <p14:creationId xmlns:p14="http://schemas.microsoft.com/office/powerpoint/2010/main" val="10396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6882" name="Title 1"/>
          <p:cNvSpPr>
            <a:spLocks noGrp="1"/>
          </p:cNvSpPr>
          <p:nvPr>
            <p:ph type="title"/>
          </p:nvPr>
        </p:nvSpPr>
        <p:spPr>
          <a:xfrm>
            <a:off x="1981200" y="0"/>
            <a:ext cx="7162800" cy="914400"/>
          </a:xfrm>
        </p:spPr>
        <p:txBody>
          <a:bodyPr/>
          <a:lstStyle/>
          <a:p>
            <a:pPr eaLnBrk="1" hangingPunct="1"/>
            <a:r>
              <a:rPr lang="en-US" altLang="en-US" sz="3600" b="1" smtClean="0">
                <a:latin typeface="Arial" panose="020B0604020202020204" pitchFamily="34" charset="0"/>
                <a:ea typeface="ＭＳ Ｐゴシック" panose="020B0600070205080204" pitchFamily="34" charset="-128"/>
              </a:rPr>
              <a:t>Hearing Protection</a:t>
            </a:r>
            <a:endParaRPr lang="en-US" altLang="en-US" sz="3600" b="1" smtClean="0">
              <a:ea typeface="ＭＳ Ｐゴシック" panose="020B0600070205080204" pitchFamily="34" charset="-128"/>
            </a:endParaRPr>
          </a:p>
        </p:txBody>
      </p:sp>
      <p:pic>
        <p:nvPicPr>
          <p:cNvPr id="506883" name="Picture 2" descr="P3190002.JPG" title="Hearing protectio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676400"/>
            <a:ext cx="3768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884" name="Picture 3" descr="P3190070.JPG" title="Hearing Protectio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3581400"/>
            <a:ext cx="38862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5" name="TextBox 5"/>
          <p:cNvSpPr txBox="1">
            <a:spLocks noChangeArrowheads="1"/>
          </p:cNvSpPr>
          <p:nvPr/>
        </p:nvSpPr>
        <p:spPr bwMode="auto">
          <a:xfrm flipH="1">
            <a:off x="1905000" y="4953000"/>
            <a:ext cx="2940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buFontTx/>
              <a:buNone/>
            </a:pPr>
            <a:r>
              <a:rPr lang="en-US" altLang="en-US" sz="2000" dirty="0" smtClean="0">
                <a:solidFill>
                  <a:srgbClr val="C00000"/>
                </a:solidFill>
                <a:latin typeface="Arial" panose="020B0604020202020204" pitchFamily="34" charset="0"/>
              </a:rPr>
              <a:t>Wearing muff over plugs only adds 5-10 dB  more protection!</a:t>
            </a:r>
          </a:p>
        </p:txBody>
      </p:sp>
      <p:sp>
        <p:nvSpPr>
          <p:cNvPr id="506886" name="TextBox 7"/>
          <p:cNvSpPr txBox="1">
            <a:spLocks noChangeArrowheads="1"/>
          </p:cNvSpPr>
          <p:nvPr/>
        </p:nvSpPr>
        <p:spPr bwMode="auto">
          <a:xfrm>
            <a:off x="5867400" y="2209800"/>
            <a:ext cx="2971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buFontTx/>
              <a:buNone/>
            </a:pPr>
            <a:r>
              <a:rPr lang="en-US" altLang="en-US" sz="2000" dirty="0" smtClean="0">
                <a:solidFill>
                  <a:srgbClr val="00B050"/>
                </a:solidFill>
                <a:latin typeface="Arial" panose="020B0604020202020204" pitchFamily="34" charset="0"/>
              </a:rPr>
              <a:t>Proper Insertion</a:t>
            </a:r>
          </a:p>
          <a:p>
            <a:pPr fontAlgn="base">
              <a:spcBef>
                <a:spcPct val="50000"/>
              </a:spcBef>
              <a:spcAft>
                <a:spcPct val="0"/>
              </a:spcAft>
              <a:buFontTx/>
              <a:buNone/>
            </a:pPr>
            <a:r>
              <a:rPr lang="en-US" altLang="en-US" sz="2000" dirty="0" smtClean="0">
                <a:solidFill>
                  <a:srgbClr val="000000"/>
                </a:solidFill>
                <a:latin typeface="Arial" panose="020B0604020202020204" pitchFamily="34" charset="0"/>
              </a:rPr>
              <a:t>        </a:t>
            </a:r>
            <a:r>
              <a:rPr lang="en-US" altLang="en-US" sz="2000" dirty="0" smtClean="0">
                <a:solidFill>
                  <a:srgbClr val="00B050"/>
                </a:solidFill>
                <a:latin typeface="Arial" panose="020B0604020202020204" pitchFamily="34" charset="0"/>
              </a:rPr>
              <a:t>Variety of Choices</a:t>
            </a:r>
          </a:p>
        </p:txBody>
      </p:sp>
      <p:sp>
        <p:nvSpPr>
          <p:cNvPr id="7" name="TextBox 6" title="Hearing Protection"/>
          <p:cNvSpPr txBox="1"/>
          <p:nvPr/>
        </p:nvSpPr>
        <p:spPr>
          <a:xfrm>
            <a:off x="8153400" y="6553200"/>
            <a:ext cx="990600" cy="29771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15962"/>
          </a:xfrm>
        </p:spPr>
        <p:txBody>
          <a:bodyPr>
            <a:normAutofit/>
          </a:bodyPr>
          <a:lstStyle/>
          <a:p>
            <a:r>
              <a:rPr lang="en-US" sz="3600" dirty="0" smtClean="0"/>
              <a:t>Clinician’s Role    </a:t>
            </a:r>
            <a:endParaRPr lang="en-US" sz="3600" dirty="0"/>
          </a:p>
        </p:txBody>
      </p:sp>
      <p:sp>
        <p:nvSpPr>
          <p:cNvPr id="3" name="Content Placeholder 2"/>
          <p:cNvSpPr>
            <a:spLocks noGrp="1"/>
          </p:cNvSpPr>
          <p:nvPr>
            <p:ph idx="1"/>
          </p:nvPr>
        </p:nvSpPr>
        <p:spPr>
          <a:xfrm>
            <a:off x="950295" y="2362200"/>
            <a:ext cx="8229600" cy="3763963"/>
          </a:xfrm>
        </p:spPr>
        <p:txBody>
          <a:bodyPr>
            <a:normAutofit/>
          </a:bodyPr>
          <a:lstStyle/>
          <a:p>
            <a:r>
              <a:rPr lang="en-US" sz="2400" dirty="0" smtClean="0"/>
              <a:t>Understand  noise reduction ratings (NRR) and noise exposures levels in production agriculture</a:t>
            </a:r>
          </a:p>
          <a:p>
            <a:pPr marL="0" indent="0">
              <a:buNone/>
            </a:pPr>
            <a:endParaRPr lang="en-US" sz="1200" dirty="0" smtClean="0"/>
          </a:p>
          <a:p>
            <a:r>
              <a:rPr lang="en-US" sz="2400" dirty="0" smtClean="0"/>
              <a:t>Make reliable recommendations for appropriate hearing protection to employers and employees utilizing NIOSH established formulas</a:t>
            </a:r>
            <a:endParaRPr lang="en-US" sz="2400" dirty="0"/>
          </a:p>
        </p:txBody>
      </p:sp>
      <p:sp>
        <p:nvSpPr>
          <p:cNvPr id="4" name="TextBox 3" title="Clinicians Role"/>
          <p:cNvSpPr txBox="1"/>
          <p:nvPr/>
        </p:nvSpPr>
        <p:spPr>
          <a:xfrm>
            <a:off x="8153400" y="6553200"/>
            <a:ext cx="990600" cy="2977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27589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p:spPr>
        <p:txBody>
          <a:bodyPr>
            <a:noAutofit/>
          </a:bodyPr>
          <a:lstStyle/>
          <a:p>
            <a:r>
              <a:rPr lang="en-US" sz="3000" dirty="0" smtClean="0"/>
              <a:t>Warning </a:t>
            </a:r>
            <a:r>
              <a:rPr lang="en-US" sz="3000" dirty="0"/>
              <a:t>Signs of Sensorineural </a:t>
            </a:r>
            <a:br>
              <a:rPr lang="en-US" sz="3000" dirty="0"/>
            </a:br>
            <a:r>
              <a:rPr lang="en-US" sz="3000" dirty="0"/>
              <a:t>Hearing </a:t>
            </a:r>
            <a:r>
              <a:rPr lang="en-US" sz="3000" dirty="0" smtClean="0"/>
              <a:t>Loss</a:t>
            </a:r>
            <a:endParaRPr lang="en-US" sz="3000" dirty="0"/>
          </a:p>
        </p:txBody>
      </p:sp>
      <p:sp>
        <p:nvSpPr>
          <p:cNvPr id="3" name="Content Placeholder 2"/>
          <p:cNvSpPr>
            <a:spLocks noGrp="1"/>
          </p:cNvSpPr>
          <p:nvPr>
            <p:ph idx="1"/>
          </p:nvPr>
        </p:nvSpPr>
        <p:spPr>
          <a:xfrm>
            <a:off x="914400" y="1828800"/>
            <a:ext cx="8229600" cy="4724400"/>
          </a:xfrm>
        </p:spPr>
        <p:txBody>
          <a:bodyPr>
            <a:normAutofit/>
          </a:bodyPr>
          <a:lstStyle/>
          <a:p>
            <a:pPr marL="0" indent="0">
              <a:buNone/>
            </a:pPr>
            <a:r>
              <a:rPr lang="en-US" sz="2400" dirty="0"/>
              <a:t>If a </a:t>
            </a:r>
            <a:r>
              <a:rPr lang="en-US" sz="2400" dirty="0" smtClean="0"/>
              <a:t>producer/worker/employee </a:t>
            </a:r>
            <a:r>
              <a:rPr lang="en-US" sz="2400" dirty="0"/>
              <a:t>experiences any of these – it’s time </a:t>
            </a:r>
            <a:r>
              <a:rPr lang="en-US" sz="2400" dirty="0" smtClean="0"/>
              <a:t>to </a:t>
            </a:r>
            <a:r>
              <a:rPr lang="en-US" sz="2400" dirty="0"/>
              <a:t>have a full hearing test by a hearing conservation professional:</a:t>
            </a:r>
          </a:p>
          <a:p>
            <a:pPr marL="0" indent="0">
              <a:buNone/>
            </a:pPr>
            <a:endParaRPr lang="en-US" sz="1100" dirty="0"/>
          </a:p>
          <a:p>
            <a:r>
              <a:rPr lang="en-US" sz="2400" dirty="0"/>
              <a:t>Ringing or buzzing in ears</a:t>
            </a:r>
          </a:p>
          <a:p>
            <a:r>
              <a:rPr lang="en-US" sz="2400" dirty="0"/>
              <a:t>Increasing the volume on a radio or television</a:t>
            </a:r>
          </a:p>
          <a:p>
            <a:r>
              <a:rPr lang="en-US" sz="2400" dirty="0"/>
              <a:t>Difficulty with phone conversations (especially cell phones)</a:t>
            </a:r>
          </a:p>
          <a:p>
            <a:r>
              <a:rPr lang="en-US" sz="2400" dirty="0"/>
              <a:t>Consistently asking someone to repeat what was said</a:t>
            </a:r>
          </a:p>
          <a:p>
            <a:r>
              <a:rPr lang="en-US" sz="2400" dirty="0"/>
              <a:t>Difficulty hearing a normal speaking voice at arm’s length</a:t>
            </a:r>
          </a:p>
        </p:txBody>
      </p:sp>
      <p:sp>
        <p:nvSpPr>
          <p:cNvPr id="4" name="TextBox 3" title="Warning Signs of Sensorineural Hearing Loss"/>
          <p:cNvSpPr txBox="1"/>
          <p:nvPr/>
        </p:nvSpPr>
        <p:spPr>
          <a:xfrm>
            <a:off x="8153400" y="6553200"/>
            <a:ext cx="990600" cy="2977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6751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1031" y="152400"/>
            <a:ext cx="7315200" cy="715962"/>
          </a:xfrm>
        </p:spPr>
        <p:txBody>
          <a:bodyPr>
            <a:normAutofit/>
          </a:bodyPr>
          <a:lstStyle/>
          <a:p>
            <a:r>
              <a:rPr lang="en-US" sz="3600" dirty="0" smtClean="0"/>
              <a:t>Which role do you play?</a:t>
            </a:r>
            <a:endParaRPr lang="en-US" sz="3600" dirty="0"/>
          </a:p>
        </p:txBody>
      </p:sp>
      <p:sp>
        <p:nvSpPr>
          <p:cNvPr id="3" name="Content Placeholder 2"/>
          <p:cNvSpPr>
            <a:spLocks noGrp="1"/>
          </p:cNvSpPr>
          <p:nvPr>
            <p:ph idx="1"/>
          </p:nvPr>
        </p:nvSpPr>
        <p:spPr>
          <a:xfrm>
            <a:off x="1828800" y="1600200"/>
            <a:ext cx="6858000" cy="5029200"/>
          </a:xfrm>
        </p:spPr>
        <p:txBody>
          <a:bodyPr>
            <a:normAutofit fontScale="92500" lnSpcReduction="10000"/>
          </a:bodyPr>
          <a:lstStyle/>
          <a:p>
            <a:r>
              <a:rPr lang="en-US" sz="2400" b="1" u="sng" dirty="0" smtClean="0"/>
              <a:t>Business owner/manager </a:t>
            </a:r>
            <a:r>
              <a:rPr lang="en-US" sz="2400" dirty="0" smtClean="0"/>
              <a:t>–responsible for providing safe working environment and understanding the safety regulations, parameters, and policies that are relative to your industry</a:t>
            </a:r>
          </a:p>
          <a:p>
            <a:r>
              <a:rPr lang="en-US" sz="2400" b="1" u="sng" dirty="0" smtClean="0"/>
              <a:t>Health care provider </a:t>
            </a:r>
            <a:r>
              <a:rPr lang="en-US" sz="2400" dirty="0" smtClean="0"/>
              <a:t>– need to know which regulatory policies and guidelines have an impact on your community ag industries, understand acceptable noise level ranges, conduct or make referrals for approved hearing tests, be able to provide reliable educational resources to business owners, managers, and workers.</a:t>
            </a:r>
          </a:p>
          <a:p>
            <a:r>
              <a:rPr lang="en-US" sz="2400" b="1" u="sng" dirty="0" smtClean="0"/>
              <a:t>Agricultural producer or worker </a:t>
            </a:r>
            <a:r>
              <a:rPr lang="en-US" sz="2400" dirty="0" smtClean="0"/>
              <a:t>– acquire an understanding of dangerous noise levels, comply with hearing conservation guidelines if applicable, request hearing protective devices from employer if indicated by noise exposure</a:t>
            </a:r>
          </a:p>
          <a:p>
            <a:endParaRPr lang="en-US" sz="2400" dirty="0"/>
          </a:p>
          <a:p>
            <a:endParaRPr lang="en-US" sz="2400"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387884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914400" y="228600"/>
            <a:ext cx="8229600" cy="1143000"/>
          </a:xfrm>
        </p:spPr>
        <p:txBody>
          <a:bodyPr/>
          <a:lstStyle/>
          <a:p>
            <a:pPr eaLnBrk="1" hangingPunct="1"/>
            <a:r>
              <a:rPr lang="en-US" dirty="0" smtClean="0"/>
              <a:t>OSHA Resources</a:t>
            </a:r>
          </a:p>
        </p:txBody>
      </p:sp>
      <p:sp>
        <p:nvSpPr>
          <p:cNvPr id="142339" name="Content Placeholder 2"/>
          <p:cNvSpPr>
            <a:spLocks noGrp="1"/>
          </p:cNvSpPr>
          <p:nvPr>
            <p:ph idx="1"/>
          </p:nvPr>
        </p:nvSpPr>
        <p:spPr>
          <a:xfrm>
            <a:off x="457200" y="1600200"/>
            <a:ext cx="8229600" cy="4953000"/>
          </a:xfrm>
        </p:spPr>
        <p:txBody>
          <a:bodyPr/>
          <a:lstStyle/>
          <a:p>
            <a:pPr marL="0" indent="0" eaLnBrk="1" hangingPunct="1">
              <a:buNone/>
            </a:pPr>
            <a:r>
              <a:rPr lang="en-US" sz="2800" dirty="0" smtClean="0"/>
              <a:t>	Available on </a:t>
            </a:r>
            <a:r>
              <a:rPr lang="en-US" sz="2800" dirty="0" smtClean="0">
                <a:hlinkClick r:id="rId4" tooltip="Link to the OSHA webpage"/>
              </a:rPr>
              <a:t>www.OSHA.gov</a:t>
            </a:r>
            <a:r>
              <a:rPr lang="en-US" sz="2800" dirty="0" smtClean="0"/>
              <a:t>  Website</a:t>
            </a:r>
            <a:endParaRPr lang="en-US" sz="2800" dirty="0"/>
          </a:p>
          <a:p>
            <a:pPr marL="0" indent="0" eaLnBrk="1" hangingPunct="1">
              <a:buNone/>
            </a:pPr>
            <a:endParaRPr lang="en-US" sz="1000" dirty="0" smtClean="0"/>
          </a:p>
          <a:p>
            <a:pPr algn="ctr" eaLnBrk="1" hangingPunct="1">
              <a:buFont typeface="Arial" charset="0"/>
              <a:buNone/>
            </a:pPr>
            <a:r>
              <a:rPr lang="en-US" sz="2800" dirty="0" smtClean="0"/>
              <a:t>In search bar type “</a:t>
            </a:r>
            <a:r>
              <a:rPr lang="en-US" sz="2800" i="1" dirty="0" smtClean="0"/>
              <a:t>Hearing Program</a:t>
            </a:r>
            <a:r>
              <a:rPr lang="en-US" sz="2800" dirty="0" smtClean="0"/>
              <a:t>”</a:t>
            </a:r>
            <a:endParaRPr lang="en-US" sz="2800" i="1" dirty="0" smtClean="0">
              <a:latin typeface="Arial" charset="0"/>
              <a:cs typeface="Arial" charset="0"/>
            </a:endParaRPr>
          </a:p>
        </p:txBody>
      </p:sp>
      <p:pic>
        <p:nvPicPr>
          <p:cNvPr id="142340" name="Content Placeholder 3" title="OSHA Resources"/>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584" y="3361659"/>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Arrow"/>
          <p:cNvSpPr/>
          <p:nvPr/>
        </p:nvSpPr>
        <p:spPr>
          <a:xfrm rot="14127253">
            <a:off x="7278180" y="2749677"/>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OSHA web page for noise and hearing conservation s</a:t>
            </a:r>
            <a:endParaRPr lang="en-US" dirty="0"/>
          </a:p>
        </p:txBody>
      </p:sp>
      <p:pic>
        <p:nvPicPr>
          <p:cNvPr id="4" name="Content Placeholder 3" title="OSHA.gov Search"/>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p:spPr>
      </p:pic>
      <p:sp>
        <p:nvSpPr>
          <p:cNvPr id="5" name="Left Arrow 4" title="Left Arrow"/>
          <p:cNvSpPr/>
          <p:nvPr/>
        </p:nvSpPr>
        <p:spPr bwMode="auto">
          <a:xfrm>
            <a:off x="5638800" y="2209800"/>
            <a:ext cx="978408" cy="3322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1799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Noise and hearing conservation</a:t>
            </a:r>
            <a:endParaRPr lang="en-US" dirty="0"/>
          </a:p>
        </p:txBody>
      </p:sp>
      <p:pic>
        <p:nvPicPr>
          <p:cNvPr id="4" name="Content Placeholder 3" title="NIOSH"/>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34925" y="34925"/>
            <a:ext cx="9178925" cy="6850063"/>
          </a:xfrm>
        </p:spPr>
      </p:pic>
      <p:sp>
        <p:nvSpPr>
          <p:cNvPr id="3" name="Left Arrow 2" title="Left Arrow"/>
          <p:cNvSpPr/>
          <p:nvPr/>
        </p:nvSpPr>
        <p:spPr bwMode="auto">
          <a:xfrm rot="20951363">
            <a:off x="7625446" y="3974172"/>
            <a:ext cx="533400" cy="2560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1799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a:xfrm>
            <a:off x="914400" y="76200"/>
            <a:ext cx="8229600" cy="1143000"/>
          </a:xfrm>
        </p:spPr>
        <p:txBody>
          <a:bodyPr/>
          <a:lstStyle/>
          <a:p>
            <a:pPr eaLnBrk="1" hangingPunct="1"/>
            <a:r>
              <a:rPr lang="en-US" sz="3200" dirty="0" smtClean="0"/>
              <a:t>Agriculture Operations </a:t>
            </a:r>
            <a:br>
              <a:rPr lang="en-US" sz="3200" dirty="0" smtClean="0"/>
            </a:br>
            <a:r>
              <a:rPr lang="en-US" sz="3200" dirty="0" smtClean="0"/>
              <a:t>Safety and Health Topics Page</a:t>
            </a:r>
          </a:p>
        </p:txBody>
      </p:sp>
      <p:pic>
        <p:nvPicPr>
          <p:cNvPr id="143363" name="Content Placeholder 3" title="Agriculture Operations Safety and Health Topics Page"/>
          <p:cNvPicPr>
            <a:picLocks noGrp="1"/>
          </p:cNvPicPr>
          <p:nvPr>
            <p:ph idx="1"/>
          </p:nvPr>
        </p:nvPicPr>
        <p:blipFill rotWithShape="1">
          <a:blip r:embed="rId4" cstate="email">
            <a:extLst>
              <a:ext uri="{28A0092B-C50C-407E-A947-70E740481C1C}">
                <a14:useLocalDpi xmlns:a14="http://schemas.microsoft.com/office/drawing/2010/main"/>
              </a:ext>
            </a:extLst>
          </a:blip>
          <a:srcRect/>
          <a:stretch/>
        </p:blipFill>
        <p:spPr>
          <a:xfrm>
            <a:off x="152400" y="1219200"/>
            <a:ext cx="8915400" cy="5562600"/>
          </a:xfrm>
        </p:spPr>
      </p:pic>
      <p:sp>
        <p:nvSpPr>
          <p:cNvPr id="5" name="Up Arrow 4" title="Up Arrow"/>
          <p:cNvSpPr/>
          <p:nvPr/>
        </p:nvSpPr>
        <p:spPr>
          <a:xfrm>
            <a:off x="5930309"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143365" name="Rectangle 5"/>
          <p:cNvSpPr>
            <a:spLocks noChangeArrowheads="1"/>
          </p:cNvSpPr>
          <p:nvPr/>
        </p:nvSpPr>
        <p:spPr bwMode="auto">
          <a:xfrm>
            <a:off x="6463709" y="5689803"/>
            <a:ext cx="1828800" cy="830263"/>
          </a:xfrm>
          <a:prstGeom prst="rect">
            <a:avLst/>
          </a:prstGeom>
          <a:solidFill>
            <a:srgbClr val="FFC000"/>
          </a:solidFill>
          <a:ln w="28575">
            <a:solidFill>
              <a:schemeClr val="tx1"/>
            </a:solidFill>
            <a:miter lim="800000"/>
            <a:headEnd/>
            <a:tailEnd/>
          </a:ln>
        </p:spPr>
        <p:txBody>
          <a:bodyPr>
            <a:spAutoFit/>
          </a:bodyPr>
          <a:lstStyle/>
          <a:p>
            <a:pPr algn="ctr" fontAlgn="base">
              <a:spcBef>
                <a:spcPct val="50000"/>
              </a:spcBef>
              <a:spcAft>
                <a:spcPct val="0"/>
              </a:spcAft>
            </a:pPr>
            <a:r>
              <a:rPr lang="en-US" sz="2400" dirty="0" smtClean="0">
                <a:solidFill>
                  <a:prstClr val="black"/>
                </a:solidFill>
                <a:latin typeface="Arial" charset="0"/>
              </a:rPr>
              <a:t>General Resources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804864"/>
          </a:xfrm>
        </p:spPr>
        <p:txBody>
          <a:bodyPr>
            <a:normAutofit/>
          </a:bodyPr>
          <a:lstStyle/>
          <a:p>
            <a:r>
              <a:rPr lang="en-US" sz="3200" dirty="0"/>
              <a:t>State to State</a:t>
            </a:r>
            <a:endParaRPr lang="en-US" sz="3200" b="1" dirty="0"/>
          </a:p>
        </p:txBody>
      </p:sp>
      <p:sp>
        <p:nvSpPr>
          <p:cNvPr id="4" name="Rectangle 3"/>
          <p:cNvSpPr/>
          <p:nvPr/>
        </p:nvSpPr>
        <p:spPr>
          <a:xfrm>
            <a:off x="1066800" y="1143001"/>
            <a:ext cx="7010400" cy="707886"/>
          </a:xfrm>
          <a:prstGeom prst="rect">
            <a:avLst/>
          </a:prstGeom>
        </p:spPr>
        <p:txBody>
          <a:bodyPr wrap="square">
            <a:spAutoFit/>
          </a:bodyPr>
          <a:lstStyle/>
          <a:p>
            <a:r>
              <a:rPr lang="en-US" sz="2000" dirty="0"/>
              <a:t>Important to check with your state </a:t>
            </a:r>
            <a:r>
              <a:rPr lang="en-US" sz="2000" dirty="0" smtClean="0"/>
              <a:t>OSHA. </a:t>
            </a:r>
            <a:r>
              <a:rPr lang="en-US" sz="2000" dirty="0"/>
              <a:t>T</a:t>
            </a:r>
            <a:r>
              <a:rPr lang="en-US" sz="2000" dirty="0" smtClean="0"/>
              <a:t>here </a:t>
            </a:r>
            <a:r>
              <a:rPr lang="en-US" sz="2000" dirty="0"/>
              <a:t>are 25 states </a:t>
            </a:r>
            <a:r>
              <a:rPr lang="en-US" sz="2000" dirty="0" smtClean="0"/>
              <a:t>&amp; </a:t>
            </a:r>
          </a:p>
          <a:p>
            <a:r>
              <a:rPr lang="en-US" sz="2000" dirty="0"/>
              <a:t>	</a:t>
            </a:r>
            <a:r>
              <a:rPr lang="en-US" sz="2000" dirty="0" smtClean="0"/>
              <a:t>2 territories that </a:t>
            </a:r>
            <a:r>
              <a:rPr lang="en-US" sz="2000" dirty="0"/>
              <a:t>match or exceed </a:t>
            </a:r>
            <a:r>
              <a:rPr lang="en-US" sz="2000" dirty="0" smtClean="0"/>
              <a:t>OSHA </a:t>
            </a:r>
            <a:r>
              <a:rPr lang="en-US" sz="2000" dirty="0"/>
              <a:t>instruction</a:t>
            </a:r>
          </a:p>
        </p:txBody>
      </p:sp>
      <p:pic>
        <p:nvPicPr>
          <p:cNvPr id="61" name="Picture 2" descr="Map with Lege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1" y="1984631"/>
            <a:ext cx="7543800" cy="44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141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5"/>
            <a:ext cx="8229600" cy="1143000"/>
          </a:xfrm>
        </p:spPr>
        <p:txBody>
          <a:bodyPr>
            <a:normAutofit/>
          </a:bodyPr>
          <a:lstStyle/>
          <a:p>
            <a:r>
              <a:rPr lang="en-US" sz="3600" dirty="0" smtClean="0"/>
              <a:t>OSHA Resources </a:t>
            </a:r>
            <a:endParaRPr lang="en-US" sz="3600" dirty="0"/>
          </a:p>
        </p:txBody>
      </p:sp>
      <p:sp>
        <p:nvSpPr>
          <p:cNvPr id="3" name="Content Placeholder 2"/>
          <p:cNvSpPr>
            <a:spLocks noGrp="1"/>
          </p:cNvSpPr>
          <p:nvPr>
            <p:ph idx="1"/>
          </p:nvPr>
        </p:nvSpPr>
        <p:spPr/>
        <p:txBody>
          <a:bodyPr>
            <a:normAutofit/>
          </a:bodyPr>
          <a:lstStyle/>
          <a:p>
            <a:r>
              <a:rPr lang="en-US" sz="1800" dirty="0" smtClean="0">
                <a:hlinkClick r:id="rId3" tooltip="Link to OSHA.gov website"/>
              </a:rPr>
              <a:t>www.osha.gov</a:t>
            </a:r>
            <a:endParaRPr lang="en-US" sz="1800" dirty="0" smtClean="0">
              <a:hlinkClick r:id="rId4" tooltip="Link to OSHA SLTC Noise hearing programs"/>
            </a:endParaRPr>
          </a:p>
          <a:p>
            <a:pPr marL="0" indent="0">
              <a:buNone/>
            </a:pPr>
            <a:endParaRPr lang="en-US" sz="1800" dirty="0" smtClean="0">
              <a:hlinkClick r:id="rId4" tooltip="Link to OSHA SLTC Noise hearing programs"/>
            </a:endParaRPr>
          </a:p>
          <a:p>
            <a:r>
              <a:rPr lang="en-US" sz="1800" dirty="0" smtClean="0">
                <a:hlinkClick r:id="rId5" tooltip="Link to OSHA SLTC Noise hearing programs"/>
              </a:rPr>
              <a:t>https</a:t>
            </a:r>
            <a:r>
              <a:rPr lang="en-US" sz="1800" dirty="0">
                <a:hlinkClick r:id="rId5" tooltip="Link to OSHA SLTC Noise hearing programs"/>
              </a:rPr>
              <a:t>://</a:t>
            </a:r>
            <a:r>
              <a:rPr lang="en-US" sz="1800" dirty="0" smtClean="0">
                <a:hlinkClick r:id="rId5" tooltip="Link to OSHA SLTC Noise hearing programs"/>
              </a:rPr>
              <a:t>www.osha.gov/SLTC/noisehearingconservation/hearingprograms.html</a:t>
            </a:r>
            <a:endParaRPr lang="en-US" sz="1800" dirty="0" smtClean="0"/>
          </a:p>
          <a:p>
            <a:endParaRPr lang="en-US" sz="1800" dirty="0">
              <a:hlinkClick r:id="rId6" tooltip="OSHA's Noisehearing conservation weblink"/>
            </a:endParaRPr>
          </a:p>
          <a:p>
            <a:r>
              <a:rPr lang="en-US" sz="1800" dirty="0" smtClean="0">
                <a:hlinkClick r:id="rId6" tooltip="OSHA's Noisehearing conservation weblink"/>
              </a:rPr>
              <a:t>https</a:t>
            </a:r>
            <a:r>
              <a:rPr lang="en-US" sz="1800" dirty="0">
                <a:hlinkClick r:id="rId6" tooltip="OSHA's Noisehearing conservation weblink"/>
              </a:rPr>
              <a:t>://www.osha.gov/SLTC/noisehearingconservation</a:t>
            </a:r>
            <a:r>
              <a:rPr lang="en-US" sz="1800" dirty="0" smtClean="0">
                <a:hlinkClick r:id="rId6" tooltip="OSHA's Noisehearing conservation weblink"/>
              </a:rPr>
              <a:t>/</a:t>
            </a:r>
            <a:endParaRPr lang="en-US" sz="1800" dirty="0" smtClean="0"/>
          </a:p>
          <a:p>
            <a:endParaRPr lang="en-US" sz="1800" dirty="0" smtClean="0"/>
          </a:p>
          <a:p>
            <a:r>
              <a:rPr lang="en-US" sz="1800" dirty="0">
                <a:hlinkClick r:id="rId7" tooltip="Link to OSHA webpage Documents for table of standards"/>
              </a:rPr>
              <a:t>https://</a:t>
            </a:r>
            <a:r>
              <a:rPr lang="en-US" sz="1800" dirty="0" smtClean="0">
                <a:hlinkClick r:id="rId7" tooltip="Link to OSHA webpage Documents for table of standards"/>
              </a:rPr>
              <a:t>www.osha.gov/pls/oshaweb/owadisp.show_document?p_table=standards&amp;p_id=9735</a:t>
            </a:r>
            <a:r>
              <a:rPr lang="en-US" sz="1800" dirty="0" smtClean="0"/>
              <a:t> </a:t>
            </a:r>
          </a:p>
          <a:p>
            <a:pPr marL="0" indent="0">
              <a:buNone/>
            </a:pPr>
            <a:endParaRPr lang="en-US" sz="1800" dirty="0" smtClean="0"/>
          </a:p>
          <a:p>
            <a:r>
              <a:rPr lang="en-US" sz="1800" dirty="0">
                <a:hlinkClick r:id="rId8" tooltip="Link to the OSHA publicationw website for the OSHA 3074"/>
              </a:rPr>
              <a:t>https://</a:t>
            </a:r>
            <a:r>
              <a:rPr lang="en-US" sz="1800" dirty="0" smtClean="0">
                <a:hlinkClick r:id="rId8" tooltip="Link to the OSHA publicationw website for the OSHA 3074"/>
              </a:rPr>
              <a:t>www.osha.gov/Publications/osha3074.pdf</a:t>
            </a:r>
            <a:endParaRPr lang="en-US" sz="1800" dirty="0" smtClean="0"/>
          </a:p>
          <a:p>
            <a:pPr marL="0" indent="0">
              <a:buNone/>
            </a:pPr>
            <a:endParaRPr lang="en-US" sz="1800" dirty="0" smtClean="0"/>
          </a:p>
          <a:p>
            <a:r>
              <a:rPr lang="en-US" sz="1800" dirty="0">
                <a:hlinkClick r:id="rId9" tooltip="Link to the OSHA's Agricultural Operations webpage"/>
              </a:rPr>
              <a:t>https://</a:t>
            </a:r>
            <a:r>
              <a:rPr lang="en-US" sz="1800" dirty="0" smtClean="0">
                <a:hlinkClick r:id="rId9" tooltip="Link to the OSHA's Agricultural Operations webpage"/>
              </a:rPr>
              <a:t>www.osha.gov/dsg/topics/agriculturaloperations/index.html</a:t>
            </a:r>
            <a:endParaRPr lang="en-US" sz="1800" dirty="0" smtClean="0"/>
          </a:p>
          <a:p>
            <a:endParaRPr lang="en-US" sz="2400" dirty="0"/>
          </a:p>
        </p:txBody>
      </p:sp>
    </p:spTree>
    <p:extLst>
      <p:ext uri="{BB962C8B-B14F-4D97-AF65-F5344CB8AC3E}">
        <p14:creationId xmlns:p14="http://schemas.microsoft.com/office/powerpoint/2010/main" val="1174990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0941" y="11866"/>
            <a:ext cx="7543800" cy="1143000"/>
          </a:xfrm>
        </p:spPr>
        <p:txBody>
          <a:bodyPr>
            <a:normAutofit/>
          </a:bodyPr>
          <a:lstStyle/>
          <a:p>
            <a:r>
              <a:rPr lang="en-US" sz="3600" dirty="0" smtClean="0"/>
              <a:t>Recommended NIOSH Resources</a:t>
            </a:r>
            <a:endParaRPr lang="en-US" sz="3600" dirty="0"/>
          </a:p>
        </p:txBody>
      </p:sp>
      <p:sp>
        <p:nvSpPr>
          <p:cNvPr id="3" name="Content Placeholder 2"/>
          <p:cNvSpPr>
            <a:spLocks noGrp="1"/>
          </p:cNvSpPr>
          <p:nvPr>
            <p:ph idx="1"/>
          </p:nvPr>
        </p:nvSpPr>
        <p:spPr>
          <a:xfrm>
            <a:off x="533400" y="1447800"/>
            <a:ext cx="8534400" cy="4525963"/>
          </a:xfrm>
        </p:spPr>
        <p:txBody>
          <a:bodyPr>
            <a:normAutofit/>
          </a:bodyPr>
          <a:lstStyle/>
          <a:p>
            <a:pPr marL="0" indent="0">
              <a:buNone/>
            </a:pPr>
            <a:r>
              <a:rPr lang="en-US" sz="2000" b="1" dirty="0" smtClean="0">
                <a:solidFill>
                  <a:srgbClr val="0033CC"/>
                </a:solidFill>
              </a:rPr>
              <a:t>NIOSH is the home of the 10 U.S. Ag Centers     </a:t>
            </a:r>
          </a:p>
          <a:p>
            <a:pPr marL="0" indent="0">
              <a:buNone/>
            </a:pPr>
            <a:endParaRPr lang="en-US" sz="2000" b="1" dirty="0" smtClean="0">
              <a:solidFill>
                <a:srgbClr val="0033CC"/>
              </a:solidFill>
            </a:endParaRPr>
          </a:p>
          <a:p>
            <a:pPr marL="0" indent="0">
              <a:buNone/>
            </a:pPr>
            <a:endParaRPr lang="en-US" sz="2000" b="1" dirty="0" smtClean="0">
              <a:solidFill>
                <a:srgbClr val="0033CC"/>
              </a:solidFill>
            </a:endParaRPr>
          </a:p>
          <a:p>
            <a:r>
              <a:rPr lang="en-US" sz="1800" u="sng" dirty="0" smtClean="0">
                <a:solidFill>
                  <a:srgbClr val="0033CC"/>
                </a:solidFill>
                <a:hlinkClick r:id="rId4" tooltip="Link to CDC/NIOSH"/>
              </a:rPr>
              <a:t>www.cdc.gov/niosh</a:t>
            </a:r>
            <a:endParaRPr lang="en-US" sz="1800" u="sng" dirty="0" smtClean="0">
              <a:solidFill>
                <a:srgbClr val="0033CC"/>
              </a:solidFill>
            </a:endParaRPr>
          </a:p>
          <a:p>
            <a:r>
              <a:rPr lang="en-US" sz="1800" dirty="0">
                <a:hlinkClick r:id="rId5" tooltip="Link to CDC Noisecontrol"/>
              </a:rPr>
              <a:t>http://www.cdc.gov/niosh/topics/noisecontrol</a:t>
            </a:r>
            <a:r>
              <a:rPr lang="en-US" sz="1800" dirty="0" smtClean="0">
                <a:hlinkClick r:id="rId5" tooltip="Link to CDC Noisecontrol"/>
              </a:rPr>
              <a:t>/</a:t>
            </a:r>
            <a:endParaRPr lang="en-US" sz="1800" dirty="0" smtClean="0"/>
          </a:p>
          <a:p>
            <a:r>
              <a:rPr lang="en-US" sz="1800" dirty="0">
                <a:hlinkClick r:id="rId6" tooltip="Link to CDC Practices"/>
              </a:rPr>
              <a:t>http://</a:t>
            </a:r>
            <a:r>
              <a:rPr lang="en-US" sz="1800" dirty="0" smtClean="0">
                <a:hlinkClick r:id="rId6" tooltip="Link to CDC Practices"/>
              </a:rPr>
              <a:t>www.cdc.gov/niosh/twh/practices.html</a:t>
            </a:r>
            <a:endParaRPr lang="en-US" sz="1800" dirty="0" smtClean="0"/>
          </a:p>
          <a:p>
            <a:r>
              <a:rPr lang="en-US" sz="1800" dirty="0">
                <a:hlinkClick r:id="rId7" tooltip="Llink to CDC Noisemeter"/>
              </a:rPr>
              <a:t>http://</a:t>
            </a:r>
            <a:r>
              <a:rPr lang="en-US" sz="1800" dirty="0" smtClean="0">
                <a:hlinkClick r:id="rId7" tooltip="Llink to CDC Noisemeter"/>
              </a:rPr>
              <a:t>www.cdc.gov/niosh/topics/noise/noisemeter_html/hp0.html</a:t>
            </a:r>
            <a:endParaRPr lang="en-US" sz="1800" dirty="0" smtClean="0"/>
          </a:p>
          <a:p>
            <a:r>
              <a:rPr lang="en-US" sz="1800" dirty="0">
                <a:hlinkClick r:id="rId8" tooltip="Link to CDC docs"/>
              </a:rPr>
              <a:t>http://</a:t>
            </a:r>
            <a:r>
              <a:rPr lang="en-US" sz="1800" dirty="0" smtClean="0">
                <a:hlinkClick r:id="rId8" tooltip="Link to CDC docs"/>
              </a:rPr>
              <a:t>www.cdc.gov/niosh/docs/96-110/default.html</a:t>
            </a:r>
            <a:endParaRPr lang="en-US" sz="1800" dirty="0" smtClean="0"/>
          </a:p>
          <a:p>
            <a:pPr marL="0" indent="0">
              <a:buNone/>
            </a:pPr>
            <a:endParaRPr lang="en-US" sz="2400" dirty="0" smtClean="0"/>
          </a:p>
          <a:p>
            <a:pPr marL="0" indent="0">
              <a:buNone/>
            </a:pPr>
            <a:r>
              <a:rPr lang="en-US" sz="2400" dirty="0" smtClean="0"/>
              <a:t>* </a:t>
            </a:r>
            <a:r>
              <a:rPr lang="en-US" sz="2000" dirty="0" smtClean="0"/>
              <a:t>Specific to agriculture</a:t>
            </a:r>
          </a:p>
          <a:p>
            <a:r>
              <a:rPr lang="en-US" sz="1800" dirty="0" smtClean="0">
                <a:hlinkClick r:id="rId9" tooltip="Link to DCD Docs specific to Agriculture 2007-175"/>
              </a:rPr>
              <a:t>http</a:t>
            </a:r>
            <a:r>
              <a:rPr lang="en-US" sz="1800" dirty="0">
                <a:hlinkClick r:id="rId9" tooltip="Link to DCD Docs specific to Agriculture 2007-175"/>
              </a:rPr>
              <a:t>://</a:t>
            </a:r>
            <a:r>
              <a:rPr lang="en-US" sz="1800" dirty="0" smtClean="0">
                <a:hlinkClick r:id="rId9" tooltip="Link to DCD Docs specific to Agriculture 2007-175"/>
              </a:rPr>
              <a:t>www.cdc.gov/niosh/docs/2007-175/pdfs/2007-175.pdf</a:t>
            </a:r>
            <a:endParaRPr lang="en-US" sz="1800" dirty="0" smtClean="0"/>
          </a:p>
          <a:p>
            <a:r>
              <a:rPr lang="en-US" sz="1800" u="sng" dirty="0" smtClean="0">
                <a:solidFill>
                  <a:srgbClr val="0033CC"/>
                </a:solidFill>
              </a:rPr>
              <a:t>http</a:t>
            </a:r>
            <a:r>
              <a:rPr lang="en-US" sz="1800" u="sng" dirty="0">
                <a:solidFill>
                  <a:srgbClr val="0033CC"/>
                </a:solidFill>
              </a:rPr>
              <a:t>://</a:t>
            </a:r>
            <a:r>
              <a:rPr lang="en-US" sz="1800" u="sng" dirty="0" smtClean="0">
                <a:solidFill>
                  <a:srgbClr val="0033CC"/>
                </a:solidFill>
                <a:hlinkClick r:id="rId10" tooltip="Link to DCD Docs specific to Agriculture 2007-176"/>
              </a:rPr>
              <a:t>www.cdc.gov/niosh/docs/2007-176/pdfs/2007-176.pdf</a:t>
            </a:r>
            <a:r>
              <a:rPr lang="en-US" sz="1800" u="sng" dirty="0" smtClean="0">
                <a:solidFill>
                  <a:srgbClr val="0033CC"/>
                </a:solidFill>
              </a:rPr>
              <a:t>   </a:t>
            </a:r>
            <a:endParaRPr lang="en-US" sz="1800" u="sng" dirty="0">
              <a:solidFill>
                <a:srgbClr val="0033CC"/>
              </a:solidFill>
            </a:endParaRPr>
          </a:p>
        </p:txBody>
      </p:sp>
      <p:pic>
        <p:nvPicPr>
          <p:cNvPr id="4" name="Picture 3" title="Recommended NIOSH Resources"/>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91200" y="1600200"/>
            <a:ext cx="2819400" cy="1828800"/>
          </a:xfrm>
          <a:prstGeom prst="rect">
            <a:avLst/>
          </a:prstGeom>
        </p:spPr>
      </p:pic>
    </p:spTree>
    <p:extLst>
      <p:ext uri="{BB962C8B-B14F-4D97-AF65-F5344CB8AC3E}">
        <p14:creationId xmlns:p14="http://schemas.microsoft.com/office/powerpoint/2010/main" val="588670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a:xfrm>
            <a:off x="762000" y="0"/>
            <a:ext cx="8229600" cy="914400"/>
          </a:xfrm>
        </p:spPr>
        <p:txBody>
          <a:bodyPr/>
          <a:lstStyle/>
          <a:p>
            <a:pPr eaLnBrk="1" hangingPunct="1"/>
            <a:r>
              <a:rPr lang="en-US" sz="3600" dirty="0" smtClean="0"/>
              <a:t>Webinars</a:t>
            </a:r>
            <a:r>
              <a:rPr lang="en-US" dirty="0" smtClean="0"/>
              <a:t> </a:t>
            </a:r>
          </a:p>
        </p:txBody>
      </p:sp>
      <p:sp>
        <p:nvSpPr>
          <p:cNvPr id="179203" name="Content Placeholder 2"/>
          <p:cNvSpPr>
            <a:spLocks noGrp="1"/>
          </p:cNvSpPr>
          <p:nvPr>
            <p:ph idx="1"/>
          </p:nvPr>
        </p:nvSpPr>
        <p:spPr>
          <a:xfrm>
            <a:off x="914400" y="2057400"/>
            <a:ext cx="7620000" cy="4525963"/>
          </a:xfrm>
        </p:spPr>
        <p:txBody>
          <a:bodyPr/>
          <a:lstStyle/>
          <a:p>
            <a:pPr marL="0" indent="0" eaLnBrk="1" hangingPunct="1">
              <a:buNone/>
            </a:pPr>
            <a:r>
              <a:rPr lang="en-US" sz="2800" dirty="0" smtClean="0"/>
              <a:t>AgriSafe Network Webinars related to these topics: </a:t>
            </a:r>
          </a:p>
          <a:p>
            <a:pPr marL="0" indent="0" eaLnBrk="1" hangingPunct="1">
              <a:buNone/>
            </a:pPr>
            <a:endParaRPr lang="en-US" sz="1600" dirty="0" smtClean="0"/>
          </a:p>
          <a:p>
            <a:pPr lvl="2" eaLnBrk="1" fontAlgn="t" hangingPunct="1"/>
            <a:r>
              <a:rPr lang="en-US" u="sng" dirty="0" smtClean="0">
                <a:hlinkClick r:id=""/>
              </a:rPr>
              <a:t>Agriculture Exemption</a:t>
            </a:r>
          </a:p>
          <a:p>
            <a:pPr marL="914400" lvl="2" indent="0" eaLnBrk="1" fontAlgn="t" hangingPunct="1">
              <a:buNone/>
            </a:pPr>
            <a:endParaRPr lang="en-US" sz="1000" u="sng" dirty="0" smtClean="0">
              <a:hlinkClick r:id=""/>
            </a:endParaRPr>
          </a:p>
          <a:p>
            <a:pPr lvl="2" eaLnBrk="1" fontAlgn="t" hangingPunct="1"/>
            <a:r>
              <a:rPr lang="en-US" u="sng" dirty="0" smtClean="0">
                <a:hlinkClick r:id=""/>
              </a:rPr>
              <a:t>Personal Protective Equipment for Agricultural Producers</a:t>
            </a:r>
            <a:endParaRPr lang="en-US" u="sng" dirty="0" smtClean="0"/>
          </a:p>
          <a:p>
            <a:pPr marL="914400" lvl="2" indent="0" eaLnBrk="1" fontAlgn="t" hangingPunct="1">
              <a:buNone/>
            </a:pPr>
            <a:endParaRPr lang="en-US" sz="1000" u="sng" dirty="0" smtClean="0"/>
          </a:p>
          <a:p>
            <a:pPr lvl="2" eaLnBrk="1" fontAlgn="t" hangingPunct="1"/>
            <a:r>
              <a:rPr lang="en-US" u="sng" dirty="0" smtClean="0">
                <a:hlinkClick r:id="rId4"/>
              </a:rPr>
              <a:t>Respiratory Protection for Agricultural Producers</a:t>
            </a:r>
            <a:r>
              <a:rPr lang="en-US" u="sng" dirty="0" smtClean="0"/>
              <a:t> </a:t>
            </a:r>
            <a:r>
              <a:rPr lang="en-US" dirty="0" smtClean="0"/>
              <a:t/>
            </a:r>
            <a:br>
              <a:rPr lang="en-US" dirty="0" smtClean="0"/>
            </a:br>
            <a:r>
              <a:rPr lang="en-US"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err="1" smtClean="0"/>
              <a:t>Hearling</a:t>
            </a:r>
            <a:r>
              <a:rPr lang="en-US" dirty="0" smtClean="0"/>
              <a:t> loss prevention</a:t>
            </a:r>
            <a:endParaRPr lang="en-US" dirty="0"/>
          </a:p>
        </p:txBody>
      </p:sp>
      <p:pic>
        <p:nvPicPr>
          <p:cNvPr id="4" name="Content Placeholder 3" title="Hearing loss prevention"/>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Tree>
    <p:extLst>
      <p:ext uri="{BB962C8B-B14F-4D97-AF65-F5344CB8AC3E}">
        <p14:creationId xmlns:p14="http://schemas.microsoft.com/office/powerpoint/2010/main" val="3661799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391400" cy="1143000"/>
          </a:xfrm>
        </p:spPr>
        <p:txBody>
          <a:bodyPr rtlCol="0">
            <a:noAutofit/>
          </a:bodyPr>
          <a:lstStyle/>
          <a:p>
            <a:pPr eaLnBrk="1" fontAlgn="auto" hangingPunct="1">
              <a:spcAft>
                <a:spcPts val="0"/>
              </a:spcAft>
              <a:defRPr/>
            </a:pPr>
            <a:r>
              <a:rPr lang="en-US" sz="3200" dirty="0" smtClean="0"/>
              <a:t>Employee Rights and Responsibilities</a:t>
            </a:r>
            <a:endParaRPr lang="en-US" sz="3200" dirty="0"/>
          </a:p>
        </p:txBody>
      </p:sp>
      <p:sp>
        <p:nvSpPr>
          <p:cNvPr id="132099" name="Content Placeholder 2"/>
          <p:cNvSpPr>
            <a:spLocks noGrp="1"/>
          </p:cNvSpPr>
          <p:nvPr>
            <p:ph idx="1"/>
          </p:nvPr>
        </p:nvSpPr>
        <p:spPr>
          <a:xfrm>
            <a:off x="990600" y="1434662"/>
            <a:ext cx="8229600" cy="5728138"/>
          </a:xfrm>
        </p:spPr>
        <p:txBody>
          <a:bodyPr/>
          <a:lstStyle/>
          <a:p>
            <a:pPr eaLnBrk="1" hangingPunct="1">
              <a:buFont typeface="Arial" charset="0"/>
              <a:buNone/>
            </a:pPr>
            <a:r>
              <a:rPr lang="en-US" sz="2000" b="1" dirty="0" smtClean="0">
                <a:latin typeface="Arial" charset="0"/>
                <a:cs typeface="Arial" charset="0"/>
              </a:rPr>
              <a:t>You have the right to:</a:t>
            </a:r>
          </a:p>
          <a:p>
            <a:pPr eaLnBrk="1" hangingPunct="1">
              <a:buFont typeface="Arial" charset="0"/>
              <a:buNone/>
            </a:pPr>
            <a:endParaRPr lang="en-US" sz="1000" dirty="0" smtClean="0">
              <a:latin typeface="Arial" charset="0"/>
              <a:cs typeface="Arial" charset="0"/>
            </a:endParaRPr>
          </a:p>
          <a:p>
            <a:pPr lvl="1" eaLnBrk="1" hangingPunct="1">
              <a:buFont typeface="Arial" charset="0"/>
              <a:buChar char="•"/>
            </a:pPr>
            <a:r>
              <a:rPr lang="en-US" sz="1600" i="1" dirty="0" smtClean="0">
                <a:solidFill>
                  <a:srgbClr val="000000"/>
                </a:solidFill>
                <a:latin typeface="Arial" charset="0"/>
                <a:cs typeface="Arial" charset="0"/>
              </a:rPr>
              <a:t>A </a:t>
            </a:r>
            <a:r>
              <a:rPr lang="en-US" sz="1600" i="1" dirty="0">
                <a:solidFill>
                  <a:srgbClr val="000000"/>
                </a:solidFill>
                <a:latin typeface="Arial" charset="0"/>
                <a:cs typeface="Arial" charset="0"/>
              </a:rPr>
              <a:t>safe and healthful workplace </a:t>
            </a:r>
          </a:p>
          <a:p>
            <a:pPr marL="457200" lvl="1" indent="0" eaLnBrk="1" hangingPunct="1">
              <a:buNone/>
            </a:pPr>
            <a:endParaRPr lang="en-US" sz="1600" b="1" i="1" dirty="0">
              <a:solidFill>
                <a:srgbClr val="000000"/>
              </a:solidFill>
              <a:latin typeface="Arial" charset="0"/>
              <a:cs typeface="Arial" charset="0"/>
            </a:endParaRPr>
          </a:p>
          <a:p>
            <a:pPr lvl="1" eaLnBrk="1" hangingPunct="1">
              <a:buFont typeface="Arial" charset="0"/>
              <a:buChar char="•"/>
            </a:pPr>
            <a:r>
              <a:rPr lang="en-US" sz="1600" i="1" dirty="0">
                <a:solidFill>
                  <a:srgbClr val="000000"/>
                </a:solidFill>
                <a:latin typeface="Arial" charset="0"/>
                <a:cs typeface="Arial" charset="0"/>
              </a:rPr>
              <a:t>Know about hazardous chemicals</a:t>
            </a:r>
          </a:p>
          <a:p>
            <a:pPr marL="457200" lvl="1" indent="0" eaLnBrk="1" hangingPunct="1">
              <a:buNone/>
            </a:pPr>
            <a:endParaRPr lang="en-US" sz="1600" b="1" i="1" dirty="0">
              <a:solidFill>
                <a:srgbClr val="000000"/>
              </a:solidFill>
              <a:latin typeface="Arial" charset="0"/>
              <a:cs typeface="Arial" charset="0"/>
            </a:endParaRPr>
          </a:p>
          <a:p>
            <a:pPr lvl="1" eaLnBrk="1" hangingPunct="1">
              <a:buFont typeface="Arial" charset="0"/>
              <a:buChar char="•"/>
            </a:pPr>
            <a:r>
              <a:rPr lang="en-US" sz="1600" i="1" dirty="0">
                <a:solidFill>
                  <a:srgbClr val="000000"/>
                </a:solidFill>
                <a:latin typeface="Arial" charset="0"/>
                <a:cs typeface="Arial" charset="0"/>
              </a:rPr>
              <a:t>Information about injuries and illnesses in your workplace </a:t>
            </a:r>
          </a:p>
          <a:p>
            <a:pPr marL="457200" lvl="1" indent="0" eaLnBrk="1" hangingPunct="1">
              <a:buNone/>
            </a:pPr>
            <a:endParaRPr lang="en-US" sz="1600" b="1" i="1" dirty="0">
              <a:solidFill>
                <a:srgbClr val="000000"/>
              </a:solidFill>
              <a:latin typeface="Arial" charset="0"/>
              <a:cs typeface="Arial" charset="0"/>
            </a:endParaRPr>
          </a:p>
          <a:p>
            <a:pPr lvl="1" eaLnBrk="1" hangingPunct="1">
              <a:buFont typeface="Arial" charset="0"/>
              <a:buChar char="•"/>
            </a:pPr>
            <a:r>
              <a:rPr lang="en-US" sz="1600" i="1" dirty="0">
                <a:solidFill>
                  <a:srgbClr val="000000"/>
                </a:solidFill>
                <a:latin typeface="Arial" charset="0"/>
                <a:cs typeface="Arial" charset="0"/>
              </a:rPr>
              <a:t>Complain or request hazard correction from employer </a:t>
            </a:r>
            <a:endParaRPr lang="en-US" sz="1600" b="1" i="1" dirty="0">
              <a:solidFill>
                <a:srgbClr val="000000"/>
              </a:solidFill>
              <a:latin typeface="Arial" charset="0"/>
              <a:cs typeface="Arial" charset="0"/>
            </a:endParaRPr>
          </a:p>
          <a:p>
            <a:pPr marL="457200" lvl="1" indent="0" eaLnBrk="1" hangingPunct="1">
              <a:buNone/>
            </a:pPr>
            <a:endParaRPr lang="en-US" sz="1600" b="1" i="1" dirty="0" smtClean="0">
              <a:latin typeface="Arial" charset="0"/>
              <a:cs typeface="Arial" charset="0"/>
            </a:endParaRPr>
          </a:p>
          <a:p>
            <a:pPr lvl="1" eaLnBrk="1" hangingPunct="1">
              <a:buFont typeface="Arial" charset="0"/>
              <a:buChar char="•"/>
            </a:pPr>
            <a:r>
              <a:rPr lang="en-US" sz="1600" i="1" dirty="0" smtClean="0">
                <a:latin typeface="Arial" charset="0"/>
                <a:cs typeface="Arial" charset="0"/>
              </a:rPr>
              <a:t>Access to hazard exposure and medical records</a:t>
            </a:r>
          </a:p>
          <a:p>
            <a:pPr marL="457200" lvl="1" indent="0" eaLnBrk="1" hangingPunct="1">
              <a:buNone/>
            </a:pPr>
            <a:endParaRPr lang="en-US" sz="1600" b="1" i="1" dirty="0" smtClean="0">
              <a:latin typeface="Arial" charset="0"/>
              <a:cs typeface="Arial" charset="0"/>
            </a:endParaRPr>
          </a:p>
          <a:p>
            <a:pPr lvl="1" eaLnBrk="1" hangingPunct="1">
              <a:buFont typeface="Arial" charset="0"/>
              <a:buChar char="•"/>
            </a:pPr>
            <a:r>
              <a:rPr lang="en-US" sz="1600" i="1" dirty="0" smtClean="0">
                <a:latin typeface="Arial" charset="0"/>
                <a:cs typeface="Arial" charset="0"/>
              </a:rPr>
              <a:t>File a complaint with OSHA</a:t>
            </a:r>
          </a:p>
          <a:p>
            <a:pPr marL="457200" lvl="1" indent="0" eaLnBrk="1" hangingPunct="1">
              <a:buNone/>
            </a:pPr>
            <a:endParaRPr lang="en-US" sz="1600" b="1" i="1" dirty="0" smtClean="0">
              <a:latin typeface="Arial" charset="0"/>
              <a:cs typeface="Arial" charset="0"/>
            </a:endParaRPr>
          </a:p>
          <a:p>
            <a:pPr lvl="1" eaLnBrk="1" hangingPunct="1">
              <a:buFont typeface="Arial" charset="0"/>
              <a:buChar char="•"/>
            </a:pPr>
            <a:r>
              <a:rPr lang="en-US" sz="1600" i="1" dirty="0" smtClean="0">
                <a:latin typeface="Arial" charset="0"/>
                <a:cs typeface="Arial" charset="0"/>
              </a:rPr>
              <a:t>Participate in an OSHA inspection</a:t>
            </a:r>
          </a:p>
          <a:p>
            <a:pPr marL="457200" lvl="1" indent="0" eaLnBrk="1" hangingPunct="1">
              <a:buNone/>
            </a:pPr>
            <a:endParaRPr lang="en-US" sz="1600" b="1" i="1" dirty="0" smtClean="0">
              <a:latin typeface="Arial" charset="0"/>
              <a:cs typeface="Arial" charset="0"/>
            </a:endParaRPr>
          </a:p>
          <a:p>
            <a:pPr lvl="1" eaLnBrk="1" hangingPunct="1">
              <a:buFont typeface="Arial" charset="0"/>
              <a:buChar char="•"/>
            </a:pPr>
            <a:r>
              <a:rPr lang="en-US" sz="1600" i="1" dirty="0" smtClean="0">
                <a:latin typeface="Arial" charset="0"/>
                <a:cs typeface="Arial" charset="0"/>
              </a:rPr>
              <a:t>Be free from retaliation for exercising safety and health rights</a:t>
            </a:r>
            <a:endParaRPr lang="en-US"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629400" cy="563562"/>
          </a:xfrm>
        </p:spPr>
        <p:txBody>
          <a:bodyPr>
            <a:noAutofit/>
          </a:bodyPr>
          <a:lstStyle/>
          <a:p>
            <a:r>
              <a:rPr lang="en-US" sz="3200" dirty="0" smtClean="0"/>
              <a:t>What is Noise </a:t>
            </a:r>
            <a:r>
              <a:rPr lang="en-US" sz="3200" dirty="0"/>
              <a:t>I</a:t>
            </a:r>
            <a:r>
              <a:rPr lang="en-US" sz="3200" dirty="0" smtClean="0"/>
              <a:t>nduced </a:t>
            </a:r>
            <a:r>
              <a:rPr lang="en-US" sz="3200" dirty="0"/>
              <a:t>H</a:t>
            </a:r>
            <a:r>
              <a:rPr lang="en-US" sz="3200" dirty="0" smtClean="0"/>
              <a:t>earing Loss?</a:t>
            </a:r>
            <a:endParaRPr lang="en-US" sz="3200" dirty="0"/>
          </a:p>
        </p:txBody>
      </p:sp>
      <p:sp>
        <p:nvSpPr>
          <p:cNvPr id="3" name="Content Placeholder 2"/>
          <p:cNvSpPr>
            <a:spLocks noGrp="1"/>
          </p:cNvSpPr>
          <p:nvPr>
            <p:ph idx="1"/>
          </p:nvPr>
        </p:nvSpPr>
        <p:spPr>
          <a:xfrm>
            <a:off x="1600200" y="2209800"/>
            <a:ext cx="7391400" cy="3916363"/>
          </a:xfrm>
        </p:spPr>
        <p:txBody>
          <a:bodyPr>
            <a:noAutofit/>
          </a:bodyPr>
          <a:lstStyle/>
          <a:p>
            <a:pPr lvl="1">
              <a:buFont typeface="Arial" panose="020B0604020202020204" pitchFamily="34" charset="0"/>
              <a:buChar char="•"/>
            </a:pPr>
            <a:r>
              <a:rPr lang="en-US" sz="2400" dirty="0" smtClean="0"/>
              <a:t>Noise induced hearing loss (NIHL) is a permanent impairment resulting from prolonged exposure to high levels of noise. </a:t>
            </a:r>
          </a:p>
          <a:p>
            <a:pPr marL="457200" lvl="1" indent="0">
              <a:buNone/>
            </a:pPr>
            <a:endParaRPr lang="en-US" sz="1600" dirty="0" smtClean="0"/>
          </a:p>
          <a:p>
            <a:pPr lvl="1">
              <a:buFont typeface="Arial" panose="020B0604020202020204" pitchFamily="34" charset="0"/>
              <a:buChar char="•"/>
            </a:pPr>
            <a:r>
              <a:rPr lang="en-US" sz="2400" dirty="0" smtClean="0"/>
              <a:t>NIHL can develop gradually from chronic or long term exposures to noise (i.e.: engines, animal)</a:t>
            </a:r>
          </a:p>
          <a:p>
            <a:pPr marL="457200" lvl="1" indent="0">
              <a:buNone/>
            </a:pPr>
            <a:endParaRPr lang="en-US" sz="1600" dirty="0" smtClean="0"/>
          </a:p>
          <a:p>
            <a:pPr lvl="1">
              <a:buFont typeface="Arial" panose="020B0604020202020204" pitchFamily="34" charset="0"/>
              <a:buChar char="•"/>
            </a:pPr>
            <a:r>
              <a:rPr lang="en-US" sz="2400" dirty="0" smtClean="0"/>
              <a:t>NIHL can develop suddenly as a result of a sudden extreme noise (i.e.: gunfire, explosions)</a:t>
            </a:r>
          </a:p>
          <a:p>
            <a:pPr marL="457200" lvl="1" indent="0">
              <a:buNone/>
            </a:pPr>
            <a:endParaRPr lang="en-US" sz="1600" dirty="0" smtClean="0"/>
          </a:p>
        </p:txBody>
      </p:sp>
    </p:spTree>
    <p:extLst>
      <p:ext uri="{BB962C8B-B14F-4D97-AF65-F5344CB8AC3E}">
        <p14:creationId xmlns:p14="http://schemas.microsoft.com/office/powerpoint/2010/main" val="14936335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title="OSHA Fact shee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33800" y="152400"/>
            <a:ext cx="531596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1295400"/>
            <a:ext cx="2362200" cy="1143000"/>
          </a:xfrm>
        </p:spPr>
        <p:txBody>
          <a:bodyPr/>
          <a:lstStyle/>
          <a:p>
            <a:pPr lvl="0">
              <a:spcBef>
                <a:spcPts val="0"/>
              </a:spcBef>
            </a:pPr>
            <a:r>
              <a:rPr lang="en-US" sz="2000" dirty="0" smtClean="0">
                <a:solidFill>
                  <a:prstClr val="black"/>
                </a:solidFill>
                <a:ea typeface="+mn-ea"/>
                <a:cs typeface="+mn-cs"/>
              </a:rPr>
              <a:t>Whistleblower </a:t>
            </a:r>
            <a:r>
              <a:rPr lang="en-US" sz="2000" dirty="0">
                <a:solidFill>
                  <a:prstClr val="black"/>
                </a:solidFill>
                <a:ea typeface="+mn-ea"/>
                <a:cs typeface="+mn-cs"/>
              </a:rPr>
              <a:t>Protection Program </a:t>
            </a:r>
          </a:p>
        </p:txBody>
      </p:sp>
      <p:pic>
        <p:nvPicPr>
          <p:cNvPr id="4" name="Picture 2" title="Whistleblowerr Protection Program">
            <a:hlinkClick r:id="rId5"/>
          </p:cNvPr>
          <p:cNvPicPr>
            <a:picLocks noGrp="1" noChangeAspect="1" noChangeArrowheads="1"/>
          </p:cNvPicPr>
          <p:nvPr>
            <p:ph idx="1"/>
          </p:nvPr>
        </p:nvPicPr>
        <p:blipFill rotWithShape="1">
          <a:blip r:embed="rId6" cstate="email">
            <a:extLst>
              <a:ext uri="{28A0092B-C50C-407E-A947-70E740481C1C}">
                <a14:useLocalDpi xmlns:a14="http://schemas.microsoft.com/office/drawing/2010/main"/>
              </a:ext>
            </a:extLst>
          </a:blip>
          <a:stretch/>
        </p:blipFill>
        <p:spPr bwMode="auto">
          <a:xfrm>
            <a:off x="186657" y="2590800"/>
            <a:ext cx="3936582"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748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0"/>
            <a:ext cx="8229600" cy="914400"/>
          </a:xfrm>
        </p:spPr>
        <p:txBody>
          <a:bodyPr/>
          <a:lstStyle/>
          <a:p>
            <a:pPr eaLnBrk="1" hangingPunct="1"/>
            <a:r>
              <a:rPr lang="en-US" sz="3600" dirty="0" smtClean="0"/>
              <a:t>Evaluation</a:t>
            </a:r>
          </a:p>
        </p:txBody>
      </p:sp>
      <p:sp>
        <p:nvSpPr>
          <p:cNvPr id="3" name="Content Placeholder 2"/>
          <p:cNvSpPr>
            <a:spLocks noGrp="1"/>
          </p:cNvSpPr>
          <p:nvPr>
            <p:ph idx="1"/>
          </p:nvPr>
        </p:nvSpPr>
        <p:spPr>
          <a:xfrm>
            <a:off x="1752600" y="2362200"/>
            <a:ext cx="7371328" cy="4724400"/>
          </a:xfrm>
        </p:spPr>
        <p:txBody>
          <a:bodyPr rtlCol="0">
            <a:normAutofit fontScale="92500" lnSpcReduction="10000"/>
          </a:bodyPr>
          <a:lstStyle/>
          <a:p>
            <a:pPr marL="0" indent="0" eaLnBrk="1" fontAlgn="auto" hangingPunct="1">
              <a:spcAft>
                <a:spcPts val="0"/>
              </a:spcAft>
              <a:buFontTx/>
              <a:buNone/>
              <a:defRPr/>
            </a:pPr>
            <a:r>
              <a:rPr lang="en-US" sz="2600" i="1" dirty="0" smtClean="0"/>
              <a:t>It is the goal of AgriSafe to provide information and education that is vital and pertinent to your agricultural operation. </a:t>
            </a:r>
          </a:p>
          <a:p>
            <a:pPr marL="0" indent="0" eaLnBrk="1" fontAlgn="auto" hangingPunct="1">
              <a:spcAft>
                <a:spcPts val="0"/>
              </a:spcAft>
              <a:buFontTx/>
              <a:buNone/>
              <a:defRPr/>
            </a:pPr>
            <a:r>
              <a:rPr lang="en-US" sz="2600" i="1" dirty="0" smtClean="0"/>
              <a:t> </a:t>
            </a:r>
          </a:p>
          <a:p>
            <a:pPr marL="0" indent="0" eaLnBrk="1" fontAlgn="auto" hangingPunct="1">
              <a:spcAft>
                <a:spcPts val="0"/>
              </a:spcAft>
              <a:buFontTx/>
              <a:buNone/>
              <a:defRPr/>
            </a:pPr>
            <a:r>
              <a:rPr lang="en-US" sz="2600" i="1" dirty="0" smtClean="0"/>
              <a:t>Please take  a few minutes to honestly evaluate this program. Your input and suggestions will help us in our effort to continually improve  our work on behalf of the agricultural community.</a:t>
            </a:r>
          </a:p>
          <a:p>
            <a:pPr marL="0" indent="0" eaLnBrk="1" fontAlgn="auto" hangingPunct="1">
              <a:spcAft>
                <a:spcPts val="0"/>
              </a:spcAft>
              <a:buNone/>
              <a:defRPr/>
            </a:pPr>
            <a:endParaRPr lang="en-US" sz="2400" dirty="0" smtClean="0"/>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smtClean="0"/>
          </a:p>
          <a:p>
            <a:pPr marL="0" indent="0" eaLnBrk="1" fontAlgn="auto" hangingPunct="1">
              <a:spcAft>
                <a:spcPts val="0"/>
              </a:spcAft>
              <a:buNone/>
              <a:defRPr/>
            </a:pPr>
            <a:r>
              <a:rPr lang="en-US" sz="2400" i="1" dirty="0" smtClean="0"/>
              <a:t>	</a:t>
            </a:r>
            <a:endParaRPr lang="en-US" sz="24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001000" cy="5142690"/>
          </a:xfrm>
          <a:prstGeom prst="rect">
            <a:avLst/>
          </a:prstGeom>
        </p:spPr>
        <p:txBody>
          <a:bodyPr wrap="square">
            <a:spAutoFit/>
          </a:bodyPr>
          <a:lstStyle/>
          <a:p>
            <a:pPr>
              <a:lnSpc>
                <a:spcPct val="107000"/>
              </a:lnSpc>
              <a:spcAft>
                <a:spcPts val="8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Hearing Conservation Program Adapted to Agriculture   </a:t>
            </a:r>
            <a:r>
              <a:rPr lang="en-US"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Pre-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&amp; Post Test Questions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1. Noise induced hearing loss (NIHL) is permanent and cannot be reversed with protective equipment and treatment.        T    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Answer: True – NIHL cannot be reversed and is permanent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2. NIHL has been a prevalent occupational health concern for 10 years.   T   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Answer: False - OSHA has listed NIHL as one of the important and prevalent concerns in the U.S. for over 25 years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3. Damaged cochlear hair-like cells will regenerate over several years.   T   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Answer: False - Damaged cochlear cells cannot regenerate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4. </a:t>
            </a:r>
            <a:r>
              <a:rPr lang="en-US" sz="1200" b="1" u="sng" dirty="0">
                <a:latin typeface="Calibri" panose="020F0502020204030204" pitchFamily="34" charset="0"/>
                <a:ea typeface="Calibri" panose="020F0502020204030204" pitchFamily="34" charset="0"/>
                <a:cs typeface="Times New Roman" panose="02020603050405020304" pitchFamily="18" charset="0"/>
              </a:rPr>
              <a:t>Hertz</a:t>
            </a:r>
            <a:r>
              <a:rPr lang="en-US" sz="1200" dirty="0">
                <a:latin typeface="Calibri" panose="020F0502020204030204" pitchFamily="34" charset="0"/>
                <a:ea typeface="Calibri" panose="020F0502020204030204" pitchFamily="34" charset="0"/>
                <a:cs typeface="Times New Roman" panose="02020603050405020304" pitchFamily="18" charset="0"/>
              </a:rPr>
              <a:t> is defined as</a:t>
            </a:r>
            <a:r>
              <a:rPr lang="en-US" sz="1200" u="sng"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 the frequency of sound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 the loudness of sound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 the length of sound exposure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Answer: a. the frequency or pitch of sound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5. The standard starting level for adult hearing screenings is 25 </a:t>
            </a:r>
            <a:r>
              <a:rPr lang="en-US" sz="1200" dirty="0" err="1">
                <a:latin typeface="Calibri" panose="020F0502020204030204" pitchFamily="34" charset="0"/>
                <a:ea typeface="Calibri" panose="020F0502020204030204" pitchFamily="34" charset="0"/>
                <a:cs typeface="Times New Roman" panose="02020603050405020304" pitchFamily="18" charset="0"/>
              </a:rPr>
              <a:t>dbA</a:t>
            </a:r>
            <a:r>
              <a:rPr lang="en-US" sz="1200" dirty="0">
                <a:latin typeface="Calibri" panose="020F0502020204030204" pitchFamily="34" charset="0"/>
                <a:ea typeface="Calibri" panose="020F0502020204030204" pitchFamily="34" charset="0"/>
                <a:cs typeface="Times New Roman" panose="02020603050405020304" pitchFamily="18" charset="0"/>
              </a:rPr>
              <a:t>.    T    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Answer: True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6. An A weighted sound closely matches the</a:t>
            </a:r>
            <a:r>
              <a:rPr lang="en-US" sz="1200" u="sng" dirty="0">
                <a:latin typeface="Calibri" panose="020F0502020204030204" pitchFamily="34" charset="0"/>
                <a:ea typeface="Calibri" panose="020F0502020204030204" pitchFamily="34" charset="0"/>
                <a:cs typeface="Times New Roman" panose="02020603050405020304" pitchFamily="18" charset="0"/>
              </a:rPr>
              <a:t> perceived</a:t>
            </a:r>
            <a:r>
              <a:rPr lang="en-US" sz="1200" dirty="0">
                <a:latin typeface="Calibri" panose="020F0502020204030204" pitchFamily="34" charset="0"/>
                <a:ea typeface="Calibri" panose="020F0502020204030204" pitchFamily="34" charset="0"/>
                <a:cs typeface="Times New Roman" panose="02020603050405020304" pitchFamily="18" charset="0"/>
              </a:rPr>
              <a:t> sound heard by the human ear.  T   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Answer: True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hidden="1"/>
          <p:cNvSpPr>
            <a:spLocks noGrp="1"/>
          </p:cNvSpPr>
          <p:nvPr>
            <p:ph type="title"/>
          </p:nvPr>
        </p:nvSpPr>
        <p:spPr/>
        <p:txBody>
          <a:bodyPr>
            <a:normAutofit fontScale="90000"/>
          </a:bodyPr>
          <a:lstStyle/>
          <a:p>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Hearing Conservation Program Adapted to Agriculture   Pre- &amp; Post Test Questions   </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73694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8153400" cy="5093317"/>
          </a:xfrm>
          <a:prstGeom prst="rect">
            <a:avLst/>
          </a:prstGeom>
        </p:spPr>
        <p:txBody>
          <a:bodyPr wrap="square">
            <a:spAutoFit/>
          </a:bodyPr>
          <a:lstStyle/>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7. Noise measurement must integrate levels for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 80 – 130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 50 – 90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 70 – 110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Answer: a. Noise measurement must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inegrate</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levels for 80 – 130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8. OSHA permissible exposure is 90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an eight hour period in a day   T   F</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Answer: True– the OSHA permissible exposure level is 90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dbA</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an eight hour period; the action level is 85dbA</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9. The OSHA Hearing Conservation Program (HCP) requires employers to:</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 monitor noise levels</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 provide hearing protective devices</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 provide employee training on a regular basis</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 keep clear and adequate records of testing and training</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7200">
              <a:lnSpc>
                <a:spcPct val="107000"/>
              </a:lnSpc>
              <a:spcAft>
                <a:spcPts val="800"/>
              </a:spcAft>
            </a:pPr>
            <a:r>
              <a:rPr lang="en-US"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e</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all of the above</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720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Answer: e. all of the above</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10. Hearing protection is the primary resource option in noise exposure control in agricultural settings.      T   F</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Answer: False.  Elimination of noise is the primary option; personal protection (</a:t>
            </a:r>
            <a:r>
              <a:rPr lang="en-US"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ppe</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is the last option.</a:t>
            </a:r>
            <a:endParaRPr lang="en-US" dirty="0"/>
          </a:p>
        </p:txBody>
      </p:sp>
      <p:sp>
        <p:nvSpPr>
          <p:cNvPr id="3" name="Title 2"/>
          <p:cNvSpPr>
            <a:spLocks noGrp="1"/>
          </p:cNvSpPr>
          <p:nvPr>
            <p:ph type="title"/>
          </p:nvPr>
        </p:nvSpPr>
        <p:spPr>
          <a:xfrm>
            <a:off x="457200" y="274638"/>
            <a:ext cx="8229600" cy="411162"/>
          </a:xfrm>
        </p:spPr>
        <p:txBody>
          <a:bodyPr/>
          <a:lstStyle/>
          <a:p>
            <a:pPr lvl="0">
              <a:lnSpc>
                <a:spcPct val="107000"/>
              </a:lnSpc>
              <a:spcBef>
                <a:spcPts val="0"/>
              </a:spcBef>
              <a:spcAft>
                <a:spcPts val="8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Hearing Conservation Program Adapted to Agriculture   Pre- &amp; Post Test Questions   </a:t>
            </a:r>
            <a:r>
              <a:rPr lang="en-US"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page 2</a:t>
            </a:r>
            <a:endParaRPr lang="en-US" dirty="0"/>
          </a:p>
        </p:txBody>
      </p:sp>
    </p:spTree>
    <p:extLst>
      <p:ext uri="{BB962C8B-B14F-4D97-AF65-F5344CB8AC3E}">
        <p14:creationId xmlns:p14="http://schemas.microsoft.com/office/powerpoint/2010/main" val="5451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868362"/>
          </a:xfrm>
        </p:spPr>
        <p:txBody>
          <a:bodyPr>
            <a:normAutofit/>
          </a:bodyPr>
          <a:lstStyle/>
          <a:p>
            <a:pPr lvl="0">
              <a:spcBef>
                <a:spcPts val="0"/>
              </a:spcBef>
            </a:pPr>
            <a:r>
              <a:rPr lang="en-US" sz="3600" dirty="0">
                <a:solidFill>
                  <a:prstClr val="black"/>
                </a:solidFill>
                <a:ea typeface="+mn-ea"/>
                <a:cs typeface="+mn-cs"/>
              </a:rPr>
              <a:t>Hearing Loss : A Real </a:t>
            </a:r>
            <a:r>
              <a:rPr lang="en-US" sz="3600" dirty="0" smtClean="0">
                <a:solidFill>
                  <a:prstClr val="black"/>
                </a:solidFill>
                <a:ea typeface="+mn-ea"/>
                <a:cs typeface="+mn-cs"/>
              </a:rPr>
              <a:t>Concern</a:t>
            </a:r>
            <a:endParaRPr lang="en-US" dirty="0"/>
          </a:p>
        </p:txBody>
      </p:sp>
      <p:sp>
        <p:nvSpPr>
          <p:cNvPr id="7" name="Content Placeholder 1"/>
          <p:cNvSpPr>
            <a:spLocks noGrp="1"/>
          </p:cNvSpPr>
          <p:nvPr>
            <p:ph idx="1"/>
          </p:nvPr>
        </p:nvSpPr>
        <p:spPr/>
        <p:txBody>
          <a:bodyPr>
            <a:normAutofit lnSpcReduction="10000"/>
          </a:bodyPr>
          <a:lstStyle/>
          <a:p>
            <a:r>
              <a:rPr lang="en-US" sz="2000" dirty="0"/>
              <a:t>1 in 10 Americans has a hearing loss that affects his/her ability to understand normal </a:t>
            </a:r>
            <a:r>
              <a:rPr lang="en-US" sz="2000" dirty="0" smtClean="0"/>
              <a:t>speech</a:t>
            </a:r>
          </a:p>
          <a:p>
            <a:pPr marL="0" indent="0">
              <a:buNone/>
            </a:pPr>
            <a:endParaRPr lang="en-US" sz="1000" dirty="0"/>
          </a:p>
          <a:p>
            <a:r>
              <a:rPr lang="en-US" sz="2000" dirty="0"/>
              <a:t>15% of Americans ages 20 – 69 have high frequency hearing loss related to work or leisure </a:t>
            </a:r>
            <a:r>
              <a:rPr lang="en-US" sz="2000" dirty="0" smtClean="0"/>
              <a:t>activities</a:t>
            </a:r>
          </a:p>
          <a:p>
            <a:pPr marL="0" indent="0">
              <a:buNone/>
            </a:pPr>
            <a:endParaRPr lang="en-US" sz="1000" dirty="0"/>
          </a:p>
          <a:p>
            <a:r>
              <a:rPr lang="en-US" sz="2000" dirty="0"/>
              <a:t>30 million people are exposed to hazardous noise levels at </a:t>
            </a:r>
            <a:r>
              <a:rPr lang="en-US" sz="2000" dirty="0" smtClean="0"/>
              <a:t>work</a:t>
            </a:r>
          </a:p>
          <a:p>
            <a:pPr marL="0" indent="0">
              <a:buNone/>
            </a:pPr>
            <a:endParaRPr lang="en-US" sz="1000" dirty="0"/>
          </a:p>
          <a:p>
            <a:r>
              <a:rPr lang="en-US" sz="2000" dirty="0" smtClean="0"/>
              <a:t>NIHL is one of </a:t>
            </a:r>
            <a:r>
              <a:rPr lang="en-US" sz="2000" dirty="0"/>
              <a:t>21 priority areas for NIOSH research   </a:t>
            </a:r>
            <a:r>
              <a:rPr lang="en-US" sz="2000" dirty="0">
                <a:solidFill>
                  <a:srgbClr val="0033CC"/>
                </a:solidFill>
                <a:hlinkClick r:id="rId4" tooltip="Link to CDC NIOSH Noise topics"/>
              </a:rPr>
              <a:t>http://www.cdc.gov/niosh/topics/noise</a:t>
            </a:r>
            <a:r>
              <a:rPr lang="en-US" sz="2000" dirty="0" smtClean="0">
                <a:solidFill>
                  <a:srgbClr val="0033CC"/>
                </a:solidFill>
                <a:hlinkClick r:id="rId4" tooltip="Link to CDC NIOSH Noise topics"/>
              </a:rPr>
              <a:t>/</a:t>
            </a:r>
            <a:endParaRPr lang="en-US" sz="2000" dirty="0" smtClean="0">
              <a:solidFill>
                <a:srgbClr val="0033CC"/>
              </a:solidFill>
            </a:endParaRPr>
          </a:p>
          <a:p>
            <a:pPr marL="0" indent="0">
              <a:buNone/>
            </a:pPr>
            <a:endParaRPr lang="en-US" sz="1000" dirty="0"/>
          </a:p>
          <a:p>
            <a:r>
              <a:rPr lang="en-US" sz="2000" dirty="0"/>
              <a:t>NIHL has been listed as one of the most prevalent occupational health concerns in the U.S. for over 25 years. </a:t>
            </a:r>
            <a:r>
              <a:rPr lang="en-US" sz="2000" dirty="0">
                <a:hlinkClick r:id="rId5" tooltip="Link to OSHA SLTC webpage"/>
              </a:rPr>
              <a:t>www.osha.gov/SLTC</a:t>
            </a:r>
            <a:r>
              <a:rPr lang="en-US" sz="2000" dirty="0" smtClean="0">
                <a:hlinkClick r:id="rId5" tooltip="Link to OSHA SLTC webpage"/>
              </a:rPr>
              <a:t>/</a:t>
            </a:r>
            <a:endParaRPr lang="en-US" sz="2000" dirty="0" smtClean="0"/>
          </a:p>
          <a:p>
            <a:endParaRPr lang="en-US" sz="1400" dirty="0" smtClean="0"/>
          </a:p>
          <a:p>
            <a:pPr marL="0" indent="0">
              <a:buNone/>
            </a:pPr>
            <a:endParaRPr lang="en-US" sz="1400" dirty="0"/>
          </a:p>
          <a:p>
            <a:pPr marL="0" indent="0">
              <a:buNone/>
            </a:pPr>
            <a:r>
              <a:rPr lang="en-US" sz="1400" dirty="0"/>
              <a:t>         Source: American Hearing Resource Foundation </a:t>
            </a:r>
            <a:r>
              <a:rPr lang="en-US" sz="1400" dirty="0">
                <a:hlinkClick r:id="rId6" tooltip="Link to the American Hearing Resource Foundation"/>
              </a:rPr>
              <a:t>http://American-hearing.org/</a:t>
            </a:r>
            <a:r>
              <a:rPr lang="en-US" sz="1400" dirty="0"/>
              <a:t>   </a:t>
            </a:r>
          </a:p>
          <a:p>
            <a:pPr marL="0" indent="0">
              <a:buNone/>
            </a:pPr>
            <a:endParaRPr lang="en-US" dirty="0"/>
          </a:p>
        </p:txBody>
      </p:sp>
    </p:spTree>
    <p:extLst>
      <p:ext uri="{BB962C8B-B14F-4D97-AF65-F5344CB8AC3E}">
        <p14:creationId xmlns:p14="http://schemas.microsoft.com/office/powerpoint/2010/main" val="214353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553200" cy="563562"/>
          </a:xfrm>
        </p:spPr>
        <p:txBody>
          <a:bodyPr>
            <a:noAutofit/>
          </a:bodyPr>
          <a:lstStyle/>
          <a:p>
            <a:r>
              <a:rPr lang="en-US" sz="3600" dirty="0" smtClean="0"/>
              <a:t>Hearing : a Valuable Asset</a:t>
            </a:r>
            <a:endParaRPr lang="en-US" sz="3600" dirty="0"/>
          </a:p>
        </p:txBody>
      </p:sp>
      <p:sp>
        <p:nvSpPr>
          <p:cNvPr id="3" name="Content Placeholder 2"/>
          <p:cNvSpPr>
            <a:spLocks noGrp="1"/>
          </p:cNvSpPr>
          <p:nvPr>
            <p:ph idx="1"/>
          </p:nvPr>
        </p:nvSpPr>
        <p:spPr>
          <a:xfrm>
            <a:off x="2057400" y="2057400"/>
            <a:ext cx="7239000" cy="4068763"/>
          </a:xfrm>
        </p:spPr>
        <p:txBody>
          <a:bodyPr>
            <a:normAutofit/>
          </a:bodyPr>
          <a:lstStyle/>
          <a:p>
            <a:r>
              <a:rPr lang="en-US" sz="2400" dirty="0" smtClean="0"/>
              <a:t>The ability to hear affects quality of life</a:t>
            </a:r>
          </a:p>
          <a:p>
            <a:r>
              <a:rPr lang="en-US" sz="2400" dirty="0" smtClean="0"/>
              <a:t>Low hearing levels can result in stressful and frustrating attempts at conversation</a:t>
            </a:r>
          </a:p>
          <a:p>
            <a:r>
              <a:rPr lang="en-US" sz="2400" dirty="0" smtClean="0"/>
              <a:t>Spoken words can be misinterpreted</a:t>
            </a:r>
          </a:p>
          <a:p>
            <a:r>
              <a:rPr lang="en-US" sz="2400" dirty="0" smtClean="0"/>
              <a:t>Driving, as well as equipment and machinery operation, will be affected</a:t>
            </a:r>
          </a:p>
          <a:p>
            <a:pPr marL="0" indent="0">
              <a:buNone/>
            </a:pPr>
            <a:endParaRPr lang="en-US" sz="1800" i="1" dirty="0" smtClean="0"/>
          </a:p>
          <a:p>
            <a:r>
              <a:rPr lang="en-US" b="1" i="1" dirty="0" smtClean="0"/>
              <a:t>Once it’s gone – it’s gone!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0151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Common Noise Levels chart</a:t>
            </a:r>
            <a:endParaRPr lang="en-US" dirty="0"/>
          </a:p>
        </p:txBody>
      </p:sp>
      <p:graphicFrame>
        <p:nvGraphicFramePr>
          <p:cNvPr id="496642" name="Object 5" title="Common Noise Levels"/>
          <p:cNvGraphicFramePr>
            <a:graphicFrameLocks noGrp="1" noChangeAspect="1"/>
          </p:cNvGraphicFramePr>
          <p:nvPr>
            <p:ph idx="1"/>
            <p:extLst>
              <p:ext uri="{D42A27DB-BD31-4B8C-83A1-F6EECF244321}">
                <p14:modId xmlns:p14="http://schemas.microsoft.com/office/powerpoint/2010/main" val="3553156744"/>
              </p:ext>
            </p:extLst>
          </p:nvPr>
        </p:nvGraphicFramePr>
        <p:xfrm>
          <a:off x="2822575" y="533400"/>
          <a:ext cx="4321591" cy="5592763"/>
        </p:xfrm>
        <a:graphic>
          <a:graphicData uri="http://schemas.openxmlformats.org/presentationml/2006/ole">
            <mc:AlternateContent xmlns:mc="http://schemas.openxmlformats.org/markup-compatibility/2006">
              <mc:Choice xmlns:v="urn:schemas-microsoft-com:vml" Requires="v">
                <p:oleObj spid="_x0000_s108650" name="Acrobat Document" r:id="rId5" imgW="5830114" imgH="7542857" progId="Acrobat.Document.11">
                  <p:embed/>
                </p:oleObj>
              </mc:Choice>
              <mc:Fallback>
                <p:oleObj name="Acrobat Document" r:id="rId5" imgW="5830114" imgH="7542857" progId="Acrobat.Document.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575" y="533400"/>
                        <a:ext cx="4321591" cy="5592763"/>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2722</Words>
  <Application>Microsoft Office PowerPoint</Application>
  <PresentationFormat>On-screen Show (4:3)</PresentationFormat>
  <Paragraphs>497</Paragraphs>
  <Slides>63</Slides>
  <Notes>40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67" baseType="lpstr">
      <vt:lpstr>Office Theme</vt:lpstr>
      <vt:lpstr>Default Design</vt:lpstr>
      <vt:lpstr>2_Office Theme</vt:lpstr>
      <vt:lpstr>Acrobat Document</vt:lpstr>
      <vt:lpstr>Hearing Conservation Program Adapted to Agriculture</vt:lpstr>
      <vt:lpstr>Susan Harwood Training Grant</vt:lpstr>
      <vt:lpstr>Focus Areas</vt:lpstr>
      <vt:lpstr>Scope of Webinar</vt:lpstr>
      <vt:lpstr>Which role do you play?</vt:lpstr>
      <vt:lpstr>What is Noise Induced Hearing Loss?</vt:lpstr>
      <vt:lpstr>Hearing Loss : A Real Concern</vt:lpstr>
      <vt:lpstr>Hearing : a Valuable Asset</vt:lpstr>
      <vt:lpstr>Common Noise Levels chart</vt:lpstr>
      <vt:lpstr>Assessment of NIHL</vt:lpstr>
      <vt:lpstr>Anatomy of the Ear</vt:lpstr>
      <vt:lpstr>Cochlear Damage</vt:lpstr>
      <vt:lpstr>Decibels</vt:lpstr>
      <vt:lpstr>Hertz </vt:lpstr>
      <vt:lpstr>Frequency (Hz)</vt:lpstr>
      <vt:lpstr>Time Weighted Average(TWA)</vt:lpstr>
      <vt:lpstr> OSHA’s Hearing Conservation Program</vt:lpstr>
      <vt:lpstr>OSHA’s Hearing Conservation Program</vt:lpstr>
      <vt:lpstr> </vt:lpstr>
      <vt:lpstr>OSHA Hearing Conservation Program</vt:lpstr>
      <vt:lpstr>OSHA’s Hearing Conservation Program </vt:lpstr>
      <vt:lpstr>Hearing Conservation Program(HCP) –  Monitoring</vt:lpstr>
      <vt:lpstr>HCP – Hearing Protective Devices</vt:lpstr>
      <vt:lpstr>HCP – Training &amp; Education </vt:lpstr>
      <vt:lpstr>HCP - Recordkeeping</vt:lpstr>
      <vt:lpstr>Role of Agricultural Business Owner/Manager</vt:lpstr>
      <vt:lpstr>National Institute for Occupational  Safety &amp; Health (NIOSH)</vt:lpstr>
      <vt:lpstr>NIOSH Hierarchy of Controls</vt:lpstr>
      <vt:lpstr>Best Management Practices</vt:lpstr>
      <vt:lpstr>Best Management Practices </vt:lpstr>
      <vt:lpstr>On-line Noise Meter</vt:lpstr>
      <vt:lpstr>Sound Meter App </vt:lpstr>
      <vt:lpstr>NIOSH webpage on preventing hearing loss</vt:lpstr>
      <vt:lpstr>NIOSH Brochure for Agriculture</vt:lpstr>
      <vt:lpstr>NIOSH brochure for Agriculture </vt:lpstr>
      <vt:lpstr>Clinician’s Role</vt:lpstr>
      <vt:lpstr>Clinician’s Role </vt:lpstr>
      <vt:lpstr>Clinician’s Role  </vt:lpstr>
      <vt:lpstr>Clinical Exam </vt:lpstr>
      <vt:lpstr>Clinician’s Role   </vt:lpstr>
      <vt:lpstr>Hearing Test </vt:lpstr>
      <vt:lpstr>Perception</vt:lpstr>
      <vt:lpstr>Frequency (Hz) </vt:lpstr>
      <vt:lpstr>Hearing Screening Results</vt:lpstr>
      <vt:lpstr>Several types of documentation forms </vt:lpstr>
      <vt:lpstr>PPE </vt:lpstr>
      <vt:lpstr>Hearing Protection</vt:lpstr>
      <vt:lpstr>Clinician’s Role    </vt:lpstr>
      <vt:lpstr>Warning Signs of Sensorineural  Hearing Loss</vt:lpstr>
      <vt:lpstr>OSHA Resources</vt:lpstr>
      <vt:lpstr>OSHA web page for noise and hearing conservation s</vt:lpstr>
      <vt:lpstr>Noise and hearing conservation</vt:lpstr>
      <vt:lpstr>Agriculture Operations  Safety and Health Topics Page</vt:lpstr>
      <vt:lpstr>State to State</vt:lpstr>
      <vt:lpstr>OSHA Resources </vt:lpstr>
      <vt:lpstr>Recommended NIOSH Resources</vt:lpstr>
      <vt:lpstr>Webinars </vt:lpstr>
      <vt:lpstr>Hearling loss prevention</vt:lpstr>
      <vt:lpstr>Employee Rights and Responsibilities</vt:lpstr>
      <vt:lpstr>Whistleblower Protection Program </vt:lpstr>
      <vt:lpstr>Evaluation</vt:lpstr>
      <vt:lpstr>Hearing Conservation Program Adapted to Agriculture   Pre- &amp; Post Test Questions    </vt:lpstr>
      <vt:lpstr>Hearing Conservation Program Adapted to Agriculture   Pre- &amp; Post Test Questions   page 2</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Powell, John W. - OSHA CTR</cp:lastModifiedBy>
  <cp:revision>210</cp:revision>
  <cp:lastPrinted>2015-07-18T03:04:12Z</cp:lastPrinted>
  <dcterms:created xsi:type="dcterms:W3CDTF">2011-11-16T17:02:10Z</dcterms:created>
  <dcterms:modified xsi:type="dcterms:W3CDTF">2017-11-22T21:47:40Z</dcterms:modified>
</cp:coreProperties>
</file>