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78" r:id="rId4"/>
  </p:sldMasterIdLst>
  <p:notesMasterIdLst>
    <p:notesMasterId r:id="rId72"/>
  </p:notesMasterIdLst>
  <p:sldIdLst>
    <p:sldId id="256" r:id="rId5"/>
    <p:sldId id="340" r:id="rId6"/>
    <p:sldId id="257" r:id="rId7"/>
    <p:sldId id="258" r:id="rId8"/>
    <p:sldId id="259" r:id="rId9"/>
    <p:sldId id="276" r:id="rId10"/>
    <p:sldId id="363" r:id="rId11"/>
    <p:sldId id="260" r:id="rId12"/>
    <p:sldId id="291" r:id="rId13"/>
    <p:sldId id="284" r:id="rId14"/>
    <p:sldId id="288" r:id="rId15"/>
    <p:sldId id="287" r:id="rId16"/>
    <p:sldId id="292" r:id="rId17"/>
    <p:sldId id="279" r:id="rId18"/>
    <p:sldId id="306" r:id="rId19"/>
    <p:sldId id="313" r:id="rId20"/>
    <p:sldId id="312" r:id="rId21"/>
    <p:sldId id="310" r:id="rId22"/>
    <p:sldId id="376" r:id="rId23"/>
    <p:sldId id="309" r:id="rId24"/>
    <p:sldId id="308" r:id="rId25"/>
    <p:sldId id="370" r:id="rId26"/>
    <p:sldId id="307" r:id="rId27"/>
    <p:sldId id="305" r:id="rId28"/>
    <p:sldId id="304" r:id="rId29"/>
    <p:sldId id="303" r:id="rId30"/>
    <p:sldId id="293" r:id="rId31"/>
    <p:sldId id="297" r:id="rId32"/>
    <p:sldId id="316" r:id="rId33"/>
    <p:sldId id="298" r:id="rId34"/>
    <p:sldId id="294" r:id="rId35"/>
    <p:sldId id="296" r:id="rId36"/>
    <p:sldId id="317" r:id="rId37"/>
    <p:sldId id="295" r:id="rId38"/>
    <p:sldId id="365" r:id="rId39"/>
    <p:sldId id="318" r:id="rId40"/>
    <p:sldId id="319" r:id="rId41"/>
    <p:sldId id="299" r:id="rId42"/>
    <p:sldId id="301" r:id="rId43"/>
    <p:sldId id="300" r:id="rId44"/>
    <p:sldId id="302" r:id="rId45"/>
    <p:sldId id="322" r:id="rId46"/>
    <p:sldId id="325" r:id="rId47"/>
    <p:sldId id="328" r:id="rId48"/>
    <p:sldId id="330" r:id="rId49"/>
    <p:sldId id="261" r:id="rId50"/>
    <p:sldId id="327" r:id="rId51"/>
    <p:sldId id="373" r:id="rId52"/>
    <p:sldId id="374" r:id="rId53"/>
    <p:sldId id="329" r:id="rId54"/>
    <p:sldId id="262" r:id="rId55"/>
    <p:sldId id="366" r:id="rId56"/>
    <p:sldId id="335" r:id="rId57"/>
    <p:sldId id="342" r:id="rId58"/>
    <p:sldId id="362" r:id="rId59"/>
    <p:sldId id="345" r:id="rId60"/>
    <p:sldId id="358" r:id="rId61"/>
    <p:sldId id="344" r:id="rId62"/>
    <p:sldId id="357" r:id="rId63"/>
    <p:sldId id="368" r:id="rId64"/>
    <p:sldId id="333" r:id="rId65"/>
    <p:sldId id="346" r:id="rId66"/>
    <p:sldId id="347" r:id="rId67"/>
    <p:sldId id="348" r:id="rId68"/>
    <p:sldId id="375" r:id="rId69"/>
    <p:sldId id="351" r:id="rId70"/>
    <p:sldId id="372"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0" autoAdjust="0"/>
    <p:restoredTop sz="84925" autoAdjust="0"/>
  </p:normalViewPr>
  <p:slideViewPr>
    <p:cSldViewPr>
      <p:cViewPr varScale="1">
        <p:scale>
          <a:sx n="62" d="100"/>
          <a:sy n="62" d="100"/>
        </p:scale>
        <p:origin x="-1018" y="-9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20D81-3998-49ED-853D-F82CC524A10D}" type="datetimeFigureOut">
              <a:rPr lang="en-US" smtClean="0"/>
              <a:t>11/16/2017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A3B1F-0A55-4BB2-8C9A-0E8AAE063A1D}" type="slidenum">
              <a:rPr lang="en-US" smtClean="0"/>
              <a:t>‹#›</a:t>
            </a:fld>
            <a:endParaRPr lang="en-US" dirty="0"/>
          </a:p>
        </p:txBody>
      </p:sp>
    </p:spTree>
    <p:extLst>
      <p:ext uri="{BB962C8B-B14F-4D97-AF65-F5344CB8AC3E}">
        <p14:creationId xmlns:p14="http://schemas.microsoft.com/office/powerpoint/2010/main" val="252049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1</a:t>
            </a:fld>
            <a:endParaRPr lang="en-US" dirty="0"/>
          </a:p>
        </p:txBody>
      </p:sp>
    </p:spTree>
    <p:extLst>
      <p:ext uri="{BB962C8B-B14F-4D97-AF65-F5344CB8AC3E}">
        <p14:creationId xmlns:p14="http://schemas.microsoft.com/office/powerpoint/2010/main" val="414821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16</a:t>
            </a:fld>
            <a:endParaRPr lang="en-US" dirty="0"/>
          </a:p>
        </p:txBody>
      </p:sp>
    </p:spTree>
    <p:extLst>
      <p:ext uri="{BB962C8B-B14F-4D97-AF65-F5344CB8AC3E}">
        <p14:creationId xmlns:p14="http://schemas.microsoft.com/office/powerpoint/2010/main" val="385675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400" b="1" u="sng" dirty="0" smtClean="0"/>
              <a:t>Avoid sodium if worker has a history of heart or high blood pressure issues</a:t>
            </a:r>
            <a:endParaRPr lang="en-US" sz="1400" b="1" u="sng" dirty="0"/>
          </a:p>
        </p:txBody>
      </p:sp>
      <p:sp>
        <p:nvSpPr>
          <p:cNvPr id="4" name="Slide Number Placeholder 3"/>
          <p:cNvSpPr>
            <a:spLocks noGrp="1"/>
          </p:cNvSpPr>
          <p:nvPr>
            <p:ph type="sldNum" sz="quarter" idx="10"/>
          </p:nvPr>
        </p:nvSpPr>
        <p:spPr/>
        <p:txBody>
          <a:bodyPr/>
          <a:lstStyle/>
          <a:p>
            <a:fld id="{AE1A3B1F-0A55-4BB2-8C9A-0E8AAE063A1D}" type="slidenum">
              <a:rPr lang="en-US" smtClean="0"/>
              <a:t>17</a:t>
            </a:fld>
            <a:endParaRPr lang="en-US" dirty="0"/>
          </a:p>
        </p:txBody>
      </p:sp>
    </p:spTree>
    <p:extLst>
      <p:ext uri="{BB962C8B-B14F-4D97-AF65-F5344CB8AC3E}">
        <p14:creationId xmlns:p14="http://schemas.microsoft.com/office/powerpoint/2010/main" val="290778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24</a:t>
            </a:fld>
            <a:endParaRPr lang="en-US" dirty="0"/>
          </a:p>
        </p:txBody>
      </p:sp>
    </p:spTree>
    <p:extLst>
      <p:ext uri="{BB962C8B-B14F-4D97-AF65-F5344CB8AC3E}">
        <p14:creationId xmlns:p14="http://schemas.microsoft.com/office/powerpoint/2010/main" val="1058942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26</a:t>
            </a:fld>
            <a:endParaRPr lang="en-US" dirty="0"/>
          </a:p>
        </p:txBody>
      </p:sp>
    </p:spTree>
    <p:extLst>
      <p:ext uri="{BB962C8B-B14F-4D97-AF65-F5344CB8AC3E}">
        <p14:creationId xmlns:p14="http://schemas.microsoft.com/office/powerpoint/2010/main" val="424187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Acclimatize – increase exposure by starting exposure time each day by 50% of work load and ½ time spent</a:t>
            </a:r>
            <a:r>
              <a:rPr lang="en-US" baseline="0" dirty="0" smtClean="0"/>
              <a:t> in high heat; increase each day over a week’s time period</a:t>
            </a:r>
            <a:r>
              <a:rPr lang="en-US" dirty="0" smtClean="0"/>
              <a:t> </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32</a:t>
            </a:fld>
            <a:endParaRPr lang="en-US" dirty="0"/>
          </a:p>
        </p:txBody>
      </p:sp>
    </p:spTree>
    <p:extLst>
      <p:ext uri="{BB962C8B-B14F-4D97-AF65-F5344CB8AC3E}">
        <p14:creationId xmlns:p14="http://schemas.microsoft.com/office/powerpoint/2010/main" val="2648588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Source: https://www.extension.org/pages/62261/heat-related-illnesses-and-agricultural-producers#.U-L_3ul0yUk</a:t>
            </a:r>
          </a:p>
          <a:p>
            <a:r>
              <a:rPr lang="en-US" dirty="0" smtClean="0"/>
              <a:t>*Acclimatize – increase exposure by starting exposure time each day by 50% of work load and ½ time spent</a:t>
            </a:r>
            <a:r>
              <a:rPr lang="en-US" baseline="0" dirty="0" smtClean="0"/>
              <a:t> in high heat; increase each day over a week’s time period</a:t>
            </a:r>
            <a:r>
              <a:rPr lang="en-US" dirty="0" smtClean="0"/>
              <a:t> </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33</a:t>
            </a:fld>
            <a:endParaRPr lang="en-US" dirty="0"/>
          </a:p>
        </p:txBody>
      </p:sp>
    </p:spTree>
    <p:extLst>
      <p:ext uri="{BB962C8B-B14F-4D97-AF65-F5344CB8AC3E}">
        <p14:creationId xmlns:p14="http://schemas.microsoft.com/office/powerpoint/2010/main" val="506385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Recommendations</a:t>
            </a:r>
            <a:r>
              <a:rPr lang="en-US" b="1" baseline="0" dirty="0" smtClean="0"/>
              <a:t> vary depending on extent of heat exposure</a:t>
            </a:r>
            <a:endParaRPr lang="en-US" b="1" dirty="0"/>
          </a:p>
        </p:txBody>
      </p:sp>
      <p:sp>
        <p:nvSpPr>
          <p:cNvPr id="4" name="Slide Number Placeholder 3"/>
          <p:cNvSpPr>
            <a:spLocks noGrp="1"/>
          </p:cNvSpPr>
          <p:nvPr>
            <p:ph type="sldNum" sz="quarter" idx="10"/>
          </p:nvPr>
        </p:nvSpPr>
        <p:spPr/>
        <p:txBody>
          <a:bodyPr/>
          <a:lstStyle/>
          <a:p>
            <a:fld id="{AE1A3B1F-0A55-4BB2-8C9A-0E8AAE063A1D}" type="slidenum">
              <a:rPr lang="en-US" smtClean="0"/>
              <a:t>34</a:t>
            </a:fld>
            <a:endParaRPr lang="en-US" dirty="0"/>
          </a:p>
        </p:txBody>
      </p:sp>
    </p:spTree>
    <p:extLst>
      <p:ext uri="{BB962C8B-B14F-4D97-AF65-F5344CB8AC3E}">
        <p14:creationId xmlns:p14="http://schemas.microsoft.com/office/powerpoint/2010/main" val="327010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http://www.ncbi.nlm.nih.gov/pubmed/17688387</a:t>
            </a:r>
          </a:p>
          <a:p>
            <a:r>
              <a:rPr lang="en-US" dirty="0" smtClean="0"/>
              <a:t>                Clinical Pharmacology –Drug Precautions for Ambient Temperature Increase</a:t>
            </a:r>
          </a:p>
          <a:p>
            <a:r>
              <a:rPr lang="en-US" dirty="0" smtClean="0"/>
              <a:t>                Consumer Health Information – Drugs Sensitive to Heat</a:t>
            </a:r>
          </a:p>
        </p:txBody>
      </p:sp>
      <p:sp>
        <p:nvSpPr>
          <p:cNvPr id="4" name="Slide Number Placeholder 3"/>
          <p:cNvSpPr>
            <a:spLocks noGrp="1"/>
          </p:cNvSpPr>
          <p:nvPr>
            <p:ph type="sldNum" sz="quarter" idx="10"/>
          </p:nvPr>
        </p:nvSpPr>
        <p:spPr/>
        <p:txBody>
          <a:bodyPr/>
          <a:lstStyle/>
          <a:p>
            <a:fld id="{AE1A3B1F-0A55-4BB2-8C9A-0E8AAE063A1D}" type="slidenum">
              <a:rPr lang="en-US" smtClean="0"/>
              <a:t>38</a:t>
            </a:fld>
            <a:endParaRPr lang="en-US" dirty="0"/>
          </a:p>
        </p:txBody>
      </p:sp>
    </p:spTree>
    <p:extLst>
      <p:ext uri="{BB962C8B-B14F-4D97-AF65-F5344CB8AC3E}">
        <p14:creationId xmlns:p14="http://schemas.microsoft.com/office/powerpoint/2010/main" val="2596900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Quinolones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Cipro, Levaquin, Proquin XR   </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  Tetracyclines: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Vibramycin, Tetracycline ,Achromycin  </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   Sulfonomides –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Bactrim, Septra, Gantanol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Antihistamines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Benedryl   </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       /     Cardiac: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Diltiazem (Tiazac or Cardizem)</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 ; Nifedipine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Procardia) ;  </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Quinidine</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 Amiodarone   /  Diuretics –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Furosemide (Lasix</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 /  Phenothiazine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Thorazine)  </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NSAIDS –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Aleve, Motrin, Naprosyn, Anaprox, etc.</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39</a:t>
            </a:fld>
            <a:endParaRPr lang="en-US" dirty="0"/>
          </a:p>
        </p:txBody>
      </p:sp>
    </p:spTree>
    <p:extLst>
      <p:ext uri="{BB962C8B-B14F-4D97-AF65-F5344CB8AC3E}">
        <p14:creationId xmlns:p14="http://schemas.microsoft.com/office/powerpoint/2010/main" val="3960118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42</a:t>
            </a:fld>
            <a:endParaRPr lang="en-US" dirty="0"/>
          </a:p>
        </p:txBody>
      </p:sp>
    </p:spTree>
    <p:extLst>
      <p:ext uri="{BB962C8B-B14F-4D97-AF65-F5344CB8AC3E}">
        <p14:creationId xmlns:p14="http://schemas.microsoft.com/office/powerpoint/2010/main" val="289997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about the Susan Harwood Training Grant </a:t>
            </a:r>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14867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43</a:t>
            </a:fld>
            <a:endParaRPr lang="en-US" dirty="0"/>
          </a:p>
        </p:txBody>
      </p:sp>
    </p:spTree>
    <p:extLst>
      <p:ext uri="{BB962C8B-B14F-4D97-AF65-F5344CB8AC3E}">
        <p14:creationId xmlns:p14="http://schemas.microsoft.com/office/powerpoint/2010/main" val="3172742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heart rate</a:t>
            </a:r>
            <a:r>
              <a:rPr lang="en-US" baseline="0" dirty="0" smtClean="0"/>
              <a:t> over 110 – shorten work period   ** temperature taken for 3 minutes; if over 99.6 – shorten work periods   *** water loss should not exceed 1.5% of total wgt loss in a day</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51</a:t>
            </a:fld>
            <a:endParaRPr lang="en-US" dirty="0"/>
          </a:p>
        </p:txBody>
      </p:sp>
    </p:spTree>
    <p:extLst>
      <p:ext uri="{BB962C8B-B14F-4D97-AF65-F5344CB8AC3E}">
        <p14:creationId xmlns:p14="http://schemas.microsoft.com/office/powerpoint/2010/main" val="297611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OSHA</a:t>
            </a:r>
            <a:r>
              <a:rPr lang="en-US" baseline="0" dirty="0" smtClean="0"/>
              <a:t> Resources available on OSHA.gov </a:t>
            </a:r>
          </a:p>
          <a:p>
            <a:r>
              <a:rPr lang="en-US" baseline="0" dirty="0" smtClean="0"/>
              <a:t>How to get to this location</a:t>
            </a:r>
          </a:p>
          <a:p>
            <a:r>
              <a:rPr lang="en-US" baseline="0" dirty="0" smtClean="0"/>
              <a:t>Search Bar</a:t>
            </a:r>
          </a:p>
          <a:p>
            <a:r>
              <a:rPr lang="en-US" baseline="0" dirty="0" smtClean="0"/>
              <a:t>A-Z Index</a:t>
            </a:r>
            <a:endParaRPr lang="en-US" dirty="0"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9E27A38-CC6D-4CCD-AF44-8094554FB365}" type="slidenum">
              <a:rPr lang="en-US" sz="1200" i="0">
                <a:solidFill>
                  <a:srgbClr val="000000"/>
                </a:solidFill>
                <a:latin typeface="Times New Roman" pitchFamily="18" charset="0"/>
              </a:rPr>
              <a:pPr/>
              <a:t>54</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364817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E180CFF7-C05B-4A85-93FF-DFFFFE2D7730}" type="slidenum">
              <a:rPr lang="en-US" sz="1200" i="0">
                <a:solidFill>
                  <a:srgbClr val="000000"/>
                </a:solidFill>
                <a:latin typeface="Times New Roman" pitchFamily="18" charset="0"/>
              </a:rPr>
              <a:pPr/>
              <a:t>55</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1068375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Quick Takes</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0D4FD8CD-D66E-4554-897C-4622DC087495}" type="slidenum">
              <a:rPr lang="en-US" sz="1200" i="0">
                <a:solidFill>
                  <a:srgbClr val="000000"/>
                </a:solidFill>
                <a:latin typeface="Times New Roman" pitchFamily="18" charset="0"/>
              </a:rPr>
              <a:pPr/>
              <a:t>56</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2093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57</a:t>
            </a:fld>
            <a:endParaRPr lang="en-US" dirty="0"/>
          </a:p>
        </p:txBody>
      </p:sp>
    </p:spTree>
    <p:extLst>
      <p:ext uri="{BB962C8B-B14F-4D97-AF65-F5344CB8AC3E}">
        <p14:creationId xmlns:p14="http://schemas.microsoft.com/office/powerpoint/2010/main" val="1056956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Many states have different OSHA Instruction</a:t>
            </a:r>
          </a:p>
          <a:p>
            <a:r>
              <a:rPr lang="en-US" dirty="0" smtClean="0"/>
              <a:t>Could require</a:t>
            </a:r>
            <a:r>
              <a:rPr lang="en-US" baseline="0" dirty="0" smtClean="0"/>
              <a:t> more under each state plan – be sure to check with your state</a:t>
            </a:r>
          </a:p>
          <a:p>
            <a:r>
              <a:rPr lang="en-US" baseline="0" dirty="0" smtClean="0"/>
              <a:t>State OSHA can be a resource</a:t>
            </a:r>
          </a:p>
          <a:p>
            <a:endParaRPr lang="en-US" dirty="0" smtClean="0"/>
          </a:p>
          <a:p>
            <a:endParaRPr lang="en-US" dirty="0"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E3930E-545A-4E97-B637-4AF9CB361E2A}" type="slidenum">
              <a:rPr lang="en-US" sz="1200" i="0">
                <a:solidFill>
                  <a:srgbClr val="000000"/>
                </a:solidFill>
                <a:latin typeface="Times New Roman" pitchFamily="18" charset="0"/>
              </a:rPr>
              <a:pPr/>
              <a:t>58</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3121503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Association of farmworkers Opportunity Programs – funded by 2010 Susan Harwood Training grant</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686270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Association of farmworkers Opportunity Programs – funded by 2010 Susan Harwood Training grant</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892336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61</a:t>
            </a:fld>
            <a:endParaRPr lang="en-US" dirty="0"/>
          </a:p>
        </p:txBody>
      </p:sp>
    </p:spTree>
    <p:extLst>
      <p:ext uri="{BB962C8B-B14F-4D97-AF65-F5344CB8AC3E}">
        <p14:creationId xmlns:p14="http://schemas.microsoft.com/office/powerpoint/2010/main" val="92594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4</a:t>
            </a:fld>
            <a:endParaRPr lang="en-US" dirty="0"/>
          </a:p>
        </p:txBody>
      </p:sp>
    </p:spTree>
    <p:extLst>
      <p:ext uri="{BB962C8B-B14F-4D97-AF65-F5344CB8AC3E}">
        <p14:creationId xmlns:p14="http://schemas.microsoft.com/office/powerpoint/2010/main" val="2861399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Web site resources</a:t>
            </a: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94B864DB-431A-43EB-90A1-D6B6AC71DB56}" type="slidenum">
              <a:rPr lang="en-US" sz="1200" i="0">
                <a:solidFill>
                  <a:srgbClr val="000000"/>
                </a:solidFill>
                <a:latin typeface="Times New Roman" pitchFamily="18" charset="0"/>
              </a:rPr>
              <a:pPr/>
              <a:t>62</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3150203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r>
              <a:rPr lang="en-US" dirty="0" smtClean="0"/>
              <a:t>Review Employee Rights</a:t>
            </a:r>
          </a:p>
        </p:txBody>
      </p:sp>
      <p:sp>
        <p:nvSpPr>
          <p:cNvPr id="199684" name="Slide Number Placeholder 3"/>
          <p:cNvSpPr>
            <a:spLocks noGrp="1"/>
          </p:cNvSpPr>
          <p:nvPr>
            <p:ph type="sldNum" sz="quarter" idx="5"/>
          </p:nvPr>
        </p:nvSpPr>
        <p:spPr>
          <a:noFill/>
        </p:spPr>
        <p:txBody>
          <a:bodyPr/>
          <a:lstStyle/>
          <a:p>
            <a:fld id="{0D4414A2-337E-43E7-85F1-04A0C98DE148}" type="slidenum">
              <a:rPr lang="en-US" smtClean="0">
                <a:solidFill>
                  <a:srgbClr val="000000"/>
                </a:solidFill>
              </a:rPr>
              <a:pPr/>
              <a:t>63</a:t>
            </a:fld>
            <a:endParaRPr lang="en-US" dirty="0" smtClean="0">
              <a:solidFill>
                <a:srgbClr val="000000"/>
              </a:solidFill>
            </a:endParaRPr>
          </a:p>
        </p:txBody>
      </p:sp>
    </p:spTree>
    <p:extLst>
      <p:ext uri="{BB962C8B-B14F-4D97-AF65-F5344CB8AC3E}">
        <p14:creationId xmlns:p14="http://schemas.microsoft.com/office/powerpoint/2010/main" val="3330025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dirty="0" smtClean="0"/>
              <a:t>Review Employee Rights</a:t>
            </a:r>
          </a:p>
        </p:txBody>
      </p:sp>
      <p:sp>
        <p:nvSpPr>
          <p:cNvPr id="200708" name="Slide Number Placeholder 3"/>
          <p:cNvSpPr>
            <a:spLocks noGrp="1"/>
          </p:cNvSpPr>
          <p:nvPr>
            <p:ph type="sldNum" sz="quarter" idx="5"/>
          </p:nvPr>
        </p:nvSpPr>
        <p:spPr>
          <a:noFill/>
        </p:spPr>
        <p:txBody>
          <a:bodyPr/>
          <a:lstStyle/>
          <a:p>
            <a:fld id="{89986CDD-6E5A-4399-AD60-E1778DBCB80D}" type="slidenum">
              <a:rPr lang="en-US" smtClean="0">
                <a:solidFill>
                  <a:srgbClr val="000000"/>
                </a:solidFill>
              </a:rPr>
              <a:pPr/>
              <a:t>64</a:t>
            </a:fld>
            <a:endParaRPr lang="en-US" dirty="0" smtClean="0">
              <a:solidFill>
                <a:srgbClr val="000000"/>
              </a:solidFill>
            </a:endParaRPr>
          </a:p>
        </p:txBody>
      </p:sp>
    </p:spTree>
    <p:extLst>
      <p:ext uri="{BB962C8B-B14F-4D97-AF65-F5344CB8AC3E}">
        <p14:creationId xmlns:p14="http://schemas.microsoft.com/office/powerpoint/2010/main" val="1332589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A3B1F-0A55-4BB2-8C9A-0E8AAE063A1D}"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399525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smtClean="0"/>
              <a:t>Provide AgriSafe Network with valuable Evaluation information to help improve our presentations</a:t>
            </a:r>
          </a:p>
        </p:txBody>
      </p:sp>
      <p:sp>
        <p:nvSpPr>
          <p:cNvPr id="96260" name="Slide Number Placeholder 3"/>
          <p:cNvSpPr>
            <a:spLocks noGrp="1"/>
          </p:cNvSpPr>
          <p:nvPr>
            <p:ph type="sldNum" sz="quarter" idx="5"/>
          </p:nvPr>
        </p:nvSpPr>
        <p:spPr>
          <a:noFill/>
        </p:spPr>
        <p:txBody>
          <a:bodyPr/>
          <a:lstStyle/>
          <a:p>
            <a:fld id="{D29E5959-0D55-468C-A9D8-61F6D19DA710}" type="slidenum">
              <a:rPr lang="en-US" smtClean="0">
                <a:solidFill>
                  <a:srgbClr val="000000"/>
                </a:solidFill>
              </a:rPr>
              <a:pPr/>
              <a:t>66</a:t>
            </a:fld>
            <a:endParaRPr lang="en-US" dirty="0" smtClean="0">
              <a:solidFill>
                <a:srgbClr val="000000"/>
              </a:solidFill>
            </a:endParaRPr>
          </a:p>
        </p:txBody>
      </p:sp>
    </p:spTree>
    <p:extLst>
      <p:ext uri="{BB962C8B-B14F-4D97-AF65-F5344CB8AC3E}">
        <p14:creationId xmlns:p14="http://schemas.microsoft.com/office/powerpoint/2010/main" val="405105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5</a:t>
            </a:fld>
            <a:endParaRPr lang="en-US" dirty="0"/>
          </a:p>
        </p:txBody>
      </p:sp>
    </p:spTree>
    <p:extLst>
      <p:ext uri="{BB962C8B-B14F-4D97-AF65-F5344CB8AC3E}">
        <p14:creationId xmlns:p14="http://schemas.microsoft.com/office/powerpoint/2010/main" val="228305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www.cdc.gov - Graphics courtesy of North Carolina Agromedicine – an AgriSafe</a:t>
            </a:r>
            <a:r>
              <a:rPr lang="en-US" baseline="0" dirty="0" smtClean="0"/>
              <a:t> state affiliate</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6</a:t>
            </a:fld>
            <a:endParaRPr lang="en-US" dirty="0"/>
          </a:p>
        </p:txBody>
      </p:sp>
    </p:spTree>
    <p:extLst>
      <p:ext uri="{BB962C8B-B14F-4D97-AF65-F5344CB8AC3E}">
        <p14:creationId xmlns:p14="http://schemas.microsoft.com/office/powerpoint/2010/main" val="104870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Photos are the property of AgriSafe</a:t>
            </a:r>
            <a:r>
              <a:rPr lang="en-US" b="1" baseline="0" dirty="0" smtClean="0"/>
              <a:t> Network</a:t>
            </a:r>
            <a:endParaRPr lang="en-US" b="1" dirty="0"/>
          </a:p>
        </p:txBody>
      </p:sp>
      <p:sp>
        <p:nvSpPr>
          <p:cNvPr id="4" name="Slide Number Placeholder 3"/>
          <p:cNvSpPr>
            <a:spLocks noGrp="1"/>
          </p:cNvSpPr>
          <p:nvPr>
            <p:ph type="sldNum" sz="quarter" idx="10"/>
          </p:nvPr>
        </p:nvSpPr>
        <p:spPr/>
        <p:txBody>
          <a:bodyPr/>
          <a:lstStyle/>
          <a:p>
            <a:fld id="{AE1A3B1F-0A55-4BB2-8C9A-0E8AAE063A1D}" type="slidenum">
              <a:rPr lang="en-US" smtClean="0"/>
              <a:t>7</a:t>
            </a:fld>
            <a:endParaRPr lang="en-US" dirty="0"/>
          </a:p>
        </p:txBody>
      </p:sp>
    </p:spTree>
    <p:extLst>
      <p:ext uri="{BB962C8B-B14F-4D97-AF65-F5344CB8AC3E}">
        <p14:creationId xmlns:p14="http://schemas.microsoft.com/office/powerpoint/2010/main" val="35569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farm and ranch children are involved in </a:t>
            </a:r>
            <a:r>
              <a:rPr lang="en-US" baseline="0" dirty="0" smtClean="0"/>
              <a:t> community sports programs – soccer, basketball, football, baseball, track, cross country</a:t>
            </a:r>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t>8</a:t>
            </a:fld>
            <a:endParaRPr lang="en-US" dirty="0"/>
          </a:p>
        </p:txBody>
      </p:sp>
    </p:spTree>
    <p:extLst>
      <p:ext uri="{BB962C8B-B14F-4D97-AF65-F5344CB8AC3E}">
        <p14:creationId xmlns:p14="http://schemas.microsoft.com/office/powerpoint/2010/main" val="336111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E1A3B1F-0A55-4BB2-8C9A-0E8AAE063A1D}" type="slidenum">
              <a:rPr lang="en-US" smtClean="0"/>
              <a:t>11</a:t>
            </a:fld>
            <a:endParaRPr lang="en-US" dirty="0"/>
          </a:p>
        </p:txBody>
      </p:sp>
    </p:spTree>
    <p:extLst>
      <p:ext uri="{BB962C8B-B14F-4D97-AF65-F5344CB8AC3E}">
        <p14:creationId xmlns:p14="http://schemas.microsoft.com/office/powerpoint/2010/main" val="411582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  Workers cannot wait until they are thirsty to drink</a:t>
            </a:r>
            <a:r>
              <a:rPr lang="en-US" sz="1600" b="1" baseline="0" dirty="0" smtClean="0"/>
              <a:t> water.   Signs of dehydration – thirst; concentrated urine output</a:t>
            </a:r>
            <a:endParaRPr lang="en-US" sz="1600" b="1" dirty="0"/>
          </a:p>
        </p:txBody>
      </p:sp>
      <p:sp>
        <p:nvSpPr>
          <p:cNvPr id="4" name="Slide Number Placeholder 3"/>
          <p:cNvSpPr>
            <a:spLocks noGrp="1"/>
          </p:cNvSpPr>
          <p:nvPr>
            <p:ph type="sldNum" sz="quarter" idx="10"/>
          </p:nvPr>
        </p:nvSpPr>
        <p:spPr/>
        <p:txBody>
          <a:bodyPr/>
          <a:lstStyle/>
          <a:p>
            <a:fld id="{AE1A3B1F-0A55-4BB2-8C9A-0E8AAE063A1D}" type="slidenum">
              <a:rPr lang="en-US" smtClean="0"/>
              <a:t>13</a:t>
            </a:fld>
            <a:endParaRPr lang="en-US" dirty="0"/>
          </a:p>
        </p:txBody>
      </p:sp>
    </p:spTree>
    <p:extLst>
      <p:ext uri="{BB962C8B-B14F-4D97-AF65-F5344CB8AC3E}">
        <p14:creationId xmlns:p14="http://schemas.microsoft.com/office/powerpoint/2010/main" val="3001449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dirty="0"/>
          </a:p>
        </p:txBody>
      </p:sp>
    </p:spTree>
    <p:extLst>
      <p:ext uri="{BB962C8B-B14F-4D97-AF65-F5344CB8AC3E}">
        <p14:creationId xmlns:p14="http://schemas.microsoft.com/office/powerpoint/2010/main" val="98633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dirty="0"/>
          </a:p>
        </p:txBody>
      </p:sp>
    </p:spTree>
    <p:extLst>
      <p:ext uri="{BB962C8B-B14F-4D97-AF65-F5344CB8AC3E}">
        <p14:creationId xmlns:p14="http://schemas.microsoft.com/office/powerpoint/2010/main" val="198738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dirty="0"/>
          </a:p>
        </p:txBody>
      </p:sp>
    </p:spTree>
    <p:extLst>
      <p:ext uri="{BB962C8B-B14F-4D97-AF65-F5344CB8AC3E}">
        <p14:creationId xmlns:p14="http://schemas.microsoft.com/office/powerpoint/2010/main" val="314690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0A2B007-00A0-49BB-86EE-B4DF269AFCB4}" type="datetimeFigureOut">
              <a:rPr lang="en-US"/>
              <a:pPr>
                <a:defRPr/>
              </a:pPr>
              <a:t>11/16/2017</a:t>
            </a:fld>
            <a:endParaRPr lang="en-US" dirty="0"/>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464D9E89-FA4A-4B1D-8BF5-5FDECFBCBADF}" type="slidenum">
              <a:rPr lang="en-US"/>
              <a:pPr>
                <a:defRPr/>
              </a:pPr>
              <a:t>‹#›</a:t>
            </a:fld>
            <a:endParaRPr lang="en-US" dirty="0"/>
          </a:p>
        </p:txBody>
      </p:sp>
    </p:spTree>
    <p:extLst>
      <p:ext uri="{BB962C8B-B14F-4D97-AF65-F5344CB8AC3E}">
        <p14:creationId xmlns:p14="http://schemas.microsoft.com/office/powerpoint/2010/main" val="239747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A39A777-A69C-4C2F-8C9C-E5A98B9C8397}" type="datetimeFigureOut">
              <a:rPr lang="en-US"/>
              <a:pPr>
                <a:defRPr/>
              </a:pPr>
              <a:t>11/16/2017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779FA8F-F2F0-439F-9E18-884234A2DA83}" type="slidenum">
              <a:rPr lang="en-US"/>
              <a:pPr>
                <a:defRPr/>
              </a:pPr>
              <a:t>‹#›</a:t>
            </a:fld>
            <a:endParaRPr lang="en-US" dirty="0"/>
          </a:p>
        </p:txBody>
      </p:sp>
    </p:spTree>
    <p:extLst>
      <p:ext uri="{BB962C8B-B14F-4D97-AF65-F5344CB8AC3E}">
        <p14:creationId xmlns:p14="http://schemas.microsoft.com/office/powerpoint/2010/main" val="105862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720EA-C1CB-4C9A-A7AA-DC86FB68401A}" type="datetimeFigureOut">
              <a:rPr lang="en-US" smtClean="0">
                <a:solidFill>
                  <a:prstClr val="black">
                    <a:tint val="75000"/>
                  </a:prstClr>
                </a:solidFill>
              </a:rPr>
              <a:pPr/>
              <a:t>11/16/2017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2265A-0BC9-4EE7-AED4-F2E6A9E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375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720EA-C1CB-4C9A-A7AA-DC86FB68401A}" type="datetimeFigureOut">
              <a:rPr lang="en-US" smtClean="0">
                <a:solidFill>
                  <a:prstClr val="black">
                    <a:tint val="75000"/>
                  </a:prstClr>
                </a:solidFill>
              </a:rPr>
              <a:pPr/>
              <a:t>11/16/2017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2265A-0BC9-4EE7-AED4-F2E6A9E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5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E720EA-C1CB-4C9A-A7AA-DC86FB68401A}" type="datetimeFigureOut">
              <a:rPr lang="en-US" smtClean="0">
                <a:solidFill>
                  <a:prstClr val="black">
                    <a:tint val="75000"/>
                  </a:prstClr>
                </a:solidFill>
              </a:rPr>
              <a:pPr/>
              <a:t>11/16/2017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2265A-0BC9-4EE7-AED4-F2E6A9E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92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E720EA-C1CB-4C9A-A7AA-DC86FB68401A}" type="datetimeFigureOut">
              <a:rPr lang="en-US" smtClean="0">
                <a:solidFill>
                  <a:prstClr val="black">
                    <a:tint val="75000"/>
                  </a:prstClr>
                </a:solidFill>
              </a:rPr>
              <a:pPr/>
              <a:t>11/16/2017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62265A-0BC9-4EE7-AED4-F2E6A9E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77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E720EA-C1CB-4C9A-A7AA-DC86FB68401A}" type="datetimeFigureOut">
              <a:rPr lang="en-US" smtClean="0">
                <a:solidFill>
                  <a:prstClr val="black">
                    <a:tint val="75000"/>
                  </a:prstClr>
                </a:solidFill>
              </a:rPr>
              <a:pPr/>
              <a:t>11/16/2017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62265A-0BC9-4EE7-AED4-F2E6A9E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058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E720EA-C1CB-4C9A-A7AA-DC86FB68401A}" type="datetimeFigureOut">
              <a:rPr lang="en-US" smtClean="0">
                <a:solidFill>
                  <a:prstClr val="black">
                    <a:tint val="75000"/>
                  </a:prstClr>
                </a:solidFill>
              </a:rPr>
              <a:pPr/>
              <a:t>11/16/2017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62265A-0BC9-4EE7-AED4-F2E6A9E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4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dirty="0"/>
          </a:p>
        </p:txBody>
      </p:sp>
    </p:spTree>
    <p:extLst>
      <p:ext uri="{BB962C8B-B14F-4D97-AF65-F5344CB8AC3E}">
        <p14:creationId xmlns:p14="http://schemas.microsoft.com/office/powerpoint/2010/main" val="3665927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720EA-C1CB-4C9A-A7AA-DC86FB68401A}" type="datetimeFigureOut">
              <a:rPr lang="en-US" smtClean="0">
                <a:solidFill>
                  <a:prstClr val="black">
                    <a:tint val="75000"/>
                  </a:prstClr>
                </a:solidFill>
              </a:rPr>
              <a:pPr/>
              <a:t>11/16/2017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62265A-0BC9-4EE7-AED4-F2E6A9E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784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720EA-C1CB-4C9A-A7AA-DC86FB68401A}" type="datetimeFigureOut">
              <a:rPr lang="en-US" smtClean="0">
                <a:solidFill>
                  <a:prstClr val="black">
                    <a:tint val="75000"/>
                  </a:prstClr>
                </a:solidFill>
              </a:rPr>
              <a:pPr/>
              <a:t>11/16/2017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62265A-0BC9-4EE7-AED4-F2E6A9E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459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720EA-C1CB-4C9A-A7AA-DC86FB68401A}" type="datetimeFigureOut">
              <a:rPr lang="en-US" smtClean="0">
                <a:solidFill>
                  <a:prstClr val="black">
                    <a:tint val="75000"/>
                  </a:prstClr>
                </a:solidFill>
              </a:rPr>
              <a:pPr/>
              <a:t>11/16/2017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62265A-0BC9-4EE7-AED4-F2E6A9E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36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720EA-C1CB-4C9A-A7AA-DC86FB68401A}" type="datetimeFigureOut">
              <a:rPr lang="en-US" smtClean="0">
                <a:solidFill>
                  <a:prstClr val="black">
                    <a:tint val="75000"/>
                  </a:prstClr>
                </a:solidFill>
              </a:rPr>
              <a:pPr/>
              <a:t>11/16/2017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2265A-0BC9-4EE7-AED4-F2E6A9E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54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720EA-C1CB-4C9A-A7AA-DC86FB68401A}" type="datetimeFigureOut">
              <a:rPr lang="en-US" smtClean="0">
                <a:solidFill>
                  <a:prstClr val="black">
                    <a:tint val="75000"/>
                  </a:prstClr>
                </a:solidFill>
              </a:rPr>
              <a:pPr/>
              <a:t>11/16/2017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2265A-0BC9-4EE7-AED4-F2E6A9E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08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dirty="0"/>
          </a:p>
        </p:txBody>
      </p:sp>
    </p:spTree>
    <p:extLst>
      <p:ext uri="{BB962C8B-B14F-4D97-AF65-F5344CB8AC3E}">
        <p14:creationId xmlns:p14="http://schemas.microsoft.com/office/powerpoint/2010/main" val="413597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dirty="0"/>
          </a:p>
        </p:txBody>
      </p:sp>
    </p:spTree>
    <p:extLst>
      <p:ext uri="{BB962C8B-B14F-4D97-AF65-F5344CB8AC3E}">
        <p14:creationId xmlns:p14="http://schemas.microsoft.com/office/powerpoint/2010/main" val="340631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t>11/16/2017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77D122-9487-45F1-8AE3-04CEF5FADF6A}" type="slidenum">
              <a:rPr lang="en-US" smtClean="0"/>
              <a:t>‹#›</a:t>
            </a:fld>
            <a:endParaRPr lang="en-US" dirty="0"/>
          </a:p>
        </p:txBody>
      </p:sp>
    </p:spTree>
    <p:extLst>
      <p:ext uri="{BB962C8B-B14F-4D97-AF65-F5344CB8AC3E}">
        <p14:creationId xmlns:p14="http://schemas.microsoft.com/office/powerpoint/2010/main" val="424239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t>11/16/2017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77D122-9487-45F1-8AE3-04CEF5FADF6A}" type="slidenum">
              <a:rPr lang="en-US" smtClean="0"/>
              <a:t>‹#›</a:t>
            </a:fld>
            <a:endParaRPr lang="en-US" dirty="0"/>
          </a:p>
        </p:txBody>
      </p:sp>
    </p:spTree>
    <p:extLst>
      <p:ext uri="{BB962C8B-B14F-4D97-AF65-F5344CB8AC3E}">
        <p14:creationId xmlns:p14="http://schemas.microsoft.com/office/powerpoint/2010/main" val="61075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t>11/16/2017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77D122-9487-45F1-8AE3-04CEF5FADF6A}" type="slidenum">
              <a:rPr lang="en-US" smtClean="0"/>
              <a:t>‹#›</a:t>
            </a:fld>
            <a:endParaRPr lang="en-US" dirty="0"/>
          </a:p>
        </p:txBody>
      </p:sp>
    </p:spTree>
    <p:extLst>
      <p:ext uri="{BB962C8B-B14F-4D97-AF65-F5344CB8AC3E}">
        <p14:creationId xmlns:p14="http://schemas.microsoft.com/office/powerpoint/2010/main" val="305937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dirty="0"/>
          </a:p>
        </p:txBody>
      </p:sp>
    </p:spTree>
    <p:extLst>
      <p:ext uri="{BB962C8B-B14F-4D97-AF65-F5344CB8AC3E}">
        <p14:creationId xmlns:p14="http://schemas.microsoft.com/office/powerpoint/2010/main" val="364566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dirty="0"/>
          </a:p>
        </p:txBody>
      </p:sp>
    </p:spTree>
    <p:extLst>
      <p:ext uri="{BB962C8B-B14F-4D97-AF65-F5344CB8AC3E}">
        <p14:creationId xmlns:p14="http://schemas.microsoft.com/office/powerpoint/2010/main" val="286760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t>11/16/2017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t>‹#›</a:t>
            </a:fld>
            <a:endParaRPr lang="en-US" dirty="0"/>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40A2B007-00A0-49BB-86EE-B4DF269AFCB4}" type="datetimeFigureOut">
              <a:rPr lang="en-US"/>
              <a:pPr>
                <a:defRPr/>
              </a:pPr>
              <a:t>11/16/2017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CFE33810-F82E-4DAF-84C0-F86EFE207F0D}" type="slidenum">
              <a:rPr lang="en-US"/>
              <a:pPr>
                <a:defRPr/>
              </a:pPr>
              <a:t>‹#›</a:t>
            </a:fld>
            <a:endParaRPr lang="en-US" dirty="0"/>
          </a:p>
        </p:txBody>
      </p:sp>
    </p:spTree>
    <p:extLst>
      <p:ext uri="{BB962C8B-B14F-4D97-AF65-F5344CB8AC3E}">
        <p14:creationId xmlns:p14="http://schemas.microsoft.com/office/powerpoint/2010/main" val="3187082456"/>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27BFE51B-167D-4D29-9277-80BF2B938522}" type="datetimeFigureOut">
              <a:rPr lang="en-US"/>
              <a:pPr>
                <a:defRPr/>
              </a:pPr>
              <a:t>11/16/2017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C4BBFB6A-3089-4925-B4F9-D418654F7B2F}" type="slidenum">
              <a:rPr lang="en-US"/>
              <a:pPr>
                <a:defRPr/>
              </a:pPr>
              <a:t>‹#›</a:t>
            </a:fld>
            <a:endParaRPr lang="en-US" dirty="0"/>
          </a:p>
        </p:txBody>
      </p:sp>
    </p:spTree>
    <p:extLst>
      <p:ext uri="{BB962C8B-B14F-4D97-AF65-F5344CB8AC3E}">
        <p14:creationId xmlns:p14="http://schemas.microsoft.com/office/powerpoint/2010/main" val="3866994273"/>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720EA-C1CB-4C9A-A7AA-DC86FB68401A}" type="datetimeFigureOut">
              <a:rPr lang="en-US" smtClean="0">
                <a:solidFill>
                  <a:prstClr val="black">
                    <a:tint val="75000"/>
                  </a:prstClr>
                </a:solidFill>
              </a:rPr>
              <a:pPr/>
              <a:t>11/16/2017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2265A-0BC9-4EE7-AED4-F2E6A9E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125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niosh/topics/heatstress"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www.osha.gov/SLTC/heatillness/heat_index" TargetMode="External"/><Relationship Id="rId5" Type="http://schemas.openxmlformats.org/officeDocument/2006/relationships/hyperlink" Target="http://www.rce.rutgers.edu/" TargetMode="External"/><Relationship Id="rId4" Type="http://schemas.openxmlformats.org/officeDocument/2006/relationships/hyperlink" Target="http://www.extension.org/pages62261/heat-relatedillnesses-and-agricultural-producer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hse.gov.uk/temperature/heatstress/measuring/monitoring.htm"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osha.gov/SLTC/heatillness/heat_index/protective_measures.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hyperlink" Target="http://www.osha.gov/"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10624" TargetMode="External"/><Relationship Id="rId13" Type="http://schemas.openxmlformats.org/officeDocument/2006/relationships/hyperlink" Target="https://www.osha.gov/pls/oshaweb/owadisp.show_document?p_table=STANDARDS&amp;p_id=10486" TargetMode="External"/><Relationship Id="rId3" Type="http://schemas.openxmlformats.org/officeDocument/2006/relationships/image" Target="../media/image38.jpeg"/><Relationship Id="rId7" Type="http://schemas.openxmlformats.org/officeDocument/2006/relationships/hyperlink" Target="https://www.osha.gov/pls/oshaweb/owadisp.show_document?p_id=10484&amp;p_table=STANDARDS" TargetMode="External"/><Relationship Id="rId12" Type="http://schemas.openxmlformats.org/officeDocument/2006/relationships/hyperlink" Target="https://www.osha.gov/pls/oshaweb/owadisp.show_document?p_table=STANDARDS&amp;p_id=1036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osha.gov/pls/oshaweb/owadisp.show_document?p_id=10413&amp;p_table=STANDARDS" TargetMode="External"/><Relationship Id="rId11" Type="http://schemas.openxmlformats.org/officeDocument/2006/relationships/hyperlink" Target="https://www.osha.gov/pls/oshaweb/owadisp.show_document?p_table=STANDARDS&amp;p_id=208" TargetMode="External"/><Relationship Id="rId5" Type="http://schemas.openxmlformats.org/officeDocument/2006/relationships/hyperlink" Target="https://www.osha.gov/pls/oshaweb/owadisp.show_document?p_table=STANDARDS&amp;p_id=202" TargetMode="External"/><Relationship Id="rId10" Type="http://schemas.openxmlformats.org/officeDocument/2006/relationships/hyperlink" Target="https://www.osha.gov/pls/oshaweb/owadisp.show_document?p_id=9806&amp;p_table=STANDARDS" TargetMode="External"/><Relationship Id="rId4" Type="http://schemas.openxmlformats.org/officeDocument/2006/relationships/hyperlink" Target="https://www.osha.gov/pls/oshaweb/owadisp.show_document?p_table=STANDARDS&amp;p_id=9790" TargetMode="External"/><Relationship Id="rId9" Type="http://schemas.openxmlformats.org/officeDocument/2006/relationships/hyperlink" Target="https://www.osha.gov/pls/oshaweb/owadisp.show_document?p_table=STANDARDS&amp;p_id=10959" TargetMode="External"/><Relationship Id="rId14" Type="http://schemas.openxmlformats.org/officeDocument/2006/relationships/hyperlink" Target="https://www.osha.gov/pls/oshaweb/owadisp.show_document?p_table=STANDARDS&amp;p_id=10622"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osha.gov/SLTC/heatstress/heat_illnesses.html" TargetMode="Externa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8" Type="http://schemas.openxmlformats.org/officeDocument/2006/relationships/hyperlink" Target="http://www.nclabor.com/posters/English/HeatPrev.pdf" TargetMode="External"/><Relationship Id="rId3" Type="http://schemas.openxmlformats.org/officeDocument/2006/relationships/image" Target="../media/image38.jpeg"/><Relationship Id="rId7" Type="http://schemas.openxmlformats.org/officeDocument/2006/relationships/hyperlink" Target="http://depts.washington.edu/pnash/heat_illnes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osha.gov/SLTC/heatillness/heat_index/" TargetMode="External"/><Relationship Id="rId5" Type="http://schemas.openxmlformats.org/officeDocument/2006/relationships/hyperlink" Target="https://www.osha.gov/OshDoc/data_Hurricane_Facts/heat_stress.pdf" TargetMode="External"/><Relationship Id="rId10" Type="http://schemas.openxmlformats.org/officeDocument/2006/relationships/hyperlink" Target="http://www.ncfh.org/docs/fsOcc%20Health.pdf" TargetMode="External"/><Relationship Id="rId4" Type="http://schemas.openxmlformats.org/officeDocument/2006/relationships/hyperlink" Target="https://www.osha.gov/SLTC/heatillness/edresources.html" TargetMode="External"/><Relationship Id="rId9" Type="http://schemas.openxmlformats.org/officeDocument/2006/relationships/hyperlink" Target="http://www.cdc.gov/mmwr/preview/mmwrhtml/mm5724a1.htm"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www.nsc.org/" TargetMode="External"/><Relationship Id="rId3" Type="http://schemas.openxmlformats.org/officeDocument/2006/relationships/image" Target="../media/image44.jpeg"/><Relationship Id="rId7" Type="http://schemas.openxmlformats.org/officeDocument/2006/relationships/hyperlink" Target="http://www.necasag.org/"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www.agrisafe.org/" TargetMode="External"/><Relationship Id="rId5" Type="http://schemas.openxmlformats.org/officeDocument/2006/relationships/hyperlink" Target="http://www.cdc.gov/niosh" TargetMode="External"/><Relationship Id="rId4" Type="http://schemas.openxmlformats.org/officeDocument/2006/relationships/hyperlink" Target="http://www.osha.gov/"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hyperlink" Target="http://www.whistleblowers.gov/"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mayoclinic.org/healthy-living/tween-and-teen-health/in-depth/dehydration/art20047470" TargetMode="Externa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590800"/>
            <a:ext cx="6705600" cy="1470025"/>
          </a:xfrm>
        </p:spPr>
        <p:txBody>
          <a:bodyPr/>
          <a:lstStyle/>
          <a:p>
            <a:r>
              <a:rPr lang="en-US" dirty="0" smtClean="0"/>
              <a:t>Prevention of Heat Related Illnesses in Agriculture</a:t>
            </a:r>
            <a:endParaRPr lang="en-US" dirty="0"/>
          </a:p>
        </p:txBody>
      </p:sp>
      <p:sp>
        <p:nvSpPr>
          <p:cNvPr id="3" name="TextBox 4" title="Hide grantee's copyright date"/>
          <p:cNvSpPr txBox="1"/>
          <p:nvPr/>
        </p:nvSpPr>
        <p:spPr>
          <a:xfrm>
            <a:off x="8153400" y="6667500"/>
            <a:ext cx="990600" cy="19050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5473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3127"/>
            <a:ext cx="7315200" cy="851327"/>
          </a:xfrm>
        </p:spPr>
        <p:txBody>
          <a:bodyPr>
            <a:normAutofit/>
          </a:bodyPr>
          <a:lstStyle/>
          <a:p>
            <a:r>
              <a:rPr lang="en-US" sz="3600" b="1" dirty="0" smtClean="0"/>
              <a:t>Mobile/ Migrant Workers</a:t>
            </a:r>
            <a:endParaRPr lang="en-US" sz="3600" b="1" dirty="0"/>
          </a:p>
        </p:txBody>
      </p:sp>
      <p:sp>
        <p:nvSpPr>
          <p:cNvPr id="3" name="Content Placeholder 2"/>
          <p:cNvSpPr>
            <a:spLocks noGrp="1"/>
          </p:cNvSpPr>
          <p:nvPr>
            <p:ph idx="1"/>
          </p:nvPr>
        </p:nvSpPr>
        <p:spPr>
          <a:xfrm>
            <a:off x="1676400" y="2057400"/>
            <a:ext cx="7467600" cy="4983163"/>
          </a:xfrm>
        </p:spPr>
        <p:txBody>
          <a:bodyPr>
            <a:normAutofit/>
          </a:bodyPr>
          <a:lstStyle/>
          <a:p>
            <a:r>
              <a:rPr lang="en-US" sz="2400" dirty="0" smtClean="0"/>
              <a:t>Field workers may be a long distance from shade and water supplies</a:t>
            </a:r>
          </a:p>
          <a:p>
            <a:pPr marL="0" indent="0">
              <a:buNone/>
            </a:pPr>
            <a:endParaRPr lang="en-US" sz="900" dirty="0" smtClean="0"/>
          </a:p>
          <a:p>
            <a:r>
              <a:rPr lang="en-US" sz="2400" dirty="0" smtClean="0"/>
              <a:t>Workers may experience a language barrier</a:t>
            </a:r>
          </a:p>
          <a:p>
            <a:pPr marL="0" indent="0">
              <a:buNone/>
            </a:pPr>
            <a:endParaRPr lang="en-US" sz="900" dirty="0" smtClean="0"/>
          </a:p>
          <a:p>
            <a:r>
              <a:rPr lang="en-US" sz="2400" dirty="0" smtClean="0"/>
              <a:t>Some mobile population workers may have a fear of reporting symptoms</a:t>
            </a:r>
          </a:p>
          <a:p>
            <a:pPr marL="0" indent="0">
              <a:buNone/>
            </a:pPr>
            <a:endParaRPr lang="en-US" sz="900" dirty="0" smtClean="0"/>
          </a:p>
          <a:p>
            <a:r>
              <a:rPr lang="en-US" sz="2400" dirty="0" smtClean="0"/>
              <a:t>Some workers may have an unknown or unrecorded medical history</a:t>
            </a:r>
          </a:p>
          <a:p>
            <a:pPr marL="0" indent="0">
              <a:buNone/>
            </a:pPr>
            <a:endParaRPr lang="en-US" sz="800" dirty="0" smtClean="0"/>
          </a:p>
          <a:p>
            <a:r>
              <a:rPr lang="en-US" sz="2400" dirty="0" smtClean="0"/>
              <a:t>Risk of child exposure to high heat may be increased</a:t>
            </a:r>
          </a:p>
          <a:p>
            <a:pPr marL="0" indent="0">
              <a:buNone/>
            </a:pPr>
            <a:endParaRPr lang="en-US" sz="800" dirty="0" smtClean="0"/>
          </a:p>
          <a:p>
            <a:r>
              <a:rPr lang="en-US" sz="2400" dirty="0" smtClean="0"/>
              <a:t>Risk of pesticide absorption may be elevated</a:t>
            </a:r>
            <a:endParaRPr lang="en-US" sz="2400"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4003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498701" cy="762000"/>
          </a:xfrm>
        </p:spPr>
        <p:txBody>
          <a:bodyPr>
            <a:noAutofit/>
          </a:bodyPr>
          <a:lstStyle/>
          <a:p>
            <a:r>
              <a:rPr lang="en-US" sz="2800" b="1" dirty="0" smtClean="0"/>
              <a:t>Personal </a:t>
            </a:r>
            <a:r>
              <a:rPr lang="en-US" sz="2800" b="1" dirty="0"/>
              <a:t>R</a:t>
            </a:r>
            <a:r>
              <a:rPr lang="en-US" sz="2800" b="1" dirty="0" smtClean="0"/>
              <a:t>isk Factors that Increase Potential for </a:t>
            </a:r>
            <a:r>
              <a:rPr lang="en-US" sz="2800" b="1" dirty="0"/>
              <a:t>Heat </a:t>
            </a:r>
            <a:r>
              <a:rPr lang="en-US" sz="2800" b="1" dirty="0" smtClean="0"/>
              <a:t>Related </a:t>
            </a:r>
            <a:r>
              <a:rPr lang="en-US" sz="2800" b="1" dirty="0"/>
              <a:t>Illnesses (HRI</a:t>
            </a:r>
            <a:r>
              <a:rPr lang="en-US" sz="2800" b="1" dirty="0" smtClean="0"/>
              <a:t>) </a:t>
            </a:r>
            <a:endParaRPr lang="en-US" sz="2800" b="1" dirty="0"/>
          </a:p>
        </p:txBody>
      </p:sp>
      <p:sp>
        <p:nvSpPr>
          <p:cNvPr id="3" name="Content Placeholder 2"/>
          <p:cNvSpPr>
            <a:spLocks noGrp="1"/>
          </p:cNvSpPr>
          <p:nvPr>
            <p:ph idx="1"/>
          </p:nvPr>
        </p:nvSpPr>
        <p:spPr>
          <a:xfrm>
            <a:off x="1981200" y="1676400"/>
            <a:ext cx="6705600" cy="5029200"/>
          </a:xfrm>
        </p:spPr>
        <p:txBody>
          <a:bodyPr>
            <a:normAutofit fontScale="92500" lnSpcReduction="20000"/>
          </a:bodyPr>
          <a:lstStyle/>
          <a:p>
            <a:r>
              <a:rPr lang="en-US" sz="2600" dirty="0" smtClean="0"/>
              <a:t>Pregnancy:  </a:t>
            </a:r>
          </a:p>
          <a:p>
            <a:pPr lvl="2"/>
            <a:r>
              <a:rPr lang="en-US" sz="2600" dirty="0" smtClean="0"/>
              <a:t>a rise in core body temperature can put the fetus at risk</a:t>
            </a:r>
          </a:p>
          <a:p>
            <a:pPr lvl="2"/>
            <a:r>
              <a:rPr lang="en-US" sz="2600" dirty="0"/>
              <a:t>f</a:t>
            </a:r>
            <a:r>
              <a:rPr lang="en-US" sz="2600" dirty="0" smtClean="0"/>
              <a:t>luid retention</a:t>
            </a:r>
          </a:p>
          <a:p>
            <a:pPr lvl="2"/>
            <a:r>
              <a:rPr lang="en-US" sz="2600" dirty="0"/>
              <a:t>a</a:t>
            </a:r>
            <a:r>
              <a:rPr lang="en-US" sz="2600" dirty="0" smtClean="0"/>
              <a:t>s the baby grows, the center of gravity shifts – requiring more energy to move about </a:t>
            </a:r>
            <a:r>
              <a:rPr lang="en-US" sz="2600" i="1" dirty="0" smtClean="0"/>
              <a:t>(especially important in hand picking work and machinery accessibility)</a:t>
            </a:r>
          </a:p>
          <a:p>
            <a:pPr marL="914400" lvl="2" indent="0">
              <a:buNone/>
            </a:pPr>
            <a:endParaRPr lang="en-US" sz="900" i="1" dirty="0" smtClean="0"/>
          </a:p>
          <a:p>
            <a:r>
              <a:rPr lang="en-US" sz="2600" dirty="0" smtClean="0"/>
              <a:t>Diabetes – </a:t>
            </a:r>
            <a:r>
              <a:rPr lang="en-US" sz="2600" dirty="0" smtClean="0">
                <a:solidFill>
                  <a:srgbClr val="FF0000"/>
                </a:solidFill>
              </a:rPr>
              <a:t>avoid extreme heat; keep feet dry and well cushioned</a:t>
            </a:r>
          </a:p>
          <a:p>
            <a:pPr marL="0" indent="0">
              <a:buNone/>
            </a:pPr>
            <a:endParaRPr lang="en-US" sz="900" dirty="0" smtClean="0">
              <a:solidFill>
                <a:srgbClr val="FF0000"/>
              </a:solidFill>
            </a:endParaRPr>
          </a:p>
          <a:p>
            <a:r>
              <a:rPr lang="en-US" sz="2600" dirty="0" smtClean="0"/>
              <a:t>Hypertension – </a:t>
            </a:r>
            <a:r>
              <a:rPr lang="en-US" sz="2600" dirty="0" smtClean="0">
                <a:solidFill>
                  <a:srgbClr val="FF0000"/>
                </a:solidFill>
              </a:rPr>
              <a:t>avoid extreme heat</a:t>
            </a:r>
          </a:p>
          <a:p>
            <a:pPr marL="0" indent="0">
              <a:buNone/>
            </a:pPr>
            <a:endParaRPr lang="en-US" sz="900" dirty="0" smtClean="0">
              <a:solidFill>
                <a:srgbClr val="FF0000"/>
              </a:solidFill>
            </a:endParaRPr>
          </a:p>
          <a:p>
            <a:r>
              <a:rPr lang="en-US" sz="2600" dirty="0" smtClean="0"/>
              <a:t>Skin conditions – may prevent release of body heat</a:t>
            </a:r>
          </a:p>
          <a:p>
            <a:pPr lvl="5"/>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57582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7239000" cy="533400"/>
          </a:xfrm>
        </p:spPr>
        <p:txBody>
          <a:bodyPr>
            <a:noAutofit/>
          </a:bodyPr>
          <a:lstStyle/>
          <a:p>
            <a:r>
              <a:rPr lang="en-US" sz="3000" b="1" dirty="0" smtClean="0"/>
              <a:t>Contributing Factors to Heat           </a:t>
            </a:r>
            <a:br>
              <a:rPr lang="en-US" sz="3000" b="1" dirty="0" smtClean="0"/>
            </a:br>
            <a:r>
              <a:rPr lang="en-US" sz="3000" b="1" dirty="0" smtClean="0"/>
              <a:t>Related Illnesses</a:t>
            </a:r>
            <a:endParaRPr lang="en-US" sz="3000" b="1" dirty="0"/>
          </a:p>
        </p:txBody>
      </p:sp>
      <p:sp>
        <p:nvSpPr>
          <p:cNvPr id="3" name="Content Placeholder 2"/>
          <p:cNvSpPr>
            <a:spLocks noGrp="1"/>
          </p:cNvSpPr>
          <p:nvPr>
            <p:ph idx="1"/>
          </p:nvPr>
        </p:nvSpPr>
        <p:spPr>
          <a:xfrm>
            <a:off x="1524000" y="1828800"/>
            <a:ext cx="7620000" cy="5029200"/>
          </a:xfrm>
        </p:spPr>
        <p:txBody>
          <a:bodyPr>
            <a:normAutofit/>
          </a:bodyPr>
          <a:lstStyle/>
          <a:p>
            <a:pPr lvl="2"/>
            <a:r>
              <a:rPr lang="en-US" dirty="0" smtClean="0"/>
              <a:t> History of heart disease or diabetes</a:t>
            </a:r>
          </a:p>
          <a:p>
            <a:pPr marL="914400" lvl="2" indent="0">
              <a:buNone/>
            </a:pPr>
            <a:endParaRPr lang="en-US" sz="400" dirty="0" smtClean="0"/>
          </a:p>
          <a:p>
            <a:pPr lvl="2"/>
            <a:r>
              <a:rPr lang="en-US" dirty="0" smtClean="0"/>
              <a:t> Chronic respiratory diseases</a:t>
            </a:r>
          </a:p>
          <a:p>
            <a:pPr marL="914400" lvl="2" indent="0">
              <a:buNone/>
            </a:pPr>
            <a:endParaRPr lang="en-US" sz="400" dirty="0" smtClean="0"/>
          </a:p>
          <a:p>
            <a:pPr lvl="2"/>
            <a:r>
              <a:rPr lang="en-US" dirty="0" smtClean="0"/>
              <a:t> Age factor – elderly or very young children</a:t>
            </a:r>
          </a:p>
          <a:p>
            <a:pPr marL="914400" lvl="2" indent="0">
              <a:buNone/>
            </a:pPr>
            <a:endParaRPr lang="en-US" sz="400" dirty="0" smtClean="0"/>
          </a:p>
          <a:p>
            <a:pPr lvl="2"/>
            <a:r>
              <a:rPr lang="en-US" b="1" dirty="0" smtClean="0"/>
              <a:t> Not acclimated to heat conditions</a:t>
            </a:r>
          </a:p>
          <a:p>
            <a:pPr marL="914400" lvl="2" indent="0">
              <a:buNone/>
            </a:pPr>
            <a:endParaRPr lang="en-US" sz="400" b="1" dirty="0" smtClean="0"/>
          </a:p>
          <a:p>
            <a:pPr lvl="2"/>
            <a:r>
              <a:rPr lang="en-US" dirty="0" smtClean="0"/>
              <a:t> Low level of physical fitness</a:t>
            </a:r>
          </a:p>
          <a:p>
            <a:pPr marL="914400" lvl="2" indent="0">
              <a:buNone/>
            </a:pPr>
            <a:endParaRPr lang="en-US" sz="400" dirty="0" smtClean="0"/>
          </a:p>
          <a:p>
            <a:pPr lvl="2"/>
            <a:r>
              <a:rPr lang="en-US" dirty="0" smtClean="0"/>
              <a:t> Obesity</a:t>
            </a:r>
          </a:p>
          <a:p>
            <a:pPr marL="914400" lvl="2" indent="0">
              <a:buNone/>
            </a:pPr>
            <a:endParaRPr lang="en-US" sz="400" dirty="0" smtClean="0"/>
          </a:p>
          <a:p>
            <a:pPr lvl="2"/>
            <a:r>
              <a:rPr lang="en-US" dirty="0" smtClean="0"/>
              <a:t> Lack of restorative sleep</a:t>
            </a:r>
          </a:p>
          <a:p>
            <a:pPr lvl="2"/>
            <a:r>
              <a:rPr lang="en-US" dirty="0" smtClean="0"/>
              <a:t> Current respiratory infection</a:t>
            </a:r>
          </a:p>
          <a:p>
            <a:pPr lvl="2"/>
            <a:r>
              <a:rPr lang="en-US" dirty="0" smtClean="0"/>
              <a:t> Extensive skin conditions</a:t>
            </a:r>
          </a:p>
          <a:p>
            <a:pPr marL="914400" lvl="2" indent="0">
              <a:buNone/>
            </a:pPr>
            <a:endParaRPr lang="en-US" dirty="0" smtClean="0"/>
          </a:p>
          <a:p>
            <a:pPr lvl="2"/>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78635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838200"/>
          </a:xfrm>
        </p:spPr>
        <p:txBody>
          <a:bodyPr>
            <a:normAutofit/>
          </a:bodyPr>
          <a:lstStyle/>
          <a:p>
            <a:r>
              <a:rPr lang="en-US" sz="3600" b="1" dirty="0" smtClean="0"/>
              <a:t>Contributing Factors to HRI</a:t>
            </a:r>
            <a:endParaRPr lang="en-US" sz="3600" b="1" dirty="0"/>
          </a:p>
        </p:txBody>
      </p:sp>
      <p:sp>
        <p:nvSpPr>
          <p:cNvPr id="3" name="Content Placeholder 2"/>
          <p:cNvSpPr>
            <a:spLocks noGrp="1"/>
          </p:cNvSpPr>
          <p:nvPr>
            <p:ph idx="1"/>
          </p:nvPr>
        </p:nvSpPr>
        <p:spPr>
          <a:xfrm>
            <a:off x="2133600" y="1752600"/>
            <a:ext cx="7010400" cy="4648200"/>
          </a:xfrm>
        </p:spPr>
        <p:txBody>
          <a:bodyPr>
            <a:normAutofit/>
          </a:bodyPr>
          <a:lstStyle/>
          <a:p>
            <a:r>
              <a:rPr lang="en-US" sz="2400" b="1" dirty="0" smtClean="0"/>
              <a:t>Dehydration*</a:t>
            </a:r>
          </a:p>
          <a:p>
            <a:pPr marL="0" indent="0">
              <a:buNone/>
            </a:pPr>
            <a:endParaRPr lang="en-US" sz="400" b="1" dirty="0" smtClean="0"/>
          </a:p>
          <a:p>
            <a:r>
              <a:rPr lang="en-US" sz="2400" dirty="0" smtClean="0"/>
              <a:t>Intestinal illnesses</a:t>
            </a:r>
          </a:p>
          <a:p>
            <a:pPr marL="0" indent="0">
              <a:buNone/>
            </a:pPr>
            <a:endParaRPr lang="en-US" sz="400" dirty="0" smtClean="0"/>
          </a:p>
          <a:p>
            <a:r>
              <a:rPr lang="en-US" sz="2400" dirty="0" smtClean="0"/>
              <a:t>Decreased sodium intake</a:t>
            </a:r>
            <a:endParaRPr lang="en-US" sz="400" dirty="0" smtClean="0"/>
          </a:p>
          <a:p>
            <a:r>
              <a:rPr lang="en-US" sz="2400" dirty="0" smtClean="0"/>
              <a:t>High caffeine or sugar intake</a:t>
            </a:r>
          </a:p>
          <a:p>
            <a:pPr marL="0" indent="0">
              <a:buNone/>
            </a:pPr>
            <a:endParaRPr lang="en-US" sz="400" dirty="0" smtClean="0"/>
          </a:p>
          <a:p>
            <a:r>
              <a:rPr lang="en-US" sz="2400" dirty="0" smtClean="0"/>
              <a:t>Alcohol consumption</a:t>
            </a:r>
          </a:p>
          <a:p>
            <a:pPr marL="0" indent="0">
              <a:buNone/>
            </a:pPr>
            <a:endParaRPr lang="en-US" sz="400" dirty="0" smtClean="0"/>
          </a:p>
          <a:p>
            <a:r>
              <a:rPr lang="en-US" sz="2400" dirty="0" smtClean="0"/>
              <a:t>Use of contraindicated prescription or over the counter (otc)medications</a:t>
            </a:r>
          </a:p>
          <a:p>
            <a:pPr marL="0" indent="0">
              <a:buNone/>
            </a:pPr>
            <a:endParaRPr lang="en-US" sz="400" dirty="0" smtClean="0"/>
          </a:p>
          <a:p>
            <a:r>
              <a:rPr lang="en-US" sz="2400" dirty="0" smtClean="0"/>
              <a:t>Use of illegal substances</a:t>
            </a:r>
          </a:p>
          <a:p>
            <a:pPr marL="0" indent="0">
              <a:buNone/>
            </a:pPr>
            <a:endParaRPr lang="en-US" sz="400" dirty="0" smtClean="0"/>
          </a:p>
          <a:p>
            <a:r>
              <a:rPr lang="en-US" sz="2400" dirty="0" smtClean="0"/>
              <a:t>Language or other communication barriers</a:t>
            </a:r>
          </a:p>
          <a:p>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20512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45040" cy="914400"/>
          </a:xfrm>
        </p:spPr>
        <p:txBody>
          <a:bodyPr>
            <a:normAutofit/>
          </a:bodyPr>
          <a:lstStyle/>
          <a:p>
            <a:r>
              <a:rPr lang="en-US" sz="3600" b="1" dirty="0" smtClean="0"/>
              <a:t>Heat Related Illnesses (HRI)</a:t>
            </a:r>
            <a:endParaRPr lang="en-US" sz="3600" b="1" dirty="0"/>
          </a:p>
        </p:txBody>
      </p:sp>
      <p:sp>
        <p:nvSpPr>
          <p:cNvPr id="3" name="Content Placeholder 2"/>
          <p:cNvSpPr>
            <a:spLocks noGrp="1"/>
          </p:cNvSpPr>
          <p:nvPr>
            <p:ph idx="1"/>
          </p:nvPr>
        </p:nvSpPr>
        <p:spPr>
          <a:xfrm>
            <a:off x="685800" y="1981200"/>
            <a:ext cx="7924800" cy="4678363"/>
          </a:xfrm>
        </p:spPr>
        <p:txBody>
          <a:bodyPr>
            <a:normAutofit/>
          </a:bodyPr>
          <a:lstStyle/>
          <a:p>
            <a:pPr marL="0" indent="0">
              <a:buNone/>
            </a:pPr>
            <a:r>
              <a:rPr lang="en-US" u="sng" dirty="0" smtClean="0"/>
              <a:t>Heat Stress </a:t>
            </a:r>
            <a:r>
              <a:rPr lang="en-US" dirty="0" smtClean="0"/>
              <a:t>– </a:t>
            </a:r>
            <a:r>
              <a:rPr lang="en-US" sz="2600" i="1" dirty="0" smtClean="0"/>
              <a:t>an umbrella term used to describe a condition or process that can raise the deep core body temperature:</a:t>
            </a:r>
            <a:r>
              <a:rPr lang="en-US" dirty="0" smtClean="0">
                <a:solidFill>
                  <a:schemeClr val="accent6">
                    <a:lumMod val="50000"/>
                  </a:schemeClr>
                </a:solidFill>
              </a:rPr>
              <a:t> </a:t>
            </a:r>
            <a:endParaRPr lang="en-US" sz="800" dirty="0">
              <a:solidFill>
                <a:schemeClr val="accent6">
                  <a:lumMod val="50000"/>
                </a:schemeClr>
              </a:solidFill>
            </a:endParaRPr>
          </a:p>
          <a:p>
            <a:pPr lvl="2" indent="-342900"/>
            <a:r>
              <a:rPr lang="en-US" dirty="0" smtClean="0">
                <a:solidFill>
                  <a:schemeClr val="accent6">
                    <a:lumMod val="50000"/>
                  </a:schemeClr>
                </a:solidFill>
              </a:rPr>
              <a:t>Heat Exhaustion</a:t>
            </a:r>
          </a:p>
          <a:p>
            <a:pPr lvl="2" indent="-342900"/>
            <a:r>
              <a:rPr lang="en-US" dirty="0" smtClean="0">
                <a:solidFill>
                  <a:srgbClr val="FF0000"/>
                </a:solidFill>
              </a:rPr>
              <a:t>Heat Stroke</a:t>
            </a:r>
          </a:p>
          <a:p>
            <a:pPr lvl="2" indent="-342900"/>
            <a:r>
              <a:rPr lang="en-US" dirty="0" smtClean="0">
                <a:solidFill>
                  <a:schemeClr val="accent6">
                    <a:lumMod val="75000"/>
                  </a:schemeClr>
                </a:solidFill>
              </a:rPr>
              <a:t>Heat Syncope</a:t>
            </a:r>
          </a:p>
          <a:p>
            <a:pPr lvl="2" indent="-342900"/>
            <a:r>
              <a:rPr lang="en-US" dirty="0" smtClean="0">
                <a:solidFill>
                  <a:schemeClr val="accent4">
                    <a:lumMod val="75000"/>
                  </a:schemeClr>
                </a:solidFill>
              </a:rPr>
              <a:t>Heat Cramps</a:t>
            </a:r>
          </a:p>
          <a:p>
            <a:pPr lvl="2" indent="-342900"/>
            <a:r>
              <a:rPr lang="en-US" dirty="0" smtClean="0">
                <a:solidFill>
                  <a:schemeClr val="bg2">
                    <a:lumMod val="50000"/>
                  </a:schemeClr>
                </a:solidFill>
              </a:rPr>
              <a:t>Heat Rash</a:t>
            </a:r>
          </a:p>
          <a:p>
            <a:pPr marL="0" indent="0">
              <a:buNone/>
            </a:pPr>
            <a:endParaRPr lang="en-US" sz="1500" dirty="0" smtClean="0">
              <a:solidFill>
                <a:schemeClr val="bg2">
                  <a:lumMod val="50000"/>
                </a:schemeClr>
              </a:solidFill>
            </a:endParaRPr>
          </a:p>
          <a:p>
            <a:pPr marL="0" indent="0" algn="ctr">
              <a:buNone/>
            </a:pPr>
            <a:r>
              <a:rPr lang="en-US" sz="1500" dirty="0" smtClean="0">
                <a:solidFill>
                  <a:srgbClr val="000000"/>
                </a:solidFill>
              </a:rPr>
              <a:t>Sources: OSHA Campaign to Prevent Heat Illnesses in Outdoor Workers / Using the heat Index Guide</a:t>
            </a:r>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92510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41123" cy="914400"/>
          </a:xfrm>
        </p:spPr>
        <p:txBody>
          <a:bodyPr>
            <a:normAutofit/>
          </a:bodyPr>
          <a:lstStyle/>
          <a:p>
            <a:r>
              <a:rPr lang="en-US" sz="3600" b="1" dirty="0" smtClean="0">
                <a:solidFill>
                  <a:srgbClr val="000000"/>
                </a:solidFill>
              </a:rPr>
              <a:t>Heat Exhaustion</a:t>
            </a:r>
            <a:endParaRPr lang="en-US" sz="3600" b="1" dirty="0">
              <a:solidFill>
                <a:srgbClr val="000000"/>
              </a:solidFill>
            </a:endParaRPr>
          </a:p>
        </p:txBody>
      </p:sp>
      <p:sp>
        <p:nvSpPr>
          <p:cNvPr id="3" name="Content Placeholder 2"/>
          <p:cNvSpPr>
            <a:spLocks noGrp="1"/>
          </p:cNvSpPr>
          <p:nvPr>
            <p:ph idx="1"/>
          </p:nvPr>
        </p:nvSpPr>
        <p:spPr>
          <a:xfrm>
            <a:off x="685800" y="1981200"/>
            <a:ext cx="8305800" cy="4876800"/>
          </a:xfrm>
        </p:spPr>
        <p:txBody>
          <a:bodyPr>
            <a:normAutofit/>
          </a:bodyPr>
          <a:lstStyle/>
          <a:p>
            <a:pPr marL="0" indent="0">
              <a:buNone/>
            </a:pPr>
            <a:r>
              <a:rPr lang="en-US" sz="2400" dirty="0" smtClean="0"/>
              <a:t> </a:t>
            </a:r>
            <a:r>
              <a:rPr lang="en-US" sz="2400" u="sng" dirty="0" smtClean="0"/>
              <a:t>Heat Exhaustion </a:t>
            </a:r>
            <a:r>
              <a:rPr lang="en-US" sz="2400" dirty="0" smtClean="0"/>
              <a:t>results when there is:</a:t>
            </a:r>
          </a:p>
          <a:p>
            <a:pPr marL="0" indent="0">
              <a:buNone/>
            </a:pPr>
            <a:endParaRPr lang="en-US" sz="800" dirty="0" smtClean="0"/>
          </a:p>
          <a:p>
            <a:pPr lvl="2"/>
            <a:r>
              <a:rPr lang="en-US" dirty="0" smtClean="0"/>
              <a:t> a decrease in body water volume or blood volume</a:t>
            </a:r>
          </a:p>
          <a:p>
            <a:pPr marL="914400" lvl="2" indent="0">
              <a:buNone/>
            </a:pPr>
            <a:endParaRPr lang="en-US" sz="800" dirty="0" smtClean="0"/>
          </a:p>
          <a:p>
            <a:pPr lvl="2"/>
            <a:r>
              <a:rPr lang="en-US" dirty="0"/>
              <a:t>a</a:t>
            </a:r>
            <a:r>
              <a:rPr lang="en-US" dirty="0" smtClean="0"/>
              <a:t>n excessive loss of body salts</a:t>
            </a:r>
          </a:p>
          <a:p>
            <a:pPr marL="914400" lvl="2" indent="0">
              <a:buNone/>
            </a:pPr>
            <a:endParaRPr lang="en-US" sz="800" dirty="0" smtClean="0"/>
          </a:p>
          <a:p>
            <a:pPr lvl="2"/>
            <a:r>
              <a:rPr lang="en-US" dirty="0" smtClean="0"/>
              <a:t>the amount of water lost in perspiration exceeds water intake</a:t>
            </a:r>
          </a:p>
          <a:p>
            <a:pPr marL="914400" lvl="2" indent="0">
              <a:buNone/>
            </a:pPr>
            <a:endParaRPr lang="en-US" sz="800" dirty="0" smtClean="0"/>
          </a:p>
          <a:p>
            <a:pPr marL="114300" indent="0">
              <a:buNone/>
            </a:pPr>
            <a:r>
              <a:rPr lang="en-US" sz="2400" dirty="0" smtClean="0"/>
              <a:t>Usually a gradual onset</a:t>
            </a:r>
          </a:p>
          <a:p>
            <a:pPr marL="457200" lvl="1" indent="0">
              <a:buNone/>
            </a:pPr>
            <a:endParaRPr lang="en-US" sz="900" dirty="0" smtClean="0"/>
          </a:p>
          <a:p>
            <a:pPr marL="457200" lvl="1" indent="0">
              <a:buNone/>
            </a:pPr>
            <a:endParaRPr lang="en-US" sz="900" dirty="0"/>
          </a:p>
          <a:p>
            <a:pPr marL="457200" lvl="1" indent="0">
              <a:buNone/>
            </a:pPr>
            <a:endParaRPr lang="en-US" sz="900" dirty="0"/>
          </a:p>
          <a:p>
            <a:pPr marL="457200" lvl="1" indent="0">
              <a:buNone/>
            </a:pPr>
            <a:endParaRPr lang="en-US" dirty="0" smtClean="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60313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5486"/>
            <a:ext cx="7318430" cy="838200"/>
          </a:xfrm>
        </p:spPr>
        <p:txBody>
          <a:bodyPr>
            <a:normAutofit/>
          </a:bodyPr>
          <a:lstStyle/>
          <a:p>
            <a:r>
              <a:rPr lang="en-US" sz="3200" b="1" dirty="0" smtClean="0">
                <a:solidFill>
                  <a:srgbClr val="000000"/>
                </a:solidFill>
              </a:rPr>
              <a:t>Heat Exhaustion – Signs &amp; Symptoms</a:t>
            </a:r>
            <a:endParaRPr lang="en-US" sz="3200" b="1" dirty="0">
              <a:solidFill>
                <a:srgbClr val="000000"/>
              </a:solidFill>
            </a:endParaRPr>
          </a:p>
        </p:txBody>
      </p:sp>
      <p:sp>
        <p:nvSpPr>
          <p:cNvPr id="3" name="Content Placeholder 2"/>
          <p:cNvSpPr>
            <a:spLocks noGrp="1"/>
          </p:cNvSpPr>
          <p:nvPr>
            <p:ph idx="1"/>
          </p:nvPr>
        </p:nvSpPr>
        <p:spPr>
          <a:xfrm>
            <a:off x="1219200" y="2133600"/>
            <a:ext cx="7924800" cy="4419600"/>
          </a:xfrm>
        </p:spPr>
        <p:txBody>
          <a:bodyPr>
            <a:normAutofit lnSpcReduction="10000"/>
          </a:bodyPr>
          <a:lstStyle/>
          <a:p>
            <a:r>
              <a:rPr lang="en-US" sz="2800" dirty="0" smtClean="0"/>
              <a:t>Skin becomes pale and cool or flushed</a:t>
            </a:r>
          </a:p>
          <a:p>
            <a:pPr marL="0" indent="0">
              <a:buNone/>
            </a:pPr>
            <a:endParaRPr lang="en-US" sz="800" dirty="0" smtClean="0"/>
          </a:p>
          <a:p>
            <a:r>
              <a:rPr lang="en-US" sz="2800" dirty="0" smtClean="0"/>
              <a:t>Headache</a:t>
            </a:r>
          </a:p>
          <a:p>
            <a:pPr marL="0" indent="0">
              <a:buNone/>
            </a:pPr>
            <a:endParaRPr lang="en-US" sz="800" dirty="0" smtClean="0"/>
          </a:p>
          <a:p>
            <a:r>
              <a:rPr lang="en-US" sz="2800" dirty="0" smtClean="0"/>
              <a:t>Sweating, clammy skin</a:t>
            </a:r>
          </a:p>
          <a:p>
            <a:pPr marL="0" indent="0">
              <a:buNone/>
            </a:pPr>
            <a:endParaRPr lang="en-US" sz="800" dirty="0" smtClean="0"/>
          </a:p>
          <a:p>
            <a:r>
              <a:rPr lang="en-US" sz="2800" dirty="0" smtClean="0"/>
              <a:t>Abdominal cramping, nausea, vomiting</a:t>
            </a:r>
          </a:p>
          <a:p>
            <a:pPr marL="0" indent="0">
              <a:buNone/>
            </a:pPr>
            <a:endParaRPr lang="en-US" sz="800" dirty="0" smtClean="0"/>
          </a:p>
          <a:p>
            <a:r>
              <a:rPr lang="en-US" sz="2800" dirty="0" smtClean="0"/>
              <a:t>Weakness, lethargy</a:t>
            </a:r>
          </a:p>
          <a:p>
            <a:pPr marL="0" indent="0">
              <a:buNone/>
            </a:pPr>
            <a:endParaRPr lang="en-US" sz="800" dirty="0" smtClean="0"/>
          </a:p>
          <a:p>
            <a:r>
              <a:rPr lang="en-US" sz="2800" dirty="0" smtClean="0"/>
              <a:t>Dizziness, confusion</a:t>
            </a:r>
          </a:p>
          <a:p>
            <a:pPr marL="0" indent="0">
              <a:buNone/>
            </a:pPr>
            <a:endParaRPr lang="en-US" sz="900" dirty="0" smtClean="0"/>
          </a:p>
          <a:p>
            <a:r>
              <a:rPr lang="en-US" sz="2800" dirty="0" smtClean="0"/>
              <a:t>Elevated body temperature</a:t>
            </a:r>
          </a:p>
          <a:p>
            <a:pPr marL="0" indent="0">
              <a:buNone/>
            </a:pPr>
            <a:endParaRPr lang="en-US" sz="1100" dirty="0" smtClean="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83730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914400"/>
          </a:xfrm>
        </p:spPr>
        <p:txBody>
          <a:bodyPr>
            <a:normAutofit/>
          </a:bodyPr>
          <a:lstStyle/>
          <a:p>
            <a:r>
              <a:rPr lang="en-US" sz="3600" b="1" dirty="0" smtClean="0">
                <a:solidFill>
                  <a:srgbClr val="000000"/>
                </a:solidFill>
              </a:rPr>
              <a:t>Heat Exhaustion -Treatment</a:t>
            </a:r>
            <a:endParaRPr lang="en-US" sz="3600" b="1" dirty="0">
              <a:solidFill>
                <a:srgbClr val="000000"/>
              </a:solidFill>
            </a:endParaRPr>
          </a:p>
        </p:txBody>
      </p:sp>
      <p:sp>
        <p:nvSpPr>
          <p:cNvPr id="3" name="Content Placeholder 2"/>
          <p:cNvSpPr>
            <a:spLocks noGrp="1"/>
          </p:cNvSpPr>
          <p:nvPr>
            <p:ph idx="1"/>
          </p:nvPr>
        </p:nvSpPr>
        <p:spPr>
          <a:xfrm>
            <a:off x="374140" y="2103437"/>
            <a:ext cx="8769860" cy="4754563"/>
          </a:xfrm>
        </p:spPr>
        <p:txBody>
          <a:bodyPr>
            <a:normAutofit/>
          </a:bodyPr>
          <a:lstStyle/>
          <a:p>
            <a:r>
              <a:rPr lang="en-US" sz="2400" dirty="0" smtClean="0"/>
              <a:t>Move to a cool, shaded area &amp;</a:t>
            </a:r>
            <a:r>
              <a:rPr lang="en-US" sz="2400" dirty="0"/>
              <a:t> s</a:t>
            </a:r>
            <a:r>
              <a:rPr lang="en-US" sz="2400" dirty="0" smtClean="0"/>
              <a:t>it or lie down with legs slightly elevated</a:t>
            </a:r>
            <a:endParaRPr lang="en-US" sz="800" dirty="0" smtClean="0"/>
          </a:p>
          <a:p>
            <a:r>
              <a:rPr lang="en-US" sz="2400" dirty="0" smtClean="0"/>
              <a:t>Loosen clothing, remove excess clothing</a:t>
            </a:r>
          </a:p>
          <a:p>
            <a:r>
              <a:rPr lang="en-US" sz="2400" dirty="0" smtClean="0"/>
              <a:t>Call for medical attention</a:t>
            </a:r>
            <a:endParaRPr lang="en-US" sz="800" dirty="0" smtClean="0"/>
          </a:p>
          <a:p>
            <a:r>
              <a:rPr lang="en-US" sz="2400" dirty="0" smtClean="0"/>
              <a:t>Apply cool compresses</a:t>
            </a:r>
            <a:endParaRPr lang="en-US" sz="800" dirty="0" smtClean="0"/>
          </a:p>
          <a:p>
            <a:r>
              <a:rPr lang="en-US" sz="2400" dirty="0" smtClean="0"/>
              <a:t>Sip cool water or electrolyte beverage*</a:t>
            </a:r>
          </a:p>
          <a:p>
            <a:pPr marL="0" indent="0">
              <a:buNone/>
            </a:pPr>
            <a:endParaRPr lang="en-US" sz="800" dirty="0" smtClean="0"/>
          </a:p>
          <a:p>
            <a:r>
              <a:rPr lang="en-US" sz="2400" dirty="0" smtClean="0"/>
              <a:t>Do not return to work for several hours after symptoms subside</a:t>
            </a:r>
          </a:p>
          <a:p>
            <a:pPr marL="0" indent="0">
              <a:buNone/>
            </a:pPr>
            <a:endParaRPr lang="en-US" sz="800" dirty="0" smtClean="0"/>
          </a:p>
          <a:p>
            <a:r>
              <a:rPr lang="en-US" sz="2400" dirty="0" smtClean="0"/>
              <a:t>Do not leave victim alone</a:t>
            </a:r>
          </a:p>
          <a:p>
            <a:endParaRPr lang="en-US" dirty="0" smtClean="0"/>
          </a:p>
          <a:p>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6406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524050" cy="838200"/>
          </a:xfrm>
        </p:spPr>
        <p:txBody>
          <a:bodyPr>
            <a:normAutofit/>
          </a:bodyPr>
          <a:lstStyle/>
          <a:p>
            <a:r>
              <a:rPr lang="en-US" sz="3600" b="1" dirty="0" smtClean="0">
                <a:solidFill>
                  <a:srgbClr val="000000"/>
                </a:solidFill>
              </a:rPr>
              <a:t>Sources for Heat Related Illnesses</a:t>
            </a:r>
            <a:endParaRPr lang="en-US" sz="3600" b="1" dirty="0">
              <a:solidFill>
                <a:srgbClr val="000000"/>
              </a:solidFill>
            </a:endParaRPr>
          </a:p>
        </p:txBody>
      </p:sp>
      <p:sp>
        <p:nvSpPr>
          <p:cNvPr id="3" name="Content Placeholder 2"/>
          <p:cNvSpPr>
            <a:spLocks noGrp="1"/>
          </p:cNvSpPr>
          <p:nvPr>
            <p:ph idx="1"/>
          </p:nvPr>
        </p:nvSpPr>
        <p:spPr>
          <a:xfrm>
            <a:off x="685800" y="2133600"/>
            <a:ext cx="8229600" cy="3505200"/>
          </a:xfrm>
        </p:spPr>
        <p:txBody>
          <a:bodyPr>
            <a:noAutofit/>
          </a:bodyPr>
          <a:lstStyle/>
          <a:p>
            <a:pPr marL="0" lvl="0" indent="0">
              <a:buNone/>
            </a:pPr>
            <a:r>
              <a:rPr lang="en-US" sz="2400" dirty="0" smtClean="0">
                <a:solidFill>
                  <a:prstClr val="black"/>
                </a:solidFill>
              </a:rPr>
              <a:t>Sources :</a:t>
            </a:r>
          </a:p>
          <a:p>
            <a:pPr marL="0" lvl="0" indent="0">
              <a:buNone/>
            </a:pPr>
            <a:r>
              <a:rPr lang="en-US" sz="2400" dirty="0" smtClean="0">
                <a:solidFill>
                  <a:prstClr val="black"/>
                </a:solidFill>
                <a:hlinkClick r:id="rId3" tooltip="Link to NIOSH"/>
              </a:rPr>
              <a:t>www.cdc.gov/niosh/topics/heatstress</a:t>
            </a:r>
            <a:endParaRPr lang="en-US" sz="2400" dirty="0">
              <a:solidFill>
                <a:prstClr val="black"/>
              </a:solidFill>
            </a:endParaRPr>
          </a:p>
          <a:p>
            <a:pPr marL="0" lvl="0" indent="0">
              <a:buNone/>
            </a:pPr>
            <a:endParaRPr lang="en-US" sz="2400" dirty="0" smtClean="0">
              <a:solidFill>
                <a:prstClr val="black"/>
              </a:solidFill>
              <a:hlinkClick r:id="rId4" tooltip="Link to Extension.org"/>
            </a:endParaRPr>
          </a:p>
          <a:p>
            <a:pPr marL="0" lvl="0" indent="0">
              <a:buNone/>
            </a:pPr>
            <a:r>
              <a:rPr lang="en-US" sz="2400" dirty="0" smtClean="0">
                <a:solidFill>
                  <a:prstClr val="black"/>
                </a:solidFill>
                <a:hlinkClick r:id="rId4" tooltip="Link to Extension.org"/>
              </a:rPr>
              <a:t>www.extension.org/pages62261/heat-relatedillnesses-and-agricultural-producers</a:t>
            </a:r>
            <a:endParaRPr lang="en-US" sz="2400" dirty="0">
              <a:solidFill>
                <a:prstClr val="black"/>
              </a:solidFill>
            </a:endParaRPr>
          </a:p>
          <a:p>
            <a:pPr marL="0" lvl="0" indent="0">
              <a:buNone/>
            </a:pPr>
            <a:endParaRPr lang="en-US" sz="2400" dirty="0" smtClean="0">
              <a:solidFill>
                <a:prstClr val="black"/>
              </a:solidFill>
            </a:endParaRPr>
          </a:p>
          <a:p>
            <a:pPr marL="0" lvl="0" indent="0">
              <a:buNone/>
            </a:pPr>
            <a:r>
              <a:rPr lang="en-US" sz="2400" dirty="0" smtClean="0">
                <a:solidFill>
                  <a:prstClr val="black"/>
                </a:solidFill>
                <a:hlinkClick r:id="rId5" tooltip="Link to Rutger's fact Sheet"/>
              </a:rPr>
              <a:t>www.rce.Rutgers.edu</a:t>
            </a:r>
            <a:r>
              <a:rPr lang="en-US" sz="2400" dirty="0" smtClean="0">
                <a:solidFill>
                  <a:prstClr val="black"/>
                </a:solidFill>
              </a:rPr>
              <a:t>    </a:t>
            </a:r>
            <a:r>
              <a:rPr lang="en-US" sz="2400" dirty="0">
                <a:solidFill>
                  <a:prstClr val="black"/>
                </a:solidFill>
              </a:rPr>
              <a:t>Fact sheet #FS747</a:t>
            </a:r>
          </a:p>
          <a:p>
            <a:pPr marL="400050" lvl="1" indent="0">
              <a:buNone/>
            </a:pPr>
            <a:endParaRPr lang="en-US" sz="2400" dirty="0">
              <a:solidFill>
                <a:prstClr val="black"/>
              </a:solidFill>
              <a:hlinkClick r:id="rId6" tooltip="Link to OSHA"/>
            </a:endParaRPr>
          </a:p>
          <a:p>
            <a:pPr marL="0" indent="0">
              <a:buNone/>
            </a:pPr>
            <a:r>
              <a:rPr lang="en-US" sz="2400" dirty="0" smtClean="0">
                <a:solidFill>
                  <a:prstClr val="black"/>
                </a:solidFill>
                <a:hlinkClick r:id="rId6" tooltip="Link to OSHA"/>
              </a:rPr>
              <a:t>www.osha.gov/SLTC/heatillness/heat_index</a:t>
            </a:r>
            <a:r>
              <a:rPr lang="en-US" sz="2400" dirty="0" smtClean="0">
                <a:solidFill>
                  <a:prstClr val="black"/>
                </a:solidFill>
              </a:rPr>
              <a:t> </a:t>
            </a:r>
            <a:endParaRPr lang="en-US" sz="2400" dirty="0">
              <a:solidFill>
                <a:prstClr val="black"/>
              </a:solidFill>
            </a:endParaRPr>
          </a:p>
          <a:p>
            <a:pPr marL="0" indent="0">
              <a:buNone/>
            </a:pPr>
            <a:r>
              <a:rPr lang="en-US" dirty="0"/>
              <a:t>	</a:t>
            </a:r>
            <a:endParaRPr lang="en-US" dirty="0" smtClean="0"/>
          </a:p>
          <a:p>
            <a:pPr lvl="1"/>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7202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524050" cy="838200"/>
          </a:xfrm>
        </p:spPr>
        <p:txBody>
          <a:bodyPr>
            <a:normAutofit/>
          </a:bodyPr>
          <a:lstStyle/>
          <a:p>
            <a:r>
              <a:rPr lang="en-US" sz="3600" b="1" dirty="0" smtClean="0">
                <a:solidFill>
                  <a:srgbClr val="000000"/>
                </a:solidFill>
              </a:rPr>
              <a:t>Heat Stroke</a:t>
            </a:r>
            <a:endParaRPr lang="en-US" sz="3600" b="1" dirty="0">
              <a:solidFill>
                <a:srgbClr val="000000"/>
              </a:solidFill>
            </a:endParaRPr>
          </a:p>
        </p:txBody>
      </p:sp>
      <p:sp>
        <p:nvSpPr>
          <p:cNvPr id="3" name="Content Placeholder 2"/>
          <p:cNvSpPr>
            <a:spLocks noGrp="1"/>
          </p:cNvSpPr>
          <p:nvPr>
            <p:ph idx="1"/>
          </p:nvPr>
        </p:nvSpPr>
        <p:spPr>
          <a:xfrm>
            <a:off x="609600" y="1795670"/>
            <a:ext cx="8382000" cy="4953000"/>
          </a:xfrm>
        </p:spPr>
        <p:txBody>
          <a:bodyPr>
            <a:normAutofit fontScale="47500" lnSpcReduction="20000"/>
          </a:bodyPr>
          <a:lstStyle/>
          <a:p>
            <a:pPr marL="0" indent="0">
              <a:buNone/>
            </a:pPr>
            <a:r>
              <a:rPr lang="en-US" sz="6000" u="sng" dirty="0" smtClean="0"/>
              <a:t>Heat Stroke </a:t>
            </a:r>
            <a:r>
              <a:rPr lang="en-US" sz="6000" dirty="0" smtClean="0"/>
              <a:t>is life threatening and the most serious of the heat related illnesses.</a:t>
            </a:r>
          </a:p>
          <a:p>
            <a:pPr marL="0" indent="0">
              <a:buNone/>
            </a:pPr>
            <a:endParaRPr lang="en-US" sz="2000" dirty="0" smtClean="0"/>
          </a:p>
          <a:p>
            <a:r>
              <a:rPr lang="en-US" sz="6000" b="1" i="1" dirty="0" smtClean="0">
                <a:solidFill>
                  <a:srgbClr val="FF0000"/>
                </a:solidFill>
              </a:rPr>
              <a:t>It is a medical emergency!</a:t>
            </a:r>
          </a:p>
          <a:p>
            <a:pPr marL="0" indent="0">
              <a:buNone/>
            </a:pPr>
            <a:endParaRPr lang="en-US" sz="2000" i="1" dirty="0" smtClean="0">
              <a:solidFill>
                <a:srgbClr val="FF0000"/>
              </a:solidFill>
            </a:endParaRPr>
          </a:p>
          <a:p>
            <a:r>
              <a:rPr lang="en-US" sz="6000" dirty="0" smtClean="0"/>
              <a:t>Heat stroke is a central nervous system failure</a:t>
            </a:r>
          </a:p>
          <a:p>
            <a:pPr marL="0" indent="0">
              <a:buNone/>
            </a:pPr>
            <a:endParaRPr lang="en-US" sz="2000" dirty="0" smtClean="0"/>
          </a:p>
          <a:p>
            <a:pPr lvl="1"/>
            <a:r>
              <a:rPr lang="en-US" sz="6000" dirty="0"/>
              <a:t>t</a:t>
            </a:r>
            <a:r>
              <a:rPr lang="en-US" sz="6000" dirty="0" smtClean="0"/>
              <a:t>he body loses the ability to regulate temperature</a:t>
            </a:r>
          </a:p>
          <a:p>
            <a:pPr marL="457200" lvl="1" indent="0">
              <a:buNone/>
            </a:pPr>
            <a:endParaRPr lang="en-US" sz="2000" dirty="0" smtClean="0"/>
          </a:p>
          <a:p>
            <a:pPr lvl="1"/>
            <a:r>
              <a:rPr lang="en-US" sz="6000" dirty="0"/>
              <a:t>t</a:t>
            </a:r>
            <a:r>
              <a:rPr lang="en-US" sz="6000" dirty="0" smtClean="0"/>
              <a:t>he ability to sweat is lost</a:t>
            </a:r>
          </a:p>
          <a:p>
            <a:pPr marL="457200" lvl="1" indent="0">
              <a:buNone/>
            </a:pPr>
            <a:endParaRPr lang="en-US" sz="2500" dirty="0" smtClean="0"/>
          </a:p>
          <a:p>
            <a:pPr lvl="1"/>
            <a:r>
              <a:rPr lang="en-US" sz="6000" dirty="0"/>
              <a:t>t</a:t>
            </a:r>
            <a:r>
              <a:rPr lang="en-US" sz="6000" dirty="0" smtClean="0"/>
              <a:t>he heat regulating system is overwhelmed and </a:t>
            </a:r>
            <a:r>
              <a:rPr lang="en-US" sz="6000" u="sng" dirty="0" smtClean="0"/>
              <a:t>body</a:t>
            </a:r>
            <a:r>
              <a:rPr lang="en-US" sz="6000" dirty="0" smtClean="0"/>
              <a:t> </a:t>
            </a:r>
            <a:r>
              <a:rPr lang="en-US" sz="6000" u="sng" dirty="0" smtClean="0"/>
              <a:t>temperature rises rapidly  </a:t>
            </a:r>
          </a:p>
          <a:p>
            <a:pPr marL="457200" lvl="1" indent="0">
              <a:buNone/>
            </a:pPr>
            <a:endParaRPr lang="en-US" sz="2400" u="sng" dirty="0" smtClean="0"/>
          </a:p>
          <a:p>
            <a:pPr marL="457200" lvl="1" indent="0">
              <a:buNone/>
            </a:pPr>
            <a:endParaRPr lang="en-US" sz="2000" dirty="0" smtClean="0">
              <a:solidFill>
                <a:prstClr val="black"/>
              </a:solidFill>
            </a:endParaRPr>
          </a:p>
          <a:p>
            <a:pPr marL="457200" lvl="1" indent="0">
              <a:buNone/>
            </a:pPr>
            <a:endParaRPr lang="en-US" sz="2600" dirty="0">
              <a:solidFill>
                <a:prstClr val="black"/>
              </a:solidFill>
            </a:endParaRPr>
          </a:p>
          <a:p>
            <a:pPr lvl="1"/>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2495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7086600" cy="914400"/>
          </a:xfrm>
        </p:spPr>
        <p:txBody>
          <a:bodyPr>
            <a:normAutofit/>
          </a:bodyPr>
          <a:lstStyle/>
          <a:p>
            <a:r>
              <a:rPr lang="en-US" sz="3600" b="1" dirty="0" smtClean="0"/>
              <a:t>Susan Harwood Training Grant</a:t>
            </a:r>
            <a:endParaRPr lang="en-US" sz="3600" b="1" dirty="0"/>
          </a:p>
        </p:txBody>
      </p:sp>
      <p:sp>
        <p:nvSpPr>
          <p:cNvPr id="3" name="Content Placeholder 2"/>
          <p:cNvSpPr>
            <a:spLocks noGrp="1"/>
          </p:cNvSpPr>
          <p:nvPr>
            <p:ph idx="1"/>
          </p:nvPr>
        </p:nvSpPr>
        <p:spPr>
          <a:xfrm>
            <a:off x="1981200" y="2286000"/>
            <a:ext cx="6858000" cy="3276600"/>
          </a:xfrm>
        </p:spPr>
        <p:txBody>
          <a:bodyPr>
            <a:normAutofit/>
          </a:bodyPr>
          <a:lstStyle/>
          <a:p>
            <a:pPr marL="0" indent="0">
              <a:lnSpc>
                <a:spcPct val="120000"/>
              </a:lnSpc>
              <a:buNone/>
            </a:pPr>
            <a:r>
              <a:rPr lang="en-US" sz="2400" i="1" dirty="0"/>
              <a:t>This material was produced under a grant </a:t>
            </a:r>
            <a:r>
              <a:rPr lang="en-US" sz="2000" dirty="0" smtClean="0">
                <a:solidFill>
                  <a:prstClr val="black"/>
                </a:solidFill>
              </a:rPr>
              <a:t>(</a:t>
            </a:r>
            <a:r>
              <a:rPr lang="en-US" sz="2000" dirty="0">
                <a:solidFill>
                  <a:prstClr val="black"/>
                </a:solidFill>
              </a:rPr>
              <a:t>SH – 26280 - SH4) </a:t>
            </a:r>
            <a:r>
              <a:rPr lang="en-US" sz="2400" i="1" dirty="0" smtClean="0"/>
              <a:t> </a:t>
            </a:r>
            <a:r>
              <a:rPr lang="en-US" sz="2400" i="1" dirty="0"/>
              <a:t>from the Occupational Safety and Health Administration, U.S. Department of Labor. It does not necessarily reflect the views or policies of the U.S. Department of Labor, nor does the mention of trade names, commercial products, or organization imply endorsement by the U.S. </a:t>
            </a:r>
            <a:r>
              <a:rPr lang="en-US" sz="2400" i="1" dirty="0" smtClean="0"/>
              <a:t>Government.</a:t>
            </a:r>
            <a:endParaRPr lang="en-US" sz="2400" i="1" dirty="0"/>
          </a:p>
          <a:p>
            <a:pPr marL="0" indent="0">
              <a:buNone/>
            </a:pPr>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8668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65210" cy="914400"/>
          </a:xfrm>
        </p:spPr>
        <p:txBody>
          <a:bodyPr>
            <a:normAutofit/>
          </a:bodyPr>
          <a:lstStyle/>
          <a:p>
            <a:r>
              <a:rPr lang="en-US" sz="3600" b="1" dirty="0" smtClean="0">
                <a:solidFill>
                  <a:srgbClr val="000000"/>
                </a:solidFill>
              </a:rPr>
              <a:t>Heat Stroke - Signs &amp; Symptoms</a:t>
            </a:r>
            <a:endParaRPr lang="en-US" sz="3600" b="1" dirty="0">
              <a:solidFill>
                <a:srgbClr val="000000"/>
              </a:solidFill>
            </a:endParaRPr>
          </a:p>
        </p:txBody>
      </p:sp>
      <p:sp>
        <p:nvSpPr>
          <p:cNvPr id="3" name="Content Placeholder 2"/>
          <p:cNvSpPr>
            <a:spLocks noGrp="1"/>
          </p:cNvSpPr>
          <p:nvPr>
            <p:ph idx="1"/>
          </p:nvPr>
        </p:nvSpPr>
        <p:spPr>
          <a:xfrm>
            <a:off x="1143000" y="1676400"/>
            <a:ext cx="7620000" cy="5181600"/>
          </a:xfrm>
        </p:spPr>
        <p:txBody>
          <a:bodyPr>
            <a:normAutofit/>
          </a:bodyPr>
          <a:lstStyle/>
          <a:p>
            <a:r>
              <a:rPr lang="en-US" sz="2800" dirty="0" smtClean="0"/>
              <a:t>Skin is hot and dry</a:t>
            </a:r>
          </a:p>
          <a:p>
            <a:pPr marL="0" indent="0">
              <a:buNone/>
            </a:pPr>
            <a:endParaRPr lang="en-US" sz="800" dirty="0" smtClean="0"/>
          </a:p>
          <a:p>
            <a:r>
              <a:rPr lang="en-US" sz="2800" dirty="0" smtClean="0"/>
              <a:t>Body temperature is high: 104 +</a:t>
            </a:r>
          </a:p>
          <a:p>
            <a:pPr marL="0" indent="0">
              <a:buNone/>
            </a:pPr>
            <a:endParaRPr lang="en-US" sz="800" dirty="0" smtClean="0"/>
          </a:p>
          <a:p>
            <a:r>
              <a:rPr lang="en-US" sz="2800" dirty="0" smtClean="0"/>
              <a:t>Heart rate is rapid</a:t>
            </a:r>
          </a:p>
          <a:p>
            <a:pPr marL="0" indent="0">
              <a:buNone/>
            </a:pPr>
            <a:endParaRPr lang="en-US" sz="800" dirty="0" smtClean="0"/>
          </a:p>
          <a:p>
            <a:r>
              <a:rPr lang="en-US" sz="2800" dirty="0" smtClean="0"/>
              <a:t>Sweating is usually absent</a:t>
            </a:r>
          </a:p>
          <a:p>
            <a:pPr marL="0" indent="0">
              <a:buNone/>
            </a:pPr>
            <a:endParaRPr lang="en-US" sz="800" dirty="0" smtClean="0"/>
          </a:p>
          <a:p>
            <a:r>
              <a:rPr lang="en-US" sz="2800" dirty="0" smtClean="0"/>
              <a:t>Chills may be present</a:t>
            </a:r>
          </a:p>
          <a:p>
            <a:pPr marL="0" indent="0">
              <a:buNone/>
            </a:pPr>
            <a:endParaRPr lang="en-US" sz="800" dirty="0" smtClean="0"/>
          </a:p>
          <a:p>
            <a:r>
              <a:rPr lang="en-US" sz="2800" dirty="0" smtClean="0"/>
              <a:t>Victim may be confused, dizzy, and might have slurred speech</a:t>
            </a:r>
          </a:p>
          <a:p>
            <a:pPr marL="0" indent="0">
              <a:buNone/>
            </a:pPr>
            <a:endParaRPr lang="en-US" sz="800" dirty="0" smtClean="0"/>
          </a:p>
          <a:p>
            <a:r>
              <a:rPr lang="en-US" sz="2800" dirty="0" smtClean="0"/>
              <a:t>Seizures or loss of consciousness are possible</a:t>
            </a:r>
            <a:endParaRPr lang="en-US" sz="2800"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15200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9333"/>
            <a:ext cx="7860751" cy="914400"/>
          </a:xfrm>
        </p:spPr>
        <p:txBody>
          <a:bodyPr>
            <a:normAutofit/>
          </a:bodyPr>
          <a:lstStyle/>
          <a:p>
            <a:r>
              <a:rPr lang="en-US" sz="3600" b="1" dirty="0" smtClean="0">
                <a:solidFill>
                  <a:srgbClr val="000000"/>
                </a:solidFill>
              </a:rPr>
              <a:t>Heat Stroke - Treatment</a:t>
            </a:r>
            <a:endParaRPr lang="en-US" sz="3600" b="1" dirty="0">
              <a:solidFill>
                <a:srgbClr val="000000"/>
              </a:solidFill>
            </a:endParaRPr>
          </a:p>
        </p:txBody>
      </p:sp>
      <p:sp>
        <p:nvSpPr>
          <p:cNvPr id="3" name="Content Placeholder 2"/>
          <p:cNvSpPr>
            <a:spLocks noGrp="1"/>
          </p:cNvSpPr>
          <p:nvPr>
            <p:ph idx="1"/>
          </p:nvPr>
        </p:nvSpPr>
        <p:spPr>
          <a:xfrm>
            <a:off x="838200" y="2057400"/>
            <a:ext cx="7772400" cy="4602163"/>
          </a:xfrm>
        </p:spPr>
        <p:txBody>
          <a:bodyPr>
            <a:normAutofit lnSpcReduction="10000"/>
          </a:bodyPr>
          <a:lstStyle/>
          <a:p>
            <a:r>
              <a:rPr lang="en-US" sz="2800" b="1" i="1" dirty="0" smtClean="0">
                <a:solidFill>
                  <a:srgbClr val="FF0000"/>
                </a:solidFill>
              </a:rPr>
              <a:t>Call 911 or designated emergency number immediately!</a:t>
            </a:r>
          </a:p>
          <a:p>
            <a:pPr marL="0" indent="0">
              <a:buNone/>
            </a:pPr>
            <a:endParaRPr lang="en-US" sz="800" b="1" i="1" dirty="0" smtClean="0">
              <a:solidFill>
                <a:srgbClr val="FF0000"/>
              </a:solidFill>
            </a:endParaRPr>
          </a:p>
          <a:p>
            <a:r>
              <a:rPr lang="en-US" sz="2800" dirty="0" smtClean="0"/>
              <a:t>Move to a cool, shaded area until help arrives</a:t>
            </a:r>
          </a:p>
          <a:p>
            <a:pPr marL="0" indent="0">
              <a:buNone/>
            </a:pPr>
            <a:endParaRPr lang="en-US" sz="800" dirty="0" smtClean="0"/>
          </a:p>
          <a:p>
            <a:r>
              <a:rPr lang="en-US" sz="2800" dirty="0" smtClean="0"/>
              <a:t>Remove restrictive clothing</a:t>
            </a:r>
          </a:p>
          <a:p>
            <a:pPr marL="0" indent="0">
              <a:buNone/>
            </a:pPr>
            <a:endParaRPr lang="en-US" sz="800" dirty="0" smtClean="0"/>
          </a:p>
          <a:p>
            <a:r>
              <a:rPr lang="en-US" sz="2800" dirty="0" smtClean="0"/>
              <a:t>Cool body with compresses, wet sheets, or towels</a:t>
            </a:r>
          </a:p>
          <a:p>
            <a:pPr marL="0" indent="0">
              <a:buNone/>
            </a:pPr>
            <a:endParaRPr lang="en-US" sz="800" dirty="0" smtClean="0"/>
          </a:p>
          <a:p>
            <a:r>
              <a:rPr lang="en-US" sz="2800" dirty="0" smtClean="0"/>
              <a:t>If water is not available, fan the person</a:t>
            </a:r>
          </a:p>
          <a:p>
            <a:pPr marL="0" indent="0">
              <a:buNone/>
            </a:pPr>
            <a:endParaRPr lang="en-US" sz="900" dirty="0" smtClean="0"/>
          </a:p>
          <a:p>
            <a:r>
              <a:rPr lang="en-US" sz="2800" dirty="0" smtClean="0"/>
              <a:t>Do not leave the person alone!</a:t>
            </a:r>
          </a:p>
          <a:p>
            <a:pPr marL="0" indent="0">
              <a:buNone/>
            </a:pPr>
            <a:r>
              <a:rPr lang="en-US" sz="2800" dirty="0" smtClean="0">
                <a:solidFill>
                  <a:srgbClr val="FF0000"/>
                </a:solidFill>
              </a:rPr>
              <a:t>	</a:t>
            </a:r>
            <a:endParaRPr lang="en-US" sz="2800" dirty="0" smtClean="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6920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Poster for signs and symptoms of heat stroke and heat exhaus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1" y="152400"/>
            <a:ext cx="8534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normAutofit fontScale="90000"/>
          </a:bodyPr>
          <a:lstStyle/>
          <a:p>
            <a:r>
              <a:rPr lang="en-US" dirty="0" smtClean="0"/>
              <a:t>Sign and </a:t>
            </a:r>
            <a:r>
              <a:rPr lang="en-US" dirty="0" err="1" smtClean="0"/>
              <a:t>Symptions</a:t>
            </a:r>
            <a:r>
              <a:rPr lang="en-US" dirty="0" smtClean="0"/>
              <a:t> of heat stroke/</a:t>
            </a:r>
            <a:r>
              <a:rPr lang="en-US" dirty="0" err="1" smtClean="0"/>
              <a:t>exhausion</a:t>
            </a:r>
            <a:endParaRPr lang="en-US" dirty="0"/>
          </a:p>
        </p:txBody>
      </p:sp>
    </p:spTree>
    <p:extLst>
      <p:ext uri="{BB962C8B-B14F-4D97-AF65-F5344CB8AC3E}">
        <p14:creationId xmlns:p14="http://schemas.microsoft.com/office/powerpoint/2010/main" val="1238734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2563"/>
            <a:ext cx="7843616" cy="838200"/>
          </a:xfrm>
        </p:spPr>
        <p:txBody>
          <a:bodyPr>
            <a:normAutofit/>
          </a:bodyPr>
          <a:lstStyle/>
          <a:p>
            <a:r>
              <a:rPr lang="en-US" sz="3600" b="1" dirty="0" smtClean="0">
                <a:solidFill>
                  <a:srgbClr val="000000"/>
                </a:solidFill>
              </a:rPr>
              <a:t>Heat Syncope</a:t>
            </a:r>
            <a:endParaRPr lang="en-US" sz="3600" b="1" dirty="0">
              <a:solidFill>
                <a:srgbClr val="000000"/>
              </a:solidFill>
            </a:endParaRPr>
          </a:p>
        </p:txBody>
      </p:sp>
      <p:sp>
        <p:nvSpPr>
          <p:cNvPr id="3" name="Content Placeholder 2"/>
          <p:cNvSpPr>
            <a:spLocks noGrp="1"/>
          </p:cNvSpPr>
          <p:nvPr>
            <p:ph idx="1"/>
          </p:nvPr>
        </p:nvSpPr>
        <p:spPr>
          <a:xfrm>
            <a:off x="304800" y="2209801"/>
            <a:ext cx="8610600" cy="3581399"/>
          </a:xfrm>
        </p:spPr>
        <p:txBody>
          <a:bodyPr>
            <a:normAutofit/>
          </a:bodyPr>
          <a:lstStyle/>
          <a:p>
            <a:pPr marL="0" indent="0">
              <a:buNone/>
            </a:pPr>
            <a:r>
              <a:rPr lang="en-US" sz="2400" u="sng" dirty="0" smtClean="0"/>
              <a:t>Heat Syncope </a:t>
            </a:r>
            <a:r>
              <a:rPr lang="en-US" sz="2400" dirty="0" smtClean="0"/>
              <a:t>results when blood pools in the skin or lower parts of the body</a:t>
            </a:r>
          </a:p>
          <a:p>
            <a:pPr marL="0" indent="0">
              <a:buNone/>
            </a:pPr>
            <a:endParaRPr lang="en-US" sz="800" dirty="0" smtClean="0"/>
          </a:p>
          <a:p>
            <a:pPr lvl="1"/>
            <a:r>
              <a:rPr lang="en-US" sz="2400" dirty="0" smtClean="0"/>
              <a:t>indicates a decreased flow of blood to the brain</a:t>
            </a:r>
          </a:p>
          <a:p>
            <a:pPr marL="457200" lvl="1" indent="0">
              <a:buNone/>
            </a:pPr>
            <a:endParaRPr lang="en-US" sz="800" dirty="0" smtClean="0"/>
          </a:p>
          <a:p>
            <a:pPr lvl="1"/>
            <a:r>
              <a:rPr lang="en-US" sz="2400" dirty="0"/>
              <a:t>m</a:t>
            </a:r>
            <a:r>
              <a:rPr lang="en-US" sz="2400" dirty="0" smtClean="0"/>
              <a:t>ay happen when a worker is standing in one place for an extended period or suddenly moves from a sitting or lying position</a:t>
            </a:r>
          </a:p>
          <a:p>
            <a:pPr marL="457200" lvl="1" indent="0">
              <a:buNone/>
            </a:pPr>
            <a:endParaRPr lang="en-US" sz="800" dirty="0" smtClean="0"/>
          </a:p>
          <a:p>
            <a:pPr marL="457200" lvl="1" indent="0">
              <a:buNone/>
            </a:pPr>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90501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20"/>
            <a:ext cx="8229600" cy="914400"/>
          </a:xfrm>
        </p:spPr>
        <p:txBody>
          <a:bodyPr>
            <a:normAutofit/>
          </a:bodyPr>
          <a:lstStyle/>
          <a:p>
            <a:r>
              <a:rPr lang="en-US" sz="3600" b="1" dirty="0" smtClean="0">
                <a:solidFill>
                  <a:srgbClr val="000000"/>
                </a:solidFill>
              </a:rPr>
              <a:t>Heat Syncope  </a:t>
            </a:r>
            <a:endParaRPr lang="en-US" sz="3600" b="1" dirty="0">
              <a:solidFill>
                <a:srgbClr val="000000"/>
              </a:solidFill>
            </a:endParaRPr>
          </a:p>
        </p:txBody>
      </p:sp>
      <p:sp>
        <p:nvSpPr>
          <p:cNvPr id="5" name="Text Placeholder 4"/>
          <p:cNvSpPr>
            <a:spLocks noGrp="1"/>
          </p:cNvSpPr>
          <p:nvPr>
            <p:ph type="body" idx="1"/>
          </p:nvPr>
        </p:nvSpPr>
        <p:spPr>
          <a:xfrm>
            <a:off x="838200" y="2209800"/>
            <a:ext cx="3048000" cy="639536"/>
          </a:xfrm>
        </p:spPr>
        <p:txBody>
          <a:bodyPr>
            <a:normAutofit/>
          </a:bodyPr>
          <a:lstStyle/>
          <a:p>
            <a:r>
              <a:rPr lang="en-US" sz="2800" dirty="0" smtClean="0">
                <a:solidFill>
                  <a:schemeClr val="accent6">
                    <a:lumMod val="75000"/>
                  </a:schemeClr>
                </a:solidFill>
              </a:rPr>
              <a:t>Signs &amp; Symptoms</a:t>
            </a:r>
            <a:endParaRPr lang="en-US" sz="2800" dirty="0">
              <a:solidFill>
                <a:schemeClr val="accent6">
                  <a:lumMod val="75000"/>
                </a:schemeClr>
              </a:solidFill>
            </a:endParaRPr>
          </a:p>
        </p:txBody>
      </p:sp>
      <p:sp>
        <p:nvSpPr>
          <p:cNvPr id="3" name="Content Placeholder 2"/>
          <p:cNvSpPr>
            <a:spLocks noGrp="1"/>
          </p:cNvSpPr>
          <p:nvPr>
            <p:ph sz="half" idx="2"/>
          </p:nvPr>
        </p:nvSpPr>
        <p:spPr>
          <a:xfrm>
            <a:off x="685800" y="3048000"/>
            <a:ext cx="3352800" cy="2514600"/>
          </a:xfrm>
          <a:ln>
            <a:solidFill>
              <a:schemeClr val="accent6">
                <a:lumMod val="75000"/>
              </a:schemeClr>
            </a:solidFill>
          </a:ln>
        </p:spPr>
        <p:txBody>
          <a:bodyPr/>
          <a:lstStyle/>
          <a:p>
            <a:pPr marL="0" indent="0">
              <a:buNone/>
            </a:pPr>
            <a:endParaRPr lang="en-US" dirty="0" smtClean="0"/>
          </a:p>
          <a:p>
            <a:r>
              <a:rPr lang="en-US" dirty="0" smtClean="0"/>
              <a:t>Dizziness</a:t>
            </a:r>
          </a:p>
          <a:p>
            <a:r>
              <a:rPr lang="en-US" dirty="0" smtClean="0"/>
              <a:t>Light headed feeling</a:t>
            </a:r>
          </a:p>
          <a:p>
            <a:r>
              <a:rPr lang="en-US" dirty="0" smtClean="0"/>
              <a:t>Fainting</a:t>
            </a:r>
            <a:endParaRPr lang="en-US" dirty="0"/>
          </a:p>
        </p:txBody>
      </p:sp>
      <p:sp>
        <p:nvSpPr>
          <p:cNvPr id="6" name="Text Placeholder 5"/>
          <p:cNvSpPr>
            <a:spLocks noGrp="1"/>
          </p:cNvSpPr>
          <p:nvPr>
            <p:ph type="body" sz="quarter" idx="3"/>
          </p:nvPr>
        </p:nvSpPr>
        <p:spPr>
          <a:xfrm>
            <a:off x="5715000" y="2209800"/>
            <a:ext cx="1828800" cy="609600"/>
          </a:xfrm>
        </p:spPr>
        <p:txBody>
          <a:bodyPr>
            <a:normAutofit/>
          </a:bodyPr>
          <a:lstStyle/>
          <a:p>
            <a:r>
              <a:rPr lang="en-US" sz="2800" dirty="0" smtClean="0">
                <a:solidFill>
                  <a:schemeClr val="accent6">
                    <a:lumMod val="75000"/>
                  </a:schemeClr>
                </a:solidFill>
              </a:rPr>
              <a:t>Treatment</a:t>
            </a:r>
            <a:endParaRPr lang="en-US" sz="2800" dirty="0">
              <a:solidFill>
                <a:schemeClr val="accent6">
                  <a:lumMod val="75000"/>
                </a:schemeClr>
              </a:solidFill>
            </a:endParaRPr>
          </a:p>
        </p:txBody>
      </p:sp>
      <p:sp>
        <p:nvSpPr>
          <p:cNvPr id="7" name="Content Placeholder 6"/>
          <p:cNvSpPr>
            <a:spLocks noGrp="1"/>
          </p:cNvSpPr>
          <p:nvPr>
            <p:ph sz="quarter" idx="4"/>
          </p:nvPr>
        </p:nvSpPr>
        <p:spPr>
          <a:xfrm>
            <a:off x="4876800" y="3048000"/>
            <a:ext cx="3508375" cy="2819400"/>
          </a:xfrm>
          <a:ln>
            <a:solidFill>
              <a:schemeClr val="accent6">
                <a:lumMod val="75000"/>
              </a:schemeClr>
            </a:solidFill>
          </a:ln>
        </p:spPr>
        <p:txBody>
          <a:bodyPr/>
          <a:lstStyle/>
          <a:p>
            <a:r>
              <a:rPr lang="en-US" dirty="0" smtClean="0"/>
              <a:t>Move to a cool, shaded area</a:t>
            </a:r>
          </a:p>
          <a:p>
            <a:r>
              <a:rPr lang="en-US" dirty="0" smtClean="0"/>
              <a:t>Lie down with feet elevated</a:t>
            </a:r>
          </a:p>
          <a:p>
            <a:r>
              <a:rPr lang="en-US" dirty="0" smtClean="0"/>
              <a:t>Drink cool, non-caffeinated, non-alcohol liquids</a:t>
            </a:r>
          </a:p>
          <a:p>
            <a:endParaRPr lang="en-US" dirty="0"/>
          </a:p>
        </p:txBody>
      </p:sp>
      <p:sp>
        <p:nvSpPr>
          <p:cNvPr id="8" name="TextBox 7"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27579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normAutofit/>
          </a:bodyPr>
          <a:lstStyle/>
          <a:p>
            <a:r>
              <a:rPr lang="en-US" sz="3600" b="1" dirty="0" smtClean="0">
                <a:solidFill>
                  <a:srgbClr val="000000"/>
                </a:solidFill>
              </a:rPr>
              <a:t>Heat Cramps</a:t>
            </a:r>
            <a:endParaRPr lang="en-US" sz="3600" b="1" dirty="0">
              <a:solidFill>
                <a:srgbClr val="000000"/>
              </a:solidFill>
            </a:endParaRPr>
          </a:p>
        </p:txBody>
      </p:sp>
      <p:sp>
        <p:nvSpPr>
          <p:cNvPr id="3" name="Content Placeholder 2"/>
          <p:cNvSpPr>
            <a:spLocks noGrp="1"/>
          </p:cNvSpPr>
          <p:nvPr>
            <p:ph idx="1"/>
          </p:nvPr>
        </p:nvSpPr>
        <p:spPr>
          <a:xfrm>
            <a:off x="685800" y="2286000"/>
            <a:ext cx="8001000" cy="4343400"/>
          </a:xfrm>
        </p:spPr>
        <p:txBody>
          <a:bodyPr>
            <a:normAutofit/>
          </a:bodyPr>
          <a:lstStyle/>
          <a:p>
            <a:pPr marL="0" indent="0">
              <a:lnSpc>
                <a:spcPct val="110000"/>
              </a:lnSpc>
              <a:buNone/>
            </a:pPr>
            <a:r>
              <a:rPr lang="en-US" sz="3000" u="sng" dirty="0" smtClean="0"/>
              <a:t>Heat Cramps </a:t>
            </a:r>
            <a:r>
              <a:rPr lang="en-US" sz="3000" dirty="0" smtClean="0"/>
              <a:t>are usually the result of a temporary sodium or fluid imbalance while exposed to heavy work or exercise in a high heat environment.</a:t>
            </a:r>
            <a:endParaRPr lang="en-US" sz="2800" dirty="0" smtClean="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2800"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61314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04999" y="26562"/>
            <a:ext cx="7210729" cy="811638"/>
          </a:xfrm>
        </p:spPr>
        <p:txBody>
          <a:bodyPr>
            <a:normAutofit/>
          </a:bodyPr>
          <a:lstStyle/>
          <a:p>
            <a:r>
              <a:rPr lang="en-US" sz="3600" b="1" dirty="0" smtClean="0">
                <a:solidFill>
                  <a:srgbClr val="000000"/>
                </a:solidFill>
              </a:rPr>
              <a:t>Heat Cramps </a:t>
            </a:r>
            <a:endParaRPr lang="en-US" sz="3600" b="1" dirty="0">
              <a:solidFill>
                <a:srgbClr val="000000"/>
              </a:solidFill>
            </a:endParaRPr>
          </a:p>
        </p:txBody>
      </p:sp>
      <p:sp>
        <p:nvSpPr>
          <p:cNvPr id="5" name="Content Placeholder 4"/>
          <p:cNvSpPr>
            <a:spLocks noGrp="1"/>
          </p:cNvSpPr>
          <p:nvPr>
            <p:ph sz="half" idx="1"/>
          </p:nvPr>
        </p:nvSpPr>
        <p:spPr>
          <a:xfrm>
            <a:off x="609600" y="2286000"/>
            <a:ext cx="3276600" cy="3992563"/>
          </a:xfrm>
          <a:ln>
            <a:solidFill>
              <a:schemeClr val="accent4">
                <a:lumMod val="75000"/>
              </a:schemeClr>
            </a:solidFill>
          </a:ln>
        </p:spPr>
        <p:txBody>
          <a:bodyPr/>
          <a:lstStyle/>
          <a:p>
            <a:pPr marL="0" indent="0" algn="ctr">
              <a:buNone/>
            </a:pPr>
            <a:r>
              <a:rPr lang="en-US" b="1" dirty="0" smtClean="0">
                <a:solidFill>
                  <a:schemeClr val="accent4">
                    <a:lumMod val="75000"/>
                  </a:schemeClr>
                </a:solidFill>
              </a:rPr>
              <a:t>Signs</a:t>
            </a:r>
            <a:r>
              <a:rPr lang="en-US" b="1" dirty="0" smtClean="0"/>
              <a:t> </a:t>
            </a:r>
            <a:r>
              <a:rPr lang="en-US" b="1" dirty="0" smtClean="0">
                <a:solidFill>
                  <a:schemeClr val="accent4">
                    <a:lumMod val="75000"/>
                  </a:schemeClr>
                </a:solidFill>
              </a:rPr>
              <a:t>&amp; Symptoms</a:t>
            </a:r>
          </a:p>
          <a:p>
            <a:pPr marL="0" indent="0">
              <a:buNone/>
            </a:pPr>
            <a:endParaRPr lang="en-US" dirty="0" smtClean="0">
              <a:solidFill>
                <a:schemeClr val="accent4">
                  <a:lumMod val="75000"/>
                </a:schemeClr>
              </a:solidFill>
            </a:endParaRPr>
          </a:p>
          <a:p>
            <a:r>
              <a:rPr lang="en-US" sz="2400" dirty="0" smtClean="0">
                <a:solidFill>
                  <a:schemeClr val="tx1">
                    <a:lumMod val="95000"/>
                    <a:lumOff val="5000"/>
                  </a:schemeClr>
                </a:solidFill>
              </a:rPr>
              <a:t>Spasms and pain in muscles of arms, legs, or abdomen</a:t>
            </a:r>
            <a:endParaRPr lang="en-US" sz="2400" dirty="0">
              <a:solidFill>
                <a:schemeClr val="tx1">
                  <a:lumMod val="95000"/>
                  <a:lumOff val="5000"/>
                </a:schemeClr>
              </a:solidFill>
            </a:endParaRPr>
          </a:p>
        </p:txBody>
      </p:sp>
      <p:sp>
        <p:nvSpPr>
          <p:cNvPr id="6" name="Content Placeholder 5"/>
          <p:cNvSpPr>
            <a:spLocks noGrp="1"/>
          </p:cNvSpPr>
          <p:nvPr>
            <p:ph sz="half" idx="2"/>
          </p:nvPr>
        </p:nvSpPr>
        <p:spPr>
          <a:xfrm>
            <a:off x="4800600" y="2286000"/>
            <a:ext cx="3581400" cy="3886200"/>
          </a:xfrm>
          <a:ln>
            <a:solidFill>
              <a:srgbClr val="7030A0"/>
            </a:solidFill>
          </a:ln>
        </p:spPr>
        <p:txBody>
          <a:bodyPr/>
          <a:lstStyle/>
          <a:p>
            <a:pPr marL="0" indent="0" algn="ctr">
              <a:buNone/>
            </a:pPr>
            <a:r>
              <a:rPr lang="en-US" b="1" dirty="0" smtClean="0">
                <a:solidFill>
                  <a:schemeClr val="accent4">
                    <a:lumMod val="75000"/>
                  </a:schemeClr>
                </a:solidFill>
              </a:rPr>
              <a:t>Treatment</a:t>
            </a:r>
          </a:p>
          <a:p>
            <a:pPr marL="0" indent="0">
              <a:buNone/>
            </a:pPr>
            <a:endParaRPr lang="en-US" sz="2400" dirty="0">
              <a:solidFill>
                <a:schemeClr val="tx1">
                  <a:lumMod val="95000"/>
                  <a:lumOff val="5000"/>
                </a:schemeClr>
              </a:solidFill>
            </a:endParaRPr>
          </a:p>
          <a:p>
            <a:r>
              <a:rPr lang="en-US" sz="2400" dirty="0" smtClean="0">
                <a:solidFill>
                  <a:schemeClr val="tx1">
                    <a:lumMod val="95000"/>
                    <a:lumOff val="5000"/>
                  </a:schemeClr>
                </a:solidFill>
              </a:rPr>
              <a:t>Stop activity</a:t>
            </a:r>
          </a:p>
          <a:p>
            <a:r>
              <a:rPr lang="en-US" sz="2400" dirty="0" smtClean="0">
                <a:solidFill>
                  <a:schemeClr val="tx1">
                    <a:lumMod val="95000"/>
                    <a:lumOff val="5000"/>
                  </a:schemeClr>
                </a:solidFill>
              </a:rPr>
              <a:t>Rest in cool, shaded area</a:t>
            </a:r>
          </a:p>
          <a:p>
            <a:r>
              <a:rPr lang="en-US" sz="2400" dirty="0" smtClean="0">
                <a:solidFill>
                  <a:schemeClr val="tx1">
                    <a:lumMod val="95000"/>
                    <a:lumOff val="5000"/>
                  </a:schemeClr>
                </a:solidFill>
              </a:rPr>
              <a:t>Apply firm pressure or massage to affected muscle area</a:t>
            </a:r>
          </a:p>
          <a:p>
            <a:r>
              <a:rPr lang="en-US" sz="2400" dirty="0" smtClean="0">
                <a:solidFill>
                  <a:schemeClr val="tx1">
                    <a:lumMod val="95000"/>
                    <a:lumOff val="5000"/>
                  </a:schemeClr>
                </a:solidFill>
              </a:rPr>
              <a:t>Drink sips of water</a:t>
            </a:r>
            <a:endParaRPr lang="en-US" sz="2400" dirty="0">
              <a:solidFill>
                <a:schemeClr val="tx1">
                  <a:lumMod val="95000"/>
                  <a:lumOff val="5000"/>
                </a:schemeClr>
              </a:solidFill>
            </a:endParaRPr>
          </a:p>
        </p:txBody>
      </p:sp>
      <p:sp>
        <p:nvSpPr>
          <p:cNvPr id="7" name="TextBox 6"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45781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762000"/>
          </a:xfrm>
        </p:spPr>
        <p:txBody>
          <a:bodyPr>
            <a:normAutofit/>
          </a:bodyPr>
          <a:lstStyle/>
          <a:p>
            <a:r>
              <a:rPr lang="en-US" sz="3600" b="1" dirty="0" smtClean="0">
                <a:solidFill>
                  <a:srgbClr val="000000"/>
                </a:solidFill>
              </a:rPr>
              <a:t>Heat Rash</a:t>
            </a:r>
            <a:endParaRPr lang="en-US" sz="3600" b="1" dirty="0">
              <a:solidFill>
                <a:srgbClr val="000000"/>
              </a:solidFill>
            </a:endParaRPr>
          </a:p>
        </p:txBody>
      </p:sp>
      <p:sp>
        <p:nvSpPr>
          <p:cNvPr id="3" name="Content Placeholder 2"/>
          <p:cNvSpPr>
            <a:spLocks noGrp="1"/>
          </p:cNvSpPr>
          <p:nvPr>
            <p:ph idx="1"/>
          </p:nvPr>
        </p:nvSpPr>
        <p:spPr>
          <a:xfrm>
            <a:off x="609600" y="1981200"/>
            <a:ext cx="8305800" cy="4876800"/>
          </a:xfrm>
        </p:spPr>
        <p:txBody>
          <a:bodyPr>
            <a:normAutofit/>
          </a:bodyPr>
          <a:lstStyle/>
          <a:p>
            <a:pPr marL="0" indent="0">
              <a:buNone/>
            </a:pPr>
            <a:r>
              <a:rPr lang="en-US" sz="2600" b="1" dirty="0" smtClean="0"/>
              <a:t>Heat rash:</a:t>
            </a:r>
          </a:p>
          <a:p>
            <a:pPr marL="0" indent="0">
              <a:buNone/>
            </a:pPr>
            <a:endParaRPr lang="en-US" sz="800" dirty="0" smtClean="0"/>
          </a:p>
          <a:p>
            <a:r>
              <a:rPr lang="en-US" sz="2600" dirty="0" smtClean="0"/>
              <a:t> is frequently a red, blotchy rash that may have clusters of small pimples or blisters</a:t>
            </a:r>
          </a:p>
          <a:p>
            <a:pPr marL="0" indent="0">
              <a:buNone/>
            </a:pPr>
            <a:endParaRPr lang="en-US" sz="800" dirty="0" smtClean="0"/>
          </a:p>
          <a:p>
            <a:r>
              <a:rPr lang="en-US" sz="2600" dirty="0" smtClean="0"/>
              <a:t> if it covers a large area, the body’s ability to regulate temperature through sweat may be impeded.</a:t>
            </a:r>
          </a:p>
          <a:p>
            <a:pPr marL="0" indent="0">
              <a:buNone/>
            </a:pPr>
            <a:endParaRPr lang="en-US" sz="800" dirty="0" smtClean="0"/>
          </a:p>
          <a:p>
            <a:r>
              <a:rPr lang="en-US" sz="2600" dirty="0" smtClean="0"/>
              <a:t> can potentially be an early sign of possible heat related illnesses</a:t>
            </a:r>
          </a:p>
          <a:p>
            <a:pPr marL="0" indent="0">
              <a:buNone/>
            </a:pPr>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760654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21764" y="-13640"/>
            <a:ext cx="7848600" cy="838200"/>
          </a:xfrm>
        </p:spPr>
        <p:txBody>
          <a:bodyPr>
            <a:normAutofit/>
          </a:bodyPr>
          <a:lstStyle/>
          <a:p>
            <a:r>
              <a:rPr lang="en-US" sz="3600" b="1" dirty="0" smtClean="0">
                <a:solidFill>
                  <a:srgbClr val="000000"/>
                </a:solidFill>
              </a:rPr>
              <a:t>Heat Rash </a:t>
            </a:r>
            <a:endParaRPr lang="en-US" sz="3600" b="1" dirty="0">
              <a:solidFill>
                <a:srgbClr val="000000"/>
              </a:solidFill>
            </a:endParaRPr>
          </a:p>
        </p:txBody>
      </p:sp>
      <p:sp>
        <p:nvSpPr>
          <p:cNvPr id="5" name="Text Placeholder 4"/>
          <p:cNvSpPr>
            <a:spLocks noGrp="1"/>
          </p:cNvSpPr>
          <p:nvPr>
            <p:ph type="body" idx="1"/>
          </p:nvPr>
        </p:nvSpPr>
        <p:spPr>
          <a:xfrm>
            <a:off x="1143000" y="2133600"/>
            <a:ext cx="2667000" cy="457200"/>
          </a:xfrm>
        </p:spPr>
        <p:txBody>
          <a:bodyPr>
            <a:normAutofit/>
          </a:bodyPr>
          <a:lstStyle/>
          <a:p>
            <a:pPr algn="ctr"/>
            <a:r>
              <a:rPr lang="en-US" dirty="0" smtClean="0">
                <a:solidFill>
                  <a:schemeClr val="bg2">
                    <a:lumMod val="50000"/>
                  </a:schemeClr>
                </a:solidFill>
              </a:rPr>
              <a:t>Signs &amp; Symptoms</a:t>
            </a:r>
            <a:endParaRPr lang="en-US" dirty="0">
              <a:solidFill>
                <a:schemeClr val="bg2">
                  <a:lumMod val="50000"/>
                </a:schemeClr>
              </a:solidFill>
            </a:endParaRPr>
          </a:p>
        </p:txBody>
      </p:sp>
      <p:sp>
        <p:nvSpPr>
          <p:cNvPr id="6" name="Content Placeholder 5"/>
          <p:cNvSpPr>
            <a:spLocks noGrp="1"/>
          </p:cNvSpPr>
          <p:nvPr>
            <p:ph sz="half" idx="2"/>
          </p:nvPr>
        </p:nvSpPr>
        <p:spPr>
          <a:xfrm>
            <a:off x="609600" y="2895600"/>
            <a:ext cx="3735388" cy="3429001"/>
          </a:xfrm>
          <a:ln>
            <a:solidFill>
              <a:schemeClr val="bg2">
                <a:lumMod val="50000"/>
              </a:schemeClr>
            </a:solidFill>
          </a:ln>
        </p:spPr>
        <p:txBody>
          <a:bodyPr/>
          <a:lstStyle/>
          <a:p>
            <a:r>
              <a:rPr lang="en-US" dirty="0" smtClean="0"/>
              <a:t>Red, blotchy areas on skin that has contact with damp or tight clothing</a:t>
            </a:r>
          </a:p>
          <a:p>
            <a:pPr marL="0" indent="0">
              <a:buNone/>
            </a:pPr>
            <a:endParaRPr lang="en-US" sz="1000" dirty="0" smtClean="0"/>
          </a:p>
          <a:p>
            <a:r>
              <a:rPr lang="en-US" dirty="0"/>
              <a:t>S</a:t>
            </a:r>
            <a:r>
              <a:rPr lang="en-US" dirty="0" smtClean="0"/>
              <a:t>mall pimples </a:t>
            </a:r>
          </a:p>
          <a:p>
            <a:pPr marL="0" indent="0">
              <a:buNone/>
            </a:pPr>
            <a:endParaRPr lang="en-US" sz="1000" dirty="0" smtClean="0"/>
          </a:p>
          <a:p>
            <a:r>
              <a:rPr lang="en-US" dirty="0"/>
              <a:t>B</a:t>
            </a:r>
            <a:r>
              <a:rPr lang="en-US" dirty="0" smtClean="0"/>
              <a:t>listers</a:t>
            </a:r>
            <a:endParaRPr lang="en-US" dirty="0"/>
          </a:p>
        </p:txBody>
      </p:sp>
      <p:sp>
        <p:nvSpPr>
          <p:cNvPr id="7" name="Text Placeholder 6"/>
          <p:cNvSpPr>
            <a:spLocks noGrp="1"/>
          </p:cNvSpPr>
          <p:nvPr>
            <p:ph type="body" sz="quarter" idx="3"/>
          </p:nvPr>
        </p:nvSpPr>
        <p:spPr>
          <a:xfrm>
            <a:off x="5943600" y="2133600"/>
            <a:ext cx="1523999" cy="381000"/>
          </a:xfrm>
        </p:spPr>
        <p:txBody>
          <a:bodyPr>
            <a:normAutofit fontScale="92500" lnSpcReduction="20000"/>
          </a:bodyPr>
          <a:lstStyle/>
          <a:p>
            <a:r>
              <a:rPr lang="en-US" dirty="0" smtClean="0">
                <a:solidFill>
                  <a:schemeClr val="bg2">
                    <a:lumMod val="50000"/>
                  </a:schemeClr>
                </a:solidFill>
              </a:rPr>
              <a:t>Treatment</a:t>
            </a:r>
            <a:endParaRPr lang="en-US" dirty="0">
              <a:solidFill>
                <a:schemeClr val="bg2">
                  <a:lumMod val="50000"/>
                </a:schemeClr>
              </a:solidFill>
            </a:endParaRPr>
          </a:p>
        </p:txBody>
      </p:sp>
      <p:sp>
        <p:nvSpPr>
          <p:cNvPr id="8" name="Content Placeholder 7"/>
          <p:cNvSpPr>
            <a:spLocks noGrp="1"/>
          </p:cNvSpPr>
          <p:nvPr>
            <p:ph sz="quarter" idx="4"/>
          </p:nvPr>
        </p:nvSpPr>
        <p:spPr>
          <a:xfrm>
            <a:off x="4648200" y="2895600"/>
            <a:ext cx="4041775" cy="3429000"/>
          </a:xfrm>
          <a:ln>
            <a:solidFill>
              <a:schemeClr val="bg2">
                <a:lumMod val="50000"/>
              </a:schemeClr>
            </a:solidFill>
          </a:ln>
        </p:spPr>
        <p:txBody>
          <a:bodyPr>
            <a:normAutofit lnSpcReduction="10000"/>
          </a:bodyPr>
          <a:lstStyle/>
          <a:p>
            <a:r>
              <a:rPr lang="en-US" dirty="0" smtClean="0"/>
              <a:t>Remove damp or restrictive clothing</a:t>
            </a:r>
          </a:p>
          <a:p>
            <a:r>
              <a:rPr lang="en-US" dirty="0" smtClean="0"/>
              <a:t>Keep affected area(s) dry</a:t>
            </a:r>
          </a:p>
          <a:p>
            <a:r>
              <a:rPr lang="en-US" dirty="0" smtClean="0"/>
              <a:t>Treat with a corn powder or skin calming lotion (check for allergies)</a:t>
            </a:r>
          </a:p>
          <a:p>
            <a:r>
              <a:rPr lang="en-US" dirty="0" smtClean="0"/>
              <a:t>Seek medical care if rash persists or does not improve in a few days</a:t>
            </a:r>
            <a:endParaRPr lang="en-US" dirty="0"/>
          </a:p>
        </p:txBody>
      </p:sp>
      <p:sp>
        <p:nvSpPr>
          <p:cNvPr id="9" name="TextBox 8"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6888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281"/>
            <a:ext cx="7620000" cy="726720"/>
          </a:xfrm>
        </p:spPr>
        <p:txBody>
          <a:bodyPr>
            <a:normAutofit/>
          </a:bodyPr>
          <a:lstStyle/>
          <a:p>
            <a:r>
              <a:rPr lang="en-US" sz="3600" b="1" dirty="0" smtClean="0"/>
              <a:t>Prevention Strategies</a:t>
            </a:r>
            <a:endParaRPr lang="en-US" sz="3600" b="1" dirty="0"/>
          </a:p>
        </p:txBody>
      </p:sp>
      <p:sp>
        <p:nvSpPr>
          <p:cNvPr id="3" name="Content Placeholder 2"/>
          <p:cNvSpPr>
            <a:spLocks noGrp="1"/>
          </p:cNvSpPr>
          <p:nvPr>
            <p:ph type="subTitle" idx="1"/>
          </p:nvPr>
        </p:nvSpPr>
        <p:spPr>
          <a:xfrm>
            <a:off x="1752600" y="2819400"/>
            <a:ext cx="7162800" cy="1905000"/>
          </a:xfrm>
          <a:solidFill>
            <a:srgbClr val="FFFF00"/>
          </a:solidFill>
        </p:spPr>
        <p:txBody>
          <a:bodyPr>
            <a:normAutofit/>
          </a:bodyPr>
          <a:lstStyle/>
          <a:p>
            <a:endParaRPr lang="en-US" sz="2800" dirty="0" smtClean="0">
              <a:solidFill>
                <a:srgbClr val="000000"/>
              </a:solidFill>
            </a:endParaRPr>
          </a:p>
          <a:p>
            <a:r>
              <a:rPr lang="en-US" b="1" dirty="0" smtClean="0">
                <a:solidFill>
                  <a:srgbClr val="000000"/>
                </a:solidFill>
              </a:rPr>
              <a:t>Heat </a:t>
            </a:r>
            <a:r>
              <a:rPr lang="en-US" b="1" dirty="0">
                <a:solidFill>
                  <a:srgbClr val="000000"/>
                </a:solidFill>
              </a:rPr>
              <a:t>Related Illnesses are </a:t>
            </a:r>
            <a:r>
              <a:rPr lang="en-US" b="1" dirty="0" smtClean="0">
                <a:solidFill>
                  <a:srgbClr val="000000"/>
                </a:solidFill>
              </a:rPr>
              <a:t>Preventable!</a:t>
            </a:r>
            <a:endParaRPr lang="en-US" b="1" dirty="0">
              <a:solidFill>
                <a:srgbClr val="000000"/>
              </a:solidFill>
            </a:endParaRPr>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57228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391400" cy="304800"/>
          </a:xfrm>
        </p:spPr>
        <p:txBody>
          <a:bodyPr>
            <a:normAutofit fontScale="90000"/>
          </a:bodyPr>
          <a:lstStyle/>
          <a:p>
            <a:r>
              <a:rPr lang="en-US" dirty="0"/>
              <a:t/>
            </a:r>
            <a:br>
              <a:rPr lang="en-US" dirty="0"/>
            </a:br>
            <a:r>
              <a:rPr lang="en-US" b="1" dirty="0" smtClean="0"/>
              <a:t>Focus Areas for Presentation</a:t>
            </a:r>
            <a:endParaRPr lang="en-US" b="1" dirty="0"/>
          </a:p>
        </p:txBody>
      </p:sp>
      <p:sp>
        <p:nvSpPr>
          <p:cNvPr id="3" name="Content Placeholder 2"/>
          <p:cNvSpPr>
            <a:spLocks noGrp="1"/>
          </p:cNvSpPr>
          <p:nvPr>
            <p:ph idx="1"/>
          </p:nvPr>
        </p:nvSpPr>
        <p:spPr>
          <a:xfrm>
            <a:off x="1209971" y="1905000"/>
            <a:ext cx="7934029" cy="4757057"/>
          </a:xfrm>
        </p:spPr>
        <p:txBody>
          <a:bodyPr>
            <a:normAutofit lnSpcReduction="10000"/>
          </a:bodyPr>
          <a:lstStyle/>
          <a:p>
            <a:pPr marL="914400" lvl="2" indent="0">
              <a:buNone/>
            </a:pPr>
            <a:r>
              <a:rPr lang="en-US" dirty="0" smtClean="0"/>
              <a:t>At the conclusion of this webinar, participants will </a:t>
            </a:r>
          </a:p>
          <a:p>
            <a:pPr marL="914400" lvl="2" indent="0">
              <a:buNone/>
            </a:pPr>
            <a:r>
              <a:rPr lang="en-US" dirty="0" smtClean="0"/>
              <a:t>be able to:</a:t>
            </a:r>
          </a:p>
          <a:p>
            <a:pPr marL="914400" lvl="2" indent="0">
              <a:buNone/>
            </a:pPr>
            <a:endParaRPr lang="en-US" sz="900" dirty="0" smtClean="0"/>
          </a:p>
          <a:p>
            <a:pPr lvl="2"/>
            <a:r>
              <a:rPr lang="en-US" dirty="0" smtClean="0"/>
              <a:t>Explain the pathophysiology of heat related illnesses (HRI) including heat stroke, heat exhaustion, syncope, heat rash, and heat cramps.</a:t>
            </a:r>
          </a:p>
          <a:p>
            <a:pPr marL="914400" lvl="2" indent="0">
              <a:buNone/>
            </a:pPr>
            <a:endParaRPr lang="en-US" sz="900" dirty="0" smtClean="0"/>
          </a:p>
          <a:p>
            <a:pPr lvl="2"/>
            <a:r>
              <a:rPr lang="en-US" dirty="0" smtClean="0"/>
              <a:t>Recognize pre-existing health conditions and medications that are contraindicated when working in extreme heat.</a:t>
            </a:r>
          </a:p>
          <a:p>
            <a:pPr marL="914400" lvl="2" indent="0">
              <a:buNone/>
            </a:pPr>
            <a:endParaRPr lang="en-US" sz="900" dirty="0" smtClean="0"/>
          </a:p>
          <a:p>
            <a:pPr lvl="2"/>
            <a:r>
              <a:rPr lang="en-US" dirty="0" smtClean="0"/>
              <a:t>Describe personal protective equipment options and considerations in extreme heat.</a:t>
            </a:r>
          </a:p>
          <a:p>
            <a:pPr marL="914400" lvl="2" indent="0">
              <a:buNone/>
            </a:pPr>
            <a:endParaRPr lang="en-US" sz="800" dirty="0" smtClean="0"/>
          </a:p>
          <a:p>
            <a:pPr lvl="2"/>
            <a:r>
              <a:rPr lang="en-US" dirty="0" smtClean="0"/>
              <a:t>Identify action steps to prevent heat stress. </a:t>
            </a:r>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86681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5486"/>
            <a:ext cx="7946980" cy="990600"/>
          </a:xfrm>
        </p:spPr>
        <p:txBody>
          <a:bodyPr>
            <a:normAutofit/>
          </a:bodyPr>
          <a:lstStyle/>
          <a:p>
            <a:r>
              <a:rPr lang="en-US" sz="3600" b="1" dirty="0" smtClean="0"/>
              <a:t>Engineering Controls</a:t>
            </a:r>
            <a:endParaRPr lang="en-US" sz="3600" b="1" dirty="0"/>
          </a:p>
        </p:txBody>
      </p:sp>
      <p:sp>
        <p:nvSpPr>
          <p:cNvPr id="3" name="Content Placeholder 2"/>
          <p:cNvSpPr>
            <a:spLocks noGrp="1"/>
          </p:cNvSpPr>
          <p:nvPr>
            <p:ph idx="1"/>
          </p:nvPr>
        </p:nvSpPr>
        <p:spPr>
          <a:xfrm>
            <a:off x="685800" y="2133600"/>
            <a:ext cx="8441926" cy="4724400"/>
          </a:xfrm>
        </p:spPr>
        <p:txBody>
          <a:bodyPr>
            <a:normAutofit lnSpcReduction="10000"/>
          </a:bodyPr>
          <a:lstStyle/>
          <a:p>
            <a:r>
              <a:rPr lang="en-US" dirty="0" smtClean="0"/>
              <a:t>Air conditioned facilities or areas</a:t>
            </a:r>
          </a:p>
          <a:p>
            <a:pPr marL="0" indent="0">
              <a:buNone/>
            </a:pPr>
            <a:endParaRPr lang="en-US" sz="1100" dirty="0" smtClean="0"/>
          </a:p>
          <a:p>
            <a:r>
              <a:rPr lang="en-US" dirty="0" smtClean="0"/>
              <a:t>Efficient ventilation</a:t>
            </a:r>
          </a:p>
          <a:p>
            <a:pPr marL="0" indent="0">
              <a:buNone/>
            </a:pPr>
            <a:endParaRPr lang="en-US" sz="1100" dirty="0" smtClean="0"/>
          </a:p>
          <a:p>
            <a:r>
              <a:rPr lang="en-US" dirty="0" smtClean="0"/>
              <a:t>Heat blocking shields or insulation if possible</a:t>
            </a:r>
          </a:p>
          <a:p>
            <a:pPr marL="0" indent="0">
              <a:buNone/>
            </a:pPr>
            <a:endParaRPr lang="en-US" sz="1100" dirty="0" smtClean="0"/>
          </a:p>
          <a:p>
            <a:r>
              <a:rPr lang="en-US" dirty="0" smtClean="0"/>
              <a:t>Installation of cooling/exhaust/cross circulation fans where feasible</a:t>
            </a:r>
          </a:p>
          <a:p>
            <a:pPr marL="0" indent="0">
              <a:buNone/>
            </a:pPr>
            <a:endParaRPr lang="en-US" dirty="0"/>
          </a:p>
          <a:p>
            <a:pPr marL="0" indent="0">
              <a:buNone/>
            </a:pPr>
            <a:endParaRPr lang="en-US" dirty="0" smtClean="0"/>
          </a:p>
          <a:p>
            <a:pPr marL="0" indent="0">
              <a:buNone/>
            </a:pPr>
            <a:r>
              <a:rPr lang="en-US" sz="1300" dirty="0" smtClean="0"/>
              <a:t>Source: https://osha.gov/SLTC/emergencypreparedness/guides/heat.html</a:t>
            </a:r>
            <a:endParaRPr lang="en-US" sz="1300"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64788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47800" y="0"/>
            <a:ext cx="7708350" cy="792162"/>
          </a:xfrm>
        </p:spPr>
        <p:txBody>
          <a:bodyPr>
            <a:normAutofit/>
          </a:bodyPr>
          <a:lstStyle/>
          <a:p>
            <a:r>
              <a:rPr lang="en-US" sz="3600" b="1" dirty="0" smtClean="0"/>
              <a:t>Environmental Controls</a:t>
            </a:r>
            <a:endParaRPr lang="en-US" sz="3600" b="1" dirty="0"/>
          </a:p>
        </p:txBody>
      </p:sp>
      <p:sp>
        <p:nvSpPr>
          <p:cNvPr id="3" name="Content Placeholder 2"/>
          <p:cNvSpPr>
            <a:spLocks noGrp="1"/>
          </p:cNvSpPr>
          <p:nvPr>
            <p:ph idx="1"/>
          </p:nvPr>
        </p:nvSpPr>
        <p:spPr>
          <a:xfrm>
            <a:off x="914400" y="2286000"/>
            <a:ext cx="7620000" cy="4191000"/>
          </a:xfrm>
        </p:spPr>
        <p:txBody>
          <a:bodyPr/>
          <a:lstStyle/>
          <a:p>
            <a:pPr marL="347472" indent="-347472">
              <a:spcBef>
                <a:spcPts val="768"/>
              </a:spcBef>
              <a:buSzPts val="3200"/>
            </a:pPr>
            <a:r>
              <a:rPr lang="en-US" dirty="0">
                <a:solidFill>
                  <a:srgbClr val="000000"/>
                </a:solidFill>
                <a:latin typeface="Calibri" panose="020F0502020204030204" pitchFamily="34" charset="0"/>
              </a:rPr>
              <a:t>Use of air circulating </a:t>
            </a:r>
            <a:r>
              <a:rPr lang="en-US" dirty="0" smtClean="0">
                <a:solidFill>
                  <a:srgbClr val="000000"/>
                </a:solidFill>
                <a:latin typeface="Calibri" panose="020F0502020204030204" pitchFamily="34" charset="0"/>
              </a:rPr>
              <a:t>(man cooling) fans  </a:t>
            </a:r>
            <a:r>
              <a:rPr lang="en-US" dirty="0">
                <a:solidFill>
                  <a:srgbClr val="000000"/>
                </a:solidFill>
                <a:latin typeface="Calibri" panose="020F0502020204030204" pitchFamily="34" charset="0"/>
              </a:rPr>
              <a:t>– </a:t>
            </a:r>
            <a:r>
              <a:rPr lang="en-US" i="1" dirty="0">
                <a:solidFill>
                  <a:srgbClr val="000000"/>
                </a:solidFill>
                <a:latin typeface="Calibri" panose="020F0502020204030204" pitchFamily="34" charset="0"/>
              </a:rPr>
              <a:t>as long as the air is cooler than the body </a:t>
            </a:r>
            <a:r>
              <a:rPr lang="en-US" i="1" dirty="0" smtClean="0">
                <a:solidFill>
                  <a:srgbClr val="000000"/>
                </a:solidFill>
                <a:latin typeface="Calibri" panose="020F0502020204030204" pitchFamily="34" charset="0"/>
              </a:rPr>
              <a:t>temperature – </a:t>
            </a:r>
            <a:r>
              <a:rPr lang="en-US" dirty="0" smtClean="0">
                <a:solidFill>
                  <a:srgbClr val="000000"/>
                </a:solidFill>
                <a:latin typeface="Calibri" panose="020F0502020204030204" pitchFamily="34" charset="0"/>
              </a:rPr>
              <a:t>when possible</a:t>
            </a:r>
          </a:p>
          <a:p>
            <a:pPr marL="0" indent="0">
              <a:spcBef>
                <a:spcPts val="768"/>
              </a:spcBef>
              <a:buSzPts val="3200"/>
              <a:buNone/>
            </a:pPr>
            <a:endParaRPr lang="en-US" dirty="0"/>
          </a:p>
          <a:p>
            <a:r>
              <a:rPr lang="en-US" dirty="0" smtClean="0"/>
              <a:t>Provide adequate shaded areas for rest</a:t>
            </a:r>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884066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199" y="-228600"/>
            <a:ext cx="7572533" cy="1295400"/>
          </a:xfrm>
        </p:spPr>
        <p:txBody>
          <a:bodyPr>
            <a:normAutofit/>
          </a:bodyPr>
          <a:lstStyle/>
          <a:p>
            <a:r>
              <a:rPr lang="en-US" sz="2800" b="1" dirty="0" smtClean="0">
                <a:solidFill>
                  <a:srgbClr val="000000"/>
                </a:solidFill>
              </a:rPr>
              <a:t>Administrative Controls – </a:t>
            </a:r>
            <a:br>
              <a:rPr lang="en-US" sz="2800" b="1" dirty="0" smtClean="0">
                <a:solidFill>
                  <a:srgbClr val="000000"/>
                </a:solidFill>
              </a:rPr>
            </a:br>
            <a:r>
              <a:rPr lang="en-US" sz="2800" b="1" dirty="0" smtClean="0">
                <a:solidFill>
                  <a:srgbClr val="000000"/>
                </a:solidFill>
              </a:rPr>
              <a:t>Employer/Owner/Operator</a:t>
            </a:r>
            <a:endParaRPr lang="en-US" sz="2800" b="1" dirty="0">
              <a:solidFill>
                <a:srgbClr val="000000"/>
              </a:solidFill>
            </a:endParaRPr>
          </a:p>
        </p:txBody>
      </p:sp>
      <p:sp>
        <p:nvSpPr>
          <p:cNvPr id="3" name="Content Placeholder 2"/>
          <p:cNvSpPr>
            <a:spLocks noGrp="1"/>
          </p:cNvSpPr>
          <p:nvPr>
            <p:ph idx="1"/>
          </p:nvPr>
        </p:nvSpPr>
        <p:spPr>
          <a:xfrm>
            <a:off x="609600" y="2057400"/>
            <a:ext cx="8229600" cy="4800600"/>
          </a:xfrm>
        </p:spPr>
        <p:txBody>
          <a:bodyPr/>
          <a:lstStyle/>
          <a:p>
            <a:r>
              <a:rPr lang="en-US" sz="2400" dirty="0" smtClean="0"/>
              <a:t>Provide accessible, fresh, cool potable water</a:t>
            </a:r>
          </a:p>
          <a:p>
            <a:pPr marL="0" indent="0">
              <a:buNone/>
            </a:pPr>
            <a:endParaRPr lang="en-US" sz="800" dirty="0" smtClean="0"/>
          </a:p>
          <a:p>
            <a:r>
              <a:rPr lang="en-US" sz="2400" dirty="0" smtClean="0"/>
              <a:t>Encourage adequate hydration ( one 6 - 8  ounce cup every 15 minutes)</a:t>
            </a:r>
          </a:p>
          <a:p>
            <a:pPr marL="0" indent="0">
              <a:buNone/>
            </a:pPr>
            <a:endParaRPr lang="en-US" sz="800" dirty="0" smtClean="0"/>
          </a:p>
          <a:p>
            <a:r>
              <a:rPr lang="en-US" sz="2400" dirty="0" smtClean="0"/>
              <a:t>Remind workers that if they feel thirsty, he or she is already dehydrated</a:t>
            </a:r>
          </a:p>
          <a:p>
            <a:pPr marL="0" indent="0">
              <a:buNone/>
            </a:pPr>
            <a:endParaRPr lang="en-US" sz="800" dirty="0" smtClean="0"/>
          </a:p>
          <a:p>
            <a:r>
              <a:rPr lang="en-US" sz="2400" dirty="0" smtClean="0"/>
              <a:t>Acclimatize workers to a hot environment*</a:t>
            </a:r>
          </a:p>
          <a:p>
            <a:pPr marL="0" indent="0">
              <a:buNone/>
            </a:pPr>
            <a:endParaRPr lang="en-US" sz="800" dirty="0" smtClean="0"/>
          </a:p>
          <a:p>
            <a:r>
              <a:rPr lang="en-US" sz="2400" dirty="0" smtClean="0"/>
              <a:t>Implement a schedule for routine checks to monitor for signs of excessive heat exposure</a:t>
            </a:r>
          </a:p>
          <a:p>
            <a:endParaRPr lang="en-US" sz="2400" dirty="0" smtClean="0"/>
          </a:p>
          <a:p>
            <a:pPr marL="0" indent="0">
              <a:buNone/>
            </a:pPr>
            <a:r>
              <a:rPr lang="en-US" sz="1200" dirty="0" smtClean="0"/>
              <a:t>Source:  OSHA Fact Sheet – Protecting Workers from the Effects of Heat  2011</a:t>
            </a:r>
            <a:endParaRPr lang="en-US" sz="1200"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448140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806" y="6359"/>
            <a:ext cx="8229600" cy="908041"/>
          </a:xfrm>
        </p:spPr>
        <p:txBody>
          <a:bodyPr>
            <a:noAutofit/>
          </a:bodyPr>
          <a:lstStyle/>
          <a:p>
            <a:r>
              <a:rPr lang="en-US" sz="2800" b="1" dirty="0" smtClean="0"/>
              <a:t>Administrative Controls –  </a:t>
            </a:r>
            <a:br>
              <a:rPr lang="en-US" sz="2800" b="1" dirty="0" smtClean="0"/>
            </a:br>
            <a:r>
              <a:rPr lang="en-US" sz="2800" b="1" dirty="0" smtClean="0"/>
              <a:t>Employer/Owner/Operator</a:t>
            </a:r>
            <a:endParaRPr lang="en-US" sz="2800" b="1" dirty="0"/>
          </a:p>
        </p:txBody>
      </p:sp>
      <p:sp>
        <p:nvSpPr>
          <p:cNvPr id="3" name="Content Placeholder 2"/>
          <p:cNvSpPr>
            <a:spLocks noGrp="1"/>
          </p:cNvSpPr>
          <p:nvPr>
            <p:ph idx="1"/>
          </p:nvPr>
        </p:nvSpPr>
        <p:spPr>
          <a:xfrm>
            <a:off x="533400" y="1981200"/>
            <a:ext cx="8229600" cy="4876800"/>
          </a:xfrm>
        </p:spPr>
        <p:txBody>
          <a:bodyPr>
            <a:normAutofit lnSpcReduction="10000"/>
          </a:bodyPr>
          <a:lstStyle/>
          <a:p>
            <a:r>
              <a:rPr lang="en-US" sz="2400" dirty="0" smtClean="0"/>
              <a:t>Try to re-schedule job that require greater physical demands to cooler times of day</a:t>
            </a:r>
          </a:p>
          <a:p>
            <a:pPr marL="0" indent="0">
              <a:buNone/>
            </a:pPr>
            <a:endParaRPr lang="en-US" sz="900" dirty="0" smtClean="0"/>
          </a:p>
          <a:p>
            <a:r>
              <a:rPr lang="en-US" sz="2400" dirty="0" smtClean="0"/>
              <a:t>Schedule frequent rest periods</a:t>
            </a:r>
          </a:p>
          <a:p>
            <a:pPr marL="0" indent="0">
              <a:buNone/>
            </a:pPr>
            <a:endParaRPr lang="en-US" sz="900" dirty="0" smtClean="0"/>
          </a:p>
          <a:p>
            <a:r>
              <a:rPr lang="en-US" sz="2400" dirty="0" smtClean="0"/>
              <a:t>Monitor workers for appropriate and adequate protective attire without over protection with heavy or cumbersome clothing</a:t>
            </a:r>
          </a:p>
          <a:p>
            <a:pPr marL="0" indent="0">
              <a:buNone/>
            </a:pPr>
            <a:endParaRPr lang="en-US" sz="900" dirty="0" smtClean="0"/>
          </a:p>
          <a:p>
            <a:r>
              <a:rPr lang="en-US" sz="2400" dirty="0" smtClean="0"/>
              <a:t>Limit time that workers wear chemical resistant ppe – moist skin &amp; clothing will increase potential and rate of chemical absorption</a:t>
            </a:r>
          </a:p>
          <a:p>
            <a:pPr marL="0" indent="0">
              <a:buNone/>
            </a:pPr>
            <a:endParaRPr lang="en-US" sz="900" dirty="0" smtClean="0"/>
          </a:p>
          <a:p>
            <a:r>
              <a:rPr lang="en-US" sz="2400" dirty="0" smtClean="0"/>
              <a:t>Review ppe requirements on protective equipment package labels</a:t>
            </a:r>
            <a:endParaRPr lang="en-US" sz="2400"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86647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914400"/>
          </a:xfrm>
        </p:spPr>
        <p:txBody>
          <a:bodyPr>
            <a:normAutofit/>
          </a:bodyPr>
          <a:lstStyle/>
          <a:p>
            <a:r>
              <a:rPr lang="en-US" sz="3200" b="1" dirty="0" smtClean="0"/>
              <a:t>Employee/ Operator Responsibilities</a:t>
            </a:r>
            <a:endParaRPr lang="en-US" sz="3200" b="1" dirty="0"/>
          </a:p>
        </p:txBody>
      </p:sp>
      <p:sp>
        <p:nvSpPr>
          <p:cNvPr id="3" name="Content Placeholder 2"/>
          <p:cNvSpPr>
            <a:spLocks noGrp="1"/>
          </p:cNvSpPr>
          <p:nvPr>
            <p:ph idx="1"/>
          </p:nvPr>
        </p:nvSpPr>
        <p:spPr>
          <a:xfrm>
            <a:off x="762000" y="1752601"/>
            <a:ext cx="8229600" cy="5105400"/>
          </a:xfrm>
        </p:spPr>
        <p:txBody>
          <a:bodyPr>
            <a:normAutofit/>
          </a:bodyPr>
          <a:lstStyle/>
          <a:p>
            <a:r>
              <a:rPr lang="en-US" sz="2800" dirty="0" smtClean="0"/>
              <a:t>Do not wait until you are thirsty to drink water!</a:t>
            </a:r>
          </a:p>
          <a:p>
            <a:pPr marL="0" indent="0">
              <a:buNone/>
            </a:pPr>
            <a:endParaRPr lang="en-US" sz="800" dirty="0" smtClean="0"/>
          </a:p>
          <a:p>
            <a:r>
              <a:rPr lang="en-US" sz="2800" dirty="0" smtClean="0"/>
              <a:t>Modify work schedules/ frequent rest periods</a:t>
            </a:r>
          </a:p>
          <a:p>
            <a:pPr marL="0" indent="0">
              <a:buNone/>
            </a:pPr>
            <a:r>
              <a:rPr lang="en-US" sz="2800" dirty="0"/>
              <a:t> </a:t>
            </a:r>
            <a:r>
              <a:rPr lang="en-US" sz="2800" dirty="0" smtClean="0"/>
              <a:t>    to avoid  heat related illness</a:t>
            </a:r>
          </a:p>
          <a:p>
            <a:pPr marL="0" indent="0">
              <a:buNone/>
            </a:pPr>
            <a:endParaRPr lang="en-US" sz="800" dirty="0" smtClean="0"/>
          </a:p>
          <a:p>
            <a:r>
              <a:rPr lang="en-US" sz="2800" dirty="0" smtClean="0"/>
              <a:t>Let your supervisor know if you are not feeling well</a:t>
            </a:r>
          </a:p>
          <a:p>
            <a:pPr marL="0" indent="0">
              <a:buNone/>
            </a:pPr>
            <a:endParaRPr lang="en-US" sz="800" dirty="0" smtClean="0"/>
          </a:p>
          <a:p>
            <a:r>
              <a:rPr lang="en-US" sz="2800" dirty="0" smtClean="0"/>
              <a:t>Wear light colored, light weight clothing</a:t>
            </a:r>
          </a:p>
          <a:p>
            <a:pPr marL="0" indent="0">
              <a:buNone/>
            </a:pPr>
            <a:endParaRPr lang="en-US" sz="800" dirty="0" smtClean="0"/>
          </a:p>
          <a:p>
            <a:r>
              <a:rPr lang="en-US" sz="2800" dirty="0" smtClean="0"/>
              <a:t>Avoid alcohol, large amounts of caffeine, large amount of sugar when exposed to heat or prior to exposure</a:t>
            </a:r>
          </a:p>
          <a:p>
            <a:r>
              <a:rPr lang="en-US" sz="1300" dirty="0" smtClean="0"/>
              <a:t>Source: About Work / Rest Schedules </a:t>
            </a:r>
            <a:r>
              <a:rPr lang="en-US" sz="1300" dirty="0" smtClean="0">
                <a:hlinkClick r:id="rId4" action="ppaction://hlinksldjump"/>
              </a:rPr>
              <a:t>https</a:t>
            </a:r>
            <a:r>
              <a:rPr lang="en-US" sz="1300" dirty="0">
                <a:hlinkClick r:id="rId4" action="ppaction://hlinksldjump"/>
              </a:rPr>
              <a:t>://www.osha.gov/SLTC/heatillness/heat_index/work_rest_schedules.html</a:t>
            </a:r>
            <a:endParaRPr lang="en-US" sz="1300" dirty="0" smtClean="0"/>
          </a:p>
          <a:p>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100677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of OSHA's webpage for their Water, Rest , Shade campaign"/>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47800" y="381000"/>
            <a:ext cx="6477000" cy="5958840"/>
          </a:xfrm>
          <a:prstGeom prst="rect">
            <a:avLst/>
          </a:prstGeom>
        </p:spPr>
      </p:pic>
      <p:sp>
        <p:nvSpPr>
          <p:cNvPr id="3" name="Title 2" hidden="1"/>
          <p:cNvSpPr>
            <a:spLocks noGrp="1"/>
          </p:cNvSpPr>
          <p:nvPr>
            <p:ph type="title"/>
          </p:nvPr>
        </p:nvSpPr>
        <p:spPr/>
        <p:txBody>
          <a:bodyPr>
            <a:normAutofit fontScale="90000"/>
          </a:bodyPr>
          <a:lstStyle/>
          <a:p>
            <a:r>
              <a:rPr lang="en-US" dirty="0" smtClean="0"/>
              <a:t>OSHA webpage for Water, Rest, and Shade campaign</a:t>
            </a:r>
            <a:endParaRPr lang="en-US" dirty="0"/>
          </a:p>
        </p:txBody>
      </p:sp>
    </p:spTree>
    <p:extLst>
      <p:ext uri="{BB962C8B-B14F-4D97-AF65-F5344CB8AC3E}">
        <p14:creationId xmlns:p14="http://schemas.microsoft.com/office/powerpoint/2010/main" val="667434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19383"/>
            <a:ext cx="7391400" cy="838200"/>
          </a:xfrm>
        </p:spPr>
        <p:txBody>
          <a:bodyPr>
            <a:normAutofit/>
          </a:bodyPr>
          <a:lstStyle/>
          <a:p>
            <a:r>
              <a:rPr lang="en-US" sz="3200" b="1" dirty="0" smtClean="0"/>
              <a:t>Employee/ Operator Responsibilities </a:t>
            </a:r>
            <a:endParaRPr lang="en-US" sz="3200" b="1" dirty="0"/>
          </a:p>
        </p:txBody>
      </p:sp>
      <p:sp>
        <p:nvSpPr>
          <p:cNvPr id="3" name="Content Placeholder 2"/>
          <p:cNvSpPr>
            <a:spLocks noGrp="1"/>
          </p:cNvSpPr>
          <p:nvPr>
            <p:ph idx="1"/>
          </p:nvPr>
        </p:nvSpPr>
        <p:spPr>
          <a:xfrm>
            <a:off x="457200" y="1981200"/>
            <a:ext cx="8229600" cy="4876799"/>
          </a:xfrm>
        </p:spPr>
        <p:txBody>
          <a:bodyPr>
            <a:normAutofit/>
          </a:bodyPr>
          <a:lstStyle/>
          <a:p>
            <a:r>
              <a:rPr lang="en-US" sz="2400" dirty="0" smtClean="0"/>
              <a:t>Check your medications (including over the counter drugs) for warnings related to use in high heat conditions</a:t>
            </a:r>
          </a:p>
          <a:p>
            <a:pPr marL="0" indent="0">
              <a:buNone/>
            </a:pPr>
            <a:endParaRPr lang="en-US" sz="800" dirty="0" smtClean="0"/>
          </a:p>
          <a:p>
            <a:r>
              <a:rPr lang="en-US" sz="2400" dirty="0" smtClean="0"/>
              <a:t>Let your supervisor know about any chronic health conditions you may have</a:t>
            </a:r>
          </a:p>
          <a:p>
            <a:pPr marL="0" indent="0">
              <a:buNone/>
            </a:pPr>
            <a:endParaRPr lang="en-US" sz="800" dirty="0" smtClean="0"/>
          </a:p>
          <a:p>
            <a:r>
              <a:rPr lang="en-US" sz="2400" dirty="0" smtClean="0"/>
              <a:t>If work entails chemical exposure, discuss appropriate ppe with your supervisor – use enough to be safe but don’t over protect as moist skin &amp; clothing will increase potential for chemical absorption</a:t>
            </a:r>
          </a:p>
          <a:p>
            <a:pPr marL="0" indent="0">
              <a:buNone/>
            </a:pPr>
            <a:endParaRPr lang="en-US" sz="800" dirty="0" smtClean="0"/>
          </a:p>
          <a:p>
            <a:r>
              <a:rPr lang="en-US" sz="2800" b="1" dirty="0" smtClean="0"/>
              <a:t>Watch out for co-workers – use a buddy system!</a:t>
            </a:r>
            <a:endParaRPr lang="en-US" sz="2800" b="1"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937667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9434"/>
            <a:ext cx="7162800" cy="762000"/>
          </a:xfrm>
        </p:spPr>
        <p:txBody>
          <a:bodyPr>
            <a:normAutofit/>
          </a:bodyPr>
          <a:lstStyle/>
          <a:p>
            <a:r>
              <a:rPr lang="en-US" sz="3600" b="1" dirty="0" smtClean="0">
                <a:solidFill>
                  <a:srgbClr val="000000"/>
                </a:solidFill>
              </a:rPr>
              <a:t>PPE Selection</a:t>
            </a:r>
            <a:endParaRPr lang="en-US" sz="3600" b="1" dirty="0">
              <a:solidFill>
                <a:srgbClr val="000000"/>
              </a:solidFill>
            </a:endParaRPr>
          </a:p>
        </p:txBody>
      </p:sp>
      <p:sp>
        <p:nvSpPr>
          <p:cNvPr id="3" name="Content Placeholder 2"/>
          <p:cNvSpPr>
            <a:spLocks noGrp="1"/>
          </p:cNvSpPr>
          <p:nvPr>
            <p:ph sz="half" idx="1"/>
          </p:nvPr>
        </p:nvSpPr>
        <p:spPr>
          <a:xfrm>
            <a:off x="1676400" y="2133600"/>
            <a:ext cx="3581400" cy="4724400"/>
          </a:xfrm>
        </p:spPr>
        <p:txBody>
          <a:bodyPr>
            <a:normAutofit/>
          </a:bodyPr>
          <a:lstStyle/>
          <a:p>
            <a:r>
              <a:rPr lang="en-US" sz="2000" dirty="0">
                <a:solidFill>
                  <a:prstClr val="black"/>
                </a:solidFill>
              </a:rPr>
              <a:t>Provide an appropriate and safe level of protection for </a:t>
            </a:r>
            <a:r>
              <a:rPr lang="en-US" sz="2000" dirty="0" smtClean="0">
                <a:solidFill>
                  <a:prstClr val="black"/>
                </a:solidFill>
              </a:rPr>
              <a:t>workers</a:t>
            </a:r>
          </a:p>
          <a:p>
            <a:pPr marL="0" lvl="0" indent="0">
              <a:buNone/>
            </a:pPr>
            <a:endParaRPr lang="en-US" sz="800" dirty="0">
              <a:solidFill>
                <a:prstClr val="black"/>
              </a:solidFill>
            </a:endParaRPr>
          </a:p>
          <a:p>
            <a:pPr lvl="0"/>
            <a:r>
              <a:rPr lang="en-US" sz="2000" dirty="0">
                <a:solidFill>
                  <a:prstClr val="black"/>
                </a:solidFill>
              </a:rPr>
              <a:t>Use ppe original package manufacturer labels for guidelines to minimum </a:t>
            </a:r>
            <a:r>
              <a:rPr lang="en-US" sz="2000" dirty="0" smtClean="0">
                <a:solidFill>
                  <a:prstClr val="black"/>
                </a:solidFill>
              </a:rPr>
              <a:t>protection</a:t>
            </a:r>
          </a:p>
          <a:p>
            <a:pPr marL="0" lvl="0" indent="0">
              <a:buNone/>
            </a:pPr>
            <a:endParaRPr lang="en-US" sz="800" dirty="0">
              <a:solidFill>
                <a:prstClr val="black"/>
              </a:solidFill>
            </a:endParaRPr>
          </a:p>
          <a:p>
            <a:r>
              <a:rPr lang="en-US" sz="2000" dirty="0" smtClean="0"/>
              <a:t> Select ppe designed to be as cool as possible</a:t>
            </a:r>
          </a:p>
          <a:p>
            <a:pPr marL="0" indent="0">
              <a:buNone/>
            </a:pPr>
            <a:endParaRPr lang="en-US" sz="800" dirty="0" smtClean="0"/>
          </a:p>
          <a:p>
            <a:r>
              <a:rPr lang="en-US" sz="2000" dirty="0" smtClean="0"/>
              <a:t>Cooling vests and scarves are options under heavy gear</a:t>
            </a:r>
            <a:endParaRPr lang="en-US" sz="2000" dirty="0"/>
          </a:p>
        </p:txBody>
      </p:sp>
      <p:sp>
        <p:nvSpPr>
          <p:cNvPr id="4" name="Content Placeholder 3"/>
          <p:cNvSpPr>
            <a:spLocks noGrp="1"/>
          </p:cNvSpPr>
          <p:nvPr>
            <p:ph sz="half" idx="2"/>
          </p:nvPr>
        </p:nvSpPr>
        <p:spPr>
          <a:xfrm>
            <a:off x="5105400" y="2209800"/>
            <a:ext cx="3810000" cy="4648200"/>
          </a:xfrm>
        </p:spPr>
        <p:txBody>
          <a:bodyPr>
            <a:noAutofit/>
          </a:bodyPr>
          <a:lstStyle/>
          <a:p>
            <a:r>
              <a:rPr lang="en-US" sz="2000" dirty="0" smtClean="0"/>
              <a:t>Non-woven polyolefin (Tyvek) does not allow for air passage – use for as short a time as possible in high heat</a:t>
            </a:r>
          </a:p>
          <a:p>
            <a:pPr marL="0" indent="0">
              <a:buNone/>
            </a:pPr>
            <a:endParaRPr lang="en-US" sz="800" dirty="0" smtClean="0"/>
          </a:p>
          <a:p>
            <a:r>
              <a:rPr lang="en-US" sz="2000" dirty="0" smtClean="0"/>
              <a:t>Rubber and chemical coatings also prevent air passage</a:t>
            </a:r>
          </a:p>
          <a:p>
            <a:pPr marL="0" indent="0">
              <a:buNone/>
            </a:pPr>
            <a:endParaRPr lang="en-US" sz="800" dirty="0" smtClean="0"/>
          </a:p>
          <a:p>
            <a:r>
              <a:rPr lang="en-US" sz="2000" dirty="0" smtClean="0"/>
              <a:t>Long sleeved cotton shirts, long pants, wide brimmed hats shoes with good soles and toe coverings are often adequate</a:t>
            </a:r>
            <a:endParaRPr lang="en-US" sz="2000" dirty="0"/>
          </a:p>
        </p:txBody>
      </p:sp>
      <p:sp>
        <p:nvSpPr>
          <p:cNvPr id="5" name="TextBox 4"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6081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676400" y="0"/>
            <a:ext cx="7470276" cy="838200"/>
          </a:xfrm>
        </p:spPr>
        <p:txBody>
          <a:bodyPr>
            <a:normAutofit/>
          </a:bodyPr>
          <a:lstStyle/>
          <a:p>
            <a:r>
              <a:rPr lang="en-US" sz="3600" b="1" dirty="0" smtClean="0"/>
              <a:t>Medication Contraindications</a:t>
            </a:r>
            <a:endParaRPr lang="en-US" sz="3600" b="1" dirty="0"/>
          </a:p>
        </p:txBody>
      </p:sp>
      <p:sp>
        <p:nvSpPr>
          <p:cNvPr id="8" name="Content Placeholder 7"/>
          <p:cNvSpPr>
            <a:spLocks noGrp="1"/>
          </p:cNvSpPr>
          <p:nvPr>
            <p:ph idx="1"/>
          </p:nvPr>
        </p:nvSpPr>
        <p:spPr>
          <a:xfrm>
            <a:off x="533400" y="2133600"/>
            <a:ext cx="8229600" cy="4724400"/>
          </a:xfrm>
        </p:spPr>
        <p:txBody>
          <a:bodyPr>
            <a:normAutofit/>
          </a:bodyPr>
          <a:lstStyle/>
          <a:p>
            <a:pPr marL="0" indent="0">
              <a:buNone/>
            </a:pPr>
            <a:r>
              <a:rPr lang="en-US" sz="2800" dirty="0" smtClean="0"/>
              <a:t>Several medication groups can cause a photosensitivity – either a </a:t>
            </a:r>
            <a:r>
              <a:rPr lang="en-US" sz="2800" u="sng" dirty="0" smtClean="0"/>
              <a:t>phototoxic</a:t>
            </a:r>
            <a:r>
              <a:rPr lang="en-US" sz="2800" dirty="0" smtClean="0"/>
              <a:t> or </a:t>
            </a:r>
            <a:r>
              <a:rPr lang="en-US" sz="2800" u="sng" dirty="0" smtClean="0"/>
              <a:t>photo allergic</a:t>
            </a:r>
            <a:r>
              <a:rPr lang="en-US" sz="2800" dirty="0" smtClean="0"/>
              <a:t> reaction. </a:t>
            </a:r>
          </a:p>
          <a:p>
            <a:pPr marL="0" indent="0">
              <a:buNone/>
            </a:pPr>
            <a:endParaRPr lang="en-US" sz="1000" dirty="0" smtClean="0"/>
          </a:p>
          <a:p>
            <a:pPr marL="0" indent="0">
              <a:buNone/>
            </a:pPr>
            <a:endParaRPr lang="en-US" sz="800" dirty="0" smtClean="0"/>
          </a:p>
          <a:p>
            <a:pPr marL="0" indent="0">
              <a:buNone/>
            </a:pPr>
            <a:r>
              <a:rPr lang="en-US" sz="2800" b="1" u="sng" dirty="0" smtClean="0"/>
              <a:t>Phototoxic</a:t>
            </a:r>
            <a:r>
              <a:rPr lang="en-US" sz="2800" dirty="0" smtClean="0"/>
              <a:t> – complaints of burning, stinging and redness can occur within 24 hours</a:t>
            </a:r>
          </a:p>
          <a:p>
            <a:pPr marL="0" indent="0">
              <a:buNone/>
            </a:pPr>
            <a:endParaRPr lang="en-US" sz="1000" dirty="0" smtClean="0"/>
          </a:p>
          <a:p>
            <a:pPr marL="0" indent="0">
              <a:buNone/>
            </a:pPr>
            <a:r>
              <a:rPr lang="en-US" sz="2800" b="1" u="sng" dirty="0" smtClean="0"/>
              <a:t>Photoallergic</a:t>
            </a:r>
            <a:r>
              <a:rPr lang="en-US" sz="2800" dirty="0" smtClean="0"/>
              <a:t> – present with itching, redness, possible swelling and/or eruptions; may not take place </a:t>
            </a:r>
            <a:r>
              <a:rPr lang="en-US" sz="2800" dirty="0"/>
              <a:t>u</a:t>
            </a:r>
            <a:r>
              <a:rPr lang="en-US" sz="2800" dirty="0" smtClean="0"/>
              <a:t>ntil several days after initial dose. Subsequent exposures may result in a more rapid onset.</a:t>
            </a:r>
            <a:endParaRPr lang="en-US" sz="2800"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06948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057400" y="23588"/>
            <a:ext cx="7086600" cy="762000"/>
          </a:xfrm>
        </p:spPr>
        <p:txBody>
          <a:bodyPr>
            <a:normAutofit/>
          </a:bodyPr>
          <a:lstStyle/>
          <a:p>
            <a:r>
              <a:rPr lang="en-US" sz="3200" b="1" dirty="0" smtClean="0"/>
              <a:t>Medications to Avoid in Extreme Heat</a:t>
            </a:r>
            <a:endParaRPr lang="en-US" sz="3200" b="1" dirty="0"/>
          </a:p>
        </p:txBody>
      </p:sp>
      <p:sp>
        <p:nvSpPr>
          <p:cNvPr id="5" name="Content Placeholder 4"/>
          <p:cNvSpPr>
            <a:spLocks noGrp="1"/>
          </p:cNvSpPr>
          <p:nvPr>
            <p:ph sz="half" idx="1"/>
          </p:nvPr>
        </p:nvSpPr>
        <p:spPr>
          <a:xfrm>
            <a:off x="381000" y="1981200"/>
            <a:ext cx="4038600" cy="4800600"/>
          </a:xfrm>
        </p:spPr>
        <p:txBody>
          <a:bodyPr>
            <a:normAutofit fontScale="47500" lnSpcReduction="20000"/>
          </a:bodyPr>
          <a:lstStyle/>
          <a:p>
            <a:r>
              <a:rPr lang="en-US" sz="4600" dirty="0" smtClean="0"/>
              <a:t>Antibiotics :</a:t>
            </a:r>
          </a:p>
          <a:p>
            <a:pPr lvl="1"/>
            <a:r>
              <a:rPr lang="en-US" sz="4600" dirty="0" smtClean="0"/>
              <a:t>Quinolones</a:t>
            </a:r>
          </a:p>
          <a:p>
            <a:pPr lvl="1"/>
            <a:r>
              <a:rPr lang="en-US" sz="4600" dirty="0" smtClean="0"/>
              <a:t>Tetracyclines</a:t>
            </a:r>
          </a:p>
          <a:p>
            <a:pPr lvl="1"/>
            <a:r>
              <a:rPr lang="en-US" sz="4600" dirty="0" smtClean="0"/>
              <a:t>Sulfonamides</a:t>
            </a:r>
          </a:p>
          <a:p>
            <a:pPr marL="457200" lvl="1" indent="0">
              <a:buNone/>
            </a:pPr>
            <a:endParaRPr lang="en-US" sz="4000" dirty="0"/>
          </a:p>
          <a:p>
            <a:pPr marL="400050"/>
            <a:r>
              <a:rPr lang="en-US" sz="4600" dirty="0" smtClean="0"/>
              <a:t>Antihistamines</a:t>
            </a:r>
          </a:p>
          <a:p>
            <a:pPr marL="57150" indent="0">
              <a:buNone/>
            </a:pPr>
            <a:endParaRPr lang="en-US" sz="4000" dirty="0" smtClean="0"/>
          </a:p>
          <a:p>
            <a:pPr marL="400050"/>
            <a:r>
              <a:rPr lang="en-US" sz="4600" dirty="0" smtClean="0"/>
              <a:t>Cardiac medications</a:t>
            </a:r>
          </a:p>
          <a:p>
            <a:pPr marL="57150" indent="0">
              <a:buNone/>
            </a:pPr>
            <a:endParaRPr lang="en-US" sz="4000" dirty="0" smtClean="0"/>
          </a:p>
          <a:p>
            <a:pPr marL="400050"/>
            <a:r>
              <a:rPr lang="en-US" sz="4600" dirty="0" smtClean="0"/>
              <a:t>Diuretics:</a:t>
            </a:r>
          </a:p>
          <a:p>
            <a:pPr marL="57150" indent="0">
              <a:buNone/>
            </a:pPr>
            <a:r>
              <a:rPr lang="en-US" sz="4600" dirty="0" smtClean="0"/>
              <a:t>         -</a:t>
            </a:r>
            <a:r>
              <a:rPr lang="en-US" sz="4600" dirty="0"/>
              <a:t> </a:t>
            </a:r>
            <a:r>
              <a:rPr lang="en-US" sz="4600" dirty="0" smtClean="0"/>
              <a:t> Furosemide</a:t>
            </a:r>
          </a:p>
          <a:p>
            <a:pPr marL="57150" indent="0">
              <a:buNone/>
            </a:pPr>
            <a:r>
              <a:rPr lang="en-US" sz="4600" dirty="0" smtClean="0"/>
              <a:t>         -  Thiazides</a:t>
            </a:r>
          </a:p>
          <a:p>
            <a:pPr marL="57150" indent="0">
              <a:buNone/>
            </a:pPr>
            <a:endParaRPr lang="en-US" sz="2400" dirty="0" smtClean="0"/>
          </a:p>
          <a:p>
            <a:pPr marL="0" lvl="0" indent="0">
              <a:spcBef>
                <a:spcPts val="0"/>
              </a:spcBef>
              <a:buNone/>
            </a:pPr>
            <a:endParaRPr lang="en-US" sz="2000" dirty="0" smtClean="0">
              <a:solidFill>
                <a:prstClr val="black"/>
              </a:solidFill>
            </a:endParaRPr>
          </a:p>
          <a:p>
            <a:pPr marL="0" lvl="0" indent="0">
              <a:spcBef>
                <a:spcPts val="0"/>
              </a:spcBef>
              <a:buNone/>
            </a:pPr>
            <a:r>
              <a:rPr lang="en-US" sz="2000" dirty="0" smtClean="0">
                <a:solidFill>
                  <a:prstClr val="black"/>
                </a:solidFill>
              </a:rPr>
              <a:t>Sources</a:t>
            </a:r>
            <a:r>
              <a:rPr lang="en-US" sz="2000" dirty="0">
                <a:solidFill>
                  <a:prstClr val="black"/>
                </a:solidFill>
              </a:rPr>
              <a:t>: http://www.ncbi.nlm.nih.gov/pubmed/17688387</a:t>
            </a:r>
          </a:p>
          <a:p>
            <a:pPr marL="0" lvl="0" indent="0">
              <a:spcBef>
                <a:spcPts val="0"/>
              </a:spcBef>
              <a:buNone/>
            </a:pPr>
            <a:r>
              <a:rPr lang="en-US" sz="2000" dirty="0">
                <a:solidFill>
                  <a:prstClr val="black"/>
                </a:solidFill>
              </a:rPr>
              <a:t>                Clinical Pharmacology –Drug Precautions for Ambient Temperature Increase</a:t>
            </a:r>
          </a:p>
          <a:p>
            <a:pPr marL="0" lvl="0" indent="0">
              <a:spcBef>
                <a:spcPts val="0"/>
              </a:spcBef>
              <a:buNone/>
            </a:pPr>
            <a:r>
              <a:rPr lang="en-US" sz="2000" dirty="0">
                <a:solidFill>
                  <a:prstClr val="black"/>
                </a:solidFill>
              </a:rPr>
              <a:t>                Consumer Health Information – Drugs Sensitive to Heat</a:t>
            </a:r>
          </a:p>
          <a:p>
            <a:pPr marL="57150" indent="0">
              <a:buNone/>
            </a:pPr>
            <a:endParaRPr lang="en-US" sz="2400" dirty="0"/>
          </a:p>
        </p:txBody>
      </p:sp>
      <p:sp>
        <p:nvSpPr>
          <p:cNvPr id="6" name="Content Placeholder 5"/>
          <p:cNvSpPr>
            <a:spLocks noGrp="1"/>
          </p:cNvSpPr>
          <p:nvPr>
            <p:ph sz="half" idx="2"/>
          </p:nvPr>
        </p:nvSpPr>
        <p:spPr>
          <a:xfrm>
            <a:off x="4648200" y="1905000"/>
            <a:ext cx="3810000" cy="4572000"/>
          </a:xfrm>
        </p:spPr>
        <p:txBody>
          <a:bodyPr>
            <a:noAutofit/>
          </a:bodyPr>
          <a:lstStyle/>
          <a:p>
            <a:r>
              <a:rPr lang="en-US" sz="2200" dirty="0" smtClean="0"/>
              <a:t>Cancer medications</a:t>
            </a:r>
          </a:p>
          <a:p>
            <a:pPr marL="0" indent="0">
              <a:buNone/>
            </a:pPr>
            <a:endParaRPr lang="en-US" sz="800" dirty="0" smtClean="0"/>
          </a:p>
          <a:p>
            <a:r>
              <a:rPr lang="en-US" sz="2200" dirty="0" smtClean="0"/>
              <a:t>Chemotherapy</a:t>
            </a:r>
          </a:p>
          <a:p>
            <a:pPr marL="0" indent="0">
              <a:buNone/>
            </a:pPr>
            <a:endParaRPr lang="en-US" sz="800" dirty="0" smtClean="0"/>
          </a:p>
          <a:p>
            <a:r>
              <a:rPr lang="en-US" sz="2200" dirty="0" smtClean="0"/>
              <a:t>Diabetic medications</a:t>
            </a:r>
          </a:p>
          <a:p>
            <a:pPr marL="0" indent="0">
              <a:buNone/>
            </a:pPr>
            <a:endParaRPr lang="en-US" sz="800" dirty="0" smtClean="0"/>
          </a:p>
          <a:p>
            <a:r>
              <a:rPr lang="en-US" sz="2200" dirty="0" smtClean="0"/>
              <a:t>Psychiatric medications:</a:t>
            </a:r>
          </a:p>
          <a:p>
            <a:pPr lvl="1"/>
            <a:r>
              <a:rPr lang="en-US" sz="2200" dirty="0" smtClean="0"/>
              <a:t>Phenothiazines</a:t>
            </a:r>
          </a:p>
          <a:p>
            <a:pPr lvl="1"/>
            <a:r>
              <a:rPr lang="en-US" sz="2200" dirty="0" smtClean="0"/>
              <a:t>Tricyclics</a:t>
            </a:r>
          </a:p>
          <a:p>
            <a:pPr marL="457200" lvl="1" indent="0">
              <a:buNone/>
            </a:pPr>
            <a:endParaRPr lang="en-US" sz="800" dirty="0" smtClean="0"/>
          </a:p>
          <a:p>
            <a:r>
              <a:rPr lang="en-US" sz="2200" dirty="0" smtClean="0"/>
              <a:t>Painkillers : NSAIDs</a:t>
            </a:r>
          </a:p>
          <a:p>
            <a:pPr marL="0" indent="0">
              <a:buNone/>
            </a:pPr>
            <a:r>
              <a:rPr lang="en-US" sz="1600" dirty="0"/>
              <a:t> </a:t>
            </a:r>
            <a:r>
              <a:rPr lang="en-US" sz="1600" dirty="0" smtClean="0"/>
              <a:t>      (non steroidal anti-inflammatory drugs)</a:t>
            </a:r>
          </a:p>
        </p:txBody>
      </p:sp>
      <p:sp>
        <p:nvSpPr>
          <p:cNvPr id="7" name="TextBox 6"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1826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153400" cy="1295400"/>
          </a:xfrm>
        </p:spPr>
        <p:txBody>
          <a:bodyPr>
            <a:normAutofit/>
          </a:bodyPr>
          <a:lstStyle/>
          <a:p>
            <a:r>
              <a:rPr lang="en-US" sz="2800" b="1" dirty="0" smtClean="0"/>
              <a:t>Heat Illness Awareness is Important </a:t>
            </a:r>
            <a:br>
              <a:rPr lang="en-US" sz="2800" b="1" dirty="0" smtClean="0"/>
            </a:br>
            <a:r>
              <a:rPr lang="en-US" sz="2800" b="1" dirty="0" smtClean="0"/>
              <a:t>in Agriculture</a:t>
            </a:r>
            <a:endParaRPr lang="en-US" sz="2800" b="1" dirty="0"/>
          </a:p>
        </p:txBody>
      </p:sp>
      <p:sp>
        <p:nvSpPr>
          <p:cNvPr id="3" name="Content Placeholder 2"/>
          <p:cNvSpPr>
            <a:spLocks noGrp="1"/>
          </p:cNvSpPr>
          <p:nvPr>
            <p:ph idx="1"/>
          </p:nvPr>
        </p:nvSpPr>
        <p:spPr>
          <a:xfrm>
            <a:off x="2286000" y="2133600"/>
            <a:ext cx="6705600" cy="3810000"/>
          </a:xfrm>
        </p:spPr>
        <p:txBody>
          <a:bodyPr>
            <a:normAutofit/>
          </a:bodyPr>
          <a:lstStyle/>
          <a:p>
            <a:r>
              <a:rPr lang="en-US" sz="2400" dirty="0" smtClean="0"/>
              <a:t>Extensive exposure to direct sunlight</a:t>
            </a:r>
          </a:p>
          <a:p>
            <a:endParaRPr lang="en-US" sz="2400" dirty="0" smtClean="0"/>
          </a:p>
          <a:p>
            <a:r>
              <a:rPr lang="en-US" sz="2400" dirty="0" smtClean="0"/>
              <a:t>Exposure to high humidity</a:t>
            </a:r>
          </a:p>
          <a:p>
            <a:pPr marL="0" indent="0">
              <a:buNone/>
            </a:pPr>
            <a:endParaRPr lang="en-US" sz="2400" dirty="0" smtClean="0"/>
          </a:p>
          <a:p>
            <a:r>
              <a:rPr lang="en-US" sz="2400" dirty="0" smtClean="0"/>
              <a:t>Workers span the age spectrum</a:t>
            </a:r>
          </a:p>
          <a:p>
            <a:endParaRPr lang="en-US" sz="2400" dirty="0" smtClean="0"/>
          </a:p>
          <a:p>
            <a:r>
              <a:rPr lang="en-US" sz="2400" dirty="0" smtClean="0"/>
              <a:t>Risks encompass vulnerable populations: youth,</a:t>
            </a:r>
          </a:p>
          <a:p>
            <a:pPr marL="0" indent="0">
              <a:buNone/>
            </a:pPr>
            <a:r>
              <a:rPr lang="en-US" sz="2400" dirty="0" smtClean="0"/>
              <a:t> older adult, mobile population</a:t>
            </a:r>
            <a:endParaRPr lang="en-US" sz="2400"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70881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799" y="0"/>
            <a:ext cx="7678819" cy="990600"/>
          </a:xfrm>
        </p:spPr>
        <p:txBody>
          <a:bodyPr>
            <a:normAutofit/>
          </a:bodyPr>
          <a:lstStyle/>
          <a:p>
            <a:r>
              <a:rPr lang="en-US" sz="3600" b="1" dirty="0" smtClean="0"/>
              <a:t>Educating Employers</a:t>
            </a:r>
            <a:endParaRPr lang="en-US" sz="3600" b="1" dirty="0"/>
          </a:p>
        </p:txBody>
      </p:sp>
      <p:sp>
        <p:nvSpPr>
          <p:cNvPr id="3" name="Content Placeholder 2"/>
          <p:cNvSpPr>
            <a:spLocks noGrp="1"/>
          </p:cNvSpPr>
          <p:nvPr>
            <p:ph idx="1"/>
          </p:nvPr>
        </p:nvSpPr>
        <p:spPr>
          <a:xfrm>
            <a:off x="762000" y="1905000"/>
            <a:ext cx="7924800" cy="4953000"/>
          </a:xfrm>
        </p:spPr>
        <p:txBody>
          <a:bodyPr>
            <a:noAutofit/>
          </a:bodyPr>
          <a:lstStyle/>
          <a:p>
            <a:pPr marL="0" indent="0">
              <a:buNone/>
            </a:pPr>
            <a:r>
              <a:rPr lang="en-US" sz="2800" dirty="0" smtClean="0"/>
              <a:t>Employers are expected to provide training on</a:t>
            </a:r>
          </a:p>
          <a:p>
            <a:pPr marL="0" indent="0">
              <a:buNone/>
            </a:pPr>
            <a:endParaRPr lang="en-US" sz="1000" dirty="0" smtClean="0"/>
          </a:p>
          <a:p>
            <a:r>
              <a:rPr lang="en-US" sz="2800" dirty="0" smtClean="0"/>
              <a:t>Risk</a:t>
            </a:r>
          </a:p>
          <a:p>
            <a:pPr marL="0" indent="0">
              <a:buNone/>
            </a:pPr>
            <a:endParaRPr lang="en-US" sz="800" dirty="0" smtClean="0"/>
          </a:p>
          <a:p>
            <a:r>
              <a:rPr lang="en-US" sz="2800" dirty="0" smtClean="0"/>
              <a:t>Signs &amp; symptoms of heat illnesses</a:t>
            </a:r>
          </a:p>
          <a:p>
            <a:pPr marL="0" indent="0">
              <a:buNone/>
            </a:pPr>
            <a:endParaRPr lang="en-US" sz="800" dirty="0" smtClean="0"/>
          </a:p>
          <a:p>
            <a:r>
              <a:rPr lang="en-US" sz="2800" dirty="0" smtClean="0"/>
              <a:t>Prevention</a:t>
            </a:r>
          </a:p>
          <a:p>
            <a:pPr marL="0" indent="0">
              <a:buNone/>
            </a:pPr>
            <a:endParaRPr lang="en-US" sz="800" dirty="0" smtClean="0"/>
          </a:p>
          <a:p>
            <a:r>
              <a:rPr lang="en-US" sz="2800" dirty="0" smtClean="0"/>
              <a:t>Treatment</a:t>
            </a:r>
          </a:p>
          <a:p>
            <a:pPr marL="0" indent="0">
              <a:buNone/>
            </a:pPr>
            <a:endParaRPr lang="en-US" sz="800" dirty="0" smtClean="0"/>
          </a:p>
          <a:p>
            <a:r>
              <a:rPr lang="en-US" sz="2800" dirty="0" smtClean="0"/>
              <a:t>PPE</a:t>
            </a:r>
          </a:p>
          <a:p>
            <a:pPr marL="0" indent="0">
              <a:buNone/>
            </a:pPr>
            <a:endParaRPr lang="en-US" sz="800" dirty="0" smtClean="0"/>
          </a:p>
          <a:p>
            <a:r>
              <a:rPr lang="en-US" sz="2800" dirty="0" smtClean="0"/>
              <a:t>Instruction to watch out for co-workers</a:t>
            </a:r>
            <a:endParaRPr lang="en-US" sz="2800"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95615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162800" cy="914400"/>
          </a:xfrm>
        </p:spPr>
        <p:txBody>
          <a:bodyPr>
            <a:normAutofit/>
          </a:bodyPr>
          <a:lstStyle/>
          <a:p>
            <a:r>
              <a:rPr lang="en-US" sz="3600" b="1" dirty="0" smtClean="0"/>
              <a:t>Teaching Tools for Employers</a:t>
            </a:r>
            <a:endParaRPr lang="en-US" sz="3600" b="1" dirty="0"/>
          </a:p>
        </p:txBody>
      </p:sp>
      <p:sp>
        <p:nvSpPr>
          <p:cNvPr id="3" name="Content Placeholder 2"/>
          <p:cNvSpPr>
            <a:spLocks noGrp="1"/>
          </p:cNvSpPr>
          <p:nvPr>
            <p:ph idx="1"/>
          </p:nvPr>
        </p:nvSpPr>
        <p:spPr>
          <a:xfrm>
            <a:off x="762000" y="2286000"/>
            <a:ext cx="8229600" cy="4114800"/>
          </a:xfrm>
        </p:spPr>
        <p:txBody>
          <a:bodyPr/>
          <a:lstStyle/>
          <a:p>
            <a:r>
              <a:rPr lang="en-US" dirty="0" smtClean="0"/>
              <a:t>Develop an Action Plan</a:t>
            </a:r>
          </a:p>
          <a:p>
            <a:pPr marL="0" indent="0">
              <a:buNone/>
            </a:pPr>
            <a:endParaRPr lang="en-US" sz="1000" dirty="0" smtClean="0"/>
          </a:p>
          <a:p>
            <a:r>
              <a:rPr lang="en-US" dirty="0" smtClean="0"/>
              <a:t>OSHA: Heat Index Document</a:t>
            </a:r>
          </a:p>
          <a:p>
            <a:pPr marL="0" indent="0">
              <a:buNone/>
            </a:pPr>
            <a:endParaRPr lang="en-US" sz="1000" dirty="0" smtClean="0"/>
          </a:p>
          <a:p>
            <a:r>
              <a:rPr lang="en-US" dirty="0" smtClean="0"/>
              <a:t>OSHA: Water. Rest. Shade </a:t>
            </a:r>
            <a:r>
              <a:rPr lang="en-US" dirty="0"/>
              <a:t>C</a:t>
            </a:r>
            <a:r>
              <a:rPr lang="en-US" dirty="0" smtClean="0"/>
              <a:t>ampaign </a:t>
            </a:r>
            <a:r>
              <a:rPr lang="en-US" dirty="0"/>
              <a:t>P</a:t>
            </a:r>
            <a:r>
              <a:rPr lang="en-US" dirty="0" smtClean="0"/>
              <a:t>rogram</a:t>
            </a:r>
          </a:p>
          <a:p>
            <a:pPr marL="0" indent="0">
              <a:buNone/>
            </a:pPr>
            <a:endParaRPr lang="en-US" sz="1000" dirty="0" smtClean="0"/>
          </a:p>
          <a:p>
            <a:r>
              <a:rPr lang="en-US" dirty="0" smtClean="0"/>
              <a:t>OSHA Heat Illness Training </a:t>
            </a:r>
            <a:r>
              <a:rPr lang="en-US" dirty="0"/>
              <a:t>G</a:t>
            </a:r>
            <a:r>
              <a:rPr lang="en-US" dirty="0" smtClean="0"/>
              <a:t>uide</a:t>
            </a:r>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59199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t>Action Plan</a:t>
            </a:r>
            <a:endParaRPr lang="en-US" sz="3600" b="1" dirty="0"/>
          </a:p>
        </p:txBody>
      </p:sp>
      <p:pic>
        <p:nvPicPr>
          <p:cNvPr id="4" name="Content Placeholder 3" title="Image of an action plan chart"/>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676400" y="796159"/>
            <a:ext cx="5638800" cy="5833241"/>
          </a:xfrm>
          <a:ln>
            <a:solidFill>
              <a:schemeClr val="accent1">
                <a:alpha val="99000"/>
              </a:schemeClr>
            </a:solidFill>
          </a:ln>
          <a:effectLst>
            <a:outerShdw blurRad="50800" dist="50800" dir="5400000" algn="ctr" rotWithShape="0">
              <a:schemeClr val="tx1">
                <a:alpha val="99000"/>
              </a:schemeClr>
            </a:outerShdw>
          </a:effectLst>
        </p:spPr>
      </p:pic>
      <p:sp>
        <p:nvSpPr>
          <p:cNvPr id="5" name="TextBox 4"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55462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600" b="1" dirty="0" smtClean="0"/>
              <a:t>Water. Rest. Shade.</a:t>
            </a:r>
            <a:endParaRPr lang="en-US" sz="3600" b="1" dirty="0"/>
          </a:p>
        </p:txBody>
      </p:sp>
      <p:pic>
        <p:nvPicPr>
          <p:cNvPr id="4" name="Content Placeholder 3" title="OSHA Wtaer Rest Shade publicaton"/>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133600" y="762000"/>
            <a:ext cx="4876800" cy="5885793"/>
          </a:xfrm>
        </p:spPr>
      </p:pic>
      <p:sp>
        <p:nvSpPr>
          <p:cNvPr id="5" name="TextBox 4"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197374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Heat Index Document</a:t>
            </a:r>
            <a:endParaRPr lang="en-US" sz="3600" b="1" dirty="0"/>
          </a:p>
        </p:txBody>
      </p:sp>
      <p:pic>
        <p:nvPicPr>
          <p:cNvPr id="4" name="Content Placeholder 3" title="Heat index document"/>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480457" y="914400"/>
            <a:ext cx="6183086" cy="5410200"/>
          </a:xfrm>
        </p:spPr>
      </p:pic>
      <p:sp>
        <p:nvSpPr>
          <p:cNvPr id="5" name="TextBox 4"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76664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NIOSH Fast Facts</a:t>
            </a:r>
            <a:endParaRPr lang="en-US" dirty="0"/>
          </a:p>
        </p:txBody>
      </p:sp>
      <p:pic>
        <p:nvPicPr>
          <p:cNvPr id="4" name="Content Placeholder 3" title="Niosh Fast Fact webpage"/>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46603" y="1600200"/>
            <a:ext cx="5050794" cy="4525963"/>
          </a:xfrm>
        </p:spPr>
      </p:pic>
      <p:sp>
        <p:nvSpPr>
          <p:cNvPr id="5" name="TextBox 4"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87719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14050"/>
            <a:ext cx="7391400" cy="914400"/>
          </a:xfrm>
        </p:spPr>
        <p:txBody>
          <a:bodyPr>
            <a:normAutofit/>
          </a:bodyPr>
          <a:lstStyle/>
          <a:p>
            <a:r>
              <a:rPr lang="en-US" sz="3600" b="1" dirty="0" smtClean="0"/>
              <a:t>Educating Agricultural Workers</a:t>
            </a:r>
            <a:endParaRPr lang="en-US" sz="3600" b="1" dirty="0"/>
          </a:p>
        </p:txBody>
      </p:sp>
      <p:sp>
        <p:nvSpPr>
          <p:cNvPr id="3" name="Content Placeholder 2"/>
          <p:cNvSpPr>
            <a:spLocks noGrp="1"/>
          </p:cNvSpPr>
          <p:nvPr>
            <p:ph idx="1"/>
          </p:nvPr>
        </p:nvSpPr>
        <p:spPr>
          <a:xfrm>
            <a:off x="1981200" y="2133600"/>
            <a:ext cx="6934200" cy="4495800"/>
          </a:xfrm>
        </p:spPr>
        <p:txBody>
          <a:bodyPr>
            <a:normAutofit/>
          </a:bodyPr>
          <a:lstStyle/>
          <a:p>
            <a:r>
              <a:rPr lang="en-US" sz="2400" dirty="0" smtClean="0"/>
              <a:t>Utilize a variety of education formats to communicate safety</a:t>
            </a:r>
          </a:p>
          <a:p>
            <a:pPr marL="0" indent="0">
              <a:buNone/>
            </a:pPr>
            <a:endParaRPr lang="en-US" sz="900" dirty="0" smtClean="0"/>
          </a:p>
          <a:p>
            <a:r>
              <a:rPr lang="en-US" sz="2400" dirty="0" smtClean="0"/>
              <a:t>Use interactive  and demonstration techniques whenever possible</a:t>
            </a:r>
          </a:p>
          <a:p>
            <a:pPr marL="0" indent="0">
              <a:buNone/>
            </a:pPr>
            <a:endParaRPr lang="en-US" sz="900" dirty="0" smtClean="0"/>
          </a:p>
          <a:p>
            <a:r>
              <a:rPr lang="en-US" sz="2400" dirty="0" smtClean="0"/>
              <a:t>Be prepared to provide for non- English speaking workers</a:t>
            </a:r>
          </a:p>
          <a:p>
            <a:pPr marL="0" indent="0">
              <a:buNone/>
            </a:pPr>
            <a:endParaRPr lang="en-US" sz="900" dirty="0" smtClean="0"/>
          </a:p>
          <a:p>
            <a:r>
              <a:rPr lang="en-US" sz="2400" dirty="0" smtClean="0"/>
              <a:t>Include pictorial teaching formats</a:t>
            </a:r>
          </a:p>
          <a:p>
            <a:pPr marL="0" indent="0">
              <a:buNone/>
            </a:pPr>
            <a:endParaRPr lang="en-US" sz="900" dirty="0" smtClean="0"/>
          </a:p>
          <a:p>
            <a:r>
              <a:rPr lang="en-US" sz="2400" b="1" dirty="0" smtClean="0">
                <a:solidFill>
                  <a:srgbClr val="00B050"/>
                </a:solidFill>
              </a:rPr>
              <a:t>Encourage questions and feedback!!</a:t>
            </a:r>
          </a:p>
          <a:p>
            <a:pPr marL="0" indent="0">
              <a:buNone/>
            </a:pPr>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71752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1383" y="76200"/>
            <a:ext cx="7772400" cy="914400"/>
          </a:xfrm>
        </p:spPr>
        <p:txBody>
          <a:bodyPr>
            <a:normAutofit/>
          </a:bodyPr>
          <a:lstStyle/>
          <a:p>
            <a:r>
              <a:rPr lang="en-US" sz="3600" b="1" dirty="0" smtClean="0"/>
              <a:t>Educating Agricultural Workers </a:t>
            </a:r>
            <a:endParaRPr lang="en-US" sz="3600" b="1" dirty="0"/>
          </a:p>
        </p:txBody>
      </p:sp>
      <p:sp>
        <p:nvSpPr>
          <p:cNvPr id="3" name="Content Placeholder 2"/>
          <p:cNvSpPr>
            <a:spLocks noGrp="1"/>
          </p:cNvSpPr>
          <p:nvPr>
            <p:ph idx="1"/>
          </p:nvPr>
        </p:nvSpPr>
        <p:spPr>
          <a:xfrm>
            <a:off x="1981200" y="2057400"/>
            <a:ext cx="7162800" cy="4800600"/>
          </a:xfrm>
        </p:spPr>
        <p:txBody>
          <a:bodyPr>
            <a:normAutofit/>
          </a:bodyPr>
          <a:lstStyle/>
          <a:p>
            <a:pPr marL="0" indent="0">
              <a:buNone/>
            </a:pPr>
            <a:r>
              <a:rPr lang="en-US" sz="2400" dirty="0" smtClean="0"/>
              <a:t>Place educational materials in accessible locations </a:t>
            </a:r>
          </a:p>
          <a:p>
            <a:pPr marL="0" indent="0">
              <a:buNone/>
            </a:pPr>
            <a:r>
              <a:rPr lang="en-US" sz="2400" dirty="0" smtClean="0"/>
              <a:t>for managers and workers</a:t>
            </a:r>
          </a:p>
          <a:p>
            <a:pPr marL="0" indent="0">
              <a:buNone/>
            </a:pPr>
            <a:endParaRPr lang="en-US" sz="800" dirty="0" smtClean="0"/>
          </a:p>
          <a:p>
            <a:r>
              <a:rPr lang="en-US" sz="2400" dirty="0" smtClean="0"/>
              <a:t>Work site</a:t>
            </a:r>
          </a:p>
          <a:p>
            <a:pPr marL="0" indent="0">
              <a:buNone/>
            </a:pPr>
            <a:endParaRPr lang="en-US" sz="800" dirty="0" smtClean="0"/>
          </a:p>
          <a:p>
            <a:r>
              <a:rPr lang="en-US" sz="2400" dirty="0" smtClean="0"/>
              <a:t>Dining areas</a:t>
            </a:r>
          </a:p>
          <a:p>
            <a:pPr marL="0" indent="0">
              <a:buNone/>
            </a:pPr>
            <a:endParaRPr lang="en-US" sz="800" dirty="0" smtClean="0"/>
          </a:p>
          <a:p>
            <a:r>
              <a:rPr lang="en-US" sz="2400" dirty="0" smtClean="0"/>
              <a:t>Rest stations</a:t>
            </a:r>
          </a:p>
          <a:p>
            <a:pPr marL="0" indent="0">
              <a:buNone/>
            </a:pPr>
            <a:endParaRPr lang="en-US" sz="800" dirty="0" smtClean="0"/>
          </a:p>
          <a:p>
            <a:r>
              <a:rPr lang="en-US" sz="2400" dirty="0" smtClean="0"/>
              <a:t>Local community centers</a:t>
            </a:r>
          </a:p>
          <a:p>
            <a:pPr marL="0" indent="0">
              <a:buNone/>
            </a:pPr>
            <a:endParaRPr lang="en-US" sz="800" dirty="0" smtClean="0"/>
          </a:p>
          <a:p>
            <a:r>
              <a:rPr lang="en-US" sz="2400" dirty="0" smtClean="0"/>
              <a:t>Grocery markets</a:t>
            </a:r>
          </a:p>
          <a:p>
            <a:pPr marL="0" indent="0">
              <a:buNone/>
            </a:pPr>
            <a:endParaRPr lang="en-US" sz="800" dirty="0" smtClean="0"/>
          </a:p>
          <a:p>
            <a:r>
              <a:rPr lang="en-US" sz="2400" dirty="0" smtClean="0"/>
              <a:t>Worship centers</a:t>
            </a:r>
            <a:endParaRPr lang="en-US" sz="2400"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13088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smtClean="0"/>
              <a:t>AgriSafe Fact Sheet</a:t>
            </a:r>
            <a:endParaRPr lang="en-US" dirty="0"/>
          </a:p>
        </p:txBody>
      </p:sp>
      <p:pic>
        <p:nvPicPr>
          <p:cNvPr id="4" name="Content Placeholder 3" title="AgriSafe's fact sheet"/>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981200" y="1524000"/>
            <a:ext cx="4572000" cy="5257800"/>
          </a:xfrm>
        </p:spPr>
      </p:pic>
    </p:spTree>
    <p:extLst>
      <p:ext uri="{BB962C8B-B14F-4D97-AF65-F5344CB8AC3E}">
        <p14:creationId xmlns:p14="http://schemas.microsoft.com/office/powerpoint/2010/main" val="1170256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smtClean="0"/>
              <a:t>AgriSafe Fact Sheet </a:t>
            </a:r>
            <a:endParaRPr lang="en-US" dirty="0"/>
          </a:p>
        </p:txBody>
      </p:sp>
      <p:pic>
        <p:nvPicPr>
          <p:cNvPr id="4" name="Content Placeholder 3" title="Fact sheet page 2"/>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524000" y="1524000"/>
            <a:ext cx="5410200" cy="5181600"/>
          </a:xfrm>
        </p:spPr>
      </p:pic>
    </p:spTree>
    <p:extLst>
      <p:ext uri="{BB962C8B-B14F-4D97-AF65-F5344CB8AC3E}">
        <p14:creationId xmlns:p14="http://schemas.microsoft.com/office/powerpoint/2010/main" val="253303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914400"/>
          </a:xfrm>
        </p:spPr>
        <p:txBody>
          <a:bodyPr>
            <a:normAutofit/>
          </a:bodyPr>
          <a:lstStyle/>
          <a:p>
            <a:r>
              <a:rPr lang="en-US" sz="3600" b="1" dirty="0" smtClean="0"/>
              <a:t>Statistics</a:t>
            </a:r>
            <a:endParaRPr lang="en-US" sz="3600" b="1" dirty="0"/>
          </a:p>
        </p:txBody>
      </p:sp>
      <p:sp>
        <p:nvSpPr>
          <p:cNvPr id="3" name="Content Placeholder 2"/>
          <p:cNvSpPr>
            <a:spLocks noGrp="1"/>
          </p:cNvSpPr>
          <p:nvPr>
            <p:ph idx="1"/>
          </p:nvPr>
        </p:nvSpPr>
        <p:spPr>
          <a:xfrm>
            <a:off x="1752600" y="2057400"/>
            <a:ext cx="7239000" cy="4800600"/>
          </a:xfrm>
        </p:spPr>
        <p:txBody>
          <a:bodyPr>
            <a:normAutofit fontScale="85000" lnSpcReduction="20000"/>
          </a:bodyPr>
          <a:lstStyle/>
          <a:p>
            <a:pPr>
              <a:lnSpc>
                <a:spcPct val="130000"/>
              </a:lnSpc>
            </a:pPr>
            <a:r>
              <a:rPr lang="en-US" sz="2800" dirty="0" smtClean="0"/>
              <a:t> </a:t>
            </a:r>
            <a:r>
              <a:rPr lang="en-US" sz="3100" dirty="0" smtClean="0"/>
              <a:t>CDC 15 year study published in 2008: between </a:t>
            </a:r>
          </a:p>
          <a:p>
            <a:pPr marL="0" indent="0">
              <a:lnSpc>
                <a:spcPct val="130000"/>
              </a:lnSpc>
              <a:buNone/>
            </a:pPr>
            <a:r>
              <a:rPr lang="en-US" sz="3100" dirty="0"/>
              <a:t> </a:t>
            </a:r>
            <a:r>
              <a:rPr lang="en-US" sz="3100" dirty="0" smtClean="0"/>
              <a:t>	1992 &amp; 2006, 423 agricultural and non-	agricultural workers died from heat 	exposure…	67% were crop workers.</a:t>
            </a:r>
          </a:p>
          <a:p>
            <a:pPr marL="0" indent="0">
              <a:lnSpc>
                <a:spcPct val="130000"/>
              </a:lnSpc>
              <a:buNone/>
            </a:pPr>
            <a:endParaRPr lang="en-US" sz="2100" dirty="0" smtClean="0"/>
          </a:p>
          <a:p>
            <a:pPr>
              <a:lnSpc>
                <a:spcPct val="130000"/>
              </a:lnSpc>
            </a:pPr>
            <a:r>
              <a:rPr lang="en-US" sz="3100" dirty="0" smtClean="0"/>
              <a:t>2010 N. Carolina study of 300 farm workers: 	</a:t>
            </a:r>
          </a:p>
          <a:p>
            <a:pPr lvl="2">
              <a:lnSpc>
                <a:spcPct val="130000"/>
              </a:lnSpc>
              <a:buFont typeface="Wingdings" charset="2"/>
              <a:buChar char="Ø"/>
            </a:pPr>
            <a:r>
              <a:rPr lang="en-US" sz="2700" dirty="0" smtClean="0"/>
              <a:t>94% reported working in extreme heat </a:t>
            </a:r>
          </a:p>
          <a:p>
            <a:pPr lvl="2">
              <a:lnSpc>
                <a:spcPct val="130000"/>
              </a:lnSpc>
              <a:buFont typeface="Wingdings" charset="2"/>
              <a:buChar char="Ø"/>
            </a:pPr>
            <a:r>
              <a:rPr lang="en-US" sz="2700" dirty="0" smtClean="0"/>
              <a:t>Of these cases, 40% experienced symptoms of heat related illnesses.</a:t>
            </a:r>
          </a:p>
          <a:p>
            <a:pPr marL="457200" lvl="1" indent="0">
              <a:lnSpc>
                <a:spcPct val="130000"/>
              </a:lnSpc>
              <a:buNone/>
            </a:pPr>
            <a:endParaRPr lang="en-US" sz="1800" dirty="0"/>
          </a:p>
          <a:p>
            <a:pPr marL="1371600" lvl="3" indent="0">
              <a:buNone/>
            </a:pPr>
            <a:r>
              <a:rPr lang="en-US" sz="1400" i="1" dirty="0" smtClean="0"/>
              <a:t>Sources: National Center for Farm Worker Health 2013</a:t>
            </a:r>
          </a:p>
          <a:p>
            <a:pPr marL="1371600" lvl="3" indent="0">
              <a:buNone/>
            </a:pPr>
            <a:r>
              <a:rPr lang="en-US" sz="1400" i="1" dirty="0" smtClean="0"/>
              <a:t>               www.cdc.gov</a:t>
            </a:r>
            <a:endParaRPr lang="en-US" sz="1400" i="1"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841251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280130" cy="990600"/>
          </a:xfrm>
        </p:spPr>
        <p:txBody>
          <a:bodyPr>
            <a:normAutofit/>
          </a:bodyPr>
          <a:lstStyle/>
          <a:p>
            <a:r>
              <a:rPr lang="en-US" sz="3600" b="1" dirty="0" smtClean="0"/>
              <a:t>Physiological Monitoring</a:t>
            </a:r>
            <a:endParaRPr lang="en-US" sz="3600" b="1" dirty="0"/>
          </a:p>
        </p:txBody>
      </p:sp>
      <p:sp>
        <p:nvSpPr>
          <p:cNvPr id="3" name="Content Placeholder 2"/>
          <p:cNvSpPr>
            <a:spLocks noGrp="1"/>
          </p:cNvSpPr>
          <p:nvPr>
            <p:ph idx="1"/>
          </p:nvPr>
        </p:nvSpPr>
        <p:spPr>
          <a:xfrm>
            <a:off x="1676400" y="1679489"/>
            <a:ext cx="7086600" cy="5129420"/>
          </a:xfrm>
        </p:spPr>
        <p:txBody>
          <a:bodyPr>
            <a:normAutofit/>
          </a:bodyPr>
          <a:lstStyle/>
          <a:p>
            <a:pPr>
              <a:lnSpc>
                <a:spcPct val="120000"/>
              </a:lnSpc>
            </a:pPr>
            <a:r>
              <a:rPr lang="en-US" sz="2000" dirty="0" smtClean="0"/>
              <a:t>Basic physiological monitoring can be used to establish work/rest schedules and prevent HRI</a:t>
            </a:r>
          </a:p>
          <a:p>
            <a:pPr marL="0" indent="0">
              <a:lnSpc>
                <a:spcPct val="120000"/>
              </a:lnSpc>
              <a:buNone/>
            </a:pPr>
            <a:endParaRPr lang="en-US" sz="600" dirty="0" smtClean="0"/>
          </a:p>
          <a:p>
            <a:pPr>
              <a:lnSpc>
                <a:spcPct val="120000"/>
              </a:lnSpc>
            </a:pPr>
            <a:r>
              <a:rPr lang="en-US" sz="2000" dirty="0" smtClean="0"/>
              <a:t>Implementation of basic monitoring in the agricultural setting is dependent on several factors:</a:t>
            </a:r>
          </a:p>
          <a:p>
            <a:pPr lvl="1">
              <a:lnSpc>
                <a:spcPct val="120000"/>
              </a:lnSpc>
            </a:pPr>
            <a:r>
              <a:rPr lang="en-US" sz="2000" dirty="0" smtClean="0"/>
              <a:t>structure and staffing of agricultural operation</a:t>
            </a:r>
          </a:p>
          <a:p>
            <a:pPr lvl="1">
              <a:lnSpc>
                <a:spcPct val="120000"/>
              </a:lnSpc>
            </a:pPr>
            <a:r>
              <a:rPr lang="en-US" sz="2000" dirty="0"/>
              <a:t>c</a:t>
            </a:r>
            <a:r>
              <a:rPr lang="en-US" sz="2000" dirty="0" smtClean="0"/>
              <a:t>omponent of overall employee health program</a:t>
            </a:r>
          </a:p>
          <a:p>
            <a:pPr lvl="1">
              <a:lnSpc>
                <a:spcPct val="120000"/>
              </a:lnSpc>
            </a:pPr>
            <a:r>
              <a:rPr lang="en-US" sz="2000" dirty="0"/>
              <a:t>w</a:t>
            </a:r>
            <a:r>
              <a:rPr lang="en-US" sz="2000" dirty="0" smtClean="0"/>
              <a:t>orker understanding of the process and willingness to participate</a:t>
            </a:r>
          </a:p>
          <a:p>
            <a:pPr lvl="1">
              <a:lnSpc>
                <a:spcPct val="120000"/>
              </a:lnSpc>
            </a:pPr>
            <a:r>
              <a:rPr lang="en-US" sz="2000" dirty="0"/>
              <a:t>i</a:t>
            </a:r>
            <a:r>
              <a:rPr lang="en-US" sz="2000" dirty="0" smtClean="0"/>
              <a:t>mplementation is monitored by professional knowledgeable in the process</a:t>
            </a:r>
          </a:p>
          <a:p>
            <a:pPr lvl="1">
              <a:lnSpc>
                <a:spcPct val="120000"/>
              </a:lnSpc>
            </a:pPr>
            <a:r>
              <a:rPr lang="en-US" sz="2000" dirty="0"/>
              <a:t>p</a:t>
            </a:r>
            <a:r>
              <a:rPr lang="en-US" sz="2000" dirty="0" smtClean="0"/>
              <a:t>rocedures need to be valid and appropriate for the job</a:t>
            </a:r>
          </a:p>
          <a:p>
            <a:pPr marL="0" lvl="0" indent="0">
              <a:buNone/>
            </a:pPr>
            <a:r>
              <a:rPr lang="en-US" sz="1100" dirty="0" smtClean="0">
                <a:solidFill>
                  <a:prstClr val="black"/>
                </a:solidFill>
                <a:hlinkClick r:id="rId3" tooltip="Link to Monitroing heat"/>
              </a:rPr>
              <a:t>  http</a:t>
            </a:r>
            <a:r>
              <a:rPr lang="en-US" sz="1100" dirty="0">
                <a:solidFill>
                  <a:prstClr val="black"/>
                </a:solidFill>
                <a:hlinkClick r:id="rId3" tooltip="Link to Monitroing heat"/>
              </a:rPr>
              <a:t>://www.hse.gov.uk/temperature/heatstress/measuring/monitoring.htm</a:t>
            </a:r>
            <a:endParaRPr lang="en-US" sz="1100" dirty="0">
              <a:solidFill>
                <a:prstClr val="black"/>
              </a:solidFill>
            </a:endParaRPr>
          </a:p>
          <a:p>
            <a:pPr marL="457200" lvl="1" indent="0">
              <a:buNone/>
            </a:pPr>
            <a:endParaRPr lang="en-US" dirty="0" smtClean="0"/>
          </a:p>
          <a:p>
            <a:pPr lvl="1"/>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226114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37996" cy="838200"/>
          </a:xfrm>
        </p:spPr>
        <p:txBody>
          <a:bodyPr>
            <a:normAutofit/>
          </a:bodyPr>
          <a:lstStyle/>
          <a:p>
            <a:r>
              <a:rPr lang="en-US" sz="3600" b="1" dirty="0" smtClean="0"/>
              <a:t>Physiological Monitoring </a:t>
            </a:r>
            <a:endParaRPr lang="en-US" sz="3600" b="1" dirty="0"/>
          </a:p>
        </p:txBody>
      </p:sp>
      <p:sp>
        <p:nvSpPr>
          <p:cNvPr id="3" name="Content Placeholder 2"/>
          <p:cNvSpPr>
            <a:spLocks noGrp="1"/>
          </p:cNvSpPr>
          <p:nvPr>
            <p:ph idx="1"/>
          </p:nvPr>
        </p:nvSpPr>
        <p:spPr>
          <a:xfrm>
            <a:off x="2057400" y="1676400"/>
            <a:ext cx="6934200" cy="5181600"/>
          </a:xfrm>
        </p:spPr>
        <p:txBody>
          <a:bodyPr>
            <a:normAutofit fontScale="77500" lnSpcReduction="20000"/>
          </a:bodyPr>
          <a:lstStyle/>
          <a:p>
            <a:pPr marL="0" indent="0">
              <a:buNone/>
            </a:pPr>
            <a:r>
              <a:rPr lang="en-US" dirty="0" smtClean="0"/>
              <a:t>Components of a basic program</a:t>
            </a:r>
          </a:p>
          <a:p>
            <a:pPr marL="0" indent="0">
              <a:buNone/>
            </a:pPr>
            <a:endParaRPr lang="en-US" sz="1000" dirty="0" smtClean="0"/>
          </a:p>
          <a:p>
            <a:r>
              <a:rPr lang="en-US" sz="2900" dirty="0" smtClean="0"/>
              <a:t>Heat exposure history</a:t>
            </a:r>
          </a:p>
          <a:p>
            <a:pPr marL="0" indent="0">
              <a:buNone/>
            </a:pPr>
            <a:endParaRPr lang="en-US" sz="300" dirty="0" smtClean="0"/>
          </a:p>
          <a:p>
            <a:r>
              <a:rPr lang="en-US" sz="2900" dirty="0" smtClean="0"/>
              <a:t>Heart rate - taken during start of rest period*</a:t>
            </a:r>
          </a:p>
          <a:p>
            <a:pPr marL="0" indent="0">
              <a:buNone/>
            </a:pPr>
            <a:endParaRPr lang="en-US" sz="300" dirty="0" smtClean="0"/>
          </a:p>
          <a:p>
            <a:r>
              <a:rPr lang="en-US" sz="2900" dirty="0" smtClean="0"/>
              <a:t>Blood pressure – baseline and again at end of work period</a:t>
            </a:r>
          </a:p>
          <a:p>
            <a:pPr marL="0" indent="0">
              <a:buNone/>
            </a:pPr>
            <a:endParaRPr lang="en-US" sz="300" dirty="0" smtClean="0"/>
          </a:p>
          <a:p>
            <a:r>
              <a:rPr lang="en-US" sz="2900" dirty="0" smtClean="0"/>
              <a:t>Respiratory rate- baseline and again at end of work period</a:t>
            </a:r>
          </a:p>
          <a:p>
            <a:pPr marL="0" indent="0">
              <a:buNone/>
            </a:pPr>
            <a:endParaRPr lang="en-US" sz="300" dirty="0" smtClean="0"/>
          </a:p>
          <a:p>
            <a:r>
              <a:rPr lang="en-US" sz="2900" dirty="0" smtClean="0"/>
              <a:t>Level of alertness – assess during and after work periods</a:t>
            </a:r>
          </a:p>
          <a:p>
            <a:pPr marL="0" indent="0">
              <a:buNone/>
            </a:pPr>
            <a:endParaRPr lang="en-US" sz="300" dirty="0" smtClean="0"/>
          </a:p>
          <a:p>
            <a:r>
              <a:rPr lang="en-US" sz="2900" dirty="0" smtClean="0"/>
              <a:t>Oral temperature – at end of work period**</a:t>
            </a:r>
          </a:p>
          <a:p>
            <a:pPr marL="0" indent="0">
              <a:buNone/>
            </a:pPr>
            <a:endParaRPr lang="en-US" sz="300" dirty="0" smtClean="0"/>
          </a:p>
          <a:p>
            <a:r>
              <a:rPr lang="en-US" sz="2900" dirty="0" smtClean="0"/>
              <a:t>Weight loss – measured at beginning and end of day (checking for water loss)***</a:t>
            </a:r>
          </a:p>
          <a:p>
            <a:pPr marL="0" indent="0">
              <a:buNone/>
            </a:pPr>
            <a:endParaRPr lang="en-US" sz="300" dirty="0" smtClean="0"/>
          </a:p>
          <a:p>
            <a:r>
              <a:rPr lang="en-US" sz="2900" dirty="0" smtClean="0"/>
              <a:t>Additional parameters  </a:t>
            </a:r>
          </a:p>
          <a:p>
            <a:pPr marL="0" indent="0">
              <a:buNone/>
            </a:pPr>
            <a:r>
              <a:rPr lang="en-US" sz="2900" dirty="0"/>
              <a:t>	</a:t>
            </a:r>
            <a:r>
              <a:rPr lang="en-US" sz="2900" dirty="0" smtClean="0"/>
              <a:t>- perceived skin wetness</a:t>
            </a:r>
            <a:endParaRPr lang="en-US" sz="2900" dirty="0"/>
          </a:p>
          <a:p>
            <a:pPr marL="0" indent="0">
              <a:buNone/>
            </a:pPr>
            <a:r>
              <a:rPr lang="en-US" sz="2900" dirty="0" smtClean="0"/>
              <a:t>	- personal skin temperature &amp; heart rate monitors</a:t>
            </a:r>
            <a:endParaRPr lang="en-US" sz="2900"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418447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a:t>
            </a:r>
            <a:r>
              <a:rPr lang="en-US" dirty="0"/>
              <a:t>Study </a:t>
            </a:r>
            <a:br>
              <a:rPr lang="en-US" dirty="0"/>
            </a:br>
            <a:r>
              <a:rPr lang="en-US" sz="2200" dirty="0"/>
              <a:t>19 year old and 20 year old </a:t>
            </a:r>
            <a:r>
              <a:rPr lang="en-US" sz="2200" dirty="0" smtClean="0"/>
              <a:t>males stacking </a:t>
            </a:r>
            <a:r>
              <a:rPr lang="en-US" sz="2200" dirty="0"/>
              <a:t>hay bales in old brick barn</a:t>
            </a:r>
            <a:r>
              <a:rPr lang="en-US" dirty="0"/>
              <a:t/>
            </a:r>
            <a:br>
              <a:rPr lang="en-US" dirty="0"/>
            </a:br>
            <a:endParaRPr lang="en-US" dirty="0"/>
          </a:p>
        </p:txBody>
      </p:sp>
      <p:pic>
        <p:nvPicPr>
          <p:cNvPr id="1026" name="Picture 2" title="Worker at the window of a hay loft"/>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172200" y="1766071"/>
            <a:ext cx="2708426" cy="408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title="Worker in a hay lof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28" y="1713686"/>
            <a:ext cx="278543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199728" y="1625600"/>
            <a:ext cx="2972472"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Outside temperature = 94 degrees</a:t>
            </a:r>
          </a:p>
          <a:p>
            <a:pPr marL="285750" indent="-285750">
              <a:buFont typeface="Arial" panose="020B0604020202020204" pitchFamily="34" charset="0"/>
              <a:buChar char="•"/>
            </a:pPr>
            <a:r>
              <a:rPr lang="en-US" dirty="0" smtClean="0"/>
              <a:t>Barn temperature much higher</a:t>
            </a:r>
          </a:p>
          <a:p>
            <a:pPr marL="285750" indent="-285750">
              <a:buFont typeface="Arial" panose="020B0604020202020204" pitchFamily="34" charset="0"/>
              <a:buChar char="•"/>
            </a:pPr>
            <a:r>
              <a:rPr lang="en-US" dirty="0" smtClean="0"/>
              <a:t>Work load = moderate to strenuous </a:t>
            </a:r>
          </a:p>
          <a:p>
            <a:pPr marL="285750" indent="-285750">
              <a:buFont typeface="Arial" panose="020B0604020202020204" pitchFamily="34" charset="0"/>
              <a:buChar char="•"/>
            </a:pPr>
            <a:r>
              <a:rPr lang="en-US" dirty="0" smtClean="0"/>
              <a:t>Length of time working = over 2 hours</a:t>
            </a:r>
          </a:p>
          <a:p>
            <a:endParaRPr lang="en-US" dirty="0" smtClean="0"/>
          </a:p>
          <a:p>
            <a:r>
              <a:rPr lang="en-US" dirty="0" smtClean="0"/>
              <a:t>Is this high risk for heat stress?</a:t>
            </a:r>
          </a:p>
          <a:p>
            <a:endParaRPr lang="en-US" dirty="0" smtClean="0"/>
          </a:p>
          <a:p>
            <a:r>
              <a:rPr lang="en-US" dirty="0" smtClean="0"/>
              <a:t>Symptoms to be aware of? </a:t>
            </a:r>
          </a:p>
          <a:p>
            <a:endParaRPr lang="en-US" dirty="0" smtClean="0"/>
          </a:p>
          <a:p>
            <a:r>
              <a:rPr lang="en-US" dirty="0" smtClean="0"/>
              <a:t>What precautions would                                                                             you advise?</a:t>
            </a:r>
          </a:p>
          <a:p>
            <a:endParaRPr lang="en-US" dirty="0" smtClean="0"/>
          </a:p>
        </p:txBody>
      </p:sp>
    </p:spTree>
    <p:extLst>
      <p:ext uri="{BB962C8B-B14F-4D97-AF65-F5344CB8AC3E}">
        <p14:creationId xmlns:p14="http://schemas.microsoft.com/office/powerpoint/2010/main" val="3037641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12512"/>
            <a:ext cx="7391400" cy="838200"/>
          </a:xfrm>
        </p:spPr>
        <p:txBody>
          <a:bodyPr>
            <a:normAutofit/>
          </a:bodyPr>
          <a:lstStyle/>
          <a:p>
            <a:r>
              <a:rPr lang="en-US" sz="3600" b="1" dirty="0" smtClean="0"/>
              <a:t>Case Study – Stacking Hay in Barn</a:t>
            </a:r>
            <a:endParaRPr lang="en-US" sz="3600" b="1" dirty="0"/>
          </a:p>
        </p:txBody>
      </p:sp>
      <p:sp>
        <p:nvSpPr>
          <p:cNvPr id="3" name="Content Placeholder 2"/>
          <p:cNvSpPr>
            <a:spLocks noGrp="1"/>
          </p:cNvSpPr>
          <p:nvPr>
            <p:ph idx="1"/>
          </p:nvPr>
        </p:nvSpPr>
        <p:spPr>
          <a:xfrm>
            <a:off x="609600" y="1981200"/>
            <a:ext cx="7769994" cy="4648200"/>
          </a:xfrm>
          <a:solidFill>
            <a:schemeClr val="bg1"/>
          </a:solidFill>
        </p:spPr>
        <p:txBody>
          <a:bodyPr>
            <a:normAutofit fontScale="47500" lnSpcReduction="20000"/>
          </a:bodyPr>
          <a:lstStyle/>
          <a:p>
            <a:pPr marL="0" indent="0">
              <a:buNone/>
            </a:pPr>
            <a:r>
              <a:rPr lang="en-US" sz="3400" b="1" dirty="0"/>
              <a:t>Is this high risk for </a:t>
            </a:r>
            <a:r>
              <a:rPr lang="en-US" sz="3400" b="1" dirty="0" smtClean="0"/>
              <a:t>heat </a:t>
            </a:r>
            <a:r>
              <a:rPr lang="en-US" sz="3400" b="1" dirty="0"/>
              <a:t>stress</a:t>
            </a:r>
            <a:r>
              <a:rPr lang="en-US" sz="3400" b="1" dirty="0" smtClean="0"/>
              <a:t>?</a:t>
            </a:r>
          </a:p>
          <a:p>
            <a:pPr>
              <a:buFontTx/>
              <a:buChar char="-"/>
            </a:pPr>
            <a:r>
              <a:rPr lang="en-US" sz="3400" dirty="0" smtClean="0"/>
              <a:t>Yes, heat index indicates </a:t>
            </a:r>
            <a:r>
              <a:rPr lang="en-US" sz="3400" b="1" u="sng" dirty="0" smtClean="0"/>
              <a:t>Moderate risk </a:t>
            </a:r>
          </a:p>
          <a:p>
            <a:pPr>
              <a:buFontTx/>
              <a:buChar char="-"/>
            </a:pPr>
            <a:r>
              <a:rPr lang="en-US" sz="3400" dirty="0" smtClean="0"/>
              <a:t>Being in an enclosed barn may increase risk to </a:t>
            </a:r>
            <a:r>
              <a:rPr lang="en-US" sz="3400" b="1" u="sng" dirty="0" smtClean="0"/>
              <a:t>High</a:t>
            </a:r>
            <a:r>
              <a:rPr lang="en-US" sz="3400" b="1" dirty="0" smtClean="0"/>
              <a:t> </a:t>
            </a:r>
          </a:p>
          <a:p>
            <a:pPr>
              <a:buFontTx/>
              <a:buChar char="-"/>
            </a:pPr>
            <a:r>
              <a:rPr lang="en-US" sz="3400" dirty="0" smtClean="0"/>
              <a:t>Take protective measures at each risk level </a:t>
            </a:r>
          </a:p>
          <a:p>
            <a:pPr>
              <a:buFontTx/>
              <a:buChar char="-"/>
            </a:pPr>
            <a:endParaRPr lang="en-US" sz="3400" dirty="0"/>
          </a:p>
          <a:p>
            <a:pPr marL="0" indent="0">
              <a:buNone/>
            </a:pPr>
            <a:r>
              <a:rPr lang="en-US" sz="3400" b="1" dirty="0" smtClean="0"/>
              <a:t>What </a:t>
            </a:r>
            <a:r>
              <a:rPr lang="en-US" sz="3400" b="1" dirty="0"/>
              <a:t>precautions would  </a:t>
            </a:r>
            <a:r>
              <a:rPr lang="en-US" sz="3400" b="1" dirty="0" smtClean="0"/>
              <a:t>you </a:t>
            </a:r>
            <a:r>
              <a:rPr lang="en-US" sz="3400" b="1" dirty="0"/>
              <a:t>advise</a:t>
            </a:r>
            <a:r>
              <a:rPr lang="en-US" sz="3400" b="1" dirty="0" smtClean="0"/>
              <a:t>?</a:t>
            </a:r>
          </a:p>
          <a:p>
            <a:pPr>
              <a:buFontTx/>
              <a:buChar char="-"/>
            </a:pPr>
            <a:r>
              <a:rPr lang="en-US" sz="3400" dirty="0" smtClean="0"/>
              <a:t>Provide drinking water </a:t>
            </a:r>
          </a:p>
          <a:p>
            <a:pPr>
              <a:buFontTx/>
              <a:buChar char="-"/>
            </a:pPr>
            <a:r>
              <a:rPr lang="en-US" sz="3400" dirty="0" smtClean="0"/>
              <a:t>Remind to drink water (4 cups/hour)</a:t>
            </a:r>
          </a:p>
          <a:p>
            <a:pPr>
              <a:buFontTx/>
              <a:buChar char="-"/>
            </a:pPr>
            <a:r>
              <a:rPr lang="en-US" sz="3400" dirty="0" smtClean="0"/>
              <a:t>Schedule frequent breaks in cool and shaded area</a:t>
            </a:r>
          </a:p>
          <a:p>
            <a:pPr>
              <a:buFontTx/>
              <a:buChar char="-"/>
            </a:pPr>
            <a:r>
              <a:rPr lang="en-US" sz="3400" dirty="0" smtClean="0"/>
              <a:t>Acclimate workers</a:t>
            </a:r>
          </a:p>
          <a:p>
            <a:pPr>
              <a:buFontTx/>
              <a:buChar char="-"/>
            </a:pPr>
            <a:r>
              <a:rPr lang="en-US" sz="3400" dirty="0" smtClean="0"/>
              <a:t>Set up buddy system</a:t>
            </a:r>
          </a:p>
          <a:p>
            <a:pPr>
              <a:buFontTx/>
              <a:buChar char="-"/>
            </a:pPr>
            <a:r>
              <a:rPr lang="en-US" sz="3400" dirty="0" smtClean="0"/>
              <a:t>Schedule actives at a time when heat index is lower</a:t>
            </a:r>
          </a:p>
          <a:p>
            <a:pPr>
              <a:buFontTx/>
              <a:buChar char="-"/>
            </a:pPr>
            <a:r>
              <a:rPr lang="en-US" sz="3400" dirty="0" smtClean="0"/>
              <a:t>Develop work /rest schedules</a:t>
            </a:r>
          </a:p>
          <a:p>
            <a:pPr>
              <a:buFontTx/>
              <a:buChar char="-"/>
            </a:pPr>
            <a:r>
              <a:rPr lang="en-US" sz="3400" dirty="0" smtClean="0"/>
              <a:t>Review illness topics with workers on how to recognize heat – related illnesses </a:t>
            </a:r>
          </a:p>
          <a:p>
            <a:pPr>
              <a:buFontTx/>
              <a:buChar char="-"/>
            </a:pPr>
            <a:endParaRPr lang="en-US" sz="3400" dirty="0" smtClean="0"/>
          </a:p>
          <a:p>
            <a:pPr>
              <a:buFontTx/>
              <a:buChar char="-"/>
            </a:pPr>
            <a:endParaRPr lang="en-US" sz="3400" dirty="0" smtClean="0"/>
          </a:p>
          <a:p>
            <a:pPr marL="0" indent="0">
              <a:buNone/>
            </a:pPr>
            <a:r>
              <a:rPr lang="en-US" sz="3400" b="1" dirty="0" smtClean="0"/>
              <a:t>OSHA Resource – Protective Measures to Take at Each Risk Level</a:t>
            </a:r>
            <a:endParaRPr lang="en-US" sz="3400" b="1" dirty="0" smtClean="0">
              <a:hlinkClick r:id="rId3" tooltip="Link to OSHA Protective Measures"/>
            </a:endParaRPr>
          </a:p>
          <a:p>
            <a:pPr marL="0" indent="0">
              <a:buNone/>
            </a:pPr>
            <a:r>
              <a:rPr lang="en-US" sz="3400" dirty="0" smtClean="0">
                <a:hlinkClick r:id="rId3" tooltip="Link to OSHA Protective Measures"/>
              </a:rPr>
              <a:t>https</a:t>
            </a:r>
            <a:r>
              <a:rPr lang="en-US" sz="3400" dirty="0">
                <a:hlinkClick r:id="rId3" tooltip="Link to OSHA Protective Measures"/>
              </a:rPr>
              <a:t>://</a:t>
            </a:r>
            <a:r>
              <a:rPr lang="en-US" sz="3400" dirty="0" smtClean="0">
                <a:hlinkClick r:id="rId3" tooltip="Link to OSHA Protective Measures"/>
              </a:rPr>
              <a:t>www.osha.gov/SLTC/heatillness/heat_index/protective_measures.html</a:t>
            </a:r>
            <a:r>
              <a:rPr lang="en-US" sz="3400" dirty="0" smtClean="0"/>
              <a:t>   </a:t>
            </a:r>
            <a:endParaRPr lang="en-US" sz="3400" dirty="0"/>
          </a:p>
          <a:p>
            <a:pPr marL="0" indent="0">
              <a:buNone/>
            </a:pPr>
            <a:endParaRPr lang="en-US" sz="3000" dirty="0"/>
          </a:p>
        </p:txBody>
      </p:sp>
      <p:pic>
        <p:nvPicPr>
          <p:cNvPr id="4" name="Picture 3" title="Workers drinking water in the shad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2600" y="2362200"/>
            <a:ext cx="3390900" cy="2256351"/>
          </a:xfrm>
          <a:prstGeom prst="rect">
            <a:avLst/>
          </a:prstGeom>
        </p:spPr>
      </p:pic>
      <p:sp>
        <p:nvSpPr>
          <p:cNvPr id="5" name="TextBox 4" title="V"/>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698550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2338" name="Title 1"/>
          <p:cNvSpPr>
            <a:spLocks noGrp="1"/>
          </p:cNvSpPr>
          <p:nvPr>
            <p:ph type="title"/>
          </p:nvPr>
        </p:nvSpPr>
        <p:spPr>
          <a:xfrm>
            <a:off x="914400" y="152400"/>
            <a:ext cx="8229600" cy="990600"/>
          </a:xfrm>
        </p:spPr>
        <p:txBody>
          <a:bodyPr/>
          <a:lstStyle/>
          <a:p>
            <a:pPr eaLnBrk="1" hangingPunct="1"/>
            <a:r>
              <a:rPr lang="en-US" sz="3600" b="1" dirty="0" smtClean="0"/>
              <a:t>OSHA Resources</a:t>
            </a:r>
          </a:p>
        </p:txBody>
      </p:sp>
      <p:sp>
        <p:nvSpPr>
          <p:cNvPr id="142339" name="Content Placeholder 2"/>
          <p:cNvSpPr>
            <a:spLocks noGrp="1"/>
          </p:cNvSpPr>
          <p:nvPr>
            <p:ph idx="1"/>
          </p:nvPr>
        </p:nvSpPr>
        <p:spPr>
          <a:xfrm>
            <a:off x="457200" y="1600200"/>
            <a:ext cx="8229600" cy="5029200"/>
          </a:xfrm>
        </p:spPr>
        <p:txBody>
          <a:bodyPr/>
          <a:lstStyle/>
          <a:p>
            <a:pPr marL="0" indent="0" algn="ctr" eaLnBrk="1" hangingPunct="1">
              <a:buNone/>
            </a:pPr>
            <a:r>
              <a:rPr lang="en-US" dirty="0" smtClean="0"/>
              <a:t>Available on </a:t>
            </a:r>
            <a:r>
              <a:rPr lang="en-US" dirty="0" smtClean="0">
                <a:hlinkClick r:id="rId4" tooltip="Link to OSHA webpage"/>
              </a:rPr>
              <a:t>www.OSHA.gov</a:t>
            </a:r>
            <a:r>
              <a:rPr lang="en-US" dirty="0" smtClean="0"/>
              <a:t>  Website</a:t>
            </a:r>
          </a:p>
          <a:p>
            <a:pPr marL="0" indent="0" eaLnBrk="1" hangingPunct="1">
              <a:buNone/>
            </a:pPr>
            <a:endParaRPr lang="en-US" sz="2400" dirty="0" smtClean="0"/>
          </a:p>
          <a:p>
            <a:pPr algn="ctr" eaLnBrk="1" hangingPunct="1">
              <a:buFont typeface="Arial" charset="0"/>
              <a:buNone/>
            </a:pPr>
            <a:r>
              <a:rPr lang="en-US" dirty="0" smtClean="0"/>
              <a:t>In search bar type: </a:t>
            </a:r>
            <a:r>
              <a:rPr lang="en-US" i="1" dirty="0" smtClean="0"/>
              <a:t>Heat Stress Program </a:t>
            </a:r>
            <a:endParaRPr lang="en-US" sz="2800" i="1" dirty="0" smtClean="0">
              <a:latin typeface="Arial" charset="0"/>
              <a:cs typeface="Arial" charset="0"/>
            </a:endParaRPr>
          </a:p>
        </p:txBody>
      </p:sp>
      <p:pic>
        <p:nvPicPr>
          <p:cNvPr id="142340" name="Content Placeholder 3" title="OSHA webpage search box"/>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4038600"/>
            <a:ext cx="8610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title="Directional Arrow"/>
          <p:cNvSpPr/>
          <p:nvPr/>
        </p:nvSpPr>
        <p:spPr>
          <a:xfrm rot="14127253">
            <a:off x="7960588" y="3330115"/>
            <a:ext cx="403225" cy="1223963"/>
          </a:xfrm>
          <a:prstGeom prst="upArrow">
            <a:avLst>
              <a:gd name="adj1" fmla="val 58865"/>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dirty="0">
              <a:solidFill>
                <a:prstClr val="white"/>
              </a:solidFill>
            </a:endParaRPr>
          </a:p>
        </p:txBody>
      </p:sp>
      <p:sp>
        <p:nvSpPr>
          <p:cNvPr id="6" name="TextBox 5" title="V"/>
          <p:cNvSpPr txBox="1"/>
          <p:nvPr/>
        </p:nvSpPr>
        <p:spPr>
          <a:xfrm>
            <a:off x="8153400" y="6653420"/>
            <a:ext cx="990600" cy="190500"/>
          </a:xfrm>
          <a:prstGeom prst="rect">
            <a:avLst/>
          </a:prstGeom>
          <a:solidFill>
            <a:schemeClr val="accent3"/>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62" name="Title 1"/>
          <p:cNvSpPr>
            <a:spLocks noGrp="1"/>
          </p:cNvSpPr>
          <p:nvPr>
            <p:ph type="title"/>
          </p:nvPr>
        </p:nvSpPr>
        <p:spPr>
          <a:xfrm>
            <a:off x="914400" y="-31383"/>
            <a:ext cx="8229600" cy="1143000"/>
          </a:xfrm>
        </p:spPr>
        <p:txBody>
          <a:bodyPr/>
          <a:lstStyle/>
          <a:p>
            <a:pPr eaLnBrk="1" hangingPunct="1"/>
            <a:r>
              <a:rPr lang="en-US" sz="3200" dirty="0" smtClean="0"/>
              <a:t>Agriculture Operations </a:t>
            </a:r>
            <a:br>
              <a:rPr lang="en-US" sz="3200" dirty="0" smtClean="0"/>
            </a:br>
            <a:r>
              <a:rPr lang="en-US" sz="3200" dirty="0" smtClean="0"/>
              <a:t>Safety and Health Topics Page</a:t>
            </a:r>
          </a:p>
        </p:txBody>
      </p:sp>
      <p:pic>
        <p:nvPicPr>
          <p:cNvPr id="143363" name="Content Placeholder 3" title="Image of OSHA's agricultural operations web page"/>
          <p:cNvPicPr>
            <a:picLocks noGrp="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381000" y="1524000"/>
            <a:ext cx="8382000" cy="5105400"/>
          </a:xfrm>
        </p:spPr>
      </p:pic>
      <p:sp>
        <p:nvSpPr>
          <p:cNvPr id="5" name="Up Arrow 4" title="Directional Arrow"/>
          <p:cNvSpPr/>
          <p:nvPr/>
        </p:nvSpPr>
        <p:spPr>
          <a:xfrm>
            <a:off x="1066800" y="2590800"/>
            <a:ext cx="533400" cy="11430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dirty="0">
              <a:solidFill>
                <a:prstClr val="white"/>
              </a:solidFill>
            </a:endParaRPr>
          </a:p>
        </p:txBody>
      </p:sp>
      <p:sp>
        <p:nvSpPr>
          <p:cNvPr id="143365" name="Rectangle 5"/>
          <p:cNvSpPr>
            <a:spLocks noChangeArrowheads="1"/>
          </p:cNvSpPr>
          <p:nvPr/>
        </p:nvSpPr>
        <p:spPr bwMode="auto">
          <a:xfrm>
            <a:off x="1981200" y="3124200"/>
            <a:ext cx="1828800" cy="830997"/>
          </a:xfrm>
          <a:prstGeom prst="rect">
            <a:avLst/>
          </a:prstGeom>
          <a:solidFill>
            <a:srgbClr val="FFC000"/>
          </a:solidFill>
          <a:ln w="28575">
            <a:solidFill>
              <a:schemeClr val="tx1"/>
            </a:solidFill>
            <a:miter lim="800000"/>
            <a:headEnd/>
            <a:tailEnd/>
          </a:ln>
        </p:spPr>
        <p:txBody>
          <a:bodyPr>
            <a:spAutoFit/>
          </a:bodyPr>
          <a:lstStyle/>
          <a:p>
            <a:pPr algn="ctr" fontAlgn="base">
              <a:spcBef>
                <a:spcPct val="50000"/>
              </a:spcBef>
              <a:spcAft>
                <a:spcPct val="0"/>
              </a:spcAft>
            </a:pPr>
            <a:r>
              <a:rPr lang="en-US" sz="2400" dirty="0" smtClean="0">
                <a:solidFill>
                  <a:prstClr val="black"/>
                </a:solidFill>
                <a:latin typeface="Arial" charset="0"/>
              </a:rPr>
              <a:t>Young Workers</a:t>
            </a:r>
          </a:p>
        </p:txBody>
      </p:sp>
      <p:sp>
        <p:nvSpPr>
          <p:cNvPr id="6" name="TextBox 5" title="V"/>
          <p:cNvSpPr txBox="1"/>
          <p:nvPr/>
        </p:nvSpPr>
        <p:spPr>
          <a:xfrm>
            <a:off x="8153400" y="6653420"/>
            <a:ext cx="990600" cy="190500"/>
          </a:xfrm>
          <a:prstGeom prst="rect">
            <a:avLst/>
          </a:prstGeom>
          <a:solidFill>
            <a:schemeClr val="accent3"/>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4386" name="Title 1"/>
          <p:cNvSpPr>
            <a:spLocks noGrp="1"/>
          </p:cNvSpPr>
          <p:nvPr>
            <p:ph type="title"/>
          </p:nvPr>
        </p:nvSpPr>
        <p:spPr>
          <a:xfrm>
            <a:off x="914400" y="15281"/>
            <a:ext cx="8229600" cy="1143000"/>
          </a:xfrm>
        </p:spPr>
        <p:txBody>
          <a:bodyPr/>
          <a:lstStyle/>
          <a:p>
            <a:pPr eaLnBrk="1" hangingPunct="1"/>
            <a:r>
              <a:rPr lang="en-US" sz="3600" b="1" dirty="0" smtClean="0"/>
              <a:t>Quick Takes</a:t>
            </a:r>
          </a:p>
        </p:txBody>
      </p:sp>
      <p:sp>
        <p:nvSpPr>
          <p:cNvPr id="6" name="Up Arrow 5" title="Directional Arrow"/>
          <p:cNvSpPr/>
          <p:nvPr/>
        </p:nvSpPr>
        <p:spPr>
          <a:xfrm>
            <a:off x="7886700" y="4495800"/>
            <a:ext cx="533400" cy="10668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dirty="0">
              <a:solidFill>
                <a:prstClr val="white"/>
              </a:solidFill>
            </a:endParaRPr>
          </a:p>
        </p:txBody>
      </p:sp>
      <p:sp>
        <p:nvSpPr>
          <p:cNvPr id="7" name="Rectangle 6"/>
          <p:cNvSpPr/>
          <p:nvPr/>
        </p:nvSpPr>
        <p:spPr>
          <a:xfrm>
            <a:off x="7391400" y="3505200"/>
            <a:ext cx="1676400" cy="830997"/>
          </a:xfrm>
          <a:prstGeom prst="rect">
            <a:avLst/>
          </a:prstGeom>
          <a:solidFill>
            <a:srgbClr val="FFC000"/>
          </a:solidFill>
          <a:ln w="28575">
            <a:solidFill>
              <a:schemeClr val="tx1"/>
            </a:solidFill>
          </a:ln>
        </p:spPr>
        <p:txBody>
          <a:bodyPr wrap="square">
            <a:spAutoFit/>
          </a:bodyPr>
          <a:lstStyle/>
          <a:p>
            <a:pPr algn="ctr" fontAlgn="base">
              <a:spcBef>
                <a:spcPct val="50000"/>
              </a:spcBef>
              <a:spcAft>
                <a:spcPct val="0"/>
              </a:spcAft>
              <a:defRPr/>
            </a:pPr>
            <a:r>
              <a:rPr lang="en-US" sz="2400" dirty="0" smtClean="0">
                <a:solidFill>
                  <a:prstClr val="black"/>
                </a:solidFill>
              </a:rPr>
              <a:t>Young Workers</a:t>
            </a:r>
            <a:endParaRPr lang="en-US" sz="2400" dirty="0">
              <a:solidFill>
                <a:prstClr val="black"/>
              </a:solidFill>
            </a:endParaRPr>
          </a:p>
        </p:txBody>
      </p:sp>
      <p:pic>
        <p:nvPicPr>
          <p:cNvPr id="2" name="Picture 1" title="OSHA young worker pag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43000" y="1158281"/>
            <a:ext cx="6096000" cy="5418667"/>
          </a:xfrm>
          <a:prstGeom prst="rect">
            <a:avLst/>
          </a:prstGeom>
        </p:spPr>
      </p:pic>
      <p:sp>
        <p:nvSpPr>
          <p:cNvPr id="8" name="TextBox 7" title="V"/>
          <p:cNvSpPr txBox="1"/>
          <p:nvPr/>
        </p:nvSpPr>
        <p:spPr>
          <a:xfrm>
            <a:off x="8153400" y="6653420"/>
            <a:ext cx="990600" cy="190500"/>
          </a:xfrm>
          <a:prstGeom prst="rect">
            <a:avLst/>
          </a:prstGeom>
          <a:solidFill>
            <a:schemeClr val="accent3"/>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884" y="228600"/>
            <a:ext cx="8229600" cy="914400"/>
          </a:xfrm>
        </p:spPr>
        <p:txBody>
          <a:bodyPr>
            <a:normAutofit/>
          </a:bodyPr>
          <a:lstStyle/>
          <a:p>
            <a:r>
              <a:rPr lang="en-US" sz="3600" b="1" dirty="0" smtClean="0"/>
              <a:t>Related OSHA Standards</a:t>
            </a:r>
            <a:endParaRPr lang="en-US" sz="3600" b="1" dirty="0"/>
          </a:p>
        </p:txBody>
      </p:sp>
      <p:sp>
        <p:nvSpPr>
          <p:cNvPr id="3" name="Content Placeholder 2"/>
          <p:cNvSpPr>
            <a:spLocks noGrp="1"/>
          </p:cNvSpPr>
          <p:nvPr>
            <p:ph idx="1"/>
          </p:nvPr>
        </p:nvSpPr>
        <p:spPr>
          <a:xfrm>
            <a:off x="533400" y="1676400"/>
            <a:ext cx="8229600" cy="5181600"/>
          </a:xfrm>
        </p:spPr>
        <p:txBody>
          <a:bodyPr>
            <a:normAutofit/>
          </a:bodyPr>
          <a:lstStyle/>
          <a:p>
            <a:r>
              <a:rPr lang="en-US" sz="2400" dirty="0" smtClean="0"/>
              <a:t>The </a:t>
            </a:r>
            <a:r>
              <a:rPr lang="en-US" sz="2400" dirty="0"/>
              <a:t>Sanitation standards at </a:t>
            </a:r>
            <a:r>
              <a:rPr lang="en-US" sz="2400" dirty="0">
                <a:hlinkClick r:id="rId4" tooltip="29 CFR 1910.141"/>
              </a:rPr>
              <a:t>29 CFR 1910.141</a:t>
            </a:r>
            <a:r>
              <a:rPr lang="en-US" sz="2400" dirty="0"/>
              <a:t>, </a:t>
            </a:r>
            <a:r>
              <a:rPr lang="en-US" sz="2400" dirty="0">
                <a:hlinkClick r:id="rId5" tooltip="29 CFR 1915.88"/>
              </a:rPr>
              <a:t>29 CFR 1915.88</a:t>
            </a:r>
            <a:r>
              <a:rPr lang="en-US" sz="2400" dirty="0"/>
              <a:t>, </a:t>
            </a:r>
            <a:r>
              <a:rPr lang="en-US" sz="2400" dirty="0">
                <a:hlinkClick r:id="rId6" tooltip="29 CFR 1917.127"/>
              </a:rPr>
              <a:t>29 CFR 1917.127</a:t>
            </a:r>
            <a:r>
              <a:rPr lang="en-US" sz="2400" dirty="0"/>
              <a:t>, </a:t>
            </a:r>
            <a:r>
              <a:rPr lang="en-US" sz="2400" dirty="0">
                <a:hlinkClick r:id="rId7" tooltip="29 CFR 1918.95"/>
              </a:rPr>
              <a:t>29 CFR 1918.95</a:t>
            </a:r>
            <a:r>
              <a:rPr lang="en-US" sz="2400" dirty="0"/>
              <a:t>, </a:t>
            </a:r>
            <a:r>
              <a:rPr lang="en-US" sz="2400" dirty="0">
                <a:hlinkClick r:id="rId8" tooltip="29 CFR 1926.51"/>
              </a:rPr>
              <a:t>29 CFR 1926.51</a:t>
            </a:r>
            <a:r>
              <a:rPr lang="en-US" sz="2400" dirty="0"/>
              <a:t> and </a:t>
            </a:r>
            <a:r>
              <a:rPr lang="en-US" sz="2400" dirty="0">
                <a:hlinkClick r:id="rId9" tooltip="29 CFR 1928.110"/>
              </a:rPr>
              <a:t>29 CFR 1928.110</a:t>
            </a:r>
            <a:r>
              <a:rPr lang="en-US" sz="2400" dirty="0"/>
              <a:t> require employers to provide potable water</a:t>
            </a:r>
            <a:r>
              <a:rPr lang="en-US" sz="2400" dirty="0" smtClean="0"/>
              <a:t>.</a:t>
            </a:r>
          </a:p>
          <a:p>
            <a:pPr marL="0" indent="0">
              <a:buNone/>
            </a:pPr>
            <a:endParaRPr lang="en-US" sz="800" dirty="0" smtClean="0"/>
          </a:p>
          <a:p>
            <a:pPr marL="0" indent="0">
              <a:buNone/>
            </a:pPr>
            <a:endParaRPr lang="en-US" sz="2400" dirty="0"/>
          </a:p>
          <a:p>
            <a:r>
              <a:rPr lang="en-US" sz="2400" dirty="0"/>
              <a:t>The Medical Services and First Aid standards at </a:t>
            </a:r>
            <a:r>
              <a:rPr lang="en-US" sz="2400" dirty="0">
                <a:hlinkClick r:id="rId10" tooltip="29 CFR 1910.151"/>
              </a:rPr>
              <a:t>29 CFR 1910.151</a:t>
            </a:r>
            <a:r>
              <a:rPr lang="en-US" sz="2400" dirty="0"/>
              <a:t>, </a:t>
            </a:r>
            <a:r>
              <a:rPr lang="en-US" sz="2400" dirty="0">
                <a:hlinkClick r:id="rId11" tooltip="29 CFR 1915.87"/>
              </a:rPr>
              <a:t>29 CFR 1915.87</a:t>
            </a:r>
            <a:r>
              <a:rPr lang="en-US" sz="2400" dirty="0"/>
              <a:t>, </a:t>
            </a:r>
            <a:r>
              <a:rPr lang="en-US" sz="2400" dirty="0">
                <a:hlinkClick r:id="rId12" tooltip="29 CFR 1917.26"/>
              </a:rPr>
              <a:t>29 CFR 1917.26</a:t>
            </a:r>
            <a:r>
              <a:rPr lang="en-US" sz="2400" dirty="0"/>
              <a:t>, </a:t>
            </a:r>
            <a:r>
              <a:rPr lang="en-US" sz="2400" dirty="0">
                <a:hlinkClick r:id="rId13" tooltip="29 CFR 1918.97"/>
              </a:rPr>
              <a:t>29 CFR 1918.97</a:t>
            </a:r>
            <a:r>
              <a:rPr lang="en-US" sz="2400" dirty="0"/>
              <a:t>, and </a:t>
            </a:r>
            <a:r>
              <a:rPr lang="en-US" sz="2400" dirty="0">
                <a:hlinkClick r:id="rId14" tooltip="29 CFR 1926.50"/>
              </a:rPr>
              <a:t>29 CFR 1926.50</a:t>
            </a:r>
            <a:r>
              <a:rPr lang="en-US" sz="2400" dirty="0"/>
              <a:t>, require that persons onsite be </a:t>
            </a:r>
            <a:r>
              <a:rPr lang="en-US" sz="2400" dirty="0" smtClean="0"/>
              <a:t>adequately trained</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r>
              <a:rPr lang="en-US" sz="1400" dirty="0" smtClean="0"/>
              <a:t>Source: OSHA Occupational Safety &amp;   HealthTopicshttps</a:t>
            </a:r>
            <a:r>
              <a:rPr lang="en-US" sz="1400" dirty="0"/>
              <a:t>://www.osha.gov/SLTC/heatstress/standards.html</a:t>
            </a:r>
          </a:p>
          <a:p>
            <a:pPr marL="0" indent="0">
              <a:buNone/>
            </a:pPr>
            <a:endParaRPr lang="en-US" sz="2400" dirty="0"/>
          </a:p>
        </p:txBody>
      </p:sp>
      <p:sp>
        <p:nvSpPr>
          <p:cNvPr id="4" name="TextBox 3" title="V"/>
          <p:cNvSpPr txBox="1"/>
          <p:nvPr/>
        </p:nvSpPr>
        <p:spPr>
          <a:xfrm>
            <a:off x="8153400" y="6653420"/>
            <a:ext cx="990600" cy="190500"/>
          </a:xfrm>
          <a:prstGeom prst="rect">
            <a:avLst/>
          </a:prstGeom>
          <a:solidFill>
            <a:schemeClr val="accent3"/>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75260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0114" name="Title 1"/>
          <p:cNvSpPr>
            <a:spLocks noGrp="1"/>
          </p:cNvSpPr>
          <p:nvPr>
            <p:ph type="title"/>
          </p:nvPr>
        </p:nvSpPr>
        <p:spPr>
          <a:xfrm>
            <a:off x="1524000" y="0"/>
            <a:ext cx="7620000" cy="914400"/>
          </a:xfrm>
        </p:spPr>
        <p:txBody>
          <a:bodyPr/>
          <a:lstStyle/>
          <a:p>
            <a:pPr eaLnBrk="1" hangingPunct="1"/>
            <a:r>
              <a:rPr lang="en-US" sz="3600" b="1" dirty="0" smtClean="0"/>
              <a:t>State to State</a:t>
            </a:r>
          </a:p>
        </p:txBody>
      </p:sp>
      <p:sp>
        <p:nvSpPr>
          <p:cNvPr id="90115" name="Content Placeholder 2"/>
          <p:cNvSpPr>
            <a:spLocks noGrp="1"/>
          </p:cNvSpPr>
          <p:nvPr>
            <p:ph idx="1"/>
          </p:nvPr>
        </p:nvSpPr>
        <p:spPr>
          <a:xfrm>
            <a:off x="1524000" y="1524000"/>
            <a:ext cx="7162800" cy="4449763"/>
          </a:xfrm>
        </p:spPr>
        <p:txBody>
          <a:bodyPr/>
          <a:lstStyle/>
          <a:p>
            <a:pPr eaLnBrk="1" hangingPunct="1">
              <a:buFont typeface="Arial" charset="0"/>
              <a:buNone/>
            </a:pPr>
            <a:r>
              <a:rPr lang="en-US" i="1" dirty="0" smtClean="0"/>
              <a:t>	</a:t>
            </a:r>
            <a:r>
              <a:rPr lang="en-US" sz="2400" dirty="0" smtClean="0"/>
              <a:t>Important to check with your state OSHA since </a:t>
            </a:r>
          </a:p>
          <a:p>
            <a:pPr eaLnBrk="1" hangingPunct="1">
              <a:buFont typeface="Arial" charset="0"/>
              <a:buNone/>
            </a:pPr>
            <a:r>
              <a:rPr lang="en-US" sz="2400" dirty="0"/>
              <a:t> </a:t>
            </a:r>
            <a:r>
              <a:rPr lang="en-US" sz="2400" dirty="0" smtClean="0"/>
              <a:t>    there are 25 states that match or exceed this OSHA Instruction</a:t>
            </a:r>
          </a:p>
        </p:txBody>
      </p:sp>
      <p:pic>
        <p:nvPicPr>
          <p:cNvPr id="90116" name="Picture 2" descr="Map with Lege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09800" y="2971800"/>
            <a:ext cx="5715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title="V"/>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t>States with OSHA Heat Stress Regulations</a:t>
            </a:r>
            <a:endParaRPr lang="en-US" sz="3600" b="1" dirty="0"/>
          </a:p>
        </p:txBody>
      </p:sp>
      <p:pic>
        <p:nvPicPr>
          <p:cNvPr id="4" name="Content Placeholder 3" title="Stats with OSHA heat Stress Regulations"/>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81000" y="1066800"/>
            <a:ext cx="8382000" cy="5410200"/>
          </a:xfrm>
        </p:spPr>
      </p:pic>
      <p:sp>
        <p:nvSpPr>
          <p:cNvPr id="5" name="TextBox 4" title="V"/>
          <p:cNvSpPr txBox="1"/>
          <p:nvPr/>
        </p:nvSpPr>
        <p:spPr>
          <a:xfrm>
            <a:off x="8153400" y="6653420"/>
            <a:ext cx="990600" cy="190500"/>
          </a:xfrm>
          <a:prstGeom prst="rect">
            <a:avLst/>
          </a:prstGeom>
          <a:solidFill>
            <a:schemeClr val="accent3"/>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06763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81"/>
            <a:ext cx="9144000" cy="822919"/>
          </a:xfrm>
        </p:spPr>
        <p:txBody>
          <a:bodyPr>
            <a:normAutofit/>
          </a:bodyPr>
          <a:lstStyle/>
          <a:p>
            <a:r>
              <a:rPr lang="en-US" sz="3600" b="1" dirty="0" smtClean="0"/>
              <a:t>Statistics </a:t>
            </a:r>
            <a:endParaRPr lang="en-US" sz="3600" b="1" dirty="0"/>
          </a:p>
        </p:txBody>
      </p:sp>
      <p:pic>
        <p:nvPicPr>
          <p:cNvPr id="4" name="Content Placeholder 3" title="Deaths among crop worker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2400" y="990600"/>
            <a:ext cx="3990087" cy="5715000"/>
          </a:xfrm>
        </p:spPr>
      </p:pic>
      <p:pic>
        <p:nvPicPr>
          <p:cNvPr id="5" name="Content Placeholder 3" title="Bar chart of death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28948" y="990600"/>
            <a:ext cx="4738852" cy="5715000"/>
          </a:xfrm>
          <a:prstGeom prst="rect">
            <a:avLst/>
          </a:prstGeom>
        </p:spPr>
      </p:pic>
    </p:spTree>
    <p:extLst>
      <p:ext uri="{BB962C8B-B14F-4D97-AF65-F5344CB8AC3E}">
        <p14:creationId xmlns:p14="http://schemas.microsoft.com/office/powerpoint/2010/main" val="2900259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t>OSHA Heat Related Illnesses and First Aid</a:t>
            </a:r>
            <a:endParaRPr lang="en-US" sz="3600" b="1" dirty="0"/>
          </a:p>
        </p:txBody>
      </p:sp>
      <p:pic>
        <p:nvPicPr>
          <p:cNvPr id="5" name="Content Placeholder 4" title="Heat Illness page"/>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284549" y="715962"/>
            <a:ext cx="4574901" cy="5532438"/>
          </a:xfrm>
          <a:prstGeom prst="rect">
            <a:avLst/>
          </a:prstGeom>
        </p:spPr>
      </p:pic>
      <p:sp>
        <p:nvSpPr>
          <p:cNvPr id="3" name="Rectangle 2"/>
          <p:cNvSpPr/>
          <p:nvPr/>
        </p:nvSpPr>
        <p:spPr>
          <a:xfrm>
            <a:off x="1828800" y="6248400"/>
            <a:ext cx="6172200" cy="369332"/>
          </a:xfrm>
          <a:prstGeom prst="rect">
            <a:avLst/>
          </a:prstGeom>
        </p:spPr>
        <p:txBody>
          <a:bodyPr wrap="square">
            <a:spAutoFit/>
          </a:bodyPr>
          <a:lstStyle/>
          <a:p>
            <a:r>
              <a:rPr lang="en-US" dirty="0">
                <a:hlinkClick r:id="rId5" tooltip="Link to OSHA heat illness"/>
              </a:rPr>
              <a:t>https://</a:t>
            </a:r>
            <a:r>
              <a:rPr lang="en-US" dirty="0" smtClean="0">
                <a:hlinkClick r:id="rId5" tooltip="Link to OSHA heat illness"/>
              </a:rPr>
              <a:t>www.osha.gov/SLTC/heatstress/heat_illnesses.html</a:t>
            </a:r>
            <a:r>
              <a:rPr lang="en-US" dirty="0" smtClean="0"/>
              <a:t>  </a:t>
            </a:r>
            <a:endParaRPr lang="en-US" dirty="0"/>
          </a:p>
        </p:txBody>
      </p:sp>
      <p:sp>
        <p:nvSpPr>
          <p:cNvPr id="6" name="TextBox 5" title="V"/>
          <p:cNvSpPr txBox="1"/>
          <p:nvPr/>
        </p:nvSpPr>
        <p:spPr>
          <a:xfrm>
            <a:off x="8153400" y="6653420"/>
            <a:ext cx="990600" cy="190500"/>
          </a:xfrm>
          <a:prstGeom prst="rect">
            <a:avLst/>
          </a:prstGeom>
          <a:solidFill>
            <a:schemeClr val="accent3"/>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811172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3658" y="228600"/>
            <a:ext cx="8229600" cy="944562"/>
          </a:xfrm>
        </p:spPr>
        <p:txBody>
          <a:bodyPr/>
          <a:lstStyle/>
          <a:p>
            <a:r>
              <a:rPr lang="en-US" dirty="0" smtClean="0"/>
              <a:t>Additional Resources</a:t>
            </a:r>
            <a:endParaRPr lang="en-US" dirty="0"/>
          </a:p>
        </p:txBody>
      </p:sp>
      <p:sp>
        <p:nvSpPr>
          <p:cNvPr id="3" name="Content Placeholder 2" title="text box"/>
          <p:cNvSpPr>
            <a:spLocks noGrp="1"/>
          </p:cNvSpPr>
          <p:nvPr>
            <p:ph idx="1"/>
          </p:nvPr>
        </p:nvSpPr>
        <p:spPr>
          <a:xfrm>
            <a:off x="457200" y="1295400"/>
            <a:ext cx="8229600" cy="5562600"/>
          </a:xfrm>
        </p:spPr>
        <p:txBody>
          <a:bodyPr>
            <a:normAutofit/>
          </a:bodyPr>
          <a:lstStyle/>
          <a:p>
            <a:r>
              <a:rPr lang="en-US" sz="2000" dirty="0">
                <a:hlinkClick r:id="rId4" tooltip="Link to OSHA Heat Illness Education Resources"/>
              </a:rPr>
              <a:t>https://</a:t>
            </a:r>
            <a:r>
              <a:rPr lang="en-US" sz="2000" dirty="0" smtClean="0">
                <a:hlinkClick r:id="rId4" tooltip="Link to OSHA Heat Illness Education Resources"/>
              </a:rPr>
              <a:t>www.osha.gov/SLTC/heatillness/edresources.html</a:t>
            </a:r>
            <a:endParaRPr lang="en-US" sz="2000" dirty="0" smtClean="0"/>
          </a:p>
          <a:p>
            <a:r>
              <a:rPr lang="en-US" sz="2000" dirty="0">
                <a:hlinkClick r:id="rId5" tooltip="Link to OSHA heat stress and hurricane Facts"/>
              </a:rPr>
              <a:t>https://</a:t>
            </a:r>
            <a:r>
              <a:rPr lang="en-US" sz="2000" dirty="0" smtClean="0">
                <a:hlinkClick r:id="rId5" tooltip="Link to OSHA heat stress and hurricane Facts"/>
              </a:rPr>
              <a:t>www.osha.gov/OshDoc/data_Hurricane_Facts/heat_stress.pdf</a:t>
            </a:r>
            <a:endParaRPr lang="en-US" sz="2000" dirty="0" smtClean="0"/>
          </a:p>
          <a:p>
            <a:r>
              <a:rPr lang="en-US" sz="2000" dirty="0">
                <a:hlinkClick r:id="rId6" tooltip="Link to OSHA Heat Index"/>
              </a:rPr>
              <a:t>https://www.osha.gov/SLTC/heatillness/heat_index</a:t>
            </a:r>
            <a:r>
              <a:rPr lang="en-US" sz="2000" dirty="0" smtClean="0">
                <a:hlinkClick r:id="rId6" tooltip="Link to OSHA Heat Index"/>
              </a:rPr>
              <a:t>/</a:t>
            </a:r>
            <a:endParaRPr lang="en-US" sz="2000" dirty="0" smtClean="0"/>
          </a:p>
          <a:p>
            <a:r>
              <a:rPr lang="en-US" sz="2000" dirty="0" smtClean="0">
                <a:solidFill>
                  <a:srgbClr val="0000FF"/>
                </a:solidFill>
                <a:hlinkClick r:id="rId7" tooltip="Link to Washington State Heat Illness program"/>
              </a:rPr>
              <a:t>http</a:t>
            </a:r>
            <a:r>
              <a:rPr lang="en-US" sz="2000" dirty="0">
                <a:solidFill>
                  <a:srgbClr val="0000FF"/>
                </a:solidFill>
                <a:hlinkClick r:id="rId7" tooltip="Link to Washington State Heat Illness program"/>
              </a:rPr>
              <a:t>://</a:t>
            </a:r>
            <a:r>
              <a:rPr lang="en-US" sz="2000" dirty="0" smtClean="0">
                <a:solidFill>
                  <a:srgbClr val="0000FF"/>
                </a:solidFill>
                <a:hlinkClick r:id="rId7" tooltip="Link to Washington State Heat Illness program"/>
              </a:rPr>
              <a:t>depts.washington.edu/pnash/heat_illness</a:t>
            </a:r>
            <a:endParaRPr lang="en-US" sz="2000" dirty="0" smtClean="0">
              <a:solidFill>
                <a:srgbClr val="0000FF"/>
              </a:solidFill>
            </a:endParaRPr>
          </a:p>
          <a:p>
            <a:pPr lvl="0"/>
            <a:r>
              <a:rPr lang="en-US" sz="2000" dirty="0">
                <a:solidFill>
                  <a:prstClr val="black"/>
                </a:solidFill>
                <a:hlinkClick r:id="rId8" tooltip="Link to North Carolina Heat Posters"/>
              </a:rPr>
              <a:t>http://</a:t>
            </a:r>
            <a:r>
              <a:rPr lang="en-US" sz="2000" dirty="0" smtClean="0">
                <a:solidFill>
                  <a:prstClr val="black"/>
                </a:solidFill>
                <a:hlinkClick r:id="rId8" tooltip="Link to North Carolina Heat Posters"/>
              </a:rPr>
              <a:t>www.nclabor.com/posters/English/HeatPrev.pdf</a:t>
            </a:r>
            <a:endParaRPr lang="en-US" sz="2000" dirty="0" smtClean="0">
              <a:solidFill>
                <a:prstClr val="black"/>
              </a:solidFill>
            </a:endParaRPr>
          </a:p>
          <a:p>
            <a:pPr lvl="0"/>
            <a:r>
              <a:rPr lang="en-US" sz="2000"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9"/>
              </a:rPr>
              <a:t>http://</a:t>
            </a:r>
            <a:r>
              <a:rPr lang="en-US" sz="2000" u="sng"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9"/>
              </a:rPr>
              <a:t>www.cdc.go</a:t>
            </a:r>
            <a:r>
              <a:rPr lang="en-US" sz="2000" u="sng"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9" tooltip="Link to CDC"/>
              </a:rPr>
              <a:t>v/mmwr/preview/mmwrhtml/mm5724a1.htm</a:t>
            </a:r>
            <a:endParaRPr lang="en-US" sz="2000" u="sng"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000" dirty="0">
                <a:solidFill>
                  <a:prstClr val="black"/>
                </a:solidFill>
                <a:hlinkClick r:id="rId10" tooltip="Link to NCFH.org"/>
              </a:rPr>
              <a:t>http://www.ncfh.org/docs/fsOcc%20Health.pdf</a:t>
            </a:r>
            <a:endParaRPr lang="en-US" sz="2000" dirty="0">
              <a:solidFill>
                <a:prstClr val="black"/>
              </a:solidFill>
            </a:endParaRPr>
          </a:p>
          <a:p>
            <a:pPr lvl="0"/>
            <a:endParaRPr lang="en-US" sz="2400" dirty="0">
              <a:solidFill>
                <a:prstClr val="black"/>
              </a:solidFill>
            </a:endParaRPr>
          </a:p>
          <a:p>
            <a:endParaRPr lang="en-US" sz="2400" dirty="0" smtClean="0">
              <a:solidFill>
                <a:srgbClr val="0000FF"/>
              </a:solidFill>
            </a:endParaRPr>
          </a:p>
          <a:p>
            <a:pPr marL="914400" lvl="2" indent="0">
              <a:buNone/>
            </a:pPr>
            <a:endParaRPr lang="en-US" sz="1800" dirty="0" smtClean="0"/>
          </a:p>
        </p:txBody>
      </p:sp>
      <p:sp>
        <p:nvSpPr>
          <p:cNvPr id="4" name="TextBox 3" title="V"/>
          <p:cNvSpPr txBox="1"/>
          <p:nvPr/>
        </p:nvSpPr>
        <p:spPr>
          <a:xfrm>
            <a:off x="8153400" y="6653420"/>
            <a:ext cx="990600" cy="190500"/>
          </a:xfrm>
          <a:prstGeom prst="rect">
            <a:avLst/>
          </a:prstGeom>
          <a:solidFill>
            <a:schemeClr val="accent3"/>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205299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1490" name="Title 1"/>
          <p:cNvSpPr>
            <a:spLocks noGrp="1"/>
          </p:cNvSpPr>
          <p:nvPr>
            <p:ph type="title"/>
          </p:nvPr>
        </p:nvSpPr>
        <p:spPr>
          <a:xfrm>
            <a:off x="1752600" y="0"/>
            <a:ext cx="7368728" cy="914400"/>
          </a:xfrm>
        </p:spPr>
        <p:txBody>
          <a:bodyPr/>
          <a:lstStyle/>
          <a:p>
            <a:pPr eaLnBrk="1" hangingPunct="1"/>
            <a:r>
              <a:rPr lang="en-US" sz="3600" b="1" dirty="0" smtClean="0"/>
              <a:t>Resources</a:t>
            </a:r>
          </a:p>
        </p:txBody>
      </p:sp>
      <p:sp>
        <p:nvSpPr>
          <p:cNvPr id="3" name="Content Placeholder 2"/>
          <p:cNvSpPr>
            <a:spLocks noGrp="1"/>
          </p:cNvSpPr>
          <p:nvPr>
            <p:ph idx="1"/>
          </p:nvPr>
        </p:nvSpPr>
        <p:spPr>
          <a:xfrm>
            <a:off x="2133600" y="2057400"/>
            <a:ext cx="7010400" cy="4525963"/>
          </a:xfrm>
        </p:spPr>
        <p:txBody>
          <a:bodyPr rtlCol="0">
            <a:normAutofit/>
          </a:bodyPr>
          <a:lstStyle/>
          <a:p>
            <a:pPr eaLnBrk="1" fontAlgn="auto" hangingPunct="1">
              <a:spcAft>
                <a:spcPts val="0"/>
              </a:spcAft>
              <a:buFont typeface="Arial" pitchFamily="34" charset="0"/>
              <a:buChar char="•"/>
              <a:defRPr/>
            </a:pPr>
            <a:r>
              <a:rPr lang="en-US" sz="2400" dirty="0" smtClean="0"/>
              <a:t>Occupational Safety &amp; Health Administration </a:t>
            </a:r>
            <a:r>
              <a:rPr lang="en-US" sz="2400" u="sng" dirty="0" smtClean="0">
                <a:solidFill>
                  <a:schemeClr val="tx2">
                    <a:lumMod val="60000"/>
                    <a:lumOff val="40000"/>
                  </a:schemeClr>
                </a:solidFill>
                <a:hlinkClick r:id="rId4" tooltip="OSHA Webpage"/>
              </a:rPr>
              <a:t>www.osha.gov</a:t>
            </a:r>
            <a:endParaRPr lang="en-US" sz="2400" u="sng" dirty="0" smtClean="0">
              <a:solidFill>
                <a:schemeClr val="tx2">
                  <a:lumMod val="60000"/>
                  <a:lumOff val="40000"/>
                </a:schemeClr>
              </a:solidFill>
            </a:endParaRPr>
          </a:p>
          <a:p>
            <a:pPr marL="0" indent="0" eaLnBrk="1" fontAlgn="auto" hangingPunct="1">
              <a:spcAft>
                <a:spcPts val="0"/>
              </a:spcAft>
              <a:buNone/>
              <a:defRPr/>
            </a:pPr>
            <a:endParaRPr lang="en-US" sz="1000" u="sng" dirty="0" smtClean="0">
              <a:solidFill>
                <a:schemeClr val="tx2">
                  <a:lumMod val="60000"/>
                  <a:lumOff val="40000"/>
                </a:schemeClr>
              </a:solidFill>
            </a:endParaRPr>
          </a:p>
          <a:p>
            <a:pPr eaLnBrk="1" fontAlgn="auto" hangingPunct="1">
              <a:spcAft>
                <a:spcPts val="0"/>
              </a:spcAft>
              <a:buFont typeface="Arial" pitchFamily="34" charset="0"/>
              <a:buChar char="•"/>
              <a:defRPr/>
            </a:pPr>
            <a:r>
              <a:rPr lang="en-US" sz="2400" dirty="0" smtClean="0"/>
              <a:t>Institute for Occupational Safety &amp; Health </a:t>
            </a:r>
            <a:r>
              <a:rPr lang="en-US" sz="2400" u="sng" dirty="0" smtClean="0">
                <a:solidFill>
                  <a:srgbClr val="0070C0"/>
                </a:solidFill>
                <a:hlinkClick r:id="rId5" tooltip="Niosh Webpage"/>
              </a:rPr>
              <a:t>www.cdc.gov/niosh</a:t>
            </a:r>
            <a:r>
              <a:rPr lang="en-US" sz="2400" dirty="0" smtClean="0"/>
              <a:t> ~ home for NIOSH Ag Centers</a:t>
            </a:r>
          </a:p>
          <a:p>
            <a:pPr marL="0" indent="0" eaLnBrk="1" fontAlgn="auto" hangingPunct="1">
              <a:spcAft>
                <a:spcPts val="0"/>
              </a:spcAft>
              <a:buNone/>
              <a:defRPr/>
            </a:pPr>
            <a:endParaRPr lang="en-US" sz="1000" dirty="0" smtClean="0"/>
          </a:p>
          <a:p>
            <a:pPr eaLnBrk="1" fontAlgn="auto" hangingPunct="1">
              <a:spcAft>
                <a:spcPts val="0"/>
              </a:spcAft>
              <a:buFont typeface="Arial" pitchFamily="34" charset="0"/>
              <a:buChar char="•"/>
              <a:defRPr/>
            </a:pPr>
            <a:r>
              <a:rPr lang="en-US" sz="2400" dirty="0" smtClean="0"/>
              <a:t>AgriSafe – </a:t>
            </a:r>
            <a:r>
              <a:rPr lang="en-US" sz="2400" u="sng" dirty="0" smtClean="0">
                <a:solidFill>
                  <a:srgbClr val="0070C0"/>
                </a:solidFill>
                <a:hlinkClick r:id="rId6" tooltip="Agrisafe Webpage"/>
              </a:rPr>
              <a:t>www.agrisafe.org</a:t>
            </a:r>
            <a:endParaRPr lang="en-US" sz="2400" u="sng" dirty="0" smtClean="0">
              <a:solidFill>
                <a:srgbClr val="0070C0"/>
              </a:solidFill>
            </a:endParaRPr>
          </a:p>
          <a:p>
            <a:pPr marL="0" indent="0" eaLnBrk="1" fontAlgn="auto" hangingPunct="1">
              <a:spcAft>
                <a:spcPts val="0"/>
              </a:spcAft>
              <a:buNone/>
              <a:defRPr/>
            </a:pPr>
            <a:endParaRPr lang="en-US" sz="1000" u="sng" dirty="0" smtClean="0">
              <a:solidFill>
                <a:srgbClr val="0070C0"/>
              </a:solidFill>
            </a:endParaRPr>
          </a:p>
          <a:p>
            <a:pPr eaLnBrk="1" fontAlgn="auto" hangingPunct="1">
              <a:spcAft>
                <a:spcPts val="0"/>
              </a:spcAft>
              <a:buFont typeface="Arial" pitchFamily="34" charset="0"/>
              <a:buChar char="•"/>
              <a:defRPr/>
            </a:pPr>
            <a:r>
              <a:rPr lang="en-US" sz="2400" dirty="0" smtClean="0"/>
              <a:t>National Education Center for Agricultural Safety  </a:t>
            </a:r>
            <a:r>
              <a:rPr lang="en-US" sz="2400" u="sng" dirty="0" smtClean="0">
                <a:solidFill>
                  <a:srgbClr val="0070C0"/>
                </a:solidFill>
                <a:hlinkClick r:id="rId7" tooltip="National Education Center for Agricultural Safety  webpage"/>
              </a:rPr>
              <a:t>www.necasag.org</a:t>
            </a:r>
            <a:endParaRPr lang="en-US" sz="2400" u="sng" dirty="0" smtClean="0">
              <a:solidFill>
                <a:srgbClr val="0070C0"/>
              </a:solidFill>
            </a:endParaRPr>
          </a:p>
          <a:p>
            <a:pPr marL="0" indent="0" eaLnBrk="1" fontAlgn="auto" hangingPunct="1">
              <a:spcAft>
                <a:spcPts val="0"/>
              </a:spcAft>
              <a:buNone/>
              <a:defRPr/>
            </a:pPr>
            <a:endParaRPr lang="en-US" sz="1000" u="sng" dirty="0" smtClean="0">
              <a:solidFill>
                <a:srgbClr val="0070C0"/>
              </a:solidFill>
            </a:endParaRPr>
          </a:p>
          <a:p>
            <a:pPr eaLnBrk="1" fontAlgn="auto" hangingPunct="1">
              <a:spcAft>
                <a:spcPts val="0"/>
              </a:spcAft>
              <a:buFont typeface="Arial" pitchFamily="34" charset="0"/>
              <a:buChar char="•"/>
              <a:defRPr/>
            </a:pPr>
            <a:r>
              <a:rPr lang="en-US" sz="2400" dirty="0" smtClean="0"/>
              <a:t>National Safety Council- </a:t>
            </a:r>
            <a:r>
              <a:rPr lang="en-US" sz="2400" u="sng" dirty="0" smtClean="0">
                <a:solidFill>
                  <a:srgbClr val="0070C0"/>
                </a:solidFill>
                <a:hlinkClick r:id="rId8" tooltip="National Safety Council Webpage"/>
              </a:rPr>
              <a:t>www.nsc.org</a:t>
            </a:r>
            <a:endParaRPr lang="en-US" sz="2400" u="sng" dirty="0" smtClean="0">
              <a:solidFill>
                <a:srgbClr val="0070C0"/>
              </a:solidFill>
            </a:endParaRPr>
          </a:p>
          <a:p>
            <a:pPr eaLnBrk="1" fontAlgn="auto" hangingPunct="1">
              <a:spcAft>
                <a:spcPts val="0"/>
              </a:spcAft>
              <a:buFont typeface="Arial" pitchFamily="34" charset="0"/>
              <a:buChar char="•"/>
              <a:defRPr/>
            </a:pPr>
            <a:endParaRPr lang="en-US" dirty="0"/>
          </a:p>
        </p:txBody>
      </p:sp>
      <p:sp>
        <p:nvSpPr>
          <p:cNvPr id="4" name="TextBox 3" title="Hide grantee's copyright dat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rtlCol="0">
            <a:noAutofit/>
          </a:bodyPr>
          <a:lstStyle/>
          <a:p>
            <a:pPr eaLnBrk="1" fontAlgn="auto" hangingPunct="1">
              <a:spcAft>
                <a:spcPts val="0"/>
              </a:spcAft>
              <a:defRPr/>
            </a:pPr>
            <a:r>
              <a:rPr lang="en-US" sz="3600" b="1" dirty="0" smtClean="0"/>
              <a:t>Employee Rights </a:t>
            </a:r>
            <a:br>
              <a:rPr lang="en-US" sz="3600" b="1" dirty="0" smtClean="0"/>
            </a:br>
            <a:r>
              <a:rPr lang="en-US" sz="3600" b="1" dirty="0" smtClean="0"/>
              <a:t>and Responsibilities</a:t>
            </a:r>
            <a:endParaRPr lang="en-US" sz="3600" b="1" dirty="0"/>
          </a:p>
        </p:txBody>
      </p:sp>
      <p:sp>
        <p:nvSpPr>
          <p:cNvPr id="131075" name="Content Placeholder 2"/>
          <p:cNvSpPr>
            <a:spLocks noGrp="1"/>
          </p:cNvSpPr>
          <p:nvPr>
            <p:ph idx="1"/>
          </p:nvPr>
        </p:nvSpPr>
        <p:spPr>
          <a:xfrm>
            <a:off x="762000" y="1905000"/>
            <a:ext cx="8229600" cy="4525963"/>
          </a:xfrm>
        </p:spPr>
        <p:txBody>
          <a:bodyPr/>
          <a:lstStyle/>
          <a:p>
            <a:pPr eaLnBrk="1" hangingPunct="1">
              <a:buFont typeface="Arial" charset="0"/>
              <a:buNone/>
            </a:pPr>
            <a:r>
              <a:rPr lang="en-US" sz="2800" dirty="0" smtClean="0">
                <a:latin typeface="Arial" charset="0"/>
                <a:cs typeface="Arial" charset="0"/>
              </a:rPr>
              <a:t>You have the right to:</a:t>
            </a:r>
          </a:p>
          <a:p>
            <a:pPr eaLnBrk="1" hangingPunct="1">
              <a:buFont typeface="Arial" charset="0"/>
              <a:buNone/>
            </a:pPr>
            <a:endParaRPr lang="en-US" sz="800" dirty="0" smtClean="0">
              <a:latin typeface="Arial" charset="0"/>
              <a:cs typeface="Arial" charset="0"/>
            </a:endParaRPr>
          </a:p>
          <a:p>
            <a:pPr lvl="1" eaLnBrk="1" hangingPunct="1">
              <a:buFont typeface="Arial" charset="0"/>
              <a:buChar char="•"/>
            </a:pPr>
            <a:r>
              <a:rPr lang="en-US" dirty="0" smtClean="0">
                <a:latin typeface="Arial" charset="0"/>
                <a:cs typeface="Arial" charset="0"/>
              </a:rPr>
              <a:t>A safe and healthful workplace </a:t>
            </a:r>
          </a:p>
          <a:p>
            <a:pPr marL="457200" lvl="1" indent="0" eaLnBrk="1" hangingPunct="1">
              <a:buNone/>
            </a:pPr>
            <a:endParaRPr lang="en-US" sz="800" b="1" dirty="0" smtClean="0">
              <a:latin typeface="Arial" charset="0"/>
              <a:cs typeface="Arial" charset="0"/>
            </a:endParaRPr>
          </a:p>
          <a:p>
            <a:pPr lvl="1" eaLnBrk="1" hangingPunct="1">
              <a:buFont typeface="Arial" charset="0"/>
              <a:buChar char="•"/>
            </a:pPr>
            <a:r>
              <a:rPr lang="en-US" dirty="0" smtClean="0">
                <a:latin typeface="Arial" charset="0"/>
                <a:cs typeface="Arial" charset="0"/>
              </a:rPr>
              <a:t>Know about hazardous chemicals</a:t>
            </a:r>
          </a:p>
          <a:p>
            <a:pPr marL="457200" lvl="1" indent="0" eaLnBrk="1" hangingPunct="1">
              <a:buNone/>
            </a:pPr>
            <a:endParaRPr lang="en-US" sz="800" b="1" dirty="0" smtClean="0">
              <a:latin typeface="Arial" charset="0"/>
              <a:cs typeface="Arial" charset="0"/>
            </a:endParaRPr>
          </a:p>
          <a:p>
            <a:pPr lvl="1" eaLnBrk="1" hangingPunct="1">
              <a:buFont typeface="Arial" charset="0"/>
              <a:buChar char="•"/>
            </a:pPr>
            <a:r>
              <a:rPr lang="en-US" dirty="0" smtClean="0">
                <a:latin typeface="Arial" charset="0"/>
                <a:cs typeface="Arial" charset="0"/>
              </a:rPr>
              <a:t>Information about injuries and illnesses in your workplace </a:t>
            </a:r>
          </a:p>
          <a:p>
            <a:pPr marL="457200" lvl="1" indent="0" eaLnBrk="1" hangingPunct="1">
              <a:buNone/>
            </a:pPr>
            <a:endParaRPr lang="en-US" sz="800" b="1" dirty="0" smtClean="0">
              <a:latin typeface="Arial" charset="0"/>
              <a:cs typeface="Arial" charset="0"/>
            </a:endParaRPr>
          </a:p>
          <a:p>
            <a:pPr lvl="1" eaLnBrk="1" hangingPunct="1">
              <a:buFont typeface="Arial" charset="0"/>
              <a:buChar char="•"/>
            </a:pPr>
            <a:r>
              <a:rPr lang="en-US" dirty="0" smtClean="0">
                <a:latin typeface="Arial" charset="0"/>
                <a:cs typeface="Arial" charset="0"/>
              </a:rPr>
              <a:t>Complain or request hazard correction from employer </a:t>
            </a:r>
            <a:endParaRPr lang="en-US" b="1" dirty="0" smtClean="0">
              <a:latin typeface="Arial" charset="0"/>
              <a:cs typeface="Arial" charset="0"/>
            </a:endParaRPr>
          </a:p>
          <a:p>
            <a:pPr eaLnBrk="1" hangingPunct="1"/>
            <a:endParaRPr lang="en-US" dirty="0" smtClean="0"/>
          </a:p>
        </p:txBody>
      </p:sp>
      <p:sp>
        <p:nvSpPr>
          <p:cNvPr id="4" name="TextBox 3" title="V"/>
          <p:cNvSpPr txBox="1"/>
          <p:nvPr/>
        </p:nvSpPr>
        <p:spPr>
          <a:xfrm>
            <a:off x="8153400" y="6653420"/>
            <a:ext cx="990600" cy="190500"/>
          </a:xfrm>
          <a:prstGeom prst="rect">
            <a:avLst/>
          </a:prstGeom>
          <a:solidFill>
            <a:schemeClr val="accent3"/>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rtlCol="0">
            <a:noAutofit/>
          </a:bodyPr>
          <a:lstStyle/>
          <a:p>
            <a:pPr eaLnBrk="1" fontAlgn="auto" hangingPunct="1">
              <a:spcAft>
                <a:spcPts val="0"/>
              </a:spcAft>
              <a:defRPr/>
            </a:pPr>
            <a:r>
              <a:rPr lang="en-US" sz="3600" b="1" dirty="0" smtClean="0"/>
              <a:t>Employee Rights  </a:t>
            </a:r>
            <a:br>
              <a:rPr lang="en-US" sz="3600" b="1" dirty="0" smtClean="0"/>
            </a:br>
            <a:r>
              <a:rPr lang="en-US" sz="3600" b="1" dirty="0" smtClean="0"/>
              <a:t>and Responsibilities</a:t>
            </a:r>
            <a:endParaRPr lang="en-US" sz="3600" b="1" dirty="0"/>
          </a:p>
        </p:txBody>
      </p:sp>
      <p:sp>
        <p:nvSpPr>
          <p:cNvPr id="132099" name="Content Placeholder 2"/>
          <p:cNvSpPr>
            <a:spLocks noGrp="1"/>
          </p:cNvSpPr>
          <p:nvPr>
            <p:ph idx="1"/>
          </p:nvPr>
        </p:nvSpPr>
        <p:spPr>
          <a:xfrm>
            <a:off x="609600" y="1600200"/>
            <a:ext cx="8229600" cy="5257800"/>
          </a:xfrm>
        </p:spPr>
        <p:txBody>
          <a:bodyPr/>
          <a:lstStyle/>
          <a:p>
            <a:pPr eaLnBrk="1" hangingPunct="1">
              <a:buFont typeface="Arial" charset="0"/>
              <a:buNone/>
            </a:pPr>
            <a:r>
              <a:rPr lang="en-US" sz="2800" dirty="0" smtClean="0">
                <a:latin typeface="Arial" charset="0"/>
                <a:cs typeface="Arial" charset="0"/>
              </a:rPr>
              <a:t>You have the right to:</a:t>
            </a:r>
          </a:p>
          <a:p>
            <a:pPr eaLnBrk="1" hangingPunct="1">
              <a:buFont typeface="Arial" charset="0"/>
              <a:buNone/>
            </a:pPr>
            <a:endParaRPr lang="en-US" sz="800" dirty="0" smtClean="0">
              <a:latin typeface="Arial" charset="0"/>
              <a:cs typeface="Arial" charset="0"/>
            </a:endParaRPr>
          </a:p>
          <a:p>
            <a:pPr lvl="1" eaLnBrk="1" hangingPunct="1">
              <a:buFont typeface="Arial" charset="0"/>
              <a:buChar char="•"/>
            </a:pPr>
            <a:r>
              <a:rPr lang="en-US" dirty="0" smtClean="0">
                <a:latin typeface="Arial" charset="0"/>
                <a:cs typeface="Arial" charset="0"/>
              </a:rPr>
              <a:t>Training</a:t>
            </a:r>
          </a:p>
          <a:p>
            <a:pPr marL="457200" lvl="1" indent="0" eaLnBrk="1" hangingPunct="1">
              <a:buNone/>
            </a:pPr>
            <a:endParaRPr lang="en-US" sz="800" b="1" dirty="0" smtClean="0">
              <a:latin typeface="Arial" charset="0"/>
              <a:cs typeface="Arial" charset="0"/>
            </a:endParaRPr>
          </a:p>
          <a:p>
            <a:pPr lvl="1" eaLnBrk="1" hangingPunct="1">
              <a:buFont typeface="Arial" charset="0"/>
              <a:buChar char="•"/>
            </a:pPr>
            <a:r>
              <a:rPr lang="en-US" dirty="0" smtClean="0">
                <a:latin typeface="Arial" charset="0"/>
                <a:cs typeface="Arial" charset="0"/>
              </a:rPr>
              <a:t>Access to hazard exposure and medical records</a:t>
            </a:r>
          </a:p>
          <a:p>
            <a:pPr marL="457200" lvl="1" indent="0" eaLnBrk="1" hangingPunct="1">
              <a:buNone/>
            </a:pPr>
            <a:endParaRPr lang="en-US" sz="800" b="1" dirty="0" smtClean="0">
              <a:latin typeface="Arial" charset="0"/>
              <a:cs typeface="Arial" charset="0"/>
            </a:endParaRPr>
          </a:p>
          <a:p>
            <a:pPr lvl="1" eaLnBrk="1" hangingPunct="1">
              <a:buFont typeface="Arial" charset="0"/>
              <a:buChar char="•"/>
            </a:pPr>
            <a:r>
              <a:rPr lang="en-US" dirty="0" smtClean="0">
                <a:latin typeface="Arial" charset="0"/>
                <a:cs typeface="Arial" charset="0"/>
              </a:rPr>
              <a:t>File a complaint with OSHA</a:t>
            </a:r>
          </a:p>
          <a:p>
            <a:pPr marL="457200" lvl="1" indent="0" eaLnBrk="1" hangingPunct="1">
              <a:buNone/>
            </a:pPr>
            <a:endParaRPr lang="en-US" sz="800" b="1" dirty="0" smtClean="0">
              <a:latin typeface="Arial" charset="0"/>
              <a:cs typeface="Arial" charset="0"/>
            </a:endParaRPr>
          </a:p>
          <a:p>
            <a:pPr lvl="1" eaLnBrk="1" hangingPunct="1">
              <a:buFont typeface="Arial" charset="0"/>
              <a:buChar char="•"/>
            </a:pPr>
            <a:r>
              <a:rPr lang="en-US" dirty="0" smtClean="0">
                <a:latin typeface="Arial" charset="0"/>
                <a:cs typeface="Arial" charset="0"/>
              </a:rPr>
              <a:t>Participate in an OSHA inspection</a:t>
            </a:r>
          </a:p>
          <a:p>
            <a:pPr marL="457200" lvl="1" indent="0" eaLnBrk="1" hangingPunct="1">
              <a:buNone/>
            </a:pPr>
            <a:endParaRPr lang="en-US" sz="800" b="1" dirty="0" smtClean="0">
              <a:latin typeface="Arial" charset="0"/>
              <a:cs typeface="Arial" charset="0"/>
            </a:endParaRPr>
          </a:p>
          <a:p>
            <a:pPr lvl="1" eaLnBrk="1" hangingPunct="1">
              <a:buFont typeface="Arial" charset="0"/>
              <a:buChar char="•"/>
            </a:pPr>
            <a:r>
              <a:rPr lang="en-US" dirty="0" smtClean="0">
                <a:latin typeface="Arial" charset="0"/>
                <a:cs typeface="Arial" charset="0"/>
              </a:rPr>
              <a:t>Be free from retaliation for exercising safety and health rights</a:t>
            </a:r>
          </a:p>
          <a:p>
            <a:pPr eaLnBrk="1" hangingPunct="1"/>
            <a:endParaRPr lang="en-US" dirty="0" smtClean="0"/>
          </a:p>
        </p:txBody>
      </p:sp>
      <p:sp>
        <p:nvSpPr>
          <p:cNvPr id="4" name="TextBox 3" title="Hide grantee's copyright date"/>
          <p:cNvSpPr txBox="1"/>
          <p:nvPr/>
        </p:nvSpPr>
        <p:spPr>
          <a:xfrm>
            <a:off x="8153400" y="6653420"/>
            <a:ext cx="990600" cy="190500"/>
          </a:xfrm>
          <a:prstGeom prst="rect">
            <a:avLst/>
          </a:prstGeom>
          <a:solidFill>
            <a:schemeClr val="accent3"/>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97244"/>
            <a:ext cx="2362200" cy="707886"/>
          </a:xfrm>
          <a:prstGeom prst="rect">
            <a:avLst/>
          </a:prstGeom>
        </p:spPr>
        <p:txBody>
          <a:bodyPr wrap="square">
            <a:spAutoFit/>
          </a:bodyPr>
          <a:lstStyle/>
          <a:p>
            <a:r>
              <a:rPr lang="en-US" sz="2000" dirty="0">
                <a:solidFill>
                  <a:prstClr val="black"/>
                </a:solidFill>
              </a:rPr>
              <a:t>Whistle Blower Protection Program </a:t>
            </a:r>
          </a:p>
        </p:txBody>
      </p:sp>
      <p:pic>
        <p:nvPicPr>
          <p:cNvPr id="7" name="Picture 2" title="Whistleblower p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59696" y="609600"/>
            <a:ext cx="5315962" cy="562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normAutofit fontScale="90000"/>
          </a:bodyPr>
          <a:lstStyle/>
          <a:p>
            <a:r>
              <a:rPr lang="en-US" dirty="0" smtClean="0"/>
              <a:t>OSHA Fact Sheet of whistleblower protection program</a:t>
            </a:r>
            <a:endParaRPr lang="en-US" dirty="0"/>
          </a:p>
        </p:txBody>
      </p:sp>
      <p:pic>
        <p:nvPicPr>
          <p:cNvPr id="4" name="Picture 2" title="OSHA whistleblower protection webpage">
            <a:hlinkClick r:id="rId4"/>
          </p:cNvPr>
          <p:cNvPicPr>
            <a:picLocks noGrp="1" noChangeAspect="1" noChangeArrowheads="1"/>
          </p:cNvPicPr>
          <p:nvPr>
            <p:ph idx="4294967295"/>
          </p:nvPr>
        </p:nvPicPr>
        <p:blipFill rotWithShape="1">
          <a:blip r:embed="rId5" cstate="email">
            <a:extLst>
              <a:ext uri="{28A0092B-C50C-407E-A947-70E740481C1C}">
                <a14:useLocalDpi xmlns:a14="http://schemas.microsoft.com/office/drawing/2010/main"/>
              </a:ext>
            </a:extLst>
          </a:blip>
          <a:srcRect/>
          <a:stretch/>
        </p:blipFill>
        <p:spPr bwMode="auto">
          <a:xfrm>
            <a:off x="459259" y="2079487"/>
            <a:ext cx="3478213"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45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1371600" y="0"/>
            <a:ext cx="7772400" cy="914400"/>
          </a:xfrm>
        </p:spPr>
        <p:txBody>
          <a:bodyPr/>
          <a:lstStyle/>
          <a:p>
            <a:pPr eaLnBrk="1" hangingPunct="1"/>
            <a:r>
              <a:rPr lang="en-US" sz="3600" b="1" dirty="0" smtClean="0"/>
              <a:t>Evaluation</a:t>
            </a:r>
          </a:p>
        </p:txBody>
      </p:sp>
      <p:sp>
        <p:nvSpPr>
          <p:cNvPr id="3" name="Content Placeholder 2"/>
          <p:cNvSpPr>
            <a:spLocks noGrp="1"/>
          </p:cNvSpPr>
          <p:nvPr>
            <p:ph idx="1"/>
          </p:nvPr>
        </p:nvSpPr>
        <p:spPr>
          <a:xfrm>
            <a:off x="1828800" y="2209800"/>
            <a:ext cx="7010400" cy="4648200"/>
          </a:xfrm>
        </p:spPr>
        <p:txBody>
          <a:bodyPr rtlCol="0">
            <a:normAutofit fontScale="85000" lnSpcReduction="10000"/>
          </a:bodyPr>
          <a:lstStyle/>
          <a:p>
            <a:pPr marL="0" indent="0" eaLnBrk="1" fontAlgn="auto" hangingPunct="1">
              <a:spcAft>
                <a:spcPts val="0"/>
              </a:spcAft>
              <a:buFontTx/>
              <a:buNone/>
              <a:defRPr/>
            </a:pPr>
            <a:r>
              <a:rPr lang="en-US" dirty="0" smtClean="0"/>
              <a:t>It is the goal of AgriSafe to provide information and education that is vital and pertinent to your agricultural operation. </a:t>
            </a:r>
          </a:p>
          <a:p>
            <a:pPr marL="0" indent="0" eaLnBrk="1" fontAlgn="auto" hangingPunct="1">
              <a:spcAft>
                <a:spcPts val="0"/>
              </a:spcAft>
              <a:buFontTx/>
              <a:buNone/>
              <a:defRPr/>
            </a:pPr>
            <a:r>
              <a:rPr lang="en-US" dirty="0" smtClean="0"/>
              <a:t> </a:t>
            </a:r>
          </a:p>
          <a:p>
            <a:pPr marL="0" indent="0" eaLnBrk="1" fontAlgn="auto" hangingPunct="1">
              <a:spcAft>
                <a:spcPts val="0"/>
              </a:spcAft>
              <a:buFontTx/>
              <a:buNone/>
              <a:defRPr/>
            </a:pPr>
            <a:r>
              <a:rPr lang="en-US" dirty="0" smtClean="0"/>
              <a:t>Please take a few minutes to honestly evaluate this program. Your input and suggestions will help us in our effort to continually improve  our work on behalf of the agricultural community.</a:t>
            </a:r>
          </a:p>
          <a:p>
            <a:pPr marL="0" indent="0" eaLnBrk="1" fontAlgn="auto" hangingPunct="1">
              <a:spcAft>
                <a:spcPts val="0"/>
              </a:spcAft>
              <a:buNone/>
              <a:defRPr/>
            </a:pPr>
            <a:endParaRPr lang="en-US" sz="2400" dirty="0" smtClean="0"/>
          </a:p>
          <a:p>
            <a:pPr marL="0" indent="0" eaLnBrk="1" fontAlgn="auto" hangingPunct="1">
              <a:spcAft>
                <a:spcPts val="0"/>
              </a:spcAft>
              <a:buNone/>
              <a:defRPr/>
            </a:pPr>
            <a:endParaRPr lang="en-US" sz="2400" dirty="0"/>
          </a:p>
          <a:p>
            <a:pPr marL="0" indent="0" eaLnBrk="1" fontAlgn="auto" hangingPunct="1">
              <a:spcAft>
                <a:spcPts val="0"/>
              </a:spcAft>
              <a:buNone/>
              <a:defRPr/>
            </a:pPr>
            <a:endParaRPr lang="en-US" sz="2400" dirty="0" smtClean="0"/>
          </a:p>
          <a:p>
            <a:pPr marL="0" indent="0" eaLnBrk="1" fontAlgn="auto" hangingPunct="1">
              <a:spcAft>
                <a:spcPts val="0"/>
              </a:spcAft>
              <a:buNone/>
              <a:defRPr/>
            </a:pPr>
            <a:r>
              <a:rPr lang="en-US" sz="2400" i="1" dirty="0" smtClean="0"/>
              <a:t>	</a:t>
            </a:r>
            <a:endParaRPr lang="en-US" sz="2400" i="1"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914400"/>
          </a:xfrm>
        </p:spPr>
        <p:txBody>
          <a:bodyPr>
            <a:normAutofit/>
          </a:bodyPr>
          <a:lstStyle/>
          <a:p>
            <a:r>
              <a:rPr lang="en-US" sz="2400" dirty="0" smtClean="0"/>
              <a:t>Prevention of Heat Stress Related to Agriculture</a:t>
            </a:r>
            <a:endParaRPr lang="en-US" sz="2400" dirty="0"/>
          </a:p>
        </p:txBody>
      </p:sp>
      <p:sp>
        <p:nvSpPr>
          <p:cNvPr id="3" name="Content Placeholder 2"/>
          <p:cNvSpPr>
            <a:spLocks noGrp="1"/>
          </p:cNvSpPr>
          <p:nvPr>
            <p:ph idx="1"/>
          </p:nvPr>
        </p:nvSpPr>
        <p:spPr>
          <a:xfrm>
            <a:off x="457200" y="1905000"/>
            <a:ext cx="8229600" cy="4800599"/>
          </a:xfrm>
        </p:spPr>
        <p:txBody>
          <a:bodyPr>
            <a:normAutofit/>
          </a:bodyPr>
          <a:lstStyle/>
          <a:p>
            <a:pPr marL="0" indent="0">
              <a:buNone/>
            </a:pPr>
            <a:r>
              <a:rPr lang="en-US" sz="1800" b="1" dirty="0" smtClean="0"/>
              <a:t>Test Questions:</a:t>
            </a:r>
          </a:p>
          <a:p>
            <a:r>
              <a:rPr lang="en-US" sz="1800" dirty="0" smtClean="0"/>
              <a:t>Children adjust to environmental heat level changes faster than adults</a:t>
            </a:r>
          </a:p>
          <a:p>
            <a:r>
              <a:rPr lang="en-US" sz="1800" dirty="0" smtClean="0"/>
              <a:t>Skin infections can impede the body’s ability to sweat</a:t>
            </a:r>
          </a:p>
          <a:p>
            <a:r>
              <a:rPr lang="en-US" sz="1800" dirty="0" smtClean="0"/>
              <a:t>Of the major heat related illnesses, which is the most dangerous:</a:t>
            </a:r>
          </a:p>
          <a:p>
            <a:r>
              <a:rPr lang="en-US" sz="1800" dirty="0" smtClean="0"/>
              <a:t>Sweating, clammy skin that is pale and cool is a symptom of</a:t>
            </a:r>
          </a:p>
          <a:p>
            <a:r>
              <a:rPr lang="en-US" sz="1800" dirty="0" smtClean="0"/>
              <a:t>Dry skin and an elevated body temperature are symptoms of:</a:t>
            </a:r>
          </a:p>
          <a:p>
            <a:r>
              <a:rPr lang="en-US" sz="1800" dirty="0" smtClean="0"/>
              <a:t>Acclimatization refers to gradual exposure to high heat environments.</a:t>
            </a:r>
          </a:p>
          <a:p>
            <a:r>
              <a:rPr lang="en-US" sz="1800" dirty="0" smtClean="0"/>
              <a:t>Chemical resistant protective wear helps protect field workers from high heat exposure.</a:t>
            </a:r>
          </a:p>
          <a:p>
            <a:r>
              <a:rPr lang="en-US" sz="1800" smtClean="0"/>
              <a:t>A photo toxic response to medication use.</a:t>
            </a:r>
          </a:p>
          <a:p>
            <a:pPr marL="0" indent="0">
              <a:buNone/>
            </a:pPr>
            <a:endParaRPr lang="en-US" sz="1800" dirty="0" smtClean="0"/>
          </a:p>
          <a:p>
            <a:pPr marL="0" indent="0">
              <a:buNone/>
            </a:pPr>
            <a:endParaRPr lang="en-US" sz="1800" dirty="0" smtClean="0"/>
          </a:p>
          <a:p>
            <a:pPr marL="457200" lvl="1" indent="0">
              <a:buNone/>
            </a:pPr>
            <a:endParaRPr lang="en-US" sz="1200" dirty="0"/>
          </a:p>
          <a:p>
            <a:pPr marL="457200" lvl="1" indent="0">
              <a:buNone/>
            </a:pPr>
            <a:endParaRPr lang="en-US" sz="1200" dirty="0"/>
          </a:p>
          <a:p>
            <a:pPr marL="457200" lvl="1" indent="0">
              <a:buNone/>
            </a:pPr>
            <a:endParaRPr lang="en-US" sz="1200" dirty="0" smtClean="0"/>
          </a:p>
          <a:p>
            <a:pPr marL="457200" lvl="1" indent="0">
              <a:buNone/>
            </a:pPr>
            <a:endParaRPr lang="en-US" sz="1200" dirty="0"/>
          </a:p>
          <a:p>
            <a:pPr marL="457200" lvl="1" indent="0">
              <a:buNone/>
            </a:pPr>
            <a:endParaRPr lang="en-US" sz="1200" dirty="0"/>
          </a:p>
          <a:p>
            <a:pPr marL="457200" lvl="1" indent="0">
              <a:buNone/>
            </a:pPr>
            <a:endParaRPr lang="en-US" sz="1200" dirty="0"/>
          </a:p>
          <a:p>
            <a:pPr marL="457200" lvl="1" indent="0">
              <a:buNone/>
            </a:pPr>
            <a:endParaRPr lang="en-US" sz="1200" dirty="0" smtClean="0"/>
          </a:p>
        </p:txBody>
      </p:sp>
    </p:spTree>
    <p:extLst>
      <p:ext uri="{BB962C8B-B14F-4D97-AF65-F5344CB8AC3E}">
        <p14:creationId xmlns:p14="http://schemas.microsoft.com/office/powerpoint/2010/main" val="402071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Ages are Impacted by Heat</a:t>
            </a:r>
            <a:endParaRPr lang="en-US" dirty="0"/>
          </a:p>
        </p:txBody>
      </p:sp>
      <p:pic>
        <p:nvPicPr>
          <p:cNvPr id="5" name="Content Placeholder 4" title="Worker lifting a rock"/>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l="-2703"/>
          <a:stretch/>
        </p:blipFill>
        <p:spPr>
          <a:xfrm>
            <a:off x="548451" y="3859973"/>
            <a:ext cx="2895600" cy="2590800"/>
          </a:xfrm>
        </p:spPr>
      </p:pic>
      <p:pic>
        <p:nvPicPr>
          <p:cNvPr id="6" name="Picture 5" title="Worker in the hay lof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1179897"/>
            <a:ext cx="3501168" cy="2329725"/>
          </a:xfrm>
          <a:prstGeom prst="rect">
            <a:avLst/>
          </a:prstGeom>
        </p:spPr>
      </p:pic>
      <p:pic>
        <p:nvPicPr>
          <p:cNvPr id="7" name="Picture 6" title="Little girl"/>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35506" y="3819065"/>
            <a:ext cx="1472988" cy="2667000"/>
          </a:xfrm>
          <a:prstGeom prst="rect">
            <a:avLst/>
          </a:prstGeom>
        </p:spPr>
      </p:pic>
      <p:pic>
        <p:nvPicPr>
          <p:cNvPr id="8" name="Picture 7" title="Old and youg workers"/>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91404" y="3854358"/>
            <a:ext cx="2360378" cy="2596415"/>
          </a:xfrm>
          <a:prstGeom prst="rect">
            <a:avLst/>
          </a:prstGeom>
        </p:spPr>
      </p:pic>
      <p:pic>
        <p:nvPicPr>
          <p:cNvPr id="10" name="Picture 9" title="Worker resing in the shade with a water ju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10200" y="1219200"/>
            <a:ext cx="2820178" cy="2290422"/>
          </a:xfrm>
          <a:prstGeom prst="rect">
            <a:avLst/>
          </a:prstGeom>
        </p:spPr>
      </p:pic>
      <p:sp>
        <p:nvSpPr>
          <p:cNvPr id="9" name="TextBox 8"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5262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28171" cy="762000"/>
          </a:xfrm>
        </p:spPr>
        <p:txBody>
          <a:bodyPr>
            <a:normAutofit/>
          </a:bodyPr>
          <a:lstStyle/>
          <a:p>
            <a:r>
              <a:rPr lang="en-US" sz="3600" dirty="0" smtClean="0"/>
              <a:t>Vulnerable Populations - Youth</a:t>
            </a:r>
            <a:endParaRPr lang="en-US" sz="3600" dirty="0"/>
          </a:p>
        </p:txBody>
      </p:sp>
      <p:sp>
        <p:nvSpPr>
          <p:cNvPr id="3" name="Content Placeholder 2"/>
          <p:cNvSpPr>
            <a:spLocks noGrp="1"/>
          </p:cNvSpPr>
          <p:nvPr>
            <p:ph idx="1"/>
          </p:nvPr>
        </p:nvSpPr>
        <p:spPr>
          <a:xfrm>
            <a:off x="1828800" y="1981200"/>
            <a:ext cx="7315200" cy="4876800"/>
          </a:xfrm>
        </p:spPr>
        <p:txBody>
          <a:bodyPr>
            <a:normAutofit fontScale="77500" lnSpcReduction="20000"/>
          </a:bodyPr>
          <a:lstStyle/>
          <a:p>
            <a:r>
              <a:rPr lang="en-US" dirty="0" smtClean="0"/>
              <a:t>Children of all ages are at risk for HRI – especially heat exhaustion.</a:t>
            </a:r>
          </a:p>
          <a:p>
            <a:pPr marL="0" indent="0">
              <a:buNone/>
            </a:pPr>
            <a:endParaRPr lang="en-US" sz="1000" dirty="0" smtClean="0"/>
          </a:p>
          <a:p>
            <a:pPr lvl="0"/>
            <a:r>
              <a:rPr lang="en-US" dirty="0" smtClean="0">
                <a:solidFill>
                  <a:prstClr val="black"/>
                </a:solidFill>
              </a:rPr>
              <a:t>Infants </a:t>
            </a:r>
            <a:r>
              <a:rPr lang="en-US" dirty="0">
                <a:solidFill>
                  <a:prstClr val="black"/>
                </a:solidFill>
              </a:rPr>
              <a:t>and children under age </a:t>
            </a:r>
            <a:r>
              <a:rPr lang="en-US" dirty="0" smtClean="0">
                <a:solidFill>
                  <a:prstClr val="black"/>
                </a:solidFill>
              </a:rPr>
              <a:t>4 – very high risk</a:t>
            </a:r>
          </a:p>
          <a:p>
            <a:pPr marL="0" lvl="0" indent="0">
              <a:buNone/>
            </a:pPr>
            <a:endParaRPr lang="en-US" sz="1000" dirty="0" smtClean="0">
              <a:solidFill>
                <a:prstClr val="black"/>
              </a:solidFill>
            </a:endParaRPr>
          </a:p>
          <a:p>
            <a:pPr lvl="0"/>
            <a:r>
              <a:rPr lang="en-US" dirty="0" smtClean="0">
                <a:solidFill>
                  <a:prstClr val="black"/>
                </a:solidFill>
              </a:rPr>
              <a:t>Children sweat less and quickly  produce more heat than adults</a:t>
            </a:r>
          </a:p>
          <a:p>
            <a:pPr marL="0" lvl="0" indent="0">
              <a:buNone/>
            </a:pPr>
            <a:endParaRPr lang="en-US" sz="1000" dirty="0" smtClean="0">
              <a:solidFill>
                <a:prstClr val="black"/>
              </a:solidFill>
            </a:endParaRPr>
          </a:p>
          <a:p>
            <a:pPr lvl="0"/>
            <a:r>
              <a:rPr lang="en-US" dirty="0" smtClean="0">
                <a:solidFill>
                  <a:prstClr val="black"/>
                </a:solidFill>
              </a:rPr>
              <a:t>Children do not adjust to environmental heat level changes quickly</a:t>
            </a:r>
          </a:p>
          <a:p>
            <a:pPr marL="0" lvl="0" indent="0">
              <a:buNone/>
            </a:pPr>
            <a:endParaRPr lang="en-US" sz="1100" dirty="0" smtClean="0">
              <a:solidFill>
                <a:prstClr val="black"/>
              </a:solidFill>
            </a:endParaRPr>
          </a:p>
          <a:p>
            <a:pPr lvl="0"/>
            <a:r>
              <a:rPr lang="en-US" dirty="0" smtClean="0">
                <a:solidFill>
                  <a:prstClr val="black"/>
                </a:solidFill>
              </a:rPr>
              <a:t>Children do not think to take a break in activity</a:t>
            </a:r>
          </a:p>
          <a:p>
            <a:pPr marL="0" lvl="0" indent="0">
              <a:buNone/>
            </a:pPr>
            <a:r>
              <a:rPr lang="en-US" dirty="0">
                <a:solidFill>
                  <a:prstClr val="black"/>
                </a:solidFill>
              </a:rPr>
              <a:t>	</a:t>
            </a:r>
            <a:r>
              <a:rPr lang="en-US" dirty="0" smtClean="0">
                <a:solidFill>
                  <a:prstClr val="black"/>
                </a:solidFill>
              </a:rPr>
              <a:t>	                          </a:t>
            </a:r>
            <a:r>
              <a:rPr lang="en-US" sz="2600" dirty="0" smtClean="0">
                <a:solidFill>
                  <a:prstClr val="black"/>
                </a:solidFill>
              </a:rPr>
              <a:t> ( example: when at play) </a:t>
            </a:r>
          </a:p>
          <a:p>
            <a:pPr marL="0" lvl="0" indent="0">
              <a:buNone/>
            </a:pPr>
            <a:endParaRPr lang="en-US" sz="1000" dirty="0" smtClean="0">
              <a:solidFill>
                <a:prstClr val="black"/>
              </a:solidFill>
            </a:endParaRPr>
          </a:p>
          <a:p>
            <a:pPr marL="0" lvl="0" indent="0">
              <a:buNone/>
            </a:pPr>
            <a:r>
              <a:rPr lang="en-US" sz="1700" dirty="0" smtClean="0">
                <a:solidFill>
                  <a:prstClr val="black"/>
                </a:solidFill>
              </a:rPr>
              <a:t> Children’s Hospital of Wisconsin 2014 </a:t>
            </a:r>
            <a:r>
              <a:rPr lang="en-US" sz="1700" dirty="0" smtClean="0">
                <a:solidFill>
                  <a:prstClr val="black"/>
                </a:solidFill>
                <a:hlinkClick r:id="rId4" action="ppaction://hlinksldjump"/>
              </a:rPr>
              <a:t>www.chw.org/medical-care/sports-medicine/conditions/heat-illness</a:t>
            </a:r>
            <a:endParaRPr lang="en-US" sz="1700" dirty="0" smtClean="0">
              <a:solidFill>
                <a:prstClr val="black"/>
              </a:solidFill>
            </a:endParaRPr>
          </a:p>
          <a:p>
            <a:pPr marL="0" lvl="0" indent="0">
              <a:buNone/>
            </a:pPr>
            <a:r>
              <a:rPr lang="en-US" sz="1700" dirty="0">
                <a:solidFill>
                  <a:prstClr val="black"/>
                </a:solidFill>
              </a:rPr>
              <a:t> </a:t>
            </a:r>
            <a:r>
              <a:rPr lang="en-US" sz="1700" dirty="0" smtClean="0">
                <a:solidFill>
                  <a:prstClr val="black"/>
                </a:solidFill>
              </a:rPr>
              <a:t>Safe Kids Worldwide 2013 </a:t>
            </a:r>
            <a:r>
              <a:rPr lang="en-US" sz="1700" dirty="0" smtClean="0">
                <a:solidFill>
                  <a:prstClr val="black"/>
                </a:solidFill>
                <a:hlinkClick r:id="rId4" action="ppaction://hlinksldjump"/>
              </a:rPr>
              <a:t>www.safekids.org</a:t>
            </a:r>
            <a:endParaRPr lang="en-US" sz="1700" dirty="0">
              <a:solidFill>
                <a:prstClr val="black"/>
              </a:solidFill>
            </a:endParaRPr>
          </a:p>
          <a:p>
            <a:pPr marL="0" lvl="0" indent="0">
              <a:buNone/>
            </a:pPr>
            <a:r>
              <a:rPr lang="en-US" sz="1600" dirty="0" smtClean="0">
                <a:solidFill>
                  <a:srgbClr val="000000"/>
                </a:solidFill>
                <a:hlinkClick r:id="rId5"/>
              </a:rPr>
              <a:t> Mayo Clinic   </a:t>
            </a:r>
            <a:r>
              <a:rPr lang="en-US" sz="1600" dirty="0" smtClean="0">
                <a:solidFill>
                  <a:prstClr val="black"/>
                </a:solidFill>
                <a:hlinkClick r:id="rId5"/>
              </a:rPr>
              <a:t>http</a:t>
            </a:r>
            <a:r>
              <a:rPr lang="en-US" sz="1600" dirty="0">
                <a:solidFill>
                  <a:prstClr val="black"/>
                </a:solidFill>
                <a:hlinkClick r:id="rId5"/>
              </a:rPr>
              <a:t>://www.mayoclinic.org/healthy-living/tween-and-teen-health/in-depth/dehydration/art20047470</a:t>
            </a:r>
            <a:endParaRPr lang="en-US" sz="1600" dirty="0">
              <a:solidFill>
                <a:prstClr val="black"/>
              </a:solidFill>
            </a:endParaRPr>
          </a:p>
          <a:p>
            <a:pPr marL="0" indent="0">
              <a:buNone/>
            </a:pPr>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87884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7699"/>
            <a:ext cx="8229600" cy="914400"/>
          </a:xfrm>
        </p:spPr>
        <p:txBody>
          <a:bodyPr/>
          <a:lstStyle/>
          <a:p>
            <a:r>
              <a:rPr lang="en-US" dirty="0" smtClean="0"/>
              <a:t>Older Adults</a:t>
            </a:r>
            <a:endParaRPr lang="en-US" dirty="0"/>
          </a:p>
        </p:txBody>
      </p:sp>
      <p:sp>
        <p:nvSpPr>
          <p:cNvPr id="3" name="Content Placeholder 2"/>
          <p:cNvSpPr>
            <a:spLocks noGrp="1"/>
          </p:cNvSpPr>
          <p:nvPr>
            <p:ph idx="1"/>
          </p:nvPr>
        </p:nvSpPr>
        <p:spPr>
          <a:xfrm>
            <a:off x="381000" y="1981200"/>
            <a:ext cx="8229600" cy="4525963"/>
          </a:xfrm>
        </p:spPr>
        <p:txBody>
          <a:bodyPr/>
          <a:lstStyle/>
          <a:p>
            <a:r>
              <a:rPr lang="en-US" sz="2800" dirty="0" smtClean="0"/>
              <a:t>Older adults tend to sweat less than younger or middle aged adults – body cooling ability is lessened.</a:t>
            </a:r>
          </a:p>
          <a:p>
            <a:endParaRPr lang="en-US" sz="2800" dirty="0" smtClean="0"/>
          </a:p>
          <a:p>
            <a:r>
              <a:rPr lang="en-US" sz="2800" dirty="0" smtClean="0"/>
              <a:t>Older adults have a greater tendency toward high blood pressure – may also have a lower cardiac pumping capacity</a:t>
            </a:r>
          </a:p>
          <a:p>
            <a:endParaRPr lang="en-US" sz="2800" dirty="0" smtClean="0"/>
          </a:p>
          <a:p>
            <a:r>
              <a:rPr lang="en-US" sz="2800" dirty="0" smtClean="0"/>
              <a:t>A natural central nervous system slow down is a risk factor</a:t>
            </a:r>
          </a:p>
          <a:p>
            <a:endParaRPr lang="en-US" dirty="0" smtClean="0"/>
          </a:p>
          <a:p>
            <a:endParaRPr lang="en-US" dirty="0" smtClean="0"/>
          </a:p>
          <a:p>
            <a:endParaRPr lang="en-US" dirty="0"/>
          </a:p>
        </p:txBody>
      </p:sp>
      <p:sp>
        <p:nvSpPr>
          <p:cNvPr id="4" name="TextBox 3" title="Hide grantee's copyright date"/>
          <p:cNvSpPr txBox="1"/>
          <p:nvPr/>
        </p:nvSpPr>
        <p:spPr>
          <a:xfrm>
            <a:off x="8153400" y="6653420"/>
            <a:ext cx="990600" cy="19050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22178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2575</TotalTime>
  <Words>3047</Words>
  <Application>Microsoft Office PowerPoint</Application>
  <PresentationFormat>On-screen Show (4:3)</PresentationFormat>
  <Paragraphs>640</Paragraphs>
  <Slides>67</Slides>
  <Notes>34</Notes>
  <HiddenSlides>0</HiddenSlides>
  <MMClips>0</MMClips>
  <ScaleCrop>false</ScaleCrop>
  <HeadingPairs>
    <vt:vector size="4" baseType="variant">
      <vt:variant>
        <vt:lpstr>Theme</vt:lpstr>
      </vt:variant>
      <vt:variant>
        <vt:i4>4</vt:i4>
      </vt:variant>
      <vt:variant>
        <vt:lpstr>Slide Titles</vt:lpstr>
      </vt:variant>
      <vt:variant>
        <vt:i4>67</vt:i4>
      </vt:variant>
    </vt:vector>
  </HeadingPairs>
  <TitlesOfParts>
    <vt:vector size="71" baseType="lpstr">
      <vt:lpstr>Office Theme</vt:lpstr>
      <vt:lpstr>28_Office Theme</vt:lpstr>
      <vt:lpstr>3_Office Theme</vt:lpstr>
      <vt:lpstr>4_Office Theme</vt:lpstr>
      <vt:lpstr>Prevention of Heat Related Illnesses in Agriculture</vt:lpstr>
      <vt:lpstr>Susan Harwood Training Grant</vt:lpstr>
      <vt:lpstr> Focus Areas for Presentation</vt:lpstr>
      <vt:lpstr>Heat Illness Awareness is Important  in Agriculture</vt:lpstr>
      <vt:lpstr>Statistics</vt:lpstr>
      <vt:lpstr>Statistics </vt:lpstr>
      <vt:lpstr>All Ages are Impacted by Heat</vt:lpstr>
      <vt:lpstr>Vulnerable Populations - Youth</vt:lpstr>
      <vt:lpstr>Older Adults</vt:lpstr>
      <vt:lpstr>Mobile/ Migrant Workers</vt:lpstr>
      <vt:lpstr>Personal Risk Factors that Increase Potential for Heat Related Illnesses (HRI) </vt:lpstr>
      <vt:lpstr>Contributing Factors to Heat            Related Illnesses</vt:lpstr>
      <vt:lpstr>Contributing Factors to HRI</vt:lpstr>
      <vt:lpstr>Heat Related Illnesses (HRI)</vt:lpstr>
      <vt:lpstr>Heat Exhaustion</vt:lpstr>
      <vt:lpstr>Heat Exhaustion – Signs &amp; Symptoms</vt:lpstr>
      <vt:lpstr>Heat Exhaustion -Treatment</vt:lpstr>
      <vt:lpstr>Sources for Heat Related Illnesses</vt:lpstr>
      <vt:lpstr>Heat Stroke</vt:lpstr>
      <vt:lpstr>Heat Stroke - Signs &amp; Symptoms</vt:lpstr>
      <vt:lpstr>Heat Stroke - Treatment</vt:lpstr>
      <vt:lpstr>Sign and Symptions of heat stroke/exhausion</vt:lpstr>
      <vt:lpstr>Heat Syncope</vt:lpstr>
      <vt:lpstr>Heat Syncope  </vt:lpstr>
      <vt:lpstr>Heat Cramps</vt:lpstr>
      <vt:lpstr>Heat Cramps </vt:lpstr>
      <vt:lpstr>Heat Rash</vt:lpstr>
      <vt:lpstr>Heat Rash </vt:lpstr>
      <vt:lpstr>Prevention Strategies</vt:lpstr>
      <vt:lpstr>Engineering Controls</vt:lpstr>
      <vt:lpstr>Environmental Controls</vt:lpstr>
      <vt:lpstr>Administrative Controls –  Employer/Owner/Operator</vt:lpstr>
      <vt:lpstr>Administrative Controls –   Employer/Owner/Operator</vt:lpstr>
      <vt:lpstr>Employee/ Operator Responsibilities</vt:lpstr>
      <vt:lpstr>OSHA webpage for Water, Rest, and Shade campaign</vt:lpstr>
      <vt:lpstr>Employee/ Operator Responsibilities </vt:lpstr>
      <vt:lpstr>PPE Selection</vt:lpstr>
      <vt:lpstr>Medication Contraindications</vt:lpstr>
      <vt:lpstr>Medications to Avoid in Extreme Heat</vt:lpstr>
      <vt:lpstr>Educating Employers</vt:lpstr>
      <vt:lpstr>Teaching Tools for Employers</vt:lpstr>
      <vt:lpstr>Action Plan</vt:lpstr>
      <vt:lpstr>Water. Rest. Shade.</vt:lpstr>
      <vt:lpstr>Heat Index Document</vt:lpstr>
      <vt:lpstr>NIOSH Fast Facts</vt:lpstr>
      <vt:lpstr>Educating Agricultural Workers</vt:lpstr>
      <vt:lpstr>Educating Agricultural Workers </vt:lpstr>
      <vt:lpstr>AgriSafe Fact Sheet</vt:lpstr>
      <vt:lpstr>AgriSafe Fact Sheet </vt:lpstr>
      <vt:lpstr>Physiological Monitoring</vt:lpstr>
      <vt:lpstr>Physiological Monitoring </vt:lpstr>
      <vt:lpstr>Case Study  19 year old and 20 year old males stacking hay bales in old brick barn </vt:lpstr>
      <vt:lpstr>Case Study – Stacking Hay in Barn</vt:lpstr>
      <vt:lpstr>OSHA Resources</vt:lpstr>
      <vt:lpstr>Agriculture Operations  Safety and Health Topics Page</vt:lpstr>
      <vt:lpstr>Quick Takes</vt:lpstr>
      <vt:lpstr>Related OSHA Standards</vt:lpstr>
      <vt:lpstr>State to State</vt:lpstr>
      <vt:lpstr>States with OSHA Heat Stress Regulations</vt:lpstr>
      <vt:lpstr>OSHA Heat Related Illnesses and First Aid</vt:lpstr>
      <vt:lpstr>Additional Resources</vt:lpstr>
      <vt:lpstr>Resources</vt:lpstr>
      <vt:lpstr>Employee Rights  and Responsibilities</vt:lpstr>
      <vt:lpstr>Employee Rights   and Responsibilities</vt:lpstr>
      <vt:lpstr>OSHA Fact Sheet of whistleblower protection program</vt:lpstr>
      <vt:lpstr>Evaluation</vt:lpstr>
      <vt:lpstr>Prevention of Heat Stress Related to Agriculture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Euvonnne</dc:creator>
  <cp:lastModifiedBy>Robertson, Donna - OSHA</cp:lastModifiedBy>
  <cp:revision>136</cp:revision>
  <dcterms:created xsi:type="dcterms:W3CDTF">2011-11-16T17:02:10Z</dcterms:created>
  <dcterms:modified xsi:type="dcterms:W3CDTF">2017-11-16T21:25:09Z</dcterms:modified>
</cp:coreProperties>
</file>