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4" r:id="rId4"/>
    <p:sldMasterId id="2147483698" r:id="rId5"/>
  </p:sldMasterIdLst>
  <p:notesMasterIdLst>
    <p:notesMasterId r:id="rId54"/>
  </p:notesMasterIdLst>
  <p:sldIdLst>
    <p:sldId id="256" r:id="rId6"/>
    <p:sldId id="277" r:id="rId7"/>
    <p:sldId id="275" r:id="rId8"/>
    <p:sldId id="276" r:id="rId9"/>
    <p:sldId id="257" r:id="rId10"/>
    <p:sldId id="313" r:id="rId11"/>
    <p:sldId id="258" r:id="rId12"/>
    <p:sldId id="268" r:id="rId13"/>
    <p:sldId id="360" r:id="rId14"/>
    <p:sldId id="361" r:id="rId15"/>
    <p:sldId id="362" r:id="rId16"/>
    <p:sldId id="349" r:id="rId17"/>
    <p:sldId id="368" r:id="rId18"/>
    <p:sldId id="303" r:id="rId19"/>
    <p:sldId id="369" r:id="rId20"/>
    <p:sldId id="367" r:id="rId21"/>
    <p:sldId id="260" r:id="rId22"/>
    <p:sldId id="262" r:id="rId23"/>
    <p:sldId id="305" r:id="rId24"/>
    <p:sldId id="267" r:id="rId25"/>
    <p:sldId id="259" r:id="rId26"/>
    <p:sldId id="352" r:id="rId27"/>
    <p:sldId id="353" r:id="rId28"/>
    <p:sldId id="354" r:id="rId29"/>
    <p:sldId id="263" r:id="rId30"/>
    <p:sldId id="265" r:id="rId31"/>
    <p:sldId id="309" r:id="rId32"/>
    <p:sldId id="264" r:id="rId33"/>
    <p:sldId id="310" r:id="rId34"/>
    <p:sldId id="308" r:id="rId35"/>
    <p:sldId id="272" r:id="rId36"/>
    <p:sldId id="293" r:id="rId37"/>
    <p:sldId id="294" r:id="rId38"/>
    <p:sldId id="318" r:id="rId39"/>
    <p:sldId id="334" r:id="rId40"/>
    <p:sldId id="351" r:id="rId41"/>
    <p:sldId id="359" r:id="rId42"/>
    <p:sldId id="370" r:id="rId43"/>
    <p:sldId id="371" r:id="rId44"/>
    <p:sldId id="319" r:id="rId45"/>
    <p:sldId id="317" r:id="rId46"/>
    <p:sldId id="299" r:id="rId47"/>
    <p:sldId id="320" r:id="rId48"/>
    <p:sldId id="330" r:id="rId49"/>
    <p:sldId id="331" r:id="rId50"/>
    <p:sldId id="332" r:id="rId51"/>
    <p:sldId id="316" r:id="rId52"/>
    <p:sldId id="37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920" autoAdjust="0"/>
  </p:normalViewPr>
  <p:slideViewPr>
    <p:cSldViewPr>
      <p:cViewPr>
        <p:scale>
          <a:sx n="60" d="100"/>
          <a:sy n="60" d="100"/>
        </p:scale>
        <p:origin x="-1973" y="-187"/>
      </p:cViewPr>
      <p:guideLst>
        <p:guide orient="horz" pos="2160"/>
        <p:guide pos="2880"/>
      </p:guideLst>
    </p:cSldViewPr>
  </p:slideViewPr>
  <p:notesTextViewPr>
    <p:cViewPr>
      <p:scale>
        <a:sx n="1" d="1"/>
        <a:sy n="1" d="1"/>
      </p:scale>
      <p:origin x="0" y="0"/>
    </p:cViewPr>
  </p:notesTextViewPr>
  <p:sorterViewPr>
    <p:cViewPr>
      <p:scale>
        <a:sx n="134" d="100"/>
        <a:sy n="134" d="100"/>
      </p:scale>
      <p:origin x="0" y="-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729DA-DE1D-41E1-9CA2-78E8117EC06F}" type="datetimeFigureOut">
              <a:rPr lang="en-US" smtClean="0"/>
              <a:t>3/29/2017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1F0BC-3DA7-449F-A914-4152BA88836A}" type="slidenum">
              <a:rPr lang="en-US" smtClean="0"/>
              <a:t>‹#›</a:t>
            </a:fld>
            <a:endParaRPr lang="en-US"/>
          </a:p>
        </p:txBody>
      </p:sp>
    </p:spTree>
    <p:extLst>
      <p:ext uri="{BB962C8B-B14F-4D97-AF65-F5344CB8AC3E}">
        <p14:creationId xmlns:p14="http://schemas.microsoft.com/office/powerpoint/2010/main" val="367488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about the Susan Harwood Training Grant </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4867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DEET – diethyl-meta-</a:t>
            </a:r>
            <a:r>
              <a:rPr lang="en-US" b="1" dirty="0" err="1" smtClean="0"/>
              <a:t>tolumide</a:t>
            </a:r>
            <a:endParaRPr lang="en-US" b="1" dirty="0"/>
          </a:p>
        </p:txBody>
      </p:sp>
      <p:sp>
        <p:nvSpPr>
          <p:cNvPr id="4" name="Slide Number Placeholder 3"/>
          <p:cNvSpPr>
            <a:spLocks noGrp="1"/>
          </p:cNvSpPr>
          <p:nvPr>
            <p:ph type="sldNum" sz="quarter" idx="10"/>
          </p:nvPr>
        </p:nvSpPr>
        <p:spPr/>
        <p:txBody>
          <a:bodyPr/>
          <a:lstStyle/>
          <a:p>
            <a:fld id="{9B51F0BC-3DA7-449F-A914-4152BA88836A}" type="slidenum">
              <a:rPr lang="en-US" smtClean="0"/>
              <a:t>21</a:t>
            </a:fld>
            <a:endParaRPr lang="en-US"/>
          </a:p>
        </p:txBody>
      </p:sp>
    </p:spTree>
    <p:extLst>
      <p:ext uri="{BB962C8B-B14F-4D97-AF65-F5344CB8AC3E}">
        <p14:creationId xmlns:p14="http://schemas.microsoft.com/office/powerpoint/2010/main" val="2706412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Washington State Dept. of Health  http://www.doh.wa.gov/YouandYourFamily/IllnessandDisease/AnimalTransmitted</a:t>
            </a:r>
            <a:r>
              <a:rPr lang="en-US" b="1" baseline="0" dirty="0" smtClean="0"/>
              <a:t>Diseases</a:t>
            </a:r>
            <a:endParaRPr lang="en-US" b="1" dirty="0"/>
          </a:p>
        </p:txBody>
      </p:sp>
      <p:sp>
        <p:nvSpPr>
          <p:cNvPr id="4" name="Slide Number Placeholder 3"/>
          <p:cNvSpPr>
            <a:spLocks noGrp="1"/>
          </p:cNvSpPr>
          <p:nvPr>
            <p:ph type="sldNum" sz="quarter" idx="10"/>
          </p:nvPr>
        </p:nvSpPr>
        <p:spPr/>
        <p:txBody>
          <a:bodyPr/>
          <a:lstStyle/>
          <a:p>
            <a:fld id="{9B51F0BC-3DA7-449F-A914-4152BA88836A}" type="slidenum">
              <a:rPr lang="en-US" smtClean="0"/>
              <a:t>22</a:t>
            </a:fld>
            <a:endParaRPr lang="en-US"/>
          </a:p>
        </p:txBody>
      </p:sp>
    </p:spTree>
    <p:extLst>
      <p:ext uri="{BB962C8B-B14F-4D97-AF65-F5344CB8AC3E}">
        <p14:creationId xmlns:p14="http://schemas.microsoft.com/office/powerpoint/2010/main" val="376643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National Association</a:t>
            </a:r>
            <a:r>
              <a:rPr lang="en-US" b="1" baseline="0" dirty="0" smtClean="0"/>
              <a:t> of Veterinary Technicians in America. The NAVTA Journal  July/August 2012</a:t>
            </a:r>
            <a:endParaRPr lang="en-US" b="1" dirty="0"/>
          </a:p>
        </p:txBody>
      </p:sp>
      <p:sp>
        <p:nvSpPr>
          <p:cNvPr id="4" name="Slide Number Placeholder 3"/>
          <p:cNvSpPr>
            <a:spLocks noGrp="1"/>
          </p:cNvSpPr>
          <p:nvPr>
            <p:ph type="sldNum" sz="quarter" idx="10"/>
          </p:nvPr>
        </p:nvSpPr>
        <p:spPr/>
        <p:txBody>
          <a:bodyPr/>
          <a:lstStyle/>
          <a:p>
            <a:fld id="{9B51F0BC-3DA7-449F-A914-4152BA88836A}" type="slidenum">
              <a:rPr lang="en-US" smtClean="0"/>
              <a:t>23</a:t>
            </a:fld>
            <a:endParaRPr lang="en-US"/>
          </a:p>
        </p:txBody>
      </p:sp>
    </p:spTree>
    <p:extLst>
      <p:ext uri="{BB962C8B-B14F-4D97-AF65-F5344CB8AC3E}">
        <p14:creationId xmlns:p14="http://schemas.microsoft.com/office/powerpoint/2010/main" val="2518314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http://www.slocounty.ca.gov/Assets/PH/Communicable+Disease/Zoonotic+Diseases/What+are+Zoonotic+Diseases-Pamphlet.pdf</a:t>
            </a:r>
            <a:endParaRPr lang="en-US" b="1" dirty="0"/>
          </a:p>
        </p:txBody>
      </p:sp>
      <p:sp>
        <p:nvSpPr>
          <p:cNvPr id="4" name="Slide Number Placeholder 3"/>
          <p:cNvSpPr>
            <a:spLocks noGrp="1"/>
          </p:cNvSpPr>
          <p:nvPr>
            <p:ph type="sldNum" sz="quarter" idx="10"/>
          </p:nvPr>
        </p:nvSpPr>
        <p:spPr/>
        <p:txBody>
          <a:bodyPr/>
          <a:lstStyle/>
          <a:p>
            <a:fld id="{9B51F0BC-3DA7-449F-A914-4152BA88836A}" type="slidenum">
              <a:rPr lang="en-US" smtClean="0"/>
              <a:t>24</a:t>
            </a:fld>
            <a:endParaRPr lang="en-US"/>
          </a:p>
        </p:txBody>
      </p:sp>
    </p:spTree>
    <p:extLst>
      <p:ext uri="{BB962C8B-B14F-4D97-AF65-F5344CB8AC3E}">
        <p14:creationId xmlns:p14="http://schemas.microsoft.com/office/powerpoint/2010/main" val="152082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*Unless otherwise recommended by your health care provider</a:t>
            </a:r>
          </a:p>
          <a:p>
            <a:r>
              <a:rPr lang="en-US" b="1" dirty="0" smtClean="0"/>
              <a:t>- Tetanus, diphtheria, pertussis</a:t>
            </a:r>
          </a:p>
          <a:p>
            <a:endParaRPr lang="en-US" dirty="0" smtClean="0"/>
          </a:p>
          <a:p>
            <a:r>
              <a:rPr lang="en-US" dirty="0" smtClean="0"/>
              <a:t>https://www.osha.gov/dsg/topics/agriculturaloperations/hazards_controls.html                http://www.cdc.gov/features/tetanus/</a:t>
            </a:r>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t>25</a:t>
            </a:fld>
            <a:endParaRPr lang="en-US"/>
          </a:p>
        </p:txBody>
      </p:sp>
    </p:spTree>
    <p:extLst>
      <p:ext uri="{BB962C8B-B14F-4D97-AF65-F5344CB8AC3E}">
        <p14:creationId xmlns:p14="http://schemas.microsoft.com/office/powerpoint/2010/main" val="385629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www.osha.gov/dsg/topics/agriculturaloperations/hazards_controls.html</a:t>
            </a:r>
            <a:endParaRPr lang="en-US" b="1" dirty="0"/>
          </a:p>
        </p:txBody>
      </p:sp>
      <p:sp>
        <p:nvSpPr>
          <p:cNvPr id="4" name="Slide Number Placeholder 3"/>
          <p:cNvSpPr>
            <a:spLocks noGrp="1"/>
          </p:cNvSpPr>
          <p:nvPr>
            <p:ph type="sldNum" sz="quarter" idx="10"/>
          </p:nvPr>
        </p:nvSpPr>
        <p:spPr/>
        <p:txBody>
          <a:bodyPr/>
          <a:lstStyle/>
          <a:p>
            <a:fld id="{9B51F0BC-3DA7-449F-A914-4152BA88836A}" type="slidenum">
              <a:rPr lang="en-US" smtClean="0"/>
              <a:t>26</a:t>
            </a:fld>
            <a:endParaRPr lang="en-US"/>
          </a:p>
        </p:txBody>
      </p:sp>
    </p:spTree>
    <p:extLst>
      <p:ext uri="{BB962C8B-B14F-4D97-AF65-F5344CB8AC3E}">
        <p14:creationId xmlns:p14="http://schemas.microsoft.com/office/powerpoint/2010/main" val="88431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http://wwwn.cdc.gov/nndss/ </a:t>
            </a:r>
          </a:p>
          <a:p>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t>28</a:t>
            </a:fld>
            <a:endParaRPr lang="en-US"/>
          </a:p>
        </p:txBody>
      </p:sp>
    </p:spTree>
    <p:extLst>
      <p:ext uri="{BB962C8B-B14F-4D97-AF65-F5344CB8AC3E}">
        <p14:creationId xmlns:p14="http://schemas.microsoft.com/office/powerpoint/2010/main" val="3211526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http://www.health.state.mn.us/divs/idepc/dtopics/reportable/disease.html </a:t>
            </a:r>
          </a:p>
          <a:p>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0487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www.aphis.usda.gov/about_aphis/downloads/APHIS_Strategic_Plan-2015.pdf</a:t>
            </a:r>
          </a:p>
          <a:p>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t>30</a:t>
            </a:fld>
            <a:endParaRPr lang="en-US"/>
          </a:p>
        </p:txBody>
      </p:sp>
    </p:spTree>
    <p:extLst>
      <p:ext uri="{BB962C8B-B14F-4D97-AF65-F5344CB8AC3E}">
        <p14:creationId xmlns:p14="http://schemas.microsoft.com/office/powerpoint/2010/main" val="321152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Type</a:t>
            </a:r>
            <a:r>
              <a:rPr lang="en-US" baseline="0" dirty="0" smtClean="0"/>
              <a:t> in: zoonotic disease information</a:t>
            </a:r>
            <a:endParaRPr lang="en-US" dirty="0"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9E27A38-CC6D-4CCD-AF44-8094554FB365}" type="slidenum">
              <a:rPr lang="en-US" sz="1200" i="0">
                <a:solidFill>
                  <a:srgbClr val="000000"/>
                </a:solidFill>
                <a:latin typeface="Times New Roman" pitchFamily="18" charset="0"/>
              </a:rPr>
              <a:pPr/>
              <a:t>34</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425067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Primary Goal of  Webinar</a:t>
            </a:r>
          </a:p>
          <a:p>
            <a:endParaRPr lang="en-US" dirty="0"/>
          </a:p>
          <a:p>
            <a:endParaRPr lang="en-US" dirty="0" smtClean="0"/>
          </a:p>
          <a:p>
            <a:pPr marL="174708" indent="-174708">
              <a:buFont typeface="Arial" pitchFamily="34" charset="0"/>
              <a:buChar char="•"/>
            </a:pPr>
            <a:endParaRPr lang="en-US" dirty="0"/>
          </a:p>
          <a:p>
            <a:r>
              <a:rPr lang="en-US" dirty="0" smtClean="0"/>
              <a:t>Discuss who the intended audience is</a:t>
            </a:r>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21421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http://www.ipm.ucdavis.edu/PMG/PESTNOTES/pn7485.html</a:t>
            </a:r>
            <a:endParaRPr lang="en-US" b="1" dirty="0"/>
          </a:p>
        </p:txBody>
      </p:sp>
      <p:sp>
        <p:nvSpPr>
          <p:cNvPr id="4" name="Slide Number Placeholder 3"/>
          <p:cNvSpPr>
            <a:spLocks noGrp="1"/>
          </p:cNvSpPr>
          <p:nvPr>
            <p:ph type="sldNum" sz="quarter" idx="10"/>
          </p:nvPr>
        </p:nvSpPr>
        <p:spPr/>
        <p:txBody>
          <a:bodyPr/>
          <a:lstStyle/>
          <a:p>
            <a:fld id="{9B51F0BC-3DA7-449F-A914-4152BA88836A}" type="slidenum">
              <a:rPr lang="en-US" smtClean="0"/>
              <a:t>36</a:t>
            </a:fld>
            <a:endParaRPr lang="en-US"/>
          </a:p>
        </p:txBody>
      </p:sp>
    </p:spTree>
    <p:extLst>
      <p:ext uri="{BB962C8B-B14F-4D97-AF65-F5344CB8AC3E}">
        <p14:creationId xmlns:p14="http://schemas.microsoft.com/office/powerpoint/2010/main" val="165798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http://www.ipm.ucdavis.edu/PMG/PESTNOTES/pn7485.html</a:t>
            </a:r>
            <a:endParaRPr lang="en-US" b="1" dirty="0"/>
          </a:p>
        </p:txBody>
      </p:sp>
      <p:sp>
        <p:nvSpPr>
          <p:cNvPr id="4" name="Slide Number Placeholder 3"/>
          <p:cNvSpPr>
            <a:spLocks noGrp="1"/>
          </p:cNvSpPr>
          <p:nvPr>
            <p:ph type="sldNum" sz="quarter" idx="10"/>
          </p:nvPr>
        </p:nvSpPr>
        <p:spPr/>
        <p:txBody>
          <a:bodyPr/>
          <a:lstStyle/>
          <a:p>
            <a:fld id="{9B51F0BC-3DA7-449F-A914-4152BA88836A}" type="slidenum">
              <a:rPr lang="en-US" smtClean="0"/>
              <a:t>37</a:t>
            </a:fld>
            <a:endParaRPr lang="en-US"/>
          </a:p>
        </p:txBody>
      </p:sp>
    </p:spTree>
    <p:extLst>
      <p:ext uri="{BB962C8B-B14F-4D97-AF65-F5344CB8AC3E}">
        <p14:creationId xmlns:p14="http://schemas.microsoft.com/office/powerpoint/2010/main" val="3967807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1F0BC-3DA7-449F-A914-4152BA88836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720430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1F0BC-3DA7-449F-A914-4152BA88836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77113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E180CFF7-C05B-4A85-93FF-DFFFFE2D7730}" type="slidenum">
              <a:rPr lang="en-US" sz="1200" i="0">
                <a:solidFill>
                  <a:srgbClr val="000000"/>
                </a:solidFill>
                <a:latin typeface="Times New Roman" pitchFamily="18" charset="0"/>
              </a:rPr>
              <a:pPr/>
              <a:t>40</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068375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Step</a:t>
            </a:r>
            <a:r>
              <a:rPr lang="en-US" b="1" baseline="0" dirty="0" smtClean="0"/>
              <a:t> by Step on how to get to right area</a:t>
            </a:r>
            <a:endParaRPr lang="en-US" b="1"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41</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182046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t>42</a:t>
            </a:fld>
            <a:endParaRPr lang="en-US"/>
          </a:p>
        </p:txBody>
      </p:sp>
    </p:spTree>
    <p:extLst>
      <p:ext uri="{BB962C8B-B14F-4D97-AF65-F5344CB8AC3E}">
        <p14:creationId xmlns:p14="http://schemas.microsoft.com/office/powerpoint/2010/main" val="4159510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Web site resources</a:t>
            </a: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94B864DB-431A-43EB-90A1-D6B6AC71DB56}" type="slidenum">
              <a:rPr lang="en-US" sz="1200" i="0">
                <a:solidFill>
                  <a:srgbClr val="000000"/>
                </a:solidFill>
                <a:latin typeface="Times New Roman" pitchFamily="18" charset="0"/>
              </a:rPr>
              <a:pPr/>
              <a:t>43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150203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Many states have different OSHA Instruction</a:t>
            </a:r>
          </a:p>
          <a:p>
            <a:r>
              <a:rPr lang="en-US" dirty="0" smtClean="0"/>
              <a:t>Could require</a:t>
            </a:r>
            <a:r>
              <a:rPr lang="en-US" baseline="0" dirty="0" smtClean="0"/>
              <a:t> more under each state plan – be sure to check with your state</a:t>
            </a:r>
          </a:p>
          <a:p>
            <a:r>
              <a:rPr lang="en-US" baseline="0" dirty="0" smtClean="0"/>
              <a:t>State OSHA can be a resource</a:t>
            </a:r>
          </a:p>
          <a:p>
            <a:endParaRPr lang="en-US" dirty="0" smtClean="0"/>
          </a:p>
          <a:p>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E3930E-545A-4E97-B637-4AF9CB361E2A}" type="slidenum">
              <a:rPr lang="en-US" sz="1200" i="0">
                <a:solidFill>
                  <a:srgbClr val="000000"/>
                </a:solidFill>
                <a:latin typeface="Times New Roman" pitchFamily="18" charset="0"/>
              </a:rPr>
              <a:pPr/>
              <a:t>47</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12150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Iowa State University, Center for Food Security &amp; Public Health 2015</a:t>
            </a:r>
          </a:p>
          <a:p>
            <a:r>
              <a:rPr lang="en-US" b="1" dirty="0" smtClean="0"/>
              <a:t>*Public health services and agricultural agencies may not have the same objectives or guidelines for reporting.  </a:t>
            </a:r>
          </a:p>
          <a:p>
            <a:r>
              <a:rPr lang="en-US" b="1" dirty="0" smtClean="0"/>
              <a:t>**Scotch, M. et al. State-level Zoonotic Disease Surveillance in the U.S. </a:t>
            </a:r>
            <a:r>
              <a:rPr lang="en-US" b="1" baseline="0" dirty="0" smtClean="0"/>
              <a:t>   </a:t>
            </a:r>
            <a:r>
              <a:rPr lang="en-US" b="1" dirty="0" smtClean="0"/>
              <a:t>Zoonoses_Public</a:t>
            </a:r>
            <a:r>
              <a:rPr lang="en-US" b="1" baseline="0" dirty="0" smtClean="0"/>
              <a:t> Health, 2011 Dec. 58(8): 523-528  HS Public A</a:t>
            </a:r>
          </a:p>
        </p:txBody>
      </p:sp>
      <p:sp>
        <p:nvSpPr>
          <p:cNvPr id="4" name="Slide Number Placeholder 3"/>
          <p:cNvSpPr>
            <a:spLocks noGrp="1"/>
          </p:cNvSpPr>
          <p:nvPr>
            <p:ph type="sldNum" sz="quarter" idx="10"/>
          </p:nvPr>
        </p:nvSpPr>
        <p:spPr/>
        <p:txBody>
          <a:bodyPr/>
          <a:lstStyle/>
          <a:p>
            <a:fld id="{9B51F0BC-3DA7-449F-A914-4152BA88836A}" type="slidenum">
              <a:rPr lang="en-US" smtClean="0"/>
              <a:t>7</a:t>
            </a:fld>
            <a:endParaRPr lang="en-US"/>
          </a:p>
        </p:txBody>
      </p:sp>
    </p:spTree>
    <p:extLst>
      <p:ext uri="{BB962C8B-B14F-4D97-AF65-F5344CB8AC3E}">
        <p14:creationId xmlns:p14="http://schemas.microsoft.com/office/powerpoint/2010/main" val="106723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*Donham, K.J., Thelin, A.  Agricultural Medicine. Occupational and Environmental Health for the Health Profession.  Blackwell Publishing.</a:t>
            </a:r>
            <a:r>
              <a:rPr lang="en-US" baseline="0" dirty="0" smtClean="0"/>
              <a:t> 2006</a:t>
            </a:r>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t>8</a:t>
            </a:fld>
            <a:endParaRPr lang="en-US"/>
          </a:p>
        </p:txBody>
      </p:sp>
    </p:spTree>
    <p:extLst>
      <p:ext uri="{BB962C8B-B14F-4D97-AF65-F5344CB8AC3E}">
        <p14:creationId xmlns:p14="http://schemas.microsoft.com/office/powerpoint/2010/main" val="57973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solidFill>
                  <a:prstClr val="black"/>
                </a:solidFill>
              </a:rPr>
              <a:t>Sources:	http://www.cdc.gov</a:t>
            </a:r>
          </a:p>
          <a:p>
            <a:pPr defTabSz="939363">
              <a:defRPr/>
            </a:pPr>
            <a:r>
              <a:rPr lang="en-US" b="1" dirty="0">
                <a:solidFill>
                  <a:prstClr val="black"/>
                </a:solidFill>
              </a:rPr>
              <a:t>	http://www.ncbi.nlm.gov.pmc/articles/PMC3291207/</a:t>
            </a:r>
          </a:p>
          <a:p>
            <a:pPr defTabSz="939363">
              <a:defRPr/>
            </a:pPr>
            <a:r>
              <a:rPr lang="en-US" b="1" dirty="0">
                <a:solidFill>
                  <a:prstClr val="black"/>
                </a:solidFill>
              </a:rPr>
              <a:t>	http://www.absa.org/pdf/ZoonoticFactSheet.pdf</a:t>
            </a:r>
          </a:p>
          <a:p>
            <a:pPr defTabSz="939363">
              <a:defRPr/>
            </a:pPr>
            <a:r>
              <a:rPr lang="en-US" b="1" dirty="0">
                <a:solidFill>
                  <a:prstClr val="black"/>
                </a:solidFill>
              </a:rPr>
              <a:t>	www.cfsph.iastate.edu/WallChartReferences/</a:t>
            </a:r>
          </a:p>
          <a:p>
            <a:pPr defTabSz="939363">
              <a:defRPr/>
            </a:pPr>
            <a:r>
              <a:rPr lang="en-US" b="1" dirty="0">
                <a:solidFill>
                  <a:prstClr val="black"/>
                </a:solidFill>
              </a:rPr>
              <a:t>	www.merckmanuals.com/professional/infectious_diseases/</a:t>
            </a:r>
          </a:p>
          <a:p>
            <a:pPr defTabSz="939363">
              <a:defRPr/>
            </a:pPr>
            <a:r>
              <a:rPr lang="en-US" b="1" dirty="0">
                <a:solidFill>
                  <a:prstClr val="black"/>
                </a:solidFill>
              </a:rPr>
              <a:t>	</a:t>
            </a:r>
            <a:r>
              <a:rPr lang="en-US" b="1" dirty="0" err="1">
                <a:solidFill>
                  <a:prstClr val="black"/>
                </a:solidFill>
              </a:rPr>
              <a:t>Donham</a:t>
            </a:r>
            <a:r>
              <a:rPr lang="en-US" b="1" dirty="0">
                <a:solidFill>
                  <a:prstClr val="black"/>
                </a:solidFill>
              </a:rPr>
              <a:t>, K.J., Thelin, A.  Agricultural Medicine. Occupational and Environmental Health for the Health Profession.  Blackwell Publishing. 2006</a:t>
            </a:r>
          </a:p>
          <a:p>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012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1F0BC-3DA7-449F-A914-4152BA88836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1995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approach animals</a:t>
            </a:r>
          </a:p>
          <a:p>
            <a:r>
              <a:rPr lang="en-US" dirty="0" smtClean="0"/>
              <a:t>Parental supervision</a:t>
            </a:r>
          </a:p>
          <a:p>
            <a:r>
              <a:rPr lang="en-US" dirty="0" smtClean="0"/>
              <a:t>Handwashng</a:t>
            </a:r>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t>17</a:t>
            </a:fld>
            <a:endParaRPr lang="en-US"/>
          </a:p>
        </p:txBody>
      </p:sp>
    </p:spTree>
    <p:extLst>
      <p:ext uri="{BB962C8B-B14F-4D97-AF65-F5344CB8AC3E}">
        <p14:creationId xmlns:p14="http://schemas.microsoft.com/office/powerpoint/2010/main" val="74470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Penn State Extension</a:t>
            </a:r>
            <a:endParaRPr lang="en-US" b="1" dirty="0"/>
          </a:p>
        </p:txBody>
      </p:sp>
      <p:sp>
        <p:nvSpPr>
          <p:cNvPr id="4" name="Slide Number Placeholder 3"/>
          <p:cNvSpPr>
            <a:spLocks noGrp="1"/>
          </p:cNvSpPr>
          <p:nvPr>
            <p:ph type="sldNum" sz="quarter" idx="10"/>
          </p:nvPr>
        </p:nvSpPr>
        <p:spPr/>
        <p:txBody>
          <a:bodyPr/>
          <a:lstStyle/>
          <a:p>
            <a:fld id="{9B51F0BC-3DA7-449F-A914-4152BA88836A}" type="slidenum">
              <a:rPr lang="en-US" smtClean="0"/>
              <a:t>18</a:t>
            </a:fld>
            <a:endParaRPr lang="en-US"/>
          </a:p>
        </p:txBody>
      </p:sp>
    </p:spTree>
    <p:extLst>
      <p:ext uri="{BB962C8B-B14F-4D97-AF65-F5344CB8AC3E}">
        <p14:creationId xmlns:p14="http://schemas.microsoft.com/office/powerpoint/2010/main" val="36301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AVMA – American Veterinary Medicine Association</a:t>
            </a:r>
          </a:p>
          <a:p>
            <a:r>
              <a:rPr lang="en-US" b="1" dirty="0" smtClean="0"/>
              <a:t>CDC – Center for Disease Control </a:t>
            </a:r>
          </a:p>
          <a:p>
            <a:r>
              <a:rPr lang="en-US" b="1" dirty="0" smtClean="0"/>
              <a:t>http://fcs.tamu.edu/health/infectious-diseases/prevent-zoonotic-diseases-english.pdf</a:t>
            </a:r>
          </a:p>
          <a:p>
            <a:endParaRPr lang="en-US" dirty="0"/>
          </a:p>
        </p:txBody>
      </p:sp>
      <p:sp>
        <p:nvSpPr>
          <p:cNvPr id="4" name="Slide Number Placeholder 3"/>
          <p:cNvSpPr>
            <a:spLocks noGrp="1"/>
          </p:cNvSpPr>
          <p:nvPr>
            <p:ph type="sldNum" sz="quarter" idx="10"/>
          </p:nvPr>
        </p:nvSpPr>
        <p:spPr/>
        <p:txBody>
          <a:bodyPr/>
          <a:lstStyle/>
          <a:p>
            <a:fld id="{9B51F0BC-3DA7-449F-A914-4152BA88836A}" type="slidenum">
              <a:rPr lang="en-US" smtClean="0"/>
              <a:t>20</a:t>
            </a:fld>
            <a:endParaRPr lang="en-US"/>
          </a:p>
        </p:txBody>
      </p:sp>
    </p:spTree>
    <p:extLst>
      <p:ext uri="{BB962C8B-B14F-4D97-AF65-F5344CB8AC3E}">
        <p14:creationId xmlns:p14="http://schemas.microsoft.com/office/powerpoint/2010/main" val="330278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98633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198738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1469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54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70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6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552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597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869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65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665927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17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56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04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1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504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03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91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336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55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05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13597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59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780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185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1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97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6F9785F3-E61C-4C30-AC9A-02AF948D0603}" type="datetimeFigureOut">
              <a:rPr lang="en-US"/>
              <a:pPr>
                <a:defRPr/>
              </a:pPr>
              <a:t>3/29/2017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E56808E2-03B0-44E9-B940-BCC2A878D8E4}" type="slidenum">
              <a:rPr lang="en-US"/>
              <a:pPr>
                <a:defRPr/>
              </a:pPr>
              <a:t>‹#›</a:t>
            </a:fld>
            <a:endParaRPr lang="en-US"/>
          </a:p>
        </p:txBody>
      </p:sp>
    </p:spTree>
    <p:extLst>
      <p:ext uri="{BB962C8B-B14F-4D97-AF65-F5344CB8AC3E}">
        <p14:creationId xmlns:p14="http://schemas.microsoft.com/office/powerpoint/2010/main" val="290862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40631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24239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6107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0593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64566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86760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t>‹#›</a:t>
            </a:fld>
            <a:endParaRPr lang="en-US"/>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5142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9697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2208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cs typeface="+mn-cs"/>
              </a:defRPr>
            </a:lvl1pPr>
          </a:lstStyle>
          <a:p>
            <a:pPr>
              <a:defRPr/>
            </a:pPr>
            <a:fld id="{8A98F2FF-1B51-4343-A9B2-85CB5360001C}" type="datetimeFigureOut">
              <a:rPr lang="en-US"/>
              <a:pPr>
                <a:defRPr/>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cs typeface="+mn-cs"/>
              </a:defRPr>
            </a:lvl1pPr>
          </a:lstStyle>
          <a:p>
            <a:pPr>
              <a:defRPr/>
            </a:pPr>
            <a:fld id="{9DFB5D6A-A8BE-4578-B237-7F3E5B83D938}" type="slidenum">
              <a:rPr lang="en-US"/>
              <a:pPr>
                <a:defRPr/>
              </a:pPr>
              <a:t>‹#›</a:t>
            </a:fld>
            <a:endParaRPr lang="en-US"/>
          </a:p>
        </p:txBody>
      </p:sp>
    </p:spTree>
    <p:extLst>
      <p:ext uri="{BB962C8B-B14F-4D97-AF65-F5344CB8AC3E}">
        <p14:creationId xmlns:p14="http://schemas.microsoft.com/office/powerpoint/2010/main" val="3842527827"/>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image" Target="../media/image48.png"/><Relationship Id="rId4" Type="http://schemas.openxmlformats.org/officeDocument/2006/relationships/hyperlink" Target="http://www.osha.gov/"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umash.umn.edu/resources/pdf/UMASH%20Resources.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8" Type="http://schemas.openxmlformats.org/officeDocument/2006/relationships/hyperlink" Target="https://www3.marshfieldclinic.org/nccrahs/?page=nccrahs_welcome" TargetMode="External"/><Relationship Id="rId3" Type="http://schemas.openxmlformats.org/officeDocument/2006/relationships/image" Target="../media/image17.jpeg"/><Relationship Id="rId7" Type="http://schemas.openxmlformats.org/officeDocument/2006/relationships/hyperlink" Target="http://fcs.tamu.edu/health/infectious-diseases/prevent-zoonotic-diseases-english.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cdc.gov/onehealth/zoonotic-diseases.html" TargetMode="External"/><Relationship Id="rId5" Type="http://schemas.openxmlformats.org/officeDocument/2006/relationships/hyperlink" Target="http://www.cdc.gov/24-7/cdcfastfacts/zoonotic.html" TargetMode="External"/><Relationship Id="rId4" Type="http://schemas.openxmlformats.org/officeDocument/2006/relationships/hyperlink" Target="http://www.absa.org/pdf/ZoonoticFactSheet.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hyperlink" Target="http://www.necasag.org/" TargetMode="External"/><Relationship Id="rId5" Type="http://schemas.openxmlformats.org/officeDocument/2006/relationships/hyperlink" Target="http://www.cdc.gov/niosh" TargetMode="External"/><Relationship Id="rId4" Type="http://schemas.openxmlformats.org/officeDocument/2006/relationships/hyperlink" Target="http://www.osha.gov/"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hyperlink" Target="http://www.whistleblowers.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onehealth"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cdc.gov/eid/page/background-goal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81200"/>
            <a:ext cx="7010400" cy="1470025"/>
          </a:xfrm>
        </p:spPr>
        <p:txBody>
          <a:bodyPr/>
          <a:lstStyle/>
          <a:p>
            <a:r>
              <a:rPr lang="en-US" dirty="0" smtClean="0"/>
              <a:t>Prevention of Zoonotic Diseases in Agriculture</a:t>
            </a:r>
            <a:endParaRPr lang="en-US" dirty="0"/>
          </a:p>
        </p:txBody>
      </p:sp>
    </p:spTree>
    <p:extLst>
      <p:ext uri="{BB962C8B-B14F-4D97-AF65-F5344CB8AC3E}">
        <p14:creationId xmlns:p14="http://schemas.microsoft.com/office/powerpoint/2010/main" val="415473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Bacterial Zoonotic Diseases tabl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228600"/>
            <a:ext cx="8229600" cy="6400801"/>
          </a:xfrm>
          <a:prstGeom prst="rect">
            <a:avLst/>
          </a:prstGeom>
        </p:spPr>
      </p:pic>
      <p:pic>
        <p:nvPicPr>
          <p:cNvPr id="4" name="Picture 3"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6400800"/>
            <a:ext cx="896190" cy="335309"/>
          </a:xfrm>
          <a:prstGeom prst="rect">
            <a:avLst/>
          </a:prstGeom>
        </p:spPr>
      </p:pic>
      <p:sp>
        <p:nvSpPr>
          <p:cNvPr id="2" name="Title 1" hidden="1"/>
          <p:cNvSpPr>
            <a:spLocks noGrp="1"/>
          </p:cNvSpPr>
          <p:nvPr>
            <p:ph type="title"/>
          </p:nvPr>
        </p:nvSpPr>
        <p:spPr/>
        <p:txBody>
          <a:bodyPr/>
          <a:lstStyle/>
          <a:p>
            <a:r>
              <a:rPr lang="en-US" dirty="0"/>
              <a:t>Bacterial Zoonotic </a:t>
            </a:r>
            <a:r>
              <a:rPr lang="en-US" dirty="0" smtClean="0"/>
              <a:t>Diseases 2</a:t>
            </a:r>
            <a:endParaRPr lang="en-US" dirty="0"/>
          </a:p>
        </p:txBody>
      </p:sp>
    </p:spTree>
    <p:extLst>
      <p:ext uri="{BB962C8B-B14F-4D97-AF65-F5344CB8AC3E}">
        <p14:creationId xmlns:p14="http://schemas.microsoft.com/office/powerpoint/2010/main" val="143222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Bacterial Zoonotic Diseases Tabl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152400"/>
            <a:ext cx="8545728" cy="6172200"/>
          </a:xfrm>
          <a:prstGeom prst="rect">
            <a:avLst/>
          </a:prstGeom>
        </p:spPr>
      </p:pic>
      <p:pic>
        <p:nvPicPr>
          <p:cNvPr id="3" name="Picture 2"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6248400"/>
            <a:ext cx="896190" cy="335309"/>
          </a:xfrm>
          <a:prstGeom prst="rect">
            <a:avLst/>
          </a:prstGeom>
        </p:spPr>
      </p:pic>
      <p:sp>
        <p:nvSpPr>
          <p:cNvPr id="4" name="Title 3" hidden="1"/>
          <p:cNvSpPr>
            <a:spLocks noGrp="1"/>
          </p:cNvSpPr>
          <p:nvPr>
            <p:ph type="title"/>
          </p:nvPr>
        </p:nvSpPr>
        <p:spPr/>
        <p:txBody>
          <a:bodyPr/>
          <a:lstStyle/>
          <a:p>
            <a:r>
              <a:rPr lang="en-US" dirty="0"/>
              <a:t>Bacterial Zoonotic </a:t>
            </a:r>
            <a:r>
              <a:rPr lang="en-US" dirty="0" smtClean="0"/>
              <a:t>Diseases 3</a:t>
            </a:r>
            <a:endParaRPr lang="en-US" dirty="0"/>
          </a:p>
        </p:txBody>
      </p:sp>
    </p:spTree>
    <p:extLst>
      <p:ext uri="{BB962C8B-B14F-4D97-AF65-F5344CB8AC3E}">
        <p14:creationId xmlns:p14="http://schemas.microsoft.com/office/powerpoint/2010/main" val="376494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title="Picture of a farm famil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400"/>
            <a:ext cx="8702830" cy="5791200"/>
          </a:xfrm>
          <a:prstGeom prst="rect">
            <a:avLst/>
          </a:prstGeom>
        </p:spPr>
      </p:pic>
      <p:sp>
        <p:nvSpPr>
          <p:cNvPr id="3" name="TextBox 2" title="Hiding Copyright date"/>
          <p:cNvSpPr txBox="1"/>
          <p:nvPr/>
        </p:nvSpPr>
        <p:spPr>
          <a:xfrm>
            <a:off x="8001000" y="6366431"/>
            <a:ext cx="1143000" cy="491569"/>
          </a:xfrm>
          <a:prstGeom prst="rect">
            <a:avLst/>
          </a:prstGeom>
          <a:solidFill>
            <a:schemeClr val="accent3"/>
          </a:solidFill>
        </p:spPr>
        <p:txBody>
          <a:bodyPr wrap="square" rtlCol="0">
            <a:spAutoFit/>
          </a:bodyPr>
          <a:lstStyle/>
          <a:p>
            <a:endParaRPr lang="en-US" dirty="0"/>
          </a:p>
        </p:txBody>
      </p:sp>
      <p:sp>
        <p:nvSpPr>
          <p:cNvPr id="2" name="Title 1" hidden="1"/>
          <p:cNvSpPr>
            <a:spLocks noGrp="1"/>
          </p:cNvSpPr>
          <p:nvPr>
            <p:ph type="title"/>
          </p:nvPr>
        </p:nvSpPr>
        <p:spPr/>
        <p:txBody>
          <a:bodyPr/>
          <a:lstStyle/>
          <a:p>
            <a:r>
              <a:rPr lang="en-US" dirty="0" smtClean="0"/>
              <a:t>Family</a:t>
            </a:r>
            <a:endParaRPr lang="en-US" dirty="0"/>
          </a:p>
        </p:txBody>
      </p:sp>
    </p:spTree>
    <p:extLst>
      <p:ext uri="{BB962C8B-B14F-4D97-AF65-F5344CB8AC3E}">
        <p14:creationId xmlns:p14="http://schemas.microsoft.com/office/powerpoint/2010/main" val="3250140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10400" cy="685800"/>
          </a:xfrm>
        </p:spPr>
        <p:txBody>
          <a:bodyPr>
            <a:normAutofit/>
          </a:bodyPr>
          <a:lstStyle/>
          <a:p>
            <a:r>
              <a:rPr lang="en-US" sz="3600" dirty="0">
                <a:solidFill>
                  <a:prstClr val="black"/>
                </a:solidFill>
              </a:rPr>
              <a:t>Viral Zoonotic Diseases</a:t>
            </a:r>
            <a:endParaRPr lang="en-US" sz="3600" dirty="0"/>
          </a:p>
        </p:txBody>
      </p:sp>
      <p:pic>
        <p:nvPicPr>
          <p:cNvPr id="5" name="Content Placeholder 4" title="Chart on Viral Zoonotic Diseases"/>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685800" y="1066800"/>
            <a:ext cx="8054972" cy="5410200"/>
          </a:xfrm>
          <a:prstGeom prst="rect">
            <a:avLst/>
          </a:prstGeom>
        </p:spPr>
      </p:pic>
      <p:sp>
        <p:nvSpPr>
          <p:cNvPr id="4" name="TextBox 3" title="Hiding Copyright date"/>
          <p:cNvSpPr txBox="1"/>
          <p:nvPr/>
        </p:nvSpPr>
        <p:spPr>
          <a:xfrm>
            <a:off x="8001000" y="6477000"/>
            <a:ext cx="1113692" cy="381000"/>
          </a:xfrm>
          <a:prstGeom prst="rect">
            <a:avLst/>
          </a:prstGeom>
          <a:solidFill>
            <a:schemeClr val="accent3"/>
          </a:solidFill>
        </p:spPr>
        <p:txBody>
          <a:bodyPr wrap="square" rtlCol="0">
            <a:spAutoFit/>
          </a:bodyPr>
          <a:lstStyle/>
          <a:p>
            <a:endParaRPr lang="en-US" dirty="0"/>
          </a:p>
        </p:txBody>
      </p:sp>
    </p:spTree>
    <p:extLst>
      <p:ext uri="{BB962C8B-B14F-4D97-AF65-F5344CB8AC3E}">
        <p14:creationId xmlns:p14="http://schemas.microsoft.com/office/powerpoint/2010/main" val="3799000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title="Picture of a do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7685" y="76200"/>
            <a:ext cx="4326565" cy="6502069"/>
          </a:xfrm>
          <a:prstGeom prst="rect">
            <a:avLst/>
          </a:prstGeom>
        </p:spPr>
      </p:pic>
      <p:pic>
        <p:nvPicPr>
          <p:cNvPr id="7" name="Picture 6" title="Picture of pig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33600"/>
            <a:ext cx="4343400" cy="2895600"/>
          </a:xfrm>
          <a:prstGeom prst="rect">
            <a:avLst/>
          </a:prstGeom>
        </p:spPr>
      </p:pic>
      <p:sp>
        <p:nvSpPr>
          <p:cNvPr id="4" name="TextBox 3" title="Hiding Copyright date"/>
          <p:cNvSpPr txBox="1"/>
          <p:nvPr/>
        </p:nvSpPr>
        <p:spPr>
          <a:xfrm>
            <a:off x="8001000" y="6578269"/>
            <a:ext cx="1113692" cy="279731"/>
          </a:xfrm>
          <a:prstGeom prst="rect">
            <a:avLst/>
          </a:prstGeom>
          <a:solidFill>
            <a:schemeClr val="accent3"/>
          </a:solidFill>
        </p:spPr>
        <p:txBody>
          <a:bodyPr wrap="square" rtlCol="0">
            <a:spAutoFit/>
          </a:bodyPr>
          <a:lstStyle/>
          <a:p>
            <a:endParaRPr lang="en-US" dirty="0"/>
          </a:p>
        </p:txBody>
      </p:sp>
      <p:sp>
        <p:nvSpPr>
          <p:cNvPr id="2" name="Title 1" hidden="1"/>
          <p:cNvSpPr>
            <a:spLocks noGrp="1"/>
          </p:cNvSpPr>
          <p:nvPr>
            <p:ph type="title"/>
          </p:nvPr>
        </p:nvSpPr>
        <p:spPr/>
        <p:txBody>
          <a:bodyPr/>
          <a:lstStyle/>
          <a:p>
            <a:r>
              <a:rPr lang="en-US" dirty="0" smtClean="0"/>
              <a:t>Animals and pets</a:t>
            </a:r>
            <a:endParaRPr lang="en-US" dirty="0"/>
          </a:p>
        </p:txBody>
      </p:sp>
    </p:spTree>
    <p:extLst>
      <p:ext uri="{BB962C8B-B14F-4D97-AF65-F5344CB8AC3E}">
        <p14:creationId xmlns:p14="http://schemas.microsoft.com/office/powerpoint/2010/main" val="399005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prstClr val="black"/>
                </a:solidFill>
              </a:rPr>
              <a:t>Fungal, Parasitic, Protein  </a:t>
            </a:r>
            <a:r>
              <a:rPr lang="en-US" dirty="0">
                <a:solidFill>
                  <a:prstClr val="black"/>
                </a:solidFill>
              </a:rPr>
              <a:t>Zoonotic Diseases</a:t>
            </a:r>
            <a:endParaRPr lang="en-US" dirty="0"/>
          </a:p>
        </p:txBody>
      </p:sp>
      <p:sp>
        <p:nvSpPr>
          <p:cNvPr id="3" name="Content Placeholder 2"/>
          <p:cNvSpPr>
            <a:spLocks noGrp="1"/>
          </p:cNvSpPr>
          <p:nvPr>
            <p:ph idx="1"/>
          </p:nvPr>
        </p:nvSpPr>
        <p:spPr/>
        <p:txBody>
          <a:bodyPr/>
          <a:lstStyle/>
          <a:p>
            <a:r>
              <a:rPr lang="en-US" dirty="0" smtClean="0"/>
              <a:t>PHOTO SLIDE</a:t>
            </a:r>
            <a:endParaRPr lang="en-US" dirty="0"/>
          </a:p>
        </p:txBody>
      </p:sp>
      <p:pic>
        <p:nvPicPr>
          <p:cNvPr id="4" name="Picture 3" title="Fungal, Parasitic, Protein  Zoonotic Disease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502" y="1596957"/>
            <a:ext cx="8449004" cy="5105400"/>
          </a:xfrm>
          <a:prstGeom prst="rect">
            <a:avLst/>
          </a:prstGeom>
        </p:spPr>
      </p:pic>
    </p:spTree>
    <p:extLst>
      <p:ext uri="{BB962C8B-B14F-4D97-AF65-F5344CB8AC3E}">
        <p14:creationId xmlns:p14="http://schemas.microsoft.com/office/powerpoint/2010/main" val="385494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rotein Particle Disease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304800"/>
            <a:ext cx="8512969" cy="4191000"/>
          </a:xfrm>
          <a:prstGeom prst="rect">
            <a:avLst/>
          </a:prstGeom>
        </p:spPr>
      </p:pic>
      <p:pic>
        <p:nvPicPr>
          <p:cNvPr id="4" name="Picture 3"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3566145"/>
            <a:ext cx="896190" cy="335309"/>
          </a:xfrm>
          <a:prstGeom prst="rect">
            <a:avLst/>
          </a:prstGeom>
        </p:spPr>
      </p:pic>
      <p:pic>
        <p:nvPicPr>
          <p:cNvPr id="5" name="Picture 4" title="Picture of cat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5186" y="3733800"/>
            <a:ext cx="4240798" cy="2819400"/>
          </a:xfrm>
          <a:prstGeom prst="rect">
            <a:avLst/>
          </a:prstGeom>
        </p:spPr>
      </p:pic>
      <p:sp>
        <p:nvSpPr>
          <p:cNvPr id="3" name="Title 2" hidden="1"/>
          <p:cNvSpPr>
            <a:spLocks noGrp="1"/>
          </p:cNvSpPr>
          <p:nvPr>
            <p:ph type="title"/>
          </p:nvPr>
        </p:nvSpPr>
        <p:spPr/>
        <p:txBody>
          <a:bodyPr/>
          <a:lstStyle/>
          <a:p>
            <a:r>
              <a:rPr lang="en-US" dirty="0" smtClean="0"/>
              <a:t>Protein Particle Disease</a:t>
            </a:r>
            <a:endParaRPr lang="en-US" dirty="0"/>
          </a:p>
        </p:txBody>
      </p:sp>
    </p:spTree>
    <p:extLst>
      <p:ext uri="{BB962C8B-B14F-4D97-AF65-F5344CB8AC3E}">
        <p14:creationId xmlns:p14="http://schemas.microsoft.com/office/powerpoint/2010/main" val="204607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477000" cy="609600"/>
          </a:xfrm>
        </p:spPr>
        <p:txBody>
          <a:bodyPr>
            <a:normAutofit fontScale="90000"/>
          </a:bodyPr>
          <a:lstStyle/>
          <a:p>
            <a:r>
              <a:rPr lang="en-US" dirty="0" smtClean="0"/>
              <a:t>Disease Prevention</a:t>
            </a:r>
            <a:endParaRPr lang="en-US" dirty="0"/>
          </a:p>
        </p:txBody>
      </p:sp>
      <p:sp>
        <p:nvSpPr>
          <p:cNvPr id="3" name="Content Placeholder 2"/>
          <p:cNvSpPr>
            <a:spLocks noGrp="1"/>
          </p:cNvSpPr>
          <p:nvPr>
            <p:ph idx="1"/>
          </p:nvPr>
        </p:nvSpPr>
        <p:spPr>
          <a:xfrm>
            <a:off x="1752600" y="2057400"/>
            <a:ext cx="7086600" cy="4310270"/>
          </a:xfrm>
        </p:spPr>
        <p:txBody>
          <a:bodyPr>
            <a:normAutofit/>
          </a:bodyPr>
          <a:lstStyle/>
          <a:p>
            <a:r>
              <a:rPr lang="en-US" sz="2800" dirty="0" smtClean="0"/>
              <a:t>Know your animals and potential for disease</a:t>
            </a:r>
          </a:p>
          <a:p>
            <a:r>
              <a:rPr lang="en-US" sz="2800" b="1" dirty="0" smtClean="0"/>
              <a:t>Talk with your veterinarian – they are experts in zoonotic disease prevention</a:t>
            </a:r>
          </a:p>
          <a:p>
            <a:r>
              <a:rPr lang="en-US" sz="2800" dirty="0" smtClean="0"/>
              <a:t>Be aware of your surroundings – at home and when you travel</a:t>
            </a:r>
          </a:p>
          <a:p>
            <a:pPr lvl="0"/>
            <a:r>
              <a:rPr lang="en-US" sz="2800" dirty="0">
                <a:solidFill>
                  <a:prstClr val="black"/>
                </a:solidFill>
              </a:rPr>
              <a:t>Discuss safe animal handling with your family – livestock </a:t>
            </a:r>
            <a:r>
              <a:rPr lang="en-US" sz="2800" u="sng" dirty="0">
                <a:solidFill>
                  <a:prstClr val="black"/>
                </a:solidFill>
              </a:rPr>
              <a:t>and</a:t>
            </a:r>
            <a:r>
              <a:rPr lang="en-US" sz="2800" dirty="0">
                <a:solidFill>
                  <a:prstClr val="black"/>
                </a:solidFill>
              </a:rPr>
              <a:t> pets</a:t>
            </a:r>
          </a:p>
          <a:p>
            <a:pPr marL="0" indent="0">
              <a:buNone/>
            </a:pPr>
            <a:endParaRPr lang="en-US" dirty="0" smtClean="0"/>
          </a:p>
          <a:p>
            <a:endParaRPr lang="en-US" dirty="0"/>
          </a:p>
        </p:txBody>
      </p:sp>
    </p:spTree>
    <p:extLst>
      <p:ext uri="{BB962C8B-B14F-4D97-AF65-F5344CB8AC3E}">
        <p14:creationId xmlns:p14="http://schemas.microsoft.com/office/powerpoint/2010/main" val="3878846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324600" cy="609600"/>
          </a:xfrm>
        </p:spPr>
        <p:txBody>
          <a:bodyPr>
            <a:normAutofit fontScale="90000"/>
          </a:bodyPr>
          <a:lstStyle/>
          <a:p>
            <a:r>
              <a:rPr lang="en-US" dirty="0" smtClean="0"/>
              <a:t>Disease Prevention</a:t>
            </a:r>
            <a:endParaRPr lang="en-US" dirty="0"/>
          </a:p>
        </p:txBody>
      </p:sp>
      <p:sp>
        <p:nvSpPr>
          <p:cNvPr id="3" name="Content Placeholder 2"/>
          <p:cNvSpPr>
            <a:spLocks noGrp="1"/>
          </p:cNvSpPr>
          <p:nvPr>
            <p:ph idx="1"/>
          </p:nvPr>
        </p:nvSpPr>
        <p:spPr>
          <a:xfrm>
            <a:off x="1676400" y="1752600"/>
            <a:ext cx="6781800" cy="4449763"/>
          </a:xfrm>
        </p:spPr>
        <p:txBody>
          <a:bodyPr>
            <a:normAutofit fontScale="92500"/>
          </a:bodyPr>
          <a:lstStyle/>
          <a:p>
            <a:r>
              <a:rPr lang="en-US" dirty="0" smtClean="0"/>
              <a:t>Choose appropriate protective equipment: </a:t>
            </a:r>
          </a:p>
          <a:p>
            <a:pPr lvl="1"/>
            <a:r>
              <a:rPr lang="en-US" dirty="0" smtClean="0"/>
              <a:t>respiratory protection (i.e.: N-95 respirator)</a:t>
            </a:r>
          </a:p>
          <a:p>
            <a:pPr lvl="1"/>
            <a:r>
              <a:rPr lang="en-US" dirty="0" smtClean="0"/>
              <a:t>gloves </a:t>
            </a:r>
          </a:p>
          <a:p>
            <a:pPr lvl="1"/>
            <a:r>
              <a:rPr lang="en-US" dirty="0" smtClean="0"/>
              <a:t>safety glasses </a:t>
            </a:r>
          </a:p>
          <a:p>
            <a:pPr lvl="1"/>
            <a:r>
              <a:rPr lang="en-US" dirty="0"/>
              <a:t>c</a:t>
            </a:r>
            <a:r>
              <a:rPr lang="en-US" dirty="0" smtClean="0"/>
              <a:t>lothing: coveralls, aprons, etc.</a:t>
            </a:r>
          </a:p>
          <a:p>
            <a:pPr lvl="1"/>
            <a:r>
              <a:rPr lang="en-US" dirty="0"/>
              <a:t>f</a:t>
            </a:r>
            <a:r>
              <a:rPr lang="en-US" dirty="0" smtClean="0"/>
              <a:t>oot gear</a:t>
            </a:r>
          </a:p>
          <a:p>
            <a:r>
              <a:rPr lang="en-US" sz="2800" dirty="0" smtClean="0"/>
              <a:t>Designate specific work clothes                                                               for farm and ranch work</a:t>
            </a:r>
            <a:endParaRPr lang="en-US" sz="2800" dirty="0"/>
          </a:p>
        </p:txBody>
      </p:sp>
      <p:pic>
        <p:nvPicPr>
          <p:cNvPr id="4" name="Picture 3" title="Picture of a boy carrying hay to the hors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9984" y="4815254"/>
            <a:ext cx="2705916" cy="2028092"/>
          </a:xfrm>
          <a:prstGeom prst="rect">
            <a:avLst/>
          </a:prstGeom>
        </p:spPr>
      </p:pic>
    </p:spTree>
    <p:extLst>
      <p:ext uri="{BB962C8B-B14F-4D97-AF65-F5344CB8AC3E}">
        <p14:creationId xmlns:p14="http://schemas.microsoft.com/office/powerpoint/2010/main" val="141844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PPE</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PPE SLIDE</a:t>
            </a:r>
            <a:endParaRPr lang="en-US" dirty="0"/>
          </a:p>
        </p:txBody>
      </p:sp>
      <p:pic>
        <p:nvPicPr>
          <p:cNvPr id="6" name="Picture 5" title="Picture of a person putting on booti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031" y="990600"/>
            <a:ext cx="3714750" cy="4953000"/>
          </a:xfrm>
          <a:prstGeom prst="rect">
            <a:avLst/>
          </a:prstGeom>
        </p:spPr>
      </p:pic>
      <p:pic>
        <p:nvPicPr>
          <p:cNvPr id="8" name="Picture 7" title="Picture of man in PP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152400"/>
            <a:ext cx="4743450" cy="6324600"/>
          </a:xfrm>
          <a:prstGeom prst="rect">
            <a:avLst/>
          </a:prstGeom>
        </p:spPr>
      </p:pic>
      <p:sp>
        <p:nvSpPr>
          <p:cNvPr id="5" name="TextBox 4" title="Hiding Copyright date"/>
          <p:cNvSpPr txBox="1"/>
          <p:nvPr/>
        </p:nvSpPr>
        <p:spPr>
          <a:xfrm>
            <a:off x="8001000" y="6477000"/>
            <a:ext cx="1113692"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94094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685800"/>
          </a:xfrm>
        </p:spPr>
        <p:txBody>
          <a:bodyPr>
            <a:normAutofit fontScale="90000"/>
          </a:bodyPr>
          <a:lstStyle/>
          <a:p>
            <a:r>
              <a:rPr lang="en-US" dirty="0" smtClean="0"/>
              <a:t>Focus Area for Presentation</a:t>
            </a:r>
            <a:endParaRPr lang="en-US" dirty="0"/>
          </a:p>
        </p:txBody>
      </p:sp>
      <p:sp>
        <p:nvSpPr>
          <p:cNvPr id="3" name="Content Placeholder 2"/>
          <p:cNvSpPr>
            <a:spLocks noGrp="1"/>
          </p:cNvSpPr>
          <p:nvPr>
            <p:ph idx="1"/>
          </p:nvPr>
        </p:nvSpPr>
        <p:spPr>
          <a:xfrm>
            <a:off x="1752600" y="2286000"/>
            <a:ext cx="7239000" cy="3687763"/>
          </a:xfrm>
        </p:spPr>
        <p:txBody>
          <a:bodyPr>
            <a:normAutofit/>
          </a:bodyPr>
          <a:lstStyle/>
          <a:p>
            <a:pPr marL="0" indent="0">
              <a:buNone/>
            </a:pPr>
            <a:r>
              <a:rPr lang="en-US" sz="2400" dirty="0" smtClean="0"/>
              <a:t>This presentation is intended primarily for agricultural workers, farm and ranch managers, and community agribusinesses. Some of the </a:t>
            </a:r>
            <a:r>
              <a:rPr lang="en-US" sz="2400" u="sng" dirty="0" smtClean="0"/>
              <a:t>most common </a:t>
            </a:r>
            <a:r>
              <a:rPr lang="en-US" sz="2400" dirty="0" smtClean="0"/>
              <a:t>zoonotic diseases will be reviewed.</a:t>
            </a:r>
          </a:p>
          <a:p>
            <a:pPr marL="0" indent="0">
              <a:buNone/>
            </a:pPr>
            <a:endParaRPr lang="en-US" sz="2400" dirty="0" smtClean="0"/>
          </a:p>
          <a:p>
            <a:pPr marL="0" indent="0">
              <a:buNone/>
            </a:pPr>
            <a:r>
              <a:rPr lang="en-US" sz="2400" dirty="0" smtClean="0"/>
              <a:t>Agricultural safety and health educators and health care professionals are invited and encouraged to participate.</a:t>
            </a:r>
            <a:endParaRPr lang="en-US" sz="2400" dirty="0"/>
          </a:p>
        </p:txBody>
      </p:sp>
    </p:spTree>
    <p:extLst>
      <p:ext uri="{BB962C8B-B14F-4D97-AF65-F5344CB8AC3E}">
        <p14:creationId xmlns:p14="http://schemas.microsoft.com/office/powerpoint/2010/main" val="3225050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Disease Prevention</a:t>
            </a:r>
            <a:endParaRPr lang="en-US" dirty="0"/>
          </a:p>
        </p:txBody>
      </p:sp>
      <p:sp>
        <p:nvSpPr>
          <p:cNvPr id="3" name="Content Placeholder 2"/>
          <p:cNvSpPr>
            <a:spLocks noGrp="1"/>
          </p:cNvSpPr>
          <p:nvPr>
            <p:ph idx="1"/>
          </p:nvPr>
        </p:nvSpPr>
        <p:spPr>
          <a:xfrm>
            <a:off x="1752600" y="1752600"/>
            <a:ext cx="6934200" cy="4876800"/>
          </a:xfrm>
        </p:spPr>
        <p:txBody>
          <a:bodyPr>
            <a:normAutofit lnSpcReduction="10000"/>
          </a:bodyPr>
          <a:lstStyle/>
          <a:p>
            <a:r>
              <a:rPr lang="en-US" sz="2800" dirty="0" smtClean="0"/>
              <a:t>Disinfect work spaces with designated cleaning solutions:</a:t>
            </a:r>
          </a:p>
          <a:p>
            <a:pPr lvl="2"/>
            <a:r>
              <a:rPr lang="en-US" dirty="0" smtClean="0"/>
              <a:t>EPA registered disinfectant (AVMA)</a:t>
            </a:r>
          </a:p>
          <a:p>
            <a:pPr lvl="2"/>
            <a:r>
              <a:rPr lang="en-US" dirty="0" smtClean="0"/>
              <a:t>1/10 bleach solution – often recommended</a:t>
            </a:r>
          </a:p>
          <a:p>
            <a:pPr lvl="0"/>
            <a:r>
              <a:rPr lang="en-US" sz="2800" dirty="0">
                <a:solidFill>
                  <a:prstClr val="black"/>
                </a:solidFill>
              </a:rPr>
              <a:t>Hand washing with soap and use of paper toweling to dry will decrease chances for disease transmission</a:t>
            </a:r>
          </a:p>
          <a:p>
            <a:pPr lvl="1"/>
            <a:r>
              <a:rPr lang="en-US" sz="2600" dirty="0">
                <a:solidFill>
                  <a:prstClr val="black"/>
                </a:solidFill>
              </a:rPr>
              <a:t>provide designated hand washing area for </a:t>
            </a:r>
            <a:r>
              <a:rPr lang="en-US" sz="2600" dirty="0" smtClean="0">
                <a:solidFill>
                  <a:prstClr val="black"/>
                </a:solidFill>
              </a:rPr>
              <a:t>workers – hot water use is recommended</a:t>
            </a:r>
          </a:p>
          <a:p>
            <a:pPr lvl="1"/>
            <a:r>
              <a:rPr lang="en-US" sz="2600" dirty="0" smtClean="0">
                <a:solidFill>
                  <a:prstClr val="black"/>
                </a:solidFill>
              </a:rPr>
              <a:t>hand washing station should be designed hands free if possible </a:t>
            </a:r>
          </a:p>
          <a:p>
            <a:pPr lvl="1"/>
            <a:endParaRPr lang="en-US" sz="2600" dirty="0">
              <a:solidFill>
                <a:prstClr val="black"/>
              </a:solidFill>
            </a:endParaRPr>
          </a:p>
          <a:p>
            <a:pPr marL="0" indent="0">
              <a:buNone/>
            </a:pPr>
            <a:endParaRPr lang="en-US" dirty="0"/>
          </a:p>
        </p:txBody>
      </p:sp>
    </p:spTree>
    <p:extLst>
      <p:ext uri="{BB962C8B-B14F-4D97-AF65-F5344CB8AC3E}">
        <p14:creationId xmlns:p14="http://schemas.microsoft.com/office/powerpoint/2010/main" val="1493633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91400" cy="838200"/>
          </a:xfrm>
        </p:spPr>
        <p:txBody>
          <a:bodyPr>
            <a:noAutofit/>
          </a:bodyPr>
          <a:lstStyle/>
          <a:p>
            <a:r>
              <a:rPr lang="en-US" sz="3200" dirty="0" smtClean="0"/>
              <a:t>Protecting Your Family </a:t>
            </a:r>
            <a:br>
              <a:rPr lang="en-US" sz="3200" dirty="0" smtClean="0"/>
            </a:br>
            <a:r>
              <a:rPr lang="en-US" sz="3200" dirty="0" smtClean="0"/>
              <a:t>On &amp; Off the Farm</a:t>
            </a:r>
            <a:endParaRPr lang="en-US" sz="3200" dirty="0"/>
          </a:p>
        </p:txBody>
      </p:sp>
      <p:sp>
        <p:nvSpPr>
          <p:cNvPr id="3" name="Content Placeholder 2"/>
          <p:cNvSpPr>
            <a:spLocks noGrp="1"/>
          </p:cNvSpPr>
          <p:nvPr>
            <p:ph idx="1"/>
          </p:nvPr>
        </p:nvSpPr>
        <p:spPr>
          <a:xfrm>
            <a:off x="1828800" y="1676400"/>
            <a:ext cx="6858000" cy="4449763"/>
          </a:xfrm>
        </p:spPr>
        <p:txBody>
          <a:bodyPr>
            <a:normAutofit lnSpcReduction="10000"/>
          </a:bodyPr>
          <a:lstStyle/>
          <a:p>
            <a:r>
              <a:rPr lang="en-US" sz="2800" dirty="0" smtClean="0"/>
              <a:t>Hiking &amp; exploring –</a:t>
            </a:r>
          </a:p>
          <a:p>
            <a:pPr lvl="2"/>
            <a:r>
              <a:rPr lang="en-US" dirty="0" smtClean="0"/>
              <a:t>Sturdy shoes</a:t>
            </a:r>
          </a:p>
          <a:p>
            <a:pPr lvl="2"/>
            <a:r>
              <a:rPr lang="en-US" dirty="0" smtClean="0"/>
              <a:t>Long pants</a:t>
            </a:r>
          </a:p>
          <a:p>
            <a:pPr lvl="2"/>
            <a:r>
              <a:rPr lang="en-US" dirty="0" smtClean="0"/>
              <a:t>Insect repellant</a:t>
            </a:r>
          </a:p>
          <a:p>
            <a:pPr lvl="3"/>
            <a:r>
              <a:rPr lang="en-US" dirty="0" smtClean="0"/>
              <a:t>DEET is frequently recommended by the CDC</a:t>
            </a:r>
          </a:p>
          <a:p>
            <a:pPr lvl="3"/>
            <a:r>
              <a:rPr lang="en-US" dirty="0" smtClean="0"/>
              <a:t>EPA registered repellants contain 20% or more DEET</a:t>
            </a:r>
          </a:p>
          <a:p>
            <a:pPr marL="1371600" lvl="3" indent="0">
              <a:buNone/>
            </a:pPr>
            <a:endParaRPr lang="en-US" dirty="0" smtClean="0"/>
          </a:p>
          <a:p>
            <a:pPr marL="571500" indent="-457200"/>
            <a:r>
              <a:rPr lang="en-US" sz="2800" dirty="0" smtClean="0"/>
              <a:t>Petting zoos –</a:t>
            </a:r>
          </a:p>
          <a:p>
            <a:pPr lvl="2"/>
            <a:r>
              <a:rPr lang="en-US" sz="1600" dirty="0" smtClean="0"/>
              <a:t> </a:t>
            </a:r>
            <a:r>
              <a:rPr lang="en-US" dirty="0" smtClean="0"/>
              <a:t>check rules and policy for visitors</a:t>
            </a:r>
          </a:p>
          <a:p>
            <a:pPr lvl="2"/>
            <a:r>
              <a:rPr lang="en-US" dirty="0"/>
              <a:t>w</a:t>
            </a:r>
            <a:r>
              <a:rPr lang="en-US" dirty="0" smtClean="0"/>
              <a:t>ash hands well with soap and warm water</a:t>
            </a:r>
            <a:endParaRPr lang="en-US" dirty="0"/>
          </a:p>
        </p:txBody>
      </p:sp>
    </p:spTree>
    <p:extLst>
      <p:ext uri="{BB962C8B-B14F-4D97-AF65-F5344CB8AC3E}">
        <p14:creationId xmlns:p14="http://schemas.microsoft.com/office/powerpoint/2010/main" val="3841251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563562"/>
          </a:xfrm>
        </p:spPr>
        <p:txBody>
          <a:bodyPr>
            <a:normAutofit fontScale="90000"/>
          </a:bodyPr>
          <a:lstStyle/>
          <a:p>
            <a:r>
              <a:rPr lang="en-US" dirty="0" smtClean="0"/>
              <a:t>Child Exposures</a:t>
            </a:r>
            <a:endParaRPr lang="en-US" dirty="0"/>
          </a:p>
        </p:txBody>
      </p:sp>
      <p:sp>
        <p:nvSpPr>
          <p:cNvPr id="3" name="Content Placeholder 2"/>
          <p:cNvSpPr>
            <a:spLocks noGrp="1"/>
          </p:cNvSpPr>
          <p:nvPr>
            <p:ph idx="1"/>
          </p:nvPr>
        </p:nvSpPr>
        <p:spPr>
          <a:xfrm>
            <a:off x="1828800" y="1676400"/>
            <a:ext cx="6858000" cy="4449763"/>
          </a:xfrm>
        </p:spPr>
        <p:txBody>
          <a:bodyPr>
            <a:normAutofit lnSpcReduction="10000"/>
          </a:bodyPr>
          <a:lstStyle/>
          <a:p>
            <a:pPr marL="0" indent="0">
              <a:buNone/>
            </a:pPr>
            <a:r>
              <a:rPr lang="en-US" sz="2800" dirty="0" smtClean="0"/>
              <a:t>Children are at higher risk of injury from animal bites</a:t>
            </a:r>
          </a:p>
          <a:p>
            <a:pPr lvl="1"/>
            <a:r>
              <a:rPr lang="en-US" sz="2400" dirty="0" smtClean="0"/>
              <a:t>An estimated 4.5 million people in the U.S. are bitten by dogs each year</a:t>
            </a:r>
          </a:p>
          <a:p>
            <a:pPr lvl="1"/>
            <a:r>
              <a:rPr lang="en-US" sz="2400" dirty="0" smtClean="0"/>
              <a:t>They are often unaware of a pet’s temperament or health status</a:t>
            </a:r>
          </a:p>
          <a:p>
            <a:pPr lvl="1"/>
            <a:r>
              <a:rPr lang="en-US" sz="2400" dirty="0" smtClean="0"/>
              <a:t>Animals with babies are fiercely protective of their young – a fact that young children may not recognize</a:t>
            </a:r>
          </a:p>
          <a:p>
            <a:pPr lvl="1"/>
            <a:r>
              <a:rPr lang="en-US" sz="2400" dirty="0" smtClean="0"/>
              <a:t>Young cats are the most likely source of cat scratch fever- spread by scratch, lick, or bite</a:t>
            </a:r>
          </a:p>
          <a:p>
            <a:pPr marL="457200" lvl="1" indent="0">
              <a:buNone/>
            </a:pPr>
            <a:endParaRPr lang="en-US" sz="2400" dirty="0"/>
          </a:p>
        </p:txBody>
      </p:sp>
      <p:sp>
        <p:nvSpPr>
          <p:cNvPr id="4" name="TextBox 3" title="Hiding Copyright date"/>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70881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639762"/>
          </a:xfrm>
        </p:spPr>
        <p:txBody>
          <a:bodyPr>
            <a:normAutofit fontScale="90000"/>
          </a:bodyPr>
          <a:lstStyle/>
          <a:p>
            <a:r>
              <a:rPr lang="en-US" dirty="0" smtClean="0"/>
              <a:t>Concerns During Pregnancy</a:t>
            </a:r>
            <a:endParaRPr lang="en-US" dirty="0"/>
          </a:p>
        </p:txBody>
      </p:sp>
      <p:sp>
        <p:nvSpPr>
          <p:cNvPr id="3" name="Content Placeholder 2"/>
          <p:cNvSpPr>
            <a:spLocks noGrp="1"/>
          </p:cNvSpPr>
          <p:nvPr>
            <p:ph idx="1"/>
          </p:nvPr>
        </p:nvSpPr>
        <p:spPr>
          <a:xfrm>
            <a:off x="1828800" y="1981200"/>
            <a:ext cx="6934200" cy="4373563"/>
          </a:xfrm>
        </p:spPr>
        <p:txBody>
          <a:bodyPr>
            <a:normAutofit fontScale="92500" lnSpcReduction="10000"/>
          </a:bodyPr>
          <a:lstStyle/>
          <a:p>
            <a:r>
              <a:rPr lang="en-US" sz="3000" dirty="0" smtClean="0"/>
              <a:t>Several diseases that cause abortions in animals have the same results in humans</a:t>
            </a:r>
            <a:endParaRPr lang="en-US" sz="3000" dirty="0"/>
          </a:p>
          <a:p>
            <a:pPr lvl="1"/>
            <a:r>
              <a:rPr lang="en-US" sz="2600" dirty="0"/>
              <a:t>a</a:t>
            </a:r>
            <a:r>
              <a:rPr lang="en-US" sz="2600" dirty="0" smtClean="0"/>
              <a:t>void handling  tissue from aborted fetus</a:t>
            </a:r>
          </a:p>
          <a:p>
            <a:r>
              <a:rPr lang="en-US" sz="3000" dirty="0" smtClean="0"/>
              <a:t>Pregnant women have compromised immune and respiratory systems</a:t>
            </a:r>
          </a:p>
          <a:p>
            <a:pPr lvl="1"/>
            <a:r>
              <a:rPr lang="en-US" sz="2600" dirty="0" smtClean="0"/>
              <a:t>Increased vigilance is called for in hand washing, ppe use, avoidance of animal body fluids &amp; excrement</a:t>
            </a:r>
          </a:p>
          <a:p>
            <a:r>
              <a:rPr lang="en-US" sz="3000" dirty="0" smtClean="0"/>
              <a:t>Know the risks related to toxoplasmosis, listeria, influenza, Q fever, pharmaceuticals</a:t>
            </a:r>
            <a:endParaRPr lang="en-US" sz="3000" dirty="0"/>
          </a:p>
        </p:txBody>
      </p:sp>
      <p:sp>
        <p:nvSpPr>
          <p:cNvPr id="4" name="TextBox 3" title="Hiding Copyright date"/>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01511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8800" y="228600"/>
            <a:ext cx="6858000" cy="1143000"/>
          </a:xfrm>
        </p:spPr>
        <p:txBody>
          <a:bodyPr>
            <a:normAutofit/>
          </a:bodyPr>
          <a:lstStyle/>
          <a:p>
            <a:r>
              <a:rPr lang="en-US" sz="3600" dirty="0" smtClean="0"/>
              <a:t>Example of Home/Family Resource</a:t>
            </a:r>
            <a:endParaRPr lang="en-US" sz="3600" dirty="0"/>
          </a:p>
        </p:txBody>
      </p:sp>
      <p:pic>
        <p:nvPicPr>
          <p:cNvPr id="11" name="Content Placeholder 10" title="Example of home/family resources"/>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304800" y="1819675"/>
            <a:ext cx="3710609" cy="4267200"/>
          </a:xfrm>
          <a:prstGeom prst="rect">
            <a:avLst/>
          </a:prstGeom>
        </p:spPr>
      </p:pic>
      <p:pic>
        <p:nvPicPr>
          <p:cNvPr id="12" name="Picture 11" title="Example of home/family resources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14800" y="1524000"/>
            <a:ext cx="4291584" cy="5029200"/>
          </a:xfrm>
          <a:prstGeom prst="rect">
            <a:avLst/>
          </a:prstGeom>
        </p:spPr>
      </p:pic>
      <p:pic>
        <p:nvPicPr>
          <p:cNvPr id="14" name="Content Placeholder 13" title="Picture of a red arrow"/>
          <p:cNvPicPr>
            <a:picLocks noGrp="1" noChangeAspect="1"/>
          </p:cNvPicPr>
          <p:nvPr>
            <p:ph sz="half" idx="1"/>
          </p:nvPr>
        </p:nvPicPr>
        <p:blipFill>
          <a:blip r:embed="rId6" cstate="email">
            <a:extLst>
              <a:ext uri="{28A0092B-C50C-407E-A947-70E740481C1C}">
                <a14:useLocalDpi xmlns:a14="http://schemas.microsoft.com/office/drawing/2010/main"/>
              </a:ext>
            </a:extLst>
          </a:blip>
          <a:stretch>
            <a:fillRect/>
          </a:stretch>
        </p:blipFill>
        <p:spPr>
          <a:xfrm>
            <a:off x="8092413" y="3733800"/>
            <a:ext cx="763058" cy="533400"/>
          </a:xfrm>
          <a:prstGeom prst="rect">
            <a:avLst/>
          </a:prstGeom>
        </p:spPr>
      </p:pic>
      <p:sp>
        <p:nvSpPr>
          <p:cNvPr id="6" name="TextBox 5" title="Hiding Copyright date"/>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41357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715962"/>
          </a:xfrm>
        </p:spPr>
        <p:txBody>
          <a:bodyPr>
            <a:normAutofit fontScale="90000"/>
          </a:bodyPr>
          <a:lstStyle/>
          <a:p>
            <a:r>
              <a:rPr lang="en-US" dirty="0" smtClean="0"/>
              <a:t>Wound Care</a:t>
            </a:r>
            <a:endParaRPr lang="en-US" dirty="0"/>
          </a:p>
        </p:txBody>
      </p:sp>
      <p:sp>
        <p:nvSpPr>
          <p:cNvPr id="3" name="Content Placeholder 2"/>
          <p:cNvSpPr>
            <a:spLocks noGrp="1"/>
          </p:cNvSpPr>
          <p:nvPr>
            <p:ph idx="1"/>
          </p:nvPr>
        </p:nvSpPr>
        <p:spPr>
          <a:xfrm>
            <a:off x="1739153" y="1981200"/>
            <a:ext cx="7391400" cy="4525963"/>
          </a:xfrm>
        </p:spPr>
        <p:txBody>
          <a:bodyPr/>
          <a:lstStyle/>
          <a:p>
            <a:r>
              <a:rPr lang="en-US" sz="2800" dirty="0" smtClean="0"/>
              <a:t>Inspect extremities, neck and face for cuts or scrapes daily</a:t>
            </a:r>
          </a:p>
          <a:p>
            <a:pPr marL="0" indent="0">
              <a:buNone/>
            </a:pPr>
            <a:endParaRPr lang="en-US" sz="2800" dirty="0" smtClean="0"/>
          </a:p>
          <a:p>
            <a:r>
              <a:rPr lang="en-US" sz="2800" dirty="0" smtClean="0"/>
              <a:t>Thoroughly clean , treat and cover any open areas prior to working with animals</a:t>
            </a:r>
            <a:endParaRPr lang="en-US" sz="2800" dirty="0"/>
          </a:p>
          <a:p>
            <a:endParaRPr lang="en-US" sz="2800" dirty="0" smtClean="0"/>
          </a:p>
          <a:p>
            <a:r>
              <a:rPr lang="en-US" sz="2800" dirty="0" smtClean="0"/>
              <a:t>Check your medical records to be sure your tetanus vaccine is up to date </a:t>
            </a:r>
          </a:p>
          <a:p>
            <a:pPr lvl="2"/>
            <a:r>
              <a:rPr lang="en-US" sz="1800" dirty="0" smtClean="0"/>
              <a:t>CDC recommendation is Td/</a:t>
            </a:r>
            <a:r>
              <a:rPr lang="en-US" sz="1800" dirty="0" err="1" smtClean="0"/>
              <a:t>Tdap</a:t>
            </a:r>
            <a:r>
              <a:rPr lang="en-US" sz="1800" dirty="0" smtClean="0"/>
              <a:t> booster every 10 years*</a:t>
            </a:r>
            <a:endParaRPr lang="en-US" sz="1800" dirty="0"/>
          </a:p>
        </p:txBody>
      </p:sp>
    </p:spTree>
    <p:extLst>
      <p:ext uri="{BB962C8B-B14F-4D97-AF65-F5344CB8AC3E}">
        <p14:creationId xmlns:p14="http://schemas.microsoft.com/office/powerpoint/2010/main" val="965744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324600" cy="533400"/>
          </a:xfrm>
        </p:spPr>
        <p:txBody>
          <a:bodyPr>
            <a:normAutofit fontScale="90000"/>
          </a:bodyPr>
          <a:lstStyle/>
          <a:p>
            <a:r>
              <a:rPr lang="en-US" dirty="0" smtClean="0"/>
              <a:t>Worker Health</a:t>
            </a:r>
            <a:endParaRPr lang="en-US" dirty="0"/>
          </a:p>
        </p:txBody>
      </p:sp>
      <p:sp>
        <p:nvSpPr>
          <p:cNvPr id="3" name="Content Placeholder 2"/>
          <p:cNvSpPr>
            <a:spLocks noGrp="1"/>
          </p:cNvSpPr>
          <p:nvPr>
            <p:ph idx="1"/>
          </p:nvPr>
        </p:nvSpPr>
        <p:spPr>
          <a:xfrm>
            <a:off x="1676400" y="1905000"/>
            <a:ext cx="6934200" cy="4297363"/>
          </a:xfrm>
        </p:spPr>
        <p:txBody>
          <a:bodyPr>
            <a:normAutofit fontScale="85000" lnSpcReduction="20000"/>
          </a:bodyPr>
          <a:lstStyle/>
          <a:p>
            <a:r>
              <a:rPr lang="en-US" sz="3000" u="sng" dirty="0" smtClean="0"/>
              <a:t>Clearly communicate </a:t>
            </a:r>
            <a:r>
              <a:rPr lang="en-US" sz="3000" dirty="0" smtClean="0"/>
              <a:t>expectations and worksite rules to workers in language that is readily understood</a:t>
            </a:r>
          </a:p>
          <a:p>
            <a:r>
              <a:rPr lang="en-US" sz="3000" dirty="0" smtClean="0"/>
              <a:t>Provide adequate and on-going worker education</a:t>
            </a:r>
          </a:p>
          <a:p>
            <a:pPr lvl="2"/>
            <a:r>
              <a:rPr lang="en-US" dirty="0"/>
              <a:t>a</a:t>
            </a:r>
            <a:r>
              <a:rPr lang="en-US" dirty="0" smtClean="0"/>
              <a:t>lso address worker’s personal vaccinations</a:t>
            </a:r>
          </a:p>
          <a:p>
            <a:r>
              <a:rPr lang="en-US" sz="3000" dirty="0" smtClean="0"/>
              <a:t>Review worksite ppe protocol</a:t>
            </a:r>
          </a:p>
          <a:p>
            <a:r>
              <a:rPr lang="en-US" sz="3000" dirty="0" smtClean="0"/>
              <a:t>Provide approved sharps containers</a:t>
            </a:r>
          </a:p>
          <a:p>
            <a:pPr marL="0" indent="0">
              <a:buNone/>
            </a:pPr>
            <a:r>
              <a:rPr lang="en-US" sz="3000" dirty="0"/>
              <a:t> </a:t>
            </a:r>
            <a:r>
              <a:rPr lang="en-US" sz="3000" dirty="0" smtClean="0"/>
              <a:t>   for disposal of used needles 				</a:t>
            </a:r>
            <a:r>
              <a:rPr lang="en-US" sz="2200" dirty="0" smtClean="0"/>
              <a:t>(animal vaccinations, antibiotics, etc.)</a:t>
            </a:r>
          </a:p>
          <a:p>
            <a:pPr marL="0" indent="0">
              <a:buNone/>
            </a:pPr>
            <a:endParaRPr lang="en-US" sz="2200" dirty="0"/>
          </a:p>
          <a:p>
            <a:pPr marL="0" indent="0">
              <a:buNone/>
            </a:pPr>
            <a:r>
              <a:rPr lang="en-US" sz="1400" dirty="0" smtClean="0"/>
              <a:t>Note: the OSHA Blood Born Pathogen Standard affects only human to human contact</a:t>
            </a:r>
          </a:p>
          <a:p>
            <a:endParaRPr lang="en-US" dirty="0"/>
          </a:p>
        </p:txBody>
      </p:sp>
    </p:spTree>
    <p:extLst>
      <p:ext uri="{BB962C8B-B14F-4D97-AF65-F5344CB8AC3E}">
        <p14:creationId xmlns:p14="http://schemas.microsoft.com/office/powerpoint/2010/main" val="2039801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Pigs</a:t>
            </a:r>
            <a:endParaRPr lang="en-US" dirty="0"/>
          </a:p>
        </p:txBody>
      </p:sp>
      <p:pic>
        <p:nvPicPr>
          <p:cNvPr id="4" name="Picture 3" title="Picture of a man with pig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 y="397741"/>
            <a:ext cx="8670491" cy="5789112"/>
          </a:xfrm>
          <a:prstGeom prst="rect">
            <a:avLst/>
          </a:prstGeom>
        </p:spPr>
      </p:pic>
      <p:sp>
        <p:nvSpPr>
          <p:cNvPr id="5" name="TextBox 4" title="Hiding Copyright date"/>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71496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057400"/>
            <a:ext cx="7010400" cy="3992563"/>
          </a:xfrm>
        </p:spPr>
        <p:txBody>
          <a:bodyPr>
            <a:normAutofit fontScale="92500" lnSpcReduction="20000"/>
          </a:bodyPr>
          <a:lstStyle/>
          <a:p>
            <a:r>
              <a:rPr lang="en-US" sz="2400" dirty="0" smtClean="0"/>
              <a:t>Notifiable diseases are reported at the state level – via local and state health departments…usually by health department authorities, healthcare professionals, and/or veterinarians</a:t>
            </a:r>
          </a:p>
          <a:p>
            <a:pPr marL="0" indent="0">
              <a:buNone/>
            </a:pPr>
            <a:endParaRPr lang="en-US" sz="2400" dirty="0" smtClean="0"/>
          </a:p>
          <a:p>
            <a:r>
              <a:rPr lang="en-US" sz="2400" dirty="0" smtClean="0"/>
              <a:t>Web sites will list reportable diseases and process for filing a report</a:t>
            </a:r>
          </a:p>
          <a:p>
            <a:pPr marL="0" indent="0">
              <a:buNone/>
            </a:pPr>
            <a:endParaRPr lang="en-US" sz="2400" dirty="0" smtClean="0"/>
          </a:p>
          <a:p>
            <a:r>
              <a:rPr lang="en-US" sz="2400" dirty="0" smtClean="0"/>
              <a:t>Notifiable disease list is periodically  updated</a:t>
            </a:r>
          </a:p>
          <a:p>
            <a:pPr marL="0" indent="0">
              <a:buNone/>
            </a:pPr>
            <a:endParaRPr lang="en-US" sz="2400" dirty="0" smtClean="0"/>
          </a:p>
          <a:p>
            <a:r>
              <a:rPr lang="en-US" sz="2400" dirty="0" smtClean="0"/>
              <a:t>National Notifiable Disease Surveillance System – NNDSS*</a:t>
            </a:r>
          </a:p>
          <a:p>
            <a:pPr marL="914400" lvl="2" indent="0">
              <a:buNone/>
            </a:pPr>
            <a:endParaRPr lang="en-US" sz="2000" b="1" i="1" dirty="0" smtClean="0"/>
          </a:p>
          <a:p>
            <a:endParaRPr lang="en-US" dirty="0" smtClean="0"/>
          </a:p>
          <a:p>
            <a:endParaRPr lang="en-US" dirty="0" smtClean="0"/>
          </a:p>
          <a:p>
            <a:endParaRPr lang="en-US" dirty="0"/>
          </a:p>
        </p:txBody>
      </p:sp>
      <p:sp>
        <p:nvSpPr>
          <p:cNvPr id="4" name="Title 3"/>
          <p:cNvSpPr>
            <a:spLocks noGrp="1"/>
          </p:cNvSpPr>
          <p:nvPr>
            <p:ph type="title"/>
          </p:nvPr>
        </p:nvSpPr>
        <p:spPr>
          <a:xfrm>
            <a:off x="1981200" y="228600"/>
            <a:ext cx="7162800" cy="762000"/>
          </a:xfrm>
        </p:spPr>
        <p:txBody>
          <a:bodyPr>
            <a:normAutofit/>
          </a:bodyPr>
          <a:lstStyle/>
          <a:p>
            <a:r>
              <a:rPr lang="en-US" sz="3600" dirty="0" smtClean="0"/>
              <a:t>A Word About Reportable Diseases</a:t>
            </a:r>
            <a:endParaRPr lang="en-US" sz="3600" dirty="0"/>
          </a:p>
        </p:txBody>
      </p:sp>
    </p:spTree>
    <p:extLst>
      <p:ext uri="{BB962C8B-B14F-4D97-AF65-F5344CB8AC3E}">
        <p14:creationId xmlns:p14="http://schemas.microsoft.com/office/powerpoint/2010/main" val="2786211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Minnesota Dept. of Health</a:t>
            </a:r>
            <a:endParaRPr lang="en-US" dirty="0"/>
          </a:p>
        </p:txBody>
      </p:sp>
      <p:pic>
        <p:nvPicPr>
          <p:cNvPr id="4" name="Content Placeholder 3" title="Minnesota Dept. of Health Reportable Diseases A-Z"/>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590800" y="1219200"/>
            <a:ext cx="4191000" cy="5410198"/>
          </a:xfrm>
        </p:spPr>
      </p:pic>
    </p:spTree>
    <p:extLst>
      <p:ext uri="{BB962C8B-B14F-4D97-AF65-F5344CB8AC3E}">
        <p14:creationId xmlns:p14="http://schemas.microsoft.com/office/powerpoint/2010/main" val="82973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normAutofit/>
          </a:bodyPr>
          <a:lstStyle/>
          <a:p>
            <a:r>
              <a:rPr lang="en-US" sz="3600" dirty="0" smtClean="0"/>
              <a:t>Susan Harwood Training Grant</a:t>
            </a:r>
            <a:endParaRPr lang="en-US" sz="3600" dirty="0"/>
          </a:p>
        </p:txBody>
      </p:sp>
      <p:sp>
        <p:nvSpPr>
          <p:cNvPr id="3" name="Content Placeholder 2"/>
          <p:cNvSpPr>
            <a:spLocks noGrp="1"/>
          </p:cNvSpPr>
          <p:nvPr>
            <p:ph idx="1"/>
          </p:nvPr>
        </p:nvSpPr>
        <p:spPr>
          <a:xfrm>
            <a:off x="1685192" y="1905000"/>
            <a:ext cx="6858000" cy="4525963"/>
          </a:xfrm>
        </p:spPr>
        <p:txBody>
          <a:bodyPr>
            <a:normAutofit/>
          </a:bodyPr>
          <a:lstStyle/>
          <a:p>
            <a:pPr marL="0" indent="0">
              <a:buNone/>
            </a:pPr>
            <a:r>
              <a:rPr lang="en-US" sz="2800" dirty="0"/>
              <a:t>This material was produced under a grant </a:t>
            </a:r>
            <a:r>
              <a:rPr lang="en-US" sz="2800" dirty="0" smtClean="0"/>
              <a:t>              (SH-26280-SH4) </a:t>
            </a:r>
            <a:r>
              <a:rPr lang="en-US" sz="2800" dirty="0"/>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
        <p:nvSpPr>
          <p:cNvPr id="4" name="TextBox 3" title="Hides Organization's Copyright information"/>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8668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057400"/>
            <a:ext cx="7010400" cy="4419600"/>
          </a:xfrm>
        </p:spPr>
        <p:txBody>
          <a:bodyPr>
            <a:normAutofit lnSpcReduction="10000"/>
          </a:bodyPr>
          <a:lstStyle/>
          <a:p>
            <a:pPr marL="0" indent="0">
              <a:buNone/>
            </a:pPr>
            <a:r>
              <a:rPr lang="en-US" sz="2400" dirty="0" smtClean="0">
                <a:latin typeface="Arial" panose="020B0604020202020204" pitchFamily="34" charset="0"/>
                <a:cs typeface="Arial" panose="020B0604020202020204" pitchFamily="34" charset="0"/>
              </a:rPr>
              <a:t>U.S. Dept. of Agriculture</a:t>
            </a:r>
          </a:p>
          <a:p>
            <a:pPr lvl="1"/>
            <a:r>
              <a:rPr lang="en-US" sz="2400" dirty="0" smtClean="0">
                <a:latin typeface="Arial" panose="020B0604020202020204" pitchFamily="34" charset="0"/>
                <a:cs typeface="Arial" panose="020B0604020202020204" pitchFamily="34" charset="0"/>
              </a:rPr>
              <a:t>Animal &amp; Plant Health Inspection Service has put forth a Strategic Plan: 2015 – 2019</a:t>
            </a:r>
          </a:p>
          <a:p>
            <a:pPr lvl="3"/>
            <a:r>
              <a:rPr lang="en-US" sz="2400" dirty="0" smtClean="0">
                <a:latin typeface="Arial" panose="020B0604020202020204" pitchFamily="34" charset="0"/>
                <a:cs typeface="Arial" panose="020B0604020202020204" pitchFamily="34" charset="0"/>
              </a:rPr>
              <a:t>Proposes a National List of Reportable Diseases for more consistent reporting procedures – focus on domestic and agricultural animals</a:t>
            </a:r>
          </a:p>
          <a:p>
            <a:pPr lvl="4"/>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upported by the AVMA</a:t>
            </a:r>
          </a:p>
          <a:p>
            <a:pPr lvl="4"/>
            <a:r>
              <a:rPr lang="en-US" sz="2400" dirty="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eets WHO obligations</a:t>
            </a:r>
          </a:p>
          <a:p>
            <a:pPr lvl="4"/>
            <a:r>
              <a:rPr lang="en-US" sz="2400" dirty="0">
                <a:latin typeface="Arial" panose="020B0604020202020204" pitchFamily="34" charset="0"/>
                <a:cs typeface="Arial" panose="020B0604020202020204" pitchFamily="34" charset="0"/>
              </a:rPr>
              <a:t>w</a:t>
            </a:r>
            <a:r>
              <a:rPr lang="en-US" sz="2400" dirty="0" smtClean="0">
                <a:latin typeface="Arial" panose="020B0604020202020204" pitchFamily="34" charset="0"/>
                <a:cs typeface="Arial" panose="020B0604020202020204" pitchFamily="34" charset="0"/>
              </a:rPr>
              <a:t>ill partner with fellow USDA agencies</a:t>
            </a:r>
          </a:p>
          <a:p>
            <a:pPr lvl="4"/>
            <a:endParaRPr lang="en-US" dirty="0" smtClean="0">
              <a:latin typeface="Arial" panose="020B0604020202020204" pitchFamily="34" charset="0"/>
              <a:cs typeface="Arial" panose="020B0604020202020204" pitchFamily="34" charset="0"/>
            </a:endParaRPr>
          </a:p>
          <a:p>
            <a:pPr lvl="3"/>
            <a:endParaRPr lang="en-US" dirty="0" smtClean="0"/>
          </a:p>
          <a:p>
            <a:endParaRPr lang="en-US" dirty="0" smtClean="0"/>
          </a:p>
          <a:p>
            <a:endParaRPr lang="en-US" dirty="0"/>
          </a:p>
        </p:txBody>
      </p:sp>
      <p:sp>
        <p:nvSpPr>
          <p:cNvPr id="4" name="Title 3"/>
          <p:cNvSpPr>
            <a:spLocks noGrp="1"/>
          </p:cNvSpPr>
          <p:nvPr>
            <p:ph type="title"/>
          </p:nvPr>
        </p:nvSpPr>
        <p:spPr>
          <a:xfrm>
            <a:off x="1981200" y="228600"/>
            <a:ext cx="7162800" cy="762000"/>
          </a:xfrm>
        </p:spPr>
        <p:txBody>
          <a:bodyPr>
            <a:normAutofit/>
          </a:bodyPr>
          <a:lstStyle/>
          <a:p>
            <a:r>
              <a:rPr lang="en-US" sz="3600" dirty="0" smtClean="0"/>
              <a:t>Proposal for the Future</a:t>
            </a:r>
            <a:endParaRPr lang="en-US" sz="3600" dirty="0"/>
          </a:p>
        </p:txBody>
      </p:sp>
    </p:spTree>
    <p:extLst>
      <p:ext uri="{BB962C8B-B14F-4D97-AF65-F5344CB8AC3E}">
        <p14:creationId xmlns:p14="http://schemas.microsoft.com/office/powerpoint/2010/main" val="4182772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162800" cy="1143000"/>
          </a:xfrm>
        </p:spPr>
        <p:txBody>
          <a:bodyPr>
            <a:normAutofit/>
          </a:bodyPr>
          <a:lstStyle/>
          <a:p>
            <a:r>
              <a:rPr lang="en-US" sz="3200" dirty="0" smtClean="0"/>
              <a:t>Important Information for Your Health Care Provider</a:t>
            </a:r>
            <a:endParaRPr lang="en-US" sz="3200" dirty="0"/>
          </a:p>
        </p:txBody>
      </p:sp>
      <p:sp>
        <p:nvSpPr>
          <p:cNvPr id="3" name="Content Placeholder 2"/>
          <p:cNvSpPr>
            <a:spLocks noGrp="1"/>
          </p:cNvSpPr>
          <p:nvPr>
            <p:ph idx="1"/>
          </p:nvPr>
        </p:nvSpPr>
        <p:spPr/>
        <p:txBody>
          <a:bodyPr/>
          <a:lstStyle/>
          <a:p>
            <a:pPr marL="0" indent="0">
              <a:buNone/>
            </a:pPr>
            <a:r>
              <a:rPr lang="en-US" dirty="0" smtClean="0"/>
              <a:t>Your HCP needs to know:</a:t>
            </a:r>
          </a:p>
          <a:p>
            <a:pPr lvl="1"/>
            <a:r>
              <a:rPr lang="en-US" dirty="0" smtClean="0"/>
              <a:t>What is your occupation?</a:t>
            </a:r>
          </a:p>
          <a:p>
            <a:pPr lvl="1"/>
            <a:r>
              <a:rPr lang="en-US" dirty="0" smtClean="0"/>
              <a:t>Do you work with animals?</a:t>
            </a:r>
          </a:p>
          <a:p>
            <a:pPr lvl="1"/>
            <a:r>
              <a:rPr lang="en-US" dirty="0" smtClean="0"/>
              <a:t>Do you have pets?</a:t>
            </a:r>
          </a:p>
          <a:p>
            <a:pPr lvl="1"/>
            <a:r>
              <a:rPr lang="en-US" dirty="0" smtClean="0"/>
              <a:t>Have you been exposed to any animals or birds with known or suspected diseases?</a:t>
            </a:r>
          </a:p>
          <a:p>
            <a:pPr lvl="1"/>
            <a:r>
              <a:rPr lang="en-US" dirty="0" smtClean="0"/>
              <a:t>Have you traveled to a different part of the country or out of the country recently?</a:t>
            </a:r>
          </a:p>
          <a:p>
            <a:pPr lvl="1"/>
            <a:endParaRPr lang="en-US" dirty="0"/>
          </a:p>
        </p:txBody>
      </p:sp>
    </p:spTree>
    <p:extLst>
      <p:ext uri="{BB962C8B-B14F-4D97-AF65-F5344CB8AC3E}">
        <p14:creationId xmlns:p14="http://schemas.microsoft.com/office/powerpoint/2010/main" val="8902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rmAutofit/>
          </a:bodyPr>
          <a:lstStyle/>
          <a:p>
            <a:r>
              <a:rPr lang="en-US" sz="3200" dirty="0" smtClean="0"/>
              <a:t>Important Information for Your </a:t>
            </a:r>
            <a:br>
              <a:rPr lang="en-US" sz="3200" dirty="0" smtClean="0"/>
            </a:br>
            <a:r>
              <a:rPr lang="en-US" sz="3200" dirty="0" smtClean="0"/>
              <a:t>Health Care Provider</a:t>
            </a:r>
            <a:endParaRPr lang="en-US" sz="3200" dirty="0"/>
          </a:p>
        </p:txBody>
      </p:sp>
      <p:sp>
        <p:nvSpPr>
          <p:cNvPr id="3" name="Content Placeholder 2"/>
          <p:cNvSpPr>
            <a:spLocks noGrp="1"/>
          </p:cNvSpPr>
          <p:nvPr>
            <p:ph idx="1"/>
          </p:nvPr>
        </p:nvSpPr>
        <p:spPr/>
        <p:txBody>
          <a:bodyPr/>
          <a:lstStyle/>
          <a:p>
            <a:pPr marL="0" indent="0">
              <a:buNone/>
            </a:pPr>
            <a:r>
              <a:rPr lang="en-US" dirty="0" smtClean="0"/>
              <a:t>It is important to let your HCP know these facts:  </a:t>
            </a:r>
          </a:p>
          <a:p>
            <a:pPr lvl="1"/>
            <a:r>
              <a:rPr lang="en-US" dirty="0" smtClean="0"/>
              <a:t>Do you have any of the following symptoms?</a:t>
            </a:r>
          </a:p>
          <a:p>
            <a:pPr lvl="2"/>
            <a:r>
              <a:rPr lang="en-US" dirty="0" smtClean="0"/>
              <a:t>Fever – short time or intermittent</a:t>
            </a:r>
          </a:p>
          <a:p>
            <a:pPr lvl="2"/>
            <a:r>
              <a:rPr lang="en-US" dirty="0" smtClean="0"/>
              <a:t>Headache</a:t>
            </a:r>
          </a:p>
          <a:p>
            <a:pPr lvl="2"/>
            <a:r>
              <a:rPr lang="en-US" dirty="0" smtClean="0"/>
              <a:t>Chills</a:t>
            </a:r>
          </a:p>
          <a:p>
            <a:pPr lvl="2"/>
            <a:r>
              <a:rPr lang="en-US" dirty="0" smtClean="0"/>
              <a:t>Fatigue</a:t>
            </a:r>
          </a:p>
          <a:p>
            <a:pPr lvl="2"/>
            <a:r>
              <a:rPr lang="en-US" dirty="0" smtClean="0"/>
              <a:t>Joint pain or swelling            </a:t>
            </a:r>
          </a:p>
          <a:p>
            <a:pPr lvl="2"/>
            <a:r>
              <a:rPr lang="en-US" dirty="0" smtClean="0"/>
              <a:t>Redness over joints</a:t>
            </a:r>
          </a:p>
          <a:p>
            <a:pPr marL="914400" lvl="2" indent="0">
              <a:buNone/>
            </a:pPr>
            <a:endParaRPr lang="en-US" dirty="0"/>
          </a:p>
        </p:txBody>
      </p:sp>
      <p:pic>
        <p:nvPicPr>
          <p:cNvPr id="4" name="Picture 3" title="Picture of a person getting their blood pressure tak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6854" y="2895600"/>
            <a:ext cx="2476500" cy="3714750"/>
          </a:xfrm>
          <a:prstGeom prst="rect">
            <a:avLst/>
          </a:prstGeom>
        </p:spPr>
      </p:pic>
    </p:spTree>
    <p:extLst>
      <p:ext uri="{BB962C8B-B14F-4D97-AF65-F5344CB8AC3E}">
        <p14:creationId xmlns:p14="http://schemas.microsoft.com/office/powerpoint/2010/main" val="99730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rmAutofit/>
          </a:bodyPr>
          <a:lstStyle/>
          <a:p>
            <a:r>
              <a:rPr lang="en-US" sz="3200" dirty="0" smtClean="0"/>
              <a:t>Important Information for Your </a:t>
            </a:r>
            <a:br>
              <a:rPr lang="en-US" sz="3200" dirty="0" smtClean="0"/>
            </a:br>
            <a:r>
              <a:rPr lang="en-US" sz="3200" dirty="0" smtClean="0"/>
              <a:t>Health Care Provider</a:t>
            </a:r>
            <a:endParaRPr lang="en-US" sz="3200"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lvl="1"/>
            <a:r>
              <a:rPr lang="en-US" dirty="0" smtClean="0"/>
              <a:t>Do you have any of the following symptoms?</a:t>
            </a:r>
          </a:p>
          <a:p>
            <a:pPr lvl="2"/>
            <a:r>
              <a:rPr lang="en-US" dirty="0" smtClean="0"/>
              <a:t>Rashes or hives</a:t>
            </a:r>
          </a:p>
          <a:p>
            <a:pPr lvl="2"/>
            <a:r>
              <a:rPr lang="en-US" dirty="0" smtClean="0"/>
              <a:t>Menstrual cycle changes or a recent spontaneous abortion/miscarriage</a:t>
            </a:r>
          </a:p>
          <a:p>
            <a:pPr lvl="2"/>
            <a:r>
              <a:rPr lang="en-US" dirty="0" smtClean="0"/>
              <a:t>Orchyitis</a:t>
            </a:r>
          </a:p>
          <a:p>
            <a:pPr lvl="2"/>
            <a:r>
              <a:rPr lang="en-US" dirty="0" smtClean="0"/>
              <a:t>Diarrhea</a:t>
            </a:r>
          </a:p>
          <a:p>
            <a:pPr lvl="2"/>
            <a:r>
              <a:rPr lang="en-US" dirty="0" smtClean="0"/>
              <a:t>Darkened or blood tinged urine</a:t>
            </a:r>
          </a:p>
          <a:p>
            <a:pPr lvl="2"/>
            <a:r>
              <a:rPr lang="en-US" dirty="0" smtClean="0"/>
              <a:t>Nausea</a:t>
            </a:r>
          </a:p>
          <a:p>
            <a:pPr lvl="2"/>
            <a:r>
              <a:rPr lang="en-US" dirty="0" smtClean="0"/>
              <a:t>Vomiting</a:t>
            </a:r>
          </a:p>
          <a:p>
            <a:pPr marL="914400" lvl="2" indent="0">
              <a:buNone/>
            </a:pPr>
            <a:endParaRPr lang="en-US" dirty="0"/>
          </a:p>
        </p:txBody>
      </p:sp>
    </p:spTree>
    <p:extLst>
      <p:ext uri="{BB962C8B-B14F-4D97-AF65-F5344CB8AC3E}">
        <p14:creationId xmlns:p14="http://schemas.microsoft.com/office/powerpoint/2010/main" val="3627289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914400" y="228600"/>
            <a:ext cx="8229600" cy="1143000"/>
          </a:xfrm>
        </p:spPr>
        <p:txBody>
          <a:bodyPr/>
          <a:lstStyle/>
          <a:p>
            <a:pPr eaLnBrk="1" hangingPunct="1"/>
            <a:r>
              <a:rPr lang="en-US" smtClean="0"/>
              <a:t>Agriculture OSHA Resources</a:t>
            </a:r>
          </a:p>
        </p:txBody>
      </p:sp>
      <p:sp>
        <p:nvSpPr>
          <p:cNvPr id="142339" name="Content Placeholder 2"/>
          <p:cNvSpPr>
            <a:spLocks noGrp="1"/>
          </p:cNvSpPr>
          <p:nvPr>
            <p:ph idx="1"/>
          </p:nvPr>
        </p:nvSpPr>
        <p:spPr/>
        <p:txBody>
          <a:bodyPr/>
          <a:lstStyle/>
          <a:p>
            <a:pPr eaLnBrk="1" hangingPunct="1"/>
            <a:r>
              <a:rPr lang="en-US" dirty="0" smtClean="0"/>
              <a:t>Available on </a:t>
            </a:r>
            <a:r>
              <a:rPr lang="en-US" dirty="0" smtClean="0">
                <a:hlinkClick r:id="rId4" tooltip="Link to OSHA"/>
              </a:rPr>
              <a:t>www.OSHA.gov</a:t>
            </a:r>
            <a:r>
              <a:rPr lang="en-US" dirty="0" smtClean="0"/>
              <a:t>  Website</a:t>
            </a:r>
          </a:p>
          <a:p>
            <a:pPr eaLnBrk="1" hangingPunct="1"/>
            <a:endParaRPr lang="en-US" dirty="0" smtClean="0"/>
          </a:p>
          <a:p>
            <a:pPr algn="ctr" eaLnBrk="1" hangingPunct="1">
              <a:buFont typeface="Arial" charset="0"/>
              <a:buNone/>
            </a:pPr>
            <a:r>
              <a:rPr lang="en-US" dirty="0" smtClean="0"/>
              <a:t>In search bar type</a:t>
            </a:r>
          </a:p>
          <a:p>
            <a:pPr eaLnBrk="1" hangingPunct="1">
              <a:buFont typeface="Arial" charset="0"/>
              <a:buNone/>
            </a:pPr>
            <a:r>
              <a:rPr lang="en-US" dirty="0" smtClean="0"/>
              <a:t>	</a:t>
            </a:r>
            <a:r>
              <a:rPr lang="en-US" sz="2800" i="1" dirty="0" smtClean="0">
                <a:latin typeface="Arial" charset="0"/>
                <a:cs typeface="Arial" charset="0"/>
              </a:rPr>
              <a:t>Agriculture Operations Safety and Health Topics</a:t>
            </a:r>
          </a:p>
        </p:txBody>
      </p:sp>
      <p:pic>
        <p:nvPicPr>
          <p:cNvPr id="142340" name="Content Placeholder 3" title="Banner for the OSHA webpage"/>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4114800"/>
            <a:ext cx="784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title="Picture of a yellow arrow"/>
          <p:cNvSpPr/>
          <p:nvPr/>
        </p:nvSpPr>
        <p:spPr>
          <a:xfrm rot="14127253">
            <a:off x="8087710" y="3645322"/>
            <a:ext cx="393570" cy="1157509"/>
          </a:xfrm>
          <a:prstGeom prst="upArrow">
            <a:avLst>
              <a:gd name="adj1" fmla="val 58865"/>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Tree>
    <p:extLst>
      <p:ext uri="{BB962C8B-B14F-4D97-AF65-F5344CB8AC3E}">
        <p14:creationId xmlns:p14="http://schemas.microsoft.com/office/powerpoint/2010/main" val="189327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OSHA webpage for American Biological Safety Associatio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400" y="304800"/>
            <a:ext cx="8101013" cy="6172200"/>
          </a:xfrm>
          <a:prstGeom prst="rect">
            <a:avLst/>
          </a:prstGeom>
        </p:spPr>
      </p:pic>
      <p:sp>
        <p:nvSpPr>
          <p:cNvPr id="3" name="Title 2" hidden="1"/>
          <p:cNvSpPr>
            <a:spLocks noGrp="1"/>
          </p:cNvSpPr>
          <p:nvPr>
            <p:ph type="title"/>
          </p:nvPr>
        </p:nvSpPr>
        <p:spPr/>
        <p:txBody>
          <a:bodyPr/>
          <a:lstStyle/>
          <a:p>
            <a:r>
              <a:rPr lang="en-US" dirty="0" smtClean="0"/>
              <a:t>OSHA page</a:t>
            </a:r>
            <a:endParaRPr lang="en-US" dirty="0"/>
          </a:p>
        </p:txBody>
      </p:sp>
    </p:spTree>
    <p:extLst>
      <p:ext uri="{BB962C8B-B14F-4D97-AF65-F5344CB8AC3E}">
        <p14:creationId xmlns:p14="http://schemas.microsoft.com/office/powerpoint/2010/main" val="2879330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of State Resources</a:t>
            </a:r>
            <a:endParaRPr lang="en-US" sz="3600" dirty="0"/>
          </a:p>
        </p:txBody>
      </p:sp>
      <p:pic>
        <p:nvPicPr>
          <p:cNvPr id="4" name="Content Placeholder 3" title="Example of State Resources"/>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752600" y="1295400"/>
            <a:ext cx="6096000" cy="5029200"/>
          </a:xfrm>
        </p:spPr>
      </p:pic>
      <p:sp>
        <p:nvSpPr>
          <p:cNvPr id="5" name="TextBox 4" title="Hiding Copyright date"/>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41357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229600" cy="1143000"/>
          </a:xfrm>
        </p:spPr>
        <p:txBody>
          <a:bodyPr>
            <a:normAutofit/>
          </a:bodyPr>
          <a:lstStyle/>
          <a:p>
            <a:r>
              <a:rPr lang="en-US" sz="3600" dirty="0" smtClean="0"/>
              <a:t>Example of Regional Resources</a:t>
            </a:r>
            <a:endParaRPr lang="en-US" sz="3600" dirty="0"/>
          </a:p>
        </p:txBody>
      </p:sp>
      <p:pic>
        <p:nvPicPr>
          <p:cNvPr id="5" name="Content Placeholder 4" title="Example of Regional Resources - Ag Centers">
            <a:hlinkClick r:id="rId4"/>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971800" y="990600"/>
            <a:ext cx="4343400" cy="5606468"/>
          </a:xfrm>
          <a:prstGeom prst="rect">
            <a:avLst/>
          </a:prstGeom>
        </p:spPr>
      </p:pic>
      <p:sp>
        <p:nvSpPr>
          <p:cNvPr id="6" name="TextBox 5"/>
          <p:cNvSpPr txBox="1"/>
          <p:nvPr/>
        </p:nvSpPr>
        <p:spPr>
          <a:xfrm>
            <a:off x="533960" y="2514600"/>
            <a:ext cx="2070631" cy="1138773"/>
          </a:xfrm>
          <a:prstGeom prst="rect">
            <a:avLst/>
          </a:prstGeom>
          <a:noFill/>
        </p:spPr>
        <p:txBody>
          <a:bodyPr wrap="none" rtlCol="0">
            <a:spAutoFit/>
          </a:bodyPr>
          <a:lstStyle/>
          <a:p>
            <a:r>
              <a:rPr lang="en-US" sz="3200" dirty="0" smtClean="0"/>
              <a:t>Ag Centers </a:t>
            </a:r>
          </a:p>
          <a:p>
            <a:endParaRPr lang="en-US" dirty="0"/>
          </a:p>
          <a:p>
            <a:endParaRPr lang="en-US" dirty="0"/>
          </a:p>
        </p:txBody>
      </p:sp>
      <p:sp>
        <p:nvSpPr>
          <p:cNvPr id="7" name="TextBox 6" title="Hiding the Copyright date"/>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51650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PE for Avian Infuenz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3600" y="286253"/>
            <a:ext cx="4876800" cy="6392755"/>
          </a:xfrm>
          <a:prstGeom prst="rect">
            <a:avLst/>
          </a:prstGeom>
        </p:spPr>
      </p:pic>
      <p:sp>
        <p:nvSpPr>
          <p:cNvPr id="2" name="Title 1" hidden="1"/>
          <p:cNvSpPr>
            <a:spLocks noGrp="1"/>
          </p:cNvSpPr>
          <p:nvPr>
            <p:ph type="title"/>
          </p:nvPr>
        </p:nvSpPr>
        <p:spPr/>
        <p:txBody>
          <a:bodyPr/>
          <a:lstStyle/>
          <a:p>
            <a:r>
              <a:rPr lang="en-US" dirty="0" smtClean="0"/>
              <a:t>Avian Influenza</a:t>
            </a:r>
            <a:endParaRPr lang="en-US" dirty="0"/>
          </a:p>
        </p:txBody>
      </p:sp>
    </p:spTree>
    <p:extLst>
      <p:ext uri="{BB962C8B-B14F-4D97-AF65-F5344CB8AC3E}">
        <p14:creationId xmlns:p14="http://schemas.microsoft.com/office/powerpoint/2010/main" val="554792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PE informat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0" y="9833"/>
            <a:ext cx="5334000" cy="6848167"/>
          </a:xfrm>
          <a:prstGeom prst="rect">
            <a:avLst/>
          </a:prstGeom>
        </p:spPr>
      </p:pic>
      <p:sp>
        <p:nvSpPr>
          <p:cNvPr id="3" name="Title 2" hidden="1"/>
          <p:cNvSpPr>
            <a:spLocks noGrp="1"/>
          </p:cNvSpPr>
          <p:nvPr>
            <p:ph type="title"/>
          </p:nvPr>
        </p:nvSpPr>
        <p:spPr/>
        <p:txBody>
          <a:bodyPr/>
          <a:lstStyle/>
          <a:p>
            <a:r>
              <a:rPr lang="en-US" dirty="0" smtClean="0"/>
              <a:t>PPE</a:t>
            </a:r>
            <a:endParaRPr lang="en-US" dirty="0"/>
          </a:p>
        </p:txBody>
      </p:sp>
    </p:spTree>
    <p:extLst>
      <p:ext uri="{BB962C8B-B14F-4D97-AF65-F5344CB8AC3E}">
        <p14:creationId xmlns:p14="http://schemas.microsoft.com/office/powerpoint/2010/main" val="2644539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1143000"/>
          </a:xfrm>
        </p:spPr>
        <p:txBody>
          <a:bodyPr>
            <a:normAutofit/>
          </a:bodyPr>
          <a:lstStyle/>
          <a:p>
            <a:r>
              <a:rPr lang="en-US" sz="4000" dirty="0" smtClean="0"/>
              <a:t>Program Objectives</a:t>
            </a:r>
            <a:endParaRPr lang="en-US" sz="4000" dirty="0"/>
          </a:p>
        </p:txBody>
      </p:sp>
      <p:sp>
        <p:nvSpPr>
          <p:cNvPr id="3" name="Content Placeholder 2"/>
          <p:cNvSpPr>
            <a:spLocks noGrp="1"/>
          </p:cNvSpPr>
          <p:nvPr>
            <p:ph idx="1"/>
          </p:nvPr>
        </p:nvSpPr>
        <p:spPr>
          <a:xfrm>
            <a:off x="1676400" y="2057400"/>
            <a:ext cx="7315200" cy="4724400"/>
          </a:xfrm>
        </p:spPr>
        <p:txBody>
          <a:bodyPr>
            <a:normAutofit lnSpcReduction="10000"/>
          </a:bodyPr>
          <a:lstStyle/>
          <a:p>
            <a:pPr marL="0" indent="0">
              <a:buNone/>
            </a:pPr>
            <a:r>
              <a:rPr lang="en-US" sz="2400" dirty="0" smtClean="0">
                <a:latin typeface="Calibri" panose="020F0502020204030204" pitchFamily="34" charset="0"/>
              </a:rPr>
              <a:t>At the completion of this webinar, participants will be able to:</a:t>
            </a:r>
          </a:p>
          <a:p>
            <a:r>
              <a:rPr lang="en-US" sz="2400" dirty="0" smtClean="0">
                <a:latin typeface="Calibri" panose="020F0502020204030204" pitchFamily="34" charset="0"/>
              </a:rPr>
              <a:t>Define zoonotic disease and identify various modes of transmission</a:t>
            </a:r>
          </a:p>
          <a:p>
            <a:r>
              <a:rPr lang="en-US" sz="2400" dirty="0" smtClean="0">
                <a:latin typeface="Calibri" panose="020F0502020204030204" pitchFamily="34" charset="0"/>
              </a:rPr>
              <a:t>Identify a minimum of four significant zoonotic diseases affecting the production agricultural population</a:t>
            </a:r>
          </a:p>
          <a:p>
            <a:r>
              <a:rPr lang="en-US" sz="2400" dirty="0" smtClean="0">
                <a:latin typeface="Calibri" panose="020F0502020204030204" pitchFamily="34" charset="0"/>
              </a:rPr>
              <a:t>Discuss warning signs and symptoms of major zoonotic diseases</a:t>
            </a:r>
          </a:p>
          <a:p>
            <a:r>
              <a:rPr lang="en-US" sz="2400" dirty="0" smtClean="0">
                <a:latin typeface="Calibri" panose="020F0502020204030204" pitchFamily="34" charset="0"/>
              </a:rPr>
              <a:t>Locate a minimum of three recommended educational resources for use in educational programs</a:t>
            </a:r>
            <a:r>
              <a:rPr lang="en-US" sz="2400" dirty="0" smtClean="0"/>
              <a:t/>
            </a:r>
            <a:br>
              <a:rPr lang="en-US" sz="2400" dirty="0" smtClean="0"/>
            </a:br>
            <a:endParaRPr lang="en-US" sz="2400" dirty="0" smtClean="0"/>
          </a:p>
          <a:p>
            <a:endParaRPr lang="en-US" sz="2400" b="1" i="1" dirty="0" smtClean="0"/>
          </a:p>
        </p:txBody>
      </p:sp>
    </p:spTree>
    <p:extLst>
      <p:ext uri="{BB962C8B-B14F-4D97-AF65-F5344CB8AC3E}">
        <p14:creationId xmlns:p14="http://schemas.microsoft.com/office/powerpoint/2010/main" val="238668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sz="3200" smtClean="0"/>
              <a:t>Agriculture Operations </a:t>
            </a:r>
            <a:br>
              <a:rPr lang="en-US" sz="3200" smtClean="0"/>
            </a:br>
            <a:r>
              <a:rPr lang="en-US" sz="3200" smtClean="0"/>
              <a:t>Safety and Health Topics Page</a:t>
            </a:r>
          </a:p>
        </p:txBody>
      </p:sp>
      <p:pic>
        <p:nvPicPr>
          <p:cNvPr id="143363" name="Content Placeholder 3" title="OSHA Webpage for Agricultural Operations"/>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524000" y="1524000"/>
            <a:ext cx="6400800" cy="5105400"/>
          </a:xfrm>
        </p:spPr>
      </p:pic>
      <p:sp>
        <p:nvSpPr>
          <p:cNvPr id="5" name="Up Arrow 4" title="Yellow Up Arrow"/>
          <p:cNvSpPr/>
          <p:nvPr/>
        </p:nvSpPr>
        <p:spPr>
          <a:xfrm>
            <a:off x="5638800" y="5257800"/>
            <a:ext cx="533400" cy="11430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
        <p:nvSpPr>
          <p:cNvPr id="143365" name="Rectangle 5"/>
          <p:cNvSpPr>
            <a:spLocks noChangeArrowheads="1"/>
          </p:cNvSpPr>
          <p:nvPr/>
        </p:nvSpPr>
        <p:spPr bwMode="auto">
          <a:xfrm>
            <a:off x="6324600" y="5562600"/>
            <a:ext cx="1828800" cy="830263"/>
          </a:xfrm>
          <a:prstGeom prst="rect">
            <a:avLst/>
          </a:prstGeom>
          <a:solidFill>
            <a:srgbClr val="FFC000"/>
          </a:solidFill>
          <a:ln w="28575">
            <a:solidFill>
              <a:schemeClr val="tx1"/>
            </a:solidFill>
            <a:miter lim="800000"/>
            <a:headEnd/>
            <a:tailEnd/>
          </a:ln>
        </p:spPr>
        <p:txBody>
          <a:bodyPr>
            <a:spAutoFit/>
          </a:bodyPr>
          <a:lstStyle/>
          <a:p>
            <a:pPr algn="ctr" fontAlgn="base">
              <a:spcBef>
                <a:spcPct val="50000"/>
              </a:spcBef>
              <a:spcAft>
                <a:spcPct val="0"/>
              </a:spcAft>
            </a:pPr>
            <a:r>
              <a:rPr lang="en-US" sz="2400" smtClean="0">
                <a:solidFill>
                  <a:prstClr val="black"/>
                </a:solidFill>
                <a:latin typeface="Arial" charset="0"/>
              </a:rPr>
              <a:t>General Resources</a:t>
            </a:r>
          </a:p>
        </p:txBody>
      </p:sp>
      <p:sp>
        <p:nvSpPr>
          <p:cNvPr id="6" name="TextBox 5" title="Hiding Copyright date"/>
          <p:cNvSpPr txBox="1"/>
          <p:nvPr/>
        </p:nvSpPr>
        <p:spPr>
          <a:xfrm>
            <a:off x="7971692" y="6366431"/>
            <a:ext cx="1143000" cy="491569"/>
          </a:xfrm>
          <a:prstGeom prst="rect">
            <a:avLst/>
          </a:prstGeom>
          <a:solidFill>
            <a:schemeClr val="accent3"/>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1066800" y="0"/>
            <a:ext cx="8229600" cy="1143000"/>
          </a:xfrm>
        </p:spPr>
        <p:txBody>
          <a:bodyPr/>
          <a:lstStyle/>
          <a:p>
            <a:pPr eaLnBrk="1" hangingPunct="1"/>
            <a:r>
              <a:rPr lang="en-US" dirty="0" smtClean="0"/>
              <a:t>     </a:t>
            </a:r>
            <a:r>
              <a:rPr lang="en-US" sz="3200" dirty="0" smtClean="0"/>
              <a:t>Information Resources - Sample programs </a:t>
            </a:r>
          </a:p>
        </p:txBody>
      </p:sp>
      <p:sp>
        <p:nvSpPr>
          <p:cNvPr id="192515" name="Content Placeholder 2"/>
          <p:cNvSpPr>
            <a:spLocks noGrp="1"/>
          </p:cNvSpPr>
          <p:nvPr>
            <p:ph idx="1"/>
          </p:nvPr>
        </p:nvSpPr>
        <p:spPr/>
        <p:txBody>
          <a:bodyPr/>
          <a:lstStyle/>
          <a:p>
            <a:pPr eaLnBrk="1" hangingPunct="1"/>
            <a:endParaRPr lang="en-US" dirty="0" smtClean="0"/>
          </a:p>
        </p:txBody>
      </p:sp>
      <p:pic>
        <p:nvPicPr>
          <p:cNvPr id="1026" name="Picture 2" title="OSHA Sample Programs Web Pag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1360" y="1447800"/>
            <a:ext cx="7863840" cy="527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2820" y="4953000"/>
            <a:ext cx="2280920" cy="646331"/>
          </a:xfrm>
          <a:prstGeom prst="rect">
            <a:avLst/>
          </a:prstGeom>
          <a:solidFill>
            <a:srgbClr val="FFC000"/>
          </a:solidFill>
        </p:spPr>
        <p:txBody>
          <a:bodyPr wrap="square" rtlCol="0">
            <a:spAutoFit/>
          </a:bodyPr>
          <a:lstStyle/>
          <a:p>
            <a:r>
              <a:rPr lang="en-US" dirty="0" smtClean="0">
                <a:solidFill>
                  <a:prstClr val="black"/>
                </a:solidFill>
              </a:rPr>
              <a:t>Respiratory Protection Respiratory Program</a:t>
            </a:r>
            <a:endParaRPr lang="en-US" dirty="0">
              <a:solidFill>
                <a:prstClr val="black"/>
              </a:solidFill>
            </a:endParaRPr>
          </a:p>
        </p:txBody>
      </p:sp>
      <p:cxnSp>
        <p:nvCxnSpPr>
          <p:cNvPr id="4" name="Straight Arrow Connector 3" title="Arrow connection"/>
          <p:cNvCxnSpPr>
            <a:stCxn id="2" idx="1"/>
          </p:cNvCxnSpPr>
          <p:nvPr/>
        </p:nvCxnSpPr>
        <p:spPr>
          <a:xfrm flipH="1">
            <a:off x="2362200" y="5276166"/>
            <a:ext cx="1150620" cy="2102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flipH="1">
            <a:off x="4191000" y="5715000"/>
            <a:ext cx="1828800" cy="838200"/>
          </a:xfrm>
          <a:prstGeom prst="rect">
            <a:avLst/>
          </a:prstGeom>
          <a:solidFill>
            <a:srgbClr val="F3C9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OSHA 29CFR1910:132 requires ppe hazard assessments – check your state for directions and forms</a:t>
            </a:r>
            <a:endParaRPr lang="en-US" sz="1100" b="1" dirty="0">
              <a:solidFill>
                <a:schemeClr val="tx1"/>
              </a:solidFill>
            </a:endParaRPr>
          </a:p>
        </p:txBody>
      </p:sp>
      <p:cxnSp>
        <p:nvCxnSpPr>
          <p:cNvPr id="6" name="Straight Arrow Connector 5" title="Arrow Connection"/>
          <p:cNvCxnSpPr/>
          <p:nvPr/>
        </p:nvCxnSpPr>
        <p:spPr>
          <a:xfrm flipH="1">
            <a:off x="4038600" y="6096000"/>
            <a:ext cx="2286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863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553200" cy="1143000"/>
          </a:xfrm>
        </p:spPr>
        <p:txBody>
          <a:bodyPr>
            <a:normAutofit fontScale="90000"/>
          </a:bodyPr>
          <a:lstStyle/>
          <a:p>
            <a:r>
              <a:rPr lang="en-US" sz="3600" dirty="0" smtClean="0"/>
              <a:t>Recommended Resources for Producers</a:t>
            </a:r>
            <a:endParaRPr lang="en-US" sz="3600" dirty="0"/>
          </a:p>
        </p:txBody>
      </p:sp>
      <p:sp>
        <p:nvSpPr>
          <p:cNvPr id="3" name="Content Placeholder 2"/>
          <p:cNvSpPr>
            <a:spLocks noGrp="1"/>
          </p:cNvSpPr>
          <p:nvPr>
            <p:ph idx="1"/>
          </p:nvPr>
        </p:nvSpPr>
        <p:spPr/>
        <p:txBody>
          <a:bodyPr>
            <a:normAutofit/>
          </a:bodyPr>
          <a:lstStyle/>
          <a:p>
            <a:r>
              <a:rPr lang="en-US" sz="2400" dirty="0" smtClean="0"/>
              <a:t>OSHA / Alliance Zoonotic Disease Fact Sheet</a:t>
            </a:r>
          </a:p>
          <a:p>
            <a:pPr lvl="1"/>
            <a:r>
              <a:rPr lang="en-US" sz="1800" dirty="0">
                <a:hlinkClick r:id="rId4" tooltip="Link to Alliance Zoonotic Disease Fact Sheet"/>
              </a:rPr>
              <a:t>http://</a:t>
            </a:r>
            <a:r>
              <a:rPr lang="en-US" sz="1800" dirty="0" smtClean="0">
                <a:hlinkClick r:id="rId4" tooltip="Link to Alliance Zoonotic Disease Fact Sheet"/>
              </a:rPr>
              <a:t>www.absa.org/pdf/ZoonoticFactSheet.pdf</a:t>
            </a:r>
            <a:endParaRPr lang="en-US" sz="1800" dirty="0"/>
          </a:p>
          <a:p>
            <a:pPr marL="514350" indent="-457200"/>
            <a:r>
              <a:rPr lang="en-US" sz="2400" dirty="0" smtClean="0"/>
              <a:t>CDC and Zoonotic Disease</a:t>
            </a:r>
          </a:p>
          <a:p>
            <a:pPr marL="457200" lvl="1" indent="0">
              <a:buNone/>
            </a:pPr>
            <a:r>
              <a:rPr lang="en-US" sz="2400" dirty="0" smtClean="0">
                <a:solidFill>
                  <a:srgbClr val="0000FF"/>
                </a:solidFill>
              </a:rPr>
              <a:t>	</a:t>
            </a:r>
            <a:r>
              <a:rPr lang="en-US" sz="1800" u="sng" dirty="0" smtClean="0">
                <a:solidFill>
                  <a:srgbClr val="0000FF"/>
                </a:solidFill>
                <a:hlinkClick r:id="rId5" tooltip="Link to CDC and Zoonotic Disease"/>
              </a:rPr>
              <a:t>http://www.cdc.gov/24-7/cdcfastfacts/zoonotic.html</a:t>
            </a:r>
            <a:endParaRPr lang="en-US" sz="1800" u="sng" dirty="0" smtClean="0">
              <a:solidFill>
                <a:srgbClr val="0000FF"/>
              </a:solidFill>
            </a:endParaRPr>
          </a:p>
          <a:p>
            <a:pPr marL="514350" indent="-457200"/>
            <a:r>
              <a:rPr lang="en-US" sz="2400" dirty="0" smtClean="0"/>
              <a:t>CDC – One Health Zoonotic Diseases</a:t>
            </a:r>
          </a:p>
          <a:p>
            <a:pPr marL="57150" indent="0">
              <a:buNone/>
            </a:pPr>
            <a:r>
              <a:rPr lang="en-US" sz="2400" dirty="0"/>
              <a:t>	</a:t>
            </a:r>
            <a:r>
              <a:rPr lang="en-US" sz="1800" dirty="0" smtClean="0">
                <a:hlinkClick r:id="rId6" tooltip="Link to CDC One Health Zoonotic Disease"/>
              </a:rPr>
              <a:t>http://www.cdc.gov/onehealth/zoonotic-diseases.html</a:t>
            </a:r>
            <a:endParaRPr lang="en-US" sz="1800" dirty="0" smtClean="0"/>
          </a:p>
          <a:p>
            <a:r>
              <a:rPr lang="en-US" sz="2400" dirty="0" smtClean="0"/>
              <a:t>Texas A&amp;M AgriLife Extension</a:t>
            </a:r>
          </a:p>
          <a:p>
            <a:pPr marL="914400" lvl="1" indent="-457200"/>
            <a:r>
              <a:rPr lang="en-US" sz="1800" u="sng" dirty="0">
                <a:solidFill>
                  <a:srgbClr val="0000FF"/>
                </a:solidFill>
                <a:hlinkClick r:id="rId7" tooltip="Link to Texas A&amp;M AgriLife Extension on Zoonotic Diseases"/>
              </a:rPr>
              <a:t>http://</a:t>
            </a:r>
            <a:r>
              <a:rPr lang="en-US" sz="1800" u="sng" dirty="0" smtClean="0">
                <a:solidFill>
                  <a:srgbClr val="0000FF"/>
                </a:solidFill>
                <a:hlinkClick r:id="rId7" tooltip="Link to Texas A&amp;M AgriLife Extension on Zoonotic Diseases"/>
              </a:rPr>
              <a:t>fcs.tamu.edu/health/infectious-diseases/prevent-zoonotic-diseases-english.pdf</a:t>
            </a:r>
            <a:endParaRPr lang="en-US" sz="1800" u="sng" dirty="0" smtClean="0">
              <a:solidFill>
                <a:srgbClr val="0000FF"/>
              </a:solidFill>
            </a:endParaRPr>
          </a:p>
          <a:p>
            <a:pPr marL="514350" indent="-457200"/>
            <a:r>
              <a:rPr lang="en-US" sz="2200" dirty="0" smtClean="0"/>
              <a:t>National Children's Center for Rural &amp; Agricultural Health &amp; Safety</a:t>
            </a:r>
          </a:p>
          <a:p>
            <a:pPr marL="914400" lvl="1" indent="-457200"/>
            <a:r>
              <a:rPr lang="en-US" sz="1900" u="sng" dirty="0">
                <a:solidFill>
                  <a:srgbClr val="0000FF"/>
                </a:solidFill>
                <a:hlinkClick r:id="rId8" tooltip="Link to National Children's Center for Rural % Agriclutural Health &amp; Safety"/>
              </a:rPr>
              <a:t>https://www3.marshfieldclinic.org/nccrahs/?page=nccrahs_welcome</a:t>
            </a:r>
            <a:endParaRPr lang="en-US" sz="1900" u="sng" dirty="0">
              <a:solidFill>
                <a:srgbClr val="0000FF"/>
              </a:solidFill>
            </a:endParaRPr>
          </a:p>
          <a:p>
            <a:pPr marL="914400" lvl="1" indent="-457200"/>
            <a:endParaRPr lang="en-US" sz="2400" u="sng" dirty="0" smtClean="0">
              <a:solidFill>
                <a:srgbClr val="0000FF"/>
              </a:solidFill>
            </a:endParaRPr>
          </a:p>
        </p:txBody>
      </p:sp>
      <p:sp>
        <p:nvSpPr>
          <p:cNvPr id="4" name="TextBox 3" title="Hiding Copyright date"/>
          <p:cNvSpPr txBox="1"/>
          <p:nvPr/>
        </p:nvSpPr>
        <p:spPr>
          <a:xfrm>
            <a:off x="7971692" y="6366431"/>
            <a:ext cx="1143000" cy="491569"/>
          </a:xfrm>
          <a:prstGeom prst="rect">
            <a:avLst/>
          </a:prstGeom>
          <a:solidFill>
            <a:schemeClr val="accent3"/>
          </a:solidFill>
        </p:spPr>
        <p:txBody>
          <a:bodyPr wrap="square" rtlCol="0">
            <a:spAutoFit/>
          </a:bodyPr>
          <a:lstStyle/>
          <a:p>
            <a:endParaRPr lang="en-US" dirty="0"/>
          </a:p>
        </p:txBody>
      </p:sp>
    </p:spTree>
    <p:extLst>
      <p:ext uri="{BB962C8B-B14F-4D97-AF65-F5344CB8AC3E}">
        <p14:creationId xmlns:p14="http://schemas.microsoft.com/office/powerpoint/2010/main" val="89023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1490" name="Title 1"/>
          <p:cNvSpPr>
            <a:spLocks noGrp="1"/>
          </p:cNvSpPr>
          <p:nvPr>
            <p:ph type="title"/>
          </p:nvPr>
        </p:nvSpPr>
        <p:spPr>
          <a:xfrm>
            <a:off x="609600" y="0"/>
            <a:ext cx="8229600" cy="1143000"/>
          </a:xfrm>
        </p:spPr>
        <p:txBody>
          <a:bodyPr/>
          <a:lstStyle/>
          <a:p>
            <a:pPr eaLnBrk="1" hangingPunct="1"/>
            <a:r>
              <a:rPr lang="en-US" smtClean="0"/>
              <a:t>Resources</a:t>
            </a:r>
          </a:p>
        </p:txBody>
      </p:sp>
      <p:sp>
        <p:nvSpPr>
          <p:cNvPr id="3" name="Content Placeholder 2"/>
          <p:cNvSpPr>
            <a:spLocks noGrp="1"/>
          </p:cNvSpPr>
          <p:nvPr>
            <p:ph idx="1"/>
          </p:nvPr>
        </p:nvSpPr>
        <p:spPr>
          <a:xfrm>
            <a:off x="1600200" y="2133600"/>
            <a:ext cx="7086600" cy="3992563"/>
          </a:xfrm>
        </p:spPr>
        <p:txBody>
          <a:bodyPr rtlCol="0">
            <a:normAutofit lnSpcReduction="10000"/>
          </a:bodyPr>
          <a:lstStyle/>
          <a:p>
            <a:pPr eaLnBrk="1" fontAlgn="auto" hangingPunct="1">
              <a:spcAft>
                <a:spcPts val="0"/>
              </a:spcAft>
              <a:buFont typeface="Arial" pitchFamily="34" charset="0"/>
              <a:buChar char="•"/>
              <a:defRPr/>
            </a:pPr>
            <a:r>
              <a:rPr lang="en-US" sz="2800" dirty="0" smtClean="0"/>
              <a:t>Occupational Safety &amp; Health Administration </a:t>
            </a:r>
            <a:r>
              <a:rPr lang="en-US" sz="2800" u="sng" dirty="0" smtClean="0">
                <a:solidFill>
                  <a:schemeClr val="tx2">
                    <a:lumMod val="60000"/>
                    <a:lumOff val="40000"/>
                  </a:schemeClr>
                </a:solidFill>
                <a:hlinkClick r:id="rId4" tooltip="Link to OSHA"/>
              </a:rPr>
              <a:t>www.osha.gov</a:t>
            </a:r>
            <a:endParaRPr lang="en-US" sz="2800" u="sng" dirty="0" smtClean="0">
              <a:solidFill>
                <a:schemeClr val="tx2">
                  <a:lumMod val="60000"/>
                  <a:lumOff val="40000"/>
                </a:schemeClr>
              </a:solidFill>
            </a:endParaRPr>
          </a:p>
          <a:p>
            <a:pPr eaLnBrk="1" fontAlgn="auto" hangingPunct="1">
              <a:spcAft>
                <a:spcPts val="0"/>
              </a:spcAft>
              <a:buFont typeface="Arial" pitchFamily="34" charset="0"/>
              <a:buChar char="•"/>
              <a:defRPr/>
            </a:pPr>
            <a:r>
              <a:rPr lang="en-US" sz="2800" dirty="0" smtClean="0"/>
              <a:t>Institute for Occupational Safety &amp; Health </a:t>
            </a:r>
            <a:r>
              <a:rPr lang="en-US" sz="2800" u="sng" dirty="0" smtClean="0">
                <a:solidFill>
                  <a:srgbClr val="0070C0"/>
                </a:solidFill>
                <a:hlinkClick r:id="rId5" tooltip="Link to NIOSH"/>
              </a:rPr>
              <a:t>www.cdc.gov/niosh</a:t>
            </a:r>
            <a:r>
              <a:rPr lang="en-US" sz="2800" dirty="0" smtClean="0"/>
              <a:t> ~ home for NIOSH Ag Centers</a:t>
            </a:r>
          </a:p>
          <a:p>
            <a:pPr eaLnBrk="1" fontAlgn="auto" hangingPunct="1">
              <a:spcAft>
                <a:spcPts val="0"/>
              </a:spcAft>
              <a:buFont typeface="Arial" pitchFamily="34" charset="0"/>
              <a:buChar char="•"/>
              <a:defRPr/>
            </a:pPr>
            <a:r>
              <a:rPr lang="en-US" sz="2800" dirty="0" smtClean="0"/>
              <a:t>AgriSafe – </a:t>
            </a:r>
            <a:r>
              <a:rPr lang="en-US" sz="2800" u="sng" dirty="0" smtClean="0">
                <a:solidFill>
                  <a:srgbClr val="0070C0"/>
                </a:solidFill>
              </a:rPr>
              <a:t>www.agrisafe.org</a:t>
            </a:r>
          </a:p>
          <a:p>
            <a:pPr eaLnBrk="1" fontAlgn="auto" hangingPunct="1">
              <a:spcAft>
                <a:spcPts val="0"/>
              </a:spcAft>
              <a:buFont typeface="Arial" pitchFamily="34" charset="0"/>
              <a:buChar char="•"/>
              <a:defRPr/>
            </a:pPr>
            <a:r>
              <a:rPr lang="en-US" sz="2800" dirty="0" smtClean="0"/>
              <a:t>National Education Center for Agricultural Safety  </a:t>
            </a:r>
            <a:r>
              <a:rPr lang="en-US" sz="2800" u="sng" dirty="0" smtClean="0">
                <a:solidFill>
                  <a:srgbClr val="0070C0"/>
                </a:solidFill>
                <a:hlinkClick r:id="rId6" tooltip="Link to National Education Center for Agricultural Safety"/>
              </a:rPr>
              <a:t>www.necasag.org</a:t>
            </a:r>
            <a:endParaRPr lang="en-US" sz="2800" u="sng" dirty="0" smtClean="0">
              <a:solidFill>
                <a:srgbClr val="0070C0"/>
              </a:solidFill>
            </a:endParaRPr>
          </a:p>
          <a:p>
            <a:pPr eaLnBrk="1" fontAlgn="auto" hangingPunct="1">
              <a:spcAft>
                <a:spcPts val="0"/>
              </a:spcAft>
              <a:buFont typeface="Arial" pitchFamily="34" charset="0"/>
              <a:buChar char="•"/>
              <a:defRPr/>
            </a:pPr>
            <a:r>
              <a:rPr lang="en-US" sz="2800" dirty="0" smtClean="0"/>
              <a:t>National Safety Council- </a:t>
            </a:r>
            <a:r>
              <a:rPr lang="en-US" sz="2800" u="sng" dirty="0" smtClean="0">
                <a:solidFill>
                  <a:srgbClr val="0070C0"/>
                </a:solidFill>
                <a:hlinkClick r:id="rId6" tooltip="Link to the National Safety Council"/>
              </a:rPr>
              <a:t>www.nsc.org</a:t>
            </a:r>
            <a:endParaRPr lang="en-US" sz="2800" u="sng" dirty="0" smtClean="0">
              <a:solidFill>
                <a:srgbClr val="0070C0"/>
              </a:solidFill>
            </a:endParaRPr>
          </a:p>
          <a:p>
            <a:pPr marL="0" indent="0" eaLnBrk="1" fontAlgn="auto" hangingPunct="1">
              <a:spcAft>
                <a:spcPts val="0"/>
              </a:spcAft>
              <a:buNone/>
              <a:defRPr/>
            </a:pPr>
            <a:endParaRPr lang="en-US" dirty="0"/>
          </a:p>
        </p:txBody>
      </p:sp>
      <p:sp>
        <p:nvSpPr>
          <p:cNvPr id="4" name="TextBox 3" title="Hiding Copyright date"/>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417"/>
            <a:ext cx="8229600" cy="1143000"/>
          </a:xfrm>
        </p:spPr>
        <p:txBody>
          <a:bodyPr/>
          <a:lstStyle/>
          <a:p>
            <a:r>
              <a:rPr lang="en-US" dirty="0" smtClean="0"/>
              <a:t>Employee Rights</a:t>
            </a:r>
            <a:endParaRPr lang="en-US" dirty="0"/>
          </a:p>
        </p:txBody>
      </p:sp>
      <p:sp>
        <p:nvSpPr>
          <p:cNvPr id="4" name="Content Placeholder 2"/>
          <p:cNvSpPr>
            <a:spLocks noGrp="1"/>
          </p:cNvSpPr>
          <p:nvPr>
            <p:ph idx="1"/>
          </p:nvPr>
        </p:nvSpPr>
        <p:spPr>
          <a:xfrm>
            <a:off x="990600" y="1981200"/>
            <a:ext cx="7696200" cy="4144963"/>
          </a:xfrm>
        </p:spPr>
        <p:txBody>
          <a:bodyPr/>
          <a:lstStyle/>
          <a:p>
            <a:pPr eaLnBrk="1" hangingPunct="1">
              <a:buFont typeface="Arial" charset="0"/>
              <a:buNone/>
            </a:pPr>
            <a:r>
              <a:rPr lang="en-US" sz="2400" dirty="0" smtClean="0">
                <a:latin typeface="Arial" charset="0"/>
                <a:cs typeface="Arial" charset="0"/>
              </a:rPr>
              <a:t>You have the right to:</a:t>
            </a:r>
          </a:p>
          <a:p>
            <a:pPr eaLnBrk="1" hangingPunct="1">
              <a:buFont typeface="Arial" charset="0"/>
              <a:buNone/>
            </a:pPr>
            <a:endParaRPr lang="en-US" sz="1000"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A safe and healthful workplace </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Know about hazardous chemicals</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Information about injuries and illnesses in your workplace </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Complain or request hazard correction from employer </a:t>
            </a:r>
            <a:endParaRPr lang="en-US" sz="2400" b="1" dirty="0" smtClean="0">
              <a:latin typeface="Arial" charset="0"/>
              <a:cs typeface="Arial" charset="0"/>
            </a:endParaRPr>
          </a:p>
          <a:p>
            <a:pPr eaLnBrk="1" hangingPunct="1"/>
            <a:endParaRPr lang="en-US" dirty="0" smtClean="0"/>
          </a:p>
        </p:txBody>
      </p:sp>
    </p:spTree>
    <p:extLst>
      <p:ext uri="{BB962C8B-B14F-4D97-AF65-F5344CB8AC3E}">
        <p14:creationId xmlns:p14="http://schemas.microsoft.com/office/powerpoint/2010/main" val="2252824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86" y="17417"/>
            <a:ext cx="8229600" cy="1143000"/>
          </a:xfrm>
        </p:spPr>
        <p:txBody>
          <a:bodyPr/>
          <a:lstStyle/>
          <a:p>
            <a:r>
              <a:rPr lang="en-US" dirty="0" smtClean="0"/>
              <a:t>Employee Rights </a:t>
            </a:r>
            <a:endParaRPr lang="en-US" dirty="0"/>
          </a:p>
        </p:txBody>
      </p:sp>
      <p:sp>
        <p:nvSpPr>
          <p:cNvPr id="5" name="Content Placeholder 2"/>
          <p:cNvSpPr>
            <a:spLocks noGrp="1"/>
          </p:cNvSpPr>
          <p:nvPr>
            <p:ph idx="1"/>
          </p:nvPr>
        </p:nvSpPr>
        <p:spPr>
          <a:xfrm>
            <a:off x="838200" y="1905000"/>
            <a:ext cx="7848600" cy="4221163"/>
          </a:xfrm>
        </p:spPr>
        <p:txBody>
          <a:bodyPr/>
          <a:lstStyle/>
          <a:p>
            <a:pPr eaLnBrk="1" hangingPunct="1">
              <a:buFont typeface="Arial" charset="0"/>
              <a:buNone/>
            </a:pPr>
            <a:r>
              <a:rPr lang="en-US" sz="2400" dirty="0" smtClean="0">
                <a:latin typeface="Arial" charset="0"/>
                <a:cs typeface="Arial" charset="0"/>
              </a:rPr>
              <a:t>You have the right to:</a:t>
            </a:r>
          </a:p>
          <a:p>
            <a:pPr eaLnBrk="1" hangingPunct="1">
              <a:buFont typeface="Arial" charset="0"/>
              <a:buNone/>
            </a:pPr>
            <a:endParaRPr lang="en-US" sz="1000"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Training</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Access to hazard exposure and medical records</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File a complaint with OSHA</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Participate in an OSHA inspection</a:t>
            </a:r>
          </a:p>
          <a:p>
            <a:pPr marL="457200" lvl="1" indent="0" eaLnBrk="1" hangingPunct="1">
              <a:buNone/>
            </a:pPr>
            <a:endParaRPr lang="en-US" sz="1000" b="1" dirty="0" smtClean="0">
              <a:latin typeface="Arial" charset="0"/>
              <a:cs typeface="Arial" charset="0"/>
            </a:endParaRPr>
          </a:p>
          <a:p>
            <a:pPr lvl="1" eaLnBrk="1" hangingPunct="1">
              <a:buFont typeface="Arial" charset="0"/>
              <a:buChar char="•"/>
            </a:pPr>
            <a:r>
              <a:rPr lang="en-US" sz="2400" dirty="0" smtClean="0">
                <a:latin typeface="Arial" charset="0"/>
                <a:cs typeface="Arial" charset="0"/>
              </a:rPr>
              <a:t>Be free from retaliation for exercising safety and health rights</a:t>
            </a:r>
          </a:p>
          <a:p>
            <a:pPr eaLnBrk="1" hangingPunct="1"/>
            <a:endParaRPr lang="en-US" dirty="0" smtClean="0"/>
          </a:p>
        </p:txBody>
      </p:sp>
    </p:spTree>
    <p:extLst>
      <p:ext uri="{BB962C8B-B14F-4D97-AF65-F5344CB8AC3E}">
        <p14:creationId xmlns:p14="http://schemas.microsoft.com/office/powerpoint/2010/main" val="3073425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1371601"/>
            <a:ext cx="2362200" cy="707886"/>
          </a:xfrm>
          <a:prstGeom prst="rect">
            <a:avLst/>
          </a:prstGeom>
        </p:spPr>
        <p:txBody>
          <a:bodyPr wrap="square">
            <a:spAutoFit/>
          </a:bodyPr>
          <a:lstStyle/>
          <a:p>
            <a:r>
              <a:rPr lang="en-US" sz="2000" dirty="0">
                <a:solidFill>
                  <a:prstClr val="black"/>
                </a:solidFill>
              </a:rPr>
              <a:t>Whistle Blower Protection Program </a:t>
            </a:r>
          </a:p>
        </p:txBody>
      </p:sp>
      <p:pic>
        <p:nvPicPr>
          <p:cNvPr id="7" name="Picture 2" title="Picture of OSHA Fact Sheet for Whistleblower right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0238" t="11524" r="28810" b="7714"/>
          <a:stretch/>
        </p:blipFill>
        <p:spPr bwMode="auto">
          <a:xfrm>
            <a:off x="3859696" y="609600"/>
            <a:ext cx="5315962" cy="56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lstStyle/>
          <a:p>
            <a:r>
              <a:rPr lang="en-US" dirty="0" err="1" smtClean="0"/>
              <a:t>WhistleBlower</a:t>
            </a:r>
            <a:r>
              <a:rPr lang="en-US" dirty="0" smtClean="0"/>
              <a:t> Facts</a:t>
            </a:r>
            <a:endParaRPr lang="en-US" dirty="0"/>
          </a:p>
        </p:txBody>
      </p:sp>
      <p:pic>
        <p:nvPicPr>
          <p:cNvPr id="4" name="Picture 2" title="OSHA webpage for Whistleblower Protection Program">
            <a:hlinkClick r:id="rId4"/>
          </p:cNvPr>
          <p:cNvPicPr>
            <a:picLocks noGrp="1" noChangeAspect="1" noChangeArrowheads="1"/>
          </p:cNvPicPr>
          <p:nvPr>
            <p:ph idx="4294967295"/>
          </p:nvPr>
        </p:nvPicPr>
        <p:blipFill rotWithShape="1">
          <a:blip r:embed="rId5" cstate="email">
            <a:extLst>
              <a:ext uri="{28A0092B-C50C-407E-A947-70E740481C1C}">
                <a14:useLocalDpi xmlns:a14="http://schemas.microsoft.com/office/drawing/2010/main"/>
              </a:ext>
            </a:extLst>
          </a:blip>
          <a:srcRect/>
          <a:stretch/>
        </p:blipFill>
        <p:spPr bwMode="auto">
          <a:xfrm>
            <a:off x="381483" y="2286000"/>
            <a:ext cx="3478213"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021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a:xfrm>
            <a:off x="685800" y="0"/>
            <a:ext cx="8229600" cy="1143000"/>
          </a:xfrm>
        </p:spPr>
        <p:txBody>
          <a:bodyPr/>
          <a:lstStyle/>
          <a:p>
            <a:pPr eaLnBrk="1" hangingPunct="1"/>
            <a:r>
              <a:rPr lang="en-US" smtClean="0"/>
              <a:t>State to State</a:t>
            </a:r>
          </a:p>
        </p:txBody>
      </p:sp>
      <p:sp>
        <p:nvSpPr>
          <p:cNvPr id="90115" name="Content Placeholder 2"/>
          <p:cNvSpPr>
            <a:spLocks noGrp="1"/>
          </p:cNvSpPr>
          <p:nvPr>
            <p:ph idx="1"/>
          </p:nvPr>
        </p:nvSpPr>
        <p:spPr>
          <a:xfrm>
            <a:off x="1600200" y="1828800"/>
            <a:ext cx="7086600" cy="4297363"/>
          </a:xfrm>
        </p:spPr>
        <p:txBody>
          <a:bodyPr/>
          <a:lstStyle/>
          <a:p>
            <a:pPr eaLnBrk="1" hangingPunct="1">
              <a:buFont typeface="Arial" charset="0"/>
              <a:buNone/>
            </a:pPr>
            <a:r>
              <a:rPr lang="en-US" i="1" dirty="0" smtClean="0"/>
              <a:t>	</a:t>
            </a:r>
            <a:r>
              <a:rPr lang="en-US" dirty="0" smtClean="0"/>
              <a:t>Important to check with your state OSHA  since there are 25 states that match or exceed this OSHA instruction</a:t>
            </a:r>
          </a:p>
        </p:txBody>
      </p:sp>
      <p:pic>
        <p:nvPicPr>
          <p:cNvPr id="90116" name="Picture 2" descr="Map with Lege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581400"/>
            <a:ext cx="3886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title="Hiding Copyright date"/>
          <p:cNvSpPr txBox="1"/>
          <p:nvPr/>
        </p:nvSpPr>
        <p:spPr>
          <a:xfrm>
            <a:off x="7971692" y="6366431"/>
            <a:ext cx="1143000" cy="491569"/>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6400800" cy="5914055"/>
          </a:xfrm>
          <a:prstGeom prst="rect">
            <a:avLst/>
          </a:prstGeom>
        </p:spPr>
        <p:txBody>
          <a:bodyPr wrap="square">
            <a:spAutoFit/>
          </a:bodyPr>
          <a:lstStyle/>
          <a:p>
            <a:pPr marR="0" lvl="0">
              <a:lnSpc>
                <a:spcPct val="107000"/>
              </a:lnSpc>
              <a:spcBef>
                <a:spcPts val="0"/>
              </a:spcBef>
              <a:spcAft>
                <a:spcPts val="0"/>
              </a:spcAft>
            </a:pPr>
            <a:r>
              <a:rPr lang="en-US" sz="1400" b="1" dirty="0" smtClean="0">
                <a:latin typeface="Calibri" panose="020F0502020204030204" pitchFamily="34" charset="0"/>
                <a:ea typeface="Calibri" panose="020F0502020204030204" pitchFamily="34" charset="0"/>
                <a:cs typeface="Times New Roman" panose="02020603050405020304" pitchFamily="18" charset="0"/>
              </a:rPr>
              <a:t>Test Questions</a:t>
            </a:r>
          </a:p>
          <a:p>
            <a:pPr marR="0" lvl="0">
              <a:lnSpc>
                <a:spcPct val="107000"/>
              </a:lnSpc>
              <a:spcBef>
                <a:spcPts val="0"/>
              </a:spcBef>
              <a:spcAft>
                <a:spcPts val="0"/>
              </a:spcAft>
            </a:pPr>
            <a:endParaRPr lang="en-US" sz="1200" b="1"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smtClean="0">
                <a:latin typeface="Calibri" panose="020F0502020204030204" pitchFamily="34" charset="0"/>
                <a:ea typeface="Calibri" panose="020F0502020204030204" pitchFamily="34" charset="0"/>
                <a:cs typeface="Times New Roman" panose="02020603050405020304" pitchFamily="18" charset="0"/>
              </a:rPr>
              <a:t>Emerging </a:t>
            </a:r>
            <a:r>
              <a:rPr lang="en-US" sz="1000" dirty="0">
                <a:latin typeface="Calibri" panose="020F0502020204030204" pitchFamily="34" charset="0"/>
                <a:ea typeface="Calibri" panose="020F0502020204030204" pitchFamily="34" charset="0"/>
                <a:cs typeface="Times New Roman" panose="02020603050405020304" pitchFamily="18" charset="0"/>
              </a:rPr>
              <a:t>zoonotic diseases are those infectious diseases discovered to be harmful within the past 10 years.</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True</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False</a:t>
            </a: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A significant symptom of brucellosis is a fever that goes away and then returns.</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True</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False</a:t>
            </a: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Your </a:t>
            </a:r>
            <a:r>
              <a:rPr lang="en-US" sz="1000" dirty="0" err="1">
                <a:latin typeface="Calibri" panose="020F0502020204030204" pitchFamily="34" charset="0"/>
                <a:ea typeface="Calibri" panose="020F0502020204030204" pitchFamily="34" charset="0"/>
                <a:cs typeface="Times New Roman" panose="02020603050405020304" pitchFamily="18" charset="0"/>
              </a:rPr>
              <a:t>Tdap</a:t>
            </a:r>
            <a:r>
              <a:rPr lang="en-US" sz="1000" dirty="0">
                <a:latin typeface="Calibri" panose="020F0502020204030204" pitchFamily="34" charset="0"/>
                <a:ea typeface="Calibri" panose="020F0502020204030204" pitchFamily="34" charset="0"/>
                <a:cs typeface="Times New Roman" panose="02020603050405020304" pitchFamily="18" charset="0"/>
              </a:rPr>
              <a:t> (tetanus, diphtheria, and pertussis) vaccine should be updated every __ years.</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a.3</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b.5</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c.10</a:t>
            </a: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Almost one-half of the emerging diseases in the U.S. are zoonotic by definition.</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True</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False</a:t>
            </a: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An estimated ____ million children in the U.S. are victims of dog bites each year.</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a.1.5</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b.4.5</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c.7.0</a:t>
            </a: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Symptoms of Lyme disease may include:</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painful, swollen joints</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a raised area with a red ring</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fever</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all of the above</a:t>
            </a: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The most common symptom of New Castle disease is conjunctivitis (reddened, watering, painful eyes).</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True</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False</a:t>
            </a: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Histoplasmosis is typically caused by:</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direct contact with bird feathers</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a laceration from a bite</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inhalation of fungus spores</a:t>
            </a: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One-third to one-half of persons infected with Q fever develop:</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jaundice</a:t>
            </a:r>
          </a:p>
          <a:p>
            <a:pPr marL="742950" marR="0" lvl="1" indent="-285750">
              <a:lnSpc>
                <a:spcPct val="107000"/>
              </a:lnSpc>
              <a:spcBef>
                <a:spcPts val="0"/>
              </a:spcBef>
              <a:spcAft>
                <a:spcPts val="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pneumonia</a:t>
            </a:r>
          </a:p>
          <a:p>
            <a:pPr marL="742950" marR="0" lvl="1" indent="-285750">
              <a:lnSpc>
                <a:spcPct val="107000"/>
              </a:lnSpc>
              <a:spcBef>
                <a:spcPts val="0"/>
              </a:spcBef>
              <a:spcAft>
                <a:spcPts val="800"/>
              </a:spcAft>
              <a:buFont typeface="+mj-lt"/>
              <a:buAutoNum type="alphaLcPeriod"/>
            </a:pPr>
            <a:r>
              <a:rPr lang="en-US" sz="1000" dirty="0">
                <a:latin typeface="Calibri" panose="020F0502020204030204" pitchFamily="34" charset="0"/>
                <a:ea typeface="Calibri" panose="020F0502020204030204" pitchFamily="34" charset="0"/>
                <a:cs typeface="Times New Roman" panose="02020603050405020304" pitchFamily="18" charset="0"/>
              </a:rPr>
              <a:t>rheumatoid arthritis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hidden="1"/>
          <p:cNvSpPr>
            <a:spLocks noGrp="1"/>
          </p:cNvSpPr>
          <p:nvPr>
            <p:ph type="title"/>
          </p:nvPr>
        </p:nvSpPr>
        <p:spPr/>
        <p:txBody>
          <a:bodyPr/>
          <a:lstStyle/>
          <a:p>
            <a:r>
              <a:rPr lang="en-US" dirty="0" smtClean="0"/>
              <a:t>Test Questions</a:t>
            </a:r>
            <a:endParaRPr lang="en-US" dirty="0"/>
          </a:p>
        </p:txBody>
      </p:sp>
    </p:spTree>
    <p:extLst>
      <p:ext uri="{BB962C8B-B14F-4D97-AF65-F5344CB8AC3E}">
        <p14:creationId xmlns:p14="http://schemas.microsoft.com/office/powerpoint/2010/main" val="313956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553200" cy="1341438"/>
          </a:xfrm>
        </p:spPr>
        <p:txBody>
          <a:bodyPr>
            <a:normAutofit fontScale="90000"/>
          </a:bodyPr>
          <a:lstStyle/>
          <a:p>
            <a:r>
              <a:rPr lang="en-US" dirty="0" smtClean="0"/>
              <a:t>What is  a Zoonotic Disease?</a:t>
            </a:r>
            <a:endParaRPr lang="en-US" dirty="0"/>
          </a:p>
        </p:txBody>
      </p:sp>
      <p:sp>
        <p:nvSpPr>
          <p:cNvPr id="3" name="Content Placeholder 2"/>
          <p:cNvSpPr>
            <a:spLocks noGrp="1"/>
          </p:cNvSpPr>
          <p:nvPr>
            <p:ph idx="1"/>
          </p:nvPr>
        </p:nvSpPr>
        <p:spPr>
          <a:xfrm>
            <a:off x="1828800" y="1981200"/>
            <a:ext cx="6858000" cy="4373563"/>
          </a:xfrm>
        </p:spPr>
        <p:txBody>
          <a:bodyPr/>
          <a:lstStyle/>
          <a:p>
            <a:r>
              <a:rPr lang="en-US" dirty="0" smtClean="0"/>
              <a:t>A zoonotic disease is a disease that can be passed between animals and humans. </a:t>
            </a:r>
          </a:p>
          <a:p>
            <a:r>
              <a:rPr lang="en-US" dirty="0" smtClean="0"/>
              <a:t>Zoonotic diseases can be caused by viruses, bacteria, fungi, and parasites.</a:t>
            </a:r>
          </a:p>
          <a:p>
            <a:pPr marL="0" indent="0">
              <a:buNone/>
            </a:pPr>
            <a:endParaRPr lang="en-US" dirty="0"/>
          </a:p>
          <a:p>
            <a:pPr marL="0" indent="0">
              <a:buNone/>
            </a:pPr>
            <a:r>
              <a:rPr lang="en-US" sz="1400" dirty="0" smtClean="0">
                <a:hlinkClick r:id="rId3" tooltip="Link to CDC"/>
              </a:rPr>
              <a:t>www.cdc.gov/onehealth </a:t>
            </a:r>
            <a:r>
              <a:rPr lang="en-US" sz="1400" dirty="0" smtClean="0"/>
              <a:t>October 2013</a:t>
            </a:r>
            <a:endParaRPr lang="en-US" sz="1400" dirty="0"/>
          </a:p>
        </p:txBody>
      </p:sp>
    </p:spTree>
    <p:extLst>
      <p:ext uri="{BB962C8B-B14F-4D97-AF65-F5344CB8AC3E}">
        <p14:creationId xmlns:p14="http://schemas.microsoft.com/office/powerpoint/2010/main" val="2386681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705600" cy="1722438"/>
          </a:xfrm>
        </p:spPr>
        <p:txBody>
          <a:bodyPr>
            <a:normAutofit/>
          </a:bodyPr>
          <a:lstStyle/>
          <a:p>
            <a:r>
              <a:rPr lang="en-US" sz="3600" dirty="0" smtClean="0"/>
              <a:t>Emerging Zoonotic Diseases</a:t>
            </a:r>
            <a:endParaRPr lang="en-US" sz="3600" dirty="0"/>
          </a:p>
        </p:txBody>
      </p:sp>
      <p:sp>
        <p:nvSpPr>
          <p:cNvPr id="3" name="Content Placeholder 2"/>
          <p:cNvSpPr>
            <a:spLocks noGrp="1"/>
          </p:cNvSpPr>
          <p:nvPr>
            <p:ph idx="1"/>
          </p:nvPr>
        </p:nvSpPr>
        <p:spPr>
          <a:xfrm>
            <a:off x="1752600" y="1752600"/>
            <a:ext cx="6934200" cy="4373563"/>
          </a:xfrm>
        </p:spPr>
        <p:txBody>
          <a:bodyPr>
            <a:normAutofit/>
          </a:bodyPr>
          <a:lstStyle/>
          <a:p>
            <a:pPr marL="114300" indent="0">
              <a:buNone/>
            </a:pPr>
            <a:r>
              <a:rPr lang="en-US" dirty="0" smtClean="0"/>
              <a:t>Infectious diseases whose incidence in humans has increased in the past two decades or threatens to increase in the near future have been defined as </a:t>
            </a:r>
            <a:r>
              <a:rPr lang="en-US" b="1" i="1" u="sng" dirty="0" smtClean="0"/>
              <a:t>emerging.</a:t>
            </a:r>
          </a:p>
          <a:p>
            <a:pPr marL="114300" indent="0">
              <a:buNone/>
            </a:pPr>
            <a:endParaRPr lang="en-US" sz="1400" b="1" i="1" u="sng" dirty="0"/>
          </a:p>
          <a:p>
            <a:pPr marL="114300" indent="0">
              <a:buNone/>
            </a:pPr>
            <a:r>
              <a:rPr lang="en-US" sz="1400" b="1" i="1" u="sng" dirty="0" smtClean="0">
                <a:hlinkClick r:id="rId3" tooltip="Link to CDC"/>
              </a:rPr>
              <a:t>http://wwwnc.cdc.gov/eid/page/background-goals </a:t>
            </a:r>
            <a:endParaRPr lang="en-US" sz="1400" b="1" i="1" u="sng" dirty="0" smtClean="0"/>
          </a:p>
          <a:p>
            <a:pPr marL="114300" indent="0">
              <a:buNone/>
            </a:pPr>
            <a:endParaRPr lang="en-US" dirty="0" smtClean="0"/>
          </a:p>
          <a:p>
            <a:pPr lvl="2"/>
            <a:endParaRPr lang="en-US" dirty="0"/>
          </a:p>
          <a:p>
            <a:pPr marL="914400" lvl="2" indent="0">
              <a:buNone/>
            </a:pPr>
            <a:endParaRPr lang="en-US" dirty="0"/>
          </a:p>
        </p:txBody>
      </p:sp>
      <p:pic>
        <p:nvPicPr>
          <p:cNvPr id="4" name="Picture 3" title="Hides Organization's Copyright inform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5849" y="6346596"/>
            <a:ext cx="1140051" cy="493819"/>
          </a:xfrm>
          <a:prstGeom prst="rect">
            <a:avLst/>
          </a:prstGeom>
        </p:spPr>
      </p:pic>
    </p:spTree>
    <p:extLst>
      <p:ext uri="{BB962C8B-B14F-4D97-AF65-F5344CB8AC3E}">
        <p14:creationId xmlns:p14="http://schemas.microsoft.com/office/powerpoint/2010/main" val="1351574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629400" cy="1112838"/>
          </a:xfrm>
        </p:spPr>
        <p:txBody>
          <a:bodyPr/>
          <a:lstStyle/>
          <a:p>
            <a:r>
              <a:rPr lang="en-US" dirty="0" smtClean="0"/>
              <a:t>Prevalence </a:t>
            </a:r>
            <a:endParaRPr lang="en-US" dirty="0"/>
          </a:p>
        </p:txBody>
      </p:sp>
      <p:sp>
        <p:nvSpPr>
          <p:cNvPr id="3" name="Content Placeholder 2"/>
          <p:cNvSpPr>
            <a:spLocks noGrp="1"/>
          </p:cNvSpPr>
          <p:nvPr>
            <p:ph idx="1"/>
          </p:nvPr>
        </p:nvSpPr>
        <p:spPr>
          <a:xfrm>
            <a:off x="1752600" y="1981200"/>
            <a:ext cx="7239000" cy="4144963"/>
          </a:xfrm>
        </p:spPr>
        <p:txBody>
          <a:bodyPr>
            <a:normAutofit lnSpcReduction="10000"/>
          </a:bodyPr>
          <a:lstStyle/>
          <a:p>
            <a:r>
              <a:rPr lang="en-US" sz="2400" dirty="0" smtClean="0"/>
              <a:t>Majority of </a:t>
            </a:r>
            <a:r>
              <a:rPr lang="en-US" sz="2400" u="sng" dirty="0" smtClean="0"/>
              <a:t>emerging</a:t>
            </a:r>
            <a:r>
              <a:rPr lang="en-US" sz="2400" dirty="0" smtClean="0"/>
              <a:t> infectious diseases in U.S. are zoonotic – over 75% of emerging pathogens are considered zoonotic (i.e.: cat scratch &amp; leptospirosis)*</a:t>
            </a:r>
          </a:p>
          <a:p>
            <a:pPr lvl="2"/>
            <a:r>
              <a:rPr lang="en-US" sz="1600" dirty="0">
                <a:solidFill>
                  <a:prstClr val="black"/>
                </a:solidFill>
              </a:rPr>
              <a:t>Infectious refers to diseases caused by bacteria, viruses, </a:t>
            </a:r>
            <a:r>
              <a:rPr lang="en-US" sz="1600" dirty="0" smtClean="0">
                <a:solidFill>
                  <a:prstClr val="black"/>
                </a:solidFill>
              </a:rPr>
              <a:t>fungus, or </a:t>
            </a:r>
            <a:r>
              <a:rPr lang="en-US" sz="1600" dirty="0">
                <a:solidFill>
                  <a:prstClr val="black"/>
                </a:solidFill>
              </a:rPr>
              <a:t>parasites </a:t>
            </a:r>
            <a:r>
              <a:rPr lang="en-US" sz="1600" dirty="0" smtClean="0">
                <a:solidFill>
                  <a:prstClr val="black"/>
                </a:solidFill>
              </a:rPr>
              <a:t>that </a:t>
            </a:r>
            <a:r>
              <a:rPr lang="en-US" sz="1600" dirty="0">
                <a:solidFill>
                  <a:prstClr val="black"/>
                </a:solidFill>
              </a:rPr>
              <a:t>can be transferred to humans</a:t>
            </a:r>
          </a:p>
          <a:p>
            <a:pPr lvl="2"/>
            <a:endParaRPr lang="en-US" sz="400" dirty="0" smtClean="0"/>
          </a:p>
          <a:p>
            <a:r>
              <a:rPr lang="en-US" sz="2400" dirty="0" smtClean="0"/>
              <a:t>Difficult to determine numbers as many are unreported</a:t>
            </a:r>
          </a:p>
          <a:p>
            <a:pPr lvl="2"/>
            <a:r>
              <a:rPr lang="en-US" sz="1600" dirty="0" smtClean="0"/>
              <a:t>Symptoms are not severe or individual may not realize a disease is reportable (notifiable) </a:t>
            </a:r>
          </a:p>
          <a:p>
            <a:endParaRPr lang="en-US" sz="2400" dirty="0" smtClean="0"/>
          </a:p>
          <a:p>
            <a:r>
              <a:rPr lang="en-US" sz="2400" dirty="0" smtClean="0"/>
              <a:t>Public health and agriculture agency surveillance is conducted at the state </a:t>
            </a:r>
            <a:r>
              <a:rPr lang="en-US" sz="2400" dirty="0"/>
              <a:t>level</a:t>
            </a:r>
            <a:r>
              <a:rPr lang="en-US" sz="2400" dirty="0" smtClean="0"/>
              <a:t>. **</a:t>
            </a:r>
          </a:p>
        </p:txBody>
      </p:sp>
    </p:spTree>
    <p:extLst>
      <p:ext uri="{BB962C8B-B14F-4D97-AF65-F5344CB8AC3E}">
        <p14:creationId xmlns:p14="http://schemas.microsoft.com/office/powerpoint/2010/main" val="2370881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ormAutofit fontScale="90000"/>
          </a:bodyPr>
          <a:lstStyle/>
          <a:p>
            <a:r>
              <a:rPr lang="en-US" dirty="0" smtClean="0"/>
              <a:t>Economic Concerns</a:t>
            </a:r>
            <a:endParaRPr lang="en-US" dirty="0"/>
          </a:p>
        </p:txBody>
      </p:sp>
      <p:sp>
        <p:nvSpPr>
          <p:cNvPr id="3" name="Content Placeholder 2"/>
          <p:cNvSpPr>
            <a:spLocks noGrp="1"/>
          </p:cNvSpPr>
          <p:nvPr>
            <p:ph idx="1"/>
          </p:nvPr>
        </p:nvSpPr>
        <p:spPr>
          <a:xfrm>
            <a:off x="1828800" y="2133600"/>
            <a:ext cx="6934200" cy="4373563"/>
          </a:xfrm>
        </p:spPr>
        <p:txBody>
          <a:bodyPr/>
          <a:lstStyle/>
          <a:p>
            <a:r>
              <a:rPr lang="en-US" dirty="0" smtClean="0"/>
              <a:t>Costs related to loss of diseased livestock</a:t>
            </a:r>
            <a:r>
              <a:rPr lang="en-US" sz="2000" dirty="0" smtClean="0"/>
              <a:t>*</a:t>
            </a:r>
          </a:p>
          <a:p>
            <a:r>
              <a:rPr lang="en-US" dirty="0" smtClean="0"/>
              <a:t>Cost of disease prevention and treatment of infections </a:t>
            </a:r>
            <a:r>
              <a:rPr lang="en-US" sz="2000" dirty="0" smtClean="0"/>
              <a:t>*</a:t>
            </a:r>
            <a:r>
              <a:rPr lang="en-US" dirty="0" smtClean="0"/>
              <a:t> - money &amp; time involved</a:t>
            </a:r>
          </a:p>
          <a:p>
            <a:r>
              <a:rPr lang="en-US" dirty="0" smtClean="0"/>
              <a:t>Costs related to herd replacement</a:t>
            </a:r>
          </a:p>
          <a:p>
            <a:r>
              <a:rPr lang="en-US" dirty="0" smtClean="0"/>
              <a:t>Production costs impacted by operator/worker illness</a:t>
            </a:r>
            <a:endParaRPr lang="en-US" dirty="0"/>
          </a:p>
        </p:txBody>
      </p:sp>
    </p:spTree>
    <p:extLst>
      <p:ext uri="{BB962C8B-B14F-4D97-AF65-F5344CB8AC3E}">
        <p14:creationId xmlns:p14="http://schemas.microsoft.com/office/powerpoint/2010/main" val="2711400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Bacterial Zoonotic Diseases Tabl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 y="76200"/>
            <a:ext cx="7880382" cy="6172200"/>
          </a:xfrm>
          <a:prstGeom prst="rect">
            <a:avLst/>
          </a:prstGeom>
        </p:spPr>
      </p:pic>
      <p:pic>
        <p:nvPicPr>
          <p:cNvPr id="3" name="Picture 2" title="Agrisaf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5732" y="6019798"/>
            <a:ext cx="894594" cy="334967"/>
          </a:xfrm>
          <a:prstGeom prst="rect">
            <a:avLst/>
          </a:prstGeom>
        </p:spPr>
      </p:pic>
      <p:sp>
        <p:nvSpPr>
          <p:cNvPr id="4" name="Title 3" hidden="1"/>
          <p:cNvSpPr>
            <a:spLocks noGrp="1"/>
          </p:cNvSpPr>
          <p:nvPr>
            <p:ph type="title"/>
          </p:nvPr>
        </p:nvSpPr>
        <p:spPr/>
        <p:txBody>
          <a:bodyPr/>
          <a:lstStyle/>
          <a:p>
            <a:r>
              <a:rPr lang="en-US" dirty="0" smtClean="0"/>
              <a:t>Bacterial Zoonotic Diseases</a:t>
            </a:r>
            <a:endParaRPr lang="en-US" dirty="0"/>
          </a:p>
        </p:txBody>
      </p:sp>
    </p:spTree>
    <p:extLst>
      <p:ext uri="{BB962C8B-B14F-4D97-AF65-F5344CB8AC3E}">
        <p14:creationId xmlns:p14="http://schemas.microsoft.com/office/powerpoint/2010/main" val="1845055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3050</TotalTime>
  <Words>1717</Words>
  <Application>Microsoft Office PowerPoint</Application>
  <PresentationFormat>On-screen Show (4:3)</PresentationFormat>
  <Paragraphs>320</Paragraphs>
  <Slides>48</Slides>
  <Notes>28</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Office Theme</vt:lpstr>
      <vt:lpstr>1_Office Theme</vt:lpstr>
      <vt:lpstr>2_Office Theme</vt:lpstr>
      <vt:lpstr>3_Office Theme</vt:lpstr>
      <vt:lpstr>6_Office Theme</vt:lpstr>
      <vt:lpstr>Prevention of Zoonotic Diseases in Agriculture</vt:lpstr>
      <vt:lpstr>Focus Area for Presentation</vt:lpstr>
      <vt:lpstr>Susan Harwood Training Grant</vt:lpstr>
      <vt:lpstr>Program Objectives</vt:lpstr>
      <vt:lpstr>What is  a Zoonotic Disease?</vt:lpstr>
      <vt:lpstr>Emerging Zoonotic Diseases</vt:lpstr>
      <vt:lpstr>Prevalence </vt:lpstr>
      <vt:lpstr>Economic Concerns</vt:lpstr>
      <vt:lpstr>Bacterial Zoonotic Diseases</vt:lpstr>
      <vt:lpstr>Bacterial Zoonotic Diseases 2</vt:lpstr>
      <vt:lpstr>Bacterial Zoonotic Diseases 3</vt:lpstr>
      <vt:lpstr>Family</vt:lpstr>
      <vt:lpstr>Viral Zoonotic Diseases</vt:lpstr>
      <vt:lpstr>Animals and pets</vt:lpstr>
      <vt:lpstr>Fungal, Parasitic, Protein  Zoonotic Diseases</vt:lpstr>
      <vt:lpstr>Protein Particle Disease</vt:lpstr>
      <vt:lpstr>Disease Prevention</vt:lpstr>
      <vt:lpstr>Disease Prevention</vt:lpstr>
      <vt:lpstr>PPE</vt:lpstr>
      <vt:lpstr>Disease Prevention</vt:lpstr>
      <vt:lpstr>Protecting Your Family  On &amp; Off the Farm</vt:lpstr>
      <vt:lpstr>Child Exposures</vt:lpstr>
      <vt:lpstr>Concerns During Pregnancy</vt:lpstr>
      <vt:lpstr>Example of Home/Family Resource</vt:lpstr>
      <vt:lpstr>Wound Care</vt:lpstr>
      <vt:lpstr>Worker Health</vt:lpstr>
      <vt:lpstr>Pigs</vt:lpstr>
      <vt:lpstr>A Word About Reportable Diseases</vt:lpstr>
      <vt:lpstr>Minnesota Dept. of Health</vt:lpstr>
      <vt:lpstr>Proposal for the Future</vt:lpstr>
      <vt:lpstr>Important Information for Your Health Care Provider</vt:lpstr>
      <vt:lpstr>Important Information for Your  Health Care Provider</vt:lpstr>
      <vt:lpstr>Important Information for Your  Health Care Provider</vt:lpstr>
      <vt:lpstr>Agriculture OSHA Resources</vt:lpstr>
      <vt:lpstr>OSHA page</vt:lpstr>
      <vt:lpstr>Example of State Resources</vt:lpstr>
      <vt:lpstr>Example of Regional Resources</vt:lpstr>
      <vt:lpstr>Avian Influenza</vt:lpstr>
      <vt:lpstr>PPE</vt:lpstr>
      <vt:lpstr>Agriculture Operations  Safety and Health Topics Page</vt:lpstr>
      <vt:lpstr>     Information Resources - Sample programs </vt:lpstr>
      <vt:lpstr>Recommended Resources for Producers</vt:lpstr>
      <vt:lpstr>Resources</vt:lpstr>
      <vt:lpstr>Employee Rights</vt:lpstr>
      <vt:lpstr>Employee Rights </vt:lpstr>
      <vt:lpstr>WhistleBlower Facts</vt:lpstr>
      <vt:lpstr>State to State</vt:lpstr>
      <vt:lpstr>Test 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Euvonnne</dc:creator>
  <cp:lastModifiedBy>Robertson, Donna - OSHA</cp:lastModifiedBy>
  <cp:revision>185</cp:revision>
  <dcterms:created xsi:type="dcterms:W3CDTF">2011-11-16T17:02:10Z</dcterms:created>
  <dcterms:modified xsi:type="dcterms:W3CDTF">2017-03-29T20:56:45Z</dcterms:modified>
</cp:coreProperties>
</file>