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8" r:id="rId4"/>
  </p:sldMasterIdLst>
  <p:notesMasterIdLst>
    <p:notesMasterId r:id="rId59"/>
  </p:notesMasterIdLst>
  <p:sldIdLst>
    <p:sldId id="256" r:id="rId5"/>
    <p:sldId id="258" r:id="rId6"/>
    <p:sldId id="328" r:id="rId7"/>
    <p:sldId id="261" r:id="rId8"/>
    <p:sldId id="269" r:id="rId9"/>
    <p:sldId id="329" r:id="rId10"/>
    <p:sldId id="265" r:id="rId11"/>
    <p:sldId id="333" r:id="rId12"/>
    <p:sldId id="266" r:id="rId13"/>
    <p:sldId id="267" r:id="rId14"/>
    <p:sldId id="281" r:id="rId15"/>
    <p:sldId id="282" r:id="rId16"/>
    <p:sldId id="283" r:id="rId17"/>
    <p:sldId id="284" r:id="rId18"/>
    <p:sldId id="285" r:id="rId19"/>
    <p:sldId id="280" r:id="rId20"/>
    <p:sldId id="287" r:id="rId21"/>
    <p:sldId id="289" r:id="rId22"/>
    <p:sldId id="286" r:id="rId23"/>
    <p:sldId id="288" r:id="rId24"/>
    <p:sldId id="290" r:id="rId25"/>
    <p:sldId id="291" r:id="rId26"/>
    <p:sldId id="292" r:id="rId27"/>
    <p:sldId id="295" r:id="rId28"/>
    <p:sldId id="296" r:id="rId29"/>
    <p:sldId id="274" r:id="rId30"/>
    <p:sldId id="293" r:id="rId31"/>
    <p:sldId id="297" r:id="rId32"/>
    <p:sldId id="298" r:id="rId33"/>
    <p:sldId id="294" r:id="rId34"/>
    <p:sldId id="299" r:id="rId35"/>
    <p:sldId id="300" r:id="rId36"/>
    <p:sldId id="301" r:id="rId37"/>
    <p:sldId id="302" r:id="rId38"/>
    <p:sldId id="303" r:id="rId39"/>
    <p:sldId id="305" r:id="rId40"/>
    <p:sldId id="304" r:id="rId41"/>
    <p:sldId id="306" r:id="rId42"/>
    <p:sldId id="308" r:id="rId43"/>
    <p:sldId id="337" r:id="rId44"/>
    <p:sldId id="336" r:id="rId45"/>
    <p:sldId id="309" r:id="rId46"/>
    <p:sldId id="310" r:id="rId47"/>
    <p:sldId id="315" r:id="rId48"/>
    <p:sldId id="311" r:id="rId49"/>
    <p:sldId id="313" r:id="rId50"/>
    <p:sldId id="307" r:id="rId51"/>
    <p:sldId id="316" r:id="rId52"/>
    <p:sldId id="340" r:id="rId53"/>
    <p:sldId id="341" r:id="rId54"/>
    <p:sldId id="320" r:id="rId55"/>
    <p:sldId id="335" r:id="rId56"/>
    <p:sldId id="343" r:id="rId57"/>
    <p:sldId id="344" r:id="rId5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0012" autoAdjust="0"/>
    <p:restoredTop sz="94676" autoAdjust="0"/>
  </p:normalViewPr>
  <p:slideViewPr>
    <p:cSldViewPr>
      <p:cViewPr>
        <p:scale>
          <a:sx n="70" d="100"/>
          <a:sy n="70" d="100"/>
        </p:scale>
        <p:origin x="-1762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F6238B9-44A2-4724-BFCF-90D3C37D00D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86E4E5A-E3A4-4C26-A23A-694570DC8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2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100 full time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89F9D-8BEA-416B-8987-5F43ADE5C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9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AFBC4-BED3-4DC9-8329-8E5825C0CB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7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1.American Arthritis Association </a:t>
            </a:r>
          </a:p>
          <a:p>
            <a:r>
              <a:rPr lang="en-US" dirty="0" smtClean="0"/>
              <a:t>2.Heaton,k.,et al. University of Alabama –www.ncbi.nlm.nih.gov/pubmed/23556148</a:t>
            </a:r>
          </a:p>
          <a:p>
            <a:r>
              <a:rPr lang="en-US" dirty="0" smtClean="0"/>
              <a:t>3. AgrAbility</a:t>
            </a:r>
            <a:r>
              <a:rPr lang="en-US" baseline="0" dirty="0" smtClean="0"/>
              <a:t>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89F9D-8BEA-416B-8987-5F43ADE5C9F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2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70F5D-C6A1-42E6-92BD-9B036248DB54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0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8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7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E39B0051-58E7-44FC-9C15-DE266324CE5C}" type="datetimeFigureOut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0A75AC8E-D806-4BB4-9C99-AB3CA6071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39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23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14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44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9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3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9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77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02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10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84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66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8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1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6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0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B007-00A0-49BB-86EE-B4DF269AFCB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122-9487-45F1-8AE3-04CEF5FA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B007-00A0-49BB-86EE-B4DF269AFC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122-9487-45F1-8AE3-04CEF5FADF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AED75D-9110-4E90-BB7D-13226DD75EDD}" type="datetimeFigureOut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FEE5D61-F842-4511-8C41-37308CB02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8B1BCE8-C700-40DF-AF0F-D983A96987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9E6D638-EB04-4BF2-82CE-E79C40A36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pls/oshaweb/owadisp.show_document?p_table=OSHACT&amp;p_id=3359" TargetMode="External"/><Relationship Id="rId2" Type="http://schemas.openxmlformats.org/officeDocument/2006/relationships/hyperlink" Target="http://www.osha.gov/pls/oshaweb/owastand.display_standard_group?p_toc_level=1&amp;p_part_number=192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pls/oshaweb/owadisp.show_document?p_table=OSHACT&amp;p_id=335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da.gov/agcensus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dcsp/smallbusiness/safetypays/index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" TargetMode="External"/><Relationship Id="rId2" Type="http://schemas.openxmlformats.org/officeDocument/2006/relationships/hyperlink" Target="http://www.agrisaf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c.org/" TargetMode="External"/><Relationship Id="rId5" Type="http://schemas.openxmlformats.org/officeDocument/2006/relationships/hyperlink" Target="http://www.necasag.org/" TargetMode="External"/><Relationship Id="rId4" Type="http://schemas.openxmlformats.org/officeDocument/2006/relationships/hyperlink" Target="http://www.cdc.gov/niosh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981200"/>
            <a:ext cx="6553200" cy="175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Ergonomics </a:t>
            </a:r>
            <a:r>
              <a:rPr lang="en-US" sz="3600" dirty="0"/>
              <a:t>in </a:t>
            </a:r>
            <a:r>
              <a:rPr lang="en-US" sz="3600" dirty="0" smtClean="0"/>
              <a:t>Agriculture</a:t>
            </a:r>
            <a:br>
              <a:rPr lang="en-US" sz="3600" dirty="0" smtClean="0"/>
            </a:br>
            <a:r>
              <a:rPr lang="en-US" sz="3600" dirty="0" smtClean="0"/>
              <a:t>Slips, Trips and Falls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63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" name="TextBox 4" title="Hide copyright info"/>
          <p:cNvSpPr txBox="1"/>
          <p:nvPr/>
        </p:nvSpPr>
        <p:spPr>
          <a:xfrm>
            <a:off x="8153400" y="6514904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3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334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OSHA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086600" cy="3810001"/>
          </a:xfrm>
        </p:spPr>
        <p:txBody>
          <a:bodyPr>
            <a:normAutofit/>
          </a:bodyPr>
          <a:lstStyle/>
          <a:p>
            <a:r>
              <a:rPr lang="en-US" sz="2400" dirty="0"/>
              <a:t>OSHA has an Agriculture Standard (</a:t>
            </a:r>
            <a:r>
              <a:rPr lang="en-US" sz="2400" dirty="0">
                <a:hlinkClick r:id="rId2" action="ppaction://hlinkfile" tooltip="29 CFR 1928"/>
              </a:rPr>
              <a:t>29 CFR 1928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If the hazard cannot be addressed in the Agriculture Standard (29 CFR 1928</a:t>
            </a:r>
            <a:r>
              <a:rPr lang="en-US" sz="2400" dirty="0" smtClean="0"/>
              <a:t>), OSHA </a:t>
            </a:r>
            <a:r>
              <a:rPr lang="en-US" sz="2400" dirty="0"/>
              <a:t>defers to the General Industry Standard (29 CFR 1910)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If there is not a standard that is applicable to agriculture in the General Industry Standards then go to the General Duty Clause </a:t>
            </a:r>
            <a:r>
              <a:rPr lang="en-US" sz="2400" dirty="0">
                <a:hlinkClick r:id="rId3" action="ppaction://hlinkfile" tooltip="Section 5(a)(1)"/>
              </a:rPr>
              <a:t>Section 5(a)(1)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096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         </a:t>
            </a:r>
            <a:r>
              <a:rPr lang="en-US" sz="1200" dirty="0" smtClean="0">
                <a:latin typeface="Book Antiqua" pitchFamily="18" charset="0"/>
              </a:rPr>
              <a:t>Source</a:t>
            </a:r>
            <a:r>
              <a:rPr lang="en-US" sz="1200" dirty="0">
                <a:latin typeface="Book Antiqua" pitchFamily="18" charset="0"/>
              </a:rPr>
              <a:t>: </a:t>
            </a:r>
            <a:r>
              <a:rPr lang="en-US" sz="1100" b="1" i="1" u="sng" dirty="0">
                <a:solidFill>
                  <a:srgbClr val="1B0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www.OSHA.gov</a:t>
            </a:r>
            <a:r>
              <a:rPr lang="en-US" sz="1200" dirty="0"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63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77000" cy="914400"/>
          </a:xfrm>
        </p:spPr>
        <p:txBody>
          <a:bodyPr>
            <a:normAutofit/>
          </a:bodyPr>
          <a:lstStyle/>
          <a:p>
            <a:r>
              <a:rPr lang="en-US" dirty="0"/>
              <a:t>OSHA </a:t>
            </a:r>
            <a:r>
              <a:rPr lang="en-US" dirty="0" smtClean="0"/>
              <a:t>Standards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6553200" cy="4144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1700" dirty="0" smtClean="0"/>
              <a:t>      </a:t>
            </a:r>
            <a:endParaRPr lang="en-US" sz="1700" dirty="0"/>
          </a:p>
          <a:p>
            <a:r>
              <a:rPr lang="en-US" dirty="0">
                <a:hlinkClick r:id="rId2" action="ppaction://hlinkfile" tooltip="Section 5(a)(1)"/>
              </a:rPr>
              <a:t>Section 5(a)(1)</a:t>
            </a:r>
            <a:r>
              <a:rPr lang="en-US" dirty="0"/>
              <a:t> of the OSH Act, often referred to as the </a:t>
            </a:r>
            <a:r>
              <a:rPr lang="en-US" b="1" u="sng" dirty="0"/>
              <a:t>General Duty Clause</a:t>
            </a:r>
            <a:r>
              <a:rPr lang="en-US" dirty="0"/>
              <a:t>, requires employers to "furnish to each of his employees employment and a place of employment which are free from recognized hazards that are causing or are likely to cause death or serious physical harm to his employees".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 action="ppaction://hlinkfile" tooltip="Section 5(a)(2)"/>
              </a:rPr>
              <a:t>Section 5(a)(2)</a:t>
            </a:r>
            <a:r>
              <a:rPr lang="en-US" dirty="0"/>
              <a:t> requires employers to "comply with occupational safety and health standards promulgated under this Act".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3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6553200" cy="838200"/>
          </a:xfrm>
        </p:spPr>
        <p:txBody>
          <a:bodyPr>
            <a:noAutofit/>
          </a:bodyPr>
          <a:lstStyle/>
          <a:p>
            <a:r>
              <a:rPr lang="en-US" sz="2800" dirty="0"/>
              <a:t>Farmers Invented </a:t>
            </a:r>
            <a:r>
              <a:rPr lang="en-US" sz="2800" dirty="0" smtClean="0"/>
              <a:t>Multi-Tasking! </a:t>
            </a:r>
            <a:br>
              <a:rPr lang="en-US" sz="2800" dirty="0" smtClean="0"/>
            </a:br>
            <a:r>
              <a:rPr lang="en-US" sz="2800" u="sng" dirty="0" smtClean="0"/>
              <a:t>Multi-disciplinary</a:t>
            </a:r>
            <a:r>
              <a:rPr lang="en-US" sz="2800" dirty="0" smtClean="0"/>
              <a:t> </a:t>
            </a:r>
            <a:r>
              <a:rPr lang="en-US" sz="2800" dirty="0"/>
              <a:t>experts: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9050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7240" lvl="1" indent="-365760"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777240" lvl="1" indent="-365760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Machinist</a:t>
            </a:r>
            <a:endParaRPr lang="en-US" sz="2400" dirty="0"/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Chemist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Biologist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Veterinarian– large &amp; small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Heavy equipment operator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1752600"/>
            <a:ext cx="3048000" cy="430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7240" lvl="1" indent="-365760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marL="777240" lvl="1" indent="-365760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Grain </a:t>
            </a:r>
            <a:r>
              <a:rPr lang="en-US" sz="2400" dirty="0"/>
              <a:t>&amp; feed expert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Electrician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Weight lifter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Marketing manager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Office administrator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Legal eagle</a:t>
            </a:r>
          </a:p>
        </p:txBody>
      </p:sp>
    </p:spTree>
    <p:extLst>
      <p:ext uri="{BB962C8B-B14F-4D97-AF65-F5344CB8AC3E}">
        <p14:creationId xmlns:p14="http://schemas.microsoft.com/office/powerpoint/2010/main" val="215223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818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Contributing </a:t>
            </a:r>
            <a:r>
              <a:rPr lang="en-US" sz="3600" dirty="0"/>
              <a:t>Factors to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6781800" cy="5029200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endParaRPr lang="en-US" sz="4000" dirty="0" smtClean="0"/>
          </a:p>
          <a:p>
            <a:pPr marL="0" lvl="1" indent="0">
              <a:buNone/>
            </a:pPr>
            <a:r>
              <a:rPr lang="en-US" sz="4600" dirty="0" smtClean="0"/>
              <a:t>Physiological  </a:t>
            </a:r>
            <a:r>
              <a:rPr lang="en-US" sz="4600" dirty="0"/>
              <a:t>&amp; Social </a:t>
            </a:r>
            <a:r>
              <a:rPr lang="en-US" sz="4600" dirty="0" smtClean="0"/>
              <a:t>Factors</a:t>
            </a:r>
          </a:p>
          <a:p>
            <a:pPr marL="0" lvl="1" indent="0">
              <a:buNone/>
            </a:pPr>
            <a:endParaRPr lang="en-US" sz="4000" dirty="0"/>
          </a:p>
          <a:p>
            <a:pPr marL="0" lvl="1" indent="0">
              <a:buNone/>
            </a:pPr>
            <a:endParaRPr lang="en-US" sz="4000" dirty="0"/>
          </a:p>
          <a:p>
            <a:pPr marL="1097280" lvl="1" indent="-685800"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Working alone</a:t>
            </a:r>
          </a:p>
          <a:p>
            <a:pPr marL="1097280" lvl="1" indent="-685800"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“Shift time” varies frequently and is seldom an  8 hour day</a:t>
            </a:r>
          </a:p>
          <a:p>
            <a:pPr marL="1097280" lvl="1" indent="-685800"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Age</a:t>
            </a:r>
          </a:p>
          <a:p>
            <a:pPr marL="1097280" lvl="1" indent="-685800"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Hearing acuity</a:t>
            </a:r>
          </a:p>
          <a:p>
            <a:pPr marL="1097280" lvl="1" indent="-685800"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Visual acuity</a:t>
            </a:r>
          </a:p>
          <a:p>
            <a:pPr marL="1097280" lvl="1" indent="-685800"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Arthritis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1722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Contributing Factors to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629400" cy="4419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Environmental </a:t>
            </a:r>
            <a:r>
              <a:rPr lang="en-US" sz="3500" dirty="0" smtClean="0"/>
              <a:t>&amp; Engineering Factors</a:t>
            </a:r>
          </a:p>
          <a:p>
            <a:pPr marL="0" indent="0">
              <a:buNone/>
            </a:pPr>
            <a:endParaRPr lang="en-US" sz="3300" dirty="0"/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Weather  frequently changes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Extreme heat or cold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Humidity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Slippery surfaces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Uneven surfaces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Dusty conditions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Higher elevation work site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88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Contributing Factors to </a:t>
            </a:r>
            <a:r>
              <a:rPr lang="en-US" sz="3600" dirty="0" smtClean="0"/>
              <a:t>Injury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68580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Environmental &amp; Engineering Factors</a:t>
            </a:r>
          </a:p>
          <a:p>
            <a:pPr marL="0" indent="0">
              <a:buNone/>
            </a:pPr>
            <a:endParaRPr lang="en-US" sz="1800" dirty="0"/>
          </a:p>
          <a:p>
            <a:pPr>
              <a:defRPr/>
            </a:pPr>
            <a:r>
              <a:rPr lang="en-US" sz="3000" dirty="0"/>
              <a:t>Poorly lit travel areas and walkways</a:t>
            </a:r>
          </a:p>
          <a:p>
            <a:pPr>
              <a:defRPr/>
            </a:pPr>
            <a:r>
              <a:rPr lang="en-US" sz="3000" dirty="0"/>
              <a:t>Steps or walkways in poor repair</a:t>
            </a:r>
          </a:p>
          <a:p>
            <a:pPr>
              <a:defRPr/>
            </a:pPr>
            <a:r>
              <a:rPr lang="en-US" sz="3000" dirty="0"/>
              <a:t>Ladders not in optimal </a:t>
            </a:r>
            <a:r>
              <a:rPr lang="en-US" sz="3000" dirty="0" smtClean="0"/>
              <a:t>condition i.e.: </a:t>
            </a:r>
            <a:r>
              <a:rPr lang="en-US" sz="3000" dirty="0"/>
              <a:t>ladders on bins loose or rusty</a:t>
            </a:r>
          </a:p>
          <a:p>
            <a:pPr>
              <a:defRPr/>
            </a:pPr>
            <a:r>
              <a:rPr lang="en-US" sz="3000" dirty="0"/>
              <a:t>Distraction by other activity – weather, animals , </a:t>
            </a:r>
            <a:r>
              <a:rPr lang="en-US" sz="3000" dirty="0" smtClean="0"/>
              <a:t>crops, loud </a:t>
            </a:r>
            <a:r>
              <a:rPr lang="en-US" sz="3000" dirty="0"/>
              <a:t>or unfamiliar noise</a:t>
            </a:r>
          </a:p>
          <a:p>
            <a:pPr>
              <a:defRPr/>
            </a:pPr>
            <a:r>
              <a:rPr lang="en-US" sz="3000" dirty="0"/>
              <a:t>Others?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1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7086600" cy="609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Moisture and low visibility  issues</a:t>
            </a:r>
          </a:p>
        </p:txBody>
      </p:sp>
      <p:pic>
        <p:nvPicPr>
          <p:cNvPr id="4" name="Content Placeholder 3" descr="Hazy Hog Bar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2209800"/>
            <a:ext cx="7239000" cy="4572000"/>
          </a:xfrm>
          <a:ln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57" y="188441"/>
            <a:ext cx="5181600" cy="914400"/>
          </a:xfrm>
        </p:spPr>
        <p:txBody>
          <a:bodyPr>
            <a:normAutofit/>
          </a:bodyPr>
          <a:lstStyle/>
          <a:p>
            <a:r>
              <a:rPr lang="en-US" dirty="0"/>
              <a:t>Heave  Ho!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429000" cy="1828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Carrying improper load levels can not only cause back injuries but may result in head injuries, lacerations, or fractures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238" y="3962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en-US" dirty="0" smtClean="0"/>
              <a:t>       </a:t>
            </a:r>
            <a:r>
              <a:rPr lang="en-US" sz="2400" dirty="0" smtClean="0"/>
              <a:t>Improper </a:t>
            </a:r>
            <a:r>
              <a:rPr lang="en-US" sz="2400" dirty="0"/>
              <a:t>rope and harness handling can potentially result in a fall or arm and shoulder injury</a:t>
            </a:r>
          </a:p>
        </p:txBody>
      </p:sp>
      <p:pic>
        <p:nvPicPr>
          <p:cNvPr id="7" name="Picture 5" descr="carry large load.jpg" title="girl carrying box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952369"/>
            <a:ext cx="3429000" cy="444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8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67818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Tripping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934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00" dirty="0"/>
          </a:p>
          <a:p>
            <a:pPr>
              <a:defRPr/>
            </a:pPr>
            <a:r>
              <a:rPr lang="en-US" sz="2600" dirty="0"/>
              <a:t>Slips and falls on electrical cords can cause musculoskeletal damage or  be potential electrocution </a:t>
            </a:r>
            <a:r>
              <a:rPr lang="en-US" sz="2600" dirty="0" smtClean="0"/>
              <a:t>hazards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/>
              <a:t>Tripping over equipment in a walkway can result in anything from minor sprains or scrapes to severe head and musculoskeletal injuries – upturned rakes &amp; shovels have potential for internal injuries, puncture wounds, eye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8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Contributing </a:t>
            </a:r>
            <a:r>
              <a:rPr lang="en-US" sz="3600" dirty="0"/>
              <a:t>Factors to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629400" cy="44056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/>
              <a:t>Personal or Habitual </a:t>
            </a:r>
            <a:r>
              <a:rPr lang="en-US" sz="5100" dirty="0" smtClean="0"/>
              <a:t>Factors</a:t>
            </a:r>
          </a:p>
          <a:p>
            <a:endParaRPr lang="en-US" dirty="0"/>
          </a:p>
          <a:p>
            <a:pPr>
              <a:defRPr/>
            </a:pPr>
            <a:r>
              <a:rPr lang="en-US" dirty="0"/>
              <a:t>Running</a:t>
            </a:r>
          </a:p>
          <a:p>
            <a:pPr>
              <a:defRPr/>
            </a:pPr>
            <a:r>
              <a:rPr lang="en-US" dirty="0"/>
              <a:t>Carrying objects that are too heavy or cumbersome</a:t>
            </a:r>
          </a:p>
          <a:p>
            <a:pPr>
              <a:defRPr/>
            </a:pPr>
            <a:r>
              <a:rPr lang="en-US" dirty="0"/>
              <a:t>Distraction by other individuals or groups of people</a:t>
            </a:r>
          </a:p>
          <a:p>
            <a:pPr>
              <a:defRPr/>
            </a:pPr>
            <a:r>
              <a:rPr lang="en-US" dirty="0"/>
              <a:t>Not using handrails when present</a:t>
            </a:r>
          </a:p>
          <a:p>
            <a:pPr>
              <a:defRPr/>
            </a:pPr>
            <a:r>
              <a:rPr lang="en-US" dirty="0"/>
              <a:t>Improper ladder/equipment dismount</a:t>
            </a:r>
          </a:p>
          <a:p>
            <a:pPr>
              <a:defRPr/>
            </a:pPr>
            <a:r>
              <a:rPr lang="en-US" dirty="0"/>
              <a:t>Clothing entanglement dangers</a:t>
            </a:r>
          </a:p>
          <a:p>
            <a:pPr>
              <a:defRPr/>
            </a:pPr>
            <a:r>
              <a:rPr lang="en-US" dirty="0"/>
              <a:t>Cleaning or working on equipment with tools placed out of reach</a:t>
            </a:r>
          </a:p>
          <a:p>
            <a:pPr>
              <a:defRPr/>
            </a:pPr>
            <a:r>
              <a:rPr lang="en-US" dirty="0"/>
              <a:t>Exiting moving equipment or equipment designed for only one person</a:t>
            </a:r>
          </a:p>
          <a:p>
            <a:pPr>
              <a:defRPr/>
            </a:pPr>
            <a:r>
              <a:rPr lang="en-US" dirty="0"/>
              <a:t>Mobile device </a:t>
            </a:r>
            <a:r>
              <a:rPr lang="en-US" dirty="0" smtClean="0"/>
              <a:t>conversations/texting </a:t>
            </a:r>
            <a:r>
              <a:rPr lang="en-US" sz="2900" i="1" dirty="0" smtClean="0"/>
              <a:t>(illegal in some states when operating vehicles on roadways)</a:t>
            </a:r>
            <a:endParaRPr lang="en-US" sz="2900" i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3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105400" cy="91440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239000" cy="4267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n-US" sz="4000" dirty="0"/>
              <a:t>At the conclusion of this presentation, you </a:t>
            </a:r>
            <a:r>
              <a:rPr lang="en-US" sz="4000" dirty="0" smtClean="0"/>
              <a:t>will</a:t>
            </a:r>
          </a:p>
          <a:p>
            <a:pPr marL="0" indent="0">
              <a:buNone/>
              <a:defRPr/>
            </a:pPr>
            <a:endParaRPr lang="en-US" sz="4000" dirty="0"/>
          </a:p>
          <a:p>
            <a:pPr>
              <a:defRPr/>
            </a:pPr>
            <a:r>
              <a:rPr lang="en-US" sz="4000" dirty="0" smtClean="0"/>
              <a:t>Be able to identify some actions you can integrate to prevent slips, trips, and falls.</a:t>
            </a:r>
          </a:p>
          <a:p>
            <a:pPr>
              <a:defRPr/>
            </a:pPr>
            <a:r>
              <a:rPr lang="en-US" sz="4000" dirty="0" smtClean="0"/>
              <a:t>Have the opportunity to begin an action plan to diminish or eliminate workplace hazards that could result in fall injuries</a:t>
            </a:r>
          </a:p>
          <a:p>
            <a:pPr>
              <a:defRPr/>
            </a:pPr>
            <a:r>
              <a:rPr lang="en-US" sz="4000" dirty="0" smtClean="0"/>
              <a:t>Know where to find resources to help in eliminating fall hazards</a:t>
            </a:r>
          </a:p>
          <a:p>
            <a:pPr>
              <a:defRPr/>
            </a:pPr>
            <a:r>
              <a:rPr lang="en-US" sz="4000" dirty="0" smtClean="0"/>
              <a:t>Know the resources to find the OSHA standards pertaining to slips, trips, and falls incidents</a:t>
            </a:r>
          </a:p>
          <a:p>
            <a:pPr marL="0" indent="0">
              <a:buNone/>
              <a:defRPr/>
            </a:pPr>
            <a:r>
              <a:rPr lang="en-US" dirty="0" smtClean="0"/>
              <a:t>                                                                        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                                                                                                                   </a:t>
            </a:r>
            <a:r>
              <a:rPr lang="en-US" sz="1700" dirty="0" smtClean="0"/>
              <a:t>Polling Question        </a:t>
            </a:r>
          </a:p>
          <a:p>
            <a:pPr marL="365760" indent="-365760"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8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858000" cy="609600"/>
          </a:xfrm>
        </p:spPr>
        <p:txBody>
          <a:bodyPr>
            <a:noAutofit/>
          </a:bodyPr>
          <a:lstStyle/>
          <a:p>
            <a:r>
              <a:rPr lang="en-US" sz="3600" dirty="0"/>
              <a:t>Distractions Are Costly!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3505200" cy="2971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Not paying attention and being distracted can have disastrous results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6" name="Picture 6" descr="bin phone.jpg" title="person on the cell phone climbing a ladd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30852"/>
            <a:ext cx="3505200" cy="464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7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7912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Where Do Falls Take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858000" cy="4495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sz="6000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8000" u="sng" dirty="0" smtClean="0">
                <a:solidFill>
                  <a:schemeClr val="accent5">
                    <a:lumMod val="75000"/>
                  </a:schemeClr>
                </a:solidFill>
              </a:rPr>
              <a:t>Same </a:t>
            </a:r>
            <a:r>
              <a:rPr lang="en-US" sz="8000" u="sng" dirty="0">
                <a:solidFill>
                  <a:schemeClr val="accent5">
                    <a:lumMod val="75000"/>
                  </a:schemeClr>
                </a:solidFill>
              </a:rPr>
              <a:t>level or low level falls: </a:t>
            </a:r>
            <a:r>
              <a:rPr lang="en-US" sz="8000" dirty="0"/>
              <a:t>(also referred to as slips &amp; trips) </a:t>
            </a:r>
            <a:r>
              <a:rPr lang="en-US" sz="8000" dirty="0" smtClean="0"/>
              <a:t>refer to falls under 10 feet. They represent a higher </a:t>
            </a:r>
            <a:r>
              <a:rPr lang="en-US" sz="8000" dirty="0"/>
              <a:t>level of frequency but  typically* lower level of </a:t>
            </a:r>
            <a:r>
              <a:rPr lang="en-US" sz="8000" dirty="0" smtClean="0"/>
              <a:t>severity</a:t>
            </a:r>
          </a:p>
          <a:p>
            <a:pPr marL="1268730" lvl="1" indent="-857250">
              <a:buFont typeface="Arial" panose="020B0604020202020204" pitchFamily="34" charset="0"/>
              <a:buChar char="•"/>
              <a:defRPr/>
            </a:pPr>
            <a:r>
              <a:rPr lang="en-US" sz="8000" dirty="0"/>
              <a:t>Steps</a:t>
            </a:r>
          </a:p>
          <a:p>
            <a:pPr marL="1268730" lvl="1" indent="-857250">
              <a:buFont typeface="Arial" panose="020B0604020202020204" pitchFamily="34" charset="0"/>
              <a:buChar char="•"/>
              <a:defRPr/>
            </a:pPr>
            <a:r>
              <a:rPr lang="en-US" sz="8000" dirty="0"/>
              <a:t>Curbs</a:t>
            </a:r>
          </a:p>
          <a:p>
            <a:pPr marL="1268730" lvl="1" indent="-857250">
              <a:buFont typeface="Arial" panose="020B0604020202020204" pitchFamily="34" charset="0"/>
              <a:buChar char="•"/>
              <a:defRPr/>
            </a:pPr>
            <a:r>
              <a:rPr lang="en-US" sz="8000" dirty="0"/>
              <a:t>Uneven surfaces</a:t>
            </a:r>
          </a:p>
          <a:p>
            <a:pPr marL="1268730" lvl="1" indent="-857250">
              <a:buFont typeface="Arial" panose="020B0604020202020204" pitchFamily="34" charset="0"/>
              <a:buChar char="•"/>
              <a:defRPr/>
            </a:pPr>
            <a:r>
              <a:rPr lang="en-US" sz="8000" dirty="0"/>
              <a:t>Slippery surfaces </a:t>
            </a:r>
            <a:r>
              <a:rPr lang="en-US" sz="7200" dirty="0"/>
              <a:t>(water, oil spill, ice)</a:t>
            </a:r>
          </a:p>
          <a:p>
            <a:pPr marL="1268730" lvl="1" indent="-857250">
              <a:buFont typeface="Arial" panose="020B0604020202020204" pitchFamily="34" charset="0"/>
              <a:buChar char="•"/>
              <a:defRPr/>
            </a:pPr>
            <a:r>
              <a:rPr lang="en-US" sz="8000" dirty="0"/>
              <a:t>Objects in walk path </a:t>
            </a:r>
            <a:r>
              <a:rPr lang="en-US" sz="7200" dirty="0"/>
              <a:t>(shovels, rakes, rope, cords, boxes)</a:t>
            </a:r>
          </a:p>
          <a:p>
            <a:pPr marL="1268730" lvl="1" indent="-857250">
              <a:buFont typeface="Arial" panose="020B0604020202020204" pitchFamily="34" charset="0"/>
              <a:buChar char="•"/>
              <a:defRPr/>
            </a:pPr>
            <a:r>
              <a:rPr lang="en-US" sz="8000" dirty="0"/>
              <a:t>Trip over small or shorter animals </a:t>
            </a:r>
            <a:r>
              <a:rPr lang="en-US" sz="7200" dirty="0" smtClean="0"/>
              <a:t>(pets</a:t>
            </a:r>
            <a:r>
              <a:rPr lang="en-US" sz="7200" dirty="0"/>
              <a:t>, young pigs, etc.)</a:t>
            </a:r>
          </a:p>
          <a:p>
            <a:pPr marL="1268730" lvl="1" indent="-857250">
              <a:buFont typeface="Arial" panose="020B0604020202020204" pitchFamily="34" charset="0"/>
              <a:buChar char="•"/>
              <a:defRPr/>
            </a:pPr>
            <a:r>
              <a:rPr lang="en-US" sz="8000" dirty="0"/>
              <a:t>Falls from horses </a:t>
            </a:r>
            <a:r>
              <a:rPr lang="en-US" sz="7200" i="1" dirty="0"/>
              <a:t>– extremely dangerous as they are usually in motion!</a:t>
            </a:r>
          </a:p>
          <a:p>
            <a:pPr marL="411480" lvl="1" indent="0">
              <a:buNone/>
              <a:defRPr/>
            </a:pPr>
            <a:r>
              <a:rPr lang="en-US" sz="7200" dirty="0"/>
              <a:t>* Even low level falls can result in severe head and spinal injury, serious fractures, or the loss of vision </a:t>
            </a:r>
            <a:r>
              <a:rPr lang="en-US" sz="7200" dirty="0" smtClean="0"/>
              <a:t>(i.e.: upturned </a:t>
            </a:r>
            <a:r>
              <a:rPr lang="en-US" sz="7200" dirty="0"/>
              <a:t>rakes)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27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5791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Clutter</a:t>
            </a:r>
            <a:endParaRPr lang="en-US" dirty="0"/>
          </a:p>
        </p:txBody>
      </p:sp>
      <p:pic>
        <p:nvPicPr>
          <p:cNvPr id="5" name="Picture 5" descr="tractor clutter.jpg" title="clutter in the cab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48142"/>
            <a:ext cx="3048000" cy="43099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igh areas 1.jpg" title="clutter in the work sho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248142"/>
            <a:ext cx="3124200" cy="43526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86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6629400" cy="838200"/>
          </a:xfrm>
        </p:spPr>
        <p:txBody>
          <a:bodyPr>
            <a:noAutofit/>
          </a:bodyPr>
          <a:lstStyle/>
          <a:p>
            <a:r>
              <a:rPr lang="en-US" sz="3600" dirty="0"/>
              <a:t>Where Do Falls take Place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94944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defRPr/>
            </a:pP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Elevated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areas: </a:t>
            </a:r>
            <a:r>
              <a:rPr lang="en-US" sz="2400" dirty="0"/>
              <a:t>over 60% of elevated falls are from 10 feet or less – Falls that are over 10 feet are of lower frequency but higher level of </a:t>
            </a:r>
            <a:r>
              <a:rPr lang="en-US" sz="2400" dirty="0" smtClean="0"/>
              <a:t>severity</a:t>
            </a:r>
          </a:p>
          <a:p>
            <a:pPr marL="365760" indent="-365760">
              <a:defRPr/>
            </a:pPr>
            <a:endParaRPr lang="en-US" sz="2400" dirty="0"/>
          </a:p>
          <a:p>
            <a:pPr lvl="2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Ladders</a:t>
            </a:r>
          </a:p>
          <a:p>
            <a:pPr lvl="2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Machinery</a:t>
            </a:r>
          </a:p>
          <a:p>
            <a:pPr lvl="2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Tractors</a:t>
            </a:r>
          </a:p>
          <a:p>
            <a:pPr lvl="2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Truck beds</a:t>
            </a:r>
          </a:p>
          <a:p>
            <a:pPr lvl="2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Barn roofs</a:t>
            </a:r>
          </a:p>
          <a:p>
            <a:pPr lvl="2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Silos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199" y="5943599"/>
            <a:ext cx="609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 Antiqua" pitchFamily="18" charset="0"/>
              </a:rPr>
              <a:t>Source:  National Safety Council </a:t>
            </a:r>
            <a:r>
              <a:rPr lang="en-US" sz="1400" dirty="0" smtClean="0">
                <a:latin typeface="Book Antiqua" pitchFamily="18" charset="0"/>
              </a:rPr>
              <a:t>– </a:t>
            </a:r>
            <a:r>
              <a:rPr lang="en-US" sz="1400" u="sng" dirty="0" smtClean="0">
                <a:solidFill>
                  <a:srgbClr val="0070C0"/>
                </a:solidFill>
                <a:latin typeface="Book Antiqua" pitchFamily="18" charset="0"/>
              </a:rPr>
              <a:t>www.nsc.org</a:t>
            </a:r>
            <a:endParaRPr lang="en-US" sz="1400" u="sng" dirty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en-US" sz="1400" dirty="0">
                <a:latin typeface="Book Antiqua" pitchFamily="18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9569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Improper use of </a:t>
            </a:r>
            <a:r>
              <a:rPr lang="en-US" dirty="0" smtClean="0"/>
              <a:t>Ladder </a:t>
            </a:r>
            <a:endParaRPr lang="en-US" dirty="0"/>
          </a:p>
        </p:txBody>
      </p:sp>
      <p:pic>
        <p:nvPicPr>
          <p:cNvPr id="6" name="Picture 6" descr="top of ladder.jpg" title="standing on the top rung of a ladde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05760"/>
            <a:ext cx="2590800" cy="398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olded ladder.jpg" title="leaning a step ladder against the call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4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reaching.jpg" title="reaching from a step ladde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63499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453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477000" cy="533400"/>
          </a:xfrm>
        </p:spPr>
        <p:txBody>
          <a:bodyPr>
            <a:noAutofit/>
          </a:bodyPr>
          <a:lstStyle/>
          <a:p>
            <a:r>
              <a:rPr lang="en-US" sz="2000" dirty="0"/>
              <a:t>Mounting or dismounting a ladder improperly can result in a slip that causes severe head or spinal injuries</a:t>
            </a:r>
          </a:p>
        </p:txBody>
      </p:sp>
      <p:pic>
        <p:nvPicPr>
          <p:cNvPr id="10" name="Picture 11" descr="ladder flip flops.jpg" title="wearing flip flop when climbing a ladde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730" y="1905000"/>
            <a:ext cx="2743200" cy="38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 descr="_DSC3382.jpg" title="carrying a bulking items down a ladder facing ou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9629" y="1886390"/>
            <a:ext cx="2667000" cy="38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8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76200"/>
            <a:ext cx="3962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Machinery</a:t>
            </a:r>
          </a:p>
        </p:txBody>
      </p:sp>
      <p:pic>
        <p:nvPicPr>
          <p:cNvPr id="4" name="Content Placeholder 6" descr="bin auger.jpg" title="inside of a grain bi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371" y="2133600"/>
            <a:ext cx="3628430" cy="4458118"/>
          </a:xfrm>
        </p:spPr>
      </p:pic>
      <p:pic>
        <p:nvPicPr>
          <p:cNvPr id="5" name="Picture 5" descr="tractor phone front.jpg" title="tracto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505200" cy="44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58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50292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What Can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5532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Slips </a:t>
            </a:r>
            <a:r>
              <a:rPr lang="en-US" sz="2800" dirty="0"/>
              <a:t>from machinery can cause a worker to fall into or against dangerous or moving equipment resulting in severe lacerations, amputations, or </a:t>
            </a:r>
            <a:r>
              <a:rPr lang="en-US" sz="2800" dirty="0" smtClean="0"/>
              <a:t>fatalities</a:t>
            </a:r>
          </a:p>
          <a:p>
            <a:pPr marL="0" indent="0">
              <a:buNone/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800" dirty="0" smtClean="0"/>
              <a:t>Combine heads</a:t>
            </a:r>
          </a:p>
          <a:p>
            <a:pPr>
              <a:defRPr/>
            </a:pPr>
            <a:r>
              <a:rPr lang="en-US" sz="2800" dirty="0" smtClean="0"/>
              <a:t>Grain Augers</a:t>
            </a:r>
          </a:p>
          <a:p>
            <a:pPr>
              <a:defRPr/>
            </a:pPr>
            <a:r>
              <a:rPr lang="en-US" sz="2800" dirty="0" smtClean="0"/>
              <a:t>Gears </a:t>
            </a:r>
            <a:r>
              <a:rPr lang="en-US" sz="2800" dirty="0"/>
              <a:t>/ </a:t>
            </a:r>
            <a:r>
              <a:rPr lang="en-US" sz="2800" dirty="0" smtClean="0"/>
              <a:t>belts</a:t>
            </a:r>
          </a:p>
          <a:p>
            <a:pPr>
              <a:defRPr/>
            </a:pPr>
            <a:r>
              <a:rPr lang="en-US" sz="2800" dirty="0" smtClean="0"/>
              <a:t>PTO </a:t>
            </a:r>
            <a:r>
              <a:rPr lang="en-US" sz="2800" dirty="0"/>
              <a:t>(Power Take Off)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Others</a:t>
            </a:r>
            <a:endParaRPr lang="en-US" sz="2800" dirty="0"/>
          </a:p>
          <a:p>
            <a:pPr marL="0" indent="0">
              <a:buNone/>
              <a:defRPr/>
            </a:pPr>
            <a:endParaRPr lang="en-US" sz="1700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95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4572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Grain Bins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 smtClean="0"/>
              <a:t>Falls </a:t>
            </a:r>
            <a:r>
              <a:rPr lang="en-US" sz="2400" dirty="0"/>
              <a:t>in a grain storage structure or wagon can result in a suffocation death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 descr="bin site.jpg" title="grain storage bi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972" y="2819399"/>
            <a:ext cx="586802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37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572000" cy="83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     </a:t>
            </a:r>
            <a:r>
              <a:rPr lang="en-US" sz="3600" dirty="0" smtClean="0"/>
              <a:t>Livestock</a:t>
            </a:r>
            <a:endParaRPr lang="en-US" sz="3600" dirty="0"/>
          </a:p>
        </p:txBody>
      </p:sp>
      <p:pic>
        <p:nvPicPr>
          <p:cNvPr id="5" name="Content Placeholder 4" descr="Bigger Pigs New Barn 3 Week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300" y="2209800"/>
            <a:ext cx="3670300" cy="4114800"/>
          </a:xfrm>
          <a:noFill/>
        </p:spPr>
      </p:pic>
      <p:pic>
        <p:nvPicPr>
          <p:cNvPr id="7" name="Picture 4" descr="Swanson's Catt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88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9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USDA Department of Agriculture</a:t>
            </a:r>
            <a:br>
              <a:rPr lang="en-US" sz="3600" dirty="0" smtClean="0"/>
            </a:br>
            <a:r>
              <a:rPr lang="en-US" sz="3600" dirty="0" smtClean="0"/>
              <a:t> Economic Research Services</a:t>
            </a:r>
            <a:endParaRPr lang="en-US" sz="3600" dirty="0"/>
          </a:p>
        </p:txBody>
      </p:sp>
      <p:pic>
        <p:nvPicPr>
          <p:cNvPr id="3074" name="Picture 2" descr="Agriculture and its related industries provide 9.2 percent of U.S. employ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" y="2438400"/>
            <a:ext cx="4000500" cy="320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810000" cy="4221163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</a:rPr>
              <a:t>In 2013, 16.9 million full- and part-time jobs were related to agriculture—about 9.2 percent of total U.S. employment</a:t>
            </a:r>
            <a:r>
              <a:rPr lang="en-US" sz="1900" u="sng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900" b="1" u="sng" smtClean="0">
                <a:solidFill>
                  <a:srgbClr val="000000"/>
                </a:solidFill>
                <a:latin typeface="arial" panose="020B0604020202020204" pitchFamily="34" charset="0"/>
              </a:rPr>
              <a:t>          </a:t>
            </a:r>
            <a:r>
              <a:rPr lang="en-US" sz="2100" b="1" u="sng" smtClean="0">
                <a:solidFill>
                  <a:srgbClr val="000000"/>
                </a:solidFill>
                <a:latin typeface="arial" panose="020B0604020202020204" pitchFamily="34" charset="0"/>
              </a:rPr>
              <a:t>Direct </a:t>
            </a:r>
            <a:r>
              <a:rPr lang="en-US" sz="2100" b="1" u="sng" dirty="0">
                <a:solidFill>
                  <a:srgbClr val="000000"/>
                </a:solidFill>
                <a:latin typeface="arial" panose="020B0604020202020204" pitchFamily="34" charset="0"/>
              </a:rPr>
              <a:t>on-farm employment provided over 2.6 million of these jobs</a:t>
            </a:r>
            <a:r>
              <a:rPr lang="en-US" sz="21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</a:rPr>
              <a:t>Employment 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</a:rPr>
              <a:t>in the related industries supported another 14.2 million jobs. Of this number, food services and drinking places accounted for the largest share—11.1 million jobs—and food/beverage manufacturing supported 1.8 million jobs. The remaining agriculture-related industries together supported another 1.4 million jobs.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362575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Can Happen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1752600"/>
            <a:ext cx="7086600" cy="4267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/>
              <a:t>Slips in an animal space will startle and /or agitate an animal into running or charging a human …</a:t>
            </a:r>
          </a:p>
          <a:p>
            <a:pPr>
              <a:defRPr/>
            </a:pPr>
            <a:r>
              <a:rPr lang="en-US" sz="2400" dirty="0"/>
              <a:t>Trampling will result in severe or debilitating injuries or death</a:t>
            </a:r>
          </a:p>
          <a:p>
            <a:pPr>
              <a:defRPr/>
            </a:pPr>
            <a:r>
              <a:rPr lang="en-US" sz="2400" dirty="0"/>
              <a:t>Moving or working in the kicking/flight zone of a large animal  can result in injury</a:t>
            </a:r>
          </a:p>
          <a:p>
            <a:pPr>
              <a:defRPr/>
            </a:pPr>
            <a:r>
              <a:rPr lang="en-US" sz="2400" dirty="0"/>
              <a:t>Improper rope / harness handling can potentially result in a fall or arm and shoulder injury</a:t>
            </a:r>
          </a:p>
          <a:p>
            <a:pPr>
              <a:defRPr/>
            </a:pPr>
            <a:r>
              <a:rPr lang="en-US" sz="2400" dirty="0"/>
              <a:t>A fall from a horse can result in boots caught in stirrups, dragging, head injuries, spinal injuries, fractures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837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9683"/>
            <a:ext cx="7391400" cy="990600"/>
          </a:xfrm>
        </p:spPr>
        <p:txBody>
          <a:bodyPr>
            <a:noAutofit/>
          </a:bodyPr>
          <a:lstStyle/>
          <a:p>
            <a:r>
              <a:rPr lang="en-US" sz="3200" dirty="0"/>
              <a:t>Safety </a:t>
            </a:r>
            <a:r>
              <a:rPr lang="en-US" sz="3200" dirty="0" smtClean="0"/>
              <a:t>Considerations - What Can </a:t>
            </a:r>
            <a:r>
              <a:rPr lang="en-US" sz="3200" dirty="0"/>
              <a:t>we Do?</a:t>
            </a:r>
            <a:r>
              <a:rPr lang="en-US" sz="3200" dirty="0" smtClean="0"/>
              <a:t>             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30" y="1676400"/>
            <a:ext cx="3886200" cy="4068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Footwear</a:t>
            </a:r>
            <a:r>
              <a:rPr lang="en-US" sz="3600" dirty="0"/>
              <a:t>: </a:t>
            </a:r>
            <a:endParaRPr lang="en-US" sz="3600" dirty="0" smtClean="0"/>
          </a:p>
          <a:p>
            <a:pPr>
              <a:defRPr/>
            </a:pPr>
            <a:r>
              <a:rPr lang="en-US" sz="3100" dirty="0" smtClean="0"/>
              <a:t>Wide </a:t>
            </a:r>
            <a:r>
              <a:rPr lang="en-US" sz="3100" dirty="0"/>
              <a:t>grooves to channel </a:t>
            </a:r>
            <a:r>
              <a:rPr lang="en-US" sz="3100" dirty="0" smtClean="0"/>
              <a:t>water</a:t>
            </a:r>
          </a:p>
          <a:p>
            <a:pPr>
              <a:defRPr/>
            </a:pPr>
            <a:r>
              <a:rPr lang="en-US" sz="3100" dirty="0" smtClean="0"/>
              <a:t>Large </a:t>
            </a:r>
            <a:r>
              <a:rPr lang="en-US" sz="3100" dirty="0"/>
              <a:t>flat </a:t>
            </a:r>
            <a:r>
              <a:rPr lang="en-US" sz="3100" dirty="0" smtClean="0"/>
              <a:t>soles</a:t>
            </a:r>
          </a:p>
          <a:p>
            <a:pPr>
              <a:defRPr/>
            </a:pPr>
            <a:r>
              <a:rPr lang="en-US" sz="3100" dirty="0" smtClean="0"/>
              <a:t>No </a:t>
            </a:r>
            <a:r>
              <a:rPr lang="en-US" sz="3100" dirty="0"/>
              <a:t>heel (with exception of riding </a:t>
            </a:r>
            <a:r>
              <a:rPr lang="en-US" sz="3100" dirty="0" smtClean="0"/>
              <a:t>and </a:t>
            </a:r>
            <a:r>
              <a:rPr lang="en-US" sz="3100" dirty="0"/>
              <a:t>horse work </a:t>
            </a:r>
            <a:r>
              <a:rPr lang="en-US" sz="3100" dirty="0" smtClean="0"/>
              <a:t>boots)</a:t>
            </a:r>
          </a:p>
          <a:p>
            <a:pPr>
              <a:defRPr/>
            </a:pPr>
            <a:r>
              <a:rPr lang="en-US" sz="3100" dirty="0" smtClean="0"/>
              <a:t>Nitrile </a:t>
            </a:r>
            <a:r>
              <a:rPr lang="en-US" sz="3100" dirty="0"/>
              <a:t>rubber compound </a:t>
            </a:r>
            <a:r>
              <a:rPr lang="en-US" sz="3100" dirty="0" smtClean="0"/>
              <a:t>on soles </a:t>
            </a:r>
            <a:r>
              <a:rPr lang="en-US" sz="3100" dirty="0"/>
              <a:t>of shoes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5" descr="good tread.jpg" title="bottom of a boo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029971" cy="438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27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1402"/>
            <a:ext cx="5257800" cy="1066800"/>
          </a:xfrm>
        </p:spPr>
        <p:txBody>
          <a:bodyPr>
            <a:noAutofit/>
          </a:bodyPr>
          <a:lstStyle/>
          <a:p>
            <a:r>
              <a:rPr lang="en-US" sz="3600" dirty="0"/>
              <a:t>Tread Carefully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39925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Well worn  footwear will not have necessary traction on damp or uneven surfaces – resulting in a variety of hazardous slipping injuries</a:t>
            </a:r>
          </a:p>
          <a:p>
            <a:pPr>
              <a:defRPr/>
            </a:pPr>
            <a:r>
              <a:rPr lang="en-US" sz="3000" dirty="0" smtClean="0"/>
              <a:t>NSI </a:t>
            </a:r>
            <a:r>
              <a:rPr lang="en-US" sz="3000" dirty="0"/>
              <a:t>Standard 1-75  C-25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 descr="tread gd bad.jpg" title="soles of an old and new boo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505200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0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162800" cy="838200"/>
          </a:xfrm>
        </p:spPr>
        <p:txBody>
          <a:bodyPr>
            <a:noAutofit/>
          </a:bodyPr>
          <a:lstStyle/>
          <a:p>
            <a:r>
              <a:rPr lang="en-US" sz="3200" dirty="0"/>
              <a:t>Safety </a:t>
            </a:r>
            <a:r>
              <a:rPr lang="en-US" sz="3200" dirty="0" smtClean="0"/>
              <a:t>Considerations - What </a:t>
            </a:r>
            <a:r>
              <a:rPr lang="en-US" sz="3200" dirty="0"/>
              <a:t>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781800" cy="40385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Engineer dangers out of environment if at all possible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Walkways:</a:t>
            </a:r>
          </a:p>
          <a:p>
            <a:pPr marL="982980" lvl="1" indent="-571500"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Clear clutter and objects from walking paths</a:t>
            </a:r>
          </a:p>
          <a:p>
            <a:pPr marL="982980" lvl="1" indent="-571500"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Install railings where appropriate</a:t>
            </a:r>
          </a:p>
          <a:p>
            <a:pPr marL="982980" lvl="1" indent="-571500"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 lighting in dim areas</a:t>
            </a:r>
          </a:p>
          <a:p>
            <a:pPr marL="982980" lvl="1" indent="-571500">
              <a:buFont typeface="Arial" panose="020B0604020202020204" pitchFamily="34" charset="0"/>
              <a:buChar char="•"/>
              <a:defRPr/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 surface area</a:t>
            </a:r>
          </a:p>
          <a:p>
            <a:pPr marL="0" indent="0">
              <a:buNone/>
              <a:defRPr/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Steps:  Keep them clear of objects and in good repair</a:t>
            </a:r>
          </a:p>
          <a:p>
            <a:pPr marL="0" indent="0">
              <a:buNone/>
              <a:defRPr/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 handled tools:  store on secure wall hooks and smaller items in drawers or adequate shelves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12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1628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Safety </a:t>
            </a:r>
            <a:r>
              <a:rPr lang="en-US" sz="3200" dirty="0"/>
              <a:t>Considerations -</a:t>
            </a:r>
            <a:r>
              <a:rPr lang="en-US" sz="3200" dirty="0" smtClean="0"/>
              <a:t> What </a:t>
            </a:r>
            <a:r>
              <a:rPr lang="en-US" sz="3200" dirty="0"/>
              <a:t>Can We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2703" y="23622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Carry loads that are </a:t>
            </a:r>
            <a:r>
              <a:rPr lang="en-US" sz="2800" u="sng" dirty="0"/>
              <a:t>not too heavy </a:t>
            </a:r>
            <a:r>
              <a:rPr lang="en-US" sz="2800" dirty="0"/>
              <a:t>and that </a:t>
            </a:r>
            <a:r>
              <a:rPr lang="en-US" sz="2800" u="sng" dirty="0"/>
              <a:t>do not obstruct </a:t>
            </a:r>
            <a:r>
              <a:rPr lang="en-US" sz="2800" dirty="0"/>
              <a:t>your vision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Keep riding tack, saddles in good repair – check them frequently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Figure 8 lead harnesses – never wrap them around your hand</a:t>
            </a:r>
          </a:p>
        </p:txBody>
      </p:sp>
    </p:spTree>
    <p:extLst>
      <p:ext uri="{BB962C8B-B14F-4D97-AF65-F5344CB8AC3E}">
        <p14:creationId xmlns:p14="http://schemas.microsoft.com/office/powerpoint/2010/main" val="2170479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562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Safety First with Ladders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505200" cy="4038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en-US" sz="2800" u="sng" dirty="0" smtClean="0"/>
          </a:p>
          <a:p>
            <a:pPr>
              <a:defRPr/>
            </a:pPr>
            <a:r>
              <a:rPr lang="en-US" sz="2800" u="sng" dirty="0" smtClean="0"/>
              <a:t>Always </a:t>
            </a:r>
            <a:r>
              <a:rPr lang="en-US" sz="2800" dirty="0"/>
              <a:t>face a ladder when </a:t>
            </a:r>
            <a:r>
              <a:rPr lang="en-US" sz="2800" dirty="0" smtClean="0"/>
              <a:t>climbing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u="sng" dirty="0"/>
              <a:t>Always </a:t>
            </a:r>
            <a:r>
              <a:rPr lang="en-US" sz="2800" dirty="0"/>
              <a:t>utilize a 3-point contact approach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adder 3 hold.jpg" title="clibming a ladd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933" y="2286000"/>
            <a:ext cx="331046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355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25946"/>
            <a:ext cx="5867400" cy="685800"/>
          </a:xfrm>
        </p:spPr>
        <p:txBody>
          <a:bodyPr>
            <a:noAutofit/>
          </a:bodyPr>
          <a:lstStyle/>
          <a:p>
            <a:r>
              <a:rPr lang="en-US" sz="3600" dirty="0"/>
              <a:t>Grain </a:t>
            </a:r>
            <a:r>
              <a:rPr lang="en-US" sz="3600" dirty="0" smtClean="0"/>
              <a:t>Bins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2041773"/>
            <a:ext cx="693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Grain bins OSHA – 29 CFR </a:t>
            </a:r>
            <a:r>
              <a:rPr lang="en-US" sz="2800" dirty="0"/>
              <a:t>1910.272  and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ANSI –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Z359.1-2007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should have grip handles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chains in place and approved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PFP (Personal Fall Protection)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54380" lvl="1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harnessing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for trained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(OSHA 29 CFR 1926.500-503)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833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152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 </a:t>
            </a:r>
            <a:r>
              <a:rPr lang="en-US" sz="2800" dirty="0" smtClean="0"/>
              <a:t>Safety Considerations - What Can We Do?        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52600"/>
            <a:ext cx="3124200" cy="41148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sz="8000" dirty="0" smtClean="0"/>
          </a:p>
          <a:p>
            <a:pPr marL="0" indent="0">
              <a:buNone/>
              <a:defRPr/>
            </a:pPr>
            <a:r>
              <a:rPr lang="en-US" sz="9600" dirty="0" smtClean="0"/>
              <a:t>Eyewear: </a:t>
            </a:r>
          </a:p>
          <a:p>
            <a:pPr marL="0" indent="0">
              <a:buNone/>
              <a:defRPr/>
            </a:pPr>
            <a:endParaRPr lang="en-US" sz="8000" dirty="0" smtClean="0"/>
          </a:p>
          <a:p>
            <a:pPr>
              <a:defRPr/>
            </a:pPr>
            <a:r>
              <a:rPr lang="en-US" sz="8000" dirty="0" smtClean="0"/>
              <a:t>Sunglasses: remove when entering low lit areas</a:t>
            </a:r>
          </a:p>
          <a:p>
            <a:pPr>
              <a:defRPr/>
            </a:pPr>
            <a:r>
              <a:rPr lang="en-US" sz="8000" dirty="0" smtClean="0"/>
              <a:t>Wear  approved impact resistant safety glasses  or goggles </a:t>
            </a:r>
          </a:p>
          <a:p>
            <a:pPr marL="914400" lvl="2" indent="0">
              <a:buNone/>
              <a:defRPr/>
            </a:pPr>
            <a:r>
              <a:rPr lang="en-US" sz="6400" dirty="0" smtClean="0"/>
              <a:t>(</a:t>
            </a:r>
            <a:r>
              <a:rPr lang="en-US" sz="6400" i="1" dirty="0" smtClean="0"/>
              <a:t>ANSI Standard Z87</a:t>
            </a:r>
            <a:r>
              <a:rPr lang="en-US" sz="6400" dirty="0" smtClean="0"/>
              <a:t>)</a:t>
            </a:r>
          </a:p>
          <a:p>
            <a:pPr>
              <a:defRPr/>
            </a:pPr>
            <a:r>
              <a:rPr lang="en-US" sz="8000" dirty="0" smtClean="0"/>
              <a:t>Regular eye exams will assure visual acuity </a:t>
            </a:r>
          </a:p>
          <a:p>
            <a:pPr>
              <a:defRPr/>
            </a:pPr>
            <a:r>
              <a:rPr lang="en-US" sz="8000" dirty="0" smtClean="0"/>
              <a:t>Get used to bifocals prior to wearing in work areas</a:t>
            </a:r>
          </a:p>
          <a:p>
            <a:pPr marL="0" indent="0">
              <a:buNone/>
            </a:pPr>
            <a:endParaRPr lang="en-US" sz="8000" dirty="0"/>
          </a:p>
        </p:txBody>
      </p:sp>
      <p:pic>
        <p:nvPicPr>
          <p:cNvPr id="10" name="Picture 5" descr="P3190097.JPG" title="man wearing safety glass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876" y="1866900"/>
            <a:ext cx="4953000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44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62800" cy="1295400"/>
          </a:xfrm>
        </p:spPr>
        <p:txBody>
          <a:bodyPr>
            <a:noAutofit/>
          </a:bodyPr>
          <a:lstStyle/>
          <a:p>
            <a:r>
              <a:rPr lang="en-US" sz="3200" dirty="0"/>
              <a:t>Safety Considerations -</a:t>
            </a:r>
            <a:r>
              <a:rPr lang="en-US" sz="3200" dirty="0" smtClean="0"/>
              <a:t> What </a:t>
            </a:r>
            <a:r>
              <a:rPr lang="en-US" sz="3200" dirty="0"/>
              <a:t>Can We </a:t>
            </a:r>
            <a:r>
              <a:rPr lang="en-US" sz="3200" dirty="0" smtClean="0"/>
              <a:t>Do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30" y="1981200"/>
            <a:ext cx="6858000" cy="41909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Gloves:  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Secure grips and good fit to prevent slippage when reaching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Good fitting gloves can prevent ergonomic related </a:t>
            </a:r>
            <a:r>
              <a:rPr lang="en-US" sz="2400" dirty="0" smtClean="0"/>
              <a:t>injures</a:t>
            </a:r>
          </a:p>
          <a:p>
            <a:pPr marL="754380" lvl="1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Clothing: </a:t>
            </a:r>
          </a:p>
          <a:p>
            <a:pPr marL="777240" lvl="1" indent="-36576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avoid ragged or torn legs and sleeves to prevent catching in </a:t>
            </a:r>
            <a:r>
              <a:rPr lang="en-US" sz="2400" dirty="0" smtClean="0"/>
              <a:t>equipment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1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7818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  Safety Considerations - Awareness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6629400" cy="3992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Does someone know where you  are?</a:t>
            </a:r>
          </a:p>
          <a:p>
            <a:pPr>
              <a:defRPr/>
            </a:pPr>
            <a:r>
              <a:rPr lang="en-US" sz="2800" dirty="0"/>
              <a:t>Do you have a communication plan?</a:t>
            </a:r>
          </a:p>
          <a:p>
            <a:pPr>
              <a:defRPr/>
            </a:pPr>
            <a:r>
              <a:rPr lang="en-US" sz="2800" dirty="0"/>
              <a:t>Is the phone call that urgent ?</a:t>
            </a:r>
          </a:p>
          <a:p>
            <a:pPr>
              <a:defRPr/>
            </a:pPr>
            <a:r>
              <a:rPr lang="en-US" sz="2800" dirty="0"/>
              <a:t>If an injury occurs, is there a first aid kit nearby?</a:t>
            </a:r>
          </a:p>
          <a:p>
            <a:pPr>
              <a:defRPr/>
            </a:pPr>
            <a:r>
              <a:rPr lang="en-US" sz="2800" dirty="0"/>
              <a:t>Are you familiar with emergency service numbers in your community?</a:t>
            </a:r>
          </a:p>
          <a:p>
            <a:pPr>
              <a:defRPr/>
            </a:pPr>
            <a:r>
              <a:rPr lang="en-US" sz="2800" dirty="0"/>
              <a:t>Are you on a 911 grid?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78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096000" cy="685800"/>
          </a:xfrm>
        </p:spPr>
        <p:txBody>
          <a:bodyPr>
            <a:noAutofit/>
          </a:bodyPr>
          <a:lstStyle/>
          <a:p>
            <a:r>
              <a:rPr lang="en-US" sz="4800" dirty="0"/>
              <a:t>Prevalence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09800"/>
            <a:ext cx="6781800" cy="3276601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Agriculture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consistently ranks in the top three occupations for disabling injury and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52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Related Issues in</a:t>
            </a:r>
            <a:br>
              <a:rPr lang="en-US" dirty="0" smtClean="0"/>
            </a:br>
            <a:r>
              <a:rPr lang="en-US" dirty="0" smtClean="0"/>
              <a:t>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agricultural workforce is an aging population – average age is 58.3years old                  </a:t>
            </a:r>
            <a:r>
              <a:rPr lang="en-US" sz="1500" dirty="0" smtClean="0">
                <a:hlinkClick r:id="rId2" tooltip="USDA page"/>
              </a:rPr>
              <a:t>www.usda.gov/agcensus</a:t>
            </a:r>
            <a:r>
              <a:rPr lang="en-US" sz="1500" dirty="0" smtClean="0"/>
              <a:t>  </a:t>
            </a:r>
          </a:p>
          <a:p>
            <a:pPr marL="0" indent="0">
              <a:buNone/>
            </a:pPr>
            <a:r>
              <a:rPr lang="en-US" sz="1500" dirty="0" smtClean="0"/>
              <a:t>  </a:t>
            </a:r>
            <a:r>
              <a:rPr lang="en-US" sz="2600" dirty="0" smtClean="0"/>
              <a:t>Risk factors for injury include:</a:t>
            </a:r>
          </a:p>
          <a:p>
            <a:r>
              <a:rPr lang="en-US" sz="2600" dirty="0" smtClean="0"/>
              <a:t>altered visual acuity </a:t>
            </a:r>
          </a:p>
          <a:p>
            <a:r>
              <a:rPr lang="en-US" sz="2600" dirty="0" smtClean="0"/>
              <a:t>slower reflex reaction </a:t>
            </a:r>
          </a:p>
          <a:p>
            <a:r>
              <a:rPr lang="en-US" sz="2600" dirty="0" smtClean="0"/>
              <a:t>alteration in hearing acuity</a:t>
            </a:r>
          </a:p>
          <a:p>
            <a:r>
              <a:rPr lang="en-US" sz="2600" dirty="0" smtClean="0"/>
              <a:t>potential for joint pain and stiffness</a:t>
            </a:r>
          </a:p>
          <a:p>
            <a:r>
              <a:rPr lang="en-US" sz="2600" dirty="0"/>
              <a:t>p</a:t>
            </a:r>
            <a:r>
              <a:rPr lang="en-US" sz="2600" dirty="0" smtClean="0"/>
              <a:t>otential for compromised cardiovascular status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867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Arthritis in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There are over 100 musculoskeletal disorders classified as arthritis (1)</a:t>
            </a:r>
          </a:p>
          <a:p>
            <a:r>
              <a:rPr lang="en-US" sz="2400" dirty="0" smtClean="0"/>
              <a:t>Farmers with mobility issues are twice as likely to  experience injury as farmers with no mobility issues (2)</a:t>
            </a:r>
          </a:p>
          <a:p>
            <a:r>
              <a:rPr lang="en-US" sz="2400" dirty="0" smtClean="0"/>
              <a:t>Arthritis affect one-third of adults farmers in U.S. (3)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4102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Source: 1.American Arthritis Association 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</a:rPr>
              <a:t>2.Heaton,K.,</a:t>
            </a:r>
            <a:r>
              <a:rPr lang="en-US" sz="1200" dirty="0">
                <a:solidFill>
                  <a:prstClr val="black"/>
                </a:solidFill>
              </a:rPr>
              <a:t>et al. University of Alabama –www.ncbi.nlm.nih.gov/pubmed/23556148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3. AgrAbility 2008</a:t>
            </a:r>
          </a:p>
        </p:txBody>
      </p:sp>
    </p:spTree>
    <p:extLst>
      <p:ext uri="{BB962C8B-B14F-4D97-AF65-F5344CB8AC3E}">
        <p14:creationId xmlns:p14="http://schemas.microsoft.com/office/powerpoint/2010/main" val="26719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3886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Injuries </a:t>
            </a:r>
            <a:r>
              <a:rPr lang="en-US" sz="2800" dirty="0"/>
              <a:t>to you, a family worker, or your employee can be disabling, cause lost time hours, and huge costs in medical care and insurance</a:t>
            </a:r>
            <a:r>
              <a:rPr lang="en-US" sz="2800" dirty="0" smtClean="0"/>
              <a:t>!   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172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Polling Question</a:t>
            </a:r>
            <a:endParaRPr lang="en-US" sz="1200" dirty="0"/>
          </a:p>
        </p:txBody>
      </p:sp>
      <p:sp>
        <p:nvSpPr>
          <p:cNvPr id="6" name="Title 2"/>
          <p:cNvSpPr txBox="1">
            <a:spLocks noGrp="1"/>
          </p:cNvSpPr>
          <p:nvPr>
            <p:ph type="title"/>
          </p:nvPr>
        </p:nvSpPr>
        <p:spPr bwMode="auto">
          <a:xfrm>
            <a:off x="2667000" y="2286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r>
              <a:rPr lang="en-US" dirty="0" smtClean="0"/>
              <a:t>  Financial Impact</a:t>
            </a:r>
            <a:endParaRPr lang="en-US" dirty="0"/>
          </a:p>
        </p:txBody>
      </p:sp>
      <p:pic>
        <p:nvPicPr>
          <p:cNvPr id="9" name="Picture 5" descr="C:\Temp\Content.IE5\DZIEK0PH\MC900361006[1].wmf" title="drawing of a girl on crutch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221" y="3048000"/>
            <a:ext cx="2143779" cy="34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434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715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Safety </a:t>
            </a:r>
            <a:r>
              <a:rPr lang="en-US" sz="3600" dirty="0"/>
              <a:t>Pays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2390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1300" dirty="0"/>
          </a:p>
          <a:p>
            <a:pPr>
              <a:defRPr/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afety Pays" uses a sliding scale to calculate the indirect costs of the injuries and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illness</a:t>
            </a:r>
          </a:p>
          <a:p>
            <a:pPr>
              <a:defRPr/>
            </a:pP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82980" lvl="1" indent="-5715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Allow users to pick an injury type from a drop-down list or to enter their workers' compensation costs </a:t>
            </a:r>
          </a:p>
          <a:p>
            <a:pPr marL="982980" lvl="1" indent="-5715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Prompt users for information to do the analysis, including their profit margin and number of injuries </a:t>
            </a:r>
          </a:p>
          <a:p>
            <a:pPr marL="982980" lvl="1" indent="-5715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Generate a report of the costs and the sales needed to cover those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   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OSHA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Safety Pays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http://www.osha.gov/dcsp/smallbusiness/safetypays/index.html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45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Safety Pays Program</a:t>
            </a:r>
            <a:endParaRPr lang="en-US" dirty="0"/>
          </a:p>
        </p:txBody>
      </p:sp>
      <p:pic>
        <p:nvPicPr>
          <p:cNvPr id="4" name="Picture 2" title="safety pags idocum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53" y="228600"/>
            <a:ext cx="895023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355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5791200" cy="838200"/>
          </a:xfrm>
        </p:spPr>
        <p:txBody>
          <a:bodyPr>
            <a:noAutofit/>
          </a:bodyPr>
          <a:lstStyle/>
          <a:p>
            <a:r>
              <a:rPr lang="en-US" sz="3600" dirty="0"/>
              <a:t>What Does An Injury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3657600" cy="44957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National Safety </a:t>
            </a:r>
            <a:r>
              <a:rPr lang="en-US" sz="2800" dirty="0" smtClean="0"/>
              <a:t>Council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Taking </a:t>
            </a:r>
            <a:r>
              <a:rPr lang="en-US" sz="2800" dirty="0"/>
              <a:t>into account direct and indirect expenses, each lost workday can cost </a:t>
            </a:r>
            <a:r>
              <a:rPr lang="en-US" sz="2800" dirty="0" smtClean="0"/>
              <a:t>over $34,000!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Temp\Content.IE5\7JYK81D8\MC900292564[1].wmf" title="drawing of a wheel chai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59882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847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096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What Does An Injury Cost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589" y="1688068"/>
            <a:ext cx="7086600" cy="456033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Direct costs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Medical costs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Workers’ Compensation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Indirect costs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 of replacing staff and training time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Loss of productivity due to learning curves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Accommodating  injured employee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Wages paid to employee not covered by workers’ compensation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 of work stoppage</a:t>
            </a:r>
          </a:p>
          <a:p>
            <a:pPr marL="86868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 of replacing damaged materials, equipment &amp; property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793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7912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Return On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6324600" cy="4144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Take time to </a:t>
            </a:r>
            <a:r>
              <a:rPr lang="en-US" sz="2400" b="1" u="sng" dirty="0"/>
              <a:t>assess and evaluate </a:t>
            </a:r>
            <a:r>
              <a:rPr lang="en-US" sz="2400" dirty="0"/>
              <a:t>what an injury will cost your operation  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Communicate safety to family and employees </a:t>
            </a:r>
            <a:r>
              <a:rPr lang="en-US" sz="2400" dirty="0" smtClean="0"/>
              <a:t>	– </a:t>
            </a:r>
            <a:r>
              <a:rPr lang="en-US" sz="2400" dirty="0"/>
              <a:t>involve them in safety </a:t>
            </a:r>
            <a:r>
              <a:rPr lang="en-US" sz="2400" dirty="0" smtClean="0"/>
              <a:t>plan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Take </a:t>
            </a:r>
            <a:r>
              <a:rPr lang="en-US" sz="2400" dirty="0"/>
              <a:t>time now to write an outline or update for your farm/operation safety plan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4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/>
              <a:t>Action Plan</a:t>
            </a:r>
          </a:p>
        </p:txBody>
      </p:sp>
      <p:graphicFrame>
        <p:nvGraphicFramePr>
          <p:cNvPr id="4" name="Content Placeholder 3" title="action plan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835003"/>
              </p:ext>
            </p:extLst>
          </p:nvPr>
        </p:nvGraphicFramePr>
        <p:xfrm>
          <a:off x="457200" y="9906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 Needed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Barriers to Overcome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Will I Remove Barriers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</a:p>
                    <a:p>
                      <a:r>
                        <a:rPr lang="en-US" dirty="0" smtClean="0"/>
                        <a:t>Taken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of Project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Reduce</a:t>
                      </a:r>
                      <a:r>
                        <a:rPr lang="en-US" sz="1400" baseline="0" dirty="0" smtClean="0"/>
                        <a:t> Clutter in Machinery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Several operators  with lack of ownership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Get buy in from operators to take ownership</a:t>
                      </a:r>
                      <a:r>
                        <a:rPr lang="en-US" sz="1400" baseline="0" dirty="0" smtClean="0"/>
                        <a:t> of removing clutter and maintaining clutter free area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Assess machinery in use for clutter</a:t>
                      </a:r>
                      <a:r>
                        <a:rPr lang="en-US" sz="1400" baseline="0" dirty="0" smtClean="0"/>
                        <a:t> – talk with all operators about new process to keep areas clutter free.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$ Labor</a:t>
                      </a:r>
                      <a:r>
                        <a:rPr lang="en-US" sz="1400" baseline="0" dirty="0" smtClean="0"/>
                        <a:t> costs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</a:t>
                      </a:r>
                      <a:r>
                        <a:rPr lang="en-US" sz="1400" baseline="0" dirty="0" smtClean="0"/>
                        <a:t> Ladder Safety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ladders in various locations in various conditions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plan to  assess all ladders</a:t>
                      </a:r>
                      <a:r>
                        <a:rPr lang="en-US" sz="1400" baseline="0" dirty="0" smtClean="0"/>
                        <a:t> and the type of ladder needed in each area.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</a:t>
                      </a:r>
                      <a:r>
                        <a:rPr lang="en-US" sz="1400" baseline="0" dirty="0" smtClean="0"/>
                        <a:t> ladders assessed and plan made to replace or repair as needed.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</a:t>
                      </a:r>
                      <a:r>
                        <a:rPr lang="en-US" sz="1400" baseline="0" dirty="0" smtClean="0"/>
                        <a:t> Labor and ladder repairs / or new ladders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 visibility in livestock facility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r>
                        <a:rPr lang="en-US" sz="1400" baseline="0" dirty="0" smtClean="0"/>
                        <a:t> of installing new lights and repairing existing  lights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Obtain accurate</a:t>
                      </a:r>
                      <a:r>
                        <a:rPr lang="en-US" sz="1400" baseline="0" dirty="0" smtClean="0"/>
                        <a:t> evaluation of lighting needs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</a:t>
                      </a:r>
                      <a:r>
                        <a:rPr lang="en-US" sz="1400" baseline="0" dirty="0" smtClean="0"/>
                        <a:t>ed with local contractor to get accurate quote of cost for project.  Prioritize which areas to fix first.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$ 500 - $5000 depending on what needs to be done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7286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Plan Provide </a:t>
            </a:r>
            <a:r>
              <a:rPr lang="en-US" dirty="0" err="1" smtClean="0"/>
              <a:t>traiain</a:t>
            </a:r>
            <a:r>
              <a:rPr lang="en-US" dirty="0" smtClean="0"/>
              <a:t> page</a:t>
            </a:r>
            <a:endParaRPr lang="en-US" dirty="0"/>
          </a:p>
        </p:txBody>
      </p:sp>
      <p:pic>
        <p:nvPicPr>
          <p:cNvPr id="4" name="Picture 3" title="OSHA web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762000"/>
          </a:xfrm>
        </p:spPr>
        <p:txBody>
          <a:bodyPr>
            <a:noAutofit/>
          </a:bodyPr>
          <a:lstStyle/>
          <a:p>
            <a:r>
              <a:rPr lang="en-US" sz="3200" dirty="0"/>
              <a:t>Statistics of </a:t>
            </a:r>
            <a:r>
              <a:rPr lang="en-US" sz="3200" dirty="0" smtClean="0"/>
              <a:t>Injury/Mortality</a:t>
            </a:r>
            <a:r>
              <a:rPr lang="en-US" sz="3200" dirty="0"/>
              <a:t>:</a:t>
            </a:r>
            <a: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/>
              <a:t>U.S.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733800" cy="3916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568 fatalities in 2014</a:t>
            </a:r>
          </a:p>
          <a:p>
            <a:pPr marL="457200" lvl="1" indent="0">
              <a:buNone/>
            </a:pPr>
            <a:r>
              <a:rPr lang="en-US" sz="2000" i="1" dirty="0" smtClean="0"/>
              <a:t>- increase from 500 in 2013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24.9 deaths per 100,000 workers </a:t>
            </a:r>
          </a:p>
          <a:p>
            <a:pPr marL="457200" lvl="1" indent="0">
              <a:buNone/>
            </a:pPr>
            <a:r>
              <a:rPr lang="en-US" sz="1600" i="1" dirty="0" smtClean="0"/>
              <a:t>– highest of any industry in 2014</a:t>
            </a:r>
          </a:p>
          <a:p>
            <a:pPr marL="457200" lvl="1" indent="0">
              <a:buNone/>
            </a:pPr>
            <a:endParaRPr lang="en-US" sz="16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52,400 nonfatal injuries and illnesses in 2014</a:t>
            </a:r>
            <a:endParaRPr lang="en-US" sz="2000" dirty="0"/>
          </a:p>
          <a:p>
            <a:pPr marL="457200" lvl="1" indent="0">
              <a:buNone/>
            </a:pPr>
            <a:r>
              <a:rPr lang="en-US" sz="1600" dirty="0" smtClean="0"/>
              <a:t>- </a:t>
            </a:r>
            <a:r>
              <a:rPr lang="en-US" sz="1600" i="1" dirty="0" smtClean="0"/>
              <a:t>decrease from 54,900 in 2013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  <a:p>
            <a:endParaRPr lang="en-US" dirty="0"/>
          </a:p>
        </p:txBody>
      </p:sp>
      <p:graphicFrame>
        <p:nvGraphicFramePr>
          <p:cNvPr id="6" name="Object 5" title="United States map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148533"/>
              </p:ext>
            </p:extLst>
          </p:nvPr>
        </p:nvGraphicFramePr>
        <p:xfrm>
          <a:off x="3886200" y="1981200"/>
          <a:ext cx="5018088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Clip" r:id="rId3" imgW="4838700" imgH="2806700" progId="">
                  <p:embed/>
                </p:oleObj>
              </mc:Choice>
              <mc:Fallback>
                <p:oleObj name="Clip" r:id="rId3" imgW="4838700" imgH="280670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5018088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8358" y="6019800"/>
            <a:ext cx="6850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Source</a:t>
            </a:r>
            <a:r>
              <a:rPr lang="en-US" dirty="0">
                <a:latin typeface="Calibri" pitchFamily="34" charset="0"/>
              </a:rPr>
              <a:t>: Bureau of Labor Statistics/Census of Fatal Occupational Injuries</a:t>
            </a:r>
          </a:p>
        </p:txBody>
      </p:sp>
    </p:spTree>
    <p:extLst>
      <p:ext uri="{BB962C8B-B14F-4D97-AF65-F5344CB8AC3E}">
        <p14:creationId xmlns:p14="http://schemas.microsoft.com/office/powerpoint/2010/main" val="1870636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Safety Management</a:t>
            </a:r>
            <a:endParaRPr lang="en-US" dirty="0"/>
          </a:p>
        </p:txBody>
      </p:sp>
      <p:pic>
        <p:nvPicPr>
          <p:cNvPr id="4" name="Content Placeholder 3" title="OSHA publication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849" y="1851285"/>
            <a:ext cx="5314013" cy="4676932"/>
          </a:xfr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9546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934200" cy="4495800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AgriSafe – </a:t>
            </a:r>
            <a:r>
              <a:rPr lang="en-US" sz="2400" u="sng" dirty="0" smtClean="0">
                <a:solidFill>
                  <a:srgbClr val="0070C0"/>
                </a:solidFill>
                <a:hlinkClick r:id="rId2" tooltip="Agrisafe webpage"/>
              </a:rPr>
              <a:t>www.agrisafe.org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marL="0" lv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Occupational </a:t>
            </a:r>
            <a:r>
              <a:rPr lang="en-US" sz="2400" dirty="0"/>
              <a:t>Safety &amp; Health Administration </a:t>
            </a:r>
            <a:r>
              <a:rPr lang="en-US" sz="2200" u="sng" dirty="0">
                <a:solidFill>
                  <a:srgbClr val="0070C0"/>
                </a:solidFill>
                <a:hlinkClick r:id="rId3" tooltip="OSHA webpage"/>
              </a:rPr>
              <a:t>www.osha.gov</a:t>
            </a:r>
            <a:r>
              <a:rPr lang="en-US" sz="2400" u="sng" dirty="0">
                <a:solidFill>
                  <a:srgbClr val="0070C0"/>
                </a:solidFill>
              </a:rPr>
              <a:t> 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US" sz="2200" u="sng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400" dirty="0" smtClean="0"/>
              <a:t>Institute </a:t>
            </a:r>
            <a:r>
              <a:rPr lang="en-US" sz="2400" dirty="0"/>
              <a:t>for Occupational Safety &amp; Health </a:t>
            </a:r>
            <a:r>
              <a:rPr lang="en-US" sz="2400" u="sng" dirty="0">
                <a:solidFill>
                  <a:srgbClr val="0070C0"/>
                </a:solidFill>
                <a:hlinkClick r:id="rId4" tooltip="NIOSH webpage"/>
              </a:rPr>
              <a:t>www.cdc.gov/niosh</a:t>
            </a:r>
            <a:r>
              <a:rPr lang="en-US" sz="2400" dirty="0">
                <a:hlinkClick r:id="rId4" tooltip="NIOSH webpage"/>
              </a:rPr>
              <a:t> </a:t>
            </a:r>
            <a:r>
              <a:rPr lang="en-US" sz="2400" dirty="0"/>
              <a:t>~ home for NIOSH Ag </a:t>
            </a:r>
            <a:r>
              <a:rPr lang="en-US" sz="2400" dirty="0" smtClean="0"/>
              <a:t>Centers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National </a:t>
            </a:r>
            <a:r>
              <a:rPr lang="en-US" sz="2400" dirty="0"/>
              <a:t>Education Center for Agricultural Safety – </a:t>
            </a:r>
            <a:r>
              <a:rPr lang="en-US" sz="2400" u="sng" dirty="0" smtClean="0">
                <a:solidFill>
                  <a:srgbClr val="0070C0"/>
                </a:solidFill>
                <a:hlinkClick r:id="rId5" tooltip="National Education Center for Agricultural Safety "/>
              </a:rPr>
              <a:t>www.necasag.org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US" sz="2400" u="sng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400" dirty="0"/>
              <a:t>National Safety Council- </a:t>
            </a:r>
            <a:r>
              <a:rPr lang="en-US" sz="2400" u="sng" dirty="0">
                <a:solidFill>
                  <a:srgbClr val="0070C0"/>
                </a:solidFill>
                <a:hlinkClick r:id="rId6" tooltip="National Safety Council"/>
              </a:rPr>
              <a:t>www.nsc.org</a:t>
            </a:r>
            <a:endParaRPr lang="en-US" sz="24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2"/>
          <p:cNvSpPr txBox="1">
            <a:spLocks noGrp="1"/>
          </p:cNvSpPr>
          <p:nvPr>
            <p:ph type="title"/>
          </p:nvPr>
        </p:nvSpPr>
        <p:spPr bwMode="auto">
          <a:xfrm>
            <a:off x="13716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n-US" sz="3600" dirty="0"/>
              <a:t>Resources for You</a:t>
            </a:r>
          </a:p>
        </p:txBody>
      </p:sp>
    </p:spTree>
    <p:extLst>
      <p:ext uri="{BB962C8B-B14F-4D97-AF65-F5344CB8AC3E}">
        <p14:creationId xmlns:p14="http://schemas.microsoft.com/office/powerpoint/2010/main" val="2589077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     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6934200" cy="44196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It is the goal of AgriSafe to provide information and education that is vital and pertinent to your minimize agricultural health and safety risks.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Please take  a few minutes to honestly evaluate this program. Your input and suggestions will help us in our effort to continually improve  our work on behalf of the agricultural community.</a:t>
            </a:r>
          </a:p>
        </p:txBody>
      </p:sp>
    </p:spTree>
    <p:extLst>
      <p:ext uri="{BB962C8B-B14F-4D97-AF65-F5344CB8AC3E}">
        <p14:creationId xmlns:p14="http://schemas.microsoft.com/office/powerpoint/2010/main" val="3165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4100"/>
            <a:ext cx="7981950" cy="5122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 2013, direct on-farm U.S. employment provided:</a:t>
            </a:r>
          </a:p>
          <a:p>
            <a:pPr lvl="1"/>
            <a:r>
              <a:rPr lang="en-US" dirty="0" err="1"/>
              <a:t>a.over</a:t>
            </a:r>
            <a:r>
              <a:rPr lang="en-US" dirty="0"/>
              <a:t> 2.6 million jobs</a:t>
            </a:r>
          </a:p>
          <a:p>
            <a:pPr lvl="1"/>
            <a:r>
              <a:rPr lang="en-US" dirty="0" err="1"/>
              <a:t>b.approximately</a:t>
            </a:r>
            <a:r>
              <a:rPr lang="en-US" dirty="0"/>
              <a:t> 4 million jobs</a:t>
            </a:r>
          </a:p>
          <a:p>
            <a:pPr lvl="1"/>
            <a:r>
              <a:rPr lang="en-US" dirty="0" err="1"/>
              <a:t>c.almost</a:t>
            </a:r>
            <a:r>
              <a:rPr lang="en-US" dirty="0"/>
              <a:t> 1.5 million jobs</a:t>
            </a:r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is an OSHA Agricultural Standard for slips, trips, and falls?</a:t>
            </a:r>
          </a:p>
          <a:p>
            <a:pPr lvl="1"/>
            <a:r>
              <a:rPr lang="en-US" dirty="0"/>
              <a:t>True</a:t>
            </a:r>
          </a:p>
          <a:p>
            <a:pPr lvl="1"/>
            <a:r>
              <a:rPr lang="en-US" dirty="0"/>
              <a:t>False</a:t>
            </a:r>
          </a:p>
          <a:p>
            <a:pPr marL="0" indent="0">
              <a:buNone/>
            </a:pPr>
            <a:r>
              <a:rPr lang="en-US" dirty="0" smtClean="0"/>
              <a:t>Same </a:t>
            </a:r>
            <a:r>
              <a:rPr lang="en-US" dirty="0"/>
              <a:t>level falls are also referred to as slips and trips?</a:t>
            </a:r>
          </a:p>
          <a:p>
            <a:pPr lvl="1"/>
            <a:r>
              <a:rPr lang="en-US" dirty="0"/>
              <a:t>True</a:t>
            </a:r>
          </a:p>
          <a:p>
            <a:pPr lvl="1"/>
            <a:r>
              <a:rPr lang="en-US" dirty="0" smtClean="0"/>
              <a:t>False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Same </a:t>
            </a:r>
            <a:r>
              <a:rPr lang="en-US" dirty="0">
                <a:solidFill>
                  <a:prstClr val="black"/>
                </a:solidFill>
              </a:rPr>
              <a:t>level/low level falls have a higher level of severity but a lower level of frequency than high level falls?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True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False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Elevated/ high level falls are considered to be at or over?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a.5 </a:t>
            </a:r>
            <a:r>
              <a:rPr lang="en-US" dirty="0">
                <a:solidFill>
                  <a:prstClr val="black"/>
                </a:solidFill>
              </a:rPr>
              <a:t>feet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b.10 feet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c.15 feet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3774" y="0"/>
            <a:ext cx="2282825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prstClr val="black"/>
                </a:solidFill>
              </a:rPr>
              <a:t/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2900" dirty="0" smtClean="0">
                <a:solidFill>
                  <a:prstClr val="black"/>
                </a:solidFill>
              </a:rPr>
              <a:t>Test questions</a:t>
            </a:r>
            <a:endParaRPr lang="en-US" sz="2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17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35000"/>
            <a:ext cx="8070850" cy="579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Water is best channeled on workplace footwear by:</a:t>
            </a:r>
          </a:p>
          <a:p>
            <a:pPr lvl="1"/>
            <a:r>
              <a:rPr lang="en-US" dirty="0" err="1"/>
              <a:t>a.multiple</a:t>
            </a:r>
            <a:r>
              <a:rPr lang="en-US" dirty="0"/>
              <a:t> narrow channels</a:t>
            </a:r>
          </a:p>
          <a:p>
            <a:pPr lvl="1"/>
            <a:r>
              <a:rPr lang="en-US" dirty="0" err="1"/>
              <a:t>b.several</a:t>
            </a:r>
            <a:r>
              <a:rPr lang="en-US" dirty="0"/>
              <a:t> wide grooves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average age of a farmer/rancher is:</a:t>
            </a:r>
          </a:p>
          <a:p>
            <a:pPr lvl="1"/>
            <a:r>
              <a:rPr lang="en-US" dirty="0" err="1"/>
              <a:t>a.almost</a:t>
            </a:r>
            <a:r>
              <a:rPr lang="en-US" dirty="0"/>
              <a:t> 57</a:t>
            </a:r>
          </a:p>
          <a:p>
            <a:pPr lvl="1"/>
            <a:r>
              <a:rPr lang="en-US" dirty="0" err="1"/>
              <a:t>b.over</a:t>
            </a:r>
            <a:r>
              <a:rPr lang="en-US" dirty="0"/>
              <a:t> 58</a:t>
            </a:r>
          </a:p>
          <a:p>
            <a:pPr lvl="1"/>
            <a:r>
              <a:rPr lang="en-US" dirty="0"/>
              <a:t>c.60.5</a:t>
            </a:r>
          </a:p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/>
              <a:t>statement is true?</a:t>
            </a:r>
          </a:p>
          <a:p>
            <a:pPr lvl="1"/>
            <a:r>
              <a:rPr lang="en-US" dirty="0" err="1"/>
              <a:t>a.High</a:t>
            </a:r>
            <a:r>
              <a:rPr lang="en-US" dirty="0"/>
              <a:t> quality sunglasses or tinted safety glasses transition easily from bright to low lit areas.</a:t>
            </a:r>
          </a:p>
          <a:p>
            <a:pPr lvl="1"/>
            <a:r>
              <a:rPr lang="en-US" dirty="0" err="1"/>
              <a:t>b.Sunglasses</a:t>
            </a:r>
            <a:r>
              <a:rPr lang="en-US" dirty="0"/>
              <a:t> or tinted eyewear should be removed when entering lower lit areas</a:t>
            </a:r>
            <a:r>
              <a:rPr lang="en-US" dirty="0" smtClean="0"/>
              <a:t>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It is estimated that ____________ of agricultural injuries are unreported.</a:t>
            </a: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a.almost</a:t>
            </a:r>
            <a:r>
              <a:rPr lang="en-US" dirty="0">
                <a:solidFill>
                  <a:prstClr val="black"/>
                </a:solidFill>
              </a:rPr>
              <a:t> 25%</a:t>
            </a: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b.almost</a:t>
            </a:r>
            <a:r>
              <a:rPr lang="en-US" dirty="0">
                <a:solidFill>
                  <a:prstClr val="black"/>
                </a:solidFill>
              </a:rPr>
              <a:t> 45%</a:t>
            </a: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c.almost</a:t>
            </a:r>
            <a:r>
              <a:rPr lang="en-US" dirty="0">
                <a:solidFill>
                  <a:prstClr val="black"/>
                </a:solidFill>
              </a:rPr>
              <a:t> 60%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2014, agriculture had:</a:t>
            </a: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a.the</a:t>
            </a:r>
            <a:r>
              <a:rPr lang="en-US" dirty="0">
                <a:solidFill>
                  <a:prstClr val="black"/>
                </a:solidFill>
              </a:rPr>
              <a:t> highest rate of deaths per 100,000</a:t>
            </a: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b.tied</a:t>
            </a:r>
            <a:r>
              <a:rPr lang="en-US" dirty="0">
                <a:solidFill>
                  <a:prstClr val="black"/>
                </a:solidFill>
              </a:rPr>
              <a:t> construction with the second highest rate of deaths per 100,000</a:t>
            </a: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c.the</a:t>
            </a:r>
            <a:r>
              <a:rPr lang="en-US" dirty="0">
                <a:solidFill>
                  <a:prstClr val="black"/>
                </a:solidFill>
              </a:rPr>
              <a:t> third highest rate of deaths per 100,000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0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 Date</a:t>
            </a:r>
            <a:endParaRPr lang="en-US" dirty="0"/>
          </a:p>
        </p:txBody>
      </p:sp>
      <p:pic>
        <p:nvPicPr>
          <p:cNvPr id="4" name="Content Placeholder 3" title="BLS data sheet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7010400" cy="5548313"/>
          </a:xfrm>
        </p:spPr>
      </p:pic>
      <p:pic>
        <p:nvPicPr>
          <p:cNvPr id="5" name="Picture 5" title="Text bo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19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 title="right arrow"/>
          <p:cNvSpPr/>
          <p:nvPr/>
        </p:nvSpPr>
        <p:spPr>
          <a:xfrm>
            <a:off x="1371600" y="3581400"/>
            <a:ext cx="597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eft Arrow 6" title="left arrow"/>
          <p:cNvSpPr/>
          <p:nvPr/>
        </p:nvSpPr>
        <p:spPr>
          <a:xfrm rot="21093612">
            <a:off x="5039604" y="3526220"/>
            <a:ext cx="298521" cy="1638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324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Incidents Under Reported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057400"/>
            <a:ext cx="70104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believed that the number of </a:t>
            </a:r>
            <a:r>
              <a:rPr lang="en-US" dirty="0" smtClean="0"/>
              <a:t>agricultural  </a:t>
            </a:r>
            <a:r>
              <a:rPr lang="en-US" dirty="0"/>
              <a:t>injuries </a:t>
            </a:r>
            <a:r>
              <a:rPr lang="en-US" dirty="0" smtClean="0"/>
              <a:t>far exceeds the  </a:t>
            </a:r>
            <a:r>
              <a:rPr lang="en-US" dirty="0"/>
              <a:t>reported </a:t>
            </a:r>
            <a:r>
              <a:rPr lang="en-US" dirty="0" smtClean="0"/>
              <a:t>numbers…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Why do you think that is the case</a:t>
            </a: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80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Un-reported Injuries &amp; Illnesses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2590800"/>
            <a:ext cx="6705600" cy="3505200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 Paul Leigh, PhD</a:t>
            </a:r>
            <a:r>
              <a:rPr lang="en-US" sz="2400" dirty="0"/>
              <a:t>, UC </a:t>
            </a:r>
            <a:r>
              <a:rPr lang="en-US" sz="2400" dirty="0" smtClean="0"/>
              <a:t>Davis: BLS surveys miss nearly 45% of non-fatal occupationally injuries in agriculture…unreported injuries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400" dirty="0" smtClean="0"/>
              <a:t>Source: Leigh, J. Paul.  University of California, Davis. “Costs of Occupational Injury &amp; Illnesses Combining All Industries..”  Presentation  November 3, 2008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	</a:t>
            </a:r>
            <a:r>
              <a:rPr lang="en-US" sz="1400" dirty="0" smtClean="0"/>
              <a:t>Leigh, J. Paul. Economic Burden of Occupational Injury and Illness in the United States. Milbank </a:t>
            </a:r>
            <a:r>
              <a:rPr lang="en-US" sz="1400" smtClean="0"/>
              <a:t>Quarterly Vol. </a:t>
            </a:r>
            <a:r>
              <a:rPr lang="en-US" sz="1400" dirty="0" smtClean="0"/>
              <a:t>89 Issue:4 Pages: 728-772 Dec.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054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01000" cy="838200"/>
          </a:xfrm>
        </p:spPr>
        <p:txBody>
          <a:bodyPr>
            <a:normAutofit/>
          </a:bodyPr>
          <a:lstStyle/>
          <a:p>
            <a:r>
              <a:rPr lang="en-US" dirty="0"/>
              <a:t>Incidents Under </a:t>
            </a:r>
            <a:r>
              <a:rPr lang="en-US" dirty="0" smtClean="0"/>
              <a:t>Reported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0104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Enforcement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Guidance for Small Farming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Operations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Appropriations Act exempts small farming operations from enforcement of </a:t>
            </a:r>
            <a:r>
              <a:rPr lang="en-US" sz="8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rules, regulations, standards or orders under the Occupational Safety and Health Act. A farming operation is </a:t>
            </a: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exempt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from </a:t>
            </a:r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OSHA activities if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it:</a:t>
            </a:r>
          </a:p>
          <a:p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Employs </a:t>
            </a:r>
            <a:r>
              <a:rPr lang="en-US" sz="8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or fewer employees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currently and at all 	times during the last 12 months; and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had an active temporary labor camp during the proceeding 12 months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1" indent="-11430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Note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Family members of farm employers are not counted when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determining the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number of employees. 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3000" lvl="1" indent="-1143000">
              <a:buFont typeface="Arial" panose="020B0604020202020204" pitchFamily="34" charset="0"/>
              <a:buChar char="•"/>
            </a:pPr>
            <a:r>
              <a:rPr lang="en-US" sz="7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 to check with your state OSHA  since there are 25 </a:t>
            </a:r>
            <a:r>
              <a:rPr lang="en-US" sz="7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states and 2 territories </a:t>
            </a:r>
            <a:r>
              <a:rPr lang="en-US" sz="7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match or exceed this OSHA i</a:t>
            </a:r>
            <a:r>
              <a:rPr lang="en-US" sz="7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nstruction</a:t>
            </a:r>
          </a:p>
          <a:p>
            <a:pPr marL="0" lvl="1" indent="0">
              <a:buNone/>
            </a:pPr>
            <a:endParaRPr lang="en-US" sz="8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0">
              <a:buNone/>
            </a:pPr>
            <a:r>
              <a:rPr lang="en-US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</a:t>
            </a:r>
            <a:r>
              <a:rPr lang="en-US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tooltip="OSHA webpage"/>
              </a:rPr>
              <a:t>www.OSHA.gov</a:t>
            </a:r>
            <a:endParaRPr lang="en-US" sz="4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>
              <a:buFont typeface="Wingdings" pitchFamily="2" charset="2"/>
              <a:buChar char="v"/>
            </a:pPr>
            <a:endParaRPr lang="en-US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>
              <a:buFont typeface="Wingdings" pitchFamily="2" charset="2"/>
              <a:buChar char="v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400" dirty="0" smtClean="0">
                <a:latin typeface="Book Antiqua" pitchFamily="18" charset="0"/>
              </a:rPr>
              <a:t>                                 </a:t>
            </a:r>
            <a:r>
              <a:rPr lang="en-US" sz="2200" dirty="0" smtClean="0">
                <a:latin typeface="Calibri" pitchFamily="34" charset="0"/>
              </a:rPr>
              <a:t>Source</a:t>
            </a:r>
            <a:r>
              <a:rPr lang="en-US" sz="2200" dirty="0">
                <a:latin typeface="Calibri" pitchFamily="34" charset="0"/>
              </a:rPr>
              <a:t>: </a:t>
            </a:r>
            <a:r>
              <a:rPr lang="en-US" sz="2500" dirty="0">
                <a:latin typeface="+mj-lt"/>
              </a:rPr>
              <a:t>www.OSHA.gov </a:t>
            </a:r>
            <a:r>
              <a:rPr lang="en-US" sz="2500" dirty="0" smtClean="0">
                <a:latin typeface="+mj-lt"/>
              </a:rPr>
              <a:t>                                            Polling </a:t>
            </a:r>
            <a:r>
              <a:rPr lang="en-US" sz="2500" dirty="0">
                <a:latin typeface="+mj-lt"/>
              </a:rPr>
              <a:t>Question </a:t>
            </a:r>
          </a:p>
          <a:p>
            <a:pPr marL="0" indent="0">
              <a:buNone/>
            </a:pPr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3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2422</Words>
  <Application>Microsoft Office PowerPoint</Application>
  <PresentationFormat>On-screen Show (4:3)</PresentationFormat>
  <Paragraphs>384</Paragraphs>
  <Slides>54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Office Theme</vt:lpstr>
      <vt:lpstr>2_Office Theme</vt:lpstr>
      <vt:lpstr>6_Office Theme</vt:lpstr>
      <vt:lpstr>1_Office Theme</vt:lpstr>
      <vt:lpstr>Clip</vt:lpstr>
      <vt:lpstr>Ergonomics in Agriculture Slips, Trips and Falls</vt:lpstr>
      <vt:lpstr>Objectives</vt:lpstr>
      <vt:lpstr>USDA Department of Agriculture  Economic Research Services</vt:lpstr>
      <vt:lpstr>Prevalence of Injury</vt:lpstr>
      <vt:lpstr>Statistics of Injury/Mortality: U.S. Agriculture</vt:lpstr>
      <vt:lpstr>BLS Date</vt:lpstr>
      <vt:lpstr>Incidents Under Reported</vt:lpstr>
      <vt:lpstr>           Un-reported Injuries &amp; Illnesses    </vt:lpstr>
      <vt:lpstr>Incidents Under Reported </vt:lpstr>
      <vt:lpstr>OSHA Standards</vt:lpstr>
      <vt:lpstr>OSHA Standards </vt:lpstr>
      <vt:lpstr>Farmers Invented Multi-Tasking!  Multi-disciplinary experts:</vt:lpstr>
      <vt:lpstr>      Contributing Factors to Injury</vt:lpstr>
      <vt:lpstr>Contributing Factors to Injury</vt:lpstr>
      <vt:lpstr>Contributing Factors to Injury </vt:lpstr>
      <vt:lpstr>Moisture and low visibility  issues</vt:lpstr>
      <vt:lpstr>Heave  Ho!</vt:lpstr>
      <vt:lpstr>Tripping Hazards</vt:lpstr>
      <vt:lpstr> Contributing Factors to Injury</vt:lpstr>
      <vt:lpstr>Distractions Are Costly!</vt:lpstr>
      <vt:lpstr>Where Do Falls Take Place?</vt:lpstr>
      <vt:lpstr> Clutter</vt:lpstr>
      <vt:lpstr>Where Do Falls take Place? </vt:lpstr>
      <vt:lpstr>Improper use of Ladder </vt:lpstr>
      <vt:lpstr>Mounting or dismounting a ladder improperly can result in a slip that causes severe head or spinal injuries</vt:lpstr>
      <vt:lpstr>Machinery</vt:lpstr>
      <vt:lpstr>What Can Happen?</vt:lpstr>
      <vt:lpstr>Grain Bins</vt:lpstr>
      <vt:lpstr>     Livestock</vt:lpstr>
      <vt:lpstr>What Can Happen? </vt:lpstr>
      <vt:lpstr>Safety Considerations - What Can we Do?                    </vt:lpstr>
      <vt:lpstr>Tread Carefully</vt:lpstr>
      <vt:lpstr>Safety Considerations - What Can We Do?</vt:lpstr>
      <vt:lpstr>Safety Considerations - What Can We Do</vt:lpstr>
      <vt:lpstr>Safety First with Ladders</vt:lpstr>
      <vt:lpstr>Grain Bins </vt:lpstr>
      <vt:lpstr>  Safety Considerations - What Can We Do?         </vt:lpstr>
      <vt:lpstr>Safety Considerations - What Can We Do? </vt:lpstr>
      <vt:lpstr>   Safety Considerations - Awareness</vt:lpstr>
      <vt:lpstr>Age Related Issues in  the Workforce</vt:lpstr>
      <vt:lpstr>Role of Arthritis in Agriculture</vt:lpstr>
      <vt:lpstr>  Financial Impact</vt:lpstr>
      <vt:lpstr>Safety Pays</vt:lpstr>
      <vt:lpstr>OSHA Safety Pays Program</vt:lpstr>
      <vt:lpstr>What Does An Injury Cost?</vt:lpstr>
      <vt:lpstr>What Does An Injury Cost? </vt:lpstr>
      <vt:lpstr>Return On Investment</vt:lpstr>
      <vt:lpstr>Action Plan</vt:lpstr>
      <vt:lpstr>OSHA Plan Provide traiain page</vt:lpstr>
      <vt:lpstr>Safety Management</vt:lpstr>
      <vt:lpstr>Resources for You</vt:lpstr>
      <vt:lpstr>       Evaluation</vt:lpstr>
      <vt:lpstr>Test</vt:lpstr>
      <vt:lpstr>Test page 2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Euvonnne</dc:creator>
  <cp:lastModifiedBy>Robertson, Donna - OSHA</cp:lastModifiedBy>
  <cp:revision>198</cp:revision>
  <cp:lastPrinted>2015-12-07T18:42:32Z</cp:lastPrinted>
  <dcterms:created xsi:type="dcterms:W3CDTF">2011-11-16T17:02:10Z</dcterms:created>
  <dcterms:modified xsi:type="dcterms:W3CDTF">2017-11-16T22:19:57Z</dcterms:modified>
</cp:coreProperties>
</file>