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67"/>
  </p:notesMasterIdLst>
  <p:sldIdLst>
    <p:sldId id="256" r:id="rId4"/>
    <p:sldId id="350" r:id="rId5"/>
    <p:sldId id="257" r:id="rId6"/>
    <p:sldId id="308" r:id="rId7"/>
    <p:sldId id="301" r:id="rId8"/>
    <p:sldId id="340" r:id="rId9"/>
    <p:sldId id="259" r:id="rId10"/>
    <p:sldId id="299" r:id="rId11"/>
    <p:sldId id="300" r:id="rId12"/>
    <p:sldId id="292" r:id="rId13"/>
    <p:sldId id="261" r:id="rId14"/>
    <p:sldId id="278" r:id="rId15"/>
    <p:sldId id="293" r:id="rId16"/>
    <p:sldId id="294" r:id="rId17"/>
    <p:sldId id="290" r:id="rId18"/>
    <p:sldId id="260" r:id="rId19"/>
    <p:sldId id="309" r:id="rId20"/>
    <p:sldId id="273" r:id="rId21"/>
    <p:sldId id="262" r:id="rId22"/>
    <p:sldId id="304" r:id="rId23"/>
    <p:sldId id="305" r:id="rId24"/>
    <p:sldId id="303" r:id="rId25"/>
    <p:sldId id="302" r:id="rId26"/>
    <p:sldId id="318" r:id="rId27"/>
    <p:sldId id="313" r:id="rId28"/>
    <p:sldId id="263" r:id="rId29"/>
    <p:sldId id="268" r:id="rId30"/>
    <p:sldId id="315" r:id="rId31"/>
    <p:sldId id="327" r:id="rId32"/>
    <p:sldId id="316" r:id="rId33"/>
    <p:sldId id="317" r:id="rId34"/>
    <p:sldId id="276" r:id="rId35"/>
    <p:sldId id="295" r:id="rId36"/>
    <p:sldId id="306" r:id="rId37"/>
    <p:sldId id="336" r:id="rId38"/>
    <p:sldId id="335" r:id="rId39"/>
    <p:sldId id="334" r:id="rId40"/>
    <p:sldId id="337" r:id="rId41"/>
    <p:sldId id="264" r:id="rId42"/>
    <p:sldId id="282" r:id="rId43"/>
    <p:sldId id="322" r:id="rId44"/>
    <p:sldId id="320" r:id="rId45"/>
    <p:sldId id="319" r:id="rId46"/>
    <p:sldId id="323" r:id="rId47"/>
    <p:sldId id="325" r:id="rId48"/>
    <p:sldId id="326" r:id="rId49"/>
    <p:sldId id="265" r:id="rId50"/>
    <p:sldId id="344" r:id="rId51"/>
    <p:sldId id="274" r:id="rId52"/>
    <p:sldId id="343" r:id="rId53"/>
    <p:sldId id="329" r:id="rId54"/>
    <p:sldId id="281" r:id="rId55"/>
    <p:sldId id="338" r:id="rId56"/>
    <p:sldId id="347" r:id="rId57"/>
    <p:sldId id="348" r:id="rId58"/>
    <p:sldId id="296" r:id="rId59"/>
    <p:sldId id="298" r:id="rId60"/>
    <p:sldId id="324" r:id="rId61"/>
    <p:sldId id="258" r:id="rId62"/>
    <p:sldId id="291" r:id="rId63"/>
    <p:sldId id="269" r:id="rId64"/>
    <p:sldId id="284" r:id="rId65"/>
    <p:sldId id="34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9876" autoAdjust="0"/>
    <p:restoredTop sz="84005" autoAdjust="0"/>
  </p:normalViewPr>
  <p:slideViewPr>
    <p:cSldViewPr>
      <p:cViewPr>
        <p:scale>
          <a:sx n="60" d="100"/>
          <a:sy n="60" d="100"/>
        </p:scale>
        <p:origin x="-2050" y="-379"/>
      </p:cViewPr>
      <p:guideLst>
        <p:guide orient="horz" pos="2160"/>
        <p:guide pos="2880"/>
      </p:guideLst>
    </p:cSldViewPr>
  </p:slideViewPr>
  <p:notesTextViewPr>
    <p:cViewPr>
      <p:scale>
        <a:sx n="1" d="1"/>
        <a:sy n="1" d="1"/>
      </p:scale>
      <p:origin x="0" y="0"/>
    </p:cViewPr>
  </p:notesTextViewPr>
  <p:sorterViewPr>
    <p:cViewPr>
      <p:scale>
        <a:sx n="80" d="100"/>
        <a:sy n="80" d="100"/>
      </p:scale>
      <p:origin x="0" y="27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2A258-78AA-4DF9-8AF8-BC9813F736F8}" type="datetimeFigureOut">
              <a:rPr lang="en-US" smtClean="0"/>
              <a:t>11/16/2017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F4694-BDF0-45B9-BC78-4036E455B0B1}" type="slidenum">
              <a:rPr lang="en-US" smtClean="0"/>
              <a:t>‹#›</a:t>
            </a:fld>
            <a:endParaRPr lang="en-US"/>
          </a:p>
        </p:txBody>
      </p:sp>
    </p:spTree>
    <p:extLst>
      <p:ext uri="{BB962C8B-B14F-4D97-AF65-F5344CB8AC3E}">
        <p14:creationId xmlns:p14="http://schemas.microsoft.com/office/powerpoint/2010/main" val="180669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are publications (Agriculture</a:t>
            </a:r>
            <a:r>
              <a:rPr lang="en-US" baseline="0" dirty="0" smtClean="0"/>
              <a:t> Magazines) </a:t>
            </a:r>
            <a:endParaRPr lang="en-US" dirty="0" smtClean="0"/>
          </a:p>
          <a:p>
            <a:r>
              <a:rPr lang="en-US" dirty="0" smtClean="0"/>
              <a:t>Family</a:t>
            </a:r>
            <a:r>
              <a:rPr lang="en-US" baseline="0" dirty="0" smtClean="0"/>
              <a:t> – Successful Farming Magazine</a:t>
            </a:r>
          </a:p>
          <a:p>
            <a:r>
              <a:rPr lang="en-US" baseline="0" dirty="0" smtClean="0"/>
              <a:t>Women in Ag – Farm News Publications</a:t>
            </a:r>
          </a:p>
          <a:p>
            <a:r>
              <a:rPr lang="en-US" baseline="0" dirty="0" smtClean="0"/>
              <a:t>Channel Arrow – Channel Arrow Publication (Channel –</a:t>
            </a:r>
            <a:r>
              <a:rPr lang="en-US" baseline="0" dirty="0" err="1" smtClean="0"/>
              <a:t>Seedsmanship</a:t>
            </a:r>
            <a:r>
              <a:rPr lang="en-US" baseline="0" dirty="0" smtClean="0"/>
              <a:t> at work)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4</a:t>
            </a:fld>
            <a:endParaRPr lang="en-US"/>
          </a:p>
        </p:txBody>
      </p:sp>
    </p:spTree>
    <p:extLst>
      <p:ext uri="{BB962C8B-B14F-4D97-AF65-F5344CB8AC3E}">
        <p14:creationId xmlns:p14="http://schemas.microsoft.com/office/powerpoint/2010/main" val="3973648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Interviews</a:t>
            </a:r>
            <a:r>
              <a:rPr lang="en-US" baseline="0" dirty="0" smtClean="0"/>
              <a:t> with farm women. Permission to use quotes.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16</a:t>
            </a:fld>
            <a:endParaRPr lang="en-US"/>
          </a:p>
        </p:txBody>
      </p:sp>
    </p:spTree>
    <p:extLst>
      <p:ext uri="{BB962C8B-B14F-4D97-AF65-F5344CB8AC3E}">
        <p14:creationId xmlns:p14="http://schemas.microsoft.com/office/powerpoint/2010/main" val="2693753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Interview with</a:t>
            </a:r>
            <a:r>
              <a:rPr lang="en-US" baseline="0" dirty="0" smtClean="0"/>
              <a:t> farm woman, permission to use quotes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18</a:t>
            </a:fld>
            <a:endParaRPr lang="en-US"/>
          </a:p>
        </p:txBody>
      </p:sp>
    </p:spTree>
    <p:extLst>
      <p:ext uri="{BB962C8B-B14F-4D97-AF65-F5344CB8AC3E}">
        <p14:creationId xmlns:p14="http://schemas.microsoft.com/office/powerpoint/2010/main" val="2894103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Articles</a:t>
            </a:r>
            <a:r>
              <a:rPr lang="en-US" baseline="0" dirty="0" smtClean="0"/>
              <a:t> obtained through Pub Med Literature search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19</a:t>
            </a:fld>
            <a:endParaRPr lang="en-US"/>
          </a:p>
        </p:txBody>
      </p:sp>
    </p:spTree>
    <p:extLst>
      <p:ext uri="{BB962C8B-B14F-4D97-AF65-F5344CB8AC3E}">
        <p14:creationId xmlns:p14="http://schemas.microsoft.com/office/powerpoint/2010/main" val="3722987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property of </a:t>
            </a:r>
            <a:r>
              <a:rPr lang="en-US" baseline="0" dirty="0" err="1" smtClean="0"/>
              <a:t>AgriSafe</a:t>
            </a:r>
            <a:r>
              <a:rPr lang="en-US" baseline="0" dirty="0" smtClean="0"/>
              <a:t> Network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20</a:t>
            </a:fld>
            <a:endParaRPr lang="en-US"/>
          </a:p>
        </p:txBody>
      </p:sp>
    </p:spTree>
    <p:extLst>
      <p:ext uri="{BB962C8B-B14F-4D97-AF65-F5344CB8AC3E}">
        <p14:creationId xmlns:p14="http://schemas.microsoft.com/office/powerpoint/2010/main" val="100246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Property of </a:t>
            </a:r>
            <a:r>
              <a:rPr lang="en-US" dirty="0" err="1" smtClean="0"/>
              <a:t>AgriSafe</a:t>
            </a:r>
            <a:r>
              <a:rPr lang="en-US" dirty="0" smtClean="0"/>
              <a:t> Network</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21</a:t>
            </a:fld>
            <a:endParaRPr lang="en-US"/>
          </a:p>
        </p:txBody>
      </p:sp>
    </p:spTree>
    <p:extLst>
      <p:ext uri="{BB962C8B-B14F-4D97-AF65-F5344CB8AC3E}">
        <p14:creationId xmlns:p14="http://schemas.microsoft.com/office/powerpoint/2010/main" val="3607218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Property of </a:t>
            </a:r>
            <a:r>
              <a:rPr lang="en-US" dirty="0" err="1" smtClean="0"/>
              <a:t>AgriSafe</a:t>
            </a:r>
            <a:r>
              <a:rPr lang="en-US" dirty="0" smtClean="0"/>
              <a:t> Network</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22</a:t>
            </a:fld>
            <a:endParaRPr lang="en-US"/>
          </a:p>
        </p:txBody>
      </p:sp>
    </p:spTree>
    <p:extLst>
      <p:ext uri="{BB962C8B-B14F-4D97-AF65-F5344CB8AC3E}">
        <p14:creationId xmlns:p14="http://schemas.microsoft.com/office/powerpoint/2010/main" val="364211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24</a:t>
            </a:fld>
            <a:endParaRPr lang="en-US"/>
          </a:p>
        </p:txBody>
      </p:sp>
    </p:spTree>
    <p:extLst>
      <p:ext uri="{BB962C8B-B14F-4D97-AF65-F5344CB8AC3E}">
        <p14:creationId xmlns:p14="http://schemas.microsoft.com/office/powerpoint/2010/main" val="2325870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Sanborn M, Cole D, Kerr K, </a:t>
            </a:r>
            <a:r>
              <a:rPr lang="en-US" dirty="0" err="1" smtClean="0"/>
              <a:t>Vakil</a:t>
            </a:r>
            <a:r>
              <a:rPr lang="en-US" dirty="0" smtClean="0"/>
              <a:t> C, Sanin Luz Helena, </a:t>
            </a:r>
            <a:r>
              <a:rPr lang="en-US" dirty="0" err="1" smtClean="0"/>
              <a:t>Bassil</a:t>
            </a:r>
            <a:r>
              <a:rPr lang="en-US" dirty="0" smtClean="0"/>
              <a:t> K. Pesticides Literature Review:</a:t>
            </a:r>
          </a:p>
          <a:p>
            <a:r>
              <a:rPr lang="en-US" dirty="0" smtClean="0"/>
              <a:t>Systematic Review of Pesticide Human Health Effects. Ontario, The Ontario College of Family</a:t>
            </a:r>
          </a:p>
          <a:p>
            <a:r>
              <a:rPr lang="en-US" dirty="0" smtClean="0"/>
              <a:t>Physicians. 2004</a:t>
            </a:r>
          </a:p>
          <a:p>
            <a:endParaRPr lang="en-US" dirty="0" smtClean="0"/>
          </a:p>
          <a:p>
            <a:r>
              <a:rPr lang="en-US" sz="1200" dirty="0" smtClean="0">
                <a:solidFill>
                  <a:prstClr val="black"/>
                </a:solidFill>
              </a:rPr>
              <a:t>Documented health effects include a wide variety of illnesses and diseases, from eye irritation, skin rashes and respiratory problems to neurological damage, birth defects, cancer and death. The risk for and severity of adverse health effects from pesticide exposure varies significantly depending on many factors, including individual characteristics such as age and health status, the specific pesticide, and exposure circumstances. Exposure to pesticides at certain developmental stages</a:t>
            </a:r>
          </a:p>
          <a:p>
            <a:pPr marL="0" lvl="0" indent="0">
              <a:spcBef>
                <a:spcPts val="0"/>
              </a:spcBef>
              <a:buNone/>
            </a:pPr>
            <a:r>
              <a:rPr lang="en-US" sz="1200" dirty="0" smtClean="0">
                <a:solidFill>
                  <a:prstClr val="black"/>
                </a:solidFill>
              </a:rPr>
              <a:t>of life can result in irreversible damage to organ structure and function. Of particular concern is the effect of exposure at during the reproductive cycle, from preconception to breast feeding, because of the possibility of poor birth outcomes, congenital anomalies, developmental deficits, and possibly childhood cancer. </a:t>
            </a:r>
          </a:p>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26</a:t>
            </a:fld>
            <a:endParaRPr lang="en-US"/>
          </a:p>
        </p:txBody>
      </p:sp>
    </p:spTree>
    <p:extLst>
      <p:ext uri="{BB962C8B-B14F-4D97-AF65-F5344CB8AC3E}">
        <p14:creationId xmlns:p14="http://schemas.microsoft.com/office/powerpoint/2010/main" val="3079968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 point from MCN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27</a:t>
            </a:fld>
            <a:endParaRPr lang="en-US"/>
          </a:p>
        </p:txBody>
      </p:sp>
    </p:spTree>
    <p:extLst>
      <p:ext uri="{BB962C8B-B14F-4D97-AF65-F5344CB8AC3E}">
        <p14:creationId xmlns:p14="http://schemas.microsoft.com/office/powerpoint/2010/main" val="264286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Reproductive Health Effects of Pesticide Exposure</a:t>
            </a:r>
          </a:p>
          <a:p>
            <a:r>
              <a:rPr lang="en-US" baseline="0" dirty="0" smtClean="0"/>
              <a:t>Issues for Farmworker Health Service Providers</a:t>
            </a:r>
          </a:p>
          <a:p>
            <a:endParaRPr lang="en-US" baseline="0" dirty="0" smtClean="0"/>
          </a:p>
          <a:p>
            <a:r>
              <a:rPr lang="en-US" baseline="0" dirty="0" smtClean="0"/>
              <a:t>Pamela Rao PhD, Farmworker Justice</a:t>
            </a:r>
          </a:p>
          <a:p>
            <a:endParaRPr lang="en-US" baseline="0" dirty="0" smtClean="0"/>
          </a:p>
          <a:p>
            <a:r>
              <a:rPr lang="en-US" baseline="0" dirty="0" smtClean="0"/>
              <a:t>Migrant Clinicians Network </a:t>
            </a:r>
          </a:p>
          <a:p>
            <a:endParaRPr lang="en-US" baseline="0" dirty="0" smtClean="0"/>
          </a:p>
          <a:p>
            <a:r>
              <a:rPr lang="en-US" baseline="0" dirty="0" smtClean="0"/>
              <a:t>Documented health effects include a wide variety of illnesses and diseases,</a:t>
            </a:r>
          </a:p>
          <a:p>
            <a:r>
              <a:rPr lang="en-US" baseline="0" dirty="0" smtClean="0"/>
              <a:t>from eye irritation, skin rashes and respiratory problems to neurological damage, birth defects, cancer</a:t>
            </a:r>
          </a:p>
          <a:p>
            <a:r>
              <a:rPr lang="en-US" baseline="0" dirty="0" smtClean="0"/>
              <a:t>and death. The risk for and severity of adverse health effects from pesticide exposure varies significantly</a:t>
            </a:r>
          </a:p>
          <a:p>
            <a:r>
              <a:rPr lang="en-US" baseline="0" dirty="0" smtClean="0"/>
              <a:t>depending on many factors, including individual characteristics such as age and health status, the</a:t>
            </a:r>
          </a:p>
          <a:p>
            <a:r>
              <a:rPr lang="en-US" baseline="0" dirty="0" smtClean="0"/>
              <a:t>specific pesticide, and exposure circumstances. Exposure to pesticides at certain developmental stages</a:t>
            </a:r>
          </a:p>
          <a:p>
            <a:r>
              <a:rPr lang="en-US" baseline="0" dirty="0" smtClean="0"/>
              <a:t>of life can result in irreversible damage to organ structure and function. Of particular concern is the</a:t>
            </a:r>
          </a:p>
          <a:p>
            <a:r>
              <a:rPr lang="en-US" baseline="0" dirty="0" smtClean="0"/>
              <a:t>effect of exposure at during the reproductive cycle, from preconception to breast feeding, because of</a:t>
            </a:r>
          </a:p>
          <a:p>
            <a:r>
              <a:rPr lang="en-US" baseline="0" dirty="0" smtClean="0"/>
              <a:t>the possibility of poor birth outcomes, congenital anomalies, developmental deficits, and possibly</a:t>
            </a:r>
          </a:p>
          <a:p>
            <a:r>
              <a:rPr lang="en-US" baseline="0" dirty="0" smtClean="0"/>
              <a:t>childhood cancer</a:t>
            </a:r>
          </a:p>
        </p:txBody>
      </p:sp>
      <p:sp>
        <p:nvSpPr>
          <p:cNvPr id="4" name="Slide Number Placeholder 3"/>
          <p:cNvSpPr>
            <a:spLocks noGrp="1"/>
          </p:cNvSpPr>
          <p:nvPr>
            <p:ph type="sldNum" sz="quarter" idx="10"/>
          </p:nvPr>
        </p:nvSpPr>
        <p:spPr/>
        <p:txBody>
          <a:bodyPr/>
          <a:lstStyle/>
          <a:p>
            <a:fld id="{98BF4694-BDF0-45B9-BC78-4036E455B0B1}" type="slidenum">
              <a:rPr lang="en-US" smtClean="0"/>
              <a:t>28</a:t>
            </a:fld>
            <a:endParaRPr lang="en-US"/>
          </a:p>
        </p:txBody>
      </p:sp>
    </p:spTree>
    <p:extLst>
      <p:ext uri="{BB962C8B-B14F-4D97-AF65-F5344CB8AC3E}">
        <p14:creationId xmlns:p14="http://schemas.microsoft.com/office/powerpoint/2010/main" val="305482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Channel Arrow – public AG publication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5</a:t>
            </a:fld>
            <a:endParaRPr lang="en-US"/>
          </a:p>
        </p:txBody>
      </p:sp>
    </p:spTree>
    <p:extLst>
      <p:ext uri="{BB962C8B-B14F-4D97-AF65-F5344CB8AC3E}">
        <p14:creationId xmlns:p14="http://schemas.microsoft.com/office/powerpoint/2010/main" val="2404867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EPA - Recognition and Management of Pesticide Poisonings </a:t>
            </a:r>
          </a:p>
          <a:p>
            <a:endParaRPr lang="en-US" dirty="0" smtClean="0"/>
          </a:p>
          <a:p>
            <a:r>
              <a:rPr lang="en-US" dirty="0" smtClean="0"/>
              <a:t>Reproductive Health Effects of Pesticide Exposure</a:t>
            </a:r>
          </a:p>
          <a:p>
            <a:r>
              <a:rPr lang="en-US" dirty="0" smtClean="0"/>
              <a:t>Issues for Farmworker Health Service Providers </a:t>
            </a:r>
          </a:p>
          <a:p>
            <a:r>
              <a:rPr lang="en-US" dirty="0" smtClean="0"/>
              <a:t>Migrant</a:t>
            </a:r>
            <a:r>
              <a:rPr lang="en-US" baseline="0" dirty="0" smtClean="0"/>
              <a:t> Clinicians Network </a:t>
            </a:r>
            <a:endParaRPr lang="en-US" dirty="0" smtClean="0"/>
          </a:p>
          <a:p>
            <a:r>
              <a:rPr lang="en-US" dirty="0" smtClean="0"/>
              <a:t>Pamela Rao PhD</a:t>
            </a:r>
          </a:p>
          <a:p>
            <a:r>
              <a:rPr lang="en-US" dirty="0" smtClean="0"/>
              <a:t>Farmworker Justice</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30</a:t>
            </a:fld>
            <a:endParaRPr lang="en-US"/>
          </a:p>
        </p:txBody>
      </p:sp>
    </p:spTree>
    <p:extLst>
      <p:ext uri="{BB962C8B-B14F-4D97-AF65-F5344CB8AC3E}">
        <p14:creationId xmlns:p14="http://schemas.microsoft.com/office/powerpoint/2010/main" val="2611834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 point from MCN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31</a:t>
            </a:fld>
            <a:endParaRPr lang="en-US"/>
          </a:p>
        </p:txBody>
      </p:sp>
    </p:spTree>
    <p:extLst>
      <p:ext uri="{BB962C8B-B14F-4D97-AF65-F5344CB8AC3E}">
        <p14:creationId xmlns:p14="http://schemas.microsoft.com/office/powerpoint/2010/main" val="2957828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Property of </a:t>
            </a:r>
            <a:r>
              <a:rPr lang="en-US" dirty="0" err="1" smtClean="0"/>
              <a:t>AgriSafe</a:t>
            </a:r>
            <a:r>
              <a:rPr lang="en-US" dirty="0" smtClean="0"/>
              <a:t> Network</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32</a:t>
            </a:fld>
            <a:endParaRPr lang="en-US"/>
          </a:p>
        </p:txBody>
      </p:sp>
    </p:spTree>
    <p:extLst>
      <p:ext uri="{BB962C8B-B14F-4D97-AF65-F5344CB8AC3E}">
        <p14:creationId xmlns:p14="http://schemas.microsoft.com/office/powerpoint/2010/main" val="410415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Photo property of AgriSafe Network</a:t>
            </a:r>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defRPr>
            </a:lvl1pPr>
            <a:lvl2pPr marL="742950" indent="-285750" eaLnBrk="0" hangingPunct="0">
              <a:spcBef>
                <a:spcPct val="30000"/>
              </a:spcBef>
              <a:defRPr kumimoji="1" sz="1200">
                <a:solidFill>
                  <a:schemeClr val="tx1"/>
                </a:solidFill>
                <a:latin typeface="Arial" panose="020B0604020202020204" pitchFamily="34" charset="0"/>
              </a:defRPr>
            </a:lvl2pPr>
            <a:lvl3pPr marL="1143000" indent="-228600" eaLnBrk="0" hangingPunct="0">
              <a:spcBef>
                <a:spcPct val="30000"/>
              </a:spcBef>
              <a:defRPr kumimoji="1" sz="1200">
                <a:solidFill>
                  <a:schemeClr val="tx1"/>
                </a:solidFill>
                <a:latin typeface="Arial" panose="020B0604020202020204" pitchFamily="34" charset="0"/>
              </a:defRPr>
            </a:lvl3pPr>
            <a:lvl4pPr marL="1600200" indent="-228600" eaLnBrk="0" hangingPunct="0">
              <a:spcBef>
                <a:spcPct val="30000"/>
              </a:spcBef>
              <a:defRPr kumimoji="1" sz="1200">
                <a:solidFill>
                  <a:schemeClr val="tx1"/>
                </a:solidFill>
                <a:latin typeface="Arial" panose="020B0604020202020204" pitchFamily="34" charset="0"/>
              </a:defRPr>
            </a:lvl4pPr>
            <a:lvl5pPr marL="2057400" indent="-228600" eaLnBrk="0" hangingPunct="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0359297-7AE7-4A89-88B7-062630644351}" type="slidenum">
              <a:rPr kumimoji="0" lang="en-US" altLang="en-US">
                <a:solidFill>
                  <a:srgbClr val="000000"/>
                </a:solidFill>
                <a:latin typeface="Times New Roman" panose="02020603050405020304" pitchFamily="18" charset="0"/>
              </a:rPr>
              <a:pPr>
                <a:spcBef>
                  <a:spcPct val="0"/>
                </a:spcBef>
              </a:pPr>
              <a:t>34</a:t>
            </a:fld>
            <a:endParaRPr kumimoji="0"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6806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smtClean="0"/>
              <a:t>We developed this protocol after review of 7 different protocols and came up with one standard protocol. </a:t>
            </a:r>
          </a:p>
        </p:txBody>
      </p:sp>
      <p:sp>
        <p:nvSpPr>
          <p:cNvPr id="69636" name="Slide Number Placeholder 3"/>
          <p:cNvSpPr>
            <a:spLocks noGrp="1"/>
          </p:cNvSpPr>
          <p:nvPr>
            <p:ph type="sldNum" sz="quarter" idx="5"/>
          </p:nvPr>
        </p:nvSpPr>
        <p:spPr>
          <a:noFill/>
        </p:spPr>
        <p:txBody>
          <a:bodyPr/>
          <a:lstStyle/>
          <a:p>
            <a:fld id="{ED0266FC-67D6-4964-B2DD-C09CABF6B35D}" type="slidenum">
              <a:rPr lang="en-US" smtClean="0">
                <a:solidFill>
                  <a:srgbClr val="000000"/>
                </a:solidFill>
              </a:rPr>
              <a:pPr/>
              <a:t>35</a:t>
            </a:fld>
            <a:endParaRPr lang="en-US" smtClean="0">
              <a:solidFill>
                <a:srgbClr val="000000"/>
              </a:solidFill>
            </a:endParaRPr>
          </a:p>
        </p:txBody>
      </p:sp>
      <p:sp>
        <p:nvSpPr>
          <p:cNvPr id="2" name="Date Placeholder 1"/>
          <p:cNvSpPr>
            <a:spLocks noGrp="1"/>
          </p:cNvSpPr>
          <p:nvPr>
            <p:ph type="dt" idx="10"/>
          </p:nvPr>
        </p:nvSpPr>
        <p:spPr/>
        <p:txBody>
          <a:bodyPr/>
          <a:lstStyle/>
          <a:p>
            <a:fld id="{50B51565-A40E-4666-B103-DC704004ACB5}" type="datetime1">
              <a:rPr lang="en-US" smtClean="0"/>
              <a:t>11/16/2017</a:t>
            </a:fld>
            <a:endParaRPr lang="en-US"/>
          </a:p>
        </p:txBody>
      </p:sp>
    </p:spTree>
    <p:extLst>
      <p:ext uri="{BB962C8B-B14F-4D97-AF65-F5344CB8AC3E}">
        <p14:creationId xmlns:p14="http://schemas.microsoft.com/office/powerpoint/2010/main" val="210341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smtClean="0"/>
              <a:t>This is the cholinesterase algorthim </a:t>
            </a:r>
          </a:p>
          <a:p>
            <a:r>
              <a:rPr lang="en-US" smtClean="0"/>
              <a:t>Handy map to guide you through the thinking of cholinesterase monitoring</a:t>
            </a:r>
          </a:p>
        </p:txBody>
      </p:sp>
      <p:sp>
        <p:nvSpPr>
          <p:cNvPr id="70660" name="Slide Number Placeholder 3"/>
          <p:cNvSpPr>
            <a:spLocks noGrp="1"/>
          </p:cNvSpPr>
          <p:nvPr>
            <p:ph type="sldNum" sz="quarter" idx="5"/>
          </p:nvPr>
        </p:nvSpPr>
        <p:spPr>
          <a:noFill/>
        </p:spPr>
        <p:txBody>
          <a:bodyPr/>
          <a:lstStyle/>
          <a:p>
            <a:fld id="{F6229B1B-1273-48FF-BD2B-D6DABA85A42E}" type="slidenum">
              <a:rPr lang="en-US" smtClean="0"/>
              <a:pPr/>
              <a:t>36</a:t>
            </a:fld>
            <a:endParaRPr lang="en-US" smtClean="0"/>
          </a:p>
        </p:txBody>
      </p:sp>
    </p:spTree>
    <p:extLst>
      <p:ext uri="{BB962C8B-B14F-4D97-AF65-F5344CB8AC3E}">
        <p14:creationId xmlns:p14="http://schemas.microsoft.com/office/powerpoint/2010/main" val="49788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Brochure focuses on some of the basics of PPE but does not substitute for following the pesticide label, the PPE user instructions, and all applicable government regulations to reduce exposure, the required PPE must be handled properly from purchase through disposal, whether you apply a pesticide at home, or work in an agricultural or non-agricultural occupation.    </a:t>
            </a:r>
          </a:p>
          <a:p>
            <a:pPr>
              <a:defRPr/>
            </a:pPr>
            <a:endParaRPr lang="en-US" dirty="0" smtClean="0"/>
          </a:p>
          <a:p>
            <a:pPr>
              <a:defRPr/>
            </a:pPr>
            <a:r>
              <a:rPr lang="en-US" dirty="0" smtClean="0"/>
              <a:t>The plan is to use it as a template for creating the comprehensive brochure with the committee. </a:t>
            </a:r>
          </a:p>
          <a:p>
            <a:pPr>
              <a:defRPr/>
            </a:pPr>
            <a:endParaRPr lang="en-US" dirty="0" smtClean="0"/>
          </a:p>
          <a:p>
            <a:pPr>
              <a:defRPr/>
            </a:pPr>
            <a:r>
              <a:rPr lang="en-US" dirty="0" smtClean="0"/>
              <a:t>1) Anyone can order quantities of the actual brochure from me for their pesticide safety/stewardship outreach efforts.  The brochures are free.</a:t>
            </a:r>
          </a:p>
          <a:p>
            <a:pPr>
              <a:defRPr/>
            </a:pPr>
            <a:r>
              <a:rPr lang="en-US" dirty="0" smtClean="0"/>
              <a:t> </a:t>
            </a:r>
          </a:p>
          <a:p>
            <a:pPr>
              <a:defRPr/>
            </a:pPr>
            <a:r>
              <a:rPr lang="en-US" dirty="0" smtClean="0"/>
              <a:t>2) The PDF version of the brochure will be available on the Pesticide Environmental Stewardship (PES) website, the NACAA website, and the Syngenta website.  Any other organization desiring to post the brochure or link to it is welcome to do so.  </a:t>
            </a:r>
          </a:p>
          <a:p>
            <a:pPr>
              <a:defRPr/>
            </a:pPr>
            <a:r>
              <a:rPr lang="en-US" dirty="0" smtClean="0"/>
              <a:t> </a:t>
            </a:r>
          </a:p>
          <a:p>
            <a:pPr>
              <a:defRPr/>
            </a:pPr>
            <a:r>
              <a:rPr lang="en-US" dirty="0" smtClean="0"/>
              <a:t>3) With the addition of this brochure, there will now be seven general pesticide stewardship brochures on the PES website (http://pesticidestewardship.org/Pages/Resources.aspx).  Anyone can view or download these brochures from PES, or order quantities for pesticide stewardship outreach.  PES also welcomes new partners that provide content, editorial assistance, or financial support, so any organization that assisted with the PPE brochure is already eligible to join! </a:t>
            </a:r>
          </a:p>
          <a:p>
            <a:pPr>
              <a:defRPr/>
            </a:pPr>
            <a:r>
              <a:rPr lang="en-US" dirty="0" smtClean="0"/>
              <a:t> </a:t>
            </a:r>
          </a:p>
          <a:p>
            <a:pPr>
              <a:defRPr/>
            </a:pPr>
            <a:r>
              <a:rPr lang="en-US" dirty="0" smtClean="0"/>
              <a:t>4) All of the partners on these seven brochures have also agreed to provide the Word versions to any organization desiring to modify or extract content, and/or put their own logo on the brochure.  The goal is widespread distribution of basic messages related to pesticide stewardship and safety.  </a:t>
            </a:r>
          </a:p>
          <a:p>
            <a:pPr>
              <a:defRPr/>
            </a:pPr>
            <a:r>
              <a:rPr lang="en-US" dirty="0" smtClean="0"/>
              <a:t> </a:t>
            </a:r>
          </a:p>
          <a:p>
            <a:pPr>
              <a:defRPr/>
            </a:pPr>
            <a:r>
              <a:rPr lang="en-US" dirty="0" smtClean="0"/>
              <a:t>It was a pleasure working with the National Pesticide PPE Training Solutions Committee.  After committee members review the PPE brochure, we would welcome opinions on whether it should be translated to Spanish “as is�, or used to prepare a two-sided handout at the 6-8th grade reading level in English and Spanish.  These were previous requests from members of the Committee.</a:t>
            </a:r>
          </a:p>
          <a:p>
            <a:pPr>
              <a:defRPr/>
            </a:pPr>
            <a:endParaRPr lang="en-US" dirty="0" smtClean="0"/>
          </a:p>
          <a:p>
            <a:pPr>
              <a:defRPr/>
            </a:pPr>
            <a:endParaRPr 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i="1">
                <a:solidFill>
                  <a:schemeClr val="tx1"/>
                </a:solidFill>
                <a:latin typeface="Arial" charset="0"/>
              </a:defRPr>
            </a:lvl1pPr>
            <a:lvl2pPr marL="764124" indent="-293894" eaLnBrk="0" hangingPunct="0">
              <a:defRPr sz="2100" i="1">
                <a:solidFill>
                  <a:schemeClr val="tx1"/>
                </a:solidFill>
                <a:latin typeface="Arial" charset="0"/>
              </a:defRPr>
            </a:lvl2pPr>
            <a:lvl3pPr marL="1175576" indent="-235115" eaLnBrk="0" hangingPunct="0">
              <a:defRPr sz="2100" i="1">
                <a:solidFill>
                  <a:schemeClr val="tx1"/>
                </a:solidFill>
                <a:latin typeface="Arial" charset="0"/>
              </a:defRPr>
            </a:lvl3pPr>
            <a:lvl4pPr marL="1645806" indent="-235115" eaLnBrk="0" hangingPunct="0">
              <a:defRPr sz="2100" i="1">
                <a:solidFill>
                  <a:schemeClr val="tx1"/>
                </a:solidFill>
                <a:latin typeface="Arial" charset="0"/>
              </a:defRPr>
            </a:lvl4pPr>
            <a:lvl5pPr marL="2116036" indent="-235115" eaLnBrk="0" hangingPunct="0">
              <a:defRPr sz="2100" i="1">
                <a:solidFill>
                  <a:schemeClr val="tx1"/>
                </a:solidFill>
                <a:latin typeface="Arial" charset="0"/>
              </a:defRPr>
            </a:lvl5pPr>
            <a:lvl6pPr marL="2586266" indent="-235115" eaLnBrk="0" fontAlgn="base" hangingPunct="0">
              <a:spcBef>
                <a:spcPct val="50000"/>
              </a:spcBef>
              <a:spcAft>
                <a:spcPct val="0"/>
              </a:spcAft>
              <a:defRPr sz="2100" i="1">
                <a:solidFill>
                  <a:schemeClr val="tx1"/>
                </a:solidFill>
                <a:latin typeface="Arial" charset="0"/>
              </a:defRPr>
            </a:lvl6pPr>
            <a:lvl7pPr marL="3056496" indent="-235115" eaLnBrk="0" fontAlgn="base" hangingPunct="0">
              <a:spcBef>
                <a:spcPct val="50000"/>
              </a:spcBef>
              <a:spcAft>
                <a:spcPct val="0"/>
              </a:spcAft>
              <a:defRPr sz="2100" i="1">
                <a:solidFill>
                  <a:schemeClr val="tx1"/>
                </a:solidFill>
                <a:latin typeface="Arial" charset="0"/>
              </a:defRPr>
            </a:lvl7pPr>
            <a:lvl8pPr marL="3526727" indent="-235115" eaLnBrk="0" fontAlgn="base" hangingPunct="0">
              <a:spcBef>
                <a:spcPct val="50000"/>
              </a:spcBef>
              <a:spcAft>
                <a:spcPct val="0"/>
              </a:spcAft>
              <a:defRPr sz="2100" i="1">
                <a:solidFill>
                  <a:schemeClr val="tx1"/>
                </a:solidFill>
                <a:latin typeface="Arial" charset="0"/>
              </a:defRPr>
            </a:lvl8pPr>
            <a:lvl9pPr marL="3996957" indent="-235115" eaLnBrk="0" fontAlgn="base" hangingPunct="0">
              <a:spcBef>
                <a:spcPct val="50000"/>
              </a:spcBef>
              <a:spcAft>
                <a:spcPct val="0"/>
              </a:spcAft>
              <a:defRPr sz="2100" i="1">
                <a:solidFill>
                  <a:schemeClr val="tx1"/>
                </a:solidFill>
                <a:latin typeface="Arial" charset="0"/>
              </a:defRPr>
            </a:lvl9pPr>
          </a:lstStyle>
          <a:p>
            <a:fld id="{0D4A622B-A90B-4C38-B1B2-AE1E99ADA620}" type="slidenum">
              <a:rPr lang="en-US" sz="1200" i="0">
                <a:solidFill>
                  <a:srgbClr val="000000"/>
                </a:solidFill>
                <a:latin typeface="Times New Roman" pitchFamily="18" charset="0"/>
              </a:rPr>
              <a:pPr/>
              <a:t>37</a:t>
            </a:fld>
            <a:endParaRPr lang="en-US" sz="1200" i="0">
              <a:solidFill>
                <a:srgbClr val="000000"/>
              </a:solidFill>
              <a:latin typeface="Times New Roman" pitchFamily="18" charset="0"/>
            </a:endParaRPr>
          </a:p>
        </p:txBody>
      </p:sp>
      <p:sp>
        <p:nvSpPr>
          <p:cNvPr id="2" name="Date Placeholder 1"/>
          <p:cNvSpPr>
            <a:spLocks noGrp="1"/>
          </p:cNvSpPr>
          <p:nvPr>
            <p:ph type="dt" idx="10"/>
          </p:nvPr>
        </p:nvSpPr>
        <p:spPr/>
        <p:txBody>
          <a:bodyPr/>
          <a:lstStyle/>
          <a:p>
            <a:fld id="{99B575F3-B048-448B-B276-A0AABD17DB91}" type="datetime1">
              <a:rPr lang="en-US" smtClean="0"/>
              <a:t>11/16/2017</a:t>
            </a:fld>
            <a:endParaRPr lang="en-US"/>
          </a:p>
        </p:txBody>
      </p:sp>
    </p:spTree>
    <p:extLst>
      <p:ext uri="{BB962C8B-B14F-4D97-AF65-F5344CB8AC3E}">
        <p14:creationId xmlns:p14="http://schemas.microsoft.com/office/powerpoint/2010/main" val="1597947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38</a:t>
            </a:fld>
            <a:endParaRPr lang="en-US"/>
          </a:p>
        </p:txBody>
      </p:sp>
    </p:spTree>
    <p:extLst>
      <p:ext uri="{BB962C8B-B14F-4D97-AF65-F5344CB8AC3E}">
        <p14:creationId xmlns:p14="http://schemas.microsoft.com/office/powerpoint/2010/main" val="2017256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 PRIMER FOR WISCONSIN PRACTITIONERS AND HEALTH/SAFETY PROFESSIONALS</a:t>
            </a:r>
          </a:p>
          <a:p>
            <a:r>
              <a:rPr lang="en-US" dirty="0" smtClean="0"/>
              <a:t>Steven R. </a:t>
            </a:r>
            <a:r>
              <a:rPr lang="en-US" dirty="0" err="1" smtClean="0"/>
              <a:t>Kirkhorn</a:t>
            </a:r>
            <a:r>
              <a:rPr lang="en-US" dirty="0" smtClean="0"/>
              <a:t>, M.D., M.P.H., F.A.C.O.E.M.</a:t>
            </a:r>
          </a:p>
          <a:p>
            <a:r>
              <a:rPr lang="en-US" dirty="0" smtClean="0"/>
              <a:t>University of Minnesota Family Practice and Community Health</a:t>
            </a:r>
          </a:p>
          <a:p>
            <a:r>
              <a:rPr lang="en-US" dirty="0" smtClean="0"/>
              <a:t>Faculty-University of Minnesota Rural Family Practice Residency, Waseca, MN.</a:t>
            </a:r>
          </a:p>
          <a:p>
            <a:endParaRPr lang="en-US" dirty="0" smtClean="0"/>
          </a:p>
          <a:p>
            <a:r>
              <a:rPr lang="en-US" dirty="0" smtClean="0"/>
              <a:t>The agriculture workplace has long been known to be associated with respiratory disease. Respiratory disease is among the main chronic health conditions affecting farmers (</a:t>
            </a:r>
            <a:r>
              <a:rPr lang="en-US" dirty="0" err="1" smtClean="0"/>
              <a:t>Brackbill</a:t>
            </a:r>
            <a:r>
              <a:rPr lang="en-US" dirty="0" smtClean="0"/>
              <a:t> et al, 1994). Those who are at potential risk include farmers and farm families, agricultural workers, abattoir workers,</a:t>
            </a:r>
          </a:p>
          <a:p>
            <a:r>
              <a:rPr lang="en-US" dirty="0" smtClean="0"/>
              <a:t>greenhouse and nursery workers, veterinarians, and grain elevator workers. While the massive exposures leading to severe acute disease have decreased, it is postulated that there has been a significant increase in </a:t>
            </a:r>
            <a:r>
              <a:rPr lang="en-US" dirty="0" err="1" smtClean="0"/>
              <a:t>subacute</a:t>
            </a:r>
            <a:r>
              <a:rPr lang="en-US" dirty="0" smtClean="0"/>
              <a:t> and chronic respiratory disease resulting from increased indoor air exposure (</a:t>
            </a:r>
            <a:r>
              <a:rPr lang="en-US" dirty="0" err="1" smtClean="0"/>
              <a:t>Donham</a:t>
            </a:r>
            <a:r>
              <a:rPr lang="en-US" dirty="0" smtClean="0"/>
              <a:t> 2000; Von Essen and </a:t>
            </a:r>
            <a:r>
              <a:rPr lang="en-US" dirty="0" err="1" smtClean="0"/>
              <a:t>Donham</a:t>
            </a:r>
            <a:r>
              <a:rPr lang="en-US" dirty="0" smtClean="0"/>
              <a:t>, 1999). </a:t>
            </a:r>
          </a:p>
          <a:p>
            <a:r>
              <a:rPr lang="en-US" dirty="0" smtClean="0"/>
              <a:t> Rural providers are on the front </a:t>
            </a:r>
            <a:r>
              <a:rPr lang="en-US" dirty="0" err="1" smtClean="0"/>
              <a:t>linesand</a:t>
            </a:r>
            <a:r>
              <a:rPr lang="en-US" dirty="0" smtClean="0"/>
              <a:t> are in an excellent position to decrease morbidity and disability resulting from acute and chronic</a:t>
            </a:r>
          </a:p>
          <a:p>
            <a:r>
              <a:rPr lang="en-US" dirty="0" smtClean="0"/>
              <a:t>exposure to agricultural respiratory toxins. Prevention of unnecessary exposures and the early accurate diagnosis of respiratory disease resulting from the agricultural environment is best performed initially in the primary care clinic, rather than the tertiary referral center. Unfortunately, it is recognized that</a:t>
            </a:r>
          </a:p>
          <a:p>
            <a:r>
              <a:rPr lang="en-US" dirty="0" smtClean="0"/>
              <a:t>rural primary care health care providers often do not have the training to provide this method of preventive health care.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8BF4694-BDF0-45B9-BC78-4036E455B0B1}" type="slidenum">
              <a:rPr lang="en-US" smtClean="0"/>
              <a:t>39</a:t>
            </a:fld>
            <a:endParaRPr lang="en-US"/>
          </a:p>
        </p:txBody>
      </p:sp>
    </p:spTree>
    <p:extLst>
      <p:ext uri="{BB962C8B-B14F-4D97-AF65-F5344CB8AC3E}">
        <p14:creationId xmlns:p14="http://schemas.microsoft.com/office/powerpoint/2010/main" val="145440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Property of </a:t>
            </a:r>
            <a:r>
              <a:rPr lang="en-US" dirty="0" err="1" smtClean="0"/>
              <a:t>AgriSafe</a:t>
            </a:r>
            <a:r>
              <a:rPr lang="en-US" baseline="0" dirty="0" smtClean="0"/>
              <a:t> Network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40</a:t>
            </a:fld>
            <a:endParaRPr lang="en-US"/>
          </a:p>
        </p:txBody>
      </p:sp>
    </p:spTree>
    <p:extLst>
      <p:ext uri="{BB962C8B-B14F-4D97-AF65-F5344CB8AC3E}">
        <p14:creationId xmlns:p14="http://schemas.microsoft.com/office/powerpoint/2010/main" val="14543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Picture from 450 Farm – </a:t>
            </a:r>
            <a:r>
              <a:rPr lang="en-US" dirty="0" err="1" smtClean="0"/>
              <a:t>AgriSafe</a:t>
            </a:r>
            <a:r>
              <a:rPr lang="en-US" dirty="0" smtClean="0"/>
              <a:t> Property</a:t>
            </a:r>
            <a:r>
              <a:rPr lang="en-US" baseline="0" dirty="0" smtClean="0"/>
              <a:t> </a:t>
            </a:r>
          </a:p>
          <a:p>
            <a:r>
              <a:rPr lang="en-US" baseline="0" dirty="0" smtClean="0"/>
              <a:t>Data – Survey by </a:t>
            </a:r>
            <a:r>
              <a:rPr lang="en-US" baseline="0" dirty="0" err="1" smtClean="0"/>
              <a:t>AgriSafe</a:t>
            </a:r>
            <a:r>
              <a:rPr lang="en-US" baseline="0" dirty="0" smtClean="0"/>
              <a:t> Network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6</a:t>
            </a:fld>
            <a:endParaRPr lang="en-US"/>
          </a:p>
        </p:txBody>
      </p:sp>
    </p:spTree>
    <p:extLst>
      <p:ext uri="{BB962C8B-B14F-4D97-AF65-F5344CB8AC3E}">
        <p14:creationId xmlns:p14="http://schemas.microsoft.com/office/powerpoint/2010/main" val="2278008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r>
              <a:rPr lang="en-US" baseline="0" dirty="0" smtClean="0"/>
              <a:t> property of </a:t>
            </a:r>
            <a:r>
              <a:rPr lang="en-US" baseline="0" dirty="0" err="1" smtClean="0"/>
              <a:t>AgriSafe</a:t>
            </a:r>
            <a:r>
              <a:rPr lang="en-US" baseline="0" dirty="0" smtClean="0"/>
              <a:t> Network</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42</a:t>
            </a:fld>
            <a:endParaRPr lang="en-US"/>
          </a:p>
        </p:txBody>
      </p:sp>
    </p:spTree>
    <p:extLst>
      <p:ext uri="{BB962C8B-B14F-4D97-AF65-F5344CB8AC3E}">
        <p14:creationId xmlns:p14="http://schemas.microsoft.com/office/powerpoint/2010/main" val="1300549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68AE9BFD-6510-4B69-8682-AF312FB647EA}" type="slidenum">
              <a:rPr lang="en-US" smtClean="0">
                <a:solidFill>
                  <a:srgbClr val="000000"/>
                </a:solidFill>
                <a:latin typeface="Times New Roman" charset="0"/>
              </a:rPr>
              <a:pPr/>
              <a:t>44</a:t>
            </a:fld>
            <a:endParaRPr lang="en-US" smtClean="0">
              <a:solidFill>
                <a:srgbClr val="000000"/>
              </a:solidFill>
              <a:latin typeface="Times New Roman" charset="0"/>
            </a:endParaRPr>
          </a:p>
        </p:txBody>
      </p:sp>
    </p:spTree>
    <p:extLst>
      <p:ext uri="{BB962C8B-B14F-4D97-AF65-F5344CB8AC3E}">
        <p14:creationId xmlns:p14="http://schemas.microsoft.com/office/powerpoint/2010/main" val="1874123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Farm women may experience additional stressors. Besides working as a full partner in the farm business, many farm women have full responsibility for home and family matters. A farm woman with an off farm job faces very difficult demands in addition to being the traditional nurturer for the rest of the family.</a:t>
            </a:r>
            <a:r>
              <a:rPr lang="en-US" sz="800" dirty="0" smtClean="0"/>
              <a:t>(</a:t>
            </a:r>
            <a:r>
              <a:rPr lang="en-US" sz="800" dirty="0" err="1" smtClean="0"/>
              <a:t>Moolgaard</a:t>
            </a:r>
            <a:r>
              <a:rPr lang="en-US" sz="800" dirty="0" smtClean="0"/>
              <a:t> and Miller, 1996)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dirty="0" err="1" smtClean="0"/>
              <a:t>Moolgaard</a:t>
            </a:r>
            <a:r>
              <a:rPr lang="en-US" sz="1200" dirty="0" smtClean="0"/>
              <a:t> and Miller, 1996)</a:t>
            </a:r>
          </a:p>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46</a:t>
            </a:fld>
            <a:endParaRPr lang="en-US"/>
          </a:p>
        </p:txBody>
      </p:sp>
    </p:spTree>
    <p:extLst>
      <p:ext uri="{BB962C8B-B14F-4D97-AF65-F5344CB8AC3E}">
        <p14:creationId xmlns:p14="http://schemas.microsoft.com/office/powerpoint/2010/main" val="32755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Difficult Times: Stress on the Farm </a:t>
            </a:r>
          </a:p>
          <a:p>
            <a:r>
              <a:rPr lang="en-US" baseline="0" dirty="0" smtClean="0"/>
              <a:t>Approval to use this source</a:t>
            </a:r>
          </a:p>
          <a:p>
            <a:r>
              <a:rPr lang="en-US" baseline="0" dirty="0" smtClean="0"/>
              <a:t>Canada:  CASA-ACSA  CCHSA CCSMA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48</a:t>
            </a:fld>
            <a:endParaRPr lang="en-US"/>
          </a:p>
        </p:txBody>
      </p:sp>
    </p:spTree>
    <p:extLst>
      <p:ext uri="{BB962C8B-B14F-4D97-AF65-F5344CB8AC3E}">
        <p14:creationId xmlns:p14="http://schemas.microsoft.com/office/powerpoint/2010/main" val="3058895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property of </a:t>
            </a:r>
            <a:r>
              <a:rPr lang="en-US" dirty="0" err="1" smtClean="0"/>
              <a:t>AgriSafe</a:t>
            </a:r>
            <a:r>
              <a:rPr lang="en-US" dirty="0" smtClean="0"/>
              <a:t> Network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49</a:t>
            </a:fld>
            <a:endParaRPr lang="en-US"/>
          </a:p>
        </p:txBody>
      </p:sp>
    </p:spTree>
    <p:extLst>
      <p:ext uri="{BB962C8B-B14F-4D97-AF65-F5344CB8AC3E}">
        <p14:creationId xmlns:p14="http://schemas.microsoft.com/office/powerpoint/2010/main" val="2655601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 property of </a:t>
            </a:r>
            <a:r>
              <a:rPr lang="en-US" baseline="0" dirty="0" err="1" smtClean="0"/>
              <a:t>AgriSafe</a:t>
            </a:r>
            <a:r>
              <a:rPr lang="en-US" baseline="0" dirty="0" smtClean="0"/>
              <a:t> Network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50</a:t>
            </a:fld>
            <a:endParaRPr lang="en-US"/>
          </a:p>
        </p:txBody>
      </p:sp>
    </p:spTree>
    <p:extLst>
      <p:ext uri="{BB962C8B-B14F-4D97-AF65-F5344CB8AC3E}">
        <p14:creationId xmlns:p14="http://schemas.microsoft.com/office/powerpoint/2010/main" val="2205599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Advantages of the PHQ-9</a:t>
            </a:r>
          </a:p>
          <a:p>
            <a:endParaRPr lang="en-US" dirty="0" smtClean="0"/>
          </a:p>
          <a:p>
            <a:r>
              <a:rPr lang="en-US" dirty="0" smtClean="0"/>
              <a:t>This tool :</a:t>
            </a:r>
          </a:p>
          <a:p>
            <a:endParaRPr lang="en-US" dirty="0" smtClean="0"/>
          </a:p>
          <a:p>
            <a:r>
              <a:rPr lang="en-US" dirty="0" smtClean="0"/>
              <a:t>Is shorter than other depression rating scales,</a:t>
            </a:r>
          </a:p>
          <a:p>
            <a:r>
              <a:rPr lang="en-US" dirty="0" smtClean="0"/>
              <a:t>Can be administered in person, by telephone, or self-administered,</a:t>
            </a:r>
          </a:p>
          <a:p>
            <a:r>
              <a:rPr lang="en-US" dirty="0" smtClean="0"/>
              <a:t>Facilitates diagnosis of major depression,</a:t>
            </a:r>
          </a:p>
          <a:p>
            <a:r>
              <a:rPr lang="en-US" dirty="0" smtClean="0"/>
              <a:t>Provides assessment of symptom severity,</a:t>
            </a:r>
          </a:p>
          <a:p>
            <a:r>
              <a:rPr lang="en-US" dirty="0" smtClean="0"/>
              <a:t>Has proven effective in a geriatric population, (</a:t>
            </a:r>
            <a:r>
              <a:rPr lang="en-US" dirty="0" err="1" smtClean="0"/>
              <a:t>Löewe</a:t>
            </a:r>
            <a:r>
              <a:rPr lang="en-US" dirty="0" smtClean="0"/>
              <a:t> </a:t>
            </a:r>
            <a:r>
              <a:rPr lang="en-US" dirty="0" err="1" smtClean="0"/>
              <a:t>B,et</a:t>
            </a:r>
            <a:r>
              <a:rPr lang="en-US" dirty="0" smtClean="0"/>
              <a:t> al, 2004 Medical Care)</a:t>
            </a:r>
          </a:p>
          <a:p>
            <a:r>
              <a:rPr lang="en-US" dirty="0" smtClean="0"/>
              <a:t>Is well validated and documented in a variety of populations</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52</a:t>
            </a:fld>
            <a:endParaRPr lang="en-US"/>
          </a:p>
        </p:txBody>
      </p:sp>
    </p:spTree>
    <p:extLst>
      <p:ext uri="{BB962C8B-B14F-4D97-AF65-F5344CB8AC3E}">
        <p14:creationId xmlns:p14="http://schemas.microsoft.com/office/powerpoint/2010/main" val="2486195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Permission from Steph </a:t>
            </a:r>
            <a:r>
              <a:rPr lang="en-US" dirty="0" err="1" smtClean="0"/>
              <a:t>Essick</a:t>
            </a:r>
            <a:r>
              <a:rPr lang="en-US" dirty="0" smtClean="0"/>
              <a:t> to use her Face</a:t>
            </a:r>
            <a:r>
              <a:rPr lang="en-US" baseline="0" dirty="0" smtClean="0"/>
              <a:t> Book and any posts.</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53</a:t>
            </a:fld>
            <a:endParaRPr lang="en-US"/>
          </a:p>
        </p:txBody>
      </p:sp>
    </p:spTree>
    <p:extLst>
      <p:ext uri="{BB962C8B-B14F-4D97-AF65-F5344CB8AC3E}">
        <p14:creationId xmlns:p14="http://schemas.microsoft.com/office/powerpoint/2010/main" val="367102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54</a:t>
            </a:fld>
            <a:endParaRPr lang="en-US"/>
          </a:p>
        </p:txBody>
      </p:sp>
    </p:spTree>
    <p:extLst>
      <p:ext uri="{BB962C8B-B14F-4D97-AF65-F5344CB8AC3E}">
        <p14:creationId xmlns:p14="http://schemas.microsoft.com/office/powerpoint/2010/main" val="3216486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55</a:t>
            </a:fld>
            <a:endParaRPr lang="en-US"/>
          </a:p>
        </p:txBody>
      </p:sp>
    </p:spTree>
    <p:extLst>
      <p:ext uri="{BB962C8B-B14F-4D97-AF65-F5344CB8AC3E}">
        <p14:creationId xmlns:p14="http://schemas.microsoft.com/office/powerpoint/2010/main" val="393573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2012 public Census report</a:t>
            </a:r>
            <a:r>
              <a:rPr lang="en-US" baseline="0" dirty="0" smtClean="0"/>
              <a:t> from USDA </a:t>
            </a:r>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8</a:t>
            </a:fld>
            <a:endParaRPr lang="en-US"/>
          </a:p>
        </p:txBody>
      </p:sp>
    </p:spTree>
    <p:extLst>
      <p:ext uri="{BB962C8B-B14F-4D97-AF65-F5344CB8AC3E}">
        <p14:creationId xmlns:p14="http://schemas.microsoft.com/office/powerpoint/2010/main" val="356186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9</a:t>
            </a:fld>
            <a:endParaRPr lang="en-US"/>
          </a:p>
        </p:txBody>
      </p:sp>
    </p:spTree>
    <p:extLst>
      <p:ext uri="{BB962C8B-B14F-4D97-AF65-F5344CB8AC3E}">
        <p14:creationId xmlns:p14="http://schemas.microsoft.com/office/powerpoint/2010/main" val="377740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(Agricultural Medicine, Rural Occupational Health for the Health Professions, 2006)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(Ann K. </a:t>
            </a:r>
            <a:r>
              <a:rPr lang="en-US" sz="1200" dirty="0" err="1" smtClean="0"/>
              <a:t>Carruth</a:t>
            </a:r>
            <a:r>
              <a:rPr lang="en-US" sz="1200" dirty="0" smtClean="0"/>
              <a:t>, Carrie A. McCoy and Deborah Reed; Women in Agriculture: Risks for Occupational Injury within the Contexts of Role, and Haddon's Injury Model) </a:t>
            </a:r>
          </a:p>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11</a:t>
            </a:fld>
            <a:endParaRPr lang="en-US"/>
          </a:p>
        </p:txBody>
      </p:sp>
    </p:spTree>
    <p:extLst>
      <p:ext uri="{BB962C8B-B14F-4D97-AF65-F5344CB8AC3E}">
        <p14:creationId xmlns:p14="http://schemas.microsoft.com/office/powerpoint/2010/main" val="124313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sz="2400" dirty="0" smtClean="0"/>
              <a:t>(</a:t>
            </a:r>
            <a:r>
              <a:rPr lang="en-US" sz="1200" dirty="0" err="1" smtClean="0"/>
              <a:t>Weinert</a:t>
            </a:r>
            <a:r>
              <a:rPr lang="en-US" sz="1200" dirty="0" smtClean="0"/>
              <a:t> &amp; </a:t>
            </a:r>
            <a:r>
              <a:rPr lang="en-US" sz="1200" dirty="0" err="1" smtClean="0"/>
              <a:t>Burman</a:t>
            </a:r>
            <a:r>
              <a:rPr lang="en-US" sz="1200" dirty="0" smtClean="0"/>
              <a:t>, 1994)</a:t>
            </a:r>
          </a:p>
          <a:p>
            <a:pPr marL="0" indent="0">
              <a:buNone/>
            </a:pPr>
            <a:endParaRPr lang="en-US" sz="2400" dirty="0" smtClean="0"/>
          </a:p>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12</a:t>
            </a:fld>
            <a:endParaRPr lang="en-US"/>
          </a:p>
        </p:txBody>
      </p:sp>
    </p:spTree>
    <p:extLst>
      <p:ext uri="{BB962C8B-B14F-4D97-AF65-F5344CB8AC3E}">
        <p14:creationId xmlns:p14="http://schemas.microsoft.com/office/powerpoint/2010/main" val="333086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property of </a:t>
            </a:r>
            <a:r>
              <a:rPr lang="en-US" dirty="0" err="1" smtClean="0"/>
              <a:t>AgriSafe</a:t>
            </a:r>
            <a:r>
              <a:rPr lang="en-US" dirty="0" smtClean="0"/>
              <a:t> Network </a:t>
            </a:r>
          </a:p>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14</a:t>
            </a:fld>
            <a:endParaRPr lang="en-US"/>
          </a:p>
        </p:txBody>
      </p:sp>
    </p:spTree>
    <p:extLst>
      <p:ext uri="{BB962C8B-B14F-4D97-AF65-F5344CB8AC3E}">
        <p14:creationId xmlns:p14="http://schemas.microsoft.com/office/powerpoint/2010/main" val="137935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F4694-BDF0-45B9-BC78-4036E455B0B1}" type="slidenum">
              <a:rPr lang="en-US" smtClean="0"/>
              <a:t>15</a:t>
            </a:fld>
            <a:endParaRPr lang="en-US"/>
          </a:p>
        </p:txBody>
      </p:sp>
    </p:spTree>
    <p:extLst>
      <p:ext uri="{BB962C8B-B14F-4D97-AF65-F5344CB8AC3E}">
        <p14:creationId xmlns:p14="http://schemas.microsoft.com/office/powerpoint/2010/main" val="179312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BF5F0D7-B575-4E1D-9838-97BF03777C0C}" type="datetime1">
              <a:rPr lang="en-US">
                <a:solidFill>
                  <a:srgbClr val="000000"/>
                </a:solidFill>
              </a:rPr>
              <a:pPr>
                <a:defRPr/>
              </a:pPr>
              <a:t>11/16/2017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CA0FB1E-3A7A-466B-ACDF-309D2F4967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4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ABDCD67-915E-4700-90DF-D97A3635A644}" type="datetime1">
              <a:rPr lang="en-US">
                <a:solidFill>
                  <a:srgbClr val="000000"/>
                </a:solidFill>
              </a:rPr>
              <a:pPr>
                <a:defRPr/>
              </a:pPr>
              <a:t>11/16/2017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85DBD-3879-413E-98EB-BCE1C11397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49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DD254B3-1737-4C49-90FE-62E5756B9C92}" type="datetime1">
              <a:rPr lang="en-US">
                <a:solidFill>
                  <a:srgbClr val="000000"/>
                </a:solidFill>
              </a:rPr>
              <a:pPr>
                <a:defRPr/>
              </a:pPr>
              <a:t>11/16/2017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07E6F8-9A50-49F7-A3F3-DE3C114C34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996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55B5C5D-7FEF-471D-8DA3-09DEF3BE5B0D}" type="datetime1">
              <a:rPr lang="en-US">
                <a:solidFill>
                  <a:srgbClr val="000000"/>
                </a:solidFill>
              </a:rPr>
              <a:pPr>
                <a:defRPr/>
              </a:pPr>
              <a:t>11/16/2017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D4ABEB8-A96B-4CF8-9262-F0BD8E5E67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0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8C4D6E0A-1C47-479D-B39E-9274A83CA20C}" type="datetime1">
              <a:rPr lang="en-US">
                <a:solidFill>
                  <a:srgbClr val="000000"/>
                </a:solidFill>
              </a:rPr>
              <a:pPr>
                <a:defRPr/>
              </a:pPr>
              <a:t>11/16/2017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92A6052-DE85-44B7-BF82-01B54C168D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932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7937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3072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1153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9974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8301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52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379B257-D1EB-446E-961C-95763D9B82A7}" type="datetime1">
              <a:rPr lang="en-US">
                <a:solidFill>
                  <a:srgbClr val="000000"/>
                </a:solidFill>
              </a:rPr>
              <a:pPr>
                <a:defRPr/>
              </a:pPr>
              <a:t>11/16/2017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1F921D-CAA0-4BBA-8654-5CE6D0C3C5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201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7614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7980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1872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7220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867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0" y="1074738"/>
            <a:ext cx="9144000" cy="1587"/>
          </a:xfrm>
          <a:prstGeom prst="line">
            <a:avLst/>
          </a:prstGeom>
          <a:noFill/>
          <a:ln w="38100">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 name="Title Placeholder 14"/>
          <p:cNvSpPr>
            <a:spLocks noGrp="1"/>
          </p:cNvSpPr>
          <p:nvPr>
            <p:ph type="title"/>
          </p:nvPr>
        </p:nvSpPr>
        <p:spPr bwMode="auto">
          <a:xfrm>
            <a:off x="836613" y="274638"/>
            <a:ext cx="7391400" cy="6270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lvl1pPr>
          </a:lstStyle>
          <a:p>
            <a:pPr lvl="0"/>
            <a:r>
              <a:rPr lang="en-US" smtClean="0"/>
              <a:t>Click to edit Master title style</a:t>
            </a:r>
            <a:endParaRPr lang="en-US" dirty="0"/>
          </a:p>
        </p:txBody>
      </p:sp>
      <p:sp>
        <p:nvSpPr>
          <p:cNvPr id="5" name="Text Placeholder 18"/>
          <p:cNvSpPr>
            <a:spLocks noGrp="1"/>
          </p:cNvSpPr>
          <p:nvPr>
            <p:ph type="body" sz="quarter" idx="12"/>
          </p:nvPr>
        </p:nvSpPr>
        <p:spPr>
          <a:xfrm>
            <a:off x="836613" y="1530635"/>
            <a:ext cx="4352088" cy="3756023"/>
          </a:xfrm>
          <a:prstGeom prst="rect">
            <a:avLst/>
          </a:prstGeom>
        </p:spPr>
        <p:txBody>
          <a:bodyPr vert="horz"/>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0"/>
          <p:cNvSpPr>
            <a:spLocks noGrp="1"/>
          </p:cNvSpPr>
          <p:nvPr>
            <p:ph type="body" sz="quarter" idx="13"/>
          </p:nvPr>
        </p:nvSpPr>
        <p:spPr>
          <a:xfrm>
            <a:off x="836613" y="5786012"/>
            <a:ext cx="4352088" cy="607913"/>
          </a:xfrm>
          <a:prstGeom prst="rect">
            <a:avLst/>
          </a:prstGeom>
        </p:spPr>
        <p:txBody>
          <a:bodyPr vert="horz"/>
          <a:lstStyle>
            <a:lvl1pPr>
              <a:buFontTx/>
              <a:buNone/>
              <a:defRPr sz="1000" i="1">
                <a:solidFill>
                  <a:srgbClr val="8BC760"/>
                </a:solidFill>
              </a:defRPr>
            </a:lvl1pPr>
          </a:lstStyle>
          <a:p>
            <a:pPr lvl="0"/>
            <a:r>
              <a:rPr lang="en-US" dirty="0" smtClean="0"/>
              <a:t>Click to edit Master text styles</a:t>
            </a:r>
          </a:p>
        </p:txBody>
      </p:sp>
      <p:sp>
        <p:nvSpPr>
          <p:cNvPr id="12" name="Picture Placeholder 11"/>
          <p:cNvSpPr>
            <a:spLocks noGrp="1"/>
          </p:cNvSpPr>
          <p:nvPr>
            <p:ph type="pic" sz="quarter" idx="14"/>
          </p:nvPr>
        </p:nvSpPr>
        <p:spPr>
          <a:xfrm>
            <a:off x="5644611" y="1530349"/>
            <a:ext cx="2583401" cy="3756309"/>
          </a:xfrm>
          <a:prstGeom prst="rect">
            <a:avLst/>
          </a:prstGeom>
        </p:spPr>
        <p:txBody>
          <a:bodyPr vert="horz"/>
          <a:lstStyle>
            <a:lvl1pPr>
              <a:buFontTx/>
              <a:buNone/>
              <a:defRPr sz="1000"/>
            </a:lvl1pPr>
          </a:lstStyle>
          <a:p>
            <a:pPr lvl="0"/>
            <a:endParaRPr lang="en-US" noProof="0" dirty="0"/>
          </a:p>
        </p:txBody>
      </p:sp>
    </p:spTree>
    <p:extLst>
      <p:ext uri="{BB962C8B-B14F-4D97-AF65-F5344CB8AC3E}">
        <p14:creationId xmlns:p14="http://schemas.microsoft.com/office/powerpoint/2010/main" val="1667909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only">
    <p:spTree>
      <p:nvGrpSpPr>
        <p:cNvPr id="1" name=""/>
        <p:cNvGrpSpPr/>
        <p:nvPr/>
      </p:nvGrpSpPr>
      <p:grpSpPr>
        <a:xfrm>
          <a:off x="0" y="0"/>
          <a:ext cx="0" cy="0"/>
          <a:chOff x="0" y="0"/>
          <a:chExt cx="0" cy="0"/>
        </a:xfrm>
      </p:grpSpPr>
      <p:cxnSp>
        <p:nvCxnSpPr>
          <p:cNvPr id="5" name="Straight Connector 4"/>
          <p:cNvCxnSpPr>
            <a:cxnSpLocks noChangeShapeType="1"/>
          </p:cNvCxnSpPr>
          <p:nvPr userDrawn="1"/>
        </p:nvCxnSpPr>
        <p:spPr bwMode="auto">
          <a:xfrm>
            <a:off x="0" y="1074738"/>
            <a:ext cx="9144000" cy="1587"/>
          </a:xfrm>
          <a:prstGeom prst="line">
            <a:avLst/>
          </a:prstGeom>
          <a:noFill/>
          <a:ln w="38100">
            <a:solidFill>
              <a:schemeClr val="accent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8" name="Title Placeholder 14"/>
          <p:cNvSpPr>
            <a:spLocks noGrp="1"/>
          </p:cNvSpPr>
          <p:nvPr>
            <p:ph type="title"/>
          </p:nvPr>
        </p:nvSpPr>
        <p:spPr bwMode="auto">
          <a:xfrm>
            <a:off x="836613" y="274638"/>
            <a:ext cx="7391400" cy="6270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9" name="Text Placeholder 18"/>
          <p:cNvSpPr>
            <a:spLocks noGrp="1"/>
          </p:cNvSpPr>
          <p:nvPr>
            <p:ph type="body" sz="quarter" idx="12"/>
          </p:nvPr>
        </p:nvSpPr>
        <p:spPr>
          <a:xfrm>
            <a:off x="836613" y="1530635"/>
            <a:ext cx="7391400" cy="3756023"/>
          </a:xfrm>
          <a:prstGeom prst="rect">
            <a:avLst/>
          </a:prstGeom>
        </p:spPr>
        <p:txBody>
          <a:bodyPr vert="horz"/>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20"/>
          <p:cNvSpPr>
            <a:spLocks noGrp="1"/>
          </p:cNvSpPr>
          <p:nvPr>
            <p:ph type="body" sz="quarter" idx="13"/>
          </p:nvPr>
        </p:nvSpPr>
        <p:spPr>
          <a:xfrm>
            <a:off x="836613" y="5786012"/>
            <a:ext cx="4352088" cy="607913"/>
          </a:xfrm>
          <a:prstGeom prst="rect">
            <a:avLst/>
          </a:prstGeom>
        </p:spPr>
        <p:txBody>
          <a:bodyPr vert="horz"/>
          <a:lstStyle>
            <a:lvl1pPr>
              <a:buFontTx/>
              <a:buNone/>
              <a:defRPr sz="1000" i="1">
                <a:solidFill>
                  <a:srgbClr val="8BC760"/>
                </a:solidFill>
              </a:defRPr>
            </a:lvl1pPr>
          </a:lstStyle>
          <a:p>
            <a:pPr lvl="0"/>
            <a:r>
              <a:rPr lang="en-US" dirty="0" smtClean="0"/>
              <a:t>Click to edit Master text styles</a:t>
            </a:r>
          </a:p>
        </p:txBody>
      </p:sp>
    </p:spTree>
    <p:extLst>
      <p:ext uri="{BB962C8B-B14F-4D97-AF65-F5344CB8AC3E}">
        <p14:creationId xmlns:p14="http://schemas.microsoft.com/office/powerpoint/2010/main" val="3132028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i="1">
                <a:latin typeface="Arial" panose="020B0604020202020204" pitchFamily="34" charset="0"/>
              </a:defRPr>
            </a:lvl1pPr>
          </a:lstStyle>
          <a:p>
            <a:fld id="{44732AD4-3B42-46C9-AF36-7EDF270D95C2}" type="slidenum">
              <a:rPr lang="en-US" altLang="en-US"/>
              <a:pPr/>
              <a:t>‹#›</a:t>
            </a:fld>
            <a:endParaRPr lang="en-US" altLang="en-US"/>
          </a:p>
        </p:txBody>
      </p:sp>
    </p:spTree>
    <p:extLst>
      <p:ext uri="{BB962C8B-B14F-4D97-AF65-F5344CB8AC3E}">
        <p14:creationId xmlns:p14="http://schemas.microsoft.com/office/powerpoint/2010/main" val="2380696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i="1">
                <a:latin typeface="Arial" panose="020B0604020202020204" pitchFamily="34" charset="0"/>
              </a:defRPr>
            </a:lvl1pPr>
          </a:lstStyle>
          <a:p>
            <a:fld id="{AA715F91-8845-42F2-875C-2E3FE3104CE4}" type="slidenum">
              <a:rPr lang="en-US" altLang="en-US"/>
              <a:pPr/>
              <a:t>‹#›</a:t>
            </a:fld>
            <a:endParaRPr lang="en-US" altLang="en-US"/>
          </a:p>
        </p:txBody>
      </p:sp>
    </p:spTree>
    <p:extLst>
      <p:ext uri="{BB962C8B-B14F-4D97-AF65-F5344CB8AC3E}">
        <p14:creationId xmlns:p14="http://schemas.microsoft.com/office/powerpoint/2010/main" val="3198448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4" name="Footer Placeholder 3"/>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50000"/>
              </a:spcBef>
              <a:defRPr i="1">
                <a:latin typeface="Arial" panose="020B0604020202020204" pitchFamily="34" charset="0"/>
              </a:defRPr>
            </a:lvl1pPr>
          </a:lstStyle>
          <a:p>
            <a:fld id="{E7098DEA-2637-40B7-B063-276CE97D4CE0}" type="slidenum">
              <a:rPr lang="en-US" altLang="en-US"/>
              <a:pPr/>
              <a:t>‹#›</a:t>
            </a:fld>
            <a:endParaRPr lang="en-US" altLang="en-US"/>
          </a:p>
        </p:txBody>
      </p:sp>
    </p:spTree>
    <p:extLst>
      <p:ext uri="{BB962C8B-B14F-4D97-AF65-F5344CB8AC3E}">
        <p14:creationId xmlns:p14="http://schemas.microsoft.com/office/powerpoint/2010/main" val="58753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18BE263-BD25-4694-8C4E-DA31B1806BF0}" type="datetime1">
              <a:rPr lang="en-US">
                <a:solidFill>
                  <a:srgbClr val="000000"/>
                </a:solidFill>
              </a:rPr>
              <a:pPr>
                <a:defRPr/>
              </a:pPr>
              <a:t>11/16/2017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F3DA12-1E18-4836-91DD-69F4A73F1C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67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0993445-7DC8-49F4-B26A-C6F60306AAAB}" type="datetime1">
              <a:rPr lang="en-US">
                <a:solidFill>
                  <a:srgbClr val="000000"/>
                </a:solidFill>
              </a:rPr>
              <a:pPr>
                <a:defRPr/>
              </a:pPr>
              <a:t>11/16/2017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E90272D-E298-4FB1-824F-256404C11B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125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C9046B1-9D1A-46ED-894E-04FF8F5C1D39}" type="datetime1">
              <a:rPr lang="en-US">
                <a:solidFill>
                  <a:srgbClr val="000000"/>
                </a:solidFill>
              </a:rPr>
              <a:pPr>
                <a:defRPr/>
              </a:pPr>
              <a:t>11/16/2017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569EB82-28BD-43FC-9425-BA45DAB25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365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85A650-DF70-43B0-B2CD-DD13B0132CF6}" type="datetime1">
              <a:rPr lang="en-US">
                <a:solidFill>
                  <a:srgbClr val="000000"/>
                </a:solidFill>
              </a:rPr>
              <a:pPr>
                <a:defRPr/>
              </a:pPr>
              <a:t>11/16/2017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2457F8B-D47C-4F1E-BA04-06B33AD7F9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29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63CFB3F-9E73-47E7-B0F1-9BEB6EEB18FC}" type="datetime1">
              <a:rPr lang="en-US">
                <a:solidFill>
                  <a:srgbClr val="000000"/>
                </a:solidFill>
              </a:rPr>
              <a:pPr>
                <a:defRPr/>
              </a:pPr>
              <a:t>11/16/2017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485F65A-7883-4F70-A357-B4CDE52104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6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EAE96C-F242-4E60-B8DC-995C781D473D}" type="datetime1">
              <a:rPr lang="en-US">
                <a:solidFill>
                  <a:srgbClr val="000000"/>
                </a:solidFill>
              </a:rPr>
              <a:pPr>
                <a:defRPr/>
              </a:pPr>
              <a:t>11/16/2017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66BF5B1-FFFF-4F85-9A69-2C75F1E2E4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502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927D40-EF7D-4105-9C7F-CE6D508B3E35}" type="datetime1">
              <a:rPr lang="en-US">
                <a:solidFill>
                  <a:srgbClr val="000000"/>
                </a:solidFill>
              </a:rPr>
              <a:pPr>
                <a:defRPr/>
              </a:pPr>
              <a:t>11/16/2017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A7BC0-1E68-4A6B-9638-0A1FBC64F9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971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3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i="0">
                <a:latin typeface="Arial" charset="0"/>
              </a:defRPr>
            </a:lvl1pPr>
          </a:lstStyle>
          <a:p>
            <a:pPr fontAlgn="base">
              <a:spcAft>
                <a:spcPct val="0"/>
              </a:spcAft>
              <a:defRPr/>
            </a:pPr>
            <a:fld id="{68E6E341-C903-4DB9-9858-8F9FE92EBB0E}" type="datetime1">
              <a:rPr lang="en-US">
                <a:solidFill>
                  <a:srgbClr val="000000"/>
                </a:solidFill>
              </a:rPr>
              <a:pPr fontAlgn="base">
                <a:spcAft>
                  <a:spcPct val="0"/>
                </a:spcAft>
                <a:defRPr/>
              </a:pPr>
              <a:t>11/16/2017</a:t>
            </a:fld>
            <a:endParaRPr lang="en-US">
              <a:solidFill>
                <a:srgbClr val="000000"/>
              </a:solidFill>
            </a:endParaRPr>
          </a:p>
        </p:txBody>
      </p:sp>
      <p:sp>
        <p:nvSpPr>
          <p:cNvPr id="303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i="0">
                <a:latin typeface="Arial" charset="0"/>
              </a:defRPr>
            </a:lvl1pPr>
          </a:lstStyle>
          <a:p>
            <a:pPr fontAlgn="base">
              <a:spcAft>
                <a:spcPct val="0"/>
              </a:spcAft>
              <a:defRPr/>
            </a:pPr>
            <a:endParaRPr lang="en-US">
              <a:solidFill>
                <a:srgbClr val="000000"/>
              </a:solidFill>
            </a:endParaRPr>
          </a:p>
        </p:txBody>
      </p:sp>
      <p:sp>
        <p:nvSpPr>
          <p:cNvPr id="303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pPr fontAlgn="base">
              <a:spcBef>
                <a:spcPct val="0"/>
              </a:spcBef>
              <a:spcAft>
                <a:spcPct val="0"/>
              </a:spcAft>
            </a:pPr>
            <a:fld id="{AFBCE003-EEE0-443E-8826-AF4C8E1AB974}" type="slidenum">
              <a:rPr lang="en-US" altLang="en-US">
                <a:solidFill>
                  <a:srgbClr val="000000"/>
                </a:solidFill>
                <a:latin typeface="Arial" charset="0"/>
              </a:rPr>
              <a:pPr fontAlgn="base">
                <a:spcBef>
                  <a:spcPct val="0"/>
                </a:spcBef>
                <a:spcAft>
                  <a:spcPct val="0"/>
                </a:spcAft>
              </a:pPr>
              <a:t>‹#›</a:t>
            </a:fld>
            <a:endParaRPr lang="en-US" altLang="en-US">
              <a:solidFill>
                <a:srgbClr val="000000"/>
              </a:solidFill>
              <a:latin typeface="Arial" charset="0"/>
            </a:endParaRPr>
          </a:p>
        </p:txBody>
      </p:sp>
      <p:pic>
        <p:nvPicPr>
          <p:cNvPr id="1031" name="Picture 7" descr="AgriSafe-slide"/>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1032" name="Picture 8" descr="AgriSafe-farm"/>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82092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man Old Style" pitchFamily="18" charset="0"/>
        </a:defRPr>
      </a:lvl2pPr>
      <a:lvl3pPr algn="ctr" rtl="0" eaLnBrk="0" fontAlgn="base" hangingPunct="0">
        <a:spcBef>
          <a:spcPct val="0"/>
        </a:spcBef>
        <a:spcAft>
          <a:spcPct val="0"/>
        </a:spcAft>
        <a:defRPr sz="4400">
          <a:solidFill>
            <a:schemeClr val="tx2"/>
          </a:solidFill>
          <a:latin typeface="Bookman Old Style" pitchFamily="18" charset="0"/>
        </a:defRPr>
      </a:lvl3pPr>
      <a:lvl4pPr algn="ctr" rtl="0" eaLnBrk="0" fontAlgn="base" hangingPunct="0">
        <a:spcBef>
          <a:spcPct val="0"/>
        </a:spcBef>
        <a:spcAft>
          <a:spcPct val="0"/>
        </a:spcAft>
        <a:defRPr sz="4400">
          <a:solidFill>
            <a:schemeClr val="tx2"/>
          </a:solidFill>
          <a:latin typeface="Bookman Old Style" pitchFamily="18" charset="0"/>
        </a:defRPr>
      </a:lvl4pPr>
      <a:lvl5pPr algn="ctr" rtl="0" eaLnBrk="0" fontAlgn="base" hangingPunct="0">
        <a:spcBef>
          <a:spcPct val="0"/>
        </a:spcBef>
        <a:spcAft>
          <a:spcPct val="0"/>
        </a:spcAft>
        <a:defRPr sz="4400">
          <a:solidFill>
            <a:schemeClr val="tx2"/>
          </a:solidFill>
          <a:latin typeface="Bookman Old Style"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E2525-62DE-4BBA-9230-64E38041B4E9}" type="datetimeFigureOut">
              <a:rPr lang="en-US" smtClean="0">
                <a:solidFill>
                  <a:prstClr val="black">
                    <a:tint val="75000"/>
                  </a:prstClr>
                </a:solidFill>
              </a:rPr>
              <a:pPr/>
              <a:t>11/16/2017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6D0C03-8708-4963-93E7-A919186F19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53875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i="0">
                <a:solidFill>
                  <a:srgbClr val="898989"/>
                </a:solidFill>
                <a:latin typeface="Calibri" panose="020F0502020204030204" pitchFamily="34" charset="0"/>
              </a:defRPr>
            </a:lvl1pPr>
          </a:lstStyle>
          <a:p>
            <a:pPr fontAlgn="base">
              <a:spcAft>
                <a:spcPct val="0"/>
              </a:spcAft>
            </a:pPr>
            <a:fld id="{2CFB5FBC-323A-4E94-991F-75E4DF91AB9D}" type="slidenum">
              <a:rPr lang="en-US" altLang="en-US" smtClean="0"/>
              <a:pPr fontAlgn="base">
                <a:spcAft>
                  <a:spcPct val="0"/>
                </a:spcAft>
              </a:pPr>
              <a:t>‹#›</a:t>
            </a:fld>
            <a:endParaRPr lang="en-US" altLang="en-US" smtClean="0"/>
          </a:p>
        </p:txBody>
      </p:sp>
    </p:spTree>
    <p:extLst>
      <p:ext uri="{BB962C8B-B14F-4D97-AF65-F5344CB8AC3E}">
        <p14:creationId xmlns:p14="http://schemas.microsoft.com/office/powerpoint/2010/main" val="21918893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migrantclinician.org/files/repproductive_eng_span_final.pdf"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agcensus.usda.gov/Publications/2012/Online_Resources/Highlights/Women_Farmers/Highlights_Women_Farmers.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www.agcensus.usda.gov/Publications/2012/Online_Resources/Race,_Ethnicity_and_Gender_Profiles/index.php"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86840" y="2057400"/>
            <a:ext cx="7772400" cy="1470025"/>
          </a:xfrm>
        </p:spPr>
        <p:txBody>
          <a:bodyPr>
            <a:normAutofit fontScale="90000"/>
          </a:bodyPr>
          <a:lstStyle/>
          <a:p>
            <a:r>
              <a:rPr lang="en-US" dirty="0" smtClean="0"/>
              <a:t>Prevention Strategies to Protect Women Working in Agriculture </a:t>
            </a:r>
            <a:endParaRPr lang="en-US" dirty="0"/>
          </a:p>
        </p:txBody>
      </p:sp>
    </p:spTree>
    <p:extLst>
      <p:ext uri="{BB962C8B-B14F-4D97-AF65-F5344CB8AC3E}">
        <p14:creationId xmlns:p14="http://schemas.microsoft.com/office/powerpoint/2010/main" val="4154732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834"/>
            <a:ext cx="8229600" cy="1143000"/>
          </a:xfrm>
        </p:spPr>
        <p:txBody>
          <a:bodyPr/>
          <a:lstStyle/>
          <a:p>
            <a:r>
              <a:rPr lang="en-US" dirty="0" smtClean="0"/>
              <a:t>Prevalence </a:t>
            </a:r>
            <a:endParaRPr lang="en-US" dirty="0"/>
          </a:p>
        </p:txBody>
      </p:sp>
      <p:sp>
        <p:nvSpPr>
          <p:cNvPr id="3" name="Content Placeholder 2"/>
          <p:cNvSpPr>
            <a:spLocks noGrp="1"/>
          </p:cNvSpPr>
          <p:nvPr>
            <p:ph idx="1"/>
          </p:nvPr>
        </p:nvSpPr>
        <p:spPr>
          <a:xfrm>
            <a:off x="1828800" y="1905000"/>
            <a:ext cx="6781800" cy="4525963"/>
          </a:xfrm>
        </p:spPr>
        <p:txBody>
          <a:bodyPr>
            <a:normAutofit lnSpcReduction="10000"/>
          </a:bodyPr>
          <a:lstStyle/>
          <a:p>
            <a:pPr marL="0" indent="0">
              <a:buNone/>
            </a:pPr>
            <a:r>
              <a:rPr lang="en-US" sz="2000" dirty="0"/>
              <a:t>The range of farm activities compound the problem of assuring a safe worksite for farm women who have their own inherent contraindications. </a:t>
            </a:r>
            <a:endParaRPr lang="en-US" sz="2000" dirty="0" smtClean="0"/>
          </a:p>
          <a:p>
            <a:pPr marL="0" indent="0">
              <a:buNone/>
            </a:pPr>
            <a:endParaRPr lang="en-US" sz="2000" dirty="0" smtClean="0"/>
          </a:p>
          <a:p>
            <a:pPr marL="0" indent="0">
              <a:buNone/>
            </a:pPr>
            <a:r>
              <a:rPr lang="en-US" sz="2000" dirty="0"/>
              <a:t>NIOSH lists numerous women’s safety and health issues related to an agricultural job including; </a:t>
            </a:r>
            <a:endParaRPr lang="en-US" sz="2000" dirty="0" smtClean="0"/>
          </a:p>
          <a:p>
            <a:endParaRPr lang="en-US" sz="2000" dirty="0"/>
          </a:p>
          <a:p>
            <a:r>
              <a:rPr lang="en-US" sz="2000" dirty="0" smtClean="0"/>
              <a:t>acute </a:t>
            </a:r>
            <a:r>
              <a:rPr lang="en-US" sz="2000" dirty="0"/>
              <a:t>and chronic pesticide exposures, </a:t>
            </a:r>
            <a:endParaRPr lang="en-US" sz="2000" dirty="0" smtClean="0"/>
          </a:p>
          <a:p>
            <a:r>
              <a:rPr lang="en-US" sz="2000" dirty="0" smtClean="0"/>
              <a:t>chronic </a:t>
            </a:r>
            <a:r>
              <a:rPr lang="en-US" sz="2000" dirty="0"/>
              <a:t>bronchitis among nonsmoking farm women, </a:t>
            </a:r>
            <a:endParaRPr lang="en-US" sz="2000" dirty="0" smtClean="0"/>
          </a:p>
          <a:p>
            <a:r>
              <a:rPr lang="en-US" sz="2000" dirty="0" smtClean="0"/>
              <a:t>pregnancy </a:t>
            </a:r>
            <a:r>
              <a:rPr lang="en-US" sz="2000" dirty="0"/>
              <a:t>related risks, </a:t>
            </a:r>
            <a:endParaRPr lang="en-US" sz="2000" dirty="0" smtClean="0"/>
          </a:p>
          <a:p>
            <a:r>
              <a:rPr lang="en-US" sz="2000" dirty="0" smtClean="0"/>
              <a:t>farm </a:t>
            </a:r>
            <a:r>
              <a:rPr lang="en-US" sz="2000" dirty="0"/>
              <a:t>work-related injuries, </a:t>
            </a:r>
            <a:endParaRPr lang="en-US" sz="2000" dirty="0" smtClean="0"/>
          </a:p>
          <a:p>
            <a:r>
              <a:rPr lang="en-US" sz="2000" dirty="0" smtClean="0"/>
              <a:t>exposures </a:t>
            </a:r>
            <a:r>
              <a:rPr lang="en-US" sz="2000" dirty="0"/>
              <a:t>to inhaled substances in the workplace and </a:t>
            </a:r>
            <a:endParaRPr lang="en-US" sz="2000" dirty="0" smtClean="0"/>
          </a:p>
          <a:p>
            <a:r>
              <a:rPr lang="en-US" sz="2000" dirty="0" smtClean="0"/>
              <a:t>risk </a:t>
            </a:r>
            <a:r>
              <a:rPr lang="en-US" sz="2000" dirty="0"/>
              <a:t>factors for female infertility in an agricultural </a:t>
            </a:r>
            <a:r>
              <a:rPr lang="en-US" sz="2000" dirty="0" smtClean="0"/>
              <a:t>region.</a:t>
            </a:r>
          </a:p>
          <a:p>
            <a:endParaRPr lang="en-US" sz="2000" dirty="0"/>
          </a:p>
        </p:txBody>
      </p:sp>
    </p:spTree>
    <p:extLst>
      <p:ext uri="{BB962C8B-B14F-4D97-AF65-F5344CB8AC3E}">
        <p14:creationId xmlns:p14="http://schemas.microsoft.com/office/powerpoint/2010/main" val="708001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7417"/>
            <a:ext cx="8229600" cy="1143000"/>
          </a:xfrm>
        </p:spPr>
        <p:txBody>
          <a:bodyPr/>
          <a:lstStyle/>
          <a:p>
            <a:r>
              <a:rPr lang="en-US" dirty="0" smtClean="0"/>
              <a:t>Literature </a:t>
            </a:r>
            <a:endParaRPr lang="en-US" dirty="0"/>
          </a:p>
        </p:txBody>
      </p:sp>
      <p:sp>
        <p:nvSpPr>
          <p:cNvPr id="3" name="Content Placeholder 2"/>
          <p:cNvSpPr>
            <a:spLocks noGrp="1"/>
          </p:cNvSpPr>
          <p:nvPr>
            <p:ph idx="1"/>
          </p:nvPr>
        </p:nvSpPr>
        <p:spPr>
          <a:xfrm>
            <a:off x="1600200" y="1981200"/>
            <a:ext cx="7315200" cy="4525963"/>
          </a:xfrm>
        </p:spPr>
        <p:txBody>
          <a:bodyPr/>
          <a:lstStyle/>
          <a:p>
            <a:r>
              <a:rPr lang="en-US" sz="2400" dirty="0" err="1"/>
              <a:t>Donham</a:t>
            </a:r>
            <a:r>
              <a:rPr lang="en-US" sz="2400" dirty="0"/>
              <a:t> and </a:t>
            </a:r>
            <a:r>
              <a:rPr lang="en-US" sz="2400" dirty="0" err="1"/>
              <a:t>Thelin</a:t>
            </a:r>
            <a:r>
              <a:rPr lang="en-US" sz="2400" dirty="0"/>
              <a:t> </a:t>
            </a:r>
            <a:r>
              <a:rPr lang="en-US" sz="2400" dirty="0" smtClean="0"/>
              <a:t>describe </a:t>
            </a:r>
            <a:r>
              <a:rPr lang="en-US" sz="2400" dirty="0"/>
              <a:t>similar risk areas for women in agriculture with inclusion of livestock related injuries, fatigue,  risk for cancer and depression</a:t>
            </a:r>
            <a:r>
              <a:rPr lang="en-US" sz="2400" dirty="0" smtClean="0"/>
              <a:t>.  </a:t>
            </a:r>
            <a:r>
              <a:rPr lang="en-US" sz="1200" i="1" dirty="0" smtClean="0"/>
              <a:t>(Agricultural Medicine, Rural Occupational Health for the Health Professions, 2006) </a:t>
            </a:r>
          </a:p>
          <a:p>
            <a:endParaRPr lang="en-US" sz="2000" dirty="0"/>
          </a:p>
          <a:p>
            <a:r>
              <a:rPr lang="en-US" sz="2000" dirty="0"/>
              <a:t>“Women on farms are exposed to a multitude of biologic, chemical, physical, and mechanical agents while performing farm tasks.  It is evident that women will be an increasing force in </a:t>
            </a:r>
            <a:r>
              <a:rPr lang="en-US" sz="2000" dirty="0" smtClean="0"/>
              <a:t>agriculture” </a:t>
            </a:r>
            <a:r>
              <a:rPr lang="en-US" sz="1100" dirty="0" smtClean="0"/>
              <a:t> (Ann K. </a:t>
            </a:r>
            <a:r>
              <a:rPr lang="en-US" sz="1100" dirty="0" err="1"/>
              <a:t>Carruth</a:t>
            </a:r>
            <a:r>
              <a:rPr lang="en-US" sz="1100" dirty="0"/>
              <a:t>, Carrie A. McCoy and Deborah Reed; Women in Agriculture: Risks for Occupational Injury within the Contexts of Role, and Haddon's Injury </a:t>
            </a:r>
            <a:r>
              <a:rPr lang="en-US" sz="1100" dirty="0" smtClean="0"/>
              <a:t>Model) </a:t>
            </a:r>
            <a:endParaRPr lang="en-US" sz="1100" dirty="0"/>
          </a:p>
          <a:p>
            <a:endParaRPr lang="en-US" sz="2000" dirty="0" smtClean="0"/>
          </a:p>
          <a:p>
            <a:endParaRPr lang="en-US" sz="2000" dirty="0"/>
          </a:p>
          <a:p>
            <a:endParaRPr lang="en-US" dirty="0"/>
          </a:p>
        </p:txBody>
      </p:sp>
    </p:spTree>
    <p:extLst>
      <p:ext uri="{BB962C8B-B14F-4D97-AF65-F5344CB8AC3E}">
        <p14:creationId xmlns:p14="http://schemas.microsoft.com/office/powerpoint/2010/main" val="3471752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7417"/>
            <a:ext cx="8229600" cy="1143000"/>
          </a:xfrm>
        </p:spPr>
        <p:txBody>
          <a:bodyPr/>
          <a:lstStyle/>
          <a:p>
            <a:r>
              <a:rPr lang="en-US" dirty="0" smtClean="0"/>
              <a:t>Literature </a:t>
            </a:r>
            <a:endParaRPr lang="en-US" dirty="0"/>
          </a:p>
        </p:txBody>
      </p:sp>
      <p:sp>
        <p:nvSpPr>
          <p:cNvPr id="3" name="Content Placeholder 2"/>
          <p:cNvSpPr>
            <a:spLocks noGrp="1"/>
          </p:cNvSpPr>
          <p:nvPr>
            <p:ph idx="1"/>
          </p:nvPr>
        </p:nvSpPr>
        <p:spPr>
          <a:xfrm>
            <a:off x="1447800" y="2057400"/>
            <a:ext cx="7239000" cy="4953000"/>
          </a:xfrm>
        </p:spPr>
        <p:txBody>
          <a:bodyPr>
            <a:normAutofit/>
          </a:bodyPr>
          <a:lstStyle/>
          <a:p>
            <a:r>
              <a:rPr lang="en-US" sz="2600" dirty="0"/>
              <a:t>Each farm family has its own set of values that are influenced by the family's ethnicity, </a:t>
            </a:r>
            <a:r>
              <a:rPr lang="en-US" sz="2600" dirty="0" smtClean="0"/>
              <a:t>socioeconomic </a:t>
            </a:r>
            <a:r>
              <a:rPr lang="en-US" sz="2600" dirty="0"/>
              <a:t>status, level of education, and cultural </a:t>
            </a:r>
            <a:r>
              <a:rPr lang="en-US" sz="2600" dirty="0" smtClean="0"/>
              <a:t>traditions</a:t>
            </a:r>
          </a:p>
          <a:p>
            <a:pPr marL="0" indent="0">
              <a:buNone/>
            </a:pPr>
            <a:endParaRPr lang="en-US" sz="1300" dirty="0"/>
          </a:p>
          <a:p>
            <a:r>
              <a:rPr lang="en-US" sz="2400" dirty="0"/>
              <a:t>These values influence the division of labor on farms, and women's potential exposure to </a:t>
            </a:r>
            <a:r>
              <a:rPr lang="en-US" sz="2400" dirty="0" smtClean="0"/>
              <a:t>multiple </a:t>
            </a:r>
            <a:r>
              <a:rPr lang="en-US" sz="2400" dirty="0"/>
              <a:t>roles, factors contributing to occupational illness, stress, fatigue, and agricultural </a:t>
            </a:r>
            <a:r>
              <a:rPr lang="en-US" sz="2400" dirty="0" smtClean="0"/>
              <a:t>injuries</a:t>
            </a:r>
            <a:r>
              <a:rPr lang="en-US" sz="2400" dirty="0"/>
              <a:t>. </a:t>
            </a:r>
            <a:r>
              <a:rPr lang="en-US" sz="2400" dirty="0" smtClean="0"/>
              <a:t> </a:t>
            </a:r>
            <a:r>
              <a:rPr lang="en-US" sz="1200" dirty="0" smtClean="0"/>
              <a:t>( </a:t>
            </a:r>
            <a:r>
              <a:rPr lang="en-US" sz="1200" dirty="0" err="1" smtClean="0"/>
              <a:t>Weinert</a:t>
            </a:r>
            <a:r>
              <a:rPr lang="en-US" sz="1200" dirty="0" smtClean="0"/>
              <a:t> </a:t>
            </a:r>
            <a:r>
              <a:rPr lang="en-US" sz="1200" dirty="0"/>
              <a:t>&amp; </a:t>
            </a:r>
            <a:r>
              <a:rPr lang="en-US" sz="1200" dirty="0" err="1"/>
              <a:t>Burman</a:t>
            </a:r>
            <a:r>
              <a:rPr lang="en-US" sz="1200" dirty="0"/>
              <a:t>, 1994</a:t>
            </a:r>
            <a:r>
              <a:rPr lang="en-US" sz="1200" dirty="0" smtClean="0"/>
              <a:t>)</a:t>
            </a:r>
          </a:p>
          <a:p>
            <a:pPr marL="0" indent="0">
              <a:buNone/>
            </a:pPr>
            <a:endParaRPr lang="en-US" sz="2400" dirty="0"/>
          </a:p>
        </p:txBody>
      </p:sp>
    </p:spTree>
    <p:extLst>
      <p:ext uri="{BB962C8B-B14F-4D97-AF65-F5344CB8AC3E}">
        <p14:creationId xmlns:p14="http://schemas.microsoft.com/office/powerpoint/2010/main" val="2638331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Continuum of Life</a:t>
            </a:r>
            <a:endParaRPr lang="en-US" dirty="0"/>
          </a:p>
        </p:txBody>
      </p:sp>
      <p:pic>
        <p:nvPicPr>
          <p:cNvPr id="55300" name="Picture 7" title="Slide showing Silhouette of humans from baby to old person"/>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 y="0"/>
            <a:ext cx="9144000" cy="6858000"/>
          </a:xfrm>
          <a:prstGeom prst="rect">
            <a:avLst/>
          </a:prstGeom>
          <a:noFill/>
          <a:ln w="9525">
            <a:noFill/>
            <a:miter lim="800000"/>
            <a:headEnd/>
            <a:tailEnd/>
          </a:ln>
        </p:spPr>
      </p:pic>
    </p:spTree>
    <p:extLst>
      <p:ext uri="{BB962C8B-B14F-4D97-AF65-F5344CB8AC3E}">
        <p14:creationId xmlns:p14="http://schemas.microsoft.com/office/powerpoint/2010/main" val="210436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title="Picutres of runners getting ready for a rac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37015" y="4267200"/>
            <a:ext cx="3263906" cy="239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title="Picutre of two men working as beekeep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5913" y="222522"/>
            <a:ext cx="295068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16250" y="67084"/>
            <a:ext cx="5294410" cy="707886"/>
          </a:xfrm>
          <a:prstGeom prst="rect">
            <a:avLst/>
          </a:prstGeom>
          <a:noFill/>
        </p:spPr>
        <p:txBody>
          <a:bodyPr wrap="square" rtlCol="0">
            <a:spAutoFit/>
          </a:bodyPr>
          <a:lstStyle/>
          <a:p>
            <a:r>
              <a:rPr lang="en-US" sz="4000" dirty="0" smtClean="0">
                <a:solidFill>
                  <a:prstClr val="black"/>
                </a:solidFill>
              </a:rPr>
              <a:t>Priorities</a:t>
            </a:r>
            <a:endParaRPr lang="en-US" dirty="0">
              <a:solidFill>
                <a:srgbClr val="FF0000"/>
              </a:solidFill>
            </a:endParaRPr>
          </a:p>
        </p:txBody>
      </p:sp>
      <p:pic>
        <p:nvPicPr>
          <p:cNvPr id="2" name="Picture 1" title="Picture of people fishing off a dock"/>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27631" y="222522"/>
            <a:ext cx="3073290" cy="2144733"/>
          </a:xfrm>
          <a:prstGeom prst="rect">
            <a:avLst/>
          </a:prstGeom>
        </p:spPr>
      </p:pic>
      <p:pic>
        <p:nvPicPr>
          <p:cNvPr id="4" name="Picture 3" title="Picutre of people with a beached sail boat"/>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25409" y="977508"/>
            <a:ext cx="2404551" cy="2231735"/>
          </a:xfrm>
          <a:prstGeom prst="rect">
            <a:avLst/>
          </a:prstGeom>
        </p:spPr>
      </p:pic>
      <p:pic>
        <p:nvPicPr>
          <p:cNvPr id="7" name="Picture 6" title="Picture of a house in a corral"/>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6671" y="2540622"/>
            <a:ext cx="2286060" cy="1524040"/>
          </a:xfrm>
          <a:prstGeom prst="rect">
            <a:avLst/>
          </a:prstGeom>
        </p:spPr>
      </p:pic>
      <p:pic>
        <p:nvPicPr>
          <p:cNvPr id="8" name="Picture 7" title="Man with a turkey"/>
          <p:cNvPicPr>
            <a:picLocks noChangeAspect="1"/>
          </p:cNvPicPr>
          <p:nvPr/>
        </p:nvPicPr>
        <p:blipFill>
          <a:blip r:embed="rId8"/>
          <a:stretch>
            <a:fillRect/>
          </a:stretch>
        </p:blipFill>
        <p:spPr>
          <a:xfrm>
            <a:off x="3583510" y="3432343"/>
            <a:ext cx="1828116" cy="3254449"/>
          </a:xfrm>
          <a:prstGeom prst="rect">
            <a:avLst/>
          </a:prstGeom>
        </p:spPr>
      </p:pic>
      <p:pic>
        <p:nvPicPr>
          <p:cNvPr id="9" name="Picture 8" title="Garage full of motorcycles"/>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5913" y="2817688"/>
            <a:ext cx="2743200" cy="3840958"/>
          </a:xfrm>
          <a:prstGeom prst="rect">
            <a:avLst/>
          </a:prstGeom>
        </p:spPr>
      </p:pic>
      <p:sp>
        <p:nvSpPr>
          <p:cNvPr id="3" name="Title 2" hidden="1"/>
          <p:cNvSpPr>
            <a:spLocks noGrp="1"/>
          </p:cNvSpPr>
          <p:nvPr>
            <p:ph type="title"/>
          </p:nvPr>
        </p:nvSpPr>
        <p:spPr/>
        <p:txBody>
          <a:bodyPr/>
          <a:lstStyle/>
          <a:p>
            <a:r>
              <a:rPr lang="en-US" dirty="0" smtClean="0"/>
              <a:t>Life’s </a:t>
            </a:r>
            <a:r>
              <a:rPr lang="en-US" dirty="0" err="1" smtClean="0"/>
              <a:t>Priorties</a:t>
            </a:r>
            <a:endParaRPr lang="en-US" dirty="0"/>
          </a:p>
        </p:txBody>
      </p:sp>
    </p:spTree>
    <p:extLst>
      <p:ext uri="{BB962C8B-B14F-4D97-AF65-F5344CB8AC3E}">
        <p14:creationId xmlns:p14="http://schemas.microsoft.com/office/powerpoint/2010/main" val="2707910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8709"/>
            <a:ext cx="8229600" cy="1143000"/>
          </a:xfrm>
        </p:spPr>
        <p:txBody>
          <a:bodyPr/>
          <a:lstStyle/>
          <a:p>
            <a:r>
              <a:rPr lang="en-US" dirty="0" smtClean="0"/>
              <a:t>Health and Safety Education</a:t>
            </a:r>
            <a:endParaRPr lang="en-US" dirty="0"/>
          </a:p>
        </p:txBody>
      </p:sp>
      <p:sp>
        <p:nvSpPr>
          <p:cNvPr id="3" name="Content Placeholder 2"/>
          <p:cNvSpPr>
            <a:spLocks noGrp="1"/>
          </p:cNvSpPr>
          <p:nvPr>
            <p:ph idx="1"/>
          </p:nvPr>
        </p:nvSpPr>
        <p:spPr>
          <a:xfrm>
            <a:off x="533400" y="2133600"/>
            <a:ext cx="8305800" cy="4572000"/>
          </a:xfrm>
        </p:spPr>
        <p:txBody>
          <a:bodyPr>
            <a:normAutofit/>
          </a:bodyPr>
          <a:lstStyle/>
          <a:p>
            <a:r>
              <a:rPr lang="en-US" sz="2000" dirty="0"/>
              <a:t>Safety education for the agricultural population is often aimed at the men in farming operations resulting in this high risk population being less educated and prepared to prevent acute injuries and illness as well and long term chronic conditions related to agricultural work</a:t>
            </a:r>
            <a:r>
              <a:rPr lang="en-US" sz="2000" dirty="0" smtClean="0"/>
              <a:t>.</a:t>
            </a:r>
          </a:p>
          <a:p>
            <a:endParaRPr lang="en-US" sz="2000" dirty="0" smtClean="0"/>
          </a:p>
          <a:p>
            <a:r>
              <a:rPr lang="en-US" sz="2000" dirty="0" smtClean="0"/>
              <a:t>Occupational health research on farm workers struggle to incorporate gender analysis into research design and analytical approaches. The role of gender in shaping health outcomes is evident in occupational health research. </a:t>
            </a:r>
            <a:r>
              <a:rPr lang="en-US" sz="1200" dirty="0" smtClean="0"/>
              <a:t>(</a:t>
            </a:r>
            <a:r>
              <a:rPr lang="en-US" sz="1500" i="1" dirty="0" smtClean="0"/>
              <a:t>Habib RR, </a:t>
            </a:r>
            <a:r>
              <a:rPr lang="en-US" sz="1500" i="1" dirty="0" err="1" smtClean="0"/>
              <a:t>Elzein</a:t>
            </a:r>
            <a:r>
              <a:rPr lang="en-US" sz="1500" i="1" dirty="0" smtClean="0"/>
              <a:t> K, </a:t>
            </a:r>
            <a:r>
              <a:rPr lang="en-US" sz="1500" i="1" dirty="0" err="1" smtClean="0"/>
              <a:t>Hojeij</a:t>
            </a:r>
            <a:r>
              <a:rPr lang="en-US" sz="1500" i="1" dirty="0" smtClean="0"/>
              <a:t> S)</a:t>
            </a:r>
          </a:p>
          <a:p>
            <a:pPr marL="0" indent="0">
              <a:buNone/>
            </a:pPr>
            <a:endParaRPr lang="en-US" sz="1500" i="1"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033657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Quotes </a:t>
            </a:r>
            <a:endParaRPr lang="en-US" dirty="0"/>
          </a:p>
        </p:txBody>
      </p:sp>
      <p:sp>
        <p:nvSpPr>
          <p:cNvPr id="3" name="Content Placeholder 2"/>
          <p:cNvSpPr>
            <a:spLocks noGrp="1"/>
          </p:cNvSpPr>
          <p:nvPr>
            <p:ph idx="1"/>
          </p:nvPr>
        </p:nvSpPr>
        <p:spPr>
          <a:xfrm>
            <a:off x="1676400" y="1600200"/>
            <a:ext cx="7010400" cy="4525963"/>
          </a:xfrm>
        </p:spPr>
        <p:txBody>
          <a:bodyPr>
            <a:normAutofit fontScale="70000" lnSpcReduction="20000"/>
          </a:bodyPr>
          <a:lstStyle/>
          <a:p>
            <a:pPr marL="0" indent="0">
              <a:buNone/>
            </a:pPr>
            <a:r>
              <a:rPr lang="en-US" dirty="0" smtClean="0"/>
              <a:t>Challenges </a:t>
            </a:r>
          </a:p>
          <a:p>
            <a:pPr marL="0" indent="0">
              <a:buNone/>
            </a:pPr>
            <a:r>
              <a:rPr lang="en-US" dirty="0" smtClean="0"/>
              <a:t>“Balancing family and farming is the biggest challenge. </a:t>
            </a:r>
          </a:p>
          <a:p>
            <a:pPr marL="0" indent="0">
              <a:buNone/>
            </a:pPr>
            <a:r>
              <a:rPr lang="en-US" dirty="0" smtClean="0"/>
              <a:t>My husband is often busy at the same time I am but many times when I get home he will have fed the children and put them to bed.  I rely on my Mom who lives close to pick them up from day care and school. With the new equipment women can do most anything men can do”.  </a:t>
            </a:r>
          </a:p>
          <a:p>
            <a:pPr marL="0" indent="0">
              <a:buNone/>
            </a:pPr>
            <a:endParaRPr lang="en-US" dirty="0" smtClean="0"/>
          </a:p>
          <a:p>
            <a:pPr marL="0" indent="0">
              <a:buNone/>
            </a:pPr>
            <a:r>
              <a:rPr lang="en-US" dirty="0" smtClean="0"/>
              <a:t>“Balancing my off farm full time job and helping farm.  We farm a lot of acers by ourselves so it is just the two of us.  We don’t have new equipment so break downs can be stressful.  It can be hard run some of the equipment because I am not strong enough.” </a:t>
            </a:r>
            <a:endParaRPr lang="en-US" dirty="0"/>
          </a:p>
        </p:txBody>
      </p:sp>
    </p:spTree>
    <p:extLst>
      <p:ext uri="{BB962C8B-B14F-4D97-AF65-F5344CB8AC3E}">
        <p14:creationId xmlns:p14="http://schemas.microsoft.com/office/powerpoint/2010/main" val="3878846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229600" cy="1143000"/>
          </a:xfrm>
        </p:spPr>
        <p:txBody>
          <a:bodyPr/>
          <a:lstStyle/>
          <a:p>
            <a:r>
              <a:rPr lang="en-US" dirty="0" smtClean="0"/>
              <a:t>Migrant Workers </a:t>
            </a:r>
            <a:endParaRPr lang="en-US" dirty="0"/>
          </a:p>
        </p:txBody>
      </p:sp>
      <p:sp>
        <p:nvSpPr>
          <p:cNvPr id="3" name="Content Placeholder 2"/>
          <p:cNvSpPr>
            <a:spLocks noGrp="1"/>
          </p:cNvSpPr>
          <p:nvPr>
            <p:ph idx="1"/>
          </p:nvPr>
        </p:nvSpPr>
        <p:spPr>
          <a:xfrm>
            <a:off x="1533571" y="1752600"/>
            <a:ext cx="2857500" cy="3124200"/>
          </a:xfrm>
        </p:spPr>
        <p:txBody>
          <a:bodyPr>
            <a:normAutofit/>
          </a:bodyPr>
          <a:lstStyle/>
          <a:p>
            <a:r>
              <a:rPr lang="en-US" sz="2000" dirty="0" smtClean="0"/>
              <a:t>Important Population</a:t>
            </a:r>
          </a:p>
          <a:p>
            <a:r>
              <a:rPr lang="en-US" sz="2000" dirty="0" smtClean="0"/>
              <a:t>Migrant Clinicians Network (MCN )</a:t>
            </a:r>
          </a:p>
          <a:p>
            <a:r>
              <a:rPr lang="en-US" sz="2000" dirty="0" smtClean="0"/>
              <a:t>Reproductive Health Effects </a:t>
            </a:r>
            <a:r>
              <a:rPr lang="en-US" sz="2000" dirty="0"/>
              <a:t>of </a:t>
            </a:r>
            <a:r>
              <a:rPr lang="en-US" sz="2000" dirty="0" smtClean="0"/>
              <a:t>Pesticides</a:t>
            </a:r>
            <a:endParaRPr lang="en-US" sz="2000" dirty="0"/>
          </a:p>
          <a:p>
            <a:r>
              <a:rPr lang="en-US" sz="2000" dirty="0"/>
              <a:t>Tool Kits</a:t>
            </a:r>
          </a:p>
          <a:p>
            <a:r>
              <a:rPr lang="en-US" sz="2000" dirty="0" smtClean="0"/>
              <a:t>“Rural Women's Health Project” </a:t>
            </a:r>
          </a:p>
        </p:txBody>
      </p:sp>
      <p:pic>
        <p:nvPicPr>
          <p:cNvPr id="4" name="Picture 3" title="Inset photo of Rural Women's Health Project webpage">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69994" y="2438400"/>
            <a:ext cx="4624849" cy="4038600"/>
          </a:xfrm>
          <a:prstGeom prst="rect">
            <a:avLst/>
          </a:prstGeom>
        </p:spPr>
      </p:pic>
    </p:spTree>
    <p:extLst>
      <p:ext uri="{BB962C8B-B14F-4D97-AF65-F5344CB8AC3E}">
        <p14:creationId xmlns:p14="http://schemas.microsoft.com/office/powerpoint/2010/main" val="1236714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609" y="-14591"/>
            <a:ext cx="8229600" cy="1143000"/>
          </a:xfrm>
        </p:spPr>
        <p:txBody>
          <a:bodyPr/>
          <a:lstStyle/>
          <a:p>
            <a:r>
              <a:rPr lang="en-US" dirty="0" smtClean="0"/>
              <a:t>  </a:t>
            </a:r>
            <a:endParaRPr lang="en-US" dirty="0"/>
          </a:p>
        </p:txBody>
      </p:sp>
      <p:pic>
        <p:nvPicPr>
          <p:cNvPr id="4" name="Content Placeholder 3" title="Picutre of woman"/>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562600" y="556909"/>
            <a:ext cx="3330222" cy="5619750"/>
          </a:xfrm>
          <a:prstGeom prst="rect">
            <a:avLst/>
          </a:prstGeom>
        </p:spPr>
      </p:pic>
      <p:sp>
        <p:nvSpPr>
          <p:cNvPr id="8" name="Content Placeholder 2"/>
          <p:cNvSpPr txBox="1">
            <a:spLocks/>
          </p:cNvSpPr>
          <p:nvPr/>
        </p:nvSpPr>
        <p:spPr>
          <a:xfrm>
            <a:off x="221996" y="1089212"/>
            <a:ext cx="5116689" cy="5087447"/>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7200" dirty="0" smtClean="0"/>
              <a:t>I think the biggest thing is that everything else takes a back seat.  Nothing else gets done.  No time for myself and I can’t keep up with the other things like laundry, cleaning and even cooking.  When we both leave the door at the same time in the morning and come back at the same time I can’t keep up.  We just eat and hit the bed. </a:t>
            </a:r>
          </a:p>
          <a:p>
            <a:pPr marL="0" indent="0">
              <a:buFont typeface="Arial" pitchFamily="34" charset="0"/>
              <a:buNone/>
            </a:pPr>
            <a:endParaRPr lang="en-US" sz="7200" dirty="0" smtClean="0"/>
          </a:p>
          <a:p>
            <a:pPr marL="0" indent="0">
              <a:buFont typeface="Arial" pitchFamily="34" charset="0"/>
              <a:buNone/>
            </a:pPr>
            <a:r>
              <a:rPr lang="en-US" sz="7200" dirty="0" smtClean="0"/>
              <a:t>I don’t have the same physical strength as a man would and sometimes I just can’t do what needs to be done.  The equipment is so big now (tractors and wagons) it wo</a:t>
            </a:r>
          </a:p>
          <a:p>
            <a:pPr marL="0" indent="0">
              <a:buFont typeface="Arial" pitchFamily="34" charset="0"/>
              <a:buNone/>
            </a:pPr>
            <a:endParaRPr lang="en-US" sz="7200" dirty="0" smtClean="0"/>
          </a:p>
          <a:p>
            <a:pPr marL="0" indent="0">
              <a:buFont typeface="Arial" pitchFamily="34" charset="0"/>
              <a:buNone/>
            </a:pPr>
            <a:r>
              <a:rPr lang="en-US" sz="7200" dirty="0" smtClean="0"/>
              <a:t>Much of the time we work alone – fields away from each other.  It is better now with 2-way radios and cell phones.  </a:t>
            </a:r>
          </a:p>
          <a:p>
            <a:pPr marL="0" indent="0">
              <a:buFont typeface="Arial" pitchFamily="34" charset="0"/>
              <a:buNone/>
            </a:pPr>
            <a:endParaRPr lang="en-US" sz="7200" dirty="0" smtClean="0"/>
          </a:p>
          <a:p>
            <a:pPr marL="0" indent="0">
              <a:buFont typeface="Arial" pitchFamily="34" charset="0"/>
              <a:buNone/>
            </a:pPr>
            <a:r>
              <a:rPr lang="en-US" sz="7200" dirty="0" smtClean="0"/>
              <a:t>I also have an off the farm job that I take time off from (with no pay) during harvest and spring.  They understand - but when it rains and I should maybe try and get caught up at home, I feel guilty and so I go to work.   </a:t>
            </a:r>
          </a:p>
          <a:p>
            <a:endParaRPr lang="en-US" sz="7200" dirty="0"/>
          </a:p>
        </p:txBody>
      </p:sp>
    </p:spTree>
    <p:extLst>
      <p:ext uri="{BB962C8B-B14F-4D97-AF65-F5344CB8AC3E}">
        <p14:creationId xmlns:p14="http://schemas.microsoft.com/office/powerpoint/2010/main" val="3041357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Ergonomics</a:t>
            </a:r>
            <a:endParaRPr lang="en-US" dirty="0"/>
          </a:p>
        </p:txBody>
      </p:sp>
      <p:sp>
        <p:nvSpPr>
          <p:cNvPr id="3" name="Content Placeholder 2"/>
          <p:cNvSpPr>
            <a:spLocks noGrp="1"/>
          </p:cNvSpPr>
          <p:nvPr>
            <p:ph idx="1"/>
          </p:nvPr>
        </p:nvSpPr>
        <p:spPr>
          <a:xfrm>
            <a:off x="1828800" y="1600200"/>
            <a:ext cx="7010400" cy="4495800"/>
          </a:xfrm>
        </p:spPr>
        <p:txBody>
          <a:bodyPr>
            <a:normAutofit fontScale="92500" lnSpcReduction="20000"/>
          </a:bodyPr>
          <a:lstStyle/>
          <a:p>
            <a:r>
              <a:rPr lang="en-US" sz="2600" dirty="0" smtClean="0"/>
              <a:t>Women have anatomical and physiological differences that may place them at risk for farm injuries (</a:t>
            </a:r>
            <a:r>
              <a:rPr lang="en-US" sz="2600" dirty="0" err="1" smtClean="0"/>
              <a:t>Engberg</a:t>
            </a:r>
            <a:r>
              <a:rPr lang="en-US" sz="2600" dirty="0" smtClean="0"/>
              <a:t>, 1993). </a:t>
            </a:r>
          </a:p>
          <a:p>
            <a:endParaRPr lang="en-US" sz="2600" dirty="0" smtClean="0"/>
          </a:p>
          <a:p>
            <a:r>
              <a:rPr lang="en-US" sz="2600" dirty="0" smtClean="0"/>
              <a:t>Females are, on average, </a:t>
            </a:r>
            <a:r>
              <a:rPr lang="en-US" sz="2600" u="sng" dirty="0" smtClean="0"/>
              <a:t>shorter than men </a:t>
            </a:r>
            <a:r>
              <a:rPr lang="en-US" sz="2600" dirty="0" smtClean="0"/>
              <a:t>and have more adipose tissue. Females also have </a:t>
            </a:r>
            <a:r>
              <a:rPr lang="en-US" sz="2600" u="sng" dirty="0" smtClean="0"/>
              <a:t>narrower shoulders,</a:t>
            </a:r>
            <a:r>
              <a:rPr lang="en-US" sz="2600" dirty="0" smtClean="0"/>
              <a:t> wider hips and proportionally have shorter legs and arms than their male counterparts </a:t>
            </a:r>
            <a:r>
              <a:rPr lang="en-US" sz="1900" dirty="0" smtClean="0"/>
              <a:t>(Mackay, &amp; Bishop, 1984). </a:t>
            </a:r>
          </a:p>
          <a:p>
            <a:pPr marL="0" indent="0">
              <a:buNone/>
            </a:pPr>
            <a:endParaRPr lang="en-US" sz="2600" dirty="0" smtClean="0"/>
          </a:p>
          <a:p>
            <a:r>
              <a:rPr lang="en-US" sz="2600" dirty="0" smtClean="0">
                <a:solidFill>
                  <a:schemeClr val="accent6">
                    <a:lumMod val="75000"/>
                  </a:schemeClr>
                </a:solidFill>
              </a:rPr>
              <a:t>On </a:t>
            </a:r>
            <a:r>
              <a:rPr lang="en-US" sz="2600" dirty="0">
                <a:solidFill>
                  <a:schemeClr val="accent6">
                    <a:lumMod val="75000"/>
                  </a:schemeClr>
                </a:solidFill>
              </a:rPr>
              <a:t>average upper body </a:t>
            </a:r>
            <a:r>
              <a:rPr lang="en-US" sz="2600" dirty="0" smtClean="0">
                <a:solidFill>
                  <a:schemeClr val="accent6">
                    <a:lumMod val="75000"/>
                  </a:schemeClr>
                </a:solidFill>
              </a:rPr>
              <a:t>strength </a:t>
            </a:r>
            <a:r>
              <a:rPr lang="en-US" sz="2600" dirty="0">
                <a:solidFill>
                  <a:schemeClr val="accent6">
                    <a:lumMod val="75000"/>
                  </a:schemeClr>
                </a:solidFill>
              </a:rPr>
              <a:t>is 40% - 75% </a:t>
            </a:r>
            <a:r>
              <a:rPr lang="en-US" sz="2600" u="sng" dirty="0">
                <a:solidFill>
                  <a:schemeClr val="accent6">
                    <a:lumMod val="75000"/>
                  </a:schemeClr>
                </a:solidFill>
              </a:rPr>
              <a:t>less in females </a:t>
            </a:r>
            <a:r>
              <a:rPr lang="en-US" sz="2600" dirty="0">
                <a:solidFill>
                  <a:schemeClr val="accent6">
                    <a:lumMod val="75000"/>
                  </a:schemeClr>
                </a:solidFill>
              </a:rPr>
              <a:t>than in males, while lower body strength is 5% - 30% </a:t>
            </a:r>
            <a:r>
              <a:rPr lang="en-US" sz="2600" u="sng" dirty="0">
                <a:solidFill>
                  <a:schemeClr val="accent6">
                    <a:lumMod val="75000"/>
                  </a:schemeClr>
                </a:solidFill>
              </a:rPr>
              <a:t>less </a:t>
            </a:r>
            <a:r>
              <a:rPr lang="en-US" sz="2600" u="sng" dirty="0" smtClean="0">
                <a:solidFill>
                  <a:schemeClr val="accent6">
                    <a:lumMod val="75000"/>
                  </a:schemeClr>
                </a:solidFill>
              </a:rPr>
              <a:t>in </a:t>
            </a:r>
            <a:r>
              <a:rPr lang="en-US" sz="2600" u="sng" dirty="0">
                <a:solidFill>
                  <a:schemeClr val="accent6">
                    <a:lumMod val="75000"/>
                  </a:schemeClr>
                </a:solidFill>
              </a:rPr>
              <a:t>females </a:t>
            </a:r>
            <a:r>
              <a:rPr lang="en-US" sz="1700" dirty="0"/>
              <a:t>(</a:t>
            </a:r>
            <a:r>
              <a:rPr lang="en-US" sz="1700" dirty="0" err="1"/>
              <a:t>Falkel</a:t>
            </a:r>
            <a:r>
              <a:rPr lang="en-US" sz="1700" dirty="0"/>
              <a:t>, Sawka, Levine, </a:t>
            </a:r>
            <a:r>
              <a:rPr lang="en-US" sz="1700" dirty="0" err="1"/>
              <a:t>Pimental</a:t>
            </a:r>
            <a:r>
              <a:rPr lang="en-US" sz="1700" dirty="0"/>
              <a:t>, &amp; </a:t>
            </a:r>
            <a:r>
              <a:rPr lang="en-US" sz="1700" dirty="0" err="1"/>
              <a:t>Pandolf</a:t>
            </a:r>
            <a:r>
              <a:rPr lang="en-US" sz="1700" dirty="0"/>
              <a:t>., 1986). </a:t>
            </a:r>
            <a:endParaRPr lang="en-US" sz="1700" dirty="0" smtClean="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418447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8229600" cy="1143000"/>
          </a:xfrm>
        </p:spPr>
        <p:txBody>
          <a:bodyPr/>
          <a:lstStyle/>
          <a:p>
            <a:r>
              <a:rPr lang="en-US" sz="3200" dirty="0"/>
              <a:t>Susan Harwood Training Grant</a:t>
            </a:r>
          </a:p>
        </p:txBody>
      </p:sp>
      <p:sp>
        <p:nvSpPr>
          <p:cNvPr id="3" name="Content Placeholder 2"/>
          <p:cNvSpPr>
            <a:spLocks noGrp="1"/>
          </p:cNvSpPr>
          <p:nvPr>
            <p:ph idx="1"/>
          </p:nvPr>
        </p:nvSpPr>
        <p:spPr>
          <a:xfrm>
            <a:off x="1676400" y="2590800"/>
            <a:ext cx="7162800" cy="3001963"/>
          </a:xfrm>
        </p:spPr>
        <p:txBody>
          <a:bodyPr/>
          <a:lstStyle/>
          <a:p>
            <a:pPr marL="0" indent="0">
              <a:buNone/>
            </a:pPr>
            <a:r>
              <a:rPr lang="en-US" sz="2400" i="1" dirty="0"/>
              <a:t>This material was produced under </a:t>
            </a:r>
            <a:r>
              <a:rPr lang="en-US" sz="2400" i="1" dirty="0" smtClean="0"/>
              <a:t>grant # SH–26280-SH4 </a:t>
            </a:r>
            <a:r>
              <a:rPr lang="en-US" sz="2400" i="1" dirty="0"/>
              <a:t>from the Occupational Safety and Health Administration, U.S. Department of Labor. It does not necessarily reflect the views or policies of the U.S. Department of Labor, nor does the mention of trade names, commercial products, or organization imply endorsement by the U.S. Government</a:t>
            </a:r>
          </a:p>
          <a:p>
            <a:endParaRPr lang="en-US" dirty="0"/>
          </a:p>
        </p:txBody>
      </p:sp>
    </p:spTree>
    <p:extLst>
      <p:ext uri="{BB962C8B-B14F-4D97-AF65-F5344CB8AC3E}">
        <p14:creationId xmlns:p14="http://schemas.microsoft.com/office/powerpoint/2010/main" val="1587804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icutre of big tractor"/>
          <p:cNvPicPr>
            <a:picLocks noChangeAspect="1"/>
          </p:cNvPicPr>
          <p:nvPr/>
        </p:nvPicPr>
        <p:blipFill rotWithShape="1">
          <a:blip r:embed="rId3" cstate="email">
            <a:extLst>
              <a:ext uri="{28A0092B-C50C-407E-A947-70E740481C1C}">
                <a14:useLocalDpi xmlns:a14="http://schemas.microsoft.com/office/drawing/2010/main"/>
              </a:ext>
            </a:extLst>
          </a:blip>
          <a:srcRect b="-211"/>
          <a:stretch/>
        </p:blipFill>
        <p:spPr>
          <a:xfrm>
            <a:off x="-29592" y="0"/>
            <a:ext cx="9198211" cy="6839784"/>
          </a:xfrm>
          <a:prstGeom prst="rect">
            <a:avLst/>
          </a:prstGeom>
        </p:spPr>
      </p:pic>
      <p:sp>
        <p:nvSpPr>
          <p:cNvPr id="5" name="Content Placeholder 2"/>
          <p:cNvSpPr txBox="1">
            <a:spLocks/>
          </p:cNvSpPr>
          <p:nvPr/>
        </p:nvSpPr>
        <p:spPr>
          <a:xfrm>
            <a:off x="471103" y="5334000"/>
            <a:ext cx="8196819" cy="167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Equipment size and length of time driving equipment also may be a factor in injuries. Most farm equipment is sized and designed for men. </a:t>
            </a:r>
            <a:r>
              <a:rPr lang="en-US" sz="1200" dirty="0" smtClean="0">
                <a:solidFill>
                  <a:schemeClr val="bg1"/>
                </a:solidFill>
              </a:rPr>
              <a:t>(</a:t>
            </a:r>
            <a:r>
              <a:rPr lang="en-US" sz="1200" dirty="0" err="1" smtClean="0">
                <a:solidFill>
                  <a:schemeClr val="bg1"/>
                </a:solidFill>
              </a:rPr>
              <a:t>Carruth</a:t>
            </a:r>
            <a:r>
              <a:rPr lang="en-US" sz="1200" dirty="0" smtClean="0">
                <a:solidFill>
                  <a:schemeClr val="bg1"/>
                </a:solidFill>
              </a:rPr>
              <a:t> et al., 2001). </a:t>
            </a:r>
          </a:p>
        </p:txBody>
      </p:sp>
      <p:sp>
        <p:nvSpPr>
          <p:cNvPr id="2" name="Title 1" hidden="1"/>
          <p:cNvSpPr>
            <a:spLocks noGrp="1"/>
          </p:cNvSpPr>
          <p:nvPr>
            <p:ph type="title"/>
          </p:nvPr>
        </p:nvSpPr>
        <p:spPr/>
        <p:txBody>
          <a:bodyPr/>
          <a:lstStyle/>
          <a:p>
            <a:r>
              <a:rPr lang="en-US" dirty="0" smtClean="0"/>
              <a:t>Equipment Size</a:t>
            </a:r>
            <a:endParaRPr lang="en-US" dirty="0"/>
          </a:p>
        </p:txBody>
      </p:sp>
    </p:spTree>
    <p:extLst>
      <p:ext uri="{BB962C8B-B14F-4D97-AF65-F5344CB8AC3E}">
        <p14:creationId xmlns:p14="http://schemas.microsoft.com/office/powerpoint/2010/main" val="4252984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title="Picture of a women in the cab trying to reach the pedal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801278"/>
            <a:ext cx="3200400" cy="4809642"/>
          </a:xfrm>
          <a:prstGeom prst="rect">
            <a:avLst/>
          </a:prstGeom>
        </p:spPr>
      </p:pic>
      <p:pic>
        <p:nvPicPr>
          <p:cNvPr id="4" name="Picture 3" title="Picture of a woman sitting in the cab of a tracto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5199" y="914400"/>
            <a:ext cx="5382215" cy="3581400"/>
          </a:xfrm>
          <a:prstGeom prst="rect">
            <a:avLst/>
          </a:prstGeom>
        </p:spPr>
      </p:pic>
      <p:sp>
        <p:nvSpPr>
          <p:cNvPr id="5" name="TextBox 4"/>
          <p:cNvSpPr txBox="1"/>
          <p:nvPr/>
        </p:nvSpPr>
        <p:spPr>
          <a:xfrm>
            <a:off x="4024606" y="4800600"/>
            <a:ext cx="4343400" cy="1569660"/>
          </a:xfrm>
          <a:prstGeom prst="rect">
            <a:avLst/>
          </a:prstGeom>
          <a:solidFill>
            <a:schemeClr val="accent3">
              <a:lumMod val="60000"/>
              <a:lumOff val="40000"/>
            </a:schemeClr>
          </a:solidFill>
        </p:spPr>
        <p:txBody>
          <a:bodyPr wrap="square" rtlCol="0">
            <a:spAutoFit/>
          </a:bodyPr>
          <a:lstStyle/>
          <a:p>
            <a:pPr algn="ctr"/>
            <a:r>
              <a:rPr lang="en-US" sz="2400" dirty="0"/>
              <a:t>The placement of levers and the strength required to move them may be more suited to the average male. </a:t>
            </a:r>
            <a:r>
              <a:rPr lang="en-US" sz="1200" dirty="0"/>
              <a:t>(</a:t>
            </a:r>
            <a:r>
              <a:rPr lang="en-US" sz="1200" dirty="0" err="1"/>
              <a:t>Carruth</a:t>
            </a:r>
            <a:r>
              <a:rPr lang="en-US" sz="1200" dirty="0"/>
              <a:t> et al., 2001). </a:t>
            </a:r>
          </a:p>
        </p:txBody>
      </p:sp>
      <p:sp>
        <p:nvSpPr>
          <p:cNvPr id="2" name="Title 1" hidden="1"/>
          <p:cNvSpPr>
            <a:spLocks noGrp="1"/>
          </p:cNvSpPr>
          <p:nvPr>
            <p:ph type="title"/>
          </p:nvPr>
        </p:nvSpPr>
        <p:spPr/>
        <p:txBody>
          <a:bodyPr/>
          <a:lstStyle/>
          <a:p>
            <a:r>
              <a:rPr lang="en-US" dirty="0" smtClean="0"/>
              <a:t>Challenges for women</a:t>
            </a:r>
            <a:endParaRPr lang="en-US" dirty="0"/>
          </a:p>
        </p:txBody>
      </p:sp>
    </p:spTree>
    <p:extLst>
      <p:ext uri="{BB962C8B-B14F-4D97-AF65-F5344CB8AC3E}">
        <p14:creationId xmlns:p14="http://schemas.microsoft.com/office/powerpoint/2010/main" val="1460487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3810000" cy="2514600"/>
          </a:xfrm>
          <a:solidFill>
            <a:schemeClr val="accent3">
              <a:lumMod val="60000"/>
              <a:lumOff val="40000"/>
            </a:schemeClr>
          </a:solidFill>
        </p:spPr>
        <p:txBody>
          <a:bodyPr>
            <a:noAutofit/>
          </a:bodyPr>
          <a:lstStyle/>
          <a:p>
            <a:r>
              <a:rPr lang="en-US" sz="2400" dirty="0" smtClean="0">
                <a:latin typeface="+mn-lt"/>
              </a:rPr>
              <a:t/>
            </a:r>
            <a:br>
              <a:rPr lang="en-US" sz="2400" dirty="0" smtClean="0">
                <a:latin typeface="+mn-lt"/>
              </a:rPr>
            </a:br>
            <a:r>
              <a:rPr lang="en-US" sz="2400" dirty="0" smtClean="0">
                <a:latin typeface="+mn-lt"/>
              </a:rPr>
              <a:t>Driving </a:t>
            </a:r>
            <a:r>
              <a:rPr lang="en-US" sz="2400" dirty="0">
                <a:latin typeface="+mn-lt"/>
              </a:rPr>
              <a:t>tractors an average of one day a week has been found to increase the risk of nonfatal farm injury </a:t>
            </a:r>
            <a:r>
              <a:rPr lang="en-US" sz="2400" dirty="0" smtClean="0">
                <a:latin typeface="+mn-lt"/>
              </a:rPr>
              <a:t> </a:t>
            </a:r>
            <a:br>
              <a:rPr lang="en-US" sz="2400" dirty="0" smtClean="0">
                <a:latin typeface="+mn-lt"/>
              </a:rPr>
            </a:br>
            <a:r>
              <a:rPr lang="en-US" sz="1200" dirty="0" smtClean="0">
                <a:latin typeface="+mn-lt"/>
              </a:rPr>
              <a:t>(</a:t>
            </a:r>
            <a:r>
              <a:rPr lang="en-US" sz="1200" dirty="0" err="1">
                <a:latin typeface="+mn-lt"/>
              </a:rPr>
              <a:t>Carruth</a:t>
            </a:r>
            <a:r>
              <a:rPr lang="en-US" sz="1200" dirty="0">
                <a:latin typeface="+mn-lt"/>
              </a:rPr>
              <a:t> et al., 2001). </a:t>
            </a:r>
            <a:br>
              <a:rPr lang="en-US" sz="1200" dirty="0">
                <a:latin typeface="+mn-lt"/>
              </a:rPr>
            </a:br>
            <a:endParaRPr lang="en-US" sz="1200" dirty="0">
              <a:latin typeface="+mn-lt"/>
            </a:endParaRPr>
          </a:p>
        </p:txBody>
      </p:sp>
      <p:pic>
        <p:nvPicPr>
          <p:cNvPr id="7" name="Picture 6" title="Picture of a woman climbing into the cab of the tract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23335" y="0"/>
            <a:ext cx="4620665" cy="6858000"/>
          </a:xfrm>
          <a:prstGeom prst="rect">
            <a:avLst/>
          </a:prstGeom>
        </p:spPr>
      </p:pic>
    </p:spTree>
    <p:extLst>
      <p:ext uri="{BB962C8B-B14F-4D97-AF65-F5344CB8AC3E}">
        <p14:creationId xmlns:p14="http://schemas.microsoft.com/office/powerpoint/2010/main" val="1772558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8709"/>
            <a:ext cx="8229600" cy="1143000"/>
          </a:xfrm>
        </p:spPr>
        <p:txBody>
          <a:bodyPr/>
          <a:lstStyle/>
          <a:p>
            <a:r>
              <a:rPr lang="en-US" dirty="0" smtClean="0"/>
              <a:t>Clinician Solutions</a:t>
            </a:r>
            <a:endParaRPr lang="en-US" dirty="0"/>
          </a:p>
        </p:txBody>
      </p:sp>
      <p:sp>
        <p:nvSpPr>
          <p:cNvPr id="3" name="Content Placeholder 2"/>
          <p:cNvSpPr>
            <a:spLocks noGrp="1"/>
          </p:cNvSpPr>
          <p:nvPr>
            <p:ph idx="1"/>
          </p:nvPr>
        </p:nvSpPr>
        <p:spPr>
          <a:xfrm>
            <a:off x="1676400" y="1981200"/>
            <a:ext cx="7086600" cy="4525963"/>
          </a:xfrm>
        </p:spPr>
        <p:txBody>
          <a:bodyPr>
            <a:normAutofit/>
          </a:bodyPr>
          <a:lstStyle/>
          <a:p>
            <a:r>
              <a:rPr lang="en-US" sz="2800" dirty="0" smtClean="0"/>
              <a:t>Agricultural </a:t>
            </a:r>
            <a:r>
              <a:rPr lang="en-US" sz="2800" dirty="0"/>
              <a:t>Health Risk Assessment </a:t>
            </a:r>
          </a:p>
          <a:p>
            <a:r>
              <a:rPr lang="en-US" sz="2800" dirty="0" smtClean="0"/>
              <a:t>Assessment to determine of </a:t>
            </a:r>
            <a:r>
              <a:rPr lang="en-US" sz="2800" dirty="0"/>
              <a:t>signs of injury  that may be related to agricultural </a:t>
            </a:r>
            <a:r>
              <a:rPr lang="en-US" sz="2800" dirty="0" smtClean="0"/>
              <a:t>work</a:t>
            </a:r>
          </a:p>
          <a:p>
            <a:r>
              <a:rPr lang="en-US" sz="2800" dirty="0" smtClean="0"/>
              <a:t>Fitting </a:t>
            </a:r>
            <a:r>
              <a:rPr lang="en-US" sz="2800" dirty="0"/>
              <a:t>tools and tasks to the persons performing them </a:t>
            </a:r>
            <a:r>
              <a:rPr lang="en-US" sz="2800" dirty="0" smtClean="0"/>
              <a:t>in such </a:t>
            </a:r>
            <a:r>
              <a:rPr lang="en-US" sz="2800" dirty="0"/>
              <a:t>a way that the strengths of the human body and psychology are maximized and exposure of </a:t>
            </a:r>
            <a:r>
              <a:rPr lang="en-US" sz="2800" dirty="0" smtClean="0"/>
              <a:t>weaknesses </a:t>
            </a:r>
            <a:r>
              <a:rPr lang="en-US" sz="2800" dirty="0"/>
              <a:t>to stressors is </a:t>
            </a:r>
            <a:r>
              <a:rPr lang="en-US" sz="2800" dirty="0" smtClean="0"/>
              <a:t>minimized. </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3718649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8709"/>
            <a:ext cx="8229600" cy="1143000"/>
          </a:xfrm>
        </p:spPr>
        <p:txBody>
          <a:bodyPr/>
          <a:lstStyle/>
          <a:p>
            <a:r>
              <a:rPr lang="en-US" dirty="0" smtClean="0"/>
              <a:t>Clinician Solutions</a:t>
            </a:r>
            <a:endParaRPr lang="en-US" dirty="0"/>
          </a:p>
        </p:txBody>
      </p:sp>
      <p:sp>
        <p:nvSpPr>
          <p:cNvPr id="3" name="Content Placeholder 2"/>
          <p:cNvSpPr>
            <a:spLocks noGrp="1"/>
          </p:cNvSpPr>
          <p:nvPr>
            <p:ph idx="1"/>
          </p:nvPr>
        </p:nvSpPr>
        <p:spPr>
          <a:xfrm>
            <a:off x="1600200" y="1600200"/>
            <a:ext cx="7086600" cy="4525963"/>
          </a:xfrm>
        </p:spPr>
        <p:txBody>
          <a:bodyPr>
            <a:normAutofit/>
          </a:bodyPr>
          <a:lstStyle/>
          <a:p>
            <a:r>
              <a:rPr lang="en-US" sz="2000" dirty="0" smtClean="0"/>
              <a:t>While </a:t>
            </a:r>
            <a:r>
              <a:rPr lang="en-US" sz="2000" dirty="0"/>
              <a:t>it is logical and useful to apply general strategies to generally similar tasks, </a:t>
            </a:r>
            <a:r>
              <a:rPr lang="en-US" sz="2000" dirty="0" smtClean="0"/>
              <a:t>significant development </a:t>
            </a:r>
            <a:r>
              <a:rPr lang="en-US" sz="2000" dirty="0"/>
              <a:t>and application work is usually required to result in effective intervention</a:t>
            </a:r>
            <a:r>
              <a:rPr lang="en-US" sz="2000" dirty="0" smtClean="0"/>
              <a:t>.</a:t>
            </a:r>
          </a:p>
          <a:p>
            <a:r>
              <a:rPr lang="en-US" sz="2000" dirty="0" smtClean="0"/>
              <a:t>Simple Solutions – NIOSH Resource </a:t>
            </a:r>
          </a:p>
          <a:p>
            <a:endParaRPr lang="en-US" sz="2000" dirty="0"/>
          </a:p>
          <a:p>
            <a:endParaRPr lang="en-US" sz="2000" dirty="0" smtClean="0"/>
          </a:p>
          <a:p>
            <a:endParaRPr lang="en-US" sz="2000" dirty="0" smtClean="0"/>
          </a:p>
          <a:p>
            <a:endParaRPr lang="en-US" sz="2000" dirty="0" smtClean="0"/>
          </a:p>
          <a:p>
            <a:endParaRPr lang="en-US" sz="2000" dirty="0"/>
          </a:p>
        </p:txBody>
      </p:sp>
      <p:pic>
        <p:nvPicPr>
          <p:cNvPr id="4" name="Picture 3" title="Picture of the CDC webpage on Simple Solutions:  Ergonomices for Farm Worker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86000" y="3124200"/>
            <a:ext cx="5638800" cy="3574155"/>
          </a:xfrm>
          <a:prstGeom prst="rect">
            <a:avLst/>
          </a:prstGeom>
        </p:spPr>
      </p:pic>
    </p:spTree>
    <p:extLst>
      <p:ext uri="{BB962C8B-B14F-4D97-AF65-F5344CB8AC3E}">
        <p14:creationId xmlns:p14="http://schemas.microsoft.com/office/powerpoint/2010/main" val="851328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794" y="39507"/>
            <a:ext cx="8229600" cy="1143000"/>
          </a:xfrm>
        </p:spPr>
        <p:txBody>
          <a:bodyPr/>
          <a:lstStyle/>
          <a:p>
            <a:r>
              <a:rPr lang="en-US" dirty="0" smtClean="0"/>
              <a:t>Pesticides Literature</a:t>
            </a:r>
            <a:endParaRPr lang="en-US" dirty="0"/>
          </a:p>
        </p:txBody>
      </p:sp>
      <p:sp>
        <p:nvSpPr>
          <p:cNvPr id="3" name="Content Placeholder 2"/>
          <p:cNvSpPr>
            <a:spLocks noGrp="1"/>
          </p:cNvSpPr>
          <p:nvPr>
            <p:ph idx="1"/>
          </p:nvPr>
        </p:nvSpPr>
        <p:spPr>
          <a:xfrm>
            <a:off x="1828800" y="1676400"/>
            <a:ext cx="6705600" cy="4525963"/>
          </a:xfrm>
        </p:spPr>
        <p:txBody>
          <a:bodyPr>
            <a:normAutofit fontScale="92500" lnSpcReduction="20000"/>
          </a:bodyPr>
          <a:lstStyle/>
          <a:p>
            <a:r>
              <a:rPr lang="en-US" altLang="en-US" sz="2800" dirty="0" smtClean="0"/>
              <a:t>US Agriculture Health Study – wives of pesticide applicators  </a:t>
            </a:r>
          </a:p>
          <a:p>
            <a:pPr lvl="1"/>
            <a:r>
              <a:rPr lang="en-US" altLang="en-US" sz="2400" dirty="0" smtClean="0"/>
              <a:t>Self report or MD diagnosed depression in women 3.26 x higher risk if earlier poisoning</a:t>
            </a:r>
          </a:p>
          <a:p>
            <a:pPr marL="457200" lvl="1" indent="0">
              <a:buNone/>
            </a:pPr>
            <a:endParaRPr lang="en-US" altLang="en-US" sz="2400" dirty="0" smtClean="0"/>
          </a:p>
          <a:p>
            <a:endParaRPr lang="en-US" sz="2400" dirty="0" smtClean="0"/>
          </a:p>
          <a:p>
            <a:endParaRPr lang="en-US" sz="2400" dirty="0"/>
          </a:p>
          <a:p>
            <a:r>
              <a:rPr lang="en-US" sz="2400" dirty="0" smtClean="0"/>
              <a:t>Breast Cancer Risk </a:t>
            </a:r>
          </a:p>
          <a:p>
            <a:pPr marL="0" indent="0">
              <a:buNone/>
            </a:pPr>
            <a:r>
              <a:rPr lang="en-US" sz="2400" dirty="0" smtClean="0"/>
              <a:t>      US </a:t>
            </a:r>
            <a:r>
              <a:rPr lang="en-US" sz="2400" dirty="0"/>
              <a:t>Agriculture Health Study </a:t>
            </a:r>
            <a:r>
              <a:rPr lang="en-US" sz="2400" dirty="0" smtClean="0"/>
              <a:t>shows an unclear risk </a:t>
            </a:r>
          </a:p>
          <a:p>
            <a:pPr lvl="1"/>
            <a:r>
              <a:rPr lang="en-US" sz="2000" dirty="0"/>
              <a:t>P</a:t>
            </a:r>
            <a:r>
              <a:rPr lang="en-US" sz="2000" dirty="0" smtClean="0"/>
              <a:t>roximity </a:t>
            </a:r>
            <a:r>
              <a:rPr lang="en-US" sz="2000" dirty="0"/>
              <a:t>of farm to areas of pesticide application </a:t>
            </a:r>
          </a:p>
          <a:p>
            <a:pPr lvl="1"/>
            <a:r>
              <a:rPr lang="en-US" sz="2000" dirty="0"/>
              <a:t>Husband’s use of 2,4,5-TP and possibly </a:t>
            </a:r>
            <a:r>
              <a:rPr lang="en-US" sz="2000" dirty="0" err="1"/>
              <a:t>dieldrin</a:t>
            </a:r>
            <a:r>
              <a:rPr lang="en-US" sz="2000" dirty="0"/>
              <a:t>, </a:t>
            </a:r>
            <a:r>
              <a:rPr lang="en-US" sz="2000" dirty="0" err="1"/>
              <a:t>captan</a:t>
            </a:r>
            <a:r>
              <a:rPr lang="en-US" sz="2000" dirty="0"/>
              <a:t>, and 2,4,5-T Children </a:t>
            </a:r>
            <a:r>
              <a:rPr lang="en-US" sz="2000" dirty="0" smtClean="0"/>
              <a:t>exposures</a:t>
            </a:r>
          </a:p>
          <a:p>
            <a:pPr lvl="1"/>
            <a:r>
              <a:rPr lang="en-US" sz="2000" dirty="0" smtClean="0"/>
              <a:t>Take home exposure</a:t>
            </a:r>
          </a:p>
          <a:p>
            <a:pPr marL="457200" lvl="1" indent="0">
              <a:buNone/>
            </a:pPr>
            <a:endParaRPr lang="en-US" dirty="0"/>
          </a:p>
        </p:txBody>
      </p:sp>
      <p:sp>
        <p:nvSpPr>
          <p:cNvPr id="4" name="Text Box 6"/>
          <p:cNvSpPr txBox="1">
            <a:spLocks noChangeArrowheads="1"/>
          </p:cNvSpPr>
          <p:nvPr/>
        </p:nvSpPr>
        <p:spPr bwMode="auto">
          <a:xfrm>
            <a:off x="1793966" y="6043793"/>
            <a:ext cx="6773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200" dirty="0" smtClean="0"/>
              <a:t>Source: Engel L, et al  (2005). Pesticide Use and Breast Cancer Risk among Farmers' Wives in the Agricultural Health Study</a:t>
            </a:r>
            <a:r>
              <a:rPr lang="en-US" altLang="en-US" sz="1200" u="sng" dirty="0" smtClean="0"/>
              <a:t> </a:t>
            </a:r>
            <a:r>
              <a:rPr lang="en-US" altLang="en-US" sz="1200" i="1" dirty="0" smtClean="0"/>
              <a:t>American Journal of Epidemiology</a:t>
            </a:r>
            <a:r>
              <a:rPr lang="en-US" altLang="en-US" sz="1200" dirty="0" smtClean="0"/>
              <a:t>, 161: 121-135.</a:t>
            </a:r>
          </a:p>
        </p:txBody>
      </p:sp>
      <p:sp>
        <p:nvSpPr>
          <p:cNvPr id="5" name="Text Box 6"/>
          <p:cNvSpPr txBox="1">
            <a:spLocks noChangeArrowheads="1"/>
          </p:cNvSpPr>
          <p:nvPr/>
        </p:nvSpPr>
        <p:spPr bwMode="auto">
          <a:xfrm>
            <a:off x="1981200" y="3124200"/>
            <a:ext cx="69668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smtClean="0"/>
              <a:t>Source: </a:t>
            </a:r>
            <a:r>
              <a:rPr lang="en-US" altLang="en-US" sz="1200" dirty="0" err="1" smtClean="0"/>
              <a:t>Beseler</a:t>
            </a:r>
            <a:r>
              <a:rPr lang="en-US" altLang="en-US" sz="1200" dirty="0" smtClean="0"/>
              <a:t> </a:t>
            </a:r>
            <a:r>
              <a:rPr lang="en-US" altLang="en-US" sz="1200" dirty="0"/>
              <a:t>C, et al. Depression and Pesticide Exposures in Female Spouses of Licensed Pesticide Applicators in the Agricultural Health Study Cohort. J </a:t>
            </a:r>
            <a:r>
              <a:rPr lang="en-US" altLang="en-US" sz="1200" dirty="0" err="1"/>
              <a:t>Occ</a:t>
            </a:r>
            <a:r>
              <a:rPr lang="en-US" altLang="en-US" sz="1200" dirty="0"/>
              <a:t> </a:t>
            </a:r>
            <a:r>
              <a:rPr lang="en-US" altLang="en-US" sz="1200" dirty="0" err="1"/>
              <a:t>Env</a:t>
            </a:r>
            <a:r>
              <a:rPr lang="en-US" altLang="en-US" sz="1200" dirty="0"/>
              <a:t> Med •Volume 48, Number 10, October 2006</a:t>
            </a:r>
            <a:r>
              <a:rPr lang="en-US" altLang="en-US" sz="1600" dirty="0"/>
              <a:t>. </a:t>
            </a:r>
          </a:p>
        </p:txBody>
      </p:sp>
    </p:spTree>
    <p:extLst>
      <p:ext uri="{BB962C8B-B14F-4D97-AF65-F5344CB8AC3E}">
        <p14:creationId xmlns:p14="http://schemas.microsoft.com/office/powerpoint/2010/main" val="4024297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794" y="39507"/>
            <a:ext cx="8229600" cy="1143000"/>
          </a:xfrm>
        </p:spPr>
        <p:txBody>
          <a:bodyPr/>
          <a:lstStyle/>
          <a:p>
            <a:r>
              <a:rPr lang="en-US" dirty="0" smtClean="0"/>
              <a:t>Pesticides</a:t>
            </a:r>
            <a:endParaRPr lang="en-US" dirty="0"/>
          </a:p>
        </p:txBody>
      </p:sp>
      <p:sp>
        <p:nvSpPr>
          <p:cNvPr id="3" name="Content Placeholder 2"/>
          <p:cNvSpPr>
            <a:spLocks noGrp="1"/>
          </p:cNvSpPr>
          <p:nvPr>
            <p:ph idx="1"/>
          </p:nvPr>
        </p:nvSpPr>
        <p:spPr>
          <a:xfrm>
            <a:off x="1371600" y="1371562"/>
            <a:ext cx="6877594" cy="4953000"/>
          </a:xfrm>
        </p:spPr>
        <p:txBody>
          <a:bodyPr>
            <a:normAutofit/>
          </a:bodyPr>
          <a:lstStyle/>
          <a:p>
            <a:r>
              <a:rPr lang="en-US" sz="1700" dirty="0" smtClean="0">
                <a:solidFill>
                  <a:prstClr val="black"/>
                </a:solidFill>
              </a:rPr>
              <a:t>Documented </a:t>
            </a:r>
            <a:r>
              <a:rPr lang="en-US" sz="1700" dirty="0">
                <a:solidFill>
                  <a:prstClr val="black"/>
                </a:solidFill>
              </a:rPr>
              <a:t>health effects include a wide variety of illnesses </a:t>
            </a:r>
            <a:r>
              <a:rPr lang="en-US" sz="1700" dirty="0" smtClean="0">
                <a:solidFill>
                  <a:prstClr val="black"/>
                </a:solidFill>
              </a:rPr>
              <a:t>              and diseases:</a:t>
            </a:r>
          </a:p>
          <a:p>
            <a:pPr lvl="1"/>
            <a:r>
              <a:rPr lang="en-US" sz="1300" dirty="0" smtClean="0">
                <a:solidFill>
                  <a:prstClr val="black"/>
                </a:solidFill>
              </a:rPr>
              <a:t>Eye  </a:t>
            </a:r>
            <a:r>
              <a:rPr lang="en-US" sz="1300" dirty="0">
                <a:solidFill>
                  <a:prstClr val="black"/>
                </a:solidFill>
              </a:rPr>
              <a:t>irritation, </a:t>
            </a:r>
            <a:endParaRPr lang="en-US" sz="1300" dirty="0" smtClean="0">
              <a:solidFill>
                <a:prstClr val="black"/>
              </a:solidFill>
            </a:endParaRPr>
          </a:p>
          <a:p>
            <a:pPr lvl="1"/>
            <a:r>
              <a:rPr lang="en-US" sz="1300" dirty="0" smtClean="0">
                <a:solidFill>
                  <a:prstClr val="black"/>
                </a:solidFill>
              </a:rPr>
              <a:t>skin </a:t>
            </a:r>
            <a:r>
              <a:rPr lang="en-US" sz="1300" dirty="0">
                <a:solidFill>
                  <a:prstClr val="black"/>
                </a:solidFill>
              </a:rPr>
              <a:t>rashes </a:t>
            </a:r>
            <a:endParaRPr lang="en-US" sz="1300" dirty="0" smtClean="0">
              <a:solidFill>
                <a:prstClr val="black"/>
              </a:solidFill>
            </a:endParaRPr>
          </a:p>
          <a:p>
            <a:pPr lvl="1"/>
            <a:r>
              <a:rPr lang="en-US" sz="1300" dirty="0" smtClean="0">
                <a:solidFill>
                  <a:prstClr val="black"/>
                </a:solidFill>
              </a:rPr>
              <a:t> </a:t>
            </a:r>
            <a:r>
              <a:rPr lang="en-US" sz="1300" dirty="0">
                <a:solidFill>
                  <a:prstClr val="black"/>
                </a:solidFill>
              </a:rPr>
              <a:t>respiratory problems </a:t>
            </a:r>
            <a:endParaRPr lang="en-US" sz="1300" dirty="0" smtClean="0">
              <a:solidFill>
                <a:prstClr val="black"/>
              </a:solidFill>
            </a:endParaRPr>
          </a:p>
          <a:p>
            <a:pPr lvl="1"/>
            <a:r>
              <a:rPr lang="en-US" sz="1300" dirty="0" smtClean="0">
                <a:solidFill>
                  <a:prstClr val="black"/>
                </a:solidFill>
              </a:rPr>
              <a:t>neurological damage</a:t>
            </a:r>
          </a:p>
          <a:p>
            <a:pPr lvl="1"/>
            <a:r>
              <a:rPr lang="en-US" sz="1300" dirty="0" smtClean="0">
                <a:solidFill>
                  <a:prstClr val="black"/>
                </a:solidFill>
              </a:rPr>
              <a:t>birth defects</a:t>
            </a:r>
          </a:p>
          <a:p>
            <a:pPr lvl="1"/>
            <a:r>
              <a:rPr lang="en-US" sz="1300" dirty="0" smtClean="0">
                <a:solidFill>
                  <a:prstClr val="black"/>
                </a:solidFill>
              </a:rPr>
              <a:t>cancer  </a:t>
            </a:r>
            <a:r>
              <a:rPr lang="en-US" sz="1300" dirty="0">
                <a:solidFill>
                  <a:prstClr val="black"/>
                </a:solidFill>
              </a:rPr>
              <a:t>and death</a:t>
            </a:r>
            <a:r>
              <a:rPr lang="en-US" sz="1300" dirty="0" smtClean="0">
                <a:solidFill>
                  <a:prstClr val="black"/>
                </a:solidFill>
              </a:rPr>
              <a:t>.</a:t>
            </a:r>
          </a:p>
          <a:p>
            <a:pPr>
              <a:spcBef>
                <a:spcPts val="0"/>
              </a:spcBef>
            </a:pPr>
            <a:r>
              <a:rPr lang="en-US" sz="1700" dirty="0" smtClean="0">
                <a:solidFill>
                  <a:prstClr val="black"/>
                </a:solidFill>
              </a:rPr>
              <a:t>The </a:t>
            </a:r>
            <a:r>
              <a:rPr lang="en-US" sz="1700" dirty="0">
                <a:solidFill>
                  <a:prstClr val="black"/>
                </a:solidFill>
              </a:rPr>
              <a:t>risk for and severity of adverse health effects from pesticide exposure varies </a:t>
            </a:r>
            <a:r>
              <a:rPr lang="en-US" sz="1700" dirty="0" smtClean="0">
                <a:solidFill>
                  <a:prstClr val="black"/>
                </a:solidFill>
              </a:rPr>
              <a:t>significantly depending </a:t>
            </a:r>
            <a:r>
              <a:rPr lang="en-US" sz="1700" dirty="0">
                <a:solidFill>
                  <a:prstClr val="black"/>
                </a:solidFill>
              </a:rPr>
              <a:t>on many factors, including individual characteristics such as age and health status, </a:t>
            </a:r>
            <a:r>
              <a:rPr lang="en-US" sz="1700" dirty="0" smtClean="0">
                <a:solidFill>
                  <a:prstClr val="black"/>
                </a:solidFill>
              </a:rPr>
              <a:t>the specific </a:t>
            </a:r>
            <a:r>
              <a:rPr lang="en-US" sz="1700" dirty="0">
                <a:solidFill>
                  <a:prstClr val="black"/>
                </a:solidFill>
              </a:rPr>
              <a:t>pesticide, and exposure </a:t>
            </a:r>
            <a:r>
              <a:rPr lang="en-US" sz="1700" dirty="0" smtClean="0">
                <a:solidFill>
                  <a:prstClr val="black"/>
                </a:solidFill>
              </a:rPr>
              <a:t>circumstances. </a:t>
            </a:r>
          </a:p>
          <a:p>
            <a:pPr marL="0" indent="0">
              <a:spcBef>
                <a:spcPts val="0"/>
              </a:spcBef>
              <a:buNone/>
            </a:pPr>
            <a:endParaRPr lang="en-US" sz="1700" dirty="0" smtClean="0">
              <a:solidFill>
                <a:prstClr val="black"/>
              </a:solidFill>
            </a:endParaRPr>
          </a:p>
          <a:p>
            <a:pPr>
              <a:spcBef>
                <a:spcPts val="0"/>
              </a:spcBef>
            </a:pPr>
            <a:r>
              <a:rPr lang="en-US" sz="1700" dirty="0" smtClean="0">
                <a:solidFill>
                  <a:prstClr val="black"/>
                </a:solidFill>
              </a:rPr>
              <a:t>Exposure </a:t>
            </a:r>
            <a:r>
              <a:rPr lang="en-US" sz="1700" dirty="0">
                <a:solidFill>
                  <a:prstClr val="black"/>
                </a:solidFill>
              </a:rPr>
              <a:t>to pesticides at certain developmental </a:t>
            </a:r>
            <a:r>
              <a:rPr lang="en-US" sz="1700" dirty="0" smtClean="0">
                <a:solidFill>
                  <a:prstClr val="black"/>
                </a:solidFill>
              </a:rPr>
              <a:t>stages of </a:t>
            </a:r>
            <a:r>
              <a:rPr lang="en-US" sz="1700" dirty="0">
                <a:solidFill>
                  <a:prstClr val="black"/>
                </a:solidFill>
              </a:rPr>
              <a:t>life can result in irreversible damage to organ structure and function. Of particular concern is </a:t>
            </a:r>
            <a:r>
              <a:rPr lang="en-US" sz="1700" dirty="0" smtClean="0">
                <a:solidFill>
                  <a:prstClr val="black"/>
                </a:solidFill>
              </a:rPr>
              <a:t>the effect </a:t>
            </a:r>
            <a:r>
              <a:rPr lang="en-US" sz="1700" dirty="0">
                <a:solidFill>
                  <a:prstClr val="black"/>
                </a:solidFill>
              </a:rPr>
              <a:t>of exposure at during the reproductive cycle, from preconception to breast feeding, because </a:t>
            </a:r>
            <a:r>
              <a:rPr lang="en-US" sz="1700" dirty="0" smtClean="0">
                <a:solidFill>
                  <a:prstClr val="black"/>
                </a:solidFill>
              </a:rPr>
              <a:t>of the </a:t>
            </a:r>
            <a:r>
              <a:rPr lang="en-US" sz="1700" dirty="0">
                <a:solidFill>
                  <a:prstClr val="black"/>
                </a:solidFill>
              </a:rPr>
              <a:t>possibility of poor birth outcomes, congenital anomalies, developmental deficits, and </a:t>
            </a:r>
            <a:r>
              <a:rPr lang="en-US" sz="1700" dirty="0" smtClean="0">
                <a:solidFill>
                  <a:prstClr val="black"/>
                </a:solidFill>
              </a:rPr>
              <a:t>possibly childhood cancer. </a:t>
            </a:r>
          </a:p>
          <a:p>
            <a:pPr>
              <a:spcBef>
                <a:spcPts val="0"/>
              </a:spcBef>
            </a:pPr>
            <a:endParaRPr lang="en-US" sz="1700" dirty="0">
              <a:solidFill>
                <a:prstClr val="black"/>
              </a:solidFill>
            </a:endParaRPr>
          </a:p>
          <a:p>
            <a:endParaRPr lang="en-US" sz="1400" dirty="0"/>
          </a:p>
        </p:txBody>
      </p:sp>
      <p:sp>
        <p:nvSpPr>
          <p:cNvPr id="4" name="TextBox 3"/>
          <p:cNvSpPr txBox="1"/>
          <p:nvPr/>
        </p:nvSpPr>
        <p:spPr>
          <a:xfrm>
            <a:off x="2042947" y="6225076"/>
            <a:ext cx="6629400" cy="577081"/>
          </a:xfrm>
          <a:prstGeom prst="rect">
            <a:avLst/>
          </a:prstGeom>
          <a:noFill/>
        </p:spPr>
        <p:txBody>
          <a:bodyPr wrap="square" rtlCol="0">
            <a:spAutoFit/>
          </a:bodyPr>
          <a:lstStyle/>
          <a:p>
            <a:r>
              <a:rPr lang="en-US" sz="1050" dirty="0"/>
              <a:t>Source:  Sanborn M, Cole D, Kerr K, </a:t>
            </a:r>
            <a:r>
              <a:rPr lang="en-US" sz="1050" dirty="0" err="1"/>
              <a:t>Vakil</a:t>
            </a:r>
            <a:r>
              <a:rPr lang="en-US" sz="1050" dirty="0"/>
              <a:t> C, Sanin Luz Helena, </a:t>
            </a:r>
            <a:r>
              <a:rPr lang="en-US" sz="1050" dirty="0" err="1"/>
              <a:t>Bassil</a:t>
            </a:r>
            <a:r>
              <a:rPr lang="en-US" sz="1050" dirty="0"/>
              <a:t> K. Pesticides Literature Review:</a:t>
            </a:r>
          </a:p>
          <a:p>
            <a:r>
              <a:rPr lang="en-US" sz="1050" dirty="0"/>
              <a:t>Systematic Review of Pesticide Human Health Effects. Ontario, The Ontario College of Family</a:t>
            </a:r>
          </a:p>
          <a:p>
            <a:r>
              <a:rPr lang="en-US" sz="1050" dirty="0"/>
              <a:t>Physicians. 2004</a:t>
            </a:r>
          </a:p>
        </p:txBody>
      </p:sp>
    </p:spTree>
    <p:extLst>
      <p:ext uri="{BB962C8B-B14F-4D97-AF65-F5344CB8AC3E}">
        <p14:creationId xmlns:p14="http://schemas.microsoft.com/office/powerpoint/2010/main" val="965744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229600" cy="1143000"/>
          </a:xfrm>
        </p:spPr>
        <p:txBody>
          <a:bodyPr/>
          <a:lstStyle/>
          <a:p>
            <a:r>
              <a:rPr lang="en-US" dirty="0" smtClean="0"/>
              <a:t>Pesticide Literature </a:t>
            </a:r>
            <a:endParaRPr lang="en-US" dirty="0"/>
          </a:p>
        </p:txBody>
      </p:sp>
      <p:sp>
        <p:nvSpPr>
          <p:cNvPr id="4" name="Rectangle 3"/>
          <p:cNvSpPr>
            <a:spLocks noGrp="1" noChangeArrowheads="1"/>
          </p:cNvSpPr>
          <p:nvPr>
            <p:ph idx="1"/>
          </p:nvPr>
        </p:nvSpPr>
        <p:spPr>
          <a:xfrm>
            <a:off x="1752600" y="1588402"/>
            <a:ext cx="6477000" cy="4525963"/>
          </a:xfrm>
        </p:spPr>
        <p:txBody>
          <a:bodyPr/>
          <a:lstStyle/>
          <a:p>
            <a:pPr>
              <a:lnSpc>
                <a:spcPct val="90000"/>
              </a:lnSpc>
              <a:tabLst>
                <a:tab pos="6689725" algn="l"/>
              </a:tabLst>
            </a:pPr>
            <a:r>
              <a:rPr lang="en-US" altLang="en-US" dirty="0"/>
              <a:t> </a:t>
            </a:r>
            <a:r>
              <a:rPr lang="en-US" altLang="en-US" sz="2400" dirty="0"/>
              <a:t>Women using pesticides </a:t>
            </a:r>
            <a:r>
              <a:rPr lang="en-US" altLang="en-US" sz="2400" u="sng" dirty="0">
                <a:solidFill>
                  <a:schemeClr val="accent6">
                    <a:lumMod val="75000"/>
                  </a:schemeClr>
                </a:solidFill>
              </a:rPr>
              <a:t>have 1.5 x increased </a:t>
            </a:r>
            <a:r>
              <a:rPr lang="en-US" altLang="en-US" sz="2400" dirty="0" smtClean="0"/>
              <a:t>odds </a:t>
            </a:r>
            <a:r>
              <a:rPr lang="en-US" altLang="en-US" sz="2400" dirty="0"/>
              <a:t>of </a:t>
            </a:r>
          </a:p>
          <a:p>
            <a:pPr lvl="2">
              <a:lnSpc>
                <a:spcPct val="90000"/>
              </a:lnSpc>
              <a:tabLst>
                <a:tab pos="6689725" algn="l"/>
              </a:tabLst>
            </a:pPr>
            <a:r>
              <a:rPr lang="en-US" altLang="en-US" dirty="0"/>
              <a:t> Longer cycles</a:t>
            </a:r>
          </a:p>
          <a:p>
            <a:pPr lvl="2">
              <a:lnSpc>
                <a:spcPct val="90000"/>
              </a:lnSpc>
              <a:tabLst>
                <a:tab pos="6689725" algn="l"/>
              </a:tabLst>
            </a:pPr>
            <a:r>
              <a:rPr lang="en-US" altLang="en-US" dirty="0"/>
              <a:t> Missing a </a:t>
            </a:r>
            <a:r>
              <a:rPr lang="en-US" altLang="en-US" dirty="0" smtClean="0"/>
              <a:t>period</a:t>
            </a:r>
          </a:p>
          <a:p>
            <a:pPr marL="914400" lvl="2" indent="0">
              <a:lnSpc>
                <a:spcPct val="90000"/>
              </a:lnSpc>
              <a:buNone/>
              <a:tabLst>
                <a:tab pos="6689725" algn="l"/>
              </a:tabLst>
            </a:pPr>
            <a:endParaRPr lang="en-US" altLang="en-US" dirty="0"/>
          </a:p>
          <a:p>
            <a:pPr>
              <a:lnSpc>
                <a:spcPct val="90000"/>
              </a:lnSpc>
              <a:tabLst>
                <a:tab pos="6689725" algn="l"/>
              </a:tabLst>
            </a:pPr>
            <a:r>
              <a:rPr lang="en-US" altLang="en-US" sz="2400" dirty="0" smtClean="0"/>
              <a:t>Hormonally </a:t>
            </a:r>
            <a:r>
              <a:rPr lang="en-US" altLang="en-US" sz="2400" dirty="0"/>
              <a:t>active pesticides increase odds of missed periods, long cycles, bleeding mid cycle.  </a:t>
            </a:r>
          </a:p>
          <a:p>
            <a:pPr lvl="2">
              <a:lnSpc>
                <a:spcPct val="90000"/>
              </a:lnSpc>
              <a:tabLst>
                <a:tab pos="6689725" algn="l"/>
              </a:tabLst>
            </a:pPr>
            <a:r>
              <a:rPr lang="en-US" altLang="en-US" sz="2000" dirty="0" err="1"/>
              <a:t>Lindane</a:t>
            </a:r>
            <a:endParaRPr lang="en-US" altLang="en-US" sz="2000" dirty="0"/>
          </a:p>
          <a:p>
            <a:pPr lvl="2">
              <a:lnSpc>
                <a:spcPct val="90000"/>
              </a:lnSpc>
              <a:tabLst>
                <a:tab pos="6689725" algn="l"/>
              </a:tabLst>
            </a:pPr>
            <a:r>
              <a:rPr lang="en-US" altLang="en-US" sz="2000" dirty="0"/>
              <a:t>Atrazine</a:t>
            </a:r>
          </a:p>
          <a:p>
            <a:pPr lvl="2">
              <a:lnSpc>
                <a:spcPct val="90000"/>
              </a:lnSpc>
              <a:tabLst>
                <a:tab pos="6689725" algn="l"/>
              </a:tabLst>
            </a:pPr>
            <a:r>
              <a:rPr lang="en-US" altLang="en-US" sz="2000" dirty="0" err="1"/>
              <a:t>Mancozeb</a:t>
            </a:r>
            <a:r>
              <a:rPr lang="en-US" altLang="en-US" sz="2000" dirty="0"/>
              <a:t> or </a:t>
            </a:r>
            <a:r>
              <a:rPr lang="en-US" altLang="en-US" sz="2000" dirty="0" err="1"/>
              <a:t>Maneb</a:t>
            </a:r>
            <a:endParaRPr lang="en-US" altLang="en-US" sz="2000" dirty="0"/>
          </a:p>
        </p:txBody>
      </p:sp>
      <p:sp>
        <p:nvSpPr>
          <p:cNvPr id="5" name="Text Box 7"/>
          <p:cNvSpPr txBox="1">
            <a:spLocks noChangeArrowheads="1"/>
          </p:cNvSpPr>
          <p:nvPr/>
        </p:nvSpPr>
        <p:spPr bwMode="auto">
          <a:xfrm>
            <a:off x="1905000" y="5791200"/>
            <a:ext cx="701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1200" dirty="0"/>
              <a:t> Source: Farr SL, Cooper GS, </a:t>
            </a:r>
            <a:r>
              <a:rPr lang="en-US" altLang="en-US" sz="1200" dirty="0" err="1"/>
              <a:t>Cai</a:t>
            </a:r>
            <a:r>
              <a:rPr lang="en-US" altLang="en-US" sz="1200" dirty="0"/>
              <a:t> J, </a:t>
            </a:r>
            <a:r>
              <a:rPr lang="en-US" altLang="en-US" sz="1200" dirty="0" err="1"/>
              <a:t>Savitz</a:t>
            </a:r>
            <a:r>
              <a:rPr lang="en-US" altLang="en-US" sz="1200" dirty="0"/>
              <a:t> DA, Sandler DP. Pesticide use and menstrual cycle characteristics among premenopausal women in the Agricultural Health Study. (2004). American Journal of Epidemiology, 160(12):1194-204.</a:t>
            </a:r>
          </a:p>
        </p:txBody>
      </p:sp>
    </p:spTree>
    <p:extLst>
      <p:ext uri="{BB962C8B-B14F-4D97-AF65-F5344CB8AC3E}">
        <p14:creationId xmlns:p14="http://schemas.microsoft.com/office/powerpoint/2010/main" val="27114000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Clinical Solutions  </a:t>
            </a:r>
            <a:endParaRPr lang="en-US" dirty="0"/>
          </a:p>
        </p:txBody>
      </p:sp>
      <p:sp>
        <p:nvSpPr>
          <p:cNvPr id="3" name="Content Placeholder 2"/>
          <p:cNvSpPr>
            <a:spLocks noGrp="1"/>
          </p:cNvSpPr>
          <p:nvPr>
            <p:ph idx="1"/>
          </p:nvPr>
        </p:nvSpPr>
        <p:spPr>
          <a:xfrm>
            <a:off x="495300" y="1066800"/>
            <a:ext cx="8458200" cy="5410200"/>
          </a:xfrm>
        </p:spPr>
        <p:txBody>
          <a:bodyPr>
            <a:normAutofit fontScale="92500"/>
          </a:bodyPr>
          <a:lstStyle/>
          <a:p>
            <a:pPr marL="0" indent="0">
              <a:buNone/>
            </a:pPr>
            <a:r>
              <a:rPr lang="en-US" sz="3500" dirty="0" smtClean="0"/>
              <a:t>Health </a:t>
            </a:r>
            <a:r>
              <a:rPr lang="en-US" sz="3500" dirty="0"/>
              <a:t>care providers are in an ideal position to identify and assess a patient’s risk for exposure</a:t>
            </a:r>
            <a:r>
              <a:rPr lang="en-US" sz="3500" dirty="0" smtClean="0"/>
              <a:t>.</a:t>
            </a:r>
          </a:p>
          <a:p>
            <a:r>
              <a:rPr lang="en-US" dirty="0" smtClean="0"/>
              <a:t> </a:t>
            </a:r>
            <a:r>
              <a:rPr lang="en-US" dirty="0"/>
              <a:t>The </a:t>
            </a:r>
            <a:r>
              <a:rPr lang="en-US" dirty="0" smtClean="0"/>
              <a:t>first step </a:t>
            </a:r>
            <a:r>
              <a:rPr lang="en-US" dirty="0"/>
              <a:t>is to obtain an environmental history that </a:t>
            </a:r>
            <a:r>
              <a:rPr lang="en-US" dirty="0" smtClean="0"/>
              <a:t>covers</a:t>
            </a:r>
          </a:p>
          <a:p>
            <a:pPr lvl="1"/>
            <a:r>
              <a:rPr lang="en-US" dirty="0" smtClean="0"/>
              <a:t> </a:t>
            </a:r>
            <a:r>
              <a:rPr lang="en-US" dirty="0"/>
              <a:t>residential and employment histories, </a:t>
            </a:r>
            <a:endParaRPr lang="en-US" dirty="0" smtClean="0"/>
          </a:p>
          <a:p>
            <a:pPr lvl="1"/>
            <a:r>
              <a:rPr lang="en-US" dirty="0" smtClean="0"/>
              <a:t>types of work </a:t>
            </a:r>
            <a:r>
              <a:rPr lang="en-US" dirty="0"/>
              <a:t>activities performed currently and in the relevant past, </a:t>
            </a:r>
            <a:r>
              <a:rPr lang="en-US" dirty="0" smtClean="0"/>
              <a:t>and</a:t>
            </a:r>
          </a:p>
          <a:p>
            <a:pPr lvl="1"/>
            <a:r>
              <a:rPr lang="en-US" dirty="0" smtClean="0"/>
              <a:t> </a:t>
            </a:r>
            <a:r>
              <a:rPr lang="en-US" dirty="0"/>
              <a:t>possible sources of exposure </a:t>
            </a:r>
            <a:r>
              <a:rPr lang="en-US" dirty="0" smtClean="0"/>
              <a:t>to biological </a:t>
            </a:r>
            <a:r>
              <a:rPr lang="en-US" dirty="0"/>
              <a:t>or chemical agents. For each exposure source identified, additional information needs to </a:t>
            </a:r>
            <a:r>
              <a:rPr lang="en-US" dirty="0" smtClean="0"/>
              <a:t>be collected</a:t>
            </a:r>
            <a:r>
              <a:rPr lang="en-US" dirty="0"/>
              <a:t>, such as frequency, duration, and intensity. </a:t>
            </a:r>
          </a:p>
          <a:p>
            <a:endParaRPr lang="en-US" dirty="0" smtClean="0"/>
          </a:p>
          <a:p>
            <a:pPr marL="0" indent="0">
              <a:buNone/>
            </a:pPr>
            <a:endParaRPr lang="en-US" dirty="0" smtClean="0"/>
          </a:p>
        </p:txBody>
      </p:sp>
      <p:sp>
        <p:nvSpPr>
          <p:cNvPr id="4" name="TextBox 3"/>
          <p:cNvSpPr txBox="1"/>
          <p:nvPr/>
        </p:nvSpPr>
        <p:spPr>
          <a:xfrm>
            <a:off x="838200" y="6211669"/>
            <a:ext cx="7620000" cy="646331"/>
          </a:xfrm>
          <a:prstGeom prst="rect">
            <a:avLst/>
          </a:prstGeom>
          <a:noFill/>
        </p:spPr>
        <p:txBody>
          <a:bodyPr wrap="square" rtlCol="0">
            <a:spAutoFit/>
          </a:bodyPr>
          <a:lstStyle/>
          <a:p>
            <a:r>
              <a:rPr lang="en-US" sz="1200" dirty="0"/>
              <a:t>Source: Reproductive Health Effects of Pesticide </a:t>
            </a:r>
            <a:r>
              <a:rPr lang="en-US" sz="1200" dirty="0" smtClean="0"/>
              <a:t>Exposure ;Issues</a:t>
            </a:r>
            <a:r>
              <a:rPr lang="en-US" sz="1200" dirty="0"/>
              <a:t> for Farmworker Health Service </a:t>
            </a:r>
            <a:r>
              <a:rPr lang="en-US" sz="1200" dirty="0" smtClean="0"/>
              <a:t>Providers</a:t>
            </a:r>
            <a:endParaRPr lang="en-US" sz="1200" dirty="0"/>
          </a:p>
          <a:p>
            <a:r>
              <a:rPr lang="en-US" sz="1200" dirty="0"/>
              <a:t>Pamela Rao PhD, Farmworker </a:t>
            </a:r>
            <a:r>
              <a:rPr lang="en-US" sz="1200" dirty="0" smtClean="0"/>
              <a:t>Justice</a:t>
            </a:r>
            <a:endParaRPr lang="en-US" sz="1200" dirty="0"/>
          </a:p>
          <a:p>
            <a:r>
              <a:rPr lang="en-US" sz="1200" dirty="0"/>
              <a:t>Migrant Clinicians Network </a:t>
            </a:r>
          </a:p>
        </p:txBody>
      </p:sp>
    </p:spTree>
    <p:extLst>
      <p:ext uri="{BB962C8B-B14F-4D97-AF65-F5344CB8AC3E}">
        <p14:creationId xmlns:p14="http://schemas.microsoft.com/office/powerpoint/2010/main" val="3945952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Resources</a:t>
            </a:r>
            <a:endParaRPr lang="en-US" dirty="0"/>
          </a:p>
        </p:txBody>
      </p:sp>
      <p:sp>
        <p:nvSpPr>
          <p:cNvPr id="3" name="Content Placeholder 2"/>
          <p:cNvSpPr>
            <a:spLocks noGrp="1"/>
          </p:cNvSpPr>
          <p:nvPr>
            <p:ph idx="1"/>
          </p:nvPr>
        </p:nvSpPr>
        <p:spPr>
          <a:xfrm>
            <a:off x="304800" y="1219200"/>
            <a:ext cx="8229600" cy="4525963"/>
          </a:xfrm>
        </p:spPr>
        <p:txBody>
          <a:bodyPr/>
          <a:lstStyle/>
          <a:p>
            <a:r>
              <a:rPr lang="en-US" dirty="0" smtClean="0"/>
              <a:t>EPA Recognition and Management of Pesticide Poisonings</a:t>
            </a:r>
          </a:p>
          <a:p>
            <a:r>
              <a:rPr lang="en-US" dirty="0" smtClean="0"/>
              <a:t>Online or</a:t>
            </a:r>
          </a:p>
          <a:p>
            <a:r>
              <a:rPr lang="en-US" dirty="0"/>
              <a:t>F</a:t>
            </a:r>
            <a:r>
              <a:rPr lang="en-US" dirty="0" smtClean="0"/>
              <a:t>ree manual  </a:t>
            </a:r>
            <a:endParaRPr lang="en-US" dirty="0"/>
          </a:p>
        </p:txBody>
      </p:sp>
      <p:pic>
        <p:nvPicPr>
          <p:cNvPr id="4" name="Picture 3" title="Picture of EPA webpage:  Recognition and Management of Pesticid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2286000"/>
            <a:ext cx="5775864" cy="4286447"/>
          </a:xfrm>
          <a:prstGeom prst="rect">
            <a:avLst/>
          </a:prstGeom>
        </p:spPr>
      </p:pic>
    </p:spTree>
    <p:extLst>
      <p:ext uri="{BB962C8B-B14F-4D97-AF65-F5344CB8AC3E}">
        <p14:creationId xmlns:p14="http://schemas.microsoft.com/office/powerpoint/2010/main" val="971509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Goals </a:t>
            </a:r>
            <a:endParaRPr lang="en-US" dirty="0"/>
          </a:p>
        </p:txBody>
      </p:sp>
      <p:sp>
        <p:nvSpPr>
          <p:cNvPr id="3" name="Content Placeholder 2"/>
          <p:cNvSpPr>
            <a:spLocks noGrp="1"/>
          </p:cNvSpPr>
          <p:nvPr>
            <p:ph idx="1"/>
          </p:nvPr>
        </p:nvSpPr>
        <p:spPr>
          <a:xfrm>
            <a:off x="1828800" y="1905000"/>
            <a:ext cx="6705600" cy="4525963"/>
          </a:xfrm>
        </p:spPr>
        <p:txBody>
          <a:bodyPr>
            <a:normAutofit fontScale="85000" lnSpcReduction="20000"/>
          </a:bodyPr>
          <a:lstStyle/>
          <a:p>
            <a:pPr marL="0" indent="0">
              <a:buNone/>
            </a:pPr>
            <a:r>
              <a:rPr lang="en-US" dirty="0" smtClean="0"/>
              <a:t>Upon </a:t>
            </a:r>
            <a:r>
              <a:rPr lang="en-US" dirty="0"/>
              <a:t>completion of this webinar, participants will be able to:</a:t>
            </a:r>
            <a:endParaRPr lang="en-US" dirty="0" smtClean="0"/>
          </a:p>
          <a:p>
            <a:r>
              <a:rPr lang="en-US" dirty="0" smtClean="0"/>
              <a:t>List </a:t>
            </a:r>
            <a:r>
              <a:rPr lang="en-US" dirty="0"/>
              <a:t>a minimum of four factors related to women’s health and safety in agriculture.</a:t>
            </a:r>
          </a:p>
          <a:p>
            <a:r>
              <a:rPr lang="en-US" dirty="0" smtClean="0"/>
              <a:t>Discuss </a:t>
            </a:r>
            <a:r>
              <a:rPr lang="en-US" dirty="0"/>
              <a:t>potential solutions that would address the unique safety and health challenges to women engaged in agriculture.</a:t>
            </a:r>
          </a:p>
          <a:p>
            <a:r>
              <a:rPr lang="en-US" dirty="0" smtClean="0"/>
              <a:t>Locate </a:t>
            </a:r>
            <a:r>
              <a:rPr lang="en-US" dirty="0"/>
              <a:t>a minimum of three recommended  clinical and community health resources that address women’s agricultural health and safety program development and education needs.</a:t>
            </a:r>
          </a:p>
        </p:txBody>
      </p:sp>
    </p:spTree>
    <p:extLst>
      <p:ext uri="{BB962C8B-B14F-4D97-AF65-F5344CB8AC3E}">
        <p14:creationId xmlns:p14="http://schemas.microsoft.com/office/powerpoint/2010/main" val="23866811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229600" cy="1143000"/>
          </a:xfrm>
        </p:spPr>
        <p:txBody>
          <a:bodyPr/>
          <a:lstStyle/>
          <a:p>
            <a:r>
              <a:rPr lang="en-US" dirty="0" smtClean="0"/>
              <a:t>Clinical Solutions</a:t>
            </a:r>
            <a:endParaRPr lang="en-US" dirty="0"/>
          </a:p>
        </p:txBody>
      </p:sp>
      <p:sp>
        <p:nvSpPr>
          <p:cNvPr id="4" name="Rectangle 3"/>
          <p:cNvSpPr>
            <a:spLocks noGrp="1" noChangeArrowheads="1"/>
          </p:cNvSpPr>
          <p:nvPr>
            <p:ph idx="1"/>
          </p:nvPr>
        </p:nvSpPr>
        <p:spPr>
          <a:xfrm>
            <a:off x="1676400" y="1905000"/>
            <a:ext cx="7315200" cy="4525963"/>
          </a:xfrm>
        </p:spPr>
        <p:txBody>
          <a:bodyPr>
            <a:normAutofit lnSpcReduction="10000"/>
          </a:bodyPr>
          <a:lstStyle/>
          <a:p>
            <a:pPr marL="0" indent="0">
              <a:buNone/>
            </a:pPr>
            <a:r>
              <a:rPr lang="en-US" sz="2000" b="1" dirty="0" smtClean="0"/>
              <a:t>EPA - Recognition and Management of Pesticide Poisonings </a:t>
            </a:r>
          </a:p>
          <a:p>
            <a:r>
              <a:rPr lang="en-US" sz="2000" dirty="0" smtClean="0"/>
              <a:t>Women </a:t>
            </a:r>
            <a:r>
              <a:rPr lang="en-US" sz="2000" dirty="0"/>
              <a:t>who are pregnant or planning a pregnancy, especially those currently performing farm work, should be informed of the implications of exposure </a:t>
            </a:r>
            <a:r>
              <a:rPr lang="en-US" sz="2000" u="sng" dirty="0">
                <a:solidFill>
                  <a:schemeClr val="accent6">
                    <a:lumMod val="75000"/>
                  </a:schemeClr>
                </a:solidFill>
              </a:rPr>
              <a:t>before, during and after pregnancy, </a:t>
            </a:r>
            <a:r>
              <a:rPr lang="en-US" sz="2000" dirty="0"/>
              <a:t>and assisted in making decisions that are appropriate for their individual work and home situations </a:t>
            </a:r>
            <a:r>
              <a:rPr lang="en-US" sz="2000" dirty="0" smtClean="0"/>
              <a:t>.</a:t>
            </a:r>
            <a:endParaRPr lang="en-US" sz="2000" dirty="0"/>
          </a:p>
          <a:p>
            <a:pPr marL="0" indent="0">
              <a:buNone/>
            </a:pPr>
            <a:r>
              <a:rPr lang="en-US" sz="2000" dirty="0"/>
              <a:t> </a:t>
            </a:r>
          </a:p>
          <a:p>
            <a:r>
              <a:rPr lang="en-US" sz="2000" dirty="0"/>
              <a:t>Providers should encourage mothers to avoid exposure that might contaminate breast milk without unduly alarming them, perhaps by associating it with the importance of not smoking or drinking alcohol during pregnancy and nursing </a:t>
            </a:r>
            <a:r>
              <a:rPr lang="en-US" sz="2000" dirty="0" smtClean="0"/>
              <a:t>. </a:t>
            </a:r>
            <a:endParaRPr lang="en-US" sz="2000" dirty="0"/>
          </a:p>
          <a:p>
            <a:pPr marL="0" indent="0">
              <a:buNone/>
            </a:pPr>
            <a:endParaRPr lang="en-US" sz="2000" dirty="0"/>
          </a:p>
          <a:p>
            <a:r>
              <a:rPr lang="en-US" sz="2000" dirty="0"/>
              <a:t>Of course, breast feeding should continue to be strongly encouraged since all evidence indicates that the known benefits far outweigh the potential risks </a:t>
            </a:r>
            <a:r>
              <a:rPr lang="en-US" sz="2000" dirty="0" smtClean="0"/>
              <a:t>.</a:t>
            </a:r>
            <a:endParaRPr lang="en-US" sz="2000" dirty="0"/>
          </a:p>
          <a:p>
            <a:pPr>
              <a:lnSpc>
                <a:spcPct val="90000"/>
              </a:lnSpc>
              <a:tabLst>
                <a:tab pos="6689725" algn="l"/>
              </a:tabLst>
            </a:pPr>
            <a:endParaRPr lang="en-US" altLang="en-US" sz="2000" dirty="0"/>
          </a:p>
        </p:txBody>
      </p:sp>
    </p:spTree>
    <p:extLst>
      <p:ext uri="{BB962C8B-B14F-4D97-AF65-F5344CB8AC3E}">
        <p14:creationId xmlns:p14="http://schemas.microsoft.com/office/powerpoint/2010/main" val="16448276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229600" cy="1143000"/>
          </a:xfrm>
        </p:spPr>
        <p:txBody>
          <a:bodyPr/>
          <a:lstStyle/>
          <a:p>
            <a:r>
              <a:rPr lang="en-US" dirty="0" smtClean="0"/>
              <a:t>Clinical Solutions</a:t>
            </a:r>
            <a:endParaRPr lang="en-US" dirty="0"/>
          </a:p>
        </p:txBody>
      </p:sp>
      <p:sp>
        <p:nvSpPr>
          <p:cNvPr id="4" name="Rectangle 3"/>
          <p:cNvSpPr>
            <a:spLocks noGrp="1" noChangeArrowheads="1"/>
          </p:cNvSpPr>
          <p:nvPr>
            <p:ph idx="1"/>
          </p:nvPr>
        </p:nvSpPr>
        <p:spPr>
          <a:xfrm>
            <a:off x="1447800" y="1828800"/>
            <a:ext cx="7315200" cy="4525963"/>
          </a:xfrm>
        </p:spPr>
        <p:txBody>
          <a:bodyPr>
            <a:normAutofit fontScale="92500"/>
          </a:bodyPr>
          <a:lstStyle/>
          <a:p>
            <a:r>
              <a:rPr lang="en-US" sz="2800" dirty="0" smtClean="0"/>
              <a:t>Education </a:t>
            </a:r>
            <a:r>
              <a:rPr lang="en-US" sz="2800" dirty="0"/>
              <a:t>about pesticide safety is an important measure for preventing exposure. </a:t>
            </a:r>
          </a:p>
          <a:p>
            <a:r>
              <a:rPr lang="en-US" sz="2800" dirty="0"/>
              <a:t>Education on ways they and the farmworkers with which they live can reduce take‐home exposure:</a:t>
            </a:r>
          </a:p>
          <a:p>
            <a:pPr lvl="1"/>
            <a:r>
              <a:rPr lang="en-US" dirty="0"/>
              <a:t>Remove work </a:t>
            </a:r>
            <a:r>
              <a:rPr lang="en-US" dirty="0">
                <a:solidFill>
                  <a:prstClr val="black"/>
                </a:solidFill>
              </a:rPr>
              <a:t>clothes and shoes before entering the home</a:t>
            </a:r>
          </a:p>
          <a:p>
            <a:pPr lvl="1"/>
            <a:r>
              <a:rPr lang="en-US" dirty="0">
                <a:solidFill>
                  <a:prstClr val="black"/>
                </a:solidFill>
              </a:rPr>
              <a:t>Shower or bath upon returning home and before touching other people</a:t>
            </a:r>
          </a:p>
          <a:p>
            <a:pPr lvl="1"/>
            <a:r>
              <a:rPr lang="en-US" dirty="0">
                <a:solidFill>
                  <a:prstClr val="black"/>
                </a:solidFill>
              </a:rPr>
              <a:t>Store and launder dirty work clothes separately from other clothing</a:t>
            </a:r>
            <a:endParaRPr lang="en-US" dirty="0"/>
          </a:p>
          <a:p>
            <a:endParaRPr lang="en-US" altLang="en-US" sz="2000" dirty="0"/>
          </a:p>
        </p:txBody>
      </p:sp>
    </p:spTree>
    <p:extLst>
      <p:ext uri="{BB962C8B-B14F-4D97-AF65-F5344CB8AC3E}">
        <p14:creationId xmlns:p14="http://schemas.microsoft.com/office/powerpoint/2010/main" val="12776208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794" y="39507"/>
            <a:ext cx="8229600" cy="1143000"/>
          </a:xfrm>
        </p:spPr>
        <p:txBody>
          <a:bodyPr/>
          <a:lstStyle/>
          <a:p>
            <a:r>
              <a:rPr lang="en-US" dirty="0" smtClean="0"/>
              <a:t>Pesticides</a:t>
            </a:r>
            <a:endParaRPr lang="en-US" dirty="0"/>
          </a:p>
        </p:txBody>
      </p:sp>
      <p:sp>
        <p:nvSpPr>
          <p:cNvPr id="3" name="Content Placeholder 2"/>
          <p:cNvSpPr>
            <a:spLocks noGrp="1"/>
          </p:cNvSpPr>
          <p:nvPr>
            <p:ph idx="1"/>
          </p:nvPr>
        </p:nvSpPr>
        <p:spPr>
          <a:xfrm>
            <a:off x="1981200" y="1600200"/>
            <a:ext cx="6705600" cy="4525963"/>
          </a:xfrm>
        </p:spPr>
        <p:txBody>
          <a:bodyPr/>
          <a:lstStyle/>
          <a:p>
            <a:r>
              <a:rPr lang="en-US" dirty="0" smtClean="0"/>
              <a:t>Read the label</a:t>
            </a:r>
          </a:p>
          <a:p>
            <a:r>
              <a:rPr lang="en-US" dirty="0" smtClean="0"/>
              <a:t>Wear appropriate PPE</a:t>
            </a:r>
          </a:p>
          <a:p>
            <a:r>
              <a:rPr lang="en-US" dirty="0" smtClean="0"/>
              <a:t>Find PPE that fits</a:t>
            </a:r>
          </a:p>
          <a:p>
            <a:pPr lvl="1"/>
            <a:r>
              <a:rPr lang="en-US" dirty="0" smtClean="0"/>
              <a:t>Gloves</a:t>
            </a:r>
          </a:p>
          <a:p>
            <a:pPr lvl="1"/>
            <a:r>
              <a:rPr lang="en-US" dirty="0" smtClean="0"/>
              <a:t>Goggles</a:t>
            </a:r>
          </a:p>
          <a:p>
            <a:pPr lvl="1"/>
            <a:r>
              <a:rPr lang="en-US" dirty="0" smtClean="0"/>
              <a:t>Tyvek</a:t>
            </a:r>
          </a:p>
          <a:p>
            <a:pPr lvl="1"/>
            <a:r>
              <a:rPr lang="en-US" dirty="0" smtClean="0"/>
              <a:t>Respirator </a:t>
            </a:r>
            <a:endParaRPr lang="en-US" dirty="0"/>
          </a:p>
        </p:txBody>
      </p:sp>
      <p:pic>
        <p:nvPicPr>
          <p:cNvPr id="4" name="Picture 3" title="Woman trying on work glove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25036" y="3200400"/>
            <a:ext cx="3818964" cy="3657600"/>
          </a:xfrm>
          <a:prstGeom prst="rect">
            <a:avLst/>
          </a:prstGeom>
        </p:spPr>
      </p:pic>
    </p:spTree>
    <p:extLst>
      <p:ext uri="{BB962C8B-B14F-4D97-AF65-F5344CB8AC3E}">
        <p14:creationId xmlns:p14="http://schemas.microsoft.com/office/powerpoint/2010/main" val="3591359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2514600" cy="609600"/>
          </a:xfrm>
        </p:spPr>
        <p:txBody>
          <a:bodyPr>
            <a:noAutofit/>
          </a:bodyPr>
          <a:lstStyle/>
          <a:p>
            <a:r>
              <a:rPr lang="en-US" sz="2800" dirty="0" smtClean="0"/>
              <a:t>Label is Key </a:t>
            </a:r>
            <a:br>
              <a:rPr lang="en-US" sz="2800" dirty="0" smtClean="0"/>
            </a:br>
            <a:r>
              <a:rPr lang="en-US" sz="2800" dirty="0"/>
              <a:t/>
            </a:r>
            <a:br>
              <a:rPr lang="en-US" sz="2800" dirty="0"/>
            </a:br>
            <a:r>
              <a:rPr lang="en-US" sz="2800" dirty="0" smtClean="0"/>
              <a:t>Precautionary Statement</a:t>
            </a:r>
            <a:br>
              <a:rPr lang="en-US" sz="2800" dirty="0" smtClean="0"/>
            </a:br>
            <a:r>
              <a:rPr lang="en-US" sz="2800" dirty="0" smtClean="0"/>
              <a:t/>
            </a:r>
            <a:br>
              <a:rPr lang="en-US" sz="2800" dirty="0" smtClean="0"/>
            </a:br>
            <a:r>
              <a:rPr lang="en-US" sz="2800" dirty="0" smtClean="0"/>
              <a:t>Personal Protective Equipment </a:t>
            </a:r>
            <a:endParaRPr lang="en-US" sz="2800" dirty="0"/>
          </a:p>
        </p:txBody>
      </p:sp>
      <p:pic>
        <p:nvPicPr>
          <p:cNvPr id="10" name="Picture 9" title="Example of an S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21186" y="0"/>
            <a:ext cx="5522814" cy="6858000"/>
          </a:xfrm>
          <a:prstGeom prst="rect">
            <a:avLst/>
          </a:prstGeom>
        </p:spPr>
      </p:pic>
    </p:spTree>
    <p:extLst>
      <p:ext uri="{BB962C8B-B14F-4D97-AF65-F5344CB8AC3E}">
        <p14:creationId xmlns:p14="http://schemas.microsoft.com/office/powerpoint/2010/main" val="31890934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a:xfrm>
            <a:off x="838200" y="-76200"/>
            <a:ext cx="8229600" cy="1143000"/>
          </a:xfrm>
        </p:spPr>
        <p:txBody>
          <a:bodyPr/>
          <a:lstStyle/>
          <a:p>
            <a:pPr eaLnBrk="1" hangingPunct="1"/>
            <a:r>
              <a:rPr lang="en-US" altLang="en-US" smtClean="0"/>
              <a:t>Synergize disinfectant</a:t>
            </a:r>
          </a:p>
        </p:txBody>
      </p:sp>
      <p:sp>
        <p:nvSpPr>
          <p:cNvPr id="132099" name="Content Placeholder 2"/>
          <p:cNvSpPr>
            <a:spLocks noGrp="1"/>
          </p:cNvSpPr>
          <p:nvPr>
            <p:ph idx="1"/>
          </p:nvPr>
        </p:nvSpPr>
        <p:spPr>
          <a:xfrm>
            <a:off x="5715000" y="1077686"/>
            <a:ext cx="3027317" cy="5029200"/>
          </a:xfrm>
        </p:spPr>
        <p:txBody>
          <a:bodyPr/>
          <a:lstStyle/>
          <a:p>
            <a:pPr eaLnBrk="1" hangingPunct="1"/>
            <a:r>
              <a:rPr lang="en-US" altLang="en-US" sz="1400" dirty="0" smtClean="0"/>
              <a:t>Causes irreversible eye damage and skin burns. </a:t>
            </a:r>
          </a:p>
          <a:p>
            <a:pPr eaLnBrk="1" hangingPunct="1"/>
            <a:r>
              <a:rPr lang="en-US" altLang="en-US" sz="1400" dirty="0" smtClean="0"/>
              <a:t>May be fatal if inhaled. </a:t>
            </a:r>
          </a:p>
          <a:p>
            <a:pPr eaLnBrk="1" hangingPunct="1"/>
            <a:r>
              <a:rPr lang="en-US" altLang="en-US" sz="1400" dirty="0" smtClean="0"/>
              <a:t>Harmful if swallowed or absorbed through skin.</a:t>
            </a:r>
          </a:p>
          <a:p>
            <a:pPr eaLnBrk="1" hangingPunct="1"/>
            <a:r>
              <a:rPr lang="en-US" altLang="en-US" sz="1400" dirty="0" smtClean="0"/>
              <a:t> Do not get in eyes, on skin or on clothing. </a:t>
            </a:r>
          </a:p>
          <a:p>
            <a:pPr eaLnBrk="1" hangingPunct="1"/>
            <a:r>
              <a:rPr lang="en-US" altLang="en-US" sz="1400" dirty="0" smtClean="0"/>
              <a:t>Do not breathe spray mist. </a:t>
            </a:r>
          </a:p>
          <a:p>
            <a:pPr eaLnBrk="1" hangingPunct="1"/>
            <a:r>
              <a:rPr lang="en-US" altLang="en-US" sz="1400" dirty="0" smtClean="0"/>
              <a:t>Wear goggles or face shield. </a:t>
            </a:r>
          </a:p>
          <a:p>
            <a:pPr eaLnBrk="1" hangingPunct="1"/>
            <a:r>
              <a:rPr lang="en-US" altLang="en-US" sz="1400" dirty="0" smtClean="0"/>
              <a:t>Wear a dust/mist/filtering respirator (MSHA/NIOSH approval number prefix TC-21C) or a NIOSH approved respirator with any N, P, R, or HE </a:t>
            </a:r>
            <a:r>
              <a:rPr lang="en-US" altLang="en-US" sz="1400" dirty="0" err="1" smtClean="0"/>
              <a:t>prefilter</a:t>
            </a:r>
            <a:r>
              <a:rPr lang="en-US" altLang="en-US" sz="1400" dirty="0" smtClean="0"/>
              <a:t>. </a:t>
            </a:r>
          </a:p>
          <a:p>
            <a:pPr eaLnBrk="1" hangingPunct="1"/>
            <a:r>
              <a:rPr lang="en-US" altLang="en-US" sz="1400" dirty="0" smtClean="0"/>
              <a:t>Wear protective clothing and rubber gloves. Prolonged or frequent repeated skin contact may cause allergic reaction in some individuals. </a:t>
            </a:r>
          </a:p>
          <a:p>
            <a:pPr eaLnBrk="1" hangingPunct="1"/>
            <a:r>
              <a:rPr lang="en-US" altLang="en-US" sz="1400" dirty="0" smtClean="0"/>
              <a:t>Wash hands before eating, drinking, chewing gum, using tobacco or using the toilet. Remove contaminated clothing and wash before reuse</a:t>
            </a:r>
          </a:p>
        </p:txBody>
      </p:sp>
      <p:pic>
        <p:nvPicPr>
          <p:cNvPr id="132100" name="Picture 2" title="Sample of a cleaner disinfectant labe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1143000"/>
            <a:ext cx="509649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5693314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4"/>
          <p:cNvSpPr txBox="1">
            <a:spLocks noChangeArrowheads="1"/>
          </p:cNvSpPr>
          <p:nvPr/>
        </p:nvSpPr>
        <p:spPr bwMode="auto">
          <a:xfrm>
            <a:off x="1752600" y="273050"/>
            <a:ext cx="5562600" cy="954107"/>
          </a:xfrm>
          <a:prstGeom prst="rect">
            <a:avLst/>
          </a:prstGeom>
          <a:noFill/>
          <a:ln w="9525">
            <a:noFill/>
            <a:miter lim="800000"/>
            <a:headEnd/>
            <a:tailEnd/>
          </a:ln>
        </p:spPr>
        <p:txBody>
          <a:bodyPr>
            <a:spAutoFit/>
          </a:bodyPr>
          <a:lstStyle/>
          <a:p>
            <a:pPr algn="ctr" fontAlgn="base">
              <a:spcBef>
                <a:spcPct val="0"/>
              </a:spcBef>
              <a:spcAft>
                <a:spcPct val="0"/>
              </a:spcAft>
            </a:pPr>
            <a:r>
              <a:rPr lang="en-US" sz="2800" dirty="0">
                <a:solidFill>
                  <a:srgbClr val="000000"/>
                </a:solidFill>
                <a:latin typeface="Calibri" pitchFamily="34" charset="0"/>
              </a:rPr>
              <a:t>Cholinesterase Protocol for Healthcare Providers </a:t>
            </a:r>
          </a:p>
        </p:txBody>
      </p:sp>
      <p:sp>
        <p:nvSpPr>
          <p:cNvPr id="2" name="Title 1" hidden="1"/>
          <p:cNvSpPr>
            <a:spLocks noGrp="1"/>
          </p:cNvSpPr>
          <p:nvPr>
            <p:ph type="title"/>
          </p:nvPr>
        </p:nvSpPr>
        <p:spPr/>
        <p:txBody>
          <a:bodyPr/>
          <a:lstStyle/>
          <a:p>
            <a:r>
              <a:rPr lang="en-US" dirty="0">
                <a:solidFill>
                  <a:srgbClr val="000000"/>
                </a:solidFill>
                <a:latin typeface="Calibri" pitchFamily="34" charset="0"/>
              </a:rPr>
              <a:t>Cholinesterase Protocol for Healthcare Providers </a:t>
            </a:r>
            <a:br>
              <a:rPr lang="en-US" dirty="0">
                <a:solidFill>
                  <a:srgbClr val="000000"/>
                </a:solidFill>
                <a:latin typeface="Calibri" pitchFamily="34" charset="0"/>
              </a:rPr>
            </a:br>
            <a:endParaRPr lang="en-US" dirty="0"/>
          </a:p>
        </p:txBody>
      </p:sp>
      <p:sp>
        <p:nvSpPr>
          <p:cNvPr id="27651" name="Rectangle 6"/>
          <p:cNvSpPr>
            <a:spLocks noGrp="1" noChangeArrowheads="1"/>
          </p:cNvSpPr>
          <p:nvPr>
            <p:ph type="body" sz="half" idx="4294967295"/>
          </p:nvPr>
        </p:nvSpPr>
        <p:spPr>
          <a:xfrm>
            <a:off x="0" y="2039938"/>
            <a:ext cx="4038600" cy="3840162"/>
          </a:xfrm>
        </p:spPr>
        <p:txBody>
          <a:bodyPr>
            <a:normAutofit lnSpcReduction="10000"/>
          </a:bodyPr>
          <a:lstStyle/>
          <a:p>
            <a:r>
              <a:rPr lang="en-US" sz="2400" dirty="0" smtClean="0"/>
              <a:t>Whom to Test?</a:t>
            </a:r>
          </a:p>
          <a:p>
            <a:r>
              <a:rPr lang="en-US" sz="2400" dirty="0" smtClean="0"/>
              <a:t>Testing</a:t>
            </a:r>
          </a:p>
          <a:p>
            <a:r>
              <a:rPr lang="en-US" sz="2400" dirty="0" smtClean="0"/>
              <a:t>Post Exposure Testing</a:t>
            </a:r>
          </a:p>
          <a:p>
            <a:r>
              <a:rPr lang="en-US" sz="2400" dirty="0" smtClean="0"/>
              <a:t>Medical Removal</a:t>
            </a:r>
          </a:p>
          <a:p>
            <a:r>
              <a:rPr lang="en-US" sz="2400" dirty="0" smtClean="0"/>
              <a:t>Level of Return to Handling</a:t>
            </a:r>
          </a:p>
          <a:p>
            <a:r>
              <a:rPr lang="en-US" sz="2400" dirty="0" smtClean="0"/>
              <a:t>Review of Handling Practices</a:t>
            </a:r>
          </a:p>
          <a:p>
            <a:endParaRPr lang="en-US" sz="2400" dirty="0"/>
          </a:p>
          <a:p>
            <a:r>
              <a:rPr lang="en-US" sz="2400" dirty="0" smtClean="0">
                <a:solidFill>
                  <a:srgbClr val="FF0000"/>
                </a:solidFill>
              </a:rPr>
              <a:t>Archived Webinar</a:t>
            </a:r>
          </a:p>
        </p:txBody>
      </p:sp>
      <p:pic>
        <p:nvPicPr>
          <p:cNvPr id="27652" name="Picture 4" descr="June 2012 protocol jpeg.JPG" title="Cholinesterase Protocol for Healthcare Providers "/>
          <p:cNvPicPr>
            <a:picLocks noChangeAspect="1"/>
          </p:cNvPicPr>
          <p:nvPr/>
        </p:nvPicPr>
        <p:blipFill rotWithShape="1">
          <a:blip r:embed="rId3" cstate="email">
            <a:extLst>
              <a:ext uri="{28A0092B-C50C-407E-A947-70E740481C1C}">
                <a14:useLocalDpi xmlns:a14="http://schemas.microsoft.com/office/drawing/2010/main"/>
              </a:ext>
            </a:extLst>
          </a:blip>
          <a:srcRect t="-3125"/>
          <a:stretch/>
        </p:blipFill>
        <p:spPr bwMode="auto">
          <a:xfrm>
            <a:off x="4800600" y="1086302"/>
            <a:ext cx="3962400" cy="54668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p:cNvSpPr>
          <p:nvPr/>
        </p:nvSpPr>
        <p:spPr bwMode="auto">
          <a:xfrm>
            <a:off x="457200" y="152400"/>
            <a:ext cx="8229600" cy="563563"/>
          </a:xfrm>
          <a:prstGeom prst="rect">
            <a:avLst/>
          </a:prstGeom>
          <a:noFill/>
          <a:ln w="9525">
            <a:noFill/>
            <a:miter lim="800000"/>
            <a:headEnd/>
            <a:tailEnd/>
          </a:ln>
        </p:spPr>
        <p:txBody>
          <a:bodyPr anchor="ctr"/>
          <a:lstStyle/>
          <a:p>
            <a:pPr algn="ctr"/>
            <a:r>
              <a:rPr lang="en-US" sz="3600">
                <a:solidFill>
                  <a:schemeClr val="tx2"/>
                </a:solidFill>
              </a:rPr>
              <a:t>Cholinesterase Algorithm</a:t>
            </a:r>
          </a:p>
        </p:txBody>
      </p:sp>
      <p:pic>
        <p:nvPicPr>
          <p:cNvPr id="28675" name="Picture 4" descr="Clipboard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w="9525">
            <a:noFill/>
            <a:miter lim="800000"/>
            <a:headEnd/>
            <a:tailEnd/>
          </a:ln>
        </p:spPr>
      </p:pic>
      <p:sp>
        <p:nvSpPr>
          <p:cNvPr id="2" name="Title 1" hidden="1"/>
          <p:cNvSpPr>
            <a:spLocks noGrp="1"/>
          </p:cNvSpPr>
          <p:nvPr>
            <p:ph type="title"/>
          </p:nvPr>
        </p:nvSpPr>
        <p:spPr/>
        <p:txBody>
          <a:bodyPr/>
          <a:lstStyle/>
          <a:p>
            <a:r>
              <a:rPr lang="en-US" dirty="0">
                <a:solidFill>
                  <a:srgbClr val="000000"/>
                </a:solidFill>
                <a:latin typeface="Calibri" pitchFamily="34" charset="0"/>
              </a:rPr>
              <a:t>Cholinesterase </a:t>
            </a:r>
            <a:r>
              <a:rPr lang="en-US" dirty="0" smtClean="0">
                <a:solidFill>
                  <a:srgbClr val="000000"/>
                </a:solidFill>
                <a:latin typeface="Calibri" pitchFamily="34" charset="0"/>
              </a:rPr>
              <a:t>Algorithm</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943600" y="885825"/>
            <a:ext cx="2743200" cy="1524000"/>
          </a:xfrm>
        </p:spPr>
        <p:txBody>
          <a:bodyPr>
            <a:normAutofit/>
          </a:bodyPr>
          <a:lstStyle/>
          <a:p>
            <a:r>
              <a:rPr lang="en-US" dirty="0" smtClean="0"/>
              <a:t>Client Resource </a:t>
            </a:r>
          </a:p>
        </p:txBody>
      </p:sp>
      <p:pic>
        <p:nvPicPr>
          <p:cNvPr id="77827" name="Picture 3" descr="PPE Brochure_Page_1.jpg" title="Example of PPE and different garden setting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p:cNvSpPr txBox="1">
            <a:spLocks noChangeArrowheads="1"/>
          </p:cNvSpPr>
          <p:nvPr/>
        </p:nvSpPr>
        <p:spPr bwMode="auto">
          <a:xfrm>
            <a:off x="6400800" y="2409825"/>
            <a:ext cx="243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50000"/>
              </a:spcBef>
              <a:spcAft>
                <a:spcPct val="0"/>
              </a:spcAft>
            </a:pPr>
            <a:r>
              <a:rPr lang="en-US" dirty="0" smtClean="0">
                <a:solidFill>
                  <a:prstClr val="white"/>
                </a:solidFill>
              </a:rPr>
              <a:t>National Pesticide PPE Training  Solutions Committee</a:t>
            </a:r>
          </a:p>
        </p:txBody>
      </p:sp>
      <p:sp>
        <p:nvSpPr>
          <p:cNvPr id="2" name="Rectangle 1"/>
          <p:cNvSpPr/>
          <p:nvPr/>
        </p:nvSpPr>
        <p:spPr>
          <a:xfrm>
            <a:off x="5331501" y="5257800"/>
            <a:ext cx="3657600" cy="1200329"/>
          </a:xfrm>
          <a:prstGeom prst="rect">
            <a:avLst/>
          </a:prstGeom>
        </p:spPr>
        <p:txBody>
          <a:bodyPr wrap="square">
            <a:spAutoFit/>
          </a:bodyPr>
          <a:lstStyle/>
          <a:p>
            <a:r>
              <a:rPr lang="en-US" sz="1200" dirty="0"/>
              <a:t>Source: National Association of County Agricultural Agents: nacaa.com</a:t>
            </a:r>
          </a:p>
          <a:p>
            <a:r>
              <a:rPr lang="en-US" sz="1200" dirty="0"/>
              <a:t>Source: Pesticide Environmental Stewardship: pesticidestewardship.org</a:t>
            </a:r>
          </a:p>
          <a:p>
            <a:r>
              <a:rPr lang="en-US" sz="1200" dirty="0"/>
              <a:t>Source: Syngenta Environmental Stewardship: </a:t>
            </a:r>
            <a:r>
              <a:rPr lang="en-US" sz="1200" dirty="0" smtClean="0"/>
              <a:t>syngentacropprotection.com/</a:t>
            </a:r>
            <a:r>
              <a:rPr lang="en-US" sz="1200" dirty="0" err="1" smtClean="0"/>
              <a:t>Env_Stewardship</a:t>
            </a:r>
            <a:endParaRPr 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Respiratory Literature </a:t>
            </a:r>
            <a:endParaRPr lang="en-US" dirty="0"/>
          </a:p>
        </p:txBody>
      </p:sp>
      <p:sp>
        <p:nvSpPr>
          <p:cNvPr id="3" name="Content Placeholder 2"/>
          <p:cNvSpPr>
            <a:spLocks noGrp="1"/>
          </p:cNvSpPr>
          <p:nvPr>
            <p:ph idx="1"/>
          </p:nvPr>
        </p:nvSpPr>
        <p:spPr>
          <a:xfrm>
            <a:off x="1752600" y="1828800"/>
            <a:ext cx="6781800" cy="4525963"/>
          </a:xfrm>
        </p:spPr>
        <p:txBody>
          <a:bodyPr>
            <a:normAutofit fontScale="85000" lnSpcReduction="10000"/>
          </a:bodyPr>
          <a:lstStyle/>
          <a:p>
            <a:r>
              <a:rPr lang="en-US" dirty="0"/>
              <a:t>Farm women have been overlooked in the evaluation of respiratory hazards of agriculture although they commonly perform tasks that are similar to those done by men</a:t>
            </a:r>
            <a:endParaRPr lang="en-US" dirty="0" smtClean="0"/>
          </a:p>
          <a:p>
            <a:endParaRPr lang="en-US" dirty="0"/>
          </a:p>
          <a:p>
            <a:r>
              <a:rPr lang="en-US" dirty="0" smtClean="0"/>
              <a:t>Pesticides </a:t>
            </a:r>
            <a:r>
              <a:rPr lang="en-US" dirty="0"/>
              <a:t>as well as grain and dust exposures were </a:t>
            </a:r>
            <a:r>
              <a:rPr lang="en-US" dirty="0">
                <a:solidFill>
                  <a:schemeClr val="accent6">
                    <a:lumMod val="75000"/>
                  </a:schemeClr>
                </a:solidFill>
              </a:rPr>
              <a:t>associated with chronic bronchitis among </a:t>
            </a:r>
            <a:r>
              <a:rPr lang="en-US" u="sng" dirty="0">
                <a:solidFill>
                  <a:schemeClr val="accent6">
                    <a:lumMod val="75000"/>
                  </a:schemeClr>
                </a:solidFill>
              </a:rPr>
              <a:t>non-smoking </a:t>
            </a:r>
            <a:r>
              <a:rPr lang="en-US" dirty="0">
                <a:solidFill>
                  <a:schemeClr val="accent6">
                    <a:lumMod val="75000"/>
                  </a:schemeClr>
                </a:solidFill>
              </a:rPr>
              <a:t>farm women</a:t>
            </a:r>
            <a:r>
              <a:rPr lang="en-US" dirty="0" smtClean="0"/>
              <a:t>.</a:t>
            </a:r>
          </a:p>
          <a:p>
            <a:pPr marL="0" indent="0">
              <a:buNone/>
            </a:pPr>
            <a:endParaRPr lang="en-US" sz="1500" dirty="0" smtClean="0"/>
          </a:p>
          <a:p>
            <a:pPr marL="0" indent="0">
              <a:buNone/>
            </a:pPr>
            <a:r>
              <a:rPr lang="en-US" sz="1500" dirty="0" smtClean="0"/>
              <a:t>CHRONIC </a:t>
            </a:r>
            <a:r>
              <a:rPr lang="en-US" sz="1500" dirty="0"/>
              <a:t>BRONCHITIS AMONG NON-SMOKING FARM </a:t>
            </a:r>
            <a:r>
              <a:rPr lang="en-US" sz="1500" dirty="0" smtClean="0"/>
              <a:t>WOMEN IN </a:t>
            </a:r>
            <a:r>
              <a:rPr lang="en-US" sz="1500" dirty="0"/>
              <a:t>THE AGRICULTURAL HEALTH </a:t>
            </a:r>
            <a:r>
              <a:rPr lang="en-US" sz="1500" dirty="0" smtClean="0"/>
              <a:t>STUDY (Martin </a:t>
            </a:r>
            <a:r>
              <a:rPr lang="en-US" sz="1500" dirty="0"/>
              <a:t>Valcin1,2, Paul K. Henneberger2, Greg J. Kullman2, David M. Umbach3, Stephanie </a:t>
            </a:r>
            <a:r>
              <a:rPr lang="en-US" sz="1500" dirty="0" smtClean="0"/>
              <a:t>J.London1</a:t>
            </a:r>
            <a:r>
              <a:rPr lang="en-US" sz="1500" dirty="0"/>
              <a:t>, Michael CR Alavanja4, Dale P. Sandler1, and Jane A</a:t>
            </a:r>
            <a:r>
              <a:rPr lang="en-US" sz="1500" dirty="0" smtClean="0"/>
              <a:t>.)</a:t>
            </a:r>
            <a:endParaRPr lang="en-US" sz="1500" dirty="0"/>
          </a:p>
        </p:txBody>
      </p:sp>
    </p:spTree>
    <p:extLst>
      <p:ext uri="{BB962C8B-B14F-4D97-AF65-F5344CB8AC3E}">
        <p14:creationId xmlns:p14="http://schemas.microsoft.com/office/powerpoint/2010/main" val="2843833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49"/>
            <a:ext cx="8229600" cy="1143000"/>
          </a:xfrm>
        </p:spPr>
        <p:txBody>
          <a:bodyPr/>
          <a:lstStyle/>
          <a:p>
            <a:r>
              <a:rPr lang="en-US" dirty="0" smtClean="0"/>
              <a:t>Prevalence  </a:t>
            </a:r>
            <a:endParaRPr lang="en-US" dirty="0"/>
          </a:p>
        </p:txBody>
      </p:sp>
      <p:sp>
        <p:nvSpPr>
          <p:cNvPr id="10" name="Content Placeholder 9"/>
          <p:cNvSpPr>
            <a:spLocks noGrp="1"/>
          </p:cNvSpPr>
          <p:nvPr>
            <p:ph idx="1"/>
          </p:nvPr>
        </p:nvSpPr>
        <p:spPr>
          <a:xfrm>
            <a:off x="1447800" y="1851818"/>
            <a:ext cx="7467600" cy="4525963"/>
          </a:xfrm>
        </p:spPr>
        <p:txBody>
          <a:bodyPr>
            <a:noAutofit/>
          </a:bodyPr>
          <a:lstStyle/>
          <a:p>
            <a:r>
              <a:rPr lang="en-US" sz="1800" dirty="0"/>
              <a:t>In </a:t>
            </a:r>
            <a:r>
              <a:rPr lang="en-US" sz="1800" dirty="0" smtClean="0"/>
              <a:t>agriculture</a:t>
            </a:r>
            <a:r>
              <a:rPr lang="en-US" sz="1800" dirty="0"/>
              <a:t>, </a:t>
            </a:r>
            <a:r>
              <a:rPr lang="en-US" sz="1800" dirty="0" smtClean="0"/>
              <a:t>farmers, ranchers and workers including women can </a:t>
            </a:r>
            <a:r>
              <a:rPr lang="en-US" sz="1800" dirty="0"/>
              <a:t>be exposed </a:t>
            </a:r>
            <a:r>
              <a:rPr lang="en-US" sz="1800" dirty="0" smtClean="0"/>
              <a:t>to multiple respiratory hazards that </a:t>
            </a:r>
            <a:r>
              <a:rPr lang="en-US" sz="1800" dirty="0"/>
              <a:t>can cause short- and long-term health problems. </a:t>
            </a:r>
            <a:r>
              <a:rPr lang="en-US" sz="1800" dirty="0" smtClean="0"/>
              <a:t>Examples of respiratory exposures:</a:t>
            </a:r>
          </a:p>
          <a:p>
            <a:pPr lvl="1"/>
            <a:r>
              <a:rPr lang="en-US" sz="1800" dirty="0"/>
              <a:t>o</a:t>
            </a:r>
            <a:r>
              <a:rPr lang="en-US" sz="1800" dirty="0" smtClean="0"/>
              <a:t>rganic dusts,</a:t>
            </a:r>
          </a:p>
          <a:p>
            <a:pPr lvl="1"/>
            <a:r>
              <a:rPr lang="en-US" sz="1800" dirty="0" smtClean="0"/>
              <a:t>molds</a:t>
            </a:r>
          </a:p>
          <a:p>
            <a:pPr lvl="1"/>
            <a:r>
              <a:rPr lang="en-US" sz="1800" dirty="0" smtClean="0"/>
              <a:t>bacteria </a:t>
            </a:r>
          </a:p>
          <a:p>
            <a:pPr lvl="1"/>
            <a:r>
              <a:rPr lang="en-US" sz="1800" dirty="0" smtClean="0"/>
              <a:t>gases</a:t>
            </a:r>
          </a:p>
          <a:p>
            <a:pPr lvl="1"/>
            <a:r>
              <a:rPr lang="en-US" sz="1800" dirty="0" smtClean="0"/>
              <a:t>Pesticides</a:t>
            </a:r>
          </a:p>
          <a:p>
            <a:r>
              <a:rPr lang="en-US" sz="1800" dirty="0" smtClean="0"/>
              <a:t>Rural </a:t>
            </a:r>
            <a:r>
              <a:rPr lang="en-US" sz="1800" dirty="0"/>
              <a:t>providers are on the front </a:t>
            </a:r>
            <a:r>
              <a:rPr lang="en-US" sz="1800" dirty="0" smtClean="0"/>
              <a:t>lines and </a:t>
            </a:r>
            <a:r>
              <a:rPr lang="en-US" sz="1800" dirty="0"/>
              <a:t>are in an excellent position to decrease morbidity and disability resulting from acute and </a:t>
            </a:r>
            <a:r>
              <a:rPr lang="en-US" sz="1800" dirty="0" smtClean="0"/>
              <a:t>chronic exposure </a:t>
            </a:r>
            <a:r>
              <a:rPr lang="en-US" sz="1800" dirty="0"/>
              <a:t>to agricultural respiratory toxins. </a:t>
            </a:r>
            <a:endParaRPr lang="en-US" sz="1800" dirty="0" smtClean="0"/>
          </a:p>
          <a:p>
            <a:r>
              <a:rPr lang="en-US" sz="1800" dirty="0" smtClean="0"/>
              <a:t>Prevention </a:t>
            </a:r>
            <a:r>
              <a:rPr lang="en-US" sz="1800" dirty="0"/>
              <a:t>of unnecessary exposures and the early accurate diagnosis of respiratory disease resulting from the agricultural environment is best performed </a:t>
            </a:r>
            <a:r>
              <a:rPr lang="en-US" sz="1800" dirty="0" smtClean="0"/>
              <a:t>initially in </a:t>
            </a:r>
            <a:r>
              <a:rPr lang="en-US" sz="1800" dirty="0"/>
              <a:t>the primary care clinic, rather than the tertiary referral </a:t>
            </a:r>
            <a:r>
              <a:rPr lang="en-US" sz="1800" dirty="0" smtClean="0"/>
              <a:t>center.  </a:t>
            </a:r>
            <a:r>
              <a:rPr lang="en-US" sz="1200" dirty="0" smtClean="0"/>
              <a:t>( A </a:t>
            </a:r>
            <a:r>
              <a:rPr lang="en-US" sz="1200" dirty="0"/>
              <a:t>PRIMER FOR WISCONSIN PRACTITIONERS AND HEALTH/SAFETY </a:t>
            </a:r>
            <a:r>
              <a:rPr lang="en-US" sz="1200" dirty="0" smtClean="0"/>
              <a:t>PROFESSIONALS, Steven </a:t>
            </a:r>
            <a:r>
              <a:rPr lang="en-US" sz="1200" dirty="0"/>
              <a:t>R. </a:t>
            </a:r>
            <a:r>
              <a:rPr lang="en-US" sz="1200" dirty="0" err="1"/>
              <a:t>Kirkhorn</a:t>
            </a:r>
            <a:r>
              <a:rPr lang="en-US" sz="1200" dirty="0"/>
              <a:t>, M.D., M.P.H., F.A.C.O.E.M</a:t>
            </a:r>
            <a:r>
              <a:rPr lang="en-US" sz="1200" dirty="0" smtClean="0"/>
              <a:t>.)</a:t>
            </a:r>
          </a:p>
        </p:txBody>
      </p:sp>
    </p:spTree>
    <p:extLst>
      <p:ext uri="{BB962C8B-B14F-4D97-AF65-F5344CB8AC3E}">
        <p14:creationId xmlns:p14="http://schemas.microsoft.com/office/powerpoint/2010/main" val="2786211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657600" cy="1143000"/>
          </a:xfrm>
        </p:spPr>
        <p:txBody>
          <a:bodyPr/>
          <a:lstStyle/>
          <a:p>
            <a:r>
              <a:rPr lang="en-US" dirty="0" smtClean="0"/>
              <a:t>In the News </a:t>
            </a:r>
            <a:endParaRPr lang="en-US" dirty="0"/>
          </a:p>
        </p:txBody>
      </p:sp>
      <p:pic>
        <p:nvPicPr>
          <p:cNvPr id="5" name="Content Placeholder 4" title="Picutre of Women on Farm"/>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1981200" y="2362200"/>
            <a:ext cx="5334000" cy="2998004"/>
          </a:xfrm>
        </p:spPr>
      </p:pic>
      <p:pic>
        <p:nvPicPr>
          <p:cNvPr id="6" name="Picture 5" title="In the News - Women in Agriculture photo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304800"/>
            <a:ext cx="3861707" cy="3276600"/>
          </a:xfrm>
          <a:prstGeom prst="rect">
            <a:avLst/>
          </a:prstGeom>
        </p:spPr>
      </p:pic>
      <p:pic>
        <p:nvPicPr>
          <p:cNvPr id="7" name="Picture 6" title="Picture of Family Agriculture News pape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1" y="918196"/>
            <a:ext cx="4229100" cy="5638799"/>
          </a:xfrm>
          <a:prstGeom prst="rect">
            <a:avLst/>
          </a:prstGeom>
        </p:spPr>
      </p:pic>
    </p:spTree>
    <p:extLst>
      <p:ext uri="{BB962C8B-B14F-4D97-AF65-F5344CB8AC3E}">
        <p14:creationId xmlns:p14="http://schemas.microsoft.com/office/powerpoint/2010/main" val="35301621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Head to Toe Protection </a:t>
            </a:r>
            <a:br>
              <a:rPr lang="en-US" dirty="0" smtClean="0"/>
            </a:br>
            <a:r>
              <a:rPr lang="en-US" dirty="0" smtClean="0"/>
              <a:t>Includes Respiratory Protection </a:t>
            </a:r>
            <a:endParaRPr lang="en-US" dirty="0"/>
          </a:p>
        </p:txBody>
      </p:sp>
      <p:pic>
        <p:nvPicPr>
          <p:cNvPr id="4" name="Content Placeholder 3" title="Picture of two women discussing respiratory protection "/>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3056786" y="1600200"/>
            <a:ext cx="3030427" cy="4525963"/>
          </a:xfrm>
        </p:spPr>
      </p:pic>
      <p:pic>
        <p:nvPicPr>
          <p:cNvPr id="6" name="Picture 5" title="Exampoles of how to wear a dust mask"/>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1752600"/>
            <a:ext cx="3617068" cy="4531271"/>
          </a:xfrm>
          <a:prstGeom prst="rect">
            <a:avLst/>
          </a:prstGeom>
        </p:spPr>
      </p:pic>
    </p:spTree>
    <p:extLst>
      <p:ext uri="{BB962C8B-B14F-4D97-AF65-F5344CB8AC3E}">
        <p14:creationId xmlns:p14="http://schemas.microsoft.com/office/powerpoint/2010/main" val="37683905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8229600" cy="1143000"/>
          </a:xfrm>
        </p:spPr>
        <p:txBody>
          <a:bodyPr rtlCol="0">
            <a:normAutofit fontScale="90000"/>
          </a:bodyPr>
          <a:lstStyle/>
          <a:p>
            <a:pPr eaLnBrk="1" fontAlgn="auto" hangingPunct="1">
              <a:spcAft>
                <a:spcPts val="0"/>
              </a:spcAft>
              <a:defRPr/>
            </a:pPr>
            <a:r>
              <a:rPr lang="en-US" dirty="0" smtClean="0"/>
              <a:t>Filtering Face Piece Masks</a:t>
            </a:r>
            <a:br>
              <a:rPr lang="en-US" dirty="0" smtClean="0"/>
            </a:br>
            <a:endParaRPr lang="en-US" dirty="0"/>
          </a:p>
        </p:txBody>
      </p:sp>
      <p:pic>
        <p:nvPicPr>
          <p:cNvPr id="99331" name="Picture 6" descr="mask boar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 y="838200"/>
            <a:ext cx="8676217" cy="5791200"/>
          </a:xfrm>
          <a:ln w="12700">
            <a:solidFill>
              <a:srgbClr val="8AAC46"/>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2895600" cy="3505200"/>
          </a:xfrm>
        </p:spPr>
        <p:txBody>
          <a:bodyPr>
            <a:normAutofit/>
          </a:bodyPr>
          <a:lstStyle/>
          <a:p>
            <a:r>
              <a:rPr lang="en-US" dirty="0" smtClean="0"/>
              <a:t>The right mask </a:t>
            </a:r>
            <a:br>
              <a:rPr lang="en-US" dirty="0" smtClean="0"/>
            </a:br>
            <a:r>
              <a:rPr lang="en-US" dirty="0" smtClean="0"/>
              <a:t>The right fit</a:t>
            </a:r>
            <a:br>
              <a:rPr lang="en-US" dirty="0" smtClean="0"/>
            </a:br>
            <a:r>
              <a:rPr lang="en-US" dirty="0" smtClean="0"/>
              <a:t>  </a:t>
            </a:r>
            <a:endParaRPr lang="en-US" dirty="0"/>
          </a:p>
        </p:txBody>
      </p:sp>
      <p:pic>
        <p:nvPicPr>
          <p:cNvPr id="7" name="Content Placeholder 3" title="Picture of a woman assisting another woman on how to wear a mask"/>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877127" y="76200"/>
            <a:ext cx="5010709" cy="3352800"/>
          </a:xfrm>
        </p:spPr>
      </p:pic>
      <p:pic>
        <p:nvPicPr>
          <p:cNvPr id="8" name="Picture 7" title="Size chart for masks"/>
          <p:cNvPicPr>
            <a:picLocks noChangeAspect="1"/>
          </p:cNvPicPr>
          <p:nvPr/>
        </p:nvPicPr>
        <p:blipFill>
          <a:blip r:embed="rId5"/>
          <a:stretch>
            <a:fillRect/>
          </a:stretch>
        </p:blipFill>
        <p:spPr>
          <a:xfrm>
            <a:off x="3715966" y="3555459"/>
            <a:ext cx="5333032" cy="3202255"/>
          </a:xfrm>
          <a:prstGeom prst="rect">
            <a:avLst/>
          </a:prstGeom>
        </p:spPr>
      </p:pic>
    </p:spTree>
    <p:extLst>
      <p:ext uri="{BB962C8B-B14F-4D97-AF65-F5344CB8AC3E}">
        <p14:creationId xmlns:p14="http://schemas.microsoft.com/office/powerpoint/2010/main" val="642819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Clinical Solutions</a:t>
            </a:r>
            <a:endParaRPr lang="en-US" dirty="0"/>
          </a:p>
        </p:txBody>
      </p:sp>
      <p:sp>
        <p:nvSpPr>
          <p:cNvPr id="3" name="Content Placeholder 2"/>
          <p:cNvSpPr>
            <a:spLocks noGrp="1"/>
          </p:cNvSpPr>
          <p:nvPr>
            <p:ph idx="1"/>
          </p:nvPr>
        </p:nvSpPr>
        <p:spPr>
          <a:xfrm>
            <a:off x="1828800" y="1600200"/>
            <a:ext cx="6858000" cy="4525963"/>
          </a:xfrm>
        </p:spPr>
        <p:txBody>
          <a:bodyPr/>
          <a:lstStyle/>
          <a:p>
            <a:r>
              <a:rPr lang="en-US" dirty="0" smtClean="0"/>
              <a:t>Agricultural specific Health Risk Assessment</a:t>
            </a:r>
          </a:p>
          <a:p>
            <a:r>
              <a:rPr lang="en-US" dirty="0" smtClean="0"/>
              <a:t>Understand Exposures</a:t>
            </a:r>
          </a:p>
          <a:p>
            <a:r>
              <a:rPr lang="en-US" dirty="0" smtClean="0"/>
              <a:t>Understand importance of appropriate protection </a:t>
            </a:r>
          </a:p>
          <a:p>
            <a:r>
              <a:rPr lang="en-US" dirty="0" smtClean="0"/>
              <a:t>Right mask, for the right job with the right fit. </a:t>
            </a:r>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4340293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title="Multiple farm photos to inroduce the Agricultureal Respiratory Selection Guide se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96400" cy="7043738"/>
          </a:xfrm>
          <a:prstGeom prst="rect">
            <a:avLst/>
          </a:prstGeom>
          <a:noFill/>
          <a:ln w="9525" algn="ctr">
            <a:noFill/>
            <a:miter lim="800000"/>
            <a:headEnd/>
            <a:tailEnd/>
          </a:ln>
        </p:spPr>
      </p:pic>
      <p:sp>
        <p:nvSpPr>
          <p:cNvPr id="2" name="Title 1" hidden="1"/>
          <p:cNvSpPr>
            <a:spLocks noGrp="1"/>
          </p:cNvSpPr>
          <p:nvPr>
            <p:ph type="title"/>
          </p:nvPr>
        </p:nvSpPr>
        <p:spPr/>
        <p:txBody>
          <a:bodyPr/>
          <a:lstStyle/>
          <a:p>
            <a:r>
              <a:rPr lang="en-US" dirty="0" smtClean="0"/>
              <a:t>Agricultural Respiratory Selection Guide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lstStyle/>
          <a:p>
            <a:r>
              <a:rPr lang="en-US" dirty="0" smtClean="0"/>
              <a:t>Stress  </a:t>
            </a:r>
            <a:endParaRPr lang="en-US" dirty="0"/>
          </a:p>
        </p:txBody>
      </p:sp>
      <p:sp>
        <p:nvSpPr>
          <p:cNvPr id="3" name="Content Placeholder 2"/>
          <p:cNvSpPr>
            <a:spLocks noGrp="1"/>
          </p:cNvSpPr>
          <p:nvPr>
            <p:ph idx="1"/>
          </p:nvPr>
        </p:nvSpPr>
        <p:spPr>
          <a:xfrm>
            <a:off x="1104900" y="1828800"/>
            <a:ext cx="7239000" cy="4525963"/>
          </a:xfrm>
        </p:spPr>
        <p:txBody>
          <a:bodyPr>
            <a:normAutofit/>
          </a:bodyPr>
          <a:lstStyle/>
          <a:p>
            <a:pPr lvl="1">
              <a:buFont typeface="Arial" panose="020B0604020202020204" pitchFamily="34" charset="0"/>
              <a:buChar char="•"/>
            </a:pPr>
            <a:r>
              <a:rPr lang="en-US" sz="2400" dirty="0" smtClean="0"/>
              <a:t>A </a:t>
            </a:r>
            <a:r>
              <a:rPr lang="en-US" sz="2400" dirty="0"/>
              <a:t>person’s mental health and well-being is affected on a daily basis by a myriad of external and internal forces. Nowhere is this more evident than in an agricultural setting where work and family life intersect 24/7. </a:t>
            </a:r>
            <a:endParaRPr lang="en-US" sz="2400" dirty="0" smtClean="0"/>
          </a:p>
          <a:p>
            <a:pPr lvl="1">
              <a:buFont typeface="Arial" panose="020B0604020202020204" pitchFamily="34" charset="0"/>
              <a:buChar char="•"/>
            </a:pPr>
            <a:r>
              <a:rPr lang="en-US" sz="2400" dirty="0" smtClean="0"/>
              <a:t>An </a:t>
            </a:r>
            <a:r>
              <a:rPr lang="en-US" sz="2400" dirty="0"/>
              <a:t>agricultural worker well-being and ability to make a living are dependent on market values, weather, family structure, labor costs, livestock health, and machinery upkeep – to name a few. </a:t>
            </a:r>
            <a:endParaRPr lang="en-US" sz="2400" dirty="0" smtClean="0"/>
          </a:p>
          <a:p>
            <a:pPr lvl="1">
              <a:buFont typeface="Arial" panose="020B0604020202020204" pitchFamily="34" charset="0"/>
              <a:buChar char="•"/>
            </a:pPr>
            <a:r>
              <a:rPr lang="en-US" sz="2400" dirty="0" smtClean="0"/>
              <a:t>Personal </a:t>
            </a:r>
            <a:r>
              <a:rPr lang="en-US" sz="2400" dirty="0"/>
              <a:t>health, safety, and overall well-being can often be ignored and sidelined.</a:t>
            </a:r>
          </a:p>
        </p:txBody>
      </p:sp>
    </p:spTree>
    <p:extLst>
      <p:ext uri="{BB962C8B-B14F-4D97-AF65-F5344CB8AC3E}">
        <p14:creationId xmlns:p14="http://schemas.microsoft.com/office/powerpoint/2010/main" val="30878158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Literature </a:t>
            </a:r>
            <a:endParaRPr lang="en-US" dirty="0"/>
          </a:p>
        </p:txBody>
      </p:sp>
      <p:sp>
        <p:nvSpPr>
          <p:cNvPr id="3" name="Content Placeholder 2"/>
          <p:cNvSpPr>
            <a:spLocks noGrp="1"/>
          </p:cNvSpPr>
          <p:nvPr>
            <p:ph idx="1"/>
          </p:nvPr>
        </p:nvSpPr>
        <p:spPr>
          <a:xfrm>
            <a:off x="1752600" y="1600200"/>
            <a:ext cx="6781800" cy="4525963"/>
          </a:xfrm>
        </p:spPr>
        <p:txBody>
          <a:bodyPr>
            <a:normAutofit/>
          </a:bodyPr>
          <a:lstStyle/>
          <a:p>
            <a:pPr marL="457200" lvl="1" indent="0">
              <a:buNone/>
            </a:pPr>
            <a:endParaRPr lang="en-US" dirty="0"/>
          </a:p>
          <a:p>
            <a:r>
              <a:rPr lang="en-US" dirty="0" smtClean="0"/>
              <a:t>Review of literature supports women in farming work in multiple roles.     </a:t>
            </a:r>
          </a:p>
          <a:p>
            <a:pPr marL="0" indent="0">
              <a:buNone/>
            </a:pPr>
            <a:r>
              <a:rPr lang="en-US" dirty="0" smtClean="0"/>
              <a:t>“A farm woman with an off farm job faces very difficult demands in addition to being the traditional nurturer for the rest of the family”. </a:t>
            </a:r>
            <a:r>
              <a:rPr lang="en-US" sz="1200" dirty="0" smtClean="0"/>
              <a:t>(</a:t>
            </a:r>
            <a:r>
              <a:rPr lang="en-US" sz="1200" dirty="0" err="1"/>
              <a:t>Moolgaard</a:t>
            </a:r>
            <a:r>
              <a:rPr lang="en-US" sz="1200" dirty="0"/>
              <a:t> and Miller, 1996)</a:t>
            </a:r>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2835417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Stress</a:t>
            </a:r>
            <a:endParaRPr lang="en-US" dirty="0"/>
          </a:p>
        </p:txBody>
      </p:sp>
      <p:sp>
        <p:nvSpPr>
          <p:cNvPr id="3" name="Content Placeholder 2"/>
          <p:cNvSpPr>
            <a:spLocks noGrp="1"/>
          </p:cNvSpPr>
          <p:nvPr>
            <p:ph idx="1"/>
          </p:nvPr>
        </p:nvSpPr>
        <p:spPr>
          <a:xfrm>
            <a:off x="1905000" y="1600200"/>
            <a:ext cx="6781800" cy="4525963"/>
          </a:xfrm>
        </p:spPr>
        <p:txBody>
          <a:bodyPr/>
          <a:lstStyle/>
          <a:p>
            <a:r>
              <a:rPr lang="en-US" dirty="0" smtClean="0"/>
              <a:t>Women in Agriculture Stress</a:t>
            </a:r>
          </a:p>
          <a:p>
            <a:pPr lvl="1"/>
            <a:r>
              <a:rPr lang="en-US" dirty="0" smtClean="0"/>
              <a:t>Multiple roles	</a:t>
            </a:r>
          </a:p>
          <a:p>
            <a:pPr lvl="1"/>
            <a:r>
              <a:rPr lang="en-US" dirty="0" smtClean="0"/>
              <a:t>Off farm work</a:t>
            </a:r>
          </a:p>
          <a:p>
            <a:pPr lvl="1"/>
            <a:r>
              <a:rPr lang="en-US" dirty="0" smtClean="0"/>
              <a:t>Live with risk every day</a:t>
            </a:r>
          </a:p>
          <a:p>
            <a:pPr lvl="1"/>
            <a:r>
              <a:rPr lang="en-US" dirty="0" smtClean="0"/>
              <a:t>Lack of mental health providers </a:t>
            </a:r>
          </a:p>
          <a:p>
            <a:pPr lvl="1"/>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039801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Factors affecting stress</a:t>
            </a:r>
            <a:endParaRPr lang="en-US" dirty="0"/>
          </a:p>
        </p:txBody>
      </p:sp>
      <p:sp>
        <p:nvSpPr>
          <p:cNvPr id="3" name="Content Placeholder 2"/>
          <p:cNvSpPr>
            <a:spLocks noGrp="1"/>
          </p:cNvSpPr>
          <p:nvPr>
            <p:ph idx="1"/>
          </p:nvPr>
        </p:nvSpPr>
        <p:spPr>
          <a:xfrm>
            <a:off x="1600200" y="1828800"/>
            <a:ext cx="6781800" cy="4525963"/>
          </a:xfrm>
        </p:spPr>
        <p:txBody>
          <a:bodyPr>
            <a:normAutofit fontScale="70000" lnSpcReduction="20000"/>
          </a:bodyPr>
          <a:lstStyle/>
          <a:p>
            <a:r>
              <a:rPr lang="en-US" dirty="0" smtClean="0"/>
              <a:t>Many factors that influence a farm’s viability are out of a farmer’s control.  Often what we cannot control causes us to feel the most stressed.</a:t>
            </a:r>
          </a:p>
          <a:p>
            <a:pPr lvl="1"/>
            <a:r>
              <a:rPr lang="en-US" dirty="0" smtClean="0"/>
              <a:t>The weather</a:t>
            </a:r>
          </a:p>
          <a:p>
            <a:pPr lvl="1"/>
            <a:r>
              <a:rPr lang="en-US" dirty="0" smtClean="0"/>
              <a:t>Increased input costs</a:t>
            </a:r>
          </a:p>
          <a:p>
            <a:pPr lvl="1"/>
            <a:r>
              <a:rPr lang="en-US" dirty="0" smtClean="0"/>
              <a:t>Large debt loads</a:t>
            </a:r>
          </a:p>
          <a:p>
            <a:pPr lvl="1"/>
            <a:r>
              <a:rPr lang="en-US" dirty="0" smtClean="0"/>
              <a:t>Animal disease outbreaks</a:t>
            </a:r>
          </a:p>
          <a:p>
            <a:pPr lvl="1"/>
            <a:r>
              <a:rPr lang="en-US" dirty="0" smtClean="0"/>
              <a:t>Increased government regulation</a:t>
            </a:r>
          </a:p>
          <a:p>
            <a:pPr lvl="1"/>
            <a:r>
              <a:rPr lang="en-US" dirty="0" smtClean="0"/>
              <a:t>Long working hours </a:t>
            </a:r>
          </a:p>
          <a:p>
            <a:pPr lvl="1"/>
            <a:r>
              <a:rPr lang="en-US" dirty="0" smtClean="0"/>
              <a:t>Disagreements with other family members in farming operation</a:t>
            </a:r>
          </a:p>
          <a:p>
            <a:pPr lvl="1"/>
            <a:r>
              <a:rPr lang="en-US" dirty="0" smtClean="0"/>
              <a:t>Uncertain crop yield </a:t>
            </a:r>
          </a:p>
          <a:p>
            <a:pPr lvl="1"/>
            <a:r>
              <a:rPr lang="en-US" dirty="0" smtClean="0"/>
              <a:t>Machinery breakdowns</a:t>
            </a:r>
          </a:p>
          <a:p>
            <a:pPr lvl="1"/>
            <a:r>
              <a:rPr lang="en-US" dirty="0" smtClean="0"/>
              <a:t>Handling dangerous goods</a:t>
            </a:r>
          </a:p>
          <a:p>
            <a:pPr lvl="1"/>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3682451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Stress</a:t>
            </a:r>
            <a:endParaRPr lang="en-US" dirty="0"/>
          </a:p>
        </p:txBody>
      </p:sp>
      <p:sp>
        <p:nvSpPr>
          <p:cNvPr id="3" name="Content Placeholder 2"/>
          <p:cNvSpPr>
            <a:spLocks noGrp="1"/>
          </p:cNvSpPr>
          <p:nvPr>
            <p:ph idx="1"/>
          </p:nvPr>
        </p:nvSpPr>
        <p:spPr>
          <a:xfrm>
            <a:off x="1602672" y="1600200"/>
            <a:ext cx="3657600" cy="4525963"/>
          </a:xfrm>
        </p:spPr>
        <p:txBody>
          <a:bodyPr>
            <a:normAutofit/>
          </a:bodyPr>
          <a:lstStyle/>
          <a:p>
            <a:pPr marL="0" indent="0">
              <a:buNone/>
            </a:pPr>
            <a:r>
              <a:rPr lang="en-US" sz="2000" dirty="0" smtClean="0"/>
              <a:t>“ I really want to help more but my children are young (6 and 18 month) and it is hard to find child care.  I want to keep them safe so I end up not helping and that feels stressful.  I am not from the farm so it has been a big adjustment certain times of the year when I don’t see my husband except when he eats and sleeps.  My father-in – law helps a lot but he is 87 so we worry about him too. “   </a:t>
            </a:r>
          </a:p>
          <a:p>
            <a:endParaRPr lang="en-US" dirty="0"/>
          </a:p>
        </p:txBody>
      </p:sp>
      <p:pic>
        <p:nvPicPr>
          <p:cNvPr id="4" name="Picture 3" title="Picture of a young girl standing on farm machinery"/>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60272" y="2377281"/>
            <a:ext cx="3867461" cy="3276600"/>
          </a:xfrm>
          <a:prstGeom prst="rect">
            <a:avLst/>
          </a:prstGeom>
        </p:spPr>
      </p:pic>
    </p:spTree>
    <p:extLst>
      <p:ext uri="{BB962C8B-B14F-4D97-AF65-F5344CB8AC3E}">
        <p14:creationId xmlns:p14="http://schemas.microsoft.com/office/powerpoint/2010/main" val="593178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t>
            </a:r>
            <a:r>
              <a:rPr lang="en-US" dirty="0" smtClean="0"/>
              <a:t>rom the Home front to </a:t>
            </a:r>
            <a:r>
              <a:rPr lang="en-US" dirty="0"/>
              <a:t>t</a:t>
            </a:r>
            <a:r>
              <a:rPr lang="en-US" dirty="0" smtClean="0"/>
              <a:t>he Forefront </a:t>
            </a:r>
            <a:endParaRPr lang="en-US" dirty="0"/>
          </a:p>
        </p:txBody>
      </p:sp>
      <p:sp>
        <p:nvSpPr>
          <p:cNvPr id="5" name="Content Placeholder 4"/>
          <p:cNvSpPr>
            <a:spLocks noGrp="1"/>
          </p:cNvSpPr>
          <p:nvPr>
            <p:ph idx="1"/>
          </p:nvPr>
        </p:nvSpPr>
        <p:spPr>
          <a:xfrm>
            <a:off x="163749" y="2003256"/>
            <a:ext cx="4419600" cy="4038600"/>
          </a:xfrm>
        </p:spPr>
        <p:txBody>
          <a:bodyPr>
            <a:normAutofit/>
          </a:bodyPr>
          <a:lstStyle/>
          <a:p>
            <a:r>
              <a:rPr lang="en-US" sz="2400" dirty="0" smtClean="0"/>
              <a:t>They’re Wives</a:t>
            </a:r>
          </a:p>
          <a:p>
            <a:r>
              <a:rPr lang="en-US" sz="2400" dirty="0" smtClean="0"/>
              <a:t>They’re Mothers</a:t>
            </a:r>
          </a:p>
          <a:p>
            <a:r>
              <a:rPr lang="en-US" sz="2400" dirty="0" smtClean="0"/>
              <a:t>They’re Chauffeurs</a:t>
            </a:r>
          </a:p>
          <a:p>
            <a:r>
              <a:rPr lang="en-US" sz="2400" dirty="0" smtClean="0"/>
              <a:t>They're Cooks</a:t>
            </a:r>
          </a:p>
          <a:p>
            <a:r>
              <a:rPr lang="en-US" sz="2400" dirty="0" smtClean="0"/>
              <a:t>They're Housekeepers</a:t>
            </a:r>
          </a:p>
          <a:p>
            <a:r>
              <a:rPr lang="en-US" sz="2400" dirty="0" smtClean="0"/>
              <a:t>They're Businesswomen</a:t>
            </a:r>
          </a:p>
          <a:p>
            <a:r>
              <a:rPr lang="en-US" sz="2400" dirty="0" smtClean="0"/>
              <a:t>And They're Farmers </a:t>
            </a:r>
          </a:p>
        </p:txBody>
      </p:sp>
      <p:pic>
        <p:nvPicPr>
          <p:cNvPr id="6" name="Picture 5" title="Picutre of Field and Grain Bin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flipH="1" flipV="1">
            <a:off x="4495800" y="1219200"/>
            <a:ext cx="3733800" cy="5105400"/>
          </a:xfrm>
          <a:prstGeom prst="rect">
            <a:avLst/>
          </a:prstGeom>
        </p:spPr>
      </p:pic>
    </p:spTree>
    <p:extLst>
      <p:ext uri="{BB962C8B-B14F-4D97-AF65-F5344CB8AC3E}">
        <p14:creationId xmlns:p14="http://schemas.microsoft.com/office/powerpoint/2010/main" val="2118838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Family Challenges</a:t>
            </a:r>
            <a:endParaRPr lang="en-US" dirty="0"/>
          </a:p>
        </p:txBody>
      </p:sp>
      <p:pic>
        <p:nvPicPr>
          <p:cNvPr id="5" name="Content Placeholder 4" title="Picture of a family"/>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2514600" y="3048000"/>
            <a:ext cx="5102225" cy="3122613"/>
          </a:xfrm>
          <a:prstGeom prst="rect">
            <a:avLst/>
          </a:prstGeom>
        </p:spPr>
      </p:pic>
      <p:sp>
        <p:nvSpPr>
          <p:cNvPr id="6" name="Content Placeholder 2"/>
          <p:cNvSpPr txBox="1">
            <a:spLocks/>
          </p:cNvSpPr>
          <p:nvPr/>
        </p:nvSpPr>
        <p:spPr>
          <a:xfrm>
            <a:off x="1981200" y="609600"/>
            <a:ext cx="6705600"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 </a:t>
            </a:r>
            <a:r>
              <a:rPr lang="en-US" sz="2000" dirty="0" smtClean="0"/>
              <a:t>The biggest challenge is the juggling act we do between our household and our farm. In that is the fact that we do not have any leeway for sickness or even inefficiency. Other jobs I’ve had one could call in sick if needed but we have no such luxury. That leads to the worry that if Paul ever hurt himself it would unhinge the whole delicate balance. I worry about him working alone for this reason”.</a:t>
            </a:r>
            <a:endParaRPr lang="en-US" sz="2000" dirty="0"/>
          </a:p>
        </p:txBody>
      </p:sp>
    </p:spTree>
    <p:extLst>
      <p:ext uri="{BB962C8B-B14F-4D97-AF65-F5344CB8AC3E}">
        <p14:creationId xmlns:p14="http://schemas.microsoft.com/office/powerpoint/2010/main" val="4244305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12172"/>
            <a:ext cx="6896100" cy="1143000"/>
          </a:xfrm>
        </p:spPr>
        <p:txBody>
          <a:bodyPr>
            <a:noAutofit/>
          </a:bodyPr>
          <a:lstStyle/>
          <a:p>
            <a:r>
              <a:rPr lang="en-US" sz="3200" dirty="0" smtClean="0"/>
              <a:t>Shortage of Rural Mental Health Care Providers </a:t>
            </a:r>
            <a:endParaRPr lang="en-US" sz="3200" dirty="0"/>
          </a:p>
        </p:txBody>
      </p:sp>
      <p:sp>
        <p:nvSpPr>
          <p:cNvPr id="5" name="Rectangle 4"/>
          <p:cNvSpPr/>
          <p:nvPr/>
        </p:nvSpPr>
        <p:spPr>
          <a:xfrm>
            <a:off x="1524000" y="1795749"/>
            <a:ext cx="6468781" cy="4031873"/>
          </a:xfrm>
          <a:prstGeom prst="rect">
            <a:avLst/>
          </a:prstGeom>
        </p:spPr>
        <p:txBody>
          <a:bodyPr wrap="square">
            <a:spAutoFit/>
          </a:bodyPr>
          <a:lstStyle/>
          <a:p>
            <a:pPr lvl="1">
              <a:spcBef>
                <a:spcPct val="20000"/>
              </a:spcBef>
            </a:pPr>
            <a:r>
              <a:rPr lang="en-US" sz="3200" dirty="0" smtClean="0"/>
              <a:t>Integration </a:t>
            </a:r>
            <a:r>
              <a:rPr lang="en-US" sz="3200" dirty="0"/>
              <a:t>in </a:t>
            </a:r>
            <a:r>
              <a:rPr lang="en-US" sz="3200" dirty="0" smtClean="0"/>
              <a:t>existing care models</a:t>
            </a:r>
            <a:endParaRPr lang="en-US" sz="3200" dirty="0"/>
          </a:p>
          <a:p>
            <a:pPr marL="1200150" lvl="2" indent="-285750">
              <a:spcBef>
                <a:spcPct val="20000"/>
              </a:spcBef>
              <a:buFont typeface="Arial" pitchFamily="34" charset="0"/>
              <a:buChar char="•"/>
            </a:pPr>
            <a:r>
              <a:rPr lang="en-US" sz="3200" dirty="0" smtClean="0">
                <a:solidFill>
                  <a:prstClr val="black"/>
                </a:solidFill>
              </a:rPr>
              <a:t>Include </a:t>
            </a:r>
            <a:r>
              <a:rPr lang="en-US" sz="3200" dirty="0">
                <a:solidFill>
                  <a:prstClr val="black"/>
                </a:solidFill>
              </a:rPr>
              <a:t>depression screening with Preventive Health Care.</a:t>
            </a:r>
          </a:p>
          <a:p>
            <a:pPr marL="1200150" lvl="2" indent="-285750">
              <a:spcBef>
                <a:spcPct val="20000"/>
              </a:spcBef>
              <a:buFont typeface="Arial" pitchFamily="34" charset="0"/>
              <a:buChar char="•"/>
            </a:pPr>
            <a:r>
              <a:rPr lang="en-US" sz="3200" dirty="0">
                <a:solidFill>
                  <a:prstClr val="black"/>
                </a:solidFill>
              </a:rPr>
              <a:t>Standard questions </a:t>
            </a:r>
          </a:p>
          <a:p>
            <a:pPr marL="1200150" lvl="2" indent="-285750">
              <a:spcBef>
                <a:spcPct val="20000"/>
              </a:spcBef>
              <a:buFont typeface="Arial" pitchFamily="34" charset="0"/>
              <a:buChar char="•"/>
            </a:pPr>
            <a:r>
              <a:rPr lang="en-US" sz="3200" dirty="0">
                <a:solidFill>
                  <a:prstClr val="black"/>
                </a:solidFill>
              </a:rPr>
              <a:t>Support systems</a:t>
            </a:r>
          </a:p>
          <a:p>
            <a:pPr marL="1200150" lvl="2" indent="-285750">
              <a:spcBef>
                <a:spcPct val="20000"/>
              </a:spcBef>
              <a:buFont typeface="Arial" pitchFamily="34" charset="0"/>
              <a:buChar char="•"/>
            </a:pPr>
            <a:r>
              <a:rPr lang="en-US" sz="3200" dirty="0">
                <a:solidFill>
                  <a:prstClr val="black"/>
                </a:solidFill>
              </a:rPr>
              <a:t>Appropriate referrals </a:t>
            </a:r>
            <a:endParaRPr lang="en-US" sz="3200" dirty="0" smtClean="0">
              <a:solidFill>
                <a:prstClr val="black"/>
              </a:solidFill>
            </a:endParaRPr>
          </a:p>
          <a:p>
            <a:pPr marL="1200150" lvl="2" indent="-285750">
              <a:spcBef>
                <a:spcPct val="20000"/>
              </a:spcBef>
              <a:buFont typeface="Arial" pitchFamily="34" charset="0"/>
              <a:buChar char="•"/>
            </a:pPr>
            <a:r>
              <a:rPr lang="en-US" sz="3200" dirty="0" smtClean="0">
                <a:solidFill>
                  <a:prstClr val="black"/>
                </a:solidFill>
              </a:rPr>
              <a:t>Help with coping</a:t>
            </a:r>
            <a:endParaRPr lang="en-US" sz="3200" dirty="0">
              <a:solidFill>
                <a:prstClr val="black"/>
              </a:solidFill>
            </a:endParaRPr>
          </a:p>
        </p:txBody>
      </p:sp>
    </p:spTree>
    <p:extLst>
      <p:ext uri="{BB962C8B-B14F-4D97-AF65-F5344CB8AC3E}">
        <p14:creationId xmlns:p14="http://schemas.microsoft.com/office/powerpoint/2010/main" val="2222514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Patient Questionnaire</a:t>
            </a:r>
            <a:endParaRPr lang="en-US" dirty="0"/>
          </a:p>
        </p:txBody>
      </p:sp>
      <p:sp>
        <p:nvSpPr>
          <p:cNvPr id="2" name="Content Placeholder 1"/>
          <p:cNvSpPr>
            <a:spLocks noGrp="1"/>
          </p:cNvSpPr>
          <p:nvPr>
            <p:ph idx="1"/>
          </p:nvPr>
        </p:nvSpPr>
        <p:spPr>
          <a:xfrm>
            <a:off x="304800" y="1752600"/>
            <a:ext cx="8229600" cy="4525963"/>
          </a:xfrm>
        </p:spPr>
        <p:txBody>
          <a:bodyPr>
            <a:normAutofit fontScale="92500" lnSpcReduction="20000"/>
          </a:bodyPr>
          <a:lstStyle/>
          <a:p>
            <a:r>
              <a:rPr lang="en-US" dirty="0" smtClean="0"/>
              <a:t>PHQ-9 GAD -7</a:t>
            </a:r>
          </a:p>
          <a:p>
            <a:r>
              <a:rPr lang="en-US" dirty="0" smtClean="0"/>
              <a:t>The </a:t>
            </a:r>
            <a:r>
              <a:rPr lang="en-US" dirty="0"/>
              <a:t>Patient Health Questionnaire (PHQ)and GAD-7 offer clinicians concise, self-administered screening and diagnostic tools for mental health disorders, which have been field-tested in office practice. </a:t>
            </a:r>
            <a:endParaRPr lang="en-US" dirty="0" smtClean="0"/>
          </a:p>
          <a:p>
            <a:r>
              <a:rPr lang="en-US" dirty="0" smtClean="0"/>
              <a:t>The </a:t>
            </a:r>
            <a:r>
              <a:rPr lang="en-US" dirty="0"/>
              <a:t>screeners are quick and user-friendly, improving the recognition rate of depression and anxiety and facilitating diagnosis and treatment.</a:t>
            </a:r>
            <a:r>
              <a:rPr lang="en-US" i="1" dirty="0"/>
              <a:t/>
            </a:r>
            <a:br>
              <a:rPr lang="en-US" i="1" dirty="0"/>
            </a:br>
            <a:r>
              <a:rPr lang="en-US" i="1" dirty="0"/>
              <a:t/>
            </a:r>
            <a:br>
              <a:rPr lang="en-US" i="1" dirty="0"/>
            </a:br>
            <a:endParaRPr lang="en-US" i="1" dirty="0"/>
          </a:p>
        </p:txBody>
      </p:sp>
    </p:spTree>
    <p:extLst>
      <p:ext uri="{BB962C8B-B14F-4D97-AF65-F5344CB8AC3E}">
        <p14:creationId xmlns:p14="http://schemas.microsoft.com/office/powerpoint/2010/main" val="4204847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149" y="97766"/>
            <a:ext cx="8229600" cy="1143000"/>
          </a:xfrm>
        </p:spPr>
        <p:txBody>
          <a:bodyPr/>
          <a:lstStyle/>
          <a:p>
            <a:r>
              <a:rPr lang="en-US" dirty="0" smtClean="0"/>
              <a:t>Social Networks  </a:t>
            </a:r>
            <a:endParaRPr lang="en-US" dirty="0"/>
          </a:p>
        </p:txBody>
      </p:sp>
      <p:pic>
        <p:nvPicPr>
          <p:cNvPr id="4" name="Content Placeholder 3" title="Facebook webpage:  Life on an Iowa Farm"/>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33050" y="1765975"/>
            <a:ext cx="8077900" cy="4194412"/>
          </a:xfrm>
          <a:prstGeom prst="rect">
            <a:avLst/>
          </a:prstGeom>
        </p:spPr>
      </p:pic>
      <p:sp>
        <p:nvSpPr>
          <p:cNvPr id="5" name="Rectangle 4"/>
          <p:cNvSpPr/>
          <p:nvPr/>
        </p:nvSpPr>
        <p:spPr>
          <a:xfrm>
            <a:off x="685800" y="1223349"/>
            <a:ext cx="6781800" cy="584775"/>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black"/>
                </a:solidFill>
              </a:rPr>
              <a:t>Face </a:t>
            </a:r>
            <a:r>
              <a:rPr lang="en-US" sz="3200" dirty="0" smtClean="0">
                <a:solidFill>
                  <a:prstClr val="black"/>
                </a:solidFill>
              </a:rPr>
              <a:t>book - </a:t>
            </a:r>
            <a:r>
              <a:rPr lang="en-US" sz="2800" dirty="0" smtClean="0">
                <a:solidFill>
                  <a:prstClr val="black"/>
                </a:solidFill>
              </a:rPr>
              <a:t>Life </a:t>
            </a:r>
            <a:r>
              <a:rPr lang="en-US" sz="2800" dirty="0">
                <a:solidFill>
                  <a:prstClr val="black"/>
                </a:solidFill>
              </a:rPr>
              <a:t>on an Iowa Farm</a:t>
            </a:r>
          </a:p>
        </p:txBody>
      </p:sp>
    </p:spTree>
    <p:extLst>
      <p:ext uri="{BB962C8B-B14F-4D97-AF65-F5344CB8AC3E}">
        <p14:creationId xmlns:p14="http://schemas.microsoft.com/office/powerpoint/2010/main" val="22208841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089"/>
            <a:ext cx="8229600" cy="1143000"/>
          </a:xfrm>
        </p:spPr>
        <p:txBody>
          <a:bodyPr>
            <a:normAutofit/>
          </a:bodyPr>
          <a:lstStyle/>
          <a:p>
            <a:r>
              <a:rPr lang="en-US" dirty="0" smtClean="0"/>
              <a:t>Social Networks</a:t>
            </a:r>
            <a:endParaRPr lang="en-US" dirty="0"/>
          </a:p>
        </p:txBody>
      </p:sp>
      <p:sp>
        <p:nvSpPr>
          <p:cNvPr id="8" name="Content Placeholder 7"/>
          <p:cNvSpPr>
            <a:spLocks noGrp="1"/>
          </p:cNvSpPr>
          <p:nvPr>
            <p:ph idx="1"/>
          </p:nvPr>
        </p:nvSpPr>
        <p:spPr>
          <a:xfrm>
            <a:off x="593558" y="1083911"/>
            <a:ext cx="8229600" cy="4525963"/>
          </a:xfrm>
        </p:spPr>
        <p:txBody>
          <a:bodyPr/>
          <a:lstStyle/>
          <a:p>
            <a:r>
              <a:rPr lang="en-US" dirty="0" smtClean="0"/>
              <a:t>Face Book – Ask the Farmer  </a:t>
            </a:r>
          </a:p>
          <a:p>
            <a:endParaRPr lang="en-US" dirty="0"/>
          </a:p>
        </p:txBody>
      </p:sp>
      <p:pic>
        <p:nvPicPr>
          <p:cNvPr id="3" name="Picture 2" title="Facebook webpage:  Ask the Farme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81200" y="1752600"/>
            <a:ext cx="5196908" cy="4777803"/>
          </a:xfrm>
          <a:prstGeom prst="rect">
            <a:avLst/>
          </a:prstGeom>
        </p:spPr>
      </p:pic>
    </p:spTree>
    <p:extLst>
      <p:ext uri="{BB962C8B-B14F-4D97-AF65-F5344CB8AC3E}">
        <p14:creationId xmlns:p14="http://schemas.microsoft.com/office/powerpoint/2010/main" val="2353579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089"/>
            <a:ext cx="8229600" cy="1143000"/>
          </a:xfrm>
        </p:spPr>
        <p:txBody>
          <a:bodyPr>
            <a:normAutofit/>
          </a:bodyPr>
          <a:lstStyle/>
          <a:p>
            <a:r>
              <a:rPr lang="en-US" dirty="0" smtClean="0"/>
              <a:t>Social Networks</a:t>
            </a:r>
            <a:endParaRPr lang="en-US" dirty="0"/>
          </a:p>
        </p:txBody>
      </p:sp>
      <p:sp>
        <p:nvSpPr>
          <p:cNvPr id="8" name="Content Placeholder 7"/>
          <p:cNvSpPr>
            <a:spLocks noGrp="1"/>
          </p:cNvSpPr>
          <p:nvPr>
            <p:ph idx="1"/>
          </p:nvPr>
        </p:nvSpPr>
        <p:spPr>
          <a:xfrm>
            <a:off x="593558" y="1083911"/>
            <a:ext cx="8229600" cy="4525963"/>
          </a:xfrm>
        </p:spPr>
        <p:txBody>
          <a:bodyPr/>
          <a:lstStyle/>
          <a:p>
            <a:pPr marL="0" indent="0">
              <a:buNone/>
            </a:pPr>
            <a:r>
              <a:rPr lang="en-US" dirty="0" smtClean="0"/>
              <a:t>Face Book </a:t>
            </a:r>
          </a:p>
          <a:p>
            <a:r>
              <a:rPr lang="en-US" dirty="0" smtClean="0"/>
              <a:t>The Farmer’s Daughter</a:t>
            </a:r>
          </a:p>
          <a:p>
            <a:r>
              <a:rPr lang="en-US" dirty="0" smtClean="0"/>
              <a:t>Women in Ag </a:t>
            </a:r>
          </a:p>
          <a:p>
            <a:endParaRPr lang="en-US" dirty="0"/>
          </a:p>
        </p:txBody>
      </p:sp>
      <p:pic>
        <p:nvPicPr>
          <p:cNvPr id="3" name="Picture 2" title="Facebook page:  The Farmer's Daughte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0218" y="2819400"/>
            <a:ext cx="4364182" cy="3429000"/>
          </a:xfrm>
          <a:prstGeom prst="rect">
            <a:avLst/>
          </a:prstGeom>
        </p:spPr>
      </p:pic>
      <p:pic>
        <p:nvPicPr>
          <p:cNvPr id="4" name="Picture 3" title="Facebook page: Women in Ag, Successful Farmi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31721" y="2743200"/>
            <a:ext cx="3724276" cy="3505200"/>
          </a:xfrm>
          <a:prstGeom prst="rect">
            <a:avLst/>
          </a:prstGeom>
        </p:spPr>
      </p:pic>
    </p:spTree>
    <p:extLst>
      <p:ext uri="{BB962C8B-B14F-4D97-AF65-F5344CB8AC3E}">
        <p14:creationId xmlns:p14="http://schemas.microsoft.com/office/powerpoint/2010/main" val="40177236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089"/>
            <a:ext cx="8229600" cy="1143000"/>
          </a:xfrm>
        </p:spPr>
        <p:txBody>
          <a:bodyPr>
            <a:normAutofit/>
          </a:bodyPr>
          <a:lstStyle/>
          <a:p>
            <a:r>
              <a:rPr lang="en-US" dirty="0" smtClean="0"/>
              <a:t>Social Networks</a:t>
            </a:r>
            <a:endParaRPr lang="en-US" dirty="0"/>
          </a:p>
        </p:txBody>
      </p:sp>
      <p:sp>
        <p:nvSpPr>
          <p:cNvPr id="8" name="Content Placeholder 7"/>
          <p:cNvSpPr>
            <a:spLocks noGrp="1"/>
          </p:cNvSpPr>
          <p:nvPr>
            <p:ph idx="1"/>
          </p:nvPr>
        </p:nvSpPr>
        <p:spPr>
          <a:xfrm>
            <a:off x="593558" y="1083911"/>
            <a:ext cx="8229600" cy="4525963"/>
          </a:xfrm>
        </p:spPr>
        <p:txBody>
          <a:bodyPr/>
          <a:lstStyle/>
          <a:p>
            <a:r>
              <a:rPr lang="en-US" dirty="0" smtClean="0"/>
              <a:t>Face Book - Ag Nurse</a:t>
            </a:r>
          </a:p>
          <a:p>
            <a:endParaRPr lang="en-US" dirty="0"/>
          </a:p>
        </p:txBody>
      </p:sp>
      <p:pic>
        <p:nvPicPr>
          <p:cNvPr id="7" name="Picture 6" title="Facebook page - Ag nurs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842" y="1635494"/>
            <a:ext cx="8502316" cy="4572000"/>
          </a:xfrm>
          <a:prstGeom prst="rect">
            <a:avLst/>
          </a:prstGeom>
        </p:spPr>
      </p:pic>
      <p:sp>
        <p:nvSpPr>
          <p:cNvPr id="9" name="Rectangle 8"/>
          <p:cNvSpPr/>
          <p:nvPr/>
        </p:nvSpPr>
        <p:spPr>
          <a:xfrm>
            <a:off x="914400" y="5726235"/>
            <a:ext cx="7124700" cy="923330"/>
          </a:xfrm>
          <a:prstGeom prst="rect">
            <a:avLst/>
          </a:prstGeom>
          <a:solidFill>
            <a:schemeClr val="bg1"/>
          </a:solidFill>
        </p:spPr>
        <p:txBody>
          <a:bodyPr wrap="square">
            <a:spAutoFit/>
          </a:bodyPr>
          <a:lstStyle/>
          <a:p>
            <a:pPr algn="ctr"/>
            <a:r>
              <a:rPr lang="en-US" dirty="0" smtClean="0">
                <a:solidFill>
                  <a:srgbClr val="141823"/>
                </a:solidFill>
                <a:latin typeface="Helvetica" panose="020B0604020202020204" pitchFamily="34" charset="0"/>
              </a:rPr>
              <a:t>This </a:t>
            </a:r>
            <a:r>
              <a:rPr lang="en-US" dirty="0">
                <a:solidFill>
                  <a:srgbClr val="141823"/>
                </a:solidFill>
                <a:latin typeface="Helvetica" panose="020B0604020202020204" pitchFamily="34" charset="0"/>
              </a:rPr>
              <a:t>site is for nurses and others interested in agricultural health and safety issues. You can share ideas, resources, and learn about the latest research to improve practice and instruction.</a:t>
            </a:r>
            <a:endParaRPr lang="en-US" dirty="0"/>
          </a:p>
        </p:txBody>
      </p:sp>
    </p:spTree>
    <p:extLst>
      <p:ext uri="{BB962C8B-B14F-4D97-AF65-F5344CB8AC3E}">
        <p14:creationId xmlns:p14="http://schemas.microsoft.com/office/powerpoint/2010/main" val="19258512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Webpage for Women's Agricultural Network Blo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0600" y="228600"/>
            <a:ext cx="7423547" cy="6172200"/>
          </a:xfrm>
          <a:prstGeom prst="rect">
            <a:avLst/>
          </a:prstGeom>
        </p:spPr>
      </p:pic>
      <p:sp>
        <p:nvSpPr>
          <p:cNvPr id="2" name="Title 1" hidden="1"/>
          <p:cNvSpPr>
            <a:spLocks noGrp="1"/>
          </p:cNvSpPr>
          <p:nvPr>
            <p:ph type="title"/>
          </p:nvPr>
        </p:nvSpPr>
        <p:spPr/>
        <p:txBody>
          <a:bodyPr/>
          <a:lstStyle/>
          <a:p>
            <a:r>
              <a:rPr lang="en-US" dirty="0" smtClean="0"/>
              <a:t>Network Blog</a:t>
            </a:r>
            <a:endParaRPr lang="en-US" dirty="0"/>
          </a:p>
        </p:txBody>
      </p:sp>
    </p:spTree>
    <p:extLst>
      <p:ext uri="{BB962C8B-B14F-4D97-AF65-F5344CB8AC3E}">
        <p14:creationId xmlns:p14="http://schemas.microsoft.com/office/powerpoint/2010/main" val="6668427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2438400" cy="2438400"/>
          </a:xfrm>
        </p:spPr>
        <p:txBody>
          <a:bodyPr>
            <a:noAutofit/>
          </a:bodyPr>
          <a:lstStyle/>
          <a:p>
            <a:r>
              <a:rPr lang="en-US" sz="3200" dirty="0" smtClean="0"/>
              <a:t>Women’s Safety and Health Issues                                       at Work </a:t>
            </a:r>
            <a:br>
              <a:rPr lang="en-US" sz="3200" dirty="0" smtClean="0"/>
            </a:br>
            <a:r>
              <a:rPr lang="en-US" sz="3200" dirty="0" smtClean="0"/>
              <a:t/>
            </a:r>
            <a:br>
              <a:rPr lang="en-US" sz="3200" dirty="0" smtClean="0"/>
            </a:br>
            <a:r>
              <a:rPr lang="en-US" sz="3200" dirty="0" smtClean="0"/>
              <a:t>Job Area: Agriculture  </a:t>
            </a:r>
            <a:endParaRPr lang="en-US" sz="3200" dirty="0"/>
          </a:p>
        </p:txBody>
      </p:sp>
      <p:pic>
        <p:nvPicPr>
          <p:cNvPr id="7" name="Picture 6" title="CDC webpage:  Women's Safety and Health Issues at Work"/>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0" y="533400"/>
            <a:ext cx="5937031" cy="5884665"/>
          </a:xfrm>
          <a:prstGeom prst="rect">
            <a:avLst/>
          </a:prstGeom>
        </p:spPr>
      </p:pic>
    </p:spTree>
    <p:extLst>
      <p:ext uri="{BB962C8B-B14F-4D97-AF65-F5344CB8AC3E}">
        <p14:creationId xmlns:p14="http://schemas.microsoft.com/office/powerpoint/2010/main" val="18304990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34291"/>
          </a:xfrm>
        </p:spPr>
        <p:txBody>
          <a:bodyPr>
            <a:normAutofit/>
          </a:bodyPr>
          <a:lstStyle/>
          <a:p>
            <a:r>
              <a:rPr lang="en-US" sz="4000" dirty="0" smtClean="0"/>
              <a:t>Susan Harwood Training Grant </a:t>
            </a:r>
            <a:endParaRPr lang="en-US" sz="4000" dirty="0"/>
          </a:p>
        </p:txBody>
      </p:sp>
      <p:sp>
        <p:nvSpPr>
          <p:cNvPr id="3" name="Content Placeholder 2"/>
          <p:cNvSpPr>
            <a:spLocks noGrp="1"/>
          </p:cNvSpPr>
          <p:nvPr>
            <p:ph idx="1"/>
          </p:nvPr>
        </p:nvSpPr>
        <p:spPr>
          <a:xfrm>
            <a:off x="1905000" y="2057400"/>
            <a:ext cx="6705600" cy="4267200"/>
          </a:xfrm>
        </p:spPr>
        <p:txBody>
          <a:bodyPr>
            <a:normAutofit/>
          </a:bodyPr>
          <a:lstStyle/>
          <a:p>
            <a:pPr marL="0" indent="0">
              <a:buNone/>
            </a:pPr>
            <a:r>
              <a:rPr lang="en-US" sz="2800" dirty="0"/>
              <a:t>This material was produced under a grant (SH23580SH2 ) from the Occupational Safety and Health Administration, U.S. Department of Labor. It does not necessarily reflect the views or policies of the U.S. Department of Labor, nor does the mention of trade names, commercial products, or organization imply endorsement by the U.S. </a:t>
            </a:r>
            <a:r>
              <a:rPr lang="en-US" sz="2800" dirty="0" smtClean="0"/>
              <a:t>Government. </a:t>
            </a:r>
            <a:endParaRPr lang="en-US" sz="2800" dirty="0"/>
          </a:p>
          <a:p>
            <a:endParaRPr lang="en-US" dirty="0"/>
          </a:p>
        </p:txBody>
      </p:sp>
    </p:spTree>
    <p:extLst>
      <p:ext uri="{BB962C8B-B14F-4D97-AF65-F5344CB8AC3E}">
        <p14:creationId xmlns:p14="http://schemas.microsoft.com/office/powerpoint/2010/main" val="2370881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10274"/>
            <a:ext cx="8229600" cy="1143000"/>
          </a:xfrm>
        </p:spPr>
        <p:txBody>
          <a:bodyPr/>
          <a:lstStyle/>
          <a:p>
            <a:r>
              <a:rPr lang="en-US" dirty="0" smtClean="0"/>
              <a:t>Iowa State -AG 450 Farm </a:t>
            </a:r>
            <a:endParaRPr lang="en-US" dirty="0"/>
          </a:p>
        </p:txBody>
      </p:sp>
      <p:sp>
        <p:nvSpPr>
          <p:cNvPr id="4" name="Content Placeholder 2"/>
          <p:cNvSpPr>
            <a:spLocks noGrp="1"/>
          </p:cNvSpPr>
          <p:nvPr>
            <p:ph idx="1"/>
          </p:nvPr>
        </p:nvSpPr>
        <p:spPr>
          <a:xfrm>
            <a:off x="762000" y="1752600"/>
            <a:ext cx="8229600" cy="4525963"/>
          </a:xfrm>
        </p:spPr>
        <p:txBody>
          <a:bodyPr/>
          <a:lstStyle/>
          <a:p>
            <a:pPr eaLnBrk="1" hangingPunct="1"/>
            <a:r>
              <a:rPr lang="en-US" dirty="0" smtClean="0"/>
              <a:t>Number of females increasing </a:t>
            </a:r>
          </a:p>
        </p:txBody>
      </p:sp>
      <p:pic>
        <p:nvPicPr>
          <p:cNvPr id="3" name="Picture 2" title="Picture of Pie Chart of Men to Women in Agriculture"/>
          <p:cNvPicPr>
            <a:picLocks noChangeAspect="1"/>
          </p:cNvPicPr>
          <p:nvPr/>
        </p:nvPicPr>
        <p:blipFill rotWithShape="1">
          <a:blip r:embed="rId4" cstate="email">
            <a:extLst>
              <a:ext uri="{28A0092B-C50C-407E-A947-70E740481C1C}">
                <a14:useLocalDpi xmlns:a14="http://schemas.microsoft.com/office/drawing/2010/main"/>
              </a:ext>
            </a:extLst>
          </a:blip>
          <a:srcRect r="-1457"/>
          <a:stretch/>
        </p:blipFill>
        <p:spPr>
          <a:xfrm>
            <a:off x="4343400" y="2653221"/>
            <a:ext cx="4648200" cy="2895600"/>
          </a:xfrm>
          <a:prstGeom prst="rect">
            <a:avLst/>
          </a:prstGeom>
        </p:spPr>
      </p:pic>
      <p:sp>
        <p:nvSpPr>
          <p:cNvPr id="5" name="Rectangle 4"/>
          <p:cNvSpPr/>
          <p:nvPr/>
        </p:nvSpPr>
        <p:spPr>
          <a:xfrm>
            <a:off x="5015493" y="5816898"/>
            <a:ext cx="3678156" cy="923330"/>
          </a:xfrm>
          <a:prstGeom prst="rect">
            <a:avLst/>
          </a:prstGeom>
        </p:spPr>
        <p:txBody>
          <a:bodyPr wrap="square">
            <a:spAutoFit/>
          </a:bodyPr>
          <a:lstStyle/>
          <a:p>
            <a:r>
              <a:rPr lang="en-US" dirty="0"/>
              <a:t>	</a:t>
            </a:r>
            <a:r>
              <a:rPr lang="en-US" dirty="0" smtClean="0"/>
              <a:t>Out of 79 students</a:t>
            </a:r>
          </a:p>
          <a:p>
            <a:r>
              <a:rPr lang="en-US" dirty="0" smtClean="0"/>
              <a:t>                  Male</a:t>
            </a:r>
            <a:r>
              <a:rPr lang="en-US" dirty="0"/>
              <a:t>	69.6%	</a:t>
            </a:r>
            <a:r>
              <a:rPr lang="en-US" dirty="0" smtClean="0"/>
              <a:t>55</a:t>
            </a:r>
          </a:p>
          <a:p>
            <a:r>
              <a:rPr lang="en-US" dirty="0" smtClean="0"/>
              <a:t>	Female	30.4%	24</a:t>
            </a:r>
          </a:p>
        </p:txBody>
      </p:sp>
      <p:pic>
        <p:nvPicPr>
          <p:cNvPr id="6" name="Picture 5" title="Workers putting on coveralls and glove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6063" y="2371576"/>
            <a:ext cx="3990976" cy="4137819"/>
          </a:xfrm>
          <a:prstGeom prst="rect">
            <a:avLst/>
          </a:prstGeom>
        </p:spPr>
      </p:pic>
    </p:spTree>
    <p:extLst>
      <p:ext uri="{BB962C8B-B14F-4D97-AF65-F5344CB8AC3E}">
        <p14:creationId xmlns:p14="http://schemas.microsoft.com/office/powerpoint/2010/main" val="24941125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417"/>
            <a:ext cx="8229600" cy="1143000"/>
          </a:xfrm>
        </p:spPr>
        <p:txBody>
          <a:bodyPr/>
          <a:lstStyle/>
          <a:p>
            <a:r>
              <a:rPr lang="en-US" dirty="0" smtClean="0"/>
              <a:t>Employee Rights</a:t>
            </a:r>
            <a:endParaRPr lang="en-US" dirty="0"/>
          </a:p>
        </p:txBody>
      </p:sp>
      <p:sp>
        <p:nvSpPr>
          <p:cNvPr id="4" name="Content Placeholder 2"/>
          <p:cNvSpPr>
            <a:spLocks noGrp="1"/>
          </p:cNvSpPr>
          <p:nvPr>
            <p:ph idx="1"/>
          </p:nvPr>
        </p:nvSpPr>
        <p:spPr>
          <a:xfrm>
            <a:off x="1447800" y="1905000"/>
            <a:ext cx="6934200" cy="4525963"/>
          </a:xfrm>
        </p:spPr>
        <p:txBody>
          <a:bodyPr/>
          <a:lstStyle/>
          <a:p>
            <a:pPr eaLnBrk="1" hangingPunct="1">
              <a:buFont typeface="Arial" charset="0"/>
              <a:buNone/>
            </a:pPr>
            <a:r>
              <a:rPr lang="en-US" sz="2400" dirty="0" smtClean="0">
                <a:latin typeface="Arial" charset="0"/>
                <a:cs typeface="Arial" charset="0"/>
              </a:rPr>
              <a:t>You have the right to:</a:t>
            </a:r>
          </a:p>
          <a:p>
            <a:pPr eaLnBrk="1" hangingPunct="1">
              <a:buFont typeface="Arial" charset="0"/>
              <a:buNone/>
            </a:pPr>
            <a:endParaRPr lang="en-US" sz="1000"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A safe and healthful workplace </a:t>
            </a:r>
          </a:p>
          <a:p>
            <a:pPr marL="457200" lvl="1" indent="0" eaLnBrk="1" hangingPunct="1">
              <a:buNone/>
            </a:pPr>
            <a:endParaRPr lang="en-US" sz="1000" b="1"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Know about hazardous chemicals</a:t>
            </a:r>
          </a:p>
          <a:p>
            <a:pPr marL="457200" lvl="1" indent="0" eaLnBrk="1" hangingPunct="1">
              <a:buNone/>
            </a:pPr>
            <a:endParaRPr lang="en-US" sz="1000" b="1"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Information about injuries and illnesses in your workplace </a:t>
            </a:r>
          </a:p>
          <a:p>
            <a:pPr marL="457200" lvl="1" indent="0" eaLnBrk="1" hangingPunct="1">
              <a:buNone/>
            </a:pPr>
            <a:endParaRPr lang="en-US" sz="1000" b="1"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Complain or request hazard correction from employer </a:t>
            </a:r>
            <a:endParaRPr lang="en-US" sz="2400" b="1" dirty="0" smtClean="0">
              <a:latin typeface="Arial" charset="0"/>
              <a:cs typeface="Arial" charset="0"/>
            </a:endParaRPr>
          </a:p>
          <a:p>
            <a:pPr eaLnBrk="1" hangingPunct="1"/>
            <a:endParaRPr lang="en-US" dirty="0" smtClean="0"/>
          </a:p>
        </p:txBody>
      </p:sp>
    </p:spTree>
    <p:extLst>
      <p:ext uri="{BB962C8B-B14F-4D97-AF65-F5344CB8AC3E}">
        <p14:creationId xmlns:p14="http://schemas.microsoft.com/office/powerpoint/2010/main" val="21462150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086" y="17417"/>
            <a:ext cx="8229600" cy="1143000"/>
          </a:xfrm>
        </p:spPr>
        <p:txBody>
          <a:bodyPr/>
          <a:lstStyle/>
          <a:p>
            <a:r>
              <a:rPr lang="en-US" dirty="0" smtClean="0"/>
              <a:t>Employee Rights </a:t>
            </a:r>
            <a:endParaRPr lang="en-US" dirty="0"/>
          </a:p>
        </p:txBody>
      </p:sp>
      <p:sp>
        <p:nvSpPr>
          <p:cNvPr id="5" name="Content Placeholder 2"/>
          <p:cNvSpPr>
            <a:spLocks noGrp="1"/>
          </p:cNvSpPr>
          <p:nvPr>
            <p:ph idx="1"/>
          </p:nvPr>
        </p:nvSpPr>
        <p:spPr>
          <a:xfrm>
            <a:off x="1524000" y="1600200"/>
            <a:ext cx="7162800" cy="4525963"/>
          </a:xfrm>
        </p:spPr>
        <p:txBody>
          <a:bodyPr/>
          <a:lstStyle/>
          <a:p>
            <a:pPr eaLnBrk="1" hangingPunct="1">
              <a:buFont typeface="Arial" charset="0"/>
              <a:buNone/>
            </a:pPr>
            <a:r>
              <a:rPr lang="en-US" sz="2400" dirty="0" smtClean="0">
                <a:latin typeface="Arial" charset="0"/>
                <a:cs typeface="Arial" charset="0"/>
              </a:rPr>
              <a:t>You have the right to:</a:t>
            </a:r>
          </a:p>
          <a:p>
            <a:pPr eaLnBrk="1" hangingPunct="1">
              <a:buFont typeface="Arial" charset="0"/>
              <a:buNone/>
            </a:pPr>
            <a:endParaRPr lang="en-US" sz="1000"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Training</a:t>
            </a:r>
          </a:p>
          <a:p>
            <a:pPr marL="457200" lvl="1" indent="0" eaLnBrk="1" hangingPunct="1">
              <a:buNone/>
            </a:pPr>
            <a:endParaRPr lang="en-US" sz="1000" b="1"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Access to hazard exposure and medical records</a:t>
            </a:r>
          </a:p>
          <a:p>
            <a:pPr marL="457200" lvl="1" indent="0" eaLnBrk="1" hangingPunct="1">
              <a:buNone/>
            </a:pPr>
            <a:endParaRPr lang="en-US" sz="1000" b="1"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File a complaint with OSHA</a:t>
            </a:r>
          </a:p>
          <a:p>
            <a:pPr marL="457200" lvl="1" indent="0" eaLnBrk="1" hangingPunct="1">
              <a:buNone/>
            </a:pPr>
            <a:endParaRPr lang="en-US" sz="1000" b="1"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Participate in an OSHA inspection</a:t>
            </a:r>
          </a:p>
          <a:p>
            <a:pPr marL="457200" lvl="1" indent="0" eaLnBrk="1" hangingPunct="1">
              <a:buNone/>
            </a:pPr>
            <a:endParaRPr lang="en-US" sz="1000" b="1" dirty="0" smtClean="0">
              <a:latin typeface="Arial" charset="0"/>
              <a:cs typeface="Arial" charset="0"/>
            </a:endParaRPr>
          </a:p>
          <a:p>
            <a:pPr lvl="1" eaLnBrk="1" hangingPunct="1">
              <a:buFont typeface="Arial" charset="0"/>
              <a:buChar char="•"/>
            </a:pPr>
            <a:r>
              <a:rPr lang="en-US" sz="2400" dirty="0" smtClean="0">
                <a:latin typeface="Arial" charset="0"/>
                <a:cs typeface="Arial" charset="0"/>
              </a:rPr>
              <a:t>Be free from retaliation for exercising safety and health rights</a:t>
            </a:r>
          </a:p>
          <a:p>
            <a:pPr eaLnBrk="1" hangingPunct="1"/>
            <a:endParaRPr lang="en-US" dirty="0" smtClean="0"/>
          </a:p>
        </p:txBody>
      </p:sp>
    </p:spTree>
    <p:extLst>
      <p:ext uri="{BB962C8B-B14F-4D97-AF65-F5344CB8AC3E}">
        <p14:creationId xmlns:p14="http://schemas.microsoft.com/office/powerpoint/2010/main" val="18706363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81000" y="1371600"/>
            <a:ext cx="3429000" cy="1077218"/>
          </a:xfrm>
          <a:prstGeom prst="rect">
            <a:avLst/>
          </a:prstGeom>
        </p:spPr>
        <p:txBody>
          <a:bodyPr wrap="square">
            <a:spAutoFit/>
          </a:bodyPr>
          <a:lstStyle/>
          <a:p>
            <a:r>
              <a:rPr lang="en-US" sz="3200" dirty="0"/>
              <a:t>Whistle Blower Protection Program </a:t>
            </a:r>
          </a:p>
        </p:txBody>
      </p:sp>
      <p:pic>
        <p:nvPicPr>
          <p:cNvPr id="7" name="Picture 2" title="Clip of OSHA FactSheet on Whistleblower right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33800" y="609600"/>
            <a:ext cx="5037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hidden="1"/>
          <p:cNvSpPr>
            <a:spLocks noGrp="1"/>
          </p:cNvSpPr>
          <p:nvPr>
            <p:ph type="title"/>
          </p:nvPr>
        </p:nvSpPr>
        <p:spPr/>
        <p:txBody>
          <a:bodyPr/>
          <a:lstStyle/>
          <a:p>
            <a:r>
              <a:rPr lang="en-US" dirty="0" smtClean="0"/>
              <a:t>Whistleblower information</a:t>
            </a:r>
            <a:endParaRPr lang="en-US" dirty="0"/>
          </a:p>
        </p:txBody>
      </p:sp>
      <p:pic>
        <p:nvPicPr>
          <p:cNvPr id="3" name="Content Placeholder 2" title="Picture of OSHA webpage for the Whistlerblower Protectin Programs"/>
          <p:cNvPicPr>
            <a:picLocks noGrp="1" noChangeAspect="1"/>
          </p:cNvPicPr>
          <p:nvPr>
            <p:ph idx="4294967295"/>
          </p:nvPr>
        </p:nvPicPr>
        <p:blipFill rotWithShape="1">
          <a:blip r:embed="rId4" cstate="email">
            <a:extLst>
              <a:ext uri="{28A0092B-C50C-407E-A947-70E740481C1C}">
                <a14:useLocalDpi xmlns:a14="http://schemas.microsoft.com/office/drawing/2010/main"/>
              </a:ext>
            </a:extLst>
          </a:blip>
          <a:srcRect/>
          <a:stretch/>
        </p:blipFill>
        <p:spPr>
          <a:xfrm>
            <a:off x="355600" y="3124200"/>
            <a:ext cx="3162300" cy="3227388"/>
          </a:xfrm>
          <a:prstGeom prst="rect">
            <a:avLst/>
          </a:prstGeom>
        </p:spPr>
      </p:pic>
    </p:spTree>
    <p:extLst>
      <p:ext uri="{BB962C8B-B14F-4D97-AF65-F5344CB8AC3E}">
        <p14:creationId xmlns:p14="http://schemas.microsoft.com/office/powerpoint/2010/main" val="35316542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sz="2400" b="1" dirty="0"/>
              <a:t>Prevention Strategies to Protect Women Working in Agriculture</a:t>
            </a:r>
            <a:r>
              <a:rPr lang="en-US" sz="2400" dirty="0"/>
              <a:t/>
            </a:r>
            <a:br>
              <a:rPr lang="en-US" sz="2400" dirty="0"/>
            </a:br>
            <a:r>
              <a:rPr lang="en-US" sz="2400" b="1" dirty="0"/>
              <a:t>Pre/Post-test Questions</a:t>
            </a:r>
            <a:endParaRPr lang="en-US" sz="2400" dirty="0"/>
          </a:p>
        </p:txBody>
      </p:sp>
      <p:sp>
        <p:nvSpPr>
          <p:cNvPr id="3" name="Content Placeholder 2"/>
          <p:cNvSpPr>
            <a:spLocks noGrp="1"/>
          </p:cNvSpPr>
          <p:nvPr>
            <p:ph idx="1"/>
          </p:nvPr>
        </p:nvSpPr>
        <p:spPr>
          <a:xfrm>
            <a:off x="457200" y="1295400"/>
            <a:ext cx="8229600" cy="5410200"/>
          </a:xfrm>
        </p:spPr>
        <p:txBody>
          <a:bodyPr>
            <a:normAutofit fontScale="25000" lnSpcReduction="20000"/>
          </a:bodyPr>
          <a:lstStyle/>
          <a:p>
            <a:pPr marL="0" indent="0">
              <a:buNone/>
            </a:pPr>
            <a:endParaRPr lang="en-US" sz="4400" dirty="0"/>
          </a:p>
          <a:p>
            <a:pPr marL="0" indent="0">
              <a:buNone/>
            </a:pPr>
            <a:r>
              <a:rPr lang="en-US" sz="4400" dirty="0"/>
              <a:t>1. Women as principal operators in U.S. farm and ranchland account for over $12 billion in farm product in 2012.     T___   F___</a:t>
            </a:r>
          </a:p>
          <a:p>
            <a:pPr marL="0" indent="0">
              <a:buNone/>
            </a:pPr>
            <a:r>
              <a:rPr lang="en-US" sz="4400" dirty="0" smtClean="0"/>
              <a:t>	Answer</a:t>
            </a:r>
            <a:r>
              <a:rPr lang="en-US" sz="4400" dirty="0"/>
              <a:t>: True - $12.9 </a:t>
            </a:r>
            <a:r>
              <a:rPr lang="en-US" sz="4400" dirty="0" smtClean="0"/>
              <a:t>billion</a:t>
            </a:r>
          </a:p>
          <a:p>
            <a:pPr marL="0" indent="0">
              <a:buNone/>
            </a:pPr>
            <a:endParaRPr lang="en-US" sz="4400" dirty="0" smtClean="0"/>
          </a:p>
          <a:p>
            <a:pPr marL="0" indent="0">
              <a:buNone/>
            </a:pPr>
            <a:r>
              <a:rPr lang="en-US" sz="4400" dirty="0" smtClean="0"/>
              <a:t>2. In the U.S., nearly _____ women serve as principal farm/ranch operator.</a:t>
            </a:r>
          </a:p>
          <a:p>
            <a:pPr marL="400050" lvl="1" indent="0">
              <a:buNone/>
            </a:pPr>
            <a:r>
              <a:rPr lang="en-US" sz="4400" dirty="0" smtClean="0"/>
              <a:t>a</a:t>
            </a:r>
            <a:r>
              <a:rPr lang="en-US" sz="4400" dirty="0"/>
              <a:t>. 175,000</a:t>
            </a:r>
          </a:p>
          <a:p>
            <a:pPr marL="400050" lvl="1" indent="0">
              <a:buNone/>
            </a:pPr>
            <a:r>
              <a:rPr lang="en-US" sz="4400" dirty="0"/>
              <a:t>b. 285,000</a:t>
            </a:r>
          </a:p>
          <a:p>
            <a:pPr marL="400050" lvl="1" indent="0">
              <a:buNone/>
            </a:pPr>
            <a:r>
              <a:rPr lang="en-US" sz="4400" dirty="0"/>
              <a:t>c. 300,000</a:t>
            </a:r>
          </a:p>
          <a:p>
            <a:pPr marL="0" indent="0">
              <a:buNone/>
            </a:pPr>
            <a:r>
              <a:rPr lang="en-US" sz="4400" dirty="0" smtClean="0"/>
              <a:t>	Answer</a:t>
            </a:r>
            <a:r>
              <a:rPr lang="en-US" sz="4400" dirty="0"/>
              <a:t>: </a:t>
            </a:r>
            <a:r>
              <a:rPr lang="en-US" sz="4400" dirty="0" smtClean="0"/>
              <a:t>300,000</a:t>
            </a:r>
          </a:p>
          <a:p>
            <a:pPr marL="0" indent="0">
              <a:buNone/>
            </a:pPr>
            <a:endParaRPr lang="en-US" sz="4400" dirty="0"/>
          </a:p>
          <a:p>
            <a:pPr marL="0" indent="0">
              <a:buNone/>
            </a:pPr>
            <a:r>
              <a:rPr lang="en-US" sz="4400" dirty="0"/>
              <a:t>3. Although women, on average, are shorter than men and have narrower shoulders, they have about an equal amount of lower body strength as men.    </a:t>
            </a:r>
            <a:r>
              <a:rPr lang="en-US" sz="4400" dirty="0" smtClean="0"/>
              <a:t>      	T</a:t>
            </a:r>
            <a:r>
              <a:rPr lang="en-US" sz="4400" dirty="0"/>
              <a:t>___  F___</a:t>
            </a:r>
          </a:p>
          <a:p>
            <a:pPr marL="0" indent="0">
              <a:buNone/>
            </a:pPr>
            <a:r>
              <a:rPr lang="en-US" sz="4400" dirty="0"/>
              <a:t> </a:t>
            </a:r>
            <a:r>
              <a:rPr lang="en-US" sz="4400" dirty="0" smtClean="0"/>
              <a:t>          	  Answer</a:t>
            </a:r>
            <a:r>
              <a:rPr lang="en-US" sz="4400" dirty="0"/>
              <a:t>: False -   Lower body strength in females is 5 – 30% less than in males</a:t>
            </a:r>
            <a:r>
              <a:rPr lang="en-US" sz="4400" dirty="0" smtClean="0"/>
              <a:t>.</a:t>
            </a:r>
          </a:p>
          <a:p>
            <a:pPr marL="0" indent="0">
              <a:buNone/>
            </a:pPr>
            <a:endParaRPr lang="en-US" sz="4400" dirty="0"/>
          </a:p>
          <a:p>
            <a:pPr marL="0" indent="0">
              <a:buNone/>
            </a:pPr>
            <a:r>
              <a:rPr lang="en-US" sz="4400" dirty="0"/>
              <a:t>4. Upper body strength in women is ____</a:t>
            </a:r>
          </a:p>
          <a:p>
            <a:pPr marL="400050" lvl="1" indent="0">
              <a:buNone/>
            </a:pPr>
            <a:r>
              <a:rPr lang="en-US" sz="4400" dirty="0"/>
              <a:t>a.  actually about the same as men</a:t>
            </a:r>
          </a:p>
          <a:p>
            <a:pPr marL="400050" lvl="1" indent="0">
              <a:buNone/>
            </a:pPr>
            <a:r>
              <a:rPr lang="en-US" sz="4400" dirty="0"/>
              <a:t>b. 40 – 75 % less than men</a:t>
            </a:r>
          </a:p>
          <a:p>
            <a:pPr marL="400050" lvl="1" indent="0">
              <a:buNone/>
            </a:pPr>
            <a:r>
              <a:rPr lang="en-US" sz="4400" dirty="0"/>
              <a:t>c. 30 – 35 % less than men</a:t>
            </a:r>
          </a:p>
          <a:p>
            <a:pPr marL="400050" lvl="1" indent="0">
              <a:buNone/>
            </a:pPr>
            <a:r>
              <a:rPr lang="en-US" sz="4400" dirty="0"/>
              <a:t>d. 20 – 25 % less than men</a:t>
            </a:r>
          </a:p>
          <a:p>
            <a:pPr marL="0" indent="0">
              <a:buNone/>
            </a:pPr>
            <a:r>
              <a:rPr lang="en-US" sz="4400" dirty="0" smtClean="0"/>
              <a:t>	Answer</a:t>
            </a:r>
            <a:r>
              <a:rPr lang="en-US" sz="4400" dirty="0"/>
              <a:t>:  b. 40 – 75% less than men</a:t>
            </a:r>
            <a:r>
              <a:rPr lang="en-US" sz="4400" dirty="0" smtClean="0"/>
              <a:t>.</a:t>
            </a:r>
          </a:p>
          <a:p>
            <a:pPr marL="0" indent="0">
              <a:buNone/>
            </a:pPr>
            <a:endParaRPr lang="en-US" sz="4400" dirty="0"/>
          </a:p>
          <a:p>
            <a:pPr marL="0" indent="0">
              <a:buNone/>
            </a:pPr>
            <a:r>
              <a:rPr lang="en-US" sz="4400" dirty="0"/>
              <a:t>5. Women using pesticides have an______ risk of menstrual cycle disruptions as women with no pesticide exposure.</a:t>
            </a:r>
          </a:p>
          <a:p>
            <a:pPr marL="400050" lvl="1" indent="0">
              <a:buNone/>
            </a:pPr>
            <a:r>
              <a:rPr lang="en-US" sz="4400" dirty="0"/>
              <a:t>a. equal risk</a:t>
            </a:r>
          </a:p>
          <a:p>
            <a:pPr marL="400050" lvl="1" indent="0">
              <a:buNone/>
            </a:pPr>
            <a:r>
              <a:rPr lang="en-US" sz="4400" dirty="0"/>
              <a:t>b. 1.5 times increased risk</a:t>
            </a:r>
          </a:p>
          <a:p>
            <a:pPr marL="400050" lvl="1" indent="0">
              <a:buNone/>
            </a:pPr>
            <a:r>
              <a:rPr lang="en-US" sz="4400" dirty="0"/>
              <a:t>c. 2 times increased risk</a:t>
            </a:r>
          </a:p>
          <a:p>
            <a:pPr marL="400050" lvl="1" indent="0">
              <a:buNone/>
            </a:pPr>
            <a:r>
              <a:rPr lang="en-US" sz="4400" dirty="0"/>
              <a:t>d. no epidemiologic research has been done in this area. </a:t>
            </a:r>
          </a:p>
          <a:p>
            <a:pPr marL="0" indent="0">
              <a:buNone/>
            </a:pPr>
            <a:r>
              <a:rPr lang="en-US" sz="4400" dirty="0" smtClean="0"/>
              <a:t>	Answer</a:t>
            </a:r>
            <a:r>
              <a:rPr lang="en-US" sz="4400" dirty="0"/>
              <a:t>: b. 1.5 times the risk</a:t>
            </a:r>
          </a:p>
          <a:p>
            <a:pPr marL="0" indent="0">
              <a:buNone/>
            </a:pPr>
            <a:r>
              <a:rPr lang="en-US" sz="4400" dirty="0"/>
              <a:t> </a:t>
            </a:r>
          </a:p>
          <a:p>
            <a:pPr marL="0" indent="0">
              <a:buNone/>
            </a:pPr>
            <a:r>
              <a:rPr lang="en-US" sz="4400" dirty="0" smtClean="0"/>
              <a:t>6</a:t>
            </a:r>
            <a:r>
              <a:rPr lang="en-US" sz="4400" dirty="0"/>
              <a:t>. Women in agriculture have fewer options in proper fitting respiratory protection than men.  </a:t>
            </a:r>
            <a:r>
              <a:rPr lang="en-US" sz="4400" dirty="0" smtClean="0"/>
              <a:t>    </a:t>
            </a:r>
            <a:r>
              <a:rPr lang="en-US" sz="4400" dirty="0"/>
              <a:t>T___   F___</a:t>
            </a:r>
          </a:p>
          <a:p>
            <a:pPr marL="0" indent="0">
              <a:buNone/>
            </a:pPr>
            <a:r>
              <a:rPr lang="en-US" sz="4400" dirty="0" smtClean="0"/>
              <a:t>	Answer</a:t>
            </a:r>
            <a:r>
              <a:rPr lang="en-US" sz="4400" dirty="0"/>
              <a:t>: True – the majority of 2 strap filtering face pieces are made in one size. A few are made in smaller sizes.</a:t>
            </a:r>
          </a:p>
          <a:p>
            <a:endParaRPr lang="en-US" sz="3700" dirty="0"/>
          </a:p>
        </p:txBody>
      </p:sp>
    </p:spTree>
    <p:extLst>
      <p:ext uri="{BB962C8B-B14F-4D97-AF65-F5344CB8AC3E}">
        <p14:creationId xmlns:p14="http://schemas.microsoft.com/office/powerpoint/2010/main" val="3000309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r>
              <a:rPr lang="en-US" dirty="0" smtClean="0"/>
              <a:t>Women in Agriculture  </a:t>
            </a:r>
            <a:endParaRPr lang="en-US" dirty="0"/>
          </a:p>
        </p:txBody>
      </p:sp>
      <p:sp>
        <p:nvSpPr>
          <p:cNvPr id="3" name="Content Placeholder 2"/>
          <p:cNvSpPr>
            <a:spLocks noGrp="1"/>
          </p:cNvSpPr>
          <p:nvPr>
            <p:ph idx="1"/>
          </p:nvPr>
        </p:nvSpPr>
        <p:spPr>
          <a:xfrm>
            <a:off x="1752600" y="1828800"/>
            <a:ext cx="6781800" cy="4724400"/>
          </a:xfrm>
        </p:spPr>
        <p:txBody>
          <a:bodyPr>
            <a:normAutofit fontScale="92500" lnSpcReduction="10000"/>
          </a:bodyPr>
          <a:lstStyle/>
          <a:p>
            <a:pPr marL="0" indent="0">
              <a:buNone/>
            </a:pPr>
            <a:r>
              <a:rPr lang="en-US" sz="2000" i="1" dirty="0" smtClean="0"/>
              <a:t>The Power of Women in </a:t>
            </a:r>
            <a:r>
              <a:rPr lang="en-US" sz="2000" i="1" dirty="0"/>
              <a:t>Agriculture Posted by Agriculture Secretary </a:t>
            </a:r>
            <a:r>
              <a:rPr lang="en-US" sz="2000" i="1" dirty="0" smtClean="0"/>
              <a:t>Tom Vilsack</a:t>
            </a:r>
            <a:r>
              <a:rPr lang="en-US" sz="2000" i="1" dirty="0"/>
              <a:t>, on March 21, </a:t>
            </a:r>
            <a:r>
              <a:rPr lang="en-US" sz="2000" i="1" dirty="0" smtClean="0"/>
              <a:t>2014; </a:t>
            </a:r>
          </a:p>
          <a:p>
            <a:pPr marL="0" indent="0">
              <a:buNone/>
            </a:pPr>
            <a:endParaRPr lang="en-US" sz="2000" i="1" dirty="0" smtClean="0"/>
          </a:p>
          <a:p>
            <a:pPr marL="0" indent="0">
              <a:buNone/>
            </a:pPr>
            <a:r>
              <a:rPr lang="en-US" sz="2000" dirty="0" smtClean="0"/>
              <a:t>“Across </a:t>
            </a:r>
            <a:r>
              <a:rPr lang="en-US" sz="2000" dirty="0"/>
              <a:t>the country, nearly 300,000 women serve as principal operators on 62.7 million acres of farm and ranchland, </a:t>
            </a:r>
            <a:r>
              <a:rPr lang="en-US" sz="2000" b="1" u="sng" dirty="0"/>
              <a:t>accounting for $12.9 billion in farm products in 2012. </a:t>
            </a:r>
            <a:r>
              <a:rPr lang="en-US" sz="2000" dirty="0"/>
              <a:t>Countless more women live, work and raise families in rural </a:t>
            </a:r>
            <a:r>
              <a:rPr lang="en-US" sz="2000" dirty="0" smtClean="0"/>
              <a:t>America”. </a:t>
            </a:r>
          </a:p>
          <a:p>
            <a:pPr marL="0" indent="0">
              <a:buNone/>
            </a:pPr>
            <a:endParaRPr lang="en-US" sz="2000" dirty="0" smtClean="0"/>
          </a:p>
          <a:p>
            <a:pPr marL="0" indent="0">
              <a:buNone/>
            </a:pPr>
            <a:r>
              <a:rPr lang="en-US" sz="2000" dirty="0" smtClean="0"/>
              <a:t>“ Better </a:t>
            </a:r>
            <a:r>
              <a:rPr lang="en-US" sz="2000" dirty="0"/>
              <a:t>representation of women in agriculture means more than just an increase in the amount of food produced on women-owned or women-operated farms and ranches. It means expanded opportunity for today’s women agriculturists to access credit and grow their operations, assume leadership roles at the local, state and federal level, and perform cutting edge research that will help ensure the future food security of our nation and the </a:t>
            </a:r>
            <a:r>
              <a:rPr lang="en-US" sz="2000" dirty="0" smtClean="0"/>
              <a:t>world.”</a:t>
            </a:r>
            <a:endParaRPr lang="en-US" sz="2000" dirty="0"/>
          </a:p>
        </p:txBody>
      </p:sp>
    </p:spTree>
    <p:extLst>
      <p:ext uri="{BB962C8B-B14F-4D97-AF65-F5344CB8AC3E}">
        <p14:creationId xmlns:p14="http://schemas.microsoft.com/office/powerpoint/2010/main" val="3841251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icture of 2012 Censu of Agriculture Highlights brochure">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51786" y="12276"/>
            <a:ext cx="5292214" cy="6855823"/>
          </a:xfrm>
          <a:prstGeom prst="rect">
            <a:avLst/>
          </a:prstGeom>
        </p:spPr>
      </p:pic>
      <p:sp>
        <p:nvSpPr>
          <p:cNvPr id="5" name="TextBox 4"/>
          <p:cNvSpPr txBox="1"/>
          <p:nvPr/>
        </p:nvSpPr>
        <p:spPr>
          <a:xfrm>
            <a:off x="152400" y="608642"/>
            <a:ext cx="3699386" cy="5232202"/>
          </a:xfrm>
          <a:prstGeom prst="rect">
            <a:avLst/>
          </a:prstGeom>
          <a:solidFill>
            <a:schemeClr val="bg2">
              <a:lumMod val="90000"/>
            </a:schemeClr>
          </a:solidFill>
        </p:spPr>
        <p:txBody>
          <a:bodyPr wrap="square" rtlCol="0">
            <a:spAutoFit/>
          </a:bodyPr>
          <a:lstStyle/>
          <a:p>
            <a:r>
              <a:rPr lang="en-US" sz="1400" dirty="0">
                <a:solidFill>
                  <a:srgbClr val="000000"/>
                </a:solidFill>
                <a:latin typeface="Verdana" panose="020B0604030504040204" pitchFamily="34" charset="0"/>
              </a:rPr>
              <a:t>The number of U.S. farms operated by women nearly tripled over the past three decades, from 5 percent in 1978 to 14 percent by 2007. </a:t>
            </a:r>
            <a:endParaRPr lang="en-US" sz="1400" dirty="0" smtClean="0">
              <a:solidFill>
                <a:srgbClr val="000000"/>
              </a:solidFill>
              <a:latin typeface="Verdana" panose="020B0604030504040204" pitchFamily="34" charset="0"/>
            </a:endParaRPr>
          </a:p>
          <a:p>
            <a:endParaRPr lang="en-US" sz="1400" dirty="0">
              <a:solidFill>
                <a:srgbClr val="000000"/>
              </a:solidFill>
              <a:latin typeface="Verdana" panose="020B0604030504040204" pitchFamily="34" charset="0"/>
            </a:endParaRPr>
          </a:p>
          <a:p>
            <a:r>
              <a:rPr lang="en-US" sz="1400" dirty="0" smtClean="0">
                <a:solidFill>
                  <a:srgbClr val="000000"/>
                </a:solidFill>
                <a:latin typeface="Verdana" panose="020B0604030504040204" pitchFamily="34" charset="0"/>
              </a:rPr>
              <a:t>According to the 2012 USDA Census of Agriculture among 2.1 million principal farm operators in 2012, 86% were men and 14% were women.</a:t>
            </a:r>
          </a:p>
          <a:p>
            <a:endParaRPr lang="en-US" sz="1400" dirty="0" smtClean="0">
              <a:solidFill>
                <a:srgbClr val="000000"/>
              </a:solidFill>
              <a:latin typeface="Verdana" panose="020B0604030504040204" pitchFamily="34" charset="0"/>
            </a:endParaRPr>
          </a:p>
          <a:p>
            <a:r>
              <a:rPr lang="en-US" sz="1400" dirty="0" smtClean="0">
                <a:solidFill>
                  <a:srgbClr val="000000"/>
                </a:solidFill>
                <a:latin typeface="Verdana" panose="020B0604030504040204" pitchFamily="34" charset="0"/>
              </a:rPr>
              <a:t>Of the 2.1 million principal operators in the United States, 288,264 were women. </a:t>
            </a:r>
          </a:p>
          <a:p>
            <a:endParaRPr lang="en-US" sz="1400" dirty="0">
              <a:solidFill>
                <a:srgbClr val="000000"/>
              </a:solidFill>
              <a:latin typeface="Verdana" panose="020B0604030504040204" pitchFamily="34" charset="0"/>
            </a:endParaRPr>
          </a:p>
          <a:p>
            <a:r>
              <a:rPr lang="en-US" sz="1400" dirty="0" smtClean="0">
                <a:solidFill>
                  <a:srgbClr val="000000"/>
                </a:solidFill>
                <a:latin typeface="Verdana" panose="020B0604030504040204" pitchFamily="34" charset="0"/>
              </a:rPr>
              <a:t>This was a 6 percent decrease since 2007 – larger than the decrease in male principal operators. </a:t>
            </a:r>
          </a:p>
          <a:p>
            <a:endParaRPr lang="en-US" sz="1400" dirty="0">
              <a:solidFill>
                <a:srgbClr val="000000"/>
              </a:solidFill>
              <a:latin typeface="Verdana" panose="020B0604030504040204" pitchFamily="34" charset="0"/>
            </a:endParaRPr>
          </a:p>
          <a:p>
            <a:r>
              <a:rPr lang="en-US" sz="1400" dirty="0" smtClean="0">
                <a:solidFill>
                  <a:srgbClr val="000000"/>
                </a:solidFill>
                <a:latin typeface="Verdana" panose="020B0604030504040204" pitchFamily="34" charset="0"/>
              </a:rPr>
              <a:t>But for all female operators (principal, second, and third), the decrease was only 1.6 percent. Women were 14 percent of principal operators but 30 percent of all operators.</a:t>
            </a:r>
          </a:p>
          <a:p>
            <a:endParaRPr lang="en-US" sz="1200" dirty="0" smtClean="0">
              <a:solidFill>
                <a:srgbClr val="000000"/>
              </a:solidFill>
              <a:latin typeface="Verdana" panose="020B0604030504040204" pitchFamily="34" charset="0"/>
            </a:endParaRPr>
          </a:p>
        </p:txBody>
      </p:sp>
      <p:sp>
        <p:nvSpPr>
          <p:cNvPr id="2" name="Title 1" hidden="1"/>
          <p:cNvSpPr>
            <a:spLocks noGrp="1"/>
          </p:cNvSpPr>
          <p:nvPr>
            <p:ph type="title"/>
          </p:nvPr>
        </p:nvSpPr>
        <p:spPr/>
        <p:txBody>
          <a:bodyPr/>
          <a:lstStyle/>
          <a:p>
            <a:r>
              <a:rPr lang="en-US" dirty="0" smtClean="0"/>
              <a:t>Women Farmers</a:t>
            </a:r>
            <a:endParaRPr lang="en-US" dirty="0"/>
          </a:p>
        </p:txBody>
      </p:sp>
    </p:spTree>
    <p:extLst>
      <p:ext uri="{BB962C8B-B14F-4D97-AF65-F5344CB8AC3E}">
        <p14:creationId xmlns:p14="http://schemas.microsoft.com/office/powerpoint/2010/main" val="829190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Map of States in the U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8800" y="0"/>
            <a:ext cx="7315200" cy="6725645"/>
          </a:xfrm>
          <a:prstGeom prst="rect">
            <a:avLst/>
          </a:prstGeom>
        </p:spPr>
      </p:pic>
      <p:sp>
        <p:nvSpPr>
          <p:cNvPr id="4" name="TextBox 3"/>
          <p:cNvSpPr txBox="1"/>
          <p:nvPr/>
        </p:nvSpPr>
        <p:spPr>
          <a:xfrm>
            <a:off x="228600" y="3581400"/>
            <a:ext cx="2362200" cy="1200329"/>
          </a:xfrm>
          <a:prstGeom prst="rect">
            <a:avLst/>
          </a:prstGeom>
          <a:solidFill>
            <a:schemeClr val="bg2">
              <a:lumMod val="90000"/>
            </a:schemeClr>
          </a:solidFill>
        </p:spPr>
        <p:txBody>
          <a:bodyPr wrap="square" rtlCol="0">
            <a:spAutoFit/>
          </a:bodyPr>
          <a:lstStyle/>
          <a:p>
            <a:r>
              <a:rPr lang="en-US" sz="2400" b="1" dirty="0" smtClean="0"/>
              <a:t>2012 Census by Race, Ethnicity &amp; Gender</a:t>
            </a:r>
          </a:p>
        </p:txBody>
      </p:sp>
      <p:sp>
        <p:nvSpPr>
          <p:cNvPr id="2" name="Title 1" hidden="1"/>
          <p:cNvSpPr>
            <a:spLocks noGrp="1"/>
          </p:cNvSpPr>
          <p:nvPr>
            <p:ph type="title"/>
          </p:nvPr>
        </p:nvSpPr>
        <p:spPr/>
        <p:txBody>
          <a:bodyPr/>
          <a:lstStyle/>
          <a:p>
            <a:r>
              <a:rPr lang="en-US" dirty="0" smtClean="0"/>
              <a:t>2012 Census</a:t>
            </a:r>
            <a:endParaRPr lang="en-US" dirty="0"/>
          </a:p>
        </p:txBody>
      </p:sp>
    </p:spTree>
    <p:extLst>
      <p:ext uri="{BB962C8B-B14F-4D97-AF65-F5344CB8AC3E}">
        <p14:creationId xmlns:p14="http://schemas.microsoft.com/office/powerpoint/2010/main" val="426767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barn template">
  <a:themeElements>
    <a:clrScheme name="bar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1" u="none" strike="noStrike" cap="none" normalizeH="0" baseline="0" smtClean="0">
            <a:ln>
              <a:noFill/>
            </a:ln>
            <a:solidFill>
              <a:schemeClr val="tx1"/>
            </a:solidFill>
            <a:effectLst/>
            <a:latin typeface="Arial" charset="0"/>
          </a:defRPr>
        </a:defPPr>
      </a:lstStyle>
    </a:lnDef>
  </a:objectDefaults>
  <a:extraClrSchemeLst>
    <a:extraClrScheme>
      <a:clrScheme name="bar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15017</TotalTime>
  <Words>4235</Words>
  <Application>Microsoft Office PowerPoint</Application>
  <PresentationFormat>On-screen Show (4:3)</PresentationFormat>
  <Paragraphs>494</Paragraphs>
  <Slides>63</Slides>
  <Notes>39</Notes>
  <HiddenSlides>0</HiddenSlides>
  <MMClips>0</MMClips>
  <ScaleCrop>false</ScaleCrop>
  <HeadingPairs>
    <vt:vector size="4" baseType="variant">
      <vt:variant>
        <vt:lpstr>Theme</vt:lpstr>
      </vt:variant>
      <vt:variant>
        <vt:i4>3</vt:i4>
      </vt:variant>
      <vt:variant>
        <vt:lpstr>Slide Titles</vt:lpstr>
      </vt:variant>
      <vt:variant>
        <vt:i4>63</vt:i4>
      </vt:variant>
    </vt:vector>
  </HeadingPairs>
  <TitlesOfParts>
    <vt:vector size="66" baseType="lpstr">
      <vt:lpstr>barn template</vt:lpstr>
      <vt:lpstr>9_Office Theme</vt:lpstr>
      <vt:lpstr>6_Office Theme</vt:lpstr>
      <vt:lpstr>Prevention Strategies to Protect Women Working in Agriculture </vt:lpstr>
      <vt:lpstr>Susan Harwood Training Grant</vt:lpstr>
      <vt:lpstr>Goals </vt:lpstr>
      <vt:lpstr>In the News </vt:lpstr>
      <vt:lpstr>From the Home front to the Forefront </vt:lpstr>
      <vt:lpstr>Iowa State -AG 450 Farm </vt:lpstr>
      <vt:lpstr>Women in Agriculture  </vt:lpstr>
      <vt:lpstr>Women Farmers</vt:lpstr>
      <vt:lpstr>2012 Census</vt:lpstr>
      <vt:lpstr>Prevalence </vt:lpstr>
      <vt:lpstr>Literature </vt:lpstr>
      <vt:lpstr>Literature </vt:lpstr>
      <vt:lpstr>Continuum of Life</vt:lpstr>
      <vt:lpstr>Life’s Priorties</vt:lpstr>
      <vt:lpstr>Health and Safety Education</vt:lpstr>
      <vt:lpstr>Quotes </vt:lpstr>
      <vt:lpstr>Migrant Workers </vt:lpstr>
      <vt:lpstr>  </vt:lpstr>
      <vt:lpstr>Ergonomics</vt:lpstr>
      <vt:lpstr>Equipment Size</vt:lpstr>
      <vt:lpstr>Challenges for women</vt:lpstr>
      <vt:lpstr> Driving tractors an average of one day a week has been found to increase the risk of nonfatal farm injury   (Carruth et al., 2001).  </vt:lpstr>
      <vt:lpstr>Clinician Solutions</vt:lpstr>
      <vt:lpstr>Clinician Solutions</vt:lpstr>
      <vt:lpstr>Pesticides Literature</vt:lpstr>
      <vt:lpstr>Pesticides</vt:lpstr>
      <vt:lpstr>Pesticide Literature </vt:lpstr>
      <vt:lpstr>Clinical Solutions  </vt:lpstr>
      <vt:lpstr>Clinical Resources</vt:lpstr>
      <vt:lpstr>Clinical Solutions</vt:lpstr>
      <vt:lpstr>Clinical Solutions</vt:lpstr>
      <vt:lpstr>Pesticides</vt:lpstr>
      <vt:lpstr>Label is Key   Precautionary Statement  Personal Protective Equipment </vt:lpstr>
      <vt:lpstr>Synergize disinfectant</vt:lpstr>
      <vt:lpstr>Cholinesterase Protocol for Healthcare Providers  </vt:lpstr>
      <vt:lpstr>Cholinesterase Algorithm</vt:lpstr>
      <vt:lpstr>Client Resource </vt:lpstr>
      <vt:lpstr>Respiratory Literature </vt:lpstr>
      <vt:lpstr>Prevalence  </vt:lpstr>
      <vt:lpstr>Head to Toe Protection  Includes Respiratory Protection </vt:lpstr>
      <vt:lpstr>Filtering Face Piece Masks </vt:lpstr>
      <vt:lpstr>The right mask  The right fit   </vt:lpstr>
      <vt:lpstr>Clinical Solutions</vt:lpstr>
      <vt:lpstr>Agricultural Respiratory Selection Guide</vt:lpstr>
      <vt:lpstr>Stress  </vt:lpstr>
      <vt:lpstr>Literature </vt:lpstr>
      <vt:lpstr>Stress</vt:lpstr>
      <vt:lpstr>Factors affecting stress</vt:lpstr>
      <vt:lpstr>Stress</vt:lpstr>
      <vt:lpstr>Family Challenges</vt:lpstr>
      <vt:lpstr>Shortage of Rural Mental Health Care Providers </vt:lpstr>
      <vt:lpstr>Patient Questionnaire</vt:lpstr>
      <vt:lpstr>Social Networks  </vt:lpstr>
      <vt:lpstr>Social Networks</vt:lpstr>
      <vt:lpstr>Social Networks</vt:lpstr>
      <vt:lpstr>Social Networks</vt:lpstr>
      <vt:lpstr>Network Blog</vt:lpstr>
      <vt:lpstr>Women’s Safety and Health Issues                                       at Work   Job Area: Agriculture  </vt:lpstr>
      <vt:lpstr>Susan Harwood Training Grant </vt:lpstr>
      <vt:lpstr>Employee Rights</vt:lpstr>
      <vt:lpstr>Employee Rights </vt:lpstr>
      <vt:lpstr>Whistleblower information</vt:lpstr>
      <vt:lpstr>Prevention Strategies to Protect Women Working in Agriculture Pre/Post-test Questions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Euvonnne</dc:creator>
  <cp:lastModifiedBy>Robertson, Donna - OSHA</cp:lastModifiedBy>
  <cp:revision>133</cp:revision>
  <dcterms:created xsi:type="dcterms:W3CDTF">2011-11-16T17:02:10Z</dcterms:created>
  <dcterms:modified xsi:type="dcterms:W3CDTF">2017-11-16T22:24:16Z</dcterms:modified>
</cp:coreProperties>
</file>