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7.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8.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notesSlides/notesSlide9.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10.xml" ContentType="application/vnd.openxmlformats-officedocument.presentationml.notesSlide+xml"/>
  <Override PartName="/ppt/tags/tag44.xml" ContentType="application/vnd.openxmlformats-officedocument.presentationml.tags+xml"/>
  <Override PartName="/ppt/notesSlides/notesSlide11.xml" ContentType="application/vnd.openxmlformats-officedocument.presentationml.notesSlide+xml"/>
  <Override PartName="/ppt/tags/tag45.xml" ContentType="application/vnd.openxmlformats-officedocument.presentationml.tags+xml"/>
  <Override PartName="/ppt/notesSlides/notesSlide12.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notesSlides/notesSlide13.xml" ContentType="application/vnd.openxmlformats-officedocument.presentationml.notesSlide+xml"/>
  <Override PartName="/ppt/tags/tag48.xml" ContentType="application/vnd.openxmlformats-officedocument.presentationml.tags+xml"/>
  <Override PartName="/ppt/notesSlides/notesSlide14.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5.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6.xml" ContentType="application/vnd.openxmlformats-officedocument.presentationml.notesSlide+xml"/>
  <Override PartName="/ppt/tags/tag62.xml" ContentType="application/vnd.openxmlformats-officedocument.presentationml.tags+xml"/>
  <Override PartName="/ppt/notesSlides/notesSlide17.xml" ContentType="application/vnd.openxmlformats-officedocument.presentationml.notesSlide+xml"/>
  <Override PartName="/ppt/tags/tag63.xml" ContentType="application/vnd.openxmlformats-officedocument.presentationml.tags+xml"/>
  <Override PartName="/ppt/notesSlides/notesSlide18.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9.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20.xml" ContentType="application/vnd.openxmlformats-officedocument.presentationml.notesSlide+xml"/>
  <Override PartName="/ppt/tags/tag68.xml" ContentType="application/vnd.openxmlformats-officedocument.presentationml.tags+xml"/>
  <Override PartName="/ppt/notesSlides/notesSlide21.xml" ContentType="application/vnd.openxmlformats-officedocument.presentationml.notesSlide+xml"/>
  <Override PartName="/ppt/tags/tag69.xml" ContentType="application/vnd.openxmlformats-officedocument.presentationml.tags+xml"/>
  <Override PartName="/ppt/notesSlides/notesSlide22.xml" ContentType="application/vnd.openxmlformats-officedocument.presentationml.notesSlide+xml"/>
  <Override PartName="/ppt/tags/tag70.xml" ContentType="application/vnd.openxmlformats-officedocument.presentationml.tags+xml"/>
  <Override PartName="/ppt/notesSlides/notesSlide23.xml" ContentType="application/vnd.openxmlformats-officedocument.presentationml.notesSlide+xml"/>
  <Override PartName="/ppt/tags/tag71.xml" ContentType="application/vnd.openxmlformats-officedocument.presentationml.tags+xml"/>
  <Override PartName="/ppt/notesSlides/notesSlide24.xml" ContentType="application/vnd.openxmlformats-officedocument.presentationml.notesSlide+xml"/>
  <Override PartName="/ppt/tags/tag72.xml" ContentType="application/vnd.openxmlformats-officedocument.presentationml.tags+xml"/>
  <Override PartName="/ppt/notesSlides/notesSlide25.xml" ContentType="application/vnd.openxmlformats-officedocument.presentationml.notesSlide+xml"/>
  <Override PartName="/ppt/tags/tag73.xml" ContentType="application/vnd.openxmlformats-officedocument.presentationml.tags+xml"/>
  <Override PartName="/ppt/tags/tag74.xml" ContentType="application/vnd.openxmlformats-officedocument.presentationml.tags+xml"/>
  <Override PartName="/ppt/notesSlides/notesSlide26.xml" ContentType="application/vnd.openxmlformats-officedocument.presentationml.notesSlide+xml"/>
  <Override PartName="/ppt/tags/tag75.xml" ContentType="application/vnd.openxmlformats-officedocument.presentationml.tags+xml"/>
  <Override PartName="/ppt/notesSlides/notesSlide27.xml" ContentType="application/vnd.openxmlformats-officedocument.presentationml.notesSlide+xml"/>
  <Override PartName="/ppt/tags/tag76.xml" ContentType="application/vnd.openxmlformats-officedocument.presentationml.tags+xml"/>
  <Override PartName="/ppt/tags/tag77.xml" ContentType="application/vnd.openxmlformats-officedocument.presentationml.tags+xml"/>
  <Override PartName="/ppt/notesSlides/notesSlide28.xml" ContentType="application/vnd.openxmlformats-officedocument.presentationml.notesSlide+xml"/>
  <Override PartName="/ppt/tags/tag78.xml" ContentType="application/vnd.openxmlformats-officedocument.presentationml.tags+xml"/>
  <Override PartName="/ppt/notesSlides/notesSlide29.xml" ContentType="application/vnd.openxmlformats-officedocument.presentationml.notesSlide+xml"/>
  <Override PartName="/ppt/tags/tag79.xml" ContentType="application/vnd.openxmlformats-officedocument.presentationml.tags+xml"/>
  <Override PartName="/ppt/notesSlides/notesSlide30.xml" ContentType="application/vnd.openxmlformats-officedocument.presentationml.notesSlide+xml"/>
  <Override PartName="/ppt/tags/tag80.xml" ContentType="application/vnd.openxmlformats-officedocument.presentationml.tags+xml"/>
  <Override PartName="/ppt/tags/tag81.xml" ContentType="application/vnd.openxmlformats-officedocument.presentationml.tags+xml"/>
  <Override PartName="/ppt/notesSlides/notesSlide31.xml" ContentType="application/vnd.openxmlformats-officedocument.presentationml.notesSlide+xml"/>
  <Override PartName="/ppt/tags/tag82.xml" ContentType="application/vnd.openxmlformats-officedocument.presentationml.tags+xml"/>
  <Override PartName="/ppt/notesSlides/notesSlide32.xml" ContentType="application/vnd.openxmlformats-officedocument.presentationml.notesSlide+xml"/>
  <Override PartName="/ppt/tags/tag83.xml" ContentType="application/vnd.openxmlformats-officedocument.presentationml.tags+xml"/>
  <Override PartName="/ppt/notesSlides/notesSlide33.xml" ContentType="application/vnd.openxmlformats-officedocument.presentationml.notesSlide+xml"/>
  <Override PartName="/ppt/tags/tag84.xml" ContentType="application/vnd.openxmlformats-officedocument.presentationml.tags+xml"/>
  <Override PartName="/ppt/notesSlides/notesSlide34.xml" ContentType="application/vnd.openxmlformats-officedocument.presentationml.notesSlide+xml"/>
  <Override PartName="/ppt/tags/tag85.xml" ContentType="application/vnd.openxmlformats-officedocument.presentationml.tags+xml"/>
  <Override PartName="/ppt/notesSlides/notesSlide35.xml" ContentType="application/vnd.openxmlformats-officedocument.presentationml.notesSlid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36.xml" ContentType="application/vnd.openxmlformats-officedocument.presentationml.notesSlide+xml"/>
  <Override PartName="/ppt/tags/tag89.xml" ContentType="application/vnd.openxmlformats-officedocument.presentationml.tags+xml"/>
  <Override PartName="/ppt/notesSlides/notesSlide37.xml" ContentType="application/vnd.openxmlformats-officedocument.presentationml.notesSlide+xml"/>
  <Override PartName="/ppt/tags/tag90.xml" ContentType="application/vnd.openxmlformats-officedocument.presentationml.tags+xml"/>
  <Override PartName="/ppt/notesSlides/notesSlide38.xml" ContentType="application/vnd.openxmlformats-officedocument.presentationml.notesSlide+xml"/>
  <Override PartName="/ppt/tags/tag91.xml" ContentType="application/vnd.openxmlformats-officedocument.presentationml.tags+xml"/>
  <Override PartName="/ppt/notesSlides/notesSlide39.xml" ContentType="application/vnd.openxmlformats-officedocument.presentationml.notesSlide+xml"/>
  <Override PartName="/ppt/tags/tag92.xml" ContentType="application/vnd.openxmlformats-officedocument.presentationml.tags+xml"/>
  <Override PartName="/ppt/tags/tag93.xml" ContentType="application/vnd.openxmlformats-officedocument.presentationml.tags+xml"/>
  <Override PartName="/ppt/notesSlides/notesSlide40.xml" ContentType="application/vnd.openxmlformats-officedocument.presentationml.notesSlide+xml"/>
  <Override PartName="/ppt/tags/tag94.xml" ContentType="application/vnd.openxmlformats-officedocument.presentationml.tags+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4"/>
  </p:notesMasterIdLst>
  <p:handoutMasterIdLst>
    <p:handoutMasterId r:id="rId95"/>
  </p:handoutMasterIdLst>
  <p:sldIdLst>
    <p:sldId id="727" r:id="rId2"/>
    <p:sldId id="884" r:id="rId3"/>
    <p:sldId id="942" r:id="rId4"/>
    <p:sldId id="803" r:id="rId5"/>
    <p:sldId id="802" r:id="rId6"/>
    <p:sldId id="943" r:id="rId7"/>
    <p:sldId id="730" r:id="rId8"/>
    <p:sldId id="944" r:id="rId9"/>
    <p:sldId id="945" r:id="rId10"/>
    <p:sldId id="946" r:id="rId11"/>
    <p:sldId id="947" r:id="rId12"/>
    <p:sldId id="948" r:id="rId13"/>
    <p:sldId id="852" r:id="rId14"/>
    <p:sldId id="950" r:id="rId15"/>
    <p:sldId id="951" r:id="rId16"/>
    <p:sldId id="952" r:id="rId17"/>
    <p:sldId id="899" r:id="rId18"/>
    <p:sldId id="807" r:id="rId19"/>
    <p:sldId id="808" r:id="rId20"/>
    <p:sldId id="900" r:id="rId21"/>
    <p:sldId id="901" r:id="rId22"/>
    <p:sldId id="902" r:id="rId23"/>
    <p:sldId id="903" r:id="rId24"/>
    <p:sldId id="904" r:id="rId25"/>
    <p:sldId id="905" r:id="rId26"/>
    <p:sldId id="906" r:id="rId27"/>
    <p:sldId id="907" r:id="rId28"/>
    <p:sldId id="908" r:id="rId29"/>
    <p:sldId id="909" r:id="rId30"/>
    <p:sldId id="910" r:id="rId31"/>
    <p:sldId id="911" r:id="rId32"/>
    <p:sldId id="912" r:id="rId33"/>
    <p:sldId id="913" r:id="rId34"/>
    <p:sldId id="932" r:id="rId35"/>
    <p:sldId id="960" r:id="rId36"/>
    <p:sldId id="918" r:id="rId37"/>
    <p:sldId id="919" r:id="rId38"/>
    <p:sldId id="920" r:id="rId39"/>
    <p:sldId id="921" r:id="rId40"/>
    <p:sldId id="922" r:id="rId41"/>
    <p:sldId id="841" r:id="rId42"/>
    <p:sldId id="842" r:id="rId43"/>
    <p:sldId id="923" r:id="rId44"/>
    <p:sldId id="924" r:id="rId45"/>
    <p:sldId id="864" r:id="rId46"/>
    <p:sldId id="865" r:id="rId47"/>
    <p:sldId id="925" r:id="rId48"/>
    <p:sldId id="926" r:id="rId49"/>
    <p:sldId id="927" r:id="rId50"/>
    <p:sldId id="928" r:id="rId51"/>
    <p:sldId id="929" r:id="rId52"/>
    <p:sldId id="930" r:id="rId53"/>
    <p:sldId id="953" r:id="rId54"/>
    <p:sldId id="954" r:id="rId55"/>
    <p:sldId id="955" r:id="rId56"/>
    <p:sldId id="843" r:id="rId57"/>
    <p:sldId id="844" r:id="rId58"/>
    <p:sldId id="845" r:id="rId59"/>
    <p:sldId id="869" r:id="rId60"/>
    <p:sldId id="871" r:id="rId61"/>
    <p:sldId id="872" r:id="rId62"/>
    <p:sldId id="847" r:id="rId63"/>
    <p:sldId id="846" r:id="rId64"/>
    <p:sldId id="855" r:id="rId65"/>
    <p:sldId id="867" r:id="rId66"/>
    <p:sldId id="956" r:id="rId67"/>
    <p:sldId id="957" r:id="rId68"/>
    <p:sldId id="834" r:id="rId69"/>
    <p:sldId id="835" r:id="rId70"/>
    <p:sldId id="876" r:id="rId71"/>
    <p:sldId id="833" r:id="rId72"/>
    <p:sldId id="859" r:id="rId73"/>
    <p:sldId id="860" r:id="rId74"/>
    <p:sldId id="883" r:id="rId75"/>
    <p:sldId id="856" r:id="rId76"/>
    <p:sldId id="815" r:id="rId77"/>
    <p:sldId id="829" r:id="rId78"/>
    <p:sldId id="837" r:id="rId79"/>
    <p:sldId id="958" r:id="rId80"/>
    <p:sldId id="959" r:id="rId81"/>
    <p:sldId id="861" r:id="rId82"/>
    <p:sldId id="857" r:id="rId83"/>
    <p:sldId id="878" r:id="rId84"/>
    <p:sldId id="830" r:id="rId85"/>
    <p:sldId id="831" r:id="rId86"/>
    <p:sldId id="832" r:id="rId87"/>
    <p:sldId id="862" r:id="rId88"/>
    <p:sldId id="848" r:id="rId89"/>
    <p:sldId id="729" r:id="rId90"/>
    <p:sldId id="858" r:id="rId91"/>
    <p:sldId id="797" r:id="rId92"/>
    <p:sldId id="850" r:id="rId93"/>
  </p:sldIdLst>
  <p:sldSz cx="9144000" cy="6858000" type="screen4x3"/>
  <p:notesSz cx="7010400" cy="9296400"/>
  <p:custDataLst>
    <p:tags r:id="rId9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99"/>
    <a:srgbClr val="FF6E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2" autoAdjust="0"/>
    <p:restoredTop sz="88825" autoAdjust="0"/>
  </p:normalViewPr>
  <p:slideViewPr>
    <p:cSldViewPr>
      <p:cViewPr>
        <p:scale>
          <a:sx n="60" d="100"/>
          <a:sy n="60" d="100"/>
        </p:scale>
        <p:origin x="-1440" y="-192"/>
      </p:cViewPr>
      <p:guideLst>
        <p:guide orient="horz" pos="2160"/>
        <p:guide pos="2880"/>
      </p:guideLst>
    </p:cSldViewPr>
  </p:slideViewPr>
  <p:outlineViewPr>
    <p:cViewPr>
      <p:scale>
        <a:sx n="33" d="100"/>
        <a:sy n="33" d="100"/>
      </p:scale>
      <p:origin x="0" y="-27950"/>
    </p:cViewPr>
  </p:outlineViewPr>
  <p:notesTextViewPr>
    <p:cViewPr>
      <p:scale>
        <a:sx n="3" d="2"/>
        <a:sy n="3" d="2"/>
      </p:scale>
      <p:origin x="0" y="0"/>
    </p:cViewPr>
  </p:notesTextViewPr>
  <p:sorterViewPr>
    <p:cViewPr varScale="1">
      <p:scale>
        <a:sx n="1" d="1"/>
        <a:sy n="1" d="1"/>
      </p:scale>
      <p:origin x="0" y="19260"/>
    </p:cViewPr>
  </p:sorterViewPr>
  <p:notesViewPr>
    <p:cSldViewPr>
      <p:cViewPr varScale="1">
        <p:scale>
          <a:sx n="49" d="100"/>
          <a:sy n="49" d="100"/>
        </p:scale>
        <p:origin x="2630" y="67"/>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notesMaster" Target="notesMasters/notesMaster1.xml"/><Relationship Id="rId9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62" tIns="46581" rIns="93162" bIns="46581"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3162" tIns="46581" rIns="93162" bIns="46581" rtlCol="0"/>
          <a:lstStyle>
            <a:lvl1pPr algn="r" eaLnBrk="1" fontAlgn="auto" hangingPunct="1">
              <a:spcBef>
                <a:spcPts val="0"/>
              </a:spcBef>
              <a:spcAft>
                <a:spcPts val="0"/>
              </a:spcAft>
              <a:defRPr sz="1200">
                <a:latin typeface="+mn-lt"/>
              </a:defRPr>
            </a:lvl1pPr>
          </a:lstStyle>
          <a:p>
            <a:pPr>
              <a:defRPr/>
            </a:pPr>
            <a:fld id="{F7768A9D-19BF-4103-8AE1-FA6AB8AADC33}" type="datetimeFigureOut">
              <a:rPr lang="en-US"/>
              <a:pPr>
                <a:defRPr/>
              </a:pPr>
              <a:t>11/9/2017</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3162" tIns="46581" rIns="93162" bIns="46581"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3162" tIns="46581" rIns="93162" bIns="46581"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ACC77BE6-C85B-48D0-8784-D4DF8EEB3B96}" type="slidenum">
              <a:rPr lang="en-US" altLang="en-US"/>
              <a:pPr>
                <a:defRPr/>
              </a:pPr>
              <a:t>‹#›</a:t>
            </a:fld>
            <a:endParaRPr lang="en-US" altLang="en-US"/>
          </a:p>
        </p:txBody>
      </p:sp>
    </p:spTree>
    <p:extLst>
      <p:ext uri="{BB962C8B-B14F-4D97-AF65-F5344CB8AC3E}">
        <p14:creationId xmlns:p14="http://schemas.microsoft.com/office/powerpoint/2010/main" val="14640167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31" tIns="45715" rIns="91431" bIns="45715"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31" tIns="45715" rIns="91431" bIns="45715" rtlCol="0"/>
          <a:lstStyle>
            <a:lvl1pPr algn="r" eaLnBrk="1" hangingPunct="1">
              <a:defRPr sz="1200">
                <a:latin typeface="Arial" charset="0"/>
              </a:defRPr>
            </a:lvl1pPr>
          </a:lstStyle>
          <a:p>
            <a:pPr>
              <a:defRPr/>
            </a:pPr>
            <a:fld id="{197C1683-3D0B-41F6-A034-999BB1A7F404}" type="datetimeFigureOut">
              <a:rPr lang="en-US"/>
              <a:pPr>
                <a:defRPr/>
              </a:pPr>
              <a:t>11/9/2017</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1431" tIns="45715" rIns="91431" bIns="45715" rtlCol="0" anchor="ctr"/>
          <a:lstStyle/>
          <a:p>
            <a:pPr lvl="0"/>
            <a:endParaRPr lang="en-US"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31" tIns="45715" rIns="91431" bIns="457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31" tIns="45715" rIns="91431" bIns="45715"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wrap="square" lIns="91431" tIns="45715" rIns="91431" bIns="45715" numCol="1" anchor="b" anchorCtr="0" compatLnSpc="1">
            <a:prstTxWarp prst="textNoShape">
              <a:avLst/>
            </a:prstTxWarp>
          </a:bodyPr>
          <a:lstStyle>
            <a:lvl1pPr algn="r" eaLnBrk="1" hangingPunct="1">
              <a:defRPr sz="1200"/>
            </a:lvl1pPr>
          </a:lstStyle>
          <a:p>
            <a:pPr>
              <a:defRPr/>
            </a:pPr>
            <a:fld id="{E0F84D17-B432-4118-B7A7-96089F685812}" type="slidenum">
              <a:rPr lang="en-US" altLang="en-US"/>
              <a:pPr>
                <a:defRPr/>
              </a:pPr>
              <a:t>‹#›</a:t>
            </a:fld>
            <a:endParaRPr lang="en-US" altLang="en-US"/>
          </a:p>
        </p:txBody>
      </p:sp>
    </p:spTree>
    <p:extLst>
      <p:ext uri="{BB962C8B-B14F-4D97-AF65-F5344CB8AC3E}">
        <p14:creationId xmlns:p14="http://schemas.microsoft.com/office/powerpoint/2010/main" val="356773107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s-MX" sz="1200" kern="1200" dirty="0" smtClean="0">
                <a:solidFill>
                  <a:schemeClr val="tx1"/>
                </a:solidFill>
                <a:effectLst/>
                <a:latin typeface="+mn-lt"/>
                <a:ea typeface="+mn-ea"/>
                <a:cs typeface="+mn-cs"/>
              </a:rPr>
              <a:t>El 23 de marzo de 2009, </a:t>
            </a:r>
            <a:r>
              <a:rPr lang="es-MX" sz="1200" kern="1200" dirty="0" err="1" smtClean="0">
                <a:solidFill>
                  <a:schemeClr val="tx1"/>
                </a:solidFill>
                <a:effectLst/>
                <a:latin typeface="+mn-lt"/>
                <a:ea typeface="+mn-ea"/>
                <a:cs typeface="+mn-cs"/>
              </a:rPr>
              <a:t>Nolan</a:t>
            </a:r>
            <a:r>
              <a:rPr lang="es-MX" sz="1200" kern="1200" dirty="0" smtClean="0">
                <a:solidFill>
                  <a:schemeClr val="tx1"/>
                </a:solidFill>
                <a:effectLst/>
                <a:latin typeface="+mn-lt"/>
                <a:ea typeface="+mn-ea"/>
                <a:cs typeface="+mn-cs"/>
              </a:rPr>
              <a:t> Schmidt, jefe de bomberos voluntarios para el departamento de bomberos de </a:t>
            </a:r>
            <a:r>
              <a:rPr lang="es-MX" sz="1200" kern="1200" dirty="0" err="1" smtClean="0">
                <a:solidFill>
                  <a:schemeClr val="tx1"/>
                </a:solidFill>
                <a:effectLst/>
                <a:latin typeface="+mn-lt"/>
                <a:ea typeface="+mn-ea"/>
                <a:cs typeface="+mn-cs"/>
              </a:rPr>
              <a:t>Hydro</a:t>
            </a:r>
            <a:r>
              <a:rPr lang="es-MX" sz="1200" kern="1200" dirty="0" smtClean="0">
                <a:solidFill>
                  <a:schemeClr val="tx1"/>
                </a:solidFill>
                <a:effectLst/>
                <a:latin typeface="+mn-lt"/>
                <a:ea typeface="+mn-ea"/>
                <a:cs typeface="+mn-cs"/>
              </a:rPr>
              <a:t>, Oklahoma, murió batallando un incendio dentro de un depósito de grano en </a:t>
            </a:r>
            <a:r>
              <a:rPr lang="es-MX" sz="1200" kern="1200" dirty="0" err="1" smtClean="0">
                <a:solidFill>
                  <a:schemeClr val="tx1"/>
                </a:solidFill>
                <a:effectLst/>
                <a:latin typeface="+mn-lt"/>
                <a:ea typeface="+mn-ea"/>
                <a:cs typeface="+mn-cs"/>
              </a:rPr>
              <a:t>Hydro</a:t>
            </a:r>
            <a:r>
              <a:rPr lang="es-MX" sz="1200" kern="1200" dirty="0" smtClean="0">
                <a:solidFill>
                  <a:schemeClr val="tx1"/>
                </a:solidFill>
                <a:effectLst/>
                <a:latin typeface="+mn-lt"/>
                <a:ea typeface="+mn-ea"/>
                <a:cs typeface="+mn-cs"/>
              </a:rPr>
              <a:t>. Jefe de Bomberos Schmidt fue uno de por lo menos cinco bomberos que descendieron a un depósito medio lleno de soya ardiente. Más tarde sus compañeros cortaron el lado del depósito de metal para sacar a Schmidt y a cuatro colegas más quienes habían sido agobiados por el humo denso.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Jefe Schmidt y los miembros de su departamento de bomberos fueron enviados a un reporte de un posible incendio dentro de un depósito grande de grano. Los bomberos entraron al depósito para investigar. Jefe Schmidt mandó a los bomberos a salir. Para salir, los bomberos tenían que subir por una escalera larga. Uno de los bomberos dentro del depósito estaba fatigado y no podía hacer el ascenso. Jefe Schmidt entró al depósito para ayudarlo. Posteriormente ambos bomberos quedaron inconscientes. Los bomberos en el exterior cortaron un agujero en la pared del depósito y sacaron a los dos bomberos. Jefe Schmidt fue llevado al hospital pero había fallecido. </a:t>
            </a:r>
            <a:endParaRPr lang="en-US" sz="1200" kern="1200" dirty="0" smtClean="0">
              <a:solidFill>
                <a:schemeClr val="tx1"/>
              </a:solidFill>
              <a:effectLst/>
              <a:latin typeface="+mn-lt"/>
              <a:ea typeface="+mn-ea"/>
              <a:cs typeface="+mn-cs"/>
            </a:endParaRPr>
          </a:p>
          <a:p>
            <a:r>
              <a:rPr lang="es-MX" sz="1200" kern="1200" dirty="0" smtClean="0">
                <a:solidFill>
                  <a:schemeClr val="tx1"/>
                </a:solidFill>
                <a:effectLst/>
                <a:latin typeface="+mn-lt"/>
                <a:ea typeface="+mn-ea"/>
                <a:cs typeface="+mn-cs"/>
              </a:rPr>
              <a:t>La causa de muerte fue dada como asfixia debido a probable toxicidad de monóxido de carbono.</a:t>
            </a:r>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CDF63-4619-44D2-A793-DAC4D71EC57E}" type="slidenum">
              <a:rPr lang="en-US" altLang="en-US" smtClean="0">
                <a:solidFill>
                  <a:srgbClr val="000000"/>
                </a:solidFill>
                <a:latin typeface="Arial" panose="020B0604020202020204" pitchFamily="34" charset="0"/>
              </a:rPr>
              <a:pPr>
                <a:spcBef>
                  <a:spcPct val="0"/>
                </a:spcBef>
              </a:pPr>
              <a:t>1</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9649646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lnSpcReduction="10000"/>
          </a:bodyPr>
          <a:lstStyle/>
          <a:p>
            <a:pPr eaLnBrk="1" hangingPunct="1">
              <a:defRPr/>
            </a:pPr>
            <a:r>
              <a:rPr lang="en-US" dirty="0" smtClean="0"/>
              <a:t>Para </a:t>
            </a:r>
            <a:r>
              <a:rPr lang="en-US" dirty="0" err="1" smtClean="0"/>
              <a:t>ocurrir</a:t>
            </a:r>
            <a:r>
              <a:rPr lang="en-US" baseline="0" dirty="0" smtClean="0"/>
              <a:t> </a:t>
            </a:r>
            <a:r>
              <a:rPr lang="en-US" baseline="0" dirty="0" err="1" smtClean="0"/>
              <a:t>una</a:t>
            </a:r>
            <a:r>
              <a:rPr lang="en-US" baseline="0" dirty="0" smtClean="0"/>
              <a:t> </a:t>
            </a:r>
            <a:r>
              <a:rPr lang="en-US" baseline="0" dirty="0" err="1" smtClean="0"/>
              <a:t>explosi</a:t>
            </a:r>
            <a:r>
              <a:rPr lang="es-MX" baseline="0" dirty="0" err="1" smtClean="0"/>
              <a:t>ón</a:t>
            </a:r>
            <a:r>
              <a:rPr lang="es-MX" baseline="0" dirty="0" smtClean="0"/>
              <a:t> de polvo de grano, se requieren los mismos tres componentes; pero también necesita unas cosas más para que ocurra una explosión.</a:t>
            </a:r>
            <a:endParaRPr lang="en-US" dirty="0" smtClean="0"/>
          </a:p>
          <a:p>
            <a:pPr eaLnBrk="1" hangingPunct="1">
              <a:defRPr/>
            </a:pPr>
            <a:r>
              <a:rPr lang="en-US" dirty="0" err="1" smtClean="0"/>
              <a:t>Polvo</a:t>
            </a:r>
            <a:r>
              <a:rPr lang="en-US" dirty="0" smtClean="0"/>
              <a:t> </a:t>
            </a:r>
            <a:r>
              <a:rPr lang="en-US" dirty="0" err="1" smtClean="0"/>
              <a:t>en</a:t>
            </a:r>
            <a:r>
              <a:rPr lang="en-US" dirty="0" smtClean="0"/>
              <a:t> </a:t>
            </a:r>
            <a:r>
              <a:rPr lang="en-US" dirty="0" err="1" smtClean="0"/>
              <a:t>suspensión</a:t>
            </a:r>
            <a:r>
              <a:rPr lang="en-US" dirty="0" smtClean="0"/>
              <a:t>:</a:t>
            </a:r>
          </a:p>
          <a:p>
            <a:pPr eaLnBrk="1" hangingPunct="1">
              <a:defRPr/>
            </a:pPr>
            <a:r>
              <a:rPr lang="en-US" dirty="0" smtClean="0"/>
              <a:t>	</a:t>
            </a:r>
            <a:r>
              <a:rPr lang="en-US" dirty="0" err="1" smtClean="0"/>
              <a:t>Cuando</a:t>
            </a:r>
            <a:r>
              <a:rPr lang="en-US" dirty="0" smtClean="0"/>
              <a:t> </a:t>
            </a:r>
            <a:r>
              <a:rPr lang="en-US" dirty="0" err="1" smtClean="0"/>
              <a:t>haya</a:t>
            </a:r>
            <a:r>
              <a:rPr lang="en-US" dirty="0" smtClean="0"/>
              <a:t> </a:t>
            </a:r>
            <a:r>
              <a:rPr lang="en-US" dirty="0" err="1" smtClean="0"/>
              <a:t>grano</a:t>
            </a:r>
            <a:r>
              <a:rPr lang="en-US" dirty="0" smtClean="0"/>
              <a:t> </a:t>
            </a:r>
            <a:r>
              <a:rPr lang="en-US" dirty="0" err="1" smtClean="0"/>
              <a:t>en</a:t>
            </a:r>
            <a:r>
              <a:rPr lang="en-US" dirty="0" smtClean="0"/>
              <a:t> </a:t>
            </a:r>
            <a:r>
              <a:rPr lang="en-US" dirty="0" err="1" smtClean="0"/>
              <a:t>movimiento</a:t>
            </a:r>
            <a:r>
              <a:rPr lang="en-US" baseline="0" dirty="0" smtClean="0"/>
              <a:t> </a:t>
            </a:r>
            <a:r>
              <a:rPr lang="en-US" baseline="0" dirty="0" err="1" smtClean="0"/>
              <a:t>habrá</a:t>
            </a:r>
            <a:r>
              <a:rPr lang="en-US" baseline="0" dirty="0" smtClean="0"/>
              <a:t> </a:t>
            </a:r>
            <a:r>
              <a:rPr lang="en-US" baseline="0" dirty="0" err="1" smtClean="0"/>
              <a:t>cierta</a:t>
            </a:r>
            <a:r>
              <a:rPr lang="en-US" baseline="0" dirty="0" smtClean="0"/>
              <a:t> </a:t>
            </a:r>
            <a:r>
              <a:rPr lang="en-US" baseline="0" dirty="0" err="1" smtClean="0"/>
              <a:t>cantidad</a:t>
            </a:r>
            <a:r>
              <a:rPr lang="en-US" baseline="0" dirty="0" smtClean="0"/>
              <a:t> de </a:t>
            </a:r>
            <a:r>
              <a:rPr lang="en-US" baseline="0" dirty="0" err="1" smtClean="0"/>
              <a:t>polvo</a:t>
            </a:r>
            <a:r>
              <a:rPr lang="en-US" baseline="0" dirty="0" smtClean="0"/>
              <a:t> </a:t>
            </a:r>
            <a:r>
              <a:rPr lang="en-US" baseline="0" dirty="0" err="1" smtClean="0"/>
              <a:t>en</a:t>
            </a:r>
            <a:r>
              <a:rPr lang="en-US" baseline="0" dirty="0" smtClean="0"/>
              <a:t> </a:t>
            </a:r>
            <a:r>
              <a:rPr lang="en-US" baseline="0" dirty="0" err="1" smtClean="0"/>
              <a:t>suspensión</a:t>
            </a:r>
            <a:r>
              <a:rPr lang="en-US" baseline="0" dirty="0" smtClean="0"/>
              <a:t>. La </a:t>
            </a:r>
            <a:r>
              <a:rPr lang="en-US" baseline="0" dirty="0" err="1" smtClean="0"/>
              <a:t>cantidad</a:t>
            </a:r>
            <a:r>
              <a:rPr lang="en-US" baseline="0" dirty="0" smtClean="0"/>
              <a:t> </a:t>
            </a:r>
            <a:r>
              <a:rPr lang="en-US" baseline="0" dirty="0" err="1" smtClean="0"/>
              <a:t>depende</a:t>
            </a:r>
            <a:r>
              <a:rPr lang="en-US" baseline="0" dirty="0" smtClean="0"/>
              <a:t> de las </a:t>
            </a:r>
            <a:r>
              <a:rPr lang="en-US" baseline="0" dirty="0" err="1" smtClean="0"/>
              <a:t>prácticas</a:t>
            </a:r>
            <a:r>
              <a:rPr lang="en-US" baseline="0" dirty="0" smtClean="0"/>
              <a:t> de </a:t>
            </a:r>
            <a:r>
              <a:rPr lang="en-US" baseline="0" dirty="0" err="1" smtClean="0"/>
              <a:t>ingeniería</a:t>
            </a:r>
            <a:r>
              <a:rPr lang="en-US" baseline="0" dirty="0" smtClean="0"/>
              <a:t> </a:t>
            </a:r>
            <a:r>
              <a:rPr lang="en-US" baseline="0" dirty="0" err="1" smtClean="0"/>
              <a:t>existentes</a:t>
            </a:r>
            <a:r>
              <a:rPr lang="en-US" baseline="0" dirty="0" smtClean="0"/>
              <a:t> </a:t>
            </a:r>
            <a:r>
              <a:rPr lang="en-US" baseline="0" dirty="0" err="1" smtClean="0"/>
              <a:t>como</a:t>
            </a:r>
            <a:r>
              <a:rPr lang="en-US" baseline="0" dirty="0" smtClean="0"/>
              <a:t> </a:t>
            </a:r>
            <a:r>
              <a:rPr lang="en-US" baseline="0" dirty="0" err="1" smtClean="0"/>
              <a:t>transportadores</a:t>
            </a:r>
            <a:r>
              <a:rPr lang="en-US" baseline="0" dirty="0" smtClean="0"/>
              <a:t> </a:t>
            </a:r>
            <a:r>
              <a:rPr lang="en-US" baseline="0" dirty="0" err="1" smtClean="0"/>
              <a:t>encerrados</a:t>
            </a:r>
            <a:r>
              <a:rPr lang="en-US" baseline="0" dirty="0" smtClean="0"/>
              <a:t>, </a:t>
            </a:r>
            <a:r>
              <a:rPr lang="en-US" baseline="0" dirty="0" err="1" smtClean="0"/>
              <a:t>sistemas</a:t>
            </a:r>
            <a:r>
              <a:rPr lang="en-US" baseline="0" dirty="0" smtClean="0"/>
              <a:t> de </a:t>
            </a:r>
            <a:r>
              <a:rPr lang="en-US" baseline="0" dirty="0" err="1" smtClean="0"/>
              <a:t>polvo</a:t>
            </a:r>
            <a:r>
              <a:rPr lang="en-US" baseline="0" dirty="0" smtClean="0"/>
              <a:t>, </a:t>
            </a:r>
            <a:r>
              <a:rPr lang="en-US" baseline="0" dirty="0" err="1" smtClean="0"/>
              <a:t>sistemas</a:t>
            </a:r>
            <a:r>
              <a:rPr lang="en-US" baseline="0" dirty="0" smtClean="0"/>
              <a:t> que </a:t>
            </a:r>
            <a:r>
              <a:rPr lang="en-US" baseline="0" dirty="0" err="1" smtClean="0"/>
              <a:t>rocían</a:t>
            </a:r>
            <a:r>
              <a:rPr lang="en-US" baseline="0" dirty="0" smtClean="0"/>
              <a:t> </a:t>
            </a:r>
            <a:r>
              <a:rPr lang="en-US" baseline="0" dirty="0" err="1" smtClean="0"/>
              <a:t>aceite</a:t>
            </a:r>
            <a:r>
              <a:rPr lang="en-US" baseline="0" dirty="0" smtClean="0"/>
              <a:t> al </a:t>
            </a:r>
            <a:r>
              <a:rPr lang="en-US" baseline="0" dirty="0" err="1" smtClean="0"/>
              <a:t>grano</a:t>
            </a:r>
            <a:r>
              <a:rPr lang="en-US" baseline="0" dirty="0" smtClean="0"/>
              <a:t>, etc. Hay </a:t>
            </a:r>
            <a:r>
              <a:rPr lang="en-US" baseline="0" dirty="0" err="1" smtClean="0"/>
              <a:t>una</a:t>
            </a:r>
            <a:r>
              <a:rPr lang="en-US" baseline="0" dirty="0" smtClean="0"/>
              <a:t> </a:t>
            </a:r>
            <a:r>
              <a:rPr lang="en-US" baseline="0" dirty="0" err="1" smtClean="0"/>
              <a:t>concentración</a:t>
            </a:r>
            <a:r>
              <a:rPr lang="en-US" baseline="0" dirty="0" smtClean="0"/>
              <a:t> </a:t>
            </a:r>
            <a:r>
              <a:rPr lang="en-US" baseline="0" dirty="0" err="1" smtClean="0"/>
              <a:t>mínima</a:t>
            </a:r>
            <a:r>
              <a:rPr lang="en-US" baseline="0" dirty="0" smtClean="0"/>
              <a:t> de </a:t>
            </a:r>
            <a:r>
              <a:rPr lang="en-US" baseline="0" dirty="0" err="1" smtClean="0"/>
              <a:t>polvo</a:t>
            </a:r>
            <a:r>
              <a:rPr lang="en-US" baseline="0" dirty="0" smtClean="0"/>
              <a:t> que </a:t>
            </a:r>
            <a:r>
              <a:rPr lang="en-US" baseline="0" dirty="0" err="1" smtClean="0"/>
              <a:t>tiene</a:t>
            </a:r>
            <a:r>
              <a:rPr lang="en-US" baseline="0" dirty="0" smtClean="0"/>
              <a:t> que </a:t>
            </a:r>
            <a:r>
              <a:rPr lang="en-US" baseline="0" dirty="0" err="1" smtClean="0"/>
              <a:t>ser</a:t>
            </a:r>
            <a:r>
              <a:rPr lang="en-US" baseline="0" dirty="0" smtClean="0"/>
              <a:t> </a:t>
            </a:r>
            <a:r>
              <a:rPr lang="en-US" baseline="0" dirty="0" err="1" smtClean="0"/>
              <a:t>suspendido</a:t>
            </a:r>
            <a:r>
              <a:rPr lang="en-US" baseline="0" dirty="0" smtClean="0"/>
              <a:t> </a:t>
            </a:r>
            <a:r>
              <a:rPr lang="en-US" baseline="0" dirty="0" err="1" smtClean="0"/>
              <a:t>en</a:t>
            </a:r>
            <a:r>
              <a:rPr lang="en-US" baseline="0" dirty="0" smtClean="0"/>
              <a:t> el </a:t>
            </a:r>
            <a:r>
              <a:rPr lang="en-US" baseline="0" dirty="0" err="1" smtClean="0"/>
              <a:t>aire</a:t>
            </a:r>
            <a:r>
              <a:rPr lang="en-US" dirty="0" smtClean="0"/>
              <a:t> para que </a:t>
            </a:r>
            <a:r>
              <a:rPr lang="en-US" dirty="0" err="1" smtClean="0"/>
              <a:t>ocurra</a:t>
            </a:r>
            <a:r>
              <a:rPr lang="en-US" baseline="0" dirty="0" smtClean="0"/>
              <a:t> </a:t>
            </a:r>
            <a:r>
              <a:rPr lang="en-US" baseline="0" dirty="0" err="1" smtClean="0"/>
              <a:t>una</a:t>
            </a:r>
            <a:r>
              <a:rPr lang="en-US" baseline="0" dirty="0" smtClean="0"/>
              <a:t> </a:t>
            </a:r>
            <a:r>
              <a:rPr lang="en-US" baseline="0" dirty="0" err="1" smtClean="0"/>
              <a:t>explosión</a:t>
            </a:r>
            <a:r>
              <a:rPr lang="en-US" baseline="0" dirty="0" smtClean="0"/>
              <a:t>, </a:t>
            </a:r>
            <a:r>
              <a:rPr lang="en-US" baseline="0" dirty="0" err="1" smtClean="0"/>
              <a:t>pero</a:t>
            </a:r>
            <a:r>
              <a:rPr lang="en-US" baseline="0" dirty="0" smtClean="0"/>
              <a:t> </a:t>
            </a:r>
            <a:r>
              <a:rPr lang="en-US" baseline="0" dirty="0" err="1" smtClean="0"/>
              <a:t>es</a:t>
            </a:r>
            <a:r>
              <a:rPr lang="en-US" baseline="0" dirty="0" smtClean="0"/>
              <a:t> </a:t>
            </a:r>
            <a:r>
              <a:rPr lang="en-US" baseline="0" dirty="0" err="1" smtClean="0"/>
              <a:t>una</a:t>
            </a:r>
            <a:r>
              <a:rPr lang="en-US" baseline="0" dirty="0" smtClean="0"/>
              <a:t> </a:t>
            </a:r>
            <a:r>
              <a:rPr lang="en-US" baseline="0" dirty="0" err="1" smtClean="0"/>
              <a:t>cantidad</a:t>
            </a:r>
            <a:r>
              <a:rPr lang="en-US" baseline="0" dirty="0" smtClean="0"/>
              <a:t> </a:t>
            </a:r>
            <a:r>
              <a:rPr lang="en-US" baseline="0" dirty="0" err="1" smtClean="0"/>
              <a:t>muy</a:t>
            </a:r>
            <a:r>
              <a:rPr lang="en-US" baseline="0" dirty="0" smtClean="0"/>
              <a:t> </a:t>
            </a:r>
            <a:r>
              <a:rPr lang="en-US" baseline="0" dirty="0" err="1" smtClean="0"/>
              <a:t>pequeña</a:t>
            </a:r>
            <a:r>
              <a:rPr lang="en-US" baseline="0" dirty="0" smtClean="0"/>
              <a:t>. De </a:t>
            </a:r>
            <a:r>
              <a:rPr lang="en-US" baseline="0" dirty="0" err="1" smtClean="0"/>
              <a:t>hecho</a:t>
            </a:r>
            <a:r>
              <a:rPr lang="en-US" dirty="0" smtClean="0"/>
              <a:t>, el </a:t>
            </a:r>
            <a:r>
              <a:rPr lang="en-US" dirty="0" err="1" smtClean="0"/>
              <a:t>mínimo</a:t>
            </a:r>
            <a:r>
              <a:rPr lang="en-US" dirty="0" smtClean="0"/>
              <a:t> se </a:t>
            </a:r>
            <a:r>
              <a:rPr lang="en-US" dirty="0" err="1" smtClean="0"/>
              <a:t>considera</a:t>
            </a:r>
            <a:r>
              <a:rPr lang="en-US" dirty="0" smtClean="0"/>
              <a:t> .04 de </a:t>
            </a:r>
            <a:r>
              <a:rPr lang="en-US" dirty="0" err="1" smtClean="0"/>
              <a:t>una</a:t>
            </a:r>
            <a:r>
              <a:rPr lang="en-US" dirty="0" smtClean="0"/>
              <a:t> </a:t>
            </a:r>
            <a:r>
              <a:rPr lang="en-US" dirty="0" err="1" smtClean="0"/>
              <a:t>onza</a:t>
            </a:r>
            <a:r>
              <a:rPr lang="en-US" dirty="0" smtClean="0"/>
              <a:t> o 1.13 </a:t>
            </a:r>
            <a:r>
              <a:rPr lang="en-US" dirty="0" err="1" smtClean="0"/>
              <a:t>gramos</a:t>
            </a:r>
            <a:r>
              <a:rPr lang="en-US" dirty="0" smtClean="0"/>
              <a:t> </a:t>
            </a:r>
            <a:r>
              <a:rPr lang="en-US" dirty="0" err="1" smtClean="0"/>
              <a:t>por</a:t>
            </a:r>
            <a:r>
              <a:rPr lang="en-US" dirty="0" smtClean="0"/>
              <a:t> pie </a:t>
            </a:r>
            <a:r>
              <a:rPr lang="en-US" dirty="0" err="1" smtClean="0"/>
              <a:t>cúbico</a:t>
            </a:r>
            <a:r>
              <a:rPr lang="en-US" dirty="0" smtClean="0"/>
              <a:t>.  </a:t>
            </a:r>
            <a:r>
              <a:rPr lang="en-US" dirty="0" err="1" smtClean="0"/>
              <a:t>Esta</a:t>
            </a:r>
            <a:r>
              <a:rPr lang="en-US" dirty="0" smtClean="0"/>
              <a:t> </a:t>
            </a:r>
            <a:r>
              <a:rPr lang="en-US" dirty="0" err="1" smtClean="0"/>
              <a:t>cantidad</a:t>
            </a:r>
            <a:r>
              <a:rPr lang="en-US" dirty="0" smtClean="0"/>
              <a:t> no </a:t>
            </a:r>
            <a:r>
              <a:rPr lang="en-US" dirty="0" err="1" smtClean="0"/>
              <a:t>cubrirá</a:t>
            </a:r>
            <a:r>
              <a:rPr lang="en-US" dirty="0" smtClean="0"/>
              <a:t> </a:t>
            </a:r>
            <a:r>
              <a:rPr lang="en-US" dirty="0" err="1" smtClean="0"/>
              <a:t>completamente</a:t>
            </a:r>
            <a:r>
              <a:rPr lang="en-US" dirty="0" smtClean="0"/>
              <a:t> la </a:t>
            </a:r>
            <a:r>
              <a:rPr lang="en-US" dirty="0" err="1" smtClean="0"/>
              <a:t>superficie</a:t>
            </a:r>
            <a:r>
              <a:rPr lang="en-US" baseline="0" dirty="0" smtClean="0"/>
              <a:t> de 1 pie </a:t>
            </a:r>
            <a:r>
              <a:rPr lang="en-US" baseline="0" dirty="0" err="1" smtClean="0"/>
              <a:t>cuadrado</a:t>
            </a:r>
            <a:r>
              <a:rPr lang="en-US" baseline="0" dirty="0" smtClean="0"/>
              <a:t>.</a:t>
            </a:r>
            <a:endParaRPr lang="en-US" dirty="0" smtClean="0"/>
          </a:p>
          <a:p>
            <a:pPr eaLnBrk="1" hangingPunct="1">
              <a:defRPr/>
            </a:pPr>
            <a:r>
              <a:rPr lang="en-US" dirty="0" smtClean="0"/>
              <a:t>	</a:t>
            </a:r>
            <a:r>
              <a:rPr lang="en-US" dirty="0" err="1" smtClean="0"/>
              <a:t>Por</a:t>
            </a:r>
            <a:r>
              <a:rPr lang="en-US" dirty="0" smtClean="0"/>
              <a:t> </a:t>
            </a:r>
            <a:r>
              <a:rPr lang="en-US" dirty="0" err="1" smtClean="0"/>
              <a:t>supuesto</a:t>
            </a:r>
            <a:r>
              <a:rPr lang="en-US" dirty="0" smtClean="0"/>
              <a:t> </a:t>
            </a:r>
            <a:r>
              <a:rPr lang="en-US" dirty="0" err="1" smtClean="0"/>
              <a:t>durante</a:t>
            </a:r>
            <a:r>
              <a:rPr lang="en-US" dirty="0" smtClean="0"/>
              <a:t> </a:t>
            </a:r>
            <a:r>
              <a:rPr lang="en-US" dirty="0" err="1" smtClean="0"/>
              <a:t>una</a:t>
            </a:r>
            <a:r>
              <a:rPr lang="en-US" dirty="0" smtClean="0"/>
              <a:t> </a:t>
            </a:r>
            <a:r>
              <a:rPr lang="en-US" dirty="0" err="1" smtClean="0"/>
              <a:t>explosión</a:t>
            </a:r>
            <a:r>
              <a:rPr lang="en-US" dirty="0" smtClean="0"/>
              <a:t> el </a:t>
            </a:r>
            <a:r>
              <a:rPr lang="en-US" dirty="0" err="1" smtClean="0"/>
              <a:t>polvo</a:t>
            </a:r>
            <a:r>
              <a:rPr lang="en-US" dirty="0" smtClean="0"/>
              <a:t> que se </a:t>
            </a:r>
            <a:r>
              <a:rPr lang="en-US" dirty="0" err="1" smtClean="0"/>
              <a:t>encuentra</a:t>
            </a:r>
            <a:r>
              <a:rPr lang="en-US" dirty="0" smtClean="0"/>
              <a:t> </a:t>
            </a:r>
            <a:r>
              <a:rPr lang="en-US" dirty="0" err="1" smtClean="0"/>
              <a:t>en</a:t>
            </a:r>
            <a:r>
              <a:rPr lang="en-US" dirty="0" smtClean="0"/>
              <a:t> el </a:t>
            </a:r>
            <a:r>
              <a:rPr lang="en-US" dirty="0" err="1" smtClean="0"/>
              <a:t>piso</a:t>
            </a:r>
            <a:r>
              <a:rPr lang="en-US" dirty="0" smtClean="0"/>
              <a:t>, </a:t>
            </a:r>
            <a:r>
              <a:rPr lang="en-US" dirty="0" err="1" smtClean="0"/>
              <a:t>equipo</a:t>
            </a:r>
            <a:r>
              <a:rPr lang="en-US" dirty="0" smtClean="0"/>
              <a:t> o se </a:t>
            </a:r>
            <a:r>
              <a:rPr lang="en-US" dirty="0" err="1" smtClean="0"/>
              <a:t>adhiere</a:t>
            </a:r>
            <a:r>
              <a:rPr lang="en-US" dirty="0" smtClean="0"/>
              <a:t> a </a:t>
            </a:r>
            <a:r>
              <a:rPr lang="en-US" dirty="0" err="1" smtClean="0"/>
              <a:t>estantes</a:t>
            </a:r>
            <a:r>
              <a:rPr lang="en-US" baseline="0" dirty="0" smtClean="0"/>
              <a:t> o </a:t>
            </a:r>
            <a:r>
              <a:rPr lang="en-US" baseline="0" dirty="0" err="1" smtClean="0"/>
              <a:t>paredes</a:t>
            </a:r>
            <a:r>
              <a:rPr lang="en-US" baseline="0" dirty="0" smtClean="0"/>
              <a:t> se </a:t>
            </a:r>
            <a:r>
              <a:rPr lang="en-US" baseline="0" dirty="0" err="1" smtClean="0"/>
              <a:t>convertirá</a:t>
            </a:r>
            <a:r>
              <a:rPr lang="en-US" baseline="0" dirty="0" smtClean="0"/>
              <a:t> </a:t>
            </a:r>
            <a:r>
              <a:rPr lang="en-US" baseline="0" dirty="0" err="1" smtClean="0"/>
              <a:t>en</a:t>
            </a:r>
            <a:r>
              <a:rPr lang="en-US" baseline="0" dirty="0" smtClean="0"/>
              <a:t> </a:t>
            </a:r>
            <a:r>
              <a:rPr lang="en-US" baseline="0" dirty="0" err="1" smtClean="0"/>
              <a:t>polvo</a:t>
            </a:r>
            <a:r>
              <a:rPr lang="en-US" baseline="0" dirty="0" smtClean="0"/>
              <a:t> </a:t>
            </a:r>
            <a:r>
              <a:rPr lang="en-US" baseline="0" dirty="0" err="1" smtClean="0"/>
              <a:t>en</a:t>
            </a:r>
            <a:r>
              <a:rPr lang="en-US" baseline="0" dirty="0" smtClean="0"/>
              <a:t> </a:t>
            </a:r>
            <a:r>
              <a:rPr lang="en-US" baseline="0" dirty="0" err="1" smtClean="0"/>
              <a:t>suspensión</a:t>
            </a:r>
            <a:r>
              <a:rPr lang="en-US" baseline="0" dirty="0" smtClean="0"/>
              <a:t>, que </a:t>
            </a:r>
            <a:r>
              <a:rPr lang="en-US" baseline="0" dirty="0" err="1" smtClean="0"/>
              <a:t>puede</a:t>
            </a:r>
            <a:r>
              <a:rPr lang="en-US" baseline="0" dirty="0" smtClean="0"/>
              <a:t> a </a:t>
            </a:r>
            <a:r>
              <a:rPr lang="en-US" baseline="0" dirty="0" err="1" smtClean="0"/>
              <a:t>su</a:t>
            </a:r>
            <a:r>
              <a:rPr lang="en-US" baseline="0" dirty="0" smtClean="0"/>
              <a:t> </a:t>
            </a:r>
            <a:r>
              <a:rPr lang="en-US" baseline="0" dirty="0" err="1" smtClean="0"/>
              <a:t>vez</a:t>
            </a:r>
            <a:r>
              <a:rPr lang="en-US" baseline="0" dirty="0" smtClean="0"/>
              <a:t> </a:t>
            </a:r>
            <a:r>
              <a:rPr lang="en-US" baseline="0" dirty="0" err="1" smtClean="0"/>
              <a:t>provocar</a:t>
            </a:r>
            <a:r>
              <a:rPr lang="en-US" baseline="0" dirty="0" smtClean="0"/>
              <a:t> </a:t>
            </a:r>
            <a:r>
              <a:rPr lang="en-US" baseline="0" dirty="0" err="1" smtClean="0"/>
              <a:t>explosiones</a:t>
            </a:r>
            <a:r>
              <a:rPr lang="en-US" baseline="0" dirty="0" smtClean="0"/>
              <a:t> </a:t>
            </a:r>
            <a:r>
              <a:rPr lang="en-US" baseline="0" dirty="0" err="1" smtClean="0"/>
              <a:t>secundarias</a:t>
            </a:r>
            <a:r>
              <a:rPr lang="en-US" baseline="0" dirty="0" smtClean="0"/>
              <a:t>. </a:t>
            </a:r>
            <a:r>
              <a:rPr lang="en-US" baseline="0" dirty="0" err="1" smtClean="0"/>
              <a:t>Hablaremos</a:t>
            </a:r>
            <a:r>
              <a:rPr lang="en-US" baseline="0" dirty="0" smtClean="0"/>
              <a:t> </a:t>
            </a:r>
            <a:r>
              <a:rPr lang="en-US" baseline="0" dirty="0" err="1" smtClean="0"/>
              <a:t>más</a:t>
            </a:r>
            <a:r>
              <a:rPr lang="en-US" baseline="0" dirty="0" smtClean="0"/>
              <a:t> de las </a:t>
            </a:r>
            <a:r>
              <a:rPr lang="en-US" baseline="0" dirty="0" err="1" smtClean="0"/>
              <a:t>explosiones</a:t>
            </a:r>
            <a:r>
              <a:rPr lang="en-US" baseline="0" dirty="0" smtClean="0"/>
              <a:t> </a:t>
            </a:r>
            <a:r>
              <a:rPr lang="en-US" baseline="0" dirty="0" err="1" smtClean="0"/>
              <a:t>secundarias</a:t>
            </a:r>
            <a:r>
              <a:rPr lang="en-US" baseline="0" dirty="0" smtClean="0"/>
              <a:t> </a:t>
            </a:r>
            <a:r>
              <a:rPr lang="en-US" baseline="0" dirty="0" err="1" smtClean="0"/>
              <a:t>en</a:t>
            </a:r>
            <a:r>
              <a:rPr lang="en-US" baseline="0" dirty="0" smtClean="0"/>
              <a:t> breve</a:t>
            </a:r>
            <a:r>
              <a:rPr lang="en-US" dirty="0" smtClean="0"/>
              <a:t>.</a:t>
            </a:r>
          </a:p>
          <a:p>
            <a:pPr eaLnBrk="1" hangingPunct="1">
              <a:defRPr/>
            </a:pPr>
            <a:r>
              <a:rPr lang="en-US" dirty="0" smtClean="0"/>
              <a:t>	</a:t>
            </a:r>
            <a:r>
              <a:rPr lang="en-US" dirty="0" err="1" smtClean="0"/>
              <a:t>Por</a:t>
            </a:r>
            <a:r>
              <a:rPr lang="en-US" dirty="0" smtClean="0"/>
              <a:t> </a:t>
            </a:r>
            <a:r>
              <a:rPr lang="en-US" dirty="0" err="1" smtClean="0"/>
              <a:t>supuesto</a:t>
            </a:r>
            <a:r>
              <a:rPr lang="en-US" dirty="0" smtClean="0"/>
              <a:t>, </a:t>
            </a:r>
            <a:r>
              <a:rPr lang="en-US" dirty="0" err="1" smtClean="0"/>
              <a:t>cuanto</a:t>
            </a:r>
            <a:r>
              <a:rPr lang="en-US" dirty="0" smtClean="0"/>
              <a:t> </a:t>
            </a:r>
            <a:r>
              <a:rPr lang="en-US" dirty="0" err="1" smtClean="0"/>
              <a:t>más</a:t>
            </a:r>
            <a:r>
              <a:rPr lang="en-US" dirty="0" smtClean="0"/>
              <a:t> </a:t>
            </a:r>
            <a:r>
              <a:rPr lang="en-US" dirty="0" err="1" smtClean="0"/>
              <a:t>polvo</a:t>
            </a:r>
            <a:r>
              <a:rPr lang="en-US" dirty="0" smtClean="0"/>
              <a:t> </a:t>
            </a:r>
            <a:r>
              <a:rPr lang="en-US" dirty="0" err="1" smtClean="0"/>
              <a:t>haya</a:t>
            </a:r>
            <a:r>
              <a:rPr lang="en-US" dirty="0" smtClean="0"/>
              <a:t>, </a:t>
            </a:r>
            <a:r>
              <a:rPr lang="en-US" dirty="0" err="1" smtClean="0"/>
              <a:t>más</a:t>
            </a:r>
            <a:r>
              <a:rPr lang="en-US" dirty="0" smtClean="0"/>
              <a:t> </a:t>
            </a:r>
            <a:r>
              <a:rPr lang="en-US" dirty="0" err="1" smtClean="0"/>
              <a:t>seca</a:t>
            </a:r>
            <a:r>
              <a:rPr lang="en-US" dirty="0" smtClean="0"/>
              <a:t> </a:t>
            </a:r>
            <a:r>
              <a:rPr lang="en-US" dirty="0" err="1" smtClean="0"/>
              <a:t>esté</a:t>
            </a:r>
            <a:r>
              <a:rPr lang="en-US" dirty="0" smtClean="0"/>
              <a:t> y </a:t>
            </a:r>
            <a:r>
              <a:rPr lang="en-US" dirty="0" err="1" smtClean="0"/>
              <a:t>más</a:t>
            </a:r>
            <a:r>
              <a:rPr lang="en-US" baseline="0" dirty="0" smtClean="0"/>
              <a:t> </a:t>
            </a:r>
            <a:r>
              <a:rPr lang="en-US" baseline="0" dirty="0" err="1" smtClean="0"/>
              <a:t>finas</a:t>
            </a:r>
            <a:r>
              <a:rPr lang="en-US" baseline="0" dirty="0" smtClean="0"/>
              <a:t> las </a:t>
            </a:r>
            <a:r>
              <a:rPr lang="en-US" baseline="0" dirty="0" err="1" smtClean="0"/>
              <a:t>partículas</a:t>
            </a:r>
            <a:r>
              <a:rPr lang="en-US" baseline="0" dirty="0" smtClean="0"/>
              <a:t> de </a:t>
            </a:r>
            <a:r>
              <a:rPr lang="en-US" baseline="0" dirty="0" err="1" smtClean="0"/>
              <a:t>polvo</a:t>
            </a:r>
            <a:r>
              <a:rPr lang="en-US" baseline="0" dirty="0" smtClean="0"/>
              <a:t>, </a:t>
            </a:r>
            <a:r>
              <a:rPr lang="en-US" baseline="0" dirty="0" err="1" smtClean="0"/>
              <a:t>más</a:t>
            </a:r>
            <a:r>
              <a:rPr lang="en-US" baseline="0" dirty="0" smtClean="0"/>
              <a:t> </a:t>
            </a:r>
            <a:r>
              <a:rPr lang="en-US" baseline="0" dirty="0" err="1" smtClean="0"/>
              <a:t>grande</a:t>
            </a:r>
            <a:r>
              <a:rPr lang="en-US" baseline="0" dirty="0" smtClean="0"/>
              <a:t> la </a:t>
            </a:r>
            <a:r>
              <a:rPr lang="en-US" baseline="0" dirty="0" err="1" smtClean="0"/>
              <a:t>explosión</a:t>
            </a:r>
            <a:r>
              <a:rPr lang="en-US" baseline="0" dirty="0" smtClean="0"/>
              <a:t>.</a:t>
            </a:r>
            <a:endParaRPr lang="en-US" dirty="0" smtClean="0"/>
          </a:p>
          <a:p>
            <a:pPr eaLnBrk="1" hangingPunct="1">
              <a:defRPr/>
            </a:pPr>
            <a:r>
              <a:rPr lang="en-US" dirty="0" err="1" smtClean="0"/>
              <a:t>Confinación</a:t>
            </a:r>
            <a:r>
              <a:rPr lang="en-US" baseline="0" dirty="0" smtClean="0"/>
              <a:t> (</a:t>
            </a:r>
            <a:r>
              <a:rPr lang="en-US" baseline="0" dirty="0" err="1" smtClean="0"/>
              <a:t>en</a:t>
            </a:r>
            <a:r>
              <a:rPr lang="en-US" baseline="0" dirty="0" smtClean="0"/>
              <a:t> un </a:t>
            </a:r>
            <a:r>
              <a:rPr lang="en-US" baseline="0" dirty="0" err="1" smtClean="0"/>
              <a:t>espacio</a:t>
            </a:r>
            <a:r>
              <a:rPr lang="en-US" baseline="0" dirty="0" smtClean="0"/>
              <a:t> </a:t>
            </a:r>
            <a:r>
              <a:rPr lang="en-US" baseline="0" dirty="0" err="1" smtClean="0"/>
              <a:t>cerrado</a:t>
            </a:r>
            <a:r>
              <a:rPr lang="en-US" baseline="0" dirty="0" smtClean="0"/>
              <a:t>)</a:t>
            </a:r>
            <a:r>
              <a:rPr lang="en-US" dirty="0" smtClean="0"/>
              <a:t>:</a:t>
            </a:r>
          </a:p>
          <a:p>
            <a:pPr eaLnBrk="1" hangingPunct="1">
              <a:defRPr/>
            </a:pPr>
            <a:r>
              <a:rPr lang="en-US" dirty="0" smtClean="0"/>
              <a:t>	El </a:t>
            </a:r>
            <a:r>
              <a:rPr lang="en-US" dirty="0" err="1" smtClean="0"/>
              <a:t>polvo</a:t>
            </a:r>
            <a:r>
              <a:rPr lang="en-US" dirty="0" smtClean="0"/>
              <a:t> </a:t>
            </a:r>
            <a:r>
              <a:rPr lang="en-US" dirty="0" err="1" smtClean="0"/>
              <a:t>tiene</a:t>
            </a:r>
            <a:r>
              <a:rPr lang="en-US" dirty="0" smtClean="0"/>
              <a:t> que </a:t>
            </a:r>
            <a:r>
              <a:rPr lang="en-US" dirty="0" err="1" smtClean="0"/>
              <a:t>ser</a:t>
            </a:r>
            <a:r>
              <a:rPr lang="en-US" dirty="0" smtClean="0"/>
              <a:t> </a:t>
            </a:r>
            <a:r>
              <a:rPr lang="en-US" dirty="0" err="1" smtClean="0"/>
              <a:t>encerrado</a:t>
            </a:r>
            <a:r>
              <a:rPr lang="en-US" dirty="0" smtClean="0"/>
              <a:t> </a:t>
            </a:r>
            <a:r>
              <a:rPr lang="en-US" dirty="0" err="1" smtClean="0"/>
              <a:t>en</a:t>
            </a:r>
            <a:r>
              <a:rPr lang="en-US" dirty="0" smtClean="0"/>
              <a:t> un </a:t>
            </a:r>
            <a:r>
              <a:rPr lang="en-US" dirty="0" err="1" smtClean="0"/>
              <a:t>espacio</a:t>
            </a:r>
            <a:r>
              <a:rPr lang="en-US" dirty="0" smtClean="0"/>
              <a:t> </a:t>
            </a:r>
            <a:r>
              <a:rPr lang="en-US" dirty="0" err="1" smtClean="0"/>
              <a:t>limitado</a:t>
            </a:r>
            <a:r>
              <a:rPr lang="en-US" dirty="0" smtClean="0"/>
              <a:t>. </a:t>
            </a:r>
            <a:r>
              <a:rPr lang="en-US" dirty="0" err="1" smtClean="0"/>
              <a:t>Cuanto</a:t>
            </a:r>
            <a:r>
              <a:rPr lang="en-US" dirty="0" smtClean="0"/>
              <a:t> </a:t>
            </a:r>
            <a:r>
              <a:rPr lang="en-US" dirty="0" err="1" smtClean="0"/>
              <a:t>más</a:t>
            </a:r>
            <a:r>
              <a:rPr lang="en-US" dirty="0" smtClean="0"/>
              <a:t> </a:t>
            </a:r>
            <a:r>
              <a:rPr lang="en-US" dirty="0" err="1" smtClean="0"/>
              <a:t>limitado</a:t>
            </a:r>
            <a:r>
              <a:rPr lang="en-US" baseline="0" dirty="0" smtClean="0"/>
              <a:t> el </a:t>
            </a:r>
            <a:r>
              <a:rPr lang="en-US" baseline="0" dirty="0" err="1" smtClean="0"/>
              <a:t>espacio</a:t>
            </a:r>
            <a:r>
              <a:rPr lang="en-US" baseline="0" dirty="0" smtClean="0"/>
              <a:t>, </a:t>
            </a:r>
            <a:r>
              <a:rPr lang="en-US" baseline="0" dirty="0" err="1" smtClean="0"/>
              <a:t>más</a:t>
            </a:r>
            <a:r>
              <a:rPr lang="en-US" baseline="0" dirty="0" smtClean="0"/>
              <a:t> </a:t>
            </a:r>
            <a:r>
              <a:rPr lang="en-US" baseline="0" dirty="0" err="1" smtClean="0"/>
              <a:t>presión</a:t>
            </a:r>
            <a:r>
              <a:rPr lang="en-US" baseline="0" dirty="0" smtClean="0"/>
              <a:t> </a:t>
            </a:r>
            <a:r>
              <a:rPr lang="en-US" baseline="0" dirty="0" err="1" smtClean="0"/>
              <a:t>estática</a:t>
            </a:r>
            <a:r>
              <a:rPr lang="en-US" baseline="0" dirty="0" smtClean="0"/>
              <a:t> produce</a:t>
            </a:r>
            <a:r>
              <a:rPr lang="en-US" dirty="0" smtClean="0"/>
              <a:t>.  Si el </a:t>
            </a:r>
            <a:r>
              <a:rPr lang="en-US" dirty="0" err="1" smtClean="0"/>
              <a:t>polvo</a:t>
            </a:r>
            <a:r>
              <a:rPr lang="en-US" dirty="0" smtClean="0"/>
              <a:t> no </a:t>
            </a:r>
            <a:r>
              <a:rPr lang="en-US" dirty="0" err="1" smtClean="0"/>
              <a:t>está</a:t>
            </a:r>
            <a:r>
              <a:rPr lang="en-US" dirty="0" smtClean="0"/>
              <a:t> </a:t>
            </a:r>
            <a:r>
              <a:rPr lang="en-US" dirty="0" err="1" smtClean="0"/>
              <a:t>encerrado</a:t>
            </a:r>
            <a:r>
              <a:rPr lang="en-US" dirty="0" smtClean="0"/>
              <a:t> </a:t>
            </a:r>
            <a:r>
              <a:rPr lang="en-US" dirty="0" err="1" smtClean="0"/>
              <a:t>aún</a:t>
            </a:r>
            <a:r>
              <a:rPr lang="en-US" dirty="0" smtClean="0"/>
              <a:t> hay </a:t>
            </a:r>
            <a:r>
              <a:rPr lang="en-US" dirty="0" err="1" smtClean="0"/>
              <a:t>peligro</a:t>
            </a:r>
            <a:r>
              <a:rPr lang="en-US" dirty="0" smtClean="0"/>
              <a:t> de un </a:t>
            </a:r>
            <a:r>
              <a:rPr lang="en-US" dirty="0" err="1" smtClean="0"/>
              <a:t>incendio</a:t>
            </a:r>
            <a:r>
              <a:rPr lang="en-US" dirty="0" smtClean="0"/>
              <a:t> </a:t>
            </a:r>
            <a:r>
              <a:rPr lang="en-US" dirty="0" err="1" smtClean="0"/>
              <a:t>repentino</a:t>
            </a:r>
            <a:r>
              <a:rPr lang="en-US" dirty="0" smtClean="0"/>
              <a:t>.</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666E76C-66A6-4250-9339-F6FD0D10E133}" type="slidenum">
              <a:rPr lang="en-US" altLang="en-US" smtClean="0"/>
              <a:pPr/>
              <a:t>41</a:t>
            </a:fld>
            <a:endParaRPr lang="en-US" altLang="en-US" smtClean="0"/>
          </a:p>
        </p:txBody>
      </p:sp>
    </p:spTree>
    <p:extLst>
      <p:ext uri="{BB962C8B-B14F-4D97-AF65-F5344CB8AC3E}">
        <p14:creationId xmlns:p14="http://schemas.microsoft.com/office/powerpoint/2010/main" val="39625764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La </a:t>
            </a:r>
            <a:r>
              <a:rPr lang="en-US" altLang="en-US" dirty="0" err="1" smtClean="0"/>
              <a:t>humedad</a:t>
            </a:r>
            <a:r>
              <a:rPr lang="en-US" altLang="en-US" dirty="0" smtClean="0"/>
              <a:t> </a:t>
            </a:r>
            <a:r>
              <a:rPr lang="en-US" altLang="en-US" dirty="0" err="1" smtClean="0"/>
              <a:t>relativa</a:t>
            </a:r>
            <a:r>
              <a:rPr lang="en-US" altLang="en-US" dirty="0" smtClean="0"/>
              <a:t> </a:t>
            </a:r>
            <a:r>
              <a:rPr lang="en-US" altLang="en-US" dirty="0" err="1" smtClean="0"/>
              <a:t>baja</a:t>
            </a:r>
            <a:r>
              <a:rPr lang="en-US" altLang="en-US" baseline="0" dirty="0" smtClean="0"/>
              <a:t> se </a:t>
            </a:r>
            <a:r>
              <a:rPr lang="en-US" altLang="en-US" baseline="0" dirty="0" err="1" smtClean="0"/>
              <a:t>sospecha</a:t>
            </a:r>
            <a:r>
              <a:rPr lang="en-US" altLang="en-US" baseline="0" dirty="0" smtClean="0"/>
              <a:t> de </a:t>
            </a:r>
            <a:r>
              <a:rPr lang="en-US" altLang="en-US" baseline="0" dirty="0" err="1" smtClean="0"/>
              <a:t>ser</a:t>
            </a:r>
            <a:r>
              <a:rPr lang="en-US" altLang="en-US" baseline="0" dirty="0" smtClean="0"/>
              <a:t> un factor principal en </a:t>
            </a:r>
            <a:r>
              <a:rPr lang="en-US" altLang="en-US" baseline="0" dirty="0" err="1" smtClean="0"/>
              <a:t>explosiones</a:t>
            </a:r>
            <a:r>
              <a:rPr lang="en-US" altLang="en-US" baseline="0" dirty="0" smtClean="0"/>
              <a:t> </a:t>
            </a:r>
            <a:r>
              <a:rPr lang="en-US" altLang="en-US" baseline="0" dirty="0" err="1" smtClean="0"/>
              <a:t>donde</a:t>
            </a:r>
            <a:r>
              <a:rPr lang="en-US" altLang="en-US" baseline="0" dirty="0" smtClean="0"/>
              <a:t> la </a:t>
            </a:r>
            <a:r>
              <a:rPr lang="en-US" altLang="en-US" baseline="0" dirty="0" err="1" smtClean="0"/>
              <a:t>electricidad</a:t>
            </a:r>
            <a:r>
              <a:rPr lang="en-US" altLang="en-US" baseline="0" dirty="0" smtClean="0"/>
              <a:t> </a:t>
            </a:r>
            <a:r>
              <a:rPr lang="en-US" altLang="en-US" baseline="0" dirty="0" err="1" smtClean="0"/>
              <a:t>estática</a:t>
            </a:r>
            <a:r>
              <a:rPr lang="en-US" altLang="en-US" baseline="0" dirty="0" smtClean="0"/>
              <a:t> </a:t>
            </a:r>
            <a:r>
              <a:rPr lang="en-US" altLang="en-US" baseline="0" dirty="0" err="1" smtClean="0"/>
              <a:t>puede</a:t>
            </a:r>
            <a:r>
              <a:rPr lang="en-US" altLang="en-US" baseline="0" dirty="0" smtClean="0"/>
              <a:t> </a:t>
            </a:r>
            <a:r>
              <a:rPr lang="en-US" altLang="en-US" baseline="0" dirty="0" err="1" smtClean="0"/>
              <a:t>haber</a:t>
            </a:r>
            <a:r>
              <a:rPr lang="en-US" altLang="en-US" baseline="0" dirty="0" smtClean="0"/>
              <a:t> </a:t>
            </a:r>
            <a:r>
              <a:rPr lang="en-US" altLang="en-US" baseline="0" dirty="0" err="1" smtClean="0"/>
              <a:t>sido</a:t>
            </a:r>
            <a:r>
              <a:rPr lang="en-US" altLang="en-US" baseline="0" dirty="0" smtClean="0"/>
              <a:t> la </a:t>
            </a:r>
            <a:r>
              <a:rPr lang="en-US" altLang="en-US" baseline="0" dirty="0" err="1" smtClean="0"/>
              <a:t>fuente</a:t>
            </a:r>
            <a:r>
              <a:rPr lang="en-US" altLang="en-US" baseline="0" dirty="0" smtClean="0"/>
              <a:t> de </a:t>
            </a:r>
            <a:r>
              <a:rPr lang="en-US" altLang="en-US" baseline="0" dirty="0" err="1" smtClean="0"/>
              <a:t>ignición</a:t>
            </a:r>
            <a:r>
              <a:rPr lang="en-US" altLang="en-US" baseline="0" dirty="0" smtClean="0"/>
              <a:t> y el </a:t>
            </a:r>
            <a:r>
              <a:rPr lang="en-US" altLang="en-US" baseline="0" dirty="0" err="1" smtClean="0"/>
              <a:t>polvo</a:t>
            </a:r>
            <a:r>
              <a:rPr lang="en-US" altLang="en-US" baseline="0" dirty="0" smtClean="0"/>
              <a:t> de </a:t>
            </a:r>
            <a:r>
              <a:rPr lang="en-US" altLang="en-US" baseline="0" dirty="0" err="1" smtClean="0"/>
              <a:t>grano</a:t>
            </a:r>
            <a:r>
              <a:rPr lang="en-US" altLang="en-US" baseline="0" dirty="0" smtClean="0"/>
              <a:t> </a:t>
            </a:r>
            <a:r>
              <a:rPr lang="en-US" altLang="en-US" baseline="0" dirty="0" err="1" smtClean="0"/>
              <a:t>estuvo</a:t>
            </a:r>
            <a:r>
              <a:rPr lang="en-US" altLang="en-US" baseline="0" dirty="0" smtClean="0"/>
              <a:t> </a:t>
            </a:r>
            <a:r>
              <a:rPr lang="en-US" altLang="en-US" baseline="0" dirty="0" err="1" smtClean="0"/>
              <a:t>muy</a:t>
            </a:r>
            <a:r>
              <a:rPr lang="en-US" altLang="en-US" baseline="0" dirty="0" smtClean="0"/>
              <a:t> </a:t>
            </a:r>
            <a:r>
              <a:rPr lang="en-US" altLang="en-US" baseline="0" dirty="0" err="1" smtClean="0"/>
              <a:t>seco</a:t>
            </a:r>
            <a:r>
              <a:rPr lang="en-US" altLang="en-US" baseline="0" dirty="0" smtClean="0"/>
              <a:t>.</a:t>
            </a:r>
            <a:r>
              <a:rPr lang="en-US" altLang="en-US" dirty="0" smtClean="0"/>
              <a:t> </a:t>
            </a:r>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5D25E62-3D63-47A6-83CA-757DF8449C7F}" type="slidenum">
              <a:rPr lang="en-US" altLang="en-US" smtClean="0"/>
              <a:pPr/>
              <a:t>42</a:t>
            </a:fld>
            <a:endParaRPr lang="en-US" altLang="en-US" smtClean="0"/>
          </a:p>
        </p:txBody>
      </p:sp>
    </p:spTree>
    <p:extLst>
      <p:ext uri="{BB962C8B-B14F-4D97-AF65-F5344CB8AC3E}">
        <p14:creationId xmlns:p14="http://schemas.microsoft.com/office/powerpoint/2010/main" val="350862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43</a:t>
            </a:fld>
            <a:endParaRPr lang="en-US" altLang="en-US"/>
          </a:p>
        </p:txBody>
      </p:sp>
    </p:spTree>
    <p:extLst>
      <p:ext uri="{BB962C8B-B14F-4D97-AF65-F5344CB8AC3E}">
        <p14:creationId xmlns:p14="http://schemas.microsoft.com/office/powerpoint/2010/main" val="3043085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51B16E-2BBD-44DC-A042-9A751808BE0F}" type="slidenum">
              <a:rPr lang="en-US" altLang="en-US" smtClean="0">
                <a:latin typeface="Arial" panose="020B0604020202020204" pitchFamily="34" charset="0"/>
              </a:rPr>
              <a:pPr>
                <a:spcBef>
                  <a:spcPct val="0"/>
                </a:spcBef>
              </a:pPr>
              <a:t>45</a:t>
            </a:fld>
            <a:endParaRPr lang="en-US" altLang="en-US" smtClean="0">
              <a:latin typeface="Arial" panose="020B0604020202020204" pitchFamily="34" charset="0"/>
            </a:endParaRPr>
          </a:p>
        </p:txBody>
      </p:sp>
      <p:sp>
        <p:nvSpPr>
          <p:cNvPr id="72707"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Replace video</a:t>
            </a:r>
          </a:p>
        </p:txBody>
      </p:sp>
    </p:spTree>
    <p:extLst>
      <p:ext uri="{BB962C8B-B14F-4D97-AF65-F5344CB8AC3E}">
        <p14:creationId xmlns:p14="http://schemas.microsoft.com/office/powerpoint/2010/main" val="952847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7532510-3B7A-463D-8FE7-8C58FEF1E998}" type="slidenum">
              <a:rPr lang="en-US" altLang="en-US" smtClean="0">
                <a:latin typeface="Arial" panose="020B0604020202020204" pitchFamily="34" charset="0"/>
              </a:rPr>
              <a:pPr>
                <a:spcBef>
                  <a:spcPct val="0"/>
                </a:spcBef>
              </a:pPr>
              <a:t>46</a:t>
            </a:fld>
            <a:endParaRPr lang="en-US" altLang="en-US" smtClean="0">
              <a:latin typeface="Arial" panose="020B0604020202020204" pitchFamily="34" charset="0"/>
            </a:endParaRPr>
          </a:p>
        </p:txBody>
      </p:sp>
      <p:sp>
        <p:nvSpPr>
          <p:cNvPr id="74755" name="Rectangle 2"/>
          <p:cNvSpPr>
            <a:spLocks noGrp="1" noRot="1" noChangeAspect="1" noChangeArrowheads="1" noTextEdit="1"/>
          </p:cNvSpPr>
          <p:nvPr>
            <p:ph type="sldImg"/>
          </p:nvPr>
        </p:nvSpPr>
        <p:spPr bwMode="auto">
          <a:xfrm>
            <a:off x="1146175" y="687388"/>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p:cNvSpPr>
            <a:spLocks noGrp="1" noChangeArrowheads="1"/>
          </p:cNvSpPr>
          <p:nvPr>
            <p:ph type="body" idx="1"/>
          </p:nvPr>
        </p:nvSpPr>
        <p:spPr bwMode="auto">
          <a:xfrm>
            <a:off x="685800" y="4343400"/>
            <a:ext cx="5486400" cy="41132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Replace video</a:t>
            </a:r>
          </a:p>
          <a:p>
            <a:pPr eaLnBrk="1" hangingPunct="1"/>
            <a:endParaRPr lang="en-US" altLang="en-US" dirty="0" smtClean="0"/>
          </a:p>
        </p:txBody>
      </p:sp>
    </p:spTree>
    <p:extLst>
      <p:ext uri="{BB962C8B-B14F-4D97-AF65-F5344CB8AC3E}">
        <p14:creationId xmlns:p14="http://schemas.microsoft.com/office/powerpoint/2010/main" val="3675566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to work better with a mixed audience of ag workers, family farm members, and initial emergency responders. </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53</a:t>
            </a:fld>
            <a:endParaRPr lang="en-US" altLang="en-US"/>
          </a:p>
        </p:txBody>
      </p:sp>
    </p:spTree>
    <p:extLst>
      <p:ext uri="{BB962C8B-B14F-4D97-AF65-F5344CB8AC3E}">
        <p14:creationId xmlns:p14="http://schemas.microsoft.com/office/powerpoint/2010/main" val="11941816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BA20F67-988E-4E37-9674-4FA12E2ECB6E}" type="slidenum">
              <a:rPr lang="en-US" altLang="en-US" smtClean="0">
                <a:latin typeface="Arial" panose="020B0604020202020204" pitchFamily="34" charset="0"/>
              </a:rPr>
              <a:pPr>
                <a:spcBef>
                  <a:spcPct val="0"/>
                </a:spcBef>
              </a:pPr>
              <a:t>59</a:t>
            </a:fld>
            <a:endParaRPr lang="en-US" altLang="en-US" smtClean="0">
              <a:latin typeface="Arial" panose="020B0604020202020204" pitchFamily="34" charset="0"/>
            </a:endParaRPr>
          </a:p>
        </p:txBody>
      </p:sp>
      <p:sp>
        <p:nvSpPr>
          <p:cNvPr id="419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err="1" smtClean="0"/>
              <a:t>Busque</a:t>
            </a:r>
            <a:r>
              <a:rPr lang="en-US" altLang="en-US" dirty="0" smtClean="0"/>
              <a:t> y </a:t>
            </a:r>
            <a:r>
              <a:rPr lang="en-US" altLang="en-US" dirty="0" err="1" smtClean="0"/>
              <a:t>entienda</a:t>
            </a:r>
            <a:r>
              <a:rPr lang="en-US" altLang="en-US" baseline="0" dirty="0" smtClean="0"/>
              <a:t> la </a:t>
            </a:r>
            <a:r>
              <a:rPr lang="en-US" altLang="en-US" baseline="0" dirty="0" err="1" smtClean="0"/>
              <a:t>señalización</a:t>
            </a:r>
            <a:r>
              <a:rPr lang="en-US" altLang="en-US" baseline="0" dirty="0" smtClean="0"/>
              <a:t> </a:t>
            </a:r>
            <a:r>
              <a:rPr lang="en-US" altLang="en-US" baseline="0" dirty="0" err="1" smtClean="0"/>
              <a:t>usadas</a:t>
            </a:r>
            <a:r>
              <a:rPr lang="en-US" altLang="en-US" baseline="0" dirty="0" smtClean="0"/>
              <a:t> </a:t>
            </a:r>
            <a:r>
              <a:rPr lang="en-US" altLang="en-US" baseline="0" dirty="0" err="1" smtClean="0"/>
              <a:t>en</a:t>
            </a:r>
            <a:r>
              <a:rPr lang="en-US" altLang="en-US" baseline="0" dirty="0" smtClean="0"/>
              <a:t> </a:t>
            </a:r>
            <a:r>
              <a:rPr lang="en-US" altLang="en-US" baseline="0" dirty="0" err="1" smtClean="0"/>
              <a:t>estas</a:t>
            </a:r>
            <a:r>
              <a:rPr lang="en-US" altLang="en-US" baseline="0" dirty="0" smtClean="0"/>
              <a:t> </a:t>
            </a:r>
            <a:r>
              <a:rPr lang="en-US" altLang="en-US" baseline="0" dirty="0" err="1" smtClean="0"/>
              <a:t>instalaciones</a:t>
            </a:r>
            <a:r>
              <a:rPr lang="en-US" altLang="en-US" baseline="0" dirty="0" smtClean="0"/>
              <a:t>.</a:t>
            </a:r>
            <a:r>
              <a:rPr lang="en-US" altLang="en-US" dirty="0" smtClean="0"/>
              <a:t> </a:t>
            </a:r>
          </a:p>
        </p:txBody>
      </p:sp>
    </p:spTree>
    <p:extLst>
      <p:ext uri="{BB962C8B-B14F-4D97-AF65-F5344CB8AC3E}">
        <p14:creationId xmlns:p14="http://schemas.microsoft.com/office/powerpoint/2010/main" val="14887894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normAutofit fontScale="92500" lnSpcReduction="10000"/>
          </a:bodyPr>
          <a:lstStyle/>
          <a:p>
            <a:pPr eaLnBrk="1" hangingPunct="1">
              <a:defRPr/>
            </a:pPr>
            <a:r>
              <a:rPr lang="en-US" dirty="0" smtClean="0"/>
              <a:t>El </a:t>
            </a:r>
            <a:r>
              <a:rPr lang="en-US" dirty="0" err="1" smtClean="0"/>
              <a:t>ingrediente</a:t>
            </a:r>
            <a:r>
              <a:rPr lang="en-US" baseline="0" dirty="0" smtClean="0"/>
              <a:t> </a:t>
            </a:r>
            <a:r>
              <a:rPr lang="en-US" baseline="0" dirty="0" err="1" smtClean="0"/>
              <a:t>activo</a:t>
            </a:r>
            <a:r>
              <a:rPr lang="en-US" baseline="0" dirty="0" smtClean="0"/>
              <a:t> </a:t>
            </a:r>
            <a:r>
              <a:rPr lang="en-US" baseline="0" dirty="0" err="1" smtClean="0"/>
              <a:t>en</a:t>
            </a:r>
            <a:r>
              <a:rPr lang="en-US" baseline="0" dirty="0" smtClean="0"/>
              <a:t> </a:t>
            </a:r>
            <a:r>
              <a:rPr lang="en-US" baseline="0" dirty="0" err="1" smtClean="0"/>
              <a:t>estos</a:t>
            </a:r>
            <a:r>
              <a:rPr lang="en-US" baseline="0" dirty="0" smtClean="0"/>
              <a:t> </a:t>
            </a:r>
            <a:r>
              <a:rPr lang="en-US" baseline="0" dirty="0" err="1" smtClean="0"/>
              <a:t>productos</a:t>
            </a:r>
            <a:r>
              <a:rPr lang="en-US" baseline="0" dirty="0" smtClean="0"/>
              <a:t> </a:t>
            </a:r>
            <a:r>
              <a:rPr lang="en-US" baseline="0" dirty="0" err="1" smtClean="0"/>
              <a:t>es</a:t>
            </a:r>
            <a:r>
              <a:rPr lang="en-US" baseline="0" dirty="0" smtClean="0"/>
              <a:t> el </a:t>
            </a:r>
            <a:r>
              <a:rPr lang="en-US" baseline="0" dirty="0" err="1" smtClean="0"/>
              <a:t>Fosfuro</a:t>
            </a:r>
            <a:r>
              <a:rPr lang="en-US" baseline="0" dirty="0" smtClean="0"/>
              <a:t> de </a:t>
            </a:r>
            <a:r>
              <a:rPr lang="en-US" baseline="0" dirty="0" err="1" smtClean="0"/>
              <a:t>Aluminio</a:t>
            </a:r>
            <a:r>
              <a:rPr lang="en-US" baseline="0" dirty="0" smtClean="0"/>
              <a:t> (aluminum phosphide). Se </a:t>
            </a:r>
            <a:r>
              <a:rPr lang="en-US" baseline="0" dirty="0" err="1" smtClean="0"/>
              <a:t>libera</a:t>
            </a:r>
            <a:r>
              <a:rPr lang="en-US" baseline="0" dirty="0" smtClean="0"/>
              <a:t> </a:t>
            </a:r>
            <a:r>
              <a:rPr lang="en-US" baseline="0" dirty="0" err="1" smtClean="0"/>
              <a:t>cuando</a:t>
            </a:r>
            <a:r>
              <a:rPr lang="en-US" baseline="0" dirty="0" smtClean="0"/>
              <a:t> </a:t>
            </a:r>
            <a:r>
              <a:rPr lang="en-US" baseline="0" dirty="0" err="1" smtClean="0"/>
              <a:t>es</a:t>
            </a:r>
            <a:r>
              <a:rPr lang="en-US" baseline="0" dirty="0" smtClean="0"/>
              <a:t> </a:t>
            </a:r>
            <a:r>
              <a:rPr lang="en-US" baseline="0" dirty="0" err="1" smtClean="0"/>
              <a:t>expuesto</a:t>
            </a:r>
            <a:r>
              <a:rPr lang="en-US" baseline="0" dirty="0" smtClean="0"/>
              <a:t> a la </a:t>
            </a:r>
            <a:r>
              <a:rPr lang="en-US" baseline="0" dirty="0" err="1" smtClean="0"/>
              <a:t>humedad</a:t>
            </a:r>
            <a:r>
              <a:rPr lang="en-US" baseline="0" dirty="0" smtClean="0"/>
              <a:t>. Lo que </a:t>
            </a:r>
            <a:r>
              <a:rPr lang="en-US" baseline="0" dirty="0" err="1" smtClean="0"/>
              <a:t>libera</a:t>
            </a:r>
            <a:r>
              <a:rPr lang="en-US" baseline="0" dirty="0" smtClean="0"/>
              <a:t> </a:t>
            </a:r>
            <a:r>
              <a:rPr lang="en-US" baseline="0" dirty="0" err="1" smtClean="0"/>
              <a:t>es</a:t>
            </a:r>
            <a:r>
              <a:rPr lang="en-US" baseline="0" dirty="0" smtClean="0"/>
              <a:t> Gas </a:t>
            </a:r>
            <a:r>
              <a:rPr lang="en-US" baseline="0" dirty="0" err="1" smtClean="0"/>
              <a:t>Fosfeno</a:t>
            </a:r>
            <a:r>
              <a:rPr lang="en-US" dirty="0" smtClean="0"/>
              <a:t> (</a:t>
            </a:r>
            <a:r>
              <a:rPr lang="en-US" b="1" u="sng" dirty="0" smtClean="0"/>
              <a:t>PHOSPHINE GAS)</a:t>
            </a:r>
            <a:r>
              <a:rPr lang="en-US" dirty="0" smtClean="0"/>
              <a:t>. </a:t>
            </a:r>
          </a:p>
          <a:p>
            <a:pPr eaLnBrk="1" hangingPunct="1">
              <a:defRPr/>
            </a:pPr>
            <a:endParaRPr lang="en-US" dirty="0" smtClean="0"/>
          </a:p>
          <a:p>
            <a:pPr eaLnBrk="1" hangingPunct="1">
              <a:defRPr/>
            </a:pPr>
            <a:r>
              <a:rPr lang="en-US" dirty="0" smtClean="0"/>
              <a:t>Use </a:t>
            </a:r>
            <a:r>
              <a:rPr lang="en-US" dirty="0" err="1" smtClean="0"/>
              <a:t>guantes</a:t>
            </a:r>
            <a:r>
              <a:rPr lang="en-US" dirty="0" smtClean="0"/>
              <a:t> de </a:t>
            </a:r>
            <a:r>
              <a:rPr lang="en-US" dirty="0" err="1" smtClean="0"/>
              <a:t>algodón</a:t>
            </a:r>
            <a:r>
              <a:rPr lang="en-US" dirty="0" smtClean="0"/>
              <a:t> </a:t>
            </a:r>
            <a:r>
              <a:rPr lang="en-US" dirty="0" err="1" smtClean="0"/>
              <a:t>cuando</a:t>
            </a:r>
            <a:r>
              <a:rPr lang="en-US" dirty="0" smtClean="0"/>
              <a:t> </a:t>
            </a:r>
            <a:r>
              <a:rPr lang="en-US" dirty="0" err="1" smtClean="0"/>
              <a:t>maneja</a:t>
            </a:r>
            <a:r>
              <a:rPr lang="en-US" dirty="0" smtClean="0"/>
              <a:t> el </a:t>
            </a:r>
            <a:r>
              <a:rPr lang="en-US" dirty="0" err="1" smtClean="0"/>
              <a:t>Fosfuro</a:t>
            </a:r>
            <a:r>
              <a:rPr lang="en-US" dirty="0" smtClean="0"/>
              <a:t> de </a:t>
            </a:r>
            <a:r>
              <a:rPr lang="en-US" dirty="0" err="1" smtClean="0"/>
              <a:t>Aluminio</a:t>
            </a:r>
            <a:r>
              <a:rPr lang="en-US" dirty="0" smtClean="0"/>
              <a:t>.</a:t>
            </a:r>
            <a:r>
              <a:rPr lang="en-US" baseline="0" dirty="0" smtClean="0"/>
              <a:t> La </a:t>
            </a:r>
            <a:r>
              <a:rPr lang="en-US" baseline="0" dirty="0" err="1" smtClean="0"/>
              <a:t>humedad</a:t>
            </a:r>
            <a:r>
              <a:rPr lang="en-US" baseline="0" dirty="0" smtClean="0"/>
              <a:t> </a:t>
            </a:r>
            <a:r>
              <a:rPr lang="en-US" baseline="0" dirty="0" err="1" smtClean="0"/>
              <a:t>en</a:t>
            </a:r>
            <a:r>
              <a:rPr lang="en-US" baseline="0" dirty="0" smtClean="0"/>
              <a:t> la </a:t>
            </a:r>
            <a:r>
              <a:rPr lang="en-US" baseline="0" dirty="0" err="1" smtClean="0"/>
              <a:t>piel</a:t>
            </a:r>
            <a:r>
              <a:rPr lang="en-US" baseline="0" dirty="0" smtClean="0"/>
              <a:t> </a:t>
            </a:r>
            <a:r>
              <a:rPr lang="en-US" baseline="0" dirty="0" err="1" smtClean="0"/>
              <a:t>puede</a:t>
            </a:r>
            <a:r>
              <a:rPr lang="en-US" baseline="0" dirty="0" smtClean="0"/>
              <a:t> </a:t>
            </a:r>
            <a:r>
              <a:rPr lang="en-US" baseline="0" dirty="0" err="1" smtClean="0"/>
              <a:t>iniciar</a:t>
            </a:r>
            <a:r>
              <a:rPr lang="en-US" baseline="0" dirty="0" smtClean="0"/>
              <a:t> la </a:t>
            </a:r>
            <a:r>
              <a:rPr lang="en-US" baseline="0" dirty="0" err="1" smtClean="0"/>
              <a:t>liberación</a:t>
            </a:r>
            <a:r>
              <a:rPr lang="en-US" baseline="0" dirty="0" smtClean="0"/>
              <a:t> de gas </a:t>
            </a:r>
            <a:r>
              <a:rPr lang="en-US" baseline="0" dirty="0" err="1" smtClean="0"/>
              <a:t>fosfeno</a:t>
            </a:r>
            <a:r>
              <a:rPr lang="en-US" baseline="0" dirty="0" smtClean="0"/>
              <a:t>, que se </a:t>
            </a:r>
            <a:r>
              <a:rPr lang="en-US" baseline="0" dirty="0" err="1" smtClean="0"/>
              <a:t>puede</a:t>
            </a:r>
            <a:r>
              <a:rPr lang="en-US" baseline="0" dirty="0" smtClean="0"/>
              <a:t> </a:t>
            </a:r>
            <a:r>
              <a:rPr lang="en-US" baseline="0" dirty="0" err="1" smtClean="0"/>
              <a:t>inhalar</a:t>
            </a:r>
            <a:r>
              <a:rPr lang="en-US" dirty="0" smtClean="0"/>
              <a:t>. </a:t>
            </a:r>
            <a:r>
              <a:rPr lang="en-US" dirty="0" err="1" smtClean="0"/>
              <a:t>En</a:t>
            </a:r>
            <a:r>
              <a:rPr lang="en-US" dirty="0" smtClean="0"/>
              <a:t> </a:t>
            </a:r>
            <a:r>
              <a:rPr lang="en-US" dirty="0" err="1" smtClean="0"/>
              <a:t>adición</a:t>
            </a:r>
            <a:r>
              <a:rPr lang="en-US" dirty="0" smtClean="0"/>
              <a:t>,</a:t>
            </a:r>
            <a:r>
              <a:rPr lang="en-US" baseline="0" dirty="0" smtClean="0"/>
              <a:t> </a:t>
            </a:r>
            <a:r>
              <a:rPr lang="en-US" baseline="0" dirty="0" err="1" smtClean="0"/>
              <a:t>es</a:t>
            </a:r>
            <a:r>
              <a:rPr lang="en-US" baseline="0" dirty="0" smtClean="0"/>
              <a:t> </a:t>
            </a:r>
            <a:r>
              <a:rPr lang="en-US" baseline="0" dirty="0" err="1" smtClean="0"/>
              <a:t>importante</a:t>
            </a:r>
            <a:r>
              <a:rPr lang="en-US" baseline="0" dirty="0" smtClean="0"/>
              <a:t> </a:t>
            </a:r>
            <a:r>
              <a:rPr lang="en-US" baseline="0" dirty="0" err="1" smtClean="0"/>
              <a:t>quitar</a:t>
            </a:r>
            <a:r>
              <a:rPr lang="en-US" baseline="0" dirty="0" smtClean="0"/>
              <a:t> el </a:t>
            </a:r>
            <a:r>
              <a:rPr lang="en-US" baseline="0" dirty="0" err="1" smtClean="0"/>
              <a:t>cobre</a:t>
            </a:r>
            <a:r>
              <a:rPr lang="en-US" baseline="0" dirty="0" smtClean="0"/>
              <a:t>, </a:t>
            </a:r>
            <a:r>
              <a:rPr lang="en-US" baseline="0" dirty="0" err="1" smtClean="0"/>
              <a:t>oro</a:t>
            </a:r>
            <a:r>
              <a:rPr lang="en-US" baseline="0" dirty="0" smtClean="0"/>
              <a:t> y </a:t>
            </a:r>
            <a:r>
              <a:rPr lang="en-US" baseline="0" dirty="0" err="1" smtClean="0"/>
              <a:t>plata</a:t>
            </a:r>
            <a:r>
              <a:rPr lang="en-US" baseline="0" dirty="0" smtClean="0"/>
              <a:t> para que no se </a:t>
            </a:r>
            <a:r>
              <a:rPr lang="en-US" baseline="0" dirty="0" err="1" smtClean="0"/>
              <a:t>exponga</a:t>
            </a:r>
            <a:r>
              <a:rPr lang="en-US" baseline="0" dirty="0" smtClean="0"/>
              <a:t> al </a:t>
            </a:r>
            <a:r>
              <a:rPr lang="en-US" baseline="0" dirty="0" err="1" smtClean="0"/>
              <a:t>Fosfuro</a:t>
            </a:r>
            <a:r>
              <a:rPr lang="en-US" baseline="0" dirty="0" smtClean="0"/>
              <a:t> de </a:t>
            </a:r>
            <a:r>
              <a:rPr lang="en-US" baseline="0" dirty="0" err="1" smtClean="0"/>
              <a:t>Hidrógeno</a:t>
            </a:r>
            <a:r>
              <a:rPr lang="en-US" baseline="0" dirty="0" smtClean="0"/>
              <a:t> </a:t>
            </a:r>
            <a:r>
              <a:rPr lang="en-US" dirty="0" smtClean="0"/>
              <a:t>(Hydrogen Phosphide).</a:t>
            </a:r>
          </a:p>
          <a:p>
            <a:pPr eaLnBrk="1" hangingPunct="1">
              <a:defRPr/>
            </a:pPr>
            <a:endParaRPr lang="en-US" dirty="0" smtClean="0"/>
          </a:p>
          <a:p>
            <a:pPr eaLnBrk="1" hangingPunct="1">
              <a:defRPr/>
            </a:pPr>
            <a:r>
              <a:rPr lang="en-US" dirty="0" smtClean="0"/>
              <a:t>Los </a:t>
            </a:r>
            <a:r>
              <a:rPr lang="en-US" dirty="0" err="1" smtClean="0"/>
              <a:t>guantes</a:t>
            </a:r>
            <a:r>
              <a:rPr lang="en-US" dirty="0" smtClean="0"/>
              <a:t> y la </a:t>
            </a:r>
            <a:r>
              <a:rPr lang="en-US" dirty="0" err="1" smtClean="0"/>
              <a:t>ropa</a:t>
            </a:r>
            <a:r>
              <a:rPr lang="en-US" dirty="0" smtClean="0"/>
              <a:t> </a:t>
            </a:r>
            <a:r>
              <a:rPr lang="en-US" dirty="0" err="1" smtClean="0"/>
              <a:t>usada</a:t>
            </a:r>
            <a:r>
              <a:rPr lang="en-US" dirty="0" smtClean="0"/>
              <a:t> </a:t>
            </a:r>
            <a:r>
              <a:rPr lang="en-US" dirty="0" err="1" smtClean="0"/>
              <a:t>cuando</a:t>
            </a:r>
            <a:r>
              <a:rPr lang="en-US" dirty="0" smtClean="0"/>
              <a:t> </a:t>
            </a:r>
            <a:r>
              <a:rPr lang="en-US" dirty="0" err="1" smtClean="0"/>
              <a:t>maneja</a:t>
            </a:r>
            <a:r>
              <a:rPr lang="en-US" dirty="0" smtClean="0"/>
              <a:t> el </a:t>
            </a:r>
            <a:r>
              <a:rPr lang="en-US" dirty="0" err="1" smtClean="0"/>
              <a:t>Fosfuro</a:t>
            </a:r>
            <a:r>
              <a:rPr lang="en-US" dirty="0" smtClean="0"/>
              <a:t> de </a:t>
            </a:r>
            <a:r>
              <a:rPr lang="en-US" dirty="0" err="1" smtClean="0"/>
              <a:t>Aluminio</a:t>
            </a:r>
            <a:r>
              <a:rPr lang="en-US" dirty="0" smtClean="0"/>
              <a:t> </a:t>
            </a:r>
            <a:r>
              <a:rPr lang="en-US" dirty="0" err="1" smtClean="0"/>
              <a:t>debe</a:t>
            </a:r>
            <a:r>
              <a:rPr lang="en-US" dirty="0" smtClean="0"/>
              <a:t> </a:t>
            </a:r>
            <a:r>
              <a:rPr lang="en-US" dirty="0" err="1" smtClean="0"/>
              <a:t>aerearse</a:t>
            </a:r>
            <a:r>
              <a:rPr lang="en-US" dirty="0" smtClean="0"/>
              <a:t> </a:t>
            </a:r>
            <a:r>
              <a:rPr lang="en-US" dirty="0" err="1" smtClean="0"/>
              <a:t>en</a:t>
            </a:r>
            <a:r>
              <a:rPr lang="en-US" dirty="0" smtClean="0"/>
              <a:t> un </a:t>
            </a:r>
            <a:r>
              <a:rPr lang="en-US" dirty="0" err="1" smtClean="0"/>
              <a:t>lugar</a:t>
            </a:r>
            <a:r>
              <a:rPr lang="en-US" dirty="0" smtClean="0"/>
              <a:t> </a:t>
            </a:r>
            <a:r>
              <a:rPr lang="en-US" dirty="0" err="1" smtClean="0"/>
              <a:t>bien</a:t>
            </a:r>
            <a:r>
              <a:rPr lang="en-US" dirty="0" smtClean="0"/>
              <a:t> </a:t>
            </a:r>
            <a:r>
              <a:rPr lang="en-US" dirty="0" err="1" smtClean="0"/>
              <a:t>ventilado</a:t>
            </a:r>
            <a:r>
              <a:rPr lang="en-US" baseline="0" dirty="0" smtClean="0"/>
              <a:t> antes de </a:t>
            </a:r>
            <a:r>
              <a:rPr lang="en-US" baseline="0" dirty="0" err="1" smtClean="0"/>
              <a:t>lavarse</a:t>
            </a:r>
            <a:r>
              <a:rPr lang="en-US" baseline="0" dirty="0" smtClean="0"/>
              <a:t>.</a:t>
            </a:r>
            <a:r>
              <a:rPr lang="en-US" dirty="0" smtClean="0"/>
              <a:t> </a:t>
            </a:r>
          </a:p>
          <a:p>
            <a:pPr eaLnBrk="1" hangingPunct="1">
              <a:defRPr/>
            </a:pPr>
            <a:endParaRPr lang="en-US" dirty="0" smtClean="0"/>
          </a:p>
          <a:p>
            <a:pPr eaLnBrk="1" hangingPunct="1">
              <a:defRPr/>
            </a:pPr>
            <a:r>
              <a:rPr lang="en-US" dirty="0" err="1" smtClean="0"/>
              <a:t>Después</a:t>
            </a:r>
            <a:r>
              <a:rPr lang="en-US" dirty="0" smtClean="0"/>
              <a:t> de </a:t>
            </a:r>
            <a:r>
              <a:rPr lang="en-US" dirty="0" err="1" smtClean="0"/>
              <a:t>abierto</a:t>
            </a:r>
            <a:r>
              <a:rPr lang="en-US" dirty="0" smtClean="0"/>
              <a:t> el</a:t>
            </a:r>
            <a:r>
              <a:rPr lang="en-US" baseline="0" dirty="0" smtClean="0"/>
              <a:t> </a:t>
            </a:r>
            <a:r>
              <a:rPr lang="en-US" baseline="0" dirty="0" err="1" smtClean="0"/>
              <a:t>bote</a:t>
            </a:r>
            <a:r>
              <a:rPr lang="en-US" baseline="0" dirty="0" smtClean="0"/>
              <a:t> </a:t>
            </a:r>
            <a:r>
              <a:rPr lang="en-US" baseline="0" dirty="0" err="1" smtClean="0"/>
              <a:t>siempre</a:t>
            </a:r>
            <a:r>
              <a:rPr lang="en-US" baseline="0" dirty="0" smtClean="0"/>
              <a:t> </a:t>
            </a:r>
            <a:r>
              <a:rPr lang="en-US" baseline="0" dirty="0" err="1" smtClean="0"/>
              <a:t>asegúrese</a:t>
            </a:r>
            <a:r>
              <a:rPr lang="en-US" baseline="0" dirty="0" smtClean="0"/>
              <a:t> de que la tapa </a:t>
            </a:r>
            <a:r>
              <a:rPr lang="en-US" baseline="0" dirty="0" err="1" smtClean="0"/>
              <a:t>quede</a:t>
            </a:r>
            <a:r>
              <a:rPr lang="en-US" baseline="0" dirty="0" smtClean="0"/>
              <a:t> </a:t>
            </a:r>
            <a:r>
              <a:rPr lang="en-US" baseline="0" dirty="0" err="1" smtClean="0"/>
              <a:t>bien</a:t>
            </a:r>
            <a:r>
              <a:rPr lang="en-US" baseline="0" dirty="0" smtClean="0"/>
              <a:t> </a:t>
            </a:r>
            <a:r>
              <a:rPr lang="en-US" baseline="0" dirty="0" err="1" smtClean="0"/>
              <a:t>cerrada</a:t>
            </a:r>
            <a:r>
              <a:rPr lang="en-US" baseline="0" dirty="0" smtClean="0"/>
              <a:t> para que no entre la </a:t>
            </a:r>
            <a:r>
              <a:rPr lang="en-US" baseline="0" dirty="0" err="1" smtClean="0"/>
              <a:t>humedad</a:t>
            </a:r>
            <a:r>
              <a:rPr lang="en-US" baseline="0" dirty="0" smtClean="0"/>
              <a:t>.</a:t>
            </a:r>
            <a:endParaRPr lang="en-US" dirty="0" smtClean="0"/>
          </a:p>
          <a:p>
            <a:pPr eaLnBrk="1" hangingPunct="1">
              <a:defRPr/>
            </a:pPr>
            <a:r>
              <a:rPr lang="en-US" dirty="0" err="1" smtClean="0"/>
              <a:t>Es</a:t>
            </a:r>
            <a:r>
              <a:rPr lang="en-US" dirty="0" smtClean="0"/>
              <a:t> </a:t>
            </a:r>
            <a:r>
              <a:rPr lang="en-US" dirty="0" err="1" smtClean="0"/>
              <a:t>muy</a:t>
            </a:r>
            <a:r>
              <a:rPr lang="en-US" dirty="0" smtClean="0"/>
              <a:t> </a:t>
            </a:r>
            <a:r>
              <a:rPr lang="en-US" dirty="0" err="1" smtClean="0"/>
              <a:t>importante</a:t>
            </a:r>
            <a:r>
              <a:rPr lang="en-US" dirty="0" smtClean="0"/>
              <a:t> que </a:t>
            </a:r>
            <a:r>
              <a:rPr lang="en-US" dirty="0" err="1" smtClean="0"/>
              <a:t>vacíe</a:t>
            </a:r>
            <a:r>
              <a:rPr lang="en-US" baseline="0" dirty="0" smtClean="0"/>
              <a:t> </a:t>
            </a:r>
            <a:r>
              <a:rPr lang="en-US" baseline="0" dirty="0" err="1" smtClean="0"/>
              <a:t>cualquier</a:t>
            </a:r>
            <a:r>
              <a:rPr lang="en-US" baseline="0" dirty="0" smtClean="0"/>
              <a:t> </a:t>
            </a:r>
            <a:r>
              <a:rPr lang="en-US" baseline="0" dirty="0" err="1" smtClean="0"/>
              <a:t>polvo</a:t>
            </a:r>
            <a:r>
              <a:rPr lang="en-US" baseline="0" dirty="0" smtClean="0"/>
              <a:t> que </a:t>
            </a:r>
            <a:r>
              <a:rPr lang="en-US" baseline="0" dirty="0" err="1" smtClean="0"/>
              <a:t>pueda</a:t>
            </a:r>
            <a:r>
              <a:rPr lang="en-US" baseline="0" dirty="0" smtClean="0"/>
              <a:t> </a:t>
            </a:r>
            <a:r>
              <a:rPr lang="en-US" baseline="0" dirty="0" err="1" smtClean="0"/>
              <a:t>quedarse</a:t>
            </a:r>
            <a:r>
              <a:rPr lang="en-US" baseline="0" dirty="0" smtClean="0"/>
              <a:t> </a:t>
            </a:r>
            <a:r>
              <a:rPr lang="en-US" baseline="0" dirty="0" err="1" smtClean="0"/>
              <a:t>dentro</a:t>
            </a:r>
            <a:r>
              <a:rPr lang="en-US" baseline="0" dirty="0" smtClean="0"/>
              <a:t> del </a:t>
            </a:r>
            <a:r>
              <a:rPr lang="en-US" baseline="0" dirty="0" err="1" smtClean="0"/>
              <a:t>recipiente</a:t>
            </a:r>
            <a:r>
              <a:rPr lang="en-US" baseline="0" dirty="0" smtClean="0"/>
              <a:t>. </a:t>
            </a:r>
            <a:r>
              <a:rPr lang="en-US" baseline="0" dirty="0" err="1" smtClean="0"/>
              <a:t>Después</a:t>
            </a:r>
            <a:r>
              <a:rPr lang="en-US" baseline="0" dirty="0" smtClean="0"/>
              <a:t> de </a:t>
            </a:r>
            <a:r>
              <a:rPr lang="en-US" baseline="0" dirty="0" err="1" smtClean="0"/>
              <a:t>manejar</a:t>
            </a:r>
            <a:r>
              <a:rPr lang="en-US" baseline="0" dirty="0" smtClean="0"/>
              <a:t> el </a:t>
            </a:r>
            <a:r>
              <a:rPr lang="en-US" baseline="0" dirty="0" err="1" smtClean="0"/>
              <a:t>Fosfuro</a:t>
            </a:r>
            <a:r>
              <a:rPr lang="en-US" baseline="0" dirty="0" smtClean="0"/>
              <a:t> de </a:t>
            </a:r>
            <a:r>
              <a:rPr lang="en-US" baseline="0" dirty="0" err="1" smtClean="0"/>
              <a:t>Aluminio</a:t>
            </a:r>
            <a:r>
              <a:rPr lang="en-US" baseline="0" dirty="0" smtClean="0"/>
              <a:t>, </a:t>
            </a:r>
            <a:r>
              <a:rPr lang="en-US" baseline="0" dirty="0" err="1" smtClean="0"/>
              <a:t>siempre</a:t>
            </a:r>
            <a:r>
              <a:rPr lang="en-US" baseline="0" dirty="0" smtClean="0"/>
              <a:t> lave las </a:t>
            </a:r>
            <a:r>
              <a:rPr lang="en-US" baseline="0" dirty="0" err="1" smtClean="0"/>
              <a:t>manos</a:t>
            </a:r>
            <a:r>
              <a:rPr lang="en-US" baseline="0" dirty="0" smtClean="0"/>
              <a:t> antes de </a:t>
            </a:r>
            <a:r>
              <a:rPr lang="en-US" baseline="0" dirty="0" err="1" smtClean="0"/>
              <a:t>hacer</a:t>
            </a:r>
            <a:r>
              <a:rPr lang="en-US" baseline="0" dirty="0" smtClean="0"/>
              <a:t> </a:t>
            </a:r>
            <a:r>
              <a:rPr lang="en-US" baseline="0" dirty="0" err="1" smtClean="0"/>
              <a:t>cualquier</a:t>
            </a:r>
            <a:r>
              <a:rPr lang="en-US" baseline="0" dirty="0" smtClean="0"/>
              <a:t> </a:t>
            </a:r>
            <a:r>
              <a:rPr lang="en-US" baseline="0" dirty="0" err="1" smtClean="0"/>
              <a:t>otra</a:t>
            </a:r>
            <a:r>
              <a:rPr lang="en-US" baseline="0" dirty="0" smtClean="0"/>
              <a:t> </a:t>
            </a:r>
            <a:r>
              <a:rPr lang="en-US" baseline="0" dirty="0" err="1" smtClean="0"/>
              <a:t>cosa</a:t>
            </a:r>
            <a:r>
              <a:rPr lang="en-US" dirty="0" smtClean="0"/>
              <a:t>.</a:t>
            </a:r>
          </a:p>
          <a:p>
            <a:pPr eaLnBrk="1" hangingPunct="1">
              <a:defRPr/>
            </a:pPr>
            <a:endParaRPr lang="en-US" dirty="0" smtClean="0"/>
          </a:p>
          <a:p>
            <a:pPr eaLnBrk="1" hangingPunct="1">
              <a:defRPr/>
            </a:pPr>
            <a:r>
              <a:rPr lang="en-US" dirty="0" err="1" smtClean="0"/>
              <a:t>Cuando</a:t>
            </a:r>
            <a:r>
              <a:rPr lang="en-US" dirty="0" smtClean="0"/>
              <a:t> </a:t>
            </a:r>
            <a:r>
              <a:rPr lang="en-US" dirty="0" err="1" smtClean="0"/>
              <a:t>termine</a:t>
            </a:r>
            <a:r>
              <a:rPr lang="en-US" dirty="0" smtClean="0"/>
              <a:t> de </a:t>
            </a:r>
            <a:r>
              <a:rPr lang="en-US" dirty="0" err="1" smtClean="0"/>
              <a:t>usar</a:t>
            </a:r>
            <a:r>
              <a:rPr lang="en-US" dirty="0" smtClean="0"/>
              <a:t> el </a:t>
            </a:r>
            <a:r>
              <a:rPr lang="en-US" dirty="0" err="1" smtClean="0"/>
              <a:t>contenedor</a:t>
            </a:r>
            <a:r>
              <a:rPr lang="en-US" dirty="0" smtClean="0"/>
              <a:t>, </a:t>
            </a:r>
            <a:r>
              <a:rPr lang="en-US" dirty="0" err="1" smtClean="0"/>
              <a:t>enjuague</a:t>
            </a:r>
            <a:r>
              <a:rPr lang="en-US" baseline="0" dirty="0" smtClean="0"/>
              <a:t> </a:t>
            </a:r>
            <a:r>
              <a:rPr lang="en-US" baseline="0" dirty="0" err="1" smtClean="0"/>
              <a:t>bien</a:t>
            </a:r>
            <a:r>
              <a:rPr lang="en-US" baseline="0" dirty="0" smtClean="0"/>
              <a:t> y </a:t>
            </a:r>
            <a:r>
              <a:rPr lang="en-US" baseline="0" dirty="0" err="1" smtClean="0"/>
              <a:t>deseche</a:t>
            </a:r>
            <a:r>
              <a:rPr lang="en-US" baseline="0" dirty="0" smtClean="0"/>
              <a:t> el </a:t>
            </a:r>
            <a:r>
              <a:rPr lang="en-US" baseline="0" dirty="0" err="1" smtClean="0"/>
              <a:t>bote</a:t>
            </a:r>
            <a:r>
              <a:rPr lang="en-US" baseline="0" dirty="0" smtClean="0"/>
              <a:t>.</a:t>
            </a:r>
            <a:endParaRPr lang="en-US" dirty="0" smtClean="0"/>
          </a:p>
          <a:p>
            <a:pPr eaLnBrk="1" hangingPunct="1">
              <a:defRPr/>
            </a:pPr>
            <a:r>
              <a:rPr lang="en-US" dirty="0" smtClean="0"/>
              <a:t>Al</a:t>
            </a:r>
            <a:r>
              <a:rPr lang="en-US" baseline="0" dirty="0" smtClean="0"/>
              <a:t> </a:t>
            </a:r>
            <a:r>
              <a:rPr lang="en-US" baseline="0" dirty="0" err="1" smtClean="0"/>
              <a:t>enjuagar</a:t>
            </a:r>
            <a:r>
              <a:rPr lang="en-US" baseline="0" dirty="0" smtClean="0"/>
              <a:t> el </a:t>
            </a:r>
            <a:r>
              <a:rPr lang="en-US" baseline="0" dirty="0" err="1" smtClean="0"/>
              <a:t>bote</a:t>
            </a:r>
            <a:r>
              <a:rPr lang="en-US" baseline="0" dirty="0" smtClean="0"/>
              <a:t>, </a:t>
            </a:r>
            <a:r>
              <a:rPr lang="en-US" baseline="0" dirty="0" err="1" smtClean="0"/>
              <a:t>hágalo</a:t>
            </a:r>
            <a:r>
              <a:rPr lang="en-US" baseline="0" dirty="0" smtClean="0"/>
              <a:t> al </a:t>
            </a:r>
            <a:r>
              <a:rPr lang="en-US" baseline="0" dirty="0" err="1" smtClean="0"/>
              <a:t>aire</a:t>
            </a:r>
            <a:r>
              <a:rPr lang="en-US" baseline="0" dirty="0" smtClean="0"/>
              <a:t> </a:t>
            </a:r>
            <a:r>
              <a:rPr lang="en-US" baseline="0" dirty="0" err="1" smtClean="0"/>
              <a:t>libre</a:t>
            </a:r>
            <a:r>
              <a:rPr lang="en-US" baseline="0" dirty="0" smtClean="0"/>
              <a:t> </a:t>
            </a:r>
            <a:r>
              <a:rPr lang="en-US" baseline="0" dirty="0" err="1" smtClean="0"/>
              <a:t>lejos</a:t>
            </a:r>
            <a:r>
              <a:rPr lang="en-US" baseline="0" dirty="0" smtClean="0"/>
              <a:t> de </a:t>
            </a:r>
            <a:r>
              <a:rPr lang="en-US" dirty="0" err="1" smtClean="0"/>
              <a:t>edificios</a:t>
            </a:r>
            <a:r>
              <a:rPr lang="en-US" dirty="0" smtClean="0"/>
              <a:t> y </a:t>
            </a:r>
            <a:r>
              <a:rPr lang="en-US" dirty="0" err="1" smtClean="0"/>
              <a:t>otras</a:t>
            </a:r>
            <a:r>
              <a:rPr lang="en-US" dirty="0" smtClean="0"/>
              <a:t> </a:t>
            </a:r>
            <a:r>
              <a:rPr lang="en-US" dirty="0" err="1" smtClean="0"/>
              <a:t>instalaciones</a:t>
            </a:r>
            <a:r>
              <a:rPr lang="en-US" dirty="0" smtClean="0"/>
              <a:t>.</a:t>
            </a:r>
            <a:r>
              <a:rPr lang="en-US" baseline="0" dirty="0" smtClean="0"/>
              <a:t> Una </a:t>
            </a:r>
            <a:r>
              <a:rPr lang="en-US" baseline="0" dirty="0" err="1" smtClean="0"/>
              <a:t>vez</a:t>
            </a:r>
            <a:r>
              <a:rPr lang="en-US" baseline="0" dirty="0" smtClean="0"/>
              <a:t> </a:t>
            </a:r>
            <a:r>
              <a:rPr lang="en-US" baseline="0" dirty="0" err="1" smtClean="0"/>
              <a:t>limpio</a:t>
            </a:r>
            <a:r>
              <a:rPr lang="en-US" baseline="0" dirty="0" smtClean="0"/>
              <a:t> </a:t>
            </a:r>
            <a:r>
              <a:rPr lang="en-US" baseline="0" dirty="0" err="1" smtClean="0"/>
              <a:t>averigüe</a:t>
            </a:r>
            <a:r>
              <a:rPr lang="en-US" baseline="0" dirty="0" smtClean="0"/>
              <a:t> con </a:t>
            </a:r>
            <a:r>
              <a:rPr lang="en-US" baseline="0" dirty="0" err="1" smtClean="0"/>
              <a:t>su</a:t>
            </a:r>
            <a:r>
              <a:rPr lang="en-US" baseline="0" dirty="0" smtClean="0"/>
              <a:t> </a:t>
            </a:r>
            <a:r>
              <a:rPr lang="en-US" baseline="0" dirty="0" err="1" smtClean="0"/>
              <a:t>centro</a:t>
            </a:r>
            <a:r>
              <a:rPr lang="en-US" baseline="0" dirty="0" smtClean="0"/>
              <a:t> local de </a:t>
            </a:r>
            <a:r>
              <a:rPr lang="en-US" baseline="0" dirty="0" err="1" smtClean="0"/>
              <a:t>reciclaje</a:t>
            </a:r>
            <a:r>
              <a:rPr lang="en-US" baseline="0" dirty="0" smtClean="0"/>
              <a:t> para </a:t>
            </a:r>
            <a:r>
              <a:rPr lang="en-US" baseline="0" dirty="0" err="1" smtClean="0"/>
              <a:t>desechar</a:t>
            </a:r>
            <a:r>
              <a:rPr lang="en-US" baseline="0" dirty="0" smtClean="0"/>
              <a:t> el </a:t>
            </a:r>
            <a:r>
              <a:rPr lang="en-US" baseline="0" dirty="0" err="1" smtClean="0"/>
              <a:t>bote</a:t>
            </a:r>
            <a:r>
              <a:rPr lang="en-US" baseline="0" dirty="0" smtClean="0"/>
              <a:t>.</a:t>
            </a:r>
            <a:endParaRPr lang="en-US" dirty="0" smtClean="0"/>
          </a:p>
          <a:p>
            <a:pPr eaLnBrk="1" hangingPunct="1">
              <a:defRPr/>
            </a:pPr>
            <a:r>
              <a:rPr lang="en-US" dirty="0" smtClean="0"/>
              <a:t>Si se </a:t>
            </a:r>
            <a:r>
              <a:rPr lang="en-US" dirty="0" err="1" smtClean="0"/>
              <a:t>enjuaga</a:t>
            </a:r>
            <a:r>
              <a:rPr lang="en-US" dirty="0" smtClean="0"/>
              <a:t> </a:t>
            </a:r>
            <a:r>
              <a:rPr lang="en-US" dirty="0" err="1" smtClean="0"/>
              <a:t>es</a:t>
            </a:r>
            <a:r>
              <a:rPr lang="en-US" dirty="0" smtClean="0"/>
              <a:t> </a:t>
            </a:r>
            <a:r>
              <a:rPr lang="en-US" dirty="0" err="1" smtClean="0"/>
              <a:t>importante</a:t>
            </a:r>
            <a:r>
              <a:rPr lang="en-US" dirty="0" smtClean="0"/>
              <a:t> que se</a:t>
            </a:r>
            <a:r>
              <a:rPr lang="en-US" baseline="0" dirty="0" smtClean="0"/>
              <a:t> </a:t>
            </a:r>
            <a:r>
              <a:rPr lang="en-US" baseline="0" dirty="0" err="1" smtClean="0"/>
              <a:t>deseche</a:t>
            </a:r>
            <a:r>
              <a:rPr lang="en-US" baseline="0" dirty="0" smtClean="0"/>
              <a:t> </a:t>
            </a:r>
            <a:r>
              <a:rPr lang="en-US" baseline="0" dirty="0" err="1" smtClean="0"/>
              <a:t>correctamente</a:t>
            </a:r>
            <a:r>
              <a:rPr lang="en-US" baseline="0" dirty="0" smtClean="0"/>
              <a:t> el </a:t>
            </a:r>
            <a:r>
              <a:rPr lang="en-US" baseline="0" dirty="0" err="1" smtClean="0"/>
              <a:t>agua</a:t>
            </a:r>
            <a:r>
              <a:rPr lang="en-US" baseline="0" dirty="0" smtClean="0"/>
              <a:t> de </a:t>
            </a:r>
            <a:r>
              <a:rPr lang="en-US" baseline="0" dirty="0" err="1" smtClean="0"/>
              <a:t>enjuague</a:t>
            </a:r>
            <a:r>
              <a:rPr lang="en-US" baseline="0" dirty="0" smtClean="0"/>
              <a:t>. </a:t>
            </a:r>
            <a:endParaRPr lang="en-US" dirty="0" smtClean="0"/>
          </a:p>
          <a:p>
            <a:pPr eaLnBrk="1" hangingPunct="1">
              <a:defRPr/>
            </a:pPr>
            <a:endParaRPr lang="en-US" dirty="0" smtClean="0"/>
          </a:p>
          <a:p>
            <a:pPr eaLnBrk="1" hangingPunct="1">
              <a:defRPr/>
            </a:pPr>
            <a:r>
              <a:rPr lang="en-US" dirty="0" err="1" smtClean="0"/>
              <a:t>Contacte</a:t>
            </a:r>
            <a:r>
              <a:rPr lang="en-US" baseline="0" dirty="0" smtClean="0"/>
              <a:t> las </a:t>
            </a:r>
            <a:r>
              <a:rPr lang="en-US" baseline="0" dirty="0" err="1" smtClean="0"/>
              <a:t>autoridades</a:t>
            </a:r>
            <a:r>
              <a:rPr lang="en-US" baseline="0" dirty="0" smtClean="0"/>
              <a:t> locales antes de </a:t>
            </a:r>
            <a:r>
              <a:rPr lang="en-US" baseline="0" dirty="0" err="1" smtClean="0"/>
              <a:t>desechar</a:t>
            </a:r>
            <a:r>
              <a:rPr lang="en-US" baseline="0" dirty="0" smtClean="0"/>
              <a:t> el </a:t>
            </a:r>
            <a:r>
              <a:rPr lang="en-US" baseline="0" dirty="0" err="1" smtClean="0"/>
              <a:t>recipiente</a:t>
            </a:r>
            <a:r>
              <a:rPr lang="en-US" baseline="0" dirty="0" smtClean="0"/>
              <a:t>.</a:t>
            </a:r>
            <a:r>
              <a:rPr lang="en-US" dirty="0" smtClean="0"/>
              <a:t> </a:t>
            </a:r>
          </a:p>
          <a:p>
            <a:pPr>
              <a:defRPr/>
            </a:pPr>
            <a:r>
              <a:rPr lang="en-US" dirty="0" smtClean="0"/>
              <a:t>Si el </a:t>
            </a:r>
            <a:r>
              <a:rPr lang="en-US" dirty="0" err="1" smtClean="0"/>
              <a:t>centro</a:t>
            </a:r>
            <a:r>
              <a:rPr lang="en-US" dirty="0" smtClean="0"/>
              <a:t> local de </a:t>
            </a:r>
            <a:r>
              <a:rPr lang="en-US" dirty="0" err="1" smtClean="0"/>
              <a:t>reciclaje</a:t>
            </a:r>
            <a:r>
              <a:rPr lang="en-US" dirty="0" smtClean="0"/>
              <a:t> no </a:t>
            </a:r>
            <a:r>
              <a:rPr lang="en-US" dirty="0" err="1" smtClean="0"/>
              <a:t>acepta</a:t>
            </a:r>
            <a:r>
              <a:rPr lang="en-US" dirty="0" smtClean="0"/>
              <a:t> el </a:t>
            </a:r>
            <a:r>
              <a:rPr lang="en-US" dirty="0" err="1" smtClean="0"/>
              <a:t>contenedor</a:t>
            </a:r>
            <a:r>
              <a:rPr lang="en-US" dirty="0" smtClean="0"/>
              <a:t>, </a:t>
            </a:r>
            <a:r>
              <a:rPr lang="en-US" dirty="0" err="1" smtClean="0"/>
              <a:t>debe</a:t>
            </a:r>
            <a:r>
              <a:rPr lang="en-US" dirty="0" smtClean="0"/>
              <a:t> </a:t>
            </a:r>
            <a:r>
              <a:rPr lang="en-US" dirty="0" err="1" smtClean="0"/>
              <a:t>perforarlo</a:t>
            </a:r>
            <a:r>
              <a:rPr lang="en-US" dirty="0" smtClean="0"/>
              <a:t> para </a:t>
            </a:r>
            <a:r>
              <a:rPr lang="en-US" dirty="0" err="1" smtClean="0"/>
              <a:t>permitir</a:t>
            </a:r>
            <a:r>
              <a:rPr lang="en-US" dirty="0" smtClean="0"/>
              <a:t> la </a:t>
            </a:r>
            <a:r>
              <a:rPr lang="en-US" dirty="0" err="1" smtClean="0"/>
              <a:t>circulación</a:t>
            </a:r>
            <a:r>
              <a:rPr lang="en-US" baseline="0" dirty="0" smtClean="0"/>
              <a:t> de </a:t>
            </a:r>
            <a:r>
              <a:rPr lang="en-US" baseline="0" dirty="0" err="1" smtClean="0"/>
              <a:t>aire</a:t>
            </a:r>
            <a:r>
              <a:rPr lang="en-US" baseline="0" dirty="0" smtClean="0"/>
              <a:t>, y </a:t>
            </a:r>
            <a:r>
              <a:rPr lang="en-US" baseline="0" dirty="0" err="1" smtClean="0"/>
              <a:t>deséchelo</a:t>
            </a:r>
            <a:r>
              <a:rPr lang="en-US" baseline="0" dirty="0" smtClean="0"/>
              <a:t> </a:t>
            </a:r>
            <a:r>
              <a:rPr lang="en-US" baseline="0" dirty="0" err="1" smtClean="0"/>
              <a:t>en</a:t>
            </a:r>
            <a:r>
              <a:rPr lang="en-US" baseline="0" dirty="0" smtClean="0"/>
              <a:t> un </a:t>
            </a:r>
            <a:r>
              <a:rPr lang="en-US" baseline="0" dirty="0" err="1" smtClean="0"/>
              <a:t>vertedero</a:t>
            </a:r>
            <a:r>
              <a:rPr lang="en-US" baseline="0" dirty="0" smtClean="0"/>
              <a:t> </a:t>
            </a:r>
            <a:r>
              <a:rPr lang="en-US" baseline="0" dirty="0" err="1" smtClean="0"/>
              <a:t>sanitario</a:t>
            </a:r>
            <a:r>
              <a:rPr lang="en-US" baseline="0" dirty="0" smtClean="0"/>
              <a:t>.</a:t>
            </a:r>
            <a:endParaRPr lang="en-US" dirty="0"/>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B8745A61-A80D-4A95-AF84-7600D610E10F}" type="slidenum">
              <a:rPr lang="en-US" altLang="en-US" smtClean="0"/>
              <a:pPr/>
              <a:t>60</a:t>
            </a:fld>
            <a:endParaRPr lang="en-US" altLang="en-US" smtClean="0"/>
          </a:p>
        </p:txBody>
      </p:sp>
    </p:spTree>
    <p:extLst>
      <p:ext uri="{BB962C8B-B14F-4D97-AF65-F5344CB8AC3E}">
        <p14:creationId xmlns:p14="http://schemas.microsoft.com/office/powerpoint/2010/main" val="1831261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2C2577F-D931-4C6C-A69A-AE7A6A2F284D}" type="slidenum">
              <a:rPr lang="en-US" altLang="en-US" smtClean="0"/>
              <a:pPr/>
              <a:t>61</a:t>
            </a:fld>
            <a:endParaRPr lang="en-US" altLang="en-US" smtClean="0"/>
          </a:p>
        </p:txBody>
      </p:sp>
    </p:spTree>
    <p:extLst>
      <p:ext uri="{BB962C8B-B14F-4D97-AF65-F5344CB8AC3E}">
        <p14:creationId xmlns:p14="http://schemas.microsoft.com/office/powerpoint/2010/main" val="26131646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Tome </a:t>
            </a:r>
            <a:r>
              <a:rPr lang="en-US" altLang="en-US" dirty="0" err="1" smtClean="0"/>
              <a:t>tiempo</a:t>
            </a:r>
            <a:r>
              <a:rPr lang="en-US" altLang="en-US" dirty="0" smtClean="0"/>
              <a:t> para </a:t>
            </a:r>
            <a:r>
              <a:rPr lang="en-US" altLang="en-US" dirty="0" err="1" smtClean="0"/>
              <a:t>repasar</a:t>
            </a:r>
            <a:r>
              <a:rPr lang="en-US" altLang="en-US" dirty="0" smtClean="0"/>
              <a:t> la </a:t>
            </a:r>
            <a:r>
              <a:rPr lang="en-US" altLang="en-US" dirty="0" err="1" smtClean="0"/>
              <a:t>información</a:t>
            </a:r>
            <a:r>
              <a:rPr lang="en-US" altLang="en-US" dirty="0" smtClean="0"/>
              <a:t> en la SDA de </a:t>
            </a:r>
            <a:r>
              <a:rPr lang="en-US" altLang="en-US" dirty="0" err="1" smtClean="0"/>
              <a:t>Phostoxin</a:t>
            </a:r>
            <a:r>
              <a:rPr lang="en-US" altLang="en-US" dirty="0" smtClean="0"/>
              <a:t>. </a:t>
            </a:r>
            <a:r>
              <a:rPr lang="en-US" altLang="en-US" baseline="0" dirty="0" err="1" smtClean="0"/>
              <a:t>Señale</a:t>
            </a:r>
            <a:r>
              <a:rPr lang="en-US" altLang="en-US" baseline="0" dirty="0" smtClean="0"/>
              <a:t> ….</a:t>
            </a:r>
            <a:endParaRPr lang="en-US" altLang="en-US" dirty="0" smtClean="0"/>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C987F179-DB67-4135-A397-3BA95D2BF460}" type="slidenum">
              <a:rPr lang="en-US" altLang="en-US" smtClean="0"/>
              <a:pPr/>
              <a:t>63</a:t>
            </a:fld>
            <a:endParaRPr lang="en-US" altLang="en-US" smtClean="0"/>
          </a:p>
        </p:txBody>
      </p:sp>
    </p:spTree>
    <p:extLst>
      <p:ext uri="{BB962C8B-B14F-4D97-AF65-F5344CB8AC3E}">
        <p14:creationId xmlns:p14="http://schemas.microsoft.com/office/powerpoint/2010/main" val="3841101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dirty="0" smtClean="0">
                <a:solidFill>
                  <a:schemeClr val="tx1"/>
                </a:solidFill>
                <a:effectLst/>
                <a:latin typeface="+mn-lt"/>
                <a:ea typeface="+mn-ea"/>
                <a:cs typeface="+mn-cs"/>
              </a:rPr>
              <a:t>March 23,</a:t>
            </a:r>
            <a:r>
              <a:rPr lang="en-US" sz="1200" b="0" i="0" u="none" strike="noStrike" kern="1200" baseline="0" dirty="0" smtClean="0">
                <a:solidFill>
                  <a:schemeClr val="tx1"/>
                </a:solidFill>
                <a:effectLst/>
                <a:latin typeface="+mn-lt"/>
                <a:ea typeface="+mn-ea"/>
                <a:cs typeface="+mn-cs"/>
              </a:rPr>
              <a:t> 2009 </a:t>
            </a:r>
            <a:r>
              <a:rPr lang="en-US" sz="1200" b="0" i="0" u="none" strike="noStrike" kern="1200" dirty="0" smtClean="0">
                <a:solidFill>
                  <a:schemeClr val="tx1"/>
                </a:solidFill>
                <a:effectLst/>
                <a:latin typeface="+mn-lt"/>
                <a:ea typeface="+mn-ea"/>
                <a:cs typeface="+mn-cs"/>
              </a:rPr>
              <a:t>Nolan Schmidt, volunteer fire chief for</a:t>
            </a:r>
            <a:r>
              <a:rPr lang="en-US" sz="1200" b="0" i="0" u="none" strike="noStrike" kern="1200" baseline="0" dirty="0" smtClean="0">
                <a:solidFill>
                  <a:schemeClr val="tx1"/>
                </a:solidFill>
                <a:effectLst/>
                <a:latin typeface="+mn-lt"/>
                <a:ea typeface="+mn-ea"/>
                <a:cs typeface="+mn-cs"/>
              </a:rPr>
              <a:t> the Hydro, Oklahoma fire department </a:t>
            </a:r>
            <a:r>
              <a:rPr lang="en-US" sz="1200" b="0" i="0" u="none" strike="noStrike" kern="1200" dirty="0" smtClean="0">
                <a:solidFill>
                  <a:schemeClr val="tx1"/>
                </a:solidFill>
                <a:effectLst/>
                <a:latin typeface="+mn-lt"/>
                <a:ea typeface="+mn-ea"/>
                <a:cs typeface="+mn-cs"/>
              </a:rPr>
              <a:t>died fighting</a:t>
            </a:r>
            <a:r>
              <a:rPr lang="en-US" sz="1200" b="0" i="0" u="none" strike="noStrike" kern="1200" baseline="0" dirty="0" smtClean="0">
                <a:solidFill>
                  <a:schemeClr val="tx1"/>
                </a:solidFill>
                <a:effectLst/>
                <a:latin typeface="+mn-lt"/>
                <a:ea typeface="+mn-ea"/>
                <a:cs typeface="+mn-cs"/>
              </a:rPr>
              <a:t> a</a:t>
            </a:r>
            <a:r>
              <a:rPr lang="en-US" sz="1200" b="0" i="0" u="none" strike="noStrike" kern="1200" dirty="0" smtClean="0">
                <a:solidFill>
                  <a:schemeClr val="tx1"/>
                </a:solidFill>
                <a:effectLst/>
                <a:latin typeface="+mn-lt"/>
                <a:ea typeface="+mn-ea"/>
                <a:cs typeface="+mn-cs"/>
              </a:rPr>
              <a:t> fire inside a Hydro grain bin.  </a:t>
            </a:r>
            <a:r>
              <a:rPr lang="en-US" sz="1200" b="0" i="0" kern="1200" dirty="0" smtClean="0">
                <a:solidFill>
                  <a:schemeClr val="tx1"/>
                </a:solidFill>
                <a:effectLst/>
                <a:latin typeface="+mn-lt"/>
                <a:ea typeface="+mn-ea"/>
                <a:cs typeface="+mn-cs"/>
              </a:rPr>
              <a:t>Fire Chief Schmidt was one of at least five firefighters who climbed into a bin half full of burning soybeans. Fellow firefighters later cut through the side of the metal bin to remove Schmidt and four other colleagues, who were overwhelmed by thick smoke.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Chief Schmidt and the members of his fire department were dispatched to a report of a possible fire in a large grain bin. Firefighters entered the bin to investigate. Chief Schmidt ordered firefighters to exit the bin. In order to get out of the bin, firefighters had to climb up a long ladder. One of the firefighters in the bin was fatigued and could not complete the climb. Chief Schmidt entered the bin the assist the firefighter. Both firefighters subsequently lost consciousness. Firefighters on the exterior cut a hole in the metal wall of the bin and extricated the two firefighters. Chief Schmidt was transported to the hospital but was pronounced dead. The cause of death was listed as asphyxiation due to probable carbon monoxide toxicity.</a:t>
            </a:r>
            <a:endParaRPr lang="en-US" sz="1200" b="0" i="0" u="none" strike="noStrike" kern="1200" dirty="0" smtClean="0">
              <a:solidFill>
                <a:schemeClr val="tx1"/>
              </a:solidFill>
              <a:effectLst/>
              <a:latin typeface="+mn-lt"/>
              <a:ea typeface="+mn-ea"/>
              <a:cs typeface="+mn-cs"/>
            </a:endParaRPr>
          </a:p>
          <a:p>
            <a:endParaRPr lang="en-US" altLang="en-US" dirty="0" smtClean="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B9CDF63-4619-44D2-A793-DAC4D71EC57E}" type="slidenum">
              <a:rPr lang="en-US" altLang="en-US" smtClean="0">
                <a:solidFill>
                  <a:srgbClr val="000000"/>
                </a:solidFill>
                <a:latin typeface="Arial" panose="020B0604020202020204" pitchFamily="34" charset="0"/>
              </a:rPr>
              <a:pPr>
                <a:spcBef>
                  <a:spcPct val="0"/>
                </a:spcBef>
              </a:pPr>
              <a:t>2</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436090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BA8D241-8B20-43C3-B183-636F835E2830}" type="slidenum">
              <a:rPr lang="en-US" altLang="en-US" smtClean="0">
                <a:latin typeface="Arial" panose="020B0604020202020204" pitchFamily="34" charset="0"/>
              </a:rPr>
              <a:pPr>
                <a:spcBef>
                  <a:spcPct val="0"/>
                </a:spcBef>
              </a:pPr>
              <a:t>65</a:t>
            </a:fld>
            <a:endParaRPr lang="en-US" altLang="en-US" smtClean="0">
              <a:latin typeface="Arial" panose="020B0604020202020204" pitchFamily="34" charset="0"/>
            </a:endParaRPr>
          </a:p>
        </p:txBody>
      </p:sp>
      <p:sp>
        <p:nvSpPr>
          <p:cNvPr id="5837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6160137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90D5026-1FBC-4C1F-BA02-A80AF3A87746}" type="slidenum">
              <a:rPr lang="en-US" altLang="en-US" smtClean="0">
                <a:latin typeface="Arial" panose="020B0604020202020204" pitchFamily="34" charset="0"/>
              </a:rPr>
              <a:pPr>
                <a:spcBef>
                  <a:spcPct val="0"/>
                </a:spcBef>
              </a:pPr>
              <a:t>66</a:t>
            </a:fld>
            <a:endParaRPr lang="en-US" altLang="en-US" smtClean="0">
              <a:latin typeface="Arial" panose="020B0604020202020204" pitchFamily="34" charset="0"/>
            </a:endParaRPr>
          </a:p>
        </p:txBody>
      </p:sp>
      <p:sp>
        <p:nvSpPr>
          <p:cNvPr id="6041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38150640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67</a:t>
            </a:fld>
            <a:endParaRPr lang="en-US" altLang="en-US"/>
          </a:p>
        </p:txBody>
      </p:sp>
    </p:spTree>
    <p:extLst>
      <p:ext uri="{BB962C8B-B14F-4D97-AF65-F5344CB8AC3E}">
        <p14:creationId xmlns:p14="http://schemas.microsoft.com/office/powerpoint/2010/main" val="33624763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Analice</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aire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dentro</a:t>
            </a:r>
            <a:r>
              <a:rPr lang="en-US" sz="1200" kern="1200" dirty="0" smtClean="0">
                <a:solidFill>
                  <a:schemeClr val="tx1"/>
                </a:solidFill>
                <a:effectLst/>
                <a:latin typeface="+mn-lt"/>
                <a:ea typeface="+mn-ea"/>
                <a:cs typeface="+mn-cs"/>
              </a:rPr>
              <a:t> de un </a:t>
            </a:r>
            <a:r>
              <a:rPr lang="en-US" sz="1200" kern="1200" dirty="0" err="1" smtClean="0">
                <a:solidFill>
                  <a:schemeClr val="tx1"/>
                </a:solidFill>
                <a:effectLst/>
                <a:latin typeface="+mn-lt"/>
                <a:ea typeface="+mn-ea"/>
                <a:cs typeface="+mn-cs"/>
              </a:rPr>
              <a:t>depósito</a:t>
            </a:r>
            <a:r>
              <a:rPr lang="en-US" sz="1200" kern="1200" dirty="0" smtClean="0">
                <a:solidFill>
                  <a:schemeClr val="tx1"/>
                </a:solidFill>
                <a:effectLst/>
                <a:latin typeface="+mn-lt"/>
                <a:ea typeface="+mn-ea"/>
                <a:cs typeface="+mn-cs"/>
              </a:rPr>
              <a:t> antes de </a:t>
            </a:r>
            <a:r>
              <a:rPr lang="en-US" sz="1200" kern="1200" dirty="0" err="1" smtClean="0">
                <a:solidFill>
                  <a:schemeClr val="tx1"/>
                </a:solidFill>
                <a:effectLst/>
                <a:latin typeface="+mn-lt"/>
                <a:ea typeface="+mn-ea"/>
                <a:cs typeface="+mn-cs"/>
              </a:rPr>
              <a:t>entrar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detectar</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presencia</a:t>
            </a:r>
            <a:r>
              <a:rPr lang="en-US" sz="1200" kern="1200" dirty="0" smtClean="0">
                <a:solidFill>
                  <a:schemeClr val="tx1"/>
                </a:solidFill>
                <a:effectLst/>
                <a:latin typeface="+mn-lt"/>
                <a:ea typeface="+mn-ea"/>
                <a:cs typeface="+mn-cs"/>
              </a:rPr>
              <a:t> de gases combustibles o </a:t>
            </a:r>
            <a:r>
              <a:rPr lang="en-US" sz="1200" kern="1200" dirty="0" err="1" smtClean="0">
                <a:solidFill>
                  <a:schemeClr val="tx1"/>
                </a:solidFill>
                <a:effectLst/>
                <a:latin typeface="+mn-lt"/>
                <a:ea typeface="+mn-ea"/>
                <a:cs typeface="+mn-cs"/>
              </a:rPr>
              <a:t>tóxicos</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Determine </a:t>
            </a:r>
            <a:r>
              <a:rPr lang="en-US" sz="1200" kern="1200" baseline="0" dirty="0" err="1" smtClean="0">
                <a:solidFill>
                  <a:schemeClr val="tx1"/>
                </a:solidFill>
                <a:effectLst/>
                <a:latin typeface="+mn-lt"/>
                <a:ea typeface="+mn-ea"/>
                <a:cs typeface="+mn-cs"/>
              </a:rPr>
              <a:t>si</a:t>
            </a:r>
            <a:r>
              <a:rPr lang="en-US" sz="1200" kern="1200" baseline="0" dirty="0" smtClean="0">
                <a:solidFill>
                  <a:schemeClr val="tx1"/>
                </a:solidFill>
                <a:effectLst/>
                <a:latin typeface="+mn-lt"/>
                <a:ea typeface="+mn-ea"/>
                <a:cs typeface="+mn-cs"/>
              </a:rPr>
              <a:t> hay </a:t>
            </a:r>
            <a:r>
              <a:rPr lang="en-US" sz="1200" kern="1200" baseline="0" dirty="0" err="1" smtClean="0">
                <a:solidFill>
                  <a:schemeClr val="tx1"/>
                </a:solidFill>
                <a:effectLst/>
                <a:latin typeface="+mn-lt"/>
                <a:ea typeface="+mn-ea"/>
                <a:cs typeface="+mn-cs"/>
              </a:rPr>
              <a:t>deficiencia</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oxígeno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dentro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Si no hay </a:t>
            </a:r>
            <a:r>
              <a:rPr lang="en-US" sz="1200" kern="1200" baseline="0" dirty="0" err="1" smtClean="0">
                <a:solidFill>
                  <a:schemeClr val="tx1"/>
                </a:solidFill>
                <a:effectLst/>
                <a:latin typeface="+mn-lt"/>
                <a:ea typeface="+mn-ea"/>
                <a:cs typeface="+mn-cs"/>
              </a:rPr>
              <a:t>disponible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equipo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adecuado</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monitoreo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abra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ventilas</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opere</a:t>
            </a:r>
            <a:r>
              <a:rPr lang="en-US" sz="1200" kern="1200" baseline="0" dirty="0" smtClean="0">
                <a:solidFill>
                  <a:schemeClr val="tx1"/>
                </a:solidFill>
                <a:effectLst/>
                <a:latin typeface="+mn-lt"/>
                <a:ea typeface="+mn-ea"/>
                <a:cs typeface="+mn-cs"/>
              </a:rPr>
              <a:t> los </a:t>
            </a:r>
            <a:r>
              <a:rPr lang="en-US" sz="1200" kern="1200" baseline="0" dirty="0" err="1" smtClean="0">
                <a:solidFill>
                  <a:schemeClr val="tx1"/>
                </a:solidFill>
                <a:effectLst/>
                <a:latin typeface="+mn-lt"/>
                <a:ea typeface="+mn-ea"/>
                <a:cs typeface="+mn-cs"/>
              </a:rPr>
              <a:t>ventiladores</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suficiente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tiempo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intercambiar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completamente</a:t>
            </a:r>
            <a:r>
              <a:rPr lang="en-US" sz="1200" kern="1200" baseline="0" dirty="0" smtClean="0">
                <a:solidFill>
                  <a:schemeClr val="tx1"/>
                </a:solidFill>
                <a:effectLst/>
                <a:latin typeface="+mn-lt"/>
                <a:ea typeface="+mn-ea"/>
                <a:cs typeface="+mn-cs"/>
              </a:rPr>
              <a:t> el </a:t>
            </a:r>
            <a:r>
              <a:rPr lang="en-US" sz="1200" kern="1200" baseline="0" dirty="0" err="1" smtClean="0">
                <a:solidFill>
                  <a:schemeClr val="tx1"/>
                </a:solidFill>
                <a:effectLst/>
                <a:latin typeface="+mn-lt"/>
                <a:ea typeface="+mn-ea"/>
                <a:cs typeface="+mn-cs"/>
              </a:rPr>
              <a:t>aire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adentro</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aire</a:t>
            </a:r>
            <a:r>
              <a:rPr lang="en-US" sz="1200" kern="1200" baseline="0" dirty="0" smtClean="0">
                <a:solidFill>
                  <a:schemeClr val="tx1"/>
                </a:solidFill>
                <a:effectLst/>
                <a:latin typeface="+mn-lt"/>
                <a:ea typeface="+mn-ea"/>
                <a:cs typeface="+mn-cs"/>
              </a:rPr>
              <a:t> fresco de </a:t>
            </a:r>
            <a:r>
              <a:rPr lang="en-US" sz="1200" kern="1200" baseline="0" dirty="0" err="1" smtClean="0">
                <a:solidFill>
                  <a:schemeClr val="tx1"/>
                </a:solidFill>
                <a:effectLst/>
                <a:latin typeface="+mn-lt"/>
                <a:ea typeface="+mn-ea"/>
                <a:cs typeface="+mn-cs"/>
              </a:rPr>
              <a:t>afuera</a:t>
            </a:r>
            <a:r>
              <a:rPr lang="en-US" sz="1200" kern="1200" baseline="0" dirty="0" smtClean="0">
                <a:solidFill>
                  <a:schemeClr val="tx1"/>
                </a:solidFill>
                <a:effectLst/>
                <a:latin typeface="+mn-lt"/>
                <a:ea typeface="+mn-ea"/>
                <a:cs typeface="+mn-cs"/>
              </a:rPr>
              <a:t>. Los </a:t>
            </a:r>
            <a:r>
              <a:rPr lang="en-US" sz="1200" kern="1200" baseline="0" dirty="0" err="1" smtClean="0">
                <a:solidFill>
                  <a:schemeClr val="tx1"/>
                </a:solidFill>
                <a:effectLst/>
                <a:latin typeface="+mn-lt"/>
                <a:ea typeface="+mn-ea"/>
                <a:cs typeface="+mn-cs"/>
              </a:rPr>
              <a:t>ventiladores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deben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permanecer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encendidos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mientras</a:t>
            </a:r>
            <a:r>
              <a:rPr lang="en-US" sz="1200" kern="1200" baseline="0" dirty="0" smtClean="0">
                <a:solidFill>
                  <a:schemeClr val="tx1"/>
                </a:solidFill>
                <a:effectLst/>
                <a:latin typeface="+mn-lt"/>
                <a:ea typeface="+mn-ea"/>
                <a:cs typeface="+mn-cs"/>
              </a:rPr>
              <a:t> el </a:t>
            </a:r>
            <a:r>
              <a:rPr lang="en-US" sz="1200" kern="1200" baseline="0" dirty="0" err="1" smtClean="0">
                <a:solidFill>
                  <a:schemeClr val="tx1"/>
                </a:solidFill>
                <a:effectLst/>
                <a:latin typeface="+mn-lt"/>
                <a:ea typeface="+mn-ea"/>
                <a:cs typeface="+mn-cs"/>
              </a:rPr>
              <a:t>trabajador</a:t>
            </a:r>
            <a:r>
              <a:rPr lang="en-US" sz="1200" kern="1200" baseline="0" dirty="0" smtClean="0">
                <a:solidFill>
                  <a:schemeClr val="tx1"/>
                </a:solidFill>
                <a:effectLst/>
                <a:latin typeface="+mn-lt"/>
                <a:ea typeface="+mn-ea"/>
                <a:cs typeface="+mn-cs"/>
              </a:rPr>
              <a:t> se </a:t>
            </a:r>
            <a:r>
              <a:rPr lang="en-US" sz="1200" kern="1200" baseline="0" dirty="0" err="1" smtClean="0">
                <a:solidFill>
                  <a:schemeClr val="tx1"/>
                </a:solidFill>
                <a:effectLst/>
                <a:latin typeface="+mn-lt"/>
                <a:ea typeface="+mn-ea"/>
                <a:cs typeface="+mn-cs"/>
              </a:rPr>
              <a:t>encuentre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dentro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68</a:t>
            </a:fld>
            <a:endParaRPr lang="en-US" altLang="en-US"/>
          </a:p>
        </p:txBody>
      </p:sp>
    </p:spTree>
    <p:extLst>
      <p:ext uri="{BB962C8B-B14F-4D97-AF65-F5344CB8AC3E}">
        <p14:creationId xmlns:p14="http://schemas.microsoft.com/office/powerpoint/2010/main" val="415324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 no hay </a:t>
            </a:r>
            <a:r>
              <a:rPr lang="en-US" dirty="0" err="1" smtClean="0"/>
              <a:t>disponible</a:t>
            </a:r>
            <a:r>
              <a:rPr lang="en-US" dirty="0" smtClean="0"/>
              <a:t> </a:t>
            </a:r>
            <a:r>
              <a:rPr lang="en-US" dirty="0" err="1" smtClean="0"/>
              <a:t>equipo</a:t>
            </a:r>
            <a:r>
              <a:rPr lang="en-US" dirty="0" smtClean="0"/>
              <a:t> de </a:t>
            </a:r>
            <a:r>
              <a:rPr lang="en-US" dirty="0" err="1" smtClean="0"/>
              <a:t>monitoreo</a:t>
            </a:r>
            <a:r>
              <a:rPr lang="en-US" baseline="0" dirty="0" smtClean="0"/>
              <a:t> se </a:t>
            </a:r>
            <a:r>
              <a:rPr lang="en-US" baseline="0" dirty="0" err="1" smtClean="0"/>
              <a:t>debe</a:t>
            </a:r>
            <a:r>
              <a:rPr lang="en-US" baseline="0" dirty="0" smtClean="0"/>
              <a:t> </a:t>
            </a:r>
            <a:r>
              <a:rPr lang="en-US" baseline="0" dirty="0" err="1" smtClean="0"/>
              <a:t>realizar</a:t>
            </a:r>
            <a:r>
              <a:rPr lang="en-US" baseline="0" dirty="0" smtClean="0"/>
              <a:t> </a:t>
            </a:r>
            <a:r>
              <a:rPr lang="en-US" baseline="0" dirty="0" err="1" smtClean="0"/>
              <a:t>aereación</a:t>
            </a:r>
            <a:r>
              <a:rPr lang="en-US" baseline="0" dirty="0" smtClean="0"/>
              <a:t> del </a:t>
            </a:r>
            <a:r>
              <a:rPr lang="en-US" baseline="0" dirty="0" err="1" smtClean="0"/>
              <a:t>depósito</a:t>
            </a:r>
            <a:r>
              <a:rPr lang="en-US" baseline="0" dirty="0" smtClean="0"/>
              <a:t> </a:t>
            </a:r>
            <a:r>
              <a:rPr lang="en-US" baseline="0" dirty="0" err="1" smtClean="0"/>
              <a:t>por</a:t>
            </a:r>
            <a:r>
              <a:rPr lang="en-US" baseline="0" dirty="0" smtClean="0"/>
              <a:t> </a:t>
            </a:r>
            <a:r>
              <a:rPr lang="en-US" baseline="0" dirty="0" err="1" smtClean="0"/>
              <a:t>suficiente</a:t>
            </a:r>
            <a:r>
              <a:rPr lang="en-US" baseline="0" dirty="0" smtClean="0"/>
              <a:t> </a:t>
            </a:r>
            <a:r>
              <a:rPr lang="en-US" baseline="0" dirty="0" err="1" smtClean="0"/>
              <a:t>tiempo</a:t>
            </a:r>
            <a:r>
              <a:rPr lang="en-US" baseline="0" dirty="0" smtClean="0"/>
              <a:t> </a:t>
            </a:r>
            <a:r>
              <a:rPr lang="en-US" baseline="0" dirty="0" err="1" smtClean="0"/>
              <a:t>para</a:t>
            </a:r>
            <a:r>
              <a:rPr lang="en-US" baseline="0" dirty="0" smtClean="0"/>
              <a:t> </a:t>
            </a:r>
            <a:r>
              <a:rPr lang="en-US" baseline="0" dirty="0" err="1" smtClean="0"/>
              <a:t>asegurar</a:t>
            </a:r>
            <a:r>
              <a:rPr lang="en-US" baseline="0" dirty="0" smtClean="0"/>
              <a:t> </a:t>
            </a:r>
            <a:r>
              <a:rPr lang="en-US" baseline="0" dirty="0" err="1" smtClean="0"/>
              <a:t>que</a:t>
            </a:r>
            <a:r>
              <a:rPr lang="en-US" baseline="0" dirty="0" smtClean="0"/>
              <a:t> el </a:t>
            </a:r>
            <a:r>
              <a:rPr lang="en-US" baseline="0" dirty="0" err="1" smtClean="0"/>
              <a:t>aire</a:t>
            </a:r>
            <a:r>
              <a:rPr lang="en-US" baseline="0" dirty="0" smtClean="0"/>
              <a:t> </a:t>
            </a:r>
            <a:r>
              <a:rPr lang="en-US" baseline="0" dirty="0" err="1" smtClean="0"/>
              <a:t>dentro</a:t>
            </a:r>
            <a:r>
              <a:rPr lang="en-US" baseline="0" dirty="0" smtClean="0"/>
              <a:t> del </a:t>
            </a:r>
            <a:r>
              <a:rPr lang="en-US" baseline="0" dirty="0" err="1" smtClean="0"/>
              <a:t>depósito</a:t>
            </a:r>
            <a:r>
              <a:rPr lang="en-US" baseline="0" dirty="0" smtClean="0"/>
              <a:t> </a:t>
            </a:r>
            <a:r>
              <a:rPr lang="en-US" baseline="0" dirty="0" err="1" smtClean="0"/>
              <a:t>haya</a:t>
            </a:r>
            <a:r>
              <a:rPr lang="en-US" baseline="0" dirty="0" smtClean="0"/>
              <a:t> </a:t>
            </a:r>
            <a:r>
              <a:rPr lang="en-US" baseline="0" dirty="0" err="1" smtClean="0"/>
              <a:t>sido</a:t>
            </a:r>
            <a:r>
              <a:rPr lang="en-US" baseline="0" dirty="0" smtClean="0"/>
              <a:t> </a:t>
            </a:r>
            <a:r>
              <a:rPr lang="en-US" baseline="0" dirty="0" err="1" smtClean="0"/>
              <a:t>completamente</a:t>
            </a:r>
            <a:r>
              <a:rPr lang="en-US" baseline="0" dirty="0" smtClean="0"/>
              <a:t> </a:t>
            </a:r>
            <a:r>
              <a:rPr lang="en-US" baseline="0" dirty="0" err="1" smtClean="0"/>
              <a:t>reemplazado</a:t>
            </a:r>
            <a:r>
              <a:rPr lang="en-US" baseline="0" dirty="0" smtClean="0"/>
              <a:t> con </a:t>
            </a:r>
            <a:r>
              <a:rPr lang="en-US" baseline="0" dirty="0" err="1" smtClean="0"/>
              <a:t>aire</a:t>
            </a:r>
            <a:r>
              <a:rPr lang="en-US" baseline="0" dirty="0" smtClean="0"/>
              <a:t> fresco de </a:t>
            </a:r>
            <a:r>
              <a:rPr lang="en-US" baseline="0" dirty="0" err="1" smtClean="0"/>
              <a:t>afuera</a:t>
            </a:r>
            <a:r>
              <a:rPr lang="en-US" baseline="0" dirty="0" smtClean="0"/>
              <a:t>. La </a:t>
            </a:r>
            <a:r>
              <a:rPr lang="en-US" baseline="0" dirty="0" err="1" smtClean="0"/>
              <a:t>aereación</a:t>
            </a:r>
            <a:r>
              <a:rPr lang="en-US" baseline="0" dirty="0" smtClean="0"/>
              <a:t> </a:t>
            </a:r>
            <a:r>
              <a:rPr lang="en-US" baseline="0" dirty="0" err="1" smtClean="0"/>
              <a:t>debe</a:t>
            </a:r>
            <a:r>
              <a:rPr lang="en-US" baseline="0" dirty="0" smtClean="0"/>
              <a:t> </a:t>
            </a:r>
            <a:r>
              <a:rPr lang="en-US" baseline="0" dirty="0" err="1" smtClean="0"/>
              <a:t>continuar</a:t>
            </a:r>
            <a:r>
              <a:rPr lang="en-US" baseline="0" dirty="0" smtClean="0"/>
              <a:t> </a:t>
            </a:r>
            <a:r>
              <a:rPr lang="en-US" baseline="0" dirty="0" err="1" smtClean="0"/>
              <a:t>durante</a:t>
            </a:r>
            <a:r>
              <a:rPr lang="en-US" baseline="0" dirty="0" smtClean="0"/>
              <a:t> </a:t>
            </a:r>
            <a:r>
              <a:rPr lang="en-US" baseline="0" dirty="0" err="1" smtClean="0"/>
              <a:t>toda</a:t>
            </a:r>
            <a:r>
              <a:rPr lang="en-US" baseline="0" dirty="0" smtClean="0"/>
              <a:t> la estancia </a:t>
            </a:r>
            <a:r>
              <a:rPr lang="en-US" baseline="0" dirty="0" err="1" smtClean="0"/>
              <a:t>adentro</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69</a:t>
            </a:fld>
            <a:endParaRPr lang="en-US" altLang="en-US"/>
          </a:p>
        </p:txBody>
      </p:sp>
    </p:spTree>
    <p:extLst>
      <p:ext uri="{BB962C8B-B14F-4D97-AF65-F5344CB8AC3E}">
        <p14:creationId xmlns:p14="http://schemas.microsoft.com/office/powerpoint/2010/main" val="1114434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Explique</a:t>
            </a:r>
            <a:r>
              <a:rPr lang="en-US" dirty="0" smtClean="0"/>
              <a:t> </a:t>
            </a:r>
            <a:r>
              <a:rPr lang="en-US" dirty="0" err="1" smtClean="0"/>
              <a:t>cómo</a:t>
            </a:r>
            <a:r>
              <a:rPr lang="en-US" dirty="0" smtClean="0"/>
              <a:t> la </a:t>
            </a:r>
            <a:r>
              <a:rPr lang="en-US" dirty="0" err="1" smtClean="0"/>
              <a:t>diferencia</a:t>
            </a:r>
            <a:r>
              <a:rPr lang="en-US" dirty="0" smtClean="0"/>
              <a:t> de </a:t>
            </a:r>
            <a:r>
              <a:rPr lang="en-US" dirty="0" err="1" smtClean="0"/>
              <a:t>temperatura</a:t>
            </a:r>
            <a:r>
              <a:rPr lang="en-US" baseline="0" dirty="0" smtClean="0"/>
              <a:t> entre el interior y el exterior del </a:t>
            </a:r>
            <a:r>
              <a:rPr lang="en-US" baseline="0" dirty="0" err="1" smtClean="0"/>
              <a:t>depósito</a:t>
            </a:r>
            <a:r>
              <a:rPr lang="en-US" baseline="0" dirty="0" smtClean="0"/>
              <a:t> </a:t>
            </a:r>
            <a:r>
              <a:rPr lang="en-US" baseline="0" dirty="0" err="1" smtClean="0"/>
              <a:t>afecta</a:t>
            </a:r>
            <a:r>
              <a:rPr lang="en-US" baseline="0" dirty="0" smtClean="0"/>
              <a:t> el </a:t>
            </a:r>
            <a:r>
              <a:rPr lang="en-US" baseline="0" dirty="0" err="1" smtClean="0"/>
              <a:t>contenido</a:t>
            </a:r>
            <a:r>
              <a:rPr lang="en-US" baseline="0" dirty="0" smtClean="0"/>
              <a:t> de </a:t>
            </a:r>
            <a:r>
              <a:rPr lang="en-US" baseline="0" dirty="0" err="1" smtClean="0"/>
              <a:t>humedad</a:t>
            </a:r>
            <a:r>
              <a:rPr lang="en-US" baseline="0" dirty="0" smtClean="0"/>
              <a:t>, </a:t>
            </a:r>
            <a:r>
              <a:rPr lang="en-US" baseline="0" dirty="0" err="1" smtClean="0"/>
              <a:t>movimiento</a:t>
            </a:r>
            <a:r>
              <a:rPr lang="en-US" baseline="0" dirty="0" smtClean="0"/>
              <a:t> de </a:t>
            </a:r>
            <a:r>
              <a:rPr lang="en-US" baseline="0" dirty="0" err="1" smtClean="0"/>
              <a:t>humedad</a:t>
            </a:r>
            <a:r>
              <a:rPr lang="en-US" baseline="0" dirty="0" smtClean="0"/>
              <a:t> y </a:t>
            </a:r>
            <a:r>
              <a:rPr lang="en-US" baseline="0" dirty="0" err="1" smtClean="0"/>
              <a:t>condensación</a:t>
            </a:r>
            <a:r>
              <a:rPr lang="en-US" baseline="0" dirty="0" smtClean="0"/>
              <a:t> </a:t>
            </a:r>
            <a:r>
              <a:rPr lang="en-US" baseline="0" dirty="0" err="1" smtClean="0"/>
              <a:t>en</a:t>
            </a:r>
            <a:r>
              <a:rPr lang="en-US" baseline="0" dirty="0" smtClean="0"/>
              <a:t> las </a:t>
            </a:r>
            <a:r>
              <a:rPr lang="en-US" baseline="0" dirty="0" err="1" smtClean="0"/>
              <a:t>paredes</a:t>
            </a:r>
            <a:r>
              <a:rPr lang="en-US" baseline="0" dirty="0" smtClean="0"/>
              <a:t> del </a:t>
            </a:r>
            <a:r>
              <a:rPr lang="en-US" baseline="0" dirty="0" err="1" smtClean="0"/>
              <a:t>depósito</a:t>
            </a:r>
            <a:r>
              <a:rPr lang="en-US" baseline="0" dirty="0" smtClean="0"/>
              <a:t>. </a:t>
            </a:r>
            <a:r>
              <a:rPr lang="en-US" baseline="0" dirty="0" err="1" smtClean="0"/>
              <a:t>Relacione</a:t>
            </a:r>
            <a:r>
              <a:rPr lang="en-US" baseline="0" dirty="0" smtClean="0"/>
              <a:t> </a:t>
            </a:r>
            <a:r>
              <a:rPr lang="en-US" baseline="0" dirty="0" err="1" smtClean="0"/>
              <a:t>esta</a:t>
            </a:r>
            <a:r>
              <a:rPr lang="en-US" baseline="0" dirty="0" smtClean="0"/>
              <a:t> </a:t>
            </a:r>
            <a:r>
              <a:rPr lang="en-US" baseline="0" dirty="0" err="1" smtClean="0"/>
              <a:t>información</a:t>
            </a:r>
            <a:r>
              <a:rPr lang="en-US" baseline="0" dirty="0" smtClean="0"/>
              <a:t> con la </a:t>
            </a:r>
            <a:r>
              <a:rPr lang="en-US" baseline="0" dirty="0" err="1" smtClean="0"/>
              <a:t>formación</a:t>
            </a:r>
            <a:r>
              <a:rPr lang="en-US" baseline="0" dirty="0" smtClean="0"/>
              <a:t> de </a:t>
            </a:r>
            <a:r>
              <a:rPr lang="en-US" baseline="0" dirty="0" err="1" smtClean="0"/>
              <a:t>grumos</a:t>
            </a:r>
            <a:r>
              <a:rPr lang="en-US" baseline="0" dirty="0" smtClean="0"/>
              <a:t>, </a:t>
            </a:r>
            <a:r>
              <a:rPr lang="en-US" baseline="0" dirty="0" err="1" smtClean="0"/>
              <a:t>endurecimiento</a:t>
            </a:r>
            <a:r>
              <a:rPr lang="en-US" baseline="0" dirty="0" smtClean="0"/>
              <a:t> y </a:t>
            </a:r>
            <a:r>
              <a:rPr lang="en-US" baseline="0" dirty="0" err="1" smtClean="0"/>
              <a:t>enmohecimiento</a:t>
            </a:r>
            <a:r>
              <a:rPr lang="en-US" baseline="0" dirty="0" smtClean="0"/>
              <a:t> del </a:t>
            </a:r>
            <a:r>
              <a:rPr lang="en-US" baseline="0" dirty="0" err="1" smtClean="0"/>
              <a:t>grano</a:t>
            </a:r>
            <a:r>
              <a:rPr lang="en-US" baseline="0" dirty="0" smtClean="0"/>
              <a:t>. Si la </a:t>
            </a:r>
            <a:r>
              <a:rPr lang="en-US" baseline="0" dirty="0" err="1" smtClean="0"/>
              <a:t>temperatura</a:t>
            </a:r>
            <a:r>
              <a:rPr lang="en-US" baseline="0" dirty="0" smtClean="0"/>
              <a:t> </a:t>
            </a:r>
            <a:r>
              <a:rPr lang="en-US" baseline="0" dirty="0" err="1" smtClean="0"/>
              <a:t>afuera</a:t>
            </a:r>
            <a:r>
              <a:rPr lang="en-US" baseline="0" dirty="0" smtClean="0"/>
              <a:t> </a:t>
            </a:r>
            <a:r>
              <a:rPr lang="en-US" baseline="0" dirty="0" err="1" smtClean="0"/>
              <a:t>es</a:t>
            </a:r>
            <a:r>
              <a:rPr lang="en-US" baseline="0" dirty="0" smtClean="0"/>
              <a:t> 10</a:t>
            </a:r>
            <a:r>
              <a:rPr lang="en-US" sz="1200" kern="1200" dirty="0" smtClean="0">
                <a:solidFill>
                  <a:schemeClr val="tx1"/>
                </a:solidFill>
                <a:latin typeface="+mn-lt"/>
                <a:ea typeface="+mn-ea"/>
                <a:cs typeface="+mn-cs"/>
              </a:rPr>
              <a:t>°F </a:t>
            </a:r>
            <a:r>
              <a:rPr lang="en-US" sz="1200" kern="1200" dirty="0" err="1" smtClean="0">
                <a:solidFill>
                  <a:schemeClr val="tx1"/>
                </a:solidFill>
                <a:latin typeface="+mn-lt"/>
                <a:ea typeface="+mn-ea"/>
                <a:cs typeface="+mn-cs"/>
              </a:rPr>
              <a:t>menos</a:t>
            </a:r>
            <a:r>
              <a:rPr lang="en-US" sz="1200" kern="1200" dirty="0" smtClean="0">
                <a:solidFill>
                  <a:schemeClr val="tx1"/>
                </a:solidFill>
                <a:latin typeface="+mn-lt"/>
                <a:ea typeface="+mn-ea"/>
                <a:cs typeface="+mn-cs"/>
              </a:rPr>
              <a:t> de la </a:t>
            </a:r>
            <a:r>
              <a:rPr lang="en-US" sz="1200" kern="1200" dirty="0" err="1" smtClean="0">
                <a:solidFill>
                  <a:schemeClr val="tx1"/>
                </a:solidFill>
                <a:latin typeface="+mn-lt"/>
                <a:ea typeface="+mn-ea"/>
                <a:cs typeface="+mn-cs"/>
              </a:rPr>
              <a:t>temperatura</a:t>
            </a:r>
            <a:r>
              <a:rPr lang="en-US" sz="1200" kern="1200" baseline="0" dirty="0" smtClean="0">
                <a:solidFill>
                  <a:schemeClr val="tx1"/>
                </a:solidFill>
                <a:latin typeface="+mn-lt"/>
                <a:ea typeface="+mn-ea"/>
                <a:cs typeface="+mn-cs"/>
              </a:rPr>
              <a:t> del </a:t>
            </a:r>
            <a:r>
              <a:rPr lang="en-US" sz="1200" kern="1200" baseline="0" dirty="0" err="1" smtClean="0">
                <a:solidFill>
                  <a:schemeClr val="tx1"/>
                </a:solidFill>
                <a:latin typeface="+mn-lt"/>
                <a:ea typeface="+mn-ea"/>
                <a:cs typeface="+mn-cs"/>
              </a:rPr>
              <a:t>grano</a:t>
            </a:r>
            <a:r>
              <a:rPr lang="en-US" sz="1200" kern="1200" baseline="0" dirty="0" smtClean="0">
                <a:solidFill>
                  <a:schemeClr val="tx1"/>
                </a:solidFill>
                <a:latin typeface="+mn-lt"/>
                <a:ea typeface="+mn-ea"/>
                <a:cs typeface="+mn-cs"/>
              </a:rPr>
              <a:t>, se </a:t>
            </a:r>
            <a:r>
              <a:rPr lang="en-US" sz="1200" kern="1200" baseline="0" dirty="0" err="1" smtClean="0">
                <a:solidFill>
                  <a:schemeClr val="tx1"/>
                </a:solidFill>
                <a:latin typeface="+mn-lt"/>
                <a:ea typeface="+mn-ea"/>
                <a:cs typeface="+mn-cs"/>
              </a:rPr>
              <a:t>debe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ventilar</a:t>
            </a:r>
            <a:r>
              <a:rPr lang="en-US" sz="1200" kern="1200" baseline="0" dirty="0" smtClean="0">
                <a:solidFill>
                  <a:schemeClr val="tx1"/>
                </a:solidFill>
                <a:latin typeface="+mn-lt"/>
                <a:ea typeface="+mn-ea"/>
                <a:cs typeface="+mn-cs"/>
              </a:rPr>
              <a:t> para </a:t>
            </a:r>
            <a:r>
              <a:rPr lang="en-US" sz="1200" kern="1200" baseline="0" dirty="0" err="1" smtClean="0">
                <a:solidFill>
                  <a:schemeClr val="tx1"/>
                </a:solidFill>
                <a:latin typeface="+mn-lt"/>
                <a:ea typeface="+mn-ea"/>
                <a:cs typeface="+mn-cs"/>
              </a:rPr>
              <a:t>bajar</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temperatura</a:t>
            </a:r>
            <a:r>
              <a:rPr lang="en-US" sz="1200" kern="1200" baseline="0" dirty="0" smtClean="0">
                <a:solidFill>
                  <a:schemeClr val="tx1"/>
                </a:solidFill>
                <a:latin typeface="+mn-lt"/>
                <a:ea typeface="+mn-ea"/>
                <a:cs typeface="+mn-cs"/>
              </a:rPr>
              <a:t> del </a:t>
            </a:r>
            <a:r>
              <a:rPr lang="en-US" sz="1200" kern="1200" baseline="0" dirty="0" err="1" smtClean="0">
                <a:solidFill>
                  <a:schemeClr val="tx1"/>
                </a:solidFill>
                <a:latin typeface="+mn-lt"/>
                <a:ea typeface="+mn-ea"/>
                <a:cs typeface="+mn-cs"/>
              </a:rPr>
              <a:t>grano</a:t>
            </a:r>
            <a:r>
              <a:rPr lang="en-US" sz="1200" kern="1200" baseline="0" dirty="0" smtClean="0">
                <a:solidFill>
                  <a:schemeClr val="tx1"/>
                </a:solidFill>
                <a:latin typeface="+mn-lt"/>
                <a:ea typeface="+mn-ea"/>
                <a:cs typeface="+mn-cs"/>
              </a:rPr>
              <a:t>.</a:t>
            </a:r>
          </a:p>
          <a:p>
            <a:r>
              <a:rPr lang="en-US" sz="1200" kern="1200" baseline="0" dirty="0" smtClean="0">
                <a:solidFill>
                  <a:schemeClr val="tx1"/>
                </a:solidFill>
                <a:latin typeface="+mn-lt"/>
                <a:ea typeface="+mn-ea"/>
                <a:cs typeface="+mn-cs"/>
              </a:rPr>
              <a:t>La </a:t>
            </a:r>
            <a:r>
              <a:rPr lang="en-US" sz="1200" kern="1200" baseline="0" dirty="0" err="1" smtClean="0">
                <a:solidFill>
                  <a:schemeClr val="tx1"/>
                </a:solidFill>
                <a:latin typeface="+mn-lt"/>
                <a:ea typeface="+mn-ea"/>
                <a:cs typeface="+mn-cs"/>
              </a:rPr>
              <a:t>aereación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también</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puede</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equilibrar</a:t>
            </a:r>
            <a:r>
              <a:rPr lang="en-US" sz="1200" kern="1200" baseline="0" dirty="0" smtClean="0">
                <a:solidFill>
                  <a:schemeClr val="tx1"/>
                </a:solidFill>
                <a:latin typeface="+mn-lt"/>
                <a:ea typeface="+mn-ea"/>
                <a:cs typeface="+mn-cs"/>
              </a:rPr>
              <a:t> las </a:t>
            </a:r>
            <a:r>
              <a:rPr lang="en-US" sz="1200" kern="1200" baseline="0" dirty="0" err="1" smtClean="0">
                <a:solidFill>
                  <a:schemeClr val="tx1"/>
                </a:solidFill>
                <a:latin typeface="+mn-lt"/>
                <a:ea typeface="+mn-ea"/>
                <a:cs typeface="+mn-cs"/>
              </a:rPr>
              <a:t>temperaturas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dentro</a:t>
            </a:r>
            <a:r>
              <a:rPr lang="en-US" sz="1200" kern="1200" baseline="0" dirty="0" smtClean="0">
                <a:solidFill>
                  <a:schemeClr val="tx1"/>
                </a:solidFill>
                <a:latin typeface="+mn-lt"/>
                <a:ea typeface="+mn-ea"/>
                <a:cs typeface="+mn-cs"/>
              </a:rPr>
              <a:t> del </a:t>
            </a:r>
            <a:r>
              <a:rPr lang="en-US" sz="1200" kern="1200" baseline="0" dirty="0" err="1" smtClean="0">
                <a:solidFill>
                  <a:schemeClr val="tx1"/>
                </a:solidFill>
                <a:latin typeface="+mn-lt"/>
                <a:ea typeface="+mn-ea"/>
                <a:cs typeface="+mn-cs"/>
              </a:rPr>
              <a:t>depósito</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evitar</a:t>
            </a:r>
            <a:r>
              <a:rPr lang="en-US" sz="1200" kern="1200" baseline="0" dirty="0" smtClean="0">
                <a:solidFill>
                  <a:schemeClr val="tx1"/>
                </a:solidFill>
                <a:latin typeface="+mn-lt"/>
                <a:ea typeface="+mn-ea"/>
                <a:cs typeface="+mn-cs"/>
              </a:rPr>
              <a:t> la </a:t>
            </a:r>
            <a:r>
              <a:rPr lang="en-US" sz="1200" kern="1200" baseline="0" dirty="0" err="1" smtClean="0">
                <a:solidFill>
                  <a:schemeClr val="tx1"/>
                </a:solidFill>
                <a:latin typeface="+mn-lt"/>
                <a:ea typeface="+mn-ea"/>
                <a:cs typeface="+mn-cs"/>
              </a:rPr>
              <a:t>migración</a:t>
            </a:r>
            <a:r>
              <a:rPr lang="en-US" sz="1200" kern="1200" baseline="0" dirty="0" smtClean="0">
                <a:solidFill>
                  <a:schemeClr val="tx1"/>
                </a:solidFill>
                <a:latin typeface="+mn-lt"/>
                <a:ea typeface="+mn-ea"/>
                <a:cs typeface="+mn-cs"/>
              </a:rPr>
              <a:t> y </a:t>
            </a:r>
            <a:r>
              <a:rPr lang="en-US" sz="1200" kern="1200" baseline="0" dirty="0" err="1" smtClean="0">
                <a:solidFill>
                  <a:schemeClr val="tx1"/>
                </a:solidFill>
                <a:latin typeface="+mn-lt"/>
                <a:ea typeface="+mn-ea"/>
                <a:cs typeface="+mn-cs"/>
              </a:rPr>
              <a:t>condensación</a:t>
            </a:r>
            <a:r>
              <a:rPr lang="en-US" sz="1200" kern="1200" baseline="0" dirty="0" smtClean="0">
                <a:solidFill>
                  <a:schemeClr val="tx1"/>
                </a:solidFill>
                <a:latin typeface="+mn-lt"/>
                <a:ea typeface="+mn-ea"/>
                <a:cs typeface="+mn-cs"/>
              </a:rPr>
              <a:t>, y </a:t>
            </a:r>
            <a:r>
              <a:rPr lang="en-US" sz="1200" kern="1200" baseline="0" dirty="0" err="1" smtClean="0">
                <a:solidFill>
                  <a:schemeClr val="tx1"/>
                </a:solidFill>
                <a:latin typeface="+mn-lt"/>
                <a:ea typeface="+mn-ea"/>
                <a:cs typeface="+mn-cs"/>
              </a:rPr>
              <a:t>controlar</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bacterias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insectos</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moho</a:t>
            </a:r>
            <a:r>
              <a:rPr lang="en-US" sz="1200" kern="1200" baseline="0" dirty="0" smtClean="0">
                <a:solidFill>
                  <a:schemeClr val="tx1"/>
                </a:solidFill>
                <a:latin typeface="+mn-lt"/>
                <a:ea typeface="+mn-ea"/>
                <a:cs typeface="+mn-cs"/>
              </a:rPr>
              <a:t> y </a:t>
            </a:r>
            <a:r>
              <a:rPr lang="en-US" sz="1200" kern="1200" baseline="0" dirty="0" err="1" smtClean="0">
                <a:solidFill>
                  <a:schemeClr val="tx1"/>
                </a:solidFill>
                <a:latin typeface="+mn-lt"/>
                <a:ea typeface="+mn-ea"/>
                <a:cs typeface="+mn-cs"/>
              </a:rPr>
              <a:t>ácaros</a:t>
            </a:r>
            <a:r>
              <a:rPr lang="en-US" sz="1200" kern="1200" baseline="0" dirty="0" smtClean="0">
                <a:solidFill>
                  <a:schemeClr val="tx1"/>
                </a:solidFill>
                <a:latin typeface="+mn-lt"/>
                <a:ea typeface="+mn-ea"/>
                <a:cs typeface="+mn-cs"/>
              </a:rPr>
              <a:t>.</a:t>
            </a:r>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70</a:t>
            </a:fld>
            <a:endParaRPr lang="en-US" altLang="en-US"/>
          </a:p>
        </p:txBody>
      </p:sp>
    </p:spTree>
    <p:extLst>
      <p:ext uri="{BB962C8B-B14F-4D97-AF65-F5344CB8AC3E}">
        <p14:creationId xmlns:p14="http://schemas.microsoft.com/office/powerpoint/2010/main" val="15963631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2EDB09B-CE24-496D-9927-DFCCD7EAEF82}" type="slidenum">
              <a:rPr lang="en-US" altLang="en-US" smtClean="0">
                <a:latin typeface="Arial" panose="020B0604020202020204" pitchFamily="34" charset="0"/>
              </a:rPr>
              <a:pPr>
                <a:spcBef>
                  <a:spcPct val="0"/>
                </a:spcBef>
              </a:pPr>
              <a:t>72</a:t>
            </a:fld>
            <a:endParaRPr lang="en-US" altLang="en-US" smtClean="0">
              <a:latin typeface="Arial" panose="020B0604020202020204" pitchFamily="34" charset="0"/>
            </a:endParaRPr>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err="1" smtClean="0">
                <a:solidFill>
                  <a:schemeClr val="tx1"/>
                </a:solidFill>
                <a:effectLst/>
                <a:latin typeface="+mn-lt"/>
                <a:ea typeface="+mn-ea"/>
                <a:cs typeface="+mn-cs"/>
              </a:rPr>
              <a:t>Apague</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cierre</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candado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todo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equipo</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potencia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asociado</a:t>
            </a:r>
            <a:r>
              <a:rPr lang="en-US" sz="1200" kern="1200" baseline="0" dirty="0" smtClean="0">
                <a:solidFill>
                  <a:schemeClr val="tx1"/>
                </a:solidFill>
                <a:effectLst/>
                <a:latin typeface="+mn-lt"/>
                <a:ea typeface="+mn-ea"/>
                <a:cs typeface="+mn-cs"/>
              </a:rPr>
              <a:t> con el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incluyendo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barrenas</a:t>
            </a:r>
            <a:r>
              <a:rPr lang="en-US" sz="1200" kern="1200" baseline="0" dirty="0" smtClean="0">
                <a:solidFill>
                  <a:schemeClr val="tx1"/>
                </a:solidFill>
                <a:effectLst/>
                <a:latin typeface="+mn-lt"/>
                <a:ea typeface="+mn-ea"/>
                <a:cs typeface="+mn-cs"/>
              </a:rPr>
              <a:t> que se </a:t>
            </a:r>
            <a:r>
              <a:rPr lang="en-US" sz="1200" kern="1200" baseline="0" dirty="0" err="1" smtClean="0">
                <a:solidFill>
                  <a:schemeClr val="tx1"/>
                </a:solidFill>
                <a:effectLst/>
                <a:latin typeface="+mn-lt"/>
                <a:ea typeface="+mn-ea"/>
                <a:cs typeface="+mn-cs"/>
              </a:rPr>
              <a:t>usan</a:t>
            </a:r>
            <a:r>
              <a:rPr lang="en-US" sz="1200" kern="1200" baseline="0" dirty="0" smtClean="0">
                <a:solidFill>
                  <a:schemeClr val="tx1"/>
                </a:solidFill>
                <a:effectLst/>
                <a:latin typeface="+mn-lt"/>
                <a:ea typeface="+mn-ea"/>
                <a:cs typeface="+mn-cs"/>
              </a:rPr>
              <a:t> para mover el </a:t>
            </a:r>
            <a:r>
              <a:rPr lang="en-US" sz="1200" kern="1200" baseline="0" dirty="0" err="1" smtClean="0">
                <a:solidFill>
                  <a:schemeClr val="tx1"/>
                </a:solidFill>
                <a:effectLst/>
                <a:latin typeface="+mn-lt"/>
                <a:ea typeface="+mn-ea"/>
                <a:cs typeface="+mn-cs"/>
              </a:rPr>
              <a:t>grano</a:t>
            </a:r>
            <a:r>
              <a:rPr lang="en-US" sz="1200" kern="1200" baseline="0" dirty="0" smtClean="0">
                <a:solidFill>
                  <a:schemeClr val="tx1"/>
                </a:solidFill>
                <a:effectLst/>
                <a:latin typeface="+mn-lt"/>
                <a:ea typeface="+mn-ea"/>
                <a:cs typeface="+mn-cs"/>
              </a:rPr>
              <a:t>, para que el </a:t>
            </a:r>
            <a:r>
              <a:rPr lang="en-US" sz="1200" kern="1200" baseline="0" dirty="0" err="1" smtClean="0">
                <a:solidFill>
                  <a:schemeClr val="tx1"/>
                </a:solidFill>
                <a:effectLst/>
                <a:latin typeface="+mn-lt"/>
                <a:ea typeface="+mn-ea"/>
                <a:cs typeface="+mn-cs"/>
              </a:rPr>
              <a:t>grano</a:t>
            </a:r>
            <a:r>
              <a:rPr lang="en-US" sz="1200" kern="1200" baseline="0" dirty="0" smtClean="0">
                <a:solidFill>
                  <a:schemeClr val="tx1"/>
                </a:solidFill>
                <a:effectLst/>
                <a:latin typeface="+mn-lt"/>
                <a:ea typeface="+mn-ea"/>
                <a:cs typeface="+mn-cs"/>
              </a:rPr>
              <a:t> no se </a:t>
            </a:r>
            <a:r>
              <a:rPr lang="en-US" sz="1200" kern="1200" baseline="0" dirty="0" err="1" smtClean="0">
                <a:solidFill>
                  <a:schemeClr val="tx1"/>
                </a:solidFill>
                <a:effectLst/>
                <a:latin typeface="+mn-lt"/>
                <a:ea typeface="+mn-ea"/>
                <a:cs typeface="+mn-cs"/>
              </a:rPr>
              <a:t>vacíe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ni</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esté</a:t>
            </a:r>
            <a:r>
              <a:rPr lang="en-US" sz="1200" kern="1200" baseline="0" dirty="0" smtClean="0">
                <a:solidFill>
                  <a:schemeClr val="tx1"/>
                </a:solidFill>
                <a:effectLst/>
                <a:latin typeface="+mn-lt"/>
                <a:ea typeface="+mn-ea"/>
                <a:cs typeface="+mn-cs"/>
              </a:rPr>
              <a:t> en </a:t>
            </a:r>
            <a:r>
              <a:rPr lang="en-US" sz="1200" kern="1200" baseline="0" dirty="0" err="1" smtClean="0">
                <a:solidFill>
                  <a:schemeClr val="tx1"/>
                </a:solidFill>
                <a:effectLst/>
                <a:latin typeface="+mn-lt"/>
                <a:ea typeface="+mn-ea"/>
                <a:cs typeface="+mn-cs"/>
              </a:rPr>
              <a:t>movimiento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dentro</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fuera</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depósito</a:t>
            </a:r>
            <a:r>
              <a:rPr lang="en-US" sz="1200" kern="1200" dirty="0" smtClean="0">
                <a:solidFill>
                  <a:schemeClr val="tx1"/>
                </a:solidFill>
                <a:effectLst/>
                <a:latin typeface="+mn-lt"/>
                <a:ea typeface="+mn-ea"/>
                <a:cs typeface="+mn-cs"/>
              </a:rPr>
              <a:t>.  </a:t>
            </a:r>
            <a:endParaRPr lang="en-US" altLang="en-US" dirty="0" smtClean="0"/>
          </a:p>
        </p:txBody>
      </p:sp>
    </p:spTree>
    <p:extLst>
      <p:ext uri="{BB962C8B-B14F-4D97-AF65-F5344CB8AC3E}">
        <p14:creationId xmlns:p14="http://schemas.microsoft.com/office/powerpoint/2010/main" val="136227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34C05ED-B55A-4A05-AA38-E8A524277350}" type="slidenum">
              <a:rPr lang="en-US" altLang="en-US" smtClean="0">
                <a:latin typeface="Arial" panose="020B0604020202020204" pitchFamily="34" charset="0"/>
              </a:rPr>
              <a:pPr>
                <a:spcBef>
                  <a:spcPct val="0"/>
                </a:spcBef>
              </a:pPr>
              <a:t>73</a:t>
            </a:fld>
            <a:endParaRPr lang="en-US" altLang="en-US" smtClean="0">
              <a:latin typeface="Arial" panose="020B0604020202020204" pitchFamily="34" charset="0"/>
            </a:endParaRPr>
          </a:p>
        </p:txBody>
      </p:sp>
      <p:sp>
        <p:nvSpPr>
          <p:cNvPr id="624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r>
              <a:rPr lang="en-US" altLang="en-US" dirty="0" err="1" smtClean="0"/>
              <a:t>Aun</a:t>
            </a:r>
            <a:r>
              <a:rPr lang="en-US" altLang="en-US" dirty="0" smtClean="0"/>
              <a:t> las </a:t>
            </a:r>
            <a:r>
              <a:rPr lang="en-US" altLang="en-US" dirty="0" err="1" smtClean="0"/>
              <a:t>granjas</a:t>
            </a:r>
            <a:r>
              <a:rPr lang="en-US" altLang="en-US" dirty="0" smtClean="0"/>
              <a:t> </a:t>
            </a:r>
            <a:r>
              <a:rPr lang="en-US" altLang="en-US" dirty="0" err="1" smtClean="0"/>
              <a:t>individuales</a:t>
            </a:r>
            <a:r>
              <a:rPr lang="en-US" altLang="en-US" dirty="0" smtClean="0"/>
              <a:t> </a:t>
            </a:r>
            <a:r>
              <a:rPr lang="en-US" altLang="en-US" dirty="0" err="1" smtClean="0"/>
              <a:t>deben</a:t>
            </a:r>
            <a:r>
              <a:rPr lang="en-US" altLang="en-US" dirty="0" smtClean="0"/>
              <a:t> </a:t>
            </a:r>
            <a:r>
              <a:rPr lang="en-US" altLang="en-US" dirty="0" err="1" smtClean="0"/>
              <a:t>seguir</a:t>
            </a:r>
            <a:r>
              <a:rPr lang="en-US" altLang="en-US" dirty="0" smtClean="0"/>
              <a:t> </a:t>
            </a:r>
            <a:r>
              <a:rPr lang="en-US" altLang="en-US" dirty="0" err="1" smtClean="0"/>
              <a:t>precauciones</a:t>
            </a:r>
            <a:r>
              <a:rPr lang="en-US" altLang="en-US" baseline="0" dirty="0" smtClean="0"/>
              <a:t> </a:t>
            </a:r>
            <a:r>
              <a:rPr lang="en-US" altLang="en-US" baseline="0" dirty="0" err="1" smtClean="0"/>
              <a:t>básicas</a:t>
            </a:r>
            <a:r>
              <a:rPr lang="en-US" altLang="en-US" baseline="0" dirty="0" smtClean="0"/>
              <a:t> de </a:t>
            </a:r>
            <a:r>
              <a:rPr lang="en-US" altLang="en-US" baseline="0" dirty="0" err="1" smtClean="0"/>
              <a:t>seguridad</a:t>
            </a:r>
            <a:r>
              <a:rPr lang="en-US" altLang="en-US" baseline="0" dirty="0" smtClean="0"/>
              <a:t> </a:t>
            </a:r>
            <a:r>
              <a:rPr lang="en-US" altLang="en-US" baseline="0" dirty="0" err="1" smtClean="0"/>
              <a:t>establecidas</a:t>
            </a:r>
            <a:r>
              <a:rPr lang="en-US" altLang="en-US" baseline="0" dirty="0" smtClean="0"/>
              <a:t> </a:t>
            </a:r>
            <a:r>
              <a:rPr lang="en-US" altLang="en-US" baseline="0" dirty="0" err="1" smtClean="0"/>
              <a:t>por</a:t>
            </a:r>
            <a:r>
              <a:rPr lang="en-US" altLang="en-US" baseline="0" dirty="0" smtClean="0"/>
              <a:t> el </a:t>
            </a:r>
            <a:r>
              <a:rPr lang="en-US" altLang="en-US" baseline="0" dirty="0" err="1" smtClean="0"/>
              <a:t>proceso</a:t>
            </a:r>
            <a:r>
              <a:rPr lang="en-US" altLang="en-US" baseline="0" dirty="0" smtClean="0"/>
              <a:t> de </a:t>
            </a:r>
            <a:r>
              <a:rPr lang="en-US" altLang="en-US" baseline="0" dirty="0" err="1" smtClean="0"/>
              <a:t>Permisos</a:t>
            </a:r>
            <a:r>
              <a:rPr lang="en-US" altLang="en-US" baseline="0" dirty="0" smtClean="0"/>
              <a:t> para </a:t>
            </a:r>
            <a:r>
              <a:rPr lang="en-US" altLang="en-US" baseline="0" dirty="0" err="1" smtClean="0"/>
              <a:t>Entrar</a:t>
            </a:r>
            <a:r>
              <a:rPr lang="en-US" altLang="en-US" baseline="0" dirty="0" smtClean="0"/>
              <a:t> </a:t>
            </a:r>
            <a:r>
              <a:rPr lang="en-US" altLang="en-US" baseline="0" dirty="0" err="1" smtClean="0"/>
              <a:t>en</a:t>
            </a:r>
            <a:r>
              <a:rPr lang="en-US" altLang="en-US" baseline="0" dirty="0" smtClean="0"/>
              <a:t> </a:t>
            </a:r>
            <a:r>
              <a:rPr lang="en-US" altLang="en-US" baseline="0" dirty="0" err="1" smtClean="0"/>
              <a:t>Espacios</a:t>
            </a:r>
            <a:r>
              <a:rPr lang="en-US" altLang="en-US" baseline="0" dirty="0" smtClean="0"/>
              <a:t> </a:t>
            </a:r>
            <a:r>
              <a:rPr lang="en-US" altLang="en-US" baseline="0" dirty="0" err="1" smtClean="0"/>
              <a:t>Encerrados</a:t>
            </a:r>
            <a:r>
              <a:rPr lang="en-US" altLang="en-US" baseline="0" dirty="0" smtClean="0"/>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n-ea"/>
                <a:cs typeface="+mn-cs"/>
              </a:rPr>
              <a:t>Nunca</a:t>
            </a:r>
            <a:r>
              <a:rPr lang="en-US" sz="1200" kern="1200" baseline="0" dirty="0" smtClean="0">
                <a:solidFill>
                  <a:schemeClr val="tx1"/>
                </a:solidFill>
                <a:effectLst/>
                <a:latin typeface="+mn-lt"/>
                <a:ea typeface="+mn-ea"/>
                <a:cs typeface="+mn-cs"/>
              </a:rPr>
              <a:t> entre en un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grano</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menos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sea </a:t>
            </a:r>
            <a:r>
              <a:rPr lang="en-US" sz="1200" kern="1200" baseline="0" dirty="0" err="1" smtClean="0">
                <a:solidFill>
                  <a:schemeClr val="tx1"/>
                </a:solidFill>
                <a:effectLst/>
                <a:latin typeface="+mn-lt"/>
                <a:ea typeface="+mn-ea"/>
                <a:cs typeface="+mn-cs"/>
              </a:rPr>
              <a:t>realmente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necesario</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siga</a:t>
            </a:r>
            <a:r>
              <a:rPr lang="en-US" sz="1200" kern="1200" baseline="0" dirty="0" smtClean="0">
                <a:solidFill>
                  <a:schemeClr val="tx1"/>
                </a:solidFill>
                <a:effectLst/>
                <a:latin typeface="+mn-lt"/>
                <a:ea typeface="+mn-ea"/>
                <a:cs typeface="+mn-cs"/>
              </a:rPr>
              <a:t> el </a:t>
            </a:r>
            <a:r>
              <a:rPr lang="en-US" sz="1200" kern="1200" baseline="0" dirty="0" err="1" smtClean="0">
                <a:solidFill>
                  <a:schemeClr val="tx1"/>
                </a:solidFill>
                <a:effectLst/>
                <a:latin typeface="+mn-lt"/>
                <a:ea typeface="+mn-ea"/>
                <a:cs typeface="+mn-cs"/>
              </a:rPr>
              <a:t>proceso</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permiso</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entrada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vez</a:t>
            </a:r>
            <a:r>
              <a:rPr lang="en-US" sz="1200" kern="1200" baseline="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n-ea"/>
                <a:cs typeface="+mn-cs"/>
              </a:rPr>
              <a:t>Siempre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cierre</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candado</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equipo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descarga</a:t>
            </a:r>
            <a:r>
              <a:rPr lang="en-US" sz="1200" kern="1200" dirty="0" smtClean="0">
                <a:solidFill>
                  <a:schemeClr val="tx1"/>
                </a:solidFill>
                <a:effectLst/>
                <a:latin typeface="+mn-lt"/>
                <a:ea typeface="+mn-ea"/>
                <a:cs typeface="+mn-cs"/>
              </a:rPr>
              <a:t> antes de </a:t>
            </a:r>
            <a:r>
              <a:rPr lang="en-US" sz="1200" kern="1200" dirty="0" err="1" smtClean="0">
                <a:solidFill>
                  <a:schemeClr val="tx1"/>
                </a:solidFill>
                <a:effectLst/>
                <a:latin typeface="+mn-lt"/>
                <a:ea typeface="+mn-ea"/>
                <a:cs typeface="+mn-cs"/>
              </a:rPr>
              <a:t>entrar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no se </a:t>
            </a:r>
            <a:r>
              <a:rPr lang="en-US" sz="1200" kern="1200" baseline="0" dirty="0" err="1" smtClean="0">
                <a:solidFill>
                  <a:schemeClr val="tx1"/>
                </a:solidFill>
                <a:effectLst/>
                <a:latin typeface="+mn-lt"/>
                <a:ea typeface="+mn-ea"/>
                <a:cs typeface="+mn-cs"/>
              </a:rPr>
              <a:t>pueda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encender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error).</a:t>
            </a: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n-ea"/>
                <a:cs typeface="+mn-cs"/>
              </a:rPr>
              <a:t>Provea</a:t>
            </a:r>
            <a:r>
              <a:rPr lang="en-US" sz="1200" kern="1200" dirty="0" smtClean="0">
                <a:solidFill>
                  <a:schemeClr val="tx1"/>
                </a:solidFill>
                <a:effectLst/>
                <a:latin typeface="+mn-lt"/>
                <a:ea typeface="+mn-ea"/>
                <a:cs typeface="+mn-cs"/>
              </a:rPr>
              <a:t> a </a:t>
            </a:r>
            <a:r>
              <a:rPr lang="en-US" sz="1200" kern="1200" dirty="0" err="1" smtClean="0">
                <a:solidFill>
                  <a:schemeClr val="tx1"/>
                </a:solidFill>
                <a:effectLst/>
                <a:latin typeface="+mn-lt"/>
                <a:ea typeface="+mn-ea"/>
                <a:cs typeface="+mn-cs"/>
              </a:rPr>
              <a:t>cualquiera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entre en un </a:t>
            </a:r>
            <a:r>
              <a:rPr lang="en-US" sz="1200" kern="1200" dirty="0" err="1" smtClean="0">
                <a:solidFill>
                  <a:schemeClr val="tx1"/>
                </a:solidFill>
                <a:effectLst/>
                <a:latin typeface="+mn-lt"/>
                <a:ea typeface="+mn-ea"/>
                <a:cs typeface="+mn-cs"/>
              </a:rPr>
              <a:t>depósito</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arnés</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cuerda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salvavidas</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asegúrese</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esté</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anclada</a:t>
            </a:r>
            <a:r>
              <a:rPr lang="en-US" sz="1200" kern="1200" baseline="0" dirty="0" smtClean="0">
                <a:solidFill>
                  <a:schemeClr val="tx1"/>
                </a:solidFill>
                <a:effectLst/>
                <a:latin typeface="+mn-lt"/>
                <a:ea typeface="+mn-ea"/>
                <a:cs typeface="+mn-cs"/>
              </a:rPr>
              <a:t> antes de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el </a:t>
            </a:r>
            <a:r>
              <a:rPr lang="en-US" sz="1200" kern="1200" baseline="0" dirty="0" err="1" smtClean="0">
                <a:solidFill>
                  <a:schemeClr val="tx1"/>
                </a:solidFill>
                <a:effectLst/>
                <a:latin typeface="+mn-lt"/>
                <a:ea typeface="+mn-ea"/>
                <a:cs typeface="+mn-cs"/>
              </a:rPr>
              <a:t>trabajador</a:t>
            </a:r>
            <a:r>
              <a:rPr lang="en-US" sz="1200" kern="1200" baseline="0" dirty="0" smtClean="0">
                <a:solidFill>
                  <a:schemeClr val="tx1"/>
                </a:solidFill>
                <a:effectLst/>
                <a:latin typeface="+mn-lt"/>
                <a:ea typeface="+mn-ea"/>
                <a:cs typeface="+mn-cs"/>
              </a:rPr>
              <a:t> entre en el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n-ea"/>
                <a:cs typeface="+mn-cs"/>
              </a:rPr>
              <a:t>Provea</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observador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esté</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fuera</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esté</a:t>
            </a:r>
            <a:r>
              <a:rPr lang="en-US" sz="1200" kern="1200" baseline="0" dirty="0" smtClean="0">
                <a:solidFill>
                  <a:schemeClr val="tx1"/>
                </a:solidFill>
                <a:effectLst/>
                <a:latin typeface="+mn-lt"/>
                <a:ea typeface="+mn-ea"/>
                <a:cs typeface="+mn-cs"/>
              </a:rPr>
              <a:t> en </a:t>
            </a:r>
            <a:r>
              <a:rPr lang="en-US" sz="1200" kern="1200" baseline="0" dirty="0" err="1" smtClean="0">
                <a:solidFill>
                  <a:schemeClr val="tx1"/>
                </a:solidFill>
                <a:effectLst/>
                <a:latin typeface="+mn-lt"/>
                <a:ea typeface="+mn-ea"/>
                <a:cs typeface="+mn-cs"/>
              </a:rPr>
              <a:t>todo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momento</a:t>
            </a:r>
            <a:r>
              <a:rPr lang="en-US" sz="1200" kern="1200" baseline="0" dirty="0" smtClean="0">
                <a:solidFill>
                  <a:schemeClr val="tx1"/>
                </a:solidFill>
                <a:effectLst/>
                <a:latin typeface="+mn-lt"/>
                <a:ea typeface="+mn-ea"/>
                <a:cs typeface="+mn-cs"/>
              </a:rPr>
              <a:t> en </a:t>
            </a:r>
            <a:r>
              <a:rPr lang="en-US" sz="1200" kern="1200" baseline="0" dirty="0" err="1" smtClean="0">
                <a:solidFill>
                  <a:schemeClr val="tx1"/>
                </a:solidFill>
                <a:effectLst/>
                <a:latin typeface="+mn-lt"/>
                <a:ea typeface="+mn-ea"/>
                <a:cs typeface="+mn-cs"/>
              </a:rPr>
              <a:t>contacto</a:t>
            </a:r>
            <a:r>
              <a:rPr lang="en-US" sz="1200" kern="1200" baseline="0" dirty="0" smtClean="0">
                <a:solidFill>
                  <a:schemeClr val="tx1"/>
                </a:solidFill>
                <a:effectLst/>
                <a:latin typeface="+mn-lt"/>
                <a:ea typeface="+mn-ea"/>
                <a:cs typeface="+mn-cs"/>
              </a:rPr>
              <a:t> visual y audible con la persona </a:t>
            </a:r>
            <a:r>
              <a:rPr lang="en-US" sz="1200" kern="1200" baseline="0" dirty="0" err="1" smtClean="0">
                <a:solidFill>
                  <a:schemeClr val="tx1"/>
                </a:solidFill>
                <a:effectLst/>
                <a:latin typeface="+mn-lt"/>
                <a:ea typeface="+mn-ea"/>
                <a:cs typeface="+mn-cs"/>
              </a:rPr>
              <a:t>dentro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El </a:t>
            </a:r>
            <a:r>
              <a:rPr lang="en-US" sz="1200" kern="1200" baseline="0" dirty="0" err="1" smtClean="0">
                <a:solidFill>
                  <a:schemeClr val="tx1"/>
                </a:solidFill>
                <a:effectLst/>
                <a:latin typeface="+mn-lt"/>
                <a:ea typeface="+mn-ea"/>
                <a:cs typeface="+mn-cs"/>
              </a:rPr>
              <a:t>observador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tiene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equipado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proveer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asistencia</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vigilar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constantemente</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trabajador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dentro</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Nunca</a:t>
            </a:r>
            <a:r>
              <a:rPr lang="en-US" sz="1200" kern="1200" baseline="0" dirty="0" smtClean="0">
                <a:solidFill>
                  <a:schemeClr val="tx1"/>
                </a:solidFill>
                <a:effectLst/>
                <a:latin typeface="+mn-lt"/>
                <a:ea typeface="+mn-ea"/>
                <a:cs typeface="+mn-cs"/>
              </a:rPr>
              <a:t> entre a un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grano</a:t>
            </a:r>
            <a:r>
              <a:rPr lang="en-US" sz="1200" kern="1200" baseline="0" dirty="0" smtClean="0">
                <a:solidFill>
                  <a:schemeClr val="tx1"/>
                </a:solidFill>
                <a:effectLst/>
                <a:latin typeface="+mn-lt"/>
                <a:ea typeface="+mn-ea"/>
                <a:cs typeface="+mn-cs"/>
              </a:rPr>
              <a:t> a </a:t>
            </a:r>
            <a:r>
              <a:rPr lang="en-US" sz="1200" kern="1200" baseline="0" dirty="0" err="1" smtClean="0">
                <a:solidFill>
                  <a:schemeClr val="tx1"/>
                </a:solidFill>
                <a:effectLst/>
                <a:latin typeface="+mn-lt"/>
                <a:ea typeface="+mn-ea"/>
                <a:cs typeface="+mn-cs"/>
              </a:rPr>
              <a:t>solas</a:t>
            </a:r>
            <a:r>
              <a:rPr lang="en-US" sz="1200" kern="1200" baseline="0" dirty="0" smtClean="0">
                <a:solidFill>
                  <a:schemeClr val="tx1"/>
                </a:solidFill>
                <a:effectLst/>
                <a:latin typeface="+mn-lt"/>
                <a:ea typeface="+mn-ea"/>
                <a:cs typeface="+mn-cs"/>
              </a:rPr>
              <a:t>—</a:t>
            </a:r>
            <a:r>
              <a:rPr lang="en-US" sz="1200" kern="1200" baseline="0" dirty="0" err="1" smtClean="0">
                <a:solidFill>
                  <a:schemeClr val="tx1"/>
                </a:solidFill>
                <a:effectLst/>
                <a:latin typeface="+mn-lt"/>
                <a:ea typeface="+mn-ea"/>
                <a:cs typeface="+mn-cs"/>
              </a:rPr>
              <a:t>ponga</a:t>
            </a:r>
            <a:r>
              <a:rPr lang="en-US" sz="1200" kern="1200" baseline="0" dirty="0" smtClean="0">
                <a:solidFill>
                  <a:schemeClr val="tx1"/>
                </a:solidFill>
                <a:effectLst/>
                <a:latin typeface="+mn-lt"/>
                <a:ea typeface="+mn-ea"/>
                <a:cs typeface="+mn-cs"/>
              </a:rPr>
              <a:t> a un </a:t>
            </a:r>
            <a:r>
              <a:rPr lang="en-US" sz="1200" kern="1200" baseline="0" dirty="0" err="1" smtClean="0">
                <a:solidFill>
                  <a:schemeClr val="tx1"/>
                </a:solidFill>
                <a:effectLst/>
                <a:latin typeface="+mn-lt"/>
                <a:ea typeface="+mn-ea"/>
                <a:cs typeface="+mn-cs"/>
              </a:rPr>
              <a:t>observador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afuera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donde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puede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ver</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escuchar</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está</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adentro</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i="1" kern="1200" dirty="0" err="1" smtClean="0">
                <a:solidFill>
                  <a:schemeClr val="tx1"/>
                </a:solidFill>
                <a:effectLst/>
                <a:latin typeface="+mn-lt"/>
                <a:ea typeface="+mn-ea"/>
                <a:cs typeface="+mn-cs"/>
              </a:rPr>
              <a:t>Adolescentes</a:t>
            </a:r>
            <a:r>
              <a:rPr lang="en-US" sz="1200" i="1" kern="1200" dirty="0" smtClean="0">
                <a:solidFill>
                  <a:schemeClr val="tx1"/>
                </a:solidFill>
                <a:effectLst/>
                <a:latin typeface="+mn-lt"/>
                <a:ea typeface="+mn-ea"/>
                <a:cs typeface="+mn-cs"/>
              </a:rPr>
              <a:t> y </a:t>
            </a:r>
            <a:r>
              <a:rPr lang="en-US" sz="1200" i="1" kern="1200" dirty="0" err="1" smtClean="0">
                <a:solidFill>
                  <a:schemeClr val="tx1"/>
                </a:solidFill>
                <a:effectLst/>
                <a:latin typeface="+mn-lt"/>
                <a:ea typeface="+mn-ea"/>
                <a:cs typeface="+mn-cs"/>
              </a:rPr>
              <a:t>jóvenes</a:t>
            </a:r>
            <a:r>
              <a:rPr lang="en-US" sz="1200" i="1" kern="1200" dirty="0" smtClean="0">
                <a:solidFill>
                  <a:schemeClr val="tx1"/>
                </a:solidFill>
                <a:effectLst/>
                <a:latin typeface="+mn-lt"/>
                <a:ea typeface="+mn-ea"/>
                <a:cs typeface="+mn-cs"/>
              </a:rPr>
              <a:t> </a:t>
            </a:r>
            <a:r>
              <a:rPr lang="en-US" sz="1200" i="1" kern="1200" baseline="0" dirty="0" smtClean="0">
                <a:solidFill>
                  <a:schemeClr val="tx1"/>
                </a:solidFill>
                <a:effectLst/>
                <a:latin typeface="+mn-lt"/>
                <a:ea typeface="+mn-ea"/>
                <a:cs typeface="+mn-cs"/>
              </a:rPr>
              <a:t> </a:t>
            </a:r>
            <a:r>
              <a:rPr lang="en-US" sz="1200" i="0" kern="1200" baseline="0" dirty="0" smtClean="0">
                <a:solidFill>
                  <a:schemeClr val="tx1"/>
                </a:solidFill>
                <a:effectLst/>
                <a:latin typeface="+mn-lt"/>
                <a:ea typeface="+mn-ea"/>
                <a:cs typeface="+mn-cs"/>
              </a:rPr>
              <a:t>no </a:t>
            </a:r>
            <a:r>
              <a:rPr lang="en-US" sz="1200" i="0" kern="1200" baseline="0" dirty="0" err="1" smtClean="0">
                <a:solidFill>
                  <a:schemeClr val="tx1"/>
                </a:solidFill>
                <a:effectLst/>
                <a:latin typeface="+mn-lt"/>
                <a:ea typeface="+mn-ea"/>
                <a:cs typeface="+mn-cs"/>
              </a:rPr>
              <a:t>tienen</a:t>
            </a:r>
            <a:r>
              <a:rPr lang="en-US" sz="1200" i="0" kern="1200" baseline="0" dirty="0" smtClean="0">
                <a:solidFill>
                  <a:schemeClr val="tx1"/>
                </a:solidFill>
                <a:effectLst/>
                <a:latin typeface="+mn-lt"/>
                <a:ea typeface="+mn-ea"/>
                <a:cs typeface="+mn-cs"/>
              </a:rPr>
              <a:t> la </a:t>
            </a:r>
            <a:r>
              <a:rPr lang="en-US" sz="1200" i="0" kern="1200" baseline="0" dirty="0" err="1" smtClean="0">
                <a:solidFill>
                  <a:schemeClr val="tx1"/>
                </a:solidFill>
                <a:effectLst/>
                <a:latin typeface="+mn-lt"/>
                <a:ea typeface="+mn-ea"/>
                <a:cs typeface="+mn-cs"/>
              </a:rPr>
              <a:t>experiencia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capacitación</a:t>
            </a:r>
            <a:r>
              <a:rPr lang="en-US" sz="1200" i="0" kern="1200" baseline="0" dirty="0" smtClean="0">
                <a:solidFill>
                  <a:schemeClr val="tx1"/>
                </a:solidFill>
                <a:effectLst/>
                <a:latin typeface="+mn-lt"/>
                <a:ea typeface="+mn-ea"/>
                <a:cs typeface="+mn-cs"/>
              </a:rPr>
              <a:t> o </a:t>
            </a:r>
            <a:r>
              <a:rPr lang="en-US" sz="1200" i="0" kern="1200" baseline="0" dirty="0" err="1" smtClean="0">
                <a:solidFill>
                  <a:schemeClr val="tx1"/>
                </a:solidFill>
                <a:effectLst/>
                <a:latin typeface="+mn-lt"/>
                <a:ea typeface="+mn-ea"/>
                <a:cs typeface="+mn-cs"/>
              </a:rPr>
              <a:t>cualificaciones</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para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proveer</a:t>
            </a:r>
            <a:r>
              <a:rPr lang="en-US" sz="1200" i="0" kern="1200" baseline="0" dirty="0" smtClean="0">
                <a:solidFill>
                  <a:schemeClr val="tx1"/>
                </a:solidFill>
                <a:effectLst/>
                <a:latin typeface="+mn-lt"/>
                <a:ea typeface="+mn-ea"/>
                <a:cs typeface="+mn-cs"/>
              </a:rPr>
              <a:t> la </a:t>
            </a:r>
            <a:r>
              <a:rPr lang="en-US" sz="1200" i="0" kern="1200" baseline="0" dirty="0" err="1" smtClean="0">
                <a:solidFill>
                  <a:schemeClr val="tx1"/>
                </a:solidFill>
                <a:effectLst/>
                <a:latin typeface="+mn-lt"/>
                <a:ea typeface="+mn-ea"/>
                <a:cs typeface="+mn-cs"/>
              </a:rPr>
              <a:t>ayuda</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requerida</a:t>
            </a:r>
            <a:r>
              <a:rPr lang="en-US" sz="1200" i="0" kern="1200" baseline="0" dirty="0" smtClean="0">
                <a:solidFill>
                  <a:schemeClr val="tx1"/>
                </a:solidFill>
                <a:effectLst/>
                <a:latin typeface="+mn-lt"/>
                <a:ea typeface="+mn-ea"/>
                <a:cs typeface="+mn-cs"/>
              </a:rPr>
              <a:t> en </a:t>
            </a:r>
            <a:r>
              <a:rPr lang="en-US" sz="1200" i="0" kern="1200" baseline="0" dirty="0" err="1" smtClean="0">
                <a:solidFill>
                  <a:schemeClr val="tx1"/>
                </a:solidFill>
                <a:effectLst/>
                <a:latin typeface="+mn-lt"/>
                <a:ea typeface="+mn-ea"/>
                <a:cs typeface="+mn-cs"/>
              </a:rPr>
              <a:t>caso</a:t>
            </a:r>
            <a:r>
              <a:rPr lang="en-US" sz="1200" i="0" kern="1200" baseline="0" dirty="0" smtClean="0">
                <a:solidFill>
                  <a:schemeClr val="tx1"/>
                </a:solidFill>
                <a:effectLst/>
                <a:latin typeface="+mn-lt"/>
                <a:ea typeface="+mn-ea"/>
                <a:cs typeface="+mn-cs"/>
              </a:rPr>
              <a:t> de </a:t>
            </a:r>
            <a:r>
              <a:rPr lang="en-US" sz="1200" i="0" kern="1200" baseline="0" dirty="0" err="1" smtClean="0">
                <a:solidFill>
                  <a:schemeClr val="tx1"/>
                </a:solidFill>
                <a:effectLst/>
                <a:latin typeface="+mn-lt"/>
                <a:ea typeface="+mn-ea"/>
                <a:cs typeface="+mn-cs"/>
              </a:rPr>
              <a:t>necesidad</a:t>
            </a:r>
            <a:r>
              <a:rPr lang="en-US" sz="1200" i="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mn-ea"/>
                <a:cs typeface="+mn-cs"/>
              </a:rPr>
              <a:t>El </a:t>
            </a:r>
            <a:r>
              <a:rPr lang="en-US" sz="1200" kern="1200" dirty="0" err="1" smtClean="0">
                <a:solidFill>
                  <a:schemeClr val="tx1"/>
                </a:solidFill>
                <a:effectLst/>
                <a:latin typeface="+mn-lt"/>
                <a:ea typeface="+mn-ea"/>
                <a:cs typeface="+mn-cs"/>
              </a:rPr>
              <a:t>observador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externo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tiene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que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tener</a:t>
            </a:r>
            <a:r>
              <a:rPr lang="en-US" sz="1200" kern="1200" dirty="0" smtClean="0">
                <a:solidFill>
                  <a:schemeClr val="tx1"/>
                </a:solidFill>
                <a:effectLst/>
                <a:latin typeface="+mn-lt"/>
                <a:ea typeface="+mn-ea"/>
                <a:cs typeface="+mn-cs"/>
              </a:rPr>
              <a:t> un </a:t>
            </a:r>
            <a:r>
              <a:rPr lang="en-US" sz="1200" kern="1200" dirty="0" err="1" smtClean="0">
                <a:solidFill>
                  <a:schemeClr val="tx1"/>
                </a:solidFill>
                <a:effectLst/>
                <a:latin typeface="+mn-lt"/>
                <a:ea typeface="+mn-ea"/>
                <a:cs typeface="+mn-cs"/>
              </a:rPr>
              <a:t>método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seguro</a:t>
            </a:r>
            <a:r>
              <a:rPr lang="en-US" sz="1200" kern="1200" dirty="0" smtClean="0">
                <a:solidFill>
                  <a:schemeClr val="tx1"/>
                </a:solidFill>
                <a:effectLst/>
                <a:latin typeface="+mn-lt"/>
                <a:ea typeface="+mn-ea"/>
                <a:cs typeface="+mn-cs"/>
              </a:rPr>
              <a:t> y </a:t>
            </a:r>
            <a:r>
              <a:rPr lang="en-US" sz="1200" kern="1200" dirty="0" err="1" smtClean="0">
                <a:solidFill>
                  <a:schemeClr val="tx1"/>
                </a:solidFill>
                <a:effectLst/>
                <a:latin typeface="+mn-lt"/>
                <a:ea typeface="+mn-ea"/>
                <a:cs typeface="+mn-cs"/>
              </a:rPr>
              <a:t>rápido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comunicarse</a:t>
            </a:r>
            <a:r>
              <a:rPr lang="en-US" sz="1200" kern="1200" dirty="0" smtClean="0">
                <a:solidFill>
                  <a:schemeClr val="tx1"/>
                </a:solidFill>
                <a:effectLst/>
                <a:latin typeface="+mn-lt"/>
                <a:ea typeface="+mn-ea"/>
                <a:cs typeface="+mn-cs"/>
              </a:rPr>
              <a:t> con </a:t>
            </a:r>
            <a:r>
              <a:rPr lang="en-US" sz="1200" kern="1200" dirty="0" err="1" smtClean="0">
                <a:solidFill>
                  <a:schemeClr val="tx1"/>
                </a:solidFill>
                <a:effectLst/>
                <a:latin typeface="+mn-lt"/>
                <a:ea typeface="+mn-ea"/>
                <a:cs typeface="+mn-cs"/>
              </a:rPr>
              <a:t>respondedores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emergencia</a:t>
            </a:r>
            <a:r>
              <a:rPr lang="en-US" sz="1200" kern="1200" dirty="0" smtClean="0">
                <a:solidFill>
                  <a:schemeClr val="tx1"/>
                </a:solidFill>
                <a:effectLst/>
                <a:latin typeface="+mn-lt"/>
                <a:ea typeface="+mn-ea"/>
                <a:cs typeface="+mn-cs"/>
              </a:rPr>
              <a:t> en </a:t>
            </a:r>
            <a:r>
              <a:rPr lang="en-US" sz="1200" kern="1200" dirty="0" err="1" smtClean="0">
                <a:solidFill>
                  <a:schemeClr val="tx1"/>
                </a:solidFill>
                <a:effectLst/>
                <a:latin typeface="+mn-lt"/>
                <a:ea typeface="+mn-ea"/>
                <a:cs typeface="+mn-cs"/>
              </a:rPr>
              <a:t>caso</a:t>
            </a:r>
            <a:r>
              <a:rPr lang="en-US" sz="1200" kern="1200" dirty="0" smtClean="0">
                <a:solidFill>
                  <a:schemeClr val="tx1"/>
                </a:solidFill>
                <a:effectLst/>
                <a:latin typeface="+mn-lt"/>
                <a:ea typeface="+mn-ea"/>
                <a:cs typeface="+mn-cs"/>
              </a:rPr>
              <a:t> de un </a:t>
            </a:r>
            <a:r>
              <a:rPr lang="en-US" sz="1200" kern="1200" dirty="0" err="1" smtClean="0">
                <a:solidFill>
                  <a:schemeClr val="tx1"/>
                </a:solidFill>
                <a:effectLst/>
                <a:latin typeface="+mn-lt"/>
                <a:ea typeface="+mn-ea"/>
                <a:cs typeface="+mn-cs"/>
              </a:rPr>
              <a:t>incidente</a:t>
            </a:r>
            <a:r>
              <a:rPr lang="en-US" sz="1200" kern="120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err="1" smtClean="0">
                <a:solidFill>
                  <a:schemeClr val="tx1"/>
                </a:solidFill>
                <a:effectLst/>
                <a:latin typeface="+mn-lt"/>
                <a:ea typeface="+mn-ea"/>
                <a:cs typeface="+mn-cs"/>
              </a:rPr>
              <a:t>Siempre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analice</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oxígeno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mínimo</a:t>
            </a:r>
            <a:r>
              <a:rPr lang="en-US" sz="1200" kern="1200" dirty="0" smtClean="0">
                <a:solidFill>
                  <a:schemeClr val="tx1"/>
                </a:solidFill>
                <a:effectLst/>
                <a:latin typeface="+mn-lt"/>
                <a:ea typeface="+mn-ea"/>
                <a:cs typeface="+mn-cs"/>
              </a:rPr>
              <a:t> 19.5%) y </a:t>
            </a:r>
            <a:r>
              <a:rPr lang="en-US" sz="1200" kern="1200" dirty="0" err="1" smtClean="0">
                <a:solidFill>
                  <a:schemeClr val="tx1"/>
                </a:solidFill>
                <a:effectLst/>
                <a:latin typeface="+mn-lt"/>
                <a:ea typeface="+mn-ea"/>
                <a:cs typeface="+mn-cs"/>
              </a:rPr>
              <a:t>niveles</a:t>
            </a:r>
            <a:r>
              <a:rPr lang="en-US" sz="1200" kern="1200" dirty="0" smtClean="0">
                <a:solidFill>
                  <a:schemeClr val="tx1"/>
                </a:solidFill>
                <a:effectLst/>
                <a:latin typeface="+mn-lt"/>
                <a:ea typeface="+mn-ea"/>
                <a:cs typeface="+mn-cs"/>
              </a:rPr>
              <a:t> de gas </a:t>
            </a:r>
            <a:r>
              <a:rPr lang="en-US" sz="1200" kern="1200" dirty="0" err="1" smtClean="0">
                <a:solidFill>
                  <a:schemeClr val="tx1"/>
                </a:solidFill>
                <a:effectLst/>
                <a:latin typeface="+mn-lt"/>
                <a:ea typeface="+mn-ea"/>
                <a:cs typeface="+mn-cs"/>
              </a:rPr>
              <a:t>tóxico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inflamable</a:t>
            </a:r>
            <a:r>
              <a:rPr lang="en-US" sz="1200" kern="1200" dirty="0" smtClean="0">
                <a:solidFill>
                  <a:schemeClr val="tx1"/>
                </a:solidFill>
                <a:effectLst/>
                <a:latin typeface="+mn-lt"/>
                <a:ea typeface="+mn-ea"/>
                <a:cs typeface="+mn-cs"/>
              </a:rPr>
              <a:t> (phosphine, C02, </a:t>
            </a:r>
            <a:r>
              <a:rPr lang="en-US" sz="1200" kern="1200" dirty="0" err="1" smtClean="0">
                <a:solidFill>
                  <a:schemeClr val="tx1"/>
                </a:solidFill>
                <a:effectLst/>
                <a:latin typeface="+mn-lt"/>
                <a:ea typeface="+mn-ea"/>
                <a:cs typeface="+mn-cs"/>
              </a:rPr>
              <a:t>polvo</a:t>
            </a:r>
            <a:r>
              <a:rPr lang="en-US" sz="1200" kern="1200" dirty="0" smtClean="0">
                <a:solidFill>
                  <a:schemeClr val="tx1"/>
                </a:solidFill>
                <a:effectLst/>
                <a:latin typeface="+mn-lt"/>
                <a:ea typeface="+mn-ea"/>
                <a:cs typeface="+mn-cs"/>
              </a:rPr>
              <a:t>, etc.) antes de </a:t>
            </a:r>
            <a:r>
              <a:rPr lang="en-US" sz="1200" kern="1200" dirty="0" err="1" smtClean="0">
                <a:solidFill>
                  <a:schemeClr val="tx1"/>
                </a:solidFill>
                <a:effectLst/>
                <a:latin typeface="+mn-lt"/>
                <a:ea typeface="+mn-ea"/>
                <a:cs typeface="+mn-cs"/>
              </a:rPr>
              <a:t>permitir</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entrada</a:t>
            </a:r>
            <a:r>
              <a:rPr lang="en-US" sz="1200" kern="1200" dirty="0" smtClean="0">
                <a:solidFill>
                  <a:schemeClr val="tx1"/>
                </a:solidFill>
                <a:effectLst/>
                <a:latin typeface="+mn-lt"/>
                <a:ea typeface="+mn-ea"/>
                <a:cs typeface="+mn-cs"/>
              </a:rPr>
              <a:t> en el </a:t>
            </a:r>
            <a:r>
              <a:rPr lang="en-US" sz="1200" kern="1200" dirty="0" err="1" smtClean="0">
                <a:solidFill>
                  <a:schemeClr val="tx1"/>
                </a:solidFill>
                <a:effectLst/>
                <a:latin typeface="+mn-lt"/>
                <a:ea typeface="+mn-ea"/>
                <a:cs typeface="+mn-cs"/>
              </a:rPr>
              <a:t>depósito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Muchos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dueños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individuales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depósitos</a:t>
            </a:r>
            <a:r>
              <a:rPr lang="en-US" sz="1200" kern="1200" dirty="0" smtClean="0">
                <a:solidFill>
                  <a:schemeClr val="tx1"/>
                </a:solidFill>
                <a:effectLst/>
                <a:latin typeface="+mn-lt"/>
                <a:ea typeface="+mn-ea"/>
                <a:cs typeface="+mn-cs"/>
              </a:rPr>
              <a:t> no </a:t>
            </a:r>
            <a:r>
              <a:rPr lang="en-US" sz="1200" kern="1200" dirty="0" err="1" smtClean="0">
                <a:solidFill>
                  <a:schemeClr val="tx1"/>
                </a:solidFill>
                <a:effectLst/>
                <a:latin typeface="+mn-lt"/>
                <a:ea typeface="+mn-ea"/>
                <a:cs typeface="+mn-cs"/>
              </a:rPr>
              <a:t>tienen</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equipo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necesario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para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monitorear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pero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sí</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tienen</a:t>
            </a:r>
            <a:r>
              <a:rPr lang="en-US" sz="1200" kern="1200" dirty="0" smtClean="0">
                <a:solidFill>
                  <a:schemeClr val="tx1"/>
                </a:solidFill>
                <a:effectLst/>
                <a:latin typeface="+mn-lt"/>
                <a:ea typeface="+mn-ea"/>
                <a:cs typeface="+mn-cs"/>
              </a:rPr>
              <a:t> la </a:t>
            </a:r>
            <a:r>
              <a:rPr lang="en-US" sz="1200" kern="1200" dirty="0" err="1" smtClean="0">
                <a:solidFill>
                  <a:schemeClr val="tx1"/>
                </a:solidFill>
                <a:effectLst/>
                <a:latin typeface="+mn-lt"/>
                <a:ea typeface="+mn-ea"/>
                <a:cs typeface="+mn-cs"/>
              </a:rPr>
              <a:t>posibilidad</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abrir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ventilas</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permitir</a:t>
            </a:r>
            <a:r>
              <a:rPr lang="en-US" sz="1200" kern="1200" baseline="0" dirty="0" smtClean="0">
                <a:solidFill>
                  <a:schemeClr val="tx1"/>
                </a:solidFill>
                <a:effectLst/>
                <a:latin typeface="+mn-lt"/>
                <a:ea typeface="+mn-ea"/>
                <a:cs typeface="+mn-cs"/>
              </a:rPr>
              <a:t> a los </a:t>
            </a:r>
            <a:r>
              <a:rPr lang="en-US" sz="1200" kern="1200" baseline="0" dirty="0" err="1" smtClean="0">
                <a:solidFill>
                  <a:schemeClr val="tx1"/>
                </a:solidFill>
                <a:effectLst/>
                <a:latin typeface="+mn-lt"/>
                <a:ea typeface="+mn-ea"/>
                <a:cs typeface="+mn-cs"/>
              </a:rPr>
              <a:t>ventiladores</a:t>
            </a:r>
            <a:r>
              <a:rPr lang="en-US" sz="1200" kern="1200" baseline="0" dirty="0" smtClean="0">
                <a:solidFill>
                  <a:schemeClr val="tx1"/>
                </a:solidFill>
                <a:effectLst/>
                <a:latin typeface="+mn-lt"/>
                <a:ea typeface="+mn-ea"/>
                <a:cs typeface="+mn-cs"/>
              </a:rPr>
              <a:t> del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suficiente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tiempo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para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reemplazar</a:t>
            </a:r>
            <a:r>
              <a:rPr lang="en-US" sz="1200" kern="1200" baseline="0" dirty="0" smtClean="0">
                <a:solidFill>
                  <a:schemeClr val="tx1"/>
                </a:solidFill>
                <a:effectLst/>
                <a:latin typeface="+mn-lt"/>
                <a:ea typeface="+mn-ea"/>
                <a:cs typeface="+mn-cs"/>
              </a:rPr>
              <a:t> el </a:t>
            </a:r>
            <a:r>
              <a:rPr lang="en-US" sz="1200" kern="1200" baseline="0" dirty="0" err="1" smtClean="0">
                <a:solidFill>
                  <a:schemeClr val="tx1"/>
                </a:solidFill>
                <a:effectLst/>
                <a:latin typeface="+mn-lt"/>
                <a:ea typeface="+mn-ea"/>
                <a:cs typeface="+mn-cs"/>
              </a:rPr>
              <a:t>aire</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adentro</a:t>
            </a:r>
            <a:r>
              <a:rPr lang="en-US" sz="1200" kern="1200" baseline="0" dirty="0" smtClean="0">
                <a:solidFill>
                  <a:schemeClr val="tx1"/>
                </a:solidFill>
                <a:effectLst/>
                <a:latin typeface="+mn-lt"/>
                <a:ea typeface="+mn-ea"/>
                <a:cs typeface="+mn-cs"/>
              </a:rPr>
              <a:t> con </a:t>
            </a:r>
            <a:r>
              <a:rPr lang="en-US" sz="1200" kern="1200" baseline="0" dirty="0" err="1" smtClean="0">
                <a:solidFill>
                  <a:schemeClr val="tx1"/>
                </a:solidFill>
                <a:effectLst/>
                <a:latin typeface="+mn-lt"/>
                <a:ea typeface="+mn-ea"/>
                <a:cs typeface="+mn-cs"/>
              </a:rPr>
              <a:t>aire</a:t>
            </a:r>
            <a:r>
              <a:rPr lang="en-US" sz="1200" kern="1200" baseline="0" dirty="0" smtClean="0">
                <a:solidFill>
                  <a:schemeClr val="tx1"/>
                </a:solidFill>
                <a:effectLst/>
                <a:latin typeface="+mn-lt"/>
                <a:ea typeface="+mn-ea"/>
                <a:cs typeface="+mn-cs"/>
              </a:rPr>
              <a:t> fresco de </a:t>
            </a:r>
            <a:r>
              <a:rPr lang="en-US" sz="1200" kern="1200" baseline="0" dirty="0" err="1" smtClean="0">
                <a:solidFill>
                  <a:schemeClr val="tx1"/>
                </a:solidFill>
                <a:effectLst/>
                <a:latin typeface="+mn-lt"/>
                <a:ea typeface="+mn-ea"/>
                <a:cs typeface="+mn-cs"/>
              </a:rPr>
              <a:t>afuera</a:t>
            </a:r>
            <a:r>
              <a:rPr lang="en-US" sz="1200" kern="1200" baseline="0" dirty="0" smtClean="0">
                <a:solidFill>
                  <a:schemeClr val="tx1"/>
                </a:solidFill>
                <a:effectLst/>
                <a:latin typeface="+mn-lt"/>
                <a:ea typeface="+mn-ea"/>
                <a:cs typeface="+mn-cs"/>
              </a:rPr>
              <a:t>.</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baseline="0" dirty="0" err="1" smtClean="0">
                <a:solidFill>
                  <a:schemeClr val="tx1"/>
                </a:solidFill>
                <a:effectLst/>
                <a:latin typeface="+mn-lt"/>
                <a:ea typeface="+mn-ea"/>
                <a:cs typeface="+mn-cs"/>
              </a:rPr>
              <a:t>Asegúrese</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tener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luz</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adecuada</a:t>
            </a:r>
            <a:r>
              <a:rPr lang="en-US" sz="1200" kern="1200" baseline="0" dirty="0" smtClean="0">
                <a:solidFill>
                  <a:schemeClr val="tx1"/>
                </a:solidFill>
                <a:effectLst/>
                <a:latin typeface="+mn-lt"/>
                <a:ea typeface="+mn-ea"/>
                <a:cs typeface="+mn-cs"/>
              </a:rPr>
              <a:t>.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mn-ea"/>
              <a:cs typeface="+mn-cs"/>
            </a:endParaRPr>
          </a:p>
          <a:p>
            <a:pPr eaLnBrk="1" hangingPunct="1"/>
            <a:endParaRPr lang="en-US" altLang="en-US" dirty="0" smtClean="0"/>
          </a:p>
        </p:txBody>
      </p:sp>
    </p:spTree>
    <p:extLst>
      <p:ext uri="{BB962C8B-B14F-4D97-AF65-F5344CB8AC3E}">
        <p14:creationId xmlns:p14="http://schemas.microsoft.com/office/powerpoint/2010/main" val="17947687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Caminar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sobre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grano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endurecido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encima</a:t>
            </a:r>
            <a:r>
              <a:rPr lang="en-US" sz="1200" kern="1200" dirty="0" smtClean="0">
                <a:solidFill>
                  <a:schemeClr val="tx1"/>
                </a:solidFill>
                <a:effectLst/>
                <a:latin typeface="+mn-lt"/>
                <a:ea typeface="+mn-ea"/>
                <a:cs typeface="+mn-cs"/>
              </a:rPr>
              <a:t> de un </a:t>
            </a:r>
            <a:r>
              <a:rPr lang="en-US" sz="1200" kern="1200" dirty="0" err="1" smtClean="0">
                <a:solidFill>
                  <a:schemeClr val="tx1"/>
                </a:solidFill>
                <a:effectLst/>
                <a:latin typeface="+mn-lt"/>
                <a:ea typeface="+mn-ea"/>
                <a:cs typeface="+mn-cs"/>
              </a:rPr>
              <a:t>vacío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depósito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grano</a:t>
            </a:r>
            <a:r>
              <a:rPr lang="en-US" sz="1200" kern="1200" dirty="0" smtClean="0">
                <a:solidFill>
                  <a:schemeClr val="tx1"/>
                </a:solidFill>
                <a:effectLst/>
                <a:latin typeface="+mn-lt"/>
                <a:ea typeface="+mn-ea"/>
                <a:cs typeface="+mn-cs"/>
              </a:rPr>
              <a:t>, o </a:t>
            </a:r>
            <a:r>
              <a:rPr lang="en-US" sz="1200" kern="1200" dirty="0" err="1" smtClean="0">
                <a:solidFill>
                  <a:schemeClr val="tx1"/>
                </a:solidFill>
                <a:effectLst/>
                <a:latin typeface="+mn-lt"/>
                <a:ea typeface="+mn-ea"/>
                <a:cs typeface="+mn-cs"/>
              </a:rPr>
              <a:t>intentar</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aflojar</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grano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pegado</a:t>
            </a:r>
            <a:r>
              <a:rPr lang="en-US" sz="1200" kern="1200" dirty="0" smtClean="0">
                <a:solidFill>
                  <a:schemeClr val="tx1"/>
                </a:solidFill>
                <a:effectLst/>
                <a:latin typeface="+mn-lt"/>
                <a:ea typeface="+mn-ea"/>
                <a:cs typeface="+mn-cs"/>
              </a:rPr>
              <a:t> a la pared del </a:t>
            </a:r>
            <a:r>
              <a:rPr lang="en-US" sz="1200" kern="1200" dirty="0" err="1" smtClean="0">
                <a:solidFill>
                  <a:schemeClr val="tx1"/>
                </a:solidFill>
                <a:effectLst/>
                <a:latin typeface="+mn-lt"/>
                <a:ea typeface="+mn-ea"/>
                <a:cs typeface="+mn-cs"/>
              </a:rPr>
              <a:t>depósito</a:t>
            </a:r>
            <a:r>
              <a:rPr lang="en-US" sz="1200" kern="1200" dirty="0" smtClean="0">
                <a:solidFill>
                  <a:schemeClr val="tx1"/>
                </a:solidFill>
                <a:effectLst/>
                <a:latin typeface="+mn-lt"/>
                <a:ea typeface="+mn-ea"/>
                <a:cs typeface="+mn-cs"/>
              </a:rPr>
              <a:t>, son </a:t>
            </a:r>
            <a:r>
              <a:rPr lang="en-US" sz="1200" kern="1200" dirty="0" err="1" smtClean="0">
                <a:solidFill>
                  <a:schemeClr val="tx1"/>
                </a:solidFill>
                <a:effectLst/>
                <a:latin typeface="+mn-lt"/>
                <a:ea typeface="+mn-ea"/>
                <a:cs typeface="+mn-cs"/>
              </a:rPr>
              <a:t>oportunidades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principales</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quedarse</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atrapado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en</a:t>
            </a:r>
            <a:r>
              <a:rPr lang="en-US" sz="1200" kern="1200" dirty="0" smtClean="0">
                <a:solidFill>
                  <a:schemeClr val="tx1"/>
                </a:solidFill>
                <a:effectLst/>
                <a:latin typeface="+mn-lt"/>
                <a:ea typeface="+mn-ea"/>
                <a:cs typeface="+mn-cs"/>
              </a:rPr>
              <a:t> el </a:t>
            </a:r>
            <a:r>
              <a:rPr lang="en-US" sz="1200" kern="1200" dirty="0" err="1" smtClean="0">
                <a:solidFill>
                  <a:schemeClr val="tx1"/>
                </a:solidFill>
                <a:effectLst/>
                <a:latin typeface="+mn-lt"/>
                <a:ea typeface="+mn-ea"/>
                <a:cs typeface="+mn-cs"/>
              </a:rPr>
              <a:t>depósito</a:t>
            </a:r>
            <a:r>
              <a:rPr lang="en-US" sz="1200" kern="1200" dirty="0" smtClean="0">
                <a:solidFill>
                  <a:schemeClr val="tx1"/>
                </a:solidFill>
                <a:effectLst/>
                <a:latin typeface="+mn-lt"/>
                <a:ea typeface="+mn-ea"/>
                <a:cs typeface="+mn-cs"/>
              </a:rPr>
              <a:t> de </a:t>
            </a:r>
            <a:r>
              <a:rPr lang="en-US" sz="1200" kern="1200" dirty="0" err="1" smtClean="0">
                <a:solidFill>
                  <a:schemeClr val="tx1"/>
                </a:solidFill>
                <a:effectLst/>
                <a:latin typeface="+mn-lt"/>
                <a:ea typeface="+mn-ea"/>
                <a:cs typeface="+mn-cs"/>
              </a:rPr>
              <a:t>grano</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Standing on moving grain can be deadly; the grain can act like 'quicksand‘ and bury a worker in seconds.  Moving grain out of a bin while a worker is in the bin creates a suction that can pull the worker into the grain in seconds. </a:t>
            </a:r>
          </a:p>
          <a:p>
            <a:r>
              <a:rPr lang="en-US" sz="1200" kern="1200" dirty="0" smtClean="0">
                <a:solidFill>
                  <a:schemeClr val="tx1"/>
                </a:solidFill>
                <a:effectLst/>
                <a:latin typeface="+mn-lt"/>
                <a:ea typeface="+mn-ea"/>
                <a:cs typeface="+mn-cs"/>
              </a:rPr>
              <a:t>Prohibit walking down grain and similar practices where the worker walks on grain to make it flow. </a:t>
            </a:r>
            <a:endParaRPr lang="en-US" dirty="0" smtClean="0"/>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75</a:t>
            </a:fld>
            <a:endParaRPr lang="en-US" altLang="en-US"/>
          </a:p>
        </p:txBody>
      </p:sp>
    </p:spTree>
    <p:extLst>
      <p:ext uri="{BB962C8B-B14F-4D97-AF65-F5344CB8AC3E}">
        <p14:creationId xmlns:p14="http://schemas.microsoft.com/office/powerpoint/2010/main" val="36684860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err="1" smtClean="0">
                <a:solidFill>
                  <a:schemeClr val="tx1"/>
                </a:solidFill>
                <a:effectLst/>
                <a:latin typeface="+mn-lt"/>
                <a:ea typeface="+mn-ea"/>
                <a:cs typeface="+mn-cs"/>
              </a:rPr>
              <a:t>Nunca</a:t>
            </a:r>
            <a:r>
              <a:rPr lang="en-US" sz="1200" kern="1200" dirty="0" smtClean="0">
                <a:solidFill>
                  <a:schemeClr val="tx1"/>
                </a:solidFill>
                <a:effectLst/>
                <a:latin typeface="+mn-lt"/>
                <a:ea typeface="+mn-ea"/>
                <a:cs typeface="+mn-cs"/>
              </a:rPr>
              <a:t> se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debe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entrar</a:t>
            </a:r>
            <a:r>
              <a:rPr lang="en-US" sz="1200" kern="1200" baseline="0" dirty="0" smtClean="0">
                <a:solidFill>
                  <a:schemeClr val="tx1"/>
                </a:solidFill>
                <a:effectLst/>
                <a:latin typeface="+mn-lt"/>
                <a:ea typeface="+mn-ea"/>
                <a:cs typeface="+mn-cs"/>
              </a:rPr>
              <a:t> a un </a:t>
            </a:r>
            <a:r>
              <a:rPr lang="en-US" sz="1200" kern="1200" baseline="0" dirty="0" err="1" smtClean="0">
                <a:solidFill>
                  <a:schemeClr val="tx1"/>
                </a:solidFill>
                <a:effectLst/>
                <a:latin typeface="+mn-lt"/>
                <a:ea typeface="+mn-ea"/>
                <a:cs typeface="+mn-cs"/>
              </a:rPr>
              <a:t>depósito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debajo</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condición</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puente</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grano</a:t>
            </a:r>
            <a:r>
              <a:rPr lang="en-US" sz="1200" kern="1200" baseline="0" dirty="0" smtClean="0">
                <a:solidFill>
                  <a:schemeClr val="tx1"/>
                </a:solidFill>
                <a:effectLst/>
                <a:latin typeface="+mn-lt"/>
                <a:ea typeface="+mn-ea"/>
                <a:cs typeface="+mn-cs"/>
              </a:rPr>
              <a:t> o </a:t>
            </a:r>
            <a:r>
              <a:rPr lang="en-US" sz="1200" kern="1200" baseline="0" dirty="0" err="1" smtClean="0">
                <a:solidFill>
                  <a:schemeClr val="tx1"/>
                </a:solidFill>
                <a:effectLst/>
                <a:latin typeface="+mn-lt"/>
                <a:ea typeface="+mn-ea"/>
                <a:cs typeface="+mn-cs"/>
              </a:rPr>
              <a:t>donde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una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acumulación</a:t>
            </a:r>
            <a:r>
              <a:rPr lang="en-US" sz="1200" kern="1200" baseline="0" dirty="0" smtClean="0">
                <a:solidFill>
                  <a:schemeClr val="tx1"/>
                </a:solidFill>
                <a:effectLst/>
                <a:latin typeface="+mn-lt"/>
                <a:ea typeface="+mn-ea"/>
                <a:cs typeface="+mn-cs"/>
              </a:rPr>
              <a:t> de </a:t>
            </a:r>
            <a:r>
              <a:rPr lang="en-US" sz="1200" kern="1200" baseline="0" dirty="0" err="1" smtClean="0">
                <a:solidFill>
                  <a:schemeClr val="tx1"/>
                </a:solidFill>
                <a:effectLst/>
                <a:latin typeface="+mn-lt"/>
                <a:ea typeface="+mn-ea"/>
                <a:cs typeface="+mn-cs"/>
              </a:rPr>
              <a:t>grano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en</a:t>
            </a:r>
            <a:r>
              <a:rPr lang="en-US" sz="1200" kern="1200" baseline="0" dirty="0" smtClean="0">
                <a:solidFill>
                  <a:schemeClr val="tx1"/>
                </a:solidFill>
                <a:effectLst/>
                <a:latin typeface="+mn-lt"/>
                <a:ea typeface="+mn-ea"/>
                <a:cs typeface="+mn-cs"/>
              </a:rPr>
              <a:t> las </a:t>
            </a:r>
            <a:r>
              <a:rPr lang="en-US" sz="1200" kern="1200" baseline="0" dirty="0" err="1" smtClean="0">
                <a:solidFill>
                  <a:schemeClr val="tx1"/>
                </a:solidFill>
                <a:effectLst/>
                <a:latin typeface="+mn-lt"/>
                <a:ea typeface="+mn-ea"/>
                <a:cs typeface="+mn-cs"/>
              </a:rPr>
              <a:t>paredes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podría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caer</a:t>
            </a:r>
            <a:r>
              <a:rPr lang="en-US" sz="1200" kern="1200" baseline="0" dirty="0" smtClean="0">
                <a:solidFill>
                  <a:schemeClr val="tx1"/>
                </a:solidFill>
                <a:effectLst/>
                <a:latin typeface="+mn-lt"/>
                <a:ea typeface="+mn-ea"/>
                <a:cs typeface="+mn-cs"/>
              </a:rPr>
              <a:t> y </a:t>
            </a:r>
            <a:r>
              <a:rPr lang="en-US" sz="1200" kern="1200" baseline="0" dirty="0" err="1" smtClean="0">
                <a:solidFill>
                  <a:schemeClr val="tx1"/>
                </a:solidFill>
                <a:effectLst/>
                <a:latin typeface="+mn-lt"/>
                <a:ea typeface="+mn-ea"/>
                <a:cs typeface="+mn-cs"/>
              </a:rPr>
              <a:t>enterrar</a:t>
            </a:r>
            <a:r>
              <a:rPr lang="en-US" sz="1200" kern="1200" baseline="0" dirty="0" smtClean="0">
                <a:solidFill>
                  <a:schemeClr val="tx1"/>
                </a:solidFill>
                <a:effectLst/>
                <a:latin typeface="+mn-lt"/>
                <a:ea typeface="+mn-ea"/>
                <a:cs typeface="+mn-cs"/>
              </a:rPr>
              <a:t> al </a:t>
            </a:r>
            <a:r>
              <a:rPr lang="en-US" sz="1200" kern="1200" baseline="0" dirty="0" err="1" smtClean="0">
                <a:solidFill>
                  <a:schemeClr val="tx1"/>
                </a:solidFill>
                <a:effectLst/>
                <a:latin typeface="+mn-lt"/>
                <a:ea typeface="+mn-ea"/>
                <a:cs typeface="+mn-cs"/>
              </a:rPr>
              <a:t>trabajador</a:t>
            </a:r>
            <a:r>
              <a:rPr lang="en-US" sz="1200" kern="1200" baseline="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76</a:t>
            </a:fld>
            <a:endParaRPr lang="en-US" altLang="en-US"/>
          </a:p>
        </p:txBody>
      </p:sp>
    </p:spTree>
    <p:extLst>
      <p:ext uri="{BB962C8B-B14F-4D97-AF65-F5344CB8AC3E}">
        <p14:creationId xmlns:p14="http://schemas.microsoft.com/office/powerpoint/2010/main" val="624557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to work better with a mixed audience of ag workers, family farm members, and initial emergency responders. </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3</a:t>
            </a:fld>
            <a:endParaRPr lang="en-US" altLang="en-US"/>
          </a:p>
        </p:txBody>
      </p:sp>
    </p:spTree>
    <p:extLst>
      <p:ext uri="{BB962C8B-B14F-4D97-AF65-F5344CB8AC3E}">
        <p14:creationId xmlns:p14="http://schemas.microsoft.com/office/powerpoint/2010/main" val="1194181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mn-ea"/>
                <a:cs typeface="+mn-cs"/>
              </a:rPr>
              <a:t>El </a:t>
            </a:r>
            <a:r>
              <a:rPr lang="en-US" sz="1200" kern="1200" dirty="0" err="1" smtClean="0">
                <a:solidFill>
                  <a:schemeClr val="tx1"/>
                </a:solidFill>
                <a:effectLst/>
                <a:latin typeface="+mn-lt"/>
                <a:ea typeface="+mn-ea"/>
                <a:cs typeface="+mn-cs"/>
              </a:rPr>
              <a:t>tiempo</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es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importantísimo</a:t>
            </a:r>
            <a:r>
              <a:rPr lang="en-US" sz="1200" kern="1200" dirty="0" smtClean="0">
                <a:solidFill>
                  <a:schemeClr val="tx1"/>
                </a:solidFill>
                <a:effectLst/>
                <a:latin typeface="+mn-lt"/>
                <a:ea typeface="+mn-ea"/>
                <a:cs typeface="+mn-cs"/>
              </a:rPr>
              <a:t>—</a:t>
            </a:r>
            <a:r>
              <a:rPr lang="en-US" sz="1200" kern="1200" dirty="0" err="1" smtClean="0">
                <a:solidFill>
                  <a:schemeClr val="tx1"/>
                </a:solidFill>
                <a:effectLst/>
                <a:latin typeface="+mn-lt"/>
                <a:ea typeface="+mn-ea"/>
                <a:cs typeface="+mn-cs"/>
              </a:rPr>
              <a:t>si</a:t>
            </a:r>
            <a:r>
              <a:rPr lang="en-US" sz="1200" kern="1200" dirty="0" smtClean="0">
                <a:solidFill>
                  <a:schemeClr val="tx1"/>
                </a:solidFill>
                <a:effectLst/>
                <a:latin typeface="+mn-lt"/>
                <a:ea typeface="+mn-ea"/>
                <a:cs typeface="+mn-cs"/>
              </a:rPr>
              <a:t> se </a:t>
            </a:r>
            <a:r>
              <a:rPr lang="en-US" sz="1200" kern="1200" dirty="0" err="1" smtClean="0">
                <a:solidFill>
                  <a:schemeClr val="tx1"/>
                </a:solidFill>
                <a:effectLst/>
                <a:latin typeface="+mn-lt"/>
                <a:ea typeface="+mn-ea"/>
                <a:cs typeface="+mn-cs"/>
              </a:rPr>
              <a:t>queda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hundido</a:t>
            </a:r>
            <a:r>
              <a:rPr lang="en-US" sz="1200" kern="1200" dirty="0" smtClean="0">
                <a:solidFill>
                  <a:schemeClr val="tx1"/>
                </a:solidFill>
                <a:effectLst/>
                <a:latin typeface="+mn-lt"/>
                <a:ea typeface="+mn-ea"/>
                <a:cs typeface="+mn-cs"/>
              </a:rPr>
              <a:t>. Solo </a:t>
            </a:r>
            <a:r>
              <a:rPr lang="en-US" sz="1200" kern="1200" dirty="0" err="1" smtClean="0">
                <a:solidFill>
                  <a:schemeClr val="tx1"/>
                </a:solidFill>
                <a:effectLst/>
                <a:latin typeface="+mn-lt"/>
                <a:ea typeface="+mn-ea"/>
                <a:cs typeface="+mn-cs"/>
              </a:rPr>
              <a:t>requiere</a:t>
            </a:r>
            <a:r>
              <a:rPr lang="en-US" sz="1200" kern="1200" dirty="0" smtClean="0">
                <a:solidFill>
                  <a:schemeClr val="tx1"/>
                </a:solidFill>
                <a:effectLst/>
                <a:latin typeface="+mn-lt"/>
                <a:ea typeface="+mn-ea"/>
                <a:cs typeface="+mn-cs"/>
              </a:rPr>
              <a:t> 90 </a:t>
            </a:r>
            <a:r>
              <a:rPr lang="en-US" sz="1200" kern="1200" dirty="0" err="1" smtClean="0">
                <a:solidFill>
                  <a:schemeClr val="tx1"/>
                </a:solidFill>
                <a:effectLst/>
                <a:latin typeface="+mn-lt"/>
                <a:ea typeface="+mn-ea"/>
                <a:cs typeface="+mn-cs"/>
              </a:rPr>
              <a:t>segundos</a:t>
            </a:r>
            <a:r>
              <a:rPr lang="en-US" sz="1200" kern="1200" dirty="0" smtClean="0">
                <a:solidFill>
                  <a:schemeClr val="tx1"/>
                </a:solidFill>
                <a:effectLst/>
                <a:latin typeface="+mn-lt"/>
                <a:ea typeface="+mn-ea"/>
                <a:cs typeface="+mn-cs"/>
              </a:rPr>
              <a:t> para que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usted</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muera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lo </a:t>
            </a:r>
            <a:r>
              <a:rPr lang="en-US" sz="1200" kern="1200" baseline="0" dirty="0" err="1" smtClean="0">
                <a:solidFill>
                  <a:schemeClr val="tx1"/>
                </a:solidFill>
                <a:effectLst/>
                <a:latin typeface="+mn-lt"/>
                <a:ea typeface="+mn-ea"/>
                <a:cs typeface="+mn-cs"/>
              </a:rPr>
              <a:t>tanto</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nunca</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arriesgue</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su</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vida</a:t>
            </a:r>
            <a:r>
              <a:rPr lang="en-US" sz="1200" kern="1200" baseline="0" dirty="0" smtClean="0">
                <a:solidFill>
                  <a:schemeClr val="tx1"/>
                </a:solidFill>
                <a:effectLst/>
                <a:latin typeface="+mn-lt"/>
                <a:ea typeface="+mn-ea"/>
                <a:cs typeface="+mn-cs"/>
              </a:rPr>
              <a:t> o la de </a:t>
            </a:r>
            <a:r>
              <a:rPr lang="en-US" sz="1200" kern="1200" baseline="0" dirty="0" err="1" smtClean="0">
                <a:solidFill>
                  <a:schemeClr val="tx1"/>
                </a:solidFill>
                <a:effectLst/>
                <a:latin typeface="+mn-lt"/>
                <a:ea typeface="+mn-ea"/>
                <a:cs typeface="+mn-cs"/>
              </a:rPr>
              <a:t>alguien</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más</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por</a:t>
            </a:r>
            <a:r>
              <a:rPr lang="en-US" sz="1200" kern="1200" baseline="0" dirty="0" smtClean="0">
                <a:solidFill>
                  <a:schemeClr val="tx1"/>
                </a:solidFill>
                <a:effectLst/>
                <a:latin typeface="+mn-lt"/>
                <a:ea typeface="+mn-ea"/>
                <a:cs typeface="+mn-cs"/>
              </a:rPr>
              <a:t> </a:t>
            </a:r>
            <a:r>
              <a:rPr lang="en-US" sz="1200" kern="1200" baseline="0" dirty="0" err="1" smtClean="0">
                <a:solidFill>
                  <a:schemeClr val="tx1"/>
                </a:solidFill>
                <a:effectLst/>
                <a:latin typeface="+mn-lt"/>
                <a:ea typeface="+mn-ea"/>
                <a:cs typeface="+mn-cs"/>
              </a:rPr>
              <a:t>buscar</a:t>
            </a:r>
            <a:r>
              <a:rPr lang="en-US" sz="1200" kern="1200" baseline="0" dirty="0" smtClean="0">
                <a:solidFill>
                  <a:schemeClr val="tx1"/>
                </a:solidFill>
                <a:effectLst/>
                <a:latin typeface="+mn-lt"/>
                <a:ea typeface="+mn-ea"/>
                <a:cs typeface="+mn-cs"/>
              </a:rPr>
              <a:t> un </a:t>
            </a:r>
            <a:r>
              <a:rPr lang="en-US" sz="1200" kern="1200" baseline="0" dirty="0" err="1" smtClean="0">
                <a:solidFill>
                  <a:schemeClr val="tx1"/>
                </a:solidFill>
                <a:effectLst/>
                <a:latin typeface="+mn-lt"/>
                <a:ea typeface="+mn-ea"/>
                <a:cs typeface="+mn-cs"/>
              </a:rPr>
              <a:t>atajo</a:t>
            </a:r>
            <a:r>
              <a:rPr lang="en-US" sz="1200" kern="1200" baseline="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Siga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procedimientos</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correctos</a:t>
            </a:r>
            <a:r>
              <a:rPr lang="en-US" sz="1200" kern="1200" dirty="0" smtClean="0">
                <a:solidFill>
                  <a:schemeClr val="tx1"/>
                </a:solidFill>
                <a:effectLst/>
                <a:latin typeface="+mn-lt"/>
                <a:ea typeface="+mn-ea"/>
                <a:cs typeface="+mn-cs"/>
              </a:rPr>
              <a:t> de entrada!</a:t>
            </a: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8C629FC-D989-470E-9DD8-1D7D8E08F03E}" type="slidenum">
              <a:rPr lang="en-US" altLang="en-US" smtClean="0">
                <a:latin typeface="Arial" panose="020B0604020202020204" pitchFamily="34" charset="0"/>
              </a:rPr>
              <a:pPr>
                <a:spcBef>
                  <a:spcPct val="0"/>
                </a:spcBef>
              </a:pPr>
              <a:t>77</a:t>
            </a:fld>
            <a:endParaRPr lang="en-US" altLang="en-US" smtClean="0">
              <a:latin typeface="Arial" panose="020B0604020202020204" pitchFamily="34" charset="0"/>
            </a:endParaRPr>
          </a:p>
        </p:txBody>
      </p:sp>
    </p:spTree>
    <p:extLst>
      <p:ext uri="{BB962C8B-B14F-4D97-AF65-F5344CB8AC3E}">
        <p14:creationId xmlns:p14="http://schemas.microsoft.com/office/powerpoint/2010/main" val="420756891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190F7B9-BD47-42B2-BC34-E389480FB2AF}" type="slidenum">
              <a:rPr lang="en-US" altLang="en-US" smtClean="0">
                <a:latin typeface="Arial" panose="020B0604020202020204" pitchFamily="34" charset="0"/>
              </a:rPr>
              <a:pPr>
                <a:spcBef>
                  <a:spcPct val="0"/>
                </a:spcBef>
              </a:pPr>
              <a:t>79</a:t>
            </a:fld>
            <a:endParaRPr lang="en-US" altLang="en-US" smtClean="0">
              <a:latin typeface="Arial" panose="020B0604020202020204" pitchFamily="34" charset="0"/>
            </a:endParaRPr>
          </a:p>
        </p:txBody>
      </p:sp>
      <p:sp>
        <p:nvSpPr>
          <p:cNvPr id="8806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a:t>
            </a:r>
            <a:r>
              <a:rPr lang="en-US" altLang="en-US" dirty="0" err="1" smtClean="0"/>
              <a:t>Seguridad</a:t>
            </a:r>
            <a:r>
              <a:rPr lang="en-US" altLang="en-US" dirty="0" smtClean="0"/>
              <a:t> de la </a:t>
            </a:r>
            <a:r>
              <a:rPr lang="en-US" altLang="en-US" dirty="0" err="1" smtClean="0"/>
              <a:t>vida</a:t>
            </a:r>
            <a:r>
              <a:rPr lang="en-US" altLang="en-US" dirty="0" smtClean="0"/>
              <a:t> de </a:t>
            </a:r>
            <a:r>
              <a:rPr lang="en-US" altLang="en-US" dirty="0" err="1" smtClean="0"/>
              <a:t>quién</a:t>
            </a:r>
            <a:r>
              <a:rPr lang="en-US" altLang="en-US" dirty="0" smtClean="0"/>
              <a:t>?</a:t>
            </a:r>
          </a:p>
          <a:p>
            <a:pPr eaLnBrk="1" hangingPunct="1"/>
            <a:r>
              <a:rPr lang="en-US" altLang="en-US" dirty="0" smtClean="0"/>
              <a:t>1.  La </a:t>
            </a:r>
            <a:r>
              <a:rPr lang="en-US" altLang="en-US" dirty="0" err="1" smtClean="0"/>
              <a:t>mía</a:t>
            </a:r>
            <a:endParaRPr lang="en-US" altLang="en-US" dirty="0" smtClean="0"/>
          </a:p>
          <a:p>
            <a:pPr eaLnBrk="1" hangingPunct="1"/>
            <a:r>
              <a:rPr lang="en-US" altLang="en-US" dirty="0" smtClean="0"/>
              <a:t>2.  La de mi </a:t>
            </a:r>
            <a:r>
              <a:rPr lang="en-US" altLang="en-US" dirty="0" err="1" smtClean="0"/>
              <a:t>compañero</a:t>
            </a:r>
            <a:endParaRPr lang="en-US" altLang="en-US" dirty="0" smtClean="0"/>
          </a:p>
          <a:p>
            <a:pPr eaLnBrk="1" hangingPunct="1"/>
            <a:r>
              <a:rPr lang="en-US" altLang="en-US" dirty="0" smtClean="0"/>
              <a:t>3.  La de </a:t>
            </a:r>
            <a:r>
              <a:rPr lang="en-US" altLang="en-US" dirty="0" err="1" smtClean="0"/>
              <a:t>todos</a:t>
            </a:r>
            <a:r>
              <a:rPr lang="en-US" altLang="en-US" dirty="0" smtClean="0"/>
              <a:t> </a:t>
            </a:r>
            <a:r>
              <a:rPr lang="en-US" altLang="en-US" dirty="0" err="1" smtClean="0"/>
              <a:t>los</a:t>
            </a:r>
            <a:r>
              <a:rPr lang="en-US" altLang="en-US" dirty="0" smtClean="0"/>
              <a:t> </a:t>
            </a:r>
            <a:r>
              <a:rPr lang="en-US" altLang="en-US" dirty="0" err="1" smtClean="0"/>
              <a:t>demás</a:t>
            </a:r>
            <a:endParaRPr lang="en-US" altLang="en-US" dirty="0" smtClean="0"/>
          </a:p>
          <a:p>
            <a:pPr eaLnBrk="1" hangingPunct="1"/>
            <a:endParaRPr lang="en-US" altLang="en-US" dirty="0" smtClean="0"/>
          </a:p>
          <a:p>
            <a:pPr eaLnBrk="1" hangingPunct="1"/>
            <a:r>
              <a:rPr lang="en-US" altLang="en-US" dirty="0" smtClean="0"/>
              <a:t>Solo </a:t>
            </a:r>
            <a:r>
              <a:rPr lang="en-US" altLang="en-US" dirty="0" err="1" smtClean="0"/>
              <a:t>trate</a:t>
            </a:r>
            <a:r>
              <a:rPr lang="en-US" altLang="en-US" dirty="0" smtClean="0"/>
              <a:t> la </a:t>
            </a:r>
            <a:r>
              <a:rPr lang="en-US" altLang="en-US" dirty="0" err="1" smtClean="0"/>
              <a:t>porción</a:t>
            </a:r>
            <a:r>
              <a:rPr lang="en-US" altLang="en-US" dirty="0" smtClean="0"/>
              <a:t> de </a:t>
            </a:r>
            <a:r>
              <a:rPr lang="en-US" altLang="en-US" dirty="0" err="1" smtClean="0"/>
              <a:t>Seguridad</a:t>
            </a:r>
            <a:r>
              <a:rPr lang="en-US" altLang="en-US" dirty="0" smtClean="0"/>
              <a:t> de Vida </a:t>
            </a:r>
            <a:r>
              <a:rPr lang="en-US" altLang="en-US" dirty="0" err="1" smtClean="0"/>
              <a:t>en</a:t>
            </a:r>
            <a:r>
              <a:rPr lang="en-US" altLang="en-US" dirty="0" smtClean="0"/>
              <a:t> </a:t>
            </a:r>
            <a:r>
              <a:rPr lang="en-US" altLang="en-US" dirty="0" err="1" smtClean="0"/>
              <a:t>este</a:t>
            </a:r>
            <a:r>
              <a:rPr lang="en-US" altLang="en-US" dirty="0" smtClean="0"/>
              <a:t> </a:t>
            </a:r>
            <a:r>
              <a:rPr lang="en-US" altLang="en-US" dirty="0" err="1" smtClean="0"/>
              <a:t>momento</a:t>
            </a:r>
            <a:r>
              <a:rPr lang="en-US" altLang="en-US" dirty="0" smtClean="0"/>
              <a:t>. </a:t>
            </a:r>
            <a:r>
              <a:rPr lang="en-US" altLang="en-US" dirty="0" err="1" smtClean="0"/>
              <a:t>Trataremos</a:t>
            </a:r>
            <a:r>
              <a:rPr lang="en-US" altLang="en-US" dirty="0" smtClean="0"/>
              <a:t> las </a:t>
            </a:r>
            <a:r>
              <a:rPr lang="en-US" altLang="en-US" dirty="0" err="1" smtClean="0"/>
              <a:t>otras</a:t>
            </a:r>
            <a:r>
              <a:rPr lang="en-US" altLang="en-US" dirty="0" smtClean="0"/>
              <a:t> dos </a:t>
            </a:r>
            <a:r>
              <a:rPr lang="en-US" altLang="en-US" dirty="0" err="1" smtClean="0"/>
              <a:t>después</a:t>
            </a:r>
            <a:r>
              <a:rPr lang="en-US" altLang="en-US" dirty="0" smtClean="0"/>
              <a:t>. </a:t>
            </a:r>
            <a:r>
              <a:rPr lang="en-US" altLang="en-US" dirty="0" err="1" smtClean="0"/>
              <a:t>Explique</a:t>
            </a:r>
            <a:r>
              <a:rPr lang="en-US" altLang="en-US" dirty="0" smtClean="0"/>
              <a:t> </a:t>
            </a:r>
            <a:r>
              <a:rPr lang="en-US" altLang="en-US" dirty="0" err="1" smtClean="0"/>
              <a:t>esto</a:t>
            </a:r>
            <a:r>
              <a:rPr lang="en-US" altLang="en-US" dirty="0" smtClean="0"/>
              <a:t> a la </a:t>
            </a:r>
            <a:r>
              <a:rPr lang="en-US" altLang="en-US" dirty="0" err="1" smtClean="0"/>
              <a:t>clase</a:t>
            </a:r>
            <a:r>
              <a:rPr lang="en-US" altLang="en-US" dirty="0" smtClean="0"/>
              <a:t>. </a:t>
            </a:r>
          </a:p>
        </p:txBody>
      </p:sp>
    </p:spTree>
    <p:extLst>
      <p:ext uri="{BB962C8B-B14F-4D97-AF65-F5344CB8AC3E}">
        <p14:creationId xmlns:p14="http://schemas.microsoft.com/office/powerpoint/2010/main" val="26715517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Autofit/>
          </a:bodyPr>
          <a:lstStyle/>
          <a:p>
            <a:r>
              <a:rPr lang="en-US" dirty="0" smtClean="0">
                <a:latin typeface="Arial" panose="020B0604020202020204" pitchFamily="34" charset="0"/>
                <a:cs typeface="Arial" panose="020B0604020202020204" pitchFamily="34" charset="0"/>
              </a:rPr>
              <a:t>La </a:t>
            </a:r>
            <a:r>
              <a:rPr lang="en-US" dirty="0" err="1" smtClean="0">
                <a:latin typeface="Arial" panose="020B0604020202020204" pitchFamily="34" charset="0"/>
                <a:cs typeface="Arial" panose="020B0604020202020204" pitchFamily="34" charset="0"/>
              </a:rPr>
              <a:t>mente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humana</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falible</a:t>
            </a:r>
            <a:r>
              <a:rPr lang="en-US" dirty="0" smtClean="0">
                <a:latin typeface="Arial" panose="020B0604020202020204" pitchFamily="34" charset="0"/>
                <a:cs typeface="Arial" panose="020B0604020202020204" pitchFamily="34" charset="0"/>
              </a:rPr>
              <a:t> y el error </a:t>
            </a:r>
            <a:r>
              <a:rPr lang="en-US" dirty="0" err="1" smtClean="0">
                <a:latin typeface="Arial" panose="020B0604020202020204" pitchFamily="34" charset="0"/>
                <a:cs typeface="Arial" panose="020B0604020202020204" pitchFamily="34" charset="0"/>
              </a:rPr>
              <a:t>puede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ocurrir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muchas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razones</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por</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ejemplo</a:t>
            </a:r>
            <a:r>
              <a:rPr lang="en-US" dirty="0" smtClean="0">
                <a:latin typeface="Arial" panose="020B0604020202020204" pitchFamily="34" charset="0"/>
                <a:cs typeface="Arial" panose="020B0604020202020204" pitchFamily="34" charset="0"/>
              </a:rPr>
              <a:t>,</a:t>
            </a:r>
            <a:r>
              <a:rPr lang="en-US" baseline="0" dirty="0" smtClean="0">
                <a:latin typeface="Arial" panose="020B0604020202020204" pitchFamily="34" charset="0"/>
                <a:cs typeface="Arial" panose="020B0604020202020204" pitchFamily="34" charset="0"/>
              </a:rPr>
              <a:t> de un </a:t>
            </a:r>
            <a:r>
              <a:rPr lang="en-US" baseline="0" dirty="0" err="1" smtClean="0">
                <a:latin typeface="Arial" panose="020B0604020202020204" pitchFamily="34" charset="0"/>
                <a:cs typeface="Arial" panose="020B0604020202020204" pitchFamily="34" charset="0"/>
              </a:rPr>
              <a:t>mensaje</a:t>
            </a:r>
            <a:r>
              <a:rPr lang="en-US" baseline="0" dirty="0" smtClean="0">
                <a:latin typeface="Arial" panose="020B0604020202020204" pitchFamily="34" charset="0"/>
                <a:cs typeface="Arial" panose="020B0604020202020204" pitchFamily="34" charset="0"/>
              </a:rPr>
              <a:t> que no se </a:t>
            </a:r>
            <a:r>
              <a:rPr lang="en-US" baseline="0" dirty="0" err="1" smtClean="0">
                <a:latin typeface="Arial" panose="020B0604020202020204" pitchFamily="34" charset="0"/>
                <a:cs typeface="Arial" panose="020B0604020202020204" pitchFamily="34" charset="0"/>
              </a:rPr>
              <a:t>oyó</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bien</a:t>
            </a:r>
            <a:r>
              <a:rPr lang="en-US" baseline="0" dirty="0" smtClean="0">
                <a:latin typeface="Arial" panose="020B0604020202020204" pitchFamily="34" charset="0"/>
                <a:cs typeface="Arial" panose="020B0604020202020204" pitchFamily="34" charset="0"/>
              </a:rPr>
              <a:t>, de </a:t>
            </a:r>
            <a:r>
              <a:rPr lang="en-US" baseline="0" dirty="0" err="1" smtClean="0">
                <a:latin typeface="Arial" panose="020B0604020202020204" pitchFamily="34" charset="0"/>
                <a:cs typeface="Arial" panose="020B0604020202020204" pitchFamily="34" charset="0"/>
              </a:rPr>
              <a:t>una</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falla</a:t>
            </a:r>
            <a:r>
              <a:rPr lang="en-US" baseline="0" dirty="0" smtClean="0">
                <a:latin typeface="Arial" panose="020B0604020202020204" pitchFamily="34" charset="0"/>
                <a:cs typeface="Arial" panose="020B0604020202020204" pitchFamily="34" charset="0"/>
              </a:rPr>
              <a:t> de la </a:t>
            </a:r>
            <a:r>
              <a:rPr lang="en-US" baseline="0" dirty="0" err="1" smtClean="0">
                <a:latin typeface="Arial" panose="020B0604020202020204" pitchFamily="34" charset="0"/>
                <a:cs typeface="Arial" panose="020B0604020202020204" pitchFamily="34" charset="0"/>
              </a:rPr>
              <a:t>memoria</a:t>
            </a:r>
            <a:r>
              <a:rPr lang="en-US" baseline="0" dirty="0" smtClean="0">
                <a:latin typeface="Arial" panose="020B0604020202020204" pitchFamily="34" charset="0"/>
                <a:cs typeface="Arial" panose="020B0604020202020204" pitchFamily="34" charset="0"/>
              </a:rPr>
              <a:t> o de </a:t>
            </a:r>
            <a:r>
              <a:rPr lang="en-US" baseline="0" dirty="0" err="1" smtClean="0">
                <a:latin typeface="Arial" panose="020B0604020202020204" pitchFamily="34" charset="0"/>
                <a:cs typeface="Arial" panose="020B0604020202020204" pitchFamily="34" charset="0"/>
              </a:rPr>
              <a:t>una</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apreciación</a:t>
            </a:r>
            <a:r>
              <a:rPr lang="en-US" baseline="0" dirty="0" smtClean="0">
                <a:latin typeface="Arial" panose="020B0604020202020204" pitchFamily="34" charset="0"/>
                <a:cs typeface="Arial" panose="020B0604020202020204" pitchFamily="34" charset="0"/>
              </a:rPr>
              <a:t> </a:t>
            </a:r>
            <a:r>
              <a:rPr lang="en-US" baseline="0" dirty="0" err="1" smtClean="0">
                <a:latin typeface="Arial" panose="020B0604020202020204" pitchFamily="34" charset="0"/>
                <a:cs typeface="Arial" panose="020B0604020202020204" pitchFamily="34" charset="0"/>
              </a:rPr>
              <a:t>incorrecta</a:t>
            </a:r>
            <a:r>
              <a:rPr lang="en-US" baseline="0" dirty="0" smtClean="0">
                <a:latin typeface="Arial" panose="020B0604020202020204" pitchFamily="34" charset="0"/>
                <a:cs typeface="Arial" panose="020B0604020202020204" pitchFamily="34" charset="0"/>
              </a:rPr>
              <a:t> de la </a:t>
            </a:r>
            <a:r>
              <a:rPr lang="en-US" baseline="0" dirty="0" err="1" smtClean="0">
                <a:latin typeface="Arial" panose="020B0604020202020204" pitchFamily="34" charset="0"/>
                <a:cs typeface="Arial" panose="020B0604020202020204" pitchFamily="34" charset="0"/>
              </a:rPr>
              <a:t>situación</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a:p>
            <a:r>
              <a:rPr lang="en-US" b="0" i="0" kern="1200" dirty="0" err="1" smtClean="0">
                <a:solidFill>
                  <a:schemeClr val="tx1"/>
                </a:solidFill>
                <a:effectLst/>
                <a:latin typeface="Arial" panose="020B0604020202020204" pitchFamily="34" charset="0"/>
                <a:cs typeface="Arial" panose="020B0604020202020204" pitchFamily="34" charset="0"/>
              </a:rPr>
              <a:t>Estos</a:t>
            </a:r>
            <a:r>
              <a:rPr lang="en-US" b="0" i="0" kern="1200" dirty="0" smtClean="0">
                <a:solidFill>
                  <a:schemeClr val="tx1"/>
                </a:solidFill>
                <a:effectLst/>
                <a:latin typeface="Arial" panose="020B0604020202020204" pitchFamily="34" charset="0"/>
                <a:cs typeface="Arial" panose="020B0604020202020204" pitchFamily="34" charset="0"/>
              </a:rPr>
              <a:t> son </a:t>
            </a:r>
            <a:r>
              <a:rPr lang="en-US" b="0" i="0" kern="1200" dirty="0" err="1" smtClean="0">
                <a:solidFill>
                  <a:schemeClr val="tx1"/>
                </a:solidFill>
                <a:effectLst/>
                <a:latin typeface="Arial" panose="020B0604020202020204" pitchFamily="34" charset="0"/>
                <a:cs typeface="Arial" panose="020B0604020202020204" pitchFamily="34" charset="0"/>
              </a:rPr>
              <a:t>doce</a:t>
            </a:r>
            <a:r>
              <a:rPr lang="en-US" b="0" i="0" kern="1200" dirty="0" smtClean="0">
                <a:solidFill>
                  <a:schemeClr val="tx1"/>
                </a:solidFill>
                <a:effectLst/>
                <a:latin typeface="Arial" panose="020B0604020202020204" pitchFamily="34" charset="0"/>
                <a:cs typeface="Arial" panose="020B0604020202020204" pitchFamily="34" charset="0"/>
              </a:rPr>
              <a:t> de </a:t>
            </a:r>
            <a:r>
              <a:rPr lang="en-US" b="0" i="0" kern="1200" dirty="0" err="1" smtClean="0">
                <a:solidFill>
                  <a:schemeClr val="tx1"/>
                </a:solidFill>
                <a:effectLst/>
                <a:latin typeface="Arial" panose="020B0604020202020204" pitchFamily="34" charset="0"/>
                <a:cs typeface="Arial" panose="020B0604020202020204" pitchFamily="34" charset="0"/>
              </a:rPr>
              <a:t>los</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errores</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humanos</a:t>
            </a:r>
            <a:r>
              <a:rPr lang="en-US" b="0" i="0" kern="1200" dirty="0" smtClean="0">
                <a:solidFill>
                  <a:schemeClr val="tx1"/>
                </a:solidFill>
                <a:effectLst/>
                <a:latin typeface="Arial" panose="020B0604020202020204" pitchFamily="34" charset="0"/>
                <a:cs typeface="Arial" panose="020B0604020202020204" pitchFamily="34" charset="0"/>
              </a:rPr>
              <a:t> o </a:t>
            </a:r>
            <a:r>
              <a:rPr lang="en-US" b="0" i="0" kern="1200" dirty="0" err="1" smtClean="0">
                <a:solidFill>
                  <a:schemeClr val="tx1"/>
                </a:solidFill>
                <a:effectLst/>
                <a:latin typeface="Arial" panose="020B0604020202020204" pitchFamily="34" charset="0"/>
                <a:cs typeface="Arial" panose="020B0604020202020204" pitchFamily="34" charset="0"/>
              </a:rPr>
              <a:t>condiciones</a:t>
            </a:r>
            <a:r>
              <a:rPr lang="en-US" b="0" i="0" kern="1200" dirty="0" smtClean="0">
                <a:solidFill>
                  <a:schemeClr val="tx1"/>
                </a:solidFill>
                <a:effectLst/>
                <a:latin typeface="Arial" panose="020B0604020202020204" pitchFamily="34" charset="0"/>
                <a:cs typeface="Arial" panose="020B0604020202020204" pitchFamily="34" charset="0"/>
              </a:rPr>
              <a:t> que </a:t>
            </a:r>
            <a:r>
              <a:rPr lang="en-US" b="0" i="0" kern="1200" dirty="0" err="1" smtClean="0">
                <a:solidFill>
                  <a:schemeClr val="tx1"/>
                </a:solidFill>
                <a:effectLst/>
                <a:latin typeface="Arial" panose="020B0604020202020204" pitchFamily="34" charset="0"/>
                <a:cs typeface="Arial" panose="020B0604020202020204" pitchFamily="34" charset="0"/>
              </a:rPr>
              <a:t>pueden</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servir</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como</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precursores</a:t>
            </a:r>
            <a:r>
              <a:rPr lang="en-US" b="0" i="0" kern="1200" dirty="0" smtClean="0">
                <a:solidFill>
                  <a:schemeClr val="tx1"/>
                </a:solidFill>
                <a:effectLst/>
                <a:latin typeface="Arial" panose="020B0604020202020204" pitchFamily="34" charset="0"/>
                <a:cs typeface="Arial" panose="020B0604020202020204" pitchFamily="34" charset="0"/>
              </a:rPr>
              <a:t> a </a:t>
            </a:r>
            <a:r>
              <a:rPr lang="en-US" b="0" i="0" kern="1200" dirty="0" err="1" smtClean="0">
                <a:solidFill>
                  <a:schemeClr val="tx1"/>
                </a:solidFill>
                <a:effectLst/>
                <a:latin typeface="Arial" panose="020B0604020202020204" pitchFamily="34" charset="0"/>
                <a:cs typeface="Arial" panose="020B0604020202020204" pitchFamily="34" charset="0"/>
              </a:rPr>
              <a:t>accidentes</a:t>
            </a:r>
            <a:r>
              <a:rPr lang="en-US" b="0" i="0" kern="1200" dirty="0" smtClean="0">
                <a:solidFill>
                  <a:schemeClr val="tx1"/>
                </a:solidFill>
                <a:effectLst/>
                <a:latin typeface="Arial" panose="020B0604020202020204" pitchFamily="34" charset="0"/>
                <a:cs typeface="Arial" panose="020B0604020202020204" pitchFamily="34" charset="0"/>
              </a:rPr>
              <a:t> o </a:t>
            </a:r>
            <a:r>
              <a:rPr lang="en-US" b="0" i="0" kern="1200" dirty="0" err="1" smtClean="0">
                <a:solidFill>
                  <a:schemeClr val="tx1"/>
                </a:solidFill>
                <a:effectLst/>
                <a:latin typeface="Arial" panose="020B0604020202020204" pitchFamily="34" charset="0"/>
                <a:cs typeface="Arial" panose="020B0604020202020204" pitchFamily="34" charset="0"/>
              </a:rPr>
              <a:t>incidentes</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Estos</a:t>
            </a:r>
            <a:r>
              <a:rPr lang="en-US" b="0" i="0" kern="1200" baseline="0" dirty="0" smtClean="0">
                <a:solidFill>
                  <a:schemeClr val="tx1"/>
                </a:solidFill>
                <a:effectLst/>
                <a:latin typeface="Arial" panose="020B0604020202020204" pitchFamily="34" charset="0"/>
                <a:cs typeface="Arial" panose="020B0604020202020204" pitchFamily="34" charset="0"/>
              </a:rPr>
              <a:t> </a:t>
            </a:r>
            <a:r>
              <a:rPr lang="en-US" b="0" i="0" kern="1200" baseline="0" dirty="0" err="1" smtClean="0">
                <a:solidFill>
                  <a:schemeClr val="tx1"/>
                </a:solidFill>
                <a:effectLst/>
                <a:latin typeface="Arial" panose="020B0604020202020204" pitchFamily="34" charset="0"/>
                <a:cs typeface="Arial" panose="020B0604020202020204" pitchFamily="34" charset="0"/>
              </a:rPr>
              <a:t>doce</a:t>
            </a:r>
            <a:r>
              <a:rPr lang="en-US" b="0" i="0" kern="1200" baseline="0" dirty="0" smtClean="0">
                <a:solidFill>
                  <a:schemeClr val="tx1"/>
                </a:solidFill>
                <a:effectLst/>
                <a:latin typeface="Arial" panose="020B0604020202020204" pitchFamily="34" charset="0"/>
                <a:cs typeface="Arial" panose="020B0604020202020204" pitchFamily="34" charset="0"/>
              </a:rPr>
              <a:t> </a:t>
            </a:r>
            <a:r>
              <a:rPr lang="en-US" b="0" i="0" kern="1200" baseline="0" dirty="0" err="1" smtClean="0">
                <a:solidFill>
                  <a:schemeClr val="tx1"/>
                </a:solidFill>
                <a:effectLst/>
                <a:latin typeface="Arial" panose="020B0604020202020204" pitchFamily="34" charset="0"/>
                <a:cs typeface="Arial" panose="020B0604020202020204" pitchFamily="34" charset="0"/>
              </a:rPr>
              <a:t>elementos</a:t>
            </a:r>
            <a:r>
              <a:rPr lang="en-US" b="0" i="0" kern="1200" baseline="0" dirty="0" smtClean="0">
                <a:solidFill>
                  <a:schemeClr val="tx1"/>
                </a:solidFill>
                <a:effectLst/>
                <a:latin typeface="Arial" panose="020B0604020202020204" pitchFamily="34" charset="0"/>
                <a:cs typeface="Arial" panose="020B0604020202020204" pitchFamily="34" charset="0"/>
              </a:rPr>
              <a:t> </a:t>
            </a:r>
            <a:r>
              <a:rPr lang="en-US" b="0" i="0" kern="1200" baseline="0" dirty="0" err="1" smtClean="0">
                <a:solidFill>
                  <a:schemeClr val="tx1"/>
                </a:solidFill>
                <a:effectLst/>
                <a:latin typeface="Arial" panose="020B0604020202020204" pitchFamily="34" charset="0"/>
                <a:cs typeface="Arial" panose="020B0604020202020204" pitchFamily="34" charset="0"/>
              </a:rPr>
              <a:t>influyen</a:t>
            </a:r>
            <a:r>
              <a:rPr lang="en-US" b="0" i="0" kern="1200" baseline="0" dirty="0" smtClean="0">
                <a:solidFill>
                  <a:schemeClr val="tx1"/>
                </a:solidFill>
                <a:effectLst/>
                <a:latin typeface="Arial" panose="020B0604020202020204" pitchFamily="34" charset="0"/>
                <a:cs typeface="Arial" panose="020B0604020202020204" pitchFamily="34" charset="0"/>
              </a:rPr>
              <a:t> </a:t>
            </a:r>
            <a:r>
              <a:rPr lang="en-US" b="0" i="0" kern="1200" baseline="0" dirty="0" err="1" smtClean="0">
                <a:solidFill>
                  <a:schemeClr val="tx1"/>
                </a:solidFill>
                <a:effectLst/>
                <a:latin typeface="Arial" panose="020B0604020202020204" pitchFamily="34" charset="0"/>
                <a:cs typeface="Arial" panose="020B0604020202020204" pitchFamily="34" charset="0"/>
              </a:rPr>
              <a:t>en</a:t>
            </a:r>
            <a:r>
              <a:rPr lang="en-US" b="0" i="0" kern="1200" baseline="0" dirty="0" smtClean="0">
                <a:solidFill>
                  <a:schemeClr val="tx1"/>
                </a:solidFill>
                <a:effectLst/>
                <a:latin typeface="Arial" panose="020B0604020202020204" pitchFamily="34" charset="0"/>
                <a:cs typeface="Arial" panose="020B0604020202020204" pitchFamily="34" charset="0"/>
              </a:rPr>
              <a:t> las personas para </a:t>
            </a:r>
            <a:r>
              <a:rPr lang="en-US" b="0" i="0" kern="1200" baseline="0" dirty="0" err="1" smtClean="0">
                <a:solidFill>
                  <a:schemeClr val="tx1"/>
                </a:solidFill>
                <a:effectLst/>
                <a:latin typeface="Arial" panose="020B0604020202020204" pitchFamily="34" charset="0"/>
                <a:cs typeface="Arial" panose="020B0604020202020204" pitchFamily="34" charset="0"/>
              </a:rPr>
              <a:t>causar</a:t>
            </a:r>
            <a:r>
              <a:rPr lang="en-US" b="0" i="0" kern="1200" baseline="0" dirty="0" smtClean="0">
                <a:solidFill>
                  <a:schemeClr val="tx1"/>
                </a:solidFill>
                <a:effectLst/>
                <a:latin typeface="Arial" panose="020B0604020202020204" pitchFamily="34" charset="0"/>
                <a:cs typeface="Arial" panose="020B0604020202020204" pitchFamily="34" charset="0"/>
              </a:rPr>
              <a:t> que </a:t>
            </a:r>
            <a:r>
              <a:rPr lang="en-US" b="0" i="0" kern="1200" baseline="0" dirty="0" err="1" smtClean="0">
                <a:solidFill>
                  <a:schemeClr val="tx1"/>
                </a:solidFill>
                <a:effectLst/>
                <a:latin typeface="Arial" panose="020B0604020202020204" pitchFamily="34" charset="0"/>
                <a:cs typeface="Arial" panose="020B0604020202020204" pitchFamily="34" charset="0"/>
              </a:rPr>
              <a:t>cometan</a:t>
            </a:r>
            <a:r>
              <a:rPr lang="en-US" b="0" i="0" kern="1200" baseline="0" dirty="0" smtClean="0">
                <a:solidFill>
                  <a:schemeClr val="tx1"/>
                </a:solidFill>
                <a:effectLst/>
                <a:latin typeface="Arial" panose="020B0604020202020204" pitchFamily="34" charset="0"/>
                <a:cs typeface="Arial" panose="020B0604020202020204" pitchFamily="34" charset="0"/>
              </a:rPr>
              <a:t> </a:t>
            </a:r>
            <a:r>
              <a:rPr lang="en-US" b="0" i="0" kern="1200" baseline="0" dirty="0" err="1" smtClean="0">
                <a:solidFill>
                  <a:schemeClr val="tx1"/>
                </a:solidFill>
                <a:effectLst/>
                <a:latin typeface="Arial" panose="020B0604020202020204" pitchFamily="34" charset="0"/>
                <a:cs typeface="Arial" panose="020B0604020202020204" pitchFamily="34" charset="0"/>
              </a:rPr>
              <a:t>errores</a:t>
            </a:r>
            <a:r>
              <a:rPr lang="en-US" b="0" i="0" kern="1200" baseline="0" dirty="0" smtClean="0">
                <a:solidFill>
                  <a:schemeClr val="tx1"/>
                </a:solidFill>
                <a:effectLst/>
                <a:latin typeface="Arial" panose="020B0604020202020204" pitchFamily="34" charset="0"/>
                <a:cs typeface="Arial" panose="020B0604020202020204" pitchFamily="34" charset="0"/>
              </a:rPr>
              <a:t>. La </a:t>
            </a:r>
            <a:r>
              <a:rPr lang="en-US" b="0" i="0" kern="1200" baseline="0" dirty="0" err="1" smtClean="0">
                <a:solidFill>
                  <a:schemeClr val="tx1"/>
                </a:solidFill>
                <a:effectLst/>
                <a:latin typeface="Arial" panose="020B0604020202020204" pitchFamily="34" charset="0"/>
                <a:cs typeface="Arial" panose="020B0604020202020204" pitchFamily="34" charset="0"/>
              </a:rPr>
              <a:t>Docena</a:t>
            </a:r>
            <a:r>
              <a:rPr lang="en-US" b="0" i="0" kern="1200" baseline="0" dirty="0" smtClean="0">
                <a:solidFill>
                  <a:schemeClr val="tx1"/>
                </a:solidFill>
                <a:effectLst/>
                <a:latin typeface="Arial" panose="020B0604020202020204" pitchFamily="34" charset="0"/>
                <a:cs typeface="Arial" panose="020B0604020202020204" pitchFamily="34" charset="0"/>
              </a:rPr>
              <a:t> </a:t>
            </a:r>
            <a:r>
              <a:rPr lang="en-US" b="0" i="0" kern="1200" baseline="0" dirty="0" err="1" smtClean="0">
                <a:solidFill>
                  <a:schemeClr val="tx1"/>
                </a:solidFill>
                <a:effectLst/>
                <a:latin typeface="Arial" panose="020B0604020202020204" pitchFamily="34" charset="0"/>
                <a:cs typeface="Arial" panose="020B0604020202020204" pitchFamily="34" charset="0"/>
              </a:rPr>
              <a:t>Sucia</a:t>
            </a:r>
            <a:r>
              <a:rPr lang="en-US" b="0" i="0" kern="1200" baseline="0" dirty="0" smtClean="0">
                <a:solidFill>
                  <a:schemeClr val="tx1"/>
                </a:solidFill>
                <a:effectLst/>
                <a:latin typeface="Arial" panose="020B0604020202020204" pitchFamily="34" charset="0"/>
                <a:cs typeface="Arial" panose="020B0604020202020204" pitchFamily="34" charset="0"/>
              </a:rPr>
              <a:t> (Dirty</a:t>
            </a:r>
            <a:r>
              <a:rPr lang="en-US" b="0" i="0" kern="1200" dirty="0" smtClean="0">
                <a:solidFill>
                  <a:schemeClr val="tx1"/>
                </a:solidFill>
                <a:effectLst/>
                <a:latin typeface="Arial" panose="020B0604020202020204" pitchFamily="34" charset="0"/>
                <a:cs typeface="Arial" panose="020B0604020202020204" pitchFamily="34" charset="0"/>
              </a:rPr>
              <a:t> Dozen) </a:t>
            </a:r>
            <a:r>
              <a:rPr lang="en-US" b="0" i="0" kern="1200" dirty="0" err="1" smtClean="0">
                <a:solidFill>
                  <a:schemeClr val="tx1"/>
                </a:solidFill>
                <a:effectLst/>
                <a:latin typeface="Arial" panose="020B0604020202020204" pitchFamily="34" charset="0"/>
                <a:cs typeface="Arial" panose="020B0604020202020204" pitchFamily="34" charset="0"/>
              </a:rPr>
              <a:t>es</a:t>
            </a:r>
            <a:r>
              <a:rPr lang="en-US" b="0" i="0" kern="1200" dirty="0" smtClean="0">
                <a:solidFill>
                  <a:schemeClr val="tx1"/>
                </a:solidFill>
                <a:effectLst/>
                <a:latin typeface="Arial" panose="020B0604020202020204" pitchFamily="34" charset="0"/>
                <a:cs typeface="Arial" panose="020B0604020202020204" pitchFamily="34" charset="0"/>
              </a:rPr>
              <a:t> un </a:t>
            </a:r>
            <a:r>
              <a:rPr lang="en-US" b="0" i="0" kern="1200" dirty="0" err="1" smtClean="0">
                <a:solidFill>
                  <a:schemeClr val="tx1"/>
                </a:solidFill>
                <a:effectLst/>
                <a:latin typeface="Arial" panose="020B0604020202020204" pitchFamily="34" charset="0"/>
                <a:cs typeface="Arial" panose="020B0604020202020204" pitchFamily="34" charset="0"/>
              </a:rPr>
              <a:t>concepto</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desarrollado</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por</a:t>
            </a:r>
            <a:r>
              <a:rPr lang="en-US" b="0" i="0" kern="1200" dirty="0" smtClean="0">
                <a:solidFill>
                  <a:schemeClr val="tx1"/>
                </a:solidFill>
                <a:effectLst/>
                <a:latin typeface="Arial" panose="020B0604020202020204" pitchFamily="34" charset="0"/>
                <a:cs typeface="Arial" panose="020B0604020202020204" pitchFamily="34" charset="0"/>
              </a:rPr>
              <a:t> Gordon </a:t>
            </a:r>
            <a:r>
              <a:rPr lang="en-US" b="0" i="0" kern="1200" dirty="0" err="1" smtClean="0">
                <a:solidFill>
                  <a:schemeClr val="tx1"/>
                </a:solidFill>
                <a:effectLst/>
                <a:latin typeface="Arial" panose="020B0604020202020204" pitchFamily="34" charset="0"/>
                <a:cs typeface="Arial" panose="020B0604020202020204" pitchFamily="34" charset="0"/>
              </a:rPr>
              <a:t>Dupont</a:t>
            </a:r>
            <a:r>
              <a:rPr lang="en-US" b="0" i="0" kern="1200" dirty="0" smtClean="0">
                <a:solidFill>
                  <a:schemeClr val="tx1"/>
                </a:solidFill>
                <a:effectLst/>
                <a:latin typeface="Arial" panose="020B0604020202020204" pitchFamily="34" charset="0"/>
                <a:cs typeface="Arial" panose="020B0604020202020204" pitchFamily="34" charset="0"/>
              </a:rPr>
              <a:t>, de Transport Canada </a:t>
            </a:r>
            <a:r>
              <a:rPr lang="en-US" b="0" i="0" kern="1200" dirty="0" err="1" smtClean="0">
                <a:solidFill>
                  <a:schemeClr val="tx1"/>
                </a:solidFill>
                <a:effectLst/>
                <a:latin typeface="Arial" panose="020B0604020202020204" pitchFamily="34" charset="0"/>
                <a:cs typeface="Arial" panose="020B0604020202020204" pitchFamily="34" charset="0"/>
              </a:rPr>
              <a:t>en</a:t>
            </a:r>
            <a:r>
              <a:rPr lang="en-US" b="0" i="0" kern="1200" dirty="0" smtClean="0">
                <a:solidFill>
                  <a:schemeClr val="tx1"/>
                </a:solidFill>
                <a:effectLst/>
                <a:latin typeface="Arial" panose="020B0604020202020204" pitchFamily="34" charset="0"/>
                <a:cs typeface="Arial" panose="020B0604020202020204" pitchFamily="34" charset="0"/>
              </a:rPr>
              <a:t> 1993.</a:t>
            </a:r>
          </a:p>
          <a:p>
            <a:r>
              <a:rPr lang="en-US" b="0" i="0" kern="1200" dirty="0" smtClean="0">
                <a:solidFill>
                  <a:schemeClr val="tx1"/>
                </a:solidFill>
                <a:effectLst/>
                <a:latin typeface="Arial" panose="020B0604020202020204" pitchFamily="34" charset="0"/>
                <a:cs typeface="Arial" panose="020B0604020202020204" pitchFamily="34" charset="0"/>
              </a:rPr>
              <a:t>Para </a:t>
            </a:r>
            <a:r>
              <a:rPr lang="en-US" b="0" i="0" kern="1200" dirty="0" err="1" smtClean="0">
                <a:solidFill>
                  <a:schemeClr val="tx1"/>
                </a:solidFill>
                <a:effectLst/>
                <a:latin typeface="Arial" panose="020B0604020202020204" pitchFamily="34" charset="0"/>
                <a:cs typeface="Arial" panose="020B0604020202020204" pitchFamily="34" charset="0"/>
              </a:rPr>
              <a:t>cada</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elemento</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en</a:t>
            </a:r>
            <a:r>
              <a:rPr lang="en-US" b="0" i="0" kern="1200" dirty="0" smtClean="0">
                <a:solidFill>
                  <a:schemeClr val="tx1"/>
                </a:solidFill>
                <a:effectLst/>
                <a:latin typeface="Arial" panose="020B0604020202020204" pitchFamily="34" charset="0"/>
                <a:cs typeface="Arial" panose="020B0604020202020204" pitchFamily="34" charset="0"/>
              </a:rPr>
              <a:t> la </a:t>
            </a:r>
            <a:r>
              <a:rPr lang="en-US" b="0" i="0" kern="1200" dirty="0" err="1" smtClean="0">
                <a:solidFill>
                  <a:schemeClr val="tx1"/>
                </a:solidFill>
                <a:effectLst/>
                <a:latin typeface="Arial" panose="020B0604020202020204" pitchFamily="34" charset="0"/>
                <a:cs typeface="Arial" panose="020B0604020202020204" pitchFamily="34" charset="0"/>
              </a:rPr>
              <a:t>lista</a:t>
            </a:r>
            <a:r>
              <a:rPr lang="en-US" b="0" i="0" kern="1200" dirty="0" smtClean="0">
                <a:solidFill>
                  <a:schemeClr val="tx1"/>
                </a:solidFill>
                <a:effectLst/>
                <a:latin typeface="Arial" panose="020B0604020202020204" pitchFamily="34" charset="0"/>
                <a:cs typeface="Arial" panose="020B0604020202020204" pitchFamily="34" charset="0"/>
              </a:rPr>
              <a:t> de la </a:t>
            </a:r>
            <a:r>
              <a:rPr lang="en-US" b="0" i="0" kern="1200" dirty="0" err="1" smtClean="0">
                <a:solidFill>
                  <a:schemeClr val="tx1"/>
                </a:solidFill>
                <a:effectLst/>
                <a:latin typeface="Arial" panose="020B0604020202020204" pitchFamily="34" charset="0"/>
                <a:cs typeface="Arial" panose="020B0604020202020204" pitchFamily="34" charset="0"/>
              </a:rPr>
              <a:t>Docena</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Sucia</a:t>
            </a:r>
            <a:r>
              <a:rPr lang="en-US" b="0" i="0" kern="1200" dirty="0" smtClean="0">
                <a:solidFill>
                  <a:schemeClr val="tx1"/>
                </a:solidFill>
                <a:effectLst/>
                <a:latin typeface="Arial" panose="020B0604020202020204" pitchFamily="34" charset="0"/>
                <a:cs typeface="Arial" panose="020B0604020202020204" pitchFamily="34" charset="0"/>
              </a:rPr>
              <a:t> hay </a:t>
            </a:r>
            <a:r>
              <a:rPr lang="en-US" b="0" i="0" kern="1200" dirty="0" err="1" smtClean="0">
                <a:solidFill>
                  <a:schemeClr val="tx1"/>
                </a:solidFill>
                <a:effectLst/>
                <a:latin typeface="Arial" panose="020B0604020202020204" pitchFamily="34" charset="0"/>
                <a:cs typeface="Arial" panose="020B0604020202020204" pitchFamily="34" charset="0"/>
              </a:rPr>
              <a:t>contramedidas</a:t>
            </a:r>
            <a:r>
              <a:rPr lang="en-US" b="0" i="0" kern="1200" dirty="0" smtClean="0">
                <a:solidFill>
                  <a:schemeClr val="tx1"/>
                </a:solidFill>
                <a:effectLst/>
                <a:latin typeface="Arial" panose="020B0604020202020204" pitchFamily="34" charset="0"/>
                <a:cs typeface="Arial" panose="020B0604020202020204" pitchFamily="34" charset="0"/>
              </a:rPr>
              <a:t> que </a:t>
            </a:r>
            <a:r>
              <a:rPr lang="en-US" b="0" i="0" kern="1200" dirty="0" err="1" smtClean="0">
                <a:solidFill>
                  <a:schemeClr val="tx1"/>
                </a:solidFill>
                <a:effectLst/>
                <a:latin typeface="Arial" panose="020B0604020202020204" pitchFamily="34" charset="0"/>
                <a:cs typeface="Arial" panose="020B0604020202020204" pitchFamily="34" charset="0"/>
              </a:rPr>
              <a:t>pueden</a:t>
            </a:r>
            <a:r>
              <a:rPr lang="en-US" b="0" i="0" kern="1200" dirty="0" smtClean="0">
                <a:solidFill>
                  <a:schemeClr val="tx1"/>
                </a:solidFill>
                <a:effectLst/>
                <a:latin typeface="Arial" panose="020B0604020202020204" pitchFamily="34" charset="0"/>
                <a:cs typeface="Arial" panose="020B0604020202020204" pitchFamily="34" charset="0"/>
              </a:rPr>
              <a:t> </a:t>
            </a:r>
            <a:r>
              <a:rPr lang="en-US" b="0" i="0" kern="1200" dirty="0" err="1" smtClean="0">
                <a:solidFill>
                  <a:schemeClr val="tx1"/>
                </a:solidFill>
                <a:effectLst/>
                <a:latin typeface="Arial" panose="020B0604020202020204" pitchFamily="34" charset="0"/>
                <a:cs typeface="Arial" panose="020B0604020202020204" pitchFamily="34" charset="0"/>
              </a:rPr>
              <a:t>reducir</a:t>
            </a:r>
            <a:r>
              <a:rPr lang="en-US" b="0" i="0" kern="1200" dirty="0" smtClean="0">
                <a:solidFill>
                  <a:schemeClr val="tx1"/>
                </a:solidFill>
                <a:effectLst/>
                <a:latin typeface="Arial" panose="020B0604020202020204" pitchFamily="34" charset="0"/>
                <a:cs typeface="Arial" panose="020B0604020202020204" pitchFamily="34" charset="0"/>
              </a:rPr>
              <a:t> la </a:t>
            </a:r>
            <a:r>
              <a:rPr lang="en-US" b="0" i="0" kern="1200" dirty="0" err="1" smtClean="0">
                <a:solidFill>
                  <a:schemeClr val="tx1"/>
                </a:solidFill>
                <a:effectLst/>
                <a:latin typeface="Arial" panose="020B0604020202020204" pitchFamily="34" charset="0"/>
                <a:cs typeface="Arial" panose="020B0604020202020204" pitchFamily="34" charset="0"/>
              </a:rPr>
              <a:t>posibilidad</a:t>
            </a:r>
            <a:r>
              <a:rPr lang="en-US" b="0" i="0" kern="1200" dirty="0" smtClean="0">
                <a:solidFill>
                  <a:schemeClr val="tx1"/>
                </a:solidFill>
                <a:effectLst/>
                <a:latin typeface="Arial" panose="020B0604020202020204" pitchFamily="34" charset="0"/>
                <a:cs typeface="Arial" panose="020B0604020202020204" pitchFamily="34" charset="0"/>
              </a:rPr>
              <a:t> de que el error </a:t>
            </a:r>
            <a:r>
              <a:rPr lang="en-US" b="0" i="0" kern="1200" dirty="0" err="1" smtClean="0">
                <a:solidFill>
                  <a:schemeClr val="tx1"/>
                </a:solidFill>
                <a:effectLst/>
                <a:latin typeface="Arial" panose="020B0604020202020204" pitchFamily="34" charset="0"/>
                <a:cs typeface="Arial" panose="020B0604020202020204" pitchFamily="34" charset="0"/>
              </a:rPr>
              <a:t>humano</a:t>
            </a:r>
            <a:r>
              <a:rPr lang="en-US" b="0" i="0" kern="1200" dirty="0" smtClean="0">
                <a:solidFill>
                  <a:schemeClr val="tx1"/>
                </a:solidFill>
                <a:effectLst/>
                <a:latin typeface="Arial" panose="020B0604020202020204" pitchFamily="34" charset="0"/>
                <a:cs typeface="Arial" panose="020B0604020202020204" pitchFamily="34" charset="0"/>
              </a:rPr>
              <a:t> cause un </a:t>
            </a:r>
            <a:r>
              <a:rPr lang="en-US" b="0" i="0" kern="1200" dirty="0" err="1" smtClean="0">
                <a:solidFill>
                  <a:schemeClr val="tx1"/>
                </a:solidFill>
                <a:effectLst/>
                <a:latin typeface="Arial" panose="020B0604020202020204" pitchFamily="34" charset="0"/>
                <a:cs typeface="Arial" panose="020B0604020202020204" pitchFamily="34" charset="0"/>
              </a:rPr>
              <a:t>problema</a:t>
            </a:r>
            <a:r>
              <a:rPr lang="en-US" b="0" i="0" kern="1200" dirty="0" smtClean="0">
                <a:solidFill>
                  <a:schemeClr val="tx1"/>
                </a:solidFill>
                <a:effectLst/>
                <a:latin typeface="Arial" panose="020B0604020202020204" pitchFamily="34" charset="0"/>
                <a:cs typeface="Arial" panose="020B0604020202020204" pitchFamily="34" charset="0"/>
              </a:rPr>
              <a:t>.</a:t>
            </a:r>
          </a:p>
        </p:txBody>
      </p:sp>
      <p:sp>
        <p:nvSpPr>
          <p:cNvPr id="4" name="Slide Number Placeholder 3"/>
          <p:cNvSpPr>
            <a:spLocks noGrp="1"/>
          </p:cNvSpPr>
          <p:nvPr>
            <p:ph type="sldNum" sz="quarter" idx="10"/>
          </p:nvPr>
        </p:nvSpPr>
        <p:spPr>
          <a:xfrm>
            <a:off x="6096000" y="8829675"/>
            <a:ext cx="912813" cy="465138"/>
          </a:xfrm>
        </p:spPr>
        <p:txBody>
          <a:bodyPr/>
          <a:lstStyle/>
          <a:p>
            <a:pPr>
              <a:defRPr/>
            </a:pPr>
            <a:fld id="{E0F84D17-B432-4118-B7A7-96089F685812}" type="slidenum">
              <a:rPr lang="en-US" altLang="en-US" smtClean="0"/>
              <a:pPr>
                <a:defRPr/>
              </a:pPr>
              <a:t>80</a:t>
            </a:fld>
            <a:endParaRPr lang="en-US" altLang="en-US" dirty="0"/>
          </a:p>
        </p:txBody>
      </p:sp>
    </p:spTree>
    <p:extLst>
      <p:ext uri="{BB962C8B-B14F-4D97-AF65-F5344CB8AC3E}">
        <p14:creationId xmlns:p14="http://schemas.microsoft.com/office/powerpoint/2010/main" val="29797879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 </a:t>
            </a:r>
            <a:r>
              <a:rPr lang="en-US" dirty="0" err="1" smtClean="0"/>
              <a:t>elemento</a:t>
            </a:r>
            <a:r>
              <a:rPr lang="en-US" dirty="0" smtClean="0"/>
              <a:t> de la “</a:t>
            </a:r>
            <a:r>
              <a:rPr lang="en-US" dirty="0" err="1" smtClean="0"/>
              <a:t>Docena</a:t>
            </a:r>
            <a:r>
              <a:rPr lang="en-US" dirty="0" smtClean="0"/>
              <a:t> </a:t>
            </a:r>
            <a:r>
              <a:rPr lang="en-US" dirty="0" err="1" smtClean="0"/>
              <a:t>Sucia</a:t>
            </a:r>
            <a:r>
              <a:rPr lang="en-US" dirty="0" smtClean="0"/>
              <a:t>” </a:t>
            </a:r>
            <a:r>
              <a:rPr lang="en-US" dirty="0" err="1" smtClean="0"/>
              <a:t>es</a:t>
            </a:r>
            <a:r>
              <a:rPr lang="en-US" dirty="0" smtClean="0"/>
              <a:t> la </a:t>
            </a:r>
            <a:r>
              <a:rPr lang="en-US" dirty="0" err="1" smtClean="0"/>
              <a:t>falta</a:t>
            </a:r>
            <a:r>
              <a:rPr lang="en-US" dirty="0" smtClean="0"/>
              <a:t> de </a:t>
            </a:r>
            <a:r>
              <a:rPr lang="en-US" dirty="0" err="1" smtClean="0"/>
              <a:t>observar</a:t>
            </a:r>
            <a:r>
              <a:rPr lang="en-US" dirty="0" smtClean="0"/>
              <a:t> </a:t>
            </a:r>
            <a:r>
              <a:rPr lang="en-US" dirty="0" err="1" smtClean="0"/>
              <a:t>nuestro</a:t>
            </a:r>
            <a:r>
              <a:rPr lang="en-US" dirty="0" smtClean="0"/>
              <a:t> </a:t>
            </a:r>
            <a:r>
              <a:rPr lang="en-US" dirty="0" err="1" smtClean="0"/>
              <a:t>medio</a:t>
            </a:r>
            <a:r>
              <a:rPr lang="en-US" dirty="0" smtClean="0"/>
              <a:t> </a:t>
            </a:r>
            <a:r>
              <a:rPr lang="en-US" dirty="0" err="1" smtClean="0"/>
              <a:t>ambiente</a:t>
            </a:r>
            <a:r>
              <a:rPr lang="en-US" dirty="0" smtClean="0"/>
              <a:t>. Los </a:t>
            </a:r>
            <a:r>
              <a:rPr lang="en-US" dirty="0" err="1" smtClean="0"/>
              <a:t>pilotos</a:t>
            </a:r>
            <a:r>
              <a:rPr lang="en-US" dirty="0" smtClean="0"/>
              <a:t> de </a:t>
            </a:r>
            <a:r>
              <a:rPr lang="en-US" dirty="0" err="1" smtClean="0"/>
              <a:t>combate</a:t>
            </a:r>
            <a:r>
              <a:rPr lang="en-US" dirty="0" smtClean="0"/>
              <a:t> </a:t>
            </a:r>
            <a:r>
              <a:rPr lang="en-US" dirty="0" err="1" smtClean="0"/>
              <a:t>tienen</a:t>
            </a:r>
            <a:r>
              <a:rPr lang="en-US" dirty="0" smtClean="0"/>
              <a:t> </a:t>
            </a:r>
            <a:r>
              <a:rPr lang="en-US" dirty="0" err="1" smtClean="0"/>
              <a:t>una</a:t>
            </a:r>
            <a:r>
              <a:rPr lang="en-US" dirty="0" smtClean="0"/>
              <a:t> </a:t>
            </a:r>
            <a:r>
              <a:rPr lang="en-US" dirty="0" err="1" smtClean="0"/>
              <a:t>frase</a:t>
            </a:r>
            <a:r>
              <a:rPr lang="en-US" dirty="0" smtClean="0"/>
              <a:t> “Check Six” (Revise </a:t>
            </a:r>
            <a:r>
              <a:rPr lang="en-US" dirty="0" err="1" smtClean="0"/>
              <a:t>su</a:t>
            </a:r>
            <a:r>
              <a:rPr lang="en-US" dirty="0" smtClean="0"/>
              <a:t> </a:t>
            </a:r>
            <a:r>
              <a:rPr lang="en-US" dirty="0" err="1" smtClean="0"/>
              <a:t>Seis</a:t>
            </a:r>
            <a:r>
              <a:rPr lang="en-US" dirty="0" smtClean="0"/>
              <a:t>). El </a:t>
            </a:r>
            <a:r>
              <a:rPr lang="en-US" dirty="0" err="1" smtClean="0"/>
              <a:t>término</a:t>
            </a:r>
            <a:r>
              <a:rPr lang="en-US" dirty="0" smtClean="0"/>
              <a:t> </a:t>
            </a:r>
            <a:r>
              <a:rPr lang="en-US" dirty="0" err="1" smtClean="0"/>
              <a:t>viene</a:t>
            </a:r>
            <a:r>
              <a:rPr lang="en-US" dirty="0" smtClean="0"/>
              <a:t> de la </a:t>
            </a:r>
            <a:r>
              <a:rPr lang="en-US" dirty="0" err="1" smtClean="0"/>
              <a:t>necesidad</a:t>
            </a:r>
            <a:r>
              <a:rPr lang="en-US" dirty="0" smtClean="0"/>
              <a:t> de </a:t>
            </a:r>
            <a:r>
              <a:rPr lang="en-US" dirty="0" err="1" smtClean="0"/>
              <a:t>revisar</a:t>
            </a:r>
            <a:r>
              <a:rPr lang="en-US" dirty="0" smtClean="0"/>
              <a:t> las</a:t>
            </a:r>
            <a:r>
              <a:rPr lang="en-US" baseline="0" dirty="0" smtClean="0"/>
              <a:t> zonas </a:t>
            </a:r>
            <a:r>
              <a:rPr lang="en-US" baseline="0" dirty="0" err="1" smtClean="0"/>
              <a:t>ciegas</a:t>
            </a:r>
            <a:r>
              <a:rPr lang="en-US" baseline="0" dirty="0" smtClean="0"/>
              <a:t> (“Six” se </a:t>
            </a:r>
            <a:r>
              <a:rPr lang="en-US" baseline="0" dirty="0" err="1" smtClean="0"/>
              <a:t>refiere</a:t>
            </a:r>
            <a:r>
              <a:rPr lang="en-US" baseline="0" dirty="0" smtClean="0"/>
              <a:t> a las 6 </a:t>
            </a:r>
            <a:r>
              <a:rPr lang="en-US" baseline="0" dirty="0" err="1" smtClean="0"/>
              <a:t>en</a:t>
            </a:r>
            <a:r>
              <a:rPr lang="en-US" baseline="0" dirty="0" smtClean="0"/>
              <a:t> </a:t>
            </a:r>
            <a:r>
              <a:rPr lang="en-US" baseline="0" dirty="0" err="1" smtClean="0"/>
              <a:t>punto</a:t>
            </a:r>
            <a:r>
              <a:rPr lang="en-US" baseline="0" dirty="0" smtClean="0"/>
              <a:t>, que </a:t>
            </a:r>
            <a:r>
              <a:rPr lang="en-US" baseline="0" dirty="0" err="1" smtClean="0"/>
              <a:t>queda</a:t>
            </a:r>
            <a:r>
              <a:rPr lang="en-US" baseline="0" dirty="0" smtClean="0"/>
              <a:t> </a:t>
            </a:r>
            <a:r>
              <a:rPr lang="en-US" baseline="0" dirty="0" err="1" smtClean="0"/>
              <a:t>directamente</a:t>
            </a:r>
            <a:r>
              <a:rPr lang="en-US" baseline="0" dirty="0" smtClean="0"/>
              <a:t> </a:t>
            </a:r>
            <a:r>
              <a:rPr lang="en-US" baseline="0" dirty="0" err="1" smtClean="0"/>
              <a:t>detrás</a:t>
            </a:r>
            <a:r>
              <a:rPr lang="en-US" baseline="0" dirty="0" smtClean="0"/>
              <a:t> de </a:t>
            </a:r>
            <a:r>
              <a:rPr lang="en-US" baseline="0" dirty="0" err="1" smtClean="0"/>
              <a:t>usted</a:t>
            </a:r>
            <a:r>
              <a:rPr lang="en-US" baseline="0" dirty="0" smtClean="0"/>
              <a:t> [</a:t>
            </a:r>
            <a:r>
              <a:rPr lang="en-US" baseline="0" dirty="0" err="1" smtClean="0"/>
              <a:t>como</a:t>
            </a:r>
            <a:r>
              <a:rPr lang="en-US" baseline="0" dirty="0" smtClean="0"/>
              <a:t> </a:t>
            </a:r>
            <a:r>
              <a:rPr lang="en-US" baseline="0" dirty="0" err="1" smtClean="0"/>
              <a:t>si</a:t>
            </a:r>
            <a:r>
              <a:rPr lang="en-US" baseline="0" dirty="0" smtClean="0"/>
              <a:t> </a:t>
            </a:r>
            <a:r>
              <a:rPr lang="en-US" baseline="0" dirty="0" err="1" smtClean="0"/>
              <a:t>usted</a:t>
            </a:r>
            <a:r>
              <a:rPr lang="en-US" baseline="0" dirty="0" smtClean="0"/>
              <a:t> </a:t>
            </a:r>
            <a:r>
              <a:rPr lang="en-US" baseline="0" dirty="0" err="1" smtClean="0"/>
              <a:t>estuviera</a:t>
            </a:r>
            <a:r>
              <a:rPr lang="en-US" baseline="0" dirty="0" smtClean="0"/>
              <a:t> </a:t>
            </a:r>
            <a:r>
              <a:rPr lang="en-US" baseline="0" dirty="0" err="1" smtClean="0"/>
              <a:t>en</a:t>
            </a:r>
            <a:r>
              <a:rPr lang="en-US" baseline="0" dirty="0" smtClean="0"/>
              <a:t> el </a:t>
            </a:r>
            <a:r>
              <a:rPr lang="en-US" baseline="0" dirty="0" err="1" smtClean="0"/>
              <a:t>centro</a:t>
            </a:r>
            <a:r>
              <a:rPr lang="en-US" baseline="0" dirty="0" smtClean="0"/>
              <a:t> de la </a:t>
            </a:r>
            <a:r>
              <a:rPr lang="en-US" baseline="0" dirty="0" err="1" smtClean="0"/>
              <a:t>carátula</a:t>
            </a:r>
            <a:r>
              <a:rPr lang="en-US" baseline="0" dirty="0" smtClean="0"/>
              <a:t> del </a:t>
            </a:r>
            <a:r>
              <a:rPr lang="en-US" baseline="0" dirty="0" err="1" smtClean="0"/>
              <a:t>reloj</a:t>
            </a:r>
            <a:r>
              <a:rPr lang="en-US" baseline="0" dirty="0" smtClean="0"/>
              <a:t> </a:t>
            </a:r>
            <a:r>
              <a:rPr lang="en-US" baseline="0" dirty="0" err="1" smtClean="0"/>
              <a:t>mirando</a:t>
            </a:r>
            <a:r>
              <a:rPr lang="en-US" baseline="0" dirty="0" smtClean="0"/>
              <a:t> </a:t>
            </a:r>
            <a:r>
              <a:rPr lang="en-US" baseline="0" dirty="0" err="1" smtClean="0"/>
              <a:t>hacia</a:t>
            </a:r>
            <a:r>
              <a:rPr lang="en-US" baseline="0" dirty="0" smtClean="0"/>
              <a:t> el 12]. </a:t>
            </a:r>
            <a:r>
              <a:rPr lang="en-US" baseline="0" dirty="0" err="1" smtClean="0"/>
              <a:t>Cuando</a:t>
            </a:r>
            <a:r>
              <a:rPr lang="en-US" baseline="0" dirty="0" smtClean="0"/>
              <a:t> opera </a:t>
            </a:r>
            <a:r>
              <a:rPr lang="en-US" baseline="0" dirty="0" err="1" smtClean="0"/>
              <a:t>en</a:t>
            </a:r>
            <a:r>
              <a:rPr lang="en-US" baseline="0" dirty="0" smtClean="0"/>
              <a:t> un </a:t>
            </a:r>
            <a:r>
              <a:rPr lang="en-US" baseline="0" dirty="0" err="1" smtClean="0"/>
              <a:t>ambiente</a:t>
            </a:r>
            <a:r>
              <a:rPr lang="en-US" baseline="0" dirty="0" smtClean="0"/>
              <a:t> </a:t>
            </a:r>
            <a:r>
              <a:rPr lang="en-US" baseline="0" dirty="0" err="1" smtClean="0"/>
              <a:t>peligroso</a:t>
            </a:r>
            <a:r>
              <a:rPr lang="en-US" baseline="0" dirty="0" smtClean="0"/>
              <a:t> </a:t>
            </a:r>
            <a:r>
              <a:rPr lang="en-US" baseline="0" dirty="0" err="1" smtClean="0"/>
              <a:t>puede</a:t>
            </a:r>
            <a:r>
              <a:rPr lang="en-US" baseline="0" dirty="0" smtClean="0"/>
              <a:t> </a:t>
            </a:r>
            <a:r>
              <a:rPr lang="en-US" baseline="0" dirty="0" err="1" smtClean="0"/>
              <a:t>ser</a:t>
            </a:r>
            <a:r>
              <a:rPr lang="en-US" baseline="0" dirty="0" smtClean="0"/>
              <a:t> </a:t>
            </a:r>
            <a:r>
              <a:rPr lang="en-US" baseline="0" dirty="0" err="1" smtClean="0"/>
              <a:t>muy</a:t>
            </a:r>
            <a:r>
              <a:rPr lang="en-US" baseline="0" dirty="0" smtClean="0"/>
              <a:t> </a:t>
            </a:r>
            <a:r>
              <a:rPr lang="en-US" baseline="0" dirty="0" err="1" smtClean="0"/>
              <a:t>fácil</a:t>
            </a:r>
            <a:r>
              <a:rPr lang="en-US" baseline="0" dirty="0" smtClean="0"/>
              <a:t> </a:t>
            </a:r>
            <a:r>
              <a:rPr lang="en-US" baseline="0" dirty="0" err="1" smtClean="0"/>
              <a:t>tener</a:t>
            </a:r>
            <a:r>
              <a:rPr lang="en-US" baseline="0" dirty="0" smtClean="0"/>
              <a:t> la </a:t>
            </a:r>
            <a:r>
              <a:rPr lang="en-US" baseline="0" dirty="0" err="1" smtClean="0"/>
              <a:t>visión</a:t>
            </a:r>
            <a:r>
              <a:rPr lang="en-US" baseline="0" dirty="0" smtClean="0"/>
              <a:t> </a:t>
            </a:r>
            <a:r>
              <a:rPr lang="en-US" baseline="0" dirty="0" err="1" smtClean="0"/>
              <a:t>estrecha</a:t>
            </a:r>
            <a:r>
              <a:rPr lang="en-US" baseline="0" dirty="0" smtClean="0"/>
              <a:t>. En </a:t>
            </a:r>
            <a:r>
              <a:rPr lang="en-US" baseline="0" dirty="0" err="1" smtClean="0"/>
              <a:t>una</a:t>
            </a:r>
            <a:r>
              <a:rPr lang="en-US" baseline="0" dirty="0" smtClean="0"/>
              <a:t> </a:t>
            </a:r>
            <a:r>
              <a:rPr lang="en-US" baseline="0" dirty="0" err="1" smtClean="0"/>
              <a:t>situación</a:t>
            </a:r>
            <a:r>
              <a:rPr lang="en-US" baseline="0" dirty="0" smtClean="0"/>
              <a:t> de </a:t>
            </a:r>
            <a:r>
              <a:rPr lang="en-US" baseline="0" dirty="0" err="1" smtClean="0"/>
              <a:t>rescate</a:t>
            </a:r>
            <a:r>
              <a:rPr lang="en-US" baseline="0" dirty="0" smtClean="0"/>
              <a:t>, </a:t>
            </a:r>
            <a:r>
              <a:rPr lang="en-US" baseline="0" dirty="0" err="1" smtClean="0"/>
              <a:t>fácilmente</a:t>
            </a:r>
            <a:r>
              <a:rPr lang="en-US" baseline="0" dirty="0" smtClean="0"/>
              <a:t> </a:t>
            </a:r>
            <a:r>
              <a:rPr lang="en-US" baseline="0" dirty="0" err="1" smtClean="0"/>
              <a:t>podemos</a:t>
            </a:r>
            <a:r>
              <a:rPr lang="en-US" baseline="0" dirty="0" smtClean="0"/>
              <a:t> </a:t>
            </a:r>
            <a:r>
              <a:rPr lang="en-US" baseline="0" dirty="0" err="1" smtClean="0"/>
              <a:t>enfocarnos</a:t>
            </a:r>
            <a:r>
              <a:rPr lang="en-US" baseline="0" dirty="0" smtClean="0"/>
              <a:t> en la </a:t>
            </a:r>
            <a:r>
              <a:rPr lang="en-US" baseline="0" dirty="0" err="1" smtClean="0"/>
              <a:t>víctima</a:t>
            </a:r>
            <a:r>
              <a:rPr lang="en-US" baseline="0" dirty="0" smtClean="0"/>
              <a:t> y </a:t>
            </a:r>
            <a:r>
              <a:rPr lang="en-US" baseline="0" dirty="0" err="1" smtClean="0"/>
              <a:t>olvidar</a:t>
            </a:r>
            <a:r>
              <a:rPr lang="en-US" baseline="0" dirty="0" smtClean="0"/>
              <a:t> </a:t>
            </a:r>
            <a:r>
              <a:rPr lang="en-US" baseline="0" dirty="0" err="1" smtClean="0"/>
              <a:t>alzar</a:t>
            </a:r>
            <a:r>
              <a:rPr lang="en-US" baseline="0" dirty="0" smtClean="0"/>
              <a:t> la vista a la masa de 500 </a:t>
            </a:r>
            <a:r>
              <a:rPr lang="en-US" baseline="0" dirty="0" err="1" smtClean="0"/>
              <a:t>libras</a:t>
            </a:r>
            <a:r>
              <a:rPr lang="en-US" baseline="0" dirty="0" smtClean="0"/>
              <a:t> de </a:t>
            </a:r>
            <a:r>
              <a:rPr lang="en-US" baseline="0" dirty="0" err="1" smtClean="0"/>
              <a:t>grano</a:t>
            </a:r>
            <a:r>
              <a:rPr lang="en-US" baseline="0" dirty="0" smtClean="0"/>
              <a:t> </a:t>
            </a:r>
            <a:r>
              <a:rPr lang="en-US" baseline="0" dirty="0" err="1" smtClean="0"/>
              <a:t>pegado</a:t>
            </a:r>
            <a:r>
              <a:rPr lang="en-US" baseline="0" dirty="0" smtClean="0"/>
              <a:t> a la pared </a:t>
            </a:r>
            <a:r>
              <a:rPr lang="en-US" baseline="0" dirty="0" err="1" smtClean="0"/>
              <a:t>arriba</a:t>
            </a:r>
            <a:r>
              <a:rPr lang="en-US" baseline="0" dirty="0" smtClean="0"/>
              <a:t> de </a:t>
            </a:r>
            <a:r>
              <a:rPr lang="en-US" baseline="0" dirty="0" err="1" smtClean="0"/>
              <a:t>nuestras</a:t>
            </a:r>
            <a:r>
              <a:rPr lang="en-US" baseline="0" dirty="0" smtClean="0"/>
              <a:t> </a:t>
            </a:r>
            <a:r>
              <a:rPr lang="en-US" baseline="0" dirty="0" err="1" smtClean="0"/>
              <a:t>cabezas</a:t>
            </a:r>
            <a:r>
              <a:rPr lang="en-US" baseline="0" dirty="0" smtClean="0"/>
              <a:t>. Observe </a:t>
            </a:r>
            <a:r>
              <a:rPr lang="en-US" baseline="0" dirty="0" err="1" smtClean="0"/>
              <a:t>todo</a:t>
            </a:r>
            <a:r>
              <a:rPr lang="en-US" baseline="0" dirty="0" smtClean="0"/>
              <a:t> el </a:t>
            </a:r>
            <a:r>
              <a:rPr lang="en-US" baseline="0" dirty="0" err="1" smtClean="0"/>
              <a:t>medio</a:t>
            </a:r>
            <a:r>
              <a:rPr lang="en-US" baseline="0" dirty="0" smtClean="0"/>
              <a:t> </a:t>
            </a:r>
            <a:r>
              <a:rPr lang="en-US" baseline="0" dirty="0" err="1" smtClean="0"/>
              <a:t>ambiente</a:t>
            </a:r>
            <a:r>
              <a:rPr lang="en-US" baseline="0" dirty="0" smtClean="0"/>
              <a:t>. </a:t>
            </a:r>
            <a:r>
              <a:rPr lang="en-US" baseline="0" dirty="0" err="1" smtClean="0"/>
              <a:t>Pueden</a:t>
            </a:r>
            <a:r>
              <a:rPr lang="en-US" baseline="0" dirty="0" smtClean="0"/>
              <a:t> </a:t>
            </a:r>
            <a:r>
              <a:rPr lang="en-US" baseline="0" dirty="0" err="1" smtClean="0"/>
              <a:t>esperarnos</a:t>
            </a:r>
            <a:r>
              <a:rPr lang="en-US" baseline="0" dirty="0" smtClean="0"/>
              <a:t> </a:t>
            </a:r>
            <a:r>
              <a:rPr lang="en-US" baseline="0" dirty="0" err="1" smtClean="0"/>
              <a:t>otros</a:t>
            </a:r>
            <a:r>
              <a:rPr lang="en-US" baseline="0" dirty="0" smtClean="0"/>
              <a:t> </a:t>
            </a:r>
            <a:r>
              <a:rPr lang="en-US" baseline="0" dirty="0" err="1" smtClean="0"/>
              <a:t>peligros</a:t>
            </a:r>
            <a:r>
              <a:rPr lang="en-US" baseline="0" dirty="0" smtClean="0"/>
              <a:t>. No </a:t>
            </a:r>
            <a:r>
              <a:rPr lang="en-US" baseline="0" dirty="0" err="1" smtClean="0"/>
              <a:t>deje</a:t>
            </a:r>
            <a:r>
              <a:rPr lang="en-US" baseline="0" dirty="0" smtClean="0"/>
              <a:t> zonas </a:t>
            </a:r>
            <a:r>
              <a:rPr lang="en-US" baseline="0" dirty="0" err="1" smtClean="0"/>
              <a:t>ciegas</a:t>
            </a:r>
            <a:r>
              <a:rPr lang="en-US" baseline="0" dirty="0" smtClean="0"/>
              <a:t>. ¡Revise </a:t>
            </a:r>
            <a:r>
              <a:rPr lang="en-US" baseline="0" dirty="0" err="1" smtClean="0"/>
              <a:t>su</a:t>
            </a:r>
            <a:r>
              <a:rPr lang="en-US" baseline="0" dirty="0" smtClean="0"/>
              <a:t> </a:t>
            </a:r>
            <a:r>
              <a:rPr lang="en-US" baseline="0" dirty="0" err="1" smtClean="0"/>
              <a:t>Seis</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81</a:t>
            </a:fld>
            <a:endParaRPr lang="en-US" altLang="en-US"/>
          </a:p>
        </p:txBody>
      </p:sp>
    </p:spTree>
    <p:extLst>
      <p:ext uri="{BB962C8B-B14F-4D97-AF65-F5344CB8AC3E}">
        <p14:creationId xmlns:p14="http://schemas.microsoft.com/office/powerpoint/2010/main" val="3736246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82</a:t>
            </a:fld>
            <a:endParaRPr lang="en-US" altLang="en-US"/>
          </a:p>
        </p:txBody>
      </p:sp>
    </p:spTree>
    <p:extLst>
      <p:ext uri="{BB962C8B-B14F-4D97-AF65-F5344CB8AC3E}">
        <p14:creationId xmlns:p14="http://schemas.microsoft.com/office/powerpoint/2010/main" val="29018812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83</a:t>
            </a:fld>
            <a:endParaRPr lang="en-US" altLang="en-US"/>
          </a:p>
        </p:txBody>
      </p:sp>
    </p:spTree>
    <p:extLst>
      <p:ext uri="{BB962C8B-B14F-4D97-AF65-F5344CB8AC3E}">
        <p14:creationId xmlns:p14="http://schemas.microsoft.com/office/powerpoint/2010/main" val="46061807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i="0" kern="1200" dirty="0" smtClean="0">
                <a:solidFill>
                  <a:schemeClr val="tx1"/>
                </a:solidFill>
                <a:effectLst/>
                <a:latin typeface="+mn-lt"/>
                <a:ea typeface="+mn-ea"/>
                <a:cs typeface="+mn-cs"/>
              </a:rPr>
              <a:t>El </a:t>
            </a:r>
            <a:r>
              <a:rPr lang="en-US" sz="1200" i="0" kern="1200" dirty="0" err="1" smtClean="0">
                <a:solidFill>
                  <a:schemeClr val="tx1"/>
                </a:solidFill>
                <a:effectLst/>
                <a:latin typeface="+mn-lt"/>
                <a:ea typeface="+mn-ea"/>
                <a:cs typeface="+mn-cs"/>
              </a:rPr>
              <a:t>costado</a:t>
            </a:r>
            <a:r>
              <a:rPr lang="en-US" sz="1200" i="0" kern="1200" dirty="0" smtClean="0">
                <a:solidFill>
                  <a:schemeClr val="tx1"/>
                </a:solidFill>
                <a:effectLst/>
                <a:latin typeface="+mn-lt"/>
                <a:ea typeface="+mn-ea"/>
                <a:cs typeface="+mn-cs"/>
              </a:rPr>
              <a:t> del</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depósito</a:t>
            </a:r>
            <a:r>
              <a:rPr lang="en-US" sz="1200" i="0" kern="1200" baseline="0" dirty="0" smtClean="0">
                <a:solidFill>
                  <a:schemeClr val="tx1"/>
                </a:solidFill>
                <a:effectLst/>
                <a:latin typeface="+mn-lt"/>
                <a:ea typeface="+mn-ea"/>
                <a:cs typeface="+mn-cs"/>
              </a:rPr>
              <a:t> se </a:t>
            </a:r>
            <a:r>
              <a:rPr lang="en-US" sz="1200" i="0" kern="1200" baseline="0" dirty="0" err="1" smtClean="0">
                <a:solidFill>
                  <a:schemeClr val="tx1"/>
                </a:solidFill>
                <a:effectLst/>
                <a:latin typeface="+mn-lt"/>
                <a:ea typeface="+mn-ea"/>
                <a:cs typeface="+mn-cs"/>
              </a:rPr>
              <a:t>corta</a:t>
            </a:r>
            <a:r>
              <a:rPr lang="en-US" sz="1200" i="0" kern="1200" baseline="0" dirty="0" smtClean="0">
                <a:solidFill>
                  <a:schemeClr val="tx1"/>
                </a:solidFill>
                <a:effectLst/>
                <a:latin typeface="+mn-lt"/>
                <a:ea typeface="+mn-ea"/>
                <a:cs typeface="+mn-cs"/>
              </a:rPr>
              <a:t> y el </a:t>
            </a:r>
            <a:r>
              <a:rPr lang="en-US" sz="1200" i="0" kern="1200" baseline="0" dirty="0" err="1" smtClean="0">
                <a:solidFill>
                  <a:schemeClr val="tx1"/>
                </a:solidFill>
                <a:effectLst/>
                <a:latin typeface="+mn-lt"/>
                <a:ea typeface="+mn-ea"/>
                <a:cs typeface="+mn-cs"/>
              </a:rPr>
              <a:t>grano</a:t>
            </a:r>
            <a:r>
              <a:rPr lang="en-US" sz="1200" i="0" kern="1200" baseline="0" dirty="0" smtClean="0">
                <a:solidFill>
                  <a:schemeClr val="tx1"/>
                </a:solidFill>
                <a:effectLst/>
                <a:latin typeface="+mn-lt"/>
                <a:ea typeface="+mn-ea"/>
                <a:cs typeface="+mn-cs"/>
              </a:rPr>
              <a:t> se </a:t>
            </a:r>
            <a:r>
              <a:rPr lang="en-US" sz="1200" i="0" kern="1200" baseline="0" dirty="0" err="1" smtClean="0">
                <a:solidFill>
                  <a:schemeClr val="tx1"/>
                </a:solidFill>
                <a:effectLst/>
                <a:latin typeface="+mn-lt"/>
                <a:ea typeface="+mn-ea"/>
                <a:cs typeface="+mn-cs"/>
              </a:rPr>
              <a:t>saca</a:t>
            </a:r>
            <a:r>
              <a:rPr lang="en-US" sz="1200" i="0" kern="1200" baseline="0" dirty="0" smtClean="0">
                <a:solidFill>
                  <a:schemeClr val="tx1"/>
                </a:solidFill>
                <a:effectLst/>
                <a:latin typeface="+mn-lt"/>
                <a:ea typeface="+mn-ea"/>
                <a:cs typeface="+mn-cs"/>
              </a:rPr>
              <a:t> hasta que el </a:t>
            </a:r>
            <a:r>
              <a:rPr lang="en-US" sz="1200" i="0" kern="1200" baseline="0" dirty="0" err="1" smtClean="0">
                <a:solidFill>
                  <a:schemeClr val="tx1"/>
                </a:solidFill>
                <a:effectLst/>
                <a:latin typeface="+mn-lt"/>
                <a:ea typeface="+mn-ea"/>
                <a:cs typeface="+mn-cs"/>
              </a:rPr>
              <a:t>cuerpo</a:t>
            </a:r>
            <a:r>
              <a:rPr lang="en-US" sz="1200" i="0" kern="1200" baseline="0" dirty="0" smtClean="0">
                <a:solidFill>
                  <a:schemeClr val="tx1"/>
                </a:solidFill>
                <a:effectLst/>
                <a:latin typeface="+mn-lt"/>
                <a:ea typeface="+mn-ea"/>
                <a:cs typeface="+mn-cs"/>
              </a:rPr>
              <a:t> </a:t>
            </a:r>
            <a:r>
              <a:rPr lang="en-US" sz="1200" i="0" kern="1200" baseline="0" dirty="0" err="1" smtClean="0">
                <a:solidFill>
                  <a:schemeClr val="tx1"/>
                </a:solidFill>
                <a:effectLst/>
                <a:latin typeface="+mn-lt"/>
                <a:ea typeface="+mn-ea"/>
                <a:cs typeface="+mn-cs"/>
              </a:rPr>
              <a:t>esté</a:t>
            </a:r>
            <a:r>
              <a:rPr lang="en-US" sz="1200" i="0" kern="1200" baseline="0" dirty="0" smtClean="0">
                <a:solidFill>
                  <a:schemeClr val="tx1"/>
                </a:solidFill>
                <a:effectLst/>
                <a:latin typeface="+mn-lt"/>
                <a:ea typeface="+mn-ea"/>
                <a:cs typeface="+mn-cs"/>
              </a:rPr>
              <a:t> visible.</a:t>
            </a:r>
            <a:endParaRPr lang="en-US" sz="1200" i="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86</a:t>
            </a:fld>
            <a:endParaRPr lang="en-US" altLang="en-US"/>
          </a:p>
        </p:txBody>
      </p:sp>
    </p:spTree>
    <p:extLst>
      <p:ext uri="{BB962C8B-B14F-4D97-AF65-F5344CB8AC3E}">
        <p14:creationId xmlns:p14="http://schemas.microsoft.com/office/powerpoint/2010/main" val="90496179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9745EC1-0EFC-486E-8A11-62C3FF70057F}" type="slidenum">
              <a:rPr lang="en-US" altLang="en-US" smtClean="0">
                <a:latin typeface="Arial" panose="020B0604020202020204" pitchFamily="34" charset="0"/>
              </a:rPr>
              <a:pPr>
                <a:spcBef>
                  <a:spcPct val="0"/>
                </a:spcBef>
              </a:pPr>
              <a:t>87</a:t>
            </a:fld>
            <a:endParaRPr lang="en-US" altLang="en-US" smtClean="0">
              <a:latin typeface="Arial" panose="020B0604020202020204" pitchFamily="34" charset="0"/>
            </a:endParaRPr>
          </a:p>
        </p:txBody>
      </p:sp>
      <p:sp>
        <p:nvSpPr>
          <p:cNvPr id="942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p>
        </p:txBody>
      </p:sp>
    </p:spTree>
    <p:extLst>
      <p:ext uri="{BB962C8B-B14F-4D97-AF65-F5344CB8AC3E}">
        <p14:creationId xmlns:p14="http://schemas.microsoft.com/office/powerpoint/2010/main" val="21307840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 on television scene to play the video. </a:t>
            </a:r>
            <a:r>
              <a:rPr lang="en-US" dirty="0" err="1" smtClean="0"/>
              <a:t>Haga</a:t>
            </a:r>
            <a:r>
              <a:rPr lang="en-US" dirty="0" smtClean="0"/>
              <a:t> </a:t>
            </a:r>
            <a:r>
              <a:rPr lang="en-US" dirty="0" err="1" smtClean="0"/>
              <a:t>clic</a:t>
            </a:r>
            <a:r>
              <a:rPr lang="en-US" dirty="0" smtClean="0"/>
              <a:t> </a:t>
            </a:r>
            <a:r>
              <a:rPr lang="en-US" dirty="0" err="1" smtClean="0"/>
              <a:t>en</a:t>
            </a:r>
            <a:r>
              <a:rPr lang="en-US" dirty="0" smtClean="0"/>
              <a:t> la </a:t>
            </a:r>
            <a:r>
              <a:rPr lang="en-US" dirty="0" err="1" smtClean="0"/>
              <a:t>pantalla</a:t>
            </a:r>
            <a:r>
              <a:rPr lang="en-US" baseline="0" dirty="0" smtClean="0"/>
              <a:t> del </a:t>
            </a:r>
            <a:r>
              <a:rPr lang="en-US" baseline="0" dirty="0" err="1" smtClean="0"/>
              <a:t>televisor</a:t>
            </a:r>
            <a:r>
              <a:rPr lang="en-US" baseline="0" dirty="0" smtClean="0"/>
              <a:t> para </a:t>
            </a:r>
            <a:r>
              <a:rPr lang="en-US" baseline="0" dirty="0" err="1" smtClean="0"/>
              <a:t>tocar</a:t>
            </a:r>
            <a:r>
              <a:rPr lang="en-US" baseline="0" dirty="0" smtClean="0"/>
              <a:t> el video.</a:t>
            </a:r>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88</a:t>
            </a:fld>
            <a:endParaRPr lang="en-US" altLang="en-US"/>
          </a:p>
        </p:txBody>
      </p:sp>
    </p:spTree>
    <p:extLst>
      <p:ext uri="{BB962C8B-B14F-4D97-AF65-F5344CB8AC3E}">
        <p14:creationId xmlns:p14="http://schemas.microsoft.com/office/powerpoint/2010/main" val="257966038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CA249C9-AC1F-47FD-B301-4C5601B66886}" type="slidenum">
              <a:rPr lang="en-US" altLang="en-US" smtClean="0">
                <a:solidFill>
                  <a:srgbClr val="000000"/>
                </a:solidFill>
                <a:latin typeface="Arial" panose="020B0604020202020204" pitchFamily="34" charset="0"/>
              </a:rPr>
              <a:pPr>
                <a:spcBef>
                  <a:spcPct val="0"/>
                </a:spcBef>
              </a:pPr>
              <a:t>89</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1291951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Goal needs to be written more toward the worker, prevention, and initial emergency actions…. If this goal statement is not defined by the grant.</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Previous - </a:t>
            </a:r>
            <a:r>
              <a:rPr lang="en-US" altLang="en-US" dirty="0" smtClean="0"/>
              <a:t>To recognize what encompasses a grain bin rescue incident, recognize the hazards associated with such, and the OSHA regulations that regulate grain handling facilities. (</a:t>
            </a:r>
            <a:r>
              <a:rPr lang="en-US" altLang="en-US" dirty="0" err="1" smtClean="0"/>
              <a:t>Reconocer</a:t>
            </a:r>
            <a:r>
              <a:rPr lang="en-US" altLang="en-US" dirty="0" smtClean="0"/>
              <a:t> lo </a:t>
            </a:r>
            <a:r>
              <a:rPr lang="en-US" altLang="en-US" dirty="0" err="1" smtClean="0"/>
              <a:t>que</a:t>
            </a:r>
            <a:r>
              <a:rPr lang="en-US" altLang="en-US" dirty="0" smtClean="0"/>
              <a:t> </a:t>
            </a:r>
            <a:r>
              <a:rPr lang="en-US" altLang="en-US" dirty="0" err="1" smtClean="0"/>
              <a:t>constituye</a:t>
            </a:r>
            <a:r>
              <a:rPr lang="en-US" altLang="en-US" dirty="0" smtClean="0"/>
              <a:t> un </a:t>
            </a:r>
            <a:r>
              <a:rPr lang="en-US" altLang="en-US" dirty="0" err="1" smtClean="0"/>
              <a:t>incidente</a:t>
            </a:r>
            <a:r>
              <a:rPr lang="en-US" altLang="en-US" baseline="0" dirty="0" smtClean="0"/>
              <a:t> de </a:t>
            </a:r>
            <a:r>
              <a:rPr lang="en-US" altLang="en-US" baseline="0" dirty="0" err="1" smtClean="0"/>
              <a:t>rescate</a:t>
            </a:r>
            <a:r>
              <a:rPr lang="en-US" altLang="en-US" baseline="0" dirty="0" smtClean="0"/>
              <a:t> en </a:t>
            </a:r>
            <a:r>
              <a:rPr lang="en-US" altLang="en-US" baseline="0" dirty="0" err="1" smtClean="0"/>
              <a:t>dep</a:t>
            </a:r>
            <a:r>
              <a:rPr lang="es-MX" altLang="en-US" baseline="0" dirty="0" err="1" smtClean="0"/>
              <a:t>ósito</a:t>
            </a:r>
            <a:r>
              <a:rPr lang="es-MX" altLang="en-US" baseline="0" dirty="0" smtClean="0"/>
              <a:t> de grano, y los reglamentos de OSHA que regulan las instalaciones de manejo de grano.)</a:t>
            </a:r>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4</a:t>
            </a:fld>
            <a:endParaRPr lang="en-US" altLang="en-US"/>
          </a:p>
        </p:txBody>
      </p:sp>
    </p:spTree>
    <p:extLst>
      <p:ext uri="{BB962C8B-B14F-4D97-AF65-F5344CB8AC3E}">
        <p14:creationId xmlns:p14="http://schemas.microsoft.com/office/powerpoint/2010/main" val="22259151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97284"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latin typeface="Arial" panose="020B0604020202020204" pitchFamily="34" charset="0"/>
              </a:rPr>
              <a:t>Oklahoma State University - Fire Service Training</a:t>
            </a:r>
          </a:p>
        </p:txBody>
      </p:sp>
      <p:sp>
        <p:nvSpPr>
          <p:cNvPr id="97285"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latin typeface="Arial" panose="020B0604020202020204" pitchFamily="34" charset="0"/>
              </a:rPr>
              <a:t>Introduction to Farm Rescue</a:t>
            </a:r>
          </a:p>
        </p:txBody>
      </p:sp>
      <p:sp>
        <p:nvSpPr>
          <p:cNvPr id="97286"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35867355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99332" name="Footer Placeholder 1"/>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latin typeface="Arial" panose="020B0604020202020204" pitchFamily="34" charset="0"/>
              </a:rPr>
              <a:t>Oklahoma State University - Fire Service Training</a:t>
            </a:r>
          </a:p>
        </p:txBody>
      </p:sp>
      <p:sp>
        <p:nvSpPr>
          <p:cNvPr id="99333" name="Header Placeholder 2"/>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smtClean="0">
                <a:latin typeface="Arial" panose="020B0604020202020204" pitchFamily="34" charset="0"/>
              </a:rPr>
              <a:t>Introduction to Farm Rescue</a:t>
            </a:r>
          </a:p>
        </p:txBody>
      </p:sp>
      <p:sp>
        <p:nvSpPr>
          <p:cNvPr id="99334" name="Date Placeholder 3"/>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7806507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Change this to work better with a mixed audience of ag workers, family farm members, and initial emergency responders. </a:t>
            </a:r>
            <a:endParaRPr lang="en-US" dirty="0"/>
          </a:p>
        </p:txBody>
      </p:sp>
      <p:sp>
        <p:nvSpPr>
          <p:cNvPr id="4" name="Slide Number Placeholder 3"/>
          <p:cNvSpPr>
            <a:spLocks noGrp="1"/>
          </p:cNvSpPr>
          <p:nvPr>
            <p:ph type="sldNum" sz="quarter" idx="10"/>
          </p:nvPr>
        </p:nvSpPr>
        <p:spPr/>
        <p:txBody>
          <a:bodyPr/>
          <a:lstStyle/>
          <a:p>
            <a:pPr>
              <a:defRPr/>
            </a:pPr>
            <a:fld id="{E0F84D17-B432-4118-B7A7-96089F685812}" type="slidenum">
              <a:rPr lang="en-US" altLang="en-US" smtClean="0"/>
              <a:pPr>
                <a:defRPr/>
              </a:pPr>
              <a:t>6</a:t>
            </a:fld>
            <a:endParaRPr lang="en-US" altLang="en-US"/>
          </a:p>
        </p:txBody>
      </p:sp>
    </p:spTree>
    <p:extLst>
      <p:ext uri="{BB962C8B-B14F-4D97-AF65-F5344CB8AC3E}">
        <p14:creationId xmlns:p14="http://schemas.microsoft.com/office/powerpoint/2010/main" val="1194181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BDE4A18-54B9-4461-A138-8879223D66E3}" type="slidenum">
              <a:rPr lang="en-US" altLang="en-US" smtClean="0">
                <a:solidFill>
                  <a:srgbClr val="000000"/>
                </a:solidFill>
                <a:latin typeface="Arial" panose="020B0604020202020204" pitchFamily="34" charset="0"/>
              </a:rPr>
              <a:pPr>
                <a:spcBef>
                  <a:spcPct val="0"/>
                </a:spcBef>
              </a:pPr>
              <a:t>7</a:t>
            </a:fld>
            <a:endParaRPr lang="en-US" altLang="en-US" smtClean="0">
              <a:solidFill>
                <a:srgbClr val="000000"/>
              </a:solidFill>
              <a:latin typeface="Arial" panose="020B0604020202020204" pitchFamily="34" charset="0"/>
            </a:endParaRPr>
          </a:p>
        </p:txBody>
      </p:sp>
    </p:spTree>
    <p:extLst>
      <p:ext uri="{BB962C8B-B14F-4D97-AF65-F5344CB8AC3E}">
        <p14:creationId xmlns:p14="http://schemas.microsoft.com/office/powerpoint/2010/main" val="28601824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D6D1A1B6-3D88-4702-A4E9-E371D874FEC2}" type="slidenum">
              <a:rPr lang="en-US" altLang="en-US" sz="1200"/>
              <a:pPr/>
              <a:t>14</a:t>
            </a:fld>
            <a:endParaRPr lang="en-US" altLang="en-US" sz="1200"/>
          </a:p>
        </p:txBody>
      </p:sp>
      <p:sp>
        <p:nvSpPr>
          <p:cNvPr id="1945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p:txBody>
          <a:bodyPr/>
          <a:lstStyle/>
          <a:p>
            <a:pPr eaLnBrk="1" hangingPunct="1">
              <a:defRPr/>
            </a:pPr>
            <a:endParaRPr lang="en-US" smtClean="0">
              <a:ea typeface="ＭＳ Ｐゴシック" charset="0"/>
              <a:cs typeface="+mn-cs"/>
            </a:endParaRPr>
          </a:p>
        </p:txBody>
      </p:sp>
    </p:spTree>
    <p:extLst>
      <p:ext uri="{BB962C8B-B14F-4D97-AF65-F5344CB8AC3E}">
        <p14:creationId xmlns:p14="http://schemas.microsoft.com/office/powerpoint/2010/main" val="4097321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054147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166193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5ACC962D-150B-423F-B8BC-2122D1506040}" type="slidenum">
              <a:rPr lang="en-US" altLang="en-US"/>
              <a:pPr>
                <a:defRPr/>
              </a:pPr>
              <a:t>‹#›</a:t>
            </a:fld>
            <a:endParaRPr lang="en-US" altLang="en-US"/>
          </a:p>
        </p:txBody>
      </p:sp>
    </p:spTree>
    <p:extLst>
      <p:ext uri="{BB962C8B-B14F-4D97-AF65-F5344CB8AC3E}">
        <p14:creationId xmlns:p14="http://schemas.microsoft.com/office/powerpoint/2010/main" val="27430799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A07FB8C-5593-43AA-9647-F0BF831CDD58}" type="slidenum">
              <a:rPr lang="en-US" altLang="en-US"/>
              <a:pPr>
                <a:defRPr/>
              </a:pPr>
              <a:t>‹#›</a:t>
            </a:fld>
            <a:endParaRPr lang="en-US" altLang="en-US"/>
          </a:p>
        </p:txBody>
      </p:sp>
    </p:spTree>
    <p:extLst>
      <p:ext uri="{BB962C8B-B14F-4D97-AF65-F5344CB8AC3E}">
        <p14:creationId xmlns:p14="http://schemas.microsoft.com/office/powerpoint/2010/main" val="26294730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57199"/>
            <a:ext cx="2057400" cy="5486401"/>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457201"/>
            <a:ext cx="60198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759805EA-8F3E-4993-ACC9-ED37E0EA4204}" type="slidenum">
              <a:rPr lang="en-US" altLang="en-US"/>
              <a:pPr>
                <a:defRPr/>
              </a:pPr>
              <a:t>‹#›</a:t>
            </a:fld>
            <a:endParaRPr lang="en-US" altLang="en-US"/>
          </a:p>
        </p:txBody>
      </p:sp>
    </p:spTree>
    <p:extLst>
      <p:ext uri="{BB962C8B-B14F-4D97-AF65-F5344CB8AC3E}">
        <p14:creationId xmlns:p14="http://schemas.microsoft.com/office/powerpoint/2010/main" val="3226423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xfrm>
            <a:off x="6248400" y="6208713"/>
            <a:ext cx="2133600" cy="365125"/>
          </a:xfrm>
          <a:prstGeom prst="rect">
            <a:avLst/>
          </a:prstGeom>
        </p:spPr>
        <p:txBody>
          <a:bodyPr/>
          <a:lstStyle>
            <a:lvl1pPr>
              <a:defRPr/>
            </a:lvl1pPr>
          </a:lstStyle>
          <a:p>
            <a:pPr>
              <a:defRPr/>
            </a:pPr>
            <a:fld id="{695A2FA3-BC85-4A68-900A-D65A619DF728}" type="datetime1">
              <a:rPr lang="en-US"/>
              <a:pPr>
                <a:defRPr/>
              </a:pPr>
              <a:t>11/9/2017</a:t>
            </a:fld>
            <a:endParaRPr lang="en-US" dirty="0"/>
          </a:p>
        </p:txBody>
      </p:sp>
      <p:sp>
        <p:nvSpPr>
          <p:cNvPr id="7" name="Rectangle 5"/>
          <p:cNvSpPr>
            <a:spLocks noGrp="1" noChangeArrowheads="1"/>
          </p:cNvSpPr>
          <p:nvPr>
            <p:ph type="ftr" sz="quarter" idx="11"/>
          </p:nvPr>
        </p:nvSpPr>
        <p:spPr>
          <a:xfrm>
            <a:off x="762000" y="6208713"/>
            <a:ext cx="4873625" cy="365125"/>
          </a:xfrm>
          <a:prstGeom prst="rect">
            <a:avLst/>
          </a:prstGeom>
        </p:spPr>
        <p:txBody>
          <a:bodyPr/>
          <a:lstStyle>
            <a:lvl1pPr>
              <a:defRPr/>
            </a:lvl1pPr>
          </a:lstStyle>
          <a:p>
            <a:pPr>
              <a:defRPr/>
            </a:pPr>
            <a:endParaRPr lang="en-US"/>
          </a:p>
        </p:txBody>
      </p:sp>
      <p:sp>
        <p:nvSpPr>
          <p:cNvPr id="8" name="Rectangle 6"/>
          <p:cNvSpPr>
            <a:spLocks noGrp="1" noChangeArrowheads="1"/>
          </p:cNvSpPr>
          <p:nvPr>
            <p:ph type="sldNum" sz="quarter" idx="12"/>
          </p:nvPr>
        </p:nvSpPr>
        <p:spPr>
          <a:xfrm>
            <a:off x="7620000" y="5688013"/>
            <a:ext cx="762000" cy="365125"/>
          </a:xfrm>
          <a:prstGeom prst="rect">
            <a:avLst/>
          </a:prstGeom>
        </p:spPr>
        <p:txBody>
          <a:bodyPr/>
          <a:lstStyle>
            <a:lvl1pPr>
              <a:defRPr/>
            </a:lvl1pPr>
          </a:lstStyle>
          <a:p>
            <a:pPr>
              <a:defRPr/>
            </a:pPr>
            <a:fld id="{67A80877-5F34-460C-BE40-80AEC00C7F4E}" type="slidenum">
              <a:rPr lang="en-US"/>
              <a:pPr>
                <a:defRPr/>
              </a:pPr>
              <a:t>‹#›</a:t>
            </a:fld>
            <a:endParaRPr lang="en-US" dirty="0"/>
          </a:p>
        </p:txBody>
      </p:sp>
    </p:spTree>
    <p:extLst>
      <p:ext uri="{BB962C8B-B14F-4D97-AF65-F5344CB8AC3E}">
        <p14:creationId xmlns:p14="http://schemas.microsoft.com/office/powerpoint/2010/main" val="10773973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7FFAD6A-905C-4447-9C57-F1243482866A}" type="slidenum">
              <a:rPr lang="en-US" altLang="en-US"/>
              <a:pPr>
                <a:defRPr/>
              </a:pPr>
              <a:t>‹#›</a:t>
            </a:fld>
            <a:endParaRPr lang="en-US" altLang="en-US"/>
          </a:p>
        </p:txBody>
      </p:sp>
    </p:spTree>
    <p:extLst>
      <p:ext uri="{BB962C8B-B14F-4D97-AF65-F5344CB8AC3E}">
        <p14:creationId xmlns:p14="http://schemas.microsoft.com/office/powerpoint/2010/main" val="824226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BB2DD50D-25A0-4112-A7F8-53BA73BC73AD}" type="slidenum">
              <a:rPr lang="en-US" altLang="en-US"/>
              <a:pPr>
                <a:defRPr/>
              </a:pPr>
              <a:t>‹#›</a:t>
            </a:fld>
            <a:endParaRPr lang="en-US" altLang="en-US"/>
          </a:p>
        </p:txBody>
      </p:sp>
    </p:spTree>
    <p:extLst>
      <p:ext uri="{BB962C8B-B14F-4D97-AF65-F5344CB8AC3E}">
        <p14:creationId xmlns:p14="http://schemas.microsoft.com/office/powerpoint/2010/main" val="3786693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A0D734F5-CD9F-4E06-BA1C-E4812DFFD926}" type="slidenum">
              <a:rPr lang="en-US" altLang="en-US"/>
              <a:pPr>
                <a:defRPr/>
              </a:pPr>
              <a:t>‹#›</a:t>
            </a:fld>
            <a:endParaRPr lang="en-US" altLang="en-US"/>
          </a:p>
        </p:txBody>
      </p:sp>
    </p:spTree>
    <p:extLst>
      <p:ext uri="{BB962C8B-B14F-4D97-AF65-F5344CB8AC3E}">
        <p14:creationId xmlns:p14="http://schemas.microsoft.com/office/powerpoint/2010/main" val="435130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7687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66DE4E37-D0F8-48B3-AE35-5F16A8A870A2}" type="slidenum">
              <a:rPr lang="en-US" altLang="en-US"/>
              <a:pPr>
                <a:defRPr/>
              </a:pPr>
              <a:t>‹#›</a:t>
            </a:fld>
            <a:endParaRPr lang="en-US" altLang="en-US"/>
          </a:p>
        </p:txBody>
      </p:sp>
    </p:spTree>
    <p:extLst>
      <p:ext uri="{BB962C8B-B14F-4D97-AF65-F5344CB8AC3E}">
        <p14:creationId xmlns:p14="http://schemas.microsoft.com/office/powerpoint/2010/main" val="5266658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468567A4-9F20-4635-A385-CE871B026285}" type="slidenum">
              <a:rPr lang="en-US" altLang="en-US"/>
              <a:pPr>
                <a:defRPr/>
              </a:pPr>
              <a:t>‹#›</a:t>
            </a:fld>
            <a:endParaRPr lang="en-US" altLang="en-US"/>
          </a:p>
        </p:txBody>
      </p:sp>
    </p:spTree>
    <p:extLst>
      <p:ext uri="{BB962C8B-B14F-4D97-AF65-F5344CB8AC3E}">
        <p14:creationId xmlns:p14="http://schemas.microsoft.com/office/powerpoint/2010/main" val="4040822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2A56DB4E-F239-4D32-A7B8-F31A5236FE7B}" type="slidenum">
              <a:rPr lang="en-US" altLang="en-US"/>
              <a:pPr>
                <a:defRPr/>
              </a:pPr>
              <a:t>‹#›</a:t>
            </a:fld>
            <a:endParaRPr lang="en-US" altLang="en-US"/>
          </a:p>
        </p:txBody>
      </p:sp>
    </p:spTree>
    <p:extLst>
      <p:ext uri="{BB962C8B-B14F-4D97-AF65-F5344CB8AC3E}">
        <p14:creationId xmlns:p14="http://schemas.microsoft.com/office/powerpoint/2010/main" val="4285308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3200400"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657600" y="457200"/>
            <a:ext cx="4883150" cy="5516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600200"/>
            <a:ext cx="3200400" cy="43735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D9FD08C6-29D2-4DCF-8993-B968F40039B2}" type="slidenum">
              <a:rPr lang="en-US" altLang="en-US"/>
              <a:pPr>
                <a:defRPr/>
              </a:pPr>
              <a:t>‹#›</a:t>
            </a:fld>
            <a:endParaRPr lang="en-US" altLang="en-US"/>
          </a:p>
        </p:txBody>
      </p:sp>
    </p:spTree>
    <p:extLst>
      <p:ext uri="{BB962C8B-B14F-4D97-AF65-F5344CB8AC3E}">
        <p14:creationId xmlns:p14="http://schemas.microsoft.com/office/powerpoint/2010/main" val="570270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5762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8"/>
          <p:cNvSpPr>
            <a:spLocks noGrp="1"/>
          </p:cNvSpPr>
          <p:nvPr>
            <p:ph type="sldNum" sz="quarter" idx="10"/>
          </p:nvPr>
        </p:nvSpPr>
        <p:spPr>
          <a:xfrm>
            <a:off x="6553200" y="6356350"/>
            <a:ext cx="2438400" cy="365125"/>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a:defRPr/>
            </a:pPr>
            <a:fld id="{320131FD-AF75-4D04-894F-72D90F3D13E7}" type="slidenum">
              <a:rPr lang="en-US" altLang="en-US"/>
              <a:pPr>
                <a:defRPr/>
              </a:pPr>
              <a:t>‹#›</a:t>
            </a:fld>
            <a:endParaRPr lang="en-US" altLang="en-US"/>
          </a:p>
        </p:txBody>
      </p:sp>
    </p:spTree>
    <p:extLst>
      <p:ext uri="{BB962C8B-B14F-4D97-AF65-F5344CB8AC3E}">
        <p14:creationId xmlns:p14="http://schemas.microsoft.com/office/powerpoint/2010/main" val="1400206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userDrawn="1"/>
        </p:nvSpPr>
        <p:spPr>
          <a:xfrm>
            <a:off x="0" y="0"/>
            <a:ext cx="9144000" cy="6858000"/>
          </a:xfrm>
          <a:prstGeom prst="rect">
            <a:avLst/>
          </a:prstGeom>
          <a:solidFill>
            <a:srgbClr val="FF6E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userDrawn="1"/>
        </p:nvSpPr>
        <p:spPr>
          <a:xfrm>
            <a:off x="228600" y="381000"/>
            <a:ext cx="8686800" cy="5638800"/>
          </a:xfrm>
          <a:prstGeom prst="rect">
            <a:avLst/>
          </a:prstGeom>
          <a:solidFill>
            <a:schemeClr val="bg1"/>
          </a:solidFill>
          <a:ln cap="rnd">
            <a:solidFill>
              <a:schemeClr val="tx1"/>
            </a:solidFill>
            <a:bevel/>
          </a:ln>
          <a:effectLst>
            <a:outerShdw blurRad="317500" algn="c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028" name="Title Placeholder 1"/>
          <p:cNvSpPr>
            <a:spLocks noGrp="1"/>
          </p:cNvSpPr>
          <p:nvPr>
            <p:ph type="title"/>
          </p:nvPr>
        </p:nvSpPr>
        <p:spPr bwMode="auto">
          <a:xfrm>
            <a:off x="457200" y="457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9" name="Text Placeholder 2"/>
          <p:cNvSpPr>
            <a:spLocks noGrp="1"/>
          </p:cNvSpPr>
          <p:nvPr>
            <p:ph type="body" idx="1"/>
          </p:nvPr>
        </p:nvSpPr>
        <p:spPr bwMode="auto">
          <a:xfrm>
            <a:off x="457200" y="1600200"/>
            <a:ext cx="82296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0" name="Picture 8" descr="logo.png"/>
          <p:cNvPicPr>
            <a:picLocks noChangeAspect="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0" y="6065838"/>
            <a:ext cx="12192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New Image.PNG"/>
          <p:cNvPicPr>
            <a:picLocks noChangeAspect="1"/>
          </p:cNvPicPr>
          <p:nvPr userDrawn="1"/>
        </p:nvPicPr>
        <p:blipFill>
          <a:blip r:embed="rId16" cstate="email">
            <a:extLst>
              <a:ext uri="{28A0092B-C50C-407E-A947-70E740481C1C}">
                <a14:useLocalDpi xmlns:a14="http://schemas.microsoft.com/office/drawing/2010/main"/>
              </a:ext>
            </a:extLst>
          </a:blip>
          <a:srcRect/>
          <a:stretch>
            <a:fillRect/>
          </a:stretch>
        </p:blipFill>
        <p:spPr bwMode="auto">
          <a:xfrm>
            <a:off x="1295400" y="6400800"/>
            <a:ext cx="36671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Box 12"/>
          <p:cNvSpPr txBox="1">
            <a:spLocks noChangeArrowheads="1"/>
          </p:cNvSpPr>
          <p:nvPr userDrawn="1"/>
        </p:nvSpPr>
        <p:spPr bwMode="auto">
          <a:xfrm>
            <a:off x="0" y="0"/>
            <a:ext cx="45720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600" b="1" i="1" dirty="0" smtClean="0">
                <a:latin typeface="Times New Roman" pitchFamily="18" charset="0"/>
                <a:cs typeface="Times New Roman" pitchFamily="18" charset="0"/>
              </a:rPr>
              <a:t>Grain Bin Emergencies Awareness</a:t>
            </a:r>
          </a:p>
        </p:txBody>
      </p:sp>
    </p:spTree>
    <p:custDataLst>
      <p:tags r:id="rId14"/>
    </p:custData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4000" b="1" i="1" kern="1200">
          <a:solidFill>
            <a:schemeClr val="tx1"/>
          </a:solidFill>
          <a:latin typeface="Times New Roman" pitchFamily="18" charset="0"/>
          <a:ea typeface="+mj-ea"/>
          <a:cs typeface="Times New Roman" pitchFamily="18" charset="0"/>
        </a:defRPr>
      </a:lvl1pPr>
      <a:lvl2pPr algn="l" rtl="0" eaLnBrk="0" fontAlgn="base" hangingPunct="0">
        <a:spcBef>
          <a:spcPct val="0"/>
        </a:spcBef>
        <a:spcAft>
          <a:spcPct val="0"/>
        </a:spcAft>
        <a:defRPr sz="4000" b="1" i="1">
          <a:solidFill>
            <a:schemeClr val="tx1"/>
          </a:solidFill>
          <a:latin typeface="Times New Roman" pitchFamily="18" charset="0"/>
          <a:cs typeface="Times New Roman" pitchFamily="18" charset="0"/>
        </a:defRPr>
      </a:lvl2pPr>
      <a:lvl3pPr algn="l" rtl="0" eaLnBrk="0" fontAlgn="base" hangingPunct="0">
        <a:spcBef>
          <a:spcPct val="0"/>
        </a:spcBef>
        <a:spcAft>
          <a:spcPct val="0"/>
        </a:spcAft>
        <a:defRPr sz="4000" b="1" i="1">
          <a:solidFill>
            <a:schemeClr val="tx1"/>
          </a:solidFill>
          <a:latin typeface="Times New Roman" pitchFamily="18" charset="0"/>
          <a:cs typeface="Times New Roman" pitchFamily="18" charset="0"/>
        </a:defRPr>
      </a:lvl3pPr>
      <a:lvl4pPr algn="l" rtl="0" eaLnBrk="0" fontAlgn="base" hangingPunct="0">
        <a:spcBef>
          <a:spcPct val="0"/>
        </a:spcBef>
        <a:spcAft>
          <a:spcPct val="0"/>
        </a:spcAft>
        <a:defRPr sz="4000" b="1" i="1">
          <a:solidFill>
            <a:schemeClr val="tx1"/>
          </a:solidFill>
          <a:latin typeface="Times New Roman" pitchFamily="18" charset="0"/>
          <a:cs typeface="Times New Roman" pitchFamily="18" charset="0"/>
        </a:defRPr>
      </a:lvl4pPr>
      <a:lvl5pPr algn="l" rtl="0" eaLnBrk="0" fontAlgn="base" hangingPunct="0">
        <a:spcBef>
          <a:spcPct val="0"/>
        </a:spcBef>
        <a:spcAft>
          <a:spcPct val="0"/>
        </a:spcAft>
        <a:defRPr sz="4000" b="1" i="1">
          <a:solidFill>
            <a:schemeClr val="tx1"/>
          </a:solidFill>
          <a:latin typeface="Times New Roman" pitchFamily="18" charset="0"/>
          <a:cs typeface="Times New Roman" pitchFamily="18"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Times New Roman" pitchFamily="18" charset="0"/>
          <a:ea typeface="+mn-ea"/>
          <a:cs typeface="Times New Roman" pitchFamily="18" charset="0"/>
        </a:defRPr>
      </a:lvl2pPr>
      <a:lvl3pPr marL="11430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Times New Roman" pitchFamily="18" charset="0"/>
          <a:ea typeface="+mn-ea"/>
          <a:cs typeface="Times New Roman" pitchFamily="18" charset="0"/>
        </a:defRPr>
      </a:lvl3pPr>
      <a:lvl4pPr marL="16002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Times New Roman" pitchFamily="18" charset="0"/>
          <a:ea typeface="+mn-ea"/>
          <a:cs typeface="Times New Roman" pitchFamily="18" charset="0"/>
        </a:defRPr>
      </a:lvl4pPr>
      <a:lvl5pPr marL="2057400" indent="-228600" algn="l" rtl="0" eaLnBrk="0" fontAlgn="base" hangingPunct="0">
        <a:spcBef>
          <a:spcPct val="20000"/>
        </a:spcBef>
        <a:spcAft>
          <a:spcPct val="0"/>
        </a:spcAft>
        <a:buFont typeface="Arial" panose="020B0604020202020204" pitchFamily="34" charset="0"/>
        <a:buChar char="»"/>
        <a:defRPr kern="1200">
          <a:solidFill>
            <a:schemeClr val="tx1"/>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6.xml"/><Relationship Id="rId6" Type="http://schemas.openxmlformats.org/officeDocument/2006/relationships/image" Target="../media/image8.jpeg"/><Relationship Id="rId5" Type="http://schemas.openxmlformats.org/officeDocument/2006/relationships/hyperlink" Target="http://ipm.okstate.edu/ipm/sprec/index.htm"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6.xml"/><Relationship Id="rId1" Type="http://schemas.openxmlformats.org/officeDocument/2006/relationships/tags" Target="../tags/tag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2.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0.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6.xml"/><Relationship Id="rId1" Type="http://schemas.openxmlformats.org/officeDocument/2006/relationships/tags" Target="../tags/tag32.xml"/><Relationship Id="rId4" Type="http://schemas.openxmlformats.org/officeDocument/2006/relationships/image" Target="../media/image23.jpeg"/></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2.xml"/><Relationship Id="rId1" Type="http://schemas.openxmlformats.org/officeDocument/2006/relationships/tags" Target="../tags/tag33.xml"/><Relationship Id="rId4" Type="http://schemas.openxmlformats.org/officeDocument/2006/relationships/image" Target="../media/image25.jpeg"/></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6.xml"/><Relationship Id="rId1" Type="http://schemas.openxmlformats.org/officeDocument/2006/relationships/tags" Target="../tags/tag36.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2.xml"/><Relationship Id="rId1" Type="http://schemas.openxmlformats.org/officeDocument/2006/relationships/tags" Target="../tags/tag4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2.xml"/><Relationship Id="rId1" Type="http://schemas.openxmlformats.org/officeDocument/2006/relationships/tags" Target="../tags/tag42.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36.png"/></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44.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5.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4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46.xml"/><Relationship Id="rId4" Type="http://schemas.openxmlformats.org/officeDocument/2006/relationships/image" Target="../media/image41.jpe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7.xml"/><Relationship Id="rId4" Type="http://schemas.openxmlformats.org/officeDocument/2006/relationships/image" Target="../media/image42.png"/></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48.xml"/><Relationship Id="rId4" Type="http://schemas.openxmlformats.org/officeDocument/2006/relationships/image" Target="../media/image43.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0.xml"/></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2.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3.xml"/></Relationships>
</file>

<file path=ppt/slides/_rels/slide5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ags" Target="../tags/tag54.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slideLayout" Target="../slideLayouts/slideLayout2.xml"/><Relationship Id="rId1" Type="http://schemas.openxmlformats.org/officeDocument/2006/relationships/tags" Target="../tags/tag56.xml"/></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7.xml"/></Relationships>
</file>

<file path=ppt/slides/_rels/slide5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slideLayout" Target="../slideLayouts/slideLayout2.xml"/><Relationship Id="rId1" Type="http://schemas.openxmlformats.org/officeDocument/2006/relationships/tags" Target="../tags/tag58.xml"/></Relationships>
</file>

<file path=ppt/slides/_rels/slide5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slideLayout" Target="../slideLayouts/slideLayout2.xml"/><Relationship Id="rId1" Type="http://schemas.openxmlformats.org/officeDocument/2006/relationships/tags" Target="../tags/tag59.xml"/></Relationships>
</file>

<file path=ppt/slides/_rels/slide5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slideLayout" Target="../slideLayouts/slideLayout2.xml"/><Relationship Id="rId1" Type="http://schemas.openxmlformats.org/officeDocument/2006/relationships/tags" Target="../tags/tag60.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61.xml"/><Relationship Id="rId5" Type="http://schemas.openxmlformats.org/officeDocument/2006/relationships/image" Target="../media/image51.png"/><Relationship Id="rId4" Type="http://schemas.openxmlformats.org/officeDocument/2006/relationships/image" Target="../media/image50.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62.xml"/><Relationship Id="rId5" Type="http://schemas.openxmlformats.org/officeDocument/2006/relationships/image" Target="../media/image53.jpeg"/><Relationship Id="rId4" Type="http://schemas.openxmlformats.org/officeDocument/2006/relationships/image" Target="../media/image52.jpe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4.xml"/><Relationship Id="rId1" Type="http://schemas.openxmlformats.org/officeDocument/2006/relationships/tags" Target="../tags/tag63.xml"/></Relationships>
</file>

<file path=ppt/slides/_rels/slide6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tags" Target="../tags/tag65.xml"/><Relationship Id="rId4" Type="http://schemas.openxmlformats.org/officeDocument/2006/relationships/image" Target="../media/image55.png"/></Relationships>
</file>

<file path=ppt/slides/_rels/slide6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slideLayout" Target="../slideLayouts/slideLayout2.xml"/><Relationship Id="rId1" Type="http://schemas.openxmlformats.org/officeDocument/2006/relationships/tags" Target="../tags/tag66.xml"/></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tags" Target="../tags/tag67.xml"/><Relationship Id="rId4" Type="http://schemas.openxmlformats.org/officeDocument/2006/relationships/image" Target="../media/image57.jpeg"/></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68.xml"/><Relationship Id="rId5" Type="http://schemas.openxmlformats.org/officeDocument/2006/relationships/image" Target="../media/image59.jpeg"/><Relationship Id="rId4" Type="http://schemas.openxmlformats.org/officeDocument/2006/relationships/image" Target="../media/image58.jpeg"/></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4.xml"/><Relationship Id="rId1" Type="http://schemas.openxmlformats.org/officeDocument/2006/relationships/tags" Target="../tags/tag69.xml"/><Relationship Id="rId4" Type="http://schemas.openxmlformats.org/officeDocument/2006/relationships/image" Target="../media/image60.png"/></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69.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71.xml"/><Relationship Id="rId4" Type="http://schemas.openxmlformats.org/officeDocument/2006/relationships/image" Target="../media/image61.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4.xml"/><Relationship Id="rId1" Type="http://schemas.openxmlformats.org/officeDocument/2006/relationships/tags" Target="../tags/tag72.xml"/><Relationship Id="rId4" Type="http://schemas.openxmlformats.org/officeDocument/2006/relationships/image" Target="../media/image62.png"/></Relationships>
</file>

<file path=ppt/slides/_rels/slide71.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slideLayout" Target="../slideLayouts/slideLayout2.xml"/><Relationship Id="rId1" Type="http://schemas.openxmlformats.org/officeDocument/2006/relationships/tags" Target="../tags/tag73.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4.xml"/><Relationship Id="rId1" Type="http://schemas.openxmlformats.org/officeDocument/2006/relationships/tags" Target="../tags/tag74.xml"/><Relationship Id="rId4" Type="http://schemas.openxmlformats.org/officeDocument/2006/relationships/image" Target="../media/image64.wmf"/></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4.xml"/><Relationship Id="rId1" Type="http://schemas.openxmlformats.org/officeDocument/2006/relationships/tags" Target="../tags/tag75.xml"/><Relationship Id="rId4" Type="http://schemas.openxmlformats.org/officeDocument/2006/relationships/image" Target="../media/image65.jpeg"/></Relationships>
</file>

<file path=ppt/slides/_rels/slide74.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slideLayout" Target="../slideLayouts/slideLayout4.xml"/><Relationship Id="rId1" Type="http://schemas.openxmlformats.org/officeDocument/2006/relationships/tags" Target="../tags/tag76.xml"/><Relationship Id="rId4" Type="http://schemas.openxmlformats.org/officeDocument/2006/relationships/image" Target="../media/image67.jpeg"/></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77.xml"/><Relationship Id="rId5" Type="http://schemas.openxmlformats.org/officeDocument/2006/relationships/image" Target="../media/image69.png"/><Relationship Id="rId4" Type="http://schemas.openxmlformats.org/officeDocument/2006/relationships/image" Target="../media/image68.jpeg"/></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78.xml"/><Relationship Id="rId4" Type="http://schemas.openxmlformats.org/officeDocument/2006/relationships/image" Target="../media/image70.jpeg"/></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6.xml"/><Relationship Id="rId1" Type="http://schemas.openxmlformats.org/officeDocument/2006/relationships/tags" Target="../tags/tag79.xml"/><Relationship Id="rId4" Type="http://schemas.openxmlformats.org/officeDocument/2006/relationships/image" Target="../media/image71.jpeg"/></Relationships>
</file>

<file path=ppt/slides/_rels/slide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0.xml"/></Relationships>
</file>

<file path=ppt/slides/_rels/slide79.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ags" Target="../tags/tag81.xml"/><Relationship Id="rId4" Type="http://schemas.openxmlformats.org/officeDocument/2006/relationships/image" Target="../media/image72.pn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8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4.xml"/><Relationship Id="rId1" Type="http://schemas.openxmlformats.org/officeDocument/2006/relationships/tags" Target="../tags/tag83.xml"/><Relationship Id="rId5" Type="http://schemas.microsoft.com/office/2007/relationships/hdphoto" Target="../media/hdphoto1.wdp"/><Relationship Id="rId4" Type="http://schemas.openxmlformats.org/officeDocument/2006/relationships/image" Target="../media/image73.png"/></Relationships>
</file>

<file path=ppt/slides/_rels/slide82.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4.xml"/><Relationship Id="rId1" Type="http://schemas.openxmlformats.org/officeDocument/2006/relationships/tags" Target="../tags/tag84.xml"/><Relationship Id="rId4" Type="http://schemas.openxmlformats.org/officeDocument/2006/relationships/image" Target="../media/image74.png"/></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4.xml"/><Relationship Id="rId1" Type="http://schemas.openxmlformats.org/officeDocument/2006/relationships/tags" Target="../tags/tag85.xml"/><Relationship Id="rId4" Type="http://schemas.openxmlformats.org/officeDocument/2006/relationships/image" Target="../media/image74.png"/></Relationships>
</file>

<file path=ppt/slides/_rels/slide8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slideLayout" Target="../slideLayouts/slideLayout2.xml"/><Relationship Id="rId1" Type="http://schemas.openxmlformats.org/officeDocument/2006/relationships/tags" Target="../tags/tag86.xml"/></Relationships>
</file>

<file path=ppt/slides/_rels/slide8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slideLayout" Target="../slideLayouts/slideLayout2.xml"/><Relationship Id="rId1" Type="http://schemas.openxmlformats.org/officeDocument/2006/relationships/tags" Target="../tags/tag8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2.xml"/><Relationship Id="rId1" Type="http://schemas.openxmlformats.org/officeDocument/2006/relationships/tags" Target="../tags/tag88.xml"/><Relationship Id="rId5" Type="http://schemas.openxmlformats.org/officeDocument/2006/relationships/image" Target="../media/image78.jpeg"/><Relationship Id="rId4" Type="http://schemas.openxmlformats.org/officeDocument/2006/relationships/image" Target="../media/image77.jpeg"/></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4.xml"/><Relationship Id="rId1" Type="http://schemas.openxmlformats.org/officeDocument/2006/relationships/tags" Target="../tags/tag89.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tags" Target="../tags/tag90.xml"/><Relationship Id="rId4" Type="http://schemas.openxmlformats.org/officeDocument/2006/relationships/image" Target="../media/image82.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6.xml"/><Relationship Id="rId1" Type="http://schemas.openxmlformats.org/officeDocument/2006/relationships/tags" Target="../tags/tag91.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2.xml"/></Relationships>
</file>

<file path=ppt/slides/_rels/slide91.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6.xml"/><Relationship Id="rId1" Type="http://schemas.openxmlformats.org/officeDocument/2006/relationships/tags" Target="../tags/tag93.xml"/><Relationship Id="rId4" Type="http://schemas.openxmlformats.org/officeDocument/2006/relationships/image" Target="../media/image83.jpeg"/></Relationships>
</file>

<file path=ppt/slides/_rels/slide92.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6.xml"/><Relationship Id="rId1" Type="http://schemas.openxmlformats.org/officeDocument/2006/relationships/tags" Target="../tags/tag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10;&#10;&#10;&#10;&#10;  &#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10;Google&#10;&#10;&#10;&#10;&#10;&#10;&#10;&#10;&#10;&#10;&#10;&#10;&#10;&#10;&#10;&#10;&#10;&#10;&#10;&#10;&#10;&#10;&#10;&#10;&#10;&#10;&#10;&#10;&#10;&#10;&#10;&#10;&#10;&#10;&#10;&#10;&#10;&#10;&#10;&#10;&#10;&#10;&#10;&#10;&#10;&#10;&#10;&#10;&#10;&#10;&#10;&#10;&#10;&#10;&#10;&#10;All&#10;&#10;Books&#10;&#10;News&#10;&#10;Shopping&#10;&#10;Videos&#10;More&#10;&#10;&#10;&#10;&#10;&#10;&#10;&#10;&#10;&#10;Settings&#10;&#10;&#10;&#10;&#10;&#10;&#10;&#10;&#10;&#10;&#10;&#10;&#10;&#10;&#10;&#10;Tools&#10;&#10;&#10;&#10;&#10;&#10;&#10;&#10;&#10;&#10;&#10;&#10;&#10;&#10;&#10;&#10;&#10;&#10;&#10;&#10;&#10;&#10;&#10;&#10;&#10;&#10;&#10;&#10;&#10;&#10;&#10;&#10;&#10;&#10;&#10;&#10;&#10;&#10;&#10;&#10;&#10;&#10;&#10;&#10;&#10;&#10;&#10;&#10;&#10;&#10;&#10;&#10;&#10;About 145,000,000 results (0.45 seconds) &#10;&#10;&#10;&#10;&#10;&#10;&#10;&#10;&#10;&#10;&#10;&#10;&#10;&#10;&#10;&#10;&#10;&#10;&#10;&#10;&#10;&#10;&#10;&#10;&#10;&#10;&#10;Search Results&#10;&#10;&#10;&#10;&#10;&#10;&#10;&#10;&#10;&#10;&#10;&#10;&#10;Picture of a grain storage facility Edit&#10;Picture of a grain storage facility&#10;&#10;&#10;&#10;---------------Detect languageAfrikaansAlbanianAmharicArabicArmenianAzerbaijaniBanglaBasqueBelarusianBosnianBulgarianBurmeseCatalanCebuanoChinese (Simplified)Chinese (Traditional)CorsicanCroatianCzechDanishDutchEnglishEsperantoEstonianFilipinoFinnishFrenchGalicianGeorgianGermanGreekGujaratiHaitian CreoleHausaHawaiianHebrewHindiHmongHungarianIcelandicIgboIndonesianIrishItalianJapaneseJavaneseKannadaKazakhKhmerKoreanKurdishKyrgyzLaoLatinLatvianLithuanianLuxembourgishMacedonianMalagasyMalayMalayalamMalteseMaoriMarathiMongolianNepaliNorwegianNyanjaPashtoPersianPolishPortuguesePunjabiRomanianRussianSamoanScottish GaelicSerbianShonaSindhiSinhalaSlovakSlovenianSomaliSouthern SothoSpanishSundaneseSwahiliSwedishTajikTamilTeluguThaiTurkishUkrainianUrduUzbekVietnameseWelshWestern FrisianXhosaYiddishYorubaZulu&#10;&#10;&#10;&#10;&#10;&#10;" title="Imagen de una instalación de almacenamiento de granos"/>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228601" y="381000"/>
            <a:ext cx="8686799"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itle 1"/>
          <p:cNvSpPr txBox="1">
            <a:spLocks/>
          </p:cNvSpPr>
          <p:nvPr/>
        </p:nvSpPr>
        <p:spPr bwMode="auto">
          <a:xfrm>
            <a:off x="228601" y="152400"/>
            <a:ext cx="601979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4400" b="1" i="1" dirty="0" err="1" smtClean="0">
                <a:solidFill>
                  <a:srgbClr val="000000"/>
                </a:solidFill>
              </a:rPr>
              <a:t>Conocimiento</a:t>
            </a:r>
            <a:r>
              <a:rPr lang="en-US" altLang="en-US" sz="4400" b="1" i="1" dirty="0" smtClean="0">
                <a:solidFill>
                  <a:srgbClr val="000000"/>
                </a:solidFill>
              </a:rPr>
              <a:t> de </a:t>
            </a:r>
            <a:endParaRPr lang="en-US" altLang="en-US" sz="4400" b="1" i="1" dirty="0">
              <a:solidFill>
                <a:srgbClr val="000000"/>
              </a:solidFill>
            </a:endParaRPr>
          </a:p>
          <a:p>
            <a:pPr algn="ctr" eaLnBrk="1" hangingPunct="1">
              <a:spcBef>
                <a:spcPct val="0"/>
              </a:spcBef>
              <a:buFontTx/>
              <a:buNone/>
            </a:pPr>
            <a:r>
              <a:rPr lang="en-US" altLang="en-US" sz="4400" b="1" i="1" dirty="0" err="1" smtClean="0">
                <a:solidFill>
                  <a:srgbClr val="000000"/>
                </a:solidFill>
              </a:rPr>
              <a:t>Emergencias</a:t>
            </a:r>
            <a:r>
              <a:rPr lang="en-US" altLang="en-US" sz="4400" b="1" i="1" dirty="0" smtClean="0">
                <a:solidFill>
                  <a:srgbClr val="000000"/>
                </a:solidFill>
              </a:rPr>
              <a:t>  en </a:t>
            </a:r>
            <a:r>
              <a:rPr lang="en-US" altLang="en-US" sz="4400" b="1" i="1" dirty="0" err="1" smtClean="0">
                <a:solidFill>
                  <a:srgbClr val="000000"/>
                </a:solidFill>
              </a:rPr>
              <a:t>Dep</a:t>
            </a:r>
            <a:r>
              <a:rPr lang="es-MX" altLang="en-US" sz="4400" b="1" i="1" dirty="0" err="1" smtClean="0">
                <a:solidFill>
                  <a:srgbClr val="000000"/>
                </a:solidFill>
              </a:rPr>
              <a:t>ósitos</a:t>
            </a:r>
            <a:r>
              <a:rPr lang="es-MX" altLang="en-US" sz="4400" b="1" i="1" dirty="0" smtClean="0">
                <a:solidFill>
                  <a:srgbClr val="000000"/>
                </a:solidFill>
              </a:rPr>
              <a:t> de Grano</a:t>
            </a:r>
            <a:endParaRPr lang="en-US" altLang="en-US" sz="4400" b="1" i="1" dirty="0">
              <a:solidFill>
                <a:srgbClr val="000000"/>
              </a:solidFill>
            </a:endParaRPr>
          </a:p>
        </p:txBody>
      </p:sp>
      <p:sp>
        <p:nvSpPr>
          <p:cNvPr id="2" name="Title 1" hidden="1"/>
          <p:cNvSpPr>
            <a:spLocks noGrp="1"/>
          </p:cNvSpPr>
          <p:nvPr>
            <p:ph type="title"/>
          </p:nvPr>
        </p:nvSpPr>
        <p:spPr/>
        <p:txBody>
          <a:bodyPr/>
          <a:lstStyle/>
          <a:p>
            <a:r>
              <a:rPr lang="es-ES" dirty="0"/>
              <a:t>Conocimiento de </a:t>
            </a:r>
            <a:br>
              <a:rPr lang="es-ES" dirty="0"/>
            </a:br>
            <a:r>
              <a:rPr lang="es-ES" dirty="0"/>
              <a:t>Emergencias  en Depósitos de Grano</a:t>
            </a:r>
            <a:br>
              <a:rPr lang="es-ES" dirty="0"/>
            </a:br>
            <a:endParaRPr lang="en-US" dirty="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NFPA 1670</a:t>
            </a:r>
            <a:endParaRPr lang="en-US" dirty="0"/>
          </a:p>
        </p:txBody>
      </p:sp>
      <p:sp>
        <p:nvSpPr>
          <p:cNvPr id="3" name="Content Placeholder 2"/>
          <p:cNvSpPr>
            <a:spLocks noGrp="1"/>
          </p:cNvSpPr>
          <p:nvPr>
            <p:ph idx="1"/>
          </p:nvPr>
        </p:nvSpPr>
        <p:spPr>
          <a:xfrm>
            <a:off x="457200" y="1676400"/>
            <a:ext cx="8229600" cy="4343400"/>
          </a:xfrm>
        </p:spPr>
        <p:txBody>
          <a:bodyPr/>
          <a:lstStyle/>
          <a:p>
            <a:endParaRPr lang="en-US" dirty="0" smtClean="0"/>
          </a:p>
          <a:p>
            <a:r>
              <a:rPr lang="en-US" dirty="0" smtClean="0"/>
              <a:t>Standard on Operations and Training for Technical Search and Rescue Incidents (</a:t>
            </a:r>
            <a:r>
              <a:rPr lang="en-US" dirty="0" err="1" smtClean="0"/>
              <a:t>edición</a:t>
            </a:r>
            <a:r>
              <a:rPr lang="en-US" dirty="0" smtClean="0"/>
              <a:t> 2014) </a:t>
            </a:r>
            <a:r>
              <a:rPr lang="en-US" altLang="en-US" dirty="0"/>
              <a:t>[Norma para las </a:t>
            </a:r>
            <a:r>
              <a:rPr lang="en-US" altLang="en-US" dirty="0" err="1"/>
              <a:t>operaciones</a:t>
            </a:r>
            <a:r>
              <a:rPr lang="en-US" altLang="en-US" dirty="0"/>
              <a:t> y </a:t>
            </a:r>
            <a:r>
              <a:rPr lang="en-US" altLang="en-US" dirty="0" err="1"/>
              <a:t>entrenamiento</a:t>
            </a:r>
            <a:r>
              <a:rPr lang="en-US" altLang="en-US" dirty="0"/>
              <a:t> de </a:t>
            </a:r>
            <a:r>
              <a:rPr lang="en-US" altLang="en-US" dirty="0" err="1"/>
              <a:t>incidentes</a:t>
            </a:r>
            <a:r>
              <a:rPr lang="en-US" altLang="en-US" dirty="0"/>
              <a:t> </a:t>
            </a:r>
            <a:r>
              <a:rPr lang="en-US" altLang="en-US" dirty="0" err="1"/>
              <a:t>técnicos</a:t>
            </a:r>
            <a:r>
              <a:rPr lang="en-US" altLang="en-US" dirty="0"/>
              <a:t> de </a:t>
            </a:r>
            <a:r>
              <a:rPr lang="en-US" altLang="en-US" dirty="0" err="1"/>
              <a:t>búsqueda</a:t>
            </a:r>
            <a:r>
              <a:rPr lang="en-US" altLang="en-US" dirty="0"/>
              <a:t> y </a:t>
            </a:r>
            <a:r>
              <a:rPr lang="en-US" altLang="en-US" dirty="0" err="1"/>
              <a:t>rescate</a:t>
            </a:r>
            <a:r>
              <a:rPr lang="en-US" altLang="en-US" dirty="0"/>
              <a:t>]</a:t>
            </a:r>
            <a:endParaRPr lang="en-US" dirty="0" smtClean="0"/>
          </a:p>
          <a:p>
            <a:pPr lvl="1" eaLnBrk="1" hangingPunct="1">
              <a:buFont typeface="Wingdings" panose="05000000000000000000" pitchFamily="2" charset="2"/>
              <a:buChar char="§"/>
            </a:pPr>
            <a:r>
              <a:rPr lang="en-US" altLang="en-US" dirty="0" err="1"/>
              <a:t>Percatación</a:t>
            </a:r>
            <a:r>
              <a:rPr lang="en-US" altLang="en-US" dirty="0"/>
              <a:t> </a:t>
            </a:r>
          </a:p>
          <a:p>
            <a:pPr lvl="1" eaLnBrk="1" hangingPunct="1">
              <a:buFont typeface="Wingdings" panose="05000000000000000000" pitchFamily="2" charset="2"/>
              <a:buChar char="§"/>
            </a:pPr>
            <a:r>
              <a:rPr lang="en-US" altLang="en-US" dirty="0" err="1"/>
              <a:t>Operaciones</a:t>
            </a:r>
            <a:endParaRPr lang="en-US" altLang="en-US" dirty="0"/>
          </a:p>
          <a:p>
            <a:pPr lvl="1" eaLnBrk="1" hangingPunct="1">
              <a:buFont typeface="Wingdings" panose="05000000000000000000" pitchFamily="2" charset="2"/>
              <a:buChar char="§"/>
            </a:pPr>
            <a:r>
              <a:rPr lang="en-US" altLang="en-US" dirty="0" err="1"/>
              <a:t>Técnico</a:t>
            </a:r>
            <a:endParaRPr lang="en-US" altLang="en-US" b="1"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10</a:t>
            </a:fld>
            <a:endParaRPr lang="en-US" altLang="en-US"/>
          </a:p>
        </p:txBody>
      </p:sp>
      <p:pic>
        <p:nvPicPr>
          <p:cNvPr id="5" name="Picture 4" descr="NFPAWH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0" y="45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1641363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n-US" dirty="0" err="1" smtClean="0"/>
              <a:t>Otras</a:t>
            </a:r>
            <a:r>
              <a:rPr lang="en-US" altLang="en-US" dirty="0" smtClean="0"/>
              <a:t> </a:t>
            </a:r>
            <a:r>
              <a:rPr lang="en-US" altLang="en-US" dirty="0" err="1" smtClean="0"/>
              <a:t>organizaciones</a:t>
            </a:r>
            <a:r>
              <a:rPr lang="en-US" altLang="en-US" dirty="0" smtClean="0"/>
              <a:t> de </a:t>
            </a:r>
            <a:r>
              <a:rPr lang="en-US" altLang="en-US" dirty="0" err="1" smtClean="0"/>
              <a:t>establecimiento</a:t>
            </a:r>
            <a:r>
              <a:rPr lang="en-US" altLang="en-US" dirty="0" smtClean="0"/>
              <a:t> de </a:t>
            </a:r>
            <a:r>
              <a:rPr lang="en-US" altLang="en-US" dirty="0" err="1" smtClean="0"/>
              <a:t>normas</a:t>
            </a:r>
            <a:endParaRPr lang="en-US" altLang="en-US" dirty="0" smtClean="0"/>
          </a:p>
        </p:txBody>
      </p:sp>
      <p:sp>
        <p:nvSpPr>
          <p:cNvPr id="29699" name="Content Placeholder 2"/>
          <p:cNvSpPr>
            <a:spLocks noGrp="1"/>
          </p:cNvSpPr>
          <p:nvPr>
            <p:ph idx="1"/>
          </p:nvPr>
        </p:nvSpPr>
        <p:spPr/>
        <p:txBody>
          <a:bodyPr/>
          <a:lstStyle/>
          <a:p>
            <a:pPr eaLnBrk="1" hangingPunct="1">
              <a:lnSpc>
                <a:spcPct val="110000"/>
              </a:lnSpc>
            </a:pPr>
            <a:r>
              <a:rPr lang="en-US" altLang="en-US" dirty="0" smtClean="0"/>
              <a:t>The National Institute of Occupational Safety and Health (NIOSH) www.cdc.gov/niosh</a:t>
            </a:r>
          </a:p>
          <a:p>
            <a:pPr eaLnBrk="1" hangingPunct="1">
              <a:lnSpc>
                <a:spcPct val="110000"/>
              </a:lnSpc>
            </a:pPr>
            <a:r>
              <a:rPr lang="en-US" altLang="en-US" dirty="0" smtClean="0"/>
              <a:t>The American Society for Testing and Materials (ASTM) www.astm.org</a:t>
            </a:r>
          </a:p>
          <a:p>
            <a:pPr eaLnBrk="1" hangingPunct="1">
              <a:lnSpc>
                <a:spcPct val="110000"/>
              </a:lnSpc>
            </a:pPr>
            <a:r>
              <a:rPr lang="en-US" altLang="en-US" dirty="0" smtClean="0"/>
              <a:t>The American National Standards Institute (ANSI) www.ansi.org</a:t>
            </a:r>
          </a:p>
          <a:p>
            <a:pPr eaLnBrk="1" hangingPunct="1">
              <a:lnSpc>
                <a:spcPct val="110000"/>
              </a:lnSpc>
            </a:pPr>
            <a:r>
              <a:rPr lang="en-US" altLang="en-US" dirty="0" smtClean="0"/>
              <a:t>American Society of Safety Engineers (ASSE) www.asse.org</a:t>
            </a:r>
          </a:p>
          <a:p>
            <a:endParaRPr lang="en-US" altLang="en-US" dirty="0" smtClean="0"/>
          </a:p>
        </p:txBody>
      </p:sp>
    </p:spTree>
    <p:custDataLst>
      <p:tags r:id="rId1"/>
    </p:custDataLst>
    <p:extLst>
      <p:ext uri="{BB962C8B-B14F-4D97-AF65-F5344CB8AC3E}">
        <p14:creationId xmlns:p14="http://schemas.microsoft.com/office/powerpoint/2010/main" val="31813103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457200" y="457200"/>
            <a:ext cx="8534400" cy="1143000"/>
          </a:xfrm>
        </p:spPr>
        <p:txBody>
          <a:bodyPr/>
          <a:lstStyle/>
          <a:p>
            <a:r>
              <a:rPr lang="en-US" altLang="en-US" dirty="0" err="1" smtClean="0"/>
              <a:t>Agricultura</a:t>
            </a:r>
            <a:r>
              <a:rPr lang="en-US" altLang="en-US" dirty="0" smtClean="0"/>
              <a:t> – </a:t>
            </a:r>
            <a:r>
              <a:rPr lang="en-US" altLang="en-US" dirty="0" err="1" smtClean="0"/>
              <a:t>Peligro</a:t>
            </a:r>
            <a:r>
              <a:rPr lang="en-US" altLang="en-US" dirty="0" smtClean="0"/>
              <a:t>, </a:t>
            </a:r>
            <a:r>
              <a:rPr lang="en-US" altLang="en-US" dirty="0" err="1" smtClean="0"/>
              <a:t>Incapacidad</a:t>
            </a:r>
            <a:r>
              <a:rPr lang="en-US" altLang="en-US" dirty="0" smtClean="0"/>
              <a:t>, </a:t>
            </a:r>
            <a:r>
              <a:rPr lang="en-US" altLang="en-US" dirty="0" err="1" smtClean="0"/>
              <a:t>Muerte</a:t>
            </a:r>
            <a:endParaRPr lang="en-US" altLang="en-US" dirty="0" smtClean="0"/>
          </a:p>
        </p:txBody>
      </p:sp>
      <p:sp>
        <p:nvSpPr>
          <p:cNvPr id="30723" name="Content Placeholder 2"/>
          <p:cNvSpPr>
            <a:spLocks noGrp="1"/>
          </p:cNvSpPr>
          <p:nvPr>
            <p:ph idx="1"/>
          </p:nvPr>
        </p:nvSpPr>
        <p:spPr/>
        <p:txBody>
          <a:bodyPr/>
          <a:lstStyle/>
          <a:p>
            <a:r>
              <a:rPr lang="en-US" altLang="en-US" dirty="0" err="1" smtClean="0"/>
              <a:t>Más</a:t>
            </a:r>
            <a:r>
              <a:rPr lang="en-US" altLang="en-US" dirty="0" smtClean="0"/>
              <a:t> de 60 </a:t>
            </a:r>
            <a:r>
              <a:rPr lang="en-US" altLang="en-US" dirty="0" err="1" smtClean="0"/>
              <a:t>instalaciones</a:t>
            </a:r>
            <a:r>
              <a:rPr lang="en-US" altLang="en-US" dirty="0" smtClean="0"/>
              <a:t> </a:t>
            </a:r>
            <a:r>
              <a:rPr lang="en-US" altLang="en-US" dirty="0" err="1" smtClean="0"/>
              <a:t>corporativas</a:t>
            </a:r>
            <a:r>
              <a:rPr lang="en-US" altLang="en-US" dirty="0" smtClean="0"/>
              <a:t> de </a:t>
            </a:r>
            <a:r>
              <a:rPr lang="en-US" altLang="en-US" dirty="0" err="1" smtClean="0"/>
              <a:t>manejo</a:t>
            </a:r>
            <a:r>
              <a:rPr lang="en-US" altLang="en-US" dirty="0" smtClean="0"/>
              <a:t> de </a:t>
            </a:r>
            <a:r>
              <a:rPr lang="en-US" altLang="en-US" dirty="0" err="1" smtClean="0"/>
              <a:t>grano</a:t>
            </a:r>
            <a:r>
              <a:rPr lang="en-US" altLang="en-US" dirty="0" smtClean="0"/>
              <a:t> </a:t>
            </a:r>
            <a:r>
              <a:rPr lang="en-US" altLang="en-US" dirty="0" err="1" smtClean="0"/>
              <a:t>en</a:t>
            </a:r>
            <a:r>
              <a:rPr lang="en-US" altLang="en-US" dirty="0"/>
              <a:t> </a:t>
            </a:r>
            <a:r>
              <a:rPr lang="en-US" altLang="en-US" dirty="0" err="1" smtClean="0"/>
              <a:t>operación</a:t>
            </a:r>
            <a:r>
              <a:rPr lang="en-US" altLang="en-US" dirty="0" smtClean="0"/>
              <a:t> </a:t>
            </a:r>
            <a:r>
              <a:rPr lang="en-US" altLang="en-US" dirty="0" err="1" smtClean="0"/>
              <a:t>en</a:t>
            </a:r>
            <a:r>
              <a:rPr lang="en-US" altLang="en-US" dirty="0" smtClean="0"/>
              <a:t> Oklahoma</a:t>
            </a:r>
          </a:p>
          <a:p>
            <a:r>
              <a:rPr lang="en-US" altLang="en-US" dirty="0" err="1" smtClean="0"/>
              <a:t>Censo</a:t>
            </a:r>
            <a:r>
              <a:rPr lang="en-US" altLang="en-US" dirty="0" smtClean="0"/>
              <a:t> 2012 de </a:t>
            </a:r>
            <a:r>
              <a:rPr lang="en-US" altLang="en-US" dirty="0" err="1" smtClean="0"/>
              <a:t>granjas</a:t>
            </a:r>
            <a:r>
              <a:rPr lang="en-US" altLang="en-US" dirty="0" smtClean="0"/>
              <a:t> </a:t>
            </a:r>
            <a:r>
              <a:rPr lang="en-US" altLang="en-US" dirty="0" err="1" smtClean="0"/>
              <a:t>en</a:t>
            </a:r>
            <a:r>
              <a:rPr lang="en-US" altLang="en-US" dirty="0" smtClean="0"/>
              <a:t> Oklahoma</a:t>
            </a:r>
            <a:endParaRPr lang="en-US" altLang="en-US" sz="3600" dirty="0" smtClean="0"/>
          </a:p>
          <a:p>
            <a:pPr lvl="1"/>
            <a:r>
              <a:rPr lang="en-US" altLang="en-US" sz="2400" dirty="0" err="1" smtClean="0"/>
              <a:t>Número</a:t>
            </a:r>
            <a:r>
              <a:rPr lang="en-US" altLang="en-US" sz="2400" dirty="0" smtClean="0"/>
              <a:t> de </a:t>
            </a:r>
            <a:r>
              <a:rPr lang="en-US" altLang="en-US" sz="2400" dirty="0" err="1" smtClean="0"/>
              <a:t>granjas</a:t>
            </a:r>
            <a:r>
              <a:rPr lang="en-US" altLang="en-US" sz="2400" dirty="0" smtClean="0"/>
              <a:t> </a:t>
            </a:r>
            <a:r>
              <a:rPr lang="en-US" altLang="en-US" sz="2400" dirty="0" err="1" smtClean="0"/>
              <a:t>en</a:t>
            </a:r>
            <a:r>
              <a:rPr lang="en-US" altLang="en-US" sz="2400" dirty="0" smtClean="0"/>
              <a:t> Oklahoma 85,000</a:t>
            </a:r>
          </a:p>
          <a:p>
            <a:pPr lvl="1"/>
            <a:r>
              <a:rPr lang="en-US" altLang="en-US" sz="2400" dirty="0" err="1" smtClean="0"/>
              <a:t>Terreno</a:t>
            </a:r>
            <a:r>
              <a:rPr lang="en-US" altLang="en-US" sz="2400" dirty="0" smtClean="0"/>
              <a:t> </a:t>
            </a:r>
            <a:r>
              <a:rPr lang="en-US" altLang="en-US" sz="2400" dirty="0" err="1" smtClean="0"/>
              <a:t>en</a:t>
            </a:r>
            <a:r>
              <a:rPr lang="en-US" altLang="en-US" sz="2400" dirty="0" smtClean="0"/>
              <a:t> </a:t>
            </a:r>
            <a:r>
              <a:rPr lang="en-US" altLang="en-US" sz="2400" dirty="0" err="1" smtClean="0"/>
              <a:t>producción</a:t>
            </a:r>
            <a:r>
              <a:rPr lang="en-US" altLang="en-US" sz="2400" dirty="0" smtClean="0"/>
              <a:t> 34,800,000 acres</a:t>
            </a:r>
          </a:p>
          <a:p>
            <a:pPr lvl="1"/>
            <a:r>
              <a:rPr lang="en-US" altLang="en-US" sz="2400" dirty="0" err="1" smtClean="0"/>
              <a:t>Ganancias</a:t>
            </a:r>
            <a:r>
              <a:rPr lang="en-US" altLang="en-US" sz="2400" dirty="0" smtClean="0"/>
              <a:t> </a:t>
            </a:r>
            <a:r>
              <a:rPr lang="en-US" altLang="en-US" sz="2400" dirty="0" err="1" smtClean="0"/>
              <a:t>en</a:t>
            </a:r>
            <a:r>
              <a:rPr lang="en-US" altLang="en-US" sz="2400" dirty="0" smtClean="0"/>
              <a:t> </a:t>
            </a:r>
            <a:r>
              <a:rPr lang="en-US" altLang="en-US" sz="2400" dirty="0" err="1" smtClean="0"/>
              <a:t>efectivo</a:t>
            </a:r>
            <a:r>
              <a:rPr lang="en-US" altLang="en-US" sz="2400" dirty="0" smtClean="0"/>
              <a:t> de </a:t>
            </a:r>
            <a:r>
              <a:rPr lang="en-US" altLang="en-US" sz="2400" dirty="0" err="1" smtClean="0"/>
              <a:t>granjas</a:t>
            </a:r>
            <a:r>
              <a:rPr lang="en-US" altLang="en-US" sz="2400" dirty="0" smtClean="0"/>
              <a:t> $7,038,174,000</a:t>
            </a:r>
          </a:p>
          <a:p>
            <a:endParaRPr lang="en-US" altLang="en-US" dirty="0" smtClean="0"/>
          </a:p>
        </p:txBody>
      </p:sp>
    </p:spTree>
    <p:custDataLst>
      <p:tags r:id="rId1"/>
    </p:custDataLst>
    <p:extLst>
      <p:ext uri="{BB962C8B-B14F-4D97-AF65-F5344CB8AC3E}">
        <p14:creationId xmlns:p14="http://schemas.microsoft.com/office/powerpoint/2010/main" val="7127929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dirty="0" err="1" smtClean="0"/>
              <a:t>Instalaciones</a:t>
            </a:r>
            <a:r>
              <a:rPr lang="en-US" altLang="en-US" dirty="0" smtClean="0"/>
              <a:t> y </a:t>
            </a:r>
            <a:r>
              <a:rPr lang="en-US" altLang="en-US" dirty="0" err="1" smtClean="0"/>
              <a:t>depósitos</a:t>
            </a:r>
            <a:r>
              <a:rPr lang="en-US" altLang="en-US" dirty="0" smtClean="0"/>
              <a:t> de </a:t>
            </a:r>
            <a:r>
              <a:rPr lang="en-US" altLang="en-US" dirty="0" err="1" smtClean="0"/>
              <a:t>grano</a:t>
            </a:r>
            <a:endParaRPr lang="en-US" altLang="en-US" dirty="0" smtClean="0"/>
          </a:p>
        </p:txBody>
      </p:sp>
      <p:sp>
        <p:nvSpPr>
          <p:cNvPr id="35843" name="Content Placeholder 2"/>
          <p:cNvSpPr>
            <a:spLocks noGrp="1"/>
          </p:cNvSpPr>
          <p:nvPr>
            <p:ph idx="1"/>
          </p:nvPr>
        </p:nvSpPr>
        <p:spPr>
          <a:xfrm>
            <a:off x="457200" y="1447800"/>
            <a:ext cx="8229600" cy="4343400"/>
          </a:xfrm>
        </p:spPr>
        <p:txBody>
          <a:bodyPr/>
          <a:lstStyle/>
          <a:p>
            <a:r>
              <a:rPr lang="en-US" altLang="en-US" dirty="0" err="1" smtClean="0"/>
              <a:t>Depósitos</a:t>
            </a:r>
            <a:endParaRPr lang="en-US" altLang="en-US" dirty="0" smtClean="0"/>
          </a:p>
          <a:p>
            <a:r>
              <a:rPr lang="en-US" altLang="en-US" dirty="0" err="1" smtClean="0"/>
              <a:t>Almacenamiento</a:t>
            </a:r>
            <a:r>
              <a:rPr lang="en-US" altLang="en-US" dirty="0" smtClean="0"/>
              <a:t> </a:t>
            </a:r>
            <a:r>
              <a:rPr lang="en-US" altLang="en-US" dirty="0" err="1" smtClean="0"/>
              <a:t>plano</a:t>
            </a:r>
            <a:endParaRPr lang="en-US" altLang="en-US" dirty="0" smtClean="0"/>
          </a:p>
          <a:p>
            <a:r>
              <a:rPr lang="en-US" altLang="en-US" dirty="0" err="1" smtClean="0"/>
              <a:t>Vagones</a:t>
            </a:r>
            <a:r>
              <a:rPr lang="en-US" altLang="en-US" dirty="0" smtClean="0"/>
              <a:t> de </a:t>
            </a:r>
            <a:r>
              <a:rPr lang="en-US" altLang="en-US" dirty="0" err="1" smtClean="0"/>
              <a:t>gravedad</a:t>
            </a:r>
            <a:r>
              <a:rPr lang="en-US" altLang="en-US" dirty="0" smtClean="0"/>
              <a:t> </a:t>
            </a:r>
          </a:p>
          <a:p>
            <a:r>
              <a:rPr lang="en-US" altLang="en-US" dirty="0" err="1" smtClean="0"/>
              <a:t>Calesines</a:t>
            </a:r>
            <a:r>
              <a:rPr lang="en-US" altLang="en-US" dirty="0" smtClean="0"/>
              <a:t> de </a:t>
            </a:r>
            <a:r>
              <a:rPr lang="en-US" altLang="en-US" dirty="0" err="1" smtClean="0"/>
              <a:t>grano</a:t>
            </a:r>
            <a:r>
              <a:rPr lang="en-US" altLang="en-US" dirty="0" smtClean="0"/>
              <a:t> </a:t>
            </a:r>
          </a:p>
          <a:p>
            <a:r>
              <a:rPr lang="en-US" altLang="en-US" dirty="0" err="1" smtClean="0"/>
              <a:t>Tráileres</a:t>
            </a:r>
            <a:r>
              <a:rPr lang="en-US" altLang="en-US" dirty="0" smtClean="0"/>
              <a:t> de </a:t>
            </a:r>
            <a:r>
              <a:rPr lang="en-US" altLang="en-US" dirty="0" err="1" smtClean="0"/>
              <a:t>fondo</a:t>
            </a:r>
            <a:r>
              <a:rPr lang="en-US" altLang="en-US" dirty="0" smtClean="0"/>
              <a:t> de </a:t>
            </a:r>
            <a:r>
              <a:rPr lang="en-US" altLang="en-US" dirty="0" err="1" smtClean="0"/>
              <a:t>tolva</a:t>
            </a:r>
            <a:endParaRPr lang="en-US" altLang="en-US" dirty="0" smtClean="0"/>
          </a:p>
          <a:p>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0" name="Rectangle 6"/>
          <p:cNvSpPr>
            <a:spLocks noGrp="1" noChangeArrowheads="1"/>
          </p:cNvSpPr>
          <p:nvPr>
            <p:ph type="ctrTitle"/>
          </p:nvPr>
        </p:nvSpPr>
        <p:spPr>
          <a:xfrm>
            <a:off x="1066800" y="2971800"/>
            <a:ext cx="5943600" cy="1600200"/>
          </a:xfrm>
        </p:spPr>
        <p:txBody>
          <a:bodyPr rtlCol="0">
            <a:normAutofit fontScale="90000"/>
          </a:bodyPr>
          <a:lstStyle/>
          <a:p>
            <a:pPr algn="ctr" eaLnBrk="1" fontAlgn="auto" hangingPunct="1">
              <a:spcAft>
                <a:spcPts val="0"/>
              </a:spcAft>
              <a:defRPr/>
            </a:pPr>
            <a:r>
              <a:rPr lang="en-US" b="1" i="1" dirty="0" smtClean="0">
                <a:ea typeface="+mj-ea"/>
                <a:cs typeface="+mj-cs"/>
              </a:rPr>
              <a:t>Buena </a:t>
            </a:r>
            <a:r>
              <a:rPr lang="en-US" b="1" i="1" dirty="0" err="1" smtClean="0">
                <a:ea typeface="+mj-ea"/>
                <a:cs typeface="+mj-cs"/>
              </a:rPr>
              <a:t>calidad</a:t>
            </a:r>
            <a:r>
              <a:rPr lang="en-US" b="1" i="1" dirty="0" smtClean="0">
                <a:ea typeface="+mj-ea"/>
                <a:cs typeface="+mj-cs"/>
              </a:rPr>
              <a:t> de </a:t>
            </a:r>
            <a:r>
              <a:rPr lang="en-US" b="1" i="1" dirty="0" err="1" smtClean="0">
                <a:ea typeface="+mj-ea"/>
                <a:cs typeface="+mj-cs"/>
              </a:rPr>
              <a:t>grano</a:t>
            </a:r>
            <a:r>
              <a:rPr lang="en-US" b="1" i="1" dirty="0" smtClean="0">
                <a:ea typeface="+mj-ea"/>
                <a:cs typeface="+mj-cs"/>
              </a:rPr>
              <a:t> </a:t>
            </a:r>
            <a:r>
              <a:rPr lang="en-US" b="1" i="1" dirty="0" err="1" smtClean="0">
                <a:ea typeface="+mj-ea"/>
                <a:cs typeface="+mj-cs"/>
              </a:rPr>
              <a:t>equivale</a:t>
            </a:r>
            <a:r>
              <a:rPr lang="en-US" b="1" i="1" dirty="0" smtClean="0">
                <a:ea typeface="+mj-ea"/>
                <a:cs typeface="+mj-cs"/>
              </a:rPr>
              <a:t> a </a:t>
            </a:r>
            <a:r>
              <a:rPr lang="en-US" b="1" i="1" dirty="0" err="1" smtClean="0">
                <a:ea typeface="+mj-ea"/>
                <a:cs typeface="+mj-cs"/>
              </a:rPr>
              <a:t>seguridad</a:t>
            </a:r>
            <a:r>
              <a:rPr lang="en-US" b="1" i="1" dirty="0" smtClean="0">
                <a:ea typeface="+mj-ea"/>
                <a:cs typeface="+mj-cs"/>
              </a:rPr>
              <a:t> y </a:t>
            </a:r>
            <a:r>
              <a:rPr lang="en-US" b="1" i="1" dirty="0" err="1" smtClean="0">
                <a:ea typeface="+mj-ea"/>
                <a:cs typeface="+mj-cs"/>
              </a:rPr>
              <a:t>ganancias</a:t>
            </a:r>
            <a:endParaRPr lang="en-US" dirty="0" smtClean="0">
              <a:ea typeface="+mj-ea"/>
              <a:cs typeface="+mj-cs"/>
            </a:endParaRPr>
          </a:p>
        </p:txBody>
      </p:sp>
      <p:sp>
        <p:nvSpPr>
          <p:cNvPr id="6151" name="Rectangle 7"/>
          <p:cNvSpPr>
            <a:spLocks noGrp="1" noChangeArrowheads="1"/>
          </p:cNvSpPr>
          <p:nvPr>
            <p:ph type="subTitle" idx="1"/>
          </p:nvPr>
        </p:nvSpPr>
        <p:spPr>
          <a:xfrm>
            <a:off x="2767013" y="4724400"/>
            <a:ext cx="6400800" cy="457200"/>
          </a:xfrm>
        </p:spPr>
        <p:txBody>
          <a:bodyPr/>
          <a:lstStyle/>
          <a:p>
            <a:pPr algn="ctr" fontAlgn="auto">
              <a:lnSpc>
                <a:spcPct val="80000"/>
              </a:lnSpc>
              <a:spcAft>
                <a:spcPts val="0"/>
              </a:spcAft>
              <a:defRPr/>
            </a:pPr>
            <a:r>
              <a:rPr lang="en-US" sz="2000" dirty="0" err="1" smtClean="0"/>
              <a:t>Manejo</a:t>
            </a:r>
            <a:r>
              <a:rPr lang="en-US" sz="2000" dirty="0" smtClean="0"/>
              <a:t>, </a:t>
            </a:r>
            <a:r>
              <a:rPr lang="en-US" sz="2000" dirty="0" err="1" smtClean="0"/>
              <a:t>Calidad</a:t>
            </a:r>
            <a:r>
              <a:rPr lang="en-US" sz="2000" dirty="0" smtClean="0"/>
              <a:t> y </a:t>
            </a:r>
            <a:r>
              <a:rPr lang="en-US" sz="2000" dirty="0" err="1" smtClean="0"/>
              <a:t>Seguridad</a:t>
            </a:r>
            <a:endParaRPr lang="en-US" sz="2000" dirty="0" smtClean="0"/>
          </a:p>
        </p:txBody>
      </p:sp>
      <p:sp>
        <p:nvSpPr>
          <p:cNvPr id="10" name="Slide Number Placeholder 5"/>
          <p:cNvSpPr>
            <a:spLocks noGrp="1"/>
          </p:cNvSpPr>
          <p:nvPr>
            <p:ph type="sldNum" sz="quarter" idx="4294967295"/>
          </p:nvPr>
        </p:nvSpPr>
        <p:spPr>
          <a:xfrm>
            <a:off x="8789988" y="6569075"/>
            <a:ext cx="457200" cy="365125"/>
          </a:xfrm>
          <a:prstGeom prst="rect">
            <a:avLst/>
          </a:prstGeom>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fld id="{13379EA4-FF70-4360-B28B-C85A3D58E758}" type="slidenum">
              <a:rPr lang="en-US" altLang="en-US" sz="800">
                <a:solidFill>
                  <a:srgbClr val="595959"/>
                </a:solidFill>
              </a:rPr>
              <a:pPr/>
              <a:t>14</a:t>
            </a:fld>
            <a:endParaRPr lang="en-US" altLang="en-US" sz="800">
              <a:solidFill>
                <a:srgbClr val="595959"/>
              </a:solidFill>
            </a:endParaRPr>
          </a:p>
        </p:txBody>
      </p:sp>
      <p:grpSp>
        <p:nvGrpSpPr>
          <p:cNvPr id="18436" name="Group 2" descr="&#10;&#10;&#10;&#10;&#10;" title="Logotipo de Universidad Estatal de Oklahoma"/>
          <p:cNvGrpSpPr>
            <a:grpSpLocks/>
          </p:cNvGrpSpPr>
          <p:nvPr/>
        </p:nvGrpSpPr>
        <p:grpSpPr bwMode="auto">
          <a:xfrm>
            <a:off x="0" y="5943600"/>
            <a:ext cx="9144000" cy="908050"/>
            <a:chOff x="0" y="3644"/>
            <a:chExt cx="5760" cy="672"/>
          </a:xfrm>
        </p:grpSpPr>
        <p:sp>
          <p:nvSpPr>
            <p:cNvPr id="6147" name="Rectangle 3"/>
            <p:cNvSpPr>
              <a:spLocks noChangeArrowheads="1"/>
            </p:cNvSpPr>
            <p:nvPr/>
          </p:nvSpPr>
          <p:spPr bwMode="auto">
            <a:xfrm>
              <a:off x="0" y="3644"/>
              <a:ext cx="5760" cy="672"/>
            </a:xfrm>
            <a:prstGeom prst="rect">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Arial" charset="0"/>
                <a:ea typeface="ＭＳ Ｐゴシック" charset="0"/>
              </a:endParaRPr>
            </a:p>
          </p:txBody>
        </p:sp>
        <p:pic>
          <p:nvPicPr>
            <p:cNvPr id="18440" name="Picture 4" descr="workmark_ath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 y="3692"/>
              <a:ext cx="1392"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8438" name="Picture 10" descr="Stored Products Research and Education Center">
            <a:hlinkClick r:id="rId5"/>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3705224" y="417512"/>
            <a:ext cx="5181600"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81000" y="526181"/>
            <a:ext cx="3124200" cy="707886"/>
          </a:xfrm>
          <a:prstGeom prst="rect">
            <a:avLst/>
          </a:prstGeom>
          <a:noFill/>
        </p:spPr>
        <p:txBody>
          <a:bodyPr wrap="square" rtlCol="0">
            <a:spAutoFit/>
          </a:bodyPr>
          <a:lstStyle/>
          <a:p>
            <a:pPr algn="ctr"/>
            <a:r>
              <a:rPr lang="en-US" sz="4000" dirty="0" err="1" smtClean="0">
                <a:latin typeface="Times New Roman" pitchFamily="18" charset="0"/>
                <a:cs typeface="Times New Roman" pitchFamily="18" charset="0"/>
              </a:rPr>
              <a:t>Módulo</a:t>
            </a:r>
            <a:r>
              <a:rPr lang="en-US" sz="4000" dirty="0" smtClean="0">
                <a:latin typeface="Times New Roman" pitchFamily="18" charset="0"/>
                <a:cs typeface="Times New Roman" pitchFamily="18" charset="0"/>
              </a:rPr>
              <a:t> 2</a:t>
            </a:r>
          </a:p>
        </p:txBody>
      </p:sp>
    </p:spTree>
    <p:custDataLst>
      <p:tags r:id="rId1"/>
    </p:custDataLst>
    <p:extLst>
      <p:ext uri="{BB962C8B-B14F-4D97-AF65-F5344CB8AC3E}">
        <p14:creationId xmlns:p14="http://schemas.microsoft.com/office/powerpoint/2010/main" val="24045680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err="1" smtClean="0"/>
              <a:t>Módulo</a:t>
            </a:r>
            <a:r>
              <a:rPr lang="en-US" i="0" dirty="0" smtClean="0"/>
              <a:t> 2: Meta</a:t>
            </a:r>
            <a:endParaRPr lang="en-US" i="0" dirty="0"/>
          </a:p>
        </p:txBody>
      </p:sp>
      <p:sp>
        <p:nvSpPr>
          <p:cNvPr id="3" name="Content Placeholder 2"/>
          <p:cNvSpPr>
            <a:spLocks noGrp="1"/>
          </p:cNvSpPr>
          <p:nvPr>
            <p:ph idx="1"/>
          </p:nvPr>
        </p:nvSpPr>
        <p:spPr/>
        <p:txBody>
          <a:bodyPr/>
          <a:lstStyle/>
          <a:p>
            <a:pPr marL="0" indent="0">
              <a:buNone/>
            </a:pPr>
            <a:r>
              <a:rPr lang="en-US" dirty="0" smtClean="0"/>
              <a:t>El </a:t>
            </a:r>
            <a:r>
              <a:rPr lang="en-US" dirty="0" err="1" smtClean="0"/>
              <a:t>respondedor</a:t>
            </a:r>
            <a:r>
              <a:rPr lang="en-US" dirty="0" smtClean="0"/>
              <a:t> de </a:t>
            </a:r>
            <a:r>
              <a:rPr lang="en-US" dirty="0" err="1" smtClean="0"/>
              <a:t>nivel</a:t>
            </a:r>
            <a:r>
              <a:rPr lang="en-US" dirty="0" smtClean="0"/>
              <a:t> </a:t>
            </a:r>
            <a:r>
              <a:rPr lang="en-US" dirty="0" err="1" smtClean="0"/>
              <a:t>Conocimiento</a:t>
            </a:r>
            <a:r>
              <a:rPr lang="en-US" dirty="0" smtClean="0"/>
              <a:t> de </a:t>
            </a:r>
            <a:r>
              <a:rPr lang="en-US" dirty="0" err="1" smtClean="0"/>
              <a:t>Emergencias</a:t>
            </a:r>
            <a:r>
              <a:rPr lang="en-US" dirty="0" smtClean="0"/>
              <a:t> de </a:t>
            </a:r>
            <a:r>
              <a:rPr lang="en-US" dirty="0" err="1" smtClean="0"/>
              <a:t>Depósitos</a:t>
            </a:r>
            <a:r>
              <a:rPr lang="en-US" dirty="0" smtClean="0"/>
              <a:t> de </a:t>
            </a:r>
            <a:r>
              <a:rPr lang="en-US" dirty="0" err="1" smtClean="0"/>
              <a:t>Grano</a:t>
            </a:r>
            <a:r>
              <a:rPr lang="en-US" dirty="0" smtClean="0"/>
              <a:t> </a:t>
            </a:r>
            <a:r>
              <a:rPr lang="en-US" dirty="0" err="1" smtClean="0"/>
              <a:t>podrá</a:t>
            </a:r>
            <a:r>
              <a:rPr lang="en-US" dirty="0" smtClean="0"/>
              <a:t> </a:t>
            </a:r>
            <a:r>
              <a:rPr lang="en-US" dirty="0" err="1" smtClean="0"/>
              <a:t>identificar</a:t>
            </a:r>
            <a:r>
              <a:rPr lang="en-US" dirty="0" smtClean="0"/>
              <a:t> </a:t>
            </a:r>
            <a:r>
              <a:rPr lang="en-US" dirty="0" err="1" smtClean="0"/>
              <a:t>correctamente</a:t>
            </a:r>
            <a:r>
              <a:rPr lang="en-US" dirty="0" smtClean="0"/>
              <a:t> la </a:t>
            </a:r>
            <a:r>
              <a:rPr lang="en-US" dirty="0" err="1" smtClean="0"/>
              <a:t>presencia</a:t>
            </a:r>
            <a:r>
              <a:rPr lang="en-US" dirty="0" smtClean="0"/>
              <a:t> de </a:t>
            </a:r>
            <a:r>
              <a:rPr lang="en-US" dirty="0" err="1" smtClean="0"/>
              <a:t>peligros</a:t>
            </a:r>
            <a:r>
              <a:rPr lang="en-US" dirty="0" smtClean="0"/>
              <a:t> </a:t>
            </a:r>
            <a:r>
              <a:rPr lang="en-US" dirty="0" err="1" smtClean="0"/>
              <a:t>asociados</a:t>
            </a:r>
            <a:r>
              <a:rPr lang="en-US" dirty="0" smtClean="0"/>
              <a:t> con las </a:t>
            </a:r>
            <a:r>
              <a:rPr lang="en-US" dirty="0" err="1" smtClean="0"/>
              <a:t>características</a:t>
            </a:r>
            <a:r>
              <a:rPr lang="en-US" dirty="0" smtClean="0"/>
              <a:t> de </a:t>
            </a:r>
            <a:r>
              <a:rPr lang="en-US" dirty="0" err="1" smtClean="0"/>
              <a:t>grano</a:t>
            </a:r>
            <a:r>
              <a:rPr lang="en-US" dirty="0" smtClean="0"/>
              <a:t> de mala </a:t>
            </a:r>
            <a:r>
              <a:rPr lang="en-US" dirty="0" err="1" smtClean="0"/>
              <a:t>calidad</a:t>
            </a:r>
            <a:r>
              <a:rPr lang="en-US" dirty="0" smtClean="0"/>
              <a:t>, </a:t>
            </a:r>
            <a:r>
              <a:rPr lang="en-US" dirty="0" err="1" smtClean="0"/>
              <a:t>estructuras</a:t>
            </a:r>
            <a:r>
              <a:rPr lang="en-US" dirty="0" smtClean="0"/>
              <a:t> </a:t>
            </a:r>
            <a:r>
              <a:rPr lang="en-US" dirty="0" err="1" smtClean="0"/>
              <a:t>peligrosas</a:t>
            </a:r>
            <a:r>
              <a:rPr lang="en-US" dirty="0" smtClean="0"/>
              <a:t> y </a:t>
            </a:r>
            <a:r>
              <a:rPr lang="en-US" dirty="0" err="1" smtClean="0"/>
              <a:t>colección</a:t>
            </a:r>
            <a:r>
              <a:rPr lang="en-US" dirty="0" smtClean="0"/>
              <a:t> de </a:t>
            </a:r>
            <a:r>
              <a:rPr lang="en-US" dirty="0" err="1" smtClean="0"/>
              <a:t>polvo</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15</a:t>
            </a:fld>
            <a:endParaRPr lang="en-US" altLang="en-US"/>
          </a:p>
        </p:txBody>
      </p:sp>
      <p:pic>
        <p:nvPicPr>
          <p:cNvPr id="2051" name="Picture 3" descr="&#10;&#10;&#10;&#10;" title="Vista aérea de una instalación de almacenamiento de grano"/>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561609" y="3733800"/>
            <a:ext cx="4184939" cy="2057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3864401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err="1" smtClean="0"/>
              <a:t>Módulo</a:t>
            </a:r>
            <a:r>
              <a:rPr lang="en-US" i="0" dirty="0" smtClean="0"/>
              <a:t> 2: </a:t>
            </a:r>
            <a:r>
              <a:rPr lang="en-US" i="0" dirty="0" err="1" smtClean="0"/>
              <a:t>Objetivos</a:t>
            </a:r>
            <a:endParaRPr lang="en-US" i="0" dirty="0"/>
          </a:p>
        </p:txBody>
      </p:sp>
      <p:sp>
        <p:nvSpPr>
          <p:cNvPr id="3" name="Content Placeholder 2"/>
          <p:cNvSpPr>
            <a:spLocks noGrp="1"/>
          </p:cNvSpPr>
          <p:nvPr>
            <p:ph idx="1"/>
          </p:nvPr>
        </p:nvSpPr>
        <p:spPr/>
        <p:txBody>
          <a:bodyPr/>
          <a:lstStyle/>
          <a:p>
            <a:pPr lvl="0"/>
            <a:r>
              <a:rPr lang="en-US" sz="2400" dirty="0" err="1" smtClean="0"/>
              <a:t>Identificar</a:t>
            </a:r>
            <a:r>
              <a:rPr lang="en-US" sz="2400" dirty="0" smtClean="0"/>
              <a:t> la </a:t>
            </a:r>
            <a:r>
              <a:rPr lang="en-US" sz="2400" dirty="0" err="1" smtClean="0"/>
              <a:t>presencia</a:t>
            </a:r>
            <a:r>
              <a:rPr lang="en-US" sz="2400" dirty="0" smtClean="0"/>
              <a:t> de </a:t>
            </a:r>
            <a:r>
              <a:rPr lang="en-US" sz="2400" dirty="0" err="1" smtClean="0"/>
              <a:t>peligro</a:t>
            </a:r>
            <a:r>
              <a:rPr lang="en-US" sz="2400" dirty="0" smtClean="0"/>
              <a:t> </a:t>
            </a:r>
            <a:r>
              <a:rPr lang="en-US" sz="2400" dirty="0" err="1" smtClean="0"/>
              <a:t>en</a:t>
            </a:r>
            <a:r>
              <a:rPr lang="en-US" sz="2400" dirty="0" smtClean="0"/>
              <a:t> </a:t>
            </a:r>
            <a:r>
              <a:rPr lang="en-US" sz="2400" dirty="0" err="1" smtClean="0"/>
              <a:t>instalaciones</a:t>
            </a:r>
            <a:r>
              <a:rPr lang="en-US" sz="2400" dirty="0" smtClean="0"/>
              <a:t> y </a:t>
            </a:r>
            <a:r>
              <a:rPr lang="en-US" sz="2400" dirty="0" err="1" smtClean="0"/>
              <a:t>depósitos</a:t>
            </a:r>
            <a:r>
              <a:rPr lang="en-US" sz="2400" dirty="0" smtClean="0"/>
              <a:t> de </a:t>
            </a:r>
            <a:r>
              <a:rPr lang="en-US" sz="2400" dirty="0" err="1" smtClean="0"/>
              <a:t>grano</a:t>
            </a:r>
            <a:endParaRPr lang="en-US" sz="2400" dirty="0"/>
          </a:p>
          <a:p>
            <a:pPr lvl="0"/>
            <a:r>
              <a:rPr lang="en-US" sz="2400" dirty="0" err="1" smtClean="0"/>
              <a:t>Enumerar</a:t>
            </a:r>
            <a:r>
              <a:rPr lang="en-US" sz="2400" dirty="0" smtClean="0"/>
              <a:t> </a:t>
            </a:r>
            <a:r>
              <a:rPr lang="en-US" sz="2400" dirty="0" err="1" smtClean="0"/>
              <a:t>los</a:t>
            </a:r>
            <a:r>
              <a:rPr lang="en-US" sz="2400" dirty="0" smtClean="0"/>
              <a:t> </a:t>
            </a:r>
            <a:r>
              <a:rPr lang="en-US" sz="2400" dirty="0" err="1" smtClean="0"/>
              <a:t>peligros</a:t>
            </a:r>
            <a:r>
              <a:rPr lang="en-US" sz="2400" dirty="0" smtClean="0"/>
              <a:t> </a:t>
            </a:r>
            <a:r>
              <a:rPr lang="en-US" sz="2400" dirty="0" err="1" smtClean="0"/>
              <a:t>potenciales</a:t>
            </a:r>
            <a:r>
              <a:rPr lang="en-US" sz="2400" dirty="0" smtClean="0"/>
              <a:t> </a:t>
            </a:r>
            <a:r>
              <a:rPr lang="en-US" sz="2400" dirty="0" err="1" smtClean="0"/>
              <a:t>asociados</a:t>
            </a:r>
            <a:r>
              <a:rPr lang="en-US" sz="2400" dirty="0" smtClean="0"/>
              <a:t> con la </a:t>
            </a:r>
            <a:r>
              <a:rPr lang="en-US" sz="2400" dirty="0" err="1" smtClean="0"/>
              <a:t>operación</a:t>
            </a:r>
            <a:r>
              <a:rPr lang="en-US" sz="2400" dirty="0" smtClean="0"/>
              <a:t> de </a:t>
            </a:r>
            <a:r>
              <a:rPr lang="en-US" sz="2400" dirty="0" err="1" smtClean="0"/>
              <a:t>depósitos</a:t>
            </a:r>
            <a:r>
              <a:rPr lang="en-US" sz="2400" dirty="0" smtClean="0"/>
              <a:t> de </a:t>
            </a:r>
            <a:r>
              <a:rPr lang="en-US" sz="2400" dirty="0" err="1" smtClean="0"/>
              <a:t>grano</a:t>
            </a:r>
            <a:endParaRPr lang="en-US" sz="2400" dirty="0"/>
          </a:p>
          <a:p>
            <a:pPr lvl="0"/>
            <a:r>
              <a:rPr lang="en-US" sz="2400" dirty="0" err="1" smtClean="0"/>
              <a:t>Enumere</a:t>
            </a:r>
            <a:r>
              <a:rPr lang="en-US" sz="2400" dirty="0" smtClean="0"/>
              <a:t> </a:t>
            </a:r>
            <a:r>
              <a:rPr lang="en-US" sz="2400" dirty="0" err="1" smtClean="0"/>
              <a:t>los</a:t>
            </a:r>
            <a:r>
              <a:rPr lang="en-US" sz="2400" dirty="0" smtClean="0"/>
              <a:t> </a:t>
            </a:r>
            <a:r>
              <a:rPr lang="en-US" sz="2400" dirty="0" err="1" smtClean="0"/>
              <a:t>peligros</a:t>
            </a:r>
            <a:r>
              <a:rPr lang="en-US" sz="2400" dirty="0" smtClean="0"/>
              <a:t> de </a:t>
            </a:r>
            <a:r>
              <a:rPr lang="en-US" sz="2400" dirty="0" err="1" smtClean="0"/>
              <a:t>trabajar</a:t>
            </a:r>
            <a:r>
              <a:rPr lang="en-US" sz="2400" dirty="0" smtClean="0"/>
              <a:t> </a:t>
            </a:r>
            <a:r>
              <a:rPr lang="en-US" sz="2400" dirty="0" err="1" smtClean="0"/>
              <a:t>alrededor</a:t>
            </a:r>
            <a:r>
              <a:rPr lang="en-US" sz="2400" dirty="0" smtClean="0"/>
              <a:t> de </a:t>
            </a:r>
            <a:r>
              <a:rPr lang="en-US" sz="2400" dirty="0" err="1" smtClean="0"/>
              <a:t>grano</a:t>
            </a:r>
            <a:r>
              <a:rPr lang="en-US" sz="2400" dirty="0" smtClean="0"/>
              <a:t> de mala </a:t>
            </a:r>
            <a:r>
              <a:rPr lang="en-US" sz="2400" dirty="0" err="1" smtClean="0"/>
              <a:t>calidad</a:t>
            </a:r>
            <a:endParaRPr lang="en-US" sz="2400" dirty="0"/>
          </a:p>
          <a:p>
            <a:pPr lvl="0"/>
            <a:r>
              <a:rPr lang="en-US" sz="2400" dirty="0" smtClean="0"/>
              <a:t>Responder a </a:t>
            </a:r>
            <a:r>
              <a:rPr lang="en-US" sz="2400" dirty="0" err="1" smtClean="0"/>
              <a:t>preguntas</a:t>
            </a:r>
            <a:r>
              <a:rPr lang="en-US" sz="2400" dirty="0" smtClean="0"/>
              <a:t> </a:t>
            </a:r>
            <a:r>
              <a:rPr lang="en-US" sz="2400" dirty="0" err="1" smtClean="0"/>
              <a:t>acerca</a:t>
            </a:r>
            <a:r>
              <a:rPr lang="en-US" sz="2400" dirty="0" smtClean="0"/>
              <a:t> de </a:t>
            </a:r>
            <a:r>
              <a:rPr lang="en-US" sz="2400" dirty="0" err="1" smtClean="0"/>
              <a:t>hundimiento</a:t>
            </a:r>
            <a:endParaRPr lang="en-US" sz="2400" dirty="0"/>
          </a:p>
          <a:p>
            <a:pPr lvl="0"/>
            <a:r>
              <a:rPr lang="en-US" sz="2400" dirty="0" err="1" smtClean="0"/>
              <a:t>Entender</a:t>
            </a:r>
            <a:r>
              <a:rPr lang="en-US" sz="2400" dirty="0" smtClean="0"/>
              <a:t> </a:t>
            </a:r>
            <a:r>
              <a:rPr lang="en-US" sz="2400" dirty="0" err="1" smtClean="0"/>
              <a:t>qué</a:t>
            </a:r>
            <a:r>
              <a:rPr lang="en-US" sz="2400" dirty="0" smtClean="0"/>
              <a:t> </a:t>
            </a:r>
            <a:r>
              <a:rPr lang="en-US" sz="2400" dirty="0" err="1" smtClean="0"/>
              <a:t>observar</a:t>
            </a:r>
            <a:r>
              <a:rPr lang="en-US" sz="2400" dirty="0" smtClean="0"/>
              <a:t> </a:t>
            </a:r>
            <a:r>
              <a:rPr lang="en-US" sz="2400" dirty="0" err="1" smtClean="0"/>
              <a:t>en</a:t>
            </a:r>
            <a:r>
              <a:rPr lang="en-US" sz="2400" dirty="0" smtClean="0"/>
              <a:t> las </a:t>
            </a:r>
            <a:r>
              <a:rPr lang="en-US" sz="2400" dirty="0" err="1" smtClean="0"/>
              <a:t>granjas</a:t>
            </a:r>
            <a:r>
              <a:rPr lang="en-US" sz="2400" dirty="0" smtClean="0"/>
              <a:t> y las </a:t>
            </a:r>
            <a:r>
              <a:rPr lang="en-US" sz="2400" dirty="0" err="1" smtClean="0"/>
              <a:t>instalaciones</a:t>
            </a:r>
            <a:endParaRPr lang="en-US" sz="2400" dirty="0"/>
          </a:p>
          <a:p>
            <a:pPr lvl="0"/>
            <a:r>
              <a:rPr lang="en-US" sz="2400" dirty="0" err="1" smtClean="0"/>
              <a:t>Identificar</a:t>
            </a:r>
            <a:r>
              <a:rPr lang="en-US" sz="2400" dirty="0" smtClean="0"/>
              <a:t> </a:t>
            </a:r>
            <a:r>
              <a:rPr lang="en-US" sz="2400" dirty="0" err="1" smtClean="0"/>
              <a:t>los</a:t>
            </a:r>
            <a:r>
              <a:rPr lang="en-US" sz="2400" dirty="0" smtClean="0"/>
              <a:t> </a:t>
            </a:r>
            <a:r>
              <a:rPr lang="en-US" sz="2400" dirty="0" err="1" smtClean="0"/>
              <a:t>factores</a:t>
            </a:r>
            <a:r>
              <a:rPr lang="en-US" sz="2400" dirty="0" smtClean="0"/>
              <a:t> </a:t>
            </a:r>
            <a:r>
              <a:rPr lang="en-US" sz="2400" dirty="0" err="1" smtClean="0"/>
              <a:t>asociados</a:t>
            </a:r>
            <a:r>
              <a:rPr lang="en-US" sz="2400" dirty="0" smtClean="0"/>
              <a:t> con las </a:t>
            </a:r>
            <a:r>
              <a:rPr lang="en-US" sz="2400" dirty="0" err="1" smtClean="0"/>
              <a:t>explosiones</a:t>
            </a:r>
            <a:r>
              <a:rPr lang="en-US" sz="2400" dirty="0" smtClean="0"/>
              <a:t> de </a:t>
            </a:r>
            <a:r>
              <a:rPr lang="en-US" sz="2400" dirty="0" err="1" smtClean="0"/>
              <a:t>polvo</a:t>
            </a:r>
            <a:endParaRPr lang="en-US" sz="2400" dirty="0"/>
          </a:p>
          <a:p>
            <a:pPr lvl="0"/>
            <a:r>
              <a:rPr lang="en-US" sz="2400" dirty="0" err="1" smtClean="0"/>
              <a:t>Entender</a:t>
            </a:r>
            <a:r>
              <a:rPr lang="en-US" sz="2400" dirty="0" smtClean="0"/>
              <a:t> el </a:t>
            </a:r>
            <a:r>
              <a:rPr lang="en-US" sz="2400" dirty="0" err="1" smtClean="0"/>
              <a:t>método</a:t>
            </a:r>
            <a:r>
              <a:rPr lang="en-US" sz="2400" dirty="0" smtClean="0"/>
              <a:t> de </a:t>
            </a:r>
            <a:r>
              <a:rPr lang="en-US" sz="2400" dirty="0" err="1" smtClean="0"/>
              <a:t>crear</a:t>
            </a:r>
            <a:r>
              <a:rPr lang="en-US" sz="2400" dirty="0" smtClean="0"/>
              <a:t> </a:t>
            </a:r>
            <a:r>
              <a:rPr lang="en-US" sz="2400" dirty="0" err="1" smtClean="0"/>
              <a:t>una</a:t>
            </a:r>
            <a:r>
              <a:rPr lang="en-US" sz="2400" dirty="0" smtClean="0"/>
              <a:t> “</a:t>
            </a:r>
            <a:r>
              <a:rPr lang="en-US" sz="2400" dirty="0" err="1" smtClean="0"/>
              <a:t>Cultura</a:t>
            </a:r>
            <a:r>
              <a:rPr lang="en-US" sz="2400" dirty="0" smtClean="0"/>
              <a:t> de </a:t>
            </a:r>
            <a:r>
              <a:rPr lang="en-US" sz="2400" dirty="0" err="1" smtClean="0"/>
              <a:t>seguridad</a:t>
            </a:r>
            <a:r>
              <a:rPr lang="en-US" sz="2400" dirty="0" smtClean="0"/>
              <a:t>”</a:t>
            </a:r>
            <a:endParaRPr lang="en-US" sz="2400" dirty="0"/>
          </a:p>
          <a:p>
            <a:endParaRPr lang="en-US"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16</a:t>
            </a:fld>
            <a:endParaRPr lang="en-US" altLang="en-US"/>
          </a:p>
        </p:txBody>
      </p:sp>
    </p:spTree>
    <p:custDataLst>
      <p:tags r:id="rId1"/>
    </p:custDataLst>
    <p:extLst>
      <p:ext uri="{BB962C8B-B14F-4D97-AF65-F5344CB8AC3E}">
        <p14:creationId xmlns:p14="http://schemas.microsoft.com/office/powerpoint/2010/main" val="11114130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Los </a:t>
            </a:r>
            <a:r>
              <a:rPr lang="en-US" altLang="en-US" dirty="0" err="1" smtClean="0">
                <a:latin typeface="Arial" panose="020B0604020202020204" pitchFamily="34" charset="0"/>
              </a:rPr>
              <a:t>datos</a:t>
            </a:r>
            <a:endParaRPr lang="en-US" altLang="en-US" dirty="0" smtClean="0">
              <a:latin typeface="Arial" panose="020B0604020202020204" pitchFamily="34" charset="0"/>
            </a:endParaRPr>
          </a:p>
        </p:txBody>
      </p:sp>
      <p:sp>
        <p:nvSpPr>
          <p:cNvPr id="8195" name="Rectangle 3"/>
          <p:cNvSpPr>
            <a:spLocks noGrp="1" noChangeArrowheads="1"/>
          </p:cNvSpPr>
          <p:nvPr>
            <p:ph idx="1"/>
          </p:nvPr>
        </p:nvSpPr>
        <p:spPr>
          <a:xfrm>
            <a:off x="609600" y="1600201"/>
            <a:ext cx="8115300" cy="3962400"/>
          </a:xfrm>
        </p:spPr>
        <p:txBody>
          <a:bodyPr>
            <a:normAutofit fontScale="92500"/>
          </a:bodyPr>
          <a:lstStyle/>
          <a:p>
            <a:pPr eaLnBrk="1" hangingPunct="1">
              <a:spcBef>
                <a:spcPts val="0"/>
              </a:spcBef>
              <a:spcAft>
                <a:spcPts val="1800"/>
              </a:spcAft>
              <a:buFont typeface="Wingdings" panose="05000000000000000000" pitchFamily="2" charset="2"/>
              <a:buChar char="q"/>
            </a:pPr>
            <a:r>
              <a:rPr lang="en-US" altLang="en-US" sz="2600" dirty="0" err="1" smtClean="0">
                <a:solidFill>
                  <a:srgbClr val="FF0000"/>
                </a:solidFill>
              </a:rPr>
              <a:t>Trabajar</a:t>
            </a:r>
            <a:r>
              <a:rPr lang="en-US" altLang="en-US" sz="2600" dirty="0" smtClean="0">
                <a:solidFill>
                  <a:srgbClr val="FF0000"/>
                </a:solidFill>
              </a:rPr>
              <a:t> </a:t>
            </a:r>
            <a:r>
              <a:rPr lang="en-US" altLang="en-US" sz="2600" dirty="0" err="1" smtClean="0">
                <a:solidFill>
                  <a:srgbClr val="FF0000"/>
                </a:solidFill>
              </a:rPr>
              <a:t>en</a:t>
            </a:r>
            <a:r>
              <a:rPr lang="en-US" altLang="en-US" sz="2600" dirty="0" smtClean="0">
                <a:solidFill>
                  <a:srgbClr val="FF0000"/>
                </a:solidFill>
              </a:rPr>
              <a:t> </a:t>
            </a:r>
            <a:r>
              <a:rPr lang="en-US" altLang="en-US" sz="2600" dirty="0" err="1" smtClean="0">
                <a:solidFill>
                  <a:srgbClr val="FF0000"/>
                </a:solidFill>
              </a:rPr>
              <a:t>granja</a:t>
            </a:r>
            <a:r>
              <a:rPr lang="en-US" altLang="en-US" sz="2600" dirty="0" smtClean="0">
                <a:solidFill>
                  <a:srgbClr val="FF0000"/>
                </a:solidFill>
              </a:rPr>
              <a:t>…#3 </a:t>
            </a:r>
            <a:r>
              <a:rPr lang="en-US" altLang="en-US" sz="2600" dirty="0" err="1" smtClean="0"/>
              <a:t>en</a:t>
            </a:r>
            <a:r>
              <a:rPr lang="en-US" altLang="en-US" sz="2600" dirty="0" smtClean="0"/>
              <a:t> la </a:t>
            </a:r>
            <a:r>
              <a:rPr lang="en-US" altLang="en-US" sz="2600" dirty="0" err="1" smtClean="0"/>
              <a:t>lista</a:t>
            </a:r>
            <a:r>
              <a:rPr lang="en-US" altLang="en-US" sz="2600" dirty="0" smtClean="0"/>
              <a:t> del US Bureau of Labor Standards</a:t>
            </a:r>
            <a:r>
              <a:rPr lang="en-US" altLang="ja-JP" sz="2600" dirty="0" smtClean="0"/>
              <a:t> de las </a:t>
            </a:r>
            <a:r>
              <a:rPr lang="en-US" altLang="ja-JP" sz="2600" dirty="0" err="1" smtClean="0"/>
              <a:t>ocupaciones</a:t>
            </a:r>
            <a:r>
              <a:rPr lang="en-US" altLang="ja-JP" sz="2600" dirty="0" smtClean="0"/>
              <a:t> </a:t>
            </a:r>
            <a:r>
              <a:rPr lang="en-US" altLang="ja-JP" sz="2600" dirty="0" err="1" smtClean="0"/>
              <a:t>más</a:t>
            </a:r>
            <a:r>
              <a:rPr lang="en-US" altLang="ja-JP" sz="2600" dirty="0" smtClean="0"/>
              <a:t> </a:t>
            </a:r>
            <a:r>
              <a:rPr lang="en-US" altLang="ja-JP" sz="2600" dirty="0" err="1" smtClean="0"/>
              <a:t>peligrosas</a:t>
            </a:r>
            <a:r>
              <a:rPr lang="en-US" altLang="ja-JP" sz="2600" dirty="0" smtClean="0"/>
              <a:t> (</a:t>
            </a:r>
            <a:r>
              <a:rPr lang="en-US" altLang="ja-JP" sz="2600" dirty="0" err="1" smtClean="0"/>
              <a:t>adultos</a:t>
            </a:r>
            <a:r>
              <a:rPr lang="en-US" altLang="ja-JP" sz="2600" dirty="0" smtClean="0"/>
              <a:t> y </a:t>
            </a:r>
            <a:r>
              <a:rPr lang="en-US" altLang="ja-JP" sz="2600" dirty="0" err="1" smtClean="0"/>
              <a:t>niños</a:t>
            </a:r>
            <a:r>
              <a:rPr lang="en-US" altLang="ja-JP" sz="2600" dirty="0" smtClean="0"/>
              <a:t>)</a:t>
            </a:r>
          </a:p>
          <a:p>
            <a:pPr eaLnBrk="1" hangingPunct="1">
              <a:spcBef>
                <a:spcPts val="0"/>
              </a:spcBef>
              <a:spcAft>
                <a:spcPts val="1800"/>
              </a:spcAft>
              <a:buFont typeface="Wingdings" panose="05000000000000000000" pitchFamily="2" charset="2"/>
              <a:buChar char="q"/>
            </a:pPr>
            <a:r>
              <a:rPr lang="en-US" altLang="en-US" sz="2600" dirty="0" smtClean="0"/>
              <a:t>Se </a:t>
            </a:r>
            <a:r>
              <a:rPr lang="en-US" altLang="en-US" sz="2600" dirty="0" err="1" smtClean="0"/>
              <a:t>estima</a:t>
            </a:r>
            <a:r>
              <a:rPr lang="en-US" altLang="en-US" sz="2600" dirty="0" smtClean="0"/>
              <a:t> que </a:t>
            </a:r>
            <a:r>
              <a:rPr lang="en-US" altLang="en-US" sz="2600" dirty="0" err="1" smtClean="0"/>
              <a:t>más</a:t>
            </a:r>
            <a:r>
              <a:rPr lang="en-US" altLang="en-US" sz="2600" dirty="0" smtClean="0"/>
              <a:t> de </a:t>
            </a:r>
            <a:r>
              <a:rPr lang="en-US" altLang="en-US" sz="2600" dirty="0" smtClean="0">
                <a:solidFill>
                  <a:srgbClr val="FF0000"/>
                </a:solidFill>
              </a:rPr>
              <a:t>300 </a:t>
            </a:r>
            <a:r>
              <a:rPr lang="en-US" altLang="en-US" sz="2600" dirty="0" err="1" smtClean="0"/>
              <a:t>niños</a:t>
            </a:r>
            <a:r>
              <a:rPr lang="en-US" altLang="en-US" sz="2600" dirty="0" smtClean="0"/>
              <a:t> </a:t>
            </a:r>
            <a:r>
              <a:rPr lang="en-US" altLang="en-US" sz="2600" dirty="0" err="1" smtClean="0"/>
              <a:t>mueren</a:t>
            </a:r>
            <a:r>
              <a:rPr lang="en-US" altLang="en-US" sz="2600" dirty="0" smtClean="0"/>
              <a:t> </a:t>
            </a:r>
            <a:r>
              <a:rPr lang="en-US" altLang="en-US" sz="2600" dirty="0" err="1" smtClean="0"/>
              <a:t>en</a:t>
            </a:r>
            <a:r>
              <a:rPr lang="en-US" altLang="en-US" sz="2600" dirty="0" smtClean="0"/>
              <a:t> </a:t>
            </a:r>
            <a:r>
              <a:rPr lang="en-US" altLang="en-US" sz="2600" dirty="0" err="1" smtClean="0"/>
              <a:t>accidentes</a:t>
            </a:r>
            <a:r>
              <a:rPr lang="en-US" altLang="en-US" sz="2600" dirty="0" smtClean="0"/>
              <a:t> </a:t>
            </a:r>
            <a:r>
              <a:rPr lang="en-US" altLang="en-US" sz="2600" dirty="0" err="1" smtClean="0"/>
              <a:t>en</a:t>
            </a:r>
            <a:r>
              <a:rPr lang="en-US" altLang="en-US" sz="2600" dirty="0" smtClean="0"/>
              <a:t> </a:t>
            </a:r>
            <a:r>
              <a:rPr lang="en-US" altLang="en-US" sz="2600" dirty="0" err="1" smtClean="0"/>
              <a:t>granjas</a:t>
            </a:r>
            <a:r>
              <a:rPr lang="en-US" altLang="en-US" sz="2600" dirty="0" smtClean="0"/>
              <a:t> </a:t>
            </a:r>
            <a:r>
              <a:rPr lang="en-US" altLang="en-US" sz="2600" dirty="0" err="1" smtClean="0"/>
              <a:t>cada</a:t>
            </a:r>
            <a:r>
              <a:rPr lang="en-US" altLang="en-US" sz="2600" dirty="0" smtClean="0"/>
              <a:t> </a:t>
            </a:r>
            <a:r>
              <a:rPr lang="en-US" altLang="en-US" sz="2600" dirty="0" err="1" smtClean="0"/>
              <a:t>año</a:t>
            </a:r>
            <a:r>
              <a:rPr lang="en-US" altLang="en-US" sz="2600" dirty="0" smtClean="0"/>
              <a:t> </a:t>
            </a:r>
            <a:r>
              <a:rPr lang="en-US" altLang="en-US" sz="2600" dirty="0" err="1" smtClean="0"/>
              <a:t>en</a:t>
            </a:r>
            <a:r>
              <a:rPr lang="en-US" altLang="en-US" sz="2600" dirty="0" smtClean="0"/>
              <a:t> </a:t>
            </a:r>
            <a:r>
              <a:rPr lang="en-US" altLang="en-US" sz="2600" dirty="0" err="1" smtClean="0"/>
              <a:t>los</a:t>
            </a:r>
            <a:r>
              <a:rPr lang="en-US" altLang="en-US" sz="2600" dirty="0" smtClean="0"/>
              <a:t> </a:t>
            </a:r>
            <a:r>
              <a:rPr lang="en-US" altLang="en-US" sz="2600" dirty="0" err="1" smtClean="0"/>
              <a:t>Estados</a:t>
            </a:r>
            <a:r>
              <a:rPr lang="en-US" altLang="en-US" sz="2600" dirty="0" smtClean="0"/>
              <a:t> </a:t>
            </a:r>
            <a:r>
              <a:rPr lang="en-US" altLang="en-US" sz="2600" dirty="0" err="1" smtClean="0"/>
              <a:t>Unidos</a:t>
            </a:r>
            <a:endParaRPr lang="en-US" altLang="en-US" sz="2600" dirty="0" smtClean="0"/>
          </a:p>
          <a:p>
            <a:pPr eaLnBrk="1" hangingPunct="1">
              <a:spcBef>
                <a:spcPts val="0"/>
              </a:spcBef>
              <a:spcAft>
                <a:spcPts val="1800"/>
              </a:spcAft>
              <a:buFont typeface="Wingdings" panose="05000000000000000000" pitchFamily="2" charset="2"/>
              <a:buChar char="q"/>
            </a:pPr>
            <a:r>
              <a:rPr lang="en-US" altLang="en-US" sz="2600" dirty="0" smtClean="0"/>
              <a:t>El </a:t>
            </a:r>
            <a:r>
              <a:rPr lang="en-US" altLang="en-US" sz="2600" dirty="0" smtClean="0">
                <a:solidFill>
                  <a:srgbClr val="FF0000"/>
                </a:solidFill>
              </a:rPr>
              <a:t>20% </a:t>
            </a:r>
            <a:r>
              <a:rPr lang="en-US" altLang="en-US" sz="2600" dirty="0" smtClean="0"/>
              <a:t>de las </a:t>
            </a:r>
            <a:r>
              <a:rPr lang="en-US" altLang="en-US" sz="2600" dirty="0" err="1" smtClean="0"/>
              <a:t>muertes</a:t>
            </a:r>
            <a:r>
              <a:rPr lang="en-US" altLang="en-US" sz="2600" dirty="0" smtClean="0"/>
              <a:t> </a:t>
            </a:r>
            <a:r>
              <a:rPr lang="en-US" altLang="en-US" sz="2600" dirty="0" err="1" smtClean="0"/>
              <a:t>en</a:t>
            </a:r>
            <a:r>
              <a:rPr lang="en-US" altLang="en-US" sz="2600" dirty="0" smtClean="0"/>
              <a:t> </a:t>
            </a:r>
            <a:r>
              <a:rPr lang="en-US" altLang="en-US" sz="2600" dirty="0" err="1" smtClean="0"/>
              <a:t>granjas</a:t>
            </a:r>
            <a:r>
              <a:rPr lang="en-US" altLang="en-US" sz="2600" dirty="0" smtClean="0"/>
              <a:t> </a:t>
            </a:r>
            <a:r>
              <a:rPr lang="en-US" altLang="en-US" sz="2600" dirty="0" err="1" smtClean="0"/>
              <a:t>ocurren</a:t>
            </a:r>
            <a:r>
              <a:rPr lang="en-US" altLang="en-US" sz="2600" dirty="0" smtClean="0"/>
              <a:t> </a:t>
            </a:r>
            <a:r>
              <a:rPr lang="en-US" altLang="en-US" sz="2600" dirty="0" err="1" smtClean="0"/>
              <a:t>en</a:t>
            </a:r>
            <a:r>
              <a:rPr lang="en-US" altLang="en-US" sz="2600" dirty="0" smtClean="0"/>
              <a:t> </a:t>
            </a:r>
            <a:r>
              <a:rPr lang="en-US" altLang="en-US" sz="2600" dirty="0" smtClean="0">
                <a:solidFill>
                  <a:srgbClr val="FF0000"/>
                </a:solidFill>
              </a:rPr>
              <a:t>personas de 16 </a:t>
            </a:r>
            <a:r>
              <a:rPr lang="en-US" altLang="en-US" sz="2600" dirty="0" err="1" smtClean="0">
                <a:solidFill>
                  <a:srgbClr val="FF0000"/>
                </a:solidFill>
              </a:rPr>
              <a:t>años</a:t>
            </a:r>
            <a:r>
              <a:rPr lang="en-US" altLang="en-US" sz="2600" dirty="0" smtClean="0">
                <a:solidFill>
                  <a:srgbClr val="FF0000"/>
                </a:solidFill>
              </a:rPr>
              <a:t> y </a:t>
            </a:r>
            <a:r>
              <a:rPr lang="en-US" altLang="en-US" sz="2600" dirty="0" err="1" smtClean="0">
                <a:solidFill>
                  <a:srgbClr val="FF0000"/>
                </a:solidFill>
              </a:rPr>
              <a:t>menos</a:t>
            </a:r>
            <a:endParaRPr lang="en-US" altLang="en-US" sz="2600" dirty="0" smtClean="0"/>
          </a:p>
          <a:p>
            <a:pPr eaLnBrk="1" hangingPunct="1">
              <a:spcBef>
                <a:spcPts val="0"/>
              </a:spcBef>
              <a:spcAft>
                <a:spcPts val="1800"/>
              </a:spcAft>
              <a:buFont typeface="Wingdings" panose="05000000000000000000" pitchFamily="2" charset="2"/>
              <a:buChar char="q"/>
            </a:pPr>
            <a:r>
              <a:rPr lang="en-US" altLang="en-US" sz="2600" dirty="0" smtClean="0"/>
              <a:t>Sin </a:t>
            </a:r>
            <a:r>
              <a:rPr lang="en-US" altLang="en-US" sz="2600" dirty="0" err="1" smtClean="0"/>
              <a:t>mencionar</a:t>
            </a:r>
            <a:r>
              <a:rPr lang="en-US" altLang="en-US" sz="2600" dirty="0" smtClean="0"/>
              <a:t> </a:t>
            </a:r>
            <a:r>
              <a:rPr lang="en-US" altLang="en-US" sz="2600" dirty="0" err="1" smtClean="0"/>
              <a:t>incapacidades</a:t>
            </a:r>
            <a:r>
              <a:rPr lang="en-US" altLang="en-US" sz="2600" dirty="0" smtClean="0"/>
              <a:t> </a:t>
            </a:r>
            <a:r>
              <a:rPr lang="en-US" altLang="en-US" sz="2600" dirty="0" err="1" smtClean="0"/>
              <a:t>permanentes</a:t>
            </a:r>
            <a:r>
              <a:rPr lang="en-US" altLang="en-US" sz="2600" dirty="0" smtClean="0"/>
              <a:t> </a:t>
            </a:r>
            <a:r>
              <a:rPr lang="en-US" altLang="en-US" sz="2600" dirty="0" smtClean="0">
                <a:solidFill>
                  <a:srgbClr val="FF0000"/>
                </a:solidFill>
              </a:rPr>
              <a:t>(</a:t>
            </a:r>
            <a:r>
              <a:rPr lang="en-US" altLang="en-US" sz="2600" dirty="0" err="1" smtClean="0">
                <a:solidFill>
                  <a:srgbClr val="FF0000"/>
                </a:solidFill>
              </a:rPr>
              <a:t>estimadas</a:t>
            </a:r>
            <a:r>
              <a:rPr lang="en-US" altLang="en-US" sz="2600" dirty="0" smtClean="0">
                <a:solidFill>
                  <a:srgbClr val="FF0000"/>
                </a:solidFill>
              </a:rPr>
              <a:t> en 1000 </a:t>
            </a:r>
            <a:r>
              <a:rPr lang="en-US" altLang="en-US" sz="2600" dirty="0" err="1" smtClean="0">
                <a:solidFill>
                  <a:srgbClr val="FF0000"/>
                </a:solidFill>
              </a:rPr>
              <a:t>cada</a:t>
            </a:r>
            <a:r>
              <a:rPr lang="en-US" altLang="en-US" sz="2600" dirty="0" smtClean="0">
                <a:solidFill>
                  <a:srgbClr val="FF0000"/>
                </a:solidFill>
              </a:rPr>
              <a:t> </a:t>
            </a:r>
            <a:r>
              <a:rPr lang="en-US" altLang="en-US" sz="2600" dirty="0" err="1" smtClean="0">
                <a:solidFill>
                  <a:srgbClr val="FF0000"/>
                </a:solidFill>
              </a:rPr>
              <a:t>año</a:t>
            </a:r>
            <a:r>
              <a:rPr lang="en-US" altLang="en-US" sz="2600" dirty="0" smtClean="0">
                <a:solidFill>
                  <a:srgbClr val="FF0000"/>
                </a:solidFill>
              </a:rPr>
              <a:t>)</a:t>
            </a:r>
          </a:p>
        </p:txBody>
      </p:sp>
    </p:spTree>
    <p:custDataLst>
      <p:tags r:id="rId1"/>
    </p:custDataLst>
    <p:extLst>
      <p:ext uri="{BB962C8B-B14F-4D97-AF65-F5344CB8AC3E}">
        <p14:creationId xmlns:p14="http://schemas.microsoft.com/office/powerpoint/2010/main" val="32449022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dirty="0" err="1" smtClean="0"/>
              <a:t>Agricultura</a:t>
            </a:r>
            <a:r>
              <a:rPr lang="en-US" altLang="en-US" dirty="0" smtClean="0"/>
              <a:t> – </a:t>
            </a:r>
            <a:r>
              <a:rPr lang="en-US" altLang="en-US" dirty="0" err="1" smtClean="0"/>
              <a:t>Peligro</a:t>
            </a:r>
            <a:r>
              <a:rPr lang="en-US" altLang="en-US" dirty="0" smtClean="0"/>
              <a:t>, </a:t>
            </a:r>
            <a:r>
              <a:rPr lang="en-US" altLang="en-US" dirty="0" err="1" smtClean="0"/>
              <a:t>Incapacidad</a:t>
            </a:r>
            <a:r>
              <a:rPr lang="en-US" altLang="en-US" dirty="0" smtClean="0"/>
              <a:t>, </a:t>
            </a:r>
            <a:r>
              <a:rPr lang="en-US" altLang="en-US" dirty="0" err="1" smtClean="0"/>
              <a:t>Muerte</a:t>
            </a:r>
            <a:r>
              <a:rPr lang="en-US" altLang="en-US" dirty="0" smtClean="0"/>
              <a:t> </a:t>
            </a:r>
            <a:endParaRPr lang="en-US" altLang="en-US" dirty="0" smtClean="0"/>
          </a:p>
        </p:txBody>
      </p:sp>
      <p:sp>
        <p:nvSpPr>
          <p:cNvPr id="33797" name="Rectangle 4"/>
          <p:cNvSpPr>
            <a:spLocks noChangeArrowheads="1"/>
          </p:cNvSpPr>
          <p:nvPr/>
        </p:nvSpPr>
        <p:spPr bwMode="auto">
          <a:xfrm>
            <a:off x="304800" y="1865313"/>
            <a:ext cx="1752600"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1800" dirty="0" err="1" smtClean="0">
                <a:solidFill>
                  <a:srgbClr val="000000"/>
                </a:solidFill>
                <a:latin typeface="Arial" panose="020B0604020202020204" pitchFamily="34" charset="0"/>
              </a:rPr>
              <a:t>Producción</a:t>
            </a:r>
            <a:r>
              <a:rPr lang="en-US" altLang="en-US" sz="1800" dirty="0" smtClean="0">
                <a:solidFill>
                  <a:srgbClr val="000000"/>
                </a:solidFill>
                <a:latin typeface="Arial" panose="020B0604020202020204" pitchFamily="34" charset="0"/>
              </a:rPr>
              <a:t> </a:t>
            </a:r>
            <a:r>
              <a:rPr lang="en-US" altLang="en-US" sz="1800" dirty="0" err="1" smtClean="0">
                <a:solidFill>
                  <a:srgbClr val="000000"/>
                </a:solidFill>
                <a:latin typeface="Arial" panose="020B0604020202020204" pitchFamily="34" charset="0"/>
              </a:rPr>
              <a:t>agrícola</a:t>
            </a:r>
            <a:r>
              <a:rPr lang="en-US" altLang="en-US" sz="1800" dirty="0" smtClean="0">
                <a:solidFill>
                  <a:srgbClr val="000000"/>
                </a:solidFill>
                <a:latin typeface="Arial" panose="020B0604020202020204" pitchFamily="34" charset="0"/>
              </a:rPr>
              <a:t>: </a:t>
            </a:r>
            <a:r>
              <a:rPr lang="en-US" altLang="en-US" sz="1800" dirty="0" err="1" smtClean="0">
                <a:solidFill>
                  <a:srgbClr val="000000"/>
                </a:solidFill>
                <a:latin typeface="Arial" panose="020B0604020202020204" pitchFamily="34" charset="0"/>
              </a:rPr>
              <a:t>Tasa</a:t>
            </a:r>
            <a:r>
              <a:rPr lang="en-US" altLang="en-US" sz="1800" dirty="0" smtClean="0">
                <a:solidFill>
                  <a:srgbClr val="000000"/>
                </a:solidFill>
                <a:latin typeface="Arial" panose="020B0604020202020204" pitchFamily="34" charset="0"/>
              </a:rPr>
              <a:t> de </a:t>
            </a:r>
            <a:r>
              <a:rPr lang="en-US" altLang="en-US" sz="1800" dirty="0" err="1" smtClean="0">
                <a:solidFill>
                  <a:srgbClr val="000000"/>
                </a:solidFill>
                <a:latin typeface="Arial" panose="020B0604020202020204" pitchFamily="34" charset="0"/>
              </a:rPr>
              <a:t>muerte</a:t>
            </a:r>
            <a:r>
              <a:rPr lang="en-US" altLang="en-US" sz="1800" dirty="0" smtClean="0">
                <a:solidFill>
                  <a:srgbClr val="000000"/>
                </a:solidFill>
                <a:latin typeface="Arial" panose="020B0604020202020204" pitchFamily="34" charset="0"/>
              </a:rPr>
              <a:t> entre 2002-2012</a:t>
            </a:r>
            <a:endParaRPr lang="en-US" altLang="en-US" sz="1800" dirty="0">
              <a:solidFill>
                <a:srgbClr val="000000"/>
              </a:solidFill>
              <a:latin typeface="Arial" panose="020B0604020202020204" pitchFamily="34" charset="0"/>
            </a:endParaRPr>
          </a:p>
        </p:txBody>
      </p:sp>
      <p:sp>
        <p:nvSpPr>
          <p:cNvPr id="33798" name="Text Box 4789"/>
          <p:cNvSpPr txBox="1">
            <a:spLocks noChangeArrowheads="1"/>
          </p:cNvSpPr>
          <p:nvPr/>
        </p:nvSpPr>
        <p:spPr bwMode="auto">
          <a:xfrm>
            <a:off x="381000" y="4779963"/>
            <a:ext cx="1701800"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50000"/>
              </a:spcBef>
              <a:buFontTx/>
              <a:buNone/>
            </a:pPr>
            <a:r>
              <a:rPr lang="en-US" altLang="en-US" sz="1400" dirty="0" err="1" smtClean="0">
                <a:solidFill>
                  <a:srgbClr val="000000"/>
                </a:solidFill>
                <a:latin typeface="Arial" panose="020B0604020202020204" pitchFamily="34" charset="0"/>
              </a:rPr>
              <a:t>Información</a:t>
            </a:r>
            <a:r>
              <a:rPr lang="en-US" altLang="en-US" sz="1400" dirty="0" smtClean="0">
                <a:solidFill>
                  <a:srgbClr val="000000"/>
                </a:solidFill>
                <a:latin typeface="Arial" panose="020B0604020202020204" pitchFamily="34" charset="0"/>
              </a:rPr>
              <a:t> </a:t>
            </a:r>
            <a:r>
              <a:rPr lang="en-US" altLang="en-US" sz="1400" dirty="0" err="1" smtClean="0">
                <a:solidFill>
                  <a:srgbClr val="000000"/>
                </a:solidFill>
                <a:latin typeface="Arial" panose="020B0604020202020204" pitchFamily="34" charset="0"/>
              </a:rPr>
              <a:t>tomada</a:t>
            </a:r>
            <a:r>
              <a:rPr lang="en-US" altLang="en-US" sz="1400" dirty="0" smtClean="0">
                <a:solidFill>
                  <a:srgbClr val="000000"/>
                </a:solidFill>
                <a:latin typeface="Arial" panose="020B0604020202020204" pitchFamily="34" charset="0"/>
              </a:rPr>
              <a:t> del “Census </a:t>
            </a:r>
            <a:r>
              <a:rPr lang="en-US" altLang="en-US" sz="1400" dirty="0">
                <a:solidFill>
                  <a:srgbClr val="000000"/>
                </a:solidFill>
                <a:latin typeface="Arial" panose="020B0604020202020204" pitchFamily="34" charset="0"/>
              </a:rPr>
              <a:t>of Fatal Occupational </a:t>
            </a:r>
            <a:r>
              <a:rPr lang="en-US" altLang="en-US" sz="1400" dirty="0" smtClean="0">
                <a:solidFill>
                  <a:srgbClr val="000000"/>
                </a:solidFill>
                <a:latin typeface="Arial" panose="020B0604020202020204" pitchFamily="34" charset="0"/>
              </a:rPr>
              <a:t>Injuries”</a:t>
            </a:r>
            <a:endParaRPr lang="en-US" altLang="en-US" sz="1400" dirty="0">
              <a:solidFill>
                <a:srgbClr val="000000"/>
              </a:solidFill>
              <a:latin typeface="Arial" panose="020B0604020202020204" pitchFamily="34" charset="0"/>
            </a:endParaRPr>
          </a:p>
        </p:txBody>
      </p:sp>
      <p:graphicFrame>
        <p:nvGraphicFramePr>
          <p:cNvPr id="3" name="Table 2" title="Edad y muertes"/>
          <p:cNvGraphicFramePr>
            <a:graphicFrameLocks noGrp="1"/>
          </p:cNvGraphicFramePr>
          <p:nvPr>
            <p:extLst>
              <p:ext uri="{D42A27DB-BD31-4B8C-83A1-F6EECF244321}">
                <p14:modId xmlns:p14="http://schemas.microsoft.com/office/powerpoint/2010/main" val="272491802"/>
              </p:ext>
            </p:extLst>
          </p:nvPr>
        </p:nvGraphicFramePr>
        <p:xfrm>
          <a:off x="2133600" y="1676400"/>
          <a:ext cx="2432050" cy="4114800"/>
        </p:xfrm>
        <a:graphic>
          <a:graphicData uri="http://schemas.openxmlformats.org/drawingml/2006/table">
            <a:tbl>
              <a:tblPr firstRow="1">
                <a:tableStyleId>{5C22544A-7EE6-4342-B048-85BDC9FD1C3A}</a:tableStyleId>
              </a:tblPr>
              <a:tblGrid>
                <a:gridCol w="1216025"/>
                <a:gridCol w="1216025"/>
              </a:tblGrid>
              <a:tr h="457200">
                <a:tc>
                  <a:txBody>
                    <a:bodyPr/>
                    <a:lstStyle/>
                    <a:p>
                      <a:pPr marL="0" marR="0" algn="ctr">
                        <a:spcBef>
                          <a:spcPts val="0"/>
                        </a:spcBef>
                        <a:spcAft>
                          <a:spcPts val="0"/>
                        </a:spcAft>
                      </a:pPr>
                      <a:r>
                        <a:rPr lang="es-MX" sz="1800" b="1" dirty="0">
                          <a:effectLst/>
                        </a:rPr>
                        <a:t>Edad</a:t>
                      </a:r>
                      <a:endParaRPr lang="en-US" sz="1100" b="1"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MX" sz="1800" b="1" dirty="0">
                          <a:effectLst/>
                        </a:rPr>
                        <a:t>Muertes</a:t>
                      </a:r>
                      <a:endParaRPr lang="en-US" sz="1100" b="1"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algn="ctr">
                        <a:spcBef>
                          <a:spcPts val="0"/>
                        </a:spcBef>
                        <a:spcAft>
                          <a:spcPts val="0"/>
                        </a:spcAft>
                      </a:pPr>
                      <a:r>
                        <a:rPr lang="es-MX" sz="1800">
                          <a:effectLst/>
                        </a:rPr>
                        <a:t>15-19</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MX" sz="1800">
                          <a:effectLst/>
                        </a:rPr>
                        <a:t>132</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algn="ctr">
                        <a:spcBef>
                          <a:spcPts val="0"/>
                        </a:spcBef>
                        <a:spcAft>
                          <a:spcPts val="0"/>
                        </a:spcAft>
                      </a:pPr>
                      <a:r>
                        <a:rPr lang="es-MX" sz="1800">
                          <a:effectLst/>
                        </a:rPr>
                        <a:t>20-24</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MX" sz="1800">
                          <a:effectLst/>
                        </a:rPr>
                        <a:t>166</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algn="ctr">
                        <a:spcBef>
                          <a:spcPts val="0"/>
                        </a:spcBef>
                        <a:spcAft>
                          <a:spcPts val="0"/>
                        </a:spcAft>
                      </a:pPr>
                      <a:r>
                        <a:rPr lang="es-MX" sz="1800">
                          <a:effectLst/>
                        </a:rPr>
                        <a:t>25-34</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MX" sz="1800">
                          <a:effectLst/>
                        </a:rPr>
                        <a:t>408</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algn="ctr">
                        <a:spcBef>
                          <a:spcPts val="0"/>
                        </a:spcBef>
                        <a:spcAft>
                          <a:spcPts val="0"/>
                        </a:spcAft>
                      </a:pPr>
                      <a:r>
                        <a:rPr lang="es-MX" sz="1800">
                          <a:effectLst/>
                        </a:rPr>
                        <a:t>35-44</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MX" sz="1800">
                          <a:effectLst/>
                        </a:rPr>
                        <a:t>577</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algn="ctr">
                        <a:spcBef>
                          <a:spcPts val="0"/>
                        </a:spcBef>
                        <a:spcAft>
                          <a:spcPts val="0"/>
                        </a:spcAft>
                      </a:pPr>
                      <a:r>
                        <a:rPr lang="es-MX" sz="1800">
                          <a:effectLst/>
                        </a:rPr>
                        <a:t>45-54</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MX" sz="1800">
                          <a:effectLst/>
                        </a:rPr>
                        <a:t>578</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algn="ctr">
                        <a:spcBef>
                          <a:spcPts val="0"/>
                        </a:spcBef>
                        <a:spcAft>
                          <a:spcPts val="0"/>
                        </a:spcAft>
                      </a:pPr>
                      <a:r>
                        <a:rPr lang="es-MX" sz="1800">
                          <a:effectLst/>
                        </a:rPr>
                        <a:t>55-64</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MX" sz="1800">
                          <a:effectLst/>
                        </a:rPr>
                        <a:t>754</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algn="ctr">
                        <a:spcBef>
                          <a:spcPts val="0"/>
                        </a:spcBef>
                        <a:spcAft>
                          <a:spcPts val="0"/>
                        </a:spcAft>
                      </a:pPr>
                      <a:r>
                        <a:rPr lang="es-MX" sz="1800">
                          <a:effectLst/>
                        </a:rPr>
                        <a:t>65+</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MX" sz="1800">
                          <a:effectLst/>
                        </a:rPr>
                        <a:t>1363</a:t>
                      </a:r>
                      <a:endParaRPr lang="en-US" sz="110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457200">
                <a:tc>
                  <a:txBody>
                    <a:bodyPr/>
                    <a:lstStyle/>
                    <a:p>
                      <a:pPr marL="0" marR="0" algn="ctr">
                        <a:spcBef>
                          <a:spcPts val="0"/>
                        </a:spcBef>
                        <a:spcAft>
                          <a:spcPts val="0"/>
                        </a:spcAft>
                      </a:pPr>
                      <a:r>
                        <a:rPr lang="es-MX" sz="1800" dirty="0">
                          <a:effectLst/>
                        </a:rPr>
                        <a:t>Total</a:t>
                      </a:r>
                      <a:endParaRPr lang="en-US" sz="11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0"/>
                        </a:spcBef>
                        <a:spcAft>
                          <a:spcPts val="0"/>
                        </a:spcAft>
                      </a:pPr>
                      <a:r>
                        <a:rPr lang="es-MX" sz="1800" dirty="0">
                          <a:effectLst/>
                        </a:rPr>
                        <a:t>4082</a:t>
                      </a:r>
                      <a:endParaRPr lang="en-US" sz="1100" dirty="0">
                        <a:effectLst/>
                        <a:latin typeface="Calibri"/>
                        <a:ea typeface="Calibri"/>
                        <a:cs typeface="Times New Roman"/>
                      </a:endParaRPr>
                    </a:p>
                  </a:txBody>
                  <a:tcPr marL="68580" marR="68580"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5" name="Table 4" title="Tipo de evento de lesions y muertes"/>
          <p:cNvGraphicFramePr>
            <a:graphicFrameLocks noGrp="1"/>
          </p:cNvGraphicFramePr>
          <p:nvPr>
            <p:extLst>
              <p:ext uri="{D42A27DB-BD31-4B8C-83A1-F6EECF244321}">
                <p14:modId xmlns:p14="http://schemas.microsoft.com/office/powerpoint/2010/main" val="3832915763"/>
              </p:ext>
            </p:extLst>
          </p:nvPr>
        </p:nvGraphicFramePr>
        <p:xfrm>
          <a:off x="4800600" y="1447800"/>
          <a:ext cx="3737413" cy="4367049"/>
        </p:xfrm>
        <a:graphic>
          <a:graphicData uri="http://schemas.openxmlformats.org/drawingml/2006/table">
            <a:tbl>
              <a:tblPr firstRow="1">
                <a:tableStyleId>{5C22544A-7EE6-4342-B048-85BDC9FD1C3A}</a:tableStyleId>
              </a:tblPr>
              <a:tblGrid>
                <a:gridCol w="2705612"/>
                <a:gridCol w="1031801"/>
              </a:tblGrid>
              <a:tr h="299545">
                <a:tc>
                  <a:txBody>
                    <a:bodyPr/>
                    <a:lstStyle/>
                    <a:p>
                      <a:pPr marL="0" marR="0">
                        <a:spcBef>
                          <a:spcPts val="0"/>
                        </a:spcBef>
                        <a:spcAft>
                          <a:spcPts val="0"/>
                        </a:spcAft>
                      </a:pPr>
                      <a:r>
                        <a:rPr lang="es-MX" sz="1500" b="1" dirty="0">
                          <a:effectLst/>
                        </a:rPr>
                        <a:t>Tipo </a:t>
                      </a:r>
                      <a:r>
                        <a:rPr lang="es-MX" sz="1500" b="1" dirty="0" smtClean="0">
                          <a:effectLst/>
                        </a:rPr>
                        <a:t>de evento de </a:t>
                      </a:r>
                      <a:r>
                        <a:rPr lang="es-MX" sz="1500" b="1" dirty="0">
                          <a:effectLst/>
                        </a:rPr>
                        <a:t>lesiones</a:t>
                      </a:r>
                      <a:endParaRPr lang="en-US" sz="900" b="1" dirty="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b="1" dirty="0">
                          <a:effectLst/>
                        </a:rPr>
                        <a:t>Muertes</a:t>
                      </a:r>
                      <a:endParaRPr lang="en-US" sz="900" b="1" dirty="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49317">
                <a:tc>
                  <a:txBody>
                    <a:bodyPr/>
                    <a:lstStyle/>
                    <a:p>
                      <a:pPr marL="0" marR="0">
                        <a:spcBef>
                          <a:spcPts val="0"/>
                        </a:spcBef>
                        <a:spcAft>
                          <a:spcPts val="0"/>
                        </a:spcAft>
                      </a:pPr>
                      <a:r>
                        <a:rPr lang="es-MX" sz="1500">
                          <a:effectLst/>
                        </a:rPr>
                        <a:t>Volcadura de vehículo/máquina</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1051</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49317">
                <a:tc>
                  <a:txBody>
                    <a:bodyPr/>
                    <a:lstStyle/>
                    <a:p>
                      <a:pPr marL="0" marR="0">
                        <a:spcBef>
                          <a:spcPts val="0"/>
                        </a:spcBef>
                        <a:spcAft>
                          <a:spcPts val="0"/>
                        </a:spcAft>
                      </a:pPr>
                      <a:r>
                        <a:rPr lang="es-MX" sz="1500">
                          <a:effectLst/>
                        </a:rPr>
                        <a:t>Caída de y atropello por vehículo/máquina</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298</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49317">
                <a:tc>
                  <a:txBody>
                    <a:bodyPr/>
                    <a:lstStyle/>
                    <a:p>
                      <a:pPr marL="0" marR="0">
                        <a:spcBef>
                          <a:spcPts val="0"/>
                        </a:spcBef>
                        <a:spcAft>
                          <a:spcPts val="0"/>
                        </a:spcAft>
                      </a:pPr>
                      <a:r>
                        <a:rPr lang="es-MX" sz="1500">
                          <a:effectLst/>
                        </a:rPr>
                        <a:t>Atoramiento en equipo en operación</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277</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9545">
                <a:tc>
                  <a:txBody>
                    <a:bodyPr/>
                    <a:lstStyle/>
                    <a:p>
                      <a:pPr marL="0" marR="0">
                        <a:spcBef>
                          <a:spcPts val="0"/>
                        </a:spcBef>
                        <a:spcAft>
                          <a:spcPts val="0"/>
                        </a:spcAft>
                      </a:pPr>
                      <a:r>
                        <a:rPr lang="es-MX" sz="1500" dirty="0">
                          <a:effectLst/>
                        </a:rPr>
                        <a:t>Golpe por objeto que cae</a:t>
                      </a:r>
                      <a:endParaRPr lang="en-US" sz="900" dirty="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234</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9545">
                <a:tc>
                  <a:txBody>
                    <a:bodyPr/>
                    <a:lstStyle/>
                    <a:p>
                      <a:pPr marL="0" marR="0">
                        <a:spcBef>
                          <a:spcPts val="0"/>
                        </a:spcBef>
                        <a:spcAft>
                          <a:spcPts val="0"/>
                        </a:spcAft>
                      </a:pPr>
                      <a:r>
                        <a:rPr lang="es-MX" sz="1500">
                          <a:effectLst/>
                        </a:rPr>
                        <a:t>Atropello a peatón</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211</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9545">
                <a:tc>
                  <a:txBody>
                    <a:bodyPr/>
                    <a:lstStyle/>
                    <a:p>
                      <a:pPr marL="0" marR="0">
                        <a:spcBef>
                          <a:spcPts val="0"/>
                        </a:spcBef>
                        <a:spcAft>
                          <a:spcPts val="0"/>
                        </a:spcAft>
                      </a:pPr>
                      <a:r>
                        <a:rPr lang="es-MX" sz="1500" dirty="0">
                          <a:effectLst/>
                        </a:rPr>
                        <a:t>Caída a nivel inferior</a:t>
                      </a:r>
                      <a:endParaRPr lang="en-US" sz="900" dirty="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173</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49317">
                <a:tc>
                  <a:txBody>
                    <a:bodyPr/>
                    <a:lstStyle/>
                    <a:p>
                      <a:pPr marL="0" marR="0">
                        <a:spcBef>
                          <a:spcPts val="0"/>
                        </a:spcBef>
                        <a:spcAft>
                          <a:spcPts val="0"/>
                        </a:spcAft>
                      </a:pPr>
                      <a:r>
                        <a:rPr lang="es-MX" sz="1500">
                          <a:effectLst/>
                        </a:rPr>
                        <a:t>Atropello por objeto que rueda</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136</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9545">
                <a:tc>
                  <a:txBody>
                    <a:bodyPr/>
                    <a:lstStyle/>
                    <a:p>
                      <a:pPr marL="0" marR="0">
                        <a:spcBef>
                          <a:spcPts val="0"/>
                        </a:spcBef>
                        <a:spcAft>
                          <a:spcPts val="0"/>
                        </a:spcAft>
                      </a:pPr>
                      <a:r>
                        <a:rPr lang="es-MX" sz="1500">
                          <a:effectLst/>
                        </a:rPr>
                        <a:t>Asalto por animal</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129</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9545">
                <a:tc>
                  <a:txBody>
                    <a:bodyPr/>
                    <a:lstStyle/>
                    <a:p>
                      <a:pPr marL="0" marR="0">
                        <a:spcBef>
                          <a:spcPts val="0"/>
                        </a:spcBef>
                        <a:spcAft>
                          <a:spcPts val="0"/>
                        </a:spcAft>
                      </a:pPr>
                      <a:r>
                        <a:rPr lang="es-MX" sz="1500">
                          <a:effectLst/>
                        </a:rPr>
                        <a:t>Suicidio</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88</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449317">
                <a:tc>
                  <a:txBody>
                    <a:bodyPr/>
                    <a:lstStyle/>
                    <a:p>
                      <a:pPr marL="0" marR="0">
                        <a:spcBef>
                          <a:spcPts val="0"/>
                        </a:spcBef>
                        <a:spcAft>
                          <a:spcPts val="0"/>
                        </a:spcAft>
                      </a:pPr>
                      <a:r>
                        <a:rPr lang="es-MX" sz="1500">
                          <a:effectLst/>
                        </a:rPr>
                        <a:t>Atrapamiento en material que colapsa</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a:effectLst/>
                        </a:rPr>
                        <a:t>80</a:t>
                      </a:r>
                      <a:endParaRPr lang="en-US" sz="90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r h="299545">
                <a:tc>
                  <a:txBody>
                    <a:bodyPr/>
                    <a:lstStyle/>
                    <a:p>
                      <a:pPr marL="0" marR="0">
                        <a:spcBef>
                          <a:spcPts val="0"/>
                        </a:spcBef>
                        <a:spcAft>
                          <a:spcPts val="0"/>
                        </a:spcAft>
                      </a:pPr>
                      <a:r>
                        <a:rPr lang="es-MX" sz="1500" dirty="0">
                          <a:effectLst/>
                        </a:rPr>
                        <a:t>Todos los demás eventos</a:t>
                      </a:r>
                      <a:endParaRPr lang="en-US" sz="900" dirty="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s-MX" sz="1500" dirty="0">
                          <a:effectLst/>
                        </a:rPr>
                        <a:t>1405</a:t>
                      </a:r>
                      <a:endParaRPr lang="en-US" sz="900" dirty="0">
                        <a:effectLst/>
                        <a:latin typeface="Calibri"/>
                        <a:ea typeface="Calibri"/>
                        <a:cs typeface="Times New Roman"/>
                      </a:endParaRPr>
                    </a:p>
                  </a:txBody>
                  <a:tcPr marL="56165" marR="56165" marT="0" marB="0"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ustDataLst>
      <p:tags r:id="rId1"/>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err="1" smtClean="0"/>
              <a:t>Agricultura</a:t>
            </a:r>
            <a:r>
              <a:rPr lang="en-US" altLang="en-US" dirty="0" smtClean="0"/>
              <a:t> – </a:t>
            </a:r>
            <a:r>
              <a:rPr lang="en-US" altLang="en-US" dirty="0" err="1" smtClean="0"/>
              <a:t>Peligro</a:t>
            </a:r>
            <a:r>
              <a:rPr lang="en-US" altLang="en-US" dirty="0" smtClean="0"/>
              <a:t>, </a:t>
            </a:r>
            <a:r>
              <a:rPr lang="en-US" altLang="en-US" dirty="0" err="1" smtClean="0"/>
              <a:t>Incapacidad</a:t>
            </a:r>
            <a:r>
              <a:rPr lang="en-US" altLang="en-US" dirty="0" smtClean="0"/>
              <a:t>,  </a:t>
            </a:r>
            <a:r>
              <a:rPr lang="en-US" altLang="en-US" dirty="0" err="1" smtClean="0"/>
              <a:t>Muerte</a:t>
            </a:r>
            <a:endParaRPr lang="en-US" altLang="en-US" dirty="0" smtClean="0"/>
          </a:p>
        </p:txBody>
      </p:sp>
      <p:sp>
        <p:nvSpPr>
          <p:cNvPr id="34819" name="Content Placeholder 2"/>
          <p:cNvSpPr>
            <a:spLocks noGrp="1"/>
          </p:cNvSpPr>
          <p:nvPr>
            <p:ph idx="1"/>
          </p:nvPr>
        </p:nvSpPr>
        <p:spPr>
          <a:xfrm>
            <a:off x="4948238" y="1604169"/>
            <a:ext cx="3886200" cy="3657600"/>
          </a:xfrm>
        </p:spPr>
        <p:txBody>
          <a:bodyPr/>
          <a:lstStyle/>
          <a:p>
            <a:r>
              <a:rPr lang="es-MX" altLang="en-US" dirty="0" smtClean="0"/>
              <a:t>¿</a:t>
            </a:r>
            <a:r>
              <a:rPr lang="es-MX" altLang="en-US" sz="2400" dirty="0" smtClean="0"/>
              <a:t>Qué podemos hacer para bajar estos números</a:t>
            </a:r>
            <a:r>
              <a:rPr lang="en-US" altLang="en-US" sz="2400" dirty="0" smtClean="0"/>
              <a:t>?</a:t>
            </a:r>
          </a:p>
          <a:p>
            <a:r>
              <a:rPr lang="en-US" altLang="en-US" sz="2400" dirty="0" err="1" smtClean="0"/>
              <a:t>Conocimiento</a:t>
            </a:r>
            <a:r>
              <a:rPr lang="en-US" altLang="en-US" sz="2400" dirty="0" smtClean="0"/>
              <a:t> a </a:t>
            </a:r>
            <a:r>
              <a:rPr lang="en-US" altLang="en-US" sz="2400" dirty="0" err="1" smtClean="0"/>
              <a:t>través</a:t>
            </a:r>
            <a:r>
              <a:rPr lang="en-US" altLang="en-US" sz="2400" dirty="0" smtClean="0"/>
              <a:t> de </a:t>
            </a:r>
            <a:r>
              <a:rPr lang="en-US" altLang="en-US" sz="2400" dirty="0" err="1" smtClean="0"/>
              <a:t>educación</a:t>
            </a:r>
            <a:r>
              <a:rPr lang="en-US" altLang="en-US" sz="2400" dirty="0" smtClean="0"/>
              <a:t> e </a:t>
            </a:r>
            <a:r>
              <a:rPr lang="en-US" altLang="en-US" sz="2400" dirty="0" err="1" smtClean="0"/>
              <a:t>interacción</a:t>
            </a:r>
            <a:endParaRPr lang="en-US" altLang="en-US" sz="2400" dirty="0" smtClean="0"/>
          </a:p>
          <a:p>
            <a:r>
              <a:rPr lang="en-US" altLang="en-US" sz="2400" dirty="0" smtClean="0"/>
              <a:t>FFA</a:t>
            </a:r>
          </a:p>
          <a:p>
            <a:r>
              <a:rPr lang="en-US" altLang="en-US" sz="2400" dirty="0" smtClean="0"/>
              <a:t>4H </a:t>
            </a:r>
          </a:p>
          <a:p>
            <a:r>
              <a:rPr lang="en-US" altLang="en-US" sz="2400" dirty="0" err="1" smtClean="0"/>
              <a:t>Publicaciones</a:t>
            </a:r>
            <a:r>
              <a:rPr lang="en-US" altLang="en-US" sz="2400" dirty="0" smtClean="0"/>
              <a:t> de </a:t>
            </a:r>
            <a:r>
              <a:rPr lang="en-US" altLang="en-US" sz="2400" dirty="0" err="1" smtClean="0"/>
              <a:t>granja</a:t>
            </a:r>
            <a:r>
              <a:rPr lang="en-US" altLang="en-US" sz="2400" dirty="0" smtClean="0"/>
              <a:t>, rancho y </a:t>
            </a:r>
            <a:r>
              <a:rPr lang="en-US" altLang="en-US" sz="2400" dirty="0" err="1" smtClean="0"/>
              <a:t>rurales</a:t>
            </a:r>
            <a:endParaRPr lang="en-US" altLang="en-US" sz="2400" dirty="0" smtClean="0"/>
          </a:p>
        </p:txBody>
      </p:sp>
      <p:pic>
        <p:nvPicPr>
          <p:cNvPr id="34820" name="Picture 2" descr="http://images.huffingtonpost.com/2015-04-15-1429138447-2191022-adulteducation379219_640.jpg" title="image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81000" y="1752600"/>
            <a:ext cx="4557713" cy="336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4" descr="http://www.waldameer.com/content/images/4H_Logo.gif" title="Logotipo 4H"/>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rot="-1662542">
            <a:off x="171450" y="4098925"/>
            <a:ext cx="1828800" cy="184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6" descr="https://upload.wikimedia.org/wikipedia/en/thumb/8/86/FFA_Emblem_Feb_2015.svg/804px-FFA_Emblem_Feb_2015.svg.png" title="Logotipo FFA"/>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rot="1432570">
            <a:off x="3432175" y="4106863"/>
            <a:ext cx="143827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085850" y="2057400"/>
            <a:ext cx="2800350" cy="1569660"/>
          </a:xfrm>
          <a:prstGeom prst="rect">
            <a:avLst/>
          </a:prstGeom>
          <a:solidFill>
            <a:schemeClr val="accent3">
              <a:lumMod val="50000"/>
            </a:schemeClr>
          </a:solidFill>
        </p:spPr>
        <p:txBody>
          <a:bodyPr wrap="square" rtlCol="0">
            <a:spAutoFit/>
          </a:bodyPr>
          <a:lstStyle/>
          <a:p>
            <a:pPr algn="ctr"/>
            <a:r>
              <a:rPr lang="es-MX" sz="3200" i="1" dirty="0" smtClean="0">
                <a:solidFill>
                  <a:schemeClr val="bg1"/>
                </a:solidFill>
                <a:latin typeface="Tempus Sans ITC" pitchFamily="82" charset="0"/>
                <a:cs typeface="Times New Roman" pitchFamily="18" charset="0"/>
              </a:rPr>
              <a:t>Conocimiento</a:t>
            </a:r>
          </a:p>
          <a:p>
            <a:pPr algn="ctr"/>
            <a:r>
              <a:rPr lang="es-MX" sz="3200" i="1" dirty="0" smtClean="0">
                <a:solidFill>
                  <a:schemeClr val="bg1"/>
                </a:solidFill>
                <a:latin typeface="Tempus Sans ITC" pitchFamily="82" charset="0"/>
                <a:cs typeface="Times New Roman" pitchFamily="18" charset="0"/>
              </a:rPr>
              <a:t>es</a:t>
            </a:r>
          </a:p>
          <a:p>
            <a:pPr algn="ctr"/>
            <a:r>
              <a:rPr lang="es-MX" sz="3200" i="1" dirty="0" smtClean="0">
                <a:solidFill>
                  <a:schemeClr val="bg1"/>
                </a:solidFill>
                <a:latin typeface="Tempus Sans ITC" pitchFamily="82" charset="0"/>
                <a:cs typeface="Times New Roman" pitchFamily="18" charset="0"/>
              </a:rPr>
              <a:t>poder</a:t>
            </a:r>
            <a:endParaRPr lang="en-US" sz="3200" i="1" dirty="0" smtClean="0">
              <a:solidFill>
                <a:schemeClr val="bg1"/>
              </a:solidFill>
              <a:latin typeface="Tempus Sans ITC" pitchFamily="82"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10;&#10;&#10;&#10;Descargo de responsabilidad de OSHA&#10;" title="Descargo de responsabilidad de OSHA"/>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bwMode="auto">
          <a:xfrm>
            <a:off x="152400" y="383540"/>
            <a:ext cx="8763000" cy="5111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bwMode="auto">
          <a:xfrm>
            <a:off x="228601" y="381000"/>
            <a:ext cx="6019799"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algn="ctr" eaLnBrk="1" hangingPunct="1">
              <a:spcBef>
                <a:spcPct val="0"/>
              </a:spcBef>
              <a:buFontTx/>
              <a:buNone/>
            </a:pPr>
            <a:r>
              <a:rPr lang="en-US" altLang="en-US" sz="4400" b="1" i="1" dirty="0" err="1" smtClean="0">
                <a:solidFill>
                  <a:srgbClr val="000000"/>
                </a:solidFill>
              </a:rPr>
              <a:t>Conocimiento</a:t>
            </a:r>
            <a:r>
              <a:rPr lang="en-US" altLang="en-US" sz="4400" b="1" i="1" dirty="0" smtClean="0">
                <a:solidFill>
                  <a:srgbClr val="000000"/>
                </a:solidFill>
              </a:rPr>
              <a:t> de </a:t>
            </a:r>
            <a:endParaRPr lang="en-US" altLang="en-US" sz="4400" b="1" i="1" dirty="0">
              <a:solidFill>
                <a:srgbClr val="000000"/>
              </a:solidFill>
            </a:endParaRPr>
          </a:p>
          <a:p>
            <a:pPr algn="ctr" eaLnBrk="1" hangingPunct="1">
              <a:spcBef>
                <a:spcPct val="0"/>
              </a:spcBef>
              <a:buFontTx/>
              <a:buNone/>
            </a:pPr>
            <a:r>
              <a:rPr lang="en-US" altLang="en-US" sz="4400" b="1" i="1" dirty="0" err="1" smtClean="0">
                <a:solidFill>
                  <a:srgbClr val="000000"/>
                </a:solidFill>
              </a:rPr>
              <a:t>Emergencias</a:t>
            </a:r>
            <a:r>
              <a:rPr lang="en-US" altLang="en-US" sz="4400" b="1" i="1" dirty="0" smtClean="0">
                <a:solidFill>
                  <a:srgbClr val="000000"/>
                </a:solidFill>
              </a:rPr>
              <a:t>  en </a:t>
            </a:r>
            <a:r>
              <a:rPr lang="en-US" altLang="en-US" sz="4400" b="1" i="1" dirty="0" err="1" smtClean="0">
                <a:solidFill>
                  <a:srgbClr val="000000"/>
                </a:solidFill>
              </a:rPr>
              <a:t>Dep</a:t>
            </a:r>
            <a:r>
              <a:rPr lang="es-MX" altLang="en-US" sz="4400" b="1" i="1" dirty="0" err="1" smtClean="0">
                <a:solidFill>
                  <a:srgbClr val="000000"/>
                </a:solidFill>
              </a:rPr>
              <a:t>ósitos</a:t>
            </a:r>
            <a:r>
              <a:rPr lang="es-MX" altLang="en-US" sz="4400" b="1" i="1" dirty="0" smtClean="0">
                <a:solidFill>
                  <a:srgbClr val="000000"/>
                </a:solidFill>
              </a:rPr>
              <a:t> de Granos</a:t>
            </a:r>
            <a:endParaRPr lang="en-US" altLang="en-US" sz="4400" b="1" i="1" dirty="0">
              <a:solidFill>
                <a:srgbClr val="000000"/>
              </a:solidFill>
            </a:endParaRPr>
          </a:p>
        </p:txBody>
      </p:sp>
      <p:sp>
        <p:nvSpPr>
          <p:cNvPr id="6" name="TextBox 5"/>
          <p:cNvSpPr txBox="1"/>
          <p:nvPr/>
        </p:nvSpPr>
        <p:spPr>
          <a:xfrm>
            <a:off x="241300" y="5494838"/>
            <a:ext cx="8686799" cy="507831"/>
          </a:xfrm>
          <a:prstGeom prst="rect">
            <a:avLst/>
          </a:prstGeom>
          <a:noFill/>
        </p:spPr>
        <p:txBody>
          <a:bodyPr wrap="square" rtlCol="0">
            <a:spAutoFit/>
          </a:bodyPr>
          <a:lstStyle/>
          <a:p>
            <a:r>
              <a:rPr lang="es-US" sz="900" dirty="0"/>
              <a:t>Este material fue producido bajo número de concesión </a:t>
            </a:r>
            <a:r>
              <a:rPr lang="es-US" sz="900" dirty="0" smtClean="0"/>
              <a:t>SH-26295-SH4 </a:t>
            </a:r>
            <a:r>
              <a:rPr lang="es-US" sz="900" dirty="0"/>
              <a:t>de la </a:t>
            </a:r>
            <a:r>
              <a:rPr lang="es-US" sz="900" dirty="0" err="1"/>
              <a:t>Occupational</a:t>
            </a:r>
            <a:r>
              <a:rPr lang="es-US" sz="900" dirty="0"/>
              <a:t> Safety and </a:t>
            </a:r>
            <a:r>
              <a:rPr lang="es-US" sz="900" dirty="0" err="1"/>
              <a:t>Health</a:t>
            </a:r>
            <a:r>
              <a:rPr lang="es-US" sz="900" dirty="0"/>
              <a:t> </a:t>
            </a:r>
            <a:r>
              <a:rPr lang="es-US" sz="900" dirty="0" err="1"/>
              <a:t>Administration</a:t>
            </a:r>
            <a:r>
              <a:rPr lang="es-US" sz="900" dirty="0"/>
              <a:t>, Departamento of </a:t>
            </a:r>
            <a:r>
              <a:rPr lang="es-US" sz="900" dirty="0" err="1"/>
              <a:t>Trabajode</a:t>
            </a:r>
            <a:r>
              <a:rPr lang="es-US" sz="900" dirty="0"/>
              <a:t> los Estados Unidos. </a:t>
            </a:r>
            <a:r>
              <a:rPr lang="es-MX" sz="900" dirty="0"/>
              <a:t>No reflejan necesariamente las opiniones o políticas del Departamento of </a:t>
            </a:r>
            <a:r>
              <a:rPr lang="es-MX" sz="900" dirty="0" err="1"/>
              <a:t>Trabajode</a:t>
            </a:r>
            <a:r>
              <a:rPr lang="es-MX" sz="900" dirty="0"/>
              <a:t> los Estados Unidos ni hace mención de los nombres comerciales, productos comerciales, o las organizaciones implican la aprobación por el gobierno de Estados Unidos.</a:t>
            </a:r>
            <a:endParaRPr lang="en-US" sz="900" dirty="0"/>
          </a:p>
        </p:txBody>
      </p:sp>
      <p:sp>
        <p:nvSpPr>
          <p:cNvPr id="4" name="Title 3" hidden="1"/>
          <p:cNvSpPr>
            <a:spLocks noGrp="1"/>
          </p:cNvSpPr>
          <p:nvPr>
            <p:ph type="title"/>
          </p:nvPr>
        </p:nvSpPr>
        <p:spPr/>
        <p:txBody>
          <a:bodyPr/>
          <a:lstStyle/>
          <a:p>
            <a:r>
              <a:rPr lang="es-ES" dirty="0"/>
              <a:t>Conocimiento de </a:t>
            </a:r>
            <a:br>
              <a:rPr lang="es-ES" dirty="0"/>
            </a:br>
            <a:r>
              <a:rPr lang="es-ES" dirty="0"/>
              <a:t>Emergencias  en Depósitos de </a:t>
            </a:r>
            <a:r>
              <a:rPr lang="es-ES" dirty="0" smtClean="0"/>
              <a:t>Grano </a:t>
            </a:r>
            <a:r>
              <a:rPr lang="es-ES" dirty="0"/>
              <a:t/>
            </a:r>
            <a:br>
              <a:rPr lang="es-ES" dirty="0"/>
            </a:br>
            <a:endParaRPr lang="en-US" dirty="0"/>
          </a:p>
        </p:txBody>
      </p:sp>
    </p:spTree>
    <p:custDataLst>
      <p:tags r:id="rId1"/>
    </p:custDataLst>
    <p:extLst>
      <p:ext uri="{BB962C8B-B14F-4D97-AF65-F5344CB8AC3E}">
        <p14:creationId xmlns:p14="http://schemas.microsoft.com/office/powerpoint/2010/main" val="19322270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pPr eaLnBrk="1" hangingPunct="1"/>
            <a:r>
              <a:rPr lang="en-US" altLang="en-US" dirty="0" err="1" smtClean="0">
                <a:latin typeface="Arial" panose="020B0604020202020204" pitchFamily="34" charset="0"/>
              </a:rPr>
              <a:t>Manejo</a:t>
            </a:r>
            <a:r>
              <a:rPr lang="en-US" altLang="en-US" dirty="0" smtClean="0">
                <a:latin typeface="Arial" panose="020B0604020202020204" pitchFamily="34" charset="0"/>
              </a:rPr>
              <a:t> de </a:t>
            </a:r>
            <a:r>
              <a:rPr lang="en-US" altLang="en-US" dirty="0" err="1" smtClean="0">
                <a:latin typeface="Arial" panose="020B0604020202020204" pitchFamily="34" charset="0"/>
              </a:rPr>
              <a:t>grano</a:t>
            </a:r>
            <a:endParaRPr lang="en-US" altLang="en-US" dirty="0" smtClean="0">
              <a:latin typeface="Arial" panose="020B0604020202020204" pitchFamily="34" charset="0"/>
            </a:endParaRPr>
          </a:p>
        </p:txBody>
      </p:sp>
      <p:sp>
        <p:nvSpPr>
          <p:cNvPr id="9219" name="Rectangle 3"/>
          <p:cNvSpPr>
            <a:spLocks noGrp="1" noChangeArrowheads="1"/>
          </p:cNvSpPr>
          <p:nvPr>
            <p:ph idx="1"/>
          </p:nvPr>
        </p:nvSpPr>
        <p:spPr>
          <a:xfrm>
            <a:off x="838200" y="1524000"/>
            <a:ext cx="7810500" cy="4110037"/>
          </a:xfrm>
        </p:spPr>
        <p:txBody>
          <a:bodyPr>
            <a:normAutofit/>
          </a:bodyPr>
          <a:lstStyle/>
          <a:p>
            <a:pPr eaLnBrk="1" hangingPunct="1">
              <a:spcBef>
                <a:spcPts val="0"/>
              </a:spcBef>
              <a:spcAft>
                <a:spcPts val="1800"/>
              </a:spcAft>
              <a:buFont typeface="Wingdings" panose="05000000000000000000" pitchFamily="2" charset="2"/>
              <a:buChar char="q"/>
            </a:pPr>
            <a:r>
              <a:rPr lang="en-US" altLang="en-US" sz="2800" dirty="0" smtClean="0">
                <a:solidFill>
                  <a:schemeClr val="tx1"/>
                </a:solidFill>
              </a:rPr>
              <a:t>2010-11….</a:t>
            </a:r>
            <a:r>
              <a:rPr lang="en-US" altLang="en-US" sz="2800" dirty="0" err="1" smtClean="0">
                <a:solidFill>
                  <a:schemeClr val="tx1"/>
                </a:solidFill>
              </a:rPr>
              <a:t>más</a:t>
            </a:r>
            <a:r>
              <a:rPr lang="en-US" altLang="en-US" sz="2800" dirty="0" smtClean="0">
                <a:solidFill>
                  <a:schemeClr val="tx1"/>
                </a:solidFill>
              </a:rPr>
              <a:t> de 500 </a:t>
            </a:r>
            <a:r>
              <a:rPr lang="en-US" altLang="en-US" sz="2800" dirty="0" err="1" smtClean="0">
                <a:solidFill>
                  <a:schemeClr val="tx1"/>
                </a:solidFill>
              </a:rPr>
              <a:t>atrapados</a:t>
            </a:r>
            <a:r>
              <a:rPr lang="en-US" altLang="en-US" sz="2800" dirty="0" smtClean="0">
                <a:solidFill>
                  <a:schemeClr val="tx1"/>
                </a:solidFill>
              </a:rPr>
              <a:t> y 24 </a:t>
            </a:r>
            <a:r>
              <a:rPr lang="en-US" altLang="en-US" sz="2800" dirty="0" err="1" smtClean="0">
                <a:solidFill>
                  <a:schemeClr val="tx1"/>
                </a:solidFill>
              </a:rPr>
              <a:t>muertes</a:t>
            </a:r>
            <a:endParaRPr lang="en-US" altLang="en-US" sz="2800" dirty="0" smtClean="0">
              <a:solidFill>
                <a:schemeClr val="tx1"/>
              </a:solidFill>
            </a:endParaRPr>
          </a:p>
          <a:p>
            <a:pPr eaLnBrk="1" hangingPunct="1">
              <a:spcBef>
                <a:spcPts val="0"/>
              </a:spcBef>
              <a:spcAft>
                <a:spcPts val="1800"/>
              </a:spcAft>
              <a:buFont typeface="Wingdings" panose="05000000000000000000" pitchFamily="2" charset="2"/>
              <a:buChar char="q"/>
            </a:pPr>
            <a:r>
              <a:rPr lang="en-US" altLang="en-US" sz="2800" dirty="0" smtClean="0">
                <a:solidFill>
                  <a:schemeClr val="tx1"/>
                </a:solidFill>
              </a:rPr>
              <a:t>Este </a:t>
            </a:r>
            <a:r>
              <a:rPr lang="en-US" altLang="en-US" sz="2800" dirty="0" err="1" smtClean="0">
                <a:solidFill>
                  <a:schemeClr val="tx1"/>
                </a:solidFill>
              </a:rPr>
              <a:t>año</a:t>
            </a:r>
            <a:r>
              <a:rPr lang="en-US" altLang="en-US" sz="2800" dirty="0" smtClean="0">
                <a:solidFill>
                  <a:schemeClr val="tx1"/>
                </a:solidFill>
              </a:rPr>
              <a:t> (2014-15) </a:t>
            </a:r>
            <a:r>
              <a:rPr lang="en-US" altLang="en-US" sz="2800" dirty="0" err="1" smtClean="0">
                <a:solidFill>
                  <a:schemeClr val="tx1"/>
                </a:solidFill>
              </a:rPr>
              <a:t>probablemente</a:t>
            </a:r>
            <a:r>
              <a:rPr lang="en-US" altLang="en-US" sz="2800" dirty="0" smtClean="0">
                <a:solidFill>
                  <a:schemeClr val="tx1"/>
                </a:solidFill>
              </a:rPr>
              <a:t> </a:t>
            </a:r>
            <a:r>
              <a:rPr lang="en-US" altLang="en-US" sz="2800" dirty="0" err="1" smtClean="0">
                <a:solidFill>
                  <a:schemeClr val="tx1"/>
                </a:solidFill>
              </a:rPr>
              <a:t>más</a:t>
            </a:r>
            <a:endParaRPr lang="en-US" altLang="en-US" sz="2800" dirty="0" smtClean="0">
              <a:solidFill>
                <a:schemeClr val="tx1"/>
              </a:solidFill>
            </a:endParaRPr>
          </a:p>
          <a:p>
            <a:pPr eaLnBrk="1" hangingPunct="1">
              <a:spcBef>
                <a:spcPts val="0"/>
              </a:spcBef>
              <a:spcAft>
                <a:spcPts val="1800"/>
              </a:spcAft>
              <a:buFont typeface="Wingdings" panose="05000000000000000000" pitchFamily="2" charset="2"/>
              <a:buChar char="q"/>
            </a:pPr>
            <a:r>
              <a:rPr lang="en-US" altLang="en-US" dirty="0" smtClean="0"/>
              <a:t>El </a:t>
            </a:r>
            <a:r>
              <a:rPr lang="en-US" altLang="en-US" sz="2800" dirty="0" smtClean="0">
                <a:solidFill>
                  <a:schemeClr val="tx1"/>
                </a:solidFill>
              </a:rPr>
              <a:t>77% de </a:t>
            </a:r>
            <a:r>
              <a:rPr lang="en-US" altLang="en-US" sz="2800" dirty="0" err="1" smtClean="0">
                <a:solidFill>
                  <a:schemeClr val="tx1"/>
                </a:solidFill>
              </a:rPr>
              <a:t>víctimas</a:t>
            </a:r>
            <a:r>
              <a:rPr lang="en-US" altLang="en-US" sz="2800" dirty="0" smtClean="0">
                <a:solidFill>
                  <a:schemeClr val="tx1"/>
                </a:solidFill>
              </a:rPr>
              <a:t> de </a:t>
            </a:r>
            <a:r>
              <a:rPr lang="en-US" altLang="en-US" sz="2800" dirty="0" err="1" smtClean="0">
                <a:solidFill>
                  <a:schemeClr val="tx1"/>
                </a:solidFill>
              </a:rPr>
              <a:t>accidentes</a:t>
            </a:r>
            <a:r>
              <a:rPr lang="en-US" altLang="en-US" sz="2800" dirty="0" smtClean="0">
                <a:solidFill>
                  <a:schemeClr val="tx1"/>
                </a:solidFill>
              </a:rPr>
              <a:t> en </a:t>
            </a:r>
            <a:r>
              <a:rPr lang="en-US" altLang="en-US" sz="2800" dirty="0" err="1" smtClean="0">
                <a:solidFill>
                  <a:schemeClr val="tx1"/>
                </a:solidFill>
              </a:rPr>
              <a:t>depósitos</a:t>
            </a:r>
            <a:r>
              <a:rPr lang="en-US" altLang="en-US" sz="2800" dirty="0" smtClean="0">
                <a:solidFill>
                  <a:schemeClr val="tx1"/>
                </a:solidFill>
              </a:rPr>
              <a:t> de </a:t>
            </a:r>
            <a:r>
              <a:rPr lang="en-US" altLang="en-US" sz="2800" dirty="0" err="1" smtClean="0">
                <a:solidFill>
                  <a:schemeClr val="tx1"/>
                </a:solidFill>
              </a:rPr>
              <a:t>grano</a:t>
            </a:r>
            <a:r>
              <a:rPr lang="en-US" altLang="en-US" sz="2800" dirty="0" smtClean="0">
                <a:solidFill>
                  <a:schemeClr val="tx1"/>
                </a:solidFill>
              </a:rPr>
              <a:t> </a:t>
            </a:r>
            <a:r>
              <a:rPr lang="en-US" altLang="en-US" sz="2800" dirty="0" err="1" smtClean="0">
                <a:solidFill>
                  <a:schemeClr val="tx1"/>
                </a:solidFill>
              </a:rPr>
              <a:t>están</a:t>
            </a:r>
            <a:r>
              <a:rPr lang="en-US" altLang="en-US" sz="2800" dirty="0" smtClean="0">
                <a:solidFill>
                  <a:schemeClr val="tx1"/>
                </a:solidFill>
              </a:rPr>
              <a:t> </a:t>
            </a:r>
            <a:r>
              <a:rPr lang="en-US" altLang="en-US" sz="2800" dirty="0" err="1" smtClean="0">
                <a:solidFill>
                  <a:schemeClr val="tx1"/>
                </a:solidFill>
              </a:rPr>
              <a:t>descargando</a:t>
            </a:r>
            <a:r>
              <a:rPr lang="en-US" altLang="en-US" sz="2800" dirty="0" smtClean="0">
                <a:solidFill>
                  <a:schemeClr val="tx1"/>
                </a:solidFill>
              </a:rPr>
              <a:t> </a:t>
            </a:r>
            <a:r>
              <a:rPr lang="en-US" altLang="en-US" sz="2800" dirty="0" err="1" smtClean="0">
                <a:solidFill>
                  <a:schemeClr val="tx1"/>
                </a:solidFill>
              </a:rPr>
              <a:t>depósitos</a:t>
            </a:r>
            <a:r>
              <a:rPr lang="en-US" altLang="en-US" sz="2800" dirty="0" smtClean="0">
                <a:solidFill>
                  <a:schemeClr val="tx1"/>
                </a:solidFill>
              </a:rPr>
              <a:t> …</a:t>
            </a:r>
            <a:r>
              <a:rPr lang="en-US" altLang="en-US" sz="2800" b="1" i="1" dirty="0" smtClean="0">
                <a:solidFill>
                  <a:srgbClr val="FF6600"/>
                </a:solidFill>
              </a:rPr>
              <a:t>con </a:t>
            </a:r>
            <a:r>
              <a:rPr lang="en-US" altLang="en-US" sz="2800" b="1" i="1" dirty="0" err="1" smtClean="0">
                <a:solidFill>
                  <a:srgbClr val="FF6600"/>
                </a:solidFill>
              </a:rPr>
              <a:t>grano</a:t>
            </a:r>
            <a:r>
              <a:rPr lang="en-US" altLang="en-US" sz="2800" b="1" i="1" dirty="0" smtClean="0">
                <a:solidFill>
                  <a:srgbClr val="FF6600"/>
                </a:solidFill>
              </a:rPr>
              <a:t> en mala </a:t>
            </a:r>
            <a:r>
              <a:rPr lang="en-US" altLang="en-US" sz="2800" b="1" i="1" dirty="0" err="1" smtClean="0">
                <a:solidFill>
                  <a:srgbClr val="FF6600"/>
                </a:solidFill>
              </a:rPr>
              <a:t>condición</a:t>
            </a:r>
            <a:r>
              <a:rPr lang="en-US" altLang="en-US" sz="2800" b="1" i="1" dirty="0" smtClean="0">
                <a:solidFill>
                  <a:srgbClr val="FF6600"/>
                </a:solidFill>
              </a:rPr>
              <a:t>. </a:t>
            </a:r>
          </a:p>
          <a:p>
            <a:pPr eaLnBrk="1" hangingPunct="1">
              <a:spcBef>
                <a:spcPts val="0"/>
              </a:spcBef>
              <a:spcAft>
                <a:spcPts val="1800"/>
              </a:spcAft>
              <a:buFont typeface="Wingdings" panose="05000000000000000000" pitchFamily="2" charset="2"/>
              <a:buChar char="q"/>
            </a:pPr>
            <a:r>
              <a:rPr lang="en-US" altLang="en-US" sz="2800" dirty="0" err="1" smtClean="0">
                <a:solidFill>
                  <a:schemeClr val="tx1"/>
                </a:solidFill>
              </a:rPr>
              <a:t>Atrapados</a:t>
            </a:r>
            <a:r>
              <a:rPr lang="en-US" altLang="en-US" sz="2800" dirty="0" smtClean="0">
                <a:solidFill>
                  <a:schemeClr val="tx1"/>
                </a:solidFill>
              </a:rPr>
              <a:t> en 4-5 </a:t>
            </a:r>
            <a:r>
              <a:rPr lang="en-US" altLang="en-US" sz="2800" dirty="0" err="1" smtClean="0">
                <a:solidFill>
                  <a:schemeClr val="tx1"/>
                </a:solidFill>
              </a:rPr>
              <a:t>segundos</a:t>
            </a:r>
            <a:r>
              <a:rPr lang="en-US" altLang="en-US" sz="2800" dirty="0" smtClean="0">
                <a:solidFill>
                  <a:schemeClr val="tx1"/>
                </a:solidFill>
              </a:rPr>
              <a:t>, </a:t>
            </a:r>
            <a:r>
              <a:rPr lang="en-US" altLang="en-US" sz="2800" dirty="0" err="1" smtClean="0">
                <a:solidFill>
                  <a:schemeClr val="tx1"/>
                </a:solidFill>
              </a:rPr>
              <a:t>enterrados</a:t>
            </a:r>
            <a:r>
              <a:rPr lang="en-US" altLang="en-US" sz="2800" dirty="0" smtClean="0">
                <a:solidFill>
                  <a:schemeClr val="tx1"/>
                </a:solidFill>
              </a:rPr>
              <a:t> en 20 </a:t>
            </a:r>
            <a:r>
              <a:rPr lang="en-US" altLang="en-US" sz="2800" dirty="0" err="1" smtClean="0">
                <a:solidFill>
                  <a:schemeClr val="tx1"/>
                </a:solidFill>
              </a:rPr>
              <a:t>segundos</a:t>
            </a:r>
            <a:r>
              <a:rPr lang="en-US" altLang="en-US" sz="2800" dirty="0" smtClean="0">
                <a:solidFill>
                  <a:schemeClr val="tx1"/>
                </a:solidFill>
              </a:rPr>
              <a:t>.</a:t>
            </a:r>
          </a:p>
        </p:txBody>
      </p:sp>
    </p:spTree>
    <p:custDataLst>
      <p:tags r:id="rId1"/>
    </p:custDataLst>
    <p:extLst>
      <p:ext uri="{BB962C8B-B14F-4D97-AF65-F5344CB8AC3E}">
        <p14:creationId xmlns:p14="http://schemas.microsoft.com/office/powerpoint/2010/main" val="2409146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a:t>
            </a:r>
            <a:r>
              <a:rPr lang="en-US" altLang="en-US" dirty="0" err="1" smtClean="0">
                <a:latin typeface="Arial" panose="020B0604020202020204" pitchFamily="34" charset="0"/>
              </a:rPr>
              <a:t>Cómo</a:t>
            </a:r>
            <a:r>
              <a:rPr lang="en-US" altLang="en-US" dirty="0" smtClean="0">
                <a:latin typeface="Arial" panose="020B0604020202020204" pitchFamily="34" charset="0"/>
              </a:rPr>
              <a:t> </a:t>
            </a:r>
            <a:r>
              <a:rPr lang="en-US" altLang="en-US" dirty="0" err="1" smtClean="0">
                <a:latin typeface="Arial" panose="020B0604020202020204" pitchFamily="34" charset="0"/>
              </a:rPr>
              <a:t>ocurre</a:t>
            </a:r>
            <a:r>
              <a:rPr lang="en-US" altLang="en-US" dirty="0" smtClean="0">
                <a:latin typeface="Arial" panose="020B0604020202020204" pitchFamily="34" charset="0"/>
              </a:rPr>
              <a:t>?</a:t>
            </a:r>
          </a:p>
        </p:txBody>
      </p:sp>
      <p:sp>
        <p:nvSpPr>
          <p:cNvPr id="10243" name="Rectangle 3"/>
          <p:cNvSpPr>
            <a:spLocks noGrp="1" noChangeArrowheads="1"/>
          </p:cNvSpPr>
          <p:nvPr>
            <p:ph idx="1"/>
          </p:nvPr>
        </p:nvSpPr>
        <p:spPr>
          <a:xfrm>
            <a:off x="457200" y="1447800"/>
            <a:ext cx="8229600" cy="4343400"/>
          </a:xfrm>
        </p:spPr>
        <p:txBody>
          <a:bodyPr>
            <a:normAutofit/>
          </a:bodyPr>
          <a:lstStyle/>
          <a:p>
            <a:pPr eaLnBrk="1" hangingPunct="1">
              <a:spcBef>
                <a:spcPts val="0"/>
              </a:spcBef>
              <a:spcAft>
                <a:spcPts val="1200"/>
              </a:spcAft>
              <a:buFont typeface="Wingdings" panose="05000000000000000000" pitchFamily="2" charset="2"/>
              <a:buChar char="q"/>
            </a:pPr>
            <a:r>
              <a:rPr lang="en-US" altLang="en-US" sz="3000" dirty="0" err="1" smtClean="0"/>
              <a:t>Tres</a:t>
            </a:r>
            <a:r>
              <a:rPr lang="en-US" altLang="en-US" sz="3000" dirty="0" smtClean="0"/>
              <a:t> </a:t>
            </a:r>
            <a:r>
              <a:rPr lang="en-US" altLang="en-US" sz="3000" dirty="0" err="1" smtClean="0"/>
              <a:t>maneras</a:t>
            </a:r>
            <a:r>
              <a:rPr lang="en-US" altLang="en-US" sz="3000" dirty="0" smtClean="0"/>
              <a:t> </a:t>
            </a:r>
            <a:r>
              <a:rPr lang="en-US" altLang="en-US" sz="3000" dirty="0" err="1" smtClean="0"/>
              <a:t>que</a:t>
            </a:r>
            <a:r>
              <a:rPr lang="en-US" altLang="en-US" sz="3000" dirty="0" smtClean="0"/>
              <a:t> </a:t>
            </a:r>
            <a:r>
              <a:rPr lang="en-US" altLang="en-US" sz="3000" dirty="0" err="1" smtClean="0"/>
              <a:t>puede</a:t>
            </a:r>
            <a:r>
              <a:rPr lang="en-US" altLang="en-US" sz="3000" dirty="0" smtClean="0"/>
              <a:t> </a:t>
            </a:r>
            <a:r>
              <a:rPr lang="en-US" altLang="en-US" sz="3000" dirty="0" err="1" smtClean="0"/>
              <a:t>ocurrir</a:t>
            </a:r>
            <a:r>
              <a:rPr lang="en-US" altLang="en-US" sz="3000" dirty="0" smtClean="0"/>
              <a:t>; </a:t>
            </a:r>
            <a:r>
              <a:rPr lang="en-US" altLang="en-US" sz="3000" dirty="0" err="1" smtClean="0"/>
              <a:t>todas</a:t>
            </a:r>
            <a:r>
              <a:rPr lang="en-US" altLang="en-US" sz="3000" dirty="0" smtClean="0"/>
              <a:t> </a:t>
            </a:r>
            <a:r>
              <a:rPr lang="en-US" altLang="en-US" sz="3000" dirty="0" err="1" smtClean="0"/>
              <a:t>asociadas</a:t>
            </a:r>
            <a:r>
              <a:rPr lang="en-US" altLang="en-US" sz="3000" dirty="0" smtClean="0"/>
              <a:t> con la </a:t>
            </a:r>
            <a:r>
              <a:rPr lang="en-US" altLang="en-US" sz="3000" dirty="0" err="1" smtClean="0"/>
              <a:t>descarga</a:t>
            </a:r>
            <a:r>
              <a:rPr lang="en-US" altLang="en-US" sz="3000" dirty="0" smtClean="0"/>
              <a:t> de </a:t>
            </a:r>
            <a:r>
              <a:rPr lang="en-US" altLang="en-US" sz="3000" b="1" i="1" dirty="0" err="1" smtClean="0">
                <a:solidFill>
                  <a:srgbClr val="E07602"/>
                </a:solidFill>
              </a:rPr>
              <a:t>grano</a:t>
            </a:r>
            <a:r>
              <a:rPr lang="en-US" altLang="en-US" sz="3000" b="1" i="1" dirty="0" smtClean="0">
                <a:solidFill>
                  <a:srgbClr val="E07602"/>
                </a:solidFill>
              </a:rPr>
              <a:t> de mala </a:t>
            </a:r>
            <a:r>
              <a:rPr lang="en-US" altLang="en-US" sz="3000" b="1" i="1" dirty="0" err="1" smtClean="0">
                <a:solidFill>
                  <a:srgbClr val="E07602"/>
                </a:solidFill>
              </a:rPr>
              <a:t>calidad</a:t>
            </a:r>
            <a:r>
              <a:rPr lang="en-US" altLang="en-US" sz="3000" b="1" i="1" dirty="0" smtClean="0">
                <a:solidFill>
                  <a:srgbClr val="E07602"/>
                </a:solidFill>
              </a:rPr>
              <a:t>:</a:t>
            </a:r>
          </a:p>
          <a:p>
            <a:pPr lvl="1" eaLnBrk="1" hangingPunct="1">
              <a:spcBef>
                <a:spcPts val="0"/>
              </a:spcBef>
              <a:spcAft>
                <a:spcPts val="1200"/>
              </a:spcAft>
              <a:buFont typeface="Wingdings" panose="05000000000000000000" pitchFamily="2" charset="2"/>
              <a:buChar char="q"/>
            </a:pPr>
            <a:r>
              <a:rPr lang="en-US" altLang="en-US" sz="2600" dirty="0" err="1" smtClean="0">
                <a:solidFill>
                  <a:schemeClr val="tx1"/>
                </a:solidFill>
              </a:rPr>
              <a:t>Grano</a:t>
            </a:r>
            <a:r>
              <a:rPr lang="en-US" altLang="en-US" sz="2600" dirty="0" smtClean="0">
                <a:solidFill>
                  <a:schemeClr val="tx1"/>
                </a:solidFill>
              </a:rPr>
              <a:t> en </a:t>
            </a:r>
            <a:r>
              <a:rPr lang="en-US" altLang="en-US" sz="2600" dirty="0" err="1" smtClean="0">
                <a:solidFill>
                  <a:schemeClr val="tx1"/>
                </a:solidFill>
              </a:rPr>
              <a:t>movimiento</a:t>
            </a:r>
            <a:endParaRPr lang="en-US" altLang="en-US" sz="2600" dirty="0" smtClean="0">
              <a:solidFill>
                <a:schemeClr val="tx1"/>
              </a:solidFill>
            </a:endParaRPr>
          </a:p>
          <a:p>
            <a:pPr lvl="1" eaLnBrk="1" hangingPunct="1">
              <a:spcBef>
                <a:spcPts val="0"/>
              </a:spcBef>
              <a:spcAft>
                <a:spcPts val="1200"/>
              </a:spcAft>
              <a:buFont typeface="Wingdings" panose="05000000000000000000" pitchFamily="2" charset="2"/>
              <a:buChar char="q"/>
            </a:pPr>
            <a:r>
              <a:rPr lang="en-US" altLang="en-US" sz="2600" dirty="0" err="1" smtClean="0">
                <a:solidFill>
                  <a:schemeClr val="tx1"/>
                </a:solidFill>
              </a:rPr>
              <a:t>Colapso</a:t>
            </a:r>
            <a:r>
              <a:rPr lang="en-US" altLang="en-US" sz="2600" dirty="0" smtClean="0">
                <a:solidFill>
                  <a:schemeClr val="tx1"/>
                </a:solidFill>
              </a:rPr>
              <a:t> de </a:t>
            </a:r>
            <a:r>
              <a:rPr lang="en-US" altLang="en-US" sz="2600" dirty="0" err="1" smtClean="0">
                <a:solidFill>
                  <a:schemeClr val="tx1"/>
                </a:solidFill>
              </a:rPr>
              <a:t>puente</a:t>
            </a:r>
            <a:r>
              <a:rPr lang="en-US" altLang="en-US" sz="2600" dirty="0" smtClean="0">
                <a:solidFill>
                  <a:schemeClr val="tx1"/>
                </a:solidFill>
              </a:rPr>
              <a:t> de </a:t>
            </a:r>
            <a:r>
              <a:rPr lang="en-US" altLang="en-US" sz="2600" dirty="0" err="1" smtClean="0">
                <a:solidFill>
                  <a:schemeClr val="tx1"/>
                </a:solidFill>
              </a:rPr>
              <a:t>grano</a:t>
            </a:r>
            <a:endParaRPr lang="en-US" altLang="en-US" sz="2600" dirty="0" smtClean="0">
              <a:solidFill>
                <a:schemeClr val="tx1"/>
              </a:solidFill>
            </a:endParaRPr>
          </a:p>
          <a:p>
            <a:pPr lvl="1" eaLnBrk="1" hangingPunct="1">
              <a:spcBef>
                <a:spcPts val="0"/>
              </a:spcBef>
              <a:spcAft>
                <a:spcPts val="1200"/>
              </a:spcAft>
              <a:buFont typeface="Wingdings" panose="05000000000000000000" pitchFamily="2" charset="2"/>
              <a:buChar char="q"/>
            </a:pPr>
            <a:r>
              <a:rPr lang="en-US" altLang="en-US" sz="2600" dirty="0" err="1" smtClean="0">
                <a:solidFill>
                  <a:schemeClr val="tx1"/>
                </a:solidFill>
              </a:rPr>
              <a:t>Avalancha</a:t>
            </a:r>
            <a:r>
              <a:rPr lang="en-US" altLang="en-US" sz="2600" dirty="0" smtClean="0">
                <a:solidFill>
                  <a:schemeClr val="tx1"/>
                </a:solidFill>
              </a:rPr>
              <a:t> de pared vertical de </a:t>
            </a:r>
            <a:r>
              <a:rPr lang="en-US" altLang="en-US" sz="2600" dirty="0" err="1" smtClean="0">
                <a:solidFill>
                  <a:schemeClr val="tx1"/>
                </a:solidFill>
              </a:rPr>
              <a:t>grano</a:t>
            </a:r>
            <a:endParaRPr lang="en-US" altLang="en-US" sz="2600" dirty="0" smtClean="0">
              <a:solidFill>
                <a:schemeClr val="tx1"/>
              </a:solidFill>
            </a:endParaRPr>
          </a:p>
          <a:p>
            <a:pPr eaLnBrk="1" hangingPunct="1">
              <a:spcBef>
                <a:spcPts val="0"/>
              </a:spcBef>
              <a:spcAft>
                <a:spcPts val="1200"/>
              </a:spcAft>
              <a:buFont typeface="Wingdings" panose="05000000000000000000" pitchFamily="2" charset="2"/>
              <a:buChar char="q"/>
            </a:pPr>
            <a:r>
              <a:rPr lang="en-US" altLang="en-US" sz="3000" dirty="0" err="1" smtClean="0"/>
              <a:t>Depósito</a:t>
            </a:r>
            <a:r>
              <a:rPr lang="en-US" altLang="en-US" sz="3000" dirty="0" smtClean="0"/>
              <a:t> de </a:t>
            </a:r>
            <a:r>
              <a:rPr lang="en-US" altLang="en-US" sz="3000" dirty="0" err="1" smtClean="0"/>
              <a:t>grano</a:t>
            </a:r>
            <a:r>
              <a:rPr lang="en-US" altLang="en-US" sz="3000" dirty="0" smtClean="0"/>
              <a:t> o </a:t>
            </a:r>
            <a:r>
              <a:rPr lang="en-US" altLang="en-US" sz="3000" dirty="0" err="1" smtClean="0"/>
              <a:t>vagón</a:t>
            </a:r>
            <a:r>
              <a:rPr lang="en-US" altLang="en-US" sz="3000" dirty="0" smtClean="0"/>
              <a:t> de </a:t>
            </a:r>
            <a:r>
              <a:rPr lang="en-US" altLang="en-US" sz="3000" dirty="0" err="1" smtClean="0"/>
              <a:t>gravedad</a:t>
            </a:r>
            <a:r>
              <a:rPr lang="en-US" altLang="en-US" sz="3000" dirty="0" smtClean="0">
                <a:solidFill>
                  <a:srgbClr val="000000"/>
                </a:solidFill>
              </a:rPr>
              <a:t>…</a:t>
            </a:r>
          </a:p>
          <a:p>
            <a:pPr eaLnBrk="1" hangingPunct="1">
              <a:spcBef>
                <a:spcPts val="0"/>
              </a:spcBef>
              <a:spcAft>
                <a:spcPts val="1200"/>
              </a:spcAft>
              <a:buFont typeface="Wingdings" panose="05000000000000000000" pitchFamily="2" charset="2"/>
              <a:buChar char="q"/>
            </a:pPr>
            <a:r>
              <a:rPr lang="en-US" altLang="en-US" sz="2700" dirty="0" smtClean="0">
                <a:solidFill>
                  <a:srgbClr val="FF6600"/>
                </a:solidFill>
              </a:rPr>
              <a:t>¡¡¡</a:t>
            </a:r>
            <a:r>
              <a:rPr lang="en-US" altLang="en-US" sz="2700" dirty="0" err="1" smtClean="0">
                <a:solidFill>
                  <a:srgbClr val="FF6600"/>
                </a:solidFill>
              </a:rPr>
              <a:t>Atrapado</a:t>
            </a:r>
            <a:r>
              <a:rPr lang="en-US" altLang="en-US" sz="2700" dirty="0" smtClean="0">
                <a:solidFill>
                  <a:srgbClr val="FF6600"/>
                </a:solidFill>
              </a:rPr>
              <a:t> en 4-5 </a:t>
            </a:r>
            <a:r>
              <a:rPr lang="en-US" altLang="en-US" sz="2700" dirty="0" err="1" smtClean="0">
                <a:solidFill>
                  <a:srgbClr val="FF6600"/>
                </a:solidFill>
              </a:rPr>
              <a:t>segundos</a:t>
            </a:r>
            <a:r>
              <a:rPr lang="en-US" altLang="en-US" sz="2700" dirty="0" smtClean="0">
                <a:solidFill>
                  <a:srgbClr val="FF6600"/>
                </a:solidFill>
              </a:rPr>
              <a:t>, </a:t>
            </a:r>
            <a:r>
              <a:rPr lang="en-US" altLang="en-US" sz="2700" dirty="0" err="1" smtClean="0">
                <a:solidFill>
                  <a:srgbClr val="FF6600"/>
                </a:solidFill>
              </a:rPr>
              <a:t>enterrado</a:t>
            </a:r>
            <a:r>
              <a:rPr lang="en-US" altLang="en-US" sz="2700" dirty="0" smtClean="0">
                <a:solidFill>
                  <a:srgbClr val="FF6600"/>
                </a:solidFill>
              </a:rPr>
              <a:t> en 20 </a:t>
            </a:r>
            <a:r>
              <a:rPr lang="en-US" altLang="en-US" sz="2700" dirty="0" err="1" smtClean="0">
                <a:solidFill>
                  <a:srgbClr val="FF6600"/>
                </a:solidFill>
              </a:rPr>
              <a:t>segundos</a:t>
            </a:r>
            <a:r>
              <a:rPr lang="en-US" altLang="en-US" sz="2700" dirty="0" smtClean="0">
                <a:solidFill>
                  <a:srgbClr val="FF6600"/>
                </a:solidFill>
              </a:rPr>
              <a:t>!!!</a:t>
            </a:r>
            <a:endParaRPr lang="en-US" altLang="en-US" sz="3000" dirty="0" smtClean="0">
              <a:solidFill>
                <a:srgbClr val="FF6600"/>
              </a:solidFill>
            </a:endParaRPr>
          </a:p>
        </p:txBody>
      </p:sp>
    </p:spTree>
    <p:custDataLst>
      <p:tags r:id="rId1"/>
    </p:custDataLst>
    <p:extLst>
      <p:ext uri="{BB962C8B-B14F-4D97-AF65-F5344CB8AC3E}">
        <p14:creationId xmlns:p14="http://schemas.microsoft.com/office/powerpoint/2010/main" val="1875992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pPr eaLnBrk="1" hangingPunct="1"/>
            <a:r>
              <a:rPr lang="en-US" altLang="en-US" dirty="0" err="1" smtClean="0">
                <a:latin typeface="Arial" panose="020B0604020202020204" pitchFamily="34" charset="0"/>
              </a:rPr>
              <a:t>Grano</a:t>
            </a:r>
            <a:r>
              <a:rPr lang="en-US" altLang="en-US" dirty="0" smtClean="0">
                <a:latin typeface="Arial" panose="020B0604020202020204" pitchFamily="34" charset="0"/>
              </a:rPr>
              <a:t> en </a:t>
            </a:r>
            <a:r>
              <a:rPr lang="en-US" altLang="en-US" dirty="0" err="1" smtClean="0">
                <a:latin typeface="Arial" panose="020B0604020202020204" pitchFamily="34" charset="0"/>
              </a:rPr>
              <a:t>movimiento</a:t>
            </a:r>
            <a:endParaRPr lang="en-US" altLang="en-US" dirty="0" smtClean="0">
              <a:latin typeface="Arial" panose="020B0604020202020204" pitchFamily="34" charset="0"/>
            </a:endParaRPr>
          </a:p>
        </p:txBody>
      </p:sp>
      <p:pic>
        <p:nvPicPr>
          <p:cNvPr id="23554" name="Picture 4" title="Imagen grano en movimiento"/>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609600" y="1981200"/>
            <a:ext cx="5029200" cy="3956050"/>
          </a:xfrm>
          <a:ln w="38100">
            <a:solidFill>
              <a:schemeClr val="accent2"/>
            </a:solidFill>
            <a:miter lim="800000"/>
            <a:headEnd/>
            <a:tailEnd/>
          </a:ln>
        </p:spPr>
      </p:pic>
      <p:sp>
        <p:nvSpPr>
          <p:cNvPr id="11269" name="Text Box 5"/>
          <p:cNvSpPr txBox="1">
            <a:spLocks noChangeArrowheads="1"/>
          </p:cNvSpPr>
          <p:nvPr/>
        </p:nvSpPr>
        <p:spPr bwMode="auto">
          <a:xfrm>
            <a:off x="6096000" y="2362200"/>
            <a:ext cx="27432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800" dirty="0"/>
              <a:t>2 – 3 </a:t>
            </a:r>
            <a:r>
              <a:rPr lang="en-US" altLang="en-US" sz="2800" dirty="0" err="1" smtClean="0"/>
              <a:t>segundos</a:t>
            </a:r>
            <a:r>
              <a:rPr lang="en-US" altLang="en-US" sz="2800" dirty="0" smtClean="0"/>
              <a:t> </a:t>
            </a:r>
            <a:r>
              <a:rPr lang="en-US" altLang="en-US" sz="2800" dirty="0" err="1" smtClean="0"/>
              <a:t>para</a:t>
            </a:r>
            <a:r>
              <a:rPr lang="en-US" altLang="en-US" sz="2800" dirty="0" smtClean="0"/>
              <a:t> </a:t>
            </a:r>
            <a:r>
              <a:rPr lang="en-US" altLang="en-US" sz="2800" dirty="0" err="1" smtClean="0"/>
              <a:t>hundimiento</a:t>
            </a:r>
            <a:endParaRPr lang="en-US" altLang="en-US" sz="2800" dirty="0"/>
          </a:p>
          <a:p>
            <a:pPr>
              <a:spcBef>
                <a:spcPct val="50000"/>
              </a:spcBef>
            </a:pPr>
            <a:r>
              <a:rPr lang="en-US" altLang="en-US" sz="2800" dirty="0" smtClean="0"/>
              <a:t>¿¿</a:t>
            </a:r>
            <a:r>
              <a:rPr lang="en-US" altLang="en-US" sz="2800" dirty="0" err="1" smtClean="0"/>
              <a:t>Por</a:t>
            </a:r>
            <a:r>
              <a:rPr lang="en-US" altLang="en-US" sz="2800" dirty="0" smtClean="0"/>
              <a:t> </a:t>
            </a:r>
            <a:r>
              <a:rPr lang="en-US" altLang="en-US" sz="2800" dirty="0" err="1" smtClean="0"/>
              <a:t>qué</a:t>
            </a:r>
            <a:r>
              <a:rPr lang="en-US" altLang="en-US" sz="2800" dirty="0" smtClean="0"/>
              <a:t> </a:t>
            </a:r>
            <a:r>
              <a:rPr lang="en-US" altLang="en-US" sz="2800" dirty="0" err="1" smtClean="0"/>
              <a:t>está</a:t>
            </a:r>
            <a:r>
              <a:rPr lang="en-US" altLang="en-US" sz="2800" dirty="0" smtClean="0"/>
              <a:t> </a:t>
            </a:r>
            <a:r>
              <a:rPr lang="en-US" altLang="en-US" sz="2800" dirty="0" err="1" smtClean="0"/>
              <a:t>este</a:t>
            </a:r>
            <a:r>
              <a:rPr lang="en-US" altLang="en-US" sz="2800" dirty="0" smtClean="0"/>
              <a:t> </a:t>
            </a:r>
            <a:r>
              <a:rPr lang="en-US" altLang="en-US" sz="2800" dirty="0" err="1" smtClean="0"/>
              <a:t>trabajador</a:t>
            </a:r>
            <a:r>
              <a:rPr lang="en-US" altLang="en-US" sz="2800" dirty="0" smtClean="0"/>
              <a:t> </a:t>
            </a:r>
            <a:r>
              <a:rPr lang="en-US" altLang="en-US" sz="2800" dirty="0" err="1" smtClean="0"/>
              <a:t>dentro</a:t>
            </a:r>
            <a:r>
              <a:rPr lang="en-US" altLang="en-US" sz="2800" dirty="0" smtClean="0"/>
              <a:t> del </a:t>
            </a:r>
            <a:r>
              <a:rPr lang="en-US" altLang="en-US" sz="2800" dirty="0" err="1" smtClean="0"/>
              <a:t>depósito</a:t>
            </a:r>
            <a:r>
              <a:rPr lang="en-US" altLang="en-US" sz="2800" dirty="0" smtClean="0"/>
              <a:t>??</a:t>
            </a:r>
            <a:endParaRPr lang="en-US" altLang="en-US" sz="2800" dirty="0"/>
          </a:p>
        </p:txBody>
      </p:sp>
    </p:spTree>
    <p:custDataLst>
      <p:tags r:id="rId1"/>
    </p:custDataLst>
    <p:extLst>
      <p:ext uri="{BB962C8B-B14F-4D97-AF65-F5344CB8AC3E}">
        <p14:creationId xmlns:p14="http://schemas.microsoft.com/office/powerpoint/2010/main" val="2727848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pPr eaLnBrk="1" hangingPunct="1"/>
            <a:r>
              <a:rPr lang="en-US" altLang="en-US" dirty="0" err="1" smtClean="0">
                <a:latin typeface="Arial" panose="020B0604020202020204" pitchFamily="34" charset="0"/>
              </a:rPr>
              <a:t>Colapso</a:t>
            </a:r>
            <a:r>
              <a:rPr lang="en-US" altLang="en-US" dirty="0" smtClean="0">
                <a:latin typeface="Arial" panose="020B0604020202020204" pitchFamily="34" charset="0"/>
              </a:rPr>
              <a:t> de </a:t>
            </a:r>
            <a:r>
              <a:rPr lang="en-US" altLang="en-US" dirty="0" err="1" smtClean="0">
                <a:latin typeface="Arial" panose="020B0604020202020204" pitchFamily="34" charset="0"/>
              </a:rPr>
              <a:t>puente</a:t>
            </a:r>
            <a:r>
              <a:rPr lang="en-US" altLang="en-US" dirty="0" smtClean="0">
                <a:latin typeface="Arial" panose="020B0604020202020204" pitchFamily="34" charset="0"/>
              </a:rPr>
              <a:t> de </a:t>
            </a:r>
            <a:r>
              <a:rPr lang="en-US" altLang="en-US" dirty="0" err="1" smtClean="0">
                <a:latin typeface="Arial" panose="020B0604020202020204" pitchFamily="34" charset="0"/>
              </a:rPr>
              <a:t>grano</a:t>
            </a:r>
            <a:endParaRPr lang="en-US" altLang="en-US" dirty="0" smtClean="0">
              <a:latin typeface="Arial" panose="020B0604020202020204" pitchFamily="34" charset="0"/>
            </a:endParaRPr>
          </a:p>
        </p:txBody>
      </p:sp>
      <p:pic>
        <p:nvPicPr>
          <p:cNvPr id="24578" name="Picture 4" title="Imagen Calopse de purente de grano"/>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304800" y="1295400"/>
            <a:ext cx="4648200" cy="3673475"/>
          </a:xfrm>
          <a:ln>
            <a:solidFill>
              <a:schemeClr val="tx1"/>
            </a:solidFill>
            <a:miter lim="800000"/>
            <a:headEnd/>
            <a:tailEnd/>
          </a:ln>
        </p:spPr>
      </p:pic>
      <p:pic>
        <p:nvPicPr>
          <p:cNvPr id="12293" name="Picture 5" title="Imagen Calopse de purente de grano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835856" y="3276600"/>
            <a:ext cx="4038600" cy="3048000"/>
          </a:xfrm>
          <a:prstGeom prst="rect">
            <a:avLst/>
          </a:prstGeom>
          <a:noFill/>
          <a:ln w="38100">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12294" name="Text Box 6"/>
          <p:cNvSpPr txBox="1">
            <a:spLocks noChangeArrowheads="1"/>
          </p:cNvSpPr>
          <p:nvPr/>
        </p:nvSpPr>
        <p:spPr bwMode="auto">
          <a:xfrm>
            <a:off x="4953000" y="1524000"/>
            <a:ext cx="3962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ct val="50000"/>
              </a:spcBef>
            </a:pPr>
            <a:r>
              <a:rPr lang="en-US" altLang="en-US" sz="2800" b="1" i="1" dirty="0" err="1" smtClean="0">
                <a:solidFill>
                  <a:srgbClr val="FF0000"/>
                </a:solidFill>
              </a:rPr>
              <a:t>Grano</a:t>
            </a:r>
            <a:r>
              <a:rPr lang="en-US" altLang="en-US" sz="2800" b="1" i="1" dirty="0" smtClean="0">
                <a:solidFill>
                  <a:srgbClr val="FF0000"/>
                </a:solidFill>
              </a:rPr>
              <a:t> en mala </a:t>
            </a:r>
            <a:r>
              <a:rPr lang="en-US" altLang="en-US" sz="2800" b="1" i="1" dirty="0" err="1" smtClean="0">
                <a:solidFill>
                  <a:srgbClr val="FF0000"/>
                </a:solidFill>
              </a:rPr>
              <a:t>condición</a:t>
            </a:r>
            <a:r>
              <a:rPr lang="en-US" altLang="en-US" sz="2800" b="1" i="1" dirty="0">
                <a:solidFill>
                  <a:srgbClr val="FF0000"/>
                </a:solidFill>
              </a:rPr>
              <a:t/>
            </a:r>
            <a:br>
              <a:rPr lang="en-US" altLang="en-US" sz="2800" b="1" i="1" dirty="0">
                <a:solidFill>
                  <a:srgbClr val="FF0000"/>
                </a:solidFill>
              </a:rPr>
            </a:br>
            <a:r>
              <a:rPr lang="en-US" altLang="en-US" sz="2800" dirty="0" smtClean="0">
                <a:solidFill>
                  <a:srgbClr val="000000"/>
                </a:solidFill>
              </a:rPr>
              <a:t>La </a:t>
            </a:r>
            <a:r>
              <a:rPr lang="en-US" altLang="en-US" sz="2800" dirty="0" err="1" smtClean="0">
                <a:solidFill>
                  <a:srgbClr val="000000"/>
                </a:solidFill>
              </a:rPr>
              <a:t>víctima</a:t>
            </a:r>
            <a:r>
              <a:rPr lang="en-US" altLang="en-US" sz="2800" dirty="0" smtClean="0">
                <a:solidFill>
                  <a:srgbClr val="000000"/>
                </a:solidFill>
              </a:rPr>
              <a:t> </a:t>
            </a:r>
            <a:r>
              <a:rPr lang="en-US" altLang="en-US" sz="2800" dirty="0" err="1" smtClean="0">
                <a:solidFill>
                  <a:srgbClr val="000000"/>
                </a:solidFill>
              </a:rPr>
              <a:t>puede</a:t>
            </a:r>
            <a:r>
              <a:rPr lang="en-US" altLang="en-US" sz="2800" dirty="0" smtClean="0">
                <a:solidFill>
                  <a:srgbClr val="000000"/>
                </a:solidFill>
              </a:rPr>
              <a:t> </a:t>
            </a:r>
            <a:r>
              <a:rPr lang="en-US" altLang="en-US" sz="2800" dirty="0" err="1" smtClean="0">
                <a:solidFill>
                  <a:srgbClr val="000000"/>
                </a:solidFill>
              </a:rPr>
              <a:t>caer</a:t>
            </a:r>
            <a:r>
              <a:rPr lang="en-US" altLang="en-US" sz="2800" dirty="0" smtClean="0">
                <a:solidFill>
                  <a:srgbClr val="000000"/>
                </a:solidFill>
              </a:rPr>
              <a:t> 5 pies o </a:t>
            </a:r>
            <a:r>
              <a:rPr lang="en-US" altLang="en-US" sz="2800" dirty="0" err="1" smtClean="0">
                <a:solidFill>
                  <a:srgbClr val="000000"/>
                </a:solidFill>
              </a:rPr>
              <a:t>más</a:t>
            </a:r>
            <a:endParaRPr lang="en-US" altLang="en-US" sz="2000" dirty="0">
              <a:solidFill>
                <a:srgbClr val="000000"/>
              </a:solidFill>
            </a:endParaRPr>
          </a:p>
        </p:txBody>
      </p:sp>
    </p:spTree>
    <p:custDataLst>
      <p:tags r:id="rId1"/>
    </p:custDataLst>
    <p:extLst>
      <p:ext uri="{BB962C8B-B14F-4D97-AF65-F5344CB8AC3E}">
        <p14:creationId xmlns:p14="http://schemas.microsoft.com/office/powerpoint/2010/main" val="11071857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pPr eaLnBrk="1" hangingPunct="1"/>
            <a:r>
              <a:rPr lang="en-US" altLang="en-US" dirty="0" err="1" smtClean="0">
                <a:latin typeface="Arial" panose="020B0604020202020204" pitchFamily="34" charset="0"/>
              </a:rPr>
              <a:t>Avalancha</a:t>
            </a:r>
            <a:r>
              <a:rPr lang="en-US" altLang="en-US" dirty="0" smtClean="0">
                <a:latin typeface="Arial" panose="020B0604020202020204" pitchFamily="34" charset="0"/>
              </a:rPr>
              <a:t> de pared de </a:t>
            </a:r>
            <a:r>
              <a:rPr lang="en-US" altLang="en-US" dirty="0" err="1" smtClean="0">
                <a:latin typeface="Arial" panose="020B0604020202020204" pitchFamily="34" charset="0"/>
              </a:rPr>
              <a:t>grano</a:t>
            </a:r>
            <a:endParaRPr lang="en-US" altLang="en-US" dirty="0" smtClean="0">
              <a:latin typeface="Arial" panose="020B0604020202020204" pitchFamily="34" charset="0"/>
            </a:endParaRPr>
          </a:p>
        </p:txBody>
      </p:sp>
      <p:pic>
        <p:nvPicPr>
          <p:cNvPr id="25602" name="Picture 4" title="Imagen Avalancha de pared de grano"/>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a:off x="533400" y="2286000"/>
            <a:ext cx="4483100" cy="3543300"/>
          </a:xfrm>
          <a:ln w="38100">
            <a:solidFill>
              <a:schemeClr val="accent2"/>
            </a:solidFill>
            <a:miter lim="800000"/>
            <a:headEnd/>
            <a:tailEnd/>
          </a:ln>
        </p:spPr>
      </p:pic>
      <p:sp>
        <p:nvSpPr>
          <p:cNvPr id="13317" name="Text Box 5"/>
          <p:cNvSpPr txBox="1">
            <a:spLocks noChangeArrowheads="1"/>
          </p:cNvSpPr>
          <p:nvPr/>
        </p:nvSpPr>
        <p:spPr bwMode="auto">
          <a:xfrm>
            <a:off x="5486400" y="2362200"/>
            <a:ext cx="30480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defRPr/>
            </a:pPr>
            <a:r>
              <a:rPr lang="en-US" sz="4000" dirty="0" smtClean="0">
                <a:solidFill>
                  <a:srgbClr val="000000"/>
                </a:solidFill>
                <a:latin typeface="Arial" charset="0"/>
                <a:ea typeface="ＭＳ Ｐゴシック" charset="0"/>
              </a:rPr>
              <a:t>¡¡</a:t>
            </a:r>
            <a:r>
              <a:rPr lang="en-US" sz="4000" dirty="0" err="1" smtClean="0">
                <a:solidFill>
                  <a:srgbClr val="000000"/>
                </a:solidFill>
                <a:latin typeface="Arial" charset="0"/>
                <a:ea typeface="ＭＳ Ｐゴシック" charset="0"/>
              </a:rPr>
              <a:t>Vibración</a:t>
            </a:r>
            <a:r>
              <a:rPr lang="en-US" sz="4000" dirty="0" smtClean="0">
                <a:solidFill>
                  <a:srgbClr val="000000"/>
                </a:solidFill>
                <a:latin typeface="Arial" charset="0"/>
                <a:ea typeface="ＭＳ Ｐゴシック" charset="0"/>
              </a:rPr>
              <a:t>!!</a:t>
            </a:r>
            <a:endParaRPr lang="en-US" sz="4000" dirty="0">
              <a:solidFill>
                <a:srgbClr val="000000"/>
              </a:solidFill>
              <a:latin typeface="Arial" charset="0"/>
              <a:ea typeface="ＭＳ Ｐゴシック" charset="0"/>
            </a:endParaRPr>
          </a:p>
          <a:p>
            <a:pPr>
              <a:spcBef>
                <a:spcPct val="50000"/>
              </a:spcBef>
              <a:defRPr/>
            </a:pPr>
            <a:r>
              <a:rPr lang="en-US" sz="3200" b="1" i="1" dirty="0" err="1" smtClean="0">
                <a:solidFill>
                  <a:srgbClr val="FF0000"/>
                </a:solidFill>
                <a:latin typeface="Arial" charset="0"/>
                <a:ea typeface="ＭＳ Ｐゴシック" charset="0"/>
              </a:rPr>
              <a:t>Grano</a:t>
            </a:r>
            <a:r>
              <a:rPr lang="en-US" sz="3200" b="1" i="1" dirty="0" smtClean="0">
                <a:solidFill>
                  <a:srgbClr val="FF0000"/>
                </a:solidFill>
                <a:latin typeface="Arial" charset="0"/>
                <a:ea typeface="ＭＳ Ｐゴシック" charset="0"/>
              </a:rPr>
              <a:t> en mala </a:t>
            </a:r>
            <a:r>
              <a:rPr lang="en-US" sz="3200" b="1" i="1" dirty="0" err="1" smtClean="0">
                <a:solidFill>
                  <a:srgbClr val="FF0000"/>
                </a:solidFill>
                <a:latin typeface="Arial" charset="0"/>
                <a:ea typeface="ＭＳ Ｐゴシック" charset="0"/>
              </a:rPr>
              <a:t>condición</a:t>
            </a:r>
            <a:r>
              <a:rPr lang="en-US" sz="3200" b="1" i="1" dirty="0">
                <a:solidFill>
                  <a:srgbClr val="FF0000"/>
                </a:solidFill>
                <a:latin typeface="Arial" charset="0"/>
                <a:ea typeface="ＭＳ Ｐゴシック" charset="0"/>
              </a:rPr>
              <a:t/>
            </a:r>
            <a:br>
              <a:rPr lang="en-US" sz="3200" b="1" i="1" dirty="0">
                <a:solidFill>
                  <a:srgbClr val="FF0000"/>
                </a:solidFill>
                <a:latin typeface="Arial" charset="0"/>
                <a:ea typeface="ＭＳ Ｐゴシック" charset="0"/>
              </a:rPr>
            </a:br>
            <a:r>
              <a:rPr lang="en-US" sz="3200" dirty="0" err="1" smtClean="0">
                <a:solidFill>
                  <a:srgbClr val="000000"/>
                </a:solidFill>
                <a:latin typeface="Arial" charset="0"/>
                <a:ea typeface="ＭＳ Ｐゴシック" charset="0"/>
              </a:rPr>
              <a:t>pegado</a:t>
            </a:r>
            <a:r>
              <a:rPr lang="en-US" sz="3200" dirty="0" smtClean="0">
                <a:solidFill>
                  <a:srgbClr val="000000"/>
                </a:solidFill>
                <a:latin typeface="Arial" charset="0"/>
                <a:ea typeface="ＭＳ Ｐゴシック" charset="0"/>
              </a:rPr>
              <a:t> a la pared del </a:t>
            </a:r>
            <a:r>
              <a:rPr lang="en-US" sz="3200" dirty="0" err="1" smtClean="0">
                <a:solidFill>
                  <a:srgbClr val="000000"/>
                </a:solidFill>
                <a:latin typeface="Arial" charset="0"/>
                <a:ea typeface="ＭＳ Ｐゴシック" charset="0"/>
              </a:rPr>
              <a:t>depósito</a:t>
            </a:r>
            <a:endParaRPr lang="en-US" sz="4000" dirty="0">
              <a:solidFill>
                <a:srgbClr val="000000"/>
              </a:solidFill>
              <a:latin typeface="Arial" charset="0"/>
              <a:ea typeface="ＭＳ Ｐゴシック" charset="0"/>
            </a:endParaRPr>
          </a:p>
        </p:txBody>
      </p:sp>
    </p:spTree>
    <p:custDataLst>
      <p:tags r:id="rId1"/>
    </p:custDataLst>
    <p:extLst>
      <p:ext uri="{BB962C8B-B14F-4D97-AF65-F5344CB8AC3E}">
        <p14:creationId xmlns:p14="http://schemas.microsoft.com/office/powerpoint/2010/main" val="17011721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Si el </a:t>
            </a:r>
            <a:r>
              <a:rPr lang="en-US" altLang="en-US" dirty="0" err="1" smtClean="0">
                <a:latin typeface="Arial" panose="020B0604020202020204" pitchFamily="34" charset="0"/>
              </a:rPr>
              <a:t>grano</a:t>
            </a:r>
            <a:r>
              <a:rPr lang="en-US" altLang="en-US" dirty="0" smtClean="0">
                <a:latin typeface="Arial" panose="020B0604020202020204" pitchFamily="34" charset="0"/>
              </a:rPr>
              <a:t> </a:t>
            </a:r>
            <a:r>
              <a:rPr lang="en-US" altLang="en-US" dirty="0" err="1" smtClean="0">
                <a:latin typeface="Arial" panose="020B0604020202020204" pitchFamily="34" charset="0"/>
              </a:rPr>
              <a:t>está</a:t>
            </a:r>
            <a:r>
              <a:rPr lang="en-US" altLang="en-US" dirty="0" smtClean="0">
                <a:latin typeface="Arial" panose="020B0604020202020204" pitchFamily="34" charset="0"/>
              </a:rPr>
              <a:t> en </a:t>
            </a:r>
            <a:r>
              <a:rPr lang="en-US" altLang="en-US" dirty="0" err="1" smtClean="0">
                <a:latin typeface="Arial" panose="020B0604020202020204" pitchFamily="34" charset="0"/>
              </a:rPr>
              <a:t>buena</a:t>
            </a:r>
            <a:r>
              <a:rPr lang="en-US" altLang="en-US" dirty="0" smtClean="0">
                <a:latin typeface="Arial" panose="020B0604020202020204" pitchFamily="34" charset="0"/>
              </a:rPr>
              <a:t> </a:t>
            </a:r>
            <a:r>
              <a:rPr lang="en-US" altLang="en-US" dirty="0" err="1" smtClean="0">
                <a:latin typeface="Arial" panose="020B0604020202020204" pitchFamily="34" charset="0"/>
              </a:rPr>
              <a:t>condición</a:t>
            </a:r>
            <a:r>
              <a:rPr lang="en-US" altLang="en-US" b="1" i="1" dirty="0" smtClean="0">
                <a:latin typeface="Arial" panose="020B0604020202020204" pitchFamily="34" charset="0"/>
              </a:rPr>
              <a:t>…</a:t>
            </a:r>
            <a:r>
              <a:rPr lang="en-US" altLang="en-US" dirty="0" smtClean="0">
                <a:latin typeface="Arial" panose="020B0604020202020204" pitchFamily="34" charset="0"/>
              </a:rPr>
              <a:t>.</a:t>
            </a:r>
          </a:p>
        </p:txBody>
      </p:sp>
      <p:sp>
        <p:nvSpPr>
          <p:cNvPr id="5" name="Rectangle 3"/>
          <p:cNvSpPr txBox="1">
            <a:spLocks noChangeArrowheads="1"/>
          </p:cNvSpPr>
          <p:nvPr/>
        </p:nvSpPr>
        <p:spPr bwMode="auto">
          <a:xfrm>
            <a:off x="381000" y="1828800"/>
            <a:ext cx="8458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ts val="1200"/>
              </a:spcBef>
              <a:spcAft>
                <a:spcPts val="1200"/>
              </a:spcAft>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Sistemas</a:t>
            </a:r>
            <a:r>
              <a:rPr lang="en-US" altLang="en-US" sz="3600" dirty="0" smtClean="0">
                <a:latin typeface="Century Gothic" panose="020B0502020202020204" pitchFamily="34" charset="0"/>
              </a:rPr>
              <a:t> de </a:t>
            </a:r>
            <a:r>
              <a:rPr lang="en-US" altLang="en-US" sz="3600" dirty="0" err="1" smtClean="0">
                <a:latin typeface="Century Gothic" panose="020B0502020202020204" pitchFamily="34" charset="0"/>
              </a:rPr>
              <a:t>reclamación</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funcionan</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correctamente</a:t>
            </a:r>
            <a:endParaRPr lang="en-US" altLang="en-US" sz="3600" dirty="0">
              <a:latin typeface="Century Gothic" panose="020B0502020202020204" pitchFamily="34" charset="0"/>
            </a:endParaRPr>
          </a:p>
          <a:p>
            <a:pPr>
              <a:lnSpc>
                <a:spcPct val="90000"/>
              </a:lnSpc>
              <a:spcBef>
                <a:spcPts val="1200"/>
              </a:spcBef>
              <a:spcAft>
                <a:spcPts val="1200"/>
              </a:spcAft>
              <a:buClr>
                <a:schemeClr val="accent2"/>
              </a:buClr>
              <a:buSzPct val="75000"/>
              <a:buFont typeface="Wingdings" panose="05000000000000000000" pitchFamily="2" charset="2"/>
              <a:buChar char="q"/>
            </a:pPr>
            <a:r>
              <a:rPr lang="en-US" altLang="en-US" sz="3600" b="1" i="1" dirty="0" smtClean="0">
                <a:solidFill>
                  <a:srgbClr val="FF0000"/>
                </a:solidFill>
                <a:latin typeface="Century Gothic" panose="020B0502020202020204" pitchFamily="34" charset="0"/>
              </a:rPr>
              <a:t>¡¡No hay </a:t>
            </a:r>
            <a:r>
              <a:rPr lang="en-US" altLang="en-US" sz="3600" b="1" i="1" dirty="0" err="1" smtClean="0">
                <a:solidFill>
                  <a:srgbClr val="FF0000"/>
                </a:solidFill>
                <a:latin typeface="Century Gothic" panose="020B0502020202020204" pitchFamily="34" charset="0"/>
              </a:rPr>
              <a:t>que</a:t>
            </a:r>
            <a:r>
              <a:rPr lang="en-US" altLang="en-US" sz="3600" b="1" i="1" dirty="0" smtClean="0">
                <a:solidFill>
                  <a:srgbClr val="FF0000"/>
                </a:solidFill>
                <a:latin typeface="Century Gothic" panose="020B0502020202020204" pitchFamily="34" charset="0"/>
              </a:rPr>
              <a:t> </a:t>
            </a:r>
            <a:r>
              <a:rPr lang="en-US" altLang="en-US" sz="3600" b="1" i="1" dirty="0" err="1" smtClean="0">
                <a:solidFill>
                  <a:srgbClr val="FF0000"/>
                </a:solidFill>
                <a:latin typeface="Century Gothic" panose="020B0502020202020204" pitchFamily="34" charset="0"/>
              </a:rPr>
              <a:t>entrar</a:t>
            </a:r>
            <a:r>
              <a:rPr lang="en-US" altLang="en-US" sz="3600" b="1" i="1" dirty="0" smtClean="0">
                <a:solidFill>
                  <a:srgbClr val="FF0000"/>
                </a:solidFill>
                <a:latin typeface="Century Gothic" panose="020B0502020202020204" pitchFamily="34" charset="0"/>
              </a:rPr>
              <a:t> en el </a:t>
            </a:r>
            <a:r>
              <a:rPr lang="en-US" altLang="en-US" sz="3600" b="1" i="1" dirty="0" err="1" smtClean="0">
                <a:solidFill>
                  <a:srgbClr val="FF0000"/>
                </a:solidFill>
                <a:latin typeface="Century Gothic" panose="020B0502020202020204" pitchFamily="34" charset="0"/>
              </a:rPr>
              <a:t>depósito</a:t>
            </a:r>
            <a:r>
              <a:rPr lang="en-US" altLang="en-US" sz="3600" b="1" i="1" dirty="0" smtClean="0">
                <a:solidFill>
                  <a:srgbClr val="FF0000"/>
                </a:solidFill>
                <a:latin typeface="Century Gothic" panose="020B0502020202020204" pitchFamily="34" charset="0"/>
              </a:rPr>
              <a:t>!!!</a:t>
            </a:r>
            <a:endParaRPr lang="en-US" altLang="en-US" sz="3600" b="1" i="1" dirty="0">
              <a:solidFill>
                <a:srgbClr val="FF0000"/>
              </a:solidFill>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dirty="0" smtClean="0">
                <a:latin typeface="Century Gothic" panose="020B0502020202020204" pitchFamily="34" charset="0"/>
              </a:rPr>
              <a:t>¡Si los </a:t>
            </a:r>
            <a:r>
              <a:rPr lang="en-US" altLang="en-US" sz="3600" dirty="0" err="1" smtClean="0">
                <a:latin typeface="Century Gothic" panose="020B0502020202020204" pitchFamily="34" charset="0"/>
              </a:rPr>
              <a:t>trabajadores</a:t>
            </a:r>
            <a:r>
              <a:rPr lang="en-US" altLang="en-US" sz="3600" dirty="0" smtClean="0">
                <a:latin typeface="Century Gothic" panose="020B0502020202020204" pitchFamily="34" charset="0"/>
              </a:rPr>
              <a:t> no </a:t>
            </a:r>
            <a:r>
              <a:rPr lang="en-US" altLang="en-US" sz="3600" dirty="0" err="1" smtClean="0">
                <a:latin typeface="Century Gothic" panose="020B0502020202020204" pitchFamily="34" charset="0"/>
              </a:rPr>
              <a:t>están</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dentro</a:t>
            </a:r>
            <a:r>
              <a:rPr lang="en-US" altLang="en-US" sz="3600" dirty="0" smtClean="0">
                <a:latin typeface="Century Gothic" panose="020B0502020202020204" pitchFamily="34" charset="0"/>
              </a:rPr>
              <a:t> del </a:t>
            </a:r>
            <a:r>
              <a:rPr lang="en-US" altLang="en-US" sz="3600" dirty="0" err="1" smtClean="0">
                <a:latin typeface="Century Gothic" panose="020B0502020202020204" pitchFamily="34" charset="0"/>
              </a:rPr>
              <a:t>depósito</a:t>
            </a:r>
            <a:r>
              <a:rPr lang="en-US" altLang="en-US" sz="3600" dirty="0" smtClean="0">
                <a:latin typeface="Century Gothic" panose="020B0502020202020204" pitchFamily="34" charset="0"/>
              </a:rPr>
              <a:t>, no </a:t>
            </a:r>
            <a:r>
              <a:rPr lang="en-US" altLang="en-US" sz="3600" dirty="0" err="1" smtClean="0">
                <a:latin typeface="Century Gothic" panose="020B0502020202020204" pitchFamily="34" charset="0"/>
              </a:rPr>
              <a:t>ocurre</a:t>
            </a:r>
            <a:r>
              <a:rPr lang="en-US" altLang="en-US" sz="3600" dirty="0" smtClean="0">
                <a:latin typeface="Century Gothic" panose="020B0502020202020204" pitchFamily="34" charset="0"/>
              </a:rPr>
              <a:t> el </a:t>
            </a:r>
            <a:r>
              <a:rPr lang="en-US" altLang="en-US" sz="3600" dirty="0" err="1" smtClean="0">
                <a:latin typeface="Century Gothic" panose="020B0502020202020204" pitchFamily="34" charset="0"/>
              </a:rPr>
              <a:t>hundimiento</a:t>
            </a:r>
            <a:r>
              <a:rPr lang="en-US" altLang="en-US" sz="3600" dirty="0" smtClean="0">
                <a:latin typeface="Century Gothic" panose="020B0502020202020204" pitchFamily="34" charset="0"/>
              </a:rPr>
              <a:t>!</a:t>
            </a:r>
            <a:endParaRPr lang="en-US" altLang="en-US" sz="31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30242545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en-US" dirty="0" err="1" smtClean="0">
                <a:latin typeface="Arial" charset="0"/>
                <a:ea typeface="+mj-ea"/>
                <a:cs typeface="+mj-cs"/>
              </a:rPr>
              <a:t>Causa</a:t>
            </a:r>
            <a:r>
              <a:rPr lang="en-US" dirty="0" smtClean="0">
                <a:latin typeface="Arial" charset="0"/>
                <a:ea typeface="+mj-ea"/>
                <a:cs typeface="+mj-cs"/>
              </a:rPr>
              <a:t> principal:  </a:t>
            </a:r>
            <a:br>
              <a:rPr lang="en-US" dirty="0" smtClean="0">
                <a:latin typeface="Arial" charset="0"/>
                <a:ea typeface="+mj-ea"/>
                <a:cs typeface="+mj-cs"/>
              </a:rPr>
            </a:br>
            <a:r>
              <a:rPr lang="en-US" dirty="0" smtClean="0">
                <a:latin typeface="Arial" charset="0"/>
                <a:ea typeface="+mj-ea"/>
                <a:cs typeface="+mj-cs"/>
              </a:rPr>
              <a:t>¡¡¡</a:t>
            </a:r>
            <a:r>
              <a:rPr lang="en-US" dirty="0" err="1" smtClean="0">
                <a:latin typeface="Arial" charset="0"/>
                <a:ea typeface="+mj-ea"/>
                <a:cs typeface="+mj-cs"/>
              </a:rPr>
              <a:t>Grano</a:t>
            </a:r>
            <a:r>
              <a:rPr lang="en-US" dirty="0" smtClean="0">
                <a:latin typeface="Arial" charset="0"/>
                <a:ea typeface="+mj-ea"/>
                <a:cs typeface="+mj-cs"/>
              </a:rPr>
              <a:t> en mala </a:t>
            </a:r>
            <a:r>
              <a:rPr lang="en-US" dirty="0" err="1" smtClean="0">
                <a:latin typeface="Arial" charset="0"/>
                <a:ea typeface="+mj-ea"/>
                <a:cs typeface="+mj-cs"/>
              </a:rPr>
              <a:t>condición</a:t>
            </a:r>
            <a:r>
              <a:rPr lang="en-US" dirty="0" smtClean="0">
                <a:latin typeface="Arial" charset="0"/>
                <a:ea typeface="+mj-ea"/>
                <a:cs typeface="+mj-cs"/>
              </a:rPr>
              <a:t>!!!</a:t>
            </a:r>
          </a:p>
        </p:txBody>
      </p:sp>
      <p:pic>
        <p:nvPicPr>
          <p:cNvPr id="2" name="Picture 1" descr="Screen Shot 2014-12-17 at 9.29.47 PM.png" title="Imagen 1 - Grano en mala condicion"/>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791200" y="4038600"/>
            <a:ext cx="2822575" cy="2209800"/>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descr="Screen Shot 2014-12-17 at 9.29.32 PM.png" title="Imagen 2 - Grano en mala condicion"/>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53200" y="1981200"/>
            <a:ext cx="2438400" cy="1663700"/>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5" name="Picture 4" descr="Screen Shot 2014-12-17 at 9.29.26 PM.png" title="Imagen 3 - Grano en mala condicion"/>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2743200" y="3429000"/>
            <a:ext cx="1828800" cy="2487613"/>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6" name="Picture 5" descr="Screen Shot 2014-12-17 at 9.29.18 PM.png" title="Imagen 4 - Grano en mala condicion"/>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724400" y="1905000"/>
            <a:ext cx="1706563" cy="2057400"/>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pic>
        <p:nvPicPr>
          <p:cNvPr id="7" name="Picture 6" descr="Screen Shot 2014-12-17 at 9.29.07 PM.png" title="Imagen 5 - Grano en mala condicion"/>
          <p:cNvPicPr>
            <a:picLocks noChangeAspect="1"/>
          </p:cNvPicPr>
          <p:nvPr/>
        </p:nvPicPr>
        <p:blipFill>
          <a:blip r:embed="rId7">
            <a:extLst>
              <a:ext uri="{28A0092B-C50C-407E-A947-70E740481C1C}">
                <a14:useLocalDpi xmlns:a14="http://schemas.microsoft.com/office/drawing/2010/main"/>
              </a:ext>
            </a:extLst>
          </a:blip>
          <a:srcRect/>
          <a:stretch>
            <a:fillRect/>
          </a:stretch>
        </p:blipFill>
        <p:spPr bwMode="auto">
          <a:xfrm>
            <a:off x="304800" y="2133600"/>
            <a:ext cx="2200275" cy="2762250"/>
          </a:xfrm>
          <a:prstGeom prst="rect">
            <a:avLst/>
          </a:prstGeom>
          <a:noFill/>
          <a:ln w="38100">
            <a:solidFill>
              <a:schemeClr val="tx1"/>
            </a:solidFill>
            <a:miter lim="800000"/>
            <a:headEnd/>
            <a:tailEnd/>
          </a:ln>
          <a:effectLst>
            <a:outerShdw blurRad="190500" algn="tl" rotWithShape="0">
              <a:srgbClr val="808080">
                <a:alpha val="70000"/>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888242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a:t>
            </a:r>
            <a:r>
              <a:rPr lang="en-US" altLang="en-US" dirty="0" err="1" smtClean="0">
                <a:latin typeface="Arial" panose="020B0604020202020204" pitchFamily="34" charset="0"/>
              </a:rPr>
              <a:t>Qué</a:t>
            </a:r>
            <a:r>
              <a:rPr lang="en-US" altLang="en-US" dirty="0" smtClean="0">
                <a:latin typeface="Arial" panose="020B0604020202020204" pitchFamily="34" charset="0"/>
              </a:rPr>
              <a:t> hay </a:t>
            </a:r>
            <a:r>
              <a:rPr lang="en-US" altLang="en-US" dirty="0" err="1" smtClean="0">
                <a:latin typeface="Arial" panose="020B0604020202020204" pitchFamily="34" charset="0"/>
              </a:rPr>
              <a:t>que</a:t>
            </a:r>
            <a:r>
              <a:rPr lang="en-US" altLang="en-US" dirty="0" smtClean="0">
                <a:latin typeface="Arial" panose="020B0604020202020204" pitchFamily="34" charset="0"/>
              </a:rPr>
              <a:t> </a:t>
            </a:r>
            <a:r>
              <a:rPr lang="en-US" altLang="en-US" dirty="0" err="1" smtClean="0">
                <a:latin typeface="Arial" panose="020B0604020202020204" pitchFamily="34" charset="0"/>
              </a:rPr>
              <a:t>observar</a:t>
            </a:r>
            <a:r>
              <a:rPr lang="en-US" altLang="en-US" dirty="0" smtClean="0">
                <a:latin typeface="Arial" panose="020B0604020202020204" pitchFamily="34" charset="0"/>
              </a:rPr>
              <a:t>…?</a:t>
            </a:r>
          </a:p>
        </p:txBody>
      </p:sp>
      <p:sp>
        <p:nvSpPr>
          <p:cNvPr id="5" name="Rectangle 3"/>
          <p:cNvSpPr txBox="1">
            <a:spLocks noChangeArrowheads="1"/>
          </p:cNvSpPr>
          <p:nvPr/>
        </p:nvSpPr>
        <p:spPr bwMode="auto">
          <a:xfrm>
            <a:off x="533400" y="20574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a:lnSpc>
                <a:spcPct val="90000"/>
              </a:lnSpc>
              <a:buFont typeface="Wingdings" charset="2"/>
              <a:buChar char="q"/>
              <a:defRPr/>
            </a:pPr>
            <a:r>
              <a:rPr lang="en-US" dirty="0" smtClean="0"/>
              <a:t> </a:t>
            </a:r>
            <a:r>
              <a:rPr lang="en-US" sz="3600" dirty="0" smtClean="0"/>
              <a:t>Mala </a:t>
            </a:r>
            <a:r>
              <a:rPr lang="en-US" sz="3600" dirty="0" err="1" smtClean="0"/>
              <a:t>calidad</a:t>
            </a:r>
            <a:r>
              <a:rPr lang="en-US" sz="3600" dirty="0" smtClean="0"/>
              <a:t> de </a:t>
            </a:r>
            <a:r>
              <a:rPr lang="en-US" sz="3600" dirty="0" err="1" smtClean="0"/>
              <a:t>grano</a:t>
            </a:r>
            <a:r>
              <a:rPr lang="en-US" sz="3600" dirty="0" smtClean="0"/>
              <a:t> </a:t>
            </a:r>
            <a:r>
              <a:rPr lang="en-US" sz="3600" dirty="0" err="1" smtClean="0"/>
              <a:t>que</a:t>
            </a:r>
            <a:r>
              <a:rPr lang="en-US" sz="3600" dirty="0" smtClean="0"/>
              <a:t> </a:t>
            </a:r>
            <a:r>
              <a:rPr lang="en-US" sz="3600" dirty="0" err="1" smtClean="0"/>
              <a:t>entra</a:t>
            </a:r>
            <a:r>
              <a:rPr lang="en-US" sz="3600" dirty="0" smtClean="0"/>
              <a:t> al </a:t>
            </a:r>
            <a:r>
              <a:rPr lang="en-US" sz="3600" dirty="0" err="1" smtClean="0"/>
              <a:t>depósito</a:t>
            </a:r>
            <a:endParaRPr lang="en-US" sz="3600" dirty="0" smtClean="0"/>
          </a:p>
          <a:p>
            <a:pPr>
              <a:lnSpc>
                <a:spcPct val="90000"/>
              </a:lnSpc>
              <a:buFont typeface="Wingdings" charset="2"/>
              <a:buChar char="q"/>
              <a:defRPr/>
            </a:pPr>
            <a:r>
              <a:rPr lang="en-US" sz="3600" dirty="0" smtClean="0"/>
              <a:t>La </a:t>
            </a:r>
            <a:r>
              <a:rPr lang="en-US" sz="3600" dirty="0" err="1" smtClean="0"/>
              <a:t>calidad</a:t>
            </a:r>
            <a:r>
              <a:rPr lang="en-US" sz="3600" dirty="0" smtClean="0"/>
              <a:t> </a:t>
            </a:r>
            <a:r>
              <a:rPr lang="en-US" sz="3600" dirty="0" smtClean="0">
                <a:solidFill>
                  <a:srgbClr val="FF0000"/>
                </a:solidFill>
              </a:rPr>
              <a:t>NUNCA</a:t>
            </a:r>
            <a:r>
              <a:rPr lang="en-US" sz="3600" dirty="0" smtClean="0"/>
              <a:t> </a:t>
            </a:r>
            <a:r>
              <a:rPr lang="en-US" sz="3600" dirty="0" err="1" smtClean="0"/>
              <a:t>mejora</a:t>
            </a:r>
            <a:r>
              <a:rPr lang="en-US" sz="3600" dirty="0" smtClean="0"/>
              <a:t> en </a:t>
            </a:r>
            <a:r>
              <a:rPr lang="en-US" sz="3600" dirty="0" err="1" smtClean="0"/>
              <a:t>almacenamiento</a:t>
            </a:r>
            <a:endParaRPr lang="en-US" sz="3600" dirty="0"/>
          </a:p>
          <a:p>
            <a:pPr>
              <a:lnSpc>
                <a:spcPct val="90000"/>
              </a:lnSpc>
              <a:buFont typeface="Wingdings" charset="2"/>
              <a:buChar char="q"/>
              <a:defRPr/>
            </a:pPr>
            <a:r>
              <a:rPr lang="en-US" sz="3600" dirty="0" err="1" smtClean="0"/>
              <a:t>Manejo</a:t>
            </a:r>
            <a:r>
              <a:rPr lang="en-US" sz="3600" dirty="0" smtClean="0"/>
              <a:t> de </a:t>
            </a:r>
            <a:r>
              <a:rPr lang="en-US" sz="3600" dirty="0" err="1" smtClean="0"/>
              <a:t>cambios</a:t>
            </a:r>
            <a:r>
              <a:rPr lang="en-US" sz="3600" dirty="0" smtClean="0"/>
              <a:t> de </a:t>
            </a:r>
            <a:r>
              <a:rPr lang="en-US" sz="3600" dirty="0" err="1" smtClean="0"/>
              <a:t>temperatura</a:t>
            </a:r>
            <a:r>
              <a:rPr lang="en-US" sz="3600" dirty="0" smtClean="0"/>
              <a:t> y </a:t>
            </a:r>
            <a:r>
              <a:rPr lang="en-US" sz="3600" dirty="0" err="1" smtClean="0"/>
              <a:t>humedad</a:t>
            </a:r>
            <a:endParaRPr lang="en-US" sz="3600" dirty="0"/>
          </a:p>
          <a:p>
            <a:pPr marL="0" indent="0">
              <a:lnSpc>
                <a:spcPct val="90000"/>
              </a:lnSpc>
              <a:buFont typeface="Wingdings" charset="0"/>
              <a:buNone/>
              <a:defRPr/>
            </a:pPr>
            <a:endParaRPr lang="en-US" sz="3600" dirty="0"/>
          </a:p>
        </p:txBody>
      </p:sp>
    </p:spTree>
    <p:custDataLst>
      <p:tags r:id="rId1"/>
    </p:custDataLst>
    <p:extLst>
      <p:ext uri="{BB962C8B-B14F-4D97-AF65-F5344CB8AC3E}">
        <p14:creationId xmlns:p14="http://schemas.microsoft.com/office/powerpoint/2010/main" val="71769944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descr="grainbin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13142" y="424894"/>
            <a:ext cx="5449658" cy="5555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24200" y="1828800"/>
            <a:ext cx="914400" cy="215444"/>
          </a:xfrm>
          <a:prstGeom prst="rect">
            <a:avLst/>
          </a:prstGeom>
          <a:solidFill>
            <a:schemeClr val="accent2">
              <a:lumMod val="75000"/>
            </a:schemeClr>
          </a:solidFill>
        </p:spPr>
        <p:txBody>
          <a:bodyPr wrap="square" rtlCol="0">
            <a:spAutoFit/>
          </a:bodyPr>
          <a:lstStyle/>
          <a:p>
            <a:pPr algn="r"/>
            <a:r>
              <a:rPr lang="es-MX" sz="800" dirty="0" smtClean="0">
                <a:solidFill>
                  <a:schemeClr val="bg1"/>
                </a:solidFill>
                <a:latin typeface="Arial Narrow" pitchFamily="34" charset="0"/>
                <a:cs typeface="Times New Roman" pitchFamily="18" charset="0"/>
              </a:rPr>
              <a:t>CONDENSACIÓN</a:t>
            </a:r>
            <a:endParaRPr lang="en-US" sz="800" dirty="0" smtClean="0">
              <a:solidFill>
                <a:schemeClr val="bg1"/>
              </a:solidFill>
              <a:latin typeface="Arial Narrow" pitchFamily="34" charset="0"/>
              <a:cs typeface="Times New Roman" pitchFamily="18" charset="0"/>
            </a:endParaRPr>
          </a:p>
        </p:txBody>
      </p:sp>
      <p:sp>
        <p:nvSpPr>
          <p:cNvPr id="5" name="TextBox 4"/>
          <p:cNvSpPr txBox="1"/>
          <p:nvPr/>
        </p:nvSpPr>
        <p:spPr>
          <a:xfrm>
            <a:off x="4267200" y="1828800"/>
            <a:ext cx="990600" cy="461665"/>
          </a:xfrm>
          <a:prstGeom prst="rect">
            <a:avLst/>
          </a:prstGeom>
          <a:solidFill>
            <a:schemeClr val="accent2">
              <a:lumMod val="75000"/>
            </a:schemeClr>
          </a:solidFill>
        </p:spPr>
        <p:txBody>
          <a:bodyPr wrap="square" rtlCol="0">
            <a:spAutoFit/>
          </a:bodyPr>
          <a:lstStyle/>
          <a:p>
            <a:pPr algn="ctr"/>
            <a:r>
              <a:rPr lang="es-MX" sz="800" dirty="0" smtClean="0">
                <a:solidFill>
                  <a:schemeClr val="bg1"/>
                </a:solidFill>
                <a:latin typeface="Arial Narrow" pitchFamily="34" charset="0"/>
                <a:cs typeface="Times New Roman" pitchFamily="18" charset="0"/>
              </a:rPr>
              <a:t>FRENTES METEROLÓGICOS GRANDES</a:t>
            </a:r>
            <a:endParaRPr lang="en-US" sz="800" dirty="0" smtClean="0">
              <a:solidFill>
                <a:schemeClr val="bg1"/>
              </a:solidFill>
              <a:latin typeface="Arial Narrow" pitchFamily="34" charset="0"/>
              <a:cs typeface="Times New Roman" pitchFamily="18" charset="0"/>
            </a:endParaRPr>
          </a:p>
        </p:txBody>
      </p:sp>
      <p:sp>
        <p:nvSpPr>
          <p:cNvPr id="6" name="TextBox 5"/>
          <p:cNvSpPr txBox="1"/>
          <p:nvPr/>
        </p:nvSpPr>
        <p:spPr>
          <a:xfrm>
            <a:off x="4762500" y="2590800"/>
            <a:ext cx="914400" cy="338554"/>
          </a:xfrm>
          <a:prstGeom prst="rect">
            <a:avLst/>
          </a:prstGeom>
          <a:solidFill>
            <a:schemeClr val="accent2">
              <a:lumMod val="75000"/>
            </a:schemeClr>
          </a:solidFill>
        </p:spPr>
        <p:txBody>
          <a:bodyPr wrap="square" rtlCol="0">
            <a:spAutoFit/>
          </a:bodyPr>
          <a:lstStyle/>
          <a:p>
            <a:pPr algn="r"/>
            <a:r>
              <a:rPr lang="es-MX" sz="800" dirty="0" smtClean="0">
                <a:solidFill>
                  <a:schemeClr val="bg1"/>
                </a:solidFill>
                <a:latin typeface="Arial Narrow" pitchFamily="34" charset="0"/>
                <a:cs typeface="Times New Roman" pitchFamily="18" charset="0"/>
              </a:rPr>
              <a:t>MIGRACIÓN DE HUMEDAD</a:t>
            </a:r>
            <a:endParaRPr lang="en-US" sz="800" dirty="0" smtClean="0">
              <a:solidFill>
                <a:schemeClr val="bg1"/>
              </a:solidFill>
              <a:latin typeface="Arial Narrow" pitchFamily="34" charset="0"/>
              <a:cs typeface="Times New Roman" pitchFamily="18" charset="0"/>
            </a:endParaRPr>
          </a:p>
        </p:txBody>
      </p:sp>
      <p:sp>
        <p:nvSpPr>
          <p:cNvPr id="7" name="TextBox 6"/>
          <p:cNvSpPr txBox="1"/>
          <p:nvPr/>
        </p:nvSpPr>
        <p:spPr>
          <a:xfrm>
            <a:off x="5219700" y="3352800"/>
            <a:ext cx="685800" cy="338554"/>
          </a:xfrm>
          <a:prstGeom prst="rect">
            <a:avLst/>
          </a:prstGeom>
          <a:solidFill>
            <a:schemeClr val="accent2">
              <a:lumMod val="75000"/>
            </a:schemeClr>
          </a:solidFill>
        </p:spPr>
        <p:txBody>
          <a:bodyPr wrap="square" rtlCol="0">
            <a:spAutoFit/>
          </a:bodyPr>
          <a:lstStyle/>
          <a:p>
            <a:r>
              <a:rPr lang="es-MX" sz="800" dirty="0" smtClean="0">
                <a:solidFill>
                  <a:schemeClr val="bg1"/>
                </a:solidFill>
                <a:latin typeface="Arial Narrow" pitchFamily="34" charset="0"/>
                <a:cs typeface="Times New Roman" pitchFamily="18" charset="0"/>
              </a:rPr>
              <a:t>ZONAS CALIENTES</a:t>
            </a:r>
            <a:endParaRPr lang="en-US" sz="800" dirty="0" smtClean="0">
              <a:solidFill>
                <a:schemeClr val="bg1"/>
              </a:solidFill>
              <a:latin typeface="Arial Narrow" pitchFamily="34" charset="0"/>
              <a:cs typeface="Times New Roman" pitchFamily="18" charset="0"/>
            </a:endParaRPr>
          </a:p>
        </p:txBody>
      </p:sp>
      <p:sp>
        <p:nvSpPr>
          <p:cNvPr id="8" name="TextBox 7"/>
          <p:cNvSpPr txBox="1"/>
          <p:nvPr/>
        </p:nvSpPr>
        <p:spPr>
          <a:xfrm>
            <a:off x="2895600" y="2667000"/>
            <a:ext cx="762000" cy="338554"/>
          </a:xfrm>
          <a:prstGeom prst="rect">
            <a:avLst/>
          </a:prstGeom>
          <a:solidFill>
            <a:schemeClr val="accent2">
              <a:lumMod val="75000"/>
            </a:schemeClr>
          </a:solidFill>
        </p:spPr>
        <p:txBody>
          <a:bodyPr wrap="square" rtlCol="0">
            <a:spAutoFit/>
          </a:bodyPr>
          <a:lstStyle/>
          <a:p>
            <a:pPr algn="r"/>
            <a:r>
              <a:rPr lang="es-MX" sz="800" dirty="0" smtClean="0">
                <a:solidFill>
                  <a:schemeClr val="bg1"/>
                </a:solidFill>
                <a:latin typeface="Arial Narrow" pitchFamily="34" charset="0"/>
                <a:cs typeface="Times New Roman" pitchFamily="18" charset="0"/>
              </a:rPr>
              <a:t>IMBALANCE DE HUMEDAD</a:t>
            </a:r>
            <a:endParaRPr lang="en-US" sz="800" dirty="0" smtClean="0">
              <a:solidFill>
                <a:schemeClr val="bg1"/>
              </a:solidFill>
              <a:latin typeface="Arial Narrow" pitchFamily="34" charset="0"/>
              <a:cs typeface="Times New Roman" pitchFamily="18" charset="0"/>
            </a:endParaRPr>
          </a:p>
        </p:txBody>
      </p:sp>
      <p:sp>
        <p:nvSpPr>
          <p:cNvPr id="9" name="TextBox 8"/>
          <p:cNvSpPr txBox="1"/>
          <p:nvPr/>
        </p:nvSpPr>
        <p:spPr>
          <a:xfrm>
            <a:off x="2438400" y="3352800"/>
            <a:ext cx="914400" cy="338554"/>
          </a:xfrm>
          <a:prstGeom prst="rect">
            <a:avLst/>
          </a:prstGeom>
          <a:solidFill>
            <a:schemeClr val="accent2">
              <a:lumMod val="75000"/>
            </a:schemeClr>
          </a:solidFill>
        </p:spPr>
        <p:txBody>
          <a:bodyPr wrap="square" rtlCol="0">
            <a:spAutoFit/>
          </a:bodyPr>
          <a:lstStyle/>
          <a:p>
            <a:pPr algn="r"/>
            <a:r>
              <a:rPr lang="es-MX" sz="800" dirty="0" smtClean="0">
                <a:solidFill>
                  <a:schemeClr val="bg1"/>
                </a:solidFill>
                <a:latin typeface="Arial Narrow" pitchFamily="34" charset="0"/>
                <a:cs typeface="Times New Roman" pitchFamily="18" charset="0"/>
              </a:rPr>
              <a:t>ENCOGIMIENTO SOBRESECADO</a:t>
            </a:r>
            <a:endParaRPr lang="en-US" sz="800" dirty="0" smtClean="0">
              <a:solidFill>
                <a:schemeClr val="bg1"/>
              </a:solidFill>
              <a:latin typeface="Arial Narrow" pitchFamily="34" charset="0"/>
              <a:cs typeface="Times New Roman" pitchFamily="18" charset="0"/>
            </a:endParaRPr>
          </a:p>
        </p:txBody>
      </p:sp>
      <p:sp>
        <p:nvSpPr>
          <p:cNvPr id="10" name="TextBox 9"/>
          <p:cNvSpPr txBox="1"/>
          <p:nvPr/>
        </p:nvSpPr>
        <p:spPr>
          <a:xfrm>
            <a:off x="3124200" y="4171950"/>
            <a:ext cx="685800" cy="215444"/>
          </a:xfrm>
          <a:prstGeom prst="rect">
            <a:avLst/>
          </a:prstGeom>
          <a:solidFill>
            <a:schemeClr val="accent2">
              <a:lumMod val="75000"/>
            </a:schemeClr>
          </a:solidFill>
        </p:spPr>
        <p:txBody>
          <a:bodyPr wrap="square" rtlCol="0">
            <a:spAutoFit/>
          </a:bodyPr>
          <a:lstStyle/>
          <a:p>
            <a:pPr algn="r"/>
            <a:r>
              <a:rPr lang="es-MX" sz="800" dirty="0" smtClean="0">
                <a:solidFill>
                  <a:schemeClr val="bg1"/>
                </a:solidFill>
                <a:latin typeface="Arial Narrow" pitchFamily="34" charset="0"/>
                <a:cs typeface="Times New Roman" pitchFamily="18" charset="0"/>
              </a:rPr>
              <a:t>INSECTOS</a:t>
            </a:r>
            <a:endParaRPr lang="en-US" sz="800" dirty="0" smtClean="0">
              <a:solidFill>
                <a:schemeClr val="bg1"/>
              </a:solidFill>
              <a:latin typeface="Arial Narrow" pitchFamily="34" charset="0"/>
              <a:cs typeface="Times New Roman" pitchFamily="18" charset="0"/>
            </a:endParaRPr>
          </a:p>
        </p:txBody>
      </p:sp>
      <p:sp>
        <p:nvSpPr>
          <p:cNvPr id="11" name="TextBox 10"/>
          <p:cNvSpPr txBox="1"/>
          <p:nvPr/>
        </p:nvSpPr>
        <p:spPr>
          <a:xfrm>
            <a:off x="4418921" y="4279672"/>
            <a:ext cx="914400" cy="338554"/>
          </a:xfrm>
          <a:prstGeom prst="rect">
            <a:avLst/>
          </a:prstGeom>
          <a:solidFill>
            <a:schemeClr val="accent2">
              <a:lumMod val="75000"/>
            </a:schemeClr>
          </a:solidFill>
        </p:spPr>
        <p:txBody>
          <a:bodyPr wrap="square" rtlCol="0">
            <a:spAutoFit/>
          </a:bodyPr>
          <a:lstStyle/>
          <a:p>
            <a:pPr algn="ctr"/>
            <a:r>
              <a:rPr lang="es-MX" sz="800" dirty="0" smtClean="0">
                <a:solidFill>
                  <a:schemeClr val="bg1"/>
                </a:solidFill>
                <a:latin typeface="Arial Narrow" pitchFamily="34" charset="0"/>
                <a:cs typeface="Times New Roman" pitchFamily="18" charset="0"/>
              </a:rPr>
              <a:t>CAPAS DURAS/</a:t>
            </a:r>
          </a:p>
          <a:p>
            <a:pPr algn="ctr"/>
            <a:r>
              <a:rPr lang="es-MX" sz="800" dirty="0" smtClean="0">
                <a:solidFill>
                  <a:schemeClr val="bg1"/>
                </a:solidFill>
                <a:latin typeface="Arial Narrow" pitchFamily="34" charset="0"/>
                <a:cs typeface="Times New Roman" pitchFamily="18" charset="0"/>
              </a:rPr>
              <a:t>PUTREFACCIÓN</a:t>
            </a:r>
            <a:endParaRPr lang="en-US" sz="800" dirty="0" smtClean="0">
              <a:solidFill>
                <a:schemeClr val="bg1"/>
              </a:solidFill>
              <a:latin typeface="Arial Narrow" pitchFamily="34" charset="0"/>
              <a:cs typeface="Times New Roman" pitchFamily="18" charset="0"/>
            </a:endParaRPr>
          </a:p>
        </p:txBody>
      </p:sp>
      <p:sp>
        <p:nvSpPr>
          <p:cNvPr id="3" name="Title 2" hidden="1"/>
          <p:cNvSpPr>
            <a:spLocks noGrp="1"/>
          </p:cNvSpPr>
          <p:nvPr>
            <p:ph type="title"/>
          </p:nvPr>
        </p:nvSpPr>
        <p:spPr/>
        <p:txBody>
          <a:bodyPr/>
          <a:lstStyle/>
          <a:p>
            <a:r>
              <a:rPr lang="es-ES" dirty="0"/>
              <a:t/>
            </a:r>
            <a:br>
              <a:rPr lang="es-ES" dirty="0"/>
            </a:br>
            <a:r>
              <a:rPr lang="es-ES" dirty="0"/>
              <a:t/>
            </a:r>
            <a:br>
              <a:rPr lang="es-ES" dirty="0"/>
            </a:br>
            <a:r>
              <a:rPr lang="es-ES" dirty="0" smtClean="0"/>
              <a:t>Cosas </a:t>
            </a:r>
            <a:r>
              <a:rPr lang="es-ES" dirty="0"/>
              <a:t>que afectan el grano</a:t>
            </a:r>
            <a:br>
              <a:rPr lang="es-ES" dirty="0"/>
            </a:br>
            <a:endParaRPr lang="en-US" dirty="0"/>
          </a:p>
        </p:txBody>
      </p:sp>
    </p:spTree>
    <p:custDataLst>
      <p:tags r:id="rId1"/>
    </p:custDataLst>
    <p:extLst>
      <p:ext uri="{BB962C8B-B14F-4D97-AF65-F5344CB8AC3E}">
        <p14:creationId xmlns:p14="http://schemas.microsoft.com/office/powerpoint/2010/main" val="1748791066"/>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pPr eaLnBrk="1" hangingPunct="1"/>
            <a:r>
              <a:rPr lang="en-US" altLang="en-US" dirty="0" err="1" smtClean="0">
                <a:latin typeface="Arial" panose="020B0604020202020204" pitchFamily="34" charset="0"/>
              </a:rPr>
              <a:t>Qué</a:t>
            </a:r>
            <a:r>
              <a:rPr lang="en-US" altLang="en-US" dirty="0" smtClean="0">
                <a:latin typeface="Arial" panose="020B0604020202020204" pitchFamily="34" charset="0"/>
              </a:rPr>
              <a:t> </a:t>
            </a:r>
            <a:r>
              <a:rPr lang="en-US" altLang="en-US" dirty="0" err="1" smtClean="0">
                <a:latin typeface="Arial" panose="020B0604020202020204" pitchFamily="34" charset="0"/>
              </a:rPr>
              <a:t>observar</a:t>
            </a:r>
            <a:r>
              <a:rPr lang="en-US" altLang="en-US" dirty="0" smtClean="0">
                <a:latin typeface="Arial" panose="020B0604020202020204" pitchFamily="34" charset="0"/>
              </a:rPr>
              <a:t>…</a:t>
            </a:r>
          </a:p>
        </p:txBody>
      </p:sp>
      <p:sp>
        <p:nvSpPr>
          <p:cNvPr id="5" name="Rectangle 3"/>
          <p:cNvSpPr txBox="1">
            <a:spLocks noChangeArrowheads="1"/>
          </p:cNvSpPr>
          <p:nvPr/>
        </p:nvSpPr>
        <p:spPr bwMode="auto">
          <a:xfrm>
            <a:off x="457200" y="22860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a:lnSpc>
                <a:spcPct val="90000"/>
              </a:lnSpc>
              <a:buFont typeface="Wingdings" charset="2"/>
              <a:buChar char="q"/>
              <a:defRPr/>
            </a:pPr>
            <a:r>
              <a:rPr lang="en-US" sz="3600" dirty="0" err="1" smtClean="0"/>
              <a:t>Estructuras</a:t>
            </a:r>
            <a:r>
              <a:rPr lang="en-US" sz="3600" dirty="0" smtClean="0"/>
              <a:t> </a:t>
            </a:r>
            <a:r>
              <a:rPr lang="en-US" sz="3600" dirty="0" err="1" smtClean="0"/>
              <a:t>permeables</a:t>
            </a:r>
            <a:endParaRPr lang="en-US" sz="3600" dirty="0" smtClean="0"/>
          </a:p>
          <a:p>
            <a:pPr>
              <a:lnSpc>
                <a:spcPct val="90000"/>
              </a:lnSpc>
              <a:buFont typeface="Wingdings" charset="2"/>
              <a:buChar char="q"/>
              <a:defRPr/>
            </a:pPr>
            <a:r>
              <a:rPr lang="en-US" sz="3600" dirty="0" err="1" smtClean="0"/>
              <a:t>Sistemas</a:t>
            </a:r>
            <a:r>
              <a:rPr lang="en-US" sz="3600" dirty="0" smtClean="0"/>
              <a:t> de </a:t>
            </a:r>
            <a:r>
              <a:rPr lang="en-US" sz="3600" dirty="0" err="1" smtClean="0"/>
              <a:t>ventilación</a:t>
            </a:r>
            <a:r>
              <a:rPr lang="en-US" sz="3600" dirty="0" smtClean="0"/>
              <a:t> con </a:t>
            </a:r>
            <a:r>
              <a:rPr lang="en-US" sz="3600" dirty="0" err="1" smtClean="0"/>
              <a:t>fallas</a:t>
            </a:r>
            <a:r>
              <a:rPr lang="en-US" sz="3600" dirty="0" smtClean="0"/>
              <a:t> de </a:t>
            </a:r>
            <a:r>
              <a:rPr lang="en-US" sz="3600" dirty="0" err="1" smtClean="0"/>
              <a:t>diseño</a:t>
            </a:r>
            <a:endParaRPr lang="en-US" sz="3600" dirty="0" smtClean="0"/>
          </a:p>
          <a:p>
            <a:pPr>
              <a:lnSpc>
                <a:spcPct val="90000"/>
              </a:lnSpc>
              <a:buFont typeface="Wingdings" charset="2"/>
              <a:buChar char="q"/>
              <a:defRPr/>
            </a:pPr>
            <a:r>
              <a:rPr lang="en-US" sz="3600" dirty="0" smtClean="0"/>
              <a:t>Mal </a:t>
            </a:r>
            <a:r>
              <a:rPr lang="en-US" sz="3600" dirty="0" err="1" smtClean="0"/>
              <a:t>manejo</a:t>
            </a:r>
            <a:r>
              <a:rPr lang="en-US" sz="3600" dirty="0" smtClean="0"/>
              <a:t> de </a:t>
            </a:r>
            <a:r>
              <a:rPr lang="en-US" sz="3600" dirty="0" err="1" smtClean="0"/>
              <a:t>sistemas</a:t>
            </a:r>
            <a:r>
              <a:rPr lang="en-US" sz="3600" dirty="0" smtClean="0"/>
              <a:t> de </a:t>
            </a:r>
            <a:r>
              <a:rPr lang="en-US" sz="3600" dirty="0" err="1" smtClean="0"/>
              <a:t>ventilación</a:t>
            </a:r>
            <a:endParaRPr lang="en-US" sz="3600" dirty="0" smtClean="0"/>
          </a:p>
          <a:p>
            <a:pPr>
              <a:lnSpc>
                <a:spcPct val="90000"/>
              </a:lnSpc>
              <a:buFont typeface="Wingdings" charset="2"/>
              <a:buChar char="q"/>
              <a:defRPr/>
            </a:pPr>
            <a:r>
              <a:rPr lang="en-US" sz="3600" dirty="0" err="1" smtClean="0"/>
              <a:t>Fallas</a:t>
            </a:r>
            <a:r>
              <a:rPr lang="en-US" sz="3600" dirty="0" smtClean="0"/>
              <a:t> del cable de </a:t>
            </a:r>
            <a:r>
              <a:rPr lang="en-US" sz="3600" dirty="0" err="1" smtClean="0"/>
              <a:t>temperatura</a:t>
            </a:r>
            <a:endParaRPr lang="en-US" sz="3600" dirty="0" smtClean="0"/>
          </a:p>
          <a:p>
            <a:pPr>
              <a:lnSpc>
                <a:spcPct val="90000"/>
              </a:lnSpc>
              <a:buFont typeface="Wingdings" charset="2"/>
              <a:buChar char="q"/>
              <a:defRPr/>
            </a:pPr>
            <a:endParaRPr lang="en-US" sz="3600" dirty="0" smtClean="0"/>
          </a:p>
          <a:p>
            <a:pPr marL="568325" indent="-568325">
              <a:lnSpc>
                <a:spcPct val="90000"/>
              </a:lnSpc>
              <a:defRPr/>
            </a:pPr>
            <a:endParaRPr lang="en-US" dirty="0" smtClean="0"/>
          </a:p>
        </p:txBody>
      </p:sp>
    </p:spTree>
    <p:custDataLst>
      <p:tags r:id="rId1"/>
    </p:custDataLst>
    <p:extLst>
      <p:ext uri="{BB962C8B-B14F-4D97-AF65-F5344CB8AC3E}">
        <p14:creationId xmlns:p14="http://schemas.microsoft.com/office/powerpoint/2010/main" val="17861837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dirty="0" smtClean="0"/>
              <a:t/>
            </a:r>
            <a:br>
              <a:rPr lang="en-US" altLang="en-US" dirty="0" smtClean="0"/>
            </a:br>
            <a:r>
              <a:rPr lang="en-US" altLang="en-US" dirty="0" smtClean="0"/>
              <a:t/>
            </a:r>
            <a:br>
              <a:rPr lang="en-US" altLang="en-US" dirty="0" smtClean="0"/>
            </a:br>
            <a:endParaRPr lang="en-US" altLang="en-US" dirty="0" smtClean="0"/>
          </a:p>
        </p:txBody>
      </p:sp>
      <p:sp>
        <p:nvSpPr>
          <p:cNvPr id="3" name="Content Placeholder 2"/>
          <p:cNvSpPr>
            <a:spLocks noGrp="1"/>
          </p:cNvSpPr>
          <p:nvPr>
            <p:ph idx="1"/>
          </p:nvPr>
        </p:nvSpPr>
        <p:spPr>
          <a:xfrm>
            <a:off x="457200" y="1447800"/>
            <a:ext cx="8229600" cy="4343400"/>
          </a:xfrm>
        </p:spPr>
        <p:txBody>
          <a:bodyPr/>
          <a:lstStyle/>
          <a:p>
            <a:pPr lvl="0"/>
            <a:endParaRPr lang="en-US" dirty="0" smtClean="0"/>
          </a:p>
          <a:p>
            <a:pPr marL="0" indent="0" algn="ctr">
              <a:buFont typeface="Arial" charset="0"/>
              <a:buNone/>
              <a:defRPr/>
            </a:pPr>
            <a:r>
              <a:rPr lang="en-US" altLang="en-US" sz="6600" dirty="0" err="1" smtClean="0"/>
              <a:t>Módulo</a:t>
            </a:r>
            <a:r>
              <a:rPr lang="en-US" altLang="en-US" sz="6600" dirty="0" smtClean="0"/>
              <a:t> 1</a:t>
            </a:r>
          </a:p>
          <a:p>
            <a:pPr marL="0" indent="0" algn="ctr">
              <a:buFont typeface="Arial" charset="0"/>
              <a:buNone/>
              <a:defRPr/>
            </a:pPr>
            <a:r>
              <a:rPr lang="en-US" altLang="en-US" dirty="0" err="1" smtClean="0"/>
              <a:t>Introducción</a:t>
            </a:r>
            <a:endParaRPr lang="en-US" altLang="en-US" dirty="0" smtClean="0"/>
          </a:p>
          <a:p>
            <a:pPr marL="0" indent="0" algn="ctr">
              <a:buFont typeface="Arial" charset="0"/>
              <a:buNone/>
              <a:defRPr/>
            </a:pPr>
            <a:endParaRPr lang="en-US" altLang="en-US" sz="6600" dirty="0" smtClean="0"/>
          </a:p>
        </p:txBody>
      </p:sp>
    </p:spTree>
    <p:custDataLst>
      <p:tags r:id="rId1"/>
    </p:custDataLst>
    <p:extLst>
      <p:ext uri="{BB962C8B-B14F-4D97-AF65-F5344CB8AC3E}">
        <p14:creationId xmlns:p14="http://schemas.microsoft.com/office/powerpoint/2010/main" val="38652595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36" title="imagen desde el interior de un contenedor de grano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338" y="0"/>
            <a:ext cx="934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226" name="Rectangle 2"/>
          <p:cNvSpPr>
            <a:spLocks noChangeArrowheads="1"/>
          </p:cNvSpPr>
          <p:nvPr/>
        </p:nvSpPr>
        <p:spPr bwMode="auto">
          <a:xfrm>
            <a:off x="838200" y="3505200"/>
            <a:ext cx="4191000" cy="3124200"/>
          </a:xfrm>
          <a:prstGeom prst="rect">
            <a:avLst/>
          </a:prstGeom>
          <a:noFill/>
          <a:ln w="9525">
            <a:noFill/>
            <a:miter lim="800000"/>
            <a:headEnd/>
            <a:tailEnd/>
          </a:ln>
          <a:effectLst/>
        </p:spPr>
        <p:txBody>
          <a:bodyPr lIns="92075" tIns="46038" rIns="92075" bIns="46038"/>
          <a:lstStyle/>
          <a:p>
            <a:pPr marL="342900" indent="-342900">
              <a:spcBef>
                <a:spcPct val="20000"/>
              </a:spcBef>
              <a:buClr>
                <a:schemeClr val="accent1"/>
              </a:buClr>
              <a:buSzPct val="75000"/>
              <a:buFont typeface="Monotype Sorts" pitchFamily="2" charset="2"/>
              <a:buNone/>
              <a:defRPr/>
            </a:pPr>
            <a:r>
              <a:rPr kumimoji="1" lang="en-US" sz="3200" b="1" dirty="0">
                <a:effectLst>
                  <a:outerShdw blurRad="38100" dist="38100" dir="2700000" algn="tl">
                    <a:srgbClr val="000000"/>
                  </a:outerShdw>
                </a:effectLst>
                <a:ea typeface="+mn-ea"/>
              </a:rPr>
              <a:t>	</a:t>
            </a:r>
            <a:r>
              <a:rPr kumimoji="1" lang="en-US" sz="2800" b="1" dirty="0" err="1" smtClean="0">
                <a:effectLst>
                  <a:outerShdw blurRad="38100" dist="38100" dir="2700000" algn="tl">
                    <a:srgbClr val="000000"/>
                  </a:outerShdw>
                </a:effectLst>
                <a:ea typeface="+mn-ea"/>
              </a:rPr>
              <a:t>Ventilas</a:t>
            </a:r>
            <a:r>
              <a:rPr kumimoji="1" lang="en-US" sz="2800" b="1" dirty="0" smtClean="0">
                <a:effectLst>
                  <a:outerShdw blurRad="38100" dist="38100" dir="2700000" algn="tl">
                    <a:srgbClr val="000000"/>
                  </a:outerShdw>
                </a:effectLst>
                <a:ea typeface="+mn-ea"/>
              </a:rPr>
              <a:t> de </a:t>
            </a:r>
            <a:r>
              <a:rPr kumimoji="1" lang="en-US" sz="2800" b="1" dirty="0" err="1" smtClean="0">
                <a:effectLst>
                  <a:outerShdw blurRad="38100" dist="38100" dir="2700000" algn="tl">
                    <a:srgbClr val="000000"/>
                  </a:outerShdw>
                </a:effectLst>
                <a:ea typeface="+mn-ea"/>
              </a:rPr>
              <a:t>techo</a:t>
            </a:r>
            <a:endParaRPr kumimoji="1" lang="en-US" sz="2800" b="1" dirty="0">
              <a:effectLst>
                <a:outerShdw blurRad="38100" dist="38100" dir="2700000" algn="tl">
                  <a:srgbClr val="000000"/>
                </a:outerShdw>
              </a:effectLst>
              <a:ea typeface="+mn-ea"/>
            </a:endParaRPr>
          </a:p>
          <a:p>
            <a:pPr marL="342900" indent="-342900">
              <a:spcBef>
                <a:spcPct val="20000"/>
              </a:spcBef>
              <a:buClr>
                <a:schemeClr val="accent1"/>
              </a:buClr>
              <a:buSzPct val="75000"/>
              <a:buFont typeface="Monotype Sorts" pitchFamily="2" charset="2"/>
              <a:buNone/>
              <a:defRPr/>
            </a:pPr>
            <a:r>
              <a:rPr kumimoji="1" lang="en-US" sz="2800" b="1" dirty="0">
                <a:effectLst>
                  <a:outerShdw blurRad="38100" dist="38100" dir="2700000" algn="tl">
                    <a:srgbClr val="000000"/>
                  </a:outerShdw>
                </a:effectLst>
                <a:ea typeface="+mn-ea"/>
              </a:rPr>
              <a:t>		</a:t>
            </a:r>
            <a:r>
              <a:rPr kumimoji="1" lang="en-US" sz="2800" b="1" dirty="0" err="1" smtClean="0">
                <a:effectLst>
                  <a:outerShdw blurRad="38100" dist="38100" dir="2700000" algn="tl">
                    <a:srgbClr val="000000"/>
                  </a:outerShdw>
                </a:effectLst>
                <a:ea typeface="+mn-ea"/>
              </a:rPr>
              <a:t>Pasivas</a:t>
            </a:r>
            <a:endParaRPr kumimoji="1" lang="en-US" sz="2800" b="1" dirty="0">
              <a:effectLst>
                <a:outerShdw blurRad="38100" dist="38100" dir="2700000" algn="tl">
                  <a:srgbClr val="000000"/>
                </a:outerShdw>
              </a:effectLst>
              <a:ea typeface="+mn-ea"/>
            </a:endParaRPr>
          </a:p>
          <a:p>
            <a:pPr marL="342900" indent="-342900">
              <a:spcBef>
                <a:spcPct val="20000"/>
              </a:spcBef>
              <a:buClr>
                <a:schemeClr val="accent1"/>
              </a:buClr>
              <a:buSzPct val="75000"/>
              <a:buFont typeface="Monotype Sorts" pitchFamily="2" charset="2"/>
              <a:buNone/>
              <a:defRPr/>
            </a:pPr>
            <a:r>
              <a:rPr kumimoji="1" lang="en-US" sz="2800" b="1" dirty="0">
                <a:effectLst>
                  <a:outerShdw blurRad="38100" dist="38100" dir="2700000" algn="tl">
                    <a:srgbClr val="000000"/>
                  </a:outerShdw>
                </a:effectLst>
                <a:ea typeface="+mn-ea"/>
              </a:rPr>
              <a:t>		</a:t>
            </a:r>
            <a:r>
              <a:rPr kumimoji="1" lang="en-US" sz="2800" b="1" dirty="0" err="1" smtClean="0">
                <a:effectLst>
                  <a:outerShdw blurRad="38100" dist="38100" dir="2700000" algn="tl">
                    <a:srgbClr val="000000"/>
                  </a:outerShdw>
                </a:effectLst>
                <a:ea typeface="+mn-ea"/>
              </a:rPr>
              <a:t>Eléctricas</a:t>
            </a:r>
            <a:endParaRPr kumimoji="1" lang="en-US" sz="2800" b="1" dirty="0">
              <a:effectLst>
                <a:outerShdw blurRad="38100" dist="38100" dir="2700000" algn="tl">
                  <a:srgbClr val="000000"/>
                </a:outerShdw>
              </a:effectLst>
              <a:ea typeface="+mn-ea"/>
            </a:endParaRPr>
          </a:p>
          <a:p>
            <a:pPr marL="342900" indent="-342900">
              <a:spcBef>
                <a:spcPct val="20000"/>
              </a:spcBef>
              <a:buClr>
                <a:schemeClr val="accent1"/>
              </a:buClr>
              <a:buSzPct val="75000"/>
              <a:buFont typeface="Monotype Sorts" pitchFamily="2" charset="2"/>
              <a:buNone/>
              <a:defRPr/>
            </a:pPr>
            <a:r>
              <a:rPr kumimoji="1" lang="en-US" sz="2800" b="1" dirty="0">
                <a:effectLst>
                  <a:outerShdw blurRad="38100" dist="38100" dir="2700000" algn="tl">
                    <a:srgbClr val="000000"/>
                  </a:outerShdw>
                </a:effectLst>
                <a:ea typeface="+mn-ea"/>
              </a:rPr>
              <a:t>	</a:t>
            </a:r>
            <a:r>
              <a:rPr kumimoji="1" lang="en-US" sz="2800" b="1" dirty="0" err="1" smtClean="0">
                <a:effectLst>
                  <a:outerShdw blurRad="38100" dist="38100" dir="2700000" algn="tl">
                    <a:srgbClr val="000000"/>
                  </a:outerShdw>
                </a:effectLst>
              </a:rPr>
              <a:t>Tamaño</a:t>
            </a:r>
            <a:r>
              <a:rPr kumimoji="1" lang="en-US" sz="2800" b="1" dirty="0" smtClean="0">
                <a:effectLst>
                  <a:outerShdw blurRad="38100" dist="38100" dir="2700000" algn="tl">
                    <a:srgbClr val="000000"/>
                  </a:outerShdw>
                </a:effectLst>
              </a:rPr>
              <a:t> de </a:t>
            </a:r>
            <a:r>
              <a:rPr kumimoji="1" lang="en-US" sz="2800" b="1" dirty="0" err="1" smtClean="0">
                <a:effectLst>
                  <a:outerShdw blurRad="38100" dist="38100" dir="2700000" algn="tl">
                    <a:srgbClr val="000000"/>
                  </a:outerShdw>
                </a:effectLst>
              </a:rPr>
              <a:t>ventilas</a:t>
            </a:r>
            <a:endParaRPr kumimoji="1" lang="en-US" sz="2800" b="1" dirty="0">
              <a:effectLst>
                <a:outerShdw blurRad="38100" dist="38100" dir="2700000" algn="tl">
                  <a:srgbClr val="000000"/>
                </a:outerShdw>
              </a:effectLst>
              <a:ea typeface="+mn-ea"/>
            </a:endParaRPr>
          </a:p>
          <a:p>
            <a:pPr marL="342900" indent="-342900">
              <a:spcBef>
                <a:spcPct val="20000"/>
              </a:spcBef>
              <a:buClr>
                <a:schemeClr val="accent1"/>
              </a:buClr>
              <a:buSzPct val="75000"/>
              <a:buFont typeface="Monotype Sorts" pitchFamily="2" charset="2"/>
              <a:buNone/>
              <a:defRPr/>
            </a:pPr>
            <a:r>
              <a:rPr kumimoji="1" lang="en-US" sz="2800" b="1" dirty="0">
                <a:effectLst>
                  <a:outerShdw blurRad="38100" dist="38100" dir="2700000" algn="tl">
                    <a:srgbClr val="000000"/>
                  </a:outerShdw>
                </a:effectLst>
                <a:ea typeface="+mn-ea"/>
              </a:rPr>
              <a:t>	</a:t>
            </a:r>
            <a:r>
              <a:rPr kumimoji="1" lang="en-US" sz="2800" b="1" dirty="0" err="1" smtClean="0">
                <a:effectLst>
                  <a:outerShdw blurRad="38100" dist="38100" dir="2700000" algn="tl">
                    <a:srgbClr val="000000"/>
                  </a:outerShdw>
                </a:effectLst>
                <a:ea typeface="+mn-ea"/>
              </a:rPr>
              <a:t>Extractores</a:t>
            </a:r>
            <a:endParaRPr kumimoji="1" lang="en-US" sz="2800" b="1" dirty="0">
              <a:effectLst>
                <a:outerShdw blurRad="38100" dist="38100" dir="2700000" algn="tl">
                  <a:srgbClr val="000000"/>
                </a:outerShdw>
              </a:effectLst>
              <a:ea typeface="+mn-ea"/>
            </a:endParaRPr>
          </a:p>
          <a:p>
            <a:pPr marL="342900" indent="-342900">
              <a:spcBef>
                <a:spcPct val="20000"/>
              </a:spcBef>
              <a:buClr>
                <a:schemeClr val="accent1"/>
              </a:buClr>
              <a:buSzPct val="75000"/>
              <a:buFont typeface="Monotype Sorts" pitchFamily="2" charset="2"/>
              <a:buNone/>
              <a:defRPr/>
            </a:pPr>
            <a:endParaRPr kumimoji="1" lang="en-US" sz="2800" b="1" dirty="0">
              <a:effectLst>
                <a:outerShdw blurRad="38100" dist="38100" dir="2700000" algn="tl">
                  <a:srgbClr val="000000"/>
                </a:outerShdw>
              </a:effectLst>
              <a:ea typeface="+mn-ea"/>
            </a:endParaRPr>
          </a:p>
        </p:txBody>
      </p:sp>
      <p:sp>
        <p:nvSpPr>
          <p:cNvPr id="32771" name="Rectangle 1"/>
          <p:cNvSpPr>
            <a:spLocks noChangeArrowheads="1"/>
          </p:cNvSpPr>
          <p:nvPr/>
        </p:nvSpPr>
        <p:spPr bwMode="auto">
          <a:xfrm>
            <a:off x="1219200" y="381000"/>
            <a:ext cx="8153400" cy="1089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68325" indent="-568325">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pPr>
            <a:r>
              <a:rPr lang="en-US" altLang="en-US" sz="3600" dirty="0" err="1" smtClean="0">
                <a:solidFill>
                  <a:srgbClr val="FFFFFF"/>
                </a:solidFill>
              </a:rPr>
              <a:t>Ventilas</a:t>
            </a:r>
            <a:r>
              <a:rPr lang="en-US" altLang="en-US" sz="3600" dirty="0" smtClean="0">
                <a:solidFill>
                  <a:srgbClr val="FFFFFF"/>
                </a:solidFill>
              </a:rPr>
              <a:t> de </a:t>
            </a:r>
            <a:r>
              <a:rPr lang="en-US" altLang="en-US" sz="3600" dirty="0" err="1" smtClean="0">
                <a:solidFill>
                  <a:srgbClr val="FFFFFF"/>
                </a:solidFill>
              </a:rPr>
              <a:t>techo</a:t>
            </a:r>
            <a:r>
              <a:rPr lang="en-US" altLang="en-US" sz="3600" dirty="0" smtClean="0">
                <a:solidFill>
                  <a:srgbClr val="FFFFFF"/>
                </a:solidFill>
              </a:rPr>
              <a:t>/</a:t>
            </a:r>
            <a:r>
              <a:rPr lang="en-US" altLang="en-US" sz="3600" dirty="0" err="1" smtClean="0">
                <a:solidFill>
                  <a:srgbClr val="FFFFFF"/>
                </a:solidFill>
              </a:rPr>
              <a:t>extractores</a:t>
            </a:r>
            <a:r>
              <a:rPr lang="en-US" altLang="en-US" sz="3600" dirty="0" smtClean="0">
                <a:solidFill>
                  <a:srgbClr val="FFFFFF"/>
                </a:solidFill>
              </a:rPr>
              <a:t> </a:t>
            </a:r>
            <a:r>
              <a:rPr lang="en-US" altLang="en-US" sz="3600" dirty="0" err="1" smtClean="0">
                <a:solidFill>
                  <a:srgbClr val="FFFFFF"/>
                </a:solidFill>
              </a:rPr>
              <a:t>tapados</a:t>
            </a:r>
            <a:r>
              <a:rPr lang="en-US" altLang="en-US" sz="3600" dirty="0" smtClean="0">
                <a:solidFill>
                  <a:srgbClr val="FFFFFF"/>
                </a:solidFill>
              </a:rPr>
              <a:t> o </a:t>
            </a:r>
            <a:r>
              <a:rPr lang="en-US" altLang="en-US" sz="3600" dirty="0" err="1" smtClean="0">
                <a:solidFill>
                  <a:srgbClr val="FFFFFF"/>
                </a:solidFill>
              </a:rPr>
              <a:t>inadecuados</a:t>
            </a:r>
            <a:endParaRPr lang="en-US" altLang="en-US" sz="3600" dirty="0">
              <a:solidFill>
                <a:srgbClr val="FFFFFF"/>
              </a:solidFill>
            </a:endParaRPr>
          </a:p>
        </p:txBody>
      </p:sp>
      <p:sp>
        <p:nvSpPr>
          <p:cNvPr id="2" name="Title 1" hidden="1"/>
          <p:cNvSpPr>
            <a:spLocks noGrp="1"/>
          </p:cNvSpPr>
          <p:nvPr>
            <p:ph type="title"/>
          </p:nvPr>
        </p:nvSpPr>
        <p:spPr/>
        <p:txBody>
          <a:bodyPr/>
          <a:lstStyle/>
          <a:p>
            <a:r>
              <a:rPr lang="en-US" dirty="0" err="1"/>
              <a:t>Ventilas</a:t>
            </a:r>
            <a:r>
              <a:rPr lang="en-US" dirty="0"/>
              <a:t> de </a:t>
            </a:r>
            <a:r>
              <a:rPr lang="en-US" dirty="0" err="1"/>
              <a:t>techo</a:t>
            </a:r>
            <a:r>
              <a:rPr lang="en-US" dirty="0"/>
              <a:t>/</a:t>
            </a:r>
            <a:r>
              <a:rPr lang="en-US" dirty="0" err="1"/>
              <a:t>extractores</a:t>
            </a:r>
            <a:r>
              <a:rPr lang="en-US" dirty="0"/>
              <a:t> </a:t>
            </a:r>
            <a:r>
              <a:rPr lang="en-US" dirty="0" err="1"/>
              <a:t>tapados</a:t>
            </a:r>
            <a:r>
              <a:rPr lang="en-US" dirty="0"/>
              <a:t> o </a:t>
            </a:r>
            <a:r>
              <a:rPr lang="en-US" dirty="0" err="1"/>
              <a:t>inadecuados</a:t>
            </a:r>
            <a:r>
              <a:rPr lang="en-US" dirty="0"/>
              <a:t/>
            </a:r>
            <a:br>
              <a:rPr lang="en-US" dirty="0"/>
            </a:br>
            <a:endParaRPr lang="en-US" dirty="0"/>
          </a:p>
        </p:txBody>
      </p:sp>
    </p:spTree>
    <p:custDataLst>
      <p:tags r:id="rId1"/>
    </p:custDataLst>
    <p:extLst>
      <p:ext uri="{BB962C8B-B14F-4D97-AF65-F5344CB8AC3E}">
        <p14:creationId xmlns:p14="http://schemas.microsoft.com/office/powerpoint/2010/main" val="250089644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ChangeArrowheads="1"/>
          </p:cNvSpPr>
          <p:nvPr>
            <p:ph type="title"/>
          </p:nvPr>
        </p:nvSpPr>
        <p:spPr/>
        <p:txBody>
          <a:bodyPr/>
          <a:lstStyle/>
          <a:p>
            <a:pPr eaLnBrk="1" hangingPunct="1"/>
            <a:r>
              <a:rPr lang="en-US" altLang="en-US" dirty="0" err="1" smtClean="0">
                <a:latin typeface="Arial" panose="020B0604020202020204" pitchFamily="34" charset="0"/>
              </a:rPr>
              <a:t>Qué</a:t>
            </a:r>
            <a:r>
              <a:rPr lang="en-US" altLang="en-US" dirty="0" smtClean="0">
                <a:latin typeface="Arial" panose="020B0604020202020204" pitchFamily="34" charset="0"/>
              </a:rPr>
              <a:t> </a:t>
            </a:r>
            <a:r>
              <a:rPr lang="en-US" altLang="en-US" dirty="0" err="1" smtClean="0">
                <a:latin typeface="Arial" panose="020B0604020202020204" pitchFamily="34" charset="0"/>
              </a:rPr>
              <a:t>observar</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p:cNvSpPr txBox="1">
            <a:spLocks noChangeArrowheads="1"/>
          </p:cNvSpPr>
          <p:nvPr/>
        </p:nvSpPr>
        <p:spPr bwMode="auto">
          <a:xfrm>
            <a:off x="419669" y="23622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a:lnSpc>
                <a:spcPct val="90000"/>
              </a:lnSpc>
              <a:buFont typeface="Wingdings" charset="2"/>
              <a:buChar char="q"/>
              <a:defRPr/>
            </a:pPr>
            <a:r>
              <a:rPr lang="en-US" dirty="0" smtClean="0"/>
              <a:t>  </a:t>
            </a:r>
            <a:r>
              <a:rPr lang="en-US" sz="3600" dirty="0" err="1" smtClean="0"/>
              <a:t>Actividad</a:t>
            </a:r>
            <a:r>
              <a:rPr lang="en-US" sz="3600" dirty="0" smtClean="0"/>
              <a:t> de </a:t>
            </a:r>
            <a:r>
              <a:rPr lang="en-US" sz="3600" dirty="0" err="1" smtClean="0"/>
              <a:t>insectos</a:t>
            </a:r>
            <a:endParaRPr lang="en-US" sz="3600" dirty="0" smtClean="0"/>
          </a:p>
          <a:p>
            <a:pPr>
              <a:lnSpc>
                <a:spcPct val="90000"/>
              </a:lnSpc>
              <a:buFont typeface="Wingdings" charset="2"/>
              <a:buChar char="q"/>
              <a:defRPr/>
            </a:pPr>
            <a:endParaRPr lang="en-US" sz="3600" dirty="0" smtClean="0"/>
          </a:p>
          <a:p>
            <a:pPr>
              <a:lnSpc>
                <a:spcPct val="90000"/>
              </a:lnSpc>
              <a:buFont typeface="Wingdings" charset="2"/>
              <a:buChar char="q"/>
              <a:defRPr/>
            </a:pPr>
            <a:endParaRPr lang="en-US" sz="3600" dirty="0"/>
          </a:p>
          <a:p>
            <a:pPr>
              <a:lnSpc>
                <a:spcPct val="90000"/>
              </a:lnSpc>
              <a:buFont typeface="Wingdings" charset="2"/>
              <a:buChar char="q"/>
              <a:defRPr/>
            </a:pPr>
            <a:endParaRPr lang="en-US" sz="3600" dirty="0" smtClean="0"/>
          </a:p>
          <a:p>
            <a:pPr>
              <a:lnSpc>
                <a:spcPct val="90000"/>
              </a:lnSpc>
              <a:buFont typeface="Wingdings" charset="2"/>
              <a:buChar char="q"/>
              <a:defRPr/>
            </a:pPr>
            <a:endParaRPr lang="en-US" sz="3600" dirty="0"/>
          </a:p>
          <a:p>
            <a:pPr>
              <a:lnSpc>
                <a:spcPct val="90000"/>
              </a:lnSpc>
              <a:buFont typeface="Wingdings" charset="2"/>
              <a:buChar char="q"/>
              <a:defRPr/>
            </a:pPr>
            <a:r>
              <a:rPr lang="en-US" sz="3600" dirty="0" smtClean="0"/>
              <a:t>¿</a:t>
            </a:r>
            <a:r>
              <a:rPr lang="en-US" sz="3600" dirty="0" err="1" smtClean="0"/>
              <a:t>Conoce</a:t>
            </a:r>
            <a:r>
              <a:rPr lang="en-US" sz="3600" dirty="0" smtClean="0"/>
              <a:t> </a:t>
            </a:r>
            <a:r>
              <a:rPr lang="en-US" sz="3600" dirty="0" err="1" smtClean="0"/>
              <a:t>usted</a:t>
            </a:r>
            <a:r>
              <a:rPr lang="en-US" sz="3600" dirty="0" smtClean="0"/>
              <a:t> </a:t>
            </a:r>
            <a:r>
              <a:rPr lang="en-US" sz="3600" dirty="0" err="1" smtClean="0"/>
              <a:t>sus</a:t>
            </a:r>
            <a:r>
              <a:rPr lang="en-US" sz="3600" dirty="0" smtClean="0"/>
              <a:t> </a:t>
            </a:r>
            <a:r>
              <a:rPr lang="en-US" sz="3600" dirty="0" err="1" smtClean="0"/>
              <a:t>insectos</a:t>
            </a:r>
            <a:r>
              <a:rPr lang="en-US" sz="3600" dirty="0" smtClean="0"/>
              <a:t>?</a:t>
            </a:r>
          </a:p>
          <a:p>
            <a:pPr marL="568325" indent="-568325">
              <a:lnSpc>
                <a:spcPct val="90000"/>
              </a:lnSpc>
              <a:defRPr/>
            </a:pPr>
            <a:endParaRPr lang="en-US" sz="3600" dirty="0" smtClean="0"/>
          </a:p>
          <a:p>
            <a:pPr marL="568325" indent="-568325">
              <a:lnSpc>
                <a:spcPct val="90000"/>
              </a:lnSpc>
              <a:defRPr/>
            </a:pPr>
            <a:endParaRPr lang="en-US" sz="3200" dirty="0" smtClean="0"/>
          </a:p>
        </p:txBody>
      </p:sp>
      <p:pic>
        <p:nvPicPr>
          <p:cNvPr id="6" name="Picture 4" descr="LGB by ELB"/>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90600" y="2895600"/>
            <a:ext cx="3352800" cy="224917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RFB"/>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800600" y="2971800"/>
            <a:ext cx="3041650" cy="203517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621578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dirty="0" err="1" smtClean="0">
                <a:latin typeface="Arial" panose="020B0604020202020204" pitchFamily="34" charset="0"/>
              </a:rPr>
              <a:t>Qué</a:t>
            </a:r>
            <a:r>
              <a:rPr lang="en-US" altLang="en-US" dirty="0" smtClean="0">
                <a:latin typeface="Arial" panose="020B0604020202020204" pitchFamily="34" charset="0"/>
              </a:rPr>
              <a:t> </a:t>
            </a:r>
            <a:r>
              <a:rPr lang="en-US" altLang="en-US" dirty="0" err="1" smtClean="0">
                <a:latin typeface="Arial" panose="020B0604020202020204" pitchFamily="34" charset="0"/>
              </a:rPr>
              <a:t>observar</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p:cNvSpPr txBox="1">
            <a:spLocks noChangeArrowheads="1"/>
          </p:cNvSpPr>
          <p:nvPr/>
        </p:nvSpPr>
        <p:spPr bwMode="auto">
          <a:xfrm>
            <a:off x="533400" y="2590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a:lnSpc>
                <a:spcPct val="90000"/>
              </a:lnSpc>
              <a:buFont typeface="Wingdings" charset="2"/>
              <a:buChar char="q"/>
              <a:defRPr/>
            </a:pPr>
            <a:r>
              <a:rPr lang="en-US" sz="3600" dirty="0" err="1" smtClean="0"/>
              <a:t>Prácticas</a:t>
            </a:r>
            <a:r>
              <a:rPr lang="en-US" sz="3600" dirty="0" smtClean="0"/>
              <a:t> </a:t>
            </a:r>
            <a:r>
              <a:rPr lang="en-US" sz="3600" dirty="0" err="1" smtClean="0"/>
              <a:t>sanitarias</a:t>
            </a:r>
            <a:r>
              <a:rPr lang="en-US" sz="3600" dirty="0" smtClean="0"/>
              <a:t> </a:t>
            </a:r>
            <a:r>
              <a:rPr lang="en-US" sz="3600" dirty="0" err="1" smtClean="0"/>
              <a:t>inadecuadas</a:t>
            </a:r>
            <a:endParaRPr lang="en-US" sz="3600" dirty="0" smtClean="0"/>
          </a:p>
          <a:p>
            <a:pPr>
              <a:lnSpc>
                <a:spcPct val="90000"/>
              </a:lnSpc>
              <a:buFont typeface="Wingdings" charset="2"/>
              <a:buChar char="q"/>
              <a:defRPr/>
            </a:pPr>
            <a:r>
              <a:rPr lang="en-US" sz="3600" dirty="0" smtClean="0"/>
              <a:t>Mal </a:t>
            </a:r>
            <a:r>
              <a:rPr lang="en-US" sz="3600" dirty="0" err="1" smtClean="0"/>
              <a:t>diseño</a:t>
            </a:r>
            <a:r>
              <a:rPr lang="en-US" sz="3600" dirty="0" smtClean="0"/>
              <a:t> o </a:t>
            </a:r>
            <a:r>
              <a:rPr lang="en-US" sz="3600" dirty="0" err="1" smtClean="0"/>
              <a:t>falla</a:t>
            </a:r>
            <a:r>
              <a:rPr lang="en-US" sz="3600" dirty="0" smtClean="0"/>
              <a:t> del </a:t>
            </a:r>
            <a:r>
              <a:rPr lang="en-US" sz="3600" dirty="0" err="1" smtClean="0"/>
              <a:t>sistema</a:t>
            </a:r>
            <a:r>
              <a:rPr lang="en-US" sz="3600" dirty="0" smtClean="0"/>
              <a:t> de </a:t>
            </a:r>
            <a:r>
              <a:rPr lang="en-US" sz="3600" dirty="0" err="1" smtClean="0"/>
              <a:t>reclamación</a:t>
            </a:r>
            <a:endParaRPr lang="en-US" sz="3600" dirty="0" smtClean="0"/>
          </a:p>
          <a:p>
            <a:pPr>
              <a:lnSpc>
                <a:spcPct val="90000"/>
              </a:lnSpc>
              <a:buFont typeface="Wingdings" charset="2"/>
              <a:buChar char="q"/>
              <a:defRPr/>
            </a:pPr>
            <a:r>
              <a:rPr lang="en-US" sz="4000" b="1" dirty="0" err="1" smtClean="0">
                <a:solidFill>
                  <a:srgbClr val="FF0000"/>
                </a:solidFill>
              </a:rPr>
              <a:t>Manejo</a:t>
            </a:r>
            <a:r>
              <a:rPr lang="en-US" sz="4000" b="1" dirty="0" smtClean="0">
                <a:solidFill>
                  <a:srgbClr val="FF0000"/>
                </a:solidFill>
              </a:rPr>
              <a:t> </a:t>
            </a:r>
            <a:r>
              <a:rPr lang="en-US" sz="4000" b="1" dirty="0" err="1" smtClean="0">
                <a:solidFill>
                  <a:srgbClr val="FF0000"/>
                </a:solidFill>
              </a:rPr>
              <a:t>inadecuado</a:t>
            </a:r>
            <a:r>
              <a:rPr lang="en-US" sz="4000" b="1" dirty="0" smtClean="0">
                <a:solidFill>
                  <a:srgbClr val="FF0000"/>
                </a:solidFill>
              </a:rPr>
              <a:t> de </a:t>
            </a:r>
            <a:r>
              <a:rPr lang="en-US" sz="4000" b="1" dirty="0" err="1" smtClean="0">
                <a:solidFill>
                  <a:srgbClr val="FF0000"/>
                </a:solidFill>
              </a:rPr>
              <a:t>polvo</a:t>
            </a:r>
            <a:endParaRPr lang="en-US" sz="4000" b="1" dirty="0">
              <a:solidFill>
                <a:srgbClr val="FF0000"/>
              </a:solidFill>
            </a:endParaRPr>
          </a:p>
          <a:p>
            <a:pPr marL="568325" indent="-568325">
              <a:lnSpc>
                <a:spcPct val="90000"/>
              </a:lnSpc>
              <a:defRPr/>
            </a:pPr>
            <a:endParaRPr lang="en-US" sz="3200" dirty="0" smtClean="0"/>
          </a:p>
        </p:txBody>
      </p:sp>
    </p:spTree>
    <p:custDataLst>
      <p:tags r:id="rId1"/>
    </p:custDataLst>
    <p:extLst>
      <p:ext uri="{BB962C8B-B14F-4D97-AF65-F5344CB8AC3E}">
        <p14:creationId xmlns:p14="http://schemas.microsoft.com/office/powerpoint/2010/main" val="4419245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ChangeArrowheads="1"/>
          </p:cNvSpPr>
          <p:nvPr>
            <p:ph type="title"/>
          </p:nvPr>
        </p:nvSpPr>
        <p:spPr/>
        <p:txBody>
          <a:bodyPr/>
          <a:lstStyle/>
          <a:p>
            <a:pPr eaLnBrk="1" hangingPunct="1"/>
            <a:r>
              <a:rPr lang="en-US" altLang="en-US" dirty="0" err="1" smtClean="0">
                <a:latin typeface="Arial" panose="020B0604020202020204" pitchFamily="34" charset="0"/>
              </a:rPr>
              <a:t>Esté</a:t>
            </a:r>
            <a:r>
              <a:rPr lang="en-US" altLang="en-US" dirty="0" smtClean="0">
                <a:latin typeface="Arial" panose="020B0604020202020204" pitchFamily="34" charset="0"/>
              </a:rPr>
              <a:t> </a:t>
            </a:r>
            <a:r>
              <a:rPr lang="en-US" altLang="en-US" dirty="0" err="1" smtClean="0">
                <a:latin typeface="Arial" panose="020B0604020202020204" pitchFamily="34" charset="0"/>
              </a:rPr>
              <a:t>preparado</a:t>
            </a:r>
            <a:endParaRPr lang="en-US" altLang="en-US" dirty="0" smtClean="0">
              <a:latin typeface="Arial" panose="020B0604020202020204" pitchFamily="34" charset="0"/>
            </a:endParaRPr>
          </a:p>
        </p:txBody>
      </p:sp>
      <p:sp>
        <p:nvSpPr>
          <p:cNvPr id="5" name="Rectangle 3"/>
          <p:cNvSpPr txBox="1">
            <a:spLocks noChangeArrowheads="1"/>
          </p:cNvSpPr>
          <p:nvPr/>
        </p:nvSpPr>
        <p:spPr bwMode="auto">
          <a:xfrm>
            <a:off x="457200" y="1371600"/>
            <a:ext cx="81534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defRPr sz="2400">
                <a:solidFill>
                  <a:schemeClr val="tx1"/>
                </a:solidFill>
                <a:latin typeface="Arial" panose="020B0604020202020204" pitchFamily="34" charset="0"/>
                <a:ea typeface="MS PGothic" panose="020B0600070205080204" pitchFamily="34" charset="-128"/>
              </a:defRPr>
            </a:lvl1pPr>
            <a:lvl2pPr marL="968375" indent="-568325">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Char char="q"/>
            </a:pPr>
            <a:r>
              <a:rPr lang="en-US" altLang="en-US" sz="3600" dirty="0">
                <a:latin typeface="Century Gothic" panose="020B0502020202020204" pitchFamily="34" charset="0"/>
              </a:rPr>
              <a:t>Use </a:t>
            </a:r>
            <a:r>
              <a:rPr lang="en-US" altLang="en-US" sz="3600" dirty="0" err="1" smtClean="0">
                <a:latin typeface="Century Gothic" panose="020B0502020202020204" pitchFamily="34" charset="0"/>
              </a:rPr>
              <a:t>equipo</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apropiado</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si</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tiene</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que</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entrar</a:t>
            </a:r>
            <a:r>
              <a:rPr lang="en-US" altLang="en-US" sz="3600" dirty="0" smtClean="0">
                <a:latin typeface="Century Gothic" panose="020B0502020202020204" pitchFamily="34" charset="0"/>
              </a:rPr>
              <a:t> en un </a:t>
            </a:r>
            <a:r>
              <a:rPr lang="en-US" altLang="en-US" sz="3600" dirty="0" err="1" smtClean="0">
                <a:latin typeface="Century Gothic" panose="020B0502020202020204" pitchFamily="34" charset="0"/>
              </a:rPr>
              <a:t>depósito</a:t>
            </a:r>
            <a:endParaRPr lang="en-US" altLang="en-US" sz="3600" dirty="0">
              <a:latin typeface="Century Gothic" panose="020B0502020202020204" pitchFamily="34" charset="0"/>
            </a:endParaRPr>
          </a:p>
          <a:p>
            <a:pPr lvl="1">
              <a:lnSpc>
                <a:spcPct val="90000"/>
              </a:lnSpc>
              <a:spcBef>
                <a:spcPct val="20000"/>
              </a:spcBef>
              <a:buClr>
                <a:schemeClr val="accent1"/>
              </a:buClr>
              <a:buSzPct val="65000"/>
              <a:buFont typeface="Wingdings" panose="05000000000000000000" pitchFamily="2" charset="2"/>
              <a:buChar char="q"/>
            </a:pPr>
            <a:r>
              <a:rPr lang="en-US" altLang="en-US" sz="2600" dirty="0" err="1" smtClean="0">
                <a:latin typeface="Century Gothic" panose="020B0502020202020204" pitchFamily="34" charset="0"/>
              </a:rPr>
              <a:t>Arnés</a:t>
            </a:r>
            <a:endParaRPr lang="en-US" altLang="en-US" sz="2600" dirty="0">
              <a:latin typeface="Century Gothic" panose="020B0502020202020204" pitchFamily="34" charset="0"/>
            </a:endParaRPr>
          </a:p>
          <a:p>
            <a:pPr lvl="1">
              <a:lnSpc>
                <a:spcPct val="90000"/>
              </a:lnSpc>
              <a:spcBef>
                <a:spcPct val="20000"/>
              </a:spcBef>
              <a:buClr>
                <a:schemeClr val="accent1"/>
              </a:buClr>
              <a:buSzPct val="65000"/>
              <a:buFont typeface="Wingdings" panose="05000000000000000000" pitchFamily="2" charset="2"/>
              <a:buChar char="q"/>
            </a:pPr>
            <a:r>
              <a:rPr lang="en-US" altLang="en-US" sz="2600" dirty="0" err="1" smtClean="0">
                <a:latin typeface="Century Gothic" panose="020B0502020202020204" pitchFamily="34" charset="0"/>
              </a:rPr>
              <a:t>Puntos</a:t>
            </a:r>
            <a:r>
              <a:rPr lang="en-US" altLang="en-US" sz="2600" dirty="0" smtClean="0">
                <a:latin typeface="Century Gothic" panose="020B0502020202020204" pitchFamily="34" charset="0"/>
              </a:rPr>
              <a:t> de </a:t>
            </a:r>
            <a:r>
              <a:rPr lang="en-US" altLang="en-US" sz="2600" dirty="0" err="1" smtClean="0">
                <a:latin typeface="Century Gothic" panose="020B0502020202020204" pitchFamily="34" charset="0"/>
              </a:rPr>
              <a:t>anclaje</a:t>
            </a:r>
            <a:r>
              <a:rPr lang="en-US" altLang="en-US" sz="2600" dirty="0" smtClean="0">
                <a:latin typeface="Century Gothic" panose="020B0502020202020204" pitchFamily="34" charset="0"/>
              </a:rPr>
              <a:t> </a:t>
            </a:r>
            <a:r>
              <a:rPr lang="en-US" altLang="en-US" sz="2600" dirty="0" err="1" smtClean="0">
                <a:latin typeface="Century Gothic" panose="020B0502020202020204" pitchFamily="34" charset="0"/>
              </a:rPr>
              <a:t>dentro</a:t>
            </a:r>
            <a:r>
              <a:rPr lang="en-US" altLang="en-US" sz="2600" dirty="0" smtClean="0">
                <a:latin typeface="Century Gothic" panose="020B0502020202020204" pitchFamily="34" charset="0"/>
              </a:rPr>
              <a:t> del </a:t>
            </a:r>
            <a:r>
              <a:rPr lang="en-US" altLang="en-US" sz="2600" dirty="0" err="1" smtClean="0">
                <a:latin typeface="Century Gothic" panose="020B0502020202020204" pitchFamily="34" charset="0"/>
              </a:rPr>
              <a:t>depósito</a:t>
            </a:r>
            <a:endParaRPr lang="en-US" altLang="en-US" sz="2600" dirty="0">
              <a:latin typeface="Century Gothic" panose="020B0502020202020204" pitchFamily="34" charset="0"/>
            </a:endParaRPr>
          </a:p>
          <a:p>
            <a:pPr lvl="1">
              <a:lnSpc>
                <a:spcPct val="90000"/>
              </a:lnSpc>
              <a:spcBef>
                <a:spcPct val="20000"/>
              </a:spcBef>
              <a:buClr>
                <a:schemeClr val="accent1"/>
              </a:buClr>
              <a:buSzPct val="65000"/>
              <a:buFont typeface="Wingdings" panose="05000000000000000000" pitchFamily="2" charset="2"/>
              <a:buChar char="q"/>
            </a:pPr>
            <a:r>
              <a:rPr lang="en-US" altLang="en-US" sz="2600" dirty="0" smtClean="0">
                <a:latin typeface="Century Gothic" panose="020B0502020202020204" pitchFamily="34" charset="0"/>
              </a:rPr>
              <a:t>Kit de </a:t>
            </a:r>
            <a:r>
              <a:rPr lang="en-US" altLang="en-US" sz="2600" dirty="0" err="1" smtClean="0">
                <a:latin typeface="Century Gothic" panose="020B0502020202020204" pitchFamily="34" charset="0"/>
              </a:rPr>
              <a:t>entrada</a:t>
            </a:r>
            <a:r>
              <a:rPr lang="en-US" altLang="en-US" sz="2600" dirty="0" smtClean="0">
                <a:latin typeface="Century Gothic" panose="020B0502020202020204" pitchFamily="34" charset="0"/>
              </a:rPr>
              <a:t> al </a:t>
            </a:r>
            <a:r>
              <a:rPr lang="en-US" altLang="en-US" sz="2600" dirty="0" err="1" smtClean="0">
                <a:latin typeface="Century Gothic" panose="020B0502020202020204" pitchFamily="34" charset="0"/>
              </a:rPr>
              <a:t>depósito</a:t>
            </a:r>
            <a:endParaRPr lang="en-US" altLang="en-US" sz="2600" dirty="0">
              <a:latin typeface="Century Gothic" panose="020B0502020202020204" pitchFamily="34" charset="0"/>
            </a:endParaRPr>
          </a:p>
          <a:p>
            <a:pPr lvl="1">
              <a:lnSpc>
                <a:spcPct val="90000"/>
              </a:lnSpc>
              <a:spcBef>
                <a:spcPct val="20000"/>
              </a:spcBef>
              <a:buClr>
                <a:schemeClr val="accent1"/>
              </a:buClr>
              <a:buSzPct val="65000"/>
              <a:buFont typeface="Wingdings" panose="05000000000000000000" pitchFamily="2" charset="2"/>
              <a:buChar char="q"/>
            </a:pPr>
            <a:r>
              <a:rPr lang="en-US" altLang="en-US" sz="2600" dirty="0" smtClean="0">
                <a:latin typeface="Century Gothic" panose="020B0502020202020204" pitchFamily="34" charset="0"/>
              </a:rPr>
              <a:t>¿¿</a:t>
            </a:r>
            <a:r>
              <a:rPr lang="en-US" altLang="en-US" sz="2600" dirty="0" err="1" smtClean="0">
                <a:latin typeface="Century Gothic" panose="020B0502020202020204" pitchFamily="34" charset="0"/>
              </a:rPr>
              <a:t>Cómo</a:t>
            </a:r>
            <a:r>
              <a:rPr lang="en-US" altLang="en-US" sz="2600" dirty="0" smtClean="0">
                <a:latin typeface="Century Gothic" panose="020B0502020202020204" pitchFamily="34" charset="0"/>
              </a:rPr>
              <a:t> </a:t>
            </a:r>
            <a:r>
              <a:rPr lang="en-US" altLang="en-US" sz="2600" dirty="0" err="1" smtClean="0">
                <a:latin typeface="Century Gothic" panose="020B0502020202020204" pitchFamily="34" charset="0"/>
              </a:rPr>
              <a:t>está</a:t>
            </a:r>
            <a:r>
              <a:rPr lang="en-US" altLang="en-US" sz="2600" dirty="0" smtClean="0">
                <a:latin typeface="Century Gothic" panose="020B0502020202020204" pitchFamily="34" charset="0"/>
              </a:rPr>
              <a:t> la </a:t>
            </a:r>
            <a:r>
              <a:rPr lang="en-US" altLang="en-US" sz="2600" dirty="0" err="1" smtClean="0">
                <a:latin typeface="Century Gothic" panose="020B0502020202020204" pitchFamily="34" charset="0"/>
              </a:rPr>
              <a:t>calidad</a:t>
            </a:r>
            <a:r>
              <a:rPr lang="en-US" altLang="en-US" sz="2600" dirty="0" smtClean="0">
                <a:latin typeface="Century Gothic" panose="020B0502020202020204" pitchFamily="34" charset="0"/>
              </a:rPr>
              <a:t> del </a:t>
            </a:r>
            <a:r>
              <a:rPr lang="en-US" altLang="en-US" sz="2600" dirty="0" err="1" smtClean="0">
                <a:latin typeface="Century Gothic" panose="020B0502020202020204" pitchFamily="34" charset="0"/>
              </a:rPr>
              <a:t>aire</a:t>
            </a:r>
            <a:r>
              <a:rPr lang="en-US" altLang="en-US" sz="2600" dirty="0" smtClean="0">
                <a:latin typeface="Century Gothic" panose="020B0502020202020204" pitchFamily="34" charset="0"/>
              </a:rPr>
              <a:t>??</a:t>
            </a:r>
            <a:endParaRPr lang="en-US" altLang="en-US" sz="2600" dirty="0">
              <a:latin typeface="Century Gothic" panose="020B0502020202020204" pitchFamily="34" charset="0"/>
            </a:endParaRPr>
          </a:p>
          <a:p>
            <a:pPr lvl="1">
              <a:lnSpc>
                <a:spcPct val="90000"/>
              </a:lnSpc>
              <a:spcBef>
                <a:spcPct val="20000"/>
              </a:spcBef>
              <a:buClr>
                <a:schemeClr val="accent1"/>
              </a:buClr>
              <a:buSzPct val="65000"/>
              <a:buFont typeface="Wingdings" panose="05000000000000000000" pitchFamily="2" charset="2"/>
              <a:buChar char="q"/>
            </a:pPr>
            <a:r>
              <a:rPr lang="en-US" altLang="en-US" sz="2600" b="1" i="1" dirty="0" smtClean="0">
                <a:latin typeface="Century Gothic" panose="020B0502020202020204" pitchFamily="34" charset="0"/>
              </a:rPr>
              <a:t>Lock out-Tag out</a:t>
            </a:r>
            <a:r>
              <a:rPr lang="en-US" altLang="en-US" sz="2600" dirty="0" smtClean="0">
                <a:latin typeface="Century Gothic" panose="020B0502020202020204" pitchFamily="34" charset="0"/>
              </a:rPr>
              <a:t>…</a:t>
            </a:r>
            <a:r>
              <a:rPr lang="en-US" altLang="en-US" sz="2600" dirty="0" err="1" smtClean="0">
                <a:latin typeface="Century Gothic" panose="020B0502020202020204" pitchFamily="34" charset="0"/>
              </a:rPr>
              <a:t>Interrupción</a:t>
            </a:r>
            <a:r>
              <a:rPr lang="en-US" altLang="en-US" sz="2600" dirty="0" smtClean="0">
                <a:latin typeface="Century Gothic" panose="020B0502020202020204" pitchFamily="34" charset="0"/>
              </a:rPr>
              <a:t> de </a:t>
            </a:r>
            <a:r>
              <a:rPr lang="en-US" altLang="en-US" sz="2600" dirty="0" err="1" smtClean="0">
                <a:latin typeface="Century Gothic" panose="020B0502020202020204" pitchFamily="34" charset="0"/>
              </a:rPr>
              <a:t>energía</a:t>
            </a:r>
            <a:r>
              <a:rPr lang="en-US" altLang="en-US" sz="2600" dirty="0" smtClean="0">
                <a:latin typeface="Century Gothic" panose="020B0502020202020204" pitchFamily="34" charset="0"/>
              </a:rPr>
              <a:t> con </a:t>
            </a:r>
            <a:r>
              <a:rPr lang="en-US" altLang="en-US" sz="2600" dirty="0" err="1" smtClean="0">
                <a:latin typeface="Century Gothic" panose="020B0502020202020204" pitchFamily="34" charset="0"/>
              </a:rPr>
              <a:t>candado</a:t>
            </a:r>
            <a:r>
              <a:rPr lang="en-US" altLang="en-US" sz="2600" dirty="0" smtClean="0">
                <a:latin typeface="Century Gothic" panose="020B0502020202020204" pitchFamily="34" charset="0"/>
              </a:rPr>
              <a:t> y </a:t>
            </a:r>
            <a:r>
              <a:rPr lang="en-US" altLang="en-US" sz="2600" dirty="0" err="1" smtClean="0">
                <a:latin typeface="Century Gothic" panose="020B0502020202020204" pitchFamily="34" charset="0"/>
              </a:rPr>
              <a:t>etiqueta</a:t>
            </a:r>
            <a:r>
              <a:rPr lang="en-US" altLang="en-US" sz="2600" dirty="0" smtClean="0">
                <a:latin typeface="Century Gothic" panose="020B0502020202020204" pitchFamily="34" charset="0"/>
              </a:rPr>
              <a:t>…¡SIEMPRE!</a:t>
            </a:r>
            <a:endParaRPr lang="en-US" altLang="en-US" sz="2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dirty="0" smtClean="0">
                <a:solidFill>
                  <a:srgbClr val="FF0000"/>
                </a:solidFill>
                <a:latin typeface="Century Gothic" panose="020B0502020202020204" pitchFamily="34" charset="0"/>
              </a:rPr>
              <a:t>¡</a:t>
            </a:r>
            <a:r>
              <a:rPr lang="en-US" altLang="en-US" sz="3600" dirty="0" err="1" smtClean="0">
                <a:solidFill>
                  <a:srgbClr val="FF0000"/>
                </a:solidFill>
                <a:latin typeface="Century Gothic" panose="020B0502020202020204" pitchFamily="34" charset="0"/>
              </a:rPr>
              <a:t>Nunca</a:t>
            </a:r>
            <a:r>
              <a:rPr lang="en-US" altLang="en-US" sz="3600" dirty="0" smtClean="0">
                <a:solidFill>
                  <a:srgbClr val="FF0000"/>
                </a:solidFill>
                <a:latin typeface="Century Gothic" panose="020B0502020202020204" pitchFamily="34" charset="0"/>
              </a:rPr>
              <a:t> … </a:t>
            </a:r>
            <a:r>
              <a:rPr lang="en-US" altLang="en-US" sz="3600" dirty="0" err="1" smtClean="0">
                <a:solidFill>
                  <a:srgbClr val="FF0000"/>
                </a:solidFill>
                <a:latin typeface="Century Gothic" panose="020B0502020202020204" pitchFamily="34" charset="0"/>
              </a:rPr>
              <a:t>jamás</a:t>
            </a:r>
            <a:r>
              <a:rPr lang="en-US" altLang="en-US" sz="3600" dirty="0" smtClean="0">
                <a:solidFill>
                  <a:srgbClr val="FF0000"/>
                </a:solidFill>
                <a:latin typeface="Century Gothic" panose="020B0502020202020204" pitchFamily="34" charset="0"/>
              </a:rPr>
              <a:t>… </a:t>
            </a:r>
            <a:r>
              <a:rPr lang="en-US" altLang="en-US" sz="3600" dirty="0" err="1" smtClean="0">
                <a:solidFill>
                  <a:srgbClr val="FF0000"/>
                </a:solidFill>
                <a:latin typeface="Century Gothic" panose="020B0502020202020204" pitchFamily="34" charset="0"/>
              </a:rPr>
              <a:t>trabaje</a:t>
            </a:r>
            <a:r>
              <a:rPr lang="en-US" altLang="en-US" sz="3600" dirty="0" smtClean="0">
                <a:solidFill>
                  <a:srgbClr val="FF0000"/>
                </a:solidFill>
                <a:latin typeface="Century Gothic" panose="020B0502020202020204" pitchFamily="34" charset="0"/>
              </a:rPr>
              <a:t> solo!</a:t>
            </a:r>
            <a:endParaRPr lang="en-US" altLang="en-US" sz="3600" dirty="0">
              <a:solidFill>
                <a:srgbClr val="FF0000"/>
              </a:solidFill>
              <a:latin typeface="Century Gothic" panose="020B0502020202020204" pitchFamily="34" charset="0"/>
            </a:endParaRPr>
          </a:p>
          <a:p>
            <a:pPr lvl="1">
              <a:lnSpc>
                <a:spcPct val="90000"/>
              </a:lnSpc>
              <a:spcBef>
                <a:spcPct val="20000"/>
              </a:spcBef>
              <a:buClr>
                <a:schemeClr val="accent1"/>
              </a:buClr>
              <a:buSzPct val="65000"/>
              <a:buFont typeface="Wingdings" panose="05000000000000000000" pitchFamily="2" charset="2"/>
              <a:buChar char="q"/>
            </a:pPr>
            <a:endParaRPr lang="en-US" altLang="en-US" sz="35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endParaRPr lang="en-US" altLang="en-US" sz="32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18204062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hidden="1"/>
          <p:cNvSpPr>
            <a:spLocks noGrp="1"/>
          </p:cNvSpPr>
          <p:nvPr>
            <p:ph type="title"/>
          </p:nvPr>
        </p:nvSpPr>
        <p:spPr>
          <a:xfrm>
            <a:off x="320040" y="0"/>
            <a:ext cx="8229600" cy="1143000"/>
          </a:xfrm>
        </p:spPr>
        <p:txBody>
          <a:bodyPr/>
          <a:lstStyle/>
          <a:p>
            <a:r>
              <a:rPr lang="es-ES" sz="1000" dirty="0"/>
              <a:t>Kit de entrada al depósito para fijar cuerda salvavidas y minimizar distención</a:t>
            </a:r>
            <a:r>
              <a:rPr lang="es-ES" dirty="0"/>
              <a:t/>
            </a:r>
            <a:br>
              <a:rPr lang="es-ES" dirty="0"/>
            </a:br>
            <a:endParaRPr lang="en-US" dirty="0"/>
          </a:p>
        </p:txBody>
      </p:sp>
      <p:pic>
        <p:nvPicPr>
          <p:cNvPr id="4" name="Picture 3" title="Kit de entrada al depósito para fijar cuerda salvavidas y minimizar distención"/>
          <p:cNvPicPr>
            <a:picLocks noChangeAspect="1"/>
          </p:cNvPicPr>
          <p:nvPr/>
        </p:nvPicPr>
        <p:blipFill rotWithShape="1">
          <a:blip r:embed="rId3" cstate="email">
            <a:extLst>
              <a:ext uri="{28A0092B-C50C-407E-A947-70E740481C1C}">
                <a14:useLocalDpi xmlns:a14="http://schemas.microsoft.com/office/drawing/2010/main"/>
              </a:ext>
            </a:extLst>
          </a:blip>
          <a:srcRect b="1274"/>
          <a:stretch/>
        </p:blipFill>
        <p:spPr>
          <a:xfrm>
            <a:off x="304800" y="406402"/>
            <a:ext cx="8518169" cy="5541912"/>
          </a:xfrm>
          <a:prstGeom prst="rect">
            <a:avLst/>
          </a:prstGeom>
        </p:spPr>
      </p:pic>
      <p:sp>
        <p:nvSpPr>
          <p:cNvPr id="5" name="TextBox 4" title="caja de titulo de diapositiva"/>
          <p:cNvSpPr txBox="1"/>
          <p:nvPr/>
        </p:nvSpPr>
        <p:spPr>
          <a:xfrm>
            <a:off x="457200" y="406402"/>
            <a:ext cx="3733800" cy="2062103"/>
          </a:xfrm>
          <a:prstGeom prst="rect">
            <a:avLst/>
          </a:prstGeom>
          <a:solidFill>
            <a:schemeClr val="bg1"/>
          </a:solidFill>
        </p:spPr>
        <p:txBody>
          <a:bodyPr wrap="square" rtlCol="0">
            <a:spAutoFit/>
          </a:bodyPr>
          <a:lstStyle/>
          <a:p>
            <a:pPr algn="ctr"/>
            <a:r>
              <a:rPr lang="es-MX" sz="3200" dirty="0" smtClean="0">
                <a:latin typeface="Arial Narrow" pitchFamily="34" charset="0"/>
                <a:cs typeface="Times New Roman" pitchFamily="18" charset="0"/>
              </a:rPr>
              <a:t>Kit </a:t>
            </a:r>
            <a:r>
              <a:rPr lang="es-MX" sz="3200" dirty="0" smtClean="0">
                <a:latin typeface="Arial Narrow" pitchFamily="34" charset="0"/>
                <a:cs typeface="Times New Roman" pitchFamily="18" charset="0"/>
              </a:rPr>
              <a:t>de entrada al depósito para fijar cuerda salvavidas y minimizar distención</a:t>
            </a:r>
            <a:endParaRPr lang="en-US" sz="3200" dirty="0" smtClean="0">
              <a:latin typeface="Arial Narrow" pitchFamily="34" charset="0"/>
              <a:cs typeface="Times New Roman" pitchFamily="18" charset="0"/>
            </a:endParaRPr>
          </a:p>
        </p:txBody>
      </p:sp>
    </p:spTree>
    <p:custDataLst>
      <p:tags r:id="rId1"/>
    </p:custDataLst>
    <p:extLst>
      <p:ext uri="{BB962C8B-B14F-4D97-AF65-F5344CB8AC3E}">
        <p14:creationId xmlns:p14="http://schemas.microsoft.com/office/powerpoint/2010/main" val="62200152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p:nvPr>
        </p:nvSpPr>
        <p:spPr/>
        <p:txBody>
          <a:bodyPr/>
          <a:lstStyle/>
          <a:p>
            <a:pPr eaLnBrk="1" hangingPunct="1"/>
            <a:r>
              <a:rPr lang="en-US" altLang="en-US" dirty="0" err="1" smtClean="0">
                <a:latin typeface="Arial" panose="020B0604020202020204" pitchFamily="34" charset="0"/>
              </a:rPr>
              <a:t>Qué</a:t>
            </a:r>
            <a:r>
              <a:rPr lang="en-US" altLang="en-US" dirty="0" smtClean="0">
                <a:latin typeface="Arial" panose="020B0604020202020204" pitchFamily="34" charset="0"/>
              </a:rPr>
              <a:t> </a:t>
            </a:r>
            <a:r>
              <a:rPr lang="en-US" altLang="en-US" dirty="0" err="1" smtClean="0">
                <a:latin typeface="Arial" panose="020B0604020202020204" pitchFamily="34" charset="0"/>
              </a:rPr>
              <a:t>observar</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p:cNvSpPr txBox="1">
            <a:spLocks noChangeArrowheads="1"/>
          </p:cNvSpPr>
          <p:nvPr/>
        </p:nvSpPr>
        <p:spPr bwMode="auto">
          <a:xfrm>
            <a:off x="533400" y="2590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a:lnSpc>
                <a:spcPct val="90000"/>
              </a:lnSpc>
              <a:buFont typeface="Wingdings" charset="2"/>
              <a:buChar char="q"/>
              <a:defRPr/>
            </a:pPr>
            <a:r>
              <a:rPr lang="en-US" sz="3600" dirty="0" err="1" smtClean="0"/>
              <a:t>Prácticas</a:t>
            </a:r>
            <a:r>
              <a:rPr lang="en-US" sz="3600" dirty="0" smtClean="0"/>
              <a:t> </a:t>
            </a:r>
            <a:r>
              <a:rPr lang="en-US" sz="3600" dirty="0" err="1" smtClean="0"/>
              <a:t>sanitarias</a:t>
            </a:r>
            <a:r>
              <a:rPr lang="en-US" sz="3600" dirty="0" smtClean="0"/>
              <a:t> </a:t>
            </a:r>
            <a:r>
              <a:rPr lang="en-US" sz="3600" dirty="0" err="1" smtClean="0"/>
              <a:t>inadecuadas</a:t>
            </a:r>
            <a:endParaRPr lang="en-US" sz="3600" dirty="0" smtClean="0"/>
          </a:p>
          <a:p>
            <a:pPr>
              <a:lnSpc>
                <a:spcPct val="90000"/>
              </a:lnSpc>
              <a:buFont typeface="Wingdings" charset="2"/>
              <a:buChar char="q"/>
              <a:defRPr/>
            </a:pPr>
            <a:r>
              <a:rPr lang="en-US" sz="3600" dirty="0" smtClean="0"/>
              <a:t>Mal </a:t>
            </a:r>
            <a:r>
              <a:rPr lang="en-US" sz="3600" dirty="0" err="1" smtClean="0"/>
              <a:t>diseño</a:t>
            </a:r>
            <a:r>
              <a:rPr lang="en-US" sz="3600" dirty="0" smtClean="0"/>
              <a:t> o </a:t>
            </a:r>
            <a:r>
              <a:rPr lang="en-US" sz="3600" dirty="0" err="1" smtClean="0"/>
              <a:t>falla</a:t>
            </a:r>
            <a:r>
              <a:rPr lang="en-US" sz="3600" dirty="0" smtClean="0"/>
              <a:t> del </a:t>
            </a:r>
            <a:r>
              <a:rPr lang="en-US" sz="3600" dirty="0" err="1" smtClean="0"/>
              <a:t>sistema</a:t>
            </a:r>
            <a:r>
              <a:rPr lang="en-US" sz="3600" dirty="0" smtClean="0"/>
              <a:t> de </a:t>
            </a:r>
            <a:r>
              <a:rPr lang="en-US" sz="3600" dirty="0" err="1" smtClean="0"/>
              <a:t>reclamación</a:t>
            </a:r>
            <a:endParaRPr lang="en-US" sz="3600" dirty="0" smtClean="0"/>
          </a:p>
          <a:p>
            <a:pPr marL="0" indent="0">
              <a:lnSpc>
                <a:spcPct val="90000"/>
              </a:lnSpc>
              <a:buNone/>
              <a:defRPr/>
            </a:pPr>
            <a:r>
              <a:rPr lang="es-MX" sz="4000" b="1" dirty="0" smtClean="0">
                <a:solidFill>
                  <a:srgbClr val="FF0000"/>
                </a:solidFill>
              </a:rPr>
              <a:t>Y…</a:t>
            </a:r>
            <a:endParaRPr lang="en-US" sz="4000" b="1" dirty="0" smtClean="0">
              <a:solidFill>
                <a:srgbClr val="FF0000"/>
              </a:solidFill>
            </a:endParaRPr>
          </a:p>
          <a:p>
            <a:pPr>
              <a:lnSpc>
                <a:spcPct val="90000"/>
              </a:lnSpc>
              <a:buFont typeface="Wingdings" charset="2"/>
              <a:buChar char="q"/>
              <a:defRPr/>
            </a:pPr>
            <a:r>
              <a:rPr lang="en-US" sz="4000" b="1" dirty="0" err="1" smtClean="0">
                <a:solidFill>
                  <a:srgbClr val="FF0000"/>
                </a:solidFill>
              </a:rPr>
              <a:t>Manejo</a:t>
            </a:r>
            <a:r>
              <a:rPr lang="en-US" sz="4000" b="1" dirty="0" smtClean="0">
                <a:solidFill>
                  <a:srgbClr val="FF0000"/>
                </a:solidFill>
              </a:rPr>
              <a:t> </a:t>
            </a:r>
            <a:r>
              <a:rPr lang="en-US" sz="4000" b="1" dirty="0" err="1" smtClean="0">
                <a:solidFill>
                  <a:srgbClr val="FF0000"/>
                </a:solidFill>
              </a:rPr>
              <a:t>inadecuado</a:t>
            </a:r>
            <a:r>
              <a:rPr lang="en-US" sz="4000" b="1" dirty="0" smtClean="0">
                <a:solidFill>
                  <a:srgbClr val="FF0000"/>
                </a:solidFill>
              </a:rPr>
              <a:t> de </a:t>
            </a:r>
            <a:r>
              <a:rPr lang="en-US" sz="4000" b="1" dirty="0" err="1" smtClean="0">
                <a:solidFill>
                  <a:srgbClr val="FF0000"/>
                </a:solidFill>
              </a:rPr>
              <a:t>polvo</a:t>
            </a:r>
            <a:endParaRPr lang="en-US" sz="4000" b="1" dirty="0">
              <a:solidFill>
                <a:srgbClr val="FF0000"/>
              </a:solidFill>
            </a:endParaRPr>
          </a:p>
          <a:p>
            <a:pPr marL="568325" indent="-568325">
              <a:lnSpc>
                <a:spcPct val="90000"/>
              </a:lnSpc>
              <a:defRPr/>
            </a:pPr>
            <a:endParaRPr lang="en-US" sz="3200" dirty="0" smtClean="0"/>
          </a:p>
        </p:txBody>
      </p:sp>
    </p:spTree>
    <p:custDataLst>
      <p:tags r:id="rId1"/>
    </p:custDataLst>
    <p:extLst>
      <p:ext uri="{BB962C8B-B14F-4D97-AF65-F5344CB8AC3E}">
        <p14:creationId xmlns:p14="http://schemas.microsoft.com/office/powerpoint/2010/main" val="419236086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2"/>
          <p:cNvSpPr>
            <a:spLocks noGrp="1" noChangeArrowheads="1"/>
          </p:cNvSpPr>
          <p:nvPr>
            <p:ph type="title"/>
          </p:nvPr>
        </p:nvSpPr>
        <p:spPr>
          <a:xfrm>
            <a:off x="457200" y="304800"/>
            <a:ext cx="8229600" cy="1143000"/>
          </a:xfrm>
        </p:spPr>
        <p:txBody>
          <a:bodyPr/>
          <a:lstStyle/>
          <a:p>
            <a:pPr eaLnBrk="1" hangingPunct="1"/>
            <a:r>
              <a:rPr lang="en-US" altLang="en-US" dirty="0" smtClean="0">
                <a:latin typeface="Arial" panose="020B0604020202020204" pitchFamily="34" charset="0"/>
              </a:rPr>
              <a:t>¿Y </a:t>
            </a:r>
            <a:r>
              <a:rPr lang="en-US" altLang="en-US" dirty="0" err="1" smtClean="0">
                <a:latin typeface="Arial" panose="020B0604020202020204" pitchFamily="34" charset="0"/>
              </a:rPr>
              <a:t>qué</a:t>
            </a:r>
            <a:r>
              <a:rPr lang="en-US" altLang="en-US" dirty="0" smtClean="0">
                <a:latin typeface="Arial" panose="020B0604020202020204" pitchFamily="34" charset="0"/>
              </a:rPr>
              <a:t> de </a:t>
            </a:r>
            <a:r>
              <a:rPr lang="en-US" altLang="en-US" dirty="0" err="1" smtClean="0">
                <a:latin typeface="Arial" panose="020B0604020202020204" pitchFamily="34" charset="0"/>
              </a:rPr>
              <a:t>las</a:t>
            </a:r>
            <a:r>
              <a:rPr lang="en-US" altLang="en-US" dirty="0" smtClean="0">
                <a:latin typeface="Arial" panose="020B0604020202020204" pitchFamily="34" charset="0"/>
              </a:rPr>
              <a:t> </a:t>
            </a:r>
            <a:r>
              <a:rPr lang="en-US" altLang="en-US" dirty="0" err="1" smtClean="0">
                <a:latin typeface="Arial" panose="020B0604020202020204" pitchFamily="34" charset="0"/>
              </a:rPr>
              <a:t>explosiones</a:t>
            </a:r>
            <a:r>
              <a:rPr lang="en-US" altLang="en-US" dirty="0" smtClean="0">
                <a:latin typeface="Arial" panose="020B0604020202020204" pitchFamily="34" charset="0"/>
              </a:rPr>
              <a:t>?</a:t>
            </a:r>
          </a:p>
        </p:txBody>
      </p:sp>
      <p:sp>
        <p:nvSpPr>
          <p:cNvPr id="5" name="Rectangle 3"/>
          <p:cNvSpPr txBox="1">
            <a:spLocks noChangeArrowheads="1"/>
          </p:cNvSpPr>
          <p:nvPr/>
        </p:nvSpPr>
        <p:spPr bwMode="auto">
          <a:xfrm>
            <a:off x="495300" y="12192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None/>
            </a:pPr>
            <a:r>
              <a:rPr lang="en-US" altLang="en-US" sz="3100" dirty="0">
                <a:latin typeface="Century Gothic" panose="020B0502020202020204" pitchFamily="34" charset="0"/>
              </a:rPr>
              <a:t>  </a:t>
            </a:r>
            <a:r>
              <a:rPr lang="en-US" altLang="en-US" sz="3600" dirty="0" err="1" smtClean="0">
                <a:latin typeface="Century Gothic" panose="020B0502020202020204" pitchFamily="34" charset="0"/>
              </a:rPr>
              <a:t>Requiere</a:t>
            </a:r>
            <a:r>
              <a:rPr lang="en-US" altLang="en-US" sz="3600" dirty="0" smtClean="0">
                <a:latin typeface="Century Gothic" panose="020B0502020202020204" pitchFamily="34" charset="0"/>
              </a:rPr>
              <a:t> </a:t>
            </a:r>
            <a:r>
              <a:rPr lang="en-US" altLang="en-US" sz="3600" dirty="0">
                <a:latin typeface="Century Gothic" panose="020B0502020202020204" pitchFamily="34" charset="0"/>
              </a:rPr>
              <a:t>5 </a:t>
            </a:r>
            <a:r>
              <a:rPr lang="en-US" altLang="en-US" sz="3600" dirty="0" err="1" smtClean="0">
                <a:latin typeface="Century Gothic" panose="020B0502020202020204" pitchFamily="34" charset="0"/>
              </a:rPr>
              <a:t>elementos</a:t>
            </a:r>
            <a:r>
              <a:rPr lang="en-US" altLang="en-US" sz="3600" dirty="0" smtClean="0">
                <a:latin typeface="Century Gothic" panose="020B0502020202020204" pitchFamily="34" charset="0"/>
              </a:rPr>
              <a:t>…</a:t>
            </a:r>
            <a:r>
              <a:rPr lang="en-US" altLang="en-US" sz="4000" dirty="0" smtClean="0">
                <a:solidFill>
                  <a:schemeClr val="accent2"/>
                </a:solidFill>
                <a:latin typeface="Century Gothic" panose="020B0502020202020204" pitchFamily="34" charset="0"/>
              </a:rPr>
              <a:t>!SIEMPRE!</a:t>
            </a: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n"/>
            </a:pPr>
            <a:endParaRPr lang="en-US" altLang="en-US" sz="3200" dirty="0">
              <a:latin typeface="Century Gothic" panose="020B0502020202020204" pitchFamily="34" charset="0"/>
            </a:endParaRPr>
          </a:p>
        </p:txBody>
      </p:sp>
      <p:pic>
        <p:nvPicPr>
          <p:cNvPr id="2" name="Picture 1" descr="Screen Shot 2014-12-17 at 7.28.18 PM.png" title="elementos necesarios para crear una explosión"/>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 y="1828800"/>
            <a:ext cx="8077200" cy="4191000"/>
          </a:xfrm>
          <a:prstGeom prst="rect">
            <a:avLst/>
          </a:prstGeom>
          <a:ln>
            <a:noFill/>
          </a:ln>
          <a:effectLst>
            <a:softEdge rad="112500"/>
          </a:effectLst>
        </p:spPr>
      </p:pic>
      <p:sp>
        <p:nvSpPr>
          <p:cNvPr id="3" name="TextBox 2"/>
          <p:cNvSpPr txBox="1"/>
          <p:nvPr/>
        </p:nvSpPr>
        <p:spPr>
          <a:xfrm>
            <a:off x="1066800" y="2209800"/>
            <a:ext cx="1828800" cy="523220"/>
          </a:xfrm>
          <a:prstGeom prst="rect">
            <a:avLst/>
          </a:prstGeom>
          <a:solidFill>
            <a:srgbClr val="FFFF99"/>
          </a:solidFill>
        </p:spPr>
        <p:txBody>
          <a:bodyPr wrap="square" rtlCol="0">
            <a:spAutoFit/>
          </a:bodyPr>
          <a:lstStyle/>
          <a:p>
            <a:pPr algn="ctr"/>
            <a:r>
              <a:rPr lang="es-MX" sz="2800" dirty="0" smtClean="0">
                <a:latin typeface="Arial Narrow" pitchFamily="34" charset="0"/>
                <a:cs typeface="Times New Roman" pitchFamily="18" charset="0"/>
              </a:rPr>
              <a:t>Combustible</a:t>
            </a:r>
            <a:endParaRPr lang="en-US" sz="2800" dirty="0" smtClean="0">
              <a:latin typeface="Arial Narrow" pitchFamily="34" charset="0"/>
              <a:cs typeface="Times New Roman" pitchFamily="18" charset="0"/>
            </a:endParaRPr>
          </a:p>
        </p:txBody>
      </p:sp>
      <p:sp>
        <p:nvSpPr>
          <p:cNvPr id="6" name="TextBox 5"/>
          <p:cNvSpPr txBox="1"/>
          <p:nvPr/>
        </p:nvSpPr>
        <p:spPr>
          <a:xfrm>
            <a:off x="5181600" y="2286000"/>
            <a:ext cx="1828800" cy="523220"/>
          </a:xfrm>
          <a:prstGeom prst="rect">
            <a:avLst/>
          </a:prstGeom>
          <a:solidFill>
            <a:srgbClr val="FFFF99"/>
          </a:solidFill>
        </p:spPr>
        <p:txBody>
          <a:bodyPr wrap="square" rtlCol="0">
            <a:spAutoFit/>
          </a:bodyPr>
          <a:lstStyle/>
          <a:p>
            <a:pPr algn="ctr"/>
            <a:r>
              <a:rPr lang="es-MX" sz="2800" dirty="0" smtClean="0">
                <a:latin typeface="Arial Narrow" pitchFamily="34" charset="0"/>
                <a:cs typeface="Times New Roman" pitchFamily="18" charset="0"/>
              </a:rPr>
              <a:t>Ignición</a:t>
            </a:r>
            <a:endParaRPr lang="en-US" sz="2800" dirty="0" smtClean="0">
              <a:latin typeface="Arial Narrow" pitchFamily="34" charset="0"/>
              <a:cs typeface="Times New Roman" pitchFamily="18" charset="0"/>
            </a:endParaRPr>
          </a:p>
        </p:txBody>
      </p:sp>
      <p:sp>
        <p:nvSpPr>
          <p:cNvPr id="7" name="TextBox 6"/>
          <p:cNvSpPr txBox="1"/>
          <p:nvPr/>
        </p:nvSpPr>
        <p:spPr>
          <a:xfrm>
            <a:off x="609600" y="4038600"/>
            <a:ext cx="1828800" cy="523220"/>
          </a:xfrm>
          <a:prstGeom prst="rect">
            <a:avLst/>
          </a:prstGeom>
          <a:solidFill>
            <a:srgbClr val="FFFF99"/>
          </a:solidFill>
        </p:spPr>
        <p:txBody>
          <a:bodyPr wrap="square" rtlCol="0">
            <a:spAutoFit/>
          </a:bodyPr>
          <a:lstStyle/>
          <a:p>
            <a:pPr algn="ctr"/>
            <a:r>
              <a:rPr lang="es-MX" sz="2800" dirty="0" smtClean="0">
                <a:latin typeface="Arial Narrow" pitchFamily="34" charset="0"/>
                <a:cs typeface="Times New Roman" pitchFamily="18" charset="0"/>
              </a:rPr>
              <a:t>Dispersión</a:t>
            </a:r>
            <a:endParaRPr lang="en-US" sz="2800" dirty="0" smtClean="0">
              <a:latin typeface="Arial Narrow" pitchFamily="34" charset="0"/>
              <a:cs typeface="Times New Roman" pitchFamily="18" charset="0"/>
            </a:endParaRPr>
          </a:p>
        </p:txBody>
      </p:sp>
      <p:sp>
        <p:nvSpPr>
          <p:cNvPr id="8" name="TextBox 7"/>
          <p:cNvSpPr txBox="1"/>
          <p:nvPr/>
        </p:nvSpPr>
        <p:spPr>
          <a:xfrm>
            <a:off x="5715000" y="4495800"/>
            <a:ext cx="2286000" cy="523220"/>
          </a:xfrm>
          <a:prstGeom prst="rect">
            <a:avLst/>
          </a:prstGeom>
          <a:solidFill>
            <a:srgbClr val="FFFF99"/>
          </a:solidFill>
        </p:spPr>
        <p:txBody>
          <a:bodyPr wrap="square" rtlCol="0">
            <a:spAutoFit/>
          </a:bodyPr>
          <a:lstStyle/>
          <a:p>
            <a:pPr algn="ctr"/>
            <a:r>
              <a:rPr lang="es-MX" sz="2800" dirty="0" smtClean="0">
                <a:latin typeface="Arial Narrow" pitchFamily="34" charset="0"/>
                <a:cs typeface="Times New Roman" pitchFamily="18" charset="0"/>
              </a:rPr>
              <a:t>Confinamiento</a:t>
            </a:r>
            <a:endParaRPr lang="en-US" sz="2800" dirty="0" smtClean="0">
              <a:latin typeface="Arial Narrow" pitchFamily="34" charset="0"/>
              <a:cs typeface="Times New Roman" pitchFamily="18" charset="0"/>
            </a:endParaRPr>
          </a:p>
        </p:txBody>
      </p:sp>
      <p:sp>
        <p:nvSpPr>
          <p:cNvPr id="9" name="TextBox 8"/>
          <p:cNvSpPr txBox="1"/>
          <p:nvPr/>
        </p:nvSpPr>
        <p:spPr>
          <a:xfrm>
            <a:off x="3429000" y="5496580"/>
            <a:ext cx="1828800" cy="523220"/>
          </a:xfrm>
          <a:prstGeom prst="rect">
            <a:avLst/>
          </a:prstGeom>
          <a:solidFill>
            <a:srgbClr val="FFFF99"/>
          </a:solidFill>
        </p:spPr>
        <p:txBody>
          <a:bodyPr wrap="square" rtlCol="0">
            <a:spAutoFit/>
          </a:bodyPr>
          <a:lstStyle/>
          <a:p>
            <a:pPr algn="ctr"/>
            <a:r>
              <a:rPr lang="es-MX" sz="2800" dirty="0" smtClean="0">
                <a:latin typeface="Arial Narrow" pitchFamily="34" charset="0"/>
                <a:cs typeface="Times New Roman" pitchFamily="18" charset="0"/>
              </a:rPr>
              <a:t>Oxígeno</a:t>
            </a:r>
            <a:endParaRPr lang="en-US" sz="2800" dirty="0" smtClean="0">
              <a:latin typeface="Arial Narrow" pitchFamily="34" charset="0"/>
              <a:cs typeface="Times New Roman" pitchFamily="18" charset="0"/>
            </a:endParaRPr>
          </a:p>
        </p:txBody>
      </p:sp>
    </p:spTree>
    <p:custDataLst>
      <p:tags r:id="rId1"/>
    </p:custDataLst>
    <p:extLst>
      <p:ext uri="{BB962C8B-B14F-4D97-AF65-F5344CB8AC3E}">
        <p14:creationId xmlns:p14="http://schemas.microsoft.com/office/powerpoint/2010/main" val="70762457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¿Y </a:t>
            </a:r>
            <a:r>
              <a:rPr lang="en-US" altLang="en-US" dirty="0" err="1" smtClean="0">
                <a:latin typeface="Arial" panose="020B0604020202020204" pitchFamily="34" charset="0"/>
              </a:rPr>
              <a:t>qué</a:t>
            </a:r>
            <a:r>
              <a:rPr lang="en-US" altLang="en-US" dirty="0" smtClean="0">
                <a:latin typeface="Arial" panose="020B0604020202020204" pitchFamily="34" charset="0"/>
              </a:rPr>
              <a:t> de las </a:t>
            </a:r>
            <a:r>
              <a:rPr lang="en-US" altLang="en-US" dirty="0" err="1" smtClean="0">
                <a:latin typeface="Arial" panose="020B0604020202020204" pitchFamily="34" charset="0"/>
              </a:rPr>
              <a:t>explosiones</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descr="&#10;&#10;&#10;&#10;" title="ejemplos de pasos de una explosión"/>
          <p:cNvSpPr txBox="1">
            <a:spLocks noChangeArrowheads="1"/>
          </p:cNvSpPr>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marL="0" indent="0">
              <a:lnSpc>
                <a:spcPct val="90000"/>
              </a:lnSpc>
              <a:buFont typeface="Wingdings" charset="0"/>
              <a:buNone/>
              <a:defRPr/>
            </a:pPr>
            <a:r>
              <a:rPr lang="en-US" dirty="0" smtClean="0"/>
              <a:t> </a:t>
            </a:r>
            <a:endParaRPr lang="en-US" sz="3200" dirty="0" smtClean="0"/>
          </a:p>
        </p:txBody>
      </p:sp>
      <p:pic>
        <p:nvPicPr>
          <p:cNvPr id="3" name="Picture 2" descr="Screen Shot 2014-12-17 at 7.31.34 PM.png" title="caja de texto"/>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85800" y="1295400"/>
            <a:ext cx="8001000" cy="4800600"/>
          </a:xfrm>
          <a:prstGeom prst="rect">
            <a:avLst/>
          </a:prstGeom>
          <a:ln>
            <a:noFill/>
          </a:ln>
          <a:effectLst>
            <a:softEdge rad="112500"/>
          </a:effectLst>
        </p:spPr>
      </p:pic>
      <p:sp>
        <p:nvSpPr>
          <p:cNvPr id="2" name="TextBox 1"/>
          <p:cNvSpPr txBox="1"/>
          <p:nvPr/>
        </p:nvSpPr>
        <p:spPr>
          <a:xfrm>
            <a:off x="5638800" y="1447800"/>
            <a:ext cx="2971800" cy="954107"/>
          </a:xfrm>
          <a:prstGeom prst="rect">
            <a:avLst/>
          </a:prstGeom>
          <a:solidFill>
            <a:srgbClr val="FFFF99"/>
          </a:solidFill>
        </p:spPr>
        <p:txBody>
          <a:bodyPr wrap="square" rtlCol="0">
            <a:spAutoFit/>
          </a:bodyPr>
          <a:lstStyle/>
          <a:p>
            <a:pPr algn="ctr"/>
            <a:r>
              <a:rPr lang="es-MX" sz="2800" dirty="0" smtClean="0">
                <a:latin typeface="Arial Narrow" pitchFamily="34" charset="0"/>
                <a:cs typeface="Times New Roman" pitchFamily="18" charset="0"/>
              </a:rPr>
              <a:t>El polvo se deposita en superficies planos</a:t>
            </a:r>
            <a:endParaRPr lang="en-US" sz="2800" dirty="0" smtClean="0">
              <a:latin typeface="Arial Narrow" pitchFamily="34" charset="0"/>
              <a:cs typeface="Times New Roman" pitchFamily="18" charset="0"/>
            </a:endParaRPr>
          </a:p>
        </p:txBody>
      </p:sp>
      <p:sp>
        <p:nvSpPr>
          <p:cNvPr id="6" name="TextBox 5"/>
          <p:cNvSpPr txBox="1"/>
          <p:nvPr/>
        </p:nvSpPr>
        <p:spPr>
          <a:xfrm>
            <a:off x="685800" y="2893993"/>
            <a:ext cx="1981200" cy="1815882"/>
          </a:xfrm>
          <a:prstGeom prst="rect">
            <a:avLst/>
          </a:prstGeom>
          <a:solidFill>
            <a:srgbClr val="FFFF99"/>
          </a:solidFill>
        </p:spPr>
        <p:txBody>
          <a:bodyPr wrap="square" rtlCol="0">
            <a:spAutoFit/>
          </a:bodyPr>
          <a:lstStyle/>
          <a:p>
            <a:pPr algn="ctr"/>
            <a:r>
              <a:rPr lang="es-MX" sz="2800" dirty="0" smtClean="0">
                <a:latin typeface="Arial Narrow" pitchFamily="34" charset="0"/>
                <a:cs typeface="Times New Roman" pitchFamily="18" charset="0"/>
              </a:rPr>
              <a:t>Algún evento desordena el polvo y crea una nube</a:t>
            </a:r>
            <a:endParaRPr lang="en-US" sz="2800" dirty="0" smtClean="0">
              <a:latin typeface="Arial Narrow" pitchFamily="34" charset="0"/>
              <a:cs typeface="Times New Roman" pitchFamily="18" charset="0"/>
            </a:endParaRPr>
          </a:p>
        </p:txBody>
      </p:sp>
      <p:sp>
        <p:nvSpPr>
          <p:cNvPr id="7" name="TextBox 6"/>
          <p:cNvSpPr txBox="1"/>
          <p:nvPr/>
        </p:nvSpPr>
        <p:spPr>
          <a:xfrm>
            <a:off x="6172200" y="4381500"/>
            <a:ext cx="2514600" cy="1384995"/>
          </a:xfrm>
          <a:prstGeom prst="rect">
            <a:avLst/>
          </a:prstGeom>
          <a:solidFill>
            <a:srgbClr val="FFFF99"/>
          </a:solidFill>
        </p:spPr>
        <p:txBody>
          <a:bodyPr wrap="square" rtlCol="0">
            <a:spAutoFit/>
          </a:bodyPr>
          <a:lstStyle/>
          <a:p>
            <a:pPr algn="ctr"/>
            <a:r>
              <a:rPr lang="es-MX" sz="2800" dirty="0" smtClean="0">
                <a:latin typeface="Arial Narrow" pitchFamily="34" charset="0"/>
                <a:cs typeface="Times New Roman" pitchFamily="18" charset="0"/>
              </a:rPr>
              <a:t>La nube de polvo se enciende y explota</a:t>
            </a:r>
            <a:endParaRPr lang="en-US" sz="2800" dirty="0" smtClean="0">
              <a:latin typeface="Arial Narrow" pitchFamily="34" charset="0"/>
              <a:cs typeface="Times New Roman" pitchFamily="18" charset="0"/>
            </a:endParaRPr>
          </a:p>
        </p:txBody>
      </p:sp>
    </p:spTree>
    <p:custDataLst>
      <p:tags r:id="rId1"/>
    </p:custDataLst>
    <p:extLst>
      <p:ext uri="{BB962C8B-B14F-4D97-AF65-F5344CB8AC3E}">
        <p14:creationId xmlns:p14="http://schemas.microsoft.com/office/powerpoint/2010/main" val="159748119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p:cNvSpPr>
            <a:spLocks noGrp="1" noChangeArrowheads="1"/>
          </p:cNvSpPr>
          <p:nvPr>
            <p:ph type="title"/>
          </p:nvPr>
        </p:nvSpPr>
        <p:spPr/>
        <p:txBody>
          <a:bodyPr/>
          <a:lstStyle/>
          <a:p>
            <a:pPr eaLnBrk="1" hangingPunct="1"/>
            <a:r>
              <a:rPr lang="en-US" altLang="en-US" smtClean="0">
                <a:latin typeface="Arial" panose="020B0604020202020204" pitchFamily="34" charset="0"/>
              </a:rPr>
              <a:t>How do you know???</a:t>
            </a:r>
          </a:p>
        </p:txBody>
      </p:sp>
      <p:pic>
        <p:nvPicPr>
          <p:cNvPr id="45058" name="Picture 7" descr="logoosu"/>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43800" y="304800"/>
            <a:ext cx="1295400"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3" title="caja de texto"/>
          <p:cNvSpPr txBox="1">
            <a:spLocks noChangeArrowheads="1"/>
          </p:cNvSpPr>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marL="342900" indent="-342900" algn="l" rtl="0" fontAlgn="base">
              <a:spcBef>
                <a:spcPct val="20000"/>
              </a:spcBef>
              <a:spcAft>
                <a:spcPct val="0"/>
              </a:spcAft>
              <a:buClr>
                <a:schemeClr val="accent2"/>
              </a:buClr>
              <a:buSzPct val="75000"/>
              <a:buFont typeface="Wingdings" charset="0"/>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charset="0"/>
              <a:buChar char="n"/>
              <a:defRPr sz="2600">
                <a:solidFill>
                  <a:schemeClr val="tx1"/>
                </a:solidFill>
                <a:latin typeface="+mn-lt"/>
                <a:ea typeface="+mn-ea"/>
              </a:defRPr>
            </a:lvl2pPr>
            <a:lvl3pPr marL="1143000" indent="-228600" algn="l" rtl="0" fontAlgn="base">
              <a:spcBef>
                <a:spcPct val="20000"/>
              </a:spcBef>
              <a:spcAft>
                <a:spcPct val="0"/>
              </a:spcAft>
              <a:buClr>
                <a:schemeClr val="hlink"/>
              </a:buClr>
              <a:buSzPct val="55000"/>
              <a:buFont typeface="Wingdings" charset="0"/>
              <a:buChar char="n"/>
              <a:defRPr sz="2400">
                <a:solidFill>
                  <a:schemeClr val="tx1"/>
                </a:solidFill>
                <a:latin typeface="+mn-lt"/>
                <a:ea typeface="+mn-ea"/>
              </a:defRPr>
            </a:lvl3pPr>
            <a:lvl4pPr marL="1600200" indent="-228600" algn="l" rtl="0" fontAlgn="base">
              <a:spcBef>
                <a:spcPct val="20000"/>
              </a:spcBef>
              <a:spcAft>
                <a:spcPct val="0"/>
              </a:spcAft>
              <a:buClr>
                <a:schemeClr val="accent2"/>
              </a:buClr>
              <a:buFont typeface="Wingdings" charset="0"/>
              <a:buChar char="§"/>
              <a:defRPr sz="2000">
                <a:solidFill>
                  <a:schemeClr val="tx1"/>
                </a:solidFill>
                <a:latin typeface="+mn-lt"/>
                <a:ea typeface="+mn-ea"/>
              </a:defRPr>
            </a:lvl4pPr>
            <a:lvl5pPr marL="20574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5pPr>
            <a:lvl6pPr marL="25146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chemeClr val="tx1"/>
              </a:buClr>
              <a:buSzPct val="85000"/>
              <a:buFont typeface="Wingdings" charset="0"/>
              <a:buChar char="§"/>
              <a:defRPr sz="2000">
                <a:solidFill>
                  <a:schemeClr val="tx1"/>
                </a:solidFill>
                <a:latin typeface="+mn-lt"/>
                <a:ea typeface="+mn-ea"/>
              </a:defRPr>
            </a:lvl9pPr>
          </a:lstStyle>
          <a:p>
            <a:pPr marL="0" indent="0">
              <a:lnSpc>
                <a:spcPct val="90000"/>
              </a:lnSpc>
              <a:buFont typeface="Wingdings" charset="0"/>
              <a:buNone/>
              <a:defRPr/>
            </a:pPr>
            <a:r>
              <a:rPr lang="en-US" dirty="0" smtClean="0"/>
              <a:t>  </a:t>
            </a:r>
            <a:endParaRPr lang="en-US" sz="3200" dirty="0" smtClean="0"/>
          </a:p>
        </p:txBody>
      </p:sp>
      <p:pic>
        <p:nvPicPr>
          <p:cNvPr id="7" name="Picture 2" descr="dusty room"/>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2782" y="9427"/>
            <a:ext cx="915883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 title="fuera de la caja"/>
          <p:cNvGrpSpPr/>
          <p:nvPr/>
        </p:nvGrpSpPr>
        <p:grpSpPr>
          <a:xfrm>
            <a:off x="381000" y="1600200"/>
            <a:ext cx="8547100" cy="5325220"/>
            <a:chOff x="381000" y="1600200"/>
            <a:chExt cx="8547100" cy="5325220"/>
          </a:xfrm>
        </p:grpSpPr>
        <p:pic>
          <p:nvPicPr>
            <p:cNvPr id="3" name="Picture 2" descr="Screen Shot 2014-12-17 at 7.34.02 PM.png&#10;&#10;&#10;&#10;&#10;&#10;&#10;" title="otro cuadro de texto agrupado"/>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381000" y="1600200"/>
              <a:ext cx="8547100" cy="5325220"/>
            </a:xfrm>
            <a:prstGeom prst="rect">
              <a:avLst/>
            </a:prstGeom>
            <a:ln>
              <a:noFill/>
            </a:ln>
            <a:effectLst>
              <a:softEdge rad="112500"/>
            </a:effectLst>
          </p:spPr>
        </p:pic>
        <p:pic>
          <p:nvPicPr>
            <p:cNvPr id="8" name="Picture 7" descr="Screen Shot 2014-12-17 at 7.34.02 PM.png" title="caja de texto"/>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695074" y="3914275"/>
              <a:ext cx="3638349" cy="654095"/>
            </a:xfrm>
            <a:prstGeom prst="rect">
              <a:avLst/>
            </a:prstGeom>
            <a:ln>
              <a:noFill/>
            </a:ln>
            <a:effectLst>
              <a:softEdge rad="31750"/>
            </a:effectLst>
          </p:spPr>
        </p:pic>
      </p:grpSp>
      <p:sp>
        <p:nvSpPr>
          <p:cNvPr id="4" name="TextBox 3"/>
          <p:cNvSpPr txBox="1"/>
          <p:nvPr/>
        </p:nvSpPr>
        <p:spPr>
          <a:xfrm>
            <a:off x="3803556" y="3962400"/>
            <a:ext cx="1454244" cy="369332"/>
          </a:xfrm>
          <a:prstGeom prst="rect">
            <a:avLst/>
          </a:prstGeom>
          <a:noFill/>
        </p:spPr>
        <p:txBody>
          <a:bodyPr wrap="none" rtlCol="0">
            <a:spAutoFit/>
          </a:bodyPr>
          <a:lstStyle/>
          <a:p>
            <a:pPr algn="r"/>
            <a:r>
              <a:rPr lang="en-US" dirty="0" smtClean="0">
                <a:solidFill>
                  <a:schemeClr val="tx1">
                    <a:lumMod val="75000"/>
                    <a:lumOff val="25000"/>
                  </a:schemeClr>
                </a:solidFill>
                <a:latin typeface="Arial Black" panose="020B0A04020102020204" pitchFamily="34" charset="0"/>
                <a:cs typeface="Times New Roman" pitchFamily="18" charset="0"/>
              </a:rPr>
              <a:t>DIEZ PIES</a:t>
            </a:r>
          </a:p>
        </p:txBody>
      </p:sp>
      <p:sp>
        <p:nvSpPr>
          <p:cNvPr id="6" name="TextBox 5"/>
          <p:cNvSpPr txBox="1"/>
          <p:nvPr/>
        </p:nvSpPr>
        <p:spPr>
          <a:xfrm>
            <a:off x="561973" y="1752600"/>
            <a:ext cx="5610225" cy="1877437"/>
          </a:xfrm>
          <a:prstGeom prst="rect">
            <a:avLst/>
          </a:prstGeom>
          <a:solidFill>
            <a:schemeClr val="bg1"/>
          </a:solidFill>
        </p:spPr>
        <p:txBody>
          <a:bodyPr wrap="square" rtlCol="0">
            <a:spAutoFit/>
          </a:bodyPr>
          <a:lstStyle/>
          <a:p>
            <a:pPr algn="ctr"/>
            <a:r>
              <a:rPr lang="es-MX" sz="3200" b="1" dirty="0" smtClean="0">
                <a:latin typeface="Arial Narrow" pitchFamily="34" charset="0"/>
                <a:cs typeface="Times New Roman" pitchFamily="18" charset="0"/>
              </a:rPr>
              <a:t>Bombilla de 25 vatios</a:t>
            </a:r>
          </a:p>
          <a:p>
            <a:pPr algn="ctr"/>
            <a:r>
              <a:rPr lang="es-MX" sz="2800" b="1" dirty="0" smtClean="0">
                <a:solidFill>
                  <a:srgbClr val="0070C0"/>
                </a:solidFill>
                <a:latin typeface="Arial Narrow" pitchFamily="34" charset="0"/>
                <a:cs typeface="Times New Roman" pitchFamily="18" charset="0"/>
              </a:rPr>
              <a:t>probablemente no se puede ver</a:t>
            </a:r>
          </a:p>
          <a:p>
            <a:pPr algn="ctr"/>
            <a:r>
              <a:rPr lang="es-MX" sz="2800" b="1" dirty="0" smtClean="0">
                <a:solidFill>
                  <a:srgbClr val="0070C0"/>
                </a:solidFill>
                <a:latin typeface="Arial Narrow" pitchFamily="34" charset="0"/>
                <a:cs typeface="Times New Roman" pitchFamily="18" charset="0"/>
              </a:rPr>
              <a:t>a distancia de 10 pies</a:t>
            </a:r>
          </a:p>
          <a:p>
            <a:pPr algn="ctr"/>
            <a:r>
              <a:rPr lang="es-MX" sz="2800" b="1" dirty="0" smtClean="0">
                <a:solidFill>
                  <a:srgbClr val="0070C0"/>
                </a:solidFill>
                <a:latin typeface="Arial Narrow" pitchFamily="34" charset="0"/>
                <a:cs typeface="Times New Roman" pitchFamily="18" charset="0"/>
              </a:rPr>
              <a:t>por una mezcla de polvo combustible</a:t>
            </a:r>
            <a:endParaRPr lang="en-US" sz="2800" b="1" dirty="0" smtClean="0">
              <a:solidFill>
                <a:srgbClr val="0070C0"/>
              </a:solidFill>
              <a:latin typeface="Arial Narrow" pitchFamily="34" charset="0"/>
              <a:cs typeface="Times New Roman" pitchFamily="18" charset="0"/>
            </a:endParaRPr>
          </a:p>
        </p:txBody>
      </p:sp>
      <p:sp>
        <p:nvSpPr>
          <p:cNvPr id="9" name="TextBox 8"/>
          <p:cNvSpPr txBox="1"/>
          <p:nvPr/>
        </p:nvSpPr>
        <p:spPr>
          <a:xfrm>
            <a:off x="7543800" y="2616955"/>
            <a:ext cx="1295400" cy="830997"/>
          </a:xfrm>
          <a:prstGeom prst="rect">
            <a:avLst/>
          </a:prstGeom>
          <a:solidFill>
            <a:srgbClr val="FFCC66"/>
          </a:solidFill>
        </p:spPr>
        <p:txBody>
          <a:bodyPr wrap="square" rtlCol="0">
            <a:spAutoFit/>
          </a:bodyPr>
          <a:lstStyle/>
          <a:p>
            <a:pPr algn="ctr"/>
            <a:r>
              <a:rPr lang="es-MX" sz="2400" b="1" dirty="0" smtClean="0">
                <a:latin typeface="Arial Narrow" pitchFamily="34" charset="0"/>
                <a:cs typeface="Times New Roman" pitchFamily="18" charset="0"/>
              </a:rPr>
              <a:t>¿Cuál bombilla</a:t>
            </a:r>
            <a:endParaRPr lang="en-US" sz="2400" b="1" dirty="0" smtClean="0">
              <a:latin typeface="Arial Narrow" pitchFamily="34" charset="0"/>
              <a:cs typeface="Times New Roman" pitchFamily="18" charset="0"/>
            </a:endParaRPr>
          </a:p>
        </p:txBody>
      </p:sp>
      <p:sp>
        <p:nvSpPr>
          <p:cNvPr id="10" name="TextBox 9"/>
          <p:cNvSpPr txBox="1"/>
          <p:nvPr/>
        </p:nvSpPr>
        <p:spPr>
          <a:xfrm>
            <a:off x="2209800" y="4876800"/>
            <a:ext cx="4648200" cy="830997"/>
          </a:xfrm>
          <a:prstGeom prst="rect">
            <a:avLst/>
          </a:prstGeom>
          <a:solidFill>
            <a:schemeClr val="bg1">
              <a:lumMod val="75000"/>
            </a:schemeClr>
          </a:solidFill>
        </p:spPr>
        <p:txBody>
          <a:bodyPr wrap="square" rtlCol="0">
            <a:spAutoFit/>
          </a:bodyPr>
          <a:lstStyle/>
          <a:p>
            <a:pPr algn="ctr"/>
            <a:r>
              <a:rPr lang="es-MX" sz="2400" b="1" dirty="0" smtClean="0">
                <a:latin typeface="Arial Narrow" pitchFamily="34" charset="0"/>
                <a:cs typeface="Times New Roman" pitchFamily="18" charset="0"/>
              </a:rPr>
              <a:t>40 g/m</a:t>
            </a:r>
            <a:r>
              <a:rPr lang="es-MX" sz="2400" b="1" baseline="30000" dirty="0" smtClean="0">
                <a:latin typeface="Arial Narrow" pitchFamily="34" charset="0"/>
                <a:cs typeface="Times New Roman" pitchFamily="18" charset="0"/>
              </a:rPr>
              <a:t>3</a:t>
            </a:r>
            <a:r>
              <a:rPr lang="es-MX" sz="2400" b="1" dirty="0" smtClean="0">
                <a:latin typeface="Arial Narrow" pitchFamily="34" charset="0"/>
                <a:cs typeface="Times New Roman" pitchFamily="18" charset="0"/>
              </a:rPr>
              <a:t> concentración de polvo combustible suspendido en el aire</a:t>
            </a:r>
            <a:endParaRPr lang="en-US" sz="2400" b="1" dirty="0" smtClean="0">
              <a:latin typeface="Arial Narrow" pitchFamily="34" charset="0"/>
              <a:cs typeface="Times New Roman" pitchFamily="18" charset="0"/>
            </a:endParaRPr>
          </a:p>
        </p:txBody>
      </p:sp>
      <p:sp>
        <p:nvSpPr>
          <p:cNvPr id="11" name="TextBox 10"/>
          <p:cNvSpPr txBox="1"/>
          <p:nvPr/>
        </p:nvSpPr>
        <p:spPr>
          <a:xfrm>
            <a:off x="2057400" y="6324600"/>
            <a:ext cx="1066800" cy="461665"/>
          </a:xfrm>
          <a:prstGeom prst="rect">
            <a:avLst/>
          </a:prstGeom>
          <a:solidFill>
            <a:schemeClr val="bg1">
              <a:lumMod val="75000"/>
            </a:schemeClr>
          </a:solidFill>
        </p:spPr>
        <p:txBody>
          <a:bodyPr wrap="square" rtlCol="0">
            <a:spAutoFit/>
          </a:bodyPr>
          <a:lstStyle/>
          <a:p>
            <a:r>
              <a:rPr lang="es-MX" sz="2400" b="1" dirty="0" smtClean="0">
                <a:latin typeface="Arial Narrow" pitchFamily="34" charset="0"/>
                <a:cs typeface="Times New Roman" pitchFamily="18" charset="0"/>
              </a:rPr>
              <a:t>Vidrio</a:t>
            </a:r>
            <a:endParaRPr lang="en-US" sz="2400" b="1" dirty="0" smtClean="0">
              <a:latin typeface="Arial Narrow" pitchFamily="34" charset="0"/>
              <a:cs typeface="Times New Roman" pitchFamily="18" charset="0"/>
            </a:endParaRPr>
          </a:p>
        </p:txBody>
      </p:sp>
      <p:sp>
        <p:nvSpPr>
          <p:cNvPr id="14" name="TextBox 13"/>
          <p:cNvSpPr txBox="1"/>
          <p:nvPr/>
        </p:nvSpPr>
        <p:spPr>
          <a:xfrm>
            <a:off x="5943600" y="6324600"/>
            <a:ext cx="1066800" cy="461665"/>
          </a:xfrm>
          <a:prstGeom prst="rect">
            <a:avLst/>
          </a:prstGeom>
          <a:solidFill>
            <a:schemeClr val="bg1">
              <a:lumMod val="75000"/>
            </a:schemeClr>
          </a:solidFill>
        </p:spPr>
        <p:txBody>
          <a:bodyPr wrap="square" rtlCol="0">
            <a:spAutoFit/>
          </a:bodyPr>
          <a:lstStyle/>
          <a:p>
            <a:pPr algn="r"/>
            <a:r>
              <a:rPr lang="es-MX" sz="2400" b="1" dirty="0" smtClean="0">
                <a:latin typeface="Arial Narrow" pitchFamily="34" charset="0"/>
                <a:cs typeface="Times New Roman" pitchFamily="18" charset="0"/>
              </a:rPr>
              <a:t>Vidrio</a:t>
            </a:r>
            <a:endParaRPr lang="en-US" sz="2400" b="1" dirty="0" smtClean="0">
              <a:latin typeface="Arial Narrow" pitchFamily="34" charset="0"/>
              <a:cs typeface="Times New Roman" pitchFamily="18" charset="0"/>
            </a:endParaRPr>
          </a:p>
        </p:txBody>
      </p:sp>
    </p:spTree>
    <p:custDataLst>
      <p:tags r:id="rId1"/>
    </p:custDataLst>
    <p:extLst>
      <p:ext uri="{BB962C8B-B14F-4D97-AF65-F5344CB8AC3E}">
        <p14:creationId xmlns:p14="http://schemas.microsoft.com/office/powerpoint/2010/main" val="34960172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ChangeArrowheads="1"/>
          </p:cNvSpPr>
          <p:nvPr>
            <p:ph type="title"/>
          </p:nvPr>
        </p:nvSpPr>
        <p:spPr>
          <a:xfrm>
            <a:off x="5867400" y="685800"/>
            <a:ext cx="3048000" cy="3413125"/>
          </a:xfrm>
        </p:spPr>
        <p:txBody>
          <a:bodyPr/>
          <a:lstStyle/>
          <a:p>
            <a:pPr algn="ctr" eaLnBrk="1" hangingPunct="1"/>
            <a:r>
              <a:rPr lang="en-US" altLang="en-US" dirty="0" err="1" smtClean="0">
                <a:latin typeface="Arial" panose="020B0604020202020204" pitchFamily="34" charset="0"/>
              </a:rPr>
              <a:t>Foto</a:t>
            </a:r>
            <a:r>
              <a:rPr lang="en-US" altLang="en-US" dirty="0" smtClean="0">
                <a:latin typeface="Arial" panose="020B0604020202020204" pitchFamily="34" charset="0"/>
              </a:rPr>
              <a:t> digital …</a:t>
            </a:r>
            <a:br>
              <a:rPr lang="en-US" altLang="en-US" dirty="0" smtClean="0">
                <a:latin typeface="Arial" panose="020B0604020202020204" pitchFamily="34" charset="0"/>
              </a:rPr>
            </a:br>
            <a:r>
              <a:rPr lang="en-US" altLang="en-US" dirty="0" smtClean="0">
                <a:latin typeface="Arial" panose="020B0604020202020204" pitchFamily="34" charset="0"/>
              </a:rPr>
              <a:t>los </a:t>
            </a:r>
            <a:r>
              <a:rPr lang="en-US" altLang="en-US" dirty="0" err="1" smtClean="0">
                <a:latin typeface="Arial" panose="020B0604020202020204" pitchFamily="34" charset="0"/>
              </a:rPr>
              <a:t>puntos</a:t>
            </a:r>
            <a:r>
              <a:rPr lang="en-US" altLang="en-US" dirty="0" smtClean="0">
                <a:latin typeface="Arial" panose="020B0604020202020204" pitchFamily="34" charset="0"/>
              </a:rPr>
              <a:t> son </a:t>
            </a:r>
            <a:r>
              <a:rPr lang="en-US" altLang="en-US" dirty="0" err="1" smtClean="0">
                <a:latin typeface="Arial" panose="020B0604020202020204" pitchFamily="34" charset="0"/>
              </a:rPr>
              <a:t>polvo</a:t>
            </a:r>
            <a:endParaRPr lang="en-US" altLang="en-US" dirty="0" smtClean="0">
              <a:latin typeface="Arial" panose="020B0604020202020204" pitchFamily="34" charset="0"/>
            </a:endParaRPr>
          </a:p>
        </p:txBody>
      </p:sp>
      <p:pic>
        <p:nvPicPr>
          <p:cNvPr id="6" name="Picture 7" descr="dust in air heater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066800" y="-76200"/>
            <a:ext cx="4724400" cy="733729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5" name="Left Arrow 6" descr="flecha direccional" title="flecha direccional"/>
          <p:cNvSpPr>
            <a:spLocks noChangeArrowheads="1"/>
          </p:cNvSpPr>
          <p:nvPr/>
        </p:nvSpPr>
        <p:spPr bwMode="auto">
          <a:xfrm rot="-942424">
            <a:off x="5014621" y="3873891"/>
            <a:ext cx="1660525" cy="454025"/>
          </a:xfrm>
          <a:prstGeom prst="leftArrow">
            <a:avLst>
              <a:gd name="adj1" fmla="val 50000"/>
              <a:gd name="adj2" fmla="val 50051"/>
            </a:avLst>
          </a:prstGeom>
          <a:solidFill>
            <a:srgbClr val="FF0000"/>
          </a:solidFill>
          <a:ln w="9525">
            <a:solidFill>
              <a:schemeClr val="tx1"/>
            </a:solidFill>
            <a:round/>
            <a:headEnd/>
            <a:tailEnd/>
          </a:ln>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ltLang="en-US" sz="1800">
              <a:solidFill>
                <a:srgbClr val="E07602"/>
              </a:solidFill>
            </a:endParaRPr>
          </a:p>
        </p:txBody>
      </p:sp>
      <p:sp>
        <p:nvSpPr>
          <p:cNvPr id="2" name="Left Arrow 1" title="flecha direccional"/>
          <p:cNvSpPr/>
          <p:nvPr/>
        </p:nvSpPr>
        <p:spPr bwMode="auto">
          <a:xfrm>
            <a:off x="4800600" y="4953000"/>
            <a:ext cx="685800" cy="46038"/>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defRPr/>
            </a:pPr>
            <a:endParaRPr lang="en-US">
              <a:latin typeface="Arial" charset="0"/>
              <a:ea typeface="ＭＳ Ｐゴシック" charset="0"/>
              <a:cs typeface="ＭＳ Ｐゴシック" charset="0"/>
            </a:endParaRPr>
          </a:p>
        </p:txBody>
      </p:sp>
    </p:spTree>
    <p:custDataLst>
      <p:tags r:id="rId1"/>
    </p:custDataLst>
    <p:extLst>
      <p:ext uri="{BB962C8B-B14F-4D97-AF65-F5344CB8AC3E}">
        <p14:creationId xmlns:p14="http://schemas.microsoft.com/office/powerpoint/2010/main" val="5956022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229600" cy="609600"/>
          </a:xfrm>
        </p:spPr>
        <p:txBody>
          <a:bodyPr/>
          <a:lstStyle/>
          <a:p>
            <a:r>
              <a:rPr lang="en-US" altLang="en-US" dirty="0" smtClean="0"/>
              <a:t>Meta</a:t>
            </a:r>
          </a:p>
        </p:txBody>
      </p:sp>
      <p:sp>
        <p:nvSpPr>
          <p:cNvPr id="20483" name="Content Placeholder 2"/>
          <p:cNvSpPr>
            <a:spLocks noGrp="1"/>
          </p:cNvSpPr>
          <p:nvPr>
            <p:ph idx="1"/>
          </p:nvPr>
        </p:nvSpPr>
        <p:spPr>
          <a:xfrm>
            <a:off x="457200" y="914400"/>
            <a:ext cx="8229600" cy="2057400"/>
          </a:xfrm>
        </p:spPr>
        <p:txBody>
          <a:bodyPr/>
          <a:lstStyle/>
          <a:p>
            <a:pPr marL="0" indent="0">
              <a:buNone/>
            </a:pPr>
            <a:r>
              <a:rPr lang="en-US" altLang="en-US" dirty="0" err="1" smtClean="0"/>
              <a:t>Reconocer</a:t>
            </a:r>
            <a:r>
              <a:rPr lang="en-US" altLang="en-US" dirty="0" smtClean="0"/>
              <a:t> </a:t>
            </a:r>
            <a:r>
              <a:rPr lang="en-US" altLang="en-US" dirty="0" err="1" smtClean="0"/>
              <a:t>peligros</a:t>
            </a:r>
            <a:r>
              <a:rPr lang="en-US" altLang="en-US" dirty="0" smtClean="0"/>
              <a:t> </a:t>
            </a:r>
            <a:r>
              <a:rPr lang="en-US" altLang="en-US" dirty="0" err="1" smtClean="0"/>
              <a:t>comunes</a:t>
            </a:r>
            <a:r>
              <a:rPr lang="en-US" altLang="en-US" dirty="0" smtClean="0"/>
              <a:t> </a:t>
            </a:r>
            <a:r>
              <a:rPr lang="en-US" altLang="en-US" dirty="0" err="1" smtClean="0"/>
              <a:t>que</a:t>
            </a:r>
            <a:r>
              <a:rPr lang="en-US" altLang="en-US" dirty="0" smtClean="0"/>
              <a:t> </a:t>
            </a:r>
            <a:r>
              <a:rPr lang="en-US" altLang="en-US" dirty="0" err="1" smtClean="0"/>
              <a:t>existen</a:t>
            </a:r>
            <a:r>
              <a:rPr lang="en-US" altLang="en-US" dirty="0" smtClean="0"/>
              <a:t> </a:t>
            </a:r>
            <a:r>
              <a:rPr lang="en-US" altLang="en-US" dirty="0" err="1" smtClean="0"/>
              <a:t>durante</a:t>
            </a:r>
            <a:r>
              <a:rPr lang="en-US" altLang="en-US" dirty="0" smtClean="0"/>
              <a:t> </a:t>
            </a:r>
            <a:r>
              <a:rPr lang="en-US" altLang="en-US" dirty="0" err="1" smtClean="0"/>
              <a:t>operaciones</a:t>
            </a:r>
            <a:r>
              <a:rPr lang="en-US" altLang="en-US" dirty="0" smtClean="0"/>
              <a:t> de </a:t>
            </a:r>
            <a:r>
              <a:rPr lang="en-US" altLang="en-US" dirty="0" err="1" smtClean="0"/>
              <a:t>depósitos</a:t>
            </a:r>
            <a:r>
              <a:rPr lang="en-US" altLang="en-US" dirty="0" smtClean="0"/>
              <a:t> de </a:t>
            </a:r>
            <a:r>
              <a:rPr lang="en-US" altLang="en-US" dirty="0" err="1" smtClean="0"/>
              <a:t>grano</a:t>
            </a:r>
            <a:r>
              <a:rPr lang="en-US" altLang="en-US" dirty="0" smtClean="0"/>
              <a:t>, </a:t>
            </a:r>
            <a:r>
              <a:rPr lang="en-US" altLang="en-US" dirty="0" err="1" smtClean="0"/>
              <a:t>entender</a:t>
            </a:r>
            <a:r>
              <a:rPr lang="en-US" altLang="en-US" dirty="0" smtClean="0"/>
              <a:t> los </a:t>
            </a:r>
            <a:r>
              <a:rPr lang="en-US" altLang="en-US" dirty="0" err="1" smtClean="0"/>
              <a:t>pasos</a:t>
            </a:r>
            <a:r>
              <a:rPr lang="en-US" altLang="en-US" dirty="0" smtClean="0"/>
              <a:t> </a:t>
            </a:r>
            <a:r>
              <a:rPr lang="en-US" altLang="en-US" dirty="0" err="1" smtClean="0"/>
              <a:t>que</a:t>
            </a:r>
            <a:r>
              <a:rPr lang="en-US" altLang="en-US" dirty="0" smtClean="0"/>
              <a:t> </a:t>
            </a:r>
            <a:r>
              <a:rPr lang="en-US" altLang="en-US" dirty="0" err="1" smtClean="0"/>
              <a:t>reducen</a:t>
            </a:r>
            <a:r>
              <a:rPr lang="en-US" altLang="en-US" dirty="0" smtClean="0"/>
              <a:t> o </a:t>
            </a:r>
            <a:r>
              <a:rPr lang="en-US" altLang="en-US" dirty="0" err="1" smtClean="0"/>
              <a:t>eliminan</a:t>
            </a:r>
            <a:r>
              <a:rPr lang="en-US" altLang="en-US" dirty="0" smtClean="0"/>
              <a:t> </a:t>
            </a:r>
            <a:r>
              <a:rPr lang="en-US" altLang="en-US" dirty="0" err="1" smtClean="0"/>
              <a:t>estos</a:t>
            </a:r>
            <a:r>
              <a:rPr lang="en-US" altLang="en-US" dirty="0" smtClean="0"/>
              <a:t> </a:t>
            </a:r>
            <a:r>
              <a:rPr lang="en-US" altLang="en-US" dirty="0" err="1" smtClean="0"/>
              <a:t>peligros</a:t>
            </a:r>
            <a:r>
              <a:rPr lang="en-US" altLang="en-US" dirty="0" smtClean="0"/>
              <a:t>, e </a:t>
            </a:r>
            <a:r>
              <a:rPr lang="en-US" altLang="en-US" dirty="0" err="1" smtClean="0"/>
              <a:t>identificar</a:t>
            </a:r>
            <a:r>
              <a:rPr lang="en-US" altLang="en-US" dirty="0" smtClean="0"/>
              <a:t> </a:t>
            </a:r>
            <a:r>
              <a:rPr lang="en-US" altLang="en-US" dirty="0" err="1" smtClean="0"/>
              <a:t>acciones</a:t>
            </a:r>
            <a:r>
              <a:rPr lang="en-US" altLang="en-US" dirty="0" smtClean="0"/>
              <a:t> </a:t>
            </a:r>
            <a:r>
              <a:rPr lang="en-US" altLang="en-US" dirty="0" err="1" smtClean="0"/>
              <a:t>iniciales</a:t>
            </a:r>
            <a:r>
              <a:rPr lang="en-US" altLang="en-US" dirty="0" smtClean="0"/>
              <a:t> </a:t>
            </a:r>
            <a:r>
              <a:rPr lang="en-US" altLang="en-US" dirty="0" err="1" smtClean="0"/>
              <a:t>que</a:t>
            </a:r>
            <a:r>
              <a:rPr lang="en-US" altLang="en-US" dirty="0" smtClean="0"/>
              <a:t> </a:t>
            </a:r>
            <a:r>
              <a:rPr lang="en-US" altLang="en-US" dirty="0" err="1" smtClean="0"/>
              <a:t>deben</a:t>
            </a:r>
            <a:r>
              <a:rPr lang="en-US" altLang="en-US" dirty="0" smtClean="0"/>
              <a:t> </a:t>
            </a:r>
            <a:r>
              <a:rPr lang="en-US" altLang="en-US" dirty="0" err="1" smtClean="0"/>
              <a:t>tomarse</a:t>
            </a:r>
            <a:r>
              <a:rPr lang="en-US" altLang="en-US" dirty="0" smtClean="0"/>
              <a:t> en </a:t>
            </a:r>
            <a:r>
              <a:rPr lang="en-US" altLang="en-US" dirty="0" err="1" smtClean="0"/>
              <a:t>caso</a:t>
            </a:r>
            <a:r>
              <a:rPr lang="en-US" altLang="en-US" dirty="0" smtClean="0"/>
              <a:t> de un </a:t>
            </a:r>
            <a:r>
              <a:rPr lang="en-US" altLang="en-US" dirty="0" err="1" smtClean="0"/>
              <a:t>accidente</a:t>
            </a:r>
            <a:r>
              <a:rPr lang="en-US" altLang="en-US" dirty="0" smtClean="0"/>
              <a:t> en </a:t>
            </a:r>
            <a:r>
              <a:rPr lang="en-US" altLang="en-US" dirty="0" err="1" smtClean="0"/>
              <a:t>una</a:t>
            </a:r>
            <a:r>
              <a:rPr lang="en-US" altLang="en-US" dirty="0" smtClean="0"/>
              <a:t> </a:t>
            </a:r>
            <a:r>
              <a:rPr lang="en-US" altLang="en-US" dirty="0" err="1" smtClean="0"/>
              <a:t>instalación</a:t>
            </a:r>
            <a:r>
              <a:rPr lang="en-US" altLang="en-US" dirty="0" smtClean="0"/>
              <a:t> de </a:t>
            </a:r>
            <a:r>
              <a:rPr lang="en-US" altLang="en-US" dirty="0" err="1" smtClean="0"/>
              <a:t>manejo</a:t>
            </a:r>
            <a:r>
              <a:rPr lang="en-US" altLang="en-US" dirty="0" smtClean="0"/>
              <a:t> de </a:t>
            </a:r>
            <a:r>
              <a:rPr lang="en-US" altLang="en-US" dirty="0" err="1" smtClean="0"/>
              <a:t>grano</a:t>
            </a:r>
            <a:r>
              <a:rPr lang="en-US" altLang="en-US" dirty="0" smtClean="0"/>
              <a:t>.</a:t>
            </a:r>
          </a:p>
        </p:txBody>
      </p:sp>
      <p:sp>
        <p:nvSpPr>
          <p:cNvPr id="4" name="TextBox 3"/>
          <p:cNvSpPr txBox="1"/>
          <p:nvPr/>
        </p:nvSpPr>
        <p:spPr>
          <a:xfrm>
            <a:off x="2127061" y="4227904"/>
            <a:ext cx="2216339" cy="1046440"/>
          </a:xfrm>
          <a:prstGeom prst="rect">
            <a:avLst/>
          </a:prstGeom>
          <a:noFill/>
        </p:spPr>
        <p:txBody>
          <a:bodyPr wrap="square" rtlCol="0">
            <a:spAutoFit/>
          </a:bodyPr>
          <a:lstStyle/>
          <a:p>
            <a:pPr algn="ctr"/>
            <a:r>
              <a:rPr lang="en-US" sz="1200" dirty="0" smtClean="0">
                <a:solidFill>
                  <a:schemeClr val="bg1">
                    <a:lumMod val="65000"/>
                  </a:schemeClr>
                </a:solidFill>
                <a:latin typeface="Times New Roman" pitchFamily="18" charset="0"/>
                <a:cs typeface="Times New Roman" pitchFamily="18" charset="0"/>
              </a:rPr>
              <a:t>Clip de audio y video</a:t>
            </a:r>
          </a:p>
          <a:p>
            <a:pPr algn="ctr"/>
            <a:r>
              <a:rPr lang="en-US" sz="1200" dirty="0" smtClean="0">
                <a:solidFill>
                  <a:schemeClr val="bg1">
                    <a:lumMod val="65000"/>
                  </a:schemeClr>
                </a:solidFill>
                <a:latin typeface="Times New Roman" pitchFamily="18" charset="0"/>
                <a:cs typeface="Times New Roman" pitchFamily="18" charset="0"/>
              </a:rPr>
              <a:t>de</a:t>
            </a:r>
          </a:p>
          <a:p>
            <a:pPr algn="ctr"/>
            <a:r>
              <a:rPr lang="en-US" sz="1200" dirty="0" smtClean="0">
                <a:solidFill>
                  <a:schemeClr val="bg1">
                    <a:lumMod val="65000"/>
                  </a:schemeClr>
                </a:solidFill>
                <a:latin typeface="Times New Roman" pitchFamily="18" charset="0"/>
                <a:cs typeface="Times New Roman" pitchFamily="18" charset="0"/>
              </a:rPr>
              <a:t>ABC’s </a:t>
            </a:r>
          </a:p>
          <a:p>
            <a:pPr algn="ctr"/>
            <a:r>
              <a:rPr lang="en-US" sz="1200" dirty="0" smtClean="0">
                <a:solidFill>
                  <a:schemeClr val="bg1">
                    <a:lumMod val="65000"/>
                  </a:schemeClr>
                </a:solidFill>
                <a:latin typeface="Times New Roman" pitchFamily="18" charset="0"/>
                <a:cs typeface="Times New Roman" pitchFamily="18" charset="0"/>
              </a:rPr>
              <a:t>In An Instant</a:t>
            </a:r>
          </a:p>
          <a:p>
            <a:pPr algn="ctr"/>
            <a:r>
              <a:rPr lang="en-US" sz="1200" b="1" dirty="0" smtClean="0">
                <a:solidFill>
                  <a:schemeClr val="bg1">
                    <a:lumMod val="65000"/>
                  </a:schemeClr>
                </a:solidFill>
                <a:latin typeface="Times New Roman" pitchFamily="18" charset="0"/>
                <a:cs typeface="Times New Roman" pitchFamily="18" charset="0"/>
              </a:rPr>
              <a:t>“Buried Alive</a:t>
            </a:r>
            <a:r>
              <a:rPr lang="en-US" sz="1400" b="1" dirty="0" smtClean="0">
                <a:solidFill>
                  <a:schemeClr val="bg1">
                    <a:lumMod val="65000"/>
                  </a:schemeClr>
                </a:solidFill>
                <a:latin typeface="Times New Roman" pitchFamily="18" charset="0"/>
                <a:cs typeface="Times New Roman" pitchFamily="18" charset="0"/>
              </a:rPr>
              <a:t>”</a:t>
            </a:r>
          </a:p>
        </p:txBody>
      </p:sp>
    </p:spTree>
    <p:custDataLst>
      <p:tags r:id="rId1"/>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685800" y="381000"/>
            <a:ext cx="7848600" cy="1066800"/>
          </a:xfrm>
        </p:spPr>
        <p:txBody>
          <a:bodyPr/>
          <a:lstStyle/>
          <a:p>
            <a:pPr eaLnBrk="1" hangingPunct="1"/>
            <a:r>
              <a:rPr lang="en-US" altLang="en-US" dirty="0" smtClean="0">
                <a:latin typeface="Arial" panose="020B0604020202020204" pitchFamily="34" charset="0"/>
              </a:rPr>
              <a:t>¿El </a:t>
            </a:r>
            <a:r>
              <a:rPr lang="en-US" altLang="en-US" dirty="0" err="1" smtClean="0">
                <a:latin typeface="Arial" panose="020B0604020202020204" pitchFamily="34" charset="0"/>
              </a:rPr>
              <a:t>remedio</a:t>
            </a:r>
            <a:r>
              <a:rPr lang="en-US" altLang="en-US" dirty="0" smtClean="0">
                <a:latin typeface="Arial" panose="020B0604020202020204" pitchFamily="34" charset="0"/>
              </a:rPr>
              <a:t>?</a:t>
            </a:r>
          </a:p>
        </p:txBody>
      </p:sp>
      <p:sp>
        <p:nvSpPr>
          <p:cNvPr id="47110" name="TextBox 2"/>
          <p:cNvSpPr txBox="1">
            <a:spLocks noChangeArrowheads="1"/>
          </p:cNvSpPr>
          <p:nvPr/>
        </p:nvSpPr>
        <p:spPr bwMode="auto">
          <a:xfrm>
            <a:off x="685800" y="1295400"/>
            <a:ext cx="67056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dirty="0" smtClean="0"/>
              <a:t>¡</a:t>
            </a:r>
            <a:r>
              <a:rPr lang="en-US" altLang="en-US" sz="5400" dirty="0" err="1" smtClean="0"/>
              <a:t>Manténgalo</a:t>
            </a:r>
            <a:r>
              <a:rPr lang="en-US" altLang="en-US" sz="5400" dirty="0" smtClean="0"/>
              <a:t> </a:t>
            </a:r>
            <a:r>
              <a:rPr lang="en-US" altLang="en-US" sz="5400" dirty="0" smtClean="0">
                <a:solidFill>
                  <a:srgbClr val="FF0000"/>
                </a:solidFill>
              </a:rPr>
              <a:t>LIMPIO!</a:t>
            </a:r>
            <a:endParaRPr lang="en-US" altLang="en-US" sz="5400" dirty="0">
              <a:solidFill>
                <a:srgbClr val="FF0000"/>
              </a:solidFill>
            </a:endParaRPr>
          </a:p>
        </p:txBody>
      </p:sp>
      <p:pic>
        <p:nvPicPr>
          <p:cNvPr id="10" name="Picture 4" descr="hskpg wall dus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96815" y="2209800"/>
            <a:ext cx="3725863" cy="3714750"/>
          </a:xfrm>
          <a:prstGeom prst="rect">
            <a:avLst/>
          </a:prstGeom>
          <a:noFill/>
          <a:ln w="38100">
            <a:solidFill>
              <a:srgbClr val="000000"/>
            </a:solidFill>
            <a:miter lim="800000"/>
            <a:headEnd/>
            <a:tailEnd/>
          </a:ln>
          <a:effectLst>
            <a:outerShdw blurRad="57150" dist="508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pic>
        <p:nvPicPr>
          <p:cNvPr id="13" name="Picture 3" descr="C:\Users\ps19\Documents\21-D\2011\2011 Grain Handling One Time Only Funds\Grain Hazards - Photos\MarJac_9.JPG&#10;&#10;&#10;&#10;&#10;&#10;Imagen del exceso de acumulación de polvo&#10;" title="Imagen del exceso de acumulación de polv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95800" y="2743200"/>
            <a:ext cx="4165600" cy="3124200"/>
          </a:xfrm>
          <a:prstGeom prst="rect">
            <a:avLst/>
          </a:prstGeom>
          <a:noFill/>
          <a:ln w="38100">
            <a:solidFill>
              <a:srgbClr val="000000"/>
            </a:solidFill>
            <a:miter lim="800000"/>
            <a:headEnd/>
            <a:tailEnd/>
          </a:ln>
          <a:effectLst>
            <a:outerShdw blurRad="57150" dist="508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99073523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altLang="en-US" dirty="0" smtClean="0"/>
              <a:t>Control de </a:t>
            </a:r>
            <a:r>
              <a:rPr lang="en-US" altLang="en-US" dirty="0" err="1" smtClean="0"/>
              <a:t>polvo</a:t>
            </a:r>
            <a:endParaRPr lang="en-US" altLang="en-US" dirty="0" smtClean="0"/>
          </a:p>
        </p:txBody>
      </p:sp>
      <p:sp>
        <p:nvSpPr>
          <p:cNvPr id="65539" name="Content Placeholder 2"/>
          <p:cNvSpPr>
            <a:spLocks noGrp="1"/>
          </p:cNvSpPr>
          <p:nvPr>
            <p:ph idx="1"/>
          </p:nvPr>
        </p:nvSpPr>
        <p:spPr>
          <a:xfrm>
            <a:off x="304800" y="1600200"/>
            <a:ext cx="3657600" cy="4343400"/>
          </a:xfrm>
        </p:spPr>
        <p:txBody>
          <a:bodyPr/>
          <a:lstStyle/>
          <a:p>
            <a:pPr>
              <a:spcBef>
                <a:spcPts val="0"/>
              </a:spcBef>
            </a:pPr>
            <a:r>
              <a:rPr lang="en-US" altLang="en-US" dirty="0" smtClean="0"/>
              <a:t>1/8</a:t>
            </a:r>
            <a:r>
              <a:rPr lang="en-US" altLang="en-US" baseline="30000" dirty="0" smtClean="0"/>
              <a:t>th</a:t>
            </a:r>
            <a:r>
              <a:rPr lang="en-US" altLang="en-US" dirty="0" smtClean="0"/>
              <a:t> </a:t>
            </a:r>
            <a:r>
              <a:rPr lang="en-US" altLang="en-US" dirty="0" err="1" smtClean="0"/>
              <a:t>pulgada</a:t>
            </a:r>
            <a:r>
              <a:rPr lang="en-US" altLang="en-US" dirty="0" smtClean="0"/>
              <a:t> </a:t>
            </a:r>
            <a:r>
              <a:rPr lang="en-US" altLang="en-US" dirty="0" err="1" smtClean="0"/>
              <a:t>máximo</a:t>
            </a:r>
            <a:r>
              <a:rPr lang="en-US" altLang="en-US" dirty="0" smtClean="0"/>
              <a:t> en </a:t>
            </a:r>
            <a:r>
              <a:rPr lang="en-US" altLang="en-US" dirty="0" err="1" smtClean="0"/>
              <a:t>áreas</a:t>
            </a:r>
            <a:r>
              <a:rPr lang="en-US" altLang="en-US" dirty="0" smtClean="0"/>
              <a:t> de </a:t>
            </a:r>
            <a:r>
              <a:rPr lang="en-US" altLang="en-US" dirty="0" err="1" smtClean="0"/>
              <a:t>prioridad</a:t>
            </a:r>
            <a:endParaRPr lang="en-US" altLang="en-US" dirty="0" smtClean="0"/>
          </a:p>
          <a:p>
            <a:pPr>
              <a:spcBef>
                <a:spcPts val="0"/>
              </a:spcBef>
            </a:pPr>
            <a:r>
              <a:rPr lang="en-US" altLang="en-US" dirty="0" smtClean="0"/>
              <a:t>Se </a:t>
            </a:r>
            <a:r>
              <a:rPr lang="en-US" altLang="en-US" dirty="0" err="1" smtClean="0"/>
              <a:t>prefiere</a:t>
            </a:r>
            <a:r>
              <a:rPr lang="en-US" altLang="en-US" dirty="0" smtClean="0"/>
              <a:t> </a:t>
            </a:r>
            <a:r>
              <a:rPr lang="en-US" altLang="en-US" dirty="0" err="1" smtClean="0"/>
              <a:t>aspiradora</a:t>
            </a:r>
            <a:r>
              <a:rPr lang="en-US" altLang="en-US" dirty="0" smtClean="0"/>
              <a:t> con </a:t>
            </a:r>
            <a:r>
              <a:rPr lang="en-US" altLang="en-US" dirty="0" err="1" smtClean="0"/>
              <a:t>compresora</a:t>
            </a:r>
            <a:r>
              <a:rPr lang="en-US" altLang="en-US" dirty="0" smtClean="0"/>
              <a:t> </a:t>
            </a:r>
            <a:r>
              <a:rPr lang="en-US" altLang="en-US" dirty="0" err="1" smtClean="0"/>
              <a:t>afuera</a:t>
            </a:r>
            <a:endParaRPr lang="en-US" altLang="en-US" dirty="0" smtClean="0"/>
          </a:p>
          <a:p>
            <a:pPr>
              <a:spcBef>
                <a:spcPts val="0"/>
              </a:spcBef>
            </a:pPr>
            <a:r>
              <a:rPr lang="en-US" altLang="en-US" dirty="0" err="1" smtClean="0"/>
              <a:t>Aire</a:t>
            </a:r>
            <a:r>
              <a:rPr lang="en-US" altLang="en-US" dirty="0" smtClean="0"/>
              <a:t> </a:t>
            </a:r>
            <a:r>
              <a:rPr lang="en-US" altLang="en-US" dirty="0" err="1" smtClean="0"/>
              <a:t>comprimido</a:t>
            </a:r>
            <a:r>
              <a:rPr lang="en-US" altLang="en-US" dirty="0" smtClean="0"/>
              <a:t> solo </a:t>
            </a:r>
            <a:r>
              <a:rPr lang="en-US" altLang="en-US" dirty="0" err="1" smtClean="0"/>
              <a:t>cuando</a:t>
            </a:r>
            <a:r>
              <a:rPr lang="en-US" altLang="en-US" dirty="0" smtClean="0"/>
              <a:t> se </a:t>
            </a:r>
            <a:r>
              <a:rPr lang="en-US" altLang="en-US" dirty="0" err="1" smtClean="0"/>
              <a:t>quiten</a:t>
            </a:r>
            <a:r>
              <a:rPr lang="en-US" altLang="en-US" dirty="0" smtClean="0"/>
              <a:t> o </a:t>
            </a:r>
            <a:r>
              <a:rPr lang="en-US" altLang="en-US" dirty="0" err="1" smtClean="0"/>
              <a:t>controlen</a:t>
            </a:r>
            <a:r>
              <a:rPr lang="en-US" altLang="en-US" dirty="0" smtClean="0"/>
              <a:t> </a:t>
            </a:r>
            <a:r>
              <a:rPr lang="en-US" altLang="en-US" dirty="0" err="1" smtClean="0"/>
              <a:t>las</a:t>
            </a:r>
            <a:r>
              <a:rPr lang="en-US" altLang="en-US" dirty="0" smtClean="0"/>
              <a:t> </a:t>
            </a:r>
            <a:r>
              <a:rPr lang="en-US" altLang="en-US" dirty="0" err="1" smtClean="0"/>
              <a:t>fuentes</a:t>
            </a:r>
            <a:r>
              <a:rPr lang="en-US" altLang="en-US" dirty="0" smtClean="0"/>
              <a:t> de </a:t>
            </a:r>
            <a:r>
              <a:rPr lang="en-US" altLang="en-US" dirty="0" err="1" smtClean="0"/>
              <a:t>ignición</a:t>
            </a:r>
            <a:r>
              <a:rPr lang="en-US" altLang="en-US" dirty="0" smtClean="0"/>
              <a:t> </a:t>
            </a:r>
            <a:r>
              <a:rPr lang="en-US" altLang="en-US" dirty="0" err="1" smtClean="0"/>
              <a:t>cercanas</a:t>
            </a:r>
            <a:endParaRPr lang="en-US" altLang="en-US" dirty="0" smtClean="0"/>
          </a:p>
        </p:txBody>
      </p:sp>
      <p:pic>
        <p:nvPicPr>
          <p:cNvPr id="65540" name="Picture 2" title="Imagen del exceso de acumulación de polv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6200" y="1538288"/>
            <a:ext cx="4914900" cy="432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altLang="en-US" dirty="0" smtClean="0"/>
              <a:t>Fuentes </a:t>
            </a:r>
            <a:r>
              <a:rPr lang="en-US" altLang="en-US" dirty="0" err="1" smtClean="0"/>
              <a:t>potenciales</a:t>
            </a:r>
            <a:r>
              <a:rPr lang="en-US" altLang="en-US" dirty="0" smtClean="0"/>
              <a:t> de </a:t>
            </a:r>
            <a:r>
              <a:rPr lang="en-US" altLang="en-US" dirty="0" err="1" smtClean="0"/>
              <a:t>ignición</a:t>
            </a:r>
            <a:endParaRPr lang="en-US" altLang="en-US" dirty="0" smtClean="0"/>
          </a:p>
        </p:txBody>
      </p:sp>
      <p:sp>
        <p:nvSpPr>
          <p:cNvPr id="69635" name="Content Placeholder 2"/>
          <p:cNvSpPr>
            <a:spLocks noGrp="1"/>
          </p:cNvSpPr>
          <p:nvPr>
            <p:ph sz="half" idx="1"/>
          </p:nvPr>
        </p:nvSpPr>
        <p:spPr>
          <a:xfrm>
            <a:off x="457200" y="1600200"/>
            <a:ext cx="4038600" cy="4343400"/>
          </a:xfrm>
        </p:spPr>
        <p:txBody>
          <a:bodyPr/>
          <a:lstStyle/>
          <a:p>
            <a:r>
              <a:rPr lang="en-US" altLang="en-US" dirty="0" err="1" smtClean="0"/>
              <a:t>Relámpagos</a:t>
            </a:r>
            <a:endParaRPr lang="en-US" altLang="en-US" dirty="0" smtClean="0"/>
          </a:p>
          <a:p>
            <a:r>
              <a:rPr lang="en-US" altLang="en-US" dirty="0" smtClean="0"/>
              <a:t>Llama </a:t>
            </a:r>
            <a:r>
              <a:rPr lang="en-US" altLang="en-US" dirty="0" err="1" smtClean="0"/>
              <a:t>abierta</a:t>
            </a:r>
            <a:endParaRPr lang="en-US" altLang="en-US" dirty="0" smtClean="0"/>
          </a:p>
          <a:p>
            <a:r>
              <a:rPr lang="en-US" altLang="en-US" dirty="0" err="1" smtClean="0"/>
              <a:t>Soldadura</a:t>
            </a:r>
            <a:endParaRPr lang="en-US" altLang="en-US" dirty="0" smtClean="0"/>
          </a:p>
          <a:p>
            <a:r>
              <a:rPr lang="en-US" altLang="en-US" dirty="0" err="1" smtClean="0"/>
              <a:t>Cortar</a:t>
            </a:r>
            <a:endParaRPr lang="en-US" altLang="en-US" dirty="0" smtClean="0"/>
          </a:p>
          <a:p>
            <a:r>
              <a:rPr lang="en-US" altLang="en-US" dirty="0" smtClean="0"/>
              <a:t>Arco </a:t>
            </a:r>
            <a:r>
              <a:rPr lang="en-US" altLang="en-US" dirty="0" err="1" smtClean="0"/>
              <a:t>eléctrico</a:t>
            </a:r>
            <a:r>
              <a:rPr lang="en-US" altLang="en-US" dirty="0" smtClean="0"/>
              <a:t> y </a:t>
            </a:r>
            <a:r>
              <a:rPr lang="en-US" altLang="en-US" dirty="0" err="1" smtClean="0"/>
              <a:t>chispas</a:t>
            </a:r>
            <a:endParaRPr lang="en-US" altLang="en-US" dirty="0" smtClean="0"/>
          </a:p>
          <a:p>
            <a:r>
              <a:rPr lang="en-US" altLang="en-US" dirty="0" err="1" smtClean="0"/>
              <a:t>Descarga</a:t>
            </a:r>
            <a:r>
              <a:rPr lang="en-US" altLang="en-US" dirty="0" smtClean="0"/>
              <a:t> </a:t>
            </a:r>
            <a:r>
              <a:rPr lang="en-US" altLang="en-US" dirty="0" err="1" smtClean="0"/>
              <a:t>electrostática</a:t>
            </a:r>
            <a:endParaRPr lang="en-US" altLang="en-US" dirty="0" smtClean="0"/>
          </a:p>
          <a:p>
            <a:r>
              <a:rPr lang="en-US" altLang="en-US" dirty="0" err="1" smtClean="0"/>
              <a:t>Calor</a:t>
            </a:r>
            <a:r>
              <a:rPr lang="en-US" altLang="en-US" dirty="0" smtClean="0"/>
              <a:t> </a:t>
            </a:r>
            <a:r>
              <a:rPr lang="en-US" altLang="en-US" dirty="0" err="1" smtClean="0"/>
              <a:t>por</a:t>
            </a:r>
            <a:r>
              <a:rPr lang="en-US" altLang="en-US" dirty="0" smtClean="0"/>
              <a:t> </a:t>
            </a:r>
            <a:r>
              <a:rPr lang="en-US" altLang="en-US" dirty="0" err="1" smtClean="0"/>
              <a:t>fricción</a:t>
            </a:r>
            <a:endParaRPr lang="en-US" altLang="en-US" dirty="0" smtClean="0"/>
          </a:p>
          <a:p>
            <a:r>
              <a:rPr lang="es-MX" altLang="en-US" dirty="0" smtClean="0"/>
              <a:t>Fumar</a:t>
            </a:r>
            <a:endParaRPr lang="en-US" altLang="en-US" dirty="0" smtClean="0"/>
          </a:p>
        </p:txBody>
      </p:sp>
      <p:sp>
        <p:nvSpPr>
          <p:cNvPr id="69636" name="Content Placeholder 4"/>
          <p:cNvSpPr>
            <a:spLocks noGrp="1"/>
          </p:cNvSpPr>
          <p:nvPr>
            <p:ph sz="half" idx="2"/>
          </p:nvPr>
        </p:nvSpPr>
        <p:spPr>
          <a:xfrm>
            <a:off x="4419600" y="1600200"/>
            <a:ext cx="4419600" cy="4343400"/>
          </a:xfrm>
        </p:spPr>
        <p:txBody>
          <a:bodyPr/>
          <a:lstStyle/>
          <a:p>
            <a:r>
              <a:rPr lang="en-US" altLang="en-US" dirty="0" err="1" smtClean="0"/>
              <a:t>Calentamiento</a:t>
            </a:r>
            <a:r>
              <a:rPr lang="en-US" altLang="en-US" dirty="0" smtClean="0"/>
              <a:t> </a:t>
            </a:r>
            <a:r>
              <a:rPr lang="en-US" altLang="en-US" dirty="0" err="1" smtClean="0"/>
              <a:t>por</a:t>
            </a:r>
            <a:r>
              <a:rPr lang="en-US" altLang="en-US" dirty="0" smtClean="0"/>
              <a:t> </a:t>
            </a:r>
            <a:r>
              <a:rPr lang="en-US" altLang="en-US" dirty="0" err="1" smtClean="0"/>
              <a:t>descomposición</a:t>
            </a:r>
            <a:r>
              <a:rPr lang="en-US" altLang="en-US" dirty="0" smtClean="0"/>
              <a:t>/ </a:t>
            </a:r>
            <a:r>
              <a:rPr lang="en-US" altLang="en-US" dirty="0" err="1" smtClean="0"/>
              <a:t>combustión</a:t>
            </a:r>
            <a:r>
              <a:rPr lang="en-US" altLang="en-US" dirty="0" smtClean="0"/>
              <a:t> </a:t>
            </a:r>
            <a:r>
              <a:rPr lang="en-US" altLang="en-US" dirty="0" err="1" smtClean="0"/>
              <a:t>espontánea</a:t>
            </a:r>
            <a:endParaRPr lang="en-US" altLang="en-US" dirty="0" smtClean="0"/>
          </a:p>
          <a:p>
            <a:r>
              <a:rPr lang="en-US" altLang="en-US" dirty="0" err="1" smtClean="0"/>
              <a:t>Molinillo</a:t>
            </a:r>
            <a:r>
              <a:rPr lang="en-US" altLang="en-US" dirty="0" smtClean="0"/>
              <a:t>/</a:t>
            </a:r>
            <a:r>
              <a:rPr lang="en-US" altLang="en-US" dirty="0" err="1" smtClean="0"/>
              <a:t>abrasión</a:t>
            </a:r>
            <a:endParaRPr lang="en-US" altLang="en-US" dirty="0" smtClean="0"/>
          </a:p>
          <a:p>
            <a:r>
              <a:rPr lang="es-MX" altLang="en-US" dirty="0" smtClean="0"/>
              <a:t>Superficies calientes</a:t>
            </a:r>
            <a:endParaRPr lang="en-US" altLang="en-US" dirty="0" smtClean="0"/>
          </a:p>
          <a:p>
            <a:r>
              <a:rPr lang="en-US" altLang="en-US" dirty="0" err="1" smtClean="0"/>
              <a:t>Reacciones</a:t>
            </a:r>
            <a:r>
              <a:rPr lang="en-US" altLang="en-US" dirty="0" smtClean="0"/>
              <a:t> </a:t>
            </a:r>
            <a:r>
              <a:rPr lang="en-US" altLang="en-US" dirty="0" err="1" smtClean="0"/>
              <a:t>químicas</a:t>
            </a:r>
            <a:r>
              <a:rPr lang="en-US" altLang="en-US" dirty="0" smtClean="0"/>
              <a:t> </a:t>
            </a:r>
            <a:r>
              <a:rPr lang="en-US" altLang="en-US" dirty="0" err="1" smtClean="0"/>
              <a:t>exotérmicas</a:t>
            </a:r>
            <a:r>
              <a:rPr lang="en-US" altLang="en-US" dirty="0" smtClean="0"/>
              <a:t> </a:t>
            </a:r>
            <a:r>
              <a:rPr lang="en-US" altLang="en-US" dirty="0" err="1" smtClean="0"/>
              <a:t>incontroladas</a:t>
            </a:r>
            <a:endParaRPr lang="en-US" altLang="en-US" dirty="0" smtClean="0"/>
          </a:p>
          <a:p>
            <a:r>
              <a:rPr lang="en-US" altLang="en-US" dirty="0" err="1" smtClean="0"/>
              <a:t>Impactos</a:t>
            </a:r>
            <a:r>
              <a:rPr lang="en-US" altLang="en-US" dirty="0" smtClean="0"/>
              <a:t> </a:t>
            </a:r>
            <a:r>
              <a:rPr lang="en-US" altLang="en-US" dirty="0" err="1" smtClean="0"/>
              <a:t>mecánicos</a:t>
            </a:r>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ChangeArrowheads="1"/>
          </p:cNvSpPr>
          <p:nvPr>
            <p:ph type="title"/>
          </p:nvPr>
        </p:nvSpPr>
        <p:spPr>
          <a:xfrm>
            <a:off x="533400" y="381000"/>
            <a:ext cx="7848600" cy="1066800"/>
          </a:xfrm>
        </p:spPr>
        <p:txBody>
          <a:bodyPr/>
          <a:lstStyle/>
          <a:p>
            <a:pPr eaLnBrk="1" hangingPunct="1"/>
            <a:r>
              <a:rPr lang="en-US" altLang="en-US" dirty="0" smtClean="0">
                <a:latin typeface="Arial" panose="020B0604020202020204" pitchFamily="34" charset="0"/>
              </a:rPr>
              <a:t>¿El </a:t>
            </a:r>
            <a:r>
              <a:rPr lang="en-US" altLang="en-US" dirty="0" err="1" smtClean="0">
                <a:latin typeface="Arial" panose="020B0604020202020204" pitchFamily="34" charset="0"/>
              </a:rPr>
              <a:t>remedio</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48134" name="TextBox 2"/>
          <p:cNvSpPr txBox="1">
            <a:spLocks noChangeArrowheads="1"/>
          </p:cNvSpPr>
          <p:nvPr/>
        </p:nvSpPr>
        <p:spPr bwMode="auto">
          <a:xfrm>
            <a:off x="685800" y="12192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dirty="0" err="1" smtClean="0"/>
              <a:t>Elimine</a:t>
            </a:r>
            <a:r>
              <a:rPr lang="en-US" altLang="en-US" sz="5400" dirty="0" smtClean="0"/>
              <a:t> </a:t>
            </a:r>
            <a:r>
              <a:rPr lang="en-US" altLang="en-US" sz="5400" dirty="0" err="1" smtClean="0"/>
              <a:t>fuente</a:t>
            </a:r>
            <a:r>
              <a:rPr lang="en-US" altLang="en-US" sz="5400" dirty="0" smtClean="0"/>
              <a:t> de </a:t>
            </a:r>
            <a:r>
              <a:rPr lang="en-US" altLang="en-US" sz="5400" dirty="0" err="1" smtClean="0"/>
              <a:t>calor</a:t>
            </a:r>
            <a:endParaRPr lang="en-US" altLang="en-US" sz="5400" dirty="0">
              <a:solidFill>
                <a:srgbClr val="FF0000"/>
              </a:solidFill>
            </a:endParaRPr>
          </a:p>
        </p:txBody>
      </p:sp>
      <p:pic>
        <p:nvPicPr>
          <p:cNvPr id="48135" name="Picture 3" title="Imagen fuente de calo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19870" y="2057400"/>
            <a:ext cx="3448050"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6" name="Picture 2" title="imgen moniroty de temperatura de conjinete y bloque de fric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386313" y="4419600"/>
            <a:ext cx="239871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137" name="Picture 3" title="Sensor de Alieacion de cinta"/>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4038600" y="2340592"/>
            <a:ext cx="4816475" cy="360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667000" y="2444859"/>
            <a:ext cx="1000920" cy="1815882"/>
          </a:xfrm>
          <a:prstGeom prst="rect">
            <a:avLst/>
          </a:prstGeom>
          <a:solidFill>
            <a:schemeClr val="tx2">
              <a:lumMod val="20000"/>
              <a:lumOff val="80000"/>
            </a:schemeClr>
          </a:solidFill>
        </p:spPr>
        <p:txBody>
          <a:bodyPr wrap="square" rtlCol="0">
            <a:spAutoFit/>
          </a:bodyPr>
          <a:lstStyle/>
          <a:p>
            <a:r>
              <a:rPr lang="es-MX" sz="1400" dirty="0" smtClean="0">
                <a:latin typeface="Arial Narrow" pitchFamily="34" charset="0"/>
                <a:cs typeface="Times New Roman" pitchFamily="18" charset="0"/>
              </a:rPr>
              <a:t>Sensor de cojinete caliente y cubierta de acero inoxidable—con etiqueta UL</a:t>
            </a:r>
            <a:endParaRPr lang="en-US" sz="1400" dirty="0" smtClean="0">
              <a:latin typeface="Arial Narrow" pitchFamily="34" charset="0"/>
              <a:cs typeface="Times New Roman" pitchFamily="18" charset="0"/>
            </a:endParaRPr>
          </a:p>
        </p:txBody>
      </p:sp>
      <p:sp>
        <p:nvSpPr>
          <p:cNvPr id="4" name="TextBox 3"/>
          <p:cNvSpPr txBox="1"/>
          <p:nvPr/>
        </p:nvSpPr>
        <p:spPr>
          <a:xfrm>
            <a:off x="4343400" y="4495800"/>
            <a:ext cx="1143000" cy="923330"/>
          </a:xfrm>
          <a:prstGeom prst="rect">
            <a:avLst/>
          </a:prstGeom>
          <a:solidFill>
            <a:schemeClr val="bg1">
              <a:lumMod val="50000"/>
            </a:schemeClr>
          </a:solidFill>
        </p:spPr>
        <p:txBody>
          <a:bodyPr wrap="square" rtlCol="0">
            <a:spAutoFit/>
          </a:bodyPr>
          <a:lstStyle/>
          <a:p>
            <a:r>
              <a:rPr lang="es-MX" dirty="0" smtClean="0">
                <a:latin typeface="Arial Narrow" pitchFamily="34" charset="0"/>
                <a:cs typeface="Times New Roman" pitchFamily="18" charset="0"/>
              </a:rPr>
              <a:t>Sensor de alineación de cinta</a:t>
            </a:r>
            <a:endParaRPr lang="en-US" dirty="0" smtClean="0">
              <a:latin typeface="Arial Narrow" pitchFamily="34" charset="0"/>
              <a:cs typeface="Times New Roman" pitchFamily="18" charset="0"/>
            </a:endParaRPr>
          </a:p>
        </p:txBody>
      </p:sp>
      <p:sp>
        <p:nvSpPr>
          <p:cNvPr id="6" name="TextBox 5"/>
          <p:cNvSpPr txBox="1"/>
          <p:nvPr/>
        </p:nvSpPr>
        <p:spPr>
          <a:xfrm>
            <a:off x="1143000" y="4608731"/>
            <a:ext cx="2362200" cy="584775"/>
          </a:xfrm>
          <a:prstGeom prst="rect">
            <a:avLst/>
          </a:prstGeom>
          <a:solidFill>
            <a:schemeClr val="bg1">
              <a:lumMod val="85000"/>
            </a:schemeClr>
          </a:solidFill>
        </p:spPr>
        <p:txBody>
          <a:bodyPr wrap="square" rtlCol="0">
            <a:spAutoFit/>
          </a:bodyPr>
          <a:lstStyle/>
          <a:p>
            <a:pPr algn="r"/>
            <a:r>
              <a:rPr lang="es-MX" sz="1600" dirty="0" smtClean="0">
                <a:latin typeface="Arial Narrow" pitchFamily="34" charset="0"/>
                <a:cs typeface="Times New Roman" pitchFamily="18" charset="0"/>
              </a:rPr>
              <a:t>Monitor de temperatura de cojinete y bloque de fricción</a:t>
            </a:r>
            <a:endParaRPr lang="en-US" sz="1600" dirty="0" smtClean="0">
              <a:latin typeface="Arial Narrow" pitchFamily="34" charset="0"/>
              <a:cs typeface="Times New Roman" pitchFamily="18" charset="0"/>
            </a:endParaRPr>
          </a:p>
        </p:txBody>
      </p:sp>
    </p:spTree>
    <p:custDataLst>
      <p:tags r:id="rId1"/>
    </p:custDataLst>
    <p:extLst>
      <p:ext uri="{BB962C8B-B14F-4D97-AF65-F5344CB8AC3E}">
        <p14:creationId xmlns:p14="http://schemas.microsoft.com/office/powerpoint/2010/main" val="211404633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2"/>
          <p:cNvSpPr>
            <a:spLocks noGrp="1" noChangeArrowheads="1"/>
          </p:cNvSpPr>
          <p:nvPr>
            <p:ph type="title"/>
          </p:nvPr>
        </p:nvSpPr>
        <p:spPr>
          <a:xfrm>
            <a:off x="609600" y="381000"/>
            <a:ext cx="7848600" cy="1066800"/>
          </a:xfrm>
        </p:spPr>
        <p:txBody>
          <a:bodyPr/>
          <a:lstStyle/>
          <a:p>
            <a:pPr eaLnBrk="1" hangingPunct="1"/>
            <a:r>
              <a:rPr lang="en-US" altLang="en-US" dirty="0" smtClean="0">
                <a:latin typeface="Arial" panose="020B0604020202020204" pitchFamily="34" charset="0"/>
              </a:rPr>
              <a:t>¿El </a:t>
            </a:r>
            <a:r>
              <a:rPr lang="en-US" altLang="en-US" dirty="0" err="1" smtClean="0">
                <a:latin typeface="Arial" panose="020B0604020202020204" pitchFamily="34" charset="0"/>
              </a:rPr>
              <a:t>remedio</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49158" name="TextBox 2"/>
          <p:cNvSpPr txBox="1">
            <a:spLocks noChangeArrowheads="1"/>
          </p:cNvSpPr>
          <p:nvPr/>
        </p:nvSpPr>
        <p:spPr bwMode="auto">
          <a:xfrm>
            <a:off x="609600" y="1219200"/>
            <a:ext cx="7848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dirty="0" err="1" smtClean="0"/>
              <a:t>Elimine</a:t>
            </a:r>
            <a:r>
              <a:rPr lang="en-US" altLang="en-US" sz="5400" dirty="0" smtClean="0"/>
              <a:t> </a:t>
            </a:r>
            <a:r>
              <a:rPr lang="en-US" altLang="en-US" sz="5400" dirty="0" err="1" smtClean="0"/>
              <a:t>fuente</a:t>
            </a:r>
            <a:r>
              <a:rPr lang="en-US" altLang="en-US" sz="5400" dirty="0" smtClean="0"/>
              <a:t> de </a:t>
            </a:r>
            <a:r>
              <a:rPr lang="en-US" altLang="en-US" sz="5400" dirty="0" err="1" smtClean="0"/>
              <a:t>calor</a:t>
            </a:r>
            <a:endParaRPr lang="en-US" altLang="en-US" sz="5400" dirty="0">
              <a:solidFill>
                <a:srgbClr val="FF0000"/>
              </a:solidFill>
            </a:endParaRPr>
          </a:p>
        </p:txBody>
      </p:sp>
      <p:pic>
        <p:nvPicPr>
          <p:cNvPr id="49159" name="Picture 2" title="Sonda de moviminto en vara inferio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09600" y="2209800"/>
            <a:ext cx="3568700" cy="3733800"/>
          </a:xfrm>
          <a:prstGeom prst="rect">
            <a:avLst/>
          </a:prstGeom>
          <a:noFill/>
          <a:ln w="381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descr="C:\Users\dn34\Desktop\Safety\Training\GrainHandling_OneTimeOnly\Images\MilnerMilling\IMG_3746_Milner11.JPG&#10;&#10;" title="imagen de un equipo de recolección de polv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2000" y="2667000"/>
            <a:ext cx="3962400" cy="2971800"/>
          </a:xfrm>
          <a:prstGeom prst="rect">
            <a:avLst/>
          </a:prstGeom>
          <a:noFill/>
          <a:ln w="38100">
            <a:solidFill>
              <a:srgbClr val="000000"/>
            </a:solidFill>
            <a:miter lim="800000"/>
            <a:headEnd/>
            <a:tailEnd/>
          </a:ln>
          <a:effectLst>
            <a:outerShdw blurRad="57150" dist="508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143000" y="5036403"/>
            <a:ext cx="2819400" cy="830997"/>
          </a:xfrm>
          <a:prstGeom prst="rect">
            <a:avLst/>
          </a:prstGeom>
          <a:solidFill>
            <a:schemeClr val="bg1">
              <a:lumMod val="50000"/>
            </a:schemeClr>
          </a:solidFill>
        </p:spPr>
        <p:txBody>
          <a:bodyPr wrap="square" rtlCol="0">
            <a:spAutoFit/>
          </a:bodyPr>
          <a:lstStyle/>
          <a:p>
            <a:pPr algn="ctr"/>
            <a:r>
              <a:rPr lang="es-MX" sz="2400" b="1" dirty="0" smtClean="0">
                <a:latin typeface="Arial Narrow" pitchFamily="34" charset="0"/>
                <a:cs typeface="Times New Roman" pitchFamily="18" charset="0"/>
              </a:rPr>
              <a:t>Sonda de movimiento</a:t>
            </a:r>
          </a:p>
          <a:p>
            <a:pPr algn="ctr"/>
            <a:r>
              <a:rPr lang="es-MX" sz="2400" b="1" dirty="0">
                <a:latin typeface="Arial Narrow" pitchFamily="34" charset="0"/>
                <a:cs typeface="Times New Roman" pitchFamily="18" charset="0"/>
              </a:rPr>
              <a:t>e</a:t>
            </a:r>
            <a:r>
              <a:rPr lang="es-MX" sz="2400" b="1" dirty="0" smtClean="0">
                <a:latin typeface="Arial Narrow" pitchFamily="34" charset="0"/>
                <a:cs typeface="Times New Roman" pitchFamily="18" charset="0"/>
              </a:rPr>
              <a:t>n vara inferior</a:t>
            </a:r>
            <a:endParaRPr lang="en-US" sz="2400" b="1" dirty="0" smtClean="0">
              <a:latin typeface="Arial Narrow" pitchFamily="34" charset="0"/>
              <a:cs typeface="Times New Roman" pitchFamily="18" charset="0"/>
            </a:endParaRPr>
          </a:p>
        </p:txBody>
      </p:sp>
    </p:spTree>
    <p:custDataLst>
      <p:tags r:id="rId1"/>
    </p:custDataLst>
    <p:extLst>
      <p:ext uri="{BB962C8B-B14F-4D97-AF65-F5344CB8AC3E}">
        <p14:creationId xmlns:p14="http://schemas.microsoft.com/office/powerpoint/2010/main" val="206680162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5 Pictures 161.avi" title="cámara de combustión de polvo 1">
            <a:hlinkClick r:id="" action="ppaction://media"/>
          </p:cNvPr>
          <p:cNvPicPr>
            <a:picLocks noGrp="1" noChangeAspect="1"/>
          </p:cNvPicPr>
          <p:nvPr>
            <p:ph idx="1"/>
          </p:nvPr>
        </p:nvPicPr>
        <p:blipFill>
          <a:blip r:embed="rId4">
            <a:extLst>
              <a:ext uri="{28A0092B-C50C-407E-A947-70E740481C1C}">
                <a14:useLocalDpi xmlns:a14="http://schemas.microsoft.com/office/drawing/2010/main"/>
              </a:ext>
            </a:extLst>
          </a:blip>
          <a:srcRect/>
          <a:stretch>
            <a:fillRect/>
          </a:stretch>
        </p:blipFill>
        <p:spPr>
          <a:xfrm>
            <a:off x="1295400" y="1028700"/>
            <a:ext cx="6553200" cy="4914900"/>
          </a:xfrm>
          <a:ln>
            <a:solidFill>
              <a:srgbClr val="C00000"/>
            </a:solidFill>
            <a:miter lim="800000"/>
            <a:headEnd/>
            <a:tailEnd/>
          </a:ln>
        </p:spPr>
      </p:pic>
      <p:sp>
        <p:nvSpPr>
          <p:cNvPr id="71683" name="Title 2"/>
          <p:cNvSpPr>
            <a:spLocks noGrp="1"/>
          </p:cNvSpPr>
          <p:nvPr>
            <p:ph type="title"/>
          </p:nvPr>
        </p:nvSpPr>
        <p:spPr>
          <a:xfrm>
            <a:off x="457200" y="457200"/>
            <a:ext cx="8229600" cy="685800"/>
          </a:xfrm>
        </p:spPr>
        <p:txBody>
          <a:bodyPr/>
          <a:lstStyle/>
          <a:p>
            <a:r>
              <a:rPr lang="en-US" altLang="en-US" dirty="0" err="1" smtClean="0"/>
              <a:t>Cámara</a:t>
            </a:r>
            <a:r>
              <a:rPr lang="en-US" altLang="en-US" dirty="0" smtClean="0"/>
              <a:t> de </a:t>
            </a:r>
            <a:r>
              <a:rPr lang="en-US" altLang="en-US" dirty="0" err="1" smtClean="0"/>
              <a:t>Polvo</a:t>
            </a:r>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57200"/>
            <a:ext cx="8229600" cy="685800"/>
          </a:xfrm>
        </p:spPr>
        <p:txBody>
          <a:bodyPr>
            <a:normAutofit fontScale="90000"/>
          </a:bodyPr>
          <a:lstStyle/>
          <a:p>
            <a:pPr>
              <a:defRPr/>
            </a:pPr>
            <a:r>
              <a:rPr lang="en-US" sz="4400" dirty="0" smtClean="0"/>
              <a:t>En </a:t>
            </a:r>
            <a:r>
              <a:rPr lang="en-US" sz="4400" dirty="0" err="1" smtClean="0"/>
              <a:t>cámara</a:t>
            </a:r>
            <a:r>
              <a:rPr lang="en-US" sz="4400" dirty="0" smtClean="0"/>
              <a:t> </a:t>
            </a:r>
            <a:r>
              <a:rPr lang="en-US" sz="4400" dirty="0" err="1" smtClean="0"/>
              <a:t>lenta</a:t>
            </a:r>
            <a:endParaRPr lang="en-US" sz="4400" dirty="0"/>
          </a:p>
        </p:txBody>
      </p:sp>
      <p:pic>
        <p:nvPicPr>
          <p:cNvPr id="73731" name="6 Explosion Chamber 3_NEW.wmv" title="cámara de combustión de polvo lento">
            <a:hlinkClick r:id="" action="ppaction://media"/>
          </p:cNvPr>
          <p:cNvPicPr>
            <a:picLocks noGrp="1" noChangeAspect="1"/>
          </p:cNvPicPr>
          <p:nvPr>
            <p:ph idx="1"/>
          </p:nvPr>
        </p:nvPicPr>
        <p:blipFill>
          <a:blip r:embed="rId4">
            <a:extLst>
              <a:ext uri="{28A0092B-C50C-407E-A947-70E740481C1C}">
                <a14:useLocalDpi xmlns:a14="http://schemas.microsoft.com/office/drawing/2010/main"/>
              </a:ext>
            </a:extLst>
          </a:blip>
          <a:srcRect/>
          <a:stretch>
            <a:fillRect/>
          </a:stretch>
        </p:blipFill>
        <p:spPr>
          <a:xfrm>
            <a:off x="1308100" y="1038225"/>
            <a:ext cx="6540500" cy="4905375"/>
          </a:xfrm>
          <a:ln>
            <a:solidFill>
              <a:srgbClr val="C00000"/>
            </a:solidFill>
            <a:miter lim="800000"/>
            <a:headEnd/>
            <a:tailEnd/>
          </a:ln>
        </p:spPr>
      </p:pic>
    </p:spTree>
    <p:custDataLst>
      <p:tags r:id="rId1"/>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ChangeArrowheads="1"/>
          </p:cNvSpPr>
          <p:nvPr>
            <p:ph type="title"/>
          </p:nvPr>
        </p:nvSpPr>
        <p:spPr>
          <a:xfrm>
            <a:off x="685800" y="609600"/>
            <a:ext cx="7848600" cy="1066800"/>
          </a:xfrm>
        </p:spPr>
        <p:txBody>
          <a:bodyPr/>
          <a:lstStyle/>
          <a:p>
            <a:pPr eaLnBrk="1" hangingPunct="1"/>
            <a:r>
              <a:rPr lang="en-US" altLang="en-US" dirty="0" smtClean="0">
                <a:latin typeface="Arial" panose="020B0604020202020204" pitchFamily="34" charset="0"/>
              </a:rPr>
              <a:t>¿El </a:t>
            </a:r>
            <a:r>
              <a:rPr lang="en-US" altLang="en-US" dirty="0" err="1" smtClean="0">
                <a:latin typeface="Arial" panose="020B0604020202020204" pitchFamily="34" charset="0"/>
              </a:rPr>
              <a:t>remedio</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0178" name="Content Placeholder 3"/>
          <p:cNvSpPr>
            <a:spLocks noGrp="1"/>
          </p:cNvSpPr>
          <p:nvPr>
            <p:ph idx="1"/>
          </p:nvPr>
        </p:nvSpPr>
        <p:spPr>
          <a:xfrm>
            <a:off x="762000" y="5867400"/>
            <a:ext cx="8153400" cy="4038600"/>
          </a:xfrm>
        </p:spPr>
        <p:txBody>
          <a:bodyPr/>
          <a:lstStyle/>
          <a:p>
            <a:pPr marL="0" indent="0" eaLnBrk="1" hangingPunct="1">
              <a:buFont typeface="Wingdings" panose="05000000000000000000" pitchFamily="2" charset="2"/>
              <a:buNone/>
            </a:pPr>
            <a:r>
              <a:rPr lang="en-US" altLang="en-US" sz="2800" b="1" smtClean="0"/>
              <a:t>Be informed…..</a:t>
            </a:r>
          </a:p>
        </p:txBody>
      </p:sp>
      <p:sp>
        <p:nvSpPr>
          <p:cNvPr id="45061" name="TextBox 2"/>
          <p:cNvSpPr txBox="1">
            <a:spLocks noChangeArrowheads="1"/>
          </p:cNvSpPr>
          <p:nvPr/>
        </p:nvSpPr>
        <p:spPr bwMode="auto">
          <a:xfrm>
            <a:off x="381000" y="1905000"/>
            <a:ext cx="8458200" cy="38779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5400" dirty="0" smtClean="0"/>
              <a:t>En </a:t>
            </a:r>
            <a:r>
              <a:rPr lang="en-US" altLang="en-US" sz="5400" dirty="0" err="1" smtClean="0"/>
              <a:t>otras</a:t>
            </a:r>
            <a:r>
              <a:rPr lang="en-US" altLang="en-US" sz="5400" dirty="0" smtClean="0"/>
              <a:t> </a:t>
            </a:r>
            <a:r>
              <a:rPr lang="en-US" altLang="en-US" sz="5400" dirty="0" err="1" smtClean="0"/>
              <a:t>palabras</a:t>
            </a:r>
            <a:r>
              <a:rPr lang="en-US" altLang="en-US" sz="5400" dirty="0" smtClean="0"/>
              <a:t>…</a:t>
            </a:r>
            <a:endParaRPr lang="en-US" altLang="en-US" sz="5400" dirty="0"/>
          </a:p>
          <a:p>
            <a:pPr>
              <a:buFont typeface="Wingdings" panose="05000000000000000000" pitchFamily="2" charset="2"/>
              <a:buChar char="q"/>
            </a:pPr>
            <a:r>
              <a:rPr lang="en-US" altLang="en-US" sz="4800" dirty="0" err="1" smtClean="0">
                <a:solidFill>
                  <a:srgbClr val="FF0000"/>
                </a:solidFill>
              </a:rPr>
              <a:t>Mantenga</a:t>
            </a:r>
            <a:r>
              <a:rPr lang="en-US" altLang="en-US" sz="4800" dirty="0" smtClean="0">
                <a:solidFill>
                  <a:srgbClr val="FF0000"/>
                </a:solidFill>
              </a:rPr>
              <a:t> el </a:t>
            </a:r>
            <a:r>
              <a:rPr lang="en-US" altLang="en-US" sz="4800" dirty="0" err="1" smtClean="0">
                <a:solidFill>
                  <a:srgbClr val="FF0000"/>
                </a:solidFill>
              </a:rPr>
              <a:t>grano</a:t>
            </a:r>
            <a:r>
              <a:rPr lang="en-US" altLang="en-US" sz="4800" dirty="0" smtClean="0">
                <a:solidFill>
                  <a:srgbClr val="FF0000"/>
                </a:solidFill>
              </a:rPr>
              <a:t> en </a:t>
            </a:r>
            <a:r>
              <a:rPr lang="en-US" altLang="en-US" sz="4800" dirty="0" err="1" smtClean="0">
                <a:solidFill>
                  <a:srgbClr val="FF0000"/>
                </a:solidFill>
              </a:rPr>
              <a:t>buena</a:t>
            </a:r>
            <a:r>
              <a:rPr lang="en-US" altLang="en-US" sz="4800" dirty="0" smtClean="0">
                <a:solidFill>
                  <a:srgbClr val="FF0000"/>
                </a:solidFill>
              </a:rPr>
              <a:t> </a:t>
            </a:r>
            <a:r>
              <a:rPr lang="en-US" altLang="en-US" sz="4800" dirty="0" err="1" smtClean="0">
                <a:solidFill>
                  <a:srgbClr val="FF0000"/>
                </a:solidFill>
              </a:rPr>
              <a:t>condición</a:t>
            </a:r>
            <a:endParaRPr lang="en-US" altLang="en-US" sz="4800" dirty="0">
              <a:solidFill>
                <a:srgbClr val="FF0000"/>
              </a:solidFill>
            </a:endParaRPr>
          </a:p>
          <a:p>
            <a:pPr>
              <a:buFont typeface="Wingdings" panose="05000000000000000000" pitchFamily="2" charset="2"/>
              <a:buChar char="q"/>
            </a:pPr>
            <a:r>
              <a:rPr lang="en-US" altLang="en-US" sz="4800" dirty="0" err="1" smtClean="0">
                <a:solidFill>
                  <a:srgbClr val="FF0000"/>
                </a:solidFill>
              </a:rPr>
              <a:t>Mantenimiento</a:t>
            </a:r>
            <a:endParaRPr lang="en-US" altLang="en-US" sz="4800" dirty="0">
              <a:solidFill>
                <a:srgbClr val="FF0000"/>
              </a:solidFill>
            </a:endParaRPr>
          </a:p>
          <a:p>
            <a:pPr>
              <a:buFont typeface="Wingdings" panose="05000000000000000000" pitchFamily="2" charset="2"/>
              <a:buChar char="q"/>
            </a:pPr>
            <a:r>
              <a:rPr lang="en-US" altLang="en-US" sz="4800" dirty="0" err="1" smtClean="0">
                <a:solidFill>
                  <a:srgbClr val="FF0000"/>
                </a:solidFill>
              </a:rPr>
              <a:t>Precaución</a:t>
            </a:r>
            <a:r>
              <a:rPr lang="en-US" altLang="en-US" sz="4800" dirty="0" smtClean="0">
                <a:solidFill>
                  <a:srgbClr val="FF0000"/>
                </a:solidFill>
              </a:rPr>
              <a:t> y </a:t>
            </a:r>
            <a:r>
              <a:rPr lang="en-US" altLang="en-US" sz="4800" dirty="0" err="1" smtClean="0">
                <a:solidFill>
                  <a:srgbClr val="FF0000"/>
                </a:solidFill>
              </a:rPr>
              <a:t>entrenamiento</a:t>
            </a:r>
            <a:endParaRPr lang="en-US" altLang="en-US" sz="4800" dirty="0">
              <a:solidFill>
                <a:srgbClr val="FF0000"/>
              </a:solidFill>
            </a:endParaRPr>
          </a:p>
        </p:txBody>
      </p:sp>
    </p:spTree>
    <p:custDataLst>
      <p:tags r:id="rId1"/>
    </p:custDataLst>
    <p:extLst>
      <p:ext uri="{BB962C8B-B14F-4D97-AF65-F5344CB8AC3E}">
        <p14:creationId xmlns:p14="http://schemas.microsoft.com/office/powerpoint/2010/main" val="24148630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2"/>
          <p:cNvSpPr>
            <a:spLocks noGrp="1" noChangeArrowheads="1"/>
          </p:cNvSpPr>
          <p:nvPr>
            <p:ph type="title"/>
          </p:nvPr>
        </p:nvSpPr>
        <p:spPr/>
        <p:txBody>
          <a:bodyPr/>
          <a:lstStyle/>
          <a:p>
            <a:pPr eaLnBrk="1" hangingPunct="1"/>
            <a:r>
              <a:rPr lang="en-US" altLang="en-US" sz="4400" dirty="0" smtClean="0">
                <a:latin typeface="Arial" panose="020B0604020202020204" pitchFamily="34" charset="0"/>
              </a:rPr>
              <a:t>Lo </a:t>
            </a:r>
            <a:r>
              <a:rPr lang="en-US" altLang="en-US" sz="4400" dirty="0" err="1" smtClean="0">
                <a:latin typeface="Arial" panose="020B0604020202020204" pitchFamily="34" charset="0"/>
              </a:rPr>
              <a:t>que</a:t>
            </a:r>
            <a:r>
              <a:rPr lang="en-US" altLang="en-US" sz="4400" dirty="0" smtClean="0">
                <a:latin typeface="Arial" panose="020B0604020202020204" pitchFamily="34" charset="0"/>
              </a:rPr>
              <a:t> NO </a:t>
            </a:r>
            <a:r>
              <a:rPr lang="en-US" altLang="en-US" dirty="0" err="1" smtClean="0">
                <a:latin typeface="Arial" panose="020B0604020202020204" pitchFamily="34" charset="0"/>
              </a:rPr>
              <a:t>es</a:t>
            </a:r>
            <a:r>
              <a:rPr lang="en-US" altLang="en-US" dirty="0" smtClean="0">
                <a:latin typeface="Arial" panose="020B0604020202020204" pitchFamily="34" charset="0"/>
              </a:rPr>
              <a:t> </a:t>
            </a:r>
            <a:r>
              <a:rPr lang="en-US" altLang="en-US" dirty="0" err="1" smtClean="0">
                <a:latin typeface="Arial" panose="020B0604020202020204" pitchFamily="34" charset="0"/>
              </a:rPr>
              <a:t>una</a:t>
            </a:r>
            <a:r>
              <a:rPr lang="en-US" altLang="en-US" dirty="0" smtClean="0">
                <a:latin typeface="Arial" panose="020B0604020202020204" pitchFamily="34" charset="0"/>
              </a:rPr>
              <a:t> “</a:t>
            </a:r>
            <a:r>
              <a:rPr lang="en-US" altLang="en-US" dirty="0" err="1" smtClean="0">
                <a:latin typeface="Arial" panose="020B0604020202020204" pitchFamily="34" charset="0"/>
              </a:rPr>
              <a:t>Cultura</a:t>
            </a:r>
            <a:r>
              <a:rPr lang="en-US" altLang="en-US" dirty="0" smtClean="0">
                <a:latin typeface="Arial" panose="020B0604020202020204" pitchFamily="34" charset="0"/>
              </a:rPr>
              <a:t> de </a:t>
            </a:r>
            <a:r>
              <a:rPr lang="en-US" altLang="en-US" dirty="0" err="1" smtClean="0">
                <a:latin typeface="Arial" panose="020B0604020202020204" pitchFamily="34" charset="0"/>
              </a:rPr>
              <a:t>Seguridad</a:t>
            </a:r>
            <a:r>
              <a:rPr lang="en-US" altLang="en-US" dirty="0" smtClean="0">
                <a:latin typeface="Arial" panose="020B0604020202020204" pitchFamily="34" charset="0"/>
              </a:rPr>
              <a:t>”</a:t>
            </a:r>
          </a:p>
        </p:txBody>
      </p:sp>
      <p:sp>
        <p:nvSpPr>
          <p:cNvPr id="5" name="Rectangle 3"/>
          <p:cNvSpPr txBox="1">
            <a:spLocks noChangeArrowheads="1"/>
          </p:cNvSpPr>
          <p:nvPr/>
        </p:nvSpPr>
        <p:spPr bwMode="auto">
          <a:xfrm>
            <a:off x="228600" y="1828800"/>
            <a:ext cx="86106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spcBef>
                <a:spcPts val="0"/>
              </a:spcBef>
              <a:spcAft>
                <a:spcPts val="1200"/>
              </a:spcAft>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Hábitos</a:t>
            </a:r>
            <a:r>
              <a:rPr lang="en-US" altLang="en-US" sz="3600" dirty="0" smtClean="0">
                <a:latin typeface="Century Gothic" panose="020B0502020202020204" pitchFamily="34" charset="0"/>
              </a:rPr>
              <a:t> de </a:t>
            </a:r>
            <a:r>
              <a:rPr lang="en-US" altLang="en-US" sz="3600" dirty="0" err="1" smtClean="0">
                <a:latin typeface="Century Gothic" panose="020B0502020202020204" pitchFamily="34" charset="0"/>
              </a:rPr>
              <a:t>trabajo</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apresurado</a:t>
            </a:r>
            <a:endParaRPr lang="en-US" altLang="en-US" sz="3600" dirty="0">
              <a:latin typeface="Century Gothic" panose="020B0502020202020204" pitchFamily="34" charset="0"/>
            </a:endParaRPr>
          </a:p>
          <a:p>
            <a:pPr>
              <a:spcBef>
                <a:spcPts val="0"/>
              </a:spcBef>
              <a:spcAft>
                <a:spcPts val="1200"/>
              </a:spcAft>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Trabajadores</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temporales</a:t>
            </a:r>
            <a:r>
              <a:rPr lang="en-US" altLang="en-US" sz="3600" dirty="0" smtClean="0">
                <a:latin typeface="Century Gothic" panose="020B0502020202020204" pitchFamily="34" charset="0"/>
              </a:rPr>
              <a:t> o </a:t>
            </a:r>
            <a:r>
              <a:rPr lang="en-US" altLang="en-US" sz="3600" dirty="0" err="1" smtClean="0">
                <a:latin typeface="Century Gothic" panose="020B0502020202020204" pitchFamily="34" charset="0"/>
              </a:rPr>
              <a:t>jóvenes</a:t>
            </a:r>
            <a:r>
              <a:rPr lang="en-US" altLang="en-US" sz="3600" dirty="0" smtClean="0">
                <a:latin typeface="Century Gothic" panose="020B0502020202020204" pitchFamily="34" charset="0"/>
              </a:rPr>
              <a:t> con </a:t>
            </a:r>
            <a:r>
              <a:rPr lang="en-US" altLang="en-US" sz="3600" dirty="0" err="1" smtClean="0">
                <a:latin typeface="Century Gothic" panose="020B0502020202020204" pitchFamily="34" charset="0"/>
              </a:rPr>
              <a:t>poco</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entrenamiento</a:t>
            </a:r>
            <a:endParaRPr lang="en-US" altLang="en-US" sz="3600" dirty="0">
              <a:latin typeface="Century Gothic" panose="020B0502020202020204" pitchFamily="34" charset="0"/>
            </a:endParaRPr>
          </a:p>
          <a:p>
            <a:pPr>
              <a:spcBef>
                <a:spcPts val="0"/>
              </a:spcBef>
              <a:spcAft>
                <a:spcPts val="1200"/>
              </a:spcAft>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Trabajadores</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expertos</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descuidados</a:t>
            </a:r>
            <a:endParaRPr lang="en-US" altLang="en-US" sz="3600" dirty="0">
              <a:latin typeface="Century Gothic" panose="020B0502020202020204" pitchFamily="34" charset="0"/>
            </a:endParaRPr>
          </a:p>
          <a:p>
            <a:pPr>
              <a:spcBef>
                <a:spcPts val="0"/>
              </a:spcBef>
              <a:spcAft>
                <a:spcPts val="1200"/>
              </a:spcAft>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Falta</a:t>
            </a:r>
            <a:r>
              <a:rPr lang="en-US" altLang="en-US" sz="3600" dirty="0" smtClean="0">
                <a:latin typeface="Century Gothic" panose="020B0502020202020204" pitchFamily="34" charset="0"/>
              </a:rPr>
              <a:t> de </a:t>
            </a:r>
            <a:r>
              <a:rPr lang="en-US" altLang="en-US" sz="3600" dirty="0" err="1" smtClean="0">
                <a:latin typeface="Century Gothic" panose="020B0502020202020204" pitchFamily="34" charset="0"/>
              </a:rPr>
              <a:t>una</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cultura</a:t>
            </a:r>
            <a:r>
              <a:rPr lang="en-US" altLang="en-US" sz="3600" dirty="0" smtClean="0">
                <a:latin typeface="Century Gothic" panose="020B0502020202020204" pitchFamily="34" charset="0"/>
              </a:rPr>
              <a:t> de </a:t>
            </a:r>
            <a:r>
              <a:rPr lang="en-US" altLang="en-US" sz="3600" dirty="0" err="1" smtClean="0">
                <a:latin typeface="Century Gothic" panose="020B0502020202020204" pitchFamily="34" charset="0"/>
              </a:rPr>
              <a:t>seguridad</a:t>
            </a:r>
            <a:r>
              <a:rPr lang="en-US" altLang="en-US" sz="3600" dirty="0" smtClean="0">
                <a:latin typeface="Century Gothic" panose="020B0502020202020204" pitchFamily="34" charset="0"/>
              </a:rPr>
              <a:t>”</a:t>
            </a:r>
            <a:endParaRPr lang="en-US" altLang="en-US" sz="31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409353690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a:t>
            </a:r>
            <a:r>
              <a:rPr lang="en-US" altLang="en-US" dirty="0" err="1" smtClean="0">
                <a:latin typeface="Arial" panose="020B0604020202020204" pitchFamily="34" charset="0"/>
              </a:rPr>
              <a:t>Cómo</a:t>
            </a:r>
            <a:r>
              <a:rPr lang="en-US" altLang="en-US" dirty="0" smtClean="0">
                <a:latin typeface="Arial" panose="020B0604020202020204" pitchFamily="34" charset="0"/>
              </a:rPr>
              <a:t> lo </a:t>
            </a:r>
            <a:r>
              <a:rPr lang="en-US" altLang="en-US" dirty="0" err="1" smtClean="0">
                <a:latin typeface="Arial" panose="020B0604020202020204" pitchFamily="34" charset="0"/>
              </a:rPr>
              <a:t>arreglamos</a:t>
            </a:r>
            <a:r>
              <a:rPr lang="en-US" altLang="en-US" dirty="0" smtClean="0">
                <a:latin typeface="Arial" panose="020B0604020202020204" pitchFamily="34" charset="0"/>
              </a:rPr>
              <a:t>…?</a:t>
            </a:r>
          </a:p>
        </p:txBody>
      </p:sp>
      <p:sp>
        <p:nvSpPr>
          <p:cNvPr id="5" name="Rectangle 3"/>
          <p:cNvSpPr txBox="1">
            <a:spLocks noChangeArrowheads="1"/>
          </p:cNvSpPr>
          <p:nvPr/>
        </p:nvSpPr>
        <p:spPr bwMode="auto">
          <a:xfrm>
            <a:off x="533400" y="16002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Desarrolle</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una</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mentalidad</a:t>
            </a:r>
            <a:r>
              <a:rPr lang="en-US" altLang="en-US" sz="3600" dirty="0" smtClean="0">
                <a:latin typeface="Century Gothic" panose="020B0502020202020204" pitchFamily="34" charset="0"/>
              </a:rPr>
              <a:t> de </a:t>
            </a:r>
            <a:r>
              <a:rPr lang="en-US" altLang="en-US" sz="4000" dirty="0" smtClean="0">
                <a:solidFill>
                  <a:srgbClr val="FF0000"/>
                </a:solidFill>
                <a:latin typeface="Century Gothic" panose="020B0502020202020204" pitchFamily="34" charset="0"/>
              </a:rPr>
              <a:t>“</a:t>
            </a:r>
            <a:r>
              <a:rPr lang="en-US" altLang="en-US" sz="4000" dirty="0" err="1" smtClean="0">
                <a:solidFill>
                  <a:srgbClr val="FF0000"/>
                </a:solidFill>
                <a:latin typeface="Century Gothic" panose="020B0502020202020204" pitchFamily="34" charset="0"/>
              </a:rPr>
              <a:t>Seguridad</a:t>
            </a:r>
            <a:r>
              <a:rPr lang="en-US" altLang="en-US" sz="4000" dirty="0" smtClean="0">
                <a:solidFill>
                  <a:srgbClr val="FF0000"/>
                </a:solidFill>
                <a:latin typeface="Century Gothic" panose="020B0502020202020204" pitchFamily="34" charset="0"/>
              </a:rPr>
              <a:t> </a:t>
            </a:r>
            <a:r>
              <a:rPr lang="en-US" altLang="en-US" sz="4000" dirty="0" err="1" smtClean="0">
                <a:solidFill>
                  <a:srgbClr val="FF0000"/>
                </a:solidFill>
                <a:latin typeface="Century Gothic" panose="020B0502020202020204" pitchFamily="34" charset="0"/>
              </a:rPr>
              <a:t>Siempre</a:t>
            </a:r>
            <a:r>
              <a:rPr lang="en-US" altLang="en-US" sz="4000" dirty="0" smtClean="0">
                <a:solidFill>
                  <a:srgbClr val="FF0000"/>
                </a:solidFill>
                <a:latin typeface="Century Gothic" panose="020B0502020202020204" pitchFamily="34" charset="0"/>
              </a:rPr>
              <a:t>” </a:t>
            </a:r>
          </a:p>
          <a:p>
            <a:pPr>
              <a:lnSpc>
                <a:spcPct val="90000"/>
              </a:lnSpc>
              <a:spcBef>
                <a:spcPct val="20000"/>
              </a:spcBef>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Siga</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mejores</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prácticas</a:t>
            </a:r>
            <a:r>
              <a:rPr lang="en-US" altLang="en-US" sz="3600" dirty="0" smtClean="0">
                <a:latin typeface="Century Gothic" panose="020B0502020202020204" pitchFamily="34" charset="0"/>
              </a:rPr>
              <a:t> de </a:t>
            </a:r>
            <a:r>
              <a:rPr lang="en-US" altLang="en-US" sz="3600" dirty="0" err="1" smtClean="0">
                <a:latin typeface="Century Gothic" panose="020B0502020202020204" pitchFamily="34" charset="0"/>
              </a:rPr>
              <a:t>manejo</a:t>
            </a: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Capacítese</a:t>
            </a:r>
            <a:r>
              <a:rPr lang="en-US" altLang="en-US" sz="3600" dirty="0" smtClean="0">
                <a:latin typeface="Century Gothic" panose="020B0502020202020204" pitchFamily="34" charset="0"/>
              </a:rPr>
              <a:t> a </a:t>
            </a:r>
            <a:r>
              <a:rPr lang="en-US" altLang="en-US" sz="3600" dirty="0" err="1" smtClean="0">
                <a:latin typeface="Century Gothic" panose="020B0502020202020204" pitchFamily="34" charset="0"/>
              </a:rPr>
              <a:t>sí</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mismo</a:t>
            </a:r>
            <a:r>
              <a:rPr lang="en-US" altLang="en-US" sz="3600" dirty="0" smtClean="0">
                <a:latin typeface="Century Gothic" panose="020B0502020202020204" pitchFamily="34" charset="0"/>
              </a:rPr>
              <a:t>, a los </a:t>
            </a:r>
            <a:r>
              <a:rPr lang="en-US" altLang="en-US" sz="3600" dirty="0" err="1" smtClean="0">
                <a:latin typeface="Century Gothic" panose="020B0502020202020204" pitchFamily="34" charset="0"/>
              </a:rPr>
              <a:t>trabajadores</a:t>
            </a:r>
            <a:r>
              <a:rPr lang="en-US" altLang="en-US" sz="3600" dirty="0" smtClean="0">
                <a:latin typeface="Century Gothic" panose="020B0502020202020204" pitchFamily="34" charset="0"/>
              </a:rPr>
              <a:t> y la </a:t>
            </a:r>
            <a:r>
              <a:rPr lang="en-US" altLang="en-US" sz="3600" dirty="0" err="1" smtClean="0">
                <a:latin typeface="Century Gothic" panose="020B0502020202020204" pitchFamily="34" charset="0"/>
              </a:rPr>
              <a:t>familia</a:t>
            </a: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Compartir</a:t>
            </a:r>
            <a:r>
              <a:rPr lang="en-US" altLang="en-US" sz="3600" dirty="0" smtClean="0">
                <a:latin typeface="Century Gothic" panose="020B0502020202020204" pitchFamily="34" charset="0"/>
              </a:rPr>
              <a:t> ideas y </a:t>
            </a:r>
            <a:r>
              <a:rPr lang="en-US" altLang="en-US" sz="3600" dirty="0" err="1" smtClean="0">
                <a:latin typeface="Century Gothic" panose="020B0502020202020204" pitchFamily="34" charset="0"/>
              </a:rPr>
              <a:t>hablar</a:t>
            </a:r>
            <a:r>
              <a:rPr lang="en-US" altLang="en-US" sz="3600" dirty="0" smtClean="0">
                <a:latin typeface="Century Gothic" panose="020B0502020202020204" pitchFamily="34" charset="0"/>
              </a:rPr>
              <a:t> de “¿</a:t>
            </a:r>
            <a:r>
              <a:rPr lang="en-US" altLang="en-US" sz="3600" dirty="0" err="1" smtClean="0">
                <a:latin typeface="Century Gothic" panose="020B0502020202020204" pitchFamily="34" charset="0"/>
              </a:rPr>
              <a:t>qué</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pasaría</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si</a:t>
            </a:r>
            <a:r>
              <a:rPr lang="en-US" altLang="en-US" sz="3600" dirty="0" smtClean="0">
                <a:latin typeface="Century Gothic" panose="020B0502020202020204" pitchFamily="34" charset="0"/>
              </a:rPr>
              <a:t>…?</a:t>
            </a: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n"/>
            </a:pPr>
            <a:endParaRPr lang="en-US" altLang="en-US" sz="31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12108411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dirty="0" err="1" smtClean="0"/>
              <a:t>Objetivos</a:t>
            </a:r>
            <a:endParaRPr lang="en-US" altLang="en-US" dirty="0" smtClean="0"/>
          </a:p>
        </p:txBody>
      </p:sp>
      <p:sp>
        <p:nvSpPr>
          <p:cNvPr id="21507" name="Content Placeholder 2"/>
          <p:cNvSpPr>
            <a:spLocks noGrp="1"/>
          </p:cNvSpPr>
          <p:nvPr>
            <p:ph idx="1"/>
          </p:nvPr>
        </p:nvSpPr>
        <p:spPr/>
        <p:txBody>
          <a:bodyPr/>
          <a:lstStyle/>
          <a:p>
            <a:r>
              <a:rPr lang="en-US" altLang="en-US" sz="2400" dirty="0" err="1" smtClean="0"/>
              <a:t>Identificar</a:t>
            </a:r>
            <a:r>
              <a:rPr lang="en-US" altLang="en-US" sz="2400" dirty="0" smtClean="0"/>
              <a:t> </a:t>
            </a:r>
            <a:r>
              <a:rPr lang="en-US" altLang="en-US" sz="2400" dirty="0" err="1" smtClean="0"/>
              <a:t>los</a:t>
            </a:r>
            <a:r>
              <a:rPr lang="en-US" altLang="en-US" sz="2400" dirty="0" smtClean="0"/>
              <a:t> </a:t>
            </a:r>
            <a:r>
              <a:rPr lang="en-US" altLang="en-US" sz="2400" dirty="0" err="1" smtClean="0"/>
              <a:t>Reglamentos</a:t>
            </a:r>
            <a:r>
              <a:rPr lang="en-US" altLang="en-US" sz="2400" dirty="0" smtClean="0"/>
              <a:t> de OSHA que </a:t>
            </a:r>
            <a:r>
              <a:rPr lang="en-US" altLang="en-US" sz="2400" dirty="0" err="1" smtClean="0"/>
              <a:t>afecten</a:t>
            </a:r>
            <a:r>
              <a:rPr lang="en-US" altLang="en-US" sz="2400" dirty="0" smtClean="0"/>
              <a:t> </a:t>
            </a:r>
            <a:r>
              <a:rPr lang="en-US" altLang="en-US" sz="2400" dirty="0" err="1" smtClean="0"/>
              <a:t>directamente</a:t>
            </a:r>
            <a:r>
              <a:rPr lang="en-US" altLang="en-US" sz="2400" dirty="0" smtClean="0"/>
              <a:t> al </a:t>
            </a:r>
            <a:r>
              <a:rPr lang="en-US" altLang="en-US" sz="2400" dirty="0" err="1" smtClean="0"/>
              <a:t>Rescate</a:t>
            </a:r>
            <a:r>
              <a:rPr lang="en-US" altLang="en-US" sz="2400" dirty="0" smtClean="0"/>
              <a:t> </a:t>
            </a:r>
            <a:r>
              <a:rPr lang="en-US" altLang="en-US" sz="2400" dirty="0" err="1" smtClean="0"/>
              <a:t>en</a:t>
            </a:r>
            <a:r>
              <a:rPr lang="en-US" altLang="en-US" sz="2400" dirty="0" smtClean="0"/>
              <a:t> Dep</a:t>
            </a:r>
            <a:r>
              <a:rPr lang="es-MX" altLang="en-US" sz="2400" dirty="0" err="1" smtClean="0"/>
              <a:t>ósitos</a:t>
            </a:r>
            <a:r>
              <a:rPr lang="es-MX" altLang="en-US" sz="2400" dirty="0" smtClean="0"/>
              <a:t> de Grano</a:t>
            </a:r>
            <a:r>
              <a:rPr lang="en-US" altLang="en-US" sz="2400" dirty="0" smtClean="0"/>
              <a:t>.</a:t>
            </a:r>
          </a:p>
          <a:p>
            <a:r>
              <a:rPr lang="en-US" altLang="en-US" sz="2400" dirty="0" err="1" smtClean="0"/>
              <a:t>Identificar</a:t>
            </a:r>
            <a:r>
              <a:rPr lang="en-US" altLang="en-US" sz="2400" dirty="0" smtClean="0"/>
              <a:t> las </a:t>
            </a:r>
            <a:r>
              <a:rPr lang="en-US" altLang="en-US" sz="2400" dirty="0" err="1" smtClean="0"/>
              <a:t>Normas</a:t>
            </a:r>
            <a:r>
              <a:rPr lang="en-US" altLang="en-US" sz="2400" dirty="0" smtClean="0"/>
              <a:t> de NFPA que </a:t>
            </a:r>
            <a:r>
              <a:rPr lang="en-US" altLang="en-US" sz="2400" dirty="0" err="1" smtClean="0"/>
              <a:t>afectan</a:t>
            </a:r>
            <a:r>
              <a:rPr lang="en-US" altLang="en-US" sz="2400" dirty="0" smtClean="0"/>
              <a:t> </a:t>
            </a:r>
            <a:r>
              <a:rPr lang="en-US" altLang="en-US" sz="2400" dirty="0" err="1" smtClean="0"/>
              <a:t>directamente</a:t>
            </a:r>
            <a:r>
              <a:rPr lang="en-US" altLang="en-US" sz="2400" dirty="0" smtClean="0"/>
              <a:t> al </a:t>
            </a:r>
            <a:r>
              <a:rPr lang="en-US" altLang="en-US" sz="2400" dirty="0" err="1" smtClean="0"/>
              <a:t>Rescate</a:t>
            </a:r>
            <a:r>
              <a:rPr lang="en-US" altLang="en-US" sz="2400" dirty="0" smtClean="0"/>
              <a:t> </a:t>
            </a:r>
            <a:r>
              <a:rPr lang="en-US" altLang="en-US" sz="2400" dirty="0" err="1" smtClean="0"/>
              <a:t>en</a:t>
            </a:r>
            <a:r>
              <a:rPr lang="en-US" altLang="en-US" sz="2400" dirty="0" smtClean="0"/>
              <a:t> </a:t>
            </a:r>
            <a:r>
              <a:rPr lang="en-US" altLang="en-US" sz="2400" dirty="0" err="1" smtClean="0"/>
              <a:t>Depósitos</a:t>
            </a:r>
            <a:r>
              <a:rPr lang="en-US" altLang="en-US" sz="2400" dirty="0" smtClean="0"/>
              <a:t> de </a:t>
            </a:r>
            <a:r>
              <a:rPr lang="en-US" altLang="en-US" sz="2400" dirty="0" err="1" smtClean="0"/>
              <a:t>Grano</a:t>
            </a:r>
            <a:r>
              <a:rPr lang="en-US" altLang="en-US" sz="2400" dirty="0" smtClean="0"/>
              <a:t>.</a:t>
            </a:r>
          </a:p>
          <a:p>
            <a:r>
              <a:rPr lang="en-US" altLang="en-US" sz="2400" dirty="0" err="1" smtClean="0"/>
              <a:t>Enumerar</a:t>
            </a:r>
            <a:r>
              <a:rPr lang="en-US" altLang="en-US" sz="2400" dirty="0" smtClean="0"/>
              <a:t> </a:t>
            </a:r>
            <a:r>
              <a:rPr lang="en-US" altLang="en-US" sz="2400" dirty="0" err="1" smtClean="0"/>
              <a:t>los</a:t>
            </a:r>
            <a:r>
              <a:rPr lang="en-US" altLang="en-US" sz="2400" dirty="0" smtClean="0"/>
              <a:t> </a:t>
            </a:r>
            <a:r>
              <a:rPr lang="en-US" altLang="en-US" sz="2400" dirty="0" err="1" smtClean="0"/>
              <a:t>peligros</a:t>
            </a:r>
            <a:r>
              <a:rPr lang="en-US" altLang="en-US" sz="2400" dirty="0" smtClean="0"/>
              <a:t> </a:t>
            </a:r>
            <a:r>
              <a:rPr lang="en-US" altLang="en-US" sz="2400" dirty="0" err="1" smtClean="0"/>
              <a:t>potenciales</a:t>
            </a:r>
            <a:r>
              <a:rPr lang="en-US" altLang="en-US" sz="2400" dirty="0" smtClean="0"/>
              <a:t> </a:t>
            </a:r>
            <a:r>
              <a:rPr lang="en-US" altLang="en-US" sz="2400" dirty="0" err="1" smtClean="0"/>
              <a:t>asociados</a:t>
            </a:r>
            <a:r>
              <a:rPr lang="en-US" altLang="en-US" sz="2400" dirty="0" smtClean="0"/>
              <a:t> con </a:t>
            </a:r>
            <a:r>
              <a:rPr lang="en-US" altLang="en-US" sz="2400" dirty="0" err="1" smtClean="0"/>
              <a:t>operaciones</a:t>
            </a:r>
            <a:r>
              <a:rPr lang="en-US" altLang="en-US" sz="2400" dirty="0" smtClean="0"/>
              <a:t> de </a:t>
            </a:r>
            <a:r>
              <a:rPr lang="en-US" altLang="en-US" sz="2400" dirty="0" err="1" smtClean="0"/>
              <a:t>depósitos</a:t>
            </a:r>
            <a:r>
              <a:rPr lang="en-US" altLang="en-US" sz="2400" dirty="0" smtClean="0"/>
              <a:t> de </a:t>
            </a:r>
            <a:r>
              <a:rPr lang="en-US" altLang="en-US" sz="2400" dirty="0" err="1" smtClean="0"/>
              <a:t>grano</a:t>
            </a:r>
            <a:r>
              <a:rPr lang="en-US" altLang="en-US" sz="2400" dirty="0" smtClean="0"/>
              <a:t>.</a:t>
            </a:r>
          </a:p>
          <a:p>
            <a:r>
              <a:rPr lang="en-US" altLang="en-US" sz="2400" dirty="0" err="1" smtClean="0"/>
              <a:t>Identificar</a:t>
            </a:r>
            <a:r>
              <a:rPr lang="en-US" altLang="en-US" sz="2400" dirty="0" smtClean="0"/>
              <a:t> </a:t>
            </a:r>
            <a:r>
              <a:rPr lang="en-US" altLang="en-US" sz="2400" dirty="0" err="1" smtClean="0"/>
              <a:t>avenidas</a:t>
            </a:r>
            <a:r>
              <a:rPr lang="en-US" altLang="en-US" sz="2400" dirty="0" smtClean="0"/>
              <a:t> para </a:t>
            </a:r>
            <a:r>
              <a:rPr lang="en-US" altLang="en-US" sz="2400" dirty="0" err="1" smtClean="0"/>
              <a:t>mitigar</a:t>
            </a:r>
            <a:r>
              <a:rPr lang="en-US" altLang="en-US" sz="2400" dirty="0" smtClean="0"/>
              <a:t> el </a:t>
            </a:r>
            <a:r>
              <a:rPr lang="en-US" altLang="en-US" sz="2400" dirty="0" err="1" smtClean="0"/>
              <a:t>riesgo</a:t>
            </a:r>
            <a:r>
              <a:rPr lang="en-US" altLang="en-US" sz="2400" dirty="0" smtClean="0"/>
              <a:t> de </a:t>
            </a:r>
            <a:r>
              <a:rPr lang="en-US" altLang="en-US" sz="2400" dirty="0" err="1" smtClean="0"/>
              <a:t>lesiones</a:t>
            </a:r>
            <a:r>
              <a:rPr lang="en-US" altLang="en-US" sz="2400" dirty="0" smtClean="0"/>
              <a:t> o </a:t>
            </a:r>
            <a:r>
              <a:rPr lang="en-US" altLang="en-US" sz="2400" dirty="0" err="1" smtClean="0"/>
              <a:t>muerte</a:t>
            </a:r>
            <a:r>
              <a:rPr lang="en-US" altLang="en-US" sz="2400" dirty="0" smtClean="0"/>
              <a:t> </a:t>
            </a:r>
            <a:r>
              <a:rPr lang="en-US" altLang="en-US" sz="2400" dirty="0" err="1" smtClean="0"/>
              <a:t>por</a:t>
            </a:r>
            <a:r>
              <a:rPr lang="en-US" altLang="en-US" sz="2400" dirty="0" smtClean="0"/>
              <a:t> </a:t>
            </a:r>
            <a:r>
              <a:rPr lang="en-US" altLang="en-US" sz="2400" dirty="0" err="1" smtClean="0"/>
              <a:t>trabajar</a:t>
            </a:r>
            <a:r>
              <a:rPr lang="en-US" altLang="en-US" sz="2400" dirty="0" smtClean="0"/>
              <a:t> </a:t>
            </a:r>
            <a:r>
              <a:rPr lang="en-US" altLang="en-US" sz="2400" dirty="0" err="1" smtClean="0"/>
              <a:t>cerca</a:t>
            </a:r>
            <a:r>
              <a:rPr lang="en-US" altLang="en-US" sz="2400" dirty="0" smtClean="0"/>
              <a:t> de las </a:t>
            </a:r>
            <a:r>
              <a:rPr lang="en-US" altLang="en-US" sz="2400" dirty="0" err="1" smtClean="0"/>
              <a:t>operaciones</a:t>
            </a:r>
            <a:r>
              <a:rPr lang="en-US" altLang="en-US" sz="2400" dirty="0" smtClean="0"/>
              <a:t> de </a:t>
            </a:r>
            <a:r>
              <a:rPr lang="en-US" altLang="en-US" sz="2400" dirty="0" err="1" smtClean="0"/>
              <a:t>depósitos</a:t>
            </a:r>
            <a:r>
              <a:rPr lang="en-US" altLang="en-US" sz="2400" dirty="0" smtClean="0"/>
              <a:t> de </a:t>
            </a:r>
            <a:r>
              <a:rPr lang="en-US" altLang="en-US" sz="2400" dirty="0" err="1" smtClean="0"/>
              <a:t>grano</a:t>
            </a:r>
            <a:r>
              <a:rPr lang="en-US" altLang="en-US" sz="2400" dirty="0" smtClean="0"/>
              <a:t>.</a:t>
            </a:r>
          </a:p>
          <a:p>
            <a:r>
              <a:rPr lang="en-US" altLang="en-US" sz="2400" dirty="0" err="1" smtClean="0"/>
              <a:t>Resumir</a:t>
            </a:r>
            <a:r>
              <a:rPr lang="en-US" altLang="en-US" sz="2400" dirty="0" smtClean="0"/>
              <a:t> </a:t>
            </a:r>
            <a:r>
              <a:rPr lang="en-US" altLang="en-US" sz="2400" dirty="0" err="1" smtClean="0"/>
              <a:t>cuáles</a:t>
            </a:r>
            <a:r>
              <a:rPr lang="en-US" altLang="en-US" sz="2400" dirty="0" smtClean="0"/>
              <a:t> </a:t>
            </a:r>
            <a:r>
              <a:rPr lang="en-US" altLang="en-US" sz="2400" dirty="0" err="1" smtClean="0"/>
              <a:t>pasos</a:t>
            </a:r>
            <a:r>
              <a:rPr lang="en-US" altLang="en-US" sz="2400" dirty="0" smtClean="0"/>
              <a:t> </a:t>
            </a:r>
            <a:r>
              <a:rPr lang="en-US" altLang="en-US" sz="2400" dirty="0" err="1" smtClean="0"/>
              <a:t>tomar</a:t>
            </a:r>
            <a:r>
              <a:rPr lang="en-US" altLang="en-US" sz="2400" dirty="0" smtClean="0"/>
              <a:t> </a:t>
            </a:r>
            <a:r>
              <a:rPr lang="en-US" altLang="en-US" sz="2400" dirty="0" err="1" smtClean="0"/>
              <a:t>en</a:t>
            </a:r>
            <a:r>
              <a:rPr lang="en-US" altLang="en-US" sz="2400" dirty="0" smtClean="0"/>
              <a:t> </a:t>
            </a:r>
            <a:r>
              <a:rPr lang="en-US" altLang="en-US" sz="2400" dirty="0" err="1" smtClean="0"/>
              <a:t>caso</a:t>
            </a:r>
            <a:r>
              <a:rPr lang="en-US" altLang="en-US" sz="2400" dirty="0" smtClean="0"/>
              <a:t> de que </a:t>
            </a:r>
            <a:r>
              <a:rPr lang="en-US" altLang="en-US" sz="2400" dirty="0" err="1" smtClean="0"/>
              <a:t>alguien</a:t>
            </a:r>
            <a:r>
              <a:rPr lang="en-US" altLang="en-US" sz="2400" dirty="0" smtClean="0"/>
              <a:t> se </a:t>
            </a:r>
            <a:r>
              <a:rPr lang="en-US" altLang="en-US" sz="2400" dirty="0" err="1" smtClean="0"/>
              <a:t>lesione</a:t>
            </a:r>
            <a:r>
              <a:rPr lang="en-US" altLang="en-US" sz="2400" dirty="0" smtClean="0"/>
              <a:t> </a:t>
            </a:r>
            <a:r>
              <a:rPr lang="en-US" altLang="en-US" sz="2400" dirty="0" err="1" smtClean="0"/>
              <a:t>dentro</a:t>
            </a:r>
            <a:r>
              <a:rPr lang="en-US" altLang="en-US" sz="2400" dirty="0" smtClean="0"/>
              <a:t> de un </a:t>
            </a:r>
            <a:r>
              <a:rPr lang="en-US" altLang="en-US" sz="2400" dirty="0" err="1" smtClean="0"/>
              <a:t>depósito</a:t>
            </a:r>
            <a:r>
              <a:rPr lang="en-US" altLang="en-US" sz="2400" dirty="0" smtClean="0"/>
              <a:t> de </a:t>
            </a:r>
            <a:r>
              <a:rPr lang="en-US" altLang="en-US" sz="2400" dirty="0" err="1" smtClean="0"/>
              <a:t>grano</a:t>
            </a:r>
            <a:r>
              <a:rPr lang="en-US" altLang="en-US" sz="2400" dirty="0" smtClean="0"/>
              <a:t>.</a:t>
            </a:r>
          </a:p>
          <a:p>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txBox="1">
            <a:spLocks noChangeArrowheads="1"/>
          </p:cNvSpPr>
          <p:nvPr/>
        </p:nvSpPr>
        <p:spPr bwMode="auto">
          <a:xfrm>
            <a:off x="533400" y="1828800"/>
            <a:ext cx="83058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None/>
            </a:pPr>
            <a:r>
              <a:rPr lang="en-US" altLang="en-US" sz="3600" dirty="0" err="1" smtClean="0">
                <a:latin typeface="Century Gothic" panose="020B0502020202020204" pitchFamily="34" charset="0"/>
              </a:rPr>
              <a:t>Enfocarse</a:t>
            </a:r>
            <a:r>
              <a:rPr lang="en-US" altLang="en-US" sz="3600" dirty="0" smtClean="0">
                <a:latin typeface="Century Gothic" panose="020B0502020202020204" pitchFamily="34" charset="0"/>
              </a:rPr>
              <a:t> en los </a:t>
            </a:r>
            <a:r>
              <a:rPr lang="en-US" altLang="en-US" sz="3600" dirty="0" err="1" smtClean="0">
                <a:latin typeface="Century Gothic" panose="020B0502020202020204" pitchFamily="34" charset="0"/>
              </a:rPr>
              <a:t>detalles</a:t>
            </a:r>
            <a:r>
              <a:rPr lang="en-US" altLang="en-US" sz="3600" dirty="0" smtClean="0">
                <a:latin typeface="Century Gothic" panose="020B0502020202020204" pitchFamily="34" charset="0"/>
              </a:rPr>
              <a:t>….</a:t>
            </a: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None/>
            </a:pPr>
            <a:r>
              <a:rPr lang="en-US" altLang="en-US" sz="3600" dirty="0">
                <a:latin typeface="Century Gothic" panose="020B0502020202020204" pitchFamily="34" charset="0"/>
              </a:rPr>
              <a:t>	</a:t>
            </a:r>
            <a:r>
              <a:rPr lang="en-US" altLang="en-US" sz="3600" dirty="0" err="1" smtClean="0">
                <a:latin typeface="Century Gothic" panose="020B0502020202020204" pitchFamily="34" charset="0"/>
              </a:rPr>
              <a:t>Maneje</a:t>
            </a:r>
            <a:r>
              <a:rPr lang="en-US" altLang="en-US" sz="3600" dirty="0" smtClean="0">
                <a:latin typeface="Century Gothic" panose="020B0502020202020204" pitchFamily="34" charset="0"/>
              </a:rPr>
              <a:t> la </a:t>
            </a:r>
            <a:r>
              <a:rPr lang="en-US" altLang="en-US" sz="3600" b="1" i="1" dirty="0" smtClean="0">
                <a:solidFill>
                  <a:srgbClr val="FF0000"/>
                </a:solidFill>
                <a:latin typeface="Century Gothic" panose="020B0502020202020204" pitchFamily="34" charset="0"/>
              </a:rPr>
              <a:t>CALIDAD DEL GRANO</a:t>
            </a:r>
            <a:endParaRPr lang="en-US" altLang="en-US" sz="3600" b="1" i="1" dirty="0">
              <a:solidFill>
                <a:srgbClr val="FF0000"/>
              </a:solidFill>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None/>
            </a:pPr>
            <a:r>
              <a:rPr lang="en-US" altLang="en-US" sz="3600" b="1" i="1" dirty="0">
                <a:solidFill>
                  <a:srgbClr val="FF0000"/>
                </a:solidFill>
                <a:latin typeface="Century Gothic" panose="020B0502020202020204" pitchFamily="34" charset="0"/>
              </a:rPr>
              <a:t>Y</a:t>
            </a:r>
            <a:r>
              <a:rPr lang="en-US" altLang="en-US" sz="3600" b="1" i="1" dirty="0" smtClean="0">
                <a:solidFill>
                  <a:srgbClr val="FF0000"/>
                </a:solidFill>
                <a:latin typeface="Century Gothic" panose="020B0502020202020204" pitchFamily="34" charset="0"/>
              </a:rPr>
              <a:t> </a:t>
            </a:r>
            <a:r>
              <a:rPr lang="en-US" altLang="en-US" sz="3600" b="1" i="1" dirty="0" err="1" smtClean="0">
                <a:solidFill>
                  <a:srgbClr val="FF0000"/>
                </a:solidFill>
                <a:latin typeface="Century Gothic" panose="020B0502020202020204" pitchFamily="34" charset="0"/>
              </a:rPr>
              <a:t>estar</a:t>
            </a:r>
            <a:r>
              <a:rPr lang="en-US" altLang="en-US" sz="3600" b="1" i="1" dirty="0" smtClean="0">
                <a:solidFill>
                  <a:srgbClr val="FF0000"/>
                </a:solidFill>
                <a:latin typeface="Century Gothic" panose="020B0502020202020204" pitchFamily="34" charset="0"/>
              </a:rPr>
              <a:t> </a:t>
            </a:r>
            <a:r>
              <a:rPr lang="en-US" altLang="en-US" sz="3600" b="1" i="1" dirty="0" err="1" smtClean="0">
                <a:solidFill>
                  <a:srgbClr val="FF0000"/>
                </a:solidFill>
                <a:latin typeface="Century Gothic" panose="020B0502020202020204" pitchFamily="34" charset="0"/>
              </a:rPr>
              <a:t>preparado</a:t>
            </a:r>
            <a:r>
              <a:rPr lang="en-US" altLang="en-US" sz="3600" b="1" i="1" dirty="0" smtClean="0">
                <a:solidFill>
                  <a:srgbClr val="FF0000"/>
                </a:solidFill>
                <a:latin typeface="Century Gothic" panose="020B0502020202020204" pitchFamily="34" charset="0"/>
              </a:rPr>
              <a:t> </a:t>
            </a:r>
            <a:r>
              <a:rPr lang="en-US" altLang="en-US" sz="3600" dirty="0" err="1" smtClean="0">
                <a:latin typeface="Century Gothic" panose="020B0502020202020204" pitchFamily="34" charset="0"/>
              </a:rPr>
              <a:t>mediante</a:t>
            </a: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Comunicación</a:t>
            </a:r>
            <a:r>
              <a:rPr lang="en-US" altLang="en-US" sz="3600" dirty="0" smtClean="0">
                <a:latin typeface="Century Gothic" panose="020B0502020202020204" pitchFamily="34" charset="0"/>
              </a:rPr>
              <a:t>….</a:t>
            </a: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Trabajo</a:t>
            </a:r>
            <a:r>
              <a:rPr lang="en-US" altLang="en-US" sz="3600" dirty="0" smtClean="0">
                <a:latin typeface="Century Gothic" panose="020B0502020202020204" pitchFamily="34" charset="0"/>
              </a:rPr>
              <a:t> en </a:t>
            </a:r>
            <a:r>
              <a:rPr lang="en-US" altLang="en-US" sz="3600" dirty="0" err="1" smtClean="0">
                <a:latin typeface="Century Gothic" panose="020B0502020202020204" pitchFamily="34" charset="0"/>
              </a:rPr>
              <a:t>equipo</a:t>
            </a:r>
            <a:r>
              <a:rPr lang="en-US" altLang="en-US" sz="3600" dirty="0" smtClean="0">
                <a:latin typeface="Century Gothic" panose="020B0502020202020204" pitchFamily="34" charset="0"/>
              </a:rPr>
              <a:t>…</a:t>
            </a: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r>
              <a:rPr lang="en-US" altLang="en-US" sz="3600" dirty="0" err="1" smtClean="0">
                <a:latin typeface="Century Gothic" panose="020B0502020202020204" pitchFamily="34" charset="0"/>
              </a:rPr>
              <a:t>Entrenamiento</a:t>
            </a:r>
            <a:r>
              <a:rPr lang="en-US" altLang="en-US" sz="3600" dirty="0" smtClean="0">
                <a:latin typeface="Century Gothic" panose="020B0502020202020204" pitchFamily="34" charset="0"/>
              </a:rPr>
              <a:t>…..</a:t>
            </a:r>
            <a:r>
              <a:rPr lang="en-US" altLang="en-US" sz="3600" dirty="0" err="1" smtClean="0">
                <a:latin typeface="Century Gothic" panose="020B0502020202020204" pitchFamily="34" charset="0"/>
              </a:rPr>
              <a:t>es</a:t>
            </a:r>
            <a:r>
              <a:rPr lang="en-US" altLang="en-US" sz="3600" dirty="0" smtClean="0">
                <a:latin typeface="Century Gothic" panose="020B0502020202020204" pitchFamily="34" charset="0"/>
              </a:rPr>
              <a:t> </a:t>
            </a:r>
            <a:r>
              <a:rPr lang="en-US" altLang="en-US" sz="3600" dirty="0" err="1" smtClean="0">
                <a:latin typeface="Century Gothic" panose="020B0502020202020204" pitchFamily="34" charset="0"/>
              </a:rPr>
              <a:t>responsabilidad</a:t>
            </a:r>
            <a:r>
              <a:rPr lang="en-US" altLang="en-US" sz="3600" dirty="0" smtClean="0">
                <a:latin typeface="Century Gothic" panose="020B0502020202020204" pitchFamily="34" charset="0"/>
              </a:rPr>
              <a:t> de </a:t>
            </a:r>
            <a:r>
              <a:rPr lang="en-US" altLang="en-US" sz="3600" dirty="0" smtClean="0">
                <a:solidFill>
                  <a:srgbClr val="FF0000"/>
                </a:solidFill>
                <a:latin typeface="Century Gothic" panose="020B0502020202020204" pitchFamily="34" charset="0"/>
              </a:rPr>
              <a:t>TODOS</a:t>
            </a:r>
            <a:endParaRPr lang="en-US" altLang="en-US" sz="36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Char char="q"/>
            </a:pPr>
            <a:endParaRPr lang="en-US" altLang="en-US" sz="3600" dirty="0">
              <a:latin typeface="Century Gothic" panose="020B0502020202020204" pitchFamily="34" charset="0"/>
            </a:endParaRPr>
          </a:p>
        </p:txBody>
      </p:sp>
      <p:sp>
        <p:nvSpPr>
          <p:cNvPr id="53251"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a:t>
            </a:r>
            <a:r>
              <a:rPr lang="en-US" altLang="en-US" dirty="0" err="1" smtClean="0">
                <a:latin typeface="Arial" panose="020B0604020202020204" pitchFamily="34" charset="0"/>
              </a:rPr>
              <a:t>Cómo</a:t>
            </a:r>
            <a:r>
              <a:rPr lang="en-US" altLang="en-US" dirty="0" smtClean="0">
                <a:latin typeface="Arial" panose="020B0604020202020204" pitchFamily="34" charset="0"/>
              </a:rPr>
              <a:t> lo </a:t>
            </a:r>
            <a:r>
              <a:rPr lang="en-US" altLang="en-US" dirty="0" err="1" smtClean="0">
                <a:latin typeface="Arial" panose="020B0604020202020204" pitchFamily="34" charset="0"/>
              </a:rPr>
              <a:t>arreglamos</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Tree>
    <p:custDataLst>
      <p:tags r:id="rId1"/>
    </p:custDataLst>
    <p:extLst>
      <p:ext uri="{BB962C8B-B14F-4D97-AF65-F5344CB8AC3E}">
        <p14:creationId xmlns:p14="http://schemas.microsoft.com/office/powerpoint/2010/main" val="29756849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ChangeArrowheads="1"/>
          </p:cNvSpPr>
          <p:nvPr>
            <p:ph type="title"/>
          </p:nvPr>
        </p:nvSpPr>
        <p:spPr/>
        <p:txBody>
          <a:bodyPr/>
          <a:lstStyle/>
          <a:p>
            <a:pPr eaLnBrk="1" hangingPunct="1"/>
            <a:r>
              <a:rPr lang="en-US" altLang="en-US" dirty="0" smtClean="0">
                <a:latin typeface="Arial" panose="020B0604020202020204" pitchFamily="34" charset="0"/>
              </a:rPr>
              <a:t>Si el </a:t>
            </a:r>
            <a:r>
              <a:rPr lang="en-US" altLang="en-US" dirty="0" err="1" smtClean="0">
                <a:latin typeface="Arial" panose="020B0604020202020204" pitchFamily="34" charset="0"/>
              </a:rPr>
              <a:t>grano</a:t>
            </a:r>
            <a:r>
              <a:rPr lang="en-US" altLang="en-US" dirty="0" smtClean="0">
                <a:latin typeface="Arial" panose="020B0604020202020204" pitchFamily="34" charset="0"/>
              </a:rPr>
              <a:t> </a:t>
            </a:r>
            <a:r>
              <a:rPr lang="en-US" altLang="en-US" dirty="0" err="1" smtClean="0">
                <a:latin typeface="Arial" panose="020B0604020202020204" pitchFamily="34" charset="0"/>
              </a:rPr>
              <a:t>está</a:t>
            </a:r>
            <a:r>
              <a:rPr lang="en-US" altLang="en-US" dirty="0" smtClean="0">
                <a:latin typeface="Arial" panose="020B0604020202020204" pitchFamily="34" charset="0"/>
              </a:rPr>
              <a:t> en </a:t>
            </a:r>
            <a:r>
              <a:rPr lang="en-US" altLang="en-US" dirty="0" err="1" smtClean="0">
                <a:latin typeface="Arial" panose="020B0604020202020204" pitchFamily="34" charset="0"/>
              </a:rPr>
              <a:t>buena</a:t>
            </a:r>
            <a:r>
              <a:rPr lang="en-US" altLang="en-US" dirty="0" smtClean="0">
                <a:latin typeface="Arial" panose="020B0604020202020204" pitchFamily="34" charset="0"/>
              </a:rPr>
              <a:t> </a:t>
            </a:r>
            <a:r>
              <a:rPr lang="en-US" altLang="en-US" dirty="0" err="1" smtClean="0">
                <a:latin typeface="Arial" panose="020B0604020202020204" pitchFamily="34" charset="0"/>
              </a:rPr>
              <a:t>condición</a:t>
            </a:r>
            <a:r>
              <a:rPr lang="en-US" altLang="en-US" dirty="0" smtClean="0">
                <a:latin typeface="Arial" panose="020B0604020202020204" pitchFamily="34" charset="0"/>
              </a:rPr>
              <a:t>…. </a:t>
            </a:r>
            <a:endParaRPr lang="en-US" altLang="en-US" dirty="0" smtClean="0">
              <a:latin typeface="Arial" panose="020B0604020202020204" pitchFamily="34" charset="0"/>
            </a:endParaRPr>
          </a:p>
        </p:txBody>
      </p:sp>
      <p:sp>
        <p:nvSpPr>
          <p:cNvPr id="5" name="Rectangle 3"/>
          <p:cNvSpPr txBox="1">
            <a:spLocks noChangeArrowheads="1"/>
          </p:cNvSpPr>
          <p:nvPr/>
        </p:nvSpPr>
        <p:spPr bwMode="auto">
          <a:xfrm>
            <a:off x="533400" y="18288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nSpc>
                <a:spcPct val="90000"/>
              </a:lnSpc>
              <a:spcBef>
                <a:spcPct val="20000"/>
              </a:spcBef>
              <a:buClr>
                <a:schemeClr val="accent2"/>
              </a:buClr>
              <a:buSzPct val="75000"/>
              <a:buFont typeface="Wingdings" panose="05000000000000000000" pitchFamily="2" charset="2"/>
              <a:buNone/>
            </a:pPr>
            <a:endParaRPr lang="en-US" altLang="en-US" sz="31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None/>
            </a:pPr>
            <a:r>
              <a:rPr lang="en-US" altLang="en-US" sz="4000" dirty="0" smtClean="0">
                <a:latin typeface="Century Gothic" panose="020B0502020202020204" pitchFamily="34" charset="0"/>
              </a:rPr>
              <a:t>El </a:t>
            </a:r>
            <a:r>
              <a:rPr lang="en-US" altLang="en-US" sz="4000" dirty="0" err="1" smtClean="0">
                <a:latin typeface="Century Gothic" panose="020B0502020202020204" pitchFamily="34" charset="0"/>
              </a:rPr>
              <a:t>único</a:t>
            </a:r>
            <a:r>
              <a:rPr lang="en-US" altLang="en-US" sz="4000" dirty="0" smtClean="0">
                <a:latin typeface="Century Gothic" panose="020B0502020202020204" pitchFamily="34" charset="0"/>
              </a:rPr>
              <a:t> </a:t>
            </a:r>
            <a:r>
              <a:rPr lang="en-US" altLang="en-US" sz="4000" dirty="0" err="1" smtClean="0">
                <a:latin typeface="Century Gothic" panose="020B0502020202020204" pitchFamily="34" charset="0"/>
              </a:rPr>
              <a:t>buen</a:t>
            </a:r>
            <a:r>
              <a:rPr lang="en-US" altLang="en-US" sz="4000" dirty="0" smtClean="0">
                <a:latin typeface="Century Gothic" panose="020B0502020202020204" pitchFamily="34" charset="0"/>
              </a:rPr>
              <a:t> </a:t>
            </a:r>
            <a:r>
              <a:rPr lang="en-US" altLang="en-US" sz="4000" dirty="0" err="1" smtClean="0">
                <a:latin typeface="Century Gothic" panose="020B0502020202020204" pitchFamily="34" charset="0"/>
              </a:rPr>
              <a:t>accidente</a:t>
            </a:r>
            <a:r>
              <a:rPr lang="en-US" altLang="en-US" sz="4000" dirty="0" smtClean="0">
                <a:latin typeface="Century Gothic" panose="020B0502020202020204" pitchFamily="34" charset="0"/>
              </a:rPr>
              <a:t> </a:t>
            </a:r>
            <a:r>
              <a:rPr lang="en-US" altLang="en-US" sz="4000" dirty="0" err="1" smtClean="0">
                <a:latin typeface="Century Gothic" panose="020B0502020202020204" pitchFamily="34" charset="0"/>
              </a:rPr>
              <a:t>es</a:t>
            </a:r>
            <a:r>
              <a:rPr lang="en-US" altLang="en-US" sz="4000" dirty="0" smtClean="0">
                <a:latin typeface="Century Gothic" panose="020B0502020202020204" pitchFamily="34" charset="0"/>
              </a:rPr>
              <a:t> el </a:t>
            </a:r>
            <a:r>
              <a:rPr lang="en-US" altLang="en-US" sz="4000" dirty="0" err="1" smtClean="0">
                <a:latin typeface="Century Gothic" panose="020B0502020202020204" pitchFamily="34" charset="0"/>
              </a:rPr>
              <a:t>que</a:t>
            </a:r>
            <a:r>
              <a:rPr lang="en-US" altLang="en-US" sz="4000" dirty="0" smtClean="0">
                <a:latin typeface="Century Gothic" panose="020B0502020202020204" pitchFamily="34" charset="0"/>
              </a:rPr>
              <a:t> se </a:t>
            </a:r>
            <a:r>
              <a:rPr lang="en-US" altLang="en-US" sz="4000" dirty="0" err="1" smtClean="0">
                <a:latin typeface="Century Gothic" panose="020B0502020202020204" pitchFamily="34" charset="0"/>
              </a:rPr>
              <a:t>evitó</a:t>
            </a:r>
            <a:r>
              <a:rPr lang="en-US" altLang="en-US" sz="4000" dirty="0" smtClean="0">
                <a:latin typeface="Century Gothic" panose="020B0502020202020204" pitchFamily="34" charset="0"/>
              </a:rPr>
              <a:t>…..</a:t>
            </a:r>
            <a:endParaRPr lang="en-US" altLang="en-US" sz="4000" dirty="0">
              <a:latin typeface="Century Gothic" panose="020B0502020202020204" pitchFamily="34" charset="0"/>
            </a:endParaRPr>
          </a:p>
          <a:p>
            <a:pPr>
              <a:lnSpc>
                <a:spcPct val="90000"/>
              </a:lnSpc>
              <a:spcBef>
                <a:spcPct val="20000"/>
              </a:spcBef>
              <a:buClr>
                <a:schemeClr val="accent2"/>
              </a:buClr>
              <a:buSzPct val="75000"/>
              <a:buFont typeface="Wingdings" panose="05000000000000000000" pitchFamily="2" charset="2"/>
              <a:buNone/>
            </a:pPr>
            <a:r>
              <a:rPr lang="en-US" altLang="en-US" sz="4000" dirty="0" smtClean="0">
                <a:latin typeface="Century Gothic" panose="020B0502020202020204" pitchFamily="34" charset="0"/>
              </a:rPr>
              <a:t>Y….</a:t>
            </a:r>
            <a:r>
              <a:rPr lang="en-US" altLang="en-US" sz="4000" dirty="0" err="1" smtClean="0">
                <a:latin typeface="Century Gothic" panose="020B0502020202020204" pitchFamily="34" charset="0"/>
              </a:rPr>
              <a:t>tenemos</a:t>
            </a:r>
            <a:r>
              <a:rPr lang="en-US" altLang="en-US" sz="4000" dirty="0" smtClean="0">
                <a:latin typeface="Century Gothic" panose="020B0502020202020204" pitchFamily="34" charset="0"/>
              </a:rPr>
              <a:t> un </a:t>
            </a:r>
            <a:r>
              <a:rPr lang="en-US" altLang="en-US" sz="4000" dirty="0" err="1" smtClean="0">
                <a:latin typeface="Century Gothic" panose="020B0502020202020204" pitchFamily="34" charset="0"/>
              </a:rPr>
              <a:t>producto</a:t>
            </a:r>
            <a:r>
              <a:rPr lang="en-US" altLang="en-US" sz="4000" dirty="0" smtClean="0">
                <a:latin typeface="Century Gothic" panose="020B0502020202020204" pitchFamily="34" charset="0"/>
              </a:rPr>
              <a:t> </a:t>
            </a:r>
            <a:r>
              <a:rPr lang="en-US" altLang="en-US" sz="4000" dirty="0" err="1" smtClean="0">
                <a:latin typeface="Century Gothic" panose="020B0502020202020204" pitchFamily="34" charset="0"/>
              </a:rPr>
              <a:t>que</a:t>
            </a:r>
            <a:r>
              <a:rPr lang="en-US" altLang="en-US" sz="4000" dirty="0" smtClean="0">
                <a:latin typeface="Century Gothic" panose="020B0502020202020204" pitchFamily="34" charset="0"/>
              </a:rPr>
              <a:t> vender…</a:t>
            </a:r>
            <a:r>
              <a:rPr lang="en-US" altLang="en-US" sz="4000" dirty="0" err="1" smtClean="0">
                <a:latin typeface="Century Gothic" panose="020B0502020202020204" pitchFamily="34" charset="0"/>
              </a:rPr>
              <a:t>por</a:t>
            </a:r>
            <a:r>
              <a:rPr lang="en-US" altLang="en-US" sz="4000" dirty="0" smtClean="0">
                <a:latin typeface="Century Gothic" panose="020B0502020202020204" pitchFamily="34" charset="0"/>
              </a:rPr>
              <a:t> </a:t>
            </a:r>
            <a:r>
              <a:rPr lang="en-US" altLang="en-US" sz="4000" dirty="0" err="1" smtClean="0">
                <a:latin typeface="Century Gothic" panose="020B0502020202020204" pitchFamily="34" charset="0"/>
              </a:rPr>
              <a:t>más</a:t>
            </a:r>
            <a:r>
              <a:rPr lang="en-US" altLang="en-US" sz="4000" dirty="0" smtClean="0">
                <a:latin typeface="Century Gothic" panose="020B0502020202020204" pitchFamily="34" charset="0"/>
              </a:rPr>
              <a:t> </a:t>
            </a:r>
            <a:r>
              <a:rPr lang="en-US" altLang="en-US" sz="4000" dirty="0">
                <a:solidFill>
                  <a:srgbClr val="FF0000"/>
                </a:solidFill>
                <a:latin typeface="Century Gothic" panose="020B0502020202020204" pitchFamily="34" charset="0"/>
              </a:rPr>
              <a:t>$$$</a:t>
            </a:r>
          </a:p>
          <a:p>
            <a:pPr>
              <a:lnSpc>
                <a:spcPct val="90000"/>
              </a:lnSpc>
              <a:spcBef>
                <a:spcPct val="20000"/>
              </a:spcBef>
              <a:buClr>
                <a:schemeClr val="accent2"/>
              </a:buClr>
              <a:buSzPct val="75000"/>
              <a:buFont typeface="Wingdings" panose="05000000000000000000" pitchFamily="2" charset="2"/>
              <a:buNone/>
            </a:pPr>
            <a:endParaRPr lang="en-US" altLang="en-US" sz="3100" dirty="0">
              <a:latin typeface="Century Gothic" panose="020B0502020202020204" pitchFamily="34" charset="0"/>
            </a:endParaRPr>
          </a:p>
        </p:txBody>
      </p:sp>
    </p:spTree>
    <p:custDataLst>
      <p:tags r:id="rId1"/>
    </p:custDataLst>
    <p:extLst>
      <p:ext uri="{BB962C8B-B14F-4D97-AF65-F5344CB8AC3E}">
        <p14:creationId xmlns:p14="http://schemas.microsoft.com/office/powerpoint/2010/main" val="399837465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228600" y="533400"/>
            <a:ext cx="6248400" cy="971550"/>
          </a:xfrm>
        </p:spPr>
        <p:txBody>
          <a:bodyPr rtlCol="0">
            <a:normAutofit fontScale="90000"/>
          </a:bodyPr>
          <a:lstStyle/>
          <a:p>
            <a:pPr eaLnBrk="1" fontAlgn="auto" hangingPunct="1">
              <a:spcAft>
                <a:spcPts val="0"/>
              </a:spcAft>
              <a:defRPr/>
            </a:pPr>
            <a:r>
              <a:rPr lang="en-US" dirty="0" smtClean="0">
                <a:latin typeface="Arial" charset="0"/>
                <a:ea typeface="+mj-ea"/>
                <a:cs typeface="+mj-cs"/>
              </a:rPr>
              <a:t>¿</a:t>
            </a:r>
            <a:r>
              <a:rPr lang="en-US" dirty="0" err="1" smtClean="0">
                <a:latin typeface="Arial" charset="0"/>
                <a:ea typeface="+mj-ea"/>
                <a:cs typeface="+mj-cs"/>
              </a:rPr>
              <a:t>Preguntas</a:t>
            </a:r>
            <a:r>
              <a:rPr lang="en-US" dirty="0" smtClean="0">
                <a:latin typeface="Arial" charset="0"/>
                <a:ea typeface="+mj-ea"/>
                <a:cs typeface="+mj-cs"/>
              </a:rPr>
              <a:t>?</a:t>
            </a:r>
            <a:br>
              <a:rPr lang="en-US" dirty="0" smtClean="0">
                <a:latin typeface="Arial" charset="0"/>
                <a:ea typeface="+mj-ea"/>
                <a:cs typeface="+mj-cs"/>
              </a:rPr>
            </a:br>
            <a:r>
              <a:rPr lang="en-US" dirty="0">
                <a:latin typeface="Arial" charset="0"/>
                <a:ea typeface="+mj-ea"/>
                <a:cs typeface="+mj-cs"/>
              </a:rPr>
              <a:t> </a:t>
            </a:r>
            <a:r>
              <a:rPr lang="en-US" dirty="0" smtClean="0">
                <a:latin typeface="Arial" charset="0"/>
                <a:ea typeface="+mj-ea"/>
                <a:cs typeface="+mj-cs"/>
              </a:rPr>
              <a:t>       </a:t>
            </a:r>
          </a:p>
        </p:txBody>
      </p:sp>
      <p:sp>
        <p:nvSpPr>
          <p:cNvPr id="27652" name="Rectangle 4" title="Imgen "/>
          <p:cNvSpPr>
            <a:spLocks noChangeArrowheads="1"/>
          </p:cNvSpPr>
          <p:nvPr/>
        </p:nvSpPr>
        <p:spPr bwMode="auto">
          <a:xfrm>
            <a:off x="685800" y="1600200"/>
            <a:ext cx="81534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marL="342900" indent="-342900" eaLnBrk="1" hangingPunct="1">
              <a:spcBef>
                <a:spcPct val="20000"/>
              </a:spcBef>
              <a:buClr>
                <a:schemeClr val="accent2"/>
              </a:buClr>
              <a:buSzPct val="75000"/>
              <a:buFont typeface="Wingdings" charset="0"/>
              <a:buNone/>
              <a:defRPr/>
            </a:pPr>
            <a:endParaRPr lang="en-US" sz="3100">
              <a:latin typeface="Arial" charset="0"/>
              <a:ea typeface="ＭＳ Ｐゴシック" charset="0"/>
            </a:endParaRPr>
          </a:p>
          <a:p>
            <a:pPr marL="342900" indent="-342900" eaLnBrk="1" hangingPunct="1">
              <a:spcBef>
                <a:spcPct val="20000"/>
              </a:spcBef>
              <a:buClr>
                <a:schemeClr val="accent2"/>
              </a:buClr>
              <a:buSzPct val="75000"/>
              <a:buFont typeface="Wingdings" charset="0"/>
              <a:buNone/>
              <a:defRPr/>
            </a:pPr>
            <a:endParaRPr lang="en-US" sz="3500">
              <a:latin typeface="Arial" charset="0"/>
              <a:ea typeface="ＭＳ Ｐゴシック" charset="0"/>
            </a:endParaRPr>
          </a:p>
        </p:txBody>
      </p:sp>
      <p:pic>
        <p:nvPicPr>
          <p:cNvPr id="35844" name="Picture 6" descr="sprec"/>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142555" y="1600200"/>
            <a:ext cx="6858890" cy="32861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7655" name="Text Box 7"/>
          <p:cNvSpPr txBox="1">
            <a:spLocks noChangeArrowheads="1"/>
          </p:cNvSpPr>
          <p:nvPr/>
        </p:nvSpPr>
        <p:spPr bwMode="auto">
          <a:xfrm>
            <a:off x="914400" y="4800600"/>
            <a:ext cx="7162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ts val="0"/>
              </a:spcBef>
              <a:defRPr/>
            </a:pPr>
            <a:r>
              <a:rPr lang="en-US" sz="2400" dirty="0" smtClean="0">
                <a:latin typeface="Arial" charset="0"/>
                <a:ea typeface="ＭＳ Ｐゴシック" charset="0"/>
              </a:rPr>
              <a:t>Centro de </a:t>
            </a:r>
            <a:r>
              <a:rPr lang="en-US" sz="2400" dirty="0" err="1" smtClean="0">
                <a:latin typeface="Arial" charset="0"/>
                <a:ea typeface="ＭＳ Ｐゴシック" charset="0"/>
              </a:rPr>
              <a:t>investigación</a:t>
            </a:r>
            <a:r>
              <a:rPr lang="en-US" sz="2400" dirty="0" smtClean="0">
                <a:latin typeface="Arial" charset="0"/>
                <a:ea typeface="ＭＳ Ｐゴシック" charset="0"/>
              </a:rPr>
              <a:t> con </a:t>
            </a:r>
            <a:r>
              <a:rPr lang="en-US" sz="2400" dirty="0" err="1" smtClean="0">
                <a:latin typeface="Arial" charset="0"/>
                <a:ea typeface="ＭＳ Ｐゴシック" charset="0"/>
              </a:rPr>
              <a:t>reconocimiento</a:t>
            </a:r>
            <a:r>
              <a:rPr lang="en-US" sz="2400" dirty="0" smtClean="0">
                <a:latin typeface="Arial" charset="0"/>
                <a:ea typeface="ＭＳ Ｐゴシック" charset="0"/>
              </a:rPr>
              <a:t> </a:t>
            </a:r>
            <a:r>
              <a:rPr lang="en-US" sz="2400" dirty="0" err="1" smtClean="0">
                <a:latin typeface="Arial" charset="0"/>
                <a:ea typeface="ＭＳ Ｐゴシック" charset="0"/>
              </a:rPr>
              <a:t>mundial</a:t>
            </a:r>
            <a:r>
              <a:rPr lang="en-US" sz="2400" dirty="0" smtClean="0">
                <a:latin typeface="Arial" charset="0"/>
                <a:ea typeface="ＭＳ Ｐゴシック" charset="0"/>
              </a:rPr>
              <a:t> </a:t>
            </a:r>
            <a:r>
              <a:rPr lang="en-US" sz="2400" dirty="0" err="1" smtClean="0">
                <a:latin typeface="Arial" charset="0"/>
                <a:ea typeface="ＭＳ Ｐゴシック" charset="0"/>
              </a:rPr>
              <a:t>sobre</a:t>
            </a:r>
            <a:r>
              <a:rPr lang="en-US" sz="2400" dirty="0" smtClean="0">
                <a:latin typeface="Arial" charset="0"/>
                <a:ea typeface="ＭＳ Ｐゴシック" charset="0"/>
              </a:rPr>
              <a:t> </a:t>
            </a:r>
            <a:r>
              <a:rPr lang="en-US" sz="2400" dirty="0" err="1" smtClean="0">
                <a:latin typeface="Arial" charset="0"/>
                <a:ea typeface="ＭＳ Ｐゴシック" charset="0"/>
              </a:rPr>
              <a:t>productos</a:t>
            </a:r>
            <a:r>
              <a:rPr lang="en-US" sz="2400" dirty="0" smtClean="0">
                <a:latin typeface="Arial" charset="0"/>
                <a:ea typeface="ＭＳ Ｐゴシック" charset="0"/>
              </a:rPr>
              <a:t> </a:t>
            </a:r>
            <a:r>
              <a:rPr lang="en-US" sz="2400" dirty="0" err="1" smtClean="0">
                <a:latin typeface="Arial" charset="0"/>
                <a:ea typeface="ＭＳ Ｐゴシック" charset="0"/>
              </a:rPr>
              <a:t>almacenados</a:t>
            </a:r>
            <a:endParaRPr lang="en-US" sz="2400" dirty="0" smtClean="0">
              <a:latin typeface="Arial" charset="0"/>
              <a:ea typeface="ＭＳ Ｐゴシック" charset="0"/>
            </a:endParaRPr>
          </a:p>
          <a:p>
            <a:pPr algn="ctr">
              <a:spcBef>
                <a:spcPts val="600"/>
              </a:spcBef>
              <a:defRPr/>
            </a:pPr>
            <a:r>
              <a:rPr lang="en-US" sz="2800" dirty="0" smtClean="0">
                <a:latin typeface="Arial" charset="0"/>
                <a:ea typeface="ＭＳ Ｐゴシック" charset="0"/>
              </a:rPr>
              <a:t>Stillwater</a:t>
            </a:r>
            <a:r>
              <a:rPr lang="en-US" sz="2800" dirty="0">
                <a:latin typeface="Arial" charset="0"/>
                <a:ea typeface="ＭＳ Ｐゴシック" charset="0"/>
              </a:rPr>
              <a:t>, Oklahoma</a:t>
            </a:r>
          </a:p>
        </p:txBody>
      </p:sp>
    </p:spTree>
    <p:custDataLst>
      <p:tags r:id="rId1"/>
    </p:custDataLst>
    <p:extLst>
      <p:ext uri="{BB962C8B-B14F-4D97-AF65-F5344CB8AC3E}">
        <p14:creationId xmlns:p14="http://schemas.microsoft.com/office/powerpoint/2010/main" val="377539186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hidden="1"/>
          <p:cNvSpPr>
            <a:spLocks noGrp="1"/>
          </p:cNvSpPr>
          <p:nvPr>
            <p:ph type="title"/>
          </p:nvPr>
        </p:nvSpPr>
        <p:spPr>
          <a:xfrm>
            <a:off x="304800" y="533400"/>
            <a:ext cx="8229600" cy="1143000"/>
          </a:xfrm>
        </p:spPr>
        <p:txBody>
          <a:bodyPr/>
          <a:lstStyle/>
          <a:p>
            <a:pPr algn="ctr"/>
            <a:r>
              <a:rPr lang="en-US" altLang="en-US" dirty="0" smtClean="0"/>
              <a:t>Modulo 3</a:t>
            </a:r>
            <a:endParaRPr lang="en-US" altLang="en-US" dirty="0" smtClean="0"/>
          </a:p>
        </p:txBody>
      </p:sp>
      <p:sp>
        <p:nvSpPr>
          <p:cNvPr id="3" name="Content Placeholder 2"/>
          <p:cNvSpPr>
            <a:spLocks noGrp="1"/>
          </p:cNvSpPr>
          <p:nvPr>
            <p:ph idx="1"/>
          </p:nvPr>
        </p:nvSpPr>
        <p:spPr>
          <a:xfrm>
            <a:off x="457200" y="1447800"/>
            <a:ext cx="8229600" cy="4343400"/>
          </a:xfrm>
        </p:spPr>
        <p:txBody>
          <a:bodyPr/>
          <a:lstStyle/>
          <a:p>
            <a:pPr lvl="0"/>
            <a:endParaRPr lang="en-US" dirty="0" smtClean="0"/>
          </a:p>
          <a:p>
            <a:pPr marL="0" indent="0" algn="ctr">
              <a:buFont typeface="Arial" charset="0"/>
              <a:buNone/>
              <a:defRPr/>
            </a:pPr>
            <a:r>
              <a:rPr lang="en-US" altLang="en-US" sz="6600" dirty="0" err="1" smtClean="0"/>
              <a:t>Módulo</a:t>
            </a:r>
            <a:r>
              <a:rPr lang="en-US" altLang="en-US" sz="6600" dirty="0" smtClean="0"/>
              <a:t> 3</a:t>
            </a:r>
          </a:p>
          <a:p>
            <a:pPr marL="0" indent="0" algn="ctr">
              <a:buFont typeface="Arial" charset="0"/>
              <a:buNone/>
              <a:defRPr/>
            </a:pPr>
            <a:r>
              <a:rPr lang="en-US" altLang="en-US" dirty="0" err="1" smtClean="0"/>
              <a:t>Reconocimiento</a:t>
            </a:r>
            <a:r>
              <a:rPr lang="en-US" altLang="en-US" dirty="0" smtClean="0"/>
              <a:t> de </a:t>
            </a:r>
            <a:r>
              <a:rPr lang="en-US" altLang="en-US" dirty="0" err="1" smtClean="0"/>
              <a:t>peligros</a:t>
            </a:r>
            <a:endParaRPr lang="en-US" altLang="en-US" dirty="0" smtClean="0"/>
          </a:p>
          <a:p>
            <a:pPr marL="0" indent="0" algn="ctr">
              <a:buFont typeface="Arial" charset="0"/>
              <a:buNone/>
              <a:defRPr/>
            </a:pPr>
            <a:endParaRPr lang="en-US" altLang="en-US" sz="6600" dirty="0" smtClean="0"/>
          </a:p>
        </p:txBody>
      </p:sp>
    </p:spTree>
    <p:custDataLst>
      <p:tags r:id="rId1"/>
    </p:custDataLst>
    <p:extLst>
      <p:ext uri="{BB962C8B-B14F-4D97-AF65-F5344CB8AC3E}">
        <p14:creationId xmlns:p14="http://schemas.microsoft.com/office/powerpoint/2010/main" val="13268855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0" dirty="0" smtClean="0"/>
              <a:t>Module 3: Meta</a:t>
            </a:r>
            <a:endParaRPr lang="en-US" i="0" dirty="0"/>
          </a:p>
        </p:txBody>
      </p:sp>
      <p:sp>
        <p:nvSpPr>
          <p:cNvPr id="3" name="Content Placeholder 2"/>
          <p:cNvSpPr>
            <a:spLocks noGrp="1"/>
          </p:cNvSpPr>
          <p:nvPr>
            <p:ph idx="1"/>
          </p:nvPr>
        </p:nvSpPr>
        <p:spPr/>
        <p:txBody>
          <a:bodyPr/>
          <a:lstStyle/>
          <a:p>
            <a:pPr marL="0" lvl="2" indent="0">
              <a:buNone/>
            </a:pPr>
            <a:r>
              <a:rPr lang="en-US" sz="2800" dirty="0" smtClean="0"/>
              <a:t>El Primer </a:t>
            </a:r>
            <a:r>
              <a:rPr lang="en-US" sz="2800" dirty="0" err="1" smtClean="0"/>
              <a:t>Respondedor</a:t>
            </a:r>
            <a:r>
              <a:rPr lang="en-US" sz="2800" dirty="0" smtClean="0"/>
              <a:t>—</a:t>
            </a:r>
            <a:r>
              <a:rPr lang="en-US" sz="2800" dirty="0" err="1" smtClean="0"/>
              <a:t>nivel</a:t>
            </a:r>
            <a:r>
              <a:rPr lang="en-US" sz="2800" dirty="0" smtClean="0"/>
              <a:t> </a:t>
            </a:r>
            <a:r>
              <a:rPr lang="en-US" sz="2800" dirty="0" err="1" smtClean="0"/>
              <a:t>Conocimiento</a:t>
            </a:r>
            <a:r>
              <a:rPr lang="en-US" sz="2800" dirty="0" smtClean="0"/>
              <a:t> de </a:t>
            </a:r>
            <a:r>
              <a:rPr lang="en-US" sz="2800" dirty="0" err="1" smtClean="0"/>
              <a:t>Depósitos</a:t>
            </a:r>
            <a:r>
              <a:rPr lang="en-US" sz="2800" dirty="0" smtClean="0"/>
              <a:t> de </a:t>
            </a:r>
            <a:r>
              <a:rPr lang="en-US" sz="2800" dirty="0" err="1" smtClean="0"/>
              <a:t>Grano</a:t>
            </a:r>
            <a:r>
              <a:rPr lang="en-US" sz="2800" dirty="0" smtClean="0"/>
              <a:t>, </a:t>
            </a:r>
            <a:r>
              <a:rPr lang="en-US" sz="2800" dirty="0" err="1" smtClean="0"/>
              <a:t>entenderá</a:t>
            </a:r>
            <a:r>
              <a:rPr lang="en-US" sz="2800" dirty="0" smtClean="0"/>
              <a:t> </a:t>
            </a:r>
            <a:r>
              <a:rPr lang="en-US" sz="2800" dirty="0" err="1" smtClean="0"/>
              <a:t>su</a:t>
            </a:r>
            <a:r>
              <a:rPr lang="en-US" sz="2800" dirty="0" smtClean="0"/>
              <a:t> </a:t>
            </a:r>
            <a:r>
              <a:rPr lang="en-US" sz="2800" dirty="0" err="1" smtClean="0"/>
              <a:t>papel</a:t>
            </a:r>
            <a:r>
              <a:rPr lang="en-US" sz="2800" dirty="0" smtClean="0"/>
              <a:t> y </a:t>
            </a:r>
            <a:r>
              <a:rPr lang="en-US" sz="2800" dirty="0" err="1" smtClean="0"/>
              <a:t>responsabilidades</a:t>
            </a:r>
            <a:r>
              <a:rPr lang="en-US" sz="2800" dirty="0" smtClean="0"/>
              <a:t> </a:t>
            </a:r>
            <a:r>
              <a:rPr lang="en-US" sz="2800" dirty="0" err="1" smtClean="0"/>
              <a:t>como</a:t>
            </a:r>
            <a:r>
              <a:rPr lang="en-US" sz="2800" dirty="0" smtClean="0"/>
              <a:t> </a:t>
            </a:r>
            <a:r>
              <a:rPr lang="en-US" sz="2800" dirty="0" err="1" smtClean="0"/>
              <a:t>respondedor</a:t>
            </a:r>
            <a:r>
              <a:rPr lang="en-US" sz="2800" dirty="0" smtClean="0"/>
              <a:t> de </a:t>
            </a:r>
            <a:r>
              <a:rPr lang="en-US" sz="2800" dirty="0" err="1" smtClean="0"/>
              <a:t>emergencia</a:t>
            </a:r>
            <a:r>
              <a:rPr lang="en-US" sz="2800" dirty="0" smtClean="0"/>
              <a:t> </a:t>
            </a:r>
            <a:r>
              <a:rPr lang="en-US" sz="2800" dirty="0" err="1" smtClean="0"/>
              <a:t>respecto</a:t>
            </a:r>
            <a:r>
              <a:rPr lang="en-US" sz="2800" dirty="0" smtClean="0"/>
              <a:t> a </a:t>
            </a:r>
            <a:r>
              <a:rPr lang="en-US" sz="2800" dirty="0" err="1" smtClean="0"/>
              <a:t>detectar</a:t>
            </a:r>
            <a:r>
              <a:rPr lang="en-US" sz="2800" dirty="0" smtClean="0"/>
              <a:t> la </a:t>
            </a:r>
            <a:r>
              <a:rPr lang="en-US" sz="2800" dirty="0" err="1" smtClean="0"/>
              <a:t>presencia</a:t>
            </a:r>
            <a:r>
              <a:rPr lang="en-US" sz="2800" dirty="0" smtClean="0"/>
              <a:t> de </a:t>
            </a:r>
            <a:r>
              <a:rPr lang="en-US" sz="2800" dirty="0" err="1" smtClean="0"/>
              <a:t>sustancias</a:t>
            </a:r>
            <a:r>
              <a:rPr lang="en-US" sz="2800" dirty="0" smtClean="0"/>
              <a:t> </a:t>
            </a:r>
            <a:r>
              <a:rPr lang="en-US" sz="2800" dirty="0" err="1" smtClean="0"/>
              <a:t>químicas</a:t>
            </a:r>
            <a:r>
              <a:rPr lang="en-US" sz="2800" dirty="0" smtClean="0"/>
              <a:t>, y </a:t>
            </a:r>
            <a:r>
              <a:rPr lang="en-US" sz="2800" dirty="0" err="1" smtClean="0"/>
              <a:t>podrá</a:t>
            </a:r>
            <a:r>
              <a:rPr lang="en-US" sz="2800" dirty="0" smtClean="0"/>
              <a:t> </a:t>
            </a:r>
            <a:r>
              <a:rPr lang="en-US" sz="2800" dirty="0" err="1" smtClean="0"/>
              <a:t>discutir</a:t>
            </a:r>
            <a:r>
              <a:rPr lang="en-US" sz="2800" dirty="0" smtClean="0"/>
              <a:t> los </a:t>
            </a:r>
            <a:r>
              <a:rPr lang="en-US" sz="2800" dirty="0" err="1" smtClean="0"/>
              <a:t>peligros</a:t>
            </a:r>
            <a:r>
              <a:rPr lang="en-US" sz="2800" dirty="0" smtClean="0"/>
              <a:t> </a:t>
            </a:r>
            <a:r>
              <a:rPr lang="en-US" sz="2800" dirty="0" err="1" smtClean="0"/>
              <a:t>asociados</a:t>
            </a:r>
            <a:endParaRPr lang="en-US" sz="2800" dirty="0" smtClean="0"/>
          </a:p>
          <a:p>
            <a:pPr marL="0" lvl="2" indent="0">
              <a:spcBef>
                <a:spcPts val="0"/>
              </a:spcBef>
              <a:buNone/>
            </a:pPr>
            <a:r>
              <a:rPr lang="en-US" sz="2800" dirty="0" smtClean="0"/>
              <a:t>con la </a:t>
            </a:r>
            <a:r>
              <a:rPr lang="en-US" sz="2800" dirty="0" err="1" smtClean="0"/>
              <a:t>entrada</a:t>
            </a:r>
            <a:r>
              <a:rPr lang="en-US" sz="2800" dirty="0" smtClean="0"/>
              <a:t> en un </a:t>
            </a:r>
            <a:r>
              <a:rPr lang="en-US" sz="2800" dirty="0" err="1" smtClean="0"/>
              <a:t>depósito</a:t>
            </a:r>
            <a:r>
              <a:rPr lang="en-US" sz="2800" dirty="0" smtClean="0"/>
              <a:t> de </a:t>
            </a:r>
            <a:r>
              <a:rPr lang="en-US" sz="2800" dirty="0" err="1" smtClean="0"/>
              <a:t>grano</a:t>
            </a:r>
            <a:r>
              <a:rPr lang="en-US" sz="2800" dirty="0" smtClean="0"/>
              <a:t>.</a:t>
            </a:r>
            <a:endParaRPr lang="en-US"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54</a:t>
            </a:fld>
            <a:endParaRPr lang="en-US" altLang="en-US"/>
          </a:p>
        </p:txBody>
      </p:sp>
      <p:pic>
        <p:nvPicPr>
          <p:cNvPr id="1026" name="Picture 2" descr="Imagen de un vehículo de rescate en una instalación de almacenamiento de granos" title="Imagen de un vehículo de rescate en una instalación de almacenamiento de grano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48400" y="3445510"/>
            <a:ext cx="2319338" cy="252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7615954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a:r>
              <a:rPr lang="en-US" dirty="0" smtClean="0"/>
              <a:t/>
            </a:r>
            <a:br>
              <a:rPr lang="en-US" dirty="0" smtClean="0"/>
            </a:br>
            <a:r>
              <a:rPr lang="en-US" i="0" kern="1200" dirty="0">
                <a:ea typeface="+mj-ea"/>
              </a:rPr>
              <a:t>Module </a:t>
            </a:r>
            <a:r>
              <a:rPr lang="en-US" i="0" kern="1200" dirty="0" smtClean="0">
                <a:ea typeface="+mj-ea"/>
              </a:rPr>
              <a:t>3: </a:t>
            </a:r>
            <a:r>
              <a:rPr lang="en-US" i="0" kern="1200" dirty="0" err="1" smtClean="0">
                <a:ea typeface="+mj-ea"/>
              </a:rPr>
              <a:t>Objetivos</a:t>
            </a:r>
            <a:r>
              <a:rPr lang="en-US" i="0" kern="1200" dirty="0">
                <a:ea typeface="+mj-ea"/>
              </a:rPr>
              <a:t/>
            </a:r>
            <a:br>
              <a:rPr lang="en-US" i="0" kern="1200" dirty="0">
                <a:ea typeface="+mj-ea"/>
              </a:rPr>
            </a:br>
            <a:endParaRPr lang="en-US" i="0" kern="1200" dirty="0">
              <a:ea typeface="+mj-ea"/>
            </a:endParaRPr>
          </a:p>
        </p:txBody>
      </p:sp>
      <p:sp>
        <p:nvSpPr>
          <p:cNvPr id="3" name="Content Placeholder 2"/>
          <p:cNvSpPr>
            <a:spLocks noGrp="1"/>
          </p:cNvSpPr>
          <p:nvPr>
            <p:ph idx="1"/>
          </p:nvPr>
        </p:nvSpPr>
        <p:spPr>
          <a:xfrm>
            <a:off x="457200" y="1371600"/>
            <a:ext cx="8229600" cy="4648200"/>
          </a:xfrm>
        </p:spPr>
        <p:txBody>
          <a:bodyPr/>
          <a:lstStyle/>
          <a:p>
            <a:pPr lvl="0"/>
            <a:r>
              <a:rPr lang="en-US" sz="2400" dirty="0" err="1" smtClean="0"/>
              <a:t>Identificar</a:t>
            </a:r>
            <a:r>
              <a:rPr lang="en-US" sz="2400" dirty="0" smtClean="0"/>
              <a:t> la </a:t>
            </a:r>
            <a:r>
              <a:rPr lang="en-US" sz="2400" dirty="0" err="1" smtClean="0"/>
              <a:t>presencia</a:t>
            </a:r>
            <a:r>
              <a:rPr lang="en-US" sz="2400" dirty="0" smtClean="0"/>
              <a:t> de </a:t>
            </a:r>
            <a:r>
              <a:rPr lang="en-US" sz="2400" dirty="0" err="1" smtClean="0"/>
              <a:t>peligros</a:t>
            </a:r>
            <a:r>
              <a:rPr lang="en-US" sz="2400" dirty="0" smtClean="0"/>
              <a:t> en </a:t>
            </a:r>
            <a:r>
              <a:rPr lang="en-US" sz="2400" dirty="0" err="1" smtClean="0"/>
              <a:t>instalaciones</a:t>
            </a:r>
            <a:r>
              <a:rPr lang="en-US" sz="2400" dirty="0" smtClean="0"/>
              <a:t> y </a:t>
            </a:r>
            <a:r>
              <a:rPr lang="en-US" sz="2400" dirty="0" err="1" smtClean="0"/>
              <a:t>depósitos</a:t>
            </a:r>
            <a:r>
              <a:rPr lang="en-US" sz="2400" dirty="0" smtClean="0"/>
              <a:t> de </a:t>
            </a:r>
            <a:r>
              <a:rPr lang="en-US" sz="2400" dirty="0" err="1" smtClean="0"/>
              <a:t>grano</a:t>
            </a:r>
            <a:endParaRPr lang="en-US" sz="2400" dirty="0"/>
          </a:p>
          <a:p>
            <a:pPr lvl="0"/>
            <a:r>
              <a:rPr lang="en-US" sz="2400" dirty="0" err="1" smtClean="0"/>
              <a:t>Enumerar</a:t>
            </a:r>
            <a:r>
              <a:rPr lang="en-US" sz="2400" dirty="0" smtClean="0"/>
              <a:t> los </a:t>
            </a:r>
            <a:r>
              <a:rPr lang="en-US" sz="2400" dirty="0" err="1" smtClean="0"/>
              <a:t>peligros</a:t>
            </a:r>
            <a:r>
              <a:rPr lang="en-US" sz="2400" dirty="0" smtClean="0"/>
              <a:t> </a:t>
            </a:r>
            <a:r>
              <a:rPr lang="en-US" sz="2400" dirty="0" err="1" smtClean="0"/>
              <a:t>potenciales</a:t>
            </a:r>
            <a:r>
              <a:rPr lang="en-US" sz="2400" dirty="0" smtClean="0"/>
              <a:t> </a:t>
            </a:r>
            <a:r>
              <a:rPr lang="en-US" sz="2400" dirty="0" err="1" smtClean="0"/>
              <a:t>asociados</a:t>
            </a:r>
            <a:r>
              <a:rPr lang="en-US" sz="2400" dirty="0" smtClean="0"/>
              <a:t> con </a:t>
            </a:r>
            <a:r>
              <a:rPr lang="en-US" sz="2400" dirty="0" err="1" smtClean="0"/>
              <a:t>pesticidas</a:t>
            </a:r>
            <a:endParaRPr lang="en-US" sz="2400" dirty="0"/>
          </a:p>
          <a:p>
            <a:pPr lvl="0"/>
            <a:r>
              <a:rPr lang="en-US" sz="2400" dirty="0" smtClean="0"/>
              <a:t>Responder a </a:t>
            </a:r>
            <a:r>
              <a:rPr lang="en-US" sz="2400" dirty="0" err="1" smtClean="0"/>
              <a:t>preguntas</a:t>
            </a:r>
            <a:r>
              <a:rPr lang="en-US" sz="2400" dirty="0" smtClean="0"/>
              <a:t> </a:t>
            </a:r>
            <a:r>
              <a:rPr lang="en-US" sz="2400" dirty="0" err="1" smtClean="0"/>
              <a:t>sobre</a:t>
            </a:r>
            <a:r>
              <a:rPr lang="en-US" sz="2400" dirty="0" smtClean="0"/>
              <a:t> los </a:t>
            </a:r>
            <a:r>
              <a:rPr lang="en-US" sz="2400" dirty="0" err="1" smtClean="0"/>
              <a:t>permisos</a:t>
            </a:r>
            <a:r>
              <a:rPr lang="en-US" sz="2400" dirty="0" smtClean="0"/>
              <a:t> de </a:t>
            </a:r>
            <a:r>
              <a:rPr lang="en-US" sz="2400" dirty="0" err="1" smtClean="0"/>
              <a:t>entrada</a:t>
            </a:r>
            <a:r>
              <a:rPr lang="en-US" sz="2400" dirty="0" smtClean="0"/>
              <a:t> a </a:t>
            </a:r>
            <a:r>
              <a:rPr lang="en-US" sz="2400" dirty="0" err="1" smtClean="0"/>
              <a:t>depósitos</a:t>
            </a:r>
            <a:r>
              <a:rPr lang="en-US" sz="2400" dirty="0" smtClean="0"/>
              <a:t> de </a:t>
            </a:r>
            <a:r>
              <a:rPr lang="en-US" sz="2400" dirty="0" err="1" smtClean="0"/>
              <a:t>grano</a:t>
            </a:r>
            <a:endParaRPr lang="en-US" sz="2400" dirty="0"/>
          </a:p>
          <a:p>
            <a:pPr lvl="0"/>
            <a:r>
              <a:rPr lang="en-US" sz="2400" dirty="0" err="1" smtClean="0"/>
              <a:t>Definir</a:t>
            </a:r>
            <a:r>
              <a:rPr lang="en-US" sz="2400" dirty="0" smtClean="0"/>
              <a:t> “Lock </a:t>
            </a:r>
            <a:r>
              <a:rPr lang="en-US" sz="2400" dirty="0"/>
              <a:t>out/Tag </a:t>
            </a:r>
            <a:r>
              <a:rPr lang="en-US" sz="2400" dirty="0" smtClean="0"/>
              <a:t>out” (</a:t>
            </a:r>
            <a:r>
              <a:rPr lang="en-US" sz="2400" dirty="0" err="1" smtClean="0"/>
              <a:t>Interrupción</a:t>
            </a:r>
            <a:r>
              <a:rPr lang="en-US" sz="2400" dirty="0" smtClean="0"/>
              <a:t> de </a:t>
            </a:r>
            <a:r>
              <a:rPr lang="en-US" sz="2400" dirty="0" err="1" smtClean="0"/>
              <a:t>energía</a:t>
            </a:r>
            <a:r>
              <a:rPr lang="en-US" sz="2400" dirty="0" smtClean="0"/>
              <a:t> con </a:t>
            </a:r>
            <a:r>
              <a:rPr lang="en-US" sz="2400" dirty="0" err="1" smtClean="0"/>
              <a:t>candado</a:t>
            </a:r>
            <a:r>
              <a:rPr lang="en-US" sz="2400" dirty="0" smtClean="0"/>
              <a:t> y </a:t>
            </a:r>
            <a:r>
              <a:rPr lang="en-US" sz="2400" dirty="0" err="1" smtClean="0"/>
              <a:t>etiqueta</a:t>
            </a:r>
            <a:r>
              <a:rPr lang="en-US" sz="2400" dirty="0" smtClean="0"/>
              <a:t>)</a:t>
            </a:r>
            <a:endParaRPr lang="en-US" sz="2400" dirty="0"/>
          </a:p>
          <a:p>
            <a:pPr lvl="0"/>
            <a:r>
              <a:rPr lang="en-US" sz="2400" dirty="0" err="1" smtClean="0"/>
              <a:t>Discutir</a:t>
            </a:r>
            <a:r>
              <a:rPr lang="en-US" sz="2400" dirty="0" smtClean="0"/>
              <a:t> </a:t>
            </a:r>
            <a:r>
              <a:rPr lang="en-US" sz="2400" dirty="0" err="1" smtClean="0"/>
              <a:t>las</a:t>
            </a:r>
            <a:r>
              <a:rPr lang="en-US" sz="2400" dirty="0" smtClean="0"/>
              <a:t> </a:t>
            </a:r>
            <a:r>
              <a:rPr lang="en-US" sz="2400" dirty="0" err="1" smtClean="0"/>
              <a:t>diferencias</a:t>
            </a:r>
            <a:r>
              <a:rPr lang="en-US" sz="2400" dirty="0" smtClean="0"/>
              <a:t> entre </a:t>
            </a:r>
            <a:r>
              <a:rPr lang="en-US" sz="2400" dirty="0" err="1" smtClean="0"/>
              <a:t>Enredarse</a:t>
            </a:r>
            <a:r>
              <a:rPr lang="en-US" sz="2400" dirty="0" smtClean="0"/>
              <a:t>, </a:t>
            </a:r>
            <a:r>
              <a:rPr lang="en-US" sz="2400" dirty="0" err="1" smtClean="0"/>
              <a:t>Atrapamiento</a:t>
            </a:r>
            <a:r>
              <a:rPr lang="en-US" sz="2400" dirty="0" smtClean="0"/>
              <a:t>, </a:t>
            </a:r>
            <a:r>
              <a:rPr lang="en-US" sz="2400" dirty="0" err="1" smtClean="0"/>
              <a:t>Hundimiento</a:t>
            </a:r>
            <a:endParaRPr lang="en-US" sz="2400" dirty="0"/>
          </a:p>
          <a:p>
            <a:pPr lvl="0"/>
            <a:r>
              <a:rPr lang="en-US" sz="2400" dirty="0" err="1" smtClean="0"/>
              <a:t>Identificar</a:t>
            </a:r>
            <a:r>
              <a:rPr lang="en-US" sz="2400" dirty="0" smtClean="0"/>
              <a:t> </a:t>
            </a:r>
            <a:r>
              <a:rPr lang="en-US" sz="2400" dirty="0" err="1" smtClean="0"/>
              <a:t>prioridades</a:t>
            </a:r>
            <a:r>
              <a:rPr lang="en-US" sz="2400" dirty="0" smtClean="0"/>
              <a:t> del </a:t>
            </a:r>
            <a:r>
              <a:rPr lang="en-US" sz="2400" dirty="0" err="1" smtClean="0"/>
              <a:t>incidente</a:t>
            </a:r>
            <a:endParaRPr lang="en-US" sz="2400" dirty="0"/>
          </a:p>
          <a:p>
            <a:pPr lvl="0"/>
            <a:r>
              <a:rPr lang="en-US" sz="2400" dirty="0" err="1" smtClean="0"/>
              <a:t>Entender</a:t>
            </a:r>
            <a:r>
              <a:rPr lang="en-US" sz="2400" dirty="0" smtClean="0"/>
              <a:t> los </a:t>
            </a:r>
            <a:r>
              <a:rPr lang="en-US" sz="2400" dirty="0" err="1" smtClean="0"/>
              <a:t>procedimientos</a:t>
            </a:r>
            <a:r>
              <a:rPr lang="en-US" sz="2400" dirty="0" smtClean="0"/>
              <a:t> de </a:t>
            </a:r>
            <a:r>
              <a:rPr lang="en-US" sz="2400" dirty="0" err="1" smtClean="0"/>
              <a:t>emergencia</a:t>
            </a:r>
            <a:r>
              <a:rPr lang="en-US" sz="2400" dirty="0" smtClean="0"/>
              <a:t> </a:t>
            </a:r>
            <a:r>
              <a:rPr lang="en-US" sz="2400" dirty="0" err="1" smtClean="0"/>
              <a:t>si</a:t>
            </a:r>
            <a:r>
              <a:rPr lang="en-US" sz="2400" dirty="0" smtClean="0"/>
              <a:t> </a:t>
            </a:r>
            <a:r>
              <a:rPr lang="en-US" sz="2400" dirty="0" err="1" smtClean="0"/>
              <a:t>queda</a:t>
            </a:r>
            <a:r>
              <a:rPr lang="en-US" sz="2400" dirty="0" smtClean="0"/>
              <a:t> </a:t>
            </a:r>
            <a:r>
              <a:rPr lang="en-US" sz="2400" dirty="0" err="1" smtClean="0"/>
              <a:t>atrapado</a:t>
            </a:r>
            <a:endParaRPr lang="en-US" sz="2400" dirty="0"/>
          </a:p>
          <a:p>
            <a:endParaRPr lang="en-US" dirty="0"/>
          </a:p>
        </p:txBody>
      </p:sp>
      <p:sp>
        <p:nvSpPr>
          <p:cNvPr id="4" name="Slide Number Placeholder 3"/>
          <p:cNvSpPr>
            <a:spLocks noGrp="1"/>
          </p:cNvSpPr>
          <p:nvPr>
            <p:ph type="sldNum" sz="quarter" idx="10"/>
          </p:nvPr>
        </p:nvSpPr>
        <p:spPr/>
        <p:txBody>
          <a:bodyPr/>
          <a:lstStyle/>
          <a:p>
            <a:pPr>
              <a:defRPr/>
            </a:pPr>
            <a:fld id="{37FFAD6A-905C-4447-9C57-F1243482866A}" type="slidenum">
              <a:rPr lang="en-US" altLang="en-US" smtClean="0"/>
              <a:pPr>
                <a:defRPr/>
              </a:pPr>
              <a:t>55</a:t>
            </a:fld>
            <a:endParaRPr lang="en-US" altLang="en-US"/>
          </a:p>
        </p:txBody>
      </p:sp>
    </p:spTree>
    <p:custDataLst>
      <p:tags r:id="rId1"/>
    </p:custDataLst>
    <p:extLst>
      <p:ext uri="{BB962C8B-B14F-4D97-AF65-F5344CB8AC3E}">
        <p14:creationId xmlns:p14="http://schemas.microsoft.com/office/powerpoint/2010/main" val="1595345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57200" y="457200"/>
            <a:ext cx="8229600" cy="762000"/>
          </a:xfrm>
        </p:spPr>
        <p:txBody>
          <a:bodyPr/>
          <a:lstStyle/>
          <a:p>
            <a:r>
              <a:rPr lang="en-US" altLang="en-US" dirty="0" err="1" smtClean="0"/>
              <a:t>Pesticidas</a:t>
            </a:r>
            <a:endParaRPr lang="en-US" altLang="en-US" dirty="0" smtClean="0"/>
          </a:p>
        </p:txBody>
      </p:sp>
      <p:sp>
        <p:nvSpPr>
          <p:cNvPr id="50179" name="Content Placeholder 5"/>
          <p:cNvSpPr>
            <a:spLocks noGrp="1"/>
          </p:cNvSpPr>
          <p:nvPr>
            <p:ph idx="1"/>
          </p:nvPr>
        </p:nvSpPr>
        <p:spPr>
          <a:xfrm>
            <a:off x="457200" y="1143000"/>
            <a:ext cx="8229600" cy="2057400"/>
          </a:xfrm>
        </p:spPr>
        <p:txBody>
          <a:bodyPr/>
          <a:lstStyle/>
          <a:p>
            <a:r>
              <a:rPr lang="en-US" altLang="en-US" dirty="0" err="1" smtClean="0"/>
              <a:t>Encuesta</a:t>
            </a:r>
            <a:r>
              <a:rPr lang="en-US" altLang="en-US" dirty="0" smtClean="0"/>
              <a:t> de NASS </a:t>
            </a:r>
            <a:r>
              <a:rPr lang="en-US" altLang="en-US" dirty="0" err="1" smtClean="0"/>
              <a:t>muestra</a:t>
            </a:r>
            <a:r>
              <a:rPr lang="en-US" altLang="en-US" dirty="0" smtClean="0"/>
              <a:t> </a:t>
            </a:r>
            <a:r>
              <a:rPr lang="en-US" altLang="en-US" dirty="0" err="1" smtClean="0"/>
              <a:t>que</a:t>
            </a:r>
            <a:r>
              <a:rPr lang="en-US" altLang="en-US" dirty="0" smtClean="0"/>
              <a:t> solo el 15% del </a:t>
            </a:r>
            <a:r>
              <a:rPr lang="en-US" altLang="en-US" dirty="0" err="1" smtClean="0"/>
              <a:t>grano</a:t>
            </a:r>
            <a:r>
              <a:rPr lang="en-US" altLang="en-US" dirty="0" smtClean="0"/>
              <a:t> </a:t>
            </a:r>
            <a:r>
              <a:rPr lang="en-US" altLang="en-US" dirty="0" err="1" smtClean="0"/>
              <a:t>fue</a:t>
            </a:r>
            <a:r>
              <a:rPr lang="en-US" altLang="en-US" dirty="0" smtClean="0"/>
              <a:t> </a:t>
            </a:r>
            <a:r>
              <a:rPr lang="en-US" altLang="en-US" dirty="0" err="1" smtClean="0"/>
              <a:t>tratado</a:t>
            </a:r>
            <a:endParaRPr lang="en-US" altLang="en-US" dirty="0" smtClean="0"/>
          </a:p>
          <a:p>
            <a:r>
              <a:rPr lang="en-US" altLang="en-US" dirty="0" err="1" smtClean="0"/>
              <a:t>Encuestas</a:t>
            </a:r>
            <a:r>
              <a:rPr lang="en-US" altLang="en-US" dirty="0" smtClean="0"/>
              <a:t> de PDP </a:t>
            </a:r>
            <a:r>
              <a:rPr lang="en-US" altLang="en-US" dirty="0" err="1" smtClean="0"/>
              <a:t>muestran</a:t>
            </a:r>
            <a:r>
              <a:rPr lang="en-US" altLang="en-US" dirty="0" smtClean="0"/>
              <a:t> </a:t>
            </a:r>
            <a:r>
              <a:rPr lang="en-US" altLang="en-US" dirty="0" err="1" smtClean="0"/>
              <a:t>que</a:t>
            </a:r>
            <a:r>
              <a:rPr lang="en-US" altLang="en-US" dirty="0" smtClean="0"/>
              <a:t> el 80-91% del </a:t>
            </a:r>
            <a:r>
              <a:rPr lang="en-US" altLang="en-US" dirty="0" err="1" smtClean="0"/>
              <a:t>grano</a:t>
            </a:r>
            <a:r>
              <a:rPr lang="en-US" altLang="en-US" dirty="0" smtClean="0"/>
              <a:t> </a:t>
            </a:r>
            <a:r>
              <a:rPr lang="en-US" altLang="en-US" dirty="0" err="1" smtClean="0"/>
              <a:t>tenía</a:t>
            </a:r>
            <a:r>
              <a:rPr lang="en-US" altLang="en-US" dirty="0" smtClean="0"/>
              <a:t> </a:t>
            </a:r>
            <a:r>
              <a:rPr lang="en-US" altLang="en-US" dirty="0" err="1" smtClean="0"/>
              <a:t>residuos</a:t>
            </a:r>
            <a:r>
              <a:rPr lang="en-US" altLang="en-US" dirty="0" smtClean="0"/>
              <a:t> </a:t>
            </a:r>
            <a:r>
              <a:rPr lang="en-US" altLang="en-US" dirty="0" err="1" smtClean="0"/>
              <a:t>detectables</a:t>
            </a:r>
            <a:endParaRPr lang="en-US" altLang="en-US" dirty="0" smtClean="0"/>
          </a:p>
          <a:p>
            <a:endParaRPr lang="en-US" altLang="en-US" dirty="0" smtClean="0"/>
          </a:p>
        </p:txBody>
      </p:sp>
      <p:pic>
        <p:nvPicPr>
          <p:cNvPr id="136198" name="Picture 6" descr="https://www.realagriculture.com/wp-content/uploads/2013/09/patriot_sprayer_3330-660x330.jpg" title="Imagen de un campo de grano"/>
          <p:cNvPicPr>
            <a:picLocks noChangeAspect="1" noChangeArrowheads="1"/>
          </p:cNvPicPr>
          <p:nvPr/>
        </p:nvPicPr>
        <p:blipFill>
          <a:blip r:embed="rId3"/>
          <a:srcRect/>
          <a:stretch>
            <a:fillRect/>
          </a:stretch>
        </p:blipFill>
        <p:spPr bwMode="auto">
          <a:xfrm>
            <a:off x="2667000" y="3124200"/>
            <a:ext cx="6286500" cy="3143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5"/>
          <p:cNvSpPr>
            <a:spLocks noGrp="1"/>
          </p:cNvSpPr>
          <p:nvPr>
            <p:ph type="title"/>
          </p:nvPr>
        </p:nvSpPr>
        <p:spPr>
          <a:xfrm>
            <a:off x="457200" y="457200"/>
            <a:ext cx="8229600" cy="685800"/>
          </a:xfrm>
        </p:spPr>
        <p:txBody>
          <a:bodyPr/>
          <a:lstStyle/>
          <a:p>
            <a:r>
              <a:rPr lang="en-US" altLang="en-US" dirty="0" err="1" smtClean="0"/>
              <a:t>Pesticidas</a:t>
            </a:r>
            <a:r>
              <a:rPr lang="en-US" altLang="en-US" dirty="0" smtClean="0"/>
              <a:t>  </a:t>
            </a:r>
            <a:endParaRPr lang="en-US" altLang="en-US" dirty="0" smtClean="0"/>
          </a:p>
        </p:txBody>
      </p:sp>
      <p:pic>
        <p:nvPicPr>
          <p:cNvPr id="137218" name="Picture 2" descr="What do Pesticides to our Beautiful Grandchildren"/>
          <p:cNvPicPr>
            <a:picLocks noChangeAspect="1" noChangeArrowheads="1"/>
          </p:cNvPicPr>
          <p:nvPr/>
        </p:nvPicPr>
        <p:blipFill>
          <a:blip r:embed="rId3"/>
          <a:srcRect/>
          <a:stretch>
            <a:fillRect/>
          </a:stretch>
        </p:blipFill>
        <p:spPr bwMode="auto">
          <a:xfrm>
            <a:off x="2971800" y="1371600"/>
            <a:ext cx="5962650" cy="3962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51204" name="Content Placeholder 6"/>
          <p:cNvSpPr>
            <a:spLocks noGrp="1"/>
          </p:cNvSpPr>
          <p:nvPr>
            <p:ph idx="1"/>
          </p:nvPr>
        </p:nvSpPr>
        <p:spPr>
          <a:xfrm>
            <a:off x="457200" y="1066800"/>
            <a:ext cx="6324600" cy="4343400"/>
          </a:xfrm>
        </p:spPr>
        <p:txBody>
          <a:bodyPr/>
          <a:lstStyle/>
          <a:p>
            <a:r>
              <a:rPr lang="en-US" altLang="en-US" dirty="0" err="1" smtClean="0"/>
              <a:t>Fosfuro</a:t>
            </a:r>
            <a:r>
              <a:rPr lang="en-US" altLang="en-US" dirty="0" smtClean="0"/>
              <a:t> de </a:t>
            </a:r>
            <a:r>
              <a:rPr lang="en-US" altLang="en-US" dirty="0" err="1" smtClean="0"/>
              <a:t>aluminio</a:t>
            </a:r>
            <a:r>
              <a:rPr lang="en-US" altLang="en-US" dirty="0" smtClean="0"/>
              <a:t> (Aluminum Phosphide)</a:t>
            </a:r>
          </a:p>
          <a:p>
            <a:r>
              <a:rPr lang="en-US" altLang="en-US" dirty="0" err="1" smtClean="0"/>
              <a:t>Chlorpyrifos</a:t>
            </a:r>
            <a:r>
              <a:rPr lang="en-US" altLang="en-US" dirty="0" smtClean="0"/>
              <a:t>-methyl (</a:t>
            </a:r>
            <a:r>
              <a:rPr lang="en-US" altLang="en-US" dirty="0" err="1" smtClean="0"/>
              <a:t>Reldan</a:t>
            </a:r>
            <a:r>
              <a:rPr lang="en-US" altLang="en-US" dirty="0" smtClean="0"/>
              <a:t>)</a:t>
            </a:r>
          </a:p>
          <a:p>
            <a:r>
              <a:rPr lang="en-US" altLang="en-US" dirty="0" err="1" smtClean="0"/>
              <a:t>Lindane</a:t>
            </a:r>
            <a:r>
              <a:rPr lang="en-US" altLang="en-US" dirty="0" smtClean="0"/>
              <a:t> (</a:t>
            </a:r>
            <a:r>
              <a:rPr lang="en-US" altLang="en-US" dirty="0" err="1" smtClean="0"/>
              <a:t>tratamiento</a:t>
            </a:r>
            <a:r>
              <a:rPr lang="en-US" altLang="en-US" dirty="0" smtClean="0"/>
              <a:t> a </a:t>
            </a:r>
            <a:r>
              <a:rPr lang="en-US" altLang="en-US" dirty="0" err="1" smtClean="0"/>
              <a:t>semillas</a:t>
            </a:r>
            <a:r>
              <a:rPr lang="en-US" altLang="en-US" dirty="0" smtClean="0"/>
              <a:t>)</a:t>
            </a:r>
          </a:p>
          <a:p>
            <a:r>
              <a:rPr lang="en-US" altLang="en-US" dirty="0" smtClean="0"/>
              <a:t>Tierra de </a:t>
            </a:r>
            <a:r>
              <a:rPr lang="en-US" altLang="en-US" dirty="0" err="1" smtClean="0"/>
              <a:t>diatomeas</a:t>
            </a:r>
            <a:r>
              <a:rPr lang="en-US" altLang="en-US" dirty="0" smtClean="0"/>
              <a:t> </a:t>
            </a:r>
          </a:p>
          <a:p>
            <a:pPr marL="0" indent="0">
              <a:buNone/>
            </a:pPr>
            <a:r>
              <a:rPr lang="en-US" altLang="en-US" dirty="0"/>
              <a:t> </a:t>
            </a:r>
            <a:r>
              <a:rPr lang="en-US" altLang="en-US" dirty="0" smtClean="0"/>
              <a:t>   (diatomaceous earth)</a:t>
            </a:r>
          </a:p>
        </p:txBody>
      </p:sp>
    </p:spTree>
    <p:custDataLst>
      <p:tags r:id="rId1"/>
    </p:custData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5"/>
          <p:cNvSpPr>
            <a:spLocks noGrp="1"/>
          </p:cNvSpPr>
          <p:nvPr>
            <p:ph type="title"/>
          </p:nvPr>
        </p:nvSpPr>
        <p:spPr>
          <a:xfrm>
            <a:off x="457200" y="457200"/>
            <a:ext cx="8229600" cy="762000"/>
          </a:xfrm>
        </p:spPr>
        <p:txBody>
          <a:bodyPr/>
          <a:lstStyle/>
          <a:p>
            <a:r>
              <a:rPr lang="en-US" altLang="en-US" dirty="0" err="1" smtClean="0"/>
              <a:t>Pesticidas</a:t>
            </a:r>
            <a:r>
              <a:rPr lang="en-US" altLang="en-US" dirty="0" smtClean="0"/>
              <a:t> </a:t>
            </a:r>
          </a:p>
        </p:txBody>
      </p:sp>
      <p:pic>
        <p:nvPicPr>
          <p:cNvPr id="52227" name="Picture 2" descr="http://www.beyondpesticides.org/health/clipboard.jpg" title="Imagen inducidas po pesticidas"/>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24400" y="838200"/>
            <a:ext cx="3932238" cy="4462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Content Placeholder 6"/>
          <p:cNvSpPr>
            <a:spLocks noGrp="1"/>
          </p:cNvSpPr>
          <p:nvPr>
            <p:ph idx="1"/>
          </p:nvPr>
        </p:nvSpPr>
        <p:spPr>
          <a:xfrm>
            <a:off x="457200" y="1219200"/>
            <a:ext cx="4800600" cy="4343400"/>
          </a:xfrm>
        </p:spPr>
        <p:txBody>
          <a:bodyPr/>
          <a:lstStyle/>
          <a:p>
            <a:r>
              <a:rPr lang="en-US" altLang="en-US" dirty="0" smtClean="0"/>
              <a:t>¿</a:t>
            </a:r>
            <a:r>
              <a:rPr lang="en-US" altLang="en-US" dirty="0" err="1" smtClean="0"/>
              <a:t>Cuáles</a:t>
            </a:r>
            <a:r>
              <a:rPr lang="en-US" altLang="en-US" dirty="0" smtClean="0"/>
              <a:t> son los </a:t>
            </a:r>
            <a:r>
              <a:rPr lang="en-US" altLang="en-US" dirty="0" err="1" smtClean="0"/>
              <a:t>efectos</a:t>
            </a:r>
            <a:r>
              <a:rPr lang="en-US" altLang="en-US" dirty="0" smtClean="0"/>
              <a:t> </a:t>
            </a:r>
            <a:r>
              <a:rPr lang="en-US" altLang="en-US" dirty="0" err="1" smtClean="0"/>
              <a:t>potenciales</a:t>
            </a:r>
            <a:r>
              <a:rPr lang="en-US" altLang="en-US" dirty="0" smtClean="0"/>
              <a:t> de </a:t>
            </a:r>
            <a:r>
              <a:rPr lang="en-US" altLang="en-US" dirty="0" err="1" smtClean="0"/>
              <a:t>pesticidas</a:t>
            </a:r>
            <a:r>
              <a:rPr lang="en-US" altLang="en-US" dirty="0" smtClean="0"/>
              <a:t> </a:t>
            </a:r>
            <a:r>
              <a:rPr lang="en-US" altLang="en-US" dirty="0" err="1" smtClean="0"/>
              <a:t>sobre</a:t>
            </a:r>
            <a:r>
              <a:rPr lang="en-US" altLang="en-US" dirty="0" smtClean="0"/>
              <a:t> la </a:t>
            </a:r>
            <a:r>
              <a:rPr lang="en-US" altLang="en-US" dirty="0" err="1" smtClean="0"/>
              <a:t>salud</a:t>
            </a:r>
            <a:r>
              <a:rPr lang="en-US" altLang="en-US" dirty="0" smtClean="0"/>
              <a:t>?</a:t>
            </a:r>
          </a:p>
        </p:txBody>
      </p:sp>
      <p:pic>
        <p:nvPicPr>
          <p:cNvPr id="52229" name="Picture 4" descr="http://www.safetysign.com/images/catlog/product/large/K2302.png&#10;&#10;&#10;&#10;&#10;&#10;&#10;" title="signo de advertencia de plaguicidas"/>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66800" y="2819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471319" y="2038379"/>
            <a:ext cx="2438400" cy="2062103"/>
          </a:xfrm>
          <a:prstGeom prst="rect">
            <a:avLst/>
          </a:prstGeom>
          <a:solidFill>
            <a:schemeClr val="bg1">
              <a:lumMod val="95000"/>
            </a:schemeClr>
          </a:solidFill>
        </p:spPr>
        <p:txBody>
          <a:bodyPr wrap="square" rtlCol="0">
            <a:spAutoFit/>
          </a:bodyPr>
          <a:lstStyle/>
          <a:p>
            <a:pPr algn="ctr"/>
            <a:r>
              <a:rPr lang="es-MX" sz="1600" b="1" dirty="0" smtClean="0">
                <a:solidFill>
                  <a:srgbClr val="0070C0"/>
                </a:solidFill>
                <a:latin typeface="Arial Narrow" pitchFamily="34" charset="0"/>
                <a:cs typeface="Times New Roman" pitchFamily="18" charset="0"/>
              </a:rPr>
              <a:t>Enfermedades inducidas por pesticidas</a:t>
            </a:r>
          </a:p>
          <a:p>
            <a:pPr algn="ctr"/>
            <a:r>
              <a:rPr lang="es-MX" sz="1600" b="1" dirty="0" smtClean="0">
                <a:solidFill>
                  <a:srgbClr val="FF0000"/>
                </a:solidFill>
                <a:latin typeface="Arial Narrow" pitchFamily="34" charset="0"/>
                <a:cs typeface="Times New Roman" pitchFamily="18" charset="0"/>
                <a:sym typeface="Wingdings"/>
              </a:rPr>
              <a:t></a:t>
            </a:r>
            <a:r>
              <a:rPr lang="es-MX" sz="1600" dirty="0" smtClean="0">
                <a:latin typeface="Arial Narrow" pitchFamily="34" charset="0"/>
                <a:cs typeface="Times New Roman" pitchFamily="18" charset="0"/>
              </a:rPr>
              <a:t>Alzheimer      </a:t>
            </a:r>
            <a:r>
              <a:rPr lang="es-MX" sz="1600" b="1" dirty="0" smtClean="0">
                <a:solidFill>
                  <a:srgbClr val="FF0000"/>
                </a:solidFill>
                <a:latin typeface="Arial Narrow" pitchFamily="34" charset="0"/>
                <a:cs typeface="Times New Roman" pitchFamily="18" charset="0"/>
                <a:sym typeface="Wingdings"/>
              </a:rPr>
              <a:t></a:t>
            </a:r>
            <a:r>
              <a:rPr lang="es-MX" sz="1600" dirty="0" smtClean="0">
                <a:latin typeface="Arial Narrow" pitchFamily="34" charset="0"/>
                <a:cs typeface="Times New Roman" pitchFamily="18" charset="0"/>
              </a:rPr>
              <a:t>Asma</a:t>
            </a:r>
          </a:p>
          <a:p>
            <a:pPr algn="ctr"/>
            <a:r>
              <a:rPr lang="es-MX" sz="1600" b="1" dirty="0" smtClean="0">
                <a:solidFill>
                  <a:srgbClr val="FF0000"/>
                </a:solidFill>
                <a:latin typeface="Arial Narrow" pitchFamily="34" charset="0"/>
                <a:cs typeface="Times New Roman" pitchFamily="18" charset="0"/>
                <a:sym typeface="Wingdings"/>
              </a:rPr>
              <a:t></a:t>
            </a:r>
            <a:r>
              <a:rPr lang="es-MX" sz="1600" dirty="0" smtClean="0">
                <a:latin typeface="Arial Narrow" pitchFamily="34" charset="0"/>
                <a:cs typeface="Times New Roman" pitchFamily="18" charset="0"/>
              </a:rPr>
              <a:t>Defectos congénitos</a:t>
            </a:r>
          </a:p>
          <a:p>
            <a:pPr algn="ctr"/>
            <a:r>
              <a:rPr lang="es-MX" sz="1600" b="1" dirty="0" smtClean="0">
                <a:solidFill>
                  <a:srgbClr val="FF0000"/>
                </a:solidFill>
                <a:latin typeface="Arial Narrow" pitchFamily="34" charset="0"/>
                <a:cs typeface="Times New Roman" pitchFamily="18" charset="0"/>
                <a:sym typeface="Wingdings"/>
              </a:rPr>
              <a:t></a:t>
            </a:r>
            <a:r>
              <a:rPr lang="es-MX" sz="1600" dirty="0" smtClean="0">
                <a:latin typeface="Arial Narrow" pitchFamily="34" charset="0"/>
                <a:cs typeface="Times New Roman" pitchFamily="18" charset="0"/>
              </a:rPr>
              <a:t>Cáncer     </a:t>
            </a:r>
            <a:r>
              <a:rPr lang="es-MX" sz="1600" b="1" dirty="0" smtClean="0">
                <a:solidFill>
                  <a:srgbClr val="FF0000"/>
                </a:solidFill>
                <a:latin typeface="Arial Narrow" pitchFamily="34" charset="0"/>
                <a:cs typeface="Times New Roman" pitchFamily="18" charset="0"/>
                <a:sym typeface="Wingdings"/>
              </a:rPr>
              <a:t></a:t>
            </a:r>
            <a:r>
              <a:rPr lang="es-MX" sz="1600" dirty="0" smtClean="0">
                <a:latin typeface="Arial Narrow" pitchFamily="34" charset="0"/>
                <a:cs typeface="Times New Roman" pitchFamily="18" charset="0"/>
              </a:rPr>
              <a:t>Diabetes</a:t>
            </a:r>
          </a:p>
          <a:p>
            <a:pPr algn="ctr"/>
            <a:r>
              <a:rPr lang="es-MX" sz="1600" b="1" dirty="0" smtClean="0">
                <a:solidFill>
                  <a:srgbClr val="FF0000"/>
                </a:solidFill>
                <a:latin typeface="Arial Narrow" pitchFamily="34" charset="0"/>
                <a:cs typeface="Times New Roman" pitchFamily="18" charset="0"/>
                <a:sym typeface="Wingdings"/>
              </a:rPr>
              <a:t></a:t>
            </a:r>
            <a:r>
              <a:rPr lang="es-MX" sz="1600" dirty="0" smtClean="0">
                <a:latin typeface="Arial Narrow" pitchFamily="34" charset="0"/>
                <a:cs typeface="Times New Roman" pitchFamily="18" charset="0"/>
              </a:rPr>
              <a:t>Dificultades de aprendizaje</a:t>
            </a:r>
          </a:p>
          <a:p>
            <a:pPr algn="ctr"/>
            <a:r>
              <a:rPr lang="es-MX" sz="1600" b="1" dirty="0" smtClean="0">
                <a:solidFill>
                  <a:srgbClr val="FF0000"/>
                </a:solidFill>
                <a:latin typeface="Arial Narrow" pitchFamily="34" charset="0"/>
                <a:cs typeface="Times New Roman" pitchFamily="18" charset="0"/>
                <a:sym typeface="Wingdings"/>
              </a:rPr>
              <a:t></a:t>
            </a:r>
            <a:r>
              <a:rPr lang="es-MX" sz="1600" dirty="0" smtClean="0">
                <a:latin typeface="Arial Narrow" pitchFamily="34" charset="0"/>
                <a:cs typeface="Times New Roman" pitchFamily="18" charset="0"/>
              </a:rPr>
              <a:t>Parkinson</a:t>
            </a:r>
          </a:p>
          <a:p>
            <a:pPr algn="ctr"/>
            <a:r>
              <a:rPr lang="es-MX" sz="1600" b="1" dirty="0" smtClean="0">
                <a:solidFill>
                  <a:srgbClr val="FF0000"/>
                </a:solidFill>
                <a:latin typeface="Arial Narrow" pitchFamily="34" charset="0"/>
                <a:cs typeface="Times New Roman" pitchFamily="18" charset="0"/>
                <a:sym typeface="Wingdings"/>
              </a:rPr>
              <a:t></a:t>
            </a:r>
            <a:r>
              <a:rPr lang="es-MX" sz="1600" dirty="0" smtClean="0">
                <a:latin typeface="Arial Narrow" pitchFamily="34" charset="0"/>
                <a:cs typeface="Times New Roman" pitchFamily="18" charset="0"/>
              </a:rPr>
              <a:t>Problemas reproductivos</a:t>
            </a:r>
          </a:p>
        </p:txBody>
      </p:sp>
      <p:sp>
        <p:nvSpPr>
          <p:cNvPr id="7" name="TextBox 6"/>
          <p:cNvSpPr txBox="1"/>
          <p:nvPr/>
        </p:nvSpPr>
        <p:spPr>
          <a:xfrm>
            <a:off x="5943600" y="4090956"/>
            <a:ext cx="1219200" cy="584775"/>
          </a:xfrm>
          <a:prstGeom prst="rect">
            <a:avLst/>
          </a:prstGeom>
          <a:solidFill>
            <a:schemeClr val="bg1">
              <a:lumMod val="95000"/>
            </a:schemeClr>
          </a:solidFill>
        </p:spPr>
        <p:txBody>
          <a:bodyPr wrap="square" rtlCol="0">
            <a:spAutoFit/>
          </a:bodyPr>
          <a:lstStyle/>
          <a:p>
            <a:pPr algn="ctr"/>
            <a:r>
              <a:rPr lang="es-MX" sz="1600" b="1" dirty="0" smtClean="0">
                <a:solidFill>
                  <a:srgbClr val="FF0000"/>
                </a:solidFill>
                <a:latin typeface="Arial Narrow" pitchFamily="34" charset="0"/>
                <a:cs typeface="Times New Roman" pitchFamily="18" charset="0"/>
                <a:sym typeface="Wingdings"/>
              </a:rPr>
              <a:t></a:t>
            </a:r>
            <a:r>
              <a:rPr lang="es-MX" sz="1600" dirty="0" smtClean="0">
                <a:latin typeface="Arial Narrow" pitchFamily="34" charset="0"/>
                <a:cs typeface="Times New Roman" pitchFamily="18" charset="0"/>
              </a:rPr>
              <a:t>y más</a:t>
            </a:r>
          </a:p>
          <a:p>
            <a:pPr algn="ctr"/>
            <a:endParaRPr lang="es-MX" sz="1600" dirty="0" smtClean="0">
              <a:latin typeface="Arial Narrow" pitchFamily="34" charset="0"/>
              <a:cs typeface="Times New Roman" pitchFamily="18" charset="0"/>
            </a:endParaRPr>
          </a:p>
        </p:txBody>
      </p:sp>
    </p:spTree>
    <p:custDataLst>
      <p:tags r:id="rId1"/>
    </p:custData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2004_0701Image011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819400" y="1447800"/>
            <a:ext cx="6096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itle 1"/>
          <p:cNvSpPr>
            <a:spLocks noGrp="1"/>
          </p:cNvSpPr>
          <p:nvPr>
            <p:ph type="title"/>
          </p:nvPr>
        </p:nvSpPr>
        <p:spPr/>
        <p:txBody>
          <a:bodyPr/>
          <a:lstStyle/>
          <a:p>
            <a:r>
              <a:rPr lang="en-US" altLang="en-US" dirty="0" err="1" smtClean="0"/>
              <a:t>Peligros</a:t>
            </a:r>
            <a:r>
              <a:rPr lang="en-US" altLang="en-US" dirty="0" smtClean="0"/>
              <a:t> </a:t>
            </a:r>
            <a:r>
              <a:rPr lang="en-US" altLang="en-US" dirty="0" err="1" smtClean="0"/>
              <a:t>químicos</a:t>
            </a:r>
            <a:endParaRPr lang="en-US" altLang="en-US" dirty="0" smtClean="0"/>
          </a:p>
        </p:txBody>
      </p:sp>
      <p:pic>
        <p:nvPicPr>
          <p:cNvPr id="5" name="Picture 2" descr="P2110008"/>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457200" y="2000250"/>
            <a:ext cx="3560486" cy="3619499"/>
          </a:xfrm>
          <a:prstGeom prst="rect">
            <a:avLst/>
          </a:prstGeom>
          <a:ln w="88900" cap="sq" cmpd="thickThin">
            <a:no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dirty="0" smtClean="0"/>
              <a:t/>
            </a:r>
            <a:br>
              <a:rPr lang="en-US" altLang="en-US" dirty="0" smtClean="0"/>
            </a:br>
            <a:r>
              <a:rPr lang="en-US" altLang="en-US" dirty="0" smtClean="0"/>
              <a:t>ACTIVIDAD 1.1</a:t>
            </a:r>
            <a:br>
              <a:rPr lang="en-US" altLang="en-US" dirty="0" smtClean="0"/>
            </a:br>
            <a:endParaRPr lang="en-US" altLang="en-US" dirty="0" smtClean="0"/>
          </a:p>
        </p:txBody>
      </p:sp>
      <p:sp>
        <p:nvSpPr>
          <p:cNvPr id="3" name="Content Placeholder 2"/>
          <p:cNvSpPr>
            <a:spLocks noGrp="1"/>
          </p:cNvSpPr>
          <p:nvPr>
            <p:ph idx="1"/>
          </p:nvPr>
        </p:nvSpPr>
        <p:spPr>
          <a:xfrm>
            <a:off x="457200" y="1447800"/>
            <a:ext cx="8229600" cy="4343400"/>
          </a:xfrm>
        </p:spPr>
        <p:txBody>
          <a:bodyPr/>
          <a:lstStyle/>
          <a:p>
            <a:pPr lvl="0"/>
            <a:endParaRPr lang="en-US" dirty="0" smtClean="0"/>
          </a:p>
          <a:p>
            <a:pPr lvl="0"/>
            <a:r>
              <a:rPr lang="en-US" dirty="0" err="1" smtClean="0"/>
              <a:t>Nombre</a:t>
            </a:r>
            <a:endParaRPr lang="en-US" dirty="0"/>
          </a:p>
          <a:p>
            <a:pPr lvl="0"/>
            <a:r>
              <a:rPr lang="en-US" dirty="0" err="1" smtClean="0"/>
              <a:t>Empresa</a:t>
            </a:r>
            <a:endParaRPr lang="en-US" dirty="0"/>
          </a:p>
          <a:p>
            <a:pPr lvl="0"/>
            <a:r>
              <a:rPr lang="en-US" dirty="0" err="1" smtClean="0"/>
              <a:t>Experiencia</a:t>
            </a:r>
            <a:r>
              <a:rPr lang="en-US" dirty="0" smtClean="0"/>
              <a:t> </a:t>
            </a:r>
            <a:r>
              <a:rPr lang="en-US" dirty="0" err="1" smtClean="0"/>
              <a:t>relevante</a:t>
            </a:r>
            <a:endParaRPr lang="en-US" dirty="0"/>
          </a:p>
          <a:p>
            <a:pPr lvl="0"/>
            <a:r>
              <a:rPr lang="en-US" dirty="0" err="1" smtClean="0"/>
              <a:t>Asignación</a:t>
            </a:r>
            <a:r>
              <a:rPr lang="en-US" dirty="0" smtClean="0"/>
              <a:t> actual y </a:t>
            </a:r>
            <a:r>
              <a:rPr lang="en-US" dirty="0" err="1" smtClean="0"/>
              <a:t>responsabilidades</a:t>
            </a:r>
            <a:endParaRPr lang="en-US" dirty="0"/>
          </a:p>
          <a:p>
            <a:pPr lvl="0"/>
            <a:r>
              <a:rPr lang="en-US" dirty="0" err="1" smtClean="0"/>
              <a:t>Familia</a:t>
            </a:r>
            <a:endParaRPr lang="en-US" dirty="0"/>
          </a:p>
          <a:p>
            <a:pPr lvl="0"/>
            <a:r>
              <a:rPr lang="en-US" dirty="0" err="1" smtClean="0"/>
              <a:t>Pasatiempos</a:t>
            </a:r>
            <a:endParaRPr lang="en-US" dirty="0"/>
          </a:p>
          <a:p>
            <a:pPr marL="0" indent="0">
              <a:buFont typeface="Arial" charset="0"/>
              <a:buNone/>
              <a:defRPr/>
            </a:pPr>
            <a:endParaRPr lang="en-US" altLang="en-US" dirty="0" smtClean="0"/>
          </a:p>
        </p:txBody>
      </p:sp>
    </p:spTree>
    <p:custDataLst>
      <p:tags r:id="rId1"/>
    </p:custDataLst>
    <p:extLst>
      <p:ext uri="{BB962C8B-B14F-4D97-AF65-F5344CB8AC3E}">
        <p14:creationId xmlns:p14="http://schemas.microsoft.com/office/powerpoint/2010/main" val="191768255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228600" y="723900"/>
            <a:ext cx="5334000" cy="1143000"/>
          </a:xfrm>
        </p:spPr>
        <p:txBody>
          <a:bodyPr/>
          <a:lstStyle/>
          <a:p>
            <a:r>
              <a:rPr lang="en-US" altLang="en-US" dirty="0" smtClean="0"/>
              <a:t>Aluminum Phosphide</a:t>
            </a:r>
            <a:br>
              <a:rPr lang="en-US" altLang="en-US" dirty="0" smtClean="0"/>
            </a:br>
            <a:r>
              <a:rPr lang="en-US" altLang="en-US" dirty="0" smtClean="0"/>
              <a:t>(</a:t>
            </a:r>
            <a:r>
              <a:rPr lang="en-US" altLang="en-US" dirty="0" err="1" smtClean="0"/>
              <a:t>Fosfuro</a:t>
            </a:r>
            <a:r>
              <a:rPr lang="en-US" altLang="en-US" dirty="0" smtClean="0"/>
              <a:t> de </a:t>
            </a:r>
            <a:r>
              <a:rPr lang="en-US" altLang="en-US" dirty="0" err="1" smtClean="0"/>
              <a:t>aluminio</a:t>
            </a:r>
            <a:r>
              <a:rPr lang="en-US" altLang="en-US" dirty="0" smtClean="0"/>
              <a:t>)</a:t>
            </a:r>
          </a:p>
        </p:txBody>
      </p:sp>
      <p:sp>
        <p:nvSpPr>
          <p:cNvPr id="43011" name="Content Placeholder 2"/>
          <p:cNvSpPr>
            <a:spLocks noGrp="1"/>
          </p:cNvSpPr>
          <p:nvPr>
            <p:ph sz="half" idx="1"/>
          </p:nvPr>
        </p:nvSpPr>
        <p:spPr>
          <a:xfrm>
            <a:off x="457200" y="2257425"/>
            <a:ext cx="4038600" cy="3686175"/>
          </a:xfrm>
        </p:spPr>
        <p:txBody>
          <a:bodyPr/>
          <a:lstStyle/>
          <a:p>
            <a:pPr marL="0" indent="0">
              <a:buFont typeface="Arial" panose="020B0604020202020204" pitchFamily="34" charset="0"/>
              <a:buNone/>
            </a:pPr>
            <a:r>
              <a:rPr lang="en-US" altLang="en-US" smtClean="0"/>
              <a:t>Fumitoxin</a:t>
            </a:r>
          </a:p>
          <a:p>
            <a:pPr marL="0" indent="0">
              <a:buFont typeface="Arial" panose="020B0604020202020204" pitchFamily="34" charset="0"/>
              <a:buNone/>
            </a:pPr>
            <a:r>
              <a:rPr lang="en-US" altLang="en-US" smtClean="0"/>
              <a:t>PhosFume</a:t>
            </a:r>
          </a:p>
          <a:p>
            <a:pPr marL="0" indent="0">
              <a:buFont typeface="Arial" panose="020B0604020202020204" pitchFamily="34" charset="0"/>
              <a:buNone/>
            </a:pPr>
            <a:r>
              <a:rPr lang="en-US" altLang="en-US" smtClean="0"/>
              <a:t>Phostoxin</a:t>
            </a:r>
          </a:p>
          <a:p>
            <a:pPr marL="0" indent="0">
              <a:buFont typeface="Arial" panose="020B0604020202020204" pitchFamily="34" charset="0"/>
              <a:buNone/>
            </a:pPr>
            <a:r>
              <a:rPr lang="en-US" altLang="en-US" smtClean="0"/>
              <a:t>Weevil-Cide</a:t>
            </a:r>
          </a:p>
        </p:txBody>
      </p:sp>
      <p:pic>
        <p:nvPicPr>
          <p:cNvPr id="43012" name="Picture 2" descr="P2110012"/>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a:xfrm>
            <a:off x="4953000" y="3048000"/>
            <a:ext cx="3962400" cy="2971800"/>
          </a:xfrm>
        </p:spPr>
      </p:pic>
      <p:pic>
        <p:nvPicPr>
          <p:cNvPr id="43013" name="Picture 2" descr="P2130015"/>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3000" y="381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457200"/>
            <a:ext cx="4419600" cy="1143000"/>
          </a:xfrm>
        </p:spPr>
        <p:txBody>
          <a:bodyPr/>
          <a:lstStyle/>
          <a:p>
            <a:pPr algn="ctr"/>
            <a:r>
              <a:rPr lang="en-US" altLang="en-US" dirty="0" smtClean="0"/>
              <a:t>Phosphine Gas </a:t>
            </a:r>
            <a:br>
              <a:rPr lang="en-US" altLang="en-US" dirty="0" smtClean="0"/>
            </a:br>
            <a:r>
              <a:rPr lang="en-US" altLang="en-US" dirty="0" smtClean="0"/>
              <a:t>(gas </a:t>
            </a:r>
            <a:r>
              <a:rPr lang="en-US" altLang="en-US" dirty="0" err="1" smtClean="0"/>
              <a:t>fosfeno</a:t>
            </a:r>
            <a:r>
              <a:rPr lang="en-US" altLang="en-US" dirty="0" smtClean="0"/>
              <a:t>)</a:t>
            </a:r>
          </a:p>
        </p:txBody>
      </p:sp>
      <p:sp>
        <p:nvSpPr>
          <p:cNvPr id="45059" name="Content Placeholder 2"/>
          <p:cNvSpPr>
            <a:spLocks noGrp="1"/>
          </p:cNvSpPr>
          <p:nvPr>
            <p:ph sz="half" idx="1"/>
          </p:nvPr>
        </p:nvSpPr>
        <p:spPr>
          <a:xfrm>
            <a:off x="457200" y="1600200"/>
            <a:ext cx="4343400" cy="4343400"/>
          </a:xfrm>
        </p:spPr>
        <p:txBody>
          <a:bodyPr/>
          <a:lstStyle/>
          <a:p>
            <a:pPr marL="0" indent="0">
              <a:spcBef>
                <a:spcPts val="0"/>
              </a:spcBef>
              <a:spcAft>
                <a:spcPts val="0"/>
              </a:spcAft>
              <a:buFont typeface="Arial" panose="020B0604020202020204" pitchFamily="34" charset="0"/>
              <a:buNone/>
            </a:pPr>
            <a:r>
              <a:rPr lang="en-US" altLang="en-US" dirty="0" smtClean="0"/>
              <a:t>Permissible Exposure Limit (PEL—</a:t>
            </a:r>
            <a:r>
              <a:rPr lang="en-US" altLang="en-US" dirty="0" err="1" smtClean="0"/>
              <a:t>límite</a:t>
            </a:r>
            <a:r>
              <a:rPr lang="en-US" altLang="en-US" dirty="0" smtClean="0"/>
              <a:t> de </a:t>
            </a:r>
            <a:r>
              <a:rPr lang="en-US" altLang="en-US" dirty="0" err="1" smtClean="0"/>
              <a:t>exposición</a:t>
            </a:r>
            <a:r>
              <a:rPr lang="en-US" altLang="en-US" dirty="0" smtClean="0"/>
              <a:t> </a:t>
            </a:r>
            <a:r>
              <a:rPr lang="en-US" altLang="en-US" dirty="0" err="1" smtClean="0"/>
              <a:t>permisible</a:t>
            </a:r>
            <a:r>
              <a:rPr lang="en-US" altLang="en-US" dirty="0" smtClean="0"/>
              <a:t>) </a:t>
            </a:r>
            <a:r>
              <a:rPr lang="en-US" altLang="en-US" dirty="0" err="1" smtClean="0"/>
              <a:t>es</a:t>
            </a:r>
            <a:r>
              <a:rPr lang="en-US" altLang="en-US" dirty="0" smtClean="0"/>
              <a:t> la </a:t>
            </a:r>
            <a:r>
              <a:rPr lang="en-US" altLang="en-US" dirty="0" err="1" smtClean="0"/>
              <a:t>cantidad</a:t>
            </a:r>
            <a:r>
              <a:rPr lang="en-US" altLang="en-US" dirty="0" smtClean="0"/>
              <a:t> </a:t>
            </a:r>
            <a:r>
              <a:rPr lang="en-US" altLang="en-US" dirty="0" err="1" smtClean="0"/>
              <a:t>máxima</a:t>
            </a:r>
            <a:r>
              <a:rPr lang="en-US" altLang="en-US" dirty="0" smtClean="0"/>
              <a:t> </a:t>
            </a:r>
            <a:r>
              <a:rPr lang="en-US" altLang="en-US" dirty="0" err="1" smtClean="0"/>
              <a:t>que</a:t>
            </a:r>
            <a:r>
              <a:rPr lang="en-US" altLang="en-US" dirty="0" smtClean="0"/>
              <a:t> </a:t>
            </a:r>
            <a:r>
              <a:rPr lang="en-US" altLang="en-US" dirty="0" err="1" smtClean="0"/>
              <a:t>una</a:t>
            </a:r>
            <a:r>
              <a:rPr lang="en-US" altLang="en-US" dirty="0" smtClean="0"/>
              <a:t> persona </a:t>
            </a:r>
            <a:r>
              <a:rPr lang="en-US" altLang="en-US" dirty="0" err="1" smtClean="0"/>
              <a:t>puede</a:t>
            </a:r>
            <a:r>
              <a:rPr lang="en-US" altLang="en-US" dirty="0" smtClean="0"/>
              <a:t> </a:t>
            </a:r>
            <a:r>
              <a:rPr lang="en-US" altLang="en-US" dirty="0" err="1" smtClean="0"/>
              <a:t>tolerar</a:t>
            </a:r>
            <a:r>
              <a:rPr lang="en-US" altLang="en-US" dirty="0" smtClean="0"/>
              <a:t> sin </a:t>
            </a:r>
            <a:r>
              <a:rPr lang="en-US" altLang="en-US" dirty="0" err="1" smtClean="0"/>
              <a:t>provocar</a:t>
            </a:r>
            <a:r>
              <a:rPr lang="en-US" altLang="en-US" dirty="0" smtClean="0"/>
              <a:t> </a:t>
            </a:r>
            <a:r>
              <a:rPr lang="en-US" altLang="en-US" dirty="0" err="1" smtClean="0"/>
              <a:t>una</a:t>
            </a:r>
            <a:r>
              <a:rPr lang="en-US" altLang="en-US" dirty="0" smtClean="0"/>
              <a:t> </a:t>
            </a:r>
            <a:r>
              <a:rPr lang="en-US" altLang="en-US" dirty="0" err="1" smtClean="0"/>
              <a:t>condición</a:t>
            </a:r>
            <a:r>
              <a:rPr lang="en-US" altLang="en-US" dirty="0" smtClean="0"/>
              <a:t> </a:t>
            </a:r>
            <a:r>
              <a:rPr lang="en-US" altLang="en-US" dirty="0" err="1" smtClean="0"/>
              <a:t>que</a:t>
            </a:r>
            <a:r>
              <a:rPr lang="en-US" altLang="en-US" dirty="0" smtClean="0"/>
              <a:t> </a:t>
            </a:r>
            <a:r>
              <a:rPr lang="en-US" altLang="en-US" dirty="0" err="1" smtClean="0"/>
              <a:t>arriesgue</a:t>
            </a:r>
            <a:r>
              <a:rPr lang="en-US" altLang="en-US" dirty="0" smtClean="0"/>
              <a:t> la </a:t>
            </a:r>
            <a:r>
              <a:rPr lang="en-US" altLang="en-US" dirty="0" err="1" smtClean="0"/>
              <a:t>vida</a:t>
            </a:r>
            <a:r>
              <a:rPr lang="en-US" altLang="en-US" dirty="0" smtClean="0"/>
              <a:t>, sin el </a:t>
            </a:r>
            <a:r>
              <a:rPr lang="en-US" altLang="en-US" dirty="0" err="1" smtClean="0"/>
              <a:t>uso</a:t>
            </a:r>
            <a:r>
              <a:rPr lang="en-US" altLang="en-US" dirty="0" smtClean="0"/>
              <a:t> de </a:t>
            </a:r>
            <a:r>
              <a:rPr lang="en-US" altLang="en-US" dirty="0" err="1" smtClean="0"/>
              <a:t>equipo</a:t>
            </a:r>
            <a:r>
              <a:rPr lang="en-US" altLang="en-US" dirty="0" smtClean="0"/>
              <a:t> de </a:t>
            </a:r>
            <a:r>
              <a:rPr lang="en-US" altLang="en-US" dirty="0" err="1" smtClean="0"/>
              <a:t>protección</a:t>
            </a:r>
            <a:r>
              <a:rPr lang="en-US" altLang="en-US" dirty="0" smtClean="0"/>
              <a:t> personal.</a:t>
            </a:r>
          </a:p>
          <a:p>
            <a:pPr marL="0" indent="0" algn="ctr">
              <a:spcBef>
                <a:spcPts val="0"/>
              </a:spcBef>
              <a:spcAft>
                <a:spcPts val="0"/>
              </a:spcAft>
              <a:buFont typeface="Arial" panose="020B0604020202020204" pitchFamily="34" charset="0"/>
              <a:buNone/>
            </a:pPr>
            <a:r>
              <a:rPr lang="en-US" altLang="en-US" b="1" dirty="0" smtClean="0"/>
              <a:t>PEL de Phosphine = </a:t>
            </a:r>
          </a:p>
          <a:p>
            <a:pPr marL="0" indent="0" algn="ctr">
              <a:spcBef>
                <a:spcPts val="0"/>
              </a:spcBef>
              <a:spcAft>
                <a:spcPts val="0"/>
              </a:spcAft>
              <a:buFont typeface="Arial" panose="020B0604020202020204" pitchFamily="34" charset="0"/>
              <a:buNone/>
            </a:pPr>
            <a:r>
              <a:rPr lang="en-US" altLang="en-US" b="1" dirty="0" smtClean="0"/>
              <a:t>0.3 ppm</a:t>
            </a:r>
          </a:p>
          <a:p>
            <a:pPr marL="0" indent="0">
              <a:buFont typeface="Arial" panose="020B0604020202020204" pitchFamily="34" charset="0"/>
              <a:buNone/>
            </a:pPr>
            <a:endParaRPr lang="en-US" altLang="en-US" dirty="0" smtClean="0"/>
          </a:p>
        </p:txBody>
      </p:sp>
      <p:grpSp>
        <p:nvGrpSpPr>
          <p:cNvPr id="45060" name="Group 8" title="singno de limite de exposicion"/>
          <p:cNvGrpSpPr>
            <a:grpSpLocks/>
          </p:cNvGrpSpPr>
          <p:nvPr/>
        </p:nvGrpSpPr>
        <p:grpSpPr bwMode="auto">
          <a:xfrm>
            <a:off x="5105400" y="228600"/>
            <a:ext cx="3581400" cy="6553200"/>
            <a:chOff x="5105400" y="228600"/>
            <a:chExt cx="3581400" cy="6553200"/>
          </a:xfrm>
        </p:grpSpPr>
        <p:sp>
          <p:nvSpPr>
            <p:cNvPr id="7" name="Can 6"/>
            <p:cNvSpPr/>
            <p:nvPr/>
          </p:nvSpPr>
          <p:spPr>
            <a:xfrm>
              <a:off x="6705600" y="228600"/>
              <a:ext cx="381000" cy="6553200"/>
            </a:xfrm>
            <a:prstGeom prst="can">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ounded Rectangle 5"/>
            <p:cNvSpPr/>
            <p:nvPr/>
          </p:nvSpPr>
          <p:spPr>
            <a:xfrm>
              <a:off x="5105400" y="457200"/>
              <a:ext cx="3581400" cy="4800600"/>
            </a:xfrm>
            <a:prstGeom prst="round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45061" name="Content Placeholder 3"/>
          <p:cNvSpPr>
            <a:spLocks noGrp="1"/>
          </p:cNvSpPr>
          <p:nvPr>
            <p:ph sz="half" idx="2"/>
          </p:nvPr>
        </p:nvSpPr>
        <p:spPr>
          <a:xfrm>
            <a:off x="5105400" y="838200"/>
            <a:ext cx="3581400" cy="4724400"/>
          </a:xfrm>
        </p:spPr>
        <p:txBody>
          <a:bodyPr/>
          <a:lstStyle/>
          <a:p>
            <a:pPr marL="0" indent="0" algn="ctr">
              <a:buFont typeface="Arial" panose="020B0604020202020204" pitchFamily="34" charset="0"/>
              <a:buNone/>
            </a:pPr>
            <a:r>
              <a:rPr lang="en-US" altLang="en-US" sz="5400" b="1" dirty="0" err="1" smtClean="0">
                <a:latin typeface="Arial Narrow" panose="020B0606020202030204" pitchFamily="34" charset="0"/>
              </a:rPr>
              <a:t>Límite</a:t>
            </a:r>
            <a:r>
              <a:rPr lang="en-US" altLang="en-US" sz="5400" b="1" dirty="0" smtClean="0">
                <a:latin typeface="Arial Narrow" panose="020B0606020202030204" pitchFamily="34" charset="0"/>
              </a:rPr>
              <a:t> de </a:t>
            </a:r>
            <a:r>
              <a:rPr lang="en-US" altLang="en-US" sz="5400" b="1" dirty="0" err="1" smtClean="0">
                <a:latin typeface="Arial Narrow" panose="020B0606020202030204" pitchFamily="34" charset="0"/>
              </a:rPr>
              <a:t>exposición</a:t>
            </a:r>
            <a:endParaRPr lang="en-US" altLang="en-US" sz="5400" b="1" dirty="0" smtClean="0">
              <a:latin typeface="Arial Narrow" panose="020B0606020202030204" pitchFamily="34" charset="0"/>
            </a:endParaRPr>
          </a:p>
          <a:p>
            <a:pPr marL="0" indent="0" algn="ctr">
              <a:spcBef>
                <a:spcPts val="1200"/>
              </a:spcBef>
              <a:buFont typeface="Arial" panose="020B0604020202020204" pitchFamily="34" charset="0"/>
              <a:buNone/>
            </a:pPr>
            <a:r>
              <a:rPr lang="en-US" altLang="en-US" sz="15000" b="1" dirty="0" smtClean="0">
                <a:latin typeface="Arial Narrow" panose="020B0606020202030204" pitchFamily="34" charset="0"/>
              </a:rPr>
              <a:t>0.3</a:t>
            </a:r>
          </a:p>
        </p:txBody>
      </p:sp>
    </p:spTree>
    <p:custDataLst>
      <p:tags r:id="rId1"/>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5"/>
          <p:cNvSpPr>
            <a:spLocks noGrp="1"/>
          </p:cNvSpPr>
          <p:nvPr>
            <p:ph type="title"/>
          </p:nvPr>
        </p:nvSpPr>
        <p:spPr/>
        <p:txBody>
          <a:bodyPr/>
          <a:lstStyle/>
          <a:p>
            <a:r>
              <a:rPr lang="en-US" altLang="en-US" dirty="0" err="1" smtClean="0"/>
              <a:t>Efectos</a:t>
            </a:r>
            <a:r>
              <a:rPr lang="en-US" altLang="en-US" dirty="0" smtClean="0"/>
              <a:t> </a:t>
            </a:r>
            <a:r>
              <a:rPr lang="en-US" altLang="en-US" dirty="0" err="1" smtClean="0"/>
              <a:t>sobre</a:t>
            </a:r>
            <a:r>
              <a:rPr lang="en-US" altLang="en-US" dirty="0" smtClean="0"/>
              <a:t> la </a:t>
            </a:r>
            <a:r>
              <a:rPr lang="en-US" altLang="en-US" dirty="0" err="1" smtClean="0"/>
              <a:t>salud</a:t>
            </a:r>
            <a:endParaRPr lang="en-US" altLang="en-US" dirty="0" smtClean="0"/>
          </a:p>
        </p:txBody>
      </p:sp>
      <p:sp>
        <p:nvSpPr>
          <p:cNvPr id="55299" name="Content Placeholder 6"/>
          <p:cNvSpPr>
            <a:spLocks noGrp="1"/>
          </p:cNvSpPr>
          <p:nvPr>
            <p:ph idx="1"/>
          </p:nvPr>
        </p:nvSpPr>
        <p:spPr>
          <a:xfrm>
            <a:off x="457200" y="1600200"/>
            <a:ext cx="4267200" cy="4343400"/>
          </a:xfrm>
        </p:spPr>
        <p:txBody>
          <a:bodyPr/>
          <a:lstStyle/>
          <a:p>
            <a:r>
              <a:rPr lang="en-US" altLang="en-US" dirty="0" err="1" smtClean="0"/>
              <a:t>Una</a:t>
            </a:r>
            <a:r>
              <a:rPr lang="en-US" altLang="en-US" dirty="0" smtClean="0"/>
              <a:t> </a:t>
            </a:r>
            <a:r>
              <a:rPr lang="en-US" altLang="en-US" dirty="0" err="1" smtClean="0"/>
              <a:t>vez</a:t>
            </a:r>
            <a:r>
              <a:rPr lang="en-US" altLang="en-US" dirty="0" smtClean="0"/>
              <a:t> </a:t>
            </a:r>
            <a:r>
              <a:rPr lang="en-US" altLang="en-US" dirty="0" err="1" smtClean="0"/>
              <a:t>que</a:t>
            </a:r>
            <a:r>
              <a:rPr lang="en-US" altLang="en-US" dirty="0" smtClean="0"/>
              <a:t> </a:t>
            </a:r>
            <a:r>
              <a:rPr lang="en-US" altLang="en-US" dirty="0" err="1" smtClean="0"/>
              <a:t>una</a:t>
            </a:r>
            <a:r>
              <a:rPr lang="en-US" altLang="en-US" dirty="0" smtClean="0"/>
              <a:t> </a:t>
            </a:r>
            <a:r>
              <a:rPr lang="en-US" altLang="en-US" dirty="0" err="1" smtClean="0"/>
              <a:t>sustancia</a:t>
            </a:r>
            <a:r>
              <a:rPr lang="en-US" altLang="en-US" dirty="0" smtClean="0"/>
              <a:t> </a:t>
            </a:r>
            <a:r>
              <a:rPr lang="en-US" altLang="en-US" dirty="0" err="1" smtClean="0"/>
              <a:t>tóxica</a:t>
            </a:r>
            <a:r>
              <a:rPr lang="en-US" altLang="en-US" dirty="0" smtClean="0"/>
              <a:t> ha </a:t>
            </a:r>
            <a:r>
              <a:rPr lang="en-US" altLang="en-US" dirty="0" err="1" smtClean="0"/>
              <a:t>contactado</a:t>
            </a:r>
            <a:r>
              <a:rPr lang="en-US" altLang="en-US" dirty="0" smtClean="0"/>
              <a:t> el </a:t>
            </a:r>
            <a:r>
              <a:rPr lang="en-US" altLang="en-US" dirty="0" err="1" smtClean="0"/>
              <a:t>cuerpo</a:t>
            </a:r>
            <a:r>
              <a:rPr lang="en-US" altLang="en-US" dirty="0" smtClean="0"/>
              <a:t> </a:t>
            </a:r>
            <a:r>
              <a:rPr lang="en-US" altLang="en-US" dirty="0" err="1" smtClean="0"/>
              <a:t>puede</a:t>
            </a:r>
            <a:r>
              <a:rPr lang="en-US" altLang="en-US" dirty="0" smtClean="0"/>
              <a:t> </a:t>
            </a:r>
            <a:r>
              <a:rPr lang="en-US" altLang="en-US" dirty="0" err="1" smtClean="0"/>
              <a:t>tener</a:t>
            </a:r>
            <a:r>
              <a:rPr lang="en-US" altLang="en-US" dirty="0" smtClean="0"/>
              <a:t> </a:t>
            </a:r>
            <a:r>
              <a:rPr lang="en-US" altLang="en-US" dirty="0" err="1" smtClean="0"/>
              <a:t>efectos</a:t>
            </a:r>
            <a:r>
              <a:rPr lang="en-US" altLang="en-US" dirty="0" smtClean="0"/>
              <a:t> </a:t>
            </a:r>
            <a:r>
              <a:rPr lang="en-US" altLang="en-US" dirty="0" err="1" smtClean="0"/>
              <a:t>agudos</a:t>
            </a:r>
            <a:r>
              <a:rPr lang="en-US" altLang="en-US" dirty="0" smtClean="0"/>
              <a:t> (</a:t>
            </a:r>
            <a:r>
              <a:rPr lang="en-US" altLang="en-US" i="1" dirty="0" err="1" smtClean="0"/>
              <a:t>inmediatos</a:t>
            </a:r>
            <a:r>
              <a:rPr lang="en-US" altLang="en-US" dirty="0" smtClean="0"/>
              <a:t>) o </a:t>
            </a:r>
            <a:r>
              <a:rPr lang="en-US" altLang="en-US" dirty="0" err="1" smtClean="0"/>
              <a:t>crónicos</a:t>
            </a:r>
            <a:r>
              <a:rPr lang="en-US" altLang="en-US" dirty="0" smtClean="0"/>
              <a:t> (</a:t>
            </a:r>
            <a:r>
              <a:rPr lang="en-US" altLang="en-US" i="1" dirty="0" smtClean="0"/>
              <a:t>a largo </a:t>
            </a:r>
            <a:r>
              <a:rPr lang="en-US" altLang="en-US" i="1" dirty="0" err="1" smtClean="0"/>
              <a:t>plazo</a:t>
            </a:r>
            <a:r>
              <a:rPr lang="en-US" altLang="en-US" dirty="0" smtClean="0"/>
              <a:t>). </a:t>
            </a:r>
            <a:r>
              <a:rPr lang="en-US" altLang="en-US" i="1" dirty="0" err="1" smtClean="0"/>
              <a:t>Ejemplo</a:t>
            </a:r>
            <a:r>
              <a:rPr lang="en-US" altLang="en-US" dirty="0" smtClean="0"/>
              <a:t>: </a:t>
            </a:r>
            <a:r>
              <a:rPr lang="en-US" altLang="en-US" dirty="0" err="1" smtClean="0"/>
              <a:t>Derramar</a:t>
            </a:r>
            <a:r>
              <a:rPr lang="en-US" altLang="en-US" dirty="0" smtClean="0"/>
              <a:t> </a:t>
            </a:r>
            <a:r>
              <a:rPr lang="en-US" altLang="en-US" dirty="0" err="1" smtClean="0"/>
              <a:t>ácido</a:t>
            </a:r>
            <a:r>
              <a:rPr lang="en-US" altLang="en-US" dirty="0" smtClean="0"/>
              <a:t> en la </a:t>
            </a:r>
            <a:r>
              <a:rPr lang="en-US" altLang="en-US" dirty="0" err="1" smtClean="0"/>
              <a:t>mano</a:t>
            </a:r>
            <a:r>
              <a:rPr lang="en-US" altLang="en-US" dirty="0" smtClean="0"/>
              <a:t> </a:t>
            </a:r>
            <a:r>
              <a:rPr lang="en-US" altLang="en-US" dirty="0" err="1" smtClean="0"/>
              <a:t>causará</a:t>
            </a:r>
            <a:r>
              <a:rPr lang="en-US" altLang="en-US" dirty="0" smtClean="0"/>
              <a:t> </a:t>
            </a:r>
            <a:r>
              <a:rPr lang="en-US" altLang="en-US" b="1" i="1" dirty="0" err="1" smtClean="0"/>
              <a:t>daño</a:t>
            </a:r>
            <a:r>
              <a:rPr lang="en-US" altLang="en-US" b="1" i="1" dirty="0" smtClean="0"/>
              <a:t> </a:t>
            </a:r>
            <a:r>
              <a:rPr lang="en-US" altLang="en-US" b="1" i="1" dirty="0" err="1" smtClean="0"/>
              <a:t>inmediato</a:t>
            </a:r>
            <a:r>
              <a:rPr lang="en-US" altLang="en-US" dirty="0" smtClean="0"/>
              <a:t>, i.e., </a:t>
            </a:r>
            <a:r>
              <a:rPr lang="en-US" altLang="en-US" dirty="0" err="1" smtClean="0"/>
              <a:t>una</a:t>
            </a:r>
            <a:r>
              <a:rPr lang="en-US" altLang="en-US" dirty="0" smtClean="0"/>
              <a:t> </a:t>
            </a:r>
            <a:r>
              <a:rPr lang="en-US" altLang="en-US" dirty="0" err="1" smtClean="0"/>
              <a:t>quemadura</a:t>
            </a:r>
            <a:r>
              <a:rPr lang="en-US" altLang="en-US" dirty="0" smtClean="0"/>
              <a:t> en la </a:t>
            </a:r>
            <a:r>
              <a:rPr lang="en-US" altLang="en-US" dirty="0" err="1" smtClean="0"/>
              <a:t>piel</a:t>
            </a:r>
            <a:r>
              <a:rPr lang="en-US" altLang="en-US" dirty="0" smtClean="0"/>
              <a:t>. </a:t>
            </a:r>
          </a:p>
        </p:txBody>
      </p:sp>
      <p:sp>
        <p:nvSpPr>
          <p:cNvPr id="55300" name="AutoShape 2" descr="Image result for chronic vs acut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eaLnBrk="1" hangingPunct="1">
              <a:spcBef>
                <a:spcPct val="0"/>
              </a:spcBef>
              <a:buFontTx/>
              <a:buNone/>
            </a:pPr>
            <a:endParaRPr lang="en-US" altLang="en-US" sz="1800">
              <a:latin typeface="Arial" panose="020B0604020202020204" pitchFamily="34" charset="0"/>
            </a:endParaRPr>
          </a:p>
        </p:txBody>
      </p:sp>
      <p:pic>
        <p:nvPicPr>
          <p:cNvPr id="139268" name="Picture 4" descr="http://www.bboyscience.com/wp-content/uploads/2011/10/time1.jpg" title="la cara del reloj"/>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050102" y="1539240"/>
            <a:ext cx="4865298" cy="394716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a:extLst/>
        </p:spPr>
      </p:pic>
    </p:spTree>
    <p:custDataLst>
      <p:tags r:id="rId1"/>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title="Ejemplo Hojas de datos de seguridad de materiales"/>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a:xfrm rot="21311767">
            <a:off x="335453" y="1511365"/>
            <a:ext cx="3527425" cy="4519612"/>
          </a:xfr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51" name="Title 5"/>
          <p:cNvSpPr>
            <a:spLocks noGrp="1"/>
          </p:cNvSpPr>
          <p:nvPr>
            <p:ph type="title"/>
          </p:nvPr>
        </p:nvSpPr>
        <p:spPr>
          <a:xfrm>
            <a:off x="442913" y="304800"/>
            <a:ext cx="8229600" cy="1371600"/>
          </a:xfrm>
        </p:spPr>
        <p:txBody>
          <a:bodyPr/>
          <a:lstStyle/>
          <a:p>
            <a:r>
              <a:rPr lang="en-US" altLang="en-US" dirty="0" smtClean="0"/>
              <a:t>Material / Safety Data Sheets (</a:t>
            </a:r>
            <a:r>
              <a:rPr lang="en-US" altLang="en-US" dirty="0" err="1" smtClean="0"/>
              <a:t>Hojas</a:t>
            </a:r>
            <a:r>
              <a:rPr lang="en-US" altLang="en-US" dirty="0" smtClean="0"/>
              <a:t> de </a:t>
            </a:r>
            <a:r>
              <a:rPr lang="en-US" altLang="en-US" dirty="0" err="1" smtClean="0"/>
              <a:t>datos</a:t>
            </a:r>
            <a:r>
              <a:rPr lang="en-US" altLang="en-US" dirty="0" smtClean="0"/>
              <a:t> de </a:t>
            </a:r>
            <a:r>
              <a:rPr lang="en-US" altLang="en-US" dirty="0" err="1" smtClean="0"/>
              <a:t>seguridad</a:t>
            </a:r>
            <a:r>
              <a:rPr lang="en-US" altLang="en-US" dirty="0" smtClean="0"/>
              <a:t> de </a:t>
            </a:r>
            <a:r>
              <a:rPr lang="en-US" altLang="en-US" dirty="0" err="1" smtClean="0"/>
              <a:t>materiales</a:t>
            </a:r>
            <a:r>
              <a:rPr lang="en-US" altLang="en-US" dirty="0" smtClean="0"/>
              <a:t>)</a:t>
            </a:r>
          </a:p>
        </p:txBody>
      </p:sp>
      <p:sp>
        <p:nvSpPr>
          <p:cNvPr id="53252" name="Content Placeholder 1"/>
          <p:cNvSpPr>
            <a:spLocks noGrp="1"/>
          </p:cNvSpPr>
          <p:nvPr>
            <p:ph sz="half" idx="2"/>
          </p:nvPr>
        </p:nvSpPr>
        <p:spPr>
          <a:xfrm>
            <a:off x="4191000" y="1447800"/>
            <a:ext cx="4781550" cy="4648200"/>
          </a:xfrm>
        </p:spPr>
        <p:txBody>
          <a:bodyPr/>
          <a:lstStyle/>
          <a:p>
            <a:pPr marL="0" indent="0">
              <a:buFont typeface="Arial" panose="020B0604020202020204" pitchFamily="34" charset="0"/>
              <a:buNone/>
            </a:pPr>
            <a:r>
              <a:rPr lang="en-US" altLang="en-US" dirty="0" smtClean="0"/>
              <a:t>Safety Data Sheets (SDS) </a:t>
            </a:r>
            <a:r>
              <a:rPr lang="en-US" altLang="en-US" dirty="0" err="1" smtClean="0"/>
              <a:t>contienen</a:t>
            </a:r>
            <a:r>
              <a:rPr lang="en-US" altLang="en-US" dirty="0" smtClean="0"/>
              <a:t> </a:t>
            </a:r>
            <a:r>
              <a:rPr lang="en-US" altLang="en-US" dirty="0" err="1" smtClean="0"/>
              <a:t>información</a:t>
            </a:r>
            <a:r>
              <a:rPr lang="en-US" altLang="en-US" dirty="0" smtClean="0"/>
              <a:t> </a:t>
            </a:r>
            <a:r>
              <a:rPr lang="en-US" altLang="en-US" dirty="0" err="1" smtClean="0"/>
              <a:t>sobre</a:t>
            </a:r>
            <a:r>
              <a:rPr lang="en-US" altLang="en-US" dirty="0" smtClean="0"/>
              <a:t> los </a:t>
            </a:r>
            <a:r>
              <a:rPr lang="en-US" altLang="en-US" dirty="0" err="1" smtClean="0"/>
              <a:t>ingredientes</a:t>
            </a:r>
            <a:r>
              <a:rPr lang="en-US" altLang="en-US" dirty="0" smtClean="0"/>
              <a:t> de un </a:t>
            </a:r>
            <a:r>
              <a:rPr lang="en-US" altLang="en-US" dirty="0" err="1" smtClean="0"/>
              <a:t>producto</a:t>
            </a:r>
            <a:r>
              <a:rPr lang="en-US" altLang="en-US" dirty="0" smtClean="0"/>
              <a:t> </a:t>
            </a:r>
            <a:r>
              <a:rPr lang="en-US" altLang="en-US" dirty="0" err="1" smtClean="0"/>
              <a:t>como</a:t>
            </a:r>
            <a:r>
              <a:rPr lang="en-US" altLang="en-US" dirty="0" smtClean="0"/>
              <a:t> </a:t>
            </a:r>
            <a:r>
              <a:rPr lang="en-US" altLang="en-US" dirty="0" err="1" smtClean="0"/>
              <a:t>también</a:t>
            </a:r>
            <a:r>
              <a:rPr lang="en-US" altLang="en-US" dirty="0" smtClean="0"/>
              <a:t> </a:t>
            </a:r>
            <a:r>
              <a:rPr lang="en-US" altLang="en-US" dirty="0" err="1" smtClean="0"/>
              <a:t>procedimientos</a:t>
            </a:r>
            <a:r>
              <a:rPr lang="en-US" altLang="en-US" dirty="0" smtClean="0"/>
              <a:t> de </a:t>
            </a:r>
            <a:r>
              <a:rPr lang="en-US" altLang="en-US" dirty="0" err="1" smtClean="0"/>
              <a:t>emergencia</a:t>
            </a:r>
            <a:r>
              <a:rPr lang="en-US" altLang="en-US" dirty="0" smtClean="0"/>
              <a:t>.</a:t>
            </a:r>
          </a:p>
          <a:p>
            <a:pPr marL="0" indent="0">
              <a:buFont typeface="Arial" panose="020B0604020202020204" pitchFamily="34" charset="0"/>
              <a:buNone/>
            </a:pPr>
            <a:r>
              <a:rPr lang="en-US" altLang="en-US" dirty="0" smtClean="0"/>
              <a:t>Se </a:t>
            </a:r>
            <a:r>
              <a:rPr lang="en-US" altLang="en-US" dirty="0" err="1" smtClean="0"/>
              <a:t>debe</a:t>
            </a:r>
            <a:r>
              <a:rPr lang="en-US" altLang="en-US" dirty="0" smtClean="0"/>
              <a:t> leer y </a:t>
            </a:r>
            <a:r>
              <a:rPr lang="en-US" altLang="en-US" dirty="0" err="1" smtClean="0"/>
              <a:t>entender</a:t>
            </a:r>
            <a:r>
              <a:rPr lang="en-US" altLang="en-US" dirty="0" smtClean="0"/>
              <a:t> la SDS antes de </a:t>
            </a:r>
            <a:r>
              <a:rPr lang="en-US" altLang="en-US" dirty="0" err="1" smtClean="0"/>
              <a:t>usar</a:t>
            </a:r>
            <a:r>
              <a:rPr lang="en-US" altLang="en-US" dirty="0" smtClean="0"/>
              <a:t> </a:t>
            </a:r>
            <a:r>
              <a:rPr lang="en-US" altLang="en-US" dirty="0" err="1" smtClean="0"/>
              <a:t>químicas</a:t>
            </a:r>
            <a:r>
              <a:rPr lang="en-US" altLang="en-US" dirty="0" smtClean="0"/>
              <a:t> </a:t>
            </a:r>
            <a:r>
              <a:rPr lang="en-US" altLang="en-US" dirty="0" err="1" smtClean="0"/>
              <a:t>peligrosas</a:t>
            </a:r>
            <a:r>
              <a:rPr lang="en-US" altLang="en-US" dirty="0" smtClean="0"/>
              <a:t>, y </a:t>
            </a:r>
            <a:r>
              <a:rPr lang="en-US" altLang="en-US" dirty="0" err="1" smtClean="0"/>
              <a:t>deben</a:t>
            </a:r>
            <a:r>
              <a:rPr lang="en-US" altLang="en-US" dirty="0" smtClean="0"/>
              <a:t> </a:t>
            </a:r>
            <a:r>
              <a:rPr lang="en-US" altLang="en-US" dirty="0" err="1" smtClean="0"/>
              <a:t>mantenerse</a:t>
            </a:r>
            <a:r>
              <a:rPr lang="en-US" altLang="en-US" dirty="0" smtClean="0"/>
              <a:t> </a:t>
            </a:r>
            <a:r>
              <a:rPr lang="en-US" altLang="en-US" dirty="0" err="1" smtClean="0"/>
              <a:t>accesibles</a:t>
            </a:r>
            <a:r>
              <a:rPr lang="en-US" altLang="en-US" dirty="0" smtClean="0"/>
              <a:t> en </a:t>
            </a:r>
            <a:r>
              <a:rPr lang="en-US" altLang="en-US" dirty="0" err="1" smtClean="0"/>
              <a:t>caso</a:t>
            </a:r>
            <a:r>
              <a:rPr lang="en-US" altLang="en-US" dirty="0" smtClean="0"/>
              <a:t> de </a:t>
            </a:r>
            <a:r>
              <a:rPr lang="en-US" altLang="en-US" dirty="0" err="1" smtClean="0"/>
              <a:t>una</a:t>
            </a:r>
            <a:r>
              <a:rPr lang="en-US" altLang="en-US" dirty="0" smtClean="0"/>
              <a:t> </a:t>
            </a:r>
            <a:r>
              <a:rPr lang="en-US" altLang="en-US" dirty="0" err="1" smtClean="0"/>
              <a:t>emergencia</a:t>
            </a:r>
            <a:r>
              <a:rPr lang="en-US" altLang="en-US" dirty="0" smtClean="0"/>
              <a:t>.</a:t>
            </a:r>
          </a:p>
        </p:txBody>
      </p:sp>
    </p:spTree>
    <p:custDataLst>
      <p:tags r:id="rId1"/>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altLang="en-US" dirty="0" err="1" smtClean="0"/>
              <a:t>Rutas</a:t>
            </a:r>
            <a:r>
              <a:rPr lang="en-US" altLang="en-US" dirty="0" smtClean="0"/>
              <a:t> de </a:t>
            </a:r>
            <a:r>
              <a:rPr lang="en-US" altLang="en-US" dirty="0" err="1" smtClean="0"/>
              <a:t>entrada</a:t>
            </a:r>
            <a:endParaRPr lang="en-US" altLang="en-US" dirty="0" smtClean="0"/>
          </a:p>
        </p:txBody>
      </p:sp>
      <p:pic>
        <p:nvPicPr>
          <p:cNvPr id="4" name="Picture 4" descr="2_15"/>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bwMode="auto">
          <a:xfrm>
            <a:off x="1828800" y="1752600"/>
            <a:ext cx="5638800" cy="409249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4" descr="2004_0701Image0121"/>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600325" y="1276350"/>
            <a:ext cx="6310313"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7347" name="Title 2"/>
          <p:cNvSpPr>
            <a:spLocks noGrp="1"/>
          </p:cNvSpPr>
          <p:nvPr>
            <p:ph type="title"/>
          </p:nvPr>
        </p:nvSpPr>
        <p:spPr/>
        <p:txBody>
          <a:bodyPr/>
          <a:lstStyle/>
          <a:p>
            <a:r>
              <a:rPr lang="en-US" altLang="en-US" dirty="0" err="1" smtClean="0"/>
              <a:t>Peligros</a:t>
            </a:r>
            <a:r>
              <a:rPr lang="en-US" altLang="en-US" dirty="0" smtClean="0"/>
              <a:t> </a:t>
            </a:r>
            <a:r>
              <a:rPr lang="en-US" altLang="en-US" dirty="0" err="1" smtClean="0"/>
              <a:t>eléctricos</a:t>
            </a:r>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5" descr="2004_0726Image0068"/>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100638" y="3152775"/>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59395" name="Picture 4" descr="2004_0701Image0118"/>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100638" y="395288"/>
            <a:ext cx="38100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59396" name="Title 1"/>
          <p:cNvSpPr>
            <a:spLocks noGrp="1"/>
          </p:cNvSpPr>
          <p:nvPr>
            <p:ph type="title"/>
          </p:nvPr>
        </p:nvSpPr>
        <p:spPr/>
        <p:txBody>
          <a:bodyPr/>
          <a:lstStyle/>
          <a:p>
            <a:r>
              <a:rPr lang="en-US" altLang="en-US" dirty="0" err="1" smtClean="0"/>
              <a:t>Peligros</a:t>
            </a:r>
            <a:r>
              <a:rPr lang="en-US" altLang="en-US" dirty="0" smtClean="0"/>
              <a:t> de </a:t>
            </a:r>
            <a:r>
              <a:rPr lang="en-US" altLang="en-US" dirty="0" err="1" smtClean="0"/>
              <a:t>caída</a:t>
            </a:r>
            <a:endParaRPr lang="en-US" altLang="en-US" dirty="0" smtClean="0"/>
          </a:p>
        </p:txBody>
      </p:sp>
      <p:sp>
        <p:nvSpPr>
          <p:cNvPr id="2" name="TextBox 1"/>
          <p:cNvSpPr txBox="1"/>
          <p:nvPr/>
        </p:nvSpPr>
        <p:spPr>
          <a:xfrm>
            <a:off x="381000" y="2590800"/>
            <a:ext cx="4191000" cy="2320635"/>
          </a:xfrm>
          <a:prstGeom prst="rect">
            <a:avLst/>
          </a:prstGeom>
          <a:noFill/>
        </p:spPr>
        <p:txBody>
          <a:bodyPr wrap="square" rtlCol="0">
            <a:spAutoFit/>
          </a:bodyPr>
          <a:lstStyle/>
          <a:p>
            <a:pPr marL="342900" indent="-342900">
              <a:spcBef>
                <a:spcPct val="20000"/>
              </a:spcBef>
              <a:buFont typeface="Arial" panose="020B0604020202020204" pitchFamily="34" charset="0"/>
              <a:buChar char="•"/>
            </a:pPr>
            <a:r>
              <a:rPr lang="en-US" sz="2800" dirty="0" err="1" smtClean="0">
                <a:latin typeface="Times New Roman" pitchFamily="18" charset="0"/>
                <a:cs typeface="Times New Roman" pitchFamily="18" charset="0"/>
              </a:rPr>
              <a:t>Ascensores</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cinta</a:t>
            </a:r>
            <a:endParaRPr lang="en-US" sz="2800" dirty="0">
              <a:latin typeface="Times New Roman" pitchFamily="18" charset="0"/>
              <a:cs typeface="Times New Roman" pitchFamily="18" charset="0"/>
            </a:endParaRPr>
          </a:p>
          <a:p>
            <a:pPr marL="342900" indent="-342900">
              <a:spcBef>
                <a:spcPct val="20000"/>
              </a:spcBef>
              <a:buFont typeface="Arial" panose="020B0604020202020204" pitchFamily="34" charset="0"/>
              <a:buChar char="•"/>
            </a:pPr>
            <a:r>
              <a:rPr lang="en-US" sz="2800" dirty="0" err="1" smtClean="0">
                <a:latin typeface="Times New Roman" pitchFamily="18" charset="0"/>
                <a:cs typeface="Times New Roman" pitchFamily="18" charset="0"/>
              </a:rPr>
              <a:t>Barrandales</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342900" indent="-342900">
              <a:spcBef>
                <a:spcPct val="20000"/>
              </a:spcBef>
              <a:buFont typeface="Arial" panose="020B0604020202020204" pitchFamily="34" charset="0"/>
              <a:buChar char="•"/>
            </a:pPr>
            <a:r>
              <a:rPr lang="en-US" sz="2800" dirty="0" err="1" smtClean="0">
                <a:latin typeface="Times New Roman" pitchFamily="18" charset="0"/>
                <a:cs typeface="Times New Roman" pitchFamily="18" charset="0"/>
              </a:rPr>
              <a:t>Escaleras</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marL="342900" indent="-342900">
              <a:spcBef>
                <a:spcPct val="20000"/>
              </a:spcBef>
              <a:buFont typeface="Arial" panose="020B0604020202020204" pitchFamily="34" charset="0"/>
              <a:buChar char="•"/>
            </a:pPr>
            <a:r>
              <a:rPr lang="en-US" sz="2800" dirty="0" err="1" smtClean="0">
                <a:latin typeface="Times New Roman" pitchFamily="18" charset="0"/>
                <a:cs typeface="Times New Roman" pitchFamily="18" charset="0"/>
              </a:rPr>
              <a:t>Ascensores</a:t>
            </a:r>
            <a:r>
              <a:rPr lang="en-US" sz="2800" dirty="0" smtClean="0">
                <a:latin typeface="Times New Roman" pitchFamily="18" charset="0"/>
                <a:cs typeface="Times New Roman" pitchFamily="18" charset="0"/>
              </a:rPr>
              <a:t> de </a:t>
            </a:r>
            <a:r>
              <a:rPr lang="en-US" sz="2800" dirty="0" err="1" smtClean="0">
                <a:latin typeface="Times New Roman" pitchFamily="18" charset="0"/>
                <a:cs typeface="Times New Roman" pitchFamily="18" charset="0"/>
              </a:rPr>
              <a:t>jaula</a:t>
            </a:r>
            <a:endParaRPr lang="en-US" sz="2800" dirty="0">
              <a:latin typeface="Times New Roman" pitchFamily="18" charset="0"/>
              <a:cs typeface="Times New Roman" pitchFamily="18" charset="0"/>
            </a:endParaRPr>
          </a:p>
          <a:p>
            <a:pPr marL="285750" indent="-285750" algn="ctr">
              <a:buFont typeface="Arial" panose="020B0604020202020204" pitchFamily="34" charset="0"/>
              <a:buChar char="•"/>
            </a:pPr>
            <a:endParaRPr lang="en-US" sz="1600" dirty="0" smtClean="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38159496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Equipo</a:t>
            </a:r>
            <a:r>
              <a:rPr lang="en-US" dirty="0" smtClean="0"/>
              <a:t> </a:t>
            </a:r>
            <a:r>
              <a:rPr lang="en-US" dirty="0" err="1" smtClean="0"/>
              <a:t>para</a:t>
            </a:r>
            <a:r>
              <a:rPr lang="en-US" dirty="0" smtClean="0"/>
              <a:t> mover </a:t>
            </a:r>
            <a:r>
              <a:rPr lang="en-US" dirty="0" err="1" smtClean="0"/>
              <a:t>grano</a:t>
            </a:r>
            <a:endParaRPr lang="en-US" dirty="0"/>
          </a:p>
        </p:txBody>
      </p:sp>
      <p:sp>
        <p:nvSpPr>
          <p:cNvPr id="3" name="Content Placeholder 2"/>
          <p:cNvSpPr>
            <a:spLocks noGrp="1"/>
          </p:cNvSpPr>
          <p:nvPr>
            <p:ph sz="half" idx="1"/>
          </p:nvPr>
        </p:nvSpPr>
        <p:spPr/>
        <p:txBody>
          <a:bodyPr/>
          <a:lstStyle/>
          <a:p>
            <a:r>
              <a:rPr lang="en-US" dirty="0" err="1" smtClean="0"/>
              <a:t>Ejes</a:t>
            </a:r>
            <a:r>
              <a:rPr lang="en-US" dirty="0" smtClean="0"/>
              <a:t> de </a:t>
            </a:r>
            <a:r>
              <a:rPr lang="en-US" dirty="0" err="1" smtClean="0"/>
              <a:t>transmisión</a:t>
            </a:r>
            <a:endParaRPr lang="en-US" dirty="0" smtClean="0"/>
          </a:p>
          <a:p>
            <a:r>
              <a:rPr lang="en-US" dirty="0" smtClean="0"/>
              <a:t>PTOs</a:t>
            </a:r>
          </a:p>
          <a:p>
            <a:r>
              <a:rPr lang="en-US" dirty="0" smtClean="0"/>
              <a:t>Cintas</a:t>
            </a:r>
          </a:p>
          <a:p>
            <a:r>
              <a:rPr lang="en-US" dirty="0" err="1" smtClean="0"/>
              <a:t>Cadenas</a:t>
            </a:r>
            <a:endParaRPr lang="en-US" dirty="0" smtClean="0"/>
          </a:p>
          <a:p>
            <a:r>
              <a:rPr lang="en-US" dirty="0" err="1" smtClean="0"/>
              <a:t>Poleas</a:t>
            </a:r>
            <a:r>
              <a:rPr lang="en-US" dirty="0" smtClean="0"/>
              <a:t> </a:t>
            </a:r>
            <a:endParaRPr lang="en-US" dirty="0"/>
          </a:p>
        </p:txBody>
      </p:sp>
      <p:pic>
        <p:nvPicPr>
          <p:cNvPr id="3074" name="Picture 2" title="Imagen de exuipo para mover grano"/>
          <p:cNvPicPr>
            <a:picLocks noGrp="1" noChangeAspect="1" noChangeArrowheads="1"/>
          </p:cNvPicPr>
          <p:nvPr>
            <p:ph sz="half" idx="2"/>
          </p:nvPr>
        </p:nvPicPr>
        <p:blipFill>
          <a:blip r:embed="rId4">
            <a:extLst>
              <a:ext uri="{28A0092B-C50C-407E-A947-70E740481C1C}">
                <a14:useLocalDpi xmlns:a14="http://schemas.microsoft.com/office/drawing/2010/main"/>
              </a:ext>
            </a:extLst>
          </a:blip>
          <a:srcRect/>
          <a:stretch>
            <a:fillRect/>
          </a:stretch>
        </p:blipFill>
        <p:spPr bwMode="auto">
          <a:xfrm>
            <a:off x="3581400" y="2057400"/>
            <a:ext cx="5267377" cy="350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08981555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altLang="en-US" dirty="0" err="1" smtClean="0"/>
              <a:t>Atmósferas</a:t>
            </a:r>
            <a:r>
              <a:rPr lang="en-US" altLang="en-US" dirty="0" smtClean="0"/>
              <a:t> </a:t>
            </a:r>
            <a:r>
              <a:rPr lang="en-US" altLang="en-US" dirty="0" err="1" smtClean="0"/>
              <a:t>deficientes</a:t>
            </a:r>
            <a:r>
              <a:rPr lang="en-US" altLang="en-US" dirty="0" smtClean="0"/>
              <a:t> en </a:t>
            </a:r>
            <a:r>
              <a:rPr lang="en-US" altLang="en-US" dirty="0" err="1" smtClean="0"/>
              <a:t>oxígeno</a:t>
            </a:r>
            <a:endParaRPr lang="en-US" altLang="en-US" dirty="0" smtClean="0"/>
          </a:p>
        </p:txBody>
      </p:sp>
      <p:sp>
        <p:nvSpPr>
          <p:cNvPr id="78851" name="Content Placeholder 2"/>
          <p:cNvSpPr>
            <a:spLocks noGrp="1"/>
          </p:cNvSpPr>
          <p:nvPr>
            <p:ph idx="1"/>
          </p:nvPr>
        </p:nvSpPr>
        <p:spPr>
          <a:xfrm>
            <a:off x="685800" y="1905000"/>
            <a:ext cx="8001000" cy="3657600"/>
          </a:xfrm>
        </p:spPr>
        <p:txBody>
          <a:bodyPr/>
          <a:lstStyle/>
          <a:p>
            <a:pPr>
              <a:buFontTx/>
              <a:buNone/>
              <a:tabLst>
                <a:tab pos="1147763" algn="l"/>
              </a:tabLst>
            </a:pPr>
            <a:r>
              <a:rPr lang="en-US" altLang="en-US" dirty="0" smtClean="0"/>
              <a:t>23.5%	</a:t>
            </a:r>
            <a:r>
              <a:rPr lang="en-US" altLang="en-US" dirty="0" err="1" smtClean="0"/>
              <a:t>Máximo</a:t>
            </a:r>
            <a:r>
              <a:rPr lang="en-US" altLang="en-US" dirty="0" smtClean="0"/>
              <a:t> </a:t>
            </a:r>
            <a:r>
              <a:rPr lang="en-US" altLang="en-US" dirty="0" err="1" smtClean="0"/>
              <a:t>para</a:t>
            </a:r>
            <a:r>
              <a:rPr lang="en-US" altLang="en-US" dirty="0" smtClean="0"/>
              <a:t> </a:t>
            </a:r>
            <a:r>
              <a:rPr lang="en-US" altLang="en-US" dirty="0" err="1" smtClean="0"/>
              <a:t>entrada</a:t>
            </a:r>
            <a:r>
              <a:rPr lang="en-US" altLang="en-US" dirty="0" smtClean="0"/>
              <a:t> </a:t>
            </a:r>
            <a:r>
              <a:rPr lang="en-US" altLang="en-US" dirty="0" err="1" smtClean="0"/>
              <a:t>segura</a:t>
            </a:r>
            <a:endParaRPr lang="en-US" altLang="en-US" dirty="0" smtClean="0"/>
          </a:p>
          <a:p>
            <a:pPr>
              <a:buFontTx/>
              <a:buNone/>
              <a:tabLst>
                <a:tab pos="1147763" algn="l"/>
              </a:tabLst>
            </a:pPr>
            <a:r>
              <a:rPr lang="en-US" altLang="en-US" dirty="0" smtClean="0"/>
              <a:t>20.9%	</a:t>
            </a:r>
            <a:r>
              <a:rPr lang="en-US" altLang="en-US" dirty="0" err="1" smtClean="0"/>
              <a:t>Nivel</a:t>
            </a:r>
            <a:r>
              <a:rPr lang="en-US" altLang="en-US" dirty="0" smtClean="0"/>
              <a:t> normal de </a:t>
            </a:r>
            <a:r>
              <a:rPr lang="en-US" altLang="en-US" dirty="0" err="1" smtClean="0"/>
              <a:t>oxígeno</a:t>
            </a:r>
            <a:r>
              <a:rPr lang="en-US" altLang="en-US" dirty="0" smtClean="0"/>
              <a:t> en el </a:t>
            </a:r>
            <a:r>
              <a:rPr lang="en-US" altLang="en-US" dirty="0" err="1" smtClean="0"/>
              <a:t>aire</a:t>
            </a:r>
            <a:endParaRPr lang="en-US" altLang="en-US" dirty="0" smtClean="0"/>
          </a:p>
          <a:p>
            <a:pPr>
              <a:buFontTx/>
              <a:buNone/>
              <a:tabLst>
                <a:tab pos="1147763" algn="l"/>
              </a:tabLst>
            </a:pPr>
            <a:r>
              <a:rPr lang="en-US" altLang="en-US" dirty="0" smtClean="0"/>
              <a:t>19.5%	</a:t>
            </a:r>
            <a:r>
              <a:rPr lang="en-US" altLang="en-US" dirty="0" err="1" smtClean="0"/>
              <a:t>Mínimo</a:t>
            </a:r>
            <a:r>
              <a:rPr lang="en-US" altLang="en-US" dirty="0" smtClean="0"/>
              <a:t> </a:t>
            </a:r>
            <a:r>
              <a:rPr lang="en-US" altLang="en-US" dirty="0" err="1" smtClean="0"/>
              <a:t>para</a:t>
            </a:r>
            <a:r>
              <a:rPr lang="en-US" altLang="en-US" dirty="0" smtClean="0"/>
              <a:t> </a:t>
            </a:r>
            <a:r>
              <a:rPr lang="en-US" altLang="en-US" dirty="0" err="1" smtClean="0"/>
              <a:t>entrada</a:t>
            </a:r>
            <a:r>
              <a:rPr lang="en-US" altLang="en-US" dirty="0" smtClean="0"/>
              <a:t> </a:t>
            </a:r>
            <a:r>
              <a:rPr lang="en-US" altLang="en-US" dirty="0" err="1" smtClean="0"/>
              <a:t>segura</a:t>
            </a:r>
            <a:endParaRPr lang="en-US" altLang="en-US" dirty="0" smtClean="0"/>
          </a:p>
          <a:p>
            <a:pPr>
              <a:buFontTx/>
              <a:buNone/>
              <a:tabLst>
                <a:tab pos="1147763" algn="l"/>
              </a:tabLst>
            </a:pPr>
            <a:r>
              <a:rPr lang="en-US" altLang="en-US" dirty="0" smtClean="0"/>
              <a:t>16%</a:t>
            </a:r>
            <a:r>
              <a:rPr lang="en-US" altLang="en-US" dirty="0"/>
              <a:t>	</a:t>
            </a:r>
            <a:r>
              <a:rPr lang="en-US" altLang="en-US" dirty="0" err="1" smtClean="0"/>
              <a:t>Respiración</a:t>
            </a:r>
            <a:r>
              <a:rPr lang="en-US" altLang="en-US" dirty="0" smtClean="0"/>
              <a:t> y </a:t>
            </a:r>
            <a:r>
              <a:rPr lang="en-US" altLang="en-US" dirty="0" err="1" smtClean="0"/>
              <a:t>juicio</a:t>
            </a:r>
            <a:r>
              <a:rPr lang="en-US" altLang="en-US" dirty="0" smtClean="0"/>
              <a:t> </a:t>
            </a:r>
            <a:r>
              <a:rPr lang="en-US" altLang="en-US" dirty="0" err="1" smtClean="0"/>
              <a:t>disminuido</a:t>
            </a:r>
            <a:endParaRPr lang="en-US" altLang="en-US" dirty="0" smtClean="0"/>
          </a:p>
          <a:p>
            <a:pPr>
              <a:buFontTx/>
              <a:buNone/>
              <a:tabLst>
                <a:tab pos="1147763" algn="l"/>
              </a:tabLst>
            </a:pPr>
            <a:r>
              <a:rPr lang="en-US" altLang="en-US" dirty="0" smtClean="0"/>
              <a:t>14%	</a:t>
            </a:r>
            <a:r>
              <a:rPr lang="en-US" altLang="en-US" dirty="0" err="1" smtClean="0"/>
              <a:t>Juicio</a:t>
            </a:r>
            <a:r>
              <a:rPr lang="en-US" altLang="en-US" dirty="0" smtClean="0"/>
              <a:t> </a:t>
            </a:r>
            <a:r>
              <a:rPr lang="en-US" altLang="en-US" dirty="0" err="1" smtClean="0"/>
              <a:t>defectuoso</a:t>
            </a:r>
            <a:r>
              <a:rPr lang="en-US" altLang="en-US" dirty="0" smtClean="0"/>
              <a:t>, </a:t>
            </a:r>
            <a:r>
              <a:rPr lang="en-US" altLang="en-US" dirty="0" err="1" smtClean="0"/>
              <a:t>fatiga</a:t>
            </a:r>
            <a:r>
              <a:rPr lang="en-US" altLang="en-US" dirty="0" smtClean="0"/>
              <a:t> </a:t>
            </a:r>
            <a:r>
              <a:rPr lang="en-US" altLang="en-US" dirty="0" err="1" smtClean="0"/>
              <a:t>rápida</a:t>
            </a:r>
            <a:endParaRPr lang="en-US" altLang="en-US" dirty="0" smtClean="0"/>
          </a:p>
          <a:p>
            <a:pPr>
              <a:buFontTx/>
              <a:buNone/>
              <a:tabLst>
                <a:tab pos="1147763" algn="l"/>
              </a:tabLst>
            </a:pPr>
            <a:r>
              <a:rPr lang="en-US" altLang="en-US" dirty="0" smtClean="0"/>
              <a:t>  6%	</a:t>
            </a:r>
            <a:r>
              <a:rPr lang="en-US" altLang="en-US" dirty="0" err="1" smtClean="0"/>
              <a:t>Dificultad</a:t>
            </a:r>
            <a:r>
              <a:rPr lang="en-US" altLang="en-US" dirty="0" smtClean="0"/>
              <a:t> </a:t>
            </a:r>
            <a:r>
              <a:rPr lang="en-US" altLang="en-US" dirty="0" err="1" smtClean="0"/>
              <a:t>para</a:t>
            </a:r>
            <a:r>
              <a:rPr lang="en-US" altLang="en-US" dirty="0" smtClean="0"/>
              <a:t> </a:t>
            </a:r>
            <a:r>
              <a:rPr lang="en-US" altLang="en-US" dirty="0" err="1" smtClean="0"/>
              <a:t>respirar</a:t>
            </a:r>
            <a:r>
              <a:rPr lang="en-US" altLang="en-US" dirty="0" smtClean="0"/>
              <a:t> – </a:t>
            </a:r>
            <a:r>
              <a:rPr lang="en-US" altLang="en-US" b="1" dirty="0" err="1" smtClean="0"/>
              <a:t>Muerte</a:t>
            </a:r>
            <a:r>
              <a:rPr lang="en-US" altLang="en-US" b="1" dirty="0" smtClean="0"/>
              <a:t> </a:t>
            </a:r>
            <a:r>
              <a:rPr lang="en-US" altLang="en-US" b="1" dirty="0" err="1" smtClean="0"/>
              <a:t>dentro</a:t>
            </a:r>
            <a:r>
              <a:rPr lang="en-US" altLang="en-US" b="1" dirty="0" smtClean="0"/>
              <a:t> de </a:t>
            </a:r>
            <a:r>
              <a:rPr lang="en-US" altLang="en-US" b="1" dirty="0" err="1" smtClean="0"/>
              <a:t>minutos</a:t>
            </a:r>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altLang="en-US" dirty="0" err="1" smtClean="0"/>
              <a:t>Analizar</a:t>
            </a:r>
            <a:r>
              <a:rPr lang="en-US" altLang="en-US" dirty="0" smtClean="0"/>
              <a:t> la </a:t>
            </a:r>
            <a:r>
              <a:rPr lang="en-US" altLang="en-US" dirty="0" err="1" smtClean="0"/>
              <a:t>atmósfera</a:t>
            </a:r>
            <a:endParaRPr lang="en-US" altLang="en-US" dirty="0" smtClean="0"/>
          </a:p>
        </p:txBody>
      </p:sp>
      <p:pic>
        <p:nvPicPr>
          <p:cNvPr id="79875" name="Picture 3" title="Imagen de analizar la atmosfera"/>
          <p:cNvPicPr>
            <a:picLocks noChangeAspect="1"/>
          </p:cNvPicPr>
          <p:nvPr/>
        </p:nvPicPr>
        <p:blipFill>
          <a:blip r:embed="rId4">
            <a:extLst>
              <a:ext uri="{28A0092B-C50C-407E-A947-70E740481C1C}">
                <a14:useLocalDpi xmlns:a14="http://schemas.microsoft.com/office/drawing/2010/main"/>
              </a:ext>
            </a:extLst>
          </a:blip>
          <a:stretch>
            <a:fillRect/>
          </a:stretch>
        </p:blipFill>
        <p:spPr bwMode="auto">
          <a:xfrm>
            <a:off x="5943600" y="2133600"/>
            <a:ext cx="3732592" cy="416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p:txBody>
          <a:bodyPr/>
          <a:lstStyle/>
          <a:p>
            <a:pPr>
              <a:defRPr/>
            </a:pPr>
            <a:r>
              <a:rPr lang="en-US" dirty="0" smtClean="0"/>
              <a:t>¡</a:t>
            </a:r>
            <a:r>
              <a:rPr lang="en-US" dirty="0" err="1" smtClean="0"/>
              <a:t>Nunca</a:t>
            </a:r>
            <a:r>
              <a:rPr lang="en-US" dirty="0" smtClean="0"/>
              <a:t> </a:t>
            </a:r>
            <a:r>
              <a:rPr lang="en-US" dirty="0" err="1" smtClean="0"/>
              <a:t>confíe</a:t>
            </a:r>
            <a:r>
              <a:rPr lang="en-US" dirty="0" smtClean="0"/>
              <a:t> en </a:t>
            </a:r>
            <a:r>
              <a:rPr lang="en-US" dirty="0" err="1" smtClean="0"/>
              <a:t>sus</a:t>
            </a:r>
            <a:r>
              <a:rPr lang="en-US" dirty="0" smtClean="0"/>
              <a:t> </a:t>
            </a:r>
            <a:r>
              <a:rPr lang="en-US" dirty="0" err="1" smtClean="0"/>
              <a:t>sentidos</a:t>
            </a:r>
            <a:r>
              <a:rPr lang="en-US" dirty="0" smtClean="0"/>
              <a:t>!</a:t>
            </a:r>
            <a:endParaRPr lang="en-US" dirty="0"/>
          </a:p>
          <a:p>
            <a:pPr>
              <a:defRPr/>
            </a:pPr>
            <a:r>
              <a:rPr lang="en-US" dirty="0" err="1" smtClean="0"/>
              <a:t>Muchos</a:t>
            </a:r>
            <a:r>
              <a:rPr lang="en-US" dirty="0" smtClean="0"/>
              <a:t> gases </a:t>
            </a:r>
            <a:r>
              <a:rPr lang="en-US" dirty="0" err="1" smtClean="0"/>
              <a:t>tóxicos</a:t>
            </a:r>
            <a:r>
              <a:rPr lang="en-US" dirty="0" smtClean="0"/>
              <a:t> no </a:t>
            </a:r>
            <a:r>
              <a:rPr lang="en-US" dirty="0" err="1" smtClean="0"/>
              <a:t>tienen</a:t>
            </a:r>
            <a:r>
              <a:rPr lang="en-US" dirty="0" smtClean="0"/>
              <a:t> </a:t>
            </a:r>
            <a:r>
              <a:rPr lang="en-US" dirty="0" err="1" smtClean="0"/>
              <a:t>olor</a:t>
            </a:r>
            <a:r>
              <a:rPr lang="en-US" dirty="0" smtClean="0"/>
              <a:t> y no se </a:t>
            </a:r>
            <a:r>
              <a:rPr lang="en-US" dirty="0" err="1" smtClean="0"/>
              <a:t>pueden</a:t>
            </a:r>
            <a:r>
              <a:rPr lang="en-US" dirty="0" smtClean="0"/>
              <a:t> ver.</a:t>
            </a:r>
            <a:endParaRPr lang="en-US" dirty="0"/>
          </a:p>
          <a:p>
            <a:pPr>
              <a:defRPr/>
            </a:pPr>
            <a:r>
              <a:rPr lang="en-US" dirty="0" smtClean="0"/>
              <a:t>El </a:t>
            </a:r>
            <a:r>
              <a:rPr lang="en-US" dirty="0" err="1" smtClean="0"/>
              <a:t>nivel</a:t>
            </a:r>
            <a:r>
              <a:rPr lang="en-US" dirty="0" smtClean="0"/>
              <a:t> de </a:t>
            </a:r>
            <a:r>
              <a:rPr lang="en-US" dirty="0" err="1" smtClean="0"/>
              <a:t>oxígeno</a:t>
            </a:r>
            <a:r>
              <a:rPr lang="en-US" dirty="0" smtClean="0"/>
              <a:t> no </a:t>
            </a:r>
            <a:r>
              <a:rPr lang="en-US" dirty="0" err="1" smtClean="0"/>
              <a:t>puede</a:t>
            </a:r>
            <a:r>
              <a:rPr lang="en-US" dirty="0" smtClean="0"/>
              <a:t> </a:t>
            </a:r>
            <a:r>
              <a:rPr lang="en-US" dirty="0" err="1" smtClean="0"/>
              <a:t>determinarse</a:t>
            </a:r>
            <a:r>
              <a:rPr lang="en-US" dirty="0" smtClean="0"/>
              <a:t> sin un </a:t>
            </a:r>
            <a:r>
              <a:rPr lang="en-US" dirty="0" err="1" smtClean="0"/>
              <a:t>aparato</a:t>
            </a:r>
            <a:r>
              <a:rPr lang="en-US" dirty="0" smtClean="0"/>
              <a:t> </a:t>
            </a:r>
            <a:r>
              <a:rPr lang="en-US" dirty="0" err="1" smtClean="0"/>
              <a:t>para</a:t>
            </a:r>
            <a:r>
              <a:rPr lang="en-US" dirty="0" smtClean="0"/>
              <a:t> </a:t>
            </a:r>
            <a:r>
              <a:rPr lang="en-US" dirty="0" err="1" smtClean="0"/>
              <a:t>monitorearlo</a:t>
            </a:r>
            <a:r>
              <a:rPr lang="en-US" dirty="0" smtClean="0"/>
              <a:t>.</a:t>
            </a:r>
            <a:endParaRPr lang="en-US" dirty="0"/>
          </a:p>
          <a:p>
            <a:pPr>
              <a:defRPr/>
            </a:pPr>
            <a:r>
              <a:rPr lang="en-US" dirty="0" err="1" smtClean="0"/>
              <a:t>Analizar</a:t>
            </a:r>
            <a:r>
              <a:rPr lang="en-US" dirty="0" smtClean="0"/>
              <a:t> </a:t>
            </a:r>
            <a:r>
              <a:rPr lang="en-US" dirty="0" err="1" smtClean="0"/>
              <a:t>desde</a:t>
            </a:r>
            <a:r>
              <a:rPr lang="en-US" dirty="0" smtClean="0"/>
              <a:t> </a:t>
            </a:r>
            <a:r>
              <a:rPr lang="en-US" dirty="0" err="1" smtClean="0"/>
              <a:t>afuera</a:t>
            </a:r>
            <a:r>
              <a:rPr lang="en-US" dirty="0" smtClean="0"/>
              <a:t> </a:t>
            </a:r>
            <a:r>
              <a:rPr lang="en-US" dirty="0"/>
              <a:t>– </a:t>
            </a:r>
          </a:p>
          <a:p>
            <a:pPr marL="0" indent="0">
              <a:buFont typeface="Arial" panose="020B0604020202020204" pitchFamily="34" charset="0"/>
              <a:buNone/>
              <a:defRPr/>
            </a:pPr>
            <a:r>
              <a:rPr lang="en-US" dirty="0"/>
              <a:t>    </a:t>
            </a:r>
            <a:r>
              <a:rPr lang="en-US" dirty="0" smtClean="0"/>
              <a:t>De </a:t>
            </a:r>
            <a:r>
              <a:rPr lang="en-US" dirty="0" err="1" smtClean="0"/>
              <a:t>arriba</a:t>
            </a:r>
            <a:r>
              <a:rPr lang="en-US" dirty="0" smtClean="0"/>
              <a:t> </a:t>
            </a:r>
            <a:r>
              <a:rPr lang="en-US" dirty="0" err="1" smtClean="0"/>
              <a:t>hacia</a:t>
            </a:r>
            <a:r>
              <a:rPr lang="en-US" dirty="0" smtClean="0"/>
              <a:t> </a:t>
            </a:r>
            <a:r>
              <a:rPr lang="en-US" dirty="0" err="1" smtClean="0"/>
              <a:t>abajo</a:t>
            </a:r>
            <a:r>
              <a:rPr lang="en-US" dirty="0" smtClean="0"/>
              <a:t>.</a:t>
            </a:r>
            <a:endParaRPr lang="en-US" dirty="0"/>
          </a:p>
          <a:p>
            <a:pPr>
              <a:buFont typeface="Arial" charset="0"/>
              <a:buChar char="•"/>
              <a:defRPr/>
            </a:pPr>
            <a:endParaRPr lang="en-US" dirty="0"/>
          </a:p>
        </p:txBody>
      </p:sp>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dirty="0" smtClean="0">
                <a:solidFill>
                  <a:srgbClr val="FF0000"/>
                </a:solidFill>
              </a:rPr>
              <a:t>¡ADVERTENCIA!</a:t>
            </a:r>
            <a:endParaRPr lang="en-US" altLang="en-US" dirty="0" smtClean="0"/>
          </a:p>
        </p:txBody>
      </p:sp>
      <p:sp>
        <p:nvSpPr>
          <p:cNvPr id="3" name="Content Placeholder 2"/>
          <p:cNvSpPr>
            <a:spLocks noGrp="1"/>
          </p:cNvSpPr>
          <p:nvPr>
            <p:ph idx="1"/>
          </p:nvPr>
        </p:nvSpPr>
        <p:spPr/>
        <p:txBody>
          <a:bodyPr/>
          <a:lstStyle/>
          <a:p>
            <a:pPr marL="0" indent="0" algn="ctr">
              <a:buFont typeface="Arial" charset="0"/>
              <a:buNone/>
              <a:defRPr/>
            </a:pPr>
            <a:r>
              <a:rPr lang="en-US" dirty="0" smtClean="0"/>
              <a:t>Las </a:t>
            </a:r>
            <a:r>
              <a:rPr lang="en-US" dirty="0" err="1" smtClean="0"/>
              <a:t>operaciones</a:t>
            </a:r>
            <a:r>
              <a:rPr lang="en-US" dirty="0" smtClean="0"/>
              <a:t> de </a:t>
            </a:r>
            <a:r>
              <a:rPr lang="en-US" dirty="0" err="1" smtClean="0"/>
              <a:t>agricultura</a:t>
            </a:r>
            <a:r>
              <a:rPr lang="en-US" dirty="0" smtClean="0"/>
              <a:t> </a:t>
            </a:r>
            <a:r>
              <a:rPr lang="en-US" dirty="0" err="1" smtClean="0"/>
              <a:t>pueden</a:t>
            </a:r>
            <a:r>
              <a:rPr lang="en-US" dirty="0" smtClean="0"/>
              <a:t> </a:t>
            </a:r>
            <a:r>
              <a:rPr lang="en-US" dirty="0" err="1" smtClean="0"/>
              <a:t>ser</a:t>
            </a:r>
            <a:r>
              <a:rPr lang="en-US" dirty="0" smtClean="0"/>
              <a:t> </a:t>
            </a:r>
            <a:r>
              <a:rPr lang="en-US" dirty="0" err="1" smtClean="0"/>
              <a:t>peligrosas</a:t>
            </a:r>
            <a:r>
              <a:rPr lang="en-US" dirty="0" smtClean="0"/>
              <a:t> </a:t>
            </a:r>
            <a:r>
              <a:rPr lang="en-US" dirty="0" err="1" smtClean="0"/>
              <a:t>por</a:t>
            </a:r>
            <a:r>
              <a:rPr lang="en-US" dirty="0" smtClean="0"/>
              <a:t> </a:t>
            </a:r>
            <a:r>
              <a:rPr lang="en-US" dirty="0" err="1" smtClean="0"/>
              <a:t>su</a:t>
            </a:r>
            <a:r>
              <a:rPr lang="en-US" dirty="0" smtClean="0"/>
              <a:t> </a:t>
            </a:r>
            <a:r>
              <a:rPr lang="en-US" dirty="0" err="1" smtClean="0"/>
              <a:t>naturaleza</a:t>
            </a:r>
            <a:r>
              <a:rPr lang="en-US" dirty="0" smtClean="0"/>
              <a:t>. La </a:t>
            </a:r>
            <a:r>
              <a:rPr lang="en-US" dirty="0" err="1" smtClean="0"/>
              <a:t>mejor</a:t>
            </a:r>
            <a:r>
              <a:rPr lang="en-US" dirty="0" smtClean="0"/>
              <a:t> </a:t>
            </a:r>
            <a:r>
              <a:rPr lang="en-US" dirty="0" err="1" smtClean="0"/>
              <a:t>manera</a:t>
            </a:r>
            <a:r>
              <a:rPr lang="en-US" dirty="0" smtClean="0"/>
              <a:t> de </a:t>
            </a:r>
            <a:r>
              <a:rPr lang="en-US" dirty="0" err="1" smtClean="0"/>
              <a:t>evitar</a:t>
            </a:r>
            <a:r>
              <a:rPr lang="en-US" dirty="0" smtClean="0"/>
              <a:t> </a:t>
            </a:r>
            <a:r>
              <a:rPr lang="en-US" dirty="0" err="1" smtClean="0"/>
              <a:t>lesiones</a:t>
            </a:r>
            <a:r>
              <a:rPr lang="en-US" dirty="0" smtClean="0"/>
              <a:t> y </a:t>
            </a:r>
            <a:r>
              <a:rPr lang="en-US" dirty="0" err="1" smtClean="0"/>
              <a:t>muerte</a:t>
            </a:r>
            <a:r>
              <a:rPr lang="en-US" dirty="0" smtClean="0"/>
              <a:t> </a:t>
            </a:r>
            <a:r>
              <a:rPr lang="en-US" dirty="0" err="1" smtClean="0"/>
              <a:t>viene</a:t>
            </a:r>
            <a:r>
              <a:rPr lang="en-US" dirty="0" smtClean="0"/>
              <a:t> </a:t>
            </a:r>
            <a:r>
              <a:rPr lang="en-US" dirty="0" err="1" smtClean="0"/>
              <a:t>por</a:t>
            </a:r>
            <a:r>
              <a:rPr lang="en-US" dirty="0" smtClean="0"/>
              <a:t> el </a:t>
            </a:r>
            <a:r>
              <a:rPr lang="en-US" dirty="0" err="1" smtClean="0"/>
              <a:t>entrenamiento</a:t>
            </a:r>
            <a:r>
              <a:rPr lang="en-US" dirty="0" smtClean="0"/>
              <a:t>, la </a:t>
            </a:r>
            <a:r>
              <a:rPr lang="en-US" dirty="0" err="1" smtClean="0"/>
              <a:t>experiencia</a:t>
            </a:r>
            <a:r>
              <a:rPr lang="en-US" dirty="0" smtClean="0"/>
              <a:t>, el </a:t>
            </a:r>
            <a:r>
              <a:rPr lang="en-US" dirty="0" err="1" smtClean="0"/>
              <a:t>uso</a:t>
            </a:r>
            <a:r>
              <a:rPr lang="en-US" dirty="0" smtClean="0"/>
              <a:t> </a:t>
            </a:r>
            <a:r>
              <a:rPr lang="en-US" dirty="0" err="1" smtClean="0"/>
              <a:t>apropiado</a:t>
            </a:r>
            <a:r>
              <a:rPr lang="en-US" dirty="0" smtClean="0"/>
              <a:t> del </a:t>
            </a:r>
            <a:r>
              <a:rPr lang="en-US" dirty="0" err="1" smtClean="0"/>
              <a:t>equipo</a:t>
            </a:r>
            <a:r>
              <a:rPr lang="en-US" dirty="0" smtClean="0"/>
              <a:t>, la </a:t>
            </a:r>
            <a:r>
              <a:rPr lang="en-US" dirty="0" err="1" smtClean="0"/>
              <a:t>práctica</a:t>
            </a:r>
            <a:r>
              <a:rPr lang="en-US" dirty="0" smtClean="0"/>
              <a:t> </a:t>
            </a:r>
            <a:r>
              <a:rPr lang="en-US" dirty="0" err="1" smtClean="0"/>
              <a:t>repetida</a:t>
            </a:r>
            <a:r>
              <a:rPr lang="en-US" dirty="0" smtClean="0"/>
              <a:t> y </a:t>
            </a:r>
            <a:r>
              <a:rPr lang="en-US" dirty="0" err="1" smtClean="0"/>
              <a:t>buen</a:t>
            </a:r>
            <a:r>
              <a:rPr lang="en-US" dirty="0" smtClean="0"/>
              <a:t> </a:t>
            </a:r>
            <a:r>
              <a:rPr lang="en-US" dirty="0" err="1" smtClean="0"/>
              <a:t>juicio</a:t>
            </a:r>
            <a:r>
              <a:rPr lang="en-US" dirty="0" smtClean="0"/>
              <a:t>. Le </a:t>
            </a:r>
            <a:r>
              <a:rPr lang="en-US" dirty="0" err="1" smtClean="0"/>
              <a:t>corresponde</a:t>
            </a:r>
            <a:r>
              <a:rPr lang="en-US" dirty="0" smtClean="0"/>
              <a:t> a </a:t>
            </a:r>
            <a:r>
              <a:rPr lang="en-US" dirty="0" err="1" smtClean="0"/>
              <a:t>usted</a:t>
            </a:r>
            <a:r>
              <a:rPr lang="en-US" dirty="0" smtClean="0"/>
              <a:t> </a:t>
            </a:r>
            <a:r>
              <a:rPr lang="en-US" dirty="0" err="1" smtClean="0"/>
              <a:t>obtener</a:t>
            </a:r>
            <a:r>
              <a:rPr lang="en-US" dirty="0" smtClean="0"/>
              <a:t> </a:t>
            </a:r>
            <a:r>
              <a:rPr lang="en-US" dirty="0" err="1" smtClean="0"/>
              <a:t>instrucción</a:t>
            </a:r>
            <a:r>
              <a:rPr lang="en-US" dirty="0" smtClean="0"/>
              <a:t> </a:t>
            </a:r>
            <a:r>
              <a:rPr lang="en-US" dirty="0" err="1" smtClean="0"/>
              <a:t>competente</a:t>
            </a:r>
            <a:r>
              <a:rPr lang="en-US" dirty="0" smtClean="0"/>
              <a:t> y </a:t>
            </a:r>
            <a:r>
              <a:rPr lang="en-US" dirty="0" err="1" smtClean="0"/>
              <a:t>practicar</a:t>
            </a:r>
            <a:r>
              <a:rPr lang="en-US" dirty="0" smtClean="0"/>
              <a:t> </a:t>
            </a:r>
            <a:r>
              <a:rPr lang="en-US" dirty="0" err="1" smtClean="0"/>
              <a:t>buenos</a:t>
            </a:r>
            <a:r>
              <a:rPr lang="en-US" dirty="0" smtClean="0"/>
              <a:t> </a:t>
            </a:r>
            <a:r>
              <a:rPr lang="en-US" dirty="0" err="1" smtClean="0"/>
              <a:t>procedimientos</a:t>
            </a:r>
            <a:r>
              <a:rPr lang="en-US" dirty="0" smtClean="0"/>
              <a:t> de </a:t>
            </a:r>
            <a:r>
              <a:rPr lang="en-US" dirty="0" err="1" smtClean="0"/>
              <a:t>seguridad</a:t>
            </a:r>
            <a:r>
              <a:rPr lang="en-US" dirty="0" smtClean="0"/>
              <a:t>.</a:t>
            </a:r>
            <a:endParaRPr lang="en-US" dirty="0"/>
          </a:p>
          <a:p>
            <a:pPr>
              <a:buFont typeface="Arial" charset="0"/>
              <a:buChar char="•"/>
              <a:defRPr/>
            </a:pPr>
            <a:endParaRPr lang="en-US" dirty="0"/>
          </a:p>
        </p:txBody>
      </p:sp>
    </p:spTree>
    <p:custDataLst>
      <p:tags r:id="rId1"/>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457200"/>
            <a:ext cx="8229600" cy="914400"/>
          </a:xfrm>
        </p:spPr>
        <p:txBody>
          <a:bodyPr/>
          <a:lstStyle/>
          <a:p>
            <a:r>
              <a:rPr lang="en-US" altLang="en-US" dirty="0" err="1" smtClean="0"/>
              <a:t>Sistemas</a:t>
            </a:r>
            <a:r>
              <a:rPr lang="en-US" altLang="en-US" dirty="0" smtClean="0"/>
              <a:t> de </a:t>
            </a:r>
            <a:r>
              <a:rPr lang="en-US" altLang="en-US" dirty="0" err="1" smtClean="0"/>
              <a:t>aereación</a:t>
            </a:r>
            <a:r>
              <a:rPr lang="en-US" altLang="en-US" dirty="0" smtClean="0"/>
              <a:t> de </a:t>
            </a:r>
            <a:r>
              <a:rPr lang="en-US" altLang="en-US" dirty="0" err="1" smtClean="0"/>
              <a:t>depósitos</a:t>
            </a:r>
            <a:endParaRPr lang="en-US" altLang="en-US" dirty="0" smtClean="0"/>
          </a:p>
        </p:txBody>
      </p:sp>
      <p:sp>
        <p:nvSpPr>
          <p:cNvPr id="38915" name="Content Placeholder 2"/>
          <p:cNvSpPr>
            <a:spLocks noGrp="1"/>
          </p:cNvSpPr>
          <p:nvPr>
            <p:ph sz="half" idx="1"/>
          </p:nvPr>
        </p:nvSpPr>
        <p:spPr>
          <a:xfrm>
            <a:off x="457200" y="1295399"/>
            <a:ext cx="4419600" cy="4664075"/>
          </a:xfrm>
        </p:spPr>
        <p:txBody>
          <a:bodyPr/>
          <a:lstStyle/>
          <a:p>
            <a:pPr marL="0" indent="0">
              <a:buFont typeface="Arial" panose="020B0604020202020204" pitchFamily="34" charset="0"/>
              <a:buNone/>
            </a:pPr>
            <a:r>
              <a:rPr lang="en-US" altLang="en-US" dirty="0" err="1" smtClean="0"/>
              <a:t>Depósitos</a:t>
            </a:r>
            <a:r>
              <a:rPr lang="en-US" altLang="en-US" dirty="0" smtClean="0"/>
              <a:t> de </a:t>
            </a:r>
            <a:r>
              <a:rPr lang="en-US" altLang="en-US" dirty="0" err="1" smtClean="0"/>
              <a:t>grano</a:t>
            </a:r>
            <a:r>
              <a:rPr lang="en-US" altLang="en-US" dirty="0" smtClean="0"/>
              <a:t> </a:t>
            </a:r>
            <a:r>
              <a:rPr lang="en-US" altLang="en-US" dirty="0" err="1" smtClean="0"/>
              <a:t>comúnmente</a:t>
            </a:r>
            <a:r>
              <a:rPr lang="en-US" altLang="en-US" dirty="0" smtClean="0"/>
              <a:t> se </a:t>
            </a:r>
            <a:r>
              <a:rPr lang="en-US" altLang="en-US" dirty="0" err="1" smtClean="0"/>
              <a:t>equipan</a:t>
            </a:r>
            <a:r>
              <a:rPr lang="en-US" altLang="en-US" dirty="0" smtClean="0"/>
              <a:t> con </a:t>
            </a:r>
            <a:r>
              <a:rPr lang="en-US" altLang="en-US" dirty="0" err="1" smtClean="0"/>
              <a:t>sistemas</a:t>
            </a:r>
            <a:r>
              <a:rPr lang="en-US" altLang="en-US" dirty="0" smtClean="0"/>
              <a:t> </a:t>
            </a:r>
            <a:r>
              <a:rPr lang="en-US" altLang="en-US" dirty="0" err="1" smtClean="0"/>
              <a:t>que</a:t>
            </a:r>
            <a:r>
              <a:rPr lang="en-US" altLang="en-US" dirty="0" smtClean="0"/>
              <a:t>:</a:t>
            </a:r>
          </a:p>
          <a:p>
            <a:pPr marL="0" indent="0">
              <a:buFont typeface="Arial" panose="020B0604020202020204" pitchFamily="34" charset="0"/>
              <a:buNone/>
            </a:pPr>
            <a:r>
              <a:rPr lang="en-US" altLang="en-US" dirty="0" err="1" smtClean="0"/>
              <a:t>Enfrían</a:t>
            </a:r>
            <a:r>
              <a:rPr lang="en-US" altLang="en-US" dirty="0" smtClean="0"/>
              <a:t> el </a:t>
            </a:r>
            <a:r>
              <a:rPr lang="en-US" altLang="en-US" dirty="0" err="1" smtClean="0"/>
              <a:t>grano</a:t>
            </a:r>
            <a:r>
              <a:rPr lang="en-US" altLang="en-US" dirty="0" smtClean="0"/>
              <a:t> </a:t>
            </a:r>
            <a:r>
              <a:rPr lang="en-US" altLang="en-US" dirty="0" err="1" smtClean="0"/>
              <a:t>para</a:t>
            </a:r>
            <a:r>
              <a:rPr lang="en-US" altLang="en-US" dirty="0" smtClean="0"/>
              <a:t> </a:t>
            </a:r>
            <a:r>
              <a:rPr lang="en-US" altLang="en-US" dirty="0" err="1" smtClean="0"/>
              <a:t>almacenamiento</a:t>
            </a:r>
            <a:r>
              <a:rPr lang="en-US" altLang="en-US" dirty="0" smtClean="0"/>
              <a:t> </a:t>
            </a:r>
            <a:r>
              <a:rPr lang="en-US" altLang="en-US" dirty="0" err="1" smtClean="0"/>
              <a:t>seguro</a:t>
            </a:r>
            <a:endParaRPr lang="en-US" altLang="en-US" dirty="0" smtClean="0"/>
          </a:p>
          <a:p>
            <a:pPr marL="0" indent="0">
              <a:buNone/>
            </a:pPr>
            <a:r>
              <a:rPr lang="en-US" altLang="en-US" dirty="0" err="1" smtClean="0"/>
              <a:t>Secan</a:t>
            </a:r>
            <a:r>
              <a:rPr lang="en-US" altLang="en-US" dirty="0" smtClean="0"/>
              <a:t> el </a:t>
            </a:r>
            <a:r>
              <a:rPr lang="en-US" altLang="en-US" dirty="0" err="1" smtClean="0"/>
              <a:t>grano</a:t>
            </a:r>
            <a:endParaRPr lang="en-US" altLang="en-US" dirty="0"/>
          </a:p>
          <a:p>
            <a:pPr marL="0" indent="0">
              <a:buFont typeface="Arial" panose="020B0604020202020204" pitchFamily="34" charset="0"/>
              <a:buNone/>
            </a:pPr>
            <a:r>
              <a:rPr lang="en-US" altLang="en-US" dirty="0" err="1" smtClean="0"/>
              <a:t>Evitan</a:t>
            </a:r>
            <a:r>
              <a:rPr lang="en-US" altLang="en-US" dirty="0" smtClean="0"/>
              <a:t> la </a:t>
            </a:r>
            <a:r>
              <a:rPr lang="en-US" altLang="en-US" dirty="0" err="1" smtClean="0"/>
              <a:t>acumulación</a:t>
            </a:r>
            <a:r>
              <a:rPr lang="en-US" altLang="en-US" dirty="0" smtClean="0"/>
              <a:t> de </a:t>
            </a:r>
            <a:r>
              <a:rPr lang="en-US" altLang="en-US" dirty="0" err="1" smtClean="0"/>
              <a:t>humedad</a:t>
            </a:r>
            <a:endParaRPr lang="en-US" altLang="en-US" dirty="0" smtClean="0"/>
          </a:p>
          <a:p>
            <a:pPr marL="0" indent="0">
              <a:buFont typeface="Arial" panose="020B0604020202020204" pitchFamily="34" charset="0"/>
              <a:buNone/>
            </a:pPr>
            <a:r>
              <a:rPr lang="en-US" altLang="en-US" dirty="0" err="1" smtClean="0"/>
              <a:t>Reducen</a:t>
            </a:r>
            <a:r>
              <a:rPr lang="en-US" altLang="en-US" dirty="0" smtClean="0"/>
              <a:t> la </a:t>
            </a:r>
            <a:r>
              <a:rPr lang="en-US" altLang="en-US" dirty="0" err="1" smtClean="0"/>
              <a:t>pérdida</a:t>
            </a:r>
            <a:r>
              <a:rPr lang="en-US" altLang="en-US" dirty="0" smtClean="0"/>
              <a:t> </a:t>
            </a:r>
            <a:r>
              <a:rPr lang="en-US" altLang="en-US" dirty="0" err="1" smtClean="0"/>
              <a:t>debido</a:t>
            </a:r>
            <a:r>
              <a:rPr lang="en-US" altLang="en-US" dirty="0" smtClean="0"/>
              <a:t> a </a:t>
            </a:r>
            <a:r>
              <a:rPr lang="en-US" altLang="en-US" dirty="0" err="1" smtClean="0"/>
              <a:t>daños</a:t>
            </a:r>
            <a:r>
              <a:rPr lang="en-US" altLang="en-US" dirty="0" smtClean="0"/>
              <a:t> </a:t>
            </a:r>
            <a:r>
              <a:rPr lang="en-US" altLang="en-US" dirty="0" err="1" smtClean="0"/>
              <a:t>por</a:t>
            </a:r>
            <a:r>
              <a:rPr lang="en-US" altLang="en-US" dirty="0" smtClean="0"/>
              <a:t> </a:t>
            </a:r>
            <a:r>
              <a:rPr lang="en-US" altLang="en-US" dirty="0" err="1" smtClean="0"/>
              <a:t>insectos</a:t>
            </a:r>
            <a:endParaRPr lang="en-US" altLang="en-US" dirty="0" smtClean="0"/>
          </a:p>
          <a:p>
            <a:pPr marL="0" indent="0">
              <a:buFont typeface="Arial" panose="020B0604020202020204" pitchFamily="34" charset="0"/>
              <a:buNone/>
            </a:pPr>
            <a:endParaRPr lang="en-US" altLang="en-US" dirty="0" smtClean="0"/>
          </a:p>
        </p:txBody>
      </p:sp>
      <p:pic>
        <p:nvPicPr>
          <p:cNvPr id="38918" name="Picture 2" descr="grainstore.gif (10943 bytes)"/>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105400" y="2038350"/>
            <a:ext cx="3733800" cy="392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a:xfrm>
            <a:off x="304800" y="457200"/>
            <a:ext cx="8610600" cy="1143000"/>
          </a:xfrm>
        </p:spPr>
        <p:txBody>
          <a:bodyPr/>
          <a:lstStyle/>
          <a:p>
            <a:r>
              <a:rPr lang="en-US" altLang="en-US" dirty="0" err="1" smtClean="0"/>
              <a:t>Características</a:t>
            </a:r>
            <a:r>
              <a:rPr lang="en-US" altLang="en-US" dirty="0" smtClean="0"/>
              <a:t> de un </a:t>
            </a:r>
            <a:r>
              <a:rPr lang="en-US" altLang="en-US" dirty="0" err="1" smtClean="0"/>
              <a:t>espacio</a:t>
            </a:r>
            <a:r>
              <a:rPr lang="en-US" altLang="en-US" dirty="0" smtClean="0"/>
              <a:t> </a:t>
            </a:r>
            <a:r>
              <a:rPr lang="en-US" altLang="en-US" dirty="0" err="1" smtClean="0"/>
              <a:t>confinado</a:t>
            </a:r>
            <a:endParaRPr lang="en-US" altLang="en-US" dirty="0" smtClean="0"/>
          </a:p>
        </p:txBody>
      </p:sp>
      <p:sp>
        <p:nvSpPr>
          <p:cNvPr id="77827" name="Content Placeholder 2"/>
          <p:cNvSpPr>
            <a:spLocks noGrp="1"/>
          </p:cNvSpPr>
          <p:nvPr>
            <p:ph idx="1"/>
          </p:nvPr>
        </p:nvSpPr>
        <p:spPr>
          <a:xfrm>
            <a:off x="3962400" y="1371600"/>
            <a:ext cx="4800600" cy="4343400"/>
          </a:xfrm>
        </p:spPr>
        <p:txBody>
          <a:bodyPr/>
          <a:lstStyle/>
          <a:p>
            <a:pPr>
              <a:spcBef>
                <a:spcPts val="0"/>
              </a:spcBef>
            </a:pPr>
            <a:r>
              <a:rPr lang="en-US" altLang="en-US" sz="2400" dirty="0" err="1" smtClean="0"/>
              <a:t>Oxígeno</a:t>
            </a:r>
            <a:r>
              <a:rPr lang="en-US" altLang="en-US" sz="2400" dirty="0" smtClean="0"/>
              <a:t> </a:t>
            </a:r>
            <a:r>
              <a:rPr lang="en-US" altLang="en-US" sz="2400" dirty="0" err="1" smtClean="0"/>
              <a:t>menos</a:t>
            </a:r>
            <a:r>
              <a:rPr lang="en-US" altLang="en-US" sz="2400" dirty="0" smtClean="0"/>
              <a:t> del 19.5%</a:t>
            </a:r>
          </a:p>
          <a:p>
            <a:pPr>
              <a:spcBef>
                <a:spcPts val="0"/>
              </a:spcBef>
            </a:pPr>
            <a:r>
              <a:rPr lang="en-US" altLang="en-US" sz="2400" dirty="0" err="1" smtClean="0"/>
              <a:t>Presencia</a:t>
            </a:r>
            <a:r>
              <a:rPr lang="en-US" altLang="en-US" sz="2400" dirty="0" smtClean="0"/>
              <a:t> o </a:t>
            </a:r>
            <a:r>
              <a:rPr lang="en-US" altLang="en-US" sz="2400" dirty="0" err="1" smtClean="0"/>
              <a:t>potencial</a:t>
            </a:r>
            <a:r>
              <a:rPr lang="en-US" altLang="en-US" sz="2400" dirty="0" smtClean="0"/>
              <a:t> de </a:t>
            </a:r>
            <a:r>
              <a:rPr lang="en-US" altLang="en-US" sz="2400" dirty="0" err="1" smtClean="0"/>
              <a:t>atmósfera</a:t>
            </a:r>
            <a:r>
              <a:rPr lang="en-US" altLang="en-US" sz="2400" dirty="0" smtClean="0"/>
              <a:t> </a:t>
            </a:r>
            <a:r>
              <a:rPr lang="en-US" altLang="en-US" sz="2400" dirty="0" err="1" smtClean="0"/>
              <a:t>inflamable</a:t>
            </a:r>
            <a:r>
              <a:rPr lang="en-US" altLang="en-US" sz="2400" dirty="0" smtClean="0"/>
              <a:t>, combustible o </a:t>
            </a:r>
            <a:r>
              <a:rPr lang="en-US" altLang="en-US" sz="2400" dirty="0" err="1" smtClean="0"/>
              <a:t>explosiva</a:t>
            </a:r>
            <a:endParaRPr lang="en-US" altLang="en-US" sz="2400" dirty="0" smtClean="0"/>
          </a:p>
          <a:p>
            <a:pPr>
              <a:spcBef>
                <a:spcPts val="0"/>
              </a:spcBef>
            </a:pPr>
            <a:r>
              <a:rPr lang="en-US" altLang="en-US" sz="2400" dirty="0" err="1" smtClean="0"/>
              <a:t>Presencia</a:t>
            </a:r>
            <a:r>
              <a:rPr lang="en-US" altLang="en-US" sz="2400" dirty="0" smtClean="0"/>
              <a:t> o </a:t>
            </a:r>
            <a:r>
              <a:rPr lang="en-US" altLang="en-US" sz="2400" dirty="0" err="1" smtClean="0"/>
              <a:t>potencial</a:t>
            </a:r>
            <a:r>
              <a:rPr lang="en-US" altLang="en-US" sz="2400" dirty="0" smtClean="0"/>
              <a:t> de </a:t>
            </a:r>
            <a:r>
              <a:rPr lang="en-US" altLang="en-US" sz="2400" dirty="0" err="1" smtClean="0"/>
              <a:t>atmósfera</a:t>
            </a:r>
            <a:r>
              <a:rPr lang="en-US" altLang="en-US" sz="2400" dirty="0" smtClean="0"/>
              <a:t> </a:t>
            </a:r>
            <a:r>
              <a:rPr lang="en-US" altLang="en-US" sz="2400" dirty="0" err="1" smtClean="0"/>
              <a:t>tóxica</a:t>
            </a:r>
            <a:endParaRPr lang="en-US" altLang="en-US" sz="2400" dirty="0" smtClean="0"/>
          </a:p>
          <a:p>
            <a:pPr>
              <a:spcBef>
                <a:spcPts val="0"/>
              </a:spcBef>
            </a:pPr>
            <a:r>
              <a:rPr lang="en-US" altLang="en-US" sz="2400" dirty="0" err="1" smtClean="0"/>
              <a:t>Hundimiento</a:t>
            </a:r>
            <a:endParaRPr lang="en-US" altLang="en-US" sz="2400" dirty="0" smtClean="0"/>
          </a:p>
          <a:p>
            <a:pPr>
              <a:spcBef>
                <a:spcPts val="0"/>
              </a:spcBef>
            </a:pPr>
            <a:r>
              <a:rPr lang="en-US" altLang="en-US" sz="2400" dirty="0" err="1" smtClean="0"/>
              <a:t>Área</a:t>
            </a:r>
            <a:r>
              <a:rPr lang="en-US" altLang="en-US" sz="2400" dirty="0" smtClean="0"/>
              <a:t> no </a:t>
            </a:r>
            <a:r>
              <a:rPr lang="en-US" altLang="en-US" sz="2400" dirty="0" err="1" smtClean="0"/>
              <a:t>protegida</a:t>
            </a:r>
            <a:r>
              <a:rPr lang="en-US" altLang="en-US" sz="2400" dirty="0" smtClean="0"/>
              <a:t> contra entrada de </a:t>
            </a:r>
            <a:r>
              <a:rPr lang="en-US" altLang="en-US" sz="2400" dirty="0" err="1" smtClean="0"/>
              <a:t>sustancias</a:t>
            </a:r>
            <a:r>
              <a:rPr lang="en-US" altLang="en-US" sz="2400" dirty="0" smtClean="0"/>
              <a:t> que </a:t>
            </a:r>
            <a:r>
              <a:rPr lang="en-US" altLang="en-US" sz="2400" dirty="0" err="1" smtClean="0"/>
              <a:t>crean</a:t>
            </a:r>
            <a:r>
              <a:rPr lang="en-US" altLang="en-US" sz="2400" dirty="0" smtClean="0"/>
              <a:t> </a:t>
            </a:r>
            <a:r>
              <a:rPr lang="en-US" altLang="en-US" sz="2400" dirty="0" err="1" smtClean="0"/>
              <a:t>posibles</a:t>
            </a:r>
            <a:r>
              <a:rPr lang="en-US" altLang="en-US" sz="2400" dirty="0" smtClean="0"/>
              <a:t> </a:t>
            </a:r>
            <a:r>
              <a:rPr lang="en-US" altLang="en-US" sz="2400" dirty="0" err="1" smtClean="0"/>
              <a:t>peligros</a:t>
            </a:r>
            <a:endParaRPr lang="en-US" altLang="en-US" sz="2400" dirty="0" smtClean="0"/>
          </a:p>
          <a:p>
            <a:pPr>
              <a:spcBef>
                <a:spcPts val="0"/>
              </a:spcBef>
            </a:pPr>
            <a:r>
              <a:rPr lang="en-US" altLang="en-US" sz="2400" dirty="0" err="1" smtClean="0"/>
              <a:t>Ventilación</a:t>
            </a:r>
            <a:r>
              <a:rPr lang="en-US" altLang="en-US" sz="2400" dirty="0" smtClean="0"/>
              <a:t> natural </a:t>
            </a:r>
            <a:r>
              <a:rPr lang="en-US" altLang="en-US" sz="2400" dirty="0" err="1" smtClean="0"/>
              <a:t>inadecuada</a:t>
            </a:r>
            <a:endParaRPr lang="en-US" altLang="en-US" sz="2400" dirty="0" smtClean="0"/>
          </a:p>
          <a:p>
            <a:pPr>
              <a:spcBef>
                <a:spcPts val="0"/>
              </a:spcBef>
            </a:pPr>
            <a:r>
              <a:rPr lang="en-US" altLang="en-US" sz="2400" dirty="0" smtClean="0"/>
              <a:t>Entrada </a:t>
            </a:r>
            <a:r>
              <a:rPr lang="en-US" altLang="en-US" sz="2400" dirty="0" err="1" smtClean="0"/>
              <a:t>restringida</a:t>
            </a:r>
            <a:r>
              <a:rPr lang="en-US" altLang="en-US" sz="2400" dirty="0" smtClean="0"/>
              <a:t> para el </a:t>
            </a:r>
            <a:r>
              <a:rPr lang="en-US" altLang="en-US" sz="2400" dirty="0" err="1" smtClean="0"/>
              <a:t>rescate</a:t>
            </a:r>
            <a:endParaRPr lang="en-US" altLang="en-US" sz="2400" dirty="0" smtClean="0"/>
          </a:p>
        </p:txBody>
      </p:sp>
      <p:pic>
        <p:nvPicPr>
          <p:cNvPr id="77828" name="Picture 1" title="signo de peligro de espacio confinado"/>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533400" y="1371600"/>
            <a:ext cx="3298825" cy="4494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Title 2"/>
          <p:cNvSpPr>
            <a:spLocks noGrp="1"/>
          </p:cNvSpPr>
          <p:nvPr>
            <p:ph type="title"/>
          </p:nvPr>
        </p:nvSpPr>
        <p:spPr/>
        <p:txBody>
          <a:bodyPr/>
          <a:lstStyle/>
          <a:p>
            <a:r>
              <a:rPr lang="en-US" altLang="en-US" dirty="0" smtClean="0"/>
              <a:t>Lockout/</a:t>
            </a:r>
            <a:r>
              <a:rPr lang="en-US" altLang="en-US" dirty="0" err="1" smtClean="0"/>
              <a:t>Tagout</a:t>
            </a:r>
            <a:r>
              <a:rPr lang="en-US" altLang="en-US" dirty="0" smtClean="0"/>
              <a:t> (</a:t>
            </a:r>
            <a:r>
              <a:rPr lang="en-US" altLang="en-US" dirty="0" err="1" smtClean="0"/>
              <a:t>Interrupción</a:t>
            </a:r>
            <a:r>
              <a:rPr lang="en-US" altLang="en-US" dirty="0" smtClean="0"/>
              <a:t> de </a:t>
            </a:r>
            <a:r>
              <a:rPr lang="en-US" altLang="en-US" dirty="0" err="1" smtClean="0"/>
              <a:t>energía</a:t>
            </a:r>
            <a:r>
              <a:rPr lang="en-US" altLang="en-US" dirty="0" smtClean="0"/>
              <a:t> con </a:t>
            </a:r>
            <a:r>
              <a:rPr lang="en-US" altLang="en-US" dirty="0" err="1" smtClean="0"/>
              <a:t>candado</a:t>
            </a:r>
            <a:r>
              <a:rPr lang="en-US" altLang="en-US" dirty="0" smtClean="0"/>
              <a:t> y </a:t>
            </a:r>
            <a:r>
              <a:rPr lang="en-US" altLang="en-US" dirty="0" err="1" smtClean="0"/>
              <a:t>etiqueta</a:t>
            </a:r>
            <a:r>
              <a:rPr lang="en-US" altLang="en-US" dirty="0" smtClean="0"/>
              <a:t>)</a:t>
            </a:r>
          </a:p>
        </p:txBody>
      </p:sp>
      <p:sp>
        <p:nvSpPr>
          <p:cNvPr id="2" name="Content Placeholder 1"/>
          <p:cNvSpPr>
            <a:spLocks noGrp="1"/>
          </p:cNvSpPr>
          <p:nvPr>
            <p:ph sz="half" idx="1"/>
          </p:nvPr>
        </p:nvSpPr>
        <p:spPr>
          <a:xfrm>
            <a:off x="457200" y="1600201"/>
            <a:ext cx="5105400" cy="4343400"/>
          </a:xfrm>
        </p:spPr>
        <p:txBody>
          <a:bodyPr/>
          <a:lstStyle/>
          <a:p>
            <a:pPr marL="0" indent="0">
              <a:buNone/>
            </a:pPr>
            <a:r>
              <a:rPr lang="en-US" dirty="0" smtClean="0"/>
              <a:t>Con la </a:t>
            </a:r>
            <a:r>
              <a:rPr lang="en-US" dirty="0" err="1" smtClean="0"/>
              <a:t>excepción</a:t>
            </a:r>
            <a:r>
              <a:rPr lang="en-US" dirty="0" smtClean="0"/>
              <a:t> de </a:t>
            </a:r>
            <a:r>
              <a:rPr lang="en-US" dirty="0" err="1" smtClean="0"/>
              <a:t>ventiladores</a:t>
            </a:r>
            <a:r>
              <a:rPr lang="en-US" dirty="0" smtClean="0"/>
              <a:t> y </a:t>
            </a:r>
            <a:r>
              <a:rPr lang="en-US" dirty="0" err="1" smtClean="0"/>
              <a:t>luces</a:t>
            </a:r>
            <a:r>
              <a:rPr lang="en-US" dirty="0" smtClean="0"/>
              <a:t>, </a:t>
            </a:r>
            <a:r>
              <a:rPr lang="en-US" dirty="0" err="1" smtClean="0"/>
              <a:t>apague</a:t>
            </a:r>
            <a:r>
              <a:rPr lang="en-US" dirty="0" smtClean="0"/>
              <a:t> y </a:t>
            </a:r>
            <a:r>
              <a:rPr lang="en-US" dirty="0" err="1" smtClean="0"/>
              <a:t>cierre</a:t>
            </a:r>
            <a:r>
              <a:rPr lang="en-US" dirty="0" smtClean="0"/>
              <a:t> con </a:t>
            </a:r>
            <a:r>
              <a:rPr lang="en-US" dirty="0" err="1" smtClean="0"/>
              <a:t>candado</a:t>
            </a:r>
            <a:r>
              <a:rPr lang="en-US" dirty="0" smtClean="0"/>
              <a:t> </a:t>
            </a:r>
            <a:r>
              <a:rPr lang="en-US" dirty="0" err="1" smtClean="0"/>
              <a:t>todo</a:t>
            </a:r>
            <a:r>
              <a:rPr lang="en-US" dirty="0" smtClean="0"/>
              <a:t> </a:t>
            </a:r>
            <a:r>
              <a:rPr lang="en-US" dirty="0" err="1" smtClean="0"/>
              <a:t>equipo</a:t>
            </a:r>
            <a:r>
              <a:rPr lang="en-US" dirty="0" smtClean="0"/>
              <a:t> de </a:t>
            </a:r>
            <a:r>
              <a:rPr lang="en-US" dirty="0" err="1" smtClean="0"/>
              <a:t>potencia</a:t>
            </a:r>
            <a:r>
              <a:rPr lang="en-US" dirty="0" smtClean="0"/>
              <a:t>:</a:t>
            </a:r>
          </a:p>
          <a:p>
            <a:r>
              <a:rPr lang="en-US" dirty="0" err="1" smtClean="0"/>
              <a:t>Calentadores</a:t>
            </a:r>
            <a:endParaRPr lang="en-US" dirty="0" smtClean="0"/>
          </a:p>
          <a:p>
            <a:r>
              <a:rPr lang="en-US" dirty="0" err="1" smtClean="0"/>
              <a:t>Barrenas</a:t>
            </a:r>
            <a:endParaRPr lang="en-US" dirty="0"/>
          </a:p>
          <a:p>
            <a:r>
              <a:rPr lang="en-US" dirty="0" smtClean="0"/>
              <a:t>Cintas </a:t>
            </a:r>
            <a:r>
              <a:rPr lang="en-US" dirty="0" err="1" smtClean="0"/>
              <a:t>transportadoras</a:t>
            </a:r>
            <a:endParaRPr lang="en-US" dirty="0" smtClean="0"/>
          </a:p>
          <a:p>
            <a:r>
              <a:rPr lang="en-US" dirty="0" err="1" smtClean="0"/>
              <a:t>Otro</a:t>
            </a:r>
            <a:r>
              <a:rPr lang="en-US" dirty="0" smtClean="0"/>
              <a:t> </a:t>
            </a:r>
            <a:r>
              <a:rPr lang="en-US" dirty="0" err="1" smtClean="0"/>
              <a:t>equipo</a:t>
            </a:r>
            <a:r>
              <a:rPr lang="en-US" dirty="0" smtClean="0"/>
              <a:t> de </a:t>
            </a:r>
            <a:r>
              <a:rPr lang="en-US" dirty="0" err="1" smtClean="0"/>
              <a:t>movimiento</a:t>
            </a:r>
            <a:r>
              <a:rPr lang="en-US" dirty="0" smtClean="0"/>
              <a:t> de </a:t>
            </a:r>
            <a:r>
              <a:rPr lang="en-US" dirty="0" err="1" smtClean="0"/>
              <a:t>grano</a:t>
            </a:r>
            <a:endParaRPr lang="en-US" dirty="0"/>
          </a:p>
          <a:p>
            <a:endParaRPr lang="en-US" dirty="0"/>
          </a:p>
        </p:txBody>
      </p:sp>
      <p:pic>
        <p:nvPicPr>
          <p:cNvPr id="6" name="Picture 3" descr="HASPLCKS"/>
          <p:cNvPicPr>
            <a:picLocks noGrp="1" noChangeAspect="1" noChangeArrowheads="1"/>
          </p:cNvPicPr>
          <p:nvPr>
            <p:ph sz="half" idx="2"/>
          </p:nvPr>
        </p:nvPicPr>
        <p:blipFill>
          <a:blip r:embed="rId4" cstate="email">
            <a:extLst>
              <a:ext uri="{28A0092B-C50C-407E-A947-70E740481C1C}">
                <a14:useLocalDpi xmlns:a14="http://schemas.microsoft.com/office/drawing/2010/main"/>
              </a:ext>
            </a:extLst>
          </a:blip>
          <a:srcRect/>
          <a:stretch>
            <a:fillRect/>
          </a:stretch>
        </p:blipFill>
        <p:spPr bwMode="auto">
          <a:xfrm>
            <a:off x="6096000" y="1608306"/>
            <a:ext cx="2895618" cy="4483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custDataLst>
      <p:tags r:id="rId1"/>
    </p:custDataLst>
  </p:cSld>
  <p:clrMapOvr>
    <a:masterClrMapping/>
  </p:clrMapOvr>
  <p:transition>
    <p:dissolve/>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Title 2"/>
          <p:cNvSpPr>
            <a:spLocks noGrp="1"/>
          </p:cNvSpPr>
          <p:nvPr>
            <p:ph type="title"/>
          </p:nvPr>
        </p:nvSpPr>
        <p:spPr>
          <a:xfrm>
            <a:off x="304800" y="457200"/>
            <a:ext cx="8382000" cy="685800"/>
          </a:xfrm>
        </p:spPr>
        <p:txBody>
          <a:bodyPr/>
          <a:lstStyle/>
          <a:p>
            <a:r>
              <a:rPr lang="en-US" altLang="en-US" sz="3600" dirty="0" smtClean="0"/>
              <a:t>Entrada a </a:t>
            </a:r>
            <a:r>
              <a:rPr lang="en-US" altLang="en-US" sz="3600" dirty="0" err="1" smtClean="0"/>
              <a:t>depósitos</a:t>
            </a:r>
            <a:r>
              <a:rPr lang="en-US" altLang="en-US" sz="3600" dirty="0" smtClean="0"/>
              <a:t> de </a:t>
            </a:r>
            <a:r>
              <a:rPr lang="en-US" altLang="en-US" sz="3600" dirty="0" err="1" smtClean="0"/>
              <a:t>grano</a:t>
            </a:r>
            <a:r>
              <a:rPr lang="en-US" altLang="en-US" sz="3600" dirty="0" smtClean="0"/>
              <a:t> y </a:t>
            </a:r>
            <a:r>
              <a:rPr lang="en-US" altLang="en-US" sz="3600" dirty="0" err="1" smtClean="0"/>
              <a:t>permisos</a:t>
            </a:r>
            <a:endParaRPr lang="en-US" altLang="en-US" sz="3600" dirty="0" smtClean="0"/>
          </a:p>
        </p:txBody>
      </p:sp>
      <p:sp>
        <p:nvSpPr>
          <p:cNvPr id="2" name="Content Placeholder 1"/>
          <p:cNvSpPr>
            <a:spLocks noGrp="1"/>
          </p:cNvSpPr>
          <p:nvPr>
            <p:ph sz="half" idx="1"/>
          </p:nvPr>
        </p:nvSpPr>
        <p:spPr>
          <a:xfrm>
            <a:off x="381000" y="1066800"/>
            <a:ext cx="5216014" cy="5029200"/>
          </a:xfrm>
        </p:spPr>
        <p:txBody>
          <a:bodyPr/>
          <a:lstStyle/>
          <a:p>
            <a:pPr marL="0" indent="0">
              <a:spcBef>
                <a:spcPts val="0"/>
              </a:spcBef>
              <a:buNone/>
            </a:pPr>
            <a:r>
              <a:rPr lang="en-US" dirty="0" err="1" smtClean="0"/>
              <a:t>Nunca</a:t>
            </a:r>
            <a:r>
              <a:rPr lang="en-US" dirty="0" smtClean="0"/>
              <a:t> entre </a:t>
            </a:r>
            <a:r>
              <a:rPr lang="en-US" dirty="0" err="1" smtClean="0"/>
              <a:t>en</a:t>
            </a:r>
            <a:r>
              <a:rPr lang="en-US" dirty="0" smtClean="0"/>
              <a:t> un </a:t>
            </a:r>
            <a:r>
              <a:rPr lang="en-US" dirty="0" err="1" smtClean="0"/>
              <a:t>depósito</a:t>
            </a:r>
            <a:r>
              <a:rPr lang="en-US" dirty="0" smtClean="0"/>
              <a:t> sin un “</a:t>
            </a:r>
            <a:r>
              <a:rPr lang="en-US" dirty="0" err="1" smtClean="0"/>
              <a:t>permiso</a:t>
            </a:r>
            <a:r>
              <a:rPr lang="en-US" dirty="0" smtClean="0"/>
              <a:t> de entrada al </a:t>
            </a:r>
            <a:r>
              <a:rPr lang="en-US" dirty="0" err="1" smtClean="0"/>
              <a:t>depósito</a:t>
            </a:r>
            <a:r>
              <a:rPr lang="en-US" dirty="0" smtClean="0"/>
              <a:t>”</a:t>
            </a:r>
          </a:p>
          <a:p>
            <a:pPr>
              <a:spcBef>
                <a:spcPts val="0"/>
              </a:spcBef>
            </a:pPr>
            <a:r>
              <a:rPr lang="en-US" sz="2400" dirty="0" smtClean="0"/>
              <a:t>“Lockout/Tag Out” </a:t>
            </a:r>
            <a:r>
              <a:rPr lang="en-US" sz="2400" dirty="0" err="1" smtClean="0"/>
              <a:t>las</a:t>
            </a:r>
            <a:r>
              <a:rPr lang="en-US" sz="2400" dirty="0" smtClean="0"/>
              <a:t> </a:t>
            </a:r>
            <a:r>
              <a:rPr lang="en-US" sz="2400" dirty="0" err="1" smtClean="0"/>
              <a:t>fuentes</a:t>
            </a:r>
            <a:r>
              <a:rPr lang="en-US" sz="2400" dirty="0" smtClean="0"/>
              <a:t> de </a:t>
            </a:r>
            <a:r>
              <a:rPr lang="en-US" sz="2400" dirty="0" err="1" smtClean="0"/>
              <a:t>energía</a:t>
            </a:r>
            <a:r>
              <a:rPr lang="en-US" sz="2400" dirty="0" smtClean="0"/>
              <a:t> con </a:t>
            </a:r>
            <a:r>
              <a:rPr lang="en-US" sz="2400" dirty="0" err="1" smtClean="0"/>
              <a:t>candado</a:t>
            </a:r>
            <a:r>
              <a:rPr lang="en-US" sz="2400" dirty="0" smtClean="0"/>
              <a:t> y </a:t>
            </a:r>
            <a:r>
              <a:rPr lang="en-US" sz="2400" dirty="0" err="1" smtClean="0"/>
              <a:t>etiqueta</a:t>
            </a:r>
            <a:endParaRPr lang="en-US" sz="2400" dirty="0" smtClean="0"/>
          </a:p>
          <a:p>
            <a:pPr>
              <a:spcBef>
                <a:spcPts val="0"/>
              </a:spcBef>
            </a:pPr>
            <a:r>
              <a:rPr lang="en-US" sz="2400" dirty="0" err="1" smtClean="0"/>
              <a:t>Realice</a:t>
            </a:r>
            <a:r>
              <a:rPr lang="en-US" sz="2400" dirty="0" smtClean="0"/>
              <a:t> </a:t>
            </a:r>
            <a:r>
              <a:rPr lang="en-US" sz="2400" dirty="0" err="1" smtClean="0"/>
              <a:t>monitoreo</a:t>
            </a:r>
            <a:r>
              <a:rPr lang="en-US" sz="2400" dirty="0" smtClean="0"/>
              <a:t> de la </a:t>
            </a:r>
            <a:r>
              <a:rPr lang="en-US" sz="2400" dirty="0" err="1" smtClean="0"/>
              <a:t>atmósfera</a:t>
            </a:r>
            <a:endParaRPr lang="en-US" sz="2400" dirty="0" smtClean="0"/>
          </a:p>
          <a:p>
            <a:pPr>
              <a:spcBef>
                <a:spcPts val="0"/>
              </a:spcBef>
            </a:pPr>
            <a:r>
              <a:rPr lang="en-US" sz="2400" dirty="0" smtClean="0"/>
              <a:t>Use un </a:t>
            </a:r>
            <a:r>
              <a:rPr lang="en-US" sz="2400" dirty="0" err="1" smtClean="0"/>
              <a:t>arnés</a:t>
            </a:r>
            <a:r>
              <a:rPr lang="en-US" sz="2400" dirty="0" smtClean="0"/>
              <a:t> de </a:t>
            </a:r>
            <a:r>
              <a:rPr lang="en-US" sz="2400" dirty="0" err="1" smtClean="0"/>
              <a:t>seguridad</a:t>
            </a:r>
            <a:r>
              <a:rPr lang="en-US" sz="2400" dirty="0" smtClean="0"/>
              <a:t> y </a:t>
            </a:r>
            <a:r>
              <a:rPr lang="en-US" sz="2400" dirty="0" err="1" smtClean="0"/>
              <a:t>cuerda</a:t>
            </a:r>
            <a:r>
              <a:rPr lang="en-US" sz="2400" dirty="0" smtClean="0"/>
              <a:t> </a:t>
            </a:r>
            <a:r>
              <a:rPr lang="en-US" sz="2400" dirty="0" err="1" smtClean="0"/>
              <a:t>salvavidas</a:t>
            </a:r>
            <a:endParaRPr lang="en-US" sz="2400" dirty="0" smtClean="0"/>
          </a:p>
          <a:p>
            <a:pPr>
              <a:spcBef>
                <a:spcPts val="0"/>
              </a:spcBef>
            </a:pPr>
            <a:r>
              <a:rPr lang="en-US" sz="2400" dirty="0" err="1" smtClean="0"/>
              <a:t>Provea</a:t>
            </a:r>
            <a:r>
              <a:rPr lang="en-US" sz="2400" dirty="0" smtClean="0"/>
              <a:t> luz </a:t>
            </a:r>
            <a:r>
              <a:rPr lang="en-US" sz="2400" dirty="0" err="1" smtClean="0"/>
              <a:t>adecuada</a:t>
            </a:r>
            <a:endParaRPr lang="en-US" sz="2400" dirty="0" smtClean="0"/>
          </a:p>
          <a:p>
            <a:pPr>
              <a:spcBef>
                <a:spcPts val="0"/>
              </a:spcBef>
            </a:pPr>
            <a:r>
              <a:rPr lang="en-US" sz="2400" dirty="0" err="1" smtClean="0"/>
              <a:t>Capacite</a:t>
            </a:r>
            <a:r>
              <a:rPr lang="en-US" sz="2400" dirty="0" smtClean="0"/>
              <a:t> para entrada </a:t>
            </a:r>
            <a:r>
              <a:rPr lang="en-US" sz="2400" dirty="0" err="1" smtClean="0"/>
              <a:t>segura</a:t>
            </a:r>
            <a:r>
              <a:rPr lang="en-US" sz="2400" dirty="0" smtClean="0"/>
              <a:t> y </a:t>
            </a:r>
            <a:r>
              <a:rPr lang="en-US" sz="2400" dirty="0" err="1" smtClean="0"/>
              <a:t>salida</a:t>
            </a:r>
            <a:r>
              <a:rPr lang="en-US" sz="2400" dirty="0" smtClean="0"/>
              <a:t> de </a:t>
            </a:r>
            <a:r>
              <a:rPr lang="en-US" sz="2400" dirty="0" err="1" smtClean="0"/>
              <a:t>emergencia</a:t>
            </a:r>
            <a:endParaRPr lang="en-US" sz="2400" dirty="0" smtClean="0"/>
          </a:p>
          <a:p>
            <a:pPr>
              <a:spcBef>
                <a:spcPts val="0"/>
              </a:spcBef>
            </a:pPr>
            <a:r>
              <a:rPr lang="en-US" sz="2400" dirty="0" smtClean="0"/>
              <a:t>SIEMPRE </a:t>
            </a:r>
            <a:r>
              <a:rPr lang="en-US" sz="2400" dirty="0" err="1" smtClean="0"/>
              <a:t>tenga</a:t>
            </a:r>
            <a:r>
              <a:rPr lang="en-US" sz="2400" dirty="0" smtClean="0"/>
              <a:t> a </a:t>
            </a:r>
            <a:r>
              <a:rPr lang="en-US" sz="2400" dirty="0" err="1" smtClean="0"/>
              <a:t>alguien</a:t>
            </a:r>
            <a:r>
              <a:rPr lang="en-US" sz="2400" dirty="0" smtClean="0"/>
              <a:t> que </a:t>
            </a:r>
            <a:r>
              <a:rPr lang="en-US" sz="2400" dirty="0" err="1" smtClean="0"/>
              <a:t>monitoree</a:t>
            </a:r>
            <a:r>
              <a:rPr lang="en-US" sz="2400" dirty="0" smtClean="0"/>
              <a:t> la entrada </a:t>
            </a:r>
            <a:r>
              <a:rPr lang="en-US" sz="2400" dirty="0" err="1" smtClean="0"/>
              <a:t>desde</a:t>
            </a:r>
            <a:r>
              <a:rPr lang="en-US" sz="2400" dirty="0" smtClean="0"/>
              <a:t> </a:t>
            </a:r>
            <a:r>
              <a:rPr lang="en-US" sz="2400" dirty="0" err="1" smtClean="0"/>
              <a:t>afuera</a:t>
            </a:r>
            <a:r>
              <a:rPr lang="en-US" sz="2400" dirty="0" smtClean="0"/>
              <a:t> del </a:t>
            </a:r>
            <a:r>
              <a:rPr lang="en-US" sz="2400" dirty="0" err="1" smtClean="0"/>
              <a:t>depósito</a:t>
            </a:r>
            <a:endParaRPr lang="en-US" sz="2400" dirty="0" smtClean="0"/>
          </a:p>
          <a:p>
            <a:endParaRPr lang="en-US" dirty="0"/>
          </a:p>
        </p:txBody>
      </p:sp>
      <p:pic>
        <p:nvPicPr>
          <p:cNvPr id="6" name="Picture 2" descr="bin entry"/>
          <p:cNvPicPr>
            <a:picLocks noGrp="1" noChangeAspect="1" noChangeArrowheads="1"/>
          </p:cNvPicPr>
          <p:nvPr>
            <p:ph sz="half" idx="2"/>
          </p:nvPr>
        </p:nvPicPr>
        <p:blipFill rotWithShape="1">
          <a:blip r:embed="rId4" cstate="email">
            <a:extLst>
              <a:ext uri="{28A0092B-C50C-407E-A947-70E740481C1C}">
                <a14:useLocalDpi xmlns:a14="http://schemas.microsoft.com/office/drawing/2010/main"/>
              </a:ext>
            </a:extLst>
          </a:blip>
          <a:srcRect/>
          <a:stretch/>
        </p:blipFill>
        <p:spPr bwMode="auto">
          <a:xfrm>
            <a:off x="5520814" y="1295400"/>
            <a:ext cx="3435137" cy="48768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Enredo</a:t>
            </a:r>
            <a:r>
              <a:rPr lang="en-US" dirty="0" smtClean="0"/>
              <a:t> </a:t>
            </a:r>
            <a:endParaRPr lang="en-US" dirty="0"/>
          </a:p>
        </p:txBody>
      </p:sp>
      <p:pic>
        <p:nvPicPr>
          <p:cNvPr id="6" name="Content Placeholder 5" title="Imagen Enredo 1"/>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4648200" y="2241517"/>
            <a:ext cx="4038600" cy="3060766"/>
          </a:xfrm>
        </p:spPr>
      </p:pic>
      <p:sp>
        <p:nvSpPr>
          <p:cNvPr id="5" name="Slide Number Placeholder 4"/>
          <p:cNvSpPr>
            <a:spLocks noGrp="1"/>
          </p:cNvSpPr>
          <p:nvPr>
            <p:ph type="sldNum" sz="quarter" idx="10"/>
          </p:nvPr>
        </p:nvSpPr>
        <p:spPr/>
        <p:txBody>
          <a:bodyPr/>
          <a:lstStyle/>
          <a:p>
            <a:pPr>
              <a:defRPr/>
            </a:pPr>
            <a:fld id="{A0D734F5-CD9F-4E06-BA1C-E4812DFFD926}" type="slidenum">
              <a:rPr lang="en-US" altLang="en-US" smtClean="0"/>
              <a:pPr>
                <a:defRPr/>
              </a:pPr>
              <a:t>74</a:t>
            </a:fld>
            <a:endParaRPr lang="en-US" altLang="en-US"/>
          </a:p>
        </p:txBody>
      </p:sp>
      <p:pic>
        <p:nvPicPr>
          <p:cNvPr id="1026" name="Picture 2" descr="http://i.ytimg.com/vi/4rVx_u8ayEc/hqdefault.jpg" title="imgen Enredo 2"/>
          <p:cNvPicPr>
            <a:picLocks noGrp="1" noChangeAspect="1" noChangeArrowheads="1"/>
          </p:cNvPicPr>
          <p:nvPr>
            <p:ph sz="half" idx="1"/>
          </p:nvPr>
        </p:nvPicPr>
        <p:blipFill>
          <a:blip r:embed="rId4" cstate="email">
            <a:extLst>
              <a:ext uri="{28A0092B-C50C-407E-A947-70E740481C1C}">
                <a14:useLocalDpi xmlns:a14="http://schemas.microsoft.com/office/drawing/2010/main"/>
              </a:ext>
            </a:extLst>
          </a:blip>
          <a:srcRect/>
          <a:stretch>
            <a:fillRect/>
          </a:stretch>
        </p:blipFill>
        <p:spPr bwMode="auto">
          <a:xfrm>
            <a:off x="457200" y="2257425"/>
            <a:ext cx="4038600" cy="30289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734849426"/>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altLang="en-US" dirty="0" err="1" smtClean="0"/>
              <a:t>Quedarse</a:t>
            </a:r>
            <a:r>
              <a:rPr lang="en-US" altLang="en-US" dirty="0" smtClean="0"/>
              <a:t> </a:t>
            </a:r>
            <a:r>
              <a:rPr lang="en-US" altLang="en-US" dirty="0" err="1" smtClean="0"/>
              <a:t>atrapado</a:t>
            </a:r>
            <a:endParaRPr lang="en-US" altLang="en-US" dirty="0" smtClean="0"/>
          </a:p>
        </p:txBody>
      </p:sp>
      <p:pic>
        <p:nvPicPr>
          <p:cNvPr id="4" name="Content Placeholder 5" title="Imagen"/>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876800" y="2209800"/>
            <a:ext cx="3429000" cy="2284571"/>
          </a:xfrm>
          <a:prstGeom prst="rect">
            <a:avLst/>
          </a:prstGeom>
        </p:spPr>
      </p:pic>
      <p:pic>
        <p:nvPicPr>
          <p:cNvPr id="3074" name="Picture 2" descr="http://web.extension.illinois.edu/agsafety/images/image012.png" title="imgaen"/>
          <p:cNvPicPr>
            <a:picLocks noGrp="1" noChangeAspect="1" noChangeArrowheads="1"/>
          </p:cNvPicPr>
          <p:nvPr>
            <p:ph idx="1"/>
          </p:nvPr>
        </p:nvPicPr>
        <p:blipFill rotWithShape="1">
          <a:blip r:embed="rId5" cstate="email">
            <a:extLst>
              <a:ext uri="{28A0092B-C50C-407E-A947-70E740481C1C}">
                <a14:useLocalDpi xmlns:a14="http://schemas.microsoft.com/office/drawing/2010/main"/>
              </a:ext>
            </a:extLst>
          </a:blip>
          <a:srcRect/>
          <a:stretch/>
        </p:blipFill>
        <p:spPr bwMode="auto">
          <a:xfrm>
            <a:off x="838200" y="2166024"/>
            <a:ext cx="3429000" cy="232834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bannergraphic.com/photos/21/95/42/2195428-L.jpg" title="imagen"/>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405952" y="3029709"/>
            <a:ext cx="4476750" cy="2962795"/>
          </a:xfrm>
          <a:prstGeom prst="rect">
            <a:avLst/>
          </a:prstGeom>
          <a:noFill/>
          <a:extLst>
            <a:ext uri="{909E8E84-426E-40DD-AFC4-6F175D3DCCD1}">
              <a14:hiddenFill xmlns:a14="http://schemas.microsoft.com/office/drawing/2010/main">
                <a:solidFill>
                  <a:srgbClr val="FFFFFF"/>
                </a:solidFill>
              </a14:hiddenFill>
            </a:ext>
          </a:extLst>
        </p:spPr>
      </p:pic>
      <p:sp>
        <p:nvSpPr>
          <p:cNvPr id="76802" name="Title 1"/>
          <p:cNvSpPr>
            <a:spLocks noGrp="1"/>
          </p:cNvSpPr>
          <p:nvPr>
            <p:ph type="title"/>
          </p:nvPr>
        </p:nvSpPr>
        <p:spPr>
          <a:xfrm>
            <a:off x="457200" y="457200"/>
            <a:ext cx="8229600" cy="762000"/>
          </a:xfrm>
        </p:spPr>
        <p:txBody>
          <a:bodyPr/>
          <a:lstStyle/>
          <a:p>
            <a:r>
              <a:rPr lang="en-US" altLang="en-US" dirty="0" err="1" smtClean="0"/>
              <a:t>Hundimiento</a:t>
            </a:r>
            <a:r>
              <a:rPr lang="en-US" altLang="en-US" dirty="0" smtClean="0"/>
              <a:t> en </a:t>
            </a:r>
            <a:r>
              <a:rPr lang="en-US" altLang="en-US" dirty="0" err="1" smtClean="0"/>
              <a:t>depósito</a:t>
            </a:r>
            <a:r>
              <a:rPr lang="en-US" altLang="en-US" dirty="0" smtClean="0"/>
              <a:t> de </a:t>
            </a:r>
            <a:r>
              <a:rPr lang="en-US" altLang="en-US" dirty="0" err="1" smtClean="0"/>
              <a:t>grano</a:t>
            </a:r>
            <a:endParaRPr lang="en-US" altLang="en-US" dirty="0" smtClean="0"/>
          </a:p>
        </p:txBody>
      </p:sp>
      <p:sp>
        <p:nvSpPr>
          <p:cNvPr id="76803" name="Content Placeholder 2"/>
          <p:cNvSpPr>
            <a:spLocks noGrp="1"/>
          </p:cNvSpPr>
          <p:nvPr>
            <p:ph idx="1"/>
          </p:nvPr>
        </p:nvSpPr>
        <p:spPr>
          <a:xfrm>
            <a:off x="457200" y="1143000"/>
            <a:ext cx="8077200" cy="4724400"/>
          </a:xfrm>
        </p:spPr>
        <p:txBody>
          <a:bodyPr/>
          <a:lstStyle/>
          <a:p>
            <a:r>
              <a:rPr lang="en-US" altLang="en-US" dirty="0" smtClean="0"/>
              <a:t>La </a:t>
            </a:r>
            <a:r>
              <a:rPr lang="en-US" altLang="en-US" dirty="0" err="1" smtClean="0"/>
              <a:t>mayoría</a:t>
            </a:r>
            <a:r>
              <a:rPr lang="en-US" altLang="en-US" dirty="0" smtClean="0"/>
              <a:t> de </a:t>
            </a:r>
            <a:r>
              <a:rPr lang="en-US" altLang="en-US" dirty="0" err="1" smtClean="0"/>
              <a:t>incidentes</a:t>
            </a:r>
            <a:r>
              <a:rPr lang="en-US" altLang="en-US" dirty="0" smtClean="0"/>
              <a:t> </a:t>
            </a:r>
            <a:r>
              <a:rPr lang="en-US" altLang="en-US" dirty="0" err="1" smtClean="0"/>
              <a:t>ocurre</a:t>
            </a:r>
            <a:r>
              <a:rPr lang="en-US" altLang="en-US" dirty="0" smtClean="0"/>
              <a:t> </a:t>
            </a:r>
            <a:r>
              <a:rPr lang="en-US" altLang="en-US" dirty="0" err="1" smtClean="0"/>
              <a:t>durante</a:t>
            </a:r>
            <a:r>
              <a:rPr lang="en-US" altLang="en-US" dirty="0" smtClean="0"/>
              <a:t> la </a:t>
            </a:r>
            <a:r>
              <a:rPr lang="en-US" altLang="en-US" dirty="0" err="1" smtClean="0"/>
              <a:t>descarga</a:t>
            </a:r>
            <a:endParaRPr lang="en-US" altLang="en-US" dirty="0" smtClean="0"/>
          </a:p>
          <a:p>
            <a:r>
              <a:rPr lang="en-US" altLang="en-US" dirty="0" smtClean="0"/>
              <a:t>La </a:t>
            </a:r>
            <a:r>
              <a:rPr lang="en-US" altLang="en-US" dirty="0" err="1" smtClean="0"/>
              <a:t>mayoría</a:t>
            </a:r>
            <a:r>
              <a:rPr lang="en-US" altLang="en-US" dirty="0" smtClean="0"/>
              <a:t> de </a:t>
            </a:r>
            <a:r>
              <a:rPr lang="en-US" altLang="en-US" dirty="0" err="1" smtClean="0"/>
              <a:t>depósitos</a:t>
            </a:r>
            <a:r>
              <a:rPr lang="en-US" altLang="en-US" dirty="0" smtClean="0"/>
              <a:t> </a:t>
            </a:r>
            <a:r>
              <a:rPr lang="en-US" altLang="en-US" dirty="0" err="1" smtClean="0"/>
              <a:t>tiene</a:t>
            </a:r>
            <a:r>
              <a:rPr lang="en-US" altLang="en-US" dirty="0" smtClean="0"/>
              <a:t> </a:t>
            </a:r>
            <a:r>
              <a:rPr lang="en-US" altLang="en-US" dirty="0" err="1" smtClean="0"/>
              <a:t>una</a:t>
            </a:r>
            <a:r>
              <a:rPr lang="en-US" altLang="en-US" dirty="0" smtClean="0"/>
              <a:t> </a:t>
            </a:r>
            <a:r>
              <a:rPr lang="en-US" altLang="en-US" dirty="0" err="1" smtClean="0"/>
              <a:t>barrena</a:t>
            </a:r>
            <a:endParaRPr lang="en-US" altLang="en-US" dirty="0" smtClean="0"/>
          </a:p>
          <a:p>
            <a:r>
              <a:rPr lang="en-US" altLang="en-US" dirty="0" smtClean="0"/>
              <a:t>El </a:t>
            </a:r>
            <a:r>
              <a:rPr lang="en-US" altLang="en-US" dirty="0" err="1" smtClean="0"/>
              <a:t>flujo</a:t>
            </a:r>
            <a:r>
              <a:rPr lang="en-US" altLang="en-US" dirty="0" smtClean="0"/>
              <a:t> del </a:t>
            </a:r>
            <a:r>
              <a:rPr lang="en-US" altLang="en-US" dirty="0" err="1" smtClean="0"/>
              <a:t>grano</a:t>
            </a:r>
            <a:r>
              <a:rPr lang="en-US" altLang="en-US" dirty="0" smtClean="0"/>
              <a:t> </a:t>
            </a:r>
            <a:r>
              <a:rPr lang="en-US" altLang="en-US" dirty="0" err="1" smtClean="0"/>
              <a:t>es</a:t>
            </a:r>
            <a:r>
              <a:rPr lang="en-US" altLang="en-US" dirty="0" smtClean="0"/>
              <a:t> </a:t>
            </a:r>
            <a:r>
              <a:rPr lang="en-US" altLang="en-US" dirty="0" err="1" smtClean="0"/>
              <a:t>desde</a:t>
            </a:r>
            <a:r>
              <a:rPr lang="en-US" altLang="en-US" dirty="0" smtClean="0"/>
              <a:t> </a:t>
            </a:r>
            <a:r>
              <a:rPr lang="en-US" altLang="en-US" dirty="0" err="1" smtClean="0"/>
              <a:t>arriba</a:t>
            </a:r>
            <a:r>
              <a:rPr lang="en-US" altLang="en-US" dirty="0" smtClean="0"/>
              <a:t>, </a:t>
            </a:r>
            <a:r>
              <a:rPr lang="en-US" altLang="en-US" dirty="0" err="1" smtClean="0"/>
              <a:t>hacia</a:t>
            </a:r>
            <a:r>
              <a:rPr lang="en-US" altLang="en-US" dirty="0" smtClean="0"/>
              <a:t> el </a:t>
            </a:r>
          </a:p>
          <a:p>
            <a:pPr marL="0" indent="0">
              <a:buNone/>
            </a:pPr>
            <a:r>
              <a:rPr lang="en-US" altLang="en-US" dirty="0"/>
              <a:t> </a:t>
            </a:r>
            <a:r>
              <a:rPr lang="en-US" altLang="en-US" dirty="0" smtClean="0"/>
              <a:t>   </a:t>
            </a:r>
            <a:r>
              <a:rPr lang="en-US" altLang="en-US" dirty="0" err="1" smtClean="0"/>
              <a:t>centro</a:t>
            </a:r>
            <a:r>
              <a:rPr lang="en-US" altLang="en-US" dirty="0" smtClean="0"/>
              <a:t> y para </a:t>
            </a:r>
            <a:r>
              <a:rPr lang="en-US" altLang="en-US" dirty="0" err="1" smtClean="0"/>
              <a:t>abajo</a:t>
            </a:r>
            <a:endParaRPr lang="en-US" altLang="en-US" dirty="0" smtClean="0"/>
          </a:p>
          <a:p>
            <a:r>
              <a:rPr lang="en-US" altLang="en-US" dirty="0" err="1" smtClean="0"/>
              <a:t>Puede</a:t>
            </a:r>
            <a:r>
              <a:rPr lang="en-US" altLang="en-US" dirty="0" smtClean="0"/>
              <a:t> </a:t>
            </a:r>
            <a:r>
              <a:rPr lang="en-US" altLang="en-US" dirty="0" err="1" smtClean="0"/>
              <a:t>quedarse</a:t>
            </a:r>
            <a:r>
              <a:rPr lang="en-US" altLang="en-US" dirty="0" smtClean="0"/>
              <a:t> </a:t>
            </a:r>
          </a:p>
          <a:p>
            <a:pPr marL="0" indent="0">
              <a:buNone/>
            </a:pPr>
            <a:r>
              <a:rPr lang="en-US" altLang="en-US" dirty="0"/>
              <a:t> </a:t>
            </a:r>
            <a:r>
              <a:rPr lang="en-US" altLang="en-US" dirty="0" smtClean="0"/>
              <a:t>   </a:t>
            </a:r>
            <a:r>
              <a:rPr lang="en-US" altLang="en-US" dirty="0" err="1" smtClean="0"/>
              <a:t>completamente</a:t>
            </a:r>
            <a:r>
              <a:rPr lang="en-US" altLang="en-US" dirty="0" smtClean="0"/>
              <a:t> </a:t>
            </a:r>
            <a:r>
              <a:rPr lang="en-US" altLang="en-US" dirty="0" err="1" smtClean="0"/>
              <a:t>atrapado</a:t>
            </a:r>
            <a:r>
              <a:rPr lang="en-US" altLang="en-US" dirty="0" smtClean="0"/>
              <a:t> </a:t>
            </a:r>
          </a:p>
          <a:p>
            <a:pPr marL="0" indent="0">
              <a:buNone/>
            </a:pPr>
            <a:r>
              <a:rPr lang="en-US" altLang="en-US" dirty="0"/>
              <a:t> </a:t>
            </a:r>
            <a:r>
              <a:rPr lang="en-US" altLang="en-US" dirty="0" smtClean="0"/>
              <a:t>   </a:t>
            </a:r>
            <a:r>
              <a:rPr lang="en-US" altLang="en-US" dirty="0" err="1" smtClean="0"/>
              <a:t>en</a:t>
            </a:r>
            <a:r>
              <a:rPr lang="en-US" altLang="en-US" dirty="0" smtClean="0"/>
              <a:t> </a:t>
            </a:r>
            <a:r>
              <a:rPr lang="en-US" altLang="en-US" dirty="0" err="1" smtClean="0"/>
              <a:t>segundos</a:t>
            </a:r>
            <a:r>
              <a:rPr lang="en-US" altLang="en-US" dirty="0" smtClean="0"/>
              <a:t> </a:t>
            </a:r>
            <a:r>
              <a:rPr lang="en-US" altLang="en-US" dirty="0" err="1" smtClean="0"/>
              <a:t>si</a:t>
            </a:r>
            <a:r>
              <a:rPr lang="en-US" altLang="en-US" dirty="0" smtClean="0"/>
              <a:t> la </a:t>
            </a:r>
            <a:r>
              <a:rPr lang="en-US" altLang="en-US" dirty="0" err="1" smtClean="0"/>
              <a:t>barrena</a:t>
            </a:r>
            <a:r>
              <a:rPr lang="en-US" altLang="en-US" dirty="0" smtClean="0"/>
              <a:t> </a:t>
            </a:r>
          </a:p>
          <a:p>
            <a:pPr marL="0" indent="0">
              <a:buNone/>
            </a:pPr>
            <a:r>
              <a:rPr lang="en-US" altLang="en-US" dirty="0"/>
              <a:t> </a:t>
            </a:r>
            <a:r>
              <a:rPr lang="en-US" altLang="en-US" dirty="0" smtClean="0"/>
              <a:t>   </a:t>
            </a:r>
            <a:r>
              <a:rPr lang="en-US" altLang="en-US" dirty="0" err="1" smtClean="0"/>
              <a:t>está</a:t>
            </a:r>
            <a:r>
              <a:rPr lang="en-US" altLang="en-US" dirty="0" smtClean="0"/>
              <a:t> </a:t>
            </a:r>
            <a:r>
              <a:rPr lang="en-US" altLang="en-US" dirty="0" err="1" smtClean="0"/>
              <a:t>en</a:t>
            </a:r>
            <a:r>
              <a:rPr lang="en-US" altLang="en-US" dirty="0" smtClean="0"/>
              <a:t> </a:t>
            </a:r>
            <a:r>
              <a:rPr lang="en-US" altLang="en-US" dirty="0" err="1" smtClean="0"/>
              <a:t>operación</a:t>
            </a:r>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p:cNvSpPr>
            <a:spLocks noGrp="1"/>
          </p:cNvSpPr>
          <p:nvPr>
            <p:ph type="title"/>
          </p:nvPr>
        </p:nvSpPr>
        <p:spPr/>
        <p:txBody>
          <a:bodyPr/>
          <a:lstStyle/>
          <a:p>
            <a:r>
              <a:rPr lang="en-US" dirty="0" smtClean="0"/>
              <a:t>Como </a:t>
            </a:r>
            <a:r>
              <a:rPr lang="en-US" dirty="0" err="1" smtClean="0"/>
              <a:t>ocurre</a:t>
            </a:r>
            <a:r>
              <a:rPr lang="en-US" dirty="0" smtClean="0"/>
              <a:t>?</a:t>
            </a:r>
            <a:endParaRPr lang="en-US" dirty="0"/>
          </a:p>
        </p:txBody>
      </p:sp>
      <p:pic>
        <p:nvPicPr>
          <p:cNvPr id="80899" name="Picture 2" descr="https://fumigationzone.files.wordpress.com/2013/02/fss-grain-bin-safety.jpg" title="ejemplos de engulfment"/>
          <p:cNvPicPr>
            <a:picLocks noGrp="1" noChangeAspect="1" noChangeArrowheads="1"/>
          </p:cNvPicPr>
          <p:nvPr>
            <p:ph idx="4294967295"/>
          </p:nvPr>
        </p:nvPicPr>
        <p:blipFill>
          <a:blip r:embed="rId4" cstate="email">
            <a:extLst>
              <a:ext uri="{28A0092B-C50C-407E-A947-70E740481C1C}">
                <a14:useLocalDpi xmlns:a14="http://schemas.microsoft.com/office/drawing/2010/main"/>
              </a:ext>
            </a:extLst>
          </a:blip>
          <a:srcRect/>
          <a:stretch>
            <a:fillRect/>
          </a:stretch>
        </p:blipFill>
        <p:spPr>
          <a:xfrm>
            <a:off x="1054894" y="462895"/>
            <a:ext cx="7186612" cy="5546725"/>
          </a:xfrm>
          <a:noFill/>
        </p:spPr>
      </p:pic>
      <p:sp>
        <p:nvSpPr>
          <p:cNvPr id="2" name="TextBox 1"/>
          <p:cNvSpPr txBox="1"/>
          <p:nvPr/>
        </p:nvSpPr>
        <p:spPr>
          <a:xfrm>
            <a:off x="2362200" y="295275"/>
            <a:ext cx="4572000" cy="584775"/>
          </a:xfrm>
          <a:prstGeom prst="rect">
            <a:avLst/>
          </a:prstGeom>
          <a:solidFill>
            <a:schemeClr val="bg1"/>
          </a:solidFill>
        </p:spPr>
        <p:txBody>
          <a:bodyPr wrap="square" rtlCol="0">
            <a:spAutoFit/>
          </a:bodyPr>
          <a:lstStyle/>
          <a:p>
            <a:pPr algn="ctr"/>
            <a:r>
              <a:rPr lang="es-MX" sz="3200" dirty="0" smtClean="0">
                <a:solidFill>
                  <a:srgbClr val="FF0000"/>
                </a:solidFill>
                <a:latin typeface="Arial Black" panose="020B0A04020102020204" pitchFamily="34" charset="0"/>
                <a:cs typeface="Times New Roman" pitchFamily="18" charset="0"/>
              </a:rPr>
              <a:t>¿Cómo ocurre?</a:t>
            </a:r>
            <a:endParaRPr lang="en-US" sz="3200" dirty="0" smtClean="0">
              <a:solidFill>
                <a:srgbClr val="FF0000"/>
              </a:solidFill>
              <a:latin typeface="Arial Black" panose="020B0A04020102020204" pitchFamily="34" charset="0"/>
              <a:cs typeface="Times New Roman" pitchFamily="18" charset="0"/>
            </a:endParaRPr>
          </a:p>
        </p:txBody>
      </p:sp>
      <p:sp>
        <p:nvSpPr>
          <p:cNvPr id="3" name="TextBox 2"/>
          <p:cNvSpPr txBox="1"/>
          <p:nvPr/>
        </p:nvSpPr>
        <p:spPr>
          <a:xfrm>
            <a:off x="2438400" y="2590800"/>
            <a:ext cx="1828800" cy="584775"/>
          </a:xfrm>
          <a:prstGeom prst="rect">
            <a:avLst/>
          </a:prstGeom>
          <a:solidFill>
            <a:schemeClr val="bg1"/>
          </a:solidFill>
        </p:spPr>
        <p:txBody>
          <a:bodyPr wrap="square" rtlCol="0">
            <a:spAutoFit/>
          </a:bodyPr>
          <a:lstStyle/>
          <a:p>
            <a:pPr algn="ctr"/>
            <a:r>
              <a:rPr lang="es-MX" sz="1600" dirty="0" smtClean="0">
                <a:latin typeface="Arial Black" panose="020B0A04020102020204" pitchFamily="34" charset="0"/>
                <a:cs typeface="Times New Roman" pitchFamily="18" charset="0"/>
              </a:rPr>
              <a:t>¿Qué tan rápido ocurre?</a:t>
            </a:r>
            <a:endParaRPr lang="en-US" sz="1600" dirty="0" smtClean="0">
              <a:latin typeface="Arial Black" panose="020B0A04020102020204" pitchFamily="34" charset="0"/>
              <a:cs typeface="Times New Roman" pitchFamily="18" charset="0"/>
            </a:endParaRPr>
          </a:p>
        </p:txBody>
      </p:sp>
      <p:sp>
        <p:nvSpPr>
          <p:cNvPr id="6" name="TextBox 5"/>
          <p:cNvSpPr txBox="1"/>
          <p:nvPr/>
        </p:nvSpPr>
        <p:spPr>
          <a:xfrm>
            <a:off x="4495800" y="2590800"/>
            <a:ext cx="3657600" cy="584775"/>
          </a:xfrm>
          <a:prstGeom prst="rect">
            <a:avLst/>
          </a:prstGeom>
          <a:solidFill>
            <a:schemeClr val="bg1"/>
          </a:solidFill>
        </p:spPr>
        <p:txBody>
          <a:bodyPr wrap="square" rtlCol="0">
            <a:spAutoFit/>
          </a:bodyPr>
          <a:lstStyle/>
          <a:p>
            <a:pPr algn="ctr"/>
            <a:r>
              <a:rPr lang="es-MX" sz="1600" dirty="0" smtClean="0">
                <a:latin typeface="Arial Black" panose="020B0A04020102020204" pitchFamily="34" charset="0"/>
                <a:cs typeface="Times New Roman" pitchFamily="18" charset="0"/>
              </a:rPr>
              <a:t>¿Qué se requiere para sacar a una persona de 165 libras?</a:t>
            </a:r>
            <a:endParaRPr lang="en-US" sz="1600" dirty="0" smtClean="0">
              <a:latin typeface="Arial Black" panose="020B0A04020102020204" pitchFamily="34" charset="0"/>
              <a:cs typeface="Times New Roman" pitchFamily="18" charset="0"/>
            </a:endParaRPr>
          </a:p>
        </p:txBody>
      </p:sp>
      <p:sp>
        <p:nvSpPr>
          <p:cNvPr id="7" name="TextBox 6"/>
          <p:cNvSpPr txBox="1"/>
          <p:nvPr/>
        </p:nvSpPr>
        <p:spPr>
          <a:xfrm>
            <a:off x="1371600" y="5486400"/>
            <a:ext cx="6477000" cy="523220"/>
          </a:xfrm>
          <a:prstGeom prst="rect">
            <a:avLst/>
          </a:prstGeom>
          <a:solidFill>
            <a:schemeClr val="bg1"/>
          </a:solidFill>
        </p:spPr>
        <p:txBody>
          <a:bodyPr wrap="square" rtlCol="0">
            <a:spAutoFit/>
          </a:bodyPr>
          <a:lstStyle/>
          <a:p>
            <a:pPr algn="ctr"/>
            <a:r>
              <a:rPr lang="es-MX" sz="2800" dirty="0" smtClean="0">
                <a:solidFill>
                  <a:srgbClr val="FF0000"/>
                </a:solidFill>
                <a:latin typeface="Arial Black" panose="020B0A04020102020204" pitchFamily="34" charset="0"/>
                <a:cs typeface="Times New Roman" pitchFamily="18" charset="0"/>
              </a:rPr>
              <a:t>¡No puede salvarse a sí mismo!</a:t>
            </a:r>
            <a:endParaRPr lang="en-US" sz="2800" dirty="0" smtClean="0">
              <a:solidFill>
                <a:srgbClr val="FF0000"/>
              </a:solidFill>
              <a:latin typeface="Arial Black" panose="020B0A04020102020204" pitchFamily="34"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457200" y="457200"/>
            <a:ext cx="8229600" cy="685800"/>
          </a:xfrm>
        </p:spPr>
        <p:txBody>
          <a:bodyPr/>
          <a:lstStyle/>
          <a:p>
            <a:r>
              <a:rPr lang="en-US" altLang="en-US" dirty="0" err="1" smtClean="0"/>
              <a:t>Síndrome</a:t>
            </a:r>
            <a:r>
              <a:rPr lang="en-US" altLang="en-US" dirty="0" smtClean="0"/>
              <a:t> de </a:t>
            </a:r>
            <a:r>
              <a:rPr lang="en-US" altLang="en-US" dirty="0" err="1" smtClean="0"/>
              <a:t>tejido</a:t>
            </a:r>
            <a:r>
              <a:rPr lang="en-US" altLang="en-US" dirty="0" smtClean="0"/>
              <a:t> </a:t>
            </a:r>
            <a:r>
              <a:rPr lang="en-US" altLang="en-US" dirty="0" err="1" smtClean="0"/>
              <a:t>aplastado</a:t>
            </a:r>
            <a:endParaRPr lang="en-US" altLang="en-US" dirty="0" smtClean="0"/>
          </a:p>
        </p:txBody>
      </p:sp>
      <p:sp>
        <p:nvSpPr>
          <p:cNvPr id="3" name="Content Placeholder 2"/>
          <p:cNvSpPr>
            <a:spLocks noGrp="1"/>
          </p:cNvSpPr>
          <p:nvPr>
            <p:ph idx="1"/>
          </p:nvPr>
        </p:nvSpPr>
        <p:spPr>
          <a:xfrm>
            <a:off x="457200" y="1143000"/>
            <a:ext cx="8229600" cy="4572000"/>
          </a:xfrm>
        </p:spPr>
        <p:txBody>
          <a:bodyPr/>
          <a:lstStyle/>
          <a:p>
            <a:pPr marL="0" indent="0">
              <a:buFont typeface="Arial" charset="0"/>
              <a:buNone/>
              <a:defRPr/>
            </a:pPr>
            <a:r>
              <a:rPr lang="en-US" altLang="en-US" sz="2000" b="1" dirty="0" smtClean="0"/>
              <a:t>Una de las </a:t>
            </a:r>
            <a:r>
              <a:rPr lang="en-US" altLang="en-US" sz="2000" b="1" dirty="0" err="1" smtClean="0"/>
              <a:t>lesiones</a:t>
            </a:r>
            <a:r>
              <a:rPr lang="en-US" altLang="en-US" sz="2000" b="1" dirty="0" smtClean="0"/>
              <a:t> </a:t>
            </a:r>
            <a:r>
              <a:rPr lang="en-US" altLang="en-US" sz="2000" b="1" dirty="0" err="1" smtClean="0"/>
              <a:t>más</a:t>
            </a:r>
            <a:r>
              <a:rPr lang="en-US" altLang="en-US" sz="2000" b="1" dirty="0" smtClean="0"/>
              <a:t> </a:t>
            </a:r>
            <a:r>
              <a:rPr lang="en-US" altLang="en-US" sz="2000" b="1" dirty="0" err="1" smtClean="0"/>
              <a:t>temidas</a:t>
            </a:r>
            <a:r>
              <a:rPr lang="en-US" altLang="en-US" sz="2000" b="1" dirty="0" smtClean="0"/>
              <a:t> </a:t>
            </a:r>
            <a:r>
              <a:rPr lang="en-US" altLang="en-US" sz="2000" b="1" dirty="0" err="1" smtClean="0"/>
              <a:t>en</a:t>
            </a:r>
            <a:r>
              <a:rPr lang="en-US" altLang="en-US" sz="2000" b="1" dirty="0" smtClean="0"/>
              <a:t> </a:t>
            </a:r>
            <a:r>
              <a:rPr lang="en-US" altLang="en-US" sz="2000" b="1" dirty="0" err="1" smtClean="0"/>
              <a:t>emergencias</a:t>
            </a:r>
            <a:r>
              <a:rPr lang="en-US" altLang="en-US" sz="2000" b="1" dirty="0" smtClean="0"/>
              <a:t> de </a:t>
            </a:r>
            <a:r>
              <a:rPr lang="en-US" altLang="en-US" sz="2000" b="1" dirty="0" err="1" smtClean="0"/>
              <a:t>respuesta</a:t>
            </a:r>
            <a:r>
              <a:rPr lang="en-US" altLang="en-US" sz="2000" b="1" dirty="0" smtClean="0"/>
              <a:t> </a:t>
            </a:r>
            <a:r>
              <a:rPr lang="en-US" altLang="en-US" sz="2000" b="1" dirty="0" err="1" smtClean="0"/>
              <a:t>demorada</a:t>
            </a:r>
            <a:r>
              <a:rPr lang="en-US" altLang="en-US" sz="2000" b="1" dirty="0" smtClean="0"/>
              <a:t>. </a:t>
            </a:r>
            <a:endParaRPr lang="en-US" altLang="en-US" sz="2400" b="1" dirty="0" smtClean="0"/>
          </a:p>
          <a:p>
            <a:pPr marL="0" indent="0">
              <a:buFont typeface="Arial" charset="0"/>
              <a:buNone/>
              <a:defRPr/>
            </a:pPr>
            <a:r>
              <a:rPr lang="en-US" altLang="en-US" sz="2000" dirty="0" err="1" smtClean="0"/>
              <a:t>Es</a:t>
            </a:r>
            <a:r>
              <a:rPr lang="en-US" altLang="en-US" sz="2000" dirty="0" smtClean="0"/>
              <a:t> </a:t>
            </a:r>
            <a:r>
              <a:rPr lang="en-US" altLang="en-US" sz="2000" dirty="0" err="1" smtClean="0"/>
              <a:t>una</a:t>
            </a:r>
            <a:r>
              <a:rPr lang="en-US" altLang="en-US" sz="2000" dirty="0" smtClean="0"/>
              <a:t> </a:t>
            </a:r>
            <a:r>
              <a:rPr lang="en-US" altLang="en-US" sz="2000" dirty="0" err="1" smtClean="0"/>
              <a:t>lesión</a:t>
            </a:r>
            <a:r>
              <a:rPr lang="en-US" altLang="en-US" sz="2000" dirty="0" smtClean="0"/>
              <a:t> </a:t>
            </a:r>
            <a:r>
              <a:rPr lang="en-US" altLang="en-US" sz="2000" dirty="0" err="1" smtClean="0"/>
              <a:t>severa</a:t>
            </a:r>
            <a:r>
              <a:rPr lang="en-US" altLang="en-US" sz="2000" dirty="0" smtClean="0"/>
              <a:t> de </a:t>
            </a:r>
            <a:r>
              <a:rPr lang="en-US" altLang="en-US" sz="2000" dirty="0" err="1" smtClean="0"/>
              <a:t>compresión</a:t>
            </a:r>
            <a:r>
              <a:rPr lang="en-US" altLang="en-US" sz="2000" dirty="0" smtClean="0"/>
              <a:t> a </a:t>
            </a:r>
            <a:r>
              <a:rPr lang="en-US" altLang="en-US" sz="2000" dirty="0" err="1" smtClean="0"/>
              <a:t>los</a:t>
            </a:r>
            <a:r>
              <a:rPr lang="en-US" altLang="en-US" sz="2000" dirty="0" smtClean="0"/>
              <a:t> </a:t>
            </a:r>
            <a:r>
              <a:rPr lang="en-US" altLang="en-US" sz="2000" dirty="0" err="1" smtClean="0"/>
              <a:t>músculos</a:t>
            </a:r>
            <a:r>
              <a:rPr lang="en-US" altLang="en-US" sz="2000" dirty="0" smtClean="0"/>
              <a:t> que </a:t>
            </a:r>
            <a:r>
              <a:rPr lang="en-US" altLang="en-US" sz="2000" dirty="0" err="1" smtClean="0"/>
              <a:t>resulta</a:t>
            </a:r>
            <a:r>
              <a:rPr lang="en-US" altLang="en-US" sz="2000" dirty="0" smtClean="0"/>
              <a:t> </a:t>
            </a:r>
            <a:r>
              <a:rPr lang="en-US" altLang="en-US" sz="2000" dirty="0" err="1" smtClean="0"/>
              <a:t>en</a:t>
            </a:r>
            <a:r>
              <a:rPr lang="en-US" altLang="en-US" sz="2000" dirty="0" smtClean="0"/>
              <a:t> la </a:t>
            </a:r>
            <a:r>
              <a:rPr lang="en-US" altLang="en-US" sz="2000" dirty="0" err="1" smtClean="0"/>
              <a:t>muerte</a:t>
            </a:r>
            <a:r>
              <a:rPr lang="en-US" altLang="en-US" sz="2000" dirty="0" smtClean="0"/>
              <a:t> de las </a:t>
            </a:r>
            <a:r>
              <a:rPr lang="en-US" altLang="en-US" sz="2000" dirty="0" err="1" smtClean="0"/>
              <a:t>células</a:t>
            </a:r>
            <a:r>
              <a:rPr lang="en-US" altLang="en-US" sz="2000" dirty="0" smtClean="0"/>
              <a:t> </a:t>
            </a:r>
            <a:r>
              <a:rPr lang="en-US" altLang="en-US" sz="2000" dirty="0" err="1" smtClean="0"/>
              <a:t>musculares</a:t>
            </a:r>
            <a:r>
              <a:rPr lang="en-US" altLang="en-US" sz="2000" dirty="0" smtClean="0"/>
              <a:t>. </a:t>
            </a:r>
            <a:r>
              <a:rPr lang="en-US" altLang="en-US" sz="2000" dirty="0" err="1" smtClean="0"/>
              <a:t>Mientras</a:t>
            </a:r>
            <a:r>
              <a:rPr lang="en-US" altLang="en-US" sz="2000" dirty="0" smtClean="0"/>
              <a:t> </a:t>
            </a:r>
            <a:r>
              <a:rPr lang="en-US" altLang="en-US" sz="2000" dirty="0" err="1" smtClean="0"/>
              <a:t>mueren</a:t>
            </a:r>
            <a:r>
              <a:rPr lang="en-US" altLang="en-US" sz="2000" dirty="0" smtClean="0"/>
              <a:t> las </a:t>
            </a:r>
            <a:r>
              <a:rPr lang="en-US" altLang="en-US" sz="2000" dirty="0" err="1" smtClean="0"/>
              <a:t>células</a:t>
            </a:r>
            <a:r>
              <a:rPr lang="en-US" altLang="en-US" sz="2000" dirty="0" smtClean="0"/>
              <a:t> </a:t>
            </a:r>
            <a:r>
              <a:rPr lang="en-US" altLang="en-US" sz="2000" dirty="0" err="1" smtClean="0"/>
              <a:t>producen</a:t>
            </a:r>
            <a:r>
              <a:rPr lang="en-US" altLang="en-US" sz="2000" dirty="0" smtClean="0"/>
              <a:t> </a:t>
            </a:r>
            <a:r>
              <a:rPr lang="en-US" altLang="en-US" sz="2000" dirty="0" err="1" smtClean="0"/>
              <a:t>toxinas</a:t>
            </a:r>
            <a:r>
              <a:rPr lang="en-US" altLang="en-US" sz="2000" dirty="0" smtClean="0"/>
              <a:t> que </a:t>
            </a:r>
            <a:r>
              <a:rPr lang="en-US" altLang="en-US" sz="2000" dirty="0" err="1" smtClean="0"/>
              <a:t>pueden</a:t>
            </a:r>
            <a:r>
              <a:rPr lang="en-US" altLang="en-US" sz="2000" dirty="0" smtClean="0"/>
              <a:t> </a:t>
            </a:r>
            <a:r>
              <a:rPr lang="en-US" altLang="en-US" sz="2000" dirty="0" err="1" smtClean="0"/>
              <a:t>tener</a:t>
            </a:r>
            <a:r>
              <a:rPr lang="en-US" altLang="en-US" sz="2000" dirty="0" smtClean="0"/>
              <a:t> un </a:t>
            </a:r>
            <a:r>
              <a:rPr lang="en-US" altLang="en-US" sz="2000" dirty="0" err="1" smtClean="0"/>
              <a:t>efecto</a:t>
            </a:r>
            <a:r>
              <a:rPr lang="en-US" altLang="en-US" sz="2000" dirty="0" smtClean="0"/>
              <a:t> mortal </a:t>
            </a:r>
            <a:r>
              <a:rPr lang="en-US" altLang="en-US" sz="2000" dirty="0" err="1" smtClean="0"/>
              <a:t>cuando</a:t>
            </a:r>
            <a:r>
              <a:rPr lang="en-US" altLang="en-US" sz="2000" dirty="0" smtClean="0"/>
              <a:t> se </a:t>
            </a:r>
            <a:r>
              <a:rPr lang="en-US" altLang="en-US" sz="2000" dirty="0" err="1" smtClean="0"/>
              <a:t>quita</a:t>
            </a:r>
            <a:r>
              <a:rPr lang="en-US" altLang="en-US" sz="2000" dirty="0" smtClean="0"/>
              <a:t> la </a:t>
            </a:r>
            <a:r>
              <a:rPr lang="en-US" altLang="en-US" sz="2000" dirty="0" err="1" smtClean="0"/>
              <a:t>presión</a:t>
            </a:r>
            <a:r>
              <a:rPr lang="en-US" altLang="en-US" sz="2000" dirty="0" smtClean="0"/>
              <a:t>. </a:t>
            </a:r>
            <a:r>
              <a:rPr lang="en-US" altLang="en-US" sz="2000" dirty="0" err="1" smtClean="0"/>
              <a:t>Generalmente</a:t>
            </a:r>
            <a:r>
              <a:rPr lang="en-US" altLang="en-US" sz="2000" dirty="0" smtClean="0"/>
              <a:t> </a:t>
            </a:r>
            <a:r>
              <a:rPr lang="en-US" altLang="en-US" sz="2000" dirty="0" err="1" smtClean="0"/>
              <a:t>ocurre</a:t>
            </a:r>
            <a:r>
              <a:rPr lang="en-US" altLang="en-US" sz="2000" dirty="0" smtClean="0"/>
              <a:t> con la masa muscular </a:t>
            </a:r>
            <a:r>
              <a:rPr lang="en-US" altLang="en-US" sz="2000" dirty="0" err="1" smtClean="0"/>
              <a:t>grande</a:t>
            </a:r>
            <a:r>
              <a:rPr lang="en-US" altLang="en-US" sz="2000" dirty="0" smtClean="0"/>
              <a:t> </a:t>
            </a:r>
            <a:r>
              <a:rPr lang="en-US" altLang="en-US" sz="2000" dirty="0" err="1" smtClean="0"/>
              <a:t>en</a:t>
            </a:r>
            <a:r>
              <a:rPr lang="en-US" altLang="en-US" sz="2000" dirty="0" smtClean="0"/>
              <a:t> las </a:t>
            </a:r>
            <a:r>
              <a:rPr lang="en-US" altLang="en-US" sz="2000" dirty="0" err="1" smtClean="0"/>
              <a:t>extremidades</a:t>
            </a:r>
            <a:r>
              <a:rPr lang="en-US" altLang="en-US" sz="2000" dirty="0" smtClean="0"/>
              <a:t> </a:t>
            </a:r>
            <a:r>
              <a:rPr lang="en-US" altLang="en-US" sz="2000" dirty="0" err="1" smtClean="0"/>
              <a:t>inferiores</a:t>
            </a:r>
            <a:r>
              <a:rPr lang="en-US" altLang="en-US" sz="2000" dirty="0" smtClean="0"/>
              <a:t> con </a:t>
            </a:r>
            <a:r>
              <a:rPr lang="en-US" altLang="en-US" sz="2000" dirty="0" err="1" smtClean="0"/>
              <a:t>compresión</a:t>
            </a:r>
            <a:r>
              <a:rPr lang="en-US" altLang="en-US" sz="2000" dirty="0" smtClean="0"/>
              <a:t> </a:t>
            </a:r>
            <a:r>
              <a:rPr lang="en-US" altLang="en-US" sz="2000" dirty="0" err="1" smtClean="0"/>
              <a:t>prolongada</a:t>
            </a:r>
            <a:r>
              <a:rPr lang="en-US" altLang="en-US" sz="2000" dirty="0" smtClean="0"/>
              <a:t> de 4 horas o </a:t>
            </a:r>
            <a:r>
              <a:rPr lang="en-US" altLang="en-US" sz="2000" dirty="0" err="1" smtClean="0"/>
              <a:t>más</a:t>
            </a:r>
            <a:r>
              <a:rPr lang="en-US" altLang="en-US" sz="2000" dirty="0" smtClean="0"/>
              <a:t>. No obstante, se </a:t>
            </a:r>
            <a:r>
              <a:rPr lang="en-US" altLang="en-US" sz="2000" dirty="0" err="1" smtClean="0"/>
              <a:t>han</a:t>
            </a:r>
            <a:r>
              <a:rPr lang="en-US" altLang="en-US" sz="2000" dirty="0" smtClean="0"/>
              <a:t> </a:t>
            </a:r>
            <a:r>
              <a:rPr lang="en-US" altLang="en-US" sz="2000" dirty="0" err="1" smtClean="0"/>
              <a:t>documentado</a:t>
            </a:r>
            <a:r>
              <a:rPr lang="en-US" altLang="en-US" sz="2000" dirty="0" smtClean="0"/>
              <a:t> </a:t>
            </a:r>
            <a:r>
              <a:rPr lang="en-US" altLang="en-US" sz="2000" dirty="0" err="1" smtClean="0"/>
              <a:t>casos</a:t>
            </a:r>
            <a:r>
              <a:rPr lang="en-US" altLang="en-US" sz="2000" dirty="0" smtClean="0"/>
              <a:t> de </a:t>
            </a:r>
            <a:r>
              <a:rPr lang="en-US" altLang="en-US" sz="2000" dirty="0" err="1" smtClean="0"/>
              <a:t>menos</a:t>
            </a:r>
            <a:r>
              <a:rPr lang="en-US" altLang="en-US" sz="2000" dirty="0" smtClean="0"/>
              <a:t> de </a:t>
            </a:r>
            <a:r>
              <a:rPr lang="en-US" altLang="en-US" sz="2000" dirty="0" err="1" smtClean="0"/>
              <a:t>una</a:t>
            </a:r>
            <a:r>
              <a:rPr lang="en-US" altLang="en-US" sz="2000" dirty="0" smtClean="0"/>
              <a:t> hora o </a:t>
            </a:r>
            <a:r>
              <a:rPr lang="en-US" altLang="en-US" sz="2000" dirty="0" err="1" smtClean="0"/>
              <a:t>en</a:t>
            </a:r>
            <a:r>
              <a:rPr lang="en-US" altLang="en-US" sz="2000" dirty="0" smtClean="0"/>
              <a:t> </a:t>
            </a:r>
            <a:r>
              <a:rPr lang="en-US" altLang="en-US" sz="2000" dirty="0" err="1" smtClean="0"/>
              <a:t>extremidades</a:t>
            </a:r>
            <a:r>
              <a:rPr lang="en-US" altLang="en-US" sz="2000" dirty="0" smtClean="0"/>
              <a:t> </a:t>
            </a:r>
            <a:r>
              <a:rPr lang="en-US" altLang="en-US" sz="2000" dirty="0" err="1" smtClean="0"/>
              <a:t>pequeñas</a:t>
            </a:r>
            <a:r>
              <a:rPr lang="en-US" altLang="en-US" sz="2000" dirty="0" smtClean="0"/>
              <a:t> </a:t>
            </a:r>
            <a:r>
              <a:rPr lang="en-US" altLang="en-US" sz="2000" dirty="0" err="1" smtClean="0"/>
              <a:t>donde</a:t>
            </a:r>
            <a:r>
              <a:rPr lang="en-US" altLang="en-US" sz="2000" dirty="0" smtClean="0"/>
              <a:t> se ha </a:t>
            </a:r>
            <a:r>
              <a:rPr lang="en-US" altLang="en-US" sz="2000" dirty="0" err="1" smtClean="0"/>
              <a:t>limitado</a:t>
            </a:r>
            <a:r>
              <a:rPr lang="en-US" altLang="en-US" sz="2000" dirty="0" smtClean="0"/>
              <a:t> la </a:t>
            </a:r>
            <a:r>
              <a:rPr lang="en-US" altLang="en-US" sz="2000" dirty="0" err="1" smtClean="0"/>
              <a:t>circulación</a:t>
            </a:r>
            <a:r>
              <a:rPr lang="en-US" altLang="en-US" sz="2000" dirty="0" smtClean="0"/>
              <a:t> de </a:t>
            </a:r>
            <a:r>
              <a:rPr lang="en-US" altLang="en-US" sz="2000" dirty="0" err="1" smtClean="0"/>
              <a:t>sangre</a:t>
            </a:r>
            <a:r>
              <a:rPr lang="en-US" altLang="en-US" sz="2000" dirty="0" smtClean="0"/>
              <a:t>. Son </a:t>
            </a:r>
            <a:r>
              <a:rPr lang="en-US" altLang="en-US" sz="2000" dirty="0" err="1" smtClean="0"/>
              <a:t>pocos</a:t>
            </a:r>
            <a:r>
              <a:rPr lang="en-US" altLang="en-US" sz="2000" dirty="0" smtClean="0"/>
              <a:t> </a:t>
            </a:r>
            <a:r>
              <a:rPr lang="en-US" altLang="en-US" sz="2000" dirty="0" err="1" smtClean="0"/>
              <a:t>los</a:t>
            </a:r>
            <a:r>
              <a:rPr lang="en-US" altLang="en-US" sz="2000" dirty="0" smtClean="0"/>
              <a:t> </a:t>
            </a:r>
            <a:r>
              <a:rPr lang="en-US" altLang="en-US" sz="2000" dirty="0" err="1" smtClean="0"/>
              <a:t>signos</a:t>
            </a:r>
            <a:r>
              <a:rPr lang="en-US" altLang="en-US" sz="2000" dirty="0" smtClean="0"/>
              <a:t> y </a:t>
            </a:r>
            <a:r>
              <a:rPr lang="en-US" altLang="en-US" sz="2000" dirty="0" err="1" smtClean="0"/>
              <a:t>síntomas</a:t>
            </a:r>
            <a:r>
              <a:rPr lang="en-US" altLang="en-US" sz="2000" dirty="0" smtClean="0"/>
              <a:t> hasta que se </a:t>
            </a:r>
            <a:r>
              <a:rPr lang="en-US" altLang="en-US" sz="2000" dirty="0" err="1" smtClean="0"/>
              <a:t>saque</a:t>
            </a:r>
            <a:r>
              <a:rPr lang="en-US" altLang="en-US" sz="2000" dirty="0" smtClean="0"/>
              <a:t> la persona, y </a:t>
            </a:r>
            <a:r>
              <a:rPr lang="en-US" altLang="en-US" sz="2000" dirty="0" err="1" smtClean="0"/>
              <a:t>entonces</a:t>
            </a:r>
            <a:r>
              <a:rPr lang="en-US" altLang="en-US" sz="2000" dirty="0" smtClean="0"/>
              <a:t> </a:t>
            </a:r>
            <a:r>
              <a:rPr lang="en-US" altLang="en-US" sz="2000" dirty="0" err="1" smtClean="0"/>
              <a:t>puede</a:t>
            </a:r>
            <a:r>
              <a:rPr lang="en-US" altLang="en-US" sz="2000" dirty="0" smtClean="0"/>
              <a:t> </a:t>
            </a:r>
            <a:r>
              <a:rPr lang="en-US" altLang="en-US" sz="2000" dirty="0" err="1" smtClean="0"/>
              <a:t>ser</a:t>
            </a:r>
            <a:r>
              <a:rPr lang="en-US" altLang="en-US" sz="2000" dirty="0" smtClean="0"/>
              <a:t> </a:t>
            </a:r>
            <a:r>
              <a:rPr lang="en-US" altLang="en-US" sz="2000" dirty="0" err="1" smtClean="0"/>
              <a:t>muy</a:t>
            </a:r>
            <a:r>
              <a:rPr lang="en-US" altLang="en-US" sz="2000" dirty="0" smtClean="0"/>
              <a:t> </a:t>
            </a:r>
            <a:r>
              <a:rPr lang="en-US" altLang="en-US" sz="2000" dirty="0" err="1" smtClean="0"/>
              <a:t>tarde</a:t>
            </a:r>
            <a:r>
              <a:rPr lang="en-US" altLang="en-US" sz="2000" dirty="0" smtClean="0"/>
              <a:t>. La </a:t>
            </a:r>
            <a:r>
              <a:rPr lang="en-US" altLang="en-US" sz="2000" dirty="0" err="1" smtClean="0"/>
              <a:t>muerte</a:t>
            </a:r>
            <a:r>
              <a:rPr lang="en-US" altLang="en-US" sz="2000" dirty="0" smtClean="0"/>
              <a:t> </a:t>
            </a:r>
            <a:r>
              <a:rPr lang="en-US" altLang="en-US" sz="2000" dirty="0" err="1" smtClean="0"/>
              <a:t>puede</a:t>
            </a:r>
            <a:r>
              <a:rPr lang="en-US" altLang="en-US" sz="2000" dirty="0" smtClean="0"/>
              <a:t> </a:t>
            </a:r>
            <a:r>
              <a:rPr lang="en-US" altLang="en-US" sz="2000" dirty="0" err="1" smtClean="0"/>
              <a:t>ocurrir</a:t>
            </a:r>
            <a:r>
              <a:rPr lang="en-US" altLang="en-US" sz="2000" dirty="0" smtClean="0"/>
              <a:t> </a:t>
            </a:r>
            <a:r>
              <a:rPr lang="en-US" altLang="en-US" sz="2000" dirty="0" err="1" smtClean="0"/>
              <a:t>en</a:t>
            </a:r>
            <a:r>
              <a:rPr lang="en-US" altLang="en-US" sz="2000" dirty="0" smtClean="0"/>
              <a:t> </a:t>
            </a:r>
            <a:r>
              <a:rPr lang="en-US" altLang="en-US" sz="2000" dirty="0" err="1" smtClean="0"/>
              <a:t>minutos</a:t>
            </a:r>
            <a:r>
              <a:rPr lang="en-US" altLang="en-US" sz="2000" dirty="0" smtClean="0"/>
              <a:t>, </a:t>
            </a:r>
            <a:r>
              <a:rPr lang="en-US" altLang="en-US" sz="2000" dirty="0" err="1" smtClean="0"/>
              <a:t>puede</a:t>
            </a:r>
            <a:r>
              <a:rPr lang="en-US" altLang="en-US" sz="2000" dirty="0" smtClean="0"/>
              <a:t> </a:t>
            </a:r>
            <a:r>
              <a:rPr lang="en-US" altLang="en-US" sz="2000" dirty="0" err="1" smtClean="0"/>
              <a:t>haber</a:t>
            </a:r>
            <a:r>
              <a:rPr lang="en-US" altLang="en-US" sz="2000" dirty="0" smtClean="0"/>
              <a:t> </a:t>
            </a:r>
            <a:r>
              <a:rPr lang="en-US" altLang="en-US" sz="2000" dirty="0" err="1" smtClean="0"/>
              <a:t>hinchazón</a:t>
            </a:r>
            <a:r>
              <a:rPr lang="en-US" altLang="en-US" sz="2000" dirty="0" smtClean="0"/>
              <a:t> y shock </a:t>
            </a:r>
            <a:r>
              <a:rPr lang="en-US" altLang="en-US" sz="2000" dirty="0" err="1" smtClean="0"/>
              <a:t>demorado</a:t>
            </a:r>
            <a:r>
              <a:rPr lang="en-US" altLang="en-US" sz="2000" dirty="0" smtClean="0"/>
              <a:t>, el </a:t>
            </a:r>
            <a:r>
              <a:rPr lang="en-US" altLang="en-US" sz="2000" dirty="0" err="1" smtClean="0"/>
              <a:t>pulso</a:t>
            </a:r>
            <a:r>
              <a:rPr lang="en-US" altLang="en-US" sz="2000" dirty="0" smtClean="0"/>
              <a:t> distal </a:t>
            </a:r>
            <a:r>
              <a:rPr lang="en-US" altLang="en-US" sz="2000" dirty="0" err="1" smtClean="0"/>
              <a:t>puede</a:t>
            </a:r>
            <a:r>
              <a:rPr lang="en-US" altLang="en-US" sz="2000" dirty="0" smtClean="0"/>
              <a:t> o no </a:t>
            </a:r>
            <a:r>
              <a:rPr lang="en-US" altLang="en-US" sz="2000" dirty="0" err="1" smtClean="0"/>
              <a:t>estar</a:t>
            </a:r>
            <a:r>
              <a:rPr lang="en-US" altLang="en-US" sz="2000" dirty="0" smtClean="0"/>
              <a:t> </a:t>
            </a:r>
            <a:r>
              <a:rPr lang="en-US" altLang="en-US" sz="2000" dirty="0" err="1" smtClean="0"/>
              <a:t>presente</a:t>
            </a:r>
            <a:r>
              <a:rPr lang="en-US" altLang="en-US" sz="2000" dirty="0" smtClean="0"/>
              <a:t>. </a:t>
            </a:r>
            <a:r>
              <a:rPr lang="en-US" altLang="en-US" sz="2000" dirty="0" err="1" smtClean="0"/>
              <a:t>Es</a:t>
            </a:r>
            <a:r>
              <a:rPr lang="en-US" altLang="en-US" sz="2000" dirty="0" smtClean="0"/>
              <a:t> la </a:t>
            </a:r>
            <a:r>
              <a:rPr lang="en-US" altLang="en-US" sz="2000" dirty="0" err="1" smtClean="0"/>
              <a:t>emergencia</a:t>
            </a:r>
            <a:r>
              <a:rPr lang="en-US" altLang="en-US" sz="2000" dirty="0" smtClean="0"/>
              <a:t> </a:t>
            </a:r>
            <a:r>
              <a:rPr lang="en-US" altLang="en-US" sz="2000" dirty="0" err="1" smtClean="0"/>
              <a:t>más</a:t>
            </a:r>
            <a:r>
              <a:rPr lang="en-US" altLang="en-US" sz="2000" dirty="0" smtClean="0"/>
              <a:t> </a:t>
            </a:r>
            <a:r>
              <a:rPr lang="en-US" altLang="en-US" sz="2000" dirty="0" err="1" smtClean="0"/>
              <a:t>crítica</a:t>
            </a:r>
            <a:r>
              <a:rPr lang="en-US" altLang="en-US" sz="2000" dirty="0" smtClean="0"/>
              <a:t> de </a:t>
            </a:r>
            <a:r>
              <a:rPr lang="en-US" altLang="en-US" sz="2000" dirty="0" err="1" smtClean="0"/>
              <a:t>Soporte</a:t>
            </a:r>
            <a:r>
              <a:rPr lang="en-US" altLang="en-US" sz="2000" dirty="0" smtClean="0"/>
              <a:t> Vital </a:t>
            </a:r>
            <a:r>
              <a:rPr lang="en-US" altLang="en-US" sz="2000" dirty="0" err="1" smtClean="0"/>
              <a:t>Avanzado</a:t>
            </a:r>
            <a:r>
              <a:rPr lang="en-US" altLang="en-US" sz="2000" dirty="0" smtClean="0"/>
              <a:t> [Advanced Life Support]. Como </a:t>
            </a:r>
            <a:r>
              <a:rPr lang="en-US" altLang="en-US" sz="2000" dirty="0" err="1" smtClean="0"/>
              <a:t>primeros</a:t>
            </a:r>
            <a:r>
              <a:rPr lang="en-US" altLang="en-US" sz="2000" dirty="0" smtClean="0"/>
              <a:t> </a:t>
            </a:r>
            <a:r>
              <a:rPr lang="en-US" altLang="en-US" sz="2000" dirty="0" err="1" smtClean="0"/>
              <a:t>respondedores</a:t>
            </a:r>
            <a:r>
              <a:rPr lang="en-US" altLang="en-US" sz="2000" dirty="0" smtClean="0"/>
              <a:t> </a:t>
            </a:r>
            <a:r>
              <a:rPr lang="en-US" altLang="en-US" sz="2000" dirty="0" err="1" smtClean="0"/>
              <a:t>debemos</a:t>
            </a:r>
            <a:r>
              <a:rPr lang="en-US" altLang="en-US" sz="2000" dirty="0" smtClean="0"/>
              <a:t> </a:t>
            </a:r>
            <a:r>
              <a:rPr lang="en-US" altLang="en-US" sz="2000" dirty="0" err="1" smtClean="0"/>
              <a:t>mantener</a:t>
            </a:r>
            <a:r>
              <a:rPr lang="en-US" altLang="en-US" sz="2000" dirty="0" smtClean="0"/>
              <a:t> las </a:t>
            </a:r>
            <a:r>
              <a:rPr lang="en-US" altLang="en-US" sz="2000" dirty="0" err="1" smtClean="0"/>
              <a:t>vías</a:t>
            </a:r>
            <a:r>
              <a:rPr lang="en-US" altLang="en-US" sz="2000" dirty="0" smtClean="0"/>
              <a:t> </a:t>
            </a:r>
            <a:r>
              <a:rPr lang="en-US" altLang="en-US" sz="2000" dirty="0" err="1" smtClean="0"/>
              <a:t>respiratorias</a:t>
            </a:r>
            <a:r>
              <a:rPr lang="en-US" altLang="en-US" sz="2000" dirty="0" smtClean="0"/>
              <a:t>, </a:t>
            </a:r>
            <a:r>
              <a:rPr lang="en-US" altLang="en-US" sz="2000" dirty="0" err="1" smtClean="0"/>
              <a:t>tratar</a:t>
            </a:r>
            <a:r>
              <a:rPr lang="en-US" altLang="en-US" sz="2000" dirty="0" smtClean="0"/>
              <a:t> el shock y </a:t>
            </a:r>
            <a:r>
              <a:rPr lang="en-US" altLang="en-US" sz="2000" dirty="0" err="1" smtClean="0"/>
              <a:t>si</a:t>
            </a:r>
            <a:r>
              <a:rPr lang="en-US" altLang="en-US" sz="2000" dirty="0" smtClean="0"/>
              <a:t> </a:t>
            </a:r>
            <a:r>
              <a:rPr lang="en-US" altLang="en-US" sz="2000" dirty="0" err="1" smtClean="0"/>
              <a:t>es</a:t>
            </a:r>
            <a:r>
              <a:rPr lang="en-US" altLang="en-US" sz="2000" dirty="0" smtClean="0"/>
              <a:t> </a:t>
            </a:r>
            <a:r>
              <a:rPr lang="en-US" altLang="en-US" sz="2000" dirty="0" err="1" smtClean="0"/>
              <a:t>práctico</a:t>
            </a:r>
            <a:r>
              <a:rPr lang="en-US" altLang="en-US" sz="2000" dirty="0" smtClean="0"/>
              <a:t>, </a:t>
            </a:r>
            <a:r>
              <a:rPr lang="en-US" altLang="en-US" sz="2000" dirty="0" err="1" smtClean="0"/>
              <a:t>postergar</a:t>
            </a:r>
            <a:r>
              <a:rPr lang="en-US" altLang="en-US" sz="2000" dirty="0" smtClean="0"/>
              <a:t> la </a:t>
            </a:r>
            <a:r>
              <a:rPr lang="en-US" altLang="en-US" sz="2000" dirty="0" err="1" smtClean="0"/>
              <a:t>extracción</a:t>
            </a:r>
            <a:r>
              <a:rPr lang="en-US" altLang="en-US" sz="2000" dirty="0" smtClean="0"/>
              <a:t> hasta que </a:t>
            </a:r>
            <a:r>
              <a:rPr lang="en-US" altLang="en-US" sz="2000" dirty="0" err="1" smtClean="0"/>
              <a:t>llegue</a:t>
            </a:r>
            <a:r>
              <a:rPr lang="en-US" altLang="en-US" sz="2000" dirty="0" smtClean="0"/>
              <a:t> el </a:t>
            </a:r>
            <a:r>
              <a:rPr lang="en-US" altLang="en-US" sz="2000" dirty="0" err="1" smtClean="0"/>
              <a:t>equipo</a:t>
            </a:r>
            <a:r>
              <a:rPr lang="en-US" altLang="en-US" sz="2000" dirty="0" smtClean="0"/>
              <a:t> de ALS. </a:t>
            </a:r>
          </a:p>
          <a:p>
            <a:pPr>
              <a:buFont typeface="Arial" charset="0"/>
              <a:buChar char="•"/>
              <a:defRPr/>
            </a:pPr>
            <a:endParaRPr lang="en-US" sz="2000" dirty="0"/>
          </a:p>
        </p:txBody>
      </p:sp>
    </p:spTree>
    <p:custDataLst>
      <p:tags r:id="rId1"/>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dirty="0" err="1" smtClean="0"/>
              <a:t>Prioridades</a:t>
            </a:r>
            <a:r>
              <a:rPr lang="en-US" altLang="en-US" dirty="0" smtClean="0"/>
              <a:t> </a:t>
            </a:r>
            <a:r>
              <a:rPr lang="en-US" altLang="en-US" dirty="0" err="1" smtClean="0"/>
              <a:t>en</a:t>
            </a:r>
            <a:r>
              <a:rPr lang="en-US" altLang="en-US" dirty="0" smtClean="0"/>
              <a:t> el </a:t>
            </a:r>
            <a:r>
              <a:rPr lang="en-US" altLang="en-US" dirty="0" err="1" smtClean="0"/>
              <a:t>incidente</a:t>
            </a:r>
            <a:r>
              <a:rPr lang="en-US" altLang="en-US" dirty="0" smtClean="0"/>
              <a:t>:</a:t>
            </a:r>
          </a:p>
        </p:txBody>
      </p:sp>
      <p:sp>
        <p:nvSpPr>
          <p:cNvPr id="186371" name="Rectangle 3"/>
          <p:cNvSpPr>
            <a:spLocks noGrp="1" noChangeArrowheads="1"/>
          </p:cNvSpPr>
          <p:nvPr>
            <p:ph type="body" sz="half" idx="1"/>
          </p:nvPr>
        </p:nvSpPr>
        <p:spPr>
          <a:xfrm>
            <a:off x="457200" y="2286000"/>
            <a:ext cx="4724400" cy="1752600"/>
          </a:xfrm>
        </p:spPr>
        <p:txBody>
          <a:bodyPr/>
          <a:lstStyle/>
          <a:p>
            <a:pPr marL="0" indent="0" eaLnBrk="1" hangingPunct="1">
              <a:buFont typeface="Arial" panose="020B0604020202020204" pitchFamily="34" charset="0"/>
              <a:buNone/>
            </a:pPr>
            <a:r>
              <a:rPr lang="en-US" altLang="en-US" b="1" dirty="0" err="1" smtClean="0"/>
              <a:t>Seguridad</a:t>
            </a:r>
            <a:r>
              <a:rPr lang="en-US" altLang="en-US" b="1" dirty="0" smtClean="0"/>
              <a:t> de </a:t>
            </a:r>
            <a:r>
              <a:rPr lang="en-US" altLang="en-US" b="1" dirty="0" err="1" smtClean="0"/>
              <a:t>vida</a:t>
            </a:r>
            <a:endParaRPr lang="en-US" altLang="en-US" b="1" dirty="0" smtClean="0"/>
          </a:p>
          <a:p>
            <a:pPr marL="0" indent="0" eaLnBrk="1" hangingPunct="1">
              <a:buFont typeface="Arial" panose="020B0604020202020204" pitchFamily="34" charset="0"/>
              <a:buNone/>
            </a:pPr>
            <a:r>
              <a:rPr lang="en-US" altLang="en-US" b="1" dirty="0" err="1" smtClean="0"/>
              <a:t>Estabilización</a:t>
            </a:r>
            <a:r>
              <a:rPr lang="en-US" altLang="en-US" b="1" dirty="0" smtClean="0"/>
              <a:t> del </a:t>
            </a:r>
            <a:r>
              <a:rPr lang="en-US" altLang="en-US" b="1" dirty="0" err="1" smtClean="0"/>
              <a:t>incidente</a:t>
            </a:r>
            <a:endParaRPr lang="en-US" altLang="en-US" b="1" dirty="0" smtClean="0"/>
          </a:p>
          <a:p>
            <a:pPr marL="0" indent="0" eaLnBrk="1" hangingPunct="1">
              <a:buFont typeface="Arial" panose="020B0604020202020204" pitchFamily="34" charset="0"/>
              <a:buNone/>
            </a:pPr>
            <a:r>
              <a:rPr lang="en-US" altLang="en-US" b="1" dirty="0" err="1" smtClean="0"/>
              <a:t>Conservación</a:t>
            </a:r>
            <a:r>
              <a:rPr lang="en-US" altLang="en-US" b="1" dirty="0" smtClean="0"/>
              <a:t> de la </a:t>
            </a:r>
            <a:r>
              <a:rPr lang="en-US" altLang="en-US" b="1" dirty="0" err="1" smtClean="0"/>
              <a:t>propiedad</a:t>
            </a:r>
            <a:endParaRPr lang="en-US" altLang="en-US" b="1" dirty="0" smtClean="0"/>
          </a:p>
        </p:txBody>
      </p:sp>
      <p:pic>
        <p:nvPicPr>
          <p:cNvPr id="87044" name="Picture 2" descr="https://www.osha.gov/SLTC/images/grain_hazardalert1.png&#10;&#10;&#10;&#10;&#10;&#10;&#10;" title="imagen de un engulfmen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38800" y="2133600"/>
            <a:ext cx="2805113"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4184149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6371">
                                            <p:txEl>
                                              <p:pRg st="0" end="0"/>
                                            </p:txEl>
                                          </p:spTgt>
                                        </p:tgtEl>
                                        <p:attrNameLst>
                                          <p:attrName>style.visibility</p:attrName>
                                        </p:attrNameLst>
                                      </p:cBhvr>
                                      <p:to>
                                        <p:strVal val="visible"/>
                                      </p:to>
                                    </p:set>
                                    <p:animEffect transition="in" filter="blinds(horizontal)">
                                      <p:cBhvr>
                                        <p:cTn id="7" dur="500"/>
                                        <p:tgtEl>
                                          <p:spTgt spid="18637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86371">
                                            <p:txEl>
                                              <p:pRg st="1" end="1"/>
                                            </p:txEl>
                                          </p:spTgt>
                                        </p:tgtEl>
                                        <p:attrNameLst>
                                          <p:attrName>style.visibility</p:attrName>
                                        </p:attrNameLst>
                                      </p:cBhvr>
                                      <p:to>
                                        <p:strVal val="visible"/>
                                      </p:to>
                                    </p:set>
                                    <p:animEffect transition="in" filter="blinds(horizontal)">
                                      <p:cBhvr>
                                        <p:cTn id="12" dur="500"/>
                                        <p:tgtEl>
                                          <p:spTgt spid="18637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6371">
                                            <p:txEl>
                                              <p:pRg st="2" end="2"/>
                                            </p:txEl>
                                          </p:spTgt>
                                        </p:tgtEl>
                                        <p:attrNameLst>
                                          <p:attrName>style.visibility</p:attrName>
                                        </p:attrNameLst>
                                      </p:cBhvr>
                                      <p:to>
                                        <p:strVal val="visible"/>
                                      </p:to>
                                    </p:set>
                                    <p:animEffect transition="in" filter="blinds(horizontal)">
                                      <p:cBhvr>
                                        <p:cTn id="17" dur="500"/>
                                        <p:tgtEl>
                                          <p:spTgt spid="1863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1"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dirty="0" err="1" smtClean="0"/>
              <a:t>Reglamentos</a:t>
            </a:r>
            <a:r>
              <a:rPr lang="en-US" altLang="en-US" dirty="0" smtClean="0"/>
              <a:t> de OSHA</a:t>
            </a:r>
          </a:p>
        </p:txBody>
      </p:sp>
      <p:sp>
        <p:nvSpPr>
          <p:cNvPr id="27651" name="Content Placeholder 2"/>
          <p:cNvSpPr>
            <a:spLocks noGrp="1"/>
          </p:cNvSpPr>
          <p:nvPr>
            <p:ph idx="1"/>
          </p:nvPr>
        </p:nvSpPr>
        <p:spPr/>
        <p:txBody>
          <a:bodyPr/>
          <a:lstStyle/>
          <a:p>
            <a:pPr marL="0" indent="0">
              <a:buFont typeface="Arial" panose="020B0604020202020204" pitchFamily="34" charset="0"/>
              <a:buNone/>
            </a:pPr>
            <a:r>
              <a:rPr lang="en-US" altLang="en-US" b="1" dirty="0" smtClean="0"/>
              <a:t>29 CFR 1910.272 </a:t>
            </a:r>
            <a:r>
              <a:rPr lang="en-US" altLang="en-US" dirty="0" smtClean="0"/>
              <a:t>– Grain Handling Facilities [</a:t>
            </a:r>
            <a:r>
              <a:rPr lang="en-US" altLang="en-US" dirty="0" err="1" smtClean="0"/>
              <a:t>Instalaciones</a:t>
            </a:r>
            <a:r>
              <a:rPr lang="en-US" altLang="en-US" dirty="0" smtClean="0"/>
              <a:t> de </a:t>
            </a:r>
            <a:r>
              <a:rPr lang="en-US" altLang="en-US" dirty="0" err="1" smtClean="0"/>
              <a:t>manejo</a:t>
            </a:r>
            <a:r>
              <a:rPr lang="en-US" altLang="en-US" dirty="0" smtClean="0"/>
              <a:t> de </a:t>
            </a:r>
            <a:r>
              <a:rPr lang="en-US" altLang="en-US" dirty="0" err="1" smtClean="0"/>
              <a:t>grano</a:t>
            </a:r>
            <a:r>
              <a:rPr lang="en-US" altLang="en-US" dirty="0" smtClean="0"/>
              <a:t>]</a:t>
            </a:r>
          </a:p>
          <a:p>
            <a:pPr marL="0" indent="0">
              <a:buFont typeface="Arial" panose="020B0604020202020204" pitchFamily="34" charset="0"/>
              <a:buNone/>
            </a:pPr>
            <a:r>
              <a:rPr lang="en-US" altLang="en-US" b="1" dirty="0" smtClean="0"/>
              <a:t>	</a:t>
            </a:r>
            <a:r>
              <a:rPr lang="en-US" altLang="en-US" sz="2400" b="1" dirty="0" smtClean="0"/>
              <a:t>29 CFR 1910.272 App A </a:t>
            </a:r>
            <a:r>
              <a:rPr lang="en-US" altLang="en-US" sz="2400" dirty="0" smtClean="0"/>
              <a:t>– Grain Handling Facilities </a:t>
            </a:r>
          </a:p>
          <a:p>
            <a:pPr marL="0" indent="0">
              <a:buFont typeface="Arial" panose="020B0604020202020204" pitchFamily="34" charset="0"/>
              <a:buNone/>
            </a:pPr>
            <a:r>
              <a:rPr lang="en-US" altLang="en-US" sz="2400" dirty="0"/>
              <a:t> </a:t>
            </a:r>
            <a:r>
              <a:rPr lang="en-US" altLang="en-US" sz="2400" dirty="0" smtClean="0"/>
              <a:t>           [</a:t>
            </a:r>
            <a:r>
              <a:rPr lang="en-US" altLang="en-US" sz="2400" dirty="0" err="1" smtClean="0"/>
              <a:t>Instalaciones</a:t>
            </a:r>
            <a:r>
              <a:rPr lang="en-US" altLang="en-US" sz="2400" dirty="0" smtClean="0"/>
              <a:t> de </a:t>
            </a:r>
            <a:r>
              <a:rPr lang="en-US" altLang="en-US" sz="2400" dirty="0" err="1" smtClean="0"/>
              <a:t>manejo</a:t>
            </a:r>
            <a:r>
              <a:rPr lang="en-US" altLang="en-US" sz="2400" dirty="0" smtClean="0"/>
              <a:t> de </a:t>
            </a:r>
            <a:r>
              <a:rPr lang="en-US" altLang="en-US" sz="2400" dirty="0" err="1" smtClean="0"/>
              <a:t>grano</a:t>
            </a:r>
            <a:r>
              <a:rPr lang="en-US" altLang="en-US" sz="2400" dirty="0" smtClean="0"/>
              <a:t>]</a:t>
            </a:r>
          </a:p>
          <a:p>
            <a:pPr marL="0" indent="0">
              <a:buNone/>
            </a:pPr>
            <a:r>
              <a:rPr lang="en-US" altLang="en-US" sz="2400" dirty="0" smtClean="0"/>
              <a:t>	</a:t>
            </a:r>
            <a:r>
              <a:rPr lang="en-US" altLang="en-US" sz="2400" b="1" dirty="0" smtClean="0"/>
              <a:t>29 CFR 1910.272 App B </a:t>
            </a:r>
            <a:r>
              <a:rPr lang="en-US" altLang="en-US" sz="2400" dirty="0" smtClean="0"/>
              <a:t>– National Consensus 		Standards </a:t>
            </a:r>
            <a:r>
              <a:rPr lang="en-US" altLang="en-US" sz="2400" dirty="0"/>
              <a:t>[</a:t>
            </a:r>
            <a:r>
              <a:rPr lang="en-US" altLang="en-US" sz="2400" dirty="0" err="1"/>
              <a:t>Normas</a:t>
            </a:r>
            <a:r>
              <a:rPr lang="en-US" altLang="en-US" sz="2400" dirty="0"/>
              <a:t> </a:t>
            </a:r>
            <a:r>
              <a:rPr lang="en-US" altLang="en-US" sz="2400" dirty="0" err="1"/>
              <a:t>nacionales</a:t>
            </a:r>
            <a:r>
              <a:rPr lang="en-US" altLang="en-US" sz="2400" dirty="0"/>
              <a:t> de </a:t>
            </a:r>
            <a:r>
              <a:rPr lang="en-US" altLang="en-US" sz="2400" dirty="0" err="1"/>
              <a:t>consenso</a:t>
            </a:r>
            <a:r>
              <a:rPr lang="en-US" altLang="en-US" sz="2400" dirty="0"/>
              <a:t>] </a:t>
            </a:r>
            <a:endParaRPr lang="en-US" altLang="en-US" sz="2400" dirty="0" smtClean="0"/>
          </a:p>
          <a:p>
            <a:pPr marL="0" indent="0">
              <a:buFont typeface="Arial" panose="020B0604020202020204" pitchFamily="34" charset="0"/>
              <a:buNone/>
            </a:pPr>
            <a:r>
              <a:rPr lang="en-US" altLang="en-US" sz="2400" dirty="0" smtClean="0"/>
              <a:t>	</a:t>
            </a:r>
            <a:r>
              <a:rPr lang="en-US" altLang="en-US" sz="2400" b="1" dirty="0" smtClean="0"/>
              <a:t>29 CFR 1910.272 App C </a:t>
            </a:r>
            <a:r>
              <a:rPr lang="en-US" altLang="en-US" sz="2400" dirty="0" smtClean="0"/>
              <a:t>– References for Further 	Information [</a:t>
            </a:r>
            <a:r>
              <a:rPr lang="en-US" altLang="en-US" sz="2400" dirty="0" err="1" smtClean="0"/>
              <a:t>Referencias</a:t>
            </a:r>
            <a:r>
              <a:rPr lang="en-US" altLang="en-US" sz="2400" dirty="0" smtClean="0"/>
              <a:t> para </a:t>
            </a:r>
            <a:r>
              <a:rPr lang="en-US" altLang="en-US" sz="2400" dirty="0" err="1" smtClean="0"/>
              <a:t>información</a:t>
            </a:r>
            <a:r>
              <a:rPr lang="en-US" altLang="en-US" sz="2400" dirty="0" smtClean="0"/>
              <a:t> </a:t>
            </a:r>
            <a:r>
              <a:rPr lang="en-US" altLang="en-US" sz="2400" dirty="0" err="1" smtClean="0"/>
              <a:t>adicional</a:t>
            </a:r>
            <a:r>
              <a:rPr lang="en-US" altLang="en-US" sz="2400" dirty="0" smtClean="0"/>
              <a:t>]</a:t>
            </a:r>
          </a:p>
          <a:p>
            <a:pPr marL="0" indent="0">
              <a:buFont typeface="Arial" panose="020B0604020202020204" pitchFamily="34" charset="0"/>
              <a:buNone/>
            </a:pPr>
            <a:r>
              <a:rPr lang="en-US" altLang="en-US" dirty="0" smtClean="0"/>
              <a:t> </a:t>
            </a:r>
          </a:p>
        </p:txBody>
      </p:sp>
      <p:pic>
        <p:nvPicPr>
          <p:cNvPr id="27652" name="Picture 2" descr="http://www.seiuhealthandsafety.org/files/2012/07/OSHAlogo.jpeg" title="logotipo de OSHA"/>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626225" y="422275"/>
            <a:ext cx="22479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69010712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457200"/>
            <a:ext cx="8382000" cy="685800"/>
          </a:xfrm>
        </p:spPr>
        <p:txBody>
          <a:bodyPr/>
          <a:lstStyle/>
          <a:p>
            <a:r>
              <a:rPr lang="en-US" altLang="en-US" dirty="0" err="1" smtClean="0"/>
              <a:t>Factores</a:t>
            </a:r>
            <a:r>
              <a:rPr lang="en-US" altLang="en-US" dirty="0" smtClean="0"/>
              <a:t> que </a:t>
            </a:r>
            <a:r>
              <a:rPr lang="en-US" altLang="en-US" dirty="0" err="1" smtClean="0"/>
              <a:t>llevan</a:t>
            </a:r>
            <a:r>
              <a:rPr lang="en-US" altLang="en-US" dirty="0" smtClean="0"/>
              <a:t> a </a:t>
            </a:r>
            <a:r>
              <a:rPr lang="en-US" altLang="en-US" dirty="0" err="1" smtClean="0"/>
              <a:t>malas</a:t>
            </a:r>
            <a:r>
              <a:rPr lang="en-US" altLang="en-US" dirty="0" smtClean="0"/>
              <a:t> </a:t>
            </a:r>
            <a:r>
              <a:rPr lang="en-US" altLang="en-US" dirty="0" err="1" smtClean="0"/>
              <a:t>decisiones</a:t>
            </a:r>
            <a:endParaRPr lang="en-US" altLang="en-US" dirty="0" smtClean="0"/>
          </a:p>
        </p:txBody>
      </p:sp>
      <p:sp>
        <p:nvSpPr>
          <p:cNvPr id="47107" name="Content Placeholder 2"/>
          <p:cNvSpPr>
            <a:spLocks noGrp="1"/>
          </p:cNvSpPr>
          <p:nvPr>
            <p:ph idx="1"/>
          </p:nvPr>
        </p:nvSpPr>
        <p:spPr>
          <a:xfrm>
            <a:off x="381000" y="1143000"/>
            <a:ext cx="8458200" cy="4343400"/>
          </a:xfrm>
        </p:spPr>
        <p:txBody>
          <a:bodyPr/>
          <a:lstStyle/>
          <a:p>
            <a:pPr marL="0" indent="0">
              <a:spcBef>
                <a:spcPts val="0"/>
              </a:spcBef>
              <a:spcAft>
                <a:spcPts val="600"/>
              </a:spcAft>
              <a:buNone/>
            </a:pPr>
            <a:r>
              <a:rPr lang="en-US" altLang="en-US" sz="2400" dirty="0" smtClean="0"/>
              <a:t>Los </a:t>
            </a:r>
            <a:r>
              <a:rPr lang="en-US" altLang="en-US" sz="2400" dirty="0" err="1" smtClean="0"/>
              <a:t>accidentes</a:t>
            </a:r>
            <a:r>
              <a:rPr lang="en-US" altLang="en-US" sz="2400" dirty="0" smtClean="0"/>
              <a:t> </a:t>
            </a:r>
            <a:r>
              <a:rPr lang="en-US" altLang="en-US" sz="2400" dirty="0" err="1" smtClean="0"/>
              <a:t>normalmente</a:t>
            </a:r>
            <a:r>
              <a:rPr lang="en-US" altLang="en-US" sz="2400" dirty="0" smtClean="0"/>
              <a:t> son </a:t>
            </a:r>
            <a:r>
              <a:rPr lang="en-US" altLang="en-US" sz="2400" dirty="0" err="1" smtClean="0"/>
              <a:t>causados</a:t>
            </a:r>
            <a:r>
              <a:rPr lang="en-US" altLang="en-US" sz="2400" dirty="0" smtClean="0"/>
              <a:t> </a:t>
            </a:r>
            <a:r>
              <a:rPr lang="en-US" altLang="en-US" sz="2400" dirty="0" err="1" smtClean="0"/>
              <a:t>por</a:t>
            </a:r>
            <a:r>
              <a:rPr lang="en-US" altLang="en-US" sz="2400" dirty="0" smtClean="0"/>
              <a:t> </a:t>
            </a:r>
            <a:r>
              <a:rPr lang="en-US" altLang="en-US" sz="2400" dirty="0" err="1" smtClean="0"/>
              <a:t>una</a:t>
            </a:r>
            <a:r>
              <a:rPr lang="en-US" altLang="en-US" sz="2400" dirty="0" smtClean="0"/>
              <a:t> </a:t>
            </a:r>
            <a:r>
              <a:rPr lang="en-US" altLang="en-US" sz="2400" dirty="0" err="1" smtClean="0"/>
              <a:t>cadena</a:t>
            </a:r>
            <a:r>
              <a:rPr lang="en-US" altLang="en-US" sz="2400" dirty="0" smtClean="0"/>
              <a:t> de </a:t>
            </a:r>
            <a:r>
              <a:rPr lang="en-US" altLang="en-US" sz="2400" dirty="0" err="1" smtClean="0"/>
              <a:t>eventos</a:t>
            </a:r>
            <a:r>
              <a:rPr lang="en-US" altLang="en-US" sz="2400" dirty="0" smtClean="0"/>
              <a:t>.  </a:t>
            </a:r>
          </a:p>
          <a:p>
            <a:pPr marL="0" indent="0">
              <a:spcBef>
                <a:spcPts val="0"/>
              </a:spcBef>
              <a:spcAft>
                <a:spcPts val="600"/>
              </a:spcAft>
              <a:buNone/>
            </a:pPr>
            <a:r>
              <a:rPr lang="en-US" altLang="en-US" sz="2400" dirty="0" err="1" smtClean="0"/>
              <a:t>Muchos</a:t>
            </a:r>
            <a:r>
              <a:rPr lang="en-US" altLang="en-US" sz="2400" dirty="0" smtClean="0"/>
              <a:t> de </a:t>
            </a:r>
            <a:r>
              <a:rPr lang="en-US" altLang="en-US" sz="2400" dirty="0" err="1" smtClean="0"/>
              <a:t>estos</a:t>
            </a:r>
            <a:r>
              <a:rPr lang="en-US" altLang="en-US" sz="2400" dirty="0" smtClean="0"/>
              <a:t> </a:t>
            </a:r>
            <a:r>
              <a:rPr lang="en-US" altLang="en-US" sz="2400" dirty="0" err="1" smtClean="0"/>
              <a:t>eventos</a:t>
            </a:r>
            <a:r>
              <a:rPr lang="en-US" altLang="en-US" sz="2400" dirty="0" smtClean="0"/>
              <a:t> son </a:t>
            </a:r>
            <a:r>
              <a:rPr lang="en-US" altLang="en-US" sz="2400" dirty="0" err="1" smtClean="0"/>
              <a:t>resultado</a:t>
            </a:r>
            <a:r>
              <a:rPr lang="en-US" altLang="en-US" sz="2400" dirty="0" smtClean="0"/>
              <a:t> de MALAS DECISIONES.</a:t>
            </a:r>
          </a:p>
          <a:p>
            <a:pPr marL="0" indent="0">
              <a:spcBef>
                <a:spcPts val="0"/>
              </a:spcBef>
              <a:spcAft>
                <a:spcPts val="600"/>
              </a:spcAft>
              <a:buNone/>
            </a:pPr>
            <a:r>
              <a:rPr lang="en-US" altLang="en-US" sz="2400" dirty="0" smtClean="0"/>
              <a:t>Los </a:t>
            </a:r>
            <a:r>
              <a:rPr lang="en-US" altLang="en-US" sz="2400" dirty="0" err="1" smtClean="0"/>
              <a:t>factores</a:t>
            </a:r>
            <a:r>
              <a:rPr lang="en-US" altLang="en-US" sz="2400" dirty="0" smtClean="0"/>
              <a:t> de </a:t>
            </a:r>
            <a:r>
              <a:rPr lang="en-US" altLang="en-US" sz="2400" dirty="0" err="1" smtClean="0"/>
              <a:t>llevan</a:t>
            </a:r>
            <a:r>
              <a:rPr lang="en-US" altLang="en-US" sz="2400" dirty="0" smtClean="0"/>
              <a:t> a MALAS DECISIONES </a:t>
            </a:r>
            <a:r>
              <a:rPr lang="en-US" altLang="en-US" sz="2400" dirty="0" err="1" smtClean="0"/>
              <a:t>incluyen</a:t>
            </a:r>
            <a:r>
              <a:rPr lang="en-US" altLang="en-US" sz="2400" dirty="0" smtClean="0"/>
              <a:t>:</a:t>
            </a:r>
          </a:p>
          <a:p>
            <a:pPr marL="0" indent="0">
              <a:spcBef>
                <a:spcPts val="0"/>
              </a:spcBef>
              <a:buNone/>
            </a:pPr>
            <a:r>
              <a:rPr lang="en-US" altLang="en-US" sz="2400" dirty="0" smtClean="0"/>
              <a:t>“LA DOCENA SUCIA”</a:t>
            </a:r>
          </a:p>
          <a:p>
            <a:pPr marL="457200" indent="0">
              <a:spcBef>
                <a:spcPts val="0"/>
              </a:spcBef>
              <a:buNone/>
              <a:tabLst>
                <a:tab pos="4800600" algn="l"/>
              </a:tabLst>
            </a:pPr>
            <a:r>
              <a:rPr lang="en-US" altLang="en-US" sz="2400" dirty="0" err="1" smtClean="0"/>
              <a:t>Falta</a:t>
            </a:r>
            <a:r>
              <a:rPr lang="en-US" altLang="en-US" sz="2400" dirty="0" smtClean="0"/>
              <a:t> de </a:t>
            </a:r>
            <a:r>
              <a:rPr lang="en-US" altLang="en-US" sz="2400" dirty="0" err="1" smtClean="0"/>
              <a:t>comunicación</a:t>
            </a:r>
            <a:r>
              <a:rPr lang="en-US" altLang="en-US" sz="2400" dirty="0" smtClean="0"/>
              <a:t>	</a:t>
            </a:r>
            <a:r>
              <a:rPr lang="en-US" altLang="en-US" sz="2400" dirty="0" err="1" smtClean="0"/>
              <a:t>Autocomplacencia</a:t>
            </a:r>
            <a:endParaRPr lang="en-US" altLang="en-US" sz="2400" dirty="0" smtClean="0"/>
          </a:p>
          <a:p>
            <a:pPr marL="457200" indent="0">
              <a:spcBef>
                <a:spcPts val="0"/>
              </a:spcBef>
              <a:buNone/>
              <a:tabLst>
                <a:tab pos="4800600" algn="l"/>
              </a:tabLst>
            </a:pPr>
            <a:r>
              <a:rPr lang="en-US" altLang="en-US" sz="2400" dirty="0" err="1" smtClean="0"/>
              <a:t>Falta</a:t>
            </a:r>
            <a:r>
              <a:rPr lang="en-US" altLang="en-US" sz="2400" dirty="0" smtClean="0"/>
              <a:t> de </a:t>
            </a:r>
            <a:r>
              <a:rPr lang="en-US" altLang="en-US" sz="2400" dirty="0" err="1" smtClean="0"/>
              <a:t>conocimiento</a:t>
            </a:r>
            <a:r>
              <a:rPr lang="en-US" altLang="en-US" sz="2400" dirty="0" smtClean="0"/>
              <a:t>	</a:t>
            </a:r>
            <a:r>
              <a:rPr lang="en-US" altLang="en-US" sz="2400" dirty="0" err="1" smtClean="0"/>
              <a:t>Distracciones</a:t>
            </a:r>
            <a:endParaRPr lang="en-US" altLang="en-US" sz="2400" dirty="0" smtClean="0"/>
          </a:p>
          <a:p>
            <a:pPr marL="457200" indent="0">
              <a:spcBef>
                <a:spcPts val="0"/>
              </a:spcBef>
              <a:buNone/>
              <a:tabLst>
                <a:tab pos="4800600" algn="l"/>
              </a:tabLst>
            </a:pPr>
            <a:r>
              <a:rPr lang="en-US" altLang="en-US" sz="2400" dirty="0" err="1" smtClean="0"/>
              <a:t>Falta</a:t>
            </a:r>
            <a:r>
              <a:rPr lang="en-US" altLang="en-US" sz="2400" dirty="0" smtClean="0"/>
              <a:t> de </a:t>
            </a:r>
            <a:r>
              <a:rPr lang="en-US" altLang="en-US" sz="2400" dirty="0" err="1" smtClean="0"/>
              <a:t>trabajo</a:t>
            </a:r>
            <a:r>
              <a:rPr lang="en-US" altLang="en-US" sz="2400" dirty="0" smtClean="0"/>
              <a:t> </a:t>
            </a:r>
            <a:r>
              <a:rPr lang="en-US" altLang="en-US" sz="2400" dirty="0" err="1" smtClean="0"/>
              <a:t>en</a:t>
            </a:r>
            <a:r>
              <a:rPr lang="en-US" altLang="en-US" sz="2400" dirty="0" smtClean="0"/>
              <a:t> </a:t>
            </a:r>
            <a:r>
              <a:rPr lang="en-US" altLang="en-US" sz="2400" dirty="0" err="1" smtClean="0"/>
              <a:t>equipo</a:t>
            </a:r>
            <a:r>
              <a:rPr lang="en-US" altLang="en-US" sz="2400" dirty="0" smtClean="0"/>
              <a:t>	</a:t>
            </a:r>
            <a:r>
              <a:rPr lang="en-US" altLang="en-US" sz="2400" dirty="0" err="1" smtClean="0"/>
              <a:t>Fatiga</a:t>
            </a:r>
            <a:endParaRPr lang="en-US" altLang="en-US" sz="2400" dirty="0" smtClean="0"/>
          </a:p>
          <a:p>
            <a:pPr marL="457200" indent="0">
              <a:spcBef>
                <a:spcPts val="0"/>
              </a:spcBef>
              <a:buNone/>
              <a:tabLst>
                <a:tab pos="4800600" algn="l"/>
              </a:tabLst>
            </a:pPr>
            <a:r>
              <a:rPr lang="en-US" altLang="en-US" sz="2400" dirty="0" err="1" smtClean="0"/>
              <a:t>Falta</a:t>
            </a:r>
            <a:r>
              <a:rPr lang="en-US" altLang="en-US" sz="2400" dirty="0" smtClean="0"/>
              <a:t> de </a:t>
            </a:r>
            <a:r>
              <a:rPr lang="en-US" altLang="en-US" sz="2400" dirty="0" err="1" smtClean="0"/>
              <a:t>recursos</a:t>
            </a:r>
            <a:r>
              <a:rPr lang="en-US" altLang="en-US" sz="2400" dirty="0" smtClean="0"/>
              <a:t>	</a:t>
            </a:r>
            <a:r>
              <a:rPr lang="en-US" altLang="en-US" sz="2400" dirty="0" err="1" smtClean="0"/>
              <a:t>Presión</a:t>
            </a:r>
            <a:endParaRPr lang="en-US" altLang="en-US" sz="2400" dirty="0" smtClean="0"/>
          </a:p>
          <a:p>
            <a:pPr marL="457200" indent="0">
              <a:spcBef>
                <a:spcPts val="0"/>
              </a:spcBef>
              <a:buNone/>
              <a:tabLst>
                <a:tab pos="4800600" algn="l"/>
              </a:tabLst>
            </a:pPr>
            <a:r>
              <a:rPr lang="en-US" altLang="en-US" sz="2400" dirty="0" err="1" smtClean="0"/>
              <a:t>Falta</a:t>
            </a:r>
            <a:r>
              <a:rPr lang="en-US" altLang="en-US" sz="2400" dirty="0" smtClean="0"/>
              <a:t> de </a:t>
            </a:r>
            <a:r>
              <a:rPr lang="en-US" altLang="en-US" sz="2400" dirty="0" err="1" smtClean="0"/>
              <a:t>firmeza</a:t>
            </a:r>
            <a:r>
              <a:rPr lang="en-US" altLang="en-US" sz="2400" dirty="0" smtClean="0"/>
              <a:t>	</a:t>
            </a:r>
            <a:r>
              <a:rPr lang="en-US" altLang="en-US" sz="2400" dirty="0" err="1" smtClean="0"/>
              <a:t>Estrés</a:t>
            </a:r>
            <a:endParaRPr lang="en-US" altLang="en-US" sz="2400" dirty="0" smtClean="0"/>
          </a:p>
          <a:p>
            <a:pPr marL="457200" indent="0">
              <a:spcBef>
                <a:spcPts val="0"/>
              </a:spcBef>
              <a:buNone/>
              <a:tabLst>
                <a:tab pos="4800600" algn="l"/>
              </a:tabLst>
            </a:pPr>
            <a:r>
              <a:rPr lang="en-US" altLang="en-US" sz="2400" dirty="0" err="1" smtClean="0"/>
              <a:t>Falta</a:t>
            </a:r>
            <a:r>
              <a:rPr lang="en-US" altLang="en-US" sz="2400" dirty="0" smtClean="0"/>
              <a:t> de </a:t>
            </a:r>
            <a:r>
              <a:rPr lang="en-US" altLang="en-US" sz="2400" dirty="0" err="1" smtClean="0"/>
              <a:t>percatación</a:t>
            </a:r>
            <a:r>
              <a:rPr lang="en-US" altLang="en-US" sz="2400" dirty="0" smtClean="0"/>
              <a:t>	</a:t>
            </a:r>
            <a:r>
              <a:rPr lang="en-US" altLang="en-US" sz="2400" dirty="0" err="1" smtClean="0"/>
              <a:t>Normas</a:t>
            </a:r>
            <a:endParaRPr lang="en-US" altLang="en-US" sz="2400" dirty="0" smtClean="0"/>
          </a:p>
        </p:txBody>
      </p:sp>
    </p:spTree>
    <p:custDataLst>
      <p:tags r:id="rId1"/>
    </p:custDataLst>
    <p:extLst>
      <p:ext uri="{BB962C8B-B14F-4D97-AF65-F5344CB8AC3E}">
        <p14:creationId xmlns:p14="http://schemas.microsoft.com/office/powerpoint/2010/main" val="136433812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title="fondo de diapositiva"/>
          <p:cNvPicPr>
            <a:picLocks noGrp="1" noChangeAspect="1"/>
          </p:cNvPicPr>
          <p:nvPr>
            <p:ph sz="half" idx="2"/>
          </p:nvPr>
        </p:nvPicPr>
        <p:blipFill rotWithShape="1">
          <a:blip r:embed="rId4" cstate="email">
            <a:lum bright="27000"/>
            <a:extLst>
              <a:ext uri="{BEBA8EAE-BF5A-486C-A8C5-ECC9F3942E4B}">
                <a14:imgProps xmlns:a14="http://schemas.microsoft.com/office/drawing/2010/main">
                  <a14:imgLayer r:embed="rId5">
                    <a14:imgEffect>
                      <a14:brightnessContrast bright="25000" contrast="-53000"/>
                    </a14:imgEffect>
                  </a14:imgLayer>
                </a14:imgProps>
              </a:ext>
              <a:ext uri="{28A0092B-C50C-407E-A947-70E740481C1C}">
                <a14:useLocalDpi xmlns:a14="http://schemas.microsoft.com/office/drawing/2010/main"/>
              </a:ext>
            </a:extLst>
          </a:blip>
          <a:srcRect/>
          <a:stretch/>
        </p:blipFill>
        <p:spPr>
          <a:xfrm>
            <a:off x="187034" y="392050"/>
            <a:ext cx="8780907" cy="5627750"/>
          </a:xfrm>
          <a:effectLst>
            <a:softEdge rad="127000"/>
          </a:effectLst>
        </p:spPr>
      </p:pic>
      <p:sp>
        <p:nvSpPr>
          <p:cNvPr id="86018" name="Title 1"/>
          <p:cNvSpPr>
            <a:spLocks noGrp="1"/>
          </p:cNvSpPr>
          <p:nvPr>
            <p:ph type="title"/>
          </p:nvPr>
        </p:nvSpPr>
        <p:spPr/>
        <p:txBody>
          <a:bodyPr/>
          <a:lstStyle/>
          <a:p>
            <a:r>
              <a:rPr lang="en-US" altLang="en-US" dirty="0" err="1" smtClean="0"/>
              <a:t>Modo</a:t>
            </a:r>
            <a:r>
              <a:rPr lang="en-US" altLang="en-US" dirty="0" smtClean="0"/>
              <a:t> de </a:t>
            </a:r>
            <a:r>
              <a:rPr lang="en-US" altLang="en-US" dirty="0" err="1" smtClean="0"/>
              <a:t>operación</a:t>
            </a:r>
            <a:endParaRPr lang="en-US" altLang="en-US" dirty="0" smtClean="0"/>
          </a:p>
        </p:txBody>
      </p:sp>
      <p:sp>
        <p:nvSpPr>
          <p:cNvPr id="86019" name="Content Placeholder 2"/>
          <p:cNvSpPr>
            <a:spLocks noGrp="1"/>
          </p:cNvSpPr>
          <p:nvPr>
            <p:ph sz="half" idx="1"/>
          </p:nvPr>
        </p:nvSpPr>
        <p:spPr>
          <a:xfrm>
            <a:off x="457200" y="1600200"/>
            <a:ext cx="4038600" cy="4343400"/>
          </a:xfrm>
        </p:spPr>
        <p:txBody>
          <a:bodyPr/>
          <a:lstStyle/>
          <a:p>
            <a:r>
              <a:rPr lang="en-US" altLang="en-US" dirty="0" err="1" smtClean="0"/>
              <a:t>Rescate</a:t>
            </a:r>
            <a:endParaRPr lang="en-US" altLang="en-US" dirty="0" smtClean="0"/>
          </a:p>
          <a:p>
            <a:r>
              <a:rPr lang="en-US" altLang="en-US" dirty="0" err="1" smtClean="0"/>
              <a:t>Recuperación</a:t>
            </a:r>
            <a:r>
              <a:rPr lang="en-US" altLang="en-US" dirty="0" smtClean="0"/>
              <a:t> </a:t>
            </a:r>
          </a:p>
          <a:p>
            <a:r>
              <a:rPr lang="en-US" altLang="en-US" dirty="0" err="1" smtClean="0"/>
              <a:t>Desconocido</a:t>
            </a:r>
            <a:endParaRPr lang="en-US" altLang="en-US" dirty="0" smtClean="0"/>
          </a:p>
          <a:p>
            <a:endParaRPr lang="en-US" altLang="en-US" dirty="0"/>
          </a:p>
          <a:p>
            <a:pPr marL="0" indent="0">
              <a:buNone/>
            </a:pPr>
            <a:r>
              <a:rPr lang="en-US" altLang="en-US" dirty="0" smtClean="0"/>
              <a:t>“CHECK SIX” (Revise </a:t>
            </a:r>
            <a:r>
              <a:rPr lang="en-US" altLang="en-US" dirty="0" err="1" smtClean="0"/>
              <a:t>su</a:t>
            </a:r>
            <a:r>
              <a:rPr lang="en-US" altLang="en-US" dirty="0" smtClean="0"/>
              <a:t> </a:t>
            </a:r>
            <a:r>
              <a:rPr lang="en-US" altLang="en-US" dirty="0" err="1" smtClean="0"/>
              <a:t>Seis</a:t>
            </a:r>
            <a:r>
              <a:rPr lang="en-US" altLang="en-US" dirty="0" smtClean="0"/>
              <a:t>)</a:t>
            </a:r>
          </a:p>
        </p:txBody>
      </p:sp>
    </p:spTree>
    <p:custDataLst>
      <p:tags r:id="rId1"/>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381000"/>
            <a:ext cx="8229600" cy="1143000"/>
          </a:xfrm>
        </p:spPr>
        <p:txBody>
          <a:bodyPr/>
          <a:lstStyle/>
          <a:p>
            <a:r>
              <a:rPr lang="en-US" altLang="en-US" dirty="0" err="1" smtClean="0"/>
              <a:t>Acciones</a:t>
            </a:r>
            <a:r>
              <a:rPr lang="en-US" altLang="en-US" dirty="0" smtClean="0"/>
              <a:t> de </a:t>
            </a:r>
            <a:r>
              <a:rPr lang="en-US" altLang="en-US" dirty="0" err="1" smtClean="0"/>
              <a:t>emergencia</a:t>
            </a:r>
            <a:r>
              <a:rPr lang="en-US" altLang="en-US" dirty="0" smtClean="0"/>
              <a:t> </a:t>
            </a:r>
            <a:r>
              <a:rPr lang="en-US" altLang="en-US" dirty="0" err="1" smtClean="0"/>
              <a:t>si</a:t>
            </a:r>
            <a:r>
              <a:rPr lang="en-US" altLang="en-US" dirty="0" smtClean="0"/>
              <a:t> </a:t>
            </a:r>
            <a:br>
              <a:rPr lang="en-US" altLang="en-US" dirty="0" smtClean="0"/>
            </a:br>
            <a:r>
              <a:rPr lang="en-US" altLang="en-US" dirty="0" smtClean="0"/>
              <a:t>USTED </a:t>
            </a:r>
            <a:r>
              <a:rPr lang="en-US" altLang="en-US" dirty="0" err="1" smtClean="0"/>
              <a:t>queda</a:t>
            </a:r>
            <a:r>
              <a:rPr lang="en-US" altLang="en-US" dirty="0" smtClean="0"/>
              <a:t> </a:t>
            </a:r>
            <a:r>
              <a:rPr lang="en-US" altLang="en-US" dirty="0" err="1" smtClean="0"/>
              <a:t>atrapado</a:t>
            </a:r>
            <a:endParaRPr lang="en-US" altLang="en-US" dirty="0" smtClean="0"/>
          </a:p>
        </p:txBody>
      </p:sp>
      <p:pic>
        <p:nvPicPr>
          <p:cNvPr id="83971" name="Content Placeholder 1" title="imagen de un botón de ayuda 1"/>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6681329" y="509129"/>
            <a:ext cx="2005472" cy="2005472"/>
          </a:xfrm>
        </p:spPr>
      </p:pic>
      <p:sp>
        <p:nvSpPr>
          <p:cNvPr id="2" name="Content Placeholder 1"/>
          <p:cNvSpPr>
            <a:spLocks noGrp="1"/>
          </p:cNvSpPr>
          <p:nvPr>
            <p:ph sz="half" idx="2"/>
          </p:nvPr>
        </p:nvSpPr>
        <p:spPr>
          <a:xfrm>
            <a:off x="457200" y="1600200"/>
            <a:ext cx="8077200" cy="4343400"/>
          </a:xfrm>
        </p:spPr>
        <p:txBody>
          <a:bodyPr/>
          <a:lstStyle/>
          <a:p>
            <a:pPr>
              <a:spcBef>
                <a:spcPts val="0"/>
              </a:spcBef>
            </a:pPr>
            <a:r>
              <a:rPr lang="en-US" dirty="0" smtClean="0"/>
              <a:t>Si se </a:t>
            </a:r>
            <a:r>
              <a:rPr lang="en-US" dirty="0" err="1" smtClean="0"/>
              <a:t>está</a:t>
            </a:r>
            <a:r>
              <a:rPr lang="en-US" dirty="0" smtClean="0"/>
              <a:t> </a:t>
            </a:r>
            <a:r>
              <a:rPr lang="en-US" dirty="0" err="1" smtClean="0"/>
              <a:t>hundiendo</a:t>
            </a:r>
            <a:r>
              <a:rPr lang="en-US" dirty="0" smtClean="0"/>
              <a:t> hasta </a:t>
            </a:r>
            <a:r>
              <a:rPr lang="en-US" dirty="0" err="1" smtClean="0"/>
              <a:t>su</a:t>
            </a:r>
            <a:r>
              <a:rPr lang="en-US" dirty="0" smtClean="0"/>
              <a:t> </a:t>
            </a:r>
            <a:r>
              <a:rPr lang="en-US" dirty="0" err="1" smtClean="0"/>
              <a:t>pecho</a:t>
            </a:r>
            <a:r>
              <a:rPr lang="en-US" dirty="0" smtClean="0"/>
              <a:t>—</a:t>
            </a:r>
          </a:p>
          <a:p>
            <a:pPr marL="0" indent="0">
              <a:spcBef>
                <a:spcPts val="0"/>
              </a:spcBef>
              <a:buNone/>
            </a:pPr>
            <a:r>
              <a:rPr lang="en-US" dirty="0"/>
              <a:t> </a:t>
            </a:r>
            <a:r>
              <a:rPr lang="en-US" dirty="0" smtClean="0"/>
              <a:t>   </a:t>
            </a:r>
            <a:r>
              <a:rPr lang="en-US" dirty="0" err="1" smtClean="0"/>
              <a:t>cruce</a:t>
            </a:r>
            <a:r>
              <a:rPr lang="en-US" dirty="0" smtClean="0"/>
              <a:t> </a:t>
            </a:r>
            <a:r>
              <a:rPr lang="en-US" dirty="0" err="1" smtClean="0"/>
              <a:t>los</a:t>
            </a:r>
            <a:r>
              <a:rPr lang="en-US" dirty="0" smtClean="0"/>
              <a:t> </a:t>
            </a:r>
            <a:r>
              <a:rPr lang="en-US" dirty="0" err="1" smtClean="0"/>
              <a:t>brazos</a:t>
            </a:r>
            <a:r>
              <a:rPr lang="en-US" dirty="0" smtClean="0"/>
              <a:t> </a:t>
            </a:r>
            <a:r>
              <a:rPr lang="en-US" dirty="0" err="1" smtClean="0"/>
              <a:t>enfrente</a:t>
            </a:r>
            <a:r>
              <a:rPr lang="en-US" dirty="0" smtClean="0"/>
              <a:t> de </a:t>
            </a:r>
            <a:r>
              <a:rPr lang="en-US" dirty="0" err="1" smtClean="0"/>
              <a:t>su</a:t>
            </a:r>
            <a:r>
              <a:rPr lang="en-US" dirty="0" smtClean="0"/>
              <a:t> </a:t>
            </a:r>
            <a:r>
              <a:rPr lang="en-US" dirty="0" err="1" smtClean="0"/>
              <a:t>pecho</a:t>
            </a:r>
            <a:r>
              <a:rPr lang="en-US" dirty="0" smtClean="0"/>
              <a:t> para </a:t>
            </a:r>
          </a:p>
          <a:p>
            <a:pPr marL="0" indent="0">
              <a:spcBef>
                <a:spcPts val="0"/>
              </a:spcBef>
              <a:buNone/>
            </a:pPr>
            <a:r>
              <a:rPr lang="en-US" dirty="0" smtClean="0"/>
              <a:t>    que </a:t>
            </a:r>
            <a:r>
              <a:rPr lang="en-US" dirty="0" err="1" smtClean="0"/>
              <a:t>pueda</a:t>
            </a:r>
            <a:r>
              <a:rPr lang="en-US" dirty="0" smtClean="0"/>
              <a:t> </a:t>
            </a:r>
            <a:r>
              <a:rPr lang="en-US" dirty="0" err="1" smtClean="0"/>
              <a:t>respirar</a:t>
            </a:r>
            <a:endParaRPr lang="en-US" dirty="0" smtClean="0"/>
          </a:p>
          <a:p>
            <a:pPr>
              <a:spcBef>
                <a:spcPts val="0"/>
              </a:spcBef>
            </a:pPr>
            <a:r>
              <a:rPr lang="en-US" dirty="0" err="1" smtClean="0"/>
              <a:t>Ponga</a:t>
            </a:r>
            <a:r>
              <a:rPr lang="en-US" dirty="0" smtClean="0"/>
              <a:t> </a:t>
            </a:r>
            <a:r>
              <a:rPr lang="en-US" dirty="0" err="1" smtClean="0"/>
              <a:t>una</a:t>
            </a:r>
            <a:r>
              <a:rPr lang="en-US" dirty="0" smtClean="0"/>
              <a:t> </a:t>
            </a:r>
            <a:r>
              <a:rPr lang="en-US" dirty="0" err="1" smtClean="0"/>
              <a:t>tela</a:t>
            </a:r>
            <a:r>
              <a:rPr lang="en-US" dirty="0" smtClean="0"/>
              <a:t> </a:t>
            </a:r>
            <a:r>
              <a:rPr lang="en-US" dirty="0" err="1" smtClean="0"/>
              <a:t>ligera</a:t>
            </a:r>
            <a:r>
              <a:rPr lang="en-US" dirty="0" smtClean="0"/>
              <a:t> </a:t>
            </a:r>
            <a:r>
              <a:rPr lang="en-US" dirty="0" err="1" smtClean="0"/>
              <a:t>sobre</a:t>
            </a:r>
            <a:r>
              <a:rPr lang="en-US" dirty="0" smtClean="0"/>
              <a:t> la </a:t>
            </a:r>
            <a:r>
              <a:rPr lang="en-US" dirty="0" err="1" smtClean="0"/>
              <a:t>cara</a:t>
            </a:r>
            <a:r>
              <a:rPr lang="en-US" dirty="0" smtClean="0"/>
              <a:t> para </a:t>
            </a:r>
            <a:r>
              <a:rPr lang="en-US" dirty="0" err="1" smtClean="0"/>
              <a:t>prevenir</a:t>
            </a:r>
            <a:r>
              <a:rPr lang="en-US" dirty="0" smtClean="0"/>
              <a:t> que entre </a:t>
            </a:r>
            <a:r>
              <a:rPr lang="en-US" dirty="0" err="1" smtClean="0"/>
              <a:t>polvo</a:t>
            </a:r>
            <a:r>
              <a:rPr lang="en-US" dirty="0" smtClean="0"/>
              <a:t> y </a:t>
            </a:r>
            <a:r>
              <a:rPr lang="en-US" dirty="0" err="1" smtClean="0"/>
              <a:t>grano</a:t>
            </a:r>
            <a:r>
              <a:rPr lang="en-US" dirty="0" smtClean="0"/>
              <a:t> </a:t>
            </a:r>
            <a:r>
              <a:rPr lang="en-US" dirty="0" err="1" smtClean="0"/>
              <a:t>en</a:t>
            </a:r>
            <a:r>
              <a:rPr lang="en-US" dirty="0" smtClean="0"/>
              <a:t> la </a:t>
            </a:r>
            <a:r>
              <a:rPr lang="en-US" dirty="0" err="1" smtClean="0"/>
              <a:t>vía</a:t>
            </a:r>
            <a:r>
              <a:rPr lang="en-US" dirty="0" smtClean="0"/>
              <a:t> </a:t>
            </a:r>
            <a:r>
              <a:rPr lang="en-US" dirty="0" err="1" smtClean="0"/>
              <a:t>respiratoria</a:t>
            </a:r>
            <a:r>
              <a:rPr lang="en-US" dirty="0" smtClean="0"/>
              <a:t> </a:t>
            </a:r>
          </a:p>
          <a:p>
            <a:pPr>
              <a:spcBef>
                <a:spcPts val="0"/>
              </a:spcBef>
            </a:pPr>
            <a:r>
              <a:rPr lang="en-US" dirty="0" smtClean="0"/>
              <a:t>No </a:t>
            </a:r>
            <a:r>
              <a:rPr lang="en-US" dirty="0" err="1" smtClean="0"/>
              <a:t>siga</a:t>
            </a:r>
            <a:r>
              <a:rPr lang="en-US" dirty="0" smtClean="0"/>
              <a:t> </a:t>
            </a:r>
            <a:r>
              <a:rPr lang="en-US" dirty="0" err="1" smtClean="0"/>
              <a:t>luchando</a:t>
            </a:r>
            <a:r>
              <a:rPr lang="en-US" dirty="0" smtClean="0"/>
              <a:t> contra el </a:t>
            </a:r>
            <a:r>
              <a:rPr lang="en-US" dirty="0" err="1" smtClean="0"/>
              <a:t>grano</a:t>
            </a:r>
            <a:r>
              <a:rPr lang="en-US" dirty="0" smtClean="0"/>
              <a:t>. El </a:t>
            </a:r>
            <a:r>
              <a:rPr lang="en-US" dirty="0" err="1" smtClean="0"/>
              <a:t>movimiento</a:t>
            </a:r>
            <a:r>
              <a:rPr lang="en-US" dirty="0" smtClean="0"/>
              <a:t> </a:t>
            </a:r>
            <a:r>
              <a:rPr lang="en-US" dirty="0" err="1" smtClean="0"/>
              <a:t>adicional</a:t>
            </a:r>
            <a:r>
              <a:rPr lang="en-US" dirty="0" smtClean="0"/>
              <a:t> </a:t>
            </a:r>
            <a:r>
              <a:rPr lang="en-US" dirty="0" err="1" smtClean="0"/>
              <a:t>puede</a:t>
            </a:r>
            <a:r>
              <a:rPr lang="en-US" dirty="0" smtClean="0"/>
              <a:t> </a:t>
            </a:r>
            <a:r>
              <a:rPr lang="en-US" dirty="0" err="1" smtClean="0"/>
              <a:t>empacar</a:t>
            </a:r>
            <a:r>
              <a:rPr lang="en-US" dirty="0" smtClean="0"/>
              <a:t> con </a:t>
            </a:r>
            <a:r>
              <a:rPr lang="en-US" dirty="0" err="1" smtClean="0"/>
              <a:t>más</a:t>
            </a:r>
            <a:r>
              <a:rPr lang="en-US" dirty="0" smtClean="0"/>
              <a:t> </a:t>
            </a:r>
            <a:r>
              <a:rPr lang="en-US" dirty="0" err="1" smtClean="0"/>
              <a:t>presión</a:t>
            </a:r>
            <a:r>
              <a:rPr lang="en-US" dirty="0" smtClean="0"/>
              <a:t> el </a:t>
            </a:r>
            <a:r>
              <a:rPr lang="en-US" dirty="0" err="1" smtClean="0"/>
              <a:t>grano</a:t>
            </a:r>
            <a:r>
              <a:rPr lang="en-US" dirty="0" smtClean="0"/>
              <a:t> contra </a:t>
            </a:r>
            <a:r>
              <a:rPr lang="en-US" dirty="0" err="1" smtClean="0"/>
              <a:t>su</a:t>
            </a:r>
            <a:r>
              <a:rPr lang="en-US" dirty="0" smtClean="0"/>
              <a:t> </a:t>
            </a:r>
            <a:r>
              <a:rPr lang="en-US" dirty="0" err="1" smtClean="0"/>
              <a:t>cuerpo</a:t>
            </a:r>
            <a:r>
              <a:rPr lang="en-US" dirty="0" smtClean="0"/>
              <a:t>.</a:t>
            </a:r>
          </a:p>
          <a:p>
            <a:pPr>
              <a:spcBef>
                <a:spcPts val="0"/>
              </a:spcBef>
            </a:pPr>
            <a:r>
              <a:rPr lang="en-US" dirty="0" err="1" smtClean="0"/>
              <a:t>Mantenga</a:t>
            </a:r>
            <a:r>
              <a:rPr lang="en-US" dirty="0" smtClean="0"/>
              <a:t> la </a:t>
            </a:r>
            <a:r>
              <a:rPr lang="en-US" dirty="0" err="1" smtClean="0"/>
              <a:t>calma</a:t>
            </a:r>
            <a:r>
              <a:rPr lang="en-US" dirty="0" smtClean="0"/>
              <a:t> y </a:t>
            </a:r>
            <a:r>
              <a:rPr lang="en-US" dirty="0" err="1" smtClean="0"/>
              <a:t>esté</a:t>
            </a:r>
            <a:r>
              <a:rPr lang="en-US" dirty="0" smtClean="0"/>
              <a:t> </a:t>
            </a:r>
            <a:r>
              <a:rPr lang="en-US" dirty="0" err="1" smtClean="0"/>
              <a:t>atento</a:t>
            </a:r>
            <a:r>
              <a:rPr lang="en-US" dirty="0" smtClean="0"/>
              <a:t> a la </a:t>
            </a:r>
            <a:r>
              <a:rPr lang="en-US" dirty="0" err="1" smtClean="0"/>
              <a:t>llegada</a:t>
            </a:r>
            <a:r>
              <a:rPr lang="en-US" dirty="0" smtClean="0"/>
              <a:t> de </a:t>
            </a:r>
            <a:r>
              <a:rPr lang="en-US" dirty="0" err="1" smtClean="0"/>
              <a:t>ayuda</a:t>
            </a:r>
            <a:endParaRPr lang="en-US" dirty="0" smtClean="0"/>
          </a:p>
        </p:txBody>
      </p:sp>
    </p:spTree>
    <p:custDataLst>
      <p:tags r:id="rId1"/>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err="1" smtClean="0"/>
              <a:t>Acciones</a:t>
            </a:r>
            <a:r>
              <a:rPr lang="en-US" altLang="en-US" dirty="0" smtClean="0"/>
              <a:t> de </a:t>
            </a:r>
            <a:r>
              <a:rPr lang="en-US" altLang="en-US" dirty="0" err="1" smtClean="0"/>
              <a:t>emergencia</a:t>
            </a:r>
            <a:r>
              <a:rPr lang="en-US" altLang="en-US" dirty="0" smtClean="0"/>
              <a:t> </a:t>
            </a:r>
            <a:r>
              <a:rPr lang="en-US" altLang="en-US" dirty="0" err="1" smtClean="0"/>
              <a:t>si</a:t>
            </a:r>
            <a:r>
              <a:rPr lang="en-US" altLang="en-US" dirty="0" smtClean="0"/>
              <a:t> ALGUIEN MÁS </a:t>
            </a:r>
            <a:r>
              <a:rPr lang="en-US" altLang="en-US" dirty="0" err="1" smtClean="0"/>
              <a:t>esté</a:t>
            </a:r>
            <a:r>
              <a:rPr lang="en-US" altLang="en-US" dirty="0" smtClean="0"/>
              <a:t> </a:t>
            </a:r>
            <a:r>
              <a:rPr lang="en-US" altLang="en-US" dirty="0" err="1" smtClean="0"/>
              <a:t>atrapado</a:t>
            </a:r>
            <a:endParaRPr lang="en-US" altLang="en-US" dirty="0" smtClean="0"/>
          </a:p>
        </p:txBody>
      </p:sp>
      <p:pic>
        <p:nvPicPr>
          <p:cNvPr id="83971" name="Content Placeholder 1" title="imagen de un botón de ayuda 2"/>
          <p:cNvPicPr>
            <a:picLocks noGrp="1" noChangeAspect="1"/>
          </p:cNvPicPr>
          <p:nvPr>
            <p:ph sz="half" idx="1"/>
          </p:nvPr>
        </p:nvPicPr>
        <p:blipFill>
          <a:blip r:embed="rId4" cstate="email">
            <a:extLst>
              <a:ext uri="{28A0092B-C50C-407E-A947-70E740481C1C}">
                <a14:useLocalDpi xmlns:a14="http://schemas.microsoft.com/office/drawing/2010/main"/>
              </a:ext>
            </a:extLst>
          </a:blip>
          <a:stretch>
            <a:fillRect/>
          </a:stretch>
        </p:blipFill>
        <p:spPr>
          <a:xfrm>
            <a:off x="7101239" y="1028700"/>
            <a:ext cx="2005472" cy="2005472"/>
          </a:xfrm>
        </p:spPr>
      </p:pic>
      <p:sp>
        <p:nvSpPr>
          <p:cNvPr id="2" name="Content Placeholder 1"/>
          <p:cNvSpPr>
            <a:spLocks noGrp="1"/>
          </p:cNvSpPr>
          <p:nvPr>
            <p:ph sz="half" idx="2"/>
          </p:nvPr>
        </p:nvSpPr>
        <p:spPr>
          <a:xfrm>
            <a:off x="439366" y="1752600"/>
            <a:ext cx="6723434" cy="4343400"/>
          </a:xfrm>
        </p:spPr>
        <p:txBody>
          <a:bodyPr/>
          <a:lstStyle/>
          <a:p>
            <a:pPr marL="0" indent="0">
              <a:buNone/>
            </a:pPr>
            <a:r>
              <a:rPr lang="en-US" dirty="0" smtClean="0"/>
              <a:t>El </a:t>
            </a:r>
            <a:r>
              <a:rPr lang="en-US" dirty="0" err="1" smtClean="0"/>
              <a:t>tiempo</a:t>
            </a:r>
            <a:r>
              <a:rPr lang="en-US" dirty="0" smtClean="0"/>
              <a:t> </a:t>
            </a:r>
            <a:r>
              <a:rPr lang="en-US" dirty="0" err="1" smtClean="0"/>
              <a:t>es</a:t>
            </a:r>
            <a:r>
              <a:rPr lang="en-US" dirty="0" smtClean="0"/>
              <a:t> </a:t>
            </a:r>
            <a:r>
              <a:rPr lang="en-US" dirty="0" err="1" smtClean="0"/>
              <a:t>esencial</a:t>
            </a:r>
            <a:r>
              <a:rPr lang="en-US" dirty="0" smtClean="0"/>
              <a:t>.</a:t>
            </a:r>
          </a:p>
          <a:p>
            <a:r>
              <a:rPr lang="en-US" dirty="0" smtClean="0"/>
              <a:t>APAGUE </a:t>
            </a:r>
            <a:r>
              <a:rPr lang="en-US" dirty="0" err="1" smtClean="0"/>
              <a:t>todas</a:t>
            </a:r>
            <a:r>
              <a:rPr lang="en-US" dirty="0" smtClean="0"/>
              <a:t> las </a:t>
            </a:r>
            <a:r>
              <a:rPr lang="en-US" dirty="0" err="1" smtClean="0"/>
              <a:t>barrenas</a:t>
            </a:r>
            <a:r>
              <a:rPr lang="en-US" dirty="0" smtClean="0"/>
              <a:t>, </a:t>
            </a:r>
            <a:r>
              <a:rPr lang="en-US" dirty="0" err="1" smtClean="0"/>
              <a:t>equipo</a:t>
            </a:r>
            <a:r>
              <a:rPr lang="en-US" dirty="0" smtClean="0"/>
              <a:t> de </a:t>
            </a:r>
            <a:r>
              <a:rPr lang="en-US" dirty="0" err="1" smtClean="0"/>
              <a:t>descarga</a:t>
            </a:r>
            <a:r>
              <a:rPr lang="en-US" dirty="0" smtClean="0"/>
              <a:t> y </a:t>
            </a:r>
            <a:r>
              <a:rPr lang="en-US" dirty="0" err="1" smtClean="0"/>
              <a:t>calentadores</a:t>
            </a:r>
            <a:r>
              <a:rPr lang="en-US" dirty="0" smtClean="0"/>
              <a:t>.</a:t>
            </a:r>
          </a:p>
          <a:p>
            <a:r>
              <a:rPr lang="en-US" dirty="0" err="1" smtClean="0"/>
              <a:t>Llame</a:t>
            </a:r>
            <a:r>
              <a:rPr lang="en-US" dirty="0" smtClean="0"/>
              <a:t> a 911 y </a:t>
            </a:r>
            <a:r>
              <a:rPr lang="en-US" dirty="0" err="1" smtClean="0"/>
              <a:t>llame</a:t>
            </a:r>
            <a:r>
              <a:rPr lang="en-US" dirty="0" smtClean="0"/>
              <a:t> a </a:t>
            </a:r>
            <a:r>
              <a:rPr lang="en-US" dirty="0" err="1" smtClean="0"/>
              <a:t>cualquiera</a:t>
            </a:r>
            <a:r>
              <a:rPr lang="en-US" dirty="0" smtClean="0"/>
              <a:t> que </a:t>
            </a:r>
            <a:r>
              <a:rPr lang="en-US" dirty="0" err="1" smtClean="0"/>
              <a:t>esté</a:t>
            </a:r>
            <a:r>
              <a:rPr lang="en-US" dirty="0" smtClean="0"/>
              <a:t> </a:t>
            </a:r>
            <a:r>
              <a:rPr lang="en-US" dirty="0" err="1" smtClean="0"/>
              <a:t>cerca</a:t>
            </a:r>
            <a:r>
              <a:rPr lang="en-US" dirty="0" smtClean="0"/>
              <a:t> para </a:t>
            </a:r>
            <a:r>
              <a:rPr lang="en-US" dirty="0" err="1" smtClean="0"/>
              <a:t>ayudar</a:t>
            </a:r>
            <a:r>
              <a:rPr lang="en-US" dirty="0" smtClean="0"/>
              <a:t>. </a:t>
            </a:r>
          </a:p>
          <a:p>
            <a:r>
              <a:rPr lang="en-US" dirty="0" smtClean="0"/>
              <a:t>Si </a:t>
            </a:r>
            <a:r>
              <a:rPr lang="en-US" dirty="0" err="1" smtClean="0"/>
              <a:t>los</a:t>
            </a:r>
            <a:r>
              <a:rPr lang="en-US" dirty="0" smtClean="0"/>
              <a:t> </a:t>
            </a:r>
            <a:r>
              <a:rPr lang="en-US" dirty="0" err="1" smtClean="0"/>
              <a:t>ventiladores</a:t>
            </a:r>
            <a:r>
              <a:rPr lang="en-US" dirty="0" smtClean="0"/>
              <a:t> </a:t>
            </a:r>
            <a:r>
              <a:rPr lang="en-US" dirty="0" err="1" smtClean="0"/>
              <a:t>están</a:t>
            </a:r>
            <a:r>
              <a:rPr lang="en-US" dirty="0" smtClean="0"/>
              <a:t> </a:t>
            </a:r>
            <a:r>
              <a:rPr lang="en-US" dirty="0" err="1" smtClean="0"/>
              <a:t>prendidos</a:t>
            </a:r>
            <a:r>
              <a:rPr lang="en-US" dirty="0" smtClean="0"/>
              <a:t>, no </a:t>
            </a:r>
            <a:r>
              <a:rPr lang="en-US" dirty="0" err="1" smtClean="0"/>
              <a:t>los</a:t>
            </a:r>
            <a:r>
              <a:rPr lang="en-US" dirty="0" smtClean="0"/>
              <a:t> </a:t>
            </a:r>
            <a:r>
              <a:rPr lang="en-US" dirty="0" err="1" smtClean="0"/>
              <a:t>apague</a:t>
            </a:r>
            <a:r>
              <a:rPr lang="en-US" dirty="0" smtClean="0"/>
              <a:t>.  </a:t>
            </a:r>
          </a:p>
          <a:p>
            <a:r>
              <a:rPr lang="en-US" dirty="0" smtClean="0"/>
              <a:t>NO ENTRE al </a:t>
            </a:r>
            <a:r>
              <a:rPr lang="en-US" dirty="0" err="1" smtClean="0"/>
              <a:t>depósito</a:t>
            </a:r>
            <a:r>
              <a:rPr lang="en-US" dirty="0" smtClean="0"/>
              <a:t> solo. </a:t>
            </a:r>
          </a:p>
          <a:p>
            <a:endParaRPr lang="en-US" dirty="0"/>
          </a:p>
        </p:txBody>
      </p:sp>
    </p:spTree>
    <p:custDataLst>
      <p:tags r:id="rId1"/>
    </p:custDataLst>
    <p:extLst>
      <p:ext uri="{BB962C8B-B14F-4D97-AF65-F5344CB8AC3E}">
        <p14:creationId xmlns:p14="http://schemas.microsoft.com/office/powerpoint/2010/main" val="1375509727"/>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457200" y="457200"/>
            <a:ext cx="8229600" cy="685800"/>
          </a:xfrm>
        </p:spPr>
        <p:txBody>
          <a:bodyPr/>
          <a:lstStyle/>
          <a:p>
            <a:r>
              <a:rPr lang="en-US" altLang="en-US" dirty="0" err="1" smtClean="0"/>
              <a:t>Procedimientos</a:t>
            </a:r>
            <a:r>
              <a:rPr lang="en-US" altLang="en-US" dirty="0" smtClean="0"/>
              <a:t> de </a:t>
            </a:r>
            <a:r>
              <a:rPr lang="en-US" altLang="en-US" dirty="0" err="1" smtClean="0"/>
              <a:t>rescate</a:t>
            </a:r>
            <a:endParaRPr lang="en-US" altLang="en-US" dirty="0" smtClean="0"/>
          </a:p>
        </p:txBody>
      </p:sp>
      <p:sp>
        <p:nvSpPr>
          <p:cNvPr id="89091" name="Content Placeholder 2"/>
          <p:cNvSpPr>
            <a:spLocks noGrp="1"/>
          </p:cNvSpPr>
          <p:nvPr>
            <p:ph idx="1"/>
          </p:nvPr>
        </p:nvSpPr>
        <p:spPr>
          <a:xfrm>
            <a:off x="457200" y="1143000"/>
            <a:ext cx="4495800" cy="4800600"/>
          </a:xfrm>
        </p:spPr>
        <p:txBody>
          <a:bodyPr/>
          <a:lstStyle/>
          <a:p>
            <a:pPr>
              <a:spcBef>
                <a:spcPts val="0"/>
              </a:spcBef>
            </a:pPr>
            <a:r>
              <a:rPr lang="en-US" altLang="en-US" dirty="0" err="1" smtClean="0"/>
              <a:t>Asegúrese</a:t>
            </a:r>
            <a:r>
              <a:rPr lang="en-US" altLang="en-US" dirty="0" smtClean="0"/>
              <a:t> que la </a:t>
            </a:r>
            <a:r>
              <a:rPr lang="en-US" altLang="en-US" dirty="0" err="1" smtClean="0"/>
              <a:t>barrena</a:t>
            </a:r>
            <a:r>
              <a:rPr lang="en-US" altLang="en-US" dirty="0" smtClean="0"/>
              <a:t> </a:t>
            </a:r>
            <a:r>
              <a:rPr lang="en-US" altLang="en-US" dirty="0" err="1" smtClean="0"/>
              <a:t>esté</a:t>
            </a:r>
            <a:r>
              <a:rPr lang="en-US" altLang="en-US" dirty="0" smtClean="0"/>
              <a:t> </a:t>
            </a:r>
            <a:r>
              <a:rPr lang="en-US" altLang="en-US" dirty="0" err="1" smtClean="0"/>
              <a:t>apagada</a:t>
            </a:r>
            <a:endParaRPr lang="en-US" altLang="en-US" dirty="0" smtClean="0"/>
          </a:p>
          <a:p>
            <a:pPr>
              <a:spcBef>
                <a:spcPts val="0"/>
              </a:spcBef>
            </a:pPr>
            <a:r>
              <a:rPr lang="en-US" altLang="en-US" dirty="0" err="1" smtClean="0"/>
              <a:t>Ponga</a:t>
            </a:r>
            <a:r>
              <a:rPr lang="en-US" altLang="en-US" dirty="0" smtClean="0"/>
              <a:t> el </a:t>
            </a:r>
            <a:r>
              <a:rPr lang="en-US" altLang="en-US" dirty="0" err="1" smtClean="0"/>
              <a:t>ventilador</a:t>
            </a:r>
            <a:r>
              <a:rPr lang="en-US" altLang="en-US" dirty="0" smtClean="0"/>
              <a:t> del </a:t>
            </a:r>
            <a:r>
              <a:rPr lang="en-US" altLang="en-US" dirty="0" err="1" smtClean="0"/>
              <a:t>depósito</a:t>
            </a:r>
            <a:endParaRPr lang="en-US" altLang="en-US" dirty="0" smtClean="0"/>
          </a:p>
          <a:p>
            <a:pPr>
              <a:spcBef>
                <a:spcPts val="0"/>
              </a:spcBef>
            </a:pPr>
            <a:r>
              <a:rPr lang="en-US" altLang="en-US" dirty="0" err="1" smtClean="0"/>
              <a:t>Encienda</a:t>
            </a:r>
            <a:r>
              <a:rPr lang="en-US" altLang="en-US" dirty="0" smtClean="0"/>
              <a:t> </a:t>
            </a:r>
            <a:r>
              <a:rPr lang="en-US" altLang="en-US" dirty="0" err="1" smtClean="0"/>
              <a:t>solamente</a:t>
            </a:r>
            <a:r>
              <a:rPr lang="en-US" altLang="en-US" dirty="0" smtClean="0"/>
              <a:t> el </a:t>
            </a:r>
            <a:r>
              <a:rPr lang="en-US" altLang="en-US" dirty="0" err="1" smtClean="0"/>
              <a:t>ventilador</a:t>
            </a:r>
            <a:endParaRPr lang="en-US" altLang="en-US" dirty="0" smtClean="0"/>
          </a:p>
          <a:p>
            <a:pPr>
              <a:spcBef>
                <a:spcPts val="0"/>
              </a:spcBef>
            </a:pPr>
            <a:r>
              <a:rPr lang="en-US" altLang="en-US" dirty="0" smtClean="0"/>
              <a:t>No active </a:t>
            </a:r>
            <a:r>
              <a:rPr lang="en-US" altLang="en-US" dirty="0" err="1" smtClean="0"/>
              <a:t>ninguna</a:t>
            </a:r>
            <a:r>
              <a:rPr lang="en-US" altLang="en-US" dirty="0" smtClean="0"/>
              <a:t> </a:t>
            </a:r>
            <a:r>
              <a:rPr lang="en-US" altLang="en-US" dirty="0" err="1" smtClean="0"/>
              <a:t>fuente</a:t>
            </a:r>
            <a:r>
              <a:rPr lang="en-US" altLang="en-US" dirty="0" smtClean="0"/>
              <a:t> de </a:t>
            </a:r>
            <a:r>
              <a:rPr lang="en-US" altLang="en-US" dirty="0" err="1" smtClean="0"/>
              <a:t>calor</a:t>
            </a:r>
            <a:endParaRPr lang="en-US" altLang="en-US" dirty="0" smtClean="0"/>
          </a:p>
          <a:p>
            <a:pPr>
              <a:spcBef>
                <a:spcPts val="0"/>
              </a:spcBef>
            </a:pPr>
            <a:r>
              <a:rPr lang="en-US" altLang="en-US" dirty="0" smtClean="0"/>
              <a:t>Las </a:t>
            </a:r>
            <a:r>
              <a:rPr lang="en-US" altLang="en-US" dirty="0" err="1" smtClean="0"/>
              <a:t>víctimas</a:t>
            </a:r>
            <a:r>
              <a:rPr lang="en-US" altLang="en-US" dirty="0" smtClean="0"/>
              <a:t> </a:t>
            </a:r>
            <a:r>
              <a:rPr lang="en-US" altLang="en-US" dirty="0" err="1" smtClean="0"/>
              <a:t>atrapadas</a:t>
            </a:r>
            <a:r>
              <a:rPr lang="en-US" altLang="en-US" dirty="0" smtClean="0"/>
              <a:t> </a:t>
            </a:r>
            <a:r>
              <a:rPr lang="en-US" altLang="en-US" dirty="0" err="1" smtClean="0"/>
              <a:t>pueden</a:t>
            </a:r>
            <a:r>
              <a:rPr lang="en-US" altLang="en-US" dirty="0" smtClean="0"/>
              <a:t> </a:t>
            </a:r>
            <a:r>
              <a:rPr lang="en-US" altLang="en-US" dirty="0" err="1" smtClean="0"/>
              <a:t>sobrevivir</a:t>
            </a:r>
            <a:r>
              <a:rPr lang="en-US" altLang="en-US" dirty="0" smtClean="0"/>
              <a:t> la </a:t>
            </a:r>
            <a:r>
              <a:rPr lang="en-US" altLang="en-US" dirty="0" err="1" smtClean="0"/>
              <a:t>sumersión</a:t>
            </a:r>
            <a:r>
              <a:rPr lang="en-US" altLang="en-US" dirty="0" smtClean="0"/>
              <a:t> total</a:t>
            </a:r>
          </a:p>
        </p:txBody>
      </p:sp>
      <p:pic>
        <p:nvPicPr>
          <p:cNvPr id="130050" name="Picture 2" descr="http://www.charlotteobserver.com/incoming/q0pkjg/picture6587544/ALTERNATES/FREE_960/1djuxc.So.138.jpeg" title="imagen de un vehículo de rescate frente a una instalación de almacenamiento de granos"/>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4724400" y="1409700"/>
            <a:ext cx="4046538" cy="44577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p:cNvSpPr>
            <a:spLocks noGrp="1"/>
          </p:cNvSpPr>
          <p:nvPr>
            <p:ph type="title"/>
          </p:nvPr>
        </p:nvSpPr>
        <p:spPr>
          <a:xfrm>
            <a:off x="457200" y="457200"/>
            <a:ext cx="8229600" cy="762000"/>
          </a:xfrm>
        </p:spPr>
        <p:txBody>
          <a:bodyPr/>
          <a:lstStyle/>
          <a:p>
            <a:r>
              <a:rPr lang="en-US" altLang="en-US" dirty="0" err="1" smtClean="0"/>
              <a:t>Procedimientos</a:t>
            </a:r>
            <a:r>
              <a:rPr lang="en-US" altLang="en-US" dirty="0" smtClean="0"/>
              <a:t> de </a:t>
            </a:r>
            <a:r>
              <a:rPr lang="en-US" altLang="en-US" dirty="0" err="1" smtClean="0"/>
              <a:t>rescate</a:t>
            </a:r>
            <a:r>
              <a:rPr lang="en-US" altLang="en-US" dirty="0" smtClean="0"/>
              <a:t> </a:t>
            </a:r>
            <a:endParaRPr lang="en-US" altLang="en-US" dirty="0" smtClean="0"/>
          </a:p>
        </p:txBody>
      </p:sp>
      <p:sp>
        <p:nvSpPr>
          <p:cNvPr id="90115" name="Content Placeholder 2"/>
          <p:cNvSpPr>
            <a:spLocks noGrp="1"/>
          </p:cNvSpPr>
          <p:nvPr>
            <p:ph idx="1"/>
          </p:nvPr>
        </p:nvSpPr>
        <p:spPr>
          <a:xfrm>
            <a:off x="3703638" y="1219200"/>
            <a:ext cx="5029200" cy="4724400"/>
          </a:xfrm>
        </p:spPr>
        <p:txBody>
          <a:bodyPr/>
          <a:lstStyle/>
          <a:p>
            <a:r>
              <a:rPr lang="en-US" altLang="en-US" dirty="0" smtClean="0"/>
              <a:t>Evite </a:t>
            </a:r>
            <a:r>
              <a:rPr lang="en-US" altLang="en-US" dirty="0" err="1" smtClean="0"/>
              <a:t>más</a:t>
            </a:r>
            <a:r>
              <a:rPr lang="en-US" altLang="en-US" dirty="0" smtClean="0"/>
              <a:t> </a:t>
            </a:r>
            <a:r>
              <a:rPr lang="en-US" altLang="en-US" dirty="0" err="1" smtClean="0"/>
              <a:t>presión</a:t>
            </a:r>
            <a:r>
              <a:rPr lang="en-US" altLang="en-US" dirty="0" smtClean="0"/>
              <a:t> </a:t>
            </a:r>
            <a:r>
              <a:rPr lang="en-US" altLang="en-US" dirty="0" err="1" smtClean="0"/>
              <a:t>sobre</a:t>
            </a:r>
            <a:r>
              <a:rPr lang="en-US" altLang="en-US" dirty="0" smtClean="0"/>
              <a:t> la </a:t>
            </a:r>
            <a:r>
              <a:rPr lang="en-US" altLang="en-US" dirty="0" err="1" smtClean="0"/>
              <a:t>víctima</a:t>
            </a:r>
            <a:r>
              <a:rPr lang="en-US" altLang="en-US" dirty="0" smtClean="0"/>
              <a:t> al:</a:t>
            </a:r>
          </a:p>
          <a:p>
            <a:pPr lvl="1"/>
            <a:r>
              <a:rPr lang="en-US" altLang="en-US" sz="2400" dirty="0" err="1" smtClean="0"/>
              <a:t>Evitar</a:t>
            </a:r>
            <a:r>
              <a:rPr lang="en-US" altLang="en-US" sz="2400" dirty="0" smtClean="0"/>
              <a:t> </a:t>
            </a:r>
            <a:r>
              <a:rPr lang="en-US" altLang="en-US" sz="2400" dirty="0" err="1" smtClean="0"/>
              <a:t>acercarse</a:t>
            </a:r>
            <a:r>
              <a:rPr lang="en-US" altLang="en-US" sz="2400" dirty="0" smtClean="0"/>
              <a:t> al </a:t>
            </a:r>
            <a:r>
              <a:rPr lang="en-US" altLang="en-US" sz="2400" dirty="0" err="1" smtClean="0"/>
              <a:t>área</a:t>
            </a:r>
            <a:r>
              <a:rPr lang="en-US" altLang="en-US" sz="2400" dirty="0" smtClean="0"/>
              <a:t> </a:t>
            </a:r>
            <a:r>
              <a:rPr lang="en-US" altLang="en-US" sz="2400" dirty="0" err="1" smtClean="0"/>
              <a:t>alrededor</a:t>
            </a:r>
            <a:r>
              <a:rPr lang="en-US" altLang="en-US" sz="2400" dirty="0" smtClean="0"/>
              <a:t> de la </a:t>
            </a:r>
            <a:r>
              <a:rPr lang="en-US" altLang="en-US" sz="2400" dirty="0" err="1" smtClean="0"/>
              <a:t>víctima</a:t>
            </a:r>
            <a:endParaRPr lang="en-US" altLang="en-US" sz="2400" dirty="0" smtClean="0"/>
          </a:p>
          <a:p>
            <a:pPr lvl="1"/>
            <a:r>
              <a:rPr lang="en-US" altLang="en-US" sz="2400" dirty="0" smtClean="0"/>
              <a:t>Use </a:t>
            </a:r>
            <a:r>
              <a:rPr lang="en-US" altLang="en-US" sz="2400" dirty="0" err="1" smtClean="0"/>
              <a:t>una</a:t>
            </a:r>
            <a:r>
              <a:rPr lang="en-US" altLang="en-US" sz="2400" dirty="0" smtClean="0"/>
              <a:t> </a:t>
            </a:r>
            <a:r>
              <a:rPr lang="en-US" altLang="en-US" sz="2400" dirty="0" err="1" smtClean="0"/>
              <a:t>escalera</a:t>
            </a:r>
            <a:r>
              <a:rPr lang="en-US" altLang="en-US" sz="2400" dirty="0" smtClean="0"/>
              <a:t>, un panel de </a:t>
            </a:r>
            <a:r>
              <a:rPr lang="en-US" altLang="en-US" sz="2400" dirty="0" err="1" smtClean="0"/>
              <a:t>madera</a:t>
            </a:r>
            <a:r>
              <a:rPr lang="en-US" altLang="en-US" sz="2400" dirty="0" smtClean="0"/>
              <a:t> </a:t>
            </a:r>
            <a:r>
              <a:rPr lang="en-US" altLang="en-US" sz="2400" dirty="0" err="1" smtClean="0"/>
              <a:t>contrapachada</a:t>
            </a:r>
            <a:r>
              <a:rPr lang="en-US" altLang="en-US" sz="2400" dirty="0"/>
              <a:t> </a:t>
            </a:r>
            <a:r>
              <a:rPr lang="en-US" altLang="en-US" sz="2400" dirty="0" smtClean="0"/>
              <a:t>u </a:t>
            </a:r>
            <a:r>
              <a:rPr lang="en-US" altLang="en-US" sz="2400" dirty="0" err="1" smtClean="0"/>
              <a:t>otros</a:t>
            </a:r>
            <a:r>
              <a:rPr lang="en-US" altLang="en-US" sz="2400" dirty="0" smtClean="0"/>
              <a:t> </a:t>
            </a:r>
            <a:r>
              <a:rPr lang="en-US" altLang="en-US" sz="2400" dirty="0" err="1" smtClean="0"/>
              <a:t>materiales</a:t>
            </a:r>
            <a:r>
              <a:rPr lang="en-US" altLang="en-US" sz="2400" dirty="0" smtClean="0"/>
              <a:t> para </a:t>
            </a:r>
            <a:r>
              <a:rPr lang="en-US" altLang="en-US" sz="2400" dirty="0" err="1" smtClean="0"/>
              <a:t>distribuir</a:t>
            </a:r>
            <a:r>
              <a:rPr lang="en-US" altLang="en-US" sz="2400" dirty="0" smtClean="0"/>
              <a:t> el peso</a:t>
            </a:r>
          </a:p>
          <a:p>
            <a:r>
              <a:rPr lang="en-US" altLang="en-US" dirty="0" smtClean="0"/>
              <a:t>La </a:t>
            </a:r>
            <a:r>
              <a:rPr lang="en-US" altLang="en-US" dirty="0" err="1" smtClean="0"/>
              <a:t>protección</a:t>
            </a:r>
            <a:r>
              <a:rPr lang="en-US" altLang="en-US" dirty="0" smtClean="0"/>
              <a:t> del </a:t>
            </a:r>
            <a:r>
              <a:rPr lang="en-US" altLang="en-US" dirty="0" err="1" smtClean="0"/>
              <a:t>rescatador</a:t>
            </a:r>
            <a:r>
              <a:rPr lang="en-US" altLang="en-US" dirty="0" smtClean="0"/>
              <a:t> </a:t>
            </a:r>
            <a:r>
              <a:rPr lang="en-US" altLang="en-US" dirty="0" err="1" smtClean="0"/>
              <a:t>es</a:t>
            </a:r>
            <a:r>
              <a:rPr lang="en-US" altLang="en-US" dirty="0" smtClean="0"/>
              <a:t> </a:t>
            </a:r>
            <a:r>
              <a:rPr lang="en-US" altLang="en-US" dirty="0" err="1" smtClean="0"/>
              <a:t>importante</a:t>
            </a:r>
            <a:endParaRPr lang="en-US" altLang="en-US" dirty="0" smtClean="0"/>
          </a:p>
          <a:p>
            <a:pPr lvl="1"/>
            <a:r>
              <a:rPr lang="en-US" altLang="en-US" sz="2400" dirty="0" err="1" smtClean="0"/>
              <a:t>Provea</a:t>
            </a:r>
            <a:r>
              <a:rPr lang="en-US" altLang="en-US" sz="2400" dirty="0" smtClean="0"/>
              <a:t> </a:t>
            </a:r>
            <a:r>
              <a:rPr lang="en-US" altLang="en-US" sz="2400" dirty="0" err="1" smtClean="0"/>
              <a:t>cuerdas</a:t>
            </a:r>
            <a:r>
              <a:rPr lang="en-US" altLang="en-US" sz="2400" dirty="0" smtClean="0"/>
              <a:t> </a:t>
            </a:r>
            <a:r>
              <a:rPr lang="en-US" altLang="en-US" sz="2400" dirty="0" err="1" smtClean="0"/>
              <a:t>salvavidas</a:t>
            </a:r>
            <a:endParaRPr lang="en-US" altLang="en-US" sz="2400" dirty="0" smtClean="0"/>
          </a:p>
          <a:p>
            <a:pPr lvl="1"/>
            <a:r>
              <a:rPr lang="en-US" altLang="en-US" sz="2400" dirty="0" err="1" smtClean="0"/>
              <a:t>Considere</a:t>
            </a:r>
            <a:r>
              <a:rPr lang="en-US" altLang="en-US" sz="2400" dirty="0" smtClean="0"/>
              <a:t> </a:t>
            </a:r>
            <a:r>
              <a:rPr lang="en-US" altLang="en-US" sz="2400" dirty="0" err="1" smtClean="0"/>
              <a:t>protección</a:t>
            </a:r>
            <a:r>
              <a:rPr lang="en-US" altLang="en-US" sz="2400" dirty="0" smtClean="0"/>
              <a:t> </a:t>
            </a:r>
            <a:r>
              <a:rPr lang="en-US" altLang="en-US" sz="2400" dirty="0" err="1" smtClean="0"/>
              <a:t>respiratoria</a:t>
            </a:r>
            <a:endParaRPr lang="en-US" altLang="en-US" sz="2400" dirty="0" smtClean="0"/>
          </a:p>
        </p:txBody>
      </p:sp>
      <p:pic>
        <p:nvPicPr>
          <p:cNvPr id="131074" name="Picture 2" descr="http://static.news-gazette.com/sites/all/files/imagecache/lightbox_800_600_scale/images/2009/06/25/20090624-231950-pic-332009008.jpg" title="imagen de un rescate seguro"/>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04800" y="2057400"/>
            <a:ext cx="3398838" cy="324643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457200" y="457200"/>
            <a:ext cx="4800600" cy="1066800"/>
          </a:xfrm>
        </p:spPr>
        <p:txBody>
          <a:bodyPr/>
          <a:lstStyle/>
          <a:p>
            <a:r>
              <a:rPr lang="en-US" altLang="en-US" dirty="0" err="1" smtClean="0"/>
              <a:t>Procedimientos</a:t>
            </a:r>
            <a:r>
              <a:rPr lang="en-US" altLang="en-US" dirty="0" smtClean="0"/>
              <a:t> </a:t>
            </a:r>
            <a:r>
              <a:rPr lang="en-US" altLang="en-US" dirty="0" smtClean="0"/>
              <a:t>de  </a:t>
            </a:r>
            <a:r>
              <a:rPr lang="en-US" altLang="en-US" dirty="0" err="1" smtClean="0"/>
              <a:t>rescate</a:t>
            </a:r>
            <a:endParaRPr lang="en-US" altLang="en-US" dirty="0" smtClean="0"/>
          </a:p>
        </p:txBody>
      </p:sp>
      <p:pic>
        <p:nvPicPr>
          <p:cNvPr id="132100" name="Picture 4" title="Imagen de un rescate desde el exterior de la bandeja de granos"/>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4946650" y="2895600"/>
            <a:ext cx="3670300" cy="2743200"/>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1140" name="Picture 6" descr="http://www.grainnet.com/images/articles/52296a.jpg" title="caja de texto"/>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56238" y="595313"/>
            <a:ext cx="3160712"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1" name="Content Placeholder 2"/>
          <p:cNvSpPr>
            <a:spLocks noGrp="1"/>
          </p:cNvSpPr>
          <p:nvPr>
            <p:ph idx="1"/>
          </p:nvPr>
        </p:nvSpPr>
        <p:spPr>
          <a:xfrm>
            <a:off x="69850" y="1524000"/>
            <a:ext cx="4876800" cy="4495800"/>
          </a:xfrm>
        </p:spPr>
        <p:txBody>
          <a:bodyPr/>
          <a:lstStyle/>
          <a:p>
            <a:pPr marL="0" indent="0">
              <a:spcBef>
                <a:spcPts val="0"/>
              </a:spcBef>
              <a:buNone/>
            </a:pPr>
            <a:r>
              <a:rPr lang="en-US" altLang="en-US" sz="2400" dirty="0" smtClean="0"/>
              <a:t>     Si el </a:t>
            </a:r>
            <a:r>
              <a:rPr lang="en-US" altLang="en-US" sz="2400" dirty="0" err="1" smtClean="0"/>
              <a:t>grano</a:t>
            </a:r>
            <a:r>
              <a:rPr lang="en-US" altLang="en-US" sz="2400" dirty="0" smtClean="0"/>
              <a:t> no se </a:t>
            </a:r>
            <a:r>
              <a:rPr lang="en-US" altLang="en-US" sz="2400" dirty="0" err="1" smtClean="0"/>
              <a:t>puede</a:t>
            </a:r>
            <a:r>
              <a:rPr lang="en-US" altLang="en-US" sz="2400" dirty="0" smtClean="0"/>
              <a:t> </a:t>
            </a:r>
            <a:r>
              <a:rPr lang="en-US" altLang="en-US" sz="2400" dirty="0" err="1" smtClean="0"/>
              <a:t>sacar</a:t>
            </a:r>
            <a:endParaRPr lang="en-US" altLang="en-US" sz="2400" dirty="0" smtClean="0"/>
          </a:p>
          <a:p>
            <a:pPr marL="0" indent="0">
              <a:spcBef>
                <a:spcPts val="0"/>
              </a:spcBef>
              <a:buNone/>
            </a:pPr>
            <a:r>
              <a:rPr lang="en-US" altLang="en-US" sz="2400" dirty="0"/>
              <a:t> </a:t>
            </a:r>
            <a:r>
              <a:rPr lang="en-US" altLang="en-US" sz="2400" dirty="0" smtClean="0"/>
              <a:t>    </a:t>
            </a:r>
            <a:r>
              <a:rPr lang="en-US" altLang="en-US" sz="2400" dirty="0" err="1" smtClean="0"/>
              <a:t>manualmente</a:t>
            </a:r>
            <a:r>
              <a:rPr lang="en-US" altLang="en-US" sz="2400" dirty="0" smtClean="0"/>
              <a:t>:</a:t>
            </a:r>
          </a:p>
          <a:p>
            <a:pPr lvl="1">
              <a:spcBef>
                <a:spcPts val="0"/>
              </a:spcBef>
            </a:pPr>
            <a:r>
              <a:rPr lang="en-US" altLang="en-US" sz="2000" dirty="0" smtClean="0"/>
              <a:t>Corte </a:t>
            </a:r>
            <a:r>
              <a:rPr lang="en-US" altLang="en-US" sz="2000" dirty="0" err="1" smtClean="0"/>
              <a:t>agujeros</a:t>
            </a:r>
            <a:r>
              <a:rPr lang="en-US" altLang="en-US" sz="2000" dirty="0" smtClean="0"/>
              <a:t> </a:t>
            </a:r>
            <a:r>
              <a:rPr lang="en-US" altLang="en-US" sz="2000" dirty="0" err="1" smtClean="0"/>
              <a:t>en</a:t>
            </a:r>
            <a:r>
              <a:rPr lang="en-US" altLang="en-US" sz="2000" dirty="0" smtClean="0"/>
              <a:t> el </a:t>
            </a:r>
            <a:r>
              <a:rPr lang="en-US" altLang="en-US" sz="2000" dirty="0" err="1" smtClean="0"/>
              <a:t>depósito</a:t>
            </a:r>
            <a:r>
              <a:rPr lang="en-US" altLang="en-US" sz="2000" dirty="0" smtClean="0"/>
              <a:t> </a:t>
            </a:r>
            <a:r>
              <a:rPr lang="en-US" altLang="en-US" sz="2000" dirty="0" err="1" smtClean="0"/>
              <a:t>en</a:t>
            </a:r>
            <a:r>
              <a:rPr lang="en-US" altLang="en-US" sz="2000" dirty="0" smtClean="0"/>
              <a:t> dos </a:t>
            </a:r>
            <a:r>
              <a:rPr lang="en-US" altLang="en-US" sz="2000" dirty="0" err="1" smtClean="0"/>
              <a:t>lados</a:t>
            </a:r>
            <a:r>
              <a:rPr lang="en-US" altLang="en-US" sz="2000" dirty="0" smtClean="0"/>
              <a:t> </a:t>
            </a:r>
            <a:r>
              <a:rPr lang="en-US" altLang="en-US" sz="2000" dirty="0" err="1" smtClean="0"/>
              <a:t>opuestos</a:t>
            </a:r>
            <a:endParaRPr lang="en-US" altLang="en-US" sz="2000" dirty="0" smtClean="0"/>
          </a:p>
          <a:p>
            <a:pPr lvl="1">
              <a:spcBef>
                <a:spcPts val="0"/>
              </a:spcBef>
            </a:pPr>
            <a:r>
              <a:rPr lang="en-US" altLang="en-US" sz="2000" dirty="0" smtClean="0"/>
              <a:t>Los </a:t>
            </a:r>
            <a:r>
              <a:rPr lang="en-US" altLang="en-US" sz="2000" dirty="0" err="1" smtClean="0"/>
              <a:t>agujeros</a:t>
            </a:r>
            <a:r>
              <a:rPr lang="en-US" altLang="en-US" sz="2000" dirty="0" smtClean="0"/>
              <a:t> </a:t>
            </a:r>
            <a:r>
              <a:rPr lang="en-US" altLang="en-US" sz="2000" dirty="0" err="1" smtClean="0"/>
              <a:t>deben</a:t>
            </a:r>
            <a:r>
              <a:rPr lang="en-US" altLang="en-US" sz="2000" dirty="0" smtClean="0"/>
              <a:t> </a:t>
            </a:r>
            <a:r>
              <a:rPr lang="en-US" altLang="en-US" sz="2000" dirty="0" err="1" smtClean="0"/>
              <a:t>ser</a:t>
            </a:r>
            <a:r>
              <a:rPr lang="en-US" altLang="en-US" sz="2000" dirty="0" smtClean="0"/>
              <a:t> </a:t>
            </a:r>
            <a:r>
              <a:rPr lang="en-US" altLang="en-US" sz="2000" dirty="0" err="1" smtClean="0"/>
              <a:t>semicirculares</a:t>
            </a:r>
            <a:r>
              <a:rPr lang="en-US" altLang="en-US" sz="2000" dirty="0" smtClean="0"/>
              <a:t> o </a:t>
            </a:r>
            <a:r>
              <a:rPr lang="en-US" altLang="en-US" sz="2000" dirty="0" err="1" smtClean="0"/>
              <a:t>en</a:t>
            </a:r>
            <a:r>
              <a:rPr lang="en-US" altLang="en-US" sz="2000" dirty="0" smtClean="0"/>
              <a:t> forma de V</a:t>
            </a:r>
          </a:p>
          <a:p>
            <a:pPr lvl="1">
              <a:spcBef>
                <a:spcPts val="0"/>
              </a:spcBef>
            </a:pPr>
            <a:r>
              <a:rPr lang="en-US" altLang="en-US" sz="2000" dirty="0" smtClean="0"/>
              <a:t>30-40 </a:t>
            </a:r>
            <a:r>
              <a:rPr lang="en-US" altLang="en-US" sz="2000" dirty="0" err="1" smtClean="0"/>
              <a:t>pulgadas</a:t>
            </a:r>
            <a:r>
              <a:rPr lang="en-US" altLang="en-US" sz="2000" dirty="0" smtClean="0"/>
              <a:t> </a:t>
            </a:r>
            <a:r>
              <a:rPr lang="en-US" altLang="en-US" sz="2000" dirty="0" err="1" smtClean="0"/>
              <a:t>en</a:t>
            </a:r>
            <a:r>
              <a:rPr lang="en-US" altLang="en-US" sz="2000" dirty="0" smtClean="0"/>
              <a:t> </a:t>
            </a:r>
            <a:r>
              <a:rPr lang="en-US" altLang="en-US" sz="2000" dirty="0" err="1" smtClean="0"/>
              <a:t>diámetro</a:t>
            </a:r>
            <a:r>
              <a:rPr lang="en-US" altLang="en-US" sz="2000" dirty="0" smtClean="0"/>
              <a:t>, entre las </a:t>
            </a:r>
            <a:r>
              <a:rPr lang="en-US" altLang="en-US" sz="2000" dirty="0" err="1" smtClean="0"/>
              <a:t>líneas</a:t>
            </a:r>
            <a:r>
              <a:rPr lang="en-US" altLang="en-US" sz="2000" dirty="0" smtClean="0"/>
              <a:t> de </a:t>
            </a:r>
            <a:r>
              <a:rPr lang="en-US" altLang="en-US" sz="2000" dirty="0" err="1" smtClean="0"/>
              <a:t>tornillos</a:t>
            </a:r>
            <a:endParaRPr lang="en-US" altLang="en-US" sz="2000" dirty="0" smtClean="0"/>
          </a:p>
          <a:p>
            <a:pPr lvl="1">
              <a:spcBef>
                <a:spcPts val="0"/>
              </a:spcBef>
            </a:pPr>
            <a:r>
              <a:rPr lang="en-US" altLang="en-US" sz="2000" dirty="0" smtClean="0"/>
              <a:t>La </a:t>
            </a:r>
            <a:r>
              <a:rPr lang="en-US" altLang="en-US" sz="2000" dirty="0" err="1" smtClean="0"/>
              <a:t>ubicación</a:t>
            </a:r>
            <a:r>
              <a:rPr lang="en-US" altLang="en-US" sz="2000" dirty="0" smtClean="0"/>
              <a:t> de la </a:t>
            </a:r>
            <a:r>
              <a:rPr lang="en-US" altLang="en-US" sz="2000" dirty="0" err="1" smtClean="0"/>
              <a:t>víctima</a:t>
            </a:r>
            <a:r>
              <a:rPr lang="en-US" altLang="en-US" sz="2000" dirty="0" smtClean="0"/>
              <a:t> </a:t>
            </a:r>
            <a:r>
              <a:rPr lang="en-US" altLang="en-US" sz="2000" dirty="0" err="1" smtClean="0"/>
              <a:t>determina</a:t>
            </a:r>
            <a:r>
              <a:rPr lang="en-US" altLang="en-US" sz="2000" dirty="0" smtClean="0"/>
              <a:t> la </a:t>
            </a:r>
            <a:r>
              <a:rPr lang="en-US" altLang="en-US" sz="2000" dirty="0" err="1" smtClean="0"/>
              <a:t>ubicación</a:t>
            </a:r>
            <a:r>
              <a:rPr lang="en-US" altLang="en-US" sz="2000" dirty="0" smtClean="0"/>
              <a:t> de </a:t>
            </a:r>
            <a:r>
              <a:rPr lang="en-US" altLang="en-US" sz="2000" dirty="0" err="1" smtClean="0"/>
              <a:t>los</a:t>
            </a:r>
            <a:r>
              <a:rPr lang="en-US" altLang="en-US" sz="2000" dirty="0" smtClean="0"/>
              <a:t> </a:t>
            </a:r>
            <a:r>
              <a:rPr lang="en-US" altLang="en-US" sz="2000" dirty="0" err="1" smtClean="0"/>
              <a:t>agujeros</a:t>
            </a:r>
            <a:endParaRPr lang="en-US" altLang="en-US" sz="2000" dirty="0" smtClean="0"/>
          </a:p>
          <a:p>
            <a:pPr lvl="1">
              <a:spcBef>
                <a:spcPts val="0"/>
              </a:spcBef>
            </a:pPr>
            <a:r>
              <a:rPr lang="en-US" altLang="en-US" sz="2000" dirty="0" smtClean="0"/>
              <a:t>Corte </a:t>
            </a:r>
            <a:r>
              <a:rPr lang="en-US" altLang="en-US" sz="2000" dirty="0" err="1" smtClean="0"/>
              <a:t>justo</a:t>
            </a:r>
            <a:r>
              <a:rPr lang="en-US" altLang="en-US" sz="2000" dirty="0" smtClean="0"/>
              <a:t> </a:t>
            </a:r>
            <a:r>
              <a:rPr lang="en-US" altLang="en-US" sz="2000" dirty="0" err="1" smtClean="0"/>
              <a:t>debajo</a:t>
            </a:r>
            <a:r>
              <a:rPr lang="en-US" altLang="en-US" sz="2000" dirty="0" smtClean="0"/>
              <a:t> de la </a:t>
            </a:r>
            <a:r>
              <a:rPr lang="en-US" altLang="en-US" sz="2000" dirty="0" err="1" smtClean="0"/>
              <a:t>víctima</a:t>
            </a:r>
            <a:r>
              <a:rPr lang="en-US" altLang="en-US" sz="2000" dirty="0" smtClean="0"/>
              <a:t> </a:t>
            </a:r>
            <a:r>
              <a:rPr lang="en-US" altLang="en-US" sz="2000" dirty="0" err="1" smtClean="0"/>
              <a:t>si</a:t>
            </a:r>
            <a:r>
              <a:rPr lang="en-US" altLang="en-US" sz="2000" dirty="0" smtClean="0"/>
              <a:t> </a:t>
            </a:r>
            <a:r>
              <a:rPr lang="en-US" altLang="en-US" sz="2000" dirty="0" err="1" smtClean="0"/>
              <a:t>está</a:t>
            </a:r>
            <a:r>
              <a:rPr lang="en-US" altLang="en-US" sz="2000" dirty="0" smtClean="0"/>
              <a:t> </a:t>
            </a:r>
            <a:r>
              <a:rPr lang="en-US" altLang="en-US" sz="2000" dirty="0" err="1" smtClean="0"/>
              <a:t>sumergida</a:t>
            </a:r>
            <a:endParaRPr lang="en-US" altLang="en-US" sz="2000" dirty="0" smtClean="0"/>
          </a:p>
          <a:p>
            <a:pPr lvl="1">
              <a:spcBef>
                <a:spcPts val="0"/>
              </a:spcBef>
            </a:pPr>
            <a:r>
              <a:rPr lang="en-US" altLang="en-US" sz="2000" dirty="0" smtClean="0"/>
              <a:t>Lo </a:t>
            </a:r>
            <a:r>
              <a:rPr lang="en-US" altLang="en-US" sz="2000" dirty="0" err="1" smtClean="0"/>
              <a:t>más</a:t>
            </a:r>
            <a:r>
              <a:rPr lang="en-US" altLang="en-US" sz="2000" dirty="0" smtClean="0"/>
              <a:t> </a:t>
            </a:r>
            <a:r>
              <a:rPr lang="en-US" altLang="en-US" sz="2000" dirty="0" err="1" smtClean="0"/>
              <a:t>bajo</a:t>
            </a:r>
            <a:r>
              <a:rPr lang="en-US" altLang="en-US" sz="2000" dirty="0" smtClean="0"/>
              <a:t> </a:t>
            </a:r>
            <a:r>
              <a:rPr lang="en-US" altLang="en-US" sz="2000" dirty="0" err="1" smtClean="0"/>
              <a:t>posible</a:t>
            </a:r>
            <a:r>
              <a:rPr lang="en-US" altLang="en-US" sz="2000" dirty="0" smtClean="0"/>
              <a:t> </a:t>
            </a:r>
            <a:r>
              <a:rPr lang="en-US" altLang="en-US" sz="2000" dirty="0" err="1" smtClean="0"/>
              <a:t>si</a:t>
            </a:r>
            <a:r>
              <a:rPr lang="en-US" altLang="en-US" sz="2000" dirty="0" smtClean="0"/>
              <a:t> no </a:t>
            </a:r>
            <a:r>
              <a:rPr lang="en-US" altLang="en-US" sz="2000" dirty="0" err="1" smtClean="0"/>
              <a:t>es</a:t>
            </a:r>
            <a:r>
              <a:rPr lang="en-US" altLang="en-US" sz="2000" dirty="0" smtClean="0"/>
              <a:t> </a:t>
            </a:r>
            <a:r>
              <a:rPr lang="en-US" altLang="en-US" sz="2000" dirty="0" err="1" smtClean="0"/>
              <a:t>posible</a:t>
            </a:r>
            <a:r>
              <a:rPr lang="en-US" altLang="en-US" sz="2000" dirty="0" smtClean="0"/>
              <a:t> </a:t>
            </a:r>
            <a:r>
              <a:rPr lang="en-US" altLang="en-US" sz="2000" dirty="0" err="1" smtClean="0"/>
              <a:t>ver</a:t>
            </a:r>
            <a:r>
              <a:rPr lang="en-US" altLang="en-US" sz="2000" dirty="0" smtClean="0"/>
              <a:t> a la </a:t>
            </a:r>
            <a:r>
              <a:rPr lang="en-US" altLang="en-US" sz="2000" dirty="0" err="1" smtClean="0"/>
              <a:t>víctima</a:t>
            </a:r>
            <a:endParaRPr lang="en-US" altLang="en-US" sz="2000" dirty="0" smtClean="0"/>
          </a:p>
        </p:txBody>
      </p:sp>
      <p:sp>
        <p:nvSpPr>
          <p:cNvPr id="2" name="TextBox 1" title="dibujo de Guía de apertura de depósito para rescate"/>
          <p:cNvSpPr txBox="1"/>
          <p:nvPr/>
        </p:nvSpPr>
        <p:spPr>
          <a:xfrm>
            <a:off x="5207794" y="595313"/>
            <a:ext cx="3657600" cy="338554"/>
          </a:xfrm>
          <a:prstGeom prst="rect">
            <a:avLst/>
          </a:prstGeom>
          <a:solidFill>
            <a:schemeClr val="bg1"/>
          </a:solidFill>
        </p:spPr>
        <p:txBody>
          <a:bodyPr wrap="square" rtlCol="0">
            <a:spAutoFit/>
          </a:bodyPr>
          <a:lstStyle/>
          <a:p>
            <a:pPr algn="r"/>
            <a:r>
              <a:rPr lang="es-MX" sz="1600" b="1" dirty="0" smtClean="0">
                <a:latin typeface="Arial Narrow" panose="020B0606020202030204" pitchFamily="34" charset="0"/>
                <a:cs typeface="Times New Roman" pitchFamily="18" charset="0"/>
              </a:rPr>
              <a:t>Guía de apertura de depósito para rescate</a:t>
            </a:r>
            <a:endParaRPr lang="en-US" sz="1600" b="1" dirty="0" smtClean="0">
              <a:latin typeface="Arial Narrow" panose="020B0606020202030204" pitchFamily="34" charset="0"/>
              <a:cs typeface="Times New Roman" pitchFamily="18" charset="0"/>
            </a:endParaRPr>
          </a:p>
        </p:txBody>
      </p:sp>
    </p:spTree>
    <p:custDataLst>
      <p:tags r:id="rId1"/>
    </p:custData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Content Placeholder 3"/>
          <p:cNvSpPr>
            <a:spLocks noGrp="1"/>
          </p:cNvSpPr>
          <p:nvPr>
            <p:ph sz="half" idx="1"/>
          </p:nvPr>
        </p:nvSpPr>
        <p:spPr>
          <a:xfrm>
            <a:off x="457200" y="1524000"/>
            <a:ext cx="5486400" cy="4419600"/>
          </a:xfrm>
        </p:spPr>
        <p:txBody>
          <a:bodyPr/>
          <a:lstStyle/>
          <a:p>
            <a:pPr marL="0" indent="0" eaLnBrk="1" hangingPunct="1">
              <a:buFont typeface="Arial" panose="020B0604020202020204" pitchFamily="34" charset="0"/>
              <a:buNone/>
            </a:pPr>
            <a:r>
              <a:rPr lang="en-US" altLang="en-US" dirty="0" err="1" smtClean="0"/>
              <a:t>Cada</a:t>
            </a:r>
            <a:r>
              <a:rPr lang="en-US" altLang="en-US" dirty="0" smtClean="0"/>
              <a:t> </a:t>
            </a:r>
            <a:r>
              <a:rPr lang="en-US" altLang="en-US" dirty="0" err="1" smtClean="0"/>
              <a:t>instalación</a:t>
            </a:r>
            <a:r>
              <a:rPr lang="en-US" altLang="en-US" dirty="0" smtClean="0"/>
              <a:t> de </a:t>
            </a:r>
            <a:r>
              <a:rPr lang="en-US" altLang="en-US" dirty="0" err="1" smtClean="0"/>
              <a:t>manejo</a:t>
            </a:r>
            <a:r>
              <a:rPr lang="en-US" altLang="en-US" dirty="0" smtClean="0"/>
              <a:t> de </a:t>
            </a:r>
            <a:r>
              <a:rPr lang="en-US" altLang="en-US" dirty="0" err="1" smtClean="0"/>
              <a:t>grano</a:t>
            </a:r>
            <a:r>
              <a:rPr lang="en-US" altLang="en-US" dirty="0" smtClean="0"/>
              <a:t> </a:t>
            </a:r>
            <a:r>
              <a:rPr lang="en-US" altLang="en-US" dirty="0" err="1" smtClean="0"/>
              <a:t>es</a:t>
            </a:r>
            <a:r>
              <a:rPr lang="en-US" altLang="en-US" dirty="0" smtClean="0"/>
              <a:t> </a:t>
            </a:r>
            <a:r>
              <a:rPr lang="en-US" altLang="en-US" dirty="0" err="1" smtClean="0"/>
              <a:t>única</a:t>
            </a:r>
            <a:r>
              <a:rPr lang="en-US" altLang="en-US" dirty="0" smtClean="0"/>
              <a:t> </a:t>
            </a:r>
            <a:r>
              <a:rPr lang="en-US" altLang="en-US" dirty="0" err="1" smtClean="0"/>
              <a:t>en</a:t>
            </a:r>
            <a:r>
              <a:rPr lang="en-US" altLang="en-US" dirty="0" smtClean="0"/>
              <a:t> </a:t>
            </a:r>
            <a:r>
              <a:rPr lang="en-US" altLang="en-US" dirty="0" err="1" smtClean="0"/>
              <a:t>su</a:t>
            </a:r>
            <a:r>
              <a:rPr lang="en-US" altLang="en-US" dirty="0" smtClean="0"/>
              <a:t> </a:t>
            </a:r>
            <a:r>
              <a:rPr lang="en-US" altLang="en-US" dirty="0" err="1" smtClean="0"/>
              <a:t>configuración</a:t>
            </a:r>
            <a:r>
              <a:rPr lang="en-US" altLang="en-US" dirty="0" smtClean="0"/>
              <a:t>, </a:t>
            </a:r>
            <a:r>
              <a:rPr lang="en-US" altLang="en-US" dirty="0" err="1" smtClean="0"/>
              <a:t>diseño</a:t>
            </a:r>
            <a:r>
              <a:rPr lang="en-US" altLang="en-US" dirty="0" smtClean="0"/>
              <a:t>, </a:t>
            </a:r>
            <a:r>
              <a:rPr lang="en-US" altLang="en-US" dirty="0" err="1" smtClean="0"/>
              <a:t>construcción</a:t>
            </a:r>
            <a:r>
              <a:rPr lang="en-US" altLang="en-US" dirty="0" smtClean="0"/>
              <a:t>, </a:t>
            </a:r>
            <a:r>
              <a:rPr lang="en-US" altLang="en-US" dirty="0" err="1" smtClean="0"/>
              <a:t>operaciones</a:t>
            </a:r>
            <a:r>
              <a:rPr lang="en-US" altLang="en-US" dirty="0" smtClean="0"/>
              <a:t>, </a:t>
            </a:r>
            <a:r>
              <a:rPr lang="en-US" altLang="en-US" dirty="0" err="1" smtClean="0"/>
              <a:t>equipo</a:t>
            </a:r>
            <a:r>
              <a:rPr lang="en-US" altLang="en-US" dirty="0" smtClean="0"/>
              <a:t> y personal.</a:t>
            </a:r>
          </a:p>
          <a:p>
            <a:pPr marL="0" indent="0" eaLnBrk="1" hangingPunct="1">
              <a:buFont typeface="Arial" panose="020B0604020202020204" pitchFamily="34" charset="0"/>
              <a:buNone/>
            </a:pPr>
            <a:endParaRPr lang="en-US" altLang="en-US" dirty="0" smtClean="0"/>
          </a:p>
          <a:p>
            <a:pPr marL="0" indent="0" eaLnBrk="1" hangingPunct="1">
              <a:buFont typeface="Arial" panose="020B0604020202020204" pitchFamily="34" charset="0"/>
              <a:buNone/>
            </a:pPr>
            <a:r>
              <a:rPr lang="en-US" altLang="en-US" dirty="0" err="1" smtClean="0"/>
              <a:t>Cada</a:t>
            </a:r>
            <a:r>
              <a:rPr lang="en-US" altLang="en-US" dirty="0" smtClean="0"/>
              <a:t> </a:t>
            </a:r>
            <a:r>
              <a:rPr lang="en-US" altLang="en-US" dirty="0" err="1" smtClean="0"/>
              <a:t>instalación</a:t>
            </a:r>
            <a:r>
              <a:rPr lang="en-US" altLang="en-US" dirty="0" smtClean="0"/>
              <a:t> </a:t>
            </a:r>
            <a:r>
              <a:rPr lang="en-US" altLang="en-US" dirty="0" err="1" smtClean="0"/>
              <a:t>requiere</a:t>
            </a:r>
            <a:r>
              <a:rPr lang="en-US" altLang="en-US" dirty="0" smtClean="0"/>
              <a:t> </a:t>
            </a:r>
            <a:r>
              <a:rPr lang="en-US" altLang="en-US" dirty="0" err="1" smtClean="0"/>
              <a:t>planeación</a:t>
            </a:r>
            <a:r>
              <a:rPr lang="en-US" altLang="en-US" dirty="0" smtClean="0"/>
              <a:t> </a:t>
            </a:r>
            <a:r>
              <a:rPr lang="en-US" altLang="en-US" dirty="0" err="1" smtClean="0"/>
              <a:t>previa</a:t>
            </a:r>
            <a:r>
              <a:rPr lang="en-US" altLang="en-US" dirty="0" smtClean="0"/>
              <a:t> individual.   </a:t>
            </a:r>
          </a:p>
          <a:p>
            <a:pPr marL="0" indent="0" eaLnBrk="1" hangingPunct="1">
              <a:buFont typeface="Arial" panose="020B0604020202020204" pitchFamily="34" charset="0"/>
              <a:buNone/>
            </a:pPr>
            <a:endParaRPr lang="en-US" altLang="en-US" dirty="0"/>
          </a:p>
          <a:p>
            <a:pPr marL="0" indent="0" eaLnBrk="1" hangingPunct="1">
              <a:buFont typeface="Arial" panose="020B0604020202020204" pitchFamily="34" charset="0"/>
              <a:buNone/>
            </a:pPr>
            <a:r>
              <a:rPr lang="en-US" altLang="en-US" dirty="0" smtClean="0"/>
              <a:t>¡</a:t>
            </a:r>
            <a:r>
              <a:rPr lang="en-US" altLang="en-US" dirty="0" err="1" smtClean="0"/>
              <a:t>Esté</a:t>
            </a:r>
            <a:r>
              <a:rPr lang="en-US" altLang="en-US" dirty="0" smtClean="0"/>
              <a:t> </a:t>
            </a:r>
            <a:r>
              <a:rPr lang="en-US" altLang="en-US" dirty="0" err="1" smtClean="0"/>
              <a:t>preparado</a:t>
            </a:r>
            <a:r>
              <a:rPr lang="en-US" altLang="en-US" dirty="0" smtClean="0"/>
              <a:t>!</a:t>
            </a:r>
          </a:p>
        </p:txBody>
      </p:sp>
      <p:grpSp>
        <p:nvGrpSpPr>
          <p:cNvPr id="93187" name="Group 5" title="fotos de las instalaciones de almacenamiento de granos"/>
          <p:cNvGrpSpPr>
            <a:grpSpLocks/>
          </p:cNvGrpSpPr>
          <p:nvPr/>
        </p:nvGrpSpPr>
        <p:grpSpPr bwMode="auto">
          <a:xfrm>
            <a:off x="6543675" y="865188"/>
            <a:ext cx="2062163" cy="4621212"/>
            <a:chOff x="6543368" y="609600"/>
            <a:chExt cx="2062314" cy="4621776"/>
          </a:xfrm>
        </p:grpSpPr>
        <p:pic>
          <p:nvPicPr>
            <p:cNvPr id="93190" name="Picture 7" descr="2004_0726Image0037"/>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545824" y="3688326"/>
              <a:ext cx="2057400" cy="1543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3191" name="Picture 11" descr="2004_0525Image0119"/>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6548282" y="2145276"/>
              <a:ext cx="2057400" cy="1543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pic>
          <p:nvPicPr>
            <p:cNvPr id="93192" name="Picture 12" descr="2004_0601Image0137"/>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543368" y="609600"/>
              <a:ext cx="2057400" cy="1543050"/>
            </a:xfrm>
            <a:prstGeom prst="rect">
              <a:avLst/>
            </a:prstGeom>
            <a:noFill/>
            <a:ln w="9525">
              <a:solidFill>
                <a:srgbClr val="C00000"/>
              </a:solidFill>
              <a:miter lim="800000"/>
              <a:headEnd/>
              <a:tailEnd/>
            </a:ln>
            <a:extLst>
              <a:ext uri="{909E8E84-426E-40DD-AFC4-6F175D3DCCD1}">
                <a14:hiddenFill xmlns:a14="http://schemas.microsoft.com/office/drawing/2010/main">
                  <a:solidFill>
                    <a:srgbClr val="FFFFFF"/>
                  </a:solidFill>
                </a14:hiddenFill>
              </a:ext>
            </a:extLst>
          </p:spPr>
        </p:pic>
      </p:grpSp>
      <p:sp>
        <p:nvSpPr>
          <p:cNvPr id="93188" name="Title 2"/>
          <p:cNvSpPr>
            <a:spLocks noGrp="1"/>
          </p:cNvSpPr>
          <p:nvPr>
            <p:ph type="title"/>
          </p:nvPr>
        </p:nvSpPr>
        <p:spPr>
          <a:xfrm>
            <a:off x="457200" y="457200"/>
            <a:ext cx="4038600" cy="1143000"/>
          </a:xfrm>
        </p:spPr>
        <p:txBody>
          <a:bodyPr/>
          <a:lstStyle/>
          <a:p>
            <a:r>
              <a:rPr lang="en-US" altLang="en-US" dirty="0" err="1" smtClean="0"/>
              <a:t>Recuerde</a:t>
            </a:r>
            <a:r>
              <a:rPr lang="en-US" altLang="en-US" dirty="0" smtClean="0"/>
              <a:t>:</a:t>
            </a:r>
          </a:p>
        </p:txBody>
      </p:sp>
      <p:sp>
        <p:nvSpPr>
          <p:cNvPr id="93189" name="Slide Number Placeholder 1"/>
          <p:cNvSpPr>
            <a:spLocks noGrp="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cs typeface="Times New Roman" panose="02020603050405020304" pitchFamily="18" charset="0"/>
              </a:defRPr>
            </a:lvl2pPr>
            <a:lvl3pPr marL="1143000" indent="-228600">
              <a:spcBef>
                <a:spcPct val="20000"/>
              </a:spcBef>
              <a:buFont typeface="Arial" panose="020B0604020202020204" pitchFamily="34" charset="0"/>
              <a:buChar char="•"/>
              <a:defRPr sz="2000">
                <a:solidFill>
                  <a:schemeClr val="tx1"/>
                </a:solidFill>
                <a:latin typeface="Times New Roman" panose="02020603050405020304" pitchFamily="18" charset="0"/>
                <a:cs typeface="Times New Roman" panose="02020603050405020304" pitchFamily="18" charset="0"/>
              </a:defRPr>
            </a:lvl3pPr>
            <a:lvl4pPr marL="16002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4pPr>
            <a:lvl5pPr marL="2057400" indent="-228600">
              <a:spcBef>
                <a:spcPct val="20000"/>
              </a:spcBef>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a:solidFill>
                  <a:schemeClr val="tx1"/>
                </a:solidFill>
                <a:latin typeface="Times New Roman" panose="02020603050405020304" pitchFamily="18" charset="0"/>
                <a:cs typeface="Times New Roman" panose="02020603050405020304" pitchFamily="18" charset="0"/>
              </a:defRPr>
            </a:lvl9pPr>
          </a:lstStyle>
          <a:p>
            <a:pPr>
              <a:spcBef>
                <a:spcPct val="0"/>
              </a:spcBef>
              <a:buFontTx/>
              <a:buNone/>
            </a:pPr>
            <a:fld id="{18E7704C-16FF-4C1A-9E86-71EB2A9AFD48}" type="slidenum">
              <a:rPr lang="en-US" altLang="en-US" sz="1800" smtClean="0">
                <a:latin typeface="Arial" panose="020B0604020202020204" pitchFamily="34" charset="0"/>
              </a:rPr>
              <a:pPr>
                <a:spcBef>
                  <a:spcPct val="0"/>
                </a:spcBef>
                <a:buFontTx/>
                <a:buNone/>
              </a:pPr>
              <a:t>87</a:t>
            </a:fld>
            <a:endParaRPr lang="en-US" altLang="en-US" sz="1800" smtClean="0">
              <a:latin typeface="Arial" panose="020B0604020202020204" pitchFamily="34" charset="0"/>
            </a:endParaRPr>
          </a:p>
        </p:txBody>
      </p:sp>
    </p:spTree>
    <p:custDataLst>
      <p:tags r:id="rId1"/>
    </p:custData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tLang="en-US" sz="3600" smtClean="0"/>
              <a:t>Stored Products Research and Educational Center – Grain Bin Rescue</a:t>
            </a:r>
          </a:p>
        </p:txBody>
      </p:sp>
      <p:pic>
        <p:nvPicPr>
          <p:cNvPr id="3" name="Content Placeholder 2" title="imagen de un televisor"/>
          <p:cNvPicPr>
            <a:picLocks noGrp="1" noChangeAspect="1"/>
          </p:cNvPicPr>
          <p:nvPr>
            <p:ph idx="1"/>
          </p:nvPr>
        </p:nvPicPr>
        <p:blipFill>
          <a:blip r:embed="rId4" cstate="print">
            <a:extLst>
              <a:ext uri="{28A0092B-C50C-407E-A947-70E740481C1C}">
                <a14:useLocalDpi xmlns:a14="http://schemas.microsoft.com/office/drawing/2010/main"/>
              </a:ext>
            </a:extLst>
          </a:blip>
          <a:stretch>
            <a:fillRect/>
          </a:stretch>
        </p:blipFill>
        <p:spPr>
          <a:xfrm>
            <a:off x="1066800" y="1553369"/>
            <a:ext cx="7010400" cy="4847431"/>
          </a:xfrm>
        </p:spPr>
      </p:pic>
    </p:spTree>
    <p:custDataLst>
      <p:tags r:id="rId1"/>
    </p:custData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a:lstStyle/>
          <a:p>
            <a:r>
              <a:rPr lang="en-US" dirty="0" smtClean="0"/>
              <a:t>La </a:t>
            </a:r>
            <a:r>
              <a:rPr lang="en-US" dirty="0" err="1" smtClean="0"/>
              <a:t>informacion</a:t>
            </a:r>
            <a:endParaRPr lang="en-US" dirty="0"/>
          </a:p>
        </p:txBody>
      </p:sp>
      <p:sp>
        <p:nvSpPr>
          <p:cNvPr id="22530" name="Content Placeholder 2"/>
          <p:cNvSpPr>
            <a:spLocks noGrp="1"/>
          </p:cNvSpPr>
          <p:nvPr>
            <p:ph idx="4294967295"/>
          </p:nvPr>
        </p:nvSpPr>
        <p:spPr>
          <a:xfrm>
            <a:off x="304800" y="381000"/>
            <a:ext cx="8382000" cy="5486400"/>
          </a:xfrm>
        </p:spPr>
        <p:txBody>
          <a:bodyPr/>
          <a:lstStyle/>
          <a:p>
            <a:pPr marL="0" indent="0" algn="ctr" eaLnBrk="1" hangingPunct="1">
              <a:spcBef>
                <a:spcPct val="0"/>
              </a:spcBef>
              <a:buFont typeface="Arial" panose="020B0604020202020204" pitchFamily="34" charset="0"/>
              <a:buNone/>
            </a:pPr>
            <a:r>
              <a:rPr lang="en-US" altLang="en-US" sz="2400" dirty="0" smtClean="0"/>
              <a:t>La </a:t>
            </a:r>
            <a:r>
              <a:rPr lang="en-US" altLang="en-US" sz="2400" dirty="0" err="1" smtClean="0"/>
              <a:t>información</a:t>
            </a:r>
            <a:r>
              <a:rPr lang="en-US" altLang="en-US" sz="2400" dirty="0" smtClean="0"/>
              <a:t> </a:t>
            </a:r>
            <a:r>
              <a:rPr lang="en-US" altLang="en-US" sz="2400" dirty="0" err="1" smtClean="0"/>
              <a:t>técnica</a:t>
            </a:r>
            <a:r>
              <a:rPr lang="en-US" altLang="en-US" sz="2400" dirty="0" smtClean="0"/>
              <a:t> </a:t>
            </a:r>
            <a:r>
              <a:rPr lang="en-US" altLang="en-US" sz="2400" dirty="0" err="1" smtClean="0"/>
              <a:t>presentada</a:t>
            </a:r>
            <a:r>
              <a:rPr lang="en-US" altLang="en-US" sz="2400" dirty="0" smtClean="0"/>
              <a:t> </a:t>
            </a:r>
            <a:r>
              <a:rPr lang="en-US" altLang="en-US" sz="2400" dirty="0" err="1" smtClean="0"/>
              <a:t>en</a:t>
            </a:r>
            <a:r>
              <a:rPr lang="en-US" altLang="en-US" sz="2400" dirty="0" smtClean="0"/>
              <a:t> </a:t>
            </a:r>
            <a:r>
              <a:rPr lang="en-US" altLang="en-US" sz="2400" dirty="0" err="1" smtClean="0"/>
              <a:t>este</a:t>
            </a:r>
            <a:r>
              <a:rPr lang="en-US" altLang="en-US" sz="2400" dirty="0" smtClean="0"/>
              <a:t> </a:t>
            </a:r>
            <a:r>
              <a:rPr lang="en-US" altLang="en-US" sz="2400" dirty="0" err="1" smtClean="0"/>
              <a:t>programa</a:t>
            </a:r>
            <a:r>
              <a:rPr lang="en-US" altLang="en-US" sz="2400" dirty="0" smtClean="0"/>
              <a:t> de </a:t>
            </a:r>
            <a:r>
              <a:rPr lang="en-US" altLang="en-US" sz="2400" dirty="0" err="1" smtClean="0"/>
              <a:t>ninguna</a:t>
            </a:r>
            <a:r>
              <a:rPr lang="en-US" altLang="en-US" sz="2400" dirty="0" smtClean="0"/>
              <a:t> </a:t>
            </a:r>
            <a:r>
              <a:rPr lang="en-US" altLang="en-US" sz="2400" dirty="0" err="1" smtClean="0"/>
              <a:t>manera</a:t>
            </a:r>
            <a:r>
              <a:rPr lang="en-US" altLang="en-US" sz="2400" dirty="0" smtClean="0"/>
              <a:t> </a:t>
            </a:r>
            <a:r>
              <a:rPr lang="en-US" altLang="en-US" sz="2400" dirty="0" err="1" smtClean="0"/>
              <a:t>califica</a:t>
            </a:r>
            <a:r>
              <a:rPr lang="en-US" altLang="en-US" sz="2400" dirty="0" smtClean="0"/>
              <a:t> a </a:t>
            </a:r>
            <a:r>
              <a:rPr lang="en-US" altLang="en-US" sz="2400" dirty="0" err="1" smtClean="0"/>
              <a:t>los</a:t>
            </a:r>
            <a:r>
              <a:rPr lang="en-US" altLang="en-US" sz="2400" dirty="0" smtClean="0"/>
              <a:t> </a:t>
            </a:r>
            <a:r>
              <a:rPr lang="en-US" altLang="en-US" sz="2400" dirty="0" err="1" smtClean="0"/>
              <a:t>participantes</a:t>
            </a:r>
            <a:r>
              <a:rPr lang="en-US" altLang="en-US" sz="2400" dirty="0" smtClean="0"/>
              <a:t> </a:t>
            </a:r>
            <a:r>
              <a:rPr lang="en-US" altLang="en-US" sz="2400" dirty="0" err="1" smtClean="0"/>
              <a:t>como</a:t>
            </a:r>
            <a:r>
              <a:rPr lang="en-US" altLang="en-US" sz="2400" dirty="0" smtClean="0"/>
              <a:t> </a:t>
            </a:r>
            <a:r>
              <a:rPr lang="en-US" altLang="en-US" sz="2400" dirty="0" err="1" smtClean="0"/>
              <a:t>expertos</a:t>
            </a:r>
            <a:r>
              <a:rPr lang="en-US" altLang="en-US" sz="2400" dirty="0" smtClean="0"/>
              <a:t> </a:t>
            </a:r>
            <a:r>
              <a:rPr lang="en-US" altLang="en-US" sz="2400" dirty="0" err="1" smtClean="0"/>
              <a:t>en</a:t>
            </a:r>
            <a:r>
              <a:rPr lang="en-US" altLang="en-US" sz="2400" dirty="0" smtClean="0"/>
              <a:t> el campo de </a:t>
            </a:r>
            <a:r>
              <a:rPr lang="en-US" altLang="en-US" sz="2400" b="1" dirty="0" smtClean="0"/>
              <a:t>EMERGENCIAS EN DEPÓSITOS DE GRANO</a:t>
            </a:r>
            <a:r>
              <a:rPr lang="en-US" altLang="en-US" sz="2400" dirty="0" smtClean="0"/>
              <a:t>. </a:t>
            </a:r>
          </a:p>
          <a:p>
            <a:pPr marL="0" indent="0" algn="ctr" eaLnBrk="1" hangingPunct="1">
              <a:spcBef>
                <a:spcPct val="0"/>
              </a:spcBef>
              <a:buFont typeface="Arial" panose="020B0604020202020204" pitchFamily="34" charset="0"/>
              <a:buNone/>
            </a:pPr>
            <a:endParaRPr lang="en-US" altLang="en-US" sz="2400" dirty="0" smtClean="0"/>
          </a:p>
          <a:p>
            <a:pPr marL="0" indent="0" algn="ctr" eaLnBrk="1" hangingPunct="1">
              <a:spcBef>
                <a:spcPct val="0"/>
              </a:spcBef>
              <a:buFont typeface="Arial" panose="020B0604020202020204" pitchFamily="34" charset="0"/>
              <a:buNone/>
            </a:pPr>
            <a:r>
              <a:rPr lang="en-US" altLang="en-US" sz="2400" dirty="0" smtClean="0"/>
              <a:t>La </a:t>
            </a:r>
            <a:r>
              <a:rPr lang="en-US" altLang="en-US" sz="2400" dirty="0" err="1" smtClean="0"/>
              <a:t>participación</a:t>
            </a:r>
            <a:r>
              <a:rPr lang="en-US" altLang="en-US" sz="2400" dirty="0" smtClean="0"/>
              <a:t> </a:t>
            </a:r>
            <a:r>
              <a:rPr lang="en-US" altLang="en-US" sz="2400" dirty="0" err="1" smtClean="0"/>
              <a:t>en</a:t>
            </a:r>
            <a:r>
              <a:rPr lang="en-US" altLang="en-US" sz="2400" dirty="0" smtClean="0"/>
              <a:t> </a:t>
            </a:r>
            <a:r>
              <a:rPr lang="en-US" altLang="en-US" sz="2400" dirty="0" err="1" smtClean="0"/>
              <a:t>este</a:t>
            </a:r>
            <a:r>
              <a:rPr lang="en-US" altLang="en-US" sz="2400" dirty="0" smtClean="0"/>
              <a:t> </a:t>
            </a:r>
            <a:r>
              <a:rPr lang="en-US" altLang="en-US" sz="2400" dirty="0" err="1" smtClean="0"/>
              <a:t>programa</a:t>
            </a:r>
            <a:r>
              <a:rPr lang="en-US" altLang="en-US" sz="2400" dirty="0" smtClean="0"/>
              <a:t> </a:t>
            </a:r>
            <a:r>
              <a:rPr lang="en-US" altLang="en-US" sz="2400" dirty="0" err="1" smtClean="0"/>
              <a:t>debe</a:t>
            </a:r>
            <a:r>
              <a:rPr lang="en-US" altLang="en-US" sz="2400" dirty="0" smtClean="0"/>
              <a:t> </a:t>
            </a:r>
            <a:r>
              <a:rPr lang="en-US" altLang="en-US" sz="2400" dirty="0" err="1" smtClean="0"/>
              <a:t>considerarse</a:t>
            </a:r>
            <a:r>
              <a:rPr lang="en-US" altLang="en-US" sz="2400" dirty="0" smtClean="0"/>
              <a:t> </a:t>
            </a:r>
            <a:r>
              <a:rPr lang="en-US" altLang="en-US" sz="2400" dirty="0" err="1" smtClean="0"/>
              <a:t>una</a:t>
            </a:r>
            <a:r>
              <a:rPr lang="en-US" altLang="en-US" sz="2400" dirty="0" smtClean="0"/>
              <a:t> </a:t>
            </a:r>
            <a:r>
              <a:rPr lang="en-US" altLang="en-US" sz="2400" dirty="0" err="1" smtClean="0"/>
              <a:t>experiencia</a:t>
            </a:r>
            <a:r>
              <a:rPr lang="en-US" altLang="en-US" sz="2400" dirty="0" smtClean="0"/>
              <a:t> de </a:t>
            </a:r>
            <a:r>
              <a:rPr lang="en-US" altLang="en-US" sz="2400" dirty="0" err="1" smtClean="0"/>
              <a:t>aprendizaje</a:t>
            </a:r>
            <a:r>
              <a:rPr lang="en-US" altLang="en-US" sz="2400" dirty="0" smtClean="0"/>
              <a:t> y </a:t>
            </a:r>
            <a:r>
              <a:rPr lang="en-US" altLang="en-US" sz="2400" dirty="0" err="1" smtClean="0"/>
              <a:t>compartir</a:t>
            </a:r>
            <a:r>
              <a:rPr lang="en-US" altLang="en-US" sz="2400" dirty="0" smtClean="0"/>
              <a:t>. Los </a:t>
            </a:r>
            <a:r>
              <a:rPr lang="en-US" altLang="en-US" sz="2400" dirty="0" err="1" smtClean="0"/>
              <a:t>instructores</a:t>
            </a:r>
            <a:r>
              <a:rPr lang="en-US" altLang="en-US" sz="2400" dirty="0" smtClean="0"/>
              <a:t> y </a:t>
            </a:r>
            <a:r>
              <a:rPr lang="en-US" altLang="en-US" sz="2400" dirty="0" err="1" smtClean="0"/>
              <a:t>ayudantes</a:t>
            </a:r>
            <a:r>
              <a:rPr lang="en-US" altLang="en-US" sz="2400" dirty="0" smtClean="0"/>
              <a:t> </a:t>
            </a:r>
            <a:r>
              <a:rPr lang="en-US" altLang="en-US" sz="2400" dirty="0" err="1" smtClean="0"/>
              <a:t>comparten</a:t>
            </a:r>
            <a:r>
              <a:rPr lang="en-US" altLang="en-US" sz="2400" dirty="0" smtClean="0"/>
              <a:t> con </a:t>
            </a:r>
            <a:r>
              <a:rPr lang="en-US" altLang="en-US" sz="2400" dirty="0" err="1" smtClean="0"/>
              <a:t>los</a:t>
            </a:r>
            <a:r>
              <a:rPr lang="en-US" altLang="en-US" sz="2400" dirty="0" smtClean="0"/>
              <a:t> </a:t>
            </a:r>
            <a:r>
              <a:rPr lang="en-US" altLang="en-US" sz="2400" dirty="0" err="1" smtClean="0"/>
              <a:t>estudiantes</a:t>
            </a:r>
            <a:r>
              <a:rPr lang="en-US" altLang="en-US" sz="2400" dirty="0" smtClean="0"/>
              <a:t> la </a:t>
            </a:r>
            <a:r>
              <a:rPr lang="en-US" altLang="en-US" sz="2400" dirty="0" err="1" smtClean="0"/>
              <a:t>información</a:t>
            </a:r>
            <a:r>
              <a:rPr lang="en-US" altLang="en-US" sz="2400" dirty="0" smtClean="0"/>
              <a:t> que </a:t>
            </a:r>
            <a:r>
              <a:rPr lang="en-US" altLang="en-US" sz="2400" dirty="0" err="1" smtClean="0"/>
              <a:t>ellos</a:t>
            </a:r>
            <a:r>
              <a:rPr lang="en-US" altLang="en-US" sz="2400" dirty="0" smtClean="0"/>
              <a:t> </a:t>
            </a:r>
            <a:r>
              <a:rPr lang="en-US" altLang="en-US" sz="2400" dirty="0" err="1" smtClean="0"/>
              <a:t>han</a:t>
            </a:r>
            <a:r>
              <a:rPr lang="en-US" altLang="en-US" sz="2400" dirty="0" smtClean="0"/>
              <a:t> </a:t>
            </a:r>
            <a:r>
              <a:rPr lang="en-US" altLang="en-US" sz="2400" dirty="0" err="1" smtClean="0"/>
              <a:t>obtenido</a:t>
            </a:r>
            <a:r>
              <a:rPr lang="en-US" altLang="en-US" sz="2400" dirty="0" smtClean="0"/>
              <a:t> a </a:t>
            </a:r>
            <a:r>
              <a:rPr lang="en-US" altLang="en-US" sz="2400" dirty="0" err="1" smtClean="0"/>
              <a:t>través</a:t>
            </a:r>
            <a:r>
              <a:rPr lang="en-US" altLang="en-US" sz="2400" dirty="0" smtClean="0"/>
              <a:t> de la </a:t>
            </a:r>
            <a:r>
              <a:rPr lang="en-US" altLang="en-US" sz="2400" dirty="0" err="1" smtClean="0"/>
              <a:t>experiencia</a:t>
            </a:r>
            <a:r>
              <a:rPr lang="en-US" altLang="en-US" sz="2400" dirty="0" smtClean="0"/>
              <a:t> real </a:t>
            </a:r>
            <a:r>
              <a:rPr lang="en-US" altLang="en-US" sz="2400" dirty="0" err="1" smtClean="0"/>
              <a:t>como</a:t>
            </a:r>
            <a:r>
              <a:rPr lang="en-US" altLang="en-US" sz="2400" dirty="0" smtClean="0"/>
              <a:t> </a:t>
            </a:r>
            <a:r>
              <a:rPr lang="en-US" altLang="en-US" sz="2400" dirty="0" err="1" smtClean="0"/>
              <a:t>también</a:t>
            </a:r>
            <a:r>
              <a:rPr lang="en-US" altLang="en-US" sz="2400" dirty="0" smtClean="0"/>
              <a:t> </a:t>
            </a:r>
            <a:r>
              <a:rPr lang="en-US" altLang="en-US" sz="2400" dirty="0" err="1" smtClean="0"/>
              <a:t>sesiones</a:t>
            </a:r>
            <a:r>
              <a:rPr lang="en-US" altLang="en-US" sz="2400" dirty="0" smtClean="0"/>
              <a:t> de </a:t>
            </a:r>
            <a:r>
              <a:rPr lang="en-US" altLang="en-US" sz="2400" dirty="0" err="1" smtClean="0"/>
              <a:t>entrenamiento</a:t>
            </a:r>
            <a:r>
              <a:rPr lang="en-US" altLang="en-US" sz="2400" dirty="0" smtClean="0"/>
              <a:t> que </a:t>
            </a:r>
            <a:r>
              <a:rPr lang="en-US" altLang="en-US" sz="2400" dirty="0" err="1" smtClean="0"/>
              <a:t>han</a:t>
            </a:r>
            <a:r>
              <a:rPr lang="en-US" altLang="en-US" sz="2400" dirty="0" smtClean="0"/>
              <a:t> </a:t>
            </a:r>
            <a:r>
              <a:rPr lang="en-US" altLang="en-US" sz="2400" dirty="0" err="1" smtClean="0"/>
              <a:t>asistido</a:t>
            </a:r>
            <a:r>
              <a:rPr lang="en-US" altLang="en-US" sz="2400" dirty="0" smtClean="0"/>
              <a:t>. </a:t>
            </a:r>
            <a:r>
              <a:rPr lang="en-US" altLang="en-US" sz="2400" b="1" dirty="0" smtClean="0"/>
              <a:t>ES DE SUMA IMPORTANCIA LA PRÁCTICA REPETIDA Y ENTRENAMIENTO ADICIONAL.</a:t>
            </a:r>
          </a:p>
          <a:p>
            <a:pPr marL="0" indent="0" algn="ctr" eaLnBrk="1" hangingPunct="1">
              <a:spcBef>
                <a:spcPct val="0"/>
              </a:spcBef>
              <a:buFont typeface="Arial" panose="020B0604020202020204" pitchFamily="34" charset="0"/>
              <a:buNone/>
            </a:pPr>
            <a:r>
              <a:rPr lang="en-US" altLang="en-US" sz="2400" b="1" dirty="0" smtClean="0"/>
              <a:t>   </a:t>
            </a:r>
          </a:p>
          <a:p>
            <a:pPr marL="0" indent="0" algn="ctr" eaLnBrk="1" hangingPunct="1">
              <a:spcBef>
                <a:spcPct val="0"/>
              </a:spcBef>
              <a:buFont typeface="Arial" panose="020B0604020202020204" pitchFamily="34" charset="0"/>
              <a:buNone/>
            </a:pPr>
            <a:r>
              <a:rPr lang="en-US" altLang="en-US" sz="2400" dirty="0" smtClean="0"/>
              <a:t>Los </a:t>
            </a:r>
            <a:r>
              <a:rPr lang="en-US" altLang="en-US" sz="2400" dirty="0" err="1" smtClean="0"/>
              <a:t>métodos</a:t>
            </a:r>
            <a:r>
              <a:rPr lang="en-US" altLang="en-US" sz="2400" dirty="0" smtClean="0"/>
              <a:t> y </a:t>
            </a:r>
            <a:r>
              <a:rPr lang="en-US" altLang="en-US" sz="2400" dirty="0" err="1" smtClean="0"/>
              <a:t>procedimientos</a:t>
            </a:r>
            <a:r>
              <a:rPr lang="en-US" altLang="en-US" sz="2400" dirty="0" smtClean="0"/>
              <a:t> </a:t>
            </a:r>
            <a:r>
              <a:rPr lang="en-US" altLang="en-US" sz="2400" dirty="0" err="1" smtClean="0"/>
              <a:t>presentados</a:t>
            </a:r>
            <a:r>
              <a:rPr lang="en-US" altLang="en-US" sz="2400" dirty="0" smtClean="0"/>
              <a:t> </a:t>
            </a:r>
            <a:r>
              <a:rPr lang="en-US" altLang="en-US" sz="2400" dirty="0" err="1" smtClean="0"/>
              <a:t>en</a:t>
            </a:r>
            <a:r>
              <a:rPr lang="en-US" altLang="en-US" sz="2400" dirty="0" smtClean="0"/>
              <a:t> </a:t>
            </a:r>
            <a:r>
              <a:rPr lang="en-US" altLang="en-US" sz="2400" dirty="0" err="1" smtClean="0"/>
              <a:t>este</a:t>
            </a:r>
            <a:r>
              <a:rPr lang="en-US" altLang="en-US" sz="2400" dirty="0" smtClean="0"/>
              <a:t> </a:t>
            </a:r>
            <a:r>
              <a:rPr lang="en-US" altLang="en-US" sz="2400" dirty="0" err="1" smtClean="0"/>
              <a:t>programa</a:t>
            </a:r>
            <a:r>
              <a:rPr lang="en-US" altLang="en-US" sz="2400" dirty="0" smtClean="0"/>
              <a:t> no se </a:t>
            </a:r>
            <a:r>
              <a:rPr lang="en-US" altLang="en-US" sz="2400" dirty="0" err="1" smtClean="0"/>
              <a:t>deben</a:t>
            </a:r>
            <a:r>
              <a:rPr lang="en-US" altLang="en-US" sz="2400" dirty="0" smtClean="0"/>
              <a:t> </a:t>
            </a:r>
            <a:r>
              <a:rPr lang="en-US" altLang="en-US" sz="2400" dirty="0" err="1" smtClean="0"/>
              <a:t>considerar</a:t>
            </a:r>
            <a:r>
              <a:rPr lang="en-US" altLang="en-US" sz="2400" dirty="0" smtClean="0"/>
              <a:t> </a:t>
            </a:r>
            <a:r>
              <a:rPr lang="en-US" altLang="en-US" sz="2400" dirty="0" err="1" smtClean="0"/>
              <a:t>absolutos</a:t>
            </a:r>
            <a:r>
              <a:rPr lang="en-US" altLang="en-US" sz="2400" dirty="0" smtClean="0"/>
              <a:t>.</a:t>
            </a:r>
            <a:r>
              <a:rPr lang="en-US" altLang="en-US" b="1" dirty="0" smtClean="0"/>
              <a:t> </a:t>
            </a:r>
          </a:p>
          <a:p>
            <a:pPr marL="0" indent="0" algn="ctr">
              <a:buFont typeface="Arial" panose="020B0604020202020204" pitchFamily="34" charset="0"/>
              <a:buNone/>
            </a:pPr>
            <a:endParaRPr lang="en-US" altLang="en-US" sz="2400" dirty="0" smtClean="0"/>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dirty="0" err="1" smtClean="0"/>
              <a:t>Normas</a:t>
            </a:r>
            <a:r>
              <a:rPr lang="en-US" altLang="en-US" dirty="0" smtClean="0"/>
              <a:t> de </a:t>
            </a:r>
            <a:r>
              <a:rPr lang="en-US" altLang="en-US" dirty="0" err="1" smtClean="0"/>
              <a:t>Rescate</a:t>
            </a:r>
            <a:endParaRPr lang="en-US" altLang="en-US" dirty="0" smtClean="0"/>
          </a:p>
        </p:txBody>
      </p:sp>
      <p:sp>
        <p:nvSpPr>
          <p:cNvPr id="28675" name="Content Placeholder 2"/>
          <p:cNvSpPr>
            <a:spLocks noGrp="1"/>
          </p:cNvSpPr>
          <p:nvPr>
            <p:ph idx="1"/>
          </p:nvPr>
        </p:nvSpPr>
        <p:spPr>
          <a:xfrm>
            <a:off x="457200" y="1447800"/>
            <a:ext cx="8229600" cy="4495800"/>
          </a:xfrm>
        </p:spPr>
        <p:txBody>
          <a:bodyPr/>
          <a:lstStyle/>
          <a:p>
            <a:pPr eaLnBrk="1" hangingPunct="1">
              <a:buFont typeface="Arial" panose="020B0604020202020204" pitchFamily="34" charset="0"/>
              <a:buNone/>
            </a:pPr>
            <a:r>
              <a:rPr lang="en-US" altLang="en-US" sz="2400" b="1" dirty="0" smtClean="0"/>
              <a:t>NFPA 1670</a:t>
            </a:r>
            <a:r>
              <a:rPr lang="en-US" altLang="en-US" sz="2400" dirty="0" smtClean="0"/>
              <a:t> (</a:t>
            </a:r>
            <a:r>
              <a:rPr lang="en-US" altLang="en-US" sz="2400" dirty="0" err="1" smtClean="0"/>
              <a:t>edición</a:t>
            </a:r>
            <a:r>
              <a:rPr lang="en-US" altLang="en-US" sz="2400" dirty="0" smtClean="0"/>
              <a:t> 2009) (Norma para la </a:t>
            </a:r>
            <a:r>
              <a:rPr lang="en-US" altLang="en-US" sz="2400" dirty="0" err="1" smtClean="0"/>
              <a:t>organización</a:t>
            </a:r>
            <a:r>
              <a:rPr lang="en-US" altLang="en-US" sz="2400" dirty="0" smtClean="0"/>
              <a:t>) – Standard on Operations and Training for Technical Search and Rescue Incidents [Norma para las </a:t>
            </a:r>
            <a:r>
              <a:rPr lang="en-US" altLang="en-US" sz="2400" dirty="0" err="1" smtClean="0"/>
              <a:t>operaciones</a:t>
            </a:r>
            <a:r>
              <a:rPr lang="en-US" altLang="en-US" sz="2400" dirty="0" smtClean="0"/>
              <a:t> y </a:t>
            </a:r>
            <a:r>
              <a:rPr lang="en-US" altLang="en-US" sz="2400" dirty="0" err="1" smtClean="0"/>
              <a:t>entrenamiento</a:t>
            </a:r>
            <a:r>
              <a:rPr lang="en-US" altLang="en-US" sz="2400" dirty="0" smtClean="0"/>
              <a:t> de </a:t>
            </a:r>
            <a:r>
              <a:rPr lang="en-US" altLang="en-US" sz="2400" dirty="0" err="1" smtClean="0"/>
              <a:t>incidentes</a:t>
            </a:r>
            <a:r>
              <a:rPr lang="en-US" altLang="en-US" sz="2400" dirty="0" smtClean="0"/>
              <a:t> </a:t>
            </a:r>
            <a:r>
              <a:rPr lang="en-US" altLang="en-US" sz="2400" dirty="0" err="1" smtClean="0"/>
              <a:t>técnicos</a:t>
            </a:r>
            <a:r>
              <a:rPr lang="en-US" altLang="en-US" sz="2400" dirty="0" smtClean="0"/>
              <a:t> de </a:t>
            </a:r>
            <a:r>
              <a:rPr lang="en-US" altLang="en-US" sz="2400" dirty="0" err="1" smtClean="0"/>
              <a:t>búsqueda</a:t>
            </a:r>
            <a:r>
              <a:rPr lang="en-US" altLang="en-US" sz="2400" dirty="0" smtClean="0"/>
              <a:t> y </a:t>
            </a:r>
            <a:r>
              <a:rPr lang="en-US" altLang="en-US" sz="2400" dirty="0" err="1" smtClean="0"/>
              <a:t>rescate</a:t>
            </a:r>
            <a:r>
              <a:rPr lang="en-US" altLang="en-US" sz="2400" dirty="0" smtClean="0"/>
              <a:t>]</a:t>
            </a:r>
          </a:p>
          <a:p>
            <a:pPr lvl="1" eaLnBrk="1" hangingPunct="1">
              <a:buFont typeface="Arial" panose="020B0604020202020204" pitchFamily="34" charset="0"/>
              <a:buNone/>
            </a:pPr>
            <a:r>
              <a:rPr lang="en-US" altLang="en-US" sz="2000" dirty="0" err="1" smtClean="0"/>
              <a:t>Percatación</a:t>
            </a:r>
            <a:r>
              <a:rPr lang="en-US" altLang="en-US" sz="2000" dirty="0" smtClean="0"/>
              <a:t> </a:t>
            </a:r>
          </a:p>
          <a:p>
            <a:pPr lvl="1" eaLnBrk="1" hangingPunct="1">
              <a:buFont typeface="Arial" panose="020B0604020202020204" pitchFamily="34" charset="0"/>
              <a:buNone/>
            </a:pPr>
            <a:r>
              <a:rPr lang="en-US" altLang="en-US" sz="2000" dirty="0" err="1" smtClean="0"/>
              <a:t>Operaciones</a:t>
            </a:r>
            <a:endParaRPr lang="en-US" altLang="en-US" sz="2000" dirty="0" smtClean="0"/>
          </a:p>
          <a:p>
            <a:pPr lvl="1" eaLnBrk="1" hangingPunct="1">
              <a:buFont typeface="Arial" panose="020B0604020202020204" pitchFamily="34" charset="0"/>
              <a:buNone/>
            </a:pPr>
            <a:r>
              <a:rPr lang="en-US" altLang="en-US" sz="2000" dirty="0" err="1" smtClean="0"/>
              <a:t>Técnico</a:t>
            </a:r>
            <a:endParaRPr lang="en-US" altLang="en-US" sz="2000" b="1" dirty="0" smtClean="0"/>
          </a:p>
          <a:p>
            <a:pPr eaLnBrk="1" hangingPunct="1">
              <a:buFont typeface="Arial" panose="020B0604020202020204" pitchFamily="34" charset="0"/>
              <a:buNone/>
            </a:pPr>
            <a:r>
              <a:rPr lang="en-US" altLang="en-US" sz="2400" b="1" dirty="0" smtClean="0"/>
              <a:t>NFPA 1006</a:t>
            </a:r>
            <a:r>
              <a:rPr lang="en-US" altLang="en-US" sz="2400" dirty="0" smtClean="0"/>
              <a:t> (</a:t>
            </a:r>
            <a:r>
              <a:rPr lang="en-US" altLang="en-US" sz="2400" dirty="0" err="1" smtClean="0"/>
              <a:t>edición</a:t>
            </a:r>
            <a:r>
              <a:rPr lang="en-US" altLang="en-US" sz="2400" dirty="0" smtClean="0"/>
              <a:t> 2008) (Norma individual) – Standard for Technical Rescuer Professional Qualifications [Norma para la </a:t>
            </a:r>
            <a:r>
              <a:rPr lang="en-US" altLang="en-US" sz="2400" dirty="0" err="1" smtClean="0"/>
              <a:t>cualificaciones</a:t>
            </a:r>
            <a:r>
              <a:rPr lang="en-US" altLang="en-US" sz="2400" dirty="0" smtClean="0"/>
              <a:t> del </a:t>
            </a:r>
            <a:r>
              <a:rPr lang="en-US" altLang="en-US" sz="2400" dirty="0" err="1" smtClean="0"/>
              <a:t>rescatador</a:t>
            </a:r>
            <a:r>
              <a:rPr lang="en-US" altLang="en-US" sz="2400" dirty="0" smtClean="0"/>
              <a:t> </a:t>
            </a:r>
            <a:r>
              <a:rPr lang="en-US" altLang="en-US" sz="2400" dirty="0" err="1" smtClean="0"/>
              <a:t>técnico</a:t>
            </a:r>
            <a:r>
              <a:rPr lang="en-US" altLang="en-US" sz="2400" dirty="0" smtClean="0"/>
              <a:t> </a:t>
            </a:r>
            <a:r>
              <a:rPr lang="en-US" altLang="en-US" sz="2400" dirty="0" err="1" smtClean="0"/>
              <a:t>profesional</a:t>
            </a:r>
            <a:r>
              <a:rPr lang="en-US" altLang="en-US" sz="2400" dirty="0" smtClean="0"/>
              <a:t>]</a:t>
            </a:r>
          </a:p>
          <a:p>
            <a:pPr lvl="1" eaLnBrk="1" hangingPunct="1">
              <a:buFont typeface="Arial" panose="020B0604020202020204" pitchFamily="34" charset="0"/>
              <a:buNone/>
            </a:pPr>
            <a:r>
              <a:rPr lang="en-US" altLang="en-US" sz="2000" dirty="0" err="1" smtClean="0"/>
              <a:t>Técnico</a:t>
            </a:r>
            <a:r>
              <a:rPr lang="en-US" altLang="en-US" sz="2000" dirty="0" smtClean="0"/>
              <a:t> </a:t>
            </a:r>
            <a:r>
              <a:rPr lang="en-US" altLang="en-US" sz="2000" dirty="0" err="1" smtClean="0"/>
              <a:t>Nivel</a:t>
            </a:r>
            <a:r>
              <a:rPr lang="en-US" altLang="en-US" sz="2000" dirty="0" smtClean="0"/>
              <a:t> I</a:t>
            </a:r>
          </a:p>
          <a:p>
            <a:pPr lvl="1" eaLnBrk="1" hangingPunct="1">
              <a:buFont typeface="Arial" panose="020B0604020202020204" pitchFamily="34" charset="0"/>
              <a:buNone/>
            </a:pPr>
            <a:r>
              <a:rPr lang="en-US" altLang="en-US" sz="2000" dirty="0" err="1" smtClean="0"/>
              <a:t>Técnico</a:t>
            </a:r>
            <a:r>
              <a:rPr lang="en-US" altLang="en-US" sz="2000" dirty="0" smtClean="0"/>
              <a:t> </a:t>
            </a:r>
            <a:r>
              <a:rPr lang="en-US" altLang="en-US" sz="2000" dirty="0" err="1" smtClean="0"/>
              <a:t>Nivel</a:t>
            </a:r>
            <a:r>
              <a:rPr lang="en-US" altLang="en-US" sz="2000" dirty="0" smtClean="0"/>
              <a:t> II</a:t>
            </a:r>
            <a:endParaRPr lang="en-US" altLang="en-US" sz="2400" dirty="0" smtClean="0"/>
          </a:p>
          <a:p>
            <a:endParaRPr lang="en-US" altLang="en-US" dirty="0" smtClean="0"/>
          </a:p>
        </p:txBody>
      </p:sp>
      <p:pic>
        <p:nvPicPr>
          <p:cNvPr id="28676" name="Picture 4" descr="NFPAWHITE"/>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00" y="457200"/>
            <a:ext cx="12192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13662077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457200" y="457200"/>
            <a:ext cx="8229600" cy="533400"/>
          </a:xfrm>
        </p:spPr>
        <p:txBody>
          <a:bodyPr/>
          <a:lstStyle/>
          <a:p>
            <a:r>
              <a:rPr lang="en-US" altLang="en-US" dirty="0" err="1" smtClean="0"/>
              <a:t>Resumen</a:t>
            </a:r>
            <a:r>
              <a:rPr lang="en-US" altLang="en-US" dirty="0" smtClean="0"/>
              <a:t> </a:t>
            </a:r>
          </a:p>
        </p:txBody>
      </p:sp>
      <p:sp>
        <p:nvSpPr>
          <p:cNvPr id="92163" name="Content Placeholder 2"/>
          <p:cNvSpPr>
            <a:spLocks noGrp="1"/>
          </p:cNvSpPr>
          <p:nvPr>
            <p:ph idx="1"/>
          </p:nvPr>
        </p:nvSpPr>
        <p:spPr>
          <a:xfrm>
            <a:off x="381000" y="1143000"/>
            <a:ext cx="8305800" cy="4572000"/>
          </a:xfrm>
        </p:spPr>
        <p:txBody>
          <a:bodyPr/>
          <a:lstStyle/>
          <a:p>
            <a:pPr marL="0" indent="0">
              <a:buNone/>
            </a:pPr>
            <a:r>
              <a:rPr lang="en-US" altLang="en-US" sz="2400" dirty="0" smtClean="0"/>
              <a:t>¡Evite </a:t>
            </a:r>
            <a:r>
              <a:rPr lang="en-US" altLang="en-US" sz="2400" dirty="0" err="1" smtClean="0"/>
              <a:t>entrar</a:t>
            </a:r>
            <a:r>
              <a:rPr lang="en-US" altLang="en-US" sz="2400" dirty="0" smtClean="0"/>
              <a:t> </a:t>
            </a:r>
            <a:r>
              <a:rPr lang="en-US" altLang="en-US" sz="2400" dirty="0" err="1" smtClean="0"/>
              <a:t>en</a:t>
            </a:r>
            <a:r>
              <a:rPr lang="en-US" altLang="en-US" sz="2400" dirty="0" smtClean="0"/>
              <a:t> </a:t>
            </a:r>
            <a:r>
              <a:rPr lang="en-US" altLang="en-US" sz="2400" dirty="0" err="1" smtClean="0"/>
              <a:t>depósitos</a:t>
            </a:r>
            <a:r>
              <a:rPr lang="en-US" altLang="en-US" sz="2400" dirty="0" smtClean="0"/>
              <a:t> de </a:t>
            </a:r>
            <a:r>
              <a:rPr lang="en-US" altLang="en-US" sz="2400" dirty="0" err="1" smtClean="0"/>
              <a:t>grano</a:t>
            </a:r>
            <a:r>
              <a:rPr lang="en-US" altLang="en-US" sz="2400" dirty="0" smtClean="0"/>
              <a:t> </a:t>
            </a:r>
            <a:r>
              <a:rPr lang="en-US" altLang="en-US" sz="2400" dirty="0" err="1" smtClean="0"/>
              <a:t>cuando</a:t>
            </a:r>
            <a:r>
              <a:rPr lang="en-US" altLang="en-US" sz="2400" dirty="0" smtClean="0"/>
              <a:t> sea </a:t>
            </a:r>
            <a:r>
              <a:rPr lang="en-US" altLang="en-US" sz="2400" dirty="0" err="1" smtClean="0"/>
              <a:t>posible</a:t>
            </a:r>
            <a:r>
              <a:rPr lang="en-US" altLang="en-US" sz="2400" dirty="0" smtClean="0"/>
              <a:t>!</a:t>
            </a:r>
          </a:p>
          <a:p>
            <a:pPr marL="0" indent="0">
              <a:buNone/>
            </a:pPr>
            <a:r>
              <a:rPr lang="en-US" altLang="en-US" sz="2400" dirty="0" smtClean="0"/>
              <a:t>Si </a:t>
            </a:r>
            <a:r>
              <a:rPr lang="en-US" altLang="en-US" sz="2400" dirty="0" err="1" smtClean="0"/>
              <a:t>es</a:t>
            </a:r>
            <a:r>
              <a:rPr lang="en-US" altLang="en-US" sz="2400" dirty="0" smtClean="0"/>
              <a:t> </a:t>
            </a:r>
            <a:r>
              <a:rPr lang="en-US" altLang="en-US" sz="2400" dirty="0" err="1" smtClean="0"/>
              <a:t>necesario</a:t>
            </a:r>
            <a:r>
              <a:rPr lang="en-US" altLang="en-US" sz="2400" dirty="0" smtClean="0"/>
              <a:t> </a:t>
            </a:r>
            <a:r>
              <a:rPr lang="en-US" altLang="en-US" sz="2400" dirty="0" err="1" smtClean="0"/>
              <a:t>entrar</a:t>
            </a:r>
            <a:r>
              <a:rPr lang="en-US" altLang="en-US" sz="2400" dirty="0" smtClean="0"/>
              <a:t>:</a:t>
            </a:r>
          </a:p>
          <a:p>
            <a:r>
              <a:rPr lang="en-US" altLang="en-US" sz="2400" dirty="0" smtClean="0"/>
              <a:t>APAGUE y </a:t>
            </a:r>
            <a:r>
              <a:rPr lang="en-US" altLang="en-US" sz="2400" dirty="0" err="1" smtClean="0"/>
              <a:t>asegure</a:t>
            </a:r>
            <a:r>
              <a:rPr lang="en-US" altLang="en-US" sz="2400" dirty="0" smtClean="0"/>
              <a:t> con </a:t>
            </a:r>
            <a:r>
              <a:rPr lang="en-US" altLang="en-US" sz="2400" dirty="0" err="1" smtClean="0"/>
              <a:t>candado</a:t>
            </a:r>
            <a:r>
              <a:rPr lang="en-US" altLang="en-US" sz="2400" dirty="0" smtClean="0"/>
              <a:t> y </a:t>
            </a:r>
            <a:r>
              <a:rPr lang="en-US" altLang="en-US" sz="2400" dirty="0" err="1" smtClean="0"/>
              <a:t>etiqueta</a:t>
            </a:r>
            <a:r>
              <a:rPr lang="en-US" altLang="en-US" sz="2400" dirty="0" smtClean="0"/>
              <a:t> </a:t>
            </a:r>
            <a:r>
              <a:rPr lang="en-US" altLang="en-US" sz="2400" dirty="0" err="1" smtClean="0"/>
              <a:t>todo</a:t>
            </a:r>
            <a:r>
              <a:rPr lang="en-US" altLang="en-US" sz="2400" dirty="0" smtClean="0"/>
              <a:t> </a:t>
            </a:r>
            <a:r>
              <a:rPr lang="en-US" altLang="en-US" sz="2400" dirty="0" err="1" smtClean="0"/>
              <a:t>equipo</a:t>
            </a:r>
            <a:r>
              <a:rPr lang="en-US" altLang="en-US" sz="2400" dirty="0" smtClean="0"/>
              <a:t> para mover </a:t>
            </a:r>
            <a:r>
              <a:rPr lang="en-US" altLang="en-US" sz="2400" dirty="0" err="1" smtClean="0"/>
              <a:t>grano</a:t>
            </a:r>
            <a:r>
              <a:rPr lang="en-US" altLang="en-US" sz="2400" dirty="0" smtClean="0"/>
              <a:t> y </a:t>
            </a:r>
            <a:r>
              <a:rPr lang="en-US" altLang="en-US" sz="2400" dirty="0" err="1" smtClean="0"/>
              <a:t>secadores</a:t>
            </a:r>
            <a:endParaRPr lang="en-US" altLang="en-US" sz="2400" dirty="0" smtClean="0"/>
          </a:p>
          <a:p>
            <a:r>
              <a:rPr lang="en-US" altLang="en-US" sz="2400" dirty="0" smtClean="0"/>
              <a:t>Use un </a:t>
            </a:r>
            <a:r>
              <a:rPr lang="en-US" altLang="en-US" sz="2400" dirty="0" err="1" smtClean="0"/>
              <a:t>arnés</a:t>
            </a:r>
            <a:r>
              <a:rPr lang="en-US" altLang="en-US" sz="2400" dirty="0" smtClean="0"/>
              <a:t> de </a:t>
            </a:r>
            <a:r>
              <a:rPr lang="en-US" altLang="en-US" sz="2400" dirty="0" err="1" smtClean="0"/>
              <a:t>seguridad</a:t>
            </a:r>
            <a:r>
              <a:rPr lang="en-US" altLang="en-US" sz="2400" dirty="0" smtClean="0"/>
              <a:t> y </a:t>
            </a:r>
            <a:r>
              <a:rPr lang="en-US" altLang="en-US" sz="2400" dirty="0" err="1" smtClean="0"/>
              <a:t>cuerda</a:t>
            </a:r>
            <a:r>
              <a:rPr lang="en-US" altLang="en-US" sz="2400" dirty="0" smtClean="0"/>
              <a:t> </a:t>
            </a:r>
            <a:r>
              <a:rPr lang="en-US" altLang="en-US" sz="2400" dirty="0" err="1" smtClean="0"/>
              <a:t>salvavidas</a:t>
            </a:r>
            <a:r>
              <a:rPr lang="en-US" altLang="en-US" sz="2400" dirty="0" smtClean="0"/>
              <a:t> </a:t>
            </a:r>
            <a:r>
              <a:rPr lang="en-US" altLang="en-US" sz="2400" dirty="0" err="1" smtClean="0"/>
              <a:t>anclada</a:t>
            </a:r>
            <a:endParaRPr lang="en-US" altLang="en-US" sz="2400" dirty="0" smtClean="0"/>
          </a:p>
          <a:p>
            <a:r>
              <a:rPr lang="en-US" altLang="en-US" sz="2400" dirty="0" err="1" smtClean="0"/>
              <a:t>Analice</a:t>
            </a:r>
            <a:r>
              <a:rPr lang="en-US" altLang="en-US" sz="2400" dirty="0" smtClean="0"/>
              <a:t> el </a:t>
            </a:r>
            <a:r>
              <a:rPr lang="en-US" altLang="en-US" sz="2400" dirty="0" err="1" smtClean="0"/>
              <a:t>aire</a:t>
            </a:r>
            <a:r>
              <a:rPr lang="en-US" altLang="en-US" sz="2400" dirty="0" smtClean="0"/>
              <a:t> del </a:t>
            </a:r>
            <a:r>
              <a:rPr lang="en-US" altLang="en-US" sz="2400" dirty="0" err="1" smtClean="0"/>
              <a:t>depósito</a:t>
            </a:r>
            <a:r>
              <a:rPr lang="en-US" altLang="en-US" sz="2400" dirty="0" smtClean="0"/>
              <a:t> (</a:t>
            </a:r>
            <a:r>
              <a:rPr lang="en-US" altLang="en-US" sz="2400" dirty="0" err="1" smtClean="0"/>
              <a:t>oxígeno</a:t>
            </a:r>
            <a:r>
              <a:rPr lang="en-US" altLang="en-US" sz="2400" dirty="0" smtClean="0"/>
              <a:t>, </a:t>
            </a:r>
            <a:r>
              <a:rPr lang="en-US" altLang="en-US" sz="2400" dirty="0" err="1" smtClean="0"/>
              <a:t>inflamable</a:t>
            </a:r>
            <a:r>
              <a:rPr lang="en-US" altLang="en-US" sz="2400" dirty="0" smtClean="0"/>
              <a:t>, </a:t>
            </a:r>
            <a:r>
              <a:rPr lang="en-US" altLang="en-US" sz="2400" dirty="0" err="1" smtClean="0"/>
              <a:t>tóxico</a:t>
            </a:r>
            <a:r>
              <a:rPr lang="en-US" altLang="en-US" sz="2400" dirty="0" smtClean="0"/>
              <a:t>)</a:t>
            </a:r>
          </a:p>
          <a:p>
            <a:r>
              <a:rPr lang="en-US" altLang="en-US" sz="2400" dirty="0" smtClean="0"/>
              <a:t>NO </a:t>
            </a:r>
            <a:r>
              <a:rPr lang="en-US" altLang="en-US" sz="2400" dirty="0" err="1" smtClean="0"/>
              <a:t>camine</a:t>
            </a:r>
            <a:r>
              <a:rPr lang="en-US" altLang="en-US" sz="2400" dirty="0" smtClean="0"/>
              <a:t> </a:t>
            </a:r>
            <a:r>
              <a:rPr lang="en-US" altLang="en-US" sz="2400" dirty="0" err="1" smtClean="0"/>
              <a:t>sobre</a:t>
            </a:r>
            <a:r>
              <a:rPr lang="en-US" altLang="en-US" sz="2400" dirty="0" smtClean="0"/>
              <a:t> el </a:t>
            </a:r>
            <a:r>
              <a:rPr lang="en-US" altLang="en-US" sz="2400" dirty="0" err="1" smtClean="0"/>
              <a:t>grano</a:t>
            </a:r>
            <a:r>
              <a:rPr lang="en-US" altLang="en-US" sz="2400" dirty="0" smtClean="0"/>
              <a:t> (“walk down grain”)</a:t>
            </a:r>
          </a:p>
          <a:p>
            <a:r>
              <a:rPr lang="en-US" altLang="en-US" sz="2400" dirty="0" smtClean="0"/>
              <a:t>NO entre </a:t>
            </a:r>
            <a:r>
              <a:rPr lang="en-US" altLang="en-US" sz="2400" dirty="0" err="1" smtClean="0"/>
              <a:t>debajo</a:t>
            </a:r>
            <a:r>
              <a:rPr lang="en-US" altLang="en-US" sz="2400" dirty="0" smtClean="0"/>
              <a:t> de </a:t>
            </a:r>
            <a:r>
              <a:rPr lang="en-US" altLang="en-US" sz="2400" dirty="0" err="1" smtClean="0"/>
              <a:t>puente</a:t>
            </a:r>
            <a:r>
              <a:rPr lang="en-US" altLang="en-US" sz="2400" dirty="0" smtClean="0"/>
              <a:t> de </a:t>
            </a:r>
            <a:r>
              <a:rPr lang="en-US" altLang="en-US" sz="2400" dirty="0" err="1" smtClean="0"/>
              <a:t>grano</a:t>
            </a:r>
            <a:r>
              <a:rPr lang="en-US" altLang="en-US" sz="2400" dirty="0" smtClean="0"/>
              <a:t> o </a:t>
            </a:r>
            <a:r>
              <a:rPr lang="en-US" altLang="en-US" sz="2400" dirty="0" err="1" smtClean="0"/>
              <a:t>acumulación</a:t>
            </a:r>
            <a:r>
              <a:rPr lang="en-US" altLang="en-US" sz="2400" dirty="0" smtClean="0"/>
              <a:t> </a:t>
            </a:r>
            <a:r>
              <a:rPr lang="en-US" altLang="en-US" sz="2400" dirty="0" err="1" smtClean="0"/>
              <a:t>en</a:t>
            </a:r>
            <a:r>
              <a:rPr lang="en-US" altLang="en-US" sz="2400" dirty="0" smtClean="0"/>
              <a:t> las </a:t>
            </a:r>
            <a:r>
              <a:rPr lang="en-US" altLang="en-US" sz="2400" dirty="0" err="1" smtClean="0"/>
              <a:t>paredes</a:t>
            </a:r>
            <a:endParaRPr lang="en-US" altLang="en-US" sz="2400" dirty="0" smtClean="0"/>
          </a:p>
          <a:p>
            <a:r>
              <a:rPr lang="en-US" altLang="en-US" sz="2400" dirty="0" err="1" smtClean="0"/>
              <a:t>Tenga</a:t>
            </a:r>
            <a:r>
              <a:rPr lang="en-US" altLang="en-US" sz="2400" dirty="0" smtClean="0"/>
              <a:t> </a:t>
            </a:r>
            <a:r>
              <a:rPr lang="en-US" altLang="en-US" sz="2400" dirty="0" err="1" smtClean="0"/>
              <a:t>afuera</a:t>
            </a:r>
            <a:r>
              <a:rPr lang="en-US" altLang="en-US" sz="2400" dirty="0" smtClean="0"/>
              <a:t> un </a:t>
            </a:r>
            <a:r>
              <a:rPr lang="en-US" altLang="en-US" sz="2400" dirty="0" err="1" smtClean="0"/>
              <a:t>observador</a:t>
            </a:r>
            <a:r>
              <a:rPr lang="en-US" altLang="en-US" sz="2400" dirty="0" smtClean="0"/>
              <a:t> </a:t>
            </a:r>
            <a:r>
              <a:rPr lang="en-US" altLang="en-US" sz="2400" dirty="0" err="1" smtClean="0"/>
              <a:t>entrenado</a:t>
            </a:r>
            <a:r>
              <a:rPr lang="en-US" altLang="en-US" sz="2400" dirty="0" smtClean="0"/>
              <a:t>/</a:t>
            </a:r>
            <a:r>
              <a:rPr lang="en-US" altLang="en-US" sz="2400" dirty="0" err="1" smtClean="0"/>
              <a:t>equipado</a:t>
            </a:r>
            <a:endParaRPr lang="en-US" altLang="en-US" sz="2400" dirty="0" smtClean="0"/>
          </a:p>
        </p:txBody>
      </p:sp>
    </p:spTree>
    <p:custDataLst>
      <p:tags r:id="rId1"/>
    </p:custData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hidden="1"/>
          <p:cNvSpPr>
            <a:spLocks noGrp="1"/>
          </p:cNvSpPr>
          <p:nvPr>
            <p:ph type="title"/>
          </p:nvPr>
        </p:nvSpPr>
        <p:spPr>
          <a:xfrm>
            <a:off x="228600" y="-571500"/>
            <a:ext cx="8915400" cy="1143000"/>
          </a:xfrm>
        </p:spPr>
        <p:txBody>
          <a:bodyPr/>
          <a:lstStyle/>
          <a:p>
            <a:r>
              <a:rPr lang="en-US" dirty="0"/>
              <a:t/>
            </a:r>
            <a:br>
              <a:rPr lang="en-US" dirty="0"/>
            </a:br>
            <a:r>
              <a:rPr lang="en-US" dirty="0"/>
              <a:t/>
            </a:r>
            <a:br>
              <a:rPr lang="en-US" dirty="0"/>
            </a:br>
            <a:r>
              <a:rPr lang="en-US" dirty="0" err="1" smtClean="0"/>
              <a:t>Descargo</a:t>
            </a:r>
            <a:r>
              <a:rPr lang="en-US" dirty="0" smtClean="0"/>
              <a:t> </a:t>
            </a:r>
            <a:r>
              <a:rPr lang="en-US" dirty="0"/>
              <a:t>de </a:t>
            </a:r>
            <a:r>
              <a:rPr lang="en-US" dirty="0" err="1"/>
              <a:t>responsabilidad</a:t>
            </a:r>
            <a:r>
              <a:rPr lang="en-US" dirty="0"/>
              <a:t> de OSHA</a:t>
            </a:r>
            <a:br>
              <a:rPr lang="en-US" dirty="0"/>
            </a:br>
            <a:endParaRPr lang="en-US" dirty="0"/>
          </a:p>
        </p:txBody>
      </p:sp>
      <p:sp>
        <p:nvSpPr>
          <p:cNvPr id="96258" name="Content Placeholder 2"/>
          <p:cNvSpPr>
            <a:spLocks noGrp="1"/>
          </p:cNvSpPr>
          <p:nvPr>
            <p:ph idx="4294967295"/>
          </p:nvPr>
        </p:nvSpPr>
        <p:spPr>
          <a:xfrm>
            <a:off x="0" y="533400"/>
            <a:ext cx="8229600" cy="5410200"/>
          </a:xfrm>
          <a:prstGeom prst="rect">
            <a:avLst/>
          </a:prstGeom>
        </p:spPr>
        <p:txBody>
          <a:bodyPr/>
          <a:lstStyle/>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endParaRPr lang="en-US" altLang="en-US" b="1" i="1" dirty="0" smtClean="0"/>
          </a:p>
          <a:p>
            <a:pPr marL="0" indent="0" algn="ctr">
              <a:buFont typeface="Arial" panose="020B0604020202020204" pitchFamily="34" charset="0"/>
              <a:buNone/>
            </a:pPr>
            <a:r>
              <a:rPr lang="en-US" altLang="en-US" b="1" i="1" dirty="0" err="1" smtClean="0"/>
              <a:t>Programa</a:t>
            </a:r>
            <a:r>
              <a:rPr lang="en-US" altLang="en-US" b="1" i="1" dirty="0" smtClean="0"/>
              <a:t> </a:t>
            </a:r>
            <a:r>
              <a:rPr lang="en-US" altLang="en-US" b="1" i="1" dirty="0" err="1" smtClean="0"/>
              <a:t>pagado</a:t>
            </a:r>
            <a:r>
              <a:rPr lang="en-US" altLang="en-US" b="1" i="1" dirty="0" smtClean="0"/>
              <a:t> con </a:t>
            </a:r>
            <a:r>
              <a:rPr lang="en-US" altLang="en-US" b="1" i="1" dirty="0" err="1" smtClean="0"/>
              <a:t>asistencia</a:t>
            </a:r>
            <a:r>
              <a:rPr lang="en-US" altLang="en-US" b="1" i="1" dirty="0" smtClean="0"/>
              <a:t> de la Occupational Safety and Health Administration Susan Harwood Training Grant.</a:t>
            </a:r>
            <a:endParaRPr lang="en-US" altLang="en-US" sz="2000" dirty="0" smtClean="0"/>
          </a:p>
          <a:p>
            <a:pPr marL="0" indent="0" algn="ctr">
              <a:buFont typeface="Arial" panose="020B0604020202020204" pitchFamily="34" charset="0"/>
              <a:buNone/>
            </a:pPr>
            <a:endParaRPr lang="en-US" altLang="en-US" sz="2000" dirty="0" smtClean="0"/>
          </a:p>
        </p:txBody>
      </p:sp>
      <p:pic>
        <p:nvPicPr>
          <p:cNvPr id="96259" name="Picture 4" descr="https://ehssafetynews.files.wordpress.com/2012/04/osha-logo.jpg" title="Logotipo de OSHA"/>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981200" y="1314450"/>
            <a:ext cx="53911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 y="4953000"/>
            <a:ext cx="8686800" cy="769441"/>
          </a:xfrm>
          <a:prstGeom prst="rect">
            <a:avLst/>
          </a:prstGeom>
          <a:noFill/>
        </p:spPr>
        <p:txBody>
          <a:bodyPr wrap="square" rtlCol="0">
            <a:spAutoFit/>
          </a:bodyPr>
          <a:lstStyle/>
          <a:p>
            <a:r>
              <a:rPr lang="es-US" sz="1100" dirty="0"/>
              <a:t>Este material fue producido bajo número de concesión </a:t>
            </a:r>
            <a:r>
              <a:rPr lang="es-US" sz="1100" dirty="0" smtClean="0"/>
              <a:t>SH-262954-SH4 </a:t>
            </a:r>
            <a:r>
              <a:rPr lang="es-US" sz="1100" dirty="0"/>
              <a:t>de la </a:t>
            </a:r>
            <a:r>
              <a:rPr lang="es-US" sz="1100" dirty="0" err="1"/>
              <a:t>Occupational</a:t>
            </a:r>
            <a:r>
              <a:rPr lang="es-US" sz="1100" dirty="0"/>
              <a:t> Safety and </a:t>
            </a:r>
            <a:r>
              <a:rPr lang="es-US" sz="1100" dirty="0" err="1"/>
              <a:t>Health</a:t>
            </a:r>
            <a:r>
              <a:rPr lang="es-US" sz="1100" dirty="0"/>
              <a:t> </a:t>
            </a:r>
            <a:r>
              <a:rPr lang="es-US" sz="1100" dirty="0" err="1"/>
              <a:t>Administration</a:t>
            </a:r>
            <a:r>
              <a:rPr lang="es-US" sz="1100" dirty="0"/>
              <a:t>, Departamento of </a:t>
            </a:r>
            <a:r>
              <a:rPr lang="es-US" sz="1100" dirty="0" err="1"/>
              <a:t>Trabajode</a:t>
            </a:r>
            <a:r>
              <a:rPr lang="es-US" sz="1100" dirty="0"/>
              <a:t> los Estados Unidos. </a:t>
            </a:r>
            <a:r>
              <a:rPr lang="es-MX" sz="1100" dirty="0"/>
              <a:t>No reflejan necesariamente las opiniones o políticas del Departamento of </a:t>
            </a:r>
            <a:r>
              <a:rPr lang="es-MX" sz="1100" dirty="0" err="1"/>
              <a:t>Trabajode</a:t>
            </a:r>
            <a:r>
              <a:rPr lang="es-MX" sz="1100" dirty="0"/>
              <a:t> los Estados Unidos ni hace mención de los nombres comerciales, productos comerciales, o las organizaciones implican la aprobación por el gobierno de Estados Unidos.</a:t>
            </a:r>
            <a:endParaRPr lang="en-US" sz="1100" dirty="0"/>
          </a:p>
        </p:txBody>
      </p:sp>
    </p:spTree>
    <p:custDataLst>
      <p:tags r:id="rId1"/>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381000" y="-838200"/>
            <a:ext cx="8229600" cy="1143000"/>
          </a:xfrm>
        </p:spPr>
        <p:txBody>
          <a:bodyPr/>
          <a:lstStyle/>
          <a:p>
            <a:r>
              <a:rPr lang="en-US" sz="1800" dirty="0" smtClean="0"/>
              <a:t>Oklahoma State University Contact Info</a:t>
            </a:r>
            <a:endParaRPr lang="en-US" sz="1800" dirty="0"/>
          </a:p>
        </p:txBody>
      </p:sp>
      <p:sp>
        <p:nvSpPr>
          <p:cNvPr id="98306" name="Content Placeholder 2"/>
          <p:cNvSpPr>
            <a:spLocks noGrp="1"/>
          </p:cNvSpPr>
          <p:nvPr>
            <p:ph idx="4294967295"/>
          </p:nvPr>
        </p:nvSpPr>
        <p:spPr>
          <a:xfrm>
            <a:off x="0" y="533400"/>
            <a:ext cx="8229600" cy="5410200"/>
          </a:xfrm>
        </p:spPr>
        <p:txBody>
          <a:bodyPr/>
          <a:lstStyle/>
          <a:p>
            <a:pPr marL="0" indent="0" algn="ctr">
              <a:buFont typeface="Arial" panose="020B0604020202020204" pitchFamily="34" charset="0"/>
              <a:buNone/>
            </a:pPr>
            <a:r>
              <a:rPr lang="en-US" altLang="en-US" b="1" i="1" dirty="0" smtClean="0"/>
              <a:t>Oklahoma State University – Fire Service Training</a:t>
            </a:r>
            <a:endParaRPr lang="en-US" altLang="en-US" sz="2400" b="1" i="1" dirty="0" smtClean="0"/>
          </a:p>
          <a:p>
            <a:pPr marL="0" indent="0" algn="ctr">
              <a:buFont typeface="Arial" panose="020B0604020202020204" pitchFamily="34" charset="0"/>
              <a:buNone/>
            </a:pPr>
            <a:r>
              <a:rPr lang="en-US" altLang="en-US" sz="2000" dirty="0" smtClean="0"/>
              <a:t>1723 W. Tyler</a:t>
            </a:r>
          </a:p>
          <a:p>
            <a:pPr marL="0" indent="0" algn="ctr">
              <a:buFont typeface="Arial" panose="020B0604020202020204" pitchFamily="34" charset="0"/>
              <a:buNone/>
            </a:pPr>
            <a:r>
              <a:rPr lang="en-US" altLang="en-US" sz="2000" dirty="0" smtClean="0"/>
              <a:t>Stillwater, OK 74078</a:t>
            </a:r>
          </a:p>
          <a:p>
            <a:pPr marL="0" indent="0" algn="ctr">
              <a:buFont typeface="Arial" panose="020B0604020202020204" pitchFamily="34" charset="0"/>
              <a:buNone/>
            </a:pPr>
            <a:r>
              <a:rPr lang="en-US" altLang="en-US" sz="2000" dirty="0" smtClean="0"/>
              <a:t>1-800-304-5727</a:t>
            </a:r>
          </a:p>
          <a:p>
            <a:pPr marL="0" indent="0" algn="ctr">
              <a:buFont typeface="Arial" panose="020B0604020202020204" pitchFamily="34" charset="0"/>
              <a:buNone/>
            </a:pPr>
            <a:r>
              <a:rPr lang="en-US" altLang="en-US" sz="2000" dirty="0" smtClean="0"/>
              <a:t>www.osufst.org</a:t>
            </a:r>
          </a:p>
          <a:p>
            <a:pPr marL="0" indent="0" algn="ctr">
              <a:buFont typeface="Arial" panose="020B0604020202020204" pitchFamily="34" charset="0"/>
              <a:buNone/>
            </a:pPr>
            <a:endParaRPr lang="en-US" altLang="en-US" sz="2000" dirty="0" smtClean="0"/>
          </a:p>
          <a:p>
            <a:pPr marL="0" indent="0" algn="ctr">
              <a:buFont typeface="Arial" panose="020B0604020202020204" pitchFamily="34" charset="0"/>
              <a:buNone/>
            </a:pPr>
            <a:r>
              <a:rPr lang="en-US" altLang="en-US" sz="2000" b="1" i="1" dirty="0" smtClean="0"/>
              <a:t>Steve George</a:t>
            </a:r>
          </a:p>
          <a:p>
            <a:pPr marL="0" indent="0" algn="ctr">
              <a:buFont typeface="Arial" panose="020B0604020202020204" pitchFamily="34" charset="0"/>
              <a:buNone/>
            </a:pPr>
            <a:r>
              <a:rPr lang="en-US" altLang="en-US" sz="2000" dirty="0" smtClean="0"/>
              <a:t>Technical Programs Manager</a:t>
            </a:r>
          </a:p>
          <a:p>
            <a:pPr marL="0" indent="0" algn="ctr">
              <a:buFont typeface="Arial" panose="020B0604020202020204" pitchFamily="34" charset="0"/>
              <a:buNone/>
            </a:pPr>
            <a:r>
              <a:rPr lang="en-US" altLang="en-US" sz="2000" dirty="0" smtClean="0"/>
              <a:t>sgeorge@osufst.org</a:t>
            </a:r>
          </a:p>
          <a:p>
            <a:pPr marL="0" indent="0" algn="ctr">
              <a:buFont typeface="Arial" panose="020B0604020202020204" pitchFamily="34" charset="0"/>
              <a:buNone/>
            </a:pPr>
            <a:endParaRPr lang="en-US" altLang="en-US" sz="2000" dirty="0" smtClean="0"/>
          </a:p>
          <a:p>
            <a:pPr marL="0" indent="0" algn="ctr">
              <a:buFont typeface="Arial" panose="020B0604020202020204" pitchFamily="34" charset="0"/>
              <a:buNone/>
            </a:pPr>
            <a:r>
              <a:rPr lang="en-US" altLang="en-US" sz="2000" i="1" dirty="0" err="1" smtClean="0"/>
              <a:t>Colaboradores</a:t>
            </a:r>
            <a:r>
              <a:rPr lang="en-US" altLang="en-US" sz="2000" i="1" dirty="0" smtClean="0"/>
              <a:t> </a:t>
            </a:r>
            <a:r>
              <a:rPr lang="en-US" altLang="en-US" sz="2000" i="1" smtClean="0"/>
              <a:t>principales:</a:t>
            </a:r>
            <a:endParaRPr lang="en-US" altLang="en-US" sz="2000" i="1" dirty="0" smtClean="0"/>
          </a:p>
          <a:p>
            <a:pPr marL="0" indent="0" algn="ctr">
              <a:buFont typeface="Arial" panose="020B0604020202020204" pitchFamily="34" charset="0"/>
              <a:buNone/>
            </a:pPr>
            <a:r>
              <a:rPr lang="en-US" altLang="en-US" sz="2000" b="1" i="1" dirty="0" smtClean="0"/>
              <a:t>Carol Jones, PhD, PE </a:t>
            </a:r>
            <a:r>
              <a:rPr lang="en-US" altLang="en-US" sz="2000" i="1" dirty="0" smtClean="0"/>
              <a:t>– Oklahoma State University</a:t>
            </a:r>
          </a:p>
          <a:p>
            <a:pPr marL="0" indent="0" algn="ctr">
              <a:buFont typeface="Arial" panose="020B0604020202020204" pitchFamily="34" charset="0"/>
              <a:buNone/>
            </a:pPr>
            <a:r>
              <a:rPr lang="en-US" altLang="en-US" sz="2000" b="1" i="1" dirty="0" smtClean="0"/>
              <a:t>Brian </a:t>
            </a:r>
            <a:r>
              <a:rPr lang="en-US" altLang="en-US" sz="2000" b="1" i="1" dirty="0" err="1" smtClean="0"/>
              <a:t>Corderman</a:t>
            </a:r>
            <a:r>
              <a:rPr lang="en-US" altLang="en-US" sz="2000" b="1" i="1" dirty="0" smtClean="0"/>
              <a:t> </a:t>
            </a:r>
            <a:r>
              <a:rPr lang="en-US" altLang="en-US" sz="2000" i="1" dirty="0" smtClean="0"/>
              <a:t>– Triangle Insurance </a:t>
            </a:r>
          </a:p>
          <a:p>
            <a:pPr marL="0" indent="0" algn="ctr">
              <a:buFont typeface="Arial" panose="020B0604020202020204" pitchFamily="34" charset="0"/>
              <a:buNone/>
            </a:pPr>
            <a:r>
              <a:rPr lang="en-US" altLang="en-US" sz="2000" b="1" i="1" dirty="0" smtClean="0"/>
              <a:t>Mark </a:t>
            </a:r>
            <a:r>
              <a:rPr lang="en-US" altLang="en-US" sz="2000" b="1" i="1" dirty="0" err="1" smtClean="0"/>
              <a:t>Ehnen</a:t>
            </a:r>
            <a:r>
              <a:rPr lang="en-US" altLang="en-US" sz="2000" b="1" i="1" dirty="0" smtClean="0"/>
              <a:t> </a:t>
            </a:r>
            <a:r>
              <a:rPr lang="en-US" altLang="en-US" sz="2000" dirty="0" smtClean="0"/>
              <a:t>– Collinsville Fire Department (ret.)</a:t>
            </a:r>
          </a:p>
          <a:p>
            <a:pPr marL="0" indent="0" algn="ctr">
              <a:buFont typeface="Arial" panose="020B0604020202020204" pitchFamily="34" charset="0"/>
              <a:buNone/>
            </a:pPr>
            <a:endParaRPr lang="en-US" altLang="en-US" sz="2000" dirty="0" smtClean="0"/>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9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TIMING" val="|16.8|20.6|36.1|14.9|10.6|21.1|24.9|23.9|10.3|10.|30.8"/>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TIMING" val="|107.3"/>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r">
          <a:defRPr sz="1600" dirty="0" smtClean="0">
            <a:latin typeface="Times New Roman" pitchFamily="18" charset="0"/>
            <a:cs typeface="Times New Roman"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267070</TotalTime>
  <Words>5278</Words>
  <Application>Microsoft Office PowerPoint</Application>
  <PresentationFormat>On-screen Show (4:3)</PresentationFormat>
  <Paragraphs>652</Paragraphs>
  <Slides>92</Slides>
  <Notes>41</Notes>
  <HiddenSlides>0</HiddenSlides>
  <MMClips>0</MMClips>
  <ScaleCrop>false</ScaleCrop>
  <HeadingPairs>
    <vt:vector size="4" baseType="variant">
      <vt:variant>
        <vt:lpstr>Theme</vt:lpstr>
      </vt:variant>
      <vt:variant>
        <vt:i4>1</vt:i4>
      </vt:variant>
      <vt:variant>
        <vt:lpstr>Slide Titles</vt:lpstr>
      </vt:variant>
      <vt:variant>
        <vt:i4>92</vt:i4>
      </vt:variant>
    </vt:vector>
  </HeadingPairs>
  <TitlesOfParts>
    <vt:vector size="93" baseType="lpstr">
      <vt:lpstr>Office Theme</vt:lpstr>
      <vt:lpstr>Conocimiento de  Emergencias  en Depósitos de Grano </vt:lpstr>
      <vt:lpstr>Conocimiento de  Emergencias  en Depósitos de Grano  </vt:lpstr>
      <vt:lpstr>  </vt:lpstr>
      <vt:lpstr>Meta</vt:lpstr>
      <vt:lpstr>Objetivos</vt:lpstr>
      <vt:lpstr> ACTIVIDAD 1.1 </vt:lpstr>
      <vt:lpstr>¡ADVERTENCIA!</vt:lpstr>
      <vt:lpstr>Reglamentos de OSHA</vt:lpstr>
      <vt:lpstr>Normas de Rescate</vt:lpstr>
      <vt:lpstr>NFPA 1670</vt:lpstr>
      <vt:lpstr>Otras organizaciones de establecimiento de normas</vt:lpstr>
      <vt:lpstr>Agricultura – Peligro, Incapacidad, Muerte</vt:lpstr>
      <vt:lpstr>Instalaciones y depósitos de grano</vt:lpstr>
      <vt:lpstr>Buena calidad de grano equivale a seguridad y ganancias</vt:lpstr>
      <vt:lpstr>Módulo 2: Meta</vt:lpstr>
      <vt:lpstr>Módulo 2: Objetivos</vt:lpstr>
      <vt:lpstr>Los datos</vt:lpstr>
      <vt:lpstr>Agricultura – Peligro, Incapacidad, Muerte </vt:lpstr>
      <vt:lpstr>Agricultura – Peligro, Incapacidad,  Muerte</vt:lpstr>
      <vt:lpstr>Manejo de grano</vt:lpstr>
      <vt:lpstr>¿Cómo ocurre?</vt:lpstr>
      <vt:lpstr>Grano en movimiento</vt:lpstr>
      <vt:lpstr>Colapso de puente de grano</vt:lpstr>
      <vt:lpstr>Avalancha de pared de grano</vt:lpstr>
      <vt:lpstr>Si el grano está en buena condición….</vt:lpstr>
      <vt:lpstr>Causa principal:   ¡¡¡Grano en mala condición!!!</vt:lpstr>
      <vt:lpstr>¿Qué hay que observar…?</vt:lpstr>
      <vt:lpstr>  Cosas que afectan el grano </vt:lpstr>
      <vt:lpstr>Qué observar…</vt:lpstr>
      <vt:lpstr>Ventilas de techo/extractores tapados o inadecuados </vt:lpstr>
      <vt:lpstr>Qué observar… </vt:lpstr>
      <vt:lpstr>Qué observar…  </vt:lpstr>
      <vt:lpstr>Esté preparado</vt:lpstr>
      <vt:lpstr>Kit de entrada al depósito para fijar cuerda salvavidas y minimizar distención </vt:lpstr>
      <vt:lpstr>Qué observar…   </vt:lpstr>
      <vt:lpstr>¿Y qué de las explosiones?</vt:lpstr>
      <vt:lpstr>¿Y qué de las explosiones? </vt:lpstr>
      <vt:lpstr>How do you know???</vt:lpstr>
      <vt:lpstr>Foto digital … los puntos son polvo</vt:lpstr>
      <vt:lpstr>¿El remedio?</vt:lpstr>
      <vt:lpstr>Control de polvo</vt:lpstr>
      <vt:lpstr>Fuentes potenciales de ignición</vt:lpstr>
      <vt:lpstr>¿El remedio? </vt:lpstr>
      <vt:lpstr>¿El remedio?  </vt:lpstr>
      <vt:lpstr>Cámara de Polvo</vt:lpstr>
      <vt:lpstr>En cámara lenta</vt:lpstr>
      <vt:lpstr>¿El remedio?   </vt:lpstr>
      <vt:lpstr>Lo que NO es una “Cultura de Seguridad”</vt:lpstr>
      <vt:lpstr>¿Cómo lo arreglamos…?</vt:lpstr>
      <vt:lpstr>¿Cómo lo arreglamos…? </vt:lpstr>
      <vt:lpstr>Si el grano está en buena condición…. </vt:lpstr>
      <vt:lpstr>¿Preguntas?         </vt:lpstr>
      <vt:lpstr>Modulo 3</vt:lpstr>
      <vt:lpstr>Module 3: Meta</vt:lpstr>
      <vt:lpstr> Module 3: Objetivos </vt:lpstr>
      <vt:lpstr>Pesticidas</vt:lpstr>
      <vt:lpstr>Pesticidas  </vt:lpstr>
      <vt:lpstr>Pesticidas </vt:lpstr>
      <vt:lpstr>Peligros químicos</vt:lpstr>
      <vt:lpstr>Aluminum Phosphide (Fosfuro de aluminio)</vt:lpstr>
      <vt:lpstr>Phosphine Gas  (gas fosfeno)</vt:lpstr>
      <vt:lpstr>Efectos sobre la salud</vt:lpstr>
      <vt:lpstr>Material / Safety Data Sheets (Hojas de datos de seguridad de materiales)</vt:lpstr>
      <vt:lpstr>Rutas de entrada</vt:lpstr>
      <vt:lpstr>Peligros eléctricos</vt:lpstr>
      <vt:lpstr>Peligros de caída</vt:lpstr>
      <vt:lpstr>Equipo para mover grano</vt:lpstr>
      <vt:lpstr>Atmósferas deficientes en oxígeno</vt:lpstr>
      <vt:lpstr>Analizar la atmósfera</vt:lpstr>
      <vt:lpstr>Sistemas de aereación de depósitos</vt:lpstr>
      <vt:lpstr>Características de un espacio confinado</vt:lpstr>
      <vt:lpstr>Lockout/Tagout (Interrupción de energía con candado y etiqueta)</vt:lpstr>
      <vt:lpstr>Entrada a depósitos de grano y permisos</vt:lpstr>
      <vt:lpstr>Enredo </vt:lpstr>
      <vt:lpstr>Quedarse atrapado</vt:lpstr>
      <vt:lpstr>Hundimiento en depósito de grano</vt:lpstr>
      <vt:lpstr>Como ocurre?</vt:lpstr>
      <vt:lpstr>Síndrome de tejido aplastado</vt:lpstr>
      <vt:lpstr>Prioridades en el incidente:</vt:lpstr>
      <vt:lpstr>Factores que llevan a malas decisiones</vt:lpstr>
      <vt:lpstr>Modo de operación</vt:lpstr>
      <vt:lpstr>Acciones de emergencia si  USTED queda atrapado</vt:lpstr>
      <vt:lpstr>Acciones de emergencia si ALGUIEN MÁS esté atrapado</vt:lpstr>
      <vt:lpstr>Procedimientos de rescate</vt:lpstr>
      <vt:lpstr>Procedimientos de rescate </vt:lpstr>
      <vt:lpstr>Procedimientos de  rescate</vt:lpstr>
      <vt:lpstr>Recuerde:</vt:lpstr>
      <vt:lpstr>Stored Products Research and Educational Center – Grain Bin Rescue</vt:lpstr>
      <vt:lpstr>La informacion</vt:lpstr>
      <vt:lpstr>Resumen </vt:lpstr>
      <vt:lpstr>  Descargo de responsabilidad de OSHA </vt:lpstr>
      <vt:lpstr>Oklahoma State University Contact Info</vt:lpstr>
    </vt:vector>
  </TitlesOfParts>
  <Company>OSU - Fire Protection Publications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Fire Protection Publications</dc:creator>
  <cp:lastModifiedBy>Robertson, Donna - OSHA</cp:lastModifiedBy>
  <cp:revision>2904</cp:revision>
  <cp:lastPrinted>2015-12-07T20:24:48Z</cp:lastPrinted>
  <dcterms:created xsi:type="dcterms:W3CDTF">2010-01-13T15:43:05Z</dcterms:created>
  <dcterms:modified xsi:type="dcterms:W3CDTF">2017-11-09T16:27:03Z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594D43F8-2E78-4E7A-B155-BD7DA0E3BE11</vt:lpwstr>
  </property>
  <property fmtid="{D5CDD505-2E9C-101B-9397-08002B2CF9AE}" pid="3" name="ArticulatePath">
    <vt:lpwstr>Grain Bin Rescue Awareness</vt:lpwstr>
  </property>
</Properties>
</file>