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7" r:id="rId2"/>
    <p:sldId id="258" r:id="rId3"/>
    <p:sldId id="259" r:id="rId4"/>
    <p:sldId id="260" r:id="rId5"/>
    <p:sldId id="261" r:id="rId6"/>
    <p:sldId id="278" r:id="rId7"/>
    <p:sldId id="263" r:id="rId8"/>
    <p:sldId id="265" r:id="rId9"/>
    <p:sldId id="266" r:id="rId10"/>
    <p:sldId id="267" r:id="rId11"/>
    <p:sldId id="268" r:id="rId12"/>
    <p:sldId id="269" r:id="rId13"/>
    <p:sldId id="270" r:id="rId14"/>
    <p:sldId id="272" r:id="rId15"/>
    <p:sldId id="274" r:id="rId16"/>
    <p:sldId id="275" r:id="rId17"/>
    <p:sldId id="27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19B8"/>
    <a:srgbClr val="0C28B8"/>
    <a:srgbClr val="195AAA"/>
    <a:srgbClr val="0C23B8"/>
    <a:srgbClr val="0C30B8"/>
    <a:srgbClr val="0CFFCC"/>
    <a:srgbClr val="0066C3"/>
    <a:srgbClr val="0066D9"/>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8" autoAdjust="0"/>
    <p:restoredTop sz="94676" autoAdjust="0"/>
  </p:normalViewPr>
  <p:slideViewPr>
    <p:cSldViewPr>
      <p:cViewPr varScale="1">
        <p:scale>
          <a:sx n="86" d="100"/>
          <a:sy n="86" d="100"/>
        </p:scale>
        <p:origin x="1548"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4" d="100"/>
          <a:sy n="54" d="100"/>
        </p:scale>
        <p:origin x="282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D2DAE8-56D8-4589-858B-37A121C6530A}" type="datetimeFigureOut">
              <a:rPr lang="en-US" smtClean="0"/>
              <a:t>7/26/2018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5D916B-9527-4711-9684-671EAA245E0D}" type="slidenum">
              <a:rPr lang="en-US" smtClean="0"/>
              <a:t>‹#›</a:t>
            </a:fld>
            <a:endParaRPr lang="en-US"/>
          </a:p>
        </p:txBody>
      </p:sp>
    </p:spTree>
    <p:extLst>
      <p:ext uri="{BB962C8B-B14F-4D97-AF65-F5344CB8AC3E}">
        <p14:creationId xmlns:p14="http://schemas.microsoft.com/office/powerpoint/2010/main" val="622103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Shape 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5" name="Shape 35"/>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a:t>This module is to be presented at the “Train the Trainer” sessions.</a:t>
            </a:r>
            <a:endParaRPr dirty="0"/>
          </a:p>
        </p:txBody>
      </p:sp>
    </p:spTree>
    <p:extLst>
      <p:ext uri="{BB962C8B-B14F-4D97-AF65-F5344CB8AC3E}">
        <p14:creationId xmlns:p14="http://schemas.microsoft.com/office/powerpoint/2010/main" val="38898565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a:t>Michigan State University developed a training website for this safety training program.</a:t>
            </a: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a:t>Training should address State Plans in states where training is conducted in a state with a State Plan. This slide indicates to check your state plan.</a:t>
            </a: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a:t>This slide presents an OSHA map showing states with State Plans.</a:t>
            </a: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a:t>Speaker should provide a link to the State Plan when presenting in states with State Plans.</a:t>
            </a: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should identify the program objectives.</a:t>
            </a:r>
          </a:p>
        </p:txBody>
      </p:sp>
      <p:sp>
        <p:nvSpPr>
          <p:cNvPr id="4" name="Slide Number Placeholder 3"/>
          <p:cNvSpPr>
            <a:spLocks noGrp="1"/>
          </p:cNvSpPr>
          <p:nvPr>
            <p:ph type="sldNum" sz="quarter" idx="10"/>
          </p:nvPr>
        </p:nvSpPr>
        <p:spPr/>
        <p:txBody>
          <a:bodyPr/>
          <a:lstStyle/>
          <a:p>
            <a:fld id="{D75D916B-9527-4711-9684-671EAA245E0D}" type="slidenum">
              <a:rPr lang="en-US" smtClean="0"/>
              <a:t>14</a:t>
            </a:fld>
            <a:endParaRPr lang="en-US"/>
          </a:p>
        </p:txBody>
      </p:sp>
    </p:spTree>
    <p:extLst>
      <p:ext uri="{BB962C8B-B14F-4D97-AF65-F5344CB8AC3E}">
        <p14:creationId xmlns:p14="http://schemas.microsoft.com/office/powerpoint/2010/main" val="5934617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smtClean="0"/>
              <a:t>*Please note that this schedule is for the “Train</a:t>
            </a:r>
            <a:r>
              <a:rPr lang="en-US" baseline="0" dirty="0" smtClean="0"/>
              <a:t> the Trainer” </a:t>
            </a:r>
            <a:r>
              <a:rPr lang="en-US" dirty="0" smtClean="0"/>
              <a:t>session. The</a:t>
            </a:r>
            <a:r>
              <a:rPr lang="en-US" baseline="0" dirty="0" smtClean="0"/>
              <a:t> schedule can be broken into multiple sessions for the secondary trainings.</a:t>
            </a:r>
            <a:r>
              <a:rPr lang="en-US" dirty="0" smtClean="0"/>
              <a:t> </a:t>
            </a:r>
          </a:p>
          <a:p>
            <a:pPr>
              <a:spcBef>
                <a:spcPts val="0"/>
              </a:spcBef>
              <a:buNone/>
            </a:pPr>
            <a:endParaRPr lang="en-US" dirty="0"/>
          </a:p>
          <a:p>
            <a:pPr>
              <a:spcBef>
                <a:spcPts val="0"/>
              </a:spcBef>
              <a:buNone/>
            </a:pPr>
            <a:r>
              <a:rPr lang="en-US" dirty="0"/>
              <a:t>Speaker to provide an overview of the day training schedule.</a:t>
            </a: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*Please note that this schedule is for the</a:t>
            </a:r>
            <a:r>
              <a:rPr lang="en-US" baseline="0" dirty="0" smtClean="0"/>
              <a:t> “Train the </a:t>
            </a:r>
            <a:r>
              <a:rPr lang="en-US" dirty="0" smtClean="0"/>
              <a:t>Trainer” session. The</a:t>
            </a:r>
            <a:r>
              <a:rPr lang="en-US" baseline="0" dirty="0" smtClean="0"/>
              <a:t> schedule can be broken into multiple sessions for the secondary trainings.</a:t>
            </a:r>
            <a:r>
              <a:rPr lang="en-US"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a:defRPr/>
            </a:pPr>
            <a:r>
              <a:rPr lang="en-US" dirty="0"/>
              <a:t>Speaker to provide an overview of the day training schedule.</a:t>
            </a:r>
            <a:endParaRPr lang="en-US" dirty="0" smtClean="0"/>
          </a:p>
          <a:p>
            <a:pPr>
              <a:spcBef>
                <a:spcPts val="0"/>
              </a:spcBef>
              <a:buNone/>
            </a:pP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Administer the Pre-Test to document attendee knowledge prior to the attendees training.</a:t>
            </a:r>
          </a:p>
        </p:txBody>
      </p:sp>
      <p:sp>
        <p:nvSpPr>
          <p:cNvPr id="4" name="Slide Number Placeholder 3"/>
          <p:cNvSpPr>
            <a:spLocks noGrp="1"/>
          </p:cNvSpPr>
          <p:nvPr>
            <p:ph type="sldNum" sz="quarter" idx="10"/>
          </p:nvPr>
        </p:nvSpPr>
        <p:spPr/>
        <p:txBody>
          <a:bodyPr/>
          <a:lstStyle/>
          <a:p>
            <a:fld id="{D75D916B-9527-4711-9684-671EAA245E0D}" type="slidenum">
              <a:rPr lang="en-US" smtClean="0"/>
              <a:t>17</a:t>
            </a:fld>
            <a:endParaRPr lang="en-US"/>
          </a:p>
        </p:txBody>
      </p:sp>
    </p:spTree>
    <p:extLst>
      <p:ext uri="{BB962C8B-B14F-4D97-AF65-F5344CB8AC3E}">
        <p14:creationId xmlns:p14="http://schemas.microsoft.com/office/powerpoint/2010/main" val="192522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a:t>Include speaker name and contact information.</a:t>
            </a: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a:t>Speakers should present logistics and event rules.  Present emergency exit procedures.</a:t>
            </a: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a:t>Speaker to provide grant materials acknowledgment.</a:t>
            </a: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a:t>Speaker to stress “Recognition, Abatement, Avoidance and Prevention” as well as worker rights.</a:t>
            </a: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89715" tIns="89715" rIns="89715" bIns="89715" anchor="t" anchorCtr="0">
            <a:noAutofit/>
          </a:bodyPr>
          <a:lstStyle/>
          <a:p>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a:t>The American Institute of Steel Construction (AISC) has many useful resources. Speaker should direct attendees to visit the AISC safety channel. The URL is listed on the slide. </a:t>
            </a: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a:t>The American Institute of Steel Construction (AISC) has a certification program for fabricators. The URL is listed on the slide.</a:t>
            </a:r>
            <a:endParaRPr dirty="0"/>
          </a:p>
        </p:txBody>
      </p:sp>
    </p:spTree>
    <p:extLst>
      <p:ext uri="{BB962C8B-B14F-4D97-AF65-F5344CB8AC3E}">
        <p14:creationId xmlns:p14="http://schemas.microsoft.com/office/powerpoint/2010/main" val="1384701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2" y="4343400"/>
            <a:ext cx="5486399" cy="4114800"/>
          </a:xfrm>
          <a:prstGeom prst="rect">
            <a:avLst/>
          </a:prstGeom>
        </p:spPr>
        <p:txBody>
          <a:bodyPr lIns="91425" tIns="91425" rIns="91425" bIns="91425" anchor="t" anchorCtr="0">
            <a:noAutofit/>
          </a:bodyPr>
          <a:lstStyle/>
          <a:p>
            <a:pPr>
              <a:spcBef>
                <a:spcPts val="0"/>
              </a:spcBef>
              <a:buNone/>
            </a:pPr>
            <a:r>
              <a:rPr lang="en-US" dirty="0"/>
              <a:t>The American Institute of Steel Construction (AISC) has developed a safety program for fabricators. The URL is listed on the slide.</a:t>
            </a:r>
            <a:endParaRPr dirty="0"/>
          </a:p>
        </p:txBody>
      </p:sp>
    </p:spTree>
    <p:extLst>
      <p:ext uri="{BB962C8B-B14F-4D97-AF65-F5344CB8AC3E}">
        <p14:creationId xmlns:p14="http://schemas.microsoft.com/office/powerpoint/2010/main" val="1384701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Shape 8"/>
        <p:cNvGrpSpPr/>
        <p:nvPr/>
      </p:nvGrpSpPr>
      <p:grpSpPr>
        <a:xfrm>
          <a:off x="0" y="0"/>
          <a:ext cx="0" cy="0"/>
          <a:chOff x="0" y="0"/>
          <a:chExt cx="0" cy="0"/>
        </a:xfrm>
      </p:grpSpPr>
      <p:cxnSp>
        <p:nvCxnSpPr>
          <p:cNvPr id="11" name="Shape 11"/>
          <p:cNvCxnSpPr/>
          <p:nvPr/>
        </p:nvCxnSpPr>
        <p:spPr>
          <a:xfrm>
            <a:off x="457200" y="548639"/>
            <a:ext cx="8229600" cy="0"/>
          </a:xfrm>
          <a:prstGeom prst="straightConnector1">
            <a:avLst/>
          </a:prstGeom>
          <a:noFill/>
          <a:ln w="57150" cap="flat">
            <a:solidFill>
              <a:srgbClr val="1155CC"/>
            </a:solidFill>
            <a:prstDash val="solid"/>
            <a:round/>
            <a:headEnd type="none" w="med" len="med"/>
            <a:tailEnd type="none" w="med" len="med"/>
          </a:ln>
        </p:spPr>
      </p:cxnSp>
      <p:cxnSp>
        <p:nvCxnSpPr>
          <p:cNvPr id="12" name="Shape 12"/>
          <p:cNvCxnSpPr/>
          <p:nvPr/>
        </p:nvCxnSpPr>
        <p:spPr>
          <a:xfrm>
            <a:off x="457200" y="4628449"/>
            <a:ext cx="8229600" cy="0"/>
          </a:xfrm>
          <a:prstGeom prst="straightConnector1">
            <a:avLst/>
          </a:prstGeom>
          <a:noFill/>
          <a:ln w="57150" cap="flat">
            <a:solidFill>
              <a:srgbClr val="1155CC"/>
            </a:solidFill>
            <a:prstDash val="solid"/>
            <a:round/>
            <a:headEnd type="none" w="med" len="med"/>
            <a:tailEnd type="none" w="med" len="med"/>
          </a:ln>
        </p:spPr>
      </p:cxnSp>
      <p:sp>
        <p:nvSpPr>
          <p:cNvPr id="3" name="Title 2"/>
          <p:cNvSpPr>
            <a:spLocks noGrp="1"/>
          </p:cNvSpPr>
          <p:nvPr>
            <p:ph type="title"/>
          </p:nvPr>
        </p:nvSpPr>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37454D9-F75A-484B-B712-C43B101BD820}" type="datetime1">
              <a:rPr lang="en-US" smtClean="0">
                <a:solidFill>
                  <a:srgbClr val="000000">
                    <a:tint val="75000"/>
                  </a:srgbClr>
                </a:solidFill>
              </a:rPr>
              <a:t>7/26/2018</a:t>
            </a:fld>
            <a:endParaRPr lang="en-US">
              <a:solidFill>
                <a:srgbClr val="000000">
                  <a:tint val="75000"/>
                </a:srgbClr>
              </a:solidFill>
            </a:endParaRPr>
          </a:p>
        </p:txBody>
      </p:sp>
      <p:sp>
        <p:nvSpPr>
          <p:cNvPr id="4" name="Footer Placeholder 3"/>
          <p:cNvSpPr>
            <a:spLocks noGrp="1"/>
          </p:cNvSpPr>
          <p:nvPr>
            <p:ph type="ftr" sz="quarter" idx="11"/>
          </p:nvPr>
        </p:nvSpPr>
        <p:spPr/>
        <p:txBody>
          <a:bodyPr/>
          <a:lstStyle/>
          <a:p>
            <a:endParaRPr lang="en-US">
              <a:solidFill>
                <a:srgbClr val="000000">
                  <a:tint val="75000"/>
                </a:srgbClr>
              </a:solidFill>
            </a:endParaRPr>
          </a:p>
        </p:txBody>
      </p:sp>
      <p:sp>
        <p:nvSpPr>
          <p:cNvPr id="5" name="Slide Number Placeholder 4"/>
          <p:cNvSpPr>
            <a:spLocks noGrp="1"/>
          </p:cNvSpPr>
          <p:nvPr>
            <p:ph type="sldNum" sz="quarter" idx="12"/>
          </p:nvPr>
        </p:nvSpPr>
        <p:spPr/>
        <p:txBody>
          <a:bodyPr/>
          <a:lstStyle/>
          <a:p>
            <a:fld id="{B3F18419-AC6D-4ED2-A892-A000DD3A58AB}"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48190435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Body">
    <p:spTree>
      <p:nvGrpSpPr>
        <p:cNvPr id="1" name="Shape 13"/>
        <p:cNvGrpSpPr/>
        <p:nvPr/>
      </p:nvGrpSpPr>
      <p:grpSpPr>
        <a:xfrm>
          <a:off x="0" y="0"/>
          <a:ext cx="0" cy="0"/>
          <a:chOff x="0" y="0"/>
          <a:chExt cx="0" cy="0"/>
        </a:xfrm>
      </p:grpSpPr>
      <p:sp>
        <p:nvSpPr>
          <p:cNvPr id="15" name="Shape 15"/>
          <p:cNvSpPr txBox="1">
            <a:spLocks noGrp="1"/>
          </p:cNvSpPr>
          <p:nvPr>
            <p:ph type="body" idx="1"/>
          </p:nvPr>
        </p:nvSpPr>
        <p:spPr>
          <a:xfrm>
            <a:off x="544013" y="1524002"/>
            <a:ext cx="7726101" cy="3724153"/>
          </a:xfrm>
          <a:prstGeom prst="rect">
            <a:avLst/>
          </a:prstGeom>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dirty="0"/>
          </a:p>
        </p:txBody>
      </p:sp>
      <p:cxnSp>
        <p:nvCxnSpPr>
          <p:cNvPr id="16" name="Shape 16"/>
          <p:cNvCxnSpPr/>
          <p:nvPr/>
        </p:nvCxnSpPr>
        <p:spPr>
          <a:xfrm>
            <a:off x="457200" y="1524000"/>
            <a:ext cx="8229600" cy="0"/>
          </a:xfrm>
          <a:prstGeom prst="straightConnector1">
            <a:avLst/>
          </a:prstGeom>
          <a:noFill/>
          <a:ln w="50800" cap="flat">
            <a:solidFill>
              <a:srgbClr val="1155CC"/>
            </a:solidFill>
            <a:prstDash val="solid"/>
            <a:round/>
            <a:headEnd type="none" w="med" len="med"/>
            <a:tailEnd type="none" w="med" len="med"/>
          </a:ln>
        </p:spPr>
      </p:cxnSp>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TextBox 3"/>
          <p:cNvSpPr txBox="1"/>
          <p:nvPr userDrawn="1"/>
        </p:nvSpPr>
        <p:spPr>
          <a:xfrm>
            <a:off x="5497977" y="5617580"/>
            <a:ext cx="538223" cy="738664"/>
          </a:xfrm>
          <a:prstGeom prst="rect">
            <a:avLst/>
          </a:prstGeom>
          <a:noFill/>
        </p:spPr>
        <p:txBody>
          <a:bodyPr wrap="square" rtlCol="0">
            <a:spAutoFit/>
          </a:bodyPr>
          <a:lstStyle/>
          <a:p>
            <a:endParaRPr lang="en-US" sz="1400" kern="0" dirty="0">
              <a:solidFill>
                <a:srgbClr val="000000"/>
              </a:solidFill>
              <a:cs typeface="Arial"/>
              <a:sym typeface="Arial"/>
              <a:rtl val="0"/>
            </a:endParaRPr>
          </a:p>
          <a:p>
            <a:endParaRPr lang="en-US" sz="1400" kern="0" dirty="0">
              <a:solidFill>
                <a:srgbClr val="000000"/>
              </a:solidFill>
              <a:cs typeface="Arial"/>
              <a:sym typeface="Arial"/>
              <a:rtl val="0"/>
            </a:endParaRPr>
          </a:p>
          <a:p>
            <a:endParaRPr lang="en-US" sz="1400" kern="0" dirty="0">
              <a:solidFill>
                <a:srgbClr val="000000"/>
              </a:solidFill>
              <a:cs typeface="Arial"/>
              <a:sym typeface="Arial"/>
              <a:rtl val="0"/>
            </a:endParaRPr>
          </a:p>
        </p:txBody>
      </p:sp>
      <p:sp>
        <p:nvSpPr>
          <p:cNvPr id="3" name="Date Placeholder 2"/>
          <p:cNvSpPr>
            <a:spLocks noGrp="1"/>
          </p:cNvSpPr>
          <p:nvPr>
            <p:ph type="dt" sz="half" idx="10"/>
          </p:nvPr>
        </p:nvSpPr>
        <p:spPr/>
        <p:txBody>
          <a:bodyPr/>
          <a:lstStyle/>
          <a:p>
            <a:fld id="{1B75F269-850B-4006-8F01-7B13D1CFC41F}" type="datetime1">
              <a:rPr lang="en-US" smtClean="0">
                <a:solidFill>
                  <a:srgbClr val="000000">
                    <a:tint val="75000"/>
                  </a:srgbClr>
                </a:solidFill>
              </a:rPr>
              <a:t>7/26/2018</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B3F18419-AC6D-4ED2-A892-A000DD3A58AB}"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37674583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200"/>
          </a:xfrm>
          <a:prstGeom prst="rect">
            <a:avLst/>
          </a:prstGeom>
          <a:noFill/>
          <a:ln>
            <a:noFill/>
          </a:ln>
        </p:spPr>
        <p:txBody>
          <a:bodyPr lIns="91425" tIns="91425" rIns="91425" bIns="91425" anchor="b" anchorCtr="0"/>
          <a:lstStyle>
            <a:lvl1pPr rtl="0">
              <a:spcBef>
                <a:spcPts val="0"/>
              </a:spcBef>
              <a:buClr>
                <a:srgbClr val="1155CC"/>
              </a:buClr>
              <a:buSzPct val="100000"/>
              <a:buNone/>
              <a:defRPr sz="3600" b="1">
                <a:solidFill>
                  <a:srgbClr val="1155CC"/>
                </a:solidFill>
              </a:defRPr>
            </a:lvl1pPr>
            <a:lvl2pPr rtl="0">
              <a:spcBef>
                <a:spcPts val="0"/>
              </a:spcBef>
              <a:buClr>
                <a:schemeClr val="accent1"/>
              </a:buClr>
              <a:buSzPct val="100000"/>
              <a:buNone/>
              <a:defRPr sz="3600" b="1">
                <a:solidFill>
                  <a:schemeClr val="accent1"/>
                </a:solidFill>
              </a:defRPr>
            </a:lvl2pPr>
            <a:lvl3pPr rtl="0">
              <a:spcBef>
                <a:spcPts val="0"/>
              </a:spcBef>
              <a:buClr>
                <a:schemeClr val="accent1"/>
              </a:buClr>
              <a:buSzPct val="100000"/>
              <a:buNone/>
              <a:defRPr sz="3600" b="1">
                <a:solidFill>
                  <a:schemeClr val="accent1"/>
                </a:solidFill>
              </a:defRPr>
            </a:lvl3pPr>
            <a:lvl4pPr rtl="0">
              <a:spcBef>
                <a:spcPts val="0"/>
              </a:spcBef>
              <a:buClr>
                <a:schemeClr val="accent1"/>
              </a:buClr>
              <a:buSzPct val="100000"/>
              <a:buNone/>
              <a:defRPr sz="3600" b="1">
                <a:solidFill>
                  <a:schemeClr val="accent1"/>
                </a:solidFill>
              </a:defRPr>
            </a:lvl4pPr>
            <a:lvl5pPr rtl="0">
              <a:spcBef>
                <a:spcPts val="0"/>
              </a:spcBef>
              <a:buClr>
                <a:schemeClr val="accent1"/>
              </a:buClr>
              <a:buSzPct val="100000"/>
              <a:buNone/>
              <a:defRPr sz="3600" b="1">
                <a:solidFill>
                  <a:schemeClr val="accent1"/>
                </a:solidFill>
              </a:defRPr>
            </a:lvl5pPr>
            <a:lvl6pPr rtl="0">
              <a:spcBef>
                <a:spcPts val="0"/>
              </a:spcBef>
              <a:buClr>
                <a:schemeClr val="accent1"/>
              </a:buClr>
              <a:buSzPct val="100000"/>
              <a:buNone/>
              <a:defRPr sz="3600" b="1">
                <a:solidFill>
                  <a:schemeClr val="accent1"/>
                </a:solidFill>
              </a:defRPr>
            </a:lvl6pPr>
            <a:lvl7pPr rtl="0">
              <a:spcBef>
                <a:spcPts val="0"/>
              </a:spcBef>
              <a:buClr>
                <a:schemeClr val="accent1"/>
              </a:buClr>
              <a:buSzPct val="100000"/>
              <a:buNone/>
              <a:defRPr sz="3600" b="1">
                <a:solidFill>
                  <a:schemeClr val="accent1"/>
                </a:solidFill>
              </a:defRPr>
            </a:lvl7pPr>
            <a:lvl8pPr rtl="0">
              <a:spcBef>
                <a:spcPts val="0"/>
              </a:spcBef>
              <a:buClr>
                <a:schemeClr val="accent1"/>
              </a:buClr>
              <a:buSzPct val="100000"/>
              <a:buNone/>
              <a:defRPr sz="3600" b="1">
                <a:solidFill>
                  <a:schemeClr val="accent1"/>
                </a:solidFill>
              </a:defRPr>
            </a:lvl8pPr>
            <a:lvl9pPr rtl="0">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600202"/>
            <a:ext cx="8229600" cy="4967599"/>
          </a:xfrm>
          <a:prstGeom prst="rect">
            <a:avLst/>
          </a:prstGeom>
          <a:noFill/>
          <a:ln>
            <a:noFill/>
          </a:ln>
        </p:spPr>
        <p:txBody>
          <a:bodyPr lIns="91425" tIns="91425" rIns="91425" bIns="91425" anchor="t" anchorCtr="0"/>
          <a:lstStyle>
            <a:lvl1pPr rtl="0">
              <a:spcBef>
                <a:spcPts val="600"/>
              </a:spcBef>
              <a:buClr>
                <a:schemeClr val="dk1"/>
              </a:buClr>
              <a:buSzPct val="100000"/>
              <a:defRPr sz="3000">
                <a:solidFill>
                  <a:schemeClr val="dk1"/>
                </a:solidFill>
              </a:defRPr>
            </a:lvl1pPr>
            <a:lvl2pPr rtl="0">
              <a:spcBef>
                <a:spcPts val="480"/>
              </a:spcBef>
              <a:buClr>
                <a:schemeClr val="dk1"/>
              </a:buClr>
              <a:buSzPct val="100000"/>
              <a:defRPr sz="2400">
                <a:solidFill>
                  <a:schemeClr val="dk1"/>
                </a:solidFill>
              </a:defRPr>
            </a:lvl2pPr>
            <a:lvl3pPr rtl="0">
              <a:spcBef>
                <a:spcPts val="480"/>
              </a:spcBef>
              <a:buClr>
                <a:schemeClr val="dk1"/>
              </a:buClr>
              <a:buSzPct val="100000"/>
              <a:defRPr sz="2400">
                <a:solidFill>
                  <a:schemeClr val="dk1"/>
                </a:solidFill>
              </a:defRPr>
            </a:lvl3pPr>
            <a:lvl4pPr rtl="0">
              <a:spcBef>
                <a:spcPts val="360"/>
              </a:spcBef>
              <a:buClr>
                <a:schemeClr val="dk1"/>
              </a:buClr>
              <a:buSzPct val="100000"/>
              <a:defRPr sz="1800">
                <a:solidFill>
                  <a:schemeClr val="dk1"/>
                </a:solidFill>
              </a:defRPr>
            </a:lvl4pPr>
            <a:lvl5pPr rtl="0">
              <a:spcBef>
                <a:spcPts val="360"/>
              </a:spcBef>
              <a:buClr>
                <a:schemeClr val="dk1"/>
              </a:buClr>
              <a:buSzPct val="100000"/>
              <a:defRPr sz="1800">
                <a:solidFill>
                  <a:schemeClr val="dk1"/>
                </a:solidFill>
              </a:defRPr>
            </a:lvl5pPr>
            <a:lvl6pPr rtl="0">
              <a:spcBef>
                <a:spcPts val="360"/>
              </a:spcBef>
              <a:buClr>
                <a:schemeClr val="dk1"/>
              </a:buClr>
              <a:buSzPct val="100000"/>
              <a:defRPr sz="1800">
                <a:solidFill>
                  <a:schemeClr val="dk1"/>
                </a:solidFill>
              </a:defRPr>
            </a:lvl6pPr>
            <a:lvl7pPr rtl="0">
              <a:spcBef>
                <a:spcPts val="360"/>
              </a:spcBef>
              <a:buClr>
                <a:schemeClr val="dk1"/>
              </a:buClr>
              <a:buSzPct val="100000"/>
              <a:defRPr sz="1800">
                <a:solidFill>
                  <a:schemeClr val="dk1"/>
                </a:solidFill>
              </a:defRPr>
            </a:lvl7pPr>
            <a:lvl8pPr rtl="0">
              <a:spcBef>
                <a:spcPts val="360"/>
              </a:spcBef>
              <a:buClr>
                <a:schemeClr val="dk1"/>
              </a:buClr>
              <a:buSzPct val="100000"/>
              <a:defRPr sz="1800">
                <a:solidFill>
                  <a:schemeClr val="dk1"/>
                </a:solidFill>
              </a:defRPr>
            </a:lvl8pPr>
            <a:lvl9pPr rtl="0">
              <a:spcBef>
                <a:spcPts val="360"/>
              </a:spcBef>
              <a:buClr>
                <a:schemeClr val="dk1"/>
              </a:buClr>
              <a:buSzPct val="100000"/>
              <a:defRPr sz="1800">
                <a:solidFill>
                  <a:schemeClr val="dk1"/>
                </a:solidFill>
              </a:defRPr>
            </a:lvl9pPr>
          </a:lstStyle>
          <a:p>
            <a:endParaRPr dirty="0"/>
          </a:p>
        </p:txBody>
      </p:sp>
      <p:cxnSp>
        <p:nvCxnSpPr>
          <p:cNvPr id="7" name="Shape 7"/>
          <p:cNvCxnSpPr/>
          <p:nvPr/>
        </p:nvCxnSpPr>
        <p:spPr>
          <a:xfrm>
            <a:off x="457200" y="6697679"/>
            <a:ext cx="8229600" cy="0"/>
          </a:xfrm>
          <a:prstGeom prst="straightConnector1">
            <a:avLst/>
          </a:prstGeom>
          <a:noFill/>
          <a:ln w="50800" cap="flat">
            <a:solidFill>
              <a:schemeClr val="lt2"/>
            </a:solidFill>
            <a:prstDash val="solid"/>
            <a:round/>
            <a:headEnd type="none" w="med" len="med"/>
            <a:tailEnd type="none" w="med" len="med"/>
          </a:ln>
        </p:spPr>
      </p:cxnSp>
      <p:sp>
        <p:nvSpPr>
          <p:cNvPr id="2" name="Footer Placeholder 1"/>
          <p:cNvSpPr>
            <a:spLocks noGrp="1"/>
          </p:cNvSpPr>
          <p:nvPr>
            <p:ph type="ftr" sz="quarter" idx="3"/>
          </p:nvPr>
        </p:nvSpPr>
        <p:spPr>
          <a:xfrm>
            <a:off x="3124200" y="6356353"/>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kern="0">
              <a:solidFill>
                <a:srgbClr val="000000">
                  <a:tint val="75000"/>
                </a:srgbClr>
              </a:solidFill>
              <a:cs typeface="Arial"/>
              <a:sym typeface="Arial"/>
              <a:rtl val="0"/>
            </a:endParaRPr>
          </a:p>
        </p:txBody>
      </p:sp>
      <p:sp>
        <p:nvSpPr>
          <p:cNvPr id="3" name="Slide Number Placeholder 2"/>
          <p:cNvSpPr>
            <a:spLocks noGrp="1"/>
          </p:cNvSpPr>
          <p:nvPr>
            <p:ph type="sldNum" sz="quarter" idx="4"/>
          </p:nvPr>
        </p:nvSpPr>
        <p:spPr>
          <a:xfrm>
            <a:off x="6553200" y="6356353"/>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B3F18419-AC6D-4ED2-A892-A000DD3A58AB}" type="slidenum">
              <a:rPr lang="en-US" kern="0" smtClean="0">
                <a:solidFill>
                  <a:srgbClr val="000000">
                    <a:tint val="75000"/>
                  </a:srgbClr>
                </a:solidFill>
                <a:cs typeface="Arial"/>
                <a:sym typeface="Arial"/>
                <a:rtl val="0"/>
              </a:rPr>
              <a:pPr/>
              <a:t>‹#›</a:t>
            </a:fld>
            <a:endParaRPr lang="en-US" kern="0">
              <a:solidFill>
                <a:srgbClr val="000000">
                  <a:tint val="75000"/>
                </a:srgbClr>
              </a:solidFill>
              <a:cs typeface="Arial"/>
              <a:sym typeface="Arial"/>
              <a:rtl val="0"/>
            </a:endParaRPr>
          </a:p>
        </p:txBody>
      </p:sp>
      <p:sp>
        <p:nvSpPr>
          <p:cNvPr id="4" name="Date Placeholder 3"/>
          <p:cNvSpPr>
            <a:spLocks noGrp="1"/>
          </p:cNvSpPr>
          <p:nvPr>
            <p:ph type="dt" sz="half" idx="2"/>
          </p:nvPr>
        </p:nvSpPr>
        <p:spPr>
          <a:xfrm>
            <a:off x="457200" y="6356353"/>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28961334-37E9-4DBB-887C-5A5E62012332}" type="datetime1">
              <a:rPr lang="en-US" kern="0" smtClean="0">
                <a:solidFill>
                  <a:srgbClr val="000000">
                    <a:tint val="75000"/>
                  </a:srgbClr>
                </a:solidFill>
                <a:cs typeface="Arial"/>
                <a:sym typeface="Arial"/>
                <a:rtl val="0"/>
              </a:rPr>
              <a:t>7/26/2018</a:t>
            </a:fld>
            <a:endParaRPr lang="en-US" kern="0">
              <a:solidFill>
                <a:srgbClr val="000000">
                  <a:tint val="75000"/>
                </a:srgbClr>
              </a:solidFill>
              <a:cs typeface="Arial"/>
              <a:sym typeface="Arial"/>
              <a:rtl val="0"/>
            </a:endParaRPr>
          </a:p>
        </p:txBody>
      </p:sp>
    </p:spTree>
    <p:extLst>
      <p:ext uri="{BB962C8B-B14F-4D97-AF65-F5344CB8AC3E}">
        <p14:creationId xmlns:p14="http://schemas.microsoft.com/office/powerpoint/2010/main" val="3323645880"/>
      </p:ext>
    </p:extLst>
  </p:cSld>
  <p:clrMap bg1="lt1" tx1="dk1" bg2="lt2" tx2="dk2" accent1="accent1" accent2="accent2" accent3="accent3" accent4="accent4" accent5="accent5" accent6="accent6" hlink="hlink" folHlink="folHlink"/>
  <p:sldLayoutIdLst>
    <p:sldLayoutId id="2147483661" r:id="rId1"/>
    <p:sldLayoutId id="2147483665" r:id="rId2"/>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osha.gov/dcsp/osp/index.html"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osha.gov/dcsp/osp/index.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gif"/><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www.aisc.org/content.aspx?id=36"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hyperlink" Target="https://www.aisc.org/content.aspx?id=3004"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aisc.org/content.aspx?id=3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
        <p:cNvGrpSpPr/>
        <p:nvPr/>
      </p:nvGrpSpPr>
      <p:grpSpPr>
        <a:xfrm>
          <a:off x="0" y="0"/>
          <a:ext cx="0" cy="0"/>
          <a:chOff x="0" y="0"/>
          <a:chExt cx="0" cy="0"/>
        </a:xfrm>
      </p:grpSpPr>
      <p:sp>
        <p:nvSpPr>
          <p:cNvPr id="31" name="Shape 31"/>
          <p:cNvSpPr txBox="1">
            <a:spLocks noGrp="1"/>
          </p:cNvSpPr>
          <p:nvPr>
            <p:ph type="ctrTitle"/>
          </p:nvPr>
        </p:nvSpPr>
        <p:spPr>
          <a:xfrm>
            <a:off x="381000" y="687583"/>
            <a:ext cx="8628927" cy="4012800"/>
          </a:xfrm>
          <a:prstGeom prst="rect">
            <a:avLst/>
          </a:prstGeom>
        </p:spPr>
        <p:txBody>
          <a:bodyPr lIns="91425" tIns="91425" rIns="91425" bIns="91425" anchor="t" anchorCtr="0">
            <a:noAutofit/>
          </a:bodyPr>
          <a:lstStyle/>
          <a:p>
            <a:r>
              <a:rPr lang="en-US" sz="3600" dirty="0" smtClean="0">
                <a:solidFill>
                  <a:srgbClr val="0C30B8"/>
                </a:solidFill>
              </a:rPr>
              <a:t>Warehouse </a:t>
            </a:r>
            <a:r>
              <a:rPr lang="en-US" sz="3600" dirty="0">
                <a:solidFill>
                  <a:srgbClr val="0C30B8"/>
                </a:solidFill>
              </a:rPr>
              <a:t>Worker Hazards in </a:t>
            </a:r>
            <a:r>
              <a:rPr lang="en-US" sz="3600" dirty="0" smtClean="0">
                <a:solidFill>
                  <a:srgbClr val="0C30B8"/>
                </a:solidFill>
              </a:rPr>
              <a:t>Structural </a:t>
            </a:r>
            <a:r>
              <a:rPr lang="en-US" sz="3600" dirty="0">
                <a:solidFill>
                  <a:srgbClr val="0C30B8"/>
                </a:solidFill>
              </a:rPr>
              <a:t>Steel Fabricating and </a:t>
            </a:r>
            <a:r>
              <a:rPr lang="en-US" sz="3600" dirty="0" smtClean="0">
                <a:solidFill>
                  <a:srgbClr val="0C30B8"/>
                </a:solidFill>
              </a:rPr>
              <a:t>Supply Companies</a:t>
            </a:r>
            <a:r>
              <a:rPr lang="en-US" sz="3600" dirty="0" smtClean="0"/>
              <a:t/>
            </a:r>
            <a:br>
              <a:rPr lang="en-US" sz="3600" dirty="0" smtClean="0"/>
            </a:br>
            <a:r>
              <a:rPr lang="en-US" sz="3600" dirty="0" smtClean="0"/>
              <a:t/>
            </a:r>
            <a:br>
              <a:rPr lang="en-US" sz="3600" dirty="0" smtClean="0"/>
            </a:br>
            <a:r>
              <a:rPr lang="en-US" sz="2800" dirty="0" smtClean="0">
                <a:solidFill>
                  <a:srgbClr val="0C30B8"/>
                </a:solidFill>
              </a:rPr>
              <a:t/>
            </a:r>
            <a:br>
              <a:rPr lang="en-US" sz="2800" dirty="0" smtClean="0">
                <a:solidFill>
                  <a:srgbClr val="0C30B8"/>
                </a:solidFill>
              </a:rPr>
            </a:br>
            <a:r>
              <a:rPr lang="en-US" sz="2800" dirty="0" smtClean="0">
                <a:solidFill>
                  <a:srgbClr val="0C30B8"/>
                </a:solidFill>
              </a:rPr>
              <a:t>  </a:t>
            </a:r>
            <a:r>
              <a:rPr lang="en-US" sz="2400" b="0" i="1" dirty="0" smtClean="0">
                <a:solidFill>
                  <a:srgbClr val="0C28B8"/>
                </a:solidFill>
              </a:rPr>
              <a:t> Insert Location</a:t>
            </a:r>
            <a:br>
              <a:rPr lang="en-US" sz="2400" b="0" i="1" dirty="0" smtClean="0">
                <a:solidFill>
                  <a:srgbClr val="0C28B8"/>
                </a:solidFill>
              </a:rPr>
            </a:br>
            <a:r>
              <a:rPr lang="en-US" sz="2400" b="0" i="1" dirty="0" smtClean="0">
                <a:solidFill>
                  <a:srgbClr val="0C28B8"/>
                </a:solidFill>
              </a:rPr>
              <a:t>   Insert Date</a:t>
            </a:r>
            <a:r>
              <a:rPr lang="en-US" sz="2800" dirty="0" smtClean="0"/>
              <a:t/>
            </a:r>
            <a:br>
              <a:rPr lang="en-US" sz="2800" dirty="0" smtClean="0"/>
            </a:br>
            <a:endParaRPr lang="en" sz="2800" b="0" i="1" dirty="0"/>
          </a:p>
        </p:txBody>
      </p:sp>
      <p:pic>
        <p:nvPicPr>
          <p:cNvPr id="1026" name="Picture 2" descr="C:\Users\mrozowsk\Desktop\Active Work\Harwood Proposal Submission Documents 2014\Harwood Grant\Contractors Steel visit\P1040715.JPG" title="Photo - Steel warehouse"/>
          <p:cNvPicPr>
            <a:picLocks noChangeAspect="1" noChangeArrowheads="1"/>
          </p:cNvPicPr>
          <p:nvPr/>
        </p:nvPicPr>
        <p:blipFill rotWithShape="1">
          <a:blip r:embed="rId3" cstate="email">
            <a:duotone>
              <a:schemeClr val="accent4">
                <a:shade val="45000"/>
                <a:satMod val="135000"/>
              </a:schemeClr>
              <a:prstClr val="white"/>
            </a:duotone>
            <a:extLst>
              <a:ext uri="{28A0092B-C50C-407E-A947-70E740481C1C}">
                <a14:useLocalDpi xmlns:a14="http://schemas.microsoft.com/office/drawing/2010/main"/>
              </a:ext>
            </a:extLst>
          </a:blip>
          <a:srcRect/>
          <a:stretch/>
        </p:blipFill>
        <p:spPr bwMode="auto">
          <a:xfrm>
            <a:off x="5181600" y="2237651"/>
            <a:ext cx="3334742" cy="4315549"/>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B3F18419-AC6D-4ED2-A892-A000DD3A58AB}" type="slidenum">
              <a:rPr lang="en-US" smtClean="0">
                <a:solidFill>
                  <a:srgbClr val="000000">
                    <a:tint val="75000"/>
                  </a:srgbClr>
                </a:solidFill>
              </a:rPr>
              <a:pPr/>
              <a:t>1</a:t>
            </a:fld>
            <a:endParaRPr lang="en-US" dirty="0">
              <a:solidFill>
                <a:srgbClr val="000000">
                  <a:tint val="75000"/>
                </a:srgbClr>
              </a:solidFill>
            </a:endParaRPr>
          </a:p>
        </p:txBody>
      </p:sp>
    </p:spTree>
    <p:extLst>
      <p:ext uri="{BB962C8B-B14F-4D97-AF65-F5344CB8AC3E}">
        <p14:creationId xmlns:p14="http://schemas.microsoft.com/office/powerpoint/2010/main" val="3244143594"/>
      </p:ext>
    </p:extLst>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228600" y="358478"/>
            <a:ext cx="8229600" cy="1143200"/>
          </a:xfrm>
          <a:prstGeom prst="rect">
            <a:avLst/>
          </a:prstGeom>
        </p:spPr>
        <p:txBody>
          <a:bodyPr lIns="91425" tIns="91425" rIns="91425" bIns="91425" anchor="b" anchorCtr="0">
            <a:noAutofit/>
          </a:bodyPr>
          <a:lstStyle/>
          <a:p>
            <a:pPr>
              <a:spcBef>
                <a:spcPts val="0"/>
              </a:spcBef>
              <a:buNone/>
            </a:pPr>
            <a:r>
              <a:rPr lang="en" dirty="0" smtClean="0">
                <a:solidFill>
                  <a:srgbClr val="0C30B8"/>
                </a:solidFill>
              </a:rPr>
              <a:t>Training Website - </a:t>
            </a:r>
            <a:r>
              <a:rPr lang="en" sz="2400" dirty="0" smtClean="0">
                <a:solidFill>
                  <a:srgbClr val="0C30B8"/>
                </a:solidFill>
              </a:rPr>
              <a:t>Michigan State University</a:t>
            </a:r>
            <a:endParaRPr lang="en" sz="2400" dirty="0">
              <a:solidFill>
                <a:srgbClr val="0C30B8"/>
              </a:solidFill>
            </a:endParaRPr>
          </a:p>
        </p:txBody>
      </p:sp>
      <p:sp>
        <p:nvSpPr>
          <p:cNvPr id="201" name="Shape 201"/>
          <p:cNvSpPr txBox="1">
            <a:spLocks noGrp="1"/>
          </p:cNvSpPr>
          <p:nvPr>
            <p:ph type="body" idx="1"/>
          </p:nvPr>
        </p:nvSpPr>
        <p:spPr>
          <a:xfrm>
            <a:off x="410901" y="1600203"/>
            <a:ext cx="8229600" cy="1594412"/>
          </a:xfrm>
          <a:prstGeom prst="rect">
            <a:avLst/>
          </a:prstGeom>
        </p:spPr>
        <p:txBody>
          <a:bodyPr lIns="91425" tIns="91425" rIns="91425" bIns="91425" anchor="t" anchorCtr="0">
            <a:noAutofit/>
          </a:bodyPr>
          <a:lstStyle/>
          <a:p>
            <a:pPr lvl="0">
              <a:buSzPct val="78571"/>
            </a:pPr>
            <a:r>
              <a:rPr lang="en" sz="2400" dirty="0" smtClean="0"/>
              <a:t> </a:t>
            </a:r>
          </a:p>
          <a:p>
            <a:pPr>
              <a:spcBef>
                <a:spcPts val="0"/>
              </a:spcBef>
              <a:buNone/>
            </a:pPr>
            <a:endParaRPr lang="en-US" sz="1400" dirty="0" smtClean="0"/>
          </a:p>
          <a:p>
            <a:pPr>
              <a:spcBef>
                <a:spcPts val="0"/>
              </a:spcBef>
              <a:buNone/>
            </a:pPr>
            <a:endParaRPr lang="en-US" sz="1400" dirty="0"/>
          </a:p>
          <a:p>
            <a:pPr>
              <a:spcBef>
                <a:spcPts val="0"/>
              </a:spcBef>
              <a:buNone/>
            </a:pPr>
            <a:endParaRPr lang="en-US" sz="1400" dirty="0" smtClean="0"/>
          </a:p>
          <a:p>
            <a:pPr>
              <a:spcBef>
                <a:spcPts val="0"/>
              </a:spcBef>
              <a:buNone/>
            </a:pPr>
            <a:endParaRPr lang="en-US" sz="1400" dirty="0" smtClean="0"/>
          </a:p>
          <a:p>
            <a:pPr>
              <a:spcBef>
                <a:spcPts val="0"/>
              </a:spcBef>
              <a:buNone/>
            </a:pPr>
            <a:endParaRPr lang="en-US" sz="1400" dirty="0"/>
          </a:p>
        </p:txBody>
      </p:sp>
      <p:sp>
        <p:nvSpPr>
          <p:cNvPr id="4" name="Slide Number Placeholder 3"/>
          <p:cNvSpPr>
            <a:spLocks noGrp="1"/>
          </p:cNvSpPr>
          <p:nvPr>
            <p:ph type="sldNum" sz="quarter" idx="12"/>
          </p:nvPr>
        </p:nvSpPr>
        <p:spPr/>
        <p:txBody>
          <a:bodyPr/>
          <a:lstStyle/>
          <a:p>
            <a:fld id="{B3F18419-AC6D-4ED2-A892-A000DD3A58AB}" type="slidenum">
              <a:rPr lang="en-US" smtClean="0">
                <a:solidFill>
                  <a:srgbClr val="000000">
                    <a:tint val="75000"/>
                  </a:srgbClr>
                </a:solidFill>
              </a:rPr>
              <a:pPr/>
              <a:t>10</a:t>
            </a:fld>
            <a:endParaRPr lang="en-US" dirty="0">
              <a:solidFill>
                <a:srgbClr val="000000">
                  <a:tint val="75000"/>
                </a:srgbClr>
              </a:solidFill>
            </a:endParaRPr>
          </a:p>
        </p:txBody>
      </p:sp>
      <p:sp>
        <p:nvSpPr>
          <p:cNvPr id="7" name="TextBox 6"/>
          <p:cNvSpPr txBox="1"/>
          <p:nvPr/>
        </p:nvSpPr>
        <p:spPr>
          <a:xfrm>
            <a:off x="410901" y="1621095"/>
            <a:ext cx="8229600" cy="461665"/>
          </a:xfrm>
          <a:prstGeom prst="rect">
            <a:avLst/>
          </a:prstGeom>
          <a:noFill/>
        </p:spPr>
        <p:txBody>
          <a:bodyPr wrap="square" rtlCol="0">
            <a:spAutoFit/>
          </a:bodyPr>
          <a:lstStyle/>
          <a:p>
            <a:r>
              <a:rPr lang="en-US" sz="2400" b="1" dirty="0" smtClean="0">
                <a:solidFill>
                  <a:srgbClr val="0C30B8"/>
                </a:solidFill>
              </a:rPr>
              <a:t>All training resources will be available at:</a:t>
            </a:r>
            <a:endParaRPr lang="en-US" sz="2400" b="1" dirty="0">
              <a:solidFill>
                <a:srgbClr val="0C30B8"/>
              </a:solidFill>
            </a:endParaRPr>
          </a:p>
        </p:txBody>
      </p:sp>
      <p:pic>
        <p:nvPicPr>
          <p:cNvPr id="1026" name="Picture 2" title="Screenshot of the training and workshops webpage"/>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228600" y="2546353"/>
            <a:ext cx="8763000" cy="3810000"/>
          </a:xfrm>
          <a:prstGeom prst="rect">
            <a:avLst/>
          </a:prstGeom>
          <a:noFill/>
          <a:ln w="635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292487950"/>
      </p:ext>
    </p:extLst>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304800" y="381000"/>
            <a:ext cx="8229600" cy="1143200"/>
          </a:xfrm>
          <a:prstGeom prst="rect">
            <a:avLst/>
          </a:prstGeom>
        </p:spPr>
        <p:txBody>
          <a:bodyPr lIns="91425" tIns="91425" rIns="91425" bIns="91425" anchor="b" anchorCtr="0">
            <a:noAutofit/>
          </a:bodyPr>
          <a:lstStyle/>
          <a:p>
            <a:pPr>
              <a:spcBef>
                <a:spcPts val="0"/>
              </a:spcBef>
              <a:buNone/>
            </a:pPr>
            <a:r>
              <a:rPr lang="en" dirty="0" smtClean="0">
                <a:solidFill>
                  <a:srgbClr val="0C30B8"/>
                </a:solidFill>
              </a:rPr>
              <a:t>State Plans</a:t>
            </a:r>
            <a:endParaRPr lang="en" sz="2000" dirty="0">
              <a:solidFill>
                <a:srgbClr val="0C30B8"/>
              </a:solidFill>
            </a:endParaRPr>
          </a:p>
        </p:txBody>
      </p:sp>
      <p:sp>
        <p:nvSpPr>
          <p:cNvPr id="2" name="TextBox 1"/>
          <p:cNvSpPr txBox="1"/>
          <p:nvPr/>
        </p:nvSpPr>
        <p:spPr>
          <a:xfrm>
            <a:off x="419669" y="1828800"/>
            <a:ext cx="8267131" cy="2923877"/>
          </a:xfrm>
          <a:prstGeom prst="rect">
            <a:avLst/>
          </a:prstGeom>
          <a:noFill/>
        </p:spPr>
        <p:txBody>
          <a:bodyPr wrap="square" rtlCol="0">
            <a:spAutoFit/>
          </a:bodyPr>
          <a:lstStyle/>
          <a:p>
            <a:r>
              <a:rPr lang="en-US" sz="2400" kern="0" dirty="0">
                <a:solidFill>
                  <a:srgbClr val="000000"/>
                </a:solidFill>
                <a:cs typeface="Arial"/>
                <a:sym typeface="Arial"/>
                <a:rtl val="0"/>
              </a:rPr>
              <a:t>There are 27 states that have some form of State Plan </a:t>
            </a:r>
          </a:p>
          <a:p>
            <a:r>
              <a:rPr lang="en-US" sz="2400" kern="0" dirty="0">
                <a:solidFill>
                  <a:srgbClr val="000000"/>
                </a:solidFill>
                <a:cs typeface="Arial"/>
                <a:sym typeface="Arial"/>
                <a:rtl val="0"/>
              </a:rPr>
              <a:t>which are enforced by state departments. This program </a:t>
            </a:r>
          </a:p>
          <a:p>
            <a:r>
              <a:rPr lang="en-US" sz="2400" kern="0" dirty="0">
                <a:solidFill>
                  <a:srgbClr val="000000"/>
                </a:solidFill>
                <a:cs typeface="Arial"/>
                <a:sym typeface="Arial"/>
                <a:rtl val="0"/>
              </a:rPr>
              <a:t>references the OSHA 1910 General Industry </a:t>
            </a:r>
            <a:r>
              <a:rPr lang="en-US" sz="2400" kern="0" dirty="0" smtClean="0">
                <a:solidFill>
                  <a:srgbClr val="000000"/>
                </a:solidFill>
                <a:cs typeface="Arial"/>
                <a:sym typeface="Arial"/>
                <a:rtl val="0"/>
              </a:rPr>
              <a:t>Standards.</a:t>
            </a:r>
          </a:p>
          <a:p>
            <a:endParaRPr lang="en-US" sz="2400" b="1" kern="0" dirty="0" smtClean="0">
              <a:solidFill>
                <a:srgbClr val="0C30B8"/>
              </a:solidFill>
              <a:cs typeface="Arial"/>
              <a:sym typeface="Arial"/>
              <a:rtl val="0"/>
            </a:endParaRPr>
          </a:p>
          <a:p>
            <a:r>
              <a:rPr lang="en-US" sz="3200" b="1" kern="0" dirty="0" smtClean="0">
                <a:solidFill>
                  <a:srgbClr val="0C30B8"/>
                </a:solidFill>
                <a:cs typeface="Arial"/>
                <a:sym typeface="Arial"/>
                <a:rtl val="0"/>
              </a:rPr>
              <a:t>	Always </a:t>
            </a:r>
            <a:r>
              <a:rPr lang="en-US" sz="3200" b="1" kern="0" dirty="0">
                <a:solidFill>
                  <a:srgbClr val="0C30B8"/>
                </a:solidFill>
                <a:cs typeface="Arial"/>
                <a:sym typeface="Arial"/>
                <a:rtl val="0"/>
              </a:rPr>
              <a:t>check your state plan </a:t>
            </a:r>
            <a:r>
              <a:rPr lang="en-US" sz="3200" b="1" kern="0" dirty="0" smtClean="0">
                <a:solidFill>
                  <a:srgbClr val="0C30B8"/>
                </a:solidFill>
                <a:cs typeface="Arial"/>
                <a:sym typeface="Arial"/>
                <a:rtl val="0"/>
              </a:rPr>
              <a:t>for 	additional requirements</a:t>
            </a:r>
            <a:r>
              <a:rPr lang="en-US" sz="3200" b="1" kern="0" dirty="0">
                <a:solidFill>
                  <a:srgbClr val="0C30B8"/>
                </a:solidFill>
                <a:cs typeface="Arial"/>
                <a:sym typeface="Arial"/>
                <a:rtl val="0"/>
              </a:rPr>
              <a:t>. </a:t>
            </a:r>
          </a:p>
          <a:p>
            <a:endParaRPr lang="en-US" sz="2400" kern="0" dirty="0">
              <a:solidFill>
                <a:srgbClr val="000000"/>
              </a:solidFill>
              <a:cs typeface="Arial"/>
              <a:sym typeface="Arial"/>
              <a:rtl val="0"/>
            </a:endParaRPr>
          </a:p>
        </p:txBody>
      </p:sp>
      <p:sp>
        <p:nvSpPr>
          <p:cNvPr id="4" name="Slide Number Placeholder 3"/>
          <p:cNvSpPr>
            <a:spLocks noGrp="1"/>
          </p:cNvSpPr>
          <p:nvPr>
            <p:ph type="sldNum" sz="quarter" idx="12"/>
          </p:nvPr>
        </p:nvSpPr>
        <p:spPr/>
        <p:txBody>
          <a:bodyPr/>
          <a:lstStyle/>
          <a:p>
            <a:fld id="{B3F18419-AC6D-4ED2-A892-A000DD3A58AB}" type="slidenum">
              <a:rPr lang="en-US" smtClean="0">
                <a:solidFill>
                  <a:srgbClr val="000000">
                    <a:tint val="75000"/>
                  </a:srgbClr>
                </a:solidFill>
              </a:rPr>
              <a:pPr/>
              <a:t>11</a:t>
            </a:fld>
            <a:endParaRPr lang="en-US" dirty="0">
              <a:solidFill>
                <a:srgbClr val="000000">
                  <a:tint val="75000"/>
                </a:srgbClr>
              </a:solidFill>
            </a:endParaRPr>
          </a:p>
        </p:txBody>
      </p:sp>
    </p:spTree>
    <p:extLst>
      <p:ext uri="{BB962C8B-B14F-4D97-AF65-F5344CB8AC3E}">
        <p14:creationId xmlns:p14="http://schemas.microsoft.com/office/powerpoint/2010/main" val="295499875"/>
      </p:ext>
    </p:extLst>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304800" y="400783"/>
            <a:ext cx="8229600" cy="1143200"/>
          </a:xfrm>
          <a:prstGeom prst="rect">
            <a:avLst/>
          </a:prstGeom>
        </p:spPr>
        <p:txBody>
          <a:bodyPr lIns="91425" tIns="91425" rIns="91425" bIns="91425" anchor="b" anchorCtr="0">
            <a:noAutofit/>
          </a:bodyPr>
          <a:lstStyle/>
          <a:p>
            <a:pPr>
              <a:spcBef>
                <a:spcPts val="0"/>
              </a:spcBef>
              <a:buNone/>
            </a:pPr>
            <a:r>
              <a:rPr lang="en" dirty="0" smtClean="0">
                <a:solidFill>
                  <a:srgbClr val="0C30B8"/>
                </a:solidFill>
              </a:rPr>
              <a:t> State Plans</a:t>
            </a:r>
            <a:endParaRPr lang="en" dirty="0">
              <a:solidFill>
                <a:srgbClr val="0C30B8"/>
              </a:solidFill>
            </a:endParaRPr>
          </a:p>
        </p:txBody>
      </p:sp>
      <p:sp>
        <p:nvSpPr>
          <p:cNvPr id="201" name="Shape 201"/>
          <p:cNvSpPr txBox="1">
            <a:spLocks noGrp="1"/>
          </p:cNvSpPr>
          <p:nvPr>
            <p:ph type="body" idx="1"/>
          </p:nvPr>
        </p:nvSpPr>
        <p:spPr>
          <a:xfrm>
            <a:off x="457200" y="1600203"/>
            <a:ext cx="8229600" cy="4967599"/>
          </a:xfrm>
          <a:prstGeom prst="rect">
            <a:avLst/>
          </a:prstGeom>
        </p:spPr>
        <p:txBody>
          <a:bodyPr lIns="91425" tIns="91425" rIns="91425" bIns="91425" anchor="t" anchorCtr="0">
            <a:noAutofit/>
          </a:bodyPr>
          <a:lstStyle/>
          <a:p>
            <a:pPr lvl="0">
              <a:buSzPct val="78571"/>
            </a:pPr>
            <a:r>
              <a:rPr lang="en" sz="2400" dirty="0" smtClean="0"/>
              <a:t> </a:t>
            </a:r>
          </a:p>
          <a:p>
            <a:pPr>
              <a:spcBef>
                <a:spcPts val="0"/>
              </a:spcBef>
              <a:buNone/>
            </a:pPr>
            <a:endParaRPr sz="1400" dirty="0"/>
          </a:p>
        </p:txBody>
      </p:sp>
      <p:pic>
        <p:nvPicPr>
          <p:cNvPr id="5122" name="Picture 2" title="Map of the U.S. - Note: The 27 states, Puerto Rico, and the Virging Islands have OSHA-approved State Plans. 22 State Plans (21 states and 1 U.S. territory) cover both private and public sector workplaces.  Teh remaining five State Plans (4 states and 1 U.S. territiory) cover state and local government workers only."/>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447800" y="1652965"/>
            <a:ext cx="6096000" cy="47044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366416" y="6358539"/>
            <a:ext cx="1907895" cy="307777"/>
          </a:xfrm>
          <a:prstGeom prst="rect">
            <a:avLst/>
          </a:prstGeom>
        </p:spPr>
        <p:txBody>
          <a:bodyPr wrap="none">
            <a:spAutoFit/>
          </a:bodyPr>
          <a:lstStyle/>
          <a:p>
            <a:r>
              <a:rPr lang="en-US" sz="1400" kern="0" dirty="0" smtClean="0">
                <a:solidFill>
                  <a:srgbClr val="000000"/>
                </a:solidFill>
                <a:cs typeface="Arial"/>
                <a:sym typeface="Arial"/>
                <a:hlinkClick r:id="rId4"/>
                <a:rtl val="0"/>
              </a:rPr>
              <a:t>State Plans Map URL</a:t>
            </a:r>
            <a:endParaRPr lang="en-US" sz="1400" kern="0" dirty="0">
              <a:solidFill>
                <a:srgbClr val="000000"/>
              </a:solidFill>
              <a:cs typeface="Arial"/>
              <a:sym typeface="Arial"/>
              <a:rtl val="0"/>
            </a:endParaRPr>
          </a:p>
        </p:txBody>
      </p:sp>
      <p:sp>
        <p:nvSpPr>
          <p:cNvPr id="6" name="TextBox 5"/>
          <p:cNvSpPr txBox="1"/>
          <p:nvPr/>
        </p:nvSpPr>
        <p:spPr>
          <a:xfrm>
            <a:off x="5715000" y="6358539"/>
            <a:ext cx="2642070" cy="307777"/>
          </a:xfrm>
          <a:prstGeom prst="rect">
            <a:avLst/>
          </a:prstGeom>
          <a:noFill/>
        </p:spPr>
        <p:txBody>
          <a:bodyPr wrap="none" rtlCol="0">
            <a:spAutoFit/>
          </a:bodyPr>
          <a:lstStyle/>
          <a:p>
            <a:r>
              <a:rPr lang="en-US" sz="1400" kern="0" dirty="0">
                <a:solidFill>
                  <a:srgbClr val="0C19B8"/>
                </a:solidFill>
                <a:cs typeface="Arial"/>
                <a:sym typeface="Arial"/>
                <a:rtl val="0"/>
              </a:rPr>
              <a:t>Date</a:t>
            </a:r>
            <a:r>
              <a:rPr lang="en-US" sz="1400" kern="0" dirty="0">
                <a:cs typeface="Arial"/>
                <a:sym typeface="Arial"/>
                <a:rtl val="0"/>
              </a:rPr>
              <a:t> </a:t>
            </a:r>
            <a:r>
              <a:rPr lang="en-US" sz="1400" kern="0" dirty="0">
                <a:solidFill>
                  <a:srgbClr val="0C19B8"/>
                </a:solidFill>
                <a:cs typeface="Arial"/>
                <a:sym typeface="Arial"/>
                <a:rtl val="0"/>
              </a:rPr>
              <a:t>visited December 7, </a:t>
            </a:r>
            <a:r>
              <a:rPr lang="en-US" sz="1400" kern="0" dirty="0" smtClean="0">
                <a:solidFill>
                  <a:srgbClr val="0C19B8"/>
                </a:solidFill>
                <a:cs typeface="Arial"/>
                <a:sym typeface="Arial"/>
                <a:rtl val="0"/>
              </a:rPr>
              <a:t>2014</a:t>
            </a:r>
            <a:endParaRPr lang="en-US" sz="1400" kern="0" dirty="0">
              <a:solidFill>
                <a:srgbClr val="0C19B8"/>
              </a:solidFill>
              <a:cs typeface="Arial"/>
              <a:sym typeface="Arial"/>
              <a:rtl val="0"/>
            </a:endParaRPr>
          </a:p>
        </p:txBody>
      </p:sp>
      <p:sp>
        <p:nvSpPr>
          <p:cNvPr id="3" name="Slide Number Placeholder 2"/>
          <p:cNvSpPr>
            <a:spLocks noGrp="1"/>
          </p:cNvSpPr>
          <p:nvPr>
            <p:ph type="sldNum" sz="quarter" idx="12"/>
          </p:nvPr>
        </p:nvSpPr>
        <p:spPr/>
        <p:txBody>
          <a:bodyPr/>
          <a:lstStyle/>
          <a:p>
            <a:fld id="{B3F18419-AC6D-4ED2-A892-A000DD3A58AB}" type="slidenum">
              <a:rPr lang="en-US" smtClean="0">
                <a:solidFill>
                  <a:srgbClr val="000000">
                    <a:tint val="75000"/>
                  </a:srgbClr>
                </a:solidFill>
              </a:rPr>
              <a:pPr/>
              <a:t>12</a:t>
            </a:fld>
            <a:endParaRPr lang="en-US" dirty="0">
              <a:solidFill>
                <a:srgbClr val="000000">
                  <a:tint val="75000"/>
                </a:srgbClr>
              </a:solidFill>
            </a:endParaRPr>
          </a:p>
        </p:txBody>
      </p:sp>
    </p:spTree>
    <p:extLst>
      <p:ext uri="{BB962C8B-B14F-4D97-AF65-F5344CB8AC3E}">
        <p14:creationId xmlns:p14="http://schemas.microsoft.com/office/powerpoint/2010/main" val="3442756605"/>
      </p:ext>
    </p:extLst>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304800" y="381000"/>
            <a:ext cx="8229600" cy="1143200"/>
          </a:xfrm>
          <a:prstGeom prst="rect">
            <a:avLst/>
          </a:prstGeom>
        </p:spPr>
        <p:txBody>
          <a:bodyPr lIns="91425" tIns="91425" rIns="91425" bIns="91425" anchor="b" anchorCtr="0">
            <a:noAutofit/>
          </a:bodyPr>
          <a:lstStyle/>
          <a:p>
            <a:r>
              <a:rPr lang="en" dirty="0" smtClean="0">
                <a:solidFill>
                  <a:srgbClr val="0C30B8"/>
                </a:solidFill>
              </a:rPr>
              <a:t>  State Plans</a:t>
            </a:r>
            <a:endParaRPr lang="en" dirty="0">
              <a:solidFill>
                <a:srgbClr val="0C30B8"/>
              </a:solidFill>
            </a:endParaRPr>
          </a:p>
        </p:txBody>
      </p:sp>
      <p:sp>
        <p:nvSpPr>
          <p:cNvPr id="3" name="Slide Number Placeholder 2"/>
          <p:cNvSpPr>
            <a:spLocks noGrp="1"/>
          </p:cNvSpPr>
          <p:nvPr>
            <p:ph type="sldNum" sz="quarter" idx="12"/>
          </p:nvPr>
        </p:nvSpPr>
        <p:spPr/>
        <p:txBody>
          <a:bodyPr/>
          <a:lstStyle/>
          <a:p>
            <a:fld id="{B3F18419-AC6D-4ED2-A892-A000DD3A58AB}" type="slidenum">
              <a:rPr lang="en-US" smtClean="0">
                <a:solidFill>
                  <a:srgbClr val="000000">
                    <a:tint val="75000"/>
                  </a:srgbClr>
                </a:solidFill>
              </a:rPr>
              <a:pPr/>
              <a:t>13</a:t>
            </a:fld>
            <a:endParaRPr lang="en-US" dirty="0">
              <a:solidFill>
                <a:srgbClr val="000000">
                  <a:tint val="75000"/>
                </a:srgbClr>
              </a:solidFill>
            </a:endParaRPr>
          </a:p>
        </p:txBody>
      </p:sp>
      <p:sp>
        <p:nvSpPr>
          <p:cNvPr id="4" name="TextBox 3"/>
          <p:cNvSpPr txBox="1"/>
          <p:nvPr/>
        </p:nvSpPr>
        <p:spPr>
          <a:xfrm>
            <a:off x="457200" y="1676400"/>
            <a:ext cx="7616284" cy="2893100"/>
          </a:xfrm>
          <a:prstGeom prst="rect">
            <a:avLst/>
          </a:prstGeom>
          <a:noFill/>
        </p:spPr>
        <p:txBody>
          <a:bodyPr wrap="square" rtlCol="0">
            <a:spAutoFit/>
          </a:bodyPr>
          <a:lstStyle/>
          <a:p>
            <a:r>
              <a:rPr lang="en-US" sz="2400" b="1" kern="0" dirty="0" smtClean="0">
                <a:solidFill>
                  <a:srgbClr val="0C30B8"/>
                </a:solidFill>
                <a:cs typeface="Arial"/>
                <a:sym typeface="Arial"/>
                <a:rtl val="0"/>
              </a:rPr>
              <a:t>Information on </a:t>
            </a:r>
            <a:r>
              <a:rPr lang="en-US" sz="2400" b="1" kern="0" dirty="0">
                <a:solidFill>
                  <a:srgbClr val="0C30B8"/>
                </a:solidFill>
                <a:cs typeface="Arial"/>
                <a:sym typeface="Arial"/>
                <a:rtl val="0"/>
              </a:rPr>
              <a:t>State Plans can be found at:</a:t>
            </a:r>
          </a:p>
          <a:p>
            <a:endParaRPr lang="en-US" sz="2400" kern="0" dirty="0">
              <a:solidFill>
                <a:srgbClr val="0C28B8"/>
              </a:solidFill>
              <a:cs typeface="Arial"/>
              <a:sym typeface="Arial"/>
              <a:rtl val="0"/>
            </a:endParaRPr>
          </a:p>
          <a:p>
            <a:r>
              <a:rPr lang="en-US" sz="2400" kern="0" dirty="0" smtClean="0">
                <a:solidFill>
                  <a:srgbClr val="0C28B8"/>
                </a:solidFill>
                <a:cs typeface="Arial"/>
                <a:sym typeface="Arial"/>
                <a:hlinkClick r:id="rId3" tooltip="Link to OSHA State Plans website"/>
                <a:rtl val="0"/>
              </a:rPr>
              <a:t>https://www.osha.gov/dcsp/osp/index.html</a:t>
            </a:r>
            <a:endParaRPr lang="en-US" sz="2400" kern="0" dirty="0">
              <a:solidFill>
                <a:srgbClr val="0C28B8"/>
              </a:solidFill>
              <a:cs typeface="Arial"/>
              <a:sym typeface="Arial"/>
              <a:rtl val="0"/>
            </a:endParaRPr>
          </a:p>
          <a:p>
            <a:endParaRPr lang="en-US" sz="2400" kern="0" dirty="0" smtClean="0">
              <a:solidFill>
                <a:srgbClr val="0C28B8"/>
              </a:solidFill>
              <a:cs typeface="Arial"/>
              <a:sym typeface="Arial"/>
              <a:rtl val="0"/>
            </a:endParaRPr>
          </a:p>
          <a:p>
            <a:endParaRPr lang="en-US" sz="2400" kern="0" dirty="0" smtClean="0">
              <a:solidFill>
                <a:srgbClr val="0C28B8"/>
              </a:solidFill>
              <a:cs typeface="Arial"/>
              <a:sym typeface="Arial"/>
              <a:rtl val="0"/>
            </a:endParaRPr>
          </a:p>
          <a:p>
            <a:endParaRPr lang="en-US" sz="2400" kern="0" dirty="0">
              <a:solidFill>
                <a:srgbClr val="0C28B8"/>
              </a:solidFill>
              <a:cs typeface="Arial"/>
              <a:sym typeface="Arial"/>
              <a:rtl val="0"/>
            </a:endParaRPr>
          </a:p>
          <a:p>
            <a:endParaRPr lang="en-US" sz="2400" kern="0" dirty="0">
              <a:solidFill>
                <a:srgbClr val="2810D6"/>
              </a:solidFill>
              <a:cs typeface="Arial"/>
              <a:sym typeface="Arial"/>
              <a:rtl val="0"/>
            </a:endParaRPr>
          </a:p>
          <a:p>
            <a:endParaRPr lang="en-US" sz="1400" kern="0" dirty="0">
              <a:solidFill>
                <a:srgbClr val="000000"/>
              </a:solidFill>
              <a:cs typeface="Arial"/>
              <a:sym typeface="Arial"/>
              <a:rtl val="0"/>
            </a:endParaRPr>
          </a:p>
        </p:txBody>
      </p:sp>
    </p:spTree>
    <p:extLst>
      <p:ext uri="{BB962C8B-B14F-4D97-AF65-F5344CB8AC3E}">
        <p14:creationId xmlns:p14="http://schemas.microsoft.com/office/powerpoint/2010/main" val="1221425099"/>
      </p:ext>
    </p:extLst>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1143200"/>
          </a:xfrm>
        </p:spPr>
        <p:txBody>
          <a:bodyPr/>
          <a:lstStyle/>
          <a:p>
            <a:r>
              <a:rPr lang="en-US" dirty="0" smtClean="0">
                <a:solidFill>
                  <a:srgbClr val="0C30B8"/>
                </a:solidFill>
              </a:rPr>
              <a:t>Program Objective</a:t>
            </a:r>
            <a:endParaRPr lang="en-US" dirty="0">
              <a:solidFill>
                <a:srgbClr val="0C30B8"/>
              </a:solidFill>
            </a:endParaRPr>
          </a:p>
        </p:txBody>
      </p:sp>
      <p:sp>
        <p:nvSpPr>
          <p:cNvPr id="3" name="Text Placeholder 2"/>
          <p:cNvSpPr>
            <a:spLocks noGrp="1"/>
          </p:cNvSpPr>
          <p:nvPr>
            <p:ph type="body" idx="1"/>
          </p:nvPr>
        </p:nvSpPr>
        <p:spPr>
          <a:xfrm>
            <a:off x="456063" y="1600300"/>
            <a:ext cx="8230737" cy="4679953"/>
          </a:xfrm>
        </p:spPr>
        <p:txBody>
          <a:bodyPr/>
          <a:lstStyle/>
          <a:p>
            <a:r>
              <a:rPr lang="en-US" sz="2400" dirty="0" smtClean="0">
                <a:solidFill>
                  <a:srgbClr val="0C28B8"/>
                </a:solidFill>
              </a:rPr>
              <a:t>To reduce injuries through the development and delivery of safety training - focusing on Warehouse Worker </a:t>
            </a:r>
            <a:r>
              <a:rPr lang="en-US" sz="2400" dirty="0">
                <a:solidFill>
                  <a:srgbClr val="0C28B8"/>
                </a:solidFill>
              </a:rPr>
              <a:t>H</a:t>
            </a:r>
            <a:r>
              <a:rPr lang="en-US" sz="2400" dirty="0" smtClean="0">
                <a:solidFill>
                  <a:srgbClr val="0C28B8"/>
                </a:solidFill>
              </a:rPr>
              <a:t>azards in Structural Steel Fabricating and Supply Companies emphasizing: </a:t>
            </a:r>
          </a:p>
          <a:p>
            <a:endParaRPr lang="en-US" sz="2400" dirty="0" smtClean="0"/>
          </a:p>
          <a:p>
            <a:pPr marL="342900" indent="-342900">
              <a:buClr>
                <a:srgbClr val="0C30B8"/>
              </a:buClr>
              <a:buFont typeface="Wingdings" panose="05000000000000000000" pitchFamily="2" charset="2"/>
              <a:buChar char="q"/>
            </a:pPr>
            <a:r>
              <a:rPr lang="en-US" sz="2400" dirty="0" smtClean="0"/>
              <a:t>Material Handling and Storage</a:t>
            </a:r>
          </a:p>
          <a:p>
            <a:pPr marL="342900" indent="-342900">
              <a:buClr>
                <a:srgbClr val="0C30B8"/>
              </a:buClr>
              <a:buFont typeface="Wingdings" panose="05000000000000000000" pitchFamily="2" charset="2"/>
              <a:buChar char="q"/>
            </a:pPr>
            <a:r>
              <a:rPr lang="en-US" sz="2400" dirty="0"/>
              <a:t>Hazard </a:t>
            </a:r>
            <a:r>
              <a:rPr lang="en-US" sz="2400" dirty="0" smtClean="0"/>
              <a:t>Communication</a:t>
            </a:r>
            <a:endParaRPr lang="en-US" sz="2400" dirty="0"/>
          </a:p>
          <a:p>
            <a:pPr marL="342900" indent="-342900">
              <a:buClr>
                <a:srgbClr val="0C30B8"/>
              </a:buClr>
              <a:buFont typeface="Wingdings" panose="05000000000000000000" pitchFamily="2" charset="2"/>
              <a:buChar char="q"/>
            </a:pPr>
            <a:r>
              <a:rPr lang="en-US" sz="2400" dirty="0" smtClean="0"/>
              <a:t>Musculo</a:t>
            </a:r>
            <a:r>
              <a:rPr lang="en-US" sz="2400" dirty="0"/>
              <a:t>s</a:t>
            </a:r>
            <a:r>
              <a:rPr lang="en-US" sz="2400" dirty="0" smtClean="0"/>
              <a:t>keletal Safety</a:t>
            </a:r>
          </a:p>
          <a:p>
            <a:pPr marL="342900" indent="-342900">
              <a:buClr>
                <a:srgbClr val="0C30B8"/>
              </a:buClr>
              <a:buFont typeface="Wingdings" panose="05000000000000000000" pitchFamily="2" charset="2"/>
              <a:buChar char="q"/>
            </a:pPr>
            <a:r>
              <a:rPr lang="en-US" sz="2400" dirty="0" smtClean="0"/>
              <a:t>Electrical Safety</a:t>
            </a:r>
          </a:p>
          <a:p>
            <a:pPr marL="342900" indent="-342900">
              <a:buClr>
                <a:srgbClr val="0C30B8"/>
              </a:buClr>
              <a:buFont typeface="Wingdings" panose="05000000000000000000" pitchFamily="2" charset="2"/>
              <a:buChar char="q"/>
            </a:pPr>
            <a:r>
              <a:rPr lang="en-US" sz="2400" dirty="0" smtClean="0"/>
              <a:t>Respiratory Safety</a:t>
            </a:r>
          </a:p>
          <a:p>
            <a:pPr marL="342900" indent="-342900">
              <a:buClr>
                <a:srgbClr val="0C30B8"/>
              </a:buClr>
              <a:buFont typeface="Wingdings" panose="05000000000000000000" pitchFamily="2" charset="2"/>
              <a:buChar char="q"/>
            </a:pPr>
            <a:r>
              <a:rPr lang="en-US" sz="2400" dirty="0" smtClean="0"/>
              <a:t>Workers Rights </a:t>
            </a:r>
            <a:endParaRPr lang="en-US" sz="2400" dirty="0"/>
          </a:p>
        </p:txBody>
      </p:sp>
      <p:sp>
        <p:nvSpPr>
          <p:cNvPr id="5" name="Slide Number Placeholder 4"/>
          <p:cNvSpPr>
            <a:spLocks noGrp="1"/>
          </p:cNvSpPr>
          <p:nvPr>
            <p:ph type="sldNum" sz="quarter" idx="12"/>
          </p:nvPr>
        </p:nvSpPr>
        <p:spPr/>
        <p:txBody>
          <a:bodyPr/>
          <a:lstStyle/>
          <a:p>
            <a:fld id="{B3F18419-AC6D-4ED2-A892-A000DD3A58AB}" type="slidenum">
              <a:rPr lang="en-US" smtClean="0">
                <a:solidFill>
                  <a:srgbClr val="000000">
                    <a:tint val="75000"/>
                  </a:srgbClr>
                </a:solidFill>
              </a:rPr>
              <a:pPr/>
              <a:t>14</a:t>
            </a:fld>
            <a:endParaRPr lang="en-US" dirty="0">
              <a:solidFill>
                <a:srgbClr val="000000">
                  <a:tint val="75000"/>
                </a:srgbClr>
              </a:solidFill>
            </a:endParaRPr>
          </a:p>
        </p:txBody>
      </p:sp>
    </p:spTree>
    <p:extLst>
      <p:ext uri="{BB962C8B-B14F-4D97-AF65-F5344CB8AC3E}">
        <p14:creationId xmlns:p14="http://schemas.microsoft.com/office/powerpoint/2010/main" val="6853298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304800" y="426296"/>
            <a:ext cx="8229600" cy="1143200"/>
          </a:xfrm>
          <a:prstGeom prst="rect">
            <a:avLst/>
          </a:prstGeom>
        </p:spPr>
        <p:txBody>
          <a:bodyPr lIns="91425" tIns="91425" rIns="91425" bIns="91425" anchor="b" anchorCtr="0">
            <a:noAutofit/>
          </a:bodyPr>
          <a:lstStyle/>
          <a:p>
            <a:pPr>
              <a:spcBef>
                <a:spcPts val="0"/>
              </a:spcBef>
              <a:buNone/>
            </a:pPr>
            <a:r>
              <a:rPr lang="en" dirty="0" smtClean="0">
                <a:solidFill>
                  <a:srgbClr val="0C30B8"/>
                </a:solidFill>
              </a:rPr>
              <a:t>Trainer Morning Schedule*</a:t>
            </a:r>
            <a:endParaRPr lang="en" dirty="0">
              <a:solidFill>
                <a:srgbClr val="0C30B8"/>
              </a:solidFill>
            </a:endParaRPr>
          </a:p>
        </p:txBody>
      </p:sp>
      <p:sp>
        <p:nvSpPr>
          <p:cNvPr id="201" name="Shape 201"/>
          <p:cNvSpPr txBox="1">
            <a:spLocks noGrp="1"/>
          </p:cNvSpPr>
          <p:nvPr>
            <p:ph type="body" idx="1"/>
          </p:nvPr>
        </p:nvSpPr>
        <p:spPr>
          <a:xfrm>
            <a:off x="457200" y="1600203"/>
            <a:ext cx="8534400" cy="4967599"/>
          </a:xfrm>
          <a:prstGeom prst="rect">
            <a:avLst/>
          </a:prstGeom>
        </p:spPr>
        <p:txBody>
          <a:bodyPr lIns="91425" tIns="91425" rIns="91425" bIns="91425" anchor="t" anchorCtr="0">
            <a:noAutofit/>
          </a:bodyPr>
          <a:lstStyle/>
          <a:p>
            <a:r>
              <a:rPr lang="en-US" sz="1800" dirty="0" smtClean="0">
                <a:solidFill>
                  <a:srgbClr val="0C28B8"/>
                </a:solidFill>
              </a:rPr>
              <a:t>  7:30-8:00</a:t>
            </a:r>
            <a:r>
              <a:rPr lang="en-US" sz="1800" i="1" dirty="0" smtClean="0">
                <a:solidFill>
                  <a:srgbClr val="0C28B8"/>
                </a:solidFill>
              </a:rPr>
              <a:t>  </a:t>
            </a:r>
            <a:r>
              <a:rPr lang="en-US" sz="1800" i="1" dirty="0">
                <a:solidFill>
                  <a:srgbClr val="0C28B8"/>
                </a:solidFill>
              </a:rPr>
              <a:t>	Registration </a:t>
            </a:r>
            <a:endParaRPr lang="en-US" sz="1800" i="1" dirty="0" smtClean="0">
              <a:solidFill>
                <a:srgbClr val="0C28B8"/>
              </a:solidFill>
            </a:endParaRPr>
          </a:p>
          <a:p>
            <a:r>
              <a:rPr lang="en-US" sz="1800" dirty="0" smtClean="0">
                <a:solidFill>
                  <a:srgbClr val="0C28B8"/>
                </a:solidFill>
              </a:rPr>
              <a:t>  8:00-8:15</a:t>
            </a:r>
            <a:r>
              <a:rPr lang="en-US" sz="1800" i="1" dirty="0" smtClean="0">
                <a:solidFill>
                  <a:srgbClr val="0C28B8"/>
                </a:solidFill>
              </a:rPr>
              <a:t>  </a:t>
            </a:r>
            <a:r>
              <a:rPr lang="en-US" sz="1800" i="1" dirty="0">
                <a:solidFill>
                  <a:srgbClr val="0C28B8"/>
                </a:solidFill>
              </a:rPr>
              <a:t>	</a:t>
            </a:r>
            <a:r>
              <a:rPr lang="en-US" sz="1800" i="1" dirty="0" smtClean="0">
                <a:solidFill>
                  <a:srgbClr val="0C28B8"/>
                </a:solidFill>
              </a:rPr>
              <a:t>Program </a:t>
            </a:r>
            <a:r>
              <a:rPr lang="en-US" sz="1800" i="1" dirty="0">
                <a:solidFill>
                  <a:srgbClr val="0C28B8"/>
                </a:solidFill>
              </a:rPr>
              <a:t>introduction, Program </a:t>
            </a:r>
            <a:r>
              <a:rPr lang="en-US" sz="1800" i="1" dirty="0" smtClean="0">
                <a:solidFill>
                  <a:srgbClr val="0C28B8"/>
                </a:solidFill>
              </a:rPr>
              <a:t>Objectives</a:t>
            </a:r>
            <a:r>
              <a:rPr lang="en-US" sz="1800" i="1" dirty="0">
                <a:solidFill>
                  <a:srgbClr val="0C28B8"/>
                </a:solidFill>
              </a:rPr>
              <a:t>, </a:t>
            </a:r>
            <a:r>
              <a:rPr lang="en-US" sz="1800" i="1" dirty="0" smtClean="0">
                <a:solidFill>
                  <a:srgbClr val="0C28B8"/>
                </a:solidFill>
              </a:rPr>
              <a:t>Procedures</a:t>
            </a:r>
          </a:p>
          <a:p>
            <a:r>
              <a:rPr lang="en-US" sz="1800" dirty="0" smtClean="0">
                <a:solidFill>
                  <a:srgbClr val="0C28B8"/>
                </a:solidFill>
              </a:rPr>
              <a:t>  8:15-8:30</a:t>
            </a:r>
            <a:r>
              <a:rPr lang="en-US" sz="1800" i="1" dirty="0" smtClean="0">
                <a:solidFill>
                  <a:srgbClr val="0C28B8"/>
                </a:solidFill>
              </a:rPr>
              <a:t>	Pretest</a:t>
            </a:r>
            <a:endParaRPr lang="en-US" sz="1800" i="1" dirty="0">
              <a:solidFill>
                <a:srgbClr val="0C28B8"/>
              </a:solidFill>
            </a:endParaRPr>
          </a:p>
          <a:p>
            <a:r>
              <a:rPr lang="en-US" sz="1800" dirty="0" smtClean="0"/>
              <a:t>  8:30-8:45   </a:t>
            </a:r>
            <a:r>
              <a:rPr lang="en-US" sz="1800" dirty="0"/>
              <a:t>	Overview of </a:t>
            </a:r>
            <a:r>
              <a:rPr lang="en-US" sz="1800" dirty="0" smtClean="0"/>
              <a:t>special Warehouse </a:t>
            </a:r>
            <a:r>
              <a:rPr lang="en-US" sz="1800" dirty="0"/>
              <a:t>Worker </a:t>
            </a:r>
            <a:r>
              <a:rPr lang="en-US" sz="1800" dirty="0" smtClean="0"/>
              <a:t>Hazards in 			              Structural Steel Fabricating and Supply Companies</a:t>
            </a:r>
            <a:endParaRPr lang="en-US" sz="1200" dirty="0" smtClean="0"/>
          </a:p>
          <a:p>
            <a:r>
              <a:rPr lang="en-US" sz="1800" dirty="0" smtClean="0"/>
              <a:t>   8:45-9:00	Hazard mapping exercise </a:t>
            </a:r>
            <a:endParaRPr lang="en-US" sz="1200" dirty="0"/>
          </a:p>
          <a:p>
            <a:r>
              <a:rPr lang="en-US" sz="1800" dirty="0" smtClean="0"/>
              <a:t>  9:00:10:00	Material Handling and Storage </a:t>
            </a:r>
            <a:endParaRPr lang="en-US" sz="1200" dirty="0" smtClean="0"/>
          </a:p>
          <a:p>
            <a:r>
              <a:rPr lang="en-US" sz="1800" dirty="0" smtClean="0">
                <a:solidFill>
                  <a:srgbClr val="0C28B8"/>
                </a:solidFill>
              </a:rPr>
              <a:t>10:00-10:15</a:t>
            </a:r>
            <a:r>
              <a:rPr lang="en-US" sz="1800" i="1" dirty="0" smtClean="0">
                <a:solidFill>
                  <a:srgbClr val="0C28B8"/>
                </a:solidFill>
              </a:rPr>
              <a:t>	Break</a:t>
            </a:r>
            <a:endParaRPr lang="en-US" sz="1800" i="1" dirty="0">
              <a:solidFill>
                <a:srgbClr val="0C28B8"/>
              </a:solidFill>
            </a:endParaRPr>
          </a:p>
          <a:p>
            <a:r>
              <a:rPr lang="en-US" sz="1800" dirty="0" smtClean="0"/>
              <a:t>10:15-11:15	Material Handling and Storage</a:t>
            </a:r>
            <a:r>
              <a:rPr lang="en-US" sz="1200" dirty="0" smtClean="0"/>
              <a:t>  </a:t>
            </a:r>
            <a:r>
              <a:rPr lang="en-US" sz="1800" dirty="0"/>
              <a:t>	</a:t>
            </a:r>
            <a:endParaRPr lang="en-US" sz="1200" dirty="0" smtClean="0"/>
          </a:p>
          <a:p>
            <a:r>
              <a:rPr lang="en-US" sz="1800" dirty="0" smtClean="0"/>
              <a:t>11:15-11:45	Hazard Communication</a:t>
            </a:r>
            <a:endParaRPr lang="en-US" sz="1200" dirty="0"/>
          </a:p>
          <a:p>
            <a:r>
              <a:rPr lang="en-US" sz="1800" dirty="0" smtClean="0"/>
              <a:t>11:45-12:00	Hazard Identification Exercise</a:t>
            </a:r>
            <a:endParaRPr lang="en-US" sz="1200" dirty="0" smtClean="0"/>
          </a:p>
          <a:p>
            <a:r>
              <a:rPr lang="en-US" sz="1800" dirty="0" smtClean="0">
                <a:solidFill>
                  <a:srgbClr val="0C28B8"/>
                </a:solidFill>
              </a:rPr>
              <a:t>  12:00-1:00</a:t>
            </a:r>
            <a:r>
              <a:rPr lang="en-US" sz="1800" i="1" dirty="0" smtClean="0">
                <a:solidFill>
                  <a:srgbClr val="0C28B8"/>
                </a:solidFill>
              </a:rPr>
              <a:t>	Working Lunch  </a:t>
            </a:r>
          </a:p>
          <a:p>
            <a:pPr lvl="0">
              <a:lnSpc>
                <a:spcPct val="115000"/>
              </a:lnSpc>
              <a:buSzPct val="78571"/>
            </a:pPr>
            <a:endParaRPr lang="en" sz="1800" dirty="0" smtClean="0"/>
          </a:p>
          <a:p>
            <a:pPr>
              <a:spcBef>
                <a:spcPts val="0"/>
              </a:spcBef>
              <a:buNone/>
            </a:pPr>
            <a:endParaRPr sz="1800" dirty="0"/>
          </a:p>
        </p:txBody>
      </p:sp>
      <p:sp>
        <p:nvSpPr>
          <p:cNvPr id="3" name="Slide Number Placeholder 2"/>
          <p:cNvSpPr>
            <a:spLocks noGrp="1"/>
          </p:cNvSpPr>
          <p:nvPr>
            <p:ph type="sldNum" sz="quarter" idx="12"/>
          </p:nvPr>
        </p:nvSpPr>
        <p:spPr/>
        <p:txBody>
          <a:bodyPr/>
          <a:lstStyle/>
          <a:p>
            <a:fld id="{B3F18419-AC6D-4ED2-A892-A000DD3A58AB}" type="slidenum">
              <a:rPr lang="en-US" smtClean="0">
                <a:solidFill>
                  <a:srgbClr val="000000">
                    <a:tint val="75000"/>
                  </a:srgbClr>
                </a:solidFill>
              </a:rPr>
              <a:pPr/>
              <a:t>15</a:t>
            </a:fld>
            <a:endParaRPr lang="en-US" dirty="0">
              <a:solidFill>
                <a:srgbClr val="000000">
                  <a:tint val="75000"/>
                </a:srgbClr>
              </a:solidFill>
            </a:endParaRPr>
          </a:p>
        </p:txBody>
      </p:sp>
    </p:spTree>
    <p:extLst>
      <p:ext uri="{BB962C8B-B14F-4D97-AF65-F5344CB8AC3E}">
        <p14:creationId xmlns:p14="http://schemas.microsoft.com/office/powerpoint/2010/main" val="3368654683"/>
      </p:ext>
    </p:extLst>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304800" y="457000"/>
            <a:ext cx="8229600" cy="1143200"/>
          </a:xfrm>
          <a:prstGeom prst="rect">
            <a:avLst/>
          </a:prstGeom>
        </p:spPr>
        <p:txBody>
          <a:bodyPr lIns="91425" tIns="91425" rIns="91425" bIns="91425" anchor="b" anchorCtr="0">
            <a:noAutofit/>
          </a:bodyPr>
          <a:lstStyle/>
          <a:p>
            <a:pPr>
              <a:spcBef>
                <a:spcPts val="0"/>
              </a:spcBef>
              <a:buNone/>
            </a:pPr>
            <a:r>
              <a:rPr lang="en" dirty="0" smtClean="0">
                <a:solidFill>
                  <a:srgbClr val="0C30B8"/>
                </a:solidFill>
              </a:rPr>
              <a:t>Trainer Schedule Overview*</a:t>
            </a:r>
            <a:endParaRPr lang="en" dirty="0">
              <a:solidFill>
                <a:srgbClr val="0C30B8"/>
              </a:solidFill>
            </a:endParaRPr>
          </a:p>
        </p:txBody>
      </p:sp>
      <p:sp>
        <p:nvSpPr>
          <p:cNvPr id="201" name="Shape 201"/>
          <p:cNvSpPr txBox="1">
            <a:spLocks noGrp="1"/>
          </p:cNvSpPr>
          <p:nvPr>
            <p:ph type="body" idx="1"/>
          </p:nvPr>
        </p:nvSpPr>
        <p:spPr>
          <a:xfrm>
            <a:off x="457200" y="1600203"/>
            <a:ext cx="8229600" cy="4967599"/>
          </a:xfrm>
          <a:prstGeom prst="rect">
            <a:avLst/>
          </a:prstGeom>
        </p:spPr>
        <p:txBody>
          <a:bodyPr lIns="91425" tIns="91425" rIns="91425" bIns="91425" anchor="t" anchorCtr="0">
            <a:noAutofit/>
          </a:bodyPr>
          <a:lstStyle/>
          <a:p>
            <a:endParaRPr lang="en-US" sz="1800" i="1" dirty="0">
              <a:solidFill>
                <a:srgbClr val="0C30B8"/>
              </a:solidFill>
            </a:endParaRPr>
          </a:p>
          <a:p>
            <a:r>
              <a:rPr lang="en-US" sz="1800" dirty="0" smtClean="0"/>
              <a:t> 12:00-1:00 </a:t>
            </a:r>
            <a:r>
              <a:rPr lang="en-US" sz="1800" dirty="0"/>
              <a:t>	</a:t>
            </a:r>
            <a:r>
              <a:rPr lang="en-US" sz="1800" dirty="0" smtClean="0"/>
              <a:t>Prevention </a:t>
            </a:r>
            <a:r>
              <a:rPr lang="en-US" sz="1800" dirty="0"/>
              <a:t>of </a:t>
            </a:r>
            <a:r>
              <a:rPr lang="en-US" sz="1800" dirty="0" smtClean="0"/>
              <a:t>Musculoskeletal Injuries</a:t>
            </a:r>
            <a:endParaRPr lang="en-US" sz="1200" dirty="0" smtClean="0"/>
          </a:p>
          <a:p>
            <a:r>
              <a:rPr lang="en-US" sz="1800" dirty="0" smtClean="0"/>
              <a:t>  1:00- 1:30   </a:t>
            </a:r>
            <a:r>
              <a:rPr lang="en-US" sz="1800" dirty="0"/>
              <a:t>	Electrical Safety and </a:t>
            </a:r>
            <a:r>
              <a:rPr lang="en-US" sz="1800" dirty="0" smtClean="0"/>
              <a:t>Lockout/</a:t>
            </a:r>
            <a:r>
              <a:rPr lang="en-US" sz="1800" dirty="0" err="1" smtClean="0"/>
              <a:t>Tagout</a:t>
            </a:r>
            <a:r>
              <a:rPr lang="en-US" sz="1800" dirty="0" smtClean="0">
                <a:solidFill>
                  <a:srgbClr val="0C19B8"/>
                </a:solidFill>
              </a:rPr>
              <a:t>	</a:t>
            </a:r>
          </a:p>
          <a:p>
            <a:r>
              <a:rPr lang="en-US" sz="1800" dirty="0">
                <a:solidFill>
                  <a:srgbClr val="0C19B8"/>
                </a:solidFill>
              </a:rPr>
              <a:t> </a:t>
            </a:r>
            <a:r>
              <a:rPr lang="en-US" sz="1800" dirty="0" smtClean="0">
                <a:solidFill>
                  <a:srgbClr val="0C19B8"/>
                </a:solidFill>
              </a:rPr>
              <a:t> </a:t>
            </a:r>
            <a:r>
              <a:rPr lang="en-US" sz="1800" dirty="0" smtClean="0"/>
              <a:t>1:30- </a:t>
            </a:r>
            <a:r>
              <a:rPr lang="en-US" sz="1800" dirty="0"/>
              <a:t>1</a:t>
            </a:r>
            <a:r>
              <a:rPr lang="en-US" sz="1800" dirty="0" smtClean="0"/>
              <a:t>:45	Electrical Safety Exercise</a:t>
            </a:r>
            <a:endParaRPr lang="en-US" sz="1200" dirty="0" smtClean="0"/>
          </a:p>
          <a:p>
            <a:r>
              <a:rPr lang="en-US" sz="1800" dirty="0" smtClean="0">
                <a:solidFill>
                  <a:srgbClr val="0C19B8"/>
                </a:solidFill>
              </a:rPr>
              <a:t>   1:45-2:00	Break</a:t>
            </a:r>
            <a:endParaRPr lang="en-US" sz="1800" dirty="0">
              <a:solidFill>
                <a:srgbClr val="0C19B8"/>
              </a:solidFill>
            </a:endParaRPr>
          </a:p>
          <a:p>
            <a:r>
              <a:rPr lang="en-US" sz="1800" dirty="0" smtClean="0"/>
              <a:t>  2:00- 2:30</a:t>
            </a:r>
            <a:r>
              <a:rPr lang="en-US" sz="1800" dirty="0"/>
              <a:t>	</a:t>
            </a:r>
            <a:r>
              <a:rPr lang="en-US" sz="1800" dirty="0" smtClean="0"/>
              <a:t>Respiratory Protection</a:t>
            </a:r>
            <a:r>
              <a:rPr lang="en-US" sz="1800" dirty="0"/>
              <a:t>	</a:t>
            </a:r>
          </a:p>
          <a:p>
            <a:r>
              <a:rPr lang="en-US" sz="1800" dirty="0" smtClean="0">
                <a:solidFill>
                  <a:schemeClr val="tx1"/>
                </a:solidFill>
              </a:rPr>
              <a:t>  2:30- </a:t>
            </a:r>
            <a:r>
              <a:rPr lang="en-US" sz="1800" dirty="0">
                <a:solidFill>
                  <a:schemeClr val="tx1"/>
                </a:solidFill>
              </a:rPr>
              <a:t>3</a:t>
            </a:r>
            <a:r>
              <a:rPr lang="en-US" sz="1800" dirty="0" smtClean="0">
                <a:solidFill>
                  <a:schemeClr val="tx1"/>
                </a:solidFill>
              </a:rPr>
              <a:t>:00	Workers Rights</a:t>
            </a:r>
            <a:r>
              <a:rPr lang="en-US" sz="1800" dirty="0"/>
              <a:t>	</a:t>
            </a:r>
            <a:endParaRPr lang="en-US" sz="1800" dirty="0" smtClean="0"/>
          </a:p>
          <a:p>
            <a:r>
              <a:rPr lang="en-US" sz="1800" dirty="0" smtClean="0">
                <a:solidFill>
                  <a:srgbClr val="0C30B8"/>
                </a:solidFill>
              </a:rPr>
              <a:t>  3:30- 4:00 </a:t>
            </a:r>
            <a:r>
              <a:rPr lang="en-US" sz="1800" i="1" dirty="0" smtClean="0">
                <a:solidFill>
                  <a:srgbClr val="0C30B8"/>
                </a:solidFill>
              </a:rPr>
              <a:t>         	Learning Assessment</a:t>
            </a:r>
          </a:p>
          <a:p>
            <a:r>
              <a:rPr lang="en-US" sz="1800" dirty="0">
                <a:solidFill>
                  <a:srgbClr val="0C30B8"/>
                </a:solidFill>
              </a:rPr>
              <a:t> </a:t>
            </a:r>
            <a:r>
              <a:rPr lang="en-US" sz="1800" dirty="0" smtClean="0">
                <a:solidFill>
                  <a:srgbClr val="0C30B8"/>
                </a:solidFill>
              </a:rPr>
              <a:t>  4:00-4:30</a:t>
            </a:r>
            <a:r>
              <a:rPr lang="en-US" sz="1800" i="1" dirty="0" smtClean="0">
                <a:solidFill>
                  <a:srgbClr val="0C30B8"/>
                </a:solidFill>
              </a:rPr>
              <a:t>	Secondary Training Procedures and Adult Learning</a:t>
            </a:r>
            <a:endParaRPr lang="en-US" sz="1800" i="1" dirty="0">
              <a:solidFill>
                <a:srgbClr val="0C30B8"/>
              </a:solidFill>
            </a:endParaRPr>
          </a:p>
          <a:p>
            <a:r>
              <a:rPr lang="en-US" sz="1800" i="1" dirty="0">
                <a:solidFill>
                  <a:srgbClr val="0C30B8"/>
                </a:solidFill>
              </a:rPr>
              <a:t>	</a:t>
            </a:r>
            <a:r>
              <a:rPr lang="en-US" sz="1800" i="1" dirty="0" smtClean="0">
                <a:solidFill>
                  <a:srgbClr val="0C30B8"/>
                </a:solidFill>
              </a:rPr>
              <a:t>	Instructor </a:t>
            </a:r>
            <a:r>
              <a:rPr lang="en-US" sz="1800" i="1" dirty="0">
                <a:solidFill>
                  <a:srgbClr val="0C30B8"/>
                </a:solidFill>
              </a:rPr>
              <a:t>Closing </a:t>
            </a:r>
            <a:r>
              <a:rPr lang="en-US" sz="1800" i="1" dirty="0" smtClean="0">
                <a:solidFill>
                  <a:srgbClr val="0C30B8"/>
                </a:solidFill>
              </a:rPr>
              <a:t>Comments, Issue Certificates</a:t>
            </a:r>
          </a:p>
          <a:p>
            <a:r>
              <a:rPr lang="en-US" sz="1800" i="1" dirty="0">
                <a:solidFill>
                  <a:srgbClr val="0C30B8"/>
                </a:solidFill>
              </a:rPr>
              <a:t>	</a:t>
            </a:r>
            <a:r>
              <a:rPr lang="en-US" sz="1800" i="1" dirty="0" smtClean="0">
                <a:solidFill>
                  <a:srgbClr val="0C30B8"/>
                </a:solidFill>
              </a:rPr>
              <a:t>	Program Assessment Survey</a:t>
            </a:r>
            <a:endParaRPr lang="en-US" sz="1800" i="1" dirty="0">
              <a:solidFill>
                <a:srgbClr val="0C30B8"/>
              </a:solidFill>
            </a:endParaRPr>
          </a:p>
          <a:p>
            <a:r>
              <a:rPr lang="en-US" sz="1800" b="1" dirty="0" smtClean="0"/>
              <a:t> </a:t>
            </a:r>
            <a:r>
              <a:rPr lang="en-US" sz="1800" b="1" dirty="0"/>
              <a:t> </a:t>
            </a:r>
            <a:endParaRPr lang="en-US" sz="1800" dirty="0"/>
          </a:p>
          <a:p>
            <a:r>
              <a:rPr lang="en-US" sz="1800" dirty="0" smtClean="0"/>
              <a:t>		(</a:t>
            </a:r>
            <a:r>
              <a:rPr lang="en-US" sz="1800" dirty="0"/>
              <a:t>7</a:t>
            </a:r>
            <a:r>
              <a:rPr lang="en-US" sz="1800" dirty="0" smtClean="0"/>
              <a:t> </a:t>
            </a:r>
            <a:r>
              <a:rPr lang="en-US" sz="1800" dirty="0"/>
              <a:t>contact hours </a:t>
            </a:r>
            <a:r>
              <a:rPr lang="en-US" sz="1800" dirty="0" smtClean="0"/>
              <a:t>total program)</a:t>
            </a:r>
            <a:endParaRPr lang="en-US" sz="1800" dirty="0"/>
          </a:p>
          <a:p>
            <a:pPr lvl="0">
              <a:lnSpc>
                <a:spcPct val="115000"/>
              </a:lnSpc>
              <a:buSzPct val="78571"/>
            </a:pPr>
            <a:endParaRPr lang="en" sz="1800" dirty="0" smtClean="0"/>
          </a:p>
          <a:p>
            <a:pPr>
              <a:spcBef>
                <a:spcPts val="0"/>
              </a:spcBef>
              <a:buNone/>
            </a:pPr>
            <a:endParaRPr sz="1800" dirty="0"/>
          </a:p>
        </p:txBody>
      </p:sp>
      <p:sp>
        <p:nvSpPr>
          <p:cNvPr id="3" name="Slide Number Placeholder 2"/>
          <p:cNvSpPr>
            <a:spLocks noGrp="1"/>
          </p:cNvSpPr>
          <p:nvPr>
            <p:ph type="sldNum" sz="quarter" idx="12"/>
          </p:nvPr>
        </p:nvSpPr>
        <p:spPr/>
        <p:txBody>
          <a:bodyPr/>
          <a:lstStyle/>
          <a:p>
            <a:fld id="{B3F18419-AC6D-4ED2-A892-A000DD3A58AB}" type="slidenum">
              <a:rPr lang="en-US" smtClean="0">
                <a:solidFill>
                  <a:srgbClr val="000000">
                    <a:tint val="75000"/>
                  </a:srgbClr>
                </a:solidFill>
              </a:rPr>
              <a:pPr/>
              <a:t>16</a:t>
            </a:fld>
            <a:endParaRPr lang="en-US">
              <a:solidFill>
                <a:srgbClr val="000000">
                  <a:tint val="75000"/>
                </a:srgbClr>
              </a:solidFill>
            </a:endParaRPr>
          </a:p>
        </p:txBody>
      </p:sp>
    </p:spTree>
    <p:extLst>
      <p:ext uri="{BB962C8B-B14F-4D97-AF65-F5344CB8AC3E}">
        <p14:creationId xmlns:p14="http://schemas.microsoft.com/office/powerpoint/2010/main" val="2664656876"/>
      </p:ext>
    </p:extLst>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63740"/>
            <a:ext cx="8229600" cy="1143200"/>
          </a:xfrm>
        </p:spPr>
        <p:txBody>
          <a:bodyPr/>
          <a:lstStyle/>
          <a:p>
            <a:r>
              <a:rPr lang="en-US" dirty="0" smtClean="0">
                <a:solidFill>
                  <a:srgbClr val="0C30B8"/>
                </a:solidFill>
              </a:rPr>
              <a:t>Pretest: 8:15-8:30</a:t>
            </a:r>
            <a:endParaRPr lang="en-US" dirty="0">
              <a:solidFill>
                <a:srgbClr val="0C30B8"/>
              </a:solidFill>
            </a:endParaRPr>
          </a:p>
        </p:txBody>
      </p:sp>
      <p:sp>
        <p:nvSpPr>
          <p:cNvPr id="3" name="Text Placeholder 2"/>
          <p:cNvSpPr>
            <a:spLocks noGrp="1"/>
          </p:cNvSpPr>
          <p:nvPr>
            <p:ph type="body" idx="1"/>
          </p:nvPr>
        </p:nvSpPr>
        <p:spPr>
          <a:xfrm>
            <a:off x="457200" y="1524000"/>
            <a:ext cx="7726101" cy="3724153"/>
          </a:xfrm>
        </p:spPr>
        <p:txBody>
          <a:bodyPr/>
          <a:lstStyle/>
          <a:p>
            <a:r>
              <a:rPr lang="en-US" dirty="0" smtClean="0"/>
              <a:t>Please complete the pre-training multiple choice test.  We will compare the results to the end of program learning assessment.</a:t>
            </a:r>
          </a:p>
          <a:p>
            <a:endParaRPr lang="en-US" dirty="0" smtClean="0"/>
          </a:p>
          <a:p>
            <a:r>
              <a:rPr lang="en-US" i="1" dirty="0" smtClean="0">
                <a:solidFill>
                  <a:srgbClr val="0C30B8"/>
                </a:solidFill>
              </a:rPr>
              <a:t>	Attendees are to take the distributed 	written multiple choice pretest</a:t>
            </a:r>
            <a:r>
              <a:rPr lang="en-US" i="1" dirty="0" smtClean="0">
                <a:solidFill>
                  <a:srgbClr val="0C28B8"/>
                </a:solidFill>
              </a:rPr>
              <a:t>.</a:t>
            </a:r>
            <a:endParaRPr lang="en-US" i="1" dirty="0">
              <a:solidFill>
                <a:srgbClr val="0C28B8"/>
              </a:solidFill>
            </a:endParaRPr>
          </a:p>
        </p:txBody>
      </p:sp>
      <p:sp>
        <p:nvSpPr>
          <p:cNvPr id="5" name="Slide Number Placeholder 4"/>
          <p:cNvSpPr>
            <a:spLocks noGrp="1"/>
          </p:cNvSpPr>
          <p:nvPr>
            <p:ph type="sldNum" sz="quarter" idx="12"/>
          </p:nvPr>
        </p:nvSpPr>
        <p:spPr/>
        <p:txBody>
          <a:bodyPr/>
          <a:lstStyle/>
          <a:p>
            <a:fld id="{B3F18419-AC6D-4ED2-A892-A000DD3A58AB}" type="slidenum">
              <a:rPr lang="en-US" smtClean="0">
                <a:solidFill>
                  <a:srgbClr val="000000">
                    <a:tint val="75000"/>
                  </a:srgbClr>
                </a:solidFill>
              </a:rPr>
              <a:pPr/>
              <a:t>17</a:t>
            </a:fld>
            <a:endParaRPr lang="en-US">
              <a:solidFill>
                <a:srgbClr val="000000">
                  <a:tint val="75000"/>
                </a:srgbClr>
              </a:solidFill>
            </a:endParaRPr>
          </a:p>
        </p:txBody>
      </p:sp>
    </p:spTree>
    <p:extLst>
      <p:ext uri="{BB962C8B-B14F-4D97-AF65-F5344CB8AC3E}">
        <p14:creationId xmlns:p14="http://schemas.microsoft.com/office/powerpoint/2010/main" val="39890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243072" y="357424"/>
            <a:ext cx="8229600" cy="1143200"/>
          </a:xfrm>
        </p:spPr>
        <p:txBody>
          <a:bodyPr/>
          <a:lstStyle/>
          <a:p>
            <a:r>
              <a:rPr lang="en" dirty="0" smtClean="0">
                <a:solidFill>
                  <a:srgbClr val="0C30B8"/>
                </a:solidFill>
              </a:rPr>
              <a:t>Today’s Presenter</a:t>
            </a:r>
            <a:endParaRPr lang="en" dirty="0">
              <a:solidFill>
                <a:srgbClr val="0C30B8"/>
              </a:solidFill>
            </a:endParaRPr>
          </a:p>
        </p:txBody>
      </p:sp>
      <p:sp>
        <p:nvSpPr>
          <p:cNvPr id="5" name="Slide Number Placeholder 4"/>
          <p:cNvSpPr>
            <a:spLocks noGrp="1"/>
          </p:cNvSpPr>
          <p:nvPr>
            <p:ph type="sldNum" sz="quarter" idx="12"/>
          </p:nvPr>
        </p:nvSpPr>
        <p:spPr/>
        <p:txBody>
          <a:bodyPr/>
          <a:lstStyle/>
          <a:p>
            <a:fld id="{CFEC49EF-85A3-4AFC-80F7-5EB5432EC833}" type="slidenum">
              <a:rPr lang="en-US" smtClean="0">
                <a:solidFill>
                  <a:srgbClr val="000000">
                    <a:tint val="75000"/>
                  </a:srgbClr>
                </a:solidFill>
              </a:rPr>
              <a:pPr/>
              <a:t>2</a:t>
            </a:fld>
            <a:endParaRPr lang="en-US" dirty="0">
              <a:solidFill>
                <a:srgbClr val="000000">
                  <a:tint val="75000"/>
                </a:srgbClr>
              </a:solidFill>
            </a:endParaRPr>
          </a:p>
        </p:txBody>
      </p:sp>
      <p:sp>
        <p:nvSpPr>
          <p:cNvPr id="2" name="Rectangle 1"/>
          <p:cNvSpPr/>
          <p:nvPr/>
        </p:nvSpPr>
        <p:spPr>
          <a:xfrm>
            <a:off x="497715" y="1752600"/>
            <a:ext cx="7974957" cy="954107"/>
          </a:xfrm>
          <a:prstGeom prst="rect">
            <a:avLst/>
          </a:prstGeom>
        </p:spPr>
        <p:txBody>
          <a:bodyPr wrap="square">
            <a:spAutoFit/>
          </a:bodyPr>
          <a:lstStyle/>
          <a:p>
            <a:pPr>
              <a:buClr>
                <a:srgbClr val="0C28B8"/>
              </a:buClr>
            </a:pPr>
            <a:r>
              <a:rPr lang="en-US" sz="2800" b="1" i="1" kern="0" dirty="0" smtClean="0">
                <a:solidFill>
                  <a:srgbClr val="0C19B8"/>
                </a:solidFill>
                <a:cs typeface="Arial"/>
                <a:sym typeface="Arial"/>
                <a:rtl val="0"/>
              </a:rPr>
              <a:t>Insert Presenter Name and Contact Information</a:t>
            </a:r>
          </a:p>
        </p:txBody>
      </p:sp>
    </p:spTree>
    <p:extLst>
      <p:ext uri="{BB962C8B-B14F-4D97-AF65-F5344CB8AC3E}">
        <p14:creationId xmlns:p14="http://schemas.microsoft.com/office/powerpoint/2010/main" val="2917260629"/>
      </p:ext>
    </p:extLst>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370393" y="342705"/>
            <a:ext cx="8229600" cy="1143200"/>
          </a:xfrm>
          <a:prstGeom prst="rect">
            <a:avLst/>
          </a:prstGeom>
        </p:spPr>
        <p:txBody>
          <a:bodyPr lIns="91425" tIns="91425" rIns="91425" bIns="91425" anchor="b" anchorCtr="0">
            <a:noAutofit/>
          </a:bodyPr>
          <a:lstStyle/>
          <a:p>
            <a:pPr>
              <a:spcBef>
                <a:spcPts val="0"/>
              </a:spcBef>
              <a:buNone/>
            </a:pPr>
            <a:r>
              <a:rPr lang="en" dirty="0" smtClean="0">
                <a:solidFill>
                  <a:srgbClr val="0C30B8"/>
                </a:solidFill>
              </a:rPr>
              <a:t>Housekeeping</a:t>
            </a:r>
            <a:endParaRPr lang="en" dirty="0">
              <a:solidFill>
                <a:srgbClr val="0C30B8"/>
              </a:solidFill>
            </a:endParaRPr>
          </a:p>
        </p:txBody>
      </p:sp>
      <p:sp>
        <p:nvSpPr>
          <p:cNvPr id="201" name="Shape 201" title="Text box"/>
          <p:cNvSpPr txBox="1">
            <a:spLocks noGrp="1"/>
          </p:cNvSpPr>
          <p:nvPr>
            <p:ph type="body" idx="1"/>
          </p:nvPr>
        </p:nvSpPr>
        <p:spPr>
          <a:xfrm>
            <a:off x="457200" y="1600203"/>
            <a:ext cx="8229600" cy="4967599"/>
          </a:xfrm>
          <a:prstGeom prst="rect">
            <a:avLst/>
          </a:prstGeom>
        </p:spPr>
        <p:txBody>
          <a:bodyPr lIns="91425" tIns="91425" rIns="91425" bIns="91425" anchor="t" anchorCtr="0">
            <a:noAutofit/>
          </a:bodyPr>
          <a:lstStyle/>
          <a:p>
            <a:pPr>
              <a:spcBef>
                <a:spcPts val="0"/>
              </a:spcBef>
              <a:buNone/>
            </a:pPr>
            <a:endParaRPr lang="en-US" sz="1400" dirty="0" smtClean="0"/>
          </a:p>
          <a:p>
            <a:pPr>
              <a:spcBef>
                <a:spcPts val="0"/>
              </a:spcBef>
              <a:buNone/>
            </a:pPr>
            <a:endParaRPr sz="1400" dirty="0"/>
          </a:p>
        </p:txBody>
      </p:sp>
      <p:sp>
        <p:nvSpPr>
          <p:cNvPr id="2" name="Rectangle 1"/>
          <p:cNvSpPr/>
          <p:nvPr/>
        </p:nvSpPr>
        <p:spPr>
          <a:xfrm>
            <a:off x="497715" y="1828800"/>
            <a:ext cx="7974957" cy="3539430"/>
          </a:xfrm>
          <a:prstGeom prst="rect">
            <a:avLst/>
          </a:prstGeom>
        </p:spPr>
        <p:txBody>
          <a:bodyPr wrap="square">
            <a:spAutoFit/>
          </a:bodyPr>
          <a:lstStyle/>
          <a:p>
            <a:pPr marL="457200" indent="-457200">
              <a:buClr>
                <a:srgbClr val="0C28B8"/>
              </a:buClr>
              <a:buFont typeface="Wingdings" panose="05000000000000000000" pitchFamily="2" charset="2"/>
              <a:buChar char="q"/>
            </a:pPr>
            <a:r>
              <a:rPr lang="en-US" sz="2800" kern="0" dirty="0">
                <a:solidFill>
                  <a:srgbClr val="000000"/>
                </a:solidFill>
                <a:cs typeface="Arial"/>
                <a:sym typeface="Arial"/>
                <a:rtl val="0"/>
              </a:rPr>
              <a:t>Distribution of attendee training materials</a:t>
            </a:r>
          </a:p>
          <a:p>
            <a:pPr marL="457200" indent="-457200">
              <a:buClr>
                <a:srgbClr val="0C28B8"/>
              </a:buClr>
              <a:buFont typeface="Wingdings" panose="05000000000000000000" pitchFamily="2" charset="2"/>
              <a:buChar char="q"/>
            </a:pPr>
            <a:r>
              <a:rPr lang="en-US" sz="2800" kern="0" dirty="0">
                <a:solidFill>
                  <a:srgbClr val="000000"/>
                </a:solidFill>
                <a:cs typeface="Arial"/>
                <a:sym typeface="Arial"/>
                <a:rtl val="0"/>
              </a:rPr>
              <a:t>Sign-in and </a:t>
            </a:r>
            <a:r>
              <a:rPr lang="en-US" sz="2800" kern="0" dirty="0" smtClean="0">
                <a:solidFill>
                  <a:srgbClr val="000000"/>
                </a:solidFill>
                <a:cs typeface="Arial"/>
                <a:sym typeface="Arial"/>
                <a:rtl val="0"/>
              </a:rPr>
              <a:t>sign-out </a:t>
            </a:r>
            <a:r>
              <a:rPr lang="en-US" sz="2800" kern="0" dirty="0">
                <a:solidFill>
                  <a:srgbClr val="000000"/>
                </a:solidFill>
                <a:cs typeface="Arial"/>
                <a:sym typeface="Arial"/>
                <a:rtl val="0"/>
              </a:rPr>
              <a:t>sheets</a:t>
            </a:r>
          </a:p>
          <a:p>
            <a:pPr marL="457200" indent="-457200">
              <a:buClr>
                <a:srgbClr val="0C28B8"/>
              </a:buClr>
              <a:buFont typeface="Wingdings" panose="05000000000000000000" pitchFamily="2" charset="2"/>
              <a:buChar char="q"/>
            </a:pPr>
            <a:r>
              <a:rPr lang="en-US" sz="2800" kern="0" dirty="0">
                <a:solidFill>
                  <a:srgbClr val="000000"/>
                </a:solidFill>
                <a:cs typeface="Arial"/>
                <a:sym typeface="Arial"/>
                <a:rtl val="0"/>
              </a:rPr>
              <a:t>Cell phones off</a:t>
            </a:r>
          </a:p>
          <a:p>
            <a:pPr marL="457200" indent="-457200">
              <a:buClr>
                <a:srgbClr val="0C28B8"/>
              </a:buClr>
              <a:buFont typeface="Wingdings" panose="05000000000000000000" pitchFamily="2" charset="2"/>
              <a:buChar char="q"/>
            </a:pPr>
            <a:r>
              <a:rPr lang="en-US" sz="2800" kern="0" dirty="0">
                <a:solidFill>
                  <a:srgbClr val="000000"/>
                </a:solidFill>
                <a:cs typeface="Arial"/>
                <a:sym typeface="Arial"/>
                <a:rtl val="0"/>
              </a:rPr>
              <a:t>Breaks </a:t>
            </a:r>
          </a:p>
          <a:p>
            <a:pPr marL="457200" indent="-457200">
              <a:buClr>
                <a:srgbClr val="0C28B8"/>
              </a:buClr>
              <a:buFont typeface="Wingdings" panose="05000000000000000000" pitchFamily="2" charset="2"/>
              <a:buChar char="q"/>
            </a:pPr>
            <a:r>
              <a:rPr lang="en-US" sz="2800" kern="0" dirty="0">
                <a:solidFill>
                  <a:srgbClr val="000000"/>
                </a:solidFill>
                <a:cs typeface="Arial"/>
                <a:sym typeface="Arial"/>
                <a:rtl val="0"/>
              </a:rPr>
              <a:t>Facilities</a:t>
            </a:r>
          </a:p>
          <a:p>
            <a:pPr marL="457200" indent="-457200">
              <a:buClr>
                <a:srgbClr val="0C28B8"/>
              </a:buClr>
              <a:buFont typeface="Wingdings" panose="05000000000000000000" pitchFamily="2" charset="2"/>
              <a:buChar char="q"/>
            </a:pPr>
            <a:r>
              <a:rPr lang="en-US" sz="2800" kern="0" dirty="0">
                <a:solidFill>
                  <a:srgbClr val="000000"/>
                </a:solidFill>
                <a:cs typeface="Arial"/>
                <a:sym typeface="Arial"/>
                <a:rtl val="0"/>
              </a:rPr>
              <a:t>Emergency exit procedures</a:t>
            </a:r>
          </a:p>
          <a:p>
            <a:pPr marL="457200" indent="-457200">
              <a:buClr>
                <a:srgbClr val="0C28B8"/>
              </a:buClr>
              <a:buFont typeface="Wingdings" panose="05000000000000000000" pitchFamily="2" charset="2"/>
              <a:buChar char="q"/>
            </a:pPr>
            <a:r>
              <a:rPr lang="en-US" sz="2800" kern="0" dirty="0" smtClean="0">
                <a:solidFill>
                  <a:srgbClr val="000000"/>
                </a:solidFill>
                <a:cs typeface="Arial"/>
                <a:sym typeface="Arial"/>
                <a:rtl val="0"/>
              </a:rPr>
              <a:t>Lunch</a:t>
            </a:r>
            <a:endParaRPr lang="en-US" sz="2800" kern="0" dirty="0">
              <a:solidFill>
                <a:srgbClr val="000000"/>
              </a:solidFill>
              <a:cs typeface="Arial"/>
              <a:sym typeface="Arial"/>
              <a:rtl val="0"/>
            </a:endParaRPr>
          </a:p>
          <a:p>
            <a:endParaRPr lang="en-US" sz="2800" kern="0" dirty="0">
              <a:solidFill>
                <a:srgbClr val="000000"/>
              </a:solidFill>
              <a:cs typeface="Arial"/>
              <a:sym typeface="Arial"/>
              <a:rtl val="0"/>
            </a:endParaRPr>
          </a:p>
        </p:txBody>
      </p:sp>
      <p:sp>
        <p:nvSpPr>
          <p:cNvPr id="4" name="Slide Number Placeholder 3"/>
          <p:cNvSpPr>
            <a:spLocks noGrp="1"/>
          </p:cNvSpPr>
          <p:nvPr>
            <p:ph type="sldNum" sz="quarter" idx="12"/>
          </p:nvPr>
        </p:nvSpPr>
        <p:spPr/>
        <p:txBody>
          <a:bodyPr/>
          <a:lstStyle/>
          <a:p>
            <a:fld id="{B3F18419-AC6D-4ED2-A892-A000DD3A58AB}" type="slidenum">
              <a:rPr lang="en-US" smtClean="0">
                <a:solidFill>
                  <a:srgbClr val="000000">
                    <a:tint val="75000"/>
                  </a:srgbClr>
                </a:solidFill>
              </a:rPr>
              <a:pPr/>
              <a:t>3</a:t>
            </a:fld>
            <a:endParaRPr lang="en-US" dirty="0">
              <a:solidFill>
                <a:srgbClr val="000000">
                  <a:tint val="75000"/>
                </a:srgbClr>
              </a:solidFill>
            </a:endParaRPr>
          </a:p>
        </p:txBody>
      </p:sp>
    </p:spTree>
    <p:extLst>
      <p:ext uri="{BB962C8B-B14F-4D97-AF65-F5344CB8AC3E}">
        <p14:creationId xmlns:p14="http://schemas.microsoft.com/office/powerpoint/2010/main" val="3871729275"/>
      </p:ext>
    </p:extLst>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304800" y="302269"/>
            <a:ext cx="8229600" cy="1143200"/>
          </a:xfrm>
          <a:prstGeom prst="rect">
            <a:avLst/>
          </a:prstGeom>
        </p:spPr>
        <p:txBody>
          <a:bodyPr lIns="91425" tIns="91425" rIns="91425" bIns="91425" anchor="b" anchorCtr="0">
            <a:noAutofit/>
          </a:bodyPr>
          <a:lstStyle/>
          <a:p>
            <a:pPr>
              <a:spcBef>
                <a:spcPts val="0"/>
              </a:spcBef>
              <a:buNone/>
            </a:pPr>
            <a:r>
              <a:rPr lang="en" dirty="0" smtClean="0">
                <a:solidFill>
                  <a:srgbClr val="0C30B8"/>
                </a:solidFill>
              </a:rPr>
              <a:t>OSHA Grant Information</a:t>
            </a:r>
            <a:endParaRPr lang="en" dirty="0">
              <a:solidFill>
                <a:srgbClr val="0C30B8"/>
              </a:solidFill>
            </a:endParaRPr>
          </a:p>
        </p:txBody>
      </p:sp>
      <p:sp>
        <p:nvSpPr>
          <p:cNvPr id="201" name="Shape 201"/>
          <p:cNvSpPr txBox="1">
            <a:spLocks noGrp="1"/>
          </p:cNvSpPr>
          <p:nvPr>
            <p:ph type="body" idx="1"/>
          </p:nvPr>
        </p:nvSpPr>
        <p:spPr>
          <a:xfrm>
            <a:off x="457200" y="1600203"/>
            <a:ext cx="8229600" cy="4967599"/>
          </a:xfrm>
          <a:prstGeom prst="rect">
            <a:avLst/>
          </a:prstGeom>
        </p:spPr>
        <p:txBody>
          <a:bodyPr lIns="91425" tIns="91425" rIns="91425" bIns="91425" anchor="t" anchorCtr="0">
            <a:noAutofit/>
          </a:bodyPr>
          <a:lstStyle/>
          <a:p>
            <a:endParaRPr lang="en-US" sz="2800" i="1" dirty="0" smtClean="0"/>
          </a:p>
          <a:p>
            <a:r>
              <a:rPr lang="en-US" sz="2800" i="1" dirty="0" smtClean="0"/>
              <a:t>This </a:t>
            </a:r>
            <a:r>
              <a:rPr lang="en-US" sz="2800" i="1" dirty="0"/>
              <a:t>material was produced under grant number </a:t>
            </a:r>
            <a:r>
              <a:rPr lang="en-US" sz="2800" i="1" dirty="0" smtClean="0"/>
              <a:t>SH-26316-SH4 </a:t>
            </a:r>
            <a:r>
              <a:rPr lang="en-US" sz="2800" i="1" dirty="0"/>
              <a:t>from the Occupational Safety and Health Administration, U.S. Department of Labor. It does not necessarily reflect the views or policies of the U.S. Department of Labor, nor does mention of trades names, commercial products, or organizations imply endorsement by the U.S. Government. </a:t>
            </a:r>
            <a:endParaRPr sz="1200" dirty="0"/>
          </a:p>
        </p:txBody>
      </p:sp>
      <p:sp>
        <p:nvSpPr>
          <p:cNvPr id="3" name="Slide Number Placeholder 2"/>
          <p:cNvSpPr>
            <a:spLocks noGrp="1"/>
          </p:cNvSpPr>
          <p:nvPr>
            <p:ph type="sldNum" sz="quarter" idx="12"/>
          </p:nvPr>
        </p:nvSpPr>
        <p:spPr/>
        <p:txBody>
          <a:bodyPr/>
          <a:lstStyle/>
          <a:p>
            <a:fld id="{B3F18419-AC6D-4ED2-A892-A000DD3A58AB}" type="slidenum">
              <a:rPr lang="en-US" smtClean="0">
                <a:solidFill>
                  <a:srgbClr val="000000">
                    <a:tint val="75000"/>
                  </a:srgbClr>
                </a:solidFill>
              </a:rPr>
              <a:pPr/>
              <a:t>4</a:t>
            </a:fld>
            <a:endParaRPr lang="en-US" dirty="0">
              <a:solidFill>
                <a:srgbClr val="000000">
                  <a:tint val="75000"/>
                </a:srgbClr>
              </a:solidFill>
            </a:endParaRPr>
          </a:p>
        </p:txBody>
      </p:sp>
    </p:spTree>
    <p:extLst>
      <p:ext uri="{BB962C8B-B14F-4D97-AF65-F5344CB8AC3E}">
        <p14:creationId xmlns:p14="http://schemas.microsoft.com/office/powerpoint/2010/main" val="3400257835"/>
      </p:ext>
    </p:extLst>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304800" y="302269"/>
            <a:ext cx="8229600" cy="1143200"/>
          </a:xfrm>
          <a:prstGeom prst="rect">
            <a:avLst/>
          </a:prstGeom>
        </p:spPr>
        <p:txBody>
          <a:bodyPr lIns="91425" tIns="91425" rIns="91425" bIns="91425" anchor="b" anchorCtr="0">
            <a:noAutofit/>
          </a:bodyPr>
          <a:lstStyle/>
          <a:p>
            <a:pPr>
              <a:spcBef>
                <a:spcPts val="0"/>
              </a:spcBef>
              <a:buNone/>
            </a:pPr>
            <a:r>
              <a:rPr lang="en" dirty="0">
                <a:solidFill>
                  <a:srgbClr val="0C30B8"/>
                </a:solidFill>
              </a:rPr>
              <a:t>Current Training </a:t>
            </a:r>
            <a:r>
              <a:rPr lang="en" dirty="0" smtClean="0">
                <a:solidFill>
                  <a:srgbClr val="0C30B8"/>
                </a:solidFill>
              </a:rPr>
              <a:t>Program</a:t>
            </a:r>
            <a:endParaRPr lang="en" dirty="0">
              <a:solidFill>
                <a:srgbClr val="0C30B8"/>
              </a:solidFill>
            </a:endParaRPr>
          </a:p>
        </p:txBody>
      </p:sp>
      <p:sp>
        <p:nvSpPr>
          <p:cNvPr id="201" name="Shape 201"/>
          <p:cNvSpPr txBox="1">
            <a:spLocks noGrp="1"/>
          </p:cNvSpPr>
          <p:nvPr>
            <p:ph type="body" idx="1"/>
          </p:nvPr>
        </p:nvSpPr>
        <p:spPr>
          <a:xfrm>
            <a:off x="457200" y="1600203"/>
            <a:ext cx="8229600" cy="4967599"/>
          </a:xfrm>
          <a:prstGeom prst="rect">
            <a:avLst/>
          </a:prstGeom>
        </p:spPr>
        <p:txBody>
          <a:bodyPr lIns="91425" tIns="91425" rIns="91425" bIns="91425" anchor="t" anchorCtr="0">
            <a:noAutofit/>
          </a:bodyPr>
          <a:lstStyle/>
          <a:p>
            <a:pPr lvl="0">
              <a:buSzPct val="78571"/>
            </a:pPr>
            <a:r>
              <a:rPr lang="en" sz="2400" dirty="0" smtClean="0"/>
              <a:t>This Outreach </a:t>
            </a:r>
            <a:r>
              <a:rPr lang="en" sz="2400" dirty="0"/>
              <a:t>Training </a:t>
            </a:r>
            <a:r>
              <a:rPr lang="en" sz="2400" dirty="0" smtClean="0"/>
              <a:t>Program provides </a:t>
            </a:r>
            <a:r>
              <a:rPr lang="en" sz="2400" dirty="0"/>
              <a:t>training for workers and employers on </a:t>
            </a:r>
            <a:r>
              <a:rPr lang="en" sz="2400" dirty="0" smtClean="0"/>
              <a:t>the </a:t>
            </a:r>
            <a:r>
              <a:rPr lang="en-US" sz="2400" i="1" dirty="0" smtClean="0">
                <a:solidFill>
                  <a:srgbClr val="0C28B8"/>
                </a:solidFill>
              </a:rPr>
              <a:t>R</a:t>
            </a:r>
            <a:r>
              <a:rPr lang="en" sz="2400" i="1" dirty="0" smtClean="0">
                <a:solidFill>
                  <a:srgbClr val="0C28B8"/>
                </a:solidFill>
              </a:rPr>
              <a:t>ecognition, </a:t>
            </a:r>
            <a:r>
              <a:rPr lang="en-US" sz="2400" i="1" dirty="0" smtClean="0">
                <a:solidFill>
                  <a:srgbClr val="0C28B8"/>
                </a:solidFill>
              </a:rPr>
              <a:t>A</a:t>
            </a:r>
            <a:r>
              <a:rPr lang="en" sz="2400" i="1" dirty="0" smtClean="0">
                <a:solidFill>
                  <a:srgbClr val="0C28B8"/>
                </a:solidFill>
              </a:rPr>
              <a:t>batement, </a:t>
            </a:r>
            <a:r>
              <a:rPr lang="en-US" sz="2400" i="1" dirty="0" smtClean="0">
                <a:solidFill>
                  <a:srgbClr val="0C28B8"/>
                </a:solidFill>
              </a:rPr>
              <a:t>A</a:t>
            </a:r>
            <a:r>
              <a:rPr lang="en" sz="2400" i="1" dirty="0" smtClean="0">
                <a:solidFill>
                  <a:srgbClr val="0C28B8"/>
                </a:solidFill>
              </a:rPr>
              <a:t>voidance and Prevention </a:t>
            </a:r>
            <a:r>
              <a:rPr lang="en" sz="2400" dirty="0" smtClean="0"/>
              <a:t>of </a:t>
            </a:r>
            <a:r>
              <a:rPr lang="en" sz="2400" dirty="0"/>
              <a:t>safety and health hazards in </a:t>
            </a:r>
            <a:r>
              <a:rPr lang="en-US" sz="2400" dirty="0" smtClean="0"/>
              <a:t>Warehousing Activities </a:t>
            </a:r>
            <a:r>
              <a:rPr lang="en-US" sz="2400" dirty="0"/>
              <a:t>in </a:t>
            </a:r>
            <a:r>
              <a:rPr lang="en-US" sz="2400" dirty="0" smtClean="0"/>
              <a:t>Structural </a:t>
            </a:r>
            <a:r>
              <a:rPr lang="en-US" sz="2400" dirty="0"/>
              <a:t>Steel Fabricating and Supply Companies</a:t>
            </a:r>
            <a:r>
              <a:rPr lang="en" sz="2400" dirty="0" smtClean="0"/>
              <a:t>. </a:t>
            </a:r>
          </a:p>
          <a:p>
            <a:pPr lvl="0">
              <a:buSzPct val="78571"/>
            </a:pPr>
            <a:endParaRPr lang="en" sz="2400" dirty="0"/>
          </a:p>
          <a:p>
            <a:pPr lvl="0">
              <a:buSzPct val="78571"/>
            </a:pPr>
            <a:r>
              <a:rPr lang="en" sz="2400" dirty="0" smtClean="0"/>
              <a:t>The training also </a:t>
            </a:r>
            <a:r>
              <a:rPr lang="en" sz="2400" dirty="0"/>
              <a:t>provides </a:t>
            </a:r>
            <a:r>
              <a:rPr lang="en" sz="2400" dirty="0" smtClean="0"/>
              <a:t>required OSHA information </a:t>
            </a:r>
            <a:r>
              <a:rPr lang="en" sz="2400" dirty="0"/>
              <a:t>regarding </a:t>
            </a:r>
            <a:r>
              <a:rPr lang="en" sz="2400" i="1" dirty="0">
                <a:solidFill>
                  <a:srgbClr val="0C28B8"/>
                </a:solidFill>
              </a:rPr>
              <a:t>workers rights, employer responsibilities and how to file a complaint.</a:t>
            </a:r>
            <a:r>
              <a:rPr lang="en" sz="2400" dirty="0">
                <a:solidFill>
                  <a:srgbClr val="0C28B8"/>
                </a:solidFill>
              </a:rPr>
              <a:t> </a:t>
            </a:r>
            <a:endParaRPr lang="en" sz="2400" dirty="0" smtClean="0">
              <a:solidFill>
                <a:srgbClr val="0C28B8"/>
              </a:solidFill>
            </a:endParaRPr>
          </a:p>
          <a:p>
            <a:pPr>
              <a:spcBef>
                <a:spcPts val="0"/>
              </a:spcBef>
              <a:buNone/>
            </a:pPr>
            <a:endParaRPr sz="1400" dirty="0"/>
          </a:p>
        </p:txBody>
      </p:sp>
      <p:sp>
        <p:nvSpPr>
          <p:cNvPr id="3" name="Slide Number Placeholder 2"/>
          <p:cNvSpPr>
            <a:spLocks noGrp="1"/>
          </p:cNvSpPr>
          <p:nvPr>
            <p:ph type="sldNum" sz="quarter" idx="12"/>
          </p:nvPr>
        </p:nvSpPr>
        <p:spPr/>
        <p:txBody>
          <a:bodyPr/>
          <a:lstStyle/>
          <a:p>
            <a:fld id="{B3F18419-AC6D-4ED2-A892-A000DD3A58AB}" type="slidenum">
              <a:rPr lang="en-US" smtClean="0">
                <a:solidFill>
                  <a:srgbClr val="000000">
                    <a:tint val="75000"/>
                  </a:srgbClr>
                </a:solidFill>
              </a:rPr>
              <a:pPr/>
              <a:t>5</a:t>
            </a:fld>
            <a:endParaRPr lang="en-US" dirty="0">
              <a:solidFill>
                <a:srgbClr val="000000">
                  <a:tint val="75000"/>
                </a:srgbClr>
              </a:solidFill>
            </a:endParaRPr>
          </a:p>
        </p:txBody>
      </p:sp>
    </p:spTree>
    <p:extLst>
      <p:ext uri="{BB962C8B-B14F-4D97-AF65-F5344CB8AC3E}">
        <p14:creationId xmlns:p14="http://schemas.microsoft.com/office/powerpoint/2010/main" val="2816033981"/>
      </p:ext>
    </p:extLst>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381000" y="866820"/>
            <a:ext cx="8229600" cy="1143200"/>
          </a:xfrm>
          <a:prstGeom prst="rect">
            <a:avLst/>
          </a:prstGeom>
        </p:spPr>
        <p:txBody>
          <a:bodyPr lIns="91425" tIns="91425" rIns="91425" bIns="91425" anchor="b" anchorCtr="0">
            <a:noAutofit/>
          </a:bodyPr>
          <a:lstStyle/>
          <a:p>
            <a:pPr lvl="0"/>
            <a:r>
              <a:rPr lang="en" dirty="0"/>
              <a:t> </a:t>
            </a:r>
            <a:r>
              <a:rPr lang="en" dirty="0" smtClean="0"/>
              <a:t/>
            </a:r>
            <a:br>
              <a:rPr lang="en" dirty="0" smtClean="0"/>
            </a:br>
            <a:r>
              <a:rPr lang="en" dirty="0"/>
              <a:t/>
            </a:r>
            <a:br>
              <a:rPr lang="en" dirty="0"/>
            </a:br>
            <a:r>
              <a:rPr lang="en" dirty="0" smtClean="0"/>
              <a:t/>
            </a:r>
            <a:br>
              <a:rPr lang="en" dirty="0" smtClean="0"/>
            </a:br>
            <a:r>
              <a:rPr lang="en" dirty="0"/>
              <a:t/>
            </a:r>
            <a:br>
              <a:rPr lang="en" dirty="0"/>
            </a:br>
            <a:r>
              <a:rPr lang="en" dirty="0" smtClean="0"/>
              <a:t/>
            </a:r>
            <a:br>
              <a:rPr lang="en" dirty="0" smtClean="0"/>
            </a:br>
            <a:r>
              <a:rPr lang="en" dirty="0" smtClean="0"/>
              <a:t/>
            </a:r>
            <a:br>
              <a:rPr lang="en" dirty="0" smtClean="0"/>
            </a:br>
            <a:r>
              <a:rPr lang="en" dirty="0" smtClean="0">
                <a:solidFill>
                  <a:srgbClr val="0C30B8"/>
                </a:solidFill>
              </a:rPr>
              <a:t>Program Development</a:t>
            </a:r>
            <a:r>
              <a:rPr lang="en" dirty="0">
                <a:solidFill>
                  <a:schemeClr val="accent2">
                    <a:lumMod val="75000"/>
                  </a:schemeClr>
                </a:solidFill>
              </a:rPr>
              <a:t/>
            </a:r>
            <a:br>
              <a:rPr lang="en" dirty="0">
                <a:solidFill>
                  <a:schemeClr val="accent2">
                    <a:lumMod val="75000"/>
                  </a:schemeClr>
                </a:solidFill>
              </a:rPr>
            </a:br>
            <a:endParaRPr lang="en" dirty="0"/>
          </a:p>
        </p:txBody>
      </p:sp>
      <p:sp>
        <p:nvSpPr>
          <p:cNvPr id="2" name="Rectangle 1"/>
          <p:cNvSpPr/>
          <p:nvPr/>
        </p:nvSpPr>
        <p:spPr>
          <a:xfrm>
            <a:off x="520860" y="1905000"/>
            <a:ext cx="7592992" cy="2616101"/>
          </a:xfrm>
          <a:prstGeom prst="rect">
            <a:avLst/>
          </a:prstGeom>
        </p:spPr>
        <p:txBody>
          <a:bodyPr wrap="square">
            <a:spAutoFit/>
          </a:bodyPr>
          <a:lstStyle/>
          <a:p>
            <a:r>
              <a:rPr lang="en" sz="2400" dirty="0" smtClean="0">
                <a:latin typeface="+mn-lt"/>
              </a:rPr>
              <a:t>This program was developed by faculty and students in the School of Planning Design and Construction at Michigan </a:t>
            </a:r>
            <a:r>
              <a:rPr lang="en" sz="2400" dirty="0">
                <a:latin typeface="+mn-lt"/>
              </a:rPr>
              <a:t>State University i</a:t>
            </a:r>
            <a:r>
              <a:rPr lang="en" sz="2400" dirty="0" smtClean="0">
                <a:latin typeface="+mn-lt"/>
              </a:rPr>
              <a:t>n </a:t>
            </a:r>
            <a:r>
              <a:rPr lang="en" sz="2400" dirty="0">
                <a:latin typeface="+mn-lt"/>
              </a:rPr>
              <a:t>conjunction with </a:t>
            </a:r>
          </a:p>
          <a:p>
            <a:r>
              <a:rPr lang="en" sz="2400" dirty="0" smtClean="0">
                <a:latin typeface="+mn-lt"/>
              </a:rPr>
              <a:t>the </a:t>
            </a:r>
            <a:r>
              <a:rPr lang="en" sz="2400" dirty="0">
                <a:latin typeface="+mn-lt"/>
              </a:rPr>
              <a:t>American </a:t>
            </a:r>
            <a:r>
              <a:rPr lang="en" sz="2400" dirty="0" smtClean="0">
                <a:latin typeface="+mn-lt"/>
              </a:rPr>
              <a:t>Institute </a:t>
            </a:r>
            <a:r>
              <a:rPr lang="en" sz="2400" dirty="0">
                <a:latin typeface="+mn-lt"/>
              </a:rPr>
              <a:t>of Steel </a:t>
            </a:r>
            <a:r>
              <a:rPr lang="en" sz="2400" dirty="0" smtClean="0">
                <a:latin typeface="+mn-lt"/>
              </a:rPr>
              <a:t>Construction - Safety Committee </a:t>
            </a:r>
            <a:r>
              <a:rPr lang="en-US" sz="2400" dirty="0">
                <a:latin typeface="+mn-lt"/>
              </a:rPr>
              <a:t>a</a:t>
            </a:r>
            <a:r>
              <a:rPr lang="en" sz="2400" dirty="0" smtClean="0">
                <a:latin typeface="+mn-lt"/>
              </a:rPr>
              <a:t>nd the University </a:t>
            </a:r>
            <a:r>
              <a:rPr lang="en" sz="2400" dirty="0">
                <a:latin typeface="+mn-lt"/>
              </a:rPr>
              <a:t>of </a:t>
            </a:r>
            <a:r>
              <a:rPr lang="en" sz="2400" dirty="0" smtClean="0">
                <a:latin typeface="+mn-lt"/>
              </a:rPr>
              <a:t>Puerto Rico</a:t>
            </a:r>
          </a:p>
          <a:p>
            <a:endParaRPr lang="en" sz="2400" dirty="0">
              <a:latin typeface="+mn-lt"/>
            </a:endParaRPr>
          </a:p>
          <a:p>
            <a:r>
              <a:rPr lang="en" sz="2000" smtClean="0">
                <a:latin typeface="+mn-lt"/>
              </a:rPr>
              <a:t> July </a:t>
            </a:r>
            <a:r>
              <a:rPr lang="en" sz="2000" dirty="0" smtClean="0">
                <a:latin typeface="+mn-lt"/>
              </a:rPr>
              <a:t>2015</a:t>
            </a:r>
            <a:endParaRPr lang="en" sz="2000" dirty="0">
              <a:latin typeface="+mn-lt"/>
            </a:endParaRPr>
          </a:p>
        </p:txBody>
      </p:sp>
      <p:sp>
        <p:nvSpPr>
          <p:cNvPr id="4" name="Slide Number Placeholder 3"/>
          <p:cNvSpPr>
            <a:spLocks noGrp="1"/>
          </p:cNvSpPr>
          <p:nvPr>
            <p:ph type="sldNum" sz="quarter" idx="12"/>
          </p:nvPr>
        </p:nvSpPr>
        <p:spPr/>
        <p:txBody>
          <a:bodyPr/>
          <a:lstStyle/>
          <a:p>
            <a:fld id="{B3F18419-AC6D-4ED2-A892-A000DD3A58AB}" type="slidenum">
              <a:rPr lang="en-US" smtClean="0"/>
              <a:t>6</a:t>
            </a:fld>
            <a:endParaRPr lang="en-US" dirty="0"/>
          </a:p>
        </p:txBody>
      </p:sp>
      <p:pic>
        <p:nvPicPr>
          <p:cNvPr id="5" name="Picture 4" title="Michigan State University Logo"/>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86774" y="5454262"/>
            <a:ext cx="2237426" cy="743776"/>
          </a:xfrm>
          <a:prstGeom prst="rect">
            <a:avLst/>
          </a:prstGeom>
        </p:spPr>
      </p:pic>
      <p:pic>
        <p:nvPicPr>
          <p:cNvPr id="6" name="Picture 5" title="SPDC School of Planning, Design and Construction Logo"/>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546259" y="5327828"/>
            <a:ext cx="1450974" cy="896190"/>
          </a:xfrm>
          <a:prstGeom prst="rect">
            <a:avLst/>
          </a:prstGeom>
        </p:spPr>
      </p:pic>
      <p:pic>
        <p:nvPicPr>
          <p:cNvPr id="9" name="Picture 8" title="AISC - American Institute of Steel Construction Logo"/>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842692" y="5062629"/>
            <a:ext cx="1554615" cy="1426588"/>
          </a:xfrm>
          <a:prstGeom prst="rect">
            <a:avLst/>
          </a:prstGeom>
        </p:spPr>
      </p:pic>
      <p:pic>
        <p:nvPicPr>
          <p:cNvPr id="1026" name="Picture 2" descr="C:\Users\mrozowsk\Desktop\portico1.gif" title="Univerrsity of Puerto Rico Logo"/>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5486400" y="5185388"/>
            <a:ext cx="1219200" cy="12254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1988097"/>
      </p:ext>
    </p:extLst>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304800" y="337343"/>
            <a:ext cx="8229600" cy="1143200"/>
          </a:xfrm>
          <a:prstGeom prst="rect">
            <a:avLst/>
          </a:prstGeom>
        </p:spPr>
        <p:txBody>
          <a:bodyPr lIns="91425" tIns="91425" rIns="91425" bIns="91425" anchor="b" anchorCtr="0">
            <a:noAutofit/>
          </a:bodyPr>
          <a:lstStyle/>
          <a:p>
            <a:pPr>
              <a:spcBef>
                <a:spcPts val="0"/>
              </a:spcBef>
              <a:buNone/>
            </a:pPr>
            <a:r>
              <a:rPr lang="en" dirty="0" smtClean="0">
                <a:solidFill>
                  <a:srgbClr val="0C30B8"/>
                </a:solidFill>
              </a:rPr>
              <a:t>AISC Resources - </a:t>
            </a:r>
            <a:r>
              <a:rPr lang="en" sz="2400" dirty="0" smtClean="0">
                <a:solidFill>
                  <a:srgbClr val="0C30B8"/>
                </a:solidFill>
              </a:rPr>
              <a:t>Safety Channel</a:t>
            </a:r>
            <a:endParaRPr lang="en" sz="2400" dirty="0">
              <a:solidFill>
                <a:srgbClr val="0C30B8"/>
              </a:solidFill>
            </a:endParaRPr>
          </a:p>
        </p:txBody>
      </p:sp>
      <p:sp>
        <p:nvSpPr>
          <p:cNvPr id="201" name="Shape 201"/>
          <p:cNvSpPr txBox="1">
            <a:spLocks noGrp="1"/>
          </p:cNvSpPr>
          <p:nvPr>
            <p:ph type="body" idx="1"/>
          </p:nvPr>
        </p:nvSpPr>
        <p:spPr>
          <a:xfrm>
            <a:off x="838200" y="1586080"/>
            <a:ext cx="7696200" cy="4967599"/>
          </a:xfrm>
          <a:prstGeom prst="rect">
            <a:avLst/>
          </a:prstGeom>
        </p:spPr>
        <p:txBody>
          <a:bodyPr lIns="91425" tIns="91425" rIns="91425" bIns="91425" anchor="t" anchorCtr="0">
            <a:noAutofit/>
          </a:bodyPr>
          <a:lstStyle/>
          <a:p>
            <a:pPr lvl="0">
              <a:buSzPct val="78571"/>
            </a:pPr>
            <a:r>
              <a:rPr lang="en" sz="2400" dirty="0" smtClean="0"/>
              <a:t> </a:t>
            </a:r>
          </a:p>
          <a:p>
            <a:pPr>
              <a:spcBef>
                <a:spcPts val="0"/>
              </a:spcBef>
              <a:buNone/>
            </a:pPr>
            <a:endParaRPr sz="1400" dirty="0"/>
          </a:p>
        </p:txBody>
      </p:sp>
      <p:sp>
        <p:nvSpPr>
          <p:cNvPr id="2" name="Rectangle 1"/>
          <p:cNvSpPr/>
          <p:nvPr/>
        </p:nvSpPr>
        <p:spPr>
          <a:xfrm>
            <a:off x="400678" y="6273224"/>
            <a:ext cx="4820761" cy="1169551"/>
          </a:xfrm>
          <a:prstGeom prst="rect">
            <a:avLst/>
          </a:prstGeom>
        </p:spPr>
        <p:txBody>
          <a:bodyPr wrap="square">
            <a:spAutoFit/>
          </a:bodyPr>
          <a:lstStyle/>
          <a:p>
            <a:r>
              <a:rPr lang="en-US" sz="1200" kern="0" dirty="0">
                <a:cs typeface="Arial"/>
                <a:sym typeface="Arial"/>
                <a:rtl val="0"/>
              </a:rPr>
              <a:t>Safety</a:t>
            </a:r>
            <a:r>
              <a:rPr lang="en-US" sz="1400" kern="0" dirty="0">
                <a:cs typeface="Arial"/>
                <a:sym typeface="Arial"/>
                <a:rtl val="0"/>
              </a:rPr>
              <a:t> Channel  </a:t>
            </a:r>
            <a:r>
              <a:rPr lang="en-US" sz="1400" kern="0" dirty="0" smtClean="0">
                <a:cs typeface="Arial"/>
                <a:sym typeface="Arial"/>
                <a:hlinkClick r:id="rId3"/>
                <a:rtl val="0"/>
              </a:rPr>
              <a:t>AISC Safety Resources</a:t>
            </a:r>
            <a:endParaRPr lang="en-US" sz="1400" kern="0" dirty="0" smtClean="0">
              <a:cs typeface="Arial"/>
              <a:sym typeface="Arial"/>
              <a:rtl val="0"/>
            </a:endParaRPr>
          </a:p>
          <a:p>
            <a:endParaRPr lang="en-US" sz="1400" kern="0" dirty="0" smtClean="0">
              <a:cs typeface="Arial"/>
              <a:sym typeface="Arial"/>
              <a:rtl val="0"/>
            </a:endParaRPr>
          </a:p>
          <a:p>
            <a:endParaRPr lang="en-US" sz="1400" kern="0" dirty="0" smtClean="0">
              <a:cs typeface="Arial"/>
              <a:sym typeface="Arial"/>
              <a:rtl val="0"/>
            </a:endParaRPr>
          </a:p>
          <a:p>
            <a:endParaRPr lang="en-US" sz="1400" kern="0" dirty="0" smtClean="0">
              <a:cs typeface="Arial"/>
              <a:sym typeface="Arial"/>
              <a:rtl val="0"/>
            </a:endParaRPr>
          </a:p>
          <a:p>
            <a:endParaRPr lang="en-US" sz="1400" kern="0" dirty="0">
              <a:cs typeface="Arial"/>
              <a:sym typeface="Arial"/>
              <a:rtl val="0"/>
            </a:endParaRPr>
          </a:p>
        </p:txBody>
      </p:sp>
      <p:pic>
        <p:nvPicPr>
          <p:cNvPr id="3074" name="Picture 2" title="Safety page on AISC Website Screenshot"/>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762000" y="2165988"/>
            <a:ext cx="7509951" cy="405412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6" name="TextBox 5"/>
          <p:cNvSpPr txBox="1"/>
          <p:nvPr/>
        </p:nvSpPr>
        <p:spPr>
          <a:xfrm>
            <a:off x="5221439" y="6382217"/>
            <a:ext cx="2291012" cy="276999"/>
          </a:xfrm>
          <a:prstGeom prst="rect">
            <a:avLst/>
          </a:prstGeom>
          <a:noFill/>
        </p:spPr>
        <p:txBody>
          <a:bodyPr wrap="none" rtlCol="0">
            <a:spAutoFit/>
          </a:bodyPr>
          <a:lstStyle/>
          <a:p>
            <a:r>
              <a:rPr lang="en-US" sz="1200" kern="0" dirty="0">
                <a:solidFill>
                  <a:srgbClr val="195AAA"/>
                </a:solidFill>
                <a:cs typeface="Arial"/>
                <a:sym typeface="Arial"/>
                <a:rtl val="0"/>
              </a:rPr>
              <a:t>Date visited December 7, </a:t>
            </a:r>
            <a:r>
              <a:rPr lang="en-US" sz="1200" kern="0" dirty="0" smtClean="0">
                <a:solidFill>
                  <a:srgbClr val="195AAA"/>
                </a:solidFill>
                <a:cs typeface="Arial"/>
                <a:sym typeface="Arial"/>
                <a:rtl val="0"/>
              </a:rPr>
              <a:t>2014</a:t>
            </a:r>
            <a:endParaRPr lang="en-US" sz="1200" kern="0" dirty="0">
              <a:solidFill>
                <a:srgbClr val="195AAA"/>
              </a:solidFill>
              <a:cs typeface="Arial"/>
              <a:sym typeface="Arial"/>
              <a:rtl val="0"/>
            </a:endParaRPr>
          </a:p>
        </p:txBody>
      </p:sp>
      <p:sp>
        <p:nvSpPr>
          <p:cNvPr id="4" name="Slide Number Placeholder 3"/>
          <p:cNvSpPr>
            <a:spLocks noGrp="1"/>
          </p:cNvSpPr>
          <p:nvPr>
            <p:ph type="sldNum" sz="quarter" idx="12"/>
          </p:nvPr>
        </p:nvSpPr>
        <p:spPr/>
        <p:txBody>
          <a:bodyPr/>
          <a:lstStyle/>
          <a:p>
            <a:fld id="{B3F18419-AC6D-4ED2-A892-A000DD3A58AB}" type="slidenum">
              <a:rPr lang="en-US" smtClean="0">
                <a:solidFill>
                  <a:srgbClr val="000000">
                    <a:tint val="75000"/>
                  </a:srgbClr>
                </a:solidFill>
              </a:rPr>
              <a:pPr/>
              <a:t>7</a:t>
            </a:fld>
            <a:endParaRPr lang="en-US" dirty="0">
              <a:solidFill>
                <a:srgbClr val="000000">
                  <a:tint val="75000"/>
                </a:srgbClr>
              </a:solidFill>
            </a:endParaRPr>
          </a:p>
        </p:txBody>
      </p:sp>
      <p:sp>
        <p:nvSpPr>
          <p:cNvPr id="5" name="TextBox 4"/>
          <p:cNvSpPr txBox="1"/>
          <p:nvPr/>
        </p:nvSpPr>
        <p:spPr>
          <a:xfrm>
            <a:off x="457200" y="1565701"/>
            <a:ext cx="8460906" cy="461665"/>
          </a:xfrm>
          <a:prstGeom prst="rect">
            <a:avLst/>
          </a:prstGeom>
          <a:noFill/>
        </p:spPr>
        <p:txBody>
          <a:bodyPr wrap="square" rtlCol="0">
            <a:spAutoFit/>
          </a:bodyPr>
          <a:lstStyle/>
          <a:p>
            <a:r>
              <a:rPr lang="en-US" sz="2400" dirty="0" smtClean="0">
                <a:solidFill>
                  <a:srgbClr val="0C30B8"/>
                </a:solidFill>
              </a:rPr>
              <a:t>AISC has additional safety materials available at its website:</a:t>
            </a:r>
            <a:endParaRPr lang="en-US" sz="2400" dirty="0">
              <a:solidFill>
                <a:srgbClr val="0C30B8"/>
              </a:solidFill>
            </a:endParaRPr>
          </a:p>
        </p:txBody>
      </p:sp>
    </p:spTree>
    <p:extLst>
      <p:ext uri="{BB962C8B-B14F-4D97-AF65-F5344CB8AC3E}">
        <p14:creationId xmlns:p14="http://schemas.microsoft.com/office/powerpoint/2010/main" val="4246685872"/>
      </p:ext>
    </p:extLst>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336442" y="885828"/>
            <a:ext cx="8229600" cy="1143200"/>
          </a:xfrm>
          <a:prstGeom prst="rect">
            <a:avLst/>
          </a:prstGeom>
        </p:spPr>
        <p:txBody>
          <a:bodyPr lIns="91425" tIns="91425" rIns="91425" bIns="91425" anchor="b" anchorCtr="0">
            <a:noAutofit/>
          </a:bodyPr>
          <a:lstStyle/>
          <a:p>
            <a:r>
              <a:rPr lang="en" dirty="0" smtClean="0">
                <a:solidFill>
                  <a:srgbClr val="0C30B8"/>
                </a:solidFill>
              </a:rPr>
              <a:t>AISC Resources - </a:t>
            </a:r>
            <a:r>
              <a:rPr lang="en-US" sz="2400" dirty="0" smtClean="0">
                <a:solidFill>
                  <a:srgbClr val="0C30B8"/>
                </a:solidFill>
              </a:rPr>
              <a:t>Fabricator </a:t>
            </a:r>
            <a:r>
              <a:rPr lang="en-US" sz="2400" dirty="0">
                <a:solidFill>
                  <a:srgbClr val="0C30B8"/>
                </a:solidFill>
              </a:rPr>
              <a:t>C</a:t>
            </a:r>
            <a:r>
              <a:rPr lang="en-US" sz="2400" dirty="0" smtClean="0">
                <a:solidFill>
                  <a:srgbClr val="0C30B8"/>
                </a:solidFill>
              </a:rPr>
              <a:t>ertification </a:t>
            </a:r>
            <a:r>
              <a:rPr lang="en-US" dirty="0"/>
              <a:t/>
            </a:r>
            <a:br>
              <a:rPr lang="en-US" dirty="0"/>
            </a:br>
            <a:endParaRPr lang="en" dirty="0"/>
          </a:p>
        </p:txBody>
      </p:sp>
      <p:sp>
        <p:nvSpPr>
          <p:cNvPr id="201" name="Shape 201"/>
          <p:cNvSpPr txBox="1">
            <a:spLocks noGrp="1"/>
          </p:cNvSpPr>
          <p:nvPr>
            <p:ph type="body" idx="1"/>
          </p:nvPr>
        </p:nvSpPr>
        <p:spPr>
          <a:xfrm>
            <a:off x="457200" y="1600203"/>
            <a:ext cx="8229600" cy="4967599"/>
          </a:xfrm>
          <a:prstGeom prst="rect">
            <a:avLst/>
          </a:prstGeom>
        </p:spPr>
        <p:txBody>
          <a:bodyPr lIns="91425" tIns="91425" rIns="91425" bIns="91425" anchor="t" anchorCtr="0">
            <a:noAutofit/>
          </a:bodyPr>
          <a:lstStyle/>
          <a:p>
            <a:pPr lvl="0">
              <a:buSzPct val="78571"/>
            </a:pPr>
            <a:r>
              <a:rPr lang="en" sz="2400" dirty="0" smtClean="0"/>
              <a:t> </a:t>
            </a:r>
          </a:p>
        </p:txBody>
      </p:sp>
      <p:sp>
        <p:nvSpPr>
          <p:cNvPr id="3" name="Rectangle 2"/>
          <p:cNvSpPr/>
          <p:nvPr/>
        </p:nvSpPr>
        <p:spPr>
          <a:xfrm>
            <a:off x="313726" y="6240416"/>
            <a:ext cx="4679486" cy="523220"/>
          </a:xfrm>
          <a:prstGeom prst="rect">
            <a:avLst/>
          </a:prstGeom>
        </p:spPr>
        <p:txBody>
          <a:bodyPr wrap="none">
            <a:spAutoFit/>
          </a:bodyPr>
          <a:lstStyle/>
          <a:p>
            <a:r>
              <a:rPr lang="en-US" sz="1200" kern="0" dirty="0">
                <a:cs typeface="Arial"/>
                <a:sym typeface="Arial"/>
                <a:rtl val="0"/>
              </a:rPr>
              <a:t>Fabricator</a:t>
            </a:r>
            <a:r>
              <a:rPr lang="en-US" sz="1400" kern="0" dirty="0">
                <a:cs typeface="Arial"/>
                <a:sym typeface="Arial"/>
                <a:rtl val="0"/>
              </a:rPr>
              <a:t> Certification </a:t>
            </a:r>
            <a:r>
              <a:rPr lang="en-US" sz="1400" kern="0" dirty="0" smtClean="0">
                <a:cs typeface="Arial"/>
                <a:sym typeface="Arial"/>
                <a:hlinkClick r:id="rId3"/>
                <a:rtl val="0"/>
              </a:rPr>
              <a:t>AISC Fabrication Certification URL</a:t>
            </a:r>
            <a:endParaRPr lang="en-US" sz="1400" kern="0" dirty="0" smtClean="0">
              <a:cs typeface="Arial"/>
              <a:sym typeface="Arial"/>
              <a:rtl val="0"/>
            </a:endParaRPr>
          </a:p>
          <a:p>
            <a:endParaRPr lang="en-US" sz="1400" kern="0" dirty="0">
              <a:cs typeface="Arial"/>
              <a:sym typeface="Arial"/>
              <a:rtl val="0"/>
            </a:endParaRPr>
          </a:p>
        </p:txBody>
      </p:sp>
      <p:pic>
        <p:nvPicPr>
          <p:cNvPr id="4098" name="Picture 2" title="Certification Page on AISC Website Screenshot"/>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762000" y="2000164"/>
            <a:ext cx="7324048" cy="4211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5562600" y="6342017"/>
            <a:ext cx="2449710" cy="307777"/>
          </a:xfrm>
          <a:prstGeom prst="rect">
            <a:avLst/>
          </a:prstGeom>
          <a:noFill/>
        </p:spPr>
        <p:txBody>
          <a:bodyPr wrap="none" rtlCol="0">
            <a:spAutoFit/>
          </a:bodyPr>
          <a:lstStyle/>
          <a:p>
            <a:r>
              <a:rPr lang="en-US" sz="1400" kern="0" dirty="0">
                <a:solidFill>
                  <a:srgbClr val="195AAA"/>
                </a:solidFill>
                <a:cs typeface="Arial"/>
                <a:sym typeface="Arial"/>
                <a:rtl val="0"/>
              </a:rPr>
              <a:t>Date </a:t>
            </a:r>
            <a:r>
              <a:rPr lang="en-US" sz="1200" kern="0" dirty="0">
                <a:solidFill>
                  <a:srgbClr val="195AAA"/>
                </a:solidFill>
                <a:cs typeface="Arial"/>
                <a:sym typeface="Arial"/>
                <a:rtl val="0"/>
              </a:rPr>
              <a:t>visited</a:t>
            </a:r>
            <a:r>
              <a:rPr lang="en-US" sz="1400" kern="0" dirty="0">
                <a:solidFill>
                  <a:srgbClr val="195AAA"/>
                </a:solidFill>
                <a:cs typeface="Arial"/>
                <a:sym typeface="Arial"/>
                <a:rtl val="0"/>
              </a:rPr>
              <a:t> </a:t>
            </a:r>
            <a:r>
              <a:rPr lang="en-US" sz="1200" kern="0" dirty="0">
                <a:solidFill>
                  <a:srgbClr val="195AAA"/>
                </a:solidFill>
                <a:cs typeface="Arial"/>
                <a:sym typeface="Arial"/>
                <a:rtl val="0"/>
              </a:rPr>
              <a:t>December</a:t>
            </a:r>
            <a:r>
              <a:rPr lang="en-US" sz="1400" kern="0" dirty="0">
                <a:solidFill>
                  <a:srgbClr val="195AAA"/>
                </a:solidFill>
                <a:cs typeface="Arial"/>
                <a:sym typeface="Arial"/>
                <a:rtl val="0"/>
              </a:rPr>
              <a:t> 7, </a:t>
            </a:r>
            <a:r>
              <a:rPr lang="en-US" sz="1400" kern="0" dirty="0" smtClean="0">
                <a:solidFill>
                  <a:srgbClr val="195AAA"/>
                </a:solidFill>
                <a:cs typeface="Arial"/>
                <a:sym typeface="Arial"/>
                <a:rtl val="0"/>
              </a:rPr>
              <a:t>2014</a:t>
            </a:r>
            <a:endParaRPr lang="en-US" sz="1400" kern="0" dirty="0">
              <a:solidFill>
                <a:srgbClr val="195AAA"/>
              </a:solidFill>
              <a:cs typeface="Arial"/>
              <a:sym typeface="Arial"/>
              <a:rtl val="0"/>
            </a:endParaRPr>
          </a:p>
        </p:txBody>
      </p:sp>
      <p:sp>
        <p:nvSpPr>
          <p:cNvPr id="4" name="Slide Number Placeholder 3"/>
          <p:cNvSpPr>
            <a:spLocks noGrp="1"/>
          </p:cNvSpPr>
          <p:nvPr>
            <p:ph type="sldNum" sz="quarter" idx="12"/>
          </p:nvPr>
        </p:nvSpPr>
        <p:spPr>
          <a:xfrm>
            <a:off x="6553200" y="6224191"/>
            <a:ext cx="2133600" cy="366183"/>
          </a:xfrm>
        </p:spPr>
        <p:txBody>
          <a:bodyPr/>
          <a:lstStyle/>
          <a:p>
            <a:fld id="{B3F18419-AC6D-4ED2-A892-A000DD3A58AB}" type="slidenum">
              <a:rPr lang="en-US" smtClean="0">
                <a:solidFill>
                  <a:schemeClr val="tx1"/>
                </a:solidFill>
              </a:rPr>
              <a:pPr/>
              <a:t>8</a:t>
            </a:fld>
            <a:endParaRPr lang="en-US" dirty="0">
              <a:solidFill>
                <a:schemeClr val="tx1"/>
              </a:solidFill>
            </a:endParaRPr>
          </a:p>
        </p:txBody>
      </p:sp>
      <p:sp>
        <p:nvSpPr>
          <p:cNvPr id="5" name="TextBox 4"/>
          <p:cNvSpPr txBox="1"/>
          <p:nvPr/>
        </p:nvSpPr>
        <p:spPr>
          <a:xfrm>
            <a:off x="457200" y="1538499"/>
            <a:ext cx="7988084" cy="461665"/>
          </a:xfrm>
          <a:prstGeom prst="rect">
            <a:avLst/>
          </a:prstGeom>
          <a:noFill/>
        </p:spPr>
        <p:txBody>
          <a:bodyPr wrap="none" rtlCol="0">
            <a:spAutoFit/>
          </a:bodyPr>
          <a:lstStyle/>
          <a:p>
            <a:r>
              <a:rPr lang="en-US" sz="2400" dirty="0" smtClean="0">
                <a:solidFill>
                  <a:srgbClr val="0C30B8"/>
                </a:solidFill>
              </a:rPr>
              <a:t>AISC has fabricator certification information at its website:</a:t>
            </a:r>
            <a:endParaRPr lang="en-US" sz="2400" dirty="0">
              <a:solidFill>
                <a:srgbClr val="0C30B8"/>
              </a:solidFill>
            </a:endParaRPr>
          </a:p>
        </p:txBody>
      </p:sp>
    </p:spTree>
    <p:extLst>
      <p:ext uri="{BB962C8B-B14F-4D97-AF65-F5344CB8AC3E}">
        <p14:creationId xmlns:p14="http://schemas.microsoft.com/office/powerpoint/2010/main" val="357688273"/>
      </p:ext>
    </p:extLst>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250209" y="914400"/>
            <a:ext cx="8229600" cy="1143200"/>
          </a:xfrm>
          <a:prstGeom prst="rect">
            <a:avLst/>
          </a:prstGeom>
        </p:spPr>
        <p:txBody>
          <a:bodyPr lIns="91425" tIns="91425" rIns="91425" bIns="91425" anchor="b" anchorCtr="0">
            <a:noAutofit/>
          </a:bodyPr>
          <a:lstStyle/>
          <a:p>
            <a:r>
              <a:rPr lang="en" dirty="0" smtClean="0">
                <a:solidFill>
                  <a:srgbClr val="0C30B8"/>
                </a:solidFill>
              </a:rPr>
              <a:t>AISC Resources - </a:t>
            </a:r>
            <a:r>
              <a:rPr lang="en-US" sz="2400" dirty="0" smtClean="0">
                <a:solidFill>
                  <a:srgbClr val="0C30B8"/>
                </a:solidFill>
              </a:rPr>
              <a:t>Safety Elements </a:t>
            </a:r>
            <a:r>
              <a:rPr lang="en-US" dirty="0"/>
              <a:t/>
            </a:r>
            <a:br>
              <a:rPr lang="en-US" dirty="0"/>
            </a:br>
            <a:endParaRPr lang="en" dirty="0"/>
          </a:p>
        </p:txBody>
      </p:sp>
      <p:sp>
        <p:nvSpPr>
          <p:cNvPr id="4" name="Slide Number Placeholder 3"/>
          <p:cNvSpPr>
            <a:spLocks noGrp="1"/>
          </p:cNvSpPr>
          <p:nvPr>
            <p:ph type="sldNum" sz="quarter" idx="12"/>
          </p:nvPr>
        </p:nvSpPr>
        <p:spPr/>
        <p:txBody>
          <a:bodyPr/>
          <a:lstStyle/>
          <a:p>
            <a:fld id="{B3F18419-AC6D-4ED2-A892-A000DD3A58AB}" type="slidenum">
              <a:rPr lang="en-US" smtClean="0">
                <a:solidFill>
                  <a:srgbClr val="000000">
                    <a:tint val="75000"/>
                  </a:srgbClr>
                </a:solidFill>
              </a:rPr>
              <a:pPr/>
              <a:t>9</a:t>
            </a:fld>
            <a:endParaRPr lang="en-US" dirty="0">
              <a:solidFill>
                <a:srgbClr val="000000">
                  <a:tint val="75000"/>
                </a:srgbClr>
              </a:solidFill>
            </a:endParaRPr>
          </a:p>
        </p:txBody>
      </p:sp>
      <p:pic>
        <p:nvPicPr>
          <p:cNvPr id="5" name="Picture 2" title="Title Page of &quot;Sample Safety Program Elements for Structural Steel Fabricators:"/>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773797" y="1600199"/>
            <a:ext cx="3684403" cy="5094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457200" y="1600200"/>
            <a:ext cx="4316597" cy="4431983"/>
          </a:xfrm>
          <a:prstGeom prst="rect">
            <a:avLst/>
          </a:prstGeom>
          <a:noFill/>
        </p:spPr>
        <p:txBody>
          <a:bodyPr wrap="square" rtlCol="0">
            <a:spAutoFit/>
          </a:bodyPr>
          <a:lstStyle/>
          <a:p>
            <a:r>
              <a:rPr lang="en-US" sz="2400" dirty="0" smtClean="0"/>
              <a:t>AISC, separately from this </a:t>
            </a:r>
          </a:p>
          <a:p>
            <a:r>
              <a:rPr lang="en-US" sz="2400" dirty="0"/>
              <a:t>t</a:t>
            </a:r>
            <a:r>
              <a:rPr lang="en-US" sz="2400" dirty="0" smtClean="0"/>
              <a:t>raining program has </a:t>
            </a:r>
          </a:p>
          <a:p>
            <a:r>
              <a:rPr lang="en-US" sz="2400" dirty="0" smtClean="0"/>
              <a:t>developed a document entitled “Sample Safety Program  Elements for Structural Steel Fabricators” which is available for its members at:</a:t>
            </a:r>
          </a:p>
          <a:p>
            <a:endParaRPr lang="en-US" sz="2400" dirty="0">
              <a:solidFill>
                <a:srgbClr val="0C28B8"/>
              </a:solidFill>
            </a:endParaRPr>
          </a:p>
          <a:p>
            <a:r>
              <a:rPr lang="fr-FR" dirty="0" smtClean="0">
                <a:solidFill>
                  <a:srgbClr val="0C28B8"/>
                </a:solidFill>
                <a:hlinkClick r:id="rId4"/>
              </a:rPr>
              <a:t>AISC Safety </a:t>
            </a:r>
            <a:r>
              <a:rPr lang="fr-FR" dirty="0" err="1" smtClean="0">
                <a:solidFill>
                  <a:srgbClr val="0C28B8"/>
                </a:solidFill>
                <a:hlinkClick r:id="rId4"/>
              </a:rPr>
              <a:t>Ekements</a:t>
            </a:r>
            <a:r>
              <a:rPr lang="fr-FR" dirty="0" smtClean="0">
                <a:solidFill>
                  <a:srgbClr val="0C28B8"/>
                </a:solidFill>
                <a:hlinkClick r:id="rId4"/>
              </a:rPr>
              <a:t> Document URL</a:t>
            </a:r>
            <a:endParaRPr lang="en-US" dirty="0" smtClean="0">
              <a:solidFill>
                <a:srgbClr val="0C28B8"/>
              </a:solidFill>
            </a:endParaRPr>
          </a:p>
          <a:p>
            <a:endParaRPr lang="en-US" sz="2400" dirty="0" smtClean="0">
              <a:solidFill>
                <a:srgbClr val="0C28B8"/>
              </a:solidFill>
            </a:endParaRPr>
          </a:p>
          <a:p>
            <a:r>
              <a:rPr lang="en-US" sz="2400" dirty="0" smtClean="0">
                <a:solidFill>
                  <a:srgbClr val="0070C0"/>
                </a:solidFill>
              </a:rPr>
              <a:t> </a:t>
            </a:r>
            <a:endParaRPr lang="en-US" sz="2400" dirty="0">
              <a:solidFill>
                <a:srgbClr val="0070C0"/>
              </a:solidFill>
            </a:endParaRPr>
          </a:p>
        </p:txBody>
      </p:sp>
    </p:spTree>
    <p:extLst>
      <p:ext uri="{BB962C8B-B14F-4D97-AF65-F5344CB8AC3E}">
        <p14:creationId xmlns:p14="http://schemas.microsoft.com/office/powerpoint/2010/main" val="4202192318"/>
      </p:ext>
    </p:extLst>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768</TotalTime>
  <Words>781</Words>
  <Application>Microsoft Office PowerPoint</Application>
  <PresentationFormat>On-screen Show (4:3)</PresentationFormat>
  <Paragraphs>144</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Wingdings</vt:lpstr>
      <vt:lpstr>swiss</vt:lpstr>
      <vt:lpstr>Warehouse Worker Hazards in Structural Steel Fabricating and Supply Companies      Insert Location    Insert Date </vt:lpstr>
      <vt:lpstr>Today’s Presenter</vt:lpstr>
      <vt:lpstr>Housekeeping</vt:lpstr>
      <vt:lpstr>OSHA Grant Information</vt:lpstr>
      <vt:lpstr>Current Training Program</vt:lpstr>
      <vt:lpstr>       Program Development </vt:lpstr>
      <vt:lpstr>AISC Resources - Safety Channel</vt:lpstr>
      <vt:lpstr>AISC Resources - Fabricator Certification  </vt:lpstr>
      <vt:lpstr>AISC Resources - Safety Elements  </vt:lpstr>
      <vt:lpstr>Training Website - Michigan State University</vt:lpstr>
      <vt:lpstr>State Plans</vt:lpstr>
      <vt:lpstr> State Plans</vt:lpstr>
      <vt:lpstr>  State Plans</vt:lpstr>
      <vt:lpstr>Program Objective</vt:lpstr>
      <vt:lpstr>Trainer Morning Schedule*</vt:lpstr>
      <vt:lpstr>Trainer Schedule Overview*</vt:lpstr>
      <vt:lpstr>Pretest: 8:15-8:30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Warehouse Worker Hazards in Structural Steel Fabricating and Supply Companies  Train the Trainer</dc:title>
  <dc:creator>Mrozowski, Timothy</dc:creator>
  <cp:lastModifiedBy>Robertson, Donna - OSHA</cp:lastModifiedBy>
  <cp:revision>92</cp:revision>
  <dcterms:created xsi:type="dcterms:W3CDTF">2014-12-26T13:55:47Z</dcterms:created>
  <dcterms:modified xsi:type="dcterms:W3CDTF">2018-07-26T15:02:15Z</dcterms:modified>
</cp:coreProperties>
</file>