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handoutMasterIdLst>
    <p:handoutMasterId r:id="rId68"/>
  </p:handoutMasterIdLst>
  <p:sldIdLst>
    <p:sldId id="256" r:id="rId2"/>
    <p:sldId id="321"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943" autoAdjust="0"/>
  </p:normalViewPr>
  <p:slideViewPr>
    <p:cSldViewPr>
      <p:cViewPr varScale="1">
        <p:scale>
          <a:sx n="87" d="100"/>
          <a:sy n="87" d="100"/>
        </p:scale>
        <p:origin x="2304" y="9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319" cy="46524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885" y="0"/>
            <a:ext cx="3038319" cy="465242"/>
          </a:xfrm>
          <a:prstGeom prst="rect">
            <a:avLst/>
          </a:prstGeom>
        </p:spPr>
        <p:txBody>
          <a:bodyPr vert="horz" lIns="91440" tIns="45720" rIns="91440" bIns="45720" rtlCol="0"/>
          <a:lstStyle>
            <a:lvl1pPr algn="r">
              <a:defRPr sz="1200"/>
            </a:lvl1pPr>
          </a:lstStyle>
          <a:p>
            <a:fld id="{FDAA1213-C44B-46A4-B1FF-8D8C2B428395}" type="datetimeFigureOut">
              <a:rPr lang="en-US" smtClean="0"/>
              <a:t>7/23/2018</a:t>
            </a:fld>
            <a:endParaRPr lang="en-US"/>
          </a:p>
        </p:txBody>
      </p:sp>
      <p:sp>
        <p:nvSpPr>
          <p:cNvPr id="4" name="Footer Placeholder 3"/>
          <p:cNvSpPr>
            <a:spLocks noGrp="1"/>
          </p:cNvSpPr>
          <p:nvPr>
            <p:ph type="ftr" sz="quarter" idx="2"/>
          </p:nvPr>
        </p:nvSpPr>
        <p:spPr>
          <a:xfrm>
            <a:off x="0" y="8831160"/>
            <a:ext cx="3038319" cy="46524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885" y="8831160"/>
            <a:ext cx="3038319" cy="465240"/>
          </a:xfrm>
          <a:prstGeom prst="rect">
            <a:avLst/>
          </a:prstGeom>
        </p:spPr>
        <p:txBody>
          <a:bodyPr vert="horz" lIns="91440" tIns="45720" rIns="91440" bIns="45720" rtlCol="0" anchor="b"/>
          <a:lstStyle>
            <a:lvl1pPr algn="r">
              <a:defRPr sz="1200"/>
            </a:lvl1pPr>
          </a:lstStyle>
          <a:p>
            <a:fld id="{BAFD69DE-BE33-42EC-8B65-C12127703123}" type="slidenum">
              <a:rPr lang="en-US" smtClean="0"/>
              <a:t>‹#›</a:t>
            </a:fld>
            <a:endParaRPr lang="en-US"/>
          </a:p>
        </p:txBody>
      </p:sp>
    </p:spTree>
    <p:extLst>
      <p:ext uri="{BB962C8B-B14F-4D97-AF65-F5344CB8AC3E}">
        <p14:creationId xmlns:p14="http://schemas.microsoft.com/office/powerpoint/2010/main" val="5838286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1344" y="0"/>
            <a:ext cx="3037840" cy="464820"/>
          </a:xfrm>
          <a:prstGeom prst="rect">
            <a:avLst/>
          </a:prstGeom>
        </p:spPr>
        <p:txBody>
          <a:bodyPr vert="horz" lIns="93177" tIns="46589" rIns="93177" bIns="46589" rtlCol="0"/>
          <a:lstStyle>
            <a:lvl1pPr algn="r">
              <a:defRPr sz="1200"/>
            </a:lvl1pPr>
          </a:lstStyle>
          <a:p>
            <a:fld id="{DB3FC023-5D27-41FE-8ACB-9E74DAB4C5F9}" type="datetimeFigureOut">
              <a:rPr lang="en-US" smtClean="0"/>
              <a:t>7/23/2018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429"/>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1344" y="8829429"/>
            <a:ext cx="3037840" cy="464820"/>
          </a:xfrm>
          <a:prstGeom prst="rect">
            <a:avLst/>
          </a:prstGeom>
        </p:spPr>
        <p:txBody>
          <a:bodyPr vert="horz" lIns="93177" tIns="46589" rIns="93177" bIns="46589" rtlCol="0" anchor="b"/>
          <a:lstStyle>
            <a:lvl1pPr algn="r">
              <a:defRPr sz="1200"/>
            </a:lvl1pPr>
          </a:lstStyle>
          <a:p>
            <a:fld id="{55AEE703-E8D8-4819-91FE-A269F42B8B00}" type="slidenum">
              <a:rPr lang="en-US" smtClean="0"/>
              <a:t>‹#›</a:t>
            </a:fld>
            <a:endParaRPr lang="en-US"/>
          </a:p>
        </p:txBody>
      </p:sp>
    </p:spTree>
    <p:extLst>
      <p:ext uri="{BB962C8B-B14F-4D97-AF65-F5344CB8AC3E}">
        <p14:creationId xmlns:p14="http://schemas.microsoft.com/office/powerpoint/2010/main" val="1064333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Module 3 is a continuation of Module 2 and presents detailed information on identification and avoidance of safety hazards in material handling and storage of steel shapes.</a:t>
            </a:r>
            <a:endParaRPr dirty="0"/>
          </a:p>
        </p:txBody>
      </p:sp>
    </p:spTree>
    <p:extLst>
      <p:ext uri="{BB962C8B-B14F-4D97-AF65-F5344CB8AC3E}">
        <p14:creationId xmlns:p14="http://schemas.microsoft.com/office/powerpoint/2010/main" val="2793154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This slide presents safety tips for use of wire ropes.</a:t>
            </a:r>
            <a:endParaRPr dirty="0"/>
          </a:p>
        </p:txBody>
      </p:sp>
    </p:spTree>
    <p:extLst>
      <p:ext uri="{BB962C8B-B14F-4D97-AF65-F5344CB8AC3E}">
        <p14:creationId xmlns:p14="http://schemas.microsoft.com/office/powerpoint/2010/main" val="2523903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This slide further presents safety tips for use of wire ropes.</a:t>
            </a:r>
            <a:endParaRPr dirty="0"/>
          </a:p>
        </p:txBody>
      </p:sp>
    </p:spTree>
    <p:extLst>
      <p:ext uri="{BB962C8B-B14F-4D97-AF65-F5344CB8AC3E}">
        <p14:creationId xmlns:p14="http://schemas.microsoft.com/office/powerpoint/2010/main" val="3805099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This slide depicts examples of defective wire ropes that should be removed from service.</a:t>
            </a:r>
            <a:endParaRPr dirty="0"/>
          </a:p>
        </p:txBody>
      </p:sp>
    </p:spTree>
    <p:extLst>
      <p:ext uri="{BB962C8B-B14F-4D97-AF65-F5344CB8AC3E}">
        <p14:creationId xmlns:p14="http://schemas.microsoft.com/office/powerpoint/2010/main" val="2855661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The American institute of Steel Construction (AISC) has a wire rope inspection form available at its website.</a:t>
            </a:r>
            <a:endParaRPr dirty="0"/>
          </a:p>
        </p:txBody>
      </p:sp>
    </p:spTree>
    <p:extLst>
      <p:ext uri="{BB962C8B-B14F-4D97-AF65-F5344CB8AC3E}">
        <p14:creationId xmlns:p14="http://schemas.microsoft.com/office/powerpoint/2010/main" val="1400703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This slide presents examples of defective slings that should be removed from service.</a:t>
            </a:r>
            <a:endParaRPr dirty="0"/>
          </a:p>
        </p:txBody>
      </p:sp>
    </p:spTree>
    <p:extLst>
      <p:ext uri="{BB962C8B-B14F-4D97-AF65-F5344CB8AC3E}">
        <p14:creationId xmlns:p14="http://schemas.microsoft.com/office/powerpoint/2010/main" val="3886587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Slings should have identifying information on an ID tag.</a:t>
            </a:r>
            <a:endParaRPr dirty="0"/>
          </a:p>
        </p:txBody>
      </p:sp>
    </p:spTree>
    <p:extLst>
      <p:ext uri="{BB962C8B-B14F-4D97-AF65-F5344CB8AC3E}">
        <p14:creationId xmlns:p14="http://schemas.microsoft.com/office/powerpoint/2010/main" val="606919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This slide shows web fitting requirements and depicts an identification tag.</a:t>
            </a:r>
            <a:endParaRPr dirty="0"/>
          </a:p>
        </p:txBody>
      </p:sp>
    </p:spTree>
    <p:extLst>
      <p:ext uri="{BB962C8B-B14F-4D97-AF65-F5344CB8AC3E}">
        <p14:creationId xmlns:p14="http://schemas.microsoft.com/office/powerpoint/2010/main" val="2668133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This slides emphasizes that stitching is the only acceptable means for attaching fittings to the webbing.</a:t>
            </a:r>
            <a:endParaRPr dirty="0"/>
          </a:p>
        </p:txBody>
      </p:sp>
    </p:spTree>
    <p:extLst>
      <p:ext uri="{BB962C8B-B14F-4D97-AF65-F5344CB8AC3E}">
        <p14:creationId xmlns:p14="http://schemas.microsoft.com/office/powerpoint/2010/main" val="12795343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This slide identifies sling inspection requirements.</a:t>
            </a:r>
            <a:endParaRPr dirty="0"/>
          </a:p>
        </p:txBody>
      </p:sp>
    </p:spTree>
    <p:extLst>
      <p:ext uri="{BB962C8B-B14F-4D97-AF65-F5344CB8AC3E}">
        <p14:creationId xmlns:p14="http://schemas.microsoft.com/office/powerpoint/2010/main" val="28483047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The American institute of Steel Construction (AISC) has a sling inspection form available at its website.</a:t>
            </a:r>
            <a:endParaRPr dirty="0"/>
          </a:p>
        </p:txBody>
      </p:sp>
    </p:spTree>
    <p:extLst>
      <p:ext uri="{BB962C8B-B14F-4D97-AF65-F5344CB8AC3E}">
        <p14:creationId xmlns:p14="http://schemas.microsoft.com/office/powerpoint/2010/main" val="504633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4" name="Shape 204"/>
          <p:cNvSpPr txBox="1">
            <a:spLocks noGrp="1"/>
          </p:cNvSpPr>
          <p:nvPr>
            <p:ph type="body" idx="1"/>
          </p:nvPr>
        </p:nvSpPr>
        <p:spPr>
          <a:xfrm>
            <a:off x="685802" y="4343400"/>
            <a:ext cx="5486399" cy="4114800"/>
          </a:xfrm>
          <a:prstGeom prst="rect">
            <a:avLst/>
          </a:prstGeom>
        </p:spPr>
        <p:txBody>
          <a:bodyPr lIns="91425" tIns="91425" rIns="91425" bIns="91425" anchor="t" anchorCtr="0">
            <a:noAutofit/>
          </a:bodyPr>
          <a:lstStyle/>
          <a:p>
            <a:pPr>
              <a:spcBef>
                <a:spcPts val="0"/>
              </a:spcBef>
              <a:buNone/>
            </a:pPr>
            <a:r>
              <a:rPr lang="en-US" dirty="0"/>
              <a:t>Speaker to provide grant materials acknowledgment.</a:t>
            </a:r>
            <a:endParaRPr dirty="0"/>
          </a:p>
        </p:txBody>
      </p:sp>
    </p:spTree>
    <p:extLst>
      <p:ext uri="{BB962C8B-B14F-4D97-AF65-F5344CB8AC3E}">
        <p14:creationId xmlns:p14="http://schemas.microsoft.com/office/powerpoint/2010/main" val="23685359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The presenter should encourage attendees to ask questions about rigging safety.</a:t>
            </a:r>
            <a:endParaRPr dirty="0"/>
          </a:p>
        </p:txBody>
      </p:sp>
    </p:spTree>
    <p:extLst>
      <p:ext uri="{BB962C8B-B14F-4D97-AF65-F5344CB8AC3E}">
        <p14:creationId xmlns:p14="http://schemas.microsoft.com/office/powerpoint/2010/main" val="9303776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This slide identifies process areas where materials are moved at the ground or floor level and that hazards can occur at each material handling step.</a:t>
            </a:r>
            <a:endParaRPr dirty="0"/>
          </a:p>
        </p:txBody>
      </p:sp>
    </p:spTree>
    <p:extLst>
      <p:ext uri="{BB962C8B-B14F-4D97-AF65-F5344CB8AC3E}">
        <p14:creationId xmlns:p14="http://schemas.microsoft.com/office/powerpoint/2010/main" val="23003679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Powered Industrial Trucks (forklifts) may be used in some shops.</a:t>
            </a:r>
            <a:endParaRPr dirty="0"/>
          </a:p>
        </p:txBody>
      </p:sp>
    </p:spTree>
    <p:extLst>
      <p:ext uri="{BB962C8B-B14F-4D97-AF65-F5344CB8AC3E}">
        <p14:creationId xmlns:p14="http://schemas.microsoft.com/office/powerpoint/2010/main" val="31510502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This slide present Powered Industrial Truck fatality and injury statistics.</a:t>
            </a:r>
            <a:endParaRPr dirty="0"/>
          </a:p>
        </p:txBody>
      </p:sp>
    </p:spTree>
    <p:extLst>
      <p:ext uri="{BB962C8B-B14F-4D97-AF65-F5344CB8AC3E}">
        <p14:creationId xmlns:p14="http://schemas.microsoft.com/office/powerpoint/2010/main" val="23061005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This slide identifies risks form use of Powered Industrial Trucks (forklifts) and identifies strategies for avoiding these risks.</a:t>
            </a:r>
            <a:endParaRPr dirty="0"/>
          </a:p>
        </p:txBody>
      </p:sp>
    </p:spTree>
    <p:extLst>
      <p:ext uri="{BB962C8B-B14F-4D97-AF65-F5344CB8AC3E}">
        <p14:creationId xmlns:p14="http://schemas.microsoft.com/office/powerpoint/2010/main" val="9500078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This slide further identifies risks from use of Powered Industrial Trucks (forklifts) and identifies strategies for avoiding these risks.</a:t>
            </a:r>
            <a:endParaRPr dirty="0"/>
          </a:p>
        </p:txBody>
      </p:sp>
    </p:spTree>
    <p:extLst>
      <p:ext uri="{BB962C8B-B14F-4D97-AF65-F5344CB8AC3E}">
        <p14:creationId xmlns:p14="http://schemas.microsoft.com/office/powerpoint/2010/main" val="37123362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This slide presents equipment requirements for Powered Industrial Trucks.</a:t>
            </a:r>
            <a:endParaRPr dirty="0"/>
          </a:p>
        </p:txBody>
      </p:sp>
    </p:spTree>
    <p:extLst>
      <p:ext uri="{BB962C8B-B14F-4D97-AF65-F5344CB8AC3E}">
        <p14:creationId xmlns:p14="http://schemas.microsoft.com/office/powerpoint/2010/main" val="36846334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This slide presents operator qualifications for using Powered Industrial Trucks.</a:t>
            </a:r>
            <a:endParaRPr dirty="0"/>
          </a:p>
        </p:txBody>
      </p:sp>
    </p:spTree>
    <p:extLst>
      <p:ext uri="{BB962C8B-B14F-4D97-AF65-F5344CB8AC3E}">
        <p14:creationId xmlns:p14="http://schemas.microsoft.com/office/powerpoint/2010/main" val="32387413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This slide presents safe operating tips for use of Powered Industrial Trucks.</a:t>
            </a:r>
            <a:endParaRPr dirty="0"/>
          </a:p>
        </p:txBody>
      </p:sp>
    </p:spTree>
    <p:extLst>
      <p:ext uri="{BB962C8B-B14F-4D97-AF65-F5344CB8AC3E}">
        <p14:creationId xmlns:p14="http://schemas.microsoft.com/office/powerpoint/2010/main" val="15472921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This slide further presents safe operating tips for use of Powered Industrial Trucks.</a:t>
            </a:r>
            <a:endParaRPr dirty="0"/>
          </a:p>
        </p:txBody>
      </p:sp>
    </p:spTree>
    <p:extLst>
      <p:ext uri="{BB962C8B-B14F-4D97-AF65-F5344CB8AC3E}">
        <p14:creationId xmlns:p14="http://schemas.microsoft.com/office/powerpoint/2010/main" val="3314119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This slide presents some sling safety tips.</a:t>
            </a:r>
            <a:endParaRPr dirty="0"/>
          </a:p>
        </p:txBody>
      </p:sp>
    </p:spTree>
    <p:extLst>
      <p:ext uri="{BB962C8B-B14F-4D97-AF65-F5344CB8AC3E}">
        <p14:creationId xmlns:p14="http://schemas.microsoft.com/office/powerpoint/2010/main" val="26759185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This slide further presents safe operating tips for use of Powered Industrial Trucks.</a:t>
            </a:r>
            <a:endParaRPr dirty="0"/>
          </a:p>
        </p:txBody>
      </p:sp>
    </p:spTree>
    <p:extLst>
      <p:ext uri="{BB962C8B-B14F-4D97-AF65-F5344CB8AC3E}">
        <p14:creationId xmlns:p14="http://schemas.microsoft.com/office/powerpoint/2010/main" val="37601621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This slide further presents safe operating tips for use of Powered Industrial Trucks.</a:t>
            </a:r>
            <a:endParaRPr dirty="0"/>
          </a:p>
        </p:txBody>
      </p:sp>
    </p:spTree>
    <p:extLst>
      <p:ext uri="{BB962C8B-B14F-4D97-AF65-F5344CB8AC3E}">
        <p14:creationId xmlns:p14="http://schemas.microsoft.com/office/powerpoint/2010/main" val="19237324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This slide further presents safe operating tips for use of Powered Industrial Trucks.</a:t>
            </a:r>
            <a:endParaRPr dirty="0"/>
          </a:p>
        </p:txBody>
      </p:sp>
    </p:spTree>
    <p:extLst>
      <p:ext uri="{BB962C8B-B14F-4D97-AF65-F5344CB8AC3E}">
        <p14:creationId xmlns:p14="http://schemas.microsoft.com/office/powerpoint/2010/main" val="13326062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This slide presents maintenance requirements for Powered Industrial Trucks.</a:t>
            </a:r>
            <a:endParaRPr dirty="0"/>
          </a:p>
        </p:txBody>
      </p:sp>
    </p:spTree>
    <p:extLst>
      <p:ext uri="{BB962C8B-B14F-4D97-AF65-F5344CB8AC3E}">
        <p14:creationId xmlns:p14="http://schemas.microsoft.com/office/powerpoint/2010/main" val="5150850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OSHA has a number of informational resources addressing Powered Industrial Trucks. </a:t>
            </a:r>
            <a:endParaRPr dirty="0"/>
          </a:p>
        </p:txBody>
      </p:sp>
    </p:spTree>
    <p:extLst>
      <p:ext uri="{BB962C8B-B14F-4D97-AF65-F5344CB8AC3E}">
        <p14:creationId xmlns:p14="http://schemas.microsoft.com/office/powerpoint/2010/main" val="41868345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This slide presents additional OSHA resources addressing Powered Industrial Trucks.</a:t>
            </a:r>
            <a:endParaRPr dirty="0"/>
          </a:p>
        </p:txBody>
      </p:sp>
    </p:spTree>
    <p:extLst>
      <p:ext uri="{BB962C8B-B14F-4D97-AF65-F5344CB8AC3E}">
        <p14:creationId xmlns:p14="http://schemas.microsoft.com/office/powerpoint/2010/main" val="36853658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This slide introduces locations where material is moved at the work station.</a:t>
            </a:r>
            <a:endParaRPr dirty="0"/>
          </a:p>
        </p:txBody>
      </p:sp>
    </p:spTree>
    <p:extLst>
      <p:ext uri="{BB962C8B-B14F-4D97-AF65-F5344CB8AC3E}">
        <p14:creationId xmlns:p14="http://schemas.microsoft.com/office/powerpoint/2010/main" val="2072427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This slide identifies typical equipment used at the work station for moving material.</a:t>
            </a:r>
            <a:endParaRPr dirty="0"/>
          </a:p>
        </p:txBody>
      </p:sp>
    </p:spTree>
    <p:extLst>
      <p:ext uri="{BB962C8B-B14F-4D97-AF65-F5344CB8AC3E}">
        <p14:creationId xmlns:p14="http://schemas.microsoft.com/office/powerpoint/2010/main" val="1446163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This slide further identifies typical equipment used at the work station for moving material.</a:t>
            </a:r>
            <a:endParaRPr dirty="0"/>
          </a:p>
        </p:txBody>
      </p:sp>
    </p:spTree>
    <p:extLst>
      <p:ext uri="{BB962C8B-B14F-4D97-AF65-F5344CB8AC3E}">
        <p14:creationId xmlns:p14="http://schemas.microsoft.com/office/powerpoint/2010/main" val="30692027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Some shops use pallet jacks to move material within the shop.</a:t>
            </a:r>
            <a:endParaRPr dirty="0"/>
          </a:p>
        </p:txBody>
      </p:sp>
    </p:spTree>
    <p:extLst>
      <p:ext uri="{BB962C8B-B14F-4D97-AF65-F5344CB8AC3E}">
        <p14:creationId xmlns:p14="http://schemas.microsoft.com/office/powerpoint/2010/main" val="2879818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This slide presents additional sling safety tips.</a:t>
            </a:r>
            <a:endParaRPr dirty="0"/>
          </a:p>
        </p:txBody>
      </p:sp>
    </p:spTree>
    <p:extLst>
      <p:ext uri="{BB962C8B-B14F-4D97-AF65-F5344CB8AC3E}">
        <p14:creationId xmlns:p14="http://schemas.microsoft.com/office/powerpoint/2010/main" val="32554699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This slide identifies hazards from moving materials at the work station and identifies strategies for avoiding these hazards.</a:t>
            </a:r>
            <a:endParaRPr dirty="0"/>
          </a:p>
        </p:txBody>
      </p:sp>
    </p:spTree>
    <p:extLst>
      <p:ext uri="{BB962C8B-B14F-4D97-AF65-F5344CB8AC3E}">
        <p14:creationId xmlns:p14="http://schemas.microsoft.com/office/powerpoint/2010/main" val="7360546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Use of pallet jacks and carts can be used to lighten the load for workers.</a:t>
            </a:r>
            <a:endParaRPr dirty="0"/>
          </a:p>
        </p:txBody>
      </p:sp>
    </p:spTree>
    <p:extLst>
      <p:ext uri="{BB962C8B-B14F-4D97-AF65-F5344CB8AC3E}">
        <p14:creationId xmlns:p14="http://schemas.microsoft.com/office/powerpoint/2010/main" val="13686725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This slide shows equipment examples.</a:t>
            </a:r>
            <a:endParaRPr dirty="0"/>
          </a:p>
        </p:txBody>
      </p:sp>
    </p:spTree>
    <p:extLst>
      <p:ext uri="{BB962C8B-B14F-4D97-AF65-F5344CB8AC3E}">
        <p14:creationId xmlns:p14="http://schemas.microsoft.com/office/powerpoint/2010/main" val="4009581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This slide presents safe operating tips for use of pallet jacks.</a:t>
            </a:r>
            <a:endParaRPr dirty="0"/>
          </a:p>
        </p:txBody>
      </p:sp>
    </p:spTree>
    <p:extLst>
      <p:ext uri="{BB962C8B-B14F-4D97-AF65-F5344CB8AC3E}">
        <p14:creationId xmlns:p14="http://schemas.microsoft.com/office/powerpoint/2010/main" val="8693245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This slide presents an example of a jib crane for movement of materials at the work station.</a:t>
            </a:r>
            <a:endParaRPr dirty="0"/>
          </a:p>
        </p:txBody>
      </p:sp>
    </p:spTree>
    <p:extLst>
      <p:ext uri="{BB962C8B-B14F-4D97-AF65-F5344CB8AC3E}">
        <p14:creationId xmlns:p14="http://schemas.microsoft.com/office/powerpoint/2010/main" val="36096516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The American institute of Steel Construction (AISC) has a pre-lift checklist for jib cranes available at its website.</a:t>
            </a:r>
            <a:endParaRPr dirty="0"/>
          </a:p>
        </p:txBody>
      </p:sp>
    </p:spTree>
    <p:extLst>
      <p:ext uri="{BB962C8B-B14F-4D97-AF65-F5344CB8AC3E}">
        <p14:creationId xmlns:p14="http://schemas.microsoft.com/office/powerpoint/2010/main" val="21014057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This slide is a continuation of The American institute of Steel Construction (AISC) pre-lift checklist for jib cranes. </a:t>
            </a:r>
            <a:endParaRPr dirty="0"/>
          </a:p>
        </p:txBody>
      </p:sp>
    </p:spTree>
    <p:extLst>
      <p:ext uri="{BB962C8B-B14F-4D97-AF65-F5344CB8AC3E}">
        <p14:creationId xmlns:p14="http://schemas.microsoft.com/office/powerpoint/2010/main" val="28425439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This slide depicts an example of a tool balancer that can be used to reduce the weight of tools during various shop operations.</a:t>
            </a:r>
            <a:endParaRPr dirty="0"/>
          </a:p>
        </p:txBody>
      </p:sp>
    </p:spTree>
    <p:extLst>
      <p:ext uri="{BB962C8B-B14F-4D97-AF65-F5344CB8AC3E}">
        <p14:creationId xmlns:p14="http://schemas.microsoft.com/office/powerpoint/2010/main" val="22689570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This slide depicts points in the material handling process where material is stored and stacked. The slide also emphasizes that these are hazard points.</a:t>
            </a:r>
            <a:endParaRPr dirty="0"/>
          </a:p>
        </p:txBody>
      </p:sp>
    </p:spTree>
    <p:extLst>
      <p:ext uri="{BB962C8B-B14F-4D97-AF65-F5344CB8AC3E}">
        <p14:creationId xmlns:p14="http://schemas.microsoft.com/office/powerpoint/2010/main" val="32876541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This slide identifies the key material storage topics addressed in the presentation.</a:t>
            </a:r>
            <a:endParaRPr dirty="0"/>
          </a:p>
        </p:txBody>
      </p:sp>
    </p:spTree>
    <p:extLst>
      <p:ext uri="{BB962C8B-B14F-4D97-AF65-F5344CB8AC3E}">
        <p14:creationId xmlns:p14="http://schemas.microsoft.com/office/powerpoint/2010/main" val="3859151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This slide identifies that chains are frequently used in moving materials.</a:t>
            </a:r>
            <a:endParaRPr dirty="0"/>
          </a:p>
        </p:txBody>
      </p:sp>
    </p:spTree>
    <p:extLst>
      <p:ext uri="{BB962C8B-B14F-4D97-AF65-F5344CB8AC3E}">
        <p14:creationId xmlns:p14="http://schemas.microsoft.com/office/powerpoint/2010/main" val="18355976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This slide shows examples of steel shapes being stored and stacked.</a:t>
            </a:r>
            <a:endParaRPr dirty="0"/>
          </a:p>
        </p:txBody>
      </p:sp>
    </p:spTree>
    <p:extLst>
      <p:ext uri="{BB962C8B-B14F-4D97-AF65-F5344CB8AC3E}">
        <p14:creationId xmlns:p14="http://schemas.microsoft.com/office/powerpoint/2010/main" val="11380568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This slide shows additional examples of steel shapes being stored and stacked.</a:t>
            </a:r>
            <a:endParaRPr dirty="0"/>
          </a:p>
        </p:txBody>
      </p:sp>
    </p:spTree>
    <p:extLst>
      <p:ext uri="{BB962C8B-B14F-4D97-AF65-F5344CB8AC3E}">
        <p14:creationId xmlns:p14="http://schemas.microsoft.com/office/powerpoint/2010/main" val="16188825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This slide identifies potential risks when storing and stacking steel materials, and presents strategies for reducing risks from this operation.</a:t>
            </a:r>
            <a:endParaRPr dirty="0"/>
          </a:p>
        </p:txBody>
      </p:sp>
    </p:spTree>
    <p:extLst>
      <p:ext uri="{BB962C8B-B14F-4D97-AF65-F5344CB8AC3E}">
        <p14:creationId xmlns:p14="http://schemas.microsoft.com/office/powerpoint/2010/main" val="34172782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The American National Standards Institute standard Z22.1-1982 addressed practices for handling and storing steel and provides some useful guidelines.</a:t>
            </a:r>
            <a:endParaRPr dirty="0"/>
          </a:p>
        </p:txBody>
      </p:sp>
    </p:spTree>
    <p:extLst>
      <p:ext uri="{BB962C8B-B14F-4D97-AF65-F5344CB8AC3E}">
        <p14:creationId xmlns:p14="http://schemas.microsoft.com/office/powerpoint/2010/main" val="356651317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This slide provides tips for storing materials that promote efficiency and safety.</a:t>
            </a:r>
            <a:endParaRPr dirty="0"/>
          </a:p>
        </p:txBody>
      </p:sp>
    </p:spTree>
    <p:extLst>
      <p:ext uri="{BB962C8B-B14F-4D97-AF65-F5344CB8AC3E}">
        <p14:creationId xmlns:p14="http://schemas.microsoft.com/office/powerpoint/2010/main" val="22083553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kern="1200" smtClean="0">
                <a:solidFill>
                  <a:schemeClr val="tx1"/>
                </a:solidFill>
                <a:effectLst/>
                <a:latin typeface="+mn-lt"/>
                <a:ea typeface="+mn-ea"/>
                <a:cs typeface="+mn-cs"/>
              </a:rPr>
              <a:t>This slide </a:t>
            </a:r>
            <a:r>
              <a:rPr lang="en-US" sz="1200" kern="1200" dirty="0" smtClean="0">
                <a:solidFill>
                  <a:schemeClr val="tx1"/>
                </a:solidFill>
                <a:effectLst/>
                <a:latin typeface="+mn-lt"/>
                <a:ea typeface="+mn-ea"/>
                <a:cs typeface="+mn-cs"/>
              </a:rPr>
              <a:t>presents guidelines for storing and stacking steel materials.</a:t>
            </a:r>
            <a:endParaRPr dirty="0"/>
          </a:p>
        </p:txBody>
      </p:sp>
    </p:spTree>
    <p:extLst>
      <p:ext uri="{BB962C8B-B14F-4D97-AF65-F5344CB8AC3E}">
        <p14:creationId xmlns:p14="http://schemas.microsoft.com/office/powerpoint/2010/main" val="214335174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This slide presents safe storage tips.</a:t>
            </a:r>
            <a:endParaRPr dirty="0"/>
          </a:p>
        </p:txBody>
      </p:sp>
    </p:spTree>
    <p:extLst>
      <p:ext uri="{BB962C8B-B14F-4D97-AF65-F5344CB8AC3E}">
        <p14:creationId xmlns:p14="http://schemas.microsoft.com/office/powerpoint/2010/main" val="71313359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This slide shows examples of stacking of steel shapes and fabricated steel elements.</a:t>
            </a:r>
            <a:endParaRPr dirty="0"/>
          </a:p>
        </p:txBody>
      </p:sp>
    </p:spTree>
    <p:extLst>
      <p:ext uri="{BB962C8B-B14F-4D97-AF65-F5344CB8AC3E}">
        <p14:creationId xmlns:p14="http://schemas.microsoft.com/office/powerpoint/2010/main" val="308601026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This slide shows use of blocking between steel beams.</a:t>
            </a:r>
            <a:endParaRPr dirty="0"/>
          </a:p>
        </p:txBody>
      </p:sp>
    </p:spTree>
    <p:extLst>
      <p:ext uri="{BB962C8B-B14F-4D97-AF65-F5344CB8AC3E}">
        <p14:creationId xmlns:p14="http://schemas.microsoft.com/office/powerpoint/2010/main" val="221151595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This slide shows stacking of smaller steel shapes.</a:t>
            </a:r>
            <a:endParaRPr dirty="0"/>
          </a:p>
        </p:txBody>
      </p:sp>
    </p:spTree>
    <p:extLst>
      <p:ext uri="{BB962C8B-B14F-4D97-AF65-F5344CB8AC3E}">
        <p14:creationId xmlns:p14="http://schemas.microsoft.com/office/powerpoint/2010/main" val="1581285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This slide presents chain safety tips.</a:t>
            </a:r>
            <a:endParaRPr dirty="0"/>
          </a:p>
        </p:txBody>
      </p:sp>
    </p:spTree>
    <p:extLst>
      <p:ext uri="{BB962C8B-B14F-4D97-AF65-F5344CB8AC3E}">
        <p14:creationId xmlns:p14="http://schemas.microsoft.com/office/powerpoint/2010/main" val="312262427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Round material must be blocked or banded to prevent movement of stored material.</a:t>
            </a:r>
            <a:endParaRPr dirty="0"/>
          </a:p>
        </p:txBody>
      </p:sp>
    </p:spTree>
    <p:extLst>
      <p:ext uri="{BB962C8B-B14F-4D97-AF65-F5344CB8AC3E}">
        <p14:creationId xmlns:p14="http://schemas.microsoft.com/office/powerpoint/2010/main" val="6389127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This slide shows an example of blocking of round coils.</a:t>
            </a:r>
            <a:endParaRPr dirty="0"/>
          </a:p>
        </p:txBody>
      </p:sp>
    </p:spTree>
    <p:extLst>
      <p:ext uri="{BB962C8B-B14F-4D97-AF65-F5344CB8AC3E}">
        <p14:creationId xmlns:p14="http://schemas.microsoft.com/office/powerpoint/2010/main" val="382789944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This slide presents tips for safe storage of miscellaneous materials used in the fabrication shop.</a:t>
            </a:r>
            <a:endParaRPr dirty="0"/>
          </a:p>
        </p:txBody>
      </p:sp>
    </p:spTree>
    <p:extLst>
      <p:ext uri="{BB962C8B-B14F-4D97-AF65-F5344CB8AC3E}">
        <p14:creationId xmlns:p14="http://schemas.microsoft.com/office/powerpoint/2010/main" val="291018008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This slide presents tips for safe storage of fuels used in the fabrication shop.</a:t>
            </a:r>
            <a:endParaRPr dirty="0"/>
          </a:p>
        </p:txBody>
      </p:sp>
    </p:spTree>
    <p:extLst>
      <p:ext uri="{BB962C8B-B14F-4D97-AF65-F5344CB8AC3E}">
        <p14:creationId xmlns:p14="http://schemas.microsoft.com/office/powerpoint/2010/main" val="224143512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The presenter should encourage attendees to ask questions about this module.</a:t>
            </a:r>
            <a:endParaRPr dirty="0"/>
          </a:p>
        </p:txBody>
      </p:sp>
    </p:spTree>
    <p:extLst>
      <p:ext uri="{BB962C8B-B14F-4D97-AF65-F5344CB8AC3E}">
        <p14:creationId xmlns:p14="http://schemas.microsoft.com/office/powerpoint/2010/main" val="370569355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kern="1200" smtClean="0">
                <a:solidFill>
                  <a:schemeClr val="tx1"/>
                </a:solidFill>
                <a:effectLst/>
                <a:latin typeface="+mn-lt"/>
                <a:ea typeface="+mn-ea"/>
                <a:cs typeface="+mn-cs"/>
              </a:rPr>
              <a:t>Encourage attendees to stand and stretch.</a:t>
            </a:r>
            <a:endParaRPr/>
          </a:p>
        </p:txBody>
      </p:sp>
    </p:spTree>
    <p:extLst>
      <p:ext uri="{BB962C8B-B14F-4D97-AF65-F5344CB8AC3E}">
        <p14:creationId xmlns:p14="http://schemas.microsoft.com/office/powerpoint/2010/main" val="1282609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This slide presents additional chain safety tips.</a:t>
            </a:r>
            <a:endParaRPr dirty="0"/>
          </a:p>
        </p:txBody>
      </p:sp>
    </p:spTree>
    <p:extLst>
      <p:ext uri="{BB962C8B-B14F-4D97-AF65-F5344CB8AC3E}">
        <p14:creationId xmlns:p14="http://schemas.microsoft.com/office/powerpoint/2010/main" val="3107851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This slide emphasizes that makeshift hardware should not be used.</a:t>
            </a:r>
            <a:endParaRPr dirty="0"/>
          </a:p>
        </p:txBody>
      </p:sp>
    </p:spTree>
    <p:extLst>
      <p:ext uri="{BB962C8B-B14F-4D97-AF65-F5344CB8AC3E}">
        <p14:creationId xmlns:p14="http://schemas.microsoft.com/office/powerpoint/2010/main" val="2591748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The American institute of Steel Construction (AISC) has a daily chain inspection checklist available at its website.</a:t>
            </a:r>
            <a:endParaRPr dirty="0"/>
          </a:p>
        </p:txBody>
      </p:sp>
    </p:spTree>
    <p:extLst>
      <p:ext uri="{BB962C8B-B14F-4D97-AF65-F5344CB8AC3E}">
        <p14:creationId xmlns:p14="http://schemas.microsoft.com/office/powerpoint/2010/main" val="3412042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57200" y="6697674"/>
            <a:ext cx="8229600" cy="0"/>
          </a:xfrm>
          <a:custGeom>
            <a:avLst/>
            <a:gdLst/>
            <a:ahLst/>
            <a:cxnLst/>
            <a:rect l="l" t="t" r="r" b="b"/>
            <a:pathLst>
              <a:path w="8229600">
                <a:moveTo>
                  <a:pt x="0" y="0"/>
                </a:moveTo>
                <a:lnTo>
                  <a:pt x="8229600" y="0"/>
                </a:lnTo>
              </a:path>
            </a:pathLst>
          </a:custGeom>
          <a:ln w="50800">
            <a:solidFill>
              <a:srgbClr val="CFD3D3"/>
            </a:solidFill>
          </a:ln>
        </p:spPr>
        <p:txBody>
          <a:bodyPr wrap="square" lIns="0" tIns="0" rIns="0" bIns="0" rtlCol="0"/>
          <a:lstStyle/>
          <a:p>
            <a:endParaRPr/>
          </a:p>
        </p:txBody>
      </p:sp>
      <p:sp>
        <p:nvSpPr>
          <p:cNvPr id="17" name="bk object 17"/>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4CC"/>
            </a:solidFill>
          </a:ln>
        </p:spPr>
        <p:txBody>
          <a:bodyPr wrap="square" lIns="0" tIns="0" rIns="0" bIns="0" rtlCol="0"/>
          <a:lstStyle/>
          <a:p>
            <a:endParaRPr/>
          </a:p>
        </p:txBody>
      </p:sp>
      <p:sp>
        <p:nvSpPr>
          <p:cNvPr id="2" name="Holder 2"/>
          <p:cNvSpPr>
            <a:spLocks noGrp="1"/>
          </p:cNvSpPr>
          <p:nvPr>
            <p:ph type="ctrTitle"/>
          </p:nvPr>
        </p:nvSpPr>
        <p:spPr>
          <a:xfrm>
            <a:off x="1598167" y="2635271"/>
            <a:ext cx="5947664" cy="788035"/>
          </a:xfrm>
          <a:prstGeom prst="rect">
            <a:avLst/>
          </a:prstGeom>
        </p:spPr>
        <p:txBody>
          <a:bodyPr wrap="square" lIns="0" tIns="0" rIns="0" bIns="0">
            <a:spAutoFit/>
          </a:bodyPr>
          <a:lstStyle>
            <a:lvl1pPr>
              <a:defRPr sz="6000" b="1" i="0">
                <a:solidFill>
                  <a:srgbClr val="0C2FB8"/>
                </a:solidFill>
                <a:latin typeface="Arial"/>
                <a:cs typeface="Arial"/>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532297C-FD9B-4A5C-BC06-E3074F363590}" type="datetime1">
              <a:rPr lang="en-US" smtClean="0"/>
              <a:t>7/23/2018</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Arial"/>
                <a:cs typeface="Arial"/>
              </a:defRPr>
            </a:lvl1pPr>
          </a:lstStyle>
          <a:p>
            <a:pPr marL="110489">
              <a:lnSpc>
                <a:spcPct val="100000"/>
              </a:lnSpc>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0C2FB8"/>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400" b="1" i="0">
                <a:solidFill>
                  <a:srgbClr val="0C2FB8"/>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972805F3-753D-455E-86A7-1039968F85B2}" type="datetime1">
              <a:rPr lang="en-US" smtClean="0"/>
              <a:t>7/23/2018</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Arial"/>
                <a:cs typeface="Arial"/>
              </a:defRPr>
            </a:lvl1pPr>
          </a:lstStyle>
          <a:p>
            <a:pPr marL="110489">
              <a:lnSpc>
                <a:spcPct val="100000"/>
              </a:lnSpc>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0C2FB8"/>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A0C04471-8589-48E1-94F3-9421D68E0C42}" type="datetime1">
              <a:rPr lang="en-US" smtClean="0"/>
              <a:t>7/23/2018</a:t>
            </a:fld>
            <a:endParaRPr lang="en-US"/>
          </a:p>
        </p:txBody>
      </p:sp>
      <p:sp>
        <p:nvSpPr>
          <p:cNvPr id="7" name="Holder 7"/>
          <p:cNvSpPr>
            <a:spLocks noGrp="1"/>
          </p:cNvSpPr>
          <p:nvPr>
            <p:ph type="sldNum" sz="quarter" idx="7"/>
          </p:nvPr>
        </p:nvSpPr>
        <p:spPr/>
        <p:txBody>
          <a:bodyPr lIns="0" tIns="0" rIns="0" bIns="0"/>
          <a:lstStyle>
            <a:lvl1pPr>
              <a:defRPr sz="1200" b="0" i="0">
                <a:solidFill>
                  <a:srgbClr val="888888"/>
                </a:solidFill>
                <a:latin typeface="Arial"/>
                <a:cs typeface="Arial"/>
              </a:defRPr>
            </a:lvl1pPr>
          </a:lstStyle>
          <a:p>
            <a:pPr marL="110489">
              <a:lnSpc>
                <a:spcPct val="100000"/>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0C2FB8"/>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6A3C4B5-11A1-429B-8A95-02F0F0623DD6}" type="datetime1">
              <a:rPr lang="en-US" smtClean="0"/>
              <a:t>7/23/2018</a:t>
            </a:fld>
            <a:endParaRPr lang="en-US"/>
          </a:p>
        </p:txBody>
      </p:sp>
      <p:sp>
        <p:nvSpPr>
          <p:cNvPr id="5" name="Holder 5"/>
          <p:cNvSpPr>
            <a:spLocks noGrp="1"/>
          </p:cNvSpPr>
          <p:nvPr>
            <p:ph type="sldNum" sz="quarter" idx="7"/>
          </p:nvPr>
        </p:nvSpPr>
        <p:spPr/>
        <p:txBody>
          <a:bodyPr lIns="0" tIns="0" rIns="0" bIns="0"/>
          <a:lstStyle>
            <a:lvl1pPr>
              <a:defRPr sz="1200" b="0" i="0">
                <a:solidFill>
                  <a:srgbClr val="888888"/>
                </a:solidFill>
                <a:latin typeface="Arial"/>
                <a:cs typeface="Arial"/>
              </a:defRPr>
            </a:lvl1pPr>
          </a:lstStyle>
          <a:p>
            <a:pPr marL="110489">
              <a:lnSpc>
                <a:spcPct val="100000"/>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08B6FF5B-EFF2-492E-9A09-DCE8B65A5FDF}" type="datetime1">
              <a:rPr lang="en-US" smtClean="0"/>
              <a:t>7/23/2018</a:t>
            </a:fld>
            <a:endParaRPr lang="en-US"/>
          </a:p>
        </p:txBody>
      </p:sp>
      <p:sp>
        <p:nvSpPr>
          <p:cNvPr id="4" name="Holder 4"/>
          <p:cNvSpPr>
            <a:spLocks noGrp="1"/>
          </p:cNvSpPr>
          <p:nvPr>
            <p:ph type="sldNum" sz="quarter" idx="7"/>
          </p:nvPr>
        </p:nvSpPr>
        <p:spPr/>
        <p:txBody>
          <a:bodyPr lIns="0" tIns="0" rIns="0" bIns="0"/>
          <a:lstStyle>
            <a:lvl1pPr>
              <a:defRPr sz="1200" b="0" i="0">
                <a:solidFill>
                  <a:srgbClr val="888888"/>
                </a:solidFill>
                <a:latin typeface="Arial"/>
                <a:cs typeface="Arial"/>
              </a:defRPr>
            </a:lvl1pPr>
          </a:lstStyle>
          <a:p>
            <a:pPr marL="110489">
              <a:lnSpc>
                <a:spcPct val="100000"/>
              </a:lnSpc>
            </a:pPr>
            <a:fld id="{81D60167-4931-47E6-BA6A-407CBD079E47}" type="slidenum">
              <a:rPr dirty="0"/>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Body">
    <p:spTree>
      <p:nvGrpSpPr>
        <p:cNvPr id="1" name="Shape 13"/>
        <p:cNvGrpSpPr/>
        <p:nvPr/>
      </p:nvGrpSpPr>
      <p:grpSpPr>
        <a:xfrm>
          <a:off x="0" y="0"/>
          <a:ext cx="0" cy="0"/>
          <a:chOff x="0" y="0"/>
          <a:chExt cx="0" cy="0"/>
        </a:xfrm>
      </p:grpSpPr>
      <p:sp>
        <p:nvSpPr>
          <p:cNvPr id="15" name="Shape 15"/>
          <p:cNvSpPr txBox="1">
            <a:spLocks noGrp="1"/>
          </p:cNvSpPr>
          <p:nvPr>
            <p:ph type="body" idx="1"/>
          </p:nvPr>
        </p:nvSpPr>
        <p:spPr>
          <a:xfrm>
            <a:off x="544013" y="1524002"/>
            <a:ext cx="7726101" cy="3724153"/>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dirty="0"/>
          </a:p>
        </p:txBody>
      </p:sp>
      <p:cxnSp>
        <p:nvCxnSpPr>
          <p:cNvPr id="16" name="Shape 16"/>
          <p:cNvCxnSpPr/>
          <p:nvPr/>
        </p:nvCxnSpPr>
        <p:spPr>
          <a:xfrm>
            <a:off x="457200" y="1524000"/>
            <a:ext cx="8229600" cy="0"/>
          </a:xfrm>
          <a:prstGeom prst="straightConnector1">
            <a:avLst/>
          </a:prstGeom>
          <a:noFill/>
          <a:ln w="50800" cap="flat">
            <a:solidFill>
              <a:srgbClr val="1155CC"/>
            </a:solidFill>
            <a:prstDash val="solid"/>
            <a:round/>
            <a:headEnd type="none" w="med" len="med"/>
            <a:tailEnd type="none" w="med" len="med"/>
          </a:ln>
        </p:spPr>
      </p:cxn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Box 3"/>
          <p:cNvSpPr txBox="1"/>
          <p:nvPr userDrawn="1"/>
        </p:nvSpPr>
        <p:spPr>
          <a:xfrm>
            <a:off x="5497977" y="5617580"/>
            <a:ext cx="538223" cy="738664"/>
          </a:xfrm>
          <a:prstGeom prst="rect">
            <a:avLst/>
          </a:prstGeom>
          <a:noFill/>
        </p:spPr>
        <p:txBody>
          <a:bodyPr wrap="square" rtlCol="0">
            <a:spAutoFit/>
          </a:bodyPr>
          <a:lstStyle/>
          <a:p>
            <a:endParaRPr lang="en-US" sz="1400" kern="0" dirty="0">
              <a:solidFill>
                <a:srgbClr val="000000"/>
              </a:solidFill>
              <a:cs typeface="Arial"/>
              <a:sym typeface="Arial"/>
              <a:rtl val="0"/>
            </a:endParaRPr>
          </a:p>
          <a:p>
            <a:endParaRPr lang="en-US" sz="1400" kern="0" dirty="0">
              <a:solidFill>
                <a:srgbClr val="000000"/>
              </a:solidFill>
              <a:cs typeface="Arial"/>
              <a:sym typeface="Arial"/>
              <a:rtl val="0"/>
            </a:endParaRPr>
          </a:p>
          <a:p>
            <a:endParaRPr lang="en-US" sz="1400" kern="0" dirty="0">
              <a:solidFill>
                <a:srgbClr val="000000"/>
              </a:solidFill>
              <a:cs typeface="Arial"/>
              <a:sym typeface="Arial"/>
              <a:rtl val="0"/>
            </a:endParaRPr>
          </a:p>
        </p:txBody>
      </p:sp>
      <p:sp>
        <p:nvSpPr>
          <p:cNvPr id="3" name="Date Placeholder 2"/>
          <p:cNvSpPr>
            <a:spLocks noGrp="1"/>
          </p:cNvSpPr>
          <p:nvPr>
            <p:ph type="dt" sz="half" idx="10"/>
          </p:nvPr>
        </p:nvSpPr>
        <p:spPr/>
        <p:txBody>
          <a:bodyPr/>
          <a:lstStyle/>
          <a:p>
            <a:fld id="{2AE08EE3-AACA-4387-8895-184445C5F23C}" type="datetime1">
              <a:rPr lang="en-US" smtClean="0">
                <a:solidFill>
                  <a:srgbClr val="000000">
                    <a:tint val="75000"/>
                  </a:srgbClr>
                </a:solidFill>
              </a:rPr>
              <a:t>7/23/2018</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B3F18419-AC6D-4ED2-A892-A000DD3A58A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7679367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57200" y="6697674"/>
            <a:ext cx="8229600" cy="0"/>
          </a:xfrm>
          <a:custGeom>
            <a:avLst/>
            <a:gdLst/>
            <a:ahLst/>
            <a:cxnLst/>
            <a:rect l="l" t="t" r="r" b="b"/>
            <a:pathLst>
              <a:path w="8229600">
                <a:moveTo>
                  <a:pt x="0" y="0"/>
                </a:moveTo>
                <a:lnTo>
                  <a:pt x="8229600" y="0"/>
                </a:lnTo>
              </a:path>
            </a:pathLst>
          </a:custGeom>
          <a:ln w="50800">
            <a:solidFill>
              <a:srgbClr val="CFD3D3"/>
            </a:solidFill>
          </a:ln>
        </p:spPr>
        <p:txBody>
          <a:bodyPr wrap="square" lIns="0" tIns="0" rIns="0" bIns="0" rtlCol="0"/>
          <a:lstStyle/>
          <a:p>
            <a:endParaRPr/>
          </a:p>
        </p:txBody>
      </p:sp>
      <p:sp>
        <p:nvSpPr>
          <p:cNvPr id="2" name="Holder 2"/>
          <p:cNvSpPr>
            <a:spLocks noGrp="1"/>
          </p:cNvSpPr>
          <p:nvPr>
            <p:ph type="title"/>
          </p:nvPr>
        </p:nvSpPr>
        <p:spPr>
          <a:xfrm>
            <a:off x="556361" y="555615"/>
            <a:ext cx="8031276" cy="855344"/>
          </a:xfrm>
          <a:prstGeom prst="rect">
            <a:avLst/>
          </a:prstGeom>
        </p:spPr>
        <p:txBody>
          <a:bodyPr wrap="square" lIns="0" tIns="0" rIns="0" bIns="0">
            <a:spAutoFit/>
          </a:bodyPr>
          <a:lstStyle>
            <a:lvl1pPr>
              <a:defRPr sz="3600" b="1" i="0">
                <a:solidFill>
                  <a:srgbClr val="0C2FB8"/>
                </a:solidFill>
                <a:latin typeface="Arial"/>
                <a:cs typeface="Arial"/>
              </a:defRPr>
            </a:lvl1pPr>
          </a:lstStyle>
          <a:p>
            <a:endParaRPr/>
          </a:p>
        </p:txBody>
      </p:sp>
      <p:sp>
        <p:nvSpPr>
          <p:cNvPr id="3" name="Holder 3"/>
          <p:cNvSpPr>
            <a:spLocks noGrp="1"/>
          </p:cNvSpPr>
          <p:nvPr>
            <p:ph type="body" idx="1"/>
          </p:nvPr>
        </p:nvSpPr>
        <p:spPr>
          <a:xfrm>
            <a:off x="84505" y="1756822"/>
            <a:ext cx="8974988" cy="3622675"/>
          </a:xfrm>
          <a:prstGeom prst="rect">
            <a:avLst/>
          </a:prstGeom>
        </p:spPr>
        <p:txBody>
          <a:bodyPr wrap="square" lIns="0" tIns="0" rIns="0" bIns="0">
            <a:spAutoFit/>
          </a:bodyPr>
          <a:lstStyle>
            <a:lvl1pPr>
              <a:defRPr sz="2400" b="1" i="0">
                <a:solidFill>
                  <a:srgbClr val="0C2FB8"/>
                </a:solidFill>
                <a:latin typeface="Arial"/>
                <a:cs typeface="Arial"/>
              </a:defRPr>
            </a:lvl1p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B9A04F17-DA5E-4673-9224-E903F7CB1F8A}" type="datetime1">
              <a:rPr lang="en-US" smtClean="0"/>
              <a:t>7/23/2018</a:t>
            </a:fld>
            <a:endParaRPr lang="en-US"/>
          </a:p>
        </p:txBody>
      </p:sp>
      <p:sp>
        <p:nvSpPr>
          <p:cNvPr id="6" name="Holder 6"/>
          <p:cNvSpPr>
            <a:spLocks noGrp="1"/>
          </p:cNvSpPr>
          <p:nvPr>
            <p:ph type="sldNum" sz="quarter" idx="7"/>
          </p:nvPr>
        </p:nvSpPr>
        <p:spPr>
          <a:xfrm>
            <a:off x="8399018" y="6461204"/>
            <a:ext cx="221615" cy="177800"/>
          </a:xfrm>
          <a:prstGeom prst="rect">
            <a:avLst/>
          </a:prstGeom>
        </p:spPr>
        <p:txBody>
          <a:bodyPr wrap="square" lIns="0" tIns="0" rIns="0" bIns="0">
            <a:spAutoFit/>
          </a:bodyPr>
          <a:lstStyle>
            <a:lvl1pPr>
              <a:defRPr sz="1200" b="0" i="0">
                <a:solidFill>
                  <a:srgbClr val="888888"/>
                </a:solidFill>
                <a:latin typeface="Arial"/>
                <a:cs typeface="Arial"/>
              </a:defRPr>
            </a:lvl1pPr>
          </a:lstStyle>
          <a:p>
            <a:pPr marL="110489">
              <a:lnSpc>
                <a:spcPct val="100000"/>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thefabricator.com/article/materialshandling/understanding-lift-magnet-compliance"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2.emf"/><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http://www.aisc.org/content.aspx?id=31828"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7.emf"/><Relationship Id="rId5" Type="http://schemas.openxmlformats.org/officeDocument/2006/relationships/hyperlink" Target="https://www.osha.gov/dsg/guidance/slings/synth-web.html" TargetMode="Externa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7.emf"/></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7.emf"/><Relationship Id="rId4" Type="http://schemas.openxmlformats.org/officeDocument/2006/relationships/hyperlink" Target="https://www.osha.gov/dsg/guidance/slings/synth-web.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7.emf"/><Relationship Id="rId4" Type="http://schemas.openxmlformats.org/officeDocument/2006/relationships/hyperlink" Target="https://www.osha.gov/dsg/guidance/slings/synth-web.htm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osha.gov/dsg/guidance/slings/synth-web.html"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hyperlink" Target="http://www.aisc.org/content.aspx?id=31828"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hyperlink" Target="https://www.osha.gov/SLTC/etools/pit/forklift/types/classes.html#class1"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hyperlink" Target="https://www.osha.gov/Publications/OSHA3252/3252.html"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osha.gov/Publications/OSHA3252/3252.html"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www.osha.gov/Publications/OSHA3252/3252.html"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www.osha.gov/Publications/OSHA3252/3252.html"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hyperlink" Target="https://www.osha.gov/Publications/OSHA2236/osha2236.html"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osha.gov/Publications/OSHA3252/3252.html"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hyperlink" Target="https://www.osha.gov/Publications/OSHA2236/osha2236.html"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osha.gov/Publications/OSHA3252/3252.html"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www.osha.gov/Publications/OSHA3252/3252.html"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www.osha.gov/Publications/OSHA3252/3252.html"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s://www.osha.gov/Publications/OSHA3252/3252.html"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hyperlink" Target="https://www.osha.gov/SLTC/poweredindustrialtrucks/index.html" TargetMode="External"/><Relationship Id="rId5" Type="http://schemas.openxmlformats.org/officeDocument/2006/relationships/hyperlink" Target="https://www.osha.gov/Publications/warehousing.html" TargetMode="External"/><Relationship Id="rId4" Type="http://schemas.openxmlformats.org/officeDocument/2006/relationships/hyperlink" Target="https://www.osha.gov/Publications/OSHA2236/osha2236.html"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s://www.osha.gov/Publications/OSHA3252/3252.html"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hyperlink" Target="https://www.osha.gov/SLTC/etools/pit/forklift/types/classes.html#class1"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osha.gov/SLTC/poweredindustrialtrucks/index.html"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hyperlink" Target="http://www.osha.gov/dte/library/pit/daily_pit_checklist.html" TargetMode="External"/><Relationship Id="rId5" Type="http://schemas.openxmlformats.org/officeDocument/2006/relationships/hyperlink" Target="https://www.osha.gov/dte/library/pit/daily_pit_checklist.html" TargetMode="External"/><Relationship Id="rId4" Type="http://schemas.openxmlformats.org/officeDocument/2006/relationships/hyperlink" Target="http://www.osha.gov/SLTC/poweredindustrialtrucks/index.html"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3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32.jpg"/></Relationships>
</file>

<file path=ppt/slides/_rels/slide4.xml.rels><?xml version="1.0" encoding="UTF-8" standalone="yes"?>
<Relationships xmlns="http://schemas.openxmlformats.org/package/2006/relationships"><Relationship Id="rId3" Type="http://schemas.openxmlformats.org/officeDocument/2006/relationships/hyperlink" Target="https://www.osha.gov/Publications/OSHA2236/osha2236.html"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2.xml"/><Relationship Id="rId1" Type="http://schemas.openxmlformats.org/officeDocument/2006/relationships/slideLayout" Target="../slideLayouts/slideLayout4.xml"/><Relationship Id="rId5" Type="http://schemas.openxmlformats.org/officeDocument/2006/relationships/hyperlink" Target="http://www.osha.gov/SLTC/etools/pit/forklift/types/classes.html#class1" TargetMode="External"/><Relationship Id="rId4" Type="http://schemas.openxmlformats.org/officeDocument/2006/relationships/image" Target="../media/image33.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hyperlink" Target="http://www.aisc.org/content.aspx?id=31828"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hyperlink" Target="http://www.aisc.org/content.aspx?id=31828"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image" Target="../media/image39.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0.xml"/><Relationship Id="rId1" Type="http://schemas.openxmlformats.org/officeDocument/2006/relationships/slideLayout" Target="../slideLayouts/slideLayout4.xml"/><Relationship Id="rId4" Type="http://schemas.openxmlformats.org/officeDocument/2006/relationships/image" Target="../media/image41.jpeg"/></Relationships>
</file>

<file path=ppt/slides/_rels/slide5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1.xml"/><Relationship Id="rId1" Type="http://schemas.openxmlformats.org/officeDocument/2006/relationships/slideLayout" Target="../slideLayouts/slideLayout4.xml"/><Relationship Id="rId4" Type="http://schemas.openxmlformats.org/officeDocument/2006/relationships/image" Target="../media/image43.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7.xml"/><Relationship Id="rId1" Type="http://schemas.openxmlformats.org/officeDocument/2006/relationships/slideLayout" Target="../slideLayouts/slideLayout4.xml"/><Relationship Id="rId5" Type="http://schemas.openxmlformats.org/officeDocument/2006/relationships/image" Target="../media/image49.jpeg"/><Relationship Id="rId4" Type="http://schemas.openxmlformats.org/officeDocument/2006/relationships/image" Target="../media/image48.jpeg"/></Relationships>
</file>

<file path=ppt/slides/_rels/slide58.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9.xml"/><Relationship Id="rId1" Type="http://schemas.openxmlformats.org/officeDocument/2006/relationships/slideLayout" Target="../slideLayouts/slideLayout4.xml"/><Relationship Id="rId5" Type="http://schemas.openxmlformats.org/officeDocument/2006/relationships/image" Target="../media/image53.jpeg"/><Relationship Id="rId4" Type="http://schemas.openxmlformats.org/officeDocument/2006/relationships/image" Target="../media/image52.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emf"/><Relationship Id="rId5" Type="http://schemas.openxmlformats.org/officeDocument/2006/relationships/hyperlink" Target="https://www.osha.gov/dsg/guidance/slings/alloy.html" TargetMode="External"/><Relationship Id="rId4" Type="http://schemas.openxmlformats.org/officeDocument/2006/relationships/image" Target="../media/image5.jpeg"/></Relationships>
</file>

<file path=ppt/slides/_rels/slide6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62.xml"/><Relationship Id="rId1" Type="http://schemas.openxmlformats.org/officeDocument/2006/relationships/slideLayout" Target="../slideLayouts/slideLayout4.xml"/><Relationship Id="rId5" Type="http://schemas.openxmlformats.org/officeDocument/2006/relationships/image" Target="../media/image58.jpeg"/><Relationship Id="rId4" Type="http://schemas.openxmlformats.org/officeDocument/2006/relationships/image" Target="../media/image57.jp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www.aisc.org/content.aspx?id=3182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4CC"/>
            </a:solidFill>
          </a:ln>
        </p:spPr>
        <p:txBody>
          <a:bodyPr wrap="square" lIns="0" tIns="0" rIns="0" bIns="0" rtlCol="0"/>
          <a:lstStyle/>
          <a:p>
            <a:endParaRPr/>
          </a:p>
        </p:txBody>
      </p:sp>
      <p:sp>
        <p:nvSpPr>
          <p:cNvPr id="3" name="object 3"/>
          <p:cNvSpPr txBox="1"/>
          <p:nvPr/>
        </p:nvSpPr>
        <p:spPr>
          <a:xfrm>
            <a:off x="535940" y="486647"/>
            <a:ext cx="6322060" cy="457200"/>
          </a:xfrm>
          <a:prstGeom prst="rect">
            <a:avLst/>
          </a:prstGeom>
        </p:spPr>
        <p:txBody>
          <a:bodyPr vert="horz" wrap="square" lIns="0" tIns="0" rIns="0" bIns="0" rtlCol="0">
            <a:spAutoFit/>
          </a:bodyPr>
          <a:lstStyle/>
          <a:p>
            <a:pPr marL="12700">
              <a:lnSpc>
                <a:spcPts val="4285"/>
              </a:lnSpc>
              <a:tabLst>
                <a:tab pos="3947795" algn="l"/>
              </a:tabLst>
            </a:pPr>
            <a:r>
              <a:rPr sz="3600" b="1" dirty="0">
                <a:solidFill>
                  <a:srgbClr val="0C2FB8"/>
                </a:solidFill>
                <a:latin typeface="Arial"/>
                <a:cs typeface="Arial"/>
              </a:rPr>
              <a:t>Mate</a:t>
            </a:r>
            <a:r>
              <a:rPr sz="3600" b="1" spc="5" dirty="0">
                <a:solidFill>
                  <a:srgbClr val="0C2FB8"/>
                </a:solidFill>
                <a:latin typeface="Arial"/>
                <a:cs typeface="Arial"/>
              </a:rPr>
              <a:t>r</a:t>
            </a:r>
            <a:r>
              <a:rPr sz="3600" b="1" dirty="0">
                <a:solidFill>
                  <a:srgbClr val="0C2FB8"/>
                </a:solidFill>
                <a:latin typeface="Arial"/>
                <a:cs typeface="Arial"/>
              </a:rPr>
              <a:t>ial</a:t>
            </a:r>
            <a:r>
              <a:rPr sz="3600" b="1" spc="-15" dirty="0">
                <a:solidFill>
                  <a:srgbClr val="0C2FB8"/>
                </a:solidFill>
                <a:latin typeface="Arial"/>
                <a:cs typeface="Arial"/>
              </a:rPr>
              <a:t> </a:t>
            </a:r>
            <a:r>
              <a:rPr sz="3600" b="1" dirty="0">
                <a:solidFill>
                  <a:srgbClr val="0C2FB8"/>
                </a:solidFill>
                <a:latin typeface="Arial"/>
                <a:cs typeface="Arial"/>
              </a:rPr>
              <a:t>Handli</a:t>
            </a:r>
            <a:r>
              <a:rPr sz="3600" b="1" spc="-15" dirty="0">
                <a:solidFill>
                  <a:srgbClr val="0C2FB8"/>
                </a:solidFill>
                <a:latin typeface="Arial"/>
                <a:cs typeface="Arial"/>
              </a:rPr>
              <a:t>n</a:t>
            </a:r>
            <a:r>
              <a:rPr sz="3600" b="1" dirty="0">
                <a:solidFill>
                  <a:srgbClr val="0C2FB8"/>
                </a:solidFill>
                <a:latin typeface="Arial"/>
                <a:cs typeface="Arial"/>
              </a:rPr>
              <a:t>g	Equi</a:t>
            </a:r>
            <a:r>
              <a:rPr sz="3600" b="1" spc="-15" dirty="0">
                <a:solidFill>
                  <a:srgbClr val="0C2FB8"/>
                </a:solidFill>
                <a:latin typeface="Arial"/>
                <a:cs typeface="Arial"/>
              </a:rPr>
              <a:t>p</a:t>
            </a:r>
            <a:r>
              <a:rPr sz="3600" b="1" dirty="0">
                <a:solidFill>
                  <a:srgbClr val="0C2FB8"/>
                </a:solidFill>
                <a:latin typeface="Arial"/>
                <a:cs typeface="Arial"/>
              </a:rPr>
              <a:t>ment</a:t>
            </a:r>
            <a:endParaRPr sz="3600" dirty="0">
              <a:latin typeface="Arial"/>
              <a:cs typeface="Arial"/>
            </a:endParaRPr>
          </a:p>
        </p:txBody>
      </p:sp>
      <p:sp>
        <p:nvSpPr>
          <p:cNvPr id="4" name="object 4"/>
          <p:cNvSpPr txBox="1"/>
          <p:nvPr/>
        </p:nvSpPr>
        <p:spPr>
          <a:xfrm>
            <a:off x="535940" y="1011205"/>
            <a:ext cx="7562850" cy="2480945"/>
          </a:xfrm>
          <a:prstGeom prst="rect">
            <a:avLst/>
          </a:prstGeom>
        </p:spPr>
        <p:txBody>
          <a:bodyPr vert="horz" wrap="square" lIns="0" tIns="0" rIns="0" bIns="0" rtlCol="0">
            <a:spAutoFit/>
          </a:bodyPr>
          <a:lstStyle/>
          <a:p>
            <a:pPr marL="12700">
              <a:lnSpc>
                <a:spcPct val="100000"/>
              </a:lnSpc>
            </a:pPr>
            <a:r>
              <a:rPr sz="2400" b="1" dirty="0">
                <a:solidFill>
                  <a:srgbClr val="0C2FB8"/>
                </a:solidFill>
                <a:latin typeface="Arial"/>
                <a:cs typeface="Arial"/>
              </a:rPr>
              <a:t>Module</a:t>
            </a:r>
            <a:r>
              <a:rPr sz="2400" b="1" spc="-20" dirty="0">
                <a:solidFill>
                  <a:srgbClr val="0C2FB8"/>
                </a:solidFill>
                <a:latin typeface="Arial"/>
                <a:cs typeface="Arial"/>
              </a:rPr>
              <a:t> </a:t>
            </a:r>
            <a:r>
              <a:rPr sz="2400" b="1" dirty="0">
                <a:solidFill>
                  <a:srgbClr val="0C2FB8"/>
                </a:solidFill>
                <a:latin typeface="Arial"/>
                <a:cs typeface="Arial"/>
              </a:rPr>
              <a:t>3</a:t>
            </a:r>
            <a:endParaRPr sz="2400" dirty="0">
              <a:latin typeface="Arial"/>
              <a:cs typeface="Arial"/>
            </a:endParaRPr>
          </a:p>
          <a:p>
            <a:pPr marL="41275">
              <a:lnSpc>
                <a:spcPct val="100000"/>
              </a:lnSpc>
              <a:spcBef>
                <a:spcPts val="1910"/>
              </a:spcBef>
            </a:pPr>
            <a:r>
              <a:rPr sz="2400" b="1" dirty="0">
                <a:solidFill>
                  <a:srgbClr val="0C2FB8"/>
                </a:solidFill>
                <a:latin typeface="Arial"/>
                <a:cs typeface="Arial"/>
              </a:rPr>
              <a:t>Rig</a:t>
            </a:r>
            <a:r>
              <a:rPr sz="2400" b="1" spc="-10" dirty="0">
                <a:solidFill>
                  <a:srgbClr val="0C2FB8"/>
                </a:solidFill>
                <a:latin typeface="Arial"/>
                <a:cs typeface="Arial"/>
              </a:rPr>
              <a:t>g</a:t>
            </a:r>
            <a:r>
              <a:rPr sz="2400" b="1" dirty="0">
                <a:solidFill>
                  <a:srgbClr val="0C2FB8"/>
                </a:solidFill>
                <a:latin typeface="Arial"/>
                <a:cs typeface="Arial"/>
              </a:rPr>
              <a:t>ing</a:t>
            </a:r>
            <a:r>
              <a:rPr sz="2400" b="1" spc="-25" dirty="0">
                <a:solidFill>
                  <a:srgbClr val="0C2FB8"/>
                </a:solidFill>
                <a:latin typeface="Arial"/>
                <a:cs typeface="Arial"/>
              </a:rPr>
              <a:t> </a:t>
            </a:r>
            <a:r>
              <a:rPr sz="2400" b="1" dirty="0">
                <a:solidFill>
                  <a:srgbClr val="0C2FB8"/>
                </a:solidFill>
                <a:latin typeface="Arial"/>
                <a:cs typeface="Arial"/>
              </a:rPr>
              <a:t>E</a:t>
            </a:r>
            <a:r>
              <a:rPr sz="2400" b="1" spc="-10" dirty="0">
                <a:solidFill>
                  <a:srgbClr val="0C2FB8"/>
                </a:solidFill>
                <a:latin typeface="Arial"/>
                <a:cs typeface="Arial"/>
              </a:rPr>
              <a:t>q</a:t>
            </a:r>
            <a:r>
              <a:rPr sz="2400" b="1" dirty="0">
                <a:solidFill>
                  <a:srgbClr val="0C2FB8"/>
                </a:solidFill>
                <a:latin typeface="Arial"/>
                <a:cs typeface="Arial"/>
              </a:rPr>
              <a:t>uipme</a:t>
            </a:r>
            <a:r>
              <a:rPr sz="2400" b="1" spc="-15" dirty="0">
                <a:solidFill>
                  <a:srgbClr val="0C2FB8"/>
                </a:solidFill>
                <a:latin typeface="Arial"/>
                <a:cs typeface="Arial"/>
              </a:rPr>
              <a:t>n</a:t>
            </a:r>
            <a:r>
              <a:rPr sz="2400" b="1" dirty="0">
                <a:solidFill>
                  <a:srgbClr val="0C2FB8"/>
                </a:solidFill>
                <a:latin typeface="Arial"/>
                <a:cs typeface="Arial"/>
              </a:rPr>
              <a:t>t</a:t>
            </a:r>
            <a:endParaRPr sz="2400" dirty="0">
              <a:latin typeface="Arial"/>
              <a:cs typeface="Arial"/>
            </a:endParaRPr>
          </a:p>
          <a:p>
            <a:pPr>
              <a:lnSpc>
                <a:spcPct val="100000"/>
              </a:lnSpc>
              <a:spcBef>
                <a:spcPts val="35"/>
              </a:spcBef>
            </a:pPr>
            <a:endParaRPr sz="3100" dirty="0">
              <a:latin typeface="Times New Roman"/>
              <a:cs typeface="Times New Roman"/>
            </a:endParaRPr>
          </a:p>
          <a:p>
            <a:pPr marL="41275" marR="5080">
              <a:lnSpc>
                <a:spcPct val="100000"/>
              </a:lnSpc>
            </a:pPr>
            <a:r>
              <a:rPr sz="2400" dirty="0">
                <a:latin typeface="Arial"/>
                <a:cs typeface="Arial"/>
              </a:rPr>
              <a:t>OSHA</a:t>
            </a:r>
            <a:r>
              <a:rPr sz="2400" spc="-5" dirty="0">
                <a:latin typeface="Arial"/>
                <a:cs typeface="Arial"/>
              </a:rPr>
              <a:t> </a:t>
            </a:r>
            <a:r>
              <a:rPr sz="2400" dirty="0">
                <a:latin typeface="Arial"/>
                <a:cs typeface="Arial"/>
              </a:rPr>
              <a:t>19</a:t>
            </a:r>
            <a:r>
              <a:rPr sz="2400" spc="-10" dirty="0">
                <a:latin typeface="Arial"/>
                <a:cs typeface="Arial"/>
              </a:rPr>
              <a:t>1</a:t>
            </a:r>
            <a:r>
              <a:rPr sz="2400" dirty="0">
                <a:latin typeface="Arial"/>
                <a:cs typeface="Arial"/>
              </a:rPr>
              <a:t>0.184</a:t>
            </a:r>
            <a:r>
              <a:rPr sz="2400" spc="20" dirty="0">
                <a:latin typeface="Arial"/>
                <a:cs typeface="Arial"/>
              </a:rPr>
              <a:t> </a:t>
            </a:r>
            <a:r>
              <a:rPr sz="2400" dirty="0">
                <a:latin typeface="Arial"/>
                <a:cs typeface="Arial"/>
              </a:rPr>
              <a:t>S</a:t>
            </a:r>
            <a:r>
              <a:rPr sz="2400" spc="-10" dirty="0">
                <a:latin typeface="Arial"/>
                <a:cs typeface="Arial"/>
              </a:rPr>
              <a:t>l</a:t>
            </a:r>
            <a:r>
              <a:rPr sz="2400" dirty="0">
                <a:latin typeface="Arial"/>
                <a:cs typeface="Arial"/>
              </a:rPr>
              <a:t>i</a:t>
            </a:r>
            <a:r>
              <a:rPr sz="2400" spc="-10" dirty="0">
                <a:latin typeface="Arial"/>
                <a:cs typeface="Arial"/>
              </a:rPr>
              <a:t>n</a:t>
            </a:r>
            <a:r>
              <a:rPr sz="2400" dirty="0">
                <a:latin typeface="Arial"/>
                <a:cs typeface="Arial"/>
              </a:rPr>
              <a:t>gs:</a:t>
            </a:r>
            <a:r>
              <a:rPr sz="2400" spc="20" dirty="0">
                <a:latin typeface="Arial"/>
                <a:cs typeface="Arial"/>
              </a:rPr>
              <a:t> </a:t>
            </a:r>
            <a:r>
              <a:rPr sz="2400" dirty="0">
                <a:latin typeface="Arial"/>
                <a:cs typeface="Arial"/>
              </a:rPr>
              <a:t>gov</a:t>
            </a:r>
            <a:r>
              <a:rPr sz="2400" spc="-10" dirty="0">
                <a:latin typeface="Arial"/>
                <a:cs typeface="Arial"/>
              </a:rPr>
              <a:t>e</a:t>
            </a:r>
            <a:r>
              <a:rPr sz="2400" dirty="0">
                <a:latin typeface="Arial"/>
                <a:cs typeface="Arial"/>
              </a:rPr>
              <a:t>rns</a:t>
            </a:r>
            <a:r>
              <a:rPr sz="2400" spc="5" dirty="0">
                <a:latin typeface="Arial"/>
                <a:cs typeface="Arial"/>
              </a:rPr>
              <a:t> </a:t>
            </a:r>
            <a:r>
              <a:rPr sz="2400" dirty="0">
                <a:latin typeface="Arial"/>
                <a:cs typeface="Arial"/>
              </a:rPr>
              <a:t>sl</a:t>
            </a:r>
            <a:r>
              <a:rPr sz="2400" spc="-10" dirty="0">
                <a:latin typeface="Arial"/>
                <a:cs typeface="Arial"/>
              </a:rPr>
              <a:t>i</a:t>
            </a:r>
            <a:r>
              <a:rPr sz="2400" dirty="0">
                <a:latin typeface="Arial"/>
                <a:cs typeface="Arial"/>
              </a:rPr>
              <a:t>ngs</a:t>
            </a:r>
            <a:r>
              <a:rPr sz="2400" spc="20" dirty="0">
                <a:latin typeface="Arial"/>
                <a:cs typeface="Arial"/>
              </a:rPr>
              <a:t> </a:t>
            </a:r>
            <a:r>
              <a:rPr sz="2400" dirty="0">
                <a:latin typeface="Arial"/>
                <a:cs typeface="Arial"/>
              </a:rPr>
              <a:t>made f</a:t>
            </a:r>
            <a:r>
              <a:rPr sz="2400" spc="5" dirty="0">
                <a:latin typeface="Arial"/>
                <a:cs typeface="Arial"/>
              </a:rPr>
              <a:t>r</a:t>
            </a:r>
            <a:r>
              <a:rPr sz="2400" dirty="0">
                <a:latin typeface="Arial"/>
                <a:cs typeface="Arial"/>
              </a:rPr>
              <a:t>om </a:t>
            </a:r>
            <a:r>
              <a:rPr sz="2400" spc="-10" dirty="0">
                <a:latin typeface="Arial"/>
                <a:cs typeface="Arial"/>
              </a:rPr>
              <a:t>a</a:t>
            </a:r>
            <a:r>
              <a:rPr sz="2400" dirty="0">
                <a:latin typeface="Arial"/>
                <a:cs typeface="Arial"/>
              </a:rPr>
              <a:t>l</a:t>
            </a:r>
            <a:r>
              <a:rPr sz="2400" spc="-10" dirty="0">
                <a:latin typeface="Arial"/>
                <a:cs typeface="Arial"/>
              </a:rPr>
              <a:t>l</a:t>
            </a:r>
            <a:r>
              <a:rPr sz="2400" dirty="0">
                <a:latin typeface="Arial"/>
                <a:cs typeface="Arial"/>
              </a:rPr>
              <a:t>oy steel cha</a:t>
            </a:r>
            <a:r>
              <a:rPr sz="2400" spc="-10" dirty="0">
                <a:latin typeface="Arial"/>
                <a:cs typeface="Arial"/>
              </a:rPr>
              <a:t>i</a:t>
            </a:r>
            <a:r>
              <a:rPr sz="2400" dirty="0">
                <a:latin typeface="Arial"/>
                <a:cs typeface="Arial"/>
              </a:rPr>
              <a:t>n,</a:t>
            </a:r>
            <a:r>
              <a:rPr sz="2400" spc="15" dirty="0">
                <a:latin typeface="Arial"/>
                <a:cs typeface="Arial"/>
              </a:rPr>
              <a:t> </a:t>
            </a:r>
            <a:r>
              <a:rPr sz="2400" dirty="0">
                <a:latin typeface="Arial"/>
                <a:cs typeface="Arial"/>
              </a:rPr>
              <a:t>w</a:t>
            </a:r>
            <a:r>
              <a:rPr sz="2400" spc="-10" dirty="0">
                <a:latin typeface="Arial"/>
                <a:cs typeface="Arial"/>
              </a:rPr>
              <a:t>i</a:t>
            </a:r>
            <a:r>
              <a:rPr sz="2400" dirty="0">
                <a:latin typeface="Arial"/>
                <a:cs typeface="Arial"/>
              </a:rPr>
              <a:t>re</a:t>
            </a:r>
            <a:r>
              <a:rPr sz="2400" spc="15" dirty="0">
                <a:latin typeface="Arial"/>
                <a:cs typeface="Arial"/>
              </a:rPr>
              <a:t> </a:t>
            </a:r>
            <a:r>
              <a:rPr sz="2400" dirty="0">
                <a:latin typeface="Arial"/>
                <a:cs typeface="Arial"/>
              </a:rPr>
              <a:t>rope, metal mesh, natural</a:t>
            </a:r>
            <a:r>
              <a:rPr sz="2400" spc="5" dirty="0">
                <a:latin typeface="Arial"/>
                <a:cs typeface="Arial"/>
              </a:rPr>
              <a:t> </a:t>
            </a:r>
            <a:r>
              <a:rPr sz="2400" dirty="0">
                <a:latin typeface="Arial"/>
                <a:cs typeface="Arial"/>
              </a:rPr>
              <a:t>or sy</a:t>
            </a:r>
            <a:r>
              <a:rPr sz="2400" spc="-10" dirty="0">
                <a:latin typeface="Arial"/>
                <a:cs typeface="Arial"/>
              </a:rPr>
              <a:t>n</a:t>
            </a:r>
            <a:r>
              <a:rPr sz="2400" dirty="0">
                <a:latin typeface="Arial"/>
                <a:cs typeface="Arial"/>
              </a:rPr>
              <a:t>thetic fiber </a:t>
            </a:r>
            <a:r>
              <a:rPr sz="2400" spc="5" dirty="0">
                <a:latin typeface="Arial"/>
                <a:cs typeface="Arial"/>
              </a:rPr>
              <a:t>r</a:t>
            </a:r>
            <a:r>
              <a:rPr sz="2400" dirty="0">
                <a:latin typeface="Arial"/>
                <a:cs typeface="Arial"/>
              </a:rPr>
              <a:t>op</a:t>
            </a:r>
            <a:r>
              <a:rPr sz="2400" spc="-10" dirty="0">
                <a:latin typeface="Arial"/>
                <a:cs typeface="Arial"/>
              </a:rPr>
              <a:t>e</a:t>
            </a:r>
            <a:r>
              <a:rPr sz="2400" dirty="0">
                <a:latin typeface="Arial"/>
                <a:cs typeface="Arial"/>
              </a:rPr>
              <a:t>, a</a:t>
            </a:r>
            <a:r>
              <a:rPr sz="2400" spc="-10" dirty="0">
                <a:latin typeface="Arial"/>
                <a:cs typeface="Arial"/>
              </a:rPr>
              <a:t>n</a:t>
            </a:r>
            <a:r>
              <a:rPr sz="2400" dirty="0">
                <a:latin typeface="Arial"/>
                <a:cs typeface="Arial"/>
              </a:rPr>
              <a:t>d</a:t>
            </a:r>
            <a:r>
              <a:rPr sz="2400" spc="10" dirty="0">
                <a:latin typeface="Arial"/>
                <a:cs typeface="Arial"/>
              </a:rPr>
              <a:t> </a:t>
            </a:r>
            <a:r>
              <a:rPr sz="2400" dirty="0">
                <a:latin typeface="Arial"/>
                <a:cs typeface="Arial"/>
              </a:rPr>
              <a:t>synthetic we</a:t>
            </a:r>
            <a:r>
              <a:rPr sz="2400" spc="-10" dirty="0">
                <a:latin typeface="Arial"/>
                <a:cs typeface="Arial"/>
              </a:rPr>
              <a:t>b</a:t>
            </a:r>
            <a:r>
              <a:rPr sz="2400" dirty="0">
                <a:latin typeface="Arial"/>
                <a:cs typeface="Arial"/>
              </a:rPr>
              <a:t>.</a:t>
            </a:r>
          </a:p>
        </p:txBody>
      </p:sp>
      <p:sp>
        <p:nvSpPr>
          <p:cNvPr id="5" name="object 5"/>
          <p:cNvSpPr txBox="1"/>
          <p:nvPr/>
        </p:nvSpPr>
        <p:spPr>
          <a:xfrm>
            <a:off x="594759" y="3587687"/>
            <a:ext cx="7934959" cy="215444"/>
          </a:xfrm>
          <a:prstGeom prst="rect">
            <a:avLst/>
          </a:prstGeom>
        </p:spPr>
        <p:txBody>
          <a:bodyPr vert="horz" wrap="square" lIns="0" tIns="0" rIns="0" bIns="0" rtlCol="0">
            <a:spAutoFit/>
          </a:bodyPr>
          <a:lstStyle/>
          <a:p>
            <a:pPr marL="438784">
              <a:lnSpc>
                <a:spcPct val="100000"/>
              </a:lnSpc>
            </a:pPr>
            <a:r>
              <a:rPr lang="en-US" sz="1400" dirty="0" smtClean="0">
                <a:latin typeface="Arial"/>
                <a:cs typeface="Arial"/>
                <a:hlinkClick r:id="rId3"/>
              </a:rPr>
              <a:t>Link to Article Understanding Lift Magnet Compliance</a:t>
            </a:r>
            <a:endParaRPr sz="1200" dirty="0">
              <a:latin typeface="Arial"/>
              <a:cs typeface="Arial"/>
            </a:endParaRPr>
          </a:p>
        </p:txBody>
      </p:sp>
      <p:sp>
        <p:nvSpPr>
          <p:cNvPr id="6" name="object 6" title="4 pictures - chain, wire rope, metal mesh and synthetic"/>
          <p:cNvSpPr/>
          <p:nvPr/>
        </p:nvSpPr>
        <p:spPr>
          <a:xfrm>
            <a:off x="457200" y="3852796"/>
            <a:ext cx="7641590" cy="2592857"/>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8497061" y="6461204"/>
            <a:ext cx="110489" cy="177800"/>
          </a:xfrm>
          <a:prstGeom prst="rect">
            <a:avLst/>
          </a:prstGeom>
        </p:spPr>
        <p:txBody>
          <a:bodyPr vert="horz" wrap="square" lIns="0" tIns="0" rIns="0" bIns="0" rtlCol="0">
            <a:spAutoFit/>
          </a:bodyPr>
          <a:lstStyle/>
          <a:p>
            <a:pPr marL="12700">
              <a:lnSpc>
                <a:spcPct val="100000"/>
              </a:lnSpc>
            </a:pPr>
            <a:r>
              <a:rPr sz="1200" dirty="0">
                <a:solidFill>
                  <a:srgbClr val="888888"/>
                </a:solidFill>
                <a:latin typeface="Arial"/>
                <a:cs typeface="Arial"/>
              </a:rPr>
              <a:t>0</a:t>
            </a:r>
            <a:endParaRPr sz="1200">
              <a:latin typeface="Arial"/>
              <a:cs typeface="Arial"/>
            </a:endParaRPr>
          </a:p>
        </p:txBody>
      </p:sp>
      <p:pic>
        <p:nvPicPr>
          <p:cNvPr id="8" name="Picture 7" title="Text box - &quot;CD from 'OSHA 502' Update for Construction Industry Outreach Trainers @at the Construction Safety Council' Hillside IL&quot;"/>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0868" y="6493400"/>
            <a:ext cx="6172994" cy="387191"/>
          </a:xfrm>
          <a:prstGeom prst="rect">
            <a:avLst/>
          </a:prstGeom>
        </p:spPr>
      </p:pic>
      <p:sp>
        <p:nvSpPr>
          <p:cNvPr id="9" name="Title 8" hidden="1"/>
          <p:cNvSpPr>
            <a:spLocks noGrp="1"/>
          </p:cNvSpPr>
          <p:nvPr>
            <p:ph type="title"/>
          </p:nvPr>
        </p:nvSpPr>
        <p:spPr>
          <a:xfrm>
            <a:off x="556361" y="555615"/>
            <a:ext cx="8031276" cy="553998"/>
          </a:xfrm>
        </p:spPr>
        <p:txBody>
          <a:bodyPr/>
          <a:lstStyle/>
          <a:p>
            <a:r>
              <a:rPr lang="en-US" dirty="0" smtClean="0"/>
              <a:t>Material Handling Equipment </a:t>
            </a:r>
            <a:endParaRPr lang="en-US" dirty="0"/>
          </a:p>
        </p:txBody>
      </p:sp>
      <p:sp>
        <p:nvSpPr>
          <p:cNvPr id="10" name="Slide Number Placeholder 9"/>
          <p:cNvSpPr>
            <a:spLocks noGrp="1"/>
          </p:cNvSpPr>
          <p:nvPr>
            <p:ph type="sldNum" sz="quarter" idx="7"/>
          </p:nvPr>
        </p:nvSpPr>
        <p:spPr/>
        <p:txBody>
          <a:bodyPr/>
          <a:lstStyle/>
          <a:p>
            <a:pPr marL="110489">
              <a:lnSpc>
                <a:spcPct val="100000"/>
              </a:lnSpc>
            </a:pPr>
            <a:fld id="{81D60167-4931-47E6-BA6A-407CBD079E47}"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4CC"/>
            </a:solidFill>
          </a:ln>
        </p:spPr>
        <p:txBody>
          <a:bodyPr wrap="square" lIns="0" tIns="0" rIns="0" bIns="0" rtlCol="0"/>
          <a:lstStyle/>
          <a:p>
            <a:endParaRPr/>
          </a:p>
        </p:txBody>
      </p:sp>
      <p:sp>
        <p:nvSpPr>
          <p:cNvPr id="3" name="object 3" title="Photo - Wire Rope en attachment"/>
          <p:cNvSpPr/>
          <p:nvPr/>
        </p:nvSpPr>
        <p:spPr>
          <a:xfrm>
            <a:off x="5053457" y="3168891"/>
            <a:ext cx="3840988" cy="2645283"/>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535940" y="1011205"/>
            <a:ext cx="7619365" cy="3652520"/>
          </a:xfrm>
          <a:prstGeom prst="rect">
            <a:avLst/>
          </a:prstGeom>
        </p:spPr>
        <p:txBody>
          <a:bodyPr vert="horz" wrap="square" lIns="0" tIns="0" rIns="0" bIns="0" rtlCol="0">
            <a:spAutoFit/>
          </a:bodyPr>
          <a:lstStyle/>
          <a:p>
            <a:pPr marL="99060" marR="6106160" indent="-86995">
              <a:lnSpc>
                <a:spcPts val="4870"/>
              </a:lnSpc>
            </a:pPr>
            <a:r>
              <a:rPr sz="2400" b="1" dirty="0">
                <a:solidFill>
                  <a:srgbClr val="0C2FB8"/>
                </a:solidFill>
                <a:latin typeface="Arial"/>
                <a:cs typeface="Arial"/>
              </a:rPr>
              <a:t>Module</a:t>
            </a:r>
            <a:r>
              <a:rPr sz="2400" b="1" spc="-20" dirty="0">
                <a:solidFill>
                  <a:srgbClr val="0C2FB8"/>
                </a:solidFill>
                <a:latin typeface="Arial"/>
                <a:cs typeface="Arial"/>
              </a:rPr>
              <a:t> </a:t>
            </a:r>
            <a:r>
              <a:rPr sz="2400" b="1" dirty="0">
                <a:solidFill>
                  <a:srgbClr val="0C2FB8"/>
                </a:solidFill>
                <a:latin typeface="Arial"/>
                <a:cs typeface="Arial"/>
              </a:rPr>
              <a:t>3 Wire</a:t>
            </a:r>
            <a:r>
              <a:rPr sz="2400" b="1" spc="-10" dirty="0">
                <a:solidFill>
                  <a:srgbClr val="0C2FB8"/>
                </a:solidFill>
                <a:latin typeface="Arial"/>
                <a:cs typeface="Arial"/>
              </a:rPr>
              <a:t> </a:t>
            </a:r>
            <a:r>
              <a:rPr sz="2400" b="1" dirty="0">
                <a:solidFill>
                  <a:srgbClr val="0C2FB8"/>
                </a:solidFill>
                <a:latin typeface="Arial"/>
                <a:cs typeface="Arial"/>
              </a:rPr>
              <a:t>rope</a:t>
            </a:r>
            <a:endParaRPr sz="2400">
              <a:latin typeface="Arial"/>
              <a:cs typeface="Arial"/>
            </a:endParaRPr>
          </a:p>
          <a:p>
            <a:pPr>
              <a:lnSpc>
                <a:spcPct val="100000"/>
              </a:lnSpc>
              <a:spcBef>
                <a:spcPts val="46"/>
              </a:spcBef>
            </a:pPr>
            <a:endParaRPr sz="2100">
              <a:latin typeface="Times New Roman"/>
              <a:cs typeface="Times New Roman"/>
            </a:endParaRPr>
          </a:p>
          <a:p>
            <a:pPr marL="441959" indent="-342900">
              <a:lnSpc>
                <a:spcPts val="2735"/>
              </a:lnSpc>
              <a:buClr>
                <a:srgbClr val="0C2FB8"/>
              </a:buClr>
              <a:buFont typeface="Wingdings"/>
              <a:buChar char=""/>
              <a:tabLst>
                <a:tab pos="442595" algn="l"/>
              </a:tabLst>
            </a:pPr>
            <a:r>
              <a:rPr sz="2400" dirty="0">
                <a:latin typeface="Arial"/>
                <a:cs typeface="Arial"/>
              </a:rPr>
              <a:t>C</a:t>
            </a:r>
            <a:r>
              <a:rPr sz="2400" spc="-10" dirty="0">
                <a:latin typeface="Arial"/>
                <a:cs typeface="Arial"/>
              </a:rPr>
              <a:t>o</a:t>
            </a:r>
            <a:r>
              <a:rPr sz="2400" dirty="0">
                <a:latin typeface="Arial"/>
                <a:cs typeface="Arial"/>
              </a:rPr>
              <a:t>ver/protect </a:t>
            </a:r>
            <a:r>
              <a:rPr sz="2400" spc="-10" dirty="0">
                <a:latin typeface="Arial"/>
                <a:cs typeface="Arial"/>
              </a:rPr>
              <a:t>p</a:t>
            </a:r>
            <a:r>
              <a:rPr sz="2400" dirty="0">
                <a:latin typeface="Arial"/>
                <a:cs typeface="Arial"/>
              </a:rPr>
              <a:t>rot</a:t>
            </a:r>
            <a:r>
              <a:rPr sz="2400" spc="5" dirty="0">
                <a:latin typeface="Arial"/>
                <a:cs typeface="Arial"/>
              </a:rPr>
              <a:t>r</a:t>
            </a:r>
            <a:r>
              <a:rPr sz="2400" dirty="0">
                <a:latin typeface="Arial"/>
                <a:cs typeface="Arial"/>
              </a:rPr>
              <a:t>ud</a:t>
            </a:r>
            <a:r>
              <a:rPr sz="2400" spc="-10" dirty="0">
                <a:latin typeface="Arial"/>
                <a:cs typeface="Arial"/>
              </a:rPr>
              <a:t>i</a:t>
            </a:r>
            <a:r>
              <a:rPr sz="2400" dirty="0">
                <a:latin typeface="Arial"/>
                <a:cs typeface="Arial"/>
              </a:rPr>
              <a:t>ng</a:t>
            </a:r>
            <a:r>
              <a:rPr sz="2400" spc="20" dirty="0">
                <a:latin typeface="Arial"/>
                <a:cs typeface="Arial"/>
              </a:rPr>
              <a:t> </a:t>
            </a:r>
            <a:r>
              <a:rPr sz="2400" dirty="0">
                <a:latin typeface="Arial"/>
                <a:cs typeface="Arial"/>
              </a:rPr>
              <a:t>en</a:t>
            </a:r>
            <a:r>
              <a:rPr sz="2400" spc="-10" dirty="0">
                <a:latin typeface="Arial"/>
                <a:cs typeface="Arial"/>
              </a:rPr>
              <a:t>d</a:t>
            </a:r>
            <a:r>
              <a:rPr sz="2400" dirty="0">
                <a:latin typeface="Arial"/>
                <a:cs typeface="Arial"/>
              </a:rPr>
              <a:t>s of st</a:t>
            </a:r>
            <a:r>
              <a:rPr sz="2400" spc="5" dirty="0">
                <a:latin typeface="Arial"/>
                <a:cs typeface="Arial"/>
              </a:rPr>
              <a:t>r</a:t>
            </a:r>
            <a:r>
              <a:rPr sz="2400" dirty="0">
                <a:latin typeface="Arial"/>
                <a:cs typeface="Arial"/>
              </a:rPr>
              <a:t>an</a:t>
            </a:r>
            <a:r>
              <a:rPr sz="2400" spc="-10" dirty="0">
                <a:latin typeface="Arial"/>
                <a:cs typeface="Arial"/>
              </a:rPr>
              <a:t>d</a:t>
            </a:r>
            <a:r>
              <a:rPr sz="2400" dirty="0">
                <a:latin typeface="Arial"/>
                <a:cs typeface="Arial"/>
              </a:rPr>
              <a:t>s</a:t>
            </a:r>
            <a:r>
              <a:rPr sz="2400" spc="-10" dirty="0">
                <a:latin typeface="Arial"/>
                <a:cs typeface="Arial"/>
              </a:rPr>
              <a:t> </a:t>
            </a:r>
            <a:r>
              <a:rPr sz="2400" dirty="0">
                <a:latin typeface="Arial"/>
                <a:cs typeface="Arial"/>
              </a:rPr>
              <a:t>f</a:t>
            </a:r>
            <a:r>
              <a:rPr sz="2400" spc="5" dirty="0">
                <a:latin typeface="Arial"/>
                <a:cs typeface="Arial"/>
              </a:rPr>
              <a:t>r</a:t>
            </a:r>
            <a:r>
              <a:rPr sz="2400" dirty="0">
                <a:latin typeface="Arial"/>
                <a:cs typeface="Arial"/>
              </a:rPr>
              <a:t>om sp</a:t>
            </a:r>
            <a:r>
              <a:rPr sz="2400" spc="-15" dirty="0">
                <a:latin typeface="Arial"/>
                <a:cs typeface="Arial"/>
              </a:rPr>
              <a:t>l</a:t>
            </a:r>
            <a:r>
              <a:rPr sz="2400" dirty="0">
                <a:latin typeface="Arial"/>
                <a:cs typeface="Arial"/>
              </a:rPr>
              <a:t>ic</a:t>
            </a:r>
            <a:r>
              <a:rPr sz="2400" spc="-10" dirty="0">
                <a:latin typeface="Arial"/>
                <a:cs typeface="Arial"/>
              </a:rPr>
              <a:t>e</a:t>
            </a:r>
            <a:r>
              <a:rPr sz="2400" dirty="0">
                <a:latin typeface="Arial"/>
                <a:cs typeface="Arial"/>
              </a:rPr>
              <a:t>s</a:t>
            </a:r>
            <a:endParaRPr sz="2400">
              <a:latin typeface="Arial"/>
              <a:cs typeface="Arial"/>
            </a:endParaRPr>
          </a:p>
          <a:p>
            <a:pPr marL="441959" indent="-342900">
              <a:lnSpc>
                <a:spcPts val="2595"/>
              </a:lnSpc>
              <a:buClr>
                <a:srgbClr val="0C2FB8"/>
              </a:buClr>
              <a:buFont typeface="Wingdings"/>
              <a:buChar char=""/>
              <a:tabLst>
                <a:tab pos="442595" algn="l"/>
              </a:tabLst>
            </a:pPr>
            <a:r>
              <a:rPr sz="2400" dirty="0">
                <a:latin typeface="Arial"/>
                <a:cs typeface="Arial"/>
              </a:rPr>
              <a:t>Lu</a:t>
            </a:r>
            <a:r>
              <a:rPr sz="2400" spc="-10" dirty="0">
                <a:latin typeface="Arial"/>
                <a:cs typeface="Arial"/>
              </a:rPr>
              <a:t>b</a:t>
            </a:r>
            <a:r>
              <a:rPr sz="2400" dirty="0">
                <a:latin typeface="Arial"/>
                <a:cs typeface="Arial"/>
              </a:rPr>
              <a:t>ricate</a:t>
            </a:r>
            <a:r>
              <a:rPr sz="2400" spc="15" dirty="0">
                <a:latin typeface="Arial"/>
                <a:cs typeface="Arial"/>
              </a:rPr>
              <a:t> </a:t>
            </a:r>
            <a:r>
              <a:rPr sz="2400" dirty="0">
                <a:latin typeface="Arial"/>
                <a:cs typeface="Arial"/>
              </a:rPr>
              <a:t>– protect </a:t>
            </a:r>
            <a:r>
              <a:rPr sz="2400" spc="-15" dirty="0">
                <a:latin typeface="Arial"/>
                <a:cs typeface="Arial"/>
              </a:rPr>
              <a:t>w</a:t>
            </a:r>
            <a:r>
              <a:rPr sz="2400" dirty="0">
                <a:latin typeface="Arial"/>
                <a:cs typeface="Arial"/>
              </a:rPr>
              <a:t>ire rope</a:t>
            </a:r>
            <a:endParaRPr sz="2400">
              <a:latin typeface="Arial"/>
              <a:cs typeface="Arial"/>
            </a:endParaRPr>
          </a:p>
          <a:p>
            <a:pPr marL="441959" indent="-342900">
              <a:lnSpc>
                <a:spcPts val="2595"/>
              </a:lnSpc>
              <a:buClr>
                <a:srgbClr val="0C2FB8"/>
              </a:buClr>
              <a:buFont typeface="Wingdings"/>
              <a:buChar char=""/>
              <a:tabLst>
                <a:tab pos="442595" algn="l"/>
              </a:tabLst>
            </a:pPr>
            <a:r>
              <a:rPr sz="2400" dirty="0">
                <a:latin typeface="Arial"/>
                <a:cs typeface="Arial"/>
              </a:rPr>
              <a:t>S</a:t>
            </a:r>
            <a:r>
              <a:rPr sz="2400" spc="-10" dirty="0">
                <a:latin typeface="Arial"/>
                <a:cs typeface="Arial"/>
              </a:rPr>
              <a:t>p</a:t>
            </a:r>
            <a:r>
              <a:rPr sz="2400" dirty="0">
                <a:latin typeface="Arial"/>
                <a:cs typeface="Arial"/>
              </a:rPr>
              <a:t>l</a:t>
            </a:r>
            <a:r>
              <a:rPr sz="2400" spc="-10" dirty="0">
                <a:latin typeface="Arial"/>
                <a:cs typeface="Arial"/>
              </a:rPr>
              <a:t>i</a:t>
            </a:r>
            <a:r>
              <a:rPr sz="2400" dirty="0">
                <a:latin typeface="Arial"/>
                <a:cs typeface="Arial"/>
              </a:rPr>
              <a:t>ce</a:t>
            </a:r>
            <a:r>
              <a:rPr sz="2400" spc="20" dirty="0">
                <a:latin typeface="Arial"/>
                <a:cs typeface="Arial"/>
              </a:rPr>
              <a:t> </a:t>
            </a:r>
            <a:r>
              <a:rPr sz="2400" dirty="0">
                <a:latin typeface="Arial"/>
                <a:cs typeface="Arial"/>
              </a:rPr>
              <a:t>requ</a:t>
            </a:r>
            <a:r>
              <a:rPr sz="2400" spc="-15" dirty="0">
                <a:latin typeface="Arial"/>
                <a:cs typeface="Arial"/>
              </a:rPr>
              <a:t>i</a:t>
            </a:r>
            <a:r>
              <a:rPr sz="2400" dirty="0">
                <a:latin typeface="Arial"/>
                <a:cs typeface="Arial"/>
              </a:rPr>
              <a:t>rements</a:t>
            </a:r>
            <a:endParaRPr sz="2400">
              <a:latin typeface="Arial"/>
              <a:cs typeface="Arial"/>
            </a:endParaRPr>
          </a:p>
          <a:p>
            <a:pPr marL="441959" indent="-342900">
              <a:lnSpc>
                <a:spcPts val="2590"/>
              </a:lnSpc>
              <a:buClr>
                <a:srgbClr val="0C2FB8"/>
              </a:buClr>
              <a:buFont typeface="Wingdings"/>
              <a:buChar char=""/>
              <a:tabLst>
                <a:tab pos="442595" algn="l"/>
              </a:tabLst>
            </a:pPr>
            <a:r>
              <a:rPr sz="2400" dirty="0">
                <a:latin typeface="Arial"/>
                <a:cs typeface="Arial"/>
              </a:rPr>
              <a:t>Use</a:t>
            </a:r>
            <a:r>
              <a:rPr sz="2400" spc="-10" dirty="0">
                <a:latin typeface="Arial"/>
                <a:cs typeface="Arial"/>
              </a:rPr>
              <a:t> </a:t>
            </a:r>
            <a:r>
              <a:rPr sz="2400" dirty="0">
                <a:latin typeface="Arial"/>
                <a:cs typeface="Arial"/>
              </a:rPr>
              <a:t>wire</a:t>
            </a:r>
            <a:r>
              <a:rPr sz="2400" spc="10" dirty="0">
                <a:latin typeface="Arial"/>
                <a:cs typeface="Arial"/>
              </a:rPr>
              <a:t> </a:t>
            </a:r>
            <a:r>
              <a:rPr sz="2400" dirty="0">
                <a:latin typeface="Arial"/>
                <a:cs typeface="Arial"/>
              </a:rPr>
              <a:t>rope</a:t>
            </a:r>
            <a:r>
              <a:rPr sz="2400" spc="10" dirty="0">
                <a:latin typeface="Arial"/>
                <a:cs typeface="Arial"/>
              </a:rPr>
              <a:t> </a:t>
            </a:r>
            <a:r>
              <a:rPr sz="2400" dirty="0">
                <a:latin typeface="Arial"/>
                <a:cs typeface="Arial"/>
              </a:rPr>
              <a:t>‘</a:t>
            </a:r>
            <a:r>
              <a:rPr sz="2400" spc="-5" dirty="0">
                <a:latin typeface="Arial"/>
                <a:cs typeface="Arial"/>
              </a:rPr>
              <a:t>U</a:t>
            </a:r>
            <a:r>
              <a:rPr sz="2400" dirty="0">
                <a:latin typeface="Arial"/>
                <a:cs typeface="Arial"/>
              </a:rPr>
              <a:t>-bo</a:t>
            </a:r>
            <a:r>
              <a:rPr sz="2400" spc="-10" dirty="0">
                <a:latin typeface="Arial"/>
                <a:cs typeface="Arial"/>
              </a:rPr>
              <a:t>l</a:t>
            </a:r>
            <a:r>
              <a:rPr sz="2400" dirty="0">
                <a:latin typeface="Arial"/>
                <a:cs typeface="Arial"/>
              </a:rPr>
              <a:t>t’</a:t>
            </a:r>
            <a:r>
              <a:rPr sz="2400" spc="25" dirty="0">
                <a:latin typeface="Arial"/>
                <a:cs typeface="Arial"/>
              </a:rPr>
              <a:t> </a:t>
            </a:r>
            <a:r>
              <a:rPr sz="2400" dirty="0">
                <a:latin typeface="Arial"/>
                <a:cs typeface="Arial"/>
              </a:rPr>
              <a:t>cl</a:t>
            </a:r>
            <a:r>
              <a:rPr sz="2400" spc="-10" dirty="0">
                <a:latin typeface="Arial"/>
                <a:cs typeface="Arial"/>
              </a:rPr>
              <a:t>a</a:t>
            </a:r>
            <a:r>
              <a:rPr sz="2400" dirty="0">
                <a:latin typeface="Arial"/>
                <a:cs typeface="Arial"/>
              </a:rPr>
              <a:t>mp</a:t>
            </a:r>
            <a:endParaRPr sz="2400">
              <a:latin typeface="Arial"/>
              <a:cs typeface="Arial"/>
            </a:endParaRPr>
          </a:p>
          <a:p>
            <a:pPr marL="441959" indent="-342900">
              <a:lnSpc>
                <a:spcPts val="2590"/>
              </a:lnSpc>
              <a:buClr>
                <a:srgbClr val="0C2FB8"/>
              </a:buClr>
              <a:buFont typeface="Wingdings"/>
              <a:buChar char=""/>
              <a:tabLst>
                <a:tab pos="442595" algn="l"/>
              </a:tabLst>
            </a:pPr>
            <a:r>
              <a:rPr sz="2400" dirty="0">
                <a:latin typeface="Arial"/>
                <a:cs typeface="Arial"/>
              </a:rPr>
              <a:t>C</a:t>
            </a:r>
            <a:r>
              <a:rPr sz="2400" spc="-10" dirty="0">
                <a:latin typeface="Arial"/>
                <a:cs typeface="Arial"/>
              </a:rPr>
              <a:t>h</a:t>
            </a:r>
            <a:r>
              <a:rPr sz="2400" dirty="0">
                <a:latin typeface="Arial"/>
                <a:cs typeface="Arial"/>
              </a:rPr>
              <a:t>eck</a:t>
            </a:r>
            <a:r>
              <a:rPr sz="2400" spc="10" dirty="0">
                <a:latin typeface="Arial"/>
                <a:cs typeface="Arial"/>
              </a:rPr>
              <a:t> </a:t>
            </a:r>
            <a:r>
              <a:rPr sz="2400" dirty="0">
                <a:latin typeface="Arial"/>
                <a:cs typeface="Arial"/>
              </a:rPr>
              <a:t>l</a:t>
            </a:r>
            <a:r>
              <a:rPr sz="2400" spc="-10" dirty="0">
                <a:latin typeface="Arial"/>
                <a:cs typeface="Arial"/>
              </a:rPr>
              <a:t>o</a:t>
            </a:r>
            <a:r>
              <a:rPr sz="2400" dirty="0">
                <a:latin typeface="Arial"/>
                <a:cs typeface="Arial"/>
              </a:rPr>
              <a:t>ad</a:t>
            </a:r>
            <a:r>
              <a:rPr sz="2400" spc="5" dirty="0">
                <a:latin typeface="Arial"/>
                <a:cs typeface="Arial"/>
              </a:rPr>
              <a:t> </a:t>
            </a:r>
            <a:r>
              <a:rPr sz="2400" dirty="0">
                <a:latin typeface="Arial"/>
                <a:cs typeface="Arial"/>
              </a:rPr>
              <a:t>cap</a:t>
            </a:r>
            <a:r>
              <a:rPr sz="2400" spc="-10" dirty="0">
                <a:latin typeface="Arial"/>
                <a:cs typeface="Arial"/>
              </a:rPr>
              <a:t>a</a:t>
            </a:r>
            <a:r>
              <a:rPr sz="2400" dirty="0">
                <a:latin typeface="Arial"/>
                <a:cs typeface="Arial"/>
              </a:rPr>
              <a:t>city</a:t>
            </a:r>
            <a:r>
              <a:rPr sz="2400" spc="10" dirty="0">
                <a:latin typeface="Arial"/>
                <a:cs typeface="Arial"/>
              </a:rPr>
              <a:t> </a:t>
            </a:r>
            <a:r>
              <a:rPr sz="2400" dirty="0">
                <a:latin typeface="Arial"/>
                <a:cs typeface="Arial"/>
              </a:rPr>
              <a:t>tabl</a:t>
            </a:r>
            <a:r>
              <a:rPr sz="2400" spc="-10" dirty="0">
                <a:latin typeface="Arial"/>
                <a:cs typeface="Arial"/>
              </a:rPr>
              <a:t>e</a:t>
            </a:r>
            <a:r>
              <a:rPr sz="2400" dirty="0">
                <a:latin typeface="Arial"/>
                <a:cs typeface="Arial"/>
              </a:rPr>
              <a:t>s</a:t>
            </a:r>
            <a:endParaRPr sz="2400">
              <a:latin typeface="Arial"/>
              <a:cs typeface="Arial"/>
            </a:endParaRPr>
          </a:p>
          <a:p>
            <a:pPr marL="441959" indent="-342900">
              <a:lnSpc>
                <a:spcPts val="2595"/>
              </a:lnSpc>
              <a:buClr>
                <a:srgbClr val="0C2FB8"/>
              </a:buClr>
              <a:buFont typeface="Wingdings"/>
              <a:buChar char=""/>
              <a:tabLst>
                <a:tab pos="442595" algn="l"/>
              </a:tabLst>
            </a:pPr>
            <a:r>
              <a:rPr sz="2400" dirty="0">
                <a:latin typeface="Arial"/>
                <a:cs typeface="Arial"/>
              </a:rPr>
              <a:t>E</a:t>
            </a:r>
            <a:r>
              <a:rPr sz="2400" spc="-10" dirty="0">
                <a:latin typeface="Arial"/>
                <a:cs typeface="Arial"/>
              </a:rPr>
              <a:t>n</a:t>
            </a:r>
            <a:r>
              <a:rPr sz="2400" dirty="0">
                <a:latin typeface="Arial"/>
                <a:cs typeface="Arial"/>
              </a:rPr>
              <a:t>d at</a:t>
            </a:r>
            <a:r>
              <a:rPr sz="2400" spc="5" dirty="0">
                <a:latin typeface="Arial"/>
                <a:cs typeface="Arial"/>
              </a:rPr>
              <a:t>t</a:t>
            </a:r>
            <a:r>
              <a:rPr sz="2400" dirty="0">
                <a:latin typeface="Arial"/>
                <a:cs typeface="Arial"/>
              </a:rPr>
              <a:t>achments </a:t>
            </a:r>
            <a:r>
              <a:rPr sz="2400" spc="-10" dirty="0">
                <a:latin typeface="Arial"/>
                <a:cs typeface="Arial"/>
              </a:rPr>
              <a:t>n</a:t>
            </a:r>
            <a:r>
              <a:rPr sz="2400" dirty="0">
                <a:latin typeface="Arial"/>
                <a:cs typeface="Arial"/>
              </a:rPr>
              <a:t>eed</a:t>
            </a:r>
            <a:r>
              <a:rPr sz="2400" spc="5" dirty="0">
                <a:latin typeface="Arial"/>
                <a:cs typeface="Arial"/>
              </a:rPr>
              <a:t> </a:t>
            </a:r>
            <a:r>
              <a:rPr sz="2400" dirty="0">
                <a:latin typeface="Arial"/>
                <a:cs typeface="Arial"/>
              </a:rPr>
              <a:t>to </a:t>
            </a:r>
            <a:r>
              <a:rPr sz="2400" spc="-10" dirty="0">
                <a:latin typeface="Arial"/>
                <a:cs typeface="Arial"/>
              </a:rPr>
              <a:t>b</a:t>
            </a:r>
            <a:r>
              <a:rPr sz="2400" dirty="0">
                <a:latin typeface="Arial"/>
                <a:cs typeface="Arial"/>
              </a:rPr>
              <a:t>e</a:t>
            </a:r>
            <a:endParaRPr sz="2400">
              <a:latin typeface="Arial"/>
              <a:cs typeface="Arial"/>
            </a:endParaRPr>
          </a:p>
          <a:p>
            <a:pPr marL="437515">
              <a:lnSpc>
                <a:spcPts val="2735"/>
              </a:lnSpc>
            </a:pPr>
            <a:r>
              <a:rPr sz="2400" dirty="0">
                <a:latin typeface="Arial"/>
                <a:cs typeface="Arial"/>
              </a:rPr>
              <a:t>proof</a:t>
            </a:r>
            <a:r>
              <a:rPr sz="2400" spc="-25" dirty="0">
                <a:latin typeface="Arial"/>
                <a:cs typeface="Arial"/>
              </a:rPr>
              <a:t> </a:t>
            </a:r>
            <a:r>
              <a:rPr sz="2400" dirty="0">
                <a:latin typeface="Arial"/>
                <a:cs typeface="Arial"/>
              </a:rPr>
              <a:t>tested</a:t>
            </a:r>
            <a:endParaRPr sz="2400">
              <a:latin typeface="Arial"/>
              <a:cs typeface="Arial"/>
            </a:endParaRPr>
          </a:p>
        </p:txBody>
      </p:sp>
      <p:sp>
        <p:nvSpPr>
          <p:cNvPr id="10" name="Title 9" hidden="1"/>
          <p:cNvSpPr>
            <a:spLocks noGrp="1"/>
          </p:cNvSpPr>
          <p:nvPr>
            <p:ph type="title"/>
          </p:nvPr>
        </p:nvSpPr>
        <p:spPr/>
        <p:txBody>
          <a:bodyPr/>
          <a:lstStyle/>
          <a:p>
            <a:r>
              <a:rPr lang="en-US" dirty="0"/>
              <a:t>Mate</a:t>
            </a:r>
            <a:r>
              <a:rPr lang="en-US" spc="5" dirty="0"/>
              <a:t>r</a:t>
            </a:r>
            <a:r>
              <a:rPr lang="en-US" dirty="0"/>
              <a:t>ial</a:t>
            </a:r>
            <a:r>
              <a:rPr lang="en-US" spc="-15" dirty="0"/>
              <a:t> </a:t>
            </a:r>
            <a:r>
              <a:rPr lang="en-US" dirty="0"/>
              <a:t>Handli</a:t>
            </a:r>
            <a:r>
              <a:rPr lang="en-US" spc="-15" dirty="0"/>
              <a:t>n</a:t>
            </a:r>
            <a:r>
              <a:rPr lang="en-US" dirty="0"/>
              <a:t>g	</a:t>
            </a:r>
            <a:r>
              <a:rPr lang="en-US" dirty="0" smtClean="0"/>
              <a:t>Equi</a:t>
            </a:r>
            <a:r>
              <a:rPr lang="en-US" spc="-15" dirty="0" smtClean="0"/>
              <a:t>p</a:t>
            </a:r>
            <a:r>
              <a:rPr lang="en-US" dirty="0" smtClean="0"/>
              <a:t>ment 7</a:t>
            </a:r>
            <a:r>
              <a:rPr lang="en-US" dirty="0"/>
              <a:t/>
            </a:r>
            <a:br>
              <a:rPr lang="en-US" dirty="0"/>
            </a:br>
            <a:endParaRPr lang="en-US" dirty="0"/>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sz="1400" dirty="0">
                <a:solidFill>
                  <a:srgbClr val="000000"/>
                </a:solidFill>
                <a:latin typeface="Times New Roman"/>
                <a:cs typeface="Times New Roman"/>
              </a:rPr>
              <a:t>8</a:t>
            </a:r>
            <a:endParaRPr sz="1400">
              <a:latin typeface="Times New Roman"/>
              <a:cs typeface="Times New Roman"/>
            </a:endParaRPr>
          </a:p>
        </p:txBody>
      </p:sp>
      <p:sp>
        <p:nvSpPr>
          <p:cNvPr id="5" name="object 5"/>
          <p:cNvSpPr txBox="1"/>
          <p:nvPr/>
        </p:nvSpPr>
        <p:spPr>
          <a:xfrm>
            <a:off x="5701410" y="6072011"/>
            <a:ext cx="2068195" cy="203835"/>
          </a:xfrm>
          <a:prstGeom prst="rect">
            <a:avLst/>
          </a:prstGeom>
        </p:spPr>
        <p:txBody>
          <a:bodyPr vert="horz" wrap="square" lIns="0" tIns="0" rIns="0" bIns="0" rtlCol="0">
            <a:spAutoFit/>
          </a:bodyPr>
          <a:lstStyle/>
          <a:p>
            <a:pPr marL="12700">
              <a:lnSpc>
                <a:spcPct val="100000"/>
              </a:lnSpc>
            </a:pPr>
            <a:r>
              <a:rPr sz="1400" spc="15" dirty="0">
                <a:latin typeface="Arial"/>
                <a:cs typeface="Arial"/>
              </a:rPr>
              <a:t>W</a:t>
            </a:r>
            <a:r>
              <a:rPr sz="1400" dirty="0">
                <a:latin typeface="Arial"/>
                <a:cs typeface="Arial"/>
              </a:rPr>
              <a:t>ire</a:t>
            </a:r>
            <a:r>
              <a:rPr sz="1400" spc="-30" dirty="0">
                <a:latin typeface="Arial"/>
                <a:cs typeface="Arial"/>
              </a:rPr>
              <a:t> </a:t>
            </a:r>
            <a:r>
              <a:rPr sz="1400" dirty="0">
                <a:latin typeface="Arial"/>
                <a:cs typeface="Arial"/>
              </a:rPr>
              <a:t>rope</a:t>
            </a:r>
            <a:r>
              <a:rPr sz="1400" spc="-35" dirty="0">
                <a:latin typeface="Arial"/>
                <a:cs typeface="Arial"/>
              </a:rPr>
              <a:t> </a:t>
            </a:r>
            <a:r>
              <a:rPr sz="1400" dirty="0">
                <a:latin typeface="Arial"/>
                <a:cs typeface="Arial"/>
              </a:rPr>
              <a:t>end</a:t>
            </a:r>
            <a:r>
              <a:rPr sz="1400" spc="-20" dirty="0">
                <a:latin typeface="Arial"/>
                <a:cs typeface="Arial"/>
              </a:rPr>
              <a:t> </a:t>
            </a:r>
            <a:r>
              <a:rPr sz="1400" dirty="0">
                <a:latin typeface="Arial"/>
                <a:cs typeface="Arial"/>
              </a:rPr>
              <a:t>attach</a:t>
            </a:r>
            <a:r>
              <a:rPr sz="1400" spc="-10" dirty="0">
                <a:latin typeface="Arial"/>
                <a:cs typeface="Arial"/>
              </a:rPr>
              <a:t>m</a:t>
            </a:r>
            <a:r>
              <a:rPr sz="1400" dirty="0">
                <a:latin typeface="Arial"/>
                <a:cs typeface="Arial"/>
              </a:rPr>
              <a:t>e</a:t>
            </a:r>
            <a:r>
              <a:rPr sz="1400" spc="-15" dirty="0">
                <a:latin typeface="Arial"/>
                <a:cs typeface="Arial"/>
              </a:rPr>
              <a:t>n</a:t>
            </a:r>
            <a:r>
              <a:rPr sz="1400" dirty="0">
                <a:latin typeface="Arial"/>
                <a:cs typeface="Arial"/>
              </a:rPr>
              <a:t>t</a:t>
            </a:r>
            <a:endParaRPr sz="1400">
              <a:latin typeface="Arial"/>
              <a:cs typeface="Arial"/>
            </a:endParaRPr>
          </a:p>
        </p:txBody>
      </p:sp>
      <p:sp>
        <p:nvSpPr>
          <p:cNvPr id="7" name="object 7"/>
          <p:cNvSpPr txBox="1"/>
          <p:nvPr/>
        </p:nvSpPr>
        <p:spPr>
          <a:xfrm>
            <a:off x="535940" y="486647"/>
            <a:ext cx="6322060" cy="457200"/>
          </a:xfrm>
          <a:prstGeom prst="rect">
            <a:avLst/>
          </a:prstGeom>
        </p:spPr>
        <p:txBody>
          <a:bodyPr vert="horz" wrap="square" lIns="0" tIns="0" rIns="0" bIns="0" rtlCol="0">
            <a:spAutoFit/>
          </a:bodyPr>
          <a:lstStyle/>
          <a:p>
            <a:pPr marL="12700">
              <a:lnSpc>
                <a:spcPts val="4285"/>
              </a:lnSpc>
              <a:tabLst>
                <a:tab pos="3947795" algn="l"/>
              </a:tabLst>
            </a:pPr>
            <a:r>
              <a:rPr sz="3600" b="1" dirty="0" smtClean="0">
                <a:solidFill>
                  <a:srgbClr val="0C2FB8"/>
                </a:solidFill>
                <a:latin typeface="Arial"/>
                <a:cs typeface="Arial"/>
              </a:rPr>
              <a:t>Mate</a:t>
            </a:r>
            <a:r>
              <a:rPr sz="3600" b="1" spc="5" dirty="0" smtClean="0">
                <a:solidFill>
                  <a:srgbClr val="0C2FB8"/>
                </a:solidFill>
                <a:latin typeface="Arial"/>
                <a:cs typeface="Arial"/>
              </a:rPr>
              <a:t>r</a:t>
            </a:r>
            <a:r>
              <a:rPr sz="3600" b="1" dirty="0" smtClean="0">
                <a:solidFill>
                  <a:srgbClr val="0C2FB8"/>
                </a:solidFill>
                <a:latin typeface="Arial"/>
                <a:cs typeface="Arial"/>
              </a:rPr>
              <a:t>ial</a:t>
            </a:r>
            <a:r>
              <a:rPr sz="3600" b="1" spc="-15" dirty="0" smtClean="0">
                <a:solidFill>
                  <a:srgbClr val="0C2FB8"/>
                </a:solidFill>
                <a:latin typeface="Arial"/>
                <a:cs typeface="Arial"/>
              </a:rPr>
              <a:t> </a:t>
            </a:r>
            <a:r>
              <a:rPr sz="3600" b="1" dirty="0" smtClean="0">
                <a:solidFill>
                  <a:srgbClr val="0C2FB8"/>
                </a:solidFill>
                <a:latin typeface="Arial"/>
                <a:cs typeface="Arial"/>
              </a:rPr>
              <a:t>Handli</a:t>
            </a:r>
            <a:r>
              <a:rPr sz="3600" b="1" spc="-15" dirty="0" smtClean="0">
                <a:solidFill>
                  <a:srgbClr val="0C2FB8"/>
                </a:solidFill>
                <a:latin typeface="Arial"/>
                <a:cs typeface="Arial"/>
              </a:rPr>
              <a:t>n</a:t>
            </a:r>
            <a:r>
              <a:rPr sz="3600" b="1" dirty="0" smtClean="0">
                <a:solidFill>
                  <a:srgbClr val="0C2FB8"/>
                </a:solidFill>
                <a:latin typeface="Arial"/>
                <a:cs typeface="Arial"/>
              </a:rPr>
              <a:t>g	Equi</a:t>
            </a:r>
            <a:r>
              <a:rPr sz="3600" b="1" spc="-15" dirty="0" smtClean="0">
                <a:solidFill>
                  <a:srgbClr val="0C2FB8"/>
                </a:solidFill>
                <a:latin typeface="Arial"/>
                <a:cs typeface="Arial"/>
              </a:rPr>
              <a:t>p</a:t>
            </a:r>
            <a:r>
              <a:rPr sz="3600" b="1" dirty="0" smtClean="0">
                <a:solidFill>
                  <a:srgbClr val="0C2FB8"/>
                </a:solidFill>
                <a:latin typeface="Arial"/>
                <a:cs typeface="Arial"/>
              </a:rPr>
              <a:t>ment</a:t>
            </a:r>
            <a:endParaRPr sz="3600" dirty="0">
              <a:latin typeface="Arial"/>
              <a:cs typeface="Arial"/>
            </a:endParaRPr>
          </a:p>
        </p:txBody>
      </p:sp>
      <p:pic>
        <p:nvPicPr>
          <p:cNvPr id="9" name="Picture 8" title="Text box - CD from 'OSHA 502' Update for Construction Industry Outreach Trainers @at the 'Construction Safety Council' Hillside, IL"/>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0957" y="5940152"/>
            <a:ext cx="6172994" cy="26371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4CC"/>
            </a:solidFill>
          </a:ln>
        </p:spPr>
        <p:txBody>
          <a:bodyPr wrap="square" lIns="0" tIns="0" rIns="0" bIns="0" rtlCol="0"/>
          <a:lstStyle/>
          <a:p>
            <a:endParaRPr/>
          </a:p>
        </p:txBody>
      </p:sp>
      <p:sp>
        <p:nvSpPr>
          <p:cNvPr id="3" name="object 3"/>
          <p:cNvSpPr txBox="1"/>
          <p:nvPr/>
        </p:nvSpPr>
        <p:spPr>
          <a:xfrm>
            <a:off x="552565" y="1816070"/>
            <a:ext cx="6998334" cy="3788217"/>
          </a:xfrm>
          <a:prstGeom prst="rect">
            <a:avLst/>
          </a:prstGeom>
        </p:spPr>
        <p:txBody>
          <a:bodyPr vert="horz" wrap="square" lIns="0" tIns="0" rIns="0" bIns="0" rtlCol="0">
            <a:spAutoFit/>
          </a:bodyPr>
          <a:lstStyle/>
          <a:p>
            <a:pPr marL="99060" marR="5485130" indent="-86995"/>
            <a:r>
              <a:rPr sz="2400" b="1" dirty="0" smtClean="0">
                <a:solidFill>
                  <a:srgbClr val="0C2FB8"/>
                </a:solidFill>
                <a:latin typeface="Arial"/>
                <a:cs typeface="Arial"/>
              </a:rPr>
              <a:t>Wire</a:t>
            </a:r>
            <a:r>
              <a:rPr sz="2400" b="1" spc="-10" dirty="0" smtClean="0">
                <a:solidFill>
                  <a:srgbClr val="0C2FB8"/>
                </a:solidFill>
                <a:latin typeface="Arial"/>
                <a:cs typeface="Arial"/>
              </a:rPr>
              <a:t> </a:t>
            </a:r>
            <a:r>
              <a:rPr sz="2400" b="1" dirty="0">
                <a:solidFill>
                  <a:srgbClr val="0C2FB8"/>
                </a:solidFill>
                <a:latin typeface="Arial"/>
                <a:cs typeface="Arial"/>
              </a:rPr>
              <a:t>rope</a:t>
            </a:r>
            <a:endParaRPr sz="2400" dirty="0">
              <a:latin typeface="Arial"/>
              <a:cs typeface="Arial"/>
            </a:endParaRPr>
          </a:p>
          <a:p>
            <a:pPr marL="562610" indent="-463550">
              <a:buClr>
                <a:srgbClr val="0C2FB8"/>
              </a:buClr>
              <a:buFont typeface="Wingdings"/>
              <a:buChar char=""/>
              <a:tabLst>
                <a:tab pos="563245" algn="l"/>
              </a:tabLst>
            </a:pPr>
            <a:r>
              <a:rPr sz="2400" dirty="0">
                <a:latin typeface="Arial"/>
                <a:cs typeface="Arial"/>
              </a:rPr>
              <a:t>Do</a:t>
            </a:r>
            <a:r>
              <a:rPr sz="2400" spc="-10" dirty="0">
                <a:latin typeface="Arial"/>
                <a:cs typeface="Arial"/>
              </a:rPr>
              <a:t> </a:t>
            </a:r>
            <a:r>
              <a:rPr sz="2400" dirty="0">
                <a:latin typeface="Arial"/>
                <a:cs typeface="Arial"/>
              </a:rPr>
              <a:t>not</a:t>
            </a:r>
            <a:r>
              <a:rPr sz="2400" spc="5" dirty="0">
                <a:latin typeface="Arial"/>
                <a:cs typeface="Arial"/>
              </a:rPr>
              <a:t> </a:t>
            </a:r>
            <a:r>
              <a:rPr sz="2400" dirty="0">
                <a:latin typeface="Arial"/>
                <a:cs typeface="Arial"/>
              </a:rPr>
              <a:t>pu</a:t>
            </a:r>
            <a:r>
              <a:rPr sz="2400" spc="-10" dirty="0">
                <a:latin typeface="Arial"/>
                <a:cs typeface="Arial"/>
              </a:rPr>
              <a:t>l</a:t>
            </a:r>
            <a:r>
              <a:rPr sz="2400" dirty="0">
                <a:latin typeface="Arial"/>
                <a:cs typeface="Arial"/>
              </a:rPr>
              <a:t>l</a:t>
            </a:r>
            <a:r>
              <a:rPr sz="2400" spc="5" dirty="0">
                <a:latin typeface="Arial"/>
                <a:cs typeface="Arial"/>
              </a:rPr>
              <a:t> </a:t>
            </a:r>
            <a:r>
              <a:rPr sz="2400" dirty="0">
                <a:latin typeface="Arial"/>
                <a:cs typeface="Arial"/>
              </a:rPr>
              <a:t>sl</a:t>
            </a:r>
            <a:r>
              <a:rPr sz="2400" spc="-10" dirty="0">
                <a:latin typeface="Arial"/>
                <a:cs typeface="Arial"/>
              </a:rPr>
              <a:t>i</a:t>
            </a:r>
            <a:r>
              <a:rPr sz="2400" dirty="0">
                <a:latin typeface="Arial"/>
                <a:cs typeface="Arial"/>
              </a:rPr>
              <a:t>ng</a:t>
            </a:r>
            <a:r>
              <a:rPr sz="2400" spc="20" dirty="0">
                <a:latin typeface="Arial"/>
                <a:cs typeface="Arial"/>
              </a:rPr>
              <a:t> </a:t>
            </a:r>
            <a:r>
              <a:rPr sz="2400" dirty="0">
                <a:latin typeface="Arial"/>
                <a:cs typeface="Arial"/>
              </a:rPr>
              <a:t>f</a:t>
            </a:r>
            <a:r>
              <a:rPr sz="2400" spc="5" dirty="0">
                <a:latin typeface="Arial"/>
                <a:cs typeface="Arial"/>
              </a:rPr>
              <a:t>r</a:t>
            </a:r>
            <a:r>
              <a:rPr sz="2400" dirty="0">
                <a:latin typeface="Arial"/>
                <a:cs typeface="Arial"/>
              </a:rPr>
              <a:t>om</a:t>
            </a:r>
            <a:r>
              <a:rPr sz="2400" spc="-20" dirty="0">
                <a:latin typeface="Arial"/>
                <a:cs typeface="Arial"/>
              </a:rPr>
              <a:t> </a:t>
            </a:r>
            <a:r>
              <a:rPr sz="2400" dirty="0">
                <a:latin typeface="Arial"/>
                <a:cs typeface="Arial"/>
              </a:rPr>
              <a:t>un</a:t>
            </a:r>
            <a:r>
              <a:rPr sz="2400" spc="-10" dirty="0">
                <a:latin typeface="Arial"/>
                <a:cs typeface="Arial"/>
              </a:rPr>
              <a:t>d</a:t>
            </a:r>
            <a:r>
              <a:rPr sz="2400" dirty="0">
                <a:latin typeface="Arial"/>
                <a:cs typeface="Arial"/>
              </a:rPr>
              <a:t>er</a:t>
            </a:r>
            <a:r>
              <a:rPr sz="2400" spc="15" dirty="0">
                <a:latin typeface="Arial"/>
                <a:cs typeface="Arial"/>
              </a:rPr>
              <a:t> </a:t>
            </a:r>
            <a:endParaRPr lang="en-US" sz="2400" spc="15" dirty="0" smtClean="0">
              <a:latin typeface="Arial"/>
              <a:cs typeface="Arial"/>
            </a:endParaRPr>
          </a:p>
          <a:p>
            <a:pPr marL="99060">
              <a:buClr>
                <a:srgbClr val="0C2FB8"/>
              </a:buClr>
              <a:tabLst>
                <a:tab pos="563245" algn="l"/>
              </a:tabLst>
            </a:pPr>
            <a:r>
              <a:rPr lang="en-US" sz="2400" dirty="0" smtClean="0">
                <a:latin typeface="Arial"/>
                <a:cs typeface="Arial"/>
              </a:rPr>
              <a:t>      </a:t>
            </a:r>
            <a:r>
              <a:rPr sz="2400" dirty="0" smtClean="0">
                <a:latin typeface="Arial"/>
                <a:cs typeface="Arial"/>
              </a:rPr>
              <a:t>l</a:t>
            </a:r>
            <a:r>
              <a:rPr sz="2400" spc="-10" dirty="0" smtClean="0">
                <a:latin typeface="Arial"/>
                <a:cs typeface="Arial"/>
              </a:rPr>
              <a:t>o</a:t>
            </a:r>
            <a:r>
              <a:rPr sz="2400" dirty="0" smtClean="0">
                <a:latin typeface="Arial"/>
                <a:cs typeface="Arial"/>
              </a:rPr>
              <a:t>ads</a:t>
            </a:r>
            <a:endParaRPr sz="2400" dirty="0">
              <a:latin typeface="Arial"/>
              <a:cs typeface="Arial"/>
            </a:endParaRPr>
          </a:p>
          <a:p>
            <a:pPr marL="562610" indent="-463550">
              <a:lnSpc>
                <a:spcPts val="2595"/>
              </a:lnSpc>
              <a:buClr>
                <a:srgbClr val="0C2FB8"/>
              </a:buClr>
              <a:buFont typeface="Wingdings"/>
              <a:buChar char=""/>
              <a:tabLst>
                <a:tab pos="563245" algn="l"/>
              </a:tabLst>
            </a:pPr>
            <a:r>
              <a:rPr sz="2400" dirty="0">
                <a:latin typeface="Arial"/>
                <a:cs typeface="Arial"/>
              </a:rPr>
              <a:t>Do</a:t>
            </a:r>
            <a:r>
              <a:rPr sz="2400" spc="-10" dirty="0">
                <a:latin typeface="Arial"/>
                <a:cs typeface="Arial"/>
              </a:rPr>
              <a:t> </a:t>
            </a:r>
            <a:r>
              <a:rPr sz="2400" dirty="0">
                <a:latin typeface="Arial"/>
                <a:cs typeface="Arial"/>
              </a:rPr>
              <a:t>not</a:t>
            </a:r>
            <a:r>
              <a:rPr sz="2400" spc="5" dirty="0">
                <a:latin typeface="Arial"/>
                <a:cs typeface="Arial"/>
              </a:rPr>
              <a:t> </a:t>
            </a:r>
            <a:r>
              <a:rPr sz="2400" dirty="0">
                <a:latin typeface="Arial"/>
                <a:cs typeface="Arial"/>
              </a:rPr>
              <a:t>use if:</a:t>
            </a:r>
          </a:p>
          <a:p>
            <a:pPr marL="1019810" lvl="1" indent="-463550">
              <a:lnSpc>
                <a:spcPts val="2595"/>
              </a:lnSpc>
              <a:buClr>
                <a:srgbClr val="0C2FB8"/>
              </a:buClr>
              <a:buFont typeface="Wingdings"/>
              <a:buChar char=""/>
              <a:tabLst>
                <a:tab pos="1020444" algn="l"/>
              </a:tabLst>
            </a:pPr>
            <a:r>
              <a:rPr sz="2400" dirty="0">
                <a:latin typeface="Arial"/>
                <a:cs typeface="Arial"/>
              </a:rPr>
              <a:t>More</a:t>
            </a:r>
            <a:r>
              <a:rPr sz="2400" spc="-10" dirty="0">
                <a:latin typeface="Arial"/>
                <a:cs typeface="Arial"/>
              </a:rPr>
              <a:t> </a:t>
            </a:r>
            <a:r>
              <a:rPr sz="2400" dirty="0">
                <a:latin typeface="Arial"/>
                <a:cs typeface="Arial"/>
              </a:rPr>
              <a:t>than 1</a:t>
            </a:r>
            <a:r>
              <a:rPr sz="2400" spc="-10" dirty="0">
                <a:latin typeface="Arial"/>
                <a:cs typeface="Arial"/>
              </a:rPr>
              <a:t>0</a:t>
            </a:r>
            <a:r>
              <a:rPr sz="2400" dirty="0">
                <a:latin typeface="Arial"/>
                <a:cs typeface="Arial"/>
              </a:rPr>
              <a:t>%</a:t>
            </a:r>
            <a:r>
              <a:rPr sz="2400" spc="15" dirty="0">
                <a:latin typeface="Arial"/>
                <a:cs typeface="Arial"/>
              </a:rPr>
              <a:t> </a:t>
            </a:r>
            <a:r>
              <a:rPr sz="2400" dirty="0">
                <a:latin typeface="Arial"/>
                <a:cs typeface="Arial"/>
              </a:rPr>
              <a:t>of</a:t>
            </a:r>
            <a:r>
              <a:rPr sz="2400" spc="-20" dirty="0">
                <a:latin typeface="Arial"/>
                <a:cs typeface="Arial"/>
              </a:rPr>
              <a:t> </a:t>
            </a:r>
            <a:r>
              <a:rPr sz="2400" dirty="0">
                <a:latin typeface="Arial"/>
                <a:cs typeface="Arial"/>
              </a:rPr>
              <a:t>vi</a:t>
            </a:r>
            <a:r>
              <a:rPr sz="2400" spc="-10" dirty="0">
                <a:latin typeface="Arial"/>
                <a:cs typeface="Arial"/>
              </a:rPr>
              <a:t>s</a:t>
            </a:r>
            <a:r>
              <a:rPr sz="2400" dirty="0">
                <a:latin typeface="Arial"/>
                <a:cs typeface="Arial"/>
              </a:rPr>
              <a:t>i</a:t>
            </a:r>
            <a:r>
              <a:rPr sz="2400" spc="-10" dirty="0">
                <a:latin typeface="Arial"/>
                <a:cs typeface="Arial"/>
              </a:rPr>
              <a:t>b</a:t>
            </a:r>
            <a:r>
              <a:rPr sz="2400" dirty="0">
                <a:latin typeface="Arial"/>
                <a:cs typeface="Arial"/>
              </a:rPr>
              <a:t>le</a:t>
            </a:r>
            <a:r>
              <a:rPr sz="2400" spc="25" dirty="0">
                <a:latin typeface="Arial"/>
                <a:cs typeface="Arial"/>
              </a:rPr>
              <a:t> </a:t>
            </a:r>
            <a:endParaRPr lang="en-US" sz="2400" spc="25" dirty="0" smtClean="0">
              <a:latin typeface="Arial"/>
              <a:cs typeface="Arial"/>
            </a:endParaRPr>
          </a:p>
          <a:p>
            <a:pPr marL="556260" lvl="1">
              <a:lnSpc>
                <a:spcPts val="2595"/>
              </a:lnSpc>
              <a:buClr>
                <a:srgbClr val="0C2FB8"/>
              </a:buClr>
              <a:tabLst>
                <a:tab pos="1020444" algn="l"/>
              </a:tabLst>
            </a:pPr>
            <a:r>
              <a:rPr lang="en-US" sz="2400" spc="25" dirty="0">
                <a:latin typeface="Arial"/>
                <a:cs typeface="Arial"/>
              </a:rPr>
              <a:t> </a:t>
            </a:r>
            <a:r>
              <a:rPr lang="en-US" sz="2400" spc="25" dirty="0" smtClean="0">
                <a:latin typeface="Arial"/>
                <a:cs typeface="Arial"/>
              </a:rPr>
              <a:t>     </a:t>
            </a:r>
            <a:r>
              <a:rPr sz="2400" dirty="0" smtClean="0">
                <a:latin typeface="Arial"/>
                <a:cs typeface="Arial"/>
              </a:rPr>
              <a:t>strands</a:t>
            </a:r>
            <a:r>
              <a:rPr sz="2400" spc="-15" dirty="0" smtClean="0">
                <a:latin typeface="Arial"/>
                <a:cs typeface="Arial"/>
              </a:rPr>
              <a:t> </a:t>
            </a:r>
            <a:r>
              <a:rPr sz="2400" dirty="0">
                <a:latin typeface="Arial"/>
                <a:cs typeface="Arial"/>
              </a:rPr>
              <a:t>are brok</a:t>
            </a:r>
            <a:r>
              <a:rPr sz="2400" spc="-10" dirty="0">
                <a:latin typeface="Arial"/>
                <a:cs typeface="Arial"/>
              </a:rPr>
              <a:t>e</a:t>
            </a:r>
            <a:r>
              <a:rPr sz="2400" dirty="0">
                <a:latin typeface="Arial"/>
                <a:cs typeface="Arial"/>
              </a:rPr>
              <a:t>n</a:t>
            </a:r>
          </a:p>
          <a:p>
            <a:pPr marL="1019810" lvl="1" indent="-463550">
              <a:lnSpc>
                <a:spcPts val="2590"/>
              </a:lnSpc>
              <a:buClr>
                <a:srgbClr val="0C2FB8"/>
              </a:buClr>
              <a:buFont typeface="Wingdings"/>
              <a:buChar char=""/>
              <a:tabLst>
                <a:tab pos="1020444" algn="l"/>
              </a:tabLst>
            </a:pPr>
            <a:r>
              <a:rPr sz="2400" dirty="0">
                <a:latin typeface="Arial"/>
                <a:cs typeface="Arial"/>
              </a:rPr>
              <a:t>S</a:t>
            </a:r>
            <a:r>
              <a:rPr sz="2400" spc="-10" dirty="0">
                <a:latin typeface="Arial"/>
                <a:cs typeface="Arial"/>
              </a:rPr>
              <a:t>i</a:t>
            </a:r>
            <a:r>
              <a:rPr sz="2400" dirty="0">
                <a:latin typeface="Arial"/>
                <a:cs typeface="Arial"/>
              </a:rPr>
              <a:t>gns</a:t>
            </a:r>
            <a:r>
              <a:rPr sz="2400" spc="5" dirty="0">
                <a:latin typeface="Arial"/>
                <a:cs typeface="Arial"/>
              </a:rPr>
              <a:t> </a:t>
            </a:r>
            <a:r>
              <a:rPr sz="2400" dirty="0">
                <a:latin typeface="Arial"/>
                <a:cs typeface="Arial"/>
              </a:rPr>
              <a:t>of </a:t>
            </a:r>
            <a:r>
              <a:rPr sz="2400" spc="-10" dirty="0">
                <a:latin typeface="Arial"/>
                <a:cs typeface="Arial"/>
              </a:rPr>
              <a:t>e</a:t>
            </a:r>
            <a:r>
              <a:rPr sz="2400" spc="-15" dirty="0">
                <a:latin typeface="Arial"/>
                <a:cs typeface="Arial"/>
              </a:rPr>
              <a:t>x</a:t>
            </a:r>
            <a:r>
              <a:rPr sz="2400" dirty="0">
                <a:latin typeface="Arial"/>
                <a:cs typeface="Arial"/>
              </a:rPr>
              <a:t>cess</a:t>
            </a:r>
            <a:r>
              <a:rPr sz="2400" spc="10" dirty="0">
                <a:latin typeface="Arial"/>
                <a:cs typeface="Arial"/>
              </a:rPr>
              <a:t> </a:t>
            </a:r>
            <a:r>
              <a:rPr sz="2400" dirty="0">
                <a:latin typeface="Arial"/>
                <a:cs typeface="Arial"/>
              </a:rPr>
              <a:t>w</a:t>
            </a:r>
            <a:r>
              <a:rPr sz="2400" spc="-10" dirty="0">
                <a:latin typeface="Arial"/>
                <a:cs typeface="Arial"/>
              </a:rPr>
              <a:t>e</a:t>
            </a:r>
            <a:r>
              <a:rPr sz="2400" dirty="0">
                <a:latin typeface="Arial"/>
                <a:cs typeface="Arial"/>
              </a:rPr>
              <a:t>ar,</a:t>
            </a:r>
            <a:r>
              <a:rPr sz="2400" spc="5" dirty="0">
                <a:latin typeface="Arial"/>
                <a:cs typeface="Arial"/>
              </a:rPr>
              <a:t> </a:t>
            </a:r>
            <a:endParaRPr lang="en-US" sz="2400" spc="5" dirty="0" smtClean="0">
              <a:latin typeface="Arial"/>
              <a:cs typeface="Arial"/>
            </a:endParaRPr>
          </a:p>
          <a:p>
            <a:pPr marL="556260" lvl="1">
              <a:lnSpc>
                <a:spcPts val="2590"/>
              </a:lnSpc>
              <a:buClr>
                <a:srgbClr val="0C2FB8"/>
              </a:buClr>
              <a:tabLst>
                <a:tab pos="1020444" algn="l"/>
              </a:tabLst>
            </a:pPr>
            <a:r>
              <a:rPr lang="en-US" sz="2400" spc="5" dirty="0">
                <a:latin typeface="Arial"/>
                <a:cs typeface="Arial"/>
              </a:rPr>
              <a:t> </a:t>
            </a:r>
            <a:r>
              <a:rPr lang="en-US" sz="2400" spc="5" dirty="0" smtClean="0">
                <a:latin typeface="Arial"/>
                <a:cs typeface="Arial"/>
              </a:rPr>
              <a:t>     </a:t>
            </a:r>
            <a:r>
              <a:rPr sz="2400" dirty="0" smtClean="0">
                <a:latin typeface="Arial"/>
                <a:cs typeface="Arial"/>
              </a:rPr>
              <a:t>corrosi</a:t>
            </a:r>
            <a:r>
              <a:rPr sz="2400" spc="-10" dirty="0" smtClean="0">
                <a:latin typeface="Arial"/>
                <a:cs typeface="Arial"/>
              </a:rPr>
              <a:t>o</a:t>
            </a:r>
            <a:r>
              <a:rPr sz="2400" dirty="0" smtClean="0">
                <a:latin typeface="Arial"/>
                <a:cs typeface="Arial"/>
              </a:rPr>
              <a:t>n</a:t>
            </a:r>
            <a:r>
              <a:rPr sz="2400" dirty="0">
                <a:latin typeface="Arial"/>
                <a:cs typeface="Arial"/>
              </a:rPr>
              <a:t>, or defect</a:t>
            </a:r>
          </a:p>
          <a:p>
            <a:pPr marL="1019810" lvl="1" indent="-463550">
              <a:lnSpc>
                <a:spcPts val="2590"/>
              </a:lnSpc>
              <a:buClr>
                <a:srgbClr val="0C2FB8"/>
              </a:buClr>
              <a:buFont typeface="Wingdings"/>
              <a:buChar char=""/>
              <a:tabLst>
                <a:tab pos="1020444" algn="l"/>
              </a:tabLst>
            </a:pPr>
            <a:r>
              <a:rPr sz="2400" dirty="0">
                <a:latin typeface="Arial"/>
                <a:cs typeface="Arial"/>
              </a:rPr>
              <a:t>Protect sl</a:t>
            </a:r>
            <a:r>
              <a:rPr sz="2400" spc="-15" dirty="0">
                <a:latin typeface="Arial"/>
                <a:cs typeface="Arial"/>
              </a:rPr>
              <a:t>i</a:t>
            </a:r>
            <a:r>
              <a:rPr sz="2400" dirty="0">
                <a:latin typeface="Arial"/>
                <a:cs typeface="Arial"/>
              </a:rPr>
              <a:t>ngs</a:t>
            </a:r>
            <a:r>
              <a:rPr sz="2400" spc="5" dirty="0">
                <a:latin typeface="Arial"/>
                <a:cs typeface="Arial"/>
              </a:rPr>
              <a:t> </a:t>
            </a:r>
            <a:r>
              <a:rPr sz="2400" dirty="0">
                <a:latin typeface="Arial"/>
                <a:cs typeface="Arial"/>
              </a:rPr>
              <a:t>f</a:t>
            </a:r>
            <a:r>
              <a:rPr sz="2400" spc="5" dirty="0">
                <a:latin typeface="Arial"/>
                <a:cs typeface="Arial"/>
              </a:rPr>
              <a:t>r</a:t>
            </a:r>
            <a:r>
              <a:rPr sz="2400" dirty="0">
                <a:latin typeface="Arial"/>
                <a:cs typeface="Arial"/>
              </a:rPr>
              <a:t>om</a:t>
            </a:r>
            <a:r>
              <a:rPr sz="2400" spc="-20" dirty="0">
                <a:latin typeface="Arial"/>
                <a:cs typeface="Arial"/>
              </a:rPr>
              <a:t> </a:t>
            </a:r>
            <a:endParaRPr lang="en-US" sz="2400" spc="-20" dirty="0" smtClean="0">
              <a:latin typeface="Arial"/>
              <a:cs typeface="Arial"/>
            </a:endParaRPr>
          </a:p>
          <a:p>
            <a:pPr marL="556260" lvl="1">
              <a:lnSpc>
                <a:spcPts val="2590"/>
              </a:lnSpc>
              <a:buClr>
                <a:srgbClr val="0C2FB8"/>
              </a:buClr>
              <a:tabLst>
                <a:tab pos="1020444" algn="l"/>
              </a:tabLst>
            </a:pPr>
            <a:r>
              <a:rPr lang="en-US" sz="2400" spc="-20" dirty="0">
                <a:latin typeface="Arial"/>
                <a:cs typeface="Arial"/>
              </a:rPr>
              <a:t> </a:t>
            </a:r>
            <a:r>
              <a:rPr lang="en-US" sz="2400" spc="-20" dirty="0" smtClean="0">
                <a:latin typeface="Arial"/>
                <a:cs typeface="Arial"/>
              </a:rPr>
              <a:t>     </a:t>
            </a:r>
            <a:r>
              <a:rPr sz="2400" dirty="0" smtClean="0">
                <a:latin typeface="Arial"/>
                <a:cs typeface="Arial"/>
              </a:rPr>
              <a:t>sharp</a:t>
            </a:r>
            <a:r>
              <a:rPr sz="2400" spc="10" dirty="0" smtClean="0">
                <a:latin typeface="Arial"/>
                <a:cs typeface="Arial"/>
              </a:rPr>
              <a:t> </a:t>
            </a:r>
            <a:r>
              <a:rPr sz="2400" dirty="0">
                <a:latin typeface="Arial"/>
                <a:cs typeface="Arial"/>
              </a:rPr>
              <a:t>ed</a:t>
            </a:r>
            <a:r>
              <a:rPr sz="2400" spc="-10" dirty="0">
                <a:latin typeface="Arial"/>
                <a:cs typeface="Arial"/>
              </a:rPr>
              <a:t>g</a:t>
            </a:r>
            <a:r>
              <a:rPr sz="2400" dirty="0">
                <a:latin typeface="Arial"/>
                <a:cs typeface="Arial"/>
              </a:rPr>
              <a:t>es</a:t>
            </a:r>
          </a:p>
          <a:p>
            <a:pPr marL="1019810" lvl="1" indent="-463550">
              <a:lnSpc>
                <a:spcPts val="2735"/>
              </a:lnSpc>
              <a:buClr>
                <a:srgbClr val="0C2FB8"/>
              </a:buClr>
              <a:buFont typeface="Wingdings"/>
              <a:buChar char=""/>
              <a:tabLst>
                <a:tab pos="1020444" algn="l"/>
              </a:tabLst>
            </a:pPr>
            <a:r>
              <a:rPr sz="2400" dirty="0">
                <a:latin typeface="Arial"/>
                <a:cs typeface="Arial"/>
              </a:rPr>
              <a:t>S</a:t>
            </a:r>
            <a:r>
              <a:rPr sz="2400" spc="-10" dirty="0">
                <a:latin typeface="Arial"/>
                <a:cs typeface="Arial"/>
              </a:rPr>
              <a:t>l</a:t>
            </a:r>
            <a:r>
              <a:rPr sz="2400" dirty="0">
                <a:latin typeface="Arial"/>
                <a:cs typeface="Arial"/>
              </a:rPr>
              <a:t>i</a:t>
            </a:r>
            <a:r>
              <a:rPr sz="2400" spc="-10" dirty="0">
                <a:latin typeface="Arial"/>
                <a:cs typeface="Arial"/>
              </a:rPr>
              <a:t>n</a:t>
            </a:r>
            <a:r>
              <a:rPr sz="2400" dirty="0">
                <a:latin typeface="Arial"/>
                <a:cs typeface="Arial"/>
              </a:rPr>
              <a:t>g</a:t>
            </a:r>
            <a:r>
              <a:rPr sz="2400" spc="25" dirty="0">
                <a:latin typeface="Arial"/>
                <a:cs typeface="Arial"/>
              </a:rPr>
              <a:t> </a:t>
            </a:r>
            <a:r>
              <a:rPr sz="2400" dirty="0">
                <a:latin typeface="Arial"/>
                <a:cs typeface="Arial"/>
              </a:rPr>
              <a:t>– w</a:t>
            </a:r>
            <a:r>
              <a:rPr sz="2400" spc="-10" dirty="0">
                <a:latin typeface="Arial"/>
                <a:cs typeface="Arial"/>
              </a:rPr>
              <a:t>i</a:t>
            </a:r>
            <a:r>
              <a:rPr sz="2400" dirty="0">
                <a:latin typeface="Arial"/>
                <a:cs typeface="Arial"/>
              </a:rPr>
              <a:t>res</a:t>
            </a:r>
            <a:r>
              <a:rPr sz="2400" spc="15" dirty="0">
                <a:latin typeface="Arial"/>
                <a:cs typeface="Arial"/>
              </a:rPr>
              <a:t> </a:t>
            </a:r>
            <a:r>
              <a:rPr sz="2400" dirty="0">
                <a:latin typeface="Arial"/>
                <a:cs typeface="Arial"/>
              </a:rPr>
              <a:t>are</a:t>
            </a:r>
            <a:r>
              <a:rPr sz="2400" spc="-10" dirty="0">
                <a:latin typeface="Arial"/>
                <a:cs typeface="Arial"/>
              </a:rPr>
              <a:t> </a:t>
            </a:r>
            <a:r>
              <a:rPr sz="2400" dirty="0">
                <a:latin typeface="Arial"/>
                <a:cs typeface="Arial"/>
              </a:rPr>
              <a:t>ki</a:t>
            </a:r>
            <a:r>
              <a:rPr sz="2400" spc="-10" dirty="0">
                <a:latin typeface="Arial"/>
                <a:cs typeface="Arial"/>
              </a:rPr>
              <a:t>n</a:t>
            </a:r>
            <a:r>
              <a:rPr sz="2400" dirty="0">
                <a:latin typeface="Arial"/>
                <a:cs typeface="Arial"/>
              </a:rPr>
              <a:t>ked</a:t>
            </a:r>
          </a:p>
        </p:txBody>
      </p:sp>
      <p:sp>
        <p:nvSpPr>
          <p:cNvPr id="4" name="object 4"/>
          <p:cNvSpPr txBox="1"/>
          <p:nvPr/>
        </p:nvSpPr>
        <p:spPr>
          <a:xfrm>
            <a:off x="535940" y="486647"/>
            <a:ext cx="6322060" cy="1102866"/>
          </a:xfrm>
          <a:prstGeom prst="rect">
            <a:avLst/>
          </a:prstGeom>
        </p:spPr>
        <p:txBody>
          <a:bodyPr vert="horz" wrap="square" lIns="0" tIns="0" rIns="0" bIns="0" rtlCol="0">
            <a:spAutoFit/>
          </a:bodyPr>
          <a:lstStyle/>
          <a:p>
            <a:pPr marL="12700">
              <a:lnSpc>
                <a:spcPts val="4285"/>
              </a:lnSpc>
              <a:tabLst>
                <a:tab pos="3947795" algn="l"/>
              </a:tabLst>
            </a:pPr>
            <a:r>
              <a:rPr sz="3600" b="1" dirty="0">
                <a:solidFill>
                  <a:srgbClr val="0C2FB8"/>
                </a:solidFill>
                <a:latin typeface="Arial"/>
                <a:cs typeface="Arial"/>
              </a:rPr>
              <a:t>Mate</a:t>
            </a:r>
            <a:r>
              <a:rPr sz="3600" b="1" spc="5" dirty="0">
                <a:solidFill>
                  <a:srgbClr val="0C2FB8"/>
                </a:solidFill>
                <a:latin typeface="Arial"/>
                <a:cs typeface="Arial"/>
              </a:rPr>
              <a:t>r</a:t>
            </a:r>
            <a:r>
              <a:rPr sz="3600" b="1" dirty="0">
                <a:solidFill>
                  <a:srgbClr val="0C2FB8"/>
                </a:solidFill>
                <a:latin typeface="Arial"/>
                <a:cs typeface="Arial"/>
              </a:rPr>
              <a:t>ial</a:t>
            </a:r>
            <a:r>
              <a:rPr sz="3600" b="1" spc="-15" dirty="0">
                <a:solidFill>
                  <a:srgbClr val="0C2FB8"/>
                </a:solidFill>
                <a:latin typeface="Arial"/>
                <a:cs typeface="Arial"/>
              </a:rPr>
              <a:t> </a:t>
            </a:r>
            <a:r>
              <a:rPr sz="3600" b="1" dirty="0">
                <a:solidFill>
                  <a:srgbClr val="0C2FB8"/>
                </a:solidFill>
                <a:latin typeface="Arial"/>
                <a:cs typeface="Arial"/>
              </a:rPr>
              <a:t>Handli</a:t>
            </a:r>
            <a:r>
              <a:rPr sz="3600" b="1" spc="-15" dirty="0">
                <a:solidFill>
                  <a:srgbClr val="0C2FB8"/>
                </a:solidFill>
                <a:latin typeface="Arial"/>
                <a:cs typeface="Arial"/>
              </a:rPr>
              <a:t>n</a:t>
            </a:r>
            <a:r>
              <a:rPr sz="3600" b="1" dirty="0">
                <a:solidFill>
                  <a:srgbClr val="0C2FB8"/>
                </a:solidFill>
                <a:latin typeface="Arial"/>
                <a:cs typeface="Arial"/>
              </a:rPr>
              <a:t>g	</a:t>
            </a:r>
            <a:r>
              <a:rPr sz="3600" b="1" dirty="0" smtClean="0">
                <a:solidFill>
                  <a:srgbClr val="0C2FB8"/>
                </a:solidFill>
                <a:latin typeface="Arial"/>
                <a:cs typeface="Arial"/>
              </a:rPr>
              <a:t>Equi</a:t>
            </a:r>
            <a:r>
              <a:rPr sz="3600" b="1" spc="-15" dirty="0" smtClean="0">
                <a:solidFill>
                  <a:srgbClr val="0C2FB8"/>
                </a:solidFill>
                <a:latin typeface="Arial"/>
                <a:cs typeface="Arial"/>
              </a:rPr>
              <a:t>p</a:t>
            </a:r>
            <a:r>
              <a:rPr sz="3600" b="1" dirty="0" smtClean="0">
                <a:solidFill>
                  <a:srgbClr val="0C2FB8"/>
                </a:solidFill>
                <a:latin typeface="Arial"/>
                <a:cs typeface="Arial"/>
              </a:rPr>
              <a:t>ment</a:t>
            </a:r>
            <a:endParaRPr lang="en-US" sz="3600" b="1" dirty="0" smtClean="0">
              <a:solidFill>
                <a:srgbClr val="0C2FB8"/>
              </a:solidFill>
              <a:latin typeface="Arial"/>
              <a:cs typeface="Arial"/>
            </a:endParaRPr>
          </a:p>
          <a:p>
            <a:pPr marL="12700">
              <a:lnSpc>
                <a:spcPts val="4285"/>
              </a:lnSpc>
              <a:tabLst>
                <a:tab pos="3947795" algn="l"/>
              </a:tabLst>
            </a:pPr>
            <a:r>
              <a:rPr lang="en-US" sz="2400" b="1" dirty="0" smtClean="0">
                <a:solidFill>
                  <a:srgbClr val="0C2FB8"/>
                </a:solidFill>
                <a:latin typeface="Arial"/>
                <a:cs typeface="Arial"/>
              </a:rPr>
              <a:t>Module 3</a:t>
            </a:r>
            <a:endParaRPr sz="2400" dirty="0">
              <a:latin typeface="Arial"/>
              <a:cs typeface="Arial"/>
            </a:endParaRPr>
          </a:p>
        </p:txBody>
      </p:sp>
      <p:sp>
        <p:nvSpPr>
          <p:cNvPr id="5" name="object 5" title="Photo - Wire rope with broken strands"/>
          <p:cNvSpPr/>
          <p:nvPr/>
        </p:nvSpPr>
        <p:spPr>
          <a:xfrm>
            <a:off x="5029200" y="2514600"/>
            <a:ext cx="3657600" cy="3447472"/>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5765800" y="6089072"/>
            <a:ext cx="2184400" cy="254000"/>
          </a:xfrm>
          <a:prstGeom prst="rect">
            <a:avLst/>
          </a:prstGeom>
        </p:spPr>
        <p:txBody>
          <a:bodyPr vert="horz" wrap="square" lIns="0" tIns="0" rIns="0" bIns="0" rtlCol="0">
            <a:spAutoFit/>
          </a:bodyPr>
          <a:lstStyle/>
          <a:p>
            <a:pPr marL="12700">
              <a:lnSpc>
                <a:spcPct val="100000"/>
              </a:lnSpc>
            </a:pPr>
            <a:r>
              <a:rPr sz="1800" dirty="0">
                <a:latin typeface="Arial"/>
                <a:cs typeface="Arial"/>
              </a:rPr>
              <a:t>R</a:t>
            </a:r>
            <a:r>
              <a:rPr sz="1800" spc="-10" dirty="0">
                <a:latin typeface="Arial"/>
                <a:cs typeface="Arial"/>
              </a:rPr>
              <a:t>e</a:t>
            </a:r>
            <a:r>
              <a:rPr sz="1800" dirty="0">
                <a:latin typeface="Arial"/>
                <a:cs typeface="Arial"/>
              </a:rPr>
              <a:t>move</a:t>
            </a:r>
            <a:r>
              <a:rPr sz="1800" spc="5" dirty="0">
                <a:latin typeface="Arial"/>
                <a:cs typeface="Arial"/>
              </a:rPr>
              <a:t> </a:t>
            </a:r>
            <a:r>
              <a:rPr sz="1800" dirty="0">
                <a:latin typeface="Arial"/>
                <a:cs typeface="Arial"/>
              </a:rPr>
              <a:t>from service</a:t>
            </a:r>
          </a:p>
        </p:txBody>
      </p:sp>
      <p:sp>
        <p:nvSpPr>
          <p:cNvPr id="9" name="Title 8" hidden="1"/>
          <p:cNvSpPr>
            <a:spLocks noGrp="1"/>
          </p:cNvSpPr>
          <p:nvPr>
            <p:ph type="title"/>
          </p:nvPr>
        </p:nvSpPr>
        <p:spPr>
          <a:xfrm>
            <a:off x="556361" y="555615"/>
            <a:ext cx="8031276" cy="1102866"/>
          </a:xfrm>
        </p:spPr>
        <p:txBody>
          <a:bodyPr/>
          <a:lstStyle/>
          <a:p>
            <a:r>
              <a:rPr lang="en-US" dirty="0"/>
              <a:t>Mate</a:t>
            </a:r>
            <a:r>
              <a:rPr lang="en-US" spc="5" dirty="0"/>
              <a:t>r</a:t>
            </a:r>
            <a:r>
              <a:rPr lang="en-US" dirty="0"/>
              <a:t>ial</a:t>
            </a:r>
            <a:r>
              <a:rPr lang="en-US" spc="-15" dirty="0"/>
              <a:t> </a:t>
            </a:r>
            <a:r>
              <a:rPr lang="en-US" dirty="0"/>
              <a:t>Handli</a:t>
            </a:r>
            <a:r>
              <a:rPr lang="en-US" spc="-15" dirty="0"/>
              <a:t>n</a:t>
            </a:r>
            <a:r>
              <a:rPr lang="en-US" dirty="0"/>
              <a:t>g	</a:t>
            </a:r>
            <a:r>
              <a:rPr lang="en-US" dirty="0" smtClean="0"/>
              <a:t>Equi</a:t>
            </a:r>
            <a:r>
              <a:rPr lang="en-US" spc="-15" dirty="0" smtClean="0"/>
              <a:t>p</a:t>
            </a:r>
            <a:r>
              <a:rPr lang="en-US" dirty="0" smtClean="0"/>
              <a:t>ment 8</a:t>
            </a:r>
            <a:r>
              <a:rPr lang="en-US" dirty="0"/>
              <a:t/>
            </a:r>
            <a:br>
              <a:rPr lang="en-US" dirty="0"/>
            </a:br>
            <a:endParaRPr lang="en-US" dirty="0"/>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sz="1400" dirty="0">
                <a:solidFill>
                  <a:srgbClr val="000000"/>
                </a:solidFill>
                <a:latin typeface="Times New Roman"/>
                <a:cs typeface="Times New Roman"/>
              </a:rPr>
              <a:t>9</a:t>
            </a:r>
            <a:endParaRPr sz="1400">
              <a:latin typeface="Times New Roman"/>
              <a:cs typeface="Times New Roman"/>
            </a:endParaRPr>
          </a:p>
        </p:txBody>
      </p:sp>
      <p:pic>
        <p:nvPicPr>
          <p:cNvPr id="7" name="Picture 6" title="Text box - CD from 'OSHA 502' Update for Construction Industry Outreach Trainers @at the 'Construction Safety Council' Hillside, IL"/>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62354" y="6197487"/>
            <a:ext cx="6172994" cy="26371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12140" y="1311814"/>
            <a:ext cx="1431290" cy="330200"/>
          </a:xfrm>
          <a:prstGeom prst="rect">
            <a:avLst/>
          </a:prstGeom>
        </p:spPr>
        <p:txBody>
          <a:bodyPr vert="horz" wrap="square" lIns="0" tIns="0" rIns="0" bIns="0" rtlCol="0">
            <a:spAutoFit/>
          </a:bodyPr>
          <a:lstStyle/>
          <a:p>
            <a:pPr marL="12700">
              <a:lnSpc>
                <a:spcPct val="100000"/>
              </a:lnSpc>
            </a:pPr>
            <a:r>
              <a:rPr sz="2400" b="1" dirty="0">
                <a:solidFill>
                  <a:srgbClr val="0C2FB8"/>
                </a:solidFill>
                <a:latin typeface="Arial"/>
                <a:cs typeface="Arial"/>
              </a:rPr>
              <a:t>Wire</a:t>
            </a:r>
            <a:r>
              <a:rPr sz="2400" b="1" spc="-10" dirty="0">
                <a:solidFill>
                  <a:srgbClr val="0C2FB8"/>
                </a:solidFill>
                <a:latin typeface="Arial"/>
                <a:cs typeface="Arial"/>
              </a:rPr>
              <a:t> </a:t>
            </a:r>
            <a:r>
              <a:rPr sz="2400" b="1" dirty="0">
                <a:solidFill>
                  <a:srgbClr val="0C2FB8"/>
                </a:solidFill>
                <a:latin typeface="Arial"/>
                <a:cs typeface="Arial"/>
              </a:rPr>
              <a:t>rope</a:t>
            </a:r>
            <a:endParaRPr sz="2400">
              <a:latin typeface="Arial"/>
              <a:cs typeface="Arial"/>
            </a:endParaRPr>
          </a:p>
        </p:txBody>
      </p:sp>
      <p:sp>
        <p:nvSpPr>
          <p:cNvPr id="3" name="object 3" title="Photo - an example of defective wire ropes that should be removed from service - Bird caging"/>
          <p:cNvSpPr/>
          <p:nvPr/>
        </p:nvSpPr>
        <p:spPr>
          <a:xfrm>
            <a:off x="315912" y="1854073"/>
            <a:ext cx="3341624" cy="2024126"/>
          </a:xfrm>
          <a:prstGeom prst="rect">
            <a:avLst/>
          </a:prstGeom>
          <a:blipFill>
            <a:blip r:embed="rId3" cstate="print"/>
            <a:stretch>
              <a:fillRect/>
            </a:stretch>
          </a:blipFill>
        </p:spPr>
        <p:txBody>
          <a:bodyPr wrap="square" lIns="0" tIns="0" rIns="0" bIns="0" rtlCol="0"/>
          <a:lstStyle/>
          <a:p>
            <a:endParaRPr/>
          </a:p>
        </p:txBody>
      </p:sp>
      <p:sp>
        <p:nvSpPr>
          <p:cNvPr id="4" name="object 4" title="Photo - an example of defective wire ropes that should be removed from service - kinking"/>
          <p:cNvSpPr/>
          <p:nvPr/>
        </p:nvSpPr>
        <p:spPr>
          <a:xfrm>
            <a:off x="4552950" y="1854200"/>
            <a:ext cx="3337940" cy="2028189"/>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title="Photo - an example of defective wire ropes that should be removed from service - crushing"/>
          <p:cNvSpPr/>
          <p:nvPr/>
        </p:nvSpPr>
        <p:spPr>
          <a:xfrm>
            <a:off x="3257550" y="3966388"/>
            <a:ext cx="2590800" cy="2051050"/>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394817" y="5053123"/>
            <a:ext cx="7615555" cy="1354217"/>
          </a:xfrm>
          <a:prstGeom prst="rect">
            <a:avLst/>
          </a:prstGeom>
        </p:spPr>
        <p:txBody>
          <a:bodyPr vert="horz" wrap="square" lIns="0" tIns="0" rIns="0" bIns="0" rtlCol="0">
            <a:spAutoFit/>
          </a:bodyPr>
          <a:lstStyle/>
          <a:p>
            <a:pPr>
              <a:lnSpc>
                <a:spcPct val="100000"/>
              </a:lnSpc>
            </a:pPr>
            <a:endParaRPr sz="1400" dirty="0">
              <a:latin typeface="Times New Roman"/>
              <a:cs typeface="Times New Roman"/>
            </a:endParaRPr>
          </a:p>
          <a:p>
            <a:pPr>
              <a:lnSpc>
                <a:spcPct val="100000"/>
              </a:lnSpc>
              <a:spcBef>
                <a:spcPts val="14"/>
              </a:spcBef>
            </a:pPr>
            <a:endParaRPr sz="1600" dirty="0">
              <a:latin typeface="Times New Roman"/>
              <a:cs typeface="Times New Roman"/>
            </a:endParaRPr>
          </a:p>
          <a:p>
            <a:pPr marL="1296670">
              <a:lnSpc>
                <a:spcPct val="100000"/>
              </a:lnSpc>
            </a:pPr>
            <a:r>
              <a:rPr sz="2400" b="1" dirty="0">
                <a:latin typeface="Arial"/>
                <a:cs typeface="Arial"/>
              </a:rPr>
              <a:t>Cru</a:t>
            </a:r>
            <a:r>
              <a:rPr sz="2400" b="1" spc="-10" dirty="0">
                <a:latin typeface="Arial"/>
                <a:cs typeface="Arial"/>
              </a:rPr>
              <a:t>s</a:t>
            </a:r>
            <a:r>
              <a:rPr sz="2400" b="1" dirty="0">
                <a:latin typeface="Arial"/>
                <a:cs typeface="Arial"/>
              </a:rPr>
              <a:t>hing</a:t>
            </a:r>
            <a:endParaRPr sz="2400" dirty="0">
              <a:latin typeface="Arial"/>
              <a:cs typeface="Arial"/>
            </a:endParaRPr>
          </a:p>
          <a:p>
            <a:pPr marL="12700">
              <a:lnSpc>
                <a:spcPct val="100000"/>
              </a:lnSpc>
              <a:spcBef>
                <a:spcPts val="1160"/>
              </a:spcBef>
            </a:pPr>
            <a:r>
              <a:rPr sz="2400" dirty="0">
                <a:latin typeface="Arial"/>
                <a:cs typeface="Arial"/>
              </a:rPr>
              <a:t>If</a:t>
            </a:r>
            <a:r>
              <a:rPr sz="2400" spc="-15" dirty="0">
                <a:latin typeface="Arial"/>
                <a:cs typeface="Arial"/>
              </a:rPr>
              <a:t> </a:t>
            </a:r>
            <a:r>
              <a:rPr sz="2400" dirty="0">
                <a:latin typeface="Arial"/>
                <a:cs typeface="Arial"/>
              </a:rPr>
              <a:t>these</a:t>
            </a:r>
            <a:r>
              <a:rPr sz="2400" spc="-10" dirty="0">
                <a:latin typeface="Arial"/>
                <a:cs typeface="Arial"/>
              </a:rPr>
              <a:t> </a:t>
            </a:r>
            <a:r>
              <a:rPr sz="2400" dirty="0">
                <a:latin typeface="Arial"/>
                <a:cs typeface="Arial"/>
              </a:rPr>
              <a:t>ha</a:t>
            </a:r>
            <a:r>
              <a:rPr sz="2400" spc="-10" dirty="0">
                <a:latin typeface="Arial"/>
                <a:cs typeface="Arial"/>
              </a:rPr>
              <a:t>p</a:t>
            </a:r>
            <a:r>
              <a:rPr sz="2400" dirty="0">
                <a:latin typeface="Arial"/>
                <a:cs typeface="Arial"/>
              </a:rPr>
              <a:t>pe</a:t>
            </a:r>
            <a:r>
              <a:rPr sz="2400" spc="-10" dirty="0">
                <a:latin typeface="Arial"/>
                <a:cs typeface="Arial"/>
              </a:rPr>
              <a:t>n</a:t>
            </a:r>
            <a:r>
              <a:rPr sz="2400" dirty="0">
                <a:latin typeface="Arial"/>
                <a:cs typeface="Arial"/>
              </a:rPr>
              <a:t>,</a:t>
            </a:r>
            <a:r>
              <a:rPr sz="2400" spc="30" dirty="0">
                <a:latin typeface="Arial"/>
                <a:cs typeface="Arial"/>
              </a:rPr>
              <a:t> </a:t>
            </a:r>
            <a:r>
              <a:rPr sz="2400" dirty="0">
                <a:latin typeface="Arial"/>
                <a:cs typeface="Arial"/>
              </a:rPr>
              <a:t>remove the </a:t>
            </a:r>
            <a:r>
              <a:rPr sz="2400" spc="-15" dirty="0">
                <a:latin typeface="Arial"/>
                <a:cs typeface="Arial"/>
              </a:rPr>
              <a:t>w</a:t>
            </a:r>
            <a:r>
              <a:rPr sz="2400" dirty="0">
                <a:latin typeface="Arial"/>
                <a:cs typeface="Arial"/>
              </a:rPr>
              <a:t>ire</a:t>
            </a:r>
            <a:r>
              <a:rPr sz="2400" spc="10" dirty="0">
                <a:latin typeface="Arial"/>
                <a:cs typeface="Arial"/>
              </a:rPr>
              <a:t> </a:t>
            </a:r>
            <a:r>
              <a:rPr sz="2400" dirty="0">
                <a:latin typeface="Arial"/>
                <a:cs typeface="Arial"/>
              </a:rPr>
              <a:t>rope sl</a:t>
            </a:r>
            <a:r>
              <a:rPr sz="2400" spc="-10" dirty="0">
                <a:latin typeface="Arial"/>
                <a:cs typeface="Arial"/>
              </a:rPr>
              <a:t>i</a:t>
            </a:r>
            <a:r>
              <a:rPr sz="2400" dirty="0">
                <a:latin typeface="Arial"/>
                <a:cs typeface="Arial"/>
              </a:rPr>
              <a:t>ng</a:t>
            </a:r>
            <a:r>
              <a:rPr sz="2400" spc="20" dirty="0">
                <a:latin typeface="Arial"/>
                <a:cs typeface="Arial"/>
              </a:rPr>
              <a:t> </a:t>
            </a:r>
            <a:r>
              <a:rPr sz="2400" dirty="0">
                <a:latin typeface="Arial"/>
                <a:cs typeface="Arial"/>
              </a:rPr>
              <a:t>f</a:t>
            </a:r>
            <a:r>
              <a:rPr sz="2400" spc="5" dirty="0">
                <a:latin typeface="Arial"/>
                <a:cs typeface="Arial"/>
              </a:rPr>
              <a:t>r</a:t>
            </a:r>
            <a:r>
              <a:rPr sz="2400" dirty="0">
                <a:latin typeface="Arial"/>
                <a:cs typeface="Arial"/>
              </a:rPr>
              <a:t>om</a:t>
            </a:r>
            <a:r>
              <a:rPr sz="2400" spc="-20" dirty="0">
                <a:latin typeface="Arial"/>
                <a:cs typeface="Arial"/>
              </a:rPr>
              <a:t> </a:t>
            </a:r>
            <a:r>
              <a:rPr sz="2400" dirty="0">
                <a:latin typeface="Arial"/>
                <a:cs typeface="Arial"/>
              </a:rPr>
              <a:t>service</a:t>
            </a:r>
          </a:p>
        </p:txBody>
      </p:sp>
      <p:sp>
        <p:nvSpPr>
          <p:cNvPr id="7" name="object 7"/>
          <p:cNvSpPr txBox="1"/>
          <p:nvPr/>
        </p:nvSpPr>
        <p:spPr>
          <a:xfrm>
            <a:off x="6328028" y="3962431"/>
            <a:ext cx="1143635" cy="330200"/>
          </a:xfrm>
          <a:prstGeom prst="rect">
            <a:avLst/>
          </a:prstGeom>
        </p:spPr>
        <p:txBody>
          <a:bodyPr vert="horz" wrap="square" lIns="0" tIns="0" rIns="0" bIns="0" rtlCol="0">
            <a:spAutoFit/>
          </a:bodyPr>
          <a:lstStyle/>
          <a:p>
            <a:pPr marL="12700">
              <a:lnSpc>
                <a:spcPct val="100000"/>
              </a:lnSpc>
            </a:pPr>
            <a:r>
              <a:rPr sz="2400" b="1" dirty="0">
                <a:latin typeface="Arial"/>
                <a:cs typeface="Arial"/>
              </a:rPr>
              <a:t>Kinking</a:t>
            </a:r>
            <a:endParaRPr sz="2400">
              <a:latin typeface="Arial"/>
              <a:cs typeface="Arial"/>
            </a:endParaRPr>
          </a:p>
        </p:txBody>
      </p:sp>
      <p:sp>
        <p:nvSpPr>
          <p:cNvPr id="8" name="object 8"/>
          <p:cNvSpPr txBox="1"/>
          <p:nvPr/>
        </p:nvSpPr>
        <p:spPr>
          <a:xfrm>
            <a:off x="721868" y="4053490"/>
            <a:ext cx="1751330" cy="330200"/>
          </a:xfrm>
          <a:prstGeom prst="rect">
            <a:avLst/>
          </a:prstGeom>
        </p:spPr>
        <p:txBody>
          <a:bodyPr vert="horz" wrap="square" lIns="0" tIns="0" rIns="0" bIns="0" rtlCol="0">
            <a:spAutoFit/>
          </a:bodyPr>
          <a:lstStyle/>
          <a:p>
            <a:pPr marL="12700">
              <a:lnSpc>
                <a:spcPct val="100000"/>
              </a:lnSpc>
            </a:pPr>
            <a:r>
              <a:rPr sz="2400" b="1" dirty="0">
                <a:latin typeface="Arial"/>
                <a:cs typeface="Arial"/>
              </a:rPr>
              <a:t>Bird </a:t>
            </a:r>
            <a:r>
              <a:rPr sz="2400" b="1" spc="-15" dirty="0">
                <a:latin typeface="Arial"/>
                <a:cs typeface="Arial"/>
              </a:rPr>
              <a:t>C</a:t>
            </a:r>
            <a:r>
              <a:rPr sz="2400" b="1" dirty="0">
                <a:latin typeface="Arial"/>
                <a:cs typeface="Arial"/>
              </a:rPr>
              <a:t>aging</a:t>
            </a:r>
            <a:endParaRPr sz="2400">
              <a:latin typeface="Arial"/>
              <a:cs typeface="Arial"/>
            </a:endParaRPr>
          </a:p>
        </p:txBody>
      </p:sp>
      <p:sp>
        <p:nvSpPr>
          <p:cNvPr id="9" name="object 9" title="Slide Title - Maaterial Handling Equipment Module 3"/>
          <p:cNvSpPr/>
          <p:nvPr/>
        </p:nvSpPr>
        <p:spPr>
          <a:xfrm>
            <a:off x="152400" y="0"/>
            <a:ext cx="6669024" cy="1238250"/>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2" name="Title 11" hidden="1"/>
          <p:cNvSpPr>
            <a:spLocks noGrp="1"/>
          </p:cNvSpPr>
          <p:nvPr>
            <p:ph type="title"/>
          </p:nvPr>
        </p:nvSpPr>
        <p:spPr>
          <a:xfrm>
            <a:off x="556361" y="555615"/>
            <a:ext cx="8031276" cy="1661993"/>
          </a:xfrm>
        </p:spPr>
        <p:txBody>
          <a:bodyPr/>
          <a:lstStyle/>
          <a:p>
            <a:r>
              <a:rPr lang="en-US" dirty="0"/>
              <a:t>Mate</a:t>
            </a:r>
            <a:r>
              <a:rPr lang="en-US" spc="5" dirty="0"/>
              <a:t>r</a:t>
            </a:r>
            <a:r>
              <a:rPr lang="en-US" dirty="0"/>
              <a:t>ial</a:t>
            </a:r>
            <a:r>
              <a:rPr lang="en-US" spc="-15" dirty="0"/>
              <a:t> </a:t>
            </a:r>
            <a:r>
              <a:rPr lang="en-US" dirty="0" smtClean="0"/>
              <a:t>Handli</a:t>
            </a:r>
            <a:r>
              <a:rPr lang="en-US" spc="-15" dirty="0" smtClean="0"/>
              <a:t>n</a:t>
            </a:r>
            <a:r>
              <a:rPr lang="en-US" dirty="0" smtClean="0"/>
              <a:t>g Equi</a:t>
            </a:r>
            <a:r>
              <a:rPr lang="en-US" spc="-15" dirty="0" smtClean="0"/>
              <a:t>p</a:t>
            </a:r>
            <a:r>
              <a:rPr lang="en-US" dirty="0" smtClean="0"/>
              <a:t>ment – Defective Wire Ropes</a:t>
            </a:r>
            <a:r>
              <a:rPr lang="en-US" dirty="0"/>
              <a:t/>
            </a:r>
            <a:br>
              <a:rPr lang="en-US" dirty="0"/>
            </a:br>
            <a:endParaRPr lang="en-US" dirty="0"/>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sz="1400" dirty="0">
                <a:solidFill>
                  <a:srgbClr val="000000"/>
                </a:solidFill>
                <a:latin typeface="Times New Roman"/>
                <a:cs typeface="Times New Roman"/>
              </a:rPr>
              <a:t>10</a:t>
            </a:r>
            <a:endParaRPr sz="1400">
              <a:latin typeface="Times New Roman"/>
              <a:cs typeface="Times New Roman"/>
            </a:endParaRPr>
          </a:p>
        </p:txBody>
      </p:sp>
      <p:pic>
        <p:nvPicPr>
          <p:cNvPr id="11" name="Picture 10" title="Text box - CD from 'OSHA 502' Update for Construction Industry Outreach Trainers @at the 'Construction Safety Council' Hillside, IL"/>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38200" y="6424446"/>
            <a:ext cx="6172994" cy="26371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4CC"/>
            </a:solidFill>
          </a:ln>
        </p:spPr>
        <p:txBody>
          <a:bodyPr wrap="square" lIns="0" tIns="0" rIns="0" bIns="0" rtlCol="0"/>
          <a:lstStyle/>
          <a:p>
            <a:endParaRPr/>
          </a:p>
        </p:txBody>
      </p:sp>
      <p:sp>
        <p:nvSpPr>
          <p:cNvPr id="3" name="object 3"/>
          <p:cNvSpPr txBox="1"/>
          <p:nvPr/>
        </p:nvSpPr>
        <p:spPr>
          <a:xfrm>
            <a:off x="522223" y="455786"/>
            <a:ext cx="6322060" cy="457200"/>
          </a:xfrm>
          <a:prstGeom prst="rect">
            <a:avLst/>
          </a:prstGeom>
        </p:spPr>
        <p:txBody>
          <a:bodyPr vert="horz" wrap="square" lIns="0" tIns="0" rIns="0" bIns="0" rtlCol="0">
            <a:spAutoFit/>
          </a:bodyPr>
          <a:lstStyle/>
          <a:p>
            <a:pPr marL="12700">
              <a:lnSpc>
                <a:spcPts val="4285"/>
              </a:lnSpc>
              <a:tabLst>
                <a:tab pos="3947795" algn="l"/>
              </a:tabLst>
            </a:pPr>
            <a:r>
              <a:rPr sz="3600" b="1" dirty="0">
                <a:solidFill>
                  <a:srgbClr val="0C2FB8"/>
                </a:solidFill>
                <a:latin typeface="Arial"/>
                <a:cs typeface="Arial"/>
              </a:rPr>
              <a:t>Mate</a:t>
            </a:r>
            <a:r>
              <a:rPr sz="3600" b="1" spc="5" dirty="0">
                <a:solidFill>
                  <a:srgbClr val="0C2FB8"/>
                </a:solidFill>
                <a:latin typeface="Arial"/>
                <a:cs typeface="Arial"/>
              </a:rPr>
              <a:t>r</a:t>
            </a:r>
            <a:r>
              <a:rPr sz="3600" b="1" dirty="0">
                <a:solidFill>
                  <a:srgbClr val="0C2FB8"/>
                </a:solidFill>
                <a:latin typeface="Arial"/>
                <a:cs typeface="Arial"/>
              </a:rPr>
              <a:t>ial</a:t>
            </a:r>
            <a:r>
              <a:rPr sz="3600" b="1" spc="-15" dirty="0">
                <a:solidFill>
                  <a:srgbClr val="0C2FB8"/>
                </a:solidFill>
                <a:latin typeface="Arial"/>
                <a:cs typeface="Arial"/>
              </a:rPr>
              <a:t> </a:t>
            </a:r>
            <a:r>
              <a:rPr sz="3600" b="1" dirty="0">
                <a:solidFill>
                  <a:srgbClr val="0C2FB8"/>
                </a:solidFill>
                <a:latin typeface="Arial"/>
                <a:cs typeface="Arial"/>
              </a:rPr>
              <a:t>Handli</a:t>
            </a:r>
            <a:r>
              <a:rPr sz="3600" b="1" spc="-15" dirty="0">
                <a:solidFill>
                  <a:srgbClr val="0C2FB8"/>
                </a:solidFill>
                <a:latin typeface="Arial"/>
                <a:cs typeface="Arial"/>
              </a:rPr>
              <a:t>n</a:t>
            </a:r>
            <a:r>
              <a:rPr sz="3600" b="1" dirty="0">
                <a:solidFill>
                  <a:srgbClr val="0C2FB8"/>
                </a:solidFill>
                <a:latin typeface="Arial"/>
                <a:cs typeface="Arial"/>
              </a:rPr>
              <a:t>g	Equi</a:t>
            </a:r>
            <a:r>
              <a:rPr sz="3600" b="1" spc="-15" dirty="0">
                <a:solidFill>
                  <a:srgbClr val="0C2FB8"/>
                </a:solidFill>
                <a:latin typeface="Arial"/>
                <a:cs typeface="Arial"/>
              </a:rPr>
              <a:t>p</a:t>
            </a:r>
            <a:r>
              <a:rPr sz="3600" b="1" dirty="0">
                <a:solidFill>
                  <a:srgbClr val="0C2FB8"/>
                </a:solidFill>
                <a:latin typeface="Arial"/>
                <a:cs typeface="Arial"/>
              </a:rPr>
              <a:t>ment</a:t>
            </a:r>
            <a:endParaRPr sz="3600">
              <a:latin typeface="Arial"/>
              <a:cs typeface="Arial"/>
            </a:endParaRPr>
          </a:p>
        </p:txBody>
      </p:sp>
      <p:sp>
        <p:nvSpPr>
          <p:cNvPr id="4" name="object 4" title="Photo - The American institute of Steel Construction (AISC) has a wire rope inspection form available at its website."/>
          <p:cNvSpPr/>
          <p:nvPr/>
        </p:nvSpPr>
        <p:spPr>
          <a:xfrm>
            <a:off x="1327822" y="2819400"/>
            <a:ext cx="6616319" cy="3384632"/>
          </a:xfrm>
          <a:prstGeom prst="rect">
            <a:avLst/>
          </a:prstGeom>
          <a:blipFill>
            <a:blip r:embed="rId3" cstate="email">
              <a:extLst>
                <a:ext uri="{28A0092B-C50C-407E-A947-70E740481C1C}">
                  <a14:useLocalDpi xmlns:a14="http://schemas.microsoft.com/office/drawing/2010/main"/>
                </a:ext>
              </a:extLst>
            </a:blip>
            <a:srcRect/>
            <a:stretch>
              <a:fillRect t="1"/>
            </a:stretch>
          </a:blipFill>
        </p:spPr>
        <p:txBody>
          <a:bodyPr wrap="square" lIns="0" tIns="0" rIns="0" bIns="0" rtlCol="0"/>
          <a:lstStyle/>
          <a:p>
            <a:endParaRPr/>
          </a:p>
        </p:txBody>
      </p:sp>
      <p:sp>
        <p:nvSpPr>
          <p:cNvPr id="5" name="object 5"/>
          <p:cNvSpPr txBox="1"/>
          <p:nvPr/>
        </p:nvSpPr>
        <p:spPr>
          <a:xfrm>
            <a:off x="478637" y="980224"/>
            <a:ext cx="8314690" cy="1491615"/>
          </a:xfrm>
          <a:prstGeom prst="rect">
            <a:avLst/>
          </a:prstGeom>
        </p:spPr>
        <p:txBody>
          <a:bodyPr vert="horz" wrap="square" lIns="0" tIns="0" rIns="0" bIns="0" rtlCol="0">
            <a:spAutoFit/>
          </a:bodyPr>
          <a:lstStyle/>
          <a:p>
            <a:pPr marL="98425" marR="6531609" indent="-43180">
              <a:lnSpc>
                <a:spcPts val="5040"/>
              </a:lnSpc>
            </a:pPr>
            <a:r>
              <a:rPr sz="2400" b="1" dirty="0">
                <a:solidFill>
                  <a:srgbClr val="0C2FB8"/>
                </a:solidFill>
                <a:latin typeface="Arial"/>
                <a:cs typeface="Arial"/>
              </a:rPr>
              <a:t>Mod</a:t>
            </a:r>
            <a:r>
              <a:rPr sz="2400" b="1" spc="-10" dirty="0">
                <a:solidFill>
                  <a:srgbClr val="0C2FB8"/>
                </a:solidFill>
                <a:latin typeface="Arial"/>
                <a:cs typeface="Arial"/>
              </a:rPr>
              <a:t>u</a:t>
            </a:r>
            <a:r>
              <a:rPr sz="2400" b="1" dirty="0">
                <a:solidFill>
                  <a:srgbClr val="0C2FB8"/>
                </a:solidFill>
                <a:latin typeface="Arial"/>
                <a:cs typeface="Arial"/>
              </a:rPr>
              <a:t>le</a:t>
            </a:r>
            <a:r>
              <a:rPr sz="2400" b="1" spc="-20" dirty="0">
                <a:solidFill>
                  <a:srgbClr val="0C2FB8"/>
                </a:solidFill>
                <a:latin typeface="Arial"/>
                <a:cs typeface="Arial"/>
              </a:rPr>
              <a:t> </a:t>
            </a:r>
            <a:r>
              <a:rPr sz="2400" b="1" dirty="0">
                <a:solidFill>
                  <a:srgbClr val="0C2FB8"/>
                </a:solidFill>
                <a:latin typeface="Arial"/>
                <a:cs typeface="Arial"/>
              </a:rPr>
              <a:t>3 Wire </a:t>
            </a:r>
            <a:r>
              <a:rPr sz="2400" b="1" spc="-15" dirty="0">
                <a:solidFill>
                  <a:srgbClr val="0C2FB8"/>
                </a:solidFill>
                <a:latin typeface="Arial"/>
                <a:cs typeface="Arial"/>
              </a:rPr>
              <a:t>R</a:t>
            </a:r>
            <a:r>
              <a:rPr sz="2400" b="1" dirty="0">
                <a:solidFill>
                  <a:srgbClr val="0C2FB8"/>
                </a:solidFill>
                <a:latin typeface="Arial"/>
                <a:cs typeface="Arial"/>
              </a:rPr>
              <a:t>o</a:t>
            </a:r>
            <a:r>
              <a:rPr sz="2400" b="1" spc="-10" dirty="0">
                <a:solidFill>
                  <a:srgbClr val="0C2FB8"/>
                </a:solidFill>
                <a:latin typeface="Arial"/>
                <a:cs typeface="Arial"/>
              </a:rPr>
              <a:t>p</a:t>
            </a:r>
            <a:r>
              <a:rPr sz="2400" b="1" dirty="0">
                <a:solidFill>
                  <a:srgbClr val="0C2FB8"/>
                </a:solidFill>
                <a:latin typeface="Arial"/>
                <a:cs typeface="Arial"/>
              </a:rPr>
              <a:t>es</a:t>
            </a:r>
            <a:endParaRPr sz="2400">
              <a:latin typeface="Arial"/>
              <a:cs typeface="Arial"/>
            </a:endParaRPr>
          </a:p>
          <a:p>
            <a:pPr marL="355600" indent="-342900">
              <a:lnSpc>
                <a:spcPct val="100000"/>
              </a:lnSpc>
              <a:spcBef>
                <a:spcPts val="795"/>
              </a:spcBef>
              <a:buClr>
                <a:srgbClr val="3333CC"/>
              </a:buClr>
              <a:buFont typeface="Wingdings"/>
              <a:buChar char=""/>
              <a:tabLst>
                <a:tab pos="355600" algn="l"/>
              </a:tabLst>
            </a:pPr>
            <a:r>
              <a:rPr sz="2400" dirty="0">
                <a:latin typeface="Arial"/>
                <a:cs typeface="Arial"/>
              </a:rPr>
              <a:t>AISC</a:t>
            </a:r>
            <a:r>
              <a:rPr sz="2400" spc="-10" dirty="0">
                <a:latin typeface="Arial"/>
                <a:cs typeface="Arial"/>
              </a:rPr>
              <a:t> </a:t>
            </a:r>
            <a:r>
              <a:rPr sz="2400" dirty="0">
                <a:latin typeface="Arial"/>
                <a:cs typeface="Arial"/>
              </a:rPr>
              <a:t>has</a:t>
            </a:r>
            <a:r>
              <a:rPr sz="2400" spc="5" dirty="0">
                <a:latin typeface="Arial"/>
                <a:cs typeface="Arial"/>
              </a:rPr>
              <a:t> </a:t>
            </a:r>
            <a:r>
              <a:rPr sz="2400" dirty="0">
                <a:latin typeface="Arial"/>
                <a:cs typeface="Arial"/>
              </a:rPr>
              <a:t>a wire</a:t>
            </a:r>
            <a:r>
              <a:rPr sz="2400" spc="5" dirty="0">
                <a:latin typeface="Arial"/>
                <a:cs typeface="Arial"/>
              </a:rPr>
              <a:t> </a:t>
            </a:r>
            <a:r>
              <a:rPr sz="2400" dirty="0">
                <a:latin typeface="Arial"/>
                <a:cs typeface="Arial"/>
              </a:rPr>
              <a:t>rope insp</a:t>
            </a:r>
            <a:r>
              <a:rPr sz="2400" spc="-10" dirty="0">
                <a:latin typeface="Arial"/>
                <a:cs typeface="Arial"/>
              </a:rPr>
              <a:t>e</a:t>
            </a:r>
            <a:r>
              <a:rPr sz="2400" dirty="0">
                <a:latin typeface="Arial"/>
                <a:cs typeface="Arial"/>
              </a:rPr>
              <a:t>ction</a:t>
            </a:r>
            <a:r>
              <a:rPr sz="2400" spc="20" dirty="0">
                <a:latin typeface="Arial"/>
                <a:cs typeface="Arial"/>
              </a:rPr>
              <a:t> </a:t>
            </a:r>
            <a:r>
              <a:rPr sz="2400" dirty="0">
                <a:latin typeface="Arial"/>
                <a:cs typeface="Arial"/>
              </a:rPr>
              <a:t>form</a:t>
            </a:r>
            <a:r>
              <a:rPr sz="2400" spc="-10" dirty="0">
                <a:latin typeface="Arial"/>
                <a:cs typeface="Arial"/>
              </a:rPr>
              <a:t> </a:t>
            </a:r>
            <a:r>
              <a:rPr sz="2400" dirty="0">
                <a:latin typeface="Arial"/>
                <a:cs typeface="Arial"/>
              </a:rPr>
              <a:t>posted</a:t>
            </a:r>
            <a:r>
              <a:rPr sz="2400" spc="5" dirty="0">
                <a:latin typeface="Arial"/>
                <a:cs typeface="Arial"/>
              </a:rPr>
              <a:t> </a:t>
            </a:r>
            <a:r>
              <a:rPr sz="2400" dirty="0">
                <a:latin typeface="Arial"/>
                <a:cs typeface="Arial"/>
              </a:rPr>
              <a:t>at</a:t>
            </a:r>
            <a:r>
              <a:rPr sz="2400" spc="-5" dirty="0">
                <a:latin typeface="Arial"/>
                <a:cs typeface="Arial"/>
              </a:rPr>
              <a:t> </a:t>
            </a:r>
            <a:r>
              <a:rPr sz="2400" dirty="0">
                <a:latin typeface="Arial"/>
                <a:cs typeface="Arial"/>
              </a:rPr>
              <a:t>it’s w</a:t>
            </a:r>
            <a:r>
              <a:rPr sz="2400" spc="-10" dirty="0">
                <a:latin typeface="Arial"/>
                <a:cs typeface="Arial"/>
              </a:rPr>
              <a:t>e</a:t>
            </a:r>
            <a:r>
              <a:rPr sz="2400" dirty="0">
                <a:latin typeface="Arial"/>
                <a:cs typeface="Arial"/>
              </a:rPr>
              <a:t>bsite</a:t>
            </a:r>
            <a:endParaRPr sz="2400">
              <a:latin typeface="Arial"/>
              <a:cs typeface="Arial"/>
            </a:endParaRPr>
          </a:p>
        </p:txBody>
      </p:sp>
      <p:sp>
        <p:nvSpPr>
          <p:cNvPr id="6" name="object 6"/>
          <p:cNvSpPr txBox="1"/>
          <p:nvPr/>
        </p:nvSpPr>
        <p:spPr>
          <a:xfrm>
            <a:off x="3070098" y="6383822"/>
            <a:ext cx="3330702" cy="215444"/>
          </a:xfrm>
          <a:prstGeom prst="rect">
            <a:avLst/>
          </a:prstGeom>
        </p:spPr>
        <p:txBody>
          <a:bodyPr vert="horz" wrap="square" lIns="0" tIns="0" rIns="0" bIns="0" rtlCol="0">
            <a:spAutoFit/>
          </a:bodyPr>
          <a:lstStyle/>
          <a:p>
            <a:pPr marL="12700">
              <a:lnSpc>
                <a:spcPct val="100000"/>
              </a:lnSpc>
            </a:pPr>
            <a:r>
              <a:rPr lang="en-US" sz="1400" u="sng" dirty="0" smtClean="0">
                <a:solidFill>
                  <a:srgbClr val="134B71"/>
                </a:solidFill>
                <a:latin typeface="Arial"/>
                <a:cs typeface="Arial"/>
                <a:hlinkClick r:id="rId4"/>
              </a:rPr>
              <a:t>Link to AISC Wire Rope Inspection Form</a:t>
            </a:r>
            <a:endParaRPr sz="1200" dirty="0">
              <a:latin typeface="Arial"/>
              <a:cs typeface="Arial"/>
            </a:endParaRPr>
          </a:p>
        </p:txBody>
      </p:sp>
      <p:sp>
        <p:nvSpPr>
          <p:cNvPr id="7" name="object 7"/>
          <p:cNvSpPr txBox="1"/>
          <p:nvPr/>
        </p:nvSpPr>
        <p:spPr>
          <a:xfrm>
            <a:off x="8411718" y="6461204"/>
            <a:ext cx="196215" cy="177800"/>
          </a:xfrm>
          <a:prstGeom prst="rect">
            <a:avLst/>
          </a:prstGeom>
        </p:spPr>
        <p:txBody>
          <a:bodyPr vert="horz" wrap="square" lIns="0" tIns="0" rIns="0" bIns="0" rtlCol="0">
            <a:spAutoFit/>
          </a:bodyPr>
          <a:lstStyle/>
          <a:p>
            <a:pPr marL="12700">
              <a:lnSpc>
                <a:spcPct val="100000"/>
              </a:lnSpc>
            </a:pPr>
            <a:r>
              <a:rPr sz="1200" dirty="0">
                <a:solidFill>
                  <a:srgbClr val="888888"/>
                </a:solidFill>
                <a:latin typeface="Arial"/>
                <a:cs typeface="Arial"/>
              </a:rPr>
              <a:t>11</a:t>
            </a:r>
            <a:endParaRPr sz="1200">
              <a:latin typeface="Arial"/>
              <a:cs typeface="Arial"/>
            </a:endParaRPr>
          </a:p>
        </p:txBody>
      </p:sp>
      <p:sp>
        <p:nvSpPr>
          <p:cNvPr id="8" name="Title 7" hidden="1"/>
          <p:cNvSpPr>
            <a:spLocks noGrp="1"/>
          </p:cNvSpPr>
          <p:nvPr>
            <p:ph type="title"/>
          </p:nvPr>
        </p:nvSpPr>
        <p:spPr>
          <a:xfrm>
            <a:off x="556361" y="555615"/>
            <a:ext cx="8031276" cy="1661993"/>
          </a:xfrm>
        </p:spPr>
        <p:txBody>
          <a:bodyPr/>
          <a:lstStyle/>
          <a:p>
            <a:r>
              <a:rPr lang="en-US" dirty="0"/>
              <a:t>Mate</a:t>
            </a:r>
            <a:r>
              <a:rPr lang="en-US" spc="5" dirty="0"/>
              <a:t>r</a:t>
            </a:r>
            <a:r>
              <a:rPr lang="en-US" dirty="0"/>
              <a:t>ial</a:t>
            </a:r>
            <a:r>
              <a:rPr lang="en-US" spc="-15" dirty="0"/>
              <a:t> </a:t>
            </a:r>
            <a:r>
              <a:rPr lang="en-US" dirty="0" smtClean="0"/>
              <a:t>Handli</a:t>
            </a:r>
            <a:r>
              <a:rPr lang="en-US" spc="-15" dirty="0" smtClean="0"/>
              <a:t>n</a:t>
            </a:r>
            <a:r>
              <a:rPr lang="en-US" dirty="0" smtClean="0"/>
              <a:t>g Equi</a:t>
            </a:r>
            <a:r>
              <a:rPr lang="en-US" spc="-15" dirty="0" smtClean="0"/>
              <a:t>p</a:t>
            </a:r>
            <a:r>
              <a:rPr lang="en-US" dirty="0" smtClean="0"/>
              <a:t>ment – Inspection Form</a:t>
            </a:r>
            <a:r>
              <a:rPr lang="en-US" dirty="0"/>
              <a:t/>
            </a:r>
            <a:br>
              <a:rPr lang="en-US" dirty="0"/>
            </a:br>
            <a:endParaRPr lang="en-US" dirty="0"/>
          </a:p>
        </p:txBody>
      </p:sp>
      <p:sp>
        <p:nvSpPr>
          <p:cNvPr id="9" name="Slide Number Placeholder 8"/>
          <p:cNvSpPr>
            <a:spLocks noGrp="1"/>
          </p:cNvSpPr>
          <p:nvPr>
            <p:ph type="sldNum" sz="quarter" idx="7"/>
          </p:nvPr>
        </p:nvSpPr>
        <p:spPr/>
        <p:txBody>
          <a:bodyPr/>
          <a:lstStyle/>
          <a:p>
            <a:pPr marL="110489">
              <a:lnSpc>
                <a:spcPct val="100000"/>
              </a:lnSpc>
            </a:pPr>
            <a:fld id="{81D60167-4931-47E6-BA6A-407CBD079E47}" type="slidenum">
              <a:rPr lang="en-US" smtClean="0"/>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4CC"/>
            </a:solidFill>
          </a:ln>
        </p:spPr>
        <p:txBody>
          <a:bodyPr wrap="square" lIns="0" tIns="0" rIns="0" bIns="0" rtlCol="0"/>
          <a:lstStyle/>
          <a:p>
            <a:endParaRPr/>
          </a:p>
        </p:txBody>
      </p:sp>
      <p:sp>
        <p:nvSpPr>
          <p:cNvPr id="3" name="object 3" title="Text box  - Synthetic Web Slings - Remove from service if any of these are present: acid or caustic burns, melting or charring of any parts, snags, punctures, tears or cuts, brokern or worn stiches, red core warning thread visible, distortion of fitting"/>
          <p:cNvSpPr/>
          <p:nvPr/>
        </p:nvSpPr>
        <p:spPr>
          <a:xfrm>
            <a:off x="544017" y="1524000"/>
            <a:ext cx="7726045" cy="3724275"/>
          </a:xfrm>
          <a:custGeom>
            <a:avLst/>
            <a:gdLst/>
            <a:ahLst/>
            <a:cxnLst/>
            <a:rect l="l" t="t" r="r" b="b"/>
            <a:pathLst>
              <a:path w="7726045" h="3724275">
                <a:moveTo>
                  <a:pt x="0" y="3724148"/>
                </a:moveTo>
                <a:lnTo>
                  <a:pt x="7726045" y="3724148"/>
                </a:lnTo>
                <a:lnTo>
                  <a:pt x="7726045" y="0"/>
                </a:lnTo>
                <a:lnTo>
                  <a:pt x="0" y="0"/>
                </a:lnTo>
                <a:lnTo>
                  <a:pt x="0" y="3724148"/>
                </a:lnTo>
                <a:close/>
              </a:path>
            </a:pathLst>
          </a:custGeom>
          <a:solidFill>
            <a:srgbClr val="FFFFFF"/>
          </a:solidFill>
        </p:spPr>
        <p:txBody>
          <a:bodyPr wrap="square" lIns="0" tIns="0" rIns="0" bIns="0" rtlCol="0"/>
          <a:lstStyle/>
          <a:p>
            <a:endParaRPr/>
          </a:p>
        </p:txBody>
      </p:sp>
      <p:sp>
        <p:nvSpPr>
          <p:cNvPr id="4" name="object 4"/>
          <p:cNvSpPr txBox="1"/>
          <p:nvPr/>
        </p:nvSpPr>
        <p:spPr>
          <a:xfrm>
            <a:off x="622808" y="1634902"/>
            <a:ext cx="4639310" cy="3495675"/>
          </a:xfrm>
          <a:prstGeom prst="rect">
            <a:avLst/>
          </a:prstGeom>
        </p:spPr>
        <p:txBody>
          <a:bodyPr vert="horz" wrap="square" lIns="0" tIns="0" rIns="0" bIns="0" rtlCol="0">
            <a:spAutoFit/>
          </a:bodyPr>
          <a:lstStyle/>
          <a:p>
            <a:pPr marL="12700" marR="587375">
              <a:lnSpc>
                <a:spcPct val="102600"/>
              </a:lnSpc>
            </a:pPr>
            <a:r>
              <a:rPr sz="2400" b="1" dirty="0">
                <a:solidFill>
                  <a:srgbClr val="0C2FB8"/>
                </a:solidFill>
                <a:latin typeface="Arial"/>
                <a:cs typeface="Arial"/>
              </a:rPr>
              <a:t>S</a:t>
            </a:r>
            <a:r>
              <a:rPr sz="2400" b="1" spc="-35" dirty="0">
                <a:solidFill>
                  <a:srgbClr val="0C2FB8"/>
                </a:solidFill>
                <a:latin typeface="Arial"/>
                <a:cs typeface="Arial"/>
              </a:rPr>
              <a:t>y</a:t>
            </a:r>
            <a:r>
              <a:rPr sz="2400" b="1" dirty="0">
                <a:solidFill>
                  <a:srgbClr val="0C2FB8"/>
                </a:solidFill>
                <a:latin typeface="Arial"/>
                <a:cs typeface="Arial"/>
              </a:rPr>
              <a:t>nthetic</a:t>
            </a:r>
            <a:r>
              <a:rPr sz="2400" b="1" spc="10" dirty="0">
                <a:solidFill>
                  <a:srgbClr val="0C2FB8"/>
                </a:solidFill>
                <a:latin typeface="Arial"/>
                <a:cs typeface="Arial"/>
              </a:rPr>
              <a:t> </a:t>
            </a:r>
            <a:r>
              <a:rPr sz="2400" b="1" dirty="0">
                <a:solidFill>
                  <a:srgbClr val="0C2FB8"/>
                </a:solidFill>
                <a:latin typeface="Arial"/>
                <a:cs typeface="Arial"/>
              </a:rPr>
              <a:t>Web</a:t>
            </a:r>
            <a:r>
              <a:rPr sz="2400" b="1" spc="-10" dirty="0">
                <a:solidFill>
                  <a:srgbClr val="0C2FB8"/>
                </a:solidFill>
                <a:latin typeface="Arial"/>
                <a:cs typeface="Arial"/>
              </a:rPr>
              <a:t> </a:t>
            </a:r>
            <a:r>
              <a:rPr sz="2400" b="1" dirty="0">
                <a:solidFill>
                  <a:srgbClr val="0C2FB8"/>
                </a:solidFill>
                <a:latin typeface="Arial"/>
                <a:cs typeface="Arial"/>
              </a:rPr>
              <a:t>Slings </a:t>
            </a:r>
            <a:r>
              <a:rPr sz="2400" dirty="0">
                <a:latin typeface="Arial"/>
                <a:cs typeface="Arial"/>
              </a:rPr>
              <a:t>R</a:t>
            </a:r>
            <a:r>
              <a:rPr sz="2400" spc="-10" dirty="0">
                <a:latin typeface="Arial"/>
                <a:cs typeface="Arial"/>
              </a:rPr>
              <a:t>e</a:t>
            </a:r>
            <a:r>
              <a:rPr sz="2400" dirty="0">
                <a:latin typeface="Arial"/>
                <a:cs typeface="Arial"/>
              </a:rPr>
              <a:t>move</a:t>
            </a:r>
            <a:r>
              <a:rPr sz="2400" spc="10" dirty="0">
                <a:latin typeface="Arial"/>
                <a:cs typeface="Arial"/>
              </a:rPr>
              <a:t> </a:t>
            </a:r>
            <a:r>
              <a:rPr sz="2400" dirty="0">
                <a:latin typeface="Arial"/>
                <a:cs typeface="Arial"/>
              </a:rPr>
              <a:t>f</a:t>
            </a:r>
            <a:r>
              <a:rPr sz="2400" spc="5" dirty="0">
                <a:latin typeface="Arial"/>
                <a:cs typeface="Arial"/>
              </a:rPr>
              <a:t>r</a:t>
            </a:r>
            <a:r>
              <a:rPr sz="2400" dirty="0">
                <a:latin typeface="Arial"/>
                <a:cs typeface="Arial"/>
              </a:rPr>
              <a:t>om</a:t>
            </a:r>
            <a:r>
              <a:rPr sz="2400" spc="-20" dirty="0">
                <a:latin typeface="Arial"/>
                <a:cs typeface="Arial"/>
              </a:rPr>
              <a:t> </a:t>
            </a:r>
            <a:r>
              <a:rPr sz="2400" dirty="0">
                <a:latin typeface="Arial"/>
                <a:cs typeface="Arial"/>
              </a:rPr>
              <a:t>service</a:t>
            </a:r>
            <a:r>
              <a:rPr sz="2400" spc="5" dirty="0">
                <a:latin typeface="Arial"/>
                <a:cs typeface="Arial"/>
              </a:rPr>
              <a:t> </a:t>
            </a:r>
            <a:r>
              <a:rPr sz="2400" dirty="0">
                <a:latin typeface="Arial"/>
                <a:cs typeface="Arial"/>
              </a:rPr>
              <a:t>if</a:t>
            </a:r>
            <a:r>
              <a:rPr sz="2400" spc="-10" dirty="0">
                <a:latin typeface="Arial"/>
                <a:cs typeface="Arial"/>
              </a:rPr>
              <a:t> </a:t>
            </a:r>
            <a:r>
              <a:rPr sz="2400" dirty="0">
                <a:latin typeface="Arial"/>
                <a:cs typeface="Arial"/>
              </a:rPr>
              <a:t>any of these are present:</a:t>
            </a:r>
            <a:endParaRPr sz="2400">
              <a:latin typeface="Arial"/>
              <a:cs typeface="Arial"/>
            </a:endParaRPr>
          </a:p>
          <a:p>
            <a:pPr marL="355600" indent="-342900">
              <a:lnSpc>
                <a:spcPct val="100000"/>
              </a:lnSpc>
              <a:spcBef>
                <a:spcPts val="285"/>
              </a:spcBef>
              <a:buClr>
                <a:srgbClr val="0C2FB8"/>
              </a:buClr>
              <a:buFont typeface="Wingdings"/>
              <a:buChar char=""/>
              <a:tabLst>
                <a:tab pos="355600" algn="l"/>
              </a:tabLst>
            </a:pPr>
            <a:r>
              <a:rPr sz="2400" dirty="0">
                <a:latin typeface="Arial"/>
                <a:cs typeface="Arial"/>
              </a:rPr>
              <a:t>Ac</a:t>
            </a:r>
            <a:r>
              <a:rPr sz="2400" spc="-10" dirty="0">
                <a:latin typeface="Arial"/>
                <a:cs typeface="Arial"/>
              </a:rPr>
              <a:t>i</a:t>
            </a:r>
            <a:r>
              <a:rPr sz="2400" dirty="0">
                <a:latin typeface="Arial"/>
                <a:cs typeface="Arial"/>
              </a:rPr>
              <a:t>d</a:t>
            </a:r>
            <a:r>
              <a:rPr sz="2400" spc="10" dirty="0">
                <a:latin typeface="Arial"/>
                <a:cs typeface="Arial"/>
              </a:rPr>
              <a:t> </a:t>
            </a:r>
            <a:r>
              <a:rPr sz="2400" dirty="0">
                <a:latin typeface="Arial"/>
                <a:cs typeface="Arial"/>
              </a:rPr>
              <a:t>or c</a:t>
            </a:r>
            <a:r>
              <a:rPr sz="2400" spc="-10" dirty="0">
                <a:latin typeface="Arial"/>
                <a:cs typeface="Arial"/>
              </a:rPr>
              <a:t>a</a:t>
            </a:r>
            <a:r>
              <a:rPr sz="2400" dirty="0">
                <a:latin typeface="Arial"/>
                <a:cs typeface="Arial"/>
              </a:rPr>
              <a:t>ustic burns</a:t>
            </a:r>
            <a:endParaRPr sz="2400">
              <a:latin typeface="Arial"/>
              <a:cs typeface="Arial"/>
            </a:endParaRPr>
          </a:p>
          <a:p>
            <a:pPr marL="355600" indent="-342900">
              <a:lnSpc>
                <a:spcPct val="100000"/>
              </a:lnSpc>
              <a:spcBef>
                <a:spcPts val="290"/>
              </a:spcBef>
              <a:buClr>
                <a:srgbClr val="0C2FB8"/>
              </a:buClr>
              <a:buFont typeface="Wingdings"/>
              <a:buChar char=""/>
              <a:tabLst>
                <a:tab pos="355600" algn="l"/>
              </a:tabLst>
            </a:pPr>
            <a:r>
              <a:rPr sz="2400" dirty="0">
                <a:latin typeface="Arial"/>
                <a:cs typeface="Arial"/>
              </a:rPr>
              <a:t>Melt</a:t>
            </a:r>
            <a:r>
              <a:rPr sz="2400" spc="-10" dirty="0">
                <a:latin typeface="Arial"/>
                <a:cs typeface="Arial"/>
              </a:rPr>
              <a:t>i</a:t>
            </a:r>
            <a:r>
              <a:rPr sz="2400" dirty="0">
                <a:latin typeface="Arial"/>
                <a:cs typeface="Arial"/>
              </a:rPr>
              <a:t>ng</a:t>
            </a:r>
            <a:r>
              <a:rPr sz="2400" spc="5" dirty="0">
                <a:latin typeface="Arial"/>
                <a:cs typeface="Arial"/>
              </a:rPr>
              <a:t> </a:t>
            </a:r>
            <a:r>
              <a:rPr sz="2400" dirty="0">
                <a:latin typeface="Arial"/>
                <a:cs typeface="Arial"/>
              </a:rPr>
              <a:t>or</a:t>
            </a:r>
            <a:r>
              <a:rPr sz="2400" spc="-10" dirty="0">
                <a:latin typeface="Arial"/>
                <a:cs typeface="Arial"/>
              </a:rPr>
              <a:t> </a:t>
            </a:r>
            <a:r>
              <a:rPr sz="2400" dirty="0">
                <a:latin typeface="Arial"/>
                <a:cs typeface="Arial"/>
              </a:rPr>
              <a:t>ch</a:t>
            </a:r>
            <a:r>
              <a:rPr sz="2400" spc="-10" dirty="0">
                <a:latin typeface="Arial"/>
                <a:cs typeface="Arial"/>
              </a:rPr>
              <a:t>a</a:t>
            </a:r>
            <a:r>
              <a:rPr sz="2400" dirty="0">
                <a:latin typeface="Arial"/>
                <a:cs typeface="Arial"/>
              </a:rPr>
              <a:t>rri</a:t>
            </a:r>
            <a:r>
              <a:rPr sz="2400" spc="-10" dirty="0">
                <a:latin typeface="Arial"/>
                <a:cs typeface="Arial"/>
              </a:rPr>
              <a:t>n</a:t>
            </a:r>
            <a:r>
              <a:rPr sz="2400" dirty="0">
                <a:latin typeface="Arial"/>
                <a:cs typeface="Arial"/>
              </a:rPr>
              <a:t>g</a:t>
            </a:r>
            <a:r>
              <a:rPr sz="2400" spc="20" dirty="0">
                <a:latin typeface="Arial"/>
                <a:cs typeface="Arial"/>
              </a:rPr>
              <a:t> </a:t>
            </a:r>
            <a:r>
              <a:rPr sz="2400" dirty="0">
                <a:latin typeface="Arial"/>
                <a:cs typeface="Arial"/>
              </a:rPr>
              <a:t>of</a:t>
            </a:r>
            <a:r>
              <a:rPr sz="2400" spc="-20" dirty="0">
                <a:latin typeface="Arial"/>
                <a:cs typeface="Arial"/>
              </a:rPr>
              <a:t> </a:t>
            </a:r>
            <a:r>
              <a:rPr sz="2400" dirty="0">
                <a:latin typeface="Arial"/>
                <a:cs typeface="Arial"/>
              </a:rPr>
              <a:t>a</a:t>
            </a:r>
            <a:r>
              <a:rPr sz="2400" spc="-10" dirty="0">
                <a:latin typeface="Arial"/>
                <a:cs typeface="Arial"/>
              </a:rPr>
              <a:t>n</a:t>
            </a:r>
            <a:r>
              <a:rPr sz="2400" dirty="0">
                <a:latin typeface="Arial"/>
                <a:cs typeface="Arial"/>
              </a:rPr>
              <a:t>y</a:t>
            </a:r>
            <a:r>
              <a:rPr sz="2400" spc="10" dirty="0">
                <a:latin typeface="Arial"/>
                <a:cs typeface="Arial"/>
              </a:rPr>
              <a:t> </a:t>
            </a:r>
            <a:r>
              <a:rPr sz="2400" dirty="0">
                <a:latin typeface="Arial"/>
                <a:cs typeface="Arial"/>
              </a:rPr>
              <a:t>p</a:t>
            </a:r>
            <a:r>
              <a:rPr sz="2400" spc="-10" dirty="0">
                <a:latin typeface="Arial"/>
                <a:cs typeface="Arial"/>
              </a:rPr>
              <a:t>a</a:t>
            </a:r>
            <a:r>
              <a:rPr sz="2400" dirty="0">
                <a:latin typeface="Arial"/>
                <a:cs typeface="Arial"/>
              </a:rPr>
              <a:t>rt</a:t>
            </a:r>
            <a:endParaRPr sz="2400">
              <a:latin typeface="Arial"/>
              <a:cs typeface="Arial"/>
            </a:endParaRPr>
          </a:p>
          <a:p>
            <a:pPr marL="355600" indent="-342900">
              <a:lnSpc>
                <a:spcPct val="100000"/>
              </a:lnSpc>
              <a:spcBef>
                <a:spcPts val="285"/>
              </a:spcBef>
              <a:buClr>
                <a:srgbClr val="0C2FB8"/>
              </a:buClr>
              <a:buFont typeface="Wingdings"/>
              <a:buChar char=""/>
              <a:tabLst>
                <a:tab pos="355600" algn="l"/>
              </a:tabLst>
            </a:pPr>
            <a:r>
              <a:rPr sz="2400" dirty="0">
                <a:latin typeface="Arial"/>
                <a:cs typeface="Arial"/>
              </a:rPr>
              <a:t>S</a:t>
            </a:r>
            <a:r>
              <a:rPr sz="2400" spc="-10" dirty="0">
                <a:latin typeface="Arial"/>
                <a:cs typeface="Arial"/>
              </a:rPr>
              <a:t>n</a:t>
            </a:r>
            <a:r>
              <a:rPr sz="2400" dirty="0">
                <a:latin typeface="Arial"/>
                <a:cs typeface="Arial"/>
              </a:rPr>
              <a:t>ags, punctures, </a:t>
            </a:r>
            <a:r>
              <a:rPr sz="2400" spc="5" dirty="0">
                <a:latin typeface="Arial"/>
                <a:cs typeface="Arial"/>
              </a:rPr>
              <a:t>t</a:t>
            </a:r>
            <a:r>
              <a:rPr sz="2400" dirty="0">
                <a:latin typeface="Arial"/>
                <a:cs typeface="Arial"/>
              </a:rPr>
              <a:t>ears</a:t>
            </a:r>
            <a:r>
              <a:rPr sz="2400" spc="-10" dirty="0">
                <a:latin typeface="Arial"/>
                <a:cs typeface="Arial"/>
              </a:rPr>
              <a:t> </a:t>
            </a:r>
            <a:r>
              <a:rPr sz="2400" dirty="0">
                <a:latin typeface="Arial"/>
                <a:cs typeface="Arial"/>
              </a:rPr>
              <a:t>or c</a:t>
            </a:r>
            <a:r>
              <a:rPr sz="2400" spc="-10" dirty="0">
                <a:latin typeface="Arial"/>
                <a:cs typeface="Arial"/>
              </a:rPr>
              <a:t>u</a:t>
            </a:r>
            <a:r>
              <a:rPr sz="2400" dirty="0">
                <a:latin typeface="Arial"/>
                <a:cs typeface="Arial"/>
              </a:rPr>
              <a:t>ts</a:t>
            </a:r>
            <a:endParaRPr sz="2400">
              <a:latin typeface="Arial"/>
              <a:cs typeface="Arial"/>
            </a:endParaRPr>
          </a:p>
          <a:p>
            <a:pPr marL="355600" indent="-342900">
              <a:lnSpc>
                <a:spcPct val="100000"/>
              </a:lnSpc>
              <a:spcBef>
                <a:spcPts val="285"/>
              </a:spcBef>
              <a:buClr>
                <a:srgbClr val="0C2FB8"/>
              </a:buClr>
              <a:buFont typeface="Wingdings"/>
              <a:buChar char=""/>
              <a:tabLst>
                <a:tab pos="355600" algn="l"/>
              </a:tabLst>
            </a:pPr>
            <a:r>
              <a:rPr sz="2400" dirty="0">
                <a:latin typeface="Arial"/>
                <a:cs typeface="Arial"/>
              </a:rPr>
              <a:t>Broken</a:t>
            </a:r>
            <a:r>
              <a:rPr sz="2400" spc="5" dirty="0">
                <a:latin typeface="Arial"/>
                <a:cs typeface="Arial"/>
              </a:rPr>
              <a:t> </a:t>
            </a:r>
            <a:r>
              <a:rPr sz="2400" dirty="0">
                <a:latin typeface="Arial"/>
                <a:cs typeface="Arial"/>
              </a:rPr>
              <a:t>or </a:t>
            </a:r>
            <a:r>
              <a:rPr sz="2400" spc="-10" dirty="0">
                <a:latin typeface="Arial"/>
                <a:cs typeface="Arial"/>
              </a:rPr>
              <a:t>w</a:t>
            </a:r>
            <a:r>
              <a:rPr sz="2400" dirty="0">
                <a:latin typeface="Arial"/>
                <a:cs typeface="Arial"/>
              </a:rPr>
              <a:t>orn</a:t>
            </a:r>
            <a:r>
              <a:rPr sz="2400" spc="10" dirty="0">
                <a:latin typeface="Arial"/>
                <a:cs typeface="Arial"/>
              </a:rPr>
              <a:t> </a:t>
            </a:r>
            <a:r>
              <a:rPr sz="2400" dirty="0">
                <a:latin typeface="Arial"/>
                <a:cs typeface="Arial"/>
              </a:rPr>
              <a:t>stitches</a:t>
            </a:r>
            <a:endParaRPr sz="2400">
              <a:latin typeface="Arial"/>
              <a:cs typeface="Arial"/>
            </a:endParaRPr>
          </a:p>
          <a:p>
            <a:pPr marL="355600" indent="-342900">
              <a:lnSpc>
                <a:spcPct val="100000"/>
              </a:lnSpc>
              <a:spcBef>
                <a:spcPts val="290"/>
              </a:spcBef>
              <a:buClr>
                <a:srgbClr val="0C2FB8"/>
              </a:buClr>
              <a:buFont typeface="Wingdings"/>
              <a:buChar char=""/>
              <a:tabLst>
                <a:tab pos="355600" algn="l"/>
              </a:tabLst>
            </a:pPr>
            <a:r>
              <a:rPr sz="2400" dirty="0">
                <a:latin typeface="Arial"/>
                <a:cs typeface="Arial"/>
              </a:rPr>
              <a:t>R</a:t>
            </a:r>
            <a:r>
              <a:rPr sz="2400" spc="-10" dirty="0">
                <a:latin typeface="Arial"/>
                <a:cs typeface="Arial"/>
              </a:rPr>
              <a:t>e</a:t>
            </a:r>
            <a:r>
              <a:rPr sz="2400" dirty="0">
                <a:latin typeface="Arial"/>
                <a:cs typeface="Arial"/>
              </a:rPr>
              <a:t>d</a:t>
            </a:r>
            <a:r>
              <a:rPr sz="2400" spc="10" dirty="0">
                <a:latin typeface="Arial"/>
                <a:cs typeface="Arial"/>
              </a:rPr>
              <a:t> </a:t>
            </a:r>
            <a:r>
              <a:rPr sz="2400" dirty="0">
                <a:latin typeface="Arial"/>
                <a:cs typeface="Arial"/>
              </a:rPr>
              <a:t>core w</a:t>
            </a:r>
            <a:r>
              <a:rPr sz="2400" spc="-10" dirty="0">
                <a:latin typeface="Arial"/>
                <a:cs typeface="Arial"/>
              </a:rPr>
              <a:t>a</a:t>
            </a:r>
            <a:r>
              <a:rPr sz="2400" dirty="0">
                <a:latin typeface="Arial"/>
                <a:cs typeface="Arial"/>
              </a:rPr>
              <a:t>rni</a:t>
            </a:r>
            <a:r>
              <a:rPr sz="2400" spc="-10" dirty="0">
                <a:latin typeface="Arial"/>
                <a:cs typeface="Arial"/>
              </a:rPr>
              <a:t>n</a:t>
            </a:r>
            <a:r>
              <a:rPr sz="2400" dirty="0">
                <a:latin typeface="Arial"/>
                <a:cs typeface="Arial"/>
              </a:rPr>
              <a:t>g</a:t>
            </a:r>
            <a:r>
              <a:rPr sz="2400" spc="20" dirty="0">
                <a:latin typeface="Arial"/>
                <a:cs typeface="Arial"/>
              </a:rPr>
              <a:t> </a:t>
            </a:r>
            <a:r>
              <a:rPr sz="2400" dirty="0">
                <a:latin typeface="Arial"/>
                <a:cs typeface="Arial"/>
              </a:rPr>
              <a:t>thread v</a:t>
            </a:r>
            <a:r>
              <a:rPr sz="2400" spc="-10" dirty="0">
                <a:latin typeface="Arial"/>
                <a:cs typeface="Arial"/>
              </a:rPr>
              <a:t>i</a:t>
            </a:r>
            <a:r>
              <a:rPr sz="2400" dirty="0">
                <a:latin typeface="Arial"/>
                <a:cs typeface="Arial"/>
              </a:rPr>
              <a:t>si</a:t>
            </a:r>
            <a:r>
              <a:rPr sz="2400" spc="-10" dirty="0">
                <a:latin typeface="Arial"/>
                <a:cs typeface="Arial"/>
              </a:rPr>
              <a:t>b</a:t>
            </a:r>
            <a:r>
              <a:rPr sz="2400" dirty="0">
                <a:latin typeface="Arial"/>
                <a:cs typeface="Arial"/>
              </a:rPr>
              <a:t>le</a:t>
            </a:r>
            <a:endParaRPr sz="2400">
              <a:latin typeface="Arial"/>
              <a:cs typeface="Arial"/>
            </a:endParaRPr>
          </a:p>
          <a:p>
            <a:pPr marL="355600" indent="-342900">
              <a:lnSpc>
                <a:spcPct val="100000"/>
              </a:lnSpc>
              <a:spcBef>
                <a:spcPts val="285"/>
              </a:spcBef>
              <a:buClr>
                <a:srgbClr val="0C2FB8"/>
              </a:buClr>
              <a:buFont typeface="Wingdings"/>
              <a:buChar char=""/>
              <a:tabLst>
                <a:tab pos="355600" algn="l"/>
              </a:tabLst>
            </a:pPr>
            <a:r>
              <a:rPr sz="2400" dirty="0">
                <a:latin typeface="Arial"/>
                <a:cs typeface="Arial"/>
              </a:rPr>
              <a:t>D</a:t>
            </a:r>
            <a:r>
              <a:rPr sz="2400" spc="-10" dirty="0">
                <a:latin typeface="Arial"/>
                <a:cs typeface="Arial"/>
              </a:rPr>
              <a:t>i</a:t>
            </a:r>
            <a:r>
              <a:rPr sz="2400" dirty="0">
                <a:latin typeface="Arial"/>
                <a:cs typeface="Arial"/>
              </a:rPr>
              <a:t>stor</a:t>
            </a:r>
            <a:r>
              <a:rPr sz="2400" spc="5" dirty="0">
                <a:latin typeface="Arial"/>
                <a:cs typeface="Arial"/>
              </a:rPr>
              <a:t>t</a:t>
            </a:r>
            <a:r>
              <a:rPr sz="2400" dirty="0">
                <a:latin typeface="Arial"/>
                <a:cs typeface="Arial"/>
              </a:rPr>
              <a:t>i</a:t>
            </a:r>
            <a:r>
              <a:rPr sz="2400" spc="-10" dirty="0">
                <a:latin typeface="Arial"/>
                <a:cs typeface="Arial"/>
              </a:rPr>
              <a:t>o</a:t>
            </a:r>
            <a:r>
              <a:rPr sz="2400" dirty="0">
                <a:latin typeface="Arial"/>
                <a:cs typeface="Arial"/>
              </a:rPr>
              <a:t>n</a:t>
            </a:r>
            <a:r>
              <a:rPr sz="2400" spc="10" dirty="0">
                <a:latin typeface="Arial"/>
                <a:cs typeface="Arial"/>
              </a:rPr>
              <a:t> </a:t>
            </a:r>
            <a:r>
              <a:rPr sz="2400" dirty="0">
                <a:latin typeface="Arial"/>
                <a:cs typeface="Arial"/>
              </a:rPr>
              <a:t>of fittings</a:t>
            </a:r>
            <a:endParaRPr sz="2400">
              <a:latin typeface="Arial"/>
              <a:cs typeface="Arial"/>
            </a:endParaRPr>
          </a:p>
        </p:txBody>
      </p:sp>
      <p:sp>
        <p:nvSpPr>
          <p:cNvPr id="5" name="object 5"/>
          <p:cNvSpPr txBox="1"/>
          <p:nvPr/>
        </p:nvSpPr>
        <p:spPr>
          <a:xfrm>
            <a:off x="535940" y="486647"/>
            <a:ext cx="6322060" cy="457200"/>
          </a:xfrm>
          <a:prstGeom prst="rect">
            <a:avLst/>
          </a:prstGeom>
        </p:spPr>
        <p:txBody>
          <a:bodyPr vert="horz" wrap="square" lIns="0" tIns="0" rIns="0" bIns="0" rtlCol="0">
            <a:spAutoFit/>
          </a:bodyPr>
          <a:lstStyle/>
          <a:p>
            <a:pPr marL="12700">
              <a:lnSpc>
                <a:spcPts val="4285"/>
              </a:lnSpc>
              <a:tabLst>
                <a:tab pos="3947795" algn="l"/>
              </a:tabLst>
            </a:pPr>
            <a:r>
              <a:rPr sz="3600" b="1" dirty="0">
                <a:solidFill>
                  <a:srgbClr val="0C2FB8"/>
                </a:solidFill>
                <a:latin typeface="Arial"/>
                <a:cs typeface="Arial"/>
              </a:rPr>
              <a:t>Mate</a:t>
            </a:r>
            <a:r>
              <a:rPr sz="3600" b="1" spc="5" dirty="0">
                <a:solidFill>
                  <a:srgbClr val="0C2FB8"/>
                </a:solidFill>
                <a:latin typeface="Arial"/>
                <a:cs typeface="Arial"/>
              </a:rPr>
              <a:t>r</a:t>
            </a:r>
            <a:r>
              <a:rPr sz="3600" b="1" dirty="0">
                <a:solidFill>
                  <a:srgbClr val="0C2FB8"/>
                </a:solidFill>
                <a:latin typeface="Arial"/>
                <a:cs typeface="Arial"/>
              </a:rPr>
              <a:t>ial</a:t>
            </a:r>
            <a:r>
              <a:rPr sz="3600" b="1" spc="-15" dirty="0">
                <a:solidFill>
                  <a:srgbClr val="0C2FB8"/>
                </a:solidFill>
                <a:latin typeface="Arial"/>
                <a:cs typeface="Arial"/>
              </a:rPr>
              <a:t> </a:t>
            </a:r>
            <a:r>
              <a:rPr sz="3600" b="1" dirty="0">
                <a:solidFill>
                  <a:srgbClr val="0C2FB8"/>
                </a:solidFill>
                <a:latin typeface="Arial"/>
                <a:cs typeface="Arial"/>
              </a:rPr>
              <a:t>Handli</a:t>
            </a:r>
            <a:r>
              <a:rPr sz="3600" b="1" spc="-15" dirty="0">
                <a:solidFill>
                  <a:srgbClr val="0C2FB8"/>
                </a:solidFill>
                <a:latin typeface="Arial"/>
                <a:cs typeface="Arial"/>
              </a:rPr>
              <a:t>n</a:t>
            </a:r>
            <a:r>
              <a:rPr sz="3600" b="1" dirty="0">
                <a:solidFill>
                  <a:srgbClr val="0C2FB8"/>
                </a:solidFill>
                <a:latin typeface="Arial"/>
                <a:cs typeface="Arial"/>
              </a:rPr>
              <a:t>g	Equi</a:t>
            </a:r>
            <a:r>
              <a:rPr sz="3600" b="1" spc="-15" dirty="0">
                <a:solidFill>
                  <a:srgbClr val="0C2FB8"/>
                </a:solidFill>
                <a:latin typeface="Arial"/>
                <a:cs typeface="Arial"/>
              </a:rPr>
              <a:t>p</a:t>
            </a:r>
            <a:r>
              <a:rPr sz="3600" b="1" dirty="0">
                <a:solidFill>
                  <a:srgbClr val="0C2FB8"/>
                </a:solidFill>
                <a:latin typeface="Arial"/>
                <a:cs typeface="Arial"/>
              </a:rPr>
              <a:t>ment</a:t>
            </a:r>
            <a:endParaRPr sz="3600">
              <a:latin typeface="Arial"/>
              <a:cs typeface="Arial"/>
            </a:endParaRPr>
          </a:p>
        </p:txBody>
      </p:sp>
      <p:sp>
        <p:nvSpPr>
          <p:cNvPr id="6" name="object 6"/>
          <p:cNvSpPr txBox="1"/>
          <p:nvPr/>
        </p:nvSpPr>
        <p:spPr>
          <a:xfrm>
            <a:off x="535940" y="1011205"/>
            <a:ext cx="1344295" cy="304800"/>
          </a:xfrm>
          <a:prstGeom prst="rect">
            <a:avLst/>
          </a:prstGeom>
        </p:spPr>
        <p:txBody>
          <a:bodyPr vert="horz" wrap="square" lIns="0" tIns="0" rIns="0" bIns="0" rtlCol="0">
            <a:spAutoFit/>
          </a:bodyPr>
          <a:lstStyle/>
          <a:p>
            <a:pPr marL="12700">
              <a:lnSpc>
                <a:spcPts val="2855"/>
              </a:lnSpc>
            </a:pPr>
            <a:r>
              <a:rPr sz="2400" b="1" dirty="0">
                <a:solidFill>
                  <a:srgbClr val="0C2FB8"/>
                </a:solidFill>
                <a:latin typeface="Arial"/>
                <a:cs typeface="Arial"/>
              </a:rPr>
              <a:t>Module</a:t>
            </a:r>
            <a:r>
              <a:rPr sz="2400" b="1" spc="-20" dirty="0">
                <a:solidFill>
                  <a:srgbClr val="0C2FB8"/>
                </a:solidFill>
                <a:latin typeface="Arial"/>
                <a:cs typeface="Arial"/>
              </a:rPr>
              <a:t> </a:t>
            </a:r>
            <a:r>
              <a:rPr sz="2400" b="1" dirty="0">
                <a:solidFill>
                  <a:srgbClr val="0C2FB8"/>
                </a:solidFill>
                <a:latin typeface="Arial"/>
                <a:cs typeface="Arial"/>
              </a:rPr>
              <a:t>3</a:t>
            </a:r>
            <a:endParaRPr sz="2400">
              <a:latin typeface="Arial"/>
              <a:cs typeface="Arial"/>
            </a:endParaRPr>
          </a:p>
        </p:txBody>
      </p:sp>
      <p:sp>
        <p:nvSpPr>
          <p:cNvPr id="7" name="object 7" title="Text box - Heat Damage"/>
          <p:cNvSpPr/>
          <p:nvPr/>
        </p:nvSpPr>
        <p:spPr>
          <a:xfrm>
            <a:off x="6238621" y="3732136"/>
            <a:ext cx="2419350" cy="369570"/>
          </a:xfrm>
          <a:custGeom>
            <a:avLst/>
            <a:gdLst/>
            <a:ahLst/>
            <a:cxnLst/>
            <a:rect l="l" t="t" r="r" b="b"/>
            <a:pathLst>
              <a:path w="2419350" h="369570">
                <a:moveTo>
                  <a:pt x="0" y="369328"/>
                </a:moveTo>
                <a:lnTo>
                  <a:pt x="2419350" y="369328"/>
                </a:lnTo>
                <a:lnTo>
                  <a:pt x="2419350" y="0"/>
                </a:lnTo>
                <a:lnTo>
                  <a:pt x="0" y="0"/>
                </a:lnTo>
                <a:lnTo>
                  <a:pt x="0" y="369328"/>
                </a:lnTo>
                <a:close/>
              </a:path>
            </a:pathLst>
          </a:custGeom>
          <a:solidFill>
            <a:srgbClr val="FFFFFF"/>
          </a:solidFill>
        </p:spPr>
        <p:txBody>
          <a:bodyPr wrap="square" lIns="0" tIns="0" rIns="0" bIns="0" rtlCol="0"/>
          <a:lstStyle/>
          <a:p>
            <a:endParaRPr/>
          </a:p>
        </p:txBody>
      </p:sp>
      <p:sp>
        <p:nvSpPr>
          <p:cNvPr id="8" name="object 8"/>
          <p:cNvSpPr txBox="1"/>
          <p:nvPr/>
        </p:nvSpPr>
        <p:spPr>
          <a:xfrm>
            <a:off x="6318250" y="3803451"/>
            <a:ext cx="1433195" cy="254000"/>
          </a:xfrm>
          <a:prstGeom prst="rect">
            <a:avLst/>
          </a:prstGeom>
        </p:spPr>
        <p:txBody>
          <a:bodyPr vert="horz" wrap="square" lIns="0" tIns="0" rIns="0" bIns="0" rtlCol="0">
            <a:spAutoFit/>
          </a:bodyPr>
          <a:lstStyle/>
          <a:p>
            <a:pPr marL="12700">
              <a:lnSpc>
                <a:spcPct val="100000"/>
              </a:lnSpc>
            </a:pPr>
            <a:r>
              <a:rPr sz="1800" dirty="0">
                <a:latin typeface="Arial"/>
                <a:cs typeface="Arial"/>
              </a:rPr>
              <a:t>H</a:t>
            </a:r>
            <a:r>
              <a:rPr sz="1800" spc="-10" dirty="0">
                <a:latin typeface="Arial"/>
                <a:cs typeface="Arial"/>
              </a:rPr>
              <a:t>e</a:t>
            </a:r>
            <a:r>
              <a:rPr sz="1800" dirty="0">
                <a:latin typeface="Arial"/>
                <a:cs typeface="Arial"/>
              </a:rPr>
              <a:t>at D</a:t>
            </a:r>
            <a:r>
              <a:rPr sz="1800" spc="-10" dirty="0">
                <a:latin typeface="Arial"/>
                <a:cs typeface="Arial"/>
              </a:rPr>
              <a:t>a</a:t>
            </a:r>
            <a:r>
              <a:rPr sz="1800" dirty="0">
                <a:latin typeface="Arial"/>
                <a:cs typeface="Arial"/>
              </a:rPr>
              <a:t>ma</a:t>
            </a:r>
            <a:r>
              <a:rPr sz="1800" spc="-10" dirty="0">
                <a:latin typeface="Arial"/>
                <a:cs typeface="Arial"/>
              </a:rPr>
              <a:t>g</a:t>
            </a:r>
            <a:r>
              <a:rPr sz="1800" dirty="0">
                <a:latin typeface="Arial"/>
                <a:cs typeface="Arial"/>
              </a:rPr>
              <a:t>e</a:t>
            </a:r>
          </a:p>
        </p:txBody>
      </p:sp>
      <p:sp>
        <p:nvSpPr>
          <p:cNvPr id="9" name="object 9" title="Photo - heat damage on synthetic web slings"/>
          <p:cNvSpPr/>
          <p:nvPr/>
        </p:nvSpPr>
        <p:spPr>
          <a:xfrm>
            <a:off x="5753227" y="1574672"/>
            <a:ext cx="2880232" cy="2160143"/>
          </a:xfrm>
          <a:prstGeom prst="rect">
            <a:avLst/>
          </a:prstGeom>
          <a:blipFill>
            <a:blip r:embed="rId3" cstate="print"/>
            <a:stretch>
              <a:fillRect/>
            </a:stretch>
          </a:blipFill>
        </p:spPr>
        <p:txBody>
          <a:bodyPr wrap="square" lIns="0" tIns="0" rIns="0" bIns="0" rtlCol="0"/>
          <a:lstStyle/>
          <a:p>
            <a:endParaRPr/>
          </a:p>
        </p:txBody>
      </p:sp>
      <p:sp>
        <p:nvSpPr>
          <p:cNvPr id="10" name="object 10" title="Photo - red core waning thread visible"/>
          <p:cNvSpPr/>
          <p:nvPr/>
        </p:nvSpPr>
        <p:spPr>
          <a:xfrm>
            <a:off x="5753227" y="4138472"/>
            <a:ext cx="2904744" cy="2178939"/>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1" name="object 11"/>
          <p:cNvSpPr txBox="1"/>
          <p:nvPr/>
        </p:nvSpPr>
        <p:spPr>
          <a:xfrm>
            <a:off x="2493010" y="5315894"/>
            <a:ext cx="3147695" cy="523220"/>
          </a:xfrm>
          <a:prstGeom prst="rect">
            <a:avLst/>
          </a:prstGeom>
        </p:spPr>
        <p:txBody>
          <a:bodyPr vert="horz" wrap="square" lIns="0" tIns="0" rIns="0" bIns="0" rtlCol="0">
            <a:spAutoFit/>
          </a:bodyPr>
          <a:lstStyle/>
          <a:p>
            <a:pPr marL="12700">
              <a:lnSpc>
                <a:spcPct val="100000"/>
              </a:lnSpc>
            </a:pPr>
            <a:r>
              <a:rPr sz="1800" dirty="0">
                <a:latin typeface="Arial"/>
                <a:cs typeface="Arial"/>
              </a:rPr>
              <a:t>R</a:t>
            </a:r>
            <a:r>
              <a:rPr sz="1800" spc="-10" dirty="0">
                <a:latin typeface="Arial"/>
                <a:cs typeface="Arial"/>
              </a:rPr>
              <a:t>e</a:t>
            </a:r>
            <a:r>
              <a:rPr sz="1800" dirty="0">
                <a:latin typeface="Arial"/>
                <a:cs typeface="Arial"/>
              </a:rPr>
              <a:t>d</a:t>
            </a:r>
            <a:r>
              <a:rPr sz="1800" spc="5" dirty="0">
                <a:latin typeface="Arial"/>
                <a:cs typeface="Arial"/>
              </a:rPr>
              <a:t> </a:t>
            </a:r>
            <a:r>
              <a:rPr sz="1800" dirty="0">
                <a:latin typeface="Arial"/>
                <a:cs typeface="Arial"/>
              </a:rPr>
              <a:t>core</a:t>
            </a:r>
            <a:r>
              <a:rPr sz="1800" spc="-10" dirty="0">
                <a:latin typeface="Arial"/>
                <a:cs typeface="Arial"/>
              </a:rPr>
              <a:t> </a:t>
            </a:r>
            <a:r>
              <a:rPr sz="1800" spc="-40" dirty="0">
                <a:latin typeface="Arial"/>
                <a:cs typeface="Arial"/>
              </a:rPr>
              <a:t>w</a:t>
            </a:r>
            <a:r>
              <a:rPr sz="1800" dirty="0">
                <a:latin typeface="Arial"/>
                <a:cs typeface="Arial"/>
              </a:rPr>
              <a:t>a</a:t>
            </a:r>
            <a:r>
              <a:rPr sz="1800" spc="-10" dirty="0">
                <a:latin typeface="Arial"/>
                <a:cs typeface="Arial"/>
              </a:rPr>
              <a:t>n</a:t>
            </a:r>
            <a:r>
              <a:rPr sz="1800" dirty="0">
                <a:latin typeface="Arial"/>
                <a:cs typeface="Arial"/>
              </a:rPr>
              <a:t>i</a:t>
            </a:r>
            <a:r>
              <a:rPr sz="1800" spc="-10" dirty="0">
                <a:latin typeface="Arial"/>
                <a:cs typeface="Arial"/>
              </a:rPr>
              <a:t>n</a:t>
            </a:r>
            <a:r>
              <a:rPr sz="1800" dirty="0">
                <a:latin typeface="Arial"/>
                <a:cs typeface="Arial"/>
              </a:rPr>
              <a:t>g</a:t>
            </a:r>
            <a:r>
              <a:rPr sz="1800" spc="55" dirty="0">
                <a:latin typeface="Arial"/>
                <a:cs typeface="Arial"/>
              </a:rPr>
              <a:t> </a:t>
            </a:r>
            <a:r>
              <a:rPr sz="1800" dirty="0">
                <a:latin typeface="Arial"/>
                <a:cs typeface="Arial"/>
              </a:rPr>
              <a:t>thr</a:t>
            </a:r>
            <a:r>
              <a:rPr sz="1800" spc="-10" dirty="0">
                <a:latin typeface="Arial"/>
                <a:cs typeface="Arial"/>
              </a:rPr>
              <a:t>e</a:t>
            </a:r>
            <a:r>
              <a:rPr sz="1800" dirty="0">
                <a:latin typeface="Arial"/>
                <a:cs typeface="Arial"/>
              </a:rPr>
              <a:t>ad</a:t>
            </a:r>
            <a:r>
              <a:rPr sz="1800" spc="-10" dirty="0">
                <a:latin typeface="Arial"/>
                <a:cs typeface="Arial"/>
              </a:rPr>
              <a:t> </a:t>
            </a:r>
            <a:r>
              <a:rPr sz="1800" dirty="0">
                <a:latin typeface="Arial"/>
                <a:cs typeface="Arial"/>
              </a:rPr>
              <a:t>visi</a:t>
            </a:r>
            <a:r>
              <a:rPr sz="1800" spc="-10" dirty="0">
                <a:latin typeface="Arial"/>
                <a:cs typeface="Arial"/>
              </a:rPr>
              <a:t>b</a:t>
            </a:r>
            <a:r>
              <a:rPr sz="1800" dirty="0">
                <a:latin typeface="Arial"/>
                <a:cs typeface="Arial"/>
              </a:rPr>
              <a:t>le</a:t>
            </a:r>
          </a:p>
          <a:p>
            <a:pPr>
              <a:lnSpc>
                <a:spcPct val="100000"/>
              </a:lnSpc>
              <a:spcBef>
                <a:spcPts val="12"/>
              </a:spcBef>
            </a:pPr>
            <a:endParaRPr sz="1600" dirty="0">
              <a:latin typeface="Times New Roman"/>
              <a:cs typeface="Times New Roman"/>
            </a:endParaRPr>
          </a:p>
        </p:txBody>
      </p:sp>
      <p:sp>
        <p:nvSpPr>
          <p:cNvPr id="12" name="object 12"/>
          <p:cNvSpPr txBox="1"/>
          <p:nvPr/>
        </p:nvSpPr>
        <p:spPr>
          <a:xfrm>
            <a:off x="853846" y="6379860"/>
            <a:ext cx="4564380" cy="215444"/>
          </a:xfrm>
          <a:prstGeom prst="rect">
            <a:avLst/>
          </a:prstGeom>
        </p:spPr>
        <p:txBody>
          <a:bodyPr vert="horz" wrap="square" lIns="0" tIns="0" rIns="0" bIns="0" rtlCol="0">
            <a:spAutoFit/>
          </a:bodyPr>
          <a:lstStyle/>
          <a:p>
            <a:pPr marL="12700">
              <a:lnSpc>
                <a:spcPct val="100000"/>
              </a:lnSpc>
            </a:pPr>
            <a:r>
              <a:rPr lang="en-US" sz="1400" u="heavy" dirty="0" smtClean="0">
                <a:solidFill>
                  <a:srgbClr val="134B71"/>
                </a:solidFill>
                <a:latin typeface="Arial"/>
                <a:cs typeface="Arial"/>
                <a:hlinkClick r:id="rId5"/>
              </a:rPr>
              <a:t>Link to OSHA Guidance to Synthetic Web Slings</a:t>
            </a:r>
            <a:endParaRPr sz="1400" dirty="0">
              <a:latin typeface="Arial"/>
              <a:cs typeface="Arial"/>
            </a:endParaRPr>
          </a:p>
        </p:txBody>
      </p:sp>
      <p:sp>
        <p:nvSpPr>
          <p:cNvPr id="13" name="object 13"/>
          <p:cNvSpPr txBox="1"/>
          <p:nvPr/>
        </p:nvSpPr>
        <p:spPr>
          <a:xfrm>
            <a:off x="8402573" y="6450360"/>
            <a:ext cx="205740" cy="203835"/>
          </a:xfrm>
          <a:prstGeom prst="rect">
            <a:avLst/>
          </a:prstGeom>
        </p:spPr>
        <p:txBody>
          <a:bodyPr vert="horz" wrap="square" lIns="0" tIns="0" rIns="0" bIns="0" rtlCol="0">
            <a:spAutoFit/>
          </a:bodyPr>
          <a:lstStyle/>
          <a:p>
            <a:pPr marL="12700">
              <a:lnSpc>
                <a:spcPct val="100000"/>
              </a:lnSpc>
            </a:pPr>
            <a:r>
              <a:rPr sz="1400" spc="5" dirty="0">
                <a:latin typeface="Times New Roman"/>
                <a:cs typeface="Times New Roman"/>
              </a:rPr>
              <a:t>12</a:t>
            </a:r>
            <a:endParaRPr sz="1400">
              <a:latin typeface="Times New Roman"/>
              <a:cs typeface="Times New Roman"/>
            </a:endParaRPr>
          </a:p>
        </p:txBody>
      </p:sp>
      <p:pic>
        <p:nvPicPr>
          <p:cNvPr id="14" name="Picture 13" title="Text box - CD from 'OSHA 502' Update for Construction Industry Outreach Trainers @at the 'Construction Safety Council' Hillside, IL"/>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3846" y="5969852"/>
            <a:ext cx="6172994" cy="263717"/>
          </a:xfrm>
          <a:prstGeom prst="rect">
            <a:avLst/>
          </a:prstGeom>
        </p:spPr>
      </p:pic>
      <p:sp>
        <p:nvSpPr>
          <p:cNvPr id="15" name="Title 14" hidden="1"/>
          <p:cNvSpPr>
            <a:spLocks noGrp="1"/>
          </p:cNvSpPr>
          <p:nvPr>
            <p:ph type="title"/>
          </p:nvPr>
        </p:nvSpPr>
        <p:spPr>
          <a:xfrm>
            <a:off x="556361" y="555615"/>
            <a:ext cx="8031276" cy="1661993"/>
          </a:xfrm>
        </p:spPr>
        <p:txBody>
          <a:bodyPr/>
          <a:lstStyle/>
          <a:p>
            <a:r>
              <a:rPr lang="en-US" dirty="0"/>
              <a:t>Mate</a:t>
            </a:r>
            <a:r>
              <a:rPr lang="en-US" spc="5" dirty="0"/>
              <a:t>r</a:t>
            </a:r>
            <a:r>
              <a:rPr lang="en-US" dirty="0"/>
              <a:t>ial</a:t>
            </a:r>
            <a:r>
              <a:rPr lang="en-US" spc="-15" dirty="0"/>
              <a:t> </a:t>
            </a:r>
            <a:r>
              <a:rPr lang="en-US" dirty="0"/>
              <a:t>Handli</a:t>
            </a:r>
            <a:r>
              <a:rPr lang="en-US" spc="-15" dirty="0"/>
              <a:t>n</a:t>
            </a:r>
            <a:r>
              <a:rPr lang="en-US" dirty="0"/>
              <a:t>g	</a:t>
            </a:r>
            <a:r>
              <a:rPr lang="en-US" dirty="0" smtClean="0"/>
              <a:t>Equi</a:t>
            </a:r>
            <a:r>
              <a:rPr lang="en-US" spc="-15" dirty="0" smtClean="0"/>
              <a:t>p</a:t>
            </a:r>
            <a:r>
              <a:rPr lang="en-US" dirty="0" smtClean="0"/>
              <a:t>ment Synthetic  Web Slings</a:t>
            </a:r>
            <a:r>
              <a:rPr lang="en-US" dirty="0"/>
              <a:t/>
            </a:r>
            <a:br>
              <a:rPr lang="en-US" dirty="0"/>
            </a:br>
            <a:endParaRPr lang="en-US" dirty="0"/>
          </a:p>
        </p:txBody>
      </p:sp>
      <p:sp>
        <p:nvSpPr>
          <p:cNvPr id="16" name="Slide Number Placeholder 15"/>
          <p:cNvSpPr>
            <a:spLocks noGrp="1"/>
          </p:cNvSpPr>
          <p:nvPr>
            <p:ph type="sldNum" sz="quarter" idx="7"/>
          </p:nvPr>
        </p:nvSpPr>
        <p:spPr/>
        <p:txBody>
          <a:bodyPr/>
          <a:lstStyle/>
          <a:p>
            <a:pPr marL="110489">
              <a:lnSpc>
                <a:spcPct val="100000"/>
              </a:lnSpc>
            </a:pPr>
            <a:fld id="{81D60167-4931-47E6-BA6A-407CBD079E47}" type="slidenum">
              <a:rPr lang="en-US" smtClean="0"/>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4CC"/>
            </a:solidFill>
          </a:ln>
        </p:spPr>
        <p:txBody>
          <a:bodyPr wrap="square" lIns="0" tIns="0" rIns="0" bIns="0" rtlCol="0"/>
          <a:lstStyle/>
          <a:p>
            <a:endParaRPr/>
          </a:p>
        </p:txBody>
      </p:sp>
      <p:sp>
        <p:nvSpPr>
          <p:cNvPr id="3" name="object 3"/>
          <p:cNvSpPr txBox="1"/>
          <p:nvPr/>
        </p:nvSpPr>
        <p:spPr>
          <a:xfrm>
            <a:off x="622808" y="1653190"/>
            <a:ext cx="7215505" cy="1794510"/>
          </a:xfrm>
          <a:prstGeom prst="rect">
            <a:avLst/>
          </a:prstGeom>
        </p:spPr>
        <p:txBody>
          <a:bodyPr vert="horz" wrap="square" lIns="0" tIns="0" rIns="0" bIns="0" rtlCol="0">
            <a:spAutoFit/>
          </a:bodyPr>
          <a:lstStyle/>
          <a:p>
            <a:pPr marL="12700">
              <a:lnSpc>
                <a:spcPct val="100000"/>
              </a:lnSpc>
            </a:pPr>
            <a:r>
              <a:rPr sz="2400" b="1" dirty="0">
                <a:solidFill>
                  <a:srgbClr val="0C2FB8"/>
                </a:solidFill>
                <a:latin typeface="Arial"/>
                <a:cs typeface="Arial"/>
              </a:rPr>
              <a:t>S</a:t>
            </a:r>
            <a:r>
              <a:rPr sz="2400" b="1" spc="-35" dirty="0">
                <a:solidFill>
                  <a:srgbClr val="0C2FB8"/>
                </a:solidFill>
                <a:latin typeface="Arial"/>
                <a:cs typeface="Arial"/>
              </a:rPr>
              <a:t>y</a:t>
            </a:r>
            <a:r>
              <a:rPr sz="2400" b="1" dirty="0">
                <a:solidFill>
                  <a:srgbClr val="0C2FB8"/>
                </a:solidFill>
                <a:latin typeface="Arial"/>
                <a:cs typeface="Arial"/>
              </a:rPr>
              <a:t>nthetic</a:t>
            </a:r>
            <a:r>
              <a:rPr sz="2400" b="1" spc="10" dirty="0">
                <a:solidFill>
                  <a:srgbClr val="0C2FB8"/>
                </a:solidFill>
                <a:latin typeface="Arial"/>
                <a:cs typeface="Arial"/>
              </a:rPr>
              <a:t> </a:t>
            </a:r>
            <a:r>
              <a:rPr sz="2400" b="1" spc="25" dirty="0">
                <a:solidFill>
                  <a:srgbClr val="0C2FB8"/>
                </a:solidFill>
                <a:latin typeface="Arial"/>
                <a:cs typeface="Arial"/>
              </a:rPr>
              <a:t>w</a:t>
            </a:r>
            <a:r>
              <a:rPr sz="2400" b="1" dirty="0">
                <a:solidFill>
                  <a:srgbClr val="0C2FB8"/>
                </a:solidFill>
                <a:latin typeface="Arial"/>
                <a:cs typeface="Arial"/>
              </a:rPr>
              <a:t>eb</a:t>
            </a:r>
            <a:endParaRPr sz="2400">
              <a:latin typeface="Arial"/>
              <a:cs typeface="Arial"/>
            </a:endParaRPr>
          </a:p>
          <a:p>
            <a:pPr>
              <a:lnSpc>
                <a:spcPct val="100000"/>
              </a:lnSpc>
              <a:spcBef>
                <a:spcPts val="8"/>
              </a:spcBef>
            </a:pPr>
            <a:endParaRPr sz="2500">
              <a:latin typeface="Times New Roman"/>
              <a:cs typeface="Times New Roman"/>
            </a:endParaRPr>
          </a:p>
          <a:p>
            <a:pPr marL="355600" indent="-342900">
              <a:lnSpc>
                <a:spcPct val="100000"/>
              </a:lnSpc>
              <a:buClr>
                <a:srgbClr val="0C2FB8"/>
              </a:buClr>
              <a:buFont typeface="Wingdings"/>
              <a:buChar char=""/>
              <a:tabLst>
                <a:tab pos="355600" algn="l"/>
              </a:tabLst>
            </a:pPr>
            <a:r>
              <a:rPr sz="2400" dirty="0">
                <a:latin typeface="Arial"/>
                <a:cs typeface="Arial"/>
              </a:rPr>
              <a:t>M</a:t>
            </a:r>
            <a:r>
              <a:rPr sz="2400" spc="5" dirty="0">
                <a:latin typeface="Arial"/>
                <a:cs typeface="Arial"/>
              </a:rPr>
              <a:t>f</a:t>
            </a:r>
            <a:r>
              <a:rPr sz="2400" dirty="0">
                <a:latin typeface="Arial"/>
                <a:cs typeface="Arial"/>
              </a:rPr>
              <a:t>g</a:t>
            </a:r>
            <a:r>
              <a:rPr sz="2400" spc="-10" dirty="0">
                <a:latin typeface="Arial"/>
                <a:cs typeface="Arial"/>
              </a:rPr>
              <a:t> </a:t>
            </a:r>
            <a:r>
              <a:rPr sz="2400" dirty="0">
                <a:latin typeface="Arial"/>
                <a:cs typeface="Arial"/>
              </a:rPr>
              <a:t>i</a:t>
            </a:r>
            <a:r>
              <a:rPr sz="2400" spc="-10" dirty="0">
                <a:latin typeface="Arial"/>
                <a:cs typeface="Arial"/>
              </a:rPr>
              <a:t>d</a:t>
            </a:r>
            <a:r>
              <a:rPr sz="2400" dirty="0">
                <a:latin typeface="Arial"/>
                <a:cs typeface="Arial"/>
              </a:rPr>
              <a:t>entific</a:t>
            </a:r>
            <a:r>
              <a:rPr sz="2400" spc="-10" dirty="0">
                <a:latin typeface="Arial"/>
                <a:cs typeface="Arial"/>
              </a:rPr>
              <a:t>a</a:t>
            </a:r>
            <a:r>
              <a:rPr sz="2400" dirty="0">
                <a:latin typeface="Arial"/>
                <a:cs typeface="Arial"/>
              </a:rPr>
              <a:t>tion</a:t>
            </a:r>
            <a:r>
              <a:rPr sz="2400" spc="20" dirty="0">
                <a:latin typeface="Arial"/>
                <a:cs typeface="Arial"/>
              </a:rPr>
              <a:t> </a:t>
            </a:r>
            <a:r>
              <a:rPr sz="2400" dirty="0">
                <a:latin typeface="Arial"/>
                <a:cs typeface="Arial"/>
              </a:rPr>
              <a:t>tag attached &amp;</a:t>
            </a:r>
            <a:r>
              <a:rPr sz="2400" spc="-15" dirty="0">
                <a:latin typeface="Arial"/>
                <a:cs typeface="Arial"/>
              </a:rPr>
              <a:t> </a:t>
            </a:r>
            <a:r>
              <a:rPr sz="2400" dirty="0">
                <a:latin typeface="Arial"/>
                <a:cs typeface="Arial"/>
              </a:rPr>
              <a:t>l</a:t>
            </a:r>
            <a:r>
              <a:rPr sz="2400" spc="-10" dirty="0">
                <a:latin typeface="Arial"/>
                <a:cs typeface="Arial"/>
              </a:rPr>
              <a:t>e</a:t>
            </a:r>
            <a:r>
              <a:rPr sz="2400" dirty="0">
                <a:latin typeface="Arial"/>
                <a:cs typeface="Arial"/>
              </a:rPr>
              <a:t>gi</a:t>
            </a:r>
            <a:r>
              <a:rPr sz="2400" spc="-10" dirty="0">
                <a:latin typeface="Arial"/>
                <a:cs typeface="Arial"/>
              </a:rPr>
              <a:t>b</a:t>
            </a:r>
            <a:r>
              <a:rPr sz="2400" dirty="0">
                <a:latin typeface="Arial"/>
                <a:cs typeface="Arial"/>
              </a:rPr>
              <a:t>le</a:t>
            </a:r>
            <a:endParaRPr sz="2400">
              <a:latin typeface="Arial"/>
              <a:cs typeface="Arial"/>
            </a:endParaRPr>
          </a:p>
          <a:p>
            <a:pPr marL="355600" indent="-342900">
              <a:lnSpc>
                <a:spcPct val="100000"/>
              </a:lnSpc>
              <a:buClr>
                <a:srgbClr val="0C2FB8"/>
              </a:buClr>
              <a:buFont typeface="Wingdings"/>
              <a:buChar char=""/>
              <a:tabLst>
                <a:tab pos="355600" algn="l"/>
              </a:tabLst>
            </a:pPr>
            <a:r>
              <a:rPr sz="2400" dirty="0">
                <a:latin typeface="Arial"/>
                <a:cs typeface="Arial"/>
              </a:rPr>
              <a:t>Tag</a:t>
            </a:r>
            <a:r>
              <a:rPr sz="2400" spc="-10" dirty="0">
                <a:latin typeface="Arial"/>
                <a:cs typeface="Arial"/>
              </a:rPr>
              <a:t> </a:t>
            </a:r>
            <a:r>
              <a:rPr sz="2400" dirty="0">
                <a:latin typeface="Arial"/>
                <a:cs typeface="Arial"/>
              </a:rPr>
              <a:t>list </a:t>
            </a:r>
            <a:r>
              <a:rPr sz="2400" spc="5" dirty="0">
                <a:latin typeface="Arial"/>
                <a:cs typeface="Arial"/>
              </a:rPr>
              <a:t>r</a:t>
            </a:r>
            <a:r>
              <a:rPr sz="2400" dirty="0">
                <a:latin typeface="Arial"/>
                <a:cs typeface="Arial"/>
              </a:rPr>
              <a:t>ated</a:t>
            </a:r>
            <a:r>
              <a:rPr sz="2400" spc="-10" dirty="0">
                <a:latin typeface="Arial"/>
                <a:cs typeface="Arial"/>
              </a:rPr>
              <a:t> </a:t>
            </a:r>
            <a:r>
              <a:rPr sz="2400" dirty="0">
                <a:latin typeface="Arial"/>
                <a:cs typeface="Arial"/>
              </a:rPr>
              <a:t>cap</a:t>
            </a:r>
            <a:r>
              <a:rPr sz="2400" spc="-10" dirty="0">
                <a:latin typeface="Arial"/>
                <a:cs typeface="Arial"/>
              </a:rPr>
              <a:t>a</a:t>
            </a:r>
            <a:r>
              <a:rPr sz="2400" dirty="0">
                <a:latin typeface="Arial"/>
                <a:cs typeface="Arial"/>
              </a:rPr>
              <a:t>city</a:t>
            </a:r>
            <a:r>
              <a:rPr sz="2400" spc="10" dirty="0">
                <a:latin typeface="Arial"/>
                <a:cs typeface="Arial"/>
              </a:rPr>
              <a:t> </a:t>
            </a:r>
            <a:r>
              <a:rPr sz="2400" dirty="0">
                <a:latin typeface="Arial"/>
                <a:cs typeface="Arial"/>
              </a:rPr>
              <a:t>for type </a:t>
            </a:r>
            <a:r>
              <a:rPr sz="2400" spc="-10" dirty="0">
                <a:latin typeface="Arial"/>
                <a:cs typeface="Arial"/>
              </a:rPr>
              <a:t>o</a:t>
            </a:r>
            <a:r>
              <a:rPr sz="2400" dirty="0">
                <a:latin typeface="Arial"/>
                <a:cs typeface="Arial"/>
              </a:rPr>
              <a:t>f h</a:t>
            </a:r>
            <a:r>
              <a:rPr sz="2400" spc="-10" dirty="0">
                <a:latin typeface="Arial"/>
                <a:cs typeface="Arial"/>
              </a:rPr>
              <a:t>i</a:t>
            </a:r>
            <a:r>
              <a:rPr sz="2400" dirty="0">
                <a:latin typeface="Arial"/>
                <a:cs typeface="Arial"/>
              </a:rPr>
              <a:t>tch used</a:t>
            </a:r>
            <a:endParaRPr sz="2400">
              <a:latin typeface="Arial"/>
              <a:cs typeface="Arial"/>
            </a:endParaRPr>
          </a:p>
          <a:p>
            <a:pPr marL="355600" indent="-342900">
              <a:lnSpc>
                <a:spcPct val="100000"/>
              </a:lnSpc>
              <a:buClr>
                <a:srgbClr val="0C2FB8"/>
              </a:buClr>
              <a:buFont typeface="Wingdings"/>
              <a:buChar char=""/>
              <a:tabLst>
                <a:tab pos="355600" algn="l"/>
              </a:tabLst>
            </a:pPr>
            <a:r>
              <a:rPr sz="2400" dirty="0">
                <a:latin typeface="Arial"/>
                <a:cs typeface="Arial"/>
              </a:rPr>
              <a:t>A</a:t>
            </a:r>
            <a:r>
              <a:rPr sz="2400" spc="-10" dirty="0">
                <a:latin typeface="Arial"/>
                <a:cs typeface="Arial"/>
              </a:rPr>
              <a:t>v</a:t>
            </a:r>
            <a:r>
              <a:rPr sz="2400" dirty="0">
                <a:latin typeface="Arial"/>
                <a:cs typeface="Arial"/>
              </a:rPr>
              <a:t>o</a:t>
            </a:r>
            <a:r>
              <a:rPr sz="2400" spc="-10" dirty="0">
                <a:latin typeface="Arial"/>
                <a:cs typeface="Arial"/>
              </a:rPr>
              <a:t>i</a:t>
            </a:r>
            <a:r>
              <a:rPr sz="2400" dirty="0">
                <a:latin typeface="Arial"/>
                <a:cs typeface="Arial"/>
              </a:rPr>
              <a:t>d</a:t>
            </a:r>
            <a:r>
              <a:rPr sz="2400" spc="10" dirty="0">
                <a:latin typeface="Arial"/>
                <a:cs typeface="Arial"/>
              </a:rPr>
              <a:t> </a:t>
            </a:r>
            <a:r>
              <a:rPr sz="2400" dirty="0">
                <a:latin typeface="Arial"/>
                <a:cs typeface="Arial"/>
              </a:rPr>
              <a:t>sh</a:t>
            </a:r>
            <a:r>
              <a:rPr sz="2400" spc="-10" dirty="0">
                <a:latin typeface="Arial"/>
                <a:cs typeface="Arial"/>
              </a:rPr>
              <a:t>a</a:t>
            </a:r>
            <a:r>
              <a:rPr sz="2400" dirty="0">
                <a:latin typeface="Arial"/>
                <a:cs typeface="Arial"/>
              </a:rPr>
              <a:t>rp</a:t>
            </a:r>
            <a:r>
              <a:rPr sz="2400" spc="15" dirty="0">
                <a:latin typeface="Arial"/>
                <a:cs typeface="Arial"/>
              </a:rPr>
              <a:t> </a:t>
            </a:r>
            <a:r>
              <a:rPr sz="2400" dirty="0">
                <a:latin typeface="Arial"/>
                <a:cs typeface="Arial"/>
              </a:rPr>
              <a:t>e</a:t>
            </a:r>
            <a:r>
              <a:rPr sz="2400" spc="-10" dirty="0">
                <a:latin typeface="Arial"/>
                <a:cs typeface="Arial"/>
              </a:rPr>
              <a:t>d</a:t>
            </a:r>
            <a:r>
              <a:rPr sz="2400" dirty="0">
                <a:latin typeface="Arial"/>
                <a:cs typeface="Arial"/>
              </a:rPr>
              <a:t>g</a:t>
            </a:r>
            <a:r>
              <a:rPr sz="2400" spc="-10" dirty="0">
                <a:latin typeface="Arial"/>
                <a:cs typeface="Arial"/>
              </a:rPr>
              <a:t>e</a:t>
            </a:r>
            <a:r>
              <a:rPr sz="2400" dirty="0">
                <a:latin typeface="Arial"/>
                <a:cs typeface="Arial"/>
              </a:rPr>
              <a:t>s</a:t>
            </a:r>
            <a:r>
              <a:rPr sz="2400" spc="10" dirty="0">
                <a:latin typeface="Arial"/>
                <a:cs typeface="Arial"/>
              </a:rPr>
              <a:t> </a:t>
            </a:r>
            <a:r>
              <a:rPr sz="2400" dirty="0">
                <a:latin typeface="Arial"/>
                <a:cs typeface="Arial"/>
              </a:rPr>
              <a:t>a</a:t>
            </a:r>
            <a:r>
              <a:rPr sz="2400" spc="-10" dirty="0">
                <a:latin typeface="Arial"/>
                <a:cs typeface="Arial"/>
              </a:rPr>
              <a:t>n</a:t>
            </a:r>
            <a:r>
              <a:rPr sz="2400" dirty="0">
                <a:latin typeface="Arial"/>
                <a:cs typeface="Arial"/>
              </a:rPr>
              <a:t>d h</a:t>
            </a:r>
            <a:r>
              <a:rPr sz="2400" spc="-10" dirty="0">
                <a:latin typeface="Arial"/>
                <a:cs typeface="Arial"/>
              </a:rPr>
              <a:t>i</a:t>
            </a:r>
            <a:r>
              <a:rPr sz="2400" dirty="0">
                <a:latin typeface="Arial"/>
                <a:cs typeface="Arial"/>
              </a:rPr>
              <a:t>gh</a:t>
            </a:r>
            <a:r>
              <a:rPr sz="2400" spc="15" dirty="0">
                <a:latin typeface="Arial"/>
                <a:cs typeface="Arial"/>
              </a:rPr>
              <a:t> </a:t>
            </a:r>
            <a:r>
              <a:rPr sz="2400" dirty="0">
                <a:latin typeface="Arial"/>
                <a:cs typeface="Arial"/>
              </a:rPr>
              <a:t>temperature</a:t>
            </a:r>
            <a:r>
              <a:rPr sz="2400" spc="-15" dirty="0">
                <a:latin typeface="Arial"/>
                <a:cs typeface="Arial"/>
              </a:rPr>
              <a:t> </a:t>
            </a:r>
            <a:r>
              <a:rPr sz="2400" dirty="0">
                <a:latin typeface="Arial"/>
                <a:cs typeface="Arial"/>
              </a:rPr>
              <a:t>w</a:t>
            </a:r>
            <a:r>
              <a:rPr sz="2400" spc="-15" dirty="0">
                <a:latin typeface="Arial"/>
                <a:cs typeface="Arial"/>
              </a:rPr>
              <a:t>i</a:t>
            </a:r>
            <a:r>
              <a:rPr sz="2400" dirty="0">
                <a:latin typeface="Arial"/>
                <a:cs typeface="Arial"/>
              </a:rPr>
              <a:t>th sl</a:t>
            </a:r>
            <a:r>
              <a:rPr sz="2400" spc="-10" dirty="0">
                <a:latin typeface="Arial"/>
                <a:cs typeface="Arial"/>
              </a:rPr>
              <a:t>i</a:t>
            </a:r>
            <a:r>
              <a:rPr sz="2400" dirty="0">
                <a:latin typeface="Arial"/>
                <a:cs typeface="Arial"/>
              </a:rPr>
              <a:t>ng</a:t>
            </a:r>
            <a:endParaRPr sz="2400">
              <a:latin typeface="Arial"/>
              <a:cs typeface="Arial"/>
            </a:endParaRPr>
          </a:p>
        </p:txBody>
      </p:sp>
      <p:sp>
        <p:nvSpPr>
          <p:cNvPr id="5" name="object 5"/>
          <p:cNvSpPr txBox="1"/>
          <p:nvPr/>
        </p:nvSpPr>
        <p:spPr>
          <a:xfrm>
            <a:off x="550265" y="465438"/>
            <a:ext cx="6322060" cy="855344"/>
          </a:xfrm>
          <a:prstGeom prst="rect">
            <a:avLst/>
          </a:prstGeom>
        </p:spPr>
        <p:txBody>
          <a:bodyPr vert="horz" wrap="square" lIns="0" tIns="0" rIns="0" bIns="0" rtlCol="0">
            <a:spAutoFit/>
          </a:bodyPr>
          <a:lstStyle/>
          <a:p>
            <a:pPr marL="12700">
              <a:lnSpc>
                <a:spcPct val="100000"/>
              </a:lnSpc>
              <a:tabLst>
                <a:tab pos="3947795" algn="l"/>
              </a:tabLst>
            </a:pPr>
            <a:r>
              <a:rPr sz="3600" b="1" dirty="0">
                <a:solidFill>
                  <a:srgbClr val="0C2FB8"/>
                </a:solidFill>
                <a:latin typeface="Arial"/>
                <a:cs typeface="Arial"/>
              </a:rPr>
              <a:t>Mate</a:t>
            </a:r>
            <a:r>
              <a:rPr sz="3600" b="1" spc="5" dirty="0">
                <a:solidFill>
                  <a:srgbClr val="0C2FB8"/>
                </a:solidFill>
                <a:latin typeface="Arial"/>
                <a:cs typeface="Arial"/>
              </a:rPr>
              <a:t>r</a:t>
            </a:r>
            <a:r>
              <a:rPr sz="3600" b="1" dirty="0">
                <a:solidFill>
                  <a:srgbClr val="0C2FB8"/>
                </a:solidFill>
                <a:latin typeface="Arial"/>
                <a:cs typeface="Arial"/>
              </a:rPr>
              <a:t>ial</a:t>
            </a:r>
            <a:r>
              <a:rPr sz="3600" b="1" spc="-15" dirty="0">
                <a:solidFill>
                  <a:srgbClr val="0C2FB8"/>
                </a:solidFill>
                <a:latin typeface="Arial"/>
                <a:cs typeface="Arial"/>
              </a:rPr>
              <a:t> </a:t>
            </a:r>
            <a:r>
              <a:rPr sz="3600" b="1" dirty="0">
                <a:solidFill>
                  <a:srgbClr val="0C2FB8"/>
                </a:solidFill>
                <a:latin typeface="Arial"/>
                <a:cs typeface="Arial"/>
              </a:rPr>
              <a:t>Handli</a:t>
            </a:r>
            <a:r>
              <a:rPr sz="3600" b="1" spc="-15" dirty="0">
                <a:solidFill>
                  <a:srgbClr val="0C2FB8"/>
                </a:solidFill>
                <a:latin typeface="Arial"/>
                <a:cs typeface="Arial"/>
              </a:rPr>
              <a:t>n</a:t>
            </a:r>
            <a:r>
              <a:rPr sz="3600" b="1" dirty="0">
                <a:solidFill>
                  <a:srgbClr val="0C2FB8"/>
                </a:solidFill>
                <a:latin typeface="Arial"/>
                <a:cs typeface="Arial"/>
              </a:rPr>
              <a:t>g	Equi</a:t>
            </a:r>
            <a:r>
              <a:rPr sz="3600" b="1" spc="-15" dirty="0">
                <a:solidFill>
                  <a:srgbClr val="0C2FB8"/>
                </a:solidFill>
                <a:latin typeface="Arial"/>
                <a:cs typeface="Arial"/>
              </a:rPr>
              <a:t>p</a:t>
            </a:r>
            <a:r>
              <a:rPr sz="3600" b="1" dirty="0">
                <a:solidFill>
                  <a:srgbClr val="0C2FB8"/>
                </a:solidFill>
                <a:latin typeface="Arial"/>
                <a:cs typeface="Arial"/>
              </a:rPr>
              <a:t>ment</a:t>
            </a:r>
            <a:endParaRPr sz="3600">
              <a:latin typeface="Arial"/>
              <a:cs typeface="Arial"/>
            </a:endParaRPr>
          </a:p>
          <a:p>
            <a:pPr marL="12700">
              <a:lnSpc>
                <a:spcPct val="100000"/>
              </a:lnSpc>
              <a:spcBef>
                <a:spcPts val="35"/>
              </a:spcBef>
            </a:pPr>
            <a:r>
              <a:rPr sz="2400" b="1" dirty="0">
                <a:solidFill>
                  <a:srgbClr val="0C2FB8"/>
                </a:solidFill>
                <a:latin typeface="Arial"/>
                <a:cs typeface="Arial"/>
              </a:rPr>
              <a:t>Module</a:t>
            </a:r>
            <a:r>
              <a:rPr sz="2400" b="1" spc="-20" dirty="0">
                <a:solidFill>
                  <a:srgbClr val="0C2FB8"/>
                </a:solidFill>
                <a:latin typeface="Arial"/>
                <a:cs typeface="Arial"/>
              </a:rPr>
              <a:t> </a:t>
            </a:r>
            <a:r>
              <a:rPr sz="2400" b="1" dirty="0">
                <a:solidFill>
                  <a:srgbClr val="0C2FB8"/>
                </a:solidFill>
                <a:latin typeface="Arial"/>
                <a:cs typeface="Arial"/>
              </a:rPr>
              <a:t>3</a:t>
            </a:r>
            <a:endParaRPr sz="2400">
              <a:latin typeface="Arial"/>
              <a:cs typeface="Arial"/>
            </a:endParaRPr>
          </a:p>
        </p:txBody>
      </p:sp>
      <p:sp>
        <p:nvSpPr>
          <p:cNvPr id="6" name="object 6" title="Photo - sling ID tag"/>
          <p:cNvSpPr/>
          <p:nvPr/>
        </p:nvSpPr>
        <p:spPr>
          <a:xfrm>
            <a:off x="4876800" y="3570846"/>
            <a:ext cx="3201414" cy="2646353"/>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2655462" y="5867400"/>
            <a:ext cx="1604645" cy="204470"/>
          </a:xfrm>
          <a:prstGeom prst="rect">
            <a:avLst/>
          </a:prstGeom>
        </p:spPr>
        <p:txBody>
          <a:bodyPr vert="horz" wrap="square" lIns="0" tIns="0" rIns="0" bIns="0" rtlCol="0">
            <a:spAutoFit/>
          </a:bodyPr>
          <a:lstStyle/>
          <a:p>
            <a:pPr marL="12700">
              <a:lnSpc>
                <a:spcPct val="100000"/>
              </a:lnSpc>
            </a:pPr>
            <a:r>
              <a:rPr sz="1400" dirty="0">
                <a:latin typeface="Arial"/>
                <a:cs typeface="Arial"/>
              </a:rPr>
              <a:t>Lo</a:t>
            </a:r>
            <a:r>
              <a:rPr sz="1400" spc="-10" dirty="0">
                <a:latin typeface="Arial"/>
                <a:cs typeface="Arial"/>
              </a:rPr>
              <a:t>o</a:t>
            </a:r>
            <a:r>
              <a:rPr sz="1400" dirty="0">
                <a:latin typeface="Arial"/>
                <a:cs typeface="Arial"/>
              </a:rPr>
              <a:t>k</a:t>
            </a:r>
            <a:r>
              <a:rPr sz="1400" spc="-30" dirty="0">
                <a:latin typeface="Arial"/>
                <a:cs typeface="Arial"/>
              </a:rPr>
              <a:t> </a:t>
            </a:r>
            <a:r>
              <a:rPr sz="1400" dirty="0">
                <a:latin typeface="Arial"/>
                <a:cs typeface="Arial"/>
              </a:rPr>
              <a:t>for</a:t>
            </a:r>
            <a:r>
              <a:rPr sz="1400" spc="-20" dirty="0">
                <a:latin typeface="Arial"/>
                <a:cs typeface="Arial"/>
              </a:rPr>
              <a:t> </a:t>
            </a:r>
            <a:r>
              <a:rPr sz="1400" dirty="0">
                <a:latin typeface="Arial"/>
                <a:cs typeface="Arial"/>
              </a:rPr>
              <a:t>sling</a:t>
            </a:r>
            <a:r>
              <a:rPr sz="1400" spc="-25" dirty="0">
                <a:latin typeface="Arial"/>
                <a:cs typeface="Arial"/>
              </a:rPr>
              <a:t> </a:t>
            </a:r>
            <a:r>
              <a:rPr sz="1400" dirty="0">
                <a:latin typeface="Arial"/>
                <a:cs typeface="Arial"/>
              </a:rPr>
              <a:t>ID</a:t>
            </a:r>
            <a:r>
              <a:rPr sz="1400" spc="-15" dirty="0">
                <a:latin typeface="Arial"/>
                <a:cs typeface="Arial"/>
              </a:rPr>
              <a:t> </a:t>
            </a:r>
            <a:r>
              <a:rPr sz="1400" dirty="0">
                <a:latin typeface="Arial"/>
                <a:cs typeface="Arial"/>
              </a:rPr>
              <a:t>tag</a:t>
            </a:r>
            <a:endParaRPr sz="1400">
              <a:latin typeface="Arial"/>
              <a:cs typeface="Arial"/>
            </a:endParaRPr>
          </a:p>
        </p:txBody>
      </p:sp>
      <p:sp>
        <p:nvSpPr>
          <p:cNvPr id="9" name="object 9"/>
          <p:cNvSpPr txBox="1"/>
          <p:nvPr/>
        </p:nvSpPr>
        <p:spPr>
          <a:xfrm>
            <a:off x="8402573" y="6450360"/>
            <a:ext cx="205740" cy="203835"/>
          </a:xfrm>
          <a:prstGeom prst="rect">
            <a:avLst/>
          </a:prstGeom>
        </p:spPr>
        <p:txBody>
          <a:bodyPr vert="horz" wrap="square" lIns="0" tIns="0" rIns="0" bIns="0" rtlCol="0">
            <a:spAutoFit/>
          </a:bodyPr>
          <a:lstStyle/>
          <a:p>
            <a:pPr marL="12700">
              <a:lnSpc>
                <a:spcPct val="100000"/>
              </a:lnSpc>
            </a:pPr>
            <a:r>
              <a:rPr sz="1400" spc="5" dirty="0">
                <a:latin typeface="Times New Roman"/>
                <a:cs typeface="Times New Roman"/>
              </a:rPr>
              <a:t>13</a:t>
            </a:r>
            <a:endParaRPr sz="1400">
              <a:latin typeface="Times New Roman"/>
              <a:cs typeface="Times New Roman"/>
            </a:endParaRPr>
          </a:p>
        </p:txBody>
      </p:sp>
      <p:pic>
        <p:nvPicPr>
          <p:cNvPr id="4" name="Picture 3" title="Text box - CD from 'OSHA 502' Update for Construction Industry Outreach Trainers @at the 'Construction Safety Council' Hillside, IL"/>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51816" y="6298551"/>
            <a:ext cx="6172994" cy="263717"/>
          </a:xfrm>
          <a:prstGeom prst="rect">
            <a:avLst/>
          </a:prstGeom>
        </p:spPr>
      </p:pic>
      <p:sp>
        <p:nvSpPr>
          <p:cNvPr id="8" name="Title 7" hidden="1"/>
          <p:cNvSpPr>
            <a:spLocks noGrp="1"/>
          </p:cNvSpPr>
          <p:nvPr>
            <p:ph type="title"/>
          </p:nvPr>
        </p:nvSpPr>
        <p:spPr>
          <a:xfrm>
            <a:off x="556361" y="555615"/>
            <a:ext cx="8031276" cy="1661993"/>
          </a:xfrm>
        </p:spPr>
        <p:txBody>
          <a:bodyPr/>
          <a:lstStyle/>
          <a:p>
            <a:r>
              <a:rPr lang="en-US" dirty="0"/>
              <a:t>Mate</a:t>
            </a:r>
            <a:r>
              <a:rPr lang="en-US" spc="5" dirty="0"/>
              <a:t>r</a:t>
            </a:r>
            <a:r>
              <a:rPr lang="en-US" dirty="0"/>
              <a:t>ial</a:t>
            </a:r>
            <a:r>
              <a:rPr lang="en-US" spc="-15" dirty="0"/>
              <a:t> </a:t>
            </a:r>
            <a:r>
              <a:rPr lang="en-US" dirty="0" smtClean="0"/>
              <a:t>Handli</a:t>
            </a:r>
            <a:r>
              <a:rPr lang="en-US" spc="-15" dirty="0" smtClean="0"/>
              <a:t>n</a:t>
            </a:r>
            <a:r>
              <a:rPr lang="en-US" dirty="0" smtClean="0"/>
              <a:t>g Equi</a:t>
            </a:r>
            <a:r>
              <a:rPr lang="en-US" spc="-15" dirty="0" smtClean="0"/>
              <a:t>p</a:t>
            </a:r>
            <a:r>
              <a:rPr lang="en-US" dirty="0" smtClean="0"/>
              <a:t>ment – Synthetic Web</a:t>
            </a:r>
            <a:r>
              <a:rPr lang="en-US" dirty="0"/>
              <a:t/>
            </a:r>
            <a:br>
              <a:rPr lang="en-US" dirty="0"/>
            </a:br>
            <a:endParaRPr lang="en-US" dirty="0"/>
          </a:p>
        </p:txBody>
      </p:sp>
      <p:sp>
        <p:nvSpPr>
          <p:cNvPr id="10" name="Slide Number Placeholder 9"/>
          <p:cNvSpPr>
            <a:spLocks noGrp="1"/>
          </p:cNvSpPr>
          <p:nvPr>
            <p:ph type="sldNum" sz="quarter" idx="7"/>
          </p:nvPr>
        </p:nvSpPr>
        <p:spPr/>
        <p:txBody>
          <a:bodyPr/>
          <a:lstStyle/>
          <a:p>
            <a:pPr marL="110489">
              <a:lnSpc>
                <a:spcPct val="100000"/>
              </a:lnSpc>
            </a:pPr>
            <a:fld id="{81D60167-4931-47E6-BA6A-407CBD079E47}" type="slidenum">
              <a:rPr lang="en-US" smtClean="0"/>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4CC"/>
            </a:solidFill>
          </a:ln>
        </p:spPr>
        <p:txBody>
          <a:bodyPr wrap="square" lIns="0" tIns="0" rIns="0" bIns="0" rtlCol="0"/>
          <a:lstStyle/>
          <a:p>
            <a:endParaRPr/>
          </a:p>
        </p:txBody>
      </p:sp>
      <p:sp>
        <p:nvSpPr>
          <p:cNvPr id="3" name="object 3" title="Photo - an identification tag"/>
          <p:cNvSpPr/>
          <p:nvPr/>
        </p:nvSpPr>
        <p:spPr>
          <a:xfrm>
            <a:off x="4775200" y="1872995"/>
            <a:ext cx="3932682" cy="3337686"/>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535940" y="1011205"/>
            <a:ext cx="3808729" cy="3899535"/>
          </a:xfrm>
          <a:prstGeom prst="rect">
            <a:avLst/>
          </a:prstGeom>
        </p:spPr>
        <p:txBody>
          <a:bodyPr vert="horz" wrap="square" lIns="0" tIns="0" rIns="0" bIns="0" rtlCol="0">
            <a:spAutoFit/>
          </a:bodyPr>
          <a:lstStyle/>
          <a:p>
            <a:pPr marL="12700">
              <a:lnSpc>
                <a:spcPct val="100000"/>
              </a:lnSpc>
            </a:pPr>
            <a:r>
              <a:rPr sz="2400" b="1" dirty="0">
                <a:solidFill>
                  <a:srgbClr val="0C2FB8"/>
                </a:solidFill>
                <a:latin typeface="Arial"/>
                <a:cs typeface="Arial"/>
              </a:rPr>
              <a:t>Module</a:t>
            </a:r>
            <a:r>
              <a:rPr sz="2400" b="1" spc="-20" dirty="0">
                <a:solidFill>
                  <a:srgbClr val="0C2FB8"/>
                </a:solidFill>
                <a:latin typeface="Arial"/>
                <a:cs typeface="Arial"/>
              </a:rPr>
              <a:t> </a:t>
            </a:r>
            <a:r>
              <a:rPr sz="2400" b="1" dirty="0">
                <a:solidFill>
                  <a:srgbClr val="0C2FB8"/>
                </a:solidFill>
                <a:latin typeface="Arial"/>
                <a:cs typeface="Arial"/>
              </a:rPr>
              <a:t>3</a:t>
            </a:r>
            <a:endParaRPr sz="2400">
              <a:latin typeface="Arial"/>
              <a:cs typeface="Arial"/>
            </a:endParaRPr>
          </a:p>
          <a:p>
            <a:pPr>
              <a:lnSpc>
                <a:spcPct val="100000"/>
              </a:lnSpc>
              <a:spcBef>
                <a:spcPts val="32"/>
              </a:spcBef>
            </a:pPr>
            <a:endParaRPr sz="1950">
              <a:latin typeface="Times New Roman"/>
              <a:cs typeface="Times New Roman"/>
            </a:endParaRPr>
          </a:p>
          <a:p>
            <a:pPr marL="99060">
              <a:lnSpc>
                <a:spcPct val="100000"/>
              </a:lnSpc>
            </a:pPr>
            <a:r>
              <a:rPr sz="2400" b="1" dirty="0">
                <a:solidFill>
                  <a:srgbClr val="0C2FB8"/>
                </a:solidFill>
                <a:latin typeface="Arial"/>
                <a:cs typeface="Arial"/>
              </a:rPr>
              <a:t>S</a:t>
            </a:r>
            <a:r>
              <a:rPr sz="2400" b="1" spc="-35" dirty="0">
                <a:solidFill>
                  <a:srgbClr val="0C2FB8"/>
                </a:solidFill>
                <a:latin typeface="Arial"/>
                <a:cs typeface="Arial"/>
              </a:rPr>
              <a:t>y</a:t>
            </a:r>
            <a:r>
              <a:rPr sz="2400" b="1" dirty="0">
                <a:solidFill>
                  <a:srgbClr val="0C2FB8"/>
                </a:solidFill>
                <a:latin typeface="Arial"/>
                <a:cs typeface="Arial"/>
              </a:rPr>
              <a:t>nthetic</a:t>
            </a:r>
            <a:r>
              <a:rPr sz="2400" b="1" spc="10" dirty="0">
                <a:solidFill>
                  <a:srgbClr val="0C2FB8"/>
                </a:solidFill>
                <a:latin typeface="Arial"/>
                <a:cs typeface="Arial"/>
              </a:rPr>
              <a:t> </a:t>
            </a:r>
            <a:r>
              <a:rPr sz="2400" b="1" dirty="0">
                <a:solidFill>
                  <a:srgbClr val="0C2FB8"/>
                </a:solidFill>
                <a:latin typeface="Arial"/>
                <a:cs typeface="Arial"/>
              </a:rPr>
              <a:t>Web</a:t>
            </a:r>
            <a:r>
              <a:rPr sz="2400" b="1" spc="-5" dirty="0">
                <a:solidFill>
                  <a:srgbClr val="0C2FB8"/>
                </a:solidFill>
                <a:latin typeface="Arial"/>
                <a:cs typeface="Arial"/>
              </a:rPr>
              <a:t> </a:t>
            </a:r>
            <a:r>
              <a:rPr sz="2400" b="1" dirty="0">
                <a:solidFill>
                  <a:srgbClr val="0C2FB8"/>
                </a:solidFill>
                <a:latin typeface="Arial"/>
                <a:cs typeface="Arial"/>
              </a:rPr>
              <a:t>Slings</a:t>
            </a:r>
            <a:endParaRPr sz="2400">
              <a:latin typeface="Arial"/>
              <a:cs typeface="Arial"/>
            </a:endParaRPr>
          </a:p>
          <a:p>
            <a:pPr>
              <a:lnSpc>
                <a:spcPct val="100000"/>
              </a:lnSpc>
              <a:spcBef>
                <a:spcPts val="8"/>
              </a:spcBef>
            </a:pPr>
            <a:endParaRPr sz="2500">
              <a:latin typeface="Times New Roman"/>
              <a:cs typeface="Times New Roman"/>
            </a:endParaRPr>
          </a:p>
          <a:p>
            <a:pPr marL="99060">
              <a:lnSpc>
                <a:spcPct val="100000"/>
              </a:lnSpc>
            </a:pPr>
            <a:r>
              <a:rPr sz="2400" dirty="0">
                <a:latin typeface="Arial"/>
                <a:cs typeface="Arial"/>
              </a:rPr>
              <a:t>Fittin</a:t>
            </a:r>
            <a:r>
              <a:rPr sz="2400" spc="-10" dirty="0">
                <a:latin typeface="Arial"/>
                <a:cs typeface="Arial"/>
              </a:rPr>
              <a:t>g</a:t>
            </a:r>
            <a:r>
              <a:rPr sz="2400" dirty="0">
                <a:latin typeface="Arial"/>
                <a:cs typeface="Arial"/>
              </a:rPr>
              <a:t>s </a:t>
            </a:r>
            <a:r>
              <a:rPr sz="2400" spc="5" dirty="0">
                <a:latin typeface="Arial"/>
                <a:cs typeface="Arial"/>
              </a:rPr>
              <a:t>m</a:t>
            </a:r>
            <a:r>
              <a:rPr sz="2400" dirty="0">
                <a:latin typeface="Arial"/>
                <a:cs typeface="Arial"/>
              </a:rPr>
              <a:t>ust </a:t>
            </a:r>
            <a:r>
              <a:rPr sz="2400" spc="-10" dirty="0">
                <a:latin typeface="Arial"/>
                <a:cs typeface="Arial"/>
              </a:rPr>
              <a:t>b</a:t>
            </a:r>
            <a:r>
              <a:rPr sz="2400" dirty="0">
                <a:latin typeface="Arial"/>
                <a:cs typeface="Arial"/>
              </a:rPr>
              <a:t>e:</a:t>
            </a:r>
            <a:endParaRPr sz="2400">
              <a:latin typeface="Arial"/>
              <a:cs typeface="Arial"/>
            </a:endParaRPr>
          </a:p>
          <a:p>
            <a:pPr marL="441959" indent="-342900">
              <a:lnSpc>
                <a:spcPct val="100000"/>
              </a:lnSpc>
              <a:buClr>
                <a:srgbClr val="0C2FB8"/>
              </a:buClr>
              <a:buFont typeface="Wingdings"/>
              <a:buChar char=""/>
              <a:tabLst>
                <a:tab pos="442595" algn="l"/>
              </a:tabLst>
            </a:pPr>
            <a:r>
              <a:rPr sz="2400" dirty="0">
                <a:latin typeface="Arial"/>
                <a:cs typeface="Arial"/>
              </a:rPr>
              <a:t>At</a:t>
            </a:r>
            <a:r>
              <a:rPr sz="2400" spc="-10" dirty="0">
                <a:latin typeface="Arial"/>
                <a:cs typeface="Arial"/>
              </a:rPr>
              <a:t> </a:t>
            </a:r>
            <a:r>
              <a:rPr sz="2400" dirty="0">
                <a:latin typeface="Arial"/>
                <a:cs typeface="Arial"/>
              </a:rPr>
              <a:t>l</a:t>
            </a:r>
            <a:r>
              <a:rPr sz="2400" spc="-10" dirty="0">
                <a:latin typeface="Arial"/>
                <a:cs typeface="Arial"/>
              </a:rPr>
              <a:t>e</a:t>
            </a:r>
            <a:r>
              <a:rPr sz="2400" dirty="0">
                <a:latin typeface="Arial"/>
                <a:cs typeface="Arial"/>
              </a:rPr>
              <a:t>ast as strong</a:t>
            </a:r>
            <a:r>
              <a:rPr sz="2400" spc="-10" dirty="0">
                <a:latin typeface="Arial"/>
                <a:cs typeface="Arial"/>
              </a:rPr>
              <a:t> </a:t>
            </a:r>
            <a:r>
              <a:rPr sz="2400" dirty="0">
                <a:latin typeface="Arial"/>
                <a:cs typeface="Arial"/>
              </a:rPr>
              <a:t>as that</a:t>
            </a:r>
            <a:endParaRPr sz="2400">
              <a:latin typeface="Arial"/>
              <a:cs typeface="Arial"/>
            </a:endParaRPr>
          </a:p>
          <a:p>
            <a:pPr marR="1443990" algn="ctr">
              <a:lnSpc>
                <a:spcPct val="100000"/>
              </a:lnSpc>
            </a:pPr>
            <a:r>
              <a:rPr sz="2400" dirty="0">
                <a:latin typeface="Arial"/>
                <a:cs typeface="Arial"/>
              </a:rPr>
              <a:t>of</a:t>
            </a:r>
            <a:r>
              <a:rPr sz="2400" spc="-10" dirty="0">
                <a:latin typeface="Arial"/>
                <a:cs typeface="Arial"/>
              </a:rPr>
              <a:t> </a:t>
            </a:r>
            <a:r>
              <a:rPr sz="2400" dirty="0">
                <a:latin typeface="Arial"/>
                <a:cs typeface="Arial"/>
              </a:rPr>
              <a:t>the</a:t>
            </a:r>
            <a:r>
              <a:rPr sz="2400" spc="-15" dirty="0">
                <a:latin typeface="Arial"/>
                <a:cs typeface="Arial"/>
              </a:rPr>
              <a:t> </a:t>
            </a:r>
            <a:r>
              <a:rPr sz="2400" dirty="0">
                <a:latin typeface="Arial"/>
                <a:cs typeface="Arial"/>
              </a:rPr>
              <a:t>sl</a:t>
            </a:r>
            <a:r>
              <a:rPr sz="2400" spc="-15" dirty="0">
                <a:latin typeface="Arial"/>
                <a:cs typeface="Arial"/>
              </a:rPr>
              <a:t>i</a:t>
            </a:r>
            <a:r>
              <a:rPr sz="2400" dirty="0">
                <a:latin typeface="Arial"/>
                <a:cs typeface="Arial"/>
              </a:rPr>
              <a:t>ng</a:t>
            </a:r>
            <a:endParaRPr sz="2400">
              <a:latin typeface="Arial"/>
              <a:cs typeface="Arial"/>
            </a:endParaRPr>
          </a:p>
          <a:p>
            <a:pPr>
              <a:lnSpc>
                <a:spcPct val="100000"/>
              </a:lnSpc>
              <a:spcBef>
                <a:spcPts val="5"/>
              </a:spcBef>
            </a:pPr>
            <a:endParaRPr sz="2500">
              <a:latin typeface="Times New Roman"/>
              <a:cs typeface="Times New Roman"/>
            </a:endParaRPr>
          </a:p>
          <a:p>
            <a:pPr marL="441959" marR="36830" indent="-342900">
              <a:lnSpc>
                <a:spcPct val="100000"/>
              </a:lnSpc>
              <a:buClr>
                <a:srgbClr val="0C2FB8"/>
              </a:buClr>
              <a:buFont typeface="Wingdings"/>
              <a:buChar char=""/>
              <a:tabLst>
                <a:tab pos="442595" algn="l"/>
              </a:tabLst>
            </a:pPr>
            <a:r>
              <a:rPr sz="2400" dirty="0">
                <a:latin typeface="Arial"/>
                <a:cs typeface="Arial"/>
              </a:rPr>
              <a:t>Free of sharp edg</a:t>
            </a:r>
            <a:r>
              <a:rPr sz="2400" spc="-10" dirty="0">
                <a:latin typeface="Arial"/>
                <a:cs typeface="Arial"/>
              </a:rPr>
              <a:t>e</a:t>
            </a:r>
            <a:r>
              <a:rPr sz="2400" dirty="0">
                <a:latin typeface="Arial"/>
                <a:cs typeface="Arial"/>
              </a:rPr>
              <a:t>s</a:t>
            </a:r>
            <a:r>
              <a:rPr sz="2400" spc="10" dirty="0">
                <a:latin typeface="Arial"/>
                <a:cs typeface="Arial"/>
              </a:rPr>
              <a:t> </a:t>
            </a:r>
            <a:r>
              <a:rPr sz="2400" dirty="0">
                <a:latin typeface="Arial"/>
                <a:cs typeface="Arial"/>
              </a:rPr>
              <a:t>that co</a:t>
            </a:r>
            <a:r>
              <a:rPr sz="2400" spc="-10" dirty="0">
                <a:latin typeface="Arial"/>
                <a:cs typeface="Arial"/>
              </a:rPr>
              <a:t>u</a:t>
            </a:r>
            <a:r>
              <a:rPr sz="2400" dirty="0">
                <a:latin typeface="Arial"/>
                <a:cs typeface="Arial"/>
              </a:rPr>
              <a:t>ld</a:t>
            </a:r>
            <a:r>
              <a:rPr sz="2400" spc="5" dirty="0">
                <a:latin typeface="Arial"/>
                <a:cs typeface="Arial"/>
              </a:rPr>
              <a:t> </a:t>
            </a:r>
            <a:r>
              <a:rPr sz="2400" dirty="0">
                <a:latin typeface="Arial"/>
                <a:cs typeface="Arial"/>
              </a:rPr>
              <a:t>d</a:t>
            </a:r>
            <a:r>
              <a:rPr sz="2400" spc="-10" dirty="0">
                <a:latin typeface="Arial"/>
                <a:cs typeface="Arial"/>
              </a:rPr>
              <a:t>a</a:t>
            </a:r>
            <a:r>
              <a:rPr sz="2400" dirty="0">
                <a:latin typeface="Arial"/>
                <a:cs typeface="Arial"/>
              </a:rPr>
              <a:t>mage</a:t>
            </a:r>
            <a:r>
              <a:rPr sz="2400" spc="15" dirty="0">
                <a:latin typeface="Arial"/>
                <a:cs typeface="Arial"/>
              </a:rPr>
              <a:t> </a:t>
            </a:r>
            <a:r>
              <a:rPr sz="2400" dirty="0">
                <a:latin typeface="Arial"/>
                <a:cs typeface="Arial"/>
              </a:rPr>
              <a:t>the w</a:t>
            </a:r>
            <a:r>
              <a:rPr sz="2400" spc="-10" dirty="0">
                <a:latin typeface="Arial"/>
                <a:cs typeface="Arial"/>
              </a:rPr>
              <a:t>e</a:t>
            </a:r>
            <a:r>
              <a:rPr sz="2400" dirty="0">
                <a:latin typeface="Arial"/>
                <a:cs typeface="Arial"/>
              </a:rPr>
              <a:t>bb</a:t>
            </a:r>
            <a:r>
              <a:rPr sz="2400" spc="-10" dirty="0">
                <a:latin typeface="Arial"/>
                <a:cs typeface="Arial"/>
              </a:rPr>
              <a:t>i</a:t>
            </a:r>
            <a:r>
              <a:rPr sz="2400" dirty="0">
                <a:latin typeface="Arial"/>
                <a:cs typeface="Arial"/>
              </a:rPr>
              <a:t>ng</a:t>
            </a:r>
            <a:endParaRPr sz="2400">
              <a:latin typeface="Arial"/>
              <a:cs typeface="Arial"/>
            </a:endParaRPr>
          </a:p>
        </p:txBody>
      </p:sp>
      <p:sp>
        <p:nvSpPr>
          <p:cNvPr id="7" name="object 7"/>
          <p:cNvSpPr txBox="1"/>
          <p:nvPr/>
        </p:nvSpPr>
        <p:spPr>
          <a:xfrm>
            <a:off x="934008" y="6422532"/>
            <a:ext cx="5608955" cy="215444"/>
          </a:xfrm>
          <a:prstGeom prst="rect">
            <a:avLst/>
          </a:prstGeom>
        </p:spPr>
        <p:txBody>
          <a:bodyPr vert="horz" wrap="square" lIns="0" tIns="0" rIns="0" bIns="0" rtlCol="0">
            <a:spAutoFit/>
          </a:bodyPr>
          <a:lstStyle/>
          <a:p>
            <a:pPr marL="12700">
              <a:lnSpc>
                <a:spcPct val="100000"/>
              </a:lnSpc>
            </a:pPr>
            <a:r>
              <a:rPr lang="en-US" sz="1400" u="heavy" dirty="0" smtClean="0">
                <a:solidFill>
                  <a:srgbClr val="134B71"/>
                </a:solidFill>
                <a:latin typeface="Arial"/>
                <a:cs typeface="Arial"/>
                <a:hlinkClick r:id="rId4"/>
              </a:rPr>
              <a:t>Link to OSHA Guidance to Synthetic Web Slings</a:t>
            </a:r>
            <a:r>
              <a:rPr sz="1400" dirty="0" smtClean="0">
                <a:latin typeface="Arial"/>
                <a:cs typeface="Arial"/>
              </a:rPr>
              <a:t>,</a:t>
            </a:r>
            <a:r>
              <a:rPr sz="1400" spc="-5" dirty="0" smtClean="0">
                <a:latin typeface="Arial"/>
                <a:cs typeface="Arial"/>
              </a:rPr>
              <a:t> </a:t>
            </a:r>
            <a:r>
              <a:rPr sz="1400" dirty="0">
                <a:latin typeface="Arial"/>
                <a:cs typeface="Arial"/>
              </a:rPr>
              <a:t>1910.18</a:t>
            </a:r>
            <a:r>
              <a:rPr sz="1400" spc="-15" dirty="0">
                <a:latin typeface="Arial"/>
                <a:cs typeface="Arial"/>
              </a:rPr>
              <a:t>4</a:t>
            </a:r>
            <a:r>
              <a:rPr sz="1400" dirty="0">
                <a:latin typeface="Arial"/>
                <a:cs typeface="Arial"/>
              </a:rPr>
              <a:t>(i)</a:t>
            </a:r>
          </a:p>
        </p:txBody>
      </p:sp>
      <p:sp>
        <p:nvSpPr>
          <p:cNvPr id="8" name="object 8"/>
          <p:cNvSpPr txBox="1"/>
          <p:nvPr/>
        </p:nvSpPr>
        <p:spPr>
          <a:xfrm>
            <a:off x="8402573" y="6450360"/>
            <a:ext cx="205740" cy="203835"/>
          </a:xfrm>
          <a:prstGeom prst="rect">
            <a:avLst/>
          </a:prstGeom>
        </p:spPr>
        <p:txBody>
          <a:bodyPr vert="horz" wrap="square" lIns="0" tIns="0" rIns="0" bIns="0" rtlCol="0">
            <a:spAutoFit/>
          </a:bodyPr>
          <a:lstStyle/>
          <a:p>
            <a:pPr marL="12700">
              <a:lnSpc>
                <a:spcPct val="100000"/>
              </a:lnSpc>
            </a:pPr>
            <a:r>
              <a:rPr sz="1400" spc="5" dirty="0">
                <a:latin typeface="Times New Roman"/>
                <a:cs typeface="Times New Roman"/>
              </a:rPr>
              <a:t>14</a:t>
            </a:r>
            <a:endParaRPr sz="1400">
              <a:latin typeface="Times New Roman"/>
              <a:cs typeface="Times New Roman"/>
            </a:endParaRPr>
          </a:p>
        </p:txBody>
      </p:sp>
      <p:sp>
        <p:nvSpPr>
          <p:cNvPr id="5" name="object 5"/>
          <p:cNvSpPr txBox="1"/>
          <p:nvPr/>
        </p:nvSpPr>
        <p:spPr>
          <a:xfrm>
            <a:off x="535940" y="486647"/>
            <a:ext cx="6603365" cy="457200"/>
          </a:xfrm>
          <a:prstGeom prst="rect">
            <a:avLst/>
          </a:prstGeom>
        </p:spPr>
        <p:txBody>
          <a:bodyPr vert="horz" wrap="square" lIns="0" tIns="0" rIns="0" bIns="0" rtlCol="0">
            <a:spAutoFit/>
          </a:bodyPr>
          <a:lstStyle/>
          <a:p>
            <a:pPr marL="12700">
              <a:lnSpc>
                <a:spcPts val="4285"/>
              </a:lnSpc>
              <a:tabLst>
                <a:tab pos="3947795" algn="l"/>
                <a:tab pos="4888230" algn="l"/>
              </a:tabLst>
            </a:pPr>
            <a:r>
              <a:rPr sz="3600" b="1" dirty="0">
                <a:solidFill>
                  <a:srgbClr val="0C2FB8"/>
                </a:solidFill>
                <a:latin typeface="Arial"/>
                <a:cs typeface="Arial"/>
              </a:rPr>
              <a:t>Mate</a:t>
            </a:r>
            <a:r>
              <a:rPr sz="3600" b="1" spc="5" dirty="0">
                <a:solidFill>
                  <a:srgbClr val="0C2FB8"/>
                </a:solidFill>
                <a:latin typeface="Arial"/>
                <a:cs typeface="Arial"/>
              </a:rPr>
              <a:t>r</a:t>
            </a:r>
            <a:r>
              <a:rPr sz="3600" b="1" dirty="0">
                <a:solidFill>
                  <a:srgbClr val="0C2FB8"/>
                </a:solidFill>
                <a:latin typeface="Arial"/>
                <a:cs typeface="Arial"/>
              </a:rPr>
              <a:t>ial</a:t>
            </a:r>
            <a:r>
              <a:rPr sz="3600" b="1" spc="-15" dirty="0">
                <a:solidFill>
                  <a:srgbClr val="0C2FB8"/>
                </a:solidFill>
                <a:latin typeface="Arial"/>
                <a:cs typeface="Arial"/>
              </a:rPr>
              <a:t> </a:t>
            </a:r>
            <a:r>
              <a:rPr sz="3600" b="1" dirty="0">
                <a:solidFill>
                  <a:srgbClr val="0C2FB8"/>
                </a:solidFill>
                <a:latin typeface="Arial"/>
                <a:cs typeface="Arial"/>
              </a:rPr>
              <a:t>Handli</a:t>
            </a:r>
            <a:r>
              <a:rPr sz="3600" b="1" spc="-15" dirty="0">
                <a:solidFill>
                  <a:srgbClr val="0C2FB8"/>
                </a:solidFill>
                <a:latin typeface="Arial"/>
                <a:cs typeface="Arial"/>
              </a:rPr>
              <a:t>n</a:t>
            </a:r>
            <a:r>
              <a:rPr sz="3600" b="1" dirty="0">
                <a:solidFill>
                  <a:srgbClr val="0C2FB8"/>
                </a:solidFill>
                <a:latin typeface="Arial"/>
                <a:cs typeface="Arial"/>
              </a:rPr>
              <a:t>g	and	Storage</a:t>
            </a:r>
            <a:endParaRPr sz="3600" dirty="0">
              <a:latin typeface="Arial"/>
              <a:cs typeface="Arial"/>
            </a:endParaRPr>
          </a:p>
        </p:txBody>
      </p:sp>
      <p:pic>
        <p:nvPicPr>
          <p:cNvPr id="6" name="Picture 5" title="Text box - CD from 'OSHA 502' Update for Construction Industry Outreach Trainers @at the 'Construction Safety Council' Hillside, IL"/>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75200" y="5422668"/>
            <a:ext cx="6172994" cy="263717"/>
          </a:xfrm>
          <a:prstGeom prst="rect">
            <a:avLst/>
          </a:prstGeom>
        </p:spPr>
      </p:pic>
      <p:sp>
        <p:nvSpPr>
          <p:cNvPr id="9" name="Title 8" hidden="1"/>
          <p:cNvSpPr>
            <a:spLocks noGrp="1"/>
          </p:cNvSpPr>
          <p:nvPr>
            <p:ph type="title"/>
          </p:nvPr>
        </p:nvSpPr>
        <p:spPr>
          <a:xfrm>
            <a:off x="556361" y="555615"/>
            <a:ext cx="8031276" cy="1102866"/>
          </a:xfrm>
        </p:spPr>
        <p:txBody>
          <a:bodyPr/>
          <a:lstStyle/>
          <a:p>
            <a:r>
              <a:rPr lang="en-US" dirty="0"/>
              <a:t>Mate</a:t>
            </a:r>
            <a:r>
              <a:rPr lang="en-US" spc="5" dirty="0"/>
              <a:t>r</a:t>
            </a:r>
            <a:r>
              <a:rPr lang="en-US" dirty="0"/>
              <a:t>ial</a:t>
            </a:r>
            <a:r>
              <a:rPr lang="en-US" spc="-15" dirty="0"/>
              <a:t> </a:t>
            </a:r>
            <a:r>
              <a:rPr lang="en-US" dirty="0" smtClean="0"/>
              <a:t>Handli</a:t>
            </a:r>
            <a:r>
              <a:rPr lang="en-US" spc="-15" dirty="0" smtClean="0"/>
              <a:t>n</a:t>
            </a:r>
            <a:r>
              <a:rPr lang="en-US" dirty="0" smtClean="0"/>
              <a:t>g and Storage</a:t>
            </a:r>
            <a:r>
              <a:rPr lang="en-US" dirty="0"/>
              <a:t/>
            </a:r>
            <a:br>
              <a:rPr lang="en-US" dirty="0"/>
            </a:br>
            <a:endParaRPr lang="en-US" dirty="0"/>
          </a:p>
        </p:txBody>
      </p:sp>
      <p:sp>
        <p:nvSpPr>
          <p:cNvPr id="10" name="Slide Number Placeholder 9"/>
          <p:cNvSpPr>
            <a:spLocks noGrp="1"/>
          </p:cNvSpPr>
          <p:nvPr>
            <p:ph type="sldNum" sz="quarter" idx="7"/>
          </p:nvPr>
        </p:nvSpPr>
        <p:spPr/>
        <p:txBody>
          <a:bodyPr/>
          <a:lstStyle/>
          <a:p>
            <a:pPr marL="110489">
              <a:lnSpc>
                <a:spcPct val="100000"/>
              </a:lnSpc>
            </a:pPr>
            <a:fld id="{81D60167-4931-47E6-BA6A-407CBD079E47}" type="slidenum">
              <a:rPr lang="en-US" smtClean="0"/>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4CC"/>
            </a:solidFill>
          </a:ln>
        </p:spPr>
        <p:txBody>
          <a:bodyPr wrap="square" lIns="0" tIns="0" rIns="0" bIns="0" rtlCol="0"/>
          <a:lstStyle/>
          <a:p>
            <a:endParaRPr/>
          </a:p>
        </p:txBody>
      </p:sp>
      <p:sp>
        <p:nvSpPr>
          <p:cNvPr id="3" name="object 3"/>
          <p:cNvSpPr txBox="1"/>
          <p:nvPr/>
        </p:nvSpPr>
        <p:spPr>
          <a:xfrm>
            <a:off x="8402573" y="6450360"/>
            <a:ext cx="205740" cy="203835"/>
          </a:xfrm>
          <a:prstGeom prst="rect">
            <a:avLst/>
          </a:prstGeom>
        </p:spPr>
        <p:txBody>
          <a:bodyPr vert="horz" wrap="square" lIns="0" tIns="0" rIns="0" bIns="0" rtlCol="0">
            <a:spAutoFit/>
          </a:bodyPr>
          <a:lstStyle/>
          <a:p>
            <a:pPr marL="12700">
              <a:lnSpc>
                <a:spcPct val="100000"/>
              </a:lnSpc>
            </a:pPr>
            <a:r>
              <a:rPr sz="1400" spc="5" dirty="0">
                <a:latin typeface="Times New Roman"/>
                <a:cs typeface="Times New Roman"/>
              </a:rPr>
              <a:t>15</a:t>
            </a:r>
            <a:endParaRPr sz="1400">
              <a:latin typeface="Times New Roman"/>
              <a:cs typeface="Times New Roman"/>
            </a:endParaRPr>
          </a:p>
        </p:txBody>
      </p:sp>
      <p:sp>
        <p:nvSpPr>
          <p:cNvPr id="4" name="object 4" title="Photo - stiching is the only acceptable means for attaching fittings to the webbing"/>
          <p:cNvSpPr/>
          <p:nvPr/>
        </p:nvSpPr>
        <p:spPr>
          <a:xfrm>
            <a:off x="2743200" y="2889275"/>
            <a:ext cx="3657600" cy="3054325"/>
          </a:xfrm>
          <a:prstGeom prst="rect">
            <a:avLst/>
          </a:prstGeom>
          <a:blipFill>
            <a:blip r:embed="rId3" cstate="print"/>
            <a:stretch>
              <a:fillRect/>
            </a:stretch>
          </a:blipFill>
        </p:spPr>
        <p:txBody>
          <a:bodyPr wrap="square" lIns="0" tIns="0" rIns="0" bIns="0" rtlCol="0"/>
          <a:lstStyle/>
          <a:p>
            <a:endParaRPr/>
          </a:p>
        </p:txBody>
      </p:sp>
      <p:sp>
        <p:nvSpPr>
          <p:cNvPr id="5" name="object 5" title="Red arrow pointing to the synthetic web sling stiching"/>
          <p:cNvSpPr/>
          <p:nvPr/>
        </p:nvSpPr>
        <p:spPr>
          <a:xfrm>
            <a:off x="5295900" y="4319523"/>
            <a:ext cx="1334135" cy="531495"/>
          </a:xfrm>
          <a:custGeom>
            <a:avLst/>
            <a:gdLst/>
            <a:ahLst/>
            <a:cxnLst/>
            <a:rect l="l" t="t" r="r" b="b"/>
            <a:pathLst>
              <a:path w="1334134" h="531495">
                <a:moveTo>
                  <a:pt x="196469" y="292100"/>
                </a:moveTo>
                <a:lnTo>
                  <a:pt x="0" y="497205"/>
                </a:lnTo>
                <a:lnTo>
                  <a:pt x="281939" y="531368"/>
                </a:lnTo>
                <a:lnTo>
                  <a:pt x="250818" y="444245"/>
                </a:lnTo>
                <a:lnTo>
                  <a:pt x="223774" y="444245"/>
                </a:lnTo>
                <a:lnTo>
                  <a:pt x="206755" y="396367"/>
                </a:lnTo>
                <a:lnTo>
                  <a:pt x="230665" y="387829"/>
                </a:lnTo>
                <a:lnTo>
                  <a:pt x="196469" y="292100"/>
                </a:lnTo>
                <a:close/>
              </a:path>
              <a:path w="1334134" h="531495">
                <a:moveTo>
                  <a:pt x="230665" y="387829"/>
                </a:moveTo>
                <a:lnTo>
                  <a:pt x="206755" y="396367"/>
                </a:lnTo>
                <a:lnTo>
                  <a:pt x="223774" y="444245"/>
                </a:lnTo>
                <a:lnTo>
                  <a:pt x="247758" y="435679"/>
                </a:lnTo>
                <a:lnTo>
                  <a:pt x="230665" y="387829"/>
                </a:lnTo>
                <a:close/>
              </a:path>
              <a:path w="1334134" h="531495">
                <a:moveTo>
                  <a:pt x="247758" y="435679"/>
                </a:moveTo>
                <a:lnTo>
                  <a:pt x="223774" y="444245"/>
                </a:lnTo>
                <a:lnTo>
                  <a:pt x="250818" y="444245"/>
                </a:lnTo>
                <a:lnTo>
                  <a:pt x="247758" y="435679"/>
                </a:lnTo>
                <a:close/>
              </a:path>
              <a:path w="1334134" h="531495">
                <a:moveTo>
                  <a:pt x="1316735" y="0"/>
                </a:moveTo>
                <a:lnTo>
                  <a:pt x="230665" y="387829"/>
                </a:lnTo>
                <a:lnTo>
                  <a:pt x="247758" y="435679"/>
                </a:lnTo>
                <a:lnTo>
                  <a:pt x="1333880" y="47751"/>
                </a:lnTo>
                <a:lnTo>
                  <a:pt x="1316735" y="0"/>
                </a:lnTo>
                <a:close/>
              </a:path>
            </a:pathLst>
          </a:custGeom>
          <a:solidFill>
            <a:srgbClr val="FF0000"/>
          </a:solidFill>
        </p:spPr>
        <p:txBody>
          <a:bodyPr wrap="square" lIns="0" tIns="0" rIns="0" bIns="0" rtlCol="0"/>
          <a:lstStyle/>
          <a:p>
            <a:endParaRPr/>
          </a:p>
        </p:txBody>
      </p:sp>
      <p:sp>
        <p:nvSpPr>
          <p:cNvPr id="6" name="object 6" title="Text box - Stiching"/>
          <p:cNvSpPr/>
          <p:nvPr/>
        </p:nvSpPr>
        <p:spPr>
          <a:xfrm>
            <a:off x="6603618" y="4122801"/>
            <a:ext cx="1771650" cy="457200"/>
          </a:xfrm>
          <a:custGeom>
            <a:avLst/>
            <a:gdLst/>
            <a:ahLst/>
            <a:cxnLst/>
            <a:rect l="l" t="t" r="r" b="b"/>
            <a:pathLst>
              <a:path w="1771650" h="457200">
                <a:moveTo>
                  <a:pt x="0" y="457200"/>
                </a:moveTo>
                <a:lnTo>
                  <a:pt x="1771650" y="457200"/>
                </a:lnTo>
                <a:lnTo>
                  <a:pt x="1771650" y="0"/>
                </a:lnTo>
                <a:lnTo>
                  <a:pt x="0" y="0"/>
                </a:lnTo>
                <a:lnTo>
                  <a:pt x="0" y="457200"/>
                </a:lnTo>
                <a:close/>
              </a:path>
            </a:pathLst>
          </a:custGeom>
          <a:solidFill>
            <a:srgbClr val="FFFFFF"/>
          </a:solidFill>
        </p:spPr>
        <p:txBody>
          <a:bodyPr wrap="square" lIns="0" tIns="0" rIns="0" bIns="0" rtlCol="0"/>
          <a:lstStyle/>
          <a:p>
            <a:endParaRPr/>
          </a:p>
        </p:txBody>
      </p:sp>
      <p:sp>
        <p:nvSpPr>
          <p:cNvPr id="7" name="object 7"/>
          <p:cNvSpPr txBox="1"/>
          <p:nvPr/>
        </p:nvSpPr>
        <p:spPr>
          <a:xfrm>
            <a:off x="6683502" y="4207160"/>
            <a:ext cx="1330325" cy="330200"/>
          </a:xfrm>
          <a:prstGeom prst="rect">
            <a:avLst/>
          </a:prstGeom>
        </p:spPr>
        <p:txBody>
          <a:bodyPr vert="horz" wrap="square" lIns="0" tIns="0" rIns="0" bIns="0" rtlCol="0">
            <a:spAutoFit/>
          </a:bodyPr>
          <a:lstStyle/>
          <a:p>
            <a:pPr marL="12700">
              <a:lnSpc>
                <a:spcPct val="100000"/>
              </a:lnSpc>
            </a:pPr>
            <a:r>
              <a:rPr sz="2400" b="1" dirty="0">
                <a:latin typeface="Arial"/>
                <a:cs typeface="Arial"/>
              </a:rPr>
              <a:t>Sti</a:t>
            </a:r>
            <a:r>
              <a:rPr sz="2400" b="1" spc="5" dirty="0">
                <a:latin typeface="Arial"/>
                <a:cs typeface="Arial"/>
              </a:rPr>
              <a:t>t</a:t>
            </a:r>
            <a:r>
              <a:rPr sz="2400" b="1" dirty="0">
                <a:latin typeface="Arial"/>
                <a:cs typeface="Arial"/>
              </a:rPr>
              <a:t>ching</a:t>
            </a:r>
            <a:endParaRPr sz="2400">
              <a:latin typeface="Arial"/>
              <a:cs typeface="Arial"/>
            </a:endParaRPr>
          </a:p>
        </p:txBody>
      </p:sp>
      <p:sp>
        <p:nvSpPr>
          <p:cNvPr id="8" name="object 8"/>
          <p:cNvSpPr txBox="1"/>
          <p:nvPr/>
        </p:nvSpPr>
        <p:spPr>
          <a:xfrm>
            <a:off x="1793494" y="6406339"/>
            <a:ext cx="4812030" cy="184666"/>
          </a:xfrm>
          <a:prstGeom prst="rect">
            <a:avLst/>
          </a:prstGeom>
        </p:spPr>
        <p:txBody>
          <a:bodyPr vert="horz" wrap="square" lIns="0" tIns="0" rIns="0" bIns="0" rtlCol="0">
            <a:spAutoFit/>
          </a:bodyPr>
          <a:lstStyle/>
          <a:p>
            <a:pPr marL="12700">
              <a:lnSpc>
                <a:spcPct val="100000"/>
              </a:lnSpc>
            </a:pPr>
            <a:r>
              <a:rPr lang="en-US" sz="1200" u="sng" dirty="0" smtClean="0">
                <a:solidFill>
                  <a:srgbClr val="134B71"/>
                </a:solidFill>
                <a:latin typeface="Arial"/>
                <a:cs typeface="Arial"/>
                <a:hlinkClick r:id="rId4"/>
              </a:rPr>
              <a:t>Link to OSHA Guidance to Synthetic Web Slings</a:t>
            </a:r>
            <a:r>
              <a:rPr sz="1200" dirty="0" smtClean="0">
                <a:latin typeface="Arial"/>
                <a:cs typeface="Arial"/>
              </a:rPr>
              <a:t>, </a:t>
            </a:r>
            <a:r>
              <a:rPr sz="1200" dirty="0">
                <a:latin typeface="Arial"/>
                <a:cs typeface="Arial"/>
              </a:rPr>
              <a:t>1910.</a:t>
            </a:r>
            <a:r>
              <a:rPr sz="1200" spc="5" dirty="0">
                <a:latin typeface="Arial"/>
                <a:cs typeface="Arial"/>
              </a:rPr>
              <a:t>1</a:t>
            </a:r>
            <a:r>
              <a:rPr sz="1200" spc="-10" dirty="0">
                <a:latin typeface="Arial"/>
                <a:cs typeface="Arial"/>
              </a:rPr>
              <a:t>84</a:t>
            </a:r>
            <a:r>
              <a:rPr sz="1200" dirty="0">
                <a:latin typeface="Arial"/>
                <a:cs typeface="Arial"/>
              </a:rPr>
              <a:t>(</a:t>
            </a:r>
            <a:r>
              <a:rPr sz="1200" spc="-5" dirty="0">
                <a:latin typeface="Arial"/>
                <a:cs typeface="Arial"/>
              </a:rPr>
              <a:t>i</a:t>
            </a:r>
            <a:r>
              <a:rPr sz="1200" dirty="0">
                <a:latin typeface="Arial"/>
                <a:cs typeface="Arial"/>
              </a:rPr>
              <a:t>)</a:t>
            </a:r>
          </a:p>
        </p:txBody>
      </p:sp>
      <p:sp>
        <p:nvSpPr>
          <p:cNvPr id="9" name="object 9"/>
          <p:cNvSpPr txBox="1"/>
          <p:nvPr/>
        </p:nvSpPr>
        <p:spPr>
          <a:xfrm>
            <a:off x="459740" y="1799628"/>
            <a:ext cx="7061834" cy="989330"/>
          </a:xfrm>
          <a:prstGeom prst="rect">
            <a:avLst/>
          </a:prstGeom>
        </p:spPr>
        <p:txBody>
          <a:bodyPr vert="horz" wrap="square" lIns="0" tIns="0" rIns="0" bIns="0" rtlCol="0">
            <a:spAutoFit/>
          </a:bodyPr>
          <a:lstStyle/>
          <a:p>
            <a:pPr marL="12700">
              <a:lnSpc>
                <a:spcPts val="2735"/>
              </a:lnSpc>
            </a:pPr>
            <a:r>
              <a:rPr sz="2400" b="1" dirty="0">
                <a:solidFill>
                  <a:srgbClr val="0C2FB8"/>
                </a:solidFill>
                <a:latin typeface="Arial"/>
                <a:cs typeface="Arial"/>
              </a:rPr>
              <a:t>S</a:t>
            </a:r>
            <a:r>
              <a:rPr sz="2400" b="1" spc="-35" dirty="0">
                <a:solidFill>
                  <a:srgbClr val="0C2FB8"/>
                </a:solidFill>
                <a:latin typeface="Arial"/>
                <a:cs typeface="Arial"/>
              </a:rPr>
              <a:t>y</a:t>
            </a:r>
            <a:r>
              <a:rPr sz="2400" b="1" dirty="0">
                <a:solidFill>
                  <a:srgbClr val="0C2FB8"/>
                </a:solidFill>
                <a:latin typeface="Arial"/>
                <a:cs typeface="Arial"/>
              </a:rPr>
              <a:t>nth</a:t>
            </a:r>
            <a:r>
              <a:rPr sz="2400" b="1" spc="-10" dirty="0">
                <a:solidFill>
                  <a:srgbClr val="0C2FB8"/>
                </a:solidFill>
                <a:latin typeface="Arial"/>
                <a:cs typeface="Arial"/>
              </a:rPr>
              <a:t>e</a:t>
            </a:r>
            <a:r>
              <a:rPr sz="2400" b="1" dirty="0">
                <a:solidFill>
                  <a:srgbClr val="0C2FB8"/>
                </a:solidFill>
                <a:latin typeface="Arial"/>
                <a:cs typeface="Arial"/>
              </a:rPr>
              <a:t>tic</a:t>
            </a:r>
            <a:r>
              <a:rPr sz="2400" b="1" spc="10" dirty="0">
                <a:solidFill>
                  <a:srgbClr val="0C2FB8"/>
                </a:solidFill>
                <a:latin typeface="Arial"/>
                <a:cs typeface="Arial"/>
              </a:rPr>
              <a:t> </a:t>
            </a:r>
            <a:r>
              <a:rPr sz="2400" b="1" dirty="0">
                <a:solidFill>
                  <a:srgbClr val="0C2FB8"/>
                </a:solidFill>
                <a:latin typeface="Arial"/>
                <a:cs typeface="Arial"/>
              </a:rPr>
              <a:t>Web</a:t>
            </a:r>
            <a:r>
              <a:rPr sz="2400" b="1" spc="-10" dirty="0">
                <a:solidFill>
                  <a:srgbClr val="0C2FB8"/>
                </a:solidFill>
                <a:latin typeface="Arial"/>
                <a:cs typeface="Arial"/>
              </a:rPr>
              <a:t> </a:t>
            </a:r>
            <a:r>
              <a:rPr sz="2400" b="1" dirty="0">
                <a:solidFill>
                  <a:srgbClr val="0C2FB8"/>
                </a:solidFill>
                <a:latin typeface="Arial"/>
                <a:cs typeface="Arial"/>
              </a:rPr>
              <a:t>Sling</a:t>
            </a:r>
            <a:r>
              <a:rPr sz="2400" b="1" spc="-300" dirty="0">
                <a:solidFill>
                  <a:srgbClr val="0C2FB8"/>
                </a:solidFill>
                <a:latin typeface="Arial"/>
                <a:cs typeface="Arial"/>
              </a:rPr>
              <a:t> </a:t>
            </a:r>
            <a:r>
              <a:rPr sz="2400" b="1" dirty="0">
                <a:solidFill>
                  <a:srgbClr val="0C2FB8"/>
                </a:solidFill>
                <a:latin typeface="Arial"/>
                <a:cs typeface="Arial"/>
              </a:rPr>
              <a:t>Stitching</a:t>
            </a:r>
            <a:endParaRPr sz="2400">
              <a:latin typeface="Arial"/>
              <a:cs typeface="Arial"/>
            </a:endParaRPr>
          </a:p>
          <a:p>
            <a:pPr marL="355600" marR="5080" indent="-342900">
              <a:lnSpc>
                <a:spcPts val="2590"/>
              </a:lnSpc>
              <a:spcBef>
                <a:spcPts val="180"/>
              </a:spcBef>
              <a:buClr>
                <a:srgbClr val="0C2FB8"/>
              </a:buClr>
              <a:buFont typeface="Wingdings"/>
              <a:buChar char=""/>
              <a:tabLst>
                <a:tab pos="355600" algn="l"/>
              </a:tabLst>
            </a:pPr>
            <a:r>
              <a:rPr sz="2400" dirty="0">
                <a:latin typeface="Arial"/>
                <a:cs typeface="Arial"/>
              </a:rPr>
              <a:t>Stitch</a:t>
            </a:r>
            <a:r>
              <a:rPr sz="2400" spc="-10" dirty="0">
                <a:latin typeface="Arial"/>
                <a:cs typeface="Arial"/>
              </a:rPr>
              <a:t>i</a:t>
            </a:r>
            <a:r>
              <a:rPr sz="2400" dirty="0">
                <a:latin typeface="Arial"/>
                <a:cs typeface="Arial"/>
              </a:rPr>
              <a:t>ng</a:t>
            </a:r>
            <a:r>
              <a:rPr sz="2400" spc="10" dirty="0">
                <a:latin typeface="Arial"/>
                <a:cs typeface="Arial"/>
              </a:rPr>
              <a:t> </a:t>
            </a:r>
            <a:r>
              <a:rPr sz="2400" dirty="0">
                <a:latin typeface="Arial"/>
                <a:cs typeface="Arial"/>
              </a:rPr>
              <a:t>is the </a:t>
            </a:r>
            <a:r>
              <a:rPr sz="2400" spc="-10" dirty="0">
                <a:latin typeface="Arial"/>
                <a:cs typeface="Arial"/>
              </a:rPr>
              <a:t>o</a:t>
            </a:r>
            <a:r>
              <a:rPr sz="2400" dirty="0">
                <a:latin typeface="Arial"/>
                <a:cs typeface="Arial"/>
              </a:rPr>
              <a:t>nly</a:t>
            </a:r>
            <a:r>
              <a:rPr sz="2400" spc="5" dirty="0">
                <a:latin typeface="Arial"/>
                <a:cs typeface="Arial"/>
              </a:rPr>
              <a:t> </a:t>
            </a:r>
            <a:r>
              <a:rPr sz="2400" dirty="0">
                <a:latin typeface="Arial"/>
                <a:cs typeface="Arial"/>
              </a:rPr>
              <a:t>method</a:t>
            </a:r>
            <a:r>
              <a:rPr sz="2400" spc="-10" dirty="0">
                <a:latin typeface="Arial"/>
                <a:cs typeface="Arial"/>
              </a:rPr>
              <a:t> </a:t>
            </a:r>
            <a:r>
              <a:rPr sz="2400" dirty="0">
                <a:latin typeface="Arial"/>
                <a:cs typeface="Arial"/>
              </a:rPr>
              <a:t>al</a:t>
            </a:r>
            <a:r>
              <a:rPr sz="2400" spc="-10" dirty="0">
                <a:latin typeface="Arial"/>
                <a:cs typeface="Arial"/>
              </a:rPr>
              <a:t>l</a:t>
            </a:r>
            <a:r>
              <a:rPr sz="2400" dirty="0">
                <a:latin typeface="Arial"/>
                <a:cs typeface="Arial"/>
              </a:rPr>
              <a:t>ow</a:t>
            </a:r>
            <a:r>
              <a:rPr sz="2400" spc="-10" dirty="0">
                <a:latin typeface="Arial"/>
                <a:cs typeface="Arial"/>
              </a:rPr>
              <a:t>e</a:t>
            </a:r>
            <a:r>
              <a:rPr sz="2400" dirty="0">
                <a:latin typeface="Arial"/>
                <a:cs typeface="Arial"/>
              </a:rPr>
              <a:t>d</a:t>
            </a:r>
            <a:r>
              <a:rPr sz="2400" spc="45" dirty="0">
                <a:latin typeface="Arial"/>
                <a:cs typeface="Arial"/>
              </a:rPr>
              <a:t> </a:t>
            </a:r>
            <a:r>
              <a:rPr sz="2400" dirty="0">
                <a:latin typeface="Arial"/>
                <a:cs typeface="Arial"/>
              </a:rPr>
              <a:t>to</a:t>
            </a:r>
            <a:r>
              <a:rPr sz="2400" spc="-20" dirty="0">
                <a:latin typeface="Arial"/>
                <a:cs typeface="Arial"/>
              </a:rPr>
              <a:t> </a:t>
            </a:r>
            <a:r>
              <a:rPr sz="2400" dirty="0">
                <a:latin typeface="Arial"/>
                <a:cs typeface="Arial"/>
              </a:rPr>
              <a:t>attach</a:t>
            </a:r>
            <a:r>
              <a:rPr sz="2400" spc="-15" dirty="0">
                <a:latin typeface="Arial"/>
                <a:cs typeface="Arial"/>
              </a:rPr>
              <a:t> </a:t>
            </a:r>
            <a:r>
              <a:rPr sz="2400" dirty="0">
                <a:latin typeface="Arial"/>
                <a:cs typeface="Arial"/>
              </a:rPr>
              <a:t>end fit</a:t>
            </a:r>
            <a:r>
              <a:rPr sz="2400" spc="5" dirty="0">
                <a:latin typeface="Arial"/>
                <a:cs typeface="Arial"/>
              </a:rPr>
              <a:t>t</a:t>
            </a:r>
            <a:r>
              <a:rPr sz="2400" dirty="0">
                <a:latin typeface="Arial"/>
                <a:cs typeface="Arial"/>
              </a:rPr>
              <a:t>i</a:t>
            </a:r>
            <a:r>
              <a:rPr sz="2400" spc="-10" dirty="0">
                <a:latin typeface="Arial"/>
                <a:cs typeface="Arial"/>
              </a:rPr>
              <a:t>n</a:t>
            </a:r>
            <a:r>
              <a:rPr sz="2400" dirty="0">
                <a:latin typeface="Arial"/>
                <a:cs typeface="Arial"/>
              </a:rPr>
              <a:t>gs</a:t>
            </a:r>
            <a:r>
              <a:rPr sz="2400" spc="-10" dirty="0">
                <a:latin typeface="Arial"/>
                <a:cs typeface="Arial"/>
              </a:rPr>
              <a:t> </a:t>
            </a:r>
            <a:r>
              <a:rPr sz="2400" dirty="0">
                <a:latin typeface="Arial"/>
                <a:cs typeface="Arial"/>
              </a:rPr>
              <a:t>to </a:t>
            </a:r>
            <a:r>
              <a:rPr sz="2400" spc="-10" dirty="0">
                <a:latin typeface="Arial"/>
                <a:cs typeface="Arial"/>
              </a:rPr>
              <a:t>w</a:t>
            </a:r>
            <a:r>
              <a:rPr sz="2400" dirty="0">
                <a:latin typeface="Arial"/>
                <a:cs typeface="Arial"/>
              </a:rPr>
              <a:t>eb</a:t>
            </a:r>
            <a:r>
              <a:rPr sz="2400" spc="-10" dirty="0">
                <a:latin typeface="Arial"/>
                <a:cs typeface="Arial"/>
              </a:rPr>
              <a:t>b</a:t>
            </a:r>
            <a:r>
              <a:rPr sz="2400" dirty="0">
                <a:latin typeface="Arial"/>
                <a:cs typeface="Arial"/>
              </a:rPr>
              <a:t>i</a:t>
            </a:r>
            <a:r>
              <a:rPr sz="2400" spc="-10" dirty="0">
                <a:latin typeface="Arial"/>
                <a:cs typeface="Arial"/>
              </a:rPr>
              <a:t>n</a:t>
            </a:r>
            <a:r>
              <a:rPr sz="2400" dirty="0">
                <a:latin typeface="Arial"/>
                <a:cs typeface="Arial"/>
              </a:rPr>
              <a:t>g,</a:t>
            </a:r>
            <a:r>
              <a:rPr sz="2400" spc="40" dirty="0">
                <a:latin typeface="Arial"/>
                <a:cs typeface="Arial"/>
              </a:rPr>
              <a:t> </a:t>
            </a:r>
            <a:r>
              <a:rPr sz="2400" dirty="0">
                <a:latin typeface="Arial"/>
                <a:cs typeface="Arial"/>
              </a:rPr>
              <a:t>or to</a:t>
            </a:r>
            <a:r>
              <a:rPr sz="2400" spc="-10" dirty="0">
                <a:latin typeface="Arial"/>
                <a:cs typeface="Arial"/>
              </a:rPr>
              <a:t> </a:t>
            </a:r>
            <a:r>
              <a:rPr sz="2400" dirty="0">
                <a:latin typeface="Arial"/>
                <a:cs typeface="Arial"/>
              </a:rPr>
              <a:t>form</a:t>
            </a:r>
            <a:r>
              <a:rPr sz="2400" spc="-10" dirty="0">
                <a:latin typeface="Arial"/>
                <a:cs typeface="Arial"/>
              </a:rPr>
              <a:t> </a:t>
            </a:r>
            <a:r>
              <a:rPr sz="2400" dirty="0">
                <a:latin typeface="Arial"/>
                <a:cs typeface="Arial"/>
              </a:rPr>
              <a:t>eyes</a:t>
            </a:r>
            <a:endParaRPr sz="2400">
              <a:latin typeface="Arial"/>
              <a:cs typeface="Arial"/>
            </a:endParaRPr>
          </a:p>
        </p:txBody>
      </p:sp>
      <p:sp>
        <p:nvSpPr>
          <p:cNvPr id="10" name="object 10"/>
          <p:cNvSpPr txBox="1"/>
          <p:nvPr/>
        </p:nvSpPr>
        <p:spPr>
          <a:xfrm>
            <a:off x="535940" y="473947"/>
            <a:ext cx="6603365" cy="855344"/>
          </a:xfrm>
          <a:prstGeom prst="rect">
            <a:avLst/>
          </a:prstGeom>
        </p:spPr>
        <p:txBody>
          <a:bodyPr vert="horz" wrap="square" lIns="0" tIns="0" rIns="0" bIns="0" rtlCol="0">
            <a:spAutoFit/>
          </a:bodyPr>
          <a:lstStyle/>
          <a:p>
            <a:pPr marL="12700">
              <a:lnSpc>
                <a:spcPct val="100000"/>
              </a:lnSpc>
              <a:tabLst>
                <a:tab pos="3947795" algn="l"/>
                <a:tab pos="4888230" algn="l"/>
              </a:tabLst>
            </a:pPr>
            <a:r>
              <a:rPr sz="3600" b="1" dirty="0">
                <a:solidFill>
                  <a:srgbClr val="0C2FB8"/>
                </a:solidFill>
                <a:latin typeface="Arial"/>
                <a:cs typeface="Arial"/>
              </a:rPr>
              <a:t>Mate</a:t>
            </a:r>
            <a:r>
              <a:rPr sz="3600" b="1" spc="5" dirty="0">
                <a:solidFill>
                  <a:srgbClr val="0C2FB8"/>
                </a:solidFill>
                <a:latin typeface="Arial"/>
                <a:cs typeface="Arial"/>
              </a:rPr>
              <a:t>r</a:t>
            </a:r>
            <a:r>
              <a:rPr sz="3600" b="1" dirty="0">
                <a:solidFill>
                  <a:srgbClr val="0C2FB8"/>
                </a:solidFill>
                <a:latin typeface="Arial"/>
                <a:cs typeface="Arial"/>
              </a:rPr>
              <a:t>ial</a:t>
            </a:r>
            <a:r>
              <a:rPr sz="3600" b="1" spc="-15" dirty="0">
                <a:solidFill>
                  <a:srgbClr val="0C2FB8"/>
                </a:solidFill>
                <a:latin typeface="Arial"/>
                <a:cs typeface="Arial"/>
              </a:rPr>
              <a:t> </a:t>
            </a:r>
            <a:r>
              <a:rPr sz="3600" b="1" dirty="0">
                <a:solidFill>
                  <a:srgbClr val="0C2FB8"/>
                </a:solidFill>
                <a:latin typeface="Arial"/>
                <a:cs typeface="Arial"/>
              </a:rPr>
              <a:t>Handli</a:t>
            </a:r>
            <a:r>
              <a:rPr sz="3600" b="1" spc="-15" dirty="0">
                <a:solidFill>
                  <a:srgbClr val="0C2FB8"/>
                </a:solidFill>
                <a:latin typeface="Arial"/>
                <a:cs typeface="Arial"/>
              </a:rPr>
              <a:t>n</a:t>
            </a:r>
            <a:r>
              <a:rPr sz="3600" b="1" dirty="0">
                <a:solidFill>
                  <a:srgbClr val="0C2FB8"/>
                </a:solidFill>
                <a:latin typeface="Arial"/>
                <a:cs typeface="Arial"/>
              </a:rPr>
              <a:t>g	and	Storage</a:t>
            </a:r>
            <a:endParaRPr sz="3600">
              <a:latin typeface="Arial"/>
              <a:cs typeface="Arial"/>
            </a:endParaRPr>
          </a:p>
          <a:p>
            <a:pPr marL="12700">
              <a:lnSpc>
                <a:spcPct val="100000"/>
              </a:lnSpc>
              <a:spcBef>
                <a:spcPts val="35"/>
              </a:spcBef>
            </a:pPr>
            <a:r>
              <a:rPr sz="2400" b="1" dirty="0">
                <a:solidFill>
                  <a:srgbClr val="0C2FB8"/>
                </a:solidFill>
                <a:latin typeface="Arial"/>
                <a:cs typeface="Arial"/>
              </a:rPr>
              <a:t>Module</a:t>
            </a:r>
            <a:r>
              <a:rPr sz="2400" b="1" spc="-20" dirty="0">
                <a:solidFill>
                  <a:srgbClr val="0C2FB8"/>
                </a:solidFill>
                <a:latin typeface="Arial"/>
                <a:cs typeface="Arial"/>
              </a:rPr>
              <a:t> </a:t>
            </a:r>
            <a:r>
              <a:rPr sz="2400" b="1" dirty="0">
                <a:solidFill>
                  <a:srgbClr val="0C2FB8"/>
                </a:solidFill>
                <a:latin typeface="Arial"/>
                <a:cs typeface="Arial"/>
              </a:rPr>
              <a:t>3</a:t>
            </a:r>
            <a:endParaRPr sz="2400">
              <a:latin typeface="Arial"/>
              <a:cs typeface="Arial"/>
            </a:endParaRPr>
          </a:p>
        </p:txBody>
      </p:sp>
      <p:pic>
        <p:nvPicPr>
          <p:cNvPr id="11" name="Picture 10" title="Text box - CD from 'OSHA 502' Update for Construction Industry Outreach Trainers @at the 'Construction Safety Council' Hillside, IL"/>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30759" y="6060002"/>
            <a:ext cx="6172994" cy="263717"/>
          </a:xfrm>
          <a:prstGeom prst="rect">
            <a:avLst/>
          </a:prstGeom>
        </p:spPr>
      </p:pic>
      <p:sp>
        <p:nvSpPr>
          <p:cNvPr id="12" name="Title 11" hidden="1"/>
          <p:cNvSpPr>
            <a:spLocks noGrp="1"/>
          </p:cNvSpPr>
          <p:nvPr>
            <p:ph type="title"/>
          </p:nvPr>
        </p:nvSpPr>
        <p:spPr>
          <a:xfrm>
            <a:off x="556361" y="555615"/>
            <a:ext cx="8031276" cy="1661993"/>
          </a:xfrm>
        </p:spPr>
        <p:txBody>
          <a:bodyPr/>
          <a:lstStyle/>
          <a:p>
            <a:r>
              <a:rPr lang="en-US" dirty="0"/>
              <a:t>Mate</a:t>
            </a:r>
            <a:r>
              <a:rPr lang="en-US" spc="5" dirty="0"/>
              <a:t>r</a:t>
            </a:r>
            <a:r>
              <a:rPr lang="en-US" dirty="0"/>
              <a:t>ial</a:t>
            </a:r>
            <a:r>
              <a:rPr lang="en-US" spc="-15" dirty="0"/>
              <a:t> </a:t>
            </a:r>
            <a:r>
              <a:rPr lang="en-US" dirty="0" smtClean="0"/>
              <a:t>Handli</a:t>
            </a:r>
            <a:r>
              <a:rPr lang="en-US" spc="-15" dirty="0" smtClean="0"/>
              <a:t>n</a:t>
            </a:r>
            <a:r>
              <a:rPr lang="en-US" dirty="0" smtClean="0"/>
              <a:t>g and Storage – Synthetic Web Sling </a:t>
            </a:r>
            <a:r>
              <a:rPr lang="en-US" dirty="0" err="1" smtClean="0"/>
              <a:t>Stiching</a:t>
            </a:r>
            <a:r>
              <a:rPr lang="en-US" dirty="0"/>
              <a:t/>
            </a:r>
            <a:br>
              <a:rPr lang="en-US" dirty="0"/>
            </a:br>
            <a:endParaRPr lang="en-US" dirty="0"/>
          </a:p>
        </p:txBody>
      </p:sp>
      <p:sp>
        <p:nvSpPr>
          <p:cNvPr id="13" name="Slide Number Placeholder 12"/>
          <p:cNvSpPr>
            <a:spLocks noGrp="1"/>
          </p:cNvSpPr>
          <p:nvPr>
            <p:ph type="sldNum" sz="quarter" idx="7"/>
          </p:nvPr>
        </p:nvSpPr>
        <p:spPr/>
        <p:txBody>
          <a:bodyPr/>
          <a:lstStyle/>
          <a:p>
            <a:pPr marL="110489">
              <a:lnSpc>
                <a:spcPct val="100000"/>
              </a:lnSpc>
            </a:pPr>
            <a:fld id="{81D60167-4931-47E6-BA6A-407CBD079E47}" type="slidenum">
              <a:rPr lang="en-US" smtClean="0"/>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4CC"/>
            </a:solidFill>
          </a:ln>
        </p:spPr>
        <p:txBody>
          <a:bodyPr wrap="square" lIns="0" tIns="0" rIns="0" bIns="0" rtlCol="0"/>
          <a:lstStyle/>
          <a:p>
            <a:endParaRPr/>
          </a:p>
        </p:txBody>
      </p:sp>
      <p:sp>
        <p:nvSpPr>
          <p:cNvPr id="3" name="object 3"/>
          <p:cNvSpPr txBox="1"/>
          <p:nvPr/>
        </p:nvSpPr>
        <p:spPr>
          <a:xfrm>
            <a:off x="615797" y="1713656"/>
            <a:ext cx="7350125" cy="2395855"/>
          </a:xfrm>
          <a:prstGeom prst="rect">
            <a:avLst/>
          </a:prstGeom>
        </p:spPr>
        <p:txBody>
          <a:bodyPr vert="horz" wrap="square" lIns="0" tIns="0" rIns="0" bIns="0" rtlCol="0">
            <a:spAutoFit/>
          </a:bodyPr>
          <a:lstStyle/>
          <a:p>
            <a:pPr marL="12700">
              <a:lnSpc>
                <a:spcPct val="100000"/>
              </a:lnSpc>
            </a:pPr>
            <a:r>
              <a:rPr sz="2800" b="1" spc="-15" dirty="0">
                <a:solidFill>
                  <a:srgbClr val="0C2FB8"/>
                </a:solidFill>
                <a:latin typeface="Arial"/>
                <a:cs typeface="Arial"/>
              </a:rPr>
              <a:t>Inspec</a:t>
            </a:r>
            <a:r>
              <a:rPr sz="2800" b="1" spc="-10" dirty="0">
                <a:solidFill>
                  <a:srgbClr val="0C2FB8"/>
                </a:solidFill>
                <a:latin typeface="Arial"/>
                <a:cs typeface="Arial"/>
              </a:rPr>
              <a:t>t</a:t>
            </a:r>
            <a:r>
              <a:rPr sz="2800" b="1" spc="15" dirty="0">
                <a:solidFill>
                  <a:srgbClr val="0C2FB8"/>
                </a:solidFill>
                <a:latin typeface="Arial"/>
                <a:cs typeface="Arial"/>
              </a:rPr>
              <a:t> </a:t>
            </a:r>
            <a:r>
              <a:rPr sz="2800" b="1" spc="-15" dirty="0">
                <a:solidFill>
                  <a:srgbClr val="0C2FB8"/>
                </a:solidFill>
                <a:latin typeface="Arial"/>
                <a:cs typeface="Arial"/>
              </a:rPr>
              <a:t>sl</a:t>
            </a:r>
            <a:r>
              <a:rPr sz="2800" b="1" spc="-5" dirty="0">
                <a:solidFill>
                  <a:srgbClr val="0C2FB8"/>
                </a:solidFill>
                <a:latin typeface="Arial"/>
                <a:cs typeface="Arial"/>
              </a:rPr>
              <a:t>i</a:t>
            </a:r>
            <a:r>
              <a:rPr sz="2800" b="1" spc="-20" dirty="0">
                <a:solidFill>
                  <a:srgbClr val="0C2FB8"/>
                </a:solidFill>
                <a:latin typeface="Arial"/>
                <a:cs typeface="Arial"/>
              </a:rPr>
              <a:t>n</a:t>
            </a:r>
            <a:r>
              <a:rPr sz="2800" b="1" spc="-30" dirty="0">
                <a:solidFill>
                  <a:srgbClr val="0C2FB8"/>
                </a:solidFill>
                <a:latin typeface="Arial"/>
                <a:cs typeface="Arial"/>
              </a:rPr>
              <a:t>g</a:t>
            </a:r>
            <a:r>
              <a:rPr sz="2800" b="1" spc="-15" dirty="0">
                <a:solidFill>
                  <a:srgbClr val="0C2FB8"/>
                </a:solidFill>
                <a:latin typeface="Arial"/>
                <a:cs typeface="Arial"/>
              </a:rPr>
              <a:t>s:</a:t>
            </a:r>
            <a:endParaRPr sz="2800">
              <a:latin typeface="Arial"/>
              <a:cs typeface="Arial"/>
            </a:endParaRPr>
          </a:p>
          <a:p>
            <a:pPr marL="439420" indent="-426720">
              <a:lnSpc>
                <a:spcPct val="100000"/>
              </a:lnSpc>
              <a:spcBef>
                <a:spcPts val="1460"/>
              </a:spcBef>
              <a:buClr>
                <a:srgbClr val="0C2FB8"/>
              </a:buClr>
              <a:buFont typeface="Wingdings"/>
              <a:buChar char=""/>
              <a:tabLst>
                <a:tab pos="439420" algn="l"/>
              </a:tabLst>
            </a:pPr>
            <a:r>
              <a:rPr sz="2400" dirty="0">
                <a:latin typeface="Arial"/>
                <a:cs typeface="Arial"/>
              </a:rPr>
              <a:t>E</a:t>
            </a:r>
            <a:r>
              <a:rPr sz="2400" spc="-10" dirty="0">
                <a:latin typeface="Arial"/>
                <a:cs typeface="Arial"/>
              </a:rPr>
              <a:t>a</a:t>
            </a:r>
            <a:r>
              <a:rPr sz="2400" dirty="0">
                <a:latin typeface="Arial"/>
                <a:cs typeface="Arial"/>
              </a:rPr>
              <a:t>ch</a:t>
            </a:r>
            <a:r>
              <a:rPr sz="2400" spc="10" dirty="0">
                <a:latin typeface="Arial"/>
                <a:cs typeface="Arial"/>
              </a:rPr>
              <a:t> </a:t>
            </a:r>
            <a:r>
              <a:rPr sz="2400" dirty="0">
                <a:latin typeface="Arial"/>
                <a:cs typeface="Arial"/>
              </a:rPr>
              <a:t>day before use</a:t>
            </a:r>
            <a:endParaRPr sz="2400">
              <a:latin typeface="Arial"/>
              <a:cs typeface="Arial"/>
            </a:endParaRPr>
          </a:p>
          <a:p>
            <a:pPr marL="439420" indent="-426720">
              <a:lnSpc>
                <a:spcPct val="100000"/>
              </a:lnSpc>
              <a:spcBef>
                <a:spcPts val="1440"/>
              </a:spcBef>
              <a:buClr>
                <a:srgbClr val="0C2FB8"/>
              </a:buClr>
              <a:buFont typeface="Wingdings"/>
              <a:buChar char=""/>
              <a:tabLst>
                <a:tab pos="439420" algn="l"/>
              </a:tabLst>
            </a:pPr>
            <a:r>
              <a:rPr sz="2400" dirty="0">
                <a:latin typeface="Arial"/>
                <a:cs typeface="Arial"/>
              </a:rPr>
              <a:t>Where service</a:t>
            </a:r>
            <a:r>
              <a:rPr sz="2400" spc="10" dirty="0">
                <a:latin typeface="Arial"/>
                <a:cs typeface="Arial"/>
              </a:rPr>
              <a:t> </a:t>
            </a:r>
            <a:r>
              <a:rPr sz="2400" dirty="0">
                <a:latin typeface="Arial"/>
                <a:cs typeface="Arial"/>
              </a:rPr>
              <a:t>con</a:t>
            </a:r>
            <a:r>
              <a:rPr sz="2400" spc="-10" dirty="0">
                <a:latin typeface="Arial"/>
                <a:cs typeface="Arial"/>
              </a:rPr>
              <a:t>d</a:t>
            </a:r>
            <a:r>
              <a:rPr sz="2400" dirty="0">
                <a:latin typeface="Arial"/>
                <a:cs typeface="Arial"/>
              </a:rPr>
              <a:t>iti</a:t>
            </a:r>
            <a:r>
              <a:rPr sz="2400" spc="-10" dirty="0">
                <a:latin typeface="Arial"/>
                <a:cs typeface="Arial"/>
              </a:rPr>
              <a:t>o</a:t>
            </a:r>
            <a:r>
              <a:rPr sz="2400" dirty="0">
                <a:latin typeface="Arial"/>
                <a:cs typeface="Arial"/>
              </a:rPr>
              <a:t>ns</a:t>
            </a:r>
            <a:r>
              <a:rPr sz="2400" spc="30" dirty="0">
                <a:latin typeface="Arial"/>
                <a:cs typeface="Arial"/>
              </a:rPr>
              <a:t> </a:t>
            </a:r>
            <a:r>
              <a:rPr sz="2400" dirty="0">
                <a:latin typeface="Arial"/>
                <a:cs typeface="Arial"/>
              </a:rPr>
              <a:t>w</a:t>
            </a:r>
            <a:r>
              <a:rPr sz="2400" spc="-10" dirty="0">
                <a:latin typeface="Arial"/>
                <a:cs typeface="Arial"/>
              </a:rPr>
              <a:t>a</a:t>
            </a:r>
            <a:r>
              <a:rPr sz="2400" dirty="0">
                <a:latin typeface="Arial"/>
                <a:cs typeface="Arial"/>
              </a:rPr>
              <a:t>r</a:t>
            </a:r>
            <a:r>
              <a:rPr sz="2400" spc="5" dirty="0">
                <a:latin typeface="Arial"/>
                <a:cs typeface="Arial"/>
              </a:rPr>
              <a:t>r</a:t>
            </a:r>
            <a:r>
              <a:rPr sz="2400" dirty="0">
                <a:latin typeface="Arial"/>
                <a:cs typeface="Arial"/>
              </a:rPr>
              <a:t>ant</a:t>
            </a:r>
            <a:endParaRPr sz="2400">
              <a:latin typeface="Arial"/>
              <a:cs typeface="Arial"/>
            </a:endParaRPr>
          </a:p>
          <a:p>
            <a:pPr marL="439420" indent="-426720">
              <a:lnSpc>
                <a:spcPct val="100000"/>
              </a:lnSpc>
              <a:spcBef>
                <a:spcPts val="1440"/>
              </a:spcBef>
              <a:buClr>
                <a:srgbClr val="0C2FB8"/>
              </a:buClr>
              <a:buFont typeface="Wingdings"/>
              <a:buChar char=""/>
              <a:tabLst>
                <a:tab pos="439420" algn="l"/>
              </a:tabLst>
            </a:pPr>
            <a:r>
              <a:rPr sz="2400" dirty="0">
                <a:latin typeface="Arial"/>
                <a:cs typeface="Arial"/>
              </a:rPr>
              <a:t>R</a:t>
            </a:r>
            <a:r>
              <a:rPr sz="2400" spc="-10" dirty="0">
                <a:latin typeface="Arial"/>
                <a:cs typeface="Arial"/>
              </a:rPr>
              <a:t>e</a:t>
            </a:r>
            <a:r>
              <a:rPr sz="2400" dirty="0">
                <a:latin typeface="Arial"/>
                <a:cs typeface="Arial"/>
              </a:rPr>
              <a:t>move</a:t>
            </a:r>
            <a:r>
              <a:rPr sz="2400" spc="15" dirty="0">
                <a:latin typeface="Arial"/>
                <a:cs typeface="Arial"/>
              </a:rPr>
              <a:t> </a:t>
            </a:r>
            <a:r>
              <a:rPr sz="2400" dirty="0">
                <a:latin typeface="Arial"/>
                <a:cs typeface="Arial"/>
              </a:rPr>
              <a:t>them from</a:t>
            </a:r>
            <a:r>
              <a:rPr sz="2400" spc="-20" dirty="0">
                <a:latin typeface="Arial"/>
                <a:cs typeface="Arial"/>
              </a:rPr>
              <a:t> </a:t>
            </a:r>
            <a:r>
              <a:rPr sz="2400" dirty="0">
                <a:latin typeface="Arial"/>
                <a:cs typeface="Arial"/>
              </a:rPr>
              <a:t>service</a:t>
            </a:r>
            <a:r>
              <a:rPr sz="2400" spc="15" dirty="0">
                <a:latin typeface="Arial"/>
                <a:cs typeface="Arial"/>
              </a:rPr>
              <a:t> </a:t>
            </a:r>
            <a:r>
              <a:rPr sz="2400" dirty="0">
                <a:latin typeface="Arial"/>
                <a:cs typeface="Arial"/>
              </a:rPr>
              <a:t>if</a:t>
            </a:r>
            <a:r>
              <a:rPr sz="2400" spc="-10" dirty="0">
                <a:latin typeface="Arial"/>
                <a:cs typeface="Arial"/>
              </a:rPr>
              <a:t> </a:t>
            </a:r>
            <a:r>
              <a:rPr sz="2400" dirty="0">
                <a:latin typeface="Arial"/>
                <a:cs typeface="Arial"/>
              </a:rPr>
              <a:t>damaged</a:t>
            </a:r>
            <a:r>
              <a:rPr sz="2400" spc="20" dirty="0">
                <a:latin typeface="Arial"/>
                <a:cs typeface="Arial"/>
              </a:rPr>
              <a:t> </a:t>
            </a:r>
            <a:r>
              <a:rPr sz="2400" dirty="0">
                <a:latin typeface="Arial"/>
                <a:cs typeface="Arial"/>
              </a:rPr>
              <a:t>or</a:t>
            </a:r>
            <a:r>
              <a:rPr sz="2400" spc="-5" dirty="0">
                <a:latin typeface="Arial"/>
                <a:cs typeface="Arial"/>
              </a:rPr>
              <a:t> </a:t>
            </a:r>
            <a:r>
              <a:rPr sz="2400" dirty="0">
                <a:latin typeface="Arial"/>
                <a:cs typeface="Arial"/>
              </a:rPr>
              <a:t>defective</a:t>
            </a:r>
            <a:endParaRPr sz="2400">
              <a:latin typeface="Arial"/>
              <a:cs typeface="Arial"/>
            </a:endParaRPr>
          </a:p>
          <a:p>
            <a:pPr marL="355600">
              <a:lnSpc>
                <a:spcPct val="100000"/>
              </a:lnSpc>
            </a:pPr>
            <a:r>
              <a:rPr sz="2400" dirty="0">
                <a:latin typeface="Arial"/>
                <a:cs typeface="Arial"/>
              </a:rPr>
              <a:t>or</a:t>
            </a:r>
            <a:r>
              <a:rPr sz="2400" spc="-10" dirty="0">
                <a:latin typeface="Arial"/>
                <a:cs typeface="Arial"/>
              </a:rPr>
              <a:t> </a:t>
            </a:r>
            <a:r>
              <a:rPr sz="2400" dirty="0">
                <a:latin typeface="Arial"/>
                <a:cs typeface="Arial"/>
              </a:rPr>
              <a:t>the red</a:t>
            </a:r>
            <a:r>
              <a:rPr sz="2400" spc="-10" dirty="0">
                <a:latin typeface="Arial"/>
                <a:cs typeface="Arial"/>
              </a:rPr>
              <a:t> </a:t>
            </a:r>
            <a:r>
              <a:rPr sz="2400" dirty="0">
                <a:latin typeface="Arial"/>
                <a:cs typeface="Arial"/>
              </a:rPr>
              <a:t>core w</a:t>
            </a:r>
            <a:r>
              <a:rPr sz="2400" spc="-10" dirty="0">
                <a:latin typeface="Arial"/>
                <a:cs typeface="Arial"/>
              </a:rPr>
              <a:t>a</a:t>
            </a:r>
            <a:r>
              <a:rPr sz="2400" dirty="0">
                <a:latin typeface="Arial"/>
                <a:cs typeface="Arial"/>
              </a:rPr>
              <a:t>rni</a:t>
            </a:r>
            <a:r>
              <a:rPr sz="2400" spc="-10" dirty="0">
                <a:latin typeface="Arial"/>
                <a:cs typeface="Arial"/>
              </a:rPr>
              <a:t>n</a:t>
            </a:r>
            <a:r>
              <a:rPr sz="2400" dirty="0">
                <a:latin typeface="Arial"/>
                <a:cs typeface="Arial"/>
              </a:rPr>
              <a:t>g</a:t>
            </a:r>
            <a:r>
              <a:rPr sz="2400" spc="30" dirty="0">
                <a:latin typeface="Arial"/>
                <a:cs typeface="Arial"/>
              </a:rPr>
              <a:t> </a:t>
            </a:r>
            <a:r>
              <a:rPr sz="2400" dirty="0">
                <a:latin typeface="Arial"/>
                <a:cs typeface="Arial"/>
              </a:rPr>
              <a:t>thread</a:t>
            </a:r>
            <a:r>
              <a:rPr sz="2400" spc="-15" dirty="0">
                <a:latin typeface="Arial"/>
                <a:cs typeface="Arial"/>
              </a:rPr>
              <a:t> </a:t>
            </a:r>
            <a:r>
              <a:rPr sz="2400" dirty="0">
                <a:latin typeface="Arial"/>
                <a:cs typeface="Arial"/>
              </a:rPr>
              <a:t>is v</a:t>
            </a:r>
            <a:r>
              <a:rPr sz="2400" spc="-10" dirty="0">
                <a:latin typeface="Arial"/>
                <a:cs typeface="Arial"/>
              </a:rPr>
              <a:t>i</a:t>
            </a:r>
            <a:r>
              <a:rPr sz="2400" dirty="0">
                <a:latin typeface="Arial"/>
                <a:cs typeface="Arial"/>
              </a:rPr>
              <a:t>si</a:t>
            </a:r>
            <a:r>
              <a:rPr sz="2400" spc="-10" dirty="0">
                <a:latin typeface="Arial"/>
                <a:cs typeface="Arial"/>
              </a:rPr>
              <a:t>b</a:t>
            </a:r>
            <a:r>
              <a:rPr sz="2400" dirty="0">
                <a:latin typeface="Arial"/>
                <a:cs typeface="Arial"/>
              </a:rPr>
              <a:t>le</a:t>
            </a:r>
            <a:endParaRPr sz="2400">
              <a:latin typeface="Arial"/>
              <a:cs typeface="Arial"/>
            </a:endParaRPr>
          </a:p>
        </p:txBody>
      </p:sp>
      <p:sp>
        <p:nvSpPr>
          <p:cNvPr id="5" name="object 5"/>
          <p:cNvSpPr txBox="1"/>
          <p:nvPr/>
        </p:nvSpPr>
        <p:spPr>
          <a:xfrm>
            <a:off x="1302511" y="6403596"/>
            <a:ext cx="4812030" cy="184666"/>
          </a:xfrm>
          <a:prstGeom prst="rect">
            <a:avLst/>
          </a:prstGeom>
        </p:spPr>
        <p:txBody>
          <a:bodyPr vert="horz" wrap="square" lIns="0" tIns="0" rIns="0" bIns="0" rtlCol="0">
            <a:spAutoFit/>
          </a:bodyPr>
          <a:lstStyle/>
          <a:p>
            <a:pPr marL="12700">
              <a:lnSpc>
                <a:spcPct val="100000"/>
              </a:lnSpc>
            </a:pPr>
            <a:r>
              <a:rPr lang="en-US" sz="1200" u="sng" dirty="0" smtClean="0">
                <a:solidFill>
                  <a:srgbClr val="134B71"/>
                </a:solidFill>
                <a:latin typeface="Arial"/>
                <a:cs typeface="Arial"/>
                <a:hlinkClick r:id="rId3"/>
              </a:rPr>
              <a:t>Link to OSHA Guidance to Synthetic Web Slings</a:t>
            </a:r>
            <a:r>
              <a:rPr sz="1200" dirty="0" smtClean="0">
                <a:latin typeface="Arial"/>
                <a:cs typeface="Arial"/>
              </a:rPr>
              <a:t>, </a:t>
            </a:r>
            <a:r>
              <a:rPr sz="1200" dirty="0">
                <a:latin typeface="Arial"/>
                <a:cs typeface="Arial"/>
              </a:rPr>
              <a:t>1910.</a:t>
            </a:r>
            <a:r>
              <a:rPr sz="1200" spc="5" dirty="0">
                <a:latin typeface="Arial"/>
                <a:cs typeface="Arial"/>
              </a:rPr>
              <a:t>1</a:t>
            </a:r>
            <a:r>
              <a:rPr sz="1200" spc="-10" dirty="0">
                <a:latin typeface="Arial"/>
                <a:cs typeface="Arial"/>
              </a:rPr>
              <a:t>84</a:t>
            </a:r>
            <a:r>
              <a:rPr sz="1200" dirty="0">
                <a:latin typeface="Arial"/>
                <a:cs typeface="Arial"/>
              </a:rPr>
              <a:t>(</a:t>
            </a:r>
            <a:r>
              <a:rPr sz="1200" spc="-5" dirty="0">
                <a:latin typeface="Arial"/>
                <a:cs typeface="Arial"/>
              </a:rPr>
              <a:t>i</a:t>
            </a:r>
            <a:r>
              <a:rPr sz="1200" dirty="0">
                <a:latin typeface="Arial"/>
                <a:cs typeface="Arial"/>
              </a:rPr>
              <a:t>)</a:t>
            </a:r>
          </a:p>
        </p:txBody>
      </p:sp>
      <p:sp>
        <p:nvSpPr>
          <p:cNvPr id="6" name="object 6"/>
          <p:cNvSpPr txBox="1"/>
          <p:nvPr/>
        </p:nvSpPr>
        <p:spPr>
          <a:xfrm>
            <a:off x="8402573" y="6450360"/>
            <a:ext cx="205740" cy="203835"/>
          </a:xfrm>
          <a:prstGeom prst="rect">
            <a:avLst/>
          </a:prstGeom>
        </p:spPr>
        <p:txBody>
          <a:bodyPr vert="horz" wrap="square" lIns="0" tIns="0" rIns="0" bIns="0" rtlCol="0">
            <a:spAutoFit/>
          </a:bodyPr>
          <a:lstStyle/>
          <a:p>
            <a:pPr marL="12700">
              <a:lnSpc>
                <a:spcPct val="100000"/>
              </a:lnSpc>
            </a:pPr>
            <a:r>
              <a:rPr sz="1400" spc="5" dirty="0">
                <a:latin typeface="Times New Roman"/>
                <a:cs typeface="Times New Roman"/>
              </a:rPr>
              <a:t>17</a:t>
            </a:r>
            <a:endParaRPr sz="1400">
              <a:latin typeface="Times New Roman"/>
              <a:cs typeface="Times New Roman"/>
            </a:endParaRPr>
          </a:p>
        </p:txBody>
      </p:sp>
      <p:sp>
        <p:nvSpPr>
          <p:cNvPr id="4" name="object 4"/>
          <p:cNvSpPr txBox="1"/>
          <p:nvPr/>
        </p:nvSpPr>
        <p:spPr>
          <a:xfrm>
            <a:off x="535940" y="473947"/>
            <a:ext cx="6603365" cy="855344"/>
          </a:xfrm>
          <a:prstGeom prst="rect">
            <a:avLst/>
          </a:prstGeom>
        </p:spPr>
        <p:txBody>
          <a:bodyPr vert="horz" wrap="square" lIns="0" tIns="0" rIns="0" bIns="0" rtlCol="0">
            <a:spAutoFit/>
          </a:bodyPr>
          <a:lstStyle/>
          <a:p>
            <a:pPr marL="12700">
              <a:lnSpc>
                <a:spcPct val="100000"/>
              </a:lnSpc>
              <a:tabLst>
                <a:tab pos="3947795" algn="l"/>
                <a:tab pos="4888230" algn="l"/>
              </a:tabLst>
            </a:pPr>
            <a:r>
              <a:rPr sz="3600" b="1" dirty="0">
                <a:solidFill>
                  <a:srgbClr val="0C2FB8"/>
                </a:solidFill>
                <a:latin typeface="Arial"/>
                <a:cs typeface="Arial"/>
              </a:rPr>
              <a:t>Mate</a:t>
            </a:r>
            <a:r>
              <a:rPr sz="3600" b="1" spc="5" dirty="0">
                <a:solidFill>
                  <a:srgbClr val="0C2FB8"/>
                </a:solidFill>
                <a:latin typeface="Arial"/>
                <a:cs typeface="Arial"/>
              </a:rPr>
              <a:t>r</a:t>
            </a:r>
            <a:r>
              <a:rPr sz="3600" b="1" dirty="0">
                <a:solidFill>
                  <a:srgbClr val="0C2FB8"/>
                </a:solidFill>
                <a:latin typeface="Arial"/>
                <a:cs typeface="Arial"/>
              </a:rPr>
              <a:t>ial</a:t>
            </a:r>
            <a:r>
              <a:rPr sz="3600" b="1" spc="-15" dirty="0">
                <a:solidFill>
                  <a:srgbClr val="0C2FB8"/>
                </a:solidFill>
                <a:latin typeface="Arial"/>
                <a:cs typeface="Arial"/>
              </a:rPr>
              <a:t> </a:t>
            </a:r>
            <a:r>
              <a:rPr sz="3600" b="1" dirty="0">
                <a:solidFill>
                  <a:srgbClr val="0C2FB8"/>
                </a:solidFill>
                <a:latin typeface="Arial"/>
                <a:cs typeface="Arial"/>
              </a:rPr>
              <a:t>Handli</a:t>
            </a:r>
            <a:r>
              <a:rPr sz="3600" b="1" spc="-15" dirty="0">
                <a:solidFill>
                  <a:srgbClr val="0C2FB8"/>
                </a:solidFill>
                <a:latin typeface="Arial"/>
                <a:cs typeface="Arial"/>
              </a:rPr>
              <a:t>n</a:t>
            </a:r>
            <a:r>
              <a:rPr sz="3600" b="1" dirty="0">
                <a:solidFill>
                  <a:srgbClr val="0C2FB8"/>
                </a:solidFill>
                <a:latin typeface="Arial"/>
                <a:cs typeface="Arial"/>
              </a:rPr>
              <a:t>g	and	Storage</a:t>
            </a:r>
            <a:endParaRPr sz="3600">
              <a:latin typeface="Arial"/>
              <a:cs typeface="Arial"/>
            </a:endParaRPr>
          </a:p>
          <a:p>
            <a:pPr marL="12700">
              <a:lnSpc>
                <a:spcPct val="100000"/>
              </a:lnSpc>
              <a:spcBef>
                <a:spcPts val="35"/>
              </a:spcBef>
            </a:pPr>
            <a:r>
              <a:rPr sz="2400" b="1" dirty="0">
                <a:solidFill>
                  <a:srgbClr val="0C2FB8"/>
                </a:solidFill>
                <a:latin typeface="Arial"/>
                <a:cs typeface="Arial"/>
              </a:rPr>
              <a:t>Module</a:t>
            </a:r>
            <a:r>
              <a:rPr sz="2400" b="1" spc="-20" dirty="0">
                <a:solidFill>
                  <a:srgbClr val="0C2FB8"/>
                </a:solidFill>
                <a:latin typeface="Arial"/>
                <a:cs typeface="Arial"/>
              </a:rPr>
              <a:t> </a:t>
            </a:r>
            <a:r>
              <a:rPr sz="2400" b="1" dirty="0">
                <a:solidFill>
                  <a:srgbClr val="0C2FB8"/>
                </a:solidFill>
                <a:latin typeface="Arial"/>
                <a:cs typeface="Arial"/>
              </a:rPr>
              <a:t>3</a:t>
            </a:r>
            <a:endParaRPr sz="2400">
              <a:latin typeface="Arial"/>
              <a:cs typeface="Arial"/>
            </a:endParaRPr>
          </a:p>
        </p:txBody>
      </p:sp>
      <p:sp>
        <p:nvSpPr>
          <p:cNvPr id="7" name="Title 6" hidden="1"/>
          <p:cNvSpPr>
            <a:spLocks noGrp="1"/>
          </p:cNvSpPr>
          <p:nvPr>
            <p:ph type="title"/>
          </p:nvPr>
        </p:nvSpPr>
        <p:spPr>
          <a:xfrm>
            <a:off x="556361" y="555615"/>
            <a:ext cx="8031276" cy="1661993"/>
          </a:xfrm>
        </p:spPr>
        <p:txBody>
          <a:bodyPr/>
          <a:lstStyle/>
          <a:p>
            <a:r>
              <a:rPr lang="en-US" dirty="0"/>
              <a:t>Mate</a:t>
            </a:r>
            <a:r>
              <a:rPr lang="en-US" spc="5" dirty="0"/>
              <a:t>r</a:t>
            </a:r>
            <a:r>
              <a:rPr lang="en-US" dirty="0"/>
              <a:t>ial</a:t>
            </a:r>
            <a:r>
              <a:rPr lang="en-US" spc="-15" dirty="0"/>
              <a:t> </a:t>
            </a:r>
            <a:r>
              <a:rPr lang="en-US" dirty="0" smtClean="0"/>
              <a:t>Handli</a:t>
            </a:r>
            <a:r>
              <a:rPr lang="en-US" spc="-15" dirty="0" smtClean="0"/>
              <a:t>n</a:t>
            </a:r>
            <a:r>
              <a:rPr lang="en-US" dirty="0" smtClean="0"/>
              <a:t>g and Storage – Inspect Slings</a:t>
            </a:r>
            <a:r>
              <a:rPr lang="en-US" dirty="0"/>
              <a:t/>
            </a:r>
            <a:br>
              <a:rPr lang="en-US" dirty="0"/>
            </a:br>
            <a:endParaRPr lang="en-US" dirty="0"/>
          </a:p>
        </p:txBody>
      </p:sp>
      <p:sp>
        <p:nvSpPr>
          <p:cNvPr id="8" name="Slide Number Placeholder 7"/>
          <p:cNvSpPr>
            <a:spLocks noGrp="1"/>
          </p:cNvSpPr>
          <p:nvPr>
            <p:ph type="sldNum" sz="quarter" idx="7"/>
          </p:nvPr>
        </p:nvSpPr>
        <p:spPr/>
        <p:txBody>
          <a:bodyPr/>
          <a:lstStyle/>
          <a:p>
            <a:pPr marL="110489">
              <a:lnSpc>
                <a:spcPct val="100000"/>
              </a:lnSpc>
            </a:pPr>
            <a:fld id="{81D60167-4931-47E6-BA6A-407CBD079E47}" type="slidenum">
              <a:rPr lang="en-US" smtClean="0"/>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4CC"/>
            </a:solidFill>
          </a:ln>
        </p:spPr>
        <p:txBody>
          <a:bodyPr wrap="square" lIns="0" tIns="0" rIns="0" bIns="0" rtlCol="0"/>
          <a:lstStyle/>
          <a:p>
            <a:endParaRPr/>
          </a:p>
        </p:txBody>
      </p:sp>
      <p:sp>
        <p:nvSpPr>
          <p:cNvPr id="3" name="object 3" title="Photo - The American institute of Steel Construction (AISC) has a sling inspection form available at its website."/>
          <p:cNvSpPr/>
          <p:nvPr/>
        </p:nvSpPr>
        <p:spPr>
          <a:xfrm>
            <a:off x="990600" y="2286000"/>
            <a:ext cx="7010400" cy="3961663"/>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txBox="1"/>
          <p:nvPr/>
        </p:nvSpPr>
        <p:spPr>
          <a:xfrm>
            <a:off x="535940" y="1011205"/>
            <a:ext cx="7734300" cy="972185"/>
          </a:xfrm>
          <a:prstGeom prst="rect">
            <a:avLst/>
          </a:prstGeom>
        </p:spPr>
        <p:txBody>
          <a:bodyPr vert="horz" wrap="square" lIns="0" tIns="0" rIns="0" bIns="0" rtlCol="0">
            <a:spAutoFit/>
          </a:bodyPr>
          <a:lstStyle/>
          <a:p>
            <a:pPr marL="12700">
              <a:lnSpc>
                <a:spcPct val="100000"/>
              </a:lnSpc>
            </a:pPr>
            <a:r>
              <a:rPr sz="2400" b="1" dirty="0">
                <a:solidFill>
                  <a:srgbClr val="0C2FB8"/>
                </a:solidFill>
                <a:latin typeface="Arial"/>
                <a:cs typeface="Arial"/>
              </a:rPr>
              <a:t>Module</a:t>
            </a:r>
            <a:r>
              <a:rPr sz="2400" b="1" spc="-20" dirty="0">
                <a:solidFill>
                  <a:srgbClr val="0C2FB8"/>
                </a:solidFill>
                <a:latin typeface="Arial"/>
                <a:cs typeface="Arial"/>
              </a:rPr>
              <a:t> </a:t>
            </a:r>
            <a:r>
              <a:rPr sz="2400" b="1" dirty="0">
                <a:solidFill>
                  <a:srgbClr val="0C2FB8"/>
                </a:solidFill>
                <a:latin typeface="Arial"/>
                <a:cs typeface="Arial"/>
              </a:rPr>
              <a:t>3</a:t>
            </a:r>
            <a:endParaRPr sz="2400">
              <a:latin typeface="Arial"/>
              <a:cs typeface="Arial"/>
            </a:endParaRPr>
          </a:p>
          <a:p>
            <a:pPr>
              <a:lnSpc>
                <a:spcPct val="100000"/>
              </a:lnSpc>
              <a:spcBef>
                <a:spcPts val="32"/>
              </a:spcBef>
            </a:pPr>
            <a:endParaRPr sz="1950">
              <a:latin typeface="Times New Roman"/>
              <a:cs typeface="Times New Roman"/>
            </a:endParaRPr>
          </a:p>
          <a:p>
            <a:pPr marL="99060">
              <a:lnSpc>
                <a:spcPct val="100000"/>
              </a:lnSpc>
            </a:pPr>
            <a:r>
              <a:rPr sz="2400" dirty="0">
                <a:latin typeface="Arial"/>
                <a:cs typeface="Arial"/>
              </a:rPr>
              <a:t>AISC</a:t>
            </a:r>
            <a:r>
              <a:rPr sz="2400" spc="-10" dirty="0">
                <a:latin typeface="Arial"/>
                <a:cs typeface="Arial"/>
              </a:rPr>
              <a:t> </a:t>
            </a:r>
            <a:r>
              <a:rPr sz="2400" dirty="0">
                <a:latin typeface="Arial"/>
                <a:cs typeface="Arial"/>
              </a:rPr>
              <a:t>has a synthetic</a:t>
            </a:r>
            <a:r>
              <a:rPr sz="2400" spc="-10" dirty="0">
                <a:latin typeface="Arial"/>
                <a:cs typeface="Arial"/>
              </a:rPr>
              <a:t> </a:t>
            </a:r>
            <a:r>
              <a:rPr sz="2400" dirty="0">
                <a:latin typeface="Arial"/>
                <a:cs typeface="Arial"/>
              </a:rPr>
              <a:t>sl</a:t>
            </a:r>
            <a:r>
              <a:rPr sz="2400" spc="-10" dirty="0">
                <a:latin typeface="Arial"/>
                <a:cs typeface="Arial"/>
              </a:rPr>
              <a:t>i</a:t>
            </a:r>
            <a:r>
              <a:rPr sz="2400" dirty="0">
                <a:latin typeface="Arial"/>
                <a:cs typeface="Arial"/>
              </a:rPr>
              <a:t>ng</a:t>
            </a:r>
            <a:r>
              <a:rPr sz="2400" spc="20" dirty="0">
                <a:latin typeface="Arial"/>
                <a:cs typeface="Arial"/>
              </a:rPr>
              <a:t> </a:t>
            </a:r>
            <a:r>
              <a:rPr sz="2400" dirty="0">
                <a:latin typeface="Arial"/>
                <a:cs typeface="Arial"/>
              </a:rPr>
              <a:t>i</a:t>
            </a:r>
            <a:r>
              <a:rPr sz="2400" spc="-10" dirty="0">
                <a:latin typeface="Arial"/>
                <a:cs typeface="Arial"/>
              </a:rPr>
              <a:t>n</a:t>
            </a:r>
            <a:r>
              <a:rPr sz="2400" dirty="0">
                <a:latin typeface="Arial"/>
                <a:cs typeface="Arial"/>
              </a:rPr>
              <a:t>specti</a:t>
            </a:r>
            <a:r>
              <a:rPr sz="2400" spc="-10" dirty="0">
                <a:latin typeface="Arial"/>
                <a:cs typeface="Arial"/>
              </a:rPr>
              <a:t>o</a:t>
            </a:r>
            <a:r>
              <a:rPr sz="2400" dirty="0">
                <a:latin typeface="Arial"/>
                <a:cs typeface="Arial"/>
              </a:rPr>
              <a:t>n</a:t>
            </a:r>
            <a:r>
              <a:rPr sz="2400" spc="20" dirty="0">
                <a:latin typeface="Arial"/>
                <a:cs typeface="Arial"/>
              </a:rPr>
              <a:t> </a:t>
            </a:r>
            <a:r>
              <a:rPr sz="2400" dirty="0">
                <a:latin typeface="Arial"/>
                <a:cs typeface="Arial"/>
              </a:rPr>
              <a:t>form</a:t>
            </a:r>
            <a:r>
              <a:rPr sz="2400" spc="5" dirty="0">
                <a:latin typeface="Arial"/>
                <a:cs typeface="Arial"/>
              </a:rPr>
              <a:t> </a:t>
            </a:r>
            <a:r>
              <a:rPr sz="2400" spc="-10" dirty="0">
                <a:latin typeface="Arial"/>
                <a:cs typeface="Arial"/>
              </a:rPr>
              <a:t>o</a:t>
            </a:r>
            <a:r>
              <a:rPr sz="2400" dirty="0">
                <a:latin typeface="Arial"/>
                <a:cs typeface="Arial"/>
              </a:rPr>
              <a:t>n its </a:t>
            </a:r>
            <a:r>
              <a:rPr sz="2400" spc="-10" dirty="0">
                <a:latin typeface="Arial"/>
                <a:cs typeface="Arial"/>
              </a:rPr>
              <a:t>w</a:t>
            </a:r>
            <a:r>
              <a:rPr sz="2400" dirty="0">
                <a:latin typeface="Arial"/>
                <a:cs typeface="Arial"/>
              </a:rPr>
              <a:t>ebs</a:t>
            </a:r>
            <a:r>
              <a:rPr sz="2400" spc="-10" dirty="0">
                <a:latin typeface="Arial"/>
                <a:cs typeface="Arial"/>
              </a:rPr>
              <a:t>i</a:t>
            </a:r>
            <a:r>
              <a:rPr sz="2400" dirty="0">
                <a:latin typeface="Arial"/>
                <a:cs typeface="Arial"/>
              </a:rPr>
              <a:t>te</a:t>
            </a:r>
            <a:endParaRPr sz="2400">
              <a:latin typeface="Arial"/>
              <a:cs typeface="Arial"/>
            </a:endParaRPr>
          </a:p>
        </p:txBody>
      </p:sp>
      <p:sp>
        <p:nvSpPr>
          <p:cNvPr id="9" name="Title 8" hidden="1"/>
          <p:cNvSpPr>
            <a:spLocks noGrp="1"/>
          </p:cNvSpPr>
          <p:nvPr>
            <p:ph type="title"/>
          </p:nvPr>
        </p:nvSpPr>
        <p:spPr>
          <a:xfrm>
            <a:off x="556361" y="555615"/>
            <a:ext cx="8031276" cy="1661993"/>
          </a:xfrm>
        </p:spPr>
        <p:txBody>
          <a:bodyPr/>
          <a:lstStyle/>
          <a:p>
            <a:r>
              <a:rPr lang="en-US" dirty="0"/>
              <a:t>Mate</a:t>
            </a:r>
            <a:r>
              <a:rPr lang="en-US" spc="5" dirty="0"/>
              <a:t>r</a:t>
            </a:r>
            <a:r>
              <a:rPr lang="en-US" dirty="0"/>
              <a:t>ial</a:t>
            </a:r>
            <a:r>
              <a:rPr lang="en-US" spc="-15" dirty="0"/>
              <a:t> </a:t>
            </a:r>
            <a:r>
              <a:rPr lang="en-US" dirty="0" smtClean="0"/>
              <a:t>Handli</a:t>
            </a:r>
            <a:r>
              <a:rPr lang="en-US" spc="-15" dirty="0" smtClean="0"/>
              <a:t>n</a:t>
            </a:r>
            <a:r>
              <a:rPr lang="en-US" dirty="0" smtClean="0"/>
              <a:t>g and Storage – Synthetic sling inspection form</a:t>
            </a:r>
            <a:r>
              <a:rPr lang="en-US" dirty="0"/>
              <a:t/>
            </a:r>
            <a:br>
              <a:rPr lang="en-US" dirty="0"/>
            </a:br>
            <a:endParaRPr lang="en-US" dirty="0"/>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18</a:t>
            </a:r>
          </a:p>
        </p:txBody>
      </p:sp>
      <p:sp>
        <p:nvSpPr>
          <p:cNvPr id="5" name="object 5"/>
          <p:cNvSpPr txBox="1"/>
          <p:nvPr/>
        </p:nvSpPr>
        <p:spPr>
          <a:xfrm>
            <a:off x="2398267" y="6375443"/>
            <a:ext cx="3415029" cy="430887"/>
          </a:xfrm>
          <a:prstGeom prst="rect">
            <a:avLst/>
          </a:prstGeom>
        </p:spPr>
        <p:txBody>
          <a:bodyPr vert="horz" wrap="square" lIns="0" tIns="0" rIns="0" bIns="0" rtlCol="0">
            <a:spAutoFit/>
          </a:bodyPr>
          <a:lstStyle/>
          <a:p>
            <a:pPr marL="12700">
              <a:lnSpc>
                <a:spcPct val="100000"/>
              </a:lnSpc>
            </a:pPr>
            <a:r>
              <a:rPr lang="en-US" sz="1400" dirty="0" smtClean="0">
                <a:latin typeface="Arial"/>
                <a:cs typeface="Arial"/>
                <a:hlinkClick r:id="rId4"/>
              </a:rPr>
              <a:t>Link to AISC </a:t>
            </a:r>
            <a:r>
              <a:rPr lang="en-US" sz="1400" dirty="0" err="1" smtClean="0">
                <a:latin typeface="Arial"/>
                <a:cs typeface="Arial"/>
                <a:hlinkClick r:id="rId4"/>
              </a:rPr>
              <a:t>Syntheric</a:t>
            </a:r>
            <a:r>
              <a:rPr lang="en-US" sz="1400" dirty="0" smtClean="0">
                <a:latin typeface="Arial"/>
                <a:cs typeface="Arial"/>
                <a:hlinkClick r:id="rId4"/>
              </a:rPr>
              <a:t> Sling Inspection Form</a:t>
            </a:r>
            <a:endParaRPr sz="1400" dirty="0">
              <a:latin typeface="Arial"/>
              <a:cs typeface="Arial"/>
            </a:endParaRPr>
          </a:p>
        </p:txBody>
      </p:sp>
      <p:sp>
        <p:nvSpPr>
          <p:cNvPr id="6" name="object 6"/>
          <p:cNvSpPr txBox="1"/>
          <p:nvPr/>
        </p:nvSpPr>
        <p:spPr>
          <a:xfrm>
            <a:off x="535940" y="486647"/>
            <a:ext cx="6603365" cy="457200"/>
          </a:xfrm>
          <a:prstGeom prst="rect">
            <a:avLst/>
          </a:prstGeom>
        </p:spPr>
        <p:txBody>
          <a:bodyPr vert="horz" wrap="square" lIns="0" tIns="0" rIns="0" bIns="0" rtlCol="0">
            <a:spAutoFit/>
          </a:bodyPr>
          <a:lstStyle/>
          <a:p>
            <a:pPr marL="12700">
              <a:lnSpc>
                <a:spcPts val="4285"/>
              </a:lnSpc>
              <a:tabLst>
                <a:tab pos="3947795" algn="l"/>
                <a:tab pos="4888230" algn="l"/>
              </a:tabLst>
            </a:pPr>
            <a:r>
              <a:rPr sz="3600" b="1" dirty="0">
                <a:solidFill>
                  <a:srgbClr val="0C2FB8"/>
                </a:solidFill>
                <a:latin typeface="Arial"/>
                <a:cs typeface="Arial"/>
              </a:rPr>
              <a:t>Mate</a:t>
            </a:r>
            <a:r>
              <a:rPr sz="3600" b="1" spc="5" dirty="0">
                <a:solidFill>
                  <a:srgbClr val="0C2FB8"/>
                </a:solidFill>
                <a:latin typeface="Arial"/>
                <a:cs typeface="Arial"/>
              </a:rPr>
              <a:t>r</a:t>
            </a:r>
            <a:r>
              <a:rPr sz="3600" b="1" dirty="0">
                <a:solidFill>
                  <a:srgbClr val="0C2FB8"/>
                </a:solidFill>
                <a:latin typeface="Arial"/>
                <a:cs typeface="Arial"/>
              </a:rPr>
              <a:t>ial</a:t>
            </a:r>
            <a:r>
              <a:rPr sz="3600" b="1" spc="-15" dirty="0">
                <a:solidFill>
                  <a:srgbClr val="0C2FB8"/>
                </a:solidFill>
                <a:latin typeface="Arial"/>
                <a:cs typeface="Arial"/>
              </a:rPr>
              <a:t> </a:t>
            </a:r>
            <a:r>
              <a:rPr sz="3600" b="1" dirty="0">
                <a:solidFill>
                  <a:srgbClr val="0C2FB8"/>
                </a:solidFill>
                <a:latin typeface="Arial"/>
                <a:cs typeface="Arial"/>
              </a:rPr>
              <a:t>Handli</a:t>
            </a:r>
            <a:r>
              <a:rPr sz="3600" b="1" spc="-15" dirty="0">
                <a:solidFill>
                  <a:srgbClr val="0C2FB8"/>
                </a:solidFill>
                <a:latin typeface="Arial"/>
                <a:cs typeface="Arial"/>
              </a:rPr>
              <a:t>n</a:t>
            </a:r>
            <a:r>
              <a:rPr sz="3600" b="1" dirty="0">
                <a:solidFill>
                  <a:srgbClr val="0C2FB8"/>
                </a:solidFill>
                <a:latin typeface="Arial"/>
                <a:cs typeface="Arial"/>
              </a:rPr>
              <a:t>g	and	Storage</a:t>
            </a:r>
            <a:endParaRPr sz="3600" dirty="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304800" y="302269"/>
            <a:ext cx="8229600" cy="1143200"/>
          </a:xfrm>
          <a:prstGeom prst="rect">
            <a:avLst/>
          </a:prstGeom>
        </p:spPr>
        <p:txBody>
          <a:bodyPr lIns="91425" tIns="91425" rIns="91425" bIns="91425" anchor="b" anchorCtr="0">
            <a:noAutofit/>
          </a:bodyPr>
          <a:lstStyle/>
          <a:p>
            <a:pPr>
              <a:spcBef>
                <a:spcPts val="0"/>
              </a:spcBef>
              <a:buNone/>
            </a:pPr>
            <a:r>
              <a:rPr lang="en" dirty="0" smtClean="0">
                <a:solidFill>
                  <a:srgbClr val="0C30B8"/>
                </a:solidFill>
              </a:rPr>
              <a:t>OSHA Grant Information</a:t>
            </a:r>
            <a:endParaRPr lang="en" dirty="0">
              <a:solidFill>
                <a:srgbClr val="0C30B8"/>
              </a:solidFill>
            </a:endParaRPr>
          </a:p>
        </p:txBody>
      </p:sp>
      <p:sp>
        <p:nvSpPr>
          <p:cNvPr id="201" name="Shape 201"/>
          <p:cNvSpPr txBox="1">
            <a:spLocks noGrp="1"/>
          </p:cNvSpPr>
          <p:nvPr>
            <p:ph type="body" idx="1"/>
          </p:nvPr>
        </p:nvSpPr>
        <p:spPr>
          <a:xfrm>
            <a:off x="457200" y="1600203"/>
            <a:ext cx="8229600" cy="4967599"/>
          </a:xfrm>
          <a:prstGeom prst="rect">
            <a:avLst/>
          </a:prstGeom>
        </p:spPr>
        <p:txBody>
          <a:bodyPr lIns="91425" tIns="91425" rIns="91425" bIns="91425" anchor="t" anchorCtr="0">
            <a:noAutofit/>
          </a:bodyPr>
          <a:lstStyle/>
          <a:p>
            <a:endParaRPr lang="en-US" sz="2800" i="1" dirty="0" smtClean="0"/>
          </a:p>
          <a:p>
            <a:r>
              <a:rPr lang="en-US" sz="2800" i="1" dirty="0" smtClean="0"/>
              <a:t>This </a:t>
            </a:r>
            <a:r>
              <a:rPr lang="en-US" sz="2800" i="1" dirty="0"/>
              <a:t>material was produced under grant number </a:t>
            </a:r>
            <a:r>
              <a:rPr lang="en-US" sz="2800" i="1" dirty="0" smtClean="0"/>
              <a:t>SH-26316-SH4 </a:t>
            </a:r>
            <a:r>
              <a:rPr lang="en-US" sz="2800" i="1" dirty="0"/>
              <a:t>from the Occupational Safety and Health Administration, U.S. Department of Labor. It does not necessarily reflect the views or policies of the U.S. Department of Labor, nor does mention of trades names, commercial products, or organizations imply endorsement by the U.S. Government. </a:t>
            </a:r>
            <a:endParaRPr sz="1200" dirty="0"/>
          </a:p>
        </p:txBody>
      </p:sp>
      <p:sp>
        <p:nvSpPr>
          <p:cNvPr id="3" name="Slide Number Placeholder 2"/>
          <p:cNvSpPr>
            <a:spLocks noGrp="1"/>
          </p:cNvSpPr>
          <p:nvPr>
            <p:ph type="sldNum" sz="quarter" idx="12"/>
          </p:nvPr>
        </p:nvSpPr>
        <p:spPr/>
        <p:txBody>
          <a:bodyPr/>
          <a:lstStyle/>
          <a:p>
            <a:fld id="{B3F18419-AC6D-4ED2-A892-A000DD3A58AB}" type="slidenum">
              <a:rPr lang="en-US" smtClean="0">
                <a:solidFill>
                  <a:srgbClr val="000000">
                    <a:tint val="75000"/>
                  </a:srgbClr>
                </a:solidFill>
              </a:rPr>
              <a:pPr/>
              <a:t>2</a:t>
            </a:fld>
            <a:endParaRPr lang="en-US" dirty="0">
              <a:solidFill>
                <a:srgbClr val="000000">
                  <a:tint val="75000"/>
                </a:srgbClr>
              </a:solidFill>
            </a:endParaRPr>
          </a:p>
        </p:txBody>
      </p:sp>
    </p:spTree>
    <p:extLst>
      <p:ext uri="{BB962C8B-B14F-4D97-AF65-F5344CB8AC3E}">
        <p14:creationId xmlns:p14="http://schemas.microsoft.com/office/powerpoint/2010/main" val="987614749"/>
      </p:ext>
    </p:extLst>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76960" y="2775187"/>
            <a:ext cx="6656705" cy="482600"/>
          </a:xfrm>
          <a:prstGeom prst="rect">
            <a:avLst/>
          </a:prstGeom>
        </p:spPr>
        <p:txBody>
          <a:bodyPr vert="horz" wrap="square" lIns="0" tIns="0" rIns="0" bIns="0" rtlCol="0">
            <a:spAutoFit/>
          </a:bodyPr>
          <a:lstStyle/>
          <a:p>
            <a:pPr marL="12700">
              <a:lnSpc>
                <a:spcPct val="100000"/>
              </a:lnSpc>
              <a:tabLst>
                <a:tab pos="2832100" algn="l"/>
                <a:tab pos="5016500" algn="l"/>
              </a:tabLst>
            </a:pPr>
            <a:r>
              <a:rPr sz="3600" dirty="0">
                <a:solidFill>
                  <a:srgbClr val="0C2FB8"/>
                </a:solidFill>
                <a:latin typeface="Arial"/>
                <a:cs typeface="Arial"/>
              </a:rPr>
              <a:t>Questions</a:t>
            </a:r>
            <a:r>
              <a:rPr sz="3600" spc="-15" dirty="0">
                <a:solidFill>
                  <a:srgbClr val="0C2FB8"/>
                </a:solidFill>
                <a:latin typeface="Arial"/>
                <a:cs typeface="Arial"/>
              </a:rPr>
              <a:t> </a:t>
            </a:r>
            <a:r>
              <a:rPr sz="3600" dirty="0">
                <a:solidFill>
                  <a:srgbClr val="0C2FB8"/>
                </a:solidFill>
                <a:latin typeface="Arial"/>
                <a:cs typeface="Arial"/>
              </a:rPr>
              <a:t>on	sli</a:t>
            </a:r>
            <a:r>
              <a:rPr sz="3600" spc="5" dirty="0">
                <a:solidFill>
                  <a:srgbClr val="0C2FB8"/>
                </a:solidFill>
                <a:latin typeface="Arial"/>
                <a:cs typeface="Arial"/>
              </a:rPr>
              <a:t>n</a:t>
            </a:r>
            <a:r>
              <a:rPr sz="3600" dirty="0">
                <a:solidFill>
                  <a:srgbClr val="0C2FB8"/>
                </a:solidFill>
                <a:latin typeface="Arial"/>
                <a:cs typeface="Arial"/>
              </a:rPr>
              <a:t>gs</a:t>
            </a:r>
            <a:r>
              <a:rPr sz="3600" spc="-15" dirty="0">
                <a:solidFill>
                  <a:srgbClr val="0C2FB8"/>
                </a:solidFill>
                <a:latin typeface="Arial"/>
                <a:cs typeface="Arial"/>
              </a:rPr>
              <a:t> </a:t>
            </a:r>
            <a:r>
              <a:rPr sz="3600" dirty="0">
                <a:solidFill>
                  <a:srgbClr val="0C2FB8"/>
                </a:solidFill>
                <a:latin typeface="Arial"/>
                <a:cs typeface="Arial"/>
              </a:rPr>
              <a:t>and	riggin</a:t>
            </a:r>
            <a:r>
              <a:rPr sz="3600" spc="5" dirty="0">
                <a:solidFill>
                  <a:srgbClr val="0C2FB8"/>
                </a:solidFill>
                <a:latin typeface="Arial"/>
                <a:cs typeface="Arial"/>
              </a:rPr>
              <a:t>g</a:t>
            </a:r>
            <a:r>
              <a:rPr sz="3600" dirty="0">
                <a:solidFill>
                  <a:srgbClr val="0C2FB8"/>
                </a:solidFill>
                <a:latin typeface="Arial"/>
                <a:cs typeface="Arial"/>
              </a:rPr>
              <a:t>?</a:t>
            </a:r>
            <a:endParaRPr sz="3600">
              <a:latin typeface="Arial"/>
              <a:cs typeface="Arial"/>
            </a:endParaRPr>
          </a:p>
        </p:txBody>
      </p:sp>
      <p:sp>
        <p:nvSpPr>
          <p:cNvPr id="6" name="Title 5" hidden="1"/>
          <p:cNvSpPr>
            <a:spLocks noGrp="1"/>
          </p:cNvSpPr>
          <p:nvPr>
            <p:ph type="title"/>
          </p:nvPr>
        </p:nvSpPr>
        <p:spPr>
          <a:xfrm>
            <a:off x="556361" y="555615"/>
            <a:ext cx="8031276" cy="553998"/>
          </a:xfrm>
        </p:spPr>
        <p:txBody>
          <a:bodyPr/>
          <a:lstStyle/>
          <a:p>
            <a:r>
              <a:rPr lang="en-US" dirty="0" smtClean="0"/>
              <a:t>Questions on slings and rigging?</a:t>
            </a:r>
            <a:endParaRPr lang="en-US" dirty="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19</a:t>
            </a:r>
          </a:p>
        </p:txBody>
      </p:sp>
      <p:sp>
        <p:nvSpPr>
          <p:cNvPr id="3" name="object 3"/>
          <p:cNvSpPr txBox="1"/>
          <p:nvPr/>
        </p:nvSpPr>
        <p:spPr>
          <a:xfrm>
            <a:off x="554136" y="533400"/>
            <a:ext cx="6603365" cy="855344"/>
          </a:xfrm>
          <a:prstGeom prst="rect">
            <a:avLst/>
          </a:prstGeom>
        </p:spPr>
        <p:txBody>
          <a:bodyPr vert="horz" wrap="square" lIns="0" tIns="0" rIns="0" bIns="0" rtlCol="0">
            <a:spAutoFit/>
          </a:bodyPr>
          <a:lstStyle/>
          <a:p>
            <a:pPr marL="12700">
              <a:lnSpc>
                <a:spcPct val="100000"/>
              </a:lnSpc>
              <a:tabLst>
                <a:tab pos="3947795" algn="l"/>
                <a:tab pos="4888230" algn="l"/>
              </a:tabLst>
            </a:pPr>
            <a:r>
              <a:rPr sz="3600" b="1" dirty="0" smtClean="0">
                <a:solidFill>
                  <a:srgbClr val="0C2FB8"/>
                </a:solidFill>
                <a:latin typeface="Arial"/>
                <a:cs typeface="Arial"/>
              </a:rPr>
              <a:t>Mate</a:t>
            </a:r>
            <a:r>
              <a:rPr sz="3600" b="1" spc="5" dirty="0" smtClean="0">
                <a:solidFill>
                  <a:srgbClr val="0C2FB8"/>
                </a:solidFill>
                <a:latin typeface="Arial"/>
                <a:cs typeface="Arial"/>
              </a:rPr>
              <a:t>r</a:t>
            </a:r>
            <a:r>
              <a:rPr sz="3600" b="1" dirty="0" smtClean="0">
                <a:solidFill>
                  <a:srgbClr val="0C2FB8"/>
                </a:solidFill>
                <a:latin typeface="Arial"/>
                <a:cs typeface="Arial"/>
              </a:rPr>
              <a:t>ial</a:t>
            </a:r>
            <a:r>
              <a:rPr sz="3600" b="1" spc="-15" dirty="0" smtClean="0">
                <a:solidFill>
                  <a:srgbClr val="0C2FB8"/>
                </a:solidFill>
                <a:latin typeface="Arial"/>
                <a:cs typeface="Arial"/>
              </a:rPr>
              <a:t> </a:t>
            </a:r>
            <a:r>
              <a:rPr sz="3600" b="1" dirty="0">
                <a:solidFill>
                  <a:srgbClr val="0C2FB8"/>
                </a:solidFill>
                <a:latin typeface="Arial"/>
                <a:cs typeface="Arial"/>
              </a:rPr>
              <a:t>Handli</a:t>
            </a:r>
            <a:r>
              <a:rPr sz="3600" b="1" spc="-15" dirty="0">
                <a:solidFill>
                  <a:srgbClr val="0C2FB8"/>
                </a:solidFill>
                <a:latin typeface="Arial"/>
                <a:cs typeface="Arial"/>
              </a:rPr>
              <a:t>n</a:t>
            </a:r>
            <a:r>
              <a:rPr sz="3600" b="1" dirty="0">
                <a:solidFill>
                  <a:srgbClr val="0C2FB8"/>
                </a:solidFill>
                <a:latin typeface="Arial"/>
                <a:cs typeface="Arial"/>
              </a:rPr>
              <a:t>g	and	Storage</a:t>
            </a:r>
            <a:endParaRPr sz="3600" dirty="0">
              <a:latin typeface="Arial"/>
              <a:cs typeface="Arial"/>
            </a:endParaRPr>
          </a:p>
          <a:p>
            <a:pPr marL="12700">
              <a:lnSpc>
                <a:spcPct val="100000"/>
              </a:lnSpc>
              <a:spcBef>
                <a:spcPts val="35"/>
              </a:spcBef>
            </a:pPr>
            <a:r>
              <a:rPr sz="2400" b="1" dirty="0">
                <a:solidFill>
                  <a:srgbClr val="0C2FB8"/>
                </a:solidFill>
                <a:latin typeface="Arial"/>
                <a:cs typeface="Arial"/>
              </a:rPr>
              <a:t>Module</a:t>
            </a:r>
            <a:r>
              <a:rPr sz="2400" b="1" spc="-20" dirty="0">
                <a:solidFill>
                  <a:srgbClr val="0C2FB8"/>
                </a:solidFill>
                <a:latin typeface="Arial"/>
                <a:cs typeface="Arial"/>
              </a:rPr>
              <a:t> </a:t>
            </a:r>
            <a:r>
              <a:rPr sz="2400" b="1" dirty="0">
                <a:solidFill>
                  <a:srgbClr val="0C2FB8"/>
                </a:solidFill>
                <a:latin typeface="Arial"/>
                <a:cs typeface="Arial"/>
              </a:rPr>
              <a:t>3</a:t>
            </a:r>
            <a:endParaRPr sz="2400" dirty="0">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4CC"/>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dirty="0"/>
              <a:t>Material</a:t>
            </a:r>
            <a:r>
              <a:rPr spc="-15" dirty="0"/>
              <a:t> </a:t>
            </a:r>
            <a:r>
              <a:rPr dirty="0"/>
              <a:t>Hand</a:t>
            </a:r>
            <a:r>
              <a:rPr spc="-15" dirty="0"/>
              <a:t>l</a:t>
            </a:r>
            <a:r>
              <a:rPr dirty="0"/>
              <a:t>ing</a:t>
            </a:r>
            <a:r>
              <a:rPr spc="-15" dirty="0"/>
              <a:t> </a:t>
            </a:r>
            <a:r>
              <a:rPr dirty="0"/>
              <a:t>and Storage</a:t>
            </a:r>
          </a:p>
          <a:p>
            <a:pPr marL="12700">
              <a:lnSpc>
                <a:spcPct val="100000"/>
              </a:lnSpc>
              <a:spcBef>
                <a:spcPts val="35"/>
              </a:spcBef>
            </a:pPr>
            <a:r>
              <a:rPr sz="2400" dirty="0"/>
              <a:t>Module</a:t>
            </a:r>
            <a:r>
              <a:rPr sz="2400" spc="-20" dirty="0"/>
              <a:t> </a:t>
            </a:r>
            <a:r>
              <a:rPr sz="2400" dirty="0"/>
              <a:t>3</a:t>
            </a:r>
            <a:endParaRPr sz="2400"/>
          </a:p>
        </p:txBody>
      </p:sp>
      <p:sp>
        <p:nvSpPr>
          <p:cNvPr id="4" name="object 4"/>
          <p:cNvSpPr txBox="1"/>
          <p:nvPr/>
        </p:nvSpPr>
        <p:spPr>
          <a:xfrm>
            <a:off x="1902332" y="1636821"/>
            <a:ext cx="6032500" cy="381000"/>
          </a:xfrm>
          <a:prstGeom prst="rect">
            <a:avLst/>
          </a:prstGeom>
        </p:spPr>
        <p:txBody>
          <a:bodyPr vert="horz" wrap="square" lIns="0" tIns="0" rIns="0" bIns="0" rtlCol="0">
            <a:spAutoFit/>
          </a:bodyPr>
          <a:lstStyle/>
          <a:p>
            <a:pPr marL="12700">
              <a:lnSpc>
                <a:spcPct val="100000"/>
              </a:lnSpc>
            </a:pPr>
            <a:r>
              <a:rPr sz="2800" b="1" spc="-20" dirty="0">
                <a:solidFill>
                  <a:srgbClr val="0C2FB8"/>
                </a:solidFill>
                <a:latin typeface="Arial"/>
                <a:cs typeface="Arial"/>
              </a:rPr>
              <a:t>Movem</a:t>
            </a:r>
            <a:r>
              <a:rPr sz="2800" b="1" spc="-15" dirty="0">
                <a:solidFill>
                  <a:srgbClr val="0C2FB8"/>
                </a:solidFill>
                <a:latin typeface="Arial"/>
                <a:cs typeface="Arial"/>
              </a:rPr>
              <a:t>ent</a:t>
            </a:r>
            <a:r>
              <a:rPr sz="2800" b="1" spc="20" dirty="0">
                <a:solidFill>
                  <a:srgbClr val="0C2FB8"/>
                </a:solidFill>
                <a:latin typeface="Arial"/>
                <a:cs typeface="Arial"/>
              </a:rPr>
              <a:t> </a:t>
            </a:r>
            <a:r>
              <a:rPr sz="2800" b="1" spc="-15" dirty="0">
                <a:solidFill>
                  <a:srgbClr val="0C2FB8"/>
                </a:solidFill>
                <a:latin typeface="Arial"/>
                <a:cs typeface="Arial"/>
              </a:rPr>
              <a:t>at</a:t>
            </a:r>
            <a:r>
              <a:rPr sz="2800" b="1" spc="5" dirty="0">
                <a:solidFill>
                  <a:srgbClr val="0C2FB8"/>
                </a:solidFill>
                <a:latin typeface="Arial"/>
                <a:cs typeface="Arial"/>
              </a:rPr>
              <a:t> </a:t>
            </a:r>
            <a:r>
              <a:rPr sz="2800" b="1" spc="-20" dirty="0">
                <a:solidFill>
                  <a:srgbClr val="0C2FB8"/>
                </a:solidFill>
                <a:latin typeface="Arial"/>
                <a:cs typeface="Arial"/>
              </a:rPr>
              <a:t>Grou</a:t>
            </a:r>
            <a:r>
              <a:rPr sz="2800" b="1" spc="-30" dirty="0">
                <a:solidFill>
                  <a:srgbClr val="0C2FB8"/>
                </a:solidFill>
                <a:latin typeface="Arial"/>
                <a:cs typeface="Arial"/>
              </a:rPr>
              <a:t>n</a:t>
            </a:r>
            <a:r>
              <a:rPr sz="2800" b="1" spc="-20" dirty="0">
                <a:solidFill>
                  <a:srgbClr val="0C2FB8"/>
                </a:solidFill>
                <a:latin typeface="Arial"/>
                <a:cs typeface="Arial"/>
              </a:rPr>
              <a:t>d</a:t>
            </a:r>
            <a:r>
              <a:rPr sz="2800" b="1" spc="15" dirty="0">
                <a:solidFill>
                  <a:srgbClr val="0C2FB8"/>
                </a:solidFill>
                <a:latin typeface="Arial"/>
                <a:cs typeface="Arial"/>
              </a:rPr>
              <a:t> </a:t>
            </a:r>
            <a:r>
              <a:rPr sz="2800" b="1" spc="-15" dirty="0">
                <a:solidFill>
                  <a:srgbClr val="0C2FB8"/>
                </a:solidFill>
                <a:latin typeface="Arial"/>
                <a:cs typeface="Arial"/>
              </a:rPr>
              <a:t>or</a:t>
            </a:r>
            <a:r>
              <a:rPr sz="2800" b="1" spc="-5" dirty="0">
                <a:solidFill>
                  <a:srgbClr val="0C2FB8"/>
                </a:solidFill>
                <a:latin typeface="Arial"/>
                <a:cs typeface="Arial"/>
              </a:rPr>
              <a:t> </a:t>
            </a:r>
            <a:r>
              <a:rPr sz="2800" b="1" spc="-15" dirty="0">
                <a:solidFill>
                  <a:srgbClr val="0C2FB8"/>
                </a:solidFill>
                <a:latin typeface="Arial"/>
                <a:cs typeface="Arial"/>
              </a:rPr>
              <a:t>Floor</a:t>
            </a:r>
            <a:r>
              <a:rPr sz="2800" b="1" spc="5" dirty="0">
                <a:solidFill>
                  <a:srgbClr val="0C2FB8"/>
                </a:solidFill>
                <a:latin typeface="Arial"/>
                <a:cs typeface="Arial"/>
              </a:rPr>
              <a:t> </a:t>
            </a:r>
            <a:r>
              <a:rPr sz="2800" b="1" spc="-20" dirty="0">
                <a:solidFill>
                  <a:srgbClr val="0C2FB8"/>
                </a:solidFill>
                <a:latin typeface="Arial"/>
                <a:cs typeface="Arial"/>
              </a:rPr>
              <a:t>Lev</a:t>
            </a:r>
            <a:r>
              <a:rPr sz="2800" b="1" spc="-15" dirty="0">
                <a:solidFill>
                  <a:srgbClr val="0C2FB8"/>
                </a:solidFill>
                <a:latin typeface="Arial"/>
                <a:cs typeface="Arial"/>
              </a:rPr>
              <a:t>e</a:t>
            </a:r>
            <a:r>
              <a:rPr sz="2800" b="1" spc="-10" dirty="0">
                <a:solidFill>
                  <a:srgbClr val="0C2FB8"/>
                </a:solidFill>
                <a:latin typeface="Arial"/>
                <a:cs typeface="Arial"/>
              </a:rPr>
              <a:t>l</a:t>
            </a:r>
            <a:endParaRPr sz="2800">
              <a:latin typeface="Arial"/>
              <a:cs typeface="Arial"/>
            </a:endParaRPr>
          </a:p>
        </p:txBody>
      </p:sp>
      <p:sp>
        <p:nvSpPr>
          <p:cNvPr id="5" name="object 5" title="Flowchart - This slide identifies process areas where materials are moved at the ground or floor level and that hazards can occur at each material handling step."/>
          <p:cNvSpPr/>
          <p:nvPr/>
        </p:nvSpPr>
        <p:spPr>
          <a:xfrm>
            <a:off x="716648" y="2115235"/>
            <a:ext cx="7562850" cy="4467225"/>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1282064" y="3385041"/>
            <a:ext cx="259079" cy="482600"/>
          </a:xfrm>
          <a:prstGeom prst="rect">
            <a:avLst/>
          </a:prstGeom>
        </p:spPr>
        <p:txBody>
          <a:bodyPr vert="horz" wrap="square" lIns="0" tIns="0" rIns="0" bIns="0" rtlCol="0">
            <a:spAutoFit/>
          </a:bodyPr>
          <a:lstStyle/>
          <a:p>
            <a:pPr marL="12700">
              <a:lnSpc>
                <a:spcPct val="100000"/>
              </a:lnSpc>
            </a:pPr>
            <a:r>
              <a:rPr sz="3600" dirty="0">
                <a:solidFill>
                  <a:srgbClr val="FF0000"/>
                </a:solidFill>
                <a:latin typeface="Arial"/>
                <a:cs typeface="Arial"/>
              </a:rPr>
              <a:t>♦</a:t>
            </a:r>
            <a:endParaRPr sz="3600" dirty="0">
              <a:latin typeface="Arial"/>
              <a:cs typeface="Arial"/>
            </a:endParaRPr>
          </a:p>
        </p:txBody>
      </p:sp>
      <p:sp>
        <p:nvSpPr>
          <p:cNvPr id="7" name="object 7"/>
          <p:cNvSpPr txBox="1"/>
          <p:nvPr/>
        </p:nvSpPr>
        <p:spPr>
          <a:xfrm>
            <a:off x="1301241" y="4909422"/>
            <a:ext cx="259079" cy="482600"/>
          </a:xfrm>
          <a:prstGeom prst="rect">
            <a:avLst/>
          </a:prstGeom>
        </p:spPr>
        <p:txBody>
          <a:bodyPr vert="horz" wrap="square" lIns="0" tIns="0" rIns="0" bIns="0" rtlCol="0">
            <a:spAutoFit/>
          </a:bodyPr>
          <a:lstStyle/>
          <a:p>
            <a:pPr marL="12700">
              <a:lnSpc>
                <a:spcPct val="100000"/>
              </a:lnSpc>
            </a:pPr>
            <a:r>
              <a:rPr sz="3600" dirty="0">
                <a:solidFill>
                  <a:srgbClr val="FF0000"/>
                </a:solidFill>
                <a:latin typeface="Arial"/>
                <a:cs typeface="Arial"/>
              </a:rPr>
              <a:t>♦</a:t>
            </a:r>
            <a:endParaRPr sz="3600">
              <a:latin typeface="Arial"/>
              <a:cs typeface="Arial"/>
            </a:endParaRPr>
          </a:p>
        </p:txBody>
      </p:sp>
      <p:sp>
        <p:nvSpPr>
          <p:cNvPr id="8" name="object 8"/>
          <p:cNvSpPr txBox="1"/>
          <p:nvPr/>
        </p:nvSpPr>
        <p:spPr>
          <a:xfrm>
            <a:off x="1301241" y="1900030"/>
            <a:ext cx="259079" cy="482600"/>
          </a:xfrm>
          <a:prstGeom prst="rect">
            <a:avLst/>
          </a:prstGeom>
        </p:spPr>
        <p:txBody>
          <a:bodyPr vert="horz" wrap="square" lIns="0" tIns="0" rIns="0" bIns="0" rtlCol="0">
            <a:spAutoFit/>
          </a:bodyPr>
          <a:lstStyle/>
          <a:p>
            <a:pPr marL="12700">
              <a:lnSpc>
                <a:spcPct val="100000"/>
              </a:lnSpc>
            </a:pPr>
            <a:r>
              <a:rPr sz="3600" dirty="0">
                <a:solidFill>
                  <a:srgbClr val="FF0000"/>
                </a:solidFill>
                <a:latin typeface="Arial"/>
                <a:cs typeface="Arial"/>
              </a:rPr>
              <a:t>♦</a:t>
            </a:r>
            <a:endParaRPr sz="3600" dirty="0">
              <a:latin typeface="Arial"/>
              <a:cs typeface="Arial"/>
            </a:endParaRPr>
          </a:p>
        </p:txBody>
      </p:sp>
      <p:sp>
        <p:nvSpPr>
          <p:cNvPr id="9" name="object 9"/>
          <p:cNvSpPr txBox="1"/>
          <p:nvPr/>
        </p:nvSpPr>
        <p:spPr>
          <a:xfrm>
            <a:off x="4058539" y="4909422"/>
            <a:ext cx="259079" cy="482600"/>
          </a:xfrm>
          <a:prstGeom prst="rect">
            <a:avLst/>
          </a:prstGeom>
        </p:spPr>
        <p:txBody>
          <a:bodyPr vert="horz" wrap="square" lIns="0" tIns="0" rIns="0" bIns="0" rtlCol="0">
            <a:spAutoFit/>
          </a:bodyPr>
          <a:lstStyle/>
          <a:p>
            <a:pPr marL="12700">
              <a:lnSpc>
                <a:spcPct val="100000"/>
              </a:lnSpc>
            </a:pPr>
            <a:r>
              <a:rPr sz="3600" dirty="0">
                <a:solidFill>
                  <a:srgbClr val="FF0000"/>
                </a:solidFill>
                <a:latin typeface="Arial"/>
                <a:cs typeface="Arial"/>
              </a:rPr>
              <a:t>♦</a:t>
            </a:r>
            <a:endParaRPr sz="3600">
              <a:latin typeface="Arial"/>
              <a:cs typeface="Arial"/>
            </a:endParaRPr>
          </a:p>
        </p:txBody>
      </p:sp>
      <p:sp>
        <p:nvSpPr>
          <p:cNvPr id="10" name="object 10"/>
          <p:cNvSpPr txBox="1"/>
          <p:nvPr/>
        </p:nvSpPr>
        <p:spPr>
          <a:xfrm>
            <a:off x="4058539" y="3385041"/>
            <a:ext cx="259079" cy="482600"/>
          </a:xfrm>
          <a:prstGeom prst="rect">
            <a:avLst/>
          </a:prstGeom>
        </p:spPr>
        <p:txBody>
          <a:bodyPr vert="horz" wrap="square" lIns="0" tIns="0" rIns="0" bIns="0" rtlCol="0">
            <a:spAutoFit/>
          </a:bodyPr>
          <a:lstStyle/>
          <a:p>
            <a:pPr marL="12700">
              <a:lnSpc>
                <a:spcPct val="100000"/>
              </a:lnSpc>
            </a:pPr>
            <a:r>
              <a:rPr sz="3600" dirty="0">
                <a:solidFill>
                  <a:srgbClr val="FF0000"/>
                </a:solidFill>
                <a:latin typeface="Arial"/>
                <a:cs typeface="Arial"/>
              </a:rPr>
              <a:t>♦</a:t>
            </a:r>
            <a:endParaRPr sz="3600">
              <a:latin typeface="Arial"/>
              <a:cs typeface="Arial"/>
            </a:endParaRPr>
          </a:p>
        </p:txBody>
      </p:sp>
      <p:sp>
        <p:nvSpPr>
          <p:cNvPr id="11" name="object 11"/>
          <p:cNvSpPr txBox="1"/>
          <p:nvPr/>
        </p:nvSpPr>
        <p:spPr>
          <a:xfrm>
            <a:off x="5791580" y="2546587"/>
            <a:ext cx="259079" cy="482600"/>
          </a:xfrm>
          <a:prstGeom prst="rect">
            <a:avLst/>
          </a:prstGeom>
        </p:spPr>
        <p:txBody>
          <a:bodyPr vert="horz" wrap="square" lIns="0" tIns="0" rIns="0" bIns="0" rtlCol="0">
            <a:spAutoFit/>
          </a:bodyPr>
          <a:lstStyle/>
          <a:p>
            <a:pPr marL="12700">
              <a:lnSpc>
                <a:spcPct val="100000"/>
              </a:lnSpc>
            </a:pPr>
            <a:r>
              <a:rPr sz="3600" dirty="0">
                <a:solidFill>
                  <a:srgbClr val="FF0000"/>
                </a:solidFill>
                <a:latin typeface="Arial"/>
                <a:cs typeface="Arial"/>
              </a:rPr>
              <a:t>♦</a:t>
            </a:r>
            <a:endParaRPr sz="3600">
              <a:latin typeface="Arial"/>
              <a:cs typeface="Arial"/>
            </a:endParaRPr>
          </a:p>
        </p:txBody>
      </p:sp>
      <p:sp>
        <p:nvSpPr>
          <p:cNvPr id="12" name="object 12"/>
          <p:cNvSpPr txBox="1"/>
          <p:nvPr/>
        </p:nvSpPr>
        <p:spPr>
          <a:xfrm>
            <a:off x="6709409" y="3385041"/>
            <a:ext cx="259079" cy="482600"/>
          </a:xfrm>
          <a:prstGeom prst="rect">
            <a:avLst/>
          </a:prstGeom>
        </p:spPr>
        <p:txBody>
          <a:bodyPr vert="horz" wrap="square" lIns="0" tIns="0" rIns="0" bIns="0" rtlCol="0">
            <a:spAutoFit/>
          </a:bodyPr>
          <a:lstStyle/>
          <a:p>
            <a:pPr marL="12700">
              <a:lnSpc>
                <a:spcPct val="100000"/>
              </a:lnSpc>
            </a:pPr>
            <a:r>
              <a:rPr sz="3600" dirty="0">
                <a:solidFill>
                  <a:srgbClr val="FF0000"/>
                </a:solidFill>
                <a:latin typeface="Arial"/>
                <a:cs typeface="Arial"/>
              </a:rPr>
              <a:t>♦</a:t>
            </a:r>
            <a:endParaRPr sz="3600" dirty="0">
              <a:latin typeface="Arial"/>
              <a:cs typeface="Arial"/>
            </a:endParaRPr>
          </a:p>
        </p:txBody>
      </p:sp>
      <p:sp>
        <p:nvSpPr>
          <p:cNvPr id="13" name="object 13"/>
          <p:cNvSpPr txBox="1"/>
          <p:nvPr/>
        </p:nvSpPr>
        <p:spPr>
          <a:xfrm>
            <a:off x="6709409" y="4888975"/>
            <a:ext cx="259079" cy="482600"/>
          </a:xfrm>
          <a:prstGeom prst="rect">
            <a:avLst/>
          </a:prstGeom>
        </p:spPr>
        <p:txBody>
          <a:bodyPr vert="horz" wrap="square" lIns="0" tIns="0" rIns="0" bIns="0" rtlCol="0">
            <a:spAutoFit/>
          </a:bodyPr>
          <a:lstStyle/>
          <a:p>
            <a:pPr marL="12700">
              <a:lnSpc>
                <a:spcPct val="100000"/>
              </a:lnSpc>
            </a:pPr>
            <a:r>
              <a:rPr sz="3600" dirty="0">
                <a:solidFill>
                  <a:srgbClr val="FF0000"/>
                </a:solidFill>
                <a:latin typeface="Arial"/>
                <a:cs typeface="Arial"/>
              </a:rPr>
              <a:t>♦</a:t>
            </a:r>
            <a:endParaRPr sz="3600">
              <a:latin typeface="Arial"/>
              <a:cs typeface="Arial"/>
            </a:endParaRPr>
          </a:p>
        </p:txBody>
      </p:sp>
      <p:sp>
        <p:nvSpPr>
          <p:cNvPr id="14" name="object 14"/>
          <p:cNvSpPr txBox="1"/>
          <p:nvPr/>
        </p:nvSpPr>
        <p:spPr>
          <a:xfrm>
            <a:off x="2936875" y="5570787"/>
            <a:ext cx="259079" cy="482600"/>
          </a:xfrm>
          <a:prstGeom prst="rect">
            <a:avLst/>
          </a:prstGeom>
        </p:spPr>
        <p:txBody>
          <a:bodyPr vert="horz" wrap="square" lIns="0" tIns="0" rIns="0" bIns="0" rtlCol="0">
            <a:spAutoFit/>
          </a:bodyPr>
          <a:lstStyle/>
          <a:p>
            <a:pPr marL="12700">
              <a:lnSpc>
                <a:spcPct val="100000"/>
              </a:lnSpc>
            </a:pPr>
            <a:r>
              <a:rPr sz="3600" dirty="0">
                <a:solidFill>
                  <a:srgbClr val="FF0000"/>
                </a:solidFill>
                <a:latin typeface="Arial"/>
                <a:cs typeface="Arial"/>
              </a:rPr>
              <a:t>♦</a:t>
            </a:r>
            <a:endParaRPr sz="3600">
              <a:latin typeface="Arial"/>
              <a:cs typeface="Arial"/>
            </a:endParaRPr>
          </a:p>
        </p:txBody>
      </p:sp>
      <p:sp>
        <p:nvSpPr>
          <p:cNvPr id="15" name="object 15" title="Red circle with a red diamond inside connecting the boxes representing the steps in the process.identifies process areas where materials are moved at the ground or floor level and that hazards can occur at each material handling step  "/>
          <p:cNvSpPr/>
          <p:nvPr/>
        </p:nvSpPr>
        <p:spPr>
          <a:xfrm>
            <a:off x="1009650" y="1817497"/>
            <a:ext cx="914400" cy="914400"/>
          </a:xfrm>
          <a:custGeom>
            <a:avLst/>
            <a:gdLst/>
            <a:ahLst/>
            <a:cxnLst/>
            <a:rect l="l" t="t" r="r" b="b"/>
            <a:pathLst>
              <a:path w="914400" h="914400">
                <a:moveTo>
                  <a:pt x="0" y="457200"/>
                </a:moveTo>
                <a:lnTo>
                  <a:pt x="5984" y="383046"/>
                </a:lnTo>
                <a:lnTo>
                  <a:pt x="23308" y="312700"/>
                </a:lnTo>
                <a:lnTo>
                  <a:pt x="51032" y="247102"/>
                </a:lnTo>
                <a:lnTo>
                  <a:pt x="88213" y="187195"/>
                </a:lnTo>
                <a:lnTo>
                  <a:pt x="133911" y="133921"/>
                </a:lnTo>
                <a:lnTo>
                  <a:pt x="187184" y="88221"/>
                </a:lnTo>
                <a:lnTo>
                  <a:pt x="247091" y="51037"/>
                </a:lnTo>
                <a:lnTo>
                  <a:pt x="312690" y="23311"/>
                </a:lnTo>
                <a:lnTo>
                  <a:pt x="383040" y="5984"/>
                </a:lnTo>
                <a:lnTo>
                  <a:pt x="457200" y="0"/>
                </a:lnTo>
                <a:lnTo>
                  <a:pt x="494693" y="1515"/>
                </a:lnTo>
                <a:lnTo>
                  <a:pt x="567061" y="13289"/>
                </a:lnTo>
                <a:lnTo>
                  <a:pt x="635150" y="35933"/>
                </a:lnTo>
                <a:lnTo>
                  <a:pt x="698020" y="68505"/>
                </a:lnTo>
                <a:lnTo>
                  <a:pt x="754729" y="110065"/>
                </a:lnTo>
                <a:lnTo>
                  <a:pt x="804334" y="159670"/>
                </a:lnTo>
                <a:lnTo>
                  <a:pt x="845894" y="216379"/>
                </a:lnTo>
                <a:lnTo>
                  <a:pt x="878466" y="279249"/>
                </a:lnTo>
                <a:lnTo>
                  <a:pt x="901110" y="347338"/>
                </a:lnTo>
                <a:lnTo>
                  <a:pt x="912884" y="419706"/>
                </a:lnTo>
                <a:lnTo>
                  <a:pt x="914400" y="457200"/>
                </a:lnTo>
                <a:lnTo>
                  <a:pt x="912884" y="494693"/>
                </a:lnTo>
                <a:lnTo>
                  <a:pt x="901110" y="567061"/>
                </a:lnTo>
                <a:lnTo>
                  <a:pt x="878466" y="635150"/>
                </a:lnTo>
                <a:lnTo>
                  <a:pt x="845894" y="698020"/>
                </a:lnTo>
                <a:lnTo>
                  <a:pt x="804334" y="754729"/>
                </a:lnTo>
                <a:lnTo>
                  <a:pt x="754729" y="804334"/>
                </a:lnTo>
                <a:lnTo>
                  <a:pt x="698020" y="845894"/>
                </a:lnTo>
                <a:lnTo>
                  <a:pt x="635150" y="878466"/>
                </a:lnTo>
                <a:lnTo>
                  <a:pt x="567061" y="901110"/>
                </a:lnTo>
                <a:lnTo>
                  <a:pt x="494693" y="912884"/>
                </a:lnTo>
                <a:lnTo>
                  <a:pt x="457200" y="914400"/>
                </a:lnTo>
                <a:lnTo>
                  <a:pt x="419702" y="912884"/>
                </a:lnTo>
                <a:lnTo>
                  <a:pt x="347330" y="901110"/>
                </a:lnTo>
                <a:lnTo>
                  <a:pt x="279238" y="878466"/>
                </a:lnTo>
                <a:lnTo>
                  <a:pt x="216367" y="845894"/>
                </a:lnTo>
                <a:lnTo>
                  <a:pt x="159660" y="804334"/>
                </a:lnTo>
                <a:lnTo>
                  <a:pt x="110057" y="754729"/>
                </a:lnTo>
                <a:lnTo>
                  <a:pt x="68499" y="698020"/>
                </a:lnTo>
                <a:lnTo>
                  <a:pt x="35929" y="635150"/>
                </a:lnTo>
                <a:lnTo>
                  <a:pt x="13287" y="567061"/>
                </a:lnTo>
                <a:lnTo>
                  <a:pt x="1515" y="494693"/>
                </a:lnTo>
                <a:lnTo>
                  <a:pt x="0" y="457200"/>
                </a:lnTo>
                <a:close/>
              </a:path>
            </a:pathLst>
          </a:custGeom>
          <a:ln w="38100">
            <a:solidFill>
              <a:srgbClr val="940000"/>
            </a:solidFill>
          </a:ln>
        </p:spPr>
        <p:txBody>
          <a:bodyPr wrap="square" lIns="0" tIns="0" rIns="0" bIns="0" rtlCol="0"/>
          <a:lstStyle/>
          <a:p>
            <a:endParaRPr/>
          </a:p>
        </p:txBody>
      </p:sp>
      <p:sp>
        <p:nvSpPr>
          <p:cNvPr id="16" name="object 16" title="Red circle with a red diamond inside connecting the boxes representing the steps in the process.identifies process areas where materials are moved at the ground or floor level and that hazards can occur at each material handling step  "/>
          <p:cNvSpPr/>
          <p:nvPr/>
        </p:nvSpPr>
        <p:spPr>
          <a:xfrm>
            <a:off x="1013282" y="3142614"/>
            <a:ext cx="915035" cy="914400"/>
          </a:xfrm>
          <a:custGeom>
            <a:avLst/>
            <a:gdLst/>
            <a:ahLst/>
            <a:cxnLst/>
            <a:rect l="l" t="t" r="r" b="b"/>
            <a:pathLst>
              <a:path w="915035" h="914400">
                <a:moveTo>
                  <a:pt x="0" y="457200"/>
                </a:moveTo>
                <a:lnTo>
                  <a:pt x="5983" y="383015"/>
                </a:lnTo>
                <a:lnTo>
                  <a:pt x="23307" y="312651"/>
                </a:lnTo>
                <a:lnTo>
                  <a:pt x="51031" y="247046"/>
                </a:lnTo>
                <a:lnTo>
                  <a:pt x="88213" y="187141"/>
                </a:lnTo>
                <a:lnTo>
                  <a:pt x="133913" y="133873"/>
                </a:lnTo>
                <a:lnTo>
                  <a:pt x="187190" y="88184"/>
                </a:lnTo>
                <a:lnTo>
                  <a:pt x="247103" y="51013"/>
                </a:lnTo>
                <a:lnTo>
                  <a:pt x="312711" y="23298"/>
                </a:lnTo>
                <a:lnTo>
                  <a:pt x="383074" y="5981"/>
                </a:lnTo>
                <a:lnTo>
                  <a:pt x="457250" y="0"/>
                </a:lnTo>
                <a:lnTo>
                  <a:pt x="494744" y="1514"/>
                </a:lnTo>
                <a:lnTo>
                  <a:pt x="567111" y="13281"/>
                </a:lnTo>
                <a:lnTo>
                  <a:pt x="635201" y="35915"/>
                </a:lnTo>
                <a:lnTo>
                  <a:pt x="698071" y="68475"/>
                </a:lnTo>
                <a:lnTo>
                  <a:pt x="754779" y="110023"/>
                </a:lnTo>
                <a:lnTo>
                  <a:pt x="804385" y="159618"/>
                </a:lnTo>
                <a:lnTo>
                  <a:pt x="845944" y="216322"/>
                </a:lnTo>
                <a:lnTo>
                  <a:pt x="878517" y="279195"/>
                </a:lnTo>
                <a:lnTo>
                  <a:pt x="901161" y="347297"/>
                </a:lnTo>
                <a:lnTo>
                  <a:pt x="912934" y="419689"/>
                </a:lnTo>
                <a:lnTo>
                  <a:pt x="914450" y="457200"/>
                </a:lnTo>
                <a:lnTo>
                  <a:pt x="912934" y="494693"/>
                </a:lnTo>
                <a:lnTo>
                  <a:pt x="901161" y="567061"/>
                </a:lnTo>
                <a:lnTo>
                  <a:pt x="878517" y="635150"/>
                </a:lnTo>
                <a:lnTo>
                  <a:pt x="845944" y="698020"/>
                </a:lnTo>
                <a:lnTo>
                  <a:pt x="804385" y="754729"/>
                </a:lnTo>
                <a:lnTo>
                  <a:pt x="754779" y="804334"/>
                </a:lnTo>
                <a:lnTo>
                  <a:pt x="698071" y="845894"/>
                </a:lnTo>
                <a:lnTo>
                  <a:pt x="635201" y="878466"/>
                </a:lnTo>
                <a:lnTo>
                  <a:pt x="567111" y="901110"/>
                </a:lnTo>
                <a:lnTo>
                  <a:pt x="494744" y="912884"/>
                </a:lnTo>
                <a:lnTo>
                  <a:pt x="457250" y="914400"/>
                </a:lnTo>
                <a:lnTo>
                  <a:pt x="419744" y="912884"/>
                </a:lnTo>
                <a:lnTo>
                  <a:pt x="347357" y="901110"/>
                </a:lnTo>
                <a:lnTo>
                  <a:pt x="279254" y="878466"/>
                </a:lnTo>
                <a:lnTo>
                  <a:pt x="216376" y="845894"/>
                </a:lnTo>
                <a:lnTo>
                  <a:pt x="159663" y="804334"/>
                </a:lnTo>
                <a:lnTo>
                  <a:pt x="110057" y="754729"/>
                </a:lnTo>
                <a:lnTo>
                  <a:pt x="68498" y="698020"/>
                </a:lnTo>
                <a:lnTo>
                  <a:pt x="35928" y="635150"/>
                </a:lnTo>
                <a:lnTo>
                  <a:pt x="13287" y="567061"/>
                </a:lnTo>
                <a:lnTo>
                  <a:pt x="1515" y="494693"/>
                </a:lnTo>
                <a:lnTo>
                  <a:pt x="0" y="457200"/>
                </a:lnTo>
                <a:close/>
              </a:path>
            </a:pathLst>
          </a:custGeom>
          <a:ln w="38100">
            <a:solidFill>
              <a:srgbClr val="940000"/>
            </a:solidFill>
          </a:ln>
        </p:spPr>
        <p:txBody>
          <a:bodyPr wrap="square" lIns="0" tIns="0" rIns="0" bIns="0" rtlCol="0"/>
          <a:lstStyle/>
          <a:p>
            <a:endParaRPr/>
          </a:p>
        </p:txBody>
      </p:sp>
      <p:sp>
        <p:nvSpPr>
          <p:cNvPr id="17" name="object 17" title="Red circle with a red diamond inside connecting the boxes representing the steps in the process.identifies process areas where materials are moved at the ground or floor level and that hazards can occur at each material handling step  "/>
          <p:cNvSpPr/>
          <p:nvPr/>
        </p:nvSpPr>
        <p:spPr>
          <a:xfrm>
            <a:off x="990600" y="4666615"/>
            <a:ext cx="914400" cy="914400"/>
          </a:xfrm>
          <a:custGeom>
            <a:avLst/>
            <a:gdLst/>
            <a:ahLst/>
            <a:cxnLst/>
            <a:rect l="l" t="t" r="r" b="b"/>
            <a:pathLst>
              <a:path w="914400" h="914400">
                <a:moveTo>
                  <a:pt x="0" y="457200"/>
                </a:moveTo>
                <a:lnTo>
                  <a:pt x="5984" y="383015"/>
                </a:lnTo>
                <a:lnTo>
                  <a:pt x="23308" y="312651"/>
                </a:lnTo>
                <a:lnTo>
                  <a:pt x="51032" y="247046"/>
                </a:lnTo>
                <a:lnTo>
                  <a:pt x="88213" y="187141"/>
                </a:lnTo>
                <a:lnTo>
                  <a:pt x="133911" y="133873"/>
                </a:lnTo>
                <a:lnTo>
                  <a:pt x="187184" y="88184"/>
                </a:lnTo>
                <a:lnTo>
                  <a:pt x="247091" y="51013"/>
                </a:lnTo>
                <a:lnTo>
                  <a:pt x="312690" y="23298"/>
                </a:lnTo>
                <a:lnTo>
                  <a:pt x="383040" y="5981"/>
                </a:lnTo>
                <a:lnTo>
                  <a:pt x="457200" y="0"/>
                </a:lnTo>
                <a:lnTo>
                  <a:pt x="494693" y="1514"/>
                </a:lnTo>
                <a:lnTo>
                  <a:pt x="567061" y="13281"/>
                </a:lnTo>
                <a:lnTo>
                  <a:pt x="635150" y="35915"/>
                </a:lnTo>
                <a:lnTo>
                  <a:pt x="698020" y="68475"/>
                </a:lnTo>
                <a:lnTo>
                  <a:pt x="754729" y="110023"/>
                </a:lnTo>
                <a:lnTo>
                  <a:pt x="804334" y="159618"/>
                </a:lnTo>
                <a:lnTo>
                  <a:pt x="845894" y="216322"/>
                </a:lnTo>
                <a:lnTo>
                  <a:pt x="878466" y="279195"/>
                </a:lnTo>
                <a:lnTo>
                  <a:pt x="901110" y="347297"/>
                </a:lnTo>
                <a:lnTo>
                  <a:pt x="912884" y="419689"/>
                </a:lnTo>
                <a:lnTo>
                  <a:pt x="914400" y="457200"/>
                </a:lnTo>
                <a:lnTo>
                  <a:pt x="912884" y="494693"/>
                </a:lnTo>
                <a:lnTo>
                  <a:pt x="901110" y="567061"/>
                </a:lnTo>
                <a:lnTo>
                  <a:pt x="878466" y="635150"/>
                </a:lnTo>
                <a:lnTo>
                  <a:pt x="845894" y="698020"/>
                </a:lnTo>
                <a:lnTo>
                  <a:pt x="804334" y="754729"/>
                </a:lnTo>
                <a:lnTo>
                  <a:pt x="754729" y="804334"/>
                </a:lnTo>
                <a:lnTo>
                  <a:pt x="698020" y="845894"/>
                </a:lnTo>
                <a:lnTo>
                  <a:pt x="635150" y="878466"/>
                </a:lnTo>
                <a:lnTo>
                  <a:pt x="567061" y="901110"/>
                </a:lnTo>
                <a:lnTo>
                  <a:pt x="494693" y="912884"/>
                </a:lnTo>
                <a:lnTo>
                  <a:pt x="457200" y="914400"/>
                </a:lnTo>
                <a:lnTo>
                  <a:pt x="419702" y="912884"/>
                </a:lnTo>
                <a:lnTo>
                  <a:pt x="347330" y="901110"/>
                </a:lnTo>
                <a:lnTo>
                  <a:pt x="279238" y="878466"/>
                </a:lnTo>
                <a:lnTo>
                  <a:pt x="216367" y="845894"/>
                </a:lnTo>
                <a:lnTo>
                  <a:pt x="159660" y="804334"/>
                </a:lnTo>
                <a:lnTo>
                  <a:pt x="110057" y="754729"/>
                </a:lnTo>
                <a:lnTo>
                  <a:pt x="68499" y="698020"/>
                </a:lnTo>
                <a:lnTo>
                  <a:pt x="35929" y="635150"/>
                </a:lnTo>
                <a:lnTo>
                  <a:pt x="13287" y="567061"/>
                </a:lnTo>
                <a:lnTo>
                  <a:pt x="1515" y="494693"/>
                </a:lnTo>
                <a:lnTo>
                  <a:pt x="0" y="457200"/>
                </a:lnTo>
                <a:close/>
              </a:path>
            </a:pathLst>
          </a:custGeom>
          <a:ln w="38100">
            <a:solidFill>
              <a:srgbClr val="940000"/>
            </a:solidFill>
          </a:ln>
        </p:spPr>
        <p:txBody>
          <a:bodyPr wrap="square" lIns="0" tIns="0" rIns="0" bIns="0" rtlCol="0"/>
          <a:lstStyle/>
          <a:p>
            <a:endParaRPr/>
          </a:p>
        </p:txBody>
      </p:sp>
      <p:sp>
        <p:nvSpPr>
          <p:cNvPr id="18" name="object 18" title="Red circle with a red diamond inside connecting the boxes representing the steps in the process.identifies process areas where materials are moved at the ground or floor level and that hazards can occur at each material handling step  "/>
          <p:cNvSpPr/>
          <p:nvPr/>
        </p:nvSpPr>
        <p:spPr>
          <a:xfrm>
            <a:off x="2602229" y="5284089"/>
            <a:ext cx="914400" cy="914400"/>
          </a:xfrm>
          <a:custGeom>
            <a:avLst/>
            <a:gdLst/>
            <a:ahLst/>
            <a:cxnLst/>
            <a:rect l="l" t="t" r="r" b="b"/>
            <a:pathLst>
              <a:path w="914400" h="914400">
                <a:moveTo>
                  <a:pt x="0" y="457187"/>
                </a:moveTo>
                <a:lnTo>
                  <a:pt x="5984" y="383037"/>
                </a:lnTo>
                <a:lnTo>
                  <a:pt x="23311" y="312693"/>
                </a:lnTo>
                <a:lnTo>
                  <a:pt x="51037" y="247098"/>
                </a:lnTo>
                <a:lnTo>
                  <a:pt x="88221" y="187193"/>
                </a:lnTo>
                <a:lnTo>
                  <a:pt x="133921" y="133919"/>
                </a:lnTo>
                <a:lnTo>
                  <a:pt x="187195" y="88220"/>
                </a:lnTo>
                <a:lnTo>
                  <a:pt x="247102" y="51036"/>
                </a:lnTo>
                <a:lnTo>
                  <a:pt x="312700" y="23311"/>
                </a:lnTo>
                <a:lnTo>
                  <a:pt x="383046" y="5984"/>
                </a:lnTo>
                <a:lnTo>
                  <a:pt x="457200" y="0"/>
                </a:lnTo>
                <a:lnTo>
                  <a:pt x="494710" y="1515"/>
                </a:lnTo>
                <a:lnTo>
                  <a:pt x="567102" y="13289"/>
                </a:lnTo>
                <a:lnTo>
                  <a:pt x="635204" y="35932"/>
                </a:lnTo>
                <a:lnTo>
                  <a:pt x="698077" y="68505"/>
                </a:lnTo>
                <a:lnTo>
                  <a:pt x="754781" y="110064"/>
                </a:lnTo>
                <a:lnTo>
                  <a:pt x="804376" y="159668"/>
                </a:lnTo>
                <a:lnTo>
                  <a:pt x="845924" y="216375"/>
                </a:lnTo>
                <a:lnTo>
                  <a:pt x="878484" y="279243"/>
                </a:lnTo>
                <a:lnTo>
                  <a:pt x="901118" y="347331"/>
                </a:lnTo>
                <a:lnTo>
                  <a:pt x="912885" y="419695"/>
                </a:lnTo>
                <a:lnTo>
                  <a:pt x="914399" y="457187"/>
                </a:lnTo>
                <a:lnTo>
                  <a:pt x="912885" y="494684"/>
                </a:lnTo>
                <a:lnTo>
                  <a:pt x="901118" y="567056"/>
                </a:lnTo>
                <a:lnTo>
                  <a:pt x="878484" y="635148"/>
                </a:lnTo>
                <a:lnTo>
                  <a:pt x="845924" y="698019"/>
                </a:lnTo>
                <a:lnTo>
                  <a:pt x="804376" y="754726"/>
                </a:lnTo>
                <a:lnTo>
                  <a:pt x="754781" y="804330"/>
                </a:lnTo>
                <a:lnTo>
                  <a:pt x="698077" y="845887"/>
                </a:lnTo>
                <a:lnTo>
                  <a:pt x="635204" y="878457"/>
                </a:lnTo>
                <a:lnTo>
                  <a:pt x="567102" y="901099"/>
                </a:lnTo>
                <a:lnTo>
                  <a:pt x="494710" y="912871"/>
                </a:lnTo>
                <a:lnTo>
                  <a:pt x="457200" y="914387"/>
                </a:lnTo>
                <a:lnTo>
                  <a:pt x="419706" y="912871"/>
                </a:lnTo>
                <a:lnTo>
                  <a:pt x="347338" y="901099"/>
                </a:lnTo>
                <a:lnTo>
                  <a:pt x="279249" y="878457"/>
                </a:lnTo>
                <a:lnTo>
                  <a:pt x="216379" y="845887"/>
                </a:lnTo>
                <a:lnTo>
                  <a:pt x="159670" y="804330"/>
                </a:lnTo>
                <a:lnTo>
                  <a:pt x="110065" y="754726"/>
                </a:lnTo>
                <a:lnTo>
                  <a:pt x="68505" y="698019"/>
                </a:lnTo>
                <a:lnTo>
                  <a:pt x="35933" y="635148"/>
                </a:lnTo>
                <a:lnTo>
                  <a:pt x="13289" y="567056"/>
                </a:lnTo>
                <a:lnTo>
                  <a:pt x="1515" y="494684"/>
                </a:lnTo>
                <a:lnTo>
                  <a:pt x="0" y="457187"/>
                </a:lnTo>
                <a:close/>
              </a:path>
            </a:pathLst>
          </a:custGeom>
          <a:ln w="38100">
            <a:solidFill>
              <a:srgbClr val="940000"/>
            </a:solidFill>
          </a:ln>
        </p:spPr>
        <p:txBody>
          <a:bodyPr wrap="square" lIns="0" tIns="0" rIns="0" bIns="0" rtlCol="0"/>
          <a:lstStyle/>
          <a:p>
            <a:endParaRPr/>
          </a:p>
        </p:txBody>
      </p:sp>
      <p:sp>
        <p:nvSpPr>
          <p:cNvPr id="19" name="object 19" title="Red circle with a red diamond inside connecting the boxes representing the steps in the process.identifies process areas where materials are moved at the ground or floor level and that hazards can occur at each material handling step  "/>
          <p:cNvSpPr/>
          <p:nvPr/>
        </p:nvSpPr>
        <p:spPr>
          <a:xfrm>
            <a:off x="3678046" y="4646167"/>
            <a:ext cx="914400" cy="914400"/>
          </a:xfrm>
          <a:custGeom>
            <a:avLst/>
            <a:gdLst/>
            <a:ahLst/>
            <a:cxnLst/>
            <a:rect l="l" t="t" r="r" b="b"/>
            <a:pathLst>
              <a:path w="914400" h="914400">
                <a:moveTo>
                  <a:pt x="0" y="457199"/>
                </a:moveTo>
                <a:lnTo>
                  <a:pt x="5981" y="383046"/>
                </a:lnTo>
                <a:lnTo>
                  <a:pt x="23298" y="312700"/>
                </a:lnTo>
                <a:lnTo>
                  <a:pt x="51013" y="247102"/>
                </a:lnTo>
                <a:lnTo>
                  <a:pt x="88184" y="187195"/>
                </a:lnTo>
                <a:lnTo>
                  <a:pt x="133873" y="133921"/>
                </a:lnTo>
                <a:lnTo>
                  <a:pt x="187141" y="88221"/>
                </a:lnTo>
                <a:lnTo>
                  <a:pt x="247046" y="51037"/>
                </a:lnTo>
                <a:lnTo>
                  <a:pt x="312651" y="23311"/>
                </a:lnTo>
                <a:lnTo>
                  <a:pt x="383015" y="5984"/>
                </a:lnTo>
                <a:lnTo>
                  <a:pt x="457200" y="0"/>
                </a:lnTo>
                <a:lnTo>
                  <a:pt x="494693" y="1515"/>
                </a:lnTo>
                <a:lnTo>
                  <a:pt x="567061" y="13289"/>
                </a:lnTo>
                <a:lnTo>
                  <a:pt x="635150" y="35933"/>
                </a:lnTo>
                <a:lnTo>
                  <a:pt x="698020" y="68505"/>
                </a:lnTo>
                <a:lnTo>
                  <a:pt x="754729" y="110065"/>
                </a:lnTo>
                <a:lnTo>
                  <a:pt x="804334" y="159670"/>
                </a:lnTo>
                <a:lnTo>
                  <a:pt x="845894" y="216379"/>
                </a:lnTo>
                <a:lnTo>
                  <a:pt x="878466" y="279249"/>
                </a:lnTo>
                <a:lnTo>
                  <a:pt x="901110" y="347338"/>
                </a:lnTo>
                <a:lnTo>
                  <a:pt x="912884" y="419706"/>
                </a:lnTo>
                <a:lnTo>
                  <a:pt x="914400" y="457199"/>
                </a:lnTo>
                <a:lnTo>
                  <a:pt x="912884" y="494693"/>
                </a:lnTo>
                <a:lnTo>
                  <a:pt x="901110" y="567061"/>
                </a:lnTo>
                <a:lnTo>
                  <a:pt x="878466" y="635150"/>
                </a:lnTo>
                <a:lnTo>
                  <a:pt x="845894" y="698020"/>
                </a:lnTo>
                <a:lnTo>
                  <a:pt x="804334" y="754729"/>
                </a:lnTo>
                <a:lnTo>
                  <a:pt x="754729" y="804334"/>
                </a:lnTo>
                <a:lnTo>
                  <a:pt x="698020" y="845894"/>
                </a:lnTo>
                <a:lnTo>
                  <a:pt x="635150" y="878466"/>
                </a:lnTo>
                <a:lnTo>
                  <a:pt x="567061" y="901110"/>
                </a:lnTo>
                <a:lnTo>
                  <a:pt x="494693" y="912884"/>
                </a:lnTo>
                <a:lnTo>
                  <a:pt x="457200" y="914399"/>
                </a:lnTo>
                <a:lnTo>
                  <a:pt x="419689" y="912884"/>
                </a:lnTo>
                <a:lnTo>
                  <a:pt x="347297" y="901110"/>
                </a:lnTo>
                <a:lnTo>
                  <a:pt x="279195" y="878466"/>
                </a:lnTo>
                <a:lnTo>
                  <a:pt x="216322" y="845894"/>
                </a:lnTo>
                <a:lnTo>
                  <a:pt x="159618" y="804334"/>
                </a:lnTo>
                <a:lnTo>
                  <a:pt x="110023" y="754729"/>
                </a:lnTo>
                <a:lnTo>
                  <a:pt x="68475" y="698020"/>
                </a:lnTo>
                <a:lnTo>
                  <a:pt x="35915" y="635150"/>
                </a:lnTo>
                <a:lnTo>
                  <a:pt x="13281" y="567061"/>
                </a:lnTo>
                <a:lnTo>
                  <a:pt x="1514" y="494693"/>
                </a:lnTo>
                <a:lnTo>
                  <a:pt x="0" y="457199"/>
                </a:lnTo>
                <a:close/>
              </a:path>
            </a:pathLst>
          </a:custGeom>
          <a:ln w="38100">
            <a:solidFill>
              <a:srgbClr val="940000"/>
            </a:solidFill>
          </a:ln>
        </p:spPr>
        <p:txBody>
          <a:bodyPr wrap="square" lIns="0" tIns="0" rIns="0" bIns="0" rtlCol="0"/>
          <a:lstStyle/>
          <a:p>
            <a:endParaRPr/>
          </a:p>
        </p:txBody>
      </p:sp>
      <p:sp>
        <p:nvSpPr>
          <p:cNvPr id="20" name="object 20" title="Red circle with a red diamond inside connecting the boxes representing the steps in the process.identifies process areas where materials are moved at the ground or floor level and that hazards can occur at each material handling step  "/>
          <p:cNvSpPr/>
          <p:nvPr/>
        </p:nvSpPr>
        <p:spPr>
          <a:xfrm>
            <a:off x="3738498" y="3084702"/>
            <a:ext cx="914400" cy="914400"/>
          </a:xfrm>
          <a:custGeom>
            <a:avLst/>
            <a:gdLst/>
            <a:ahLst/>
            <a:cxnLst/>
            <a:rect l="l" t="t" r="r" b="b"/>
            <a:pathLst>
              <a:path w="914400" h="914400">
                <a:moveTo>
                  <a:pt x="0" y="457200"/>
                </a:moveTo>
                <a:lnTo>
                  <a:pt x="5984" y="383046"/>
                </a:lnTo>
                <a:lnTo>
                  <a:pt x="23311" y="312700"/>
                </a:lnTo>
                <a:lnTo>
                  <a:pt x="51037" y="247102"/>
                </a:lnTo>
                <a:lnTo>
                  <a:pt x="88221" y="187195"/>
                </a:lnTo>
                <a:lnTo>
                  <a:pt x="133921" y="133921"/>
                </a:lnTo>
                <a:lnTo>
                  <a:pt x="187195" y="88221"/>
                </a:lnTo>
                <a:lnTo>
                  <a:pt x="247102" y="51037"/>
                </a:lnTo>
                <a:lnTo>
                  <a:pt x="312700" y="23311"/>
                </a:lnTo>
                <a:lnTo>
                  <a:pt x="383046" y="5984"/>
                </a:lnTo>
                <a:lnTo>
                  <a:pt x="457200" y="0"/>
                </a:lnTo>
                <a:lnTo>
                  <a:pt x="494693" y="1515"/>
                </a:lnTo>
                <a:lnTo>
                  <a:pt x="567061" y="13289"/>
                </a:lnTo>
                <a:lnTo>
                  <a:pt x="635150" y="35933"/>
                </a:lnTo>
                <a:lnTo>
                  <a:pt x="698020" y="68505"/>
                </a:lnTo>
                <a:lnTo>
                  <a:pt x="754729" y="110065"/>
                </a:lnTo>
                <a:lnTo>
                  <a:pt x="804334" y="159670"/>
                </a:lnTo>
                <a:lnTo>
                  <a:pt x="845894" y="216379"/>
                </a:lnTo>
                <a:lnTo>
                  <a:pt x="878466" y="279249"/>
                </a:lnTo>
                <a:lnTo>
                  <a:pt x="901110" y="347338"/>
                </a:lnTo>
                <a:lnTo>
                  <a:pt x="912884" y="419706"/>
                </a:lnTo>
                <a:lnTo>
                  <a:pt x="914400" y="457200"/>
                </a:lnTo>
                <a:lnTo>
                  <a:pt x="912884" y="494693"/>
                </a:lnTo>
                <a:lnTo>
                  <a:pt x="901110" y="567061"/>
                </a:lnTo>
                <a:lnTo>
                  <a:pt x="878466" y="635150"/>
                </a:lnTo>
                <a:lnTo>
                  <a:pt x="845894" y="698020"/>
                </a:lnTo>
                <a:lnTo>
                  <a:pt x="804334" y="754729"/>
                </a:lnTo>
                <a:lnTo>
                  <a:pt x="754729" y="804334"/>
                </a:lnTo>
                <a:lnTo>
                  <a:pt x="698020" y="845894"/>
                </a:lnTo>
                <a:lnTo>
                  <a:pt x="635150" y="878466"/>
                </a:lnTo>
                <a:lnTo>
                  <a:pt x="567061" y="901110"/>
                </a:lnTo>
                <a:lnTo>
                  <a:pt x="494693" y="912884"/>
                </a:lnTo>
                <a:lnTo>
                  <a:pt x="457200" y="914400"/>
                </a:lnTo>
                <a:lnTo>
                  <a:pt x="419706" y="912884"/>
                </a:lnTo>
                <a:lnTo>
                  <a:pt x="347338" y="901110"/>
                </a:lnTo>
                <a:lnTo>
                  <a:pt x="279249" y="878466"/>
                </a:lnTo>
                <a:lnTo>
                  <a:pt x="216379" y="845894"/>
                </a:lnTo>
                <a:lnTo>
                  <a:pt x="159670" y="804334"/>
                </a:lnTo>
                <a:lnTo>
                  <a:pt x="110065" y="754729"/>
                </a:lnTo>
                <a:lnTo>
                  <a:pt x="68505" y="698020"/>
                </a:lnTo>
                <a:lnTo>
                  <a:pt x="35933" y="635150"/>
                </a:lnTo>
                <a:lnTo>
                  <a:pt x="13289" y="567061"/>
                </a:lnTo>
                <a:lnTo>
                  <a:pt x="1515" y="494693"/>
                </a:lnTo>
                <a:lnTo>
                  <a:pt x="0" y="457200"/>
                </a:lnTo>
                <a:close/>
              </a:path>
            </a:pathLst>
          </a:custGeom>
          <a:ln w="38100">
            <a:solidFill>
              <a:srgbClr val="940000"/>
            </a:solidFill>
          </a:ln>
        </p:spPr>
        <p:txBody>
          <a:bodyPr wrap="square" lIns="0" tIns="0" rIns="0" bIns="0" rtlCol="0"/>
          <a:lstStyle/>
          <a:p>
            <a:endParaRPr/>
          </a:p>
        </p:txBody>
      </p:sp>
      <p:sp>
        <p:nvSpPr>
          <p:cNvPr id="21" name="object 21" title="Red circle with a red diamond inside connecting the boxes representing the steps in the process.identifies process areas where materials are moved at the ground or floor level and that hazards can occur at each material handling step  "/>
          <p:cNvSpPr/>
          <p:nvPr/>
        </p:nvSpPr>
        <p:spPr>
          <a:xfrm>
            <a:off x="5499353" y="2115185"/>
            <a:ext cx="914400" cy="914400"/>
          </a:xfrm>
          <a:custGeom>
            <a:avLst/>
            <a:gdLst/>
            <a:ahLst/>
            <a:cxnLst/>
            <a:rect l="l" t="t" r="r" b="b"/>
            <a:pathLst>
              <a:path w="914400" h="914400">
                <a:moveTo>
                  <a:pt x="0" y="457200"/>
                </a:moveTo>
                <a:lnTo>
                  <a:pt x="5984" y="383046"/>
                </a:lnTo>
                <a:lnTo>
                  <a:pt x="23311" y="312700"/>
                </a:lnTo>
                <a:lnTo>
                  <a:pt x="51037" y="247102"/>
                </a:lnTo>
                <a:lnTo>
                  <a:pt x="88221" y="187195"/>
                </a:lnTo>
                <a:lnTo>
                  <a:pt x="133921" y="133921"/>
                </a:lnTo>
                <a:lnTo>
                  <a:pt x="187195" y="88221"/>
                </a:lnTo>
                <a:lnTo>
                  <a:pt x="247102" y="51037"/>
                </a:lnTo>
                <a:lnTo>
                  <a:pt x="312700" y="23311"/>
                </a:lnTo>
                <a:lnTo>
                  <a:pt x="383046" y="5984"/>
                </a:lnTo>
                <a:lnTo>
                  <a:pt x="457200" y="0"/>
                </a:lnTo>
                <a:lnTo>
                  <a:pt x="494693" y="1515"/>
                </a:lnTo>
                <a:lnTo>
                  <a:pt x="567061" y="13289"/>
                </a:lnTo>
                <a:lnTo>
                  <a:pt x="635150" y="35933"/>
                </a:lnTo>
                <a:lnTo>
                  <a:pt x="698020" y="68505"/>
                </a:lnTo>
                <a:lnTo>
                  <a:pt x="754729" y="110065"/>
                </a:lnTo>
                <a:lnTo>
                  <a:pt x="804334" y="159670"/>
                </a:lnTo>
                <a:lnTo>
                  <a:pt x="845894" y="216379"/>
                </a:lnTo>
                <a:lnTo>
                  <a:pt x="878466" y="279249"/>
                </a:lnTo>
                <a:lnTo>
                  <a:pt x="901110" y="347338"/>
                </a:lnTo>
                <a:lnTo>
                  <a:pt x="912884" y="419706"/>
                </a:lnTo>
                <a:lnTo>
                  <a:pt x="914400" y="457200"/>
                </a:lnTo>
                <a:lnTo>
                  <a:pt x="912884" y="494710"/>
                </a:lnTo>
                <a:lnTo>
                  <a:pt x="901110" y="567102"/>
                </a:lnTo>
                <a:lnTo>
                  <a:pt x="878466" y="635204"/>
                </a:lnTo>
                <a:lnTo>
                  <a:pt x="845894" y="698077"/>
                </a:lnTo>
                <a:lnTo>
                  <a:pt x="804334" y="754781"/>
                </a:lnTo>
                <a:lnTo>
                  <a:pt x="754729" y="804376"/>
                </a:lnTo>
                <a:lnTo>
                  <a:pt x="698020" y="845924"/>
                </a:lnTo>
                <a:lnTo>
                  <a:pt x="635150" y="878484"/>
                </a:lnTo>
                <a:lnTo>
                  <a:pt x="567061" y="901118"/>
                </a:lnTo>
                <a:lnTo>
                  <a:pt x="494693" y="912885"/>
                </a:lnTo>
                <a:lnTo>
                  <a:pt x="457200" y="914400"/>
                </a:lnTo>
                <a:lnTo>
                  <a:pt x="419706" y="912885"/>
                </a:lnTo>
                <a:lnTo>
                  <a:pt x="347338" y="901118"/>
                </a:lnTo>
                <a:lnTo>
                  <a:pt x="279249" y="878484"/>
                </a:lnTo>
                <a:lnTo>
                  <a:pt x="216379" y="845924"/>
                </a:lnTo>
                <a:lnTo>
                  <a:pt x="159670" y="804376"/>
                </a:lnTo>
                <a:lnTo>
                  <a:pt x="110065" y="754781"/>
                </a:lnTo>
                <a:lnTo>
                  <a:pt x="68505" y="698077"/>
                </a:lnTo>
                <a:lnTo>
                  <a:pt x="35933" y="635204"/>
                </a:lnTo>
                <a:lnTo>
                  <a:pt x="13289" y="567102"/>
                </a:lnTo>
                <a:lnTo>
                  <a:pt x="1515" y="494710"/>
                </a:lnTo>
                <a:lnTo>
                  <a:pt x="0" y="457200"/>
                </a:lnTo>
                <a:close/>
              </a:path>
            </a:pathLst>
          </a:custGeom>
          <a:ln w="38100">
            <a:solidFill>
              <a:srgbClr val="940000"/>
            </a:solidFill>
          </a:ln>
        </p:spPr>
        <p:txBody>
          <a:bodyPr wrap="square" lIns="0" tIns="0" rIns="0" bIns="0" rtlCol="0"/>
          <a:lstStyle/>
          <a:p>
            <a:endParaRPr/>
          </a:p>
        </p:txBody>
      </p:sp>
      <p:sp>
        <p:nvSpPr>
          <p:cNvPr id="22" name="object 22" title="Red circle with a red diamond inside connecting the boxes representing the steps in the process.identifies process areas where materials are moved at the ground or floor level and that hazards can occur at each material handling step  "/>
          <p:cNvSpPr/>
          <p:nvPr/>
        </p:nvSpPr>
        <p:spPr>
          <a:xfrm>
            <a:off x="6417690" y="3084702"/>
            <a:ext cx="914400" cy="914400"/>
          </a:xfrm>
          <a:custGeom>
            <a:avLst/>
            <a:gdLst/>
            <a:ahLst/>
            <a:cxnLst/>
            <a:rect l="l" t="t" r="r" b="b"/>
            <a:pathLst>
              <a:path w="914400" h="914400">
                <a:moveTo>
                  <a:pt x="0" y="457200"/>
                </a:moveTo>
                <a:lnTo>
                  <a:pt x="5984" y="383046"/>
                </a:lnTo>
                <a:lnTo>
                  <a:pt x="23311" y="312700"/>
                </a:lnTo>
                <a:lnTo>
                  <a:pt x="51037" y="247102"/>
                </a:lnTo>
                <a:lnTo>
                  <a:pt x="88221" y="187195"/>
                </a:lnTo>
                <a:lnTo>
                  <a:pt x="133921" y="133921"/>
                </a:lnTo>
                <a:lnTo>
                  <a:pt x="187195" y="88221"/>
                </a:lnTo>
                <a:lnTo>
                  <a:pt x="247102" y="51037"/>
                </a:lnTo>
                <a:lnTo>
                  <a:pt x="312700" y="23311"/>
                </a:lnTo>
                <a:lnTo>
                  <a:pt x="383046" y="5984"/>
                </a:lnTo>
                <a:lnTo>
                  <a:pt x="457200" y="0"/>
                </a:lnTo>
                <a:lnTo>
                  <a:pt x="494693" y="1515"/>
                </a:lnTo>
                <a:lnTo>
                  <a:pt x="567061" y="13289"/>
                </a:lnTo>
                <a:lnTo>
                  <a:pt x="635150" y="35933"/>
                </a:lnTo>
                <a:lnTo>
                  <a:pt x="698020" y="68505"/>
                </a:lnTo>
                <a:lnTo>
                  <a:pt x="754729" y="110065"/>
                </a:lnTo>
                <a:lnTo>
                  <a:pt x="804334" y="159670"/>
                </a:lnTo>
                <a:lnTo>
                  <a:pt x="845894" y="216379"/>
                </a:lnTo>
                <a:lnTo>
                  <a:pt x="878466" y="279249"/>
                </a:lnTo>
                <a:lnTo>
                  <a:pt x="901110" y="347338"/>
                </a:lnTo>
                <a:lnTo>
                  <a:pt x="912884" y="419706"/>
                </a:lnTo>
                <a:lnTo>
                  <a:pt x="914400" y="457200"/>
                </a:lnTo>
                <a:lnTo>
                  <a:pt x="912884" y="494693"/>
                </a:lnTo>
                <a:lnTo>
                  <a:pt x="901110" y="567061"/>
                </a:lnTo>
                <a:lnTo>
                  <a:pt x="878466" y="635150"/>
                </a:lnTo>
                <a:lnTo>
                  <a:pt x="845894" y="698020"/>
                </a:lnTo>
                <a:lnTo>
                  <a:pt x="804334" y="754729"/>
                </a:lnTo>
                <a:lnTo>
                  <a:pt x="754729" y="804334"/>
                </a:lnTo>
                <a:lnTo>
                  <a:pt x="698020" y="845894"/>
                </a:lnTo>
                <a:lnTo>
                  <a:pt x="635150" y="878466"/>
                </a:lnTo>
                <a:lnTo>
                  <a:pt x="567061" y="901110"/>
                </a:lnTo>
                <a:lnTo>
                  <a:pt x="494693" y="912884"/>
                </a:lnTo>
                <a:lnTo>
                  <a:pt x="457200" y="914400"/>
                </a:lnTo>
                <a:lnTo>
                  <a:pt x="419706" y="912884"/>
                </a:lnTo>
                <a:lnTo>
                  <a:pt x="347338" y="901110"/>
                </a:lnTo>
                <a:lnTo>
                  <a:pt x="279249" y="878466"/>
                </a:lnTo>
                <a:lnTo>
                  <a:pt x="216379" y="845894"/>
                </a:lnTo>
                <a:lnTo>
                  <a:pt x="159670" y="804334"/>
                </a:lnTo>
                <a:lnTo>
                  <a:pt x="110065" y="754729"/>
                </a:lnTo>
                <a:lnTo>
                  <a:pt x="68505" y="698020"/>
                </a:lnTo>
                <a:lnTo>
                  <a:pt x="35933" y="635150"/>
                </a:lnTo>
                <a:lnTo>
                  <a:pt x="13289" y="567061"/>
                </a:lnTo>
                <a:lnTo>
                  <a:pt x="1515" y="494693"/>
                </a:lnTo>
                <a:lnTo>
                  <a:pt x="0" y="457200"/>
                </a:lnTo>
                <a:close/>
              </a:path>
            </a:pathLst>
          </a:custGeom>
          <a:ln w="38100">
            <a:solidFill>
              <a:srgbClr val="940000"/>
            </a:solidFill>
          </a:ln>
        </p:spPr>
        <p:txBody>
          <a:bodyPr wrap="square" lIns="0" tIns="0" rIns="0" bIns="0" rtlCol="0"/>
          <a:lstStyle/>
          <a:p>
            <a:endParaRPr/>
          </a:p>
        </p:txBody>
      </p:sp>
      <p:sp>
        <p:nvSpPr>
          <p:cNvPr id="23" name="object 23" title="Red circle with a red diamond inside connecting the boxes representing the steps in the process.identifies process areas where materials are moved at the ground or floor level and that hazards can occur at each material handling step  "/>
          <p:cNvSpPr/>
          <p:nvPr/>
        </p:nvSpPr>
        <p:spPr>
          <a:xfrm>
            <a:off x="6523101" y="4576953"/>
            <a:ext cx="914400" cy="914400"/>
          </a:xfrm>
          <a:custGeom>
            <a:avLst/>
            <a:gdLst/>
            <a:ahLst/>
            <a:cxnLst/>
            <a:rect l="l" t="t" r="r" b="b"/>
            <a:pathLst>
              <a:path w="914400" h="914400">
                <a:moveTo>
                  <a:pt x="0" y="457200"/>
                </a:moveTo>
                <a:lnTo>
                  <a:pt x="5984" y="383046"/>
                </a:lnTo>
                <a:lnTo>
                  <a:pt x="23311" y="312700"/>
                </a:lnTo>
                <a:lnTo>
                  <a:pt x="51037" y="247102"/>
                </a:lnTo>
                <a:lnTo>
                  <a:pt x="88221" y="187195"/>
                </a:lnTo>
                <a:lnTo>
                  <a:pt x="133921" y="133921"/>
                </a:lnTo>
                <a:lnTo>
                  <a:pt x="187195" y="88221"/>
                </a:lnTo>
                <a:lnTo>
                  <a:pt x="247102" y="51037"/>
                </a:lnTo>
                <a:lnTo>
                  <a:pt x="312700" y="23311"/>
                </a:lnTo>
                <a:lnTo>
                  <a:pt x="383046" y="5984"/>
                </a:lnTo>
                <a:lnTo>
                  <a:pt x="457200" y="0"/>
                </a:lnTo>
                <a:lnTo>
                  <a:pt x="494693" y="1515"/>
                </a:lnTo>
                <a:lnTo>
                  <a:pt x="567061" y="13289"/>
                </a:lnTo>
                <a:lnTo>
                  <a:pt x="635150" y="35933"/>
                </a:lnTo>
                <a:lnTo>
                  <a:pt x="698020" y="68505"/>
                </a:lnTo>
                <a:lnTo>
                  <a:pt x="754729" y="110065"/>
                </a:lnTo>
                <a:lnTo>
                  <a:pt x="804334" y="159670"/>
                </a:lnTo>
                <a:lnTo>
                  <a:pt x="845894" y="216379"/>
                </a:lnTo>
                <a:lnTo>
                  <a:pt x="878466" y="279249"/>
                </a:lnTo>
                <a:lnTo>
                  <a:pt x="901110" y="347338"/>
                </a:lnTo>
                <a:lnTo>
                  <a:pt x="912884" y="419706"/>
                </a:lnTo>
                <a:lnTo>
                  <a:pt x="914400" y="457200"/>
                </a:lnTo>
                <a:lnTo>
                  <a:pt x="912884" y="494693"/>
                </a:lnTo>
                <a:lnTo>
                  <a:pt x="901110" y="567061"/>
                </a:lnTo>
                <a:lnTo>
                  <a:pt x="878466" y="635150"/>
                </a:lnTo>
                <a:lnTo>
                  <a:pt x="845894" y="698020"/>
                </a:lnTo>
                <a:lnTo>
                  <a:pt x="804334" y="754729"/>
                </a:lnTo>
                <a:lnTo>
                  <a:pt x="754729" y="804334"/>
                </a:lnTo>
                <a:lnTo>
                  <a:pt x="698020" y="845894"/>
                </a:lnTo>
                <a:lnTo>
                  <a:pt x="635150" y="878466"/>
                </a:lnTo>
                <a:lnTo>
                  <a:pt x="567061" y="901110"/>
                </a:lnTo>
                <a:lnTo>
                  <a:pt x="494693" y="912884"/>
                </a:lnTo>
                <a:lnTo>
                  <a:pt x="457200" y="914400"/>
                </a:lnTo>
                <a:lnTo>
                  <a:pt x="419706" y="912884"/>
                </a:lnTo>
                <a:lnTo>
                  <a:pt x="347338" y="901110"/>
                </a:lnTo>
                <a:lnTo>
                  <a:pt x="279249" y="878466"/>
                </a:lnTo>
                <a:lnTo>
                  <a:pt x="216379" y="845894"/>
                </a:lnTo>
                <a:lnTo>
                  <a:pt x="159670" y="804334"/>
                </a:lnTo>
                <a:lnTo>
                  <a:pt x="110065" y="754729"/>
                </a:lnTo>
                <a:lnTo>
                  <a:pt x="68505" y="698020"/>
                </a:lnTo>
                <a:lnTo>
                  <a:pt x="35933" y="635150"/>
                </a:lnTo>
                <a:lnTo>
                  <a:pt x="13289" y="567061"/>
                </a:lnTo>
                <a:lnTo>
                  <a:pt x="1515" y="494693"/>
                </a:lnTo>
                <a:lnTo>
                  <a:pt x="0" y="457200"/>
                </a:lnTo>
                <a:close/>
              </a:path>
            </a:pathLst>
          </a:custGeom>
          <a:ln w="38100">
            <a:solidFill>
              <a:srgbClr val="940000"/>
            </a:solidFill>
          </a:ln>
        </p:spPr>
        <p:txBody>
          <a:bodyPr wrap="square" lIns="0" tIns="0" rIns="0" bIns="0" rtlCol="0"/>
          <a:lstStyle/>
          <a:p>
            <a:endParaRPr/>
          </a:p>
        </p:txBody>
      </p:sp>
      <p:sp>
        <p:nvSpPr>
          <p:cNvPr id="24" name="object 2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20</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4CC"/>
            </a:solidFill>
          </a:ln>
        </p:spPr>
        <p:txBody>
          <a:bodyPr wrap="square" lIns="0" tIns="0" rIns="0" bIns="0" rtlCol="0"/>
          <a:lstStyle/>
          <a:p>
            <a:endParaRPr/>
          </a:p>
        </p:txBody>
      </p:sp>
      <p:sp>
        <p:nvSpPr>
          <p:cNvPr id="3" name="object 3"/>
          <p:cNvSpPr txBox="1"/>
          <p:nvPr/>
        </p:nvSpPr>
        <p:spPr>
          <a:xfrm>
            <a:off x="622808" y="1661339"/>
            <a:ext cx="8053705" cy="807720"/>
          </a:xfrm>
          <a:prstGeom prst="rect">
            <a:avLst/>
          </a:prstGeom>
        </p:spPr>
        <p:txBody>
          <a:bodyPr vert="horz" wrap="square" lIns="0" tIns="0" rIns="0" bIns="0" rtlCol="0">
            <a:spAutoFit/>
          </a:bodyPr>
          <a:lstStyle/>
          <a:p>
            <a:pPr marL="12700">
              <a:lnSpc>
                <a:spcPct val="100000"/>
              </a:lnSpc>
            </a:pPr>
            <a:r>
              <a:rPr sz="2800" b="1" spc="-25" dirty="0">
                <a:solidFill>
                  <a:srgbClr val="0C2FB8"/>
                </a:solidFill>
                <a:latin typeface="Arial"/>
                <a:cs typeface="Arial"/>
              </a:rPr>
              <a:t>M</a:t>
            </a:r>
            <a:r>
              <a:rPr sz="2800" b="1" spc="-30" dirty="0">
                <a:solidFill>
                  <a:srgbClr val="0C2FB8"/>
                </a:solidFill>
                <a:latin typeface="Arial"/>
                <a:cs typeface="Arial"/>
              </a:rPr>
              <a:t>o</a:t>
            </a:r>
            <a:r>
              <a:rPr sz="2800" b="1" spc="-20" dirty="0">
                <a:solidFill>
                  <a:srgbClr val="0C2FB8"/>
                </a:solidFill>
                <a:latin typeface="Arial"/>
                <a:cs typeface="Arial"/>
              </a:rPr>
              <a:t>vem</a:t>
            </a:r>
            <a:r>
              <a:rPr sz="2800" b="1" spc="-15" dirty="0">
                <a:solidFill>
                  <a:srgbClr val="0C2FB8"/>
                </a:solidFill>
                <a:latin typeface="Arial"/>
                <a:cs typeface="Arial"/>
              </a:rPr>
              <a:t>ent</a:t>
            </a:r>
            <a:r>
              <a:rPr sz="2800" b="1" spc="30" dirty="0">
                <a:solidFill>
                  <a:srgbClr val="0C2FB8"/>
                </a:solidFill>
                <a:latin typeface="Arial"/>
                <a:cs typeface="Arial"/>
              </a:rPr>
              <a:t> </a:t>
            </a:r>
            <a:r>
              <a:rPr sz="2800" b="1" spc="-15" dirty="0">
                <a:solidFill>
                  <a:srgbClr val="0C2FB8"/>
                </a:solidFill>
                <a:latin typeface="Arial"/>
                <a:cs typeface="Arial"/>
              </a:rPr>
              <a:t>at</a:t>
            </a:r>
            <a:r>
              <a:rPr sz="2800" b="1" spc="5" dirty="0">
                <a:solidFill>
                  <a:srgbClr val="0C2FB8"/>
                </a:solidFill>
                <a:latin typeface="Arial"/>
                <a:cs typeface="Arial"/>
              </a:rPr>
              <a:t> </a:t>
            </a:r>
            <a:r>
              <a:rPr sz="2800" b="1" spc="-15" dirty="0">
                <a:solidFill>
                  <a:srgbClr val="0C2FB8"/>
                </a:solidFill>
                <a:latin typeface="Arial"/>
                <a:cs typeface="Arial"/>
              </a:rPr>
              <a:t>Fl</a:t>
            </a:r>
            <a:r>
              <a:rPr sz="2800" b="1" spc="-30" dirty="0">
                <a:solidFill>
                  <a:srgbClr val="0C2FB8"/>
                </a:solidFill>
                <a:latin typeface="Arial"/>
                <a:cs typeface="Arial"/>
              </a:rPr>
              <a:t>o</a:t>
            </a:r>
            <a:r>
              <a:rPr sz="2800" b="1" spc="-15" dirty="0">
                <a:solidFill>
                  <a:srgbClr val="0C2FB8"/>
                </a:solidFill>
                <a:latin typeface="Arial"/>
                <a:cs typeface="Arial"/>
              </a:rPr>
              <a:t>or</a:t>
            </a:r>
            <a:r>
              <a:rPr sz="2800" b="1" spc="5" dirty="0">
                <a:solidFill>
                  <a:srgbClr val="0C2FB8"/>
                </a:solidFill>
                <a:latin typeface="Arial"/>
                <a:cs typeface="Arial"/>
              </a:rPr>
              <a:t> </a:t>
            </a:r>
            <a:r>
              <a:rPr sz="2800" b="1" spc="-15" dirty="0">
                <a:solidFill>
                  <a:srgbClr val="0C2FB8"/>
                </a:solidFill>
                <a:latin typeface="Arial"/>
                <a:cs typeface="Arial"/>
              </a:rPr>
              <a:t>or</a:t>
            </a:r>
            <a:r>
              <a:rPr sz="2800" b="1" spc="-5" dirty="0">
                <a:solidFill>
                  <a:srgbClr val="0C2FB8"/>
                </a:solidFill>
                <a:latin typeface="Arial"/>
                <a:cs typeface="Arial"/>
              </a:rPr>
              <a:t> </a:t>
            </a:r>
            <a:r>
              <a:rPr sz="2800" b="1" spc="-20" dirty="0">
                <a:solidFill>
                  <a:srgbClr val="0C2FB8"/>
                </a:solidFill>
                <a:latin typeface="Arial"/>
                <a:cs typeface="Arial"/>
              </a:rPr>
              <a:t>Gro</a:t>
            </a:r>
            <a:r>
              <a:rPr sz="2800" b="1" spc="-35" dirty="0">
                <a:solidFill>
                  <a:srgbClr val="0C2FB8"/>
                </a:solidFill>
                <a:latin typeface="Arial"/>
                <a:cs typeface="Arial"/>
              </a:rPr>
              <a:t>u</a:t>
            </a:r>
            <a:r>
              <a:rPr sz="2800" b="1" spc="-20" dirty="0">
                <a:solidFill>
                  <a:srgbClr val="0C2FB8"/>
                </a:solidFill>
                <a:latin typeface="Arial"/>
                <a:cs typeface="Arial"/>
              </a:rPr>
              <a:t>nd</a:t>
            </a:r>
            <a:r>
              <a:rPr sz="2800" b="1" spc="10" dirty="0">
                <a:solidFill>
                  <a:srgbClr val="0C2FB8"/>
                </a:solidFill>
                <a:latin typeface="Arial"/>
                <a:cs typeface="Arial"/>
              </a:rPr>
              <a:t> </a:t>
            </a:r>
            <a:r>
              <a:rPr sz="2800" b="1" spc="-20" dirty="0">
                <a:solidFill>
                  <a:srgbClr val="0C2FB8"/>
                </a:solidFill>
                <a:latin typeface="Arial"/>
                <a:cs typeface="Arial"/>
              </a:rPr>
              <a:t>Leve</a:t>
            </a:r>
            <a:r>
              <a:rPr sz="2800" b="1" spc="15" dirty="0">
                <a:solidFill>
                  <a:srgbClr val="0C2FB8"/>
                </a:solidFill>
                <a:latin typeface="Arial"/>
                <a:cs typeface="Arial"/>
              </a:rPr>
              <a:t>l</a:t>
            </a:r>
            <a:r>
              <a:rPr sz="2800" b="1" spc="-20" dirty="0">
                <a:solidFill>
                  <a:srgbClr val="0C2FB8"/>
                </a:solidFill>
                <a:latin typeface="Arial"/>
                <a:cs typeface="Arial"/>
              </a:rPr>
              <a:t>-Key</a:t>
            </a:r>
            <a:r>
              <a:rPr sz="2800" b="1" spc="20" dirty="0">
                <a:solidFill>
                  <a:srgbClr val="0C2FB8"/>
                </a:solidFill>
                <a:latin typeface="Arial"/>
                <a:cs typeface="Arial"/>
              </a:rPr>
              <a:t> </a:t>
            </a:r>
            <a:r>
              <a:rPr sz="2800" b="1" spc="-20" dirty="0">
                <a:solidFill>
                  <a:srgbClr val="0C2FB8"/>
                </a:solidFill>
                <a:latin typeface="Arial"/>
                <a:cs typeface="Arial"/>
              </a:rPr>
              <a:t>T</a:t>
            </a:r>
            <a:r>
              <a:rPr sz="2800" b="1" spc="-35" dirty="0">
                <a:solidFill>
                  <a:srgbClr val="0C2FB8"/>
                </a:solidFill>
                <a:latin typeface="Arial"/>
                <a:cs typeface="Arial"/>
              </a:rPr>
              <a:t>o</a:t>
            </a:r>
            <a:r>
              <a:rPr sz="2800" b="1" spc="-15" dirty="0">
                <a:solidFill>
                  <a:srgbClr val="0C2FB8"/>
                </a:solidFill>
                <a:latin typeface="Arial"/>
                <a:cs typeface="Arial"/>
              </a:rPr>
              <a:t>pics</a:t>
            </a:r>
            <a:endParaRPr sz="2800">
              <a:latin typeface="Arial"/>
              <a:cs typeface="Arial"/>
            </a:endParaRPr>
          </a:p>
          <a:p>
            <a:pPr marL="469900" indent="-457200">
              <a:lnSpc>
                <a:spcPct val="100000"/>
              </a:lnSpc>
              <a:buClr>
                <a:srgbClr val="0C2FB8"/>
              </a:buClr>
              <a:buFont typeface="Wingdings"/>
              <a:buChar char=""/>
              <a:tabLst>
                <a:tab pos="469900" algn="l"/>
              </a:tabLst>
            </a:pPr>
            <a:r>
              <a:rPr sz="2800" spc="-20" dirty="0">
                <a:latin typeface="Arial"/>
                <a:cs typeface="Arial"/>
              </a:rPr>
              <a:t>Power</a:t>
            </a:r>
            <a:r>
              <a:rPr sz="2800" spc="-10" dirty="0">
                <a:latin typeface="Arial"/>
                <a:cs typeface="Arial"/>
              </a:rPr>
              <a:t>e</a:t>
            </a:r>
            <a:r>
              <a:rPr sz="2800" spc="-20" dirty="0">
                <a:latin typeface="Arial"/>
                <a:cs typeface="Arial"/>
              </a:rPr>
              <a:t>d</a:t>
            </a:r>
            <a:r>
              <a:rPr sz="2800" spc="15" dirty="0">
                <a:latin typeface="Arial"/>
                <a:cs typeface="Arial"/>
              </a:rPr>
              <a:t> </a:t>
            </a:r>
            <a:r>
              <a:rPr sz="2800" spc="-15" dirty="0">
                <a:latin typeface="Arial"/>
                <a:cs typeface="Arial"/>
              </a:rPr>
              <a:t>In</a:t>
            </a:r>
            <a:r>
              <a:rPr sz="2800" spc="-10" dirty="0">
                <a:latin typeface="Arial"/>
                <a:cs typeface="Arial"/>
              </a:rPr>
              <a:t>d</a:t>
            </a:r>
            <a:r>
              <a:rPr sz="2800" spc="-20" dirty="0">
                <a:latin typeface="Arial"/>
                <a:cs typeface="Arial"/>
              </a:rPr>
              <a:t>u</a:t>
            </a:r>
            <a:r>
              <a:rPr sz="2800" spc="-10" dirty="0">
                <a:latin typeface="Arial"/>
                <a:cs typeface="Arial"/>
              </a:rPr>
              <a:t>str</a:t>
            </a:r>
            <a:r>
              <a:rPr sz="2800" spc="-5" dirty="0">
                <a:latin typeface="Arial"/>
                <a:cs typeface="Arial"/>
              </a:rPr>
              <a:t>i</a:t>
            </a:r>
            <a:r>
              <a:rPr sz="2800" spc="-15" dirty="0">
                <a:latin typeface="Arial"/>
                <a:cs typeface="Arial"/>
              </a:rPr>
              <a:t>al</a:t>
            </a:r>
            <a:r>
              <a:rPr sz="2800" dirty="0">
                <a:latin typeface="Arial"/>
                <a:cs typeface="Arial"/>
              </a:rPr>
              <a:t> </a:t>
            </a:r>
            <a:r>
              <a:rPr sz="2800" spc="-15" dirty="0">
                <a:latin typeface="Arial"/>
                <a:cs typeface="Arial"/>
              </a:rPr>
              <a:t>Truc</a:t>
            </a:r>
            <a:r>
              <a:rPr sz="2800" spc="-10" dirty="0">
                <a:latin typeface="Arial"/>
                <a:cs typeface="Arial"/>
              </a:rPr>
              <a:t>k</a:t>
            </a:r>
            <a:r>
              <a:rPr sz="2800" spc="15" dirty="0">
                <a:latin typeface="Arial"/>
                <a:cs typeface="Arial"/>
              </a:rPr>
              <a:t>s</a:t>
            </a:r>
            <a:r>
              <a:rPr sz="2800" spc="-5" dirty="0">
                <a:latin typeface="Arial"/>
                <a:cs typeface="Arial"/>
              </a:rPr>
              <a:t>-</a:t>
            </a:r>
            <a:r>
              <a:rPr sz="2800" spc="-15" dirty="0">
                <a:latin typeface="Arial"/>
                <a:cs typeface="Arial"/>
              </a:rPr>
              <a:t>(Fo</a:t>
            </a:r>
            <a:r>
              <a:rPr sz="2800" spc="-5" dirty="0">
                <a:latin typeface="Arial"/>
                <a:cs typeface="Arial"/>
              </a:rPr>
              <a:t>r</a:t>
            </a:r>
            <a:r>
              <a:rPr sz="2800" spc="-15" dirty="0">
                <a:latin typeface="Arial"/>
                <a:cs typeface="Arial"/>
              </a:rPr>
              <a:t>k</a:t>
            </a:r>
            <a:r>
              <a:rPr sz="2800" spc="-5" dirty="0">
                <a:latin typeface="Arial"/>
                <a:cs typeface="Arial"/>
              </a:rPr>
              <a:t>l</a:t>
            </a:r>
            <a:r>
              <a:rPr sz="2800" spc="-10" dirty="0">
                <a:latin typeface="Arial"/>
                <a:cs typeface="Arial"/>
              </a:rPr>
              <a:t>if</a:t>
            </a:r>
            <a:r>
              <a:rPr sz="2800" spc="-5" dirty="0">
                <a:latin typeface="Arial"/>
                <a:cs typeface="Arial"/>
              </a:rPr>
              <a:t>t</a:t>
            </a:r>
            <a:r>
              <a:rPr sz="2800" spc="-15" dirty="0">
                <a:latin typeface="Arial"/>
                <a:cs typeface="Arial"/>
              </a:rPr>
              <a:t>s)</a:t>
            </a:r>
            <a:endParaRPr sz="2800">
              <a:latin typeface="Arial"/>
              <a:cs typeface="Arial"/>
            </a:endParaRPr>
          </a:p>
        </p:txBody>
      </p:sp>
      <p:sp>
        <p:nvSpPr>
          <p:cNvPr id="4" name="object 4"/>
          <p:cNvSpPr txBox="1"/>
          <p:nvPr/>
        </p:nvSpPr>
        <p:spPr>
          <a:xfrm>
            <a:off x="535940" y="473947"/>
            <a:ext cx="6603365" cy="855344"/>
          </a:xfrm>
          <a:prstGeom prst="rect">
            <a:avLst/>
          </a:prstGeom>
        </p:spPr>
        <p:txBody>
          <a:bodyPr vert="horz" wrap="square" lIns="0" tIns="0" rIns="0" bIns="0" rtlCol="0">
            <a:spAutoFit/>
          </a:bodyPr>
          <a:lstStyle/>
          <a:p>
            <a:pPr marL="12700">
              <a:lnSpc>
                <a:spcPct val="100000"/>
              </a:lnSpc>
              <a:tabLst>
                <a:tab pos="3947795" algn="l"/>
                <a:tab pos="4888230" algn="l"/>
              </a:tabLst>
            </a:pPr>
            <a:r>
              <a:rPr sz="3600" b="1" dirty="0">
                <a:solidFill>
                  <a:srgbClr val="0C2FB8"/>
                </a:solidFill>
                <a:latin typeface="Arial"/>
                <a:cs typeface="Arial"/>
              </a:rPr>
              <a:t>Mate</a:t>
            </a:r>
            <a:r>
              <a:rPr sz="3600" b="1" spc="5" dirty="0">
                <a:solidFill>
                  <a:srgbClr val="0C2FB8"/>
                </a:solidFill>
                <a:latin typeface="Arial"/>
                <a:cs typeface="Arial"/>
              </a:rPr>
              <a:t>r</a:t>
            </a:r>
            <a:r>
              <a:rPr sz="3600" b="1" dirty="0">
                <a:solidFill>
                  <a:srgbClr val="0C2FB8"/>
                </a:solidFill>
                <a:latin typeface="Arial"/>
                <a:cs typeface="Arial"/>
              </a:rPr>
              <a:t>ial</a:t>
            </a:r>
            <a:r>
              <a:rPr sz="3600" b="1" spc="-15" dirty="0">
                <a:solidFill>
                  <a:srgbClr val="0C2FB8"/>
                </a:solidFill>
                <a:latin typeface="Arial"/>
                <a:cs typeface="Arial"/>
              </a:rPr>
              <a:t> </a:t>
            </a:r>
            <a:r>
              <a:rPr sz="3600" b="1" dirty="0">
                <a:solidFill>
                  <a:srgbClr val="0C2FB8"/>
                </a:solidFill>
                <a:latin typeface="Arial"/>
                <a:cs typeface="Arial"/>
              </a:rPr>
              <a:t>Handli</a:t>
            </a:r>
            <a:r>
              <a:rPr sz="3600" b="1" spc="-15" dirty="0">
                <a:solidFill>
                  <a:srgbClr val="0C2FB8"/>
                </a:solidFill>
                <a:latin typeface="Arial"/>
                <a:cs typeface="Arial"/>
              </a:rPr>
              <a:t>n</a:t>
            </a:r>
            <a:r>
              <a:rPr sz="3600" b="1" dirty="0">
                <a:solidFill>
                  <a:srgbClr val="0C2FB8"/>
                </a:solidFill>
                <a:latin typeface="Arial"/>
                <a:cs typeface="Arial"/>
              </a:rPr>
              <a:t>g	and	Storage</a:t>
            </a:r>
            <a:endParaRPr sz="3600">
              <a:latin typeface="Arial"/>
              <a:cs typeface="Arial"/>
            </a:endParaRPr>
          </a:p>
          <a:p>
            <a:pPr marL="12700">
              <a:lnSpc>
                <a:spcPct val="100000"/>
              </a:lnSpc>
              <a:spcBef>
                <a:spcPts val="35"/>
              </a:spcBef>
            </a:pPr>
            <a:r>
              <a:rPr sz="2400" b="1" dirty="0">
                <a:solidFill>
                  <a:srgbClr val="0C2FB8"/>
                </a:solidFill>
                <a:latin typeface="Arial"/>
                <a:cs typeface="Arial"/>
              </a:rPr>
              <a:t>Module</a:t>
            </a:r>
            <a:r>
              <a:rPr sz="2400" b="1" spc="-20" dirty="0">
                <a:solidFill>
                  <a:srgbClr val="0C2FB8"/>
                </a:solidFill>
                <a:latin typeface="Arial"/>
                <a:cs typeface="Arial"/>
              </a:rPr>
              <a:t> </a:t>
            </a:r>
            <a:r>
              <a:rPr sz="2400" b="1" dirty="0">
                <a:solidFill>
                  <a:srgbClr val="0C2FB8"/>
                </a:solidFill>
                <a:latin typeface="Arial"/>
                <a:cs typeface="Arial"/>
              </a:rPr>
              <a:t>3</a:t>
            </a:r>
            <a:endParaRPr sz="2400">
              <a:latin typeface="Arial"/>
              <a:cs typeface="Arial"/>
            </a:endParaRPr>
          </a:p>
        </p:txBody>
      </p:sp>
      <p:sp>
        <p:nvSpPr>
          <p:cNvPr id="5" name="object 5" title="Drawing - Lift code 6: counterbalanced rider, pneumatic or either tyo tire, sit down"/>
          <p:cNvSpPr/>
          <p:nvPr/>
        </p:nvSpPr>
        <p:spPr>
          <a:xfrm>
            <a:off x="1242186" y="2518397"/>
            <a:ext cx="3576701" cy="3512820"/>
          </a:xfrm>
          <a:prstGeom prst="rect">
            <a:avLst/>
          </a:prstGeom>
          <a:blipFill>
            <a:blip r:embed="rId3" cstate="print"/>
            <a:stretch>
              <a:fillRect/>
            </a:stretch>
          </a:blipFill>
        </p:spPr>
        <p:txBody>
          <a:bodyPr wrap="square" lIns="0" tIns="0" rIns="0" bIns="0" rtlCol="0"/>
          <a:lstStyle/>
          <a:p>
            <a:endParaRPr/>
          </a:p>
        </p:txBody>
      </p:sp>
      <p:sp>
        <p:nvSpPr>
          <p:cNvPr id="6" name="object 6" title="Drawing - Lift code 2: low lift walkie pallet"/>
          <p:cNvSpPr/>
          <p:nvPr/>
        </p:nvSpPr>
        <p:spPr>
          <a:xfrm>
            <a:off x="4818888" y="3683368"/>
            <a:ext cx="2242946" cy="2195449"/>
          </a:xfrm>
          <a:prstGeom prst="rect">
            <a:avLst/>
          </a:prstGeom>
          <a:blipFill>
            <a:blip r:embed="rId4" cstate="print"/>
            <a:stretch>
              <a:fillRect/>
            </a:stretch>
          </a:blipFill>
        </p:spPr>
        <p:txBody>
          <a:bodyPr wrap="square" lIns="0" tIns="0" rIns="0" bIns="0" rtlCol="0"/>
          <a:lstStyle/>
          <a:p>
            <a:endParaRPr/>
          </a:p>
        </p:txBody>
      </p:sp>
      <p:sp>
        <p:nvSpPr>
          <p:cNvPr id="7" name="object 7" title="Drawing - variable reach type"/>
          <p:cNvSpPr/>
          <p:nvPr/>
        </p:nvSpPr>
        <p:spPr>
          <a:xfrm>
            <a:off x="4818888" y="2518410"/>
            <a:ext cx="2242946" cy="1318006"/>
          </a:xfrm>
          <a:prstGeom prst="rect">
            <a:avLst/>
          </a:prstGeom>
          <a:blipFill>
            <a:blip r:embed="rId5" cstate="print"/>
            <a:stretch>
              <a:fillRect/>
            </a:stretch>
          </a:blipFill>
        </p:spPr>
        <p:txBody>
          <a:bodyPr wrap="square" lIns="0" tIns="0" rIns="0" bIns="0" rtlCol="0"/>
          <a:lstStyle/>
          <a:p>
            <a:endParaRPr/>
          </a:p>
        </p:txBody>
      </p:sp>
      <p:sp>
        <p:nvSpPr>
          <p:cNvPr id="8" name="object 8"/>
          <p:cNvSpPr txBox="1"/>
          <p:nvPr/>
        </p:nvSpPr>
        <p:spPr>
          <a:xfrm>
            <a:off x="2036826" y="6245138"/>
            <a:ext cx="1172210" cy="203835"/>
          </a:xfrm>
          <a:prstGeom prst="rect">
            <a:avLst/>
          </a:prstGeom>
        </p:spPr>
        <p:txBody>
          <a:bodyPr vert="horz" wrap="square" lIns="0" tIns="0" rIns="0" bIns="0" rtlCol="0">
            <a:spAutoFit/>
          </a:bodyPr>
          <a:lstStyle/>
          <a:p>
            <a:pPr marL="12700">
              <a:lnSpc>
                <a:spcPct val="100000"/>
              </a:lnSpc>
            </a:pPr>
            <a:r>
              <a:rPr sz="1400" spc="-10" dirty="0">
                <a:latin typeface="Arial"/>
                <a:cs typeface="Arial"/>
              </a:rPr>
              <a:t>D</a:t>
            </a:r>
            <a:r>
              <a:rPr sz="1400" dirty="0">
                <a:latin typeface="Arial"/>
                <a:cs typeface="Arial"/>
              </a:rPr>
              <a:t>ra</a:t>
            </a:r>
            <a:r>
              <a:rPr sz="1400" spc="-20" dirty="0">
                <a:latin typeface="Arial"/>
                <a:cs typeface="Arial"/>
              </a:rPr>
              <a:t>w</a:t>
            </a:r>
            <a:r>
              <a:rPr sz="1400" dirty="0">
                <a:latin typeface="Arial"/>
                <a:cs typeface="Arial"/>
              </a:rPr>
              <a:t>ings</a:t>
            </a:r>
            <a:r>
              <a:rPr sz="1400" spc="-5" dirty="0">
                <a:latin typeface="Arial"/>
                <a:cs typeface="Arial"/>
              </a:rPr>
              <a:t> </a:t>
            </a:r>
            <a:r>
              <a:rPr sz="1400" dirty="0">
                <a:latin typeface="Arial"/>
                <a:cs typeface="Arial"/>
              </a:rPr>
              <a:t>from</a:t>
            </a:r>
            <a:endParaRPr sz="1400">
              <a:latin typeface="Arial"/>
              <a:cs typeface="Arial"/>
            </a:endParaRPr>
          </a:p>
        </p:txBody>
      </p:sp>
      <p:sp>
        <p:nvSpPr>
          <p:cNvPr id="9" name="object 9"/>
          <p:cNvSpPr txBox="1"/>
          <p:nvPr/>
        </p:nvSpPr>
        <p:spPr>
          <a:xfrm>
            <a:off x="2036826" y="6460289"/>
            <a:ext cx="4806950" cy="184666"/>
          </a:xfrm>
          <a:prstGeom prst="rect">
            <a:avLst/>
          </a:prstGeom>
        </p:spPr>
        <p:txBody>
          <a:bodyPr vert="horz" wrap="square" lIns="0" tIns="0" rIns="0" bIns="0" rtlCol="0">
            <a:spAutoFit/>
          </a:bodyPr>
          <a:lstStyle/>
          <a:p>
            <a:pPr marL="12700">
              <a:lnSpc>
                <a:spcPct val="100000"/>
              </a:lnSpc>
            </a:pPr>
            <a:r>
              <a:rPr lang="en-US" sz="1200" u="sng" dirty="0" smtClean="0">
                <a:solidFill>
                  <a:srgbClr val="134B71"/>
                </a:solidFill>
                <a:latin typeface="Arial"/>
                <a:cs typeface="Arial"/>
                <a:hlinkClick r:id="rId6"/>
              </a:rPr>
              <a:t>Link to OSHA Powered Industrial Trucks Web Page</a:t>
            </a:r>
            <a:endParaRPr sz="1200" dirty="0">
              <a:latin typeface="Arial"/>
              <a:cs typeface="Arial"/>
            </a:endParaRPr>
          </a:p>
        </p:txBody>
      </p:sp>
      <p:sp>
        <p:nvSpPr>
          <p:cNvPr id="11" name="Title 10" hidden="1"/>
          <p:cNvSpPr>
            <a:spLocks noGrp="1"/>
          </p:cNvSpPr>
          <p:nvPr>
            <p:ph type="title"/>
          </p:nvPr>
        </p:nvSpPr>
        <p:spPr>
          <a:xfrm>
            <a:off x="556361" y="555615"/>
            <a:ext cx="8031276" cy="1107996"/>
          </a:xfrm>
        </p:spPr>
        <p:txBody>
          <a:bodyPr/>
          <a:lstStyle/>
          <a:p>
            <a:r>
              <a:rPr lang="en-US" dirty="0" smtClean="0"/>
              <a:t>Material Handling and storage – Powered Industrial Trucks</a:t>
            </a:r>
            <a:endParaRPr lang="en-US" dirty="0"/>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21</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4CC"/>
            </a:solidFill>
          </a:ln>
        </p:spPr>
        <p:txBody>
          <a:bodyPr wrap="square" lIns="0" tIns="0" rIns="0" bIns="0" rtlCol="0"/>
          <a:lstStyle/>
          <a:p>
            <a:endParaRPr/>
          </a:p>
        </p:txBody>
      </p:sp>
      <p:sp>
        <p:nvSpPr>
          <p:cNvPr id="3" name="object 3"/>
          <p:cNvSpPr txBox="1"/>
          <p:nvPr/>
        </p:nvSpPr>
        <p:spPr>
          <a:xfrm>
            <a:off x="535940" y="486647"/>
            <a:ext cx="6322060" cy="457200"/>
          </a:xfrm>
          <a:prstGeom prst="rect">
            <a:avLst/>
          </a:prstGeom>
        </p:spPr>
        <p:txBody>
          <a:bodyPr vert="horz" wrap="square" lIns="0" tIns="0" rIns="0" bIns="0" rtlCol="0">
            <a:spAutoFit/>
          </a:bodyPr>
          <a:lstStyle/>
          <a:p>
            <a:pPr marL="12700">
              <a:lnSpc>
                <a:spcPts val="4285"/>
              </a:lnSpc>
              <a:tabLst>
                <a:tab pos="3947795" algn="l"/>
              </a:tabLst>
            </a:pPr>
            <a:r>
              <a:rPr sz="3600" b="1" dirty="0">
                <a:solidFill>
                  <a:srgbClr val="0C2FB8"/>
                </a:solidFill>
                <a:latin typeface="Arial"/>
                <a:cs typeface="Arial"/>
              </a:rPr>
              <a:t>Mate</a:t>
            </a:r>
            <a:r>
              <a:rPr sz="3600" b="1" spc="5" dirty="0">
                <a:solidFill>
                  <a:srgbClr val="0C2FB8"/>
                </a:solidFill>
                <a:latin typeface="Arial"/>
                <a:cs typeface="Arial"/>
              </a:rPr>
              <a:t>r</a:t>
            </a:r>
            <a:r>
              <a:rPr sz="3600" b="1" dirty="0">
                <a:solidFill>
                  <a:srgbClr val="0C2FB8"/>
                </a:solidFill>
                <a:latin typeface="Arial"/>
                <a:cs typeface="Arial"/>
              </a:rPr>
              <a:t>ial</a:t>
            </a:r>
            <a:r>
              <a:rPr sz="3600" b="1" spc="-15" dirty="0">
                <a:solidFill>
                  <a:srgbClr val="0C2FB8"/>
                </a:solidFill>
                <a:latin typeface="Arial"/>
                <a:cs typeface="Arial"/>
              </a:rPr>
              <a:t> </a:t>
            </a:r>
            <a:r>
              <a:rPr sz="3600" b="1" dirty="0">
                <a:solidFill>
                  <a:srgbClr val="0C2FB8"/>
                </a:solidFill>
                <a:latin typeface="Arial"/>
                <a:cs typeface="Arial"/>
              </a:rPr>
              <a:t>Handli</a:t>
            </a:r>
            <a:r>
              <a:rPr sz="3600" b="1" spc="-15" dirty="0">
                <a:solidFill>
                  <a:srgbClr val="0C2FB8"/>
                </a:solidFill>
                <a:latin typeface="Arial"/>
                <a:cs typeface="Arial"/>
              </a:rPr>
              <a:t>n</a:t>
            </a:r>
            <a:r>
              <a:rPr sz="3600" b="1" dirty="0">
                <a:solidFill>
                  <a:srgbClr val="0C2FB8"/>
                </a:solidFill>
                <a:latin typeface="Arial"/>
                <a:cs typeface="Arial"/>
              </a:rPr>
              <a:t>g	Equi</a:t>
            </a:r>
            <a:r>
              <a:rPr sz="3600" b="1" spc="-15" dirty="0">
                <a:solidFill>
                  <a:srgbClr val="0C2FB8"/>
                </a:solidFill>
                <a:latin typeface="Arial"/>
                <a:cs typeface="Arial"/>
              </a:rPr>
              <a:t>p</a:t>
            </a:r>
            <a:r>
              <a:rPr sz="3600" b="1" dirty="0">
                <a:solidFill>
                  <a:srgbClr val="0C2FB8"/>
                </a:solidFill>
                <a:latin typeface="Arial"/>
                <a:cs typeface="Arial"/>
              </a:rPr>
              <a:t>ment</a:t>
            </a:r>
            <a:endParaRPr sz="3600">
              <a:latin typeface="Arial"/>
              <a:cs typeface="Arial"/>
            </a:endParaRPr>
          </a:p>
        </p:txBody>
      </p:sp>
      <p:sp>
        <p:nvSpPr>
          <p:cNvPr id="4" name="object 4"/>
          <p:cNvSpPr txBox="1"/>
          <p:nvPr/>
        </p:nvSpPr>
        <p:spPr>
          <a:xfrm>
            <a:off x="506983" y="1011205"/>
            <a:ext cx="8129905" cy="3813865"/>
          </a:xfrm>
          <a:prstGeom prst="rect">
            <a:avLst/>
          </a:prstGeom>
        </p:spPr>
        <p:txBody>
          <a:bodyPr vert="horz" wrap="square" lIns="0" tIns="0" rIns="0" bIns="0" rtlCol="0">
            <a:spAutoFit/>
          </a:bodyPr>
          <a:lstStyle/>
          <a:p>
            <a:pPr marL="41275">
              <a:lnSpc>
                <a:spcPct val="100000"/>
              </a:lnSpc>
            </a:pPr>
            <a:r>
              <a:rPr sz="2400" b="1" dirty="0">
                <a:solidFill>
                  <a:srgbClr val="0C2FB8"/>
                </a:solidFill>
                <a:latin typeface="Arial"/>
                <a:cs typeface="Arial"/>
              </a:rPr>
              <a:t>Module</a:t>
            </a:r>
            <a:r>
              <a:rPr sz="2400" b="1" spc="-20" dirty="0">
                <a:solidFill>
                  <a:srgbClr val="0C2FB8"/>
                </a:solidFill>
                <a:latin typeface="Arial"/>
                <a:cs typeface="Arial"/>
              </a:rPr>
              <a:t> </a:t>
            </a:r>
            <a:r>
              <a:rPr sz="2400" b="1" dirty="0">
                <a:solidFill>
                  <a:srgbClr val="0C2FB8"/>
                </a:solidFill>
                <a:latin typeface="Arial"/>
                <a:cs typeface="Arial"/>
              </a:rPr>
              <a:t>3</a:t>
            </a:r>
            <a:endParaRPr sz="2400" dirty="0">
              <a:latin typeface="Arial"/>
              <a:cs typeface="Arial"/>
            </a:endParaRPr>
          </a:p>
          <a:p>
            <a:pPr marL="70485">
              <a:lnSpc>
                <a:spcPct val="100000"/>
              </a:lnSpc>
              <a:spcBef>
                <a:spcPts val="1910"/>
              </a:spcBef>
            </a:pPr>
            <a:r>
              <a:rPr sz="2400" b="1" dirty="0">
                <a:solidFill>
                  <a:srgbClr val="0C2FB8"/>
                </a:solidFill>
                <a:latin typeface="Arial"/>
                <a:cs typeface="Arial"/>
              </a:rPr>
              <a:t>P</a:t>
            </a:r>
            <a:r>
              <a:rPr sz="2400" b="1" spc="-10" dirty="0">
                <a:solidFill>
                  <a:srgbClr val="0C2FB8"/>
                </a:solidFill>
                <a:latin typeface="Arial"/>
                <a:cs typeface="Arial"/>
              </a:rPr>
              <a:t>o</a:t>
            </a:r>
            <a:r>
              <a:rPr sz="2400" b="1" spc="20" dirty="0">
                <a:solidFill>
                  <a:srgbClr val="0C2FB8"/>
                </a:solidFill>
                <a:latin typeface="Arial"/>
                <a:cs typeface="Arial"/>
              </a:rPr>
              <a:t>w</a:t>
            </a:r>
            <a:r>
              <a:rPr sz="2400" b="1" dirty="0">
                <a:solidFill>
                  <a:srgbClr val="0C2FB8"/>
                </a:solidFill>
                <a:latin typeface="Arial"/>
                <a:cs typeface="Arial"/>
              </a:rPr>
              <a:t>ered</a:t>
            </a:r>
            <a:r>
              <a:rPr sz="2400" b="1" spc="-30" dirty="0">
                <a:solidFill>
                  <a:srgbClr val="0C2FB8"/>
                </a:solidFill>
                <a:latin typeface="Arial"/>
                <a:cs typeface="Arial"/>
              </a:rPr>
              <a:t> </a:t>
            </a:r>
            <a:r>
              <a:rPr sz="2400" b="1" dirty="0">
                <a:solidFill>
                  <a:srgbClr val="0C2FB8"/>
                </a:solidFill>
                <a:latin typeface="Arial"/>
                <a:cs typeface="Arial"/>
              </a:rPr>
              <a:t>Ind</a:t>
            </a:r>
            <a:r>
              <a:rPr sz="2400" b="1" spc="-10" dirty="0">
                <a:solidFill>
                  <a:srgbClr val="0C2FB8"/>
                </a:solidFill>
                <a:latin typeface="Arial"/>
                <a:cs typeface="Arial"/>
              </a:rPr>
              <a:t>u</a:t>
            </a:r>
            <a:r>
              <a:rPr sz="2400" b="1" dirty="0">
                <a:solidFill>
                  <a:srgbClr val="0C2FB8"/>
                </a:solidFill>
                <a:latin typeface="Arial"/>
                <a:cs typeface="Arial"/>
              </a:rPr>
              <a:t>strial</a:t>
            </a:r>
            <a:r>
              <a:rPr sz="2400" b="1" spc="-30" dirty="0">
                <a:solidFill>
                  <a:srgbClr val="0C2FB8"/>
                </a:solidFill>
                <a:latin typeface="Arial"/>
                <a:cs typeface="Arial"/>
              </a:rPr>
              <a:t> </a:t>
            </a:r>
            <a:r>
              <a:rPr sz="2400" b="1" dirty="0">
                <a:solidFill>
                  <a:srgbClr val="0C2FB8"/>
                </a:solidFill>
                <a:latin typeface="Arial"/>
                <a:cs typeface="Arial"/>
              </a:rPr>
              <a:t>Tru</a:t>
            </a:r>
            <a:r>
              <a:rPr sz="2400" b="1" spc="-10" dirty="0">
                <a:solidFill>
                  <a:srgbClr val="0C2FB8"/>
                </a:solidFill>
                <a:latin typeface="Arial"/>
                <a:cs typeface="Arial"/>
              </a:rPr>
              <a:t>c</a:t>
            </a:r>
            <a:r>
              <a:rPr sz="2400" b="1" dirty="0">
                <a:solidFill>
                  <a:srgbClr val="0C2FB8"/>
                </a:solidFill>
                <a:latin typeface="Arial"/>
                <a:cs typeface="Arial"/>
              </a:rPr>
              <a:t>ks</a:t>
            </a:r>
            <a:r>
              <a:rPr sz="2400" b="1" spc="-10" dirty="0">
                <a:solidFill>
                  <a:srgbClr val="0C2FB8"/>
                </a:solidFill>
                <a:latin typeface="Arial"/>
                <a:cs typeface="Arial"/>
              </a:rPr>
              <a:t> </a:t>
            </a:r>
            <a:r>
              <a:rPr sz="2400" b="1" dirty="0">
                <a:solidFill>
                  <a:srgbClr val="0C2FB8"/>
                </a:solidFill>
                <a:latin typeface="Arial"/>
                <a:cs typeface="Arial"/>
              </a:rPr>
              <a:t>(F</a:t>
            </a:r>
            <a:r>
              <a:rPr sz="2400" b="1" spc="-10" dirty="0">
                <a:solidFill>
                  <a:srgbClr val="0C2FB8"/>
                </a:solidFill>
                <a:latin typeface="Arial"/>
                <a:cs typeface="Arial"/>
              </a:rPr>
              <a:t>o</a:t>
            </a:r>
            <a:r>
              <a:rPr sz="2400" b="1" dirty="0">
                <a:solidFill>
                  <a:srgbClr val="0C2FB8"/>
                </a:solidFill>
                <a:latin typeface="Arial"/>
                <a:cs typeface="Arial"/>
              </a:rPr>
              <a:t>rkli</a:t>
            </a:r>
            <a:r>
              <a:rPr sz="2400" b="1" spc="5" dirty="0">
                <a:solidFill>
                  <a:srgbClr val="0C2FB8"/>
                </a:solidFill>
                <a:latin typeface="Arial"/>
                <a:cs typeface="Arial"/>
              </a:rPr>
              <a:t>f</a:t>
            </a:r>
            <a:r>
              <a:rPr sz="2400" b="1" dirty="0">
                <a:solidFill>
                  <a:srgbClr val="0C2FB8"/>
                </a:solidFill>
                <a:latin typeface="Arial"/>
                <a:cs typeface="Arial"/>
              </a:rPr>
              <a:t>ts)</a:t>
            </a:r>
            <a:endParaRPr sz="2400" dirty="0">
              <a:latin typeface="Arial"/>
              <a:cs typeface="Arial"/>
            </a:endParaRPr>
          </a:p>
          <a:p>
            <a:pPr marL="12700" marR="5080">
              <a:lnSpc>
                <a:spcPct val="100000"/>
              </a:lnSpc>
              <a:spcBef>
                <a:spcPts val="1830"/>
              </a:spcBef>
            </a:pPr>
            <a:r>
              <a:rPr sz="2400" b="1" dirty="0">
                <a:latin typeface="Arial"/>
                <a:cs typeface="Arial"/>
              </a:rPr>
              <a:t>H</a:t>
            </a:r>
            <a:r>
              <a:rPr sz="2400" b="1" spc="-10" dirty="0">
                <a:latin typeface="Arial"/>
                <a:cs typeface="Arial"/>
              </a:rPr>
              <a:t>a</a:t>
            </a:r>
            <a:r>
              <a:rPr sz="2400" b="1" dirty="0">
                <a:latin typeface="Arial"/>
                <a:cs typeface="Arial"/>
              </a:rPr>
              <a:t>zard:</a:t>
            </a:r>
            <a:r>
              <a:rPr sz="2400" b="1" spc="15" dirty="0">
                <a:latin typeface="Arial"/>
                <a:cs typeface="Arial"/>
              </a:rPr>
              <a:t> </a:t>
            </a:r>
            <a:r>
              <a:rPr sz="2400" dirty="0">
                <a:latin typeface="Arial"/>
                <a:cs typeface="Arial"/>
              </a:rPr>
              <a:t>“Appro</a:t>
            </a:r>
            <a:r>
              <a:rPr sz="2400" spc="-15" dirty="0">
                <a:latin typeface="Arial"/>
                <a:cs typeface="Arial"/>
              </a:rPr>
              <a:t>x</a:t>
            </a:r>
            <a:r>
              <a:rPr sz="2400" dirty="0">
                <a:latin typeface="Arial"/>
                <a:cs typeface="Arial"/>
              </a:rPr>
              <a:t>imately</a:t>
            </a:r>
            <a:r>
              <a:rPr sz="2400" spc="20" dirty="0">
                <a:latin typeface="Arial"/>
                <a:cs typeface="Arial"/>
              </a:rPr>
              <a:t> </a:t>
            </a:r>
            <a:r>
              <a:rPr sz="2400" dirty="0">
                <a:latin typeface="Arial"/>
                <a:cs typeface="Arial"/>
              </a:rPr>
              <a:t>100</a:t>
            </a:r>
            <a:r>
              <a:rPr sz="2400" spc="5" dirty="0">
                <a:latin typeface="Arial"/>
                <a:cs typeface="Arial"/>
              </a:rPr>
              <a:t> </a:t>
            </a:r>
            <a:r>
              <a:rPr sz="2400" dirty="0">
                <a:latin typeface="Arial"/>
                <a:cs typeface="Arial"/>
              </a:rPr>
              <a:t>employ</a:t>
            </a:r>
            <a:r>
              <a:rPr sz="2400" spc="-10" dirty="0">
                <a:latin typeface="Arial"/>
                <a:cs typeface="Arial"/>
              </a:rPr>
              <a:t>e</a:t>
            </a:r>
            <a:r>
              <a:rPr sz="2400" dirty="0">
                <a:latin typeface="Arial"/>
                <a:cs typeface="Arial"/>
              </a:rPr>
              <a:t>es</a:t>
            </a:r>
            <a:r>
              <a:rPr sz="2400" spc="20" dirty="0">
                <a:latin typeface="Arial"/>
                <a:cs typeface="Arial"/>
              </a:rPr>
              <a:t> </a:t>
            </a:r>
            <a:r>
              <a:rPr sz="2400" dirty="0">
                <a:latin typeface="Arial"/>
                <a:cs typeface="Arial"/>
              </a:rPr>
              <a:t>are </a:t>
            </a:r>
            <a:r>
              <a:rPr sz="2400" spc="5" dirty="0">
                <a:latin typeface="Arial"/>
                <a:cs typeface="Arial"/>
              </a:rPr>
              <a:t>f</a:t>
            </a:r>
            <a:r>
              <a:rPr sz="2400" dirty="0">
                <a:latin typeface="Arial"/>
                <a:cs typeface="Arial"/>
              </a:rPr>
              <a:t>atal</a:t>
            </a:r>
            <a:r>
              <a:rPr sz="2400" spc="-10" dirty="0">
                <a:latin typeface="Arial"/>
                <a:cs typeface="Arial"/>
              </a:rPr>
              <a:t>l</a:t>
            </a:r>
            <a:r>
              <a:rPr sz="2400" dirty="0">
                <a:latin typeface="Arial"/>
                <a:cs typeface="Arial"/>
              </a:rPr>
              <a:t>y injured a</a:t>
            </a:r>
            <a:r>
              <a:rPr sz="2400" spc="-10" dirty="0">
                <a:latin typeface="Arial"/>
                <a:cs typeface="Arial"/>
              </a:rPr>
              <a:t>n</a:t>
            </a:r>
            <a:r>
              <a:rPr sz="2400" dirty="0">
                <a:latin typeface="Arial"/>
                <a:cs typeface="Arial"/>
              </a:rPr>
              <a:t>d</a:t>
            </a:r>
            <a:r>
              <a:rPr sz="2400" spc="10" dirty="0">
                <a:latin typeface="Arial"/>
                <a:cs typeface="Arial"/>
              </a:rPr>
              <a:t> </a:t>
            </a:r>
            <a:r>
              <a:rPr sz="2400" dirty="0">
                <a:latin typeface="Arial"/>
                <a:cs typeface="Arial"/>
              </a:rPr>
              <a:t>a</a:t>
            </a:r>
            <a:r>
              <a:rPr sz="2400" spc="-10" dirty="0">
                <a:latin typeface="Arial"/>
                <a:cs typeface="Arial"/>
              </a:rPr>
              <a:t>p</a:t>
            </a:r>
            <a:r>
              <a:rPr sz="2400" dirty="0">
                <a:latin typeface="Arial"/>
                <a:cs typeface="Arial"/>
              </a:rPr>
              <a:t>pro</a:t>
            </a:r>
            <a:r>
              <a:rPr sz="2400" spc="-20" dirty="0">
                <a:latin typeface="Arial"/>
                <a:cs typeface="Arial"/>
              </a:rPr>
              <a:t>x</a:t>
            </a:r>
            <a:r>
              <a:rPr sz="2400" dirty="0">
                <a:latin typeface="Arial"/>
                <a:cs typeface="Arial"/>
              </a:rPr>
              <a:t>imate</a:t>
            </a:r>
            <a:r>
              <a:rPr sz="2400" spc="-15" dirty="0">
                <a:latin typeface="Arial"/>
                <a:cs typeface="Arial"/>
              </a:rPr>
              <a:t>l</a:t>
            </a:r>
            <a:r>
              <a:rPr sz="2400" dirty="0">
                <a:latin typeface="Arial"/>
                <a:cs typeface="Arial"/>
              </a:rPr>
              <a:t>y</a:t>
            </a:r>
            <a:r>
              <a:rPr sz="2400" spc="35" dirty="0">
                <a:latin typeface="Arial"/>
                <a:cs typeface="Arial"/>
              </a:rPr>
              <a:t> </a:t>
            </a:r>
            <a:r>
              <a:rPr sz="2400" dirty="0">
                <a:latin typeface="Arial"/>
                <a:cs typeface="Arial"/>
              </a:rPr>
              <a:t>9</a:t>
            </a:r>
            <a:r>
              <a:rPr sz="2400" spc="-10" dirty="0">
                <a:latin typeface="Arial"/>
                <a:cs typeface="Arial"/>
              </a:rPr>
              <a:t>5</a:t>
            </a:r>
            <a:r>
              <a:rPr sz="2400" dirty="0">
                <a:latin typeface="Arial"/>
                <a:cs typeface="Arial"/>
              </a:rPr>
              <a:t>,000 em</a:t>
            </a:r>
            <a:r>
              <a:rPr sz="2400" spc="-10" dirty="0">
                <a:latin typeface="Arial"/>
                <a:cs typeface="Arial"/>
              </a:rPr>
              <a:t>p</a:t>
            </a:r>
            <a:r>
              <a:rPr sz="2400" dirty="0">
                <a:latin typeface="Arial"/>
                <a:cs typeface="Arial"/>
              </a:rPr>
              <a:t>l</a:t>
            </a:r>
            <a:r>
              <a:rPr sz="2400" spc="-10" dirty="0">
                <a:latin typeface="Arial"/>
                <a:cs typeface="Arial"/>
              </a:rPr>
              <a:t>o</a:t>
            </a:r>
            <a:r>
              <a:rPr sz="2400" dirty="0">
                <a:latin typeface="Arial"/>
                <a:cs typeface="Arial"/>
              </a:rPr>
              <a:t>ye</a:t>
            </a:r>
            <a:r>
              <a:rPr sz="2400" spc="-10" dirty="0">
                <a:latin typeface="Arial"/>
                <a:cs typeface="Arial"/>
              </a:rPr>
              <a:t>e</a:t>
            </a:r>
            <a:r>
              <a:rPr sz="2400" dirty="0">
                <a:latin typeface="Arial"/>
                <a:cs typeface="Arial"/>
              </a:rPr>
              <a:t>s</a:t>
            </a:r>
            <a:r>
              <a:rPr sz="2400" spc="20" dirty="0">
                <a:latin typeface="Arial"/>
                <a:cs typeface="Arial"/>
              </a:rPr>
              <a:t> </a:t>
            </a:r>
            <a:r>
              <a:rPr sz="2400" dirty="0">
                <a:latin typeface="Arial"/>
                <a:cs typeface="Arial"/>
              </a:rPr>
              <a:t>are i</a:t>
            </a:r>
            <a:r>
              <a:rPr sz="2400" spc="-10" dirty="0">
                <a:latin typeface="Arial"/>
                <a:cs typeface="Arial"/>
              </a:rPr>
              <a:t>n</a:t>
            </a:r>
            <a:r>
              <a:rPr sz="2400" dirty="0">
                <a:latin typeface="Arial"/>
                <a:cs typeface="Arial"/>
              </a:rPr>
              <a:t>jured</a:t>
            </a:r>
            <a:r>
              <a:rPr sz="2400" spc="10" dirty="0">
                <a:latin typeface="Arial"/>
                <a:cs typeface="Arial"/>
              </a:rPr>
              <a:t> </a:t>
            </a:r>
            <a:r>
              <a:rPr sz="2400" dirty="0">
                <a:latin typeface="Arial"/>
                <a:cs typeface="Arial"/>
              </a:rPr>
              <a:t>ev</a:t>
            </a:r>
            <a:r>
              <a:rPr sz="2400" spc="-10" dirty="0">
                <a:latin typeface="Arial"/>
                <a:cs typeface="Arial"/>
              </a:rPr>
              <a:t>e</a:t>
            </a:r>
            <a:r>
              <a:rPr sz="2400" dirty="0">
                <a:latin typeface="Arial"/>
                <a:cs typeface="Arial"/>
              </a:rPr>
              <a:t>ry year w</a:t>
            </a:r>
            <a:r>
              <a:rPr sz="2400" spc="-10" dirty="0">
                <a:latin typeface="Arial"/>
                <a:cs typeface="Arial"/>
              </a:rPr>
              <a:t>h</a:t>
            </a:r>
            <a:r>
              <a:rPr sz="2400" dirty="0">
                <a:latin typeface="Arial"/>
                <a:cs typeface="Arial"/>
              </a:rPr>
              <a:t>i</a:t>
            </a:r>
            <a:r>
              <a:rPr sz="2400" spc="-10" dirty="0">
                <a:latin typeface="Arial"/>
                <a:cs typeface="Arial"/>
              </a:rPr>
              <a:t>l</a:t>
            </a:r>
            <a:r>
              <a:rPr sz="2400" dirty="0">
                <a:latin typeface="Arial"/>
                <a:cs typeface="Arial"/>
              </a:rPr>
              <a:t>e</a:t>
            </a:r>
            <a:r>
              <a:rPr sz="2400" spc="20" dirty="0">
                <a:latin typeface="Arial"/>
                <a:cs typeface="Arial"/>
              </a:rPr>
              <a:t> </a:t>
            </a:r>
            <a:r>
              <a:rPr sz="2400" dirty="0">
                <a:latin typeface="Arial"/>
                <a:cs typeface="Arial"/>
              </a:rPr>
              <a:t>op</a:t>
            </a:r>
            <a:r>
              <a:rPr sz="2400" spc="-10" dirty="0">
                <a:latin typeface="Arial"/>
                <a:cs typeface="Arial"/>
              </a:rPr>
              <a:t>e</a:t>
            </a:r>
            <a:r>
              <a:rPr sz="2400" dirty="0">
                <a:latin typeface="Arial"/>
                <a:cs typeface="Arial"/>
              </a:rPr>
              <a:t>rating</a:t>
            </a:r>
            <a:r>
              <a:rPr sz="2400" spc="20" dirty="0">
                <a:latin typeface="Arial"/>
                <a:cs typeface="Arial"/>
              </a:rPr>
              <a:t> </a:t>
            </a:r>
            <a:r>
              <a:rPr sz="2400" dirty="0">
                <a:latin typeface="Arial"/>
                <a:cs typeface="Arial"/>
              </a:rPr>
              <a:t>po</a:t>
            </a:r>
            <a:r>
              <a:rPr sz="2400" spc="-10" dirty="0">
                <a:latin typeface="Arial"/>
                <a:cs typeface="Arial"/>
              </a:rPr>
              <a:t>w</a:t>
            </a:r>
            <a:r>
              <a:rPr sz="2400" dirty="0">
                <a:latin typeface="Arial"/>
                <a:cs typeface="Arial"/>
              </a:rPr>
              <a:t>ered</a:t>
            </a:r>
            <a:r>
              <a:rPr sz="2400" spc="20" dirty="0">
                <a:latin typeface="Arial"/>
                <a:cs typeface="Arial"/>
              </a:rPr>
              <a:t> </a:t>
            </a:r>
            <a:r>
              <a:rPr sz="2400" dirty="0">
                <a:latin typeface="Arial"/>
                <a:cs typeface="Arial"/>
              </a:rPr>
              <a:t>i</a:t>
            </a:r>
            <a:r>
              <a:rPr sz="2400" spc="-10" dirty="0">
                <a:latin typeface="Arial"/>
                <a:cs typeface="Arial"/>
              </a:rPr>
              <a:t>n</a:t>
            </a:r>
            <a:r>
              <a:rPr sz="2400" dirty="0">
                <a:latin typeface="Arial"/>
                <a:cs typeface="Arial"/>
              </a:rPr>
              <a:t>dustrial</a:t>
            </a:r>
            <a:r>
              <a:rPr sz="2400" spc="15" dirty="0">
                <a:latin typeface="Arial"/>
                <a:cs typeface="Arial"/>
              </a:rPr>
              <a:t> </a:t>
            </a:r>
            <a:r>
              <a:rPr sz="2400" dirty="0">
                <a:latin typeface="Arial"/>
                <a:cs typeface="Arial"/>
              </a:rPr>
              <a:t>t</a:t>
            </a:r>
            <a:r>
              <a:rPr sz="2400" spc="5" dirty="0">
                <a:latin typeface="Arial"/>
                <a:cs typeface="Arial"/>
              </a:rPr>
              <a:t>r</a:t>
            </a:r>
            <a:r>
              <a:rPr sz="2400" dirty="0">
                <a:latin typeface="Arial"/>
                <a:cs typeface="Arial"/>
              </a:rPr>
              <a:t>ucks.”</a:t>
            </a:r>
          </a:p>
          <a:p>
            <a:pPr>
              <a:lnSpc>
                <a:spcPct val="100000"/>
              </a:lnSpc>
              <a:spcBef>
                <a:spcPts val="7"/>
              </a:spcBef>
            </a:pPr>
            <a:endParaRPr sz="2500" dirty="0">
              <a:latin typeface="Times New Roman"/>
              <a:cs typeface="Times New Roman"/>
            </a:endParaRPr>
          </a:p>
          <a:p>
            <a:pPr marL="12700">
              <a:lnSpc>
                <a:spcPct val="100000"/>
              </a:lnSpc>
            </a:pPr>
            <a:r>
              <a:rPr sz="2400" dirty="0">
                <a:latin typeface="Arial"/>
                <a:cs typeface="Arial"/>
              </a:rPr>
              <a:t>“Forkl</a:t>
            </a:r>
            <a:r>
              <a:rPr sz="2400" spc="-15" dirty="0">
                <a:latin typeface="Arial"/>
                <a:cs typeface="Arial"/>
              </a:rPr>
              <a:t>i</a:t>
            </a:r>
            <a:r>
              <a:rPr sz="2400" dirty="0">
                <a:latin typeface="Arial"/>
                <a:cs typeface="Arial"/>
              </a:rPr>
              <a:t>ft</a:t>
            </a:r>
            <a:r>
              <a:rPr sz="2400" spc="-5" dirty="0">
                <a:latin typeface="Arial"/>
                <a:cs typeface="Arial"/>
              </a:rPr>
              <a:t> </a:t>
            </a:r>
            <a:r>
              <a:rPr sz="2400" dirty="0">
                <a:latin typeface="Arial"/>
                <a:cs typeface="Arial"/>
              </a:rPr>
              <a:t>turnov</a:t>
            </a:r>
            <a:r>
              <a:rPr sz="2400" spc="-10" dirty="0">
                <a:latin typeface="Arial"/>
                <a:cs typeface="Arial"/>
              </a:rPr>
              <a:t>e</a:t>
            </a:r>
            <a:r>
              <a:rPr sz="2400" dirty="0">
                <a:latin typeface="Arial"/>
                <a:cs typeface="Arial"/>
              </a:rPr>
              <a:t>r </a:t>
            </a:r>
            <a:r>
              <a:rPr sz="2400" spc="-10" dirty="0">
                <a:latin typeface="Arial"/>
                <a:cs typeface="Arial"/>
              </a:rPr>
              <a:t>a</a:t>
            </a:r>
            <a:r>
              <a:rPr sz="2400" dirty="0">
                <a:latin typeface="Arial"/>
                <a:cs typeface="Arial"/>
              </a:rPr>
              <a:t>cco</a:t>
            </a:r>
            <a:r>
              <a:rPr sz="2400" spc="-10" dirty="0">
                <a:latin typeface="Arial"/>
                <a:cs typeface="Arial"/>
              </a:rPr>
              <a:t>u</a:t>
            </a:r>
            <a:r>
              <a:rPr sz="2400" dirty="0">
                <a:latin typeface="Arial"/>
                <a:cs typeface="Arial"/>
              </a:rPr>
              <a:t>nts</a:t>
            </a:r>
            <a:r>
              <a:rPr sz="2400" spc="10" dirty="0">
                <a:latin typeface="Arial"/>
                <a:cs typeface="Arial"/>
              </a:rPr>
              <a:t> </a:t>
            </a:r>
            <a:endParaRPr lang="en-US" sz="2400" spc="10" dirty="0" smtClean="0">
              <a:latin typeface="Arial"/>
              <a:cs typeface="Arial"/>
            </a:endParaRPr>
          </a:p>
          <a:p>
            <a:pPr marL="12700">
              <a:lnSpc>
                <a:spcPct val="100000"/>
              </a:lnSpc>
            </a:pPr>
            <a:r>
              <a:rPr sz="2400" dirty="0" smtClean="0">
                <a:latin typeface="Arial"/>
                <a:cs typeface="Arial"/>
              </a:rPr>
              <a:t>for</a:t>
            </a:r>
            <a:r>
              <a:rPr sz="2400" spc="-15" dirty="0" smtClean="0">
                <a:latin typeface="Arial"/>
                <a:cs typeface="Arial"/>
              </a:rPr>
              <a:t> </a:t>
            </a:r>
            <a:r>
              <a:rPr sz="2400" dirty="0">
                <a:latin typeface="Arial"/>
                <a:cs typeface="Arial"/>
              </a:rPr>
              <a:t>a si</a:t>
            </a:r>
            <a:r>
              <a:rPr sz="2400" spc="-10" dirty="0">
                <a:latin typeface="Arial"/>
                <a:cs typeface="Arial"/>
              </a:rPr>
              <a:t>g</a:t>
            </a:r>
            <a:r>
              <a:rPr sz="2400" dirty="0">
                <a:latin typeface="Arial"/>
                <a:cs typeface="Arial"/>
              </a:rPr>
              <a:t>n</a:t>
            </a:r>
            <a:r>
              <a:rPr sz="2400" spc="-10" dirty="0">
                <a:latin typeface="Arial"/>
                <a:cs typeface="Arial"/>
              </a:rPr>
              <a:t>i</a:t>
            </a:r>
            <a:r>
              <a:rPr sz="2400" dirty="0">
                <a:latin typeface="Arial"/>
                <a:cs typeface="Arial"/>
              </a:rPr>
              <a:t>fica</a:t>
            </a:r>
            <a:r>
              <a:rPr sz="2400" spc="-10" dirty="0">
                <a:latin typeface="Arial"/>
                <a:cs typeface="Arial"/>
              </a:rPr>
              <a:t>n</a:t>
            </a:r>
            <a:r>
              <a:rPr sz="2400" dirty="0">
                <a:latin typeface="Arial"/>
                <a:cs typeface="Arial"/>
              </a:rPr>
              <a:t>t</a:t>
            </a:r>
            <a:r>
              <a:rPr sz="2400" spc="25" dirty="0">
                <a:latin typeface="Arial"/>
                <a:cs typeface="Arial"/>
              </a:rPr>
              <a:t> </a:t>
            </a:r>
            <a:r>
              <a:rPr sz="2400" dirty="0">
                <a:latin typeface="Arial"/>
                <a:cs typeface="Arial"/>
              </a:rPr>
              <a:t>n</a:t>
            </a:r>
            <a:r>
              <a:rPr sz="2400" spc="-10" dirty="0">
                <a:latin typeface="Arial"/>
                <a:cs typeface="Arial"/>
              </a:rPr>
              <a:t>u</a:t>
            </a:r>
            <a:r>
              <a:rPr sz="2400" dirty="0">
                <a:latin typeface="Arial"/>
                <a:cs typeface="Arial"/>
              </a:rPr>
              <a:t>mber of</a:t>
            </a:r>
          </a:p>
          <a:p>
            <a:pPr marL="12700">
              <a:lnSpc>
                <a:spcPct val="100000"/>
              </a:lnSpc>
            </a:pPr>
            <a:r>
              <a:rPr sz="2400" dirty="0">
                <a:latin typeface="Arial"/>
                <a:cs typeface="Arial"/>
              </a:rPr>
              <a:t>these fatal</a:t>
            </a:r>
            <a:r>
              <a:rPr sz="2400" spc="-10" dirty="0">
                <a:latin typeface="Arial"/>
                <a:cs typeface="Arial"/>
              </a:rPr>
              <a:t>i</a:t>
            </a:r>
            <a:r>
              <a:rPr sz="2400" dirty="0">
                <a:latin typeface="Arial"/>
                <a:cs typeface="Arial"/>
              </a:rPr>
              <a:t>ties.”</a:t>
            </a:r>
          </a:p>
        </p:txBody>
      </p:sp>
      <p:sp>
        <p:nvSpPr>
          <p:cNvPr id="5" name="object 5" title="Photo - powered industrial truck (forklift)"/>
          <p:cNvSpPr/>
          <p:nvPr/>
        </p:nvSpPr>
        <p:spPr>
          <a:xfrm>
            <a:off x="4876800" y="3352800"/>
            <a:ext cx="3619500" cy="3048000"/>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3429000" y="6417057"/>
            <a:ext cx="4495800" cy="215444"/>
          </a:xfrm>
          <a:prstGeom prst="rect">
            <a:avLst/>
          </a:prstGeom>
        </p:spPr>
        <p:txBody>
          <a:bodyPr vert="horz" wrap="square" lIns="0" tIns="0" rIns="0" bIns="0" rtlCol="0">
            <a:spAutoFit/>
          </a:bodyPr>
          <a:lstStyle/>
          <a:p>
            <a:pPr marL="12700">
              <a:lnSpc>
                <a:spcPct val="100000"/>
              </a:lnSpc>
            </a:pPr>
            <a:r>
              <a:rPr lang="en-US" sz="1400" u="heavy" dirty="0" smtClean="0">
                <a:solidFill>
                  <a:srgbClr val="134B71"/>
                </a:solidFill>
                <a:latin typeface="Arial"/>
                <a:cs typeface="Arial"/>
                <a:hlinkClick r:id="rId4"/>
              </a:rPr>
              <a:t>Link to OSHA Publication 3252</a:t>
            </a:r>
            <a:endParaRPr sz="1400" dirty="0">
              <a:latin typeface="Arial"/>
              <a:cs typeface="Arial"/>
            </a:endParaRPr>
          </a:p>
        </p:txBody>
      </p:sp>
      <p:sp>
        <p:nvSpPr>
          <p:cNvPr id="8" name="Title 7" hidden="1"/>
          <p:cNvSpPr>
            <a:spLocks noGrp="1"/>
          </p:cNvSpPr>
          <p:nvPr>
            <p:ph type="title"/>
          </p:nvPr>
        </p:nvSpPr>
        <p:spPr>
          <a:xfrm>
            <a:off x="556361" y="555615"/>
            <a:ext cx="8031276" cy="553998"/>
          </a:xfrm>
        </p:spPr>
        <p:txBody>
          <a:bodyPr/>
          <a:lstStyle/>
          <a:p>
            <a:r>
              <a:rPr lang="en-US" dirty="0" smtClean="0"/>
              <a:t>Powered Industrial Trucks</a:t>
            </a:r>
            <a:endParaRPr lang="en-US" dirty="0"/>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22</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4CC"/>
            </a:solidFill>
          </a:ln>
        </p:spPr>
        <p:txBody>
          <a:bodyPr wrap="square" lIns="0" tIns="0" rIns="0" bIns="0" rtlCol="0"/>
          <a:lstStyle/>
          <a:p>
            <a:endParaRPr/>
          </a:p>
        </p:txBody>
      </p:sp>
      <p:sp>
        <p:nvSpPr>
          <p:cNvPr id="3" name="object 3"/>
          <p:cNvSpPr txBox="1"/>
          <p:nvPr/>
        </p:nvSpPr>
        <p:spPr>
          <a:xfrm>
            <a:off x="535940" y="473947"/>
            <a:ext cx="6603365" cy="855344"/>
          </a:xfrm>
          <a:prstGeom prst="rect">
            <a:avLst/>
          </a:prstGeom>
        </p:spPr>
        <p:txBody>
          <a:bodyPr vert="horz" wrap="square" lIns="0" tIns="0" rIns="0" bIns="0" rtlCol="0">
            <a:spAutoFit/>
          </a:bodyPr>
          <a:lstStyle/>
          <a:p>
            <a:pPr marL="12700">
              <a:lnSpc>
                <a:spcPct val="100000"/>
              </a:lnSpc>
              <a:tabLst>
                <a:tab pos="3947795" algn="l"/>
                <a:tab pos="4888230" algn="l"/>
              </a:tabLst>
            </a:pPr>
            <a:r>
              <a:rPr sz="3600" b="1" dirty="0">
                <a:solidFill>
                  <a:srgbClr val="0C2FB8"/>
                </a:solidFill>
                <a:latin typeface="Arial"/>
                <a:cs typeface="Arial"/>
              </a:rPr>
              <a:t>Mate</a:t>
            </a:r>
            <a:r>
              <a:rPr sz="3600" b="1" spc="5" dirty="0">
                <a:solidFill>
                  <a:srgbClr val="0C2FB8"/>
                </a:solidFill>
                <a:latin typeface="Arial"/>
                <a:cs typeface="Arial"/>
              </a:rPr>
              <a:t>r</a:t>
            </a:r>
            <a:r>
              <a:rPr sz="3600" b="1" dirty="0">
                <a:solidFill>
                  <a:srgbClr val="0C2FB8"/>
                </a:solidFill>
                <a:latin typeface="Arial"/>
                <a:cs typeface="Arial"/>
              </a:rPr>
              <a:t>ial</a:t>
            </a:r>
            <a:r>
              <a:rPr sz="3600" b="1" spc="-15" dirty="0">
                <a:solidFill>
                  <a:srgbClr val="0C2FB8"/>
                </a:solidFill>
                <a:latin typeface="Arial"/>
                <a:cs typeface="Arial"/>
              </a:rPr>
              <a:t> </a:t>
            </a:r>
            <a:r>
              <a:rPr sz="3600" b="1" dirty="0">
                <a:solidFill>
                  <a:srgbClr val="0C2FB8"/>
                </a:solidFill>
                <a:latin typeface="Arial"/>
                <a:cs typeface="Arial"/>
              </a:rPr>
              <a:t>Handli</a:t>
            </a:r>
            <a:r>
              <a:rPr sz="3600" b="1" spc="-15" dirty="0">
                <a:solidFill>
                  <a:srgbClr val="0C2FB8"/>
                </a:solidFill>
                <a:latin typeface="Arial"/>
                <a:cs typeface="Arial"/>
              </a:rPr>
              <a:t>n</a:t>
            </a:r>
            <a:r>
              <a:rPr sz="3600" b="1" dirty="0">
                <a:solidFill>
                  <a:srgbClr val="0C2FB8"/>
                </a:solidFill>
                <a:latin typeface="Arial"/>
                <a:cs typeface="Arial"/>
              </a:rPr>
              <a:t>g	and	Storage</a:t>
            </a:r>
            <a:endParaRPr sz="3600">
              <a:latin typeface="Arial"/>
              <a:cs typeface="Arial"/>
            </a:endParaRPr>
          </a:p>
          <a:p>
            <a:pPr marL="12700">
              <a:lnSpc>
                <a:spcPct val="100000"/>
              </a:lnSpc>
              <a:spcBef>
                <a:spcPts val="35"/>
              </a:spcBef>
            </a:pPr>
            <a:r>
              <a:rPr sz="2400" b="1" dirty="0">
                <a:solidFill>
                  <a:srgbClr val="0C2FB8"/>
                </a:solidFill>
                <a:latin typeface="Arial"/>
                <a:cs typeface="Arial"/>
              </a:rPr>
              <a:t>Module</a:t>
            </a:r>
            <a:r>
              <a:rPr sz="2400" b="1" spc="-20" dirty="0">
                <a:solidFill>
                  <a:srgbClr val="0C2FB8"/>
                </a:solidFill>
                <a:latin typeface="Arial"/>
                <a:cs typeface="Arial"/>
              </a:rPr>
              <a:t> </a:t>
            </a:r>
            <a:r>
              <a:rPr sz="2400" b="1" dirty="0">
                <a:solidFill>
                  <a:srgbClr val="0C2FB8"/>
                </a:solidFill>
                <a:latin typeface="Arial"/>
                <a:cs typeface="Arial"/>
              </a:rPr>
              <a:t>3</a:t>
            </a:r>
            <a:endParaRPr sz="2400">
              <a:latin typeface="Arial"/>
              <a:cs typeface="Arial"/>
            </a:endParaRPr>
          </a:p>
        </p:txBody>
      </p:sp>
      <p:sp>
        <p:nvSpPr>
          <p:cNvPr id="5" name="object 5"/>
          <p:cNvSpPr txBox="1"/>
          <p:nvPr/>
        </p:nvSpPr>
        <p:spPr>
          <a:xfrm>
            <a:off x="1641475" y="6345722"/>
            <a:ext cx="4495800" cy="215444"/>
          </a:xfrm>
          <a:prstGeom prst="rect">
            <a:avLst/>
          </a:prstGeom>
        </p:spPr>
        <p:txBody>
          <a:bodyPr vert="horz" wrap="square" lIns="0" tIns="0" rIns="0" bIns="0" rtlCol="0">
            <a:spAutoFit/>
          </a:bodyPr>
          <a:lstStyle/>
          <a:p>
            <a:pPr marL="12700">
              <a:lnSpc>
                <a:spcPct val="100000"/>
              </a:lnSpc>
            </a:pPr>
            <a:r>
              <a:rPr lang="en-US" sz="1400" u="heavy" dirty="0" smtClean="0">
                <a:solidFill>
                  <a:srgbClr val="134B71"/>
                </a:solidFill>
                <a:latin typeface="Arial"/>
                <a:cs typeface="Arial"/>
                <a:hlinkClick r:id="rId3"/>
              </a:rPr>
              <a:t>Link to OSHA Publication 3252</a:t>
            </a:r>
            <a:endParaRPr sz="1400" dirty="0">
              <a:latin typeface="Arial"/>
              <a:cs typeface="Arial"/>
            </a:endParaRPr>
          </a:p>
        </p:txBody>
      </p:sp>
      <p:sp>
        <p:nvSpPr>
          <p:cNvPr id="7" name="Title 6" hidden="1"/>
          <p:cNvSpPr>
            <a:spLocks noGrp="1"/>
          </p:cNvSpPr>
          <p:nvPr>
            <p:ph type="title"/>
          </p:nvPr>
        </p:nvSpPr>
        <p:spPr>
          <a:xfrm>
            <a:off x="556361" y="555615"/>
            <a:ext cx="8031276" cy="1107996"/>
          </a:xfrm>
        </p:spPr>
        <p:txBody>
          <a:bodyPr/>
          <a:lstStyle/>
          <a:p>
            <a:r>
              <a:rPr lang="en-US" dirty="0" smtClean="0"/>
              <a:t>Material Handling and Storage – Potential Hazards</a:t>
            </a:r>
            <a:endParaRPr lang="en-US" dirty="0"/>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23</a:t>
            </a:r>
          </a:p>
        </p:txBody>
      </p:sp>
      <p:sp>
        <p:nvSpPr>
          <p:cNvPr id="4" name="object 4"/>
          <p:cNvSpPr txBox="1"/>
          <p:nvPr/>
        </p:nvSpPr>
        <p:spPr>
          <a:xfrm>
            <a:off x="617016" y="1696243"/>
            <a:ext cx="7506334" cy="3623310"/>
          </a:xfrm>
          <a:prstGeom prst="rect">
            <a:avLst/>
          </a:prstGeom>
        </p:spPr>
        <p:txBody>
          <a:bodyPr vert="horz" wrap="square" lIns="0" tIns="0" rIns="0" bIns="0" rtlCol="0">
            <a:spAutoFit/>
          </a:bodyPr>
          <a:lstStyle/>
          <a:p>
            <a:pPr marL="12700">
              <a:lnSpc>
                <a:spcPct val="100000"/>
              </a:lnSpc>
            </a:pPr>
            <a:r>
              <a:rPr sz="2400" b="1" dirty="0">
                <a:solidFill>
                  <a:srgbClr val="FF0000"/>
                </a:solidFill>
                <a:latin typeface="Arial"/>
                <a:cs typeface="Arial"/>
              </a:rPr>
              <a:t>Pote</a:t>
            </a:r>
            <a:r>
              <a:rPr sz="2400" b="1" spc="-10" dirty="0">
                <a:solidFill>
                  <a:srgbClr val="FF0000"/>
                </a:solidFill>
                <a:latin typeface="Arial"/>
                <a:cs typeface="Arial"/>
              </a:rPr>
              <a:t>n</a:t>
            </a:r>
            <a:r>
              <a:rPr sz="2400" b="1" dirty="0">
                <a:solidFill>
                  <a:srgbClr val="FF0000"/>
                </a:solidFill>
                <a:latin typeface="Arial"/>
                <a:cs typeface="Arial"/>
              </a:rPr>
              <a:t>t</a:t>
            </a:r>
            <a:r>
              <a:rPr sz="2400" b="1" spc="5" dirty="0">
                <a:solidFill>
                  <a:srgbClr val="FF0000"/>
                </a:solidFill>
                <a:latin typeface="Arial"/>
                <a:cs typeface="Arial"/>
              </a:rPr>
              <a:t>i</a:t>
            </a:r>
            <a:r>
              <a:rPr sz="2400" b="1" dirty="0">
                <a:solidFill>
                  <a:srgbClr val="FF0000"/>
                </a:solidFill>
                <a:latin typeface="Arial"/>
                <a:cs typeface="Arial"/>
              </a:rPr>
              <a:t>al</a:t>
            </a:r>
            <a:r>
              <a:rPr sz="2400" b="1" spc="-20" dirty="0">
                <a:solidFill>
                  <a:srgbClr val="FF0000"/>
                </a:solidFill>
                <a:latin typeface="Arial"/>
                <a:cs typeface="Arial"/>
              </a:rPr>
              <a:t> </a:t>
            </a:r>
            <a:r>
              <a:rPr sz="2400" b="1" dirty="0">
                <a:solidFill>
                  <a:srgbClr val="FF0000"/>
                </a:solidFill>
                <a:latin typeface="Arial"/>
                <a:cs typeface="Arial"/>
              </a:rPr>
              <a:t>H</a:t>
            </a:r>
            <a:r>
              <a:rPr sz="2400" b="1" spc="-10" dirty="0">
                <a:solidFill>
                  <a:srgbClr val="FF0000"/>
                </a:solidFill>
                <a:latin typeface="Arial"/>
                <a:cs typeface="Arial"/>
              </a:rPr>
              <a:t>a</a:t>
            </a:r>
            <a:r>
              <a:rPr sz="2400" b="1" dirty="0">
                <a:solidFill>
                  <a:srgbClr val="FF0000"/>
                </a:solidFill>
                <a:latin typeface="Arial"/>
                <a:cs typeface="Arial"/>
              </a:rPr>
              <a:t>zards:</a:t>
            </a:r>
            <a:r>
              <a:rPr sz="2400" b="1" spc="10" dirty="0">
                <a:solidFill>
                  <a:srgbClr val="FF0000"/>
                </a:solidFill>
                <a:latin typeface="Arial"/>
                <a:cs typeface="Arial"/>
              </a:rPr>
              <a:t> </a:t>
            </a:r>
            <a:r>
              <a:rPr sz="2400" b="1" dirty="0">
                <a:solidFill>
                  <a:srgbClr val="FF0000"/>
                </a:solidFill>
                <a:latin typeface="Arial"/>
                <a:cs typeface="Arial"/>
              </a:rPr>
              <a:t>Moving</a:t>
            </a:r>
            <a:r>
              <a:rPr sz="2400" b="1" spc="-20" dirty="0">
                <a:solidFill>
                  <a:srgbClr val="FF0000"/>
                </a:solidFill>
                <a:latin typeface="Arial"/>
                <a:cs typeface="Arial"/>
              </a:rPr>
              <a:t> </a:t>
            </a:r>
            <a:r>
              <a:rPr sz="2400" b="1" dirty="0">
                <a:solidFill>
                  <a:srgbClr val="FF0000"/>
                </a:solidFill>
                <a:latin typeface="Arial"/>
                <a:cs typeface="Arial"/>
              </a:rPr>
              <a:t>mater</a:t>
            </a:r>
            <a:r>
              <a:rPr sz="2400" b="1" spc="5" dirty="0">
                <a:solidFill>
                  <a:srgbClr val="FF0000"/>
                </a:solidFill>
                <a:latin typeface="Arial"/>
                <a:cs typeface="Arial"/>
              </a:rPr>
              <a:t>i</a:t>
            </a:r>
            <a:r>
              <a:rPr sz="2400" b="1" dirty="0">
                <a:solidFill>
                  <a:srgbClr val="FF0000"/>
                </a:solidFill>
                <a:latin typeface="Arial"/>
                <a:cs typeface="Arial"/>
              </a:rPr>
              <a:t>al </a:t>
            </a:r>
            <a:r>
              <a:rPr sz="2400" b="1" spc="20" dirty="0">
                <a:solidFill>
                  <a:srgbClr val="FF0000"/>
                </a:solidFill>
                <a:latin typeface="Arial"/>
                <a:cs typeface="Arial"/>
              </a:rPr>
              <a:t>w</a:t>
            </a:r>
            <a:r>
              <a:rPr sz="2400" b="1" dirty="0">
                <a:solidFill>
                  <a:srgbClr val="FF0000"/>
                </a:solidFill>
                <a:latin typeface="Arial"/>
                <a:cs typeface="Arial"/>
              </a:rPr>
              <a:t>ith</a:t>
            </a:r>
            <a:r>
              <a:rPr sz="2400" b="1" spc="-15" dirty="0">
                <a:solidFill>
                  <a:srgbClr val="FF0000"/>
                </a:solidFill>
                <a:latin typeface="Arial"/>
                <a:cs typeface="Arial"/>
              </a:rPr>
              <a:t>i</a:t>
            </a:r>
            <a:r>
              <a:rPr sz="2400" b="1" dirty="0">
                <a:solidFill>
                  <a:srgbClr val="FF0000"/>
                </a:solidFill>
                <a:latin typeface="Arial"/>
                <a:cs typeface="Arial"/>
              </a:rPr>
              <a:t>n</a:t>
            </a:r>
            <a:r>
              <a:rPr sz="2400" b="1" spc="-50" dirty="0">
                <a:solidFill>
                  <a:srgbClr val="FF0000"/>
                </a:solidFill>
                <a:latin typeface="Arial"/>
                <a:cs typeface="Arial"/>
              </a:rPr>
              <a:t> </a:t>
            </a:r>
            <a:r>
              <a:rPr sz="2400" b="1" dirty="0">
                <a:solidFill>
                  <a:srgbClr val="FF0000"/>
                </a:solidFill>
                <a:latin typeface="Arial"/>
                <a:cs typeface="Arial"/>
              </a:rPr>
              <a:t>the</a:t>
            </a:r>
            <a:r>
              <a:rPr sz="2400" b="1" spc="20" dirty="0">
                <a:solidFill>
                  <a:srgbClr val="FF0000"/>
                </a:solidFill>
                <a:latin typeface="Arial"/>
                <a:cs typeface="Arial"/>
              </a:rPr>
              <a:t> </a:t>
            </a:r>
            <a:r>
              <a:rPr sz="2400" b="1" spc="-5" dirty="0">
                <a:solidFill>
                  <a:srgbClr val="FF0000"/>
                </a:solidFill>
                <a:latin typeface="Arial"/>
                <a:cs typeface="Arial"/>
              </a:rPr>
              <a:t>shop</a:t>
            </a:r>
            <a:r>
              <a:rPr sz="2400" b="1" dirty="0">
                <a:solidFill>
                  <a:srgbClr val="FF0000"/>
                </a:solidFill>
                <a:latin typeface="Arial"/>
                <a:cs typeface="Arial"/>
              </a:rPr>
              <a:t>-</a:t>
            </a:r>
            <a:endParaRPr sz="2400">
              <a:latin typeface="Arial"/>
              <a:cs typeface="Arial"/>
            </a:endParaRPr>
          </a:p>
          <a:p>
            <a:pPr marL="12700">
              <a:lnSpc>
                <a:spcPct val="100000"/>
              </a:lnSpc>
            </a:pPr>
            <a:r>
              <a:rPr sz="2400" b="1" dirty="0">
                <a:solidFill>
                  <a:srgbClr val="FF0000"/>
                </a:solidFill>
                <a:latin typeface="Arial"/>
                <a:cs typeface="Arial"/>
              </a:rPr>
              <a:t>P</a:t>
            </a:r>
            <a:r>
              <a:rPr sz="2400" b="1" spc="-10" dirty="0">
                <a:solidFill>
                  <a:srgbClr val="FF0000"/>
                </a:solidFill>
                <a:latin typeface="Arial"/>
                <a:cs typeface="Arial"/>
              </a:rPr>
              <a:t>o</a:t>
            </a:r>
            <a:r>
              <a:rPr sz="2400" b="1" spc="20" dirty="0">
                <a:solidFill>
                  <a:srgbClr val="FF0000"/>
                </a:solidFill>
                <a:latin typeface="Arial"/>
                <a:cs typeface="Arial"/>
              </a:rPr>
              <a:t>w</a:t>
            </a:r>
            <a:r>
              <a:rPr sz="2400" b="1" dirty="0">
                <a:solidFill>
                  <a:srgbClr val="FF0000"/>
                </a:solidFill>
                <a:latin typeface="Arial"/>
                <a:cs typeface="Arial"/>
              </a:rPr>
              <a:t>ered</a:t>
            </a:r>
            <a:r>
              <a:rPr sz="2400" b="1" spc="-25" dirty="0">
                <a:solidFill>
                  <a:srgbClr val="FF0000"/>
                </a:solidFill>
                <a:latin typeface="Arial"/>
                <a:cs typeface="Arial"/>
              </a:rPr>
              <a:t> </a:t>
            </a:r>
            <a:r>
              <a:rPr sz="2400" b="1" dirty="0">
                <a:solidFill>
                  <a:srgbClr val="FF0000"/>
                </a:solidFill>
                <a:latin typeface="Arial"/>
                <a:cs typeface="Arial"/>
              </a:rPr>
              <a:t>Ind</a:t>
            </a:r>
            <a:r>
              <a:rPr sz="2400" b="1" spc="-10" dirty="0">
                <a:solidFill>
                  <a:srgbClr val="FF0000"/>
                </a:solidFill>
                <a:latin typeface="Arial"/>
                <a:cs typeface="Arial"/>
              </a:rPr>
              <a:t>u</a:t>
            </a:r>
            <a:r>
              <a:rPr sz="2400" b="1" dirty="0">
                <a:solidFill>
                  <a:srgbClr val="FF0000"/>
                </a:solidFill>
                <a:latin typeface="Arial"/>
                <a:cs typeface="Arial"/>
              </a:rPr>
              <a:t>strial</a:t>
            </a:r>
            <a:r>
              <a:rPr sz="2400" b="1" spc="-30" dirty="0">
                <a:solidFill>
                  <a:srgbClr val="FF0000"/>
                </a:solidFill>
                <a:latin typeface="Arial"/>
                <a:cs typeface="Arial"/>
              </a:rPr>
              <a:t> </a:t>
            </a:r>
            <a:r>
              <a:rPr sz="2400" b="1" dirty="0">
                <a:solidFill>
                  <a:srgbClr val="FF0000"/>
                </a:solidFill>
                <a:latin typeface="Arial"/>
                <a:cs typeface="Arial"/>
              </a:rPr>
              <a:t>Tru</a:t>
            </a:r>
            <a:r>
              <a:rPr sz="2400" b="1" spc="-10" dirty="0">
                <a:solidFill>
                  <a:srgbClr val="FF0000"/>
                </a:solidFill>
                <a:latin typeface="Arial"/>
                <a:cs typeface="Arial"/>
              </a:rPr>
              <a:t>c</a:t>
            </a:r>
            <a:r>
              <a:rPr sz="2400" b="1" dirty="0">
                <a:solidFill>
                  <a:srgbClr val="FF0000"/>
                </a:solidFill>
                <a:latin typeface="Arial"/>
                <a:cs typeface="Arial"/>
              </a:rPr>
              <a:t>k</a:t>
            </a:r>
            <a:r>
              <a:rPr sz="2400" b="1" spc="-10" dirty="0">
                <a:solidFill>
                  <a:srgbClr val="FF0000"/>
                </a:solidFill>
                <a:latin typeface="Arial"/>
                <a:cs typeface="Arial"/>
              </a:rPr>
              <a:t>s</a:t>
            </a:r>
            <a:r>
              <a:rPr sz="2400" b="1" dirty="0">
                <a:solidFill>
                  <a:srgbClr val="FF0000"/>
                </a:solidFill>
                <a:latin typeface="Arial"/>
                <a:cs typeface="Arial"/>
              </a:rPr>
              <a:t>-(Forklif</a:t>
            </a:r>
            <a:r>
              <a:rPr sz="2400" b="1" spc="5" dirty="0">
                <a:solidFill>
                  <a:srgbClr val="FF0000"/>
                </a:solidFill>
                <a:latin typeface="Arial"/>
                <a:cs typeface="Arial"/>
              </a:rPr>
              <a:t>t</a:t>
            </a:r>
            <a:r>
              <a:rPr sz="2400" b="1" dirty="0">
                <a:solidFill>
                  <a:srgbClr val="FF0000"/>
                </a:solidFill>
                <a:latin typeface="Arial"/>
                <a:cs typeface="Arial"/>
              </a:rPr>
              <a:t>s)</a:t>
            </a:r>
            <a:endParaRPr sz="2400">
              <a:latin typeface="Arial"/>
              <a:cs typeface="Arial"/>
            </a:endParaRPr>
          </a:p>
          <a:p>
            <a:pPr marL="355600" marR="10160" indent="-342900">
              <a:lnSpc>
                <a:spcPct val="100000"/>
              </a:lnSpc>
              <a:buClr>
                <a:srgbClr val="0C2FB8"/>
              </a:buClr>
              <a:buFont typeface="Wingdings"/>
              <a:buChar char=""/>
              <a:tabLst>
                <a:tab pos="355600" algn="l"/>
              </a:tabLst>
            </a:pPr>
            <a:r>
              <a:rPr sz="2400" dirty="0">
                <a:latin typeface="Arial"/>
                <a:cs typeface="Arial"/>
              </a:rPr>
              <a:t>Ti</a:t>
            </a:r>
            <a:r>
              <a:rPr sz="2400" spc="-10" dirty="0">
                <a:latin typeface="Arial"/>
                <a:cs typeface="Arial"/>
              </a:rPr>
              <a:t>p</a:t>
            </a:r>
            <a:r>
              <a:rPr sz="2400" dirty="0">
                <a:latin typeface="Arial"/>
                <a:cs typeface="Arial"/>
              </a:rPr>
              <a:t>pi</a:t>
            </a:r>
            <a:r>
              <a:rPr sz="2400" spc="-10" dirty="0">
                <a:latin typeface="Arial"/>
                <a:cs typeface="Arial"/>
              </a:rPr>
              <a:t>n</a:t>
            </a:r>
            <a:r>
              <a:rPr sz="2400" dirty="0">
                <a:latin typeface="Arial"/>
                <a:cs typeface="Arial"/>
              </a:rPr>
              <a:t>g,</a:t>
            </a:r>
            <a:r>
              <a:rPr sz="2400" spc="25" dirty="0">
                <a:latin typeface="Arial"/>
                <a:cs typeface="Arial"/>
              </a:rPr>
              <a:t> </a:t>
            </a:r>
            <a:r>
              <a:rPr sz="2400" dirty="0">
                <a:latin typeface="Arial"/>
                <a:cs typeface="Arial"/>
              </a:rPr>
              <a:t>st</a:t>
            </a:r>
            <a:r>
              <a:rPr sz="2400" spc="5" dirty="0">
                <a:latin typeface="Arial"/>
                <a:cs typeface="Arial"/>
              </a:rPr>
              <a:t>r</a:t>
            </a:r>
            <a:r>
              <a:rPr sz="2400" dirty="0">
                <a:latin typeface="Arial"/>
                <a:cs typeface="Arial"/>
              </a:rPr>
              <a:t>uck</a:t>
            </a:r>
            <a:r>
              <a:rPr sz="2400" spc="-25" dirty="0">
                <a:latin typeface="Arial"/>
                <a:cs typeface="Arial"/>
              </a:rPr>
              <a:t> </a:t>
            </a:r>
            <a:r>
              <a:rPr sz="2400" dirty="0">
                <a:latin typeface="Arial"/>
                <a:cs typeface="Arial"/>
              </a:rPr>
              <a:t>by caught betwee</a:t>
            </a:r>
            <a:r>
              <a:rPr sz="2400" spc="-10" dirty="0">
                <a:latin typeface="Arial"/>
                <a:cs typeface="Arial"/>
              </a:rPr>
              <a:t>n</a:t>
            </a:r>
            <a:r>
              <a:rPr sz="2400" dirty="0">
                <a:latin typeface="Arial"/>
                <a:cs typeface="Arial"/>
              </a:rPr>
              <a:t>,</a:t>
            </a:r>
            <a:r>
              <a:rPr sz="2400" spc="15" dirty="0">
                <a:latin typeface="Arial"/>
                <a:cs typeface="Arial"/>
              </a:rPr>
              <a:t> </a:t>
            </a:r>
            <a:r>
              <a:rPr sz="2400" dirty="0">
                <a:latin typeface="Arial"/>
                <a:cs typeface="Arial"/>
              </a:rPr>
              <a:t>wrong</a:t>
            </a:r>
            <a:r>
              <a:rPr sz="2400" spc="5" dirty="0">
                <a:latin typeface="Arial"/>
                <a:cs typeface="Arial"/>
              </a:rPr>
              <a:t> </a:t>
            </a:r>
            <a:r>
              <a:rPr sz="2400" dirty="0">
                <a:latin typeface="Arial"/>
                <a:cs typeface="Arial"/>
              </a:rPr>
              <a:t>eq</a:t>
            </a:r>
            <a:r>
              <a:rPr sz="2400" spc="-10" dirty="0">
                <a:latin typeface="Arial"/>
                <a:cs typeface="Arial"/>
              </a:rPr>
              <a:t>u</a:t>
            </a:r>
            <a:r>
              <a:rPr sz="2400" dirty="0">
                <a:latin typeface="Arial"/>
                <a:cs typeface="Arial"/>
              </a:rPr>
              <a:t>i</a:t>
            </a:r>
            <a:r>
              <a:rPr sz="2400" spc="-10" dirty="0">
                <a:latin typeface="Arial"/>
                <a:cs typeface="Arial"/>
              </a:rPr>
              <a:t>p</a:t>
            </a:r>
            <a:r>
              <a:rPr sz="2400" dirty="0">
                <a:latin typeface="Arial"/>
                <a:cs typeface="Arial"/>
              </a:rPr>
              <a:t>ment for haz</a:t>
            </a:r>
            <a:r>
              <a:rPr sz="2400" spc="-10" dirty="0">
                <a:latin typeface="Arial"/>
                <a:cs typeface="Arial"/>
              </a:rPr>
              <a:t>a</a:t>
            </a:r>
            <a:r>
              <a:rPr sz="2400" dirty="0">
                <a:latin typeface="Arial"/>
                <a:cs typeface="Arial"/>
              </a:rPr>
              <a:t>rd classific</a:t>
            </a:r>
            <a:r>
              <a:rPr sz="2400" spc="-10" dirty="0">
                <a:latin typeface="Arial"/>
                <a:cs typeface="Arial"/>
              </a:rPr>
              <a:t>a</a:t>
            </a:r>
            <a:r>
              <a:rPr sz="2400" dirty="0">
                <a:latin typeface="Arial"/>
                <a:cs typeface="Arial"/>
              </a:rPr>
              <a:t>tion</a:t>
            </a:r>
            <a:endParaRPr sz="2400">
              <a:latin typeface="Arial"/>
              <a:cs typeface="Arial"/>
            </a:endParaRPr>
          </a:p>
          <a:p>
            <a:pPr marL="12700">
              <a:lnSpc>
                <a:spcPct val="100000"/>
              </a:lnSpc>
            </a:pPr>
            <a:r>
              <a:rPr sz="2400" b="1" dirty="0">
                <a:solidFill>
                  <a:srgbClr val="00AF50"/>
                </a:solidFill>
                <a:latin typeface="Arial"/>
                <a:cs typeface="Arial"/>
              </a:rPr>
              <a:t>H</a:t>
            </a:r>
            <a:r>
              <a:rPr sz="2400" b="1" spc="-10" dirty="0">
                <a:solidFill>
                  <a:srgbClr val="00AF50"/>
                </a:solidFill>
                <a:latin typeface="Arial"/>
                <a:cs typeface="Arial"/>
              </a:rPr>
              <a:t>a</a:t>
            </a:r>
            <a:r>
              <a:rPr sz="2400" b="1" dirty="0">
                <a:solidFill>
                  <a:srgbClr val="00AF50"/>
                </a:solidFill>
                <a:latin typeface="Arial"/>
                <a:cs typeface="Arial"/>
              </a:rPr>
              <a:t>zard</a:t>
            </a:r>
            <a:r>
              <a:rPr sz="2400" b="1" spc="15" dirty="0">
                <a:solidFill>
                  <a:srgbClr val="00AF50"/>
                </a:solidFill>
                <a:latin typeface="Arial"/>
                <a:cs typeface="Arial"/>
              </a:rPr>
              <a:t> </a:t>
            </a:r>
            <a:r>
              <a:rPr sz="2400" b="1" dirty="0">
                <a:solidFill>
                  <a:srgbClr val="00AF50"/>
                </a:solidFill>
                <a:latin typeface="Arial"/>
                <a:cs typeface="Arial"/>
              </a:rPr>
              <a:t>A</a:t>
            </a:r>
            <a:r>
              <a:rPr sz="2400" b="1" spc="-10" dirty="0">
                <a:solidFill>
                  <a:srgbClr val="00AF50"/>
                </a:solidFill>
                <a:latin typeface="Arial"/>
                <a:cs typeface="Arial"/>
              </a:rPr>
              <a:t>v</a:t>
            </a:r>
            <a:r>
              <a:rPr sz="2400" b="1" dirty="0">
                <a:solidFill>
                  <a:srgbClr val="00AF50"/>
                </a:solidFill>
                <a:latin typeface="Arial"/>
                <a:cs typeface="Arial"/>
              </a:rPr>
              <a:t>oidan</a:t>
            </a:r>
            <a:r>
              <a:rPr sz="2400" b="1" spc="-10" dirty="0">
                <a:solidFill>
                  <a:srgbClr val="00AF50"/>
                </a:solidFill>
                <a:latin typeface="Arial"/>
                <a:cs typeface="Arial"/>
              </a:rPr>
              <a:t>c</a:t>
            </a:r>
            <a:r>
              <a:rPr sz="2400" b="1" dirty="0">
                <a:solidFill>
                  <a:srgbClr val="00AF50"/>
                </a:solidFill>
                <a:latin typeface="Arial"/>
                <a:cs typeface="Arial"/>
              </a:rPr>
              <a:t>e:</a:t>
            </a:r>
            <a:endParaRPr sz="2400">
              <a:latin typeface="Arial"/>
              <a:cs typeface="Arial"/>
            </a:endParaRPr>
          </a:p>
          <a:p>
            <a:pPr marL="355600" indent="-342900">
              <a:lnSpc>
                <a:spcPct val="100000"/>
              </a:lnSpc>
              <a:buClr>
                <a:srgbClr val="00AF50"/>
              </a:buClr>
              <a:buFont typeface="Wingdings"/>
              <a:buChar char=""/>
              <a:tabLst>
                <a:tab pos="355600" algn="l"/>
              </a:tabLst>
            </a:pPr>
            <a:r>
              <a:rPr sz="2400" dirty="0">
                <a:latin typeface="Arial"/>
                <a:cs typeface="Arial"/>
              </a:rPr>
              <a:t>S</a:t>
            </a:r>
            <a:r>
              <a:rPr sz="2400" spc="-10" dirty="0">
                <a:latin typeface="Arial"/>
                <a:cs typeface="Arial"/>
              </a:rPr>
              <a:t>e</a:t>
            </a:r>
            <a:r>
              <a:rPr sz="2400" dirty="0">
                <a:latin typeface="Arial"/>
                <a:cs typeface="Arial"/>
              </a:rPr>
              <a:t>l</a:t>
            </a:r>
            <a:r>
              <a:rPr sz="2400" spc="-10" dirty="0">
                <a:latin typeface="Arial"/>
                <a:cs typeface="Arial"/>
              </a:rPr>
              <a:t>e</a:t>
            </a:r>
            <a:r>
              <a:rPr sz="2400" dirty="0">
                <a:latin typeface="Arial"/>
                <a:cs typeface="Arial"/>
              </a:rPr>
              <a:t>ct</a:t>
            </a:r>
            <a:r>
              <a:rPr sz="2400" spc="5" dirty="0">
                <a:latin typeface="Arial"/>
                <a:cs typeface="Arial"/>
              </a:rPr>
              <a:t> </a:t>
            </a:r>
            <a:r>
              <a:rPr sz="2400" dirty="0">
                <a:latin typeface="Arial"/>
                <a:cs typeface="Arial"/>
              </a:rPr>
              <a:t>proper</a:t>
            </a:r>
            <a:r>
              <a:rPr sz="2400" spc="10" dirty="0">
                <a:latin typeface="Arial"/>
                <a:cs typeface="Arial"/>
              </a:rPr>
              <a:t> </a:t>
            </a:r>
            <a:r>
              <a:rPr sz="2400" dirty="0">
                <a:latin typeface="Arial"/>
                <a:cs typeface="Arial"/>
              </a:rPr>
              <a:t>eq</a:t>
            </a:r>
            <a:r>
              <a:rPr sz="2400" spc="-10" dirty="0">
                <a:latin typeface="Arial"/>
                <a:cs typeface="Arial"/>
              </a:rPr>
              <a:t>u</a:t>
            </a:r>
            <a:r>
              <a:rPr sz="2400" dirty="0">
                <a:latin typeface="Arial"/>
                <a:cs typeface="Arial"/>
              </a:rPr>
              <a:t>i</a:t>
            </a:r>
            <a:r>
              <a:rPr sz="2400" spc="-10" dirty="0">
                <a:latin typeface="Arial"/>
                <a:cs typeface="Arial"/>
              </a:rPr>
              <a:t>p</a:t>
            </a:r>
            <a:r>
              <a:rPr sz="2400" dirty="0">
                <a:latin typeface="Arial"/>
                <a:cs typeface="Arial"/>
              </a:rPr>
              <a:t>ment</a:t>
            </a:r>
            <a:r>
              <a:rPr sz="2400" spc="15" dirty="0">
                <a:latin typeface="Arial"/>
                <a:cs typeface="Arial"/>
              </a:rPr>
              <a:t> </a:t>
            </a:r>
            <a:r>
              <a:rPr sz="2400" dirty="0">
                <a:latin typeface="Arial"/>
                <a:cs typeface="Arial"/>
              </a:rPr>
              <a:t>for ap</a:t>
            </a:r>
            <a:r>
              <a:rPr sz="2400" spc="-10" dirty="0">
                <a:latin typeface="Arial"/>
                <a:cs typeface="Arial"/>
              </a:rPr>
              <a:t>p</a:t>
            </a:r>
            <a:r>
              <a:rPr sz="2400" dirty="0">
                <a:latin typeface="Arial"/>
                <a:cs typeface="Arial"/>
              </a:rPr>
              <a:t>l</a:t>
            </a:r>
            <a:r>
              <a:rPr sz="2400" spc="-10" dirty="0">
                <a:latin typeface="Arial"/>
                <a:cs typeface="Arial"/>
              </a:rPr>
              <a:t>i</a:t>
            </a:r>
            <a:r>
              <a:rPr sz="2400" dirty="0">
                <a:latin typeface="Arial"/>
                <a:cs typeface="Arial"/>
              </a:rPr>
              <a:t>cation</a:t>
            </a:r>
            <a:r>
              <a:rPr sz="2400" spc="40" dirty="0">
                <a:latin typeface="Arial"/>
                <a:cs typeface="Arial"/>
              </a:rPr>
              <a:t> </a:t>
            </a:r>
            <a:r>
              <a:rPr sz="2400" dirty="0">
                <a:latin typeface="Arial"/>
                <a:cs typeface="Arial"/>
              </a:rPr>
              <a:t>and</a:t>
            </a:r>
            <a:r>
              <a:rPr sz="2400" spc="-10" dirty="0">
                <a:latin typeface="Arial"/>
                <a:cs typeface="Arial"/>
              </a:rPr>
              <a:t> </a:t>
            </a:r>
            <a:r>
              <a:rPr sz="2400" dirty="0">
                <a:latin typeface="Arial"/>
                <a:cs typeface="Arial"/>
              </a:rPr>
              <a:t>hazard</a:t>
            </a:r>
            <a:endParaRPr sz="2400">
              <a:latin typeface="Arial"/>
              <a:cs typeface="Arial"/>
            </a:endParaRPr>
          </a:p>
          <a:p>
            <a:pPr marL="355600" indent="-342900">
              <a:lnSpc>
                <a:spcPct val="100000"/>
              </a:lnSpc>
              <a:buClr>
                <a:srgbClr val="00AF50"/>
              </a:buClr>
              <a:buFont typeface="Wingdings"/>
              <a:buChar char=""/>
              <a:tabLst>
                <a:tab pos="355600" algn="l"/>
              </a:tabLst>
            </a:pPr>
            <a:r>
              <a:rPr sz="2400" dirty="0">
                <a:latin typeface="Arial"/>
                <a:cs typeface="Arial"/>
              </a:rPr>
              <a:t>Only qua</a:t>
            </a:r>
            <a:r>
              <a:rPr sz="2400" spc="-10" dirty="0">
                <a:latin typeface="Arial"/>
                <a:cs typeface="Arial"/>
              </a:rPr>
              <a:t>l</a:t>
            </a:r>
            <a:r>
              <a:rPr sz="2400" dirty="0">
                <a:latin typeface="Arial"/>
                <a:cs typeface="Arial"/>
              </a:rPr>
              <a:t>ifi</a:t>
            </a:r>
            <a:r>
              <a:rPr sz="2400" spc="-10" dirty="0">
                <a:latin typeface="Arial"/>
                <a:cs typeface="Arial"/>
              </a:rPr>
              <a:t>e</a:t>
            </a:r>
            <a:r>
              <a:rPr sz="2400" dirty="0">
                <a:latin typeface="Arial"/>
                <a:cs typeface="Arial"/>
              </a:rPr>
              <a:t>d</a:t>
            </a:r>
            <a:r>
              <a:rPr sz="2400" spc="35" dirty="0">
                <a:latin typeface="Arial"/>
                <a:cs typeface="Arial"/>
              </a:rPr>
              <a:t> </a:t>
            </a:r>
            <a:r>
              <a:rPr sz="2400" dirty="0">
                <a:latin typeface="Arial"/>
                <a:cs typeface="Arial"/>
              </a:rPr>
              <a:t>op</a:t>
            </a:r>
            <a:r>
              <a:rPr sz="2400" spc="-10" dirty="0">
                <a:latin typeface="Arial"/>
                <a:cs typeface="Arial"/>
              </a:rPr>
              <a:t>e</a:t>
            </a:r>
            <a:r>
              <a:rPr sz="2400" dirty="0">
                <a:latin typeface="Arial"/>
                <a:cs typeface="Arial"/>
              </a:rPr>
              <a:t>rato</a:t>
            </a:r>
            <a:r>
              <a:rPr sz="2400" spc="5" dirty="0">
                <a:latin typeface="Arial"/>
                <a:cs typeface="Arial"/>
              </a:rPr>
              <a:t>r</a:t>
            </a:r>
            <a:r>
              <a:rPr sz="2400" dirty="0">
                <a:latin typeface="Arial"/>
                <a:cs typeface="Arial"/>
              </a:rPr>
              <a:t>s should</a:t>
            </a:r>
            <a:r>
              <a:rPr sz="2400" spc="15" dirty="0">
                <a:latin typeface="Arial"/>
                <a:cs typeface="Arial"/>
              </a:rPr>
              <a:t> </a:t>
            </a:r>
            <a:r>
              <a:rPr sz="2400" dirty="0">
                <a:latin typeface="Arial"/>
                <a:cs typeface="Arial"/>
              </a:rPr>
              <a:t>use eq</a:t>
            </a:r>
            <a:r>
              <a:rPr sz="2400" spc="-10" dirty="0">
                <a:latin typeface="Arial"/>
                <a:cs typeface="Arial"/>
              </a:rPr>
              <a:t>u</a:t>
            </a:r>
            <a:r>
              <a:rPr sz="2400" dirty="0">
                <a:latin typeface="Arial"/>
                <a:cs typeface="Arial"/>
              </a:rPr>
              <a:t>i</a:t>
            </a:r>
            <a:r>
              <a:rPr sz="2400" spc="-10" dirty="0">
                <a:latin typeface="Arial"/>
                <a:cs typeface="Arial"/>
              </a:rPr>
              <a:t>p</a:t>
            </a:r>
            <a:r>
              <a:rPr sz="2400" dirty="0">
                <a:latin typeface="Arial"/>
                <a:cs typeface="Arial"/>
              </a:rPr>
              <a:t>ment</a:t>
            </a:r>
            <a:endParaRPr sz="2400">
              <a:latin typeface="Arial"/>
              <a:cs typeface="Arial"/>
            </a:endParaRPr>
          </a:p>
          <a:p>
            <a:pPr marL="355600" indent="-342900">
              <a:lnSpc>
                <a:spcPct val="100000"/>
              </a:lnSpc>
              <a:buClr>
                <a:srgbClr val="00AF50"/>
              </a:buClr>
              <a:buFont typeface="Wingdings"/>
              <a:buChar char=""/>
              <a:tabLst>
                <a:tab pos="355600" algn="l"/>
              </a:tabLst>
            </a:pPr>
            <a:r>
              <a:rPr sz="2400" dirty="0">
                <a:latin typeface="Arial"/>
                <a:cs typeface="Arial"/>
              </a:rPr>
              <a:t>C</a:t>
            </a:r>
            <a:r>
              <a:rPr sz="2400" spc="-10" dirty="0">
                <a:latin typeface="Arial"/>
                <a:cs typeface="Arial"/>
              </a:rPr>
              <a:t>h</a:t>
            </a:r>
            <a:r>
              <a:rPr sz="2400" dirty="0">
                <a:latin typeface="Arial"/>
                <a:cs typeface="Arial"/>
              </a:rPr>
              <a:t>eck</a:t>
            </a:r>
            <a:r>
              <a:rPr sz="2400" spc="10" dirty="0">
                <a:latin typeface="Arial"/>
                <a:cs typeface="Arial"/>
              </a:rPr>
              <a:t> </a:t>
            </a:r>
            <a:r>
              <a:rPr sz="2400" dirty="0">
                <a:latin typeface="Arial"/>
                <a:cs typeface="Arial"/>
              </a:rPr>
              <a:t>eq</a:t>
            </a:r>
            <a:r>
              <a:rPr sz="2400" spc="-10" dirty="0">
                <a:latin typeface="Arial"/>
                <a:cs typeface="Arial"/>
              </a:rPr>
              <a:t>u</a:t>
            </a:r>
            <a:r>
              <a:rPr sz="2400" dirty="0">
                <a:latin typeface="Arial"/>
                <a:cs typeface="Arial"/>
              </a:rPr>
              <a:t>i</a:t>
            </a:r>
            <a:r>
              <a:rPr sz="2400" spc="-10" dirty="0">
                <a:latin typeface="Arial"/>
                <a:cs typeface="Arial"/>
              </a:rPr>
              <a:t>p</a:t>
            </a:r>
            <a:r>
              <a:rPr sz="2400" dirty="0">
                <a:latin typeface="Arial"/>
                <a:cs typeface="Arial"/>
              </a:rPr>
              <a:t>ment</a:t>
            </a:r>
            <a:r>
              <a:rPr sz="2400" spc="30" dirty="0">
                <a:latin typeface="Arial"/>
                <a:cs typeface="Arial"/>
              </a:rPr>
              <a:t> </a:t>
            </a:r>
            <a:r>
              <a:rPr sz="2400" dirty="0">
                <a:latin typeface="Arial"/>
                <a:cs typeface="Arial"/>
              </a:rPr>
              <a:t>before </a:t>
            </a:r>
            <a:r>
              <a:rPr sz="2400" spc="-10" dirty="0">
                <a:latin typeface="Arial"/>
                <a:cs typeface="Arial"/>
              </a:rPr>
              <a:t>u</a:t>
            </a:r>
            <a:r>
              <a:rPr sz="2400" dirty="0">
                <a:latin typeface="Arial"/>
                <a:cs typeface="Arial"/>
              </a:rPr>
              <a:t>se</a:t>
            </a:r>
            <a:endParaRPr sz="2400">
              <a:latin typeface="Arial"/>
              <a:cs typeface="Arial"/>
            </a:endParaRPr>
          </a:p>
          <a:p>
            <a:pPr marL="355600" indent="-342900">
              <a:lnSpc>
                <a:spcPct val="100000"/>
              </a:lnSpc>
              <a:buClr>
                <a:srgbClr val="00AF50"/>
              </a:buClr>
              <a:buFont typeface="Wingdings"/>
              <a:buChar char=""/>
              <a:tabLst>
                <a:tab pos="355600" algn="l"/>
              </a:tabLst>
            </a:pPr>
            <a:r>
              <a:rPr sz="2400" dirty="0">
                <a:latin typeface="Arial"/>
                <a:cs typeface="Arial"/>
              </a:rPr>
              <a:t>Do</a:t>
            </a:r>
            <a:r>
              <a:rPr sz="2400" spc="-10" dirty="0">
                <a:latin typeface="Arial"/>
                <a:cs typeface="Arial"/>
              </a:rPr>
              <a:t> </a:t>
            </a:r>
            <a:r>
              <a:rPr sz="2400" dirty="0">
                <a:latin typeface="Arial"/>
                <a:cs typeface="Arial"/>
              </a:rPr>
              <a:t>not overl</a:t>
            </a:r>
            <a:r>
              <a:rPr sz="2400" spc="-10" dirty="0">
                <a:latin typeface="Arial"/>
                <a:cs typeface="Arial"/>
              </a:rPr>
              <a:t>o</a:t>
            </a:r>
            <a:r>
              <a:rPr sz="2400" dirty="0">
                <a:latin typeface="Arial"/>
                <a:cs typeface="Arial"/>
              </a:rPr>
              <a:t>ad</a:t>
            </a:r>
            <a:endParaRPr sz="2400">
              <a:latin typeface="Arial"/>
              <a:cs typeface="Arial"/>
            </a:endParaRPr>
          </a:p>
          <a:p>
            <a:pPr marL="355600" indent="-342900">
              <a:lnSpc>
                <a:spcPct val="100000"/>
              </a:lnSpc>
              <a:buClr>
                <a:srgbClr val="00AF50"/>
              </a:buClr>
              <a:buFont typeface="Wingdings"/>
              <a:buChar char=""/>
              <a:tabLst>
                <a:tab pos="355600" algn="l"/>
              </a:tabLst>
            </a:pPr>
            <a:r>
              <a:rPr sz="2400" dirty="0">
                <a:latin typeface="Arial"/>
                <a:cs typeface="Arial"/>
              </a:rPr>
              <a:t>C</a:t>
            </a:r>
            <a:r>
              <a:rPr sz="2400" spc="-10" dirty="0">
                <a:latin typeface="Arial"/>
                <a:cs typeface="Arial"/>
              </a:rPr>
              <a:t>e</a:t>
            </a:r>
            <a:r>
              <a:rPr sz="2400" dirty="0">
                <a:latin typeface="Arial"/>
                <a:cs typeface="Arial"/>
              </a:rPr>
              <a:t>nter</a:t>
            </a:r>
            <a:r>
              <a:rPr sz="2400" spc="5" dirty="0">
                <a:latin typeface="Arial"/>
                <a:cs typeface="Arial"/>
              </a:rPr>
              <a:t> </a:t>
            </a:r>
            <a:r>
              <a:rPr sz="2400" dirty="0">
                <a:latin typeface="Arial"/>
                <a:cs typeface="Arial"/>
              </a:rPr>
              <a:t>l</a:t>
            </a:r>
            <a:r>
              <a:rPr sz="2400" spc="-10" dirty="0">
                <a:latin typeface="Arial"/>
                <a:cs typeface="Arial"/>
              </a:rPr>
              <a:t>o</a:t>
            </a:r>
            <a:r>
              <a:rPr sz="2400" dirty="0">
                <a:latin typeface="Arial"/>
                <a:cs typeface="Arial"/>
              </a:rPr>
              <a:t>ads</a:t>
            </a:r>
            <a:endParaRPr sz="2400">
              <a:latin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4CC"/>
            </a:solidFill>
          </a:ln>
        </p:spPr>
        <p:txBody>
          <a:bodyPr wrap="square" lIns="0" tIns="0" rIns="0" bIns="0" rtlCol="0"/>
          <a:lstStyle/>
          <a:p>
            <a:endParaRPr/>
          </a:p>
        </p:txBody>
      </p:sp>
      <p:sp>
        <p:nvSpPr>
          <p:cNvPr id="3" name="object 3"/>
          <p:cNvSpPr txBox="1"/>
          <p:nvPr/>
        </p:nvSpPr>
        <p:spPr>
          <a:xfrm>
            <a:off x="535940" y="473947"/>
            <a:ext cx="6603365" cy="855344"/>
          </a:xfrm>
          <a:prstGeom prst="rect">
            <a:avLst/>
          </a:prstGeom>
        </p:spPr>
        <p:txBody>
          <a:bodyPr vert="horz" wrap="square" lIns="0" tIns="0" rIns="0" bIns="0" rtlCol="0">
            <a:spAutoFit/>
          </a:bodyPr>
          <a:lstStyle/>
          <a:p>
            <a:pPr marL="12700">
              <a:lnSpc>
                <a:spcPct val="100000"/>
              </a:lnSpc>
              <a:tabLst>
                <a:tab pos="3947795" algn="l"/>
                <a:tab pos="4888230" algn="l"/>
              </a:tabLst>
            </a:pPr>
            <a:r>
              <a:rPr sz="3600" b="1" dirty="0">
                <a:solidFill>
                  <a:srgbClr val="0C2FB8"/>
                </a:solidFill>
                <a:latin typeface="Arial"/>
                <a:cs typeface="Arial"/>
              </a:rPr>
              <a:t>Mate</a:t>
            </a:r>
            <a:r>
              <a:rPr sz="3600" b="1" spc="5" dirty="0">
                <a:solidFill>
                  <a:srgbClr val="0C2FB8"/>
                </a:solidFill>
                <a:latin typeface="Arial"/>
                <a:cs typeface="Arial"/>
              </a:rPr>
              <a:t>r</a:t>
            </a:r>
            <a:r>
              <a:rPr sz="3600" b="1" dirty="0">
                <a:solidFill>
                  <a:srgbClr val="0C2FB8"/>
                </a:solidFill>
                <a:latin typeface="Arial"/>
                <a:cs typeface="Arial"/>
              </a:rPr>
              <a:t>ial</a:t>
            </a:r>
            <a:r>
              <a:rPr sz="3600" b="1" spc="-15" dirty="0">
                <a:solidFill>
                  <a:srgbClr val="0C2FB8"/>
                </a:solidFill>
                <a:latin typeface="Arial"/>
                <a:cs typeface="Arial"/>
              </a:rPr>
              <a:t> </a:t>
            </a:r>
            <a:r>
              <a:rPr sz="3600" b="1" dirty="0">
                <a:solidFill>
                  <a:srgbClr val="0C2FB8"/>
                </a:solidFill>
                <a:latin typeface="Arial"/>
                <a:cs typeface="Arial"/>
              </a:rPr>
              <a:t>Handli</a:t>
            </a:r>
            <a:r>
              <a:rPr sz="3600" b="1" spc="-15" dirty="0">
                <a:solidFill>
                  <a:srgbClr val="0C2FB8"/>
                </a:solidFill>
                <a:latin typeface="Arial"/>
                <a:cs typeface="Arial"/>
              </a:rPr>
              <a:t>n</a:t>
            </a:r>
            <a:r>
              <a:rPr sz="3600" b="1" dirty="0">
                <a:solidFill>
                  <a:srgbClr val="0C2FB8"/>
                </a:solidFill>
                <a:latin typeface="Arial"/>
                <a:cs typeface="Arial"/>
              </a:rPr>
              <a:t>g	and	Storage</a:t>
            </a:r>
            <a:endParaRPr sz="3600">
              <a:latin typeface="Arial"/>
              <a:cs typeface="Arial"/>
            </a:endParaRPr>
          </a:p>
          <a:p>
            <a:pPr marL="12700">
              <a:lnSpc>
                <a:spcPct val="100000"/>
              </a:lnSpc>
              <a:spcBef>
                <a:spcPts val="35"/>
              </a:spcBef>
            </a:pPr>
            <a:r>
              <a:rPr sz="2400" b="1" dirty="0">
                <a:solidFill>
                  <a:srgbClr val="0C2FB8"/>
                </a:solidFill>
                <a:latin typeface="Arial"/>
                <a:cs typeface="Arial"/>
              </a:rPr>
              <a:t>Module</a:t>
            </a:r>
            <a:r>
              <a:rPr sz="2400" b="1" spc="-20" dirty="0">
                <a:solidFill>
                  <a:srgbClr val="0C2FB8"/>
                </a:solidFill>
                <a:latin typeface="Arial"/>
                <a:cs typeface="Arial"/>
              </a:rPr>
              <a:t> </a:t>
            </a:r>
            <a:r>
              <a:rPr sz="2400" b="1" dirty="0">
                <a:solidFill>
                  <a:srgbClr val="0C2FB8"/>
                </a:solidFill>
                <a:latin typeface="Arial"/>
                <a:cs typeface="Arial"/>
              </a:rPr>
              <a:t>3</a:t>
            </a:r>
            <a:endParaRPr sz="2400">
              <a:latin typeface="Arial"/>
              <a:cs typeface="Arial"/>
            </a:endParaRPr>
          </a:p>
        </p:txBody>
      </p:sp>
      <p:sp>
        <p:nvSpPr>
          <p:cNvPr id="5" name="object 5"/>
          <p:cNvSpPr txBox="1"/>
          <p:nvPr/>
        </p:nvSpPr>
        <p:spPr>
          <a:xfrm>
            <a:off x="1641475" y="6345722"/>
            <a:ext cx="4495800" cy="215444"/>
          </a:xfrm>
          <a:prstGeom prst="rect">
            <a:avLst/>
          </a:prstGeom>
        </p:spPr>
        <p:txBody>
          <a:bodyPr vert="horz" wrap="square" lIns="0" tIns="0" rIns="0" bIns="0" rtlCol="0">
            <a:spAutoFit/>
          </a:bodyPr>
          <a:lstStyle/>
          <a:p>
            <a:pPr marL="12700">
              <a:lnSpc>
                <a:spcPct val="100000"/>
              </a:lnSpc>
            </a:pPr>
            <a:r>
              <a:rPr lang="en-US" sz="1400" u="heavy" smtClean="0">
                <a:solidFill>
                  <a:srgbClr val="134B71"/>
                </a:solidFill>
                <a:latin typeface="Arial"/>
                <a:cs typeface="Arial"/>
                <a:hlinkClick r:id="rId3"/>
              </a:rPr>
              <a:t>Link to OSHA Publication 3252</a:t>
            </a:r>
            <a:endParaRPr sz="1400" dirty="0">
              <a:latin typeface="Arial"/>
              <a:cs typeface="Arial"/>
            </a:endParaRPr>
          </a:p>
        </p:txBody>
      </p:sp>
      <p:sp>
        <p:nvSpPr>
          <p:cNvPr id="7" name="Title 6" hidden="1"/>
          <p:cNvSpPr>
            <a:spLocks noGrp="1"/>
          </p:cNvSpPr>
          <p:nvPr>
            <p:ph type="title"/>
          </p:nvPr>
        </p:nvSpPr>
        <p:spPr>
          <a:xfrm>
            <a:off x="556361" y="555615"/>
            <a:ext cx="8031276" cy="1107996"/>
          </a:xfrm>
        </p:spPr>
        <p:txBody>
          <a:bodyPr/>
          <a:lstStyle/>
          <a:p>
            <a:r>
              <a:rPr lang="en-US" dirty="0" smtClean="0"/>
              <a:t>Material Handling and Storage – Potential Hazards – Moving Material</a:t>
            </a:r>
            <a:endParaRPr lang="en-US" dirty="0"/>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24</a:t>
            </a:r>
          </a:p>
        </p:txBody>
      </p:sp>
      <p:sp>
        <p:nvSpPr>
          <p:cNvPr id="4" name="object 4"/>
          <p:cNvSpPr txBox="1"/>
          <p:nvPr/>
        </p:nvSpPr>
        <p:spPr>
          <a:xfrm>
            <a:off x="617016" y="1696243"/>
            <a:ext cx="7506334" cy="3623310"/>
          </a:xfrm>
          <a:prstGeom prst="rect">
            <a:avLst/>
          </a:prstGeom>
        </p:spPr>
        <p:txBody>
          <a:bodyPr vert="horz" wrap="square" lIns="0" tIns="0" rIns="0" bIns="0" rtlCol="0">
            <a:spAutoFit/>
          </a:bodyPr>
          <a:lstStyle/>
          <a:p>
            <a:pPr marL="12700">
              <a:lnSpc>
                <a:spcPct val="100000"/>
              </a:lnSpc>
            </a:pPr>
            <a:r>
              <a:rPr sz="2400" b="1" dirty="0">
                <a:solidFill>
                  <a:srgbClr val="FF0000"/>
                </a:solidFill>
                <a:latin typeface="Arial"/>
                <a:cs typeface="Arial"/>
              </a:rPr>
              <a:t>Pote</a:t>
            </a:r>
            <a:r>
              <a:rPr sz="2400" b="1" spc="-10" dirty="0">
                <a:solidFill>
                  <a:srgbClr val="FF0000"/>
                </a:solidFill>
                <a:latin typeface="Arial"/>
                <a:cs typeface="Arial"/>
              </a:rPr>
              <a:t>n</a:t>
            </a:r>
            <a:r>
              <a:rPr sz="2400" b="1" dirty="0">
                <a:solidFill>
                  <a:srgbClr val="FF0000"/>
                </a:solidFill>
                <a:latin typeface="Arial"/>
                <a:cs typeface="Arial"/>
              </a:rPr>
              <a:t>t</a:t>
            </a:r>
            <a:r>
              <a:rPr sz="2400" b="1" spc="5" dirty="0">
                <a:solidFill>
                  <a:srgbClr val="FF0000"/>
                </a:solidFill>
                <a:latin typeface="Arial"/>
                <a:cs typeface="Arial"/>
              </a:rPr>
              <a:t>i</a:t>
            </a:r>
            <a:r>
              <a:rPr sz="2400" b="1" dirty="0">
                <a:solidFill>
                  <a:srgbClr val="FF0000"/>
                </a:solidFill>
                <a:latin typeface="Arial"/>
                <a:cs typeface="Arial"/>
              </a:rPr>
              <a:t>al</a:t>
            </a:r>
            <a:r>
              <a:rPr sz="2400" b="1" spc="-20" dirty="0">
                <a:solidFill>
                  <a:srgbClr val="FF0000"/>
                </a:solidFill>
                <a:latin typeface="Arial"/>
                <a:cs typeface="Arial"/>
              </a:rPr>
              <a:t> </a:t>
            </a:r>
            <a:r>
              <a:rPr sz="2400" b="1" dirty="0">
                <a:solidFill>
                  <a:srgbClr val="FF0000"/>
                </a:solidFill>
                <a:latin typeface="Arial"/>
                <a:cs typeface="Arial"/>
              </a:rPr>
              <a:t>H</a:t>
            </a:r>
            <a:r>
              <a:rPr sz="2400" b="1" spc="-10" dirty="0">
                <a:solidFill>
                  <a:srgbClr val="FF0000"/>
                </a:solidFill>
                <a:latin typeface="Arial"/>
                <a:cs typeface="Arial"/>
              </a:rPr>
              <a:t>a</a:t>
            </a:r>
            <a:r>
              <a:rPr sz="2400" b="1" dirty="0">
                <a:solidFill>
                  <a:srgbClr val="FF0000"/>
                </a:solidFill>
                <a:latin typeface="Arial"/>
                <a:cs typeface="Arial"/>
              </a:rPr>
              <a:t>zards:</a:t>
            </a:r>
            <a:r>
              <a:rPr sz="2400" b="1" spc="10" dirty="0">
                <a:solidFill>
                  <a:srgbClr val="FF0000"/>
                </a:solidFill>
                <a:latin typeface="Arial"/>
                <a:cs typeface="Arial"/>
              </a:rPr>
              <a:t> </a:t>
            </a:r>
            <a:r>
              <a:rPr sz="2400" b="1" dirty="0">
                <a:solidFill>
                  <a:srgbClr val="FF0000"/>
                </a:solidFill>
                <a:latin typeface="Arial"/>
                <a:cs typeface="Arial"/>
              </a:rPr>
              <a:t>Moving</a:t>
            </a:r>
            <a:r>
              <a:rPr sz="2400" b="1" spc="-20" dirty="0">
                <a:solidFill>
                  <a:srgbClr val="FF0000"/>
                </a:solidFill>
                <a:latin typeface="Arial"/>
                <a:cs typeface="Arial"/>
              </a:rPr>
              <a:t> </a:t>
            </a:r>
            <a:r>
              <a:rPr sz="2400" b="1" dirty="0">
                <a:solidFill>
                  <a:srgbClr val="FF0000"/>
                </a:solidFill>
                <a:latin typeface="Arial"/>
                <a:cs typeface="Arial"/>
              </a:rPr>
              <a:t>mater</a:t>
            </a:r>
            <a:r>
              <a:rPr sz="2400" b="1" spc="5" dirty="0">
                <a:solidFill>
                  <a:srgbClr val="FF0000"/>
                </a:solidFill>
                <a:latin typeface="Arial"/>
                <a:cs typeface="Arial"/>
              </a:rPr>
              <a:t>i</a:t>
            </a:r>
            <a:r>
              <a:rPr sz="2400" b="1" dirty="0">
                <a:solidFill>
                  <a:srgbClr val="FF0000"/>
                </a:solidFill>
                <a:latin typeface="Arial"/>
                <a:cs typeface="Arial"/>
              </a:rPr>
              <a:t>al </a:t>
            </a:r>
            <a:r>
              <a:rPr sz="2400" b="1" spc="20" dirty="0">
                <a:solidFill>
                  <a:srgbClr val="FF0000"/>
                </a:solidFill>
                <a:latin typeface="Arial"/>
                <a:cs typeface="Arial"/>
              </a:rPr>
              <a:t>w</a:t>
            </a:r>
            <a:r>
              <a:rPr sz="2400" b="1" dirty="0">
                <a:solidFill>
                  <a:srgbClr val="FF0000"/>
                </a:solidFill>
                <a:latin typeface="Arial"/>
                <a:cs typeface="Arial"/>
              </a:rPr>
              <a:t>ith</a:t>
            </a:r>
            <a:r>
              <a:rPr sz="2400" b="1" spc="-15" dirty="0">
                <a:solidFill>
                  <a:srgbClr val="FF0000"/>
                </a:solidFill>
                <a:latin typeface="Arial"/>
                <a:cs typeface="Arial"/>
              </a:rPr>
              <a:t>i</a:t>
            </a:r>
            <a:r>
              <a:rPr sz="2400" b="1" dirty="0">
                <a:solidFill>
                  <a:srgbClr val="FF0000"/>
                </a:solidFill>
                <a:latin typeface="Arial"/>
                <a:cs typeface="Arial"/>
              </a:rPr>
              <a:t>n</a:t>
            </a:r>
            <a:r>
              <a:rPr sz="2400" b="1" spc="-50" dirty="0">
                <a:solidFill>
                  <a:srgbClr val="FF0000"/>
                </a:solidFill>
                <a:latin typeface="Arial"/>
                <a:cs typeface="Arial"/>
              </a:rPr>
              <a:t> </a:t>
            </a:r>
            <a:r>
              <a:rPr sz="2400" b="1" dirty="0">
                <a:solidFill>
                  <a:srgbClr val="FF0000"/>
                </a:solidFill>
                <a:latin typeface="Arial"/>
                <a:cs typeface="Arial"/>
              </a:rPr>
              <a:t>the</a:t>
            </a:r>
            <a:r>
              <a:rPr sz="2400" b="1" spc="20" dirty="0">
                <a:solidFill>
                  <a:srgbClr val="FF0000"/>
                </a:solidFill>
                <a:latin typeface="Arial"/>
                <a:cs typeface="Arial"/>
              </a:rPr>
              <a:t> </a:t>
            </a:r>
            <a:r>
              <a:rPr sz="2400" b="1" spc="-5" dirty="0">
                <a:solidFill>
                  <a:srgbClr val="FF0000"/>
                </a:solidFill>
                <a:latin typeface="Arial"/>
                <a:cs typeface="Arial"/>
              </a:rPr>
              <a:t>shop</a:t>
            </a:r>
            <a:r>
              <a:rPr sz="2400" b="1" dirty="0">
                <a:solidFill>
                  <a:srgbClr val="FF0000"/>
                </a:solidFill>
                <a:latin typeface="Arial"/>
                <a:cs typeface="Arial"/>
              </a:rPr>
              <a:t>-</a:t>
            </a:r>
            <a:endParaRPr sz="2400">
              <a:latin typeface="Arial"/>
              <a:cs typeface="Arial"/>
            </a:endParaRPr>
          </a:p>
          <a:p>
            <a:pPr marL="12700">
              <a:lnSpc>
                <a:spcPct val="100000"/>
              </a:lnSpc>
            </a:pPr>
            <a:r>
              <a:rPr sz="2400" b="1" dirty="0">
                <a:solidFill>
                  <a:srgbClr val="FF0000"/>
                </a:solidFill>
                <a:latin typeface="Arial"/>
                <a:cs typeface="Arial"/>
              </a:rPr>
              <a:t>P</a:t>
            </a:r>
            <a:r>
              <a:rPr sz="2400" b="1" spc="-10" dirty="0">
                <a:solidFill>
                  <a:srgbClr val="FF0000"/>
                </a:solidFill>
                <a:latin typeface="Arial"/>
                <a:cs typeface="Arial"/>
              </a:rPr>
              <a:t>o</a:t>
            </a:r>
            <a:r>
              <a:rPr sz="2400" b="1" spc="20" dirty="0">
                <a:solidFill>
                  <a:srgbClr val="FF0000"/>
                </a:solidFill>
                <a:latin typeface="Arial"/>
                <a:cs typeface="Arial"/>
              </a:rPr>
              <a:t>w</a:t>
            </a:r>
            <a:r>
              <a:rPr sz="2400" b="1" dirty="0">
                <a:solidFill>
                  <a:srgbClr val="FF0000"/>
                </a:solidFill>
                <a:latin typeface="Arial"/>
                <a:cs typeface="Arial"/>
              </a:rPr>
              <a:t>ered</a:t>
            </a:r>
            <a:r>
              <a:rPr sz="2400" b="1" spc="-25" dirty="0">
                <a:solidFill>
                  <a:srgbClr val="FF0000"/>
                </a:solidFill>
                <a:latin typeface="Arial"/>
                <a:cs typeface="Arial"/>
              </a:rPr>
              <a:t> </a:t>
            </a:r>
            <a:r>
              <a:rPr sz="2400" b="1" dirty="0">
                <a:solidFill>
                  <a:srgbClr val="FF0000"/>
                </a:solidFill>
                <a:latin typeface="Arial"/>
                <a:cs typeface="Arial"/>
              </a:rPr>
              <a:t>Ind</a:t>
            </a:r>
            <a:r>
              <a:rPr sz="2400" b="1" spc="-10" dirty="0">
                <a:solidFill>
                  <a:srgbClr val="FF0000"/>
                </a:solidFill>
                <a:latin typeface="Arial"/>
                <a:cs typeface="Arial"/>
              </a:rPr>
              <a:t>u</a:t>
            </a:r>
            <a:r>
              <a:rPr sz="2400" b="1" dirty="0">
                <a:solidFill>
                  <a:srgbClr val="FF0000"/>
                </a:solidFill>
                <a:latin typeface="Arial"/>
                <a:cs typeface="Arial"/>
              </a:rPr>
              <a:t>strial</a:t>
            </a:r>
            <a:r>
              <a:rPr sz="2400" b="1" spc="-30" dirty="0">
                <a:solidFill>
                  <a:srgbClr val="FF0000"/>
                </a:solidFill>
                <a:latin typeface="Arial"/>
                <a:cs typeface="Arial"/>
              </a:rPr>
              <a:t> </a:t>
            </a:r>
            <a:r>
              <a:rPr sz="2400" b="1" dirty="0">
                <a:solidFill>
                  <a:srgbClr val="FF0000"/>
                </a:solidFill>
                <a:latin typeface="Arial"/>
                <a:cs typeface="Arial"/>
              </a:rPr>
              <a:t>Tru</a:t>
            </a:r>
            <a:r>
              <a:rPr sz="2400" b="1" spc="-10" dirty="0">
                <a:solidFill>
                  <a:srgbClr val="FF0000"/>
                </a:solidFill>
                <a:latin typeface="Arial"/>
                <a:cs typeface="Arial"/>
              </a:rPr>
              <a:t>c</a:t>
            </a:r>
            <a:r>
              <a:rPr sz="2400" b="1" dirty="0">
                <a:solidFill>
                  <a:srgbClr val="FF0000"/>
                </a:solidFill>
                <a:latin typeface="Arial"/>
                <a:cs typeface="Arial"/>
              </a:rPr>
              <a:t>k</a:t>
            </a:r>
            <a:r>
              <a:rPr sz="2400" b="1" spc="-10" dirty="0">
                <a:solidFill>
                  <a:srgbClr val="FF0000"/>
                </a:solidFill>
                <a:latin typeface="Arial"/>
                <a:cs typeface="Arial"/>
              </a:rPr>
              <a:t>s</a:t>
            </a:r>
            <a:r>
              <a:rPr sz="2400" b="1" dirty="0">
                <a:solidFill>
                  <a:srgbClr val="FF0000"/>
                </a:solidFill>
                <a:latin typeface="Arial"/>
                <a:cs typeface="Arial"/>
              </a:rPr>
              <a:t>-(Forklif</a:t>
            </a:r>
            <a:r>
              <a:rPr sz="2400" b="1" spc="5" dirty="0">
                <a:solidFill>
                  <a:srgbClr val="FF0000"/>
                </a:solidFill>
                <a:latin typeface="Arial"/>
                <a:cs typeface="Arial"/>
              </a:rPr>
              <a:t>t</a:t>
            </a:r>
            <a:r>
              <a:rPr sz="2400" b="1" dirty="0">
                <a:solidFill>
                  <a:srgbClr val="FF0000"/>
                </a:solidFill>
                <a:latin typeface="Arial"/>
                <a:cs typeface="Arial"/>
              </a:rPr>
              <a:t>s)</a:t>
            </a:r>
            <a:endParaRPr sz="2400">
              <a:latin typeface="Arial"/>
              <a:cs typeface="Arial"/>
            </a:endParaRPr>
          </a:p>
          <a:p>
            <a:pPr marL="355600" marR="10160" indent="-342900">
              <a:lnSpc>
                <a:spcPct val="100000"/>
              </a:lnSpc>
              <a:buClr>
                <a:srgbClr val="0C2FB8"/>
              </a:buClr>
              <a:buFont typeface="Wingdings"/>
              <a:buChar char=""/>
              <a:tabLst>
                <a:tab pos="355600" algn="l"/>
              </a:tabLst>
            </a:pPr>
            <a:r>
              <a:rPr sz="2400" dirty="0">
                <a:latin typeface="Arial"/>
                <a:cs typeface="Arial"/>
              </a:rPr>
              <a:t>Ti</a:t>
            </a:r>
            <a:r>
              <a:rPr sz="2400" spc="-10" dirty="0">
                <a:latin typeface="Arial"/>
                <a:cs typeface="Arial"/>
              </a:rPr>
              <a:t>p</a:t>
            </a:r>
            <a:r>
              <a:rPr sz="2400" dirty="0">
                <a:latin typeface="Arial"/>
                <a:cs typeface="Arial"/>
              </a:rPr>
              <a:t>pi</a:t>
            </a:r>
            <a:r>
              <a:rPr sz="2400" spc="-10" dirty="0">
                <a:latin typeface="Arial"/>
                <a:cs typeface="Arial"/>
              </a:rPr>
              <a:t>n</a:t>
            </a:r>
            <a:r>
              <a:rPr sz="2400" dirty="0">
                <a:latin typeface="Arial"/>
                <a:cs typeface="Arial"/>
              </a:rPr>
              <a:t>g,</a:t>
            </a:r>
            <a:r>
              <a:rPr sz="2400" spc="25" dirty="0">
                <a:latin typeface="Arial"/>
                <a:cs typeface="Arial"/>
              </a:rPr>
              <a:t> </a:t>
            </a:r>
            <a:r>
              <a:rPr sz="2400" dirty="0">
                <a:latin typeface="Arial"/>
                <a:cs typeface="Arial"/>
              </a:rPr>
              <a:t>st</a:t>
            </a:r>
            <a:r>
              <a:rPr sz="2400" spc="5" dirty="0">
                <a:latin typeface="Arial"/>
                <a:cs typeface="Arial"/>
              </a:rPr>
              <a:t>r</a:t>
            </a:r>
            <a:r>
              <a:rPr sz="2400" dirty="0">
                <a:latin typeface="Arial"/>
                <a:cs typeface="Arial"/>
              </a:rPr>
              <a:t>uck</a:t>
            </a:r>
            <a:r>
              <a:rPr sz="2400" spc="-25" dirty="0">
                <a:latin typeface="Arial"/>
                <a:cs typeface="Arial"/>
              </a:rPr>
              <a:t> </a:t>
            </a:r>
            <a:r>
              <a:rPr sz="2400" dirty="0">
                <a:latin typeface="Arial"/>
                <a:cs typeface="Arial"/>
              </a:rPr>
              <a:t>by caught betwee</a:t>
            </a:r>
            <a:r>
              <a:rPr sz="2400" spc="-10" dirty="0">
                <a:latin typeface="Arial"/>
                <a:cs typeface="Arial"/>
              </a:rPr>
              <a:t>n</a:t>
            </a:r>
            <a:r>
              <a:rPr sz="2400" dirty="0">
                <a:latin typeface="Arial"/>
                <a:cs typeface="Arial"/>
              </a:rPr>
              <a:t>,</a:t>
            </a:r>
            <a:r>
              <a:rPr sz="2400" spc="15" dirty="0">
                <a:latin typeface="Arial"/>
                <a:cs typeface="Arial"/>
              </a:rPr>
              <a:t> </a:t>
            </a:r>
            <a:r>
              <a:rPr sz="2400" dirty="0">
                <a:latin typeface="Arial"/>
                <a:cs typeface="Arial"/>
              </a:rPr>
              <a:t>wrong</a:t>
            </a:r>
            <a:r>
              <a:rPr sz="2400" spc="5" dirty="0">
                <a:latin typeface="Arial"/>
                <a:cs typeface="Arial"/>
              </a:rPr>
              <a:t> </a:t>
            </a:r>
            <a:r>
              <a:rPr sz="2400" dirty="0">
                <a:latin typeface="Arial"/>
                <a:cs typeface="Arial"/>
              </a:rPr>
              <a:t>eq</a:t>
            </a:r>
            <a:r>
              <a:rPr sz="2400" spc="-10" dirty="0">
                <a:latin typeface="Arial"/>
                <a:cs typeface="Arial"/>
              </a:rPr>
              <a:t>u</a:t>
            </a:r>
            <a:r>
              <a:rPr sz="2400" dirty="0">
                <a:latin typeface="Arial"/>
                <a:cs typeface="Arial"/>
              </a:rPr>
              <a:t>i</a:t>
            </a:r>
            <a:r>
              <a:rPr sz="2400" spc="-10" dirty="0">
                <a:latin typeface="Arial"/>
                <a:cs typeface="Arial"/>
              </a:rPr>
              <a:t>p</a:t>
            </a:r>
            <a:r>
              <a:rPr sz="2400" dirty="0">
                <a:latin typeface="Arial"/>
                <a:cs typeface="Arial"/>
              </a:rPr>
              <a:t>ment for haz</a:t>
            </a:r>
            <a:r>
              <a:rPr sz="2400" spc="-10" dirty="0">
                <a:latin typeface="Arial"/>
                <a:cs typeface="Arial"/>
              </a:rPr>
              <a:t>a</a:t>
            </a:r>
            <a:r>
              <a:rPr sz="2400" dirty="0">
                <a:latin typeface="Arial"/>
                <a:cs typeface="Arial"/>
              </a:rPr>
              <a:t>rd classific</a:t>
            </a:r>
            <a:r>
              <a:rPr sz="2400" spc="-10" dirty="0">
                <a:latin typeface="Arial"/>
                <a:cs typeface="Arial"/>
              </a:rPr>
              <a:t>a</a:t>
            </a:r>
            <a:r>
              <a:rPr sz="2400" dirty="0">
                <a:latin typeface="Arial"/>
                <a:cs typeface="Arial"/>
              </a:rPr>
              <a:t>tion</a:t>
            </a:r>
            <a:endParaRPr sz="2400">
              <a:latin typeface="Arial"/>
              <a:cs typeface="Arial"/>
            </a:endParaRPr>
          </a:p>
          <a:p>
            <a:pPr marL="12700">
              <a:lnSpc>
                <a:spcPct val="100000"/>
              </a:lnSpc>
            </a:pPr>
            <a:r>
              <a:rPr sz="2400" b="1" dirty="0">
                <a:solidFill>
                  <a:srgbClr val="00AF50"/>
                </a:solidFill>
                <a:latin typeface="Arial"/>
                <a:cs typeface="Arial"/>
              </a:rPr>
              <a:t>H</a:t>
            </a:r>
            <a:r>
              <a:rPr sz="2400" b="1" spc="-10" dirty="0">
                <a:solidFill>
                  <a:srgbClr val="00AF50"/>
                </a:solidFill>
                <a:latin typeface="Arial"/>
                <a:cs typeface="Arial"/>
              </a:rPr>
              <a:t>a</a:t>
            </a:r>
            <a:r>
              <a:rPr sz="2400" b="1" dirty="0">
                <a:solidFill>
                  <a:srgbClr val="00AF50"/>
                </a:solidFill>
                <a:latin typeface="Arial"/>
                <a:cs typeface="Arial"/>
              </a:rPr>
              <a:t>zard</a:t>
            </a:r>
            <a:r>
              <a:rPr sz="2400" b="1" spc="15" dirty="0">
                <a:solidFill>
                  <a:srgbClr val="00AF50"/>
                </a:solidFill>
                <a:latin typeface="Arial"/>
                <a:cs typeface="Arial"/>
              </a:rPr>
              <a:t> </a:t>
            </a:r>
            <a:r>
              <a:rPr sz="2400" b="1" dirty="0">
                <a:solidFill>
                  <a:srgbClr val="00AF50"/>
                </a:solidFill>
                <a:latin typeface="Arial"/>
                <a:cs typeface="Arial"/>
              </a:rPr>
              <a:t>A</a:t>
            </a:r>
            <a:r>
              <a:rPr sz="2400" b="1" spc="-10" dirty="0">
                <a:solidFill>
                  <a:srgbClr val="00AF50"/>
                </a:solidFill>
                <a:latin typeface="Arial"/>
                <a:cs typeface="Arial"/>
              </a:rPr>
              <a:t>v</a:t>
            </a:r>
            <a:r>
              <a:rPr sz="2400" b="1" dirty="0">
                <a:solidFill>
                  <a:srgbClr val="00AF50"/>
                </a:solidFill>
                <a:latin typeface="Arial"/>
                <a:cs typeface="Arial"/>
              </a:rPr>
              <a:t>oidan</a:t>
            </a:r>
            <a:r>
              <a:rPr sz="2400" b="1" spc="-10" dirty="0">
                <a:solidFill>
                  <a:srgbClr val="00AF50"/>
                </a:solidFill>
                <a:latin typeface="Arial"/>
                <a:cs typeface="Arial"/>
              </a:rPr>
              <a:t>c</a:t>
            </a:r>
            <a:r>
              <a:rPr sz="2400" b="1" dirty="0">
                <a:solidFill>
                  <a:srgbClr val="00AF50"/>
                </a:solidFill>
                <a:latin typeface="Arial"/>
                <a:cs typeface="Arial"/>
              </a:rPr>
              <a:t>e:</a:t>
            </a:r>
            <a:endParaRPr sz="2400">
              <a:latin typeface="Arial"/>
              <a:cs typeface="Arial"/>
            </a:endParaRPr>
          </a:p>
          <a:p>
            <a:pPr marL="355600" indent="-342900">
              <a:lnSpc>
                <a:spcPct val="100000"/>
              </a:lnSpc>
              <a:buClr>
                <a:srgbClr val="00AF50"/>
              </a:buClr>
              <a:buFont typeface="Wingdings"/>
              <a:buChar char=""/>
              <a:tabLst>
                <a:tab pos="355600" algn="l"/>
              </a:tabLst>
            </a:pPr>
            <a:r>
              <a:rPr sz="2400" dirty="0">
                <a:latin typeface="Arial"/>
                <a:cs typeface="Arial"/>
              </a:rPr>
              <a:t>Drive</a:t>
            </a:r>
            <a:r>
              <a:rPr sz="2400" spc="5" dirty="0">
                <a:latin typeface="Arial"/>
                <a:cs typeface="Arial"/>
              </a:rPr>
              <a:t> </a:t>
            </a:r>
            <a:r>
              <a:rPr sz="2400" dirty="0">
                <a:latin typeface="Arial"/>
                <a:cs typeface="Arial"/>
              </a:rPr>
              <a:t>safely</a:t>
            </a:r>
            <a:endParaRPr sz="2400">
              <a:latin typeface="Arial"/>
              <a:cs typeface="Arial"/>
            </a:endParaRPr>
          </a:p>
          <a:p>
            <a:pPr marL="355600" indent="-342900">
              <a:lnSpc>
                <a:spcPct val="100000"/>
              </a:lnSpc>
              <a:buClr>
                <a:srgbClr val="00AF50"/>
              </a:buClr>
              <a:buFont typeface="Wingdings"/>
              <a:buChar char=""/>
              <a:tabLst>
                <a:tab pos="355600" algn="l"/>
              </a:tabLst>
            </a:pPr>
            <a:r>
              <a:rPr sz="2400" dirty="0">
                <a:latin typeface="Arial"/>
                <a:cs typeface="Arial"/>
              </a:rPr>
              <a:t>No</a:t>
            </a:r>
            <a:r>
              <a:rPr sz="2400" spc="-10" dirty="0">
                <a:latin typeface="Arial"/>
                <a:cs typeface="Arial"/>
              </a:rPr>
              <a:t> </a:t>
            </a:r>
            <a:r>
              <a:rPr sz="2400" dirty="0">
                <a:latin typeface="Arial"/>
                <a:cs typeface="Arial"/>
              </a:rPr>
              <a:t>horseplay</a:t>
            </a:r>
            <a:endParaRPr sz="2400">
              <a:latin typeface="Arial"/>
              <a:cs typeface="Arial"/>
            </a:endParaRPr>
          </a:p>
          <a:p>
            <a:pPr marL="355600" indent="-342900">
              <a:lnSpc>
                <a:spcPct val="100000"/>
              </a:lnSpc>
              <a:buClr>
                <a:srgbClr val="00AF50"/>
              </a:buClr>
              <a:buFont typeface="Wingdings"/>
              <a:buChar char=""/>
              <a:tabLst>
                <a:tab pos="355600" algn="l"/>
              </a:tabLst>
            </a:pPr>
            <a:r>
              <a:rPr sz="2400" dirty="0">
                <a:latin typeface="Arial"/>
                <a:cs typeface="Arial"/>
              </a:rPr>
              <a:t>Watch for</a:t>
            </a:r>
            <a:r>
              <a:rPr sz="2400" spc="-20" dirty="0">
                <a:latin typeface="Arial"/>
                <a:cs typeface="Arial"/>
              </a:rPr>
              <a:t> </a:t>
            </a:r>
            <a:r>
              <a:rPr sz="2400" dirty="0">
                <a:latin typeface="Arial"/>
                <a:cs typeface="Arial"/>
              </a:rPr>
              <a:t>obstructions</a:t>
            </a:r>
            <a:endParaRPr sz="2400">
              <a:latin typeface="Arial"/>
              <a:cs typeface="Arial"/>
            </a:endParaRPr>
          </a:p>
          <a:p>
            <a:pPr marL="355600" indent="-342900">
              <a:lnSpc>
                <a:spcPct val="100000"/>
              </a:lnSpc>
              <a:buClr>
                <a:srgbClr val="00AF50"/>
              </a:buClr>
              <a:buFont typeface="Wingdings"/>
              <a:buChar char=""/>
              <a:tabLst>
                <a:tab pos="355600" algn="l"/>
              </a:tabLst>
            </a:pPr>
            <a:r>
              <a:rPr sz="2400" dirty="0">
                <a:latin typeface="Arial"/>
                <a:cs typeface="Arial"/>
              </a:rPr>
              <a:t>Do</a:t>
            </a:r>
            <a:r>
              <a:rPr sz="2400" spc="-10" dirty="0">
                <a:latin typeface="Arial"/>
                <a:cs typeface="Arial"/>
              </a:rPr>
              <a:t> </a:t>
            </a:r>
            <a:r>
              <a:rPr sz="2400" dirty="0">
                <a:latin typeface="Arial"/>
                <a:cs typeface="Arial"/>
              </a:rPr>
              <a:t>not le</a:t>
            </a:r>
            <a:r>
              <a:rPr sz="2400" spc="-10" dirty="0">
                <a:latin typeface="Arial"/>
                <a:cs typeface="Arial"/>
              </a:rPr>
              <a:t>a</a:t>
            </a:r>
            <a:r>
              <a:rPr sz="2400" dirty="0">
                <a:latin typeface="Arial"/>
                <a:cs typeface="Arial"/>
              </a:rPr>
              <a:t>ve</a:t>
            </a:r>
            <a:r>
              <a:rPr sz="2400" spc="10" dirty="0">
                <a:latin typeface="Arial"/>
                <a:cs typeface="Arial"/>
              </a:rPr>
              <a:t> </a:t>
            </a:r>
            <a:r>
              <a:rPr sz="2400" dirty="0">
                <a:latin typeface="Arial"/>
                <a:cs typeface="Arial"/>
              </a:rPr>
              <a:t>u</a:t>
            </a:r>
            <a:r>
              <a:rPr sz="2400" spc="-10" dirty="0">
                <a:latin typeface="Arial"/>
                <a:cs typeface="Arial"/>
              </a:rPr>
              <a:t>n</a:t>
            </a:r>
            <a:r>
              <a:rPr sz="2400" dirty="0">
                <a:latin typeface="Arial"/>
                <a:cs typeface="Arial"/>
              </a:rPr>
              <a:t>attend</a:t>
            </a:r>
            <a:r>
              <a:rPr sz="2400" spc="-10" dirty="0">
                <a:latin typeface="Arial"/>
                <a:cs typeface="Arial"/>
              </a:rPr>
              <a:t>e</a:t>
            </a:r>
            <a:r>
              <a:rPr sz="2400" dirty="0">
                <a:latin typeface="Arial"/>
                <a:cs typeface="Arial"/>
              </a:rPr>
              <a:t>d</a:t>
            </a:r>
            <a:r>
              <a:rPr sz="2400" spc="10" dirty="0">
                <a:latin typeface="Arial"/>
                <a:cs typeface="Arial"/>
              </a:rPr>
              <a:t> </a:t>
            </a:r>
            <a:r>
              <a:rPr sz="2400" dirty="0">
                <a:latin typeface="Arial"/>
                <a:cs typeface="Arial"/>
              </a:rPr>
              <a:t>ve</a:t>
            </a:r>
            <a:r>
              <a:rPr sz="2400" spc="-10" dirty="0">
                <a:latin typeface="Arial"/>
                <a:cs typeface="Arial"/>
              </a:rPr>
              <a:t>h</a:t>
            </a:r>
            <a:r>
              <a:rPr sz="2400" dirty="0">
                <a:latin typeface="Arial"/>
                <a:cs typeface="Arial"/>
              </a:rPr>
              <a:t>ic</a:t>
            </a:r>
            <a:r>
              <a:rPr sz="2400" spc="-15" dirty="0">
                <a:latin typeface="Arial"/>
                <a:cs typeface="Arial"/>
              </a:rPr>
              <a:t>l</a:t>
            </a:r>
            <a:r>
              <a:rPr sz="2400" dirty="0">
                <a:latin typeface="Arial"/>
                <a:cs typeface="Arial"/>
              </a:rPr>
              <a:t>es</a:t>
            </a:r>
            <a:r>
              <a:rPr sz="2400" spc="30" dirty="0">
                <a:latin typeface="Arial"/>
                <a:cs typeface="Arial"/>
              </a:rPr>
              <a:t> </a:t>
            </a:r>
            <a:r>
              <a:rPr sz="2400" dirty="0">
                <a:latin typeface="Arial"/>
                <a:cs typeface="Arial"/>
              </a:rPr>
              <a:t>runn</a:t>
            </a:r>
            <a:r>
              <a:rPr sz="2400" spc="-15" dirty="0">
                <a:latin typeface="Arial"/>
                <a:cs typeface="Arial"/>
              </a:rPr>
              <a:t>i</a:t>
            </a:r>
            <a:r>
              <a:rPr sz="2400" dirty="0">
                <a:latin typeface="Arial"/>
                <a:cs typeface="Arial"/>
              </a:rPr>
              <a:t>ng</a:t>
            </a:r>
            <a:endParaRPr sz="2400">
              <a:latin typeface="Arial"/>
              <a:cs typeface="Arial"/>
            </a:endParaRPr>
          </a:p>
          <a:p>
            <a:pPr marL="355600" indent="-342900">
              <a:lnSpc>
                <a:spcPct val="100000"/>
              </a:lnSpc>
              <a:buClr>
                <a:srgbClr val="00AF50"/>
              </a:buClr>
              <a:buFont typeface="Wingdings"/>
              <a:buChar char=""/>
              <a:tabLst>
                <a:tab pos="355600" algn="l"/>
              </a:tabLst>
            </a:pPr>
            <a:r>
              <a:rPr sz="2400" dirty="0">
                <a:latin typeface="Arial"/>
                <a:cs typeface="Arial"/>
              </a:rPr>
              <a:t>Prop</a:t>
            </a:r>
            <a:r>
              <a:rPr sz="2400" spc="-10" dirty="0">
                <a:latin typeface="Arial"/>
                <a:cs typeface="Arial"/>
              </a:rPr>
              <a:t>e</a:t>
            </a:r>
            <a:r>
              <a:rPr sz="2400" dirty="0">
                <a:latin typeface="Arial"/>
                <a:cs typeface="Arial"/>
              </a:rPr>
              <a:t>r</a:t>
            </a:r>
            <a:r>
              <a:rPr sz="2400" spc="5" dirty="0">
                <a:latin typeface="Arial"/>
                <a:cs typeface="Arial"/>
              </a:rPr>
              <a:t> </a:t>
            </a:r>
            <a:r>
              <a:rPr sz="2400" dirty="0">
                <a:latin typeface="Arial"/>
                <a:cs typeface="Arial"/>
              </a:rPr>
              <a:t>maintena</a:t>
            </a:r>
            <a:r>
              <a:rPr sz="2400" spc="-10" dirty="0">
                <a:latin typeface="Arial"/>
                <a:cs typeface="Arial"/>
              </a:rPr>
              <a:t>n</a:t>
            </a:r>
            <a:r>
              <a:rPr sz="2400" dirty="0">
                <a:latin typeface="Arial"/>
                <a:cs typeface="Arial"/>
              </a:rPr>
              <a:t>ce</a:t>
            </a:r>
            <a:endParaRPr sz="2400">
              <a:latin typeface="Arial"/>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4CC"/>
            </a:solidFill>
          </a:ln>
        </p:spPr>
        <p:txBody>
          <a:bodyPr wrap="square" lIns="0" tIns="0" rIns="0" bIns="0" rtlCol="0"/>
          <a:lstStyle/>
          <a:p>
            <a:endParaRPr/>
          </a:p>
        </p:txBody>
      </p:sp>
      <p:sp>
        <p:nvSpPr>
          <p:cNvPr id="3" name="object 3"/>
          <p:cNvSpPr txBox="1"/>
          <p:nvPr/>
        </p:nvSpPr>
        <p:spPr>
          <a:xfrm>
            <a:off x="535940" y="486647"/>
            <a:ext cx="6322060" cy="457200"/>
          </a:xfrm>
          <a:prstGeom prst="rect">
            <a:avLst/>
          </a:prstGeom>
        </p:spPr>
        <p:txBody>
          <a:bodyPr vert="horz" wrap="square" lIns="0" tIns="0" rIns="0" bIns="0" rtlCol="0">
            <a:spAutoFit/>
          </a:bodyPr>
          <a:lstStyle/>
          <a:p>
            <a:pPr marL="12700">
              <a:lnSpc>
                <a:spcPts val="4285"/>
              </a:lnSpc>
              <a:tabLst>
                <a:tab pos="3947795" algn="l"/>
              </a:tabLst>
            </a:pPr>
            <a:r>
              <a:rPr sz="3600" b="1" dirty="0">
                <a:solidFill>
                  <a:srgbClr val="0C2FB8"/>
                </a:solidFill>
                <a:latin typeface="Arial"/>
                <a:cs typeface="Arial"/>
              </a:rPr>
              <a:t>Mate</a:t>
            </a:r>
            <a:r>
              <a:rPr sz="3600" b="1" spc="5" dirty="0">
                <a:solidFill>
                  <a:srgbClr val="0C2FB8"/>
                </a:solidFill>
                <a:latin typeface="Arial"/>
                <a:cs typeface="Arial"/>
              </a:rPr>
              <a:t>r</a:t>
            </a:r>
            <a:r>
              <a:rPr sz="3600" b="1" dirty="0">
                <a:solidFill>
                  <a:srgbClr val="0C2FB8"/>
                </a:solidFill>
                <a:latin typeface="Arial"/>
                <a:cs typeface="Arial"/>
              </a:rPr>
              <a:t>ial</a:t>
            </a:r>
            <a:r>
              <a:rPr sz="3600" b="1" spc="-15" dirty="0">
                <a:solidFill>
                  <a:srgbClr val="0C2FB8"/>
                </a:solidFill>
                <a:latin typeface="Arial"/>
                <a:cs typeface="Arial"/>
              </a:rPr>
              <a:t> </a:t>
            </a:r>
            <a:r>
              <a:rPr sz="3600" b="1" dirty="0">
                <a:solidFill>
                  <a:srgbClr val="0C2FB8"/>
                </a:solidFill>
                <a:latin typeface="Arial"/>
                <a:cs typeface="Arial"/>
              </a:rPr>
              <a:t>Handli</a:t>
            </a:r>
            <a:r>
              <a:rPr sz="3600" b="1" spc="-15" dirty="0">
                <a:solidFill>
                  <a:srgbClr val="0C2FB8"/>
                </a:solidFill>
                <a:latin typeface="Arial"/>
                <a:cs typeface="Arial"/>
              </a:rPr>
              <a:t>n</a:t>
            </a:r>
            <a:r>
              <a:rPr sz="3600" b="1" dirty="0">
                <a:solidFill>
                  <a:srgbClr val="0C2FB8"/>
                </a:solidFill>
                <a:latin typeface="Arial"/>
                <a:cs typeface="Arial"/>
              </a:rPr>
              <a:t>g	Equi</a:t>
            </a:r>
            <a:r>
              <a:rPr sz="3600" b="1" spc="-15" dirty="0">
                <a:solidFill>
                  <a:srgbClr val="0C2FB8"/>
                </a:solidFill>
                <a:latin typeface="Arial"/>
                <a:cs typeface="Arial"/>
              </a:rPr>
              <a:t>p</a:t>
            </a:r>
            <a:r>
              <a:rPr sz="3600" b="1" dirty="0">
                <a:solidFill>
                  <a:srgbClr val="0C2FB8"/>
                </a:solidFill>
                <a:latin typeface="Arial"/>
                <a:cs typeface="Arial"/>
              </a:rPr>
              <a:t>ment</a:t>
            </a:r>
            <a:endParaRPr sz="3600" dirty="0">
              <a:latin typeface="Arial"/>
              <a:cs typeface="Arial"/>
            </a:endParaRPr>
          </a:p>
        </p:txBody>
      </p:sp>
      <p:sp>
        <p:nvSpPr>
          <p:cNvPr id="7" name="Title 6" hidden="1"/>
          <p:cNvSpPr>
            <a:spLocks noGrp="1"/>
          </p:cNvSpPr>
          <p:nvPr>
            <p:ph type="title"/>
          </p:nvPr>
        </p:nvSpPr>
        <p:spPr>
          <a:xfrm>
            <a:off x="556361" y="555615"/>
            <a:ext cx="8031276" cy="1661993"/>
          </a:xfrm>
        </p:spPr>
        <p:txBody>
          <a:bodyPr/>
          <a:lstStyle/>
          <a:p>
            <a:r>
              <a:rPr lang="en-US" dirty="0" smtClean="0"/>
              <a:t>Material Handling Equipment – Powered Industrial Trucks Requirements</a:t>
            </a:r>
            <a:endParaRPr lang="en-US" dirty="0"/>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25</a:t>
            </a:r>
          </a:p>
        </p:txBody>
      </p:sp>
      <p:sp>
        <p:nvSpPr>
          <p:cNvPr id="4" name="object 4"/>
          <p:cNvSpPr txBox="1"/>
          <p:nvPr/>
        </p:nvSpPr>
        <p:spPr>
          <a:xfrm>
            <a:off x="383540" y="1011205"/>
            <a:ext cx="8108950" cy="5032147"/>
          </a:xfrm>
          <a:prstGeom prst="rect">
            <a:avLst/>
          </a:prstGeom>
        </p:spPr>
        <p:txBody>
          <a:bodyPr vert="horz" wrap="square" lIns="0" tIns="0" rIns="0" bIns="0" rtlCol="0">
            <a:spAutoFit/>
          </a:bodyPr>
          <a:lstStyle/>
          <a:p>
            <a:pPr marL="165100">
              <a:lnSpc>
                <a:spcPct val="100000"/>
              </a:lnSpc>
            </a:pPr>
            <a:r>
              <a:rPr sz="2400" b="1" dirty="0">
                <a:solidFill>
                  <a:srgbClr val="0C2FB8"/>
                </a:solidFill>
                <a:latin typeface="Arial"/>
                <a:cs typeface="Arial"/>
              </a:rPr>
              <a:t>Module</a:t>
            </a:r>
            <a:r>
              <a:rPr sz="2400" b="1" spc="-20" dirty="0">
                <a:solidFill>
                  <a:srgbClr val="0C2FB8"/>
                </a:solidFill>
                <a:latin typeface="Arial"/>
                <a:cs typeface="Arial"/>
              </a:rPr>
              <a:t> </a:t>
            </a:r>
            <a:r>
              <a:rPr sz="2400" b="1" dirty="0">
                <a:solidFill>
                  <a:srgbClr val="0C2FB8"/>
                </a:solidFill>
                <a:latin typeface="Arial"/>
                <a:cs typeface="Arial"/>
              </a:rPr>
              <a:t>3</a:t>
            </a:r>
            <a:endParaRPr sz="2400" dirty="0">
              <a:latin typeface="Arial"/>
              <a:cs typeface="Arial"/>
            </a:endParaRPr>
          </a:p>
          <a:p>
            <a:pPr>
              <a:lnSpc>
                <a:spcPct val="100000"/>
              </a:lnSpc>
              <a:spcBef>
                <a:spcPts val="32"/>
              </a:spcBef>
            </a:pPr>
            <a:endParaRPr sz="1950" dirty="0">
              <a:latin typeface="Times New Roman"/>
              <a:cs typeface="Times New Roman"/>
            </a:endParaRPr>
          </a:p>
          <a:p>
            <a:pPr marL="12700">
              <a:lnSpc>
                <a:spcPct val="100000"/>
              </a:lnSpc>
            </a:pPr>
            <a:r>
              <a:rPr sz="2400" b="1" dirty="0">
                <a:solidFill>
                  <a:srgbClr val="0C2FB8"/>
                </a:solidFill>
                <a:latin typeface="Arial"/>
                <a:cs typeface="Arial"/>
              </a:rPr>
              <a:t>Po</a:t>
            </a:r>
            <a:r>
              <a:rPr sz="2400" b="1" spc="15" dirty="0">
                <a:solidFill>
                  <a:srgbClr val="0C2FB8"/>
                </a:solidFill>
                <a:latin typeface="Arial"/>
                <a:cs typeface="Arial"/>
              </a:rPr>
              <a:t>w</a:t>
            </a:r>
            <a:r>
              <a:rPr sz="2400" b="1" dirty="0">
                <a:solidFill>
                  <a:srgbClr val="0C2FB8"/>
                </a:solidFill>
                <a:latin typeface="Arial"/>
                <a:cs typeface="Arial"/>
              </a:rPr>
              <a:t>ered</a:t>
            </a:r>
            <a:r>
              <a:rPr sz="2400" b="1" spc="-25" dirty="0">
                <a:solidFill>
                  <a:srgbClr val="0C2FB8"/>
                </a:solidFill>
                <a:latin typeface="Arial"/>
                <a:cs typeface="Arial"/>
              </a:rPr>
              <a:t> </a:t>
            </a:r>
            <a:r>
              <a:rPr sz="2400" b="1" dirty="0">
                <a:solidFill>
                  <a:srgbClr val="0C2FB8"/>
                </a:solidFill>
                <a:latin typeface="Arial"/>
                <a:cs typeface="Arial"/>
              </a:rPr>
              <a:t>Industrial</a:t>
            </a:r>
            <a:r>
              <a:rPr sz="2400" b="1" spc="-30" dirty="0">
                <a:solidFill>
                  <a:srgbClr val="0C2FB8"/>
                </a:solidFill>
                <a:latin typeface="Arial"/>
                <a:cs typeface="Arial"/>
              </a:rPr>
              <a:t> </a:t>
            </a:r>
            <a:r>
              <a:rPr sz="2400" b="1" dirty="0">
                <a:solidFill>
                  <a:srgbClr val="0C2FB8"/>
                </a:solidFill>
                <a:latin typeface="Arial"/>
                <a:cs typeface="Arial"/>
              </a:rPr>
              <a:t>Truc</a:t>
            </a:r>
            <a:r>
              <a:rPr sz="2400" b="1" spc="-10" dirty="0">
                <a:solidFill>
                  <a:srgbClr val="0C2FB8"/>
                </a:solidFill>
                <a:latin typeface="Arial"/>
                <a:cs typeface="Arial"/>
              </a:rPr>
              <a:t>k</a:t>
            </a:r>
            <a:r>
              <a:rPr sz="2400" b="1" dirty="0">
                <a:solidFill>
                  <a:srgbClr val="0C2FB8"/>
                </a:solidFill>
                <a:latin typeface="Arial"/>
                <a:cs typeface="Arial"/>
              </a:rPr>
              <a:t>s (Forkl</a:t>
            </a:r>
            <a:r>
              <a:rPr sz="2400" b="1" spc="5" dirty="0">
                <a:solidFill>
                  <a:srgbClr val="0C2FB8"/>
                </a:solidFill>
                <a:latin typeface="Arial"/>
                <a:cs typeface="Arial"/>
              </a:rPr>
              <a:t>i</a:t>
            </a:r>
            <a:r>
              <a:rPr sz="2400" b="1" dirty="0">
                <a:solidFill>
                  <a:srgbClr val="0C2FB8"/>
                </a:solidFill>
                <a:latin typeface="Arial"/>
                <a:cs typeface="Arial"/>
              </a:rPr>
              <a:t>f</a:t>
            </a:r>
            <a:r>
              <a:rPr sz="2400" b="1" spc="5" dirty="0">
                <a:solidFill>
                  <a:srgbClr val="0C2FB8"/>
                </a:solidFill>
                <a:latin typeface="Arial"/>
                <a:cs typeface="Arial"/>
              </a:rPr>
              <a:t>t</a:t>
            </a:r>
            <a:r>
              <a:rPr sz="2400" b="1" dirty="0">
                <a:solidFill>
                  <a:srgbClr val="0C2FB8"/>
                </a:solidFill>
                <a:latin typeface="Arial"/>
                <a:cs typeface="Arial"/>
              </a:rPr>
              <a:t>s</a:t>
            </a:r>
            <a:r>
              <a:rPr sz="2400" b="1" spc="15" dirty="0">
                <a:solidFill>
                  <a:srgbClr val="0C2FB8"/>
                </a:solidFill>
                <a:latin typeface="Arial"/>
                <a:cs typeface="Arial"/>
              </a:rPr>
              <a:t>)</a:t>
            </a:r>
            <a:r>
              <a:rPr sz="2400" b="1" dirty="0">
                <a:solidFill>
                  <a:srgbClr val="0C2FB8"/>
                </a:solidFill>
                <a:latin typeface="Arial"/>
                <a:cs typeface="Arial"/>
              </a:rPr>
              <a:t>-Eq</a:t>
            </a:r>
            <a:r>
              <a:rPr sz="2400" b="1" spc="-10" dirty="0">
                <a:solidFill>
                  <a:srgbClr val="0C2FB8"/>
                </a:solidFill>
                <a:latin typeface="Arial"/>
                <a:cs typeface="Arial"/>
              </a:rPr>
              <a:t>u</a:t>
            </a:r>
            <a:r>
              <a:rPr sz="2400" b="1" dirty="0">
                <a:solidFill>
                  <a:srgbClr val="0C2FB8"/>
                </a:solidFill>
                <a:latin typeface="Arial"/>
                <a:cs typeface="Arial"/>
              </a:rPr>
              <a:t>ipment</a:t>
            </a:r>
            <a:endParaRPr sz="2400" dirty="0">
              <a:latin typeface="Arial"/>
              <a:cs typeface="Arial"/>
            </a:endParaRPr>
          </a:p>
          <a:p>
            <a:pPr>
              <a:lnSpc>
                <a:spcPct val="100000"/>
              </a:lnSpc>
              <a:spcBef>
                <a:spcPts val="49"/>
              </a:spcBef>
            </a:pPr>
            <a:endParaRPr sz="2050" dirty="0">
              <a:latin typeface="Times New Roman"/>
              <a:cs typeface="Times New Roman"/>
            </a:endParaRPr>
          </a:p>
          <a:p>
            <a:pPr marL="355600" marR="382905" indent="-342900">
              <a:lnSpc>
                <a:spcPct val="100000"/>
              </a:lnSpc>
              <a:buClr>
                <a:srgbClr val="0C2FB8"/>
              </a:buClr>
              <a:buFont typeface="Wingdings"/>
              <a:buChar char=""/>
              <a:tabLst>
                <a:tab pos="355600" algn="l"/>
              </a:tabLst>
            </a:pPr>
            <a:r>
              <a:rPr sz="2000" dirty="0">
                <a:latin typeface="Arial"/>
                <a:cs typeface="Arial"/>
              </a:rPr>
              <a:t>Powe</a:t>
            </a:r>
            <a:r>
              <a:rPr sz="2000" spc="5" dirty="0">
                <a:latin typeface="Arial"/>
                <a:cs typeface="Arial"/>
              </a:rPr>
              <a:t>r</a:t>
            </a:r>
            <a:r>
              <a:rPr sz="2000" dirty="0">
                <a:latin typeface="Arial"/>
                <a:cs typeface="Arial"/>
              </a:rPr>
              <a:t>ed</a:t>
            </a:r>
            <a:r>
              <a:rPr sz="2000" spc="-20" dirty="0">
                <a:latin typeface="Arial"/>
                <a:cs typeface="Arial"/>
              </a:rPr>
              <a:t> </a:t>
            </a:r>
            <a:r>
              <a:rPr sz="2000" dirty="0">
                <a:latin typeface="Arial"/>
                <a:cs typeface="Arial"/>
              </a:rPr>
              <a:t>indu</a:t>
            </a:r>
            <a:r>
              <a:rPr sz="2000" spc="5" dirty="0">
                <a:latin typeface="Arial"/>
                <a:cs typeface="Arial"/>
              </a:rPr>
              <a:t>s</a:t>
            </a:r>
            <a:r>
              <a:rPr sz="2000" dirty="0">
                <a:latin typeface="Arial"/>
                <a:cs typeface="Arial"/>
              </a:rPr>
              <a:t>trial</a:t>
            </a:r>
            <a:r>
              <a:rPr sz="2000" spc="-20" dirty="0">
                <a:latin typeface="Arial"/>
                <a:cs typeface="Arial"/>
              </a:rPr>
              <a:t> </a:t>
            </a:r>
            <a:r>
              <a:rPr sz="2000" dirty="0">
                <a:latin typeface="Arial"/>
                <a:cs typeface="Arial"/>
              </a:rPr>
              <a:t>tru</a:t>
            </a:r>
            <a:r>
              <a:rPr sz="2000" spc="5" dirty="0">
                <a:latin typeface="Arial"/>
                <a:cs typeface="Arial"/>
              </a:rPr>
              <a:t>c</a:t>
            </a:r>
            <a:r>
              <a:rPr sz="2000" dirty="0">
                <a:latin typeface="Arial"/>
                <a:cs typeface="Arial"/>
              </a:rPr>
              <a:t>ks</a:t>
            </a:r>
            <a:r>
              <a:rPr sz="2000" spc="-45" dirty="0">
                <a:latin typeface="Arial"/>
                <a:cs typeface="Arial"/>
              </a:rPr>
              <a:t> </a:t>
            </a:r>
            <a:r>
              <a:rPr sz="2000" dirty="0">
                <a:latin typeface="Arial"/>
                <a:cs typeface="Arial"/>
              </a:rPr>
              <a:t>(for</a:t>
            </a:r>
            <a:r>
              <a:rPr sz="2000" spc="10" dirty="0">
                <a:latin typeface="Arial"/>
                <a:cs typeface="Arial"/>
              </a:rPr>
              <a:t>k</a:t>
            </a:r>
            <a:r>
              <a:rPr sz="2000" dirty="0">
                <a:latin typeface="Arial"/>
                <a:cs typeface="Arial"/>
              </a:rPr>
              <a:t>li</a:t>
            </a:r>
            <a:r>
              <a:rPr sz="2000" spc="-10" dirty="0">
                <a:latin typeface="Arial"/>
                <a:cs typeface="Arial"/>
              </a:rPr>
              <a:t>f</a:t>
            </a:r>
            <a:r>
              <a:rPr sz="2000" dirty="0">
                <a:latin typeface="Arial"/>
                <a:cs typeface="Arial"/>
              </a:rPr>
              <a:t>ts)</a:t>
            </a:r>
            <a:r>
              <a:rPr sz="2000" spc="-30" dirty="0">
                <a:latin typeface="Arial"/>
                <a:cs typeface="Arial"/>
              </a:rPr>
              <a:t> </a:t>
            </a:r>
            <a:r>
              <a:rPr sz="2000" dirty="0">
                <a:latin typeface="Arial"/>
                <a:cs typeface="Arial"/>
              </a:rPr>
              <a:t>must</a:t>
            </a:r>
            <a:r>
              <a:rPr sz="2000" spc="-35" dirty="0">
                <a:latin typeface="Arial"/>
                <a:cs typeface="Arial"/>
              </a:rPr>
              <a:t> </a:t>
            </a:r>
            <a:r>
              <a:rPr sz="2000" dirty="0">
                <a:latin typeface="Arial"/>
                <a:cs typeface="Arial"/>
              </a:rPr>
              <a:t>meet</a:t>
            </a:r>
            <a:r>
              <a:rPr sz="2000" spc="-20" dirty="0">
                <a:latin typeface="Arial"/>
                <a:cs typeface="Arial"/>
              </a:rPr>
              <a:t> </a:t>
            </a:r>
            <a:r>
              <a:rPr sz="2000" dirty="0">
                <a:latin typeface="Arial"/>
                <a:cs typeface="Arial"/>
              </a:rPr>
              <a:t>requi</a:t>
            </a:r>
            <a:r>
              <a:rPr sz="2000" spc="5" dirty="0">
                <a:latin typeface="Arial"/>
                <a:cs typeface="Arial"/>
              </a:rPr>
              <a:t>r</a:t>
            </a:r>
            <a:r>
              <a:rPr sz="2000" dirty="0">
                <a:latin typeface="Arial"/>
                <a:cs typeface="Arial"/>
              </a:rPr>
              <a:t>eme</a:t>
            </a:r>
            <a:r>
              <a:rPr sz="2000" spc="-10" dirty="0">
                <a:latin typeface="Arial"/>
                <a:cs typeface="Arial"/>
              </a:rPr>
              <a:t>n</a:t>
            </a:r>
            <a:r>
              <a:rPr sz="2000" dirty="0">
                <a:latin typeface="Arial"/>
                <a:cs typeface="Arial"/>
              </a:rPr>
              <a:t>ts</a:t>
            </a:r>
            <a:r>
              <a:rPr sz="2000" spc="-55" dirty="0">
                <a:latin typeface="Arial"/>
                <a:cs typeface="Arial"/>
              </a:rPr>
              <a:t> </a:t>
            </a:r>
            <a:r>
              <a:rPr sz="2000" dirty="0">
                <a:latin typeface="Arial"/>
                <a:cs typeface="Arial"/>
              </a:rPr>
              <a:t>of Americ</a:t>
            </a:r>
            <a:r>
              <a:rPr sz="2000" spc="5" dirty="0">
                <a:latin typeface="Arial"/>
                <a:cs typeface="Arial"/>
              </a:rPr>
              <a:t>a</a:t>
            </a:r>
            <a:r>
              <a:rPr sz="2000" dirty="0">
                <a:latin typeface="Arial"/>
                <a:cs typeface="Arial"/>
              </a:rPr>
              <a:t>n</a:t>
            </a:r>
            <a:r>
              <a:rPr sz="2000" spc="-25" dirty="0">
                <a:latin typeface="Arial"/>
                <a:cs typeface="Arial"/>
              </a:rPr>
              <a:t> </a:t>
            </a:r>
            <a:r>
              <a:rPr sz="2000" dirty="0">
                <a:latin typeface="Arial"/>
                <a:cs typeface="Arial"/>
              </a:rPr>
              <a:t>National</a:t>
            </a:r>
            <a:r>
              <a:rPr sz="2000" spc="-20" dirty="0">
                <a:latin typeface="Arial"/>
                <a:cs typeface="Arial"/>
              </a:rPr>
              <a:t> </a:t>
            </a:r>
            <a:r>
              <a:rPr sz="2000" dirty="0">
                <a:latin typeface="Arial"/>
                <a:cs typeface="Arial"/>
              </a:rPr>
              <a:t>S</a:t>
            </a:r>
            <a:r>
              <a:rPr sz="2000" spc="-10" dirty="0">
                <a:latin typeface="Arial"/>
                <a:cs typeface="Arial"/>
              </a:rPr>
              <a:t>t</a:t>
            </a:r>
            <a:r>
              <a:rPr sz="2000" dirty="0">
                <a:latin typeface="Arial"/>
                <a:cs typeface="Arial"/>
              </a:rPr>
              <a:t>and</a:t>
            </a:r>
            <a:r>
              <a:rPr sz="2000" spc="5" dirty="0">
                <a:latin typeface="Arial"/>
                <a:cs typeface="Arial"/>
              </a:rPr>
              <a:t>a</a:t>
            </a:r>
            <a:r>
              <a:rPr sz="2000" dirty="0">
                <a:latin typeface="Arial"/>
                <a:cs typeface="Arial"/>
              </a:rPr>
              <a:t>rd</a:t>
            </a:r>
            <a:r>
              <a:rPr sz="2000" spc="-25" dirty="0">
                <a:latin typeface="Arial"/>
                <a:cs typeface="Arial"/>
              </a:rPr>
              <a:t> </a:t>
            </a:r>
            <a:r>
              <a:rPr sz="2000" dirty="0">
                <a:latin typeface="Arial"/>
                <a:cs typeface="Arial"/>
              </a:rPr>
              <a:t>for</a:t>
            </a:r>
            <a:r>
              <a:rPr sz="2000" spc="-15" dirty="0">
                <a:latin typeface="Arial"/>
                <a:cs typeface="Arial"/>
              </a:rPr>
              <a:t> </a:t>
            </a:r>
            <a:r>
              <a:rPr sz="2000" dirty="0">
                <a:latin typeface="Arial"/>
                <a:cs typeface="Arial"/>
              </a:rPr>
              <a:t>Powe</a:t>
            </a:r>
            <a:r>
              <a:rPr sz="2000" spc="5" dirty="0">
                <a:latin typeface="Arial"/>
                <a:cs typeface="Arial"/>
              </a:rPr>
              <a:t>r</a:t>
            </a:r>
            <a:r>
              <a:rPr sz="2000" dirty="0">
                <a:latin typeface="Arial"/>
                <a:cs typeface="Arial"/>
              </a:rPr>
              <a:t>ed</a:t>
            </a:r>
            <a:r>
              <a:rPr sz="2000" spc="-25" dirty="0">
                <a:latin typeface="Arial"/>
                <a:cs typeface="Arial"/>
              </a:rPr>
              <a:t> </a:t>
            </a:r>
            <a:r>
              <a:rPr sz="2000" dirty="0">
                <a:latin typeface="Arial"/>
                <a:cs typeface="Arial"/>
              </a:rPr>
              <a:t>Industrial</a:t>
            </a:r>
            <a:r>
              <a:rPr sz="2000" spc="-30" dirty="0">
                <a:latin typeface="Arial"/>
                <a:cs typeface="Arial"/>
              </a:rPr>
              <a:t> </a:t>
            </a:r>
            <a:r>
              <a:rPr sz="2000" dirty="0">
                <a:latin typeface="Arial"/>
                <a:cs typeface="Arial"/>
              </a:rPr>
              <a:t>Tru</a:t>
            </a:r>
            <a:r>
              <a:rPr sz="2000" spc="10" dirty="0">
                <a:latin typeface="Arial"/>
                <a:cs typeface="Arial"/>
              </a:rPr>
              <a:t>c</a:t>
            </a:r>
            <a:r>
              <a:rPr sz="2000" dirty="0">
                <a:latin typeface="Arial"/>
                <a:cs typeface="Arial"/>
              </a:rPr>
              <a:t>k</a:t>
            </a:r>
            <a:r>
              <a:rPr sz="2000" spc="10" dirty="0">
                <a:latin typeface="Arial"/>
                <a:cs typeface="Arial"/>
              </a:rPr>
              <a:t>s</a:t>
            </a:r>
            <a:r>
              <a:rPr sz="2000" dirty="0">
                <a:latin typeface="Arial"/>
                <a:cs typeface="Arial"/>
              </a:rPr>
              <a:t>,</a:t>
            </a:r>
            <a:r>
              <a:rPr sz="2000" spc="-45" dirty="0">
                <a:latin typeface="Arial"/>
                <a:cs typeface="Arial"/>
              </a:rPr>
              <a:t> </a:t>
            </a:r>
            <a:r>
              <a:rPr sz="2000" dirty="0">
                <a:latin typeface="Arial"/>
                <a:cs typeface="Arial"/>
              </a:rPr>
              <a:t>Part</a:t>
            </a:r>
            <a:r>
              <a:rPr sz="2000" spc="-20" dirty="0">
                <a:latin typeface="Arial"/>
                <a:cs typeface="Arial"/>
              </a:rPr>
              <a:t> </a:t>
            </a:r>
            <a:r>
              <a:rPr sz="2000" dirty="0">
                <a:latin typeface="Arial"/>
                <a:cs typeface="Arial"/>
              </a:rPr>
              <a:t>II ANSI</a:t>
            </a:r>
            <a:r>
              <a:rPr sz="2000" spc="-15" dirty="0">
                <a:latin typeface="Arial"/>
                <a:cs typeface="Arial"/>
              </a:rPr>
              <a:t> </a:t>
            </a:r>
            <a:r>
              <a:rPr sz="2000" dirty="0">
                <a:latin typeface="Arial"/>
                <a:cs typeface="Arial"/>
              </a:rPr>
              <a:t>B56</a:t>
            </a:r>
            <a:r>
              <a:rPr sz="2000" spc="-10" dirty="0">
                <a:latin typeface="Arial"/>
                <a:cs typeface="Arial"/>
              </a:rPr>
              <a:t>.</a:t>
            </a:r>
            <a:r>
              <a:rPr sz="2000" dirty="0">
                <a:latin typeface="Arial"/>
                <a:cs typeface="Arial"/>
              </a:rPr>
              <a:t>1-1969</a:t>
            </a:r>
          </a:p>
          <a:p>
            <a:pPr>
              <a:lnSpc>
                <a:spcPct val="100000"/>
              </a:lnSpc>
              <a:spcBef>
                <a:spcPts val="44"/>
              </a:spcBef>
              <a:buClr>
                <a:srgbClr val="0C2FB8"/>
              </a:buClr>
              <a:buFont typeface="Wingdings"/>
              <a:buChar char=""/>
            </a:pPr>
            <a:endParaRPr sz="2050" dirty="0">
              <a:latin typeface="Times New Roman"/>
              <a:cs typeface="Times New Roman"/>
            </a:endParaRPr>
          </a:p>
          <a:p>
            <a:pPr marL="355600" marR="5080" indent="-342900">
              <a:lnSpc>
                <a:spcPct val="100000"/>
              </a:lnSpc>
              <a:buClr>
                <a:srgbClr val="0C2FB8"/>
              </a:buClr>
              <a:buFont typeface="Wingdings"/>
              <a:buChar char=""/>
              <a:tabLst>
                <a:tab pos="355600" algn="l"/>
              </a:tabLst>
            </a:pPr>
            <a:r>
              <a:rPr sz="2000" dirty="0">
                <a:latin typeface="Arial"/>
                <a:cs typeface="Arial"/>
              </a:rPr>
              <a:t>Do</a:t>
            </a:r>
            <a:r>
              <a:rPr sz="2000" spc="-10" dirty="0">
                <a:latin typeface="Arial"/>
                <a:cs typeface="Arial"/>
              </a:rPr>
              <a:t> </a:t>
            </a:r>
            <a:r>
              <a:rPr sz="2000" dirty="0">
                <a:latin typeface="Arial"/>
                <a:cs typeface="Arial"/>
              </a:rPr>
              <a:t>not</a:t>
            </a:r>
            <a:r>
              <a:rPr sz="2000" spc="-20" dirty="0">
                <a:latin typeface="Arial"/>
                <a:cs typeface="Arial"/>
              </a:rPr>
              <a:t> </a:t>
            </a:r>
            <a:r>
              <a:rPr sz="2000" dirty="0">
                <a:latin typeface="Arial"/>
                <a:cs typeface="Arial"/>
              </a:rPr>
              <a:t>modify</a:t>
            </a:r>
            <a:r>
              <a:rPr sz="2000" spc="-10" dirty="0">
                <a:latin typeface="Arial"/>
                <a:cs typeface="Arial"/>
              </a:rPr>
              <a:t> </a:t>
            </a:r>
            <a:r>
              <a:rPr sz="2000" dirty="0">
                <a:latin typeface="Arial"/>
                <a:cs typeface="Arial"/>
              </a:rPr>
              <a:t>or</a:t>
            </a:r>
            <a:r>
              <a:rPr sz="2000" spc="-15" dirty="0">
                <a:latin typeface="Arial"/>
                <a:cs typeface="Arial"/>
              </a:rPr>
              <a:t> </a:t>
            </a:r>
            <a:r>
              <a:rPr sz="2000" dirty="0">
                <a:latin typeface="Arial"/>
                <a:cs typeface="Arial"/>
              </a:rPr>
              <a:t>make</a:t>
            </a:r>
            <a:r>
              <a:rPr sz="2000" spc="-30" dirty="0">
                <a:latin typeface="Arial"/>
                <a:cs typeface="Arial"/>
              </a:rPr>
              <a:t> </a:t>
            </a:r>
            <a:r>
              <a:rPr sz="2000" dirty="0">
                <a:latin typeface="Arial"/>
                <a:cs typeface="Arial"/>
              </a:rPr>
              <a:t>at</a:t>
            </a:r>
            <a:r>
              <a:rPr sz="2000" spc="-10" dirty="0">
                <a:latin typeface="Arial"/>
                <a:cs typeface="Arial"/>
              </a:rPr>
              <a:t>t</a:t>
            </a:r>
            <a:r>
              <a:rPr sz="2000" dirty="0">
                <a:latin typeface="Arial"/>
                <a:cs typeface="Arial"/>
              </a:rPr>
              <a:t>a</a:t>
            </a:r>
            <a:r>
              <a:rPr sz="2000" spc="5" dirty="0">
                <a:latin typeface="Arial"/>
                <a:cs typeface="Arial"/>
              </a:rPr>
              <a:t>c</a:t>
            </a:r>
            <a:r>
              <a:rPr sz="2000" dirty="0">
                <a:latin typeface="Arial"/>
                <a:cs typeface="Arial"/>
              </a:rPr>
              <a:t>hments</a:t>
            </a:r>
            <a:r>
              <a:rPr sz="2000" spc="-45" dirty="0">
                <a:latin typeface="Arial"/>
                <a:cs typeface="Arial"/>
              </a:rPr>
              <a:t> </a:t>
            </a:r>
            <a:r>
              <a:rPr sz="2000" dirty="0">
                <a:latin typeface="Arial"/>
                <a:cs typeface="Arial"/>
              </a:rPr>
              <a:t>without</a:t>
            </a:r>
            <a:r>
              <a:rPr sz="2000" spc="-20" dirty="0">
                <a:latin typeface="Arial"/>
                <a:cs typeface="Arial"/>
              </a:rPr>
              <a:t> </a:t>
            </a:r>
            <a:r>
              <a:rPr sz="2000" dirty="0">
                <a:latin typeface="Arial"/>
                <a:cs typeface="Arial"/>
              </a:rPr>
              <a:t>w</a:t>
            </a:r>
            <a:r>
              <a:rPr sz="2000" spc="5" dirty="0">
                <a:latin typeface="Arial"/>
                <a:cs typeface="Arial"/>
              </a:rPr>
              <a:t>r</a:t>
            </a:r>
            <a:r>
              <a:rPr sz="2000" dirty="0">
                <a:latin typeface="Arial"/>
                <a:cs typeface="Arial"/>
              </a:rPr>
              <a:t>it</a:t>
            </a:r>
            <a:r>
              <a:rPr sz="2000" spc="-15" dirty="0">
                <a:latin typeface="Arial"/>
                <a:cs typeface="Arial"/>
              </a:rPr>
              <a:t>t</a:t>
            </a:r>
            <a:r>
              <a:rPr sz="2000" dirty="0">
                <a:latin typeface="Arial"/>
                <a:cs typeface="Arial"/>
              </a:rPr>
              <a:t>en</a:t>
            </a:r>
            <a:r>
              <a:rPr sz="2000" spc="-25" dirty="0">
                <a:latin typeface="Arial"/>
                <a:cs typeface="Arial"/>
              </a:rPr>
              <a:t> </a:t>
            </a:r>
            <a:r>
              <a:rPr sz="2000" dirty="0">
                <a:latin typeface="Arial"/>
                <a:cs typeface="Arial"/>
              </a:rPr>
              <a:t>app</a:t>
            </a:r>
            <a:r>
              <a:rPr sz="2000" spc="5" dirty="0">
                <a:latin typeface="Arial"/>
                <a:cs typeface="Arial"/>
              </a:rPr>
              <a:t>r</a:t>
            </a:r>
            <a:r>
              <a:rPr sz="2000" dirty="0">
                <a:latin typeface="Arial"/>
                <a:cs typeface="Arial"/>
              </a:rPr>
              <a:t>oval</a:t>
            </a:r>
            <a:r>
              <a:rPr sz="2000" spc="-10" dirty="0">
                <a:latin typeface="Arial"/>
                <a:cs typeface="Arial"/>
              </a:rPr>
              <a:t> </a:t>
            </a:r>
            <a:r>
              <a:rPr sz="2000" dirty="0">
                <a:latin typeface="Arial"/>
                <a:cs typeface="Arial"/>
              </a:rPr>
              <a:t>from</a:t>
            </a:r>
            <a:r>
              <a:rPr sz="2000" spc="-30" dirty="0">
                <a:latin typeface="Arial"/>
                <a:cs typeface="Arial"/>
              </a:rPr>
              <a:t> </a:t>
            </a:r>
            <a:r>
              <a:rPr sz="2000" dirty="0">
                <a:latin typeface="Arial"/>
                <a:cs typeface="Arial"/>
              </a:rPr>
              <a:t>the manufactu</a:t>
            </a:r>
            <a:r>
              <a:rPr sz="2000" spc="-10" dirty="0">
                <a:latin typeface="Arial"/>
                <a:cs typeface="Arial"/>
              </a:rPr>
              <a:t>r</a:t>
            </a:r>
            <a:r>
              <a:rPr sz="2000" dirty="0">
                <a:latin typeface="Arial"/>
                <a:cs typeface="Arial"/>
              </a:rPr>
              <a:t>er</a:t>
            </a:r>
          </a:p>
          <a:p>
            <a:pPr>
              <a:lnSpc>
                <a:spcPct val="100000"/>
              </a:lnSpc>
              <a:spcBef>
                <a:spcPts val="45"/>
              </a:spcBef>
              <a:buClr>
                <a:srgbClr val="0C2FB8"/>
              </a:buClr>
              <a:buFont typeface="Wingdings"/>
              <a:buChar char=""/>
            </a:pPr>
            <a:endParaRPr sz="2050" dirty="0">
              <a:latin typeface="Times New Roman"/>
              <a:cs typeface="Times New Roman"/>
            </a:endParaRPr>
          </a:p>
          <a:p>
            <a:pPr marL="355600" indent="-342900">
              <a:lnSpc>
                <a:spcPct val="100000"/>
              </a:lnSpc>
              <a:buClr>
                <a:srgbClr val="0C2FB8"/>
              </a:buClr>
              <a:buFont typeface="Wingdings"/>
              <a:buChar char=""/>
              <a:tabLst>
                <a:tab pos="355600" algn="l"/>
              </a:tabLst>
            </a:pPr>
            <a:r>
              <a:rPr sz="2000" dirty="0">
                <a:latin typeface="Arial"/>
                <a:cs typeface="Arial"/>
              </a:rPr>
              <a:t>Nameplates</a:t>
            </a:r>
            <a:r>
              <a:rPr sz="2000" spc="-30" dirty="0">
                <a:latin typeface="Arial"/>
                <a:cs typeface="Arial"/>
              </a:rPr>
              <a:t> </a:t>
            </a:r>
            <a:r>
              <a:rPr sz="2000" dirty="0">
                <a:latin typeface="Arial"/>
                <a:cs typeface="Arial"/>
              </a:rPr>
              <a:t>and</a:t>
            </a:r>
            <a:r>
              <a:rPr sz="2000" spc="-15" dirty="0">
                <a:latin typeface="Arial"/>
                <a:cs typeface="Arial"/>
              </a:rPr>
              <a:t> </a:t>
            </a:r>
            <a:r>
              <a:rPr sz="2000" dirty="0">
                <a:latin typeface="Arial"/>
                <a:cs typeface="Arial"/>
              </a:rPr>
              <a:t>mar</a:t>
            </a:r>
            <a:r>
              <a:rPr sz="2000" spc="10" dirty="0">
                <a:latin typeface="Arial"/>
                <a:cs typeface="Arial"/>
              </a:rPr>
              <a:t>k</a:t>
            </a:r>
            <a:r>
              <a:rPr sz="2000" dirty="0">
                <a:latin typeface="Arial"/>
                <a:cs typeface="Arial"/>
              </a:rPr>
              <a:t>ings</a:t>
            </a:r>
            <a:r>
              <a:rPr sz="2000" spc="-30" dirty="0">
                <a:latin typeface="Arial"/>
                <a:cs typeface="Arial"/>
              </a:rPr>
              <a:t> </a:t>
            </a:r>
            <a:r>
              <a:rPr sz="2000" dirty="0">
                <a:latin typeface="Arial"/>
                <a:cs typeface="Arial"/>
              </a:rPr>
              <a:t>must</a:t>
            </a:r>
            <a:r>
              <a:rPr sz="2000" spc="-25" dirty="0">
                <a:latin typeface="Arial"/>
                <a:cs typeface="Arial"/>
              </a:rPr>
              <a:t> </a:t>
            </a:r>
            <a:r>
              <a:rPr sz="2000" dirty="0">
                <a:latin typeface="Arial"/>
                <a:cs typeface="Arial"/>
              </a:rPr>
              <a:t>be</a:t>
            </a:r>
            <a:r>
              <a:rPr sz="2000" spc="-15" dirty="0">
                <a:latin typeface="Arial"/>
                <a:cs typeface="Arial"/>
              </a:rPr>
              <a:t> </a:t>
            </a:r>
            <a:r>
              <a:rPr sz="2000" dirty="0">
                <a:latin typeface="Arial"/>
                <a:cs typeface="Arial"/>
              </a:rPr>
              <a:t>in place</a:t>
            </a:r>
            <a:r>
              <a:rPr sz="2000" spc="-10" dirty="0">
                <a:latin typeface="Arial"/>
                <a:cs typeface="Arial"/>
              </a:rPr>
              <a:t> </a:t>
            </a:r>
            <a:r>
              <a:rPr sz="2000" dirty="0">
                <a:latin typeface="Arial"/>
                <a:cs typeface="Arial"/>
              </a:rPr>
              <a:t>and</a:t>
            </a:r>
            <a:r>
              <a:rPr sz="2000" spc="-15" dirty="0">
                <a:latin typeface="Arial"/>
                <a:cs typeface="Arial"/>
              </a:rPr>
              <a:t> </a:t>
            </a:r>
            <a:r>
              <a:rPr sz="2000" dirty="0">
                <a:latin typeface="Arial"/>
                <a:cs typeface="Arial"/>
              </a:rPr>
              <a:t>legible</a:t>
            </a:r>
          </a:p>
          <a:p>
            <a:pPr>
              <a:lnSpc>
                <a:spcPct val="100000"/>
              </a:lnSpc>
              <a:spcBef>
                <a:spcPts val="42"/>
              </a:spcBef>
              <a:buClr>
                <a:srgbClr val="0C2FB8"/>
              </a:buClr>
              <a:buFont typeface="Wingdings"/>
              <a:buChar char=""/>
            </a:pPr>
            <a:endParaRPr sz="2050" dirty="0">
              <a:latin typeface="Times New Roman"/>
              <a:cs typeface="Times New Roman"/>
            </a:endParaRPr>
          </a:p>
          <a:p>
            <a:pPr marL="355600" marR="637540" indent="-342900">
              <a:lnSpc>
                <a:spcPct val="100000"/>
              </a:lnSpc>
              <a:buClr>
                <a:srgbClr val="0C2FB8"/>
              </a:buClr>
              <a:buFont typeface="Wingdings"/>
              <a:buChar char=""/>
              <a:tabLst>
                <a:tab pos="355600" algn="l"/>
              </a:tabLst>
            </a:pPr>
            <a:r>
              <a:rPr sz="2000" dirty="0">
                <a:latin typeface="Arial"/>
                <a:cs typeface="Arial"/>
              </a:rPr>
              <a:t>For</a:t>
            </a:r>
            <a:r>
              <a:rPr sz="2000" spc="10" dirty="0">
                <a:latin typeface="Arial"/>
                <a:cs typeface="Arial"/>
              </a:rPr>
              <a:t>k</a:t>
            </a:r>
            <a:r>
              <a:rPr sz="2000" dirty="0">
                <a:latin typeface="Arial"/>
                <a:cs typeface="Arial"/>
              </a:rPr>
              <a:t>li</a:t>
            </a:r>
            <a:r>
              <a:rPr sz="2000" spc="-10" dirty="0">
                <a:latin typeface="Arial"/>
                <a:cs typeface="Arial"/>
              </a:rPr>
              <a:t>f</a:t>
            </a:r>
            <a:r>
              <a:rPr sz="2000" dirty="0">
                <a:latin typeface="Arial"/>
                <a:cs typeface="Arial"/>
              </a:rPr>
              <a:t>ts</a:t>
            </a:r>
            <a:r>
              <a:rPr sz="2000" spc="-25" dirty="0">
                <a:latin typeface="Arial"/>
                <a:cs typeface="Arial"/>
              </a:rPr>
              <a:t> </a:t>
            </a:r>
            <a:r>
              <a:rPr sz="2000" dirty="0">
                <a:latin typeface="Arial"/>
                <a:cs typeface="Arial"/>
              </a:rPr>
              <a:t>that</a:t>
            </a:r>
            <a:r>
              <a:rPr sz="2000" spc="-25" dirty="0">
                <a:latin typeface="Arial"/>
                <a:cs typeface="Arial"/>
              </a:rPr>
              <a:t> </a:t>
            </a:r>
            <a:r>
              <a:rPr sz="2000" dirty="0">
                <a:latin typeface="Arial"/>
                <a:cs typeface="Arial"/>
              </a:rPr>
              <a:t>are</a:t>
            </a:r>
            <a:r>
              <a:rPr sz="2000" spc="-15" dirty="0">
                <a:latin typeface="Arial"/>
                <a:cs typeface="Arial"/>
              </a:rPr>
              <a:t> </a:t>
            </a:r>
            <a:r>
              <a:rPr sz="2000" dirty="0">
                <a:latin typeface="Arial"/>
                <a:cs typeface="Arial"/>
              </a:rPr>
              <a:t>u</a:t>
            </a:r>
            <a:r>
              <a:rPr sz="2000" spc="5" dirty="0">
                <a:latin typeface="Arial"/>
                <a:cs typeface="Arial"/>
              </a:rPr>
              <a:t>s</a:t>
            </a:r>
            <a:r>
              <a:rPr sz="2000" dirty="0">
                <a:latin typeface="Arial"/>
                <a:cs typeface="Arial"/>
              </a:rPr>
              <a:t>ed</a:t>
            </a:r>
            <a:r>
              <a:rPr sz="2000" spc="-25" dirty="0">
                <a:latin typeface="Arial"/>
                <a:cs typeface="Arial"/>
              </a:rPr>
              <a:t> </a:t>
            </a:r>
            <a:r>
              <a:rPr sz="2000" dirty="0">
                <a:latin typeface="Arial"/>
                <a:cs typeface="Arial"/>
              </a:rPr>
              <a:t>in haz</a:t>
            </a:r>
            <a:r>
              <a:rPr sz="2000" spc="5" dirty="0">
                <a:latin typeface="Arial"/>
                <a:cs typeface="Arial"/>
              </a:rPr>
              <a:t>a</a:t>
            </a:r>
            <a:r>
              <a:rPr sz="2000" dirty="0">
                <a:latin typeface="Arial"/>
                <a:cs typeface="Arial"/>
              </a:rPr>
              <a:t>rdous</a:t>
            </a:r>
            <a:r>
              <a:rPr sz="2000" spc="-45" dirty="0">
                <a:latin typeface="Arial"/>
                <a:cs typeface="Arial"/>
              </a:rPr>
              <a:t> </a:t>
            </a:r>
            <a:r>
              <a:rPr sz="2000" dirty="0">
                <a:latin typeface="Arial"/>
                <a:cs typeface="Arial"/>
              </a:rPr>
              <a:t>locations</a:t>
            </a:r>
            <a:r>
              <a:rPr sz="2000" spc="-5" dirty="0">
                <a:latin typeface="Arial"/>
                <a:cs typeface="Arial"/>
              </a:rPr>
              <a:t> </a:t>
            </a:r>
            <a:r>
              <a:rPr sz="2000" dirty="0">
                <a:latin typeface="Arial"/>
                <a:cs typeface="Arial"/>
              </a:rPr>
              <a:t>are</a:t>
            </a:r>
            <a:r>
              <a:rPr sz="2000" spc="-30" dirty="0">
                <a:latin typeface="Arial"/>
                <a:cs typeface="Arial"/>
              </a:rPr>
              <a:t> </a:t>
            </a:r>
            <a:r>
              <a:rPr sz="2000" dirty="0">
                <a:latin typeface="Arial"/>
                <a:cs typeface="Arial"/>
              </a:rPr>
              <a:t>requi</a:t>
            </a:r>
            <a:r>
              <a:rPr sz="2000" spc="5" dirty="0">
                <a:latin typeface="Arial"/>
                <a:cs typeface="Arial"/>
              </a:rPr>
              <a:t>r</a:t>
            </a:r>
            <a:r>
              <a:rPr sz="2000" dirty="0">
                <a:latin typeface="Arial"/>
                <a:cs typeface="Arial"/>
              </a:rPr>
              <a:t>ed</a:t>
            </a:r>
            <a:r>
              <a:rPr sz="2000" spc="-25" dirty="0">
                <a:latin typeface="Arial"/>
                <a:cs typeface="Arial"/>
              </a:rPr>
              <a:t> </a:t>
            </a:r>
            <a:r>
              <a:rPr sz="2000" dirty="0">
                <a:latin typeface="Arial"/>
                <a:cs typeface="Arial"/>
              </a:rPr>
              <a:t>to</a:t>
            </a:r>
            <a:r>
              <a:rPr sz="2000" spc="-20" dirty="0">
                <a:latin typeface="Arial"/>
                <a:cs typeface="Arial"/>
              </a:rPr>
              <a:t> </a:t>
            </a:r>
            <a:r>
              <a:rPr sz="2000" dirty="0">
                <a:latin typeface="Arial"/>
                <a:cs typeface="Arial"/>
              </a:rPr>
              <a:t>be app</a:t>
            </a:r>
            <a:r>
              <a:rPr sz="2000" spc="5" dirty="0">
                <a:latin typeface="Arial"/>
                <a:cs typeface="Arial"/>
              </a:rPr>
              <a:t>r</a:t>
            </a:r>
            <a:r>
              <a:rPr sz="2000" dirty="0">
                <a:latin typeface="Arial"/>
                <a:cs typeface="Arial"/>
              </a:rPr>
              <a:t>op</a:t>
            </a:r>
            <a:r>
              <a:rPr sz="2000" spc="5" dirty="0">
                <a:latin typeface="Arial"/>
                <a:cs typeface="Arial"/>
              </a:rPr>
              <a:t>r</a:t>
            </a:r>
            <a:r>
              <a:rPr sz="2000" dirty="0">
                <a:latin typeface="Arial"/>
                <a:cs typeface="Arial"/>
              </a:rPr>
              <a:t>iately</a:t>
            </a:r>
            <a:r>
              <a:rPr sz="2000" spc="-55" dirty="0">
                <a:latin typeface="Arial"/>
                <a:cs typeface="Arial"/>
              </a:rPr>
              <a:t> </a:t>
            </a:r>
            <a:r>
              <a:rPr sz="2000" dirty="0">
                <a:latin typeface="Arial"/>
                <a:cs typeface="Arial"/>
              </a:rPr>
              <a:t>mar</a:t>
            </a:r>
            <a:r>
              <a:rPr sz="2000" spc="10" dirty="0">
                <a:latin typeface="Arial"/>
                <a:cs typeface="Arial"/>
              </a:rPr>
              <a:t>k</a:t>
            </a:r>
            <a:r>
              <a:rPr sz="2000" dirty="0">
                <a:latin typeface="Arial"/>
                <a:cs typeface="Arial"/>
              </a:rPr>
              <a:t>ed/appr</a:t>
            </a:r>
            <a:r>
              <a:rPr sz="2000" spc="-15" dirty="0">
                <a:latin typeface="Arial"/>
                <a:cs typeface="Arial"/>
              </a:rPr>
              <a:t>o</a:t>
            </a:r>
            <a:r>
              <a:rPr sz="2000" dirty="0">
                <a:latin typeface="Arial"/>
                <a:cs typeface="Arial"/>
              </a:rPr>
              <a:t>ved</a:t>
            </a:r>
            <a:r>
              <a:rPr sz="2000" spc="-45" dirty="0">
                <a:latin typeface="Arial"/>
                <a:cs typeface="Arial"/>
              </a:rPr>
              <a:t> </a:t>
            </a:r>
            <a:r>
              <a:rPr sz="2000" dirty="0">
                <a:latin typeface="Arial"/>
                <a:cs typeface="Arial"/>
              </a:rPr>
              <a:t>for</a:t>
            </a:r>
            <a:r>
              <a:rPr sz="2000" spc="-5" dirty="0">
                <a:latin typeface="Arial"/>
                <a:cs typeface="Arial"/>
              </a:rPr>
              <a:t> </a:t>
            </a:r>
            <a:r>
              <a:rPr sz="2000" dirty="0">
                <a:latin typeface="Arial"/>
                <a:cs typeface="Arial"/>
              </a:rPr>
              <a:t>s</a:t>
            </a:r>
            <a:r>
              <a:rPr sz="2000" spc="5" dirty="0">
                <a:latin typeface="Arial"/>
                <a:cs typeface="Arial"/>
              </a:rPr>
              <a:t>u</a:t>
            </a:r>
            <a:r>
              <a:rPr sz="2000" dirty="0">
                <a:latin typeface="Arial"/>
                <a:cs typeface="Arial"/>
              </a:rPr>
              <a:t>ch</a:t>
            </a:r>
            <a:r>
              <a:rPr sz="2000" spc="-20" dirty="0">
                <a:latin typeface="Arial"/>
                <a:cs typeface="Arial"/>
              </a:rPr>
              <a:t> </a:t>
            </a:r>
            <a:r>
              <a:rPr sz="2000" dirty="0">
                <a:latin typeface="Arial"/>
                <a:cs typeface="Arial"/>
              </a:rPr>
              <a:t>u</a:t>
            </a:r>
            <a:r>
              <a:rPr sz="2000" spc="5" dirty="0">
                <a:latin typeface="Arial"/>
                <a:cs typeface="Arial"/>
              </a:rPr>
              <a:t>s</a:t>
            </a:r>
            <a:r>
              <a:rPr sz="2000" dirty="0">
                <a:latin typeface="Arial"/>
                <a:cs typeface="Arial"/>
              </a:rPr>
              <a:t>e</a:t>
            </a:r>
          </a:p>
          <a:p>
            <a:pPr>
              <a:lnSpc>
                <a:spcPct val="100000"/>
              </a:lnSpc>
              <a:spcBef>
                <a:spcPts val="34"/>
              </a:spcBef>
            </a:pPr>
            <a:endParaRPr sz="1750" dirty="0">
              <a:latin typeface="Times New Roman"/>
              <a:cs typeface="Times New Roman"/>
            </a:endParaRPr>
          </a:p>
        </p:txBody>
      </p:sp>
      <p:sp>
        <p:nvSpPr>
          <p:cNvPr id="8" name="object 6"/>
          <p:cNvSpPr txBox="1"/>
          <p:nvPr/>
        </p:nvSpPr>
        <p:spPr>
          <a:xfrm>
            <a:off x="2296540" y="6130758"/>
            <a:ext cx="4441825" cy="184666"/>
          </a:xfrm>
          <a:prstGeom prst="rect">
            <a:avLst/>
          </a:prstGeom>
        </p:spPr>
        <p:txBody>
          <a:bodyPr vert="horz" wrap="square" lIns="0" tIns="0" rIns="0" bIns="0" rtlCol="0">
            <a:spAutoFit/>
          </a:bodyPr>
          <a:lstStyle/>
          <a:p>
            <a:pPr marL="12700">
              <a:lnSpc>
                <a:spcPct val="100000"/>
              </a:lnSpc>
            </a:pPr>
            <a:r>
              <a:rPr lang="en-US" sz="1200" u="heavy" dirty="0" smtClean="0">
                <a:solidFill>
                  <a:srgbClr val="134B71"/>
                </a:solidFill>
                <a:latin typeface="Arial"/>
                <a:cs typeface="Arial"/>
                <a:hlinkClick r:id="rId3"/>
              </a:rPr>
              <a:t>Link to OSHA Publication 3252</a:t>
            </a:r>
            <a:endParaRPr sz="1400" dirty="0">
              <a:latin typeface="Arial"/>
              <a:cs typeface="Arial"/>
            </a:endParaRPr>
          </a:p>
        </p:txBody>
      </p:sp>
      <p:sp>
        <p:nvSpPr>
          <p:cNvPr id="9" name="object 5"/>
          <p:cNvSpPr txBox="1"/>
          <p:nvPr/>
        </p:nvSpPr>
        <p:spPr>
          <a:xfrm>
            <a:off x="2296540" y="6328928"/>
            <a:ext cx="4176395" cy="184666"/>
          </a:xfrm>
          <a:prstGeom prst="rect">
            <a:avLst/>
          </a:prstGeom>
        </p:spPr>
        <p:txBody>
          <a:bodyPr vert="horz" wrap="square" lIns="0" tIns="0" rIns="0" bIns="0" rtlCol="0">
            <a:spAutoFit/>
          </a:bodyPr>
          <a:lstStyle/>
          <a:p>
            <a:pPr marL="12700">
              <a:lnSpc>
                <a:spcPct val="100000"/>
              </a:lnSpc>
            </a:pPr>
            <a:r>
              <a:rPr lang="en-US" sz="1200" u="sng" dirty="0" smtClean="0">
                <a:solidFill>
                  <a:srgbClr val="134B71"/>
                </a:solidFill>
                <a:latin typeface="Arial"/>
                <a:cs typeface="Arial"/>
                <a:hlinkClick r:id="rId4"/>
              </a:rPr>
              <a:t>Link to OSHA Publication 2236</a:t>
            </a:r>
            <a:endParaRPr sz="1200" dirty="0">
              <a:latin typeface="Arial"/>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4CC"/>
            </a:solidFill>
          </a:ln>
        </p:spPr>
        <p:txBody>
          <a:bodyPr wrap="square" lIns="0" tIns="0" rIns="0" bIns="0" rtlCol="0"/>
          <a:lstStyle/>
          <a:p>
            <a:endParaRPr/>
          </a:p>
        </p:txBody>
      </p:sp>
      <p:sp>
        <p:nvSpPr>
          <p:cNvPr id="3" name="object 3"/>
          <p:cNvSpPr txBox="1"/>
          <p:nvPr/>
        </p:nvSpPr>
        <p:spPr>
          <a:xfrm>
            <a:off x="535940" y="486647"/>
            <a:ext cx="6322060" cy="457200"/>
          </a:xfrm>
          <a:prstGeom prst="rect">
            <a:avLst/>
          </a:prstGeom>
        </p:spPr>
        <p:txBody>
          <a:bodyPr vert="horz" wrap="square" lIns="0" tIns="0" rIns="0" bIns="0" rtlCol="0">
            <a:spAutoFit/>
          </a:bodyPr>
          <a:lstStyle/>
          <a:p>
            <a:pPr marL="12700">
              <a:lnSpc>
                <a:spcPts val="4285"/>
              </a:lnSpc>
              <a:tabLst>
                <a:tab pos="3947795" algn="l"/>
              </a:tabLst>
            </a:pPr>
            <a:r>
              <a:rPr sz="3600" b="1" dirty="0">
                <a:solidFill>
                  <a:srgbClr val="0C2FB8"/>
                </a:solidFill>
                <a:latin typeface="Arial"/>
                <a:cs typeface="Arial"/>
              </a:rPr>
              <a:t>Mate</a:t>
            </a:r>
            <a:r>
              <a:rPr sz="3600" b="1" spc="5" dirty="0">
                <a:solidFill>
                  <a:srgbClr val="0C2FB8"/>
                </a:solidFill>
                <a:latin typeface="Arial"/>
                <a:cs typeface="Arial"/>
              </a:rPr>
              <a:t>r</a:t>
            </a:r>
            <a:r>
              <a:rPr sz="3600" b="1" dirty="0">
                <a:solidFill>
                  <a:srgbClr val="0C2FB8"/>
                </a:solidFill>
                <a:latin typeface="Arial"/>
                <a:cs typeface="Arial"/>
              </a:rPr>
              <a:t>ial</a:t>
            </a:r>
            <a:r>
              <a:rPr sz="3600" b="1" spc="-15" dirty="0">
                <a:solidFill>
                  <a:srgbClr val="0C2FB8"/>
                </a:solidFill>
                <a:latin typeface="Arial"/>
                <a:cs typeface="Arial"/>
              </a:rPr>
              <a:t> </a:t>
            </a:r>
            <a:r>
              <a:rPr sz="3600" b="1" dirty="0">
                <a:solidFill>
                  <a:srgbClr val="0C2FB8"/>
                </a:solidFill>
                <a:latin typeface="Arial"/>
                <a:cs typeface="Arial"/>
              </a:rPr>
              <a:t>Handli</a:t>
            </a:r>
            <a:r>
              <a:rPr sz="3600" b="1" spc="-15" dirty="0">
                <a:solidFill>
                  <a:srgbClr val="0C2FB8"/>
                </a:solidFill>
                <a:latin typeface="Arial"/>
                <a:cs typeface="Arial"/>
              </a:rPr>
              <a:t>n</a:t>
            </a:r>
            <a:r>
              <a:rPr sz="3600" b="1" dirty="0">
                <a:solidFill>
                  <a:srgbClr val="0C2FB8"/>
                </a:solidFill>
                <a:latin typeface="Arial"/>
                <a:cs typeface="Arial"/>
              </a:rPr>
              <a:t>g	Equi</a:t>
            </a:r>
            <a:r>
              <a:rPr sz="3600" b="1" spc="-15" dirty="0">
                <a:solidFill>
                  <a:srgbClr val="0C2FB8"/>
                </a:solidFill>
                <a:latin typeface="Arial"/>
                <a:cs typeface="Arial"/>
              </a:rPr>
              <a:t>p</a:t>
            </a:r>
            <a:r>
              <a:rPr sz="3600" b="1" dirty="0">
                <a:solidFill>
                  <a:srgbClr val="0C2FB8"/>
                </a:solidFill>
                <a:latin typeface="Arial"/>
                <a:cs typeface="Arial"/>
              </a:rPr>
              <a:t>ment</a:t>
            </a:r>
            <a:endParaRPr sz="3600">
              <a:latin typeface="Arial"/>
              <a:cs typeface="Arial"/>
            </a:endParaRPr>
          </a:p>
        </p:txBody>
      </p:sp>
      <p:sp>
        <p:nvSpPr>
          <p:cNvPr id="6" name="object 6"/>
          <p:cNvSpPr txBox="1"/>
          <p:nvPr/>
        </p:nvSpPr>
        <p:spPr>
          <a:xfrm>
            <a:off x="2163826" y="6350294"/>
            <a:ext cx="4441825" cy="184666"/>
          </a:xfrm>
          <a:prstGeom prst="rect">
            <a:avLst/>
          </a:prstGeom>
        </p:spPr>
        <p:txBody>
          <a:bodyPr vert="horz" wrap="square" lIns="0" tIns="0" rIns="0" bIns="0" rtlCol="0">
            <a:spAutoFit/>
          </a:bodyPr>
          <a:lstStyle/>
          <a:p>
            <a:pPr marL="12700">
              <a:lnSpc>
                <a:spcPct val="100000"/>
              </a:lnSpc>
            </a:pPr>
            <a:r>
              <a:rPr lang="en-US" sz="1200" u="heavy" dirty="0" smtClean="0">
                <a:solidFill>
                  <a:srgbClr val="134B71"/>
                </a:solidFill>
                <a:latin typeface="Arial"/>
                <a:cs typeface="Arial"/>
                <a:hlinkClick r:id="rId3"/>
              </a:rPr>
              <a:t>Link to OSHA Publication 3252</a:t>
            </a:r>
            <a:endParaRPr sz="1400" dirty="0">
              <a:latin typeface="Arial"/>
              <a:cs typeface="Arial"/>
            </a:endParaRPr>
          </a:p>
        </p:txBody>
      </p:sp>
      <p:sp>
        <p:nvSpPr>
          <p:cNvPr id="8" name="Title 7" hidden="1"/>
          <p:cNvSpPr>
            <a:spLocks noGrp="1"/>
          </p:cNvSpPr>
          <p:nvPr>
            <p:ph type="title"/>
          </p:nvPr>
        </p:nvSpPr>
        <p:spPr>
          <a:xfrm>
            <a:off x="556361" y="555615"/>
            <a:ext cx="8031276" cy="1661993"/>
          </a:xfrm>
        </p:spPr>
        <p:txBody>
          <a:bodyPr/>
          <a:lstStyle/>
          <a:p>
            <a:r>
              <a:rPr lang="en-US" dirty="0" smtClean="0"/>
              <a:t>Material Handling Equipment – Power Industrial Trucks – Operator Qualifications</a:t>
            </a:r>
            <a:endParaRPr lang="en-US" dirty="0"/>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26</a:t>
            </a:r>
          </a:p>
        </p:txBody>
      </p:sp>
      <p:sp>
        <p:nvSpPr>
          <p:cNvPr id="4" name="object 4"/>
          <p:cNvSpPr txBox="1"/>
          <p:nvPr/>
        </p:nvSpPr>
        <p:spPr>
          <a:xfrm>
            <a:off x="514299" y="1011205"/>
            <a:ext cx="7806055" cy="4498340"/>
          </a:xfrm>
          <a:prstGeom prst="rect">
            <a:avLst/>
          </a:prstGeom>
        </p:spPr>
        <p:txBody>
          <a:bodyPr vert="horz" wrap="square" lIns="0" tIns="0" rIns="0" bIns="0" rtlCol="0">
            <a:spAutoFit/>
          </a:bodyPr>
          <a:lstStyle/>
          <a:p>
            <a:pPr marL="34290">
              <a:lnSpc>
                <a:spcPct val="100000"/>
              </a:lnSpc>
            </a:pPr>
            <a:r>
              <a:rPr sz="2400" b="1" dirty="0">
                <a:solidFill>
                  <a:srgbClr val="0C2FB8"/>
                </a:solidFill>
                <a:latin typeface="Arial"/>
                <a:cs typeface="Arial"/>
              </a:rPr>
              <a:t>Module</a:t>
            </a:r>
            <a:r>
              <a:rPr sz="2400" b="1" spc="-20" dirty="0">
                <a:solidFill>
                  <a:srgbClr val="0C2FB8"/>
                </a:solidFill>
                <a:latin typeface="Arial"/>
                <a:cs typeface="Arial"/>
              </a:rPr>
              <a:t> </a:t>
            </a:r>
            <a:r>
              <a:rPr sz="2400" b="1" dirty="0">
                <a:solidFill>
                  <a:srgbClr val="0C2FB8"/>
                </a:solidFill>
                <a:latin typeface="Arial"/>
                <a:cs typeface="Arial"/>
              </a:rPr>
              <a:t>3</a:t>
            </a:r>
            <a:endParaRPr sz="2400">
              <a:latin typeface="Arial"/>
              <a:cs typeface="Arial"/>
            </a:endParaRPr>
          </a:p>
          <a:p>
            <a:pPr marL="12700" marR="1095375">
              <a:lnSpc>
                <a:spcPct val="100000"/>
              </a:lnSpc>
              <a:spcBef>
                <a:spcPts val="1225"/>
              </a:spcBef>
            </a:pPr>
            <a:r>
              <a:rPr sz="2400" b="1" dirty="0">
                <a:solidFill>
                  <a:srgbClr val="0C2FB8"/>
                </a:solidFill>
                <a:latin typeface="Arial"/>
                <a:cs typeface="Arial"/>
              </a:rPr>
              <a:t>Po</a:t>
            </a:r>
            <a:r>
              <a:rPr sz="2400" b="1" spc="15" dirty="0">
                <a:solidFill>
                  <a:srgbClr val="0C2FB8"/>
                </a:solidFill>
                <a:latin typeface="Arial"/>
                <a:cs typeface="Arial"/>
              </a:rPr>
              <a:t>w</a:t>
            </a:r>
            <a:r>
              <a:rPr sz="2400" b="1" dirty="0">
                <a:solidFill>
                  <a:srgbClr val="0C2FB8"/>
                </a:solidFill>
                <a:latin typeface="Arial"/>
                <a:cs typeface="Arial"/>
              </a:rPr>
              <a:t>ered</a:t>
            </a:r>
            <a:r>
              <a:rPr sz="2400" b="1" spc="-25" dirty="0">
                <a:solidFill>
                  <a:srgbClr val="0C2FB8"/>
                </a:solidFill>
                <a:latin typeface="Arial"/>
                <a:cs typeface="Arial"/>
              </a:rPr>
              <a:t> </a:t>
            </a:r>
            <a:r>
              <a:rPr sz="2400" b="1" dirty="0">
                <a:solidFill>
                  <a:srgbClr val="0C2FB8"/>
                </a:solidFill>
                <a:latin typeface="Arial"/>
                <a:cs typeface="Arial"/>
              </a:rPr>
              <a:t>Industrial</a:t>
            </a:r>
            <a:r>
              <a:rPr sz="2400" b="1" spc="-30" dirty="0">
                <a:solidFill>
                  <a:srgbClr val="0C2FB8"/>
                </a:solidFill>
                <a:latin typeface="Arial"/>
                <a:cs typeface="Arial"/>
              </a:rPr>
              <a:t> </a:t>
            </a:r>
            <a:r>
              <a:rPr sz="2400" b="1" dirty="0">
                <a:solidFill>
                  <a:srgbClr val="0C2FB8"/>
                </a:solidFill>
                <a:latin typeface="Arial"/>
                <a:cs typeface="Arial"/>
              </a:rPr>
              <a:t>Truc</a:t>
            </a:r>
            <a:r>
              <a:rPr sz="2400" b="1" spc="-10" dirty="0">
                <a:solidFill>
                  <a:srgbClr val="0C2FB8"/>
                </a:solidFill>
                <a:latin typeface="Arial"/>
                <a:cs typeface="Arial"/>
              </a:rPr>
              <a:t>k</a:t>
            </a:r>
            <a:r>
              <a:rPr sz="2400" b="1" dirty="0">
                <a:solidFill>
                  <a:srgbClr val="0C2FB8"/>
                </a:solidFill>
                <a:latin typeface="Arial"/>
                <a:cs typeface="Arial"/>
              </a:rPr>
              <a:t>s (Forkl</a:t>
            </a:r>
            <a:r>
              <a:rPr sz="2400" b="1" spc="5" dirty="0">
                <a:solidFill>
                  <a:srgbClr val="0C2FB8"/>
                </a:solidFill>
                <a:latin typeface="Arial"/>
                <a:cs typeface="Arial"/>
              </a:rPr>
              <a:t>i</a:t>
            </a:r>
            <a:r>
              <a:rPr sz="2400" b="1" dirty="0">
                <a:solidFill>
                  <a:srgbClr val="0C2FB8"/>
                </a:solidFill>
                <a:latin typeface="Arial"/>
                <a:cs typeface="Arial"/>
              </a:rPr>
              <a:t>f</a:t>
            </a:r>
            <a:r>
              <a:rPr sz="2400" b="1" spc="5" dirty="0">
                <a:solidFill>
                  <a:srgbClr val="0C2FB8"/>
                </a:solidFill>
                <a:latin typeface="Arial"/>
                <a:cs typeface="Arial"/>
              </a:rPr>
              <a:t>t</a:t>
            </a:r>
            <a:r>
              <a:rPr sz="2400" b="1" dirty="0">
                <a:solidFill>
                  <a:srgbClr val="0C2FB8"/>
                </a:solidFill>
                <a:latin typeface="Arial"/>
                <a:cs typeface="Arial"/>
              </a:rPr>
              <a:t>s</a:t>
            </a:r>
            <a:r>
              <a:rPr sz="2400" b="1" spc="15" dirty="0">
                <a:solidFill>
                  <a:srgbClr val="0C2FB8"/>
                </a:solidFill>
                <a:latin typeface="Arial"/>
                <a:cs typeface="Arial"/>
              </a:rPr>
              <a:t>)</a:t>
            </a:r>
            <a:r>
              <a:rPr sz="2400" b="1" dirty="0">
                <a:solidFill>
                  <a:srgbClr val="0C2FB8"/>
                </a:solidFill>
                <a:latin typeface="Arial"/>
                <a:cs typeface="Arial"/>
              </a:rPr>
              <a:t>-Operator Qual</a:t>
            </a:r>
            <a:r>
              <a:rPr sz="2400" b="1" spc="5" dirty="0">
                <a:solidFill>
                  <a:srgbClr val="0C2FB8"/>
                </a:solidFill>
                <a:latin typeface="Arial"/>
                <a:cs typeface="Arial"/>
              </a:rPr>
              <a:t>i</a:t>
            </a:r>
            <a:r>
              <a:rPr sz="2400" b="1" dirty="0">
                <a:solidFill>
                  <a:srgbClr val="0C2FB8"/>
                </a:solidFill>
                <a:latin typeface="Arial"/>
                <a:cs typeface="Arial"/>
              </a:rPr>
              <a:t>f</a:t>
            </a:r>
            <a:r>
              <a:rPr sz="2400" b="1" spc="5" dirty="0">
                <a:solidFill>
                  <a:srgbClr val="0C2FB8"/>
                </a:solidFill>
                <a:latin typeface="Arial"/>
                <a:cs typeface="Arial"/>
              </a:rPr>
              <a:t>i</a:t>
            </a:r>
            <a:r>
              <a:rPr sz="2400" b="1" dirty="0">
                <a:solidFill>
                  <a:srgbClr val="0C2FB8"/>
                </a:solidFill>
                <a:latin typeface="Arial"/>
                <a:cs typeface="Arial"/>
              </a:rPr>
              <a:t>catio</a:t>
            </a:r>
            <a:r>
              <a:rPr sz="2400" b="1" spc="-15" dirty="0">
                <a:solidFill>
                  <a:srgbClr val="0C2FB8"/>
                </a:solidFill>
                <a:latin typeface="Arial"/>
                <a:cs typeface="Arial"/>
              </a:rPr>
              <a:t>n</a:t>
            </a:r>
            <a:r>
              <a:rPr sz="2400" b="1" dirty="0">
                <a:solidFill>
                  <a:srgbClr val="0C2FB8"/>
                </a:solidFill>
                <a:latin typeface="Arial"/>
                <a:cs typeface="Arial"/>
              </a:rPr>
              <a:t>s</a:t>
            </a:r>
            <a:endParaRPr sz="2400">
              <a:latin typeface="Arial"/>
              <a:cs typeface="Arial"/>
            </a:endParaRPr>
          </a:p>
          <a:p>
            <a:pPr>
              <a:lnSpc>
                <a:spcPct val="100000"/>
              </a:lnSpc>
              <a:spcBef>
                <a:spcPts val="7"/>
              </a:spcBef>
            </a:pPr>
            <a:endParaRPr sz="2500">
              <a:latin typeface="Times New Roman"/>
              <a:cs typeface="Times New Roman"/>
            </a:endParaRPr>
          </a:p>
          <a:p>
            <a:pPr marL="474345" indent="-461645">
              <a:lnSpc>
                <a:spcPct val="100000"/>
              </a:lnSpc>
              <a:buClr>
                <a:srgbClr val="0C2FB8"/>
              </a:buClr>
              <a:buFont typeface="Wingdings"/>
              <a:buChar char=""/>
              <a:tabLst>
                <a:tab pos="474980" algn="l"/>
              </a:tabLst>
            </a:pPr>
            <a:r>
              <a:rPr sz="2400" dirty="0">
                <a:latin typeface="Arial"/>
                <a:cs typeface="Arial"/>
              </a:rPr>
              <a:t>Train and certify</a:t>
            </a:r>
            <a:r>
              <a:rPr sz="2400" spc="-10" dirty="0">
                <a:latin typeface="Arial"/>
                <a:cs typeface="Arial"/>
              </a:rPr>
              <a:t> </a:t>
            </a:r>
            <a:r>
              <a:rPr sz="2400" dirty="0">
                <a:latin typeface="Arial"/>
                <a:cs typeface="Arial"/>
              </a:rPr>
              <a:t>all op</a:t>
            </a:r>
            <a:r>
              <a:rPr sz="2400" spc="-10" dirty="0">
                <a:latin typeface="Arial"/>
                <a:cs typeface="Arial"/>
              </a:rPr>
              <a:t>e</a:t>
            </a:r>
            <a:r>
              <a:rPr sz="2400" dirty="0">
                <a:latin typeface="Arial"/>
                <a:cs typeface="Arial"/>
              </a:rPr>
              <a:t>rato</a:t>
            </a:r>
            <a:r>
              <a:rPr sz="2400" spc="5" dirty="0">
                <a:latin typeface="Arial"/>
                <a:cs typeface="Arial"/>
              </a:rPr>
              <a:t>r</a:t>
            </a:r>
            <a:r>
              <a:rPr sz="2400" dirty="0">
                <a:latin typeface="Arial"/>
                <a:cs typeface="Arial"/>
              </a:rPr>
              <a:t>s </a:t>
            </a:r>
            <a:r>
              <a:rPr sz="2400" spc="5" dirty="0">
                <a:latin typeface="Arial"/>
                <a:cs typeface="Arial"/>
              </a:rPr>
              <a:t>t</a:t>
            </a:r>
            <a:r>
              <a:rPr sz="2400" dirty="0">
                <a:latin typeface="Arial"/>
                <a:cs typeface="Arial"/>
              </a:rPr>
              <a:t>o</a:t>
            </a:r>
            <a:r>
              <a:rPr sz="2400" spc="-10" dirty="0">
                <a:latin typeface="Arial"/>
                <a:cs typeface="Arial"/>
              </a:rPr>
              <a:t> </a:t>
            </a:r>
            <a:r>
              <a:rPr sz="2400" dirty="0">
                <a:latin typeface="Arial"/>
                <a:cs typeface="Arial"/>
              </a:rPr>
              <a:t>ens</a:t>
            </a:r>
            <a:r>
              <a:rPr sz="2400" spc="-10" dirty="0">
                <a:latin typeface="Arial"/>
                <a:cs typeface="Arial"/>
              </a:rPr>
              <a:t>u</a:t>
            </a:r>
            <a:r>
              <a:rPr sz="2400" dirty="0">
                <a:latin typeface="Arial"/>
                <a:cs typeface="Arial"/>
              </a:rPr>
              <a:t>re sa</a:t>
            </a:r>
            <a:r>
              <a:rPr sz="2400" spc="5" dirty="0">
                <a:latin typeface="Arial"/>
                <a:cs typeface="Arial"/>
              </a:rPr>
              <a:t>f</a:t>
            </a:r>
            <a:r>
              <a:rPr sz="2400" dirty="0">
                <a:latin typeface="Arial"/>
                <a:cs typeface="Arial"/>
              </a:rPr>
              <a:t>e operation</a:t>
            </a:r>
            <a:endParaRPr sz="2400">
              <a:latin typeface="Arial"/>
              <a:cs typeface="Arial"/>
            </a:endParaRPr>
          </a:p>
          <a:p>
            <a:pPr marL="474345" indent="-461645">
              <a:lnSpc>
                <a:spcPct val="100000"/>
              </a:lnSpc>
              <a:buClr>
                <a:srgbClr val="0C2FB8"/>
              </a:buClr>
              <a:buFont typeface="Wingdings"/>
              <a:buChar char=""/>
              <a:tabLst>
                <a:tab pos="474980" algn="l"/>
              </a:tabLst>
            </a:pPr>
            <a:r>
              <a:rPr sz="2400" dirty="0">
                <a:latin typeface="Arial"/>
                <a:cs typeface="Arial"/>
              </a:rPr>
              <a:t>Do</a:t>
            </a:r>
            <a:r>
              <a:rPr sz="2400" spc="-10" dirty="0">
                <a:latin typeface="Arial"/>
                <a:cs typeface="Arial"/>
              </a:rPr>
              <a:t> </a:t>
            </a:r>
            <a:r>
              <a:rPr sz="2400" dirty="0">
                <a:latin typeface="Arial"/>
                <a:cs typeface="Arial"/>
              </a:rPr>
              <a:t>not</a:t>
            </a:r>
            <a:r>
              <a:rPr sz="2400" spc="5" dirty="0">
                <a:latin typeface="Arial"/>
                <a:cs typeface="Arial"/>
              </a:rPr>
              <a:t> </a:t>
            </a:r>
            <a:r>
              <a:rPr sz="2400" dirty="0">
                <a:latin typeface="Arial"/>
                <a:cs typeface="Arial"/>
              </a:rPr>
              <a:t>op</a:t>
            </a:r>
            <a:r>
              <a:rPr sz="2400" spc="-10" dirty="0">
                <a:latin typeface="Arial"/>
                <a:cs typeface="Arial"/>
              </a:rPr>
              <a:t>e</a:t>
            </a:r>
            <a:r>
              <a:rPr sz="2400" dirty="0">
                <a:latin typeface="Arial"/>
                <a:cs typeface="Arial"/>
              </a:rPr>
              <a:t>rate</a:t>
            </a:r>
            <a:r>
              <a:rPr sz="2400" spc="5" dirty="0">
                <a:latin typeface="Arial"/>
                <a:cs typeface="Arial"/>
              </a:rPr>
              <a:t> </a:t>
            </a:r>
            <a:r>
              <a:rPr sz="2400" dirty="0">
                <a:latin typeface="Arial"/>
                <a:cs typeface="Arial"/>
              </a:rPr>
              <a:t>a forklift</a:t>
            </a:r>
            <a:r>
              <a:rPr sz="2400" spc="-20" dirty="0">
                <a:latin typeface="Arial"/>
                <a:cs typeface="Arial"/>
              </a:rPr>
              <a:t> </a:t>
            </a:r>
            <a:r>
              <a:rPr sz="2400" dirty="0">
                <a:latin typeface="Arial"/>
                <a:cs typeface="Arial"/>
              </a:rPr>
              <a:t>if under 18 years</a:t>
            </a:r>
            <a:r>
              <a:rPr sz="2400" spc="5" dirty="0">
                <a:latin typeface="Arial"/>
                <a:cs typeface="Arial"/>
              </a:rPr>
              <a:t> </a:t>
            </a:r>
            <a:r>
              <a:rPr sz="2400" dirty="0">
                <a:latin typeface="Arial"/>
                <a:cs typeface="Arial"/>
              </a:rPr>
              <a:t>old</a:t>
            </a:r>
            <a:endParaRPr sz="2400">
              <a:latin typeface="Arial"/>
              <a:cs typeface="Arial"/>
            </a:endParaRPr>
          </a:p>
          <a:p>
            <a:pPr marL="474345" indent="-461645">
              <a:lnSpc>
                <a:spcPct val="100000"/>
              </a:lnSpc>
              <a:buClr>
                <a:srgbClr val="0C2FB8"/>
              </a:buClr>
              <a:buFont typeface="Wingdings"/>
              <a:buChar char=""/>
              <a:tabLst>
                <a:tab pos="474980" algn="l"/>
              </a:tabLst>
            </a:pPr>
            <a:r>
              <a:rPr sz="2400" dirty="0">
                <a:latin typeface="Arial"/>
                <a:cs typeface="Arial"/>
              </a:rPr>
              <a:t>Must </a:t>
            </a:r>
            <a:r>
              <a:rPr sz="2400" spc="-10" dirty="0">
                <a:latin typeface="Arial"/>
                <a:cs typeface="Arial"/>
              </a:rPr>
              <a:t>b</a:t>
            </a:r>
            <a:r>
              <a:rPr sz="2400" dirty="0">
                <a:latin typeface="Arial"/>
                <a:cs typeface="Arial"/>
              </a:rPr>
              <a:t>e competent</a:t>
            </a:r>
            <a:endParaRPr sz="2400">
              <a:latin typeface="Arial"/>
              <a:cs typeface="Arial"/>
            </a:endParaRPr>
          </a:p>
          <a:p>
            <a:pPr marL="474345" marR="224154" indent="-461645">
              <a:lnSpc>
                <a:spcPct val="100000"/>
              </a:lnSpc>
              <a:buClr>
                <a:srgbClr val="0C2FB8"/>
              </a:buClr>
              <a:buFont typeface="Wingdings"/>
              <a:buChar char=""/>
              <a:tabLst>
                <a:tab pos="474980" algn="l"/>
              </a:tabLst>
            </a:pPr>
            <a:r>
              <a:rPr sz="2400" dirty="0">
                <a:latin typeface="Arial"/>
                <a:cs typeface="Arial"/>
              </a:rPr>
              <a:t>Train</a:t>
            </a:r>
            <a:r>
              <a:rPr sz="2400" spc="-10" dirty="0">
                <a:latin typeface="Arial"/>
                <a:cs typeface="Arial"/>
              </a:rPr>
              <a:t>e</a:t>
            </a:r>
            <a:r>
              <a:rPr sz="2400" dirty="0">
                <a:latin typeface="Arial"/>
                <a:cs typeface="Arial"/>
              </a:rPr>
              <a:t>es</a:t>
            </a:r>
            <a:r>
              <a:rPr sz="2400" spc="10" dirty="0">
                <a:latin typeface="Arial"/>
                <a:cs typeface="Arial"/>
              </a:rPr>
              <a:t> </a:t>
            </a:r>
            <a:r>
              <a:rPr sz="2400" dirty="0">
                <a:latin typeface="Arial"/>
                <a:cs typeface="Arial"/>
              </a:rPr>
              <a:t>must </a:t>
            </a:r>
            <a:r>
              <a:rPr sz="2400" spc="-10" dirty="0">
                <a:latin typeface="Arial"/>
                <a:cs typeface="Arial"/>
              </a:rPr>
              <a:t>b</a:t>
            </a:r>
            <a:r>
              <a:rPr sz="2400" dirty="0">
                <a:latin typeface="Arial"/>
                <a:cs typeface="Arial"/>
              </a:rPr>
              <a:t>e supervis</a:t>
            </a:r>
            <a:r>
              <a:rPr sz="2400" spc="-10" dirty="0">
                <a:latin typeface="Arial"/>
                <a:cs typeface="Arial"/>
              </a:rPr>
              <a:t>e</a:t>
            </a:r>
            <a:r>
              <a:rPr sz="2400" dirty="0">
                <a:latin typeface="Arial"/>
                <a:cs typeface="Arial"/>
              </a:rPr>
              <a:t>d</a:t>
            </a:r>
            <a:r>
              <a:rPr sz="2400" spc="20" dirty="0">
                <a:latin typeface="Arial"/>
                <a:cs typeface="Arial"/>
              </a:rPr>
              <a:t> </a:t>
            </a:r>
            <a:r>
              <a:rPr sz="2400" dirty="0">
                <a:latin typeface="Arial"/>
                <a:cs typeface="Arial"/>
              </a:rPr>
              <a:t>by a</a:t>
            </a:r>
            <a:r>
              <a:rPr sz="2400" spc="-10" dirty="0">
                <a:latin typeface="Arial"/>
                <a:cs typeface="Arial"/>
              </a:rPr>
              <a:t> </a:t>
            </a:r>
            <a:r>
              <a:rPr sz="2400" dirty="0">
                <a:latin typeface="Arial"/>
                <a:cs typeface="Arial"/>
              </a:rPr>
              <a:t>competent person and</a:t>
            </a:r>
            <a:r>
              <a:rPr sz="2400" spc="5" dirty="0">
                <a:latin typeface="Arial"/>
                <a:cs typeface="Arial"/>
              </a:rPr>
              <a:t> </a:t>
            </a:r>
            <a:r>
              <a:rPr sz="2400" dirty="0">
                <a:latin typeface="Arial"/>
                <a:cs typeface="Arial"/>
              </a:rPr>
              <a:t>not</a:t>
            </a:r>
            <a:r>
              <a:rPr sz="2400" spc="-10" dirty="0">
                <a:latin typeface="Arial"/>
                <a:cs typeface="Arial"/>
              </a:rPr>
              <a:t> </a:t>
            </a:r>
            <a:r>
              <a:rPr sz="2400" dirty="0">
                <a:latin typeface="Arial"/>
                <a:cs typeface="Arial"/>
              </a:rPr>
              <a:t>en</a:t>
            </a:r>
            <a:r>
              <a:rPr sz="2400" spc="-10" dirty="0">
                <a:latin typeface="Arial"/>
                <a:cs typeface="Arial"/>
              </a:rPr>
              <a:t>d</a:t>
            </a:r>
            <a:r>
              <a:rPr sz="2400" dirty="0">
                <a:latin typeface="Arial"/>
                <a:cs typeface="Arial"/>
              </a:rPr>
              <a:t>an</a:t>
            </a:r>
            <a:r>
              <a:rPr sz="2400" spc="-10" dirty="0">
                <a:latin typeface="Arial"/>
                <a:cs typeface="Arial"/>
              </a:rPr>
              <a:t>g</a:t>
            </a:r>
            <a:r>
              <a:rPr sz="2400" dirty="0">
                <a:latin typeface="Arial"/>
                <a:cs typeface="Arial"/>
              </a:rPr>
              <a:t>er</a:t>
            </a:r>
            <a:r>
              <a:rPr sz="2400" spc="25" dirty="0">
                <a:latin typeface="Arial"/>
                <a:cs typeface="Arial"/>
              </a:rPr>
              <a:t> </a:t>
            </a:r>
            <a:r>
              <a:rPr sz="2400" dirty="0">
                <a:latin typeface="Arial"/>
                <a:cs typeface="Arial"/>
              </a:rPr>
              <a:t>others</a:t>
            </a:r>
            <a:endParaRPr sz="2400">
              <a:latin typeface="Arial"/>
              <a:cs typeface="Arial"/>
            </a:endParaRPr>
          </a:p>
          <a:p>
            <a:pPr marL="474345" indent="-461645">
              <a:lnSpc>
                <a:spcPct val="100000"/>
              </a:lnSpc>
              <a:buClr>
                <a:srgbClr val="0C2FB8"/>
              </a:buClr>
              <a:buFont typeface="Wingdings"/>
              <a:buChar char=""/>
              <a:tabLst>
                <a:tab pos="474980" algn="l"/>
              </a:tabLst>
            </a:pPr>
            <a:r>
              <a:rPr sz="2400" dirty="0">
                <a:latin typeface="Arial"/>
                <a:cs typeface="Arial"/>
              </a:rPr>
              <a:t>R</a:t>
            </a:r>
            <a:r>
              <a:rPr sz="2400" spc="-10" dirty="0">
                <a:latin typeface="Arial"/>
                <a:cs typeface="Arial"/>
              </a:rPr>
              <a:t>e</a:t>
            </a:r>
            <a:r>
              <a:rPr sz="2400" dirty="0">
                <a:latin typeface="Arial"/>
                <a:cs typeface="Arial"/>
              </a:rPr>
              <a:t>f</a:t>
            </a:r>
            <a:r>
              <a:rPr sz="2400" spc="5" dirty="0">
                <a:latin typeface="Arial"/>
                <a:cs typeface="Arial"/>
              </a:rPr>
              <a:t>r</a:t>
            </a:r>
            <a:r>
              <a:rPr sz="2400" dirty="0">
                <a:latin typeface="Arial"/>
                <a:cs typeface="Arial"/>
              </a:rPr>
              <a:t>esh</a:t>
            </a:r>
            <a:r>
              <a:rPr sz="2400" spc="-10" dirty="0">
                <a:latin typeface="Arial"/>
                <a:cs typeface="Arial"/>
              </a:rPr>
              <a:t>e</a:t>
            </a:r>
            <a:r>
              <a:rPr sz="2400" dirty="0">
                <a:latin typeface="Arial"/>
                <a:cs typeface="Arial"/>
              </a:rPr>
              <a:t>r</a:t>
            </a:r>
            <a:r>
              <a:rPr sz="2400" spc="5" dirty="0">
                <a:latin typeface="Arial"/>
                <a:cs typeface="Arial"/>
              </a:rPr>
              <a:t> </a:t>
            </a:r>
            <a:r>
              <a:rPr sz="2400" dirty="0">
                <a:latin typeface="Arial"/>
                <a:cs typeface="Arial"/>
              </a:rPr>
              <a:t>t</a:t>
            </a:r>
            <a:r>
              <a:rPr sz="2400" spc="5" dirty="0">
                <a:latin typeface="Arial"/>
                <a:cs typeface="Arial"/>
              </a:rPr>
              <a:t>r</a:t>
            </a:r>
            <a:r>
              <a:rPr sz="2400" dirty="0">
                <a:latin typeface="Arial"/>
                <a:cs typeface="Arial"/>
              </a:rPr>
              <a:t>ai</a:t>
            </a:r>
            <a:r>
              <a:rPr sz="2400" spc="-10" dirty="0">
                <a:latin typeface="Arial"/>
                <a:cs typeface="Arial"/>
              </a:rPr>
              <a:t>n</a:t>
            </a:r>
            <a:r>
              <a:rPr sz="2400" dirty="0">
                <a:latin typeface="Arial"/>
                <a:cs typeface="Arial"/>
              </a:rPr>
              <a:t>i</a:t>
            </a:r>
            <a:r>
              <a:rPr sz="2400" spc="-10" dirty="0">
                <a:latin typeface="Arial"/>
                <a:cs typeface="Arial"/>
              </a:rPr>
              <a:t>n</a:t>
            </a:r>
            <a:r>
              <a:rPr sz="2400" dirty="0">
                <a:latin typeface="Arial"/>
                <a:cs typeface="Arial"/>
              </a:rPr>
              <a:t>g</a:t>
            </a:r>
            <a:endParaRPr sz="2400">
              <a:latin typeface="Arial"/>
              <a:cs typeface="Arial"/>
            </a:endParaRPr>
          </a:p>
          <a:p>
            <a:pPr marL="474345" indent="-461645">
              <a:lnSpc>
                <a:spcPct val="100000"/>
              </a:lnSpc>
              <a:buClr>
                <a:srgbClr val="0C2FB8"/>
              </a:buClr>
              <a:buFont typeface="Wingdings"/>
              <a:buChar char=""/>
              <a:tabLst>
                <a:tab pos="474980" algn="l"/>
              </a:tabLst>
            </a:pPr>
            <a:r>
              <a:rPr sz="2400" dirty="0">
                <a:latin typeface="Arial"/>
                <a:cs typeface="Arial"/>
              </a:rPr>
              <a:t>R</a:t>
            </a:r>
            <a:r>
              <a:rPr sz="2400" spc="-10" dirty="0">
                <a:latin typeface="Arial"/>
                <a:cs typeface="Arial"/>
              </a:rPr>
              <a:t>e</a:t>
            </a:r>
            <a:r>
              <a:rPr sz="2400" dirty="0">
                <a:latin typeface="Arial"/>
                <a:cs typeface="Arial"/>
              </a:rPr>
              <a:t>ev</a:t>
            </a:r>
            <a:r>
              <a:rPr sz="2400" spc="-10" dirty="0">
                <a:latin typeface="Arial"/>
                <a:cs typeface="Arial"/>
              </a:rPr>
              <a:t>a</a:t>
            </a:r>
            <a:r>
              <a:rPr sz="2400" dirty="0">
                <a:latin typeface="Arial"/>
                <a:cs typeface="Arial"/>
              </a:rPr>
              <a:t>l</a:t>
            </a:r>
            <a:r>
              <a:rPr sz="2400" spc="-10" dirty="0">
                <a:latin typeface="Arial"/>
                <a:cs typeface="Arial"/>
              </a:rPr>
              <a:t>u</a:t>
            </a:r>
            <a:r>
              <a:rPr sz="2400" dirty="0">
                <a:latin typeface="Arial"/>
                <a:cs typeface="Arial"/>
              </a:rPr>
              <a:t>ati</a:t>
            </a:r>
            <a:r>
              <a:rPr sz="2400" spc="-10" dirty="0">
                <a:latin typeface="Arial"/>
                <a:cs typeface="Arial"/>
              </a:rPr>
              <a:t>o</a:t>
            </a:r>
            <a:r>
              <a:rPr sz="2400" dirty="0">
                <a:latin typeface="Arial"/>
                <a:cs typeface="Arial"/>
              </a:rPr>
              <a:t>n</a:t>
            </a:r>
            <a:r>
              <a:rPr sz="2400" spc="45" dirty="0">
                <a:latin typeface="Arial"/>
                <a:cs typeface="Arial"/>
              </a:rPr>
              <a:t> </a:t>
            </a:r>
            <a:r>
              <a:rPr sz="2400" dirty="0">
                <a:latin typeface="Arial"/>
                <a:cs typeface="Arial"/>
              </a:rPr>
              <a:t>ev</a:t>
            </a:r>
            <a:r>
              <a:rPr sz="2400" spc="-10" dirty="0">
                <a:latin typeface="Arial"/>
                <a:cs typeface="Arial"/>
              </a:rPr>
              <a:t>e</a:t>
            </a:r>
            <a:r>
              <a:rPr sz="2400" dirty="0">
                <a:latin typeface="Arial"/>
                <a:cs typeface="Arial"/>
              </a:rPr>
              <a:t>ry </a:t>
            </a:r>
            <a:r>
              <a:rPr sz="2400" spc="5" dirty="0">
                <a:latin typeface="Arial"/>
                <a:cs typeface="Arial"/>
              </a:rPr>
              <a:t>t</a:t>
            </a:r>
            <a:r>
              <a:rPr sz="2400" dirty="0">
                <a:latin typeface="Arial"/>
                <a:cs typeface="Arial"/>
              </a:rPr>
              <a:t>hree</a:t>
            </a:r>
            <a:r>
              <a:rPr sz="2400" spc="-15" dirty="0">
                <a:latin typeface="Arial"/>
                <a:cs typeface="Arial"/>
              </a:rPr>
              <a:t> </a:t>
            </a:r>
            <a:r>
              <a:rPr sz="2400" dirty="0">
                <a:latin typeface="Arial"/>
                <a:cs typeface="Arial"/>
              </a:rPr>
              <a:t>ye</a:t>
            </a:r>
            <a:r>
              <a:rPr sz="2400" spc="-10" dirty="0">
                <a:latin typeface="Arial"/>
                <a:cs typeface="Arial"/>
              </a:rPr>
              <a:t>a</a:t>
            </a:r>
            <a:r>
              <a:rPr sz="2400" dirty="0">
                <a:latin typeface="Arial"/>
                <a:cs typeface="Arial"/>
              </a:rPr>
              <a:t>rs</a:t>
            </a:r>
            <a:endParaRPr sz="2400">
              <a:latin typeface="Arial"/>
              <a:cs typeface="Arial"/>
            </a:endParaRPr>
          </a:p>
          <a:p>
            <a:pPr marL="474345" indent="-461645">
              <a:lnSpc>
                <a:spcPct val="100000"/>
              </a:lnSpc>
              <a:buClr>
                <a:srgbClr val="0C2FB8"/>
              </a:buClr>
              <a:buFont typeface="Wingdings"/>
              <a:buChar char=""/>
              <a:tabLst>
                <a:tab pos="474980" algn="l"/>
              </a:tabLst>
            </a:pPr>
            <a:r>
              <a:rPr sz="2400" dirty="0">
                <a:latin typeface="Arial"/>
                <a:cs typeface="Arial"/>
              </a:rPr>
              <a:t>Train</a:t>
            </a:r>
            <a:r>
              <a:rPr sz="2400" spc="-15" dirty="0">
                <a:latin typeface="Arial"/>
                <a:cs typeface="Arial"/>
              </a:rPr>
              <a:t>i</a:t>
            </a:r>
            <a:r>
              <a:rPr sz="2400" dirty="0">
                <a:latin typeface="Arial"/>
                <a:cs typeface="Arial"/>
              </a:rPr>
              <a:t>ng</a:t>
            </a:r>
            <a:r>
              <a:rPr sz="2400" spc="20" dirty="0">
                <a:latin typeface="Arial"/>
                <a:cs typeface="Arial"/>
              </a:rPr>
              <a:t> </a:t>
            </a:r>
            <a:r>
              <a:rPr sz="2400" dirty="0">
                <a:latin typeface="Arial"/>
                <a:cs typeface="Arial"/>
              </a:rPr>
              <a:t>requ</a:t>
            </a:r>
            <a:r>
              <a:rPr sz="2400" spc="-10" dirty="0">
                <a:latin typeface="Arial"/>
                <a:cs typeface="Arial"/>
              </a:rPr>
              <a:t>i</a:t>
            </a:r>
            <a:r>
              <a:rPr sz="2400" dirty="0">
                <a:latin typeface="Arial"/>
                <a:cs typeface="Arial"/>
              </a:rPr>
              <a:t>rements</a:t>
            </a:r>
            <a:r>
              <a:rPr sz="2400" spc="10" dirty="0">
                <a:latin typeface="Arial"/>
                <a:cs typeface="Arial"/>
              </a:rPr>
              <a:t> </a:t>
            </a:r>
            <a:r>
              <a:rPr sz="2400" dirty="0">
                <a:latin typeface="Arial"/>
                <a:cs typeface="Arial"/>
              </a:rPr>
              <a:t>defi</a:t>
            </a:r>
            <a:r>
              <a:rPr sz="2400" spc="-10" dirty="0">
                <a:latin typeface="Arial"/>
                <a:cs typeface="Arial"/>
              </a:rPr>
              <a:t>n</a:t>
            </a:r>
            <a:r>
              <a:rPr sz="2400" dirty="0">
                <a:latin typeface="Arial"/>
                <a:cs typeface="Arial"/>
              </a:rPr>
              <a:t>ed</a:t>
            </a:r>
            <a:r>
              <a:rPr sz="2400" spc="20" dirty="0">
                <a:latin typeface="Arial"/>
                <a:cs typeface="Arial"/>
              </a:rPr>
              <a:t> </a:t>
            </a:r>
            <a:r>
              <a:rPr sz="2400" dirty="0">
                <a:latin typeface="Arial"/>
                <a:cs typeface="Arial"/>
              </a:rPr>
              <a:t>in</a:t>
            </a:r>
            <a:r>
              <a:rPr sz="2400" spc="-10" dirty="0">
                <a:latin typeface="Arial"/>
                <a:cs typeface="Arial"/>
              </a:rPr>
              <a:t> </a:t>
            </a:r>
            <a:r>
              <a:rPr sz="2400" dirty="0">
                <a:latin typeface="Arial"/>
                <a:cs typeface="Arial"/>
              </a:rPr>
              <a:t>1910.178</a:t>
            </a:r>
            <a:endParaRPr sz="2400">
              <a:latin typeface="Arial"/>
              <a:cs typeface="Arial"/>
            </a:endParaRPr>
          </a:p>
        </p:txBody>
      </p:sp>
      <p:sp>
        <p:nvSpPr>
          <p:cNvPr id="5" name="object 5"/>
          <p:cNvSpPr txBox="1"/>
          <p:nvPr/>
        </p:nvSpPr>
        <p:spPr>
          <a:xfrm>
            <a:off x="2145029" y="6083556"/>
            <a:ext cx="4176395" cy="184666"/>
          </a:xfrm>
          <a:prstGeom prst="rect">
            <a:avLst/>
          </a:prstGeom>
        </p:spPr>
        <p:txBody>
          <a:bodyPr vert="horz" wrap="square" lIns="0" tIns="0" rIns="0" bIns="0" rtlCol="0">
            <a:spAutoFit/>
          </a:bodyPr>
          <a:lstStyle/>
          <a:p>
            <a:pPr marL="12700">
              <a:lnSpc>
                <a:spcPct val="100000"/>
              </a:lnSpc>
            </a:pPr>
            <a:r>
              <a:rPr lang="en-US" sz="1200" u="sng" dirty="0" smtClean="0">
                <a:solidFill>
                  <a:srgbClr val="134B71"/>
                </a:solidFill>
                <a:latin typeface="Arial"/>
                <a:cs typeface="Arial"/>
                <a:hlinkClick r:id="rId4"/>
              </a:rPr>
              <a:t>Link to OSHA Publication 2236</a:t>
            </a:r>
            <a:endParaRPr sz="1200" dirty="0">
              <a:latin typeface="Arial"/>
              <a:cs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4CC"/>
            </a:solidFill>
          </a:ln>
        </p:spPr>
        <p:txBody>
          <a:bodyPr wrap="square" lIns="0" tIns="0" rIns="0" bIns="0" rtlCol="0"/>
          <a:lstStyle/>
          <a:p>
            <a:endParaRPr/>
          </a:p>
        </p:txBody>
      </p:sp>
      <p:sp>
        <p:nvSpPr>
          <p:cNvPr id="3" name="object 3"/>
          <p:cNvSpPr txBox="1"/>
          <p:nvPr/>
        </p:nvSpPr>
        <p:spPr>
          <a:xfrm>
            <a:off x="535940" y="486647"/>
            <a:ext cx="6322060" cy="457200"/>
          </a:xfrm>
          <a:prstGeom prst="rect">
            <a:avLst/>
          </a:prstGeom>
        </p:spPr>
        <p:txBody>
          <a:bodyPr vert="horz" wrap="square" lIns="0" tIns="0" rIns="0" bIns="0" rtlCol="0">
            <a:spAutoFit/>
          </a:bodyPr>
          <a:lstStyle/>
          <a:p>
            <a:pPr marL="12700">
              <a:lnSpc>
                <a:spcPts val="4285"/>
              </a:lnSpc>
              <a:tabLst>
                <a:tab pos="3947795" algn="l"/>
              </a:tabLst>
            </a:pPr>
            <a:r>
              <a:rPr sz="3600" b="1" dirty="0">
                <a:solidFill>
                  <a:srgbClr val="0C2FB8"/>
                </a:solidFill>
                <a:latin typeface="Arial"/>
                <a:cs typeface="Arial"/>
              </a:rPr>
              <a:t>Mate</a:t>
            </a:r>
            <a:r>
              <a:rPr sz="3600" b="1" spc="5" dirty="0">
                <a:solidFill>
                  <a:srgbClr val="0C2FB8"/>
                </a:solidFill>
                <a:latin typeface="Arial"/>
                <a:cs typeface="Arial"/>
              </a:rPr>
              <a:t>r</a:t>
            </a:r>
            <a:r>
              <a:rPr sz="3600" b="1" dirty="0">
                <a:solidFill>
                  <a:srgbClr val="0C2FB8"/>
                </a:solidFill>
                <a:latin typeface="Arial"/>
                <a:cs typeface="Arial"/>
              </a:rPr>
              <a:t>ial</a:t>
            </a:r>
            <a:r>
              <a:rPr sz="3600" b="1" spc="-15" dirty="0">
                <a:solidFill>
                  <a:srgbClr val="0C2FB8"/>
                </a:solidFill>
                <a:latin typeface="Arial"/>
                <a:cs typeface="Arial"/>
              </a:rPr>
              <a:t> </a:t>
            </a:r>
            <a:r>
              <a:rPr sz="3600" b="1" dirty="0">
                <a:solidFill>
                  <a:srgbClr val="0C2FB8"/>
                </a:solidFill>
                <a:latin typeface="Arial"/>
                <a:cs typeface="Arial"/>
              </a:rPr>
              <a:t>Handli</a:t>
            </a:r>
            <a:r>
              <a:rPr sz="3600" b="1" spc="-15" dirty="0">
                <a:solidFill>
                  <a:srgbClr val="0C2FB8"/>
                </a:solidFill>
                <a:latin typeface="Arial"/>
                <a:cs typeface="Arial"/>
              </a:rPr>
              <a:t>n</a:t>
            </a:r>
            <a:r>
              <a:rPr sz="3600" b="1" dirty="0">
                <a:solidFill>
                  <a:srgbClr val="0C2FB8"/>
                </a:solidFill>
                <a:latin typeface="Arial"/>
                <a:cs typeface="Arial"/>
              </a:rPr>
              <a:t>g	Equi</a:t>
            </a:r>
            <a:r>
              <a:rPr sz="3600" b="1" spc="-15" dirty="0">
                <a:solidFill>
                  <a:srgbClr val="0C2FB8"/>
                </a:solidFill>
                <a:latin typeface="Arial"/>
                <a:cs typeface="Arial"/>
              </a:rPr>
              <a:t>p</a:t>
            </a:r>
            <a:r>
              <a:rPr sz="3600" b="1" dirty="0">
                <a:solidFill>
                  <a:srgbClr val="0C2FB8"/>
                </a:solidFill>
                <a:latin typeface="Arial"/>
                <a:cs typeface="Arial"/>
              </a:rPr>
              <a:t>ment</a:t>
            </a:r>
            <a:endParaRPr sz="3600" dirty="0">
              <a:latin typeface="Arial"/>
              <a:cs typeface="Arial"/>
            </a:endParaRPr>
          </a:p>
        </p:txBody>
      </p:sp>
      <p:sp>
        <p:nvSpPr>
          <p:cNvPr id="4" name="object 4"/>
          <p:cNvSpPr txBox="1"/>
          <p:nvPr/>
        </p:nvSpPr>
        <p:spPr>
          <a:xfrm>
            <a:off x="535940" y="1011205"/>
            <a:ext cx="8060055" cy="3735070"/>
          </a:xfrm>
          <a:prstGeom prst="rect">
            <a:avLst/>
          </a:prstGeom>
        </p:spPr>
        <p:txBody>
          <a:bodyPr vert="horz" wrap="square" lIns="0" tIns="0" rIns="0" bIns="0" rtlCol="0">
            <a:spAutoFit/>
          </a:bodyPr>
          <a:lstStyle/>
          <a:p>
            <a:pPr marL="12700">
              <a:lnSpc>
                <a:spcPct val="100000"/>
              </a:lnSpc>
            </a:pPr>
            <a:r>
              <a:rPr sz="2400" b="1" dirty="0">
                <a:solidFill>
                  <a:srgbClr val="0C2FB8"/>
                </a:solidFill>
                <a:latin typeface="Arial"/>
                <a:cs typeface="Arial"/>
              </a:rPr>
              <a:t>Module</a:t>
            </a:r>
            <a:r>
              <a:rPr sz="2400" b="1" spc="-20" dirty="0">
                <a:solidFill>
                  <a:srgbClr val="0C2FB8"/>
                </a:solidFill>
                <a:latin typeface="Arial"/>
                <a:cs typeface="Arial"/>
              </a:rPr>
              <a:t> </a:t>
            </a:r>
            <a:r>
              <a:rPr sz="2400" b="1" dirty="0">
                <a:solidFill>
                  <a:srgbClr val="0C2FB8"/>
                </a:solidFill>
                <a:latin typeface="Arial"/>
                <a:cs typeface="Arial"/>
              </a:rPr>
              <a:t>3</a:t>
            </a:r>
            <a:endParaRPr sz="2400">
              <a:latin typeface="Arial"/>
              <a:cs typeface="Arial"/>
            </a:endParaRPr>
          </a:p>
          <a:p>
            <a:pPr marL="41275">
              <a:lnSpc>
                <a:spcPct val="100000"/>
              </a:lnSpc>
              <a:spcBef>
                <a:spcPts val="1910"/>
              </a:spcBef>
            </a:pPr>
            <a:r>
              <a:rPr sz="2400" b="1" dirty="0">
                <a:solidFill>
                  <a:srgbClr val="0C2FB8"/>
                </a:solidFill>
                <a:latin typeface="Arial"/>
                <a:cs typeface="Arial"/>
              </a:rPr>
              <a:t>P</a:t>
            </a:r>
            <a:r>
              <a:rPr sz="2400" b="1" spc="-10" dirty="0">
                <a:solidFill>
                  <a:srgbClr val="0C2FB8"/>
                </a:solidFill>
                <a:latin typeface="Arial"/>
                <a:cs typeface="Arial"/>
              </a:rPr>
              <a:t>o</a:t>
            </a:r>
            <a:r>
              <a:rPr sz="2400" b="1" spc="20" dirty="0">
                <a:solidFill>
                  <a:srgbClr val="0C2FB8"/>
                </a:solidFill>
                <a:latin typeface="Arial"/>
                <a:cs typeface="Arial"/>
              </a:rPr>
              <a:t>w</a:t>
            </a:r>
            <a:r>
              <a:rPr sz="2400" b="1" dirty="0">
                <a:solidFill>
                  <a:srgbClr val="0C2FB8"/>
                </a:solidFill>
                <a:latin typeface="Arial"/>
                <a:cs typeface="Arial"/>
              </a:rPr>
              <a:t>ered</a:t>
            </a:r>
            <a:r>
              <a:rPr sz="2400" b="1" spc="-30" dirty="0">
                <a:solidFill>
                  <a:srgbClr val="0C2FB8"/>
                </a:solidFill>
                <a:latin typeface="Arial"/>
                <a:cs typeface="Arial"/>
              </a:rPr>
              <a:t> </a:t>
            </a:r>
            <a:r>
              <a:rPr sz="2400" b="1" dirty="0">
                <a:solidFill>
                  <a:srgbClr val="0C2FB8"/>
                </a:solidFill>
                <a:latin typeface="Arial"/>
                <a:cs typeface="Arial"/>
              </a:rPr>
              <a:t>Ind</a:t>
            </a:r>
            <a:r>
              <a:rPr sz="2400" b="1" spc="-10" dirty="0">
                <a:solidFill>
                  <a:srgbClr val="0C2FB8"/>
                </a:solidFill>
                <a:latin typeface="Arial"/>
                <a:cs typeface="Arial"/>
              </a:rPr>
              <a:t>u</a:t>
            </a:r>
            <a:r>
              <a:rPr sz="2400" b="1" dirty="0">
                <a:solidFill>
                  <a:srgbClr val="0C2FB8"/>
                </a:solidFill>
                <a:latin typeface="Arial"/>
                <a:cs typeface="Arial"/>
              </a:rPr>
              <a:t>strial</a:t>
            </a:r>
            <a:r>
              <a:rPr sz="2400" b="1" spc="-30" dirty="0">
                <a:solidFill>
                  <a:srgbClr val="0C2FB8"/>
                </a:solidFill>
                <a:latin typeface="Arial"/>
                <a:cs typeface="Arial"/>
              </a:rPr>
              <a:t> </a:t>
            </a:r>
            <a:r>
              <a:rPr sz="2400" b="1" dirty="0">
                <a:solidFill>
                  <a:srgbClr val="0C2FB8"/>
                </a:solidFill>
                <a:latin typeface="Arial"/>
                <a:cs typeface="Arial"/>
              </a:rPr>
              <a:t>Tru</a:t>
            </a:r>
            <a:r>
              <a:rPr sz="2400" b="1" spc="-10" dirty="0">
                <a:solidFill>
                  <a:srgbClr val="0C2FB8"/>
                </a:solidFill>
                <a:latin typeface="Arial"/>
                <a:cs typeface="Arial"/>
              </a:rPr>
              <a:t>c</a:t>
            </a:r>
            <a:r>
              <a:rPr sz="2400" b="1" dirty="0">
                <a:solidFill>
                  <a:srgbClr val="0C2FB8"/>
                </a:solidFill>
                <a:latin typeface="Arial"/>
                <a:cs typeface="Arial"/>
              </a:rPr>
              <a:t>ks</a:t>
            </a:r>
            <a:r>
              <a:rPr sz="2400" b="1" spc="-10" dirty="0">
                <a:solidFill>
                  <a:srgbClr val="0C2FB8"/>
                </a:solidFill>
                <a:latin typeface="Arial"/>
                <a:cs typeface="Arial"/>
              </a:rPr>
              <a:t> </a:t>
            </a:r>
            <a:r>
              <a:rPr sz="2400" b="1" dirty="0">
                <a:solidFill>
                  <a:srgbClr val="0C2FB8"/>
                </a:solidFill>
                <a:latin typeface="Arial"/>
                <a:cs typeface="Arial"/>
              </a:rPr>
              <a:t>(F</a:t>
            </a:r>
            <a:r>
              <a:rPr sz="2400" b="1" spc="-10" dirty="0">
                <a:solidFill>
                  <a:srgbClr val="0C2FB8"/>
                </a:solidFill>
                <a:latin typeface="Arial"/>
                <a:cs typeface="Arial"/>
              </a:rPr>
              <a:t>o</a:t>
            </a:r>
            <a:r>
              <a:rPr sz="2400" b="1" dirty="0">
                <a:solidFill>
                  <a:srgbClr val="0C2FB8"/>
                </a:solidFill>
                <a:latin typeface="Arial"/>
                <a:cs typeface="Arial"/>
              </a:rPr>
              <a:t>rkli</a:t>
            </a:r>
            <a:r>
              <a:rPr sz="2400" b="1" spc="5" dirty="0">
                <a:solidFill>
                  <a:srgbClr val="0C2FB8"/>
                </a:solidFill>
                <a:latin typeface="Arial"/>
                <a:cs typeface="Arial"/>
              </a:rPr>
              <a:t>f</a:t>
            </a:r>
            <a:r>
              <a:rPr sz="2400" b="1" dirty="0">
                <a:solidFill>
                  <a:srgbClr val="0C2FB8"/>
                </a:solidFill>
                <a:latin typeface="Arial"/>
                <a:cs typeface="Arial"/>
              </a:rPr>
              <a:t>ts)</a:t>
            </a:r>
            <a:r>
              <a:rPr sz="2400" b="1" spc="-15" dirty="0">
                <a:solidFill>
                  <a:srgbClr val="0C2FB8"/>
                </a:solidFill>
                <a:latin typeface="Arial"/>
                <a:cs typeface="Arial"/>
              </a:rPr>
              <a:t> </a:t>
            </a:r>
            <a:r>
              <a:rPr sz="2400" b="1" dirty="0">
                <a:solidFill>
                  <a:srgbClr val="0C2FB8"/>
                </a:solidFill>
                <a:latin typeface="Arial"/>
                <a:cs typeface="Arial"/>
              </a:rPr>
              <a:t>Operation</a:t>
            </a:r>
            <a:r>
              <a:rPr sz="2400" b="1" spc="-25" dirty="0">
                <a:solidFill>
                  <a:srgbClr val="0C2FB8"/>
                </a:solidFill>
                <a:latin typeface="Arial"/>
                <a:cs typeface="Arial"/>
              </a:rPr>
              <a:t> </a:t>
            </a:r>
            <a:r>
              <a:rPr sz="2400" b="1" spc="-5" dirty="0">
                <a:solidFill>
                  <a:srgbClr val="0C2FB8"/>
                </a:solidFill>
                <a:latin typeface="Arial"/>
                <a:cs typeface="Arial"/>
              </a:rPr>
              <a:t>–</a:t>
            </a:r>
            <a:r>
              <a:rPr sz="2400" b="1" dirty="0">
                <a:solidFill>
                  <a:srgbClr val="0C2FB8"/>
                </a:solidFill>
                <a:latin typeface="Arial"/>
                <a:cs typeface="Arial"/>
              </a:rPr>
              <a:t>b</a:t>
            </a:r>
            <a:r>
              <a:rPr sz="2400" b="1" spc="-10" dirty="0">
                <a:solidFill>
                  <a:srgbClr val="0C2FB8"/>
                </a:solidFill>
                <a:latin typeface="Arial"/>
                <a:cs typeface="Arial"/>
              </a:rPr>
              <a:t>e</a:t>
            </a:r>
            <a:r>
              <a:rPr sz="2400" b="1" dirty="0">
                <a:solidFill>
                  <a:srgbClr val="0C2FB8"/>
                </a:solidFill>
                <a:latin typeface="Arial"/>
                <a:cs typeface="Arial"/>
              </a:rPr>
              <a:t>fore</a:t>
            </a:r>
            <a:endParaRPr sz="2400">
              <a:latin typeface="Arial"/>
              <a:cs typeface="Arial"/>
            </a:endParaRPr>
          </a:p>
          <a:p>
            <a:pPr marL="41275">
              <a:lnSpc>
                <a:spcPct val="100000"/>
              </a:lnSpc>
            </a:pPr>
            <a:r>
              <a:rPr sz="2400" b="1" spc="-30" dirty="0">
                <a:solidFill>
                  <a:srgbClr val="0C2FB8"/>
                </a:solidFill>
                <a:latin typeface="Arial"/>
                <a:cs typeface="Arial"/>
              </a:rPr>
              <a:t>y</a:t>
            </a:r>
            <a:r>
              <a:rPr sz="2400" b="1" dirty="0">
                <a:solidFill>
                  <a:srgbClr val="0C2FB8"/>
                </a:solidFill>
                <a:latin typeface="Arial"/>
                <a:cs typeface="Arial"/>
              </a:rPr>
              <a:t>ou</a:t>
            </a:r>
            <a:r>
              <a:rPr sz="2400" b="1" spc="5" dirty="0">
                <a:solidFill>
                  <a:srgbClr val="0C2FB8"/>
                </a:solidFill>
                <a:latin typeface="Arial"/>
                <a:cs typeface="Arial"/>
              </a:rPr>
              <a:t> </a:t>
            </a:r>
            <a:r>
              <a:rPr sz="2400" b="1" dirty="0">
                <a:solidFill>
                  <a:srgbClr val="0C2FB8"/>
                </a:solidFill>
                <a:latin typeface="Arial"/>
                <a:cs typeface="Arial"/>
              </a:rPr>
              <a:t>op</a:t>
            </a:r>
            <a:r>
              <a:rPr sz="2400" b="1" spc="-10" dirty="0">
                <a:solidFill>
                  <a:srgbClr val="0C2FB8"/>
                </a:solidFill>
                <a:latin typeface="Arial"/>
                <a:cs typeface="Arial"/>
              </a:rPr>
              <a:t>e</a:t>
            </a:r>
            <a:r>
              <a:rPr sz="2400" b="1" dirty="0">
                <a:solidFill>
                  <a:srgbClr val="0C2FB8"/>
                </a:solidFill>
                <a:latin typeface="Arial"/>
                <a:cs typeface="Arial"/>
              </a:rPr>
              <a:t>rate:</a:t>
            </a:r>
            <a:endParaRPr sz="2400">
              <a:latin typeface="Arial"/>
              <a:cs typeface="Arial"/>
            </a:endParaRPr>
          </a:p>
          <a:p>
            <a:pPr marL="424180" indent="-342900">
              <a:lnSpc>
                <a:spcPct val="100000"/>
              </a:lnSpc>
              <a:spcBef>
                <a:spcPts val="1960"/>
              </a:spcBef>
              <a:buClr>
                <a:srgbClr val="0C2FB8"/>
              </a:buClr>
              <a:buFont typeface="Wingdings"/>
              <a:buChar char=""/>
              <a:tabLst>
                <a:tab pos="424815" algn="l"/>
              </a:tabLst>
            </a:pPr>
            <a:r>
              <a:rPr sz="2400" dirty="0">
                <a:latin typeface="Arial"/>
                <a:cs typeface="Arial"/>
              </a:rPr>
              <a:t>C</a:t>
            </a:r>
            <a:r>
              <a:rPr sz="2400" spc="-10" dirty="0">
                <a:latin typeface="Arial"/>
                <a:cs typeface="Arial"/>
              </a:rPr>
              <a:t>h</a:t>
            </a:r>
            <a:r>
              <a:rPr sz="2400" dirty="0">
                <a:latin typeface="Arial"/>
                <a:cs typeface="Arial"/>
              </a:rPr>
              <a:t>eck</a:t>
            </a:r>
            <a:r>
              <a:rPr sz="2400" spc="10" dirty="0">
                <a:latin typeface="Arial"/>
                <a:cs typeface="Arial"/>
              </a:rPr>
              <a:t> </a:t>
            </a:r>
            <a:r>
              <a:rPr sz="2400" dirty="0">
                <a:latin typeface="Arial"/>
                <a:cs typeface="Arial"/>
              </a:rPr>
              <a:t>that</a:t>
            </a:r>
            <a:r>
              <a:rPr sz="2400" spc="-15" dirty="0">
                <a:latin typeface="Arial"/>
                <a:cs typeface="Arial"/>
              </a:rPr>
              <a:t> </a:t>
            </a:r>
            <a:r>
              <a:rPr sz="2400" dirty="0">
                <a:latin typeface="Arial"/>
                <a:cs typeface="Arial"/>
              </a:rPr>
              <a:t>rol</a:t>
            </a:r>
            <a:r>
              <a:rPr sz="2400" spc="-10" dirty="0">
                <a:latin typeface="Arial"/>
                <a:cs typeface="Arial"/>
              </a:rPr>
              <a:t>l</a:t>
            </a:r>
            <a:r>
              <a:rPr sz="2400" dirty="0">
                <a:latin typeface="Arial"/>
                <a:cs typeface="Arial"/>
              </a:rPr>
              <a:t>over</a:t>
            </a:r>
            <a:r>
              <a:rPr sz="2400" spc="25" dirty="0">
                <a:latin typeface="Arial"/>
                <a:cs typeface="Arial"/>
              </a:rPr>
              <a:t> </a:t>
            </a:r>
            <a:r>
              <a:rPr sz="2400" dirty="0">
                <a:latin typeface="Arial"/>
                <a:cs typeface="Arial"/>
              </a:rPr>
              <a:t>protective</a:t>
            </a:r>
            <a:r>
              <a:rPr sz="2400" spc="-10" dirty="0">
                <a:latin typeface="Arial"/>
                <a:cs typeface="Arial"/>
              </a:rPr>
              <a:t> </a:t>
            </a:r>
            <a:r>
              <a:rPr sz="2400" dirty="0">
                <a:latin typeface="Arial"/>
                <a:cs typeface="Arial"/>
              </a:rPr>
              <a:t>s</a:t>
            </a:r>
            <a:r>
              <a:rPr sz="2400" spc="5" dirty="0">
                <a:latin typeface="Arial"/>
                <a:cs typeface="Arial"/>
              </a:rPr>
              <a:t>t</a:t>
            </a:r>
            <a:r>
              <a:rPr sz="2400" dirty="0">
                <a:latin typeface="Arial"/>
                <a:cs typeface="Arial"/>
              </a:rPr>
              <a:t>ructure</a:t>
            </a:r>
            <a:r>
              <a:rPr sz="2400" spc="-20" dirty="0">
                <a:latin typeface="Arial"/>
                <a:cs typeface="Arial"/>
              </a:rPr>
              <a:t> </a:t>
            </a:r>
            <a:r>
              <a:rPr sz="2400" dirty="0">
                <a:latin typeface="Arial"/>
                <a:cs typeface="Arial"/>
              </a:rPr>
              <a:t>is in</a:t>
            </a:r>
            <a:r>
              <a:rPr sz="2400" spc="25" dirty="0">
                <a:latin typeface="Arial"/>
                <a:cs typeface="Arial"/>
              </a:rPr>
              <a:t> </a:t>
            </a:r>
            <a:r>
              <a:rPr sz="2400" dirty="0">
                <a:latin typeface="Arial"/>
                <a:cs typeface="Arial"/>
              </a:rPr>
              <a:t>pl</a:t>
            </a:r>
            <a:r>
              <a:rPr sz="2400" spc="-10" dirty="0">
                <a:latin typeface="Arial"/>
                <a:cs typeface="Arial"/>
              </a:rPr>
              <a:t>a</a:t>
            </a:r>
            <a:r>
              <a:rPr sz="2400" dirty="0">
                <a:latin typeface="Arial"/>
                <a:cs typeface="Arial"/>
              </a:rPr>
              <a:t>ce</a:t>
            </a:r>
            <a:endParaRPr sz="2400">
              <a:latin typeface="Arial"/>
              <a:cs typeface="Arial"/>
            </a:endParaRPr>
          </a:p>
          <a:p>
            <a:pPr marL="424180" indent="-342900">
              <a:lnSpc>
                <a:spcPct val="100000"/>
              </a:lnSpc>
              <a:buClr>
                <a:srgbClr val="0C2FB8"/>
              </a:buClr>
              <a:buFont typeface="Wingdings"/>
              <a:buChar char=""/>
              <a:tabLst>
                <a:tab pos="424815" algn="l"/>
              </a:tabLst>
            </a:pPr>
            <a:r>
              <a:rPr sz="2400" dirty="0">
                <a:latin typeface="Arial"/>
                <a:cs typeface="Arial"/>
              </a:rPr>
              <a:t>C</a:t>
            </a:r>
            <a:r>
              <a:rPr sz="2400" spc="-10" dirty="0">
                <a:latin typeface="Arial"/>
                <a:cs typeface="Arial"/>
              </a:rPr>
              <a:t>h</a:t>
            </a:r>
            <a:r>
              <a:rPr sz="2400" dirty="0">
                <a:latin typeface="Arial"/>
                <a:cs typeface="Arial"/>
              </a:rPr>
              <a:t>eck</a:t>
            </a:r>
            <a:r>
              <a:rPr sz="2400" spc="5" dirty="0">
                <a:latin typeface="Arial"/>
                <a:cs typeface="Arial"/>
              </a:rPr>
              <a:t> </a:t>
            </a:r>
            <a:r>
              <a:rPr sz="2400" dirty="0">
                <a:latin typeface="Arial"/>
                <a:cs typeface="Arial"/>
              </a:rPr>
              <a:t>ov</a:t>
            </a:r>
            <a:r>
              <a:rPr sz="2400" spc="-10" dirty="0">
                <a:latin typeface="Arial"/>
                <a:cs typeface="Arial"/>
              </a:rPr>
              <a:t>e</a:t>
            </a:r>
            <a:r>
              <a:rPr sz="2400" dirty="0">
                <a:latin typeface="Arial"/>
                <a:cs typeface="Arial"/>
              </a:rPr>
              <a:t>rhead</a:t>
            </a:r>
            <a:r>
              <a:rPr sz="2400" spc="20" dirty="0">
                <a:latin typeface="Arial"/>
                <a:cs typeface="Arial"/>
              </a:rPr>
              <a:t> </a:t>
            </a:r>
            <a:r>
              <a:rPr sz="2400" dirty="0">
                <a:latin typeface="Arial"/>
                <a:cs typeface="Arial"/>
              </a:rPr>
              <a:t>g</a:t>
            </a:r>
            <a:r>
              <a:rPr sz="2400" spc="-10" dirty="0">
                <a:latin typeface="Arial"/>
                <a:cs typeface="Arial"/>
              </a:rPr>
              <a:t>u</a:t>
            </a:r>
            <a:r>
              <a:rPr sz="2400" dirty="0">
                <a:latin typeface="Arial"/>
                <a:cs typeface="Arial"/>
              </a:rPr>
              <a:t>ards are in</a:t>
            </a:r>
            <a:r>
              <a:rPr sz="2400" spc="5" dirty="0">
                <a:latin typeface="Arial"/>
                <a:cs typeface="Arial"/>
              </a:rPr>
              <a:t> </a:t>
            </a:r>
            <a:r>
              <a:rPr sz="2400" dirty="0">
                <a:latin typeface="Arial"/>
                <a:cs typeface="Arial"/>
              </a:rPr>
              <a:t>p</a:t>
            </a:r>
            <a:r>
              <a:rPr sz="2400" spc="-10" dirty="0">
                <a:latin typeface="Arial"/>
                <a:cs typeface="Arial"/>
              </a:rPr>
              <a:t>l</a:t>
            </a:r>
            <a:r>
              <a:rPr sz="2400" dirty="0">
                <a:latin typeface="Arial"/>
                <a:cs typeface="Arial"/>
              </a:rPr>
              <a:t>ace</a:t>
            </a:r>
            <a:r>
              <a:rPr sz="2400" spc="10" dirty="0">
                <a:latin typeface="Arial"/>
                <a:cs typeface="Arial"/>
              </a:rPr>
              <a:t> </a:t>
            </a:r>
            <a:r>
              <a:rPr sz="2400" dirty="0">
                <a:latin typeface="Arial"/>
                <a:cs typeface="Arial"/>
              </a:rPr>
              <a:t>to</a:t>
            </a:r>
            <a:r>
              <a:rPr sz="2400" spc="-10" dirty="0">
                <a:latin typeface="Arial"/>
                <a:cs typeface="Arial"/>
              </a:rPr>
              <a:t> </a:t>
            </a:r>
            <a:r>
              <a:rPr sz="2400" dirty="0">
                <a:latin typeface="Arial"/>
                <a:cs typeface="Arial"/>
              </a:rPr>
              <a:t>protect</a:t>
            </a:r>
            <a:r>
              <a:rPr sz="2400" spc="-20" dirty="0">
                <a:latin typeface="Arial"/>
                <a:cs typeface="Arial"/>
              </a:rPr>
              <a:t> </a:t>
            </a:r>
            <a:r>
              <a:rPr sz="2400" dirty="0">
                <a:latin typeface="Arial"/>
                <a:cs typeface="Arial"/>
              </a:rPr>
              <a:t>from</a:t>
            </a:r>
            <a:endParaRPr sz="2400">
              <a:latin typeface="Arial"/>
              <a:cs typeface="Arial"/>
            </a:endParaRPr>
          </a:p>
          <a:p>
            <a:pPr marL="424180">
              <a:lnSpc>
                <a:spcPct val="100000"/>
              </a:lnSpc>
            </a:pPr>
            <a:r>
              <a:rPr sz="2400" dirty="0">
                <a:latin typeface="Arial"/>
                <a:cs typeface="Arial"/>
              </a:rPr>
              <a:t>fal</a:t>
            </a:r>
            <a:r>
              <a:rPr sz="2400" spc="-10" dirty="0">
                <a:latin typeface="Arial"/>
                <a:cs typeface="Arial"/>
              </a:rPr>
              <a:t>l</a:t>
            </a:r>
            <a:r>
              <a:rPr sz="2400" dirty="0">
                <a:latin typeface="Arial"/>
                <a:cs typeface="Arial"/>
              </a:rPr>
              <a:t>i</a:t>
            </a:r>
            <a:r>
              <a:rPr sz="2400" spc="-10" dirty="0">
                <a:latin typeface="Arial"/>
                <a:cs typeface="Arial"/>
              </a:rPr>
              <a:t>n</a:t>
            </a:r>
            <a:r>
              <a:rPr sz="2400" dirty="0">
                <a:latin typeface="Arial"/>
                <a:cs typeface="Arial"/>
              </a:rPr>
              <a:t>g</a:t>
            </a:r>
            <a:r>
              <a:rPr sz="2400" spc="25" dirty="0">
                <a:latin typeface="Arial"/>
                <a:cs typeface="Arial"/>
              </a:rPr>
              <a:t> </a:t>
            </a:r>
            <a:r>
              <a:rPr sz="2400" dirty="0">
                <a:latin typeface="Arial"/>
                <a:cs typeface="Arial"/>
              </a:rPr>
              <a:t>objects</a:t>
            </a:r>
            <a:endParaRPr sz="2400">
              <a:latin typeface="Arial"/>
              <a:cs typeface="Arial"/>
            </a:endParaRPr>
          </a:p>
          <a:p>
            <a:pPr marL="424180" indent="-342900">
              <a:lnSpc>
                <a:spcPts val="2875"/>
              </a:lnSpc>
              <a:buClr>
                <a:srgbClr val="0C2FB8"/>
              </a:buClr>
              <a:buFont typeface="Wingdings"/>
              <a:buChar char=""/>
              <a:tabLst>
                <a:tab pos="424815" algn="l"/>
              </a:tabLst>
            </a:pPr>
            <a:r>
              <a:rPr sz="2400" spc="-5" dirty="0">
                <a:latin typeface="Arial"/>
                <a:cs typeface="Arial"/>
              </a:rPr>
              <a:t>R</a:t>
            </a:r>
            <a:r>
              <a:rPr sz="2400" dirty="0">
                <a:latin typeface="Arial"/>
                <a:cs typeface="Arial"/>
              </a:rPr>
              <a:t>everse</a:t>
            </a:r>
            <a:r>
              <a:rPr sz="2400" spc="10" dirty="0">
                <a:latin typeface="Arial"/>
                <a:cs typeface="Arial"/>
              </a:rPr>
              <a:t> </a:t>
            </a:r>
            <a:r>
              <a:rPr sz="2400" dirty="0">
                <a:latin typeface="Arial"/>
                <a:cs typeface="Arial"/>
              </a:rPr>
              <a:t>si</a:t>
            </a:r>
            <a:r>
              <a:rPr sz="2400" spc="-10" dirty="0">
                <a:latin typeface="Arial"/>
                <a:cs typeface="Arial"/>
              </a:rPr>
              <a:t>g</a:t>
            </a:r>
            <a:r>
              <a:rPr sz="2400" dirty="0">
                <a:latin typeface="Arial"/>
                <a:cs typeface="Arial"/>
              </a:rPr>
              <a:t>nal</a:t>
            </a:r>
            <a:r>
              <a:rPr sz="2400" spc="15" dirty="0">
                <a:latin typeface="Arial"/>
                <a:cs typeface="Arial"/>
              </a:rPr>
              <a:t> </a:t>
            </a:r>
            <a:r>
              <a:rPr sz="2400" dirty="0">
                <a:latin typeface="Arial"/>
                <a:cs typeface="Arial"/>
              </a:rPr>
              <a:t>al</a:t>
            </a:r>
            <a:r>
              <a:rPr sz="2400" spc="-10" dirty="0">
                <a:latin typeface="Arial"/>
                <a:cs typeface="Arial"/>
              </a:rPr>
              <a:t>a</a:t>
            </a:r>
            <a:r>
              <a:rPr sz="2400" dirty="0">
                <a:latin typeface="Arial"/>
                <a:cs typeface="Arial"/>
              </a:rPr>
              <a:t>rm</a:t>
            </a:r>
            <a:r>
              <a:rPr sz="2400" spc="15" dirty="0">
                <a:latin typeface="Arial"/>
                <a:cs typeface="Arial"/>
              </a:rPr>
              <a:t> </a:t>
            </a:r>
            <a:r>
              <a:rPr sz="2400" dirty="0">
                <a:latin typeface="Arial"/>
                <a:cs typeface="Arial"/>
              </a:rPr>
              <a:t>sho</a:t>
            </a:r>
            <a:r>
              <a:rPr sz="2400" spc="-10" dirty="0">
                <a:latin typeface="Arial"/>
                <a:cs typeface="Arial"/>
              </a:rPr>
              <a:t>u</a:t>
            </a:r>
            <a:r>
              <a:rPr sz="2400" dirty="0">
                <a:latin typeface="Arial"/>
                <a:cs typeface="Arial"/>
              </a:rPr>
              <a:t>ld</a:t>
            </a:r>
            <a:r>
              <a:rPr sz="2400" spc="15" dirty="0">
                <a:latin typeface="Arial"/>
                <a:cs typeface="Arial"/>
              </a:rPr>
              <a:t> </a:t>
            </a:r>
            <a:r>
              <a:rPr sz="2400" dirty="0">
                <a:latin typeface="Arial"/>
                <a:cs typeface="Arial"/>
              </a:rPr>
              <a:t>be operati</a:t>
            </a:r>
            <a:r>
              <a:rPr sz="2400" spc="-10" dirty="0">
                <a:latin typeface="Arial"/>
                <a:cs typeface="Arial"/>
              </a:rPr>
              <a:t>o</a:t>
            </a:r>
            <a:r>
              <a:rPr sz="2400" dirty="0">
                <a:latin typeface="Arial"/>
                <a:cs typeface="Arial"/>
              </a:rPr>
              <a:t>nal</a:t>
            </a:r>
            <a:endParaRPr sz="2400">
              <a:latin typeface="Arial"/>
              <a:cs typeface="Arial"/>
            </a:endParaRPr>
          </a:p>
          <a:p>
            <a:pPr marL="424180" indent="-342900">
              <a:lnSpc>
                <a:spcPts val="2875"/>
              </a:lnSpc>
              <a:buClr>
                <a:srgbClr val="0C2FB8"/>
              </a:buClr>
              <a:buFont typeface="Wingdings"/>
              <a:buChar char=""/>
              <a:tabLst>
                <a:tab pos="424815" algn="l"/>
              </a:tabLst>
            </a:pPr>
            <a:r>
              <a:rPr sz="2400" dirty="0">
                <a:latin typeface="Arial"/>
                <a:cs typeface="Arial"/>
              </a:rPr>
              <a:t>C</a:t>
            </a:r>
            <a:r>
              <a:rPr sz="2400" spc="-10" dirty="0">
                <a:latin typeface="Arial"/>
                <a:cs typeface="Arial"/>
              </a:rPr>
              <a:t>h</a:t>
            </a:r>
            <a:r>
              <a:rPr sz="2400" dirty="0">
                <a:latin typeface="Arial"/>
                <a:cs typeface="Arial"/>
              </a:rPr>
              <a:t>eck</a:t>
            </a:r>
            <a:r>
              <a:rPr sz="2400" spc="10" dirty="0">
                <a:latin typeface="Arial"/>
                <a:cs typeface="Arial"/>
              </a:rPr>
              <a:t> </a:t>
            </a:r>
            <a:r>
              <a:rPr sz="2400" dirty="0">
                <a:latin typeface="Arial"/>
                <a:cs typeface="Arial"/>
              </a:rPr>
              <a:t>defects</a:t>
            </a:r>
            <a:r>
              <a:rPr sz="2400" spc="-5" dirty="0">
                <a:latin typeface="Arial"/>
                <a:cs typeface="Arial"/>
              </a:rPr>
              <a:t> </a:t>
            </a:r>
            <a:r>
              <a:rPr sz="2400" dirty="0">
                <a:latin typeface="Arial"/>
                <a:cs typeface="Arial"/>
              </a:rPr>
              <a:t>before usi</a:t>
            </a:r>
            <a:r>
              <a:rPr sz="2400" spc="-10" dirty="0">
                <a:latin typeface="Arial"/>
                <a:cs typeface="Arial"/>
              </a:rPr>
              <a:t>n</a:t>
            </a:r>
            <a:r>
              <a:rPr sz="2400" dirty="0">
                <a:latin typeface="Arial"/>
                <a:cs typeface="Arial"/>
              </a:rPr>
              <a:t>g</a:t>
            </a:r>
            <a:endParaRPr sz="2400">
              <a:latin typeface="Arial"/>
              <a:cs typeface="Arial"/>
            </a:endParaRPr>
          </a:p>
          <a:p>
            <a:pPr marL="424180" indent="-342900">
              <a:lnSpc>
                <a:spcPct val="100000"/>
              </a:lnSpc>
              <a:buClr>
                <a:srgbClr val="0C2FB8"/>
              </a:buClr>
              <a:buFont typeface="Wingdings"/>
              <a:buChar char=""/>
              <a:tabLst>
                <a:tab pos="424815" algn="l"/>
              </a:tabLst>
            </a:pPr>
            <a:r>
              <a:rPr sz="2400" spc="-5" dirty="0">
                <a:latin typeface="Arial"/>
                <a:cs typeface="Arial"/>
              </a:rPr>
              <a:t>Fil</a:t>
            </a:r>
            <a:r>
              <a:rPr sz="2400" dirty="0">
                <a:latin typeface="Arial"/>
                <a:cs typeface="Arial"/>
              </a:rPr>
              <a:t>l</a:t>
            </a:r>
            <a:r>
              <a:rPr sz="2400" spc="10" dirty="0">
                <a:latin typeface="Arial"/>
                <a:cs typeface="Arial"/>
              </a:rPr>
              <a:t> </a:t>
            </a:r>
            <a:r>
              <a:rPr sz="2400" dirty="0">
                <a:latin typeface="Arial"/>
                <a:cs typeface="Arial"/>
              </a:rPr>
              <a:t>fuel</a:t>
            </a:r>
            <a:r>
              <a:rPr sz="2400" spc="5" dirty="0">
                <a:latin typeface="Arial"/>
                <a:cs typeface="Arial"/>
              </a:rPr>
              <a:t> </a:t>
            </a:r>
            <a:r>
              <a:rPr sz="2400" dirty="0">
                <a:latin typeface="Arial"/>
                <a:cs typeface="Arial"/>
              </a:rPr>
              <a:t>tanks </a:t>
            </a:r>
            <a:r>
              <a:rPr sz="2400" spc="-10" dirty="0">
                <a:latin typeface="Arial"/>
                <a:cs typeface="Arial"/>
              </a:rPr>
              <a:t>o</a:t>
            </a:r>
            <a:r>
              <a:rPr sz="2400" dirty="0">
                <a:latin typeface="Arial"/>
                <a:cs typeface="Arial"/>
              </a:rPr>
              <a:t>nly</a:t>
            </a:r>
            <a:r>
              <a:rPr sz="2400" spc="5" dirty="0">
                <a:latin typeface="Arial"/>
                <a:cs typeface="Arial"/>
              </a:rPr>
              <a:t> </a:t>
            </a:r>
            <a:r>
              <a:rPr sz="2400" dirty="0">
                <a:latin typeface="Arial"/>
                <a:cs typeface="Arial"/>
              </a:rPr>
              <a:t>w</a:t>
            </a:r>
            <a:r>
              <a:rPr sz="2400" spc="-10" dirty="0">
                <a:latin typeface="Arial"/>
                <a:cs typeface="Arial"/>
              </a:rPr>
              <a:t>h</a:t>
            </a:r>
            <a:r>
              <a:rPr sz="2400" dirty="0">
                <a:latin typeface="Arial"/>
                <a:cs typeface="Arial"/>
              </a:rPr>
              <a:t>en</a:t>
            </a:r>
            <a:r>
              <a:rPr sz="2400" spc="5" dirty="0">
                <a:latin typeface="Arial"/>
                <a:cs typeface="Arial"/>
              </a:rPr>
              <a:t> </a:t>
            </a:r>
            <a:r>
              <a:rPr sz="2400" dirty="0">
                <a:latin typeface="Arial"/>
                <a:cs typeface="Arial"/>
              </a:rPr>
              <a:t>the eng</a:t>
            </a:r>
            <a:r>
              <a:rPr sz="2400" spc="-10" dirty="0">
                <a:latin typeface="Arial"/>
                <a:cs typeface="Arial"/>
              </a:rPr>
              <a:t>i</a:t>
            </a:r>
            <a:r>
              <a:rPr sz="2400" dirty="0">
                <a:latin typeface="Arial"/>
                <a:cs typeface="Arial"/>
              </a:rPr>
              <a:t>ne</a:t>
            </a:r>
            <a:r>
              <a:rPr sz="2400" spc="20" dirty="0">
                <a:latin typeface="Arial"/>
                <a:cs typeface="Arial"/>
              </a:rPr>
              <a:t> </a:t>
            </a:r>
            <a:r>
              <a:rPr sz="2400" dirty="0">
                <a:latin typeface="Arial"/>
                <a:cs typeface="Arial"/>
              </a:rPr>
              <a:t>is</a:t>
            </a:r>
            <a:r>
              <a:rPr sz="2400" spc="10" dirty="0">
                <a:latin typeface="Arial"/>
                <a:cs typeface="Arial"/>
              </a:rPr>
              <a:t> </a:t>
            </a:r>
            <a:r>
              <a:rPr sz="2400" dirty="0">
                <a:latin typeface="Arial"/>
                <a:cs typeface="Arial"/>
              </a:rPr>
              <a:t>off</a:t>
            </a:r>
            <a:endParaRPr sz="2400">
              <a:latin typeface="Arial"/>
              <a:cs typeface="Arial"/>
            </a:endParaRPr>
          </a:p>
        </p:txBody>
      </p:sp>
      <p:sp>
        <p:nvSpPr>
          <p:cNvPr id="5" name="object 5"/>
          <p:cNvSpPr txBox="1"/>
          <p:nvPr/>
        </p:nvSpPr>
        <p:spPr>
          <a:xfrm>
            <a:off x="8411718" y="6461204"/>
            <a:ext cx="196215" cy="177800"/>
          </a:xfrm>
          <a:prstGeom prst="rect">
            <a:avLst/>
          </a:prstGeom>
        </p:spPr>
        <p:txBody>
          <a:bodyPr vert="horz" wrap="square" lIns="0" tIns="0" rIns="0" bIns="0" rtlCol="0">
            <a:spAutoFit/>
          </a:bodyPr>
          <a:lstStyle/>
          <a:p>
            <a:pPr marL="12700">
              <a:lnSpc>
                <a:spcPct val="100000"/>
              </a:lnSpc>
            </a:pPr>
            <a:r>
              <a:rPr sz="1200" dirty="0">
                <a:solidFill>
                  <a:srgbClr val="888888"/>
                </a:solidFill>
                <a:latin typeface="Arial"/>
                <a:cs typeface="Arial"/>
              </a:rPr>
              <a:t>27</a:t>
            </a:r>
            <a:endParaRPr sz="1200">
              <a:latin typeface="Arial"/>
              <a:cs typeface="Arial"/>
            </a:endParaRPr>
          </a:p>
        </p:txBody>
      </p:sp>
      <p:sp>
        <p:nvSpPr>
          <p:cNvPr id="6" name="object 6"/>
          <p:cNvSpPr txBox="1"/>
          <p:nvPr/>
        </p:nvSpPr>
        <p:spPr>
          <a:xfrm>
            <a:off x="2004186" y="6368277"/>
            <a:ext cx="4495800" cy="215444"/>
          </a:xfrm>
          <a:prstGeom prst="rect">
            <a:avLst/>
          </a:prstGeom>
        </p:spPr>
        <p:txBody>
          <a:bodyPr vert="horz" wrap="square" lIns="0" tIns="0" rIns="0" bIns="0" rtlCol="0">
            <a:spAutoFit/>
          </a:bodyPr>
          <a:lstStyle/>
          <a:p>
            <a:pPr marL="12700">
              <a:lnSpc>
                <a:spcPct val="100000"/>
              </a:lnSpc>
            </a:pPr>
            <a:r>
              <a:rPr lang="en-US" sz="1400" dirty="0" smtClean="0">
                <a:latin typeface="Arial"/>
                <a:cs typeface="Arial"/>
                <a:hlinkClick r:id="rId3"/>
              </a:rPr>
              <a:t>Link to OSHA Publication 3252</a:t>
            </a:r>
            <a:endParaRPr sz="1400" dirty="0">
              <a:latin typeface="Arial"/>
              <a:cs typeface="Arial"/>
            </a:endParaRPr>
          </a:p>
        </p:txBody>
      </p:sp>
      <p:sp>
        <p:nvSpPr>
          <p:cNvPr id="7" name="Title 6" hidden="1"/>
          <p:cNvSpPr>
            <a:spLocks noGrp="1"/>
          </p:cNvSpPr>
          <p:nvPr>
            <p:ph type="title"/>
          </p:nvPr>
        </p:nvSpPr>
        <p:spPr/>
        <p:txBody>
          <a:bodyPr/>
          <a:lstStyle/>
          <a:p>
            <a:r>
              <a:rPr lang="en-US" dirty="0" smtClean="0"/>
              <a:t>Material Handling Equipment – Powered Industrial Trucks – Before You Operate</a:t>
            </a:r>
            <a:endParaRPr lang="en-US" dirty="0"/>
          </a:p>
        </p:txBody>
      </p:sp>
      <p:sp>
        <p:nvSpPr>
          <p:cNvPr id="8" name="Slide Number Placeholder 7"/>
          <p:cNvSpPr>
            <a:spLocks noGrp="1"/>
          </p:cNvSpPr>
          <p:nvPr>
            <p:ph type="sldNum" sz="quarter" idx="7"/>
          </p:nvPr>
        </p:nvSpPr>
        <p:spPr/>
        <p:txBody>
          <a:bodyPr/>
          <a:lstStyle/>
          <a:p>
            <a:pPr marL="110489">
              <a:lnSpc>
                <a:spcPct val="100000"/>
              </a:lnSpc>
            </a:pPr>
            <a:fld id="{81D60167-4931-47E6-BA6A-407CBD079E47}" type="slidenum">
              <a:rPr lang="en-US" smtClean="0"/>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4CC"/>
            </a:solidFill>
          </a:ln>
        </p:spPr>
        <p:txBody>
          <a:bodyPr wrap="square" lIns="0" tIns="0" rIns="0" bIns="0" rtlCol="0"/>
          <a:lstStyle/>
          <a:p>
            <a:endParaRPr/>
          </a:p>
        </p:txBody>
      </p:sp>
      <p:sp>
        <p:nvSpPr>
          <p:cNvPr id="3" name="object 3"/>
          <p:cNvSpPr txBox="1"/>
          <p:nvPr/>
        </p:nvSpPr>
        <p:spPr>
          <a:xfrm>
            <a:off x="535940" y="486647"/>
            <a:ext cx="6322060" cy="457200"/>
          </a:xfrm>
          <a:prstGeom prst="rect">
            <a:avLst/>
          </a:prstGeom>
        </p:spPr>
        <p:txBody>
          <a:bodyPr vert="horz" wrap="square" lIns="0" tIns="0" rIns="0" bIns="0" rtlCol="0">
            <a:spAutoFit/>
          </a:bodyPr>
          <a:lstStyle/>
          <a:p>
            <a:pPr marL="12700">
              <a:lnSpc>
                <a:spcPts val="4285"/>
              </a:lnSpc>
              <a:tabLst>
                <a:tab pos="3947795" algn="l"/>
              </a:tabLst>
            </a:pPr>
            <a:r>
              <a:rPr sz="3600" b="1" dirty="0">
                <a:solidFill>
                  <a:srgbClr val="0C2FB8"/>
                </a:solidFill>
                <a:latin typeface="Arial"/>
                <a:cs typeface="Arial"/>
              </a:rPr>
              <a:t>Mate</a:t>
            </a:r>
            <a:r>
              <a:rPr sz="3600" b="1" spc="5" dirty="0">
                <a:solidFill>
                  <a:srgbClr val="0C2FB8"/>
                </a:solidFill>
                <a:latin typeface="Arial"/>
                <a:cs typeface="Arial"/>
              </a:rPr>
              <a:t>r</a:t>
            </a:r>
            <a:r>
              <a:rPr sz="3600" b="1" dirty="0">
                <a:solidFill>
                  <a:srgbClr val="0C2FB8"/>
                </a:solidFill>
                <a:latin typeface="Arial"/>
                <a:cs typeface="Arial"/>
              </a:rPr>
              <a:t>ial</a:t>
            </a:r>
            <a:r>
              <a:rPr sz="3600" b="1" spc="-15" dirty="0">
                <a:solidFill>
                  <a:srgbClr val="0C2FB8"/>
                </a:solidFill>
                <a:latin typeface="Arial"/>
                <a:cs typeface="Arial"/>
              </a:rPr>
              <a:t> </a:t>
            </a:r>
            <a:r>
              <a:rPr sz="3600" b="1" dirty="0">
                <a:solidFill>
                  <a:srgbClr val="0C2FB8"/>
                </a:solidFill>
                <a:latin typeface="Arial"/>
                <a:cs typeface="Arial"/>
              </a:rPr>
              <a:t>Handli</a:t>
            </a:r>
            <a:r>
              <a:rPr sz="3600" b="1" spc="-15" dirty="0">
                <a:solidFill>
                  <a:srgbClr val="0C2FB8"/>
                </a:solidFill>
                <a:latin typeface="Arial"/>
                <a:cs typeface="Arial"/>
              </a:rPr>
              <a:t>n</a:t>
            </a:r>
            <a:r>
              <a:rPr sz="3600" b="1" dirty="0">
                <a:solidFill>
                  <a:srgbClr val="0C2FB8"/>
                </a:solidFill>
                <a:latin typeface="Arial"/>
                <a:cs typeface="Arial"/>
              </a:rPr>
              <a:t>g	Equi</a:t>
            </a:r>
            <a:r>
              <a:rPr sz="3600" b="1" spc="-15" dirty="0">
                <a:solidFill>
                  <a:srgbClr val="0C2FB8"/>
                </a:solidFill>
                <a:latin typeface="Arial"/>
                <a:cs typeface="Arial"/>
              </a:rPr>
              <a:t>p</a:t>
            </a:r>
            <a:r>
              <a:rPr sz="3600" b="1" dirty="0">
                <a:solidFill>
                  <a:srgbClr val="0C2FB8"/>
                </a:solidFill>
                <a:latin typeface="Arial"/>
                <a:cs typeface="Arial"/>
              </a:rPr>
              <a:t>ment</a:t>
            </a:r>
            <a:endParaRPr sz="3600">
              <a:latin typeface="Arial"/>
              <a:cs typeface="Arial"/>
            </a:endParaRPr>
          </a:p>
        </p:txBody>
      </p:sp>
      <p:sp>
        <p:nvSpPr>
          <p:cNvPr id="8" name="Title 7" hidden="1"/>
          <p:cNvSpPr>
            <a:spLocks noGrp="1"/>
          </p:cNvSpPr>
          <p:nvPr>
            <p:ph type="title"/>
          </p:nvPr>
        </p:nvSpPr>
        <p:spPr>
          <a:xfrm>
            <a:off x="556361" y="555615"/>
            <a:ext cx="8031276" cy="1661993"/>
          </a:xfrm>
        </p:spPr>
        <p:txBody>
          <a:bodyPr/>
          <a:lstStyle/>
          <a:p>
            <a:r>
              <a:rPr lang="en-US" dirty="0" smtClean="0"/>
              <a:t>Material Handling Equipment – Powered Industrial Trucks Operation - Loads</a:t>
            </a:r>
            <a:endParaRPr lang="en-US" dirty="0"/>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28</a:t>
            </a:r>
          </a:p>
        </p:txBody>
      </p:sp>
      <p:sp>
        <p:nvSpPr>
          <p:cNvPr id="4" name="object 4"/>
          <p:cNvSpPr txBox="1"/>
          <p:nvPr/>
        </p:nvSpPr>
        <p:spPr>
          <a:xfrm>
            <a:off x="535940" y="1011205"/>
            <a:ext cx="7187565" cy="5609228"/>
          </a:xfrm>
          <a:prstGeom prst="rect">
            <a:avLst/>
          </a:prstGeom>
        </p:spPr>
        <p:txBody>
          <a:bodyPr vert="horz" wrap="square" lIns="0" tIns="0" rIns="0" bIns="0" rtlCol="0">
            <a:spAutoFit/>
          </a:bodyPr>
          <a:lstStyle/>
          <a:p>
            <a:pPr marL="12700">
              <a:lnSpc>
                <a:spcPct val="100000"/>
              </a:lnSpc>
            </a:pPr>
            <a:r>
              <a:rPr sz="2400" b="1" dirty="0">
                <a:solidFill>
                  <a:srgbClr val="0C2FB8"/>
                </a:solidFill>
                <a:latin typeface="Arial"/>
                <a:cs typeface="Arial"/>
              </a:rPr>
              <a:t>Module</a:t>
            </a:r>
            <a:r>
              <a:rPr sz="2400" b="1" spc="-20" dirty="0">
                <a:solidFill>
                  <a:srgbClr val="0C2FB8"/>
                </a:solidFill>
                <a:latin typeface="Arial"/>
                <a:cs typeface="Arial"/>
              </a:rPr>
              <a:t> </a:t>
            </a:r>
            <a:r>
              <a:rPr sz="2400" b="1" dirty="0">
                <a:solidFill>
                  <a:srgbClr val="0C2FB8"/>
                </a:solidFill>
                <a:latin typeface="Arial"/>
                <a:cs typeface="Arial"/>
              </a:rPr>
              <a:t>3</a:t>
            </a:r>
            <a:endParaRPr sz="2400" dirty="0">
              <a:latin typeface="Arial"/>
              <a:cs typeface="Arial"/>
            </a:endParaRPr>
          </a:p>
          <a:p>
            <a:pPr marL="41275">
              <a:lnSpc>
                <a:spcPct val="100000"/>
              </a:lnSpc>
              <a:spcBef>
                <a:spcPts val="1910"/>
              </a:spcBef>
            </a:pPr>
            <a:r>
              <a:rPr sz="2400" b="1" dirty="0">
                <a:solidFill>
                  <a:srgbClr val="0C2FB8"/>
                </a:solidFill>
                <a:latin typeface="Arial"/>
                <a:cs typeface="Arial"/>
              </a:rPr>
              <a:t>P</a:t>
            </a:r>
            <a:r>
              <a:rPr sz="2400" b="1" spc="-10" dirty="0">
                <a:solidFill>
                  <a:srgbClr val="0C2FB8"/>
                </a:solidFill>
                <a:latin typeface="Arial"/>
                <a:cs typeface="Arial"/>
              </a:rPr>
              <a:t>o</a:t>
            </a:r>
            <a:r>
              <a:rPr sz="2400" b="1" spc="20" dirty="0">
                <a:solidFill>
                  <a:srgbClr val="0C2FB8"/>
                </a:solidFill>
                <a:latin typeface="Arial"/>
                <a:cs typeface="Arial"/>
              </a:rPr>
              <a:t>w</a:t>
            </a:r>
            <a:r>
              <a:rPr sz="2400" b="1" dirty="0">
                <a:solidFill>
                  <a:srgbClr val="0C2FB8"/>
                </a:solidFill>
                <a:latin typeface="Arial"/>
                <a:cs typeface="Arial"/>
              </a:rPr>
              <a:t>ered</a:t>
            </a:r>
            <a:r>
              <a:rPr sz="2400" b="1" spc="-30" dirty="0">
                <a:solidFill>
                  <a:srgbClr val="0C2FB8"/>
                </a:solidFill>
                <a:latin typeface="Arial"/>
                <a:cs typeface="Arial"/>
              </a:rPr>
              <a:t> </a:t>
            </a:r>
            <a:r>
              <a:rPr sz="2400" b="1" dirty="0">
                <a:solidFill>
                  <a:srgbClr val="0C2FB8"/>
                </a:solidFill>
                <a:latin typeface="Arial"/>
                <a:cs typeface="Arial"/>
              </a:rPr>
              <a:t>Ind</a:t>
            </a:r>
            <a:r>
              <a:rPr sz="2400" b="1" spc="-10" dirty="0">
                <a:solidFill>
                  <a:srgbClr val="0C2FB8"/>
                </a:solidFill>
                <a:latin typeface="Arial"/>
                <a:cs typeface="Arial"/>
              </a:rPr>
              <a:t>u</a:t>
            </a:r>
            <a:r>
              <a:rPr sz="2400" b="1" dirty="0">
                <a:solidFill>
                  <a:srgbClr val="0C2FB8"/>
                </a:solidFill>
                <a:latin typeface="Arial"/>
                <a:cs typeface="Arial"/>
              </a:rPr>
              <a:t>strial</a:t>
            </a:r>
            <a:r>
              <a:rPr sz="2400" b="1" spc="-30" dirty="0">
                <a:solidFill>
                  <a:srgbClr val="0C2FB8"/>
                </a:solidFill>
                <a:latin typeface="Arial"/>
                <a:cs typeface="Arial"/>
              </a:rPr>
              <a:t> </a:t>
            </a:r>
            <a:r>
              <a:rPr sz="2400" b="1" dirty="0">
                <a:solidFill>
                  <a:srgbClr val="0C2FB8"/>
                </a:solidFill>
                <a:latin typeface="Arial"/>
                <a:cs typeface="Arial"/>
              </a:rPr>
              <a:t>Tru</a:t>
            </a:r>
            <a:r>
              <a:rPr sz="2400" b="1" spc="-10" dirty="0">
                <a:solidFill>
                  <a:srgbClr val="0C2FB8"/>
                </a:solidFill>
                <a:latin typeface="Arial"/>
                <a:cs typeface="Arial"/>
              </a:rPr>
              <a:t>c</a:t>
            </a:r>
            <a:r>
              <a:rPr sz="2400" b="1" dirty="0">
                <a:solidFill>
                  <a:srgbClr val="0C2FB8"/>
                </a:solidFill>
                <a:latin typeface="Arial"/>
                <a:cs typeface="Arial"/>
              </a:rPr>
              <a:t>ks</a:t>
            </a:r>
            <a:r>
              <a:rPr sz="2400" b="1" spc="-10" dirty="0">
                <a:solidFill>
                  <a:srgbClr val="0C2FB8"/>
                </a:solidFill>
                <a:latin typeface="Arial"/>
                <a:cs typeface="Arial"/>
              </a:rPr>
              <a:t> </a:t>
            </a:r>
            <a:r>
              <a:rPr sz="2400" b="1" dirty="0">
                <a:solidFill>
                  <a:srgbClr val="0C2FB8"/>
                </a:solidFill>
                <a:latin typeface="Arial"/>
                <a:cs typeface="Arial"/>
              </a:rPr>
              <a:t>(F</a:t>
            </a:r>
            <a:r>
              <a:rPr sz="2400" b="1" spc="-10" dirty="0">
                <a:solidFill>
                  <a:srgbClr val="0C2FB8"/>
                </a:solidFill>
                <a:latin typeface="Arial"/>
                <a:cs typeface="Arial"/>
              </a:rPr>
              <a:t>o</a:t>
            </a:r>
            <a:r>
              <a:rPr sz="2400" b="1" dirty="0">
                <a:solidFill>
                  <a:srgbClr val="0C2FB8"/>
                </a:solidFill>
                <a:latin typeface="Arial"/>
                <a:cs typeface="Arial"/>
              </a:rPr>
              <a:t>rkli</a:t>
            </a:r>
            <a:r>
              <a:rPr sz="2400" b="1" spc="5" dirty="0">
                <a:solidFill>
                  <a:srgbClr val="0C2FB8"/>
                </a:solidFill>
                <a:latin typeface="Arial"/>
                <a:cs typeface="Arial"/>
              </a:rPr>
              <a:t>f</a:t>
            </a:r>
            <a:r>
              <a:rPr sz="2400" b="1" dirty="0">
                <a:solidFill>
                  <a:srgbClr val="0C2FB8"/>
                </a:solidFill>
                <a:latin typeface="Arial"/>
                <a:cs typeface="Arial"/>
              </a:rPr>
              <a:t>ts)</a:t>
            </a:r>
            <a:r>
              <a:rPr sz="2400" b="1" spc="-15" dirty="0">
                <a:solidFill>
                  <a:srgbClr val="0C2FB8"/>
                </a:solidFill>
                <a:latin typeface="Arial"/>
                <a:cs typeface="Arial"/>
              </a:rPr>
              <a:t> </a:t>
            </a:r>
            <a:r>
              <a:rPr sz="2400" b="1" dirty="0">
                <a:solidFill>
                  <a:srgbClr val="0C2FB8"/>
                </a:solidFill>
                <a:latin typeface="Arial"/>
                <a:cs typeface="Arial"/>
              </a:rPr>
              <a:t>Operatio</a:t>
            </a:r>
            <a:r>
              <a:rPr sz="2400" b="1" spc="-5" dirty="0">
                <a:solidFill>
                  <a:srgbClr val="0C2FB8"/>
                </a:solidFill>
                <a:latin typeface="Arial"/>
                <a:cs typeface="Arial"/>
              </a:rPr>
              <a:t>n</a:t>
            </a:r>
            <a:r>
              <a:rPr sz="2400" b="1" dirty="0">
                <a:solidFill>
                  <a:srgbClr val="0C2FB8"/>
                </a:solidFill>
                <a:latin typeface="Arial"/>
                <a:cs typeface="Arial"/>
              </a:rPr>
              <a:t>-</a:t>
            </a:r>
            <a:endParaRPr sz="2400" dirty="0">
              <a:latin typeface="Arial"/>
              <a:cs typeface="Arial"/>
            </a:endParaRPr>
          </a:p>
          <a:p>
            <a:pPr marL="41275">
              <a:lnSpc>
                <a:spcPct val="100000"/>
              </a:lnSpc>
            </a:pPr>
            <a:r>
              <a:rPr sz="2400" b="1" spc="-5" dirty="0">
                <a:solidFill>
                  <a:srgbClr val="0C2FB8"/>
                </a:solidFill>
                <a:latin typeface="Arial"/>
                <a:cs typeface="Arial"/>
              </a:rPr>
              <a:t>Loads</a:t>
            </a:r>
            <a:endParaRPr sz="2400" dirty="0">
              <a:latin typeface="Arial"/>
              <a:cs typeface="Arial"/>
            </a:endParaRPr>
          </a:p>
          <a:p>
            <a:pPr marL="610235" marR="251460" indent="-469265">
              <a:lnSpc>
                <a:spcPct val="100000"/>
              </a:lnSpc>
              <a:spcBef>
                <a:spcPts val="875"/>
              </a:spcBef>
              <a:buClr>
                <a:srgbClr val="0C2FB8"/>
              </a:buClr>
              <a:buFont typeface="Wingdings"/>
              <a:buChar char=""/>
              <a:tabLst>
                <a:tab pos="610870" algn="l"/>
              </a:tabLst>
            </a:pPr>
            <a:r>
              <a:rPr sz="2000" dirty="0">
                <a:latin typeface="Arial"/>
                <a:cs typeface="Arial"/>
              </a:rPr>
              <a:t>Make</a:t>
            </a:r>
            <a:r>
              <a:rPr sz="2000" spc="-30" dirty="0">
                <a:latin typeface="Arial"/>
                <a:cs typeface="Arial"/>
              </a:rPr>
              <a:t> </a:t>
            </a:r>
            <a:r>
              <a:rPr sz="2000" dirty="0">
                <a:latin typeface="Arial"/>
                <a:cs typeface="Arial"/>
              </a:rPr>
              <a:t>s</a:t>
            </a:r>
            <a:r>
              <a:rPr sz="2000" spc="5" dirty="0">
                <a:latin typeface="Arial"/>
                <a:cs typeface="Arial"/>
              </a:rPr>
              <a:t>u</a:t>
            </a:r>
            <a:r>
              <a:rPr sz="2000" dirty="0">
                <a:latin typeface="Arial"/>
                <a:cs typeface="Arial"/>
              </a:rPr>
              <a:t>re</a:t>
            </a:r>
            <a:r>
              <a:rPr sz="2000" spc="-25" dirty="0">
                <a:latin typeface="Arial"/>
                <a:cs typeface="Arial"/>
              </a:rPr>
              <a:t> </a:t>
            </a:r>
            <a:r>
              <a:rPr sz="2000" dirty="0">
                <a:latin typeface="Arial"/>
                <a:cs typeface="Arial"/>
              </a:rPr>
              <a:t>loads</a:t>
            </a:r>
            <a:r>
              <a:rPr sz="2000" spc="-10" dirty="0">
                <a:latin typeface="Arial"/>
                <a:cs typeface="Arial"/>
              </a:rPr>
              <a:t> </a:t>
            </a:r>
            <a:r>
              <a:rPr sz="2000" dirty="0">
                <a:latin typeface="Arial"/>
                <a:cs typeface="Arial"/>
              </a:rPr>
              <a:t>are</a:t>
            </a:r>
            <a:r>
              <a:rPr sz="2000" spc="-30" dirty="0">
                <a:latin typeface="Arial"/>
                <a:cs typeface="Arial"/>
              </a:rPr>
              <a:t> </a:t>
            </a:r>
            <a:r>
              <a:rPr sz="2000" dirty="0">
                <a:latin typeface="Arial"/>
                <a:cs typeface="Arial"/>
              </a:rPr>
              <a:t>not</a:t>
            </a:r>
            <a:r>
              <a:rPr sz="2000" spc="-5" dirty="0">
                <a:latin typeface="Arial"/>
                <a:cs typeface="Arial"/>
              </a:rPr>
              <a:t> </a:t>
            </a:r>
            <a:r>
              <a:rPr sz="2000" dirty="0">
                <a:latin typeface="Arial"/>
                <a:cs typeface="Arial"/>
              </a:rPr>
              <a:t>heavier</a:t>
            </a:r>
            <a:r>
              <a:rPr sz="2000" spc="-15" dirty="0">
                <a:latin typeface="Arial"/>
                <a:cs typeface="Arial"/>
              </a:rPr>
              <a:t> </a:t>
            </a:r>
            <a:r>
              <a:rPr sz="2000" dirty="0">
                <a:latin typeface="Arial"/>
                <a:cs typeface="Arial"/>
              </a:rPr>
              <a:t>than</a:t>
            </a:r>
            <a:r>
              <a:rPr sz="2000" spc="-15" dirty="0">
                <a:latin typeface="Arial"/>
                <a:cs typeface="Arial"/>
              </a:rPr>
              <a:t> </a:t>
            </a:r>
            <a:r>
              <a:rPr sz="2000" dirty="0">
                <a:latin typeface="Arial"/>
                <a:cs typeface="Arial"/>
              </a:rPr>
              <a:t>the</a:t>
            </a:r>
            <a:r>
              <a:rPr sz="2000" spc="-20" dirty="0">
                <a:latin typeface="Arial"/>
                <a:cs typeface="Arial"/>
              </a:rPr>
              <a:t> </a:t>
            </a:r>
            <a:r>
              <a:rPr sz="2000" dirty="0">
                <a:latin typeface="Arial"/>
                <a:cs typeface="Arial"/>
              </a:rPr>
              <a:t>c</a:t>
            </a:r>
            <a:r>
              <a:rPr sz="2000" spc="5" dirty="0">
                <a:latin typeface="Arial"/>
                <a:cs typeface="Arial"/>
              </a:rPr>
              <a:t>a</a:t>
            </a:r>
            <a:r>
              <a:rPr sz="2000" dirty="0">
                <a:latin typeface="Arial"/>
                <a:cs typeface="Arial"/>
              </a:rPr>
              <a:t>pa</a:t>
            </a:r>
            <a:r>
              <a:rPr sz="2000" spc="5" dirty="0">
                <a:latin typeface="Arial"/>
                <a:cs typeface="Arial"/>
              </a:rPr>
              <a:t>c</a:t>
            </a:r>
            <a:r>
              <a:rPr sz="2000" dirty="0">
                <a:latin typeface="Arial"/>
                <a:cs typeface="Arial"/>
              </a:rPr>
              <a:t>ity</a:t>
            </a:r>
            <a:r>
              <a:rPr sz="2000" spc="-45" dirty="0">
                <a:latin typeface="Arial"/>
                <a:cs typeface="Arial"/>
              </a:rPr>
              <a:t> </a:t>
            </a:r>
            <a:r>
              <a:rPr sz="2000" dirty="0">
                <a:latin typeface="Arial"/>
                <a:cs typeface="Arial"/>
              </a:rPr>
              <a:t>of</a:t>
            </a:r>
            <a:r>
              <a:rPr sz="2000" spc="-10" dirty="0">
                <a:latin typeface="Arial"/>
                <a:cs typeface="Arial"/>
              </a:rPr>
              <a:t> </a:t>
            </a:r>
            <a:r>
              <a:rPr sz="2000" dirty="0">
                <a:latin typeface="Arial"/>
                <a:cs typeface="Arial"/>
              </a:rPr>
              <a:t>the indu</a:t>
            </a:r>
            <a:r>
              <a:rPr sz="2000" spc="5" dirty="0">
                <a:latin typeface="Arial"/>
                <a:cs typeface="Arial"/>
              </a:rPr>
              <a:t>s</a:t>
            </a:r>
            <a:r>
              <a:rPr sz="2000" dirty="0">
                <a:latin typeface="Arial"/>
                <a:cs typeface="Arial"/>
              </a:rPr>
              <a:t>trial</a:t>
            </a:r>
            <a:r>
              <a:rPr sz="2000" spc="-15" dirty="0">
                <a:latin typeface="Arial"/>
                <a:cs typeface="Arial"/>
              </a:rPr>
              <a:t> </a:t>
            </a:r>
            <a:r>
              <a:rPr sz="2000" dirty="0">
                <a:latin typeface="Arial"/>
                <a:cs typeface="Arial"/>
              </a:rPr>
              <a:t>tru</a:t>
            </a:r>
            <a:r>
              <a:rPr sz="2000" spc="5" dirty="0">
                <a:latin typeface="Arial"/>
                <a:cs typeface="Arial"/>
              </a:rPr>
              <a:t>c</a:t>
            </a:r>
            <a:r>
              <a:rPr sz="2000" dirty="0">
                <a:latin typeface="Arial"/>
                <a:cs typeface="Arial"/>
              </a:rPr>
              <a:t>k</a:t>
            </a:r>
          </a:p>
          <a:p>
            <a:pPr marL="610235" indent="-524510">
              <a:lnSpc>
                <a:spcPct val="100000"/>
              </a:lnSpc>
              <a:buClr>
                <a:srgbClr val="0C2FB8"/>
              </a:buClr>
              <a:buFont typeface="Wingdings"/>
              <a:buChar char=""/>
              <a:tabLst>
                <a:tab pos="610870" algn="l"/>
              </a:tabLst>
            </a:pPr>
            <a:r>
              <a:rPr sz="2000" dirty="0">
                <a:latin typeface="Arial"/>
                <a:cs typeface="Arial"/>
              </a:rPr>
              <a:t>Loads</a:t>
            </a:r>
            <a:r>
              <a:rPr sz="2000" spc="-25" dirty="0">
                <a:latin typeface="Arial"/>
                <a:cs typeface="Arial"/>
              </a:rPr>
              <a:t> </a:t>
            </a:r>
            <a:r>
              <a:rPr sz="2000" dirty="0">
                <a:latin typeface="Arial"/>
                <a:cs typeface="Arial"/>
              </a:rPr>
              <a:t>should</a:t>
            </a:r>
            <a:r>
              <a:rPr sz="2000" spc="-20" dirty="0">
                <a:latin typeface="Arial"/>
                <a:cs typeface="Arial"/>
              </a:rPr>
              <a:t> </a:t>
            </a:r>
            <a:r>
              <a:rPr sz="2000" dirty="0">
                <a:latin typeface="Arial"/>
                <a:cs typeface="Arial"/>
              </a:rPr>
              <a:t>be</a:t>
            </a:r>
            <a:r>
              <a:rPr sz="2000" spc="-15" dirty="0">
                <a:latin typeface="Arial"/>
                <a:cs typeface="Arial"/>
              </a:rPr>
              <a:t> </a:t>
            </a:r>
            <a:r>
              <a:rPr sz="2000" dirty="0">
                <a:latin typeface="Arial"/>
                <a:cs typeface="Arial"/>
              </a:rPr>
              <a:t>stable</a:t>
            </a:r>
            <a:r>
              <a:rPr sz="2000" spc="-25" dirty="0">
                <a:latin typeface="Arial"/>
                <a:cs typeface="Arial"/>
              </a:rPr>
              <a:t> </a:t>
            </a:r>
            <a:r>
              <a:rPr sz="2000" dirty="0">
                <a:latin typeface="Arial"/>
                <a:cs typeface="Arial"/>
              </a:rPr>
              <a:t>and</a:t>
            </a:r>
            <a:r>
              <a:rPr sz="2000" spc="-20" dirty="0">
                <a:latin typeface="Arial"/>
                <a:cs typeface="Arial"/>
              </a:rPr>
              <a:t> </a:t>
            </a:r>
            <a:r>
              <a:rPr sz="2000" dirty="0">
                <a:latin typeface="Arial"/>
                <a:cs typeface="Arial"/>
              </a:rPr>
              <a:t>safely</a:t>
            </a:r>
            <a:r>
              <a:rPr sz="2000" spc="-10" dirty="0">
                <a:latin typeface="Arial"/>
                <a:cs typeface="Arial"/>
              </a:rPr>
              <a:t> </a:t>
            </a:r>
            <a:r>
              <a:rPr sz="2000" dirty="0">
                <a:latin typeface="Arial"/>
                <a:cs typeface="Arial"/>
              </a:rPr>
              <a:t>arranged</a:t>
            </a:r>
            <a:r>
              <a:rPr sz="2000" spc="-50" dirty="0">
                <a:latin typeface="Arial"/>
                <a:cs typeface="Arial"/>
              </a:rPr>
              <a:t> </a:t>
            </a:r>
            <a:r>
              <a:rPr sz="2000" dirty="0">
                <a:latin typeface="Arial"/>
                <a:cs typeface="Arial"/>
              </a:rPr>
              <a:t>and</a:t>
            </a:r>
            <a:r>
              <a:rPr sz="2000" spc="-15" dirty="0">
                <a:latin typeface="Arial"/>
                <a:cs typeface="Arial"/>
              </a:rPr>
              <a:t> </a:t>
            </a:r>
            <a:r>
              <a:rPr sz="2000" dirty="0">
                <a:latin typeface="Arial"/>
                <a:cs typeface="Arial"/>
              </a:rPr>
              <a:t>within</a:t>
            </a:r>
            <a:r>
              <a:rPr sz="2000" spc="-10" dirty="0">
                <a:latin typeface="Arial"/>
                <a:cs typeface="Arial"/>
              </a:rPr>
              <a:t> </a:t>
            </a:r>
            <a:r>
              <a:rPr sz="2000" dirty="0">
                <a:latin typeface="Arial"/>
                <a:cs typeface="Arial"/>
              </a:rPr>
              <a:t>the</a:t>
            </a:r>
          </a:p>
          <a:p>
            <a:pPr marL="610235">
              <a:lnSpc>
                <a:spcPts val="2220"/>
              </a:lnSpc>
            </a:pPr>
            <a:r>
              <a:rPr sz="2000" dirty="0">
                <a:latin typeface="Arial"/>
                <a:cs typeface="Arial"/>
              </a:rPr>
              <a:t>rated</a:t>
            </a:r>
            <a:r>
              <a:rPr sz="2000" spc="-30" dirty="0">
                <a:latin typeface="Arial"/>
                <a:cs typeface="Arial"/>
              </a:rPr>
              <a:t> </a:t>
            </a:r>
            <a:r>
              <a:rPr sz="2000" dirty="0">
                <a:latin typeface="Arial"/>
                <a:cs typeface="Arial"/>
              </a:rPr>
              <a:t>c</a:t>
            </a:r>
            <a:r>
              <a:rPr sz="2000" spc="5" dirty="0">
                <a:latin typeface="Arial"/>
                <a:cs typeface="Arial"/>
              </a:rPr>
              <a:t>a</a:t>
            </a:r>
            <a:r>
              <a:rPr sz="2000" dirty="0">
                <a:latin typeface="Arial"/>
                <a:cs typeface="Arial"/>
              </a:rPr>
              <a:t>pa</a:t>
            </a:r>
            <a:r>
              <a:rPr sz="2000" spc="5" dirty="0">
                <a:latin typeface="Arial"/>
                <a:cs typeface="Arial"/>
              </a:rPr>
              <a:t>c</a:t>
            </a:r>
            <a:r>
              <a:rPr sz="2000" dirty="0">
                <a:latin typeface="Arial"/>
                <a:cs typeface="Arial"/>
              </a:rPr>
              <a:t>ity</a:t>
            </a:r>
            <a:r>
              <a:rPr sz="2000" spc="-45" dirty="0">
                <a:latin typeface="Arial"/>
                <a:cs typeface="Arial"/>
              </a:rPr>
              <a:t> </a:t>
            </a:r>
            <a:r>
              <a:rPr sz="2000" dirty="0">
                <a:latin typeface="Arial"/>
                <a:cs typeface="Arial"/>
              </a:rPr>
              <a:t>of</a:t>
            </a:r>
            <a:r>
              <a:rPr sz="2000" spc="-10" dirty="0">
                <a:latin typeface="Arial"/>
                <a:cs typeface="Arial"/>
              </a:rPr>
              <a:t> </a:t>
            </a:r>
            <a:r>
              <a:rPr sz="2000" dirty="0">
                <a:latin typeface="Arial"/>
                <a:cs typeface="Arial"/>
              </a:rPr>
              <a:t>the</a:t>
            </a:r>
            <a:r>
              <a:rPr sz="2000" spc="-10" dirty="0">
                <a:latin typeface="Arial"/>
                <a:cs typeface="Arial"/>
              </a:rPr>
              <a:t> </a:t>
            </a:r>
            <a:r>
              <a:rPr sz="2000" dirty="0">
                <a:latin typeface="Arial"/>
                <a:cs typeface="Arial"/>
              </a:rPr>
              <a:t>tru</a:t>
            </a:r>
            <a:r>
              <a:rPr sz="2000" spc="5" dirty="0">
                <a:latin typeface="Arial"/>
                <a:cs typeface="Arial"/>
              </a:rPr>
              <a:t>c</a:t>
            </a:r>
            <a:r>
              <a:rPr sz="2000" dirty="0">
                <a:latin typeface="Arial"/>
                <a:cs typeface="Arial"/>
              </a:rPr>
              <a:t>k</a:t>
            </a:r>
          </a:p>
          <a:p>
            <a:pPr marL="610235" marR="206375" indent="-524510">
              <a:lnSpc>
                <a:spcPts val="2039"/>
              </a:lnSpc>
              <a:spcBef>
                <a:spcPts val="185"/>
              </a:spcBef>
              <a:buClr>
                <a:srgbClr val="0C2FB8"/>
              </a:buClr>
              <a:buFont typeface="Wingdings"/>
              <a:buChar char=""/>
              <a:tabLst>
                <a:tab pos="610870" algn="l"/>
              </a:tabLst>
            </a:pPr>
            <a:r>
              <a:rPr sz="2000" dirty="0">
                <a:latin typeface="Arial"/>
                <a:cs typeface="Arial"/>
              </a:rPr>
              <a:t>Follow s</a:t>
            </a:r>
            <a:r>
              <a:rPr sz="2000" spc="5" dirty="0">
                <a:latin typeface="Arial"/>
                <a:cs typeface="Arial"/>
              </a:rPr>
              <a:t>a</a:t>
            </a:r>
            <a:r>
              <a:rPr sz="2000" dirty="0">
                <a:latin typeface="Arial"/>
                <a:cs typeface="Arial"/>
              </a:rPr>
              <a:t>fe</a:t>
            </a:r>
            <a:r>
              <a:rPr sz="2000" spc="-20" dirty="0">
                <a:latin typeface="Arial"/>
                <a:cs typeface="Arial"/>
              </a:rPr>
              <a:t> </a:t>
            </a:r>
            <a:r>
              <a:rPr sz="2000" dirty="0">
                <a:latin typeface="Arial"/>
                <a:cs typeface="Arial"/>
              </a:rPr>
              <a:t>ope</a:t>
            </a:r>
            <a:r>
              <a:rPr sz="2000" spc="5" dirty="0">
                <a:latin typeface="Arial"/>
                <a:cs typeface="Arial"/>
              </a:rPr>
              <a:t>r</a:t>
            </a:r>
            <a:r>
              <a:rPr sz="2000" dirty="0">
                <a:latin typeface="Arial"/>
                <a:cs typeface="Arial"/>
              </a:rPr>
              <a:t>ating</a:t>
            </a:r>
            <a:r>
              <a:rPr sz="2000" spc="-45" dirty="0">
                <a:latin typeface="Arial"/>
                <a:cs typeface="Arial"/>
              </a:rPr>
              <a:t> </a:t>
            </a:r>
            <a:r>
              <a:rPr sz="2000" dirty="0">
                <a:latin typeface="Arial"/>
                <a:cs typeface="Arial"/>
              </a:rPr>
              <a:t>pro</a:t>
            </a:r>
            <a:r>
              <a:rPr sz="2000" spc="5" dirty="0">
                <a:latin typeface="Arial"/>
                <a:cs typeface="Arial"/>
              </a:rPr>
              <a:t>c</a:t>
            </a:r>
            <a:r>
              <a:rPr sz="2000" dirty="0">
                <a:latin typeface="Arial"/>
                <a:cs typeface="Arial"/>
              </a:rPr>
              <a:t>edu</a:t>
            </a:r>
            <a:r>
              <a:rPr sz="2000" spc="5" dirty="0">
                <a:latin typeface="Arial"/>
                <a:cs typeface="Arial"/>
              </a:rPr>
              <a:t>r</a:t>
            </a:r>
            <a:r>
              <a:rPr sz="2000" spc="-10" dirty="0">
                <a:latin typeface="Arial"/>
                <a:cs typeface="Arial"/>
              </a:rPr>
              <a:t>e</a:t>
            </a:r>
            <a:r>
              <a:rPr sz="2000" dirty="0">
                <a:latin typeface="Arial"/>
                <a:cs typeface="Arial"/>
              </a:rPr>
              <a:t>s</a:t>
            </a:r>
            <a:r>
              <a:rPr sz="2000" spc="-50" dirty="0">
                <a:latin typeface="Arial"/>
                <a:cs typeface="Arial"/>
              </a:rPr>
              <a:t> </a:t>
            </a:r>
            <a:r>
              <a:rPr sz="2000" dirty="0">
                <a:latin typeface="Arial"/>
                <a:cs typeface="Arial"/>
              </a:rPr>
              <a:t>for</a:t>
            </a:r>
            <a:r>
              <a:rPr sz="2000" spc="-15" dirty="0">
                <a:latin typeface="Arial"/>
                <a:cs typeface="Arial"/>
              </a:rPr>
              <a:t> </a:t>
            </a:r>
            <a:r>
              <a:rPr sz="2000" dirty="0">
                <a:latin typeface="Arial"/>
                <a:cs typeface="Arial"/>
              </a:rPr>
              <a:t>picking</a:t>
            </a:r>
            <a:r>
              <a:rPr sz="2000" spc="-15" dirty="0">
                <a:latin typeface="Arial"/>
                <a:cs typeface="Arial"/>
              </a:rPr>
              <a:t> </a:t>
            </a:r>
            <a:r>
              <a:rPr sz="2000" dirty="0">
                <a:latin typeface="Arial"/>
                <a:cs typeface="Arial"/>
              </a:rPr>
              <a:t>up,</a:t>
            </a:r>
            <a:r>
              <a:rPr sz="2000" spc="-20" dirty="0">
                <a:latin typeface="Arial"/>
                <a:cs typeface="Arial"/>
              </a:rPr>
              <a:t> </a:t>
            </a:r>
            <a:r>
              <a:rPr sz="2000" dirty="0">
                <a:latin typeface="Arial"/>
                <a:cs typeface="Arial"/>
              </a:rPr>
              <a:t>mov</a:t>
            </a:r>
            <a:r>
              <a:rPr sz="2000" spc="-10" dirty="0">
                <a:latin typeface="Arial"/>
                <a:cs typeface="Arial"/>
              </a:rPr>
              <a:t>i</a:t>
            </a:r>
            <a:r>
              <a:rPr sz="2000" dirty="0">
                <a:latin typeface="Arial"/>
                <a:cs typeface="Arial"/>
              </a:rPr>
              <a:t>ng, put</a:t>
            </a:r>
            <a:r>
              <a:rPr sz="2000" spc="-10" dirty="0">
                <a:latin typeface="Arial"/>
                <a:cs typeface="Arial"/>
              </a:rPr>
              <a:t>t</a:t>
            </a:r>
            <a:r>
              <a:rPr sz="2000" dirty="0">
                <a:latin typeface="Arial"/>
                <a:cs typeface="Arial"/>
              </a:rPr>
              <a:t>ing</a:t>
            </a:r>
            <a:r>
              <a:rPr sz="2000" spc="-15" dirty="0">
                <a:latin typeface="Arial"/>
                <a:cs typeface="Arial"/>
              </a:rPr>
              <a:t> </a:t>
            </a:r>
            <a:r>
              <a:rPr sz="2000" dirty="0">
                <a:latin typeface="Arial"/>
                <a:cs typeface="Arial"/>
              </a:rPr>
              <a:t>do</a:t>
            </a:r>
            <a:r>
              <a:rPr sz="2000" spc="5" dirty="0">
                <a:latin typeface="Arial"/>
                <a:cs typeface="Arial"/>
              </a:rPr>
              <a:t>w</a:t>
            </a:r>
            <a:r>
              <a:rPr sz="2000" dirty="0">
                <a:latin typeface="Arial"/>
                <a:cs typeface="Arial"/>
              </a:rPr>
              <a:t>n</a:t>
            </a:r>
            <a:r>
              <a:rPr sz="2000" spc="-15" dirty="0">
                <a:latin typeface="Arial"/>
                <a:cs typeface="Arial"/>
              </a:rPr>
              <a:t> </a:t>
            </a:r>
            <a:r>
              <a:rPr sz="2000" dirty="0">
                <a:latin typeface="Arial"/>
                <a:cs typeface="Arial"/>
              </a:rPr>
              <a:t>and</a:t>
            </a:r>
            <a:r>
              <a:rPr sz="2000" spc="-15" dirty="0">
                <a:latin typeface="Arial"/>
                <a:cs typeface="Arial"/>
              </a:rPr>
              <a:t> </a:t>
            </a:r>
            <a:r>
              <a:rPr sz="2000" dirty="0">
                <a:latin typeface="Arial"/>
                <a:cs typeface="Arial"/>
              </a:rPr>
              <a:t>sta</a:t>
            </a:r>
            <a:r>
              <a:rPr sz="2000" spc="5" dirty="0">
                <a:latin typeface="Arial"/>
                <a:cs typeface="Arial"/>
              </a:rPr>
              <a:t>c</a:t>
            </a:r>
            <a:r>
              <a:rPr sz="2000" dirty="0">
                <a:latin typeface="Arial"/>
                <a:cs typeface="Arial"/>
              </a:rPr>
              <a:t>king</a:t>
            </a:r>
            <a:r>
              <a:rPr sz="2000" spc="-30" dirty="0">
                <a:latin typeface="Arial"/>
                <a:cs typeface="Arial"/>
              </a:rPr>
              <a:t> </a:t>
            </a:r>
            <a:r>
              <a:rPr sz="2000" dirty="0">
                <a:latin typeface="Arial"/>
                <a:cs typeface="Arial"/>
              </a:rPr>
              <a:t>loads</a:t>
            </a:r>
          </a:p>
          <a:p>
            <a:pPr marL="610235" indent="-524510">
              <a:lnSpc>
                <a:spcPts val="1855"/>
              </a:lnSpc>
              <a:buClr>
                <a:srgbClr val="0C2FB8"/>
              </a:buClr>
              <a:buFont typeface="Wingdings"/>
              <a:buChar char=""/>
              <a:tabLst>
                <a:tab pos="610870" algn="l"/>
              </a:tabLst>
            </a:pPr>
            <a:r>
              <a:rPr sz="2000" dirty="0">
                <a:latin typeface="Arial"/>
                <a:cs typeface="Arial"/>
              </a:rPr>
              <a:t>Center</a:t>
            </a:r>
            <a:r>
              <a:rPr sz="2000" spc="-25" dirty="0">
                <a:latin typeface="Arial"/>
                <a:cs typeface="Arial"/>
              </a:rPr>
              <a:t> </a:t>
            </a:r>
            <a:r>
              <a:rPr sz="2000" dirty="0">
                <a:latin typeface="Arial"/>
                <a:cs typeface="Arial"/>
              </a:rPr>
              <a:t>the</a:t>
            </a:r>
            <a:r>
              <a:rPr sz="2000" spc="-20" dirty="0">
                <a:latin typeface="Arial"/>
                <a:cs typeface="Arial"/>
              </a:rPr>
              <a:t> </a:t>
            </a:r>
            <a:r>
              <a:rPr sz="2000" dirty="0">
                <a:latin typeface="Arial"/>
                <a:cs typeface="Arial"/>
              </a:rPr>
              <a:t>load</a:t>
            </a:r>
            <a:r>
              <a:rPr sz="2000" spc="-15" dirty="0">
                <a:latin typeface="Arial"/>
                <a:cs typeface="Arial"/>
              </a:rPr>
              <a:t> </a:t>
            </a:r>
            <a:r>
              <a:rPr sz="2000" dirty="0">
                <a:latin typeface="Arial"/>
                <a:cs typeface="Arial"/>
              </a:rPr>
              <a:t>on </a:t>
            </a:r>
            <a:r>
              <a:rPr sz="2000" spc="-10" dirty="0">
                <a:latin typeface="Arial"/>
                <a:cs typeface="Arial"/>
              </a:rPr>
              <a:t>t</a:t>
            </a:r>
            <a:r>
              <a:rPr sz="2000" dirty="0">
                <a:latin typeface="Arial"/>
                <a:cs typeface="Arial"/>
              </a:rPr>
              <a:t>he</a:t>
            </a:r>
            <a:r>
              <a:rPr sz="2000" spc="-15" dirty="0">
                <a:latin typeface="Arial"/>
                <a:cs typeface="Arial"/>
              </a:rPr>
              <a:t> </a:t>
            </a:r>
            <a:r>
              <a:rPr sz="2000" dirty="0">
                <a:latin typeface="Arial"/>
                <a:cs typeface="Arial"/>
              </a:rPr>
              <a:t>for</a:t>
            </a:r>
            <a:r>
              <a:rPr sz="2000" spc="5" dirty="0">
                <a:latin typeface="Arial"/>
                <a:cs typeface="Arial"/>
              </a:rPr>
              <a:t>k</a:t>
            </a:r>
            <a:r>
              <a:rPr sz="2000" dirty="0">
                <a:latin typeface="Arial"/>
                <a:cs typeface="Arial"/>
              </a:rPr>
              <a:t>s</a:t>
            </a:r>
            <a:r>
              <a:rPr sz="2000" spc="-35" dirty="0">
                <a:latin typeface="Arial"/>
                <a:cs typeface="Arial"/>
              </a:rPr>
              <a:t> </a:t>
            </a:r>
            <a:r>
              <a:rPr sz="2000" dirty="0">
                <a:latin typeface="Arial"/>
                <a:cs typeface="Arial"/>
              </a:rPr>
              <a:t>and</a:t>
            </a:r>
            <a:r>
              <a:rPr sz="2000" spc="-15" dirty="0">
                <a:latin typeface="Arial"/>
                <a:cs typeface="Arial"/>
              </a:rPr>
              <a:t> </a:t>
            </a:r>
            <a:r>
              <a:rPr sz="2000" dirty="0">
                <a:latin typeface="Arial"/>
                <a:cs typeface="Arial"/>
              </a:rPr>
              <a:t>as</a:t>
            </a:r>
            <a:r>
              <a:rPr sz="2000" spc="-15" dirty="0">
                <a:latin typeface="Arial"/>
                <a:cs typeface="Arial"/>
              </a:rPr>
              <a:t> </a:t>
            </a:r>
            <a:r>
              <a:rPr sz="2000" dirty="0">
                <a:latin typeface="Arial"/>
                <a:cs typeface="Arial"/>
              </a:rPr>
              <a:t>close</a:t>
            </a:r>
            <a:r>
              <a:rPr sz="2000" spc="-25" dirty="0">
                <a:latin typeface="Arial"/>
                <a:cs typeface="Arial"/>
              </a:rPr>
              <a:t> </a:t>
            </a:r>
            <a:r>
              <a:rPr sz="2000" dirty="0">
                <a:latin typeface="Arial"/>
                <a:cs typeface="Arial"/>
              </a:rPr>
              <a:t>to</a:t>
            </a:r>
            <a:r>
              <a:rPr sz="2000" spc="-10" dirty="0">
                <a:latin typeface="Arial"/>
                <a:cs typeface="Arial"/>
              </a:rPr>
              <a:t> </a:t>
            </a:r>
            <a:r>
              <a:rPr sz="2000" dirty="0">
                <a:latin typeface="Arial"/>
                <a:cs typeface="Arial"/>
              </a:rPr>
              <a:t>the</a:t>
            </a:r>
            <a:r>
              <a:rPr sz="2000" spc="-20" dirty="0">
                <a:latin typeface="Arial"/>
                <a:cs typeface="Arial"/>
              </a:rPr>
              <a:t> </a:t>
            </a:r>
            <a:r>
              <a:rPr sz="2000" dirty="0">
                <a:latin typeface="Arial"/>
                <a:cs typeface="Arial"/>
              </a:rPr>
              <a:t>mast</a:t>
            </a:r>
            <a:r>
              <a:rPr sz="2000" spc="-35" dirty="0">
                <a:latin typeface="Arial"/>
                <a:cs typeface="Arial"/>
              </a:rPr>
              <a:t> </a:t>
            </a:r>
            <a:r>
              <a:rPr sz="2000" dirty="0">
                <a:latin typeface="Arial"/>
                <a:cs typeface="Arial"/>
              </a:rPr>
              <a:t>as</a:t>
            </a:r>
          </a:p>
          <a:p>
            <a:pPr marL="610235">
              <a:lnSpc>
                <a:spcPts val="2039"/>
              </a:lnSpc>
              <a:tabLst>
                <a:tab pos="3038475" algn="l"/>
              </a:tabLst>
            </a:pPr>
            <a:r>
              <a:rPr sz="2000" dirty="0">
                <a:latin typeface="Arial"/>
                <a:cs typeface="Arial"/>
              </a:rPr>
              <a:t>pos</a:t>
            </a:r>
            <a:r>
              <a:rPr sz="2000" spc="5" dirty="0">
                <a:latin typeface="Arial"/>
                <a:cs typeface="Arial"/>
              </a:rPr>
              <a:t>s</a:t>
            </a:r>
            <a:r>
              <a:rPr sz="2000" dirty="0">
                <a:latin typeface="Arial"/>
                <a:cs typeface="Arial"/>
              </a:rPr>
              <a:t>ible</a:t>
            </a:r>
            <a:r>
              <a:rPr sz="2000" spc="-35" dirty="0">
                <a:latin typeface="Arial"/>
                <a:cs typeface="Arial"/>
              </a:rPr>
              <a:t> </a:t>
            </a:r>
            <a:r>
              <a:rPr sz="2000" dirty="0">
                <a:latin typeface="Arial"/>
                <a:cs typeface="Arial"/>
              </a:rPr>
              <a:t>to</a:t>
            </a:r>
            <a:r>
              <a:rPr sz="2000" spc="-15" dirty="0">
                <a:latin typeface="Arial"/>
                <a:cs typeface="Arial"/>
              </a:rPr>
              <a:t> </a:t>
            </a:r>
            <a:r>
              <a:rPr sz="2000" dirty="0">
                <a:latin typeface="Arial"/>
                <a:cs typeface="Arial"/>
              </a:rPr>
              <a:t>mini</a:t>
            </a:r>
            <a:r>
              <a:rPr sz="2000" spc="-10" dirty="0">
                <a:latin typeface="Arial"/>
                <a:cs typeface="Arial"/>
              </a:rPr>
              <a:t>m</a:t>
            </a:r>
            <a:r>
              <a:rPr sz="2000" dirty="0">
                <a:latin typeface="Arial"/>
                <a:cs typeface="Arial"/>
              </a:rPr>
              <a:t>ize	t</a:t>
            </a:r>
            <a:r>
              <a:rPr sz="2000" spc="-10" dirty="0">
                <a:latin typeface="Arial"/>
                <a:cs typeface="Arial"/>
              </a:rPr>
              <a:t>i</a:t>
            </a:r>
            <a:r>
              <a:rPr sz="2000" dirty="0">
                <a:latin typeface="Arial"/>
                <a:cs typeface="Arial"/>
              </a:rPr>
              <a:t>pping</a:t>
            </a:r>
            <a:r>
              <a:rPr sz="2000" spc="-20" dirty="0">
                <a:latin typeface="Arial"/>
                <a:cs typeface="Arial"/>
              </a:rPr>
              <a:t> </a:t>
            </a:r>
            <a:r>
              <a:rPr sz="2000" dirty="0">
                <a:latin typeface="Arial"/>
                <a:cs typeface="Arial"/>
              </a:rPr>
              <a:t>or</a:t>
            </a:r>
            <a:r>
              <a:rPr sz="2000" spc="-15" dirty="0">
                <a:latin typeface="Arial"/>
                <a:cs typeface="Arial"/>
              </a:rPr>
              <a:t> </a:t>
            </a:r>
            <a:r>
              <a:rPr sz="2000" dirty="0">
                <a:latin typeface="Arial"/>
                <a:cs typeface="Arial"/>
              </a:rPr>
              <a:t>load</a:t>
            </a:r>
            <a:r>
              <a:rPr sz="2000" spc="-20" dirty="0">
                <a:latin typeface="Arial"/>
                <a:cs typeface="Arial"/>
              </a:rPr>
              <a:t> </a:t>
            </a:r>
            <a:r>
              <a:rPr sz="2000" dirty="0">
                <a:latin typeface="Arial"/>
                <a:cs typeface="Arial"/>
              </a:rPr>
              <a:t>fa</a:t>
            </a:r>
            <a:r>
              <a:rPr sz="2000" spc="-10" dirty="0">
                <a:latin typeface="Arial"/>
                <a:cs typeface="Arial"/>
              </a:rPr>
              <a:t>l</a:t>
            </a:r>
            <a:r>
              <a:rPr sz="2000" dirty="0">
                <a:latin typeface="Arial"/>
                <a:cs typeface="Arial"/>
              </a:rPr>
              <a:t>ling</a:t>
            </a:r>
          </a:p>
          <a:p>
            <a:pPr marL="610235" indent="-524510">
              <a:lnSpc>
                <a:spcPts val="2039"/>
              </a:lnSpc>
              <a:buClr>
                <a:srgbClr val="0C2FB8"/>
              </a:buClr>
              <a:buFont typeface="Wingdings"/>
              <a:buChar char=""/>
              <a:tabLst>
                <a:tab pos="610870" algn="l"/>
              </a:tabLst>
            </a:pPr>
            <a:r>
              <a:rPr sz="2000" dirty="0">
                <a:latin typeface="Arial"/>
                <a:cs typeface="Arial"/>
              </a:rPr>
              <a:t>Place </a:t>
            </a:r>
            <a:r>
              <a:rPr sz="2000" spc="-10" dirty="0">
                <a:latin typeface="Arial"/>
                <a:cs typeface="Arial"/>
              </a:rPr>
              <a:t>t</a:t>
            </a:r>
            <a:r>
              <a:rPr sz="2000" dirty="0">
                <a:latin typeface="Arial"/>
                <a:cs typeface="Arial"/>
              </a:rPr>
              <a:t>he</a:t>
            </a:r>
            <a:r>
              <a:rPr sz="2000" spc="-15" dirty="0">
                <a:latin typeface="Arial"/>
                <a:cs typeface="Arial"/>
              </a:rPr>
              <a:t> </a:t>
            </a:r>
            <a:r>
              <a:rPr sz="2000" dirty="0">
                <a:latin typeface="Arial"/>
                <a:cs typeface="Arial"/>
              </a:rPr>
              <a:t>load</a:t>
            </a:r>
            <a:r>
              <a:rPr sz="2000" spc="-15" dirty="0">
                <a:latin typeface="Arial"/>
                <a:cs typeface="Arial"/>
              </a:rPr>
              <a:t> </a:t>
            </a:r>
            <a:r>
              <a:rPr sz="2000" dirty="0">
                <a:latin typeface="Arial"/>
                <a:cs typeface="Arial"/>
              </a:rPr>
              <a:t>at</a:t>
            </a:r>
            <a:r>
              <a:rPr sz="2000" spc="-20" dirty="0">
                <a:latin typeface="Arial"/>
                <a:cs typeface="Arial"/>
              </a:rPr>
              <a:t> </a:t>
            </a:r>
            <a:r>
              <a:rPr sz="2000" dirty="0">
                <a:latin typeface="Arial"/>
                <a:cs typeface="Arial"/>
              </a:rPr>
              <a:t>the</a:t>
            </a:r>
            <a:r>
              <a:rPr sz="2000" spc="-5" dirty="0">
                <a:latin typeface="Arial"/>
                <a:cs typeface="Arial"/>
              </a:rPr>
              <a:t> </a:t>
            </a:r>
            <a:r>
              <a:rPr sz="2000" dirty="0">
                <a:latin typeface="Arial"/>
                <a:cs typeface="Arial"/>
              </a:rPr>
              <a:t>low</a:t>
            </a:r>
            <a:r>
              <a:rPr sz="2000" spc="5" dirty="0">
                <a:latin typeface="Arial"/>
                <a:cs typeface="Arial"/>
              </a:rPr>
              <a:t>e</a:t>
            </a:r>
            <a:r>
              <a:rPr sz="2000" dirty="0">
                <a:latin typeface="Arial"/>
                <a:cs typeface="Arial"/>
              </a:rPr>
              <a:t>st</a:t>
            </a:r>
            <a:r>
              <a:rPr sz="2000" spc="-30" dirty="0">
                <a:latin typeface="Arial"/>
                <a:cs typeface="Arial"/>
              </a:rPr>
              <a:t> </a:t>
            </a:r>
            <a:r>
              <a:rPr sz="2000" dirty="0">
                <a:latin typeface="Arial"/>
                <a:cs typeface="Arial"/>
              </a:rPr>
              <a:t>po</a:t>
            </a:r>
            <a:r>
              <a:rPr sz="2000" spc="5" dirty="0">
                <a:latin typeface="Arial"/>
                <a:cs typeface="Arial"/>
              </a:rPr>
              <a:t>s</a:t>
            </a:r>
            <a:r>
              <a:rPr sz="2000" dirty="0">
                <a:latin typeface="Arial"/>
                <a:cs typeface="Arial"/>
              </a:rPr>
              <a:t>it</a:t>
            </a:r>
            <a:r>
              <a:rPr sz="2000" spc="-10" dirty="0">
                <a:latin typeface="Arial"/>
                <a:cs typeface="Arial"/>
              </a:rPr>
              <a:t>i</a:t>
            </a:r>
            <a:r>
              <a:rPr sz="2000" dirty="0">
                <a:latin typeface="Arial"/>
                <a:cs typeface="Arial"/>
              </a:rPr>
              <a:t>on</a:t>
            </a:r>
            <a:r>
              <a:rPr sz="2000" spc="-15" dirty="0">
                <a:latin typeface="Arial"/>
                <a:cs typeface="Arial"/>
              </a:rPr>
              <a:t> </a:t>
            </a:r>
            <a:r>
              <a:rPr sz="2000" dirty="0">
                <a:latin typeface="Arial"/>
                <a:cs typeface="Arial"/>
              </a:rPr>
              <a:t>for</a:t>
            </a:r>
            <a:r>
              <a:rPr sz="2000" spc="-10" dirty="0">
                <a:latin typeface="Arial"/>
                <a:cs typeface="Arial"/>
              </a:rPr>
              <a:t> </a:t>
            </a:r>
            <a:r>
              <a:rPr sz="2000" dirty="0">
                <a:latin typeface="Arial"/>
                <a:cs typeface="Arial"/>
              </a:rPr>
              <a:t>traveling</a:t>
            </a:r>
          </a:p>
          <a:p>
            <a:pPr marL="610235" marR="121920" indent="-524510">
              <a:lnSpc>
                <a:spcPts val="2039"/>
              </a:lnSpc>
              <a:spcBef>
                <a:spcPts val="185"/>
              </a:spcBef>
              <a:buClr>
                <a:srgbClr val="0C2FB8"/>
              </a:buClr>
              <a:buFont typeface="Wingdings"/>
              <a:buChar char=""/>
              <a:tabLst>
                <a:tab pos="610870" algn="l"/>
              </a:tabLst>
            </a:pPr>
            <a:r>
              <a:rPr sz="2000" dirty="0">
                <a:latin typeface="Arial"/>
                <a:cs typeface="Arial"/>
              </a:rPr>
              <a:t>Don’t</a:t>
            </a:r>
            <a:r>
              <a:rPr sz="2000" spc="-25" dirty="0">
                <a:latin typeface="Arial"/>
                <a:cs typeface="Arial"/>
              </a:rPr>
              <a:t> </a:t>
            </a:r>
            <a:r>
              <a:rPr sz="2000" dirty="0">
                <a:latin typeface="Arial"/>
                <a:cs typeface="Arial"/>
              </a:rPr>
              <a:t>pla</a:t>
            </a:r>
            <a:r>
              <a:rPr sz="2000" spc="5" dirty="0">
                <a:latin typeface="Arial"/>
                <a:cs typeface="Arial"/>
              </a:rPr>
              <a:t>c</a:t>
            </a:r>
            <a:r>
              <a:rPr sz="2000" dirty="0">
                <a:latin typeface="Arial"/>
                <a:cs typeface="Arial"/>
              </a:rPr>
              <a:t>e</a:t>
            </a:r>
            <a:r>
              <a:rPr sz="2000" spc="-15" dirty="0">
                <a:latin typeface="Arial"/>
                <a:cs typeface="Arial"/>
              </a:rPr>
              <a:t> </a:t>
            </a:r>
            <a:r>
              <a:rPr sz="2000" dirty="0">
                <a:latin typeface="Arial"/>
                <a:cs typeface="Arial"/>
              </a:rPr>
              <a:t>ex</a:t>
            </a:r>
            <a:r>
              <a:rPr sz="2000" spc="-10" dirty="0">
                <a:latin typeface="Arial"/>
                <a:cs typeface="Arial"/>
              </a:rPr>
              <a:t>t</a:t>
            </a:r>
            <a:r>
              <a:rPr sz="2000" dirty="0">
                <a:latin typeface="Arial"/>
                <a:cs typeface="Arial"/>
              </a:rPr>
              <a:t>ra</a:t>
            </a:r>
            <a:r>
              <a:rPr sz="2000" spc="-15" dirty="0">
                <a:latin typeface="Arial"/>
                <a:cs typeface="Arial"/>
              </a:rPr>
              <a:t> </a:t>
            </a:r>
            <a:r>
              <a:rPr sz="2000" dirty="0">
                <a:latin typeface="Arial"/>
                <a:cs typeface="Arial"/>
              </a:rPr>
              <a:t>weight</a:t>
            </a:r>
            <a:r>
              <a:rPr sz="2000" spc="-20" dirty="0">
                <a:latin typeface="Arial"/>
                <a:cs typeface="Arial"/>
              </a:rPr>
              <a:t> </a:t>
            </a:r>
            <a:r>
              <a:rPr sz="2000" dirty="0">
                <a:latin typeface="Arial"/>
                <a:cs typeface="Arial"/>
              </a:rPr>
              <a:t>on</a:t>
            </a:r>
            <a:r>
              <a:rPr sz="2000" spc="-15" dirty="0">
                <a:latin typeface="Arial"/>
                <a:cs typeface="Arial"/>
              </a:rPr>
              <a:t> </a:t>
            </a:r>
            <a:r>
              <a:rPr sz="2000" dirty="0">
                <a:latin typeface="Arial"/>
                <a:cs typeface="Arial"/>
              </a:rPr>
              <a:t>the</a:t>
            </a:r>
            <a:r>
              <a:rPr sz="2000" spc="-20" dirty="0">
                <a:latin typeface="Arial"/>
                <a:cs typeface="Arial"/>
              </a:rPr>
              <a:t> </a:t>
            </a:r>
            <a:r>
              <a:rPr sz="2000" dirty="0">
                <a:latin typeface="Arial"/>
                <a:cs typeface="Arial"/>
              </a:rPr>
              <a:t>rear</a:t>
            </a:r>
            <a:r>
              <a:rPr sz="2000" spc="-25" dirty="0">
                <a:latin typeface="Arial"/>
                <a:cs typeface="Arial"/>
              </a:rPr>
              <a:t> </a:t>
            </a:r>
            <a:r>
              <a:rPr sz="2000" dirty="0">
                <a:latin typeface="Arial"/>
                <a:cs typeface="Arial"/>
              </a:rPr>
              <a:t>of</a:t>
            </a:r>
            <a:r>
              <a:rPr sz="2000" spc="-20" dirty="0">
                <a:latin typeface="Arial"/>
                <a:cs typeface="Arial"/>
              </a:rPr>
              <a:t> </a:t>
            </a:r>
            <a:r>
              <a:rPr sz="2000" dirty="0">
                <a:latin typeface="Arial"/>
                <a:cs typeface="Arial"/>
              </a:rPr>
              <a:t>a counterbala</a:t>
            </a:r>
            <a:r>
              <a:rPr sz="2000" spc="-10" dirty="0">
                <a:latin typeface="Arial"/>
                <a:cs typeface="Arial"/>
              </a:rPr>
              <a:t>n</a:t>
            </a:r>
            <a:r>
              <a:rPr sz="2000" dirty="0">
                <a:latin typeface="Arial"/>
                <a:cs typeface="Arial"/>
              </a:rPr>
              <a:t>ced for</a:t>
            </a:r>
            <a:r>
              <a:rPr sz="2000" spc="5" dirty="0">
                <a:latin typeface="Arial"/>
                <a:cs typeface="Arial"/>
              </a:rPr>
              <a:t>k</a:t>
            </a:r>
            <a:r>
              <a:rPr sz="2000" dirty="0">
                <a:latin typeface="Arial"/>
                <a:cs typeface="Arial"/>
              </a:rPr>
              <a:t>li</a:t>
            </a:r>
            <a:r>
              <a:rPr sz="2000" spc="-10" dirty="0">
                <a:latin typeface="Arial"/>
                <a:cs typeface="Arial"/>
              </a:rPr>
              <a:t>f</a:t>
            </a:r>
            <a:r>
              <a:rPr sz="2000" dirty="0">
                <a:latin typeface="Arial"/>
                <a:cs typeface="Arial"/>
              </a:rPr>
              <a:t>t</a:t>
            </a:r>
            <a:r>
              <a:rPr sz="2000" spc="-25" dirty="0">
                <a:latin typeface="Arial"/>
                <a:cs typeface="Arial"/>
              </a:rPr>
              <a:t> </a:t>
            </a:r>
            <a:r>
              <a:rPr sz="2000" dirty="0">
                <a:latin typeface="Arial"/>
                <a:cs typeface="Arial"/>
              </a:rPr>
              <a:t>to</a:t>
            </a:r>
            <a:r>
              <a:rPr sz="2000" spc="-20" dirty="0">
                <a:latin typeface="Arial"/>
                <a:cs typeface="Arial"/>
              </a:rPr>
              <a:t> </a:t>
            </a:r>
            <a:r>
              <a:rPr sz="2000" dirty="0">
                <a:latin typeface="Arial"/>
                <a:cs typeface="Arial"/>
              </a:rPr>
              <a:t>allow</a:t>
            </a:r>
            <a:r>
              <a:rPr sz="2000" spc="5" dirty="0">
                <a:latin typeface="Arial"/>
                <a:cs typeface="Arial"/>
              </a:rPr>
              <a:t> </a:t>
            </a:r>
            <a:r>
              <a:rPr sz="2000" dirty="0">
                <a:latin typeface="Arial"/>
                <a:cs typeface="Arial"/>
              </a:rPr>
              <a:t>an</a:t>
            </a:r>
            <a:r>
              <a:rPr sz="2000" spc="-15" dirty="0">
                <a:latin typeface="Arial"/>
                <a:cs typeface="Arial"/>
              </a:rPr>
              <a:t> </a:t>
            </a:r>
            <a:r>
              <a:rPr sz="2000" dirty="0">
                <a:latin typeface="Arial"/>
                <a:cs typeface="Arial"/>
              </a:rPr>
              <a:t>overload</a:t>
            </a:r>
          </a:p>
          <a:p>
            <a:pPr marL="610235" indent="-524510">
              <a:lnSpc>
                <a:spcPts val="1855"/>
              </a:lnSpc>
              <a:buClr>
                <a:srgbClr val="0C2FB8"/>
              </a:buClr>
              <a:buFont typeface="Wingdings"/>
              <a:buChar char=""/>
              <a:tabLst>
                <a:tab pos="610870" algn="l"/>
              </a:tabLst>
            </a:pPr>
            <a:r>
              <a:rPr sz="2000" dirty="0">
                <a:latin typeface="Arial"/>
                <a:cs typeface="Arial"/>
              </a:rPr>
              <a:t>Do</a:t>
            </a:r>
            <a:r>
              <a:rPr sz="2000" spc="5" dirty="0">
                <a:latin typeface="Arial"/>
                <a:cs typeface="Arial"/>
              </a:rPr>
              <a:t>c</a:t>
            </a:r>
            <a:r>
              <a:rPr sz="2000" dirty="0">
                <a:latin typeface="Arial"/>
                <a:cs typeface="Arial"/>
              </a:rPr>
              <a:t>k</a:t>
            </a:r>
            <a:r>
              <a:rPr sz="2000" spc="-25" dirty="0">
                <a:latin typeface="Arial"/>
                <a:cs typeface="Arial"/>
              </a:rPr>
              <a:t> </a:t>
            </a:r>
            <a:r>
              <a:rPr sz="2000" dirty="0">
                <a:latin typeface="Arial"/>
                <a:cs typeface="Arial"/>
              </a:rPr>
              <a:t>boards</a:t>
            </a:r>
            <a:r>
              <a:rPr sz="2000" spc="-35" dirty="0">
                <a:latin typeface="Arial"/>
                <a:cs typeface="Arial"/>
              </a:rPr>
              <a:t> </a:t>
            </a:r>
            <a:r>
              <a:rPr sz="2000" dirty="0">
                <a:latin typeface="Arial"/>
                <a:cs typeface="Arial"/>
              </a:rPr>
              <a:t>(b</a:t>
            </a:r>
            <a:r>
              <a:rPr sz="2000" spc="5" dirty="0">
                <a:latin typeface="Arial"/>
                <a:cs typeface="Arial"/>
              </a:rPr>
              <a:t>r</a:t>
            </a:r>
            <a:r>
              <a:rPr sz="2000" dirty="0">
                <a:latin typeface="Arial"/>
                <a:cs typeface="Arial"/>
              </a:rPr>
              <a:t>idge</a:t>
            </a:r>
            <a:r>
              <a:rPr sz="2000" spc="-30" dirty="0">
                <a:latin typeface="Arial"/>
                <a:cs typeface="Arial"/>
              </a:rPr>
              <a:t> </a:t>
            </a:r>
            <a:r>
              <a:rPr sz="2000" dirty="0">
                <a:latin typeface="Arial"/>
                <a:cs typeface="Arial"/>
              </a:rPr>
              <a:t>pla</a:t>
            </a:r>
            <a:r>
              <a:rPr sz="2000" spc="-10" dirty="0">
                <a:latin typeface="Arial"/>
                <a:cs typeface="Arial"/>
              </a:rPr>
              <a:t>t</a:t>
            </a:r>
            <a:r>
              <a:rPr sz="2000" dirty="0">
                <a:latin typeface="Arial"/>
                <a:cs typeface="Arial"/>
              </a:rPr>
              <a:t>es)</a:t>
            </a:r>
            <a:r>
              <a:rPr sz="2000" spc="-25" dirty="0">
                <a:latin typeface="Arial"/>
                <a:cs typeface="Arial"/>
              </a:rPr>
              <a:t> </a:t>
            </a:r>
            <a:r>
              <a:rPr sz="2000" dirty="0">
                <a:latin typeface="Arial"/>
                <a:cs typeface="Arial"/>
              </a:rPr>
              <a:t>are</a:t>
            </a:r>
            <a:r>
              <a:rPr sz="2000" spc="-25" dirty="0">
                <a:latin typeface="Arial"/>
                <a:cs typeface="Arial"/>
              </a:rPr>
              <a:t> </a:t>
            </a:r>
            <a:r>
              <a:rPr sz="2000" dirty="0">
                <a:latin typeface="Arial"/>
                <a:cs typeface="Arial"/>
              </a:rPr>
              <a:t>prope</a:t>
            </a:r>
            <a:r>
              <a:rPr sz="2000" spc="5" dirty="0">
                <a:latin typeface="Arial"/>
                <a:cs typeface="Arial"/>
              </a:rPr>
              <a:t>r</a:t>
            </a:r>
            <a:r>
              <a:rPr sz="2000" dirty="0">
                <a:latin typeface="Arial"/>
                <a:cs typeface="Arial"/>
              </a:rPr>
              <a:t>ly</a:t>
            </a:r>
            <a:r>
              <a:rPr sz="2000" spc="-40" dirty="0">
                <a:latin typeface="Arial"/>
                <a:cs typeface="Arial"/>
              </a:rPr>
              <a:t> </a:t>
            </a:r>
            <a:r>
              <a:rPr sz="2000" dirty="0">
                <a:latin typeface="Arial"/>
                <a:cs typeface="Arial"/>
              </a:rPr>
              <a:t>se</a:t>
            </a:r>
            <a:r>
              <a:rPr sz="2000" spc="5" dirty="0">
                <a:latin typeface="Arial"/>
                <a:cs typeface="Arial"/>
              </a:rPr>
              <a:t>c</a:t>
            </a:r>
            <a:r>
              <a:rPr sz="2000" dirty="0">
                <a:latin typeface="Arial"/>
                <a:cs typeface="Arial"/>
              </a:rPr>
              <a:t>ured</a:t>
            </a:r>
            <a:r>
              <a:rPr sz="2000" spc="-35" dirty="0">
                <a:latin typeface="Arial"/>
                <a:cs typeface="Arial"/>
              </a:rPr>
              <a:t> </a:t>
            </a:r>
            <a:r>
              <a:rPr sz="2000" dirty="0">
                <a:latin typeface="Arial"/>
                <a:cs typeface="Arial"/>
              </a:rPr>
              <a:t>when</a:t>
            </a:r>
          </a:p>
          <a:p>
            <a:pPr marL="610235">
              <a:lnSpc>
                <a:spcPts val="2220"/>
              </a:lnSpc>
            </a:pPr>
            <a:r>
              <a:rPr sz="2000" dirty="0">
                <a:latin typeface="Arial"/>
                <a:cs typeface="Arial"/>
              </a:rPr>
              <a:t>loading</a:t>
            </a:r>
            <a:r>
              <a:rPr sz="2000" spc="-15" dirty="0">
                <a:latin typeface="Arial"/>
                <a:cs typeface="Arial"/>
              </a:rPr>
              <a:t> </a:t>
            </a:r>
            <a:r>
              <a:rPr sz="2000" dirty="0">
                <a:latin typeface="Arial"/>
                <a:cs typeface="Arial"/>
              </a:rPr>
              <a:t>or</a:t>
            </a:r>
            <a:r>
              <a:rPr sz="2000" spc="-15" dirty="0">
                <a:latin typeface="Arial"/>
                <a:cs typeface="Arial"/>
              </a:rPr>
              <a:t> </a:t>
            </a:r>
            <a:r>
              <a:rPr sz="2000" dirty="0">
                <a:latin typeface="Arial"/>
                <a:cs typeface="Arial"/>
              </a:rPr>
              <a:t>unloading</a:t>
            </a:r>
            <a:r>
              <a:rPr sz="2000" spc="-15" dirty="0">
                <a:latin typeface="Arial"/>
                <a:cs typeface="Arial"/>
              </a:rPr>
              <a:t> </a:t>
            </a:r>
            <a:r>
              <a:rPr sz="2000" dirty="0">
                <a:latin typeface="Arial"/>
                <a:cs typeface="Arial"/>
              </a:rPr>
              <a:t>from</a:t>
            </a:r>
            <a:r>
              <a:rPr sz="2000" spc="-30" dirty="0">
                <a:latin typeface="Arial"/>
                <a:cs typeface="Arial"/>
              </a:rPr>
              <a:t> </a:t>
            </a:r>
            <a:r>
              <a:rPr sz="2000" dirty="0">
                <a:latin typeface="Arial"/>
                <a:cs typeface="Arial"/>
              </a:rPr>
              <a:t>loading</a:t>
            </a:r>
            <a:r>
              <a:rPr sz="2000" spc="-15" dirty="0">
                <a:latin typeface="Arial"/>
                <a:cs typeface="Arial"/>
              </a:rPr>
              <a:t> </a:t>
            </a:r>
            <a:r>
              <a:rPr sz="2000" dirty="0">
                <a:latin typeface="Arial"/>
                <a:cs typeface="Arial"/>
              </a:rPr>
              <a:t>do</a:t>
            </a:r>
            <a:r>
              <a:rPr sz="2000" spc="5" dirty="0">
                <a:latin typeface="Arial"/>
                <a:cs typeface="Arial"/>
              </a:rPr>
              <a:t>c</a:t>
            </a:r>
            <a:r>
              <a:rPr sz="2000" dirty="0">
                <a:latin typeface="Arial"/>
                <a:cs typeface="Arial"/>
              </a:rPr>
              <a:t>ks</a:t>
            </a:r>
          </a:p>
          <a:p>
            <a:pPr>
              <a:lnSpc>
                <a:spcPct val="100000"/>
              </a:lnSpc>
              <a:spcBef>
                <a:spcPts val="31"/>
              </a:spcBef>
            </a:pPr>
            <a:endParaRPr sz="2350" dirty="0">
              <a:latin typeface="Times New Roman"/>
              <a:cs typeface="Times New Roman"/>
            </a:endParaRPr>
          </a:p>
          <a:p>
            <a:pPr marL="1102995">
              <a:lnSpc>
                <a:spcPct val="100000"/>
              </a:lnSpc>
            </a:pPr>
            <a:r>
              <a:rPr lang="en-US" sz="1400" dirty="0" smtClean="0">
                <a:latin typeface="Arial"/>
                <a:cs typeface="Arial"/>
                <a:hlinkClick r:id="rId3"/>
              </a:rPr>
              <a:t>Link to OSHA Publication 3252</a:t>
            </a:r>
            <a:endParaRPr sz="1400" dirty="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4CC"/>
            </a:solidFill>
          </a:ln>
        </p:spPr>
        <p:txBody>
          <a:bodyPr wrap="square" lIns="0" tIns="0" rIns="0" bIns="0" rtlCol="0"/>
          <a:lstStyle/>
          <a:p>
            <a:endParaRPr/>
          </a:p>
        </p:txBody>
      </p:sp>
      <p:sp>
        <p:nvSpPr>
          <p:cNvPr id="3" name="object 3"/>
          <p:cNvSpPr txBox="1"/>
          <p:nvPr/>
        </p:nvSpPr>
        <p:spPr>
          <a:xfrm>
            <a:off x="535940" y="486647"/>
            <a:ext cx="6603365" cy="457200"/>
          </a:xfrm>
          <a:prstGeom prst="rect">
            <a:avLst/>
          </a:prstGeom>
        </p:spPr>
        <p:txBody>
          <a:bodyPr vert="horz" wrap="square" lIns="0" tIns="0" rIns="0" bIns="0" rtlCol="0">
            <a:spAutoFit/>
          </a:bodyPr>
          <a:lstStyle/>
          <a:p>
            <a:pPr marL="12700">
              <a:lnSpc>
                <a:spcPts val="4285"/>
              </a:lnSpc>
              <a:tabLst>
                <a:tab pos="3947795" algn="l"/>
                <a:tab pos="4888230" algn="l"/>
              </a:tabLst>
            </a:pPr>
            <a:r>
              <a:rPr sz="3600" b="1" dirty="0">
                <a:solidFill>
                  <a:srgbClr val="0C2FB8"/>
                </a:solidFill>
                <a:latin typeface="Arial"/>
                <a:cs typeface="Arial"/>
              </a:rPr>
              <a:t>Mate</a:t>
            </a:r>
            <a:r>
              <a:rPr sz="3600" b="1" spc="5" dirty="0">
                <a:solidFill>
                  <a:srgbClr val="0C2FB8"/>
                </a:solidFill>
                <a:latin typeface="Arial"/>
                <a:cs typeface="Arial"/>
              </a:rPr>
              <a:t>r</a:t>
            </a:r>
            <a:r>
              <a:rPr sz="3600" b="1" dirty="0">
                <a:solidFill>
                  <a:srgbClr val="0C2FB8"/>
                </a:solidFill>
                <a:latin typeface="Arial"/>
                <a:cs typeface="Arial"/>
              </a:rPr>
              <a:t>ial</a:t>
            </a:r>
            <a:r>
              <a:rPr sz="3600" b="1" spc="-15" dirty="0">
                <a:solidFill>
                  <a:srgbClr val="0C2FB8"/>
                </a:solidFill>
                <a:latin typeface="Arial"/>
                <a:cs typeface="Arial"/>
              </a:rPr>
              <a:t> </a:t>
            </a:r>
            <a:r>
              <a:rPr sz="3600" b="1" dirty="0">
                <a:solidFill>
                  <a:srgbClr val="0C2FB8"/>
                </a:solidFill>
                <a:latin typeface="Arial"/>
                <a:cs typeface="Arial"/>
              </a:rPr>
              <a:t>Handli</a:t>
            </a:r>
            <a:r>
              <a:rPr sz="3600" b="1" spc="-15" dirty="0">
                <a:solidFill>
                  <a:srgbClr val="0C2FB8"/>
                </a:solidFill>
                <a:latin typeface="Arial"/>
                <a:cs typeface="Arial"/>
              </a:rPr>
              <a:t>n</a:t>
            </a:r>
            <a:r>
              <a:rPr sz="3600" b="1" dirty="0">
                <a:solidFill>
                  <a:srgbClr val="0C2FB8"/>
                </a:solidFill>
                <a:latin typeface="Arial"/>
                <a:cs typeface="Arial"/>
              </a:rPr>
              <a:t>g	and	Storage</a:t>
            </a:r>
            <a:endParaRPr sz="3600">
              <a:latin typeface="Arial"/>
              <a:cs typeface="Arial"/>
            </a:endParaRPr>
          </a:p>
        </p:txBody>
      </p:sp>
      <p:sp>
        <p:nvSpPr>
          <p:cNvPr id="8" name="Title 7" hidden="1"/>
          <p:cNvSpPr>
            <a:spLocks noGrp="1"/>
          </p:cNvSpPr>
          <p:nvPr>
            <p:ph type="title"/>
          </p:nvPr>
        </p:nvSpPr>
        <p:spPr>
          <a:xfrm>
            <a:off x="556361" y="555615"/>
            <a:ext cx="8031276" cy="553998"/>
          </a:xfrm>
        </p:spPr>
        <p:txBody>
          <a:bodyPr/>
          <a:lstStyle/>
          <a:p>
            <a:r>
              <a:rPr lang="en-US" dirty="0" smtClean="0"/>
              <a:t>Material Handling and Storage</a:t>
            </a:r>
            <a:endParaRPr lang="en-US" dirty="0"/>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10489">
              <a:lnSpc>
                <a:spcPct val="100000"/>
              </a:lnSpc>
            </a:pPr>
            <a:r>
              <a:rPr dirty="0"/>
              <a:t>1</a:t>
            </a:r>
          </a:p>
        </p:txBody>
      </p:sp>
      <p:sp>
        <p:nvSpPr>
          <p:cNvPr id="4" name="object 4"/>
          <p:cNvSpPr txBox="1"/>
          <p:nvPr/>
        </p:nvSpPr>
        <p:spPr>
          <a:xfrm>
            <a:off x="535940" y="1011205"/>
            <a:ext cx="8094980" cy="2361565"/>
          </a:xfrm>
          <a:prstGeom prst="rect">
            <a:avLst/>
          </a:prstGeom>
        </p:spPr>
        <p:txBody>
          <a:bodyPr vert="horz" wrap="square" lIns="0" tIns="0" rIns="0" bIns="0" rtlCol="0">
            <a:spAutoFit/>
          </a:bodyPr>
          <a:lstStyle/>
          <a:p>
            <a:pPr marL="12700">
              <a:lnSpc>
                <a:spcPct val="100000"/>
              </a:lnSpc>
            </a:pPr>
            <a:r>
              <a:rPr sz="2400" b="1" dirty="0">
                <a:solidFill>
                  <a:srgbClr val="0C2FB8"/>
                </a:solidFill>
                <a:latin typeface="Arial"/>
                <a:cs typeface="Arial"/>
              </a:rPr>
              <a:t>Module</a:t>
            </a:r>
            <a:r>
              <a:rPr sz="2400" b="1" spc="-20" dirty="0">
                <a:solidFill>
                  <a:srgbClr val="0C2FB8"/>
                </a:solidFill>
                <a:latin typeface="Arial"/>
                <a:cs typeface="Arial"/>
              </a:rPr>
              <a:t> </a:t>
            </a:r>
            <a:r>
              <a:rPr sz="2400" b="1" dirty="0">
                <a:solidFill>
                  <a:srgbClr val="0C2FB8"/>
                </a:solidFill>
                <a:latin typeface="Arial"/>
                <a:cs typeface="Arial"/>
              </a:rPr>
              <a:t>3</a:t>
            </a:r>
            <a:endParaRPr sz="2400" dirty="0">
              <a:latin typeface="Arial"/>
              <a:cs typeface="Arial"/>
            </a:endParaRPr>
          </a:p>
          <a:p>
            <a:pPr marL="34290">
              <a:lnSpc>
                <a:spcPct val="100000"/>
              </a:lnSpc>
              <a:spcBef>
                <a:spcPts val="1685"/>
              </a:spcBef>
              <a:tabLst>
                <a:tab pos="574675" algn="l"/>
              </a:tabLst>
            </a:pPr>
            <a:r>
              <a:rPr sz="2400" b="1" spc="-5" dirty="0">
                <a:solidFill>
                  <a:srgbClr val="0C2FB8"/>
                </a:solidFill>
                <a:latin typeface="Arial"/>
                <a:cs typeface="Arial"/>
              </a:rPr>
              <a:t>T</a:t>
            </a:r>
            <a:r>
              <a:rPr sz="2400" b="1" dirty="0">
                <a:solidFill>
                  <a:srgbClr val="0C2FB8"/>
                </a:solidFill>
                <a:latin typeface="Arial"/>
                <a:cs typeface="Arial"/>
              </a:rPr>
              <a:t>o	safely</a:t>
            </a:r>
            <a:r>
              <a:rPr sz="2400" b="1" spc="-5" dirty="0">
                <a:solidFill>
                  <a:srgbClr val="0C2FB8"/>
                </a:solidFill>
                <a:latin typeface="Arial"/>
                <a:cs typeface="Arial"/>
              </a:rPr>
              <a:t> </a:t>
            </a:r>
            <a:r>
              <a:rPr sz="2400" b="1" dirty="0">
                <a:solidFill>
                  <a:srgbClr val="0C2FB8"/>
                </a:solidFill>
                <a:latin typeface="Arial"/>
                <a:cs typeface="Arial"/>
              </a:rPr>
              <a:t>use</a:t>
            </a:r>
            <a:r>
              <a:rPr sz="2400" b="1" spc="-10" dirty="0">
                <a:solidFill>
                  <a:srgbClr val="0C2FB8"/>
                </a:solidFill>
                <a:latin typeface="Arial"/>
                <a:cs typeface="Arial"/>
              </a:rPr>
              <a:t> </a:t>
            </a:r>
            <a:r>
              <a:rPr sz="2400" b="1" dirty="0">
                <a:solidFill>
                  <a:srgbClr val="0C2FB8"/>
                </a:solidFill>
                <a:latin typeface="Arial"/>
                <a:cs typeface="Arial"/>
              </a:rPr>
              <a:t>slings</a:t>
            </a:r>
            <a:r>
              <a:rPr sz="2400" b="1" spc="-25" dirty="0">
                <a:solidFill>
                  <a:srgbClr val="0C2FB8"/>
                </a:solidFill>
                <a:latin typeface="Arial"/>
                <a:cs typeface="Arial"/>
              </a:rPr>
              <a:t> </a:t>
            </a:r>
            <a:r>
              <a:rPr sz="2400" b="1" dirty="0">
                <a:solidFill>
                  <a:srgbClr val="0C2FB8"/>
                </a:solidFill>
                <a:latin typeface="Arial"/>
                <a:cs typeface="Arial"/>
              </a:rPr>
              <a:t>take</a:t>
            </a:r>
            <a:r>
              <a:rPr sz="2400" b="1" spc="10" dirty="0">
                <a:solidFill>
                  <a:srgbClr val="0C2FB8"/>
                </a:solidFill>
                <a:latin typeface="Arial"/>
                <a:cs typeface="Arial"/>
              </a:rPr>
              <a:t> </a:t>
            </a:r>
            <a:r>
              <a:rPr sz="2400" b="1" dirty="0">
                <a:solidFill>
                  <a:srgbClr val="0C2FB8"/>
                </a:solidFill>
                <a:latin typeface="Arial"/>
                <a:cs typeface="Arial"/>
              </a:rPr>
              <a:t>the</a:t>
            </a:r>
            <a:r>
              <a:rPr sz="2400" b="1" spc="-10" dirty="0">
                <a:solidFill>
                  <a:srgbClr val="0C2FB8"/>
                </a:solidFill>
                <a:latin typeface="Arial"/>
                <a:cs typeface="Arial"/>
              </a:rPr>
              <a:t> </a:t>
            </a:r>
            <a:r>
              <a:rPr sz="2400" b="1" dirty="0">
                <a:solidFill>
                  <a:srgbClr val="0C2FB8"/>
                </a:solidFill>
                <a:latin typeface="Arial"/>
                <a:cs typeface="Arial"/>
              </a:rPr>
              <a:t>foll</a:t>
            </a:r>
            <a:r>
              <a:rPr sz="2400" b="1" spc="-10" dirty="0">
                <a:solidFill>
                  <a:srgbClr val="0C2FB8"/>
                </a:solidFill>
                <a:latin typeface="Arial"/>
                <a:cs typeface="Arial"/>
              </a:rPr>
              <a:t>o</a:t>
            </a:r>
            <a:r>
              <a:rPr sz="2400" b="1" spc="10" dirty="0">
                <a:solidFill>
                  <a:srgbClr val="0C2FB8"/>
                </a:solidFill>
                <a:latin typeface="Arial"/>
                <a:cs typeface="Arial"/>
              </a:rPr>
              <a:t>w</a:t>
            </a:r>
            <a:r>
              <a:rPr sz="2400" b="1" dirty="0">
                <a:solidFill>
                  <a:srgbClr val="0C2FB8"/>
                </a:solidFill>
                <a:latin typeface="Arial"/>
                <a:cs typeface="Arial"/>
              </a:rPr>
              <a:t>i</a:t>
            </a:r>
            <a:r>
              <a:rPr sz="2400" b="1" spc="-10" dirty="0">
                <a:solidFill>
                  <a:srgbClr val="0C2FB8"/>
                </a:solidFill>
                <a:latin typeface="Arial"/>
                <a:cs typeface="Arial"/>
              </a:rPr>
              <a:t>n</a:t>
            </a:r>
            <a:r>
              <a:rPr sz="2400" b="1" dirty="0">
                <a:solidFill>
                  <a:srgbClr val="0C2FB8"/>
                </a:solidFill>
                <a:latin typeface="Arial"/>
                <a:cs typeface="Arial"/>
              </a:rPr>
              <a:t>g</a:t>
            </a:r>
            <a:r>
              <a:rPr sz="2400" b="1" spc="-50" dirty="0">
                <a:solidFill>
                  <a:srgbClr val="0C2FB8"/>
                </a:solidFill>
                <a:latin typeface="Arial"/>
                <a:cs typeface="Arial"/>
              </a:rPr>
              <a:t> </a:t>
            </a:r>
            <a:r>
              <a:rPr sz="2400" b="1" dirty="0">
                <a:solidFill>
                  <a:srgbClr val="0C2FB8"/>
                </a:solidFill>
                <a:latin typeface="Arial"/>
                <a:cs typeface="Arial"/>
              </a:rPr>
              <a:t>prec</a:t>
            </a:r>
            <a:r>
              <a:rPr sz="2400" b="1" spc="-10" dirty="0">
                <a:solidFill>
                  <a:srgbClr val="0C2FB8"/>
                </a:solidFill>
                <a:latin typeface="Arial"/>
                <a:cs typeface="Arial"/>
              </a:rPr>
              <a:t>a</a:t>
            </a:r>
            <a:r>
              <a:rPr sz="2400" b="1" dirty="0">
                <a:solidFill>
                  <a:srgbClr val="0C2FB8"/>
                </a:solidFill>
                <a:latin typeface="Arial"/>
                <a:cs typeface="Arial"/>
              </a:rPr>
              <a:t>ution</a:t>
            </a:r>
            <a:r>
              <a:rPr sz="2400" b="1" spc="-10" dirty="0">
                <a:solidFill>
                  <a:srgbClr val="0C2FB8"/>
                </a:solidFill>
                <a:latin typeface="Arial"/>
                <a:cs typeface="Arial"/>
              </a:rPr>
              <a:t>s</a:t>
            </a:r>
            <a:r>
              <a:rPr sz="2400" b="1" dirty="0">
                <a:solidFill>
                  <a:srgbClr val="0C2FB8"/>
                </a:solidFill>
                <a:latin typeface="Arial"/>
                <a:cs typeface="Arial"/>
              </a:rPr>
              <a:t>:</a:t>
            </a:r>
            <a:endParaRPr sz="2400" dirty="0">
              <a:latin typeface="Arial"/>
              <a:cs typeface="Arial"/>
            </a:endParaRPr>
          </a:p>
          <a:p>
            <a:pPr>
              <a:lnSpc>
                <a:spcPct val="100000"/>
              </a:lnSpc>
              <a:spcBef>
                <a:spcPts val="8"/>
              </a:spcBef>
            </a:pPr>
            <a:endParaRPr sz="2500" dirty="0">
              <a:latin typeface="Times New Roman"/>
              <a:cs typeface="Times New Roman"/>
            </a:endParaRPr>
          </a:p>
          <a:p>
            <a:pPr marL="320675" marR="5080" indent="-286385">
              <a:lnSpc>
                <a:spcPct val="100000"/>
              </a:lnSpc>
              <a:buClr>
                <a:srgbClr val="0C2FB8"/>
              </a:buClr>
              <a:buFont typeface="Wingdings"/>
              <a:buChar char=""/>
              <a:tabLst>
                <a:tab pos="405130" algn="l"/>
              </a:tabLst>
            </a:pPr>
            <a:r>
              <a:rPr sz="2400" dirty="0">
                <a:latin typeface="Arial"/>
                <a:cs typeface="Arial"/>
              </a:rPr>
              <a:t>A competent p</a:t>
            </a:r>
            <a:r>
              <a:rPr sz="2400" spc="-10" dirty="0">
                <a:latin typeface="Arial"/>
                <a:cs typeface="Arial"/>
              </a:rPr>
              <a:t>e</a:t>
            </a:r>
            <a:r>
              <a:rPr sz="2400" dirty="0">
                <a:latin typeface="Arial"/>
                <a:cs typeface="Arial"/>
              </a:rPr>
              <a:t>rson</a:t>
            </a:r>
            <a:r>
              <a:rPr sz="2400" spc="15" dirty="0">
                <a:latin typeface="Arial"/>
                <a:cs typeface="Arial"/>
              </a:rPr>
              <a:t> </a:t>
            </a:r>
            <a:r>
              <a:rPr sz="2400" dirty="0">
                <a:latin typeface="Arial"/>
                <a:cs typeface="Arial"/>
              </a:rPr>
              <a:t>sho</a:t>
            </a:r>
            <a:r>
              <a:rPr sz="2400" spc="-10" dirty="0">
                <a:latin typeface="Arial"/>
                <a:cs typeface="Arial"/>
              </a:rPr>
              <a:t>u</a:t>
            </a:r>
            <a:r>
              <a:rPr sz="2400" dirty="0">
                <a:latin typeface="Arial"/>
                <a:cs typeface="Arial"/>
              </a:rPr>
              <a:t>ld</a:t>
            </a:r>
            <a:r>
              <a:rPr sz="2400" spc="20" dirty="0">
                <a:latin typeface="Arial"/>
                <a:cs typeface="Arial"/>
              </a:rPr>
              <a:t> </a:t>
            </a:r>
            <a:r>
              <a:rPr sz="2400" dirty="0">
                <a:latin typeface="Arial"/>
                <a:cs typeface="Arial"/>
              </a:rPr>
              <a:t>con</a:t>
            </a:r>
            <a:r>
              <a:rPr sz="2400" spc="-10" dirty="0">
                <a:latin typeface="Arial"/>
                <a:cs typeface="Arial"/>
              </a:rPr>
              <a:t>d</a:t>
            </a:r>
            <a:r>
              <a:rPr sz="2400" dirty="0">
                <a:latin typeface="Arial"/>
                <a:cs typeface="Arial"/>
              </a:rPr>
              <a:t>uct i</a:t>
            </a:r>
            <a:r>
              <a:rPr sz="2400" spc="-10" dirty="0">
                <a:latin typeface="Arial"/>
                <a:cs typeface="Arial"/>
              </a:rPr>
              <a:t>n</a:t>
            </a:r>
            <a:r>
              <a:rPr sz="2400" dirty="0">
                <a:latin typeface="Arial"/>
                <a:cs typeface="Arial"/>
              </a:rPr>
              <a:t>specti</a:t>
            </a:r>
            <a:r>
              <a:rPr sz="2400" spc="-10" dirty="0">
                <a:latin typeface="Arial"/>
                <a:cs typeface="Arial"/>
              </a:rPr>
              <a:t>o</a:t>
            </a:r>
            <a:r>
              <a:rPr sz="2400" dirty="0">
                <a:latin typeface="Arial"/>
                <a:cs typeface="Arial"/>
              </a:rPr>
              <a:t>ns</a:t>
            </a:r>
            <a:r>
              <a:rPr sz="2400" spc="20" dirty="0">
                <a:latin typeface="Arial"/>
                <a:cs typeface="Arial"/>
              </a:rPr>
              <a:t> </a:t>
            </a:r>
            <a:r>
              <a:rPr sz="2400" dirty="0">
                <a:latin typeface="Arial"/>
                <a:cs typeface="Arial"/>
              </a:rPr>
              <a:t>of s</a:t>
            </a:r>
            <a:r>
              <a:rPr sz="2400" spc="-10" dirty="0">
                <a:latin typeface="Arial"/>
                <a:cs typeface="Arial"/>
              </a:rPr>
              <a:t>l</a:t>
            </a:r>
            <a:r>
              <a:rPr sz="2400" dirty="0">
                <a:latin typeface="Arial"/>
                <a:cs typeface="Arial"/>
              </a:rPr>
              <a:t>i</a:t>
            </a:r>
            <a:r>
              <a:rPr sz="2400" spc="-10" dirty="0">
                <a:latin typeface="Arial"/>
                <a:cs typeface="Arial"/>
              </a:rPr>
              <a:t>n</a:t>
            </a:r>
            <a:r>
              <a:rPr sz="2400" dirty="0">
                <a:latin typeface="Arial"/>
                <a:cs typeface="Arial"/>
              </a:rPr>
              <a:t>gs before and during</a:t>
            </a:r>
            <a:r>
              <a:rPr sz="2400" spc="20" dirty="0">
                <a:latin typeface="Arial"/>
                <a:cs typeface="Arial"/>
              </a:rPr>
              <a:t> </a:t>
            </a:r>
            <a:r>
              <a:rPr sz="2400" dirty="0">
                <a:latin typeface="Arial"/>
                <a:cs typeface="Arial"/>
              </a:rPr>
              <a:t>use</a:t>
            </a:r>
          </a:p>
          <a:p>
            <a:pPr marL="377190" indent="-342900">
              <a:lnSpc>
                <a:spcPct val="100000"/>
              </a:lnSpc>
              <a:buClr>
                <a:srgbClr val="0C2FB8"/>
              </a:buClr>
              <a:buFont typeface="Wingdings"/>
              <a:buChar char=""/>
              <a:tabLst>
                <a:tab pos="377825" algn="l"/>
              </a:tabLst>
            </a:pPr>
            <a:r>
              <a:rPr sz="2400" dirty="0">
                <a:latin typeface="Arial"/>
                <a:cs typeface="Arial"/>
              </a:rPr>
              <a:t>R</a:t>
            </a:r>
            <a:r>
              <a:rPr sz="2400" spc="-10" dirty="0">
                <a:latin typeface="Arial"/>
                <a:cs typeface="Arial"/>
              </a:rPr>
              <a:t>e</a:t>
            </a:r>
            <a:r>
              <a:rPr sz="2400" dirty="0">
                <a:latin typeface="Arial"/>
                <a:cs typeface="Arial"/>
              </a:rPr>
              <a:t>move</a:t>
            </a:r>
            <a:r>
              <a:rPr sz="2400" spc="10" dirty="0">
                <a:latin typeface="Arial"/>
                <a:cs typeface="Arial"/>
              </a:rPr>
              <a:t> </a:t>
            </a:r>
            <a:r>
              <a:rPr sz="2400" dirty="0">
                <a:latin typeface="Arial"/>
                <a:cs typeface="Arial"/>
              </a:rPr>
              <a:t>damaged</a:t>
            </a:r>
            <a:r>
              <a:rPr sz="2400" spc="20" dirty="0">
                <a:latin typeface="Arial"/>
                <a:cs typeface="Arial"/>
              </a:rPr>
              <a:t> </a:t>
            </a:r>
            <a:r>
              <a:rPr sz="2400" dirty="0">
                <a:latin typeface="Arial"/>
                <a:cs typeface="Arial"/>
              </a:rPr>
              <a:t>or </a:t>
            </a:r>
            <a:r>
              <a:rPr sz="2400" spc="-10" dirty="0">
                <a:latin typeface="Arial"/>
                <a:cs typeface="Arial"/>
              </a:rPr>
              <a:t>d</a:t>
            </a:r>
            <a:r>
              <a:rPr sz="2400" dirty="0">
                <a:latin typeface="Arial"/>
                <a:cs typeface="Arial"/>
              </a:rPr>
              <a:t>efective sl</a:t>
            </a:r>
            <a:r>
              <a:rPr sz="2400" spc="-10" dirty="0">
                <a:latin typeface="Arial"/>
                <a:cs typeface="Arial"/>
              </a:rPr>
              <a:t>i</a:t>
            </a:r>
            <a:r>
              <a:rPr sz="2400" dirty="0">
                <a:latin typeface="Arial"/>
                <a:cs typeface="Arial"/>
              </a:rPr>
              <a:t>ngs</a:t>
            </a:r>
            <a:r>
              <a:rPr sz="2400" spc="20" dirty="0">
                <a:latin typeface="Arial"/>
                <a:cs typeface="Arial"/>
              </a:rPr>
              <a:t> </a:t>
            </a:r>
            <a:r>
              <a:rPr sz="2400" dirty="0">
                <a:latin typeface="Arial"/>
                <a:cs typeface="Arial"/>
              </a:rPr>
              <a:t>f</a:t>
            </a:r>
            <a:r>
              <a:rPr sz="2400" spc="5" dirty="0">
                <a:latin typeface="Arial"/>
                <a:cs typeface="Arial"/>
              </a:rPr>
              <a:t>r</a:t>
            </a:r>
            <a:r>
              <a:rPr sz="2400" dirty="0">
                <a:latin typeface="Arial"/>
                <a:cs typeface="Arial"/>
              </a:rPr>
              <a:t>om</a:t>
            </a:r>
            <a:r>
              <a:rPr sz="2400" spc="-10" dirty="0">
                <a:latin typeface="Arial"/>
                <a:cs typeface="Arial"/>
              </a:rPr>
              <a:t> </a:t>
            </a:r>
            <a:r>
              <a:rPr sz="2400" dirty="0">
                <a:latin typeface="Arial"/>
                <a:cs typeface="Arial"/>
              </a:rPr>
              <a:t>service</a:t>
            </a:r>
          </a:p>
        </p:txBody>
      </p:sp>
      <p:sp>
        <p:nvSpPr>
          <p:cNvPr id="5" name="object 5"/>
          <p:cNvSpPr txBox="1"/>
          <p:nvPr/>
        </p:nvSpPr>
        <p:spPr>
          <a:xfrm>
            <a:off x="3751326" y="6182654"/>
            <a:ext cx="1497330" cy="203835"/>
          </a:xfrm>
          <a:prstGeom prst="rect">
            <a:avLst/>
          </a:prstGeom>
        </p:spPr>
        <p:txBody>
          <a:bodyPr vert="horz" wrap="square" lIns="0" tIns="0" rIns="0" bIns="0" rtlCol="0">
            <a:spAutoFit/>
          </a:bodyPr>
          <a:lstStyle/>
          <a:p>
            <a:pPr marL="12700">
              <a:lnSpc>
                <a:spcPct val="100000"/>
              </a:lnSpc>
            </a:pPr>
            <a:r>
              <a:rPr sz="1400" dirty="0">
                <a:latin typeface="Arial"/>
                <a:cs typeface="Arial"/>
              </a:rPr>
              <a:t>Source</a:t>
            </a:r>
            <a:r>
              <a:rPr sz="1400" spc="-30" dirty="0">
                <a:latin typeface="Arial"/>
                <a:cs typeface="Arial"/>
              </a:rPr>
              <a:t> </a:t>
            </a:r>
            <a:r>
              <a:rPr sz="1400" dirty="0">
                <a:latin typeface="Arial"/>
                <a:cs typeface="Arial"/>
              </a:rPr>
              <a:t>1910.84</a:t>
            </a:r>
            <a:r>
              <a:rPr sz="1400" spc="-10" dirty="0">
                <a:latin typeface="Arial"/>
                <a:cs typeface="Arial"/>
              </a:rPr>
              <a:t>(</a:t>
            </a:r>
            <a:r>
              <a:rPr sz="1400" dirty="0">
                <a:latin typeface="Arial"/>
                <a:cs typeface="Arial"/>
              </a:rPr>
              <a:t>d)</a:t>
            </a:r>
            <a:endParaRPr sz="1400">
              <a:latin typeface="Arial"/>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4CC"/>
            </a:solidFill>
          </a:ln>
        </p:spPr>
        <p:txBody>
          <a:bodyPr wrap="square" lIns="0" tIns="0" rIns="0" bIns="0" rtlCol="0"/>
          <a:lstStyle/>
          <a:p>
            <a:endParaRPr/>
          </a:p>
        </p:txBody>
      </p:sp>
      <p:sp>
        <p:nvSpPr>
          <p:cNvPr id="3" name="object 3"/>
          <p:cNvSpPr txBox="1"/>
          <p:nvPr/>
        </p:nvSpPr>
        <p:spPr>
          <a:xfrm>
            <a:off x="535940" y="486647"/>
            <a:ext cx="6322060" cy="457200"/>
          </a:xfrm>
          <a:prstGeom prst="rect">
            <a:avLst/>
          </a:prstGeom>
        </p:spPr>
        <p:txBody>
          <a:bodyPr vert="horz" wrap="square" lIns="0" tIns="0" rIns="0" bIns="0" rtlCol="0">
            <a:spAutoFit/>
          </a:bodyPr>
          <a:lstStyle/>
          <a:p>
            <a:pPr marL="12700">
              <a:lnSpc>
                <a:spcPts val="4285"/>
              </a:lnSpc>
              <a:tabLst>
                <a:tab pos="3947795" algn="l"/>
              </a:tabLst>
            </a:pPr>
            <a:r>
              <a:rPr sz="3600" b="1" dirty="0">
                <a:solidFill>
                  <a:srgbClr val="0C2FB8"/>
                </a:solidFill>
                <a:latin typeface="Arial"/>
                <a:cs typeface="Arial"/>
              </a:rPr>
              <a:t>Mate</a:t>
            </a:r>
            <a:r>
              <a:rPr sz="3600" b="1" spc="5" dirty="0">
                <a:solidFill>
                  <a:srgbClr val="0C2FB8"/>
                </a:solidFill>
                <a:latin typeface="Arial"/>
                <a:cs typeface="Arial"/>
              </a:rPr>
              <a:t>r</a:t>
            </a:r>
            <a:r>
              <a:rPr sz="3600" b="1" dirty="0">
                <a:solidFill>
                  <a:srgbClr val="0C2FB8"/>
                </a:solidFill>
                <a:latin typeface="Arial"/>
                <a:cs typeface="Arial"/>
              </a:rPr>
              <a:t>ial</a:t>
            </a:r>
            <a:r>
              <a:rPr sz="3600" b="1" spc="-15" dirty="0">
                <a:solidFill>
                  <a:srgbClr val="0C2FB8"/>
                </a:solidFill>
                <a:latin typeface="Arial"/>
                <a:cs typeface="Arial"/>
              </a:rPr>
              <a:t> </a:t>
            </a:r>
            <a:r>
              <a:rPr sz="3600" b="1" dirty="0">
                <a:solidFill>
                  <a:srgbClr val="0C2FB8"/>
                </a:solidFill>
                <a:latin typeface="Arial"/>
                <a:cs typeface="Arial"/>
              </a:rPr>
              <a:t>Handli</a:t>
            </a:r>
            <a:r>
              <a:rPr sz="3600" b="1" spc="-15" dirty="0">
                <a:solidFill>
                  <a:srgbClr val="0C2FB8"/>
                </a:solidFill>
                <a:latin typeface="Arial"/>
                <a:cs typeface="Arial"/>
              </a:rPr>
              <a:t>n</a:t>
            </a:r>
            <a:r>
              <a:rPr sz="3600" b="1" dirty="0">
                <a:solidFill>
                  <a:srgbClr val="0C2FB8"/>
                </a:solidFill>
                <a:latin typeface="Arial"/>
                <a:cs typeface="Arial"/>
              </a:rPr>
              <a:t>g	Equi</a:t>
            </a:r>
            <a:r>
              <a:rPr sz="3600" b="1" spc="-15" dirty="0">
                <a:solidFill>
                  <a:srgbClr val="0C2FB8"/>
                </a:solidFill>
                <a:latin typeface="Arial"/>
                <a:cs typeface="Arial"/>
              </a:rPr>
              <a:t>p</a:t>
            </a:r>
            <a:r>
              <a:rPr sz="3600" b="1" dirty="0">
                <a:solidFill>
                  <a:srgbClr val="0C2FB8"/>
                </a:solidFill>
                <a:latin typeface="Arial"/>
                <a:cs typeface="Arial"/>
              </a:rPr>
              <a:t>ment</a:t>
            </a:r>
            <a:endParaRPr sz="3600">
              <a:latin typeface="Arial"/>
              <a:cs typeface="Arial"/>
            </a:endParaRPr>
          </a:p>
        </p:txBody>
      </p:sp>
      <p:sp>
        <p:nvSpPr>
          <p:cNvPr id="7" name="Title 6" hidden="1"/>
          <p:cNvSpPr>
            <a:spLocks noGrp="1"/>
          </p:cNvSpPr>
          <p:nvPr>
            <p:ph type="title"/>
          </p:nvPr>
        </p:nvSpPr>
        <p:spPr>
          <a:xfrm>
            <a:off x="556361" y="555615"/>
            <a:ext cx="8031276" cy="1107996"/>
          </a:xfrm>
        </p:spPr>
        <p:txBody>
          <a:bodyPr/>
          <a:lstStyle/>
          <a:p>
            <a:r>
              <a:rPr lang="en-US" dirty="0" smtClean="0"/>
              <a:t>Material Handling Equipment – Driving and Operating</a:t>
            </a:r>
            <a:endParaRPr lang="en-US" dirty="0"/>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29</a:t>
            </a:r>
          </a:p>
        </p:txBody>
      </p:sp>
      <p:sp>
        <p:nvSpPr>
          <p:cNvPr id="4" name="object 4"/>
          <p:cNvSpPr txBox="1"/>
          <p:nvPr/>
        </p:nvSpPr>
        <p:spPr>
          <a:xfrm>
            <a:off x="535940" y="1011205"/>
            <a:ext cx="8074025" cy="4924425"/>
          </a:xfrm>
          <a:prstGeom prst="rect">
            <a:avLst/>
          </a:prstGeom>
        </p:spPr>
        <p:txBody>
          <a:bodyPr vert="horz" wrap="square" lIns="0" tIns="0" rIns="0" bIns="0" rtlCol="0">
            <a:spAutoFit/>
          </a:bodyPr>
          <a:lstStyle/>
          <a:p>
            <a:pPr marL="12700">
              <a:lnSpc>
                <a:spcPct val="100000"/>
              </a:lnSpc>
            </a:pPr>
            <a:r>
              <a:rPr sz="2400" b="1" dirty="0">
                <a:solidFill>
                  <a:srgbClr val="0C2FB8"/>
                </a:solidFill>
                <a:latin typeface="Arial"/>
                <a:cs typeface="Arial"/>
              </a:rPr>
              <a:t>Module</a:t>
            </a:r>
            <a:r>
              <a:rPr sz="2400" b="1" spc="-20" dirty="0">
                <a:solidFill>
                  <a:srgbClr val="0C2FB8"/>
                </a:solidFill>
                <a:latin typeface="Arial"/>
                <a:cs typeface="Arial"/>
              </a:rPr>
              <a:t> </a:t>
            </a:r>
            <a:r>
              <a:rPr sz="2400" b="1" dirty="0">
                <a:solidFill>
                  <a:srgbClr val="0C2FB8"/>
                </a:solidFill>
                <a:latin typeface="Arial"/>
                <a:cs typeface="Arial"/>
              </a:rPr>
              <a:t>3</a:t>
            </a:r>
            <a:endParaRPr sz="2400">
              <a:latin typeface="Arial"/>
              <a:cs typeface="Arial"/>
            </a:endParaRPr>
          </a:p>
          <a:p>
            <a:pPr>
              <a:lnSpc>
                <a:spcPct val="100000"/>
              </a:lnSpc>
              <a:spcBef>
                <a:spcPts val="32"/>
              </a:spcBef>
            </a:pPr>
            <a:endParaRPr sz="1950">
              <a:latin typeface="Times New Roman"/>
              <a:cs typeface="Times New Roman"/>
            </a:endParaRPr>
          </a:p>
          <a:p>
            <a:pPr marL="118745" marR="5080">
              <a:lnSpc>
                <a:spcPct val="100000"/>
              </a:lnSpc>
            </a:pPr>
            <a:r>
              <a:rPr sz="2400" b="1" dirty="0">
                <a:solidFill>
                  <a:srgbClr val="0C2FB8"/>
                </a:solidFill>
                <a:latin typeface="Arial"/>
                <a:cs typeface="Arial"/>
              </a:rPr>
              <a:t>Po</a:t>
            </a:r>
            <a:r>
              <a:rPr sz="2400" b="1" spc="15" dirty="0">
                <a:solidFill>
                  <a:srgbClr val="0C2FB8"/>
                </a:solidFill>
                <a:latin typeface="Arial"/>
                <a:cs typeface="Arial"/>
              </a:rPr>
              <a:t>w</a:t>
            </a:r>
            <a:r>
              <a:rPr sz="2400" b="1" dirty="0">
                <a:solidFill>
                  <a:srgbClr val="0C2FB8"/>
                </a:solidFill>
                <a:latin typeface="Arial"/>
                <a:cs typeface="Arial"/>
              </a:rPr>
              <a:t>ered</a:t>
            </a:r>
            <a:r>
              <a:rPr sz="2400" b="1" spc="-25" dirty="0">
                <a:solidFill>
                  <a:srgbClr val="0C2FB8"/>
                </a:solidFill>
                <a:latin typeface="Arial"/>
                <a:cs typeface="Arial"/>
              </a:rPr>
              <a:t> </a:t>
            </a:r>
            <a:r>
              <a:rPr sz="2400" b="1" dirty="0">
                <a:solidFill>
                  <a:srgbClr val="0C2FB8"/>
                </a:solidFill>
                <a:latin typeface="Arial"/>
                <a:cs typeface="Arial"/>
              </a:rPr>
              <a:t>Industrial</a:t>
            </a:r>
            <a:r>
              <a:rPr sz="2400" b="1" spc="-30" dirty="0">
                <a:solidFill>
                  <a:srgbClr val="0C2FB8"/>
                </a:solidFill>
                <a:latin typeface="Arial"/>
                <a:cs typeface="Arial"/>
              </a:rPr>
              <a:t> </a:t>
            </a:r>
            <a:r>
              <a:rPr sz="2400" b="1" dirty="0">
                <a:solidFill>
                  <a:srgbClr val="0C2FB8"/>
                </a:solidFill>
                <a:latin typeface="Arial"/>
                <a:cs typeface="Arial"/>
              </a:rPr>
              <a:t>Truc</a:t>
            </a:r>
            <a:r>
              <a:rPr sz="2400" b="1" spc="-10" dirty="0">
                <a:solidFill>
                  <a:srgbClr val="0C2FB8"/>
                </a:solidFill>
                <a:latin typeface="Arial"/>
                <a:cs typeface="Arial"/>
              </a:rPr>
              <a:t>k</a:t>
            </a:r>
            <a:r>
              <a:rPr sz="2400" b="1" dirty="0">
                <a:solidFill>
                  <a:srgbClr val="0C2FB8"/>
                </a:solidFill>
                <a:latin typeface="Arial"/>
                <a:cs typeface="Arial"/>
              </a:rPr>
              <a:t>s (Forkl</a:t>
            </a:r>
            <a:r>
              <a:rPr sz="2400" b="1" spc="5" dirty="0">
                <a:solidFill>
                  <a:srgbClr val="0C2FB8"/>
                </a:solidFill>
                <a:latin typeface="Arial"/>
                <a:cs typeface="Arial"/>
              </a:rPr>
              <a:t>i</a:t>
            </a:r>
            <a:r>
              <a:rPr sz="2400" b="1" dirty="0">
                <a:solidFill>
                  <a:srgbClr val="0C2FB8"/>
                </a:solidFill>
                <a:latin typeface="Arial"/>
                <a:cs typeface="Arial"/>
              </a:rPr>
              <a:t>f</a:t>
            </a:r>
            <a:r>
              <a:rPr sz="2400" b="1" spc="5" dirty="0">
                <a:solidFill>
                  <a:srgbClr val="0C2FB8"/>
                </a:solidFill>
                <a:latin typeface="Arial"/>
                <a:cs typeface="Arial"/>
              </a:rPr>
              <a:t>t</a:t>
            </a:r>
            <a:r>
              <a:rPr sz="2400" b="1" dirty="0">
                <a:solidFill>
                  <a:srgbClr val="0C2FB8"/>
                </a:solidFill>
                <a:latin typeface="Arial"/>
                <a:cs typeface="Arial"/>
              </a:rPr>
              <a:t>s)</a:t>
            </a:r>
            <a:r>
              <a:rPr sz="2400" b="1" spc="-30" dirty="0">
                <a:solidFill>
                  <a:srgbClr val="0C2FB8"/>
                </a:solidFill>
                <a:latin typeface="Arial"/>
                <a:cs typeface="Arial"/>
              </a:rPr>
              <a:t> </a:t>
            </a:r>
            <a:r>
              <a:rPr sz="2400" b="1" dirty="0">
                <a:solidFill>
                  <a:srgbClr val="0C2FB8"/>
                </a:solidFill>
                <a:latin typeface="Arial"/>
                <a:cs typeface="Arial"/>
              </a:rPr>
              <a:t>Operat</a:t>
            </a:r>
            <a:r>
              <a:rPr sz="2400" b="1" spc="5" dirty="0">
                <a:solidFill>
                  <a:srgbClr val="0C2FB8"/>
                </a:solidFill>
                <a:latin typeface="Arial"/>
                <a:cs typeface="Arial"/>
              </a:rPr>
              <a:t>i</a:t>
            </a:r>
            <a:r>
              <a:rPr sz="2400" b="1" dirty="0">
                <a:solidFill>
                  <a:srgbClr val="0C2FB8"/>
                </a:solidFill>
                <a:latin typeface="Arial"/>
                <a:cs typeface="Arial"/>
              </a:rPr>
              <a:t>o</a:t>
            </a:r>
            <a:r>
              <a:rPr sz="2400" b="1" spc="15" dirty="0">
                <a:solidFill>
                  <a:srgbClr val="0C2FB8"/>
                </a:solidFill>
                <a:latin typeface="Arial"/>
                <a:cs typeface="Arial"/>
              </a:rPr>
              <a:t>n</a:t>
            </a:r>
            <a:r>
              <a:rPr sz="2400" b="1" dirty="0">
                <a:solidFill>
                  <a:srgbClr val="0C2FB8"/>
                </a:solidFill>
                <a:latin typeface="Arial"/>
                <a:cs typeface="Arial"/>
              </a:rPr>
              <a:t>-driving and</a:t>
            </a:r>
            <a:r>
              <a:rPr sz="2400" b="1" spc="-10" dirty="0">
                <a:solidFill>
                  <a:srgbClr val="0C2FB8"/>
                </a:solidFill>
                <a:latin typeface="Arial"/>
                <a:cs typeface="Arial"/>
              </a:rPr>
              <a:t> o</a:t>
            </a:r>
            <a:r>
              <a:rPr sz="2400" b="1" dirty="0">
                <a:solidFill>
                  <a:srgbClr val="0C2FB8"/>
                </a:solidFill>
                <a:latin typeface="Arial"/>
                <a:cs typeface="Arial"/>
              </a:rPr>
              <a:t>perating</a:t>
            </a:r>
            <a:endParaRPr sz="2400">
              <a:latin typeface="Arial"/>
              <a:cs typeface="Arial"/>
            </a:endParaRPr>
          </a:p>
          <a:p>
            <a:pPr>
              <a:lnSpc>
                <a:spcPct val="100000"/>
              </a:lnSpc>
              <a:spcBef>
                <a:spcPts val="5"/>
              </a:spcBef>
            </a:pPr>
            <a:endParaRPr sz="2500">
              <a:latin typeface="Times New Roman"/>
              <a:cs typeface="Times New Roman"/>
            </a:endParaRPr>
          </a:p>
          <a:p>
            <a:pPr marL="462280" indent="-342900">
              <a:lnSpc>
                <a:spcPct val="100000"/>
              </a:lnSpc>
              <a:buClr>
                <a:srgbClr val="0C2FB8"/>
              </a:buClr>
              <a:buFont typeface="Wingdings"/>
              <a:buChar char=""/>
              <a:tabLst>
                <a:tab pos="462280" algn="l"/>
              </a:tabLst>
            </a:pPr>
            <a:r>
              <a:rPr sz="2400" dirty="0">
                <a:latin typeface="Arial"/>
                <a:cs typeface="Arial"/>
              </a:rPr>
              <a:t>Drive</a:t>
            </a:r>
            <a:r>
              <a:rPr sz="2400" spc="5" dirty="0">
                <a:latin typeface="Arial"/>
                <a:cs typeface="Arial"/>
              </a:rPr>
              <a:t> </a:t>
            </a:r>
            <a:r>
              <a:rPr sz="2400" dirty="0">
                <a:latin typeface="Arial"/>
                <a:cs typeface="Arial"/>
              </a:rPr>
              <a:t>safel</a:t>
            </a:r>
            <a:r>
              <a:rPr sz="2400" spc="-5" dirty="0">
                <a:latin typeface="Arial"/>
                <a:cs typeface="Arial"/>
              </a:rPr>
              <a:t>y</a:t>
            </a:r>
            <a:r>
              <a:rPr sz="2400" dirty="0">
                <a:latin typeface="Arial"/>
                <a:cs typeface="Arial"/>
              </a:rPr>
              <a:t>-nev</a:t>
            </a:r>
            <a:r>
              <a:rPr sz="2400" spc="-10" dirty="0">
                <a:latin typeface="Arial"/>
                <a:cs typeface="Arial"/>
              </a:rPr>
              <a:t>e</a:t>
            </a:r>
            <a:r>
              <a:rPr sz="2400" dirty="0">
                <a:latin typeface="Arial"/>
                <a:cs typeface="Arial"/>
              </a:rPr>
              <a:t>r</a:t>
            </a:r>
            <a:r>
              <a:rPr sz="2400" spc="15" dirty="0">
                <a:latin typeface="Arial"/>
                <a:cs typeface="Arial"/>
              </a:rPr>
              <a:t> </a:t>
            </a:r>
            <a:r>
              <a:rPr sz="2400" dirty="0">
                <a:latin typeface="Arial"/>
                <a:cs typeface="Arial"/>
              </a:rPr>
              <a:t>over 5 mph-</a:t>
            </a:r>
            <a:r>
              <a:rPr sz="2400" spc="5" dirty="0">
                <a:latin typeface="Arial"/>
                <a:cs typeface="Arial"/>
              </a:rPr>
              <a:t> </a:t>
            </a:r>
            <a:r>
              <a:rPr sz="2400" dirty="0">
                <a:latin typeface="Arial"/>
                <a:cs typeface="Arial"/>
              </a:rPr>
              <a:t>sl</a:t>
            </a:r>
            <a:r>
              <a:rPr sz="2400" spc="-10" dirty="0">
                <a:latin typeface="Arial"/>
                <a:cs typeface="Arial"/>
              </a:rPr>
              <a:t>o</a:t>
            </a:r>
            <a:r>
              <a:rPr sz="2400" dirty="0">
                <a:latin typeface="Arial"/>
                <a:cs typeface="Arial"/>
              </a:rPr>
              <a:t>w</a:t>
            </a:r>
            <a:r>
              <a:rPr sz="2400" spc="5" dirty="0">
                <a:latin typeface="Arial"/>
                <a:cs typeface="Arial"/>
              </a:rPr>
              <a:t> </a:t>
            </a:r>
            <a:r>
              <a:rPr sz="2400" dirty="0">
                <a:latin typeface="Arial"/>
                <a:cs typeface="Arial"/>
              </a:rPr>
              <a:t>at c</a:t>
            </a:r>
            <a:r>
              <a:rPr sz="2400" spc="-10" dirty="0">
                <a:latin typeface="Arial"/>
                <a:cs typeface="Arial"/>
              </a:rPr>
              <a:t>o</a:t>
            </a:r>
            <a:r>
              <a:rPr sz="2400" dirty="0">
                <a:latin typeface="Arial"/>
                <a:cs typeface="Arial"/>
              </a:rPr>
              <a:t>ng</a:t>
            </a:r>
            <a:r>
              <a:rPr sz="2400" spc="-10" dirty="0">
                <a:latin typeface="Arial"/>
                <a:cs typeface="Arial"/>
              </a:rPr>
              <a:t>e</a:t>
            </a:r>
            <a:r>
              <a:rPr sz="2400" dirty="0">
                <a:latin typeface="Arial"/>
                <a:cs typeface="Arial"/>
              </a:rPr>
              <a:t>sted</a:t>
            </a:r>
            <a:r>
              <a:rPr sz="2400" spc="10" dirty="0">
                <a:latin typeface="Arial"/>
                <a:cs typeface="Arial"/>
              </a:rPr>
              <a:t> </a:t>
            </a:r>
            <a:r>
              <a:rPr sz="2400" dirty="0">
                <a:latin typeface="Arial"/>
                <a:cs typeface="Arial"/>
              </a:rPr>
              <a:t>areas</a:t>
            </a:r>
            <a:endParaRPr sz="2400">
              <a:latin typeface="Arial"/>
              <a:cs typeface="Arial"/>
            </a:endParaRPr>
          </a:p>
          <a:p>
            <a:pPr marL="462280" indent="-342900">
              <a:lnSpc>
                <a:spcPts val="2610"/>
              </a:lnSpc>
              <a:buClr>
                <a:srgbClr val="0C2FB8"/>
              </a:buClr>
              <a:buFont typeface="Wingdings"/>
              <a:buChar char=""/>
              <a:tabLst>
                <a:tab pos="462280" algn="l"/>
              </a:tabLst>
            </a:pPr>
            <a:r>
              <a:rPr sz="2400" dirty="0">
                <a:latin typeface="Arial"/>
                <a:cs typeface="Arial"/>
              </a:rPr>
              <a:t>A</a:t>
            </a:r>
            <a:r>
              <a:rPr sz="2400" spc="-15" dirty="0">
                <a:latin typeface="Arial"/>
                <a:cs typeface="Arial"/>
              </a:rPr>
              <a:t>l</a:t>
            </a:r>
            <a:r>
              <a:rPr sz="2400" dirty="0">
                <a:latin typeface="Arial"/>
                <a:cs typeface="Arial"/>
              </a:rPr>
              <a:t>w</a:t>
            </a:r>
            <a:r>
              <a:rPr sz="2400" spc="-10" dirty="0">
                <a:latin typeface="Arial"/>
                <a:cs typeface="Arial"/>
              </a:rPr>
              <a:t>a</a:t>
            </a:r>
            <a:r>
              <a:rPr sz="2400" dirty="0">
                <a:latin typeface="Arial"/>
                <a:cs typeface="Arial"/>
              </a:rPr>
              <a:t>ys</a:t>
            </a:r>
            <a:r>
              <a:rPr sz="2400" spc="20" dirty="0">
                <a:latin typeface="Arial"/>
                <a:cs typeface="Arial"/>
              </a:rPr>
              <a:t> </a:t>
            </a:r>
            <a:r>
              <a:rPr sz="2400" dirty="0">
                <a:latin typeface="Arial"/>
                <a:cs typeface="Arial"/>
              </a:rPr>
              <a:t>w</a:t>
            </a:r>
            <a:r>
              <a:rPr sz="2400" spc="-10" dirty="0">
                <a:latin typeface="Arial"/>
                <a:cs typeface="Arial"/>
              </a:rPr>
              <a:t>e</a:t>
            </a:r>
            <a:r>
              <a:rPr sz="2400" dirty="0">
                <a:latin typeface="Arial"/>
                <a:cs typeface="Arial"/>
              </a:rPr>
              <a:t>ar seat be</a:t>
            </a:r>
            <a:r>
              <a:rPr sz="2400" spc="-10" dirty="0">
                <a:latin typeface="Arial"/>
                <a:cs typeface="Arial"/>
              </a:rPr>
              <a:t>l</a:t>
            </a:r>
            <a:r>
              <a:rPr sz="2400" dirty="0">
                <a:latin typeface="Arial"/>
                <a:cs typeface="Arial"/>
              </a:rPr>
              <a:t>ts</a:t>
            </a:r>
            <a:endParaRPr sz="2400">
              <a:latin typeface="Arial"/>
              <a:cs typeface="Arial"/>
            </a:endParaRPr>
          </a:p>
          <a:p>
            <a:pPr marL="462280" indent="-342900">
              <a:lnSpc>
                <a:spcPts val="2590"/>
              </a:lnSpc>
              <a:buClr>
                <a:srgbClr val="0C2FB8"/>
              </a:buClr>
              <a:buFont typeface="Wingdings"/>
              <a:buChar char=""/>
              <a:tabLst>
                <a:tab pos="462280" algn="l"/>
              </a:tabLst>
            </a:pPr>
            <a:r>
              <a:rPr sz="2400" dirty="0">
                <a:latin typeface="Arial"/>
                <a:cs typeface="Arial"/>
              </a:rPr>
              <a:t>K</a:t>
            </a:r>
            <a:r>
              <a:rPr sz="2400" spc="-10" dirty="0">
                <a:latin typeface="Arial"/>
                <a:cs typeface="Arial"/>
              </a:rPr>
              <a:t>e</a:t>
            </a:r>
            <a:r>
              <a:rPr sz="2400" dirty="0">
                <a:latin typeface="Arial"/>
                <a:cs typeface="Arial"/>
              </a:rPr>
              <a:t>ep</a:t>
            </a:r>
            <a:r>
              <a:rPr sz="2400" spc="5" dirty="0">
                <a:latin typeface="Arial"/>
                <a:cs typeface="Arial"/>
              </a:rPr>
              <a:t> </a:t>
            </a:r>
            <a:r>
              <a:rPr sz="2400" dirty="0">
                <a:latin typeface="Arial"/>
                <a:cs typeface="Arial"/>
              </a:rPr>
              <a:t>ha</a:t>
            </a:r>
            <a:r>
              <a:rPr sz="2400" spc="-10" dirty="0">
                <a:latin typeface="Arial"/>
                <a:cs typeface="Arial"/>
              </a:rPr>
              <a:t>n</a:t>
            </a:r>
            <a:r>
              <a:rPr sz="2400" dirty="0">
                <a:latin typeface="Arial"/>
                <a:cs typeface="Arial"/>
              </a:rPr>
              <a:t>ds, arms</a:t>
            </a:r>
            <a:r>
              <a:rPr sz="2400" spc="-10" dirty="0">
                <a:latin typeface="Arial"/>
                <a:cs typeface="Arial"/>
              </a:rPr>
              <a:t> </a:t>
            </a:r>
            <a:r>
              <a:rPr sz="2400" dirty="0">
                <a:latin typeface="Arial"/>
                <a:cs typeface="Arial"/>
              </a:rPr>
              <a:t>l</a:t>
            </a:r>
            <a:r>
              <a:rPr sz="2400" spc="-10" dirty="0">
                <a:latin typeface="Arial"/>
                <a:cs typeface="Arial"/>
              </a:rPr>
              <a:t>e</a:t>
            </a:r>
            <a:r>
              <a:rPr sz="2400" dirty="0">
                <a:latin typeface="Arial"/>
                <a:cs typeface="Arial"/>
              </a:rPr>
              <a:t>gs</a:t>
            </a:r>
            <a:r>
              <a:rPr sz="2400" spc="10" dirty="0">
                <a:latin typeface="Arial"/>
                <a:cs typeface="Arial"/>
              </a:rPr>
              <a:t> </a:t>
            </a:r>
            <a:r>
              <a:rPr sz="2400" dirty="0">
                <a:latin typeface="Arial"/>
                <a:cs typeface="Arial"/>
              </a:rPr>
              <a:t>and</a:t>
            </a:r>
            <a:r>
              <a:rPr sz="2400" spc="5" dirty="0">
                <a:latin typeface="Arial"/>
                <a:cs typeface="Arial"/>
              </a:rPr>
              <a:t> </a:t>
            </a:r>
            <a:r>
              <a:rPr sz="2400" dirty="0">
                <a:latin typeface="Arial"/>
                <a:cs typeface="Arial"/>
              </a:rPr>
              <a:t>feet</a:t>
            </a:r>
            <a:r>
              <a:rPr sz="2400" spc="-15" dirty="0">
                <a:latin typeface="Arial"/>
                <a:cs typeface="Arial"/>
              </a:rPr>
              <a:t> </a:t>
            </a:r>
            <a:r>
              <a:rPr sz="2400" dirty="0">
                <a:latin typeface="Arial"/>
                <a:cs typeface="Arial"/>
              </a:rPr>
              <a:t>i</a:t>
            </a:r>
            <a:r>
              <a:rPr sz="2400" spc="-10" dirty="0">
                <a:latin typeface="Arial"/>
                <a:cs typeface="Arial"/>
              </a:rPr>
              <a:t>n</a:t>
            </a:r>
            <a:r>
              <a:rPr sz="2400" dirty="0">
                <a:latin typeface="Arial"/>
                <a:cs typeface="Arial"/>
              </a:rPr>
              <a:t>si</a:t>
            </a:r>
            <a:r>
              <a:rPr sz="2400" spc="-10" dirty="0">
                <a:latin typeface="Arial"/>
                <a:cs typeface="Arial"/>
              </a:rPr>
              <a:t>d</a:t>
            </a:r>
            <a:r>
              <a:rPr sz="2400" dirty="0">
                <a:latin typeface="Arial"/>
                <a:cs typeface="Arial"/>
              </a:rPr>
              <a:t>e</a:t>
            </a:r>
            <a:r>
              <a:rPr sz="2400" spc="45" dirty="0">
                <a:latin typeface="Arial"/>
                <a:cs typeface="Arial"/>
              </a:rPr>
              <a:t> </a:t>
            </a:r>
            <a:r>
              <a:rPr sz="2400" dirty="0">
                <a:latin typeface="Arial"/>
                <a:cs typeface="Arial"/>
              </a:rPr>
              <a:t>the t</a:t>
            </a:r>
            <a:r>
              <a:rPr sz="2400" spc="5" dirty="0">
                <a:latin typeface="Arial"/>
                <a:cs typeface="Arial"/>
              </a:rPr>
              <a:t>r</a:t>
            </a:r>
            <a:r>
              <a:rPr sz="2400" dirty="0">
                <a:latin typeface="Arial"/>
                <a:cs typeface="Arial"/>
              </a:rPr>
              <a:t>uck</a:t>
            </a:r>
            <a:endParaRPr sz="2400">
              <a:latin typeface="Arial"/>
              <a:cs typeface="Arial"/>
            </a:endParaRPr>
          </a:p>
          <a:p>
            <a:pPr marL="462280" indent="-342900">
              <a:lnSpc>
                <a:spcPts val="2860"/>
              </a:lnSpc>
              <a:buClr>
                <a:srgbClr val="0C2FB8"/>
              </a:buClr>
              <a:buFont typeface="Wingdings"/>
              <a:buChar char=""/>
              <a:tabLst>
                <a:tab pos="462280" algn="l"/>
              </a:tabLst>
            </a:pPr>
            <a:r>
              <a:rPr sz="2400" dirty="0">
                <a:latin typeface="Arial"/>
                <a:cs typeface="Arial"/>
              </a:rPr>
              <a:t>No</a:t>
            </a:r>
            <a:r>
              <a:rPr sz="2400" spc="-10" dirty="0">
                <a:latin typeface="Arial"/>
                <a:cs typeface="Arial"/>
              </a:rPr>
              <a:t> </a:t>
            </a:r>
            <a:r>
              <a:rPr sz="2400" spc="5" dirty="0">
                <a:latin typeface="Arial"/>
                <a:cs typeface="Arial"/>
              </a:rPr>
              <a:t>r</a:t>
            </a:r>
            <a:r>
              <a:rPr sz="2400" dirty="0">
                <a:latin typeface="Arial"/>
                <a:cs typeface="Arial"/>
              </a:rPr>
              <a:t>i</a:t>
            </a:r>
            <a:r>
              <a:rPr sz="2400" spc="-10" dirty="0">
                <a:latin typeface="Arial"/>
                <a:cs typeface="Arial"/>
              </a:rPr>
              <a:t>d</a:t>
            </a:r>
            <a:r>
              <a:rPr sz="2400" dirty="0">
                <a:latin typeface="Arial"/>
                <a:cs typeface="Arial"/>
              </a:rPr>
              <a:t>ers</a:t>
            </a:r>
            <a:r>
              <a:rPr sz="2400" spc="15" dirty="0">
                <a:latin typeface="Arial"/>
                <a:cs typeface="Arial"/>
              </a:rPr>
              <a:t> </a:t>
            </a:r>
            <a:r>
              <a:rPr sz="2400" dirty="0">
                <a:latin typeface="Arial"/>
                <a:cs typeface="Arial"/>
              </a:rPr>
              <a:t>un</a:t>
            </a:r>
            <a:r>
              <a:rPr sz="2400" spc="-10" dirty="0">
                <a:latin typeface="Arial"/>
                <a:cs typeface="Arial"/>
              </a:rPr>
              <a:t>l</a:t>
            </a:r>
            <a:r>
              <a:rPr sz="2400" dirty="0">
                <a:latin typeface="Arial"/>
                <a:cs typeface="Arial"/>
              </a:rPr>
              <a:t>ess</a:t>
            </a:r>
            <a:r>
              <a:rPr sz="2400" spc="10" dirty="0">
                <a:latin typeface="Arial"/>
                <a:cs typeface="Arial"/>
              </a:rPr>
              <a:t> </a:t>
            </a:r>
            <a:r>
              <a:rPr sz="2400" dirty="0">
                <a:latin typeface="Arial"/>
                <a:cs typeface="Arial"/>
              </a:rPr>
              <a:t>there is an ap</a:t>
            </a:r>
            <a:r>
              <a:rPr sz="2400" spc="-10" dirty="0">
                <a:latin typeface="Arial"/>
                <a:cs typeface="Arial"/>
              </a:rPr>
              <a:t>p</a:t>
            </a:r>
            <a:r>
              <a:rPr sz="2400" dirty="0">
                <a:latin typeface="Arial"/>
                <a:cs typeface="Arial"/>
              </a:rPr>
              <a:t>roved</a:t>
            </a:r>
            <a:r>
              <a:rPr sz="2400" spc="10" dirty="0">
                <a:latin typeface="Arial"/>
                <a:cs typeface="Arial"/>
              </a:rPr>
              <a:t> </a:t>
            </a:r>
            <a:r>
              <a:rPr sz="2400" dirty="0">
                <a:latin typeface="Arial"/>
                <a:cs typeface="Arial"/>
              </a:rPr>
              <a:t>seat</a:t>
            </a:r>
            <a:endParaRPr sz="2400">
              <a:latin typeface="Arial"/>
              <a:cs typeface="Arial"/>
            </a:endParaRPr>
          </a:p>
          <a:p>
            <a:pPr marL="462280" indent="-342900">
              <a:lnSpc>
                <a:spcPct val="100000"/>
              </a:lnSpc>
              <a:buClr>
                <a:srgbClr val="0C2FB8"/>
              </a:buClr>
              <a:buFont typeface="Wingdings"/>
              <a:buChar char=""/>
              <a:tabLst>
                <a:tab pos="462280" algn="l"/>
              </a:tabLst>
            </a:pPr>
            <a:r>
              <a:rPr sz="2400" dirty="0">
                <a:latin typeface="Arial"/>
                <a:cs typeface="Arial"/>
              </a:rPr>
              <a:t>Av</a:t>
            </a:r>
            <a:r>
              <a:rPr sz="2400" spc="-10" dirty="0">
                <a:latin typeface="Arial"/>
                <a:cs typeface="Arial"/>
              </a:rPr>
              <a:t>o</a:t>
            </a:r>
            <a:r>
              <a:rPr sz="2400" dirty="0">
                <a:latin typeface="Arial"/>
                <a:cs typeface="Arial"/>
              </a:rPr>
              <a:t>id</a:t>
            </a:r>
            <a:r>
              <a:rPr sz="2400" spc="5" dirty="0">
                <a:latin typeface="Arial"/>
                <a:cs typeface="Arial"/>
              </a:rPr>
              <a:t> </a:t>
            </a:r>
            <a:r>
              <a:rPr sz="2400" dirty="0">
                <a:latin typeface="Arial"/>
                <a:cs typeface="Arial"/>
              </a:rPr>
              <a:t>t</a:t>
            </a:r>
            <a:r>
              <a:rPr sz="2400" spc="5" dirty="0">
                <a:latin typeface="Arial"/>
                <a:cs typeface="Arial"/>
              </a:rPr>
              <a:t>r</a:t>
            </a:r>
            <a:r>
              <a:rPr sz="2400" dirty="0">
                <a:latin typeface="Arial"/>
                <a:cs typeface="Arial"/>
              </a:rPr>
              <a:t>ave</a:t>
            </a:r>
            <a:r>
              <a:rPr sz="2400" spc="-10" dirty="0">
                <a:latin typeface="Arial"/>
                <a:cs typeface="Arial"/>
              </a:rPr>
              <a:t>l</a:t>
            </a:r>
            <a:r>
              <a:rPr sz="2400" dirty="0">
                <a:latin typeface="Arial"/>
                <a:cs typeface="Arial"/>
              </a:rPr>
              <a:t>i</a:t>
            </a:r>
            <a:r>
              <a:rPr sz="2400" spc="-10" dirty="0">
                <a:latin typeface="Arial"/>
                <a:cs typeface="Arial"/>
              </a:rPr>
              <a:t>n</a:t>
            </a:r>
            <a:r>
              <a:rPr sz="2400" dirty="0">
                <a:latin typeface="Arial"/>
                <a:cs typeface="Arial"/>
              </a:rPr>
              <a:t>g</a:t>
            </a:r>
            <a:r>
              <a:rPr sz="2400" spc="20" dirty="0">
                <a:latin typeface="Arial"/>
                <a:cs typeface="Arial"/>
              </a:rPr>
              <a:t> </a:t>
            </a:r>
            <a:r>
              <a:rPr sz="2400" dirty="0">
                <a:latin typeface="Arial"/>
                <a:cs typeface="Arial"/>
              </a:rPr>
              <a:t>w</a:t>
            </a:r>
            <a:r>
              <a:rPr sz="2400" spc="-10" dirty="0">
                <a:latin typeface="Arial"/>
                <a:cs typeface="Arial"/>
              </a:rPr>
              <a:t>i</a:t>
            </a:r>
            <a:r>
              <a:rPr sz="2400" dirty="0">
                <a:latin typeface="Arial"/>
                <a:cs typeface="Arial"/>
              </a:rPr>
              <a:t>th el</a:t>
            </a:r>
            <a:r>
              <a:rPr sz="2400" spc="-10" dirty="0">
                <a:latin typeface="Arial"/>
                <a:cs typeface="Arial"/>
              </a:rPr>
              <a:t>e</a:t>
            </a:r>
            <a:r>
              <a:rPr sz="2400" dirty="0">
                <a:latin typeface="Arial"/>
                <a:cs typeface="Arial"/>
              </a:rPr>
              <a:t>vated</a:t>
            </a:r>
            <a:r>
              <a:rPr sz="2400" spc="20" dirty="0">
                <a:latin typeface="Arial"/>
                <a:cs typeface="Arial"/>
              </a:rPr>
              <a:t> </a:t>
            </a:r>
            <a:r>
              <a:rPr sz="2400" dirty="0">
                <a:latin typeface="Arial"/>
                <a:cs typeface="Arial"/>
              </a:rPr>
              <a:t>l</a:t>
            </a:r>
            <a:r>
              <a:rPr sz="2400" spc="-10" dirty="0">
                <a:latin typeface="Arial"/>
                <a:cs typeface="Arial"/>
              </a:rPr>
              <a:t>o</a:t>
            </a:r>
            <a:r>
              <a:rPr sz="2400" dirty="0">
                <a:latin typeface="Arial"/>
                <a:cs typeface="Arial"/>
              </a:rPr>
              <a:t>ads</a:t>
            </a:r>
            <a:endParaRPr sz="2400">
              <a:latin typeface="Arial"/>
              <a:cs typeface="Arial"/>
            </a:endParaRPr>
          </a:p>
          <a:p>
            <a:pPr marL="462280" indent="-342900">
              <a:lnSpc>
                <a:spcPct val="100000"/>
              </a:lnSpc>
              <a:buClr>
                <a:srgbClr val="0C2FB8"/>
              </a:buClr>
              <a:buFont typeface="Wingdings"/>
              <a:buChar char=""/>
              <a:tabLst>
                <a:tab pos="462280" algn="l"/>
              </a:tabLst>
            </a:pPr>
            <a:r>
              <a:rPr sz="2400" dirty="0">
                <a:latin typeface="Arial"/>
                <a:cs typeface="Arial"/>
              </a:rPr>
              <a:t>Observe</a:t>
            </a:r>
            <a:r>
              <a:rPr sz="2400" spc="-10" dirty="0">
                <a:latin typeface="Arial"/>
                <a:cs typeface="Arial"/>
              </a:rPr>
              <a:t> </a:t>
            </a:r>
            <a:r>
              <a:rPr sz="2400" dirty="0">
                <a:latin typeface="Arial"/>
                <a:cs typeface="Arial"/>
              </a:rPr>
              <a:t>all</a:t>
            </a:r>
            <a:r>
              <a:rPr sz="2400" spc="10" dirty="0">
                <a:latin typeface="Arial"/>
                <a:cs typeface="Arial"/>
              </a:rPr>
              <a:t> </a:t>
            </a:r>
            <a:r>
              <a:rPr sz="2400" dirty="0">
                <a:latin typeface="Arial"/>
                <a:cs typeface="Arial"/>
              </a:rPr>
              <a:t>t</a:t>
            </a:r>
            <a:r>
              <a:rPr sz="2400" spc="5" dirty="0">
                <a:latin typeface="Arial"/>
                <a:cs typeface="Arial"/>
              </a:rPr>
              <a:t>r</a:t>
            </a:r>
            <a:r>
              <a:rPr sz="2400" dirty="0">
                <a:latin typeface="Arial"/>
                <a:cs typeface="Arial"/>
              </a:rPr>
              <a:t>affic</a:t>
            </a:r>
            <a:r>
              <a:rPr sz="2400" spc="-30" dirty="0">
                <a:latin typeface="Arial"/>
                <a:cs typeface="Arial"/>
              </a:rPr>
              <a:t> </a:t>
            </a:r>
            <a:r>
              <a:rPr sz="2400" dirty="0">
                <a:latin typeface="Arial"/>
                <a:cs typeface="Arial"/>
              </a:rPr>
              <a:t>regu</a:t>
            </a:r>
            <a:r>
              <a:rPr sz="2400" spc="-10" dirty="0">
                <a:latin typeface="Arial"/>
                <a:cs typeface="Arial"/>
              </a:rPr>
              <a:t>l</a:t>
            </a:r>
            <a:r>
              <a:rPr sz="2400" dirty="0">
                <a:latin typeface="Arial"/>
                <a:cs typeface="Arial"/>
              </a:rPr>
              <a:t>atio</a:t>
            </a:r>
            <a:r>
              <a:rPr sz="2400" spc="-10" dirty="0">
                <a:latin typeface="Arial"/>
                <a:cs typeface="Arial"/>
              </a:rPr>
              <a:t>n</a:t>
            </a:r>
            <a:r>
              <a:rPr sz="2400" dirty="0">
                <a:latin typeface="Arial"/>
                <a:cs typeface="Arial"/>
              </a:rPr>
              <a:t>s</a:t>
            </a:r>
            <a:r>
              <a:rPr sz="2400" spc="35" dirty="0">
                <a:latin typeface="Arial"/>
                <a:cs typeface="Arial"/>
              </a:rPr>
              <a:t> </a:t>
            </a:r>
            <a:r>
              <a:rPr sz="2400" dirty="0">
                <a:latin typeface="Arial"/>
                <a:cs typeface="Arial"/>
              </a:rPr>
              <a:t>and</a:t>
            </a:r>
            <a:r>
              <a:rPr sz="2400" spc="-10" dirty="0">
                <a:latin typeface="Arial"/>
                <a:cs typeface="Arial"/>
              </a:rPr>
              <a:t> </a:t>
            </a:r>
            <a:r>
              <a:rPr sz="2400" dirty="0">
                <a:latin typeface="Arial"/>
                <a:cs typeface="Arial"/>
              </a:rPr>
              <a:t>pla</a:t>
            </a:r>
            <a:r>
              <a:rPr sz="2400" spc="-10" dirty="0">
                <a:latin typeface="Arial"/>
                <a:cs typeface="Arial"/>
              </a:rPr>
              <a:t>n</a:t>
            </a:r>
            <a:r>
              <a:rPr sz="2400" dirty="0">
                <a:latin typeface="Arial"/>
                <a:cs typeface="Arial"/>
              </a:rPr>
              <a:t>t</a:t>
            </a:r>
            <a:r>
              <a:rPr sz="2400" spc="25" dirty="0">
                <a:latin typeface="Arial"/>
                <a:cs typeface="Arial"/>
              </a:rPr>
              <a:t> </a:t>
            </a:r>
            <a:r>
              <a:rPr sz="2400" dirty="0">
                <a:latin typeface="Arial"/>
                <a:cs typeface="Arial"/>
              </a:rPr>
              <a:t>spe</a:t>
            </a:r>
            <a:r>
              <a:rPr sz="2400" spc="-10" dirty="0">
                <a:latin typeface="Arial"/>
                <a:cs typeface="Arial"/>
              </a:rPr>
              <a:t>e</a:t>
            </a:r>
            <a:r>
              <a:rPr sz="2400" dirty="0">
                <a:latin typeface="Arial"/>
                <a:cs typeface="Arial"/>
              </a:rPr>
              <a:t>d</a:t>
            </a:r>
            <a:r>
              <a:rPr sz="2400" spc="10" dirty="0">
                <a:latin typeface="Arial"/>
                <a:cs typeface="Arial"/>
              </a:rPr>
              <a:t> </a:t>
            </a:r>
            <a:r>
              <a:rPr sz="2400" dirty="0">
                <a:latin typeface="Arial"/>
                <a:cs typeface="Arial"/>
              </a:rPr>
              <a:t>l</a:t>
            </a:r>
            <a:r>
              <a:rPr sz="2400" spc="-10" dirty="0">
                <a:latin typeface="Arial"/>
                <a:cs typeface="Arial"/>
              </a:rPr>
              <a:t>i</a:t>
            </a:r>
            <a:r>
              <a:rPr sz="2400" dirty="0">
                <a:latin typeface="Arial"/>
                <a:cs typeface="Arial"/>
              </a:rPr>
              <a:t>mits</a:t>
            </a:r>
            <a:endParaRPr sz="2400">
              <a:latin typeface="Arial"/>
              <a:cs typeface="Arial"/>
            </a:endParaRPr>
          </a:p>
          <a:p>
            <a:pPr marL="462280" marR="654685" indent="-342900">
              <a:lnSpc>
                <a:spcPct val="100000"/>
              </a:lnSpc>
              <a:buClr>
                <a:srgbClr val="0C2FB8"/>
              </a:buClr>
              <a:buFont typeface="Wingdings"/>
              <a:buChar char=""/>
              <a:tabLst>
                <a:tab pos="462280" algn="l"/>
              </a:tabLst>
            </a:pPr>
            <a:r>
              <a:rPr sz="2400" spc="-5" dirty="0">
                <a:latin typeface="Arial"/>
                <a:cs typeface="Arial"/>
              </a:rPr>
              <a:t>L</a:t>
            </a:r>
            <a:r>
              <a:rPr sz="2400" dirty="0">
                <a:latin typeface="Arial"/>
                <a:cs typeface="Arial"/>
              </a:rPr>
              <a:t>ook</a:t>
            </a:r>
            <a:r>
              <a:rPr sz="2400" spc="10" dirty="0">
                <a:latin typeface="Arial"/>
                <a:cs typeface="Arial"/>
              </a:rPr>
              <a:t> </a:t>
            </a:r>
            <a:r>
              <a:rPr sz="2400" dirty="0">
                <a:latin typeface="Arial"/>
                <a:cs typeface="Arial"/>
              </a:rPr>
              <a:t>in</a:t>
            </a:r>
            <a:r>
              <a:rPr sz="2400" spc="-10" dirty="0">
                <a:latin typeface="Arial"/>
                <a:cs typeface="Arial"/>
              </a:rPr>
              <a:t> </a:t>
            </a:r>
            <a:r>
              <a:rPr sz="2400" spc="5" dirty="0">
                <a:latin typeface="Arial"/>
                <a:cs typeface="Arial"/>
              </a:rPr>
              <a:t>t</a:t>
            </a:r>
            <a:r>
              <a:rPr sz="2400" dirty="0">
                <a:latin typeface="Arial"/>
                <a:cs typeface="Arial"/>
              </a:rPr>
              <a:t>he</a:t>
            </a:r>
            <a:r>
              <a:rPr sz="2400" spc="-15" dirty="0">
                <a:latin typeface="Arial"/>
                <a:cs typeface="Arial"/>
              </a:rPr>
              <a:t> </a:t>
            </a:r>
            <a:r>
              <a:rPr sz="2400" dirty="0">
                <a:latin typeface="Arial"/>
                <a:cs typeface="Arial"/>
              </a:rPr>
              <a:t>directi</a:t>
            </a:r>
            <a:r>
              <a:rPr sz="2400" spc="-10" dirty="0">
                <a:latin typeface="Arial"/>
                <a:cs typeface="Arial"/>
              </a:rPr>
              <a:t>o</a:t>
            </a:r>
            <a:r>
              <a:rPr sz="2400" dirty="0">
                <a:latin typeface="Arial"/>
                <a:cs typeface="Arial"/>
              </a:rPr>
              <a:t>n</a:t>
            </a:r>
            <a:r>
              <a:rPr sz="2400" spc="20" dirty="0">
                <a:latin typeface="Arial"/>
                <a:cs typeface="Arial"/>
              </a:rPr>
              <a:t> </a:t>
            </a:r>
            <a:r>
              <a:rPr sz="2400" dirty="0">
                <a:latin typeface="Arial"/>
                <a:cs typeface="Arial"/>
              </a:rPr>
              <a:t>of </a:t>
            </a:r>
            <a:r>
              <a:rPr sz="2400" spc="-10" dirty="0">
                <a:latin typeface="Arial"/>
                <a:cs typeface="Arial"/>
              </a:rPr>
              <a:t>a</a:t>
            </a:r>
            <a:r>
              <a:rPr sz="2400" dirty="0">
                <a:latin typeface="Arial"/>
                <a:cs typeface="Arial"/>
              </a:rPr>
              <a:t>nd keep</a:t>
            </a:r>
            <a:r>
              <a:rPr sz="2400" spc="5" dirty="0">
                <a:latin typeface="Arial"/>
                <a:cs typeface="Arial"/>
              </a:rPr>
              <a:t> </a:t>
            </a:r>
            <a:r>
              <a:rPr sz="2400" dirty="0">
                <a:latin typeface="Arial"/>
                <a:cs typeface="Arial"/>
              </a:rPr>
              <a:t>a clear view of the path of</a:t>
            </a:r>
            <a:r>
              <a:rPr sz="2400" spc="-5" dirty="0">
                <a:latin typeface="Arial"/>
                <a:cs typeface="Arial"/>
              </a:rPr>
              <a:t> </a:t>
            </a:r>
            <a:r>
              <a:rPr sz="2400" dirty="0">
                <a:latin typeface="Arial"/>
                <a:cs typeface="Arial"/>
              </a:rPr>
              <a:t>t</a:t>
            </a:r>
            <a:r>
              <a:rPr sz="2400" spc="5" dirty="0">
                <a:latin typeface="Arial"/>
                <a:cs typeface="Arial"/>
              </a:rPr>
              <a:t>r</a:t>
            </a:r>
            <a:r>
              <a:rPr sz="2400" dirty="0">
                <a:latin typeface="Arial"/>
                <a:cs typeface="Arial"/>
              </a:rPr>
              <a:t>avel</a:t>
            </a:r>
            <a:endParaRPr sz="2400">
              <a:latin typeface="Arial"/>
              <a:cs typeface="Arial"/>
            </a:endParaRPr>
          </a:p>
          <a:p>
            <a:pPr marL="462280" indent="-342900">
              <a:lnSpc>
                <a:spcPct val="100000"/>
              </a:lnSpc>
              <a:buClr>
                <a:srgbClr val="0C2FB8"/>
              </a:buClr>
              <a:buFont typeface="Wingdings"/>
              <a:buChar char=""/>
              <a:tabLst>
                <a:tab pos="462280" algn="l"/>
              </a:tabLst>
            </a:pPr>
            <a:r>
              <a:rPr sz="2400" spc="-10" dirty="0">
                <a:latin typeface="Arial"/>
                <a:cs typeface="Arial"/>
              </a:rPr>
              <a:t>R</a:t>
            </a:r>
            <a:r>
              <a:rPr sz="2400" dirty="0">
                <a:latin typeface="Arial"/>
                <a:cs typeface="Arial"/>
              </a:rPr>
              <a:t>un</a:t>
            </a:r>
            <a:r>
              <a:rPr sz="2400" spc="5" dirty="0">
                <a:latin typeface="Arial"/>
                <a:cs typeface="Arial"/>
              </a:rPr>
              <a:t> </a:t>
            </a:r>
            <a:r>
              <a:rPr sz="2400" dirty="0">
                <a:latin typeface="Arial"/>
                <a:cs typeface="Arial"/>
              </a:rPr>
              <a:t>trucks</a:t>
            </a:r>
            <a:r>
              <a:rPr sz="2400" spc="-20" dirty="0">
                <a:latin typeface="Arial"/>
                <a:cs typeface="Arial"/>
              </a:rPr>
              <a:t> </a:t>
            </a:r>
            <a:r>
              <a:rPr sz="2400" dirty="0">
                <a:latin typeface="Arial"/>
                <a:cs typeface="Arial"/>
              </a:rPr>
              <a:t>at</a:t>
            </a:r>
            <a:r>
              <a:rPr sz="2400" spc="-10" dirty="0">
                <a:latin typeface="Arial"/>
                <a:cs typeface="Arial"/>
              </a:rPr>
              <a:t> </a:t>
            </a:r>
            <a:r>
              <a:rPr sz="2400" dirty="0">
                <a:latin typeface="Arial"/>
                <a:cs typeface="Arial"/>
              </a:rPr>
              <a:t>a safe</a:t>
            </a:r>
            <a:r>
              <a:rPr sz="2400" spc="-15" dirty="0">
                <a:latin typeface="Arial"/>
                <a:cs typeface="Arial"/>
              </a:rPr>
              <a:t> </a:t>
            </a:r>
            <a:r>
              <a:rPr sz="2400" dirty="0">
                <a:latin typeface="Arial"/>
                <a:cs typeface="Arial"/>
              </a:rPr>
              <a:t>sp</a:t>
            </a:r>
            <a:r>
              <a:rPr sz="2400" spc="-10" dirty="0">
                <a:latin typeface="Arial"/>
                <a:cs typeface="Arial"/>
              </a:rPr>
              <a:t>e</a:t>
            </a:r>
            <a:r>
              <a:rPr sz="2400" dirty="0">
                <a:latin typeface="Arial"/>
                <a:cs typeface="Arial"/>
              </a:rPr>
              <a:t>ed</a:t>
            </a:r>
            <a:r>
              <a:rPr sz="2400" spc="10" dirty="0">
                <a:latin typeface="Arial"/>
                <a:cs typeface="Arial"/>
              </a:rPr>
              <a:t> </a:t>
            </a:r>
            <a:r>
              <a:rPr sz="2400" dirty="0">
                <a:latin typeface="Arial"/>
                <a:cs typeface="Arial"/>
              </a:rPr>
              <a:t>that</a:t>
            </a:r>
            <a:r>
              <a:rPr sz="2400" spc="-10" dirty="0">
                <a:latin typeface="Arial"/>
                <a:cs typeface="Arial"/>
              </a:rPr>
              <a:t> </a:t>
            </a:r>
            <a:r>
              <a:rPr sz="2400" dirty="0">
                <a:latin typeface="Arial"/>
                <a:cs typeface="Arial"/>
              </a:rPr>
              <a:t>p</a:t>
            </a:r>
            <a:r>
              <a:rPr sz="2400" spc="-10" dirty="0">
                <a:latin typeface="Arial"/>
                <a:cs typeface="Arial"/>
              </a:rPr>
              <a:t>e</a:t>
            </a:r>
            <a:r>
              <a:rPr sz="2400" dirty="0">
                <a:latin typeface="Arial"/>
                <a:cs typeface="Arial"/>
              </a:rPr>
              <a:t>rmits s</a:t>
            </a:r>
            <a:r>
              <a:rPr sz="2400" spc="-10" dirty="0">
                <a:latin typeface="Arial"/>
                <a:cs typeface="Arial"/>
              </a:rPr>
              <a:t>a</a:t>
            </a:r>
            <a:r>
              <a:rPr sz="2400" dirty="0">
                <a:latin typeface="Arial"/>
                <a:cs typeface="Arial"/>
              </a:rPr>
              <a:t>fe sto</a:t>
            </a:r>
            <a:r>
              <a:rPr sz="2400" spc="-10" dirty="0">
                <a:latin typeface="Arial"/>
                <a:cs typeface="Arial"/>
              </a:rPr>
              <a:t>p</a:t>
            </a:r>
            <a:r>
              <a:rPr sz="2400" dirty="0">
                <a:latin typeface="Arial"/>
                <a:cs typeface="Arial"/>
              </a:rPr>
              <a:t>p</a:t>
            </a:r>
            <a:r>
              <a:rPr sz="2400" spc="-10" dirty="0">
                <a:latin typeface="Arial"/>
                <a:cs typeface="Arial"/>
              </a:rPr>
              <a:t>i</a:t>
            </a:r>
            <a:r>
              <a:rPr sz="2400" dirty="0">
                <a:latin typeface="Arial"/>
                <a:cs typeface="Arial"/>
              </a:rPr>
              <a:t>ng</a:t>
            </a:r>
            <a:endParaRPr sz="2400">
              <a:latin typeface="Arial"/>
              <a:cs typeface="Arial"/>
            </a:endParaRPr>
          </a:p>
        </p:txBody>
      </p:sp>
      <p:sp>
        <p:nvSpPr>
          <p:cNvPr id="5" name="object 5"/>
          <p:cNvSpPr txBox="1"/>
          <p:nvPr/>
        </p:nvSpPr>
        <p:spPr>
          <a:xfrm>
            <a:off x="1713992" y="6218983"/>
            <a:ext cx="4496435" cy="215444"/>
          </a:xfrm>
          <a:prstGeom prst="rect">
            <a:avLst/>
          </a:prstGeom>
        </p:spPr>
        <p:txBody>
          <a:bodyPr vert="horz" wrap="square" lIns="0" tIns="0" rIns="0" bIns="0" rtlCol="0">
            <a:spAutoFit/>
          </a:bodyPr>
          <a:lstStyle/>
          <a:p>
            <a:pPr marL="12700">
              <a:lnSpc>
                <a:spcPct val="100000"/>
              </a:lnSpc>
            </a:pPr>
            <a:r>
              <a:rPr lang="en-US" sz="1400" dirty="0" smtClean="0">
                <a:latin typeface="Arial"/>
                <a:cs typeface="Arial"/>
                <a:hlinkClick r:id="rId3"/>
              </a:rPr>
              <a:t>Link to OSHA Publication 3252</a:t>
            </a:r>
            <a:endParaRPr sz="1400" dirty="0">
              <a:latin typeface="Arial"/>
              <a:cs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4CC"/>
            </a:solidFill>
          </a:ln>
        </p:spPr>
        <p:txBody>
          <a:bodyPr wrap="square" lIns="0" tIns="0" rIns="0" bIns="0" rtlCol="0"/>
          <a:lstStyle/>
          <a:p>
            <a:endParaRPr/>
          </a:p>
        </p:txBody>
      </p:sp>
      <p:sp>
        <p:nvSpPr>
          <p:cNvPr id="3" name="object 3"/>
          <p:cNvSpPr txBox="1"/>
          <p:nvPr/>
        </p:nvSpPr>
        <p:spPr>
          <a:xfrm>
            <a:off x="535940" y="486647"/>
            <a:ext cx="6322060" cy="457200"/>
          </a:xfrm>
          <a:prstGeom prst="rect">
            <a:avLst/>
          </a:prstGeom>
        </p:spPr>
        <p:txBody>
          <a:bodyPr vert="horz" wrap="square" lIns="0" tIns="0" rIns="0" bIns="0" rtlCol="0">
            <a:spAutoFit/>
          </a:bodyPr>
          <a:lstStyle/>
          <a:p>
            <a:pPr marL="12700">
              <a:lnSpc>
                <a:spcPts val="4285"/>
              </a:lnSpc>
              <a:tabLst>
                <a:tab pos="3947795" algn="l"/>
              </a:tabLst>
            </a:pPr>
            <a:r>
              <a:rPr sz="3600" b="1" dirty="0">
                <a:solidFill>
                  <a:srgbClr val="0C2FB8"/>
                </a:solidFill>
                <a:latin typeface="Arial"/>
                <a:cs typeface="Arial"/>
              </a:rPr>
              <a:t>Mate</a:t>
            </a:r>
            <a:r>
              <a:rPr sz="3600" b="1" spc="5" dirty="0">
                <a:solidFill>
                  <a:srgbClr val="0C2FB8"/>
                </a:solidFill>
                <a:latin typeface="Arial"/>
                <a:cs typeface="Arial"/>
              </a:rPr>
              <a:t>r</a:t>
            </a:r>
            <a:r>
              <a:rPr sz="3600" b="1" dirty="0">
                <a:solidFill>
                  <a:srgbClr val="0C2FB8"/>
                </a:solidFill>
                <a:latin typeface="Arial"/>
                <a:cs typeface="Arial"/>
              </a:rPr>
              <a:t>ial</a:t>
            </a:r>
            <a:r>
              <a:rPr sz="3600" b="1" spc="-15" dirty="0">
                <a:solidFill>
                  <a:srgbClr val="0C2FB8"/>
                </a:solidFill>
                <a:latin typeface="Arial"/>
                <a:cs typeface="Arial"/>
              </a:rPr>
              <a:t> </a:t>
            </a:r>
            <a:r>
              <a:rPr sz="3600" b="1" dirty="0">
                <a:solidFill>
                  <a:srgbClr val="0C2FB8"/>
                </a:solidFill>
                <a:latin typeface="Arial"/>
                <a:cs typeface="Arial"/>
              </a:rPr>
              <a:t>Handli</a:t>
            </a:r>
            <a:r>
              <a:rPr sz="3600" b="1" spc="-15" dirty="0">
                <a:solidFill>
                  <a:srgbClr val="0C2FB8"/>
                </a:solidFill>
                <a:latin typeface="Arial"/>
                <a:cs typeface="Arial"/>
              </a:rPr>
              <a:t>n</a:t>
            </a:r>
            <a:r>
              <a:rPr sz="3600" b="1" dirty="0">
                <a:solidFill>
                  <a:srgbClr val="0C2FB8"/>
                </a:solidFill>
                <a:latin typeface="Arial"/>
                <a:cs typeface="Arial"/>
              </a:rPr>
              <a:t>g	Equi</a:t>
            </a:r>
            <a:r>
              <a:rPr sz="3600" b="1" spc="-15" dirty="0">
                <a:solidFill>
                  <a:srgbClr val="0C2FB8"/>
                </a:solidFill>
                <a:latin typeface="Arial"/>
                <a:cs typeface="Arial"/>
              </a:rPr>
              <a:t>p</a:t>
            </a:r>
            <a:r>
              <a:rPr sz="3600" b="1" dirty="0">
                <a:solidFill>
                  <a:srgbClr val="0C2FB8"/>
                </a:solidFill>
                <a:latin typeface="Arial"/>
                <a:cs typeface="Arial"/>
              </a:rPr>
              <a:t>ment</a:t>
            </a:r>
            <a:endParaRPr sz="3600">
              <a:latin typeface="Arial"/>
              <a:cs typeface="Arial"/>
            </a:endParaRPr>
          </a:p>
        </p:txBody>
      </p:sp>
      <p:sp>
        <p:nvSpPr>
          <p:cNvPr id="7" name="Title 6" hidden="1"/>
          <p:cNvSpPr>
            <a:spLocks noGrp="1"/>
          </p:cNvSpPr>
          <p:nvPr>
            <p:ph type="title"/>
          </p:nvPr>
        </p:nvSpPr>
        <p:spPr>
          <a:xfrm>
            <a:off x="556361" y="555615"/>
            <a:ext cx="8031276" cy="1107996"/>
          </a:xfrm>
        </p:spPr>
        <p:txBody>
          <a:bodyPr/>
          <a:lstStyle/>
          <a:p>
            <a:r>
              <a:rPr lang="en-US" dirty="0" smtClean="0"/>
              <a:t>Material Handling Equipment Operation - Continued</a:t>
            </a:r>
            <a:endParaRPr lang="en-US" dirty="0"/>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30</a:t>
            </a:r>
          </a:p>
        </p:txBody>
      </p:sp>
      <p:sp>
        <p:nvSpPr>
          <p:cNvPr id="4" name="object 4"/>
          <p:cNvSpPr txBox="1"/>
          <p:nvPr/>
        </p:nvSpPr>
        <p:spPr>
          <a:xfrm>
            <a:off x="535940" y="1011205"/>
            <a:ext cx="7429500" cy="3952364"/>
          </a:xfrm>
          <a:prstGeom prst="rect">
            <a:avLst/>
          </a:prstGeom>
        </p:spPr>
        <p:txBody>
          <a:bodyPr vert="horz" wrap="square" lIns="0" tIns="0" rIns="0" bIns="0" rtlCol="0">
            <a:spAutoFit/>
          </a:bodyPr>
          <a:lstStyle/>
          <a:p>
            <a:pPr marL="12700">
              <a:lnSpc>
                <a:spcPct val="100000"/>
              </a:lnSpc>
            </a:pPr>
            <a:r>
              <a:rPr lang="en-US" sz="2400" b="1" dirty="0">
                <a:solidFill>
                  <a:srgbClr val="0C2FB8"/>
                </a:solidFill>
                <a:latin typeface="Arial"/>
                <a:cs typeface="Arial"/>
              </a:rPr>
              <a:t>M</a:t>
            </a:r>
            <a:r>
              <a:rPr sz="2400" b="1" dirty="0" smtClean="0">
                <a:solidFill>
                  <a:srgbClr val="0C2FB8"/>
                </a:solidFill>
                <a:latin typeface="Arial"/>
                <a:cs typeface="Arial"/>
              </a:rPr>
              <a:t>odule</a:t>
            </a:r>
            <a:r>
              <a:rPr sz="2400" b="1" spc="-20" dirty="0" smtClean="0">
                <a:solidFill>
                  <a:srgbClr val="0C2FB8"/>
                </a:solidFill>
                <a:latin typeface="Arial"/>
                <a:cs typeface="Arial"/>
              </a:rPr>
              <a:t> </a:t>
            </a:r>
            <a:r>
              <a:rPr sz="2400" b="1" dirty="0">
                <a:solidFill>
                  <a:srgbClr val="0C2FB8"/>
                </a:solidFill>
                <a:latin typeface="Arial"/>
                <a:cs typeface="Arial"/>
              </a:rPr>
              <a:t>3</a:t>
            </a:r>
            <a:endParaRPr sz="2400" dirty="0">
              <a:latin typeface="Arial"/>
              <a:cs typeface="Arial"/>
            </a:endParaRPr>
          </a:p>
          <a:p>
            <a:pPr marL="41275">
              <a:lnSpc>
                <a:spcPct val="100000"/>
              </a:lnSpc>
              <a:spcBef>
                <a:spcPts val="1910"/>
              </a:spcBef>
            </a:pPr>
            <a:r>
              <a:rPr sz="2400" b="1" dirty="0">
                <a:solidFill>
                  <a:srgbClr val="0C2FB8"/>
                </a:solidFill>
                <a:latin typeface="Arial"/>
                <a:cs typeface="Arial"/>
              </a:rPr>
              <a:t>P</a:t>
            </a:r>
            <a:r>
              <a:rPr sz="2400" b="1" spc="-10" dirty="0">
                <a:solidFill>
                  <a:srgbClr val="0C2FB8"/>
                </a:solidFill>
                <a:latin typeface="Arial"/>
                <a:cs typeface="Arial"/>
              </a:rPr>
              <a:t>o</a:t>
            </a:r>
            <a:r>
              <a:rPr sz="2400" b="1" spc="20" dirty="0">
                <a:solidFill>
                  <a:srgbClr val="0C2FB8"/>
                </a:solidFill>
                <a:latin typeface="Arial"/>
                <a:cs typeface="Arial"/>
              </a:rPr>
              <a:t>w</a:t>
            </a:r>
            <a:r>
              <a:rPr sz="2400" b="1" dirty="0">
                <a:solidFill>
                  <a:srgbClr val="0C2FB8"/>
                </a:solidFill>
                <a:latin typeface="Arial"/>
                <a:cs typeface="Arial"/>
              </a:rPr>
              <a:t>ered</a:t>
            </a:r>
            <a:r>
              <a:rPr sz="2400" b="1" spc="-30" dirty="0">
                <a:solidFill>
                  <a:srgbClr val="0C2FB8"/>
                </a:solidFill>
                <a:latin typeface="Arial"/>
                <a:cs typeface="Arial"/>
              </a:rPr>
              <a:t> </a:t>
            </a:r>
            <a:r>
              <a:rPr sz="2400" b="1" dirty="0">
                <a:solidFill>
                  <a:srgbClr val="0C2FB8"/>
                </a:solidFill>
                <a:latin typeface="Arial"/>
                <a:cs typeface="Arial"/>
              </a:rPr>
              <a:t>Ind</a:t>
            </a:r>
            <a:r>
              <a:rPr sz="2400" b="1" spc="-10" dirty="0">
                <a:solidFill>
                  <a:srgbClr val="0C2FB8"/>
                </a:solidFill>
                <a:latin typeface="Arial"/>
                <a:cs typeface="Arial"/>
              </a:rPr>
              <a:t>u</a:t>
            </a:r>
            <a:r>
              <a:rPr sz="2400" b="1" dirty="0">
                <a:solidFill>
                  <a:srgbClr val="0C2FB8"/>
                </a:solidFill>
                <a:latin typeface="Arial"/>
                <a:cs typeface="Arial"/>
              </a:rPr>
              <a:t>strial</a:t>
            </a:r>
            <a:r>
              <a:rPr sz="2400" b="1" spc="-30" dirty="0">
                <a:solidFill>
                  <a:srgbClr val="0C2FB8"/>
                </a:solidFill>
                <a:latin typeface="Arial"/>
                <a:cs typeface="Arial"/>
              </a:rPr>
              <a:t> </a:t>
            </a:r>
            <a:r>
              <a:rPr sz="2400" b="1" dirty="0">
                <a:solidFill>
                  <a:srgbClr val="0C2FB8"/>
                </a:solidFill>
                <a:latin typeface="Arial"/>
                <a:cs typeface="Arial"/>
              </a:rPr>
              <a:t>Tru</a:t>
            </a:r>
            <a:r>
              <a:rPr sz="2400" b="1" spc="-10" dirty="0">
                <a:solidFill>
                  <a:srgbClr val="0C2FB8"/>
                </a:solidFill>
                <a:latin typeface="Arial"/>
                <a:cs typeface="Arial"/>
              </a:rPr>
              <a:t>c</a:t>
            </a:r>
            <a:r>
              <a:rPr sz="2400" b="1" dirty="0">
                <a:solidFill>
                  <a:srgbClr val="0C2FB8"/>
                </a:solidFill>
                <a:latin typeface="Arial"/>
                <a:cs typeface="Arial"/>
              </a:rPr>
              <a:t>ks</a:t>
            </a:r>
            <a:r>
              <a:rPr sz="2400" b="1" spc="-10" dirty="0">
                <a:solidFill>
                  <a:srgbClr val="0C2FB8"/>
                </a:solidFill>
                <a:latin typeface="Arial"/>
                <a:cs typeface="Arial"/>
              </a:rPr>
              <a:t> </a:t>
            </a:r>
            <a:r>
              <a:rPr sz="2400" b="1" dirty="0">
                <a:solidFill>
                  <a:srgbClr val="0C2FB8"/>
                </a:solidFill>
                <a:latin typeface="Arial"/>
                <a:cs typeface="Arial"/>
              </a:rPr>
              <a:t>(F</a:t>
            </a:r>
            <a:r>
              <a:rPr sz="2400" b="1" spc="-10" dirty="0">
                <a:solidFill>
                  <a:srgbClr val="0C2FB8"/>
                </a:solidFill>
                <a:latin typeface="Arial"/>
                <a:cs typeface="Arial"/>
              </a:rPr>
              <a:t>o</a:t>
            </a:r>
            <a:r>
              <a:rPr sz="2400" b="1" dirty="0">
                <a:solidFill>
                  <a:srgbClr val="0C2FB8"/>
                </a:solidFill>
                <a:latin typeface="Arial"/>
                <a:cs typeface="Arial"/>
              </a:rPr>
              <a:t>rkli</a:t>
            </a:r>
            <a:r>
              <a:rPr sz="2400" b="1" spc="5" dirty="0">
                <a:solidFill>
                  <a:srgbClr val="0C2FB8"/>
                </a:solidFill>
                <a:latin typeface="Arial"/>
                <a:cs typeface="Arial"/>
              </a:rPr>
              <a:t>f</a:t>
            </a:r>
            <a:r>
              <a:rPr sz="2400" b="1" dirty="0">
                <a:solidFill>
                  <a:srgbClr val="0C2FB8"/>
                </a:solidFill>
                <a:latin typeface="Arial"/>
                <a:cs typeface="Arial"/>
              </a:rPr>
              <a:t>ts)</a:t>
            </a:r>
            <a:r>
              <a:rPr sz="2400" b="1" spc="-15" dirty="0">
                <a:solidFill>
                  <a:srgbClr val="0C2FB8"/>
                </a:solidFill>
                <a:latin typeface="Arial"/>
                <a:cs typeface="Arial"/>
              </a:rPr>
              <a:t> </a:t>
            </a:r>
            <a:r>
              <a:rPr sz="2400" b="1" dirty="0">
                <a:solidFill>
                  <a:srgbClr val="0C2FB8"/>
                </a:solidFill>
                <a:latin typeface="Arial"/>
                <a:cs typeface="Arial"/>
              </a:rPr>
              <a:t>Operatio</a:t>
            </a:r>
            <a:r>
              <a:rPr sz="2400" b="1" spc="-5" dirty="0">
                <a:solidFill>
                  <a:srgbClr val="0C2FB8"/>
                </a:solidFill>
                <a:latin typeface="Arial"/>
                <a:cs typeface="Arial"/>
              </a:rPr>
              <a:t>n</a:t>
            </a:r>
            <a:r>
              <a:rPr sz="2400" b="1" dirty="0">
                <a:solidFill>
                  <a:srgbClr val="0C2FB8"/>
                </a:solidFill>
                <a:latin typeface="Arial"/>
                <a:cs typeface="Arial"/>
              </a:rPr>
              <a:t>-</a:t>
            </a:r>
            <a:endParaRPr sz="2400" dirty="0">
              <a:latin typeface="Arial"/>
              <a:cs typeface="Arial"/>
            </a:endParaRPr>
          </a:p>
          <a:p>
            <a:pPr marL="41275">
              <a:lnSpc>
                <a:spcPct val="100000"/>
              </a:lnSpc>
            </a:pPr>
            <a:r>
              <a:rPr sz="2400" b="1" dirty="0">
                <a:solidFill>
                  <a:srgbClr val="0C2FB8"/>
                </a:solidFill>
                <a:latin typeface="Arial"/>
                <a:cs typeface="Arial"/>
              </a:rPr>
              <a:t>Co</a:t>
            </a:r>
            <a:r>
              <a:rPr sz="2400" b="1" spc="-10" dirty="0">
                <a:solidFill>
                  <a:srgbClr val="0C2FB8"/>
                </a:solidFill>
                <a:latin typeface="Arial"/>
                <a:cs typeface="Arial"/>
              </a:rPr>
              <a:t>n</a:t>
            </a:r>
            <a:r>
              <a:rPr sz="2400" b="1" dirty="0">
                <a:solidFill>
                  <a:srgbClr val="0C2FB8"/>
                </a:solidFill>
                <a:latin typeface="Arial"/>
                <a:cs typeface="Arial"/>
              </a:rPr>
              <a:t>t</a:t>
            </a:r>
            <a:r>
              <a:rPr sz="2400" b="1" spc="5" dirty="0">
                <a:solidFill>
                  <a:srgbClr val="0C2FB8"/>
                </a:solidFill>
                <a:latin typeface="Arial"/>
                <a:cs typeface="Arial"/>
              </a:rPr>
              <a:t>i</a:t>
            </a:r>
            <a:r>
              <a:rPr sz="2400" b="1" dirty="0">
                <a:solidFill>
                  <a:srgbClr val="0C2FB8"/>
                </a:solidFill>
                <a:latin typeface="Arial"/>
                <a:cs typeface="Arial"/>
              </a:rPr>
              <a:t>nu</a:t>
            </a:r>
            <a:r>
              <a:rPr sz="2400" b="1" spc="-10" dirty="0">
                <a:solidFill>
                  <a:srgbClr val="0C2FB8"/>
                </a:solidFill>
                <a:latin typeface="Arial"/>
                <a:cs typeface="Arial"/>
              </a:rPr>
              <a:t>e</a:t>
            </a:r>
            <a:r>
              <a:rPr sz="2400" b="1" dirty="0">
                <a:solidFill>
                  <a:srgbClr val="0C2FB8"/>
                </a:solidFill>
                <a:latin typeface="Arial"/>
                <a:cs typeface="Arial"/>
              </a:rPr>
              <a:t>d</a:t>
            </a:r>
            <a:endParaRPr sz="2400" dirty="0">
              <a:latin typeface="Arial"/>
              <a:cs typeface="Arial"/>
            </a:endParaRPr>
          </a:p>
          <a:p>
            <a:pPr>
              <a:lnSpc>
                <a:spcPct val="100000"/>
              </a:lnSpc>
              <a:spcBef>
                <a:spcPts val="5"/>
              </a:spcBef>
            </a:pPr>
            <a:endParaRPr sz="2500" dirty="0">
              <a:latin typeface="Times New Roman"/>
              <a:cs typeface="Times New Roman"/>
            </a:endParaRPr>
          </a:p>
          <a:p>
            <a:pPr marL="384175" indent="-342900">
              <a:lnSpc>
                <a:spcPct val="100000"/>
              </a:lnSpc>
              <a:buClr>
                <a:srgbClr val="0C2FB8"/>
              </a:buClr>
              <a:buFont typeface="Wingdings"/>
              <a:buChar char=""/>
              <a:tabLst>
                <a:tab pos="384810" algn="l"/>
              </a:tabLst>
            </a:pPr>
            <a:r>
              <a:rPr sz="2400" dirty="0">
                <a:latin typeface="Arial"/>
                <a:cs typeface="Arial"/>
              </a:rPr>
              <a:t>Stunt </a:t>
            </a:r>
            <a:r>
              <a:rPr sz="2400" spc="-10" dirty="0">
                <a:latin typeface="Arial"/>
                <a:cs typeface="Arial"/>
              </a:rPr>
              <a:t>d</a:t>
            </a:r>
            <a:r>
              <a:rPr sz="2400" dirty="0">
                <a:latin typeface="Arial"/>
                <a:cs typeface="Arial"/>
              </a:rPr>
              <a:t>rivi</a:t>
            </a:r>
            <a:r>
              <a:rPr sz="2400" spc="-10" dirty="0">
                <a:latin typeface="Arial"/>
                <a:cs typeface="Arial"/>
              </a:rPr>
              <a:t>n</a:t>
            </a:r>
            <a:r>
              <a:rPr sz="2400" dirty="0">
                <a:latin typeface="Arial"/>
                <a:cs typeface="Arial"/>
              </a:rPr>
              <a:t>g</a:t>
            </a:r>
            <a:r>
              <a:rPr sz="2400" spc="20" dirty="0">
                <a:latin typeface="Arial"/>
                <a:cs typeface="Arial"/>
              </a:rPr>
              <a:t> </a:t>
            </a:r>
            <a:r>
              <a:rPr sz="2400" dirty="0">
                <a:latin typeface="Arial"/>
                <a:cs typeface="Arial"/>
              </a:rPr>
              <a:t>and</a:t>
            </a:r>
            <a:r>
              <a:rPr sz="2400" spc="-10" dirty="0">
                <a:latin typeface="Arial"/>
                <a:cs typeface="Arial"/>
              </a:rPr>
              <a:t> </a:t>
            </a:r>
            <a:r>
              <a:rPr sz="2400" dirty="0">
                <a:latin typeface="Arial"/>
                <a:cs typeface="Arial"/>
              </a:rPr>
              <a:t>horseplay</a:t>
            </a:r>
            <a:r>
              <a:rPr sz="2400" spc="15" dirty="0">
                <a:latin typeface="Arial"/>
                <a:cs typeface="Arial"/>
              </a:rPr>
              <a:t> </a:t>
            </a:r>
            <a:r>
              <a:rPr sz="2400" dirty="0">
                <a:latin typeface="Arial"/>
                <a:cs typeface="Arial"/>
              </a:rPr>
              <a:t>are</a:t>
            </a:r>
            <a:r>
              <a:rPr sz="2400" spc="15" dirty="0">
                <a:latin typeface="Arial"/>
                <a:cs typeface="Arial"/>
              </a:rPr>
              <a:t> </a:t>
            </a:r>
            <a:r>
              <a:rPr sz="2400" dirty="0">
                <a:latin typeface="Arial"/>
                <a:cs typeface="Arial"/>
              </a:rPr>
              <a:t>proh</a:t>
            </a:r>
            <a:r>
              <a:rPr sz="2400" spc="-10" dirty="0">
                <a:latin typeface="Arial"/>
                <a:cs typeface="Arial"/>
              </a:rPr>
              <a:t>i</a:t>
            </a:r>
            <a:r>
              <a:rPr sz="2400" dirty="0">
                <a:latin typeface="Arial"/>
                <a:cs typeface="Arial"/>
              </a:rPr>
              <a:t>bited</a:t>
            </a:r>
          </a:p>
          <a:p>
            <a:pPr marL="384175" marR="20955" indent="-342900">
              <a:lnSpc>
                <a:spcPct val="100000"/>
              </a:lnSpc>
              <a:buClr>
                <a:srgbClr val="0C2FB8"/>
              </a:buClr>
              <a:buFont typeface="Wingdings"/>
              <a:buChar char=""/>
              <a:tabLst>
                <a:tab pos="384810" algn="l"/>
              </a:tabLst>
            </a:pPr>
            <a:r>
              <a:rPr sz="2400" dirty="0">
                <a:latin typeface="Arial"/>
                <a:cs typeface="Arial"/>
              </a:rPr>
              <a:t>C</a:t>
            </a:r>
            <a:r>
              <a:rPr sz="2400" spc="-10" dirty="0">
                <a:latin typeface="Arial"/>
                <a:cs typeface="Arial"/>
              </a:rPr>
              <a:t>h</a:t>
            </a:r>
            <a:r>
              <a:rPr sz="2400" dirty="0">
                <a:latin typeface="Arial"/>
                <a:cs typeface="Arial"/>
              </a:rPr>
              <a:t>eck</a:t>
            </a:r>
            <a:r>
              <a:rPr sz="2400" spc="10" dirty="0">
                <a:latin typeface="Arial"/>
                <a:cs typeface="Arial"/>
              </a:rPr>
              <a:t> </a:t>
            </a:r>
            <a:r>
              <a:rPr sz="2400" dirty="0">
                <a:latin typeface="Arial"/>
                <a:cs typeface="Arial"/>
              </a:rPr>
              <a:t>for</a:t>
            </a:r>
            <a:r>
              <a:rPr sz="2400" spc="-15" dirty="0">
                <a:latin typeface="Arial"/>
                <a:cs typeface="Arial"/>
              </a:rPr>
              <a:t> </a:t>
            </a:r>
            <a:r>
              <a:rPr sz="2400" dirty="0">
                <a:latin typeface="Arial"/>
                <a:cs typeface="Arial"/>
              </a:rPr>
              <a:t>he</a:t>
            </a:r>
            <a:r>
              <a:rPr sz="2400" spc="-10" dirty="0">
                <a:latin typeface="Arial"/>
                <a:cs typeface="Arial"/>
              </a:rPr>
              <a:t>a</a:t>
            </a:r>
            <a:r>
              <a:rPr sz="2400" dirty="0">
                <a:latin typeface="Arial"/>
                <a:cs typeface="Arial"/>
              </a:rPr>
              <a:t>droom</a:t>
            </a:r>
            <a:r>
              <a:rPr sz="2400" spc="35" dirty="0">
                <a:latin typeface="Arial"/>
                <a:cs typeface="Arial"/>
              </a:rPr>
              <a:t> </a:t>
            </a:r>
            <a:r>
              <a:rPr sz="2400" dirty="0">
                <a:latin typeface="Arial"/>
                <a:cs typeface="Arial"/>
              </a:rPr>
              <a:t>for</a:t>
            </a:r>
            <a:r>
              <a:rPr sz="2400" spc="-15" dirty="0">
                <a:latin typeface="Arial"/>
                <a:cs typeface="Arial"/>
              </a:rPr>
              <a:t> </a:t>
            </a:r>
            <a:r>
              <a:rPr sz="2400" dirty="0">
                <a:latin typeface="Arial"/>
                <a:cs typeface="Arial"/>
              </a:rPr>
              <a:t>the </a:t>
            </a:r>
            <a:r>
              <a:rPr sz="2400" spc="5" dirty="0">
                <a:latin typeface="Arial"/>
                <a:cs typeface="Arial"/>
              </a:rPr>
              <a:t>f</a:t>
            </a:r>
            <a:r>
              <a:rPr sz="2400" dirty="0">
                <a:latin typeface="Arial"/>
                <a:cs typeface="Arial"/>
              </a:rPr>
              <a:t>or</a:t>
            </a:r>
            <a:r>
              <a:rPr sz="2400" spc="5" dirty="0">
                <a:latin typeface="Arial"/>
                <a:cs typeface="Arial"/>
              </a:rPr>
              <a:t>k</a:t>
            </a:r>
            <a:r>
              <a:rPr sz="2400" dirty="0">
                <a:latin typeface="Arial"/>
                <a:cs typeface="Arial"/>
              </a:rPr>
              <a:t>-</a:t>
            </a:r>
            <a:r>
              <a:rPr sz="2400" spc="-15" dirty="0">
                <a:latin typeface="Arial"/>
                <a:cs typeface="Arial"/>
              </a:rPr>
              <a:t> </a:t>
            </a:r>
            <a:r>
              <a:rPr sz="2400" dirty="0">
                <a:latin typeface="Arial"/>
                <a:cs typeface="Arial"/>
              </a:rPr>
              <a:t>l</a:t>
            </a:r>
            <a:r>
              <a:rPr sz="2400" spc="-10" dirty="0">
                <a:latin typeface="Arial"/>
                <a:cs typeface="Arial"/>
              </a:rPr>
              <a:t>i</a:t>
            </a:r>
            <a:r>
              <a:rPr sz="2400" dirty="0">
                <a:latin typeface="Arial"/>
                <a:cs typeface="Arial"/>
              </a:rPr>
              <a:t>ft un</a:t>
            </a:r>
            <a:r>
              <a:rPr sz="2400" spc="-10" dirty="0">
                <a:latin typeface="Arial"/>
                <a:cs typeface="Arial"/>
              </a:rPr>
              <a:t>d</a:t>
            </a:r>
            <a:r>
              <a:rPr sz="2400" dirty="0">
                <a:latin typeface="Arial"/>
                <a:cs typeface="Arial"/>
              </a:rPr>
              <a:t>er</a:t>
            </a:r>
            <a:r>
              <a:rPr sz="2400" spc="15" dirty="0">
                <a:latin typeface="Arial"/>
                <a:cs typeface="Arial"/>
              </a:rPr>
              <a:t> </a:t>
            </a:r>
            <a:r>
              <a:rPr sz="2400" dirty="0">
                <a:latin typeface="Arial"/>
                <a:cs typeface="Arial"/>
              </a:rPr>
              <a:t>overhead i</a:t>
            </a:r>
            <a:r>
              <a:rPr sz="2400" spc="-10" dirty="0">
                <a:latin typeface="Arial"/>
                <a:cs typeface="Arial"/>
              </a:rPr>
              <a:t>n</a:t>
            </a:r>
            <a:r>
              <a:rPr sz="2400" dirty="0">
                <a:latin typeface="Arial"/>
                <a:cs typeface="Arial"/>
              </a:rPr>
              <a:t>stal</a:t>
            </a:r>
            <a:r>
              <a:rPr sz="2400" spc="-10" dirty="0">
                <a:latin typeface="Arial"/>
                <a:cs typeface="Arial"/>
              </a:rPr>
              <a:t>l</a:t>
            </a:r>
            <a:r>
              <a:rPr sz="2400" dirty="0">
                <a:latin typeface="Arial"/>
                <a:cs typeface="Arial"/>
              </a:rPr>
              <a:t>atio</a:t>
            </a:r>
            <a:r>
              <a:rPr sz="2400" spc="-10" dirty="0">
                <a:latin typeface="Arial"/>
                <a:cs typeface="Arial"/>
              </a:rPr>
              <a:t>n</a:t>
            </a:r>
            <a:r>
              <a:rPr sz="2400" dirty="0">
                <a:latin typeface="Arial"/>
                <a:cs typeface="Arial"/>
              </a:rPr>
              <a:t>s,</a:t>
            </a:r>
            <a:r>
              <a:rPr sz="2400" spc="35" dirty="0">
                <a:latin typeface="Arial"/>
                <a:cs typeface="Arial"/>
              </a:rPr>
              <a:t> </a:t>
            </a:r>
            <a:r>
              <a:rPr sz="2400" dirty="0">
                <a:latin typeface="Arial"/>
                <a:cs typeface="Arial"/>
              </a:rPr>
              <a:t>l</a:t>
            </a:r>
            <a:r>
              <a:rPr sz="2400" spc="-10" dirty="0">
                <a:latin typeface="Arial"/>
                <a:cs typeface="Arial"/>
              </a:rPr>
              <a:t>i</a:t>
            </a:r>
            <a:r>
              <a:rPr sz="2400" dirty="0">
                <a:latin typeface="Arial"/>
                <a:cs typeface="Arial"/>
              </a:rPr>
              <a:t>ghts,</a:t>
            </a:r>
            <a:r>
              <a:rPr sz="2400" spc="5" dirty="0">
                <a:latin typeface="Arial"/>
                <a:cs typeface="Arial"/>
              </a:rPr>
              <a:t> </a:t>
            </a:r>
            <a:r>
              <a:rPr sz="2400" dirty="0">
                <a:latin typeface="Arial"/>
                <a:cs typeface="Arial"/>
              </a:rPr>
              <a:t>pi</a:t>
            </a:r>
            <a:r>
              <a:rPr sz="2400" spc="-10" dirty="0">
                <a:latin typeface="Arial"/>
                <a:cs typeface="Arial"/>
              </a:rPr>
              <a:t>p</a:t>
            </a:r>
            <a:r>
              <a:rPr sz="2400" dirty="0">
                <a:latin typeface="Arial"/>
                <a:cs typeface="Arial"/>
              </a:rPr>
              <a:t>es,</a:t>
            </a:r>
            <a:r>
              <a:rPr sz="2400" spc="20" dirty="0">
                <a:latin typeface="Arial"/>
                <a:cs typeface="Arial"/>
              </a:rPr>
              <a:t> </a:t>
            </a:r>
            <a:r>
              <a:rPr sz="2400" dirty="0">
                <a:latin typeface="Arial"/>
                <a:cs typeface="Arial"/>
              </a:rPr>
              <a:t>etc</a:t>
            </a:r>
          </a:p>
          <a:p>
            <a:pPr marL="384175" marR="5080" indent="-342900">
              <a:lnSpc>
                <a:spcPct val="100000"/>
              </a:lnSpc>
              <a:buClr>
                <a:srgbClr val="0C2FB8"/>
              </a:buClr>
              <a:buFont typeface="Wingdings"/>
              <a:buChar char=""/>
              <a:tabLst>
                <a:tab pos="384810" algn="l"/>
              </a:tabLst>
            </a:pPr>
            <a:r>
              <a:rPr sz="2400" dirty="0">
                <a:latin typeface="Arial"/>
                <a:cs typeface="Arial"/>
              </a:rPr>
              <a:t>Operato</a:t>
            </a:r>
            <a:r>
              <a:rPr sz="2400" spc="5" dirty="0">
                <a:latin typeface="Arial"/>
                <a:cs typeface="Arial"/>
              </a:rPr>
              <a:t>r</a:t>
            </a:r>
            <a:r>
              <a:rPr sz="2400" dirty="0">
                <a:latin typeface="Arial"/>
                <a:cs typeface="Arial"/>
              </a:rPr>
              <a:t>s</a:t>
            </a:r>
            <a:r>
              <a:rPr sz="2400" spc="-5" dirty="0">
                <a:latin typeface="Arial"/>
                <a:cs typeface="Arial"/>
              </a:rPr>
              <a:t> </a:t>
            </a:r>
            <a:r>
              <a:rPr sz="2400" dirty="0">
                <a:latin typeface="Arial"/>
                <a:cs typeface="Arial"/>
              </a:rPr>
              <a:t>maintain a safe d</a:t>
            </a:r>
            <a:r>
              <a:rPr sz="2400" spc="-15" dirty="0">
                <a:latin typeface="Arial"/>
                <a:cs typeface="Arial"/>
              </a:rPr>
              <a:t>i</a:t>
            </a:r>
            <a:r>
              <a:rPr sz="2400" dirty="0">
                <a:latin typeface="Arial"/>
                <a:cs typeface="Arial"/>
              </a:rPr>
              <a:t>stance</a:t>
            </a:r>
            <a:r>
              <a:rPr sz="2400" spc="10" dirty="0">
                <a:latin typeface="Arial"/>
                <a:cs typeface="Arial"/>
              </a:rPr>
              <a:t> </a:t>
            </a:r>
            <a:r>
              <a:rPr sz="2400" dirty="0">
                <a:latin typeface="Arial"/>
                <a:cs typeface="Arial"/>
              </a:rPr>
              <a:t>f</a:t>
            </a:r>
            <a:r>
              <a:rPr sz="2400" spc="5" dirty="0">
                <a:latin typeface="Arial"/>
                <a:cs typeface="Arial"/>
              </a:rPr>
              <a:t>r</a:t>
            </a:r>
            <a:r>
              <a:rPr sz="2400" dirty="0">
                <a:latin typeface="Arial"/>
                <a:cs typeface="Arial"/>
              </a:rPr>
              <a:t>om the</a:t>
            </a:r>
            <a:r>
              <a:rPr sz="2400" spc="-15" dirty="0">
                <a:latin typeface="Arial"/>
                <a:cs typeface="Arial"/>
              </a:rPr>
              <a:t> </a:t>
            </a:r>
            <a:r>
              <a:rPr sz="2400" dirty="0">
                <a:latin typeface="Arial"/>
                <a:cs typeface="Arial"/>
              </a:rPr>
              <a:t>ed</a:t>
            </a:r>
            <a:r>
              <a:rPr sz="2400" spc="-10" dirty="0">
                <a:latin typeface="Arial"/>
                <a:cs typeface="Arial"/>
              </a:rPr>
              <a:t>g</a:t>
            </a:r>
            <a:r>
              <a:rPr sz="2400" dirty="0">
                <a:latin typeface="Arial"/>
                <a:cs typeface="Arial"/>
              </a:rPr>
              <a:t>e</a:t>
            </a:r>
            <a:r>
              <a:rPr sz="2400" spc="10" dirty="0">
                <a:latin typeface="Arial"/>
                <a:cs typeface="Arial"/>
              </a:rPr>
              <a:t> </a:t>
            </a:r>
            <a:r>
              <a:rPr sz="2400" dirty="0">
                <a:latin typeface="Arial"/>
                <a:cs typeface="Arial"/>
              </a:rPr>
              <a:t>of ramps</a:t>
            </a:r>
            <a:r>
              <a:rPr sz="2400" spc="-10" dirty="0">
                <a:latin typeface="Arial"/>
                <a:cs typeface="Arial"/>
              </a:rPr>
              <a:t> </a:t>
            </a:r>
            <a:r>
              <a:rPr sz="2400" dirty="0">
                <a:latin typeface="Arial"/>
                <a:cs typeface="Arial"/>
              </a:rPr>
              <a:t>or pl</a:t>
            </a:r>
            <a:r>
              <a:rPr sz="2400" spc="-10" dirty="0">
                <a:latin typeface="Arial"/>
                <a:cs typeface="Arial"/>
              </a:rPr>
              <a:t>a</a:t>
            </a:r>
            <a:r>
              <a:rPr sz="2400" dirty="0">
                <a:latin typeface="Arial"/>
                <a:cs typeface="Arial"/>
              </a:rPr>
              <a:t>tforms </a:t>
            </a:r>
            <a:r>
              <a:rPr sz="2400" spc="-15" dirty="0">
                <a:latin typeface="Arial"/>
                <a:cs typeface="Arial"/>
              </a:rPr>
              <a:t>w</a:t>
            </a:r>
            <a:r>
              <a:rPr sz="2400" dirty="0">
                <a:latin typeface="Arial"/>
                <a:cs typeface="Arial"/>
              </a:rPr>
              <a:t>h</a:t>
            </a:r>
            <a:r>
              <a:rPr sz="2400" spc="-10" dirty="0">
                <a:latin typeface="Arial"/>
                <a:cs typeface="Arial"/>
              </a:rPr>
              <a:t>i</a:t>
            </a:r>
            <a:r>
              <a:rPr sz="2400" dirty="0">
                <a:latin typeface="Arial"/>
                <a:cs typeface="Arial"/>
              </a:rPr>
              <a:t>le</a:t>
            </a:r>
            <a:r>
              <a:rPr sz="2400" spc="15" dirty="0">
                <a:latin typeface="Arial"/>
                <a:cs typeface="Arial"/>
              </a:rPr>
              <a:t> </a:t>
            </a:r>
            <a:r>
              <a:rPr sz="2400" dirty="0">
                <a:latin typeface="Arial"/>
                <a:cs typeface="Arial"/>
              </a:rPr>
              <a:t>us</a:t>
            </a:r>
            <a:r>
              <a:rPr sz="2400" spc="-10" dirty="0">
                <a:latin typeface="Arial"/>
                <a:cs typeface="Arial"/>
              </a:rPr>
              <a:t>i</a:t>
            </a:r>
            <a:r>
              <a:rPr sz="2400" dirty="0">
                <a:latin typeface="Arial"/>
                <a:cs typeface="Arial"/>
              </a:rPr>
              <a:t>ng</a:t>
            </a:r>
            <a:r>
              <a:rPr sz="2400" spc="15" dirty="0">
                <a:latin typeface="Arial"/>
                <a:cs typeface="Arial"/>
              </a:rPr>
              <a:t> </a:t>
            </a:r>
            <a:r>
              <a:rPr sz="2400" dirty="0">
                <a:latin typeface="Arial"/>
                <a:cs typeface="Arial"/>
              </a:rPr>
              <a:t>forkl</a:t>
            </a:r>
            <a:r>
              <a:rPr sz="2400" spc="-10" dirty="0">
                <a:latin typeface="Arial"/>
                <a:cs typeface="Arial"/>
              </a:rPr>
              <a:t>i</a:t>
            </a:r>
            <a:r>
              <a:rPr sz="2400" dirty="0">
                <a:latin typeface="Arial"/>
                <a:cs typeface="Arial"/>
              </a:rPr>
              <a:t>fts</a:t>
            </a:r>
            <a:r>
              <a:rPr sz="2400" spc="-25" dirty="0">
                <a:latin typeface="Arial"/>
                <a:cs typeface="Arial"/>
              </a:rPr>
              <a:t> </a:t>
            </a:r>
            <a:r>
              <a:rPr sz="2400" dirty="0">
                <a:latin typeface="Arial"/>
                <a:cs typeface="Arial"/>
              </a:rPr>
              <a:t>on</a:t>
            </a:r>
            <a:r>
              <a:rPr sz="2400" spc="-10" dirty="0">
                <a:latin typeface="Arial"/>
                <a:cs typeface="Arial"/>
              </a:rPr>
              <a:t> </a:t>
            </a:r>
            <a:r>
              <a:rPr sz="2400" dirty="0">
                <a:latin typeface="Arial"/>
                <a:cs typeface="Arial"/>
              </a:rPr>
              <a:t>any el</a:t>
            </a:r>
            <a:r>
              <a:rPr sz="2400" spc="-10" dirty="0">
                <a:latin typeface="Arial"/>
                <a:cs typeface="Arial"/>
              </a:rPr>
              <a:t>e</a:t>
            </a:r>
            <a:r>
              <a:rPr sz="2400" dirty="0">
                <a:latin typeface="Arial"/>
                <a:cs typeface="Arial"/>
              </a:rPr>
              <a:t>vated</a:t>
            </a:r>
            <a:r>
              <a:rPr sz="2400" spc="10" dirty="0">
                <a:latin typeface="Arial"/>
                <a:cs typeface="Arial"/>
              </a:rPr>
              <a:t> </a:t>
            </a:r>
            <a:r>
              <a:rPr sz="2400" dirty="0">
                <a:latin typeface="Arial"/>
                <a:cs typeface="Arial"/>
              </a:rPr>
              <a:t>dock, platform or freig</a:t>
            </a:r>
            <a:r>
              <a:rPr sz="2400" spc="-10" dirty="0">
                <a:latin typeface="Arial"/>
                <a:cs typeface="Arial"/>
              </a:rPr>
              <a:t>h</a:t>
            </a:r>
            <a:r>
              <a:rPr sz="2400" dirty="0">
                <a:latin typeface="Arial"/>
                <a:cs typeface="Arial"/>
              </a:rPr>
              <a:t>t</a:t>
            </a:r>
            <a:r>
              <a:rPr sz="2400" spc="20" dirty="0">
                <a:latin typeface="Arial"/>
                <a:cs typeface="Arial"/>
              </a:rPr>
              <a:t> </a:t>
            </a:r>
            <a:r>
              <a:rPr sz="2400" dirty="0" smtClean="0">
                <a:latin typeface="Arial"/>
                <a:cs typeface="Arial"/>
              </a:rPr>
              <a:t>car</a:t>
            </a:r>
            <a:endParaRPr sz="2400" dirty="0">
              <a:latin typeface="Arial"/>
              <a:cs typeface="Arial"/>
            </a:endParaRPr>
          </a:p>
        </p:txBody>
      </p:sp>
      <p:sp>
        <p:nvSpPr>
          <p:cNvPr id="8" name="object 6"/>
          <p:cNvSpPr txBox="1"/>
          <p:nvPr/>
        </p:nvSpPr>
        <p:spPr>
          <a:xfrm>
            <a:off x="2163824" y="5147481"/>
            <a:ext cx="4441825" cy="184666"/>
          </a:xfrm>
          <a:prstGeom prst="rect">
            <a:avLst/>
          </a:prstGeom>
        </p:spPr>
        <p:txBody>
          <a:bodyPr vert="horz" wrap="square" lIns="0" tIns="0" rIns="0" bIns="0" rtlCol="0">
            <a:spAutoFit/>
          </a:bodyPr>
          <a:lstStyle/>
          <a:p>
            <a:pPr marL="12700">
              <a:lnSpc>
                <a:spcPct val="100000"/>
              </a:lnSpc>
            </a:pPr>
            <a:r>
              <a:rPr lang="en-US" sz="1200" u="heavy" dirty="0" smtClean="0">
                <a:solidFill>
                  <a:srgbClr val="134B71"/>
                </a:solidFill>
                <a:latin typeface="Arial"/>
                <a:cs typeface="Arial"/>
                <a:hlinkClick r:id="rId3"/>
              </a:rPr>
              <a:t>Link to OSHA Publication 3252</a:t>
            </a:r>
            <a:endParaRPr sz="1400" dirty="0">
              <a:latin typeface="Arial"/>
              <a:cs typeface="Arial"/>
            </a:endParaRPr>
          </a:p>
        </p:txBody>
      </p:sp>
      <p:sp>
        <p:nvSpPr>
          <p:cNvPr id="9" name="object 5"/>
          <p:cNvSpPr txBox="1"/>
          <p:nvPr/>
        </p:nvSpPr>
        <p:spPr>
          <a:xfrm>
            <a:off x="2147902" y="5300368"/>
            <a:ext cx="4176395" cy="184666"/>
          </a:xfrm>
          <a:prstGeom prst="rect">
            <a:avLst/>
          </a:prstGeom>
        </p:spPr>
        <p:txBody>
          <a:bodyPr vert="horz" wrap="square" lIns="0" tIns="0" rIns="0" bIns="0" rtlCol="0">
            <a:spAutoFit/>
          </a:bodyPr>
          <a:lstStyle/>
          <a:p>
            <a:pPr marL="12700">
              <a:lnSpc>
                <a:spcPct val="100000"/>
              </a:lnSpc>
            </a:pPr>
            <a:r>
              <a:rPr lang="en-US" sz="1200" u="sng" dirty="0" smtClean="0">
                <a:solidFill>
                  <a:srgbClr val="134B71"/>
                </a:solidFill>
                <a:latin typeface="Arial"/>
                <a:cs typeface="Arial"/>
                <a:hlinkClick r:id="rId4"/>
              </a:rPr>
              <a:t>Link to OSHA Publication 2236</a:t>
            </a:r>
            <a:endParaRPr sz="1200" dirty="0">
              <a:latin typeface="Arial"/>
              <a:cs typeface="Arial"/>
            </a:endParaRPr>
          </a:p>
        </p:txBody>
      </p:sp>
      <p:sp>
        <p:nvSpPr>
          <p:cNvPr id="10" name="object 6"/>
          <p:cNvSpPr txBox="1"/>
          <p:nvPr/>
        </p:nvSpPr>
        <p:spPr>
          <a:xfrm>
            <a:off x="2147902" y="5494114"/>
            <a:ext cx="4441825" cy="184666"/>
          </a:xfrm>
          <a:prstGeom prst="rect">
            <a:avLst/>
          </a:prstGeom>
        </p:spPr>
        <p:txBody>
          <a:bodyPr vert="horz" wrap="square" lIns="0" tIns="0" rIns="0" bIns="0" rtlCol="0">
            <a:spAutoFit/>
          </a:bodyPr>
          <a:lstStyle/>
          <a:p>
            <a:pPr marL="12700">
              <a:lnSpc>
                <a:spcPct val="100000"/>
              </a:lnSpc>
            </a:pPr>
            <a:r>
              <a:rPr lang="en-US" sz="1200" u="sng" dirty="0" smtClean="0">
                <a:solidFill>
                  <a:srgbClr val="134B71"/>
                </a:solidFill>
                <a:latin typeface="Arial"/>
                <a:cs typeface="Arial"/>
                <a:hlinkClick r:id="rId5"/>
              </a:rPr>
              <a:t>Link to OSHA Warehousing Publication</a:t>
            </a:r>
            <a:endParaRPr sz="1400" dirty="0">
              <a:latin typeface="Arial"/>
              <a:cs typeface="Arial"/>
            </a:endParaRPr>
          </a:p>
        </p:txBody>
      </p:sp>
      <p:sp>
        <p:nvSpPr>
          <p:cNvPr id="11" name="object 5"/>
          <p:cNvSpPr txBox="1"/>
          <p:nvPr/>
        </p:nvSpPr>
        <p:spPr>
          <a:xfrm>
            <a:off x="955736" y="5650223"/>
            <a:ext cx="6858000" cy="312073"/>
          </a:xfrm>
          <a:prstGeom prst="rect">
            <a:avLst/>
          </a:prstGeom>
        </p:spPr>
        <p:txBody>
          <a:bodyPr vert="horz" wrap="square" lIns="0" tIns="0" rIns="0" bIns="0" rtlCol="0">
            <a:spAutoFit/>
          </a:bodyPr>
          <a:lstStyle/>
          <a:p>
            <a:pPr marL="1294130" marR="1873885" indent="-50800">
              <a:lnSpc>
                <a:spcPct val="200100"/>
              </a:lnSpc>
              <a:spcBef>
                <a:spcPts val="20"/>
              </a:spcBef>
            </a:pPr>
            <a:r>
              <a:rPr lang="en-US" sz="1200" u="sng" dirty="0" smtClean="0">
                <a:solidFill>
                  <a:srgbClr val="134B71"/>
                </a:solidFill>
                <a:latin typeface="Arial"/>
                <a:cs typeface="Arial"/>
                <a:hlinkClick r:id="rId6"/>
              </a:rPr>
              <a:t>Link to OSHA Powered Industrial Truck Web Page</a:t>
            </a:r>
            <a:endParaRPr lang="en-US" sz="1200" dirty="0">
              <a:latin typeface="Arial"/>
              <a:cs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4CC"/>
            </a:solidFill>
          </a:ln>
        </p:spPr>
        <p:txBody>
          <a:bodyPr wrap="square" lIns="0" tIns="0" rIns="0" bIns="0" rtlCol="0"/>
          <a:lstStyle/>
          <a:p>
            <a:endParaRPr/>
          </a:p>
        </p:txBody>
      </p:sp>
      <p:sp>
        <p:nvSpPr>
          <p:cNvPr id="3" name="object 3"/>
          <p:cNvSpPr txBox="1"/>
          <p:nvPr/>
        </p:nvSpPr>
        <p:spPr>
          <a:xfrm>
            <a:off x="535940" y="486647"/>
            <a:ext cx="6322060" cy="457200"/>
          </a:xfrm>
          <a:prstGeom prst="rect">
            <a:avLst/>
          </a:prstGeom>
        </p:spPr>
        <p:txBody>
          <a:bodyPr vert="horz" wrap="square" lIns="0" tIns="0" rIns="0" bIns="0" rtlCol="0">
            <a:spAutoFit/>
          </a:bodyPr>
          <a:lstStyle/>
          <a:p>
            <a:pPr marL="12700">
              <a:lnSpc>
                <a:spcPts val="4285"/>
              </a:lnSpc>
              <a:tabLst>
                <a:tab pos="3947795" algn="l"/>
              </a:tabLst>
            </a:pPr>
            <a:r>
              <a:rPr sz="3600" b="1" dirty="0">
                <a:solidFill>
                  <a:srgbClr val="0C2FB8"/>
                </a:solidFill>
                <a:latin typeface="Arial"/>
                <a:cs typeface="Arial"/>
              </a:rPr>
              <a:t>Mate</a:t>
            </a:r>
            <a:r>
              <a:rPr sz="3600" b="1" spc="5" dirty="0">
                <a:solidFill>
                  <a:srgbClr val="0C2FB8"/>
                </a:solidFill>
                <a:latin typeface="Arial"/>
                <a:cs typeface="Arial"/>
              </a:rPr>
              <a:t>r</a:t>
            </a:r>
            <a:r>
              <a:rPr sz="3600" b="1" dirty="0">
                <a:solidFill>
                  <a:srgbClr val="0C2FB8"/>
                </a:solidFill>
                <a:latin typeface="Arial"/>
                <a:cs typeface="Arial"/>
              </a:rPr>
              <a:t>ial</a:t>
            </a:r>
            <a:r>
              <a:rPr sz="3600" b="1" spc="-15" dirty="0">
                <a:solidFill>
                  <a:srgbClr val="0C2FB8"/>
                </a:solidFill>
                <a:latin typeface="Arial"/>
                <a:cs typeface="Arial"/>
              </a:rPr>
              <a:t> </a:t>
            </a:r>
            <a:r>
              <a:rPr sz="3600" b="1" dirty="0">
                <a:solidFill>
                  <a:srgbClr val="0C2FB8"/>
                </a:solidFill>
                <a:latin typeface="Arial"/>
                <a:cs typeface="Arial"/>
              </a:rPr>
              <a:t>Handli</a:t>
            </a:r>
            <a:r>
              <a:rPr sz="3600" b="1" spc="-15" dirty="0">
                <a:solidFill>
                  <a:srgbClr val="0C2FB8"/>
                </a:solidFill>
                <a:latin typeface="Arial"/>
                <a:cs typeface="Arial"/>
              </a:rPr>
              <a:t>n</a:t>
            </a:r>
            <a:r>
              <a:rPr sz="3600" b="1" dirty="0">
                <a:solidFill>
                  <a:srgbClr val="0C2FB8"/>
                </a:solidFill>
                <a:latin typeface="Arial"/>
                <a:cs typeface="Arial"/>
              </a:rPr>
              <a:t>g	Equi</a:t>
            </a:r>
            <a:r>
              <a:rPr sz="3600" b="1" spc="-15" dirty="0">
                <a:solidFill>
                  <a:srgbClr val="0C2FB8"/>
                </a:solidFill>
                <a:latin typeface="Arial"/>
                <a:cs typeface="Arial"/>
              </a:rPr>
              <a:t>p</a:t>
            </a:r>
            <a:r>
              <a:rPr sz="3600" b="1" dirty="0">
                <a:solidFill>
                  <a:srgbClr val="0C2FB8"/>
                </a:solidFill>
                <a:latin typeface="Arial"/>
                <a:cs typeface="Arial"/>
              </a:rPr>
              <a:t>ment</a:t>
            </a:r>
            <a:endParaRPr sz="3600">
              <a:latin typeface="Arial"/>
              <a:cs typeface="Arial"/>
            </a:endParaRPr>
          </a:p>
        </p:txBody>
      </p:sp>
      <p:sp>
        <p:nvSpPr>
          <p:cNvPr id="7" name="Title 6" hidden="1"/>
          <p:cNvSpPr>
            <a:spLocks noGrp="1"/>
          </p:cNvSpPr>
          <p:nvPr>
            <p:ph type="title"/>
          </p:nvPr>
        </p:nvSpPr>
        <p:spPr>
          <a:xfrm>
            <a:off x="556361" y="555615"/>
            <a:ext cx="8031276" cy="1661993"/>
          </a:xfrm>
        </p:spPr>
        <p:txBody>
          <a:bodyPr/>
          <a:lstStyle/>
          <a:p>
            <a:r>
              <a:rPr lang="en-US" dirty="0" smtClean="0"/>
              <a:t>Material Handling Equipment – Powered Industrial Trucks – Unattended Vehicles</a:t>
            </a:r>
            <a:endParaRPr lang="en-US" dirty="0"/>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31</a:t>
            </a:r>
          </a:p>
        </p:txBody>
      </p:sp>
      <p:sp>
        <p:nvSpPr>
          <p:cNvPr id="4" name="object 4"/>
          <p:cNvSpPr txBox="1"/>
          <p:nvPr/>
        </p:nvSpPr>
        <p:spPr>
          <a:xfrm>
            <a:off x="535940" y="1011205"/>
            <a:ext cx="7418705" cy="2755265"/>
          </a:xfrm>
          <a:prstGeom prst="rect">
            <a:avLst/>
          </a:prstGeom>
        </p:spPr>
        <p:txBody>
          <a:bodyPr vert="horz" wrap="square" lIns="0" tIns="0" rIns="0" bIns="0" rtlCol="0">
            <a:spAutoFit/>
          </a:bodyPr>
          <a:lstStyle/>
          <a:p>
            <a:pPr marL="12700">
              <a:lnSpc>
                <a:spcPct val="100000"/>
              </a:lnSpc>
            </a:pPr>
            <a:r>
              <a:rPr sz="2400" b="1" dirty="0">
                <a:solidFill>
                  <a:srgbClr val="0C2FB8"/>
                </a:solidFill>
                <a:latin typeface="Arial"/>
                <a:cs typeface="Arial"/>
              </a:rPr>
              <a:t>Module</a:t>
            </a:r>
            <a:r>
              <a:rPr sz="2400" b="1" spc="-20" dirty="0">
                <a:solidFill>
                  <a:srgbClr val="0C2FB8"/>
                </a:solidFill>
                <a:latin typeface="Arial"/>
                <a:cs typeface="Arial"/>
              </a:rPr>
              <a:t> </a:t>
            </a:r>
            <a:r>
              <a:rPr sz="2400" b="1" dirty="0">
                <a:solidFill>
                  <a:srgbClr val="0C2FB8"/>
                </a:solidFill>
                <a:latin typeface="Arial"/>
                <a:cs typeface="Arial"/>
              </a:rPr>
              <a:t>3</a:t>
            </a:r>
            <a:endParaRPr sz="2400">
              <a:latin typeface="Arial"/>
              <a:cs typeface="Arial"/>
            </a:endParaRPr>
          </a:p>
          <a:p>
            <a:pPr marL="41275">
              <a:lnSpc>
                <a:spcPct val="100000"/>
              </a:lnSpc>
              <a:spcBef>
                <a:spcPts val="1910"/>
              </a:spcBef>
            </a:pPr>
            <a:r>
              <a:rPr sz="2400" b="1" dirty="0">
                <a:solidFill>
                  <a:srgbClr val="0C2FB8"/>
                </a:solidFill>
                <a:latin typeface="Arial"/>
                <a:cs typeface="Arial"/>
              </a:rPr>
              <a:t>P</a:t>
            </a:r>
            <a:r>
              <a:rPr sz="2400" b="1" spc="-10" dirty="0">
                <a:solidFill>
                  <a:srgbClr val="0C2FB8"/>
                </a:solidFill>
                <a:latin typeface="Arial"/>
                <a:cs typeface="Arial"/>
              </a:rPr>
              <a:t>o</a:t>
            </a:r>
            <a:r>
              <a:rPr sz="2400" b="1" spc="20" dirty="0">
                <a:solidFill>
                  <a:srgbClr val="0C2FB8"/>
                </a:solidFill>
                <a:latin typeface="Arial"/>
                <a:cs typeface="Arial"/>
              </a:rPr>
              <a:t>w</a:t>
            </a:r>
            <a:r>
              <a:rPr sz="2400" b="1" dirty="0">
                <a:solidFill>
                  <a:srgbClr val="0C2FB8"/>
                </a:solidFill>
                <a:latin typeface="Arial"/>
                <a:cs typeface="Arial"/>
              </a:rPr>
              <a:t>ered</a:t>
            </a:r>
            <a:r>
              <a:rPr sz="2400" b="1" spc="-30" dirty="0">
                <a:solidFill>
                  <a:srgbClr val="0C2FB8"/>
                </a:solidFill>
                <a:latin typeface="Arial"/>
                <a:cs typeface="Arial"/>
              </a:rPr>
              <a:t> </a:t>
            </a:r>
            <a:r>
              <a:rPr sz="2400" b="1" dirty="0">
                <a:solidFill>
                  <a:srgbClr val="0C2FB8"/>
                </a:solidFill>
                <a:latin typeface="Arial"/>
                <a:cs typeface="Arial"/>
              </a:rPr>
              <a:t>Ind</a:t>
            </a:r>
            <a:r>
              <a:rPr sz="2400" b="1" spc="-10" dirty="0">
                <a:solidFill>
                  <a:srgbClr val="0C2FB8"/>
                </a:solidFill>
                <a:latin typeface="Arial"/>
                <a:cs typeface="Arial"/>
              </a:rPr>
              <a:t>u</a:t>
            </a:r>
            <a:r>
              <a:rPr sz="2400" b="1" dirty="0">
                <a:solidFill>
                  <a:srgbClr val="0C2FB8"/>
                </a:solidFill>
                <a:latin typeface="Arial"/>
                <a:cs typeface="Arial"/>
              </a:rPr>
              <a:t>strial</a:t>
            </a:r>
            <a:r>
              <a:rPr sz="2400" b="1" spc="-30" dirty="0">
                <a:solidFill>
                  <a:srgbClr val="0C2FB8"/>
                </a:solidFill>
                <a:latin typeface="Arial"/>
                <a:cs typeface="Arial"/>
              </a:rPr>
              <a:t> </a:t>
            </a:r>
            <a:r>
              <a:rPr sz="2400" b="1" dirty="0">
                <a:solidFill>
                  <a:srgbClr val="0C2FB8"/>
                </a:solidFill>
                <a:latin typeface="Arial"/>
                <a:cs typeface="Arial"/>
              </a:rPr>
              <a:t>Tru</a:t>
            </a:r>
            <a:r>
              <a:rPr sz="2400" b="1" spc="-10" dirty="0">
                <a:solidFill>
                  <a:srgbClr val="0C2FB8"/>
                </a:solidFill>
                <a:latin typeface="Arial"/>
                <a:cs typeface="Arial"/>
              </a:rPr>
              <a:t>c</a:t>
            </a:r>
            <a:r>
              <a:rPr sz="2400" b="1" dirty="0">
                <a:solidFill>
                  <a:srgbClr val="0C2FB8"/>
                </a:solidFill>
                <a:latin typeface="Arial"/>
                <a:cs typeface="Arial"/>
              </a:rPr>
              <a:t>ks</a:t>
            </a:r>
            <a:r>
              <a:rPr sz="2400" b="1" spc="-10" dirty="0">
                <a:solidFill>
                  <a:srgbClr val="0C2FB8"/>
                </a:solidFill>
                <a:latin typeface="Arial"/>
                <a:cs typeface="Arial"/>
              </a:rPr>
              <a:t> </a:t>
            </a:r>
            <a:r>
              <a:rPr sz="2400" b="1" dirty="0">
                <a:solidFill>
                  <a:srgbClr val="0C2FB8"/>
                </a:solidFill>
                <a:latin typeface="Arial"/>
                <a:cs typeface="Arial"/>
              </a:rPr>
              <a:t>(F</a:t>
            </a:r>
            <a:r>
              <a:rPr sz="2400" b="1" spc="-10" dirty="0">
                <a:solidFill>
                  <a:srgbClr val="0C2FB8"/>
                </a:solidFill>
                <a:latin typeface="Arial"/>
                <a:cs typeface="Arial"/>
              </a:rPr>
              <a:t>o</a:t>
            </a:r>
            <a:r>
              <a:rPr sz="2400" b="1" dirty="0">
                <a:solidFill>
                  <a:srgbClr val="0C2FB8"/>
                </a:solidFill>
                <a:latin typeface="Arial"/>
                <a:cs typeface="Arial"/>
              </a:rPr>
              <a:t>rkli</a:t>
            </a:r>
            <a:r>
              <a:rPr sz="2400" b="1" spc="5" dirty="0">
                <a:solidFill>
                  <a:srgbClr val="0C2FB8"/>
                </a:solidFill>
                <a:latin typeface="Arial"/>
                <a:cs typeface="Arial"/>
              </a:rPr>
              <a:t>f</a:t>
            </a:r>
            <a:r>
              <a:rPr sz="2400" b="1" dirty="0">
                <a:solidFill>
                  <a:srgbClr val="0C2FB8"/>
                </a:solidFill>
                <a:latin typeface="Arial"/>
                <a:cs typeface="Arial"/>
              </a:rPr>
              <a:t>ts)</a:t>
            </a:r>
            <a:r>
              <a:rPr sz="2400" b="1" spc="-15" dirty="0">
                <a:solidFill>
                  <a:srgbClr val="0C2FB8"/>
                </a:solidFill>
                <a:latin typeface="Arial"/>
                <a:cs typeface="Arial"/>
              </a:rPr>
              <a:t> </a:t>
            </a:r>
            <a:r>
              <a:rPr sz="2400" dirty="0">
                <a:latin typeface="Arial"/>
                <a:cs typeface="Arial"/>
              </a:rPr>
              <a:t>S</a:t>
            </a:r>
            <a:r>
              <a:rPr sz="2400" spc="-10" dirty="0">
                <a:latin typeface="Arial"/>
                <a:cs typeface="Arial"/>
              </a:rPr>
              <a:t>o</a:t>
            </a:r>
            <a:r>
              <a:rPr sz="2400" dirty="0">
                <a:latin typeface="Arial"/>
                <a:cs typeface="Arial"/>
              </a:rPr>
              <a:t>urce</a:t>
            </a:r>
            <a:r>
              <a:rPr sz="2400" spc="10" dirty="0">
                <a:latin typeface="Arial"/>
                <a:cs typeface="Arial"/>
              </a:rPr>
              <a:t> </a:t>
            </a:r>
            <a:r>
              <a:rPr sz="2400" dirty="0">
                <a:latin typeface="Arial"/>
                <a:cs typeface="Arial"/>
              </a:rPr>
              <a:t>OS</a:t>
            </a:r>
            <a:r>
              <a:rPr sz="2400" spc="-10" dirty="0">
                <a:latin typeface="Arial"/>
                <a:cs typeface="Arial"/>
              </a:rPr>
              <a:t>H</a:t>
            </a:r>
            <a:r>
              <a:rPr sz="2400" dirty="0">
                <a:latin typeface="Arial"/>
                <a:cs typeface="Arial"/>
              </a:rPr>
              <a:t>A</a:t>
            </a:r>
            <a:endParaRPr sz="2400">
              <a:latin typeface="Arial"/>
              <a:cs typeface="Arial"/>
            </a:endParaRPr>
          </a:p>
          <a:p>
            <a:pPr marL="41275">
              <a:lnSpc>
                <a:spcPct val="100000"/>
              </a:lnSpc>
            </a:pPr>
            <a:r>
              <a:rPr sz="2400" b="1" dirty="0">
                <a:solidFill>
                  <a:srgbClr val="0C2FB8"/>
                </a:solidFill>
                <a:latin typeface="Arial"/>
                <a:cs typeface="Arial"/>
              </a:rPr>
              <a:t>Operat</a:t>
            </a:r>
            <a:r>
              <a:rPr sz="2400" b="1" spc="5" dirty="0">
                <a:solidFill>
                  <a:srgbClr val="0C2FB8"/>
                </a:solidFill>
                <a:latin typeface="Arial"/>
                <a:cs typeface="Arial"/>
              </a:rPr>
              <a:t>i</a:t>
            </a:r>
            <a:r>
              <a:rPr sz="2400" b="1" dirty="0">
                <a:solidFill>
                  <a:srgbClr val="0C2FB8"/>
                </a:solidFill>
                <a:latin typeface="Arial"/>
                <a:cs typeface="Arial"/>
              </a:rPr>
              <a:t>o</a:t>
            </a:r>
            <a:r>
              <a:rPr sz="2400" b="1" spc="-5" dirty="0">
                <a:solidFill>
                  <a:srgbClr val="0C2FB8"/>
                </a:solidFill>
                <a:latin typeface="Arial"/>
                <a:cs typeface="Arial"/>
              </a:rPr>
              <a:t>n</a:t>
            </a:r>
            <a:r>
              <a:rPr sz="2400" b="1" dirty="0">
                <a:solidFill>
                  <a:srgbClr val="0C2FB8"/>
                </a:solidFill>
                <a:latin typeface="Arial"/>
                <a:cs typeface="Arial"/>
              </a:rPr>
              <a:t>-Un</a:t>
            </a:r>
            <a:r>
              <a:rPr sz="2400" b="1" spc="-10" dirty="0">
                <a:solidFill>
                  <a:srgbClr val="0C2FB8"/>
                </a:solidFill>
                <a:latin typeface="Arial"/>
                <a:cs typeface="Arial"/>
              </a:rPr>
              <a:t>a</a:t>
            </a:r>
            <a:r>
              <a:rPr sz="2400" b="1" dirty="0">
                <a:solidFill>
                  <a:srgbClr val="0C2FB8"/>
                </a:solidFill>
                <a:latin typeface="Arial"/>
                <a:cs typeface="Arial"/>
              </a:rPr>
              <a:t>t</a:t>
            </a:r>
            <a:r>
              <a:rPr sz="2400" b="1" spc="5" dirty="0">
                <a:solidFill>
                  <a:srgbClr val="0C2FB8"/>
                </a:solidFill>
                <a:latin typeface="Arial"/>
                <a:cs typeface="Arial"/>
              </a:rPr>
              <a:t>t</a:t>
            </a:r>
            <a:r>
              <a:rPr sz="2400" b="1" dirty="0">
                <a:solidFill>
                  <a:srgbClr val="0C2FB8"/>
                </a:solidFill>
                <a:latin typeface="Arial"/>
                <a:cs typeface="Arial"/>
              </a:rPr>
              <a:t>en</a:t>
            </a:r>
            <a:r>
              <a:rPr sz="2400" b="1" spc="-10" dirty="0">
                <a:solidFill>
                  <a:srgbClr val="0C2FB8"/>
                </a:solidFill>
                <a:latin typeface="Arial"/>
                <a:cs typeface="Arial"/>
              </a:rPr>
              <a:t>d</a:t>
            </a:r>
            <a:r>
              <a:rPr sz="2400" b="1" dirty="0">
                <a:solidFill>
                  <a:srgbClr val="0C2FB8"/>
                </a:solidFill>
                <a:latin typeface="Arial"/>
                <a:cs typeface="Arial"/>
              </a:rPr>
              <a:t>ed</a:t>
            </a:r>
            <a:r>
              <a:rPr sz="2400" b="1" spc="-15" dirty="0">
                <a:solidFill>
                  <a:srgbClr val="0C2FB8"/>
                </a:solidFill>
                <a:latin typeface="Arial"/>
                <a:cs typeface="Arial"/>
              </a:rPr>
              <a:t> </a:t>
            </a:r>
            <a:r>
              <a:rPr sz="2400" b="1" dirty="0">
                <a:solidFill>
                  <a:srgbClr val="0C2FB8"/>
                </a:solidFill>
                <a:latin typeface="Arial"/>
                <a:cs typeface="Arial"/>
              </a:rPr>
              <a:t>ve</a:t>
            </a:r>
            <a:r>
              <a:rPr sz="2400" b="1" spc="-10" dirty="0">
                <a:solidFill>
                  <a:srgbClr val="0C2FB8"/>
                </a:solidFill>
                <a:latin typeface="Arial"/>
                <a:cs typeface="Arial"/>
              </a:rPr>
              <a:t>h</a:t>
            </a:r>
            <a:r>
              <a:rPr sz="2400" b="1" dirty="0">
                <a:solidFill>
                  <a:srgbClr val="0C2FB8"/>
                </a:solidFill>
                <a:latin typeface="Arial"/>
                <a:cs typeface="Arial"/>
              </a:rPr>
              <a:t>icles</a:t>
            </a:r>
            <a:endParaRPr sz="2400">
              <a:latin typeface="Arial"/>
              <a:cs typeface="Arial"/>
            </a:endParaRPr>
          </a:p>
          <a:p>
            <a:pPr>
              <a:lnSpc>
                <a:spcPct val="100000"/>
              </a:lnSpc>
              <a:spcBef>
                <a:spcPts val="5"/>
              </a:spcBef>
            </a:pPr>
            <a:endParaRPr sz="2500">
              <a:latin typeface="Times New Roman"/>
              <a:cs typeface="Times New Roman"/>
            </a:endParaRPr>
          </a:p>
          <a:p>
            <a:pPr marL="384175" marR="5080" indent="-342900">
              <a:lnSpc>
                <a:spcPct val="100000"/>
              </a:lnSpc>
              <a:buClr>
                <a:srgbClr val="0C2FB8"/>
              </a:buClr>
              <a:buFont typeface="Wingdings"/>
              <a:buChar char=""/>
              <a:tabLst>
                <a:tab pos="384810" algn="l"/>
              </a:tabLst>
            </a:pPr>
            <a:r>
              <a:rPr sz="2400" dirty="0">
                <a:latin typeface="Arial"/>
                <a:cs typeface="Arial"/>
              </a:rPr>
              <a:t>“Load</a:t>
            </a:r>
            <a:r>
              <a:rPr sz="2400" spc="10" dirty="0">
                <a:latin typeface="Arial"/>
                <a:cs typeface="Arial"/>
              </a:rPr>
              <a:t> </a:t>
            </a:r>
            <a:r>
              <a:rPr sz="2400" dirty="0">
                <a:latin typeface="Arial"/>
                <a:cs typeface="Arial"/>
              </a:rPr>
              <a:t>en</a:t>
            </a:r>
            <a:r>
              <a:rPr sz="2400" spc="-10" dirty="0">
                <a:latin typeface="Arial"/>
                <a:cs typeface="Arial"/>
              </a:rPr>
              <a:t>g</a:t>
            </a:r>
            <a:r>
              <a:rPr sz="2400" dirty="0">
                <a:latin typeface="Arial"/>
                <a:cs typeface="Arial"/>
              </a:rPr>
              <a:t>ag</a:t>
            </a:r>
            <a:r>
              <a:rPr sz="2400" spc="-10" dirty="0">
                <a:latin typeface="Arial"/>
                <a:cs typeface="Arial"/>
              </a:rPr>
              <a:t>i</a:t>
            </a:r>
            <a:r>
              <a:rPr sz="2400" dirty="0">
                <a:latin typeface="Arial"/>
                <a:cs typeface="Arial"/>
              </a:rPr>
              <a:t>ng</a:t>
            </a:r>
            <a:r>
              <a:rPr sz="2400" spc="30" dirty="0">
                <a:latin typeface="Arial"/>
                <a:cs typeface="Arial"/>
              </a:rPr>
              <a:t> </a:t>
            </a:r>
            <a:r>
              <a:rPr sz="2400" dirty="0">
                <a:latin typeface="Arial"/>
                <a:cs typeface="Arial"/>
              </a:rPr>
              <a:t>means shou</a:t>
            </a:r>
            <a:r>
              <a:rPr sz="2400" spc="-10" dirty="0">
                <a:latin typeface="Arial"/>
                <a:cs typeface="Arial"/>
              </a:rPr>
              <a:t>l</a:t>
            </a:r>
            <a:r>
              <a:rPr sz="2400" dirty="0">
                <a:latin typeface="Arial"/>
                <a:cs typeface="Arial"/>
              </a:rPr>
              <a:t>d</a:t>
            </a:r>
            <a:r>
              <a:rPr sz="2400" spc="30" dirty="0">
                <a:latin typeface="Arial"/>
                <a:cs typeface="Arial"/>
              </a:rPr>
              <a:t> </a:t>
            </a:r>
            <a:r>
              <a:rPr sz="2400" spc="-5" dirty="0">
                <a:latin typeface="Arial"/>
                <a:cs typeface="Arial"/>
              </a:rPr>
              <a:t>b</a:t>
            </a:r>
            <a:r>
              <a:rPr sz="2400" dirty="0">
                <a:latin typeface="Arial"/>
                <a:cs typeface="Arial"/>
              </a:rPr>
              <a:t>e ful</a:t>
            </a:r>
            <a:r>
              <a:rPr sz="2400" spc="-10" dirty="0">
                <a:latin typeface="Arial"/>
                <a:cs typeface="Arial"/>
              </a:rPr>
              <a:t>l</a:t>
            </a:r>
            <a:r>
              <a:rPr sz="2400" dirty="0">
                <a:latin typeface="Arial"/>
                <a:cs typeface="Arial"/>
              </a:rPr>
              <a:t>y</a:t>
            </a:r>
            <a:r>
              <a:rPr sz="2400" spc="10" dirty="0">
                <a:latin typeface="Arial"/>
                <a:cs typeface="Arial"/>
              </a:rPr>
              <a:t> </a:t>
            </a:r>
            <a:r>
              <a:rPr sz="2400" dirty="0">
                <a:latin typeface="Arial"/>
                <a:cs typeface="Arial"/>
              </a:rPr>
              <a:t>l</a:t>
            </a:r>
            <a:r>
              <a:rPr sz="2400" spc="-10" dirty="0">
                <a:latin typeface="Arial"/>
                <a:cs typeface="Arial"/>
              </a:rPr>
              <a:t>o</a:t>
            </a:r>
            <a:r>
              <a:rPr sz="2400" dirty="0">
                <a:latin typeface="Arial"/>
                <a:cs typeface="Arial"/>
              </a:rPr>
              <a:t>w</a:t>
            </a:r>
            <a:r>
              <a:rPr sz="2400" spc="-10" dirty="0">
                <a:latin typeface="Arial"/>
                <a:cs typeface="Arial"/>
              </a:rPr>
              <a:t>e</a:t>
            </a:r>
            <a:r>
              <a:rPr sz="2400" dirty="0">
                <a:latin typeface="Arial"/>
                <a:cs typeface="Arial"/>
              </a:rPr>
              <a:t>red,</a:t>
            </a:r>
            <a:r>
              <a:rPr sz="2400" spc="15" dirty="0">
                <a:latin typeface="Arial"/>
                <a:cs typeface="Arial"/>
              </a:rPr>
              <a:t> </a:t>
            </a:r>
            <a:r>
              <a:rPr sz="2400" dirty="0">
                <a:latin typeface="Arial"/>
                <a:cs typeface="Arial"/>
              </a:rPr>
              <a:t>w</a:t>
            </a:r>
            <a:r>
              <a:rPr sz="2400" spc="-10" dirty="0">
                <a:latin typeface="Arial"/>
                <a:cs typeface="Arial"/>
              </a:rPr>
              <a:t>i</a:t>
            </a:r>
            <a:r>
              <a:rPr sz="2400" dirty="0">
                <a:latin typeface="Arial"/>
                <a:cs typeface="Arial"/>
              </a:rPr>
              <a:t>th controls neutral</a:t>
            </a:r>
            <a:r>
              <a:rPr sz="2400" spc="-10" dirty="0">
                <a:latin typeface="Arial"/>
                <a:cs typeface="Arial"/>
              </a:rPr>
              <a:t>i</a:t>
            </a:r>
            <a:r>
              <a:rPr sz="2400" dirty="0">
                <a:latin typeface="Arial"/>
                <a:cs typeface="Arial"/>
              </a:rPr>
              <a:t>zed,</a:t>
            </a:r>
            <a:r>
              <a:rPr sz="2400" spc="25" dirty="0">
                <a:latin typeface="Arial"/>
                <a:cs typeface="Arial"/>
              </a:rPr>
              <a:t> </a:t>
            </a:r>
            <a:r>
              <a:rPr sz="2400" dirty="0">
                <a:latin typeface="Arial"/>
                <a:cs typeface="Arial"/>
              </a:rPr>
              <a:t>po</a:t>
            </a:r>
            <a:r>
              <a:rPr sz="2400" spc="-10" dirty="0">
                <a:latin typeface="Arial"/>
                <a:cs typeface="Arial"/>
              </a:rPr>
              <a:t>w</a:t>
            </a:r>
            <a:r>
              <a:rPr sz="2400" dirty="0">
                <a:latin typeface="Arial"/>
                <a:cs typeface="Arial"/>
              </a:rPr>
              <a:t>er</a:t>
            </a:r>
            <a:r>
              <a:rPr sz="2400" spc="15" dirty="0">
                <a:latin typeface="Arial"/>
                <a:cs typeface="Arial"/>
              </a:rPr>
              <a:t> </a:t>
            </a:r>
            <a:r>
              <a:rPr sz="2400" dirty="0">
                <a:latin typeface="Arial"/>
                <a:cs typeface="Arial"/>
              </a:rPr>
              <a:t>shut</a:t>
            </a:r>
            <a:r>
              <a:rPr sz="2400" spc="-10" dirty="0">
                <a:latin typeface="Arial"/>
                <a:cs typeface="Arial"/>
              </a:rPr>
              <a:t> </a:t>
            </a:r>
            <a:r>
              <a:rPr sz="2400" dirty="0">
                <a:latin typeface="Arial"/>
                <a:cs typeface="Arial"/>
              </a:rPr>
              <a:t>off</a:t>
            </a:r>
            <a:r>
              <a:rPr sz="2400" spc="-15" dirty="0">
                <a:latin typeface="Arial"/>
                <a:cs typeface="Arial"/>
              </a:rPr>
              <a:t> </a:t>
            </a:r>
            <a:r>
              <a:rPr sz="2400" dirty="0">
                <a:latin typeface="Arial"/>
                <a:cs typeface="Arial"/>
              </a:rPr>
              <a:t>and</a:t>
            </a:r>
            <a:r>
              <a:rPr sz="2400" spc="5" dirty="0">
                <a:latin typeface="Arial"/>
                <a:cs typeface="Arial"/>
              </a:rPr>
              <a:t> </a:t>
            </a:r>
            <a:r>
              <a:rPr sz="2400" dirty="0">
                <a:latin typeface="Arial"/>
                <a:cs typeface="Arial"/>
              </a:rPr>
              <a:t>brakes set w</a:t>
            </a:r>
            <a:r>
              <a:rPr sz="2400" spc="-10" dirty="0">
                <a:latin typeface="Arial"/>
                <a:cs typeface="Arial"/>
              </a:rPr>
              <a:t>h</a:t>
            </a:r>
            <a:r>
              <a:rPr sz="2400" dirty="0">
                <a:latin typeface="Arial"/>
                <a:cs typeface="Arial"/>
              </a:rPr>
              <a:t>en</a:t>
            </a:r>
            <a:r>
              <a:rPr sz="2400" spc="5" dirty="0">
                <a:latin typeface="Arial"/>
                <a:cs typeface="Arial"/>
              </a:rPr>
              <a:t> </a:t>
            </a:r>
            <a:r>
              <a:rPr sz="2400" dirty="0">
                <a:latin typeface="Arial"/>
                <a:cs typeface="Arial"/>
              </a:rPr>
              <a:t>a forklift </a:t>
            </a:r>
            <a:r>
              <a:rPr sz="2400" spc="-10" dirty="0">
                <a:latin typeface="Arial"/>
                <a:cs typeface="Arial"/>
              </a:rPr>
              <a:t>i</a:t>
            </a:r>
            <a:r>
              <a:rPr sz="2400" dirty="0">
                <a:latin typeface="Arial"/>
                <a:cs typeface="Arial"/>
              </a:rPr>
              <a:t>s left</a:t>
            </a:r>
            <a:r>
              <a:rPr sz="2400" spc="-5" dirty="0">
                <a:latin typeface="Arial"/>
                <a:cs typeface="Arial"/>
              </a:rPr>
              <a:t> </a:t>
            </a:r>
            <a:r>
              <a:rPr sz="2400" dirty="0">
                <a:latin typeface="Arial"/>
                <a:cs typeface="Arial"/>
              </a:rPr>
              <a:t>un</a:t>
            </a:r>
            <a:r>
              <a:rPr sz="2400" spc="-10" dirty="0">
                <a:latin typeface="Arial"/>
                <a:cs typeface="Arial"/>
              </a:rPr>
              <a:t>a</a:t>
            </a:r>
            <a:r>
              <a:rPr sz="2400" dirty="0">
                <a:latin typeface="Arial"/>
                <a:cs typeface="Arial"/>
              </a:rPr>
              <a:t>t</a:t>
            </a:r>
            <a:r>
              <a:rPr sz="2400" spc="5" dirty="0">
                <a:latin typeface="Arial"/>
                <a:cs typeface="Arial"/>
              </a:rPr>
              <a:t>t</a:t>
            </a:r>
            <a:r>
              <a:rPr sz="2400" dirty="0">
                <a:latin typeface="Arial"/>
                <a:cs typeface="Arial"/>
              </a:rPr>
              <a:t>en</a:t>
            </a:r>
            <a:r>
              <a:rPr sz="2400" spc="-10" dirty="0">
                <a:latin typeface="Arial"/>
                <a:cs typeface="Arial"/>
              </a:rPr>
              <a:t>d</a:t>
            </a:r>
            <a:r>
              <a:rPr sz="2400" dirty="0">
                <a:latin typeface="Arial"/>
                <a:cs typeface="Arial"/>
              </a:rPr>
              <a:t>ed”</a:t>
            </a:r>
            <a:endParaRPr sz="2400">
              <a:latin typeface="Arial"/>
              <a:cs typeface="Arial"/>
            </a:endParaRPr>
          </a:p>
        </p:txBody>
      </p:sp>
      <p:sp>
        <p:nvSpPr>
          <p:cNvPr id="5" name="object 5"/>
          <p:cNvSpPr txBox="1"/>
          <p:nvPr/>
        </p:nvSpPr>
        <p:spPr>
          <a:xfrm>
            <a:off x="3796029" y="6249710"/>
            <a:ext cx="1249680" cy="203835"/>
          </a:xfrm>
          <a:prstGeom prst="rect">
            <a:avLst/>
          </a:prstGeom>
        </p:spPr>
        <p:txBody>
          <a:bodyPr vert="horz" wrap="square" lIns="0" tIns="0" rIns="0" bIns="0" rtlCol="0">
            <a:spAutoFit/>
          </a:bodyPr>
          <a:lstStyle/>
          <a:p>
            <a:pPr marL="12700">
              <a:lnSpc>
                <a:spcPct val="100000"/>
              </a:lnSpc>
            </a:pPr>
            <a:r>
              <a:rPr sz="1400" spc="-5" dirty="0">
                <a:latin typeface="Arial"/>
                <a:cs typeface="Arial"/>
              </a:rPr>
              <a:t>322</a:t>
            </a:r>
            <a:r>
              <a:rPr sz="1400" dirty="0">
                <a:latin typeface="Arial"/>
                <a:cs typeface="Arial"/>
              </a:rPr>
              <a:t>0-10N</a:t>
            </a:r>
            <a:r>
              <a:rPr sz="1400" spc="-40" dirty="0">
                <a:latin typeface="Arial"/>
                <a:cs typeface="Arial"/>
              </a:rPr>
              <a:t> </a:t>
            </a:r>
            <a:r>
              <a:rPr sz="1400" spc="-5" dirty="0">
                <a:latin typeface="Arial"/>
                <a:cs typeface="Arial"/>
              </a:rPr>
              <a:t>2004</a:t>
            </a:r>
            <a:endParaRPr sz="1400">
              <a:latin typeface="Arial"/>
              <a:cs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4CC"/>
            </a:solidFill>
          </a:ln>
        </p:spPr>
        <p:txBody>
          <a:bodyPr wrap="square" lIns="0" tIns="0" rIns="0" bIns="0" rtlCol="0"/>
          <a:lstStyle/>
          <a:p>
            <a:endParaRPr/>
          </a:p>
        </p:txBody>
      </p:sp>
      <p:sp>
        <p:nvSpPr>
          <p:cNvPr id="3" name="object 3"/>
          <p:cNvSpPr txBox="1"/>
          <p:nvPr/>
        </p:nvSpPr>
        <p:spPr>
          <a:xfrm>
            <a:off x="535940" y="486647"/>
            <a:ext cx="6322060" cy="457200"/>
          </a:xfrm>
          <a:prstGeom prst="rect">
            <a:avLst/>
          </a:prstGeom>
        </p:spPr>
        <p:txBody>
          <a:bodyPr vert="horz" wrap="square" lIns="0" tIns="0" rIns="0" bIns="0" rtlCol="0">
            <a:spAutoFit/>
          </a:bodyPr>
          <a:lstStyle/>
          <a:p>
            <a:pPr marL="12700">
              <a:lnSpc>
                <a:spcPts val="4285"/>
              </a:lnSpc>
              <a:tabLst>
                <a:tab pos="3947795" algn="l"/>
              </a:tabLst>
            </a:pPr>
            <a:r>
              <a:rPr sz="3600" b="1" dirty="0">
                <a:solidFill>
                  <a:srgbClr val="0C2FB8"/>
                </a:solidFill>
                <a:latin typeface="Arial"/>
                <a:cs typeface="Arial"/>
              </a:rPr>
              <a:t>Mate</a:t>
            </a:r>
            <a:r>
              <a:rPr sz="3600" b="1" spc="5" dirty="0">
                <a:solidFill>
                  <a:srgbClr val="0C2FB8"/>
                </a:solidFill>
                <a:latin typeface="Arial"/>
                <a:cs typeface="Arial"/>
              </a:rPr>
              <a:t>r</a:t>
            </a:r>
            <a:r>
              <a:rPr sz="3600" b="1" dirty="0">
                <a:solidFill>
                  <a:srgbClr val="0C2FB8"/>
                </a:solidFill>
                <a:latin typeface="Arial"/>
                <a:cs typeface="Arial"/>
              </a:rPr>
              <a:t>ial</a:t>
            </a:r>
            <a:r>
              <a:rPr sz="3600" b="1" spc="-15" dirty="0">
                <a:solidFill>
                  <a:srgbClr val="0C2FB8"/>
                </a:solidFill>
                <a:latin typeface="Arial"/>
                <a:cs typeface="Arial"/>
              </a:rPr>
              <a:t> </a:t>
            </a:r>
            <a:r>
              <a:rPr sz="3600" b="1" dirty="0">
                <a:solidFill>
                  <a:srgbClr val="0C2FB8"/>
                </a:solidFill>
                <a:latin typeface="Arial"/>
                <a:cs typeface="Arial"/>
              </a:rPr>
              <a:t>Handli</a:t>
            </a:r>
            <a:r>
              <a:rPr sz="3600" b="1" spc="-15" dirty="0">
                <a:solidFill>
                  <a:srgbClr val="0C2FB8"/>
                </a:solidFill>
                <a:latin typeface="Arial"/>
                <a:cs typeface="Arial"/>
              </a:rPr>
              <a:t>n</a:t>
            </a:r>
            <a:r>
              <a:rPr sz="3600" b="1" dirty="0">
                <a:solidFill>
                  <a:srgbClr val="0C2FB8"/>
                </a:solidFill>
                <a:latin typeface="Arial"/>
                <a:cs typeface="Arial"/>
              </a:rPr>
              <a:t>g	Equi</a:t>
            </a:r>
            <a:r>
              <a:rPr sz="3600" b="1" spc="-15" dirty="0">
                <a:solidFill>
                  <a:srgbClr val="0C2FB8"/>
                </a:solidFill>
                <a:latin typeface="Arial"/>
                <a:cs typeface="Arial"/>
              </a:rPr>
              <a:t>p</a:t>
            </a:r>
            <a:r>
              <a:rPr sz="3600" b="1" dirty="0">
                <a:solidFill>
                  <a:srgbClr val="0C2FB8"/>
                </a:solidFill>
                <a:latin typeface="Arial"/>
                <a:cs typeface="Arial"/>
              </a:rPr>
              <a:t>ment</a:t>
            </a:r>
            <a:endParaRPr sz="3600">
              <a:latin typeface="Arial"/>
              <a:cs typeface="Arial"/>
            </a:endParaRPr>
          </a:p>
        </p:txBody>
      </p:sp>
      <p:sp>
        <p:nvSpPr>
          <p:cNvPr id="8" name="Title 7" hidden="1"/>
          <p:cNvSpPr>
            <a:spLocks noGrp="1"/>
          </p:cNvSpPr>
          <p:nvPr>
            <p:ph type="title"/>
          </p:nvPr>
        </p:nvSpPr>
        <p:spPr>
          <a:xfrm>
            <a:off x="556361" y="555615"/>
            <a:ext cx="8031276" cy="1661993"/>
          </a:xfrm>
        </p:spPr>
        <p:txBody>
          <a:bodyPr/>
          <a:lstStyle/>
          <a:p>
            <a:r>
              <a:rPr lang="en-US" dirty="0" smtClean="0"/>
              <a:t>Material Handling Equipment – Powered Industrial Trucks - Maintenance</a:t>
            </a:r>
            <a:endParaRPr lang="en-US" dirty="0"/>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32</a:t>
            </a:r>
          </a:p>
        </p:txBody>
      </p:sp>
      <p:sp>
        <p:nvSpPr>
          <p:cNvPr id="4" name="object 4"/>
          <p:cNvSpPr txBox="1"/>
          <p:nvPr/>
        </p:nvSpPr>
        <p:spPr>
          <a:xfrm>
            <a:off x="535940" y="1011205"/>
            <a:ext cx="7334884" cy="3487420"/>
          </a:xfrm>
          <a:prstGeom prst="rect">
            <a:avLst/>
          </a:prstGeom>
        </p:spPr>
        <p:txBody>
          <a:bodyPr vert="horz" wrap="square" lIns="0" tIns="0" rIns="0" bIns="0" rtlCol="0">
            <a:spAutoFit/>
          </a:bodyPr>
          <a:lstStyle/>
          <a:p>
            <a:pPr marL="12700">
              <a:lnSpc>
                <a:spcPct val="100000"/>
              </a:lnSpc>
            </a:pPr>
            <a:r>
              <a:rPr sz="2400" b="1" dirty="0">
                <a:solidFill>
                  <a:srgbClr val="0C2FB8"/>
                </a:solidFill>
                <a:latin typeface="Arial"/>
                <a:cs typeface="Arial"/>
              </a:rPr>
              <a:t>Module</a:t>
            </a:r>
            <a:r>
              <a:rPr sz="2400" b="1" spc="-20" dirty="0">
                <a:solidFill>
                  <a:srgbClr val="0C2FB8"/>
                </a:solidFill>
                <a:latin typeface="Arial"/>
                <a:cs typeface="Arial"/>
              </a:rPr>
              <a:t> </a:t>
            </a:r>
            <a:r>
              <a:rPr sz="2400" b="1" dirty="0">
                <a:solidFill>
                  <a:srgbClr val="0C2FB8"/>
                </a:solidFill>
                <a:latin typeface="Arial"/>
                <a:cs typeface="Arial"/>
              </a:rPr>
              <a:t>3</a:t>
            </a:r>
            <a:endParaRPr sz="2400">
              <a:latin typeface="Arial"/>
              <a:cs typeface="Arial"/>
            </a:endParaRPr>
          </a:p>
          <a:p>
            <a:pPr marL="41275">
              <a:lnSpc>
                <a:spcPct val="100000"/>
              </a:lnSpc>
              <a:spcBef>
                <a:spcPts val="1910"/>
              </a:spcBef>
            </a:pPr>
            <a:r>
              <a:rPr sz="2400" b="1" dirty="0">
                <a:solidFill>
                  <a:srgbClr val="0C2FB8"/>
                </a:solidFill>
                <a:latin typeface="Arial"/>
                <a:cs typeface="Arial"/>
              </a:rPr>
              <a:t>P</a:t>
            </a:r>
            <a:r>
              <a:rPr sz="2400" b="1" spc="-10" dirty="0">
                <a:solidFill>
                  <a:srgbClr val="0C2FB8"/>
                </a:solidFill>
                <a:latin typeface="Arial"/>
                <a:cs typeface="Arial"/>
              </a:rPr>
              <a:t>o</a:t>
            </a:r>
            <a:r>
              <a:rPr sz="2400" b="1" spc="20" dirty="0">
                <a:solidFill>
                  <a:srgbClr val="0C2FB8"/>
                </a:solidFill>
                <a:latin typeface="Arial"/>
                <a:cs typeface="Arial"/>
              </a:rPr>
              <a:t>w</a:t>
            </a:r>
            <a:r>
              <a:rPr sz="2400" b="1" dirty="0">
                <a:solidFill>
                  <a:srgbClr val="0C2FB8"/>
                </a:solidFill>
                <a:latin typeface="Arial"/>
                <a:cs typeface="Arial"/>
              </a:rPr>
              <a:t>ered</a:t>
            </a:r>
            <a:r>
              <a:rPr sz="2400" b="1" spc="-30" dirty="0">
                <a:solidFill>
                  <a:srgbClr val="0C2FB8"/>
                </a:solidFill>
                <a:latin typeface="Arial"/>
                <a:cs typeface="Arial"/>
              </a:rPr>
              <a:t> </a:t>
            </a:r>
            <a:r>
              <a:rPr sz="2400" b="1" dirty="0">
                <a:solidFill>
                  <a:srgbClr val="0C2FB8"/>
                </a:solidFill>
                <a:latin typeface="Arial"/>
                <a:cs typeface="Arial"/>
              </a:rPr>
              <a:t>Ind</a:t>
            </a:r>
            <a:r>
              <a:rPr sz="2400" b="1" spc="-10" dirty="0">
                <a:solidFill>
                  <a:srgbClr val="0C2FB8"/>
                </a:solidFill>
                <a:latin typeface="Arial"/>
                <a:cs typeface="Arial"/>
              </a:rPr>
              <a:t>u</a:t>
            </a:r>
            <a:r>
              <a:rPr sz="2400" b="1" dirty="0">
                <a:solidFill>
                  <a:srgbClr val="0C2FB8"/>
                </a:solidFill>
                <a:latin typeface="Arial"/>
                <a:cs typeface="Arial"/>
              </a:rPr>
              <a:t>strial</a:t>
            </a:r>
            <a:r>
              <a:rPr sz="2400" b="1" spc="-30" dirty="0">
                <a:solidFill>
                  <a:srgbClr val="0C2FB8"/>
                </a:solidFill>
                <a:latin typeface="Arial"/>
                <a:cs typeface="Arial"/>
              </a:rPr>
              <a:t> </a:t>
            </a:r>
            <a:r>
              <a:rPr sz="2400" b="1" dirty="0">
                <a:solidFill>
                  <a:srgbClr val="0C2FB8"/>
                </a:solidFill>
                <a:latin typeface="Arial"/>
                <a:cs typeface="Arial"/>
              </a:rPr>
              <a:t>Tru</a:t>
            </a:r>
            <a:r>
              <a:rPr sz="2400" b="1" spc="-10" dirty="0">
                <a:solidFill>
                  <a:srgbClr val="0C2FB8"/>
                </a:solidFill>
                <a:latin typeface="Arial"/>
                <a:cs typeface="Arial"/>
              </a:rPr>
              <a:t>c</a:t>
            </a:r>
            <a:r>
              <a:rPr sz="2400" b="1" dirty="0">
                <a:solidFill>
                  <a:srgbClr val="0C2FB8"/>
                </a:solidFill>
                <a:latin typeface="Arial"/>
                <a:cs typeface="Arial"/>
              </a:rPr>
              <a:t>ks</a:t>
            </a:r>
            <a:r>
              <a:rPr sz="2400" b="1" spc="-10" dirty="0">
                <a:solidFill>
                  <a:srgbClr val="0C2FB8"/>
                </a:solidFill>
                <a:latin typeface="Arial"/>
                <a:cs typeface="Arial"/>
              </a:rPr>
              <a:t> </a:t>
            </a:r>
            <a:r>
              <a:rPr sz="2400" b="1" dirty="0">
                <a:solidFill>
                  <a:srgbClr val="0C2FB8"/>
                </a:solidFill>
                <a:latin typeface="Arial"/>
                <a:cs typeface="Arial"/>
              </a:rPr>
              <a:t>(F</a:t>
            </a:r>
            <a:r>
              <a:rPr sz="2400" b="1" spc="-10" dirty="0">
                <a:solidFill>
                  <a:srgbClr val="0C2FB8"/>
                </a:solidFill>
                <a:latin typeface="Arial"/>
                <a:cs typeface="Arial"/>
              </a:rPr>
              <a:t>o</a:t>
            </a:r>
            <a:r>
              <a:rPr sz="2400" b="1" dirty="0">
                <a:solidFill>
                  <a:srgbClr val="0C2FB8"/>
                </a:solidFill>
                <a:latin typeface="Arial"/>
                <a:cs typeface="Arial"/>
              </a:rPr>
              <a:t>rkli</a:t>
            </a:r>
            <a:r>
              <a:rPr sz="2400" b="1" spc="5" dirty="0">
                <a:solidFill>
                  <a:srgbClr val="0C2FB8"/>
                </a:solidFill>
                <a:latin typeface="Arial"/>
                <a:cs typeface="Arial"/>
              </a:rPr>
              <a:t>f</a:t>
            </a:r>
            <a:r>
              <a:rPr sz="2400" b="1" dirty="0">
                <a:solidFill>
                  <a:srgbClr val="0C2FB8"/>
                </a:solidFill>
                <a:latin typeface="Arial"/>
                <a:cs typeface="Arial"/>
              </a:rPr>
              <a:t>ts</a:t>
            </a:r>
            <a:r>
              <a:rPr sz="2400" b="1" spc="15" dirty="0">
                <a:solidFill>
                  <a:srgbClr val="0C2FB8"/>
                </a:solidFill>
                <a:latin typeface="Arial"/>
                <a:cs typeface="Arial"/>
              </a:rPr>
              <a:t>)</a:t>
            </a:r>
            <a:r>
              <a:rPr sz="2400" b="1" dirty="0">
                <a:solidFill>
                  <a:srgbClr val="0C2FB8"/>
                </a:solidFill>
                <a:latin typeface="Arial"/>
                <a:cs typeface="Arial"/>
              </a:rPr>
              <a:t>-Mainten</a:t>
            </a:r>
            <a:r>
              <a:rPr sz="2400" b="1" spc="-10" dirty="0">
                <a:solidFill>
                  <a:srgbClr val="0C2FB8"/>
                </a:solidFill>
                <a:latin typeface="Arial"/>
                <a:cs typeface="Arial"/>
              </a:rPr>
              <a:t>a</a:t>
            </a:r>
            <a:r>
              <a:rPr sz="2400" b="1" dirty="0">
                <a:solidFill>
                  <a:srgbClr val="0C2FB8"/>
                </a:solidFill>
                <a:latin typeface="Arial"/>
                <a:cs typeface="Arial"/>
              </a:rPr>
              <a:t>n</a:t>
            </a:r>
            <a:r>
              <a:rPr sz="2400" b="1" spc="-10" dirty="0">
                <a:solidFill>
                  <a:srgbClr val="0C2FB8"/>
                </a:solidFill>
                <a:latin typeface="Arial"/>
                <a:cs typeface="Arial"/>
              </a:rPr>
              <a:t>c</a:t>
            </a:r>
            <a:r>
              <a:rPr sz="2400" b="1" dirty="0">
                <a:solidFill>
                  <a:srgbClr val="0C2FB8"/>
                </a:solidFill>
                <a:latin typeface="Arial"/>
                <a:cs typeface="Arial"/>
              </a:rPr>
              <a:t>e</a:t>
            </a:r>
            <a:endParaRPr sz="2400">
              <a:latin typeface="Arial"/>
              <a:cs typeface="Arial"/>
            </a:endParaRPr>
          </a:p>
          <a:p>
            <a:pPr>
              <a:lnSpc>
                <a:spcPct val="100000"/>
              </a:lnSpc>
              <a:spcBef>
                <a:spcPts val="5"/>
              </a:spcBef>
            </a:pPr>
            <a:endParaRPr sz="2500">
              <a:latin typeface="Times New Roman"/>
              <a:cs typeface="Times New Roman"/>
            </a:endParaRPr>
          </a:p>
          <a:p>
            <a:pPr marL="556260" marR="258445" indent="-457200">
              <a:lnSpc>
                <a:spcPct val="100000"/>
              </a:lnSpc>
              <a:buClr>
                <a:srgbClr val="0C2FB8"/>
              </a:buClr>
              <a:buFont typeface="Wingdings"/>
              <a:buChar char=""/>
              <a:tabLst>
                <a:tab pos="556895" algn="l"/>
              </a:tabLst>
            </a:pPr>
            <a:r>
              <a:rPr sz="2400" dirty="0">
                <a:latin typeface="Arial"/>
                <a:cs typeface="Arial"/>
              </a:rPr>
              <a:t>Prop</a:t>
            </a:r>
            <a:r>
              <a:rPr sz="2400" spc="-10" dirty="0">
                <a:latin typeface="Arial"/>
                <a:cs typeface="Arial"/>
              </a:rPr>
              <a:t>e</a:t>
            </a:r>
            <a:r>
              <a:rPr sz="2400" dirty="0">
                <a:latin typeface="Arial"/>
                <a:cs typeface="Arial"/>
              </a:rPr>
              <a:t>rly</a:t>
            </a:r>
            <a:r>
              <a:rPr sz="2400" spc="10" dirty="0">
                <a:latin typeface="Arial"/>
                <a:cs typeface="Arial"/>
              </a:rPr>
              <a:t> </a:t>
            </a:r>
            <a:r>
              <a:rPr sz="2400" dirty="0">
                <a:latin typeface="Arial"/>
                <a:cs typeface="Arial"/>
              </a:rPr>
              <a:t>maintain</a:t>
            </a:r>
            <a:r>
              <a:rPr sz="2400" spc="15" dirty="0">
                <a:latin typeface="Arial"/>
                <a:cs typeface="Arial"/>
              </a:rPr>
              <a:t> </a:t>
            </a:r>
            <a:r>
              <a:rPr sz="2400" dirty="0">
                <a:latin typeface="Arial"/>
                <a:cs typeface="Arial"/>
              </a:rPr>
              <a:t>eq</a:t>
            </a:r>
            <a:r>
              <a:rPr sz="2400" spc="-10" dirty="0">
                <a:latin typeface="Arial"/>
                <a:cs typeface="Arial"/>
              </a:rPr>
              <a:t>u</a:t>
            </a:r>
            <a:r>
              <a:rPr sz="2400" dirty="0">
                <a:latin typeface="Arial"/>
                <a:cs typeface="Arial"/>
              </a:rPr>
              <a:t>i</a:t>
            </a:r>
            <a:r>
              <a:rPr sz="2400" spc="-10" dirty="0">
                <a:latin typeface="Arial"/>
                <a:cs typeface="Arial"/>
              </a:rPr>
              <a:t>p</a:t>
            </a:r>
            <a:r>
              <a:rPr sz="2400" dirty="0">
                <a:latin typeface="Arial"/>
                <a:cs typeface="Arial"/>
              </a:rPr>
              <a:t>ment,</a:t>
            </a:r>
            <a:r>
              <a:rPr sz="2400" spc="5" dirty="0">
                <a:latin typeface="Arial"/>
                <a:cs typeface="Arial"/>
              </a:rPr>
              <a:t> </a:t>
            </a:r>
            <a:r>
              <a:rPr sz="2400" dirty="0">
                <a:latin typeface="Arial"/>
                <a:cs typeface="Arial"/>
              </a:rPr>
              <a:t>inc</a:t>
            </a:r>
            <a:r>
              <a:rPr sz="2400" spc="-10" dirty="0">
                <a:latin typeface="Arial"/>
                <a:cs typeface="Arial"/>
              </a:rPr>
              <a:t>l</a:t>
            </a:r>
            <a:r>
              <a:rPr sz="2400" dirty="0">
                <a:latin typeface="Arial"/>
                <a:cs typeface="Arial"/>
              </a:rPr>
              <a:t>ud</a:t>
            </a:r>
            <a:r>
              <a:rPr sz="2400" spc="-10" dirty="0">
                <a:latin typeface="Arial"/>
                <a:cs typeface="Arial"/>
              </a:rPr>
              <a:t>i</a:t>
            </a:r>
            <a:r>
              <a:rPr sz="2400" dirty="0">
                <a:latin typeface="Arial"/>
                <a:cs typeface="Arial"/>
              </a:rPr>
              <a:t>ng</a:t>
            </a:r>
            <a:r>
              <a:rPr sz="2400" spc="45" dirty="0">
                <a:latin typeface="Arial"/>
                <a:cs typeface="Arial"/>
              </a:rPr>
              <a:t> </a:t>
            </a:r>
            <a:r>
              <a:rPr sz="2400" dirty="0">
                <a:latin typeface="Arial"/>
                <a:cs typeface="Arial"/>
              </a:rPr>
              <a:t>tires and batteri</a:t>
            </a:r>
            <a:r>
              <a:rPr sz="2400" spc="-10" dirty="0">
                <a:latin typeface="Arial"/>
                <a:cs typeface="Arial"/>
              </a:rPr>
              <a:t>e</a:t>
            </a:r>
            <a:r>
              <a:rPr sz="2400" dirty="0">
                <a:latin typeface="Arial"/>
                <a:cs typeface="Arial"/>
              </a:rPr>
              <a:t>s</a:t>
            </a:r>
            <a:endParaRPr sz="2400">
              <a:latin typeface="Arial"/>
              <a:cs typeface="Arial"/>
            </a:endParaRPr>
          </a:p>
          <a:p>
            <a:pPr marL="556260" indent="-457200">
              <a:lnSpc>
                <a:spcPct val="100000"/>
              </a:lnSpc>
              <a:buClr>
                <a:srgbClr val="0C2FB8"/>
              </a:buClr>
              <a:buFont typeface="Wingdings"/>
              <a:buChar char=""/>
              <a:tabLst>
                <a:tab pos="556895" algn="l"/>
              </a:tabLst>
            </a:pPr>
            <a:r>
              <a:rPr sz="2400" dirty="0">
                <a:latin typeface="Arial"/>
                <a:cs typeface="Arial"/>
              </a:rPr>
              <a:t>R</a:t>
            </a:r>
            <a:r>
              <a:rPr sz="2400" spc="-10" dirty="0">
                <a:latin typeface="Arial"/>
                <a:cs typeface="Arial"/>
              </a:rPr>
              <a:t>e</a:t>
            </a:r>
            <a:r>
              <a:rPr sz="2400" dirty="0">
                <a:latin typeface="Arial"/>
                <a:cs typeface="Arial"/>
              </a:rPr>
              <a:t>move</a:t>
            </a:r>
            <a:r>
              <a:rPr sz="2400" spc="15" dirty="0">
                <a:latin typeface="Arial"/>
                <a:cs typeface="Arial"/>
              </a:rPr>
              <a:t> </a:t>
            </a:r>
            <a:r>
              <a:rPr sz="2400" dirty="0">
                <a:latin typeface="Arial"/>
                <a:cs typeface="Arial"/>
              </a:rPr>
              <a:t>defective forkl</a:t>
            </a:r>
            <a:r>
              <a:rPr sz="2400" spc="-10" dirty="0">
                <a:latin typeface="Arial"/>
                <a:cs typeface="Arial"/>
              </a:rPr>
              <a:t>i</a:t>
            </a:r>
            <a:r>
              <a:rPr sz="2400" dirty="0">
                <a:latin typeface="Arial"/>
                <a:cs typeface="Arial"/>
              </a:rPr>
              <a:t>f</a:t>
            </a:r>
            <a:r>
              <a:rPr sz="2400" spc="5" dirty="0">
                <a:latin typeface="Arial"/>
                <a:cs typeface="Arial"/>
              </a:rPr>
              <a:t>t</a:t>
            </a:r>
            <a:r>
              <a:rPr sz="2400" dirty="0">
                <a:latin typeface="Arial"/>
                <a:cs typeface="Arial"/>
              </a:rPr>
              <a:t>s</a:t>
            </a:r>
            <a:r>
              <a:rPr sz="2400" spc="-10" dirty="0">
                <a:latin typeface="Arial"/>
                <a:cs typeface="Arial"/>
              </a:rPr>
              <a:t> </a:t>
            </a:r>
            <a:r>
              <a:rPr sz="2400" dirty="0">
                <a:latin typeface="Arial"/>
                <a:cs typeface="Arial"/>
              </a:rPr>
              <a:t>f</a:t>
            </a:r>
            <a:r>
              <a:rPr sz="2400" spc="5" dirty="0">
                <a:latin typeface="Arial"/>
                <a:cs typeface="Arial"/>
              </a:rPr>
              <a:t>r</a:t>
            </a:r>
            <a:r>
              <a:rPr sz="2400" dirty="0">
                <a:latin typeface="Arial"/>
                <a:cs typeface="Arial"/>
              </a:rPr>
              <a:t>om</a:t>
            </a:r>
            <a:r>
              <a:rPr sz="2400" spc="-20" dirty="0">
                <a:latin typeface="Arial"/>
                <a:cs typeface="Arial"/>
              </a:rPr>
              <a:t> </a:t>
            </a:r>
            <a:r>
              <a:rPr sz="2400" dirty="0">
                <a:latin typeface="Arial"/>
                <a:cs typeface="Arial"/>
              </a:rPr>
              <a:t>service</a:t>
            </a:r>
            <a:endParaRPr sz="2400">
              <a:latin typeface="Arial"/>
              <a:cs typeface="Arial"/>
            </a:endParaRPr>
          </a:p>
          <a:p>
            <a:pPr marL="556260" marR="5080" indent="-457200">
              <a:lnSpc>
                <a:spcPct val="100000"/>
              </a:lnSpc>
              <a:buClr>
                <a:srgbClr val="0C2FB8"/>
              </a:buClr>
              <a:buFont typeface="Wingdings"/>
              <a:buChar char=""/>
              <a:tabLst>
                <a:tab pos="556895" algn="l"/>
              </a:tabLst>
            </a:pPr>
            <a:r>
              <a:rPr sz="2400" dirty="0">
                <a:latin typeface="Arial"/>
                <a:cs typeface="Arial"/>
              </a:rPr>
              <a:t>H</a:t>
            </a:r>
            <a:r>
              <a:rPr sz="2400" spc="-10" dirty="0">
                <a:latin typeface="Arial"/>
                <a:cs typeface="Arial"/>
              </a:rPr>
              <a:t>a</a:t>
            </a:r>
            <a:r>
              <a:rPr sz="2400" dirty="0">
                <a:latin typeface="Arial"/>
                <a:cs typeface="Arial"/>
              </a:rPr>
              <a:t>nd</a:t>
            </a:r>
            <a:r>
              <a:rPr sz="2400" spc="-10" dirty="0">
                <a:latin typeface="Arial"/>
                <a:cs typeface="Arial"/>
              </a:rPr>
              <a:t>l</a:t>
            </a:r>
            <a:r>
              <a:rPr sz="2400" dirty="0">
                <a:latin typeface="Arial"/>
                <a:cs typeface="Arial"/>
              </a:rPr>
              <a:t>i</a:t>
            </a:r>
            <a:r>
              <a:rPr sz="2400" spc="-10" dirty="0">
                <a:latin typeface="Arial"/>
                <a:cs typeface="Arial"/>
              </a:rPr>
              <a:t>n</a:t>
            </a:r>
            <a:r>
              <a:rPr sz="2400" dirty="0">
                <a:latin typeface="Arial"/>
                <a:cs typeface="Arial"/>
              </a:rPr>
              <a:t>g</a:t>
            </a:r>
            <a:r>
              <a:rPr sz="2400" spc="45" dirty="0">
                <a:latin typeface="Arial"/>
                <a:cs typeface="Arial"/>
              </a:rPr>
              <a:t> </a:t>
            </a:r>
            <a:r>
              <a:rPr sz="2400" dirty="0">
                <a:latin typeface="Arial"/>
                <a:cs typeface="Arial"/>
              </a:rPr>
              <a:t>batteri</a:t>
            </a:r>
            <a:r>
              <a:rPr sz="2400" spc="-10" dirty="0">
                <a:latin typeface="Arial"/>
                <a:cs typeface="Arial"/>
              </a:rPr>
              <a:t>e</a:t>
            </a:r>
            <a:r>
              <a:rPr sz="2400" dirty="0">
                <a:latin typeface="Arial"/>
                <a:cs typeface="Arial"/>
              </a:rPr>
              <a:t>s can be dangerous</a:t>
            </a:r>
            <a:r>
              <a:rPr sz="2400" spc="15" dirty="0">
                <a:latin typeface="Arial"/>
                <a:cs typeface="Arial"/>
              </a:rPr>
              <a:t> </a:t>
            </a:r>
            <a:r>
              <a:rPr sz="2400" dirty="0">
                <a:latin typeface="Arial"/>
                <a:cs typeface="Arial"/>
              </a:rPr>
              <a:t>and</a:t>
            </a:r>
            <a:r>
              <a:rPr sz="2400" spc="5" dirty="0">
                <a:latin typeface="Arial"/>
                <a:cs typeface="Arial"/>
              </a:rPr>
              <a:t> </a:t>
            </a:r>
            <a:r>
              <a:rPr sz="2400" dirty="0">
                <a:latin typeface="Arial"/>
                <a:cs typeface="Arial"/>
              </a:rPr>
              <a:t>requ</a:t>
            </a:r>
            <a:r>
              <a:rPr sz="2400" spc="-10" dirty="0">
                <a:latin typeface="Arial"/>
                <a:cs typeface="Arial"/>
              </a:rPr>
              <a:t>i</a:t>
            </a:r>
            <a:r>
              <a:rPr sz="2400" dirty="0">
                <a:latin typeface="Arial"/>
                <a:cs typeface="Arial"/>
              </a:rPr>
              <a:t>res spec</a:t>
            </a:r>
            <a:r>
              <a:rPr sz="2400" spc="-10" dirty="0">
                <a:latin typeface="Arial"/>
                <a:cs typeface="Arial"/>
              </a:rPr>
              <a:t>i</a:t>
            </a:r>
            <a:r>
              <a:rPr sz="2400" dirty="0">
                <a:latin typeface="Arial"/>
                <a:cs typeface="Arial"/>
              </a:rPr>
              <a:t>al</a:t>
            </a:r>
            <a:r>
              <a:rPr sz="2400" spc="15" dirty="0">
                <a:latin typeface="Arial"/>
                <a:cs typeface="Arial"/>
              </a:rPr>
              <a:t> </a:t>
            </a:r>
            <a:r>
              <a:rPr sz="2400" dirty="0">
                <a:latin typeface="Arial"/>
                <a:cs typeface="Arial"/>
              </a:rPr>
              <a:t>care and</a:t>
            </a:r>
            <a:r>
              <a:rPr sz="2400" spc="10" dirty="0">
                <a:latin typeface="Arial"/>
                <a:cs typeface="Arial"/>
              </a:rPr>
              <a:t> </a:t>
            </a:r>
            <a:r>
              <a:rPr sz="2400" dirty="0">
                <a:latin typeface="Arial"/>
                <a:cs typeface="Arial"/>
              </a:rPr>
              <a:t>qu</a:t>
            </a:r>
            <a:r>
              <a:rPr sz="2400" spc="-10" dirty="0">
                <a:latin typeface="Arial"/>
                <a:cs typeface="Arial"/>
              </a:rPr>
              <a:t>a</a:t>
            </a:r>
            <a:r>
              <a:rPr sz="2400" dirty="0">
                <a:latin typeface="Arial"/>
                <a:cs typeface="Arial"/>
              </a:rPr>
              <a:t>l</a:t>
            </a:r>
            <a:r>
              <a:rPr sz="2400" spc="-10" dirty="0">
                <a:latin typeface="Arial"/>
                <a:cs typeface="Arial"/>
              </a:rPr>
              <a:t>i</a:t>
            </a:r>
            <a:r>
              <a:rPr sz="2400" dirty="0">
                <a:latin typeface="Arial"/>
                <a:cs typeface="Arial"/>
              </a:rPr>
              <a:t>fied</a:t>
            </a:r>
            <a:r>
              <a:rPr sz="2400" spc="30" dirty="0">
                <a:latin typeface="Arial"/>
                <a:cs typeface="Arial"/>
              </a:rPr>
              <a:t> </a:t>
            </a:r>
            <a:r>
              <a:rPr sz="2400" dirty="0">
                <a:latin typeface="Arial"/>
                <a:cs typeface="Arial"/>
              </a:rPr>
              <a:t>personn</a:t>
            </a:r>
            <a:r>
              <a:rPr sz="2400" spc="-10" dirty="0">
                <a:latin typeface="Arial"/>
                <a:cs typeface="Arial"/>
              </a:rPr>
              <a:t>e</a:t>
            </a:r>
            <a:r>
              <a:rPr sz="2400" dirty="0">
                <a:latin typeface="Arial"/>
                <a:cs typeface="Arial"/>
              </a:rPr>
              <a:t>l</a:t>
            </a:r>
            <a:endParaRPr sz="2400">
              <a:latin typeface="Arial"/>
              <a:cs typeface="Arial"/>
            </a:endParaRPr>
          </a:p>
          <a:p>
            <a:pPr marL="556260" indent="-457200">
              <a:lnSpc>
                <a:spcPct val="100000"/>
              </a:lnSpc>
              <a:buClr>
                <a:srgbClr val="0C2FB8"/>
              </a:buClr>
              <a:buFont typeface="Wingdings"/>
              <a:buChar char=""/>
              <a:tabLst>
                <a:tab pos="556895" algn="l"/>
              </a:tabLst>
            </a:pPr>
            <a:r>
              <a:rPr sz="2400" dirty="0">
                <a:latin typeface="Arial"/>
                <a:cs typeface="Arial"/>
              </a:rPr>
              <a:t>C</a:t>
            </a:r>
            <a:r>
              <a:rPr sz="2400" spc="-10" dirty="0">
                <a:latin typeface="Arial"/>
                <a:cs typeface="Arial"/>
              </a:rPr>
              <a:t>h</a:t>
            </a:r>
            <a:r>
              <a:rPr sz="2400" dirty="0">
                <a:latin typeface="Arial"/>
                <a:cs typeface="Arial"/>
              </a:rPr>
              <a:t>arge</a:t>
            </a:r>
            <a:r>
              <a:rPr sz="2400" spc="5" dirty="0">
                <a:latin typeface="Arial"/>
                <a:cs typeface="Arial"/>
              </a:rPr>
              <a:t> </a:t>
            </a:r>
            <a:r>
              <a:rPr sz="2400" dirty="0">
                <a:latin typeface="Arial"/>
                <a:cs typeface="Arial"/>
              </a:rPr>
              <a:t>b</a:t>
            </a:r>
            <a:r>
              <a:rPr sz="2400" spc="-10" dirty="0">
                <a:latin typeface="Arial"/>
                <a:cs typeface="Arial"/>
              </a:rPr>
              <a:t>a</a:t>
            </a:r>
            <a:r>
              <a:rPr sz="2400" dirty="0">
                <a:latin typeface="Arial"/>
                <a:cs typeface="Arial"/>
              </a:rPr>
              <a:t>tteri</a:t>
            </a:r>
            <a:r>
              <a:rPr sz="2400" spc="-10" dirty="0">
                <a:latin typeface="Arial"/>
                <a:cs typeface="Arial"/>
              </a:rPr>
              <a:t>e</a:t>
            </a:r>
            <a:r>
              <a:rPr sz="2400" dirty="0">
                <a:latin typeface="Arial"/>
                <a:cs typeface="Arial"/>
              </a:rPr>
              <a:t>s in</a:t>
            </a:r>
            <a:r>
              <a:rPr sz="2400" spc="5" dirty="0">
                <a:latin typeface="Arial"/>
                <a:cs typeface="Arial"/>
              </a:rPr>
              <a:t> </a:t>
            </a:r>
            <a:r>
              <a:rPr sz="2400" dirty="0">
                <a:latin typeface="Arial"/>
                <a:cs typeface="Arial"/>
              </a:rPr>
              <a:t>d</a:t>
            </a:r>
            <a:r>
              <a:rPr sz="2400" spc="-10" dirty="0">
                <a:latin typeface="Arial"/>
                <a:cs typeface="Arial"/>
              </a:rPr>
              <a:t>e</a:t>
            </a:r>
            <a:r>
              <a:rPr sz="2400" dirty="0">
                <a:latin typeface="Arial"/>
                <a:cs typeface="Arial"/>
              </a:rPr>
              <a:t>si</a:t>
            </a:r>
            <a:r>
              <a:rPr sz="2400" spc="-10" dirty="0">
                <a:latin typeface="Arial"/>
                <a:cs typeface="Arial"/>
              </a:rPr>
              <a:t>g</a:t>
            </a:r>
            <a:r>
              <a:rPr sz="2400" dirty="0">
                <a:latin typeface="Arial"/>
                <a:cs typeface="Arial"/>
              </a:rPr>
              <a:t>n</a:t>
            </a:r>
            <a:r>
              <a:rPr sz="2400" spc="-10" dirty="0">
                <a:latin typeface="Arial"/>
                <a:cs typeface="Arial"/>
              </a:rPr>
              <a:t>a</a:t>
            </a:r>
            <a:r>
              <a:rPr sz="2400" dirty="0">
                <a:latin typeface="Arial"/>
                <a:cs typeface="Arial"/>
              </a:rPr>
              <a:t>ted</a:t>
            </a:r>
            <a:r>
              <a:rPr sz="2400" spc="20" dirty="0">
                <a:latin typeface="Arial"/>
                <a:cs typeface="Arial"/>
              </a:rPr>
              <a:t> </a:t>
            </a:r>
            <a:r>
              <a:rPr sz="2400" dirty="0">
                <a:latin typeface="Arial"/>
                <a:cs typeface="Arial"/>
              </a:rPr>
              <a:t>areas</a:t>
            </a:r>
            <a:endParaRPr sz="2400">
              <a:latin typeface="Arial"/>
              <a:cs typeface="Arial"/>
            </a:endParaRPr>
          </a:p>
        </p:txBody>
      </p:sp>
      <p:sp>
        <p:nvSpPr>
          <p:cNvPr id="5" name="object 5"/>
          <p:cNvSpPr txBox="1"/>
          <p:nvPr/>
        </p:nvSpPr>
        <p:spPr>
          <a:xfrm>
            <a:off x="564895" y="4761450"/>
            <a:ext cx="81915" cy="228600"/>
          </a:xfrm>
          <a:prstGeom prst="rect">
            <a:avLst/>
          </a:prstGeom>
        </p:spPr>
        <p:txBody>
          <a:bodyPr vert="horz" wrap="square" lIns="0" tIns="0" rIns="0" bIns="0" rtlCol="0">
            <a:spAutoFit/>
          </a:bodyPr>
          <a:lstStyle/>
          <a:p>
            <a:pPr marL="12700">
              <a:lnSpc>
                <a:spcPct val="100000"/>
              </a:lnSpc>
            </a:pPr>
            <a:r>
              <a:rPr sz="1600" spc="-5" dirty="0">
                <a:solidFill>
                  <a:srgbClr val="004491"/>
                </a:solidFill>
                <a:latin typeface="Arial"/>
                <a:cs typeface="Arial"/>
              </a:rPr>
              <a:t>.</a:t>
            </a:r>
            <a:endParaRPr sz="1600">
              <a:latin typeface="Arial"/>
              <a:cs typeface="Arial"/>
            </a:endParaRPr>
          </a:p>
        </p:txBody>
      </p:sp>
      <p:sp>
        <p:nvSpPr>
          <p:cNvPr id="6" name="object 6"/>
          <p:cNvSpPr txBox="1"/>
          <p:nvPr/>
        </p:nvSpPr>
        <p:spPr>
          <a:xfrm>
            <a:off x="1873757" y="6062925"/>
            <a:ext cx="4495800" cy="482183"/>
          </a:xfrm>
          <a:prstGeom prst="rect">
            <a:avLst/>
          </a:prstGeom>
        </p:spPr>
        <p:txBody>
          <a:bodyPr vert="horz" wrap="square" lIns="0" tIns="0" rIns="0" bIns="0" rtlCol="0">
            <a:spAutoFit/>
          </a:bodyPr>
          <a:lstStyle/>
          <a:p>
            <a:pPr marL="90170">
              <a:lnSpc>
                <a:spcPct val="100000"/>
              </a:lnSpc>
            </a:pPr>
            <a:r>
              <a:rPr sz="1400" spc="-5" dirty="0">
                <a:latin typeface="Arial"/>
                <a:cs typeface="Arial"/>
              </a:rPr>
              <a:t>3220-</a:t>
            </a:r>
            <a:r>
              <a:rPr sz="1400" dirty="0">
                <a:latin typeface="Arial"/>
                <a:cs typeface="Arial"/>
              </a:rPr>
              <a:t>10N</a:t>
            </a:r>
            <a:r>
              <a:rPr sz="1400" spc="-45" dirty="0">
                <a:latin typeface="Arial"/>
                <a:cs typeface="Arial"/>
              </a:rPr>
              <a:t> </a:t>
            </a:r>
            <a:r>
              <a:rPr sz="1400" spc="-5" dirty="0">
                <a:latin typeface="Arial"/>
                <a:cs typeface="Arial"/>
              </a:rPr>
              <a:t>2004</a:t>
            </a:r>
            <a:endParaRPr sz="1400" dirty="0">
              <a:latin typeface="Arial"/>
              <a:cs typeface="Arial"/>
            </a:endParaRPr>
          </a:p>
          <a:p>
            <a:pPr marL="12700">
              <a:lnSpc>
                <a:spcPct val="100000"/>
              </a:lnSpc>
              <a:spcBef>
                <a:spcPts val="380"/>
              </a:spcBef>
            </a:pPr>
            <a:r>
              <a:rPr lang="en-US" sz="1400" dirty="0" smtClean="0">
                <a:latin typeface="Arial"/>
                <a:cs typeface="Arial"/>
                <a:hlinkClick r:id="rId3"/>
              </a:rPr>
              <a:t>Link to OSHA Publication 3252</a:t>
            </a:r>
            <a:endParaRPr sz="1400" dirty="0">
              <a:latin typeface="Arial"/>
              <a:cs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4CC"/>
            </a:solidFill>
          </a:ln>
        </p:spPr>
        <p:txBody>
          <a:bodyPr wrap="square" lIns="0" tIns="0" rIns="0" bIns="0" rtlCol="0"/>
          <a:lstStyle/>
          <a:p>
            <a:endParaRPr/>
          </a:p>
        </p:txBody>
      </p:sp>
      <p:sp>
        <p:nvSpPr>
          <p:cNvPr id="3" name="object 3"/>
          <p:cNvSpPr txBox="1"/>
          <p:nvPr/>
        </p:nvSpPr>
        <p:spPr>
          <a:xfrm>
            <a:off x="535940" y="486647"/>
            <a:ext cx="6322060" cy="457200"/>
          </a:xfrm>
          <a:prstGeom prst="rect">
            <a:avLst/>
          </a:prstGeom>
        </p:spPr>
        <p:txBody>
          <a:bodyPr vert="horz" wrap="square" lIns="0" tIns="0" rIns="0" bIns="0" rtlCol="0">
            <a:spAutoFit/>
          </a:bodyPr>
          <a:lstStyle/>
          <a:p>
            <a:pPr marL="12700">
              <a:lnSpc>
                <a:spcPts val="4285"/>
              </a:lnSpc>
              <a:tabLst>
                <a:tab pos="3947795" algn="l"/>
              </a:tabLst>
            </a:pPr>
            <a:r>
              <a:rPr sz="3600" b="1" dirty="0">
                <a:solidFill>
                  <a:srgbClr val="0C2FB8"/>
                </a:solidFill>
                <a:latin typeface="Arial"/>
                <a:cs typeface="Arial"/>
              </a:rPr>
              <a:t>Mate</a:t>
            </a:r>
            <a:r>
              <a:rPr sz="3600" b="1" spc="5" dirty="0">
                <a:solidFill>
                  <a:srgbClr val="0C2FB8"/>
                </a:solidFill>
                <a:latin typeface="Arial"/>
                <a:cs typeface="Arial"/>
              </a:rPr>
              <a:t>r</a:t>
            </a:r>
            <a:r>
              <a:rPr sz="3600" b="1" dirty="0">
                <a:solidFill>
                  <a:srgbClr val="0C2FB8"/>
                </a:solidFill>
                <a:latin typeface="Arial"/>
                <a:cs typeface="Arial"/>
              </a:rPr>
              <a:t>ial</a:t>
            </a:r>
            <a:r>
              <a:rPr sz="3600" b="1" spc="-15" dirty="0">
                <a:solidFill>
                  <a:srgbClr val="0C2FB8"/>
                </a:solidFill>
                <a:latin typeface="Arial"/>
                <a:cs typeface="Arial"/>
              </a:rPr>
              <a:t> </a:t>
            </a:r>
            <a:r>
              <a:rPr sz="3600" b="1" dirty="0">
                <a:solidFill>
                  <a:srgbClr val="0C2FB8"/>
                </a:solidFill>
                <a:latin typeface="Arial"/>
                <a:cs typeface="Arial"/>
              </a:rPr>
              <a:t>Handli</a:t>
            </a:r>
            <a:r>
              <a:rPr sz="3600" b="1" spc="-15" dirty="0">
                <a:solidFill>
                  <a:srgbClr val="0C2FB8"/>
                </a:solidFill>
                <a:latin typeface="Arial"/>
                <a:cs typeface="Arial"/>
              </a:rPr>
              <a:t>n</a:t>
            </a:r>
            <a:r>
              <a:rPr sz="3600" b="1" dirty="0">
                <a:solidFill>
                  <a:srgbClr val="0C2FB8"/>
                </a:solidFill>
                <a:latin typeface="Arial"/>
                <a:cs typeface="Arial"/>
              </a:rPr>
              <a:t>g	Equi</a:t>
            </a:r>
            <a:r>
              <a:rPr sz="3600" b="1" spc="-15" dirty="0">
                <a:solidFill>
                  <a:srgbClr val="0C2FB8"/>
                </a:solidFill>
                <a:latin typeface="Arial"/>
                <a:cs typeface="Arial"/>
              </a:rPr>
              <a:t>p</a:t>
            </a:r>
            <a:r>
              <a:rPr sz="3600" b="1" dirty="0">
                <a:solidFill>
                  <a:srgbClr val="0C2FB8"/>
                </a:solidFill>
                <a:latin typeface="Arial"/>
                <a:cs typeface="Arial"/>
              </a:rPr>
              <a:t>ment</a:t>
            </a:r>
            <a:endParaRPr sz="3600">
              <a:latin typeface="Arial"/>
              <a:cs typeface="Arial"/>
            </a:endParaRPr>
          </a:p>
        </p:txBody>
      </p:sp>
      <p:sp>
        <p:nvSpPr>
          <p:cNvPr id="4" name="object 4" title="Powered Industrial Trucks (Forklift) Web page on OSHA website"/>
          <p:cNvSpPr/>
          <p:nvPr/>
        </p:nvSpPr>
        <p:spPr>
          <a:xfrm>
            <a:off x="3979926" y="1752574"/>
            <a:ext cx="4672837" cy="4208526"/>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535940" y="1011205"/>
            <a:ext cx="3319779" cy="2759730"/>
          </a:xfrm>
          <a:prstGeom prst="rect">
            <a:avLst/>
          </a:prstGeom>
        </p:spPr>
        <p:txBody>
          <a:bodyPr vert="horz" wrap="square" lIns="0" tIns="0" rIns="0" bIns="0" rtlCol="0">
            <a:spAutoFit/>
          </a:bodyPr>
          <a:lstStyle/>
          <a:p>
            <a:pPr marL="12700">
              <a:lnSpc>
                <a:spcPct val="100000"/>
              </a:lnSpc>
            </a:pPr>
            <a:r>
              <a:rPr sz="2400" b="1" dirty="0">
                <a:solidFill>
                  <a:srgbClr val="0C2FB8"/>
                </a:solidFill>
                <a:latin typeface="Arial"/>
                <a:cs typeface="Arial"/>
              </a:rPr>
              <a:t>Module</a:t>
            </a:r>
            <a:r>
              <a:rPr sz="2400" b="1" spc="-20" dirty="0">
                <a:solidFill>
                  <a:srgbClr val="0C2FB8"/>
                </a:solidFill>
                <a:latin typeface="Arial"/>
                <a:cs typeface="Arial"/>
              </a:rPr>
              <a:t> </a:t>
            </a:r>
            <a:r>
              <a:rPr sz="2400" b="1" dirty="0">
                <a:solidFill>
                  <a:srgbClr val="0C2FB8"/>
                </a:solidFill>
                <a:latin typeface="Arial"/>
                <a:cs typeface="Arial"/>
              </a:rPr>
              <a:t>3</a:t>
            </a:r>
            <a:endParaRPr sz="2400" dirty="0">
              <a:latin typeface="Arial"/>
              <a:cs typeface="Arial"/>
            </a:endParaRPr>
          </a:p>
          <a:p>
            <a:pPr marL="41275">
              <a:lnSpc>
                <a:spcPct val="100000"/>
              </a:lnSpc>
              <a:spcBef>
                <a:spcPts val="1910"/>
              </a:spcBef>
            </a:pPr>
            <a:r>
              <a:rPr sz="2400" b="1" dirty="0">
                <a:solidFill>
                  <a:srgbClr val="0C2FB8"/>
                </a:solidFill>
                <a:latin typeface="Arial"/>
                <a:cs typeface="Arial"/>
              </a:rPr>
              <a:t>P</a:t>
            </a:r>
            <a:r>
              <a:rPr sz="2400" b="1" spc="-10" dirty="0">
                <a:solidFill>
                  <a:srgbClr val="0C2FB8"/>
                </a:solidFill>
                <a:latin typeface="Arial"/>
                <a:cs typeface="Arial"/>
              </a:rPr>
              <a:t>o</a:t>
            </a:r>
            <a:r>
              <a:rPr sz="2400" b="1" spc="20" dirty="0">
                <a:solidFill>
                  <a:srgbClr val="0C2FB8"/>
                </a:solidFill>
                <a:latin typeface="Arial"/>
                <a:cs typeface="Arial"/>
              </a:rPr>
              <a:t>w</a:t>
            </a:r>
            <a:r>
              <a:rPr sz="2400" b="1" dirty="0">
                <a:solidFill>
                  <a:srgbClr val="0C2FB8"/>
                </a:solidFill>
                <a:latin typeface="Arial"/>
                <a:cs typeface="Arial"/>
              </a:rPr>
              <a:t>ered</a:t>
            </a:r>
            <a:r>
              <a:rPr sz="2400" b="1" spc="-30" dirty="0">
                <a:solidFill>
                  <a:srgbClr val="0C2FB8"/>
                </a:solidFill>
                <a:latin typeface="Arial"/>
                <a:cs typeface="Arial"/>
              </a:rPr>
              <a:t> </a:t>
            </a:r>
            <a:r>
              <a:rPr sz="2400" b="1" dirty="0">
                <a:solidFill>
                  <a:srgbClr val="0C2FB8"/>
                </a:solidFill>
                <a:latin typeface="Arial"/>
                <a:cs typeface="Arial"/>
              </a:rPr>
              <a:t>Ind</a:t>
            </a:r>
            <a:r>
              <a:rPr sz="2400" b="1" spc="-10" dirty="0">
                <a:solidFill>
                  <a:srgbClr val="0C2FB8"/>
                </a:solidFill>
                <a:latin typeface="Arial"/>
                <a:cs typeface="Arial"/>
              </a:rPr>
              <a:t>u</a:t>
            </a:r>
            <a:r>
              <a:rPr sz="2400" b="1" dirty="0">
                <a:solidFill>
                  <a:srgbClr val="0C2FB8"/>
                </a:solidFill>
                <a:latin typeface="Arial"/>
                <a:cs typeface="Arial"/>
              </a:rPr>
              <a:t>strial</a:t>
            </a:r>
            <a:endParaRPr sz="2400" dirty="0">
              <a:latin typeface="Arial"/>
              <a:cs typeface="Arial"/>
            </a:endParaRPr>
          </a:p>
          <a:p>
            <a:pPr marL="41275">
              <a:lnSpc>
                <a:spcPts val="2735"/>
              </a:lnSpc>
            </a:pPr>
            <a:r>
              <a:rPr sz="2400" b="1" dirty="0">
                <a:solidFill>
                  <a:srgbClr val="0C2FB8"/>
                </a:solidFill>
                <a:latin typeface="Arial"/>
                <a:cs typeface="Arial"/>
              </a:rPr>
              <a:t>Truc</a:t>
            </a:r>
            <a:r>
              <a:rPr sz="2400" b="1" spc="-10" dirty="0">
                <a:solidFill>
                  <a:srgbClr val="0C2FB8"/>
                </a:solidFill>
                <a:latin typeface="Arial"/>
                <a:cs typeface="Arial"/>
              </a:rPr>
              <a:t>k</a:t>
            </a:r>
            <a:r>
              <a:rPr sz="2400" b="1" dirty="0">
                <a:solidFill>
                  <a:srgbClr val="0C2FB8"/>
                </a:solidFill>
                <a:latin typeface="Arial"/>
                <a:cs typeface="Arial"/>
              </a:rPr>
              <a:t>s (Forkl</a:t>
            </a:r>
            <a:r>
              <a:rPr sz="2400" b="1" spc="5" dirty="0">
                <a:solidFill>
                  <a:srgbClr val="0C2FB8"/>
                </a:solidFill>
                <a:latin typeface="Arial"/>
                <a:cs typeface="Arial"/>
              </a:rPr>
              <a:t>i</a:t>
            </a:r>
            <a:r>
              <a:rPr sz="2400" b="1" dirty="0">
                <a:solidFill>
                  <a:srgbClr val="0C2FB8"/>
                </a:solidFill>
                <a:latin typeface="Arial"/>
                <a:cs typeface="Arial"/>
              </a:rPr>
              <a:t>f</a:t>
            </a:r>
            <a:r>
              <a:rPr sz="2400" b="1" spc="5" dirty="0">
                <a:solidFill>
                  <a:srgbClr val="0C2FB8"/>
                </a:solidFill>
                <a:latin typeface="Arial"/>
                <a:cs typeface="Arial"/>
              </a:rPr>
              <a:t>t</a:t>
            </a:r>
            <a:r>
              <a:rPr sz="2400" b="1" dirty="0">
                <a:solidFill>
                  <a:srgbClr val="0C2FB8"/>
                </a:solidFill>
                <a:latin typeface="Arial"/>
                <a:cs typeface="Arial"/>
              </a:rPr>
              <a:t>s</a:t>
            </a:r>
            <a:r>
              <a:rPr sz="2400" b="1" dirty="0" smtClean="0">
                <a:solidFill>
                  <a:srgbClr val="0C2FB8"/>
                </a:solidFill>
                <a:latin typeface="Arial"/>
                <a:cs typeface="Arial"/>
              </a:rPr>
              <a:t>)</a:t>
            </a:r>
            <a:endParaRPr lang="en-US" sz="2400" b="1" dirty="0" smtClean="0">
              <a:solidFill>
                <a:srgbClr val="0C2FB8"/>
              </a:solidFill>
              <a:latin typeface="Arial"/>
              <a:cs typeface="Arial"/>
            </a:endParaRPr>
          </a:p>
          <a:p>
            <a:pPr marL="41275">
              <a:lnSpc>
                <a:spcPts val="2735"/>
              </a:lnSpc>
            </a:pPr>
            <a:endParaRPr sz="2400" dirty="0">
              <a:latin typeface="Arial"/>
              <a:cs typeface="Arial"/>
            </a:endParaRPr>
          </a:p>
          <a:p>
            <a:pPr marL="497205" indent="-455930">
              <a:lnSpc>
                <a:spcPts val="2735"/>
              </a:lnSpc>
              <a:buClr>
                <a:srgbClr val="0C2FB8"/>
              </a:buClr>
              <a:buFont typeface="Wingdings"/>
              <a:buChar char=""/>
              <a:tabLst>
                <a:tab pos="497840" algn="l"/>
              </a:tabLst>
            </a:pPr>
            <a:r>
              <a:rPr sz="2400" dirty="0">
                <a:latin typeface="Arial"/>
                <a:cs typeface="Arial"/>
              </a:rPr>
              <a:t>OSHA</a:t>
            </a:r>
            <a:r>
              <a:rPr sz="2400" spc="-10" dirty="0">
                <a:latin typeface="Arial"/>
                <a:cs typeface="Arial"/>
              </a:rPr>
              <a:t> h</a:t>
            </a:r>
            <a:r>
              <a:rPr sz="2400" dirty="0">
                <a:latin typeface="Arial"/>
                <a:cs typeface="Arial"/>
              </a:rPr>
              <a:t>as a number</a:t>
            </a:r>
          </a:p>
          <a:p>
            <a:pPr marL="461645">
              <a:lnSpc>
                <a:spcPct val="100000"/>
              </a:lnSpc>
            </a:pPr>
            <a:r>
              <a:rPr sz="2400" dirty="0">
                <a:latin typeface="Arial"/>
                <a:cs typeface="Arial"/>
              </a:rPr>
              <a:t>of</a:t>
            </a:r>
            <a:r>
              <a:rPr sz="2400" spc="-10" dirty="0">
                <a:latin typeface="Arial"/>
                <a:cs typeface="Arial"/>
              </a:rPr>
              <a:t> </a:t>
            </a:r>
            <a:r>
              <a:rPr sz="2400" dirty="0">
                <a:latin typeface="Arial"/>
                <a:cs typeface="Arial"/>
              </a:rPr>
              <a:t>h</a:t>
            </a:r>
            <a:r>
              <a:rPr sz="2400" spc="-10" dirty="0">
                <a:latin typeface="Arial"/>
                <a:cs typeface="Arial"/>
              </a:rPr>
              <a:t>e</a:t>
            </a:r>
            <a:r>
              <a:rPr sz="2400" dirty="0">
                <a:latin typeface="Arial"/>
                <a:cs typeface="Arial"/>
              </a:rPr>
              <a:t>l</a:t>
            </a:r>
            <a:r>
              <a:rPr sz="2400" spc="-10" dirty="0">
                <a:latin typeface="Arial"/>
                <a:cs typeface="Arial"/>
              </a:rPr>
              <a:t>p</a:t>
            </a:r>
            <a:r>
              <a:rPr sz="2400" dirty="0">
                <a:latin typeface="Arial"/>
                <a:cs typeface="Arial"/>
              </a:rPr>
              <a:t>ful</a:t>
            </a:r>
            <a:r>
              <a:rPr sz="2400" spc="20" dirty="0">
                <a:latin typeface="Arial"/>
                <a:cs typeface="Arial"/>
              </a:rPr>
              <a:t> </a:t>
            </a:r>
            <a:r>
              <a:rPr sz="2400" dirty="0">
                <a:latin typeface="Arial"/>
                <a:cs typeface="Arial"/>
              </a:rPr>
              <a:t>materia</a:t>
            </a:r>
            <a:r>
              <a:rPr sz="2400" spc="-15" dirty="0">
                <a:latin typeface="Arial"/>
                <a:cs typeface="Arial"/>
              </a:rPr>
              <a:t>l</a:t>
            </a:r>
            <a:r>
              <a:rPr sz="2400" dirty="0">
                <a:latin typeface="Arial"/>
                <a:cs typeface="Arial"/>
              </a:rPr>
              <a:t>s</a:t>
            </a:r>
          </a:p>
          <a:p>
            <a:pPr marL="461645">
              <a:lnSpc>
                <a:spcPct val="100000"/>
              </a:lnSpc>
            </a:pPr>
            <a:r>
              <a:rPr sz="2400" dirty="0">
                <a:latin typeface="Arial"/>
                <a:cs typeface="Arial"/>
              </a:rPr>
              <a:t>ava</a:t>
            </a:r>
            <a:r>
              <a:rPr sz="2400" spc="-10" dirty="0">
                <a:latin typeface="Arial"/>
                <a:cs typeface="Arial"/>
              </a:rPr>
              <a:t>i</a:t>
            </a:r>
            <a:r>
              <a:rPr sz="2400" dirty="0">
                <a:latin typeface="Arial"/>
                <a:cs typeface="Arial"/>
              </a:rPr>
              <a:t>l</a:t>
            </a:r>
            <a:r>
              <a:rPr sz="2400" spc="-10" dirty="0">
                <a:latin typeface="Arial"/>
                <a:cs typeface="Arial"/>
              </a:rPr>
              <a:t>a</a:t>
            </a:r>
            <a:r>
              <a:rPr sz="2400" dirty="0">
                <a:latin typeface="Arial"/>
                <a:cs typeface="Arial"/>
              </a:rPr>
              <a:t>ble</a:t>
            </a:r>
          </a:p>
        </p:txBody>
      </p:sp>
      <p:sp>
        <p:nvSpPr>
          <p:cNvPr id="8" name="Title 7" hidden="1"/>
          <p:cNvSpPr>
            <a:spLocks noGrp="1"/>
          </p:cNvSpPr>
          <p:nvPr>
            <p:ph type="title"/>
          </p:nvPr>
        </p:nvSpPr>
        <p:spPr>
          <a:xfrm>
            <a:off x="556361" y="555615"/>
            <a:ext cx="8031276" cy="1107996"/>
          </a:xfrm>
        </p:spPr>
        <p:txBody>
          <a:bodyPr/>
          <a:lstStyle/>
          <a:p>
            <a:r>
              <a:rPr lang="en-US" dirty="0" smtClean="0"/>
              <a:t>Powered Industrial Trucks on OSHA Website</a:t>
            </a:r>
            <a:endParaRPr lang="en-US" dirty="0"/>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33</a:t>
            </a:r>
          </a:p>
        </p:txBody>
      </p:sp>
      <p:sp>
        <p:nvSpPr>
          <p:cNvPr id="6" name="object 6"/>
          <p:cNvSpPr txBox="1"/>
          <p:nvPr/>
        </p:nvSpPr>
        <p:spPr>
          <a:xfrm>
            <a:off x="3900678" y="6157928"/>
            <a:ext cx="4806950" cy="184666"/>
          </a:xfrm>
          <a:prstGeom prst="rect">
            <a:avLst/>
          </a:prstGeom>
        </p:spPr>
        <p:txBody>
          <a:bodyPr vert="horz" wrap="square" lIns="0" tIns="0" rIns="0" bIns="0" rtlCol="0">
            <a:spAutoFit/>
          </a:bodyPr>
          <a:lstStyle/>
          <a:p>
            <a:pPr marL="12700">
              <a:lnSpc>
                <a:spcPct val="100000"/>
              </a:lnSpc>
            </a:pPr>
            <a:r>
              <a:rPr lang="en-US" sz="1200" u="sng" dirty="0" smtClean="0">
                <a:solidFill>
                  <a:srgbClr val="134B71"/>
                </a:solidFill>
                <a:latin typeface="Arial"/>
                <a:cs typeface="Arial"/>
                <a:hlinkClick r:id="rId4"/>
              </a:rPr>
              <a:t>Link to OSHA Powered Industrial Trucks Web Page</a:t>
            </a:r>
            <a:endParaRPr sz="1200" dirty="0">
              <a:latin typeface="Arial"/>
              <a:cs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4CC"/>
            </a:solidFill>
          </a:ln>
        </p:spPr>
        <p:txBody>
          <a:bodyPr wrap="square" lIns="0" tIns="0" rIns="0" bIns="0" rtlCol="0"/>
          <a:lstStyle/>
          <a:p>
            <a:endParaRPr/>
          </a:p>
        </p:txBody>
      </p:sp>
      <p:sp>
        <p:nvSpPr>
          <p:cNvPr id="3" name="object 3"/>
          <p:cNvSpPr txBox="1"/>
          <p:nvPr/>
        </p:nvSpPr>
        <p:spPr>
          <a:xfrm>
            <a:off x="535940" y="473947"/>
            <a:ext cx="6322060" cy="855344"/>
          </a:xfrm>
          <a:prstGeom prst="rect">
            <a:avLst/>
          </a:prstGeom>
        </p:spPr>
        <p:txBody>
          <a:bodyPr vert="horz" wrap="square" lIns="0" tIns="0" rIns="0" bIns="0" rtlCol="0">
            <a:spAutoFit/>
          </a:bodyPr>
          <a:lstStyle/>
          <a:p>
            <a:pPr marL="12700">
              <a:lnSpc>
                <a:spcPct val="100000"/>
              </a:lnSpc>
              <a:tabLst>
                <a:tab pos="3947795" algn="l"/>
              </a:tabLst>
            </a:pPr>
            <a:r>
              <a:rPr sz="3600" b="1" dirty="0">
                <a:solidFill>
                  <a:srgbClr val="0C2FB8"/>
                </a:solidFill>
                <a:latin typeface="Arial"/>
                <a:cs typeface="Arial"/>
              </a:rPr>
              <a:t>Mate</a:t>
            </a:r>
            <a:r>
              <a:rPr sz="3600" b="1" spc="5" dirty="0">
                <a:solidFill>
                  <a:srgbClr val="0C2FB8"/>
                </a:solidFill>
                <a:latin typeface="Arial"/>
                <a:cs typeface="Arial"/>
              </a:rPr>
              <a:t>r</a:t>
            </a:r>
            <a:r>
              <a:rPr sz="3600" b="1" dirty="0">
                <a:solidFill>
                  <a:srgbClr val="0C2FB8"/>
                </a:solidFill>
                <a:latin typeface="Arial"/>
                <a:cs typeface="Arial"/>
              </a:rPr>
              <a:t>ial</a:t>
            </a:r>
            <a:r>
              <a:rPr sz="3600" b="1" spc="-15" dirty="0">
                <a:solidFill>
                  <a:srgbClr val="0C2FB8"/>
                </a:solidFill>
                <a:latin typeface="Arial"/>
                <a:cs typeface="Arial"/>
              </a:rPr>
              <a:t> </a:t>
            </a:r>
            <a:r>
              <a:rPr sz="3600" b="1" dirty="0">
                <a:solidFill>
                  <a:srgbClr val="0C2FB8"/>
                </a:solidFill>
                <a:latin typeface="Arial"/>
                <a:cs typeface="Arial"/>
              </a:rPr>
              <a:t>Handli</a:t>
            </a:r>
            <a:r>
              <a:rPr sz="3600" b="1" spc="-15" dirty="0">
                <a:solidFill>
                  <a:srgbClr val="0C2FB8"/>
                </a:solidFill>
                <a:latin typeface="Arial"/>
                <a:cs typeface="Arial"/>
              </a:rPr>
              <a:t>n</a:t>
            </a:r>
            <a:r>
              <a:rPr sz="3600" b="1" dirty="0">
                <a:solidFill>
                  <a:srgbClr val="0C2FB8"/>
                </a:solidFill>
                <a:latin typeface="Arial"/>
                <a:cs typeface="Arial"/>
              </a:rPr>
              <a:t>g	Equi</a:t>
            </a:r>
            <a:r>
              <a:rPr sz="3600" b="1" spc="-15" dirty="0">
                <a:solidFill>
                  <a:srgbClr val="0C2FB8"/>
                </a:solidFill>
                <a:latin typeface="Arial"/>
                <a:cs typeface="Arial"/>
              </a:rPr>
              <a:t>p</a:t>
            </a:r>
            <a:r>
              <a:rPr sz="3600" b="1" dirty="0">
                <a:solidFill>
                  <a:srgbClr val="0C2FB8"/>
                </a:solidFill>
                <a:latin typeface="Arial"/>
                <a:cs typeface="Arial"/>
              </a:rPr>
              <a:t>ment</a:t>
            </a:r>
            <a:endParaRPr sz="3600">
              <a:latin typeface="Arial"/>
              <a:cs typeface="Arial"/>
            </a:endParaRPr>
          </a:p>
          <a:p>
            <a:pPr marL="12700">
              <a:lnSpc>
                <a:spcPct val="100000"/>
              </a:lnSpc>
              <a:spcBef>
                <a:spcPts val="35"/>
              </a:spcBef>
            </a:pPr>
            <a:r>
              <a:rPr sz="2400" b="1" dirty="0">
                <a:solidFill>
                  <a:srgbClr val="0C2FB8"/>
                </a:solidFill>
                <a:latin typeface="Arial"/>
                <a:cs typeface="Arial"/>
              </a:rPr>
              <a:t>Module</a:t>
            </a:r>
            <a:r>
              <a:rPr sz="2400" b="1" spc="-20" dirty="0">
                <a:solidFill>
                  <a:srgbClr val="0C2FB8"/>
                </a:solidFill>
                <a:latin typeface="Arial"/>
                <a:cs typeface="Arial"/>
              </a:rPr>
              <a:t> </a:t>
            </a:r>
            <a:r>
              <a:rPr sz="2400" b="1" dirty="0">
                <a:solidFill>
                  <a:srgbClr val="0C2FB8"/>
                </a:solidFill>
                <a:latin typeface="Arial"/>
                <a:cs typeface="Arial"/>
              </a:rPr>
              <a:t>3</a:t>
            </a:r>
            <a:endParaRPr sz="2400">
              <a:latin typeface="Arial"/>
              <a:cs typeface="Arial"/>
            </a:endParaRPr>
          </a:p>
        </p:txBody>
      </p:sp>
      <p:sp>
        <p:nvSpPr>
          <p:cNvPr id="7" name="Title 6" hidden="1"/>
          <p:cNvSpPr>
            <a:spLocks noGrp="1"/>
          </p:cNvSpPr>
          <p:nvPr>
            <p:ph type="title"/>
          </p:nvPr>
        </p:nvSpPr>
        <p:spPr>
          <a:xfrm>
            <a:off x="556361" y="555615"/>
            <a:ext cx="8031276" cy="1107996"/>
          </a:xfrm>
        </p:spPr>
        <p:txBody>
          <a:bodyPr/>
          <a:lstStyle/>
          <a:p>
            <a:r>
              <a:rPr lang="en-US" kern="1200" dirty="0">
                <a:solidFill>
                  <a:schemeClr val="tx1"/>
                </a:solidFill>
              </a:rPr>
              <a:t>OSHA resources addressing Powered Industrial Trucks</a:t>
            </a:r>
            <a:endParaRPr lang="en-US" dirty="0"/>
          </a:p>
        </p:txBody>
      </p:sp>
      <p:sp>
        <p:nvSpPr>
          <p:cNvPr id="4" name="object 4"/>
          <p:cNvSpPr txBox="1">
            <a:spLocks noGrp="1"/>
          </p:cNvSpPr>
          <p:nvPr>
            <p:ph type="body" idx="4294967295"/>
          </p:nvPr>
        </p:nvSpPr>
        <p:spPr>
          <a:xfrm>
            <a:off x="0" y="1757363"/>
            <a:ext cx="8975725" cy="3354765"/>
          </a:xfrm>
          <a:prstGeom prst="rect">
            <a:avLst/>
          </a:prstGeom>
        </p:spPr>
        <p:txBody>
          <a:bodyPr vert="horz" wrap="square" lIns="0" tIns="0" rIns="0" bIns="0" rtlCol="0">
            <a:spAutoFit/>
          </a:bodyPr>
          <a:lstStyle/>
          <a:p>
            <a:pPr marL="441959">
              <a:lnSpc>
                <a:spcPct val="100000"/>
              </a:lnSpc>
            </a:pPr>
            <a:r>
              <a:rPr dirty="0"/>
              <a:t>Po</a:t>
            </a:r>
            <a:r>
              <a:rPr spc="15" dirty="0"/>
              <a:t>w</a:t>
            </a:r>
            <a:r>
              <a:rPr dirty="0"/>
              <a:t>ered</a:t>
            </a:r>
            <a:r>
              <a:rPr spc="-25" dirty="0"/>
              <a:t> </a:t>
            </a:r>
            <a:r>
              <a:rPr dirty="0"/>
              <a:t>Industrial</a:t>
            </a:r>
            <a:r>
              <a:rPr spc="-30" dirty="0"/>
              <a:t> </a:t>
            </a:r>
            <a:r>
              <a:rPr dirty="0"/>
              <a:t>truc</a:t>
            </a:r>
            <a:r>
              <a:rPr spc="-10" dirty="0"/>
              <a:t>k</a:t>
            </a:r>
            <a:r>
              <a:rPr dirty="0"/>
              <a:t>s (Forkl</a:t>
            </a:r>
            <a:r>
              <a:rPr spc="5" dirty="0"/>
              <a:t>i</a:t>
            </a:r>
            <a:r>
              <a:rPr dirty="0"/>
              <a:t>f</a:t>
            </a:r>
            <a:r>
              <a:rPr spc="5" dirty="0"/>
              <a:t>t</a:t>
            </a:r>
            <a:r>
              <a:rPr dirty="0"/>
              <a:t>s)</a:t>
            </a:r>
          </a:p>
          <a:p>
            <a:pPr marL="429259">
              <a:lnSpc>
                <a:spcPct val="100000"/>
              </a:lnSpc>
              <a:spcBef>
                <a:spcPts val="5"/>
              </a:spcBef>
            </a:pPr>
            <a:endParaRPr sz="2500" dirty="0">
              <a:latin typeface="Times New Roman"/>
              <a:cs typeface="Times New Roman"/>
            </a:endParaRPr>
          </a:p>
          <a:p>
            <a:pPr marL="441959">
              <a:lnSpc>
                <a:spcPct val="100000"/>
              </a:lnSpc>
            </a:pPr>
            <a:r>
              <a:rPr dirty="0">
                <a:solidFill>
                  <a:srgbClr val="000000"/>
                </a:solidFill>
              </a:rPr>
              <a:t>Forkli</a:t>
            </a:r>
            <a:r>
              <a:rPr spc="5" dirty="0">
                <a:solidFill>
                  <a:srgbClr val="000000"/>
                </a:solidFill>
              </a:rPr>
              <a:t>f</a:t>
            </a:r>
            <a:r>
              <a:rPr dirty="0">
                <a:solidFill>
                  <a:srgbClr val="000000"/>
                </a:solidFill>
              </a:rPr>
              <a:t>t</a:t>
            </a:r>
            <a:r>
              <a:rPr spc="-30" dirty="0">
                <a:solidFill>
                  <a:srgbClr val="000000"/>
                </a:solidFill>
              </a:rPr>
              <a:t> </a:t>
            </a:r>
            <a:r>
              <a:rPr dirty="0">
                <a:solidFill>
                  <a:srgbClr val="000000"/>
                </a:solidFill>
              </a:rPr>
              <a:t>S</a:t>
            </a:r>
            <a:r>
              <a:rPr spc="-10" dirty="0">
                <a:solidFill>
                  <a:srgbClr val="000000"/>
                </a:solidFill>
              </a:rPr>
              <a:t>a</a:t>
            </a:r>
            <a:r>
              <a:rPr dirty="0">
                <a:solidFill>
                  <a:srgbClr val="000000"/>
                </a:solidFill>
              </a:rPr>
              <a:t>fety</a:t>
            </a:r>
          </a:p>
          <a:p>
            <a:pPr marL="441959" marR="5080">
              <a:lnSpc>
                <a:spcPct val="100000"/>
              </a:lnSpc>
            </a:pPr>
            <a:r>
              <a:rPr dirty="0">
                <a:solidFill>
                  <a:srgbClr val="000000"/>
                </a:solidFill>
              </a:rPr>
              <a:t>S</a:t>
            </a:r>
            <a:r>
              <a:rPr spc="-10" dirty="0">
                <a:solidFill>
                  <a:srgbClr val="000000"/>
                </a:solidFill>
              </a:rPr>
              <a:t>a</a:t>
            </a:r>
            <a:r>
              <a:rPr dirty="0">
                <a:solidFill>
                  <a:srgbClr val="000000"/>
                </a:solidFill>
              </a:rPr>
              <a:t>fety a</a:t>
            </a:r>
            <a:r>
              <a:rPr spc="-10" dirty="0">
                <a:solidFill>
                  <a:srgbClr val="000000"/>
                </a:solidFill>
              </a:rPr>
              <a:t>n</a:t>
            </a:r>
            <a:r>
              <a:rPr dirty="0">
                <a:solidFill>
                  <a:srgbClr val="000000"/>
                </a:solidFill>
              </a:rPr>
              <a:t>d H</a:t>
            </a:r>
            <a:r>
              <a:rPr spc="-10" dirty="0">
                <a:solidFill>
                  <a:srgbClr val="000000"/>
                </a:solidFill>
              </a:rPr>
              <a:t>e</a:t>
            </a:r>
            <a:r>
              <a:rPr dirty="0">
                <a:solidFill>
                  <a:srgbClr val="000000"/>
                </a:solidFill>
              </a:rPr>
              <a:t>alth</a:t>
            </a:r>
            <a:r>
              <a:rPr spc="-10" dirty="0">
                <a:solidFill>
                  <a:srgbClr val="000000"/>
                </a:solidFill>
              </a:rPr>
              <a:t> </a:t>
            </a:r>
            <a:r>
              <a:rPr dirty="0">
                <a:solidFill>
                  <a:srgbClr val="000000"/>
                </a:solidFill>
              </a:rPr>
              <a:t>T</a:t>
            </a:r>
            <a:r>
              <a:rPr spc="-10" dirty="0">
                <a:solidFill>
                  <a:srgbClr val="000000"/>
                </a:solidFill>
              </a:rPr>
              <a:t>o</a:t>
            </a:r>
            <a:r>
              <a:rPr dirty="0">
                <a:solidFill>
                  <a:srgbClr val="000000"/>
                </a:solidFill>
              </a:rPr>
              <a:t>pics:</a:t>
            </a:r>
            <a:r>
              <a:rPr spc="-15" dirty="0">
                <a:solidFill>
                  <a:srgbClr val="000000"/>
                </a:solidFill>
              </a:rPr>
              <a:t> </a:t>
            </a:r>
            <a:r>
              <a:rPr dirty="0">
                <a:solidFill>
                  <a:srgbClr val="000000"/>
                </a:solidFill>
              </a:rPr>
              <a:t>P</a:t>
            </a:r>
            <a:r>
              <a:rPr spc="-10" dirty="0">
                <a:solidFill>
                  <a:srgbClr val="000000"/>
                </a:solidFill>
              </a:rPr>
              <a:t>o</a:t>
            </a:r>
            <a:r>
              <a:rPr spc="20" dirty="0">
                <a:solidFill>
                  <a:srgbClr val="000000"/>
                </a:solidFill>
              </a:rPr>
              <a:t>w</a:t>
            </a:r>
            <a:r>
              <a:rPr dirty="0">
                <a:solidFill>
                  <a:srgbClr val="000000"/>
                </a:solidFill>
              </a:rPr>
              <a:t>ered</a:t>
            </a:r>
            <a:r>
              <a:rPr spc="-30" dirty="0">
                <a:solidFill>
                  <a:srgbClr val="000000"/>
                </a:solidFill>
              </a:rPr>
              <a:t> </a:t>
            </a:r>
            <a:r>
              <a:rPr dirty="0">
                <a:solidFill>
                  <a:srgbClr val="000000"/>
                </a:solidFill>
              </a:rPr>
              <a:t>Ind</a:t>
            </a:r>
            <a:r>
              <a:rPr spc="-10" dirty="0">
                <a:solidFill>
                  <a:srgbClr val="000000"/>
                </a:solidFill>
              </a:rPr>
              <a:t>u</a:t>
            </a:r>
            <a:r>
              <a:rPr dirty="0">
                <a:solidFill>
                  <a:srgbClr val="000000"/>
                </a:solidFill>
              </a:rPr>
              <a:t>strial</a:t>
            </a:r>
            <a:r>
              <a:rPr spc="-30" dirty="0">
                <a:solidFill>
                  <a:srgbClr val="000000"/>
                </a:solidFill>
              </a:rPr>
              <a:t> </a:t>
            </a:r>
            <a:r>
              <a:rPr dirty="0">
                <a:solidFill>
                  <a:srgbClr val="000000"/>
                </a:solidFill>
              </a:rPr>
              <a:t>Tru</a:t>
            </a:r>
            <a:r>
              <a:rPr spc="-10" dirty="0">
                <a:solidFill>
                  <a:srgbClr val="000000"/>
                </a:solidFill>
              </a:rPr>
              <a:t>c</a:t>
            </a:r>
            <a:r>
              <a:rPr dirty="0">
                <a:solidFill>
                  <a:srgbClr val="000000"/>
                </a:solidFill>
              </a:rPr>
              <a:t>ks </a:t>
            </a:r>
            <a:r>
              <a:rPr b="0" i="1" dirty="0">
                <a:solidFill>
                  <a:srgbClr val="000000"/>
                </a:solidFill>
                <a:latin typeface="Arial"/>
                <a:cs typeface="Arial"/>
              </a:rPr>
              <a:t>OSHA</a:t>
            </a:r>
            <a:r>
              <a:rPr b="0" i="1" spc="-10" dirty="0">
                <a:solidFill>
                  <a:srgbClr val="000000"/>
                </a:solidFill>
                <a:latin typeface="Arial"/>
                <a:cs typeface="Arial"/>
              </a:rPr>
              <a:t> </a:t>
            </a:r>
            <a:r>
              <a:rPr b="0" i="1" dirty="0">
                <a:solidFill>
                  <a:srgbClr val="000000"/>
                </a:solidFill>
                <a:latin typeface="Arial"/>
                <a:cs typeface="Arial"/>
              </a:rPr>
              <a:t>webs</a:t>
            </a:r>
            <a:r>
              <a:rPr b="0" i="1" spc="-10" dirty="0">
                <a:solidFill>
                  <a:srgbClr val="000000"/>
                </a:solidFill>
                <a:latin typeface="Arial"/>
                <a:cs typeface="Arial"/>
              </a:rPr>
              <a:t>i</a:t>
            </a:r>
            <a:r>
              <a:rPr b="0" i="1" dirty="0">
                <a:solidFill>
                  <a:srgbClr val="000000"/>
                </a:solidFill>
                <a:latin typeface="Arial"/>
                <a:cs typeface="Arial"/>
              </a:rPr>
              <a:t>te</a:t>
            </a:r>
            <a:r>
              <a:rPr b="0" i="1" spc="15" dirty="0">
                <a:solidFill>
                  <a:srgbClr val="000000"/>
                </a:solidFill>
                <a:latin typeface="Arial"/>
                <a:cs typeface="Arial"/>
              </a:rPr>
              <a:t> </a:t>
            </a:r>
            <a:r>
              <a:rPr b="0" i="1" dirty="0">
                <a:solidFill>
                  <a:srgbClr val="000000"/>
                </a:solidFill>
                <a:latin typeface="Arial"/>
                <a:cs typeface="Arial"/>
              </a:rPr>
              <a:t>i</a:t>
            </a:r>
            <a:r>
              <a:rPr b="0" i="1" spc="-10" dirty="0">
                <a:solidFill>
                  <a:srgbClr val="000000"/>
                </a:solidFill>
                <a:latin typeface="Arial"/>
                <a:cs typeface="Arial"/>
              </a:rPr>
              <a:t>n</a:t>
            </a:r>
            <a:r>
              <a:rPr b="0" i="1" dirty="0">
                <a:solidFill>
                  <a:srgbClr val="000000"/>
                </a:solidFill>
                <a:latin typeface="Arial"/>
                <a:cs typeface="Arial"/>
              </a:rPr>
              <a:t>dex</a:t>
            </a:r>
            <a:r>
              <a:rPr b="0" i="1" spc="20" dirty="0">
                <a:solidFill>
                  <a:srgbClr val="000000"/>
                </a:solidFill>
                <a:latin typeface="Arial"/>
                <a:cs typeface="Arial"/>
              </a:rPr>
              <a:t> </a:t>
            </a:r>
            <a:r>
              <a:rPr b="0" i="1" dirty="0">
                <a:solidFill>
                  <a:srgbClr val="000000"/>
                </a:solidFill>
                <a:latin typeface="Arial"/>
                <a:cs typeface="Arial"/>
              </a:rPr>
              <a:t>l</a:t>
            </a:r>
            <a:r>
              <a:rPr b="0" i="1" spc="-10" dirty="0">
                <a:solidFill>
                  <a:srgbClr val="000000"/>
                </a:solidFill>
                <a:latin typeface="Arial"/>
                <a:cs typeface="Arial"/>
              </a:rPr>
              <a:t>i</a:t>
            </a:r>
            <a:r>
              <a:rPr b="0" i="1" dirty="0">
                <a:solidFill>
                  <a:srgbClr val="000000"/>
                </a:solidFill>
                <a:latin typeface="Arial"/>
                <a:cs typeface="Arial"/>
              </a:rPr>
              <a:t>nks</a:t>
            </a:r>
            <a:r>
              <a:rPr b="0" i="1" spc="10" dirty="0">
                <a:solidFill>
                  <a:srgbClr val="000000"/>
                </a:solidFill>
                <a:latin typeface="Arial"/>
                <a:cs typeface="Arial"/>
              </a:rPr>
              <a:t> </a:t>
            </a:r>
            <a:r>
              <a:rPr b="0" i="1" dirty="0">
                <a:solidFill>
                  <a:srgbClr val="000000"/>
                </a:solidFill>
                <a:latin typeface="Arial"/>
                <a:cs typeface="Arial"/>
              </a:rPr>
              <a:t>to s</a:t>
            </a:r>
            <a:r>
              <a:rPr b="0" i="1" spc="-10" dirty="0">
                <a:solidFill>
                  <a:srgbClr val="000000"/>
                </a:solidFill>
                <a:latin typeface="Arial"/>
                <a:cs typeface="Arial"/>
              </a:rPr>
              <a:t>p</a:t>
            </a:r>
            <a:r>
              <a:rPr b="0" i="1" dirty="0">
                <a:solidFill>
                  <a:srgbClr val="000000"/>
                </a:solidFill>
                <a:latin typeface="Arial"/>
                <a:cs typeface="Arial"/>
              </a:rPr>
              <a:t>ecific</a:t>
            </a:r>
            <a:r>
              <a:rPr b="0" i="1" spc="20" dirty="0">
                <a:solidFill>
                  <a:srgbClr val="000000"/>
                </a:solidFill>
                <a:latin typeface="Arial"/>
                <a:cs typeface="Arial"/>
              </a:rPr>
              <a:t> </a:t>
            </a:r>
            <a:r>
              <a:rPr b="0" i="1" dirty="0">
                <a:solidFill>
                  <a:srgbClr val="000000"/>
                </a:solidFill>
                <a:latin typeface="Arial"/>
                <a:cs typeface="Arial"/>
              </a:rPr>
              <a:t>requ</a:t>
            </a:r>
            <a:r>
              <a:rPr b="0" i="1" spc="-10" dirty="0">
                <a:solidFill>
                  <a:srgbClr val="000000"/>
                </a:solidFill>
                <a:latin typeface="Arial"/>
                <a:cs typeface="Arial"/>
              </a:rPr>
              <a:t>i</a:t>
            </a:r>
            <a:r>
              <a:rPr b="0" i="1" dirty="0">
                <a:solidFill>
                  <a:srgbClr val="000000"/>
                </a:solidFill>
                <a:latin typeface="Arial"/>
                <a:cs typeface="Arial"/>
              </a:rPr>
              <a:t>re</a:t>
            </a:r>
            <a:r>
              <a:rPr b="0" i="1" spc="-20" dirty="0">
                <a:solidFill>
                  <a:srgbClr val="000000"/>
                </a:solidFill>
                <a:latin typeface="Arial"/>
                <a:cs typeface="Arial"/>
              </a:rPr>
              <a:t>m</a:t>
            </a:r>
            <a:r>
              <a:rPr b="0" i="1" dirty="0">
                <a:solidFill>
                  <a:srgbClr val="000000"/>
                </a:solidFill>
                <a:latin typeface="Arial"/>
                <a:cs typeface="Arial"/>
              </a:rPr>
              <a:t>ents</a:t>
            </a:r>
            <a:r>
              <a:rPr b="0" i="1" spc="40" dirty="0">
                <a:solidFill>
                  <a:srgbClr val="000000"/>
                </a:solidFill>
                <a:latin typeface="Arial"/>
                <a:cs typeface="Arial"/>
              </a:rPr>
              <a:t> </a:t>
            </a:r>
            <a:r>
              <a:rPr b="0" i="1" dirty="0">
                <a:solidFill>
                  <a:srgbClr val="000000"/>
                </a:solidFill>
                <a:latin typeface="Arial"/>
                <a:cs typeface="Arial"/>
              </a:rPr>
              <a:t>and</a:t>
            </a:r>
            <a:r>
              <a:rPr b="0" i="1" spc="-10" dirty="0">
                <a:solidFill>
                  <a:srgbClr val="000000"/>
                </a:solidFill>
                <a:latin typeface="Arial"/>
                <a:cs typeface="Arial"/>
              </a:rPr>
              <a:t> </a:t>
            </a:r>
            <a:r>
              <a:rPr b="0" i="1" dirty="0">
                <a:solidFill>
                  <a:srgbClr val="000000"/>
                </a:solidFill>
                <a:latin typeface="Arial"/>
                <a:cs typeface="Arial"/>
              </a:rPr>
              <a:t>other Fe</a:t>
            </a:r>
            <a:r>
              <a:rPr b="0" i="1" spc="-10" dirty="0">
                <a:solidFill>
                  <a:srgbClr val="000000"/>
                </a:solidFill>
                <a:latin typeface="Arial"/>
                <a:cs typeface="Arial"/>
              </a:rPr>
              <a:t>d</a:t>
            </a:r>
            <a:r>
              <a:rPr b="0" i="1" dirty="0">
                <a:solidFill>
                  <a:srgbClr val="000000"/>
                </a:solidFill>
                <a:latin typeface="Arial"/>
                <a:cs typeface="Arial"/>
              </a:rPr>
              <a:t>eral</a:t>
            </a:r>
            <a:r>
              <a:rPr b="0" i="1" spc="5" dirty="0">
                <a:solidFill>
                  <a:srgbClr val="000000"/>
                </a:solidFill>
                <a:latin typeface="Arial"/>
                <a:cs typeface="Arial"/>
              </a:rPr>
              <a:t> </a:t>
            </a:r>
            <a:r>
              <a:rPr b="0" i="1" dirty="0">
                <a:solidFill>
                  <a:srgbClr val="000000"/>
                </a:solidFill>
                <a:latin typeface="Arial"/>
                <a:cs typeface="Arial"/>
              </a:rPr>
              <a:t>ag</a:t>
            </a:r>
            <a:r>
              <a:rPr b="0" i="1" spc="-10" dirty="0">
                <a:solidFill>
                  <a:srgbClr val="000000"/>
                </a:solidFill>
                <a:latin typeface="Arial"/>
                <a:cs typeface="Arial"/>
              </a:rPr>
              <a:t>e</a:t>
            </a:r>
            <a:r>
              <a:rPr b="0" i="1" dirty="0">
                <a:solidFill>
                  <a:srgbClr val="000000"/>
                </a:solidFill>
                <a:latin typeface="Arial"/>
                <a:cs typeface="Arial"/>
              </a:rPr>
              <a:t>ncy</a:t>
            </a:r>
            <a:r>
              <a:rPr b="0" i="1" spc="10" dirty="0">
                <a:solidFill>
                  <a:srgbClr val="000000"/>
                </a:solidFill>
                <a:latin typeface="Arial"/>
                <a:cs typeface="Arial"/>
              </a:rPr>
              <a:t> </a:t>
            </a:r>
            <a:r>
              <a:rPr b="0" i="1" dirty="0">
                <a:solidFill>
                  <a:srgbClr val="000000"/>
                </a:solidFill>
                <a:latin typeface="Arial"/>
                <a:cs typeface="Arial"/>
              </a:rPr>
              <a:t>requ</a:t>
            </a:r>
            <a:r>
              <a:rPr b="0" i="1" spc="-10" dirty="0">
                <a:solidFill>
                  <a:srgbClr val="000000"/>
                </a:solidFill>
                <a:latin typeface="Arial"/>
                <a:cs typeface="Arial"/>
              </a:rPr>
              <a:t>i</a:t>
            </a:r>
            <a:r>
              <a:rPr b="0" i="1" dirty="0">
                <a:solidFill>
                  <a:srgbClr val="000000"/>
                </a:solidFill>
                <a:latin typeface="Arial"/>
                <a:cs typeface="Arial"/>
              </a:rPr>
              <a:t>re</a:t>
            </a:r>
            <a:r>
              <a:rPr b="0" i="1" spc="-20" dirty="0">
                <a:solidFill>
                  <a:srgbClr val="000000"/>
                </a:solidFill>
                <a:latin typeface="Arial"/>
                <a:cs typeface="Arial"/>
              </a:rPr>
              <a:t>m</a:t>
            </a:r>
            <a:r>
              <a:rPr b="0" i="1" dirty="0">
                <a:solidFill>
                  <a:srgbClr val="000000"/>
                </a:solidFill>
                <a:latin typeface="Arial"/>
                <a:cs typeface="Arial"/>
              </a:rPr>
              <a:t>ents. </a:t>
            </a:r>
            <a:r>
              <a:rPr lang="en-US" b="0" i="1" dirty="0" smtClean="0">
                <a:latin typeface="Arial"/>
                <a:cs typeface="Arial"/>
                <a:hlinkClick r:id="rId3"/>
              </a:rPr>
              <a:t>Link to OSHA Website Index</a:t>
            </a:r>
            <a:endParaRPr b="0" i="1" dirty="0">
              <a:latin typeface="Arial"/>
              <a:cs typeface="Arial"/>
              <a:hlinkClick r:id="rId4"/>
            </a:endParaRPr>
          </a:p>
          <a:p>
            <a:pPr marL="429259">
              <a:lnSpc>
                <a:spcPct val="100000"/>
              </a:lnSpc>
              <a:spcBef>
                <a:spcPts val="5"/>
              </a:spcBef>
            </a:pPr>
            <a:endParaRPr sz="2500" dirty="0">
              <a:latin typeface="Times New Roman"/>
              <a:cs typeface="Times New Roman"/>
            </a:endParaRPr>
          </a:p>
          <a:p>
            <a:pPr marL="441959">
              <a:lnSpc>
                <a:spcPct val="100000"/>
              </a:lnSpc>
            </a:pPr>
            <a:r>
              <a:rPr dirty="0">
                <a:solidFill>
                  <a:srgbClr val="000000"/>
                </a:solidFill>
              </a:rPr>
              <a:t>S</a:t>
            </a:r>
            <a:r>
              <a:rPr spc="-10" dirty="0">
                <a:solidFill>
                  <a:srgbClr val="000000"/>
                </a:solidFill>
              </a:rPr>
              <a:t>a</a:t>
            </a:r>
            <a:r>
              <a:rPr dirty="0">
                <a:solidFill>
                  <a:srgbClr val="000000"/>
                </a:solidFill>
              </a:rPr>
              <a:t>mple</a:t>
            </a:r>
            <a:r>
              <a:rPr spc="5" dirty="0">
                <a:solidFill>
                  <a:srgbClr val="000000"/>
                </a:solidFill>
              </a:rPr>
              <a:t> </a:t>
            </a:r>
            <a:r>
              <a:rPr dirty="0">
                <a:solidFill>
                  <a:srgbClr val="000000"/>
                </a:solidFill>
              </a:rPr>
              <a:t>D</a:t>
            </a:r>
            <a:r>
              <a:rPr spc="-10" dirty="0">
                <a:solidFill>
                  <a:srgbClr val="000000"/>
                </a:solidFill>
              </a:rPr>
              <a:t>a</a:t>
            </a:r>
            <a:r>
              <a:rPr dirty="0">
                <a:solidFill>
                  <a:srgbClr val="000000"/>
                </a:solidFill>
              </a:rPr>
              <a:t>i</a:t>
            </a:r>
            <a:r>
              <a:rPr spc="5" dirty="0">
                <a:solidFill>
                  <a:srgbClr val="000000"/>
                </a:solidFill>
              </a:rPr>
              <a:t>l</a:t>
            </a:r>
            <a:r>
              <a:rPr dirty="0">
                <a:solidFill>
                  <a:srgbClr val="000000"/>
                </a:solidFill>
              </a:rPr>
              <a:t>y</a:t>
            </a:r>
            <a:r>
              <a:rPr spc="-15" dirty="0">
                <a:solidFill>
                  <a:srgbClr val="000000"/>
                </a:solidFill>
              </a:rPr>
              <a:t> </a:t>
            </a:r>
            <a:r>
              <a:rPr dirty="0">
                <a:solidFill>
                  <a:srgbClr val="000000"/>
                </a:solidFill>
              </a:rPr>
              <a:t>Ch</a:t>
            </a:r>
            <a:r>
              <a:rPr spc="-10" dirty="0">
                <a:solidFill>
                  <a:srgbClr val="000000"/>
                </a:solidFill>
              </a:rPr>
              <a:t>e</a:t>
            </a:r>
            <a:r>
              <a:rPr dirty="0">
                <a:solidFill>
                  <a:srgbClr val="000000"/>
                </a:solidFill>
              </a:rPr>
              <a:t>cklists for </a:t>
            </a:r>
            <a:r>
              <a:rPr spc="-15" dirty="0">
                <a:solidFill>
                  <a:srgbClr val="000000"/>
                </a:solidFill>
              </a:rPr>
              <a:t>P</a:t>
            </a:r>
            <a:r>
              <a:rPr dirty="0">
                <a:solidFill>
                  <a:srgbClr val="000000"/>
                </a:solidFill>
              </a:rPr>
              <a:t>o</a:t>
            </a:r>
            <a:r>
              <a:rPr spc="20" dirty="0">
                <a:solidFill>
                  <a:srgbClr val="000000"/>
                </a:solidFill>
              </a:rPr>
              <a:t>w</a:t>
            </a:r>
            <a:r>
              <a:rPr dirty="0">
                <a:solidFill>
                  <a:srgbClr val="000000"/>
                </a:solidFill>
              </a:rPr>
              <a:t>ered</a:t>
            </a:r>
            <a:r>
              <a:rPr spc="-25" dirty="0">
                <a:solidFill>
                  <a:srgbClr val="000000"/>
                </a:solidFill>
              </a:rPr>
              <a:t> </a:t>
            </a:r>
            <a:r>
              <a:rPr dirty="0">
                <a:solidFill>
                  <a:srgbClr val="000000"/>
                </a:solidFill>
              </a:rPr>
              <a:t>Industrial</a:t>
            </a:r>
            <a:r>
              <a:rPr spc="-30" dirty="0">
                <a:solidFill>
                  <a:srgbClr val="000000"/>
                </a:solidFill>
              </a:rPr>
              <a:t> </a:t>
            </a:r>
            <a:r>
              <a:rPr dirty="0">
                <a:solidFill>
                  <a:srgbClr val="000000"/>
                </a:solidFill>
              </a:rPr>
              <a:t>Truc</a:t>
            </a:r>
            <a:r>
              <a:rPr spc="-10" dirty="0">
                <a:solidFill>
                  <a:srgbClr val="000000"/>
                </a:solidFill>
              </a:rPr>
              <a:t>k</a:t>
            </a:r>
            <a:r>
              <a:rPr dirty="0">
                <a:solidFill>
                  <a:srgbClr val="000000"/>
                </a:solidFill>
              </a:rPr>
              <a:t>s</a:t>
            </a:r>
          </a:p>
          <a:p>
            <a:pPr marL="441959">
              <a:lnSpc>
                <a:spcPct val="100000"/>
              </a:lnSpc>
            </a:pPr>
            <a:r>
              <a:rPr lang="en-US" b="0" dirty="0" smtClean="0">
                <a:latin typeface="Arial"/>
                <a:cs typeface="Arial"/>
                <a:hlinkClick r:id="rId5"/>
              </a:rPr>
              <a:t>Link to Sample Daily Checklists for Powered Industrial Trucks</a:t>
            </a:r>
            <a:endParaRPr b="0" dirty="0">
              <a:latin typeface="Arial"/>
              <a:cs typeface="Arial"/>
              <a:hlinkClick r:id="rId6"/>
            </a:endParaRPr>
          </a:p>
        </p:txBody>
      </p:sp>
      <p:sp>
        <p:nvSpPr>
          <p:cNvPr id="5" name="object 5"/>
          <p:cNvSpPr txBox="1"/>
          <p:nvPr/>
        </p:nvSpPr>
        <p:spPr>
          <a:xfrm>
            <a:off x="4172458" y="6398757"/>
            <a:ext cx="1249680" cy="203835"/>
          </a:xfrm>
          <a:prstGeom prst="rect">
            <a:avLst/>
          </a:prstGeom>
        </p:spPr>
        <p:txBody>
          <a:bodyPr vert="horz" wrap="square" lIns="0" tIns="0" rIns="0" bIns="0" rtlCol="0">
            <a:spAutoFit/>
          </a:bodyPr>
          <a:lstStyle/>
          <a:p>
            <a:pPr marL="12700">
              <a:lnSpc>
                <a:spcPct val="100000"/>
              </a:lnSpc>
            </a:pPr>
            <a:r>
              <a:rPr sz="1400" spc="-5" dirty="0">
                <a:latin typeface="Arial"/>
                <a:cs typeface="Arial"/>
              </a:rPr>
              <a:t>3220</a:t>
            </a:r>
            <a:r>
              <a:rPr sz="1400" dirty="0">
                <a:latin typeface="Arial"/>
                <a:cs typeface="Arial"/>
              </a:rPr>
              <a:t>-10N</a:t>
            </a:r>
            <a:r>
              <a:rPr sz="1400" spc="-40" dirty="0">
                <a:latin typeface="Arial"/>
                <a:cs typeface="Arial"/>
              </a:rPr>
              <a:t> </a:t>
            </a:r>
            <a:r>
              <a:rPr sz="1400" spc="-5" dirty="0">
                <a:latin typeface="Arial"/>
                <a:cs typeface="Arial"/>
              </a:rPr>
              <a:t>2004</a:t>
            </a:r>
            <a:endParaRPr sz="1400">
              <a:latin typeface="Arial"/>
              <a:cs typeface="Arial"/>
            </a:endParaRPr>
          </a:p>
        </p:txBody>
      </p:sp>
      <p:sp>
        <p:nvSpPr>
          <p:cNvPr id="6" name="object 6"/>
          <p:cNvSpPr txBox="1"/>
          <p:nvPr/>
        </p:nvSpPr>
        <p:spPr>
          <a:xfrm>
            <a:off x="8411718" y="6461204"/>
            <a:ext cx="196215" cy="177800"/>
          </a:xfrm>
          <a:prstGeom prst="rect">
            <a:avLst/>
          </a:prstGeom>
        </p:spPr>
        <p:txBody>
          <a:bodyPr vert="horz" wrap="square" lIns="0" tIns="0" rIns="0" bIns="0" rtlCol="0">
            <a:spAutoFit/>
          </a:bodyPr>
          <a:lstStyle/>
          <a:p>
            <a:pPr marL="12700">
              <a:lnSpc>
                <a:spcPct val="100000"/>
              </a:lnSpc>
            </a:pPr>
            <a:r>
              <a:rPr sz="1200" dirty="0">
                <a:solidFill>
                  <a:srgbClr val="888888"/>
                </a:solidFill>
                <a:latin typeface="Arial"/>
                <a:cs typeface="Arial"/>
              </a:rPr>
              <a:t>34</a:t>
            </a:r>
            <a:endParaRPr sz="1200">
              <a:latin typeface="Arial"/>
              <a:cs typeface="Arial"/>
            </a:endParaRPr>
          </a:p>
        </p:txBody>
      </p:sp>
      <p:sp>
        <p:nvSpPr>
          <p:cNvPr id="8" name="Slide Number Placeholder 7"/>
          <p:cNvSpPr>
            <a:spLocks noGrp="1"/>
          </p:cNvSpPr>
          <p:nvPr>
            <p:ph type="sldNum" sz="quarter" idx="7"/>
          </p:nvPr>
        </p:nvSpPr>
        <p:spPr/>
        <p:txBody>
          <a:bodyPr/>
          <a:lstStyle/>
          <a:p>
            <a:pPr marL="110489">
              <a:lnSpc>
                <a:spcPct val="100000"/>
              </a:lnSpc>
            </a:pPr>
            <a:fld id="{81D60167-4931-47E6-BA6A-407CBD079E47}" type="slidenum">
              <a:rPr lang="en-US" smtClean="0"/>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4CC"/>
            </a:solidFill>
          </a:ln>
        </p:spPr>
        <p:txBody>
          <a:bodyPr wrap="square" lIns="0" tIns="0" rIns="0" bIns="0" rtlCol="0"/>
          <a:lstStyle/>
          <a:p>
            <a:endParaRPr/>
          </a:p>
        </p:txBody>
      </p:sp>
      <p:sp>
        <p:nvSpPr>
          <p:cNvPr id="3" name="object 3"/>
          <p:cNvSpPr txBox="1"/>
          <p:nvPr/>
        </p:nvSpPr>
        <p:spPr>
          <a:xfrm>
            <a:off x="535940" y="473947"/>
            <a:ext cx="6603365" cy="855344"/>
          </a:xfrm>
          <a:prstGeom prst="rect">
            <a:avLst/>
          </a:prstGeom>
        </p:spPr>
        <p:txBody>
          <a:bodyPr vert="horz" wrap="square" lIns="0" tIns="0" rIns="0" bIns="0" rtlCol="0">
            <a:spAutoFit/>
          </a:bodyPr>
          <a:lstStyle/>
          <a:p>
            <a:pPr marL="12700">
              <a:lnSpc>
                <a:spcPct val="100000"/>
              </a:lnSpc>
              <a:tabLst>
                <a:tab pos="3947795" algn="l"/>
                <a:tab pos="4888230" algn="l"/>
              </a:tabLst>
            </a:pPr>
            <a:r>
              <a:rPr sz="3600" b="1" dirty="0">
                <a:solidFill>
                  <a:srgbClr val="0C2FB8"/>
                </a:solidFill>
                <a:latin typeface="Arial"/>
                <a:cs typeface="Arial"/>
              </a:rPr>
              <a:t>Mate</a:t>
            </a:r>
            <a:r>
              <a:rPr sz="3600" b="1" spc="5" dirty="0">
                <a:solidFill>
                  <a:srgbClr val="0C2FB8"/>
                </a:solidFill>
                <a:latin typeface="Arial"/>
                <a:cs typeface="Arial"/>
              </a:rPr>
              <a:t>r</a:t>
            </a:r>
            <a:r>
              <a:rPr sz="3600" b="1" dirty="0">
                <a:solidFill>
                  <a:srgbClr val="0C2FB8"/>
                </a:solidFill>
                <a:latin typeface="Arial"/>
                <a:cs typeface="Arial"/>
              </a:rPr>
              <a:t>ial</a:t>
            </a:r>
            <a:r>
              <a:rPr sz="3600" b="1" spc="-15" dirty="0">
                <a:solidFill>
                  <a:srgbClr val="0C2FB8"/>
                </a:solidFill>
                <a:latin typeface="Arial"/>
                <a:cs typeface="Arial"/>
              </a:rPr>
              <a:t> </a:t>
            </a:r>
            <a:r>
              <a:rPr sz="3600" b="1" dirty="0">
                <a:solidFill>
                  <a:srgbClr val="0C2FB8"/>
                </a:solidFill>
                <a:latin typeface="Arial"/>
                <a:cs typeface="Arial"/>
              </a:rPr>
              <a:t>Handli</a:t>
            </a:r>
            <a:r>
              <a:rPr sz="3600" b="1" spc="-15" dirty="0">
                <a:solidFill>
                  <a:srgbClr val="0C2FB8"/>
                </a:solidFill>
                <a:latin typeface="Arial"/>
                <a:cs typeface="Arial"/>
              </a:rPr>
              <a:t>n</a:t>
            </a:r>
            <a:r>
              <a:rPr sz="3600" b="1" dirty="0">
                <a:solidFill>
                  <a:srgbClr val="0C2FB8"/>
                </a:solidFill>
                <a:latin typeface="Arial"/>
                <a:cs typeface="Arial"/>
              </a:rPr>
              <a:t>g	and	Storage</a:t>
            </a:r>
            <a:endParaRPr sz="3600" dirty="0">
              <a:latin typeface="Arial"/>
              <a:cs typeface="Arial"/>
            </a:endParaRPr>
          </a:p>
          <a:p>
            <a:pPr marL="12700">
              <a:lnSpc>
                <a:spcPct val="100000"/>
              </a:lnSpc>
              <a:spcBef>
                <a:spcPts val="35"/>
              </a:spcBef>
            </a:pPr>
            <a:r>
              <a:rPr sz="2400" b="1" dirty="0">
                <a:solidFill>
                  <a:srgbClr val="0C2FB8"/>
                </a:solidFill>
                <a:latin typeface="Arial"/>
                <a:cs typeface="Arial"/>
              </a:rPr>
              <a:t>Module</a:t>
            </a:r>
            <a:r>
              <a:rPr sz="2400" b="1" spc="-20" dirty="0">
                <a:solidFill>
                  <a:srgbClr val="0C2FB8"/>
                </a:solidFill>
                <a:latin typeface="Arial"/>
                <a:cs typeface="Arial"/>
              </a:rPr>
              <a:t> </a:t>
            </a:r>
            <a:r>
              <a:rPr sz="2400" b="1" dirty="0">
                <a:solidFill>
                  <a:srgbClr val="0C2FB8"/>
                </a:solidFill>
                <a:latin typeface="Arial"/>
                <a:cs typeface="Arial"/>
              </a:rPr>
              <a:t>3</a:t>
            </a:r>
            <a:endParaRPr sz="2400" dirty="0">
              <a:latin typeface="Arial"/>
              <a:cs typeface="Arial"/>
            </a:endParaRPr>
          </a:p>
        </p:txBody>
      </p:sp>
      <p:sp>
        <p:nvSpPr>
          <p:cNvPr id="4" name="object 4"/>
          <p:cNvSpPr txBox="1"/>
          <p:nvPr/>
        </p:nvSpPr>
        <p:spPr>
          <a:xfrm>
            <a:off x="2041017" y="1636821"/>
            <a:ext cx="5760085" cy="381000"/>
          </a:xfrm>
          <a:prstGeom prst="rect">
            <a:avLst/>
          </a:prstGeom>
        </p:spPr>
        <p:txBody>
          <a:bodyPr vert="horz" wrap="square" lIns="0" tIns="0" rIns="0" bIns="0" rtlCol="0">
            <a:spAutoFit/>
          </a:bodyPr>
          <a:lstStyle/>
          <a:p>
            <a:pPr marL="12700">
              <a:lnSpc>
                <a:spcPct val="100000"/>
              </a:lnSpc>
            </a:pPr>
            <a:r>
              <a:rPr sz="2800" b="1" spc="-20" dirty="0">
                <a:solidFill>
                  <a:srgbClr val="0C2FB8"/>
                </a:solidFill>
                <a:latin typeface="Arial"/>
                <a:cs typeface="Arial"/>
              </a:rPr>
              <a:t>Movem</a:t>
            </a:r>
            <a:r>
              <a:rPr sz="2800" b="1" spc="-15" dirty="0">
                <a:solidFill>
                  <a:srgbClr val="0C2FB8"/>
                </a:solidFill>
                <a:latin typeface="Arial"/>
                <a:cs typeface="Arial"/>
              </a:rPr>
              <a:t>ent</a:t>
            </a:r>
            <a:r>
              <a:rPr sz="2800" b="1" spc="20" dirty="0">
                <a:solidFill>
                  <a:srgbClr val="0C2FB8"/>
                </a:solidFill>
                <a:latin typeface="Arial"/>
                <a:cs typeface="Arial"/>
              </a:rPr>
              <a:t> </a:t>
            </a:r>
            <a:r>
              <a:rPr sz="2800" b="1" spc="-15" dirty="0">
                <a:solidFill>
                  <a:srgbClr val="0C2FB8"/>
                </a:solidFill>
                <a:latin typeface="Arial"/>
                <a:cs typeface="Arial"/>
              </a:rPr>
              <a:t>at</a:t>
            </a:r>
            <a:r>
              <a:rPr sz="2800" b="1" spc="5" dirty="0">
                <a:solidFill>
                  <a:srgbClr val="0C2FB8"/>
                </a:solidFill>
                <a:latin typeface="Arial"/>
                <a:cs typeface="Arial"/>
              </a:rPr>
              <a:t> </a:t>
            </a:r>
            <a:r>
              <a:rPr sz="2800" b="1" spc="-15" dirty="0">
                <a:solidFill>
                  <a:srgbClr val="0C2FB8"/>
                </a:solidFill>
                <a:latin typeface="Arial"/>
                <a:cs typeface="Arial"/>
              </a:rPr>
              <a:t>the</a:t>
            </a:r>
            <a:r>
              <a:rPr sz="2800" b="1" dirty="0">
                <a:solidFill>
                  <a:srgbClr val="0C2FB8"/>
                </a:solidFill>
                <a:latin typeface="Arial"/>
                <a:cs typeface="Arial"/>
              </a:rPr>
              <a:t> </a:t>
            </a:r>
            <a:r>
              <a:rPr sz="2800" b="1" spc="-20" dirty="0">
                <a:solidFill>
                  <a:srgbClr val="0C2FB8"/>
                </a:solidFill>
                <a:latin typeface="Arial"/>
                <a:cs typeface="Arial"/>
              </a:rPr>
              <a:t>Wor</a:t>
            </a:r>
            <a:r>
              <a:rPr sz="2800" b="1" spc="-15" dirty="0">
                <a:solidFill>
                  <a:srgbClr val="0C2FB8"/>
                </a:solidFill>
                <a:latin typeface="Arial"/>
                <a:cs typeface="Arial"/>
              </a:rPr>
              <a:t>k</a:t>
            </a:r>
            <a:r>
              <a:rPr sz="2800" b="1" spc="-20" dirty="0">
                <a:solidFill>
                  <a:srgbClr val="0C2FB8"/>
                </a:solidFill>
                <a:latin typeface="Arial"/>
                <a:cs typeface="Arial"/>
              </a:rPr>
              <a:t>s</a:t>
            </a:r>
            <a:r>
              <a:rPr sz="2800" b="1" spc="-5" dirty="0">
                <a:solidFill>
                  <a:srgbClr val="0C2FB8"/>
                </a:solidFill>
                <a:latin typeface="Arial"/>
                <a:cs typeface="Arial"/>
              </a:rPr>
              <a:t>t</a:t>
            </a:r>
            <a:r>
              <a:rPr sz="2800" b="1" spc="-20" dirty="0">
                <a:solidFill>
                  <a:srgbClr val="0C2FB8"/>
                </a:solidFill>
                <a:latin typeface="Arial"/>
                <a:cs typeface="Arial"/>
              </a:rPr>
              <a:t>a</a:t>
            </a:r>
            <a:r>
              <a:rPr sz="2800" b="1" spc="-5" dirty="0">
                <a:solidFill>
                  <a:srgbClr val="0C2FB8"/>
                </a:solidFill>
                <a:latin typeface="Arial"/>
                <a:cs typeface="Arial"/>
              </a:rPr>
              <a:t>t</a:t>
            </a:r>
            <a:r>
              <a:rPr sz="2800" b="1" spc="-15" dirty="0">
                <a:solidFill>
                  <a:srgbClr val="0C2FB8"/>
                </a:solidFill>
                <a:latin typeface="Arial"/>
                <a:cs typeface="Arial"/>
              </a:rPr>
              <a:t>io</a:t>
            </a:r>
            <a:r>
              <a:rPr sz="2800" b="1" spc="-5" dirty="0">
                <a:solidFill>
                  <a:srgbClr val="0C2FB8"/>
                </a:solidFill>
                <a:latin typeface="Arial"/>
                <a:cs typeface="Arial"/>
              </a:rPr>
              <a:t>n-</a:t>
            </a:r>
            <a:r>
              <a:rPr sz="2800" b="1" spc="-25" dirty="0">
                <a:solidFill>
                  <a:srgbClr val="0C2FB8"/>
                </a:solidFill>
                <a:latin typeface="Arial"/>
                <a:cs typeface="Arial"/>
              </a:rPr>
              <a:t>K</a:t>
            </a:r>
            <a:r>
              <a:rPr sz="2800" b="1" spc="-10" dirty="0">
                <a:solidFill>
                  <a:srgbClr val="0C2FB8"/>
                </a:solidFill>
                <a:latin typeface="Arial"/>
                <a:cs typeface="Arial"/>
              </a:rPr>
              <a:t>e</a:t>
            </a:r>
            <a:r>
              <a:rPr sz="2800" b="1" spc="-20" dirty="0">
                <a:solidFill>
                  <a:srgbClr val="0C2FB8"/>
                </a:solidFill>
                <a:latin typeface="Arial"/>
                <a:cs typeface="Arial"/>
              </a:rPr>
              <a:t>y</a:t>
            </a:r>
            <a:endParaRPr sz="2800">
              <a:latin typeface="Arial"/>
              <a:cs typeface="Arial"/>
            </a:endParaRPr>
          </a:p>
        </p:txBody>
      </p:sp>
      <p:sp>
        <p:nvSpPr>
          <p:cNvPr id="5" name="object 5"/>
          <p:cNvSpPr txBox="1"/>
          <p:nvPr/>
        </p:nvSpPr>
        <p:spPr>
          <a:xfrm>
            <a:off x="716648" y="2076375"/>
            <a:ext cx="7562850" cy="4506595"/>
          </a:xfrm>
          <a:prstGeom prst="rect">
            <a:avLst/>
          </a:prstGeom>
        </p:spPr>
        <p:txBody>
          <a:bodyPr vert="horz" wrap="square" lIns="0" tIns="0" rIns="0" bIns="0" rtlCol="0">
            <a:spAutoFit/>
          </a:bodyPr>
          <a:lstStyle/>
          <a:p>
            <a:pPr marR="328295" algn="ctr">
              <a:lnSpc>
                <a:spcPct val="100000"/>
              </a:lnSpc>
            </a:pPr>
            <a:r>
              <a:rPr sz="2800" b="1" spc="-20" dirty="0">
                <a:solidFill>
                  <a:srgbClr val="3333CC"/>
                </a:solidFill>
                <a:latin typeface="Arial"/>
                <a:cs typeface="Arial"/>
              </a:rPr>
              <a:t>T</a:t>
            </a:r>
            <a:r>
              <a:rPr sz="2800" b="1" spc="-35" dirty="0">
                <a:solidFill>
                  <a:srgbClr val="3333CC"/>
                </a:solidFill>
                <a:latin typeface="Arial"/>
                <a:cs typeface="Arial"/>
              </a:rPr>
              <a:t>o</a:t>
            </a:r>
            <a:r>
              <a:rPr sz="2800" b="1" spc="-15" dirty="0">
                <a:solidFill>
                  <a:srgbClr val="3333CC"/>
                </a:solidFill>
                <a:latin typeface="Arial"/>
                <a:cs typeface="Arial"/>
              </a:rPr>
              <a:t>pics</a:t>
            </a:r>
            <a:endParaRPr sz="2800">
              <a:latin typeface="Arial"/>
              <a:cs typeface="Arial"/>
            </a:endParaRPr>
          </a:p>
        </p:txBody>
      </p:sp>
      <p:sp>
        <p:nvSpPr>
          <p:cNvPr id="6" name="object 6" title="Flowchart - This slide introduces locations where material is moved at the work station."/>
          <p:cNvSpPr/>
          <p:nvPr/>
        </p:nvSpPr>
        <p:spPr>
          <a:xfrm>
            <a:off x="716648" y="2115235"/>
            <a:ext cx="7562850" cy="4467225"/>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4031360" y="3327129"/>
            <a:ext cx="286385" cy="1971039"/>
          </a:xfrm>
          <a:prstGeom prst="rect">
            <a:avLst/>
          </a:prstGeom>
        </p:spPr>
        <p:txBody>
          <a:bodyPr vert="horz" wrap="square" lIns="0" tIns="0" rIns="0" bIns="0" rtlCol="0">
            <a:spAutoFit/>
          </a:bodyPr>
          <a:lstStyle/>
          <a:p>
            <a:pPr marL="12700">
              <a:lnSpc>
                <a:spcPct val="100000"/>
              </a:lnSpc>
            </a:pPr>
            <a:r>
              <a:rPr sz="3600" dirty="0">
                <a:solidFill>
                  <a:srgbClr val="FF0000"/>
                </a:solidFill>
                <a:latin typeface="Arial"/>
                <a:cs typeface="Arial"/>
              </a:rPr>
              <a:t>♦</a:t>
            </a:r>
            <a:endParaRPr sz="3600" dirty="0">
              <a:latin typeface="Arial"/>
              <a:cs typeface="Arial"/>
            </a:endParaRPr>
          </a:p>
          <a:p>
            <a:pPr>
              <a:lnSpc>
                <a:spcPct val="100000"/>
              </a:lnSpc>
            </a:pPr>
            <a:endParaRPr sz="3600" dirty="0">
              <a:latin typeface="Times New Roman"/>
              <a:cs typeface="Times New Roman"/>
            </a:endParaRPr>
          </a:p>
          <a:p>
            <a:pPr>
              <a:lnSpc>
                <a:spcPct val="100000"/>
              </a:lnSpc>
              <a:spcBef>
                <a:spcPts val="37"/>
              </a:spcBef>
            </a:pPr>
            <a:endParaRPr sz="2800" dirty="0">
              <a:latin typeface="Times New Roman"/>
              <a:cs typeface="Times New Roman"/>
            </a:endParaRPr>
          </a:p>
          <a:p>
            <a:pPr marL="39370">
              <a:lnSpc>
                <a:spcPct val="100000"/>
              </a:lnSpc>
            </a:pPr>
            <a:r>
              <a:rPr sz="3600" dirty="0">
                <a:solidFill>
                  <a:srgbClr val="FF0000"/>
                </a:solidFill>
                <a:latin typeface="Arial"/>
                <a:cs typeface="Arial"/>
              </a:rPr>
              <a:t>♦</a:t>
            </a:r>
            <a:endParaRPr sz="3600" dirty="0">
              <a:latin typeface="Arial"/>
              <a:cs typeface="Arial"/>
            </a:endParaRPr>
          </a:p>
        </p:txBody>
      </p:sp>
      <p:sp>
        <p:nvSpPr>
          <p:cNvPr id="8" name="object 8" title="Red circle connecting blocks in the flow chart. This slide introduces locations where material is moved at the work station."/>
          <p:cNvSpPr/>
          <p:nvPr/>
        </p:nvSpPr>
        <p:spPr>
          <a:xfrm>
            <a:off x="3678046" y="4646167"/>
            <a:ext cx="914400" cy="914400"/>
          </a:xfrm>
          <a:custGeom>
            <a:avLst/>
            <a:gdLst/>
            <a:ahLst/>
            <a:cxnLst/>
            <a:rect l="l" t="t" r="r" b="b"/>
            <a:pathLst>
              <a:path w="914400" h="914400">
                <a:moveTo>
                  <a:pt x="0" y="457199"/>
                </a:moveTo>
                <a:lnTo>
                  <a:pt x="5981" y="383046"/>
                </a:lnTo>
                <a:lnTo>
                  <a:pt x="23298" y="312700"/>
                </a:lnTo>
                <a:lnTo>
                  <a:pt x="51013" y="247102"/>
                </a:lnTo>
                <a:lnTo>
                  <a:pt x="88184" y="187195"/>
                </a:lnTo>
                <a:lnTo>
                  <a:pt x="133873" y="133921"/>
                </a:lnTo>
                <a:lnTo>
                  <a:pt x="187141" y="88221"/>
                </a:lnTo>
                <a:lnTo>
                  <a:pt x="247046" y="51037"/>
                </a:lnTo>
                <a:lnTo>
                  <a:pt x="312651" y="23311"/>
                </a:lnTo>
                <a:lnTo>
                  <a:pt x="383015" y="5984"/>
                </a:lnTo>
                <a:lnTo>
                  <a:pt x="457200" y="0"/>
                </a:lnTo>
                <a:lnTo>
                  <a:pt x="494693" y="1515"/>
                </a:lnTo>
                <a:lnTo>
                  <a:pt x="567061" y="13289"/>
                </a:lnTo>
                <a:lnTo>
                  <a:pt x="635150" y="35933"/>
                </a:lnTo>
                <a:lnTo>
                  <a:pt x="698020" y="68505"/>
                </a:lnTo>
                <a:lnTo>
                  <a:pt x="754729" y="110065"/>
                </a:lnTo>
                <a:lnTo>
                  <a:pt x="804334" y="159670"/>
                </a:lnTo>
                <a:lnTo>
                  <a:pt x="845894" y="216379"/>
                </a:lnTo>
                <a:lnTo>
                  <a:pt x="878466" y="279249"/>
                </a:lnTo>
                <a:lnTo>
                  <a:pt x="901110" y="347338"/>
                </a:lnTo>
                <a:lnTo>
                  <a:pt x="912884" y="419706"/>
                </a:lnTo>
                <a:lnTo>
                  <a:pt x="914400" y="457199"/>
                </a:lnTo>
                <a:lnTo>
                  <a:pt x="912884" y="494693"/>
                </a:lnTo>
                <a:lnTo>
                  <a:pt x="901110" y="567061"/>
                </a:lnTo>
                <a:lnTo>
                  <a:pt x="878466" y="635150"/>
                </a:lnTo>
                <a:lnTo>
                  <a:pt x="845894" y="698020"/>
                </a:lnTo>
                <a:lnTo>
                  <a:pt x="804334" y="754729"/>
                </a:lnTo>
                <a:lnTo>
                  <a:pt x="754729" y="804334"/>
                </a:lnTo>
                <a:lnTo>
                  <a:pt x="698020" y="845894"/>
                </a:lnTo>
                <a:lnTo>
                  <a:pt x="635150" y="878466"/>
                </a:lnTo>
                <a:lnTo>
                  <a:pt x="567061" y="901110"/>
                </a:lnTo>
                <a:lnTo>
                  <a:pt x="494693" y="912884"/>
                </a:lnTo>
                <a:lnTo>
                  <a:pt x="457200" y="914399"/>
                </a:lnTo>
                <a:lnTo>
                  <a:pt x="419689" y="912884"/>
                </a:lnTo>
                <a:lnTo>
                  <a:pt x="347297" y="901110"/>
                </a:lnTo>
                <a:lnTo>
                  <a:pt x="279195" y="878466"/>
                </a:lnTo>
                <a:lnTo>
                  <a:pt x="216322" y="845894"/>
                </a:lnTo>
                <a:lnTo>
                  <a:pt x="159618" y="804334"/>
                </a:lnTo>
                <a:lnTo>
                  <a:pt x="110023" y="754729"/>
                </a:lnTo>
                <a:lnTo>
                  <a:pt x="68475" y="698020"/>
                </a:lnTo>
                <a:lnTo>
                  <a:pt x="35915" y="635150"/>
                </a:lnTo>
                <a:lnTo>
                  <a:pt x="13281" y="567061"/>
                </a:lnTo>
                <a:lnTo>
                  <a:pt x="1514" y="494693"/>
                </a:lnTo>
                <a:lnTo>
                  <a:pt x="0" y="457199"/>
                </a:lnTo>
                <a:close/>
              </a:path>
            </a:pathLst>
          </a:custGeom>
          <a:ln w="38100">
            <a:solidFill>
              <a:srgbClr val="940000"/>
            </a:solidFill>
          </a:ln>
        </p:spPr>
        <p:txBody>
          <a:bodyPr wrap="square" lIns="0" tIns="0" rIns="0" bIns="0" rtlCol="0"/>
          <a:lstStyle/>
          <a:p>
            <a:endParaRPr/>
          </a:p>
        </p:txBody>
      </p:sp>
      <p:sp>
        <p:nvSpPr>
          <p:cNvPr id="9" name="object 9" title="Red circle connecting blocks in the flow chart. This slide introduces locations where material is moved at the work station."/>
          <p:cNvSpPr/>
          <p:nvPr/>
        </p:nvSpPr>
        <p:spPr>
          <a:xfrm>
            <a:off x="3738498" y="3084702"/>
            <a:ext cx="914400" cy="914400"/>
          </a:xfrm>
          <a:custGeom>
            <a:avLst/>
            <a:gdLst/>
            <a:ahLst/>
            <a:cxnLst/>
            <a:rect l="l" t="t" r="r" b="b"/>
            <a:pathLst>
              <a:path w="914400" h="914400">
                <a:moveTo>
                  <a:pt x="0" y="457200"/>
                </a:moveTo>
                <a:lnTo>
                  <a:pt x="5984" y="383046"/>
                </a:lnTo>
                <a:lnTo>
                  <a:pt x="23311" y="312700"/>
                </a:lnTo>
                <a:lnTo>
                  <a:pt x="51037" y="247102"/>
                </a:lnTo>
                <a:lnTo>
                  <a:pt x="88221" y="187195"/>
                </a:lnTo>
                <a:lnTo>
                  <a:pt x="133921" y="133921"/>
                </a:lnTo>
                <a:lnTo>
                  <a:pt x="187195" y="88221"/>
                </a:lnTo>
                <a:lnTo>
                  <a:pt x="247102" y="51037"/>
                </a:lnTo>
                <a:lnTo>
                  <a:pt x="312700" y="23311"/>
                </a:lnTo>
                <a:lnTo>
                  <a:pt x="383046" y="5984"/>
                </a:lnTo>
                <a:lnTo>
                  <a:pt x="457200" y="0"/>
                </a:lnTo>
                <a:lnTo>
                  <a:pt x="494693" y="1515"/>
                </a:lnTo>
                <a:lnTo>
                  <a:pt x="567061" y="13289"/>
                </a:lnTo>
                <a:lnTo>
                  <a:pt x="635150" y="35933"/>
                </a:lnTo>
                <a:lnTo>
                  <a:pt x="698020" y="68505"/>
                </a:lnTo>
                <a:lnTo>
                  <a:pt x="754729" y="110065"/>
                </a:lnTo>
                <a:lnTo>
                  <a:pt x="804334" y="159670"/>
                </a:lnTo>
                <a:lnTo>
                  <a:pt x="845894" y="216379"/>
                </a:lnTo>
                <a:lnTo>
                  <a:pt x="878466" y="279249"/>
                </a:lnTo>
                <a:lnTo>
                  <a:pt x="901110" y="347338"/>
                </a:lnTo>
                <a:lnTo>
                  <a:pt x="912884" y="419706"/>
                </a:lnTo>
                <a:lnTo>
                  <a:pt x="914400" y="457200"/>
                </a:lnTo>
                <a:lnTo>
                  <a:pt x="912884" y="494693"/>
                </a:lnTo>
                <a:lnTo>
                  <a:pt x="901110" y="567061"/>
                </a:lnTo>
                <a:lnTo>
                  <a:pt x="878466" y="635150"/>
                </a:lnTo>
                <a:lnTo>
                  <a:pt x="845894" y="698020"/>
                </a:lnTo>
                <a:lnTo>
                  <a:pt x="804334" y="754729"/>
                </a:lnTo>
                <a:lnTo>
                  <a:pt x="754729" y="804334"/>
                </a:lnTo>
                <a:lnTo>
                  <a:pt x="698020" y="845894"/>
                </a:lnTo>
                <a:lnTo>
                  <a:pt x="635150" y="878466"/>
                </a:lnTo>
                <a:lnTo>
                  <a:pt x="567061" y="901110"/>
                </a:lnTo>
                <a:lnTo>
                  <a:pt x="494693" y="912884"/>
                </a:lnTo>
                <a:lnTo>
                  <a:pt x="457200" y="914400"/>
                </a:lnTo>
                <a:lnTo>
                  <a:pt x="419706" y="912884"/>
                </a:lnTo>
                <a:lnTo>
                  <a:pt x="347338" y="901110"/>
                </a:lnTo>
                <a:lnTo>
                  <a:pt x="279249" y="878466"/>
                </a:lnTo>
                <a:lnTo>
                  <a:pt x="216379" y="845894"/>
                </a:lnTo>
                <a:lnTo>
                  <a:pt x="159670" y="804334"/>
                </a:lnTo>
                <a:lnTo>
                  <a:pt x="110065" y="754729"/>
                </a:lnTo>
                <a:lnTo>
                  <a:pt x="68505" y="698020"/>
                </a:lnTo>
                <a:lnTo>
                  <a:pt x="35933" y="635150"/>
                </a:lnTo>
                <a:lnTo>
                  <a:pt x="13289" y="567061"/>
                </a:lnTo>
                <a:lnTo>
                  <a:pt x="1515" y="494693"/>
                </a:lnTo>
                <a:lnTo>
                  <a:pt x="0" y="457200"/>
                </a:lnTo>
                <a:close/>
              </a:path>
            </a:pathLst>
          </a:custGeom>
          <a:ln w="38100">
            <a:solidFill>
              <a:srgbClr val="940000"/>
            </a:solidFill>
          </a:ln>
        </p:spPr>
        <p:txBody>
          <a:bodyPr wrap="square" lIns="0" tIns="0" rIns="0" bIns="0" rtlCol="0"/>
          <a:lstStyle/>
          <a:p>
            <a:endParaRPr/>
          </a:p>
        </p:txBody>
      </p:sp>
      <p:sp>
        <p:nvSpPr>
          <p:cNvPr id="11" name="Title 10" hidden="1"/>
          <p:cNvSpPr>
            <a:spLocks noGrp="1"/>
          </p:cNvSpPr>
          <p:nvPr>
            <p:ph type="title"/>
          </p:nvPr>
        </p:nvSpPr>
        <p:spPr/>
        <p:txBody>
          <a:bodyPr/>
          <a:lstStyle/>
          <a:p>
            <a:r>
              <a:rPr lang="en-US" dirty="0" smtClean="0"/>
              <a:t>Material Handling and Storage – Movement at the Workstation - Key</a:t>
            </a:r>
            <a:endParaRPr lang="en-US" dirty="0"/>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35</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4CC"/>
            </a:solidFill>
          </a:ln>
        </p:spPr>
        <p:txBody>
          <a:bodyPr wrap="square" lIns="0" tIns="0" rIns="0" bIns="0" rtlCol="0"/>
          <a:lstStyle/>
          <a:p>
            <a:endParaRPr/>
          </a:p>
        </p:txBody>
      </p:sp>
      <p:sp>
        <p:nvSpPr>
          <p:cNvPr id="3" name="object 3"/>
          <p:cNvSpPr txBox="1"/>
          <p:nvPr/>
        </p:nvSpPr>
        <p:spPr>
          <a:xfrm>
            <a:off x="622808" y="1661339"/>
            <a:ext cx="7008495" cy="2515235"/>
          </a:xfrm>
          <a:prstGeom prst="rect">
            <a:avLst/>
          </a:prstGeom>
        </p:spPr>
        <p:txBody>
          <a:bodyPr vert="horz" wrap="square" lIns="0" tIns="0" rIns="0" bIns="0" rtlCol="0">
            <a:spAutoFit/>
          </a:bodyPr>
          <a:lstStyle/>
          <a:p>
            <a:pPr marL="12700">
              <a:lnSpc>
                <a:spcPct val="100000"/>
              </a:lnSpc>
            </a:pPr>
            <a:r>
              <a:rPr sz="2800" b="1" spc="-25" dirty="0">
                <a:solidFill>
                  <a:srgbClr val="0C2FB8"/>
                </a:solidFill>
                <a:latin typeface="Arial"/>
                <a:cs typeface="Arial"/>
              </a:rPr>
              <a:t>M</a:t>
            </a:r>
            <a:r>
              <a:rPr sz="2800" b="1" spc="-30" dirty="0">
                <a:solidFill>
                  <a:srgbClr val="0C2FB8"/>
                </a:solidFill>
                <a:latin typeface="Arial"/>
                <a:cs typeface="Arial"/>
              </a:rPr>
              <a:t>o</a:t>
            </a:r>
            <a:r>
              <a:rPr sz="2800" b="1" spc="-20" dirty="0">
                <a:solidFill>
                  <a:srgbClr val="0C2FB8"/>
                </a:solidFill>
                <a:latin typeface="Arial"/>
                <a:cs typeface="Arial"/>
              </a:rPr>
              <a:t>vem</a:t>
            </a:r>
            <a:r>
              <a:rPr sz="2800" b="1" spc="-15" dirty="0">
                <a:solidFill>
                  <a:srgbClr val="0C2FB8"/>
                </a:solidFill>
                <a:latin typeface="Arial"/>
                <a:cs typeface="Arial"/>
              </a:rPr>
              <a:t>ent</a:t>
            </a:r>
            <a:r>
              <a:rPr sz="2800" b="1" spc="30" dirty="0">
                <a:solidFill>
                  <a:srgbClr val="0C2FB8"/>
                </a:solidFill>
                <a:latin typeface="Arial"/>
                <a:cs typeface="Arial"/>
              </a:rPr>
              <a:t> </a:t>
            </a:r>
            <a:r>
              <a:rPr sz="2800" b="1" spc="-15" dirty="0">
                <a:solidFill>
                  <a:srgbClr val="0C2FB8"/>
                </a:solidFill>
                <a:latin typeface="Arial"/>
                <a:cs typeface="Arial"/>
              </a:rPr>
              <a:t>at</a:t>
            </a:r>
            <a:r>
              <a:rPr sz="2800" b="1" spc="5" dirty="0">
                <a:solidFill>
                  <a:srgbClr val="0C2FB8"/>
                </a:solidFill>
                <a:latin typeface="Arial"/>
                <a:cs typeface="Arial"/>
              </a:rPr>
              <a:t> </a:t>
            </a:r>
            <a:r>
              <a:rPr sz="2800" b="1" spc="-15" dirty="0">
                <a:solidFill>
                  <a:srgbClr val="0C2FB8"/>
                </a:solidFill>
                <a:latin typeface="Arial"/>
                <a:cs typeface="Arial"/>
              </a:rPr>
              <a:t>the</a:t>
            </a:r>
            <a:r>
              <a:rPr sz="2800" b="1" spc="-5" dirty="0">
                <a:solidFill>
                  <a:srgbClr val="0C2FB8"/>
                </a:solidFill>
                <a:latin typeface="Arial"/>
                <a:cs typeface="Arial"/>
              </a:rPr>
              <a:t> </a:t>
            </a:r>
            <a:r>
              <a:rPr sz="2800" b="1" spc="-20" dirty="0">
                <a:solidFill>
                  <a:srgbClr val="0C2FB8"/>
                </a:solidFill>
                <a:latin typeface="Arial"/>
                <a:cs typeface="Arial"/>
              </a:rPr>
              <a:t>Work</a:t>
            </a:r>
            <a:r>
              <a:rPr sz="2800" b="1" spc="-15" dirty="0">
                <a:solidFill>
                  <a:srgbClr val="0C2FB8"/>
                </a:solidFill>
                <a:latin typeface="Arial"/>
                <a:cs typeface="Arial"/>
              </a:rPr>
              <a:t>sta</a:t>
            </a:r>
            <a:r>
              <a:rPr sz="2800" b="1" spc="-5" dirty="0">
                <a:solidFill>
                  <a:srgbClr val="0C2FB8"/>
                </a:solidFill>
                <a:latin typeface="Arial"/>
                <a:cs typeface="Arial"/>
              </a:rPr>
              <a:t>t</a:t>
            </a:r>
            <a:r>
              <a:rPr sz="2800" b="1" spc="-15" dirty="0">
                <a:solidFill>
                  <a:srgbClr val="0C2FB8"/>
                </a:solidFill>
                <a:latin typeface="Arial"/>
                <a:cs typeface="Arial"/>
              </a:rPr>
              <a:t>io</a:t>
            </a:r>
            <a:r>
              <a:rPr sz="2800" b="1" spc="-10" dirty="0">
                <a:solidFill>
                  <a:srgbClr val="0C2FB8"/>
                </a:solidFill>
                <a:latin typeface="Arial"/>
                <a:cs typeface="Arial"/>
              </a:rPr>
              <a:t>n</a:t>
            </a:r>
            <a:r>
              <a:rPr sz="2800" b="1" spc="-15" dirty="0">
                <a:solidFill>
                  <a:srgbClr val="0C2FB8"/>
                </a:solidFill>
                <a:latin typeface="Arial"/>
                <a:cs typeface="Arial"/>
              </a:rPr>
              <a:t>-Ke</a:t>
            </a:r>
            <a:r>
              <a:rPr sz="2800" b="1" spc="-20" dirty="0">
                <a:solidFill>
                  <a:srgbClr val="0C2FB8"/>
                </a:solidFill>
                <a:latin typeface="Arial"/>
                <a:cs typeface="Arial"/>
              </a:rPr>
              <a:t>y</a:t>
            </a:r>
            <a:r>
              <a:rPr sz="2800" b="1" spc="25" dirty="0">
                <a:solidFill>
                  <a:srgbClr val="0C2FB8"/>
                </a:solidFill>
                <a:latin typeface="Arial"/>
                <a:cs typeface="Arial"/>
              </a:rPr>
              <a:t> </a:t>
            </a:r>
            <a:r>
              <a:rPr sz="2800" b="1" spc="-20" dirty="0">
                <a:solidFill>
                  <a:srgbClr val="0C2FB8"/>
                </a:solidFill>
                <a:latin typeface="Arial"/>
                <a:cs typeface="Arial"/>
              </a:rPr>
              <a:t>T</a:t>
            </a:r>
            <a:r>
              <a:rPr sz="2800" b="1" spc="-35" dirty="0">
                <a:solidFill>
                  <a:srgbClr val="0C2FB8"/>
                </a:solidFill>
                <a:latin typeface="Arial"/>
                <a:cs typeface="Arial"/>
              </a:rPr>
              <a:t>o</a:t>
            </a:r>
            <a:r>
              <a:rPr sz="2800" b="1" spc="-15" dirty="0">
                <a:solidFill>
                  <a:srgbClr val="0C2FB8"/>
                </a:solidFill>
                <a:latin typeface="Arial"/>
                <a:cs typeface="Arial"/>
              </a:rPr>
              <a:t>pics</a:t>
            </a:r>
            <a:endParaRPr sz="2800" dirty="0">
              <a:latin typeface="Arial"/>
              <a:cs typeface="Arial"/>
            </a:endParaRPr>
          </a:p>
          <a:p>
            <a:pPr>
              <a:lnSpc>
                <a:spcPct val="100000"/>
              </a:lnSpc>
              <a:spcBef>
                <a:spcPts val="25"/>
              </a:spcBef>
            </a:pPr>
            <a:endParaRPr sz="2900" dirty="0">
              <a:latin typeface="Times New Roman"/>
              <a:cs typeface="Times New Roman"/>
            </a:endParaRPr>
          </a:p>
          <a:p>
            <a:pPr marL="469900" indent="-457200">
              <a:lnSpc>
                <a:spcPct val="100000"/>
              </a:lnSpc>
              <a:buClr>
                <a:srgbClr val="0C2FB8"/>
              </a:buClr>
              <a:buFont typeface="Wingdings"/>
              <a:buChar char=""/>
              <a:tabLst>
                <a:tab pos="469900" algn="l"/>
              </a:tabLst>
            </a:pPr>
            <a:r>
              <a:rPr sz="2800" spc="-15" dirty="0">
                <a:latin typeface="Arial"/>
                <a:cs typeface="Arial"/>
              </a:rPr>
              <a:t>J</a:t>
            </a:r>
            <a:r>
              <a:rPr sz="2800" spc="-5" dirty="0">
                <a:latin typeface="Arial"/>
                <a:cs typeface="Arial"/>
              </a:rPr>
              <a:t>i</a:t>
            </a:r>
            <a:r>
              <a:rPr sz="2800" spc="-20" dirty="0">
                <a:latin typeface="Arial"/>
                <a:cs typeface="Arial"/>
              </a:rPr>
              <a:t>b</a:t>
            </a:r>
            <a:r>
              <a:rPr sz="2800" spc="-5" dirty="0">
                <a:latin typeface="Arial"/>
                <a:cs typeface="Arial"/>
              </a:rPr>
              <a:t> </a:t>
            </a:r>
            <a:r>
              <a:rPr sz="2800" spc="-25" dirty="0">
                <a:latin typeface="Arial"/>
                <a:cs typeface="Arial"/>
              </a:rPr>
              <a:t>C</a:t>
            </a:r>
            <a:r>
              <a:rPr sz="2800" spc="-5" dirty="0">
                <a:latin typeface="Arial"/>
                <a:cs typeface="Arial"/>
              </a:rPr>
              <a:t>r</a:t>
            </a:r>
            <a:r>
              <a:rPr sz="2800" spc="-20" dirty="0">
                <a:latin typeface="Arial"/>
                <a:cs typeface="Arial"/>
              </a:rPr>
              <a:t>a</a:t>
            </a:r>
            <a:r>
              <a:rPr sz="2800" spc="-15" dirty="0">
                <a:latin typeface="Arial"/>
                <a:cs typeface="Arial"/>
              </a:rPr>
              <a:t>nes</a:t>
            </a:r>
            <a:endParaRPr sz="2800" dirty="0">
              <a:latin typeface="Arial"/>
              <a:cs typeface="Arial"/>
            </a:endParaRPr>
          </a:p>
          <a:p>
            <a:pPr marL="469900" indent="-457200">
              <a:lnSpc>
                <a:spcPct val="100000"/>
              </a:lnSpc>
              <a:buClr>
                <a:srgbClr val="0C2FB8"/>
              </a:buClr>
              <a:buFont typeface="Wingdings"/>
              <a:buChar char=""/>
              <a:tabLst>
                <a:tab pos="469900" algn="l"/>
              </a:tabLst>
            </a:pPr>
            <a:r>
              <a:rPr sz="2800" spc="-15" dirty="0">
                <a:latin typeface="Arial"/>
                <a:cs typeface="Arial"/>
              </a:rPr>
              <a:t>Carts</a:t>
            </a:r>
            <a:endParaRPr sz="2800" dirty="0">
              <a:latin typeface="Arial"/>
              <a:cs typeface="Arial"/>
            </a:endParaRPr>
          </a:p>
          <a:p>
            <a:pPr marL="469900" indent="-457200">
              <a:lnSpc>
                <a:spcPct val="100000"/>
              </a:lnSpc>
              <a:buClr>
                <a:srgbClr val="0C2FB8"/>
              </a:buClr>
              <a:buFont typeface="Wingdings"/>
              <a:buChar char=""/>
              <a:tabLst>
                <a:tab pos="469900" algn="l"/>
              </a:tabLst>
            </a:pPr>
            <a:r>
              <a:rPr sz="2800" spc="-15" dirty="0">
                <a:latin typeface="Arial"/>
                <a:cs typeface="Arial"/>
              </a:rPr>
              <a:t>Hoi</a:t>
            </a:r>
            <a:r>
              <a:rPr sz="2800" spc="-10" dirty="0">
                <a:latin typeface="Arial"/>
                <a:cs typeface="Arial"/>
              </a:rPr>
              <a:t>st</a:t>
            </a:r>
            <a:r>
              <a:rPr sz="2800" spc="-5" dirty="0">
                <a:latin typeface="Arial"/>
                <a:cs typeface="Arial"/>
              </a:rPr>
              <a:t> </a:t>
            </a:r>
            <a:r>
              <a:rPr sz="2800" spc="-20" dirty="0">
                <a:latin typeface="Arial"/>
                <a:cs typeface="Arial"/>
              </a:rPr>
              <a:t>Ba</a:t>
            </a:r>
            <a:r>
              <a:rPr sz="2800" spc="-5" dirty="0">
                <a:latin typeface="Arial"/>
                <a:cs typeface="Arial"/>
              </a:rPr>
              <a:t>l</a:t>
            </a:r>
            <a:r>
              <a:rPr sz="2800" spc="-20" dirty="0">
                <a:latin typeface="Arial"/>
                <a:cs typeface="Arial"/>
              </a:rPr>
              <a:t>a</a:t>
            </a:r>
            <a:r>
              <a:rPr sz="2800" spc="-15" dirty="0">
                <a:latin typeface="Arial"/>
                <a:cs typeface="Arial"/>
              </a:rPr>
              <a:t>ncers</a:t>
            </a:r>
            <a:endParaRPr sz="2800" dirty="0">
              <a:latin typeface="Arial"/>
              <a:cs typeface="Arial"/>
            </a:endParaRPr>
          </a:p>
          <a:p>
            <a:pPr marL="469900" indent="-457200">
              <a:lnSpc>
                <a:spcPct val="100000"/>
              </a:lnSpc>
              <a:buClr>
                <a:srgbClr val="0C2FB8"/>
              </a:buClr>
              <a:buFont typeface="Wingdings"/>
              <a:buChar char=""/>
              <a:tabLst>
                <a:tab pos="469900" algn="l"/>
              </a:tabLst>
            </a:pPr>
            <a:r>
              <a:rPr sz="2800" spc="-15" dirty="0">
                <a:latin typeface="Arial"/>
                <a:cs typeface="Arial"/>
              </a:rPr>
              <a:t>Tool</a:t>
            </a:r>
            <a:r>
              <a:rPr sz="2800" spc="15" dirty="0">
                <a:latin typeface="Arial"/>
                <a:cs typeface="Arial"/>
              </a:rPr>
              <a:t> </a:t>
            </a:r>
            <a:r>
              <a:rPr sz="2800" spc="-20" dirty="0">
                <a:latin typeface="Arial"/>
                <a:cs typeface="Arial"/>
              </a:rPr>
              <a:t>b</a:t>
            </a:r>
            <a:r>
              <a:rPr sz="2800" spc="-15" dirty="0">
                <a:latin typeface="Arial"/>
                <a:cs typeface="Arial"/>
              </a:rPr>
              <a:t>a</a:t>
            </a:r>
            <a:r>
              <a:rPr sz="2800" spc="-10" dirty="0">
                <a:latin typeface="Arial"/>
                <a:cs typeface="Arial"/>
              </a:rPr>
              <a:t>l</a:t>
            </a:r>
            <a:r>
              <a:rPr sz="2800" spc="-15" dirty="0">
                <a:latin typeface="Arial"/>
                <a:cs typeface="Arial"/>
              </a:rPr>
              <a:t>a</a:t>
            </a:r>
            <a:r>
              <a:rPr sz="2800" spc="-20" dirty="0">
                <a:latin typeface="Arial"/>
                <a:cs typeface="Arial"/>
              </a:rPr>
              <a:t>n</a:t>
            </a:r>
            <a:r>
              <a:rPr sz="2800" spc="-10" dirty="0">
                <a:latin typeface="Arial"/>
                <a:cs typeface="Arial"/>
              </a:rPr>
              <a:t>c</a:t>
            </a:r>
            <a:r>
              <a:rPr sz="2800" spc="-20" dirty="0">
                <a:latin typeface="Arial"/>
                <a:cs typeface="Arial"/>
              </a:rPr>
              <a:t>e</a:t>
            </a:r>
            <a:r>
              <a:rPr sz="2800" spc="-5" dirty="0">
                <a:latin typeface="Arial"/>
                <a:cs typeface="Arial"/>
              </a:rPr>
              <a:t>r</a:t>
            </a:r>
            <a:r>
              <a:rPr sz="2800" spc="-15" dirty="0">
                <a:latin typeface="Arial"/>
                <a:cs typeface="Arial"/>
              </a:rPr>
              <a:t>s</a:t>
            </a:r>
            <a:endParaRPr sz="2800" dirty="0">
              <a:latin typeface="Arial"/>
              <a:cs typeface="Arial"/>
            </a:endParaRPr>
          </a:p>
        </p:txBody>
      </p:sp>
      <p:sp>
        <p:nvSpPr>
          <p:cNvPr id="9" name="Title 8" hidden="1"/>
          <p:cNvSpPr>
            <a:spLocks noGrp="1"/>
          </p:cNvSpPr>
          <p:nvPr>
            <p:ph type="title"/>
          </p:nvPr>
        </p:nvSpPr>
        <p:spPr>
          <a:xfrm>
            <a:off x="556361" y="555615"/>
            <a:ext cx="8031276" cy="1661993"/>
          </a:xfrm>
        </p:spPr>
        <p:txBody>
          <a:bodyPr/>
          <a:lstStyle/>
          <a:p>
            <a:r>
              <a:rPr lang="en-US" dirty="0" smtClean="0"/>
              <a:t>Material Handling and Storage – Movement at the Workstation – Key Topics</a:t>
            </a:r>
            <a:endParaRPr lang="en-US" dirty="0"/>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36</a:t>
            </a:r>
          </a:p>
        </p:txBody>
      </p:sp>
      <p:sp>
        <p:nvSpPr>
          <p:cNvPr id="4" name="object 4"/>
          <p:cNvSpPr txBox="1"/>
          <p:nvPr/>
        </p:nvSpPr>
        <p:spPr>
          <a:xfrm>
            <a:off x="622808" y="457200"/>
            <a:ext cx="6603365" cy="923330"/>
          </a:xfrm>
          <a:prstGeom prst="rect">
            <a:avLst/>
          </a:prstGeom>
        </p:spPr>
        <p:txBody>
          <a:bodyPr vert="horz" wrap="square" lIns="0" tIns="0" rIns="0" bIns="0" rtlCol="0">
            <a:spAutoFit/>
          </a:bodyPr>
          <a:lstStyle/>
          <a:p>
            <a:pPr marL="12700">
              <a:lnSpc>
                <a:spcPct val="100000"/>
              </a:lnSpc>
              <a:tabLst>
                <a:tab pos="3947795" algn="l"/>
                <a:tab pos="4888230" algn="l"/>
              </a:tabLst>
            </a:pPr>
            <a:r>
              <a:rPr sz="3600" b="1" dirty="0" smtClean="0">
                <a:solidFill>
                  <a:srgbClr val="0C2FB8"/>
                </a:solidFill>
                <a:latin typeface="Arial"/>
                <a:cs typeface="Arial"/>
              </a:rPr>
              <a:t>Mate</a:t>
            </a:r>
            <a:r>
              <a:rPr sz="3600" b="1" spc="5" dirty="0" smtClean="0">
                <a:solidFill>
                  <a:srgbClr val="0C2FB8"/>
                </a:solidFill>
                <a:latin typeface="Arial"/>
                <a:cs typeface="Arial"/>
              </a:rPr>
              <a:t>r</a:t>
            </a:r>
            <a:r>
              <a:rPr sz="3600" b="1" dirty="0" smtClean="0">
                <a:solidFill>
                  <a:srgbClr val="0C2FB8"/>
                </a:solidFill>
                <a:latin typeface="Arial"/>
                <a:cs typeface="Arial"/>
              </a:rPr>
              <a:t>ial</a:t>
            </a:r>
            <a:r>
              <a:rPr sz="3600" b="1" spc="-15" dirty="0" smtClean="0">
                <a:solidFill>
                  <a:srgbClr val="0C2FB8"/>
                </a:solidFill>
                <a:latin typeface="Arial"/>
                <a:cs typeface="Arial"/>
              </a:rPr>
              <a:t> </a:t>
            </a:r>
            <a:r>
              <a:rPr sz="3600" b="1" dirty="0" smtClean="0">
                <a:solidFill>
                  <a:srgbClr val="0C2FB8"/>
                </a:solidFill>
                <a:latin typeface="Arial"/>
                <a:cs typeface="Arial"/>
              </a:rPr>
              <a:t>Handli</a:t>
            </a:r>
            <a:r>
              <a:rPr sz="3600" b="1" spc="-15" dirty="0" smtClean="0">
                <a:solidFill>
                  <a:srgbClr val="0C2FB8"/>
                </a:solidFill>
                <a:latin typeface="Arial"/>
                <a:cs typeface="Arial"/>
              </a:rPr>
              <a:t>n</a:t>
            </a:r>
            <a:r>
              <a:rPr sz="3600" b="1" dirty="0" smtClean="0">
                <a:solidFill>
                  <a:srgbClr val="0C2FB8"/>
                </a:solidFill>
                <a:latin typeface="Arial"/>
                <a:cs typeface="Arial"/>
              </a:rPr>
              <a:t>g</a:t>
            </a:r>
            <a:r>
              <a:rPr sz="3600" b="1" dirty="0">
                <a:solidFill>
                  <a:srgbClr val="0C2FB8"/>
                </a:solidFill>
                <a:latin typeface="Arial"/>
                <a:cs typeface="Arial"/>
              </a:rPr>
              <a:t>	and	Storage</a:t>
            </a:r>
            <a:endParaRPr sz="3600" dirty="0">
              <a:latin typeface="Arial"/>
              <a:cs typeface="Arial"/>
            </a:endParaRPr>
          </a:p>
          <a:p>
            <a:pPr marL="12700">
              <a:lnSpc>
                <a:spcPct val="100000"/>
              </a:lnSpc>
              <a:spcBef>
                <a:spcPts val="35"/>
              </a:spcBef>
            </a:pPr>
            <a:r>
              <a:rPr sz="2400" b="1" dirty="0">
                <a:solidFill>
                  <a:srgbClr val="0C2FB8"/>
                </a:solidFill>
                <a:latin typeface="Arial"/>
                <a:cs typeface="Arial"/>
              </a:rPr>
              <a:t>Module</a:t>
            </a:r>
            <a:r>
              <a:rPr sz="2400" b="1" spc="-20" dirty="0">
                <a:solidFill>
                  <a:srgbClr val="0C2FB8"/>
                </a:solidFill>
                <a:latin typeface="Arial"/>
                <a:cs typeface="Arial"/>
              </a:rPr>
              <a:t> </a:t>
            </a:r>
            <a:r>
              <a:rPr sz="2400" b="1" dirty="0">
                <a:solidFill>
                  <a:srgbClr val="0C2FB8"/>
                </a:solidFill>
                <a:latin typeface="Arial"/>
                <a:cs typeface="Arial"/>
              </a:rPr>
              <a:t>3</a:t>
            </a:r>
            <a:endParaRPr sz="2400" dirty="0">
              <a:latin typeface="Arial"/>
              <a:cs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4CC"/>
            </a:solidFill>
          </a:ln>
        </p:spPr>
        <p:txBody>
          <a:bodyPr wrap="square" lIns="0" tIns="0" rIns="0" bIns="0" rtlCol="0"/>
          <a:lstStyle/>
          <a:p>
            <a:endParaRPr/>
          </a:p>
        </p:txBody>
      </p:sp>
      <p:sp>
        <p:nvSpPr>
          <p:cNvPr id="3" name="object 3"/>
          <p:cNvSpPr txBox="1"/>
          <p:nvPr/>
        </p:nvSpPr>
        <p:spPr>
          <a:xfrm>
            <a:off x="535940" y="473947"/>
            <a:ext cx="6603365" cy="855344"/>
          </a:xfrm>
          <a:prstGeom prst="rect">
            <a:avLst/>
          </a:prstGeom>
        </p:spPr>
        <p:txBody>
          <a:bodyPr vert="horz" wrap="square" lIns="0" tIns="0" rIns="0" bIns="0" rtlCol="0">
            <a:spAutoFit/>
          </a:bodyPr>
          <a:lstStyle/>
          <a:p>
            <a:pPr marL="12700">
              <a:lnSpc>
                <a:spcPct val="100000"/>
              </a:lnSpc>
              <a:tabLst>
                <a:tab pos="3947795" algn="l"/>
                <a:tab pos="4888230" algn="l"/>
              </a:tabLst>
            </a:pPr>
            <a:r>
              <a:rPr sz="3600" b="1" dirty="0">
                <a:solidFill>
                  <a:srgbClr val="1154CC"/>
                </a:solidFill>
                <a:latin typeface="Arial"/>
                <a:cs typeface="Arial"/>
              </a:rPr>
              <a:t>Mate</a:t>
            </a:r>
            <a:r>
              <a:rPr sz="3600" b="1" spc="5" dirty="0">
                <a:solidFill>
                  <a:srgbClr val="1154CC"/>
                </a:solidFill>
                <a:latin typeface="Arial"/>
                <a:cs typeface="Arial"/>
              </a:rPr>
              <a:t>r</a:t>
            </a:r>
            <a:r>
              <a:rPr sz="3600" b="1" dirty="0">
                <a:solidFill>
                  <a:srgbClr val="1154CC"/>
                </a:solidFill>
                <a:latin typeface="Arial"/>
                <a:cs typeface="Arial"/>
              </a:rPr>
              <a:t>ial</a:t>
            </a:r>
            <a:r>
              <a:rPr sz="3600" b="1" spc="-15" dirty="0">
                <a:solidFill>
                  <a:srgbClr val="1154CC"/>
                </a:solidFill>
                <a:latin typeface="Arial"/>
                <a:cs typeface="Arial"/>
              </a:rPr>
              <a:t> </a:t>
            </a:r>
            <a:r>
              <a:rPr sz="3600" b="1" dirty="0">
                <a:solidFill>
                  <a:srgbClr val="1154CC"/>
                </a:solidFill>
                <a:latin typeface="Arial"/>
                <a:cs typeface="Arial"/>
              </a:rPr>
              <a:t>Handli</a:t>
            </a:r>
            <a:r>
              <a:rPr sz="3600" b="1" spc="-15" dirty="0">
                <a:solidFill>
                  <a:srgbClr val="1154CC"/>
                </a:solidFill>
                <a:latin typeface="Arial"/>
                <a:cs typeface="Arial"/>
              </a:rPr>
              <a:t>n</a:t>
            </a:r>
            <a:r>
              <a:rPr sz="3600" b="1" dirty="0">
                <a:solidFill>
                  <a:srgbClr val="1154CC"/>
                </a:solidFill>
                <a:latin typeface="Arial"/>
                <a:cs typeface="Arial"/>
              </a:rPr>
              <a:t>g	and	Storage</a:t>
            </a:r>
            <a:endParaRPr sz="3600">
              <a:latin typeface="Arial"/>
              <a:cs typeface="Arial"/>
            </a:endParaRPr>
          </a:p>
          <a:p>
            <a:pPr marL="12700">
              <a:lnSpc>
                <a:spcPct val="100000"/>
              </a:lnSpc>
              <a:spcBef>
                <a:spcPts val="35"/>
              </a:spcBef>
            </a:pPr>
            <a:r>
              <a:rPr sz="2400" b="1" dirty="0">
                <a:solidFill>
                  <a:srgbClr val="1154CC"/>
                </a:solidFill>
                <a:latin typeface="Arial"/>
                <a:cs typeface="Arial"/>
              </a:rPr>
              <a:t>Module</a:t>
            </a:r>
            <a:r>
              <a:rPr sz="2400" b="1" spc="-20" dirty="0">
                <a:solidFill>
                  <a:srgbClr val="1154CC"/>
                </a:solidFill>
                <a:latin typeface="Arial"/>
                <a:cs typeface="Arial"/>
              </a:rPr>
              <a:t> </a:t>
            </a:r>
            <a:r>
              <a:rPr sz="2400" b="1" dirty="0">
                <a:solidFill>
                  <a:srgbClr val="1154CC"/>
                </a:solidFill>
                <a:latin typeface="Arial"/>
                <a:cs typeface="Arial"/>
              </a:rPr>
              <a:t>3</a:t>
            </a:r>
            <a:endParaRPr sz="2400">
              <a:latin typeface="Arial"/>
              <a:cs typeface="Arial"/>
            </a:endParaRPr>
          </a:p>
        </p:txBody>
      </p:sp>
      <p:sp>
        <p:nvSpPr>
          <p:cNvPr id="4" name="object 4"/>
          <p:cNvSpPr txBox="1"/>
          <p:nvPr/>
        </p:nvSpPr>
        <p:spPr>
          <a:xfrm>
            <a:off x="576478" y="1684305"/>
            <a:ext cx="4093845" cy="4720590"/>
          </a:xfrm>
          <a:prstGeom prst="rect">
            <a:avLst/>
          </a:prstGeom>
        </p:spPr>
        <p:txBody>
          <a:bodyPr vert="horz" wrap="square" lIns="0" tIns="0" rIns="0" bIns="0" rtlCol="0">
            <a:spAutoFit/>
          </a:bodyPr>
          <a:lstStyle/>
          <a:p>
            <a:pPr marL="12700" marR="57785">
              <a:lnSpc>
                <a:spcPct val="100000"/>
              </a:lnSpc>
            </a:pPr>
            <a:r>
              <a:rPr sz="2400" b="1" dirty="0">
                <a:solidFill>
                  <a:srgbClr val="0C2FB8"/>
                </a:solidFill>
                <a:latin typeface="Arial"/>
                <a:cs typeface="Arial"/>
              </a:rPr>
              <a:t>Moving</a:t>
            </a:r>
            <a:r>
              <a:rPr sz="2400" b="1" spc="-20" dirty="0">
                <a:solidFill>
                  <a:srgbClr val="0C2FB8"/>
                </a:solidFill>
                <a:latin typeface="Arial"/>
                <a:cs typeface="Arial"/>
              </a:rPr>
              <a:t> </a:t>
            </a:r>
            <a:r>
              <a:rPr sz="2400" b="1" dirty="0">
                <a:solidFill>
                  <a:srgbClr val="0C2FB8"/>
                </a:solidFill>
                <a:latin typeface="Arial"/>
                <a:cs typeface="Arial"/>
              </a:rPr>
              <a:t>mater</a:t>
            </a:r>
            <a:r>
              <a:rPr sz="2400" b="1" spc="5" dirty="0">
                <a:solidFill>
                  <a:srgbClr val="0C2FB8"/>
                </a:solidFill>
                <a:latin typeface="Arial"/>
                <a:cs typeface="Arial"/>
              </a:rPr>
              <a:t>i</a:t>
            </a:r>
            <a:r>
              <a:rPr sz="2400" b="1" dirty="0">
                <a:solidFill>
                  <a:srgbClr val="0C2FB8"/>
                </a:solidFill>
                <a:latin typeface="Arial"/>
                <a:cs typeface="Arial"/>
              </a:rPr>
              <a:t>al </a:t>
            </a:r>
            <a:r>
              <a:rPr sz="2400" b="1" spc="-10" dirty="0">
                <a:solidFill>
                  <a:srgbClr val="0C2FB8"/>
                </a:solidFill>
                <a:latin typeface="Arial"/>
                <a:cs typeface="Arial"/>
              </a:rPr>
              <a:t>a</a:t>
            </a:r>
            <a:r>
              <a:rPr sz="2400" b="1" dirty="0">
                <a:solidFill>
                  <a:srgbClr val="0C2FB8"/>
                </a:solidFill>
                <a:latin typeface="Arial"/>
                <a:cs typeface="Arial"/>
              </a:rPr>
              <a:t>t the </a:t>
            </a:r>
            <a:r>
              <a:rPr sz="2400" b="1" spc="25" dirty="0">
                <a:solidFill>
                  <a:srgbClr val="0C2FB8"/>
                </a:solidFill>
                <a:latin typeface="Arial"/>
                <a:cs typeface="Arial"/>
              </a:rPr>
              <a:t>w</a:t>
            </a:r>
            <a:r>
              <a:rPr sz="2400" b="1" dirty="0">
                <a:solidFill>
                  <a:srgbClr val="0C2FB8"/>
                </a:solidFill>
                <a:latin typeface="Arial"/>
                <a:cs typeface="Arial"/>
              </a:rPr>
              <a:t>ork stat</a:t>
            </a:r>
            <a:r>
              <a:rPr sz="2400" b="1" spc="5" dirty="0">
                <a:solidFill>
                  <a:srgbClr val="0C2FB8"/>
                </a:solidFill>
                <a:latin typeface="Arial"/>
                <a:cs typeface="Arial"/>
              </a:rPr>
              <a:t>i</a:t>
            </a:r>
            <a:r>
              <a:rPr sz="2400" b="1" dirty="0">
                <a:solidFill>
                  <a:srgbClr val="0C2FB8"/>
                </a:solidFill>
                <a:latin typeface="Arial"/>
                <a:cs typeface="Arial"/>
              </a:rPr>
              <a:t>on</a:t>
            </a:r>
            <a:endParaRPr sz="2400">
              <a:latin typeface="Arial"/>
              <a:cs typeface="Arial"/>
            </a:endParaRPr>
          </a:p>
          <a:p>
            <a:pPr marL="355600" marR="104139" indent="-342900">
              <a:lnSpc>
                <a:spcPct val="100000"/>
              </a:lnSpc>
              <a:buClr>
                <a:srgbClr val="0C2FB8"/>
              </a:buClr>
              <a:buFont typeface="Wingdings"/>
              <a:buChar char=""/>
              <a:tabLst>
                <a:tab pos="355600" algn="l"/>
              </a:tabLst>
            </a:pPr>
            <a:r>
              <a:rPr sz="2400" dirty="0">
                <a:latin typeface="Arial"/>
                <a:cs typeface="Arial"/>
              </a:rPr>
              <a:t>Steel</a:t>
            </a:r>
            <a:r>
              <a:rPr sz="2400" spc="-10" dirty="0">
                <a:latin typeface="Arial"/>
                <a:cs typeface="Arial"/>
              </a:rPr>
              <a:t> </a:t>
            </a:r>
            <a:r>
              <a:rPr sz="2400" spc="5" dirty="0">
                <a:latin typeface="Arial"/>
                <a:cs typeface="Arial"/>
              </a:rPr>
              <a:t>m</a:t>
            </a:r>
            <a:r>
              <a:rPr sz="2400" dirty="0">
                <a:latin typeface="Arial"/>
                <a:cs typeface="Arial"/>
              </a:rPr>
              <a:t>ay be moved</a:t>
            </a:r>
            <a:r>
              <a:rPr sz="2400" spc="-10" dirty="0">
                <a:latin typeface="Arial"/>
                <a:cs typeface="Arial"/>
              </a:rPr>
              <a:t> </a:t>
            </a:r>
            <a:r>
              <a:rPr sz="2400" dirty="0">
                <a:latin typeface="Arial"/>
                <a:cs typeface="Arial"/>
              </a:rPr>
              <a:t>at the w</a:t>
            </a:r>
            <a:r>
              <a:rPr sz="2400" spc="-10" dirty="0">
                <a:latin typeface="Arial"/>
                <a:cs typeface="Arial"/>
              </a:rPr>
              <a:t>o</a:t>
            </a:r>
            <a:r>
              <a:rPr sz="2400" dirty="0">
                <a:latin typeface="Arial"/>
                <a:cs typeface="Arial"/>
              </a:rPr>
              <a:t>rk s</a:t>
            </a:r>
            <a:r>
              <a:rPr sz="2400" spc="5" dirty="0">
                <a:latin typeface="Arial"/>
                <a:cs typeface="Arial"/>
              </a:rPr>
              <a:t>t</a:t>
            </a:r>
            <a:r>
              <a:rPr sz="2400" dirty="0">
                <a:latin typeface="Arial"/>
                <a:cs typeface="Arial"/>
              </a:rPr>
              <a:t>ati</a:t>
            </a:r>
            <a:r>
              <a:rPr sz="2400" spc="-10" dirty="0">
                <a:latin typeface="Arial"/>
                <a:cs typeface="Arial"/>
              </a:rPr>
              <a:t>o</a:t>
            </a:r>
            <a:r>
              <a:rPr sz="2400" dirty="0">
                <a:latin typeface="Arial"/>
                <a:cs typeface="Arial"/>
              </a:rPr>
              <a:t>n or </a:t>
            </a:r>
            <a:r>
              <a:rPr sz="2400" spc="-15" dirty="0">
                <a:latin typeface="Arial"/>
                <a:cs typeface="Arial"/>
              </a:rPr>
              <a:t>b</a:t>
            </a:r>
            <a:r>
              <a:rPr sz="2400" dirty="0">
                <a:latin typeface="Arial"/>
                <a:cs typeface="Arial"/>
              </a:rPr>
              <a:t>etw</a:t>
            </a:r>
            <a:r>
              <a:rPr sz="2400" spc="-10" dirty="0">
                <a:latin typeface="Arial"/>
                <a:cs typeface="Arial"/>
              </a:rPr>
              <a:t>e</a:t>
            </a:r>
            <a:r>
              <a:rPr sz="2400" dirty="0">
                <a:latin typeface="Arial"/>
                <a:cs typeface="Arial"/>
              </a:rPr>
              <a:t>en w</a:t>
            </a:r>
            <a:r>
              <a:rPr sz="2400" spc="-10" dirty="0">
                <a:latin typeface="Arial"/>
                <a:cs typeface="Arial"/>
              </a:rPr>
              <a:t>o</a:t>
            </a:r>
            <a:r>
              <a:rPr sz="2400" dirty="0">
                <a:latin typeface="Arial"/>
                <a:cs typeface="Arial"/>
              </a:rPr>
              <a:t>rk</a:t>
            </a:r>
            <a:r>
              <a:rPr sz="2400" spc="5" dirty="0">
                <a:latin typeface="Arial"/>
                <a:cs typeface="Arial"/>
              </a:rPr>
              <a:t> </a:t>
            </a:r>
            <a:r>
              <a:rPr sz="2400" dirty="0">
                <a:latin typeface="Arial"/>
                <a:cs typeface="Arial"/>
              </a:rPr>
              <a:t>stations by:</a:t>
            </a:r>
            <a:endParaRPr sz="2400">
              <a:latin typeface="Arial"/>
              <a:cs typeface="Arial"/>
            </a:endParaRPr>
          </a:p>
          <a:p>
            <a:pPr marL="355600" indent="-342900">
              <a:lnSpc>
                <a:spcPct val="100000"/>
              </a:lnSpc>
              <a:buClr>
                <a:srgbClr val="0C2FB8"/>
              </a:buClr>
              <a:buFont typeface="Wingdings"/>
              <a:buChar char=""/>
              <a:tabLst>
                <a:tab pos="355600" algn="l"/>
              </a:tabLst>
            </a:pPr>
            <a:r>
              <a:rPr sz="2400" dirty="0">
                <a:latin typeface="Arial"/>
                <a:cs typeface="Arial"/>
              </a:rPr>
              <a:t>Overhead cran</a:t>
            </a:r>
            <a:r>
              <a:rPr sz="2400" spc="-10" dirty="0">
                <a:latin typeface="Arial"/>
                <a:cs typeface="Arial"/>
              </a:rPr>
              <a:t>e</a:t>
            </a:r>
            <a:r>
              <a:rPr sz="2400" dirty="0">
                <a:latin typeface="Arial"/>
                <a:cs typeface="Arial"/>
              </a:rPr>
              <a:t>s</a:t>
            </a:r>
            <a:endParaRPr sz="2400">
              <a:latin typeface="Arial"/>
              <a:cs typeface="Arial"/>
            </a:endParaRPr>
          </a:p>
          <a:p>
            <a:pPr marL="355600" indent="-342900">
              <a:lnSpc>
                <a:spcPct val="100000"/>
              </a:lnSpc>
              <a:buClr>
                <a:srgbClr val="0C2FB8"/>
              </a:buClr>
              <a:buFont typeface="Wingdings"/>
              <a:buChar char=""/>
              <a:tabLst>
                <a:tab pos="355600" algn="l"/>
              </a:tabLst>
            </a:pPr>
            <a:r>
              <a:rPr sz="2400" spc="-5" dirty="0">
                <a:latin typeface="Arial"/>
                <a:cs typeface="Arial"/>
              </a:rPr>
              <a:t>J</a:t>
            </a:r>
            <a:r>
              <a:rPr sz="2400" dirty="0">
                <a:latin typeface="Arial"/>
                <a:cs typeface="Arial"/>
              </a:rPr>
              <a:t>ib</a:t>
            </a:r>
            <a:r>
              <a:rPr sz="2400" spc="-10" dirty="0">
                <a:latin typeface="Arial"/>
                <a:cs typeface="Arial"/>
              </a:rPr>
              <a:t> </a:t>
            </a:r>
            <a:r>
              <a:rPr sz="2400" dirty="0">
                <a:latin typeface="Arial"/>
                <a:cs typeface="Arial"/>
              </a:rPr>
              <a:t>cranes</a:t>
            </a:r>
            <a:endParaRPr sz="2400">
              <a:latin typeface="Arial"/>
              <a:cs typeface="Arial"/>
            </a:endParaRPr>
          </a:p>
          <a:p>
            <a:pPr marL="355600" indent="-342900">
              <a:lnSpc>
                <a:spcPct val="100000"/>
              </a:lnSpc>
              <a:buClr>
                <a:srgbClr val="0C2FB8"/>
              </a:buClr>
              <a:buFont typeface="Wingdings"/>
              <a:buChar char=""/>
              <a:tabLst>
                <a:tab pos="355600" algn="l"/>
              </a:tabLst>
            </a:pPr>
            <a:r>
              <a:rPr sz="2400" dirty="0">
                <a:latin typeface="Arial"/>
                <a:cs typeface="Arial"/>
              </a:rPr>
              <a:t>R</a:t>
            </a:r>
            <a:r>
              <a:rPr sz="2400" spc="-10" dirty="0">
                <a:latin typeface="Arial"/>
                <a:cs typeface="Arial"/>
              </a:rPr>
              <a:t>o</a:t>
            </a:r>
            <a:r>
              <a:rPr sz="2400" dirty="0">
                <a:latin typeface="Arial"/>
                <a:cs typeface="Arial"/>
              </a:rPr>
              <a:t>l</a:t>
            </a:r>
            <a:r>
              <a:rPr sz="2400" spc="-10" dirty="0">
                <a:latin typeface="Arial"/>
                <a:cs typeface="Arial"/>
              </a:rPr>
              <a:t>l</a:t>
            </a:r>
            <a:r>
              <a:rPr sz="2400" dirty="0">
                <a:latin typeface="Arial"/>
                <a:cs typeface="Arial"/>
              </a:rPr>
              <a:t>ers</a:t>
            </a:r>
            <a:endParaRPr sz="2400">
              <a:latin typeface="Arial"/>
              <a:cs typeface="Arial"/>
            </a:endParaRPr>
          </a:p>
          <a:p>
            <a:pPr marL="355600" indent="-342900">
              <a:lnSpc>
                <a:spcPct val="100000"/>
              </a:lnSpc>
              <a:buClr>
                <a:srgbClr val="0C2FB8"/>
              </a:buClr>
              <a:buFont typeface="Wingdings"/>
              <a:buChar char=""/>
              <a:tabLst>
                <a:tab pos="355600" algn="l"/>
              </a:tabLst>
            </a:pPr>
            <a:r>
              <a:rPr sz="2400" dirty="0">
                <a:latin typeface="Arial"/>
                <a:cs typeface="Arial"/>
              </a:rPr>
              <a:t>C</a:t>
            </a:r>
            <a:r>
              <a:rPr sz="2400" spc="-10" dirty="0">
                <a:latin typeface="Arial"/>
                <a:cs typeface="Arial"/>
              </a:rPr>
              <a:t>a</a:t>
            </a:r>
            <a:r>
              <a:rPr sz="2400" dirty="0">
                <a:latin typeface="Arial"/>
                <a:cs typeface="Arial"/>
              </a:rPr>
              <a:t>r</a:t>
            </a:r>
            <a:r>
              <a:rPr sz="2400" spc="5" dirty="0">
                <a:latin typeface="Arial"/>
                <a:cs typeface="Arial"/>
              </a:rPr>
              <a:t>t</a:t>
            </a:r>
            <a:r>
              <a:rPr sz="2400" dirty="0">
                <a:latin typeface="Arial"/>
                <a:cs typeface="Arial"/>
              </a:rPr>
              <a:t>s</a:t>
            </a:r>
            <a:r>
              <a:rPr sz="2400" spc="-10" dirty="0">
                <a:latin typeface="Arial"/>
                <a:cs typeface="Arial"/>
              </a:rPr>
              <a:t> </a:t>
            </a:r>
            <a:r>
              <a:rPr sz="2400" dirty="0">
                <a:latin typeface="Arial"/>
                <a:cs typeface="Arial"/>
              </a:rPr>
              <a:t>and</a:t>
            </a:r>
            <a:r>
              <a:rPr sz="2400" spc="5" dirty="0">
                <a:latin typeface="Arial"/>
                <a:cs typeface="Arial"/>
              </a:rPr>
              <a:t> </a:t>
            </a:r>
            <a:r>
              <a:rPr sz="2400" dirty="0">
                <a:latin typeface="Arial"/>
                <a:cs typeface="Arial"/>
              </a:rPr>
              <a:t>do</a:t>
            </a:r>
            <a:r>
              <a:rPr sz="2400" spc="-10" dirty="0">
                <a:latin typeface="Arial"/>
                <a:cs typeface="Arial"/>
              </a:rPr>
              <a:t>l</a:t>
            </a:r>
            <a:r>
              <a:rPr sz="2400" dirty="0">
                <a:latin typeface="Arial"/>
                <a:cs typeface="Arial"/>
              </a:rPr>
              <a:t>l</a:t>
            </a:r>
            <a:r>
              <a:rPr sz="2400" spc="-10" dirty="0">
                <a:latin typeface="Arial"/>
                <a:cs typeface="Arial"/>
              </a:rPr>
              <a:t>i</a:t>
            </a:r>
            <a:r>
              <a:rPr sz="2400" dirty="0">
                <a:latin typeface="Arial"/>
                <a:cs typeface="Arial"/>
              </a:rPr>
              <a:t>es</a:t>
            </a:r>
            <a:endParaRPr sz="2400">
              <a:latin typeface="Arial"/>
              <a:cs typeface="Arial"/>
            </a:endParaRPr>
          </a:p>
          <a:p>
            <a:pPr marL="355600" indent="-342900">
              <a:lnSpc>
                <a:spcPct val="100000"/>
              </a:lnSpc>
              <a:buClr>
                <a:srgbClr val="0C2FB8"/>
              </a:buClr>
              <a:buFont typeface="Wingdings"/>
              <a:buChar char=""/>
              <a:tabLst>
                <a:tab pos="355600" algn="l"/>
              </a:tabLst>
            </a:pPr>
            <a:r>
              <a:rPr sz="2400" dirty="0">
                <a:latin typeface="Arial"/>
                <a:cs typeface="Arial"/>
              </a:rPr>
              <a:t>H</a:t>
            </a:r>
            <a:r>
              <a:rPr sz="2400" spc="-10" dirty="0">
                <a:latin typeface="Arial"/>
                <a:cs typeface="Arial"/>
              </a:rPr>
              <a:t>o</a:t>
            </a:r>
            <a:r>
              <a:rPr sz="2400" dirty="0">
                <a:latin typeface="Arial"/>
                <a:cs typeface="Arial"/>
              </a:rPr>
              <a:t>ist bal</a:t>
            </a:r>
            <a:r>
              <a:rPr sz="2400" spc="-10" dirty="0">
                <a:latin typeface="Arial"/>
                <a:cs typeface="Arial"/>
              </a:rPr>
              <a:t>a</a:t>
            </a:r>
            <a:r>
              <a:rPr sz="2400" dirty="0">
                <a:latin typeface="Arial"/>
                <a:cs typeface="Arial"/>
              </a:rPr>
              <a:t>ncers</a:t>
            </a:r>
            <a:endParaRPr sz="2400">
              <a:latin typeface="Arial"/>
              <a:cs typeface="Arial"/>
            </a:endParaRPr>
          </a:p>
          <a:p>
            <a:pPr marL="355600" indent="-342900">
              <a:lnSpc>
                <a:spcPct val="100000"/>
              </a:lnSpc>
              <a:buClr>
                <a:srgbClr val="0C2FB8"/>
              </a:buClr>
              <a:buFont typeface="Wingdings"/>
              <a:buChar char=""/>
              <a:tabLst>
                <a:tab pos="355600" algn="l"/>
              </a:tabLst>
            </a:pPr>
            <a:r>
              <a:rPr sz="2400" dirty="0">
                <a:latin typeface="Arial"/>
                <a:cs typeface="Arial"/>
              </a:rPr>
              <a:t>To</a:t>
            </a:r>
            <a:r>
              <a:rPr sz="2400" spc="-10" dirty="0">
                <a:latin typeface="Arial"/>
                <a:cs typeface="Arial"/>
              </a:rPr>
              <a:t>o</a:t>
            </a:r>
            <a:r>
              <a:rPr sz="2400" dirty="0">
                <a:latin typeface="Arial"/>
                <a:cs typeface="Arial"/>
              </a:rPr>
              <a:t>l</a:t>
            </a:r>
            <a:r>
              <a:rPr sz="2400" spc="5" dirty="0">
                <a:latin typeface="Arial"/>
                <a:cs typeface="Arial"/>
              </a:rPr>
              <a:t> </a:t>
            </a:r>
            <a:r>
              <a:rPr sz="2400" dirty="0">
                <a:latin typeface="Arial"/>
                <a:cs typeface="Arial"/>
              </a:rPr>
              <a:t>susp</a:t>
            </a:r>
            <a:r>
              <a:rPr sz="2400" spc="-10" dirty="0">
                <a:latin typeface="Arial"/>
                <a:cs typeface="Arial"/>
              </a:rPr>
              <a:t>e</a:t>
            </a:r>
            <a:r>
              <a:rPr sz="2400" dirty="0">
                <a:latin typeface="Arial"/>
                <a:cs typeface="Arial"/>
              </a:rPr>
              <a:t>nsi</a:t>
            </a:r>
            <a:r>
              <a:rPr sz="2400" spc="-10" dirty="0">
                <a:latin typeface="Arial"/>
                <a:cs typeface="Arial"/>
              </a:rPr>
              <a:t>o</a:t>
            </a:r>
            <a:r>
              <a:rPr sz="2400" dirty="0">
                <a:latin typeface="Arial"/>
                <a:cs typeface="Arial"/>
              </a:rPr>
              <a:t>n</a:t>
            </a:r>
            <a:r>
              <a:rPr sz="2400" spc="35" dirty="0">
                <a:latin typeface="Arial"/>
                <a:cs typeface="Arial"/>
              </a:rPr>
              <a:t> </a:t>
            </a:r>
            <a:r>
              <a:rPr sz="2400" dirty="0">
                <a:latin typeface="Arial"/>
                <a:cs typeface="Arial"/>
              </a:rPr>
              <a:t>dev</a:t>
            </a:r>
            <a:r>
              <a:rPr sz="2400" spc="-10" dirty="0">
                <a:latin typeface="Arial"/>
                <a:cs typeface="Arial"/>
              </a:rPr>
              <a:t>i</a:t>
            </a:r>
            <a:r>
              <a:rPr sz="2400" dirty="0">
                <a:latin typeface="Arial"/>
                <a:cs typeface="Arial"/>
              </a:rPr>
              <a:t>ces</a:t>
            </a:r>
            <a:endParaRPr sz="2400">
              <a:latin typeface="Arial"/>
              <a:cs typeface="Arial"/>
            </a:endParaRPr>
          </a:p>
          <a:p>
            <a:pPr marL="355600" indent="-342900">
              <a:lnSpc>
                <a:spcPct val="100000"/>
              </a:lnSpc>
              <a:buClr>
                <a:srgbClr val="0C2FB8"/>
              </a:buClr>
              <a:buFont typeface="Wingdings"/>
              <a:buChar char=""/>
              <a:tabLst>
                <a:tab pos="355600" algn="l"/>
              </a:tabLst>
            </a:pPr>
            <a:r>
              <a:rPr sz="2400" dirty="0">
                <a:latin typeface="Arial"/>
                <a:cs typeface="Arial"/>
              </a:rPr>
              <a:t>Workers or </a:t>
            </a:r>
            <a:r>
              <a:rPr sz="2400" spc="-10" dirty="0">
                <a:latin typeface="Arial"/>
                <a:cs typeface="Arial"/>
              </a:rPr>
              <a:t>p</a:t>
            </a:r>
            <a:r>
              <a:rPr sz="2400" dirty="0">
                <a:latin typeface="Arial"/>
                <a:cs typeface="Arial"/>
              </a:rPr>
              <a:t>airs</a:t>
            </a:r>
            <a:r>
              <a:rPr sz="2400" spc="10" dirty="0">
                <a:latin typeface="Arial"/>
                <a:cs typeface="Arial"/>
              </a:rPr>
              <a:t> </a:t>
            </a:r>
            <a:r>
              <a:rPr sz="2400" dirty="0">
                <a:latin typeface="Arial"/>
                <a:cs typeface="Arial"/>
              </a:rPr>
              <a:t>of </a:t>
            </a:r>
            <a:r>
              <a:rPr sz="2400" spc="-10" dirty="0">
                <a:latin typeface="Arial"/>
                <a:cs typeface="Arial"/>
              </a:rPr>
              <a:t>w</a:t>
            </a:r>
            <a:r>
              <a:rPr sz="2400" dirty="0">
                <a:latin typeface="Arial"/>
                <a:cs typeface="Arial"/>
              </a:rPr>
              <a:t>orkers</a:t>
            </a:r>
            <a:endParaRPr sz="2400">
              <a:latin typeface="Arial"/>
              <a:cs typeface="Arial"/>
            </a:endParaRPr>
          </a:p>
          <a:p>
            <a:pPr marL="355600" indent="-342900">
              <a:lnSpc>
                <a:spcPct val="100000"/>
              </a:lnSpc>
              <a:buClr>
                <a:srgbClr val="0C2FB8"/>
              </a:buClr>
              <a:buFont typeface="Wingdings"/>
              <a:buChar char=""/>
              <a:tabLst>
                <a:tab pos="355600" algn="l"/>
              </a:tabLst>
            </a:pPr>
            <a:r>
              <a:rPr sz="2400" b="1" dirty="0">
                <a:solidFill>
                  <a:srgbClr val="0C2FB8"/>
                </a:solidFill>
                <a:latin typeface="Arial"/>
                <a:cs typeface="Arial"/>
              </a:rPr>
              <a:t>O</a:t>
            </a:r>
            <a:r>
              <a:rPr sz="2400" b="1" spc="5" dirty="0">
                <a:solidFill>
                  <a:srgbClr val="0C2FB8"/>
                </a:solidFill>
                <a:latin typeface="Arial"/>
                <a:cs typeface="Arial"/>
              </a:rPr>
              <a:t>t</a:t>
            </a:r>
            <a:r>
              <a:rPr sz="2400" b="1" dirty="0">
                <a:solidFill>
                  <a:srgbClr val="0C2FB8"/>
                </a:solidFill>
                <a:latin typeface="Arial"/>
                <a:cs typeface="Arial"/>
              </a:rPr>
              <a:t>hers</a:t>
            </a:r>
            <a:r>
              <a:rPr sz="2400" b="1" spc="-15" dirty="0">
                <a:solidFill>
                  <a:srgbClr val="0C2FB8"/>
                </a:solidFill>
                <a:latin typeface="Arial"/>
                <a:cs typeface="Arial"/>
              </a:rPr>
              <a:t> </a:t>
            </a:r>
            <a:r>
              <a:rPr sz="2400" b="1" dirty="0">
                <a:solidFill>
                  <a:srgbClr val="0C2FB8"/>
                </a:solidFill>
                <a:latin typeface="Arial"/>
                <a:cs typeface="Arial"/>
              </a:rPr>
              <a:t>in</a:t>
            </a:r>
            <a:r>
              <a:rPr sz="2400" b="1" spc="-20" dirty="0">
                <a:solidFill>
                  <a:srgbClr val="0C2FB8"/>
                </a:solidFill>
                <a:latin typeface="Arial"/>
                <a:cs typeface="Arial"/>
              </a:rPr>
              <a:t> </a:t>
            </a:r>
            <a:r>
              <a:rPr sz="2400" b="1" spc="-30" dirty="0">
                <a:solidFill>
                  <a:srgbClr val="0C2FB8"/>
                </a:solidFill>
                <a:latin typeface="Arial"/>
                <a:cs typeface="Arial"/>
              </a:rPr>
              <a:t>y</a:t>
            </a:r>
            <a:r>
              <a:rPr sz="2400" b="1" dirty="0">
                <a:solidFill>
                  <a:srgbClr val="0C2FB8"/>
                </a:solidFill>
                <a:latin typeface="Arial"/>
                <a:cs typeface="Arial"/>
              </a:rPr>
              <a:t>our</a:t>
            </a:r>
            <a:r>
              <a:rPr sz="2400" b="1" spc="20" dirty="0">
                <a:solidFill>
                  <a:srgbClr val="0C2FB8"/>
                </a:solidFill>
                <a:latin typeface="Arial"/>
                <a:cs typeface="Arial"/>
              </a:rPr>
              <a:t> </a:t>
            </a:r>
            <a:r>
              <a:rPr sz="2400" b="1" dirty="0">
                <a:solidFill>
                  <a:srgbClr val="0C2FB8"/>
                </a:solidFill>
                <a:latin typeface="Arial"/>
                <a:cs typeface="Arial"/>
              </a:rPr>
              <a:t>sh</a:t>
            </a:r>
            <a:r>
              <a:rPr sz="2400" b="1" spc="-10" dirty="0">
                <a:solidFill>
                  <a:srgbClr val="0C2FB8"/>
                </a:solidFill>
                <a:latin typeface="Arial"/>
                <a:cs typeface="Arial"/>
              </a:rPr>
              <a:t>o</a:t>
            </a:r>
            <a:r>
              <a:rPr sz="2400" b="1" dirty="0">
                <a:solidFill>
                  <a:srgbClr val="0C2FB8"/>
                </a:solidFill>
                <a:latin typeface="Arial"/>
                <a:cs typeface="Arial"/>
              </a:rPr>
              <a:t>p?</a:t>
            </a:r>
            <a:endParaRPr sz="2400">
              <a:latin typeface="Arial"/>
              <a:cs typeface="Arial"/>
            </a:endParaRPr>
          </a:p>
        </p:txBody>
      </p:sp>
      <p:sp>
        <p:nvSpPr>
          <p:cNvPr id="5" name="object 5" title="Photo - Jib crane"/>
          <p:cNvSpPr/>
          <p:nvPr/>
        </p:nvSpPr>
        <p:spPr>
          <a:xfrm>
            <a:off x="5469509" y="1525524"/>
            <a:ext cx="2167509" cy="228219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6" name="object 6"/>
          <p:cNvSpPr txBox="1"/>
          <p:nvPr/>
        </p:nvSpPr>
        <p:spPr>
          <a:xfrm>
            <a:off x="5938520" y="3902750"/>
            <a:ext cx="786130" cy="203835"/>
          </a:xfrm>
          <a:prstGeom prst="rect">
            <a:avLst/>
          </a:prstGeom>
        </p:spPr>
        <p:txBody>
          <a:bodyPr vert="horz" wrap="square" lIns="0" tIns="0" rIns="0" bIns="0" rtlCol="0">
            <a:spAutoFit/>
          </a:bodyPr>
          <a:lstStyle/>
          <a:p>
            <a:pPr marL="12700">
              <a:lnSpc>
                <a:spcPct val="100000"/>
              </a:lnSpc>
            </a:pPr>
            <a:r>
              <a:rPr sz="1400" dirty="0">
                <a:latin typeface="Arial"/>
                <a:cs typeface="Arial"/>
              </a:rPr>
              <a:t>Jib</a:t>
            </a:r>
            <a:r>
              <a:rPr sz="1400" spc="-20" dirty="0">
                <a:latin typeface="Arial"/>
                <a:cs typeface="Arial"/>
              </a:rPr>
              <a:t> </a:t>
            </a:r>
            <a:r>
              <a:rPr sz="1400" spc="-10" dirty="0">
                <a:latin typeface="Arial"/>
                <a:cs typeface="Arial"/>
              </a:rPr>
              <a:t>C</a:t>
            </a:r>
            <a:r>
              <a:rPr sz="1400" dirty="0">
                <a:latin typeface="Arial"/>
                <a:cs typeface="Arial"/>
              </a:rPr>
              <a:t>rane</a:t>
            </a:r>
            <a:endParaRPr sz="1400">
              <a:latin typeface="Arial"/>
              <a:cs typeface="Arial"/>
            </a:endParaRPr>
          </a:p>
        </p:txBody>
      </p:sp>
      <p:sp>
        <p:nvSpPr>
          <p:cNvPr id="7" name="object 7" title="Photo - Roller system used to move material for fabrication"/>
          <p:cNvSpPr/>
          <p:nvPr/>
        </p:nvSpPr>
        <p:spPr>
          <a:xfrm>
            <a:off x="5469509" y="4148670"/>
            <a:ext cx="2167509" cy="162560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8" name="object 8"/>
          <p:cNvSpPr txBox="1"/>
          <p:nvPr/>
        </p:nvSpPr>
        <p:spPr>
          <a:xfrm>
            <a:off x="5549010" y="5913516"/>
            <a:ext cx="2211705" cy="417195"/>
          </a:xfrm>
          <a:prstGeom prst="rect">
            <a:avLst/>
          </a:prstGeom>
        </p:spPr>
        <p:txBody>
          <a:bodyPr vert="horz" wrap="square" lIns="0" tIns="0" rIns="0" bIns="0" rtlCol="0">
            <a:spAutoFit/>
          </a:bodyPr>
          <a:lstStyle/>
          <a:p>
            <a:pPr marL="12700" marR="5080">
              <a:lnSpc>
                <a:spcPct val="100000"/>
              </a:lnSpc>
            </a:pPr>
            <a:r>
              <a:rPr sz="1400" spc="-10" dirty="0">
                <a:latin typeface="Arial"/>
                <a:cs typeface="Arial"/>
              </a:rPr>
              <a:t>R</a:t>
            </a:r>
            <a:r>
              <a:rPr sz="1400" dirty="0">
                <a:latin typeface="Arial"/>
                <a:cs typeface="Arial"/>
              </a:rPr>
              <a:t>oller</a:t>
            </a:r>
            <a:r>
              <a:rPr sz="1400" spc="-20" dirty="0">
                <a:latin typeface="Arial"/>
                <a:cs typeface="Arial"/>
              </a:rPr>
              <a:t> </a:t>
            </a:r>
            <a:r>
              <a:rPr sz="1400" dirty="0">
                <a:latin typeface="Arial"/>
                <a:cs typeface="Arial"/>
              </a:rPr>
              <a:t>s</a:t>
            </a:r>
            <a:r>
              <a:rPr sz="1400" spc="-20" dirty="0">
                <a:latin typeface="Arial"/>
                <a:cs typeface="Arial"/>
              </a:rPr>
              <a:t>y</a:t>
            </a:r>
            <a:r>
              <a:rPr sz="1400" dirty="0">
                <a:latin typeface="Arial"/>
                <a:cs typeface="Arial"/>
              </a:rPr>
              <a:t>stem</a:t>
            </a:r>
            <a:r>
              <a:rPr sz="1400" spc="-25" dirty="0">
                <a:latin typeface="Arial"/>
                <a:cs typeface="Arial"/>
              </a:rPr>
              <a:t> </a:t>
            </a:r>
            <a:r>
              <a:rPr sz="1400" dirty="0">
                <a:latin typeface="Arial"/>
                <a:cs typeface="Arial"/>
              </a:rPr>
              <a:t>used</a:t>
            </a:r>
            <a:r>
              <a:rPr sz="1400" spc="-20" dirty="0">
                <a:latin typeface="Arial"/>
                <a:cs typeface="Arial"/>
              </a:rPr>
              <a:t> </a:t>
            </a:r>
            <a:r>
              <a:rPr sz="1400" dirty="0">
                <a:latin typeface="Arial"/>
                <a:cs typeface="Arial"/>
              </a:rPr>
              <a:t>to</a:t>
            </a:r>
            <a:r>
              <a:rPr sz="1400" spc="-20" dirty="0">
                <a:latin typeface="Arial"/>
                <a:cs typeface="Arial"/>
              </a:rPr>
              <a:t> </a:t>
            </a:r>
            <a:r>
              <a:rPr sz="1400" spc="-10" dirty="0">
                <a:latin typeface="Arial"/>
                <a:cs typeface="Arial"/>
              </a:rPr>
              <a:t>m</a:t>
            </a:r>
            <a:r>
              <a:rPr sz="1400" dirty="0">
                <a:latin typeface="Arial"/>
                <a:cs typeface="Arial"/>
              </a:rPr>
              <a:t>o</a:t>
            </a:r>
            <a:r>
              <a:rPr sz="1400" spc="-20" dirty="0">
                <a:latin typeface="Arial"/>
                <a:cs typeface="Arial"/>
              </a:rPr>
              <a:t>v</a:t>
            </a:r>
            <a:r>
              <a:rPr sz="1400" dirty="0">
                <a:latin typeface="Arial"/>
                <a:cs typeface="Arial"/>
              </a:rPr>
              <a:t>e </a:t>
            </a:r>
            <a:r>
              <a:rPr sz="1400" spc="-10" dirty="0">
                <a:latin typeface="Arial"/>
                <a:cs typeface="Arial"/>
              </a:rPr>
              <a:t>m</a:t>
            </a:r>
            <a:r>
              <a:rPr sz="1400" dirty="0">
                <a:latin typeface="Arial"/>
                <a:cs typeface="Arial"/>
              </a:rPr>
              <a:t>aterial</a:t>
            </a:r>
            <a:r>
              <a:rPr sz="1400" spc="-30" dirty="0">
                <a:latin typeface="Arial"/>
                <a:cs typeface="Arial"/>
              </a:rPr>
              <a:t> </a:t>
            </a:r>
            <a:r>
              <a:rPr sz="1400" dirty="0">
                <a:latin typeface="Arial"/>
                <a:cs typeface="Arial"/>
              </a:rPr>
              <a:t>for</a:t>
            </a:r>
            <a:r>
              <a:rPr sz="1400" spc="-20" dirty="0">
                <a:latin typeface="Arial"/>
                <a:cs typeface="Arial"/>
              </a:rPr>
              <a:t> </a:t>
            </a:r>
            <a:r>
              <a:rPr sz="1400" dirty="0">
                <a:latin typeface="Arial"/>
                <a:cs typeface="Arial"/>
              </a:rPr>
              <a:t>fabric</a:t>
            </a:r>
            <a:r>
              <a:rPr sz="1400" spc="-15" dirty="0">
                <a:latin typeface="Arial"/>
                <a:cs typeface="Arial"/>
              </a:rPr>
              <a:t>a</a:t>
            </a:r>
            <a:r>
              <a:rPr sz="1400" dirty="0">
                <a:latin typeface="Arial"/>
                <a:cs typeface="Arial"/>
              </a:rPr>
              <a:t>ti</a:t>
            </a:r>
            <a:r>
              <a:rPr sz="1400" spc="-15" dirty="0">
                <a:latin typeface="Arial"/>
                <a:cs typeface="Arial"/>
              </a:rPr>
              <a:t>o</a:t>
            </a:r>
            <a:r>
              <a:rPr sz="1400" dirty="0">
                <a:latin typeface="Arial"/>
                <a:cs typeface="Arial"/>
              </a:rPr>
              <a:t>n</a:t>
            </a:r>
            <a:endParaRPr sz="1400">
              <a:latin typeface="Arial"/>
              <a:cs typeface="Arial"/>
            </a:endParaRPr>
          </a:p>
        </p:txBody>
      </p:sp>
      <p:sp>
        <p:nvSpPr>
          <p:cNvPr id="10" name="Title 9" hidden="1"/>
          <p:cNvSpPr>
            <a:spLocks noGrp="1"/>
          </p:cNvSpPr>
          <p:nvPr>
            <p:ph type="title"/>
          </p:nvPr>
        </p:nvSpPr>
        <p:spPr>
          <a:xfrm>
            <a:off x="556361" y="555615"/>
            <a:ext cx="8031276" cy="1107996"/>
          </a:xfrm>
        </p:spPr>
        <p:txBody>
          <a:bodyPr/>
          <a:lstStyle/>
          <a:p>
            <a:r>
              <a:rPr lang="en-US" dirty="0" smtClean="0"/>
              <a:t>Material Handling and Storage – Moving Material at the Work Station</a:t>
            </a:r>
            <a:endParaRPr lang="en-US" dirty="0"/>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37</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4CC"/>
            </a:solidFill>
          </a:ln>
        </p:spPr>
        <p:txBody>
          <a:bodyPr wrap="square" lIns="0" tIns="0" rIns="0" bIns="0" rtlCol="0"/>
          <a:lstStyle/>
          <a:p>
            <a:endParaRPr/>
          </a:p>
        </p:txBody>
      </p:sp>
      <p:sp>
        <p:nvSpPr>
          <p:cNvPr id="3" name="object 3"/>
          <p:cNvSpPr txBox="1"/>
          <p:nvPr/>
        </p:nvSpPr>
        <p:spPr>
          <a:xfrm>
            <a:off x="535940" y="473947"/>
            <a:ext cx="6322060" cy="855344"/>
          </a:xfrm>
          <a:prstGeom prst="rect">
            <a:avLst/>
          </a:prstGeom>
        </p:spPr>
        <p:txBody>
          <a:bodyPr vert="horz" wrap="square" lIns="0" tIns="0" rIns="0" bIns="0" rtlCol="0">
            <a:spAutoFit/>
          </a:bodyPr>
          <a:lstStyle/>
          <a:p>
            <a:pPr marL="12700">
              <a:lnSpc>
                <a:spcPct val="100000"/>
              </a:lnSpc>
              <a:tabLst>
                <a:tab pos="3947795" algn="l"/>
              </a:tabLst>
            </a:pPr>
            <a:r>
              <a:rPr sz="3600" b="1" dirty="0">
                <a:solidFill>
                  <a:srgbClr val="0C2FB8"/>
                </a:solidFill>
                <a:latin typeface="Arial"/>
                <a:cs typeface="Arial"/>
              </a:rPr>
              <a:t>Mate</a:t>
            </a:r>
            <a:r>
              <a:rPr sz="3600" b="1" spc="5" dirty="0">
                <a:solidFill>
                  <a:srgbClr val="0C2FB8"/>
                </a:solidFill>
                <a:latin typeface="Arial"/>
                <a:cs typeface="Arial"/>
              </a:rPr>
              <a:t>r</a:t>
            </a:r>
            <a:r>
              <a:rPr sz="3600" b="1" dirty="0">
                <a:solidFill>
                  <a:srgbClr val="0C2FB8"/>
                </a:solidFill>
                <a:latin typeface="Arial"/>
                <a:cs typeface="Arial"/>
              </a:rPr>
              <a:t>ial</a:t>
            </a:r>
            <a:r>
              <a:rPr sz="3600" b="1" spc="-15" dirty="0">
                <a:solidFill>
                  <a:srgbClr val="0C2FB8"/>
                </a:solidFill>
                <a:latin typeface="Arial"/>
                <a:cs typeface="Arial"/>
              </a:rPr>
              <a:t> </a:t>
            </a:r>
            <a:r>
              <a:rPr sz="3600" b="1" dirty="0">
                <a:solidFill>
                  <a:srgbClr val="0C2FB8"/>
                </a:solidFill>
                <a:latin typeface="Arial"/>
                <a:cs typeface="Arial"/>
              </a:rPr>
              <a:t>Handli</a:t>
            </a:r>
            <a:r>
              <a:rPr sz="3600" b="1" spc="-15" dirty="0">
                <a:solidFill>
                  <a:srgbClr val="0C2FB8"/>
                </a:solidFill>
                <a:latin typeface="Arial"/>
                <a:cs typeface="Arial"/>
              </a:rPr>
              <a:t>n</a:t>
            </a:r>
            <a:r>
              <a:rPr sz="3600" b="1" dirty="0">
                <a:solidFill>
                  <a:srgbClr val="0C2FB8"/>
                </a:solidFill>
                <a:latin typeface="Arial"/>
                <a:cs typeface="Arial"/>
              </a:rPr>
              <a:t>g	Equi</a:t>
            </a:r>
            <a:r>
              <a:rPr sz="3600" b="1" spc="-15" dirty="0">
                <a:solidFill>
                  <a:srgbClr val="0C2FB8"/>
                </a:solidFill>
                <a:latin typeface="Arial"/>
                <a:cs typeface="Arial"/>
              </a:rPr>
              <a:t>p</a:t>
            </a:r>
            <a:r>
              <a:rPr sz="3600" b="1" dirty="0">
                <a:solidFill>
                  <a:srgbClr val="0C2FB8"/>
                </a:solidFill>
                <a:latin typeface="Arial"/>
                <a:cs typeface="Arial"/>
              </a:rPr>
              <a:t>ment</a:t>
            </a:r>
            <a:endParaRPr sz="3600">
              <a:latin typeface="Arial"/>
              <a:cs typeface="Arial"/>
            </a:endParaRPr>
          </a:p>
          <a:p>
            <a:pPr marL="12700">
              <a:lnSpc>
                <a:spcPct val="100000"/>
              </a:lnSpc>
              <a:spcBef>
                <a:spcPts val="35"/>
              </a:spcBef>
            </a:pPr>
            <a:r>
              <a:rPr sz="2400" b="1" dirty="0">
                <a:solidFill>
                  <a:srgbClr val="0C2FB8"/>
                </a:solidFill>
                <a:latin typeface="Arial"/>
                <a:cs typeface="Arial"/>
              </a:rPr>
              <a:t>Module</a:t>
            </a:r>
            <a:r>
              <a:rPr sz="2400" b="1" spc="-20" dirty="0">
                <a:solidFill>
                  <a:srgbClr val="0C2FB8"/>
                </a:solidFill>
                <a:latin typeface="Arial"/>
                <a:cs typeface="Arial"/>
              </a:rPr>
              <a:t> </a:t>
            </a:r>
            <a:r>
              <a:rPr sz="2400" b="1" dirty="0">
                <a:solidFill>
                  <a:srgbClr val="0C2FB8"/>
                </a:solidFill>
                <a:latin typeface="Arial"/>
                <a:cs typeface="Arial"/>
              </a:rPr>
              <a:t>3</a:t>
            </a:r>
            <a:endParaRPr sz="2400">
              <a:latin typeface="Arial"/>
              <a:cs typeface="Arial"/>
            </a:endParaRPr>
          </a:p>
        </p:txBody>
      </p:sp>
      <p:sp>
        <p:nvSpPr>
          <p:cNvPr id="4" name="object 4"/>
          <p:cNvSpPr txBox="1"/>
          <p:nvPr/>
        </p:nvSpPr>
        <p:spPr>
          <a:xfrm>
            <a:off x="8411718" y="6461204"/>
            <a:ext cx="196215" cy="177800"/>
          </a:xfrm>
          <a:prstGeom prst="rect">
            <a:avLst/>
          </a:prstGeom>
        </p:spPr>
        <p:txBody>
          <a:bodyPr vert="horz" wrap="square" lIns="0" tIns="0" rIns="0" bIns="0" rtlCol="0">
            <a:spAutoFit/>
          </a:bodyPr>
          <a:lstStyle/>
          <a:p>
            <a:pPr marL="12700">
              <a:lnSpc>
                <a:spcPct val="100000"/>
              </a:lnSpc>
            </a:pPr>
            <a:r>
              <a:rPr sz="1200" dirty="0">
                <a:solidFill>
                  <a:srgbClr val="888888"/>
                </a:solidFill>
                <a:latin typeface="Arial"/>
                <a:cs typeface="Arial"/>
              </a:rPr>
              <a:t>38</a:t>
            </a:r>
            <a:endParaRPr sz="1200">
              <a:latin typeface="Arial"/>
              <a:cs typeface="Arial"/>
            </a:endParaRPr>
          </a:p>
        </p:txBody>
      </p:sp>
      <p:sp>
        <p:nvSpPr>
          <p:cNvPr id="5" name="object 5"/>
          <p:cNvSpPr txBox="1"/>
          <p:nvPr/>
        </p:nvSpPr>
        <p:spPr>
          <a:xfrm>
            <a:off x="612140" y="1757838"/>
            <a:ext cx="7503159" cy="330200"/>
          </a:xfrm>
          <a:prstGeom prst="rect">
            <a:avLst/>
          </a:prstGeom>
        </p:spPr>
        <p:txBody>
          <a:bodyPr vert="horz" wrap="square" lIns="0" tIns="0" rIns="0" bIns="0" rtlCol="0">
            <a:spAutoFit/>
          </a:bodyPr>
          <a:lstStyle/>
          <a:p>
            <a:pPr marL="12700">
              <a:lnSpc>
                <a:spcPct val="100000"/>
              </a:lnSpc>
            </a:pPr>
            <a:r>
              <a:rPr sz="2400" b="1" dirty="0">
                <a:solidFill>
                  <a:srgbClr val="0C2FB8"/>
                </a:solidFill>
                <a:latin typeface="Arial"/>
                <a:cs typeface="Arial"/>
              </a:rPr>
              <a:t>Lighten</a:t>
            </a:r>
            <a:r>
              <a:rPr sz="2400" b="1" spc="-25" dirty="0">
                <a:solidFill>
                  <a:srgbClr val="0C2FB8"/>
                </a:solidFill>
                <a:latin typeface="Arial"/>
                <a:cs typeface="Arial"/>
              </a:rPr>
              <a:t> </a:t>
            </a:r>
            <a:r>
              <a:rPr sz="2400" b="1" dirty="0">
                <a:solidFill>
                  <a:srgbClr val="0C2FB8"/>
                </a:solidFill>
                <a:latin typeface="Arial"/>
                <a:cs typeface="Arial"/>
              </a:rPr>
              <a:t>the</a:t>
            </a:r>
            <a:r>
              <a:rPr sz="2400" b="1" spc="-10" dirty="0">
                <a:solidFill>
                  <a:srgbClr val="0C2FB8"/>
                </a:solidFill>
                <a:latin typeface="Arial"/>
                <a:cs typeface="Arial"/>
              </a:rPr>
              <a:t> </a:t>
            </a:r>
            <a:r>
              <a:rPr sz="2400" b="1" dirty="0">
                <a:solidFill>
                  <a:srgbClr val="0C2FB8"/>
                </a:solidFill>
                <a:latin typeface="Arial"/>
                <a:cs typeface="Arial"/>
              </a:rPr>
              <a:t>Lo</a:t>
            </a:r>
            <a:r>
              <a:rPr sz="2400" b="1" spc="-10" dirty="0">
                <a:solidFill>
                  <a:srgbClr val="0C2FB8"/>
                </a:solidFill>
                <a:latin typeface="Arial"/>
                <a:cs typeface="Arial"/>
              </a:rPr>
              <a:t>a</a:t>
            </a:r>
            <a:r>
              <a:rPr sz="2400" b="1" dirty="0">
                <a:solidFill>
                  <a:srgbClr val="0C2FB8"/>
                </a:solidFill>
                <a:latin typeface="Arial"/>
                <a:cs typeface="Arial"/>
              </a:rPr>
              <a:t>d-</a:t>
            </a:r>
            <a:r>
              <a:rPr sz="2400" b="1" spc="-5" dirty="0">
                <a:solidFill>
                  <a:srgbClr val="0C2FB8"/>
                </a:solidFill>
                <a:latin typeface="Arial"/>
                <a:cs typeface="Arial"/>
              </a:rPr>
              <a:t> </a:t>
            </a:r>
            <a:r>
              <a:rPr sz="2400" b="1" dirty="0">
                <a:solidFill>
                  <a:srgbClr val="0C2FB8"/>
                </a:solidFill>
                <a:latin typeface="Arial"/>
                <a:cs typeface="Arial"/>
              </a:rPr>
              <a:t>U</a:t>
            </a:r>
            <a:r>
              <a:rPr sz="2400" b="1" spc="-10" dirty="0">
                <a:solidFill>
                  <a:srgbClr val="0C2FB8"/>
                </a:solidFill>
                <a:latin typeface="Arial"/>
                <a:cs typeface="Arial"/>
              </a:rPr>
              <a:t>s</a:t>
            </a:r>
            <a:r>
              <a:rPr sz="2400" b="1" dirty="0">
                <a:solidFill>
                  <a:srgbClr val="0C2FB8"/>
                </a:solidFill>
                <a:latin typeface="Arial"/>
                <a:cs typeface="Arial"/>
              </a:rPr>
              <a:t>e</a:t>
            </a:r>
            <a:r>
              <a:rPr sz="2400" b="1" spc="10" dirty="0">
                <a:solidFill>
                  <a:srgbClr val="0C2FB8"/>
                </a:solidFill>
                <a:latin typeface="Arial"/>
                <a:cs typeface="Arial"/>
              </a:rPr>
              <a:t> </a:t>
            </a:r>
            <a:r>
              <a:rPr sz="2400" b="1" dirty="0">
                <a:solidFill>
                  <a:srgbClr val="0C2FB8"/>
                </a:solidFill>
                <a:latin typeface="Arial"/>
                <a:cs typeface="Arial"/>
              </a:rPr>
              <a:t>Material H</a:t>
            </a:r>
            <a:r>
              <a:rPr sz="2400" b="1" spc="-10" dirty="0">
                <a:solidFill>
                  <a:srgbClr val="0C2FB8"/>
                </a:solidFill>
                <a:latin typeface="Arial"/>
                <a:cs typeface="Arial"/>
              </a:rPr>
              <a:t>a</a:t>
            </a:r>
            <a:r>
              <a:rPr sz="2400" b="1" dirty="0">
                <a:solidFill>
                  <a:srgbClr val="0C2FB8"/>
                </a:solidFill>
                <a:latin typeface="Arial"/>
                <a:cs typeface="Arial"/>
              </a:rPr>
              <a:t>ndling</a:t>
            </a:r>
            <a:r>
              <a:rPr sz="2400" b="1" spc="-20" dirty="0">
                <a:solidFill>
                  <a:srgbClr val="0C2FB8"/>
                </a:solidFill>
                <a:latin typeface="Arial"/>
                <a:cs typeface="Arial"/>
              </a:rPr>
              <a:t> </a:t>
            </a:r>
            <a:r>
              <a:rPr sz="2400" b="1" dirty="0">
                <a:solidFill>
                  <a:srgbClr val="0C2FB8"/>
                </a:solidFill>
                <a:latin typeface="Arial"/>
                <a:cs typeface="Arial"/>
              </a:rPr>
              <a:t>Eq</a:t>
            </a:r>
            <a:r>
              <a:rPr sz="2400" b="1" spc="-10" dirty="0">
                <a:solidFill>
                  <a:srgbClr val="0C2FB8"/>
                </a:solidFill>
                <a:latin typeface="Arial"/>
                <a:cs typeface="Arial"/>
              </a:rPr>
              <a:t>u</a:t>
            </a:r>
            <a:r>
              <a:rPr sz="2400" b="1" dirty="0">
                <a:solidFill>
                  <a:srgbClr val="0C2FB8"/>
                </a:solidFill>
                <a:latin typeface="Arial"/>
                <a:cs typeface="Arial"/>
              </a:rPr>
              <a:t>ipment</a:t>
            </a:r>
            <a:endParaRPr sz="2400">
              <a:latin typeface="Arial"/>
              <a:cs typeface="Arial"/>
            </a:endParaRPr>
          </a:p>
        </p:txBody>
      </p:sp>
      <p:sp>
        <p:nvSpPr>
          <p:cNvPr id="6" name="object 6" title="Photo - pallet jack"/>
          <p:cNvSpPr/>
          <p:nvPr/>
        </p:nvSpPr>
        <p:spPr>
          <a:xfrm>
            <a:off x="1185329" y="2259710"/>
            <a:ext cx="3676777" cy="3040379"/>
          </a:xfrm>
          <a:prstGeom prst="rect">
            <a:avLst/>
          </a:prstGeom>
          <a:blipFill>
            <a:blip r:embed="rId3" cstate="print"/>
            <a:stretch>
              <a:fillRect/>
            </a:stretch>
          </a:blipFill>
        </p:spPr>
        <p:txBody>
          <a:bodyPr wrap="square" lIns="0" tIns="0" rIns="0" bIns="0" rtlCol="0"/>
          <a:lstStyle/>
          <a:p>
            <a:endParaRPr/>
          </a:p>
        </p:txBody>
      </p:sp>
      <p:sp>
        <p:nvSpPr>
          <p:cNvPr id="7" name="object 7" title="Photo - hand cards for movign small materials in the shop"/>
          <p:cNvSpPr/>
          <p:nvPr/>
        </p:nvSpPr>
        <p:spPr>
          <a:xfrm>
            <a:off x="5242559" y="2259838"/>
            <a:ext cx="3141980" cy="3226562"/>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3398011" y="6398757"/>
            <a:ext cx="2809240" cy="203835"/>
          </a:xfrm>
          <a:prstGeom prst="rect">
            <a:avLst/>
          </a:prstGeom>
        </p:spPr>
        <p:txBody>
          <a:bodyPr vert="horz" wrap="square" lIns="0" tIns="0" rIns="0" bIns="0" rtlCol="0">
            <a:spAutoFit/>
          </a:bodyPr>
          <a:lstStyle/>
          <a:p>
            <a:pPr marL="12700">
              <a:lnSpc>
                <a:spcPct val="100000"/>
              </a:lnSpc>
            </a:pPr>
            <a:r>
              <a:rPr sz="1400" dirty="0">
                <a:latin typeface="Arial"/>
                <a:cs typeface="Arial"/>
              </a:rPr>
              <a:t>Photos</a:t>
            </a:r>
            <a:r>
              <a:rPr sz="1400" spc="-25" dirty="0">
                <a:latin typeface="Arial"/>
                <a:cs typeface="Arial"/>
              </a:rPr>
              <a:t> </a:t>
            </a:r>
            <a:r>
              <a:rPr sz="1400" dirty="0">
                <a:latin typeface="Arial"/>
                <a:cs typeface="Arial"/>
              </a:rPr>
              <a:t>from</a:t>
            </a:r>
            <a:r>
              <a:rPr sz="1400" spc="-40" dirty="0">
                <a:latin typeface="Arial"/>
                <a:cs typeface="Arial"/>
              </a:rPr>
              <a:t> </a:t>
            </a:r>
            <a:r>
              <a:rPr sz="1400" dirty="0">
                <a:latin typeface="Arial"/>
                <a:cs typeface="Arial"/>
              </a:rPr>
              <a:t>OS</a:t>
            </a:r>
            <a:r>
              <a:rPr sz="1400" spc="-10" dirty="0">
                <a:latin typeface="Arial"/>
                <a:cs typeface="Arial"/>
              </a:rPr>
              <a:t>H</a:t>
            </a:r>
            <a:r>
              <a:rPr sz="1400" dirty="0">
                <a:latin typeface="Arial"/>
                <a:cs typeface="Arial"/>
              </a:rPr>
              <a:t>A</a:t>
            </a:r>
            <a:r>
              <a:rPr sz="1400" spc="5" dirty="0">
                <a:latin typeface="Arial"/>
                <a:cs typeface="Arial"/>
              </a:rPr>
              <a:t> </a:t>
            </a:r>
            <a:r>
              <a:rPr sz="1400" dirty="0">
                <a:latin typeface="Arial"/>
                <a:cs typeface="Arial"/>
              </a:rPr>
              <a:t>3341-03N</a:t>
            </a:r>
            <a:r>
              <a:rPr sz="1400" spc="-40" dirty="0">
                <a:latin typeface="Arial"/>
                <a:cs typeface="Arial"/>
              </a:rPr>
              <a:t> </a:t>
            </a:r>
            <a:r>
              <a:rPr sz="1400" dirty="0">
                <a:latin typeface="Arial"/>
                <a:cs typeface="Arial"/>
              </a:rPr>
              <a:t>2008</a:t>
            </a:r>
            <a:endParaRPr sz="1400">
              <a:latin typeface="Arial"/>
              <a:cs typeface="Arial"/>
            </a:endParaRPr>
          </a:p>
        </p:txBody>
      </p:sp>
      <p:sp>
        <p:nvSpPr>
          <p:cNvPr id="9" name="object 9"/>
          <p:cNvSpPr txBox="1"/>
          <p:nvPr/>
        </p:nvSpPr>
        <p:spPr>
          <a:xfrm>
            <a:off x="4772914" y="5548423"/>
            <a:ext cx="3910329" cy="204470"/>
          </a:xfrm>
          <a:prstGeom prst="rect">
            <a:avLst/>
          </a:prstGeom>
        </p:spPr>
        <p:txBody>
          <a:bodyPr vert="horz" wrap="square" lIns="0" tIns="0" rIns="0" bIns="0" rtlCol="0">
            <a:spAutoFit/>
          </a:bodyPr>
          <a:lstStyle/>
          <a:p>
            <a:pPr marL="12700">
              <a:lnSpc>
                <a:spcPct val="100000"/>
              </a:lnSpc>
            </a:pPr>
            <a:r>
              <a:rPr sz="1400" spc="-10" dirty="0">
                <a:latin typeface="Arial"/>
                <a:cs typeface="Arial"/>
              </a:rPr>
              <a:t>H</a:t>
            </a:r>
            <a:r>
              <a:rPr sz="1400" dirty="0">
                <a:latin typeface="Arial"/>
                <a:cs typeface="Arial"/>
              </a:rPr>
              <a:t>and</a:t>
            </a:r>
            <a:r>
              <a:rPr sz="1400" spc="-25" dirty="0">
                <a:latin typeface="Arial"/>
                <a:cs typeface="Arial"/>
              </a:rPr>
              <a:t> </a:t>
            </a:r>
            <a:r>
              <a:rPr sz="1400" dirty="0">
                <a:latin typeface="Arial"/>
                <a:cs typeface="Arial"/>
              </a:rPr>
              <a:t>carts</a:t>
            </a:r>
            <a:r>
              <a:rPr sz="1400" spc="-25" dirty="0">
                <a:latin typeface="Arial"/>
                <a:cs typeface="Arial"/>
              </a:rPr>
              <a:t> </a:t>
            </a:r>
            <a:r>
              <a:rPr sz="1400" dirty="0">
                <a:latin typeface="Arial"/>
                <a:cs typeface="Arial"/>
              </a:rPr>
              <a:t>for</a:t>
            </a:r>
            <a:r>
              <a:rPr sz="1400" spc="-35" dirty="0">
                <a:latin typeface="Arial"/>
                <a:cs typeface="Arial"/>
              </a:rPr>
              <a:t> </a:t>
            </a:r>
            <a:r>
              <a:rPr sz="1400" spc="-10" dirty="0">
                <a:latin typeface="Arial"/>
                <a:cs typeface="Arial"/>
              </a:rPr>
              <a:t>m</a:t>
            </a:r>
            <a:r>
              <a:rPr sz="1400" dirty="0">
                <a:latin typeface="Arial"/>
                <a:cs typeface="Arial"/>
              </a:rPr>
              <a:t>o</a:t>
            </a:r>
            <a:r>
              <a:rPr sz="1400" spc="-25" dirty="0">
                <a:latin typeface="Arial"/>
                <a:cs typeface="Arial"/>
              </a:rPr>
              <a:t>v</a:t>
            </a:r>
            <a:r>
              <a:rPr sz="1400" dirty="0">
                <a:latin typeface="Arial"/>
                <a:cs typeface="Arial"/>
              </a:rPr>
              <a:t>ing s</a:t>
            </a:r>
            <a:r>
              <a:rPr sz="1400" spc="-10" dirty="0">
                <a:latin typeface="Arial"/>
                <a:cs typeface="Arial"/>
              </a:rPr>
              <a:t>m</a:t>
            </a:r>
            <a:r>
              <a:rPr sz="1400" dirty="0">
                <a:latin typeface="Arial"/>
                <a:cs typeface="Arial"/>
              </a:rPr>
              <a:t>all</a:t>
            </a:r>
            <a:r>
              <a:rPr sz="1400" spc="-20" dirty="0">
                <a:latin typeface="Arial"/>
                <a:cs typeface="Arial"/>
              </a:rPr>
              <a:t> </a:t>
            </a:r>
            <a:r>
              <a:rPr sz="1400" spc="-10" dirty="0">
                <a:latin typeface="Arial"/>
                <a:cs typeface="Arial"/>
              </a:rPr>
              <a:t>m</a:t>
            </a:r>
            <a:r>
              <a:rPr sz="1400" dirty="0">
                <a:latin typeface="Arial"/>
                <a:cs typeface="Arial"/>
              </a:rPr>
              <a:t>aterials</a:t>
            </a:r>
            <a:r>
              <a:rPr sz="1400" spc="-40" dirty="0">
                <a:latin typeface="Arial"/>
                <a:cs typeface="Arial"/>
              </a:rPr>
              <a:t> </a:t>
            </a:r>
            <a:r>
              <a:rPr sz="1400" dirty="0">
                <a:latin typeface="Arial"/>
                <a:cs typeface="Arial"/>
              </a:rPr>
              <a:t>in</a:t>
            </a:r>
            <a:r>
              <a:rPr sz="1400" spc="-10" dirty="0">
                <a:latin typeface="Arial"/>
                <a:cs typeface="Arial"/>
              </a:rPr>
              <a:t> </a:t>
            </a:r>
            <a:r>
              <a:rPr sz="1400" dirty="0">
                <a:latin typeface="Arial"/>
                <a:cs typeface="Arial"/>
              </a:rPr>
              <a:t>the</a:t>
            </a:r>
            <a:r>
              <a:rPr sz="1400" spc="-25" dirty="0">
                <a:latin typeface="Arial"/>
                <a:cs typeface="Arial"/>
              </a:rPr>
              <a:t> </a:t>
            </a:r>
            <a:r>
              <a:rPr sz="1400" dirty="0">
                <a:latin typeface="Arial"/>
                <a:cs typeface="Arial"/>
              </a:rPr>
              <a:t>shop</a:t>
            </a:r>
            <a:endParaRPr sz="1400">
              <a:latin typeface="Arial"/>
              <a:cs typeface="Arial"/>
            </a:endParaRPr>
          </a:p>
        </p:txBody>
      </p:sp>
      <p:sp>
        <p:nvSpPr>
          <p:cNvPr id="10" name="object 10"/>
          <p:cNvSpPr txBox="1"/>
          <p:nvPr/>
        </p:nvSpPr>
        <p:spPr>
          <a:xfrm>
            <a:off x="2345817" y="5548423"/>
            <a:ext cx="887094" cy="204470"/>
          </a:xfrm>
          <a:prstGeom prst="rect">
            <a:avLst/>
          </a:prstGeom>
        </p:spPr>
        <p:txBody>
          <a:bodyPr vert="horz" wrap="square" lIns="0" tIns="0" rIns="0" bIns="0" rtlCol="0">
            <a:spAutoFit/>
          </a:bodyPr>
          <a:lstStyle/>
          <a:p>
            <a:pPr marL="12700">
              <a:lnSpc>
                <a:spcPct val="100000"/>
              </a:lnSpc>
            </a:pPr>
            <a:r>
              <a:rPr sz="1400" dirty="0">
                <a:latin typeface="Arial"/>
                <a:cs typeface="Arial"/>
              </a:rPr>
              <a:t>Pa</a:t>
            </a:r>
            <a:r>
              <a:rPr sz="1400" spc="-5" dirty="0">
                <a:latin typeface="Arial"/>
                <a:cs typeface="Arial"/>
              </a:rPr>
              <a:t>l</a:t>
            </a:r>
            <a:r>
              <a:rPr sz="1400" dirty="0">
                <a:latin typeface="Arial"/>
                <a:cs typeface="Arial"/>
              </a:rPr>
              <a:t>let</a:t>
            </a:r>
            <a:r>
              <a:rPr sz="1400" spc="-15" dirty="0">
                <a:latin typeface="Arial"/>
                <a:cs typeface="Arial"/>
              </a:rPr>
              <a:t> </a:t>
            </a:r>
            <a:r>
              <a:rPr sz="1400" dirty="0">
                <a:latin typeface="Arial"/>
                <a:cs typeface="Arial"/>
              </a:rPr>
              <a:t>Jack</a:t>
            </a:r>
            <a:endParaRPr sz="1400">
              <a:latin typeface="Arial"/>
              <a:cs typeface="Arial"/>
            </a:endParaRPr>
          </a:p>
        </p:txBody>
      </p:sp>
      <p:sp>
        <p:nvSpPr>
          <p:cNvPr id="11" name="Title 10" hidden="1"/>
          <p:cNvSpPr>
            <a:spLocks noGrp="1"/>
          </p:cNvSpPr>
          <p:nvPr>
            <p:ph type="title"/>
          </p:nvPr>
        </p:nvSpPr>
        <p:spPr>
          <a:xfrm>
            <a:off x="556361" y="555615"/>
            <a:ext cx="8031276" cy="1107996"/>
          </a:xfrm>
        </p:spPr>
        <p:txBody>
          <a:bodyPr/>
          <a:lstStyle/>
          <a:p>
            <a:r>
              <a:rPr lang="en-US" dirty="0" smtClean="0"/>
              <a:t>Material Handling equipment – Lighten the Load</a:t>
            </a:r>
            <a:endParaRPr lang="en-US" dirty="0"/>
          </a:p>
        </p:txBody>
      </p:sp>
      <p:sp>
        <p:nvSpPr>
          <p:cNvPr id="12" name="Slide Number Placeholder 11"/>
          <p:cNvSpPr>
            <a:spLocks noGrp="1"/>
          </p:cNvSpPr>
          <p:nvPr>
            <p:ph type="sldNum" sz="quarter" idx="7"/>
          </p:nvPr>
        </p:nvSpPr>
        <p:spPr/>
        <p:txBody>
          <a:bodyPr/>
          <a:lstStyle/>
          <a:p>
            <a:pPr marL="110489">
              <a:lnSpc>
                <a:spcPct val="100000"/>
              </a:lnSpc>
            </a:pPr>
            <a:fld id="{81D60167-4931-47E6-BA6A-407CBD079E47}" type="slidenum">
              <a:rPr lang="en-US" smtClean="0"/>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4CC"/>
            </a:solidFill>
          </a:ln>
        </p:spPr>
        <p:txBody>
          <a:bodyPr wrap="square" lIns="0" tIns="0" rIns="0" bIns="0" rtlCol="0"/>
          <a:lstStyle/>
          <a:p>
            <a:endParaRPr/>
          </a:p>
        </p:txBody>
      </p:sp>
      <p:sp>
        <p:nvSpPr>
          <p:cNvPr id="3" name="object 3"/>
          <p:cNvSpPr txBox="1"/>
          <p:nvPr/>
        </p:nvSpPr>
        <p:spPr>
          <a:xfrm>
            <a:off x="535940" y="486647"/>
            <a:ext cx="6603365" cy="457200"/>
          </a:xfrm>
          <a:prstGeom prst="rect">
            <a:avLst/>
          </a:prstGeom>
        </p:spPr>
        <p:txBody>
          <a:bodyPr vert="horz" wrap="square" lIns="0" tIns="0" rIns="0" bIns="0" rtlCol="0">
            <a:spAutoFit/>
          </a:bodyPr>
          <a:lstStyle/>
          <a:p>
            <a:pPr marL="12700">
              <a:lnSpc>
                <a:spcPts val="4285"/>
              </a:lnSpc>
              <a:tabLst>
                <a:tab pos="3947795" algn="l"/>
                <a:tab pos="4888230" algn="l"/>
              </a:tabLst>
            </a:pPr>
            <a:r>
              <a:rPr sz="3600" b="1" dirty="0">
                <a:solidFill>
                  <a:srgbClr val="0C2FB8"/>
                </a:solidFill>
                <a:latin typeface="Arial"/>
                <a:cs typeface="Arial"/>
              </a:rPr>
              <a:t>Mate</a:t>
            </a:r>
            <a:r>
              <a:rPr sz="3600" b="1" spc="5" dirty="0">
                <a:solidFill>
                  <a:srgbClr val="0C2FB8"/>
                </a:solidFill>
                <a:latin typeface="Arial"/>
                <a:cs typeface="Arial"/>
              </a:rPr>
              <a:t>r</a:t>
            </a:r>
            <a:r>
              <a:rPr sz="3600" b="1" dirty="0">
                <a:solidFill>
                  <a:srgbClr val="0C2FB8"/>
                </a:solidFill>
                <a:latin typeface="Arial"/>
                <a:cs typeface="Arial"/>
              </a:rPr>
              <a:t>ial</a:t>
            </a:r>
            <a:r>
              <a:rPr sz="3600" b="1" spc="-15" dirty="0">
                <a:solidFill>
                  <a:srgbClr val="0C2FB8"/>
                </a:solidFill>
                <a:latin typeface="Arial"/>
                <a:cs typeface="Arial"/>
              </a:rPr>
              <a:t> </a:t>
            </a:r>
            <a:r>
              <a:rPr sz="3600" b="1" dirty="0">
                <a:solidFill>
                  <a:srgbClr val="0C2FB8"/>
                </a:solidFill>
                <a:latin typeface="Arial"/>
                <a:cs typeface="Arial"/>
              </a:rPr>
              <a:t>Handli</a:t>
            </a:r>
            <a:r>
              <a:rPr sz="3600" b="1" spc="-15" dirty="0">
                <a:solidFill>
                  <a:srgbClr val="0C2FB8"/>
                </a:solidFill>
                <a:latin typeface="Arial"/>
                <a:cs typeface="Arial"/>
              </a:rPr>
              <a:t>n</a:t>
            </a:r>
            <a:r>
              <a:rPr sz="3600" b="1" dirty="0">
                <a:solidFill>
                  <a:srgbClr val="0C2FB8"/>
                </a:solidFill>
                <a:latin typeface="Arial"/>
                <a:cs typeface="Arial"/>
              </a:rPr>
              <a:t>g	and	Storage</a:t>
            </a:r>
            <a:endParaRPr sz="3600" dirty="0">
              <a:latin typeface="Arial"/>
              <a:cs typeface="Arial"/>
            </a:endParaRPr>
          </a:p>
        </p:txBody>
      </p:sp>
      <p:sp>
        <p:nvSpPr>
          <p:cNvPr id="7" name="Title 6" hidden="1"/>
          <p:cNvSpPr>
            <a:spLocks noGrp="1"/>
          </p:cNvSpPr>
          <p:nvPr>
            <p:ph type="title"/>
          </p:nvPr>
        </p:nvSpPr>
        <p:spPr>
          <a:xfrm>
            <a:off x="556361" y="555615"/>
            <a:ext cx="8031276" cy="553998"/>
          </a:xfrm>
        </p:spPr>
        <p:txBody>
          <a:bodyPr/>
          <a:lstStyle/>
          <a:p>
            <a:r>
              <a:rPr lang="en-US" dirty="0" smtClean="0"/>
              <a:t>Material Handling and Storage 2</a:t>
            </a:r>
            <a:endParaRPr lang="en-US" dirty="0"/>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10489">
              <a:lnSpc>
                <a:spcPct val="100000"/>
              </a:lnSpc>
            </a:pPr>
            <a:r>
              <a:rPr dirty="0"/>
              <a:t>2</a:t>
            </a:r>
          </a:p>
        </p:txBody>
      </p:sp>
      <p:sp>
        <p:nvSpPr>
          <p:cNvPr id="4" name="object 4"/>
          <p:cNvSpPr txBox="1"/>
          <p:nvPr/>
        </p:nvSpPr>
        <p:spPr>
          <a:xfrm>
            <a:off x="535940" y="1011205"/>
            <a:ext cx="8246109" cy="5034712"/>
          </a:xfrm>
          <a:prstGeom prst="rect">
            <a:avLst/>
          </a:prstGeom>
        </p:spPr>
        <p:txBody>
          <a:bodyPr vert="horz" wrap="square" lIns="0" tIns="0" rIns="0" bIns="0" rtlCol="0">
            <a:spAutoFit/>
          </a:bodyPr>
          <a:lstStyle/>
          <a:p>
            <a:pPr marL="12700">
              <a:lnSpc>
                <a:spcPct val="100000"/>
              </a:lnSpc>
            </a:pPr>
            <a:r>
              <a:rPr sz="2400" b="1" dirty="0">
                <a:solidFill>
                  <a:srgbClr val="0C2FB8"/>
                </a:solidFill>
                <a:latin typeface="Arial"/>
                <a:cs typeface="Arial"/>
              </a:rPr>
              <a:t>Module</a:t>
            </a:r>
            <a:r>
              <a:rPr sz="2400" b="1" spc="-20" dirty="0">
                <a:solidFill>
                  <a:srgbClr val="0C2FB8"/>
                </a:solidFill>
                <a:latin typeface="Arial"/>
                <a:cs typeface="Arial"/>
              </a:rPr>
              <a:t> </a:t>
            </a:r>
            <a:r>
              <a:rPr sz="2400" b="1" dirty="0">
                <a:solidFill>
                  <a:srgbClr val="0C2FB8"/>
                </a:solidFill>
                <a:latin typeface="Arial"/>
                <a:cs typeface="Arial"/>
              </a:rPr>
              <a:t>3</a:t>
            </a:r>
            <a:endParaRPr sz="2400" dirty="0">
              <a:latin typeface="Arial"/>
              <a:cs typeface="Arial"/>
            </a:endParaRPr>
          </a:p>
          <a:p>
            <a:pPr marL="34290">
              <a:lnSpc>
                <a:spcPct val="100000"/>
              </a:lnSpc>
              <a:spcBef>
                <a:spcPts val="1685"/>
              </a:spcBef>
            </a:pPr>
            <a:r>
              <a:rPr sz="2400" b="1" spc="-5" dirty="0">
                <a:solidFill>
                  <a:srgbClr val="0C2FB8"/>
                </a:solidFill>
                <a:latin typeface="Arial"/>
                <a:cs typeface="Arial"/>
              </a:rPr>
              <a:t>T</a:t>
            </a:r>
            <a:r>
              <a:rPr sz="2400" b="1" dirty="0">
                <a:solidFill>
                  <a:srgbClr val="0C2FB8"/>
                </a:solidFill>
                <a:latin typeface="Arial"/>
                <a:cs typeface="Arial"/>
              </a:rPr>
              <a:t>o</a:t>
            </a:r>
            <a:r>
              <a:rPr sz="2400" b="1" spc="-10" dirty="0">
                <a:solidFill>
                  <a:srgbClr val="0C2FB8"/>
                </a:solidFill>
                <a:latin typeface="Arial"/>
                <a:cs typeface="Arial"/>
              </a:rPr>
              <a:t> </a:t>
            </a:r>
            <a:r>
              <a:rPr sz="2400" b="1" dirty="0">
                <a:solidFill>
                  <a:srgbClr val="0C2FB8"/>
                </a:solidFill>
                <a:latin typeface="Arial"/>
                <a:cs typeface="Arial"/>
              </a:rPr>
              <a:t>safely</a:t>
            </a:r>
            <a:r>
              <a:rPr sz="2400" b="1" spc="5" dirty="0">
                <a:solidFill>
                  <a:srgbClr val="0C2FB8"/>
                </a:solidFill>
                <a:latin typeface="Arial"/>
                <a:cs typeface="Arial"/>
              </a:rPr>
              <a:t> </a:t>
            </a:r>
            <a:r>
              <a:rPr sz="2400" b="1" spc="-5" dirty="0">
                <a:solidFill>
                  <a:srgbClr val="0C2FB8"/>
                </a:solidFill>
                <a:latin typeface="Arial"/>
                <a:cs typeface="Arial"/>
              </a:rPr>
              <a:t>us</a:t>
            </a:r>
            <a:r>
              <a:rPr sz="2400" b="1" dirty="0">
                <a:solidFill>
                  <a:srgbClr val="0C2FB8"/>
                </a:solidFill>
                <a:latin typeface="Arial"/>
                <a:cs typeface="Arial"/>
              </a:rPr>
              <a:t>e slings</a:t>
            </a:r>
            <a:r>
              <a:rPr sz="2400" b="1" spc="-30" dirty="0">
                <a:solidFill>
                  <a:srgbClr val="0C2FB8"/>
                </a:solidFill>
                <a:latin typeface="Arial"/>
                <a:cs typeface="Arial"/>
              </a:rPr>
              <a:t> </a:t>
            </a:r>
            <a:r>
              <a:rPr sz="2400" b="1" dirty="0">
                <a:solidFill>
                  <a:srgbClr val="0C2FB8"/>
                </a:solidFill>
                <a:latin typeface="Arial"/>
                <a:cs typeface="Arial"/>
              </a:rPr>
              <a:t>take</a:t>
            </a:r>
            <a:r>
              <a:rPr sz="2400" b="1" spc="5" dirty="0">
                <a:solidFill>
                  <a:srgbClr val="0C2FB8"/>
                </a:solidFill>
                <a:latin typeface="Arial"/>
                <a:cs typeface="Arial"/>
              </a:rPr>
              <a:t> </a:t>
            </a:r>
            <a:r>
              <a:rPr sz="2400" b="1" dirty="0">
                <a:solidFill>
                  <a:srgbClr val="0C2FB8"/>
                </a:solidFill>
                <a:latin typeface="Arial"/>
                <a:cs typeface="Arial"/>
              </a:rPr>
              <a:t>the foll</a:t>
            </a:r>
            <a:r>
              <a:rPr sz="2400" b="1" spc="-10" dirty="0">
                <a:solidFill>
                  <a:srgbClr val="0C2FB8"/>
                </a:solidFill>
                <a:latin typeface="Arial"/>
                <a:cs typeface="Arial"/>
              </a:rPr>
              <a:t>o</a:t>
            </a:r>
            <a:r>
              <a:rPr sz="2400" b="1" spc="10" dirty="0">
                <a:solidFill>
                  <a:srgbClr val="0C2FB8"/>
                </a:solidFill>
                <a:latin typeface="Arial"/>
                <a:cs typeface="Arial"/>
              </a:rPr>
              <a:t>w</a:t>
            </a:r>
            <a:r>
              <a:rPr sz="2400" b="1" dirty="0">
                <a:solidFill>
                  <a:srgbClr val="0C2FB8"/>
                </a:solidFill>
                <a:latin typeface="Arial"/>
                <a:cs typeface="Arial"/>
              </a:rPr>
              <a:t>i</a:t>
            </a:r>
            <a:r>
              <a:rPr sz="2400" b="1" spc="-10" dirty="0">
                <a:solidFill>
                  <a:srgbClr val="0C2FB8"/>
                </a:solidFill>
                <a:latin typeface="Arial"/>
                <a:cs typeface="Arial"/>
              </a:rPr>
              <a:t>n</a:t>
            </a:r>
            <a:r>
              <a:rPr sz="2400" b="1" dirty="0">
                <a:solidFill>
                  <a:srgbClr val="0C2FB8"/>
                </a:solidFill>
                <a:latin typeface="Arial"/>
                <a:cs typeface="Arial"/>
              </a:rPr>
              <a:t>g</a:t>
            </a:r>
            <a:r>
              <a:rPr sz="2400" b="1" spc="-50" dirty="0">
                <a:solidFill>
                  <a:srgbClr val="0C2FB8"/>
                </a:solidFill>
                <a:latin typeface="Arial"/>
                <a:cs typeface="Arial"/>
              </a:rPr>
              <a:t> </a:t>
            </a:r>
            <a:r>
              <a:rPr sz="2400" b="1" dirty="0">
                <a:solidFill>
                  <a:srgbClr val="0C2FB8"/>
                </a:solidFill>
                <a:latin typeface="Arial"/>
                <a:cs typeface="Arial"/>
              </a:rPr>
              <a:t>prec</a:t>
            </a:r>
            <a:r>
              <a:rPr sz="2400" b="1" spc="-10" dirty="0">
                <a:solidFill>
                  <a:srgbClr val="0C2FB8"/>
                </a:solidFill>
                <a:latin typeface="Arial"/>
                <a:cs typeface="Arial"/>
              </a:rPr>
              <a:t>a</a:t>
            </a:r>
            <a:r>
              <a:rPr sz="2400" b="1" dirty="0">
                <a:solidFill>
                  <a:srgbClr val="0C2FB8"/>
                </a:solidFill>
                <a:latin typeface="Arial"/>
                <a:cs typeface="Arial"/>
              </a:rPr>
              <a:t>ution</a:t>
            </a:r>
            <a:r>
              <a:rPr sz="2400" b="1" spc="-10" dirty="0">
                <a:solidFill>
                  <a:srgbClr val="0C2FB8"/>
                </a:solidFill>
                <a:latin typeface="Arial"/>
                <a:cs typeface="Arial"/>
              </a:rPr>
              <a:t>s</a:t>
            </a:r>
            <a:r>
              <a:rPr sz="2400" b="1" dirty="0">
                <a:solidFill>
                  <a:srgbClr val="0C2FB8"/>
                </a:solidFill>
                <a:latin typeface="Arial"/>
                <a:cs typeface="Arial"/>
              </a:rPr>
              <a:t>:</a:t>
            </a:r>
            <a:endParaRPr sz="2400" dirty="0">
              <a:latin typeface="Arial"/>
              <a:cs typeface="Arial"/>
            </a:endParaRPr>
          </a:p>
          <a:p>
            <a:pPr>
              <a:lnSpc>
                <a:spcPct val="100000"/>
              </a:lnSpc>
              <a:spcBef>
                <a:spcPts val="8"/>
              </a:spcBef>
            </a:pPr>
            <a:endParaRPr sz="2500" dirty="0">
              <a:latin typeface="Times New Roman"/>
              <a:cs typeface="Times New Roman"/>
            </a:endParaRPr>
          </a:p>
          <a:p>
            <a:pPr marL="368300">
              <a:lnSpc>
                <a:spcPct val="100000"/>
              </a:lnSpc>
            </a:pPr>
            <a:r>
              <a:rPr sz="2400" spc="105" dirty="0" smtClean="0">
                <a:solidFill>
                  <a:srgbClr val="0C2FB8"/>
                </a:solidFill>
                <a:latin typeface="Wingdings"/>
                <a:cs typeface="Wingdings"/>
              </a:rPr>
              <a:t></a:t>
            </a:r>
            <a:r>
              <a:rPr lang="en-US" sz="2400" spc="105" dirty="0" smtClean="0">
                <a:solidFill>
                  <a:srgbClr val="0C2FB8"/>
                </a:solidFill>
                <a:latin typeface="Wingdings"/>
                <a:cs typeface="Wingdings"/>
              </a:rPr>
              <a:t> </a:t>
            </a:r>
            <a:r>
              <a:rPr sz="2400" dirty="0" smtClean="0">
                <a:latin typeface="Arial"/>
                <a:cs typeface="Arial"/>
              </a:rPr>
              <a:t>“</a:t>
            </a:r>
            <a:r>
              <a:rPr sz="2400" dirty="0">
                <a:latin typeface="Arial"/>
                <a:cs typeface="Arial"/>
              </a:rPr>
              <a:t>Do not</a:t>
            </a:r>
            <a:r>
              <a:rPr sz="2400" spc="-10" dirty="0">
                <a:latin typeface="Arial"/>
                <a:cs typeface="Arial"/>
              </a:rPr>
              <a:t> </a:t>
            </a:r>
            <a:r>
              <a:rPr sz="2400" dirty="0">
                <a:latin typeface="Arial"/>
                <a:cs typeface="Arial"/>
              </a:rPr>
              <a:t>ki</a:t>
            </a:r>
            <a:r>
              <a:rPr sz="2400" spc="-10" dirty="0">
                <a:latin typeface="Arial"/>
                <a:cs typeface="Arial"/>
              </a:rPr>
              <a:t>n</a:t>
            </a:r>
            <a:r>
              <a:rPr sz="2400" dirty="0">
                <a:latin typeface="Arial"/>
                <a:cs typeface="Arial"/>
              </a:rPr>
              <a:t>k</a:t>
            </a:r>
            <a:r>
              <a:rPr sz="2400" spc="10" dirty="0">
                <a:latin typeface="Arial"/>
                <a:cs typeface="Arial"/>
              </a:rPr>
              <a:t> </a:t>
            </a:r>
            <a:r>
              <a:rPr sz="2400" dirty="0">
                <a:latin typeface="Arial"/>
                <a:cs typeface="Arial"/>
              </a:rPr>
              <a:t>sl</a:t>
            </a:r>
            <a:r>
              <a:rPr sz="2400" spc="-10" dirty="0">
                <a:latin typeface="Arial"/>
                <a:cs typeface="Arial"/>
              </a:rPr>
              <a:t>i</a:t>
            </a:r>
            <a:r>
              <a:rPr sz="2400" dirty="0">
                <a:latin typeface="Arial"/>
                <a:cs typeface="Arial"/>
              </a:rPr>
              <a:t>ng</a:t>
            </a:r>
            <a:r>
              <a:rPr sz="2400" spc="25" dirty="0">
                <a:latin typeface="Arial"/>
                <a:cs typeface="Arial"/>
              </a:rPr>
              <a:t> </a:t>
            </a:r>
            <a:r>
              <a:rPr sz="2400" dirty="0">
                <a:latin typeface="Arial"/>
                <a:cs typeface="Arial"/>
              </a:rPr>
              <a:t>l</a:t>
            </a:r>
            <a:r>
              <a:rPr sz="2400" spc="-10" dirty="0">
                <a:latin typeface="Arial"/>
                <a:cs typeface="Arial"/>
              </a:rPr>
              <a:t>e</a:t>
            </a:r>
            <a:r>
              <a:rPr sz="2400" dirty="0">
                <a:latin typeface="Arial"/>
                <a:cs typeface="Arial"/>
              </a:rPr>
              <a:t>gs</a:t>
            </a:r>
          </a:p>
          <a:p>
            <a:pPr marL="368300">
              <a:lnSpc>
                <a:spcPct val="100000"/>
              </a:lnSpc>
            </a:pPr>
            <a:r>
              <a:rPr sz="2400" spc="105" dirty="0" smtClean="0">
                <a:solidFill>
                  <a:srgbClr val="0C2FB8"/>
                </a:solidFill>
                <a:latin typeface="Wingdings"/>
                <a:cs typeface="Wingdings"/>
              </a:rPr>
              <a:t></a:t>
            </a:r>
            <a:r>
              <a:rPr lang="en-US" sz="2400" spc="105" dirty="0" smtClean="0">
                <a:solidFill>
                  <a:srgbClr val="0C2FB8"/>
                </a:solidFill>
                <a:latin typeface="Wingdings"/>
                <a:cs typeface="Wingdings"/>
              </a:rPr>
              <a:t> </a:t>
            </a:r>
            <a:r>
              <a:rPr sz="2400" dirty="0" smtClean="0">
                <a:latin typeface="Arial"/>
                <a:cs typeface="Arial"/>
              </a:rPr>
              <a:t>Do</a:t>
            </a:r>
            <a:r>
              <a:rPr sz="2400" spc="-10" dirty="0" smtClean="0">
                <a:latin typeface="Arial"/>
                <a:cs typeface="Arial"/>
              </a:rPr>
              <a:t> </a:t>
            </a:r>
            <a:r>
              <a:rPr sz="2400" dirty="0">
                <a:latin typeface="Arial"/>
                <a:cs typeface="Arial"/>
              </a:rPr>
              <a:t>not</a:t>
            </a:r>
            <a:r>
              <a:rPr sz="2400" spc="5" dirty="0">
                <a:latin typeface="Arial"/>
                <a:cs typeface="Arial"/>
              </a:rPr>
              <a:t> </a:t>
            </a:r>
            <a:r>
              <a:rPr sz="2400" dirty="0">
                <a:latin typeface="Arial"/>
                <a:cs typeface="Arial"/>
              </a:rPr>
              <a:t>l</a:t>
            </a:r>
            <a:r>
              <a:rPr sz="2400" spc="-10" dirty="0">
                <a:latin typeface="Arial"/>
                <a:cs typeface="Arial"/>
              </a:rPr>
              <a:t>o</a:t>
            </a:r>
            <a:r>
              <a:rPr sz="2400" dirty="0">
                <a:latin typeface="Arial"/>
                <a:cs typeface="Arial"/>
              </a:rPr>
              <a:t>ad</a:t>
            </a:r>
            <a:r>
              <a:rPr sz="2400" spc="5" dirty="0">
                <a:latin typeface="Arial"/>
                <a:cs typeface="Arial"/>
              </a:rPr>
              <a:t> </a:t>
            </a:r>
            <a:r>
              <a:rPr sz="2400" dirty="0">
                <a:latin typeface="Arial"/>
                <a:cs typeface="Arial"/>
              </a:rPr>
              <a:t>sl</a:t>
            </a:r>
            <a:r>
              <a:rPr sz="2400" spc="-10" dirty="0">
                <a:latin typeface="Arial"/>
                <a:cs typeface="Arial"/>
              </a:rPr>
              <a:t>i</a:t>
            </a:r>
            <a:r>
              <a:rPr sz="2400" dirty="0">
                <a:latin typeface="Arial"/>
                <a:cs typeface="Arial"/>
              </a:rPr>
              <a:t>ngs</a:t>
            </a:r>
            <a:r>
              <a:rPr sz="2400" spc="20" dirty="0">
                <a:latin typeface="Arial"/>
                <a:cs typeface="Arial"/>
              </a:rPr>
              <a:t> </a:t>
            </a:r>
            <a:r>
              <a:rPr sz="2400" dirty="0">
                <a:latin typeface="Arial"/>
                <a:cs typeface="Arial"/>
              </a:rPr>
              <a:t>bey</a:t>
            </a:r>
            <a:r>
              <a:rPr sz="2400" spc="-10" dirty="0">
                <a:latin typeface="Arial"/>
                <a:cs typeface="Arial"/>
              </a:rPr>
              <a:t>o</a:t>
            </a:r>
            <a:r>
              <a:rPr sz="2400" dirty="0">
                <a:latin typeface="Arial"/>
                <a:cs typeface="Arial"/>
              </a:rPr>
              <a:t>nd</a:t>
            </a:r>
            <a:r>
              <a:rPr sz="2400" spc="5" dirty="0">
                <a:latin typeface="Arial"/>
                <a:cs typeface="Arial"/>
              </a:rPr>
              <a:t> </a:t>
            </a:r>
            <a:r>
              <a:rPr sz="2400" dirty="0">
                <a:latin typeface="Arial"/>
                <a:cs typeface="Arial"/>
              </a:rPr>
              <a:t>their </a:t>
            </a:r>
            <a:r>
              <a:rPr sz="2400" spc="5" dirty="0">
                <a:latin typeface="Arial"/>
                <a:cs typeface="Arial"/>
              </a:rPr>
              <a:t>r</a:t>
            </a:r>
            <a:r>
              <a:rPr sz="2400" dirty="0">
                <a:latin typeface="Arial"/>
                <a:cs typeface="Arial"/>
              </a:rPr>
              <a:t>ated</a:t>
            </a:r>
            <a:r>
              <a:rPr sz="2400" spc="20" dirty="0">
                <a:latin typeface="Arial"/>
                <a:cs typeface="Arial"/>
              </a:rPr>
              <a:t> </a:t>
            </a:r>
            <a:r>
              <a:rPr sz="2400" dirty="0">
                <a:latin typeface="Arial"/>
                <a:cs typeface="Arial"/>
              </a:rPr>
              <a:t>cap</a:t>
            </a:r>
            <a:r>
              <a:rPr sz="2400" spc="-10" dirty="0">
                <a:latin typeface="Arial"/>
                <a:cs typeface="Arial"/>
              </a:rPr>
              <a:t>a</a:t>
            </a:r>
            <a:r>
              <a:rPr sz="2400" dirty="0">
                <a:latin typeface="Arial"/>
                <a:cs typeface="Arial"/>
              </a:rPr>
              <a:t>city</a:t>
            </a:r>
          </a:p>
          <a:p>
            <a:pPr marL="368300">
              <a:lnSpc>
                <a:spcPct val="100000"/>
              </a:lnSpc>
            </a:pPr>
            <a:r>
              <a:rPr sz="2400" spc="105" dirty="0" smtClean="0">
                <a:solidFill>
                  <a:srgbClr val="0C2FB8"/>
                </a:solidFill>
                <a:latin typeface="Wingdings"/>
                <a:cs typeface="Wingdings"/>
              </a:rPr>
              <a:t></a:t>
            </a:r>
            <a:r>
              <a:rPr lang="en-US" sz="2400" spc="105" dirty="0" smtClean="0">
                <a:solidFill>
                  <a:srgbClr val="0C2FB8"/>
                </a:solidFill>
                <a:latin typeface="Wingdings"/>
                <a:cs typeface="Wingdings"/>
              </a:rPr>
              <a:t> </a:t>
            </a:r>
            <a:r>
              <a:rPr sz="2400" dirty="0" smtClean="0">
                <a:latin typeface="Arial"/>
                <a:cs typeface="Arial"/>
              </a:rPr>
              <a:t>K</a:t>
            </a:r>
            <a:r>
              <a:rPr sz="2400" spc="-10" dirty="0" smtClean="0">
                <a:latin typeface="Arial"/>
                <a:cs typeface="Arial"/>
              </a:rPr>
              <a:t>e</a:t>
            </a:r>
            <a:r>
              <a:rPr sz="2400" dirty="0" smtClean="0">
                <a:latin typeface="Arial"/>
                <a:cs typeface="Arial"/>
              </a:rPr>
              <a:t>ep</a:t>
            </a:r>
            <a:r>
              <a:rPr sz="2400" spc="5" dirty="0" smtClean="0">
                <a:latin typeface="Arial"/>
                <a:cs typeface="Arial"/>
              </a:rPr>
              <a:t> </a:t>
            </a:r>
            <a:r>
              <a:rPr sz="2400" dirty="0">
                <a:latin typeface="Arial"/>
                <a:cs typeface="Arial"/>
              </a:rPr>
              <a:t>susp</a:t>
            </a:r>
            <a:r>
              <a:rPr sz="2400" spc="-10" dirty="0">
                <a:latin typeface="Arial"/>
                <a:cs typeface="Arial"/>
              </a:rPr>
              <a:t>e</a:t>
            </a:r>
            <a:r>
              <a:rPr sz="2400" dirty="0">
                <a:latin typeface="Arial"/>
                <a:cs typeface="Arial"/>
              </a:rPr>
              <a:t>nd</a:t>
            </a:r>
            <a:r>
              <a:rPr sz="2400" spc="-10" dirty="0">
                <a:latin typeface="Arial"/>
                <a:cs typeface="Arial"/>
              </a:rPr>
              <a:t>e</a:t>
            </a:r>
            <a:r>
              <a:rPr sz="2400" dirty="0">
                <a:latin typeface="Arial"/>
                <a:cs typeface="Arial"/>
              </a:rPr>
              <a:t>d</a:t>
            </a:r>
            <a:r>
              <a:rPr sz="2400" spc="20" dirty="0">
                <a:latin typeface="Arial"/>
                <a:cs typeface="Arial"/>
              </a:rPr>
              <a:t> </a:t>
            </a:r>
            <a:r>
              <a:rPr sz="2400" dirty="0">
                <a:latin typeface="Arial"/>
                <a:cs typeface="Arial"/>
              </a:rPr>
              <a:t>l</a:t>
            </a:r>
            <a:r>
              <a:rPr sz="2400" spc="-10" dirty="0">
                <a:latin typeface="Arial"/>
                <a:cs typeface="Arial"/>
              </a:rPr>
              <a:t>o</a:t>
            </a:r>
            <a:r>
              <a:rPr sz="2400" dirty="0">
                <a:latin typeface="Arial"/>
                <a:cs typeface="Arial"/>
              </a:rPr>
              <a:t>ads</a:t>
            </a:r>
            <a:r>
              <a:rPr sz="2400" spc="20" dirty="0">
                <a:latin typeface="Arial"/>
                <a:cs typeface="Arial"/>
              </a:rPr>
              <a:t> </a:t>
            </a:r>
            <a:r>
              <a:rPr sz="2400" dirty="0">
                <a:latin typeface="Arial"/>
                <a:cs typeface="Arial"/>
              </a:rPr>
              <a:t>cl</a:t>
            </a:r>
            <a:r>
              <a:rPr sz="2400" spc="-10" dirty="0">
                <a:latin typeface="Arial"/>
                <a:cs typeface="Arial"/>
              </a:rPr>
              <a:t>e</a:t>
            </a:r>
            <a:r>
              <a:rPr sz="2400" dirty="0">
                <a:latin typeface="Arial"/>
                <a:cs typeface="Arial"/>
              </a:rPr>
              <a:t>ar of</a:t>
            </a:r>
            <a:r>
              <a:rPr sz="2400" spc="5" dirty="0">
                <a:latin typeface="Arial"/>
                <a:cs typeface="Arial"/>
              </a:rPr>
              <a:t> </a:t>
            </a:r>
            <a:r>
              <a:rPr sz="2400" spc="-10" dirty="0">
                <a:latin typeface="Arial"/>
                <a:cs typeface="Arial"/>
              </a:rPr>
              <a:t>a</a:t>
            </a:r>
            <a:r>
              <a:rPr sz="2400" dirty="0">
                <a:latin typeface="Arial"/>
                <a:cs typeface="Arial"/>
              </a:rPr>
              <a:t>ll</a:t>
            </a:r>
            <a:r>
              <a:rPr sz="2400" spc="20" dirty="0">
                <a:latin typeface="Arial"/>
                <a:cs typeface="Arial"/>
              </a:rPr>
              <a:t> </a:t>
            </a:r>
            <a:r>
              <a:rPr sz="2400" dirty="0">
                <a:latin typeface="Arial"/>
                <a:cs typeface="Arial"/>
              </a:rPr>
              <a:t>obstructions</a:t>
            </a:r>
          </a:p>
          <a:p>
            <a:pPr marL="368300">
              <a:lnSpc>
                <a:spcPct val="100000"/>
              </a:lnSpc>
            </a:pPr>
            <a:r>
              <a:rPr sz="2400" spc="105" dirty="0" smtClean="0">
                <a:solidFill>
                  <a:srgbClr val="0C2FB8"/>
                </a:solidFill>
                <a:latin typeface="Wingdings"/>
                <a:cs typeface="Wingdings"/>
              </a:rPr>
              <a:t></a:t>
            </a:r>
            <a:r>
              <a:rPr lang="en-US" sz="2400" spc="105" dirty="0" smtClean="0">
                <a:solidFill>
                  <a:srgbClr val="0C2FB8"/>
                </a:solidFill>
                <a:latin typeface="Wingdings"/>
                <a:cs typeface="Wingdings"/>
              </a:rPr>
              <a:t> </a:t>
            </a:r>
            <a:r>
              <a:rPr sz="2400" dirty="0" smtClean="0">
                <a:latin typeface="Arial"/>
                <a:cs typeface="Arial"/>
              </a:rPr>
              <a:t>R</a:t>
            </a:r>
            <a:r>
              <a:rPr sz="2400" spc="-10" dirty="0" smtClean="0">
                <a:latin typeface="Arial"/>
                <a:cs typeface="Arial"/>
              </a:rPr>
              <a:t>e</a:t>
            </a:r>
            <a:r>
              <a:rPr sz="2400" dirty="0" smtClean="0">
                <a:latin typeface="Arial"/>
                <a:cs typeface="Arial"/>
              </a:rPr>
              <a:t>main</a:t>
            </a:r>
            <a:r>
              <a:rPr sz="2400" spc="20" dirty="0" smtClean="0">
                <a:latin typeface="Arial"/>
                <a:cs typeface="Arial"/>
              </a:rPr>
              <a:t> </a:t>
            </a:r>
            <a:r>
              <a:rPr sz="2400" dirty="0">
                <a:latin typeface="Arial"/>
                <a:cs typeface="Arial"/>
              </a:rPr>
              <a:t>cl</a:t>
            </a:r>
            <a:r>
              <a:rPr sz="2400" spc="-10" dirty="0">
                <a:latin typeface="Arial"/>
                <a:cs typeface="Arial"/>
              </a:rPr>
              <a:t>e</a:t>
            </a:r>
            <a:r>
              <a:rPr sz="2400" dirty="0">
                <a:latin typeface="Arial"/>
                <a:cs typeface="Arial"/>
              </a:rPr>
              <a:t>ar of</a:t>
            </a:r>
            <a:r>
              <a:rPr sz="2400" spc="5" dirty="0">
                <a:latin typeface="Arial"/>
                <a:cs typeface="Arial"/>
              </a:rPr>
              <a:t> </a:t>
            </a:r>
            <a:r>
              <a:rPr sz="2400" spc="-15" dirty="0">
                <a:latin typeface="Arial"/>
                <a:cs typeface="Arial"/>
              </a:rPr>
              <a:t>l</a:t>
            </a:r>
            <a:r>
              <a:rPr sz="2400" dirty="0">
                <a:latin typeface="Arial"/>
                <a:cs typeface="Arial"/>
              </a:rPr>
              <a:t>oa</a:t>
            </a:r>
            <a:r>
              <a:rPr sz="2400" spc="-10" dirty="0">
                <a:latin typeface="Arial"/>
                <a:cs typeface="Arial"/>
              </a:rPr>
              <a:t>d</a:t>
            </a:r>
            <a:r>
              <a:rPr sz="2400" dirty="0">
                <a:latin typeface="Arial"/>
                <a:cs typeface="Arial"/>
              </a:rPr>
              <a:t>s</a:t>
            </a:r>
            <a:r>
              <a:rPr sz="2400" spc="25" dirty="0">
                <a:latin typeface="Arial"/>
                <a:cs typeface="Arial"/>
              </a:rPr>
              <a:t> </a:t>
            </a:r>
            <a:r>
              <a:rPr sz="2400" dirty="0">
                <a:latin typeface="Arial"/>
                <a:cs typeface="Arial"/>
              </a:rPr>
              <a:t>ab</a:t>
            </a:r>
            <a:r>
              <a:rPr sz="2400" spc="-10" dirty="0">
                <a:latin typeface="Arial"/>
                <a:cs typeface="Arial"/>
              </a:rPr>
              <a:t>o</a:t>
            </a:r>
            <a:r>
              <a:rPr sz="2400" dirty="0">
                <a:latin typeface="Arial"/>
                <a:cs typeface="Arial"/>
              </a:rPr>
              <a:t>ut to </a:t>
            </a:r>
            <a:r>
              <a:rPr sz="2400" spc="-10" dirty="0">
                <a:latin typeface="Arial"/>
                <a:cs typeface="Arial"/>
              </a:rPr>
              <a:t>b</a:t>
            </a:r>
            <a:r>
              <a:rPr sz="2400" dirty="0">
                <a:latin typeface="Arial"/>
                <a:cs typeface="Arial"/>
              </a:rPr>
              <a:t>e l</a:t>
            </a:r>
            <a:r>
              <a:rPr sz="2400" spc="-10" dirty="0">
                <a:latin typeface="Arial"/>
                <a:cs typeface="Arial"/>
              </a:rPr>
              <a:t>i</a:t>
            </a:r>
            <a:r>
              <a:rPr sz="2400" dirty="0">
                <a:latin typeface="Arial"/>
                <a:cs typeface="Arial"/>
              </a:rPr>
              <a:t>f</a:t>
            </a:r>
            <a:r>
              <a:rPr sz="2400" spc="5" dirty="0">
                <a:latin typeface="Arial"/>
                <a:cs typeface="Arial"/>
              </a:rPr>
              <a:t>t</a:t>
            </a:r>
            <a:r>
              <a:rPr sz="2400" dirty="0">
                <a:latin typeface="Arial"/>
                <a:cs typeface="Arial"/>
              </a:rPr>
              <a:t>ed and</a:t>
            </a:r>
            <a:r>
              <a:rPr sz="2400" spc="25" dirty="0">
                <a:latin typeface="Arial"/>
                <a:cs typeface="Arial"/>
              </a:rPr>
              <a:t> </a:t>
            </a:r>
            <a:endParaRPr lang="en-US" sz="2400" spc="25" dirty="0" smtClean="0">
              <a:latin typeface="Arial"/>
              <a:cs typeface="Arial"/>
            </a:endParaRPr>
          </a:p>
          <a:p>
            <a:pPr marL="368300">
              <a:lnSpc>
                <a:spcPct val="100000"/>
              </a:lnSpc>
            </a:pPr>
            <a:r>
              <a:rPr lang="en-US" sz="2400" spc="25" dirty="0">
                <a:latin typeface="Arial"/>
                <a:cs typeface="Arial"/>
              </a:rPr>
              <a:t> </a:t>
            </a:r>
            <a:r>
              <a:rPr lang="en-US" sz="2400" spc="25" dirty="0" smtClean="0">
                <a:latin typeface="Arial"/>
                <a:cs typeface="Arial"/>
              </a:rPr>
              <a:t>      </a:t>
            </a:r>
            <a:r>
              <a:rPr sz="2400" dirty="0" smtClean="0">
                <a:latin typeface="Arial"/>
                <a:cs typeface="Arial"/>
              </a:rPr>
              <a:t>susp</a:t>
            </a:r>
            <a:r>
              <a:rPr sz="2400" spc="-10" dirty="0" smtClean="0">
                <a:latin typeface="Arial"/>
                <a:cs typeface="Arial"/>
              </a:rPr>
              <a:t>e</a:t>
            </a:r>
            <a:r>
              <a:rPr sz="2400" dirty="0" smtClean="0">
                <a:latin typeface="Arial"/>
                <a:cs typeface="Arial"/>
              </a:rPr>
              <a:t>nd</a:t>
            </a:r>
            <a:r>
              <a:rPr sz="2400" spc="-10" dirty="0" smtClean="0">
                <a:latin typeface="Arial"/>
                <a:cs typeface="Arial"/>
              </a:rPr>
              <a:t>e</a:t>
            </a:r>
            <a:r>
              <a:rPr sz="2400" dirty="0" smtClean="0">
                <a:latin typeface="Arial"/>
                <a:cs typeface="Arial"/>
              </a:rPr>
              <a:t>d</a:t>
            </a:r>
            <a:endParaRPr sz="2400" dirty="0">
              <a:latin typeface="Arial"/>
              <a:cs typeface="Arial"/>
            </a:endParaRPr>
          </a:p>
          <a:p>
            <a:pPr marL="368300">
              <a:lnSpc>
                <a:spcPct val="100000"/>
              </a:lnSpc>
            </a:pPr>
            <a:r>
              <a:rPr sz="2400" spc="105" dirty="0" smtClean="0">
                <a:solidFill>
                  <a:srgbClr val="0C2FB8"/>
                </a:solidFill>
                <a:latin typeface="Wingdings"/>
                <a:cs typeface="Wingdings"/>
              </a:rPr>
              <a:t></a:t>
            </a:r>
            <a:r>
              <a:rPr lang="en-US" sz="2400" spc="105" dirty="0" smtClean="0">
                <a:solidFill>
                  <a:srgbClr val="0C2FB8"/>
                </a:solidFill>
                <a:latin typeface="Wingdings"/>
                <a:cs typeface="Wingdings"/>
              </a:rPr>
              <a:t> </a:t>
            </a:r>
            <a:r>
              <a:rPr sz="2400" dirty="0" smtClean="0">
                <a:latin typeface="Arial"/>
                <a:cs typeface="Arial"/>
              </a:rPr>
              <a:t>Do</a:t>
            </a:r>
            <a:r>
              <a:rPr sz="2400" spc="-10" dirty="0" smtClean="0">
                <a:latin typeface="Arial"/>
                <a:cs typeface="Arial"/>
              </a:rPr>
              <a:t> </a:t>
            </a:r>
            <a:r>
              <a:rPr sz="2400" dirty="0">
                <a:latin typeface="Arial"/>
                <a:cs typeface="Arial"/>
              </a:rPr>
              <a:t>not</a:t>
            </a:r>
            <a:r>
              <a:rPr sz="2400" spc="5" dirty="0">
                <a:latin typeface="Arial"/>
                <a:cs typeface="Arial"/>
              </a:rPr>
              <a:t> </a:t>
            </a:r>
            <a:r>
              <a:rPr sz="2400" dirty="0">
                <a:latin typeface="Arial"/>
                <a:cs typeface="Arial"/>
              </a:rPr>
              <a:t>en</a:t>
            </a:r>
            <a:r>
              <a:rPr sz="2400" spc="-10" dirty="0">
                <a:latin typeface="Arial"/>
                <a:cs typeface="Arial"/>
              </a:rPr>
              <a:t>g</a:t>
            </a:r>
            <a:r>
              <a:rPr sz="2400" dirty="0">
                <a:latin typeface="Arial"/>
                <a:cs typeface="Arial"/>
              </a:rPr>
              <a:t>age</a:t>
            </a:r>
            <a:r>
              <a:rPr sz="2400" spc="15" dirty="0">
                <a:latin typeface="Arial"/>
                <a:cs typeface="Arial"/>
              </a:rPr>
              <a:t> </a:t>
            </a:r>
            <a:r>
              <a:rPr sz="2400" dirty="0">
                <a:latin typeface="Arial"/>
                <a:cs typeface="Arial"/>
              </a:rPr>
              <a:t>in</a:t>
            </a:r>
            <a:r>
              <a:rPr sz="2400" spc="-10" dirty="0">
                <a:latin typeface="Arial"/>
                <a:cs typeface="Arial"/>
              </a:rPr>
              <a:t> </a:t>
            </a:r>
            <a:r>
              <a:rPr sz="2400" dirty="0">
                <a:latin typeface="Arial"/>
                <a:cs typeface="Arial"/>
              </a:rPr>
              <a:t>shock</a:t>
            </a:r>
            <a:r>
              <a:rPr sz="2400" spc="10" dirty="0">
                <a:latin typeface="Arial"/>
                <a:cs typeface="Arial"/>
              </a:rPr>
              <a:t> </a:t>
            </a:r>
            <a:r>
              <a:rPr sz="2400" dirty="0">
                <a:latin typeface="Arial"/>
                <a:cs typeface="Arial"/>
              </a:rPr>
              <a:t>l</a:t>
            </a:r>
            <a:r>
              <a:rPr sz="2400" spc="-10" dirty="0">
                <a:latin typeface="Arial"/>
                <a:cs typeface="Arial"/>
              </a:rPr>
              <a:t>o</a:t>
            </a:r>
            <a:r>
              <a:rPr sz="2400" dirty="0">
                <a:latin typeface="Arial"/>
                <a:cs typeface="Arial"/>
              </a:rPr>
              <a:t>ad</a:t>
            </a:r>
            <a:r>
              <a:rPr sz="2400" spc="-10" dirty="0">
                <a:latin typeface="Arial"/>
                <a:cs typeface="Arial"/>
              </a:rPr>
              <a:t>i</a:t>
            </a:r>
            <a:r>
              <a:rPr sz="2400" dirty="0">
                <a:latin typeface="Arial"/>
                <a:cs typeface="Arial"/>
              </a:rPr>
              <a:t>ng</a:t>
            </a:r>
          </a:p>
          <a:p>
            <a:pPr marL="368300">
              <a:lnSpc>
                <a:spcPct val="100000"/>
              </a:lnSpc>
            </a:pPr>
            <a:r>
              <a:rPr sz="2400" spc="105" dirty="0" smtClean="0">
                <a:solidFill>
                  <a:srgbClr val="0C2FB8"/>
                </a:solidFill>
                <a:latin typeface="Wingdings"/>
                <a:cs typeface="Wingdings"/>
              </a:rPr>
              <a:t></a:t>
            </a:r>
            <a:r>
              <a:rPr lang="en-US" sz="2400" spc="105" dirty="0" smtClean="0">
                <a:solidFill>
                  <a:srgbClr val="0C2FB8"/>
                </a:solidFill>
                <a:latin typeface="Wingdings"/>
                <a:cs typeface="Wingdings"/>
              </a:rPr>
              <a:t> </a:t>
            </a:r>
            <a:r>
              <a:rPr sz="2400" dirty="0" smtClean="0">
                <a:latin typeface="Arial"/>
                <a:cs typeface="Arial"/>
              </a:rPr>
              <a:t>Av</a:t>
            </a:r>
            <a:r>
              <a:rPr sz="2400" spc="-10" dirty="0" smtClean="0">
                <a:latin typeface="Arial"/>
                <a:cs typeface="Arial"/>
              </a:rPr>
              <a:t>o</a:t>
            </a:r>
            <a:r>
              <a:rPr sz="2400" dirty="0" smtClean="0">
                <a:latin typeface="Arial"/>
                <a:cs typeface="Arial"/>
              </a:rPr>
              <a:t>id</a:t>
            </a:r>
            <a:r>
              <a:rPr sz="2400" spc="5" dirty="0" smtClean="0">
                <a:latin typeface="Arial"/>
                <a:cs typeface="Arial"/>
              </a:rPr>
              <a:t> </a:t>
            </a:r>
            <a:r>
              <a:rPr sz="2400" dirty="0">
                <a:latin typeface="Arial"/>
                <a:cs typeface="Arial"/>
              </a:rPr>
              <a:t>sud</a:t>
            </a:r>
            <a:r>
              <a:rPr sz="2400" spc="-10" dirty="0">
                <a:latin typeface="Arial"/>
                <a:cs typeface="Arial"/>
              </a:rPr>
              <a:t>d</a:t>
            </a:r>
            <a:r>
              <a:rPr sz="2400" dirty="0">
                <a:latin typeface="Arial"/>
                <a:cs typeface="Arial"/>
              </a:rPr>
              <a:t>en</a:t>
            </a:r>
            <a:r>
              <a:rPr sz="2400" spc="20" dirty="0">
                <a:latin typeface="Arial"/>
                <a:cs typeface="Arial"/>
              </a:rPr>
              <a:t> </a:t>
            </a:r>
            <a:r>
              <a:rPr sz="2400" dirty="0">
                <a:latin typeface="Arial"/>
                <a:cs typeface="Arial"/>
              </a:rPr>
              <a:t>crane acce</a:t>
            </a:r>
            <a:r>
              <a:rPr sz="2400" spc="-10" dirty="0">
                <a:latin typeface="Arial"/>
                <a:cs typeface="Arial"/>
              </a:rPr>
              <a:t>l</a:t>
            </a:r>
            <a:r>
              <a:rPr sz="2400" dirty="0">
                <a:latin typeface="Arial"/>
                <a:cs typeface="Arial"/>
              </a:rPr>
              <a:t>eration</a:t>
            </a:r>
            <a:r>
              <a:rPr sz="2400" spc="20" dirty="0">
                <a:latin typeface="Arial"/>
                <a:cs typeface="Arial"/>
              </a:rPr>
              <a:t> </a:t>
            </a:r>
            <a:r>
              <a:rPr sz="2400" dirty="0">
                <a:latin typeface="Arial"/>
                <a:cs typeface="Arial"/>
              </a:rPr>
              <a:t>and</a:t>
            </a:r>
            <a:r>
              <a:rPr sz="2400" spc="5" dirty="0">
                <a:latin typeface="Arial"/>
                <a:cs typeface="Arial"/>
              </a:rPr>
              <a:t> </a:t>
            </a:r>
            <a:r>
              <a:rPr sz="2400" dirty="0">
                <a:latin typeface="Arial"/>
                <a:cs typeface="Arial"/>
              </a:rPr>
              <a:t>dec</a:t>
            </a:r>
            <a:r>
              <a:rPr sz="2400" spc="-10" dirty="0">
                <a:latin typeface="Arial"/>
                <a:cs typeface="Arial"/>
              </a:rPr>
              <a:t>e</a:t>
            </a:r>
            <a:r>
              <a:rPr sz="2400" dirty="0">
                <a:latin typeface="Arial"/>
                <a:cs typeface="Arial"/>
              </a:rPr>
              <a:t>l</a:t>
            </a:r>
            <a:r>
              <a:rPr sz="2400" spc="-10" dirty="0">
                <a:latin typeface="Arial"/>
                <a:cs typeface="Arial"/>
              </a:rPr>
              <a:t>e</a:t>
            </a:r>
            <a:r>
              <a:rPr sz="2400" dirty="0">
                <a:latin typeface="Arial"/>
                <a:cs typeface="Arial"/>
              </a:rPr>
              <a:t>ration</a:t>
            </a:r>
            <a:r>
              <a:rPr sz="2400" spc="35" dirty="0">
                <a:latin typeface="Arial"/>
                <a:cs typeface="Arial"/>
              </a:rPr>
              <a:t> </a:t>
            </a:r>
            <a:endParaRPr lang="en-US" sz="2400" spc="35" dirty="0" smtClean="0">
              <a:latin typeface="Arial"/>
              <a:cs typeface="Arial"/>
            </a:endParaRPr>
          </a:p>
          <a:p>
            <a:pPr marL="368300">
              <a:lnSpc>
                <a:spcPct val="100000"/>
              </a:lnSpc>
            </a:pPr>
            <a:r>
              <a:rPr lang="en-US" sz="2400" spc="35" dirty="0">
                <a:latin typeface="Arial"/>
                <a:cs typeface="Arial"/>
              </a:rPr>
              <a:t> </a:t>
            </a:r>
            <a:r>
              <a:rPr lang="en-US" sz="2400" spc="35" dirty="0" smtClean="0">
                <a:latin typeface="Arial"/>
                <a:cs typeface="Arial"/>
              </a:rPr>
              <a:t>      </a:t>
            </a:r>
            <a:r>
              <a:rPr sz="2400" dirty="0" smtClean="0">
                <a:latin typeface="Arial"/>
                <a:cs typeface="Arial"/>
              </a:rPr>
              <a:t>w</a:t>
            </a:r>
            <a:r>
              <a:rPr sz="2400" spc="-10" dirty="0" smtClean="0">
                <a:latin typeface="Arial"/>
                <a:cs typeface="Arial"/>
              </a:rPr>
              <a:t>h</a:t>
            </a:r>
            <a:r>
              <a:rPr sz="2400" dirty="0" smtClean="0">
                <a:latin typeface="Arial"/>
                <a:cs typeface="Arial"/>
              </a:rPr>
              <a:t>en</a:t>
            </a:r>
            <a:r>
              <a:rPr lang="en-US" sz="2400" dirty="0">
                <a:latin typeface="Arial"/>
                <a:cs typeface="Arial"/>
              </a:rPr>
              <a:t> </a:t>
            </a:r>
            <a:r>
              <a:rPr sz="2400" dirty="0" smtClean="0">
                <a:latin typeface="Arial"/>
                <a:cs typeface="Arial"/>
              </a:rPr>
              <a:t>mov</a:t>
            </a:r>
            <a:r>
              <a:rPr sz="2400" spc="-10" dirty="0" smtClean="0">
                <a:latin typeface="Arial"/>
                <a:cs typeface="Arial"/>
              </a:rPr>
              <a:t>i</a:t>
            </a:r>
            <a:r>
              <a:rPr sz="2400" dirty="0" smtClean="0">
                <a:latin typeface="Arial"/>
                <a:cs typeface="Arial"/>
              </a:rPr>
              <a:t>ng</a:t>
            </a:r>
            <a:r>
              <a:rPr sz="2400" spc="5" dirty="0" smtClean="0">
                <a:latin typeface="Arial"/>
                <a:cs typeface="Arial"/>
              </a:rPr>
              <a:t> </a:t>
            </a:r>
            <a:r>
              <a:rPr sz="2400" dirty="0">
                <a:latin typeface="Arial"/>
                <a:cs typeface="Arial"/>
              </a:rPr>
              <a:t>sus</a:t>
            </a:r>
            <a:r>
              <a:rPr sz="2400" spc="-10" dirty="0">
                <a:latin typeface="Arial"/>
                <a:cs typeface="Arial"/>
              </a:rPr>
              <a:t>p</a:t>
            </a:r>
            <a:r>
              <a:rPr sz="2400" dirty="0">
                <a:latin typeface="Arial"/>
                <a:cs typeface="Arial"/>
              </a:rPr>
              <a:t>e</a:t>
            </a:r>
            <a:r>
              <a:rPr sz="2400" spc="-10" dirty="0">
                <a:latin typeface="Arial"/>
                <a:cs typeface="Arial"/>
              </a:rPr>
              <a:t>n</a:t>
            </a:r>
            <a:r>
              <a:rPr sz="2400" dirty="0">
                <a:latin typeface="Arial"/>
                <a:cs typeface="Arial"/>
              </a:rPr>
              <a:t>d</a:t>
            </a:r>
            <a:r>
              <a:rPr sz="2400" spc="-10" dirty="0">
                <a:latin typeface="Arial"/>
                <a:cs typeface="Arial"/>
              </a:rPr>
              <a:t>e</a:t>
            </a:r>
            <a:r>
              <a:rPr sz="2400" dirty="0">
                <a:latin typeface="Arial"/>
                <a:cs typeface="Arial"/>
              </a:rPr>
              <a:t>d</a:t>
            </a:r>
            <a:r>
              <a:rPr sz="2400" spc="25" dirty="0">
                <a:latin typeface="Arial"/>
                <a:cs typeface="Arial"/>
              </a:rPr>
              <a:t> </a:t>
            </a:r>
            <a:r>
              <a:rPr sz="2400" dirty="0">
                <a:latin typeface="Arial"/>
                <a:cs typeface="Arial"/>
              </a:rPr>
              <a:t>l</a:t>
            </a:r>
            <a:r>
              <a:rPr sz="2400" spc="-10" dirty="0">
                <a:latin typeface="Arial"/>
                <a:cs typeface="Arial"/>
              </a:rPr>
              <a:t>o</a:t>
            </a:r>
            <a:r>
              <a:rPr sz="2400" dirty="0">
                <a:latin typeface="Arial"/>
                <a:cs typeface="Arial"/>
              </a:rPr>
              <a:t>a</a:t>
            </a:r>
            <a:r>
              <a:rPr sz="2400" spc="-10" dirty="0">
                <a:latin typeface="Arial"/>
                <a:cs typeface="Arial"/>
              </a:rPr>
              <a:t>d</a:t>
            </a:r>
            <a:r>
              <a:rPr sz="2400" dirty="0">
                <a:latin typeface="Arial"/>
                <a:cs typeface="Arial"/>
              </a:rPr>
              <a:t>s”</a:t>
            </a:r>
          </a:p>
          <a:p>
            <a:pPr marL="368300" marR="233045">
              <a:lnSpc>
                <a:spcPct val="100000"/>
              </a:lnSpc>
            </a:pPr>
            <a:r>
              <a:rPr sz="2400" spc="105" dirty="0" smtClean="0">
                <a:solidFill>
                  <a:srgbClr val="0C2FB8"/>
                </a:solidFill>
                <a:latin typeface="Wingdings"/>
                <a:cs typeface="Wingdings"/>
              </a:rPr>
              <a:t></a:t>
            </a:r>
            <a:r>
              <a:rPr lang="en-US" sz="2400" spc="105" dirty="0" smtClean="0">
                <a:solidFill>
                  <a:srgbClr val="0C2FB8"/>
                </a:solidFill>
                <a:latin typeface="Wingdings"/>
                <a:cs typeface="Wingdings"/>
              </a:rPr>
              <a:t>	</a:t>
            </a:r>
            <a:r>
              <a:rPr sz="2400" dirty="0" smtClean="0">
                <a:latin typeface="Arial"/>
                <a:cs typeface="Arial"/>
              </a:rPr>
              <a:t>Do</a:t>
            </a:r>
            <a:r>
              <a:rPr sz="2400" spc="-10" dirty="0" smtClean="0">
                <a:latin typeface="Arial"/>
                <a:cs typeface="Arial"/>
              </a:rPr>
              <a:t> </a:t>
            </a:r>
            <a:r>
              <a:rPr sz="2400" dirty="0">
                <a:latin typeface="Arial"/>
                <a:cs typeface="Arial"/>
              </a:rPr>
              <a:t>not</a:t>
            </a:r>
            <a:r>
              <a:rPr sz="2400" spc="5" dirty="0">
                <a:latin typeface="Arial"/>
                <a:cs typeface="Arial"/>
              </a:rPr>
              <a:t> </a:t>
            </a:r>
            <a:r>
              <a:rPr sz="2400" dirty="0">
                <a:latin typeface="Arial"/>
                <a:cs typeface="Arial"/>
              </a:rPr>
              <a:t>use knots </a:t>
            </a:r>
            <a:r>
              <a:rPr sz="2400" spc="-10" dirty="0">
                <a:latin typeface="Arial"/>
                <a:cs typeface="Arial"/>
              </a:rPr>
              <a:t>o</a:t>
            </a:r>
            <a:r>
              <a:rPr sz="2400" dirty="0">
                <a:latin typeface="Arial"/>
                <a:cs typeface="Arial"/>
              </a:rPr>
              <a:t>r</a:t>
            </a:r>
            <a:r>
              <a:rPr sz="2400" spc="5" dirty="0">
                <a:latin typeface="Arial"/>
                <a:cs typeface="Arial"/>
              </a:rPr>
              <a:t> </a:t>
            </a:r>
            <a:r>
              <a:rPr sz="2400" dirty="0">
                <a:latin typeface="Arial"/>
                <a:cs typeface="Arial"/>
              </a:rPr>
              <a:t>bo</a:t>
            </a:r>
            <a:r>
              <a:rPr sz="2400" spc="-10" dirty="0">
                <a:latin typeface="Arial"/>
                <a:cs typeface="Arial"/>
              </a:rPr>
              <a:t>l</a:t>
            </a:r>
            <a:r>
              <a:rPr sz="2400" dirty="0">
                <a:latin typeface="Arial"/>
                <a:cs typeface="Arial"/>
              </a:rPr>
              <a:t>ts</a:t>
            </a:r>
            <a:r>
              <a:rPr sz="2400" spc="5" dirty="0">
                <a:latin typeface="Arial"/>
                <a:cs typeface="Arial"/>
              </a:rPr>
              <a:t> </a:t>
            </a:r>
            <a:r>
              <a:rPr sz="2400" dirty="0">
                <a:latin typeface="Arial"/>
                <a:cs typeface="Arial"/>
              </a:rPr>
              <a:t>or </a:t>
            </a:r>
            <a:r>
              <a:rPr sz="2400" spc="-10" dirty="0">
                <a:latin typeface="Arial"/>
                <a:cs typeface="Arial"/>
              </a:rPr>
              <a:t>o</a:t>
            </a:r>
            <a:r>
              <a:rPr sz="2400" dirty="0">
                <a:latin typeface="Arial"/>
                <a:cs typeface="Arial"/>
              </a:rPr>
              <a:t>ther</a:t>
            </a:r>
            <a:r>
              <a:rPr sz="2400" spc="5" dirty="0">
                <a:latin typeface="Arial"/>
                <a:cs typeface="Arial"/>
              </a:rPr>
              <a:t> </a:t>
            </a:r>
            <a:r>
              <a:rPr sz="2400" dirty="0">
                <a:latin typeface="Arial"/>
                <a:cs typeface="Arial"/>
              </a:rPr>
              <a:t>makesh</a:t>
            </a:r>
            <a:r>
              <a:rPr sz="2400" spc="-10" dirty="0">
                <a:latin typeface="Arial"/>
                <a:cs typeface="Arial"/>
              </a:rPr>
              <a:t>i</a:t>
            </a:r>
            <a:r>
              <a:rPr sz="2400" dirty="0">
                <a:latin typeface="Arial"/>
                <a:cs typeface="Arial"/>
              </a:rPr>
              <a:t>ft</a:t>
            </a:r>
            <a:r>
              <a:rPr sz="2400" spc="5" dirty="0">
                <a:latin typeface="Arial"/>
                <a:cs typeface="Arial"/>
              </a:rPr>
              <a:t> </a:t>
            </a:r>
            <a:r>
              <a:rPr sz="2400" spc="-10" dirty="0">
                <a:latin typeface="Arial"/>
                <a:cs typeface="Arial"/>
              </a:rPr>
              <a:t>d</a:t>
            </a:r>
            <a:r>
              <a:rPr sz="2400" dirty="0">
                <a:latin typeface="Arial"/>
                <a:cs typeface="Arial"/>
              </a:rPr>
              <a:t>evic</a:t>
            </a:r>
            <a:r>
              <a:rPr sz="2400" spc="-10" dirty="0">
                <a:latin typeface="Arial"/>
                <a:cs typeface="Arial"/>
              </a:rPr>
              <a:t>e</a:t>
            </a:r>
            <a:r>
              <a:rPr sz="2400" dirty="0">
                <a:latin typeface="Arial"/>
                <a:cs typeface="Arial"/>
              </a:rPr>
              <a:t>s</a:t>
            </a:r>
            <a:r>
              <a:rPr sz="2400" spc="10" dirty="0">
                <a:latin typeface="Arial"/>
                <a:cs typeface="Arial"/>
              </a:rPr>
              <a:t> </a:t>
            </a:r>
            <a:endParaRPr lang="en-US" sz="2400" spc="10" dirty="0" smtClean="0">
              <a:latin typeface="Arial"/>
              <a:cs typeface="Arial"/>
            </a:endParaRPr>
          </a:p>
          <a:p>
            <a:pPr marL="368300" marR="233045">
              <a:lnSpc>
                <a:spcPct val="100000"/>
              </a:lnSpc>
            </a:pPr>
            <a:r>
              <a:rPr lang="en-US" sz="2400" spc="10" dirty="0">
                <a:latin typeface="Arial"/>
                <a:cs typeface="Arial"/>
              </a:rPr>
              <a:t>	</a:t>
            </a:r>
            <a:r>
              <a:rPr sz="2400" dirty="0" smtClean="0">
                <a:latin typeface="Arial"/>
                <a:cs typeface="Arial"/>
              </a:rPr>
              <a:t>to </a:t>
            </a:r>
            <a:r>
              <a:rPr sz="2400" dirty="0">
                <a:latin typeface="Arial"/>
                <a:cs typeface="Arial"/>
              </a:rPr>
              <a:t>shorten sli</a:t>
            </a:r>
            <a:r>
              <a:rPr sz="2400" spc="-10" dirty="0">
                <a:latin typeface="Arial"/>
                <a:cs typeface="Arial"/>
              </a:rPr>
              <a:t>n</a:t>
            </a:r>
            <a:r>
              <a:rPr sz="2400" dirty="0">
                <a:latin typeface="Arial"/>
                <a:cs typeface="Arial"/>
              </a:rPr>
              <a:t>gs</a:t>
            </a:r>
          </a:p>
        </p:txBody>
      </p:sp>
      <p:sp>
        <p:nvSpPr>
          <p:cNvPr id="5" name="object 5"/>
          <p:cNvSpPr txBox="1"/>
          <p:nvPr/>
        </p:nvSpPr>
        <p:spPr>
          <a:xfrm>
            <a:off x="2031238" y="6317071"/>
            <a:ext cx="4879340" cy="215444"/>
          </a:xfrm>
          <a:prstGeom prst="rect">
            <a:avLst/>
          </a:prstGeom>
        </p:spPr>
        <p:txBody>
          <a:bodyPr vert="horz" wrap="square" lIns="0" tIns="0" rIns="0" bIns="0" rtlCol="0">
            <a:spAutoFit/>
          </a:bodyPr>
          <a:lstStyle/>
          <a:p>
            <a:pPr marL="12700">
              <a:lnSpc>
                <a:spcPct val="100000"/>
              </a:lnSpc>
            </a:pPr>
            <a:r>
              <a:rPr lang="en-US" sz="1400" dirty="0" smtClean="0">
                <a:latin typeface="Arial"/>
                <a:cs typeface="Arial"/>
                <a:hlinkClick r:id="rId3"/>
              </a:rPr>
              <a:t>Link to OSHA Publication 2236</a:t>
            </a:r>
            <a:endParaRPr sz="1400" dirty="0">
              <a:latin typeface="Arial"/>
              <a:cs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4CC"/>
            </a:solidFill>
          </a:ln>
        </p:spPr>
        <p:txBody>
          <a:bodyPr wrap="square" lIns="0" tIns="0" rIns="0" bIns="0" rtlCol="0"/>
          <a:lstStyle/>
          <a:p>
            <a:endParaRPr/>
          </a:p>
        </p:txBody>
      </p:sp>
      <p:sp>
        <p:nvSpPr>
          <p:cNvPr id="3" name="object 3"/>
          <p:cNvSpPr txBox="1"/>
          <p:nvPr/>
        </p:nvSpPr>
        <p:spPr>
          <a:xfrm>
            <a:off x="535940" y="473947"/>
            <a:ext cx="6603365" cy="855344"/>
          </a:xfrm>
          <a:prstGeom prst="rect">
            <a:avLst/>
          </a:prstGeom>
        </p:spPr>
        <p:txBody>
          <a:bodyPr vert="horz" wrap="square" lIns="0" tIns="0" rIns="0" bIns="0" rtlCol="0">
            <a:spAutoFit/>
          </a:bodyPr>
          <a:lstStyle/>
          <a:p>
            <a:pPr marL="12700">
              <a:lnSpc>
                <a:spcPct val="100000"/>
              </a:lnSpc>
              <a:tabLst>
                <a:tab pos="3947795" algn="l"/>
                <a:tab pos="4888230" algn="l"/>
              </a:tabLst>
            </a:pPr>
            <a:r>
              <a:rPr sz="3600" b="1" dirty="0">
                <a:solidFill>
                  <a:srgbClr val="0C2FB8"/>
                </a:solidFill>
                <a:latin typeface="Arial"/>
                <a:cs typeface="Arial"/>
              </a:rPr>
              <a:t>Mate</a:t>
            </a:r>
            <a:r>
              <a:rPr sz="3600" b="1" spc="5" dirty="0">
                <a:solidFill>
                  <a:srgbClr val="0C2FB8"/>
                </a:solidFill>
                <a:latin typeface="Arial"/>
                <a:cs typeface="Arial"/>
              </a:rPr>
              <a:t>r</a:t>
            </a:r>
            <a:r>
              <a:rPr sz="3600" b="1" dirty="0">
                <a:solidFill>
                  <a:srgbClr val="0C2FB8"/>
                </a:solidFill>
                <a:latin typeface="Arial"/>
                <a:cs typeface="Arial"/>
              </a:rPr>
              <a:t>ial</a:t>
            </a:r>
            <a:r>
              <a:rPr sz="3600" b="1" spc="-15" dirty="0">
                <a:solidFill>
                  <a:srgbClr val="0C2FB8"/>
                </a:solidFill>
                <a:latin typeface="Arial"/>
                <a:cs typeface="Arial"/>
              </a:rPr>
              <a:t> </a:t>
            </a:r>
            <a:r>
              <a:rPr sz="3600" b="1" dirty="0">
                <a:solidFill>
                  <a:srgbClr val="0C2FB8"/>
                </a:solidFill>
                <a:latin typeface="Arial"/>
                <a:cs typeface="Arial"/>
              </a:rPr>
              <a:t>Handli</a:t>
            </a:r>
            <a:r>
              <a:rPr sz="3600" b="1" spc="-15" dirty="0">
                <a:solidFill>
                  <a:srgbClr val="0C2FB8"/>
                </a:solidFill>
                <a:latin typeface="Arial"/>
                <a:cs typeface="Arial"/>
              </a:rPr>
              <a:t>n</a:t>
            </a:r>
            <a:r>
              <a:rPr sz="3600" b="1" dirty="0">
                <a:solidFill>
                  <a:srgbClr val="0C2FB8"/>
                </a:solidFill>
                <a:latin typeface="Arial"/>
                <a:cs typeface="Arial"/>
              </a:rPr>
              <a:t>g	and	Storage</a:t>
            </a:r>
            <a:endParaRPr sz="3600">
              <a:latin typeface="Arial"/>
              <a:cs typeface="Arial"/>
            </a:endParaRPr>
          </a:p>
          <a:p>
            <a:pPr marL="12700">
              <a:lnSpc>
                <a:spcPct val="100000"/>
              </a:lnSpc>
              <a:spcBef>
                <a:spcPts val="35"/>
              </a:spcBef>
            </a:pPr>
            <a:r>
              <a:rPr sz="2400" b="1" dirty="0">
                <a:solidFill>
                  <a:srgbClr val="0C2FB8"/>
                </a:solidFill>
                <a:latin typeface="Arial"/>
                <a:cs typeface="Arial"/>
              </a:rPr>
              <a:t>Module</a:t>
            </a:r>
            <a:r>
              <a:rPr sz="2400" b="1" spc="-20" dirty="0">
                <a:solidFill>
                  <a:srgbClr val="0C2FB8"/>
                </a:solidFill>
                <a:latin typeface="Arial"/>
                <a:cs typeface="Arial"/>
              </a:rPr>
              <a:t> </a:t>
            </a:r>
            <a:r>
              <a:rPr sz="2400" b="1" dirty="0">
                <a:solidFill>
                  <a:srgbClr val="0C2FB8"/>
                </a:solidFill>
                <a:latin typeface="Arial"/>
                <a:cs typeface="Arial"/>
              </a:rPr>
              <a:t>3</a:t>
            </a:r>
            <a:endParaRPr sz="2400">
              <a:latin typeface="Arial"/>
              <a:cs typeface="Arial"/>
            </a:endParaRPr>
          </a:p>
        </p:txBody>
      </p:sp>
      <p:sp>
        <p:nvSpPr>
          <p:cNvPr id="6" name="Title 5" hidden="1"/>
          <p:cNvSpPr>
            <a:spLocks noGrp="1"/>
          </p:cNvSpPr>
          <p:nvPr>
            <p:ph type="title"/>
          </p:nvPr>
        </p:nvSpPr>
        <p:spPr>
          <a:xfrm>
            <a:off x="556361" y="555615"/>
            <a:ext cx="8031276" cy="1661993"/>
          </a:xfrm>
        </p:spPr>
        <p:txBody>
          <a:bodyPr/>
          <a:lstStyle/>
          <a:p>
            <a:r>
              <a:rPr lang="en-US" dirty="0" smtClean="0"/>
              <a:t>Material Handling and Storage – Potential Hazards – Hazard Avoidance</a:t>
            </a:r>
            <a:endParaRPr lang="en-US" dirty="0"/>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39</a:t>
            </a:r>
          </a:p>
        </p:txBody>
      </p:sp>
      <p:sp>
        <p:nvSpPr>
          <p:cNvPr id="4" name="object 4"/>
          <p:cNvSpPr txBox="1"/>
          <p:nvPr/>
        </p:nvSpPr>
        <p:spPr>
          <a:xfrm>
            <a:off x="480466" y="1765458"/>
            <a:ext cx="7866380" cy="3989070"/>
          </a:xfrm>
          <a:prstGeom prst="rect">
            <a:avLst/>
          </a:prstGeom>
        </p:spPr>
        <p:txBody>
          <a:bodyPr vert="horz" wrap="square" lIns="0" tIns="0" rIns="0" bIns="0" rtlCol="0">
            <a:spAutoFit/>
          </a:bodyPr>
          <a:lstStyle/>
          <a:p>
            <a:pPr marL="12700">
              <a:lnSpc>
                <a:spcPct val="100000"/>
              </a:lnSpc>
            </a:pPr>
            <a:r>
              <a:rPr sz="2400" b="1" dirty="0">
                <a:solidFill>
                  <a:srgbClr val="FF0000"/>
                </a:solidFill>
                <a:latin typeface="Arial"/>
                <a:cs typeface="Arial"/>
              </a:rPr>
              <a:t>Pote</a:t>
            </a:r>
            <a:r>
              <a:rPr sz="2400" b="1" spc="-10" dirty="0">
                <a:solidFill>
                  <a:srgbClr val="FF0000"/>
                </a:solidFill>
                <a:latin typeface="Arial"/>
                <a:cs typeface="Arial"/>
              </a:rPr>
              <a:t>n</a:t>
            </a:r>
            <a:r>
              <a:rPr sz="2400" b="1" dirty="0">
                <a:solidFill>
                  <a:srgbClr val="FF0000"/>
                </a:solidFill>
                <a:latin typeface="Arial"/>
                <a:cs typeface="Arial"/>
              </a:rPr>
              <a:t>t</a:t>
            </a:r>
            <a:r>
              <a:rPr sz="2400" b="1" spc="5" dirty="0">
                <a:solidFill>
                  <a:srgbClr val="FF0000"/>
                </a:solidFill>
                <a:latin typeface="Arial"/>
                <a:cs typeface="Arial"/>
              </a:rPr>
              <a:t>i</a:t>
            </a:r>
            <a:r>
              <a:rPr sz="2400" b="1" dirty="0">
                <a:solidFill>
                  <a:srgbClr val="FF0000"/>
                </a:solidFill>
                <a:latin typeface="Arial"/>
                <a:cs typeface="Arial"/>
              </a:rPr>
              <a:t>al</a:t>
            </a:r>
            <a:r>
              <a:rPr sz="2400" b="1" spc="-20" dirty="0">
                <a:solidFill>
                  <a:srgbClr val="FF0000"/>
                </a:solidFill>
                <a:latin typeface="Arial"/>
                <a:cs typeface="Arial"/>
              </a:rPr>
              <a:t> </a:t>
            </a:r>
            <a:r>
              <a:rPr sz="2400" b="1" dirty="0">
                <a:solidFill>
                  <a:srgbClr val="FF0000"/>
                </a:solidFill>
                <a:latin typeface="Arial"/>
                <a:cs typeface="Arial"/>
              </a:rPr>
              <a:t>H</a:t>
            </a:r>
            <a:r>
              <a:rPr sz="2400" b="1" spc="-10" dirty="0">
                <a:solidFill>
                  <a:srgbClr val="FF0000"/>
                </a:solidFill>
                <a:latin typeface="Arial"/>
                <a:cs typeface="Arial"/>
              </a:rPr>
              <a:t>a</a:t>
            </a:r>
            <a:r>
              <a:rPr sz="2400" b="1" dirty="0">
                <a:solidFill>
                  <a:srgbClr val="FF0000"/>
                </a:solidFill>
                <a:latin typeface="Arial"/>
                <a:cs typeface="Arial"/>
              </a:rPr>
              <a:t>zards:</a:t>
            </a:r>
            <a:r>
              <a:rPr sz="2400" b="1" spc="10" dirty="0">
                <a:solidFill>
                  <a:srgbClr val="FF0000"/>
                </a:solidFill>
                <a:latin typeface="Arial"/>
                <a:cs typeface="Arial"/>
              </a:rPr>
              <a:t> </a:t>
            </a:r>
            <a:r>
              <a:rPr sz="2400" b="1" dirty="0">
                <a:solidFill>
                  <a:srgbClr val="FF0000"/>
                </a:solidFill>
                <a:latin typeface="Arial"/>
                <a:cs typeface="Arial"/>
              </a:rPr>
              <a:t>Moving</a:t>
            </a:r>
            <a:r>
              <a:rPr sz="2400" b="1" spc="-20" dirty="0">
                <a:solidFill>
                  <a:srgbClr val="FF0000"/>
                </a:solidFill>
                <a:latin typeface="Arial"/>
                <a:cs typeface="Arial"/>
              </a:rPr>
              <a:t> </a:t>
            </a:r>
            <a:r>
              <a:rPr sz="2400" b="1" dirty="0">
                <a:solidFill>
                  <a:srgbClr val="FF0000"/>
                </a:solidFill>
                <a:latin typeface="Arial"/>
                <a:cs typeface="Arial"/>
              </a:rPr>
              <a:t>mater</a:t>
            </a:r>
            <a:r>
              <a:rPr sz="2400" b="1" spc="5" dirty="0">
                <a:solidFill>
                  <a:srgbClr val="FF0000"/>
                </a:solidFill>
                <a:latin typeface="Arial"/>
                <a:cs typeface="Arial"/>
              </a:rPr>
              <a:t>i</a:t>
            </a:r>
            <a:r>
              <a:rPr sz="2400" b="1" dirty="0">
                <a:solidFill>
                  <a:srgbClr val="FF0000"/>
                </a:solidFill>
                <a:latin typeface="Arial"/>
                <a:cs typeface="Arial"/>
              </a:rPr>
              <a:t>al </a:t>
            </a:r>
            <a:r>
              <a:rPr sz="2400" b="1" spc="-10" dirty="0">
                <a:solidFill>
                  <a:srgbClr val="FF0000"/>
                </a:solidFill>
                <a:latin typeface="Arial"/>
                <a:cs typeface="Arial"/>
              </a:rPr>
              <a:t>a</a:t>
            </a:r>
            <a:r>
              <a:rPr sz="2400" b="1" dirty="0">
                <a:solidFill>
                  <a:srgbClr val="FF0000"/>
                </a:solidFill>
                <a:latin typeface="Arial"/>
                <a:cs typeface="Arial"/>
              </a:rPr>
              <a:t>t the </a:t>
            </a:r>
            <a:r>
              <a:rPr sz="2400" b="1" spc="25" dirty="0">
                <a:solidFill>
                  <a:srgbClr val="FF0000"/>
                </a:solidFill>
                <a:latin typeface="Arial"/>
                <a:cs typeface="Arial"/>
              </a:rPr>
              <a:t>w</a:t>
            </a:r>
            <a:r>
              <a:rPr sz="2400" b="1" dirty="0">
                <a:solidFill>
                  <a:srgbClr val="FF0000"/>
                </a:solidFill>
                <a:latin typeface="Arial"/>
                <a:cs typeface="Arial"/>
              </a:rPr>
              <a:t>ork</a:t>
            </a:r>
            <a:r>
              <a:rPr sz="2400" b="1" spc="-20" dirty="0">
                <a:solidFill>
                  <a:srgbClr val="FF0000"/>
                </a:solidFill>
                <a:latin typeface="Arial"/>
                <a:cs typeface="Arial"/>
              </a:rPr>
              <a:t> </a:t>
            </a:r>
            <a:r>
              <a:rPr sz="2400" b="1" dirty="0">
                <a:solidFill>
                  <a:srgbClr val="FF0000"/>
                </a:solidFill>
                <a:latin typeface="Arial"/>
                <a:cs typeface="Arial"/>
              </a:rPr>
              <a:t>stat</a:t>
            </a:r>
            <a:r>
              <a:rPr sz="2400" b="1" spc="5" dirty="0">
                <a:solidFill>
                  <a:srgbClr val="FF0000"/>
                </a:solidFill>
                <a:latin typeface="Arial"/>
                <a:cs typeface="Arial"/>
              </a:rPr>
              <a:t>i</a:t>
            </a:r>
            <a:r>
              <a:rPr sz="2400" b="1" dirty="0">
                <a:solidFill>
                  <a:srgbClr val="FF0000"/>
                </a:solidFill>
                <a:latin typeface="Arial"/>
                <a:cs typeface="Arial"/>
              </a:rPr>
              <a:t>on</a:t>
            </a:r>
            <a:endParaRPr sz="2400">
              <a:latin typeface="Arial"/>
              <a:cs typeface="Arial"/>
            </a:endParaRPr>
          </a:p>
          <a:p>
            <a:pPr marL="355600" indent="-342900">
              <a:lnSpc>
                <a:spcPct val="100000"/>
              </a:lnSpc>
              <a:buClr>
                <a:srgbClr val="0C2FB8"/>
              </a:buClr>
              <a:buFont typeface="Wingdings"/>
              <a:buChar char=""/>
              <a:tabLst>
                <a:tab pos="355600" algn="l"/>
              </a:tabLst>
            </a:pPr>
            <a:r>
              <a:rPr sz="2400" dirty="0">
                <a:latin typeface="Arial"/>
                <a:cs typeface="Arial"/>
              </a:rPr>
              <a:t>In</a:t>
            </a:r>
            <a:r>
              <a:rPr sz="2400" spc="5" dirty="0">
                <a:latin typeface="Arial"/>
                <a:cs typeface="Arial"/>
              </a:rPr>
              <a:t>j</a:t>
            </a:r>
            <a:r>
              <a:rPr sz="2400" dirty="0">
                <a:latin typeface="Arial"/>
                <a:cs typeface="Arial"/>
              </a:rPr>
              <a:t>uries f</a:t>
            </a:r>
            <a:r>
              <a:rPr sz="2400" spc="5" dirty="0">
                <a:latin typeface="Arial"/>
                <a:cs typeface="Arial"/>
              </a:rPr>
              <a:t>r</a:t>
            </a:r>
            <a:r>
              <a:rPr sz="2400" dirty="0">
                <a:latin typeface="Arial"/>
                <a:cs typeface="Arial"/>
              </a:rPr>
              <a:t>om</a:t>
            </a:r>
            <a:r>
              <a:rPr sz="2400" spc="-20" dirty="0">
                <a:latin typeface="Arial"/>
                <a:cs typeface="Arial"/>
              </a:rPr>
              <a:t> </a:t>
            </a:r>
            <a:r>
              <a:rPr sz="2400" dirty="0">
                <a:latin typeface="Arial"/>
                <a:cs typeface="Arial"/>
              </a:rPr>
              <a:t>dropp</a:t>
            </a:r>
            <a:r>
              <a:rPr sz="2400" spc="-10" dirty="0">
                <a:latin typeface="Arial"/>
                <a:cs typeface="Arial"/>
              </a:rPr>
              <a:t>e</a:t>
            </a:r>
            <a:r>
              <a:rPr sz="2400" dirty="0">
                <a:latin typeface="Arial"/>
                <a:cs typeface="Arial"/>
              </a:rPr>
              <a:t>d</a:t>
            </a:r>
            <a:r>
              <a:rPr sz="2400" spc="20" dirty="0">
                <a:latin typeface="Arial"/>
                <a:cs typeface="Arial"/>
              </a:rPr>
              <a:t> </a:t>
            </a:r>
            <a:r>
              <a:rPr sz="2400" dirty="0">
                <a:latin typeface="Arial"/>
                <a:cs typeface="Arial"/>
              </a:rPr>
              <a:t>w</a:t>
            </a:r>
            <a:r>
              <a:rPr sz="2400" spc="-10" dirty="0">
                <a:latin typeface="Arial"/>
                <a:cs typeface="Arial"/>
              </a:rPr>
              <a:t>o</a:t>
            </a:r>
            <a:r>
              <a:rPr sz="2400" dirty="0">
                <a:latin typeface="Arial"/>
                <a:cs typeface="Arial"/>
              </a:rPr>
              <a:t>rk,</a:t>
            </a:r>
            <a:r>
              <a:rPr sz="2400" spc="5" dirty="0">
                <a:latin typeface="Arial"/>
                <a:cs typeface="Arial"/>
              </a:rPr>
              <a:t> </a:t>
            </a:r>
            <a:r>
              <a:rPr sz="2400" spc="-10" dirty="0">
                <a:latin typeface="Arial"/>
                <a:cs typeface="Arial"/>
              </a:rPr>
              <a:t>p</a:t>
            </a:r>
            <a:r>
              <a:rPr sz="2400" dirty="0">
                <a:latin typeface="Arial"/>
                <a:cs typeface="Arial"/>
              </a:rPr>
              <a:t>i</a:t>
            </a:r>
            <a:r>
              <a:rPr sz="2400" spc="-10" dirty="0">
                <a:latin typeface="Arial"/>
                <a:cs typeface="Arial"/>
              </a:rPr>
              <a:t>n</a:t>
            </a:r>
            <a:r>
              <a:rPr sz="2400" dirty="0">
                <a:latin typeface="Arial"/>
                <a:cs typeface="Arial"/>
              </a:rPr>
              <a:t>ches,</a:t>
            </a:r>
            <a:r>
              <a:rPr sz="2400" spc="10" dirty="0">
                <a:latin typeface="Arial"/>
                <a:cs typeface="Arial"/>
              </a:rPr>
              <a:t> </a:t>
            </a:r>
            <a:r>
              <a:rPr sz="2400" dirty="0">
                <a:latin typeface="Arial"/>
                <a:cs typeface="Arial"/>
              </a:rPr>
              <a:t>cuts,</a:t>
            </a:r>
            <a:r>
              <a:rPr sz="2400" spc="-15" dirty="0">
                <a:latin typeface="Arial"/>
                <a:cs typeface="Arial"/>
              </a:rPr>
              <a:t> </a:t>
            </a:r>
            <a:r>
              <a:rPr sz="2400" dirty="0">
                <a:latin typeface="Arial"/>
                <a:cs typeface="Arial"/>
              </a:rPr>
              <a:t>scrapes,</a:t>
            </a:r>
            <a:endParaRPr sz="2400">
              <a:latin typeface="Arial"/>
              <a:cs typeface="Arial"/>
            </a:endParaRPr>
          </a:p>
          <a:p>
            <a:pPr marL="354965">
              <a:lnSpc>
                <a:spcPct val="100000"/>
              </a:lnSpc>
            </a:pPr>
            <a:r>
              <a:rPr sz="2400" dirty="0">
                <a:latin typeface="Arial"/>
                <a:cs typeface="Arial"/>
              </a:rPr>
              <a:t>b</a:t>
            </a:r>
            <a:r>
              <a:rPr sz="2400" spc="-10" dirty="0">
                <a:latin typeface="Arial"/>
                <a:cs typeface="Arial"/>
              </a:rPr>
              <a:t>u</a:t>
            </a:r>
            <a:r>
              <a:rPr sz="2400" dirty="0">
                <a:latin typeface="Arial"/>
                <a:cs typeface="Arial"/>
              </a:rPr>
              <a:t>rns from</a:t>
            </a:r>
            <a:r>
              <a:rPr sz="2400" spc="-20" dirty="0">
                <a:latin typeface="Arial"/>
                <a:cs typeface="Arial"/>
              </a:rPr>
              <a:t> </a:t>
            </a:r>
            <a:r>
              <a:rPr sz="2400" dirty="0">
                <a:latin typeface="Arial"/>
                <a:cs typeface="Arial"/>
              </a:rPr>
              <a:t>h</a:t>
            </a:r>
            <a:r>
              <a:rPr sz="2400" spc="-10" dirty="0">
                <a:latin typeface="Arial"/>
                <a:cs typeface="Arial"/>
              </a:rPr>
              <a:t>o</a:t>
            </a:r>
            <a:r>
              <a:rPr sz="2400" dirty="0">
                <a:latin typeface="Arial"/>
                <a:cs typeface="Arial"/>
              </a:rPr>
              <a:t>t</a:t>
            </a:r>
            <a:r>
              <a:rPr sz="2400" spc="5" dirty="0">
                <a:latin typeface="Arial"/>
                <a:cs typeface="Arial"/>
              </a:rPr>
              <a:t> </a:t>
            </a:r>
            <a:r>
              <a:rPr sz="2400" dirty="0">
                <a:latin typeface="Arial"/>
                <a:cs typeface="Arial"/>
              </a:rPr>
              <a:t>w</a:t>
            </a:r>
            <a:r>
              <a:rPr sz="2400" spc="-10" dirty="0">
                <a:latin typeface="Arial"/>
                <a:cs typeface="Arial"/>
              </a:rPr>
              <a:t>o</a:t>
            </a:r>
            <a:r>
              <a:rPr sz="2400" dirty="0">
                <a:latin typeface="Arial"/>
                <a:cs typeface="Arial"/>
              </a:rPr>
              <a:t>rk, musc</a:t>
            </a:r>
            <a:r>
              <a:rPr sz="2400" spc="-10" dirty="0">
                <a:latin typeface="Arial"/>
                <a:cs typeface="Arial"/>
              </a:rPr>
              <a:t>u</a:t>
            </a:r>
            <a:r>
              <a:rPr sz="2400" dirty="0">
                <a:latin typeface="Arial"/>
                <a:cs typeface="Arial"/>
              </a:rPr>
              <a:t>l</a:t>
            </a:r>
            <a:r>
              <a:rPr sz="2400" spc="-10" dirty="0">
                <a:latin typeface="Arial"/>
                <a:cs typeface="Arial"/>
              </a:rPr>
              <a:t>o</a:t>
            </a:r>
            <a:r>
              <a:rPr sz="2400" dirty="0">
                <a:latin typeface="Arial"/>
                <a:cs typeface="Arial"/>
              </a:rPr>
              <a:t>ske</a:t>
            </a:r>
            <a:r>
              <a:rPr sz="2400" spc="-15" dirty="0">
                <a:latin typeface="Arial"/>
                <a:cs typeface="Arial"/>
              </a:rPr>
              <a:t>l</a:t>
            </a:r>
            <a:r>
              <a:rPr sz="2400" dirty="0">
                <a:latin typeface="Arial"/>
                <a:cs typeface="Arial"/>
              </a:rPr>
              <a:t>etal</a:t>
            </a:r>
            <a:r>
              <a:rPr sz="2400" spc="25" dirty="0">
                <a:latin typeface="Arial"/>
                <a:cs typeface="Arial"/>
              </a:rPr>
              <a:t> </a:t>
            </a:r>
            <a:r>
              <a:rPr sz="2400" dirty="0">
                <a:latin typeface="Arial"/>
                <a:cs typeface="Arial"/>
              </a:rPr>
              <a:t>i</a:t>
            </a:r>
            <a:r>
              <a:rPr sz="2400" spc="-10" dirty="0">
                <a:latin typeface="Arial"/>
                <a:cs typeface="Arial"/>
              </a:rPr>
              <a:t>n</a:t>
            </a:r>
            <a:r>
              <a:rPr sz="2400" dirty="0">
                <a:latin typeface="Arial"/>
                <a:cs typeface="Arial"/>
              </a:rPr>
              <a:t>juries</a:t>
            </a:r>
            <a:endParaRPr sz="2400">
              <a:latin typeface="Arial"/>
              <a:cs typeface="Arial"/>
            </a:endParaRPr>
          </a:p>
          <a:p>
            <a:pPr marL="12700">
              <a:lnSpc>
                <a:spcPct val="100000"/>
              </a:lnSpc>
            </a:pPr>
            <a:r>
              <a:rPr sz="2400" b="1" dirty="0">
                <a:solidFill>
                  <a:srgbClr val="00AF50"/>
                </a:solidFill>
                <a:latin typeface="Arial"/>
                <a:cs typeface="Arial"/>
              </a:rPr>
              <a:t>H</a:t>
            </a:r>
            <a:r>
              <a:rPr sz="2400" b="1" spc="-10" dirty="0">
                <a:solidFill>
                  <a:srgbClr val="00AF50"/>
                </a:solidFill>
                <a:latin typeface="Arial"/>
                <a:cs typeface="Arial"/>
              </a:rPr>
              <a:t>a</a:t>
            </a:r>
            <a:r>
              <a:rPr sz="2400" b="1" dirty="0">
                <a:solidFill>
                  <a:srgbClr val="00AF50"/>
                </a:solidFill>
                <a:latin typeface="Arial"/>
                <a:cs typeface="Arial"/>
              </a:rPr>
              <a:t>zard</a:t>
            </a:r>
            <a:r>
              <a:rPr sz="2400" b="1" spc="10" dirty="0">
                <a:solidFill>
                  <a:srgbClr val="00AF50"/>
                </a:solidFill>
                <a:latin typeface="Arial"/>
                <a:cs typeface="Arial"/>
              </a:rPr>
              <a:t> </a:t>
            </a:r>
            <a:r>
              <a:rPr sz="2400" b="1" dirty="0">
                <a:solidFill>
                  <a:srgbClr val="00AF50"/>
                </a:solidFill>
                <a:latin typeface="Arial"/>
                <a:cs typeface="Arial"/>
              </a:rPr>
              <a:t>A</a:t>
            </a:r>
            <a:r>
              <a:rPr sz="2400" b="1" spc="-10" dirty="0">
                <a:solidFill>
                  <a:srgbClr val="00AF50"/>
                </a:solidFill>
                <a:latin typeface="Arial"/>
                <a:cs typeface="Arial"/>
              </a:rPr>
              <a:t>v</a:t>
            </a:r>
            <a:r>
              <a:rPr sz="2400" b="1" dirty="0">
                <a:solidFill>
                  <a:srgbClr val="00AF50"/>
                </a:solidFill>
                <a:latin typeface="Arial"/>
                <a:cs typeface="Arial"/>
              </a:rPr>
              <a:t>oidan</a:t>
            </a:r>
            <a:r>
              <a:rPr sz="2400" b="1" spc="-10" dirty="0">
                <a:solidFill>
                  <a:srgbClr val="00AF50"/>
                </a:solidFill>
                <a:latin typeface="Arial"/>
                <a:cs typeface="Arial"/>
              </a:rPr>
              <a:t>c</a:t>
            </a:r>
            <a:r>
              <a:rPr sz="2400" b="1" dirty="0">
                <a:solidFill>
                  <a:srgbClr val="00AF50"/>
                </a:solidFill>
                <a:latin typeface="Arial"/>
                <a:cs typeface="Arial"/>
              </a:rPr>
              <a:t>e:</a:t>
            </a:r>
            <a:endParaRPr sz="2400">
              <a:latin typeface="Arial"/>
              <a:cs typeface="Arial"/>
            </a:endParaRPr>
          </a:p>
          <a:p>
            <a:pPr marL="355600" indent="-342900">
              <a:lnSpc>
                <a:spcPct val="100000"/>
              </a:lnSpc>
              <a:buClr>
                <a:srgbClr val="00AF50"/>
              </a:buClr>
              <a:buFont typeface="Wingdings"/>
              <a:buChar char=""/>
              <a:tabLst>
                <a:tab pos="355600" algn="l"/>
              </a:tabLst>
            </a:pPr>
            <a:r>
              <a:rPr sz="2400" dirty="0">
                <a:latin typeface="Arial"/>
                <a:cs typeface="Arial"/>
              </a:rPr>
              <a:t>Use</a:t>
            </a:r>
            <a:r>
              <a:rPr sz="2400" spc="-10" dirty="0">
                <a:latin typeface="Arial"/>
                <a:cs typeface="Arial"/>
              </a:rPr>
              <a:t> </a:t>
            </a:r>
            <a:r>
              <a:rPr sz="2400" dirty="0">
                <a:latin typeface="Arial"/>
                <a:cs typeface="Arial"/>
              </a:rPr>
              <a:t>proper</a:t>
            </a:r>
            <a:r>
              <a:rPr sz="2400" spc="15" dirty="0">
                <a:latin typeface="Arial"/>
                <a:cs typeface="Arial"/>
              </a:rPr>
              <a:t> </a:t>
            </a:r>
            <a:r>
              <a:rPr sz="2400" dirty="0">
                <a:latin typeface="Arial"/>
                <a:cs typeface="Arial"/>
              </a:rPr>
              <a:t>P</a:t>
            </a:r>
            <a:r>
              <a:rPr sz="2400" spc="-10" dirty="0">
                <a:latin typeface="Arial"/>
                <a:cs typeface="Arial"/>
              </a:rPr>
              <a:t>P</a:t>
            </a:r>
            <a:r>
              <a:rPr sz="2400" dirty="0">
                <a:latin typeface="Arial"/>
                <a:cs typeface="Arial"/>
              </a:rPr>
              <a:t>E for the</a:t>
            </a:r>
            <a:r>
              <a:rPr sz="2400" spc="-10" dirty="0">
                <a:latin typeface="Arial"/>
                <a:cs typeface="Arial"/>
              </a:rPr>
              <a:t> </a:t>
            </a:r>
            <a:r>
              <a:rPr sz="2400" dirty="0">
                <a:latin typeface="Arial"/>
                <a:cs typeface="Arial"/>
              </a:rPr>
              <a:t>task</a:t>
            </a:r>
            <a:endParaRPr sz="2400">
              <a:latin typeface="Arial"/>
              <a:cs typeface="Arial"/>
            </a:endParaRPr>
          </a:p>
          <a:p>
            <a:pPr marL="355600" indent="-342900">
              <a:lnSpc>
                <a:spcPct val="100000"/>
              </a:lnSpc>
              <a:buClr>
                <a:srgbClr val="00AF50"/>
              </a:buClr>
              <a:buFont typeface="Wingdings"/>
              <a:buChar char=""/>
              <a:tabLst>
                <a:tab pos="355600" algn="l"/>
              </a:tabLst>
            </a:pPr>
            <a:r>
              <a:rPr sz="2400" dirty="0">
                <a:latin typeface="Arial"/>
                <a:cs typeface="Arial"/>
              </a:rPr>
              <a:t>Prop</a:t>
            </a:r>
            <a:r>
              <a:rPr sz="2400" spc="-10" dirty="0">
                <a:latin typeface="Arial"/>
                <a:cs typeface="Arial"/>
              </a:rPr>
              <a:t>e</a:t>
            </a:r>
            <a:r>
              <a:rPr sz="2400" dirty="0">
                <a:latin typeface="Arial"/>
                <a:cs typeface="Arial"/>
              </a:rPr>
              <a:t>r</a:t>
            </a:r>
            <a:r>
              <a:rPr sz="2400" spc="5" dirty="0">
                <a:latin typeface="Arial"/>
                <a:cs typeface="Arial"/>
              </a:rPr>
              <a:t> </a:t>
            </a:r>
            <a:r>
              <a:rPr sz="2400" dirty="0">
                <a:latin typeface="Arial"/>
                <a:cs typeface="Arial"/>
              </a:rPr>
              <a:t>eq</a:t>
            </a:r>
            <a:r>
              <a:rPr sz="2400" spc="-10" dirty="0">
                <a:latin typeface="Arial"/>
                <a:cs typeface="Arial"/>
              </a:rPr>
              <a:t>u</a:t>
            </a:r>
            <a:r>
              <a:rPr sz="2400" dirty="0">
                <a:latin typeface="Arial"/>
                <a:cs typeface="Arial"/>
              </a:rPr>
              <a:t>i</a:t>
            </a:r>
            <a:r>
              <a:rPr sz="2400" spc="-10" dirty="0">
                <a:latin typeface="Arial"/>
                <a:cs typeface="Arial"/>
              </a:rPr>
              <a:t>p</a:t>
            </a:r>
            <a:r>
              <a:rPr sz="2400" dirty="0">
                <a:latin typeface="Arial"/>
                <a:cs typeface="Arial"/>
              </a:rPr>
              <a:t>ment</a:t>
            </a:r>
            <a:r>
              <a:rPr sz="2400" spc="30" dirty="0">
                <a:latin typeface="Arial"/>
                <a:cs typeface="Arial"/>
              </a:rPr>
              <a:t> </a:t>
            </a:r>
            <a:r>
              <a:rPr sz="2400" dirty="0">
                <a:latin typeface="Arial"/>
                <a:cs typeface="Arial"/>
              </a:rPr>
              <a:t>use</a:t>
            </a:r>
            <a:endParaRPr sz="2400">
              <a:latin typeface="Arial"/>
              <a:cs typeface="Arial"/>
            </a:endParaRPr>
          </a:p>
          <a:p>
            <a:pPr marL="355600" indent="-342900">
              <a:lnSpc>
                <a:spcPct val="100000"/>
              </a:lnSpc>
              <a:buClr>
                <a:srgbClr val="00AF50"/>
              </a:buClr>
              <a:buFont typeface="Wingdings"/>
              <a:buChar char=""/>
              <a:tabLst>
                <a:tab pos="355600" algn="l"/>
              </a:tabLst>
            </a:pPr>
            <a:r>
              <a:rPr sz="2400" dirty="0">
                <a:latin typeface="Arial"/>
                <a:cs typeface="Arial"/>
              </a:rPr>
              <a:t>B</a:t>
            </a:r>
            <a:r>
              <a:rPr sz="2400" spc="-10" dirty="0">
                <a:latin typeface="Arial"/>
                <a:cs typeface="Arial"/>
              </a:rPr>
              <a:t>e</a:t>
            </a:r>
            <a:r>
              <a:rPr sz="2400" dirty="0">
                <a:latin typeface="Arial"/>
                <a:cs typeface="Arial"/>
              </a:rPr>
              <a:t>i</a:t>
            </a:r>
            <a:r>
              <a:rPr sz="2400" spc="-10" dirty="0">
                <a:latin typeface="Arial"/>
                <a:cs typeface="Arial"/>
              </a:rPr>
              <a:t>n</a:t>
            </a:r>
            <a:r>
              <a:rPr sz="2400" dirty="0">
                <a:latin typeface="Arial"/>
                <a:cs typeface="Arial"/>
              </a:rPr>
              <a:t>g</a:t>
            </a:r>
            <a:r>
              <a:rPr sz="2400" spc="20" dirty="0">
                <a:latin typeface="Arial"/>
                <a:cs typeface="Arial"/>
              </a:rPr>
              <a:t> </a:t>
            </a:r>
            <a:r>
              <a:rPr sz="2400" dirty="0">
                <a:latin typeface="Arial"/>
                <a:cs typeface="Arial"/>
              </a:rPr>
              <a:t>aw</a:t>
            </a:r>
            <a:r>
              <a:rPr sz="2400" spc="-10" dirty="0">
                <a:latin typeface="Arial"/>
                <a:cs typeface="Arial"/>
              </a:rPr>
              <a:t>a</a:t>
            </a:r>
            <a:r>
              <a:rPr sz="2400" dirty="0">
                <a:latin typeface="Arial"/>
                <a:cs typeface="Arial"/>
              </a:rPr>
              <a:t>re</a:t>
            </a:r>
            <a:endParaRPr sz="2400">
              <a:latin typeface="Arial"/>
              <a:cs typeface="Arial"/>
            </a:endParaRPr>
          </a:p>
          <a:p>
            <a:pPr marL="355600" indent="-342900">
              <a:lnSpc>
                <a:spcPct val="100000"/>
              </a:lnSpc>
              <a:buClr>
                <a:srgbClr val="00AF50"/>
              </a:buClr>
              <a:buFont typeface="Wingdings"/>
              <a:buChar char=""/>
              <a:tabLst>
                <a:tab pos="355600" algn="l"/>
              </a:tabLst>
            </a:pPr>
            <a:r>
              <a:rPr sz="2400" dirty="0">
                <a:latin typeface="Arial"/>
                <a:cs typeface="Arial"/>
              </a:rPr>
              <a:t>B</a:t>
            </a:r>
            <a:r>
              <a:rPr sz="2400" spc="-10" dirty="0">
                <a:latin typeface="Arial"/>
                <a:cs typeface="Arial"/>
              </a:rPr>
              <a:t>e</a:t>
            </a:r>
            <a:r>
              <a:rPr sz="2400" dirty="0">
                <a:latin typeface="Arial"/>
                <a:cs typeface="Arial"/>
              </a:rPr>
              <a:t>i</a:t>
            </a:r>
            <a:r>
              <a:rPr sz="2400" spc="-10" dirty="0">
                <a:latin typeface="Arial"/>
                <a:cs typeface="Arial"/>
              </a:rPr>
              <a:t>n</a:t>
            </a:r>
            <a:r>
              <a:rPr sz="2400" dirty="0">
                <a:latin typeface="Arial"/>
                <a:cs typeface="Arial"/>
              </a:rPr>
              <a:t>g</a:t>
            </a:r>
            <a:r>
              <a:rPr sz="2400" spc="20" dirty="0">
                <a:latin typeface="Arial"/>
                <a:cs typeface="Arial"/>
              </a:rPr>
              <a:t> </a:t>
            </a:r>
            <a:r>
              <a:rPr sz="2400" dirty="0">
                <a:latin typeface="Arial"/>
                <a:cs typeface="Arial"/>
              </a:rPr>
              <a:t>attentive</a:t>
            </a:r>
            <a:r>
              <a:rPr sz="2400" spc="-15" dirty="0">
                <a:latin typeface="Arial"/>
                <a:cs typeface="Arial"/>
              </a:rPr>
              <a:t> </a:t>
            </a:r>
            <a:r>
              <a:rPr sz="2400" dirty="0">
                <a:latin typeface="Arial"/>
                <a:cs typeface="Arial"/>
              </a:rPr>
              <a:t>of </a:t>
            </a:r>
            <a:r>
              <a:rPr sz="2400" spc="-10" dirty="0">
                <a:latin typeface="Arial"/>
                <a:cs typeface="Arial"/>
              </a:rPr>
              <a:t>w</a:t>
            </a:r>
            <a:r>
              <a:rPr sz="2400" dirty="0">
                <a:latin typeface="Arial"/>
                <a:cs typeface="Arial"/>
              </a:rPr>
              <a:t>here</a:t>
            </a:r>
            <a:r>
              <a:rPr sz="2400" spc="10" dirty="0">
                <a:latin typeface="Arial"/>
                <a:cs typeface="Arial"/>
              </a:rPr>
              <a:t> </a:t>
            </a:r>
            <a:r>
              <a:rPr sz="2400" dirty="0">
                <a:latin typeface="Arial"/>
                <a:cs typeface="Arial"/>
              </a:rPr>
              <a:t>your hands</a:t>
            </a:r>
            <a:r>
              <a:rPr sz="2400" spc="5" dirty="0">
                <a:latin typeface="Arial"/>
                <a:cs typeface="Arial"/>
              </a:rPr>
              <a:t> </a:t>
            </a:r>
            <a:r>
              <a:rPr sz="2400" dirty="0">
                <a:latin typeface="Arial"/>
                <a:cs typeface="Arial"/>
              </a:rPr>
              <a:t>and</a:t>
            </a:r>
            <a:r>
              <a:rPr sz="2400" spc="5" dirty="0">
                <a:latin typeface="Arial"/>
                <a:cs typeface="Arial"/>
              </a:rPr>
              <a:t> </a:t>
            </a:r>
            <a:r>
              <a:rPr sz="2400" dirty="0">
                <a:latin typeface="Arial"/>
                <a:cs typeface="Arial"/>
              </a:rPr>
              <a:t>feet</a:t>
            </a:r>
            <a:r>
              <a:rPr sz="2400" spc="-15" dirty="0">
                <a:latin typeface="Arial"/>
                <a:cs typeface="Arial"/>
              </a:rPr>
              <a:t> </a:t>
            </a:r>
            <a:r>
              <a:rPr sz="2400" dirty="0">
                <a:latin typeface="Arial"/>
                <a:cs typeface="Arial"/>
              </a:rPr>
              <a:t>are</a:t>
            </a:r>
            <a:endParaRPr sz="2400">
              <a:latin typeface="Arial"/>
              <a:cs typeface="Arial"/>
            </a:endParaRPr>
          </a:p>
          <a:p>
            <a:pPr marL="355600" indent="-342900">
              <a:lnSpc>
                <a:spcPct val="100000"/>
              </a:lnSpc>
              <a:buClr>
                <a:srgbClr val="00AF50"/>
              </a:buClr>
              <a:buFont typeface="Wingdings"/>
              <a:buChar char=""/>
              <a:tabLst>
                <a:tab pos="355600" algn="l"/>
              </a:tabLst>
            </a:pPr>
            <a:r>
              <a:rPr sz="2400" dirty="0">
                <a:latin typeface="Arial"/>
                <a:cs typeface="Arial"/>
              </a:rPr>
              <a:t>D</a:t>
            </a:r>
            <a:r>
              <a:rPr sz="2400" spc="-10" dirty="0">
                <a:latin typeface="Arial"/>
                <a:cs typeface="Arial"/>
              </a:rPr>
              <a:t>o</a:t>
            </a:r>
            <a:r>
              <a:rPr sz="2400" dirty="0">
                <a:latin typeface="Arial"/>
                <a:cs typeface="Arial"/>
              </a:rPr>
              <a:t>n’t</a:t>
            </a:r>
            <a:r>
              <a:rPr sz="2400" spc="10" dirty="0">
                <a:latin typeface="Arial"/>
                <a:cs typeface="Arial"/>
              </a:rPr>
              <a:t> </a:t>
            </a:r>
            <a:r>
              <a:rPr sz="2400" dirty="0">
                <a:latin typeface="Arial"/>
                <a:cs typeface="Arial"/>
              </a:rPr>
              <a:t>w</a:t>
            </a:r>
            <a:r>
              <a:rPr sz="2400" spc="-10" dirty="0">
                <a:latin typeface="Arial"/>
                <a:cs typeface="Arial"/>
              </a:rPr>
              <a:t>o</a:t>
            </a:r>
            <a:r>
              <a:rPr sz="2400" dirty="0">
                <a:latin typeface="Arial"/>
                <a:cs typeface="Arial"/>
              </a:rPr>
              <a:t>rk</a:t>
            </a:r>
            <a:r>
              <a:rPr sz="2400" spc="5" dirty="0">
                <a:latin typeface="Arial"/>
                <a:cs typeface="Arial"/>
              </a:rPr>
              <a:t> </a:t>
            </a:r>
            <a:r>
              <a:rPr sz="2400" dirty="0">
                <a:latin typeface="Arial"/>
                <a:cs typeface="Arial"/>
              </a:rPr>
              <a:t>fati</a:t>
            </a:r>
            <a:r>
              <a:rPr sz="2400" spc="-10" dirty="0">
                <a:latin typeface="Arial"/>
                <a:cs typeface="Arial"/>
              </a:rPr>
              <a:t>g</a:t>
            </a:r>
            <a:r>
              <a:rPr sz="2400" dirty="0">
                <a:latin typeface="Arial"/>
                <a:cs typeface="Arial"/>
              </a:rPr>
              <a:t>ued</a:t>
            </a:r>
            <a:endParaRPr sz="2400">
              <a:latin typeface="Arial"/>
              <a:cs typeface="Arial"/>
            </a:endParaRPr>
          </a:p>
          <a:p>
            <a:pPr marL="355600" indent="-342900">
              <a:lnSpc>
                <a:spcPct val="100000"/>
              </a:lnSpc>
              <a:buClr>
                <a:srgbClr val="00AF50"/>
              </a:buClr>
              <a:buFont typeface="Wingdings"/>
              <a:buChar char=""/>
              <a:tabLst>
                <a:tab pos="355600" algn="l"/>
              </a:tabLst>
            </a:pPr>
            <a:r>
              <a:rPr sz="2400" dirty="0">
                <a:latin typeface="Arial"/>
                <a:cs typeface="Arial"/>
              </a:rPr>
              <a:t>U</a:t>
            </a:r>
            <a:r>
              <a:rPr sz="2400" spc="-10" dirty="0">
                <a:latin typeface="Arial"/>
                <a:cs typeface="Arial"/>
              </a:rPr>
              <a:t>s</a:t>
            </a:r>
            <a:r>
              <a:rPr sz="2400" dirty="0">
                <a:latin typeface="Arial"/>
                <a:cs typeface="Arial"/>
              </a:rPr>
              <a:t>e prop</a:t>
            </a:r>
            <a:r>
              <a:rPr sz="2400" spc="-10" dirty="0">
                <a:latin typeface="Arial"/>
                <a:cs typeface="Arial"/>
              </a:rPr>
              <a:t>e</a:t>
            </a:r>
            <a:r>
              <a:rPr sz="2400" dirty="0">
                <a:latin typeface="Arial"/>
                <a:cs typeface="Arial"/>
              </a:rPr>
              <a:t>r</a:t>
            </a:r>
            <a:r>
              <a:rPr sz="2400" spc="15" dirty="0">
                <a:latin typeface="Arial"/>
                <a:cs typeface="Arial"/>
              </a:rPr>
              <a:t> </a:t>
            </a:r>
            <a:r>
              <a:rPr sz="2400" dirty="0">
                <a:latin typeface="Arial"/>
                <a:cs typeface="Arial"/>
              </a:rPr>
              <a:t>l</a:t>
            </a:r>
            <a:r>
              <a:rPr sz="2400" spc="-10" dirty="0">
                <a:latin typeface="Arial"/>
                <a:cs typeface="Arial"/>
              </a:rPr>
              <a:t>i</a:t>
            </a:r>
            <a:r>
              <a:rPr sz="2400" dirty="0">
                <a:latin typeface="Arial"/>
                <a:cs typeface="Arial"/>
              </a:rPr>
              <a:t>g</a:t>
            </a:r>
            <a:r>
              <a:rPr sz="2400" spc="-10" dirty="0">
                <a:latin typeface="Arial"/>
                <a:cs typeface="Arial"/>
              </a:rPr>
              <a:t>h</a:t>
            </a:r>
            <a:r>
              <a:rPr sz="2400" dirty="0">
                <a:latin typeface="Arial"/>
                <a:cs typeface="Arial"/>
              </a:rPr>
              <a:t>ting</a:t>
            </a:r>
            <a:endParaRPr sz="2400">
              <a:latin typeface="Arial"/>
              <a:cs typeface="Arial"/>
            </a:endParaRPr>
          </a:p>
          <a:p>
            <a:pPr marL="355600" indent="-342900">
              <a:lnSpc>
                <a:spcPct val="100000"/>
              </a:lnSpc>
              <a:buClr>
                <a:srgbClr val="00AF50"/>
              </a:buClr>
              <a:buFont typeface="Wingdings"/>
              <a:buChar char=""/>
              <a:tabLst>
                <a:tab pos="355600" algn="l"/>
              </a:tabLst>
            </a:pPr>
            <a:r>
              <a:rPr sz="2400" dirty="0">
                <a:latin typeface="Arial"/>
                <a:cs typeface="Arial"/>
              </a:rPr>
              <a:t>Prop</a:t>
            </a:r>
            <a:r>
              <a:rPr sz="2400" spc="-10" dirty="0">
                <a:latin typeface="Arial"/>
                <a:cs typeface="Arial"/>
              </a:rPr>
              <a:t>e</a:t>
            </a:r>
            <a:r>
              <a:rPr sz="2400" dirty="0">
                <a:latin typeface="Arial"/>
                <a:cs typeface="Arial"/>
              </a:rPr>
              <a:t>rly</a:t>
            </a:r>
            <a:r>
              <a:rPr sz="2400" spc="10" dirty="0">
                <a:latin typeface="Arial"/>
                <a:cs typeface="Arial"/>
              </a:rPr>
              <a:t> </a:t>
            </a:r>
            <a:r>
              <a:rPr sz="2400" dirty="0">
                <a:latin typeface="Arial"/>
                <a:cs typeface="Arial"/>
              </a:rPr>
              <a:t>maintai</a:t>
            </a:r>
            <a:r>
              <a:rPr sz="2400" spc="-10" dirty="0">
                <a:latin typeface="Arial"/>
                <a:cs typeface="Arial"/>
              </a:rPr>
              <a:t>n</a:t>
            </a:r>
            <a:r>
              <a:rPr sz="2400" dirty="0">
                <a:latin typeface="Arial"/>
                <a:cs typeface="Arial"/>
              </a:rPr>
              <a:t>ed</a:t>
            </a:r>
            <a:r>
              <a:rPr sz="2400" spc="20" dirty="0">
                <a:latin typeface="Arial"/>
                <a:cs typeface="Arial"/>
              </a:rPr>
              <a:t> </a:t>
            </a:r>
            <a:r>
              <a:rPr sz="2400" dirty="0">
                <a:latin typeface="Arial"/>
                <a:cs typeface="Arial"/>
              </a:rPr>
              <a:t>eq</a:t>
            </a:r>
            <a:r>
              <a:rPr sz="2400" spc="-10" dirty="0">
                <a:latin typeface="Arial"/>
                <a:cs typeface="Arial"/>
              </a:rPr>
              <a:t>u</a:t>
            </a:r>
            <a:r>
              <a:rPr sz="2400" dirty="0">
                <a:latin typeface="Arial"/>
                <a:cs typeface="Arial"/>
              </a:rPr>
              <a:t>i</a:t>
            </a:r>
            <a:r>
              <a:rPr sz="2400" spc="-10" dirty="0">
                <a:latin typeface="Arial"/>
                <a:cs typeface="Arial"/>
              </a:rPr>
              <a:t>p</a:t>
            </a:r>
            <a:r>
              <a:rPr sz="2400" dirty="0">
                <a:latin typeface="Arial"/>
                <a:cs typeface="Arial"/>
              </a:rPr>
              <a:t>ment</a:t>
            </a:r>
            <a:endParaRPr sz="2400">
              <a:latin typeface="Arial"/>
              <a:cs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4CC"/>
            </a:solidFill>
          </a:ln>
        </p:spPr>
        <p:txBody>
          <a:bodyPr wrap="square" lIns="0" tIns="0" rIns="0" bIns="0" rtlCol="0"/>
          <a:lstStyle/>
          <a:p>
            <a:endParaRPr/>
          </a:p>
        </p:txBody>
      </p:sp>
      <p:sp>
        <p:nvSpPr>
          <p:cNvPr id="3" name="object 3"/>
          <p:cNvSpPr txBox="1"/>
          <p:nvPr/>
        </p:nvSpPr>
        <p:spPr>
          <a:xfrm>
            <a:off x="535940" y="473947"/>
            <a:ext cx="6322060" cy="855344"/>
          </a:xfrm>
          <a:prstGeom prst="rect">
            <a:avLst/>
          </a:prstGeom>
        </p:spPr>
        <p:txBody>
          <a:bodyPr vert="horz" wrap="square" lIns="0" tIns="0" rIns="0" bIns="0" rtlCol="0">
            <a:spAutoFit/>
          </a:bodyPr>
          <a:lstStyle/>
          <a:p>
            <a:pPr marL="12700">
              <a:lnSpc>
                <a:spcPct val="100000"/>
              </a:lnSpc>
              <a:tabLst>
                <a:tab pos="3947795" algn="l"/>
              </a:tabLst>
            </a:pPr>
            <a:r>
              <a:rPr sz="3600" b="1" dirty="0">
                <a:solidFill>
                  <a:srgbClr val="0C2FB8"/>
                </a:solidFill>
                <a:latin typeface="Arial"/>
                <a:cs typeface="Arial"/>
              </a:rPr>
              <a:t>Mate</a:t>
            </a:r>
            <a:r>
              <a:rPr sz="3600" b="1" spc="5" dirty="0">
                <a:solidFill>
                  <a:srgbClr val="0C2FB8"/>
                </a:solidFill>
                <a:latin typeface="Arial"/>
                <a:cs typeface="Arial"/>
              </a:rPr>
              <a:t>r</a:t>
            </a:r>
            <a:r>
              <a:rPr sz="3600" b="1" dirty="0">
                <a:solidFill>
                  <a:srgbClr val="0C2FB8"/>
                </a:solidFill>
                <a:latin typeface="Arial"/>
                <a:cs typeface="Arial"/>
              </a:rPr>
              <a:t>ial</a:t>
            </a:r>
            <a:r>
              <a:rPr sz="3600" b="1" spc="-15" dirty="0">
                <a:solidFill>
                  <a:srgbClr val="0C2FB8"/>
                </a:solidFill>
                <a:latin typeface="Arial"/>
                <a:cs typeface="Arial"/>
              </a:rPr>
              <a:t> </a:t>
            </a:r>
            <a:r>
              <a:rPr sz="3600" b="1" dirty="0">
                <a:solidFill>
                  <a:srgbClr val="0C2FB8"/>
                </a:solidFill>
                <a:latin typeface="Arial"/>
                <a:cs typeface="Arial"/>
              </a:rPr>
              <a:t>Handli</a:t>
            </a:r>
            <a:r>
              <a:rPr sz="3600" b="1" spc="-15" dirty="0">
                <a:solidFill>
                  <a:srgbClr val="0C2FB8"/>
                </a:solidFill>
                <a:latin typeface="Arial"/>
                <a:cs typeface="Arial"/>
              </a:rPr>
              <a:t>n</a:t>
            </a:r>
            <a:r>
              <a:rPr sz="3600" b="1" dirty="0">
                <a:solidFill>
                  <a:srgbClr val="0C2FB8"/>
                </a:solidFill>
                <a:latin typeface="Arial"/>
                <a:cs typeface="Arial"/>
              </a:rPr>
              <a:t>g	Equi</a:t>
            </a:r>
            <a:r>
              <a:rPr sz="3600" b="1" spc="-15" dirty="0">
                <a:solidFill>
                  <a:srgbClr val="0C2FB8"/>
                </a:solidFill>
                <a:latin typeface="Arial"/>
                <a:cs typeface="Arial"/>
              </a:rPr>
              <a:t>p</a:t>
            </a:r>
            <a:r>
              <a:rPr sz="3600" b="1" dirty="0">
                <a:solidFill>
                  <a:srgbClr val="0C2FB8"/>
                </a:solidFill>
                <a:latin typeface="Arial"/>
                <a:cs typeface="Arial"/>
              </a:rPr>
              <a:t>ment</a:t>
            </a:r>
            <a:endParaRPr sz="3600">
              <a:latin typeface="Arial"/>
              <a:cs typeface="Arial"/>
            </a:endParaRPr>
          </a:p>
          <a:p>
            <a:pPr marL="12700">
              <a:lnSpc>
                <a:spcPct val="100000"/>
              </a:lnSpc>
              <a:spcBef>
                <a:spcPts val="35"/>
              </a:spcBef>
            </a:pPr>
            <a:r>
              <a:rPr sz="2400" b="1" dirty="0">
                <a:solidFill>
                  <a:srgbClr val="0C2FB8"/>
                </a:solidFill>
                <a:latin typeface="Arial"/>
                <a:cs typeface="Arial"/>
              </a:rPr>
              <a:t>Module</a:t>
            </a:r>
            <a:r>
              <a:rPr sz="2400" b="1" spc="-20" dirty="0">
                <a:solidFill>
                  <a:srgbClr val="0C2FB8"/>
                </a:solidFill>
                <a:latin typeface="Arial"/>
                <a:cs typeface="Arial"/>
              </a:rPr>
              <a:t> </a:t>
            </a:r>
            <a:r>
              <a:rPr sz="2400" b="1" dirty="0">
                <a:solidFill>
                  <a:srgbClr val="0C2FB8"/>
                </a:solidFill>
                <a:latin typeface="Arial"/>
                <a:cs typeface="Arial"/>
              </a:rPr>
              <a:t>3</a:t>
            </a:r>
            <a:endParaRPr sz="2400">
              <a:latin typeface="Arial"/>
              <a:cs typeface="Arial"/>
            </a:endParaRPr>
          </a:p>
        </p:txBody>
      </p:sp>
      <p:sp>
        <p:nvSpPr>
          <p:cNvPr id="4" name="object 4"/>
          <p:cNvSpPr txBox="1"/>
          <p:nvPr/>
        </p:nvSpPr>
        <p:spPr>
          <a:xfrm>
            <a:off x="612140" y="1757838"/>
            <a:ext cx="7504430" cy="2891155"/>
          </a:xfrm>
          <a:prstGeom prst="rect">
            <a:avLst/>
          </a:prstGeom>
        </p:spPr>
        <p:txBody>
          <a:bodyPr vert="horz" wrap="square" lIns="0" tIns="0" rIns="0" bIns="0" rtlCol="0">
            <a:spAutoFit/>
          </a:bodyPr>
          <a:lstStyle/>
          <a:p>
            <a:pPr marL="12700">
              <a:lnSpc>
                <a:spcPct val="100000"/>
              </a:lnSpc>
            </a:pPr>
            <a:r>
              <a:rPr sz="2400" b="1" dirty="0">
                <a:solidFill>
                  <a:srgbClr val="0C2FB8"/>
                </a:solidFill>
                <a:latin typeface="Arial"/>
                <a:cs typeface="Arial"/>
              </a:rPr>
              <a:t>Lighten</a:t>
            </a:r>
            <a:r>
              <a:rPr sz="2400" b="1" spc="-25" dirty="0">
                <a:solidFill>
                  <a:srgbClr val="0C2FB8"/>
                </a:solidFill>
                <a:latin typeface="Arial"/>
                <a:cs typeface="Arial"/>
              </a:rPr>
              <a:t> </a:t>
            </a:r>
            <a:r>
              <a:rPr sz="2400" b="1" dirty="0">
                <a:solidFill>
                  <a:srgbClr val="0C2FB8"/>
                </a:solidFill>
                <a:latin typeface="Arial"/>
                <a:cs typeface="Arial"/>
              </a:rPr>
              <a:t>the</a:t>
            </a:r>
            <a:r>
              <a:rPr sz="2400" b="1" spc="-10" dirty="0">
                <a:solidFill>
                  <a:srgbClr val="0C2FB8"/>
                </a:solidFill>
                <a:latin typeface="Arial"/>
                <a:cs typeface="Arial"/>
              </a:rPr>
              <a:t> </a:t>
            </a:r>
            <a:r>
              <a:rPr sz="2400" b="1" spc="-5" dirty="0">
                <a:solidFill>
                  <a:srgbClr val="0C2FB8"/>
                </a:solidFill>
                <a:latin typeface="Arial"/>
                <a:cs typeface="Arial"/>
              </a:rPr>
              <a:t>Loa</a:t>
            </a:r>
            <a:r>
              <a:rPr sz="2400" b="1" dirty="0">
                <a:solidFill>
                  <a:srgbClr val="0C2FB8"/>
                </a:solidFill>
                <a:latin typeface="Arial"/>
                <a:cs typeface="Arial"/>
              </a:rPr>
              <a:t>d-</a:t>
            </a:r>
            <a:r>
              <a:rPr sz="2400" b="1" spc="-5" dirty="0">
                <a:solidFill>
                  <a:srgbClr val="0C2FB8"/>
                </a:solidFill>
                <a:latin typeface="Arial"/>
                <a:cs typeface="Arial"/>
              </a:rPr>
              <a:t> </a:t>
            </a:r>
            <a:r>
              <a:rPr sz="2400" b="1" dirty="0">
                <a:solidFill>
                  <a:srgbClr val="0C2FB8"/>
                </a:solidFill>
                <a:latin typeface="Arial"/>
                <a:cs typeface="Arial"/>
              </a:rPr>
              <a:t>U</a:t>
            </a:r>
            <a:r>
              <a:rPr sz="2400" b="1" spc="-10" dirty="0">
                <a:solidFill>
                  <a:srgbClr val="0C2FB8"/>
                </a:solidFill>
                <a:latin typeface="Arial"/>
                <a:cs typeface="Arial"/>
              </a:rPr>
              <a:t>s</a:t>
            </a:r>
            <a:r>
              <a:rPr sz="2400" b="1" dirty="0">
                <a:solidFill>
                  <a:srgbClr val="0C2FB8"/>
                </a:solidFill>
                <a:latin typeface="Arial"/>
                <a:cs typeface="Arial"/>
              </a:rPr>
              <a:t>e</a:t>
            </a:r>
            <a:r>
              <a:rPr sz="2400" b="1" spc="10" dirty="0">
                <a:solidFill>
                  <a:srgbClr val="0C2FB8"/>
                </a:solidFill>
                <a:latin typeface="Arial"/>
                <a:cs typeface="Arial"/>
              </a:rPr>
              <a:t> </a:t>
            </a:r>
            <a:r>
              <a:rPr sz="2400" b="1" dirty="0">
                <a:solidFill>
                  <a:srgbClr val="0C2FB8"/>
                </a:solidFill>
                <a:latin typeface="Arial"/>
                <a:cs typeface="Arial"/>
              </a:rPr>
              <a:t>Material H</a:t>
            </a:r>
            <a:r>
              <a:rPr sz="2400" b="1" spc="-10" dirty="0">
                <a:solidFill>
                  <a:srgbClr val="0C2FB8"/>
                </a:solidFill>
                <a:latin typeface="Arial"/>
                <a:cs typeface="Arial"/>
              </a:rPr>
              <a:t>a</a:t>
            </a:r>
            <a:r>
              <a:rPr sz="2400" b="1" dirty="0">
                <a:solidFill>
                  <a:srgbClr val="0C2FB8"/>
                </a:solidFill>
                <a:latin typeface="Arial"/>
                <a:cs typeface="Arial"/>
              </a:rPr>
              <a:t>ndling</a:t>
            </a:r>
            <a:r>
              <a:rPr sz="2400" b="1" spc="-20" dirty="0">
                <a:solidFill>
                  <a:srgbClr val="0C2FB8"/>
                </a:solidFill>
                <a:latin typeface="Arial"/>
                <a:cs typeface="Arial"/>
              </a:rPr>
              <a:t> </a:t>
            </a:r>
            <a:r>
              <a:rPr sz="2400" b="1" dirty="0">
                <a:solidFill>
                  <a:srgbClr val="0C2FB8"/>
                </a:solidFill>
                <a:latin typeface="Arial"/>
                <a:cs typeface="Arial"/>
              </a:rPr>
              <a:t>Eq</a:t>
            </a:r>
            <a:r>
              <a:rPr sz="2400" b="1" spc="-10" dirty="0">
                <a:solidFill>
                  <a:srgbClr val="0C2FB8"/>
                </a:solidFill>
                <a:latin typeface="Arial"/>
                <a:cs typeface="Arial"/>
              </a:rPr>
              <a:t>u</a:t>
            </a:r>
            <a:r>
              <a:rPr sz="2400" b="1" dirty="0">
                <a:solidFill>
                  <a:srgbClr val="0C2FB8"/>
                </a:solidFill>
                <a:latin typeface="Arial"/>
                <a:cs typeface="Arial"/>
              </a:rPr>
              <a:t>ipment</a:t>
            </a:r>
            <a:endParaRPr sz="2400">
              <a:latin typeface="Arial"/>
              <a:cs typeface="Arial"/>
            </a:endParaRPr>
          </a:p>
          <a:p>
            <a:pPr>
              <a:lnSpc>
                <a:spcPct val="100000"/>
              </a:lnSpc>
              <a:spcBef>
                <a:spcPts val="7"/>
              </a:spcBef>
            </a:pPr>
            <a:endParaRPr sz="2500">
              <a:latin typeface="Times New Roman"/>
              <a:cs typeface="Times New Roman"/>
            </a:endParaRPr>
          </a:p>
          <a:p>
            <a:pPr marL="355600" marR="207645" indent="-342900">
              <a:lnSpc>
                <a:spcPct val="100000"/>
              </a:lnSpc>
              <a:buClr>
                <a:srgbClr val="0C2FB8"/>
              </a:buClr>
              <a:buFont typeface="Wingdings"/>
              <a:buChar char=""/>
              <a:tabLst>
                <a:tab pos="355600" algn="l"/>
              </a:tabLst>
            </a:pPr>
            <a:r>
              <a:rPr sz="2400" dirty="0">
                <a:latin typeface="Arial"/>
                <a:cs typeface="Arial"/>
              </a:rPr>
              <a:t>C</a:t>
            </a:r>
            <a:r>
              <a:rPr sz="2400" spc="-10" dirty="0">
                <a:latin typeface="Arial"/>
                <a:cs typeface="Arial"/>
              </a:rPr>
              <a:t>a</a:t>
            </a:r>
            <a:r>
              <a:rPr sz="2400" dirty="0">
                <a:latin typeface="Arial"/>
                <a:cs typeface="Arial"/>
              </a:rPr>
              <a:t>r</a:t>
            </a:r>
            <a:r>
              <a:rPr sz="2400" spc="5" dirty="0">
                <a:latin typeface="Arial"/>
                <a:cs typeface="Arial"/>
              </a:rPr>
              <a:t>t</a:t>
            </a:r>
            <a:r>
              <a:rPr sz="2400" dirty="0">
                <a:latin typeface="Arial"/>
                <a:cs typeface="Arial"/>
              </a:rPr>
              <a:t>s</a:t>
            </a:r>
            <a:r>
              <a:rPr sz="2400" spc="-10" dirty="0">
                <a:latin typeface="Arial"/>
                <a:cs typeface="Arial"/>
              </a:rPr>
              <a:t> </a:t>
            </a:r>
            <a:r>
              <a:rPr sz="2400" dirty="0">
                <a:latin typeface="Arial"/>
                <a:cs typeface="Arial"/>
              </a:rPr>
              <a:t>des</a:t>
            </a:r>
            <a:r>
              <a:rPr sz="2400" spc="-10" dirty="0">
                <a:latin typeface="Arial"/>
                <a:cs typeface="Arial"/>
              </a:rPr>
              <a:t>i</a:t>
            </a:r>
            <a:r>
              <a:rPr sz="2400" dirty="0">
                <a:latin typeface="Arial"/>
                <a:cs typeface="Arial"/>
              </a:rPr>
              <a:t>gn</a:t>
            </a:r>
            <a:r>
              <a:rPr sz="2400" spc="-10" dirty="0">
                <a:latin typeface="Arial"/>
                <a:cs typeface="Arial"/>
              </a:rPr>
              <a:t>e</a:t>
            </a:r>
            <a:r>
              <a:rPr sz="2400" dirty="0">
                <a:latin typeface="Arial"/>
                <a:cs typeface="Arial"/>
              </a:rPr>
              <a:t>d</a:t>
            </a:r>
            <a:r>
              <a:rPr sz="2400" spc="45" dirty="0">
                <a:latin typeface="Arial"/>
                <a:cs typeface="Arial"/>
              </a:rPr>
              <a:t> </a:t>
            </a:r>
            <a:r>
              <a:rPr sz="2400" dirty="0">
                <a:latin typeface="Arial"/>
                <a:cs typeface="Arial"/>
              </a:rPr>
              <a:t>to transport and</a:t>
            </a:r>
            <a:r>
              <a:rPr sz="2400" spc="-10" dirty="0">
                <a:latin typeface="Arial"/>
                <a:cs typeface="Arial"/>
              </a:rPr>
              <a:t> </a:t>
            </a:r>
            <a:r>
              <a:rPr sz="2400" dirty="0">
                <a:latin typeface="Arial"/>
                <a:cs typeface="Arial"/>
              </a:rPr>
              <a:t>car</a:t>
            </a:r>
            <a:r>
              <a:rPr sz="2400" spc="5" dirty="0">
                <a:latin typeface="Arial"/>
                <a:cs typeface="Arial"/>
              </a:rPr>
              <a:t>r</a:t>
            </a:r>
            <a:r>
              <a:rPr sz="2400" dirty="0">
                <a:latin typeface="Arial"/>
                <a:cs typeface="Arial"/>
              </a:rPr>
              <a:t>y</a:t>
            </a:r>
            <a:r>
              <a:rPr sz="2400" spc="-5" dirty="0">
                <a:latin typeface="Arial"/>
                <a:cs typeface="Arial"/>
              </a:rPr>
              <a:t> </a:t>
            </a:r>
            <a:r>
              <a:rPr sz="2400" dirty="0">
                <a:latin typeface="Arial"/>
                <a:cs typeface="Arial"/>
              </a:rPr>
              <a:t>materia</a:t>
            </a:r>
            <a:r>
              <a:rPr sz="2400" spc="-10" dirty="0">
                <a:latin typeface="Arial"/>
                <a:cs typeface="Arial"/>
              </a:rPr>
              <a:t>l</a:t>
            </a:r>
            <a:r>
              <a:rPr sz="2400" dirty="0">
                <a:latin typeface="Arial"/>
                <a:cs typeface="Arial"/>
              </a:rPr>
              <a:t>s</a:t>
            </a:r>
            <a:r>
              <a:rPr sz="2400" spc="20" dirty="0">
                <a:latin typeface="Arial"/>
                <a:cs typeface="Arial"/>
              </a:rPr>
              <a:t> </a:t>
            </a:r>
            <a:r>
              <a:rPr sz="2400" dirty="0">
                <a:latin typeface="Arial"/>
                <a:cs typeface="Arial"/>
              </a:rPr>
              <a:t>can reduce</a:t>
            </a:r>
            <a:r>
              <a:rPr sz="2400" spc="10" dirty="0">
                <a:latin typeface="Arial"/>
                <a:cs typeface="Arial"/>
              </a:rPr>
              <a:t> </a:t>
            </a:r>
            <a:r>
              <a:rPr sz="2400" dirty="0">
                <a:latin typeface="Arial"/>
                <a:cs typeface="Arial"/>
              </a:rPr>
              <a:t>l</a:t>
            </a:r>
            <a:r>
              <a:rPr sz="2400" spc="-10" dirty="0">
                <a:latin typeface="Arial"/>
                <a:cs typeface="Arial"/>
              </a:rPr>
              <a:t>i</a:t>
            </a:r>
            <a:r>
              <a:rPr sz="2400" dirty="0">
                <a:latin typeface="Arial"/>
                <a:cs typeface="Arial"/>
              </a:rPr>
              <a:t>f</a:t>
            </a:r>
            <a:r>
              <a:rPr sz="2400" spc="5" dirty="0">
                <a:latin typeface="Arial"/>
                <a:cs typeface="Arial"/>
              </a:rPr>
              <a:t>t</a:t>
            </a:r>
            <a:r>
              <a:rPr sz="2400" dirty="0">
                <a:latin typeface="Arial"/>
                <a:cs typeface="Arial"/>
              </a:rPr>
              <a:t>i</a:t>
            </a:r>
            <a:r>
              <a:rPr sz="2400" spc="-10" dirty="0">
                <a:latin typeface="Arial"/>
                <a:cs typeface="Arial"/>
              </a:rPr>
              <a:t>n</a:t>
            </a:r>
            <a:r>
              <a:rPr sz="2400" dirty="0">
                <a:latin typeface="Arial"/>
                <a:cs typeface="Arial"/>
              </a:rPr>
              <a:t>g, pus</a:t>
            </a:r>
            <a:r>
              <a:rPr sz="2400" spc="-10" dirty="0">
                <a:latin typeface="Arial"/>
                <a:cs typeface="Arial"/>
              </a:rPr>
              <a:t>h</a:t>
            </a:r>
            <a:r>
              <a:rPr sz="2400" dirty="0">
                <a:latin typeface="Arial"/>
                <a:cs typeface="Arial"/>
              </a:rPr>
              <a:t>i</a:t>
            </a:r>
            <a:r>
              <a:rPr sz="2400" spc="-10" dirty="0">
                <a:latin typeface="Arial"/>
                <a:cs typeface="Arial"/>
              </a:rPr>
              <a:t>n</a:t>
            </a:r>
            <a:r>
              <a:rPr sz="2400" dirty="0">
                <a:latin typeface="Arial"/>
                <a:cs typeface="Arial"/>
              </a:rPr>
              <a:t>g,</a:t>
            </a:r>
            <a:r>
              <a:rPr sz="2400" spc="15" dirty="0">
                <a:latin typeface="Arial"/>
                <a:cs typeface="Arial"/>
              </a:rPr>
              <a:t> </a:t>
            </a:r>
            <a:r>
              <a:rPr sz="2400" dirty="0">
                <a:latin typeface="Arial"/>
                <a:cs typeface="Arial"/>
              </a:rPr>
              <a:t>and</a:t>
            </a:r>
            <a:r>
              <a:rPr sz="2400" spc="5" dirty="0">
                <a:latin typeface="Arial"/>
                <a:cs typeface="Arial"/>
              </a:rPr>
              <a:t> </a:t>
            </a:r>
            <a:r>
              <a:rPr sz="2400" dirty="0">
                <a:latin typeface="Arial"/>
                <a:cs typeface="Arial"/>
              </a:rPr>
              <a:t>pu</a:t>
            </a:r>
            <a:r>
              <a:rPr sz="2400" spc="-10" dirty="0">
                <a:latin typeface="Arial"/>
                <a:cs typeface="Arial"/>
              </a:rPr>
              <a:t>l</a:t>
            </a:r>
            <a:r>
              <a:rPr sz="2400" dirty="0">
                <a:latin typeface="Arial"/>
                <a:cs typeface="Arial"/>
              </a:rPr>
              <a:t>l</a:t>
            </a:r>
            <a:r>
              <a:rPr sz="2400" spc="-10" dirty="0">
                <a:latin typeface="Arial"/>
                <a:cs typeface="Arial"/>
              </a:rPr>
              <a:t>i</a:t>
            </a:r>
            <a:r>
              <a:rPr sz="2400" dirty="0">
                <a:latin typeface="Arial"/>
                <a:cs typeface="Arial"/>
              </a:rPr>
              <a:t>ng</a:t>
            </a:r>
            <a:r>
              <a:rPr sz="2400" spc="50" dirty="0">
                <a:latin typeface="Arial"/>
                <a:cs typeface="Arial"/>
              </a:rPr>
              <a:t> </a:t>
            </a:r>
            <a:r>
              <a:rPr sz="2400" dirty="0">
                <a:latin typeface="Arial"/>
                <a:cs typeface="Arial"/>
              </a:rPr>
              <a:t>forces</a:t>
            </a:r>
            <a:endParaRPr sz="2400">
              <a:latin typeface="Arial"/>
              <a:cs typeface="Arial"/>
            </a:endParaRPr>
          </a:p>
          <a:p>
            <a:pPr marL="355600" marR="225425" indent="-342900">
              <a:lnSpc>
                <a:spcPct val="100000"/>
              </a:lnSpc>
              <a:buClr>
                <a:srgbClr val="0C2FB8"/>
              </a:buClr>
              <a:buFont typeface="Wingdings"/>
              <a:buChar char=""/>
              <a:tabLst>
                <a:tab pos="355600" algn="l"/>
              </a:tabLst>
            </a:pPr>
            <a:r>
              <a:rPr sz="2400" dirty="0">
                <a:latin typeface="Arial"/>
                <a:cs typeface="Arial"/>
              </a:rPr>
              <a:t>A</a:t>
            </a:r>
            <a:r>
              <a:rPr sz="2400" spc="-10" dirty="0">
                <a:latin typeface="Arial"/>
                <a:cs typeface="Arial"/>
              </a:rPr>
              <a:t>l</a:t>
            </a:r>
            <a:r>
              <a:rPr sz="2400" dirty="0">
                <a:latin typeface="Arial"/>
                <a:cs typeface="Arial"/>
              </a:rPr>
              <a:t>l</a:t>
            </a:r>
            <a:r>
              <a:rPr sz="2400" spc="-10" dirty="0">
                <a:latin typeface="Arial"/>
                <a:cs typeface="Arial"/>
              </a:rPr>
              <a:t>o</a:t>
            </a:r>
            <a:r>
              <a:rPr sz="2400" dirty="0">
                <a:latin typeface="Arial"/>
                <a:cs typeface="Arial"/>
              </a:rPr>
              <a:t>w</a:t>
            </a:r>
            <a:r>
              <a:rPr sz="2400" spc="25" dirty="0">
                <a:latin typeface="Arial"/>
                <a:cs typeface="Arial"/>
              </a:rPr>
              <a:t> </a:t>
            </a:r>
            <a:r>
              <a:rPr sz="2400" dirty="0">
                <a:latin typeface="Arial"/>
                <a:cs typeface="Arial"/>
              </a:rPr>
              <a:t>for he</a:t>
            </a:r>
            <a:r>
              <a:rPr sz="2400" spc="-10" dirty="0">
                <a:latin typeface="Arial"/>
                <a:cs typeface="Arial"/>
              </a:rPr>
              <a:t>a</a:t>
            </a:r>
            <a:r>
              <a:rPr sz="2400" dirty="0">
                <a:latin typeface="Arial"/>
                <a:cs typeface="Arial"/>
              </a:rPr>
              <a:t>vy</a:t>
            </a:r>
            <a:r>
              <a:rPr sz="2400" spc="10" dirty="0">
                <a:latin typeface="Arial"/>
                <a:cs typeface="Arial"/>
              </a:rPr>
              <a:t> </a:t>
            </a:r>
            <a:r>
              <a:rPr sz="2400" dirty="0">
                <a:latin typeface="Arial"/>
                <a:cs typeface="Arial"/>
              </a:rPr>
              <a:t>materia</a:t>
            </a:r>
            <a:r>
              <a:rPr sz="2400" spc="-10" dirty="0">
                <a:latin typeface="Arial"/>
                <a:cs typeface="Arial"/>
              </a:rPr>
              <a:t>l</a:t>
            </a:r>
            <a:r>
              <a:rPr sz="2400" spc="5" dirty="0">
                <a:latin typeface="Arial"/>
                <a:cs typeface="Arial"/>
              </a:rPr>
              <a:t>s</a:t>
            </a:r>
            <a:r>
              <a:rPr sz="2400" dirty="0">
                <a:latin typeface="Arial"/>
                <a:cs typeface="Arial"/>
              </a:rPr>
              <a:t>, too</a:t>
            </a:r>
            <a:r>
              <a:rPr sz="2400" spc="-10" dirty="0">
                <a:latin typeface="Arial"/>
                <a:cs typeface="Arial"/>
              </a:rPr>
              <a:t>l</a:t>
            </a:r>
            <a:r>
              <a:rPr sz="2400" dirty="0">
                <a:latin typeface="Arial"/>
                <a:cs typeface="Arial"/>
              </a:rPr>
              <a:t>s,</a:t>
            </a:r>
            <a:r>
              <a:rPr sz="2400" spc="5" dirty="0">
                <a:latin typeface="Arial"/>
                <a:cs typeface="Arial"/>
              </a:rPr>
              <a:t> </a:t>
            </a:r>
            <a:r>
              <a:rPr sz="2400" dirty="0">
                <a:latin typeface="Arial"/>
                <a:cs typeface="Arial"/>
              </a:rPr>
              <a:t>or </a:t>
            </a:r>
            <a:r>
              <a:rPr sz="2400" spc="-10" dirty="0">
                <a:latin typeface="Arial"/>
                <a:cs typeface="Arial"/>
              </a:rPr>
              <a:t>e</a:t>
            </a:r>
            <a:r>
              <a:rPr sz="2400" dirty="0">
                <a:latin typeface="Arial"/>
                <a:cs typeface="Arial"/>
              </a:rPr>
              <a:t>qu</a:t>
            </a:r>
            <a:r>
              <a:rPr sz="2400" spc="-10" dirty="0">
                <a:latin typeface="Arial"/>
                <a:cs typeface="Arial"/>
              </a:rPr>
              <a:t>i</a:t>
            </a:r>
            <a:r>
              <a:rPr sz="2400" dirty="0">
                <a:latin typeface="Arial"/>
                <a:cs typeface="Arial"/>
              </a:rPr>
              <a:t>pment</a:t>
            </a:r>
            <a:r>
              <a:rPr sz="2400" spc="25" dirty="0">
                <a:latin typeface="Arial"/>
                <a:cs typeface="Arial"/>
              </a:rPr>
              <a:t> </a:t>
            </a:r>
            <a:r>
              <a:rPr sz="2400" dirty="0">
                <a:latin typeface="Arial"/>
                <a:cs typeface="Arial"/>
              </a:rPr>
              <a:t>to </a:t>
            </a:r>
            <a:r>
              <a:rPr sz="2400" spc="-10" dirty="0">
                <a:latin typeface="Arial"/>
                <a:cs typeface="Arial"/>
              </a:rPr>
              <a:t>b</a:t>
            </a:r>
            <a:r>
              <a:rPr sz="2400" dirty="0">
                <a:latin typeface="Arial"/>
                <a:cs typeface="Arial"/>
              </a:rPr>
              <a:t>e moved w</a:t>
            </a:r>
            <a:r>
              <a:rPr sz="2400" spc="-10" dirty="0">
                <a:latin typeface="Arial"/>
                <a:cs typeface="Arial"/>
              </a:rPr>
              <a:t>i</a:t>
            </a:r>
            <a:r>
              <a:rPr sz="2400" dirty="0">
                <a:latin typeface="Arial"/>
                <a:cs typeface="Arial"/>
              </a:rPr>
              <a:t>thout</a:t>
            </a:r>
            <a:r>
              <a:rPr sz="2400" spc="20" dirty="0">
                <a:latin typeface="Arial"/>
                <a:cs typeface="Arial"/>
              </a:rPr>
              <a:t> </a:t>
            </a:r>
            <a:r>
              <a:rPr sz="2400" dirty="0">
                <a:latin typeface="Arial"/>
                <a:cs typeface="Arial"/>
              </a:rPr>
              <a:t>carryi</a:t>
            </a:r>
            <a:r>
              <a:rPr sz="2400" spc="-10" dirty="0">
                <a:latin typeface="Arial"/>
                <a:cs typeface="Arial"/>
              </a:rPr>
              <a:t>n</a:t>
            </a:r>
            <a:r>
              <a:rPr sz="2400" dirty="0">
                <a:latin typeface="Arial"/>
                <a:cs typeface="Arial"/>
              </a:rPr>
              <a:t>g</a:t>
            </a:r>
            <a:endParaRPr sz="2400">
              <a:latin typeface="Arial"/>
              <a:cs typeface="Arial"/>
            </a:endParaRPr>
          </a:p>
          <a:p>
            <a:pPr marL="355600" indent="-342900">
              <a:lnSpc>
                <a:spcPct val="100000"/>
              </a:lnSpc>
              <a:buClr>
                <a:srgbClr val="0C2FB8"/>
              </a:buClr>
              <a:buFont typeface="Wingdings"/>
              <a:buChar char=""/>
              <a:tabLst>
                <a:tab pos="355600" algn="l"/>
              </a:tabLst>
            </a:pPr>
            <a:r>
              <a:rPr sz="2400" dirty="0">
                <a:latin typeface="Arial"/>
                <a:cs typeface="Arial"/>
              </a:rPr>
              <a:t>S</a:t>
            </a:r>
            <a:r>
              <a:rPr sz="2400" spc="-10" dirty="0">
                <a:latin typeface="Arial"/>
                <a:cs typeface="Arial"/>
              </a:rPr>
              <a:t>a</a:t>
            </a:r>
            <a:r>
              <a:rPr sz="2400" dirty="0">
                <a:latin typeface="Arial"/>
                <a:cs typeface="Arial"/>
              </a:rPr>
              <a:t>ve time</a:t>
            </a:r>
            <a:endParaRPr sz="2400">
              <a:latin typeface="Arial"/>
              <a:cs typeface="Arial"/>
            </a:endParaRPr>
          </a:p>
          <a:p>
            <a:pPr marL="355600" indent="-342900">
              <a:lnSpc>
                <a:spcPct val="100000"/>
              </a:lnSpc>
              <a:buClr>
                <a:srgbClr val="0C2FB8"/>
              </a:buClr>
              <a:buFont typeface="Wingdings"/>
              <a:buChar char=""/>
              <a:tabLst>
                <a:tab pos="355600" algn="l"/>
              </a:tabLst>
            </a:pPr>
            <a:r>
              <a:rPr sz="2400" spc="-5" dirty="0">
                <a:latin typeface="Arial"/>
                <a:cs typeface="Arial"/>
              </a:rPr>
              <a:t>A</a:t>
            </a:r>
            <a:r>
              <a:rPr sz="2400" dirty="0">
                <a:latin typeface="Arial"/>
                <a:cs typeface="Arial"/>
              </a:rPr>
              <a:t>va</a:t>
            </a:r>
            <a:r>
              <a:rPr sz="2400" spc="-10" dirty="0">
                <a:latin typeface="Arial"/>
                <a:cs typeface="Arial"/>
              </a:rPr>
              <a:t>i</a:t>
            </a:r>
            <a:r>
              <a:rPr sz="2400" dirty="0">
                <a:latin typeface="Arial"/>
                <a:cs typeface="Arial"/>
              </a:rPr>
              <a:t>l</a:t>
            </a:r>
            <a:r>
              <a:rPr sz="2400" spc="-10" dirty="0">
                <a:latin typeface="Arial"/>
                <a:cs typeface="Arial"/>
              </a:rPr>
              <a:t>a</a:t>
            </a:r>
            <a:r>
              <a:rPr sz="2400" dirty="0">
                <a:latin typeface="Arial"/>
                <a:cs typeface="Arial"/>
              </a:rPr>
              <a:t>ble</a:t>
            </a:r>
            <a:r>
              <a:rPr sz="2400" spc="40" dirty="0">
                <a:latin typeface="Arial"/>
                <a:cs typeface="Arial"/>
              </a:rPr>
              <a:t> </a:t>
            </a:r>
            <a:r>
              <a:rPr sz="2400" dirty="0">
                <a:latin typeface="Arial"/>
                <a:cs typeface="Arial"/>
              </a:rPr>
              <a:t>in</a:t>
            </a:r>
            <a:r>
              <a:rPr sz="2400" spc="-10" dirty="0">
                <a:latin typeface="Arial"/>
                <a:cs typeface="Arial"/>
              </a:rPr>
              <a:t> </a:t>
            </a:r>
            <a:r>
              <a:rPr sz="2400" spc="5" dirty="0">
                <a:latin typeface="Arial"/>
                <a:cs typeface="Arial"/>
              </a:rPr>
              <a:t>m</a:t>
            </a:r>
            <a:r>
              <a:rPr sz="2400" dirty="0">
                <a:latin typeface="Arial"/>
                <a:cs typeface="Arial"/>
              </a:rPr>
              <a:t>any shap</a:t>
            </a:r>
            <a:r>
              <a:rPr sz="2400" spc="-10" dirty="0">
                <a:latin typeface="Arial"/>
                <a:cs typeface="Arial"/>
              </a:rPr>
              <a:t>e</a:t>
            </a:r>
            <a:r>
              <a:rPr sz="2400" dirty="0">
                <a:latin typeface="Arial"/>
                <a:cs typeface="Arial"/>
              </a:rPr>
              <a:t>s</a:t>
            </a:r>
            <a:r>
              <a:rPr sz="2400" spc="10" dirty="0">
                <a:latin typeface="Arial"/>
                <a:cs typeface="Arial"/>
              </a:rPr>
              <a:t> </a:t>
            </a:r>
            <a:r>
              <a:rPr sz="2400" dirty="0">
                <a:latin typeface="Arial"/>
                <a:cs typeface="Arial"/>
              </a:rPr>
              <a:t>and</a:t>
            </a:r>
            <a:r>
              <a:rPr sz="2400" spc="15" dirty="0">
                <a:latin typeface="Arial"/>
                <a:cs typeface="Arial"/>
              </a:rPr>
              <a:t> </a:t>
            </a:r>
            <a:r>
              <a:rPr sz="2400" dirty="0">
                <a:latin typeface="Arial"/>
                <a:cs typeface="Arial"/>
              </a:rPr>
              <a:t>siz</a:t>
            </a:r>
            <a:r>
              <a:rPr sz="2400" spc="-10" dirty="0">
                <a:latin typeface="Arial"/>
                <a:cs typeface="Arial"/>
              </a:rPr>
              <a:t>e</a:t>
            </a:r>
            <a:r>
              <a:rPr sz="2400" dirty="0">
                <a:latin typeface="Arial"/>
                <a:cs typeface="Arial"/>
              </a:rPr>
              <a:t>s</a:t>
            </a:r>
            <a:endParaRPr sz="2400">
              <a:latin typeface="Arial"/>
              <a:cs typeface="Arial"/>
            </a:endParaRPr>
          </a:p>
        </p:txBody>
      </p:sp>
      <p:sp>
        <p:nvSpPr>
          <p:cNvPr id="6" name="object 6"/>
          <p:cNvSpPr txBox="1"/>
          <p:nvPr/>
        </p:nvSpPr>
        <p:spPr>
          <a:xfrm>
            <a:off x="3138932" y="6291163"/>
            <a:ext cx="2916555" cy="203835"/>
          </a:xfrm>
          <a:prstGeom prst="rect">
            <a:avLst/>
          </a:prstGeom>
        </p:spPr>
        <p:txBody>
          <a:bodyPr vert="horz" wrap="square" lIns="0" tIns="0" rIns="0" bIns="0" rtlCol="0">
            <a:spAutoFit/>
          </a:bodyPr>
          <a:lstStyle/>
          <a:p>
            <a:pPr marL="12700">
              <a:lnSpc>
                <a:spcPct val="100000"/>
              </a:lnSpc>
            </a:pPr>
            <a:r>
              <a:rPr sz="1400" dirty="0">
                <a:latin typeface="Arial"/>
                <a:cs typeface="Arial"/>
              </a:rPr>
              <a:t>Adapted</a:t>
            </a:r>
            <a:r>
              <a:rPr sz="1400" spc="-30" dirty="0">
                <a:latin typeface="Arial"/>
                <a:cs typeface="Arial"/>
              </a:rPr>
              <a:t> </a:t>
            </a:r>
            <a:r>
              <a:rPr sz="1400" dirty="0">
                <a:latin typeface="Arial"/>
                <a:cs typeface="Arial"/>
              </a:rPr>
              <a:t>from</a:t>
            </a:r>
            <a:r>
              <a:rPr sz="1400" spc="-35" dirty="0">
                <a:latin typeface="Arial"/>
                <a:cs typeface="Arial"/>
              </a:rPr>
              <a:t> </a:t>
            </a:r>
            <a:r>
              <a:rPr sz="1400" dirty="0">
                <a:latin typeface="Arial"/>
                <a:cs typeface="Arial"/>
              </a:rPr>
              <a:t>OSHA 3341-03N</a:t>
            </a:r>
            <a:r>
              <a:rPr sz="1400" spc="-50" dirty="0">
                <a:latin typeface="Arial"/>
                <a:cs typeface="Arial"/>
              </a:rPr>
              <a:t> </a:t>
            </a:r>
            <a:r>
              <a:rPr sz="1400" dirty="0">
                <a:latin typeface="Arial"/>
                <a:cs typeface="Arial"/>
              </a:rPr>
              <a:t>2008</a:t>
            </a:r>
            <a:endParaRPr sz="1400">
              <a:latin typeface="Arial"/>
              <a:cs typeface="Arial"/>
            </a:endParaRPr>
          </a:p>
        </p:txBody>
      </p:sp>
      <p:sp>
        <p:nvSpPr>
          <p:cNvPr id="5" name="Title 4" hidden="1"/>
          <p:cNvSpPr>
            <a:spLocks noGrp="1"/>
          </p:cNvSpPr>
          <p:nvPr>
            <p:ph type="title"/>
          </p:nvPr>
        </p:nvSpPr>
        <p:spPr>
          <a:xfrm>
            <a:off x="556361" y="555615"/>
            <a:ext cx="8031276" cy="1107996"/>
          </a:xfrm>
        </p:spPr>
        <p:txBody>
          <a:bodyPr/>
          <a:lstStyle/>
          <a:p>
            <a:r>
              <a:rPr lang="en-US" dirty="0" smtClean="0"/>
              <a:t>Material Handling Equipment  - Lighten the Load</a:t>
            </a:r>
            <a:endParaRPr lang="en-US" dirty="0"/>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40</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4CC"/>
            </a:solidFill>
          </a:ln>
        </p:spPr>
        <p:txBody>
          <a:bodyPr wrap="square" lIns="0" tIns="0" rIns="0" bIns="0" rtlCol="0"/>
          <a:lstStyle/>
          <a:p>
            <a:endParaRPr/>
          </a:p>
        </p:txBody>
      </p:sp>
      <p:sp>
        <p:nvSpPr>
          <p:cNvPr id="3" name="object 3"/>
          <p:cNvSpPr txBox="1"/>
          <p:nvPr/>
        </p:nvSpPr>
        <p:spPr>
          <a:xfrm>
            <a:off x="535940" y="486647"/>
            <a:ext cx="6322060" cy="457200"/>
          </a:xfrm>
          <a:prstGeom prst="rect">
            <a:avLst/>
          </a:prstGeom>
        </p:spPr>
        <p:txBody>
          <a:bodyPr vert="horz" wrap="square" lIns="0" tIns="0" rIns="0" bIns="0" rtlCol="0">
            <a:spAutoFit/>
          </a:bodyPr>
          <a:lstStyle/>
          <a:p>
            <a:pPr marL="12700">
              <a:lnSpc>
                <a:spcPts val="4285"/>
              </a:lnSpc>
              <a:tabLst>
                <a:tab pos="3947795" algn="l"/>
              </a:tabLst>
            </a:pPr>
            <a:r>
              <a:rPr sz="3600" b="1" dirty="0">
                <a:solidFill>
                  <a:srgbClr val="0C2FB8"/>
                </a:solidFill>
                <a:latin typeface="Arial"/>
                <a:cs typeface="Arial"/>
              </a:rPr>
              <a:t>Mate</a:t>
            </a:r>
            <a:r>
              <a:rPr sz="3600" b="1" spc="5" dirty="0">
                <a:solidFill>
                  <a:srgbClr val="0C2FB8"/>
                </a:solidFill>
                <a:latin typeface="Arial"/>
                <a:cs typeface="Arial"/>
              </a:rPr>
              <a:t>r</a:t>
            </a:r>
            <a:r>
              <a:rPr sz="3600" b="1" dirty="0">
                <a:solidFill>
                  <a:srgbClr val="0C2FB8"/>
                </a:solidFill>
                <a:latin typeface="Arial"/>
                <a:cs typeface="Arial"/>
              </a:rPr>
              <a:t>ial</a:t>
            </a:r>
            <a:r>
              <a:rPr sz="3600" b="1" spc="-15" dirty="0">
                <a:solidFill>
                  <a:srgbClr val="0C2FB8"/>
                </a:solidFill>
                <a:latin typeface="Arial"/>
                <a:cs typeface="Arial"/>
              </a:rPr>
              <a:t> </a:t>
            </a:r>
            <a:r>
              <a:rPr sz="3600" b="1" dirty="0">
                <a:solidFill>
                  <a:srgbClr val="0C2FB8"/>
                </a:solidFill>
                <a:latin typeface="Arial"/>
                <a:cs typeface="Arial"/>
              </a:rPr>
              <a:t>Handli</a:t>
            </a:r>
            <a:r>
              <a:rPr sz="3600" b="1" spc="-15" dirty="0">
                <a:solidFill>
                  <a:srgbClr val="0C2FB8"/>
                </a:solidFill>
                <a:latin typeface="Arial"/>
                <a:cs typeface="Arial"/>
              </a:rPr>
              <a:t>n</a:t>
            </a:r>
            <a:r>
              <a:rPr sz="3600" b="1" dirty="0">
                <a:solidFill>
                  <a:srgbClr val="0C2FB8"/>
                </a:solidFill>
                <a:latin typeface="Arial"/>
                <a:cs typeface="Arial"/>
              </a:rPr>
              <a:t>g	Equi</a:t>
            </a:r>
            <a:r>
              <a:rPr sz="3600" b="1" spc="-15" dirty="0">
                <a:solidFill>
                  <a:srgbClr val="0C2FB8"/>
                </a:solidFill>
                <a:latin typeface="Arial"/>
                <a:cs typeface="Arial"/>
              </a:rPr>
              <a:t>p</a:t>
            </a:r>
            <a:r>
              <a:rPr sz="3600" b="1" dirty="0">
                <a:solidFill>
                  <a:srgbClr val="0C2FB8"/>
                </a:solidFill>
                <a:latin typeface="Arial"/>
                <a:cs typeface="Arial"/>
              </a:rPr>
              <a:t>ment</a:t>
            </a:r>
            <a:endParaRPr sz="3600">
              <a:latin typeface="Arial"/>
              <a:cs typeface="Arial"/>
            </a:endParaRPr>
          </a:p>
        </p:txBody>
      </p:sp>
      <p:sp>
        <p:nvSpPr>
          <p:cNvPr id="4" name="object 4"/>
          <p:cNvSpPr txBox="1"/>
          <p:nvPr/>
        </p:nvSpPr>
        <p:spPr>
          <a:xfrm>
            <a:off x="535940" y="1011205"/>
            <a:ext cx="1344295" cy="926465"/>
          </a:xfrm>
          <a:prstGeom prst="rect">
            <a:avLst/>
          </a:prstGeom>
        </p:spPr>
        <p:txBody>
          <a:bodyPr vert="horz" wrap="square" lIns="0" tIns="0" rIns="0" bIns="0" rtlCol="0">
            <a:spAutoFit/>
          </a:bodyPr>
          <a:lstStyle/>
          <a:p>
            <a:pPr marL="12700">
              <a:lnSpc>
                <a:spcPct val="100000"/>
              </a:lnSpc>
            </a:pPr>
            <a:r>
              <a:rPr sz="2400" b="1" dirty="0">
                <a:solidFill>
                  <a:srgbClr val="0C2FB8"/>
                </a:solidFill>
                <a:latin typeface="Arial"/>
                <a:cs typeface="Arial"/>
              </a:rPr>
              <a:t>Module</a:t>
            </a:r>
            <a:r>
              <a:rPr sz="2400" b="1" spc="-20" dirty="0">
                <a:solidFill>
                  <a:srgbClr val="0C2FB8"/>
                </a:solidFill>
                <a:latin typeface="Arial"/>
                <a:cs typeface="Arial"/>
              </a:rPr>
              <a:t> </a:t>
            </a:r>
            <a:r>
              <a:rPr sz="2400" b="1" dirty="0">
                <a:solidFill>
                  <a:srgbClr val="0C2FB8"/>
                </a:solidFill>
                <a:latin typeface="Arial"/>
                <a:cs typeface="Arial"/>
              </a:rPr>
              <a:t>3</a:t>
            </a:r>
            <a:endParaRPr sz="2400">
              <a:latin typeface="Arial"/>
              <a:cs typeface="Arial"/>
            </a:endParaRPr>
          </a:p>
          <a:p>
            <a:pPr marL="41275">
              <a:lnSpc>
                <a:spcPct val="100000"/>
              </a:lnSpc>
              <a:spcBef>
                <a:spcPts val="1910"/>
              </a:spcBef>
            </a:pPr>
            <a:r>
              <a:rPr sz="2400" b="1" dirty="0">
                <a:solidFill>
                  <a:srgbClr val="0C2FB8"/>
                </a:solidFill>
                <a:latin typeface="Arial"/>
                <a:cs typeface="Arial"/>
              </a:rPr>
              <a:t>C</a:t>
            </a:r>
            <a:r>
              <a:rPr sz="2400" b="1" spc="-10" dirty="0">
                <a:solidFill>
                  <a:srgbClr val="0C2FB8"/>
                </a:solidFill>
                <a:latin typeface="Arial"/>
                <a:cs typeface="Arial"/>
              </a:rPr>
              <a:t>a</a:t>
            </a:r>
            <a:r>
              <a:rPr sz="2400" b="1" dirty="0">
                <a:solidFill>
                  <a:srgbClr val="0C2FB8"/>
                </a:solidFill>
                <a:latin typeface="Arial"/>
                <a:cs typeface="Arial"/>
              </a:rPr>
              <a:t>rts</a:t>
            </a:r>
            <a:endParaRPr sz="2400">
              <a:latin typeface="Arial"/>
              <a:cs typeface="Arial"/>
            </a:endParaRPr>
          </a:p>
        </p:txBody>
      </p:sp>
      <p:sp>
        <p:nvSpPr>
          <p:cNvPr id="5" name="object 5" title="Drawing - Lift code 2: low walkie pallet"/>
          <p:cNvSpPr/>
          <p:nvPr/>
        </p:nvSpPr>
        <p:spPr>
          <a:xfrm>
            <a:off x="5184775" y="2107819"/>
            <a:ext cx="3431413" cy="3447923"/>
          </a:xfrm>
          <a:prstGeom prst="rect">
            <a:avLst/>
          </a:prstGeom>
          <a:blipFill>
            <a:blip r:embed="rId3" cstate="print"/>
            <a:stretch>
              <a:fillRect/>
            </a:stretch>
          </a:blipFill>
        </p:spPr>
        <p:txBody>
          <a:bodyPr wrap="square" lIns="0" tIns="0" rIns="0" bIns="0" rtlCol="0"/>
          <a:lstStyle/>
          <a:p>
            <a:endParaRPr/>
          </a:p>
        </p:txBody>
      </p:sp>
      <p:sp>
        <p:nvSpPr>
          <p:cNvPr id="6" name="object 6" title="Photo - hand cart for small loads"/>
          <p:cNvSpPr/>
          <p:nvPr/>
        </p:nvSpPr>
        <p:spPr>
          <a:xfrm>
            <a:off x="943952" y="2126742"/>
            <a:ext cx="3383026" cy="342900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7"/>
          <p:cNvSpPr txBox="1"/>
          <p:nvPr/>
        </p:nvSpPr>
        <p:spPr>
          <a:xfrm>
            <a:off x="1868551" y="5690707"/>
            <a:ext cx="6330315" cy="829310"/>
          </a:xfrm>
          <a:prstGeom prst="rect">
            <a:avLst/>
          </a:prstGeom>
        </p:spPr>
        <p:txBody>
          <a:bodyPr vert="horz" wrap="square" lIns="0" tIns="0" rIns="0" bIns="0" rtlCol="0">
            <a:spAutoFit/>
          </a:bodyPr>
          <a:lstStyle/>
          <a:p>
            <a:pPr marL="12700" marR="4347845">
              <a:lnSpc>
                <a:spcPct val="158300"/>
              </a:lnSpc>
            </a:pPr>
            <a:r>
              <a:rPr sz="1400" spc="-10" dirty="0">
                <a:latin typeface="Arial"/>
                <a:cs typeface="Arial"/>
              </a:rPr>
              <a:t>H</a:t>
            </a:r>
            <a:r>
              <a:rPr sz="1400" dirty="0">
                <a:latin typeface="Arial"/>
                <a:cs typeface="Arial"/>
              </a:rPr>
              <a:t>and</a:t>
            </a:r>
            <a:r>
              <a:rPr sz="1400" spc="-20" dirty="0">
                <a:latin typeface="Arial"/>
                <a:cs typeface="Arial"/>
              </a:rPr>
              <a:t> </a:t>
            </a:r>
            <a:r>
              <a:rPr sz="1400" dirty="0">
                <a:latin typeface="Arial"/>
                <a:cs typeface="Arial"/>
              </a:rPr>
              <a:t>cart</a:t>
            </a:r>
            <a:r>
              <a:rPr sz="1400" spc="-30" dirty="0">
                <a:latin typeface="Arial"/>
                <a:cs typeface="Arial"/>
              </a:rPr>
              <a:t> </a:t>
            </a:r>
            <a:r>
              <a:rPr sz="1400" dirty="0">
                <a:latin typeface="Arial"/>
                <a:cs typeface="Arial"/>
              </a:rPr>
              <a:t>for</a:t>
            </a:r>
            <a:r>
              <a:rPr sz="1400" spc="-20" dirty="0">
                <a:latin typeface="Arial"/>
                <a:cs typeface="Arial"/>
              </a:rPr>
              <a:t> </a:t>
            </a:r>
            <a:r>
              <a:rPr sz="1400" dirty="0">
                <a:latin typeface="Arial"/>
                <a:cs typeface="Arial"/>
              </a:rPr>
              <a:t>s</a:t>
            </a:r>
            <a:r>
              <a:rPr sz="1400" spc="-10" dirty="0">
                <a:latin typeface="Arial"/>
                <a:cs typeface="Arial"/>
              </a:rPr>
              <a:t>m</a:t>
            </a:r>
            <a:r>
              <a:rPr sz="1400" dirty="0">
                <a:latin typeface="Arial"/>
                <a:cs typeface="Arial"/>
              </a:rPr>
              <a:t>all</a:t>
            </a:r>
            <a:r>
              <a:rPr sz="1400" spc="-20" dirty="0">
                <a:latin typeface="Arial"/>
                <a:cs typeface="Arial"/>
              </a:rPr>
              <a:t> </a:t>
            </a:r>
            <a:r>
              <a:rPr sz="1400" dirty="0">
                <a:latin typeface="Arial"/>
                <a:cs typeface="Arial"/>
              </a:rPr>
              <a:t>loads Photo</a:t>
            </a:r>
            <a:r>
              <a:rPr sz="1400" spc="-30" dirty="0">
                <a:latin typeface="Arial"/>
                <a:cs typeface="Arial"/>
              </a:rPr>
              <a:t> </a:t>
            </a:r>
            <a:r>
              <a:rPr sz="1400" dirty="0">
                <a:latin typeface="Arial"/>
                <a:cs typeface="Arial"/>
              </a:rPr>
              <a:t>from</a:t>
            </a:r>
            <a:r>
              <a:rPr sz="1400" spc="-25" dirty="0">
                <a:latin typeface="Arial"/>
                <a:cs typeface="Arial"/>
              </a:rPr>
              <a:t> </a:t>
            </a:r>
            <a:r>
              <a:rPr sz="1400" spc="-10" dirty="0">
                <a:latin typeface="Arial"/>
                <a:cs typeface="Arial"/>
              </a:rPr>
              <a:t>C</a:t>
            </a:r>
            <a:r>
              <a:rPr sz="1400" dirty="0">
                <a:latin typeface="Arial"/>
                <a:cs typeface="Arial"/>
              </a:rPr>
              <a:t>IA</a:t>
            </a:r>
            <a:r>
              <a:rPr sz="1400" spc="-10" dirty="0">
                <a:latin typeface="Arial"/>
                <a:cs typeface="Arial"/>
              </a:rPr>
              <a:t>N</a:t>
            </a:r>
            <a:r>
              <a:rPr sz="1400" dirty="0">
                <a:latin typeface="Arial"/>
                <a:cs typeface="Arial"/>
              </a:rPr>
              <a:t>B</a:t>
            </a:r>
            <a:r>
              <a:rPr sz="1400" spc="-10" dirty="0">
                <a:latin typeface="Arial"/>
                <a:cs typeface="Arial"/>
              </a:rPr>
              <a:t>R</a:t>
            </a:r>
            <a:r>
              <a:rPr sz="1400" dirty="0">
                <a:latin typeface="Arial"/>
                <a:cs typeface="Arial"/>
              </a:rPr>
              <a:t>O</a:t>
            </a:r>
            <a:endParaRPr sz="1400">
              <a:latin typeface="Arial"/>
              <a:cs typeface="Arial"/>
            </a:endParaRPr>
          </a:p>
          <a:p>
            <a:pPr marL="546735">
              <a:lnSpc>
                <a:spcPct val="100000"/>
              </a:lnSpc>
              <a:spcBef>
                <a:spcPts val="819"/>
              </a:spcBef>
            </a:pPr>
            <a:r>
              <a:rPr sz="1200" dirty="0">
                <a:latin typeface="Arial"/>
                <a:cs typeface="Arial"/>
              </a:rPr>
              <a:t>D</a:t>
            </a:r>
            <a:r>
              <a:rPr sz="1200" spc="-10" dirty="0">
                <a:latin typeface="Arial"/>
                <a:cs typeface="Arial"/>
              </a:rPr>
              <a:t>r</a:t>
            </a:r>
            <a:r>
              <a:rPr sz="1200" dirty="0">
                <a:latin typeface="Arial"/>
                <a:cs typeface="Arial"/>
              </a:rPr>
              <a:t>a</a:t>
            </a:r>
            <a:r>
              <a:rPr sz="1200" spc="-15" dirty="0">
                <a:latin typeface="Arial"/>
                <a:cs typeface="Arial"/>
              </a:rPr>
              <a:t>w</a:t>
            </a:r>
            <a:r>
              <a:rPr sz="1200" dirty="0">
                <a:latin typeface="Arial"/>
                <a:cs typeface="Arial"/>
              </a:rPr>
              <a:t>ing</a:t>
            </a:r>
            <a:r>
              <a:rPr sz="1200" spc="-5" dirty="0">
                <a:latin typeface="Arial"/>
                <a:cs typeface="Arial"/>
              </a:rPr>
              <a:t> </a:t>
            </a:r>
            <a:r>
              <a:rPr sz="1200" spc="15" dirty="0">
                <a:latin typeface="Arial"/>
                <a:cs typeface="Arial"/>
              </a:rPr>
              <a:t>f</a:t>
            </a:r>
            <a:r>
              <a:rPr sz="1200" dirty="0">
                <a:latin typeface="Arial"/>
                <a:cs typeface="Arial"/>
              </a:rPr>
              <a:t>ro</a:t>
            </a:r>
            <a:r>
              <a:rPr sz="1200" spc="5" dirty="0">
                <a:latin typeface="Arial"/>
                <a:cs typeface="Arial"/>
              </a:rPr>
              <a:t>m</a:t>
            </a:r>
            <a:r>
              <a:rPr sz="1200" dirty="0">
                <a:latin typeface="Arial"/>
                <a:cs typeface="Arial"/>
              </a:rPr>
              <a:t>:</a:t>
            </a:r>
            <a:r>
              <a:rPr sz="1200" spc="-20" dirty="0">
                <a:latin typeface="Arial"/>
                <a:cs typeface="Arial"/>
              </a:rPr>
              <a:t> </a:t>
            </a:r>
            <a:r>
              <a:rPr sz="1200" dirty="0">
                <a:latin typeface="Arial"/>
                <a:cs typeface="Arial"/>
              </a:rPr>
              <a:t>http</a:t>
            </a:r>
            <a:r>
              <a:rPr sz="1200" spc="5" dirty="0">
                <a:latin typeface="Arial"/>
                <a:cs typeface="Arial"/>
              </a:rPr>
              <a:t>s</a:t>
            </a:r>
            <a:r>
              <a:rPr sz="1200" dirty="0">
                <a:latin typeface="Arial"/>
                <a:cs typeface="Arial"/>
                <a:hlinkClick r:id="rId5"/>
              </a:rPr>
              <a:t>://</a:t>
            </a:r>
            <a:r>
              <a:rPr sz="1200" spc="-15" dirty="0">
                <a:latin typeface="Arial"/>
                <a:cs typeface="Arial"/>
                <a:hlinkClick r:id="rId5"/>
              </a:rPr>
              <a:t>w</a:t>
            </a:r>
            <a:r>
              <a:rPr sz="1200" spc="-15" dirty="0">
                <a:latin typeface="Arial"/>
                <a:cs typeface="Arial"/>
              </a:rPr>
              <a:t>w</a:t>
            </a:r>
            <a:r>
              <a:rPr sz="1200" spc="-15" dirty="0">
                <a:latin typeface="Arial"/>
                <a:cs typeface="Arial"/>
                <a:hlinkClick r:id="rId5"/>
              </a:rPr>
              <a:t>w</a:t>
            </a:r>
            <a:r>
              <a:rPr sz="1200" dirty="0">
                <a:latin typeface="Arial"/>
                <a:cs typeface="Arial"/>
                <a:hlinkClick r:id="rId5"/>
              </a:rPr>
              <a:t>.</a:t>
            </a:r>
            <a:r>
              <a:rPr sz="1200" spc="5" dirty="0">
                <a:latin typeface="Arial"/>
                <a:cs typeface="Arial"/>
                <a:hlinkClick r:id="rId5"/>
              </a:rPr>
              <a:t>o</a:t>
            </a:r>
            <a:r>
              <a:rPr sz="1200" dirty="0">
                <a:latin typeface="Arial"/>
                <a:cs typeface="Arial"/>
                <a:hlinkClick r:id="rId5"/>
              </a:rPr>
              <a:t>sha.</a:t>
            </a:r>
            <a:r>
              <a:rPr sz="1200" spc="-5" dirty="0">
                <a:latin typeface="Arial"/>
                <a:cs typeface="Arial"/>
                <a:hlinkClick r:id="rId5"/>
              </a:rPr>
              <a:t>g</a:t>
            </a:r>
            <a:r>
              <a:rPr sz="1200" dirty="0">
                <a:latin typeface="Arial"/>
                <a:cs typeface="Arial"/>
                <a:hlinkClick r:id="rId5"/>
              </a:rPr>
              <a:t>o</a:t>
            </a:r>
            <a:r>
              <a:rPr sz="1200" spc="-15" dirty="0">
                <a:latin typeface="Arial"/>
                <a:cs typeface="Arial"/>
                <a:hlinkClick r:id="rId5"/>
              </a:rPr>
              <a:t>v</a:t>
            </a:r>
            <a:r>
              <a:rPr sz="1200" dirty="0">
                <a:latin typeface="Arial"/>
                <a:cs typeface="Arial"/>
                <a:hlinkClick r:id="rId5"/>
              </a:rPr>
              <a:t>/SL</a:t>
            </a:r>
            <a:r>
              <a:rPr sz="1200" spc="5" dirty="0">
                <a:latin typeface="Arial"/>
                <a:cs typeface="Arial"/>
                <a:hlinkClick r:id="rId5"/>
              </a:rPr>
              <a:t>T</a:t>
            </a:r>
            <a:r>
              <a:rPr sz="1200" dirty="0">
                <a:latin typeface="Arial"/>
                <a:cs typeface="Arial"/>
                <a:hlinkClick r:id="rId5"/>
              </a:rPr>
              <a:t>C/et</a:t>
            </a:r>
            <a:r>
              <a:rPr sz="1200" spc="5" dirty="0">
                <a:latin typeface="Arial"/>
                <a:cs typeface="Arial"/>
                <a:hlinkClick r:id="rId5"/>
              </a:rPr>
              <a:t>o</a:t>
            </a:r>
            <a:r>
              <a:rPr sz="1200" spc="-10" dirty="0">
                <a:latin typeface="Arial"/>
                <a:cs typeface="Arial"/>
                <a:hlinkClick r:id="rId5"/>
              </a:rPr>
              <a:t>o</a:t>
            </a:r>
            <a:r>
              <a:rPr sz="1200" dirty="0">
                <a:latin typeface="Arial"/>
                <a:cs typeface="Arial"/>
                <a:hlinkClick r:id="rId5"/>
              </a:rPr>
              <a:t>ls/</a:t>
            </a:r>
            <a:r>
              <a:rPr sz="1200" spc="-10" dirty="0">
                <a:latin typeface="Arial"/>
                <a:cs typeface="Arial"/>
                <a:hlinkClick r:id="rId5"/>
              </a:rPr>
              <a:t>p</a:t>
            </a:r>
            <a:r>
              <a:rPr sz="1200" dirty="0">
                <a:latin typeface="Arial"/>
                <a:cs typeface="Arial"/>
                <a:hlinkClick r:id="rId5"/>
              </a:rPr>
              <a:t>it/</a:t>
            </a:r>
            <a:r>
              <a:rPr sz="1200" spc="15" dirty="0">
                <a:latin typeface="Arial"/>
                <a:cs typeface="Arial"/>
                <a:hlinkClick r:id="rId5"/>
              </a:rPr>
              <a:t>f</a:t>
            </a:r>
            <a:r>
              <a:rPr sz="1200" spc="-10" dirty="0">
                <a:latin typeface="Arial"/>
                <a:cs typeface="Arial"/>
                <a:hlinkClick r:id="rId5"/>
              </a:rPr>
              <a:t>o</a:t>
            </a:r>
            <a:r>
              <a:rPr sz="1200" dirty="0">
                <a:latin typeface="Arial"/>
                <a:cs typeface="Arial"/>
                <a:hlinkClick r:id="rId5"/>
              </a:rPr>
              <a:t>rk</a:t>
            </a:r>
            <a:r>
              <a:rPr sz="1200" spc="-10" dirty="0">
                <a:latin typeface="Arial"/>
                <a:cs typeface="Arial"/>
                <a:hlinkClick r:id="rId5"/>
              </a:rPr>
              <a:t>l</a:t>
            </a:r>
            <a:r>
              <a:rPr sz="1200" dirty="0">
                <a:latin typeface="Arial"/>
                <a:cs typeface="Arial"/>
                <a:hlinkClick r:id="rId5"/>
              </a:rPr>
              <a:t>ift/t</a:t>
            </a:r>
            <a:r>
              <a:rPr sz="1200" spc="-10" dirty="0">
                <a:latin typeface="Arial"/>
                <a:cs typeface="Arial"/>
                <a:hlinkClick r:id="rId5"/>
              </a:rPr>
              <a:t>y</a:t>
            </a:r>
            <a:r>
              <a:rPr sz="1200" dirty="0">
                <a:latin typeface="Arial"/>
                <a:cs typeface="Arial"/>
                <a:hlinkClick r:id="rId5"/>
              </a:rPr>
              <a:t>pes/cl</a:t>
            </a:r>
            <a:r>
              <a:rPr sz="1200" spc="-10" dirty="0">
                <a:latin typeface="Arial"/>
                <a:cs typeface="Arial"/>
                <a:hlinkClick r:id="rId5"/>
              </a:rPr>
              <a:t>a</a:t>
            </a:r>
            <a:r>
              <a:rPr sz="1200" dirty="0">
                <a:latin typeface="Arial"/>
                <a:cs typeface="Arial"/>
                <a:hlinkClick r:id="rId5"/>
              </a:rPr>
              <a:t>ss</a:t>
            </a:r>
            <a:r>
              <a:rPr sz="1200" spc="-10" dirty="0">
                <a:latin typeface="Arial"/>
                <a:cs typeface="Arial"/>
                <a:hlinkClick r:id="rId5"/>
              </a:rPr>
              <a:t>e</a:t>
            </a:r>
            <a:r>
              <a:rPr sz="1200" dirty="0">
                <a:latin typeface="Arial"/>
                <a:cs typeface="Arial"/>
                <a:hlinkClick r:id="rId5"/>
              </a:rPr>
              <a:t>s.</a:t>
            </a:r>
            <a:r>
              <a:rPr sz="1200" spc="5" dirty="0">
                <a:latin typeface="Arial"/>
                <a:cs typeface="Arial"/>
                <a:hlinkClick r:id="rId5"/>
              </a:rPr>
              <a:t>h</a:t>
            </a:r>
            <a:r>
              <a:rPr sz="1200" dirty="0">
                <a:latin typeface="Arial"/>
                <a:cs typeface="Arial"/>
                <a:hlinkClick r:id="rId5"/>
              </a:rPr>
              <a:t>tm</a:t>
            </a:r>
            <a:r>
              <a:rPr sz="1200" spc="-5" dirty="0">
                <a:latin typeface="Arial"/>
                <a:cs typeface="Arial"/>
                <a:hlinkClick r:id="rId5"/>
              </a:rPr>
              <a:t>l</a:t>
            </a:r>
            <a:r>
              <a:rPr sz="1200" spc="-10" dirty="0">
                <a:latin typeface="Arial"/>
                <a:cs typeface="Arial"/>
                <a:hlinkClick r:id="rId5"/>
              </a:rPr>
              <a:t>#</a:t>
            </a:r>
            <a:r>
              <a:rPr sz="1200" dirty="0">
                <a:latin typeface="Arial"/>
                <a:cs typeface="Arial"/>
                <a:hlinkClick r:id="rId5"/>
              </a:rPr>
              <a:t>cl</a:t>
            </a:r>
            <a:r>
              <a:rPr sz="1200" spc="-10" dirty="0">
                <a:latin typeface="Arial"/>
                <a:cs typeface="Arial"/>
                <a:hlinkClick r:id="rId5"/>
              </a:rPr>
              <a:t>a</a:t>
            </a:r>
            <a:r>
              <a:rPr sz="1200" dirty="0">
                <a:latin typeface="Arial"/>
                <a:cs typeface="Arial"/>
                <a:hlinkClick r:id="rId5"/>
              </a:rPr>
              <a:t>ss1</a:t>
            </a:r>
            <a:endParaRPr sz="1200">
              <a:latin typeface="Arial"/>
              <a:cs typeface="Arial"/>
            </a:endParaRPr>
          </a:p>
        </p:txBody>
      </p:sp>
      <p:sp>
        <p:nvSpPr>
          <p:cNvPr id="9" name="Title 8" hidden="1"/>
          <p:cNvSpPr>
            <a:spLocks noGrp="1"/>
          </p:cNvSpPr>
          <p:nvPr>
            <p:ph type="title"/>
          </p:nvPr>
        </p:nvSpPr>
        <p:spPr>
          <a:xfrm>
            <a:off x="556361" y="555615"/>
            <a:ext cx="8031276" cy="553998"/>
          </a:xfrm>
        </p:spPr>
        <p:txBody>
          <a:bodyPr/>
          <a:lstStyle/>
          <a:p>
            <a:r>
              <a:rPr lang="en-US" dirty="0" smtClean="0"/>
              <a:t>Material Handling Equipment - Carts</a:t>
            </a:r>
            <a:endParaRPr lang="en-US" dirty="0"/>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41</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4CC"/>
            </a:solidFill>
          </a:ln>
        </p:spPr>
        <p:txBody>
          <a:bodyPr wrap="square" lIns="0" tIns="0" rIns="0" bIns="0" rtlCol="0"/>
          <a:lstStyle/>
          <a:p>
            <a:endParaRPr/>
          </a:p>
        </p:txBody>
      </p:sp>
      <p:sp>
        <p:nvSpPr>
          <p:cNvPr id="3" name="object 3"/>
          <p:cNvSpPr txBox="1"/>
          <p:nvPr/>
        </p:nvSpPr>
        <p:spPr>
          <a:xfrm>
            <a:off x="535940" y="486647"/>
            <a:ext cx="6322060" cy="457200"/>
          </a:xfrm>
          <a:prstGeom prst="rect">
            <a:avLst/>
          </a:prstGeom>
        </p:spPr>
        <p:txBody>
          <a:bodyPr vert="horz" wrap="square" lIns="0" tIns="0" rIns="0" bIns="0" rtlCol="0">
            <a:spAutoFit/>
          </a:bodyPr>
          <a:lstStyle/>
          <a:p>
            <a:pPr marL="12700">
              <a:lnSpc>
                <a:spcPts val="4285"/>
              </a:lnSpc>
              <a:tabLst>
                <a:tab pos="3947795" algn="l"/>
              </a:tabLst>
            </a:pPr>
            <a:r>
              <a:rPr sz="3600" b="1" dirty="0">
                <a:solidFill>
                  <a:srgbClr val="0C2FB8"/>
                </a:solidFill>
                <a:latin typeface="Arial"/>
                <a:cs typeface="Arial"/>
              </a:rPr>
              <a:t>Mate</a:t>
            </a:r>
            <a:r>
              <a:rPr sz="3600" b="1" spc="5" dirty="0">
                <a:solidFill>
                  <a:srgbClr val="0C2FB8"/>
                </a:solidFill>
                <a:latin typeface="Arial"/>
                <a:cs typeface="Arial"/>
              </a:rPr>
              <a:t>r</a:t>
            </a:r>
            <a:r>
              <a:rPr sz="3600" b="1" dirty="0">
                <a:solidFill>
                  <a:srgbClr val="0C2FB8"/>
                </a:solidFill>
                <a:latin typeface="Arial"/>
                <a:cs typeface="Arial"/>
              </a:rPr>
              <a:t>ial</a:t>
            </a:r>
            <a:r>
              <a:rPr sz="3600" b="1" spc="-15" dirty="0">
                <a:solidFill>
                  <a:srgbClr val="0C2FB8"/>
                </a:solidFill>
                <a:latin typeface="Arial"/>
                <a:cs typeface="Arial"/>
              </a:rPr>
              <a:t> </a:t>
            </a:r>
            <a:r>
              <a:rPr sz="3600" b="1" dirty="0">
                <a:solidFill>
                  <a:srgbClr val="0C2FB8"/>
                </a:solidFill>
                <a:latin typeface="Arial"/>
                <a:cs typeface="Arial"/>
              </a:rPr>
              <a:t>Handli</a:t>
            </a:r>
            <a:r>
              <a:rPr sz="3600" b="1" spc="-15" dirty="0">
                <a:solidFill>
                  <a:srgbClr val="0C2FB8"/>
                </a:solidFill>
                <a:latin typeface="Arial"/>
                <a:cs typeface="Arial"/>
              </a:rPr>
              <a:t>n</a:t>
            </a:r>
            <a:r>
              <a:rPr sz="3600" b="1" dirty="0">
                <a:solidFill>
                  <a:srgbClr val="0C2FB8"/>
                </a:solidFill>
                <a:latin typeface="Arial"/>
                <a:cs typeface="Arial"/>
              </a:rPr>
              <a:t>g	Equi</a:t>
            </a:r>
            <a:r>
              <a:rPr sz="3600" b="1" spc="-15" dirty="0">
                <a:solidFill>
                  <a:srgbClr val="0C2FB8"/>
                </a:solidFill>
                <a:latin typeface="Arial"/>
                <a:cs typeface="Arial"/>
              </a:rPr>
              <a:t>p</a:t>
            </a:r>
            <a:r>
              <a:rPr sz="3600" b="1" dirty="0">
                <a:solidFill>
                  <a:srgbClr val="0C2FB8"/>
                </a:solidFill>
                <a:latin typeface="Arial"/>
                <a:cs typeface="Arial"/>
              </a:rPr>
              <a:t>ment</a:t>
            </a:r>
            <a:endParaRPr sz="3600">
              <a:latin typeface="Arial"/>
              <a:cs typeface="Arial"/>
            </a:endParaRPr>
          </a:p>
        </p:txBody>
      </p:sp>
      <p:sp>
        <p:nvSpPr>
          <p:cNvPr id="7" name="Title 6" hidden="1"/>
          <p:cNvSpPr>
            <a:spLocks noGrp="1"/>
          </p:cNvSpPr>
          <p:nvPr>
            <p:ph type="title"/>
          </p:nvPr>
        </p:nvSpPr>
        <p:spPr>
          <a:xfrm>
            <a:off x="556361" y="555615"/>
            <a:ext cx="8031276" cy="1107996"/>
          </a:xfrm>
        </p:spPr>
        <p:txBody>
          <a:bodyPr/>
          <a:lstStyle/>
          <a:p>
            <a:r>
              <a:rPr lang="en-US" dirty="0" smtClean="0"/>
              <a:t>Safe Operating Tips for Use of Pallet Jacks</a:t>
            </a:r>
            <a:endParaRPr lang="en-US" dirty="0"/>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42</a:t>
            </a:r>
          </a:p>
        </p:txBody>
      </p:sp>
      <p:sp>
        <p:nvSpPr>
          <p:cNvPr id="4" name="object 4"/>
          <p:cNvSpPr txBox="1"/>
          <p:nvPr/>
        </p:nvSpPr>
        <p:spPr>
          <a:xfrm>
            <a:off x="535940" y="1011205"/>
            <a:ext cx="7812405" cy="4590415"/>
          </a:xfrm>
          <a:prstGeom prst="rect">
            <a:avLst/>
          </a:prstGeom>
        </p:spPr>
        <p:txBody>
          <a:bodyPr vert="horz" wrap="square" lIns="0" tIns="0" rIns="0" bIns="0" rtlCol="0">
            <a:spAutoFit/>
          </a:bodyPr>
          <a:lstStyle/>
          <a:p>
            <a:pPr marL="12700">
              <a:lnSpc>
                <a:spcPct val="100000"/>
              </a:lnSpc>
            </a:pPr>
            <a:r>
              <a:rPr sz="2400" b="1" dirty="0">
                <a:solidFill>
                  <a:srgbClr val="0C2FB8"/>
                </a:solidFill>
                <a:latin typeface="Arial"/>
                <a:cs typeface="Arial"/>
              </a:rPr>
              <a:t>Module</a:t>
            </a:r>
            <a:r>
              <a:rPr sz="2400" b="1" spc="-20" dirty="0">
                <a:solidFill>
                  <a:srgbClr val="0C2FB8"/>
                </a:solidFill>
                <a:latin typeface="Arial"/>
                <a:cs typeface="Arial"/>
              </a:rPr>
              <a:t> </a:t>
            </a:r>
            <a:r>
              <a:rPr sz="2400" b="1" dirty="0">
                <a:solidFill>
                  <a:srgbClr val="0C2FB8"/>
                </a:solidFill>
                <a:latin typeface="Arial"/>
                <a:cs typeface="Arial"/>
              </a:rPr>
              <a:t>3</a:t>
            </a:r>
            <a:endParaRPr sz="2400" dirty="0">
              <a:latin typeface="Arial"/>
              <a:cs typeface="Arial"/>
            </a:endParaRPr>
          </a:p>
          <a:p>
            <a:pPr marL="88900" marR="236220">
              <a:lnSpc>
                <a:spcPct val="100000"/>
              </a:lnSpc>
              <a:spcBef>
                <a:spcPts val="1955"/>
              </a:spcBef>
            </a:pPr>
            <a:r>
              <a:rPr sz="2400" b="1" dirty="0">
                <a:solidFill>
                  <a:srgbClr val="0C2FB8"/>
                </a:solidFill>
                <a:latin typeface="Arial"/>
                <a:cs typeface="Arial"/>
              </a:rPr>
              <a:t>Lighten</a:t>
            </a:r>
            <a:r>
              <a:rPr sz="2400" b="1" spc="-25" dirty="0">
                <a:solidFill>
                  <a:srgbClr val="0C2FB8"/>
                </a:solidFill>
                <a:latin typeface="Arial"/>
                <a:cs typeface="Arial"/>
              </a:rPr>
              <a:t> </a:t>
            </a:r>
            <a:r>
              <a:rPr sz="2400" b="1" dirty="0">
                <a:solidFill>
                  <a:srgbClr val="0C2FB8"/>
                </a:solidFill>
                <a:latin typeface="Arial"/>
                <a:cs typeface="Arial"/>
              </a:rPr>
              <a:t>the</a:t>
            </a:r>
            <a:r>
              <a:rPr sz="2400" b="1" spc="-10" dirty="0">
                <a:solidFill>
                  <a:srgbClr val="0C2FB8"/>
                </a:solidFill>
                <a:latin typeface="Arial"/>
                <a:cs typeface="Arial"/>
              </a:rPr>
              <a:t> </a:t>
            </a:r>
            <a:r>
              <a:rPr sz="2400" b="1" spc="-5" dirty="0">
                <a:solidFill>
                  <a:srgbClr val="0C2FB8"/>
                </a:solidFill>
                <a:latin typeface="Arial"/>
                <a:cs typeface="Arial"/>
              </a:rPr>
              <a:t>Loa</a:t>
            </a:r>
            <a:r>
              <a:rPr sz="2400" b="1" dirty="0">
                <a:solidFill>
                  <a:srgbClr val="0C2FB8"/>
                </a:solidFill>
                <a:latin typeface="Arial"/>
                <a:cs typeface="Arial"/>
              </a:rPr>
              <a:t>d-</a:t>
            </a:r>
            <a:r>
              <a:rPr sz="2400" b="1" spc="-5" dirty="0">
                <a:solidFill>
                  <a:srgbClr val="0C2FB8"/>
                </a:solidFill>
                <a:latin typeface="Arial"/>
                <a:cs typeface="Arial"/>
              </a:rPr>
              <a:t> </a:t>
            </a:r>
            <a:r>
              <a:rPr sz="2400" b="1" dirty="0">
                <a:solidFill>
                  <a:srgbClr val="0C2FB8"/>
                </a:solidFill>
                <a:latin typeface="Arial"/>
                <a:cs typeface="Arial"/>
              </a:rPr>
              <a:t>U</a:t>
            </a:r>
            <a:r>
              <a:rPr sz="2400" b="1" spc="-10" dirty="0">
                <a:solidFill>
                  <a:srgbClr val="0C2FB8"/>
                </a:solidFill>
                <a:latin typeface="Arial"/>
                <a:cs typeface="Arial"/>
              </a:rPr>
              <a:t>s</a:t>
            </a:r>
            <a:r>
              <a:rPr sz="2400" b="1" dirty="0">
                <a:solidFill>
                  <a:srgbClr val="0C2FB8"/>
                </a:solidFill>
                <a:latin typeface="Arial"/>
                <a:cs typeface="Arial"/>
              </a:rPr>
              <a:t>e</a:t>
            </a:r>
            <a:r>
              <a:rPr sz="2400" b="1" spc="10" dirty="0">
                <a:solidFill>
                  <a:srgbClr val="0C2FB8"/>
                </a:solidFill>
                <a:latin typeface="Arial"/>
                <a:cs typeface="Arial"/>
              </a:rPr>
              <a:t> </a:t>
            </a:r>
            <a:r>
              <a:rPr sz="2400" b="1" dirty="0">
                <a:solidFill>
                  <a:srgbClr val="0C2FB8"/>
                </a:solidFill>
                <a:latin typeface="Arial"/>
                <a:cs typeface="Arial"/>
              </a:rPr>
              <a:t>Material H</a:t>
            </a:r>
            <a:r>
              <a:rPr sz="2400" b="1" spc="-10" dirty="0">
                <a:solidFill>
                  <a:srgbClr val="0C2FB8"/>
                </a:solidFill>
                <a:latin typeface="Arial"/>
                <a:cs typeface="Arial"/>
              </a:rPr>
              <a:t>a</a:t>
            </a:r>
            <a:r>
              <a:rPr sz="2400" b="1" dirty="0">
                <a:solidFill>
                  <a:srgbClr val="0C2FB8"/>
                </a:solidFill>
                <a:latin typeface="Arial"/>
                <a:cs typeface="Arial"/>
              </a:rPr>
              <a:t>ndling</a:t>
            </a:r>
            <a:r>
              <a:rPr sz="2400" b="1" spc="-20" dirty="0">
                <a:solidFill>
                  <a:srgbClr val="0C2FB8"/>
                </a:solidFill>
                <a:latin typeface="Arial"/>
                <a:cs typeface="Arial"/>
              </a:rPr>
              <a:t> </a:t>
            </a:r>
            <a:r>
              <a:rPr sz="2400" b="1" dirty="0">
                <a:solidFill>
                  <a:srgbClr val="0C2FB8"/>
                </a:solidFill>
                <a:latin typeface="Arial"/>
                <a:cs typeface="Arial"/>
              </a:rPr>
              <a:t>Eq</a:t>
            </a:r>
            <a:r>
              <a:rPr sz="2400" b="1" spc="-10" dirty="0">
                <a:solidFill>
                  <a:srgbClr val="0C2FB8"/>
                </a:solidFill>
                <a:latin typeface="Arial"/>
                <a:cs typeface="Arial"/>
              </a:rPr>
              <a:t>u</a:t>
            </a:r>
            <a:r>
              <a:rPr sz="2400" b="1" dirty="0">
                <a:solidFill>
                  <a:srgbClr val="0C2FB8"/>
                </a:solidFill>
                <a:latin typeface="Arial"/>
                <a:cs typeface="Arial"/>
              </a:rPr>
              <a:t>ipment </a:t>
            </a:r>
            <a:r>
              <a:rPr sz="2400" b="1" dirty="0">
                <a:latin typeface="Arial"/>
                <a:cs typeface="Arial"/>
              </a:rPr>
              <a:t>Points</a:t>
            </a:r>
            <a:r>
              <a:rPr sz="2400" b="1" spc="-10" dirty="0">
                <a:latin typeface="Arial"/>
                <a:cs typeface="Arial"/>
              </a:rPr>
              <a:t> </a:t>
            </a:r>
            <a:r>
              <a:rPr sz="2400" b="1" dirty="0">
                <a:latin typeface="Arial"/>
                <a:cs typeface="Arial"/>
              </a:rPr>
              <a:t>to</a:t>
            </a:r>
            <a:r>
              <a:rPr sz="2400" b="1" spc="-20" dirty="0">
                <a:latin typeface="Arial"/>
                <a:cs typeface="Arial"/>
              </a:rPr>
              <a:t> </a:t>
            </a:r>
            <a:r>
              <a:rPr sz="2400" b="1" dirty="0">
                <a:latin typeface="Arial"/>
                <a:cs typeface="Arial"/>
              </a:rPr>
              <a:t>R</a:t>
            </a:r>
            <a:r>
              <a:rPr sz="2400" b="1" spc="-10" dirty="0">
                <a:latin typeface="Arial"/>
                <a:cs typeface="Arial"/>
              </a:rPr>
              <a:t>e</a:t>
            </a:r>
            <a:r>
              <a:rPr sz="2400" b="1" dirty="0">
                <a:latin typeface="Arial"/>
                <a:cs typeface="Arial"/>
              </a:rPr>
              <a:t>member:</a:t>
            </a:r>
            <a:endParaRPr sz="2400" dirty="0">
              <a:latin typeface="Arial"/>
              <a:cs typeface="Arial"/>
            </a:endParaRPr>
          </a:p>
          <a:p>
            <a:pPr marL="431800" marR="5080" indent="-342900">
              <a:lnSpc>
                <a:spcPct val="100000"/>
              </a:lnSpc>
              <a:buClr>
                <a:srgbClr val="0C2FB8"/>
              </a:buClr>
              <a:buFont typeface="Wingdings"/>
              <a:buChar char=""/>
              <a:tabLst>
                <a:tab pos="431800" algn="l"/>
              </a:tabLst>
            </a:pPr>
            <a:r>
              <a:rPr sz="2400" dirty="0">
                <a:latin typeface="Arial"/>
                <a:cs typeface="Arial"/>
              </a:rPr>
              <a:t>Motorized</a:t>
            </a:r>
            <a:r>
              <a:rPr sz="2400" spc="-10" dirty="0">
                <a:latin typeface="Arial"/>
                <a:cs typeface="Arial"/>
              </a:rPr>
              <a:t> </a:t>
            </a:r>
            <a:r>
              <a:rPr sz="2400" dirty="0">
                <a:latin typeface="Arial"/>
                <a:cs typeface="Arial"/>
              </a:rPr>
              <a:t>pa</a:t>
            </a:r>
            <a:r>
              <a:rPr sz="2400" spc="-10" dirty="0">
                <a:latin typeface="Arial"/>
                <a:cs typeface="Arial"/>
              </a:rPr>
              <a:t>l</a:t>
            </a:r>
            <a:r>
              <a:rPr sz="2400" dirty="0">
                <a:latin typeface="Arial"/>
                <a:cs typeface="Arial"/>
              </a:rPr>
              <a:t>l</a:t>
            </a:r>
            <a:r>
              <a:rPr sz="2400" spc="-10" dirty="0">
                <a:latin typeface="Arial"/>
                <a:cs typeface="Arial"/>
              </a:rPr>
              <a:t>e</a:t>
            </a:r>
            <a:r>
              <a:rPr sz="2400" dirty="0">
                <a:latin typeface="Arial"/>
                <a:cs typeface="Arial"/>
              </a:rPr>
              <a:t>t</a:t>
            </a:r>
            <a:r>
              <a:rPr sz="2400" spc="35" dirty="0">
                <a:latin typeface="Arial"/>
                <a:cs typeface="Arial"/>
              </a:rPr>
              <a:t> </a:t>
            </a:r>
            <a:r>
              <a:rPr sz="2400" dirty="0">
                <a:latin typeface="Arial"/>
                <a:cs typeface="Arial"/>
              </a:rPr>
              <a:t>jacks,</a:t>
            </a:r>
            <a:r>
              <a:rPr sz="2400" spc="-20" dirty="0">
                <a:latin typeface="Arial"/>
                <a:cs typeface="Arial"/>
              </a:rPr>
              <a:t> </a:t>
            </a:r>
            <a:r>
              <a:rPr sz="2400" dirty="0">
                <a:latin typeface="Arial"/>
                <a:cs typeface="Arial"/>
              </a:rPr>
              <a:t>if ava</a:t>
            </a:r>
            <a:r>
              <a:rPr sz="2400" spc="-15" dirty="0">
                <a:latin typeface="Arial"/>
                <a:cs typeface="Arial"/>
              </a:rPr>
              <a:t>i</a:t>
            </a:r>
            <a:r>
              <a:rPr sz="2400" dirty="0">
                <a:latin typeface="Arial"/>
                <a:cs typeface="Arial"/>
              </a:rPr>
              <a:t>l</a:t>
            </a:r>
            <a:r>
              <a:rPr sz="2400" spc="-10" dirty="0">
                <a:latin typeface="Arial"/>
                <a:cs typeface="Arial"/>
              </a:rPr>
              <a:t>a</a:t>
            </a:r>
            <a:r>
              <a:rPr sz="2400" dirty="0">
                <a:latin typeface="Arial"/>
                <a:cs typeface="Arial"/>
              </a:rPr>
              <a:t>b</a:t>
            </a:r>
            <a:r>
              <a:rPr sz="2400" spc="-10" dirty="0">
                <a:latin typeface="Arial"/>
                <a:cs typeface="Arial"/>
              </a:rPr>
              <a:t>l</a:t>
            </a:r>
            <a:r>
              <a:rPr sz="2400" dirty="0">
                <a:latin typeface="Arial"/>
                <a:cs typeface="Arial"/>
              </a:rPr>
              <a:t>e,</a:t>
            </a:r>
            <a:r>
              <a:rPr sz="2400" spc="35" dirty="0">
                <a:latin typeface="Arial"/>
                <a:cs typeface="Arial"/>
              </a:rPr>
              <a:t> </a:t>
            </a:r>
            <a:r>
              <a:rPr sz="2400" dirty="0">
                <a:latin typeface="Arial"/>
                <a:cs typeface="Arial"/>
              </a:rPr>
              <a:t>can</a:t>
            </a:r>
            <a:r>
              <a:rPr sz="2400" spc="-10" dirty="0">
                <a:latin typeface="Arial"/>
                <a:cs typeface="Arial"/>
              </a:rPr>
              <a:t> </a:t>
            </a:r>
            <a:r>
              <a:rPr sz="2400" dirty="0">
                <a:latin typeface="Arial"/>
                <a:cs typeface="Arial"/>
              </a:rPr>
              <a:t>be us</a:t>
            </a:r>
            <a:r>
              <a:rPr sz="2400" spc="-10" dirty="0">
                <a:latin typeface="Arial"/>
                <a:cs typeface="Arial"/>
              </a:rPr>
              <a:t>e</a:t>
            </a:r>
            <a:r>
              <a:rPr sz="2400" dirty="0">
                <a:latin typeface="Arial"/>
                <a:cs typeface="Arial"/>
              </a:rPr>
              <a:t>d</a:t>
            </a:r>
            <a:r>
              <a:rPr sz="2400" spc="20" dirty="0">
                <a:latin typeface="Arial"/>
                <a:cs typeface="Arial"/>
              </a:rPr>
              <a:t> </a:t>
            </a:r>
            <a:r>
              <a:rPr sz="2400" dirty="0">
                <a:latin typeface="Arial"/>
                <a:cs typeface="Arial"/>
              </a:rPr>
              <a:t>for f</a:t>
            </a:r>
            <a:r>
              <a:rPr sz="2400" spc="5" dirty="0">
                <a:latin typeface="Arial"/>
                <a:cs typeface="Arial"/>
              </a:rPr>
              <a:t>r</a:t>
            </a:r>
            <a:r>
              <a:rPr sz="2400" dirty="0">
                <a:latin typeface="Arial"/>
                <a:cs typeface="Arial"/>
              </a:rPr>
              <a:t>eq</a:t>
            </a:r>
            <a:r>
              <a:rPr sz="2400" spc="-10" dirty="0">
                <a:latin typeface="Arial"/>
                <a:cs typeface="Arial"/>
              </a:rPr>
              <a:t>u</a:t>
            </a:r>
            <a:r>
              <a:rPr sz="2400" dirty="0">
                <a:latin typeface="Arial"/>
                <a:cs typeface="Arial"/>
              </a:rPr>
              <a:t>ent or </a:t>
            </a:r>
            <a:r>
              <a:rPr sz="2400" spc="-10" dirty="0">
                <a:latin typeface="Arial"/>
                <a:cs typeface="Arial"/>
              </a:rPr>
              <a:t>d</a:t>
            </a:r>
            <a:r>
              <a:rPr sz="2400" dirty="0">
                <a:latin typeface="Arial"/>
                <a:cs typeface="Arial"/>
              </a:rPr>
              <a:t>istant </a:t>
            </a:r>
            <a:r>
              <a:rPr sz="2400" spc="5" dirty="0">
                <a:latin typeface="Arial"/>
                <a:cs typeface="Arial"/>
              </a:rPr>
              <a:t>m</a:t>
            </a:r>
            <a:r>
              <a:rPr sz="2400" dirty="0">
                <a:latin typeface="Arial"/>
                <a:cs typeface="Arial"/>
              </a:rPr>
              <a:t>ovement </a:t>
            </a:r>
            <a:r>
              <a:rPr sz="2400" spc="-10" dirty="0">
                <a:latin typeface="Arial"/>
                <a:cs typeface="Arial"/>
              </a:rPr>
              <a:t>o</a:t>
            </a:r>
            <a:r>
              <a:rPr sz="2400" dirty="0">
                <a:latin typeface="Arial"/>
                <a:cs typeface="Arial"/>
              </a:rPr>
              <a:t>f materi</a:t>
            </a:r>
            <a:r>
              <a:rPr sz="2400" spc="-10" dirty="0">
                <a:latin typeface="Arial"/>
                <a:cs typeface="Arial"/>
              </a:rPr>
              <a:t>a</a:t>
            </a:r>
            <a:r>
              <a:rPr sz="2400" dirty="0">
                <a:latin typeface="Arial"/>
                <a:cs typeface="Arial"/>
              </a:rPr>
              <a:t>l</a:t>
            </a:r>
            <a:r>
              <a:rPr sz="2400" spc="10" dirty="0">
                <a:latin typeface="Arial"/>
                <a:cs typeface="Arial"/>
              </a:rPr>
              <a:t>s</a:t>
            </a:r>
            <a:r>
              <a:rPr sz="2400" dirty="0">
                <a:latin typeface="Arial"/>
                <a:cs typeface="Arial"/>
              </a:rPr>
              <a:t>.</a:t>
            </a:r>
            <a:r>
              <a:rPr sz="2400" spc="5" dirty="0">
                <a:latin typeface="Arial"/>
                <a:cs typeface="Arial"/>
              </a:rPr>
              <a:t> </a:t>
            </a:r>
            <a:r>
              <a:rPr sz="2400" dirty="0">
                <a:latin typeface="Arial"/>
                <a:cs typeface="Arial"/>
              </a:rPr>
              <a:t>H</a:t>
            </a:r>
            <a:r>
              <a:rPr sz="2400" spc="-10" dirty="0">
                <a:latin typeface="Arial"/>
                <a:cs typeface="Arial"/>
              </a:rPr>
              <a:t>a</a:t>
            </a:r>
            <a:r>
              <a:rPr sz="2400" dirty="0">
                <a:latin typeface="Arial"/>
                <a:cs typeface="Arial"/>
              </a:rPr>
              <a:t>nd</a:t>
            </a:r>
            <a:r>
              <a:rPr sz="2400" spc="-10" dirty="0">
                <a:latin typeface="Arial"/>
                <a:cs typeface="Arial"/>
              </a:rPr>
              <a:t>l</a:t>
            </a:r>
            <a:r>
              <a:rPr sz="2400" dirty="0">
                <a:latin typeface="Arial"/>
                <a:cs typeface="Arial"/>
              </a:rPr>
              <a:t>es sho</a:t>
            </a:r>
            <a:r>
              <a:rPr sz="2400" spc="-10" dirty="0">
                <a:latin typeface="Arial"/>
                <a:cs typeface="Arial"/>
              </a:rPr>
              <a:t>u</a:t>
            </a:r>
            <a:r>
              <a:rPr sz="2400" dirty="0">
                <a:latin typeface="Arial"/>
                <a:cs typeface="Arial"/>
              </a:rPr>
              <a:t>ld</a:t>
            </a:r>
            <a:r>
              <a:rPr sz="2400" spc="15" dirty="0">
                <a:latin typeface="Arial"/>
                <a:cs typeface="Arial"/>
              </a:rPr>
              <a:t> </a:t>
            </a:r>
            <a:r>
              <a:rPr sz="2400" dirty="0">
                <a:latin typeface="Arial"/>
                <a:cs typeface="Arial"/>
              </a:rPr>
              <a:t>be l</a:t>
            </a:r>
            <a:r>
              <a:rPr sz="2400" spc="-10" dirty="0">
                <a:latin typeface="Arial"/>
                <a:cs typeface="Arial"/>
              </a:rPr>
              <a:t>o</a:t>
            </a:r>
            <a:r>
              <a:rPr sz="2400" dirty="0">
                <a:latin typeface="Arial"/>
                <a:cs typeface="Arial"/>
              </a:rPr>
              <a:t>cated</a:t>
            </a:r>
            <a:r>
              <a:rPr sz="2400" spc="10" dirty="0">
                <a:latin typeface="Arial"/>
                <a:cs typeface="Arial"/>
              </a:rPr>
              <a:t> </a:t>
            </a:r>
            <a:r>
              <a:rPr sz="2400" dirty="0">
                <a:latin typeface="Arial"/>
                <a:cs typeface="Arial"/>
              </a:rPr>
              <a:t>at the</a:t>
            </a:r>
            <a:r>
              <a:rPr sz="2400" spc="-15" dirty="0">
                <a:latin typeface="Arial"/>
                <a:cs typeface="Arial"/>
              </a:rPr>
              <a:t> </a:t>
            </a:r>
            <a:r>
              <a:rPr sz="2400" dirty="0">
                <a:latin typeface="Arial"/>
                <a:cs typeface="Arial"/>
              </a:rPr>
              <a:t>rear</a:t>
            </a:r>
            <a:r>
              <a:rPr sz="2400" spc="5" dirty="0">
                <a:latin typeface="Arial"/>
                <a:cs typeface="Arial"/>
              </a:rPr>
              <a:t> </a:t>
            </a:r>
            <a:r>
              <a:rPr sz="2400" dirty="0">
                <a:latin typeface="Arial"/>
                <a:cs typeface="Arial"/>
              </a:rPr>
              <a:t>of the</a:t>
            </a:r>
            <a:r>
              <a:rPr sz="2400" spc="-15" dirty="0">
                <a:latin typeface="Arial"/>
                <a:cs typeface="Arial"/>
              </a:rPr>
              <a:t> </a:t>
            </a:r>
            <a:r>
              <a:rPr sz="2400" dirty="0">
                <a:latin typeface="Arial"/>
                <a:cs typeface="Arial"/>
              </a:rPr>
              <a:t>cart</a:t>
            </a:r>
            <a:r>
              <a:rPr sz="2400" spc="-15" dirty="0">
                <a:latin typeface="Arial"/>
                <a:cs typeface="Arial"/>
              </a:rPr>
              <a:t> </a:t>
            </a:r>
            <a:r>
              <a:rPr sz="2400" dirty="0">
                <a:latin typeface="Arial"/>
                <a:cs typeface="Arial"/>
              </a:rPr>
              <a:t>and</a:t>
            </a:r>
            <a:r>
              <a:rPr sz="2400" spc="5" dirty="0">
                <a:latin typeface="Arial"/>
                <a:cs typeface="Arial"/>
              </a:rPr>
              <a:t> </a:t>
            </a:r>
            <a:r>
              <a:rPr sz="2400" dirty="0">
                <a:latin typeface="Arial"/>
                <a:cs typeface="Arial"/>
              </a:rPr>
              <a:t>pos</a:t>
            </a:r>
            <a:r>
              <a:rPr sz="2400" spc="-10" dirty="0">
                <a:latin typeface="Arial"/>
                <a:cs typeface="Arial"/>
              </a:rPr>
              <a:t>i</a:t>
            </a:r>
            <a:r>
              <a:rPr sz="2400" dirty="0">
                <a:latin typeface="Arial"/>
                <a:cs typeface="Arial"/>
              </a:rPr>
              <a:t>tion</a:t>
            </a:r>
            <a:r>
              <a:rPr sz="2400" spc="-10" dirty="0">
                <a:latin typeface="Arial"/>
                <a:cs typeface="Arial"/>
              </a:rPr>
              <a:t>e</a:t>
            </a:r>
            <a:r>
              <a:rPr sz="2400" dirty="0">
                <a:latin typeface="Arial"/>
                <a:cs typeface="Arial"/>
              </a:rPr>
              <a:t>d at </a:t>
            </a:r>
            <a:r>
              <a:rPr sz="2400" spc="-10" dirty="0">
                <a:latin typeface="Arial"/>
                <a:cs typeface="Arial"/>
              </a:rPr>
              <a:t>w</a:t>
            </a:r>
            <a:r>
              <a:rPr sz="2400" dirty="0">
                <a:latin typeface="Arial"/>
                <a:cs typeface="Arial"/>
              </a:rPr>
              <a:t>aist l</a:t>
            </a:r>
            <a:r>
              <a:rPr sz="2400" spc="-10" dirty="0">
                <a:latin typeface="Arial"/>
                <a:cs typeface="Arial"/>
              </a:rPr>
              <a:t>e</a:t>
            </a:r>
            <a:r>
              <a:rPr sz="2400" dirty="0">
                <a:latin typeface="Arial"/>
                <a:cs typeface="Arial"/>
              </a:rPr>
              <a:t>vel</a:t>
            </a:r>
          </a:p>
          <a:p>
            <a:pPr marL="431800" indent="-342900">
              <a:lnSpc>
                <a:spcPct val="100000"/>
              </a:lnSpc>
              <a:buClr>
                <a:srgbClr val="0C2FB8"/>
              </a:buClr>
              <a:buFont typeface="Wingdings"/>
              <a:buChar char=""/>
              <a:tabLst>
                <a:tab pos="431800" algn="l"/>
              </a:tabLst>
            </a:pPr>
            <a:r>
              <a:rPr sz="2400" dirty="0">
                <a:latin typeface="Arial"/>
                <a:cs typeface="Arial"/>
              </a:rPr>
              <a:t>D</a:t>
            </a:r>
            <a:r>
              <a:rPr sz="2400" spc="-10" dirty="0">
                <a:latin typeface="Arial"/>
                <a:cs typeface="Arial"/>
              </a:rPr>
              <a:t>o</a:t>
            </a:r>
            <a:r>
              <a:rPr sz="2400" dirty="0">
                <a:latin typeface="Arial"/>
                <a:cs typeface="Arial"/>
              </a:rPr>
              <a:t>n’t</a:t>
            </a:r>
            <a:r>
              <a:rPr sz="2400" spc="10" dirty="0">
                <a:latin typeface="Arial"/>
                <a:cs typeface="Arial"/>
              </a:rPr>
              <a:t> </a:t>
            </a:r>
            <a:r>
              <a:rPr sz="2400" dirty="0">
                <a:latin typeface="Arial"/>
                <a:cs typeface="Arial"/>
              </a:rPr>
              <a:t>obstruct vi</a:t>
            </a:r>
            <a:r>
              <a:rPr sz="2400" spc="-10" dirty="0">
                <a:latin typeface="Arial"/>
                <a:cs typeface="Arial"/>
              </a:rPr>
              <a:t>e</a:t>
            </a:r>
            <a:r>
              <a:rPr sz="2400" dirty="0">
                <a:latin typeface="Arial"/>
                <a:cs typeface="Arial"/>
              </a:rPr>
              <a:t>w</a:t>
            </a:r>
            <a:r>
              <a:rPr sz="2400" spc="5" dirty="0">
                <a:latin typeface="Arial"/>
                <a:cs typeface="Arial"/>
              </a:rPr>
              <a:t> </a:t>
            </a:r>
            <a:r>
              <a:rPr sz="2400" dirty="0">
                <a:latin typeface="Arial"/>
                <a:cs typeface="Arial"/>
              </a:rPr>
              <a:t>w</a:t>
            </a:r>
            <a:r>
              <a:rPr sz="2400" spc="-10" dirty="0">
                <a:latin typeface="Arial"/>
                <a:cs typeface="Arial"/>
              </a:rPr>
              <a:t>i</a:t>
            </a:r>
            <a:r>
              <a:rPr sz="2400" dirty="0">
                <a:latin typeface="Arial"/>
                <a:cs typeface="Arial"/>
              </a:rPr>
              <a:t>th the load</a:t>
            </a:r>
          </a:p>
          <a:p>
            <a:pPr marL="431800" marR="485775" indent="-342900">
              <a:lnSpc>
                <a:spcPct val="100000"/>
              </a:lnSpc>
              <a:buClr>
                <a:srgbClr val="0C2FB8"/>
              </a:buClr>
              <a:buFont typeface="Wingdings"/>
              <a:buChar char=""/>
              <a:tabLst>
                <a:tab pos="431800" algn="l"/>
              </a:tabLst>
            </a:pPr>
            <a:r>
              <a:rPr sz="2400" dirty="0">
                <a:latin typeface="Arial"/>
                <a:cs typeface="Arial"/>
              </a:rPr>
              <a:t>B</a:t>
            </a:r>
            <a:r>
              <a:rPr sz="2400" spc="-10" dirty="0">
                <a:latin typeface="Arial"/>
                <a:cs typeface="Arial"/>
              </a:rPr>
              <a:t>a</a:t>
            </a:r>
            <a:r>
              <a:rPr sz="2400" dirty="0">
                <a:latin typeface="Arial"/>
                <a:cs typeface="Arial"/>
              </a:rPr>
              <a:t>l</a:t>
            </a:r>
            <a:r>
              <a:rPr sz="2400" spc="-10" dirty="0">
                <a:latin typeface="Arial"/>
                <a:cs typeface="Arial"/>
              </a:rPr>
              <a:t>a</a:t>
            </a:r>
            <a:r>
              <a:rPr sz="2400" dirty="0">
                <a:latin typeface="Arial"/>
                <a:cs typeface="Arial"/>
              </a:rPr>
              <a:t>nce</a:t>
            </a:r>
            <a:r>
              <a:rPr sz="2400" spc="20" dirty="0">
                <a:latin typeface="Arial"/>
                <a:cs typeface="Arial"/>
              </a:rPr>
              <a:t> </a:t>
            </a:r>
            <a:r>
              <a:rPr sz="2400" dirty="0">
                <a:latin typeface="Arial"/>
                <a:cs typeface="Arial"/>
              </a:rPr>
              <a:t>l</a:t>
            </a:r>
            <a:r>
              <a:rPr sz="2400" spc="-10" dirty="0">
                <a:latin typeface="Arial"/>
                <a:cs typeface="Arial"/>
              </a:rPr>
              <a:t>o</a:t>
            </a:r>
            <a:r>
              <a:rPr sz="2400" dirty="0">
                <a:latin typeface="Arial"/>
                <a:cs typeface="Arial"/>
              </a:rPr>
              <a:t>ads</a:t>
            </a:r>
            <a:r>
              <a:rPr sz="2400" spc="20" dirty="0">
                <a:latin typeface="Arial"/>
                <a:cs typeface="Arial"/>
              </a:rPr>
              <a:t> </a:t>
            </a:r>
            <a:r>
              <a:rPr sz="2400" dirty="0">
                <a:latin typeface="Arial"/>
                <a:cs typeface="Arial"/>
              </a:rPr>
              <a:t>and</a:t>
            </a:r>
            <a:r>
              <a:rPr sz="2400" spc="-10" dirty="0">
                <a:latin typeface="Arial"/>
                <a:cs typeface="Arial"/>
              </a:rPr>
              <a:t> </a:t>
            </a:r>
            <a:r>
              <a:rPr sz="2400" dirty="0">
                <a:latin typeface="Arial"/>
                <a:cs typeface="Arial"/>
              </a:rPr>
              <a:t>keep</a:t>
            </a:r>
            <a:r>
              <a:rPr sz="2400" spc="10" dirty="0">
                <a:latin typeface="Arial"/>
                <a:cs typeface="Arial"/>
              </a:rPr>
              <a:t> </a:t>
            </a:r>
            <a:r>
              <a:rPr sz="2400" dirty="0">
                <a:latin typeface="Arial"/>
                <a:cs typeface="Arial"/>
              </a:rPr>
              <a:t>l</a:t>
            </a:r>
            <a:r>
              <a:rPr sz="2400" spc="-10" dirty="0">
                <a:latin typeface="Arial"/>
                <a:cs typeface="Arial"/>
              </a:rPr>
              <a:t>o</a:t>
            </a:r>
            <a:r>
              <a:rPr sz="2400" dirty="0">
                <a:latin typeface="Arial"/>
                <a:cs typeface="Arial"/>
              </a:rPr>
              <a:t>ad</a:t>
            </a:r>
            <a:r>
              <a:rPr sz="2400" spc="5" dirty="0">
                <a:latin typeface="Arial"/>
                <a:cs typeface="Arial"/>
              </a:rPr>
              <a:t> </a:t>
            </a:r>
            <a:r>
              <a:rPr sz="2400" dirty="0">
                <a:latin typeface="Arial"/>
                <a:cs typeface="Arial"/>
              </a:rPr>
              <a:t>w</a:t>
            </a:r>
            <a:r>
              <a:rPr sz="2400" spc="-10" dirty="0">
                <a:latin typeface="Arial"/>
                <a:cs typeface="Arial"/>
              </a:rPr>
              <a:t>i</a:t>
            </a:r>
            <a:r>
              <a:rPr sz="2400" dirty="0">
                <a:latin typeface="Arial"/>
                <a:cs typeface="Arial"/>
              </a:rPr>
              <a:t>thin</a:t>
            </a:r>
            <a:r>
              <a:rPr sz="2400" spc="40" dirty="0">
                <a:latin typeface="Arial"/>
                <a:cs typeface="Arial"/>
              </a:rPr>
              <a:t> </a:t>
            </a:r>
            <a:r>
              <a:rPr sz="2400" dirty="0">
                <a:latin typeface="Arial"/>
                <a:cs typeface="Arial"/>
              </a:rPr>
              <a:t>manufacturer’s recom</a:t>
            </a:r>
            <a:r>
              <a:rPr sz="2400" spc="5" dirty="0">
                <a:latin typeface="Arial"/>
                <a:cs typeface="Arial"/>
              </a:rPr>
              <a:t>m</a:t>
            </a:r>
            <a:r>
              <a:rPr sz="2400" dirty="0">
                <a:latin typeface="Arial"/>
                <a:cs typeface="Arial"/>
              </a:rPr>
              <a:t>en</a:t>
            </a:r>
            <a:r>
              <a:rPr sz="2400" spc="-10" dirty="0">
                <a:latin typeface="Arial"/>
                <a:cs typeface="Arial"/>
              </a:rPr>
              <a:t>d</a:t>
            </a:r>
            <a:r>
              <a:rPr sz="2400" dirty="0">
                <a:latin typeface="Arial"/>
                <a:cs typeface="Arial"/>
              </a:rPr>
              <a:t>ed</a:t>
            </a:r>
            <a:r>
              <a:rPr sz="2400" spc="5" dirty="0">
                <a:latin typeface="Arial"/>
                <a:cs typeface="Arial"/>
              </a:rPr>
              <a:t> </a:t>
            </a:r>
            <a:r>
              <a:rPr sz="2400" dirty="0">
                <a:latin typeface="Arial"/>
                <a:cs typeface="Arial"/>
              </a:rPr>
              <a:t>w</a:t>
            </a:r>
            <a:r>
              <a:rPr sz="2400" spc="-10" dirty="0">
                <a:latin typeface="Arial"/>
                <a:cs typeface="Arial"/>
              </a:rPr>
              <a:t>e</a:t>
            </a:r>
            <a:r>
              <a:rPr sz="2400" dirty="0">
                <a:latin typeface="Arial"/>
                <a:cs typeface="Arial"/>
              </a:rPr>
              <a:t>i</a:t>
            </a:r>
            <a:r>
              <a:rPr sz="2400" spc="-10" dirty="0">
                <a:latin typeface="Arial"/>
                <a:cs typeface="Arial"/>
              </a:rPr>
              <a:t>g</a:t>
            </a:r>
            <a:r>
              <a:rPr sz="2400" dirty="0">
                <a:latin typeface="Arial"/>
                <a:cs typeface="Arial"/>
              </a:rPr>
              <a:t>ht</a:t>
            </a:r>
            <a:r>
              <a:rPr sz="2400" spc="40" dirty="0">
                <a:latin typeface="Arial"/>
                <a:cs typeface="Arial"/>
              </a:rPr>
              <a:t> </a:t>
            </a:r>
            <a:r>
              <a:rPr sz="2400" dirty="0">
                <a:latin typeface="Arial"/>
                <a:cs typeface="Arial"/>
              </a:rPr>
              <a:t>l</a:t>
            </a:r>
            <a:r>
              <a:rPr sz="2400" spc="-10" dirty="0">
                <a:latin typeface="Arial"/>
                <a:cs typeface="Arial"/>
              </a:rPr>
              <a:t>i</a:t>
            </a:r>
            <a:r>
              <a:rPr sz="2400" dirty="0">
                <a:latin typeface="Arial"/>
                <a:cs typeface="Arial"/>
              </a:rPr>
              <a:t>mits</a:t>
            </a:r>
          </a:p>
          <a:p>
            <a:pPr marL="431800" indent="-342900">
              <a:lnSpc>
                <a:spcPct val="100000"/>
              </a:lnSpc>
              <a:buClr>
                <a:srgbClr val="0C2FB8"/>
              </a:buClr>
              <a:buFont typeface="Wingdings"/>
              <a:buChar char=""/>
              <a:tabLst>
                <a:tab pos="431800" algn="l"/>
              </a:tabLst>
            </a:pPr>
            <a:r>
              <a:rPr sz="2400" dirty="0">
                <a:latin typeface="Arial"/>
                <a:cs typeface="Arial"/>
              </a:rPr>
              <a:t>P</a:t>
            </a:r>
            <a:r>
              <a:rPr sz="2400" spc="-10" dirty="0">
                <a:latin typeface="Arial"/>
                <a:cs typeface="Arial"/>
              </a:rPr>
              <a:t>u</a:t>
            </a:r>
            <a:r>
              <a:rPr sz="2400" dirty="0">
                <a:latin typeface="Arial"/>
                <a:cs typeface="Arial"/>
              </a:rPr>
              <a:t>sh</a:t>
            </a:r>
            <a:r>
              <a:rPr sz="2400" spc="-10" dirty="0">
                <a:latin typeface="Arial"/>
                <a:cs typeface="Arial"/>
              </a:rPr>
              <a:t>i</a:t>
            </a:r>
            <a:r>
              <a:rPr sz="2400" dirty="0">
                <a:latin typeface="Arial"/>
                <a:cs typeface="Arial"/>
              </a:rPr>
              <a:t>ng</a:t>
            </a:r>
            <a:r>
              <a:rPr sz="2400" spc="15" dirty="0">
                <a:latin typeface="Arial"/>
                <a:cs typeface="Arial"/>
              </a:rPr>
              <a:t> </a:t>
            </a:r>
            <a:r>
              <a:rPr sz="2400" dirty="0">
                <a:latin typeface="Arial"/>
                <a:cs typeface="Arial"/>
              </a:rPr>
              <a:t>is e</a:t>
            </a:r>
            <a:r>
              <a:rPr sz="2400" spc="-10" dirty="0">
                <a:latin typeface="Arial"/>
                <a:cs typeface="Arial"/>
              </a:rPr>
              <a:t>a</a:t>
            </a:r>
            <a:r>
              <a:rPr sz="2400" dirty="0">
                <a:latin typeface="Arial"/>
                <a:cs typeface="Arial"/>
              </a:rPr>
              <a:t>si</a:t>
            </a:r>
            <a:r>
              <a:rPr sz="2400" spc="-10" dirty="0">
                <a:latin typeface="Arial"/>
                <a:cs typeface="Arial"/>
              </a:rPr>
              <a:t>e</a:t>
            </a:r>
            <a:r>
              <a:rPr sz="2400" dirty="0">
                <a:latin typeface="Arial"/>
                <a:cs typeface="Arial"/>
              </a:rPr>
              <a:t>r</a:t>
            </a:r>
            <a:r>
              <a:rPr sz="2400" spc="15" dirty="0">
                <a:latin typeface="Arial"/>
                <a:cs typeface="Arial"/>
              </a:rPr>
              <a:t> </a:t>
            </a:r>
            <a:r>
              <a:rPr sz="2400" dirty="0">
                <a:latin typeface="Arial"/>
                <a:cs typeface="Arial"/>
              </a:rPr>
              <a:t>than p</a:t>
            </a:r>
            <a:r>
              <a:rPr sz="2400" spc="-10" dirty="0">
                <a:latin typeface="Arial"/>
                <a:cs typeface="Arial"/>
              </a:rPr>
              <a:t>u</a:t>
            </a:r>
            <a:r>
              <a:rPr sz="2400" dirty="0">
                <a:latin typeface="Arial"/>
                <a:cs typeface="Arial"/>
              </a:rPr>
              <a:t>l</a:t>
            </a:r>
            <a:r>
              <a:rPr sz="2400" spc="-10" dirty="0">
                <a:latin typeface="Arial"/>
                <a:cs typeface="Arial"/>
              </a:rPr>
              <a:t>l</a:t>
            </a:r>
            <a:r>
              <a:rPr sz="2400" dirty="0">
                <a:latin typeface="Arial"/>
                <a:cs typeface="Arial"/>
              </a:rPr>
              <a:t>i</a:t>
            </a:r>
            <a:r>
              <a:rPr sz="2400" spc="-10" dirty="0">
                <a:latin typeface="Arial"/>
                <a:cs typeface="Arial"/>
              </a:rPr>
              <a:t>n</a:t>
            </a:r>
            <a:r>
              <a:rPr sz="2400" dirty="0">
                <a:latin typeface="Arial"/>
                <a:cs typeface="Arial"/>
              </a:rPr>
              <a:t>g</a:t>
            </a:r>
          </a:p>
          <a:p>
            <a:pPr marL="431800" indent="-342900">
              <a:lnSpc>
                <a:spcPct val="100000"/>
              </a:lnSpc>
              <a:buClr>
                <a:srgbClr val="0C2FB8"/>
              </a:buClr>
              <a:buFont typeface="Wingdings"/>
              <a:buChar char=""/>
              <a:tabLst>
                <a:tab pos="431800" algn="l"/>
              </a:tabLst>
            </a:pPr>
            <a:r>
              <a:rPr sz="2400" dirty="0">
                <a:latin typeface="Arial"/>
                <a:cs typeface="Arial"/>
              </a:rPr>
              <a:t>Use</a:t>
            </a:r>
            <a:r>
              <a:rPr sz="2400" spc="-10" dirty="0">
                <a:latin typeface="Arial"/>
                <a:cs typeface="Arial"/>
              </a:rPr>
              <a:t> </a:t>
            </a:r>
            <a:r>
              <a:rPr sz="2400" dirty="0">
                <a:latin typeface="Arial"/>
                <a:cs typeface="Arial"/>
              </a:rPr>
              <a:t>proper</a:t>
            </a:r>
            <a:r>
              <a:rPr sz="2400" spc="15" dirty="0">
                <a:latin typeface="Arial"/>
                <a:cs typeface="Arial"/>
              </a:rPr>
              <a:t> </a:t>
            </a:r>
            <a:r>
              <a:rPr sz="2400" dirty="0">
                <a:latin typeface="Arial"/>
                <a:cs typeface="Arial"/>
              </a:rPr>
              <a:t>w</a:t>
            </a:r>
            <a:r>
              <a:rPr sz="2400" spc="-10" dirty="0">
                <a:latin typeface="Arial"/>
                <a:cs typeface="Arial"/>
              </a:rPr>
              <a:t>h</a:t>
            </a:r>
            <a:r>
              <a:rPr sz="2400" dirty="0">
                <a:latin typeface="Arial"/>
                <a:cs typeface="Arial"/>
              </a:rPr>
              <a:t>ee</a:t>
            </a:r>
            <a:r>
              <a:rPr sz="2400" spc="-10" dirty="0">
                <a:latin typeface="Arial"/>
                <a:cs typeface="Arial"/>
              </a:rPr>
              <a:t>l</a:t>
            </a:r>
            <a:r>
              <a:rPr sz="2400" dirty="0">
                <a:latin typeface="Arial"/>
                <a:cs typeface="Arial"/>
              </a:rPr>
              <a:t>s</a:t>
            </a:r>
          </a:p>
        </p:txBody>
      </p:sp>
      <p:sp>
        <p:nvSpPr>
          <p:cNvPr id="5" name="object 5"/>
          <p:cNvSpPr txBox="1"/>
          <p:nvPr/>
        </p:nvSpPr>
        <p:spPr>
          <a:xfrm>
            <a:off x="3323971" y="6274399"/>
            <a:ext cx="2915920" cy="203835"/>
          </a:xfrm>
          <a:prstGeom prst="rect">
            <a:avLst/>
          </a:prstGeom>
        </p:spPr>
        <p:txBody>
          <a:bodyPr vert="horz" wrap="square" lIns="0" tIns="0" rIns="0" bIns="0" rtlCol="0">
            <a:spAutoFit/>
          </a:bodyPr>
          <a:lstStyle/>
          <a:p>
            <a:pPr marL="12700">
              <a:lnSpc>
                <a:spcPct val="100000"/>
              </a:lnSpc>
            </a:pPr>
            <a:r>
              <a:rPr sz="1400" dirty="0">
                <a:latin typeface="Arial"/>
                <a:cs typeface="Arial"/>
              </a:rPr>
              <a:t>Adapted</a:t>
            </a:r>
            <a:r>
              <a:rPr sz="1400" spc="-30" dirty="0">
                <a:latin typeface="Arial"/>
                <a:cs typeface="Arial"/>
              </a:rPr>
              <a:t> </a:t>
            </a:r>
            <a:r>
              <a:rPr sz="1400" dirty="0">
                <a:latin typeface="Arial"/>
                <a:cs typeface="Arial"/>
              </a:rPr>
              <a:t>from</a:t>
            </a:r>
            <a:r>
              <a:rPr sz="1400" spc="-40" dirty="0">
                <a:latin typeface="Arial"/>
                <a:cs typeface="Arial"/>
              </a:rPr>
              <a:t> </a:t>
            </a:r>
            <a:r>
              <a:rPr sz="1400" dirty="0">
                <a:latin typeface="Arial"/>
                <a:cs typeface="Arial"/>
              </a:rPr>
              <a:t>OS</a:t>
            </a:r>
            <a:r>
              <a:rPr sz="1400" spc="-10" dirty="0">
                <a:latin typeface="Arial"/>
                <a:cs typeface="Arial"/>
              </a:rPr>
              <a:t>H</a:t>
            </a:r>
            <a:r>
              <a:rPr sz="1400" dirty="0">
                <a:latin typeface="Arial"/>
                <a:cs typeface="Arial"/>
              </a:rPr>
              <a:t>A</a:t>
            </a:r>
            <a:r>
              <a:rPr sz="1400" spc="5" dirty="0">
                <a:latin typeface="Arial"/>
                <a:cs typeface="Arial"/>
              </a:rPr>
              <a:t> </a:t>
            </a:r>
            <a:r>
              <a:rPr sz="1400" dirty="0">
                <a:latin typeface="Arial"/>
                <a:cs typeface="Arial"/>
              </a:rPr>
              <a:t>3341-03N</a:t>
            </a:r>
            <a:r>
              <a:rPr sz="1400" spc="-50" dirty="0">
                <a:latin typeface="Arial"/>
                <a:cs typeface="Arial"/>
              </a:rPr>
              <a:t> </a:t>
            </a:r>
            <a:r>
              <a:rPr sz="1400" dirty="0">
                <a:latin typeface="Arial"/>
                <a:cs typeface="Arial"/>
              </a:rPr>
              <a:t>2008</a:t>
            </a:r>
            <a:endParaRPr sz="1400">
              <a:latin typeface="Arial"/>
              <a:cs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4CC"/>
            </a:solidFill>
          </a:ln>
        </p:spPr>
        <p:txBody>
          <a:bodyPr wrap="square" lIns="0" tIns="0" rIns="0" bIns="0" rtlCol="0"/>
          <a:lstStyle/>
          <a:p>
            <a:endParaRPr/>
          </a:p>
        </p:txBody>
      </p:sp>
      <p:sp>
        <p:nvSpPr>
          <p:cNvPr id="3" name="object 3"/>
          <p:cNvSpPr txBox="1"/>
          <p:nvPr/>
        </p:nvSpPr>
        <p:spPr>
          <a:xfrm>
            <a:off x="535940" y="486647"/>
            <a:ext cx="6322060" cy="457200"/>
          </a:xfrm>
          <a:prstGeom prst="rect">
            <a:avLst/>
          </a:prstGeom>
        </p:spPr>
        <p:txBody>
          <a:bodyPr vert="horz" wrap="square" lIns="0" tIns="0" rIns="0" bIns="0" rtlCol="0">
            <a:spAutoFit/>
          </a:bodyPr>
          <a:lstStyle/>
          <a:p>
            <a:pPr marL="12700">
              <a:lnSpc>
                <a:spcPts val="4285"/>
              </a:lnSpc>
              <a:tabLst>
                <a:tab pos="3947795" algn="l"/>
              </a:tabLst>
            </a:pPr>
            <a:r>
              <a:rPr sz="3600" b="1" dirty="0">
                <a:solidFill>
                  <a:srgbClr val="0C2FB8"/>
                </a:solidFill>
                <a:latin typeface="Arial"/>
                <a:cs typeface="Arial"/>
              </a:rPr>
              <a:t>Mate</a:t>
            </a:r>
            <a:r>
              <a:rPr sz="3600" b="1" spc="5" dirty="0">
                <a:solidFill>
                  <a:srgbClr val="0C2FB8"/>
                </a:solidFill>
                <a:latin typeface="Arial"/>
                <a:cs typeface="Arial"/>
              </a:rPr>
              <a:t>r</a:t>
            </a:r>
            <a:r>
              <a:rPr sz="3600" b="1" dirty="0">
                <a:solidFill>
                  <a:srgbClr val="0C2FB8"/>
                </a:solidFill>
                <a:latin typeface="Arial"/>
                <a:cs typeface="Arial"/>
              </a:rPr>
              <a:t>ial</a:t>
            </a:r>
            <a:r>
              <a:rPr sz="3600" b="1" spc="-15" dirty="0">
                <a:solidFill>
                  <a:srgbClr val="0C2FB8"/>
                </a:solidFill>
                <a:latin typeface="Arial"/>
                <a:cs typeface="Arial"/>
              </a:rPr>
              <a:t> </a:t>
            </a:r>
            <a:r>
              <a:rPr sz="3600" b="1" dirty="0">
                <a:solidFill>
                  <a:srgbClr val="0C2FB8"/>
                </a:solidFill>
                <a:latin typeface="Arial"/>
                <a:cs typeface="Arial"/>
              </a:rPr>
              <a:t>Handli</a:t>
            </a:r>
            <a:r>
              <a:rPr sz="3600" b="1" spc="-15" dirty="0">
                <a:solidFill>
                  <a:srgbClr val="0C2FB8"/>
                </a:solidFill>
                <a:latin typeface="Arial"/>
                <a:cs typeface="Arial"/>
              </a:rPr>
              <a:t>n</a:t>
            </a:r>
            <a:r>
              <a:rPr sz="3600" b="1" dirty="0">
                <a:solidFill>
                  <a:srgbClr val="0C2FB8"/>
                </a:solidFill>
                <a:latin typeface="Arial"/>
                <a:cs typeface="Arial"/>
              </a:rPr>
              <a:t>g	Equi</a:t>
            </a:r>
            <a:r>
              <a:rPr sz="3600" b="1" spc="-15" dirty="0">
                <a:solidFill>
                  <a:srgbClr val="0C2FB8"/>
                </a:solidFill>
                <a:latin typeface="Arial"/>
                <a:cs typeface="Arial"/>
              </a:rPr>
              <a:t>p</a:t>
            </a:r>
            <a:r>
              <a:rPr sz="3600" b="1" dirty="0">
                <a:solidFill>
                  <a:srgbClr val="0C2FB8"/>
                </a:solidFill>
                <a:latin typeface="Arial"/>
                <a:cs typeface="Arial"/>
              </a:rPr>
              <a:t>ment</a:t>
            </a:r>
            <a:endParaRPr sz="3600">
              <a:latin typeface="Arial"/>
              <a:cs typeface="Arial"/>
            </a:endParaRPr>
          </a:p>
        </p:txBody>
      </p:sp>
      <p:sp>
        <p:nvSpPr>
          <p:cNvPr id="4" name="object 4"/>
          <p:cNvSpPr txBox="1"/>
          <p:nvPr/>
        </p:nvSpPr>
        <p:spPr>
          <a:xfrm>
            <a:off x="535940" y="1011205"/>
            <a:ext cx="7343775" cy="2755265"/>
          </a:xfrm>
          <a:prstGeom prst="rect">
            <a:avLst/>
          </a:prstGeom>
        </p:spPr>
        <p:txBody>
          <a:bodyPr vert="horz" wrap="square" lIns="0" tIns="0" rIns="0" bIns="0" rtlCol="0">
            <a:spAutoFit/>
          </a:bodyPr>
          <a:lstStyle/>
          <a:p>
            <a:pPr marL="12700">
              <a:lnSpc>
                <a:spcPct val="100000"/>
              </a:lnSpc>
            </a:pPr>
            <a:r>
              <a:rPr sz="2400" b="1" dirty="0">
                <a:solidFill>
                  <a:srgbClr val="0C2FB8"/>
                </a:solidFill>
                <a:latin typeface="Arial"/>
                <a:cs typeface="Arial"/>
              </a:rPr>
              <a:t>Module</a:t>
            </a:r>
            <a:r>
              <a:rPr sz="2400" b="1" spc="-20" dirty="0">
                <a:solidFill>
                  <a:srgbClr val="0C2FB8"/>
                </a:solidFill>
                <a:latin typeface="Arial"/>
                <a:cs typeface="Arial"/>
              </a:rPr>
              <a:t> </a:t>
            </a:r>
            <a:r>
              <a:rPr sz="2400" b="1" dirty="0">
                <a:solidFill>
                  <a:srgbClr val="0C2FB8"/>
                </a:solidFill>
                <a:latin typeface="Arial"/>
                <a:cs typeface="Arial"/>
              </a:rPr>
              <a:t>3</a:t>
            </a:r>
            <a:endParaRPr sz="2400">
              <a:latin typeface="Arial"/>
              <a:cs typeface="Arial"/>
            </a:endParaRPr>
          </a:p>
          <a:p>
            <a:pPr marL="41275">
              <a:lnSpc>
                <a:spcPct val="100000"/>
              </a:lnSpc>
              <a:spcBef>
                <a:spcPts val="1910"/>
              </a:spcBef>
            </a:pPr>
            <a:r>
              <a:rPr sz="2400" b="1" dirty="0">
                <a:solidFill>
                  <a:srgbClr val="0C2FB8"/>
                </a:solidFill>
                <a:latin typeface="Arial"/>
                <a:cs typeface="Arial"/>
              </a:rPr>
              <a:t>Jib</a:t>
            </a:r>
            <a:r>
              <a:rPr sz="2400" b="1" spc="-15" dirty="0">
                <a:solidFill>
                  <a:srgbClr val="0C2FB8"/>
                </a:solidFill>
                <a:latin typeface="Arial"/>
                <a:cs typeface="Arial"/>
              </a:rPr>
              <a:t> </a:t>
            </a:r>
            <a:r>
              <a:rPr sz="2400" b="1" dirty="0">
                <a:solidFill>
                  <a:srgbClr val="0C2FB8"/>
                </a:solidFill>
                <a:latin typeface="Arial"/>
                <a:cs typeface="Arial"/>
              </a:rPr>
              <a:t>Cr</a:t>
            </a:r>
            <a:r>
              <a:rPr sz="2400" b="1" spc="-10" dirty="0">
                <a:solidFill>
                  <a:srgbClr val="0C2FB8"/>
                </a:solidFill>
                <a:latin typeface="Arial"/>
                <a:cs typeface="Arial"/>
              </a:rPr>
              <a:t>a</a:t>
            </a:r>
            <a:r>
              <a:rPr sz="2400" b="1" dirty="0">
                <a:solidFill>
                  <a:srgbClr val="0C2FB8"/>
                </a:solidFill>
                <a:latin typeface="Arial"/>
                <a:cs typeface="Arial"/>
              </a:rPr>
              <a:t>n</a:t>
            </a:r>
            <a:r>
              <a:rPr sz="2400" b="1" spc="-10" dirty="0">
                <a:solidFill>
                  <a:srgbClr val="0C2FB8"/>
                </a:solidFill>
                <a:latin typeface="Arial"/>
                <a:cs typeface="Arial"/>
              </a:rPr>
              <a:t>e</a:t>
            </a:r>
            <a:r>
              <a:rPr sz="2400" b="1" dirty="0">
                <a:solidFill>
                  <a:srgbClr val="0C2FB8"/>
                </a:solidFill>
                <a:latin typeface="Arial"/>
                <a:cs typeface="Arial"/>
              </a:rPr>
              <a:t>s</a:t>
            </a:r>
            <a:endParaRPr sz="2400">
              <a:latin typeface="Arial"/>
              <a:cs typeface="Arial"/>
            </a:endParaRPr>
          </a:p>
          <a:p>
            <a:pPr marL="384175" marR="102235" indent="-342900">
              <a:lnSpc>
                <a:spcPct val="100000"/>
              </a:lnSpc>
              <a:buClr>
                <a:srgbClr val="0C2FB8"/>
              </a:buClr>
              <a:buFont typeface="Wingdings"/>
              <a:buChar char=""/>
              <a:tabLst>
                <a:tab pos="384810" algn="l"/>
              </a:tabLst>
            </a:pPr>
            <a:r>
              <a:rPr sz="2400" dirty="0">
                <a:latin typeface="Arial"/>
                <a:cs typeface="Arial"/>
              </a:rPr>
              <a:t>“Wal</a:t>
            </a:r>
            <a:r>
              <a:rPr sz="2400" spc="-10" dirty="0">
                <a:latin typeface="Arial"/>
                <a:cs typeface="Arial"/>
              </a:rPr>
              <a:t>l</a:t>
            </a:r>
            <a:r>
              <a:rPr sz="2400" dirty="0">
                <a:latin typeface="Arial"/>
                <a:cs typeface="Arial"/>
              </a:rPr>
              <a:t>,</a:t>
            </a:r>
            <a:r>
              <a:rPr sz="2400" spc="5" dirty="0">
                <a:latin typeface="Arial"/>
                <a:cs typeface="Arial"/>
              </a:rPr>
              <a:t> </a:t>
            </a:r>
            <a:r>
              <a:rPr sz="2400" dirty="0">
                <a:latin typeface="Arial"/>
                <a:cs typeface="Arial"/>
              </a:rPr>
              <a:t>floor, or </a:t>
            </a:r>
            <a:r>
              <a:rPr sz="2400" spc="-10" dirty="0">
                <a:latin typeface="Arial"/>
                <a:cs typeface="Arial"/>
              </a:rPr>
              <a:t>p</a:t>
            </a:r>
            <a:r>
              <a:rPr sz="2400" dirty="0">
                <a:latin typeface="Arial"/>
                <a:cs typeface="Arial"/>
              </a:rPr>
              <a:t>i</a:t>
            </a:r>
            <a:r>
              <a:rPr sz="2400" spc="-10" dirty="0">
                <a:latin typeface="Arial"/>
                <a:cs typeface="Arial"/>
              </a:rPr>
              <a:t>l</a:t>
            </a:r>
            <a:r>
              <a:rPr sz="2400" dirty="0">
                <a:latin typeface="Arial"/>
                <a:cs typeface="Arial"/>
              </a:rPr>
              <a:t>l</a:t>
            </a:r>
            <a:r>
              <a:rPr sz="2400" spc="-10" dirty="0">
                <a:latin typeface="Arial"/>
                <a:cs typeface="Arial"/>
              </a:rPr>
              <a:t>a</a:t>
            </a:r>
            <a:r>
              <a:rPr sz="2400" dirty="0">
                <a:latin typeface="Arial"/>
                <a:cs typeface="Arial"/>
              </a:rPr>
              <a:t>r</a:t>
            </a:r>
            <a:r>
              <a:rPr sz="2400" spc="35" dirty="0">
                <a:latin typeface="Arial"/>
                <a:cs typeface="Arial"/>
              </a:rPr>
              <a:t> </a:t>
            </a:r>
            <a:r>
              <a:rPr sz="2400" dirty="0">
                <a:latin typeface="Arial"/>
                <a:cs typeface="Arial"/>
              </a:rPr>
              <a:t>mounted</a:t>
            </a:r>
            <a:r>
              <a:rPr sz="2400" spc="10" dirty="0">
                <a:latin typeface="Arial"/>
                <a:cs typeface="Arial"/>
              </a:rPr>
              <a:t> </a:t>
            </a:r>
            <a:r>
              <a:rPr sz="2400" spc="5" dirty="0">
                <a:latin typeface="Arial"/>
                <a:cs typeface="Arial"/>
              </a:rPr>
              <a:t>I-</a:t>
            </a:r>
            <a:r>
              <a:rPr sz="2400" dirty="0">
                <a:latin typeface="Arial"/>
                <a:cs typeface="Arial"/>
              </a:rPr>
              <a:t>be</a:t>
            </a:r>
            <a:r>
              <a:rPr sz="2400" spc="-10" dirty="0">
                <a:latin typeface="Arial"/>
                <a:cs typeface="Arial"/>
              </a:rPr>
              <a:t>a</a:t>
            </a:r>
            <a:r>
              <a:rPr sz="2400" dirty="0">
                <a:latin typeface="Arial"/>
                <a:cs typeface="Arial"/>
              </a:rPr>
              <a:t>m</a:t>
            </a:r>
            <a:r>
              <a:rPr sz="2400" spc="-5" dirty="0">
                <a:latin typeface="Arial"/>
                <a:cs typeface="Arial"/>
              </a:rPr>
              <a:t> </a:t>
            </a:r>
            <a:r>
              <a:rPr sz="2400" dirty="0">
                <a:latin typeface="Arial"/>
                <a:cs typeface="Arial"/>
              </a:rPr>
              <a:t>w</a:t>
            </a:r>
            <a:r>
              <a:rPr sz="2400" spc="-10" dirty="0">
                <a:latin typeface="Arial"/>
                <a:cs typeface="Arial"/>
              </a:rPr>
              <a:t>i</a:t>
            </a:r>
            <a:r>
              <a:rPr sz="2400" dirty="0">
                <a:latin typeface="Arial"/>
                <a:cs typeface="Arial"/>
              </a:rPr>
              <a:t>th a roll</a:t>
            </a:r>
            <a:r>
              <a:rPr sz="2400" spc="-10" dirty="0">
                <a:latin typeface="Arial"/>
                <a:cs typeface="Arial"/>
              </a:rPr>
              <a:t>i</a:t>
            </a:r>
            <a:r>
              <a:rPr sz="2400" dirty="0">
                <a:latin typeface="Arial"/>
                <a:cs typeface="Arial"/>
              </a:rPr>
              <a:t>ng t</a:t>
            </a:r>
            <a:r>
              <a:rPr sz="2400" spc="5" dirty="0">
                <a:latin typeface="Arial"/>
                <a:cs typeface="Arial"/>
              </a:rPr>
              <a:t>r</a:t>
            </a:r>
            <a:r>
              <a:rPr sz="2400" dirty="0">
                <a:latin typeface="Arial"/>
                <a:cs typeface="Arial"/>
              </a:rPr>
              <a:t>ol</a:t>
            </a:r>
            <a:r>
              <a:rPr sz="2400" spc="-15" dirty="0">
                <a:latin typeface="Arial"/>
                <a:cs typeface="Arial"/>
              </a:rPr>
              <a:t>l</a:t>
            </a:r>
            <a:r>
              <a:rPr sz="2400" dirty="0">
                <a:latin typeface="Arial"/>
                <a:cs typeface="Arial"/>
              </a:rPr>
              <a:t>ey/ho</a:t>
            </a:r>
            <a:r>
              <a:rPr sz="2400" spc="-10" dirty="0">
                <a:latin typeface="Arial"/>
                <a:cs typeface="Arial"/>
              </a:rPr>
              <a:t>i</a:t>
            </a:r>
            <a:r>
              <a:rPr sz="2400" dirty="0">
                <a:latin typeface="Arial"/>
                <a:cs typeface="Arial"/>
              </a:rPr>
              <a:t>st</a:t>
            </a:r>
            <a:r>
              <a:rPr sz="2400" spc="15" dirty="0">
                <a:latin typeface="Arial"/>
                <a:cs typeface="Arial"/>
              </a:rPr>
              <a:t> </a:t>
            </a:r>
            <a:r>
              <a:rPr sz="2400" dirty="0">
                <a:latin typeface="Arial"/>
                <a:cs typeface="Arial"/>
              </a:rPr>
              <a:t>used</a:t>
            </a:r>
            <a:r>
              <a:rPr sz="2400" spc="-10" dirty="0">
                <a:latin typeface="Arial"/>
                <a:cs typeface="Arial"/>
              </a:rPr>
              <a:t> </a:t>
            </a:r>
            <a:r>
              <a:rPr sz="2400" spc="5" dirty="0">
                <a:latin typeface="Arial"/>
                <a:cs typeface="Arial"/>
              </a:rPr>
              <a:t>t</a:t>
            </a:r>
            <a:r>
              <a:rPr sz="2400" dirty="0">
                <a:latin typeface="Arial"/>
                <a:cs typeface="Arial"/>
              </a:rPr>
              <a:t>o</a:t>
            </a:r>
            <a:r>
              <a:rPr sz="2400" spc="-10" dirty="0">
                <a:latin typeface="Arial"/>
                <a:cs typeface="Arial"/>
              </a:rPr>
              <a:t> </a:t>
            </a:r>
            <a:r>
              <a:rPr sz="2400" dirty="0">
                <a:latin typeface="Arial"/>
                <a:cs typeface="Arial"/>
              </a:rPr>
              <a:t>l</a:t>
            </a:r>
            <a:r>
              <a:rPr sz="2400" spc="-10" dirty="0">
                <a:latin typeface="Arial"/>
                <a:cs typeface="Arial"/>
              </a:rPr>
              <a:t>i</a:t>
            </a:r>
            <a:r>
              <a:rPr sz="2400" dirty="0">
                <a:latin typeface="Arial"/>
                <a:cs typeface="Arial"/>
              </a:rPr>
              <a:t>ft</a:t>
            </a:r>
            <a:r>
              <a:rPr sz="2400" spc="5" dirty="0">
                <a:latin typeface="Arial"/>
                <a:cs typeface="Arial"/>
              </a:rPr>
              <a:t> </a:t>
            </a:r>
            <a:r>
              <a:rPr sz="2400" spc="-10" dirty="0">
                <a:latin typeface="Arial"/>
                <a:cs typeface="Arial"/>
              </a:rPr>
              <a:t>a</a:t>
            </a:r>
            <a:r>
              <a:rPr sz="2400" dirty="0">
                <a:latin typeface="Arial"/>
                <a:cs typeface="Arial"/>
              </a:rPr>
              <a:t>nd</a:t>
            </a:r>
            <a:r>
              <a:rPr sz="2400" spc="25" dirty="0">
                <a:latin typeface="Arial"/>
                <a:cs typeface="Arial"/>
              </a:rPr>
              <a:t> </a:t>
            </a:r>
            <a:r>
              <a:rPr sz="2400" dirty="0">
                <a:latin typeface="Arial"/>
                <a:cs typeface="Arial"/>
              </a:rPr>
              <a:t>pos</a:t>
            </a:r>
            <a:r>
              <a:rPr sz="2400" spc="-10" dirty="0">
                <a:latin typeface="Arial"/>
                <a:cs typeface="Arial"/>
              </a:rPr>
              <a:t>i</a:t>
            </a:r>
            <a:r>
              <a:rPr sz="2400" dirty="0">
                <a:latin typeface="Arial"/>
                <a:cs typeface="Arial"/>
              </a:rPr>
              <a:t>tion</a:t>
            </a:r>
            <a:r>
              <a:rPr sz="2400" spc="20" dirty="0">
                <a:latin typeface="Arial"/>
                <a:cs typeface="Arial"/>
              </a:rPr>
              <a:t> </a:t>
            </a:r>
            <a:r>
              <a:rPr sz="2400" dirty="0">
                <a:latin typeface="Arial"/>
                <a:cs typeface="Arial"/>
              </a:rPr>
              <a:t>eq</a:t>
            </a:r>
            <a:r>
              <a:rPr sz="2400" spc="-10" dirty="0">
                <a:latin typeface="Arial"/>
                <a:cs typeface="Arial"/>
              </a:rPr>
              <a:t>u</a:t>
            </a:r>
            <a:r>
              <a:rPr sz="2400" dirty="0">
                <a:latin typeface="Arial"/>
                <a:cs typeface="Arial"/>
              </a:rPr>
              <a:t>i</a:t>
            </a:r>
            <a:r>
              <a:rPr sz="2400" spc="-10" dirty="0">
                <a:latin typeface="Arial"/>
                <a:cs typeface="Arial"/>
              </a:rPr>
              <a:t>p</a:t>
            </a:r>
            <a:r>
              <a:rPr sz="2400" dirty="0">
                <a:latin typeface="Arial"/>
                <a:cs typeface="Arial"/>
              </a:rPr>
              <a:t>ment</a:t>
            </a:r>
            <a:r>
              <a:rPr sz="2400" spc="25" dirty="0">
                <a:latin typeface="Arial"/>
                <a:cs typeface="Arial"/>
              </a:rPr>
              <a:t> </a:t>
            </a:r>
            <a:r>
              <a:rPr sz="2400" spc="-5" dirty="0">
                <a:latin typeface="Arial"/>
                <a:cs typeface="Arial"/>
              </a:rPr>
              <a:t>and </a:t>
            </a:r>
            <a:r>
              <a:rPr sz="2400" dirty="0">
                <a:latin typeface="Arial"/>
                <a:cs typeface="Arial"/>
              </a:rPr>
              <a:t>materia</a:t>
            </a:r>
            <a:r>
              <a:rPr sz="2400" spc="-10" dirty="0">
                <a:latin typeface="Arial"/>
                <a:cs typeface="Arial"/>
              </a:rPr>
              <a:t>l</a:t>
            </a:r>
            <a:r>
              <a:rPr sz="2400" dirty="0">
                <a:latin typeface="Arial"/>
                <a:cs typeface="Arial"/>
              </a:rPr>
              <a:t>”</a:t>
            </a:r>
            <a:endParaRPr sz="2400">
              <a:latin typeface="Arial"/>
              <a:cs typeface="Arial"/>
            </a:endParaRPr>
          </a:p>
          <a:p>
            <a:pPr marL="384175" marR="5080" indent="-342900">
              <a:lnSpc>
                <a:spcPct val="100000"/>
              </a:lnSpc>
              <a:buClr>
                <a:srgbClr val="0C2FB8"/>
              </a:buClr>
              <a:buFont typeface="Wingdings"/>
              <a:buChar char=""/>
              <a:tabLst>
                <a:tab pos="384810" algn="l"/>
              </a:tabLst>
            </a:pPr>
            <a:r>
              <a:rPr sz="2400" dirty="0">
                <a:latin typeface="Arial"/>
                <a:cs typeface="Arial"/>
              </a:rPr>
              <a:t>Jib</a:t>
            </a:r>
            <a:r>
              <a:rPr sz="2400" spc="-10" dirty="0">
                <a:latin typeface="Arial"/>
                <a:cs typeface="Arial"/>
              </a:rPr>
              <a:t> </a:t>
            </a:r>
            <a:r>
              <a:rPr sz="2400" dirty="0">
                <a:latin typeface="Arial"/>
                <a:cs typeface="Arial"/>
              </a:rPr>
              <a:t>c</a:t>
            </a:r>
            <a:r>
              <a:rPr sz="2400" spc="5" dirty="0">
                <a:latin typeface="Arial"/>
                <a:cs typeface="Arial"/>
              </a:rPr>
              <a:t>r</a:t>
            </a:r>
            <a:r>
              <a:rPr sz="2400" dirty="0">
                <a:latin typeface="Arial"/>
                <a:cs typeface="Arial"/>
              </a:rPr>
              <a:t>an</a:t>
            </a:r>
            <a:r>
              <a:rPr sz="2400" spc="-10" dirty="0">
                <a:latin typeface="Arial"/>
                <a:cs typeface="Arial"/>
              </a:rPr>
              <a:t>e</a:t>
            </a:r>
            <a:r>
              <a:rPr sz="2400" dirty="0">
                <a:latin typeface="Arial"/>
                <a:cs typeface="Arial"/>
              </a:rPr>
              <a:t>s</a:t>
            </a:r>
            <a:r>
              <a:rPr sz="2400" spc="10" dirty="0">
                <a:latin typeface="Arial"/>
                <a:cs typeface="Arial"/>
              </a:rPr>
              <a:t> </a:t>
            </a:r>
            <a:r>
              <a:rPr sz="2400" dirty="0">
                <a:latin typeface="Arial"/>
                <a:cs typeface="Arial"/>
              </a:rPr>
              <a:t>can be used</a:t>
            </a:r>
            <a:r>
              <a:rPr sz="2400" spc="5" dirty="0">
                <a:latin typeface="Arial"/>
                <a:cs typeface="Arial"/>
              </a:rPr>
              <a:t> </a:t>
            </a:r>
            <a:r>
              <a:rPr sz="2400" dirty="0">
                <a:latin typeface="Arial"/>
                <a:cs typeface="Arial"/>
              </a:rPr>
              <a:t>ne</a:t>
            </a:r>
            <a:r>
              <a:rPr sz="2400" spc="-10" dirty="0">
                <a:latin typeface="Arial"/>
                <a:cs typeface="Arial"/>
              </a:rPr>
              <a:t>a</a:t>
            </a:r>
            <a:r>
              <a:rPr sz="2400" dirty="0">
                <a:latin typeface="Arial"/>
                <a:cs typeface="Arial"/>
              </a:rPr>
              <a:t>r</a:t>
            </a:r>
            <a:r>
              <a:rPr sz="2400" spc="5" dirty="0">
                <a:latin typeface="Arial"/>
                <a:cs typeface="Arial"/>
              </a:rPr>
              <a:t> </a:t>
            </a:r>
            <a:r>
              <a:rPr sz="2400" dirty="0">
                <a:latin typeface="Arial"/>
                <a:cs typeface="Arial"/>
              </a:rPr>
              <a:t>a</a:t>
            </a:r>
            <a:r>
              <a:rPr sz="2400" spc="-10" dirty="0">
                <a:latin typeface="Arial"/>
                <a:cs typeface="Arial"/>
              </a:rPr>
              <a:t> </a:t>
            </a:r>
            <a:r>
              <a:rPr sz="2400" dirty="0">
                <a:latin typeface="Arial"/>
                <a:cs typeface="Arial"/>
              </a:rPr>
              <a:t>w</a:t>
            </a:r>
            <a:r>
              <a:rPr sz="2400" spc="-10" dirty="0">
                <a:latin typeface="Arial"/>
                <a:cs typeface="Arial"/>
              </a:rPr>
              <a:t>o</a:t>
            </a:r>
            <a:r>
              <a:rPr sz="2400" dirty="0">
                <a:latin typeface="Arial"/>
                <a:cs typeface="Arial"/>
              </a:rPr>
              <a:t>rk</a:t>
            </a:r>
            <a:r>
              <a:rPr sz="2400" spc="15" dirty="0">
                <a:latin typeface="Arial"/>
                <a:cs typeface="Arial"/>
              </a:rPr>
              <a:t> </a:t>
            </a:r>
            <a:r>
              <a:rPr sz="2400" dirty="0">
                <a:latin typeface="Arial"/>
                <a:cs typeface="Arial"/>
              </a:rPr>
              <a:t>stations</a:t>
            </a:r>
            <a:r>
              <a:rPr sz="2400" spc="-10" dirty="0">
                <a:latin typeface="Arial"/>
                <a:cs typeface="Arial"/>
              </a:rPr>
              <a:t> </a:t>
            </a:r>
            <a:r>
              <a:rPr sz="2400" dirty="0">
                <a:latin typeface="Arial"/>
                <a:cs typeface="Arial"/>
              </a:rPr>
              <a:t>to </a:t>
            </a:r>
            <a:r>
              <a:rPr sz="2400" spc="-10" dirty="0">
                <a:latin typeface="Arial"/>
                <a:cs typeface="Arial"/>
              </a:rPr>
              <a:t>h</a:t>
            </a:r>
            <a:r>
              <a:rPr sz="2400" dirty="0">
                <a:latin typeface="Arial"/>
                <a:cs typeface="Arial"/>
              </a:rPr>
              <a:t>elp w</a:t>
            </a:r>
            <a:r>
              <a:rPr sz="2400" spc="-10" dirty="0">
                <a:latin typeface="Arial"/>
                <a:cs typeface="Arial"/>
              </a:rPr>
              <a:t>i</a:t>
            </a:r>
            <a:r>
              <a:rPr sz="2400" dirty="0">
                <a:latin typeface="Arial"/>
                <a:cs typeface="Arial"/>
              </a:rPr>
              <a:t>th tasks</a:t>
            </a:r>
            <a:endParaRPr sz="2400">
              <a:latin typeface="Arial"/>
              <a:cs typeface="Arial"/>
            </a:endParaRPr>
          </a:p>
        </p:txBody>
      </p:sp>
      <p:sp>
        <p:nvSpPr>
          <p:cNvPr id="5" name="object 5" title="Photo - jib crane for movement of materials at the work station"/>
          <p:cNvSpPr/>
          <p:nvPr/>
        </p:nvSpPr>
        <p:spPr>
          <a:xfrm>
            <a:off x="2819400" y="3604120"/>
            <a:ext cx="3505200" cy="2708529"/>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3411092" y="6374983"/>
            <a:ext cx="2719070" cy="203835"/>
          </a:xfrm>
          <a:prstGeom prst="rect">
            <a:avLst/>
          </a:prstGeom>
        </p:spPr>
        <p:txBody>
          <a:bodyPr vert="horz" wrap="square" lIns="0" tIns="0" rIns="0" bIns="0" rtlCol="0">
            <a:spAutoFit/>
          </a:bodyPr>
          <a:lstStyle/>
          <a:p>
            <a:pPr marL="12700">
              <a:lnSpc>
                <a:spcPct val="100000"/>
              </a:lnSpc>
            </a:pPr>
            <a:r>
              <a:rPr sz="1400" dirty="0">
                <a:latin typeface="Arial"/>
                <a:cs typeface="Arial"/>
              </a:rPr>
              <a:t>Photo</a:t>
            </a:r>
            <a:r>
              <a:rPr sz="1400" spc="-30" dirty="0">
                <a:latin typeface="Arial"/>
                <a:cs typeface="Arial"/>
              </a:rPr>
              <a:t> </a:t>
            </a:r>
            <a:r>
              <a:rPr sz="1400" dirty="0">
                <a:latin typeface="Arial"/>
                <a:cs typeface="Arial"/>
              </a:rPr>
              <a:t>from</a:t>
            </a:r>
            <a:r>
              <a:rPr sz="1400" spc="-25" dirty="0">
                <a:latin typeface="Arial"/>
                <a:cs typeface="Arial"/>
              </a:rPr>
              <a:t> </a:t>
            </a:r>
            <a:r>
              <a:rPr sz="1400" dirty="0">
                <a:latin typeface="Arial"/>
                <a:cs typeface="Arial"/>
              </a:rPr>
              <a:t>OS</a:t>
            </a:r>
            <a:r>
              <a:rPr sz="1400" spc="-10" dirty="0">
                <a:latin typeface="Arial"/>
                <a:cs typeface="Arial"/>
              </a:rPr>
              <a:t>H</a:t>
            </a:r>
            <a:r>
              <a:rPr sz="1400" dirty="0">
                <a:latin typeface="Arial"/>
                <a:cs typeface="Arial"/>
              </a:rPr>
              <a:t>A</a:t>
            </a:r>
            <a:r>
              <a:rPr sz="1400" spc="5" dirty="0">
                <a:latin typeface="Arial"/>
                <a:cs typeface="Arial"/>
              </a:rPr>
              <a:t> </a:t>
            </a:r>
            <a:r>
              <a:rPr sz="1400" dirty="0">
                <a:latin typeface="Arial"/>
                <a:cs typeface="Arial"/>
              </a:rPr>
              <a:t>3341-03N</a:t>
            </a:r>
            <a:r>
              <a:rPr sz="1400" spc="-50" dirty="0">
                <a:latin typeface="Arial"/>
                <a:cs typeface="Arial"/>
              </a:rPr>
              <a:t> </a:t>
            </a:r>
            <a:r>
              <a:rPr sz="1400" dirty="0">
                <a:latin typeface="Arial"/>
                <a:cs typeface="Arial"/>
              </a:rPr>
              <a:t>2008</a:t>
            </a:r>
            <a:endParaRPr sz="1400">
              <a:latin typeface="Arial"/>
              <a:cs typeface="Arial"/>
            </a:endParaRPr>
          </a:p>
        </p:txBody>
      </p:sp>
      <p:sp>
        <p:nvSpPr>
          <p:cNvPr id="8" name="Title 7" hidden="1"/>
          <p:cNvSpPr>
            <a:spLocks noGrp="1"/>
          </p:cNvSpPr>
          <p:nvPr>
            <p:ph type="title"/>
          </p:nvPr>
        </p:nvSpPr>
        <p:spPr>
          <a:xfrm>
            <a:off x="556361" y="555615"/>
            <a:ext cx="8031276" cy="1107996"/>
          </a:xfrm>
        </p:spPr>
        <p:txBody>
          <a:bodyPr/>
          <a:lstStyle/>
          <a:p>
            <a:r>
              <a:rPr lang="en-US" dirty="0" smtClean="0"/>
              <a:t>Material Handling Equipment – Jib Cranes</a:t>
            </a:r>
            <a:endParaRPr lang="en-US" dirty="0"/>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43</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4CC"/>
            </a:solidFill>
          </a:ln>
        </p:spPr>
        <p:txBody>
          <a:bodyPr wrap="square" lIns="0" tIns="0" rIns="0" bIns="0" rtlCol="0"/>
          <a:lstStyle/>
          <a:p>
            <a:endParaRPr/>
          </a:p>
        </p:txBody>
      </p:sp>
      <p:sp>
        <p:nvSpPr>
          <p:cNvPr id="3" name="object 3"/>
          <p:cNvSpPr txBox="1"/>
          <p:nvPr/>
        </p:nvSpPr>
        <p:spPr>
          <a:xfrm>
            <a:off x="535940" y="486647"/>
            <a:ext cx="6322060" cy="457200"/>
          </a:xfrm>
          <a:prstGeom prst="rect">
            <a:avLst/>
          </a:prstGeom>
        </p:spPr>
        <p:txBody>
          <a:bodyPr vert="horz" wrap="square" lIns="0" tIns="0" rIns="0" bIns="0" rtlCol="0">
            <a:spAutoFit/>
          </a:bodyPr>
          <a:lstStyle/>
          <a:p>
            <a:pPr marL="12700">
              <a:lnSpc>
                <a:spcPts val="4285"/>
              </a:lnSpc>
              <a:tabLst>
                <a:tab pos="3947795" algn="l"/>
              </a:tabLst>
            </a:pPr>
            <a:r>
              <a:rPr sz="3600" b="1" dirty="0">
                <a:solidFill>
                  <a:srgbClr val="0C2FB8"/>
                </a:solidFill>
                <a:latin typeface="Arial"/>
                <a:cs typeface="Arial"/>
              </a:rPr>
              <a:t>Mate</a:t>
            </a:r>
            <a:r>
              <a:rPr sz="3600" b="1" spc="5" dirty="0">
                <a:solidFill>
                  <a:srgbClr val="0C2FB8"/>
                </a:solidFill>
                <a:latin typeface="Arial"/>
                <a:cs typeface="Arial"/>
              </a:rPr>
              <a:t>r</a:t>
            </a:r>
            <a:r>
              <a:rPr sz="3600" b="1" dirty="0">
                <a:solidFill>
                  <a:srgbClr val="0C2FB8"/>
                </a:solidFill>
                <a:latin typeface="Arial"/>
                <a:cs typeface="Arial"/>
              </a:rPr>
              <a:t>ial</a:t>
            </a:r>
            <a:r>
              <a:rPr sz="3600" b="1" spc="-15" dirty="0">
                <a:solidFill>
                  <a:srgbClr val="0C2FB8"/>
                </a:solidFill>
                <a:latin typeface="Arial"/>
                <a:cs typeface="Arial"/>
              </a:rPr>
              <a:t> </a:t>
            </a:r>
            <a:r>
              <a:rPr sz="3600" b="1" dirty="0">
                <a:solidFill>
                  <a:srgbClr val="0C2FB8"/>
                </a:solidFill>
                <a:latin typeface="Arial"/>
                <a:cs typeface="Arial"/>
              </a:rPr>
              <a:t>Handli</a:t>
            </a:r>
            <a:r>
              <a:rPr sz="3600" b="1" spc="-15" dirty="0">
                <a:solidFill>
                  <a:srgbClr val="0C2FB8"/>
                </a:solidFill>
                <a:latin typeface="Arial"/>
                <a:cs typeface="Arial"/>
              </a:rPr>
              <a:t>n</a:t>
            </a:r>
            <a:r>
              <a:rPr sz="3600" b="1" dirty="0">
                <a:solidFill>
                  <a:srgbClr val="0C2FB8"/>
                </a:solidFill>
                <a:latin typeface="Arial"/>
                <a:cs typeface="Arial"/>
              </a:rPr>
              <a:t>g	Equi</a:t>
            </a:r>
            <a:r>
              <a:rPr sz="3600" b="1" spc="-15" dirty="0">
                <a:solidFill>
                  <a:srgbClr val="0C2FB8"/>
                </a:solidFill>
                <a:latin typeface="Arial"/>
                <a:cs typeface="Arial"/>
              </a:rPr>
              <a:t>p</a:t>
            </a:r>
            <a:r>
              <a:rPr sz="3600" b="1" dirty="0">
                <a:solidFill>
                  <a:srgbClr val="0C2FB8"/>
                </a:solidFill>
                <a:latin typeface="Arial"/>
                <a:cs typeface="Arial"/>
              </a:rPr>
              <a:t>ment</a:t>
            </a:r>
            <a:endParaRPr sz="3600">
              <a:latin typeface="Arial"/>
              <a:cs typeface="Arial"/>
            </a:endParaRPr>
          </a:p>
        </p:txBody>
      </p:sp>
      <p:sp>
        <p:nvSpPr>
          <p:cNvPr id="4" name="object 4"/>
          <p:cNvSpPr txBox="1"/>
          <p:nvPr/>
        </p:nvSpPr>
        <p:spPr>
          <a:xfrm>
            <a:off x="535940" y="1011205"/>
            <a:ext cx="3497579" cy="2755265"/>
          </a:xfrm>
          <a:prstGeom prst="rect">
            <a:avLst/>
          </a:prstGeom>
        </p:spPr>
        <p:txBody>
          <a:bodyPr vert="horz" wrap="square" lIns="0" tIns="0" rIns="0" bIns="0" rtlCol="0">
            <a:spAutoFit/>
          </a:bodyPr>
          <a:lstStyle/>
          <a:p>
            <a:pPr marL="12700">
              <a:lnSpc>
                <a:spcPct val="100000"/>
              </a:lnSpc>
            </a:pPr>
            <a:r>
              <a:rPr sz="2400" b="1" dirty="0">
                <a:solidFill>
                  <a:srgbClr val="0C2FB8"/>
                </a:solidFill>
                <a:latin typeface="Arial"/>
                <a:cs typeface="Arial"/>
              </a:rPr>
              <a:t>Module</a:t>
            </a:r>
            <a:r>
              <a:rPr sz="2400" b="1" spc="-20" dirty="0">
                <a:solidFill>
                  <a:srgbClr val="0C2FB8"/>
                </a:solidFill>
                <a:latin typeface="Arial"/>
                <a:cs typeface="Arial"/>
              </a:rPr>
              <a:t> </a:t>
            </a:r>
            <a:r>
              <a:rPr sz="2400" b="1" dirty="0">
                <a:solidFill>
                  <a:srgbClr val="0C2FB8"/>
                </a:solidFill>
                <a:latin typeface="Arial"/>
                <a:cs typeface="Arial"/>
              </a:rPr>
              <a:t>3</a:t>
            </a:r>
            <a:endParaRPr sz="2400">
              <a:latin typeface="Arial"/>
              <a:cs typeface="Arial"/>
            </a:endParaRPr>
          </a:p>
          <a:p>
            <a:pPr marL="41275">
              <a:lnSpc>
                <a:spcPct val="100000"/>
              </a:lnSpc>
              <a:spcBef>
                <a:spcPts val="1910"/>
              </a:spcBef>
            </a:pPr>
            <a:r>
              <a:rPr sz="2400" b="1" dirty="0">
                <a:solidFill>
                  <a:srgbClr val="0C2FB8"/>
                </a:solidFill>
                <a:latin typeface="Arial"/>
                <a:cs typeface="Arial"/>
              </a:rPr>
              <a:t>Jib</a:t>
            </a:r>
            <a:r>
              <a:rPr sz="2400" b="1" spc="-15" dirty="0">
                <a:solidFill>
                  <a:srgbClr val="0C2FB8"/>
                </a:solidFill>
                <a:latin typeface="Arial"/>
                <a:cs typeface="Arial"/>
              </a:rPr>
              <a:t> </a:t>
            </a:r>
            <a:r>
              <a:rPr sz="2400" b="1" dirty="0">
                <a:solidFill>
                  <a:srgbClr val="0C2FB8"/>
                </a:solidFill>
                <a:latin typeface="Arial"/>
                <a:cs typeface="Arial"/>
              </a:rPr>
              <a:t>Cr</a:t>
            </a:r>
            <a:r>
              <a:rPr sz="2400" b="1" spc="-10" dirty="0">
                <a:solidFill>
                  <a:srgbClr val="0C2FB8"/>
                </a:solidFill>
                <a:latin typeface="Arial"/>
                <a:cs typeface="Arial"/>
              </a:rPr>
              <a:t>a</a:t>
            </a:r>
            <a:r>
              <a:rPr sz="2400" b="1" dirty="0">
                <a:solidFill>
                  <a:srgbClr val="0C2FB8"/>
                </a:solidFill>
                <a:latin typeface="Arial"/>
                <a:cs typeface="Arial"/>
              </a:rPr>
              <a:t>n</a:t>
            </a:r>
            <a:r>
              <a:rPr sz="2400" b="1" spc="-10" dirty="0">
                <a:solidFill>
                  <a:srgbClr val="0C2FB8"/>
                </a:solidFill>
                <a:latin typeface="Arial"/>
                <a:cs typeface="Arial"/>
              </a:rPr>
              <a:t>e</a:t>
            </a:r>
            <a:r>
              <a:rPr sz="2400" b="1" dirty="0">
                <a:solidFill>
                  <a:srgbClr val="0C2FB8"/>
                </a:solidFill>
                <a:latin typeface="Arial"/>
                <a:cs typeface="Arial"/>
              </a:rPr>
              <a:t>s</a:t>
            </a:r>
            <a:endParaRPr sz="2400">
              <a:latin typeface="Arial"/>
              <a:cs typeface="Arial"/>
            </a:endParaRPr>
          </a:p>
          <a:p>
            <a:pPr>
              <a:lnSpc>
                <a:spcPct val="100000"/>
              </a:lnSpc>
              <a:spcBef>
                <a:spcPts val="5"/>
              </a:spcBef>
            </a:pPr>
            <a:endParaRPr sz="2500">
              <a:latin typeface="Times New Roman"/>
              <a:cs typeface="Times New Roman"/>
            </a:endParaRPr>
          </a:p>
          <a:p>
            <a:pPr marL="379730" marR="5080" indent="-338455">
              <a:lnSpc>
                <a:spcPct val="100000"/>
              </a:lnSpc>
              <a:buClr>
                <a:srgbClr val="0C2FB8"/>
              </a:buClr>
              <a:buFont typeface="Wingdings"/>
              <a:buChar char=""/>
              <a:tabLst>
                <a:tab pos="384810" algn="l"/>
              </a:tabLst>
            </a:pPr>
            <a:r>
              <a:rPr sz="2400" dirty="0">
                <a:latin typeface="Arial"/>
                <a:cs typeface="Arial"/>
              </a:rPr>
              <a:t>AISC</a:t>
            </a:r>
            <a:r>
              <a:rPr sz="2400" spc="-10" dirty="0">
                <a:latin typeface="Arial"/>
                <a:cs typeface="Arial"/>
              </a:rPr>
              <a:t> </a:t>
            </a:r>
            <a:r>
              <a:rPr sz="2400" dirty="0">
                <a:latin typeface="Arial"/>
                <a:cs typeface="Arial"/>
              </a:rPr>
              <a:t>provides</a:t>
            </a:r>
            <a:r>
              <a:rPr sz="2400" spc="5" dirty="0">
                <a:latin typeface="Arial"/>
                <a:cs typeface="Arial"/>
              </a:rPr>
              <a:t> </a:t>
            </a:r>
            <a:r>
              <a:rPr sz="2400" dirty="0">
                <a:latin typeface="Arial"/>
                <a:cs typeface="Arial"/>
              </a:rPr>
              <a:t>a useful pre-l</a:t>
            </a:r>
            <a:r>
              <a:rPr sz="2400" spc="-10" dirty="0">
                <a:latin typeface="Arial"/>
                <a:cs typeface="Arial"/>
              </a:rPr>
              <a:t>i</a:t>
            </a:r>
            <a:r>
              <a:rPr sz="2400" dirty="0">
                <a:latin typeface="Arial"/>
                <a:cs typeface="Arial"/>
              </a:rPr>
              <a:t>ft</a:t>
            </a:r>
            <a:r>
              <a:rPr sz="2400" spc="-15" dirty="0">
                <a:latin typeface="Arial"/>
                <a:cs typeface="Arial"/>
              </a:rPr>
              <a:t> </a:t>
            </a:r>
            <a:r>
              <a:rPr sz="2400" dirty="0">
                <a:latin typeface="Arial"/>
                <a:cs typeface="Arial"/>
              </a:rPr>
              <a:t>check</a:t>
            </a:r>
            <a:r>
              <a:rPr sz="2400" spc="-10" dirty="0">
                <a:latin typeface="Arial"/>
                <a:cs typeface="Arial"/>
              </a:rPr>
              <a:t>l</a:t>
            </a:r>
            <a:r>
              <a:rPr sz="2400" dirty="0">
                <a:latin typeface="Arial"/>
                <a:cs typeface="Arial"/>
              </a:rPr>
              <a:t>ist.</a:t>
            </a:r>
            <a:r>
              <a:rPr sz="2400" spc="5" dirty="0">
                <a:latin typeface="Arial"/>
                <a:cs typeface="Arial"/>
              </a:rPr>
              <a:t> </a:t>
            </a:r>
            <a:r>
              <a:rPr sz="2400" dirty="0">
                <a:latin typeface="Arial"/>
                <a:cs typeface="Arial"/>
              </a:rPr>
              <a:t>It</a:t>
            </a:r>
            <a:r>
              <a:rPr sz="2400" spc="-15" dirty="0">
                <a:latin typeface="Arial"/>
                <a:cs typeface="Arial"/>
              </a:rPr>
              <a:t> </a:t>
            </a:r>
            <a:r>
              <a:rPr sz="2400" dirty="0">
                <a:latin typeface="Arial"/>
                <a:cs typeface="Arial"/>
              </a:rPr>
              <a:t>is Includ</a:t>
            </a:r>
            <a:r>
              <a:rPr sz="2400" spc="-10" dirty="0">
                <a:latin typeface="Arial"/>
                <a:cs typeface="Arial"/>
              </a:rPr>
              <a:t>e</a:t>
            </a:r>
            <a:r>
              <a:rPr sz="2400" dirty="0">
                <a:latin typeface="Arial"/>
                <a:cs typeface="Arial"/>
              </a:rPr>
              <a:t>d in</a:t>
            </a:r>
            <a:r>
              <a:rPr sz="2400" spc="5" dirty="0">
                <a:latin typeface="Arial"/>
                <a:cs typeface="Arial"/>
              </a:rPr>
              <a:t> </a:t>
            </a:r>
            <a:r>
              <a:rPr sz="2400" dirty="0">
                <a:latin typeface="Arial"/>
                <a:cs typeface="Arial"/>
              </a:rPr>
              <a:t>the</a:t>
            </a:r>
            <a:r>
              <a:rPr sz="2400" spc="-10" dirty="0">
                <a:latin typeface="Arial"/>
                <a:cs typeface="Arial"/>
              </a:rPr>
              <a:t> </a:t>
            </a:r>
            <a:r>
              <a:rPr sz="2400" dirty="0">
                <a:latin typeface="Arial"/>
                <a:cs typeface="Arial"/>
              </a:rPr>
              <a:t>t</a:t>
            </a:r>
            <a:r>
              <a:rPr sz="2400" spc="5" dirty="0">
                <a:latin typeface="Arial"/>
                <a:cs typeface="Arial"/>
              </a:rPr>
              <a:t>r</a:t>
            </a:r>
            <a:r>
              <a:rPr sz="2400" dirty="0">
                <a:latin typeface="Arial"/>
                <a:cs typeface="Arial"/>
              </a:rPr>
              <a:t>ai</a:t>
            </a:r>
            <a:r>
              <a:rPr sz="2400" spc="-10" dirty="0">
                <a:latin typeface="Arial"/>
                <a:cs typeface="Arial"/>
              </a:rPr>
              <a:t>n</a:t>
            </a:r>
            <a:r>
              <a:rPr sz="2400" dirty="0">
                <a:latin typeface="Arial"/>
                <a:cs typeface="Arial"/>
              </a:rPr>
              <a:t>i</a:t>
            </a:r>
            <a:r>
              <a:rPr sz="2400" spc="-10" dirty="0">
                <a:latin typeface="Arial"/>
                <a:cs typeface="Arial"/>
              </a:rPr>
              <a:t>n</a:t>
            </a:r>
            <a:r>
              <a:rPr sz="2400" dirty="0">
                <a:latin typeface="Arial"/>
                <a:cs typeface="Arial"/>
              </a:rPr>
              <a:t>g packet.</a:t>
            </a:r>
            <a:endParaRPr sz="2400">
              <a:latin typeface="Arial"/>
              <a:cs typeface="Arial"/>
            </a:endParaRPr>
          </a:p>
        </p:txBody>
      </p:sp>
      <p:sp>
        <p:nvSpPr>
          <p:cNvPr id="5" name="object 5" title="Photo - Form exsample. The American institute of Steel Construction (AISC) has a pre-lift checklist for jib cranes available at its website."/>
          <p:cNvSpPr/>
          <p:nvPr/>
        </p:nvSpPr>
        <p:spPr>
          <a:xfrm>
            <a:off x="4368800" y="1620913"/>
            <a:ext cx="4307840" cy="4735449"/>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381101" y="6374678"/>
            <a:ext cx="3414395" cy="430887"/>
          </a:xfrm>
          <a:prstGeom prst="rect">
            <a:avLst/>
          </a:prstGeom>
        </p:spPr>
        <p:txBody>
          <a:bodyPr vert="horz" wrap="square" lIns="0" tIns="0" rIns="0" bIns="0" rtlCol="0">
            <a:spAutoFit/>
          </a:bodyPr>
          <a:lstStyle/>
          <a:p>
            <a:pPr marL="12700">
              <a:lnSpc>
                <a:spcPct val="100000"/>
              </a:lnSpc>
            </a:pPr>
            <a:r>
              <a:rPr lang="en-US" sz="1400" u="heavy" dirty="0" smtClean="0">
                <a:solidFill>
                  <a:srgbClr val="134B71"/>
                </a:solidFill>
                <a:latin typeface="Arial"/>
                <a:cs typeface="Arial"/>
                <a:hlinkClick r:id="rId4"/>
              </a:rPr>
              <a:t>Link to AISC Pre-Lift Checklist for Jib Cranes Form</a:t>
            </a:r>
            <a:endParaRPr sz="1400" dirty="0">
              <a:latin typeface="Arial"/>
              <a:cs typeface="Arial"/>
            </a:endParaRPr>
          </a:p>
        </p:txBody>
      </p:sp>
      <p:sp>
        <p:nvSpPr>
          <p:cNvPr id="8" name="Title 7" hidden="1"/>
          <p:cNvSpPr>
            <a:spLocks noGrp="1"/>
          </p:cNvSpPr>
          <p:nvPr>
            <p:ph type="title"/>
          </p:nvPr>
        </p:nvSpPr>
        <p:spPr>
          <a:xfrm>
            <a:off x="556361" y="555615"/>
            <a:ext cx="8031276" cy="1107996"/>
          </a:xfrm>
        </p:spPr>
        <p:txBody>
          <a:bodyPr/>
          <a:lstStyle/>
          <a:p>
            <a:r>
              <a:rPr lang="en-US" dirty="0" smtClean="0"/>
              <a:t>Material Handling Equipment – Pre-Lift Checklist for Jib Cranes</a:t>
            </a:r>
            <a:endParaRPr lang="en-US" dirty="0"/>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44</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4CC"/>
            </a:solidFill>
          </a:ln>
        </p:spPr>
        <p:txBody>
          <a:bodyPr wrap="square" lIns="0" tIns="0" rIns="0" bIns="0" rtlCol="0"/>
          <a:lstStyle/>
          <a:p>
            <a:endParaRPr/>
          </a:p>
        </p:txBody>
      </p:sp>
      <p:sp>
        <p:nvSpPr>
          <p:cNvPr id="3" name="object 3"/>
          <p:cNvSpPr txBox="1"/>
          <p:nvPr/>
        </p:nvSpPr>
        <p:spPr>
          <a:xfrm>
            <a:off x="535940" y="486647"/>
            <a:ext cx="6322060" cy="457200"/>
          </a:xfrm>
          <a:prstGeom prst="rect">
            <a:avLst/>
          </a:prstGeom>
        </p:spPr>
        <p:txBody>
          <a:bodyPr vert="horz" wrap="square" lIns="0" tIns="0" rIns="0" bIns="0" rtlCol="0">
            <a:spAutoFit/>
          </a:bodyPr>
          <a:lstStyle/>
          <a:p>
            <a:pPr marL="12700">
              <a:lnSpc>
                <a:spcPts val="4285"/>
              </a:lnSpc>
              <a:tabLst>
                <a:tab pos="3947795" algn="l"/>
              </a:tabLst>
            </a:pPr>
            <a:r>
              <a:rPr sz="3600" b="1" dirty="0">
                <a:solidFill>
                  <a:srgbClr val="0C2FB8"/>
                </a:solidFill>
                <a:latin typeface="Arial"/>
                <a:cs typeface="Arial"/>
              </a:rPr>
              <a:t>Mate</a:t>
            </a:r>
            <a:r>
              <a:rPr sz="3600" b="1" spc="5" dirty="0">
                <a:solidFill>
                  <a:srgbClr val="0C2FB8"/>
                </a:solidFill>
                <a:latin typeface="Arial"/>
                <a:cs typeface="Arial"/>
              </a:rPr>
              <a:t>r</a:t>
            </a:r>
            <a:r>
              <a:rPr sz="3600" b="1" dirty="0">
                <a:solidFill>
                  <a:srgbClr val="0C2FB8"/>
                </a:solidFill>
                <a:latin typeface="Arial"/>
                <a:cs typeface="Arial"/>
              </a:rPr>
              <a:t>ial</a:t>
            </a:r>
            <a:r>
              <a:rPr sz="3600" b="1" spc="-15" dirty="0">
                <a:solidFill>
                  <a:srgbClr val="0C2FB8"/>
                </a:solidFill>
                <a:latin typeface="Arial"/>
                <a:cs typeface="Arial"/>
              </a:rPr>
              <a:t> </a:t>
            </a:r>
            <a:r>
              <a:rPr sz="3600" b="1" dirty="0">
                <a:solidFill>
                  <a:srgbClr val="0C2FB8"/>
                </a:solidFill>
                <a:latin typeface="Arial"/>
                <a:cs typeface="Arial"/>
              </a:rPr>
              <a:t>Handli</a:t>
            </a:r>
            <a:r>
              <a:rPr sz="3600" b="1" spc="-15" dirty="0">
                <a:solidFill>
                  <a:srgbClr val="0C2FB8"/>
                </a:solidFill>
                <a:latin typeface="Arial"/>
                <a:cs typeface="Arial"/>
              </a:rPr>
              <a:t>n</a:t>
            </a:r>
            <a:r>
              <a:rPr sz="3600" b="1" dirty="0">
                <a:solidFill>
                  <a:srgbClr val="0C2FB8"/>
                </a:solidFill>
                <a:latin typeface="Arial"/>
                <a:cs typeface="Arial"/>
              </a:rPr>
              <a:t>g	Equi</a:t>
            </a:r>
            <a:r>
              <a:rPr sz="3600" b="1" spc="-15" dirty="0">
                <a:solidFill>
                  <a:srgbClr val="0C2FB8"/>
                </a:solidFill>
                <a:latin typeface="Arial"/>
                <a:cs typeface="Arial"/>
              </a:rPr>
              <a:t>p</a:t>
            </a:r>
            <a:r>
              <a:rPr sz="3600" b="1" dirty="0">
                <a:solidFill>
                  <a:srgbClr val="0C2FB8"/>
                </a:solidFill>
                <a:latin typeface="Arial"/>
                <a:cs typeface="Arial"/>
              </a:rPr>
              <a:t>ment</a:t>
            </a:r>
            <a:endParaRPr sz="3600">
              <a:latin typeface="Arial"/>
              <a:cs typeface="Arial"/>
            </a:endParaRPr>
          </a:p>
        </p:txBody>
      </p:sp>
      <p:sp>
        <p:nvSpPr>
          <p:cNvPr id="4" name="object 4"/>
          <p:cNvSpPr txBox="1"/>
          <p:nvPr/>
        </p:nvSpPr>
        <p:spPr>
          <a:xfrm>
            <a:off x="535940" y="1011205"/>
            <a:ext cx="3291840" cy="1962785"/>
          </a:xfrm>
          <a:prstGeom prst="rect">
            <a:avLst/>
          </a:prstGeom>
        </p:spPr>
        <p:txBody>
          <a:bodyPr vert="horz" wrap="square" lIns="0" tIns="0" rIns="0" bIns="0" rtlCol="0">
            <a:spAutoFit/>
          </a:bodyPr>
          <a:lstStyle/>
          <a:p>
            <a:pPr marL="12700">
              <a:lnSpc>
                <a:spcPct val="100000"/>
              </a:lnSpc>
            </a:pPr>
            <a:r>
              <a:rPr sz="2400" b="1" dirty="0">
                <a:solidFill>
                  <a:srgbClr val="0C2FB8"/>
                </a:solidFill>
                <a:latin typeface="Arial"/>
                <a:cs typeface="Arial"/>
              </a:rPr>
              <a:t>Module</a:t>
            </a:r>
            <a:r>
              <a:rPr sz="2400" b="1" spc="-20" dirty="0">
                <a:solidFill>
                  <a:srgbClr val="0C2FB8"/>
                </a:solidFill>
                <a:latin typeface="Arial"/>
                <a:cs typeface="Arial"/>
              </a:rPr>
              <a:t> </a:t>
            </a:r>
            <a:r>
              <a:rPr sz="2400" b="1" dirty="0">
                <a:solidFill>
                  <a:srgbClr val="0C2FB8"/>
                </a:solidFill>
                <a:latin typeface="Arial"/>
                <a:cs typeface="Arial"/>
              </a:rPr>
              <a:t>3</a:t>
            </a:r>
            <a:endParaRPr sz="2400">
              <a:latin typeface="Arial"/>
              <a:cs typeface="Arial"/>
            </a:endParaRPr>
          </a:p>
          <a:p>
            <a:pPr marL="41275">
              <a:lnSpc>
                <a:spcPct val="100000"/>
              </a:lnSpc>
              <a:spcBef>
                <a:spcPts val="1910"/>
              </a:spcBef>
            </a:pPr>
            <a:r>
              <a:rPr sz="2400" b="1" dirty="0">
                <a:solidFill>
                  <a:srgbClr val="0C2FB8"/>
                </a:solidFill>
                <a:latin typeface="Arial"/>
                <a:cs typeface="Arial"/>
              </a:rPr>
              <a:t>Jib</a:t>
            </a:r>
            <a:r>
              <a:rPr sz="2400" b="1" spc="-15" dirty="0">
                <a:solidFill>
                  <a:srgbClr val="0C2FB8"/>
                </a:solidFill>
                <a:latin typeface="Arial"/>
                <a:cs typeface="Arial"/>
              </a:rPr>
              <a:t> </a:t>
            </a:r>
            <a:r>
              <a:rPr sz="2400" b="1" dirty="0">
                <a:solidFill>
                  <a:srgbClr val="0C2FB8"/>
                </a:solidFill>
                <a:latin typeface="Arial"/>
                <a:cs typeface="Arial"/>
              </a:rPr>
              <a:t>Cr</a:t>
            </a:r>
            <a:r>
              <a:rPr sz="2400" b="1" spc="-10" dirty="0">
                <a:solidFill>
                  <a:srgbClr val="0C2FB8"/>
                </a:solidFill>
                <a:latin typeface="Arial"/>
                <a:cs typeface="Arial"/>
              </a:rPr>
              <a:t>a</a:t>
            </a:r>
            <a:r>
              <a:rPr sz="2400" b="1" dirty="0">
                <a:solidFill>
                  <a:srgbClr val="0C2FB8"/>
                </a:solidFill>
                <a:latin typeface="Arial"/>
                <a:cs typeface="Arial"/>
              </a:rPr>
              <a:t>n</a:t>
            </a:r>
            <a:r>
              <a:rPr sz="2400" b="1" spc="-10" dirty="0">
                <a:solidFill>
                  <a:srgbClr val="0C2FB8"/>
                </a:solidFill>
                <a:latin typeface="Arial"/>
                <a:cs typeface="Arial"/>
              </a:rPr>
              <a:t>e</a:t>
            </a:r>
            <a:r>
              <a:rPr sz="2400" b="1" dirty="0">
                <a:solidFill>
                  <a:srgbClr val="0C2FB8"/>
                </a:solidFill>
                <a:latin typeface="Arial"/>
                <a:cs typeface="Arial"/>
              </a:rPr>
              <a:t>s</a:t>
            </a:r>
            <a:endParaRPr sz="2400">
              <a:latin typeface="Arial"/>
              <a:cs typeface="Arial"/>
            </a:endParaRPr>
          </a:p>
          <a:p>
            <a:pPr>
              <a:lnSpc>
                <a:spcPct val="100000"/>
              </a:lnSpc>
              <a:spcBef>
                <a:spcPts val="42"/>
              </a:spcBef>
            </a:pPr>
            <a:endParaRPr sz="2050">
              <a:latin typeface="Times New Roman"/>
              <a:cs typeface="Times New Roman"/>
            </a:endParaRPr>
          </a:p>
          <a:p>
            <a:pPr marL="379730" marR="5080" indent="-338455">
              <a:lnSpc>
                <a:spcPct val="100000"/>
              </a:lnSpc>
              <a:buClr>
                <a:srgbClr val="0C2FB8"/>
              </a:buClr>
              <a:buFont typeface="Wingdings"/>
              <a:buChar char=""/>
              <a:tabLst>
                <a:tab pos="384810" algn="l"/>
              </a:tabLst>
            </a:pPr>
            <a:r>
              <a:rPr sz="2400" dirty="0">
                <a:latin typeface="Arial"/>
                <a:cs typeface="Arial"/>
              </a:rPr>
              <a:t>AISC</a:t>
            </a:r>
            <a:r>
              <a:rPr sz="2400" spc="-5" dirty="0">
                <a:latin typeface="Arial"/>
                <a:cs typeface="Arial"/>
              </a:rPr>
              <a:t> </a:t>
            </a:r>
            <a:r>
              <a:rPr sz="2400" dirty="0">
                <a:latin typeface="Arial"/>
                <a:cs typeface="Arial"/>
              </a:rPr>
              <a:t>pre-l</a:t>
            </a:r>
            <a:r>
              <a:rPr sz="2400" spc="-10" dirty="0">
                <a:latin typeface="Arial"/>
                <a:cs typeface="Arial"/>
              </a:rPr>
              <a:t>i</a:t>
            </a:r>
            <a:r>
              <a:rPr sz="2400" dirty="0">
                <a:latin typeface="Arial"/>
                <a:cs typeface="Arial"/>
              </a:rPr>
              <a:t>ft</a:t>
            </a:r>
            <a:r>
              <a:rPr sz="2400" spc="5" dirty="0">
                <a:latin typeface="Arial"/>
                <a:cs typeface="Arial"/>
              </a:rPr>
              <a:t> </a:t>
            </a:r>
            <a:r>
              <a:rPr sz="2400" spc="-10" dirty="0">
                <a:latin typeface="Arial"/>
                <a:cs typeface="Arial"/>
              </a:rPr>
              <a:t>c</a:t>
            </a:r>
            <a:r>
              <a:rPr sz="2400" dirty="0">
                <a:latin typeface="Arial"/>
                <a:cs typeface="Arial"/>
              </a:rPr>
              <a:t>heck</a:t>
            </a:r>
            <a:r>
              <a:rPr sz="2400" spc="-10" dirty="0">
                <a:latin typeface="Arial"/>
                <a:cs typeface="Arial"/>
              </a:rPr>
              <a:t>l</a:t>
            </a:r>
            <a:r>
              <a:rPr sz="2400" dirty="0">
                <a:latin typeface="Arial"/>
                <a:cs typeface="Arial"/>
              </a:rPr>
              <a:t>ist conti</a:t>
            </a:r>
            <a:r>
              <a:rPr sz="2400" spc="-10" dirty="0">
                <a:latin typeface="Arial"/>
                <a:cs typeface="Arial"/>
              </a:rPr>
              <a:t>n</a:t>
            </a:r>
            <a:r>
              <a:rPr sz="2400" dirty="0">
                <a:latin typeface="Arial"/>
                <a:cs typeface="Arial"/>
              </a:rPr>
              <a:t>ued</a:t>
            </a:r>
            <a:endParaRPr sz="2400">
              <a:latin typeface="Arial"/>
              <a:cs typeface="Arial"/>
            </a:endParaRPr>
          </a:p>
        </p:txBody>
      </p:sp>
      <p:sp>
        <p:nvSpPr>
          <p:cNvPr id="5" name="object 5" title="Photo - From example. A continuation of The American institute of Steel Construction (AISC) pre-lift checklist for jib cranes. "/>
          <p:cNvSpPr/>
          <p:nvPr/>
        </p:nvSpPr>
        <p:spPr>
          <a:xfrm>
            <a:off x="4220590" y="1681911"/>
            <a:ext cx="4094607" cy="4844923"/>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381101" y="6374678"/>
            <a:ext cx="3414395" cy="430887"/>
          </a:xfrm>
          <a:prstGeom prst="rect">
            <a:avLst/>
          </a:prstGeom>
        </p:spPr>
        <p:txBody>
          <a:bodyPr vert="horz" wrap="square" lIns="0" tIns="0" rIns="0" bIns="0" rtlCol="0">
            <a:spAutoFit/>
          </a:bodyPr>
          <a:lstStyle/>
          <a:p>
            <a:pPr marL="12700">
              <a:lnSpc>
                <a:spcPct val="100000"/>
              </a:lnSpc>
            </a:pPr>
            <a:r>
              <a:rPr lang="en-US" sz="1400" u="heavy" dirty="0" smtClean="0">
                <a:solidFill>
                  <a:srgbClr val="134B71"/>
                </a:solidFill>
                <a:latin typeface="Arial"/>
                <a:cs typeface="Arial"/>
                <a:hlinkClick r:id="rId4"/>
              </a:rPr>
              <a:t>Link to AISC Pre-Lift Checklist for Jib Cranes Form</a:t>
            </a:r>
            <a:endParaRPr sz="1400" dirty="0">
              <a:latin typeface="Arial"/>
              <a:cs typeface="Arial"/>
            </a:endParaRPr>
          </a:p>
        </p:txBody>
      </p:sp>
      <p:sp>
        <p:nvSpPr>
          <p:cNvPr id="8" name="Title 7" hidden="1"/>
          <p:cNvSpPr>
            <a:spLocks noGrp="1"/>
          </p:cNvSpPr>
          <p:nvPr>
            <p:ph type="title"/>
          </p:nvPr>
        </p:nvSpPr>
        <p:spPr>
          <a:xfrm>
            <a:off x="556361" y="555615"/>
            <a:ext cx="8031276" cy="1107996"/>
          </a:xfrm>
        </p:spPr>
        <p:txBody>
          <a:bodyPr/>
          <a:lstStyle/>
          <a:p>
            <a:r>
              <a:rPr lang="en-US" dirty="0" smtClean="0"/>
              <a:t>Material Handling Equipment – Pre-Lift Checklist Continued</a:t>
            </a:r>
            <a:endParaRPr lang="en-US" dirty="0"/>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45</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4CC"/>
            </a:solidFill>
          </a:ln>
        </p:spPr>
        <p:txBody>
          <a:bodyPr wrap="square" lIns="0" tIns="0" rIns="0" bIns="0" rtlCol="0"/>
          <a:lstStyle/>
          <a:p>
            <a:endParaRPr/>
          </a:p>
        </p:txBody>
      </p:sp>
      <p:sp>
        <p:nvSpPr>
          <p:cNvPr id="3" name="object 3"/>
          <p:cNvSpPr txBox="1"/>
          <p:nvPr/>
        </p:nvSpPr>
        <p:spPr>
          <a:xfrm>
            <a:off x="535940" y="486647"/>
            <a:ext cx="6322060" cy="457200"/>
          </a:xfrm>
          <a:prstGeom prst="rect">
            <a:avLst/>
          </a:prstGeom>
        </p:spPr>
        <p:txBody>
          <a:bodyPr vert="horz" wrap="square" lIns="0" tIns="0" rIns="0" bIns="0" rtlCol="0">
            <a:spAutoFit/>
          </a:bodyPr>
          <a:lstStyle/>
          <a:p>
            <a:pPr marL="12700">
              <a:lnSpc>
                <a:spcPts val="4285"/>
              </a:lnSpc>
              <a:tabLst>
                <a:tab pos="3947795" algn="l"/>
              </a:tabLst>
            </a:pPr>
            <a:r>
              <a:rPr sz="3600" b="1" dirty="0">
                <a:solidFill>
                  <a:srgbClr val="0C2FB8"/>
                </a:solidFill>
                <a:latin typeface="Arial"/>
                <a:cs typeface="Arial"/>
              </a:rPr>
              <a:t>Mate</a:t>
            </a:r>
            <a:r>
              <a:rPr sz="3600" b="1" spc="5" dirty="0">
                <a:solidFill>
                  <a:srgbClr val="0C2FB8"/>
                </a:solidFill>
                <a:latin typeface="Arial"/>
                <a:cs typeface="Arial"/>
              </a:rPr>
              <a:t>r</a:t>
            </a:r>
            <a:r>
              <a:rPr sz="3600" b="1" dirty="0">
                <a:solidFill>
                  <a:srgbClr val="0C2FB8"/>
                </a:solidFill>
                <a:latin typeface="Arial"/>
                <a:cs typeface="Arial"/>
              </a:rPr>
              <a:t>ial</a:t>
            </a:r>
            <a:r>
              <a:rPr sz="3600" b="1" spc="-15" dirty="0">
                <a:solidFill>
                  <a:srgbClr val="0C2FB8"/>
                </a:solidFill>
                <a:latin typeface="Arial"/>
                <a:cs typeface="Arial"/>
              </a:rPr>
              <a:t> </a:t>
            </a:r>
            <a:r>
              <a:rPr sz="3600" b="1" dirty="0">
                <a:solidFill>
                  <a:srgbClr val="0C2FB8"/>
                </a:solidFill>
                <a:latin typeface="Arial"/>
                <a:cs typeface="Arial"/>
              </a:rPr>
              <a:t>Handli</a:t>
            </a:r>
            <a:r>
              <a:rPr sz="3600" b="1" spc="-15" dirty="0">
                <a:solidFill>
                  <a:srgbClr val="0C2FB8"/>
                </a:solidFill>
                <a:latin typeface="Arial"/>
                <a:cs typeface="Arial"/>
              </a:rPr>
              <a:t>n</a:t>
            </a:r>
            <a:r>
              <a:rPr sz="3600" b="1" dirty="0">
                <a:solidFill>
                  <a:srgbClr val="0C2FB8"/>
                </a:solidFill>
                <a:latin typeface="Arial"/>
                <a:cs typeface="Arial"/>
              </a:rPr>
              <a:t>g	Equi</a:t>
            </a:r>
            <a:r>
              <a:rPr sz="3600" b="1" spc="-15" dirty="0">
                <a:solidFill>
                  <a:srgbClr val="0C2FB8"/>
                </a:solidFill>
                <a:latin typeface="Arial"/>
                <a:cs typeface="Arial"/>
              </a:rPr>
              <a:t>p</a:t>
            </a:r>
            <a:r>
              <a:rPr sz="3600" b="1" dirty="0">
                <a:solidFill>
                  <a:srgbClr val="0C2FB8"/>
                </a:solidFill>
                <a:latin typeface="Arial"/>
                <a:cs typeface="Arial"/>
              </a:rPr>
              <a:t>ment</a:t>
            </a:r>
            <a:endParaRPr sz="3600">
              <a:latin typeface="Arial"/>
              <a:cs typeface="Arial"/>
            </a:endParaRPr>
          </a:p>
        </p:txBody>
      </p:sp>
      <p:sp>
        <p:nvSpPr>
          <p:cNvPr id="4" name="object 4"/>
          <p:cNvSpPr txBox="1"/>
          <p:nvPr/>
        </p:nvSpPr>
        <p:spPr>
          <a:xfrm>
            <a:off x="535940" y="1011205"/>
            <a:ext cx="4677410" cy="3487420"/>
          </a:xfrm>
          <a:prstGeom prst="rect">
            <a:avLst/>
          </a:prstGeom>
        </p:spPr>
        <p:txBody>
          <a:bodyPr vert="horz" wrap="square" lIns="0" tIns="0" rIns="0" bIns="0" rtlCol="0">
            <a:spAutoFit/>
          </a:bodyPr>
          <a:lstStyle/>
          <a:p>
            <a:pPr marL="12700">
              <a:lnSpc>
                <a:spcPct val="100000"/>
              </a:lnSpc>
            </a:pPr>
            <a:r>
              <a:rPr sz="2400" b="1" dirty="0">
                <a:solidFill>
                  <a:srgbClr val="0C2FB8"/>
                </a:solidFill>
                <a:latin typeface="Arial"/>
                <a:cs typeface="Arial"/>
              </a:rPr>
              <a:t>Module</a:t>
            </a:r>
            <a:r>
              <a:rPr sz="2400" b="1" spc="-20" dirty="0">
                <a:solidFill>
                  <a:srgbClr val="0C2FB8"/>
                </a:solidFill>
                <a:latin typeface="Arial"/>
                <a:cs typeface="Arial"/>
              </a:rPr>
              <a:t> </a:t>
            </a:r>
            <a:r>
              <a:rPr sz="2400" b="1" dirty="0">
                <a:solidFill>
                  <a:srgbClr val="0C2FB8"/>
                </a:solidFill>
                <a:latin typeface="Arial"/>
                <a:cs typeface="Arial"/>
              </a:rPr>
              <a:t>3</a:t>
            </a:r>
            <a:endParaRPr sz="2400">
              <a:latin typeface="Arial"/>
              <a:cs typeface="Arial"/>
            </a:endParaRPr>
          </a:p>
          <a:p>
            <a:pPr marL="41275">
              <a:lnSpc>
                <a:spcPct val="100000"/>
              </a:lnSpc>
              <a:spcBef>
                <a:spcPts val="1910"/>
              </a:spcBef>
            </a:pPr>
            <a:r>
              <a:rPr sz="2400" b="1" dirty="0">
                <a:solidFill>
                  <a:srgbClr val="0C2FB8"/>
                </a:solidFill>
                <a:latin typeface="Arial"/>
                <a:cs typeface="Arial"/>
              </a:rPr>
              <a:t>T</a:t>
            </a:r>
            <a:r>
              <a:rPr sz="2400" b="1" spc="-10" dirty="0">
                <a:solidFill>
                  <a:srgbClr val="0C2FB8"/>
                </a:solidFill>
                <a:latin typeface="Arial"/>
                <a:cs typeface="Arial"/>
              </a:rPr>
              <a:t>o</a:t>
            </a:r>
            <a:r>
              <a:rPr sz="2400" b="1" dirty="0">
                <a:solidFill>
                  <a:srgbClr val="0C2FB8"/>
                </a:solidFill>
                <a:latin typeface="Arial"/>
                <a:cs typeface="Arial"/>
              </a:rPr>
              <a:t>ol</a:t>
            </a:r>
            <a:r>
              <a:rPr sz="2400" b="1" spc="-20" dirty="0">
                <a:solidFill>
                  <a:srgbClr val="0C2FB8"/>
                </a:solidFill>
                <a:latin typeface="Arial"/>
                <a:cs typeface="Arial"/>
              </a:rPr>
              <a:t> </a:t>
            </a:r>
            <a:r>
              <a:rPr sz="2400" b="1" dirty="0">
                <a:solidFill>
                  <a:srgbClr val="0C2FB8"/>
                </a:solidFill>
                <a:latin typeface="Arial"/>
                <a:cs typeface="Arial"/>
              </a:rPr>
              <a:t>B</a:t>
            </a:r>
            <a:r>
              <a:rPr sz="2400" b="1" spc="-10" dirty="0">
                <a:solidFill>
                  <a:srgbClr val="0C2FB8"/>
                </a:solidFill>
                <a:latin typeface="Arial"/>
                <a:cs typeface="Arial"/>
              </a:rPr>
              <a:t>a</a:t>
            </a:r>
            <a:r>
              <a:rPr sz="2400" b="1" dirty="0">
                <a:solidFill>
                  <a:srgbClr val="0C2FB8"/>
                </a:solidFill>
                <a:latin typeface="Arial"/>
                <a:cs typeface="Arial"/>
              </a:rPr>
              <a:t>lanc</a:t>
            </a:r>
            <a:r>
              <a:rPr sz="2400" b="1" spc="-15" dirty="0">
                <a:solidFill>
                  <a:srgbClr val="0C2FB8"/>
                </a:solidFill>
                <a:latin typeface="Arial"/>
                <a:cs typeface="Arial"/>
              </a:rPr>
              <a:t>e</a:t>
            </a:r>
            <a:r>
              <a:rPr sz="2400" b="1" dirty="0">
                <a:solidFill>
                  <a:srgbClr val="0C2FB8"/>
                </a:solidFill>
                <a:latin typeface="Arial"/>
                <a:cs typeface="Arial"/>
              </a:rPr>
              <a:t>rs</a:t>
            </a:r>
            <a:endParaRPr sz="2400">
              <a:latin typeface="Arial"/>
              <a:cs typeface="Arial"/>
            </a:endParaRPr>
          </a:p>
          <a:p>
            <a:pPr>
              <a:lnSpc>
                <a:spcPct val="100000"/>
              </a:lnSpc>
              <a:spcBef>
                <a:spcPts val="5"/>
              </a:spcBef>
            </a:pPr>
            <a:endParaRPr sz="2500">
              <a:latin typeface="Times New Roman"/>
              <a:cs typeface="Times New Roman"/>
            </a:endParaRPr>
          </a:p>
          <a:p>
            <a:pPr marL="547370" marR="5080" indent="-506095">
              <a:lnSpc>
                <a:spcPct val="100000"/>
              </a:lnSpc>
              <a:buClr>
                <a:srgbClr val="0C2FB8"/>
              </a:buClr>
              <a:buFont typeface="Wingdings"/>
              <a:buChar char=""/>
              <a:tabLst>
                <a:tab pos="499109" algn="l"/>
              </a:tabLst>
            </a:pPr>
            <a:r>
              <a:rPr sz="2400" dirty="0">
                <a:latin typeface="Arial"/>
                <a:cs typeface="Arial"/>
              </a:rPr>
              <a:t>Tool</a:t>
            </a:r>
            <a:r>
              <a:rPr sz="2400" spc="5" dirty="0">
                <a:latin typeface="Arial"/>
                <a:cs typeface="Arial"/>
              </a:rPr>
              <a:t> </a:t>
            </a:r>
            <a:r>
              <a:rPr sz="2400" dirty="0">
                <a:latin typeface="Arial"/>
                <a:cs typeface="Arial"/>
              </a:rPr>
              <a:t>ba</a:t>
            </a:r>
            <a:r>
              <a:rPr sz="2400" spc="-10" dirty="0">
                <a:latin typeface="Arial"/>
                <a:cs typeface="Arial"/>
              </a:rPr>
              <a:t>l</a:t>
            </a:r>
            <a:r>
              <a:rPr sz="2400" dirty="0">
                <a:latin typeface="Arial"/>
                <a:cs typeface="Arial"/>
              </a:rPr>
              <a:t>anc</a:t>
            </a:r>
            <a:r>
              <a:rPr sz="2400" spc="-10" dirty="0">
                <a:latin typeface="Arial"/>
                <a:cs typeface="Arial"/>
              </a:rPr>
              <a:t>e</a:t>
            </a:r>
            <a:r>
              <a:rPr sz="2400" dirty="0">
                <a:latin typeface="Arial"/>
                <a:cs typeface="Arial"/>
              </a:rPr>
              <a:t>rs</a:t>
            </a:r>
            <a:r>
              <a:rPr sz="2400" spc="35" dirty="0">
                <a:latin typeface="Arial"/>
                <a:cs typeface="Arial"/>
              </a:rPr>
              <a:t> </a:t>
            </a:r>
            <a:r>
              <a:rPr sz="2400" dirty="0">
                <a:latin typeface="Arial"/>
                <a:cs typeface="Arial"/>
              </a:rPr>
              <a:t>he</a:t>
            </a:r>
            <a:r>
              <a:rPr sz="2400" spc="-10" dirty="0">
                <a:latin typeface="Arial"/>
                <a:cs typeface="Arial"/>
              </a:rPr>
              <a:t>l</a:t>
            </a:r>
            <a:r>
              <a:rPr sz="2400" dirty="0">
                <a:latin typeface="Arial"/>
                <a:cs typeface="Arial"/>
              </a:rPr>
              <a:t>p</a:t>
            </a:r>
            <a:r>
              <a:rPr sz="2400" spc="10" dirty="0">
                <a:latin typeface="Arial"/>
                <a:cs typeface="Arial"/>
              </a:rPr>
              <a:t> </a:t>
            </a:r>
            <a:r>
              <a:rPr sz="2400" dirty="0">
                <a:latin typeface="Arial"/>
                <a:cs typeface="Arial"/>
              </a:rPr>
              <a:t>sup</a:t>
            </a:r>
            <a:r>
              <a:rPr sz="2400" spc="-10" dirty="0">
                <a:latin typeface="Arial"/>
                <a:cs typeface="Arial"/>
              </a:rPr>
              <a:t>p</a:t>
            </a:r>
            <a:r>
              <a:rPr sz="2400" dirty="0">
                <a:latin typeface="Arial"/>
                <a:cs typeface="Arial"/>
              </a:rPr>
              <a:t>ort tools</a:t>
            </a:r>
            <a:r>
              <a:rPr sz="2400" spc="-15" dirty="0">
                <a:latin typeface="Arial"/>
                <a:cs typeface="Arial"/>
              </a:rPr>
              <a:t> </a:t>
            </a:r>
            <a:r>
              <a:rPr sz="2400" dirty="0">
                <a:latin typeface="Arial"/>
                <a:cs typeface="Arial"/>
              </a:rPr>
              <a:t>comfortably for</a:t>
            </a:r>
            <a:r>
              <a:rPr sz="2400" spc="5" dirty="0">
                <a:latin typeface="Arial"/>
                <a:cs typeface="Arial"/>
              </a:rPr>
              <a:t> </a:t>
            </a:r>
            <a:r>
              <a:rPr sz="2400" dirty="0">
                <a:latin typeface="Arial"/>
                <a:cs typeface="Arial"/>
              </a:rPr>
              <a:t>op</a:t>
            </a:r>
            <a:r>
              <a:rPr sz="2400" spc="-10" dirty="0">
                <a:latin typeface="Arial"/>
                <a:cs typeface="Arial"/>
              </a:rPr>
              <a:t>e</a:t>
            </a:r>
            <a:r>
              <a:rPr sz="2400" dirty="0">
                <a:latin typeface="Arial"/>
                <a:cs typeface="Arial"/>
              </a:rPr>
              <a:t>rato</a:t>
            </a:r>
            <a:r>
              <a:rPr sz="2400" spc="5" dirty="0">
                <a:latin typeface="Arial"/>
                <a:cs typeface="Arial"/>
              </a:rPr>
              <a:t>r</a:t>
            </a:r>
            <a:r>
              <a:rPr sz="2400" dirty="0">
                <a:latin typeface="Arial"/>
                <a:cs typeface="Arial"/>
              </a:rPr>
              <a:t>s</a:t>
            </a:r>
            <a:endParaRPr sz="2400">
              <a:latin typeface="Arial"/>
              <a:cs typeface="Arial"/>
            </a:endParaRPr>
          </a:p>
          <a:p>
            <a:pPr marL="547370" marR="270510" indent="-506095">
              <a:lnSpc>
                <a:spcPct val="100000"/>
              </a:lnSpc>
              <a:buClr>
                <a:srgbClr val="0C2FB8"/>
              </a:buClr>
              <a:buFont typeface="Wingdings"/>
              <a:buChar char=""/>
              <a:tabLst>
                <a:tab pos="499109" algn="l"/>
              </a:tabLst>
            </a:pPr>
            <a:r>
              <a:rPr sz="2400" dirty="0">
                <a:latin typeface="Arial"/>
                <a:cs typeface="Arial"/>
              </a:rPr>
              <a:t>Too</a:t>
            </a:r>
            <a:r>
              <a:rPr sz="2400" spc="-10" dirty="0">
                <a:latin typeface="Arial"/>
                <a:cs typeface="Arial"/>
              </a:rPr>
              <a:t>l</a:t>
            </a:r>
            <a:r>
              <a:rPr sz="2400" dirty="0">
                <a:latin typeface="Arial"/>
                <a:cs typeface="Arial"/>
              </a:rPr>
              <a:t>s</a:t>
            </a:r>
            <a:r>
              <a:rPr sz="2400" spc="10" dirty="0">
                <a:latin typeface="Arial"/>
                <a:cs typeface="Arial"/>
              </a:rPr>
              <a:t> </a:t>
            </a:r>
            <a:r>
              <a:rPr sz="2400" dirty="0">
                <a:latin typeface="Arial"/>
                <a:cs typeface="Arial"/>
              </a:rPr>
              <a:t>can be pos</a:t>
            </a:r>
            <a:r>
              <a:rPr sz="2400" spc="-10" dirty="0">
                <a:latin typeface="Arial"/>
                <a:cs typeface="Arial"/>
              </a:rPr>
              <a:t>i</a:t>
            </a:r>
            <a:r>
              <a:rPr sz="2400" dirty="0">
                <a:latin typeface="Arial"/>
                <a:cs typeface="Arial"/>
              </a:rPr>
              <a:t>tion</a:t>
            </a:r>
            <a:r>
              <a:rPr sz="2400" spc="-10" dirty="0">
                <a:latin typeface="Arial"/>
                <a:cs typeface="Arial"/>
              </a:rPr>
              <a:t>e</a:t>
            </a:r>
            <a:r>
              <a:rPr sz="2400" dirty="0">
                <a:latin typeface="Arial"/>
                <a:cs typeface="Arial"/>
              </a:rPr>
              <a:t>d</a:t>
            </a:r>
            <a:r>
              <a:rPr sz="2400" spc="35" dirty="0">
                <a:latin typeface="Arial"/>
                <a:cs typeface="Arial"/>
              </a:rPr>
              <a:t> </a:t>
            </a:r>
            <a:r>
              <a:rPr sz="2400" dirty="0">
                <a:latin typeface="Arial"/>
                <a:cs typeface="Arial"/>
              </a:rPr>
              <a:t>over the</a:t>
            </a:r>
            <a:r>
              <a:rPr sz="2400" spc="-10" dirty="0">
                <a:latin typeface="Arial"/>
                <a:cs typeface="Arial"/>
              </a:rPr>
              <a:t> </a:t>
            </a:r>
            <a:r>
              <a:rPr sz="2400" dirty="0">
                <a:latin typeface="Arial"/>
                <a:cs typeface="Arial"/>
              </a:rPr>
              <a:t>w</a:t>
            </a:r>
            <a:r>
              <a:rPr sz="2400" spc="-10" dirty="0">
                <a:latin typeface="Arial"/>
                <a:cs typeface="Arial"/>
              </a:rPr>
              <a:t>o</a:t>
            </a:r>
            <a:r>
              <a:rPr sz="2400" dirty="0">
                <a:latin typeface="Arial"/>
                <a:cs typeface="Arial"/>
              </a:rPr>
              <a:t>rk</a:t>
            </a:r>
            <a:r>
              <a:rPr sz="2400" spc="5" dirty="0">
                <a:latin typeface="Arial"/>
                <a:cs typeface="Arial"/>
              </a:rPr>
              <a:t> </a:t>
            </a:r>
            <a:r>
              <a:rPr sz="2400" dirty="0">
                <a:latin typeface="Arial"/>
                <a:cs typeface="Arial"/>
              </a:rPr>
              <a:t>station</a:t>
            </a:r>
            <a:endParaRPr sz="2400">
              <a:latin typeface="Arial"/>
              <a:cs typeface="Arial"/>
            </a:endParaRPr>
          </a:p>
          <a:p>
            <a:pPr marL="498475" indent="-457200">
              <a:lnSpc>
                <a:spcPct val="100000"/>
              </a:lnSpc>
              <a:buClr>
                <a:srgbClr val="0C2FB8"/>
              </a:buClr>
              <a:buFont typeface="Wingdings"/>
              <a:buChar char=""/>
              <a:tabLst>
                <a:tab pos="499109" algn="l"/>
              </a:tabLst>
            </a:pPr>
            <a:r>
              <a:rPr sz="2400" spc="-5" dirty="0">
                <a:latin typeface="Arial"/>
                <a:cs typeface="Arial"/>
              </a:rPr>
              <a:t>Ca</a:t>
            </a:r>
            <a:r>
              <a:rPr sz="2400" dirty="0">
                <a:latin typeface="Arial"/>
                <a:cs typeface="Arial"/>
              </a:rPr>
              <a:t>n</a:t>
            </a:r>
            <a:r>
              <a:rPr sz="2400" spc="10" dirty="0">
                <a:latin typeface="Arial"/>
                <a:cs typeface="Arial"/>
              </a:rPr>
              <a:t> </a:t>
            </a:r>
            <a:r>
              <a:rPr sz="2400" dirty="0">
                <a:latin typeface="Arial"/>
                <a:cs typeface="Arial"/>
              </a:rPr>
              <a:t>be used</a:t>
            </a:r>
            <a:r>
              <a:rPr sz="2400" spc="5" dirty="0">
                <a:latin typeface="Arial"/>
                <a:cs typeface="Arial"/>
              </a:rPr>
              <a:t> </a:t>
            </a:r>
            <a:r>
              <a:rPr sz="2400" dirty="0">
                <a:latin typeface="Arial"/>
                <a:cs typeface="Arial"/>
              </a:rPr>
              <a:t>w</a:t>
            </a:r>
            <a:r>
              <a:rPr sz="2400" spc="-10" dirty="0">
                <a:latin typeface="Arial"/>
                <a:cs typeface="Arial"/>
              </a:rPr>
              <a:t>i</a:t>
            </a:r>
            <a:r>
              <a:rPr sz="2400" dirty="0">
                <a:latin typeface="Arial"/>
                <a:cs typeface="Arial"/>
              </a:rPr>
              <a:t>th</a:t>
            </a:r>
            <a:r>
              <a:rPr sz="2400" spc="10" dirty="0">
                <a:latin typeface="Arial"/>
                <a:cs typeface="Arial"/>
              </a:rPr>
              <a:t> </a:t>
            </a:r>
            <a:r>
              <a:rPr sz="2400" dirty="0">
                <a:latin typeface="Arial"/>
                <a:cs typeface="Arial"/>
              </a:rPr>
              <a:t>a variety of</a:t>
            </a:r>
            <a:endParaRPr sz="2400">
              <a:latin typeface="Arial"/>
              <a:cs typeface="Arial"/>
            </a:endParaRPr>
          </a:p>
          <a:p>
            <a:pPr marL="498475">
              <a:lnSpc>
                <a:spcPct val="100000"/>
              </a:lnSpc>
            </a:pPr>
            <a:r>
              <a:rPr sz="2400" dirty="0">
                <a:latin typeface="Arial"/>
                <a:cs typeface="Arial"/>
              </a:rPr>
              <a:t>too</a:t>
            </a:r>
            <a:r>
              <a:rPr sz="2400" spc="-10" dirty="0">
                <a:latin typeface="Arial"/>
                <a:cs typeface="Arial"/>
              </a:rPr>
              <a:t>l</a:t>
            </a:r>
            <a:r>
              <a:rPr sz="2400" dirty="0">
                <a:latin typeface="Arial"/>
                <a:cs typeface="Arial"/>
              </a:rPr>
              <a:t>s</a:t>
            </a:r>
            <a:endParaRPr sz="2400">
              <a:latin typeface="Arial"/>
              <a:cs typeface="Arial"/>
            </a:endParaRPr>
          </a:p>
        </p:txBody>
      </p:sp>
      <p:sp>
        <p:nvSpPr>
          <p:cNvPr id="5" name="object 5" title="Drawing - an example of a tool balancer that can be used to reduce the weight of tools during various shop operations."/>
          <p:cNvSpPr/>
          <p:nvPr/>
        </p:nvSpPr>
        <p:spPr>
          <a:xfrm>
            <a:off x="5487796" y="1818258"/>
            <a:ext cx="3193796" cy="350520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6" name="object 6" title="Drawing - an example of a tool balancer that can be used to reduce the weight of tools during various shop operations."/>
          <p:cNvSpPr/>
          <p:nvPr/>
        </p:nvSpPr>
        <p:spPr>
          <a:xfrm>
            <a:off x="5279897" y="1813560"/>
            <a:ext cx="3406775" cy="3514725"/>
          </a:xfrm>
          <a:custGeom>
            <a:avLst/>
            <a:gdLst/>
            <a:ahLst/>
            <a:cxnLst/>
            <a:rect l="l" t="t" r="r" b="b"/>
            <a:pathLst>
              <a:path w="3406775" h="3514725">
                <a:moveTo>
                  <a:pt x="0" y="3514725"/>
                </a:moveTo>
                <a:lnTo>
                  <a:pt x="3406521" y="3514725"/>
                </a:lnTo>
                <a:lnTo>
                  <a:pt x="3406521" y="0"/>
                </a:lnTo>
                <a:lnTo>
                  <a:pt x="0" y="0"/>
                </a:lnTo>
                <a:lnTo>
                  <a:pt x="0" y="3514725"/>
                </a:lnTo>
                <a:close/>
              </a:path>
            </a:pathLst>
          </a:custGeom>
          <a:ln w="9525">
            <a:solidFill>
              <a:srgbClr val="000000"/>
            </a:solidFill>
          </a:ln>
        </p:spPr>
        <p:txBody>
          <a:bodyPr wrap="square" lIns="0" tIns="0" rIns="0" bIns="0" rtlCol="0"/>
          <a:lstStyle/>
          <a:p>
            <a:endParaRPr/>
          </a:p>
        </p:txBody>
      </p:sp>
      <p:sp>
        <p:nvSpPr>
          <p:cNvPr id="7" name="object 7"/>
          <p:cNvSpPr txBox="1"/>
          <p:nvPr/>
        </p:nvSpPr>
        <p:spPr>
          <a:xfrm>
            <a:off x="5908675" y="5683039"/>
            <a:ext cx="1898650" cy="215444"/>
          </a:xfrm>
          <a:prstGeom prst="rect">
            <a:avLst/>
          </a:prstGeom>
        </p:spPr>
        <p:txBody>
          <a:bodyPr vert="horz" wrap="square" lIns="0" tIns="0" rIns="0" bIns="0" rtlCol="0">
            <a:spAutoFit/>
          </a:bodyPr>
          <a:lstStyle/>
          <a:p>
            <a:pPr marL="12700">
              <a:lnSpc>
                <a:spcPct val="100000"/>
              </a:lnSpc>
            </a:pPr>
            <a:r>
              <a:rPr lang="en-US" sz="1400" spc="-5" dirty="0" smtClean="0">
                <a:latin typeface="Arial"/>
                <a:cs typeface="Arial"/>
              </a:rPr>
              <a:t>Source CIANBRO</a:t>
            </a:r>
            <a:endParaRPr sz="1400" dirty="0">
              <a:latin typeface="Arial"/>
              <a:cs typeface="Arial"/>
            </a:endParaRPr>
          </a:p>
        </p:txBody>
      </p:sp>
      <p:sp>
        <p:nvSpPr>
          <p:cNvPr id="9" name="Title 8" hidden="1"/>
          <p:cNvSpPr>
            <a:spLocks noGrp="1"/>
          </p:cNvSpPr>
          <p:nvPr>
            <p:ph type="title"/>
          </p:nvPr>
        </p:nvSpPr>
        <p:spPr>
          <a:xfrm>
            <a:off x="556361" y="555615"/>
            <a:ext cx="8031276" cy="1107996"/>
          </a:xfrm>
        </p:spPr>
        <p:txBody>
          <a:bodyPr/>
          <a:lstStyle/>
          <a:p>
            <a:r>
              <a:rPr lang="en-US" dirty="0" smtClean="0"/>
              <a:t>Material Handling Equipment – Tool Balancers</a:t>
            </a:r>
            <a:endParaRPr lang="en-US" dirty="0"/>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46</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4CC"/>
            </a:solidFill>
          </a:ln>
        </p:spPr>
        <p:txBody>
          <a:bodyPr wrap="square" lIns="0" tIns="0" rIns="0" bIns="0" rtlCol="0"/>
          <a:lstStyle/>
          <a:p>
            <a:endParaRPr/>
          </a:p>
        </p:txBody>
      </p:sp>
      <p:sp>
        <p:nvSpPr>
          <p:cNvPr id="3" name="object 3"/>
          <p:cNvSpPr txBox="1"/>
          <p:nvPr/>
        </p:nvSpPr>
        <p:spPr>
          <a:xfrm>
            <a:off x="535940" y="473947"/>
            <a:ext cx="6603365" cy="855344"/>
          </a:xfrm>
          <a:prstGeom prst="rect">
            <a:avLst/>
          </a:prstGeom>
        </p:spPr>
        <p:txBody>
          <a:bodyPr vert="horz" wrap="square" lIns="0" tIns="0" rIns="0" bIns="0" rtlCol="0">
            <a:spAutoFit/>
          </a:bodyPr>
          <a:lstStyle/>
          <a:p>
            <a:pPr marL="12700">
              <a:lnSpc>
                <a:spcPct val="100000"/>
              </a:lnSpc>
              <a:tabLst>
                <a:tab pos="3947795" algn="l"/>
                <a:tab pos="4888230" algn="l"/>
              </a:tabLst>
            </a:pPr>
            <a:r>
              <a:rPr sz="3600" b="1" dirty="0">
                <a:solidFill>
                  <a:srgbClr val="0C2FB8"/>
                </a:solidFill>
                <a:latin typeface="Arial"/>
                <a:cs typeface="Arial"/>
              </a:rPr>
              <a:t>Mate</a:t>
            </a:r>
            <a:r>
              <a:rPr sz="3600" b="1" spc="5" dirty="0">
                <a:solidFill>
                  <a:srgbClr val="0C2FB8"/>
                </a:solidFill>
                <a:latin typeface="Arial"/>
                <a:cs typeface="Arial"/>
              </a:rPr>
              <a:t>r</a:t>
            </a:r>
            <a:r>
              <a:rPr sz="3600" b="1" dirty="0">
                <a:solidFill>
                  <a:srgbClr val="0C2FB8"/>
                </a:solidFill>
                <a:latin typeface="Arial"/>
                <a:cs typeface="Arial"/>
              </a:rPr>
              <a:t>ial</a:t>
            </a:r>
            <a:r>
              <a:rPr sz="3600" b="1" spc="-15" dirty="0">
                <a:solidFill>
                  <a:srgbClr val="0C2FB8"/>
                </a:solidFill>
                <a:latin typeface="Arial"/>
                <a:cs typeface="Arial"/>
              </a:rPr>
              <a:t> </a:t>
            </a:r>
            <a:r>
              <a:rPr sz="3600" b="1" dirty="0">
                <a:solidFill>
                  <a:srgbClr val="0C2FB8"/>
                </a:solidFill>
                <a:latin typeface="Arial"/>
                <a:cs typeface="Arial"/>
              </a:rPr>
              <a:t>Handli</a:t>
            </a:r>
            <a:r>
              <a:rPr sz="3600" b="1" spc="-15" dirty="0">
                <a:solidFill>
                  <a:srgbClr val="0C2FB8"/>
                </a:solidFill>
                <a:latin typeface="Arial"/>
                <a:cs typeface="Arial"/>
              </a:rPr>
              <a:t>n</a:t>
            </a:r>
            <a:r>
              <a:rPr sz="3600" b="1" dirty="0">
                <a:solidFill>
                  <a:srgbClr val="0C2FB8"/>
                </a:solidFill>
                <a:latin typeface="Arial"/>
                <a:cs typeface="Arial"/>
              </a:rPr>
              <a:t>g	and	Storage</a:t>
            </a:r>
            <a:endParaRPr sz="3600">
              <a:latin typeface="Arial"/>
              <a:cs typeface="Arial"/>
            </a:endParaRPr>
          </a:p>
          <a:p>
            <a:pPr marL="12700">
              <a:lnSpc>
                <a:spcPct val="100000"/>
              </a:lnSpc>
              <a:spcBef>
                <a:spcPts val="35"/>
              </a:spcBef>
            </a:pPr>
            <a:r>
              <a:rPr sz="2400" b="1" dirty="0">
                <a:solidFill>
                  <a:srgbClr val="0C2FB8"/>
                </a:solidFill>
                <a:latin typeface="Arial"/>
                <a:cs typeface="Arial"/>
              </a:rPr>
              <a:t>Module</a:t>
            </a:r>
            <a:r>
              <a:rPr sz="2400" b="1" spc="-20" dirty="0">
                <a:solidFill>
                  <a:srgbClr val="0C2FB8"/>
                </a:solidFill>
                <a:latin typeface="Arial"/>
                <a:cs typeface="Arial"/>
              </a:rPr>
              <a:t> </a:t>
            </a:r>
            <a:r>
              <a:rPr sz="2400" b="1" dirty="0">
                <a:solidFill>
                  <a:srgbClr val="0C2FB8"/>
                </a:solidFill>
                <a:latin typeface="Arial"/>
                <a:cs typeface="Arial"/>
              </a:rPr>
              <a:t>3</a:t>
            </a:r>
            <a:endParaRPr sz="2400">
              <a:latin typeface="Arial"/>
              <a:cs typeface="Arial"/>
            </a:endParaRPr>
          </a:p>
        </p:txBody>
      </p:sp>
      <p:sp>
        <p:nvSpPr>
          <p:cNvPr id="4" name="object 4" title="Flowchart - This slide depicts points in the material handling process where material is stored and stacked. The slide also emphasizes that these are hazard points."/>
          <p:cNvSpPr/>
          <p:nvPr/>
        </p:nvSpPr>
        <p:spPr>
          <a:xfrm>
            <a:off x="716648" y="2115235"/>
            <a:ext cx="7562850" cy="4467225"/>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1282064" y="1636821"/>
            <a:ext cx="6395085" cy="2231390"/>
          </a:xfrm>
          <a:prstGeom prst="rect">
            <a:avLst/>
          </a:prstGeom>
        </p:spPr>
        <p:txBody>
          <a:bodyPr vert="horz" wrap="square" lIns="0" tIns="0" rIns="0" bIns="0" rtlCol="0">
            <a:spAutoFit/>
          </a:bodyPr>
          <a:lstStyle/>
          <a:p>
            <a:pPr marL="887094">
              <a:lnSpc>
                <a:spcPct val="100000"/>
              </a:lnSpc>
            </a:pPr>
            <a:r>
              <a:rPr sz="2800" b="1" spc="-15" dirty="0">
                <a:solidFill>
                  <a:srgbClr val="0C2FB8"/>
                </a:solidFill>
                <a:latin typeface="Arial"/>
                <a:cs typeface="Arial"/>
              </a:rPr>
              <a:t>Storage </a:t>
            </a:r>
            <a:r>
              <a:rPr sz="2800" b="1" spc="-20" dirty="0">
                <a:solidFill>
                  <a:srgbClr val="0C2FB8"/>
                </a:solidFill>
                <a:latin typeface="Arial"/>
                <a:cs typeface="Arial"/>
              </a:rPr>
              <a:t>and</a:t>
            </a:r>
            <a:r>
              <a:rPr sz="2800" b="1" spc="15" dirty="0">
                <a:solidFill>
                  <a:srgbClr val="0C2FB8"/>
                </a:solidFill>
                <a:latin typeface="Arial"/>
                <a:cs typeface="Arial"/>
              </a:rPr>
              <a:t> </a:t>
            </a:r>
            <a:r>
              <a:rPr sz="2800" b="1" spc="-20" dirty="0">
                <a:solidFill>
                  <a:srgbClr val="0C2FB8"/>
                </a:solidFill>
                <a:latin typeface="Arial"/>
                <a:cs typeface="Arial"/>
              </a:rPr>
              <a:t>s</a:t>
            </a:r>
            <a:r>
              <a:rPr sz="2800" b="1" spc="-5" dirty="0">
                <a:solidFill>
                  <a:srgbClr val="0C2FB8"/>
                </a:solidFill>
                <a:latin typeface="Arial"/>
                <a:cs typeface="Arial"/>
              </a:rPr>
              <a:t>t</a:t>
            </a:r>
            <a:r>
              <a:rPr sz="2800" b="1" spc="-20" dirty="0">
                <a:solidFill>
                  <a:srgbClr val="0C2FB8"/>
                </a:solidFill>
                <a:latin typeface="Arial"/>
                <a:cs typeface="Arial"/>
              </a:rPr>
              <a:t>a</a:t>
            </a:r>
            <a:r>
              <a:rPr sz="2800" b="1" spc="-15" dirty="0">
                <a:solidFill>
                  <a:srgbClr val="0C2FB8"/>
                </a:solidFill>
                <a:latin typeface="Arial"/>
                <a:cs typeface="Arial"/>
              </a:rPr>
              <a:t>cking</a:t>
            </a:r>
            <a:r>
              <a:rPr sz="2800" b="1" spc="10" dirty="0">
                <a:solidFill>
                  <a:srgbClr val="0C2FB8"/>
                </a:solidFill>
                <a:latin typeface="Arial"/>
                <a:cs typeface="Arial"/>
              </a:rPr>
              <a:t> </a:t>
            </a:r>
            <a:r>
              <a:rPr sz="2800" b="1" spc="-15" dirty="0">
                <a:solidFill>
                  <a:srgbClr val="0C2FB8"/>
                </a:solidFill>
                <a:latin typeface="Arial"/>
                <a:cs typeface="Arial"/>
              </a:rPr>
              <a:t>of</a:t>
            </a:r>
            <a:r>
              <a:rPr sz="2800" b="1" spc="-5" dirty="0">
                <a:solidFill>
                  <a:srgbClr val="0C2FB8"/>
                </a:solidFill>
                <a:latin typeface="Arial"/>
                <a:cs typeface="Arial"/>
              </a:rPr>
              <a:t> </a:t>
            </a:r>
            <a:r>
              <a:rPr sz="2800" b="1" spc="-25" dirty="0">
                <a:solidFill>
                  <a:srgbClr val="0C2FB8"/>
                </a:solidFill>
                <a:latin typeface="Arial"/>
                <a:cs typeface="Arial"/>
              </a:rPr>
              <a:t>ma</a:t>
            </a:r>
            <a:r>
              <a:rPr sz="2800" b="1" spc="-5" dirty="0">
                <a:solidFill>
                  <a:srgbClr val="0C2FB8"/>
                </a:solidFill>
                <a:latin typeface="Arial"/>
                <a:cs typeface="Arial"/>
              </a:rPr>
              <a:t>t</a:t>
            </a:r>
            <a:r>
              <a:rPr sz="2800" b="1" spc="-20" dirty="0">
                <a:solidFill>
                  <a:srgbClr val="0C2FB8"/>
                </a:solidFill>
                <a:latin typeface="Arial"/>
                <a:cs typeface="Arial"/>
              </a:rPr>
              <a:t>e</a:t>
            </a:r>
            <a:r>
              <a:rPr sz="2800" b="1" spc="-10" dirty="0">
                <a:solidFill>
                  <a:srgbClr val="0C2FB8"/>
                </a:solidFill>
                <a:latin typeface="Arial"/>
                <a:cs typeface="Arial"/>
              </a:rPr>
              <a:t>r</a:t>
            </a:r>
            <a:r>
              <a:rPr sz="2800" b="1" spc="-15" dirty="0">
                <a:solidFill>
                  <a:srgbClr val="0C2FB8"/>
                </a:solidFill>
                <a:latin typeface="Arial"/>
                <a:cs typeface="Arial"/>
              </a:rPr>
              <a:t>ial</a:t>
            </a:r>
            <a:endParaRPr sz="2800" dirty="0">
              <a:latin typeface="Arial"/>
              <a:cs typeface="Arial"/>
            </a:endParaRPr>
          </a:p>
          <a:p>
            <a:pPr>
              <a:lnSpc>
                <a:spcPct val="100000"/>
              </a:lnSpc>
              <a:spcBef>
                <a:spcPts val="32"/>
              </a:spcBef>
            </a:pPr>
            <a:endParaRPr sz="3150" dirty="0">
              <a:latin typeface="Times New Roman"/>
              <a:cs typeface="Times New Roman"/>
            </a:endParaRPr>
          </a:p>
          <a:p>
            <a:pPr marR="1631314" algn="r">
              <a:lnSpc>
                <a:spcPct val="100000"/>
              </a:lnSpc>
            </a:pPr>
            <a:r>
              <a:rPr sz="3600" dirty="0">
                <a:solidFill>
                  <a:srgbClr val="FF0000"/>
                </a:solidFill>
                <a:latin typeface="Arial"/>
                <a:cs typeface="Arial"/>
              </a:rPr>
              <a:t>♦</a:t>
            </a:r>
            <a:endParaRPr sz="3600" dirty="0">
              <a:latin typeface="Arial"/>
              <a:cs typeface="Arial"/>
            </a:endParaRPr>
          </a:p>
          <a:p>
            <a:pPr marL="12700">
              <a:lnSpc>
                <a:spcPct val="100000"/>
              </a:lnSpc>
              <a:spcBef>
                <a:spcPts val="2280"/>
              </a:spcBef>
            </a:pPr>
            <a:r>
              <a:rPr sz="3600" dirty="0">
                <a:solidFill>
                  <a:srgbClr val="FF0000"/>
                </a:solidFill>
                <a:latin typeface="Arial"/>
                <a:cs typeface="Arial"/>
              </a:rPr>
              <a:t>♦</a:t>
            </a:r>
            <a:endParaRPr sz="3600" dirty="0">
              <a:latin typeface="Arial"/>
              <a:cs typeface="Arial"/>
            </a:endParaRPr>
          </a:p>
        </p:txBody>
      </p:sp>
      <p:sp>
        <p:nvSpPr>
          <p:cNvPr id="6" name="object 6"/>
          <p:cNvSpPr txBox="1"/>
          <p:nvPr/>
        </p:nvSpPr>
        <p:spPr>
          <a:xfrm>
            <a:off x="2936875" y="5570787"/>
            <a:ext cx="259079" cy="482600"/>
          </a:xfrm>
          <a:prstGeom prst="rect">
            <a:avLst/>
          </a:prstGeom>
        </p:spPr>
        <p:txBody>
          <a:bodyPr vert="horz" wrap="square" lIns="0" tIns="0" rIns="0" bIns="0" rtlCol="0">
            <a:spAutoFit/>
          </a:bodyPr>
          <a:lstStyle/>
          <a:p>
            <a:pPr marL="12700">
              <a:lnSpc>
                <a:spcPct val="100000"/>
              </a:lnSpc>
            </a:pPr>
            <a:r>
              <a:rPr sz="3600" dirty="0">
                <a:solidFill>
                  <a:srgbClr val="FF0000"/>
                </a:solidFill>
                <a:latin typeface="Arial"/>
                <a:cs typeface="Arial"/>
              </a:rPr>
              <a:t>♦</a:t>
            </a:r>
            <a:endParaRPr sz="3600">
              <a:latin typeface="Arial"/>
              <a:cs typeface="Arial"/>
            </a:endParaRPr>
          </a:p>
        </p:txBody>
      </p:sp>
      <p:sp>
        <p:nvSpPr>
          <p:cNvPr id="7" name="object 7" title="Red circle connecting blocks in the flowchart. This slide depicts points in the material handling process where material is stored and stacked. The slide also emphasizes that these are hazard points."/>
          <p:cNvSpPr/>
          <p:nvPr/>
        </p:nvSpPr>
        <p:spPr>
          <a:xfrm>
            <a:off x="1013282" y="3142614"/>
            <a:ext cx="915035" cy="914400"/>
          </a:xfrm>
          <a:custGeom>
            <a:avLst/>
            <a:gdLst/>
            <a:ahLst/>
            <a:cxnLst/>
            <a:rect l="l" t="t" r="r" b="b"/>
            <a:pathLst>
              <a:path w="915035" h="914400">
                <a:moveTo>
                  <a:pt x="0" y="457200"/>
                </a:moveTo>
                <a:lnTo>
                  <a:pt x="5983" y="383015"/>
                </a:lnTo>
                <a:lnTo>
                  <a:pt x="23307" y="312651"/>
                </a:lnTo>
                <a:lnTo>
                  <a:pt x="51031" y="247046"/>
                </a:lnTo>
                <a:lnTo>
                  <a:pt x="88213" y="187141"/>
                </a:lnTo>
                <a:lnTo>
                  <a:pt x="133913" y="133873"/>
                </a:lnTo>
                <a:lnTo>
                  <a:pt x="187190" y="88184"/>
                </a:lnTo>
                <a:lnTo>
                  <a:pt x="247103" y="51013"/>
                </a:lnTo>
                <a:lnTo>
                  <a:pt x="312711" y="23298"/>
                </a:lnTo>
                <a:lnTo>
                  <a:pt x="383074" y="5981"/>
                </a:lnTo>
                <a:lnTo>
                  <a:pt x="457250" y="0"/>
                </a:lnTo>
                <a:lnTo>
                  <a:pt x="494744" y="1514"/>
                </a:lnTo>
                <a:lnTo>
                  <a:pt x="567111" y="13281"/>
                </a:lnTo>
                <a:lnTo>
                  <a:pt x="635201" y="35915"/>
                </a:lnTo>
                <a:lnTo>
                  <a:pt x="698071" y="68475"/>
                </a:lnTo>
                <a:lnTo>
                  <a:pt x="754779" y="110023"/>
                </a:lnTo>
                <a:lnTo>
                  <a:pt x="804385" y="159618"/>
                </a:lnTo>
                <a:lnTo>
                  <a:pt x="845944" y="216322"/>
                </a:lnTo>
                <a:lnTo>
                  <a:pt x="878517" y="279195"/>
                </a:lnTo>
                <a:lnTo>
                  <a:pt x="901161" y="347297"/>
                </a:lnTo>
                <a:lnTo>
                  <a:pt x="912934" y="419689"/>
                </a:lnTo>
                <a:lnTo>
                  <a:pt x="914450" y="457200"/>
                </a:lnTo>
                <a:lnTo>
                  <a:pt x="912934" y="494693"/>
                </a:lnTo>
                <a:lnTo>
                  <a:pt x="901161" y="567061"/>
                </a:lnTo>
                <a:lnTo>
                  <a:pt x="878517" y="635150"/>
                </a:lnTo>
                <a:lnTo>
                  <a:pt x="845944" y="698020"/>
                </a:lnTo>
                <a:lnTo>
                  <a:pt x="804385" y="754729"/>
                </a:lnTo>
                <a:lnTo>
                  <a:pt x="754779" y="804334"/>
                </a:lnTo>
                <a:lnTo>
                  <a:pt x="698071" y="845894"/>
                </a:lnTo>
                <a:lnTo>
                  <a:pt x="635201" y="878466"/>
                </a:lnTo>
                <a:lnTo>
                  <a:pt x="567111" y="901110"/>
                </a:lnTo>
                <a:lnTo>
                  <a:pt x="494744" y="912884"/>
                </a:lnTo>
                <a:lnTo>
                  <a:pt x="457250" y="914400"/>
                </a:lnTo>
                <a:lnTo>
                  <a:pt x="419744" y="912884"/>
                </a:lnTo>
                <a:lnTo>
                  <a:pt x="347357" y="901110"/>
                </a:lnTo>
                <a:lnTo>
                  <a:pt x="279254" y="878466"/>
                </a:lnTo>
                <a:lnTo>
                  <a:pt x="216376" y="845894"/>
                </a:lnTo>
                <a:lnTo>
                  <a:pt x="159663" y="804334"/>
                </a:lnTo>
                <a:lnTo>
                  <a:pt x="110057" y="754729"/>
                </a:lnTo>
                <a:lnTo>
                  <a:pt x="68498" y="698020"/>
                </a:lnTo>
                <a:lnTo>
                  <a:pt x="35928" y="635150"/>
                </a:lnTo>
                <a:lnTo>
                  <a:pt x="13287" y="567061"/>
                </a:lnTo>
                <a:lnTo>
                  <a:pt x="1515" y="494693"/>
                </a:lnTo>
                <a:lnTo>
                  <a:pt x="0" y="457200"/>
                </a:lnTo>
                <a:close/>
              </a:path>
            </a:pathLst>
          </a:custGeom>
          <a:ln w="38100">
            <a:solidFill>
              <a:srgbClr val="940000"/>
            </a:solidFill>
          </a:ln>
        </p:spPr>
        <p:txBody>
          <a:bodyPr wrap="square" lIns="0" tIns="0" rIns="0" bIns="0" rtlCol="0"/>
          <a:lstStyle/>
          <a:p>
            <a:endParaRPr/>
          </a:p>
        </p:txBody>
      </p:sp>
      <p:sp>
        <p:nvSpPr>
          <p:cNvPr id="8" name="object 8" title="Red circle connecting blocks in the flowchart. This slide depicts points in the material handling process where material is stored and stacked. The slide also emphasizes that these are hazard points"/>
          <p:cNvSpPr/>
          <p:nvPr/>
        </p:nvSpPr>
        <p:spPr>
          <a:xfrm>
            <a:off x="2602229" y="5284089"/>
            <a:ext cx="914400" cy="914400"/>
          </a:xfrm>
          <a:custGeom>
            <a:avLst/>
            <a:gdLst/>
            <a:ahLst/>
            <a:cxnLst/>
            <a:rect l="l" t="t" r="r" b="b"/>
            <a:pathLst>
              <a:path w="914400" h="914400">
                <a:moveTo>
                  <a:pt x="0" y="457187"/>
                </a:moveTo>
                <a:lnTo>
                  <a:pt x="5984" y="383037"/>
                </a:lnTo>
                <a:lnTo>
                  <a:pt x="23311" y="312693"/>
                </a:lnTo>
                <a:lnTo>
                  <a:pt x="51037" y="247098"/>
                </a:lnTo>
                <a:lnTo>
                  <a:pt x="88221" y="187193"/>
                </a:lnTo>
                <a:lnTo>
                  <a:pt x="133921" y="133919"/>
                </a:lnTo>
                <a:lnTo>
                  <a:pt x="187195" y="88220"/>
                </a:lnTo>
                <a:lnTo>
                  <a:pt x="247102" y="51036"/>
                </a:lnTo>
                <a:lnTo>
                  <a:pt x="312700" y="23311"/>
                </a:lnTo>
                <a:lnTo>
                  <a:pt x="383046" y="5984"/>
                </a:lnTo>
                <a:lnTo>
                  <a:pt x="457200" y="0"/>
                </a:lnTo>
                <a:lnTo>
                  <a:pt x="494710" y="1515"/>
                </a:lnTo>
                <a:lnTo>
                  <a:pt x="567102" y="13289"/>
                </a:lnTo>
                <a:lnTo>
                  <a:pt x="635204" y="35932"/>
                </a:lnTo>
                <a:lnTo>
                  <a:pt x="698077" y="68505"/>
                </a:lnTo>
                <a:lnTo>
                  <a:pt x="754781" y="110064"/>
                </a:lnTo>
                <a:lnTo>
                  <a:pt x="804376" y="159668"/>
                </a:lnTo>
                <a:lnTo>
                  <a:pt x="845924" y="216375"/>
                </a:lnTo>
                <a:lnTo>
                  <a:pt x="878484" y="279243"/>
                </a:lnTo>
                <a:lnTo>
                  <a:pt x="901118" y="347331"/>
                </a:lnTo>
                <a:lnTo>
                  <a:pt x="912885" y="419695"/>
                </a:lnTo>
                <a:lnTo>
                  <a:pt x="914399" y="457187"/>
                </a:lnTo>
                <a:lnTo>
                  <a:pt x="912885" y="494684"/>
                </a:lnTo>
                <a:lnTo>
                  <a:pt x="901118" y="567056"/>
                </a:lnTo>
                <a:lnTo>
                  <a:pt x="878484" y="635148"/>
                </a:lnTo>
                <a:lnTo>
                  <a:pt x="845924" y="698019"/>
                </a:lnTo>
                <a:lnTo>
                  <a:pt x="804376" y="754726"/>
                </a:lnTo>
                <a:lnTo>
                  <a:pt x="754781" y="804330"/>
                </a:lnTo>
                <a:lnTo>
                  <a:pt x="698077" y="845887"/>
                </a:lnTo>
                <a:lnTo>
                  <a:pt x="635204" y="878457"/>
                </a:lnTo>
                <a:lnTo>
                  <a:pt x="567102" y="901099"/>
                </a:lnTo>
                <a:lnTo>
                  <a:pt x="494710" y="912871"/>
                </a:lnTo>
                <a:lnTo>
                  <a:pt x="457200" y="914387"/>
                </a:lnTo>
                <a:lnTo>
                  <a:pt x="419706" y="912871"/>
                </a:lnTo>
                <a:lnTo>
                  <a:pt x="347338" y="901099"/>
                </a:lnTo>
                <a:lnTo>
                  <a:pt x="279249" y="878457"/>
                </a:lnTo>
                <a:lnTo>
                  <a:pt x="216379" y="845887"/>
                </a:lnTo>
                <a:lnTo>
                  <a:pt x="159670" y="804330"/>
                </a:lnTo>
                <a:lnTo>
                  <a:pt x="110065" y="754726"/>
                </a:lnTo>
                <a:lnTo>
                  <a:pt x="68505" y="698019"/>
                </a:lnTo>
                <a:lnTo>
                  <a:pt x="35933" y="635148"/>
                </a:lnTo>
                <a:lnTo>
                  <a:pt x="13289" y="567056"/>
                </a:lnTo>
                <a:lnTo>
                  <a:pt x="1515" y="494684"/>
                </a:lnTo>
                <a:lnTo>
                  <a:pt x="0" y="457187"/>
                </a:lnTo>
                <a:close/>
              </a:path>
            </a:pathLst>
          </a:custGeom>
          <a:ln w="38100">
            <a:solidFill>
              <a:srgbClr val="940000"/>
            </a:solidFill>
          </a:ln>
        </p:spPr>
        <p:txBody>
          <a:bodyPr wrap="square" lIns="0" tIns="0" rIns="0" bIns="0" rtlCol="0"/>
          <a:lstStyle/>
          <a:p>
            <a:endParaRPr/>
          </a:p>
        </p:txBody>
      </p:sp>
      <p:sp>
        <p:nvSpPr>
          <p:cNvPr id="9" name="object 9" title="Red circle connecting blocks in the flowchart. This slide depicts points in the material handling process where material is stored and stacked. The slide also emphasizes that these are hazard points"/>
          <p:cNvSpPr/>
          <p:nvPr/>
        </p:nvSpPr>
        <p:spPr>
          <a:xfrm>
            <a:off x="5499353" y="2115185"/>
            <a:ext cx="914400" cy="914400"/>
          </a:xfrm>
          <a:custGeom>
            <a:avLst/>
            <a:gdLst/>
            <a:ahLst/>
            <a:cxnLst/>
            <a:rect l="l" t="t" r="r" b="b"/>
            <a:pathLst>
              <a:path w="914400" h="914400">
                <a:moveTo>
                  <a:pt x="0" y="457200"/>
                </a:moveTo>
                <a:lnTo>
                  <a:pt x="5984" y="383046"/>
                </a:lnTo>
                <a:lnTo>
                  <a:pt x="23311" y="312700"/>
                </a:lnTo>
                <a:lnTo>
                  <a:pt x="51037" y="247102"/>
                </a:lnTo>
                <a:lnTo>
                  <a:pt x="88221" y="187195"/>
                </a:lnTo>
                <a:lnTo>
                  <a:pt x="133921" y="133921"/>
                </a:lnTo>
                <a:lnTo>
                  <a:pt x="187195" y="88221"/>
                </a:lnTo>
                <a:lnTo>
                  <a:pt x="247102" y="51037"/>
                </a:lnTo>
                <a:lnTo>
                  <a:pt x="312700" y="23311"/>
                </a:lnTo>
                <a:lnTo>
                  <a:pt x="383046" y="5984"/>
                </a:lnTo>
                <a:lnTo>
                  <a:pt x="457200" y="0"/>
                </a:lnTo>
                <a:lnTo>
                  <a:pt x="494693" y="1515"/>
                </a:lnTo>
                <a:lnTo>
                  <a:pt x="567061" y="13289"/>
                </a:lnTo>
                <a:lnTo>
                  <a:pt x="635150" y="35933"/>
                </a:lnTo>
                <a:lnTo>
                  <a:pt x="698020" y="68505"/>
                </a:lnTo>
                <a:lnTo>
                  <a:pt x="754729" y="110065"/>
                </a:lnTo>
                <a:lnTo>
                  <a:pt x="804334" y="159670"/>
                </a:lnTo>
                <a:lnTo>
                  <a:pt x="845894" y="216379"/>
                </a:lnTo>
                <a:lnTo>
                  <a:pt x="878466" y="279249"/>
                </a:lnTo>
                <a:lnTo>
                  <a:pt x="901110" y="347338"/>
                </a:lnTo>
                <a:lnTo>
                  <a:pt x="912884" y="419706"/>
                </a:lnTo>
                <a:lnTo>
                  <a:pt x="914400" y="457200"/>
                </a:lnTo>
                <a:lnTo>
                  <a:pt x="912884" y="494710"/>
                </a:lnTo>
                <a:lnTo>
                  <a:pt x="901110" y="567102"/>
                </a:lnTo>
                <a:lnTo>
                  <a:pt x="878466" y="635204"/>
                </a:lnTo>
                <a:lnTo>
                  <a:pt x="845894" y="698077"/>
                </a:lnTo>
                <a:lnTo>
                  <a:pt x="804334" y="754781"/>
                </a:lnTo>
                <a:lnTo>
                  <a:pt x="754729" y="804376"/>
                </a:lnTo>
                <a:lnTo>
                  <a:pt x="698020" y="845924"/>
                </a:lnTo>
                <a:lnTo>
                  <a:pt x="635150" y="878484"/>
                </a:lnTo>
                <a:lnTo>
                  <a:pt x="567061" y="901118"/>
                </a:lnTo>
                <a:lnTo>
                  <a:pt x="494693" y="912885"/>
                </a:lnTo>
                <a:lnTo>
                  <a:pt x="457200" y="914400"/>
                </a:lnTo>
                <a:lnTo>
                  <a:pt x="419706" y="912885"/>
                </a:lnTo>
                <a:lnTo>
                  <a:pt x="347338" y="901118"/>
                </a:lnTo>
                <a:lnTo>
                  <a:pt x="279249" y="878484"/>
                </a:lnTo>
                <a:lnTo>
                  <a:pt x="216379" y="845924"/>
                </a:lnTo>
                <a:lnTo>
                  <a:pt x="159670" y="804376"/>
                </a:lnTo>
                <a:lnTo>
                  <a:pt x="110065" y="754781"/>
                </a:lnTo>
                <a:lnTo>
                  <a:pt x="68505" y="698077"/>
                </a:lnTo>
                <a:lnTo>
                  <a:pt x="35933" y="635204"/>
                </a:lnTo>
                <a:lnTo>
                  <a:pt x="13289" y="567102"/>
                </a:lnTo>
                <a:lnTo>
                  <a:pt x="1515" y="494710"/>
                </a:lnTo>
                <a:lnTo>
                  <a:pt x="0" y="457200"/>
                </a:lnTo>
                <a:close/>
              </a:path>
            </a:pathLst>
          </a:custGeom>
          <a:ln w="38100">
            <a:solidFill>
              <a:srgbClr val="940000"/>
            </a:solidFill>
          </a:ln>
        </p:spPr>
        <p:txBody>
          <a:bodyPr wrap="square" lIns="0" tIns="0" rIns="0" bIns="0" rtlCol="0"/>
          <a:lstStyle/>
          <a:p>
            <a:endParaRPr/>
          </a:p>
        </p:txBody>
      </p:sp>
      <p:sp>
        <p:nvSpPr>
          <p:cNvPr id="11" name="Title 10" hidden="1"/>
          <p:cNvSpPr>
            <a:spLocks noGrp="1"/>
          </p:cNvSpPr>
          <p:nvPr>
            <p:ph type="title"/>
          </p:nvPr>
        </p:nvSpPr>
        <p:spPr>
          <a:xfrm>
            <a:off x="556361" y="555615"/>
            <a:ext cx="8031276" cy="1107996"/>
          </a:xfrm>
        </p:spPr>
        <p:txBody>
          <a:bodyPr/>
          <a:lstStyle/>
          <a:p>
            <a:r>
              <a:rPr lang="en-US" dirty="0" smtClean="0"/>
              <a:t>Material Handling and Storage – Storage and Stacking of Material</a:t>
            </a:r>
            <a:endParaRPr lang="en-US" dirty="0"/>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47</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4CC"/>
            </a:solidFill>
          </a:ln>
        </p:spPr>
        <p:txBody>
          <a:bodyPr wrap="square" lIns="0" tIns="0" rIns="0" bIns="0" rtlCol="0"/>
          <a:lstStyle/>
          <a:p>
            <a:endParaRPr/>
          </a:p>
        </p:txBody>
      </p:sp>
      <p:sp>
        <p:nvSpPr>
          <p:cNvPr id="3" name="object 3"/>
          <p:cNvSpPr txBox="1"/>
          <p:nvPr/>
        </p:nvSpPr>
        <p:spPr>
          <a:xfrm>
            <a:off x="622808" y="1661339"/>
            <a:ext cx="4929505" cy="2088514"/>
          </a:xfrm>
          <a:prstGeom prst="rect">
            <a:avLst/>
          </a:prstGeom>
        </p:spPr>
        <p:txBody>
          <a:bodyPr vert="horz" wrap="square" lIns="0" tIns="0" rIns="0" bIns="0" rtlCol="0">
            <a:spAutoFit/>
          </a:bodyPr>
          <a:lstStyle/>
          <a:p>
            <a:pPr marL="12700">
              <a:lnSpc>
                <a:spcPct val="100000"/>
              </a:lnSpc>
            </a:pPr>
            <a:r>
              <a:rPr sz="2800" b="1" spc="-15" dirty="0">
                <a:solidFill>
                  <a:srgbClr val="0C2FB8"/>
                </a:solidFill>
                <a:latin typeface="Arial"/>
                <a:cs typeface="Arial"/>
              </a:rPr>
              <a:t>Stori</a:t>
            </a:r>
            <a:r>
              <a:rPr sz="2800" b="1" spc="-30" dirty="0">
                <a:solidFill>
                  <a:srgbClr val="0C2FB8"/>
                </a:solidFill>
                <a:latin typeface="Arial"/>
                <a:cs typeface="Arial"/>
              </a:rPr>
              <a:t>n</a:t>
            </a:r>
            <a:r>
              <a:rPr sz="2800" b="1" spc="-20" dirty="0">
                <a:solidFill>
                  <a:srgbClr val="0C2FB8"/>
                </a:solidFill>
                <a:latin typeface="Arial"/>
                <a:cs typeface="Arial"/>
              </a:rPr>
              <a:t>g</a:t>
            </a:r>
            <a:r>
              <a:rPr sz="2800" b="1" spc="-5" dirty="0">
                <a:solidFill>
                  <a:srgbClr val="0C2FB8"/>
                </a:solidFill>
                <a:latin typeface="Arial"/>
                <a:cs typeface="Arial"/>
              </a:rPr>
              <a:t> </a:t>
            </a:r>
            <a:r>
              <a:rPr sz="2800" b="1" spc="-25" dirty="0">
                <a:solidFill>
                  <a:srgbClr val="0C2FB8"/>
                </a:solidFill>
                <a:latin typeface="Arial"/>
                <a:cs typeface="Arial"/>
              </a:rPr>
              <a:t>M</a:t>
            </a:r>
            <a:r>
              <a:rPr sz="2800" b="1" spc="-15" dirty="0">
                <a:solidFill>
                  <a:srgbClr val="0C2FB8"/>
                </a:solidFill>
                <a:latin typeface="Arial"/>
                <a:cs typeface="Arial"/>
              </a:rPr>
              <a:t>ate</a:t>
            </a:r>
            <a:r>
              <a:rPr sz="2800" b="1" spc="-10" dirty="0">
                <a:solidFill>
                  <a:srgbClr val="0C2FB8"/>
                </a:solidFill>
                <a:latin typeface="Arial"/>
                <a:cs typeface="Arial"/>
              </a:rPr>
              <a:t>r</a:t>
            </a:r>
            <a:r>
              <a:rPr sz="2800" b="1" spc="-15" dirty="0">
                <a:solidFill>
                  <a:srgbClr val="0C2FB8"/>
                </a:solidFill>
                <a:latin typeface="Arial"/>
                <a:cs typeface="Arial"/>
              </a:rPr>
              <a:t>ial</a:t>
            </a:r>
            <a:r>
              <a:rPr sz="2800" b="1" dirty="0">
                <a:solidFill>
                  <a:srgbClr val="0C2FB8"/>
                </a:solidFill>
                <a:latin typeface="Arial"/>
                <a:cs typeface="Arial"/>
              </a:rPr>
              <a:t>s</a:t>
            </a:r>
            <a:r>
              <a:rPr sz="2800" b="1" spc="-20" dirty="0">
                <a:solidFill>
                  <a:srgbClr val="0C2FB8"/>
                </a:solidFill>
                <a:latin typeface="Arial"/>
                <a:cs typeface="Arial"/>
              </a:rPr>
              <a:t>-Key</a:t>
            </a:r>
            <a:r>
              <a:rPr sz="2800" b="1" spc="20" dirty="0">
                <a:solidFill>
                  <a:srgbClr val="0C2FB8"/>
                </a:solidFill>
                <a:latin typeface="Arial"/>
                <a:cs typeface="Arial"/>
              </a:rPr>
              <a:t> </a:t>
            </a:r>
            <a:r>
              <a:rPr sz="2800" b="1" spc="-20" dirty="0">
                <a:solidFill>
                  <a:srgbClr val="0C2FB8"/>
                </a:solidFill>
                <a:latin typeface="Arial"/>
                <a:cs typeface="Arial"/>
              </a:rPr>
              <a:t>T</a:t>
            </a:r>
            <a:r>
              <a:rPr sz="2800" b="1" spc="-35" dirty="0">
                <a:solidFill>
                  <a:srgbClr val="0C2FB8"/>
                </a:solidFill>
                <a:latin typeface="Arial"/>
                <a:cs typeface="Arial"/>
              </a:rPr>
              <a:t>o</a:t>
            </a:r>
            <a:r>
              <a:rPr sz="2800" b="1" spc="-15" dirty="0">
                <a:solidFill>
                  <a:srgbClr val="0C2FB8"/>
                </a:solidFill>
                <a:latin typeface="Arial"/>
                <a:cs typeface="Arial"/>
              </a:rPr>
              <a:t>pics</a:t>
            </a:r>
            <a:endParaRPr sz="2800">
              <a:latin typeface="Arial"/>
              <a:cs typeface="Arial"/>
            </a:endParaRPr>
          </a:p>
          <a:p>
            <a:pPr>
              <a:lnSpc>
                <a:spcPct val="100000"/>
              </a:lnSpc>
              <a:spcBef>
                <a:spcPts val="25"/>
              </a:spcBef>
            </a:pPr>
            <a:endParaRPr sz="2900">
              <a:latin typeface="Times New Roman"/>
              <a:cs typeface="Times New Roman"/>
            </a:endParaRPr>
          </a:p>
          <a:p>
            <a:pPr marL="469900" indent="-457200">
              <a:lnSpc>
                <a:spcPct val="100000"/>
              </a:lnSpc>
              <a:buClr>
                <a:srgbClr val="0C2FB8"/>
              </a:buClr>
              <a:buFont typeface="Wingdings"/>
              <a:buChar char=""/>
              <a:tabLst>
                <a:tab pos="469900" algn="l"/>
              </a:tabLst>
            </a:pPr>
            <a:r>
              <a:rPr sz="2800" spc="-15" dirty="0">
                <a:latin typeface="Arial"/>
                <a:cs typeface="Arial"/>
              </a:rPr>
              <a:t>Stor</a:t>
            </a:r>
            <a:r>
              <a:rPr sz="2800" spc="-5" dirty="0">
                <a:latin typeface="Arial"/>
                <a:cs typeface="Arial"/>
              </a:rPr>
              <a:t>i</a:t>
            </a:r>
            <a:r>
              <a:rPr sz="2800" spc="-20" dirty="0">
                <a:latin typeface="Arial"/>
                <a:cs typeface="Arial"/>
              </a:rPr>
              <a:t>ng</a:t>
            </a:r>
            <a:endParaRPr sz="2800">
              <a:latin typeface="Arial"/>
              <a:cs typeface="Arial"/>
            </a:endParaRPr>
          </a:p>
          <a:p>
            <a:pPr marL="469900" indent="-457200">
              <a:lnSpc>
                <a:spcPct val="100000"/>
              </a:lnSpc>
              <a:buClr>
                <a:srgbClr val="0C2FB8"/>
              </a:buClr>
              <a:buFont typeface="Wingdings"/>
              <a:buChar char=""/>
              <a:tabLst>
                <a:tab pos="469900" algn="l"/>
              </a:tabLst>
            </a:pPr>
            <a:r>
              <a:rPr sz="2800" spc="-15" dirty="0">
                <a:latin typeface="Arial"/>
                <a:cs typeface="Arial"/>
              </a:rPr>
              <a:t>Stac</a:t>
            </a:r>
            <a:r>
              <a:rPr sz="2800" spc="-10" dirty="0">
                <a:latin typeface="Arial"/>
                <a:cs typeface="Arial"/>
              </a:rPr>
              <a:t>k</a:t>
            </a:r>
            <a:r>
              <a:rPr sz="2800" spc="-15" dirty="0">
                <a:latin typeface="Arial"/>
                <a:cs typeface="Arial"/>
              </a:rPr>
              <a:t>ing</a:t>
            </a:r>
            <a:endParaRPr sz="2800">
              <a:latin typeface="Arial"/>
              <a:cs typeface="Arial"/>
            </a:endParaRPr>
          </a:p>
          <a:p>
            <a:pPr marL="469900" indent="-457200">
              <a:lnSpc>
                <a:spcPct val="100000"/>
              </a:lnSpc>
              <a:buClr>
                <a:srgbClr val="0C2FB8"/>
              </a:buClr>
              <a:buFont typeface="Wingdings"/>
              <a:buChar char=""/>
              <a:tabLst>
                <a:tab pos="469900" algn="l"/>
              </a:tabLst>
            </a:pPr>
            <a:r>
              <a:rPr sz="2800" spc="-20" dirty="0">
                <a:latin typeface="Arial"/>
                <a:cs typeface="Arial"/>
              </a:rPr>
              <a:t>Hou</a:t>
            </a:r>
            <a:r>
              <a:rPr sz="2800" spc="-5" dirty="0">
                <a:latin typeface="Arial"/>
                <a:cs typeface="Arial"/>
              </a:rPr>
              <a:t>s</a:t>
            </a:r>
            <a:r>
              <a:rPr sz="2800" spc="-20" dirty="0">
                <a:latin typeface="Arial"/>
                <a:cs typeface="Arial"/>
              </a:rPr>
              <a:t>e</a:t>
            </a:r>
            <a:r>
              <a:rPr sz="2800" spc="-10" dirty="0">
                <a:latin typeface="Arial"/>
                <a:cs typeface="Arial"/>
              </a:rPr>
              <a:t>k</a:t>
            </a:r>
            <a:r>
              <a:rPr sz="2800" spc="-20" dirty="0">
                <a:latin typeface="Arial"/>
                <a:cs typeface="Arial"/>
              </a:rPr>
              <a:t>e</a:t>
            </a:r>
            <a:r>
              <a:rPr sz="2800" spc="-15" dirty="0">
                <a:latin typeface="Arial"/>
                <a:cs typeface="Arial"/>
              </a:rPr>
              <a:t>e</a:t>
            </a:r>
            <a:r>
              <a:rPr sz="2800" spc="-20" dirty="0">
                <a:latin typeface="Arial"/>
                <a:cs typeface="Arial"/>
              </a:rPr>
              <a:t>p</a:t>
            </a:r>
            <a:r>
              <a:rPr sz="2800" spc="-5" dirty="0">
                <a:latin typeface="Arial"/>
                <a:cs typeface="Arial"/>
              </a:rPr>
              <a:t>i</a:t>
            </a:r>
            <a:r>
              <a:rPr sz="2800" spc="-20" dirty="0">
                <a:latin typeface="Arial"/>
                <a:cs typeface="Arial"/>
              </a:rPr>
              <a:t>ng</a:t>
            </a:r>
            <a:endParaRPr sz="2800">
              <a:latin typeface="Arial"/>
              <a:cs typeface="Arial"/>
            </a:endParaRPr>
          </a:p>
        </p:txBody>
      </p:sp>
      <p:sp>
        <p:nvSpPr>
          <p:cNvPr id="4" name="object 4"/>
          <p:cNvSpPr txBox="1"/>
          <p:nvPr/>
        </p:nvSpPr>
        <p:spPr>
          <a:xfrm>
            <a:off x="5783960" y="4402670"/>
            <a:ext cx="2924810" cy="2223770"/>
          </a:xfrm>
          <a:prstGeom prst="rect">
            <a:avLst/>
          </a:prstGeom>
        </p:spPr>
        <p:txBody>
          <a:bodyPr vert="horz" wrap="square" lIns="0" tIns="0" rIns="0" bIns="0" rtlCol="0">
            <a:spAutoFit/>
          </a:bodyPr>
          <a:lstStyle/>
          <a:p>
            <a:pPr marR="105410" algn="r">
              <a:lnSpc>
                <a:spcPts val="1430"/>
              </a:lnSpc>
            </a:pPr>
            <a:r>
              <a:rPr sz="1200" dirty="0">
                <a:solidFill>
                  <a:srgbClr val="888888"/>
                </a:solidFill>
                <a:latin typeface="Arial"/>
                <a:cs typeface="Arial"/>
              </a:rPr>
              <a:t>48</a:t>
            </a:r>
            <a:endParaRPr sz="1200">
              <a:latin typeface="Arial"/>
              <a:cs typeface="Arial"/>
            </a:endParaRPr>
          </a:p>
        </p:txBody>
      </p:sp>
      <p:sp>
        <p:nvSpPr>
          <p:cNvPr id="5" name="object 5"/>
          <p:cNvSpPr txBox="1"/>
          <p:nvPr/>
        </p:nvSpPr>
        <p:spPr>
          <a:xfrm>
            <a:off x="535940" y="473947"/>
            <a:ext cx="6603365" cy="855344"/>
          </a:xfrm>
          <a:prstGeom prst="rect">
            <a:avLst/>
          </a:prstGeom>
        </p:spPr>
        <p:txBody>
          <a:bodyPr vert="horz" wrap="square" lIns="0" tIns="0" rIns="0" bIns="0" rtlCol="0">
            <a:spAutoFit/>
          </a:bodyPr>
          <a:lstStyle/>
          <a:p>
            <a:pPr marL="12700">
              <a:lnSpc>
                <a:spcPct val="100000"/>
              </a:lnSpc>
              <a:tabLst>
                <a:tab pos="3947795" algn="l"/>
                <a:tab pos="4888230" algn="l"/>
              </a:tabLst>
            </a:pPr>
            <a:r>
              <a:rPr sz="3600" b="1" dirty="0">
                <a:solidFill>
                  <a:srgbClr val="0C2FB8"/>
                </a:solidFill>
                <a:latin typeface="Arial"/>
                <a:cs typeface="Arial"/>
              </a:rPr>
              <a:t>Mate</a:t>
            </a:r>
            <a:r>
              <a:rPr sz="3600" b="1" spc="5" dirty="0">
                <a:solidFill>
                  <a:srgbClr val="0C2FB8"/>
                </a:solidFill>
                <a:latin typeface="Arial"/>
                <a:cs typeface="Arial"/>
              </a:rPr>
              <a:t>r</a:t>
            </a:r>
            <a:r>
              <a:rPr sz="3600" b="1" dirty="0">
                <a:solidFill>
                  <a:srgbClr val="0C2FB8"/>
                </a:solidFill>
                <a:latin typeface="Arial"/>
                <a:cs typeface="Arial"/>
              </a:rPr>
              <a:t>ial</a:t>
            </a:r>
            <a:r>
              <a:rPr sz="3600" b="1" spc="-15" dirty="0">
                <a:solidFill>
                  <a:srgbClr val="0C2FB8"/>
                </a:solidFill>
                <a:latin typeface="Arial"/>
                <a:cs typeface="Arial"/>
              </a:rPr>
              <a:t> </a:t>
            </a:r>
            <a:r>
              <a:rPr sz="3600" b="1" dirty="0">
                <a:solidFill>
                  <a:srgbClr val="0C2FB8"/>
                </a:solidFill>
                <a:latin typeface="Arial"/>
                <a:cs typeface="Arial"/>
              </a:rPr>
              <a:t>Handli</a:t>
            </a:r>
            <a:r>
              <a:rPr sz="3600" b="1" spc="-15" dirty="0">
                <a:solidFill>
                  <a:srgbClr val="0C2FB8"/>
                </a:solidFill>
                <a:latin typeface="Arial"/>
                <a:cs typeface="Arial"/>
              </a:rPr>
              <a:t>n</a:t>
            </a:r>
            <a:r>
              <a:rPr sz="3600" b="1" dirty="0">
                <a:solidFill>
                  <a:srgbClr val="0C2FB8"/>
                </a:solidFill>
                <a:latin typeface="Arial"/>
                <a:cs typeface="Arial"/>
              </a:rPr>
              <a:t>g	and	Storage</a:t>
            </a:r>
            <a:endParaRPr sz="3600">
              <a:latin typeface="Arial"/>
              <a:cs typeface="Arial"/>
            </a:endParaRPr>
          </a:p>
          <a:p>
            <a:pPr marL="12700">
              <a:lnSpc>
                <a:spcPct val="100000"/>
              </a:lnSpc>
              <a:spcBef>
                <a:spcPts val="35"/>
              </a:spcBef>
            </a:pPr>
            <a:r>
              <a:rPr sz="2400" b="1" dirty="0">
                <a:solidFill>
                  <a:srgbClr val="0C2FB8"/>
                </a:solidFill>
                <a:latin typeface="Arial"/>
                <a:cs typeface="Arial"/>
              </a:rPr>
              <a:t>Module</a:t>
            </a:r>
            <a:r>
              <a:rPr sz="2400" b="1" spc="-20" dirty="0">
                <a:solidFill>
                  <a:srgbClr val="0C2FB8"/>
                </a:solidFill>
                <a:latin typeface="Arial"/>
                <a:cs typeface="Arial"/>
              </a:rPr>
              <a:t> </a:t>
            </a:r>
            <a:r>
              <a:rPr sz="2400" b="1" dirty="0">
                <a:solidFill>
                  <a:srgbClr val="0C2FB8"/>
                </a:solidFill>
                <a:latin typeface="Arial"/>
                <a:cs typeface="Arial"/>
              </a:rPr>
              <a:t>3</a:t>
            </a:r>
            <a:endParaRPr sz="2400">
              <a:latin typeface="Arial"/>
              <a:cs typeface="Arial"/>
            </a:endParaRPr>
          </a:p>
        </p:txBody>
      </p:sp>
      <p:sp>
        <p:nvSpPr>
          <p:cNvPr id="6" name="object 6" title="Photo - fabricated beams and spandrel frames ready to be shipped to a construction site"/>
          <p:cNvSpPr/>
          <p:nvPr/>
        </p:nvSpPr>
        <p:spPr>
          <a:xfrm>
            <a:off x="5783960" y="4402670"/>
            <a:ext cx="2924683" cy="2193417"/>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7" title="Photo - steel from the mill stored in the yard"/>
          <p:cNvSpPr/>
          <p:nvPr/>
        </p:nvSpPr>
        <p:spPr>
          <a:xfrm>
            <a:off x="5783960" y="1772666"/>
            <a:ext cx="2924683" cy="2193417"/>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8" name="object 8"/>
          <p:cNvSpPr txBox="1"/>
          <p:nvPr/>
        </p:nvSpPr>
        <p:spPr>
          <a:xfrm>
            <a:off x="1595755" y="5757153"/>
            <a:ext cx="4043679" cy="417195"/>
          </a:xfrm>
          <a:prstGeom prst="rect">
            <a:avLst/>
          </a:prstGeom>
        </p:spPr>
        <p:txBody>
          <a:bodyPr vert="horz" wrap="square" lIns="0" tIns="0" rIns="0" bIns="0" rtlCol="0">
            <a:spAutoFit/>
          </a:bodyPr>
          <a:lstStyle/>
          <a:p>
            <a:pPr marL="12700" marR="5080">
              <a:lnSpc>
                <a:spcPct val="100000"/>
              </a:lnSpc>
            </a:pPr>
            <a:r>
              <a:rPr sz="1400" spc="-10" dirty="0">
                <a:latin typeface="Arial"/>
                <a:cs typeface="Arial"/>
              </a:rPr>
              <a:t>F</a:t>
            </a:r>
            <a:r>
              <a:rPr sz="1400" dirty="0">
                <a:latin typeface="Arial"/>
                <a:cs typeface="Arial"/>
              </a:rPr>
              <a:t>abricat</a:t>
            </a:r>
            <a:r>
              <a:rPr sz="1400" spc="-15" dirty="0">
                <a:latin typeface="Arial"/>
                <a:cs typeface="Arial"/>
              </a:rPr>
              <a:t>e</a:t>
            </a:r>
            <a:r>
              <a:rPr sz="1400" dirty="0">
                <a:latin typeface="Arial"/>
                <a:cs typeface="Arial"/>
              </a:rPr>
              <a:t>d</a:t>
            </a:r>
            <a:r>
              <a:rPr sz="1400" spc="-45" dirty="0">
                <a:latin typeface="Arial"/>
                <a:cs typeface="Arial"/>
              </a:rPr>
              <a:t> </a:t>
            </a:r>
            <a:r>
              <a:rPr sz="1400" dirty="0">
                <a:latin typeface="Arial"/>
                <a:cs typeface="Arial"/>
              </a:rPr>
              <a:t>bea</a:t>
            </a:r>
            <a:r>
              <a:rPr sz="1400" spc="-10" dirty="0">
                <a:latin typeface="Arial"/>
                <a:cs typeface="Arial"/>
              </a:rPr>
              <a:t>m</a:t>
            </a:r>
            <a:r>
              <a:rPr sz="1400" dirty="0">
                <a:latin typeface="Arial"/>
                <a:cs typeface="Arial"/>
              </a:rPr>
              <a:t>s</a:t>
            </a:r>
            <a:r>
              <a:rPr sz="1400" spc="-20" dirty="0">
                <a:latin typeface="Arial"/>
                <a:cs typeface="Arial"/>
              </a:rPr>
              <a:t> </a:t>
            </a:r>
            <a:r>
              <a:rPr sz="1400" dirty="0">
                <a:latin typeface="Arial"/>
                <a:cs typeface="Arial"/>
              </a:rPr>
              <a:t>and</a:t>
            </a:r>
            <a:r>
              <a:rPr sz="1400" spc="-10" dirty="0">
                <a:latin typeface="Arial"/>
                <a:cs typeface="Arial"/>
              </a:rPr>
              <a:t> </a:t>
            </a:r>
            <a:r>
              <a:rPr sz="1400" dirty="0">
                <a:latin typeface="Arial"/>
                <a:cs typeface="Arial"/>
              </a:rPr>
              <a:t>spandr</a:t>
            </a:r>
            <a:r>
              <a:rPr sz="1400" spc="-15" dirty="0">
                <a:latin typeface="Arial"/>
                <a:cs typeface="Arial"/>
              </a:rPr>
              <a:t>e</a:t>
            </a:r>
            <a:r>
              <a:rPr sz="1400" dirty="0">
                <a:latin typeface="Arial"/>
                <a:cs typeface="Arial"/>
              </a:rPr>
              <a:t>l</a:t>
            </a:r>
            <a:r>
              <a:rPr sz="1400" spc="-30" dirty="0">
                <a:latin typeface="Arial"/>
                <a:cs typeface="Arial"/>
              </a:rPr>
              <a:t> </a:t>
            </a:r>
            <a:r>
              <a:rPr sz="1400" dirty="0">
                <a:latin typeface="Arial"/>
                <a:cs typeface="Arial"/>
              </a:rPr>
              <a:t>fra</a:t>
            </a:r>
            <a:r>
              <a:rPr sz="1400" spc="-10" dirty="0">
                <a:latin typeface="Arial"/>
                <a:cs typeface="Arial"/>
              </a:rPr>
              <a:t>m</a:t>
            </a:r>
            <a:r>
              <a:rPr sz="1400" dirty="0">
                <a:latin typeface="Arial"/>
                <a:cs typeface="Arial"/>
              </a:rPr>
              <a:t>es</a:t>
            </a:r>
            <a:r>
              <a:rPr sz="1400" spc="-40" dirty="0">
                <a:latin typeface="Arial"/>
                <a:cs typeface="Arial"/>
              </a:rPr>
              <a:t> </a:t>
            </a:r>
            <a:r>
              <a:rPr sz="1400" dirty="0">
                <a:latin typeface="Arial"/>
                <a:cs typeface="Arial"/>
              </a:rPr>
              <a:t>ready</a:t>
            </a:r>
            <a:r>
              <a:rPr sz="1400" spc="-20" dirty="0">
                <a:latin typeface="Arial"/>
                <a:cs typeface="Arial"/>
              </a:rPr>
              <a:t> </a:t>
            </a:r>
            <a:r>
              <a:rPr sz="1400" dirty="0">
                <a:latin typeface="Arial"/>
                <a:cs typeface="Arial"/>
              </a:rPr>
              <a:t>to</a:t>
            </a:r>
            <a:r>
              <a:rPr sz="1400" spc="-20" dirty="0">
                <a:latin typeface="Arial"/>
                <a:cs typeface="Arial"/>
              </a:rPr>
              <a:t> </a:t>
            </a:r>
            <a:r>
              <a:rPr sz="1400" dirty="0">
                <a:latin typeface="Arial"/>
                <a:cs typeface="Arial"/>
              </a:rPr>
              <a:t>be shipped</a:t>
            </a:r>
            <a:r>
              <a:rPr sz="1400" spc="-35" dirty="0">
                <a:latin typeface="Arial"/>
                <a:cs typeface="Arial"/>
              </a:rPr>
              <a:t> </a:t>
            </a:r>
            <a:r>
              <a:rPr sz="1400" dirty="0">
                <a:latin typeface="Arial"/>
                <a:cs typeface="Arial"/>
              </a:rPr>
              <a:t>to</a:t>
            </a:r>
            <a:r>
              <a:rPr sz="1400" spc="-20" dirty="0">
                <a:latin typeface="Arial"/>
                <a:cs typeface="Arial"/>
              </a:rPr>
              <a:t> </a:t>
            </a:r>
            <a:r>
              <a:rPr sz="1400" dirty="0">
                <a:latin typeface="Arial"/>
                <a:cs typeface="Arial"/>
              </a:rPr>
              <a:t>a</a:t>
            </a:r>
            <a:r>
              <a:rPr sz="1400" spc="-10" dirty="0">
                <a:latin typeface="Arial"/>
                <a:cs typeface="Arial"/>
              </a:rPr>
              <a:t> </a:t>
            </a:r>
            <a:r>
              <a:rPr sz="1400" dirty="0">
                <a:latin typeface="Arial"/>
                <a:cs typeface="Arial"/>
              </a:rPr>
              <a:t>const</a:t>
            </a:r>
            <a:r>
              <a:rPr sz="1400" spc="-15" dirty="0">
                <a:latin typeface="Arial"/>
                <a:cs typeface="Arial"/>
              </a:rPr>
              <a:t>r</a:t>
            </a:r>
            <a:r>
              <a:rPr sz="1400" dirty="0">
                <a:latin typeface="Arial"/>
                <a:cs typeface="Arial"/>
              </a:rPr>
              <a:t>u</a:t>
            </a:r>
            <a:r>
              <a:rPr sz="1400" spc="-10" dirty="0">
                <a:latin typeface="Arial"/>
                <a:cs typeface="Arial"/>
              </a:rPr>
              <a:t>c</a:t>
            </a:r>
            <a:r>
              <a:rPr sz="1400" dirty="0">
                <a:latin typeface="Arial"/>
                <a:cs typeface="Arial"/>
              </a:rPr>
              <a:t>ti</a:t>
            </a:r>
            <a:r>
              <a:rPr sz="1400" spc="-15" dirty="0">
                <a:latin typeface="Arial"/>
                <a:cs typeface="Arial"/>
              </a:rPr>
              <a:t>o</a:t>
            </a:r>
            <a:r>
              <a:rPr sz="1400" dirty="0">
                <a:latin typeface="Arial"/>
                <a:cs typeface="Arial"/>
              </a:rPr>
              <a:t>n</a:t>
            </a:r>
            <a:r>
              <a:rPr sz="1400" spc="-35" dirty="0">
                <a:latin typeface="Arial"/>
                <a:cs typeface="Arial"/>
              </a:rPr>
              <a:t> </a:t>
            </a:r>
            <a:r>
              <a:rPr sz="1400" dirty="0">
                <a:latin typeface="Arial"/>
                <a:cs typeface="Arial"/>
              </a:rPr>
              <a:t>site</a:t>
            </a:r>
            <a:endParaRPr sz="1400">
              <a:latin typeface="Arial"/>
              <a:cs typeface="Arial"/>
            </a:endParaRPr>
          </a:p>
        </p:txBody>
      </p:sp>
      <p:sp>
        <p:nvSpPr>
          <p:cNvPr id="9" name="object 9"/>
          <p:cNvSpPr txBox="1"/>
          <p:nvPr/>
        </p:nvSpPr>
        <p:spPr>
          <a:xfrm>
            <a:off x="5493511" y="4033867"/>
            <a:ext cx="3232785" cy="228600"/>
          </a:xfrm>
          <a:prstGeom prst="rect">
            <a:avLst/>
          </a:prstGeom>
        </p:spPr>
        <p:txBody>
          <a:bodyPr vert="horz" wrap="square" lIns="0" tIns="0" rIns="0" bIns="0" rtlCol="0">
            <a:spAutoFit/>
          </a:bodyPr>
          <a:lstStyle/>
          <a:p>
            <a:pPr marL="12700">
              <a:lnSpc>
                <a:spcPct val="100000"/>
              </a:lnSpc>
            </a:pPr>
            <a:r>
              <a:rPr sz="1400" dirty="0">
                <a:latin typeface="Arial"/>
                <a:cs typeface="Arial"/>
              </a:rPr>
              <a:t>Steel</a:t>
            </a:r>
            <a:r>
              <a:rPr sz="1400" spc="40" dirty="0">
                <a:latin typeface="Arial"/>
                <a:cs typeface="Arial"/>
              </a:rPr>
              <a:t> </a:t>
            </a:r>
            <a:r>
              <a:rPr sz="1600" spc="-10" dirty="0">
                <a:latin typeface="Arial"/>
                <a:cs typeface="Arial"/>
              </a:rPr>
              <a:t>from</a:t>
            </a:r>
            <a:r>
              <a:rPr sz="1600" spc="20" dirty="0">
                <a:latin typeface="Arial"/>
                <a:cs typeface="Arial"/>
              </a:rPr>
              <a:t> </a:t>
            </a:r>
            <a:r>
              <a:rPr sz="1600" spc="-10" dirty="0">
                <a:latin typeface="Arial"/>
                <a:cs typeface="Arial"/>
              </a:rPr>
              <a:t>the</a:t>
            </a:r>
            <a:r>
              <a:rPr sz="1600" spc="10" dirty="0">
                <a:latin typeface="Arial"/>
                <a:cs typeface="Arial"/>
              </a:rPr>
              <a:t> </a:t>
            </a:r>
            <a:r>
              <a:rPr sz="1600" spc="-15" dirty="0">
                <a:latin typeface="Arial"/>
                <a:cs typeface="Arial"/>
              </a:rPr>
              <a:t>m</a:t>
            </a:r>
            <a:r>
              <a:rPr sz="1600" dirty="0">
                <a:latin typeface="Arial"/>
                <a:cs typeface="Arial"/>
              </a:rPr>
              <a:t>i</a:t>
            </a:r>
            <a:r>
              <a:rPr sz="1600" spc="-5" dirty="0">
                <a:latin typeface="Arial"/>
                <a:cs typeface="Arial"/>
              </a:rPr>
              <a:t>ll</a:t>
            </a:r>
            <a:r>
              <a:rPr sz="1600" spc="-10" dirty="0">
                <a:latin typeface="Arial"/>
                <a:cs typeface="Arial"/>
              </a:rPr>
              <a:t> stored</a:t>
            </a:r>
            <a:r>
              <a:rPr sz="1600" spc="5" dirty="0">
                <a:latin typeface="Arial"/>
                <a:cs typeface="Arial"/>
              </a:rPr>
              <a:t> </a:t>
            </a:r>
            <a:r>
              <a:rPr sz="1600" spc="-10" dirty="0">
                <a:latin typeface="Arial"/>
                <a:cs typeface="Arial"/>
              </a:rPr>
              <a:t>In</a:t>
            </a:r>
            <a:r>
              <a:rPr sz="1600" spc="10" dirty="0">
                <a:latin typeface="Arial"/>
                <a:cs typeface="Arial"/>
              </a:rPr>
              <a:t> </a:t>
            </a:r>
            <a:r>
              <a:rPr sz="1600" spc="-10" dirty="0">
                <a:latin typeface="Arial"/>
                <a:cs typeface="Arial"/>
              </a:rPr>
              <a:t>the</a:t>
            </a:r>
            <a:r>
              <a:rPr sz="1600" spc="10" dirty="0">
                <a:latin typeface="Arial"/>
                <a:cs typeface="Arial"/>
              </a:rPr>
              <a:t> </a:t>
            </a:r>
            <a:r>
              <a:rPr sz="1600" spc="-30" dirty="0">
                <a:latin typeface="Arial"/>
                <a:cs typeface="Arial"/>
              </a:rPr>
              <a:t>y</a:t>
            </a:r>
            <a:r>
              <a:rPr sz="1600" spc="-10" dirty="0">
                <a:latin typeface="Arial"/>
                <a:cs typeface="Arial"/>
              </a:rPr>
              <a:t>ard</a:t>
            </a:r>
            <a:endParaRPr sz="1600">
              <a:latin typeface="Arial"/>
              <a:cs typeface="Arial"/>
            </a:endParaRPr>
          </a:p>
        </p:txBody>
      </p:sp>
      <p:sp>
        <p:nvSpPr>
          <p:cNvPr id="10" name="Title 9" hidden="1"/>
          <p:cNvSpPr>
            <a:spLocks noGrp="1"/>
          </p:cNvSpPr>
          <p:nvPr>
            <p:ph type="title"/>
          </p:nvPr>
        </p:nvSpPr>
        <p:spPr>
          <a:xfrm>
            <a:off x="556361" y="555615"/>
            <a:ext cx="8031276" cy="553998"/>
          </a:xfrm>
        </p:spPr>
        <p:txBody>
          <a:bodyPr/>
          <a:lstStyle/>
          <a:p>
            <a:r>
              <a:rPr lang="en-US" dirty="0" smtClean="0"/>
              <a:t>Storing Materials – Key  Topics</a:t>
            </a:r>
            <a:endParaRPr lang="en-US" dirty="0"/>
          </a:p>
        </p:txBody>
      </p:sp>
      <p:sp>
        <p:nvSpPr>
          <p:cNvPr id="11" name="Slide Number Placeholder 10"/>
          <p:cNvSpPr>
            <a:spLocks noGrp="1"/>
          </p:cNvSpPr>
          <p:nvPr>
            <p:ph type="sldNum" sz="quarter" idx="7"/>
          </p:nvPr>
        </p:nvSpPr>
        <p:spPr/>
        <p:txBody>
          <a:bodyPr/>
          <a:lstStyle/>
          <a:p>
            <a:pPr marL="110489">
              <a:lnSpc>
                <a:spcPct val="100000"/>
              </a:lnSpc>
            </a:pPr>
            <a:fld id="{81D60167-4931-47E6-BA6A-407CBD079E47}" type="slidenum">
              <a:rPr lang="en-US" smtClean="0"/>
              <a:t>49</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4CC"/>
            </a:solidFill>
          </a:ln>
        </p:spPr>
        <p:txBody>
          <a:bodyPr wrap="square" lIns="0" tIns="0" rIns="0" bIns="0" rtlCol="0"/>
          <a:lstStyle/>
          <a:p>
            <a:endParaRPr/>
          </a:p>
        </p:txBody>
      </p:sp>
      <p:sp>
        <p:nvSpPr>
          <p:cNvPr id="3" name="object 3"/>
          <p:cNvSpPr txBox="1"/>
          <p:nvPr/>
        </p:nvSpPr>
        <p:spPr>
          <a:xfrm>
            <a:off x="535940" y="486647"/>
            <a:ext cx="6322060" cy="457200"/>
          </a:xfrm>
          <a:prstGeom prst="rect">
            <a:avLst/>
          </a:prstGeom>
        </p:spPr>
        <p:txBody>
          <a:bodyPr vert="horz" wrap="square" lIns="0" tIns="0" rIns="0" bIns="0" rtlCol="0">
            <a:spAutoFit/>
          </a:bodyPr>
          <a:lstStyle/>
          <a:p>
            <a:pPr marL="12700">
              <a:lnSpc>
                <a:spcPts val="4285"/>
              </a:lnSpc>
              <a:tabLst>
                <a:tab pos="3947795" algn="l"/>
              </a:tabLst>
            </a:pPr>
            <a:r>
              <a:rPr sz="3600" b="1" dirty="0">
                <a:solidFill>
                  <a:srgbClr val="0C2FB8"/>
                </a:solidFill>
                <a:latin typeface="Arial"/>
                <a:cs typeface="Arial"/>
              </a:rPr>
              <a:t>Mate</a:t>
            </a:r>
            <a:r>
              <a:rPr sz="3600" b="1" spc="5" dirty="0">
                <a:solidFill>
                  <a:srgbClr val="0C2FB8"/>
                </a:solidFill>
                <a:latin typeface="Arial"/>
                <a:cs typeface="Arial"/>
              </a:rPr>
              <a:t>r</a:t>
            </a:r>
            <a:r>
              <a:rPr sz="3600" b="1" dirty="0">
                <a:solidFill>
                  <a:srgbClr val="0C2FB8"/>
                </a:solidFill>
                <a:latin typeface="Arial"/>
                <a:cs typeface="Arial"/>
              </a:rPr>
              <a:t>ial</a:t>
            </a:r>
            <a:r>
              <a:rPr sz="3600" b="1" spc="-15" dirty="0">
                <a:solidFill>
                  <a:srgbClr val="0C2FB8"/>
                </a:solidFill>
                <a:latin typeface="Arial"/>
                <a:cs typeface="Arial"/>
              </a:rPr>
              <a:t> </a:t>
            </a:r>
            <a:r>
              <a:rPr sz="3600" b="1" dirty="0">
                <a:solidFill>
                  <a:srgbClr val="0C2FB8"/>
                </a:solidFill>
                <a:latin typeface="Arial"/>
                <a:cs typeface="Arial"/>
              </a:rPr>
              <a:t>Handli</a:t>
            </a:r>
            <a:r>
              <a:rPr sz="3600" b="1" spc="-15" dirty="0">
                <a:solidFill>
                  <a:srgbClr val="0C2FB8"/>
                </a:solidFill>
                <a:latin typeface="Arial"/>
                <a:cs typeface="Arial"/>
              </a:rPr>
              <a:t>n</a:t>
            </a:r>
            <a:r>
              <a:rPr sz="3600" b="1" dirty="0">
                <a:solidFill>
                  <a:srgbClr val="0C2FB8"/>
                </a:solidFill>
                <a:latin typeface="Arial"/>
                <a:cs typeface="Arial"/>
              </a:rPr>
              <a:t>g	Equi</a:t>
            </a:r>
            <a:r>
              <a:rPr sz="3600" b="1" spc="-15" dirty="0">
                <a:solidFill>
                  <a:srgbClr val="0C2FB8"/>
                </a:solidFill>
                <a:latin typeface="Arial"/>
                <a:cs typeface="Arial"/>
              </a:rPr>
              <a:t>p</a:t>
            </a:r>
            <a:r>
              <a:rPr sz="3600" b="1" dirty="0">
                <a:solidFill>
                  <a:srgbClr val="0C2FB8"/>
                </a:solidFill>
                <a:latin typeface="Arial"/>
                <a:cs typeface="Arial"/>
              </a:rPr>
              <a:t>ment</a:t>
            </a:r>
            <a:endParaRPr sz="3600">
              <a:latin typeface="Arial"/>
              <a:cs typeface="Arial"/>
            </a:endParaRPr>
          </a:p>
        </p:txBody>
      </p:sp>
      <p:sp>
        <p:nvSpPr>
          <p:cNvPr id="4" name="object 4"/>
          <p:cNvSpPr txBox="1"/>
          <p:nvPr/>
        </p:nvSpPr>
        <p:spPr>
          <a:xfrm>
            <a:off x="535940" y="1011205"/>
            <a:ext cx="1344295" cy="878205"/>
          </a:xfrm>
          <a:prstGeom prst="rect">
            <a:avLst/>
          </a:prstGeom>
        </p:spPr>
        <p:txBody>
          <a:bodyPr vert="horz" wrap="square" lIns="0" tIns="0" rIns="0" bIns="0" rtlCol="0">
            <a:spAutoFit/>
          </a:bodyPr>
          <a:lstStyle/>
          <a:p>
            <a:pPr marL="12700">
              <a:lnSpc>
                <a:spcPct val="100000"/>
              </a:lnSpc>
            </a:pPr>
            <a:r>
              <a:rPr sz="2400" b="1" dirty="0">
                <a:solidFill>
                  <a:srgbClr val="0C2FB8"/>
                </a:solidFill>
                <a:latin typeface="Arial"/>
                <a:cs typeface="Arial"/>
              </a:rPr>
              <a:t>Module</a:t>
            </a:r>
            <a:r>
              <a:rPr sz="2400" b="1" spc="-20" dirty="0">
                <a:solidFill>
                  <a:srgbClr val="0C2FB8"/>
                </a:solidFill>
                <a:latin typeface="Arial"/>
                <a:cs typeface="Arial"/>
              </a:rPr>
              <a:t> </a:t>
            </a:r>
            <a:r>
              <a:rPr sz="2400" b="1" dirty="0">
                <a:solidFill>
                  <a:srgbClr val="0C2FB8"/>
                </a:solidFill>
                <a:latin typeface="Arial"/>
                <a:cs typeface="Arial"/>
              </a:rPr>
              <a:t>3</a:t>
            </a:r>
            <a:endParaRPr sz="2400">
              <a:latin typeface="Arial"/>
              <a:cs typeface="Arial"/>
            </a:endParaRPr>
          </a:p>
          <a:p>
            <a:pPr marL="52705">
              <a:lnSpc>
                <a:spcPct val="100000"/>
              </a:lnSpc>
              <a:spcBef>
                <a:spcPts val="1530"/>
              </a:spcBef>
            </a:pPr>
            <a:r>
              <a:rPr sz="2400" b="1" dirty="0">
                <a:solidFill>
                  <a:srgbClr val="0C2FB8"/>
                </a:solidFill>
                <a:latin typeface="Arial"/>
                <a:cs typeface="Arial"/>
              </a:rPr>
              <a:t>C</a:t>
            </a:r>
            <a:r>
              <a:rPr sz="2400" b="1" spc="-10" dirty="0">
                <a:solidFill>
                  <a:srgbClr val="0C2FB8"/>
                </a:solidFill>
                <a:latin typeface="Arial"/>
                <a:cs typeface="Arial"/>
              </a:rPr>
              <a:t>h</a:t>
            </a:r>
            <a:r>
              <a:rPr sz="2400" b="1" dirty="0">
                <a:solidFill>
                  <a:srgbClr val="0C2FB8"/>
                </a:solidFill>
                <a:latin typeface="Arial"/>
                <a:cs typeface="Arial"/>
              </a:rPr>
              <a:t>ains</a:t>
            </a:r>
            <a:endParaRPr sz="2400">
              <a:latin typeface="Arial"/>
              <a:cs typeface="Arial"/>
            </a:endParaRPr>
          </a:p>
        </p:txBody>
      </p:sp>
      <p:sp>
        <p:nvSpPr>
          <p:cNvPr id="5" name="object 5" title="Photo - Overhead crane, chain, hook and hardware used to move beams during fabrication"/>
          <p:cNvSpPr/>
          <p:nvPr/>
        </p:nvSpPr>
        <p:spPr>
          <a:xfrm>
            <a:off x="3133217" y="1676400"/>
            <a:ext cx="3654171" cy="421640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6" name="object 6"/>
          <p:cNvSpPr txBox="1"/>
          <p:nvPr/>
        </p:nvSpPr>
        <p:spPr>
          <a:xfrm>
            <a:off x="3212338" y="6176863"/>
            <a:ext cx="3868420" cy="203835"/>
          </a:xfrm>
          <a:prstGeom prst="rect">
            <a:avLst/>
          </a:prstGeom>
        </p:spPr>
        <p:txBody>
          <a:bodyPr vert="horz" wrap="square" lIns="0" tIns="0" rIns="0" bIns="0" rtlCol="0">
            <a:spAutoFit/>
          </a:bodyPr>
          <a:lstStyle/>
          <a:p>
            <a:pPr marL="12700">
              <a:lnSpc>
                <a:spcPct val="100000"/>
              </a:lnSpc>
            </a:pPr>
            <a:r>
              <a:rPr sz="1400" dirty="0">
                <a:latin typeface="Arial"/>
                <a:cs typeface="Arial"/>
              </a:rPr>
              <a:t>O</a:t>
            </a:r>
            <a:r>
              <a:rPr sz="1400" spc="-20" dirty="0">
                <a:latin typeface="Arial"/>
                <a:cs typeface="Arial"/>
              </a:rPr>
              <a:t>v</a:t>
            </a:r>
            <a:r>
              <a:rPr sz="1400" dirty="0">
                <a:latin typeface="Arial"/>
                <a:cs typeface="Arial"/>
              </a:rPr>
              <a:t>erhead</a:t>
            </a:r>
            <a:r>
              <a:rPr sz="1400" spc="-20" dirty="0">
                <a:latin typeface="Arial"/>
                <a:cs typeface="Arial"/>
              </a:rPr>
              <a:t> </a:t>
            </a:r>
            <a:r>
              <a:rPr sz="1400" dirty="0">
                <a:latin typeface="Arial"/>
                <a:cs typeface="Arial"/>
              </a:rPr>
              <a:t>crane,</a:t>
            </a:r>
            <a:r>
              <a:rPr sz="1400" spc="-40" dirty="0">
                <a:latin typeface="Arial"/>
                <a:cs typeface="Arial"/>
              </a:rPr>
              <a:t> </a:t>
            </a:r>
            <a:r>
              <a:rPr sz="1400" dirty="0">
                <a:latin typeface="Arial"/>
                <a:cs typeface="Arial"/>
              </a:rPr>
              <a:t>chain,</a:t>
            </a:r>
            <a:r>
              <a:rPr sz="1400" spc="-30" dirty="0">
                <a:latin typeface="Arial"/>
                <a:cs typeface="Arial"/>
              </a:rPr>
              <a:t> </a:t>
            </a:r>
            <a:r>
              <a:rPr sz="1400" dirty="0">
                <a:latin typeface="Arial"/>
                <a:cs typeface="Arial"/>
              </a:rPr>
              <a:t>hook</a:t>
            </a:r>
            <a:r>
              <a:rPr sz="1400" spc="-30" dirty="0">
                <a:latin typeface="Arial"/>
                <a:cs typeface="Arial"/>
              </a:rPr>
              <a:t> </a:t>
            </a:r>
            <a:r>
              <a:rPr sz="1400" dirty="0">
                <a:latin typeface="Arial"/>
                <a:cs typeface="Arial"/>
              </a:rPr>
              <a:t>and</a:t>
            </a:r>
            <a:r>
              <a:rPr sz="1400" spc="-20" dirty="0">
                <a:latin typeface="Arial"/>
                <a:cs typeface="Arial"/>
              </a:rPr>
              <a:t> </a:t>
            </a:r>
            <a:r>
              <a:rPr sz="1400" dirty="0">
                <a:latin typeface="Arial"/>
                <a:cs typeface="Arial"/>
              </a:rPr>
              <a:t>hard</a:t>
            </a:r>
            <a:r>
              <a:rPr sz="1400" spc="-20" dirty="0">
                <a:latin typeface="Arial"/>
                <a:cs typeface="Arial"/>
              </a:rPr>
              <a:t>w</a:t>
            </a:r>
            <a:r>
              <a:rPr sz="1400" dirty="0">
                <a:latin typeface="Arial"/>
                <a:cs typeface="Arial"/>
              </a:rPr>
              <a:t>are</a:t>
            </a:r>
            <a:r>
              <a:rPr sz="1400" spc="-20" dirty="0">
                <a:latin typeface="Arial"/>
                <a:cs typeface="Arial"/>
              </a:rPr>
              <a:t> </a:t>
            </a:r>
            <a:r>
              <a:rPr sz="1400" dirty="0">
                <a:latin typeface="Arial"/>
                <a:cs typeface="Arial"/>
              </a:rPr>
              <a:t>used</a:t>
            </a:r>
            <a:endParaRPr sz="1400">
              <a:latin typeface="Arial"/>
              <a:cs typeface="Arial"/>
            </a:endParaRPr>
          </a:p>
        </p:txBody>
      </p:sp>
      <p:sp>
        <p:nvSpPr>
          <p:cNvPr id="7" name="object 7"/>
          <p:cNvSpPr txBox="1"/>
          <p:nvPr/>
        </p:nvSpPr>
        <p:spPr>
          <a:xfrm>
            <a:off x="3212338" y="6390223"/>
            <a:ext cx="2649855" cy="203835"/>
          </a:xfrm>
          <a:prstGeom prst="rect">
            <a:avLst/>
          </a:prstGeom>
        </p:spPr>
        <p:txBody>
          <a:bodyPr vert="horz" wrap="square" lIns="0" tIns="0" rIns="0" bIns="0" rtlCol="0">
            <a:spAutoFit/>
          </a:bodyPr>
          <a:lstStyle/>
          <a:p>
            <a:pPr marL="12700">
              <a:lnSpc>
                <a:spcPct val="100000"/>
              </a:lnSpc>
            </a:pPr>
            <a:r>
              <a:rPr sz="1400" spc="5" dirty="0">
                <a:latin typeface="Arial"/>
                <a:cs typeface="Arial"/>
              </a:rPr>
              <a:t>t</a:t>
            </a:r>
            <a:r>
              <a:rPr sz="1400" dirty="0">
                <a:latin typeface="Arial"/>
                <a:cs typeface="Arial"/>
              </a:rPr>
              <a:t>o</a:t>
            </a:r>
            <a:r>
              <a:rPr sz="1400" spc="-20" dirty="0">
                <a:latin typeface="Arial"/>
                <a:cs typeface="Arial"/>
              </a:rPr>
              <a:t> </a:t>
            </a:r>
            <a:r>
              <a:rPr sz="1400" spc="-10" dirty="0">
                <a:latin typeface="Arial"/>
                <a:cs typeface="Arial"/>
              </a:rPr>
              <a:t>m</a:t>
            </a:r>
            <a:r>
              <a:rPr sz="1400" dirty="0">
                <a:latin typeface="Arial"/>
                <a:cs typeface="Arial"/>
              </a:rPr>
              <a:t>o</a:t>
            </a:r>
            <a:r>
              <a:rPr sz="1400" spc="-20" dirty="0">
                <a:latin typeface="Arial"/>
                <a:cs typeface="Arial"/>
              </a:rPr>
              <a:t>v</a:t>
            </a:r>
            <a:r>
              <a:rPr sz="1400" dirty="0">
                <a:latin typeface="Arial"/>
                <a:cs typeface="Arial"/>
              </a:rPr>
              <a:t>e</a:t>
            </a:r>
            <a:r>
              <a:rPr sz="1400" spc="5" dirty="0">
                <a:latin typeface="Arial"/>
                <a:cs typeface="Arial"/>
              </a:rPr>
              <a:t> </a:t>
            </a:r>
            <a:r>
              <a:rPr sz="1400" spc="-5" dirty="0">
                <a:latin typeface="Arial"/>
                <a:cs typeface="Arial"/>
              </a:rPr>
              <a:t>b</a:t>
            </a:r>
            <a:r>
              <a:rPr sz="1400" dirty="0">
                <a:latin typeface="Arial"/>
                <a:cs typeface="Arial"/>
              </a:rPr>
              <a:t>ea</a:t>
            </a:r>
            <a:r>
              <a:rPr sz="1400" spc="-10" dirty="0">
                <a:latin typeface="Arial"/>
                <a:cs typeface="Arial"/>
              </a:rPr>
              <a:t>m</a:t>
            </a:r>
            <a:r>
              <a:rPr sz="1400" dirty="0">
                <a:latin typeface="Arial"/>
                <a:cs typeface="Arial"/>
              </a:rPr>
              <a:t>s</a:t>
            </a:r>
            <a:r>
              <a:rPr sz="1400" spc="-30" dirty="0">
                <a:latin typeface="Arial"/>
                <a:cs typeface="Arial"/>
              </a:rPr>
              <a:t> </a:t>
            </a:r>
            <a:r>
              <a:rPr sz="1400" dirty="0">
                <a:latin typeface="Arial"/>
                <a:cs typeface="Arial"/>
              </a:rPr>
              <a:t>during</a:t>
            </a:r>
            <a:r>
              <a:rPr sz="1400" spc="-35" dirty="0">
                <a:latin typeface="Arial"/>
                <a:cs typeface="Arial"/>
              </a:rPr>
              <a:t> </a:t>
            </a:r>
            <a:r>
              <a:rPr sz="1400" dirty="0">
                <a:latin typeface="Arial"/>
                <a:cs typeface="Arial"/>
              </a:rPr>
              <a:t>fabricati</a:t>
            </a:r>
            <a:r>
              <a:rPr sz="1400" spc="-15" dirty="0">
                <a:latin typeface="Arial"/>
                <a:cs typeface="Arial"/>
              </a:rPr>
              <a:t>o</a:t>
            </a:r>
            <a:r>
              <a:rPr sz="1400" dirty="0">
                <a:latin typeface="Arial"/>
                <a:cs typeface="Arial"/>
              </a:rPr>
              <a:t>n</a:t>
            </a:r>
            <a:endParaRPr sz="1400">
              <a:latin typeface="Arial"/>
              <a:cs typeface="Arial"/>
            </a:endParaRPr>
          </a:p>
        </p:txBody>
      </p:sp>
      <p:sp>
        <p:nvSpPr>
          <p:cNvPr id="9" name="Title 8" hidden="1"/>
          <p:cNvSpPr>
            <a:spLocks noGrp="1"/>
          </p:cNvSpPr>
          <p:nvPr>
            <p:ph type="title"/>
          </p:nvPr>
        </p:nvSpPr>
        <p:spPr>
          <a:xfrm>
            <a:off x="556361" y="555615"/>
            <a:ext cx="8031276" cy="553998"/>
          </a:xfrm>
        </p:spPr>
        <p:txBody>
          <a:bodyPr/>
          <a:lstStyle/>
          <a:p>
            <a:r>
              <a:rPr lang="en-US" dirty="0" smtClean="0"/>
              <a:t>Material Handling Equipment 2</a:t>
            </a:r>
            <a:endParaRPr lang="en-US" dirty="0"/>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110489">
              <a:lnSpc>
                <a:spcPct val="100000"/>
              </a:lnSpc>
            </a:pPr>
            <a:r>
              <a:rPr dirty="0"/>
              <a:t>3</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4CC"/>
            </a:solidFill>
          </a:ln>
        </p:spPr>
        <p:txBody>
          <a:bodyPr wrap="square" lIns="0" tIns="0" rIns="0" bIns="0" rtlCol="0"/>
          <a:lstStyle/>
          <a:p>
            <a:endParaRPr/>
          </a:p>
        </p:txBody>
      </p:sp>
      <p:sp>
        <p:nvSpPr>
          <p:cNvPr id="3" name="object 3"/>
          <p:cNvSpPr txBox="1"/>
          <p:nvPr/>
        </p:nvSpPr>
        <p:spPr>
          <a:xfrm>
            <a:off x="535940" y="473947"/>
            <a:ext cx="6603365" cy="855344"/>
          </a:xfrm>
          <a:prstGeom prst="rect">
            <a:avLst/>
          </a:prstGeom>
        </p:spPr>
        <p:txBody>
          <a:bodyPr vert="horz" wrap="square" lIns="0" tIns="0" rIns="0" bIns="0" rtlCol="0">
            <a:spAutoFit/>
          </a:bodyPr>
          <a:lstStyle/>
          <a:p>
            <a:pPr marL="12700">
              <a:lnSpc>
                <a:spcPct val="100000"/>
              </a:lnSpc>
              <a:tabLst>
                <a:tab pos="3947795" algn="l"/>
                <a:tab pos="4888230" algn="l"/>
              </a:tabLst>
            </a:pPr>
            <a:r>
              <a:rPr sz="3600" b="1" dirty="0">
                <a:solidFill>
                  <a:srgbClr val="0C2FB8"/>
                </a:solidFill>
                <a:latin typeface="Arial"/>
                <a:cs typeface="Arial"/>
              </a:rPr>
              <a:t>Mate</a:t>
            </a:r>
            <a:r>
              <a:rPr sz="3600" b="1" spc="5" dirty="0">
                <a:solidFill>
                  <a:srgbClr val="0C2FB8"/>
                </a:solidFill>
                <a:latin typeface="Arial"/>
                <a:cs typeface="Arial"/>
              </a:rPr>
              <a:t>r</a:t>
            </a:r>
            <a:r>
              <a:rPr sz="3600" b="1" dirty="0">
                <a:solidFill>
                  <a:srgbClr val="0C2FB8"/>
                </a:solidFill>
                <a:latin typeface="Arial"/>
                <a:cs typeface="Arial"/>
              </a:rPr>
              <a:t>ial</a:t>
            </a:r>
            <a:r>
              <a:rPr sz="3600" b="1" spc="-15" dirty="0">
                <a:solidFill>
                  <a:srgbClr val="0C2FB8"/>
                </a:solidFill>
                <a:latin typeface="Arial"/>
                <a:cs typeface="Arial"/>
              </a:rPr>
              <a:t> </a:t>
            </a:r>
            <a:r>
              <a:rPr sz="3600" b="1" dirty="0">
                <a:solidFill>
                  <a:srgbClr val="0C2FB8"/>
                </a:solidFill>
                <a:latin typeface="Arial"/>
                <a:cs typeface="Arial"/>
              </a:rPr>
              <a:t>Handli</a:t>
            </a:r>
            <a:r>
              <a:rPr sz="3600" b="1" spc="-15" dirty="0">
                <a:solidFill>
                  <a:srgbClr val="0C2FB8"/>
                </a:solidFill>
                <a:latin typeface="Arial"/>
                <a:cs typeface="Arial"/>
              </a:rPr>
              <a:t>n</a:t>
            </a:r>
            <a:r>
              <a:rPr sz="3600" b="1" dirty="0">
                <a:solidFill>
                  <a:srgbClr val="0C2FB8"/>
                </a:solidFill>
                <a:latin typeface="Arial"/>
                <a:cs typeface="Arial"/>
              </a:rPr>
              <a:t>g	and	Storage</a:t>
            </a:r>
            <a:endParaRPr sz="3600">
              <a:latin typeface="Arial"/>
              <a:cs typeface="Arial"/>
            </a:endParaRPr>
          </a:p>
          <a:p>
            <a:pPr marL="12700">
              <a:lnSpc>
                <a:spcPct val="100000"/>
              </a:lnSpc>
              <a:spcBef>
                <a:spcPts val="35"/>
              </a:spcBef>
            </a:pPr>
            <a:r>
              <a:rPr sz="2400" b="1" dirty="0">
                <a:solidFill>
                  <a:srgbClr val="0C2FB8"/>
                </a:solidFill>
                <a:latin typeface="Arial"/>
                <a:cs typeface="Arial"/>
              </a:rPr>
              <a:t>Module</a:t>
            </a:r>
            <a:r>
              <a:rPr sz="2400" b="1" spc="-20" dirty="0">
                <a:solidFill>
                  <a:srgbClr val="0C2FB8"/>
                </a:solidFill>
                <a:latin typeface="Arial"/>
                <a:cs typeface="Arial"/>
              </a:rPr>
              <a:t> </a:t>
            </a:r>
            <a:r>
              <a:rPr sz="2400" b="1" dirty="0">
                <a:solidFill>
                  <a:srgbClr val="0C2FB8"/>
                </a:solidFill>
                <a:latin typeface="Arial"/>
                <a:cs typeface="Arial"/>
              </a:rPr>
              <a:t>3</a:t>
            </a:r>
            <a:endParaRPr sz="2400">
              <a:latin typeface="Arial"/>
              <a:cs typeface="Arial"/>
            </a:endParaRPr>
          </a:p>
        </p:txBody>
      </p:sp>
      <p:sp>
        <p:nvSpPr>
          <p:cNvPr id="4" name="object 4"/>
          <p:cNvSpPr txBox="1"/>
          <p:nvPr/>
        </p:nvSpPr>
        <p:spPr>
          <a:xfrm>
            <a:off x="576478" y="1684305"/>
            <a:ext cx="3037205" cy="330200"/>
          </a:xfrm>
          <a:prstGeom prst="rect">
            <a:avLst/>
          </a:prstGeom>
        </p:spPr>
        <p:txBody>
          <a:bodyPr vert="horz" wrap="square" lIns="0" tIns="0" rIns="0" bIns="0" rtlCol="0">
            <a:spAutoFit/>
          </a:bodyPr>
          <a:lstStyle/>
          <a:p>
            <a:pPr marL="12700">
              <a:lnSpc>
                <a:spcPct val="100000"/>
              </a:lnSpc>
            </a:pPr>
            <a:r>
              <a:rPr sz="2400" b="1" dirty="0">
                <a:solidFill>
                  <a:srgbClr val="0C2FB8"/>
                </a:solidFill>
                <a:latin typeface="Arial"/>
                <a:cs typeface="Arial"/>
              </a:rPr>
              <a:t>Storing</a:t>
            </a:r>
            <a:r>
              <a:rPr sz="2400" b="1" spc="-20" dirty="0">
                <a:solidFill>
                  <a:srgbClr val="0C2FB8"/>
                </a:solidFill>
                <a:latin typeface="Arial"/>
                <a:cs typeface="Arial"/>
              </a:rPr>
              <a:t> </a:t>
            </a:r>
            <a:r>
              <a:rPr sz="2400" b="1" dirty="0">
                <a:solidFill>
                  <a:srgbClr val="0C2FB8"/>
                </a:solidFill>
                <a:latin typeface="Arial"/>
                <a:cs typeface="Arial"/>
              </a:rPr>
              <a:t>and</a:t>
            </a:r>
            <a:r>
              <a:rPr sz="2400" b="1" spc="-10" dirty="0">
                <a:solidFill>
                  <a:srgbClr val="0C2FB8"/>
                </a:solidFill>
                <a:latin typeface="Arial"/>
                <a:cs typeface="Arial"/>
              </a:rPr>
              <a:t> </a:t>
            </a:r>
            <a:r>
              <a:rPr sz="2400" b="1" dirty="0">
                <a:solidFill>
                  <a:srgbClr val="0C2FB8"/>
                </a:solidFill>
                <a:latin typeface="Arial"/>
                <a:cs typeface="Arial"/>
              </a:rPr>
              <a:t>stacking</a:t>
            </a:r>
            <a:endParaRPr sz="2400">
              <a:latin typeface="Arial"/>
              <a:cs typeface="Arial"/>
            </a:endParaRPr>
          </a:p>
        </p:txBody>
      </p:sp>
      <p:sp>
        <p:nvSpPr>
          <p:cNvPr id="5" name="object 5" title="Photo - an example of steel shapes being stored and stacked - steel from the mill stored inside shop"/>
          <p:cNvSpPr/>
          <p:nvPr/>
        </p:nvSpPr>
        <p:spPr>
          <a:xfrm>
            <a:off x="913663" y="2243963"/>
            <a:ext cx="2872993" cy="2983357"/>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6" name="object 6" title="Photo - an example of steel shapes being stored and stacked - fabricated beams ready to be shipped to construction site"/>
          <p:cNvSpPr/>
          <p:nvPr/>
        </p:nvSpPr>
        <p:spPr>
          <a:xfrm>
            <a:off x="4180078" y="2243963"/>
            <a:ext cx="3977766" cy="2983357"/>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7"/>
          <p:cNvSpPr txBox="1"/>
          <p:nvPr/>
        </p:nvSpPr>
        <p:spPr>
          <a:xfrm>
            <a:off x="1129080" y="5521082"/>
            <a:ext cx="2553335" cy="528955"/>
          </a:xfrm>
          <a:prstGeom prst="rect">
            <a:avLst/>
          </a:prstGeom>
        </p:spPr>
        <p:txBody>
          <a:bodyPr vert="horz" wrap="square" lIns="0" tIns="0" rIns="0" bIns="0" rtlCol="0">
            <a:spAutoFit/>
          </a:bodyPr>
          <a:lstStyle/>
          <a:p>
            <a:pPr marL="12700">
              <a:lnSpc>
                <a:spcPct val="100000"/>
              </a:lnSpc>
            </a:pPr>
            <a:r>
              <a:rPr sz="1800" dirty="0">
                <a:latin typeface="Arial"/>
                <a:cs typeface="Arial"/>
              </a:rPr>
              <a:t>Ste</a:t>
            </a:r>
            <a:r>
              <a:rPr sz="1800" spc="-15" dirty="0">
                <a:latin typeface="Arial"/>
                <a:cs typeface="Arial"/>
              </a:rPr>
              <a:t>e</a:t>
            </a:r>
            <a:r>
              <a:rPr sz="1800" dirty="0">
                <a:latin typeface="Arial"/>
                <a:cs typeface="Arial"/>
              </a:rPr>
              <a:t>l from</a:t>
            </a:r>
            <a:r>
              <a:rPr sz="1800" spc="-5" dirty="0">
                <a:latin typeface="Arial"/>
                <a:cs typeface="Arial"/>
              </a:rPr>
              <a:t> </a:t>
            </a:r>
            <a:r>
              <a:rPr sz="1800" dirty="0">
                <a:latin typeface="Arial"/>
                <a:cs typeface="Arial"/>
              </a:rPr>
              <a:t>t</a:t>
            </a:r>
            <a:r>
              <a:rPr sz="1800" spc="-10" dirty="0">
                <a:latin typeface="Arial"/>
                <a:cs typeface="Arial"/>
              </a:rPr>
              <a:t>h</a:t>
            </a:r>
            <a:r>
              <a:rPr sz="1800" dirty="0">
                <a:latin typeface="Arial"/>
                <a:cs typeface="Arial"/>
              </a:rPr>
              <a:t>e</a:t>
            </a:r>
            <a:r>
              <a:rPr sz="1800" spc="-5" dirty="0">
                <a:latin typeface="Arial"/>
                <a:cs typeface="Arial"/>
              </a:rPr>
              <a:t> </a:t>
            </a:r>
            <a:r>
              <a:rPr sz="1800" dirty="0">
                <a:latin typeface="Arial"/>
                <a:cs typeface="Arial"/>
              </a:rPr>
              <a:t>mi</a:t>
            </a:r>
            <a:r>
              <a:rPr sz="1800" spc="-10" dirty="0">
                <a:latin typeface="Arial"/>
                <a:cs typeface="Arial"/>
              </a:rPr>
              <a:t>l</a:t>
            </a:r>
            <a:r>
              <a:rPr sz="1800" dirty="0">
                <a:latin typeface="Arial"/>
                <a:cs typeface="Arial"/>
              </a:rPr>
              <a:t>l</a:t>
            </a:r>
            <a:r>
              <a:rPr sz="1800" spc="5" dirty="0">
                <a:latin typeface="Arial"/>
                <a:cs typeface="Arial"/>
              </a:rPr>
              <a:t> </a:t>
            </a:r>
            <a:r>
              <a:rPr sz="1800" dirty="0">
                <a:latin typeface="Arial"/>
                <a:cs typeface="Arial"/>
              </a:rPr>
              <a:t>stor</a:t>
            </a:r>
            <a:r>
              <a:rPr sz="1800" spc="-15" dirty="0">
                <a:latin typeface="Arial"/>
                <a:cs typeface="Arial"/>
              </a:rPr>
              <a:t>e</a:t>
            </a:r>
            <a:r>
              <a:rPr sz="1800" dirty="0">
                <a:latin typeface="Arial"/>
                <a:cs typeface="Arial"/>
              </a:rPr>
              <a:t>d</a:t>
            </a:r>
          </a:p>
          <a:p>
            <a:pPr marL="12700">
              <a:lnSpc>
                <a:spcPct val="100000"/>
              </a:lnSpc>
            </a:pPr>
            <a:r>
              <a:rPr sz="1800" dirty="0">
                <a:latin typeface="Arial"/>
                <a:cs typeface="Arial"/>
              </a:rPr>
              <a:t>Insi</a:t>
            </a:r>
            <a:r>
              <a:rPr sz="1800" spc="-10" dirty="0">
                <a:latin typeface="Arial"/>
                <a:cs typeface="Arial"/>
              </a:rPr>
              <a:t>d</a:t>
            </a:r>
            <a:r>
              <a:rPr sz="1800" dirty="0">
                <a:latin typeface="Arial"/>
                <a:cs typeface="Arial"/>
              </a:rPr>
              <a:t>e</a:t>
            </a:r>
            <a:r>
              <a:rPr sz="1800" spc="5" dirty="0">
                <a:latin typeface="Arial"/>
                <a:cs typeface="Arial"/>
              </a:rPr>
              <a:t> </a:t>
            </a:r>
            <a:r>
              <a:rPr sz="1800" dirty="0">
                <a:latin typeface="Arial"/>
                <a:cs typeface="Arial"/>
              </a:rPr>
              <a:t>sh</a:t>
            </a:r>
            <a:r>
              <a:rPr sz="1800" spc="-10" dirty="0">
                <a:latin typeface="Arial"/>
                <a:cs typeface="Arial"/>
              </a:rPr>
              <a:t>o</a:t>
            </a:r>
            <a:r>
              <a:rPr sz="1800" dirty="0">
                <a:latin typeface="Arial"/>
                <a:cs typeface="Arial"/>
              </a:rPr>
              <a:t>p</a:t>
            </a:r>
          </a:p>
        </p:txBody>
      </p:sp>
      <p:sp>
        <p:nvSpPr>
          <p:cNvPr id="10" name="Title 9" hidden="1"/>
          <p:cNvSpPr>
            <a:spLocks noGrp="1"/>
          </p:cNvSpPr>
          <p:nvPr>
            <p:ph type="title"/>
          </p:nvPr>
        </p:nvSpPr>
        <p:spPr>
          <a:xfrm>
            <a:off x="556361" y="555615"/>
            <a:ext cx="8031276" cy="1107996"/>
          </a:xfrm>
        </p:spPr>
        <p:txBody>
          <a:bodyPr/>
          <a:lstStyle/>
          <a:p>
            <a:r>
              <a:rPr lang="en-US" dirty="0" smtClean="0"/>
              <a:t>Material Handling and Storage – Storing and Stacking</a:t>
            </a:r>
            <a:endParaRPr lang="en-US" dirty="0"/>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49</a:t>
            </a:r>
          </a:p>
        </p:txBody>
      </p:sp>
      <p:sp>
        <p:nvSpPr>
          <p:cNvPr id="8" name="object 8"/>
          <p:cNvSpPr txBox="1"/>
          <p:nvPr/>
        </p:nvSpPr>
        <p:spPr>
          <a:xfrm>
            <a:off x="4259707" y="5518034"/>
            <a:ext cx="3921760" cy="528955"/>
          </a:xfrm>
          <a:prstGeom prst="rect">
            <a:avLst/>
          </a:prstGeom>
        </p:spPr>
        <p:txBody>
          <a:bodyPr vert="horz" wrap="square" lIns="0" tIns="0" rIns="0" bIns="0" rtlCol="0">
            <a:spAutoFit/>
          </a:bodyPr>
          <a:lstStyle/>
          <a:p>
            <a:pPr marL="12700">
              <a:lnSpc>
                <a:spcPct val="100000"/>
              </a:lnSpc>
            </a:pPr>
            <a:r>
              <a:rPr sz="1800" dirty="0">
                <a:latin typeface="Arial"/>
                <a:cs typeface="Arial"/>
              </a:rPr>
              <a:t>Fa</a:t>
            </a:r>
            <a:r>
              <a:rPr sz="1800" spc="-10" dirty="0">
                <a:latin typeface="Arial"/>
                <a:cs typeface="Arial"/>
              </a:rPr>
              <a:t>b</a:t>
            </a:r>
            <a:r>
              <a:rPr sz="1800" dirty="0">
                <a:latin typeface="Arial"/>
                <a:cs typeface="Arial"/>
              </a:rPr>
              <a:t>ri</a:t>
            </a:r>
            <a:r>
              <a:rPr sz="1800" spc="-10" dirty="0">
                <a:latin typeface="Arial"/>
                <a:cs typeface="Arial"/>
              </a:rPr>
              <a:t>ca</a:t>
            </a:r>
            <a:r>
              <a:rPr sz="1800" dirty="0">
                <a:latin typeface="Arial"/>
                <a:cs typeface="Arial"/>
              </a:rPr>
              <a:t>ted </a:t>
            </a:r>
            <a:r>
              <a:rPr sz="1800" spc="-10" dirty="0">
                <a:latin typeface="Arial"/>
                <a:cs typeface="Arial"/>
              </a:rPr>
              <a:t>bea</a:t>
            </a:r>
            <a:r>
              <a:rPr sz="1800" dirty="0">
                <a:latin typeface="Arial"/>
                <a:cs typeface="Arial"/>
              </a:rPr>
              <a:t>ms</a:t>
            </a:r>
            <a:r>
              <a:rPr sz="1800" spc="10" dirty="0">
                <a:latin typeface="Arial"/>
                <a:cs typeface="Arial"/>
              </a:rPr>
              <a:t> </a:t>
            </a:r>
            <a:r>
              <a:rPr sz="1800" dirty="0">
                <a:latin typeface="Arial"/>
                <a:cs typeface="Arial"/>
              </a:rPr>
              <a:t>r</a:t>
            </a:r>
            <a:r>
              <a:rPr sz="1800" spc="-10" dirty="0">
                <a:latin typeface="Arial"/>
                <a:cs typeface="Arial"/>
              </a:rPr>
              <a:t>ead</a:t>
            </a:r>
            <a:r>
              <a:rPr sz="1800" dirty="0">
                <a:latin typeface="Arial"/>
                <a:cs typeface="Arial"/>
              </a:rPr>
              <a:t>y to </a:t>
            </a:r>
            <a:r>
              <a:rPr sz="1800" spc="-10" dirty="0">
                <a:latin typeface="Arial"/>
                <a:cs typeface="Arial"/>
              </a:rPr>
              <a:t>b</a:t>
            </a:r>
            <a:r>
              <a:rPr sz="1800" dirty="0">
                <a:latin typeface="Arial"/>
                <a:cs typeface="Arial"/>
              </a:rPr>
              <a:t>e</a:t>
            </a:r>
            <a:r>
              <a:rPr sz="1800" spc="-5" dirty="0">
                <a:latin typeface="Arial"/>
                <a:cs typeface="Arial"/>
              </a:rPr>
              <a:t> </a:t>
            </a:r>
            <a:r>
              <a:rPr sz="1800" dirty="0">
                <a:latin typeface="Arial"/>
                <a:cs typeface="Arial"/>
              </a:rPr>
              <a:t>sh</a:t>
            </a:r>
            <a:r>
              <a:rPr sz="1800" spc="-10" dirty="0">
                <a:latin typeface="Arial"/>
                <a:cs typeface="Arial"/>
              </a:rPr>
              <a:t>ippe</a:t>
            </a:r>
            <a:r>
              <a:rPr sz="1800" dirty="0">
                <a:latin typeface="Arial"/>
                <a:cs typeface="Arial"/>
              </a:rPr>
              <a:t>d</a:t>
            </a:r>
            <a:endParaRPr sz="1800">
              <a:latin typeface="Arial"/>
              <a:cs typeface="Arial"/>
            </a:endParaRPr>
          </a:p>
          <a:p>
            <a:pPr marL="76200">
              <a:lnSpc>
                <a:spcPct val="100000"/>
              </a:lnSpc>
            </a:pPr>
            <a:r>
              <a:rPr sz="1800" dirty="0">
                <a:latin typeface="Arial"/>
                <a:cs typeface="Arial"/>
              </a:rPr>
              <a:t>to</a:t>
            </a:r>
            <a:r>
              <a:rPr sz="1800" spc="-10" dirty="0">
                <a:latin typeface="Arial"/>
                <a:cs typeface="Arial"/>
              </a:rPr>
              <a:t> </a:t>
            </a:r>
            <a:r>
              <a:rPr sz="1800" dirty="0">
                <a:latin typeface="Arial"/>
                <a:cs typeface="Arial"/>
              </a:rPr>
              <a:t>co</a:t>
            </a:r>
            <a:r>
              <a:rPr sz="1800" spc="-10" dirty="0">
                <a:latin typeface="Arial"/>
                <a:cs typeface="Arial"/>
              </a:rPr>
              <a:t>n</a:t>
            </a:r>
            <a:r>
              <a:rPr sz="1800" dirty="0">
                <a:latin typeface="Arial"/>
                <a:cs typeface="Arial"/>
              </a:rPr>
              <a:t>structi</a:t>
            </a:r>
            <a:r>
              <a:rPr sz="1800" spc="-10" dirty="0">
                <a:latin typeface="Arial"/>
                <a:cs typeface="Arial"/>
              </a:rPr>
              <a:t>o</a:t>
            </a:r>
            <a:r>
              <a:rPr sz="1800" dirty="0">
                <a:latin typeface="Arial"/>
                <a:cs typeface="Arial"/>
              </a:rPr>
              <a:t>n</a:t>
            </a:r>
            <a:r>
              <a:rPr sz="1800" spc="5" dirty="0">
                <a:latin typeface="Arial"/>
                <a:cs typeface="Arial"/>
              </a:rPr>
              <a:t> </a:t>
            </a:r>
            <a:r>
              <a:rPr sz="1800" dirty="0">
                <a:latin typeface="Arial"/>
                <a:cs typeface="Arial"/>
              </a:rPr>
              <a:t>site</a:t>
            </a:r>
            <a:endParaRPr sz="1800">
              <a:latin typeface="Arial"/>
              <a:cs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4CC"/>
            </a:solidFill>
          </a:ln>
        </p:spPr>
        <p:txBody>
          <a:bodyPr wrap="square" lIns="0" tIns="0" rIns="0" bIns="0" rtlCol="0"/>
          <a:lstStyle/>
          <a:p>
            <a:endParaRPr/>
          </a:p>
        </p:txBody>
      </p:sp>
      <p:sp>
        <p:nvSpPr>
          <p:cNvPr id="3" name="object 3"/>
          <p:cNvSpPr txBox="1"/>
          <p:nvPr/>
        </p:nvSpPr>
        <p:spPr>
          <a:xfrm>
            <a:off x="535940" y="486647"/>
            <a:ext cx="6322060" cy="457200"/>
          </a:xfrm>
          <a:prstGeom prst="rect">
            <a:avLst/>
          </a:prstGeom>
        </p:spPr>
        <p:txBody>
          <a:bodyPr vert="horz" wrap="square" lIns="0" tIns="0" rIns="0" bIns="0" rtlCol="0">
            <a:spAutoFit/>
          </a:bodyPr>
          <a:lstStyle/>
          <a:p>
            <a:pPr marL="12700">
              <a:lnSpc>
                <a:spcPts val="4285"/>
              </a:lnSpc>
              <a:tabLst>
                <a:tab pos="3947795" algn="l"/>
              </a:tabLst>
            </a:pPr>
            <a:r>
              <a:rPr sz="3600" b="1" dirty="0">
                <a:solidFill>
                  <a:srgbClr val="0C2FB8"/>
                </a:solidFill>
                <a:latin typeface="Arial"/>
                <a:cs typeface="Arial"/>
              </a:rPr>
              <a:t>Mate</a:t>
            </a:r>
            <a:r>
              <a:rPr sz="3600" b="1" spc="5" dirty="0">
                <a:solidFill>
                  <a:srgbClr val="0C2FB8"/>
                </a:solidFill>
                <a:latin typeface="Arial"/>
                <a:cs typeface="Arial"/>
              </a:rPr>
              <a:t>r</a:t>
            </a:r>
            <a:r>
              <a:rPr sz="3600" b="1" dirty="0">
                <a:solidFill>
                  <a:srgbClr val="0C2FB8"/>
                </a:solidFill>
                <a:latin typeface="Arial"/>
                <a:cs typeface="Arial"/>
              </a:rPr>
              <a:t>ial</a:t>
            </a:r>
            <a:r>
              <a:rPr sz="3600" b="1" spc="-15" dirty="0">
                <a:solidFill>
                  <a:srgbClr val="0C2FB8"/>
                </a:solidFill>
                <a:latin typeface="Arial"/>
                <a:cs typeface="Arial"/>
              </a:rPr>
              <a:t> </a:t>
            </a:r>
            <a:r>
              <a:rPr sz="3600" b="1" dirty="0">
                <a:solidFill>
                  <a:srgbClr val="0C2FB8"/>
                </a:solidFill>
                <a:latin typeface="Arial"/>
                <a:cs typeface="Arial"/>
              </a:rPr>
              <a:t>Handli</a:t>
            </a:r>
            <a:r>
              <a:rPr sz="3600" b="1" spc="-15" dirty="0">
                <a:solidFill>
                  <a:srgbClr val="0C2FB8"/>
                </a:solidFill>
                <a:latin typeface="Arial"/>
                <a:cs typeface="Arial"/>
              </a:rPr>
              <a:t>n</a:t>
            </a:r>
            <a:r>
              <a:rPr sz="3600" b="1" dirty="0">
                <a:solidFill>
                  <a:srgbClr val="0C2FB8"/>
                </a:solidFill>
                <a:latin typeface="Arial"/>
                <a:cs typeface="Arial"/>
              </a:rPr>
              <a:t>g	Equi</a:t>
            </a:r>
            <a:r>
              <a:rPr sz="3600" b="1" spc="-15" dirty="0">
                <a:solidFill>
                  <a:srgbClr val="0C2FB8"/>
                </a:solidFill>
                <a:latin typeface="Arial"/>
                <a:cs typeface="Arial"/>
              </a:rPr>
              <a:t>p</a:t>
            </a:r>
            <a:r>
              <a:rPr sz="3600" b="1" dirty="0">
                <a:solidFill>
                  <a:srgbClr val="0C2FB8"/>
                </a:solidFill>
                <a:latin typeface="Arial"/>
                <a:cs typeface="Arial"/>
              </a:rPr>
              <a:t>ment</a:t>
            </a:r>
            <a:endParaRPr sz="3600">
              <a:latin typeface="Arial"/>
              <a:cs typeface="Arial"/>
            </a:endParaRPr>
          </a:p>
        </p:txBody>
      </p:sp>
      <p:sp>
        <p:nvSpPr>
          <p:cNvPr id="4" name="object 4"/>
          <p:cNvSpPr txBox="1"/>
          <p:nvPr/>
        </p:nvSpPr>
        <p:spPr>
          <a:xfrm>
            <a:off x="535940" y="1011205"/>
            <a:ext cx="3134995" cy="926465"/>
          </a:xfrm>
          <a:prstGeom prst="rect">
            <a:avLst/>
          </a:prstGeom>
        </p:spPr>
        <p:txBody>
          <a:bodyPr vert="horz" wrap="square" lIns="0" tIns="0" rIns="0" bIns="0" rtlCol="0">
            <a:spAutoFit/>
          </a:bodyPr>
          <a:lstStyle/>
          <a:p>
            <a:pPr marL="12700">
              <a:lnSpc>
                <a:spcPct val="100000"/>
              </a:lnSpc>
            </a:pPr>
            <a:r>
              <a:rPr sz="2400" b="1" dirty="0">
                <a:solidFill>
                  <a:srgbClr val="0C2FB8"/>
                </a:solidFill>
                <a:latin typeface="Arial"/>
                <a:cs typeface="Arial"/>
              </a:rPr>
              <a:t>Module</a:t>
            </a:r>
            <a:r>
              <a:rPr sz="2400" b="1" spc="-20" dirty="0">
                <a:solidFill>
                  <a:srgbClr val="0C2FB8"/>
                </a:solidFill>
                <a:latin typeface="Arial"/>
                <a:cs typeface="Arial"/>
              </a:rPr>
              <a:t> </a:t>
            </a:r>
            <a:r>
              <a:rPr sz="2400" b="1" dirty="0">
                <a:solidFill>
                  <a:srgbClr val="0C2FB8"/>
                </a:solidFill>
                <a:latin typeface="Arial"/>
                <a:cs typeface="Arial"/>
              </a:rPr>
              <a:t>3</a:t>
            </a:r>
            <a:endParaRPr sz="2400">
              <a:latin typeface="Arial"/>
              <a:cs typeface="Arial"/>
            </a:endParaRPr>
          </a:p>
          <a:p>
            <a:pPr marL="41275">
              <a:lnSpc>
                <a:spcPct val="100000"/>
              </a:lnSpc>
              <a:spcBef>
                <a:spcPts val="1910"/>
              </a:spcBef>
            </a:pPr>
            <a:r>
              <a:rPr sz="2400" b="1" dirty="0">
                <a:solidFill>
                  <a:srgbClr val="0C2FB8"/>
                </a:solidFill>
                <a:latin typeface="Arial"/>
                <a:cs typeface="Arial"/>
              </a:rPr>
              <a:t>Stor</a:t>
            </a:r>
            <a:r>
              <a:rPr sz="2400" b="1" spc="-10" dirty="0">
                <a:solidFill>
                  <a:srgbClr val="0C2FB8"/>
                </a:solidFill>
                <a:latin typeface="Arial"/>
                <a:cs typeface="Arial"/>
              </a:rPr>
              <a:t>a</a:t>
            </a:r>
            <a:r>
              <a:rPr sz="2400" b="1" dirty="0">
                <a:solidFill>
                  <a:srgbClr val="0C2FB8"/>
                </a:solidFill>
                <a:latin typeface="Arial"/>
                <a:cs typeface="Arial"/>
              </a:rPr>
              <a:t>ge</a:t>
            </a:r>
            <a:r>
              <a:rPr sz="2400" b="1" spc="-10" dirty="0">
                <a:solidFill>
                  <a:srgbClr val="0C2FB8"/>
                </a:solidFill>
                <a:latin typeface="Arial"/>
                <a:cs typeface="Arial"/>
              </a:rPr>
              <a:t> </a:t>
            </a:r>
            <a:r>
              <a:rPr sz="2400" b="1" dirty="0">
                <a:solidFill>
                  <a:srgbClr val="0C2FB8"/>
                </a:solidFill>
                <a:latin typeface="Arial"/>
                <a:cs typeface="Arial"/>
              </a:rPr>
              <a:t>and</a:t>
            </a:r>
            <a:r>
              <a:rPr sz="2400" b="1" spc="-15" dirty="0">
                <a:solidFill>
                  <a:srgbClr val="0C2FB8"/>
                </a:solidFill>
                <a:latin typeface="Arial"/>
                <a:cs typeface="Arial"/>
              </a:rPr>
              <a:t> </a:t>
            </a:r>
            <a:r>
              <a:rPr sz="2400" b="1" dirty="0">
                <a:solidFill>
                  <a:srgbClr val="0C2FB8"/>
                </a:solidFill>
                <a:latin typeface="Arial"/>
                <a:cs typeface="Arial"/>
              </a:rPr>
              <a:t>stac</a:t>
            </a:r>
            <a:r>
              <a:rPr sz="2400" b="1" spc="-15" dirty="0">
                <a:solidFill>
                  <a:srgbClr val="0C2FB8"/>
                </a:solidFill>
                <a:latin typeface="Arial"/>
                <a:cs typeface="Arial"/>
              </a:rPr>
              <a:t>k</a:t>
            </a:r>
            <a:r>
              <a:rPr sz="2400" b="1" dirty="0">
                <a:solidFill>
                  <a:srgbClr val="0C2FB8"/>
                </a:solidFill>
                <a:latin typeface="Arial"/>
                <a:cs typeface="Arial"/>
              </a:rPr>
              <a:t>ing</a:t>
            </a:r>
            <a:endParaRPr sz="2400">
              <a:latin typeface="Arial"/>
              <a:cs typeface="Arial"/>
            </a:endParaRPr>
          </a:p>
        </p:txBody>
      </p:sp>
      <p:sp>
        <p:nvSpPr>
          <p:cNvPr id="5" name="object 5" title="Photo - an example of steel shapes being stored and stacked - heavy steel shapes from the mill"/>
          <p:cNvSpPr/>
          <p:nvPr/>
        </p:nvSpPr>
        <p:spPr>
          <a:xfrm>
            <a:off x="522516" y="2514600"/>
            <a:ext cx="3886200" cy="291465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6" name="object 6" title="Photo - an example of steel shapes being stored and stacked - heavy plate from the mill"/>
          <p:cNvSpPr/>
          <p:nvPr/>
        </p:nvSpPr>
        <p:spPr>
          <a:xfrm>
            <a:off x="4782439" y="2514600"/>
            <a:ext cx="3886199" cy="291465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7"/>
          <p:cNvSpPr txBox="1"/>
          <p:nvPr/>
        </p:nvSpPr>
        <p:spPr>
          <a:xfrm>
            <a:off x="969365" y="5617608"/>
            <a:ext cx="2962910" cy="228600"/>
          </a:xfrm>
          <a:prstGeom prst="rect">
            <a:avLst/>
          </a:prstGeom>
        </p:spPr>
        <p:txBody>
          <a:bodyPr vert="horz" wrap="square" lIns="0" tIns="0" rIns="0" bIns="0" rtlCol="0">
            <a:spAutoFit/>
          </a:bodyPr>
          <a:lstStyle/>
          <a:p>
            <a:pPr marL="12700">
              <a:lnSpc>
                <a:spcPct val="100000"/>
              </a:lnSpc>
            </a:pPr>
            <a:r>
              <a:rPr sz="1600" spc="-10" dirty="0">
                <a:latin typeface="Arial"/>
                <a:cs typeface="Arial"/>
              </a:rPr>
              <a:t>Heavy steel shapes</a:t>
            </a:r>
            <a:r>
              <a:rPr sz="1600" spc="5" dirty="0">
                <a:latin typeface="Arial"/>
                <a:cs typeface="Arial"/>
              </a:rPr>
              <a:t> </a:t>
            </a:r>
            <a:r>
              <a:rPr sz="1600" spc="-10" dirty="0">
                <a:latin typeface="Arial"/>
                <a:cs typeface="Arial"/>
              </a:rPr>
              <a:t>from</a:t>
            </a:r>
            <a:r>
              <a:rPr sz="1600" spc="20" dirty="0">
                <a:latin typeface="Arial"/>
                <a:cs typeface="Arial"/>
              </a:rPr>
              <a:t> </a:t>
            </a:r>
            <a:r>
              <a:rPr sz="1600" spc="-10" dirty="0">
                <a:latin typeface="Arial"/>
                <a:cs typeface="Arial"/>
              </a:rPr>
              <a:t>the</a:t>
            </a:r>
            <a:r>
              <a:rPr sz="1600" spc="10" dirty="0">
                <a:latin typeface="Arial"/>
                <a:cs typeface="Arial"/>
              </a:rPr>
              <a:t> </a:t>
            </a:r>
            <a:r>
              <a:rPr sz="1600" spc="-15" dirty="0">
                <a:latin typeface="Arial"/>
                <a:cs typeface="Arial"/>
              </a:rPr>
              <a:t>m</a:t>
            </a:r>
            <a:r>
              <a:rPr sz="1600" dirty="0">
                <a:latin typeface="Arial"/>
                <a:cs typeface="Arial"/>
              </a:rPr>
              <a:t>i</a:t>
            </a:r>
            <a:r>
              <a:rPr sz="1600" spc="-5" dirty="0">
                <a:latin typeface="Arial"/>
                <a:cs typeface="Arial"/>
              </a:rPr>
              <a:t>ll</a:t>
            </a:r>
            <a:endParaRPr sz="1600">
              <a:latin typeface="Arial"/>
              <a:cs typeface="Arial"/>
            </a:endParaRPr>
          </a:p>
        </p:txBody>
      </p:sp>
      <p:sp>
        <p:nvSpPr>
          <p:cNvPr id="10" name="Title 9" hidden="1"/>
          <p:cNvSpPr>
            <a:spLocks noGrp="1"/>
          </p:cNvSpPr>
          <p:nvPr>
            <p:ph type="title"/>
          </p:nvPr>
        </p:nvSpPr>
        <p:spPr>
          <a:xfrm>
            <a:off x="556361" y="555615"/>
            <a:ext cx="8031276" cy="1107996"/>
          </a:xfrm>
        </p:spPr>
        <p:txBody>
          <a:bodyPr/>
          <a:lstStyle/>
          <a:p>
            <a:r>
              <a:rPr lang="en-US" dirty="0" smtClean="0"/>
              <a:t>Material Handling Equipment – Storage and Stacking Continued</a:t>
            </a:r>
            <a:endParaRPr lang="en-US" dirty="0"/>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50</a:t>
            </a:r>
          </a:p>
        </p:txBody>
      </p:sp>
      <p:sp>
        <p:nvSpPr>
          <p:cNvPr id="8" name="object 8"/>
          <p:cNvSpPr txBox="1"/>
          <p:nvPr/>
        </p:nvSpPr>
        <p:spPr>
          <a:xfrm>
            <a:off x="5391658" y="5612789"/>
            <a:ext cx="2264410" cy="228600"/>
          </a:xfrm>
          <a:prstGeom prst="rect">
            <a:avLst/>
          </a:prstGeom>
        </p:spPr>
        <p:txBody>
          <a:bodyPr vert="horz" wrap="square" lIns="0" tIns="0" rIns="0" bIns="0" rtlCol="0">
            <a:spAutoFit/>
          </a:bodyPr>
          <a:lstStyle/>
          <a:p>
            <a:pPr marL="12700">
              <a:lnSpc>
                <a:spcPct val="100000"/>
              </a:lnSpc>
            </a:pPr>
            <a:r>
              <a:rPr sz="1600" spc="-10" dirty="0">
                <a:latin typeface="Arial"/>
                <a:cs typeface="Arial"/>
              </a:rPr>
              <a:t>Heavy plate</a:t>
            </a:r>
            <a:r>
              <a:rPr sz="1600" spc="-5" dirty="0">
                <a:latin typeface="Arial"/>
                <a:cs typeface="Arial"/>
              </a:rPr>
              <a:t> </a:t>
            </a:r>
            <a:r>
              <a:rPr sz="1600" spc="-10" dirty="0">
                <a:latin typeface="Arial"/>
                <a:cs typeface="Arial"/>
              </a:rPr>
              <a:t>from</a:t>
            </a:r>
            <a:r>
              <a:rPr sz="1600" spc="15" dirty="0">
                <a:latin typeface="Arial"/>
                <a:cs typeface="Arial"/>
              </a:rPr>
              <a:t> </a:t>
            </a:r>
            <a:r>
              <a:rPr sz="1600" spc="-10" dirty="0">
                <a:latin typeface="Arial"/>
                <a:cs typeface="Arial"/>
              </a:rPr>
              <a:t>the</a:t>
            </a:r>
            <a:r>
              <a:rPr sz="1600" spc="5" dirty="0">
                <a:latin typeface="Arial"/>
                <a:cs typeface="Arial"/>
              </a:rPr>
              <a:t> </a:t>
            </a:r>
            <a:r>
              <a:rPr sz="1600" spc="-10" dirty="0">
                <a:latin typeface="Arial"/>
                <a:cs typeface="Arial"/>
              </a:rPr>
              <a:t>mill</a:t>
            </a:r>
            <a:endParaRPr sz="1600">
              <a:latin typeface="Arial"/>
              <a:cs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4CC"/>
            </a:solidFill>
          </a:ln>
        </p:spPr>
        <p:txBody>
          <a:bodyPr wrap="square" lIns="0" tIns="0" rIns="0" bIns="0" rtlCol="0"/>
          <a:lstStyle/>
          <a:p>
            <a:endParaRPr/>
          </a:p>
        </p:txBody>
      </p:sp>
      <p:sp>
        <p:nvSpPr>
          <p:cNvPr id="3" name="object 3"/>
          <p:cNvSpPr txBox="1"/>
          <p:nvPr/>
        </p:nvSpPr>
        <p:spPr>
          <a:xfrm>
            <a:off x="535940" y="486647"/>
            <a:ext cx="6322060" cy="457200"/>
          </a:xfrm>
          <a:prstGeom prst="rect">
            <a:avLst/>
          </a:prstGeom>
        </p:spPr>
        <p:txBody>
          <a:bodyPr vert="horz" wrap="square" lIns="0" tIns="0" rIns="0" bIns="0" rtlCol="0">
            <a:spAutoFit/>
          </a:bodyPr>
          <a:lstStyle/>
          <a:p>
            <a:pPr marL="12700">
              <a:lnSpc>
                <a:spcPts val="4285"/>
              </a:lnSpc>
              <a:tabLst>
                <a:tab pos="3947795" algn="l"/>
              </a:tabLst>
            </a:pPr>
            <a:r>
              <a:rPr sz="3600" b="1" dirty="0">
                <a:solidFill>
                  <a:srgbClr val="0C2FB8"/>
                </a:solidFill>
                <a:latin typeface="Arial"/>
                <a:cs typeface="Arial"/>
              </a:rPr>
              <a:t>Mate</a:t>
            </a:r>
            <a:r>
              <a:rPr sz="3600" b="1" spc="5" dirty="0">
                <a:solidFill>
                  <a:srgbClr val="0C2FB8"/>
                </a:solidFill>
                <a:latin typeface="Arial"/>
                <a:cs typeface="Arial"/>
              </a:rPr>
              <a:t>r</a:t>
            </a:r>
            <a:r>
              <a:rPr sz="3600" b="1" dirty="0">
                <a:solidFill>
                  <a:srgbClr val="0C2FB8"/>
                </a:solidFill>
                <a:latin typeface="Arial"/>
                <a:cs typeface="Arial"/>
              </a:rPr>
              <a:t>ial</a:t>
            </a:r>
            <a:r>
              <a:rPr sz="3600" b="1" spc="-15" dirty="0">
                <a:solidFill>
                  <a:srgbClr val="0C2FB8"/>
                </a:solidFill>
                <a:latin typeface="Arial"/>
                <a:cs typeface="Arial"/>
              </a:rPr>
              <a:t> </a:t>
            </a:r>
            <a:r>
              <a:rPr sz="3600" b="1" dirty="0">
                <a:solidFill>
                  <a:srgbClr val="0C2FB8"/>
                </a:solidFill>
                <a:latin typeface="Arial"/>
                <a:cs typeface="Arial"/>
              </a:rPr>
              <a:t>Handli</a:t>
            </a:r>
            <a:r>
              <a:rPr sz="3600" b="1" spc="-15" dirty="0">
                <a:solidFill>
                  <a:srgbClr val="0C2FB8"/>
                </a:solidFill>
                <a:latin typeface="Arial"/>
                <a:cs typeface="Arial"/>
              </a:rPr>
              <a:t>n</a:t>
            </a:r>
            <a:r>
              <a:rPr sz="3600" b="1" dirty="0">
                <a:solidFill>
                  <a:srgbClr val="0C2FB8"/>
                </a:solidFill>
                <a:latin typeface="Arial"/>
                <a:cs typeface="Arial"/>
              </a:rPr>
              <a:t>g	Equi</a:t>
            </a:r>
            <a:r>
              <a:rPr sz="3600" b="1" spc="-15" dirty="0">
                <a:solidFill>
                  <a:srgbClr val="0C2FB8"/>
                </a:solidFill>
                <a:latin typeface="Arial"/>
                <a:cs typeface="Arial"/>
              </a:rPr>
              <a:t>p</a:t>
            </a:r>
            <a:r>
              <a:rPr sz="3600" b="1" dirty="0">
                <a:solidFill>
                  <a:srgbClr val="0C2FB8"/>
                </a:solidFill>
                <a:latin typeface="Arial"/>
                <a:cs typeface="Arial"/>
              </a:rPr>
              <a:t>ment</a:t>
            </a:r>
            <a:endParaRPr sz="3600">
              <a:latin typeface="Arial"/>
              <a:cs typeface="Arial"/>
            </a:endParaRPr>
          </a:p>
        </p:txBody>
      </p:sp>
      <p:sp>
        <p:nvSpPr>
          <p:cNvPr id="4" name="object 4"/>
          <p:cNvSpPr txBox="1"/>
          <p:nvPr/>
        </p:nvSpPr>
        <p:spPr>
          <a:xfrm>
            <a:off x="535940" y="1011205"/>
            <a:ext cx="8165465" cy="4951095"/>
          </a:xfrm>
          <a:prstGeom prst="rect">
            <a:avLst/>
          </a:prstGeom>
        </p:spPr>
        <p:txBody>
          <a:bodyPr vert="horz" wrap="square" lIns="0" tIns="0" rIns="0" bIns="0" rtlCol="0">
            <a:spAutoFit/>
          </a:bodyPr>
          <a:lstStyle/>
          <a:p>
            <a:pPr marL="12700">
              <a:lnSpc>
                <a:spcPct val="100000"/>
              </a:lnSpc>
            </a:pPr>
            <a:r>
              <a:rPr sz="2400" b="1" dirty="0">
                <a:solidFill>
                  <a:srgbClr val="0C2FB8"/>
                </a:solidFill>
                <a:latin typeface="Arial"/>
                <a:cs typeface="Arial"/>
              </a:rPr>
              <a:t>Module</a:t>
            </a:r>
            <a:r>
              <a:rPr sz="2400" b="1" spc="-20" dirty="0">
                <a:solidFill>
                  <a:srgbClr val="0C2FB8"/>
                </a:solidFill>
                <a:latin typeface="Arial"/>
                <a:cs typeface="Arial"/>
              </a:rPr>
              <a:t> </a:t>
            </a:r>
            <a:r>
              <a:rPr sz="2400" b="1" dirty="0">
                <a:solidFill>
                  <a:srgbClr val="0C2FB8"/>
                </a:solidFill>
                <a:latin typeface="Arial"/>
                <a:cs typeface="Arial"/>
              </a:rPr>
              <a:t>3</a:t>
            </a:r>
            <a:endParaRPr sz="2400">
              <a:latin typeface="Arial"/>
              <a:cs typeface="Arial"/>
            </a:endParaRPr>
          </a:p>
          <a:p>
            <a:pPr marL="41275">
              <a:lnSpc>
                <a:spcPct val="100000"/>
              </a:lnSpc>
              <a:spcBef>
                <a:spcPts val="1910"/>
              </a:spcBef>
            </a:pPr>
            <a:r>
              <a:rPr sz="2400" b="1" dirty="0">
                <a:solidFill>
                  <a:srgbClr val="FF0000"/>
                </a:solidFill>
                <a:latin typeface="Arial"/>
                <a:cs typeface="Arial"/>
              </a:rPr>
              <a:t>H</a:t>
            </a:r>
            <a:r>
              <a:rPr sz="2400" b="1" spc="-10" dirty="0">
                <a:solidFill>
                  <a:srgbClr val="FF0000"/>
                </a:solidFill>
                <a:latin typeface="Arial"/>
                <a:cs typeface="Arial"/>
              </a:rPr>
              <a:t>a</a:t>
            </a:r>
            <a:r>
              <a:rPr sz="2400" b="1" dirty="0">
                <a:solidFill>
                  <a:srgbClr val="FF0000"/>
                </a:solidFill>
                <a:latin typeface="Arial"/>
                <a:cs typeface="Arial"/>
              </a:rPr>
              <a:t>zard</a:t>
            </a:r>
            <a:r>
              <a:rPr sz="2400" b="1" spc="5" dirty="0">
                <a:solidFill>
                  <a:srgbClr val="FF0000"/>
                </a:solidFill>
                <a:latin typeface="Arial"/>
                <a:cs typeface="Arial"/>
              </a:rPr>
              <a:t> </a:t>
            </a:r>
            <a:r>
              <a:rPr sz="2400" b="1" dirty="0">
                <a:solidFill>
                  <a:srgbClr val="FF0000"/>
                </a:solidFill>
                <a:latin typeface="Arial"/>
                <a:cs typeface="Arial"/>
              </a:rPr>
              <a:t>P</a:t>
            </a:r>
            <a:r>
              <a:rPr sz="2400" b="1" spc="-10" dirty="0">
                <a:solidFill>
                  <a:srgbClr val="FF0000"/>
                </a:solidFill>
                <a:latin typeface="Arial"/>
                <a:cs typeface="Arial"/>
              </a:rPr>
              <a:t>o</a:t>
            </a:r>
            <a:r>
              <a:rPr sz="2400" b="1" dirty="0">
                <a:solidFill>
                  <a:srgbClr val="FF0000"/>
                </a:solidFill>
                <a:latin typeface="Arial"/>
                <a:cs typeface="Arial"/>
              </a:rPr>
              <a:t>tential:</a:t>
            </a:r>
            <a:r>
              <a:rPr sz="2400" b="1" spc="-15" dirty="0">
                <a:solidFill>
                  <a:srgbClr val="FF0000"/>
                </a:solidFill>
                <a:latin typeface="Arial"/>
                <a:cs typeface="Arial"/>
              </a:rPr>
              <a:t> </a:t>
            </a:r>
            <a:r>
              <a:rPr sz="2400" b="1" dirty="0">
                <a:solidFill>
                  <a:srgbClr val="FF0000"/>
                </a:solidFill>
                <a:latin typeface="Arial"/>
                <a:cs typeface="Arial"/>
              </a:rPr>
              <a:t>Stor</a:t>
            </a:r>
            <a:r>
              <a:rPr sz="2400" b="1" spc="-10" dirty="0">
                <a:solidFill>
                  <a:srgbClr val="FF0000"/>
                </a:solidFill>
                <a:latin typeface="Arial"/>
                <a:cs typeface="Arial"/>
              </a:rPr>
              <a:t>e</a:t>
            </a:r>
            <a:r>
              <a:rPr sz="2400" b="1" dirty="0">
                <a:solidFill>
                  <a:srgbClr val="FF0000"/>
                </a:solidFill>
                <a:latin typeface="Arial"/>
                <a:cs typeface="Arial"/>
              </a:rPr>
              <a:t>d</a:t>
            </a:r>
            <a:r>
              <a:rPr sz="2400" b="1" spc="-15" dirty="0">
                <a:solidFill>
                  <a:srgbClr val="FF0000"/>
                </a:solidFill>
                <a:latin typeface="Arial"/>
                <a:cs typeface="Arial"/>
              </a:rPr>
              <a:t> </a:t>
            </a:r>
            <a:r>
              <a:rPr sz="2400" b="1" dirty="0">
                <a:solidFill>
                  <a:srgbClr val="FF0000"/>
                </a:solidFill>
                <a:latin typeface="Arial"/>
                <a:cs typeface="Arial"/>
              </a:rPr>
              <a:t>materials</a:t>
            </a:r>
            <a:endParaRPr sz="2400">
              <a:latin typeface="Arial"/>
              <a:cs typeface="Arial"/>
            </a:endParaRPr>
          </a:p>
          <a:p>
            <a:pPr marL="384175" indent="-342900">
              <a:lnSpc>
                <a:spcPct val="100000"/>
              </a:lnSpc>
              <a:buClr>
                <a:srgbClr val="0C2FB8"/>
              </a:buClr>
              <a:buFont typeface="Wingdings"/>
              <a:buChar char=""/>
              <a:tabLst>
                <a:tab pos="384810" algn="l"/>
              </a:tabLst>
            </a:pPr>
            <a:r>
              <a:rPr sz="2400" dirty="0">
                <a:latin typeface="Arial"/>
                <a:cs typeface="Arial"/>
              </a:rPr>
              <a:t>I</a:t>
            </a:r>
            <a:r>
              <a:rPr sz="2400" spc="5" dirty="0">
                <a:latin typeface="Arial"/>
                <a:cs typeface="Arial"/>
              </a:rPr>
              <a:t>m</a:t>
            </a:r>
            <a:r>
              <a:rPr sz="2400" dirty="0">
                <a:latin typeface="Arial"/>
                <a:cs typeface="Arial"/>
              </a:rPr>
              <a:t>properly stored </a:t>
            </a:r>
            <a:r>
              <a:rPr sz="2400" spc="5" dirty="0">
                <a:latin typeface="Arial"/>
                <a:cs typeface="Arial"/>
              </a:rPr>
              <a:t>m</a:t>
            </a:r>
            <a:r>
              <a:rPr sz="2400" dirty="0">
                <a:latin typeface="Arial"/>
                <a:cs typeface="Arial"/>
              </a:rPr>
              <a:t>ateria</a:t>
            </a:r>
            <a:r>
              <a:rPr sz="2400" spc="-10" dirty="0">
                <a:latin typeface="Arial"/>
                <a:cs typeface="Arial"/>
              </a:rPr>
              <a:t>l</a:t>
            </a:r>
            <a:r>
              <a:rPr sz="2400" dirty="0">
                <a:latin typeface="Arial"/>
                <a:cs typeface="Arial"/>
              </a:rPr>
              <a:t>s </a:t>
            </a:r>
            <a:r>
              <a:rPr sz="2400" spc="5" dirty="0">
                <a:latin typeface="Arial"/>
                <a:cs typeface="Arial"/>
              </a:rPr>
              <a:t>m</a:t>
            </a:r>
            <a:r>
              <a:rPr sz="2400" dirty="0">
                <a:latin typeface="Arial"/>
                <a:cs typeface="Arial"/>
              </a:rPr>
              <a:t>ay</a:t>
            </a:r>
            <a:r>
              <a:rPr sz="2400" spc="10" dirty="0">
                <a:latin typeface="Arial"/>
                <a:cs typeface="Arial"/>
              </a:rPr>
              <a:t> </a:t>
            </a:r>
            <a:r>
              <a:rPr sz="2400" dirty="0">
                <a:latin typeface="Arial"/>
                <a:cs typeface="Arial"/>
              </a:rPr>
              <a:t>fal</a:t>
            </a:r>
            <a:r>
              <a:rPr sz="2400" spc="-10" dirty="0">
                <a:latin typeface="Arial"/>
                <a:cs typeface="Arial"/>
              </a:rPr>
              <a:t>l</a:t>
            </a:r>
            <a:r>
              <a:rPr sz="2400" dirty="0">
                <a:latin typeface="Arial"/>
                <a:cs typeface="Arial"/>
              </a:rPr>
              <a:t>, a</a:t>
            </a:r>
            <a:r>
              <a:rPr sz="2400" spc="-10" dirty="0">
                <a:latin typeface="Arial"/>
                <a:cs typeface="Arial"/>
              </a:rPr>
              <a:t>n</a:t>
            </a:r>
            <a:r>
              <a:rPr sz="2400" dirty="0">
                <a:latin typeface="Arial"/>
                <a:cs typeface="Arial"/>
              </a:rPr>
              <a:t>d</a:t>
            </a:r>
            <a:r>
              <a:rPr sz="2400" spc="10" dirty="0">
                <a:latin typeface="Arial"/>
                <a:cs typeface="Arial"/>
              </a:rPr>
              <a:t> </a:t>
            </a:r>
            <a:r>
              <a:rPr sz="2400" dirty="0">
                <a:latin typeface="Arial"/>
                <a:cs typeface="Arial"/>
              </a:rPr>
              <a:t>i</a:t>
            </a:r>
            <a:r>
              <a:rPr sz="2400" spc="-10" dirty="0">
                <a:latin typeface="Arial"/>
                <a:cs typeface="Arial"/>
              </a:rPr>
              <a:t>n</a:t>
            </a:r>
            <a:r>
              <a:rPr sz="2400" dirty="0">
                <a:latin typeface="Arial"/>
                <a:cs typeface="Arial"/>
              </a:rPr>
              <a:t>jure</a:t>
            </a:r>
            <a:r>
              <a:rPr sz="2400" spc="20" dirty="0">
                <a:latin typeface="Arial"/>
                <a:cs typeface="Arial"/>
              </a:rPr>
              <a:t> </a:t>
            </a:r>
            <a:r>
              <a:rPr sz="2400" dirty="0">
                <a:latin typeface="Arial"/>
                <a:cs typeface="Arial"/>
              </a:rPr>
              <a:t>w</a:t>
            </a:r>
            <a:r>
              <a:rPr sz="2400" spc="-10" dirty="0">
                <a:latin typeface="Arial"/>
                <a:cs typeface="Arial"/>
              </a:rPr>
              <a:t>o</a:t>
            </a:r>
            <a:r>
              <a:rPr sz="2400" dirty="0">
                <a:latin typeface="Arial"/>
                <a:cs typeface="Arial"/>
              </a:rPr>
              <a:t>rkers</a:t>
            </a:r>
            <a:endParaRPr sz="2400">
              <a:latin typeface="Arial"/>
              <a:cs typeface="Arial"/>
            </a:endParaRPr>
          </a:p>
          <a:p>
            <a:pPr marL="384175" marR="706120" indent="-342900">
              <a:lnSpc>
                <a:spcPct val="100000"/>
              </a:lnSpc>
              <a:buClr>
                <a:srgbClr val="0C2FB8"/>
              </a:buClr>
              <a:buFont typeface="Wingdings"/>
              <a:buChar char=""/>
              <a:tabLst>
                <a:tab pos="384810" algn="l"/>
              </a:tabLst>
            </a:pPr>
            <a:r>
              <a:rPr sz="2400" dirty="0">
                <a:latin typeface="Arial"/>
                <a:cs typeface="Arial"/>
              </a:rPr>
              <a:t>I</a:t>
            </a:r>
            <a:r>
              <a:rPr sz="2400" spc="5" dirty="0">
                <a:latin typeface="Arial"/>
                <a:cs typeface="Arial"/>
              </a:rPr>
              <a:t>m</a:t>
            </a:r>
            <a:r>
              <a:rPr sz="2400" dirty="0">
                <a:latin typeface="Arial"/>
                <a:cs typeface="Arial"/>
              </a:rPr>
              <a:t>proper ma</a:t>
            </a:r>
            <a:r>
              <a:rPr sz="2400" spc="-10" dirty="0">
                <a:latin typeface="Arial"/>
                <a:cs typeface="Arial"/>
              </a:rPr>
              <a:t>n</a:t>
            </a:r>
            <a:r>
              <a:rPr sz="2400" dirty="0">
                <a:latin typeface="Arial"/>
                <a:cs typeface="Arial"/>
              </a:rPr>
              <a:t>ual</a:t>
            </a:r>
            <a:r>
              <a:rPr sz="2400" spc="15" dirty="0">
                <a:latin typeface="Arial"/>
                <a:cs typeface="Arial"/>
              </a:rPr>
              <a:t> </a:t>
            </a:r>
            <a:r>
              <a:rPr sz="2400" dirty="0">
                <a:latin typeface="Arial"/>
                <a:cs typeface="Arial"/>
              </a:rPr>
              <a:t>l</a:t>
            </a:r>
            <a:r>
              <a:rPr sz="2400" spc="-10" dirty="0">
                <a:latin typeface="Arial"/>
                <a:cs typeface="Arial"/>
              </a:rPr>
              <a:t>i</a:t>
            </a:r>
            <a:r>
              <a:rPr sz="2400" dirty="0">
                <a:latin typeface="Arial"/>
                <a:cs typeface="Arial"/>
              </a:rPr>
              <a:t>f</a:t>
            </a:r>
            <a:r>
              <a:rPr sz="2400" spc="5" dirty="0">
                <a:latin typeface="Arial"/>
                <a:cs typeface="Arial"/>
              </a:rPr>
              <a:t>t</a:t>
            </a:r>
            <a:r>
              <a:rPr sz="2400" dirty="0">
                <a:latin typeface="Arial"/>
                <a:cs typeface="Arial"/>
              </a:rPr>
              <a:t>i</a:t>
            </a:r>
            <a:r>
              <a:rPr sz="2400" spc="-10" dirty="0">
                <a:latin typeface="Arial"/>
                <a:cs typeface="Arial"/>
              </a:rPr>
              <a:t>n</a:t>
            </a:r>
            <a:r>
              <a:rPr sz="2400" dirty="0">
                <a:latin typeface="Arial"/>
                <a:cs typeface="Arial"/>
              </a:rPr>
              <a:t>g</a:t>
            </a:r>
            <a:r>
              <a:rPr sz="2400" spc="10" dirty="0">
                <a:latin typeface="Arial"/>
                <a:cs typeface="Arial"/>
              </a:rPr>
              <a:t> </a:t>
            </a:r>
            <a:r>
              <a:rPr sz="2400" dirty="0">
                <a:latin typeface="Arial"/>
                <a:cs typeface="Arial"/>
              </a:rPr>
              <a:t>or c</a:t>
            </a:r>
            <a:r>
              <a:rPr sz="2400" spc="-10" dirty="0">
                <a:latin typeface="Arial"/>
                <a:cs typeface="Arial"/>
              </a:rPr>
              <a:t>a</a:t>
            </a:r>
            <a:r>
              <a:rPr sz="2400" dirty="0">
                <a:latin typeface="Arial"/>
                <a:cs typeface="Arial"/>
              </a:rPr>
              <a:t>r</a:t>
            </a:r>
            <a:r>
              <a:rPr sz="2400" spc="5" dirty="0">
                <a:latin typeface="Arial"/>
                <a:cs typeface="Arial"/>
              </a:rPr>
              <a:t>r</a:t>
            </a:r>
            <a:r>
              <a:rPr sz="2400" dirty="0">
                <a:latin typeface="Arial"/>
                <a:cs typeface="Arial"/>
              </a:rPr>
              <a:t>yi</a:t>
            </a:r>
            <a:r>
              <a:rPr sz="2400" spc="-10" dirty="0">
                <a:latin typeface="Arial"/>
                <a:cs typeface="Arial"/>
              </a:rPr>
              <a:t>n</a:t>
            </a:r>
            <a:r>
              <a:rPr sz="2400" dirty="0">
                <a:latin typeface="Arial"/>
                <a:cs typeface="Arial"/>
              </a:rPr>
              <a:t>g</a:t>
            </a:r>
            <a:r>
              <a:rPr sz="2400" spc="10" dirty="0">
                <a:latin typeface="Arial"/>
                <a:cs typeface="Arial"/>
              </a:rPr>
              <a:t> </a:t>
            </a:r>
            <a:r>
              <a:rPr sz="2400" dirty="0">
                <a:latin typeface="Arial"/>
                <a:cs typeface="Arial"/>
              </a:rPr>
              <a:t>l</a:t>
            </a:r>
            <a:r>
              <a:rPr sz="2400" spc="-10" dirty="0">
                <a:latin typeface="Arial"/>
                <a:cs typeface="Arial"/>
              </a:rPr>
              <a:t>o</a:t>
            </a:r>
            <a:r>
              <a:rPr sz="2400" dirty="0">
                <a:latin typeface="Arial"/>
                <a:cs typeface="Arial"/>
              </a:rPr>
              <a:t>ads</a:t>
            </a:r>
            <a:r>
              <a:rPr sz="2400" spc="5" dirty="0">
                <a:latin typeface="Arial"/>
                <a:cs typeface="Arial"/>
              </a:rPr>
              <a:t> </a:t>
            </a:r>
            <a:r>
              <a:rPr sz="2400" dirty="0">
                <a:latin typeface="Arial"/>
                <a:cs typeface="Arial"/>
              </a:rPr>
              <a:t>that are</a:t>
            </a:r>
            <a:r>
              <a:rPr sz="2400" spc="-10" dirty="0">
                <a:latin typeface="Arial"/>
                <a:cs typeface="Arial"/>
              </a:rPr>
              <a:t> </a:t>
            </a:r>
            <a:r>
              <a:rPr sz="2400" dirty="0">
                <a:latin typeface="Arial"/>
                <a:cs typeface="Arial"/>
              </a:rPr>
              <a:t>too l</a:t>
            </a:r>
            <a:r>
              <a:rPr sz="2400" spc="-10" dirty="0">
                <a:latin typeface="Arial"/>
                <a:cs typeface="Arial"/>
              </a:rPr>
              <a:t>a</a:t>
            </a:r>
            <a:r>
              <a:rPr sz="2400" dirty="0">
                <a:latin typeface="Arial"/>
                <a:cs typeface="Arial"/>
              </a:rPr>
              <a:t>rge</a:t>
            </a:r>
            <a:r>
              <a:rPr sz="2400" spc="10" dirty="0">
                <a:latin typeface="Arial"/>
                <a:cs typeface="Arial"/>
              </a:rPr>
              <a:t> </a:t>
            </a:r>
            <a:r>
              <a:rPr sz="2400" dirty="0">
                <a:latin typeface="Arial"/>
                <a:cs typeface="Arial"/>
              </a:rPr>
              <a:t>or </a:t>
            </a:r>
            <a:r>
              <a:rPr sz="2400" spc="-10" dirty="0">
                <a:latin typeface="Arial"/>
                <a:cs typeface="Arial"/>
              </a:rPr>
              <a:t>h</a:t>
            </a:r>
            <a:r>
              <a:rPr sz="2400" dirty="0">
                <a:latin typeface="Arial"/>
                <a:cs typeface="Arial"/>
              </a:rPr>
              <a:t>eavy</a:t>
            </a:r>
            <a:endParaRPr sz="2400">
              <a:latin typeface="Arial"/>
              <a:cs typeface="Arial"/>
            </a:endParaRPr>
          </a:p>
          <a:p>
            <a:pPr marL="384175" indent="-342900">
              <a:lnSpc>
                <a:spcPct val="100000"/>
              </a:lnSpc>
              <a:buClr>
                <a:srgbClr val="0C2FB8"/>
              </a:buClr>
              <a:buFont typeface="Wingdings"/>
              <a:buChar char=""/>
              <a:tabLst>
                <a:tab pos="384810" algn="l"/>
              </a:tabLst>
            </a:pPr>
            <a:r>
              <a:rPr sz="2400" dirty="0">
                <a:latin typeface="Arial"/>
                <a:cs typeface="Arial"/>
              </a:rPr>
              <a:t>B</a:t>
            </a:r>
            <a:r>
              <a:rPr sz="2400" spc="-10" dirty="0">
                <a:latin typeface="Arial"/>
                <a:cs typeface="Arial"/>
              </a:rPr>
              <a:t>e</a:t>
            </a:r>
            <a:r>
              <a:rPr sz="2400" dirty="0">
                <a:latin typeface="Arial"/>
                <a:cs typeface="Arial"/>
              </a:rPr>
              <a:t>i</a:t>
            </a:r>
            <a:r>
              <a:rPr sz="2400" spc="-10" dirty="0">
                <a:latin typeface="Arial"/>
                <a:cs typeface="Arial"/>
              </a:rPr>
              <a:t>n</a:t>
            </a:r>
            <a:r>
              <a:rPr sz="2400" dirty="0">
                <a:latin typeface="Arial"/>
                <a:cs typeface="Arial"/>
              </a:rPr>
              <a:t>g</a:t>
            </a:r>
            <a:r>
              <a:rPr sz="2400" spc="20" dirty="0">
                <a:latin typeface="Arial"/>
                <a:cs typeface="Arial"/>
              </a:rPr>
              <a:t> </a:t>
            </a:r>
            <a:r>
              <a:rPr sz="2400" dirty="0">
                <a:latin typeface="Arial"/>
                <a:cs typeface="Arial"/>
              </a:rPr>
              <a:t>st</a:t>
            </a:r>
            <a:r>
              <a:rPr sz="2400" spc="5" dirty="0">
                <a:latin typeface="Arial"/>
                <a:cs typeface="Arial"/>
              </a:rPr>
              <a:t>r</a:t>
            </a:r>
            <a:r>
              <a:rPr sz="2400" dirty="0">
                <a:latin typeface="Arial"/>
                <a:cs typeface="Arial"/>
              </a:rPr>
              <a:t>uck</a:t>
            </a:r>
            <a:r>
              <a:rPr sz="2400" spc="-25" dirty="0">
                <a:latin typeface="Arial"/>
                <a:cs typeface="Arial"/>
              </a:rPr>
              <a:t> </a:t>
            </a:r>
            <a:r>
              <a:rPr sz="2400" dirty="0">
                <a:latin typeface="Arial"/>
                <a:cs typeface="Arial"/>
              </a:rPr>
              <a:t>by materia</a:t>
            </a:r>
            <a:r>
              <a:rPr sz="2400" spc="-10" dirty="0">
                <a:latin typeface="Arial"/>
                <a:cs typeface="Arial"/>
              </a:rPr>
              <a:t>l</a:t>
            </a:r>
            <a:r>
              <a:rPr sz="2400" dirty="0">
                <a:latin typeface="Arial"/>
                <a:cs typeface="Arial"/>
              </a:rPr>
              <a:t>s</a:t>
            </a:r>
            <a:r>
              <a:rPr sz="2400" spc="10" dirty="0">
                <a:latin typeface="Arial"/>
                <a:cs typeface="Arial"/>
              </a:rPr>
              <a:t> </a:t>
            </a:r>
            <a:r>
              <a:rPr sz="2400" dirty="0">
                <a:latin typeface="Arial"/>
                <a:cs typeface="Arial"/>
              </a:rPr>
              <a:t>or </a:t>
            </a:r>
            <a:r>
              <a:rPr sz="2400" spc="-10" dirty="0">
                <a:latin typeface="Arial"/>
                <a:cs typeface="Arial"/>
              </a:rPr>
              <a:t>b</a:t>
            </a:r>
            <a:r>
              <a:rPr sz="2400" dirty="0">
                <a:latin typeface="Arial"/>
                <a:cs typeface="Arial"/>
              </a:rPr>
              <a:t>ei</a:t>
            </a:r>
            <a:r>
              <a:rPr sz="2400" spc="-10" dirty="0">
                <a:latin typeface="Arial"/>
                <a:cs typeface="Arial"/>
              </a:rPr>
              <a:t>n</a:t>
            </a:r>
            <a:r>
              <a:rPr sz="2400" dirty="0">
                <a:latin typeface="Arial"/>
                <a:cs typeface="Arial"/>
              </a:rPr>
              <a:t>g</a:t>
            </a:r>
            <a:r>
              <a:rPr sz="2400" spc="20" dirty="0">
                <a:latin typeface="Arial"/>
                <a:cs typeface="Arial"/>
              </a:rPr>
              <a:t> </a:t>
            </a:r>
            <a:r>
              <a:rPr sz="2400" dirty="0">
                <a:latin typeface="Arial"/>
                <a:cs typeface="Arial"/>
              </a:rPr>
              <a:t>cau</a:t>
            </a:r>
            <a:r>
              <a:rPr sz="2400" spc="-10" dirty="0">
                <a:latin typeface="Arial"/>
                <a:cs typeface="Arial"/>
              </a:rPr>
              <a:t>g</a:t>
            </a:r>
            <a:r>
              <a:rPr sz="2400" dirty="0">
                <a:latin typeface="Arial"/>
                <a:cs typeface="Arial"/>
              </a:rPr>
              <a:t>ht in</a:t>
            </a:r>
            <a:r>
              <a:rPr sz="2400" spc="5" dirty="0">
                <a:latin typeface="Arial"/>
                <a:cs typeface="Arial"/>
              </a:rPr>
              <a:t> </a:t>
            </a:r>
            <a:r>
              <a:rPr sz="2400" dirty="0">
                <a:latin typeface="Arial"/>
                <a:cs typeface="Arial"/>
              </a:rPr>
              <a:t>pi</a:t>
            </a:r>
            <a:r>
              <a:rPr sz="2400" spc="-10" dirty="0">
                <a:latin typeface="Arial"/>
                <a:cs typeface="Arial"/>
              </a:rPr>
              <a:t>n</a:t>
            </a:r>
            <a:r>
              <a:rPr sz="2400" dirty="0">
                <a:latin typeface="Arial"/>
                <a:cs typeface="Arial"/>
              </a:rPr>
              <a:t>ch</a:t>
            </a:r>
            <a:r>
              <a:rPr sz="2400" spc="10" dirty="0">
                <a:latin typeface="Arial"/>
                <a:cs typeface="Arial"/>
              </a:rPr>
              <a:t> </a:t>
            </a:r>
            <a:r>
              <a:rPr sz="2400" dirty="0">
                <a:latin typeface="Arial"/>
                <a:cs typeface="Arial"/>
              </a:rPr>
              <a:t>po</a:t>
            </a:r>
            <a:r>
              <a:rPr sz="2400" spc="-10" dirty="0">
                <a:latin typeface="Arial"/>
                <a:cs typeface="Arial"/>
              </a:rPr>
              <a:t>i</a:t>
            </a:r>
            <a:r>
              <a:rPr sz="2400" dirty="0">
                <a:latin typeface="Arial"/>
                <a:cs typeface="Arial"/>
              </a:rPr>
              <a:t>nts</a:t>
            </a:r>
            <a:endParaRPr sz="2400">
              <a:latin typeface="Arial"/>
              <a:cs typeface="Arial"/>
            </a:endParaRPr>
          </a:p>
          <a:p>
            <a:pPr marL="384175" indent="-342900">
              <a:lnSpc>
                <a:spcPct val="100000"/>
              </a:lnSpc>
              <a:buClr>
                <a:srgbClr val="0C2FB8"/>
              </a:buClr>
              <a:buFont typeface="Wingdings"/>
              <a:buChar char=""/>
              <a:tabLst>
                <a:tab pos="384810" algn="l"/>
              </a:tabLst>
            </a:pPr>
            <a:r>
              <a:rPr sz="2400" dirty="0">
                <a:latin typeface="Arial"/>
                <a:cs typeface="Arial"/>
              </a:rPr>
              <a:t>Incor</a:t>
            </a:r>
            <a:r>
              <a:rPr sz="2400" spc="5" dirty="0">
                <a:latin typeface="Arial"/>
                <a:cs typeface="Arial"/>
              </a:rPr>
              <a:t>r</a:t>
            </a:r>
            <a:r>
              <a:rPr sz="2400" dirty="0">
                <a:latin typeface="Arial"/>
                <a:cs typeface="Arial"/>
              </a:rPr>
              <a:t>ectly</a:t>
            </a:r>
            <a:r>
              <a:rPr sz="2400" spc="-10" dirty="0">
                <a:latin typeface="Arial"/>
                <a:cs typeface="Arial"/>
              </a:rPr>
              <a:t> </a:t>
            </a:r>
            <a:r>
              <a:rPr sz="2400" dirty="0">
                <a:latin typeface="Arial"/>
                <a:cs typeface="Arial"/>
              </a:rPr>
              <a:t>cutting ti</a:t>
            </a:r>
            <a:r>
              <a:rPr sz="2400" spc="-10" dirty="0">
                <a:latin typeface="Arial"/>
                <a:cs typeface="Arial"/>
              </a:rPr>
              <a:t>e</a:t>
            </a:r>
            <a:r>
              <a:rPr sz="2400" dirty="0">
                <a:latin typeface="Arial"/>
                <a:cs typeface="Arial"/>
              </a:rPr>
              <a:t>s or securi</a:t>
            </a:r>
            <a:r>
              <a:rPr sz="2400" spc="-10" dirty="0">
                <a:latin typeface="Arial"/>
                <a:cs typeface="Arial"/>
              </a:rPr>
              <a:t>n</a:t>
            </a:r>
            <a:r>
              <a:rPr sz="2400" dirty="0">
                <a:latin typeface="Arial"/>
                <a:cs typeface="Arial"/>
              </a:rPr>
              <a:t>g</a:t>
            </a:r>
            <a:r>
              <a:rPr sz="2400" spc="25" dirty="0">
                <a:latin typeface="Arial"/>
                <a:cs typeface="Arial"/>
              </a:rPr>
              <a:t> </a:t>
            </a:r>
            <a:r>
              <a:rPr sz="2400" dirty="0">
                <a:latin typeface="Arial"/>
                <a:cs typeface="Arial"/>
              </a:rPr>
              <a:t>dev</a:t>
            </a:r>
            <a:r>
              <a:rPr sz="2400" spc="-10" dirty="0">
                <a:latin typeface="Arial"/>
                <a:cs typeface="Arial"/>
              </a:rPr>
              <a:t>i</a:t>
            </a:r>
            <a:r>
              <a:rPr sz="2400" dirty="0">
                <a:latin typeface="Arial"/>
                <a:cs typeface="Arial"/>
              </a:rPr>
              <a:t>ces</a:t>
            </a:r>
            <a:endParaRPr sz="2400">
              <a:latin typeface="Arial"/>
              <a:cs typeface="Arial"/>
            </a:endParaRPr>
          </a:p>
          <a:p>
            <a:pPr marL="41275">
              <a:lnSpc>
                <a:spcPct val="100000"/>
              </a:lnSpc>
            </a:pPr>
            <a:r>
              <a:rPr sz="2400" b="1" dirty="0">
                <a:solidFill>
                  <a:srgbClr val="00AF50"/>
                </a:solidFill>
                <a:latin typeface="Arial"/>
                <a:cs typeface="Arial"/>
              </a:rPr>
              <a:t>H</a:t>
            </a:r>
            <a:r>
              <a:rPr sz="2400" b="1" spc="-10" dirty="0">
                <a:solidFill>
                  <a:srgbClr val="00AF50"/>
                </a:solidFill>
                <a:latin typeface="Arial"/>
                <a:cs typeface="Arial"/>
              </a:rPr>
              <a:t>a</a:t>
            </a:r>
            <a:r>
              <a:rPr sz="2400" b="1" dirty="0">
                <a:solidFill>
                  <a:srgbClr val="00AF50"/>
                </a:solidFill>
                <a:latin typeface="Arial"/>
                <a:cs typeface="Arial"/>
              </a:rPr>
              <a:t>zard</a:t>
            </a:r>
            <a:r>
              <a:rPr sz="2400" b="1" spc="10" dirty="0">
                <a:solidFill>
                  <a:srgbClr val="00AF50"/>
                </a:solidFill>
                <a:latin typeface="Arial"/>
                <a:cs typeface="Arial"/>
              </a:rPr>
              <a:t> </a:t>
            </a:r>
            <a:r>
              <a:rPr sz="2400" b="1" dirty="0">
                <a:solidFill>
                  <a:srgbClr val="00AF50"/>
                </a:solidFill>
                <a:latin typeface="Arial"/>
                <a:cs typeface="Arial"/>
              </a:rPr>
              <a:t>A</a:t>
            </a:r>
            <a:r>
              <a:rPr sz="2400" b="1" spc="-10" dirty="0">
                <a:solidFill>
                  <a:srgbClr val="00AF50"/>
                </a:solidFill>
                <a:latin typeface="Arial"/>
                <a:cs typeface="Arial"/>
              </a:rPr>
              <a:t>v</a:t>
            </a:r>
            <a:r>
              <a:rPr sz="2400" b="1" dirty="0">
                <a:solidFill>
                  <a:srgbClr val="00AF50"/>
                </a:solidFill>
                <a:latin typeface="Arial"/>
                <a:cs typeface="Arial"/>
              </a:rPr>
              <a:t>oidan</a:t>
            </a:r>
            <a:r>
              <a:rPr sz="2400" b="1" spc="-10" dirty="0">
                <a:solidFill>
                  <a:srgbClr val="00AF50"/>
                </a:solidFill>
                <a:latin typeface="Arial"/>
                <a:cs typeface="Arial"/>
              </a:rPr>
              <a:t>c</a:t>
            </a:r>
            <a:r>
              <a:rPr sz="2400" b="1" dirty="0">
                <a:solidFill>
                  <a:srgbClr val="00AF50"/>
                </a:solidFill>
                <a:latin typeface="Arial"/>
                <a:cs typeface="Arial"/>
              </a:rPr>
              <a:t>e:</a:t>
            </a:r>
            <a:endParaRPr sz="2400">
              <a:latin typeface="Arial"/>
              <a:cs typeface="Arial"/>
            </a:endParaRPr>
          </a:p>
          <a:p>
            <a:pPr marL="384175" indent="-342900">
              <a:lnSpc>
                <a:spcPct val="100000"/>
              </a:lnSpc>
              <a:buClr>
                <a:srgbClr val="00AF50"/>
              </a:buClr>
              <a:buFont typeface="Wingdings"/>
              <a:buChar char=""/>
              <a:tabLst>
                <a:tab pos="384810" algn="l"/>
              </a:tabLst>
            </a:pPr>
            <a:r>
              <a:rPr sz="2400" dirty="0">
                <a:latin typeface="Arial"/>
                <a:cs typeface="Arial"/>
              </a:rPr>
              <a:t>“Stack</a:t>
            </a:r>
            <a:r>
              <a:rPr sz="2400" spc="-10" dirty="0">
                <a:latin typeface="Arial"/>
                <a:cs typeface="Arial"/>
              </a:rPr>
              <a:t> </a:t>
            </a:r>
            <a:r>
              <a:rPr sz="2400" dirty="0">
                <a:latin typeface="Arial"/>
                <a:cs typeface="Arial"/>
              </a:rPr>
              <a:t>l</a:t>
            </a:r>
            <a:r>
              <a:rPr sz="2400" spc="-10" dirty="0">
                <a:latin typeface="Arial"/>
                <a:cs typeface="Arial"/>
              </a:rPr>
              <a:t>o</a:t>
            </a:r>
            <a:r>
              <a:rPr sz="2400" dirty="0">
                <a:latin typeface="Arial"/>
                <a:cs typeface="Arial"/>
              </a:rPr>
              <a:t>a</a:t>
            </a:r>
            <a:r>
              <a:rPr sz="2400" spc="-10" dirty="0">
                <a:latin typeface="Arial"/>
                <a:cs typeface="Arial"/>
              </a:rPr>
              <a:t>d</a:t>
            </a:r>
            <a:r>
              <a:rPr sz="2400" dirty="0">
                <a:latin typeface="Arial"/>
                <a:cs typeface="Arial"/>
              </a:rPr>
              <a:t>s</a:t>
            </a:r>
            <a:r>
              <a:rPr sz="2400" spc="10" dirty="0">
                <a:latin typeface="Arial"/>
                <a:cs typeface="Arial"/>
              </a:rPr>
              <a:t> </a:t>
            </a:r>
            <a:r>
              <a:rPr sz="2400" dirty="0">
                <a:latin typeface="Arial"/>
                <a:cs typeface="Arial"/>
              </a:rPr>
              <a:t>ev</a:t>
            </a:r>
            <a:r>
              <a:rPr sz="2400" spc="-10" dirty="0">
                <a:latin typeface="Arial"/>
                <a:cs typeface="Arial"/>
              </a:rPr>
              <a:t>e</a:t>
            </a:r>
            <a:r>
              <a:rPr sz="2400" dirty="0">
                <a:latin typeface="Arial"/>
                <a:cs typeface="Arial"/>
              </a:rPr>
              <a:t>n</a:t>
            </a:r>
            <a:r>
              <a:rPr sz="2400" spc="-10" dirty="0">
                <a:latin typeface="Arial"/>
                <a:cs typeface="Arial"/>
              </a:rPr>
              <a:t>l</a:t>
            </a:r>
            <a:r>
              <a:rPr sz="2400" dirty="0">
                <a:latin typeface="Arial"/>
                <a:cs typeface="Arial"/>
              </a:rPr>
              <a:t>y</a:t>
            </a:r>
            <a:r>
              <a:rPr sz="2400" spc="20" dirty="0">
                <a:latin typeface="Arial"/>
                <a:cs typeface="Arial"/>
              </a:rPr>
              <a:t> </a:t>
            </a:r>
            <a:r>
              <a:rPr sz="2400" dirty="0">
                <a:latin typeface="Arial"/>
                <a:cs typeface="Arial"/>
              </a:rPr>
              <a:t>a</a:t>
            </a:r>
            <a:r>
              <a:rPr sz="2400" spc="-10" dirty="0">
                <a:latin typeface="Arial"/>
                <a:cs typeface="Arial"/>
              </a:rPr>
              <a:t>n</a:t>
            </a:r>
            <a:r>
              <a:rPr sz="2400" dirty="0">
                <a:latin typeface="Arial"/>
                <a:cs typeface="Arial"/>
              </a:rPr>
              <a:t>d</a:t>
            </a:r>
            <a:r>
              <a:rPr sz="2400" spc="10" dirty="0">
                <a:latin typeface="Arial"/>
                <a:cs typeface="Arial"/>
              </a:rPr>
              <a:t> </a:t>
            </a:r>
            <a:r>
              <a:rPr sz="2400" dirty="0">
                <a:latin typeface="Arial"/>
                <a:cs typeface="Arial"/>
              </a:rPr>
              <a:t>straig</a:t>
            </a:r>
            <a:r>
              <a:rPr sz="2400" spc="-10" dirty="0">
                <a:latin typeface="Arial"/>
                <a:cs typeface="Arial"/>
              </a:rPr>
              <a:t>h</a:t>
            </a:r>
            <a:r>
              <a:rPr sz="2400" dirty="0">
                <a:latin typeface="Arial"/>
                <a:cs typeface="Arial"/>
              </a:rPr>
              <a:t>t</a:t>
            </a:r>
            <a:endParaRPr sz="2400">
              <a:latin typeface="Arial"/>
              <a:cs typeface="Arial"/>
            </a:endParaRPr>
          </a:p>
          <a:p>
            <a:pPr marL="384175" indent="-342900">
              <a:lnSpc>
                <a:spcPct val="100000"/>
              </a:lnSpc>
              <a:buClr>
                <a:srgbClr val="00AF50"/>
              </a:buClr>
              <a:buFont typeface="Wingdings"/>
              <a:buChar char=""/>
              <a:tabLst>
                <a:tab pos="384810" algn="l"/>
              </a:tabLst>
            </a:pPr>
            <a:r>
              <a:rPr sz="2400" dirty="0">
                <a:latin typeface="Arial"/>
                <a:cs typeface="Arial"/>
              </a:rPr>
              <a:t>P</a:t>
            </a:r>
            <a:r>
              <a:rPr sz="2400" spc="-10" dirty="0">
                <a:latin typeface="Arial"/>
                <a:cs typeface="Arial"/>
              </a:rPr>
              <a:t>l</a:t>
            </a:r>
            <a:r>
              <a:rPr sz="2400" dirty="0">
                <a:latin typeface="Arial"/>
                <a:cs typeface="Arial"/>
              </a:rPr>
              <a:t>ace</a:t>
            </a:r>
            <a:r>
              <a:rPr sz="2400" spc="5" dirty="0">
                <a:latin typeface="Arial"/>
                <a:cs typeface="Arial"/>
              </a:rPr>
              <a:t> </a:t>
            </a:r>
            <a:r>
              <a:rPr sz="2400" dirty="0">
                <a:latin typeface="Arial"/>
                <a:cs typeface="Arial"/>
              </a:rPr>
              <a:t>he</a:t>
            </a:r>
            <a:r>
              <a:rPr sz="2400" spc="-10" dirty="0">
                <a:latin typeface="Arial"/>
                <a:cs typeface="Arial"/>
              </a:rPr>
              <a:t>a</a:t>
            </a:r>
            <a:r>
              <a:rPr sz="2400" dirty="0">
                <a:latin typeface="Arial"/>
                <a:cs typeface="Arial"/>
              </a:rPr>
              <a:t>vi</a:t>
            </a:r>
            <a:r>
              <a:rPr sz="2400" spc="-10" dirty="0">
                <a:latin typeface="Arial"/>
                <a:cs typeface="Arial"/>
              </a:rPr>
              <a:t>e</a:t>
            </a:r>
            <a:r>
              <a:rPr sz="2400" dirty="0">
                <a:latin typeface="Arial"/>
                <a:cs typeface="Arial"/>
              </a:rPr>
              <a:t>r</a:t>
            </a:r>
            <a:r>
              <a:rPr sz="2400" spc="30" dirty="0">
                <a:latin typeface="Arial"/>
                <a:cs typeface="Arial"/>
              </a:rPr>
              <a:t> </a:t>
            </a:r>
            <a:r>
              <a:rPr sz="2400" dirty="0">
                <a:latin typeface="Arial"/>
                <a:cs typeface="Arial"/>
              </a:rPr>
              <a:t>l</a:t>
            </a:r>
            <a:r>
              <a:rPr sz="2400" spc="-10" dirty="0">
                <a:latin typeface="Arial"/>
                <a:cs typeface="Arial"/>
              </a:rPr>
              <a:t>o</a:t>
            </a:r>
            <a:r>
              <a:rPr sz="2400" dirty="0">
                <a:latin typeface="Arial"/>
                <a:cs typeface="Arial"/>
              </a:rPr>
              <a:t>ads</a:t>
            </a:r>
            <a:r>
              <a:rPr sz="2400" spc="5" dirty="0">
                <a:latin typeface="Arial"/>
                <a:cs typeface="Arial"/>
              </a:rPr>
              <a:t> </a:t>
            </a:r>
            <a:r>
              <a:rPr sz="2400" dirty="0">
                <a:latin typeface="Arial"/>
                <a:cs typeface="Arial"/>
              </a:rPr>
              <a:t>on l</a:t>
            </a:r>
            <a:r>
              <a:rPr sz="2400" spc="-10" dirty="0">
                <a:latin typeface="Arial"/>
                <a:cs typeface="Arial"/>
              </a:rPr>
              <a:t>o</a:t>
            </a:r>
            <a:r>
              <a:rPr sz="2400" dirty="0">
                <a:latin typeface="Arial"/>
                <a:cs typeface="Arial"/>
              </a:rPr>
              <a:t>w</a:t>
            </a:r>
            <a:r>
              <a:rPr sz="2400" spc="-10" dirty="0">
                <a:latin typeface="Arial"/>
                <a:cs typeface="Arial"/>
              </a:rPr>
              <a:t>e</a:t>
            </a:r>
            <a:r>
              <a:rPr sz="2400" dirty="0">
                <a:latin typeface="Arial"/>
                <a:cs typeface="Arial"/>
              </a:rPr>
              <a:t>r</a:t>
            </a:r>
            <a:r>
              <a:rPr sz="2400" spc="30" dirty="0">
                <a:latin typeface="Arial"/>
                <a:cs typeface="Arial"/>
              </a:rPr>
              <a:t> </a:t>
            </a:r>
            <a:r>
              <a:rPr sz="2400" dirty="0">
                <a:latin typeface="Arial"/>
                <a:cs typeface="Arial"/>
              </a:rPr>
              <a:t>or mi</a:t>
            </a:r>
            <a:r>
              <a:rPr sz="2400" spc="-10" dirty="0">
                <a:latin typeface="Arial"/>
                <a:cs typeface="Arial"/>
              </a:rPr>
              <a:t>d</a:t>
            </a:r>
            <a:r>
              <a:rPr sz="2400" dirty="0">
                <a:latin typeface="Arial"/>
                <a:cs typeface="Arial"/>
              </a:rPr>
              <a:t>dle</a:t>
            </a:r>
            <a:r>
              <a:rPr sz="2400" spc="35" dirty="0">
                <a:latin typeface="Arial"/>
                <a:cs typeface="Arial"/>
              </a:rPr>
              <a:t> </a:t>
            </a:r>
            <a:r>
              <a:rPr sz="2400" dirty="0">
                <a:latin typeface="Arial"/>
                <a:cs typeface="Arial"/>
              </a:rPr>
              <a:t>she</a:t>
            </a:r>
            <a:r>
              <a:rPr sz="2400" spc="-10" dirty="0">
                <a:latin typeface="Arial"/>
                <a:cs typeface="Arial"/>
              </a:rPr>
              <a:t>l</a:t>
            </a:r>
            <a:r>
              <a:rPr sz="2400" dirty="0">
                <a:latin typeface="Arial"/>
                <a:cs typeface="Arial"/>
              </a:rPr>
              <a:t>ves</a:t>
            </a:r>
            <a:r>
              <a:rPr sz="2400" spc="10" dirty="0">
                <a:latin typeface="Arial"/>
                <a:cs typeface="Arial"/>
              </a:rPr>
              <a:t> </a:t>
            </a:r>
            <a:r>
              <a:rPr sz="2400" dirty="0">
                <a:latin typeface="Arial"/>
                <a:cs typeface="Arial"/>
              </a:rPr>
              <a:t>and</a:t>
            </a:r>
            <a:r>
              <a:rPr sz="2400" spc="5" dirty="0">
                <a:latin typeface="Arial"/>
                <a:cs typeface="Arial"/>
              </a:rPr>
              <a:t> </a:t>
            </a:r>
            <a:r>
              <a:rPr sz="2400" dirty="0">
                <a:latin typeface="Arial"/>
                <a:cs typeface="Arial"/>
              </a:rPr>
              <a:t>racks</a:t>
            </a:r>
            <a:endParaRPr sz="2400">
              <a:latin typeface="Arial"/>
              <a:cs typeface="Arial"/>
            </a:endParaRPr>
          </a:p>
          <a:p>
            <a:pPr marL="384175" indent="-342900">
              <a:lnSpc>
                <a:spcPct val="100000"/>
              </a:lnSpc>
              <a:buClr>
                <a:srgbClr val="00AF50"/>
              </a:buClr>
              <a:buFont typeface="Wingdings"/>
              <a:buChar char=""/>
              <a:tabLst>
                <a:tab pos="384810" algn="l"/>
              </a:tabLst>
            </a:pPr>
            <a:r>
              <a:rPr sz="2400" dirty="0">
                <a:latin typeface="Arial"/>
                <a:cs typeface="Arial"/>
              </a:rPr>
              <a:t>R</a:t>
            </a:r>
            <a:r>
              <a:rPr sz="2400" spc="-10" dirty="0">
                <a:latin typeface="Arial"/>
                <a:cs typeface="Arial"/>
              </a:rPr>
              <a:t>e</a:t>
            </a:r>
            <a:r>
              <a:rPr sz="2400" dirty="0">
                <a:latin typeface="Arial"/>
                <a:cs typeface="Arial"/>
              </a:rPr>
              <a:t>move</a:t>
            </a:r>
            <a:r>
              <a:rPr sz="2400" spc="10" dirty="0">
                <a:latin typeface="Arial"/>
                <a:cs typeface="Arial"/>
              </a:rPr>
              <a:t> </a:t>
            </a:r>
            <a:r>
              <a:rPr sz="2400" dirty="0">
                <a:latin typeface="Arial"/>
                <a:cs typeface="Arial"/>
              </a:rPr>
              <a:t>one</a:t>
            </a:r>
            <a:r>
              <a:rPr sz="2400" spc="5" dirty="0">
                <a:latin typeface="Arial"/>
                <a:cs typeface="Arial"/>
              </a:rPr>
              <a:t> </a:t>
            </a:r>
            <a:r>
              <a:rPr sz="2400" dirty="0">
                <a:latin typeface="Arial"/>
                <a:cs typeface="Arial"/>
              </a:rPr>
              <a:t>object at a</a:t>
            </a:r>
            <a:r>
              <a:rPr sz="2400" spc="-10" dirty="0">
                <a:latin typeface="Arial"/>
                <a:cs typeface="Arial"/>
              </a:rPr>
              <a:t> </a:t>
            </a:r>
            <a:r>
              <a:rPr sz="2400" spc="5" dirty="0">
                <a:latin typeface="Arial"/>
                <a:cs typeface="Arial"/>
              </a:rPr>
              <a:t>t</a:t>
            </a:r>
            <a:r>
              <a:rPr sz="2400" dirty="0">
                <a:latin typeface="Arial"/>
                <a:cs typeface="Arial"/>
              </a:rPr>
              <a:t>ime</a:t>
            </a:r>
            <a:r>
              <a:rPr sz="2400" spc="-10" dirty="0">
                <a:latin typeface="Arial"/>
                <a:cs typeface="Arial"/>
              </a:rPr>
              <a:t> </a:t>
            </a:r>
            <a:r>
              <a:rPr sz="2400" dirty="0">
                <a:latin typeface="Arial"/>
                <a:cs typeface="Arial"/>
              </a:rPr>
              <a:t>f</a:t>
            </a:r>
            <a:r>
              <a:rPr sz="2400" spc="5" dirty="0">
                <a:latin typeface="Arial"/>
                <a:cs typeface="Arial"/>
              </a:rPr>
              <a:t>r</a:t>
            </a:r>
            <a:r>
              <a:rPr sz="2400" dirty="0">
                <a:latin typeface="Arial"/>
                <a:cs typeface="Arial"/>
              </a:rPr>
              <a:t>om</a:t>
            </a:r>
            <a:r>
              <a:rPr sz="2400" spc="-5" dirty="0">
                <a:latin typeface="Arial"/>
                <a:cs typeface="Arial"/>
              </a:rPr>
              <a:t> </a:t>
            </a:r>
            <a:r>
              <a:rPr sz="2400" dirty="0">
                <a:latin typeface="Arial"/>
                <a:cs typeface="Arial"/>
              </a:rPr>
              <a:t>she</a:t>
            </a:r>
            <a:r>
              <a:rPr sz="2400" spc="-10" dirty="0">
                <a:latin typeface="Arial"/>
                <a:cs typeface="Arial"/>
              </a:rPr>
              <a:t>l</a:t>
            </a:r>
            <a:r>
              <a:rPr sz="2400" dirty="0">
                <a:latin typeface="Arial"/>
                <a:cs typeface="Arial"/>
              </a:rPr>
              <a:t>ves</a:t>
            </a:r>
            <a:r>
              <a:rPr sz="2400" spc="20" dirty="0">
                <a:latin typeface="Arial"/>
                <a:cs typeface="Arial"/>
              </a:rPr>
              <a:t> </a:t>
            </a:r>
            <a:r>
              <a:rPr sz="2400" dirty="0">
                <a:latin typeface="Arial"/>
                <a:cs typeface="Arial"/>
              </a:rPr>
              <a:t>and</a:t>
            </a:r>
            <a:r>
              <a:rPr sz="2400" spc="-10" dirty="0">
                <a:latin typeface="Arial"/>
                <a:cs typeface="Arial"/>
              </a:rPr>
              <a:t> </a:t>
            </a:r>
            <a:r>
              <a:rPr sz="2400" spc="5" dirty="0">
                <a:latin typeface="Arial"/>
                <a:cs typeface="Arial"/>
              </a:rPr>
              <a:t>r</a:t>
            </a:r>
            <a:r>
              <a:rPr sz="2400" dirty="0">
                <a:latin typeface="Arial"/>
                <a:cs typeface="Arial"/>
              </a:rPr>
              <a:t>acks</a:t>
            </a:r>
            <a:endParaRPr sz="2400">
              <a:latin typeface="Arial"/>
              <a:cs typeface="Arial"/>
            </a:endParaRPr>
          </a:p>
          <a:p>
            <a:pPr marL="384175" indent="-342900">
              <a:lnSpc>
                <a:spcPct val="100000"/>
              </a:lnSpc>
              <a:buClr>
                <a:srgbClr val="00AF50"/>
              </a:buClr>
              <a:buFont typeface="Wingdings"/>
              <a:buChar char=""/>
              <a:tabLst>
                <a:tab pos="384810" algn="l"/>
              </a:tabLst>
            </a:pPr>
            <a:r>
              <a:rPr sz="2400" dirty="0">
                <a:latin typeface="Arial"/>
                <a:cs typeface="Arial"/>
              </a:rPr>
              <a:t>K</a:t>
            </a:r>
            <a:r>
              <a:rPr sz="2400" spc="-10" dirty="0">
                <a:latin typeface="Arial"/>
                <a:cs typeface="Arial"/>
              </a:rPr>
              <a:t>e</a:t>
            </a:r>
            <a:r>
              <a:rPr sz="2400" dirty="0">
                <a:latin typeface="Arial"/>
                <a:cs typeface="Arial"/>
              </a:rPr>
              <a:t>ep</a:t>
            </a:r>
            <a:r>
              <a:rPr sz="2400" spc="5" dirty="0">
                <a:latin typeface="Arial"/>
                <a:cs typeface="Arial"/>
              </a:rPr>
              <a:t> </a:t>
            </a:r>
            <a:r>
              <a:rPr sz="2400" dirty="0">
                <a:latin typeface="Arial"/>
                <a:cs typeface="Arial"/>
              </a:rPr>
              <a:t>ais</a:t>
            </a:r>
            <a:r>
              <a:rPr sz="2400" spc="-15" dirty="0">
                <a:latin typeface="Arial"/>
                <a:cs typeface="Arial"/>
              </a:rPr>
              <a:t>l</a:t>
            </a:r>
            <a:r>
              <a:rPr sz="2400" dirty="0">
                <a:latin typeface="Arial"/>
                <a:cs typeface="Arial"/>
              </a:rPr>
              <a:t>es</a:t>
            </a:r>
            <a:r>
              <a:rPr sz="2400" spc="20" dirty="0">
                <a:latin typeface="Arial"/>
                <a:cs typeface="Arial"/>
              </a:rPr>
              <a:t> </a:t>
            </a:r>
            <a:r>
              <a:rPr sz="2400" dirty="0">
                <a:latin typeface="Arial"/>
                <a:cs typeface="Arial"/>
              </a:rPr>
              <a:t>and</a:t>
            </a:r>
            <a:r>
              <a:rPr sz="2400" spc="-10" dirty="0">
                <a:latin typeface="Arial"/>
                <a:cs typeface="Arial"/>
              </a:rPr>
              <a:t> </a:t>
            </a:r>
            <a:r>
              <a:rPr sz="2400" dirty="0">
                <a:latin typeface="Arial"/>
                <a:cs typeface="Arial"/>
              </a:rPr>
              <a:t>passage</a:t>
            </a:r>
            <a:r>
              <a:rPr sz="2400" spc="-15" dirty="0">
                <a:latin typeface="Arial"/>
                <a:cs typeface="Arial"/>
              </a:rPr>
              <a:t>w</a:t>
            </a:r>
            <a:r>
              <a:rPr sz="2400" dirty="0">
                <a:latin typeface="Arial"/>
                <a:cs typeface="Arial"/>
              </a:rPr>
              <a:t>ays</a:t>
            </a:r>
            <a:r>
              <a:rPr sz="2400" spc="35" dirty="0">
                <a:latin typeface="Arial"/>
                <a:cs typeface="Arial"/>
              </a:rPr>
              <a:t> </a:t>
            </a:r>
            <a:r>
              <a:rPr sz="2400" dirty="0">
                <a:latin typeface="Arial"/>
                <a:cs typeface="Arial"/>
              </a:rPr>
              <a:t>cl</a:t>
            </a:r>
            <a:r>
              <a:rPr sz="2400" spc="-10" dirty="0">
                <a:latin typeface="Arial"/>
                <a:cs typeface="Arial"/>
              </a:rPr>
              <a:t>e</a:t>
            </a:r>
            <a:r>
              <a:rPr sz="2400" dirty="0">
                <a:latin typeface="Arial"/>
                <a:cs typeface="Arial"/>
              </a:rPr>
              <a:t>ar</a:t>
            </a:r>
            <a:r>
              <a:rPr sz="2400" spc="15" dirty="0">
                <a:latin typeface="Arial"/>
                <a:cs typeface="Arial"/>
              </a:rPr>
              <a:t> </a:t>
            </a:r>
            <a:r>
              <a:rPr sz="2400" dirty="0">
                <a:latin typeface="Arial"/>
                <a:cs typeface="Arial"/>
              </a:rPr>
              <a:t>and</a:t>
            </a:r>
            <a:r>
              <a:rPr sz="2400" spc="-10" dirty="0">
                <a:latin typeface="Arial"/>
                <a:cs typeface="Arial"/>
              </a:rPr>
              <a:t> </a:t>
            </a:r>
            <a:r>
              <a:rPr sz="2400" dirty="0">
                <a:latin typeface="Arial"/>
                <a:cs typeface="Arial"/>
              </a:rPr>
              <a:t>in</a:t>
            </a:r>
            <a:r>
              <a:rPr sz="2400" spc="10" dirty="0">
                <a:latin typeface="Arial"/>
                <a:cs typeface="Arial"/>
              </a:rPr>
              <a:t> </a:t>
            </a:r>
            <a:r>
              <a:rPr sz="2400" dirty="0">
                <a:latin typeface="Arial"/>
                <a:cs typeface="Arial"/>
              </a:rPr>
              <a:t>go</a:t>
            </a:r>
            <a:r>
              <a:rPr sz="2400" spc="-10" dirty="0">
                <a:latin typeface="Arial"/>
                <a:cs typeface="Arial"/>
              </a:rPr>
              <a:t>o</a:t>
            </a:r>
            <a:r>
              <a:rPr sz="2400" dirty="0">
                <a:latin typeface="Arial"/>
                <a:cs typeface="Arial"/>
              </a:rPr>
              <a:t>d</a:t>
            </a:r>
            <a:r>
              <a:rPr sz="2400" spc="35" dirty="0">
                <a:latin typeface="Arial"/>
                <a:cs typeface="Arial"/>
              </a:rPr>
              <a:t> </a:t>
            </a:r>
            <a:r>
              <a:rPr sz="2400" dirty="0">
                <a:latin typeface="Arial"/>
                <a:cs typeface="Arial"/>
              </a:rPr>
              <a:t>repa</a:t>
            </a:r>
            <a:r>
              <a:rPr sz="2400" spc="-10" dirty="0">
                <a:latin typeface="Arial"/>
                <a:cs typeface="Arial"/>
              </a:rPr>
              <a:t>i</a:t>
            </a:r>
            <a:r>
              <a:rPr sz="2400" dirty="0">
                <a:latin typeface="Arial"/>
                <a:cs typeface="Arial"/>
              </a:rPr>
              <a:t>r”</a:t>
            </a:r>
            <a:endParaRPr sz="2400">
              <a:latin typeface="Arial"/>
              <a:cs typeface="Arial"/>
            </a:endParaRPr>
          </a:p>
          <a:p>
            <a:pPr marL="384175" indent="-342900">
              <a:lnSpc>
                <a:spcPct val="100000"/>
              </a:lnSpc>
              <a:buClr>
                <a:srgbClr val="00AF50"/>
              </a:buClr>
              <a:buFont typeface="Wingdings"/>
              <a:buChar char=""/>
              <a:tabLst>
                <a:tab pos="384810" algn="l"/>
              </a:tabLst>
            </a:pPr>
            <a:r>
              <a:rPr sz="2400" spc="-5" dirty="0">
                <a:latin typeface="Arial"/>
                <a:cs typeface="Arial"/>
              </a:rPr>
              <a:t>Non</a:t>
            </a:r>
            <a:r>
              <a:rPr sz="2400" dirty="0">
                <a:latin typeface="Arial"/>
                <a:cs typeface="Arial"/>
              </a:rPr>
              <a:t>-compatib</a:t>
            </a:r>
            <a:r>
              <a:rPr sz="2400" spc="-10" dirty="0">
                <a:latin typeface="Arial"/>
                <a:cs typeface="Arial"/>
              </a:rPr>
              <a:t>l</a:t>
            </a:r>
            <a:r>
              <a:rPr sz="2400" dirty="0">
                <a:latin typeface="Arial"/>
                <a:cs typeface="Arial"/>
              </a:rPr>
              <a:t>e</a:t>
            </a:r>
            <a:r>
              <a:rPr sz="2400" spc="40" dirty="0">
                <a:latin typeface="Arial"/>
                <a:cs typeface="Arial"/>
              </a:rPr>
              <a:t> </a:t>
            </a:r>
            <a:r>
              <a:rPr sz="2400" dirty="0">
                <a:latin typeface="Arial"/>
                <a:cs typeface="Arial"/>
              </a:rPr>
              <a:t>materia</a:t>
            </a:r>
            <a:r>
              <a:rPr sz="2400" spc="-10" dirty="0">
                <a:latin typeface="Arial"/>
                <a:cs typeface="Arial"/>
              </a:rPr>
              <a:t>l</a:t>
            </a:r>
            <a:r>
              <a:rPr sz="2400" dirty="0">
                <a:latin typeface="Arial"/>
                <a:cs typeface="Arial"/>
              </a:rPr>
              <a:t>s</a:t>
            </a:r>
            <a:r>
              <a:rPr sz="2400" spc="15" dirty="0">
                <a:latin typeface="Arial"/>
                <a:cs typeface="Arial"/>
              </a:rPr>
              <a:t> </a:t>
            </a:r>
            <a:r>
              <a:rPr sz="2400" dirty="0">
                <a:latin typeface="Arial"/>
                <a:cs typeface="Arial"/>
              </a:rPr>
              <a:t>sho</a:t>
            </a:r>
            <a:r>
              <a:rPr sz="2400" spc="-10" dirty="0">
                <a:latin typeface="Arial"/>
                <a:cs typeface="Arial"/>
              </a:rPr>
              <a:t>u</a:t>
            </a:r>
            <a:r>
              <a:rPr sz="2400" dirty="0">
                <a:latin typeface="Arial"/>
                <a:cs typeface="Arial"/>
              </a:rPr>
              <a:t>ld</a:t>
            </a:r>
            <a:r>
              <a:rPr sz="2400" spc="15" dirty="0">
                <a:latin typeface="Arial"/>
                <a:cs typeface="Arial"/>
              </a:rPr>
              <a:t> </a:t>
            </a:r>
            <a:r>
              <a:rPr sz="2400" dirty="0">
                <a:latin typeface="Arial"/>
                <a:cs typeface="Arial"/>
              </a:rPr>
              <a:t>not</a:t>
            </a:r>
            <a:r>
              <a:rPr sz="2400" spc="-10" dirty="0">
                <a:latin typeface="Arial"/>
                <a:cs typeface="Arial"/>
              </a:rPr>
              <a:t> </a:t>
            </a:r>
            <a:r>
              <a:rPr sz="2400" dirty="0">
                <a:latin typeface="Arial"/>
                <a:cs typeface="Arial"/>
              </a:rPr>
              <a:t>be stored together</a:t>
            </a:r>
            <a:endParaRPr sz="2400">
              <a:latin typeface="Arial"/>
              <a:cs typeface="Arial"/>
            </a:endParaRPr>
          </a:p>
        </p:txBody>
      </p:sp>
      <p:sp>
        <p:nvSpPr>
          <p:cNvPr id="5" name="object 5"/>
          <p:cNvSpPr txBox="1"/>
          <p:nvPr/>
        </p:nvSpPr>
        <p:spPr>
          <a:xfrm>
            <a:off x="8411718" y="6461204"/>
            <a:ext cx="196215" cy="177800"/>
          </a:xfrm>
          <a:prstGeom prst="rect">
            <a:avLst/>
          </a:prstGeom>
        </p:spPr>
        <p:txBody>
          <a:bodyPr vert="horz" wrap="square" lIns="0" tIns="0" rIns="0" bIns="0" rtlCol="0">
            <a:spAutoFit/>
          </a:bodyPr>
          <a:lstStyle/>
          <a:p>
            <a:pPr marL="12700">
              <a:lnSpc>
                <a:spcPct val="100000"/>
              </a:lnSpc>
            </a:pPr>
            <a:r>
              <a:rPr sz="1200" dirty="0">
                <a:solidFill>
                  <a:srgbClr val="888888"/>
                </a:solidFill>
                <a:latin typeface="Arial"/>
                <a:cs typeface="Arial"/>
              </a:rPr>
              <a:t>51</a:t>
            </a:r>
            <a:endParaRPr sz="1200">
              <a:latin typeface="Arial"/>
              <a:cs typeface="Arial"/>
            </a:endParaRPr>
          </a:p>
        </p:txBody>
      </p:sp>
      <p:sp>
        <p:nvSpPr>
          <p:cNvPr id="6" name="object 6"/>
          <p:cNvSpPr txBox="1"/>
          <p:nvPr/>
        </p:nvSpPr>
        <p:spPr>
          <a:xfrm>
            <a:off x="2241550" y="6353037"/>
            <a:ext cx="3528695" cy="203835"/>
          </a:xfrm>
          <a:prstGeom prst="rect">
            <a:avLst/>
          </a:prstGeom>
        </p:spPr>
        <p:txBody>
          <a:bodyPr vert="horz" wrap="square" lIns="0" tIns="0" rIns="0" bIns="0" rtlCol="0">
            <a:spAutoFit/>
          </a:bodyPr>
          <a:lstStyle/>
          <a:p>
            <a:pPr marL="12700">
              <a:lnSpc>
                <a:spcPct val="100000"/>
              </a:lnSpc>
            </a:pPr>
            <a:r>
              <a:rPr sz="1400" dirty="0">
                <a:latin typeface="Arial"/>
                <a:cs typeface="Arial"/>
              </a:rPr>
              <a:t>Adapted</a:t>
            </a:r>
            <a:r>
              <a:rPr sz="1400" spc="-30" dirty="0">
                <a:latin typeface="Arial"/>
                <a:cs typeface="Arial"/>
              </a:rPr>
              <a:t> </a:t>
            </a:r>
            <a:r>
              <a:rPr sz="1400" dirty="0">
                <a:latin typeface="Arial"/>
                <a:cs typeface="Arial"/>
              </a:rPr>
              <a:t>from</a:t>
            </a:r>
            <a:r>
              <a:rPr sz="1400" spc="-40" dirty="0">
                <a:latin typeface="Arial"/>
                <a:cs typeface="Arial"/>
              </a:rPr>
              <a:t> </a:t>
            </a:r>
            <a:r>
              <a:rPr sz="1400" dirty="0">
                <a:latin typeface="Arial"/>
                <a:cs typeface="Arial"/>
              </a:rPr>
              <a:t>Source</a:t>
            </a:r>
            <a:r>
              <a:rPr sz="1400" spc="-30" dirty="0">
                <a:latin typeface="Arial"/>
                <a:cs typeface="Arial"/>
              </a:rPr>
              <a:t> </a:t>
            </a:r>
            <a:r>
              <a:rPr sz="1400" dirty="0">
                <a:latin typeface="Arial"/>
                <a:cs typeface="Arial"/>
              </a:rPr>
              <a:t>OS</a:t>
            </a:r>
            <a:r>
              <a:rPr sz="1400" spc="-10" dirty="0">
                <a:latin typeface="Arial"/>
                <a:cs typeface="Arial"/>
              </a:rPr>
              <a:t>H</a:t>
            </a:r>
            <a:r>
              <a:rPr sz="1400" dirty="0">
                <a:latin typeface="Arial"/>
                <a:cs typeface="Arial"/>
              </a:rPr>
              <a:t>A</a:t>
            </a:r>
            <a:r>
              <a:rPr sz="1400" spc="5" dirty="0">
                <a:latin typeface="Arial"/>
                <a:cs typeface="Arial"/>
              </a:rPr>
              <a:t> </a:t>
            </a:r>
            <a:r>
              <a:rPr sz="1400" dirty="0">
                <a:latin typeface="Arial"/>
                <a:cs typeface="Arial"/>
              </a:rPr>
              <a:t>322</a:t>
            </a:r>
            <a:r>
              <a:rPr sz="1400" spc="5" dirty="0">
                <a:latin typeface="Arial"/>
                <a:cs typeface="Arial"/>
              </a:rPr>
              <a:t>0</a:t>
            </a:r>
            <a:r>
              <a:rPr sz="1400" dirty="0">
                <a:latin typeface="Arial"/>
                <a:cs typeface="Arial"/>
              </a:rPr>
              <a:t>-10N</a:t>
            </a:r>
            <a:r>
              <a:rPr sz="1400" spc="-40" dirty="0">
                <a:latin typeface="Arial"/>
                <a:cs typeface="Arial"/>
              </a:rPr>
              <a:t> </a:t>
            </a:r>
            <a:r>
              <a:rPr sz="1400" dirty="0">
                <a:latin typeface="Arial"/>
                <a:cs typeface="Arial"/>
              </a:rPr>
              <a:t>2004</a:t>
            </a:r>
            <a:endParaRPr sz="1400">
              <a:latin typeface="Arial"/>
              <a:cs typeface="Arial"/>
            </a:endParaRPr>
          </a:p>
        </p:txBody>
      </p:sp>
      <p:sp>
        <p:nvSpPr>
          <p:cNvPr id="7" name="Title 6" hidden="1"/>
          <p:cNvSpPr>
            <a:spLocks noGrp="1"/>
          </p:cNvSpPr>
          <p:nvPr>
            <p:ph type="title"/>
          </p:nvPr>
        </p:nvSpPr>
        <p:spPr>
          <a:xfrm>
            <a:off x="556361" y="555615"/>
            <a:ext cx="8031276" cy="1107996"/>
          </a:xfrm>
        </p:spPr>
        <p:txBody>
          <a:bodyPr/>
          <a:lstStyle/>
          <a:p>
            <a:r>
              <a:rPr lang="en-US" dirty="0" smtClean="0"/>
              <a:t>Material Handling Equipment – Hazard Potential – Stored Materials</a:t>
            </a:r>
            <a:endParaRPr lang="en-US" dirty="0"/>
          </a:p>
        </p:txBody>
      </p:sp>
      <p:sp>
        <p:nvSpPr>
          <p:cNvPr id="8" name="Slide Number Placeholder 7"/>
          <p:cNvSpPr>
            <a:spLocks noGrp="1"/>
          </p:cNvSpPr>
          <p:nvPr>
            <p:ph type="sldNum" sz="quarter" idx="7"/>
          </p:nvPr>
        </p:nvSpPr>
        <p:spPr/>
        <p:txBody>
          <a:bodyPr/>
          <a:lstStyle/>
          <a:p>
            <a:pPr marL="110489">
              <a:lnSpc>
                <a:spcPct val="100000"/>
              </a:lnSpc>
            </a:pPr>
            <a:fld id="{81D60167-4931-47E6-BA6A-407CBD079E47}" type="slidenum">
              <a:rPr lang="en-US" smtClean="0"/>
              <a:t>52</a:t>
            </a:fld>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4CC"/>
            </a:solidFill>
          </a:ln>
        </p:spPr>
        <p:txBody>
          <a:bodyPr wrap="square" lIns="0" tIns="0" rIns="0" bIns="0" rtlCol="0"/>
          <a:lstStyle/>
          <a:p>
            <a:endParaRPr/>
          </a:p>
        </p:txBody>
      </p:sp>
      <p:sp>
        <p:nvSpPr>
          <p:cNvPr id="3" name="object 3"/>
          <p:cNvSpPr txBox="1"/>
          <p:nvPr/>
        </p:nvSpPr>
        <p:spPr>
          <a:xfrm>
            <a:off x="535940" y="486647"/>
            <a:ext cx="6322060" cy="457200"/>
          </a:xfrm>
          <a:prstGeom prst="rect">
            <a:avLst/>
          </a:prstGeom>
        </p:spPr>
        <p:txBody>
          <a:bodyPr vert="horz" wrap="square" lIns="0" tIns="0" rIns="0" bIns="0" rtlCol="0">
            <a:spAutoFit/>
          </a:bodyPr>
          <a:lstStyle/>
          <a:p>
            <a:pPr marL="12700">
              <a:lnSpc>
                <a:spcPts val="4285"/>
              </a:lnSpc>
              <a:tabLst>
                <a:tab pos="3947795" algn="l"/>
              </a:tabLst>
            </a:pPr>
            <a:r>
              <a:rPr sz="3600" b="1" dirty="0">
                <a:solidFill>
                  <a:srgbClr val="0C2FB8"/>
                </a:solidFill>
                <a:latin typeface="Arial"/>
                <a:cs typeface="Arial"/>
              </a:rPr>
              <a:t>Mate</a:t>
            </a:r>
            <a:r>
              <a:rPr sz="3600" b="1" spc="5" dirty="0">
                <a:solidFill>
                  <a:srgbClr val="0C2FB8"/>
                </a:solidFill>
                <a:latin typeface="Arial"/>
                <a:cs typeface="Arial"/>
              </a:rPr>
              <a:t>r</a:t>
            </a:r>
            <a:r>
              <a:rPr sz="3600" b="1" dirty="0">
                <a:solidFill>
                  <a:srgbClr val="0C2FB8"/>
                </a:solidFill>
                <a:latin typeface="Arial"/>
                <a:cs typeface="Arial"/>
              </a:rPr>
              <a:t>ial</a:t>
            </a:r>
            <a:r>
              <a:rPr sz="3600" b="1" spc="-15" dirty="0">
                <a:solidFill>
                  <a:srgbClr val="0C2FB8"/>
                </a:solidFill>
                <a:latin typeface="Arial"/>
                <a:cs typeface="Arial"/>
              </a:rPr>
              <a:t> </a:t>
            </a:r>
            <a:r>
              <a:rPr sz="3600" b="1" dirty="0">
                <a:solidFill>
                  <a:srgbClr val="0C2FB8"/>
                </a:solidFill>
                <a:latin typeface="Arial"/>
                <a:cs typeface="Arial"/>
              </a:rPr>
              <a:t>Handli</a:t>
            </a:r>
            <a:r>
              <a:rPr sz="3600" b="1" spc="-15" dirty="0">
                <a:solidFill>
                  <a:srgbClr val="0C2FB8"/>
                </a:solidFill>
                <a:latin typeface="Arial"/>
                <a:cs typeface="Arial"/>
              </a:rPr>
              <a:t>n</a:t>
            </a:r>
            <a:r>
              <a:rPr sz="3600" b="1" dirty="0">
                <a:solidFill>
                  <a:srgbClr val="0C2FB8"/>
                </a:solidFill>
                <a:latin typeface="Arial"/>
                <a:cs typeface="Arial"/>
              </a:rPr>
              <a:t>g	Equi</a:t>
            </a:r>
            <a:r>
              <a:rPr sz="3600" b="1" spc="-15" dirty="0">
                <a:solidFill>
                  <a:srgbClr val="0C2FB8"/>
                </a:solidFill>
                <a:latin typeface="Arial"/>
                <a:cs typeface="Arial"/>
              </a:rPr>
              <a:t>p</a:t>
            </a:r>
            <a:r>
              <a:rPr sz="3600" b="1" dirty="0">
                <a:solidFill>
                  <a:srgbClr val="0C2FB8"/>
                </a:solidFill>
                <a:latin typeface="Arial"/>
                <a:cs typeface="Arial"/>
              </a:rPr>
              <a:t>ment</a:t>
            </a:r>
            <a:endParaRPr sz="3600">
              <a:latin typeface="Arial"/>
              <a:cs typeface="Arial"/>
            </a:endParaRPr>
          </a:p>
        </p:txBody>
      </p:sp>
      <p:sp>
        <p:nvSpPr>
          <p:cNvPr id="4" name="object 4"/>
          <p:cNvSpPr txBox="1"/>
          <p:nvPr/>
        </p:nvSpPr>
        <p:spPr>
          <a:xfrm>
            <a:off x="535940" y="1011205"/>
            <a:ext cx="3921760" cy="4951095"/>
          </a:xfrm>
          <a:prstGeom prst="rect">
            <a:avLst/>
          </a:prstGeom>
        </p:spPr>
        <p:txBody>
          <a:bodyPr vert="horz" wrap="square" lIns="0" tIns="0" rIns="0" bIns="0" rtlCol="0">
            <a:spAutoFit/>
          </a:bodyPr>
          <a:lstStyle/>
          <a:p>
            <a:pPr marL="12700">
              <a:lnSpc>
                <a:spcPct val="100000"/>
              </a:lnSpc>
            </a:pPr>
            <a:r>
              <a:rPr sz="2400" b="1" dirty="0">
                <a:solidFill>
                  <a:srgbClr val="0C2FB8"/>
                </a:solidFill>
                <a:latin typeface="Arial"/>
                <a:cs typeface="Arial"/>
              </a:rPr>
              <a:t>Module</a:t>
            </a:r>
            <a:r>
              <a:rPr sz="2400" b="1" spc="-20" dirty="0">
                <a:solidFill>
                  <a:srgbClr val="0C2FB8"/>
                </a:solidFill>
                <a:latin typeface="Arial"/>
                <a:cs typeface="Arial"/>
              </a:rPr>
              <a:t> </a:t>
            </a:r>
            <a:r>
              <a:rPr sz="2400" b="1" dirty="0">
                <a:solidFill>
                  <a:srgbClr val="0C2FB8"/>
                </a:solidFill>
                <a:latin typeface="Arial"/>
                <a:cs typeface="Arial"/>
              </a:rPr>
              <a:t>3</a:t>
            </a:r>
            <a:endParaRPr sz="2400">
              <a:latin typeface="Arial"/>
              <a:cs typeface="Arial"/>
            </a:endParaRPr>
          </a:p>
          <a:p>
            <a:pPr marL="41275">
              <a:lnSpc>
                <a:spcPct val="100000"/>
              </a:lnSpc>
              <a:spcBef>
                <a:spcPts val="1910"/>
              </a:spcBef>
            </a:pPr>
            <a:r>
              <a:rPr sz="2400" b="1" dirty="0">
                <a:solidFill>
                  <a:srgbClr val="0C2FB8"/>
                </a:solidFill>
                <a:latin typeface="Arial"/>
                <a:cs typeface="Arial"/>
              </a:rPr>
              <a:t>Materials </a:t>
            </a:r>
            <a:r>
              <a:rPr sz="2400" b="1" spc="-15" dirty="0">
                <a:solidFill>
                  <a:srgbClr val="0C2FB8"/>
                </a:solidFill>
                <a:latin typeface="Arial"/>
                <a:cs typeface="Arial"/>
              </a:rPr>
              <a:t>S</a:t>
            </a:r>
            <a:r>
              <a:rPr sz="2400" b="1" dirty="0">
                <a:solidFill>
                  <a:srgbClr val="0C2FB8"/>
                </a:solidFill>
                <a:latin typeface="Arial"/>
                <a:cs typeface="Arial"/>
              </a:rPr>
              <a:t>torag</a:t>
            </a:r>
            <a:r>
              <a:rPr sz="2400" b="1" spc="-10" dirty="0">
                <a:solidFill>
                  <a:srgbClr val="0C2FB8"/>
                </a:solidFill>
                <a:latin typeface="Arial"/>
                <a:cs typeface="Arial"/>
              </a:rPr>
              <a:t>e</a:t>
            </a:r>
            <a:r>
              <a:rPr sz="2400" b="1" dirty="0">
                <a:solidFill>
                  <a:srgbClr val="0C2FB8"/>
                </a:solidFill>
                <a:latin typeface="Arial"/>
                <a:cs typeface="Arial"/>
              </a:rPr>
              <a:t>-Ste</a:t>
            </a:r>
            <a:r>
              <a:rPr sz="2400" b="1" spc="-10" dirty="0">
                <a:solidFill>
                  <a:srgbClr val="0C2FB8"/>
                </a:solidFill>
                <a:latin typeface="Arial"/>
                <a:cs typeface="Arial"/>
              </a:rPr>
              <a:t>e</a:t>
            </a:r>
            <a:r>
              <a:rPr sz="2400" b="1" dirty="0">
                <a:solidFill>
                  <a:srgbClr val="0C2FB8"/>
                </a:solidFill>
                <a:latin typeface="Arial"/>
                <a:cs typeface="Arial"/>
              </a:rPr>
              <a:t>l</a:t>
            </a:r>
            <a:endParaRPr sz="2400">
              <a:latin typeface="Arial"/>
              <a:cs typeface="Arial"/>
            </a:endParaRPr>
          </a:p>
          <a:p>
            <a:pPr>
              <a:lnSpc>
                <a:spcPct val="100000"/>
              </a:lnSpc>
              <a:spcBef>
                <a:spcPts val="5"/>
              </a:spcBef>
            </a:pPr>
            <a:endParaRPr sz="2500">
              <a:latin typeface="Times New Roman"/>
              <a:cs typeface="Times New Roman"/>
            </a:endParaRPr>
          </a:p>
          <a:p>
            <a:pPr marL="384175" marR="5080" indent="-342900">
              <a:lnSpc>
                <a:spcPct val="100000"/>
              </a:lnSpc>
              <a:buClr>
                <a:srgbClr val="0C2FB8"/>
              </a:buClr>
              <a:buFont typeface="Wingdings"/>
              <a:buChar char=""/>
              <a:tabLst>
                <a:tab pos="384810" algn="l"/>
              </a:tabLst>
            </a:pPr>
            <a:r>
              <a:rPr sz="2400" dirty="0">
                <a:latin typeface="Arial"/>
                <a:cs typeface="Arial"/>
              </a:rPr>
              <a:t>American</a:t>
            </a:r>
            <a:r>
              <a:rPr sz="2400" spc="5" dirty="0">
                <a:latin typeface="Arial"/>
                <a:cs typeface="Arial"/>
              </a:rPr>
              <a:t> </a:t>
            </a:r>
            <a:r>
              <a:rPr sz="2400" dirty="0">
                <a:latin typeface="Arial"/>
                <a:cs typeface="Arial"/>
              </a:rPr>
              <a:t>N</a:t>
            </a:r>
            <a:r>
              <a:rPr sz="2400" spc="-10" dirty="0">
                <a:latin typeface="Arial"/>
                <a:cs typeface="Arial"/>
              </a:rPr>
              <a:t>a</a:t>
            </a:r>
            <a:r>
              <a:rPr sz="2400" dirty="0">
                <a:latin typeface="Arial"/>
                <a:cs typeface="Arial"/>
              </a:rPr>
              <a:t>tion</a:t>
            </a:r>
            <a:r>
              <a:rPr sz="2400" spc="-10" dirty="0">
                <a:latin typeface="Arial"/>
                <a:cs typeface="Arial"/>
              </a:rPr>
              <a:t>a</a:t>
            </a:r>
            <a:r>
              <a:rPr sz="2400" dirty="0">
                <a:latin typeface="Arial"/>
                <a:cs typeface="Arial"/>
              </a:rPr>
              <a:t>l Stand</a:t>
            </a:r>
            <a:r>
              <a:rPr sz="2400" spc="-10" dirty="0">
                <a:latin typeface="Arial"/>
                <a:cs typeface="Arial"/>
              </a:rPr>
              <a:t>a</a:t>
            </a:r>
            <a:r>
              <a:rPr sz="2400" dirty="0">
                <a:latin typeface="Arial"/>
                <a:cs typeface="Arial"/>
              </a:rPr>
              <a:t>rd</a:t>
            </a:r>
            <a:r>
              <a:rPr sz="2400" spc="15" dirty="0">
                <a:latin typeface="Arial"/>
                <a:cs typeface="Arial"/>
              </a:rPr>
              <a:t> </a:t>
            </a:r>
            <a:r>
              <a:rPr sz="2400" dirty="0">
                <a:latin typeface="Arial"/>
                <a:cs typeface="Arial"/>
              </a:rPr>
              <a:t>Z2</a:t>
            </a:r>
            <a:r>
              <a:rPr sz="2400" spc="-10" dirty="0">
                <a:latin typeface="Arial"/>
                <a:cs typeface="Arial"/>
              </a:rPr>
              <a:t>2</a:t>
            </a:r>
            <a:r>
              <a:rPr sz="2400" dirty="0">
                <a:latin typeface="Arial"/>
                <a:cs typeface="Arial"/>
              </a:rPr>
              <a:t>9.</a:t>
            </a:r>
            <a:r>
              <a:rPr sz="2400" spc="5" dirty="0">
                <a:latin typeface="Arial"/>
                <a:cs typeface="Arial"/>
              </a:rPr>
              <a:t>1</a:t>
            </a:r>
            <a:r>
              <a:rPr sz="2400" dirty="0">
                <a:latin typeface="Arial"/>
                <a:cs typeface="Arial"/>
              </a:rPr>
              <a:t>-</a:t>
            </a:r>
            <a:r>
              <a:rPr sz="2400" spc="-5" dirty="0">
                <a:latin typeface="Arial"/>
                <a:cs typeface="Arial"/>
              </a:rPr>
              <a:t>1982 </a:t>
            </a:r>
            <a:r>
              <a:rPr sz="2400" dirty="0">
                <a:latin typeface="Arial"/>
                <a:cs typeface="Arial"/>
              </a:rPr>
              <a:t>l</a:t>
            </a:r>
            <a:r>
              <a:rPr sz="2400" spc="-10" dirty="0">
                <a:latin typeface="Arial"/>
                <a:cs typeface="Arial"/>
              </a:rPr>
              <a:t>a</a:t>
            </a:r>
            <a:r>
              <a:rPr sz="2400" dirty="0">
                <a:latin typeface="Arial"/>
                <a:cs typeface="Arial"/>
              </a:rPr>
              <a:t>ys out</a:t>
            </a:r>
            <a:r>
              <a:rPr sz="2400" spc="5" dirty="0">
                <a:latin typeface="Arial"/>
                <a:cs typeface="Arial"/>
              </a:rPr>
              <a:t> </a:t>
            </a:r>
            <a:r>
              <a:rPr sz="2400" dirty="0">
                <a:latin typeface="Arial"/>
                <a:cs typeface="Arial"/>
              </a:rPr>
              <a:t>practices for steel fabrication</a:t>
            </a:r>
            <a:r>
              <a:rPr sz="2400" spc="5" dirty="0">
                <a:latin typeface="Arial"/>
                <a:cs typeface="Arial"/>
              </a:rPr>
              <a:t> </a:t>
            </a:r>
            <a:r>
              <a:rPr sz="2400" dirty="0">
                <a:latin typeface="Arial"/>
                <a:cs typeface="Arial"/>
              </a:rPr>
              <a:t>and</a:t>
            </a:r>
            <a:r>
              <a:rPr sz="2400" spc="5" dirty="0">
                <a:latin typeface="Arial"/>
                <a:cs typeface="Arial"/>
              </a:rPr>
              <a:t> </a:t>
            </a:r>
            <a:r>
              <a:rPr sz="2400" dirty="0">
                <a:latin typeface="Arial"/>
                <a:cs typeface="Arial"/>
              </a:rPr>
              <a:t>sho</a:t>
            </a:r>
            <a:r>
              <a:rPr sz="2400" spc="-10" dirty="0">
                <a:latin typeface="Arial"/>
                <a:cs typeface="Arial"/>
              </a:rPr>
              <a:t>p</a:t>
            </a:r>
            <a:r>
              <a:rPr sz="2400" dirty="0">
                <a:latin typeface="Arial"/>
                <a:cs typeface="Arial"/>
              </a:rPr>
              <a:t>s fabricating</a:t>
            </a:r>
            <a:r>
              <a:rPr sz="2400" spc="5" dirty="0">
                <a:latin typeface="Arial"/>
                <a:cs typeface="Arial"/>
              </a:rPr>
              <a:t> </a:t>
            </a:r>
            <a:r>
              <a:rPr sz="2400" dirty="0">
                <a:latin typeface="Arial"/>
                <a:cs typeface="Arial"/>
              </a:rPr>
              <a:t>st</a:t>
            </a:r>
            <a:r>
              <a:rPr sz="2400" spc="5" dirty="0">
                <a:latin typeface="Arial"/>
                <a:cs typeface="Arial"/>
              </a:rPr>
              <a:t>r</a:t>
            </a:r>
            <a:r>
              <a:rPr sz="2400" dirty="0">
                <a:latin typeface="Arial"/>
                <a:cs typeface="Arial"/>
              </a:rPr>
              <a:t>uctural</a:t>
            </a:r>
            <a:r>
              <a:rPr sz="2400" spc="-10" dirty="0">
                <a:latin typeface="Arial"/>
                <a:cs typeface="Arial"/>
              </a:rPr>
              <a:t> </a:t>
            </a:r>
            <a:r>
              <a:rPr sz="2400" dirty="0">
                <a:latin typeface="Arial"/>
                <a:cs typeface="Arial"/>
              </a:rPr>
              <a:t>steel</a:t>
            </a:r>
            <a:endParaRPr sz="2400">
              <a:latin typeface="Arial"/>
              <a:cs typeface="Arial"/>
            </a:endParaRPr>
          </a:p>
          <a:p>
            <a:pPr>
              <a:lnSpc>
                <a:spcPct val="100000"/>
              </a:lnSpc>
              <a:spcBef>
                <a:spcPts val="8"/>
              </a:spcBef>
              <a:buClr>
                <a:srgbClr val="0C2FB8"/>
              </a:buClr>
              <a:buFont typeface="Wingdings"/>
              <a:buChar char=""/>
            </a:pPr>
            <a:endParaRPr sz="2500">
              <a:latin typeface="Times New Roman"/>
              <a:cs typeface="Times New Roman"/>
            </a:endParaRPr>
          </a:p>
          <a:p>
            <a:pPr marL="384175" marR="52069" indent="-342900">
              <a:lnSpc>
                <a:spcPct val="100000"/>
              </a:lnSpc>
              <a:buClr>
                <a:srgbClr val="0C2FB8"/>
              </a:buClr>
              <a:buFont typeface="Wingdings"/>
              <a:buChar char=""/>
              <a:tabLst>
                <a:tab pos="384810" algn="l"/>
              </a:tabLst>
            </a:pPr>
            <a:r>
              <a:rPr sz="2400" dirty="0">
                <a:latin typeface="Arial"/>
                <a:cs typeface="Arial"/>
              </a:rPr>
              <a:t>Includ</a:t>
            </a:r>
            <a:r>
              <a:rPr sz="2400" spc="-10" dirty="0">
                <a:latin typeface="Arial"/>
                <a:cs typeface="Arial"/>
              </a:rPr>
              <a:t>e</a:t>
            </a:r>
            <a:r>
              <a:rPr sz="2400" dirty="0">
                <a:latin typeface="Arial"/>
                <a:cs typeface="Arial"/>
              </a:rPr>
              <a:t>d</a:t>
            </a:r>
            <a:r>
              <a:rPr sz="2400" spc="10" dirty="0">
                <a:latin typeface="Arial"/>
                <a:cs typeface="Arial"/>
              </a:rPr>
              <a:t> </a:t>
            </a:r>
            <a:r>
              <a:rPr sz="2400" dirty="0">
                <a:latin typeface="Arial"/>
                <a:cs typeface="Arial"/>
              </a:rPr>
              <a:t>in</a:t>
            </a:r>
            <a:r>
              <a:rPr sz="2400" spc="5" dirty="0">
                <a:latin typeface="Arial"/>
                <a:cs typeface="Arial"/>
              </a:rPr>
              <a:t> </a:t>
            </a:r>
            <a:r>
              <a:rPr sz="2400" dirty="0">
                <a:latin typeface="Arial"/>
                <a:cs typeface="Arial"/>
              </a:rPr>
              <a:t>A</a:t>
            </a:r>
            <a:r>
              <a:rPr sz="2400" spc="-10" dirty="0">
                <a:latin typeface="Arial"/>
                <a:cs typeface="Arial"/>
              </a:rPr>
              <a:t>N</a:t>
            </a:r>
            <a:r>
              <a:rPr sz="2400" dirty="0">
                <a:latin typeface="Arial"/>
                <a:cs typeface="Arial"/>
              </a:rPr>
              <a:t>SI Z229.</a:t>
            </a:r>
            <a:r>
              <a:rPr sz="2400" spc="5" dirty="0">
                <a:latin typeface="Arial"/>
                <a:cs typeface="Arial"/>
              </a:rPr>
              <a:t>1</a:t>
            </a:r>
            <a:r>
              <a:rPr sz="2400" dirty="0">
                <a:latin typeface="Arial"/>
                <a:cs typeface="Arial"/>
              </a:rPr>
              <a:t>- 19</a:t>
            </a:r>
            <a:r>
              <a:rPr sz="2400" spc="-10" dirty="0">
                <a:latin typeface="Arial"/>
                <a:cs typeface="Arial"/>
              </a:rPr>
              <a:t>8</a:t>
            </a:r>
            <a:r>
              <a:rPr sz="2400" dirty="0">
                <a:latin typeface="Arial"/>
                <a:cs typeface="Arial"/>
              </a:rPr>
              <a:t>2</a:t>
            </a:r>
            <a:r>
              <a:rPr sz="2400" spc="10" dirty="0">
                <a:latin typeface="Arial"/>
                <a:cs typeface="Arial"/>
              </a:rPr>
              <a:t> </a:t>
            </a:r>
            <a:r>
              <a:rPr sz="2400" dirty="0">
                <a:latin typeface="Arial"/>
                <a:cs typeface="Arial"/>
              </a:rPr>
              <a:t>are practices for ha</a:t>
            </a:r>
            <a:r>
              <a:rPr sz="2400" spc="-10" dirty="0">
                <a:latin typeface="Arial"/>
                <a:cs typeface="Arial"/>
              </a:rPr>
              <a:t>n</a:t>
            </a:r>
            <a:r>
              <a:rPr sz="2400" dirty="0">
                <a:latin typeface="Arial"/>
                <a:cs typeface="Arial"/>
              </a:rPr>
              <a:t>dl</a:t>
            </a:r>
            <a:r>
              <a:rPr sz="2400" spc="-15" dirty="0">
                <a:latin typeface="Arial"/>
                <a:cs typeface="Arial"/>
              </a:rPr>
              <a:t>i</a:t>
            </a:r>
            <a:r>
              <a:rPr sz="2400" dirty="0">
                <a:latin typeface="Arial"/>
                <a:cs typeface="Arial"/>
              </a:rPr>
              <a:t>ng</a:t>
            </a:r>
            <a:r>
              <a:rPr sz="2400" spc="45" dirty="0">
                <a:latin typeface="Arial"/>
                <a:cs typeface="Arial"/>
              </a:rPr>
              <a:t> </a:t>
            </a:r>
            <a:r>
              <a:rPr sz="2400" dirty="0">
                <a:latin typeface="Arial"/>
                <a:cs typeface="Arial"/>
              </a:rPr>
              <a:t>and</a:t>
            </a:r>
            <a:r>
              <a:rPr sz="2400" spc="-10" dirty="0">
                <a:latin typeface="Arial"/>
                <a:cs typeface="Arial"/>
              </a:rPr>
              <a:t> </a:t>
            </a:r>
            <a:r>
              <a:rPr sz="2400" dirty="0">
                <a:latin typeface="Arial"/>
                <a:cs typeface="Arial"/>
              </a:rPr>
              <a:t>s</a:t>
            </a:r>
            <a:r>
              <a:rPr sz="2400" spc="5" dirty="0">
                <a:latin typeface="Arial"/>
                <a:cs typeface="Arial"/>
              </a:rPr>
              <a:t>t</a:t>
            </a:r>
            <a:r>
              <a:rPr sz="2400" dirty="0">
                <a:latin typeface="Arial"/>
                <a:cs typeface="Arial"/>
              </a:rPr>
              <a:t>oring</a:t>
            </a:r>
            <a:r>
              <a:rPr sz="2400" spc="-10" dirty="0">
                <a:latin typeface="Arial"/>
                <a:cs typeface="Arial"/>
              </a:rPr>
              <a:t> </a:t>
            </a:r>
            <a:r>
              <a:rPr sz="2400" dirty="0">
                <a:latin typeface="Arial"/>
                <a:cs typeface="Arial"/>
              </a:rPr>
              <a:t>s</a:t>
            </a:r>
            <a:r>
              <a:rPr sz="2400" spc="5" dirty="0">
                <a:latin typeface="Arial"/>
                <a:cs typeface="Arial"/>
              </a:rPr>
              <a:t>t</a:t>
            </a:r>
            <a:r>
              <a:rPr sz="2400" dirty="0">
                <a:latin typeface="Arial"/>
                <a:cs typeface="Arial"/>
              </a:rPr>
              <a:t>eel material</a:t>
            </a:r>
            <a:endParaRPr sz="2400">
              <a:latin typeface="Arial"/>
              <a:cs typeface="Arial"/>
            </a:endParaRPr>
          </a:p>
        </p:txBody>
      </p:sp>
      <p:sp>
        <p:nvSpPr>
          <p:cNvPr id="5" name="object 5" title="Photo - steel shapes stacked and nested"/>
          <p:cNvSpPr/>
          <p:nvPr/>
        </p:nvSpPr>
        <p:spPr>
          <a:xfrm>
            <a:off x="4741290" y="2456535"/>
            <a:ext cx="3979291" cy="327660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6" name="object 6"/>
          <p:cNvSpPr txBox="1"/>
          <p:nvPr/>
        </p:nvSpPr>
        <p:spPr>
          <a:xfrm>
            <a:off x="5159502" y="5949177"/>
            <a:ext cx="2640965" cy="203835"/>
          </a:xfrm>
          <a:prstGeom prst="rect">
            <a:avLst/>
          </a:prstGeom>
        </p:spPr>
        <p:txBody>
          <a:bodyPr vert="horz" wrap="square" lIns="0" tIns="0" rIns="0" bIns="0" rtlCol="0">
            <a:spAutoFit/>
          </a:bodyPr>
          <a:lstStyle/>
          <a:p>
            <a:pPr marL="12700">
              <a:lnSpc>
                <a:spcPct val="100000"/>
              </a:lnSpc>
            </a:pPr>
            <a:r>
              <a:rPr sz="1400" dirty="0">
                <a:latin typeface="Arial"/>
                <a:cs typeface="Arial"/>
              </a:rPr>
              <a:t>Steel</a:t>
            </a:r>
            <a:r>
              <a:rPr sz="1400" spc="-20" dirty="0">
                <a:latin typeface="Arial"/>
                <a:cs typeface="Arial"/>
              </a:rPr>
              <a:t> </a:t>
            </a:r>
            <a:r>
              <a:rPr sz="1400" dirty="0">
                <a:latin typeface="Arial"/>
                <a:cs typeface="Arial"/>
              </a:rPr>
              <a:t>shapes</a:t>
            </a:r>
            <a:r>
              <a:rPr sz="1400" spc="-40" dirty="0">
                <a:latin typeface="Arial"/>
                <a:cs typeface="Arial"/>
              </a:rPr>
              <a:t> </a:t>
            </a:r>
            <a:r>
              <a:rPr sz="1400" dirty="0">
                <a:latin typeface="Arial"/>
                <a:cs typeface="Arial"/>
              </a:rPr>
              <a:t>stacked</a:t>
            </a:r>
            <a:r>
              <a:rPr sz="1400" spc="-45" dirty="0">
                <a:latin typeface="Arial"/>
                <a:cs typeface="Arial"/>
              </a:rPr>
              <a:t> </a:t>
            </a:r>
            <a:r>
              <a:rPr sz="1400" dirty="0">
                <a:latin typeface="Arial"/>
                <a:cs typeface="Arial"/>
              </a:rPr>
              <a:t>and</a:t>
            </a:r>
            <a:r>
              <a:rPr sz="1400" spc="-20" dirty="0">
                <a:latin typeface="Arial"/>
                <a:cs typeface="Arial"/>
              </a:rPr>
              <a:t> </a:t>
            </a:r>
            <a:r>
              <a:rPr sz="1400" dirty="0">
                <a:latin typeface="Arial"/>
                <a:cs typeface="Arial"/>
              </a:rPr>
              <a:t>nested</a:t>
            </a:r>
            <a:endParaRPr sz="1400">
              <a:latin typeface="Arial"/>
              <a:cs typeface="Arial"/>
            </a:endParaRPr>
          </a:p>
        </p:txBody>
      </p:sp>
      <p:sp>
        <p:nvSpPr>
          <p:cNvPr id="7" name="object 7"/>
          <p:cNvSpPr txBox="1"/>
          <p:nvPr/>
        </p:nvSpPr>
        <p:spPr>
          <a:xfrm>
            <a:off x="2392426" y="6448402"/>
            <a:ext cx="2787015" cy="177800"/>
          </a:xfrm>
          <a:prstGeom prst="rect">
            <a:avLst/>
          </a:prstGeom>
        </p:spPr>
        <p:txBody>
          <a:bodyPr vert="horz" wrap="square" lIns="0" tIns="0" rIns="0" bIns="0" rtlCol="0">
            <a:spAutoFit/>
          </a:bodyPr>
          <a:lstStyle/>
          <a:p>
            <a:pPr marL="12700">
              <a:lnSpc>
                <a:spcPct val="100000"/>
              </a:lnSpc>
            </a:pPr>
            <a:r>
              <a:rPr sz="1200" dirty="0">
                <a:latin typeface="Arial"/>
                <a:cs typeface="Arial"/>
              </a:rPr>
              <a:t>Adapt</a:t>
            </a:r>
            <a:r>
              <a:rPr sz="1200" spc="5" dirty="0">
                <a:latin typeface="Arial"/>
                <a:cs typeface="Arial"/>
              </a:rPr>
              <a:t>e</a:t>
            </a:r>
            <a:r>
              <a:rPr sz="1200" dirty="0">
                <a:latin typeface="Arial"/>
                <a:cs typeface="Arial"/>
              </a:rPr>
              <a:t>d</a:t>
            </a:r>
            <a:r>
              <a:rPr sz="1200" spc="-45" dirty="0">
                <a:latin typeface="Arial"/>
                <a:cs typeface="Arial"/>
              </a:rPr>
              <a:t> </a:t>
            </a:r>
            <a:r>
              <a:rPr sz="1200" spc="10" dirty="0">
                <a:latin typeface="Arial"/>
                <a:cs typeface="Arial"/>
              </a:rPr>
              <a:t>f</a:t>
            </a:r>
            <a:r>
              <a:rPr sz="1200" dirty="0">
                <a:latin typeface="Arial"/>
                <a:cs typeface="Arial"/>
              </a:rPr>
              <a:t>rom</a:t>
            </a:r>
            <a:r>
              <a:rPr sz="1200" spc="-15" dirty="0">
                <a:latin typeface="Arial"/>
                <a:cs typeface="Arial"/>
              </a:rPr>
              <a:t> </a:t>
            </a:r>
            <a:r>
              <a:rPr sz="1200" dirty="0">
                <a:latin typeface="Arial"/>
                <a:cs typeface="Arial"/>
              </a:rPr>
              <a:t>source:</a:t>
            </a:r>
            <a:r>
              <a:rPr sz="1200" spc="-20" dirty="0">
                <a:latin typeface="Arial"/>
                <a:cs typeface="Arial"/>
              </a:rPr>
              <a:t> </a:t>
            </a:r>
            <a:r>
              <a:rPr sz="1200" dirty="0">
                <a:latin typeface="Arial"/>
                <a:cs typeface="Arial"/>
              </a:rPr>
              <a:t>ANSI</a:t>
            </a:r>
            <a:r>
              <a:rPr sz="1200" spc="20" dirty="0">
                <a:latin typeface="Arial"/>
                <a:cs typeface="Arial"/>
              </a:rPr>
              <a:t> </a:t>
            </a:r>
            <a:r>
              <a:rPr sz="1200" dirty="0">
                <a:latin typeface="Arial"/>
                <a:cs typeface="Arial"/>
              </a:rPr>
              <a:t>Z2</a:t>
            </a:r>
            <a:r>
              <a:rPr sz="1200" spc="5" dirty="0">
                <a:latin typeface="Arial"/>
                <a:cs typeface="Arial"/>
              </a:rPr>
              <a:t>2</a:t>
            </a:r>
            <a:r>
              <a:rPr sz="1200" dirty="0">
                <a:latin typeface="Arial"/>
                <a:cs typeface="Arial"/>
              </a:rPr>
              <a:t>9.</a:t>
            </a:r>
            <a:r>
              <a:rPr sz="1200" spc="5" dirty="0">
                <a:latin typeface="Arial"/>
                <a:cs typeface="Arial"/>
              </a:rPr>
              <a:t>1</a:t>
            </a:r>
            <a:r>
              <a:rPr sz="1200" spc="-5" dirty="0">
                <a:latin typeface="Arial"/>
                <a:cs typeface="Arial"/>
              </a:rPr>
              <a:t>-</a:t>
            </a:r>
            <a:r>
              <a:rPr sz="1200" dirty="0">
                <a:latin typeface="Arial"/>
                <a:cs typeface="Arial"/>
              </a:rPr>
              <a:t>1</a:t>
            </a:r>
            <a:r>
              <a:rPr sz="1200" spc="-10" dirty="0">
                <a:latin typeface="Arial"/>
                <a:cs typeface="Arial"/>
              </a:rPr>
              <a:t>98</a:t>
            </a:r>
            <a:r>
              <a:rPr sz="1200" dirty="0">
                <a:latin typeface="Arial"/>
                <a:cs typeface="Arial"/>
              </a:rPr>
              <a:t>2</a:t>
            </a:r>
            <a:endParaRPr sz="1200">
              <a:latin typeface="Arial"/>
              <a:cs typeface="Arial"/>
            </a:endParaRPr>
          </a:p>
        </p:txBody>
      </p:sp>
      <p:sp>
        <p:nvSpPr>
          <p:cNvPr id="8" name="object 8"/>
          <p:cNvSpPr txBox="1"/>
          <p:nvPr/>
        </p:nvSpPr>
        <p:spPr>
          <a:xfrm>
            <a:off x="8411718" y="6461204"/>
            <a:ext cx="196215" cy="177800"/>
          </a:xfrm>
          <a:prstGeom prst="rect">
            <a:avLst/>
          </a:prstGeom>
        </p:spPr>
        <p:txBody>
          <a:bodyPr vert="horz" wrap="square" lIns="0" tIns="0" rIns="0" bIns="0" rtlCol="0">
            <a:spAutoFit/>
          </a:bodyPr>
          <a:lstStyle/>
          <a:p>
            <a:pPr marL="12700">
              <a:lnSpc>
                <a:spcPct val="100000"/>
              </a:lnSpc>
            </a:pPr>
            <a:r>
              <a:rPr sz="1200" dirty="0">
                <a:solidFill>
                  <a:srgbClr val="888888"/>
                </a:solidFill>
                <a:latin typeface="Arial"/>
                <a:cs typeface="Arial"/>
              </a:rPr>
              <a:t>52</a:t>
            </a:r>
            <a:endParaRPr sz="1200">
              <a:latin typeface="Arial"/>
              <a:cs typeface="Arial"/>
            </a:endParaRPr>
          </a:p>
        </p:txBody>
      </p:sp>
      <p:sp>
        <p:nvSpPr>
          <p:cNvPr id="9" name="Title 8" hidden="1"/>
          <p:cNvSpPr>
            <a:spLocks noGrp="1"/>
          </p:cNvSpPr>
          <p:nvPr>
            <p:ph type="title"/>
          </p:nvPr>
        </p:nvSpPr>
        <p:spPr>
          <a:xfrm>
            <a:off x="556361" y="555615"/>
            <a:ext cx="8031276" cy="1107996"/>
          </a:xfrm>
        </p:spPr>
        <p:txBody>
          <a:bodyPr/>
          <a:lstStyle/>
          <a:p>
            <a:r>
              <a:rPr lang="en-US" dirty="0" smtClean="0"/>
              <a:t>Material Handling Equipment – Materials Storage - Steel</a:t>
            </a:r>
            <a:endParaRPr lang="en-US" dirty="0"/>
          </a:p>
        </p:txBody>
      </p:sp>
      <p:sp>
        <p:nvSpPr>
          <p:cNvPr id="10" name="Slide Number Placeholder 9"/>
          <p:cNvSpPr>
            <a:spLocks noGrp="1"/>
          </p:cNvSpPr>
          <p:nvPr>
            <p:ph type="sldNum" sz="quarter" idx="7"/>
          </p:nvPr>
        </p:nvSpPr>
        <p:spPr/>
        <p:txBody>
          <a:bodyPr/>
          <a:lstStyle/>
          <a:p>
            <a:pPr marL="110489">
              <a:lnSpc>
                <a:spcPct val="100000"/>
              </a:lnSpc>
            </a:pPr>
            <a:fld id="{81D60167-4931-47E6-BA6A-407CBD079E47}" type="slidenum">
              <a:rPr lang="en-US" smtClean="0"/>
              <a:t>53</a:t>
            </a:fld>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4CC"/>
            </a:solidFill>
          </a:ln>
        </p:spPr>
        <p:txBody>
          <a:bodyPr wrap="square" lIns="0" tIns="0" rIns="0" bIns="0" rtlCol="0"/>
          <a:lstStyle/>
          <a:p>
            <a:endParaRPr/>
          </a:p>
        </p:txBody>
      </p:sp>
      <p:sp>
        <p:nvSpPr>
          <p:cNvPr id="3" name="object 3"/>
          <p:cNvSpPr txBox="1"/>
          <p:nvPr/>
        </p:nvSpPr>
        <p:spPr>
          <a:xfrm>
            <a:off x="535940" y="473947"/>
            <a:ext cx="6322060" cy="855344"/>
          </a:xfrm>
          <a:prstGeom prst="rect">
            <a:avLst/>
          </a:prstGeom>
        </p:spPr>
        <p:txBody>
          <a:bodyPr vert="horz" wrap="square" lIns="0" tIns="0" rIns="0" bIns="0" rtlCol="0">
            <a:spAutoFit/>
          </a:bodyPr>
          <a:lstStyle/>
          <a:p>
            <a:pPr marL="12700">
              <a:lnSpc>
                <a:spcPct val="100000"/>
              </a:lnSpc>
              <a:tabLst>
                <a:tab pos="3947795" algn="l"/>
              </a:tabLst>
            </a:pPr>
            <a:r>
              <a:rPr sz="3600" b="1" dirty="0">
                <a:solidFill>
                  <a:srgbClr val="0C2FB8"/>
                </a:solidFill>
                <a:latin typeface="Arial"/>
                <a:cs typeface="Arial"/>
              </a:rPr>
              <a:t>Mate</a:t>
            </a:r>
            <a:r>
              <a:rPr sz="3600" b="1" spc="5" dirty="0">
                <a:solidFill>
                  <a:srgbClr val="0C2FB8"/>
                </a:solidFill>
                <a:latin typeface="Arial"/>
                <a:cs typeface="Arial"/>
              </a:rPr>
              <a:t>r</a:t>
            </a:r>
            <a:r>
              <a:rPr sz="3600" b="1" dirty="0">
                <a:solidFill>
                  <a:srgbClr val="0C2FB8"/>
                </a:solidFill>
                <a:latin typeface="Arial"/>
                <a:cs typeface="Arial"/>
              </a:rPr>
              <a:t>ial</a:t>
            </a:r>
            <a:r>
              <a:rPr sz="3600" b="1" spc="-15" dirty="0">
                <a:solidFill>
                  <a:srgbClr val="0C2FB8"/>
                </a:solidFill>
                <a:latin typeface="Arial"/>
                <a:cs typeface="Arial"/>
              </a:rPr>
              <a:t> </a:t>
            </a:r>
            <a:r>
              <a:rPr sz="3600" b="1" dirty="0">
                <a:solidFill>
                  <a:srgbClr val="0C2FB8"/>
                </a:solidFill>
                <a:latin typeface="Arial"/>
                <a:cs typeface="Arial"/>
              </a:rPr>
              <a:t>Handli</a:t>
            </a:r>
            <a:r>
              <a:rPr sz="3600" b="1" spc="-15" dirty="0">
                <a:solidFill>
                  <a:srgbClr val="0C2FB8"/>
                </a:solidFill>
                <a:latin typeface="Arial"/>
                <a:cs typeface="Arial"/>
              </a:rPr>
              <a:t>n</a:t>
            </a:r>
            <a:r>
              <a:rPr sz="3600" b="1" dirty="0">
                <a:solidFill>
                  <a:srgbClr val="0C2FB8"/>
                </a:solidFill>
                <a:latin typeface="Arial"/>
                <a:cs typeface="Arial"/>
              </a:rPr>
              <a:t>g	Equi</a:t>
            </a:r>
            <a:r>
              <a:rPr sz="3600" b="1" spc="-15" dirty="0">
                <a:solidFill>
                  <a:srgbClr val="0C2FB8"/>
                </a:solidFill>
                <a:latin typeface="Arial"/>
                <a:cs typeface="Arial"/>
              </a:rPr>
              <a:t>p</a:t>
            </a:r>
            <a:r>
              <a:rPr sz="3600" b="1" dirty="0">
                <a:solidFill>
                  <a:srgbClr val="0C2FB8"/>
                </a:solidFill>
                <a:latin typeface="Arial"/>
                <a:cs typeface="Arial"/>
              </a:rPr>
              <a:t>ment</a:t>
            </a:r>
            <a:endParaRPr sz="3600">
              <a:latin typeface="Arial"/>
              <a:cs typeface="Arial"/>
            </a:endParaRPr>
          </a:p>
          <a:p>
            <a:pPr marL="12700">
              <a:lnSpc>
                <a:spcPct val="100000"/>
              </a:lnSpc>
              <a:spcBef>
                <a:spcPts val="35"/>
              </a:spcBef>
            </a:pPr>
            <a:r>
              <a:rPr sz="2400" b="1" dirty="0">
                <a:solidFill>
                  <a:srgbClr val="0C2FB8"/>
                </a:solidFill>
                <a:latin typeface="Arial"/>
                <a:cs typeface="Arial"/>
              </a:rPr>
              <a:t>Module</a:t>
            </a:r>
            <a:r>
              <a:rPr sz="2400" b="1" spc="-20" dirty="0">
                <a:solidFill>
                  <a:srgbClr val="0C2FB8"/>
                </a:solidFill>
                <a:latin typeface="Arial"/>
                <a:cs typeface="Arial"/>
              </a:rPr>
              <a:t> </a:t>
            </a:r>
            <a:r>
              <a:rPr sz="2400" b="1" dirty="0">
                <a:solidFill>
                  <a:srgbClr val="0C2FB8"/>
                </a:solidFill>
                <a:latin typeface="Arial"/>
                <a:cs typeface="Arial"/>
              </a:rPr>
              <a:t>3</a:t>
            </a:r>
            <a:endParaRPr sz="2400">
              <a:latin typeface="Arial"/>
              <a:cs typeface="Arial"/>
            </a:endParaRPr>
          </a:p>
        </p:txBody>
      </p:sp>
      <p:sp>
        <p:nvSpPr>
          <p:cNvPr id="4" name="object 4"/>
          <p:cNvSpPr txBox="1"/>
          <p:nvPr/>
        </p:nvSpPr>
        <p:spPr>
          <a:xfrm>
            <a:off x="459740" y="1793779"/>
            <a:ext cx="3148330" cy="3256915"/>
          </a:xfrm>
          <a:prstGeom prst="rect">
            <a:avLst/>
          </a:prstGeom>
        </p:spPr>
        <p:txBody>
          <a:bodyPr vert="horz" wrap="square" lIns="0" tIns="0" rIns="0" bIns="0" rtlCol="0">
            <a:spAutoFit/>
          </a:bodyPr>
          <a:lstStyle/>
          <a:p>
            <a:pPr marL="12700" marR="467359">
              <a:lnSpc>
                <a:spcPct val="100000"/>
              </a:lnSpc>
            </a:pPr>
            <a:r>
              <a:rPr sz="2400" b="1" dirty="0">
                <a:solidFill>
                  <a:srgbClr val="0C2FB8"/>
                </a:solidFill>
                <a:latin typeface="Arial"/>
                <a:cs typeface="Arial"/>
              </a:rPr>
              <a:t>Store mater</a:t>
            </a:r>
            <a:r>
              <a:rPr sz="2400" b="1" spc="5" dirty="0">
                <a:solidFill>
                  <a:srgbClr val="0C2FB8"/>
                </a:solidFill>
                <a:latin typeface="Arial"/>
                <a:cs typeface="Arial"/>
              </a:rPr>
              <a:t>i</a:t>
            </a:r>
            <a:r>
              <a:rPr sz="2400" b="1" dirty="0">
                <a:solidFill>
                  <a:srgbClr val="0C2FB8"/>
                </a:solidFill>
                <a:latin typeface="Arial"/>
                <a:cs typeface="Arial"/>
              </a:rPr>
              <a:t>al in arrangeme</a:t>
            </a:r>
            <a:r>
              <a:rPr sz="2400" b="1" spc="-10" dirty="0">
                <a:solidFill>
                  <a:srgbClr val="0C2FB8"/>
                </a:solidFill>
                <a:latin typeface="Arial"/>
                <a:cs typeface="Arial"/>
              </a:rPr>
              <a:t>n</a:t>
            </a:r>
            <a:r>
              <a:rPr sz="2400" b="1" dirty="0">
                <a:solidFill>
                  <a:srgbClr val="0C2FB8"/>
                </a:solidFill>
                <a:latin typeface="Arial"/>
                <a:cs typeface="Arial"/>
              </a:rPr>
              <a:t>ts</a:t>
            </a:r>
            <a:r>
              <a:rPr sz="2400" b="1" spc="15" dirty="0">
                <a:solidFill>
                  <a:srgbClr val="0C2FB8"/>
                </a:solidFill>
                <a:latin typeface="Arial"/>
                <a:cs typeface="Arial"/>
              </a:rPr>
              <a:t> </a:t>
            </a:r>
            <a:r>
              <a:rPr sz="2400" b="1" dirty="0">
                <a:solidFill>
                  <a:srgbClr val="0C2FB8"/>
                </a:solidFill>
                <a:latin typeface="Arial"/>
                <a:cs typeface="Arial"/>
              </a:rPr>
              <a:t>that allow</a:t>
            </a:r>
            <a:r>
              <a:rPr sz="2400" b="1" spc="-35" dirty="0">
                <a:solidFill>
                  <a:srgbClr val="0C2FB8"/>
                </a:solidFill>
                <a:latin typeface="Arial"/>
                <a:cs typeface="Arial"/>
              </a:rPr>
              <a:t> </a:t>
            </a:r>
            <a:r>
              <a:rPr sz="2400" b="1" dirty="0">
                <a:solidFill>
                  <a:srgbClr val="0C2FB8"/>
                </a:solidFill>
                <a:latin typeface="Arial"/>
                <a:cs typeface="Arial"/>
              </a:rPr>
              <a:t>for:</a:t>
            </a:r>
            <a:endParaRPr sz="2400">
              <a:latin typeface="Arial"/>
              <a:cs typeface="Arial"/>
            </a:endParaRPr>
          </a:p>
          <a:p>
            <a:pPr>
              <a:lnSpc>
                <a:spcPct val="100000"/>
              </a:lnSpc>
              <a:spcBef>
                <a:spcPts val="7"/>
              </a:spcBef>
            </a:pPr>
            <a:endParaRPr sz="2500">
              <a:latin typeface="Times New Roman"/>
              <a:cs typeface="Times New Roman"/>
            </a:endParaRPr>
          </a:p>
          <a:p>
            <a:pPr marL="355600" indent="-342900">
              <a:lnSpc>
                <a:spcPct val="100000"/>
              </a:lnSpc>
              <a:buClr>
                <a:srgbClr val="0C2FB8"/>
              </a:buClr>
              <a:buFont typeface="Wingdings"/>
              <a:buChar char=""/>
              <a:tabLst>
                <a:tab pos="355600" algn="l"/>
              </a:tabLst>
            </a:pPr>
            <a:r>
              <a:rPr sz="2400" dirty="0">
                <a:latin typeface="Arial"/>
                <a:cs typeface="Arial"/>
              </a:rPr>
              <a:t>E</a:t>
            </a:r>
            <a:r>
              <a:rPr sz="2400" spc="-10" dirty="0">
                <a:latin typeface="Arial"/>
                <a:cs typeface="Arial"/>
              </a:rPr>
              <a:t>a</a:t>
            </a:r>
            <a:r>
              <a:rPr sz="2400" dirty="0">
                <a:latin typeface="Arial"/>
                <a:cs typeface="Arial"/>
              </a:rPr>
              <a:t>sy </a:t>
            </a:r>
            <a:r>
              <a:rPr sz="2400" spc="5" dirty="0">
                <a:latin typeface="Arial"/>
                <a:cs typeface="Arial"/>
              </a:rPr>
              <a:t>m</a:t>
            </a:r>
            <a:r>
              <a:rPr sz="2400" dirty="0">
                <a:latin typeface="Arial"/>
                <a:cs typeface="Arial"/>
              </a:rPr>
              <a:t>ovement</a:t>
            </a:r>
            <a:endParaRPr sz="2400">
              <a:latin typeface="Arial"/>
              <a:cs typeface="Arial"/>
            </a:endParaRPr>
          </a:p>
          <a:p>
            <a:pPr marL="355600" marR="481330" indent="-342900">
              <a:lnSpc>
                <a:spcPct val="100000"/>
              </a:lnSpc>
              <a:buClr>
                <a:srgbClr val="0C2FB8"/>
              </a:buClr>
              <a:buFont typeface="Wingdings"/>
              <a:buChar char=""/>
              <a:tabLst>
                <a:tab pos="355600" algn="l"/>
              </a:tabLst>
            </a:pPr>
            <a:r>
              <a:rPr sz="2400" dirty="0">
                <a:latin typeface="Arial"/>
                <a:cs typeface="Arial"/>
              </a:rPr>
              <a:t>E</a:t>
            </a:r>
            <a:r>
              <a:rPr sz="2400" spc="-10" dirty="0">
                <a:latin typeface="Arial"/>
                <a:cs typeface="Arial"/>
              </a:rPr>
              <a:t>a</a:t>
            </a:r>
            <a:r>
              <a:rPr sz="2400" dirty="0">
                <a:latin typeface="Arial"/>
                <a:cs typeface="Arial"/>
              </a:rPr>
              <a:t>sy access and movement</a:t>
            </a:r>
            <a:endParaRPr sz="2400">
              <a:latin typeface="Arial"/>
              <a:cs typeface="Arial"/>
            </a:endParaRPr>
          </a:p>
          <a:p>
            <a:pPr marL="350520" marR="5080" indent="-337820">
              <a:lnSpc>
                <a:spcPct val="100000"/>
              </a:lnSpc>
              <a:buClr>
                <a:srgbClr val="0C2FB8"/>
              </a:buClr>
              <a:buFont typeface="Wingdings"/>
              <a:buChar char=""/>
              <a:tabLst>
                <a:tab pos="355600" algn="l"/>
              </a:tabLst>
            </a:pPr>
            <a:r>
              <a:rPr sz="2400" spc="5" dirty="0">
                <a:latin typeface="Arial"/>
                <a:cs typeface="Arial"/>
              </a:rPr>
              <a:t>M</a:t>
            </a:r>
            <a:r>
              <a:rPr sz="2400" dirty="0">
                <a:latin typeface="Arial"/>
                <a:cs typeface="Arial"/>
              </a:rPr>
              <a:t>ateria</a:t>
            </a:r>
            <a:r>
              <a:rPr sz="2400" spc="-10" dirty="0">
                <a:latin typeface="Arial"/>
                <a:cs typeface="Arial"/>
              </a:rPr>
              <a:t>l</a:t>
            </a:r>
            <a:r>
              <a:rPr sz="2400" dirty="0">
                <a:latin typeface="Arial"/>
                <a:cs typeface="Arial"/>
              </a:rPr>
              <a:t>s</a:t>
            </a:r>
            <a:r>
              <a:rPr sz="2400" spc="10" dirty="0">
                <a:latin typeface="Arial"/>
                <a:cs typeface="Arial"/>
              </a:rPr>
              <a:t> </a:t>
            </a:r>
            <a:r>
              <a:rPr sz="2400" dirty="0">
                <a:latin typeface="Arial"/>
                <a:cs typeface="Arial"/>
              </a:rPr>
              <a:t>and</a:t>
            </a:r>
            <a:r>
              <a:rPr sz="2400" spc="-10" dirty="0">
                <a:latin typeface="Arial"/>
                <a:cs typeface="Arial"/>
              </a:rPr>
              <a:t> </a:t>
            </a:r>
            <a:r>
              <a:rPr sz="2400" dirty="0">
                <a:latin typeface="Arial"/>
                <a:cs typeface="Arial"/>
              </a:rPr>
              <a:t>s</a:t>
            </a:r>
            <a:r>
              <a:rPr sz="2400" spc="5" dirty="0">
                <a:latin typeface="Arial"/>
                <a:cs typeface="Arial"/>
              </a:rPr>
              <a:t>t</a:t>
            </a:r>
            <a:r>
              <a:rPr sz="2400" dirty="0">
                <a:latin typeface="Arial"/>
                <a:cs typeface="Arial"/>
              </a:rPr>
              <a:t>acks to</a:t>
            </a:r>
            <a:r>
              <a:rPr sz="2400" spc="-20" dirty="0">
                <a:latin typeface="Arial"/>
                <a:cs typeface="Arial"/>
              </a:rPr>
              <a:t> </a:t>
            </a:r>
            <a:r>
              <a:rPr sz="2400" dirty="0">
                <a:latin typeface="Arial"/>
                <a:cs typeface="Arial"/>
              </a:rPr>
              <a:t>be stable</a:t>
            </a:r>
            <a:endParaRPr sz="2400">
              <a:latin typeface="Arial"/>
              <a:cs typeface="Arial"/>
            </a:endParaRPr>
          </a:p>
        </p:txBody>
      </p:sp>
      <p:sp>
        <p:nvSpPr>
          <p:cNvPr id="5" name="object 5" title="Photo - racks used for storing plate and bar stock"/>
          <p:cNvSpPr/>
          <p:nvPr/>
        </p:nvSpPr>
        <p:spPr>
          <a:xfrm>
            <a:off x="4142613" y="1709927"/>
            <a:ext cx="4696587" cy="3522472"/>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6" name="object 6"/>
          <p:cNvSpPr txBox="1"/>
          <p:nvPr/>
        </p:nvSpPr>
        <p:spPr>
          <a:xfrm>
            <a:off x="4254753" y="5409404"/>
            <a:ext cx="3880485" cy="228600"/>
          </a:xfrm>
          <a:prstGeom prst="rect">
            <a:avLst/>
          </a:prstGeom>
        </p:spPr>
        <p:txBody>
          <a:bodyPr vert="horz" wrap="square" lIns="0" tIns="0" rIns="0" bIns="0" rtlCol="0">
            <a:spAutoFit/>
          </a:bodyPr>
          <a:lstStyle/>
          <a:p>
            <a:pPr marL="12700">
              <a:lnSpc>
                <a:spcPct val="100000"/>
              </a:lnSpc>
            </a:pPr>
            <a:r>
              <a:rPr sz="1600" spc="-10" dirty="0">
                <a:latin typeface="Arial"/>
                <a:cs typeface="Arial"/>
              </a:rPr>
              <a:t>Racks used</a:t>
            </a:r>
            <a:r>
              <a:rPr sz="1600" spc="-5" dirty="0">
                <a:latin typeface="Arial"/>
                <a:cs typeface="Arial"/>
              </a:rPr>
              <a:t> </a:t>
            </a:r>
            <a:r>
              <a:rPr sz="1600" spc="-10" dirty="0">
                <a:latin typeface="Arial"/>
                <a:cs typeface="Arial"/>
              </a:rPr>
              <a:t>for</a:t>
            </a:r>
            <a:r>
              <a:rPr sz="1600" spc="20" dirty="0">
                <a:latin typeface="Arial"/>
                <a:cs typeface="Arial"/>
              </a:rPr>
              <a:t> </a:t>
            </a:r>
            <a:r>
              <a:rPr sz="1600" spc="-10" dirty="0">
                <a:latin typeface="Arial"/>
                <a:cs typeface="Arial"/>
              </a:rPr>
              <a:t>storing</a:t>
            </a:r>
            <a:r>
              <a:rPr sz="1600" dirty="0">
                <a:latin typeface="Arial"/>
                <a:cs typeface="Arial"/>
              </a:rPr>
              <a:t> </a:t>
            </a:r>
            <a:r>
              <a:rPr sz="1600" spc="25" dirty="0">
                <a:latin typeface="Arial"/>
                <a:cs typeface="Arial"/>
              </a:rPr>
              <a:t> </a:t>
            </a:r>
            <a:r>
              <a:rPr sz="1600" spc="-10" dirty="0">
                <a:latin typeface="Arial"/>
                <a:cs typeface="Arial"/>
              </a:rPr>
              <a:t>plate</a:t>
            </a:r>
            <a:r>
              <a:rPr sz="1600" dirty="0">
                <a:latin typeface="Arial"/>
                <a:cs typeface="Arial"/>
              </a:rPr>
              <a:t> </a:t>
            </a:r>
            <a:r>
              <a:rPr sz="1600" spc="-10" dirty="0">
                <a:latin typeface="Arial"/>
                <a:cs typeface="Arial"/>
              </a:rPr>
              <a:t>and</a:t>
            </a:r>
            <a:r>
              <a:rPr sz="1600" spc="10" dirty="0">
                <a:latin typeface="Arial"/>
                <a:cs typeface="Arial"/>
              </a:rPr>
              <a:t> </a:t>
            </a:r>
            <a:r>
              <a:rPr sz="1600" spc="-10" dirty="0">
                <a:latin typeface="Arial"/>
                <a:cs typeface="Arial"/>
              </a:rPr>
              <a:t>bar</a:t>
            </a:r>
            <a:r>
              <a:rPr sz="1600" spc="5" dirty="0">
                <a:latin typeface="Arial"/>
                <a:cs typeface="Arial"/>
              </a:rPr>
              <a:t> </a:t>
            </a:r>
            <a:r>
              <a:rPr sz="1600" spc="-10" dirty="0">
                <a:latin typeface="Arial"/>
                <a:cs typeface="Arial"/>
              </a:rPr>
              <a:t>stock</a:t>
            </a:r>
            <a:endParaRPr sz="1600">
              <a:latin typeface="Arial"/>
              <a:cs typeface="Arial"/>
            </a:endParaRPr>
          </a:p>
        </p:txBody>
      </p:sp>
      <p:sp>
        <p:nvSpPr>
          <p:cNvPr id="8" name="object 8"/>
          <p:cNvSpPr txBox="1"/>
          <p:nvPr/>
        </p:nvSpPr>
        <p:spPr>
          <a:xfrm>
            <a:off x="8411718" y="6461204"/>
            <a:ext cx="196215" cy="177800"/>
          </a:xfrm>
          <a:prstGeom prst="rect">
            <a:avLst/>
          </a:prstGeom>
        </p:spPr>
        <p:txBody>
          <a:bodyPr vert="horz" wrap="square" lIns="0" tIns="0" rIns="0" bIns="0" rtlCol="0">
            <a:spAutoFit/>
          </a:bodyPr>
          <a:lstStyle/>
          <a:p>
            <a:pPr marL="12700">
              <a:lnSpc>
                <a:spcPct val="100000"/>
              </a:lnSpc>
            </a:pPr>
            <a:r>
              <a:rPr sz="1200" dirty="0">
                <a:solidFill>
                  <a:srgbClr val="888888"/>
                </a:solidFill>
                <a:latin typeface="Arial"/>
                <a:cs typeface="Arial"/>
              </a:rPr>
              <a:t>53</a:t>
            </a:r>
            <a:endParaRPr sz="1200">
              <a:latin typeface="Arial"/>
              <a:cs typeface="Arial"/>
            </a:endParaRPr>
          </a:p>
        </p:txBody>
      </p:sp>
      <p:sp>
        <p:nvSpPr>
          <p:cNvPr id="7" name="object 7"/>
          <p:cNvSpPr txBox="1"/>
          <p:nvPr/>
        </p:nvSpPr>
        <p:spPr>
          <a:xfrm>
            <a:off x="3227070" y="6287772"/>
            <a:ext cx="2787015" cy="177800"/>
          </a:xfrm>
          <a:prstGeom prst="rect">
            <a:avLst/>
          </a:prstGeom>
        </p:spPr>
        <p:txBody>
          <a:bodyPr vert="horz" wrap="square" lIns="0" tIns="0" rIns="0" bIns="0" rtlCol="0">
            <a:spAutoFit/>
          </a:bodyPr>
          <a:lstStyle/>
          <a:p>
            <a:pPr marL="12700">
              <a:lnSpc>
                <a:spcPct val="100000"/>
              </a:lnSpc>
            </a:pPr>
            <a:r>
              <a:rPr sz="1200" dirty="0">
                <a:latin typeface="Arial"/>
                <a:cs typeface="Arial"/>
              </a:rPr>
              <a:t>Adapt</a:t>
            </a:r>
            <a:r>
              <a:rPr sz="1200" spc="5" dirty="0">
                <a:latin typeface="Arial"/>
                <a:cs typeface="Arial"/>
              </a:rPr>
              <a:t>e</a:t>
            </a:r>
            <a:r>
              <a:rPr sz="1200" dirty="0">
                <a:latin typeface="Arial"/>
                <a:cs typeface="Arial"/>
              </a:rPr>
              <a:t>d</a:t>
            </a:r>
            <a:r>
              <a:rPr sz="1200" spc="-45" dirty="0">
                <a:latin typeface="Arial"/>
                <a:cs typeface="Arial"/>
              </a:rPr>
              <a:t> </a:t>
            </a:r>
            <a:r>
              <a:rPr sz="1200" spc="10" dirty="0">
                <a:latin typeface="Arial"/>
                <a:cs typeface="Arial"/>
              </a:rPr>
              <a:t>f</a:t>
            </a:r>
            <a:r>
              <a:rPr sz="1200" dirty="0">
                <a:latin typeface="Arial"/>
                <a:cs typeface="Arial"/>
              </a:rPr>
              <a:t>rom</a:t>
            </a:r>
            <a:r>
              <a:rPr sz="1200" spc="-15" dirty="0">
                <a:latin typeface="Arial"/>
                <a:cs typeface="Arial"/>
              </a:rPr>
              <a:t> </a:t>
            </a:r>
            <a:r>
              <a:rPr sz="1200" dirty="0">
                <a:latin typeface="Arial"/>
                <a:cs typeface="Arial"/>
              </a:rPr>
              <a:t>source:</a:t>
            </a:r>
            <a:r>
              <a:rPr sz="1200" spc="-20" dirty="0">
                <a:latin typeface="Arial"/>
                <a:cs typeface="Arial"/>
              </a:rPr>
              <a:t> </a:t>
            </a:r>
            <a:r>
              <a:rPr sz="1200" dirty="0">
                <a:latin typeface="Arial"/>
                <a:cs typeface="Arial"/>
              </a:rPr>
              <a:t>ANSI</a:t>
            </a:r>
            <a:r>
              <a:rPr sz="1200" spc="20" dirty="0">
                <a:latin typeface="Arial"/>
                <a:cs typeface="Arial"/>
              </a:rPr>
              <a:t> </a:t>
            </a:r>
            <a:r>
              <a:rPr sz="1200" dirty="0">
                <a:latin typeface="Arial"/>
                <a:cs typeface="Arial"/>
              </a:rPr>
              <a:t>Z2</a:t>
            </a:r>
            <a:r>
              <a:rPr sz="1200" spc="5" dirty="0">
                <a:latin typeface="Arial"/>
                <a:cs typeface="Arial"/>
              </a:rPr>
              <a:t>2</a:t>
            </a:r>
            <a:r>
              <a:rPr sz="1200" dirty="0">
                <a:latin typeface="Arial"/>
                <a:cs typeface="Arial"/>
              </a:rPr>
              <a:t>9.</a:t>
            </a:r>
            <a:r>
              <a:rPr sz="1200" spc="5" dirty="0">
                <a:latin typeface="Arial"/>
                <a:cs typeface="Arial"/>
              </a:rPr>
              <a:t>1</a:t>
            </a:r>
            <a:r>
              <a:rPr sz="1200" spc="-5" dirty="0">
                <a:latin typeface="Arial"/>
                <a:cs typeface="Arial"/>
              </a:rPr>
              <a:t>-</a:t>
            </a:r>
            <a:r>
              <a:rPr sz="1200" dirty="0">
                <a:latin typeface="Arial"/>
                <a:cs typeface="Arial"/>
              </a:rPr>
              <a:t>1</a:t>
            </a:r>
            <a:r>
              <a:rPr sz="1200" spc="-10" dirty="0">
                <a:latin typeface="Arial"/>
                <a:cs typeface="Arial"/>
              </a:rPr>
              <a:t>98</a:t>
            </a:r>
            <a:r>
              <a:rPr sz="1200" dirty="0">
                <a:latin typeface="Arial"/>
                <a:cs typeface="Arial"/>
              </a:rPr>
              <a:t>2</a:t>
            </a:r>
            <a:endParaRPr sz="1200">
              <a:latin typeface="Arial"/>
              <a:cs typeface="Arial"/>
            </a:endParaRPr>
          </a:p>
        </p:txBody>
      </p:sp>
      <p:sp>
        <p:nvSpPr>
          <p:cNvPr id="9" name="Title 8" hidden="1"/>
          <p:cNvSpPr>
            <a:spLocks noGrp="1"/>
          </p:cNvSpPr>
          <p:nvPr>
            <p:ph type="title"/>
          </p:nvPr>
        </p:nvSpPr>
        <p:spPr>
          <a:xfrm>
            <a:off x="556361" y="555615"/>
            <a:ext cx="8031276" cy="1107996"/>
          </a:xfrm>
        </p:spPr>
        <p:txBody>
          <a:bodyPr/>
          <a:lstStyle/>
          <a:p>
            <a:r>
              <a:rPr lang="en-US" dirty="0" smtClean="0"/>
              <a:t>Material Handling Equipment – Tips for Storing Materials</a:t>
            </a:r>
            <a:endParaRPr lang="en-US" dirty="0"/>
          </a:p>
        </p:txBody>
      </p:sp>
      <p:sp>
        <p:nvSpPr>
          <p:cNvPr id="10" name="Slide Number Placeholder 9"/>
          <p:cNvSpPr>
            <a:spLocks noGrp="1"/>
          </p:cNvSpPr>
          <p:nvPr>
            <p:ph type="sldNum" sz="quarter" idx="7"/>
          </p:nvPr>
        </p:nvSpPr>
        <p:spPr/>
        <p:txBody>
          <a:bodyPr/>
          <a:lstStyle/>
          <a:p>
            <a:pPr marL="110489">
              <a:lnSpc>
                <a:spcPct val="100000"/>
              </a:lnSpc>
            </a:pPr>
            <a:fld id="{81D60167-4931-47E6-BA6A-407CBD079E47}" type="slidenum">
              <a:rPr lang="en-US" smtClean="0"/>
              <a:t>54</a:t>
            </a:fld>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4CC"/>
            </a:solidFill>
          </a:ln>
        </p:spPr>
        <p:txBody>
          <a:bodyPr wrap="square" lIns="0" tIns="0" rIns="0" bIns="0" rtlCol="0"/>
          <a:lstStyle/>
          <a:p>
            <a:endParaRPr/>
          </a:p>
        </p:txBody>
      </p:sp>
      <p:sp>
        <p:nvSpPr>
          <p:cNvPr id="3" name="object 3"/>
          <p:cNvSpPr txBox="1"/>
          <p:nvPr/>
        </p:nvSpPr>
        <p:spPr>
          <a:xfrm>
            <a:off x="535940" y="486647"/>
            <a:ext cx="6322060" cy="457200"/>
          </a:xfrm>
          <a:prstGeom prst="rect">
            <a:avLst/>
          </a:prstGeom>
        </p:spPr>
        <p:txBody>
          <a:bodyPr vert="horz" wrap="square" lIns="0" tIns="0" rIns="0" bIns="0" rtlCol="0">
            <a:spAutoFit/>
          </a:bodyPr>
          <a:lstStyle/>
          <a:p>
            <a:pPr marL="12700">
              <a:lnSpc>
                <a:spcPts val="4285"/>
              </a:lnSpc>
              <a:tabLst>
                <a:tab pos="3947795" algn="l"/>
              </a:tabLst>
            </a:pPr>
            <a:r>
              <a:rPr sz="3600" b="1" dirty="0">
                <a:solidFill>
                  <a:srgbClr val="0C2FB8"/>
                </a:solidFill>
                <a:latin typeface="Arial"/>
                <a:cs typeface="Arial"/>
              </a:rPr>
              <a:t>Mate</a:t>
            </a:r>
            <a:r>
              <a:rPr sz="3600" b="1" spc="5" dirty="0">
                <a:solidFill>
                  <a:srgbClr val="0C2FB8"/>
                </a:solidFill>
                <a:latin typeface="Arial"/>
                <a:cs typeface="Arial"/>
              </a:rPr>
              <a:t>r</a:t>
            </a:r>
            <a:r>
              <a:rPr sz="3600" b="1" dirty="0">
                <a:solidFill>
                  <a:srgbClr val="0C2FB8"/>
                </a:solidFill>
                <a:latin typeface="Arial"/>
                <a:cs typeface="Arial"/>
              </a:rPr>
              <a:t>ial</a:t>
            </a:r>
            <a:r>
              <a:rPr sz="3600" b="1" spc="-15" dirty="0">
                <a:solidFill>
                  <a:srgbClr val="0C2FB8"/>
                </a:solidFill>
                <a:latin typeface="Arial"/>
                <a:cs typeface="Arial"/>
              </a:rPr>
              <a:t> </a:t>
            </a:r>
            <a:r>
              <a:rPr sz="3600" b="1" dirty="0">
                <a:solidFill>
                  <a:srgbClr val="0C2FB8"/>
                </a:solidFill>
                <a:latin typeface="Arial"/>
                <a:cs typeface="Arial"/>
              </a:rPr>
              <a:t>Handli</a:t>
            </a:r>
            <a:r>
              <a:rPr sz="3600" b="1" spc="-15" dirty="0">
                <a:solidFill>
                  <a:srgbClr val="0C2FB8"/>
                </a:solidFill>
                <a:latin typeface="Arial"/>
                <a:cs typeface="Arial"/>
              </a:rPr>
              <a:t>n</a:t>
            </a:r>
            <a:r>
              <a:rPr sz="3600" b="1" dirty="0">
                <a:solidFill>
                  <a:srgbClr val="0C2FB8"/>
                </a:solidFill>
                <a:latin typeface="Arial"/>
                <a:cs typeface="Arial"/>
              </a:rPr>
              <a:t>g	Equi</a:t>
            </a:r>
            <a:r>
              <a:rPr sz="3600" b="1" spc="-15" dirty="0">
                <a:solidFill>
                  <a:srgbClr val="0C2FB8"/>
                </a:solidFill>
                <a:latin typeface="Arial"/>
                <a:cs typeface="Arial"/>
              </a:rPr>
              <a:t>p</a:t>
            </a:r>
            <a:r>
              <a:rPr sz="3600" b="1" dirty="0">
                <a:solidFill>
                  <a:srgbClr val="0C2FB8"/>
                </a:solidFill>
                <a:latin typeface="Arial"/>
                <a:cs typeface="Arial"/>
              </a:rPr>
              <a:t>ment</a:t>
            </a:r>
            <a:endParaRPr sz="3600">
              <a:latin typeface="Arial"/>
              <a:cs typeface="Arial"/>
            </a:endParaRPr>
          </a:p>
        </p:txBody>
      </p:sp>
      <p:sp>
        <p:nvSpPr>
          <p:cNvPr id="4" name="object 4"/>
          <p:cNvSpPr txBox="1"/>
          <p:nvPr/>
        </p:nvSpPr>
        <p:spPr>
          <a:xfrm>
            <a:off x="459740" y="1011205"/>
            <a:ext cx="3921760" cy="1261110"/>
          </a:xfrm>
          <a:prstGeom prst="rect">
            <a:avLst/>
          </a:prstGeom>
        </p:spPr>
        <p:txBody>
          <a:bodyPr vert="horz" wrap="square" lIns="0" tIns="0" rIns="0" bIns="0" rtlCol="0">
            <a:spAutoFit/>
          </a:bodyPr>
          <a:lstStyle/>
          <a:p>
            <a:pPr marL="88900">
              <a:lnSpc>
                <a:spcPct val="100000"/>
              </a:lnSpc>
            </a:pPr>
            <a:r>
              <a:rPr sz="2400" b="1" dirty="0">
                <a:solidFill>
                  <a:srgbClr val="0C2FB8"/>
                </a:solidFill>
                <a:latin typeface="Arial"/>
                <a:cs typeface="Arial"/>
              </a:rPr>
              <a:t>Module</a:t>
            </a:r>
            <a:r>
              <a:rPr sz="2400" b="1" spc="-20" dirty="0">
                <a:solidFill>
                  <a:srgbClr val="0C2FB8"/>
                </a:solidFill>
                <a:latin typeface="Arial"/>
                <a:cs typeface="Arial"/>
              </a:rPr>
              <a:t> </a:t>
            </a:r>
            <a:r>
              <a:rPr sz="2400" b="1" dirty="0">
                <a:solidFill>
                  <a:srgbClr val="0C2FB8"/>
                </a:solidFill>
                <a:latin typeface="Arial"/>
                <a:cs typeface="Arial"/>
              </a:rPr>
              <a:t>3</a:t>
            </a:r>
            <a:endParaRPr sz="2400">
              <a:latin typeface="Arial"/>
              <a:cs typeface="Arial"/>
            </a:endParaRPr>
          </a:p>
          <a:p>
            <a:pPr marL="12700">
              <a:lnSpc>
                <a:spcPct val="100000"/>
              </a:lnSpc>
              <a:spcBef>
                <a:spcPts val="1664"/>
              </a:spcBef>
            </a:pPr>
            <a:r>
              <a:rPr sz="2400" b="1" dirty="0">
                <a:solidFill>
                  <a:srgbClr val="0C2FB8"/>
                </a:solidFill>
                <a:latin typeface="Arial"/>
                <a:cs typeface="Arial"/>
              </a:rPr>
              <a:t>Structural sh</a:t>
            </a:r>
            <a:r>
              <a:rPr sz="2400" b="1" spc="-10" dirty="0">
                <a:solidFill>
                  <a:srgbClr val="0C2FB8"/>
                </a:solidFill>
                <a:latin typeface="Arial"/>
                <a:cs typeface="Arial"/>
              </a:rPr>
              <a:t>a</a:t>
            </a:r>
            <a:r>
              <a:rPr sz="2400" b="1" dirty="0">
                <a:solidFill>
                  <a:srgbClr val="0C2FB8"/>
                </a:solidFill>
                <a:latin typeface="Arial"/>
                <a:cs typeface="Arial"/>
              </a:rPr>
              <a:t>pes</a:t>
            </a:r>
            <a:r>
              <a:rPr sz="2400" b="1" spc="5" dirty="0">
                <a:solidFill>
                  <a:srgbClr val="0C2FB8"/>
                </a:solidFill>
                <a:latin typeface="Arial"/>
                <a:cs typeface="Arial"/>
              </a:rPr>
              <a:t> </a:t>
            </a:r>
            <a:r>
              <a:rPr sz="2400" b="1" dirty="0">
                <a:solidFill>
                  <a:srgbClr val="0C2FB8"/>
                </a:solidFill>
                <a:latin typeface="Arial"/>
                <a:cs typeface="Arial"/>
              </a:rPr>
              <a:t>received</a:t>
            </a:r>
            <a:endParaRPr sz="2400">
              <a:latin typeface="Arial"/>
              <a:cs typeface="Arial"/>
            </a:endParaRPr>
          </a:p>
          <a:p>
            <a:pPr marL="12700">
              <a:lnSpc>
                <a:spcPct val="100000"/>
              </a:lnSpc>
            </a:pPr>
            <a:r>
              <a:rPr sz="2400" b="1" dirty="0">
                <a:solidFill>
                  <a:srgbClr val="0C2FB8"/>
                </a:solidFill>
                <a:latin typeface="Arial"/>
                <a:cs typeface="Arial"/>
              </a:rPr>
              <a:t>from the</a:t>
            </a:r>
            <a:r>
              <a:rPr sz="2400" b="1" spc="-20" dirty="0">
                <a:solidFill>
                  <a:srgbClr val="0C2FB8"/>
                </a:solidFill>
                <a:latin typeface="Arial"/>
                <a:cs typeface="Arial"/>
              </a:rPr>
              <a:t> </a:t>
            </a:r>
            <a:r>
              <a:rPr sz="2400" b="1" dirty="0">
                <a:solidFill>
                  <a:srgbClr val="0C2FB8"/>
                </a:solidFill>
                <a:latin typeface="Arial"/>
                <a:cs typeface="Arial"/>
              </a:rPr>
              <a:t>mi</a:t>
            </a:r>
            <a:r>
              <a:rPr sz="2400" b="1" spc="5" dirty="0">
                <a:solidFill>
                  <a:srgbClr val="0C2FB8"/>
                </a:solidFill>
                <a:latin typeface="Arial"/>
                <a:cs typeface="Arial"/>
              </a:rPr>
              <a:t>l</a:t>
            </a:r>
            <a:r>
              <a:rPr sz="2400" b="1" dirty="0">
                <a:solidFill>
                  <a:srgbClr val="0C2FB8"/>
                </a:solidFill>
                <a:latin typeface="Arial"/>
                <a:cs typeface="Arial"/>
              </a:rPr>
              <a:t>l</a:t>
            </a:r>
            <a:endParaRPr sz="2400">
              <a:latin typeface="Arial"/>
              <a:cs typeface="Arial"/>
            </a:endParaRPr>
          </a:p>
        </p:txBody>
      </p:sp>
      <p:sp>
        <p:nvSpPr>
          <p:cNvPr id="5" name="object 5"/>
          <p:cNvSpPr txBox="1"/>
          <p:nvPr/>
        </p:nvSpPr>
        <p:spPr>
          <a:xfrm>
            <a:off x="8411718" y="6461204"/>
            <a:ext cx="196215" cy="177800"/>
          </a:xfrm>
          <a:prstGeom prst="rect">
            <a:avLst/>
          </a:prstGeom>
        </p:spPr>
        <p:txBody>
          <a:bodyPr vert="horz" wrap="square" lIns="0" tIns="0" rIns="0" bIns="0" rtlCol="0">
            <a:spAutoFit/>
          </a:bodyPr>
          <a:lstStyle/>
          <a:p>
            <a:pPr marL="12700">
              <a:lnSpc>
                <a:spcPct val="100000"/>
              </a:lnSpc>
            </a:pPr>
            <a:r>
              <a:rPr sz="1200" dirty="0">
                <a:solidFill>
                  <a:srgbClr val="888888"/>
                </a:solidFill>
                <a:latin typeface="Arial"/>
                <a:cs typeface="Arial"/>
              </a:rPr>
              <a:t>54</a:t>
            </a:r>
            <a:endParaRPr sz="1200">
              <a:latin typeface="Arial"/>
              <a:cs typeface="Arial"/>
            </a:endParaRPr>
          </a:p>
        </p:txBody>
      </p:sp>
      <p:sp>
        <p:nvSpPr>
          <p:cNvPr id="6" name="object 6"/>
          <p:cNvSpPr txBox="1"/>
          <p:nvPr/>
        </p:nvSpPr>
        <p:spPr>
          <a:xfrm>
            <a:off x="459740" y="2663841"/>
            <a:ext cx="4330065" cy="3634104"/>
          </a:xfrm>
          <a:prstGeom prst="rect">
            <a:avLst/>
          </a:prstGeom>
        </p:spPr>
        <p:txBody>
          <a:bodyPr vert="horz" wrap="square" lIns="0" tIns="0" rIns="0" bIns="0" rtlCol="0">
            <a:spAutoFit/>
          </a:bodyPr>
          <a:lstStyle/>
          <a:p>
            <a:pPr marL="355600" indent="-342900">
              <a:lnSpc>
                <a:spcPct val="100000"/>
              </a:lnSpc>
              <a:buClr>
                <a:srgbClr val="0C2FB8"/>
              </a:buClr>
              <a:buFont typeface="Wingdings"/>
              <a:buChar char=""/>
              <a:tabLst>
                <a:tab pos="355600" algn="l"/>
              </a:tabLst>
            </a:pPr>
            <a:r>
              <a:rPr sz="2000" dirty="0">
                <a:latin typeface="Arial"/>
                <a:cs typeface="Arial"/>
              </a:rPr>
              <a:t>Can</a:t>
            </a:r>
            <a:r>
              <a:rPr sz="2000" spc="-15" dirty="0">
                <a:latin typeface="Arial"/>
                <a:cs typeface="Arial"/>
              </a:rPr>
              <a:t> </a:t>
            </a:r>
            <a:r>
              <a:rPr sz="2000" dirty="0">
                <a:latin typeface="Arial"/>
                <a:cs typeface="Arial"/>
              </a:rPr>
              <a:t>be</a:t>
            </a:r>
            <a:r>
              <a:rPr sz="2000" spc="-15" dirty="0">
                <a:latin typeface="Arial"/>
                <a:cs typeface="Arial"/>
              </a:rPr>
              <a:t> </a:t>
            </a:r>
            <a:r>
              <a:rPr sz="2000" dirty="0">
                <a:latin typeface="Arial"/>
                <a:cs typeface="Arial"/>
              </a:rPr>
              <a:t>ne</a:t>
            </a:r>
            <a:r>
              <a:rPr sz="2000" spc="5" dirty="0">
                <a:latin typeface="Arial"/>
                <a:cs typeface="Arial"/>
              </a:rPr>
              <a:t>s</a:t>
            </a:r>
            <a:r>
              <a:rPr sz="2000" dirty="0">
                <a:latin typeface="Arial"/>
                <a:cs typeface="Arial"/>
              </a:rPr>
              <a:t>ted</a:t>
            </a:r>
            <a:r>
              <a:rPr sz="2000" spc="-30" dirty="0">
                <a:latin typeface="Arial"/>
                <a:cs typeface="Arial"/>
              </a:rPr>
              <a:t> </a:t>
            </a:r>
            <a:r>
              <a:rPr sz="2000" dirty="0">
                <a:latin typeface="Arial"/>
                <a:cs typeface="Arial"/>
              </a:rPr>
              <a:t>or</a:t>
            </a:r>
            <a:r>
              <a:rPr sz="2000" spc="-15" dirty="0">
                <a:latin typeface="Arial"/>
                <a:cs typeface="Arial"/>
              </a:rPr>
              <a:t> </a:t>
            </a:r>
            <a:r>
              <a:rPr sz="2000" dirty="0">
                <a:latin typeface="Arial"/>
                <a:cs typeface="Arial"/>
              </a:rPr>
              <a:t>blo</a:t>
            </a:r>
            <a:r>
              <a:rPr sz="2000" spc="5" dirty="0">
                <a:latin typeface="Arial"/>
                <a:cs typeface="Arial"/>
              </a:rPr>
              <a:t>c</a:t>
            </a:r>
            <a:r>
              <a:rPr sz="2000" dirty="0">
                <a:latin typeface="Arial"/>
                <a:cs typeface="Arial"/>
              </a:rPr>
              <a:t>k</a:t>
            </a:r>
            <a:r>
              <a:rPr sz="2000" spc="5" dirty="0">
                <a:latin typeface="Arial"/>
                <a:cs typeface="Arial"/>
              </a:rPr>
              <a:t>e</a:t>
            </a:r>
            <a:r>
              <a:rPr sz="2000" dirty="0">
                <a:latin typeface="Arial"/>
                <a:cs typeface="Arial"/>
              </a:rPr>
              <a:t>d</a:t>
            </a:r>
            <a:endParaRPr sz="2000">
              <a:latin typeface="Arial"/>
              <a:cs typeface="Arial"/>
            </a:endParaRPr>
          </a:p>
          <a:p>
            <a:pPr marL="355600" indent="-342900">
              <a:lnSpc>
                <a:spcPct val="100000"/>
              </a:lnSpc>
              <a:buClr>
                <a:srgbClr val="0C2FB8"/>
              </a:buClr>
              <a:buFont typeface="Wingdings"/>
              <a:buChar char=""/>
              <a:tabLst>
                <a:tab pos="355600" algn="l"/>
              </a:tabLst>
            </a:pPr>
            <a:r>
              <a:rPr sz="2000" dirty="0">
                <a:latin typeface="Arial"/>
                <a:cs typeface="Arial"/>
              </a:rPr>
              <a:t>Optimize</a:t>
            </a:r>
            <a:r>
              <a:rPr sz="2000" spc="-25" dirty="0">
                <a:latin typeface="Arial"/>
                <a:cs typeface="Arial"/>
              </a:rPr>
              <a:t> </a:t>
            </a:r>
            <a:r>
              <a:rPr sz="2000" dirty="0">
                <a:latin typeface="Arial"/>
                <a:cs typeface="Arial"/>
              </a:rPr>
              <a:t>pile height</a:t>
            </a:r>
            <a:r>
              <a:rPr sz="2000" spc="-20" dirty="0">
                <a:latin typeface="Arial"/>
                <a:cs typeface="Arial"/>
              </a:rPr>
              <a:t> </a:t>
            </a:r>
            <a:r>
              <a:rPr sz="2000" dirty="0">
                <a:latin typeface="Arial"/>
                <a:cs typeface="Arial"/>
              </a:rPr>
              <a:t>for</a:t>
            </a:r>
            <a:r>
              <a:rPr sz="2000" spc="-15" dirty="0">
                <a:latin typeface="Arial"/>
                <a:cs typeface="Arial"/>
              </a:rPr>
              <a:t> </a:t>
            </a:r>
            <a:r>
              <a:rPr sz="2000" dirty="0">
                <a:latin typeface="Arial"/>
                <a:cs typeface="Arial"/>
              </a:rPr>
              <a:t>s</a:t>
            </a:r>
            <a:r>
              <a:rPr sz="2000" spc="5" dirty="0">
                <a:latin typeface="Arial"/>
                <a:cs typeface="Arial"/>
              </a:rPr>
              <a:t>p</a:t>
            </a:r>
            <a:r>
              <a:rPr sz="2000" dirty="0">
                <a:latin typeface="Arial"/>
                <a:cs typeface="Arial"/>
              </a:rPr>
              <a:t>a</a:t>
            </a:r>
            <a:r>
              <a:rPr sz="2000" spc="5" dirty="0">
                <a:latin typeface="Arial"/>
                <a:cs typeface="Arial"/>
              </a:rPr>
              <a:t>c</a:t>
            </a:r>
            <a:r>
              <a:rPr sz="2000" dirty="0">
                <a:latin typeface="Arial"/>
                <a:cs typeface="Arial"/>
              </a:rPr>
              <a:t>e</a:t>
            </a:r>
            <a:r>
              <a:rPr sz="2000" spc="-30" dirty="0">
                <a:latin typeface="Arial"/>
                <a:cs typeface="Arial"/>
              </a:rPr>
              <a:t> </a:t>
            </a:r>
            <a:r>
              <a:rPr sz="2000" dirty="0">
                <a:latin typeface="Arial"/>
                <a:cs typeface="Arial"/>
              </a:rPr>
              <a:t>and</a:t>
            </a:r>
            <a:endParaRPr sz="2000">
              <a:latin typeface="Arial"/>
              <a:cs typeface="Arial"/>
            </a:endParaRPr>
          </a:p>
          <a:p>
            <a:pPr marL="355600">
              <a:lnSpc>
                <a:spcPct val="100000"/>
              </a:lnSpc>
            </a:pPr>
            <a:r>
              <a:rPr sz="2000" dirty="0">
                <a:latin typeface="Arial"/>
                <a:cs typeface="Arial"/>
              </a:rPr>
              <a:t>stabili</a:t>
            </a:r>
            <a:r>
              <a:rPr sz="2000" spc="-10" dirty="0">
                <a:latin typeface="Arial"/>
                <a:cs typeface="Arial"/>
              </a:rPr>
              <a:t>t</a:t>
            </a:r>
            <a:r>
              <a:rPr sz="2000" dirty="0">
                <a:latin typeface="Arial"/>
                <a:cs typeface="Arial"/>
              </a:rPr>
              <a:t>y</a:t>
            </a:r>
            <a:endParaRPr sz="2000">
              <a:latin typeface="Arial"/>
              <a:cs typeface="Arial"/>
            </a:endParaRPr>
          </a:p>
          <a:p>
            <a:pPr marL="355600" marR="46355" indent="-342900">
              <a:lnSpc>
                <a:spcPct val="100000"/>
              </a:lnSpc>
              <a:buClr>
                <a:srgbClr val="0C2FB8"/>
              </a:buClr>
              <a:buFont typeface="Wingdings"/>
              <a:buChar char=""/>
              <a:tabLst>
                <a:tab pos="355600" algn="l"/>
                <a:tab pos="931544" algn="l"/>
                <a:tab pos="1299210" algn="l"/>
              </a:tabLst>
            </a:pPr>
            <a:r>
              <a:rPr sz="2000" dirty="0">
                <a:latin typeface="Arial"/>
                <a:cs typeface="Arial"/>
              </a:rPr>
              <a:t>ANSI</a:t>
            </a:r>
            <a:r>
              <a:rPr sz="2000" spc="-10" dirty="0">
                <a:latin typeface="Arial"/>
                <a:cs typeface="Arial"/>
              </a:rPr>
              <a:t> </a:t>
            </a:r>
            <a:r>
              <a:rPr sz="2000" dirty="0">
                <a:latin typeface="Arial"/>
                <a:cs typeface="Arial"/>
              </a:rPr>
              <a:t>Z229.</a:t>
            </a:r>
            <a:r>
              <a:rPr sz="2000" spc="-5" dirty="0">
                <a:latin typeface="Arial"/>
                <a:cs typeface="Arial"/>
              </a:rPr>
              <a:t>1</a:t>
            </a:r>
            <a:r>
              <a:rPr sz="2000" dirty="0">
                <a:latin typeface="Arial"/>
                <a:cs typeface="Arial"/>
              </a:rPr>
              <a:t>-1982</a:t>
            </a:r>
            <a:r>
              <a:rPr sz="2000" spc="-35" dirty="0">
                <a:latin typeface="Arial"/>
                <a:cs typeface="Arial"/>
              </a:rPr>
              <a:t> </a:t>
            </a:r>
            <a:r>
              <a:rPr sz="2000" dirty="0">
                <a:latin typeface="Arial"/>
                <a:cs typeface="Arial"/>
              </a:rPr>
              <a:t>s</a:t>
            </a:r>
            <a:r>
              <a:rPr sz="2000" spc="5" dirty="0">
                <a:latin typeface="Arial"/>
                <a:cs typeface="Arial"/>
              </a:rPr>
              <a:t>u</a:t>
            </a:r>
            <a:r>
              <a:rPr sz="2000" dirty="0">
                <a:latin typeface="Arial"/>
                <a:cs typeface="Arial"/>
              </a:rPr>
              <a:t>gge</a:t>
            </a:r>
            <a:r>
              <a:rPr sz="2000" spc="10" dirty="0">
                <a:latin typeface="Arial"/>
                <a:cs typeface="Arial"/>
              </a:rPr>
              <a:t>s</a:t>
            </a:r>
            <a:r>
              <a:rPr sz="2000" dirty="0">
                <a:latin typeface="Arial"/>
                <a:cs typeface="Arial"/>
              </a:rPr>
              <a:t>ted max</a:t>
            </a:r>
            <a:r>
              <a:rPr sz="2000" spc="-10" dirty="0">
                <a:latin typeface="Arial"/>
                <a:cs typeface="Arial"/>
              </a:rPr>
              <a:t>i</a:t>
            </a:r>
            <a:r>
              <a:rPr sz="2000" dirty="0">
                <a:latin typeface="Arial"/>
                <a:cs typeface="Arial"/>
              </a:rPr>
              <a:t>mum</a:t>
            </a:r>
            <a:r>
              <a:rPr sz="2000" spc="-20" dirty="0">
                <a:latin typeface="Arial"/>
                <a:cs typeface="Arial"/>
              </a:rPr>
              <a:t> </a:t>
            </a:r>
            <a:r>
              <a:rPr sz="2000" dirty="0">
                <a:latin typeface="Arial"/>
                <a:cs typeface="Arial"/>
              </a:rPr>
              <a:t>pile heights</a:t>
            </a:r>
            <a:r>
              <a:rPr sz="2000" spc="-25" dirty="0">
                <a:latin typeface="Arial"/>
                <a:cs typeface="Arial"/>
              </a:rPr>
              <a:t> </a:t>
            </a:r>
            <a:r>
              <a:rPr sz="2000" dirty="0">
                <a:latin typeface="Arial"/>
                <a:cs typeface="Arial"/>
              </a:rPr>
              <a:t>for</a:t>
            </a:r>
            <a:r>
              <a:rPr sz="2000" spc="-15" dirty="0">
                <a:latin typeface="Arial"/>
                <a:cs typeface="Arial"/>
              </a:rPr>
              <a:t> </a:t>
            </a:r>
            <a:r>
              <a:rPr sz="2000" dirty="0">
                <a:latin typeface="Arial"/>
                <a:cs typeface="Arial"/>
              </a:rPr>
              <a:t>wide flange</a:t>
            </a:r>
            <a:r>
              <a:rPr sz="2000" spc="-15" dirty="0">
                <a:latin typeface="Arial"/>
                <a:cs typeface="Arial"/>
              </a:rPr>
              <a:t> </a:t>
            </a:r>
            <a:r>
              <a:rPr sz="2000" dirty="0">
                <a:latin typeface="Arial"/>
                <a:cs typeface="Arial"/>
              </a:rPr>
              <a:t>s</a:t>
            </a:r>
            <a:r>
              <a:rPr sz="2000" spc="5" dirty="0">
                <a:latin typeface="Arial"/>
                <a:cs typeface="Arial"/>
              </a:rPr>
              <a:t>h</a:t>
            </a:r>
            <a:r>
              <a:rPr sz="2000" dirty="0">
                <a:latin typeface="Arial"/>
                <a:cs typeface="Arial"/>
              </a:rPr>
              <a:t>apes</a:t>
            </a:r>
            <a:r>
              <a:rPr sz="2000" spc="-35" dirty="0">
                <a:latin typeface="Arial"/>
                <a:cs typeface="Arial"/>
              </a:rPr>
              <a:t> </a:t>
            </a:r>
            <a:r>
              <a:rPr sz="2000" spc="5" dirty="0">
                <a:latin typeface="Arial"/>
                <a:cs typeface="Arial"/>
              </a:rPr>
              <a:t>6</a:t>
            </a:r>
            <a:r>
              <a:rPr sz="2000" dirty="0">
                <a:latin typeface="Arial"/>
                <a:cs typeface="Arial"/>
              </a:rPr>
              <a:t>-8”</a:t>
            </a:r>
            <a:r>
              <a:rPr sz="2000" spc="-25" dirty="0">
                <a:latin typeface="Arial"/>
                <a:cs typeface="Arial"/>
              </a:rPr>
              <a:t> </a:t>
            </a:r>
            <a:r>
              <a:rPr sz="2000" dirty="0">
                <a:latin typeface="Arial"/>
                <a:cs typeface="Arial"/>
              </a:rPr>
              <a:t>deep</a:t>
            </a:r>
            <a:r>
              <a:rPr sz="2000" spc="-15" dirty="0">
                <a:latin typeface="Arial"/>
                <a:cs typeface="Arial"/>
              </a:rPr>
              <a:t> </a:t>
            </a:r>
            <a:r>
              <a:rPr sz="2000" dirty="0">
                <a:latin typeface="Arial"/>
                <a:cs typeface="Arial"/>
              </a:rPr>
              <a:t>s</a:t>
            </a:r>
            <a:r>
              <a:rPr sz="2000" spc="5" dirty="0">
                <a:latin typeface="Arial"/>
                <a:cs typeface="Arial"/>
              </a:rPr>
              <a:t>h</a:t>
            </a:r>
            <a:r>
              <a:rPr sz="2000" dirty="0">
                <a:latin typeface="Arial"/>
                <a:cs typeface="Arial"/>
              </a:rPr>
              <a:t>ould</a:t>
            </a:r>
            <a:r>
              <a:rPr sz="2000" spc="-25" dirty="0">
                <a:latin typeface="Arial"/>
                <a:cs typeface="Arial"/>
              </a:rPr>
              <a:t> </a:t>
            </a:r>
            <a:r>
              <a:rPr sz="2000" dirty="0">
                <a:latin typeface="Arial"/>
                <a:cs typeface="Arial"/>
              </a:rPr>
              <a:t>be li</a:t>
            </a:r>
            <a:r>
              <a:rPr sz="2000" spc="-10" dirty="0">
                <a:latin typeface="Arial"/>
                <a:cs typeface="Arial"/>
              </a:rPr>
              <a:t>m</a:t>
            </a:r>
            <a:r>
              <a:rPr sz="2000" dirty="0">
                <a:latin typeface="Arial"/>
                <a:cs typeface="Arial"/>
              </a:rPr>
              <a:t>i</a:t>
            </a:r>
            <a:r>
              <a:rPr sz="2000" spc="-10" dirty="0">
                <a:latin typeface="Arial"/>
                <a:cs typeface="Arial"/>
              </a:rPr>
              <a:t>t</a:t>
            </a:r>
            <a:r>
              <a:rPr sz="2000" dirty="0">
                <a:latin typeface="Arial"/>
                <a:cs typeface="Arial"/>
              </a:rPr>
              <a:t>ed </a:t>
            </a:r>
            <a:r>
              <a:rPr sz="2000" spc="-10" dirty="0">
                <a:latin typeface="Arial"/>
                <a:cs typeface="Arial"/>
              </a:rPr>
              <a:t>t</a:t>
            </a:r>
            <a:r>
              <a:rPr sz="2000" dirty="0">
                <a:latin typeface="Arial"/>
                <a:cs typeface="Arial"/>
              </a:rPr>
              <a:t>o</a:t>
            </a:r>
            <a:r>
              <a:rPr sz="2000" spc="-20" dirty="0">
                <a:latin typeface="Arial"/>
                <a:cs typeface="Arial"/>
              </a:rPr>
              <a:t> </a:t>
            </a:r>
            <a:r>
              <a:rPr sz="2000" dirty="0">
                <a:latin typeface="Arial"/>
                <a:cs typeface="Arial"/>
              </a:rPr>
              <a:t>6’-0”</a:t>
            </a:r>
            <a:r>
              <a:rPr sz="2000" spc="-15" dirty="0">
                <a:latin typeface="Arial"/>
                <a:cs typeface="Arial"/>
              </a:rPr>
              <a:t> </a:t>
            </a:r>
            <a:r>
              <a:rPr sz="2000" dirty="0">
                <a:latin typeface="Arial"/>
                <a:cs typeface="Arial"/>
              </a:rPr>
              <a:t>in</a:t>
            </a:r>
            <a:r>
              <a:rPr sz="2000" spc="-5" dirty="0">
                <a:latin typeface="Arial"/>
                <a:cs typeface="Arial"/>
              </a:rPr>
              <a:t> </a:t>
            </a:r>
            <a:r>
              <a:rPr sz="2000" dirty="0">
                <a:latin typeface="Arial"/>
                <a:cs typeface="Arial"/>
              </a:rPr>
              <a:t>height</a:t>
            </a:r>
            <a:r>
              <a:rPr sz="2000" spc="-25" dirty="0">
                <a:latin typeface="Arial"/>
                <a:cs typeface="Arial"/>
              </a:rPr>
              <a:t> </a:t>
            </a:r>
            <a:r>
              <a:rPr sz="2000" dirty="0">
                <a:latin typeface="Arial"/>
                <a:cs typeface="Arial"/>
              </a:rPr>
              <a:t>for</a:t>
            </a:r>
            <a:r>
              <a:rPr sz="2000" spc="-35" dirty="0">
                <a:latin typeface="Arial"/>
                <a:cs typeface="Arial"/>
              </a:rPr>
              <a:t> </a:t>
            </a:r>
            <a:r>
              <a:rPr sz="2000" dirty="0">
                <a:latin typeface="Arial"/>
                <a:cs typeface="Arial"/>
              </a:rPr>
              <a:t>shapes 10-16</a:t>
            </a:r>
            <a:r>
              <a:rPr sz="2000" spc="5" dirty="0">
                <a:latin typeface="Arial"/>
                <a:cs typeface="Arial"/>
              </a:rPr>
              <a:t>”</a:t>
            </a:r>
            <a:r>
              <a:rPr sz="2000" dirty="0">
                <a:latin typeface="Arial"/>
                <a:cs typeface="Arial"/>
              </a:rPr>
              <a:t>,	11</a:t>
            </a:r>
            <a:r>
              <a:rPr sz="2000" spc="-5" dirty="0">
                <a:latin typeface="Arial"/>
                <a:cs typeface="Arial"/>
              </a:rPr>
              <a:t>’</a:t>
            </a:r>
            <a:r>
              <a:rPr sz="2000" dirty="0">
                <a:latin typeface="Arial"/>
                <a:cs typeface="Arial"/>
              </a:rPr>
              <a:t>-0”</a:t>
            </a:r>
            <a:r>
              <a:rPr sz="2000" spc="-25" dirty="0">
                <a:latin typeface="Arial"/>
                <a:cs typeface="Arial"/>
              </a:rPr>
              <a:t> </a:t>
            </a:r>
            <a:r>
              <a:rPr sz="2000" dirty="0">
                <a:latin typeface="Arial"/>
                <a:cs typeface="Arial"/>
              </a:rPr>
              <a:t>in height</a:t>
            </a:r>
            <a:r>
              <a:rPr sz="2000" spc="-20" dirty="0">
                <a:latin typeface="Arial"/>
                <a:cs typeface="Arial"/>
              </a:rPr>
              <a:t> </a:t>
            </a:r>
            <a:r>
              <a:rPr sz="2000" dirty="0">
                <a:latin typeface="Arial"/>
                <a:cs typeface="Arial"/>
              </a:rPr>
              <a:t>and</a:t>
            </a:r>
            <a:r>
              <a:rPr sz="2000" spc="-15" dirty="0">
                <a:latin typeface="Arial"/>
                <a:cs typeface="Arial"/>
              </a:rPr>
              <a:t> </a:t>
            </a:r>
            <a:r>
              <a:rPr sz="2000" dirty="0">
                <a:latin typeface="Arial"/>
                <a:cs typeface="Arial"/>
              </a:rPr>
              <a:t>for</a:t>
            </a:r>
            <a:r>
              <a:rPr sz="2000" spc="-30" dirty="0">
                <a:latin typeface="Arial"/>
                <a:cs typeface="Arial"/>
              </a:rPr>
              <a:t> </a:t>
            </a:r>
            <a:r>
              <a:rPr sz="2000" dirty="0">
                <a:latin typeface="Arial"/>
                <a:cs typeface="Arial"/>
              </a:rPr>
              <a:t>1</a:t>
            </a:r>
            <a:r>
              <a:rPr sz="2000" spc="10" dirty="0">
                <a:latin typeface="Arial"/>
                <a:cs typeface="Arial"/>
              </a:rPr>
              <a:t>8</a:t>
            </a:r>
            <a:r>
              <a:rPr sz="2000" dirty="0">
                <a:latin typeface="Arial"/>
                <a:cs typeface="Arial"/>
              </a:rPr>
              <a:t>- 36</a:t>
            </a:r>
            <a:r>
              <a:rPr sz="2000" spc="5" dirty="0">
                <a:latin typeface="Arial"/>
                <a:cs typeface="Arial"/>
              </a:rPr>
              <a:t>”</a:t>
            </a:r>
            <a:r>
              <a:rPr sz="2000" dirty="0">
                <a:latin typeface="Arial"/>
                <a:cs typeface="Arial"/>
              </a:rPr>
              <a:t>,	is 14</a:t>
            </a:r>
            <a:r>
              <a:rPr sz="2000" spc="-20" dirty="0">
                <a:latin typeface="Arial"/>
                <a:cs typeface="Arial"/>
              </a:rPr>
              <a:t> </a:t>
            </a:r>
            <a:r>
              <a:rPr sz="2000" dirty="0">
                <a:latin typeface="Arial"/>
                <a:cs typeface="Arial"/>
              </a:rPr>
              <a:t>‘-0”</a:t>
            </a:r>
            <a:r>
              <a:rPr sz="2000" spc="-15" dirty="0">
                <a:latin typeface="Arial"/>
                <a:cs typeface="Arial"/>
              </a:rPr>
              <a:t> </a:t>
            </a:r>
            <a:r>
              <a:rPr sz="2000" dirty="0">
                <a:latin typeface="Arial"/>
                <a:cs typeface="Arial"/>
              </a:rPr>
              <a:t>feet</a:t>
            </a:r>
            <a:r>
              <a:rPr sz="2000" spc="-35" dirty="0">
                <a:latin typeface="Arial"/>
                <a:cs typeface="Arial"/>
              </a:rPr>
              <a:t> </a:t>
            </a:r>
            <a:r>
              <a:rPr sz="2000" dirty="0">
                <a:latin typeface="Arial"/>
                <a:cs typeface="Arial"/>
              </a:rPr>
              <a:t>in height.</a:t>
            </a:r>
            <a:endParaRPr sz="2000">
              <a:latin typeface="Arial"/>
              <a:cs typeface="Arial"/>
            </a:endParaRPr>
          </a:p>
          <a:p>
            <a:pPr marL="355600" marR="5080" indent="-342900" algn="just">
              <a:lnSpc>
                <a:spcPct val="100000"/>
              </a:lnSpc>
              <a:buClr>
                <a:srgbClr val="0C2FB8"/>
              </a:buClr>
              <a:buFont typeface="Wingdings"/>
              <a:buChar char=""/>
              <a:tabLst>
                <a:tab pos="355600" algn="l"/>
              </a:tabLst>
            </a:pPr>
            <a:r>
              <a:rPr sz="2000" dirty="0">
                <a:latin typeface="Arial"/>
                <a:cs typeface="Arial"/>
              </a:rPr>
              <a:t>Under</a:t>
            </a:r>
            <a:r>
              <a:rPr sz="2000" spc="-25" dirty="0">
                <a:latin typeface="Arial"/>
                <a:cs typeface="Arial"/>
              </a:rPr>
              <a:t> </a:t>
            </a:r>
            <a:r>
              <a:rPr sz="2000" dirty="0">
                <a:latin typeface="Arial"/>
                <a:cs typeface="Arial"/>
              </a:rPr>
              <a:t>gen</a:t>
            </a:r>
            <a:r>
              <a:rPr sz="2000" spc="5" dirty="0">
                <a:latin typeface="Arial"/>
                <a:cs typeface="Arial"/>
              </a:rPr>
              <a:t>e</a:t>
            </a:r>
            <a:r>
              <a:rPr sz="2000" dirty="0">
                <a:latin typeface="Arial"/>
                <a:cs typeface="Arial"/>
              </a:rPr>
              <a:t>ral</a:t>
            </a:r>
            <a:r>
              <a:rPr sz="2000" spc="-30" dirty="0">
                <a:latin typeface="Arial"/>
                <a:cs typeface="Arial"/>
              </a:rPr>
              <a:t> </a:t>
            </a:r>
            <a:r>
              <a:rPr sz="2000" dirty="0">
                <a:latin typeface="Arial"/>
                <a:cs typeface="Arial"/>
              </a:rPr>
              <a:t>indu</a:t>
            </a:r>
            <a:r>
              <a:rPr sz="2000" spc="5" dirty="0">
                <a:latin typeface="Arial"/>
                <a:cs typeface="Arial"/>
              </a:rPr>
              <a:t>s</a:t>
            </a:r>
            <a:r>
              <a:rPr sz="2000" dirty="0">
                <a:latin typeface="Arial"/>
                <a:cs typeface="Arial"/>
              </a:rPr>
              <a:t>try</a:t>
            </a:r>
            <a:r>
              <a:rPr sz="2000" spc="-35" dirty="0">
                <a:latin typeface="Arial"/>
                <a:cs typeface="Arial"/>
              </a:rPr>
              <a:t> </a:t>
            </a:r>
            <a:r>
              <a:rPr sz="2000" dirty="0">
                <a:latin typeface="Arial"/>
                <a:cs typeface="Arial"/>
              </a:rPr>
              <a:t>standards</a:t>
            </a:r>
            <a:r>
              <a:rPr sz="2000" spc="-50" dirty="0">
                <a:latin typeface="Arial"/>
                <a:cs typeface="Arial"/>
              </a:rPr>
              <a:t> </a:t>
            </a:r>
            <a:r>
              <a:rPr sz="2000" dirty="0">
                <a:latin typeface="Arial"/>
                <a:cs typeface="Arial"/>
              </a:rPr>
              <a:t>If wo</a:t>
            </a:r>
            <a:r>
              <a:rPr sz="2000" spc="5" dirty="0">
                <a:latin typeface="Arial"/>
                <a:cs typeface="Arial"/>
              </a:rPr>
              <a:t>r</a:t>
            </a:r>
            <a:r>
              <a:rPr sz="2000" dirty="0">
                <a:latin typeface="Arial"/>
                <a:cs typeface="Arial"/>
              </a:rPr>
              <a:t>ke</a:t>
            </a:r>
            <a:r>
              <a:rPr sz="2000" spc="5" dirty="0">
                <a:latin typeface="Arial"/>
                <a:cs typeface="Arial"/>
              </a:rPr>
              <a:t>r</a:t>
            </a:r>
            <a:r>
              <a:rPr sz="2000" dirty="0">
                <a:latin typeface="Arial"/>
                <a:cs typeface="Arial"/>
              </a:rPr>
              <a:t>s</a:t>
            </a:r>
            <a:r>
              <a:rPr sz="2000" spc="-50" dirty="0">
                <a:latin typeface="Arial"/>
                <a:cs typeface="Arial"/>
              </a:rPr>
              <a:t> </a:t>
            </a:r>
            <a:r>
              <a:rPr sz="2000" dirty="0">
                <a:latin typeface="Arial"/>
                <a:cs typeface="Arial"/>
              </a:rPr>
              <a:t>must</a:t>
            </a:r>
            <a:r>
              <a:rPr sz="2000" spc="-35" dirty="0">
                <a:latin typeface="Arial"/>
                <a:cs typeface="Arial"/>
              </a:rPr>
              <a:t> </a:t>
            </a:r>
            <a:r>
              <a:rPr sz="2000" dirty="0">
                <a:latin typeface="Arial"/>
                <a:cs typeface="Arial"/>
              </a:rPr>
              <a:t>wo</a:t>
            </a:r>
            <a:r>
              <a:rPr sz="2000" spc="5" dirty="0">
                <a:latin typeface="Arial"/>
                <a:cs typeface="Arial"/>
              </a:rPr>
              <a:t>r</a:t>
            </a:r>
            <a:r>
              <a:rPr sz="2000" dirty="0">
                <a:latin typeface="Arial"/>
                <a:cs typeface="Arial"/>
              </a:rPr>
              <a:t>k</a:t>
            </a:r>
            <a:r>
              <a:rPr sz="2000" spc="-25" dirty="0">
                <a:latin typeface="Arial"/>
                <a:cs typeface="Arial"/>
              </a:rPr>
              <a:t> </a:t>
            </a:r>
            <a:r>
              <a:rPr sz="2000" dirty="0">
                <a:latin typeface="Arial"/>
                <a:cs typeface="Arial"/>
              </a:rPr>
              <a:t>on </a:t>
            </a:r>
            <a:r>
              <a:rPr sz="2000" spc="-10" dirty="0">
                <a:latin typeface="Arial"/>
                <a:cs typeface="Arial"/>
              </a:rPr>
              <a:t>l</a:t>
            </a:r>
            <a:r>
              <a:rPr sz="2000" dirty="0">
                <a:latin typeface="Arial"/>
                <a:cs typeface="Arial"/>
              </a:rPr>
              <a:t>oads</a:t>
            </a:r>
            <a:r>
              <a:rPr sz="2000" spc="-25" dirty="0">
                <a:latin typeface="Arial"/>
                <a:cs typeface="Arial"/>
              </a:rPr>
              <a:t> </a:t>
            </a:r>
            <a:r>
              <a:rPr sz="2000" dirty="0">
                <a:latin typeface="Arial"/>
                <a:cs typeface="Arial"/>
              </a:rPr>
              <a:t>higher than</a:t>
            </a:r>
            <a:r>
              <a:rPr sz="2000" spc="-15" dirty="0">
                <a:latin typeface="Arial"/>
                <a:cs typeface="Arial"/>
              </a:rPr>
              <a:t> </a:t>
            </a:r>
            <a:r>
              <a:rPr sz="2000" dirty="0">
                <a:latin typeface="Arial"/>
                <a:cs typeface="Arial"/>
              </a:rPr>
              <a:t>4</a:t>
            </a:r>
            <a:r>
              <a:rPr sz="2000" spc="-15" dirty="0">
                <a:latin typeface="Arial"/>
                <a:cs typeface="Arial"/>
              </a:rPr>
              <a:t> </a:t>
            </a:r>
            <a:r>
              <a:rPr sz="2000" dirty="0">
                <a:latin typeface="Arial"/>
                <a:cs typeface="Arial"/>
              </a:rPr>
              <a:t>fee</a:t>
            </a:r>
            <a:r>
              <a:rPr sz="2000" spc="-10" dirty="0">
                <a:latin typeface="Arial"/>
                <a:cs typeface="Arial"/>
              </a:rPr>
              <a:t>t</a:t>
            </a:r>
            <a:r>
              <a:rPr sz="2000" dirty="0">
                <a:latin typeface="Arial"/>
                <a:cs typeface="Arial"/>
              </a:rPr>
              <a:t>,</a:t>
            </a:r>
            <a:r>
              <a:rPr sz="2000" spc="-25" dirty="0">
                <a:latin typeface="Arial"/>
                <a:cs typeface="Arial"/>
              </a:rPr>
              <a:t> </a:t>
            </a:r>
            <a:r>
              <a:rPr sz="2000" dirty="0">
                <a:latin typeface="Arial"/>
                <a:cs typeface="Arial"/>
              </a:rPr>
              <a:t>fall</a:t>
            </a:r>
            <a:r>
              <a:rPr sz="2000" spc="-10" dirty="0">
                <a:latin typeface="Arial"/>
                <a:cs typeface="Arial"/>
              </a:rPr>
              <a:t> </a:t>
            </a:r>
            <a:r>
              <a:rPr sz="2000" dirty="0">
                <a:latin typeface="Arial"/>
                <a:cs typeface="Arial"/>
              </a:rPr>
              <a:t>protection</a:t>
            </a:r>
            <a:r>
              <a:rPr sz="2000" spc="-30" dirty="0">
                <a:latin typeface="Arial"/>
                <a:cs typeface="Arial"/>
              </a:rPr>
              <a:t> </a:t>
            </a:r>
            <a:r>
              <a:rPr sz="2000" dirty="0">
                <a:latin typeface="Arial"/>
                <a:cs typeface="Arial"/>
              </a:rPr>
              <a:t>is</a:t>
            </a:r>
            <a:endParaRPr sz="2000">
              <a:latin typeface="Arial"/>
              <a:cs typeface="Arial"/>
            </a:endParaRPr>
          </a:p>
        </p:txBody>
      </p:sp>
      <p:sp>
        <p:nvSpPr>
          <p:cNvPr id="7" name="object 7"/>
          <p:cNvSpPr txBox="1"/>
          <p:nvPr/>
        </p:nvSpPr>
        <p:spPr>
          <a:xfrm>
            <a:off x="802640" y="6322381"/>
            <a:ext cx="960755" cy="280035"/>
          </a:xfrm>
          <a:prstGeom prst="rect">
            <a:avLst/>
          </a:prstGeom>
        </p:spPr>
        <p:txBody>
          <a:bodyPr vert="horz" wrap="square" lIns="0" tIns="0" rIns="0" bIns="0" rtlCol="0">
            <a:spAutoFit/>
          </a:bodyPr>
          <a:lstStyle/>
          <a:p>
            <a:pPr marL="12700">
              <a:lnSpc>
                <a:spcPct val="100000"/>
              </a:lnSpc>
            </a:pPr>
            <a:r>
              <a:rPr sz="2000" dirty="0">
                <a:latin typeface="Arial"/>
                <a:cs typeface="Arial"/>
              </a:rPr>
              <a:t>requi</a:t>
            </a:r>
            <a:r>
              <a:rPr sz="2000" spc="5" dirty="0">
                <a:latin typeface="Arial"/>
                <a:cs typeface="Arial"/>
              </a:rPr>
              <a:t>r</a:t>
            </a:r>
            <a:r>
              <a:rPr sz="2000" dirty="0">
                <a:latin typeface="Arial"/>
                <a:cs typeface="Arial"/>
              </a:rPr>
              <a:t>ed</a:t>
            </a:r>
            <a:endParaRPr sz="2000">
              <a:latin typeface="Arial"/>
              <a:cs typeface="Arial"/>
            </a:endParaRPr>
          </a:p>
        </p:txBody>
      </p:sp>
      <p:sp>
        <p:nvSpPr>
          <p:cNvPr id="8" name="object 8"/>
          <p:cNvSpPr txBox="1"/>
          <p:nvPr/>
        </p:nvSpPr>
        <p:spPr>
          <a:xfrm>
            <a:off x="5798311" y="5176560"/>
            <a:ext cx="2157730" cy="203835"/>
          </a:xfrm>
          <a:prstGeom prst="rect">
            <a:avLst/>
          </a:prstGeom>
        </p:spPr>
        <p:txBody>
          <a:bodyPr vert="horz" wrap="square" lIns="0" tIns="0" rIns="0" bIns="0" rtlCol="0">
            <a:spAutoFit/>
          </a:bodyPr>
          <a:lstStyle/>
          <a:p>
            <a:pPr marL="12700">
              <a:lnSpc>
                <a:spcPct val="100000"/>
              </a:lnSpc>
            </a:pPr>
            <a:r>
              <a:rPr sz="1400" spc="-10" dirty="0">
                <a:latin typeface="Arial"/>
                <a:cs typeface="Arial"/>
              </a:rPr>
              <a:t>N</a:t>
            </a:r>
            <a:r>
              <a:rPr sz="1400" dirty="0">
                <a:latin typeface="Arial"/>
                <a:cs typeface="Arial"/>
              </a:rPr>
              <a:t>ested</a:t>
            </a:r>
            <a:r>
              <a:rPr sz="1400" spc="-30" dirty="0">
                <a:latin typeface="Arial"/>
                <a:cs typeface="Arial"/>
              </a:rPr>
              <a:t> </a:t>
            </a:r>
            <a:r>
              <a:rPr sz="1400" spc="-20" dirty="0">
                <a:latin typeface="Arial"/>
                <a:cs typeface="Arial"/>
              </a:rPr>
              <a:t>w</a:t>
            </a:r>
            <a:r>
              <a:rPr sz="1400" dirty="0">
                <a:latin typeface="Arial"/>
                <a:cs typeface="Arial"/>
              </a:rPr>
              <a:t>ide flange</a:t>
            </a:r>
            <a:r>
              <a:rPr sz="1400" spc="-35" dirty="0">
                <a:latin typeface="Arial"/>
                <a:cs typeface="Arial"/>
              </a:rPr>
              <a:t> </a:t>
            </a:r>
            <a:r>
              <a:rPr sz="1400" dirty="0">
                <a:latin typeface="Arial"/>
                <a:cs typeface="Arial"/>
              </a:rPr>
              <a:t>shapes</a:t>
            </a:r>
            <a:endParaRPr sz="1400">
              <a:latin typeface="Arial"/>
              <a:cs typeface="Arial"/>
            </a:endParaRPr>
          </a:p>
        </p:txBody>
      </p:sp>
      <p:sp>
        <p:nvSpPr>
          <p:cNvPr id="9" name="object 9" title="Photo - nested wide flange shapes"/>
          <p:cNvSpPr/>
          <p:nvPr/>
        </p:nvSpPr>
        <p:spPr>
          <a:xfrm>
            <a:off x="5331714" y="1882394"/>
            <a:ext cx="3469893" cy="318363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0" name="object 10"/>
          <p:cNvSpPr txBox="1"/>
          <p:nvPr/>
        </p:nvSpPr>
        <p:spPr>
          <a:xfrm>
            <a:off x="3116072" y="6372507"/>
            <a:ext cx="2786380" cy="177800"/>
          </a:xfrm>
          <a:prstGeom prst="rect">
            <a:avLst/>
          </a:prstGeom>
        </p:spPr>
        <p:txBody>
          <a:bodyPr vert="horz" wrap="square" lIns="0" tIns="0" rIns="0" bIns="0" rtlCol="0">
            <a:spAutoFit/>
          </a:bodyPr>
          <a:lstStyle/>
          <a:p>
            <a:pPr marL="12700">
              <a:lnSpc>
                <a:spcPct val="100000"/>
              </a:lnSpc>
            </a:pPr>
            <a:r>
              <a:rPr sz="1200" dirty="0">
                <a:latin typeface="Arial"/>
                <a:cs typeface="Arial"/>
              </a:rPr>
              <a:t>Adapt</a:t>
            </a:r>
            <a:r>
              <a:rPr sz="1200" spc="5" dirty="0">
                <a:latin typeface="Arial"/>
                <a:cs typeface="Arial"/>
              </a:rPr>
              <a:t>e</a:t>
            </a:r>
            <a:r>
              <a:rPr sz="1200" dirty="0">
                <a:latin typeface="Arial"/>
                <a:cs typeface="Arial"/>
              </a:rPr>
              <a:t>d</a:t>
            </a:r>
            <a:r>
              <a:rPr sz="1200" spc="-45" dirty="0">
                <a:latin typeface="Arial"/>
                <a:cs typeface="Arial"/>
              </a:rPr>
              <a:t> </a:t>
            </a:r>
            <a:r>
              <a:rPr sz="1200" spc="10" dirty="0">
                <a:latin typeface="Arial"/>
                <a:cs typeface="Arial"/>
              </a:rPr>
              <a:t>f</a:t>
            </a:r>
            <a:r>
              <a:rPr sz="1200" dirty="0">
                <a:latin typeface="Arial"/>
                <a:cs typeface="Arial"/>
              </a:rPr>
              <a:t>rom</a:t>
            </a:r>
            <a:r>
              <a:rPr sz="1200" spc="-15" dirty="0">
                <a:latin typeface="Arial"/>
                <a:cs typeface="Arial"/>
              </a:rPr>
              <a:t> </a:t>
            </a:r>
            <a:r>
              <a:rPr sz="1200" dirty="0">
                <a:latin typeface="Arial"/>
                <a:cs typeface="Arial"/>
              </a:rPr>
              <a:t>source:</a:t>
            </a:r>
            <a:r>
              <a:rPr sz="1200" spc="-20" dirty="0">
                <a:latin typeface="Arial"/>
                <a:cs typeface="Arial"/>
              </a:rPr>
              <a:t> </a:t>
            </a:r>
            <a:r>
              <a:rPr sz="1200" dirty="0">
                <a:latin typeface="Arial"/>
                <a:cs typeface="Arial"/>
              </a:rPr>
              <a:t>ANSI</a:t>
            </a:r>
            <a:r>
              <a:rPr sz="1200" spc="20" dirty="0">
                <a:latin typeface="Arial"/>
                <a:cs typeface="Arial"/>
              </a:rPr>
              <a:t> </a:t>
            </a:r>
            <a:r>
              <a:rPr sz="1200" dirty="0">
                <a:latin typeface="Arial"/>
                <a:cs typeface="Arial"/>
              </a:rPr>
              <a:t>Z2</a:t>
            </a:r>
            <a:r>
              <a:rPr sz="1200" spc="5" dirty="0">
                <a:latin typeface="Arial"/>
                <a:cs typeface="Arial"/>
              </a:rPr>
              <a:t>2</a:t>
            </a:r>
            <a:r>
              <a:rPr sz="1200" dirty="0">
                <a:latin typeface="Arial"/>
                <a:cs typeface="Arial"/>
              </a:rPr>
              <a:t>9.</a:t>
            </a:r>
            <a:r>
              <a:rPr sz="1200" spc="5" dirty="0">
                <a:latin typeface="Arial"/>
                <a:cs typeface="Arial"/>
              </a:rPr>
              <a:t>1</a:t>
            </a:r>
            <a:r>
              <a:rPr sz="1200" spc="-5" dirty="0">
                <a:latin typeface="Arial"/>
                <a:cs typeface="Arial"/>
              </a:rPr>
              <a:t>-</a:t>
            </a:r>
            <a:r>
              <a:rPr sz="1200" dirty="0">
                <a:latin typeface="Arial"/>
                <a:cs typeface="Arial"/>
              </a:rPr>
              <a:t>1</a:t>
            </a:r>
            <a:r>
              <a:rPr sz="1200" spc="-10" dirty="0">
                <a:latin typeface="Arial"/>
                <a:cs typeface="Arial"/>
              </a:rPr>
              <a:t>98</a:t>
            </a:r>
            <a:r>
              <a:rPr sz="1200" dirty="0">
                <a:latin typeface="Arial"/>
                <a:cs typeface="Arial"/>
              </a:rPr>
              <a:t>2</a:t>
            </a:r>
            <a:endParaRPr sz="1200">
              <a:latin typeface="Arial"/>
              <a:cs typeface="Arial"/>
            </a:endParaRPr>
          </a:p>
        </p:txBody>
      </p:sp>
      <p:sp>
        <p:nvSpPr>
          <p:cNvPr id="11" name="Title 10" hidden="1"/>
          <p:cNvSpPr>
            <a:spLocks noGrp="1"/>
          </p:cNvSpPr>
          <p:nvPr>
            <p:ph type="title"/>
          </p:nvPr>
        </p:nvSpPr>
        <p:spPr>
          <a:xfrm>
            <a:off x="556361" y="555615"/>
            <a:ext cx="8031276" cy="1661993"/>
          </a:xfrm>
        </p:spPr>
        <p:txBody>
          <a:bodyPr/>
          <a:lstStyle/>
          <a:p>
            <a:r>
              <a:rPr lang="en-US" dirty="0" smtClean="0"/>
              <a:t>Material Handling Equipment – Guidelines for Storing and Stacking Steel Materials</a:t>
            </a:r>
            <a:endParaRPr lang="en-US" dirty="0"/>
          </a:p>
        </p:txBody>
      </p:sp>
      <p:sp>
        <p:nvSpPr>
          <p:cNvPr id="12" name="Slide Number Placeholder 11"/>
          <p:cNvSpPr>
            <a:spLocks noGrp="1"/>
          </p:cNvSpPr>
          <p:nvPr>
            <p:ph type="sldNum" sz="quarter" idx="7"/>
          </p:nvPr>
        </p:nvSpPr>
        <p:spPr/>
        <p:txBody>
          <a:bodyPr/>
          <a:lstStyle/>
          <a:p>
            <a:pPr marL="110489">
              <a:lnSpc>
                <a:spcPct val="100000"/>
              </a:lnSpc>
            </a:pPr>
            <a:fld id="{81D60167-4931-47E6-BA6A-407CBD079E47}" type="slidenum">
              <a:rPr lang="en-US" smtClean="0"/>
              <a:t>55</a:t>
            </a:fld>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4CC"/>
            </a:solidFill>
          </a:ln>
        </p:spPr>
        <p:txBody>
          <a:bodyPr wrap="square" lIns="0" tIns="0" rIns="0" bIns="0" rtlCol="0"/>
          <a:lstStyle/>
          <a:p>
            <a:endParaRPr/>
          </a:p>
        </p:txBody>
      </p:sp>
      <p:sp>
        <p:nvSpPr>
          <p:cNvPr id="3" name="object 3"/>
          <p:cNvSpPr txBox="1"/>
          <p:nvPr/>
        </p:nvSpPr>
        <p:spPr>
          <a:xfrm>
            <a:off x="535940" y="486647"/>
            <a:ext cx="6322060" cy="457200"/>
          </a:xfrm>
          <a:prstGeom prst="rect">
            <a:avLst/>
          </a:prstGeom>
        </p:spPr>
        <p:txBody>
          <a:bodyPr vert="horz" wrap="square" lIns="0" tIns="0" rIns="0" bIns="0" rtlCol="0">
            <a:spAutoFit/>
          </a:bodyPr>
          <a:lstStyle/>
          <a:p>
            <a:pPr marL="12700">
              <a:lnSpc>
                <a:spcPts val="4285"/>
              </a:lnSpc>
              <a:tabLst>
                <a:tab pos="3947795" algn="l"/>
              </a:tabLst>
            </a:pPr>
            <a:r>
              <a:rPr sz="3600" b="1" dirty="0">
                <a:solidFill>
                  <a:srgbClr val="0C2FB8"/>
                </a:solidFill>
                <a:latin typeface="Arial"/>
                <a:cs typeface="Arial"/>
              </a:rPr>
              <a:t>Mate</a:t>
            </a:r>
            <a:r>
              <a:rPr sz="3600" b="1" spc="5" dirty="0">
                <a:solidFill>
                  <a:srgbClr val="0C2FB8"/>
                </a:solidFill>
                <a:latin typeface="Arial"/>
                <a:cs typeface="Arial"/>
              </a:rPr>
              <a:t>r</a:t>
            </a:r>
            <a:r>
              <a:rPr sz="3600" b="1" dirty="0">
                <a:solidFill>
                  <a:srgbClr val="0C2FB8"/>
                </a:solidFill>
                <a:latin typeface="Arial"/>
                <a:cs typeface="Arial"/>
              </a:rPr>
              <a:t>ial</a:t>
            </a:r>
            <a:r>
              <a:rPr sz="3600" b="1" spc="-15" dirty="0">
                <a:solidFill>
                  <a:srgbClr val="0C2FB8"/>
                </a:solidFill>
                <a:latin typeface="Arial"/>
                <a:cs typeface="Arial"/>
              </a:rPr>
              <a:t> </a:t>
            </a:r>
            <a:r>
              <a:rPr sz="3600" b="1" dirty="0">
                <a:solidFill>
                  <a:srgbClr val="0C2FB8"/>
                </a:solidFill>
                <a:latin typeface="Arial"/>
                <a:cs typeface="Arial"/>
              </a:rPr>
              <a:t>Handli</a:t>
            </a:r>
            <a:r>
              <a:rPr sz="3600" b="1" spc="-15" dirty="0">
                <a:solidFill>
                  <a:srgbClr val="0C2FB8"/>
                </a:solidFill>
                <a:latin typeface="Arial"/>
                <a:cs typeface="Arial"/>
              </a:rPr>
              <a:t>n</a:t>
            </a:r>
            <a:r>
              <a:rPr sz="3600" b="1" dirty="0">
                <a:solidFill>
                  <a:srgbClr val="0C2FB8"/>
                </a:solidFill>
                <a:latin typeface="Arial"/>
                <a:cs typeface="Arial"/>
              </a:rPr>
              <a:t>g	Equi</a:t>
            </a:r>
            <a:r>
              <a:rPr sz="3600" b="1" spc="-15" dirty="0">
                <a:solidFill>
                  <a:srgbClr val="0C2FB8"/>
                </a:solidFill>
                <a:latin typeface="Arial"/>
                <a:cs typeface="Arial"/>
              </a:rPr>
              <a:t>p</a:t>
            </a:r>
            <a:r>
              <a:rPr sz="3600" b="1" dirty="0">
                <a:solidFill>
                  <a:srgbClr val="0C2FB8"/>
                </a:solidFill>
                <a:latin typeface="Arial"/>
                <a:cs typeface="Arial"/>
              </a:rPr>
              <a:t>ment</a:t>
            </a:r>
            <a:endParaRPr sz="3600">
              <a:latin typeface="Arial"/>
              <a:cs typeface="Arial"/>
            </a:endParaRPr>
          </a:p>
        </p:txBody>
      </p:sp>
      <p:sp>
        <p:nvSpPr>
          <p:cNvPr id="5" name="object 5"/>
          <p:cNvSpPr txBox="1"/>
          <p:nvPr/>
        </p:nvSpPr>
        <p:spPr>
          <a:xfrm>
            <a:off x="3116072" y="6372507"/>
            <a:ext cx="2786380" cy="177800"/>
          </a:xfrm>
          <a:prstGeom prst="rect">
            <a:avLst/>
          </a:prstGeom>
        </p:spPr>
        <p:txBody>
          <a:bodyPr vert="horz" wrap="square" lIns="0" tIns="0" rIns="0" bIns="0" rtlCol="0">
            <a:spAutoFit/>
          </a:bodyPr>
          <a:lstStyle/>
          <a:p>
            <a:pPr marL="12700">
              <a:lnSpc>
                <a:spcPct val="100000"/>
              </a:lnSpc>
            </a:pPr>
            <a:r>
              <a:rPr sz="1200" dirty="0">
                <a:latin typeface="Arial"/>
                <a:cs typeface="Arial"/>
              </a:rPr>
              <a:t>Adapt</a:t>
            </a:r>
            <a:r>
              <a:rPr sz="1200" spc="5" dirty="0">
                <a:latin typeface="Arial"/>
                <a:cs typeface="Arial"/>
              </a:rPr>
              <a:t>e</a:t>
            </a:r>
            <a:r>
              <a:rPr sz="1200" dirty="0">
                <a:latin typeface="Arial"/>
                <a:cs typeface="Arial"/>
              </a:rPr>
              <a:t>d</a:t>
            </a:r>
            <a:r>
              <a:rPr sz="1200" spc="-45" dirty="0">
                <a:latin typeface="Arial"/>
                <a:cs typeface="Arial"/>
              </a:rPr>
              <a:t> </a:t>
            </a:r>
            <a:r>
              <a:rPr sz="1200" spc="10" dirty="0">
                <a:latin typeface="Arial"/>
                <a:cs typeface="Arial"/>
              </a:rPr>
              <a:t>f</a:t>
            </a:r>
            <a:r>
              <a:rPr sz="1200" dirty="0">
                <a:latin typeface="Arial"/>
                <a:cs typeface="Arial"/>
              </a:rPr>
              <a:t>rom</a:t>
            </a:r>
            <a:r>
              <a:rPr sz="1200" spc="-15" dirty="0">
                <a:latin typeface="Arial"/>
                <a:cs typeface="Arial"/>
              </a:rPr>
              <a:t> </a:t>
            </a:r>
            <a:r>
              <a:rPr sz="1200" dirty="0">
                <a:latin typeface="Arial"/>
                <a:cs typeface="Arial"/>
              </a:rPr>
              <a:t>source:</a:t>
            </a:r>
            <a:r>
              <a:rPr sz="1200" spc="-20" dirty="0">
                <a:latin typeface="Arial"/>
                <a:cs typeface="Arial"/>
              </a:rPr>
              <a:t> </a:t>
            </a:r>
            <a:r>
              <a:rPr sz="1200" dirty="0">
                <a:latin typeface="Arial"/>
                <a:cs typeface="Arial"/>
              </a:rPr>
              <a:t>ANSI</a:t>
            </a:r>
            <a:r>
              <a:rPr sz="1200" spc="20" dirty="0">
                <a:latin typeface="Arial"/>
                <a:cs typeface="Arial"/>
              </a:rPr>
              <a:t> </a:t>
            </a:r>
            <a:r>
              <a:rPr sz="1200" dirty="0">
                <a:latin typeface="Arial"/>
                <a:cs typeface="Arial"/>
              </a:rPr>
              <a:t>Z2</a:t>
            </a:r>
            <a:r>
              <a:rPr sz="1200" spc="5" dirty="0">
                <a:latin typeface="Arial"/>
                <a:cs typeface="Arial"/>
              </a:rPr>
              <a:t>2</a:t>
            </a:r>
            <a:r>
              <a:rPr sz="1200" dirty="0">
                <a:latin typeface="Arial"/>
                <a:cs typeface="Arial"/>
              </a:rPr>
              <a:t>9.</a:t>
            </a:r>
            <a:r>
              <a:rPr sz="1200" spc="5" dirty="0">
                <a:latin typeface="Arial"/>
                <a:cs typeface="Arial"/>
              </a:rPr>
              <a:t>1</a:t>
            </a:r>
            <a:r>
              <a:rPr sz="1200" spc="-5" dirty="0">
                <a:latin typeface="Arial"/>
                <a:cs typeface="Arial"/>
              </a:rPr>
              <a:t>-</a:t>
            </a:r>
            <a:r>
              <a:rPr sz="1200" dirty="0">
                <a:latin typeface="Arial"/>
                <a:cs typeface="Arial"/>
              </a:rPr>
              <a:t>1</a:t>
            </a:r>
            <a:r>
              <a:rPr sz="1200" spc="-10" dirty="0">
                <a:latin typeface="Arial"/>
                <a:cs typeface="Arial"/>
              </a:rPr>
              <a:t>98</a:t>
            </a:r>
            <a:r>
              <a:rPr sz="1200" dirty="0">
                <a:latin typeface="Arial"/>
                <a:cs typeface="Arial"/>
              </a:rPr>
              <a:t>2</a:t>
            </a:r>
            <a:endParaRPr sz="1200">
              <a:latin typeface="Arial"/>
              <a:cs typeface="Arial"/>
            </a:endParaRPr>
          </a:p>
        </p:txBody>
      </p:sp>
      <p:sp>
        <p:nvSpPr>
          <p:cNvPr id="7" name="Title 6" hidden="1"/>
          <p:cNvSpPr>
            <a:spLocks noGrp="1"/>
          </p:cNvSpPr>
          <p:nvPr>
            <p:ph type="title"/>
          </p:nvPr>
        </p:nvSpPr>
        <p:spPr>
          <a:xfrm>
            <a:off x="556361" y="555615"/>
            <a:ext cx="8031276" cy="1107996"/>
          </a:xfrm>
        </p:spPr>
        <p:txBody>
          <a:bodyPr/>
          <a:lstStyle/>
          <a:p>
            <a:r>
              <a:rPr lang="en-US" dirty="0" smtClean="0"/>
              <a:t>Materials Handling Equipment – Storage Yards and Storage Areas</a:t>
            </a:r>
            <a:endParaRPr lang="en-US" dirty="0"/>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55</a:t>
            </a:r>
          </a:p>
        </p:txBody>
      </p:sp>
      <p:sp>
        <p:nvSpPr>
          <p:cNvPr id="4" name="object 4"/>
          <p:cNvSpPr txBox="1"/>
          <p:nvPr/>
        </p:nvSpPr>
        <p:spPr>
          <a:xfrm>
            <a:off x="535940" y="1011205"/>
            <a:ext cx="7567930" cy="4951095"/>
          </a:xfrm>
          <a:prstGeom prst="rect">
            <a:avLst/>
          </a:prstGeom>
        </p:spPr>
        <p:txBody>
          <a:bodyPr vert="horz" wrap="square" lIns="0" tIns="0" rIns="0" bIns="0" rtlCol="0">
            <a:spAutoFit/>
          </a:bodyPr>
          <a:lstStyle/>
          <a:p>
            <a:pPr marL="12700">
              <a:lnSpc>
                <a:spcPct val="100000"/>
              </a:lnSpc>
            </a:pPr>
            <a:r>
              <a:rPr sz="2400" b="1" dirty="0">
                <a:solidFill>
                  <a:srgbClr val="0C2FB8"/>
                </a:solidFill>
                <a:latin typeface="Arial"/>
                <a:cs typeface="Arial"/>
              </a:rPr>
              <a:t>Module</a:t>
            </a:r>
            <a:r>
              <a:rPr sz="2400" b="1" spc="-20" dirty="0">
                <a:solidFill>
                  <a:srgbClr val="0C2FB8"/>
                </a:solidFill>
                <a:latin typeface="Arial"/>
                <a:cs typeface="Arial"/>
              </a:rPr>
              <a:t> </a:t>
            </a:r>
            <a:r>
              <a:rPr sz="2400" b="1" dirty="0">
                <a:solidFill>
                  <a:srgbClr val="0C2FB8"/>
                </a:solidFill>
                <a:latin typeface="Arial"/>
                <a:cs typeface="Arial"/>
              </a:rPr>
              <a:t>3</a:t>
            </a:r>
            <a:endParaRPr sz="2400" dirty="0">
              <a:latin typeface="Arial"/>
              <a:cs typeface="Arial"/>
            </a:endParaRPr>
          </a:p>
          <a:p>
            <a:pPr marL="41275">
              <a:lnSpc>
                <a:spcPct val="100000"/>
              </a:lnSpc>
              <a:spcBef>
                <a:spcPts val="1910"/>
              </a:spcBef>
            </a:pPr>
            <a:r>
              <a:rPr sz="2400" b="1" dirty="0">
                <a:solidFill>
                  <a:srgbClr val="0C2FB8"/>
                </a:solidFill>
                <a:latin typeface="Arial"/>
                <a:cs typeface="Arial"/>
              </a:rPr>
              <a:t>Materials </a:t>
            </a:r>
            <a:r>
              <a:rPr sz="2400" b="1" spc="-15" dirty="0">
                <a:solidFill>
                  <a:srgbClr val="0C2FB8"/>
                </a:solidFill>
                <a:latin typeface="Arial"/>
                <a:cs typeface="Arial"/>
              </a:rPr>
              <a:t>S</a:t>
            </a:r>
            <a:r>
              <a:rPr sz="2400" b="1" dirty="0">
                <a:solidFill>
                  <a:srgbClr val="0C2FB8"/>
                </a:solidFill>
                <a:latin typeface="Arial"/>
                <a:cs typeface="Arial"/>
              </a:rPr>
              <a:t>torage</a:t>
            </a:r>
            <a:r>
              <a:rPr sz="2400" b="1" spc="-5" dirty="0">
                <a:solidFill>
                  <a:srgbClr val="0C2FB8"/>
                </a:solidFill>
                <a:latin typeface="Arial"/>
                <a:cs typeface="Arial"/>
              </a:rPr>
              <a:t> </a:t>
            </a:r>
            <a:r>
              <a:rPr sz="2400" b="1" dirty="0">
                <a:solidFill>
                  <a:srgbClr val="0C2FB8"/>
                </a:solidFill>
                <a:latin typeface="Arial"/>
                <a:cs typeface="Arial"/>
              </a:rPr>
              <a:t>-</a:t>
            </a:r>
            <a:r>
              <a:rPr sz="2400" b="1" spc="-5" dirty="0">
                <a:solidFill>
                  <a:srgbClr val="0C2FB8"/>
                </a:solidFill>
                <a:latin typeface="Arial"/>
                <a:cs typeface="Arial"/>
              </a:rPr>
              <a:t> </a:t>
            </a:r>
            <a:r>
              <a:rPr sz="2400" b="1" dirty="0">
                <a:solidFill>
                  <a:srgbClr val="0C2FB8"/>
                </a:solidFill>
                <a:latin typeface="Arial"/>
                <a:cs typeface="Arial"/>
              </a:rPr>
              <a:t>stora</a:t>
            </a:r>
            <a:r>
              <a:rPr sz="2400" b="1" spc="-10" dirty="0">
                <a:solidFill>
                  <a:srgbClr val="0C2FB8"/>
                </a:solidFill>
                <a:latin typeface="Arial"/>
                <a:cs typeface="Arial"/>
              </a:rPr>
              <a:t>g</a:t>
            </a:r>
            <a:r>
              <a:rPr sz="2400" b="1" dirty="0">
                <a:solidFill>
                  <a:srgbClr val="0C2FB8"/>
                </a:solidFill>
                <a:latin typeface="Arial"/>
                <a:cs typeface="Arial"/>
              </a:rPr>
              <a:t>e </a:t>
            </a:r>
            <a:r>
              <a:rPr sz="2400" b="1" spc="-30" dirty="0">
                <a:solidFill>
                  <a:srgbClr val="0C2FB8"/>
                </a:solidFill>
                <a:latin typeface="Arial"/>
                <a:cs typeface="Arial"/>
              </a:rPr>
              <a:t>y</a:t>
            </a:r>
            <a:r>
              <a:rPr sz="2400" b="1" dirty="0">
                <a:solidFill>
                  <a:srgbClr val="0C2FB8"/>
                </a:solidFill>
                <a:latin typeface="Arial"/>
                <a:cs typeface="Arial"/>
              </a:rPr>
              <a:t>ards</a:t>
            </a:r>
            <a:r>
              <a:rPr sz="2400" b="1" spc="25" dirty="0">
                <a:solidFill>
                  <a:srgbClr val="0C2FB8"/>
                </a:solidFill>
                <a:latin typeface="Arial"/>
                <a:cs typeface="Arial"/>
              </a:rPr>
              <a:t> </a:t>
            </a:r>
            <a:r>
              <a:rPr sz="2400" b="1" dirty="0">
                <a:solidFill>
                  <a:srgbClr val="0C2FB8"/>
                </a:solidFill>
                <a:latin typeface="Arial"/>
                <a:cs typeface="Arial"/>
              </a:rPr>
              <a:t>a</a:t>
            </a:r>
            <a:r>
              <a:rPr sz="2400" b="1" spc="-10" dirty="0">
                <a:solidFill>
                  <a:srgbClr val="0C2FB8"/>
                </a:solidFill>
                <a:latin typeface="Arial"/>
                <a:cs typeface="Arial"/>
              </a:rPr>
              <a:t>n</a:t>
            </a:r>
            <a:r>
              <a:rPr sz="2400" b="1" dirty="0">
                <a:solidFill>
                  <a:srgbClr val="0C2FB8"/>
                </a:solidFill>
                <a:latin typeface="Arial"/>
                <a:cs typeface="Arial"/>
              </a:rPr>
              <a:t>d</a:t>
            </a:r>
            <a:r>
              <a:rPr sz="2400" b="1" spc="-10" dirty="0">
                <a:solidFill>
                  <a:srgbClr val="0C2FB8"/>
                </a:solidFill>
                <a:latin typeface="Arial"/>
                <a:cs typeface="Arial"/>
              </a:rPr>
              <a:t> </a:t>
            </a:r>
            <a:r>
              <a:rPr sz="2400" b="1" spc="-5" dirty="0">
                <a:solidFill>
                  <a:srgbClr val="0C2FB8"/>
                </a:solidFill>
                <a:latin typeface="Arial"/>
                <a:cs typeface="Arial"/>
              </a:rPr>
              <a:t>s</a:t>
            </a:r>
            <a:r>
              <a:rPr sz="2400" b="1" dirty="0">
                <a:solidFill>
                  <a:srgbClr val="0C2FB8"/>
                </a:solidFill>
                <a:latin typeface="Arial"/>
                <a:cs typeface="Arial"/>
              </a:rPr>
              <a:t>torage</a:t>
            </a:r>
            <a:r>
              <a:rPr sz="2400" b="1" spc="-10" dirty="0">
                <a:solidFill>
                  <a:srgbClr val="0C2FB8"/>
                </a:solidFill>
                <a:latin typeface="Arial"/>
                <a:cs typeface="Arial"/>
              </a:rPr>
              <a:t> </a:t>
            </a:r>
            <a:r>
              <a:rPr sz="2400" b="1" dirty="0">
                <a:solidFill>
                  <a:srgbClr val="0C2FB8"/>
                </a:solidFill>
                <a:latin typeface="Arial"/>
                <a:cs typeface="Arial"/>
              </a:rPr>
              <a:t>areas</a:t>
            </a:r>
            <a:endParaRPr sz="2400" dirty="0">
              <a:latin typeface="Arial"/>
              <a:cs typeface="Arial"/>
            </a:endParaRPr>
          </a:p>
          <a:p>
            <a:pPr>
              <a:lnSpc>
                <a:spcPct val="100000"/>
              </a:lnSpc>
              <a:spcBef>
                <a:spcPts val="5"/>
              </a:spcBef>
            </a:pPr>
            <a:endParaRPr sz="2500" dirty="0">
              <a:latin typeface="Times New Roman"/>
              <a:cs typeface="Times New Roman"/>
            </a:endParaRPr>
          </a:p>
          <a:p>
            <a:pPr marL="384175" indent="-342900">
              <a:lnSpc>
                <a:spcPct val="100000"/>
              </a:lnSpc>
              <a:buClr>
                <a:srgbClr val="0C2FB8"/>
              </a:buClr>
              <a:buFont typeface="Wingdings"/>
              <a:buChar char=""/>
              <a:tabLst>
                <a:tab pos="384810" algn="l"/>
              </a:tabLst>
            </a:pPr>
            <a:r>
              <a:rPr sz="2400" dirty="0">
                <a:latin typeface="Arial"/>
                <a:cs typeface="Arial"/>
              </a:rPr>
              <a:t>Store material on l</a:t>
            </a:r>
            <a:r>
              <a:rPr sz="2400" spc="-10" dirty="0">
                <a:latin typeface="Arial"/>
                <a:cs typeface="Arial"/>
              </a:rPr>
              <a:t>e</a:t>
            </a:r>
            <a:r>
              <a:rPr sz="2400" dirty="0">
                <a:latin typeface="Arial"/>
                <a:cs typeface="Arial"/>
              </a:rPr>
              <a:t>vel</a:t>
            </a:r>
            <a:r>
              <a:rPr sz="2400" spc="15" dirty="0">
                <a:latin typeface="Arial"/>
                <a:cs typeface="Arial"/>
              </a:rPr>
              <a:t> </a:t>
            </a:r>
            <a:r>
              <a:rPr sz="2400" dirty="0">
                <a:latin typeface="Arial"/>
                <a:cs typeface="Arial"/>
              </a:rPr>
              <a:t>surfaces</a:t>
            </a:r>
            <a:r>
              <a:rPr sz="2400" spc="-15" dirty="0">
                <a:latin typeface="Arial"/>
                <a:cs typeface="Arial"/>
              </a:rPr>
              <a:t> </a:t>
            </a:r>
            <a:r>
              <a:rPr sz="2400" dirty="0">
                <a:latin typeface="Arial"/>
                <a:cs typeface="Arial"/>
              </a:rPr>
              <a:t>f</a:t>
            </a:r>
            <a:r>
              <a:rPr sz="2400" spc="5" dirty="0">
                <a:latin typeface="Arial"/>
                <a:cs typeface="Arial"/>
              </a:rPr>
              <a:t>r</a:t>
            </a:r>
            <a:r>
              <a:rPr sz="2400" dirty="0">
                <a:latin typeface="Arial"/>
                <a:cs typeface="Arial"/>
              </a:rPr>
              <a:t>ee</a:t>
            </a:r>
            <a:r>
              <a:rPr sz="2400" spc="-15" dirty="0">
                <a:latin typeface="Arial"/>
                <a:cs typeface="Arial"/>
              </a:rPr>
              <a:t> </a:t>
            </a:r>
            <a:r>
              <a:rPr sz="2400" dirty="0">
                <a:latin typeface="Arial"/>
                <a:cs typeface="Arial"/>
              </a:rPr>
              <a:t>of trip hazards</a:t>
            </a:r>
          </a:p>
          <a:p>
            <a:pPr marL="384175" indent="-342900">
              <a:lnSpc>
                <a:spcPct val="100000"/>
              </a:lnSpc>
              <a:buClr>
                <a:srgbClr val="0C2FB8"/>
              </a:buClr>
              <a:buFont typeface="Wingdings"/>
              <a:buChar char=""/>
              <a:tabLst>
                <a:tab pos="384810" algn="l"/>
              </a:tabLst>
            </a:pPr>
            <a:r>
              <a:rPr sz="2400" dirty="0">
                <a:latin typeface="Arial"/>
                <a:cs typeface="Arial"/>
              </a:rPr>
              <a:t>Maintain w</a:t>
            </a:r>
            <a:r>
              <a:rPr sz="2400" spc="-10" dirty="0">
                <a:latin typeface="Arial"/>
                <a:cs typeface="Arial"/>
              </a:rPr>
              <a:t>a</a:t>
            </a:r>
            <a:r>
              <a:rPr sz="2400" dirty="0">
                <a:latin typeface="Arial"/>
                <a:cs typeface="Arial"/>
              </a:rPr>
              <a:t>lk</a:t>
            </a:r>
            <a:r>
              <a:rPr sz="2400" spc="-10" dirty="0">
                <a:latin typeface="Arial"/>
                <a:cs typeface="Arial"/>
              </a:rPr>
              <a:t>w</a:t>
            </a:r>
            <a:r>
              <a:rPr sz="2400" dirty="0">
                <a:latin typeface="Arial"/>
                <a:cs typeface="Arial"/>
              </a:rPr>
              <a:t>ays</a:t>
            </a:r>
          </a:p>
          <a:p>
            <a:pPr marL="384175" indent="-342900">
              <a:lnSpc>
                <a:spcPct val="100000"/>
              </a:lnSpc>
              <a:buClr>
                <a:srgbClr val="0C2FB8"/>
              </a:buClr>
              <a:buFont typeface="Wingdings"/>
              <a:buChar char=""/>
              <a:tabLst>
                <a:tab pos="384810" algn="l"/>
              </a:tabLst>
            </a:pPr>
            <a:r>
              <a:rPr sz="2400" dirty="0">
                <a:latin typeface="Arial"/>
                <a:cs typeface="Arial"/>
              </a:rPr>
              <a:t>Store </a:t>
            </a:r>
            <a:r>
              <a:rPr sz="2400" spc="-10" dirty="0">
                <a:latin typeface="Arial"/>
                <a:cs typeface="Arial"/>
              </a:rPr>
              <a:t>o</a:t>
            </a:r>
            <a:r>
              <a:rPr sz="2400" dirty="0">
                <a:latin typeface="Arial"/>
                <a:cs typeface="Arial"/>
              </a:rPr>
              <a:t>n firm ground</a:t>
            </a:r>
          </a:p>
          <a:p>
            <a:pPr marL="384175" marR="514350" indent="-342900">
              <a:lnSpc>
                <a:spcPct val="100000"/>
              </a:lnSpc>
              <a:buClr>
                <a:srgbClr val="0C2FB8"/>
              </a:buClr>
              <a:buFont typeface="Wingdings"/>
              <a:buChar char=""/>
              <a:tabLst>
                <a:tab pos="384810" algn="l"/>
              </a:tabLst>
            </a:pPr>
            <a:r>
              <a:rPr sz="2400" dirty="0">
                <a:latin typeface="Arial"/>
                <a:cs typeface="Arial"/>
              </a:rPr>
              <a:t>In </a:t>
            </a:r>
            <a:r>
              <a:rPr sz="2400" spc="-10" dirty="0">
                <a:latin typeface="Arial"/>
                <a:cs typeface="Arial"/>
              </a:rPr>
              <a:t>p</a:t>
            </a:r>
            <a:r>
              <a:rPr sz="2400" dirty="0">
                <a:latin typeface="Arial"/>
                <a:cs typeface="Arial"/>
              </a:rPr>
              <a:t>erio</a:t>
            </a:r>
            <a:r>
              <a:rPr sz="2400" spc="-10" dirty="0">
                <a:latin typeface="Arial"/>
                <a:cs typeface="Arial"/>
              </a:rPr>
              <a:t>d</a:t>
            </a:r>
            <a:r>
              <a:rPr sz="2400" dirty="0">
                <a:latin typeface="Arial"/>
                <a:cs typeface="Arial"/>
              </a:rPr>
              <a:t>s</a:t>
            </a:r>
            <a:r>
              <a:rPr sz="2400" spc="10" dirty="0">
                <a:latin typeface="Arial"/>
                <a:cs typeface="Arial"/>
              </a:rPr>
              <a:t> </a:t>
            </a:r>
            <a:r>
              <a:rPr sz="2400" dirty="0">
                <a:latin typeface="Arial"/>
                <a:cs typeface="Arial"/>
              </a:rPr>
              <a:t>of freezing and</a:t>
            </a:r>
            <a:r>
              <a:rPr sz="2400" spc="5" dirty="0">
                <a:latin typeface="Arial"/>
                <a:cs typeface="Arial"/>
              </a:rPr>
              <a:t> </a:t>
            </a:r>
            <a:r>
              <a:rPr sz="2400" dirty="0">
                <a:latin typeface="Arial"/>
                <a:cs typeface="Arial"/>
              </a:rPr>
              <a:t>thaws in</a:t>
            </a:r>
            <a:r>
              <a:rPr sz="2400" spc="-10" dirty="0">
                <a:latin typeface="Arial"/>
                <a:cs typeface="Arial"/>
              </a:rPr>
              <a:t>s</a:t>
            </a:r>
            <a:r>
              <a:rPr sz="2400" dirty="0">
                <a:latin typeface="Arial"/>
                <a:cs typeface="Arial"/>
              </a:rPr>
              <a:t>pect areas</a:t>
            </a:r>
            <a:r>
              <a:rPr sz="2400" spc="5" dirty="0">
                <a:latin typeface="Arial"/>
                <a:cs typeface="Arial"/>
              </a:rPr>
              <a:t> </a:t>
            </a:r>
            <a:r>
              <a:rPr sz="2400" dirty="0">
                <a:latin typeface="Arial"/>
                <a:cs typeface="Arial"/>
              </a:rPr>
              <a:t>for stabi</a:t>
            </a:r>
            <a:r>
              <a:rPr sz="2400" spc="-10" dirty="0">
                <a:latin typeface="Arial"/>
                <a:cs typeface="Arial"/>
              </a:rPr>
              <a:t>l</a:t>
            </a:r>
            <a:r>
              <a:rPr sz="2400" dirty="0">
                <a:latin typeface="Arial"/>
                <a:cs typeface="Arial"/>
              </a:rPr>
              <a:t>ity</a:t>
            </a:r>
          </a:p>
          <a:p>
            <a:pPr marL="384175" indent="-342900">
              <a:lnSpc>
                <a:spcPct val="100000"/>
              </a:lnSpc>
              <a:buClr>
                <a:srgbClr val="0C2FB8"/>
              </a:buClr>
              <a:buFont typeface="Wingdings"/>
              <a:buChar char=""/>
              <a:tabLst>
                <a:tab pos="384810" algn="l"/>
              </a:tabLst>
            </a:pPr>
            <a:r>
              <a:rPr sz="2400" dirty="0">
                <a:latin typeface="Arial"/>
                <a:cs typeface="Arial"/>
              </a:rPr>
              <a:t>Mai</a:t>
            </a:r>
            <a:r>
              <a:rPr sz="2400" spc="-10" dirty="0">
                <a:latin typeface="Arial"/>
                <a:cs typeface="Arial"/>
              </a:rPr>
              <a:t>n</a:t>
            </a:r>
            <a:r>
              <a:rPr sz="2400" dirty="0">
                <a:latin typeface="Arial"/>
                <a:cs typeface="Arial"/>
              </a:rPr>
              <a:t>tain</a:t>
            </a:r>
            <a:r>
              <a:rPr sz="2400" spc="5" dirty="0">
                <a:latin typeface="Arial"/>
                <a:cs typeface="Arial"/>
              </a:rPr>
              <a:t> </a:t>
            </a:r>
            <a:r>
              <a:rPr sz="2400" dirty="0">
                <a:latin typeface="Arial"/>
                <a:cs typeface="Arial"/>
              </a:rPr>
              <a:t>a</a:t>
            </a:r>
            <a:r>
              <a:rPr sz="2400" spc="-10" dirty="0">
                <a:latin typeface="Arial"/>
                <a:cs typeface="Arial"/>
              </a:rPr>
              <a:t>p</a:t>
            </a:r>
            <a:r>
              <a:rPr sz="2400" dirty="0">
                <a:latin typeface="Arial"/>
                <a:cs typeface="Arial"/>
              </a:rPr>
              <a:t>proa</a:t>
            </a:r>
            <a:r>
              <a:rPr sz="2400" spc="-10" dirty="0">
                <a:latin typeface="Arial"/>
                <a:cs typeface="Arial"/>
              </a:rPr>
              <a:t>c</a:t>
            </a:r>
            <a:r>
              <a:rPr sz="2400" dirty="0">
                <a:latin typeface="Arial"/>
                <a:cs typeface="Arial"/>
              </a:rPr>
              <a:t>h</a:t>
            </a:r>
            <a:r>
              <a:rPr sz="2400" spc="20" dirty="0">
                <a:latin typeface="Arial"/>
                <a:cs typeface="Arial"/>
              </a:rPr>
              <a:t> </a:t>
            </a:r>
            <a:r>
              <a:rPr sz="2400" dirty="0">
                <a:latin typeface="Arial"/>
                <a:cs typeface="Arial"/>
              </a:rPr>
              <a:t>a</a:t>
            </a:r>
            <a:r>
              <a:rPr sz="2400" spc="-10" dirty="0">
                <a:latin typeface="Arial"/>
                <a:cs typeface="Arial"/>
              </a:rPr>
              <a:t>i</a:t>
            </a:r>
            <a:r>
              <a:rPr sz="2400" dirty="0">
                <a:latin typeface="Arial"/>
                <a:cs typeface="Arial"/>
              </a:rPr>
              <a:t>sl</a:t>
            </a:r>
            <a:r>
              <a:rPr sz="2400" spc="-10" dirty="0">
                <a:latin typeface="Arial"/>
                <a:cs typeface="Arial"/>
              </a:rPr>
              <a:t>e</a:t>
            </a:r>
            <a:r>
              <a:rPr sz="2400" dirty="0">
                <a:latin typeface="Arial"/>
                <a:cs typeface="Arial"/>
              </a:rPr>
              <a:t>s</a:t>
            </a:r>
            <a:r>
              <a:rPr sz="2400" spc="20" dirty="0">
                <a:latin typeface="Arial"/>
                <a:cs typeface="Arial"/>
              </a:rPr>
              <a:t> </a:t>
            </a:r>
            <a:r>
              <a:rPr sz="2400" dirty="0">
                <a:latin typeface="Arial"/>
                <a:cs typeface="Arial"/>
              </a:rPr>
              <a:t>to</a:t>
            </a:r>
            <a:r>
              <a:rPr sz="2400" spc="-10" dirty="0">
                <a:latin typeface="Arial"/>
                <a:cs typeface="Arial"/>
              </a:rPr>
              <a:t> </a:t>
            </a:r>
            <a:r>
              <a:rPr sz="2400" dirty="0">
                <a:latin typeface="Arial"/>
                <a:cs typeface="Arial"/>
              </a:rPr>
              <a:t>p</a:t>
            </a:r>
            <a:r>
              <a:rPr sz="2400" spc="-10" dirty="0">
                <a:latin typeface="Arial"/>
                <a:cs typeface="Arial"/>
              </a:rPr>
              <a:t>i</a:t>
            </a:r>
            <a:r>
              <a:rPr sz="2400" dirty="0">
                <a:latin typeface="Arial"/>
                <a:cs typeface="Arial"/>
              </a:rPr>
              <a:t>l</a:t>
            </a:r>
            <a:r>
              <a:rPr sz="2400" spc="-10" dirty="0">
                <a:latin typeface="Arial"/>
                <a:cs typeface="Arial"/>
              </a:rPr>
              <a:t>e</a:t>
            </a:r>
            <a:r>
              <a:rPr sz="2400" dirty="0">
                <a:latin typeface="Arial"/>
                <a:cs typeface="Arial"/>
              </a:rPr>
              <a:t>s</a:t>
            </a:r>
          </a:p>
          <a:p>
            <a:pPr marL="384175" marR="5080" indent="-342900">
              <a:lnSpc>
                <a:spcPct val="100000"/>
              </a:lnSpc>
              <a:buClr>
                <a:srgbClr val="0C2FB8"/>
              </a:buClr>
              <a:buFont typeface="Wingdings"/>
              <a:buChar char=""/>
              <a:tabLst>
                <a:tab pos="384810" algn="l"/>
              </a:tabLst>
            </a:pPr>
            <a:r>
              <a:rPr sz="2400" dirty="0">
                <a:latin typeface="Arial"/>
                <a:cs typeface="Arial"/>
              </a:rPr>
              <a:t>Use</a:t>
            </a:r>
            <a:r>
              <a:rPr sz="2400" spc="-10" dirty="0">
                <a:latin typeface="Arial"/>
                <a:cs typeface="Arial"/>
              </a:rPr>
              <a:t> </a:t>
            </a:r>
            <a:r>
              <a:rPr sz="2400" dirty="0">
                <a:latin typeface="Arial"/>
                <a:cs typeface="Arial"/>
              </a:rPr>
              <a:t>sound</a:t>
            </a:r>
            <a:r>
              <a:rPr sz="2400" spc="5" dirty="0">
                <a:latin typeface="Arial"/>
                <a:cs typeface="Arial"/>
              </a:rPr>
              <a:t> </a:t>
            </a:r>
            <a:r>
              <a:rPr sz="2400" dirty="0">
                <a:latin typeface="Arial"/>
                <a:cs typeface="Arial"/>
              </a:rPr>
              <a:t>timber</a:t>
            </a:r>
            <a:r>
              <a:rPr sz="2400" spc="5" dirty="0">
                <a:latin typeface="Arial"/>
                <a:cs typeface="Arial"/>
              </a:rPr>
              <a:t> </a:t>
            </a:r>
            <a:r>
              <a:rPr sz="2400" dirty="0">
                <a:latin typeface="Arial"/>
                <a:cs typeface="Arial"/>
              </a:rPr>
              <a:t>bl</a:t>
            </a:r>
            <a:r>
              <a:rPr sz="2400" spc="-10" dirty="0">
                <a:latin typeface="Arial"/>
                <a:cs typeface="Arial"/>
              </a:rPr>
              <a:t>o</a:t>
            </a:r>
            <a:r>
              <a:rPr sz="2400" dirty="0">
                <a:latin typeface="Arial"/>
                <a:cs typeface="Arial"/>
              </a:rPr>
              <a:t>cki</a:t>
            </a:r>
            <a:r>
              <a:rPr sz="2400" spc="-10" dirty="0">
                <a:latin typeface="Arial"/>
                <a:cs typeface="Arial"/>
              </a:rPr>
              <a:t>n</a:t>
            </a:r>
            <a:r>
              <a:rPr sz="2400" dirty="0">
                <a:latin typeface="Arial"/>
                <a:cs typeface="Arial"/>
              </a:rPr>
              <a:t>g</a:t>
            </a:r>
            <a:r>
              <a:rPr sz="2400" spc="35" dirty="0">
                <a:latin typeface="Arial"/>
                <a:cs typeface="Arial"/>
              </a:rPr>
              <a:t> </a:t>
            </a:r>
            <a:r>
              <a:rPr sz="2400" dirty="0">
                <a:latin typeface="Arial"/>
                <a:cs typeface="Arial"/>
              </a:rPr>
              <a:t>for</a:t>
            </a:r>
            <a:r>
              <a:rPr sz="2400" spc="-15" dirty="0">
                <a:latin typeface="Arial"/>
                <a:cs typeface="Arial"/>
              </a:rPr>
              <a:t> </a:t>
            </a:r>
            <a:r>
              <a:rPr sz="2400" dirty="0">
                <a:latin typeface="Arial"/>
                <a:cs typeface="Arial"/>
              </a:rPr>
              <a:t>storing steel</a:t>
            </a:r>
            <a:r>
              <a:rPr sz="2400" spc="10" dirty="0">
                <a:latin typeface="Arial"/>
                <a:cs typeface="Arial"/>
              </a:rPr>
              <a:t> </a:t>
            </a:r>
            <a:r>
              <a:rPr sz="2400" dirty="0">
                <a:latin typeface="Arial"/>
                <a:cs typeface="Arial"/>
              </a:rPr>
              <a:t>sha</a:t>
            </a:r>
            <a:r>
              <a:rPr sz="2400" spc="-10" dirty="0">
                <a:latin typeface="Arial"/>
                <a:cs typeface="Arial"/>
              </a:rPr>
              <a:t>p</a:t>
            </a:r>
            <a:r>
              <a:rPr sz="2400" dirty="0">
                <a:latin typeface="Arial"/>
                <a:cs typeface="Arial"/>
              </a:rPr>
              <a:t>es</a:t>
            </a:r>
            <a:r>
              <a:rPr sz="2400" spc="10" dirty="0">
                <a:latin typeface="Arial"/>
                <a:cs typeface="Arial"/>
              </a:rPr>
              <a:t> </a:t>
            </a:r>
            <a:r>
              <a:rPr sz="2400" dirty="0">
                <a:latin typeface="Arial"/>
                <a:cs typeface="Arial"/>
              </a:rPr>
              <a:t>to maintain pi</a:t>
            </a:r>
            <a:r>
              <a:rPr sz="2400" spc="-15" dirty="0">
                <a:latin typeface="Arial"/>
                <a:cs typeface="Arial"/>
              </a:rPr>
              <a:t>l</a:t>
            </a:r>
            <a:r>
              <a:rPr sz="2400" dirty="0">
                <a:latin typeface="Arial"/>
                <a:cs typeface="Arial"/>
              </a:rPr>
              <a:t>e</a:t>
            </a:r>
            <a:r>
              <a:rPr sz="2400" spc="20" dirty="0">
                <a:latin typeface="Arial"/>
                <a:cs typeface="Arial"/>
              </a:rPr>
              <a:t> </a:t>
            </a:r>
            <a:r>
              <a:rPr sz="2400" dirty="0">
                <a:latin typeface="Arial"/>
                <a:cs typeface="Arial"/>
              </a:rPr>
              <a:t>stabi</a:t>
            </a:r>
            <a:r>
              <a:rPr sz="2400" spc="-10" dirty="0">
                <a:latin typeface="Arial"/>
                <a:cs typeface="Arial"/>
              </a:rPr>
              <a:t>l</a:t>
            </a:r>
            <a:r>
              <a:rPr sz="2400" dirty="0">
                <a:latin typeface="Arial"/>
                <a:cs typeface="Arial"/>
              </a:rPr>
              <a:t>ity</a:t>
            </a:r>
          </a:p>
          <a:p>
            <a:pPr marL="384175" marR="208279" indent="-342900">
              <a:lnSpc>
                <a:spcPct val="100000"/>
              </a:lnSpc>
              <a:buClr>
                <a:srgbClr val="0C2FB8"/>
              </a:buClr>
              <a:buFont typeface="Wingdings"/>
              <a:buChar char=""/>
              <a:tabLst>
                <a:tab pos="384810" algn="l"/>
              </a:tabLst>
            </a:pPr>
            <a:r>
              <a:rPr sz="2400" dirty="0">
                <a:latin typeface="Arial"/>
                <a:cs typeface="Arial"/>
              </a:rPr>
              <a:t>Do</a:t>
            </a:r>
            <a:r>
              <a:rPr sz="2400" spc="-10" dirty="0">
                <a:latin typeface="Arial"/>
                <a:cs typeface="Arial"/>
              </a:rPr>
              <a:t> </a:t>
            </a:r>
            <a:r>
              <a:rPr sz="2400" dirty="0">
                <a:latin typeface="Arial"/>
                <a:cs typeface="Arial"/>
              </a:rPr>
              <a:t>not</a:t>
            </a:r>
            <a:r>
              <a:rPr sz="2400" spc="5" dirty="0">
                <a:latin typeface="Arial"/>
                <a:cs typeface="Arial"/>
              </a:rPr>
              <a:t> </a:t>
            </a:r>
            <a:r>
              <a:rPr sz="2400" dirty="0">
                <a:latin typeface="Arial"/>
                <a:cs typeface="Arial"/>
              </a:rPr>
              <a:t>e</a:t>
            </a:r>
            <a:r>
              <a:rPr sz="2400" spc="-15" dirty="0">
                <a:latin typeface="Arial"/>
                <a:cs typeface="Arial"/>
              </a:rPr>
              <a:t>x</a:t>
            </a:r>
            <a:r>
              <a:rPr sz="2400" dirty="0">
                <a:latin typeface="Arial"/>
                <a:cs typeface="Arial"/>
              </a:rPr>
              <a:t>tend</a:t>
            </a:r>
            <a:r>
              <a:rPr sz="2400" spc="10" dirty="0">
                <a:latin typeface="Arial"/>
                <a:cs typeface="Arial"/>
              </a:rPr>
              <a:t> </a:t>
            </a:r>
            <a:r>
              <a:rPr sz="2400" dirty="0">
                <a:latin typeface="Arial"/>
                <a:cs typeface="Arial"/>
              </a:rPr>
              <a:t>bl</a:t>
            </a:r>
            <a:r>
              <a:rPr sz="2400" spc="-10" dirty="0">
                <a:latin typeface="Arial"/>
                <a:cs typeface="Arial"/>
              </a:rPr>
              <a:t>o</a:t>
            </a:r>
            <a:r>
              <a:rPr sz="2400" dirty="0">
                <a:latin typeface="Arial"/>
                <a:cs typeface="Arial"/>
              </a:rPr>
              <a:t>cki</a:t>
            </a:r>
            <a:r>
              <a:rPr sz="2400" spc="-10" dirty="0">
                <a:latin typeface="Arial"/>
                <a:cs typeface="Arial"/>
              </a:rPr>
              <a:t>n</a:t>
            </a:r>
            <a:r>
              <a:rPr sz="2400" dirty="0">
                <a:latin typeface="Arial"/>
                <a:cs typeface="Arial"/>
              </a:rPr>
              <a:t>g</a:t>
            </a:r>
            <a:r>
              <a:rPr sz="2400" spc="35" dirty="0">
                <a:latin typeface="Arial"/>
                <a:cs typeface="Arial"/>
              </a:rPr>
              <a:t> </a:t>
            </a:r>
            <a:r>
              <a:rPr sz="2400" dirty="0">
                <a:latin typeface="Arial"/>
                <a:cs typeface="Arial"/>
              </a:rPr>
              <a:t>bey</a:t>
            </a:r>
            <a:r>
              <a:rPr sz="2400" spc="-10" dirty="0">
                <a:latin typeface="Arial"/>
                <a:cs typeface="Arial"/>
              </a:rPr>
              <a:t>o</a:t>
            </a:r>
            <a:r>
              <a:rPr sz="2400" dirty="0">
                <a:latin typeface="Arial"/>
                <a:cs typeface="Arial"/>
              </a:rPr>
              <a:t>nd</a:t>
            </a:r>
            <a:r>
              <a:rPr sz="2400" spc="5" dirty="0">
                <a:latin typeface="Arial"/>
                <a:cs typeface="Arial"/>
              </a:rPr>
              <a:t> </a:t>
            </a:r>
            <a:r>
              <a:rPr sz="2400" dirty="0">
                <a:latin typeface="Arial"/>
                <a:cs typeface="Arial"/>
              </a:rPr>
              <a:t>pi</a:t>
            </a:r>
            <a:r>
              <a:rPr sz="2400" spc="-15" dirty="0">
                <a:latin typeface="Arial"/>
                <a:cs typeface="Arial"/>
              </a:rPr>
              <a:t>l</a:t>
            </a:r>
            <a:r>
              <a:rPr sz="2400" dirty="0">
                <a:latin typeface="Arial"/>
                <a:cs typeface="Arial"/>
              </a:rPr>
              <a:t>es</a:t>
            </a:r>
            <a:r>
              <a:rPr sz="2400" spc="20" dirty="0">
                <a:latin typeface="Arial"/>
                <a:cs typeface="Arial"/>
              </a:rPr>
              <a:t> </a:t>
            </a:r>
            <a:r>
              <a:rPr sz="2400" dirty="0">
                <a:latin typeface="Arial"/>
                <a:cs typeface="Arial"/>
              </a:rPr>
              <a:t>i</a:t>
            </a:r>
            <a:r>
              <a:rPr sz="2400" spc="-10" dirty="0">
                <a:latin typeface="Arial"/>
                <a:cs typeface="Arial"/>
              </a:rPr>
              <a:t>n</a:t>
            </a:r>
            <a:r>
              <a:rPr sz="2400" dirty="0">
                <a:latin typeface="Arial"/>
                <a:cs typeface="Arial"/>
              </a:rPr>
              <a:t>ter</a:t>
            </a:r>
            <a:r>
              <a:rPr sz="2400" spc="5" dirty="0">
                <a:latin typeface="Arial"/>
                <a:cs typeface="Arial"/>
              </a:rPr>
              <a:t>f</a:t>
            </a:r>
            <a:r>
              <a:rPr sz="2400" dirty="0">
                <a:latin typeface="Arial"/>
                <a:cs typeface="Arial"/>
              </a:rPr>
              <a:t>ering</a:t>
            </a:r>
            <a:r>
              <a:rPr sz="2400" spc="5" dirty="0">
                <a:latin typeface="Arial"/>
                <a:cs typeface="Arial"/>
              </a:rPr>
              <a:t> </a:t>
            </a:r>
            <a:r>
              <a:rPr sz="2400" dirty="0">
                <a:latin typeface="Arial"/>
                <a:cs typeface="Arial"/>
              </a:rPr>
              <a:t>w</a:t>
            </a:r>
            <a:r>
              <a:rPr sz="2400" spc="-10" dirty="0">
                <a:latin typeface="Arial"/>
                <a:cs typeface="Arial"/>
              </a:rPr>
              <a:t>i</a:t>
            </a:r>
            <a:r>
              <a:rPr sz="2400" dirty="0">
                <a:latin typeface="Arial"/>
                <a:cs typeface="Arial"/>
              </a:rPr>
              <a:t>th w</a:t>
            </a:r>
            <a:r>
              <a:rPr sz="2400" spc="-10" dirty="0">
                <a:latin typeface="Arial"/>
                <a:cs typeface="Arial"/>
              </a:rPr>
              <a:t>a</a:t>
            </a:r>
            <a:r>
              <a:rPr sz="2400" dirty="0">
                <a:latin typeface="Arial"/>
                <a:cs typeface="Arial"/>
              </a:rPr>
              <a:t>lk</a:t>
            </a:r>
            <a:r>
              <a:rPr sz="2400" spc="-10" dirty="0">
                <a:latin typeface="Arial"/>
                <a:cs typeface="Arial"/>
              </a:rPr>
              <a:t>w</a:t>
            </a:r>
            <a:r>
              <a:rPr sz="2400" dirty="0">
                <a:latin typeface="Arial"/>
                <a:cs typeface="Arial"/>
              </a:rPr>
              <a:t>ays</a:t>
            </a:r>
            <a:r>
              <a:rPr sz="2400" spc="20" dirty="0">
                <a:latin typeface="Arial"/>
                <a:cs typeface="Arial"/>
              </a:rPr>
              <a:t> </a:t>
            </a:r>
            <a:r>
              <a:rPr sz="2400" dirty="0">
                <a:latin typeface="Arial"/>
                <a:cs typeface="Arial"/>
              </a:rPr>
              <a:t>and</a:t>
            </a:r>
            <a:r>
              <a:rPr sz="2400" spc="5" dirty="0">
                <a:latin typeface="Arial"/>
                <a:cs typeface="Arial"/>
              </a:rPr>
              <a:t> </a:t>
            </a:r>
            <a:r>
              <a:rPr sz="2400" dirty="0">
                <a:latin typeface="Arial"/>
                <a:cs typeface="Arial"/>
              </a:rPr>
              <a:t>adjacent</a:t>
            </a:r>
            <a:r>
              <a:rPr sz="2400" spc="10" dirty="0">
                <a:latin typeface="Arial"/>
                <a:cs typeface="Arial"/>
              </a:rPr>
              <a:t> </a:t>
            </a:r>
            <a:r>
              <a:rPr sz="2400" dirty="0">
                <a:latin typeface="Arial"/>
                <a:cs typeface="Arial"/>
              </a:rPr>
              <a:t>l</a:t>
            </a:r>
            <a:r>
              <a:rPr sz="2400" spc="-10" dirty="0">
                <a:latin typeface="Arial"/>
                <a:cs typeface="Arial"/>
              </a:rPr>
              <a:t>i</a:t>
            </a:r>
            <a:r>
              <a:rPr sz="2400" dirty="0">
                <a:latin typeface="Arial"/>
                <a:cs typeface="Arial"/>
              </a:rPr>
              <a:t>f</a:t>
            </a:r>
            <a:r>
              <a:rPr sz="2400" spc="5" dirty="0">
                <a:latin typeface="Arial"/>
                <a:cs typeface="Arial"/>
              </a:rPr>
              <a:t>t</a:t>
            </a:r>
            <a:r>
              <a:rPr sz="2400" dirty="0">
                <a:latin typeface="Arial"/>
                <a:cs typeface="Arial"/>
              </a:rPr>
              <a:t>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4CC"/>
            </a:solidFill>
          </a:ln>
        </p:spPr>
        <p:txBody>
          <a:bodyPr wrap="square" lIns="0" tIns="0" rIns="0" bIns="0" rtlCol="0"/>
          <a:lstStyle/>
          <a:p>
            <a:endParaRPr/>
          </a:p>
        </p:txBody>
      </p:sp>
      <p:sp>
        <p:nvSpPr>
          <p:cNvPr id="3" name="object 3"/>
          <p:cNvSpPr txBox="1"/>
          <p:nvPr/>
        </p:nvSpPr>
        <p:spPr>
          <a:xfrm>
            <a:off x="535940" y="473947"/>
            <a:ext cx="6322060" cy="855344"/>
          </a:xfrm>
          <a:prstGeom prst="rect">
            <a:avLst/>
          </a:prstGeom>
        </p:spPr>
        <p:txBody>
          <a:bodyPr vert="horz" wrap="square" lIns="0" tIns="0" rIns="0" bIns="0" rtlCol="0">
            <a:spAutoFit/>
          </a:bodyPr>
          <a:lstStyle/>
          <a:p>
            <a:pPr marL="12700">
              <a:lnSpc>
                <a:spcPct val="100000"/>
              </a:lnSpc>
              <a:tabLst>
                <a:tab pos="3947795" algn="l"/>
              </a:tabLst>
            </a:pPr>
            <a:r>
              <a:rPr sz="3600" b="1" dirty="0">
                <a:solidFill>
                  <a:srgbClr val="0C2FB8"/>
                </a:solidFill>
                <a:latin typeface="Arial"/>
                <a:cs typeface="Arial"/>
              </a:rPr>
              <a:t>Mate</a:t>
            </a:r>
            <a:r>
              <a:rPr sz="3600" b="1" spc="5" dirty="0">
                <a:solidFill>
                  <a:srgbClr val="0C2FB8"/>
                </a:solidFill>
                <a:latin typeface="Arial"/>
                <a:cs typeface="Arial"/>
              </a:rPr>
              <a:t>r</a:t>
            </a:r>
            <a:r>
              <a:rPr sz="3600" b="1" dirty="0">
                <a:solidFill>
                  <a:srgbClr val="0C2FB8"/>
                </a:solidFill>
                <a:latin typeface="Arial"/>
                <a:cs typeface="Arial"/>
              </a:rPr>
              <a:t>ial</a:t>
            </a:r>
            <a:r>
              <a:rPr sz="3600" b="1" spc="-15" dirty="0">
                <a:solidFill>
                  <a:srgbClr val="0C2FB8"/>
                </a:solidFill>
                <a:latin typeface="Arial"/>
                <a:cs typeface="Arial"/>
              </a:rPr>
              <a:t> </a:t>
            </a:r>
            <a:r>
              <a:rPr sz="3600" b="1" dirty="0">
                <a:solidFill>
                  <a:srgbClr val="0C2FB8"/>
                </a:solidFill>
                <a:latin typeface="Arial"/>
                <a:cs typeface="Arial"/>
              </a:rPr>
              <a:t>Handli</a:t>
            </a:r>
            <a:r>
              <a:rPr sz="3600" b="1" spc="-15" dirty="0">
                <a:solidFill>
                  <a:srgbClr val="0C2FB8"/>
                </a:solidFill>
                <a:latin typeface="Arial"/>
                <a:cs typeface="Arial"/>
              </a:rPr>
              <a:t>n</a:t>
            </a:r>
            <a:r>
              <a:rPr sz="3600" b="1" dirty="0">
                <a:solidFill>
                  <a:srgbClr val="0C2FB8"/>
                </a:solidFill>
                <a:latin typeface="Arial"/>
                <a:cs typeface="Arial"/>
              </a:rPr>
              <a:t>g	Equi</a:t>
            </a:r>
            <a:r>
              <a:rPr sz="3600" b="1" spc="-15" dirty="0">
                <a:solidFill>
                  <a:srgbClr val="0C2FB8"/>
                </a:solidFill>
                <a:latin typeface="Arial"/>
                <a:cs typeface="Arial"/>
              </a:rPr>
              <a:t>p</a:t>
            </a:r>
            <a:r>
              <a:rPr sz="3600" b="1" dirty="0">
                <a:solidFill>
                  <a:srgbClr val="0C2FB8"/>
                </a:solidFill>
                <a:latin typeface="Arial"/>
                <a:cs typeface="Arial"/>
              </a:rPr>
              <a:t>ment</a:t>
            </a:r>
            <a:endParaRPr sz="3600">
              <a:latin typeface="Arial"/>
              <a:cs typeface="Arial"/>
            </a:endParaRPr>
          </a:p>
          <a:p>
            <a:pPr marL="12700">
              <a:lnSpc>
                <a:spcPct val="100000"/>
              </a:lnSpc>
              <a:spcBef>
                <a:spcPts val="35"/>
              </a:spcBef>
            </a:pPr>
            <a:r>
              <a:rPr sz="2400" b="1" dirty="0">
                <a:solidFill>
                  <a:srgbClr val="0C2FB8"/>
                </a:solidFill>
                <a:latin typeface="Arial"/>
                <a:cs typeface="Arial"/>
              </a:rPr>
              <a:t>Module</a:t>
            </a:r>
            <a:r>
              <a:rPr sz="2400" b="1" spc="-20" dirty="0">
                <a:solidFill>
                  <a:srgbClr val="0C2FB8"/>
                </a:solidFill>
                <a:latin typeface="Arial"/>
                <a:cs typeface="Arial"/>
              </a:rPr>
              <a:t> </a:t>
            </a:r>
            <a:r>
              <a:rPr sz="2400" b="1" dirty="0">
                <a:solidFill>
                  <a:srgbClr val="0C2FB8"/>
                </a:solidFill>
                <a:latin typeface="Arial"/>
                <a:cs typeface="Arial"/>
              </a:rPr>
              <a:t>3</a:t>
            </a:r>
            <a:endParaRPr sz="2400">
              <a:latin typeface="Arial"/>
              <a:cs typeface="Arial"/>
            </a:endParaRPr>
          </a:p>
        </p:txBody>
      </p:sp>
      <p:sp>
        <p:nvSpPr>
          <p:cNvPr id="4" name="object 4"/>
          <p:cNvSpPr txBox="1"/>
          <p:nvPr/>
        </p:nvSpPr>
        <p:spPr>
          <a:xfrm>
            <a:off x="459740" y="1793779"/>
            <a:ext cx="1295400" cy="330200"/>
          </a:xfrm>
          <a:prstGeom prst="rect">
            <a:avLst/>
          </a:prstGeom>
        </p:spPr>
        <p:txBody>
          <a:bodyPr vert="horz" wrap="square" lIns="0" tIns="0" rIns="0" bIns="0" rtlCol="0">
            <a:spAutoFit/>
          </a:bodyPr>
          <a:lstStyle/>
          <a:p>
            <a:pPr marL="12700">
              <a:lnSpc>
                <a:spcPct val="100000"/>
              </a:lnSpc>
            </a:pPr>
            <a:r>
              <a:rPr sz="2400" b="1" dirty="0">
                <a:solidFill>
                  <a:srgbClr val="0C2FB8"/>
                </a:solidFill>
                <a:latin typeface="Arial"/>
                <a:cs typeface="Arial"/>
              </a:rPr>
              <a:t>Stac</a:t>
            </a:r>
            <a:r>
              <a:rPr sz="2400" b="1" spc="-10" dirty="0">
                <a:solidFill>
                  <a:srgbClr val="0C2FB8"/>
                </a:solidFill>
                <a:latin typeface="Arial"/>
                <a:cs typeface="Arial"/>
              </a:rPr>
              <a:t>k</a:t>
            </a:r>
            <a:r>
              <a:rPr sz="2400" b="1" dirty="0">
                <a:solidFill>
                  <a:srgbClr val="0C2FB8"/>
                </a:solidFill>
                <a:latin typeface="Arial"/>
                <a:cs typeface="Arial"/>
              </a:rPr>
              <a:t>ing</a:t>
            </a:r>
            <a:endParaRPr sz="2400">
              <a:latin typeface="Arial"/>
              <a:cs typeface="Arial"/>
            </a:endParaRPr>
          </a:p>
        </p:txBody>
      </p:sp>
      <p:sp>
        <p:nvSpPr>
          <p:cNvPr id="5" name="object 5" title="Photo - The variety of raw and fabricated steel shapes at the shop require planning and care when stacking"/>
          <p:cNvSpPr/>
          <p:nvPr/>
        </p:nvSpPr>
        <p:spPr>
          <a:xfrm>
            <a:off x="6477000" y="2433954"/>
            <a:ext cx="2057400" cy="274320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6" name="object 6" title="Photo The variety of raw and fabricated steel shapes at the shop require planning and care when stacking- "/>
          <p:cNvSpPr/>
          <p:nvPr/>
        </p:nvSpPr>
        <p:spPr>
          <a:xfrm>
            <a:off x="245833" y="2433904"/>
            <a:ext cx="2649728" cy="3533013"/>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7" title="Photo - The variety of raw and fabricated steel shapes at the shop require planning and care when stacking"/>
          <p:cNvSpPr/>
          <p:nvPr/>
        </p:nvSpPr>
        <p:spPr>
          <a:xfrm>
            <a:off x="3231895" y="2419350"/>
            <a:ext cx="2908808" cy="215265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8" name="object 8"/>
          <p:cNvSpPr txBox="1"/>
          <p:nvPr/>
        </p:nvSpPr>
        <p:spPr>
          <a:xfrm>
            <a:off x="3550665" y="5396016"/>
            <a:ext cx="3940175" cy="417830"/>
          </a:xfrm>
          <a:prstGeom prst="rect">
            <a:avLst/>
          </a:prstGeom>
        </p:spPr>
        <p:txBody>
          <a:bodyPr vert="horz" wrap="square" lIns="0" tIns="0" rIns="0" bIns="0" rtlCol="0">
            <a:spAutoFit/>
          </a:bodyPr>
          <a:lstStyle/>
          <a:p>
            <a:pPr marL="12700" marR="5080">
              <a:lnSpc>
                <a:spcPct val="100000"/>
              </a:lnSpc>
            </a:pPr>
            <a:r>
              <a:rPr sz="1400" spc="-10" dirty="0">
                <a:latin typeface="Arial"/>
                <a:cs typeface="Arial"/>
              </a:rPr>
              <a:t>T</a:t>
            </a:r>
            <a:r>
              <a:rPr sz="1400" dirty="0">
                <a:latin typeface="Arial"/>
                <a:cs typeface="Arial"/>
              </a:rPr>
              <a:t>he</a:t>
            </a:r>
            <a:r>
              <a:rPr sz="1400" spc="-20" dirty="0">
                <a:latin typeface="Arial"/>
                <a:cs typeface="Arial"/>
              </a:rPr>
              <a:t> v</a:t>
            </a:r>
            <a:r>
              <a:rPr sz="1400" dirty="0">
                <a:latin typeface="Arial"/>
                <a:cs typeface="Arial"/>
              </a:rPr>
              <a:t>ariety</a:t>
            </a:r>
            <a:r>
              <a:rPr sz="1400" spc="-15" dirty="0">
                <a:latin typeface="Arial"/>
                <a:cs typeface="Arial"/>
              </a:rPr>
              <a:t> </a:t>
            </a:r>
            <a:r>
              <a:rPr sz="1400" dirty="0">
                <a:latin typeface="Arial"/>
                <a:cs typeface="Arial"/>
              </a:rPr>
              <a:t>of</a:t>
            </a:r>
            <a:r>
              <a:rPr sz="1400" spc="-15" dirty="0">
                <a:latin typeface="Arial"/>
                <a:cs typeface="Arial"/>
              </a:rPr>
              <a:t> </a:t>
            </a:r>
            <a:r>
              <a:rPr sz="1400" dirty="0">
                <a:latin typeface="Arial"/>
                <a:cs typeface="Arial"/>
              </a:rPr>
              <a:t>raw</a:t>
            </a:r>
            <a:r>
              <a:rPr sz="1400" spc="-15" dirty="0">
                <a:latin typeface="Arial"/>
                <a:cs typeface="Arial"/>
              </a:rPr>
              <a:t> </a:t>
            </a:r>
            <a:r>
              <a:rPr sz="1400" dirty="0">
                <a:latin typeface="Arial"/>
                <a:cs typeface="Arial"/>
              </a:rPr>
              <a:t>and</a:t>
            </a:r>
            <a:r>
              <a:rPr sz="1400" spc="-20" dirty="0">
                <a:latin typeface="Arial"/>
                <a:cs typeface="Arial"/>
              </a:rPr>
              <a:t> </a:t>
            </a:r>
            <a:r>
              <a:rPr sz="1400" dirty="0">
                <a:latin typeface="Arial"/>
                <a:cs typeface="Arial"/>
              </a:rPr>
              <a:t>fabricat</a:t>
            </a:r>
            <a:r>
              <a:rPr sz="1400" spc="-15" dirty="0">
                <a:latin typeface="Arial"/>
                <a:cs typeface="Arial"/>
              </a:rPr>
              <a:t>e</a:t>
            </a:r>
            <a:r>
              <a:rPr sz="1400" dirty="0">
                <a:latin typeface="Arial"/>
                <a:cs typeface="Arial"/>
              </a:rPr>
              <a:t>d</a:t>
            </a:r>
            <a:r>
              <a:rPr sz="1400" spc="-45" dirty="0">
                <a:latin typeface="Arial"/>
                <a:cs typeface="Arial"/>
              </a:rPr>
              <a:t> </a:t>
            </a:r>
            <a:r>
              <a:rPr sz="1400" dirty="0">
                <a:latin typeface="Arial"/>
                <a:cs typeface="Arial"/>
              </a:rPr>
              <a:t>steel</a:t>
            </a:r>
            <a:r>
              <a:rPr sz="1400" spc="-30" dirty="0">
                <a:latin typeface="Arial"/>
                <a:cs typeface="Arial"/>
              </a:rPr>
              <a:t> </a:t>
            </a:r>
            <a:r>
              <a:rPr sz="1400" dirty="0">
                <a:latin typeface="Arial"/>
                <a:cs typeface="Arial"/>
              </a:rPr>
              <a:t>shapes</a:t>
            </a:r>
            <a:r>
              <a:rPr sz="1400" spc="-40" dirty="0">
                <a:latin typeface="Arial"/>
                <a:cs typeface="Arial"/>
              </a:rPr>
              <a:t> </a:t>
            </a:r>
            <a:r>
              <a:rPr sz="1400" dirty="0">
                <a:latin typeface="Arial"/>
                <a:cs typeface="Arial"/>
              </a:rPr>
              <a:t>at </a:t>
            </a:r>
            <a:r>
              <a:rPr sz="1400" spc="5" dirty="0">
                <a:latin typeface="Arial"/>
                <a:cs typeface="Arial"/>
              </a:rPr>
              <a:t>t</a:t>
            </a:r>
            <a:r>
              <a:rPr sz="1400" dirty="0">
                <a:latin typeface="Arial"/>
                <a:cs typeface="Arial"/>
              </a:rPr>
              <a:t>he</a:t>
            </a:r>
            <a:r>
              <a:rPr sz="1400" spc="-20" dirty="0">
                <a:latin typeface="Arial"/>
                <a:cs typeface="Arial"/>
              </a:rPr>
              <a:t> </a:t>
            </a:r>
            <a:r>
              <a:rPr sz="1400" dirty="0">
                <a:latin typeface="Arial"/>
                <a:cs typeface="Arial"/>
              </a:rPr>
              <a:t>shop</a:t>
            </a:r>
            <a:r>
              <a:rPr sz="1400" spc="-35" dirty="0">
                <a:latin typeface="Arial"/>
                <a:cs typeface="Arial"/>
              </a:rPr>
              <a:t> </a:t>
            </a:r>
            <a:r>
              <a:rPr sz="1400" dirty="0">
                <a:latin typeface="Arial"/>
                <a:cs typeface="Arial"/>
              </a:rPr>
              <a:t>require</a:t>
            </a:r>
            <a:r>
              <a:rPr sz="1400" spc="-30" dirty="0">
                <a:latin typeface="Arial"/>
                <a:cs typeface="Arial"/>
              </a:rPr>
              <a:t> </a:t>
            </a:r>
            <a:r>
              <a:rPr sz="1400" dirty="0">
                <a:latin typeface="Arial"/>
                <a:cs typeface="Arial"/>
              </a:rPr>
              <a:t>planning</a:t>
            </a:r>
            <a:r>
              <a:rPr sz="1400" spc="-35" dirty="0">
                <a:latin typeface="Arial"/>
                <a:cs typeface="Arial"/>
              </a:rPr>
              <a:t> </a:t>
            </a:r>
            <a:r>
              <a:rPr sz="1400" dirty="0">
                <a:latin typeface="Arial"/>
                <a:cs typeface="Arial"/>
              </a:rPr>
              <a:t>and</a:t>
            </a:r>
            <a:r>
              <a:rPr sz="1400" spc="-20" dirty="0">
                <a:latin typeface="Arial"/>
                <a:cs typeface="Arial"/>
              </a:rPr>
              <a:t> </a:t>
            </a:r>
            <a:r>
              <a:rPr sz="1400" dirty="0">
                <a:latin typeface="Arial"/>
                <a:cs typeface="Arial"/>
              </a:rPr>
              <a:t>care</a:t>
            </a:r>
            <a:r>
              <a:rPr sz="1400" spc="-30" dirty="0">
                <a:latin typeface="Arial"/>
                <a:cs typeface="Arial"/>
              </a:rPr>
              <a:t> </a:t>
            </a:r>
            <a:r>
              <a:rPr sz="1400" spc="-20" dirty="0">
                <a:latin typeface="Arial"/>
                <a:cs typeface="Arial"/>
              </a:rPr>
              <a:t>w</a:t>
            </a:r>
            <a:r>
              <a:rPr sz="1400" dirty="0">
                <a:latin typeface="Arial"/>
                <a:cs typeface="Arial"/>
              </a:rPr>
              <a:t>hen </a:t>
            </a:r>
            <a:r>
              <a:rPr sz="1400" spc="5" dirty="0">
                <a:latin typeface="Arial"/>
                <a:cs typeface="Arial"/>
              </a:rPr>
              <a:t>s</a:t>
            </a:r>
            <a:r>
              <a:rPr sz="1400" dirty="0">
                <a:latin typeface="Arial"/>
                <a:cs typeface="Arial"/>
              </a:rPr>
              <a:t>tac</a:t>
            </a:r>
            <a:r>
              <a:rPr sz="1400" spc="-10" dirty="0">
                <a:latin typeface="Arial"/>
                <a:cs typeface="Arial"/>
              </a:rPr>
              <a:t>k</a:t>
            </a:r>
            <a:r>
              <a:rPr sz="1400" dirty="0">
                <a:latin typeface="Arial"/>
                <a:cs typeface="Arial"/>
              </a:rPr>
              <a:t>ing</a:t>
            </a:r>
          </a:p>
        </p:txBody>
      </p:sp>
      <p:sp>
        <p:nvSpPr>
          <p:cNvPr id="10" name="Title 9" hidden="1"/>
          <p:cNvSpPr>
            <a:spLocks noGrp="1"/>
          </p:cNvSpPr>
          <p:nvPr>
            <p:ph type="title"/>
          </p:nvPr>
        </p:nvSpPr>
        <p:spPr>
          <a:xfrm>
            <a:off x="556361" y="555615"/>
            <a:ext cx="8031276" cy="1107996"/>
          </a:xfrm>
        </p:spPr>
        <p:txBody>
          <a:bodyPr/>
          <a:lstStyle/>
          <a:p>
            <a:r>
              <a:rPr lang="en-US" dirty="0" smtClean="0"/>
              <a:t>Material Handling Equipment - Stacking</a:t>
            </a:r>
            <a:endParaRPr lang="en-US" dirty="0"/>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56</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4CC"/>
            </a:solidFill>
          </a:ln>
        </p:spPr>
        <p:txBody>
          <a:bodyPr wrap="square" lIns="0" tIns="0" rIns="0" bIns="0" rtlCol="0"/>
          <a:lstStyle/>
          <a:p>
            <a:endParaRPr/>
          </a:p>
        </p:txBody>
      </p:sp>
      <p:sp>
        <p:nvSpPr>
          <p:cNvPr id="3" name="object 3"/>
          <p:cNvSpPr txBox="1"/>
          <p:nvPr/>
        </p:nvSpPr>
        <p:spPr>
          <a:xfrm>
            <a:off x="535940" y="486647"/>
            <a:ext cx="6322060" cy="457200"/>
          </a:xfrm>
          <a:prstGeom prst="rect">
            <a:avLst/>
          </a:prstGeom>
        </p:spPr>
        <p:txBody>
          <a:bodyPr vert="horz" wrap="square" lIns="0" tIns="0" rIns="0" bIns="0" rtlCol="0">
            <a:spAutoFit/>
          </a:bodyPr>
          <a:lstStyle/>
          <a:p>
            <a:pPr marL="12700">
              <a:lnSpc>
                <a:spcPts val="4285"/>
              </a:lnSpc>
              <a:tabLst>
                <a:tab pos="3947795" algn="l"/>
              </a:tabLst>
            </a:pPr>
            <a:r>
              <a:rPr sz="3600" b="1" dirty="0">
                <a:solidFill>
                  <a:srgbClr val="0C2FB8"/>
                </a:solidFill>
                <a:latin typeface="Arial"/>
                <a:cs typeface="Arial"/>
              </a:rPr>
              <a:t>Mate</a:t>
            </a:r>
            <a:r>
              <a:rPr sz="3600" b="1" spc="5" dirty="0">
                <a:solidFill>
                  <a:srgbClr val="0C2FB8"/>
                </a:solidFill>
                <a:latin typeface="Arial"/>
                <a:cs typeface="Arial"/>
              </a:rPr>
              <a:t>r</a:t>
            </a:r>
            <a:r>
              <a:rPr sz="3600" b="1" dirty="0">
                <a:solidFill>
                  <a:srgbClr val="0C2FB8"/>
                </a:solidFill>
                <a:latin typeface="Arial"/>
                <a:cs typeface="Arial"/>
              </a:rPr>
              <a:t>ial</a:t>
            </a:r>
            <a:r>
              <a:rPr sz="3600" b="1" spc="-15" dirty="0">
                <a:solidFill>
                  <a:srgbClr val="0C2FB8"/>
                </a:solidFill>
                <a:latin typeface="Arial"/>
                <a:cs typeface="Arial"/>
              </a:rPr>
              <a:t> </a:t>
            </a:r>
            <a:r>
              <a:rPr sz="3600" b="1" dirty="0">
                <a:solidFill>
                  <a:srgbClr val="0C2FB8"/>
                </a:solidFill>
                <a:latin typeface="Arial"/>
                <a:cs typeface="Arial"/>
              </a:rPr>
              <a:t>Handli</a:t>
            </a:r>
            <a:r>
              <a:rPr sz="3600" b="1" spc="-15" dirty="0">
                <a:solidFill>
                  <a:srgbClr val="0C2FB8"/>
                </a:solidFill>
                <a:latin typeface="Arial"/>
                <a:cs typeface="Arial"/>
              </a:rPr>
              <a:t>n</a:t>
            </a:r>
            <a:r>
              <a:rPr sz="3600" b="1" dirty="0">
                <a:solidFill>
                  <a:srgbClr val="0C2FB8"/>
                </a:solidFill>
                <a:latin typeface="Arial"/>
                <a:cs typeface="Arial"/>
              </a:rPr>
              <a:t>g	Equi</a:t>
            </a:r>
            <a:r>
              <a:rPr sz="3600" b="1" spc="-15" dirty="0">
                <a:solidFill>
                  <a:srgbClr val="0C2FB8"/>
                </a:solidFill>
                <a:latin typeface="Arial"/>
                <a:cs typeface="Arial"/>
              </a:rPr>
              <a:t>p</a:t>
            </a:r>
            <a:r>
              <a:rPr sz="3600" b="1" dirty="0">
                <a:solidFill>
                  <a:srgbClr val="0C2FB8"/>
                </a:solidFill>
                <a:latin typeface="Arial"/>
                <a:cs typeface="Arial"/>
              </a:rPr>
              <a:t>ment</a:t>
            </a:r>
            <a:endParaRPr sz="3600">
              <a:latin typeface="Arial"/>
              <a:cs typeface="Arial"/>
            </a:endParaRPr>
          </a:p>
        </p:txBody>
      </p:sp>
      <p:sp>
        <p:nvSpPr>
          <p:cNvPr id="4" name="object 4"/>
          <p:cNvSpPr txBox="1"/>
          <p:nvPr/>
        </p:nvSpPr>
        <p:spPr>
          <a:xfrm>
            <a:off x="459740" y="1011205"/>
            <a:ext cx="6607809" cy="953135"/>
          </a:xfrm>
          <a:prstGeom prst="rect">
            <a:avLst/>
          </a:prstGeom>
        </p:spPr>
        <p:txBody>
          <a:bodyPr vert="horz" wrap="square" lIns="0" tIns="0" rIns="0" bIns="0" rtlCol="0">
            <a:spAutoFit/>
          </a:bodyPr>
          <a:lstStyle/>
          <a:p>
            <a:pPr marL="88900">
              <a:lnSpc>
                <a:spcPct val="100000"/>
              </a:lnSpc>
            </a:pPr>
            <a:r>
              <a:rPr sz="2400" b="1" dirty="0">
                <a:solidFill>
                  <a:srgbClr val="0C2FB8"/>
                </a:solidFill>
                <a:latin typeface="Arial"/>
                <a:cs typeface="Arial"/>
              </a:rPr>
              <a:t>Module</a:t>
            </a:r>
            <a:r>
              <a:rPr sz="2400" b="1" spc="-20" dirty="0">
                <a:solidFill>
                  <a:srgbClr val="0C2FB8"/>
                </a:solidFill>
                <a:latin typeface="Arial"/>
                <a:cs typeface="Arial"/>
              </a:rPr>
              <a:t> </a:t>
            </a:r>
            <a:r>
              <a:rPr sz="2400" b="1" dirty="0">
                <a:solidFill>
                  <a:srgbClr val="0C2FB8"/>
                </a:solidFill>
                <a:latin typeface="Arial"/>
                <a:cs typeface="Arial"/>
              </a:rPr>
              <a:t>3</a:t>
            </a:r>
            <a:endParaRPr sz="2400">
              <a:latin typeface="Arial"/>
              <a:cs typeface="Arial"/>
            </a:endParaRPr>
          </a:p>
          <a:p>
            <a:pPr marL="12700">
              <a:lnSpc>
                <a:spcPct val="100000"/>
              </a:lnSpc>
              <a:spcBef>
                <a:spcPts val="2120"/>
              </a:spcBef>
            </a:pPr>
            <a:r>
              <a:rPr sz="2400" b="1" dirty="0">
                <a:solidFill>
                  <a:srgbClr val="0C2FB8"/>
                </a:solidFill>
                <a:latin typeface="Arial"/>
                <a:cs typeface="Arial"/>
              </a:rPr>
              <a:t>U</a:t>
            </a:r>
            <a:r>
              <a:rPr sz="2400" b="1" spc="-10" dirty="0">
                <a:solidFill>
                  <a:srgbClr val="0C2FB8"/>
                </a:solidFill>
                <a:latin typeface="Arial"/>
                <a:cs typeface="Arial"/>
              </a:rPr>
              <a:t>s</a:t>
            </a:r>
            <a:r>
              <a:rPr sz="2400" b="1" dirty="0">
                <a:solidFill>
                  <a:srgbClr val="0C2FB8"/>
                </a:solidFill>
                <a:latin typeface="Arial"/>
                <a:cs typeface="Arial"/>
              </a:rPr>
              <a:t>e</a:t>
            </a:r>
            <a:r>
              <a:rPr sz="2400" b="1" spc="10" dirty="0">
                <a:solidFill>
                  <a:srgbClr val="0C2FB8"/>
                </a:solidFill>
                <a:latin typeface="Arial"/>
                <a:cs typeface="Arial"/>
              </a:rPr>
              <a:t> </a:t>
            </a:r>
            <a:r>
              <a:rPr sz="2400" b="1" dirty="0">
                <a:solidFill>
                  <a:srgbClr val="0C2FB8"/>
                </a:solidFill>
                <a:latin typeface="Arial"/>
                <a:cs typeface="Arial"/>
              </a:rPr>
              <a:t>of </a:t>
            </a:r>
            <a:r>
              <a:rPr sz="2400" b="1" spc="20" dirty="0">
                <a:solidFill>
                  <a:srgbClr val="0C2FB8"/>
                </a:solidFill>
                <a:latin typeface="Arial"/>
                <a:cs typeface="Arial"/>
              </a:rPr>
              <a:t>w</a:t>
            </a:r>
            <a:r>
              <a:rPr sz="2400" b="1" dirty="0">
                <a:solidFill>
                  <a:srgbClr val="0C2FB8"/>
                </a:solidFill>
                <a:latin typeface="Arial"/>
                <a:cs typeface="Arial"/>
              </a:rPr>
              <a:t>ood</a:t>
            </a:r>
            <a:r>
              <a:rPr sz="2400" b="1" spc="-55" dirty="0">
                <a:solidFill>
                  <a:srgbClr val="0C2FB8"/>
                </a:solidFill>
                <a:latin typeface="Arial"/>
                <a:cs typeface="Arial"/>
              </a:rPr>
              <a:t> </a:t>
            </a:r>
            <a:r>
              <a:rPr sz="2400" b="1" dirty="0">
                <a:solidFill>
                  <a:srgbClr val="0C2FB8"/>
                </a:solidFill>
                <a:latin typeface="Arial"/>
                <a:cs typeface="Arial"/>
              </a:rPr>
              <a:t>blocking</a:t>
            </a:r>
            <a:r>
              <a:rPr sz="2400" b="1" spc="-25" dirty="0">
                <a:solidFill>
                  <a:srgbClr val="0C2FB8"/>
                </a:solidFill>
                <a:latin typeface="Arial"/>
                <a:cs typeface="Arial"/>
              </a:rPr>
              <a:t> </a:t>
            </a:r>
            <a:r>
              <a:rPr sz="2400" b="1" dirty="0">
                <a:solidFill>
                  <a:srgbClr val="0C2FB8"/>
                </a:solidFill>
                <a:latin typeface="Arial"/>
                <a:cs typeface="Arial"/>
              </a:rPr>
              <a:t>bet</a:t>
            </a:r>
            <a:r>
              <a:rPr sz="2400" b="1" spc="25" dirty="0">
                <a:solidFill>
                  <a:srgbClr val="0C2FB8"/>
                </a:solidFill>
                <a:latin typeface="Arial"/>
                <a:cs typeface="Arial"/>
              </a:rPr>
              <a:t>w</a:t>
            </a:r>
            <a:r>
              <a:rPr sz="2400" b="1" dirty="0">
                <a:solidFill>
                  <a:srgbClr val="0C2FB8"/>
                </a:solidFill>
                <a:latin typeface="Arial"/>
                <a:cs typeface="Arial"/>
              </a:rPr>
              <a:t>een</a:t>
            </a:r>
            <a:r>
              <a:rPr sz="2400" b="1" spc="-40" dirty="0">
                <a:solidFill>
                  <a:srgbClr val="0C2FB8"/>
                </a:solidFill>
                <a:latin typeface="Arial"/>
                <a:cs typeface="Arial"/>
              </a:rPr>
              <a:t> </a:t>
            </a:r>
            <a:r>
              <a:rPr sz="2400" b="1" dirty="0">
                <a:solidFill>
                  <a:srgbClr val="0C2FB8"/>
                </a:solidFill>
                <a:latin typeface="Arial"/>
                <a:cs typeface="Arial"/>
              </a:rPr>
              <a:t>be</a:t>
            </a:r>
            <a:r>
              <a:rPr sz="2400" b="1" spc="-10" dirty="0">
                <a:solidFill>
                  <a:srgbClr val="0C2FB8"/>
                </a:solidFill>
                <a:latin typeface="Arial"/>
                <a:cs typeface="Arial"/>
              </a:rPr>
              <a:t>a</a:t>
            </a:r>
            <a:r>
              <a:rPr sz="2400" b="1" dirty="0">
                <a:solidFill>
                  <a:srgbClr val="0C2FB8"/>
                </a:solidFill>
                <a:latin typeface="Arial"/>
                <a:cs typeface="Arial"/>
              </a:rPr>
              <a:t>m mater</a:t>
            </a:r>
            <a:r>
              <a:rPr sz="2400" b="1" spc="5" dirty="0">
                <a:solidFill>
                  <a:srgbClr val="0C2FB8"/>
                </a:solidFill>
                <a:latin typeface="Arial"/>
                <a:cs typeface="Arial"/>
              </a:rPr>
              <a:t>i</a:t>
            </a:r>
            <a:r>
              <a:rPr sz="2400" b="1" dirty="0">
                <a:solidFill>
                  <a:srgbClr val="0C2FB8"/>
                </a:solidFill>
                <a:latin typeface="Arial"/>
                <a:cs typeface="Arial"/>
              </a:rPr>
              <a:t>al</a:t>
            </a:r>
            <a:endParaRPr sz="2400">
              <a:latin typeface="Arial"/>
              <a:cs typeface="Arial"/>
            </a:endParaRPr>
          </a:p>
        </p:txBody>
      </p:sp>
      <p:sp>
        <p:nvSpPr>
          <p:cNvPr id="5" name="object 5" title="Photo - wood blocking between steel beams"/>
          <p:cNvSpPr/>
          <p:nvPr/>
        </p:nvSpPr>
        <p:spPr>
          <a:xfrm>
            <a:off x="2013711" y="2496502"/>
            <a:ext cx="5040376" cy="3557651"/>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2823210" y="6233914"/>
            <a:ext cx="3386454" cy="228600"/>
          </a:xfrm>
          <a:prstGeom prst="rect">
            <a:avLst/>
          </a:prstGeom>
        </p:spPr>
        <p:txBody>
          <a:bodyPr vert="horz" wrap="square" lIns="0" tIns="0" rIns="0" bIns="0" rtlCol="0">
            <a:spAutoFit/>
          </a:bodyPr>
          <a:lstStyle/>
          <a:p>
            <a:pPr marL="12700">
              <a:lnSpc>
                <a:spcPct val="100000"/>
              </a:lnSpc>
            </a:pPr>
            <a:r>
              <a:rPr sz="1600" spc="-15" dirty="0">
                <a:latin typeface="Arial"/>
                <a:cs typeface="Arial"/>
              </a:rPr>
              <a:t>Wood</a:t>
            </a:r>
            <a:r>
              <a:rPr sz="1600" spc="-5" dirty="0">
                <a:latin typeface="Arial"/>
                <a:cs typeface="Arial"/>
              </a:rPr>
              <a:t> </a:t>
            </a:r>
            <a:r>
              <a:rPr sz="1600" spc="-10" dirty="0">
                <a:latin typeface="Arial"/>
                <a:cs typeface="Arial"/>
              </a:rPr>
              <a:t>b</a:t>
            </a:r>
            <a:r>
              <a:rPr sz="1600" dirty="0">
                <a:latin typeface="Arial"/>
                <a:cs typeface="Arial"/>
              </a:rPr>
              <a:t>l</a:t>
            </a:r>
            <a:r>
              <a:rPr sz="1600" spc="-10" dirty="0">
                <a:latin typeface="Arial"/>
                <a:cs typeface="Arial"/>
              </a:rPr>
              <a:t>ocking</a:t>
            </a:r>
            <a:r>
              <a:rPr sz="1600" spc="-25" dirty="0">
                <a:latin typeface="Arial"/>
                <a:cs typeface="Arial"/>
              </a:rPr>
              <a:t> </a:t>
            </a:r>
            <a:r>
              <a:rPr sz="1600" spc="-10" dirty="0">
                <a:latin typeface="Arial"/>
                <a:cs typeface="Arial"/>
              </a:rPr>
              <a:t>used</a:t>
            </a:r>
            <a:r>
              <a:rPr sz="1600" spc="-5" dirty="0">
                <a:latin typeface="Arial"/>
                <a:cs typeface="Arial"/>
              </a:rPr>
              <a:t> </a:t>
            </a:r>
            <a:r>
              <a:rPr sz="1600" spc="-10" dirty="0">
                <a:latin typeface="Arial"/>
                <a:cs typeface="Arial"/>
              </a:rPr>
              <a:t>bet</a:t>
            </a:r>
            <a:r>
              <a:rPr sz="1600" spc="-25" dirty="0">
                <a:latin typeface="Arial"/>
                <a:cs typeface="Arial"/>
              </a:rPr>
              <a:t>w</a:t>
            </a:r>
            <a:r>
              <a:rPr sz="1600" spc="-10" dirty="0">
                <a:latin typeface="Arial"/>
                <a:cs typeface="Arial"/>
              </a:rPr>
              <a:t>een</a:t>
            </a:r>
            <a:r>
              <a:rPr sz="1600" spc="20" dirty="0">
                <a:latin typeface="Arial"/>
                <a:cs typeface="Arial"/>
              </a:rPr>
              <a:t> </a:t>
            </a:r>
            <a:r>
              <a:rPr sz="1600" spc="-10" dirty="0">
                <a:latin typeface="Arial"/>
                <a:cs typeface="Arial"/>
              </a:rPr>
              <a:t>shapes</a:t>
            </a:r>
            <a:endParaRPr sz="1600">
              <a:latin typeface="Arial"/>
              <a:cs typeface="Arial"/>
            </a:endParaRPr>
          </a:p>
        </p:txBody>
      </p:sp>
      <p:sp>
        <p:nvSpPr>
          <p:cNvPr id="7" name="object 7"/>
          <p:cNvSpPr txBox="1"/>
          <p:nvPr/>
        </p:nvSpPr>
        <p:spPr>
          <a:xfrm>
            <a:off x="7426832" y="3881175"/>
            <a:ext cx="888365" cy="528320"/>
          </a:xfrm>
          <a:prstGeom prst="rect">
            <a:avLst/>
          </a:prstGeom>
        </p:spPr>
        <p:txBody>
          <a:bodyPr vert="horz" wrap="square" lIns="0" tIns="0" rIns="0" bIns="0" rtlCol="0">
            <a:spAutoFit/>
          </a:bodyPr>
          <a:lstStyle/>
          <a:p>
            <a:pPr marL="12700" marR="5080">
              <a:lnSpc>
                <a:spcPct val="100000"/>
              </a:lnSpc>
            </a:pPr>
            <a:r>
              <a:rPr sz="1800" spc="5" dirty="0">
                <a:latin typeface="Arial"/>
                <a:cs typeface="Arial"/>
              </a:rPr>
              <a:t>W</a:t>
            </a:r>
            <a:r>
              <a:rPr sz="1800" dirty="0">
                <a:latin typeface="Arial"/>
                <a:cs typeface="Arial"/>
              </a:rPr>
              <a:t>ood Block</a:t>
            </a:r>
            <a:r>
              <a:rPr sz="1800" spc="-10" dirty="0">
                <a:latin typeface="Arial"/>
                <a:cs typeface="Arial"/>
              </a:rPr>
              <a:t>i</a:t>
            </a:r>
            <a:r>
              <a:rPr sz="1800" dirty="0">
                <a:latin typeface="Arial"/>
                <a:cs typeface="Arial"/>
              </a:rPr>
              <a:t>ng</a:t>
            </a:r>
            <a:endParaRPr sz="1800">
              <a:latin typeface="Arial"/>
              <a:cs typeface="Arial"/>
            </a:endParaRPr>
          </a:p>
        </p:txBody>
      </p:sp>
      <p:sp>
        <p:nvSpPr>
          <p:cNvPr id="8" name="object 8" title="Red arrwo pointing to wood blocking"/>
          <p:cNvSpPr/>
          <p:nvPr/>
        </p:nvSpPr>
        <p:spPr>
          <a:xfrm>
            <a:off x="6061964" y="4252214"/>
            <a:ext cx="1304290" cy="963294"/>
          </a:xfrm>
          <a:custGeom>
            <a:avLst/>
            <a:gdLst/>
            <a:ahLst/>
            <a:cxnLst/>
            <a:rect l="l" t="t" r="r" b="b"/>
            <a:pathLst>
              <a:path w="1304290" h="963295">
                <a:moveTo>
                  <a:pt x="129757" y="721452"/>
                </a:moveTo>
                <a:lnTo>
                  <a:pt x="0" y="963294"/>
                </a:lnTo>
                <a:lnTo>
                  <a:pt x="99732" y="953008"/>
                </a:lnTo>
                <a:lnTo>
                  <a:pt x="62737" y="953008"/>
                </a:lnTo>
                <a:lnTo>
                  <a:pt x="28956" y="906780"/>
                </a:lnTo>
                <a:lnTo>
                  <a:pt x="114393" y="844366"/>
                </a:lnTo>
                <a:lnTo>
                  <a:pt x="151511" y="759460"/>
                </a:lnTo>
                <a:lnTo>
                  <a:pt x="153919" y="747357"/>
                </a:lnTo>
                <a:lnTo>
                  <a:pt x="151180" y="735751"/>
                </a:lnTo>
                <a:lnTo>
                  <a:pt x="143908" y="726209"/>
                </a:lnTo>
                <a:lnTo>
                  <a:pt x="129757" y="721452"/>
                </a:lnTo>
                <a:close/>
              </a:path>
              <a:path w="1304290" h="963295">
                <a:moveTo>
                  <a:pt x="114393" y="844366"/>
                </a:moveTo>
                <a:lnTo>
                  <a:pt x="28956" y="906780"/>
                </a:lnTo>
                <a:lnTo>
                  <a:pt x="62737" y="953008"/>
                </a:lnTo>
                <a:lnTo>
                  <a:pt x="78728" y="941324"/>
                </a:lnTo>
                <a:lnTo>
                  <a:pt x="72009" y="941324"/>
                </a:lnTo>
                <a:lnTo>
                  <a:pt x="42925" y="901446"/>
                </a:lnTo>
                <a:lnTo>
                  <a:pt x="91516" y="896700"/>
                </a:lnTo>
                <a:lnTo>
                  <a:pt x="114393" y="844366"/>
                </a:lnTo>
                <a:close/>
              </a:path>
              <a:path w="1304290" h="963295">
                <a:moveTo>
                  <a:pt x="248199" y="881399"/>
                </a:moveTo>
                <a:lnTo>
                  <a:pt x="147247" y="891258"/>
                </a:lnTo>
                <a:lnTo>
                  <a:pt x="62737" y="953008"/>
                </a:lnTo>
                <a:lnTo>
                  <a:pt x="99732" y="953008"/>
                </a:lnTo>
                <a:lnTo>
                  <a:pt x="246252" y="937894"/>
                </a:lnTo>
                <a:lnTo>
                  <a:pt x="258917" y="933384"/>
                </a:lnTo>
                <a:lnTo>
                  <a:pt x="267920" y="923948"/>
                </a:lnTo>
                <a:lnTo>
                  <a:pt x="271850" y="911283"/>
                </a:lnTo>
                <a:lnTo>
                  <a:pt x="267811" y="896514"/>
                </a:lnTo>
                <a:lnTo>
                  <a:pt x="259468" y="886377"/>
                </a:lnTo>
                <a:lnTo>
                  <a:pt x="248199" y="881399"/>
                </a:lnTo>
                <a:close/>
              </a:path>
              <a:path w="1304290" h="963295">
                <a:moveTo>
                  <a:pt x="91516" y="896700"/>
                </a:moveTo>
                <a:lnTo>
                  <a:pt x="42925" y="901446"/>
                </a:lnTo>
                <a:lnTo>
                  <a:pt x="72009" y="941324"/>
                </a:lnTo>
                <a:lnTo>
                  <a:pt x="91516" y="896700"/>
                </a:lnTo>
                <a:close/>
              </a:path>
              <a:path w="1304290" h="963295">
                <a:moveTo>
                  <a:pt x="147247" y="891258"/>
                </a:moveTo>
                <a:lnTo>
                  <a:pt x="91516" y="896700"/>
                </a:lnTo>
                <a:lnTo>
                  <a:pt x="72009" y="941324"/>
                </a:lnTo>
                <a:lnTo>
                  <a:pt x="78728" y="941324"/>
                </a:lnTo>
                <a:lnTo>
                  <a:pt x="147247" y="891258"/>
                </a:lnTo>
                <a:close/>
              </a:path>
              <a:path w="1304290" h="963295">
                <a:moveTo>
                  <a:pt x="1270254" y="0"/>
                </a:moveTo>
                <a:lnTo>
                  <a:pt x="114393" y="844366"/>
                </a:lnTo>
                <a:lnTo>
                  <a:pt x="91516" y="896700"/>
                </a:lnTo>
                <a:lnTo>
                  <a:pt x="147247" y="891258"/>
                </a:lnTo>
                <a:lnTo>
                  <a:pt x="1303909" y="46100"/>
                </a:lnTo>
                <a:lnTo>
                  <a:pt x="1270254" y="0"/>
                </a:lnTo>
                <a:close/>
              </a:path>
            </a:pathLst>
          </a:custGeom>
          <a:solidFill>
            <a:srgbClr val="CC0000"/>
          </a:solidFill>
        </p:spPr>
        <p:txBody>
          <a:bodyPr wrap="square" lIns="0" tIns="0" rIns="0" bIns="0" rtlCol="0"/>
          <a:lstStyle/>
          <a:p>
            <a:endParaRPr/>
          </a:p>
        </p:txBody>
      </p:sp>
      <p:sp>
        <p:nvSpPr>
          <p:cNvPr id="10" name="Title 9" hidden="1"/>
          <p:cNvSpPr>
            <a:spLocks noGrp="1"/>
          </p:cNvSpPr>
          <p:nvPr>
            <p:ph type="title"/>
          </p:nvPr>
        </p:nvSpPr>
        <p:spPr>
          <a:xfrm>
            <a:off x="556361" y="555615"/>
            <a:ext cx="8031276" cy="1107996"/>
          </a:xfrm>
        </p:spPr>
        <p:txBody>
          <a:bodyPr/>
          <a:lstStyle/>
          <a:p>
            <a:r>
              <a:rPr lang="en-US" dirty="0" smtClean="0"/>
              <a:t>Material Handling Equipment – Wood Blocking</a:t>
            </a:r>
            <a:endParaRPr lang="en-US" dirty="0"/>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57</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4CC"/>
            </a:solidFill>
          </a:ln>
        </p:spPr>
        <p:txBody>
          <a:bodyPr wrap="square" lIns="0" tIns="0" rIns="0" bIns="0" rtlCol="0"/>
          <a:lstStyle/>
          <a:p>
            <a:endParaRPr/>
          </a:p>
        </p:txBody>
      </p:sp>
      <p:sp>
        <p:nvSpPr>
          <p:cNvPr id="3" name="object 3"/>
          <p:cNvSpPr txBox="1"/>
          <p:nvPr/>
        </p:nvSpPr>
        <p:spPr>
          <a:xfrm>
            <a:off x="535940" y="473947"/>
            <a:ext cx="6322060" cy="855344"/>
          </a:xfrm>
          <a:prstGeom prst="rect">
            <a:avLst/>
          </a:prstGeom>
        </p:spPr>
        <p:txBody>
          <a:bodyPr vert="horz" wrap="square" lIns="0" tIns="0" rIns="0" bIns="0" rtlCol="0">
            <a:spAutoFit/>
          </a:bodyPr>
          <a:lstStyle/>
          <a:p>
            <a:pPr marL="12700">
              <a:lnSpc>
                <a:spcPct val="100000"/>
              </a:lnSpc>
              <a:tabLst>
                <a:tab pos="3947795" algn="l"/>
              </a:tabLst>
            </a:pPr>
            <a:r>
              <a:rPr sz="3600" b="1" dirty="0">
                <a:solidFill>
                  <a:srgbClr val="0C2FB8"/>
                </a:solidFill>
                <a:latin typeface="Arial"/>
                <a:cs typeface="Arial"/>
              </a:rPr>
              <a:t>Mate</a:t>
            </a:r>
            <a:r>
              <a:rPr sz="3600" b="1" spc="5" dirty="0">
                <a:solidFill>
                  <a:srgbClr val="0C2FB8"/>
                </a:solidFill>
                <a:latin typeface="Arial"/>
                <a:cs typeface="Arial"/>
              </a:rPr>
              <a:t>r</a:t>
            </a:r>
            <a:r>
              <a:rPr sz="3600" b="1" dirty="0">
                <a:solidFill>
                  <a:srgbClr val="0C2FB8"/>
                </a:solidFill>
                <a:latin typeface="Arial"/>
                <a:cs typeface="Arial"/>
              </a:rPr>
              <a:t>ial</a:t>
            </a:r>
            <a:r>
              <a:rPr sz="3600" b="1" spc="-15" dirty="0">
                <a:solidFill>
                  <a:srgbClr val="0C2FB8"/>
                </a:solidFill>
                <a:latin typeface="Arial"/>
                <a:cs typeface="Arial"/>
              </a:rPr>
              <a:t> </a:t>
            </a:r>
            <a:r>
              <a:rPr sz="3600" b="1" dirty="0">
                <a:solidFill>
                  <a:srgbClr val="0C2FB8"/>
                </a:solidFill>
                <a:latin typeface="Arial"/>
                <a:cs typeface="Arial"/>
              </a:rPr>
              <a:t>Handli</a:t>
            </a:r>
            <a:r>
              <a:rPr sz="3600" b="1" spc="-15" dirty="0">
                <a:solidFill>
                  <a:srgbClr val="0C2FB8"/>
                </a:solidFill>
                <a:latin typeface="Arial"/>
                <a:cs typeface="Arial"/>
              </a:rPr>
              <a:t>n</a:t>
            </a:r>
            <a:r>
              <a:rPr sz="3600" b="1" dirty="0">
                <a:solidFill>
                  <a:srgbClr val="0C2FB8"/>
                </a:solidFill>
                <a:latin typeface="Arial"/>
                <a:cs typeface="Arial"/>
              </a:rPr>
              <a:t>g	Equi</a:t>
            </a:r>
            <a:r>
              <a:rPr sz="3600" b="1" spc="-15" dirty="0">
                <a:solidFill>
                  <a:srgbClr val="0C2FB8"/>
                </a:solidFill>
                <a:latin typeface="Arial"/>
                <a:cs typeface="Arial"/>
              </a:rPr>
              <a:t>p</a:t>
            </a:r>
            <a:r>
              <a:rPr sz="3600" b="1" dirty="0">
                <a:solidFill>
                  <a:srgbClr val="0C2FB8"/>
                </a:solidFill>
                <a:latin typeface="Arial"/>
                <a:cs typeface="Arial"/>
              </a:rPr>
              <a:t>ment</a:t>
            </a:r>
            <a:endParaRPr sz="3600">
              <a:latin typeface="Arial"/>
              <a:cs typeface="Arial"/>
            </a:endParaRPr>
          </a:p>
          <a:p>
            <a:pPr marL="12700">
              <a:lnSpc>
                <a:spcPct val="100000"/>
              </a:lnSpc>
              <a:spcBef>
                <a:spcPts val="35"/>
              </a:spcBef>
            </a:pPr>
            <a:r>
              <a:rPr sz="2400" b="1" dirty="0">
                <a:solidFill>
                  <a:srgbClr val="0C2FB8"/>
                </a:solidFill>
                <a:latin typeface="Arial"/>
                <a:cs typeface="Arial"/>
              </a:rPr>
              <a:t>Module</a:t>
            </a:r>
            <a:r>
              <a:rPr sz="2400" b="1" spc="-20" dirty="0">
                <a:solidFill>
                  <a:srgbClr val="0C2FB8"/>
                </a:solidFill>
                <a:latin typeface="Arial"/>
                <a:cs typeface="Arial"/>
              </a:rPr>
              <a:t> </a:t>
            </a:r>
            <a:r>
              <a:rPr sz="2400" b="1" dirty="0">
                <a:solidFill>
                  <a:srgbClr val="0C2FB8"/>
                </a:solidFill>
                <a:latin typeface="Arial"/>
                <a:cs typeface="Arial"/>
              </a:rPr>
              <a:t>3</a:t>
            </a:r>
            <a:endParaRPr sz="2400">
              <a:latin typeface="Arial"/>
              <a:cs typeface="Arial"/>
            </a:endParaRPr>
          </a:p>
        </p:txBody>
      </p:sp>
      <p:sp>
        <p:nvSpPr>
          <p:cNvPr id="4" name="object 4"/>
          <p:cNvSpPr txBox="1"/>
          <p:nvPr/>
        </p:nvSpPr>
        <p:spPr>
          <a:xfrm>
            <a:off x="459740" y="1793779"/>
            <a:ext cx="4107815" cy="695960"/>
          </a:xfrm>
          <a:prstGeom prst="rect">
            <a:avLst/>
          </a:prstGeom>
        </p:spPr>
        <p:txBody>
          <a:bodyPr vert="horz" wrap="square" lIns="0" tIns="0" rIns="0" bIns="0" rtlCol="0">
            <a:spAutoFit/>
          </a:bodyPr>
          <a:lstStyle/>
          <a:p>
            <a:pPr marL="12700" marR="5080">
              <a:lnSpc>
                <a:spcPct val="100000"/>
              </a:lnSpc>
            </a:pPr>
            <a:r>
              <a:rPr sz="2400" b="1" dirty="0">
                <a:solidFill>
                  <a:srgbClr val="0C2FB8"/>
                </a:solidFill>
                <a:latin typeface="Arial"/>
                <a:cs typeface="Arial"/>
              </a:rPr>
              <a:t>Stac</a:t>
            </a:r>
            <a:r>
              <a:rPr sz="2400" b="1" spc="-10" dirty="0">
                <a:solidFill>
                  <a:srgbClr val="0C2FB8"/>
                </a:solidFill>
                <a:latin typeface="Arial"/>
                <a:cs typeface="Arial"/>
              </a:rPr>
              <a:t>k</a:t>
            </a:r>
            <a:r>
              <a:rPr sz="2400" b="1" dirty="0">
                <a:solidFill>
                  <a:srgbClr val="0C2FB8"/>
                </a:solidFill>
                <a:latin typeface="Arial"/>
                <a:cs typeface="Arial"/>
              </a:rPr>
              <a:t>ing Small</a:t>
            </a:r>
            <a:r>
              <a:rPr sz="2400" b="1" spc="-15" dirty="0">
                <a:solidFill>
                  <a:srgbClr val="0C2FB8"/>
                </a:solidFill>
                <a:latin typeface="Arial"/>
                <a:cs typeface="Arial"/>
              </a:rPr>
              <a:t> </a:t>
            </a:r>
            <a:r>
              <a:rPr sz="2400" b="1" dirty="0">
                <a:solidFill>
                  <a:srgbClr val="0C2FB8"/>
                </a:solidFill>
                <a:latin typeface="Arial"/>
                <a:cs typeface="Arial"/>
              </a:rPr>
              <a:t>steel i</a:t>
            </a:r>
            <a:r>
              <a:rPr sz="2400" b="1" spc="5" dirty="0">
                <a:solidFill>
                  <a:srgbClr val="0C2FB8"/>
                </a:solidFill>
                <a:latin typeface="Arial"/>
                <a:cs typeface="Arial"/>
              </a:rPr>
              <a:t>t</a:t>
            </a:r>
            <a:r>
              <a:rPr sz="2400" b="1" dirty="0">
                <a:solidFill>
                  <a:srgbClr val="0C2FB8"/>
                </a:solidFill>
                <a:latin typeface="Arial"/>
                <a:cs typeface="Arial"/>
              </a:rPr>
              <a:t>ems – an</a:t>
            </a:r>
            <a:r>
              <a:rPr sz="2400" b="1" spc="-10" dirty="0">
                <a:solidFill>
                  <a:srgbClr val="0C2FB8"/>
                </a:solidFill>
                <a:latin typeface="Arial"/>
                <a:cs typeface="Arial"/>
              </a:rPr>
              <a:t>g</a:t>
            </a:r>
            <a:r>
              <a:rPr sz="2400" b="1" dirty="0">
                <a:solidFill>
                  <a:srgbClr val="0C2FB8"/>
                </a:solidFill>
                <a:latin typeface="Arial"/>
                <a:cs typeface="Arial"/>
              </a:rPr>
              <a:t>les</a:t>
            </a:r>
            <a:endParaRPr sz="2400">
              <a:latin typeface="Arial"/>
              <a:cs typeface="Arial"/>
            </a:endParaRPr>
          </a:p>
        </p:txBody>
      </p:sp>
      <p:sp>
        <p:nvSpPr>
          <p:cNvPr id="5" name="object 5" title="Photo - an example of stacking small steel items"/>
          <p:cNvSpPr/>
          <p:nvPr/>
        </p:nvSpPr>
        <p:spPr>
          <a:xfrm>
            <a:off x="5209666" y="1745742"/>
            <a:ext cx="2816479" cy="2511932"/>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6" name="object 6" title="Photo - an example of stacking small steel items"/>
          <p:cNvSpPr/>
          <p:nvPr/>
        </p:nvSpPr>
        <p:spPr>
          <a:xfrm>
            <a:off x="5209666" y="4409617"/>
            <a:ext cx="2836417" cy="212725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7" title="Photo - an example of stacking small steel items"/>
          <p:cNvSpPr/>
          <p:nvPr/>
        </p:nvSpPr>
        <p:spPr>
          <a:xfrm>
            <a:off x="1001483" y="2821266"/>
            <a:ext cx="3864483" cy="2898267"/>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9" name="Title 8" hidden="1"/>
          <p:cNvSpPr>
            <a:spLocks noGrp="1"/>
          </p:cNvSpPr>
          <p:nvPr>
            <p:ph type="title"/>
          </p:nvPr>
        </p:nvSpPr>
        <p:spPr>
          <a:xfrm>
            <a:off x="556361" y="555615"/>
            <a:ext cx="8031276" cy="1107996"/>
          </a:xfrm>
        </p:spPr>
        <p:txBody>
          <a:bodyPr/>
          <a:lstStyle/>
          <a:p>
            <a:r>
              <a:rPr lang="en-US" dirty="0" smtClean="0"/>
              <a:t>Material Handling Equipment – Stacking Small Steel Items</a:t>
            </a:r>
            <a:endParaRPr lang="en-US" dirty="0"/>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58</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4CC"/>
            </a:solidFill>
          </a:ln>
        </p:spPr>
        <p:txBody>
          <a:bodyPr wrap="square" lIns="0" tIns="0" rIns="0" bIns="0" rtlCol="0"/>
          <a:lstStyle/>
          <a:p>
            <a:endParaRPr/>
          </a:p>
        </p:txBody>
      </p:sp>
      <p:sp>
        <p:nvSpPr>
          <p:cNvPr id="3" name="object 3"/>
          <p:cNvSpPr txBox="1"/>
          <p:nvPr/>
        </p:nvSpPr>
        <p:spPr>
          <a:xfrm>
            <a:off x="535940" y="486647"/>
            <a:ext cx="6322060" cy="457200"/>
          </a:xfrm>
          <a:prstGeom prst="rect">
            <a:avLst/>
          </a:prstGeom>
        </p:spPr>
        <p:txBody>
          <a:bodyPr vert="horz" wrap="square" lIns="0" tIns="0" rIns="0" bIns="0" rtlCol="0">
            <a:spAutoFit/>
          </a:bodyPr>
          <a:lstStyle/>
          <a:p>
            <a:pPr marL="12700">
              <a:lnSpc>
                <a:spcPts val="4285"/>
              </a:lnSpc>
              <a:tabLst>
                <a:tab pos="3947795" algn="l"/>
              </a:tabLst>
            </a:pPr>
            <a:r>
              <a:rPr sz="3600" b="1" dirty="0">
                <a:solidFill>
                  <a:srgbClr val="0C2FB8"/>
                </a:solidFill>
                <a:latin typeface="Arial"/>
                <a:cs typeface="Arial"/>
              </a:rPr>
              <a:t>Mate</a:t>
            </a:r>
            <a:r>
              <a:rPr sz="3600" b="1" spc="5" dirty="0">
                <a:solidFill>
                  <a:srgbClr val="0C2FB8"/>
                </a:solidFill>
                <a:latin typeface="Arial"/>
                <a:cs typeface="Arial"/>
              </a:rPr>
              <a:t>r</a:t>
            </a:r>
            <a:r>
              <a:rPr sz="3600" b="1" dirty="0">
                <a:solidFill>
                  <a:srgbClr val="0C2FB8"/>
                </a:solidFill>
                <a:latin typeface="Arial"/>
                <a:cs typeface="Arial"/>
              </a:rPr>
              <a:t>ial</a:t>
            </a:r>
            <a:r>
              <a:rPr sz="3600" b="1" spc="-15" dirty="0">
                <a:solidFill>
                  <a:srgbClr val="0C2FB8"/>
                </a:solidFill>
                <a:latin typeface="Arial"/>
                <a:cs typeface="Arial"/>
              </a:rPr>
              <a:t> </a:t>
            </a:r>
            <a:r>
              <a:rPr sz="3600" b="1" dirty="0">
                <a:solidFill>
                  <a:srgbClr val="0C2FB8"/>
                </a:solidFill>
                <a:latin typeface="Arial"/>
                <a:cs typeface="Arial"/>
              </a:rPr>
              <a:t>Handli</a:t>
            </a:r>
            <a:r>
              <a:rPr sz="3600" b="1" spc="-15" dirty="0">
                <a:solidFill>
                  <a:srgbClr val="0C2FB8"/>
                </a:solidFill>
                <a:latin typeface="Arial"/>
                <a:cs typeface="Arial"/>
              </a:rPr>
              <a:t>n</a:t>
            </a:r>
            <a:r>
              <a:rPr sz="3600" b="1" dirty="0">
                <a:solidFill>
                  <a:srgbClr val="0C2FB8"/>
                </a:solidFill>
                <a:latin typeface="Arial"/>
                <a:cs typeface="Arial"/>
              </a:rPr>
              <a:t>g	Equi</a:t>
            </a:r>
            <a:r>
              <a:rPr sz="3600" b="1" spc="-15" dirty="0">
                <a:solidFill>
                  <a:srgbClr val="0C2FB8"/>
                </a:solidFill>
                <a:latin typeface="Arial"/>
                <a:cs typeface="Arial"/>
              </a:rPr>
              <a:t>p</a:t>
            </a:r>
            <a:r>
              <a:rPr sz="3600" b="1" dirty="0">
                <a:solidFill>
                  <a:srgbClr val="0C2FB8"/>
                </a:solidFill>
                <a:latin typeface="Arial"/>
                <a:cs typeface="Arial"/>
              </a:rPr>
              <a:t>ment</a:t>
            </a:r>
            <a:endParaRPr sz="3600">
              <a:latin typeface="Arial"/>
              <a:cs typeface="Arial"/>
            </a:endParaRPr>
          </a:p>
        </p:txBody>
      </p:sp>
      <p:sp>
        <p:nvSpPr>
          <p:cNvPr id="4" name="object 4"/>
          <p:cNvSpPr txBox="1"/>
          <p:nvPr/>
        </p:nvSpPr>
        <p:spPr>
          <a:xfrm>
            <a:off x="535940" y="1011205"/>
            <a:ext cx="7581900" cy="2341880"/>
          </a:xfrm>
          <a:prstGeom prst="rect">
            <a:avLst/>
          </a:prstGeom>
        </p:spPr>
        <p:txBody>
          <a:bodyPr vert="horz" wrap="square" lIns="0" tIns="0" rIns="0" bIns="0" rtlCol="0">
            <a:spAutoFit/>
          </a:bodyPr>
          <a:lstStyle/>
          <a:p>
            <a:pPr marL="12700">
              <a:lnSpc>
                <a:spcPct val="100000"/>
              </a:lnSpc>
            </a:pPr>
            <a:r>
              <a:rPr sz="2400" b="1" dirty="0">
                <a:solidFill>
                  <a:srgbClr val="0C2FB8"/>
                </a:solidFill>
                <a:latin typeface="Arial"/>
                <a:cs typeface="Arial"/>
              </a:rPr>
              <a:t>Module</a:t>
            </a:r>
            <a:r>
              <a:rPr sz="2400" b="1" spc="-20" dirty="0">
                <a:solidFill>
                  <a:srgbClr val="0C2FB8"/>
                </a:solidFill>
                <a:latin typeface="Arial"/>
                <a:cs typeface="Arial"/>
              </a:rPr>
              <a:t> </a:t>
            </a:r>
            <a:r>
              <a:rPr sz="2400" b="1" dirty="0">
                <a:solidFill>
                  <a:srgbClr val="0C2FB8"/>
                </a:solidFill>
                <a:latin typeface="Arial"/>
                <a:cs typeface="Arial"/>
              </a:rPr>
              <a:t>3</a:t>
            </a:r>
            <a:endParaRPr sz="2400" dirty="0">
              <a:latin typeface="Arial"/>
              <a:cs typeface="Arial"/>
            </a:endParaRPr>
          </a:p>
          <a:p>
            <a:pPr marL="52705">
              <a:lnSpc>
                <a:spcPct val="100000"/>
              </a:lnSpc>
              <a:spcBef>
                <a:spcPts val="1530"/>
              </a:spcBef>
            </a:pPr>
            <a:r>
              <a:rPr sz="2400" b="1" dirty="0">
                <a:solidFill>
                  <a:srgbClr val="0C2FB8"/>
                </a:solidFill>
                <a:latin typeface="Arial"/>
                <a:cs typeface="Arial"/>
              </a:rPr>
              <a:t>C</a:t>
            </a:r>
            <a:r>
              <a:rPr sz="2400" b="1" spc="-10" dirty="0">
                <a:solidFill>
                  <a:srgbClr val="0C2FB8"/>
                </a:solidFill>
                <a:latin typeface="Arial"/>
                <a:cs typeface="Arial"/>
              </a:rPr>
              <a:t>h</a:t>
            </a:r>
            <a:r>
              <a:rPr sz="2400" b="1" dirty="0">
                <a:solidFill>
                  <a:srgbClr val="0C2FB8"/>
                </a:solidFill>
                <a:latin typeface="Arial"/>
                <a:cs typeface="Arial"/>
              </a:rPr>
              <a:t>ains</a:t>
            </a:r>
            <a:endParaRPr sz="2400" dirty="0">
              <a:latin typeface="Arial"/>
              <a:cs typeface="Arial"/>
            </a:endParaRPr>
          </a:p>
          <a:p>
            <a:pPr marL="395605" indent="-342900">
              <a:lnSpc>
                <a:spcPct val="100000"/>
              </a:lnSpc>
              <a:buClr>
                <a:srgbClr val="0C2FB8"/>
              </a:buClr>
              <a:buFont typeface="Wingdings"/>
              <a:buChar char=""/>
              <a:tabLst>
                <a:tab pos="396240" algn="l"/>
              </a:tabLst>
            </a:pPr>
            <a:r>
              <a:rPr sz="2400" dirty="0">
                <a:latin typeface="Arial"/>
                <a:cs typeface="Arial"/>
              </a:rPr>
              <a:t>Inspect</a:t>
            </a:r>
            <a:r>
              <a:rPr sz="2400" spc="-5" dirty="0">
                <a:latin typeface="Arial"/>
                <a:cs typeface="Arial"/>
              </a:rPr>
              <a:t> </a:t>
            </a:r>
            <a:r>
              <a:rPr sz="2400" dirty="0">
                <a:latin typeface="Arial"/>
                <a:cs typeface="Arial"/>
              </a:rPr>
              <a:t>prior </a:t>
            </a:r>
            <a:r>
              <a:rPr sz="2400" spc="5" dirty="0">
                <a:latin typeface="Arial"/>
                <a:cs typeface="Arial"/>
              </a:rPr>
              <a:t>t</a:t>
            </a:r>
            <a:r>
              <a:rPr sz="2400" dirty="0">
                <a:latin typeface="Arial"/>
                <a:cs typeface="Arial"/>
              </a:rPr>
              <a:t>o</a:t>
            </a:r>
            <a:r>
              <a:rPr sz="2400" spc="-10" dirty="0">
                <a:latin typeface="Arial"/>
                <a:cs typeface="Arial"/>
              </a:rPr>
              <a:t> </a:t>
            </a:r>
            <a:r>
              <a:rPr sz="2400" dirty="0">
                <a:latin typeface="Arial"/>
                <a:cs typeface="Arial"/>
              </a:rPr>
              <a:t>use – each</a:t>
            </a:r>
            <a:r>
              <a:rPr sz="2400" spc="5" dirty="0">
                <a:latin typeface="Arial"/>
                <a:cs typeface="Arial"/>
              </a:rPr>
              <a:t> </a:t>
            </a:r>
            <a:r>
              <a:rPr sz="2400" dirty="0">
                <a:latin typeface="Arial"/>
                <a:cs typeface="Arial"/>
              </a:rPr>
              <a:t>sh</a:t>
            </a:r>
            <a:r>
              <a:rPr sz="2400" spc="-10" dirty="0">
                <a:latin typeface="Arial"/>
                <a:cs typeface="Arial"/>
              </a:rPr>
              <a:t>i</a:t>
            </a:r>
            <a:r>
              <a:rPr sz="2400" dirty="0">
                <a:latin typeface="Arial"/>
                <a:cs typeface="Arial"/>
              </a:rPr>
              <a:t>ft</a:t>
            </a:r>
            <a:r>
              <a:rPr sz="2400" spc="-15" dirty="0">
                <a:latin typeface="Arial"/>
                <a:cs typeface="Arial"/>
              </a:rPr>
              <a:t> </a:t>
            </a:r>
            <a:r>
              <a:rPr sz="2400" dirty="0">
                <a:latin typeface="Arial"/>
                <a:cs typeface="Arial"/>
              </a:rPr>
              <a:t>and</a:t>
            </a:r>
            <a:r>
              <a:rPr sz="2400" spc="5" dirty="0">
                <a:latin typeface="Arial"/>
                <a:cs typeface="Arial"/>
              </a:rPr>
              <a:t> </a:t>
            </a:r>
            <a:r>
              <a:rPr sz="2400" dirty="0">
                <a:latin typeface="Arial"/>
                <a:cs typeface="Arial"/>
              </a:rPr>
              <a:t>duri</a:t>
            </a:r>
            <a:r>
              <a:rPr sz="2400" spc="-10" dirty="0">
                <a:latin typeface="Arial"/>
                <a:cs typeface="Arial"/>
              </a:rPr>
              <a:t>n</a:t>
            </a:r>
            <a:r>
              <a:rPr sz="2400" dirty="0">
                <a:latin typeface="Arial"/>
                <a:cs typeface="Arial"/>
              </a:rPr>
              <a:t>g</a:t>
            </a:r>
            <a:r>
              <a:rPr sz="2400" spc="10" dirty="0">
                <a:latin typeface="Arial"/>
                <a:cs typeface="Arial"/>
              </a:rPr>
              <a:t> </a:t>
            </a:r>
            <a:r>
              <a:rPr sz="2400" dirty="0">
                <a:latin typeface="Arial"/>
                <a:cs typeface="Arial"/>
              </a:rPr>
              <a:t>use</a:t>
            </a:r>
          </a:p>
          <a:p>
            <a:pPr marL="395605" indent="-342900">
              <a:lnSpc>
                <a:spcPct val="100000"/>
              </a:lnSpc>
              <a:buClr>
                <a:srgbClr val="0C2FB8"/>
              </a:buClr>
              <a:buFont typeface="Wingdings"/>
              <a:buChar char=""/>
              <a:tabLst>
                <a:tab pos="396240" algn="l"/>
              </a:tabLst>
            </a:pPr>
            <a:r>
              <a:rPr sz="2400" dirty="0">
                <a:latin typeface="Arial"/>
                <a:cs typeface="Arial"/>
              </a:rPr>
              <a:t>D</a:t>
            </a:r>
            <a:r>
              <a:rPr sz="2400" spc="-10" dirty="0">
                <a:latin typeface="Arial"/>
                <a:cs typeface="Arial"/>
              </a:rPr>
              <a:t>i</a:t>
            </a:r>
            <a:r>
              <a:rPr sz="2400" dirty="0">
                <a:latin typeface="Arial"/>
                <a:cs typeface="Arial"/>
              </a:rPr>
              <a:t>scard</a:t>
            </a:r>
            <a:r>
              <a:rPr sz="2400" spc="10" dirty="0">
                <a:latin typeface="Arial"/>
                <a:cs typeface="Arial"/>
              </a:rPr>
              <a:t> </a:t>
            </a:r>
            <a:r>
              <a:rPr sz="2400" dirty="0">
                <a:latin typeface="Arial"/>
                <a:cs typeface="Arial"/>
              </a:rPr>
              <a:t>defective</a:t>
            </a:r>
            <a:r>
              <a:rPr sz="2400" spc="5" dirty="0">
                <a:latin typeface="Arial"/>
                <a:cs typeface="Arial"/>
              </a:rPr>
              <a:t> </a:t>
            </a:r>
            <a:r>
              <a:rPr sz="2400" dirty="0">
                <a:latin typeface="Arial"/>
                <a:cs typeface="Arial"/>
              </a:rPr>
              <a:t>eq</a:t>
            </a:r>
            <a:r>
              <a:rPr sz="2400" spc="-10" dirty="0">
                <a:latin typeface="Arial"/>
                <a:cs typeface="Arial"/>
              </a:rPr>
              <a:t>u</a:t>
            </a:r>
            <a:r>
              <a:rPr sz="2400" dirty="0">
                <a:latin typeface="Arial"/>
                <a:cs typeface="Arial"/>
              </a:rPr>
              <a:t>i</a:t>
            </a:r>
            <a:r>
              <a:rPr sz="2400" spc="-10" dirty="0">
                <a:latin typeface="Arial"/>
                <a:cs typeface="Arial"/>
              </a:rPr>
              <a:t>p</a:t>
            </a:r>
            <a:r>
              <a:rPr sz="2400" dirty="0">
                <a:latin typeface="Arial"/>
                <a:cs typeface="Arial"/>
              </a:rPr>
              <a:t>ment</a:t>
            </a:r>
          </a:p>
          <a:p>
            <a:pPr marL="395605" indent="-342900">
              <a:lnSpc>
                <a:spcPct val="100000"/>
              </a:lnSpc>
              <a:buClr>
                <a:srgbClr val="0C2FB8"/>
              </a:buClr>
              <a:buFont typeface="Wingdings"/>
              <a:buChar char=""/>
              <a:tabLst>
                <a:tab pos="396240" algn="l"/>
              </a:tabLst>
            </a:pPr>
            <a:r>
              <a:rPr sz="2400" dirty="0">
                <a:latin typeface="Arial"/>
                <a:cs typeface="Arial"/>
              </a:rPr>
              <a:t>Do</a:t>
            </a:r>
            <a:r>
              <a:rPr sz="2400" spc="-10" dirty="0">
                <a:latin typeface="Arial"/>
                <a:cs typeface="Arial"/>
              </a:rPr>
              <a:t> </a:t>
            </a:r>
            <a:r>
              <a:rPr sz="2400" dirty="0">
                <a:latin typeface="Arial"/>
                <a:cs typeface="Arial"/>
              </a:rPr>
              <a:t>not</a:t>
            </a:r>
            <a:r>
              <a:rPr sz="2400" spc="5" dirty="0">
                <a:latin typeface="Arial"/>
                <a:cs typeface="Arial"/>
              </a:rPr>
              <a:t> </a:t>
            </a:r>
            <a:r>
              <a:rPr sz="2400" dirty="0">
                <a:latin typeface="Arial"/>
                <a:cs typeface="Arial"/>
              </a:rPr>
              <a:t>over load</a:t>
            </a:r>
            <a:r>
              <a:rPr sz="2400" spc="15" dirty="0">
                <a:latin typeface="Arial"/>
                <a:cs typeface="Arial"/>
              </a:rPr>
              <a:t> </a:t>
            </a:r>
            <a:r>
              <a:rPr sz="2400" dirty="0">
                <a:latin typeface="Arial"/>
                <a:cs typeface="Arial"/>
              </a:rPr>
              <a:t>rigg</a:t>
            </a:r>
            <a:r>
              <a:rPr sz="2400" spc="-10" dirty="0">
                <a:latin typeface="Arial"/>
                <a:cs typeface="Arial"/>
              </a:rPr>
              <a:t>i</a:t>
            </a:r>
            <a:r>
              <a:rPr sz="2400" dirty="0">
                <a:latin typeface="Arial"/>
                <a:cs typeface="Arial"/>
              </a:rPr>
              <a:t>ng</a:t>
            </a:r>
          </a:p>
          <a:p>
            <a:pPr marL="395605" indent="-342900">
              <a:lnSpc>
                <a:spcPct val="100000"/>
              </a:lnSpc>
              <a:buClr>
                <a:srgbClr val="0C2FB8"/>
              </a:buClr>
              <a:buFont typeface="Wingdings"/>
              <a:buChar char=""/>
              <a:tabLst>
                <a:tab pos="396240" algn="l"/>
              </a:tabLst>
            </a:pPr>
            <a:r>
              <a:rPr sz="2400" dirty="0">
                <a:latin typeface="Arial"/>
                <a:cs typeface="Arial"/>
              </a:rPr>
              <a:t>S</a:t>
            </a:r>
            <a:r>
              <a:rPr sz="2400" spc="-10" dirty="0">
                <a:latin typeface="Arial"/>
                <a:cs typeface="Arial"/>
              </a:rPr>
              <a:t>p</a:t>
            </a:r>
            <a:r>
              <a:rPr sz="2400" dirty="0">
                <a:latin typeface="Arial"/>
                <a:cs typeface="Arial"/>
              </a:rPr>
              <a:t>eci</a:t>
            </a:r>
            <a:r>
              <a:rPr sz="2400" spc="-10" dirty="0">
                <a:latin typeface="Arial"/>
                <a:cs typeface="Arial"/>
              </a:rPr>
              <a:t>a</a:t>
            </a:r>
            <a:r>
              <a:rPr sz="2400" dirty="0">
                <a:latin typeface="Arial"/>
                <a:cs typeface="Arial"/>
              </a:rPr>
              <a:t>l</a:t>
            </a:r>
            <a:r>
              <a:rPr sz="2400" spc="-10" dirty="0">
                <a:latin typeface="Arial"/>
                <a:cs typeface="Arial"/>
              </a:rPr>
              <a:t>i</a:t>
            </a:r>
            <a:r>
              <a:rPr sz="2400" dirty="0">
                <a:latin typeface="Arial"/>
                <a:cs typeface="Arial"/>
              </a:rPr>
              <a:t>zed</a:t>
            </a:r>
            <a:r>
              <a:rPr sz="2400" spc="50" dirty="0">
                <a:latin typeface="Arial"/>
                <a:cs typeface="Arial"/>
              </a:rPr>
              <a:t> </a:t>
            </a:r>
            <a:r>
              <a:rPr sz="2400" dirty="0">
                <a:latin typeface="Arial"/>
                <a:cs typeface="Arial"/>
              </a:rPr>
              <a:t>H</a:t>
            </a:r>
            <a:r>
              <a:rPr sz="2400" spc="-10" dirty="0">
                <a:latin typeface="Arial"/>
                <a:cs typeface="Arial"/>
              </a:rPr>
              <a:t>o</a:t>
            </a:r>
            <a:r>
              <a:rPr sz="2400" dirty="0">
                <a:latin typeface="Arial"/>
                <a:cs typeface="Arial"/>
              </a:rPr>
              <a:t>oks</a:t>
            </a:r>
            <a:r>
              <a:rPr sz="2400" spc="15" dirty="0">
                <a:latin typeface="Arial"/>
                <a:cs typeface="Arial"/>
              </a:rPr>
              <a:t> </a:t>
            </a:r>
            <a:r>
              <a:rPr sz="2400" dirty="0">
                <a:latin typeface="Arial"/>
                <a:cs typeface="Arial"/>
              </a:rPr>
              <a:t>– cl</a:t>
            </a:r>
            <a:r>
              <a:rPr sz="2400" spc="-10" dirty="0">
                <a:latin typeface="Arial"/>
                <a:cs typeface="Arial"/>
              </a:rPr>
              <a:t>a</a:t>
            </a:r>
            <a:r>
              <a:rPr sz="2400" dirty="0">
                <a:latin typeface="Arial"/>
                <a:cs typeface="Arial"/>
              </a:rPr>
              <a:t>mps</a:t>
            </a:r>
            <a:r>
              <a:rPr sz="2400" spc="5" dirty="0">
                <a:latin typeface="Arial"/>
                <a:cs typeface="Arial"/>
              </a:rPr>
              <a:t> </a:t>
            </a:r>
            <a:r>
              <a:rPr sz="2400" dirty="0">
                <a:latin typeface="Arial"/>
                <a:cs typeface="Arial"/>
              </a:rPr>
              <a:t>– sho</a:t>
            </a:r>
            <a:r>
              <a:rPr sz="2400" spc="-10" dirty="0">
                <a:latin typeface="Arial"/>
                <a:cs typeface="Arial"/>
              </a:rPr>
              <a:t>u</a:t>
            </a:r>
            <a:r>
              <a:rPr sz="2400" dirty="0">
                <a:latin typeface="Arial"/>
                <a:cs typeface="Arial"/>
              </a:rPr>
              <a:t>ld</a:t>
            </a:r>
            <a:r>
              <a:rPr sz="2400" spc="15" dirty="0">
                <a:latin typeface="Arial"/>
                <a:cs typeface="Arial"/>
              </a:rPr>
              <a:t> </a:t>
            </a:r>
            <a:r>
              <a:rPr sz="2400" dirty="0">
                <a:latin typeface="Arial"/>
                <a:cs typeface="Arial"/>
              </a:rPr>
              <a:t>be proof tested</a:t>
            </a:r>
          </a:p>
        </p:txBody>
      </p:sp>
      <p:sp>
        <p:nvSpPr>
          <p:cNvPr id="5" name="object 5" title="Photo - chain"/>
          <p:cNvSpPr/>
          <p:nvPr/>
        </p:nvSpPr>
        <p:spPr>
          <a:xfrm>
            <a:off x="3897291" y="3695829"/>
            <a:ext cx="3756532" cy="1996693"/>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6" name="object 6" title="Defective chain with NO sign"/>
          <p:cNvSpPr/>
          <p:nvPr/>
        </p:nvSpPr>
        <p:spPr>
          <a:xfrm>
            <a:off x="777087" y="3914584"/>
            <a:ext cx="2849626" cy="1879218"/>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9" name="object 9"/>
          <p:cNvSpPr txBox="1"/>
          <p:nvPr/>
        </p:nvSpPr>
        <p:spPr>
          <a:xfrm>
            <a:off x="3847972" y="6093197"/>
            <a:ext cx="4118610" cy="215444"/>
          </a:xfrm>
          <a:prstGeom prst="rect">
            <a:avLst/>
          </a:prstGeom>
        </p:spPr>
        <p:txBody>
          <a:bodyPr vert="horz" wrap="square" lIns="0" tIns="0" rIns="0" bIns="0" rtlCol="0">
            <a:spAutoFit/>
          </a:bodyPr>
          <a:lstStyle/>
          <a:p>
            <a:pPr marL="12700">
              <a:lnSpc>
                <a:spcPct val="100000"/>
              </a:lnSpc>
            </a:pPr>
            <a:r>
              <a:rPr lang="en-US" sz="1400" u="heavy" dirty="0" smtClean="0">
                <a:solidFill>
                  <a:srgbClr val="134B71"/>
                </a:solidFill>
                <a:latin typeface="Arial"/>
                <a:cs typeface="Arial"/>
                <a:hlinkClick r:id="rId5"/>
              </a:rPr>
              <a:t>Link to OSHA Guidance to Slings</a:t>
            </a:r>
            <a:endParaRPr sz="1400" dirty="0">
              <a:latin typeface="Arial"/>
              <a:cs typeface="Arial"/>
            </a:endParaRPr>
          </a:p>
        </p:txBody>
      </p:sp>
      <p:sp>
        <p:nvSpPr>
          <p:cNvPr id="13" name="Title 12" hidden="1"/>
          <p:cNvSpPr>
            <a:spLocks noGrp="1"/>
          </p:cNvSpPr>
          <p:nvPr>
            <p:ph type="title"/>
          </p:nvPr>
        </p:nvSpPr>
        <p:spPr>
          <a:xfrm>
            <a:off x="556361" y="555615"/>
            <a:ext cx="8031276" cy="553998"/>
          </a:xfrm>
        </p:spPr>
        <p:txBody>
          <a:bodyPr/>
          <a:lstStyle/>
          <a:p>
            <a:r>
              <a:rPr lang="en-US" dirty="0" smtClean="0"/>
              <a:t>Material Handling Equipment 3</a:t>
            </a:r>
            <a:endParaRPr lang="en-US" dirty="0"/>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110489">
              <a:lnSpc>
                <a:spcPct val="100000"/>
              </a:lnSpc>
            </a:pPr>
            <a:r>
              <a:rPr dirty="0"/>
              <a:t>4</a:t>
            </a:r>
          </a:p>
        </p:txBody>
      </p:sp>
      <p:sp>
        <p:nvSpPr>
          <p:cNvPr id="8" name="object 8"/>
          <p:cNvSpPr txBox="1"/>
          <p:nvPr/>
        </p:nvSpPr>
        <p:spPr>
          <a:xfrm>
            <a:off x="5109806" y="5861286"/>
            <a:ext cx="1171575" cy="203835"/>
          </a:xfrm>
          <a:prstGeom prst="rect">
            <a:avLst/>
          </a:prstGeom>
        </p:spPr>
        <p:txBody>
          <a:bodyPr vert="horz" wrap="square" lIns="0" tIns="0" rIns="0" bIns="0" rtlCol="0">
            <a:spAutoFit/>
          </a:bodyPr>
          <a:lstStyle/>
          <a:p>
            <a:pPr marL="12700">
              <a:lnSpc>
                <a:spcPct val="100000"/>
              </a:lnSpc>
            </a:pPr>
            <a:r>
              <a:rPr sz="1400" spc="-10" dirty="0">
                <a:latin typeface="Arial"/>
                <a:cs typeface="Arial"/>
              </a:rPr>
              <a:t>C</a:t>
            </a:r>
            <a:r>
              <a:rPr sz="1400" dirty="0">
                <a:latin typeface="Arial"/>
                <a:cs typeface="Arial"/>
              </a:rPr>
              <a:t>hain</a:t>
            </a:r>
            <a:r>
              <a:rPr sz="1400" spc="-20" dirty="0">
                <a:latin typeface="Arial"/>
                <a:cs typeface="Arial"/>
              </a:rPr>
              <a:t> </a:t>
            </a:r>
            <a:r>
              <a:rPr sz="1400" spc="-10" dirty="0">
                <a:latin typeface="Arial"/>
                <a:cs typeface="Arial"/>
              </a:rPr>
              <a:t>m</a:t>
            </a:r>
            <a:r>
              <a:rPr sz="1400" dirty="0">
                <a:latin typeface="Arial"/>
                <a:cs typeface="Arial"/>
              </a:rPr>
              <a:t>arking</a:t>
            </a:r>
          </a:p>
        </p:txBody>
      </p:sp>
      <p:sp>
        <p:nvSpPr>
          <p:cNvPr id="7" name="TextBox 6"/>
          <p:cNvSpPr txBox="1"/>
          <p:nvPr/>
        </p:nvSpPr>
        <p:spPr>
          <a:xfrm>
            <a:off x="711216" y="5963204"/>
            <a:ext cx="3136756" cy="646331"/>
          </a:xfrm>
          <a:prstGeom prst="rect">
            <a:avLst/>
          </a:prstGeom>
          <a:noFill/>
        </p:spPr>
        <p:txBody>
          <a:bodyPr wrap="none" rtlCol="0">
            <a:spAutoFit/>
          </a:bodyPr>
          <a:lstStyle/>
          <a:p>
            <a:r>
              <a:rPr lang="en-US" dirty="0" smtClean="0"/>
              <a:t>Do not use because of different</a:t>
            </a:r>
          </a:p>
          <a:p>
            <a:r>
              <a:rPr lang="en-US" dirty="0" smtClean="0"/>
              <a:t>Grade of material</a:t>
            </a:r>
            <a:endParaRPr lang="en-US" dirty="0"/>
          </a:p>
        </p:txBody>
      </p:sp>
      <p:sp>
        <p:nvSpPr>
          <p:cNvPr id="11" name="AutoShape 22" title="Gray NO symbol"/>
          <p:cNvSpPr>
            <a:spLocks noChangeArrowheads="1"/>
          </p:cNvSpPr>
          <p:nvPr/>
        </p:nvSpPr>
        <p:spPr bwMode="auto">
          <a:xfrm>
            <a:off x="799785" y="3584809"/>
            <a:ext cx="2827898" cy="2701561"/>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969696">
              <a:alpha val="56078"/>
            </a:srgbClr>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n>
                <a:solidFill>
                  <a:srgbClr val="FF0000"/>
                </a:solidFill>
              </a:ln>
            </a:endParaRPr>
          </a:p>
        </p:txBody>
      </p:sp>
      <p:pic>
        <p:nvPicPr>
          <p:cNvPr id="12" name="Picture 11" title="Text box - &quot;CD from 'OSHA 502' Update for Construction Industry Outreach Trainers @at the Construction Safety Council' Hillside IL&quot;"/>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41798" y="6405615"/>
            <a:ext cx="6172994" cy="387191"/>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4CC"/>
            </a:solidFill>
          </a:ln>
        </p:spPr>
        <p:txBody>
          <a:bodyPr wrap="square" lIns="0" tIns="0" rIns="0" bIns="0" rtlCol="0"/>
          <a:lstStyle/>
          <a:p>
            <a:endParaRPr/>
          </a:p>
        </p:txBody>
      </p:sp>
      <p:sp>
        <p:nvSpPr>
          <p:cNvPr id="3" name="object 3"/>
          <p:cNvSpPr txBox="1"/>
          <p:nvPr/>
        </p:nvSpPr>
        <p:spPr>
          <a:xfrm>
            <a:off x="535940" y="473947"/>
            <a:ext cx="6322060" cy="855344"/>
          </a:xfrm>
          <a:prstGeom prst="rect">
            <a:avLst/>
          </a:prstGeom>
        </p:spPr>
        <p:txBody>
          <a:bodyPr vert="horz" wrap="square" lIns="0" tIns="0" rIns="0" bIns="0" rtlCol="0">
            <a:spAutoFit/>
          </a:bodyPr>
          <a:lstStyle/>
          <a:p>
            <a:pPr marL="12700">
              <a:lnSpc>
                <a:spcPct val="100000"/>
              </a:lnSpc>
              <a:tabLst>
                <a:tab pos="3947795" algn="l"/>
              </a:tabLst>
            </a:pPr>
            <a:r>
              <a:rPr sz="3600" b="1" dirty="0">
                <a:solidFill>
                  <a:srgbClr val="0C2FB8"/>
                </a:solidFill>
                <a:latin typeface="Arial"/>
                <a:cs typeface="Arial"/>
              </a:rPr>
              <a:t>Mate</a:t>
            </a:r>
            <a:r>
              <a:rPr sz="3600" b="1" spc="5" dirty="0">
                <a:solidFill>
                  <a:srgbClr val="0C2FB8"/>
                </a:solidFill>
                <a:latin typeface="Arial"/>
                <a:cs typeface="Arial"/>
              </a:rPr>
              <a:t>r</a:t>
            </a:r>
            <a:r>
              <a:rPr sz="3600" b="1" dirty="0">
                <a:solidFill>
                  <a:srgbClr val="0C2FB8"/>
                </a:solidFill>
                <a:latin typeface="Arial"/>
                <a:cs typeface="Arial"/>
              </a:rPr>
              <a:t>ial</a:t>
            </a:r>
            <a:r>
              <a:rPr sz="3600" b="1" spc="-15" dirty="0">
                <a:solidFill>
                  <a:srgbClr val="0C2FB8"/>
                </a:solidFill>
                <a:latin typeface="Arial"/>
                <a:cs typeface="Arial"/>
              </a:rPr>
              <a:t> </a:t>
            </a:r>
            <a:r>
              <a:rPr sz="3600" b="1" dirty="0">
                <a:solidFill>
                  <a:srgbClr val="0C2FB8"/>
                </a:solidFill>
                <a:latin typeface="Arial"/>
                <a:cs typeface="Arial"/>
              </a:rPr>
              <a:t>Handli</a:t>
            </a:r>
            <a:r>
              <a:rPr sz="3600" b="1" spc="-15" dirty="0">
                <a:solidFill>
                  <a:srgbClr val="0C2FB8"/>
                </a:solidFill>
                <a:latin typeface="Arial"/>
                <a:cs typeface="Arial"/>
              </a:rPr>
              <a:t>n</a:t>
            </a:r>
            <a:r>
              <a:rPr sz="3600" b="1" dirty="0">
                <a:solidFill>
                  <a:srgbClr val="0C2FB8"/>
                </a:solidFill>
                <a:latin typeface="Arial"/>
                <a:cs typeface="Arial"/>
              </a:rPr>
              <a:t>g	Equi</a:t>
            </a:r>
            <a:r>
              <a:rPr sz="3600" b="1" spc="-15" dirty="0">
                <a:solidFill>
                  <a:srgbClr val="0C2FB8"/>
                </a:solidFill>
                <a:latin typeface="Arial"/>
                <a:cs typeface="Arial"/>
              </a:rPr>
              <a:t>p</a:t>
            </a:r>
            <a:r>
              <a:rPr sz="3600" b="1" dirty="0">
                <a:solidFill>
                  <a:srgbClr val="0C2FB8"/>
                </a:solidFill>
                <a:latin typeface="Arial"/>
                <a:cs typeface="Arial"/>
              </a:rPr>
              <a:t>ment</a:t>
            </a:r>
            <a:endParaRPr sz="3600">
              <a:latin typeface="Arial"/>
              <a:cs typeface="Arial"/>
            </a:endParaRPr>
          </a:p>
          <a:p>
            <a:pPr marL="12700">
              <a:lnSpc>
                <a:spcPct val="100000"/>
              </a:lnSpc>
              <a:spcBef>
                <a:spcPts val="35"/>
              </a:spcBef>
            </a:pPr>
            <a:r>
              <a:rPr sz="2400" b="1" dirty="0">
                <a:solidFill>
                  <a:srgbClr val="0C2FB8"/>
                </a:solidFill>
                <a:latin typeface="Arial"/>
                <a:cs typeface="Arial"/>
              </a:rPr>
              <a:t>Module</a:t>
            </a:r>
            <a:r>
              <a:rPr sz="2400" b="1" spc="-20" dirty="0">
                <a:solidFill>
                  <a:srgbClr val="0C2FB8"/>
                </a:solidFill>
                <a:latin typeface="Arial"/>
                <a:cs typeface="Arial"/>
              </a:rPr>
              <a:t> </a:t>
            </a:r>
            <a:r>
              <a:rPr sz="2400" b="1" dirty="0">
                <a:solidFill>
                  <a:srgbClr val="0C2FB8"/>
                </a:solidFill>
                <a:latin typeface="Arial"/>
                <a:cs typeface="Arial"/>
              </a:rPr>
              <a:t>3</a:t>
            </a:r>
            <a:endParaRPr sz="2400">
              <a:latin typeface="Arial"/>
              <a:cs typeface="Arial"/>
            </a:endParaRPr>
          </a:p>
        </p:txBody>
      </p:sp>
      <p:sp>
        <p:nvSpPr>
          <p:cNvPr id="4" name="object 4" title="Photo - an example of stacking small steel items"/>
          <p:cNvSpPr/>
          <p:nvPr/>
        </p:nvSpPr>
        <p:spPr>
          <a:xfrm>
            <a:off x="3701160" y="1940801"/>
            <a:ext cx="4220845" cy="3858387"/>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txBox="1"/>
          <p:nvPr/>
        </p:nvSpPr>
        <p:spPr>
          <a:xfrm>
            <a:off x="459740" y="1793779"/>
            <a:ext cx="2837180" cy="3958590"/>
          </a:xfrm>
          <a:prstGeom prst="rect">
            <a:avLst/>
          </a:prstGeom>
        </p:spPr>
        <p:txBody>
          <a:bodyPr vert="horz" wrap="square" lIns="0" tIns="0" rIns="0" bIns="0" rtlCol="0">
            <a:spAutoFit/>
          </a:bodyPr>
          <a:lstStyle/>
          <a:p>
            <a:pPr marL="190500" indent="-178435">
              <a:lnSpc>
                <a:spcPct val="100000"/>
              </a:lnSpc>
            </a:pPr>
            <a:r>
              <a:rPr sz="2400" b="1" dirty="0">
                <a:solidFill>
                  <a:srgbClr val="0C2FB8"/>
                </a:solidFill>
                <a:latin typeface="Arial"/>
                <a:cs typeface="Arial"/>
              </a:rPr>
              <a:t>Stac</a:t>
            </a:r>
            <a:r>
              <a:rPr sz="2400" b="1" spc="-10" dirty="0">
                <a:solidFill>
                  <a:srgbClr val="0C2FB8"/>
                </a:solidFill>
                <a:latin typeface="Arial"/>
                <a:cs typeface="Arial"/>
              </a:rPr>
              <a:t>k</a:t>
            </a:r>
            <a:r>
              <a:rPr sz="2400" b="1" dirty="0">
                <a:solidFill>
                  <a:srgbClr val="0C2FB8"/>
                </a:solidFill>
                <a:latin typeface="Arial"/>
                <a:cs typeface="Arial"/>
              </a:rPr>
              <a:t>ing Steel Pipe</a:t>
            </a:r>
            <a:endParaRPr sz="2400">
              <a:latin typeface="Arial"/>
              <a:cs typeface="Arial"/>
            </a:endParaRPr>
          </a:p>
          <a:p>
            <a:pPr>
              <a:lnSpc>
                <a:spcPct val="100000"/>
              </a:lnSpc>
            </a:pPr>
            <a:endParaRPr sz="2400">
              <a:latin typeface="Times New Roman"/>
              <a:cs typeface="Times New Roman"/>
            </a:endParaRPr>
          </a:p>
          <a:p>
            <a:pPr marL="190500" marR="298450">
              <a:lnSpc>
                <a:spcPct val="100000"/>
              </a:lnSpc>
              <a:spcBef>
                <a:spcPts val="1430"/>
              </a:spcBef>
            </a:pPr>
            <a:r>
              <a:rPr sz="2400" dirty="0">
                <a:latin typeface="Arial"/>
                <a:cs typeface="Arial"/>
              </a:rPr>
              <a:t>R</a:t>
            </a:r>
            <a:r>
              <a:rPr sz="2400" spc="-10" dirty="0">
                <a:latin typeface="Arial"/>
                <a:cs typeface="Arial"/>
              </a:rPr>
              <a:t>o</a:t>
            </a:r>
            <a:r>
              <a:rPr sz="2400" dirty="0">
                <a:latin typeface="Arial"/>
                <a:cs typeface="Arial"/>
              </a:rPr>
              <a:t>und</a:t>
            </a:r>
            <a:r>
              <a:rPr sz="2400" spc="15" dirty="0">
                <a:latin typeface="Arial"/>
                <a:cs typeface="Arial"/>
              </a:rPr>
              <a:t> </a:t>
            </a:r>
            <a:r>
              <a:rPr sz="2400" dirty="0">
                <a:latin typeface="Arial"/>
                <a:cs typeface="Arial"/>
              </a:rPr>
              <a:t>H</a:t>
            </a:r>
            <a:r>
              <a:rPr sz="2400" spc="-10" dirty="0">
                <a:latin typeface="Arial"/>
                <a:cs typeface="Arial"/>
              </a:rPr>
              <a:t>S</a:t>
            </a:r>
            <a:r>
              <a:rPr sz="2400" dirty="0">
                <a:latin typeface="Arial"/>
                <a:cs typeface="Arial"/>
              </a:rPr>
              <a:t>S</a:t>
            </a:r>
            <a:r>
              <a:rPr sz="2400" spc="5" dirty="0">
                <a:latin typeface="Arial"/>
                <a:cs typeface="Arial"/>
              </a:rPr>
              <a:t> </a:t>
            </a:r>
            <a:r>
              <a:rPr sz="2400" dirty="0">
                <a:latin typeface="Arial"/>
                <a:cs typeface="Arial"/>
              </a:rPr>
              <a:t>steel sha</a:t>
            </a:r>
            <a:r>
              <a:rPr sz="2400" spc="-10" dirty="0">
                <a:latin typeface="Arial"/>
                <a:cs typeface="Arial"/>
              </a:rPr>
              <a:t>p</a:t>
            </a:r>
            <a:r>
              <a:rPr sz="2400" dirty="0">
                <a:latin typeface="Arial"/>
                <a:cs typeface="Arial"/>
              </a:rPr>
              <a:t>es</a:t>
            </a:r>
            <a:r>
              <a:rPr sz="2400" spc="10" dirty="0">
                <a:latin typeface="Arial"/>
                <a:cs typeface="Arial"/>
              </a:rPr>
              <a:t> </a:t>
            </a:r>
            <a:r>
              <a:rPr sz="2400" dirty="0">
                <a:latin typeface="Arial"/>
                <a:cs typeface="Arial"/>
              </a:rPr>
              <a:t>sho</a:t>
            </a:r>
            <a:r>
              <a:rPr sz="2400" spc="-10" dirty="0">
                <a:latin typeface="Arial"/>
                <a:cs typeface="Arial"/>
              </a:rPr>
              <a:t>u</a:t>
            </a:r>
            <a:r>
              <a:rPr sz="2400" dirty="0">
                <a:latin typeface="Arial"/>
                <a:cs typeface="Arial"/>
              </a:rPr>
              <a:t>ld be</a:t>
            </a:r>
            <a:r>
              <a:rPr sz="2400" spc="-10" dirty="0">
                <a:latin typeface="Arial"/>
                <a:cs typeface="Arial"/>
              </a:rPr>
              <a:t> </a:t>
            </a:r>
            <a:r>
              <a:rPr sz="2400" dirty="0">
                <a:latin typeface="Arial"/>
                <a:cs typeface="Arial"/>
              </a:rPr>
              <a:t>bl</a:t>
            </a:r>
            <a:r>
              <a:rPr sz="2400" spc="-10" dirty="0">
                <a:latin typeface="Arial"/>
                <a:cs typeface="Arial"/>
              </a:rPr>
              <a:t>o</a:t>
            </a:r>
            <a:r>
              <a:rPr sz="2400" dirty="0">
                <a:latin typeface="Arial"/>
                <a:cs typeface="Arial"/>
              </a:rPr>
              <a:t>cke</a:t>
            </a:r>
            <a:r>
              <a:rPr sz="2400" spc="-10" dirty="0">
                <a:latin typeface="Arial"/>
                <a:cs typeface="Arial"/>
              </a:rPr>
              <a:t>d</a:t>
            </a:r>
            <a:r>
              <a:rPr sz="2400" dirty="0">
                <a:latin typeface="Arial"/>
                <a:cs typeface="Arial"/>
              </a:rPr>
              <a:t>,</a:t>
            </a:r>
            <a:endParaRPr sz="2400">
              <a:latin typeface="Arial"/>
              <a:cs typeface="Arial"/>
            </a:endParaRPr>
          </a:p>
          <a:p>
            <a:pPr marL="190500" marR="45720">
              <a:lnSpc>
                <a:spcPct val="100000"/>
              </a:lnSpc>
            </a:pPr>
            <a:r>
              <a:rPr sz="2400" dirty="0">
                <a:latin typeface="Arial"/>
                <a:cs typeface="Arial"/>
              </a:rPr>
              <a:t>pl</a:t>
            </a:r>
            <a:r>
              <a:rPr sz="2400" spc="-10" dirty="0">
                <a:latin typeface="Arial"/>
                <a:cs typeface="Arial"/>
              </a:rPr>
              <a:t>a</a:t>
            </a:r>
            <a:r>
              <a:rPr sz="2400" dirty="0">
                <a:latin typeface="Arial"/>
                <a:cs typeface="Arial"/>
              </a:rPr>
              <a:t>ced</a:t>
            </a:r>
            <a:r>
              <a:rPr sz="2400" spc="20" dirty="0">
                <a:latin typeface="Arial"/>
                <a:cs typeface="Arial"/>
              </a:rPr>
              <a:t> </a:t>
            </a:r>
            <a:r>
              <a:rPr sz="2400" dirty="0">
                <a:latin typeface="Arial"/>
                <a:cs typeface="Arial"/>
              </a:rPr>
              <a:t>in</a:t>
            </a:r>
            <a:r>
              <a:rPr sz="2400" spc="-10" dirty="0">
                <a:latin typeface="Arial"/>
                <a:cs typeface="Arial"/>
              </a:rPr>
              <a:t> </a:t>
            </a:r>
            <a:r>
              <a:rPr sz="2400" spc="5" dirty="0">
                <a:latin typeface="Arial"/>
                <a:cs typeface="Arial"/>
              </a:rPr>
              <a:t>r</a:t>
            </a:r>
            <a:r>
              <a:rPr sz="2400" dirty="0">
                <a:latin typeface="Arial"/>
                <a:cs typeface="Arial"/>
              </a:rPr>
              <a:t>acks or cribb</a:t>
            </a:r>
            <a:r>
              <a:rPr sz="2400" spc="-10" dirty="0">
                <a:latin typeface="Arial"/>
                <a:cs typeface="Arial"/>
              </a:rPr>
              <a:t>i</a:t>
            </a:r>
            <a:r>
              <a:rPr sz="2400" dirty="0">
                <a:latin typeface="Arial"/>
                <a:cs typeface="Arial"/>
              </a:rPr>
              <a:t>ng</a:t>
            </a:r>
            <a:r>
              <a:rPr sz="2400" spc="20" dirty="0">
                <a:latin typeface="Arial"/>
                <a:cs typeface="Arial"/>
              </a:rPr>
              <a:t> </a:t>
            </a:r>
            <a:r>
              <a:rPr sz="2400" dirty="0">
                <a:latin typeface="Arial"/>
                <a:cs typeface="Arial"/>
              </a:rPr>
              <a:t>or bundl</a:t>
            </a:r>
            <a:r>
              <a:rPr sz="2400" spc="-10" dirty="0">
                <a:latin typeface="Arial"/>
                <a:cs typeface="Arial"/>
              </a:rPr>
              <a:t>e</a:t>
            </a:r>
            <a:r>
              <a:rPr sz="2400" dirty="0">
                <a:latin typeface="Arial"/>
                <a:cs typeface="Arial"/>
              </a:rPr>
              <a:t>d and</a:t>
            </a:r>
            <a:r>
              <a:rPr sz="2400" spc="5" dirty="0">
                <a:latin typeface="Arial"/>
                <a:cs typeface="Arial"/>
              </a:rPr>
              <a:t> </a:t>
            </a:r>
            <a:r>
              <a:rPr sz="2400" dirty="0">
                <a:latin typeface="Arial"/>
                <a:cs typeface="Arial"/>
              </a:rPr>
              <a:t>tied together</a:t>
            </a:r>
            <a:endParaRPr sz="2400">
              <a:latin typeface="Arial"/>
              <a:cs typeface="Arial"/>
            </a:endParaRPr>
          </a:p>
          <a:p>
            <a:pPr>
              <a:lnSpc>
                <a:spcPct val="100000"/>
              </a:lnSpc>
            </a:pPr>
            <a:endParaRPr sz="2400">
              <a:latin typeface="Times New Roman"/>
              <a:cs typeface="Times New Roman"/>
            </a:endParaRPr>
          </a:p>
          <a:p>
            <a:pPr marL="1346835">
              <a:lnSpc>
                <a:spcPct val="100000"/>
              </a:lnSpc>
              <a:spcBef>
                <a:spcPts val="1455"/>
              </a:spcBef>
            </a:pPr>
            <a:r>
              <a:rPr sz="2400" dirty="0">
                <a:latin typeface="Arial"/>
                <a:cs typeface="Arial"/>
              </a:rPr>
              <a:t>B</a:t>
            </a:r>
            <a:r>
              <a:rPr sz="2400" spc="-10" dirty="0">
                <a:latin typeface="Arial"/>
                <a:cs typeface="Arial"/>
              </a:rPr>
              <a:t>l</a:t>
            </a:r>
            <a:r>
              <a:rPr sz="2400" dirty="0">
                <a:latin typeface="Arial"/>
                <a:cs typeface="Arial"/>
              </a:rPr>
              <a:t>ocki</a:t>
            </a:r>
            <a:r>
              <a:rPr sz="2400" spc="-10" dirty="0">
                <a:latin typeface="Arial"/>
                <a:cs typeface="Arial"/>
              </a:rPr>
              <a:t>n</a:t>
            </a:r>
            <a:r>
              <a:rPr sz="2400" dirty="0">
                <a:latin typeface="Arial"/>
                <a:cs typeface="Arial"/>
              </a:rPr>
              <a:t>g</a:t>
            </a:r>
            <a:endParaRPr sz="2400">
              <a:latin typeface="Arial"/>
              <a:cs typeface="Arial"/>
            </a:endParaRPr>
          </a:p>
        </p:txBody>
      </p:sp>
      <p:sp>
        <p:nvSpPr>
          <p:cNvPr id="6" name="object 6"/>
          <p:cNvSpPr txBox="1"/>
          <p:nvPr/>
        </p:nvSpPr>
        <p:spPr>
          <a:xfrm>
            <a:off x="3780535" y="5867544"/>
            <a:ext cx="4315460" cy="472440"/>
          </a:xfrm>
          <a:prstGeom prst="rect">
            <a:avLst/>
          </a:prstGeom>
        </p:spPr>
        <p:txBody>
          <a:bodyPr vert="horz" wrap="square" lIns="0" tIns="0" rIns="0" bIns="0" rtlCol="0">
            <a:spAutoFit/>
          </a:bodyPr>
          <a:lstStyle/>
          <a:p>
            <a:pPr marL="12700">
              <a:lnSpc>
                <a:spcPct val="100000"/>
              </a:lnSpc>
            </a:pPr>
            <a:r>
              <a:rPr sz="1600" spc="-15" dirty="0">
                <a:latin typeface="Arial"/>
                <a:cs typeface="Arial"/>
              </a:rPr>
              <a:t>Roun</a:t>
            </a:r>
            <a:r>
              <a:rPr sz="1600" spc="-10" dirty="0">
                <a:latin typeface="Arial"/>
                <a:cs typeface="Arial"/>
              </a:rPr>
              <a:t>d</a:t>
            </a:r>
            <a:r>
              <a:rPr sz="1600" spc="-5" dirty="0">
                <a:latin typeface="Arial"/>
                <a:cs typeface="Arial"/>
              </a:rPr>
              <a:t> </a:t>
            </a:r>
            <a:r>
              <a:rPr sz="1600" spc="-20" dirty="0">
                <a:latin typeface="Arial"/>
                <a:cs typeface="Arial"/>
              </a:rPr>
              <a:t>H</a:t>
            </a:r>
            <a:r>
              <a:rPr sz="1600" spc="-10" dirty="0">
                <a:latin typeface="Arial"/>
                <a:cs typeface="Arial"/>
              </a:rPr>
              <a:t>S</a:t>
            </a:r>
            <a:r>
              <a:rPr sz="1600" spc="-15" dirty="0">
                <a:latin typeface="Arial"/>
                <a:cs typeface="Arial"/>
              </a:rPr>
              <a:t>S</a:t>
            </a:r>
            <a:r>
              <a:rPr sz="1600" spc="-5" dirty="0">
                <a:latin typeface="Arial"/>
                <a:cs typeface="Arial"/>
              </a:rPr>
              <a:t> s</a:t>
            </a:r>
            <a:r>
              <a:rPr sz="1600" spc="-15" dirty="0">
                <a:latin typeface="Arial"/>
                <a:cs typeface="Arial"/>
              </a:rPr>
              <a:t>hape</a:t>
            </a:r>
            <a:r>
              <a:rPr sz="1600" spc="-10" dirty="0">
                <a:latin typeface="Arial"/>
                <a:cs typeface="Arial"/>
              </a:rPr>
              <a:t>s</a:t>
            </a:r>
            <a:r>
              <a:rPr sz="1600" spc="-5" dirty="0">
                <a:latin typeface="Arial"/>
                <a:cs typeface="Arial"/>
              </a:rPr>
              <a:t> </a:t>
            </a:r>
            <a:r>
              <a:rPr sz="1600" spc="-10" dirty="0">
                <a:latin typeface="Arial"/>
                <a:cs typeface="Arial"/>
              </a:rPr>
              <a:t>s</a:t>
            </a:r>
            <a:r>
              <a:rPr sz="1600" spc="-15" dirty="0">
                <a:latin typeface="Arial"/>
                <a:cs typeface="Arial"/>
              </a:rPr>
              <a:t>tore</a:t>
            </a:r>
            <a:r>
              <a:rPr sz="1600" spc="-10" dirty="0">
                <a:latin typeface="Arial"/>
                <a:cs typeface="Arial"/>
              </a:rPr>
              <a:t>d</a:t>
            </a:r>
            <a:r>
              <a:rPr sz="1600" spc="20" dirty="0">
                <a:latin typeface="Arial"/>
                <a:cs typeface="Arial"/>
              </a:rPr>
              <a:t> </a:t>
            </a:r>
            <a:r>
              <a:rPr sz="1600" spc="-15" dirty="0">
                <a:latin typeface="Arial"/>
                <a:cs typeface="Arial"/>
              </a:rPr>
              <a:t>fo</a:t>
            </a:r>
            <a:r>
              <a:rPr sz="1600" spc="-10" dirty="0">
                <a:latin typeface="Arial"/>
                <a:cs typeface="Arial"/>
              </a:rPr>
              <a:t>r</a:t>
            </a:r>
            <a:r>
              <a:rPr sz="1600" spc="5" dirty="0">
                <a:latin typeface="Arial"/>
                <a:cs typeface="Arial"/>
              </a:rPr>
              <a:t> </a:t>
            </a:r>
            <a:r>
              <a:rPr sz="1600" spc="-15" dirty="0">
                <a:latin typeface="Arial"/>
                <a:cs typeface="Arial"/>
              </a:rPr>
              <a:t>fabr</a:t>
            </a:r>
            <a:r>
              <a:rPr sz="1600" spc="-10" dirty="0">
                <a:latin typeface="Arial"/>
                <a:cs typeface="Arial"/>
              </a:rPr>
              <a:t>ic</a:t>
            </a:r>
            <a:r>
              <a:rPr sz="1600" spc="-15" dirty="0">
                <a:latin typeface="Arial"/>
                <a:cs typeface="Arial"/>
              </a:rPr>
              <a:t>at</a:t>
            </a:r>
            <a:r>
              <a:rPr sz="1600" dirty="0">
                <a:latin typeface="Arial"/>
                <a:cs typeface="Arial"/>
              </a:rPr>
              <a:t>i</a:t>
            </a:r>
            <a:r>
              <a:rPr sz="1600" spc="-15" dirty="0">
                <a:latin typeface="Arial"/>
                <a:cs typeface="Arial"/>
              </a:rPr>
              <a:t>on</a:t>
            </a:r>
            <a:endParaRPr sz="1600">
              <a:latin typeface="Arial"/>
              <a:cs typeface="Arial"/>
            </a:endParaRPr>
          </a:p>
          <a:p>
            <a:pPr marL="12700">
              <a:lnSpc>
                <a:spcPct val="100000"/>
              </a:lnSpc>
            </a:pPr>
            <a:r>
              <a:rPr sz="1600" spc="-10" dirty="0">
                <a:latin typeface="Arial"/>
                <a:cs typeface="Arial"/>
              </a:rPr>
              <a:t>–blocking</a:t>
            </a:r>
            <a:r>
              <a:rPr sz="1600" spc="-25" dirty="0">
                <a:latin typeface="Arial"/>
                <a:cs typeface="Arial"/>
              </a:rPr>
              <a:t> </a:t>
            </a:r>
            <a:r>
              <a:rPr sz="1600" spc="-10" dirty="0">
                <a:latin typeface="Arial"/>
                <a:cs typeface="Arial"/>
              </a:rPr>
              <a:t>is used</a:t>
            </a:r>
            <a:r>
              <a:rPr sz="1600" spc="-5" dirty="0">
                <a:latin typeface="Arial"/>
                <a:cs typeface="Arial"/>
              </a:rPr>
              <a:t> </a:t>
            </a:r>
            <a:r>
              <a:rPr sz="1600" spc="-10" dirty="0">
                <a:latin typeface="Arial"/>
                <a:cs typeface="Arial"/>
              </a:rPr>
              <a:t>to</a:t>
            </a:r>
            <a:r>
              <a:rPr sz="1600" spc="10" dirty="0">
                <a:latin typeface="Arial"/>
                <a:cs typeface="Arial"/>
              </a:rPr>
              <a:t> </a:t>
            </a:r>
            <a:r>
              <a:rPr sz="1600" spc="-10" dirty="0">
                <a:latin typeface="Arial"/>
                <a:cs typeface="Arial"/>
              </a:rPr>
              <a:t>prevent</a:t>
            </a:r>
            <a:r>
              <a:rPr sz="1600" spc="20" dirty="0">
                <a:latin typeface="Arial"/>
                <a:cs typeface="Arial"/>
              </a:rPr>
              <a:t> </a:t>
            </a:r>
            <a:r>
              <a:rPr sz="1600" spc="-10" dirty="0">
                <a:latin typeface="Arial"/>
                <a:cs typeface="Arial"/>
              </a:rPr>
              <a:t>shapes from</a:t>
            </a:r>
            <a:r>
              <a:rPr sz="1600" spc="20" dirty="0">
                <a:latin typeface="Arial"/>
                <a:cs typeface="Arial"/>
              </a:rPr>
              <a:t> </a:t>
            </a:r>
            <a:r>
              <a:rPr sz="1600" spc="-10" dirty="0">
                <a:latin typeface="Arial"/>
                <a:cs typeface="Arial"/>
              </a:rPr>
              <a:t>rol</a:t>
            </a:r>
            <a:r>
              <a:rPr sz="1600" dirty="0">
                <a:latin typeface="Arial"/>
                <a:cs typeface="Arial"/>
              </a:rPr>
              <a:t>l</a:t>
            </a:r>
            <a:r>
              <a:rPr sz="1600" spc="-10" dirty="0">
                <a:latin typeface="Arial"/>
                <a:cs typeface="Arial"/>
              </a:rPr>
              <a:t>ing</a:t>
            </a:r>
            <a:endParaRPr sz="1600">
              <a:latin typeface="Arial"/>
              <a:cs typeface="Arial"/>
            </a:endParaRPr>
          </a:p>
        </p:txBody>
      </p:sp>
      <p:sp>
        <p:nvSpPr>
          <p:cNvPr id="7" name="object 7" title="Red arrow pointing to blocking"/>
          <p:cNvSpPr/>
          <p:nvPr/>
        </p:nvSpPr>
        <p:spPr>
          <a:xfrm>
            <a:off x="3057144" y="4537455"/>
            <a:ext cx="2310765" cy="1068070"/>
          </a:xfrm>
          <a:custGeom>
            <a:avLst/>
            <a:gdLst/>
            <a:ahLst/>
            <a:cxnLst/>
            <a:rect l="l" t="t" r="r" b="b"/>
            <a:pathLst>
              <a:path w="2310765" h="1068070">
                <a:moveTo>
                  <a:pt x="2204917" y="44129"/>
                </a:moveTo>
                <a:lnTo>
                  <a:pt x="0" y="1033145"/>
                </a:lnTo>
                <a:lnTo>
                  <a:pt x="15620" y="1067930"/>
                </a:lnTo>
                <a:lnTo>
                  <a:pt x="2219799" y="79258"/>
                </a:lnTo>
                <a:lnTo>
                  <a:pt x="2241983" y="48302"/>
                </a:lnTo>
                <a:lnTo>
                  <a:pt x="2204917" y="44129"/>
                </a:lnTo>
                <a:close/>
              </a:path>
              <a:path w="2310765" h="1068070">
                <a:moveTo>
                  <a:pt x="2292943" y="15621"/>
                </a:moveTo>
                <a:lnTo>
                  <a:pt x="2268473" y="15621"/>
                </a:lnTo>
                <a:lnTo>
                  <a:pt x="2284095" y="50419"/>
                </a:lnTo>
                <a:lnTo>
                  <a:pt x="2219799" y="79258"/>
                </a:lnTo>
                <a:lnTo>
                  <a:pt x="2183765" y="129540"/>
                </a:lnTo>
                <a:lnTo>
                  <a:pt x="2180247" y="140984"/>
                </a:lnTo>
                <a:lnTo>
                  <a:pt x="2184037" y="152070"/>
                </a:lnTo>
                <a:lnTo>
                  <a:pt x="2196600" y="158502"/>
                </a:lnTo>
                <a:lnTo>
                  <a:pt x="2207411" y="157697"/>
                </a:lnTo>
                <a:lnTo>
                  <a:pt x="2214753" y="151765"/>
                </a:lnTo>
                <a:lnTo>
                  <a:pt x="2310765" y="17526"/>
                </a:lnTo>
                <a:lnTo>
                  <a:pt x="2292943" y="15621"/>
                </a:lnTo>
                <a:close/>
              </a:path>
              <a:path w="2310765" h="1068070">
                <a:moveTo>
                  <a:pt x="2241983" y="48302"/>
                </a:moveTo>
                <a:lnTo>
                  <a:pt x="2219799" y="79258"/>
                </a:lnTo>
                <a:lnTo>
                  <a:pt x="2280697" y="51943"/>
                </a:lnTo>
                <a:lnTo>
                  <a:pt x="2274316" y="51943"/>
                </a:lnTo>
                <a:lnTo>
                  <a:pt x="2241983" y="48302"/>
                </a:lnTo>
                <a:close/>
              </a:path>
              <a:path w="2310765" h="1068070">
                <a:moveTo>
                  <a:pt x="2260854" y="21971"/>
                </a:moveTo>
                <a:lnTo>
                  <a:pt x="2241983" y="48302"/>
                </a:lnTo>
                <a:lnTo>
                  <a:pt x="2274316" y="51943"/>
                </a:lnTo>
                <a:lnTo>
                  <a:pt x="2260854" y="21971"/>
                </a:lnTo>
                <a:close/>
              </a:path>
              <a:path w="2310765" h="1068070">
                <a:moveTo>
                  <a:pt x="2271324" y="21971"/>
                </a:moveTo>
                <a:lnTo>
                  <a:pt x="2260854" y="21971"/>
                </a:lnTo>
                <a:lnTo>
                  <a:pt x="2274316" y="51943"/>
                </a:lnTo>
                <a:lnTo>
                  <a:pt x="2280697" y="51943"/>
                </a:lnTo>
                <a:lnTo>
                  <a:pt x="2284095" y="50419"/>
                </a:lnTo>
                <a:lnTo>
                  <a:pt x="2271324" y="21971"/>
                </a:lnTo>
                <a:close/>
              </a:path>
              <a:path w="2310765" h="1068070">
                <a:moveTo>
                  <a:pt x="2268473" y="15621"/>
                </a:moveTo>
                <a:lnTo>
                  <a:pt x="2204917" y="44129"/>
                </a:lnTo>
                <a:lnTo>
                  <a:pt x="2241983" y="48302"/>
                </a:lnTo>
                <a:lnTo>
                  <a:pt x="2260854" y="21971"/>
                </a:lnTo>
                <a:lnTo>
                  <a:pt x="2271324" y="21971"/>
                </a:lnTo>
                <a:lnTo>
                  <a:pt x="2268473" y="15621"/>
                </a:lnTo>
                <a:close/>
              </a:path>
              <a:path w="2310765" h="1068070">
                <a:moveTo>
                  <a:pt x="2146808" y="0"/>
                </a:moveTo>
                <a:lnTo>
                  <a:pt x="2133993" y="3249"/>
                </a:lnTo>
                <a:lnTo>
                  <a:pt x="2126359" y="13773"/>
                </a:lnTo>
                <a:lnTo>
                  <a:pt x="2128479" y="28067"/>
                </a:lnTo>
                <a:lnTo>
                  <a:pt x="2137224" y="36507"/>
                </a:lnTo>
                <a:lnTo>
                  <a:pt x="2204917" y="44129"/>
                </a:lnTo>
                <a:lnTo>
                  <a:pt x="2268473" y="15621"/>
                </a:lnTo>
                <a:lnTo>
                  <a:pt x="2292943" y="15621"/>
                </a:lnTo>
                <a:lnTo>
                  <a:pt x="2146808" y="0"/>
                </a:lnTo>
                <a:close/>
              </a:path>
            </a:pathLst>
          </a:custGeom>
          <a:solidFill>
            <a:srgbClr val="CC0000"/>
          </a:solidFill>
        </p:spPr>
        <p:txBody>
          <a:bodyPr wrap="square" lIns="0" tIns="0" rIns="0" bIns="0" rtlCol="0"/>
          <a:lstStyle/>
          <a:p>
            <a:endParaRPr/>
          </a:p>
        </p:txBody>
      </p:sp>
      <p:sp>
        <p:nvSpPr>
          <p:cNvPr id="9" name="Title 8" hidden="1"/>
          <p:cNvSpPr>
            <a:spLocks noGrp="1"/>
          </p:cNvSpPr>
          <p:nvPr>
            <p:ph type="title"/>
          </p:nvPr>
        </p:nvSpPr>
        <p:spPr>
          <a:xfrm>
            <a:off x="556361" y="555615"/>
            <a:ext cx="8031276" cy="1107996"/>
          </a:xfrm>
        </p:spPr>
        <p:txBody>
          <a:bodyPr/>
          <a:lstStyle/>
          <a:p>
            <a:r>
              <a:rPr lang="en-US" dirty="0" smtClean="0"/>
              <a:t>Material Handling Equipment – Stacking Steel Pipe</a:t>
            </a:r>
            <a:endParaRPr lang="en-US" dirty="0"/>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59</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4CC"/>
            </a:solidFill>
          </a:ln>
        </p:spPr>
        <p:txBody>
          <a:bodyPr wrap="square" lIns="0" tIns="0" rIns="0" bIns="0" rtlCol="0"/>
          <a:lstStyle/>
          <a:p>
            <a:endParaRPr/>
          </a:p>
        </p:txBody>
      </p:sp>
      <p:sp>
        <p:nvSpPr>
          <p:cNvPr id="3" name="object 3"/>
          <p:cNvSpPr txBox="1"/>
          <p:nvPr/>
        </p:nvSpPr>
        <p:spPr>
          <a:xfrm>
            <a:off x="535940" y="473947"/>
            <a:ext cx="6322060" cy="855344"/>
          </a:xfrm>
          <a:prstGeom prst="rect">
            <a:avLst/>
          </a:prstGeom>
        </p:spPr>
        <p:txBody>
          <a:bodyPr vert="horz" wrap="square" lIns="0" tIns="0" rIns="0" bIns="0" rtlCol="0">
            <a:spAutoFit/>
          </a:bodyPr>
          <a:lstStyle/>
          <a:p>
            <a:pPr marL="12700">
              <a:lnSpc>
                <a:spcPct val="100000"/>
              </a:lnSpc>
              <a:tabLst>
                <a:tab pos="3947795" algn="l"/>
              </a:tabLst>
            </a:pPr>
            <a:r>
              <a:rPr sz="3600" b="1" dirty="0">
                <a:solidFill>
                  <a:srgbClr val="0C2FB8"/>
                </a:solidFill>
                <a:latin typeface="Arial"/>
                <a:cs typeface="Arial"/>
              </a:rPr>
              <a:t>Mate</a:t>
            </a:r>
            <a:r>
              <a:rPr sz="3600" b="1" spc="5" dirty="0">
                <a:solidFill>
                  <a:srgbClr val="0C2FB8"/>
                </a:solidFill>
                <a:latin typeface="Arial"/>
                <a:cs typeface="Arial"/>
              </a:rPr>
              <a:t>r</a:t>
            </a:r>
            <a:r>
              <a:rPr sz="3600" b="1" dirty="0">
                <a:solidFill>
                  <a:srgbClr val="0C2FB8"/>
                </a:solidFill>
                <a:latin typeface="Arial"/>
                <a:cs typeface="Arial"/>
              </a:rPr>
              <a:t>ial</a:t>
            </a:r>
            <a:r>
              <a:rPr sz="3600" b="1" spc="-15" dirty="0">
                <a:solidFill>
                  <a:srgbClr val="0C2FB8"/>
                </a:solidFill>
                <a:latin typeface="Arial"/>
                <a:cs typeface="Arial"/>
              </a:rPr>
              <a:t> </a:t>
            </a:r>
            <a:r>
              <a:rPr sz="3600" b="1" dirty="0">
                <a:solidFill>
                  <a:srgbClr val="0C2FB8"/>
                </a:solidFill>
                <a:latin typeface="Arial"/>
                <a:cs typeface="Arial"/>
              </a:rPr>
              <a:t>Handli</a:t>
            </a:r>
            <a:r>
              <a:rPr sz="3600" b="1" spc="-15" dirty="0">
                <a:solidFill>
                  <a:srgbClr val="0C2FB8"/>
                </a:solidFill>
                <a:latin typeface="Arial"/>
                <a:cs typeface="Arial"/>
              </a:rPr>
              <a:t>n</a:t>
            </a:r>
            <a:r>
              <a:rPr sz="3600" b="1" dirty="0">
                <a:solidFill>
                  <a:srgbClr val="0C2FB8"/>
                </a:solidFill>
                <a:latin typeface="Arial"/>
                <a:cs typeface="Arial"/>
              </a:rPr>
              <a:t>g	Equi</a:t>
            </a:r>
            <a:r>
              <a:rPr sz="3600" b="1" spc="-15" dirty="0">
                <a:solidFill>
                  <a:srgbClr val="0C2FB8"/>
                </a:solidFill>
                <a:latin typeface="Arial"/>
                <a:cs typeface="Arial"/>
              </a:rPr>
              <a:t>p</a:t>
            </a:r>
            <a:r>
              <a:rPr sz="3600" b="1" dirty="0">
                <a:solidFill>
                  <a:srgbClr val="0C2FB8"/>
                </a:solidFill>
                <a:latin typeface="Arial"/>
                <a:cs typeface="Arial"/>
              </a:rPr>
              <a:t>ment</a:t>
            </a:r>
            <a:endParaRPr sz="3600">
              <a:latin typeface="Arial"/>
              <a:cs typeface="Arial"/>
            </a:endParaRPr>
          </a:p>
          <a:p>
            <a:pPr marL="12700">
              <a:lnSpc>
                <a:spcPct val="100000"/>
              </a:lnSpc>
              <a:spcBef>
                <a:spcPts val="35"/>
              </a:spcBef>
            </a:pPr>
            <a:r>
              <a:rPr sz="2400" b="1" dirty="0">
                <a:solidFill>
                  <a:srgbClr val="0C2FB8"/>
                </a:solidFill>
                <a:latin typeface="Arial"/>
                <a:cs typeface="Arial"/>
              </a:rPr>
              <a:t>Module</a:t>
            </a:r>
            <a:r>
              <a:rPr sz="2400" b="1" spc="-20" dirty="0">
                <a:solidFill>
                  <a:srgbClr val="0C2FB8"/>
                </a:solidFill>
                <a:latin typeface="Arial"/>
                <a:cs typeface="Arial"/>
              </a:rPr>
              <a:t> </a:t>
            </a:r>
            <a:r>
              <a:rPr sz="2400" b="1" dirty="0">
                <a:solidFill>
                  <a:srgbClr val="0C2FB8"/>
                </a:solidFill>
                <a:latin typeface="Arial"/>
                <a:cs typeface="Arial"/>
              </a:rPr>
              <a:t>3</a:t>
            </a:r>
            <a:endParaRPr sz="2400">
              <a:latin typeface="Arial"/>
              <a:cs typeface="Arial"/>
            </a:endParaRPr>
          </a:p>
        </p:txBody>
      </p:sp>
      <p:sp>
        <p:nvSpPr>
          <p:cNvPr id="4" name="object 4"/>
          <p:cNvSpPr txBox="1"/>
          <p:nvPr/>
        </p:nvSpPr>
        <p:spPr>
          <a:xfrm>
            <a:off x="8411718" y="6461204"/>
            <a:ext cx="196215" cy="177800"/>
          </a:xfrm>
          <a:prstGeom prst="rect">
            <a:avLst/>
          </a:prstGeom>
        </p:spPr>
        <p:txBody>
          <a:bodyPr vert="horz" wrap="square" lIns="0" tIns="0" rIns="0" bIns="0" rtlCol="0">
            <a:spAutoFit/>
          </a:bodyPr>
          <a:lstStyle/>
          <a:p>
            <a:pPr marL="12700">
              <a:lnSpc>
                <a:spcPct val="100000"/>
              </a:lnSpc>
            </a:pPr>
            <a:r>
              <a:rPr sz="1200" dirty="0">
                <a:solidFill>
                  <a:srgbClr val="888888"/>
                </a:solidFill>
                <a:latin typeface="Arial"/>
                <a:cs typeface="Arial"/>
              </a:rPr>
              <a:t>60</a:t>
            </a:r>
            <a:endParaRPr sz="1200">
              <a:latin typeface="Arial"/>
              <a:cs typeface="Arial"/>
            </a:endParaRPr>
          </a:p>
        </p:txBody>
      </p:sp>
      <p:sp>
        <p:nvSpPr>
          <p:cNvPr id="5" name="object 5"/>
          <p:cNvSpPr txBox="1"/>
          <p:nvPr/>
        </p:nvSpPr>
        <p:spPr>
          <a:xfrm>
            <a:off x="459740" y="1793779"/>
            <a:ext cx="7249795" cy="696595"/>
          </a:xfrm>
          <a:prstGeom prst="rect">
            <a:avLst/>
          </a:prstGeom>
        </p:spPr>
        <p:txBody>
          <a:bodyPr vert="horz" wrap="square" lIns="0" tIns="0" rIns="0" bIns="0" rtlCol="0">
            <a:spAutoFit/>
          </a:bodyPr>
          <a:lstStyle/>
          <a:p>
            <a:pPr marL="12700">
              <a:lnSpc>
                <a:spcPct val="100000"/>
              </a:lnSpc>
            </a:pPr>
            <a:r>
              <a:rPr sz="2400" b="1" dirty="0">
                <a:solidFill>
                  <a:srgbClr val="0C2FB8"/>
                </a:solidFill>
                <a:latin typeface="Arial"/>
                <a:cs typeface="Arial"/>
              </a:rPr>
              <a:t>String</a:t>
            </a:r>
            <a:r>
              <a:rPr sz="2400" b="1" spc="-25" dirty="0">
                <a:solidFill>
                  <a:srgbClr val="0C2FB8"/>
                </a:solidFill>
                <a:latin typeface="Arial"/>
                <a:cs typeface="Arial"/>
              </a:rPr>
              <a:t> </a:t>
            </a:r>
            <a:r>
              <a:rPr sz="2400" b="1" dirty="0">
                <a:solidFill>
                  <a:srgbClr val="0C2FB8"/>
                </a:solidFill>
                <a:latin typeface="Arial"/>
                <a:cs typeface="Arial"/>
              </a:rPr>
              <a:t>coils</a:t>
            </a:r>
            <a:endParaRPr sz="2400">
              <a:latin typeface="Arial"/>
              <a:cs typeface="Arial"/>
            </a:endParaRPr>
          </a:p>
          <a:p>
            <a:pPr marL="355600" indent="-342900">
              <a:lnSpc>
                <a:spcPct val="100000"/>
              </a:lnSpc>
              <a:buClr>
                <a:srgbClr val="0C2FB8"/>
              </a:buClr>
              <a:buFont typeface="Wingdings"/>
              <a:buChar char=""/>
              <a:tabLst>
                <a:tab pos="355600" algn="l"/>
              </a:tabLst>
            </a:pPr>
            <a:r>
              <a:rPr sz="2400" dirty="0">
                <a:latin typeface="Arial"/>
                <a:cs typeface="Arial"/>
              </a:rPr>
              <a:t>Steel</a:t>
            </a:r>
            <a:r>
              <a:rPr sz="2400" spc="-10" dirty="0">
                <a:latin typeface="Arial"/>
                <a:cs typeface="Arial"/>
              </a:rPr>
              <a:t> </a:t>
            </a:r>
            <a:r>
              <a:rPr sz="2400" dirty="0">
                <a:latin typeface="Arial"/>
                <a:cs typeface="Arial"/>
              </a:rPr>
              <a:t>coi</a:t>
            </a:r>
            <a:r>
              <a:rPr sz="2400" spc="-10" dirty="0">
                <a:latin typeface="Arial"/>
                <a:cs typeface="Arial"/>
              </a:rPr>
              <a:t>l</a:t>
            </a:r>
            <a:r>
              <a:rPr sz="2400" dirty="0">
                <a:latin typeface="Arial"/>
                <a:cs typeface="Arial"/>
              </a:rPr>
              <a:t>s</a:t>
            </a:r>
            <a:r>
              <a:rPr sz="2400" spc="25" dirty="0">
                <a:latin typeface="Arial"/>
                <a:cs typeface="Arial"/>
              </a:rPr>
              <a:t> </a:t>
            </a:r>
            <a:r>
              <a:rPr sz="2400" dirty="0">
                <a:latin typeface="Arial"/>
                <a:cs typeface="Arial"/>
              </a:rPr>
              <a:t>sho</a:t>
            </a:r>
            <a:r>
              <a:rPr sz="2400" spc="-10" dirty="0">
                <a:latin typeface="Arial"/>
                <a:cs typeface="Arial"/>
              </a:rPr>
              <a:t>u</a:t>
            </a:r>
            <a:r>
              <a:rPr sz="2400" dirty="0">
                <a:latin typeface="Arial"/>
                <a:cs typeface="Arial"/>
              </a:rPr>
              <a:t>ld</a:t>
            </a:r>
            <a:r>
              <a:rPr sz="2400" spc="15" dirty="0">
                <a:latin typeface="Arial"/>
                <a:cs typeface="Arial"/>
              </a:rPr>
              <a:t> </a:t>
            </a:r>
            <a:r>
              <a:rPr sz="2400" dirty="0">
                <a:latin typeface="Arial"/>
                <a:cs typeface="Arial"/>
              </a:rPr>
              <a:t>be b</a:t>
            </a:r>
            <a:r>
              <a:rPr sz="2400" spc="-10" dirty="0">
                <a:latin typeface="Arial"/>
                <a:cs typeface="Arial"/>
              </a:rPr>
              <a:t>l</a:t>
            </a:r>
            <a:r>
              <a:rPr sz="2400" dirty="0">
                <a:latin typeface="Arial"/>
                <a:cs typeface="Arial"/>
              </a:rPr>
              <a:t>ocked</a:t>
            </a:r>
            <a:r>
              <a:rPr sz="2400" spc="15" dirty="0">
                <a:latin typeface="Arial"/>
                <a:cs typeface="Arial"/>
              </a:rPr>
              <a:t> </a:t>
            </a:r>
            <a:r>
              <a:rPr sz="2400" dirty="0">
                <a:latin typeface="Arial"/>
                <a:cs typeface="Arial"/>
              </a:rPr>
              <a:t>to</a:t>
            </a:r>
            <a:r>
              <a:rPr sz="2400" spc="-20" dirty="0">
                <a:latin typeface="Arial"/>
                <a:cs typeface="Arial"/>
              </a:rPr>
              <a:t> </a:t>
            </a:r>
            <a:r>
              <a:rPr sz="2400" dirty="0">
                <a:latin typeface="Arial"/>
                <a:cs typeface="Arial"/>
              </a:rPr>
              <a:t>prevent </a:t>
            </a:r>
            <a:r>
              <a:rPr sz="2400" spc="5" dirty="0">
                <a:latin typeface="Arial"/>
                <a:cs typeface="Arial"/>
              </a:rPr>
              <a:t>m</a:t>
            </a:r>
            <a:r>
              <a:rPr sz="2400" dirty="0">
                <a:latin typeface="Arial"/>
                <a:cs typeface="Arial"/>
              </a:rPr>
              <a:t>ovement</a:t>
            </a:r>
            <a:endParaRPr sz="2400">
              <a:latin typeface="Arial"/>
              <a:cs typeface="Arial"/>
            </a:endParaRPr>
          </a:p>
        </p:txBody>
      </p:sp>
      <p:sp>
        <p:nvSpPr>
          <p:cNvPr id="6" name="object 6" title="Photo - an example of blocking of round coil - steel coils weighing 10 tons are blocled to prevent rolling"/>
          <p:cNvSpPr/>
          <p:nvPr/>
        </p:nvSpPr>
        <p:spPr>
          <a:xfrm>
            <a:off x="2150872" y="2694838"/>
            <a:ext cx="4724781" cy="368261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7"/>
          <p:cNvSpPr txBox="1"/>
          <p:nvPr/>
        </p:nvSpPr>
        <p:spPr>
          <a:xfrm>
            <a:off x="2229992" y="6468861"/>
            <a:ext cx="4539615" cy="203835"/>
          </a:xfrm>
          <a:prstGeom prst="rect">
            <a:avLst/>
          </a:prstGeom>
        </p:spPr>
        <p:txBody>
          <a:bodyPr vert="horz" wrap="square" lIns="0" tIns="0" rIns="0" bIns="0" rtlCol="0">
            <a:spAutoFit/>
          </a:bodyPr>
          <a:lstStyle/>
          <a:p>
            <a:pPr marL="12700">
              <a:lnSpc>
                <a:spcPct val="100000"/>
              </a:lnSpc>
            </a:pPr>
            <a:r>
              <a:rPr sz="1400" dirty="0">
                <a:latin typeface="Arial"/>
                <a:cs typeface="Arial"/>
              </a:rPr>
              <a:t>Steel</a:t>
            </a:r>
            <a:r>
              <a:rPr sz="1400" spc="-20" dirty="0">
                <a:latin typeface="Arial"/>
                <a:cs typeface="Arial"/>
              </a:rPr>
              <a:t> </a:t>
            </a:r>
            <a:r>
              <a:rPr sz="1400" dirty="0">
                <a:latin typeface="Arial"/>
                <a:cs typeface="Arial"/>
              </a:rPr>
              <a:t>coils</a:t>
            </a:r>
            <a:r>
              <a:rPr sz="1400" spc="-15" dirty="0">
                <a:latin typeface="Arial"/>
                <a:cs typeface="Arial"/>
              </a:rPr>
              <a:t> </a:t>
            </a:r>
            <a:r>
              <a:rPr sz="1400" spc="-20" dirty="0">
                <a:latin typeface="Arial"/>
                <a:cs typeface="Arial"/>
              </a:rPr>
              <a:t>w</a:t>
            </a:r>
            <a:r>
              <a:rPr sz="1400" dirty="0">
                <a:latin typeface="Arial"/>
                <a:cs typeface="Arial"/>
              </a:rPr>
              <a:t>eighing</a:t>
            </a:r>
            <a:r>
              <a:rPr sz="1400" spc="-20" dirty="0">
                <a:latin typeface="Arial"/>
                <a:cs typeface="Arial"/>
              </a:rPr>
              <a:t> </a:t>
            </a:r>
            <a:r>
              <a:rPr sz="1400" dirty="0">
                <a:latin typeface="Arial"/>
                <a:cs typeface="Arial"/>
              </a:rPr>
              <a:t>10</a:t>
            </a:r>
            <a:r>
              <a:rPr sz="1400" spc="-10" dirty="0">
                <a:latin typeface="Arial"/>
                <a:cs typeface="Arial"/>
              </a:rPr>
              <a:t> </a:t>
            </a:r>
            <a:r>
              <a:rPr sz="1400" dirty="0">
                <a:latin typeface="Arial"/>
                <a:cs typeface="Arial"/>
              </a:rPr>
              <a:t>tons</a:t>
            </a:r>
            <a:r>
              <a:rPr sz="1400" spc="-30" dirty="0">
                <a:latin typeface="Arial"/>
                <a:cs typeface="Arial"/>
              </a:rPr>
              <a:t> </a:t>
            </a:r>
            <a:r>
              <a:rPr sz="1400" dirty="0">
                <a:latin typeface="Arial"/>
                <a:cs typeface="Arial"/>
              </a:rPr>
              <a:t>are</a:t>
            </a:r>
            <a:r>
              <a:rPr sz="1400" spc="-20" dirty="0">
                <a:latin typeface="Arial"/>
                <a:cs typeface="Arial"/>
              </a:rPr>
              <a:t> </a:t>
            </a:r>
            <a:r>
              <a:rPr sz="1400" dirty="0">
                <a:latin typeface="Arial"/>
                <a:cs typeface="Arial"/>
              </a:rPr>
              <a:t>blocked</a:t>
            </a:r>
            <a:r>
              <a:rPr sz="1400" spc="-45" dirty="0">
                <a:latin typeface="Arial"/>
                <a:cs typeface="Arial"/>
              </a:rPr>
              <a:t> </a:t>
            </a:r>
            <a:r>
              <a:rPr sz="1400" dirty="0">
                <a:latin typeface="Arial"/>
                <a:cs typeface="Arial"/>
              </a:rPr>
              <a:t>to</a:t>
            </a:r>
            <a:r>
              <a:rPr sz="1400" spc="-20" dirty="0">
                <a:latin typeface="Arial"/>
                <a:cs typeface="Arial"/>
              </a:rPr>
              <a:t> </a:t>
            </a:r>
            <a:r>
              <a:rPr sz="1400" dirty="0">
                <a:latin typeface="Arial"/>
                <a:cs typeface="Arial"/>
              </a:rPr>
              <a:t>pre</a:t>
            </a:r>
            <a:r>
              <a:rPr sz="1400" spc="-20" dirty="0">
                <a:latin typeface="Arial"/>
                <a:cs typeface="Arial"/>
              </a:rPr>
              <a:t>v</a:t>
            </a:r>
            <a:r>
              <a:rPr sz="1400" dirty="0">
                <a:latin typeface="Arial"/>
                <a:cs typeface="Arial"/>
              </a:rPr>
              <a:t>ent</a:t>
            </a:r>
            <a:r>
              <a:rPr sz="1400" spc="-15" dirty="0">
                <a:latin typeface="Arial"/>
                <a:cs typeface="Arial"/>
              </a:rPr>
              <a:t> </a:t>
            </a:r>
            <a:r>
              <a:rPr sz="1400" dirty="0">
                <a:latin typeface="Arial"/>
                <a:cs typeface="Arial"/>
              </a:rPr>
              <a:t>rolling</a:t>
            </a:r>
            <a:endParaRPr sz="1400">
              <a:latin typeface="Arial"/>
              <a:cs typeface="Arial"/>
            </a:endParaRPr>
          </a:p>
        </p:txBody>
      </p:sp>
      <p:sp>
        <p:nvSpPr>
          <p:cNvPr id="8" name="object 8"/>
          <p:cNvSpPr txBox="1"/>
          <p:nvPr/>
        </p:nvSpPr>
        <p:spPr>
          <a:xfrm>
            <a:off x="315874" y="5430052"/>
            <a:ext cx="1409065" cy="203835"/>
          </a:xfrm>
          <a:prstGeom prst="rect">
            <a:avLst/>
          </a:prstGeom>
        </p:spPr>
        <p:txBody>
          <a:bodyPr vert="horz" wrap="square" lIns="0" tIns="0" rIns="0" bIns="0" rtlCol="0">
            <a:spAutoFit/>
          </a:bodyPr>
          <a:lstStyle/>
          <a:p>
            <a:pPr marL="12700">
              <a:lnSpc>
                <a:spcPct val="100000"/>
              </a:lnSpc>
            </a:pPr>
            <a:r>
              <a:rPr sz="1400" spc="-10" dirty="0">
                <a:latin typeface="Arial"/>
                <a:cs typeface="Arial"/>
              </a:rPr>
              <a:t>T</a:t>
            </a:r>
            <a:r>
              <a:rPr sz="1400" dirty="0">
                <a:latin typeface="Arial"/>
                <a:cs typeface="Arial"/>
              </a:rPr>
              <a:t>apered</a:t>
            </a:r>
            <a:r>
              <a:rPr sz="1400" spc="-35" dirty="0">
                <a:latin typeface="Arial"/>
                <a:cs typeface="Arial"/>
              </a:rPr>
              <a:t> </a:t>
            </a:r>
            <a:r>
              <a:rPr sz="1400" dirty="0">
                <a:latin typeface="Arial"/>
                <a:cs typeface="Arial"/>
              </a:rPr>
              <a:t>Blocking</a:t>
            </a:r>
            <a:endParaRPr sz="1400">
              <a:latin typeface="Arial"/>
              <a:cs typeface="Arial"/>
            </a:endParaRPr>
          </a:p>
        </p:txBody>
      </p:sp>
      <p:sp>
        <p:nvSpPr>
          <p:cNvPr id="9" name="object 9" title="Red arrow pointing to tapered blocking"/>
          <p:cNvSpPr/>
          <p:nvPr/>
        </p:nvSpPr>
        <p:spPr>
          <a:xfrm>
            <a:off x="1811401" y="5503036"/>
            <a:ext cx="2501265" cy="515620"/>
          </a:xfrm>
          <a:custGeom>
            <a:avLst/>
            <a:gdLst/>
            <a:ahLst/>
            <a:cxnLst/>
            <a:rect l="l" t="t" r="r" b="b"/>
            <a:pathLst>
              <a:path w="2501265" h="515620">
                <a:moveTo>
                  <a:pt x="2393372" y="457898"/>
                </a:moveTo>
                <a:lnTo>
                  <a:pt x="2326043" y="483960"/>
                </a:lnTo>
                <a:lnTo>
                  <a:pt x="2321928" y="494192"/>
                </a:lnTo>
                <a:lnTo>
                  <a:pt x="2324506" y="508086"/>
                </a:lnTo>
                <a:lnTo>
                  <a:pt x="2334261" y="515061"/>
                </a:lnTo>
                <a:lnTo>
                  <a:pt x="2346452" y="514731"/>
                </a:lnTo>
                <a:lnTo>
                  <a:pt x="2468179" y="469734"/>
                </a:lnTo>
                <a:lnTo>
                  <a:pt x="2460752" y="469734"/>
                </a:lnTo>
                <a:lnTo>
                  <a:pt x="2393372" y="457898"/>
                </a:lnTo>
                <a:close/>
              </a:path>
              <a:path w="2501265" h="515620">
                <a:moveTo>
                  <a:pt x="2427219" y="444797"/>
                </a:moveTo>
                <a:lnTo>
                  <a:pt x="2393372" y="457898"/>
                </a:lnTo>
                <a:lnTo>
                  <a:pt x="2460752" y="469734"/>
                </a:lnTo>
                <a:lnTo>
                  <a:pt x="2461493" y="465518"/>
                </a:lnTo>
                <a:lnTo>
                  <a:pt x="2451735" y="465518"/>
                </a:lnTo>
                <a:lnTo>
                  <a:pt x="2427219" y="444797"/>
                </a:lnTo>
                <a:close/>
              </a:path>
              <a:path w="2501265" h="515620">
                <a:moveTo>
                  <a:pt x="2367155" y="347076"/>
                </a:moveTo>
                <a:lnTo>
                  <a:pt x="2356269" y="348714"/>
                </a:lnTo>
                <a:lnTo>
                  <a:pt x="2345424" y="358003"/>
                </a:lnTo>
                <a:lnTo>
                  <a:pt x="2344389" y="369769"/>
                </a:lnTo>
                <a:lnTo>
                  <a:pt x="2350643" y="380072"/>
                </a:lnTo>
                <a:lnTo>
                  <a:pt x="2397887" y="420004"/>
                </a:lnTo>
                <a:lnTo>
                  <a:pt x="2467356" y="432206"/>
                </a:lnTo>
                <a:lnTo>
                  <a:pt x="2460752" y="469734"/>
                </a:lnTo>
                <a:lnTo>
                  <a:pt x="2468179" y="469734"/>
                </a:lnTo>
                <a:lnTo>
                  <a:pt x="2501265" y="457504"/>
                </a:lnTo>
                <a:lnTo>
                  <a:pt x="2375281" y="350977"/>
                </a:lnTo>
                <a:lnTo>
                  <a:pt x="2367155" y="347076"/>
                </a:lnTo>
                <a:close/>
              </a:path>
              <a:path w="2501265" h="515620">
                <a:moveTo>
                  <a:pt x="2457450" y="433095"/>
                </a:moveTo>
                <a:lnTo>
                  <a:pt x="2427219" y="444797"/>
                </a:lnTo>
                <a:lnTo>
                  <a:pt x="2451735" y="465518"/>
                </a:lnTo>
                <a:lnTo>
                  <a:pt x="2457450" y="433095"/>
                </a:lnTo>
                <a:close/>
              </a:path>
              <a:path w="2501265" h="515620">
                <a:moveTo>
                  <a:pt x="2467199" y="433095"/>
                </a:moveTo>
                <a:lnTo>
                  <a:pt x="2457450" y="433095"/>
                </a:lnTo>
                <a:lnTo>
                  <a:pt x="2451735" y="465518"/>
                </a:lnTo>
                <a:lnTo>
                  <a:pt x="2461493" y="465518"/>
                </a:lnTo>
                <a:lnTo>
                  <a:pt x="2467199" y="433095"/>
                </a:lnTo>
                <a:close/>
              </a:path>
              <a:path w="2501265" h="515620">
                <a:moveTo>
                  <a:pt x="6604" y="0"/>
                </a:moveTo>
                <a:lnTo>
                  <a:pt x="0" y="37465"/>
                </a:lnTo>
                <a:lnTo>
                  <a:pt x="2393372" y="457898"/>
                </a:lnTo>
                <a:lnTo>
                  <a:pt x="2427219" y="444797"/>
                </a:lnTo>
                <a:lnTo>
                  <a:pt x="2397887" y="420004"/>
                </a:lnTo>
                <a:lnTo>
                  <a:pt x="6604" y="0"/>
                </a:lnTo>
                <a:close/>
              </a:path>
              <a:path w="2501265" h="515620">
                <a:moveTo>
                  <a:pt x="2397887" y="420004"/>
                </a:moveTo>
                <a:lnTo>
                  <a:pt x="2427219" y="444797"/>
                </a:lnTo>
                <a:lnTo>
                  <a:pt x="2457450" y="433095"/>
                </a:lnTo>
                <a:lnTo>
                  <a:pt x="2467199" y="433095"/>
                </a:lnTo>
                <a:lnTo>
                  <a:pt x="2467356" y="432206"/>
                </a:lnTo>
                <a:lnTo>
                  <a:pt x="2397887" y="420004"/>
                </a:lnTo>
                <a:close/>
              </a:path>
            </a:pathLst>
          </a:custGeom>
          <a:solidFill>
            <a:srgbClr val="CC0000"/>
          </a:solidFill>
        </p:spPr>
        <p:txBody>
          <a:bodyPr wrap="square" lIns="0" tIns="0" rIns="0" bIns="0" rtlCol="0"/>
          <a:lstStyle/>
          <a:p>
            <a:endParaRPr/>
          </a:p>
        </p:txBody>
      </p:sp>
      <p:sp>
        <p:nvSpPr>
          <p:cNvPr id="10" name="Title 9" hidden="1"/>
          <p:cNvSpPr>
            <a:spLocks noGrp="1"/>
          </p:cNvSpPr>
          <p:nvPr>
            <p:ph type="title"/>
          </p:nvPr>
        </p:nvSpPr>
        <p:spPr>
          <a:xfrm>
            <a:off x="556361" y="555615"/>
            <a:ext cx="8031276" cy="1107996"/>
          </a:xfrm>
        </p:spPr>
        <p:txBody>
          <a:bodyPr/>
          <a:lstStyle/>
          <a:p>
            <a:r>
              <a:rPr lang="en-US" dirty="0" smtClean="0"/>
              <a:t>Material Handling Equipment – String Coils</a:t>
            </a:r>
            <a:endParaRPr lang="en-US" dirty="0"/>
          </a:p>
        </p:txBody>
      </p:sp>
      <p:sp>
        <p:nvSpPr>
          <p:cNvPr id="11" name="Slide Number Placeholder 10"/>
          <p:cNvSpPr>
            <a:spLocks noGrp="1"/>
          </p:cNvSpPr>
          <p:nvPr>
            <p:ph type="sldNum" sz="quarter" idx="7"/>
          </p:nvPr>
        </p:nvSpPr>
        <p:spPr/>
        <p:txBody>
          <a:bodyPr/>
          <a:lstStyle/>
          <a:p>
            <a:pPr marL="110489">
              <a:lnSpc>
                <a:spcPct val="100000"/>
              </a:lnSpc>
            </a:pPr>
            <a:fld id="{81D60167-4931-47E6-BA6A-407CBD079E47}" type="slidenum">
              <a:rPr lang="en-US" smtClean="0"/>
              <a:t>61</a:t>
            </a:fld>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4CC"/>
            </a:solidFill>
          </a:ln>
        </p:spPr>
        <p:txBody>
          <a:bodyPr wrap="square" lIns="0" tIns="0" rIns="0" bIns="0" rtlCol="0"/>
          <a:lstStyle/>
          <a:p>
            <a:endParaRPr/>
          </a:p>
        </p:txBody>
      </p:sp>
      <p:sp>
        <p:nvSpPr>
          <p:cNvPr id="3" name="object 3"/>
          <p:cNvSpPr txBox="1"/>
          <p:nvPr/>
        </p:nvSpPr>
        <p:spPr>
          <a:xfrm>
            <a:off x="535940" y="486647"/>
            <a:ext cx="6322060" cy="457200"/>
          </a:xfrm>
          <a:prstGeom prst="rect">
            <a:avLst/>
          </a:prstGeom>
        </p:spPr>
        <p:txBody>
          <a:bodyPr vert="horz" wrap="square" lIns="0" tIns="0" rIns="0" bIns="0" rtlCol="0">
            <a:spAutoFit/>
          </a:bodyPr>
          <a:lstStyle/>
          <a:p>
            <a:pPr marL="12700">
              <a:lnSpc>
                <a:spcPts val="4285"/>
              </a:lnSpc>
              <a:tabLst>
                <a:tab pos="3947795" algn="l"/>
              </a:tabLst>
            </a:pPr>
            <a:r>
              <a:rPr sz="3600" b="1" dirty="0">
                <a:solidFill>
                  <a:srgbClr val="0C2FB8"/>
                </a:solidFill>
                <a:latin typeface="Arial"/>
                <a:cs typeface="Arial"/>
              </a:rPr>
              <a:t>Mate</a:t>
            </a:r>
            <a:r>
              <a:rPr sz="3600" b="1" spc="5" dirty="0">
                <a:solidFill>
                  <a:srgbClr val="0C2FB8"/>
                </a:solidFill>
                <a:latin typeface="Arial"/>
                <a:cs typeface="Arial"/>
              </a:rPr>
              <a:t>r</a:t>
            </a:r>
            <a:r>
              <a:rPr sz="3600" b="1" dirty="0">
                <a:solidFill>
                  <a:srgbClr val="0C2FB8"/>
                </a:solidFill>
                <a:latin typeface="Arial"/>
                <a:cs typeface="Arial"/>
              </a:rPr>
              <a:t>ial</a:t>
            </a:r>
            <a:r>
              <a:rPr sz="3600" b="1" spc="-15" dirty="0">
                <a:solidFill>
                  <a:srgbClr val="0C2FB8"/>
                </a:solidFill>
                <a:latin typeface="Arial"/>
                <a:cs typeface="Arial"/>
              </a:rPr>
              <a:t> </a:t>
            </a:r>
            <a:r>
              <a:rPr sz="3600" b="1" dirty="0">
                <a:solidFill>
                  <a:srgbClr val="0C2FB8"/>
                </a:solidFill>
                <a:latin typeface="Arial"/>
                <a:cs typeface="Arial"/>
              </a:rPr>
              <a:t>Handli</a:t>
            </a:r>
            <a:r>
              <a:rPr sz="3600" b="1" spc="-15" dirty="0">
                <a:solidFill>
                  <a:srgbClr val="0C2FB8"/>
                </a:solidFill>
                <a:latin typeface="Arial"/>
                <a:cs typeface="Arial"/>
              </a:rPr>
              <a:t>n</a:t>
            </a:r>
            <a:r>
              <a:rPr sz="3600" b="1" dirty="0">
                <a:solidFill>
                  <a:srgbClr val="0C2FB8"/>
                </a:solidFill>
                <a:latin typeface="Arial"/>
                <a:cs typeface="Arial"/>
              </a:rPr>
              <a:t>g	Equi</a:t>
            </a:r>
            <a:r>
              <a:rPr sz="3600" b="1" spc="-15" dirty="0">
                <a:solidFill>
                  <a:srgbClr val="0C2FB8"/>
                </a:solidFill>
                <a:latin typeface="Arial"/>
                <a:cs typeface="Arial"/>
              </a:rPr>
              <a:t>p</a:t>
            </a:r>
            <a:r>
              <a:rPr sz="3600" b="1" dirty="0">
                <a:solidFill>
                  <a:srgbClr val="0C2FB8"/>
                </a:solidFill>
                <a:latin typeface="Arial"/>
                <a:cs typeface="Arial"/>
              </a:rPr>
              <a:t>ment</a:t>
            </a:r>
            <a:endParaRPr sz="3600">
              <a:latin typeface="Arial"/>
              <a:cs typeface="Arial"/>
            </a:endParaRPr>
          </a:p>
        </p:txBody>
      </p:sp>
      <p:sp>
        <p:nvSpPr>
          <p:cNvPr id="4" name="object 4"/>
          <p:cNvSpPr txBox="1"/>
          <p:nvPr/>
        </p:nvSpPr>
        <p:spPr>
          <a:xfrm>
            <a:off x="535940" y="1011205"/>
            <a:ext cx="7560309" cy="2390140"/>
          </a:xfrm>
          <a:prstGeom prst="rect">
            <a:avLst/>
          </a:prstGeom>
        </p:spPr>
        <p:txBody>
          <a:bodyPr vert="horz" wrap="square" lIns="0" tIns="0" rIns="0" bIns="0" rtlCol="0">
            <a:spAutoFit/>
          </a:bodyPr>
          <a:lstStyle/>
          <a:p>
            <a:pPr marL="12700">
              <a:lnSpc>
                <a:spcPct val="100000"/>
              </a:lnSpc>
            </a:pPr>
            <a:r>
              <a:rPr sz="2400" b="1" dirty="0">
                <a:solidFill>
                  <a:srgbClr val="0C2FB8"/>
                </a:solidFill>
                <a:latin typeface="Arial"/>
                <a:cs typeface="Arial"/>
              </a:rPr>
              <a:t>Module</a:t>
            </a:r>
            <a:r>
              <a:rPr sz="2400" b="1" spc="-20" dirty="0">
                <a:solidFill>
                  <a:srgbClr val="0C2FB8"/>
                </a:solidFill>
                <a:latin typeface="Arial"/>
                <a:cs typeface="Arial"/>
              </a:rPr>
              <a:t> </a:t>
            </a:r>
            <a:r>
              <a:rPr sz="2400" b="1" dirty="0">
                <a:solidFill>
                  <a:srgbClr val="0C2FB8"/>
                </a:solidFill>
                <a:latin typeface="Arial"/>
                <a:cs typeface="Arial"/>
              </a:rPr>
              <a:t>3</a:t>
            </a:r>
            <a:endParaRPr sz="2400">
              <a:latin typeface="Arial"/>
              <a:cs typeface="Arial"/>
            </a:endParaRPr>
          </a:p>
          <a:p>
            <a:pPr marL="41275">
              <a:lnSpc>
                <a:spcPct val="100000"/>
              </a:lnSpc>
              <a:spcBef>
                <a:spcPts val="1910"/>
              </a:spcBef>
            </a:pPr>
            <a:r>
              <a:rPr sz="2400" b="1" dirty="0">
                <a:solidFill>
                  <a:srgbClr val="0C2FB8"/>
                </a:solidFill>
                <a:latin typeface="Arial"/>
                <a:cs typeface="Arial"/>
              </a:rPr>
              <a:t>Materials </a:t>
            </a:r>
            <a:r>
              <a:rPr sz="2400" b="1" spc="-15" dirty="0">
                <a:solidFill>
                  <a:srgbClr val="0C2FB8"/>
                </a:solidFill>
                <a:latin typeface="Arial"/>
                <a:cs typeface="Arial"/>
              </a:rPr>
              <a:t>S</a:t>
            </a:r>
            <a:r>
              <a:rPr sz="2400" b="1" dirty="0">
                <a:solidFill>
                  <a:srgbClr val="0C2FB8"/>
                </a:solidFill>
                <a:latin typeface="Arial"/>
                <a:cs typeface="Arial"/>
              </a:rPr>
              <a:t>torage</a:t>
            </a:r>
            <a:endParaRPr sz="2400">
              <a:latin typeface="Arial"/>
              <a:cs typeface="Arial"/>
            </a:endParaRPr>
          </a:p>
          <a:p>
            <a:pPr>
              <a:lnSpc>
                <a:spcPct val="100000"/>
              </a:lnSpc>
              <a:spcBef>
                <a:spcPts val="17"/>
              </a:spcBef>
            </a:pPr>
            <a:endParaRPr sz="2900">
              <a:latin typeface="Times New Roman"/>
              <a:cs typeface="Times New Roman"/>
            </a:endParaRPr>
          </a:p>
          <a:p>
            <a:pPr marL="498475" marR="5080" indent="-457200">
              <a:lnSpc>
                <a:spcPts val="2590"/>
              </a:lnSpc>
              <a:buClr>
                <a:srgbClr val="0C2FB8"/>
              </a:buClr>
              <a:buFont typeface="Wingdings"/>
              <a:buChar char=""/>
              <a:tabLst>
                <a:tab pos="499109" algn="l"/>
                <a:tab pos="5295900" algn="l"/>
              </a:tabLst>
            </a:pPr>
            <a:r>
              <a:rPr sz="2400" dirty="0">
                <a:latin typeface="Arial"/>
                <a:cs typeface="Arial"/>
              </a:rPr>
              <a:t>S</a:t>
            </a:r>
            <a:r>
              <a:rPr sz="2400" spc="-10" dirty="0">
                <a:latin typeface="Arial"/>
                <a:cs typeface="Arial"/>
              </a:rPr>
              <a:t>e</a:t>
            </a:r>
            <a:r>
              <a:rPr sz="2400" dirty="0">
                <a:latin typeface="Arial"/>
                <a:cs typeface="Arial"/>
              </a:rPr>
              <a:t>cure</a:t>
            </a:r>
            <a:r>
              <a:rPr sz="2400" spc="10" dirty="0">
                <a:latin typeface="Arial"/>
                <a:cs typeface="Arial"/>
              </a:rPr>
              <a:t> </a:t>
            </a:r>
            <a:r>
              <a:rPr sz="2400" dirty="0">
                <a:latin typeface="Arial"/>
                <a:cs typeface="Arial"/>
              </a:rPr>
              <a:t>materia</a:t>
            </a:r>
            <a:r>
              <a:rPr sz="2400" spc="-10" dirty="0">
                <a:latin typeface="Arial"/>
                <a:cs typeface="Arial"/>
              </a:rPr>
              <a:t>l</a:t>
            </a:r>
            <a:r>
              <a:rPr sz="2400" dirty="0">
                <a:latin typeface="Arial"/>
                <a:cs typeface="Arial"/>
              </a:rPr>
              <a:t>s s</a:t>
            </a:r>
            <a:r>
              <a:rPr sz="2400" spc="5" dirty="0">
                <a:latin typeface="Arial"/>
                <a:cs typeface="Arial"/>
              </a:rPr>
              <a:t>t</a:t>
            </a:r>
            <a:r>
              <a:rPr sz="2400" dirty="0">
                <a:latin typeface="Arial"/>
                <a:cs typeface="Arial"/>
              </a:rPr>
              <a:t>ored in tiers by</a:t>
            </a:r>
            <a:r>
              <a:rPr sz="2400" spc="-10" dirty="0">
                <a:latin typeface="Arial"/>
                <a:cs typeface="Arial"/>
              </a:rPr>
              <a:t> </a:t>
            </a:r>
            <a:r>
              <a:rPr sz="2400" dirty="0">
                <a:latin typeface="Arial"/>
                <a:cs typeface="Arial"/>
              </a:rPr>
              <a:t>stackin</a:t>
            </a:r>
            <a:r>
              <a:rPr sz="2400" spc="-10" dirty="0">
                <a:latin typeface="Arial"/>
                <a:cs typeface="Arial"/>
              </a:rPr>
              <a:t>g</a:t>
            </a:r>
            <a:r>
              <a:rPr sz="2400" dirty="0">
                <a:latin typeface="Arial"/>
                <a:cs typeface="Arial"/>
              </a:rPr>
              <a:t>,</a:t>
            </a:r>
            <a:r>
              <a:rPr sz="2400" spc="5" dirty="0">
                <a:latin typeface="Arial"/>
                <a:cs typeface="Arial"/>
              </a:rPr>
              <a:t> </a:t>
            </a:r>
            <a:r>
              <a:rPr sz="2400" dirty="0">
                <a:latin typeface="Arial"/>
                <a:cs typeface="Arial"/>
              </a:rPr>
              <a:t>rackin</a:t>
            </a:r>
            <a:r>
              <a:rPr sz="2400" spc="-10" dirty="0">
                <a:latin typeface="Arial"/>
                <a:cs typeface="Arial"/>
              </a:rPr>
              <a:t>g</a:t>
            </a:r>
            <a:r>
              <a:rPr sz="2400" dirty="0">
                <a:latin typeface="Arial"/>
                <a:cs typeface="Arial"/>
              </a:rPr>
              <a:t>, bl</a:t>
            </a:r>
            <a:r>
              <a:rPr sz="2400" spc="-10" dirty="0">
                <a:latin typeface="Arial"/>
                <a:cs typeface="Arial"/>
              </a:rPr>
              <a:t>o</a:t>
            </a:r>
            <a:r>
              <a:rPr sz="2400" dirty="0">
                <a:latin typeface="Arial"/>
                <a:cs typeface="Arial"/>
              </a:rPr>
              <a:t>cki</a:t>
            </a:r>
            <a:r>
              <a:rPr sz="2400" spc="-10" dirty="0">
                <a:latin typeface="Arial"/>
                <a:cs typeface="Arial"/>
              </a:rPr>
              <a:t>n</a:t>
            </a:r>
            <a:r>
              <a:rPr sz="2400" dirty="0">
                <a:latin typeface="Arial"/>
                <a:cs typeface="Arial"/>
              </a:rPr>
              <a:t>g,</a:t>
            </a:r>
            <a:r>
              <a:rPr sz="2400" spc="25" dirty="0">
                <a:latin typeface="Arial"/>
                <a:cs typeface="Arial"/>
              </a:rPr>
              <a:t> </a:t>
            </a:r>
            <a:r>
              <a:rPr sz="2400" dirty="0">
                <a:latin typeface="Arial"/>
                <a:cs typeface="Arial"/>
              </a:rPr>
              <a:t>or </a:t>
            </a:r>
            <a:r>
              <a:rPr sz="2400" spc="-10" dirty="0">
                <a:latin typeface="Arial"/>
                <a:cs typeface="Arial"/>
              </a:rPr>
              <a:t>i</a:t>
            </a:r>
            <a:r>
              <a:rPr sz="2400" dirty="0">
                <a:latin typeface="Arial"/>
                <a:cs typeface="Arial"/>
              </a:rPr>
              <a:t>nterlock</a:t>
            </a:r>
            <a:r>
              <a:rPr sz="2400" spc="-10" dirty="0">
                <a:latin typeface="Arial"/>
                <a:cs typeface="Arial"/>
              </a:rPr>
              <a:t>i</a:t>
            </a:r>
            <a:r>
              <a:rPr sz="2400" dirty="0">
                <a:latin typeface="Arial"/>
                <a:cs typeface="Arial"/>
              </a:rPr>
              <a:t>ng</a:t>
            </a:r>
            <a:r>
              <a:rPr sz="2400" spc="30" dirty="0">
                <a:latin typeface="Arial"/>
                <a:cs typeface="Arial"/>
              </a:rPr>
              <a:t> </a:t>
            </a:r>
            <a:r>
              <a:rPr sz="2400" dirty="0">
                <a:latin typeface="Arial"/>
                <a:cs typeface="Arial"/>
              </a:rPr>
              <a:t>to </a:t>
            </a:r>
            <a:r>
              <a:rPr sz="2400" spc="-10" dirty="0">
                <a:latin typeface="Arial"/>
                <a:cs typeface="Arial"/>
              </a:rPr>
              <a:t>p</a:t>
            </a:r>
            <a:r>
              <a:rPr sz="2400" dirty="0">
                <a:latin typeface="Arial"/>
                <a:cs typeface="Arial"/>
              </a:rPr>
              <a:t>revent	th</a:t>
            </a:r>
            <a:r>
              <a:rPr sz="2400" spc="-10" dirty="0">
                <a:latin typeface="Arial"/>
                <a:cs typeface="Arial"/>
              </a:rPr>
              <a:t>e</a:t>
            </a:r>
            <a:r>
              <a:rPr sz="2400" dirty="0">
                <a:latin typeface="Arial"/>
                <a:cs typeface="Arial"/>
              </a:rPr>
              <a:t>m from</a:t>
            </a:r>
            <a:r>
              <a:rPr sz="2400" spc="5" dirty="0">
                <a:latin typeface="Arial"/>
                <a:cs typeface="Arial"/>
              </a:rPr>
              <a:t> </a:t>
            </a:r>
            <a:r>
              <a:rPr sz="2400" dirty="0">
                <a:latin typeface="Arial"/>
                <a:cs typeface="Arial"/>
              </a:rPr>
              <a:t>fal</a:t>
            </a:r>
            <a:r>
              <a:rPr sz="2400" spc="-10" dirty="0">
                <a:latin typeface="Arial"/>
                <a:cs typeface="Arial"/>
              </a:rPr>
              <a:t>l</a:t>
            </a:r>
            <a:r>
              <a:rPr sz="2400" dirty="0">
                <a:latin typeface="Arial"/>
                <a:cs typeface="Arial"/>
              </a:rPr>
              <a:t>i</a:t>
            </a:r>
            <a:r>
              <a:rPr sz="2400" spc="-10" dirty="0">
                <a:latin typeface="Arial"/>
                <a:cs typeface="Arial"/>
              </a:rPr>
              <a:t>n</a:t>
            </a:r>
            <a:r>
              <a:rPr sz="2400" dirty="0">
                <a:latin typeface="Arial"/>
                <a:cs typeface="Arial"/>
              </a:rPr>
              <a:t>g</a:t>
            </a:r>
            <a:endParaRPr sz="2400">
              <a:latin typeface="Arial"/>
              <a:cs typeface="Arial"/>
            </a:endParaRPr>
          </a:p>
          <a:p>
            <a:pPr marL="498475" indent="-457200">
              <a:lnSpc>
                <a:spcPct val="100000"/>
              </a:lnSpc>
              <a:spcBef>
                <a:spcPts val="105"/>
              </a:spcBef>
              <a:buClr>
                <a:srgbClr val="0C2FB8"/>
              </a:buClr>
              <a:buFont typeface="Wingdings"/>
              <a:buChar char=""/>
              <a:tabLst>
                <a:tab pos="499109" algn="l"/>
              </a:tabLst>
            </a:pPr>
            <a:r>
              <a:rPr sz="2400" dirty="0">
                <a:latin typeface="Arial"/>
                <a:cs typeface="Arial"/>
              </a:rPr>
              <a:t>P</a:t>
            </a:r>
            <a:r>
              <a:rPr sz="2400" spc="-10" dirty="0">
                <a:latin typeface="Arial"/>
                <a:cs typeface="Arial"/>
              </a:rPr>
              <a:t>o</a:t>
            </a:r>
            <a:r>
              <a:rPr sz="2400" dirty="0">
                <a:latin typeface="Arial"/>
                <a:cs typeface="Arial"/>
              </a:rPr>
              <a:t>st</a:t>
            </a:r>
            <a:r>
              <a:rPr sz="2400" spc="-5" dirty="0">
                <a:latin typeface="Arial"/>
                <a:cs typeface="Arial"/>
              </a:rPr>
              <a:t> </a:t>
            </a:r>
            <a:r>
              <a:rPr sz="2400" dirty="0">
                <a:latin typeface="Arial"/>
                <a:cs typeface="Arial"/>
              </a:rPr>
              <a:t>safe l</a:t>
            </a:r>
            <a:r>
              <a:rPr sz="2400" spc="-10" dirty="0">
                <a:latin typeface="Arial"/>
                <a:cs typeface="Arial"/>
              </a:rPr>
              <a:t>o</a:t>
            </a:r>
            <a:r>
              <a:rPr sz="2400" dirty="0">
                <a:latin typeface="Arial"/>
                <a:cs typeface="Arial"/>
              </a:rPr>
              <a:t>ad</a:t>
            </a:r>
            <a:r>
              <a:rPr sz="2400" spc="5" dirty="0">
                <a:latin typeface="Arial"/>
                <a:cs typeface="Arial"/>
              </a:rPr>
              <a:t> </a:t>
            </a:r>
            <a:r>
              <a:rPr sz="2400" dirty="0">
                <a:latin typeface="Arial"/>
                <a:cs typeface="Arial"/>
              </a:rPr>
              <a:t>l</a:t>
            </a:r>
            <a:r>
              <a:rPr sz="2400" spc="-10" dirty="0">
                <a:latin typeface="Arial"/>
                <a:cs typeface="Arial"/>
              </a:rPr>
              <a:t>i</a:t>
            </a:r>
            <a:r>
              <a:rPr sz="2400" dirty="0">
                <a:latin typeface="Arial"/>
                <a:cs typeface="Arial"/>
              </a:rPr>
              <a:t>mits</a:t>
            </a:r>
            <a:r>
              <a:rPr sz="2400" spc="5" dirty="0">
                <a:latin typeface="Arial"/>
                <a:cs typeface="Arial"/>
              </a:rPr>
              <a:t> </a:t>
            </a:r>
            <a:r>
              <a:rPr sz="2400" dirty="0">
                <a:latin typeface="Arial"/>
                <a:cs typeface="Arial"/>
              </a:rPr>
              <a:t>of</a:t>
            </a:r>
            <a:r>
              <a:rPr sz="2400" spc="-10" dirty="0">
                <a:latin typeface="Arial"/>
                <a:cs typeface="Arial"/>
              </a:rPr>
              <a:t> </a:t>
            </a:r>
            <a:r>
              <a:rPr sz="2400" dirty="0">
                <a:latin typeface="Arial"/>
                <a:cs typeface="Arial"/>
              </a:rPr>
              <a:t>flo</a:t>
            </a:r>
            <a:r>
              <a:rPr sz="2400" spc="-10" dirty="0">
                <a:latin typeface="Arial"/>
                <a:cs typeface="Arial"/>
              </a:rPr>
              <a:t>o</a:t>
            </a:r>
            <a:r>
              <a:rPr sz="2400" dirty="0">
                <a:latin typeface="Arial"/>
                <a:cs typeface="Arial"/>
              </a:rPr>
              <a:t>rs and</a:t>
            </a:r>
            <a:r>
              <a:rPr sz="2400" spc="10" dirty="0">
                <a:latin typeface="Arial"/>
                <a:cs typeface="Arial"/>
              </a:rPr>
              <a:t> </a:t>
            </a:r>
            <a:r>
              <a:rPr sz="2400" dirty="0">
                <a:latin typeface="Arial"/>
                <a:cs typeface="Arial"/>
              </a:rPr>
              <a:t>sh</a:t>
            </a:r>
            <a:r>
              <a:rPr sz="2400" spc="-10" dirty="0">
                <a:latin typeface="Arial"/>
                <a:cs typeface="Arial"/>
              </a:rPr>
              <a:t>e</a:t>
            </a:r>
            <a:r>
              <a:rPr sz="2400" dirty="0">
                <a:latin typeface="Arial"/>
                <a:cs typeface="Arial"/>
              </a:rPr>
              <a:t>lv</a:t>
            </a:r>
            <a:r>
              <a:rPr sz="2400" spc="-10" dirty="0">
                <a:latin typeface="Arial"/>
                <a:cs typeface="Arial"/>
              </a:rPr>
              <a:t>e</a:t>
            </a:r>
            <a:r>
              <a:rPr sz="2400" dirty="0">
                <a:latin typeface="Arial"/>
                <a:cs typeface="Arial"/>
              </a:rPr>
              <a:t>s.</a:t>
            </a:r>
            <a:endParaRPr sz="2400">
              <a:latin typeface="Arial"/>
              <a:cs typeface="Arial"/>
            </a:endParaRPr>
          </a:p>
        </p:txBody>
      </p:sp>
      <p:sp>
        <p:nvSpPr>
          <p:cNvPr id="5" name="object 5"/>
          <p:cNvSpPr txBox="1"/>
          <p:nvPr/>
        </p:nvSpPr>
        <p:spPr>
          <a:xfrm>
            <a:off x="3308730" y="6337150"/>
            <a:ext cx="2072639" cy="177800"/>
          </a:xfrm>
          <a:prstGeom prst="rect">
            <a:avLst/>
          </a:prstGeom>
        </p:spPr>
        <p:txBody>
          <a:bodyPr vert="horz" wrap="square" lIns="0" tIns="0" rIns="0" bIns="0" rtlCol="0">
            <a:spAutoFit/>
          </a:bodyPr>
          <a:lstStyle/>
          <a:p>
            <a:pPr marL="12700">
              <a:lnSpc>
                <a:spcPct val="100000"/>
              </a:lnSpc>
            </a:pPr>
            <a:r>
              <a:rPr sz="1200" dirty="0">
                <a:latin typeface="Arial"/>
                <a:cs typeface="Arial"/>
              </a:rPr>
              <a:t>Source</a:t>
            </a:r>
            <a:r>
              <a:rPr sz="1200" spc="-25" dirty="0">
                <a:latin typeface="Arial"/>
                <a:cs typeface="Arial"/>
              </a:rPr>
              <a:t> </a:t>
            </a:r>
            <a:r>
              <a:rPr sz="1200" dirty="0">
                <a:latin typeface="Arial"/>
                <a:cs typeface="Arial"/>
              </a:rPr>
              <a:t>OSHA</a:t>
            </a:r>
            <a:r>
              <a:rPr sz="1200" spc="-10" dirty="0">
                <a:latin typeface="Arial"/>
                <a:cs typeface="Arial"/>
              </a:rPr>
              <a:t> </a:t>
            </a:r>
            <a:r>
              <a:rPr sz="1200" dirty="0">
                <a:latin typeface="Arial"/>
                <a:cs typeface="Arial"/>
              </a:rPr>
              <a:t>322</a:t>
            </a:r>
            <a:r>
              <a:rPr sz="1200" spc="10" dirty="0">
                <a:latin typeface="Arial"/>
                <a:cs typeface="Arial"/>
              </a:rPr>
              <a:t>0</a:t>
            </a:r>
            <a:r>
              <a:rPr sz="1200" spc="-5" dirty="0">
                <a:latin typeface="Arial"/>
                <a:cs typeface="Arial"/>
              </a:rPr>
              <a:t>-</a:t>
            </a:r>
            <a:r>
              <a:rPr sz="1200" dirty="0">
                <a:latin typeface="Arial"/>
                <a:cs typeface="Arial"/>
              </a:rPr>
              <a:t>1</a:t>
            </a:r>
            <a:r>
              <a:rPr sz="1200" spc="-10" dirty="0">
                <a:latin typeface="Arial"/>
                <a:cs typeface="Arial"/>
              </a:rPr>
              <a:t>0</a:t>
            </a:r>
            <a:r>
              <a:rPr sz="1200" dirty="0">
                <a:latin typeface="Arial"/>
                <a:cs typeface="Arial"/>
              </a:rPr>
              <a:t>N</a:t>
            </a:r>
            <a:r>
              <a:rPr sz="1200" spc="-40" dirty="0">
                <a:latin typeface="Arial"/>
                <a:cs typeface="Arial"/>
              </a:rPr>
              <a:t> </a:t>
            </a:r>
            <a:r>
              <a:rPr sz="1200" dirty="0">
                <a:latin typeface="Arial"/>
                <a:cs typeface="Arial"/>
              </a:rPr>
              <a:t>2004</a:t>
            </a:r>
            <a:endParaRPr sz="1200">
              <a:latin typeface="Arial"/>
              <a:cs typeface="Arial"/>
            </a:endParaRPr>
          </a:p>
        </p:txBody>
      </p:sp>
      <p:sp>
        <p:nvSpPr>
          <p:cNvPr id="6" name="object 6" title="Photo - sign: this floor will safely sustain a load of 100 lbs per square foot"/>
          <p:cNvSpPr/>
          <p:nvPr/>
        </p:nvSpPr>
        <p:spPr>
          <a:xfrm>
            <a:off x="6286131" y="3826330"/>
            <a:ext cx="2511425" cy="2797175"/>
          </a:xfrm>
          <a:prstGeom prst="rect">
            <a:avLst/>
          </a:prstGeom>
          <a:blipFill>
            <a:blip r:embed="rId3" cstate="print"/>
            <a:stretch>
              <a:fillRect/>
            </a:stretch>
          </a:blipFill>
        </p:spPr>
        <p:txBody>
          <a:bodyPr wrap="square" lIns="0" tIns="0" rIns="0" bIns="0" rtlCol="0"/>
          <a:lstStyle/>
          <a:p>
            <a:endParaRPr/>
          </a:p>
        </p:txBody>
      </p:sp>
      <p:sp>
        <p:nvSpPr>
          <p:cNvPr id="7" name="object 7" title="Photo - an example of safe storage of miscellaneous materials used in the fabrication shop"/>
          <p:cNvSpPr/>
          <p:nvPr/>
        </p:nvSpPr>
        <p:spPr>
          <a:xfrm>
            <a:off x="2986555" y="3826330"/>
            <a:ext cx="3200400" cy="2133600"/>
          </a:xfrm>
          <a:prstGeom prst="rect">
            <a:avLst/>
          </a:prstGeom>
          <a:blipFill>
            <a:blip r:embed="rId4" cstate="print"/>
            <a:stretch>
              <a:fillRect/>
            </a:stretch>
          </a:blipFill>
        </p:spPr>
        <p:txBody>
          <a:bodyPr wrap="square" lIns="0" tIns="0" rIns="0" bIns="0" rtlCol="0"/>
          <a:lstStyle/>
          <a:p>
            <a:endParaRPr/>
          </a:p>
        </p:txBody>
      </p:sp>
      <p:sp>
        <p:nvSpPr>
          <p:cNvPr id="8" name="object 8" title="Photo - an example of safe storage of miscellaneous materials used in the fabrication shop"/>
          <p:cNvSpPr/>
          <p:nvPr/>
        </p:nvSpPr>
        <p:spPr>
          <a:xfrm>
            <a:off x="204537" y="3874821"/>
            <a:ext cx="2675128" cy="1412875"/>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0" name="Title 9" hidden="1"/>
          <p:cNvSpPr>
            <a:spLocks noGrp="1"/>
          </p:cNvSpPr>
          <p:nvPr>
            <p:ph type="title"/>
          </p:nvPr>
        </p:nvSpPr>
        <p:spPr>
          <a:xfrm>
            <a:off x="556361" y="555615"/>
            <a:ext cx="8031276" cy="1107996"/>
          </a:xfrm>
        </p:spPr>
        <p:txBody>
          <a:bodyPr/>
          <a:lstStyle/>
          <a:p>
            <a:r>
              <a:rPr lang="en-US" dirty="0" smtClean="0"/>
              <a:t>Material Handling Equipment – Materials Storage</a:t>
            </a:r>
            <a:endParaRPr lang="en-US" dirty="0"/>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61</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4CC"/>
            </a:solidFill>
          </a:ln>
        </p:spPr>
        <p:txBody>
          <a:bodyPr wrap="square" lIns="0" tIns="0" rIns="0" bIns="0" rtlCol="0"/>
          <a:lstStyle/>
          <a:p>
            <a:endParaRPr/>
          </a:p>
        </p:txBody>
      </p:sp>
      <p:sp>
        <p:nvSpPr>
          <p:cNvPr id="3" name="object 3"/>
          <p:cNvSpPr txBox="1"/>
          <p:nvPr/>
        </p:nvSpPr>
        <p:spPr>
          <a:xfrm>
            <a:off x="535940" y="486647"/>
            <a:ext cx="6322060" cy="457200"/>
          </a:xfrm>
          <a:prstGeom prst="rect">
            <a:avLst/>
          </a:prstGeom>
        </p:spPr>
        <p:txBody>
          <a:bodyPr vert="horz" wrap="square" lIns="0" tIns="0" rIns="0" bIns="0" rtlCol="0">
            <a:spAutoFit/>
          </a:bodyPr>
          <a:lstStyle/>
          <a:p>
            <a:pPr marL="12700">
              <a:lnSpc>
                <a:spcPts val="4285"/>
              </a:lnSpc>
              <a:tabLst>
                <a:tab pos="3947795" algn="l"/>
              </a:tabLst>
            </a:pPr>
            <a:r>
              <a:rPr sz="3600" b="1" dirty="0">
                <a:solidFill>
                  <a:srgbClr val="0C2FB8"/>
                </a:solidFill>
                <a:latin typeface="Arial"/>
                <a:cs typeface="Arial"/>
              </a:rPr>
              <a:t>Mate</a:t>
            </a:r>
            <a:r>
              <a:rPr sz="3600" b="1" spc="5" dirty="0">
                <a:solidFill>
                  <a:srgbClr val="0C2FB8"/>
                </a:solidFill>
                <a:latin typeface="Arial"/>
                <a:cs typeface="Arial"/>
              </a:rPr>
              <a:t>r</a:t>
            </a:r>
            <a:r>
              <a:rPr sz="3600" b="1" dirty="0">
                <a:solidFill>
                  <a:srgbClr val="0C2FB8"/>
                </a:solidFill>
                <a:latin typeface="Arial"/>
                <a:cs typeface="Arial"/>
              </a:rPr>
              <a:t>ial</a:t>
            </a:r>
            <a:r>
              <a:rPr sz="3600" b="1" spc="-15" dirty="0">
                <a:solidFill>
                  <a:srgbClr val="0C2FB8"/>
                </a:solidFill>
                <a:latin typeface="Arial"/>
                <a:cs typeface="Arial"/>
              </a:rPr>
              <a:t> </a:t>
            </a:r>
            <a:r>
              <a:rPr sz="3600" b="1" dirty="0">
                <a:solidFill>
                  <a:srgbClr val="0C2FB8"/>
                </a:solidFill>
                <a:latin typeface="Arial"/>
                <a:cs typeface="Arial"/>
              </a:rPr>
              <a:t>Handli</a:t>
            </a:r>
            <a:r>
              <a:rPr sz="3600" b="1" spc="-15" dirty="0">
                <a:solidFill>
                  <a:srgbClr val="0C2FB8"/>
                </a:solidFill>
                <a:latin typeface="Arial"/>
                <a:cs typeface="Arial"/>
              </a:rPr>
              <a:t>n</a:t>
            </a:r>
            <a:r>
              <a:rPr sz="3600" b="1" dirty="0">
                <a:solidFill>
                  <a:srgbClr val="0C2FB8"/>
                </a:solidFill>
                <a:latin typeface="Arial"/>
                <a:cs typeface="Arial"/>
              </a:rPr>
              <a:t>g	Equi</a:t>
            </a:r>
            <a:r>
              <a:rPr sz="3600" b="1" spc="-15" dirty="0">
                <a:solidFill>
                  <a:srgbClr val="0C2FB8"/>
                </a:solidFill>
                <a:latin typeface="Arial"/>
                <a:cs typeface="Arial"/>
              </a:rPr>
              <a:t>p</a:t>
            </a:r>
            <a:r>
              <a:rPr sz="3600" b="1" dirty="0">
                <a:solidFill>
                  <a:srgbClr val="0C2FB8"/>
                </a:solidFill>
                <a:latin typeface="Arial"/>
                <a:cs typeface="Arial"/>
              </a:rPr>
              <a:t>ment</a:t>
            </a:r>
            <a:endParaRPr sz="3600">
              <a:latin typeface="Arial"/>
              <a:cs typeface="Arial"/>
            </a:endParaRPr>
          </a:p>
        </p:txBody>
      </p:sp>
      <p:sp>
        <p:nvSpPr>
          <p:cNvPr id="6" name="Title 5" hidden="1"/>
          <p:cNvSpPr>
            <a:spLocks noGrp="1"/>
          </p:cNvSpPr>
          <p:nvPr>
            <p:ph type="title"/>
          </p:nvPr>
        </p:nvSpPr>
        <p:spPr>
          <a:xfrm>
            <a:off x="556361" y="555615"/>
            <a:ext cx="8031276" cy="1107996"/>
          </a:xfrm>
        </p:spPr>
        <p:txBody>
          <a:bodyPr/>
          <a:lstStyle/>
          <a:p>
            <a:r>
              <a:rPr lang="en-US" dirty="0" smtClean="0"/>
              <a:t>Material Handling Equipment – Materials Storage - Fuels</a:t>
            </a:r>
            <a:endParaRPr lang="en-US" dirty="0"/>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62</a:t>
            </a:r>
          </a:p>
        </p:txBody>
      </p:sp>
      <p:sp>
        <p:nvSpPr>
          <p:cNvPr id="4" name="object 4"/>
          <p:cNvSpPr txBox="1"/>
          <p:nvPr/>
        </p:nvSpPr>
        <p:spPr>
          <a:xfrm>
            <a:off x="535940" y="1011205"/>
            <a:ext cx="6263005" cy="4584700"/>
          </a:xfrm>
          <a:prstGeom prst="rect">
            <a:avLst/>
          </a:prstGeom>
        </p:spPr>
        <p:txBody>
          <a:bodyPr vert="horz" wrap="square" lIns="0" tIns="0" rIns="0" bIns="0" rtlCol="0">
            <a:spAutoFit/>
          </a:bodyPr>
          <a:lstStyle/>
          <a:p>
            <a:pPr marL="12700">
              <a:lnSpc>
                <a:spcPct val="100000"/>
              </a:lnSpc>
            </a:pPr>
            <a:r>
              <a:rPr sz="2400" b="1" dirty="0">
                <a:solidFill>
                  <a:srgbClr val="0C2FB8"/>
                </a:solidFill>
                <a:latin typeface="Arial"/>
                <a:cs typeface="Arial"/>
              </a:rPr>
              <a:t>Module</a:t>
            </a:r>
            <a:r>
              <a:rPr sz="2400" b="1" spc="-20" dirty="0">
                <a:solidFill>
                  <a:srgbClr val="0C2FB8"/>
                </a:solidFill>
                <a:latin typeface="Arial"/>
                <a:cs typeface="Arial"/>
              </a:rPr>
              <a:t> </a:t>
            </a:r>
            <a:r>
              <a:rPr sz="2400" b="1" dirty="0">
                <a:solidFill>
                  <a:srgbClr val="0C2FB8"/>
                </a:solidFill>
                <a:latin typeface="Arial"/>
                <a:cs typeface="Arial"/>
              </a:rPr>
              <a:t>3</a:t>
            </a:r>
            <a:endParaRPr sz="2400" dirty="0">
              <a:latin typeface="Arial"/>
              <a:cs typeface="Arial"/>
            </a:endParaRPr>
          </a:p>
          <a:p>
            <a:pPr marL="41275">
              <a:lnSpc>
                <a:spcPct val="100000"/>
              </a:lnSpc>
              <a:spcBef>
                <a:spcPts val="1910"/>
              </a:spcBef>
            </a:pPr>
            <a:r>
              <a:rPr sz="2400" b="1" dirty="0">
                <a:solidFill>
                  <a:srgbClr val="0C2FB8"/>
                </a:solidFill>
                <a:latin typeface="Arial"/>
                <a:cs typeface="Arial"/>
              </a:rPr>
              <a:t>Materials </a:t>
            </a:r>
            <a:r>
              <a:rPr sz="2400" b="1" spc="-15" dirty="0">
                <a:solidFill>
                  <a:srgbClr val="0C2FB8"/>
                </a:solidFill>
                <a:latin typeface="Arial"/>
                <a:cs typeface="Arial"/>
              </a:rPr>
              <a:t>S</a:t>
            </a:r>
            <a:r>
              <a:rPr sz="2400" b="1" dirty="0">
                <a:solidFill>
                  <a:srgbClr val="0C2FB8"/>
                </a:solidFill>
                <a:latin typeface="Arial"/>
                <a:cs typeface="Arial"/>
              </a:rPr>
              <a:t>torag</a:t>
            </a:r>
            <a:r>
              <a:rPr sz="2400" b="1" spc="-10" dirty="0">
                <a:solidFill>
                  <a:srgbClr val="0C2FB8"/>
                </a:solidFill>
                <a:latin typeface="Arial"/>
                <a:cs typeface="Arial"/>
              </a:rPr>
              <a:t>e</a:t>
            </a:r>
            <a:r>
              <a:rPr sz="2400" b="1" dirty="0">
                <a:solidFill>
                  <a:srgbClr val="0C2FB8"/>
                </a:solidFill>
                <a:latin typeface="Arial"/>
                <a:cs typeface="Arial"/>
              </a:rPr>
              <a:t>-F</a:t>
            </a:r>
            <a:r>
              <a:rPr sz="2400" b="1" spc="-10" dirty="0">
                <a:solidFill>
                  <a:srgbClr val="0C2FB8"/>
                </a:solidFill>
                <a:latin typeface="Arial"/>
                <a:cs typeface="Arial"/>
              </a:rPr>
              <a:t>u</a:t>
            </a:r>
            <a:r>
              <a:rPr sz="2400" b="1" dirty="0">
                <a:solidFill>
                  <a:srgbClr val="0C2FB8"/>
                </a:solidFill>
                <a:latin typeface="Arial"/>
                <a:cs typeface="Arial"/>
              </a:rPr>
              <a:t>els</a:t>
            </a:r>
            <a:endParaRPr sz="2400" dirty="0">
              <a:latin typeface="Arial"/>
              <a:cs typeface="Arial"/>
            </a:endParaRPr>
          </a:p>
          <a:p>
            <a:pPr>
              <a:lnSpc>
                <a:spcPct val="100000"/>
              </a:lnSpc>
              <a:spcBef>
                <a:spcPts val="5"/>
              </a:spcBef>
            </a:pPr>
            <a:endParaRPr sz="2500" dirty="0">
              <a:latin typeface="Times New Roman"/>
              <a:cs typeface="Times New Roman"/>
            </a:endParaRPr>
          </a:p>
          <a:p>
            <a:pPr marL="384175" indent="-342900">
              <a:lnSpc>
                <a:spcPct val="100000"/>
              </a:lnSpc>
              <a:buClr>
                <a:srgbClr val="0C2FB8"/>
              </a:buClr>
              <a:buFont typeface="Wingdings"/>
              <a:buChar char=""/>
              <a:tabLst>
                <a:tab pos="384810" algn="l"/>
              </a:tabLst>
            </a:pPr>
            <a:r>
              <a:rPr sz="2400" dirty="0">
                <a:latin typeface="Arial"/>
                <a:cs typeface="Arial"/>
              </a:rPr>
              <a:t>Store fuel</a:t>
            </a:r>
            <a:r>
              <a:rPr sz="2400" spc="-10" dirty="0">
                <a:latin typeface="Arial"/>
                <a:cs typeface="Arial"/>
              </a:rPr>
              <a:t> </a:t>
            </a:r>
            <a:r>
              <a:rPr sz="2400" dirty="0">
                <a:latin typeface="Arial"/>
                <a:cs typeface="Arial"/>
              </a:rPr>
              <a:t>in</a:t>
            </a:r>
            <a:r>
              <a:rPr sz="2400" spc="5" dirty="0">
                <a:latin typeface="Arial"/>
                <a:cs typeface="Arial"/>
              </a:rPr>
              <a:t> </a:t>
            </a:r>
            <a:r>
              <a:rPr sz="2400" dirty="0">
                <a:latin typeface="Arial"/>
                <a:cs typeface="Arial"/>
              </a:rPr>
              <a:t>portable</a:t>
            </a:r>
            <a:r>
              <a:rPr sz="2400" spc="5" dirty="0">
                <a:latin typeface="Arial"/>
                <a:cs typeface="Arial"/>
              </a:rPr>
              <a:t> </a:t>
            </a:r>
            <a:r>
              <a:rPr sz="2400" dirty="0">
                <a:latin typeface="Arial"/>
                <a:cs typeface="Arial"/>
              </a:rPr>
              <a:t>conta</a:t>
            </a:r>
            <a:r>
              <a:rPr sz="2400" spc="-10" dirty="0">
                <a:latin typeface="Arial"/>
                <a:cs typeface="Arial"/>
              </a:rPr>
              <a:t>i</a:t>
            </a:r>
            <a:r>
              <a:rPr sz="2400" dirty="0">
                <a:latin typeface="Arial"/>
                <a:cs typeface="Arial"/>
              </a:rPr>
              <a:t>ners</a:t>
            </a:r>
          </a:p>
          <a:p>
            <a:pPr marL="384175" marR="5080" indent="-342900">
              <a:lnSpc>
                <a:spcPct val="100000"/>
              </a:lnSpc>
              <a:buClr>
                <a:srgbClr val="0C2FB8"/>
              </a:buClr>
              <a:buFont typeface="Wingdings"/>
              <a:buChar char=""/>
              <a:tabLst>
                <a:tab pos="384810" algn="l"/>
              </a:tabLst>
            </a:pPr>
            <a:r>
              <a:rPr sz="2400" dirty="0">
                <a:latin typeface="Arial"/>
                <a:cs typeface="Arial"/>
              </a:rPr>
              <a:t>Transportation</a:t>
            </a:r>
            <a:r>
              <a:rPr sz="2400" spc="5" dirty="0">
                <a:latin typeface="Arial"/>
                <a:cs typeface="Arial"/>
              </a:rPr>
              <a:t> </a:t>
            </a:r>
            <a:r>
              <a:rPr sz="2400" dirty="0">
                <a:latin typeface="Arial"/>
                <a:cs typeface="Arial"/>
              </a:rPr>
              <a:t>of </a:t>
            </a:r>
            <a:r>
              <a:rPr sz="2400" spc="-10" dirty="0">
                <a:latin typeface="Arial"/>
                <a:cs typeface="Arial"/>
              </a:rPr>
              <a:t>g</a:t>
            </a:r>
            <a:r>
              <a:rPr sz="2400" dirty="0">
                <a:latin typeface="Arial"/>
                <a:cs typeface="Arial"/>
              </a:rPr>
              <a:t>aso</a:t>
            </a:r>
            <a:r>
              <a:rPr sz="2400" spc="-10" dirty="0">
                <a:latin typeface="Arial"/>
                <a:cs typeface="Arial"/>
              </a:rPr>
              <a:t>l</a:t>
            </a:r>
            <a:r>
              <a:rPr sz="2400" dirty="0">
                <a:latin typeface="Arial"/>
                <a:cs typeface="Arial"/>
              </a:rPr>
              <a:t>i</a:t>
            </a:r>
            <a:r>
              <a:rPr sz="2400" spc="-10" dirty="0">
                <a:latin typeface="Arial"/>
                <a:cs typeface="Arial"/>
              </a:rPr>
              <a:t>n</a:t>
            </a:r>
            <a:r>
              <a:rPr sz="2400" dirty="0">
                <a:latin typeface="Arial"/>
                <a:cs typeface="Arial"/>
              </a:rPr>
              <a:t>e</a:t>
            </a:r>
            <a:r>
              <a:rPr sz="2400" spc="45" dirty="0">
                <a:latin typeface="Arial"/>
                <a:cs typeface="Arial"/>
              </a:rPr>
              <a:t> </a:t>
            </a:r>
            <a:r>
              <a:rPr sz="2400" dirty="0">
                <a:latin typeface="Arial"/>
                <a:cs typeface="Arial"/>
              </a:rPr>
              <a:t>requ</a:t>
            </a:r>
            <a:r>
              <a:rPr sz="2400" spc="-10" dirty="0">
                <a:latin typeface="Arial"/>
                <a:cs typeface="Arial"/>
              </a:rPr>
              <a:t>i</a:t>
            </a:r>
            <a:r>
              <a:rPr sz="2400" dirty="0">
                <a:latin typeface="Arial"/>
                <a:cs typeface="Arial"/>
              </a:rPr>
              <a:t>res</a:t>
            </a:r>
            <a:r>
              <a:rPr sz="2400" spc="20" dirty="0">
                <a:latin typeface="Arial"/>
                <a:cs typeface="Arial"/>
              </a:rPr>
              <a:t> </a:t>
            </a:r>
            <a:r>
              <a:rPr sz="2400" dirty="0">
                <a:latin typeface="Arial"/>
                <a:cs typeface="Arial"/>
              </a:rPr>
              <a:t>U</a:t>
            </a:r>
            <a:r>
              <a:rPr sz="2400" spc="-10" dirty="0">
                <a:latin typeface="Arial"/>
                <a:cs typeface="Arial"/>
              </a:rPr>
              <a:t>S</a:t>
            </a:r>
            <a:r>
              <a:rPr sz="2400" dirty="0">
                <a:latin typeface="Arial"/>
                <a:cs typeface="Arial"/>
              </a:rPr>
              <a:t>DOT conta</a:t>
            </a:r>
            <a:r>
              <a:rPr sz="2400" spc="-10" dirty="0">
                <a:latin typeface="Arial"/>
                <a:cs typeface="Arial"/>
              </a:rPr>
              <a:t>i</a:t>
            </a:r>
            <a:r>
              <a:rPr sz="2400" dirty="0">
                <a:latin typeface="Arial"/>
                <a:cs typeface="Arial"/>
              </a:rPr>
              <a:t>ner</a:t>
            </a:r>
          </a:p>
          <a:p>
            <a:pPr marL="384175" indent="-342900">
              <a:lnSpc>
                <a:spcPct val="100000"/>
              </a:lnSpc>
              <a:buClr>
                <a:srgbClr val="0C2FB8"/>
              </a:buClr>
              <a:buFont typeface="Wingdings"/>
              <a:buChar char=""/>
              <a:tabLst>
                <a:tab pos="384810" algn="l"/>
              </a:tabLst>
            </a:pPr>
            <a:r>
              <a:rPr sz="2400" dirty="0">
                <a:latin typeface="Arial"/>
                <a:cs typeface="Arial"/>
              </a:rPr>
              <a:t>Ta</a:t>
            </a:r>
            <a:r>
              <a:rPr sz="2400" spc="-10" dirty="0">
                <a:latin typeface="Arial"/>
                <a:cs typeface="Arial"/>
              </a:rPr>
              <a:t>n</a:t>
            </a:r>
            <a:r>
              <a:rPr sz="2400" dirty="0">
                <a:latin typeface="Arial"/>
                <a:cs typeface="Arial"/>
              </a:rPr>
              <a:t>k size – 8 ga</a:t>
            </a:r>
            <a:r>
              <a:rPr sz="2400" spc="-10" dirty="0">
                <a:latin typeface="Arial"/>
                <a:cs typeface="Arial"/>
              </a:rPr>
              <a:t>l</a:t>
            </a:r>
            <a:r>
              <a:rPr sz="2400" dirty="0">
                <a:latin typeface="Arial"/>
                <a:cs typeface="Arial"/>
              </a:rPr>
              <a:t>l</a:t>
            </a:r>
            <a:r>
              <a:rPr sz="2400" spc="-10" dirty="0">
                <a:latin typeface="Arial"/>
                <a:cs typeface="Arial"/>
              </a:rPr>
              <a:t>o</a:t>
            </a:r>
            <a:r>
              <a:rPr sz="2400" dirty="0">
                <a:latin typeface="Arial"/>
                <a:cs typeface="Arial"/>
              </a:rPr>
              <a:t>n</a:t>
            </a:r>
            <a:r>
              <a:rPr sz="2400" spc="20" dirty="0">
                <a:latin typeface="Arial"/>
                <a:cs typeface="Arial"/>
              </a:rPr>
              <a:t> </a:t>
            </a:r>
            <a:r>
              <a:rPr sz="2400" dirty="0">
                <a:latin typeface="Arial"/>
                <a:cs typeface="Arial"/>
              </a:rPr>
              <a:t>or less</a:t>
            </a:r>
          </a:p>
          <a:p>
            <a:pPr marL="467995" indent="-426720">
              <a:lnSpc>
                <a:spcPct val="100000"/>
              </a:lnSpc>
              <a:buClr>
                <a:srgbClr val="0C2FB8"/>
              </a:buClr>
              <a:buFont typeface="Wingdings"/>
              <a:buChar char=""/>
              <a:tabLst>
                <a:tab pos="468630" algn="l"/>
              </a:tabLst>
            </a:pPr>
            <a:r>
              <a:rPr sz="2400" dirty="0">
                <a:latin typeface="Arial"/>
                <a:cs typeface="Arial"/>
              </a:rPr>
              <a:t>A</a:t>
            </a:r>
            <a:r>
              <a:rPr sz="2400" spc="-10" dirty="0">
                <a:latin typeface="Arial"/>
                <a:cs typeface="Arial"/>
              </a:rPr>
              <a:t>p</a:t>
            </a:r>
            <a:r>
              <a:rPr sz="2400" dirty="0">
                <a:latin typeface="Arial"/>
                <a:cs typeface="Arial"/>
              </a:rPr>
              <a:t>proved</a:t>
            </a:r>
            <a:r>
              <a:rPr sz="2400" spc="25" dirty="0">
                <a:latin typeface="Arial"/>
                <a:cs typeface="Arial"/>
              </a:rPr>
              <a:t> </a:t>
            </a:r>
            <a:r>
              <a:rPr sz="2400" dirty="0">
                <a:latin typeface="Arial"/>
                <a:cs typeface="Arial"/>
              </a:rPr>
              <a:t>OSHA</a:t>
            </a:r>
            <a:r>
              <a:rPr sz="2400" spc="-10" dirty="0">
                <a:latin typeface="Arial"/>
                <a:cs typeface="Arial"/>
              </a:rPr>
              <a:t> </a:t>
            </a:r>
            <a:r>
              <a:rPr sz="2400" dirty="0">
                <a:latin typeface="Arial"/>
                <a:cs typeface="Arial"/>
              </a:rPr>
              <a:t>can</a:t>
            </a:r>
          </a:p>
          <a:p>
            <a:pPr marL="467995" indent="-426720">
              <a:lnSpc>
                <a:spcPct val="100000"/>
              </a:lnSpc>
              <a:buClr>
                <a:srgbClr val="0C2FB8"/>
              </a:buClr>
              <a:buFont typeface="Wingdings"/>
              <a:buChar char=""/>
              <a:tabLst>
                <a:tab pos="468630" algn="l"/>
              </a:tabLst>
            </a:pPr>
            <a:r>
              <a:rPr sz="2400" dirty="0">
                <a:latin typeface="Arial"/>
                <a:cs typeface="Arial"/>
              </a:rPr>
              <a:t>A</a:t>
            </a:r>
            <a:r>
              <a:rPr sz="2400" spc="-10" dirty="0">
                <a:latin typeface="Arial"/>
                <a:cs typeface="Arial"/>
              </a:rPr>
              <a:t>p</a:t>
            </a:r>
            <a:r>
              <a:rPr sz="2400" dirty="0">
                <a:latin typeface="Arial"/>
                <a:cs typeface="Arial"/>
              </a:rPr>
              <a:t>prov</a:t>
            </a:r>
            <a:r>
              <a:rPr sz="2400" spc="-10" dirty="0">
                <a:latin typeface="Arial"/>
                <a:cs typeface="Arial"/>
              </a:rPr>
              <a:t>e</a:t>
            </a:r>
            <a:r>
              <a:rPr sz="2400" dirty="0">
                <a:latin typeface="Arial"/>
                <a:cs typeface="Arial"/>
              </a:rPr>
              <a:t>d</a:t>
            </a:r>
            <a:r>
              <a:rPr sz="2400" spc="25" dirty="0">
                <a:latin typeface="Arial"/>
                <a:cs typeface="Arial"/>
              </a:rPr>
              <a:t> </a:t>
            </a:r>
            <a:r>
              <a:rPr sz="2400" dirty="0">
                <a:latin typeface="Arial"/>
                <a:cs typeface="Arial"/>
              </a:rPr>
              <a:t>U</a:t>
            </a:r>
            <a:r>
              <a:rPr sz="2400" spc="-15" dirty="0">
                <a:latin typeface="Arial"/>
                <a:cs typeface="Arial"/>
              </a:rPr>
              <a:t>S</a:t>
            </a:r>
            <a:r>
              <a:rPr sz="2400" dirty="0">
                <a:latin typeface="Arial"/>
                <a:cs typeface="Arial"/>
              </a:rPr>
              <a:t>DOT</a:t>
            </a:r>
            <a:r>
              <a:rPr sz="2400" spc="-5" dirty="0">
                <a:latin typeface="Arial"/>
                <a:cs typeface="Arial"/>
              </a:rPr>
              <a:t> </a:t>
            </a:r>
            <a:r>
              <a:rPr sz="2400" dirty="0">
                <a:latin typeface="Arial"/>
                <a:cs typeface="Arial"/>
              </a:rPr>
              <a:t>– (stamp-impr</a:t>
            </a:r>
            <a:r>
              <a:rPr sz="2400" spc="-10" dirty="0">
                <a:latin typeface="Arial"/>
                <a:cs typeface="Arial"/>
              </a:rPr>
              <a:t>i</a:t>
            </a:r>
            <a:r>
              <a:rPr sz="2400" dirty="0">
                <a:latin typeface="Arial"/>
                <a:cs typeface="Arial"/>
              </a:rPr>
              <a:t>nt)</a:t>
            </a:r>
          </a:p>
          <a:p>
            <a:pPr marL="384175" indent="-342900">
              <a:lnSpc>
                <a:spcPct val="100000"/>
              </a:lnSpc>
              <a:buClr>
                <a:srgbClr val="0C2FB8"/>
              </a:buClr>
              <a:buFont typeface="Wingdings"/>
              <a:buChar char=""/>
              <a:tabLst>
                <a:tab pos="384810" algn="l"/>
              </a:tabLst>
            </a:pPr>
            <a:r>
              <a:rPr sz="2400" dirty="0">
                <a:latin typeface="Arial"/>
                <a:cs typeface="Arial"/>
              </a:rPr>
              <a:t>D</a:t>
            </a:r>
            <a:r>
              <a:rPr sz="2400" spc="-10" dirty="0">
                <a:latin typeface="Arial"/>
                <a:cs typeface="Arial"/>
              </a:rPr>
              <a:t>i</a:t>
            </a:r>
            <a:r>
              <a:rPr sz="2400" dirty="0">
                <a:latin typeface="Arial"/>
                <a:cs typeface="Arial"/>
              </a:rPr>
              <a:t>esel</a:t>
            </a:r>
            <a:r>
              <a:rPr sz="2400" spc="15" dirty="0">
                <a:latin typeface="Arial"/>
                <a:cs typeface="Arial"/>
              </a:rPr>
              <a:t> </a:t>
            </a:r>
            <a:r>
              <a:rPr sz="2400" dirty="0">
                <a:latin typeface="Arial"/>
                <a:cs typeface="Arial"/>
              </a:rPr>
              <a:t>fuel</a:t>
            </a:r>
            <a:r>
              <a:rPr sz="2400" spc="5" dirty="0">
                <a:latin typeface="Arial"/>
                <a:cs typeface="Arial"/>
              </a:rPr>
              <a:t> </a:t>
            </a:r>
            <a:r>
              <a:rPr sz="2400" dirty="0">
                <a:latin typeface="Arial"/>
                <a:cs typeface="Arial"/>
              </a:rPr>
              <a:t>conta</a:t>
            </a:r>
            <a:r>
              <a:rPr sz="2400" spc="-10" dirty="0">
                <a:latin typeface="Arial"/>
                <a:cs typeface="Arial"/>
              </a:rPr>
              <a:t>i</a:t>
            </a:r>
            <a:r>
              <a:rPr sz="2400" dirty="0">
                <a:latin typeface="Arial"/>
                <a:cs typeface="Arial"/>
              </a:rPr>
              <a:t>ners</a:t>
            </a:r>
          </a:p>
          <a:p>
            <a:pPr marL="384175" indent="-342900">
              <a:lnSpc>
                <a:spcPct val="100000"/>
              </a:lnSpc>
              <a:buClr>
                <a:srgbClr val="0C2FB8"/>
              </a:buClr>
              <a:buFont typeface="Wingdings"/>
              <a:buChar char=""/>
              <a:tabLst>
                <a:tab pos="384810" algn="l"/>
              </a:tabLst>
            </a:pPr>
            <a:r>
              <a:rPr sz="2400" dirty="0">
                <a:latin typeface="Arial"/>
                <a:cs typeface="Arial"/>
              </a:rPr>
              <a:t>Ta</a:t>
            </a:r>
            <a:r>
              <a:rPr sz="2400" spc="-10" dirty="0">
                <a:latin typeface="Arial"/>
                <a:cs typeface="Arial"/>
              </a:rPr>
              <a:t>n</a:t>
            </a:r>
            <a:r>
              <a:rPr sz="2400" dirty="0">
                <a:latin typeface="Arial"/>
                <a:cs typeface="Arial"/>
              </a:rPr>
              <a:t>k size – 119</a:t>
            </a:r>
            <a:r>
              <a:rPr sz="2400" spc="5" dirty="0">
                <a:latin typeface="Arial"/>
                <a:cs typeface="Arial"/>
              </a:rPr>
              <a:t> </a:t>
            </a:r>
            <a:r>
              <a:rPr sz="2400" dirty="0">
                <a:latin typeface="Arial"/>
                <a:cs typeface="Arial"/>
              </a:rPr>
              <a:t>ga</a:t>
            </a:r>
            <a:r>
              <a:rPr sz="2400" spc="-10" dirty="0">
                <a:latin typeface="Arial"/>
                <a:cs typeface="Arial"/>
              </a:rPr>
              <a:t>l</a:t>
            </a:r>
            <a:r>
              <a:rPr sz="2400" dirty="0">
                <a:latin typeface="Arial"/>
                <a:cs typeface="Arial"/>
              </a:rPr>
              <a:t>l</a:t>
            </a:r>
            <a:r>
              <a:rPr sz="2400" spc="-10" dirty="0">
                <a:latin typeface="Arial"/>
                <a:cs typeface="Arial"/>
              </a:rPr>
              <a:t>o</a:t>
            </a:r>
            <a:r>
              <a:rPr sz="2400" dirty="0">
                <a:latin typeface="Arial"/>
                <a:cs typeface="Arial"/>
              </a:rPr>
              <a:t>ns</a:t>
            </a:r>
            <a:r>
              <a:rPr sz="2400" spc="20" dirty="0">
                <a:latin typeface="Arial"/>
                <a:cs typeface="Arial"/>
              </a:rPr>
              <a:t> </a:t>
            </a:r>
            <a:r>
              <a:rPr sz="2400" dirty="0">
                <a:latin typeface="Arial"/>
                <a:cs typeface="Arial"/>
              </a:rPr>
              <a:t>or less</a:t>
            </a:r>
          </a:p>
          <a:p>
            <a:pPr marL="384175" indent="-342900">
              <a:lnSpc>
                <a:spcPct val="100000"/>
              </a:lnSpc>
              <a:buClr>
                <a:srgbClr val="0C2FB8"/>
              </a:buClr>
              <a:buFont typeface="Wingdings"/>
              <a:buChar char=""/>
              <a:tabLst>
                <a:tab pos="384810" algn="l"/>
              </a:tabLst>
            </a:pPr>
            <a:r>
              <a:rPr sz="2400" dirty="0">
                <a:latin typeface="Arial"/>
                <a:cs typeface="Arial"/>
              </a:rPr>
              <a:t>E</a:t>
            </a:r>
            <a:r>
              <a:rPr sz="2400" spc="-20" dirty="0">
                <a:latin typeface="Arial"/>
                <a:cs typeface="Arial"/>
              </a:rPr>
              <a:t>x</a:t>
            </a:r>
            <a:r>
              <a:rPr sz="2400" dirty="0">
                <a:latin typeface="Arial"/>
                <a:cs typeface="Arial"/>
              </a:rPr>
              <a:t>cept</a:t>
            </a:r>
            <a:r>
              <a:rPr sz="2400" spc="10" dirty="0">
                <a:latin typeface="Arial"/>
                <a:cs typeface="Arial"/>
              </a:rPr>
              <a:t> </a:t>
            </a:r>
            <a:r>
              <a:rPr sz="2400" dirty="0">
                <a:latin typeface="Arial"/>
                <a:cs typeface="Arial"/>
              </a:rPr>
              <a:t>f</a:t>
            </a:r>
            <a:r>
              <a:rPr sz="2400" spc="5" dirty="0">
                <a:latin typeface="Arial"/>
                <a:cs typeface="Arial"/>
              </a:rPr>
              <a:t>r</a:t>
            </a:r>
            <a:r>
              <a:rPr sz="2400" dirty="0">
                <a:latin typeface="Arial"/>
                <a:cs typeface="Arial"/>
              </a:rPr>
              <a:t>om</a:t>
            </a:r>
            <a:r>
              <a:rPr sz="2400" spc="-20" dirty="0">
                <a:latin typeface="Arial"/>
                <a:cs typeface="Arial"/>
              </a:rPr>
              <a:t> </a:t>
            </a:r>
            <a:r>
              <a:rPr sz="2400" dirty="0">
                <a:latin typeface="Arial"/>
                <a:cs typeface="Arial"/>
              </a:rPr>
              <a:t>usi</a:t>
            </a:r>
            <a:r>
              <a:rPr sz="2400" spc="-10" dirty="0">
                <a:latin typeface="Arial"/>
                <a:cs typeface="Arial"/>
              </a:rPr>
              <a:t>n</a:t>
            </a:r>
            <a:r>
              <a:rPr sz="2400" dirty="0">
                <a:latin typeface="Arial"/>
                <a:cs typeface="Arial"/>
              </a:rPr>
              <a:t>g</a:t>
            </a:r>
            <a:r>
              <a:rPr sz="2400" spc="10" dirty="0">
                <a:latin typeface="Arial"/>
                <a:cs typeface="Arial"/>
              </a:rPr>
              <a:t> </a:t>
            </a:r>
            <a:r>
              <a:rPr sz="2400" dirty="0">
                <a:latin typeface="Arial"/>
                <a:cs typeface="Arial"/>
              </a:rPr>
              <a:t>spec</a:t>
            </a:r>
            <a:r>
              <a:rPr sz="2400" spc="-10" dirty="0">
                <a:latin typeface="Arial"/>
                <a:cs typeface="Arial"/>
              </a:rPr>
              <a:t>i</a:t>
            </a:r>
            <a:r>
              <a:rPr sz="2400" dirty="0">
                <a:latin typeface="Arial"/>
                <a:cs typeface="Arial"/>
              </a:rPr>
              <a:t>fied</a:t>
            </a:r>
            <a:r>
              <a:rPr sz="2400" spc="20" dirty="0">
                <a:latin typeface="Arial"/>
                <a:cs typeface="Arial"/>
              </a:rPr>
              <a:t> </a:t>
            </a:r>
            <a:r>
              <a:rPr sz="2400" dirty="0">
                <a:latin typeface="Arial"/>
                <a:cs typeface="Arial"/>
              </a:rPr>
              <a:t>conta</a:t>
            </a:r>
            <a:r>
              <a:rPr sz="2400" spc="-10" dirty="0">
                <a:latin typeface="Arial"/>
                <a:cs typeface="Arial"/>
              </a:rPr>
              <a:t>i</a:t>
            </a:r>
            <a:r>
              <a:rPr sz="2400" dirty="0">
                <a:latin typeface="Arial"/>
                <a:cs typeface="Arial"/>
              </a:rPr>
              <a:t>ner</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4CC"/>
            </a:solidFill>
          </a:ln>
        </p:spPr>
        <p:txBody>
          <a:bodyPr wrap="square" lIns="0" tIns="0" rIns="0" bIns="0" rtlCol="0"/>
          <a:lstStyle/>
          <a:p>
            <a:endParaRPr/>
          </a:p>
        </p:txBody>
      </p:sp>
      <p:sp>
        <p:nvSpPr>
          <p:cNvPr id="3" name="object 3"/>
          <p:cNvSpPr txBox="1"/>
          <p:nvPr/>
        </p:nvSpPr>
        <p:spPr>
          <a:xfrm>
            <a:off x="535940" y="473947"/>
            <a:ext cx="6322060" cy="855344"/>
          </a:xfrm>
          <a:prstGeom prst="rect">
            <a:avLst/>
          </a:prstGeom>
        </p:spPr>
        <p:txBody>
          <a:bodyPr vert="horz" wrap="square" lIns="0" tIns="0" rIns="0" bIns="0" rtlCol="0">
            <a:spAutoFit/>
          </a:bodyPr>
          <a:lstStyle/>
          <a:p>
            <a:pPr marL="12700">
              <a:lnSpc>
                <a:spcPct val="100000"/>
              </a:lnSpc>
              <a:tabLst>
                <a:tab pos="3947795" algn="l"/>
              </a:tabLst>
            </a:pPr>
            <a:r>
              <a:rPr sz="3600" b="1" dirty="0">
                <a:solidFill>
                  <a:srgbClr val="0C2FB8"/>
                </a:solidFill>
                <a:latin typeface="Arial"/>
                <a:cs typeface="Arial"/>
              </a:rPr>
              <a:t>Mate</a:t>
            </a:r>
            <a:r>
              <a:rPr sz="3600" b="1" spc="5" dirty="0">
                <a:solidFill>
                  <a:srgbClr val="0C2FB8"/>
                </a:solidFill>
                <a:latin typeface="Arial"/>
                <a:cs typeface="Arial"/>
              </a:rPr>
              <a:t>r</a:t>
            </a:r>
            <a:r>
              <a:rPr sz="3600" b="1" dirty="0">
                <a:solidFill>
                  <a:srgbClr val="0C2FB8"/>
                </a:solidFill>
                <a:latin typeface="Arial"/>
                <a:cs typeface="Arial"/>
              </a:rPr>
              <a:t>ial</a:t>
            </a:r>
            <a:r>
              <a:rPr sz="3600" b="1" spc="-15" dirty="0">
                <a:solidFill>
                  <a:srgbClr val="0C2FB8"/>
                </a:solidFill>
                <a:latin typeface="Arial"/>
                <a:cs typeface="Arial"/>
              </a:rPr>
              <a:t> </a:t>
            </a:r>
            <a:r>
              <a:rPr sz="3600" b="1" dirty="0">
                <a:solidFill>
                  <a:srgbClr val="0C2FB8"/>
                </a:solidFill>
                <a:latin typeface="Arial"/>
                <a:cs typeface="Arial"/>
              </a:rPr>
              <a:t>Handli</a:t>
            </a:r>
            <a:r>
              <a:rPr sz="3600" b="1" spc="-15" dirty="0">
                <a:solidFill>
                  <a:srgbClr val="0C2FB8"/>
                </a:solidFill>
                <a:latin typeface="Arial"/>
                <a:cs typeface="Arial"/>
              </a:rPr>
              <a:t>n</a:t>
            </a:r>
            <a:r>
              <a:rPr sz="3600" b="1" dirty="0">
                <a:solidFill>
                  <a:srgbClr val="0C2FB8"/>
                </a:solidFill>
                <a:latin typeface="Arial"/>
                <a:cs typeface="Arial"/>
              </a:rPr>
              <a:t>g	Equi</a:t>
            </a:r>
            <a:r>
              <a:rPr sz="3600" b="1" spc="-15" dirty="0">
                <a:solidFill>
                  <a:srgbClr val="0C2FB8"/>
                </a:solidFill>
                <a:latin typeface="Arial"/>
                <a:cs typeface="Arial"/>
              </a:rPr>
              <a:t>p</a:t>
            </a:r>
            <a:r>
              <a:rPr sz="3600" b="1" dirty="0">
                <a:solidFill>
                  <a:srgbClr val="0C2FB8"/>
                </a:solidFill>
                <a:latin typeface="Arial"/>
                <a:cs typeface="Arial"/>
              </a:rPr>
              <a:t>ment</a:t>
            </a:r>
            <a:endParaRPr sz="3600">
              <a:latin typeface="Arial"/>
              <a:cs typeface="Arial"/>
            </a:endParaRPr>
          </a:p>
          <a:p>
            <a:pPr marL="12700">
              <a:lnSpc>
                <a:spcPct val="100000"/>
              </a:lnSpc>
              <a:spcBef>
                <a:spcPts val="35"/>
              </a:spcBef>
            </a:pPr>
            <a:r>
              <a:rPr sz="2400" b="1" dirty="0">
                <a:solidFill>
                  <a:srgbClr val="0C2FB8"/>
                </a:solidFill>
                <a:latin typeface="Arial"/>
                <a:cs typeface="Arial"/>
              </a:rPr>
              <a:t>Module</a:t>
            </a:r>
            <a:r>
              <a:rPr sz="2400" b="1" spc="-20" dirty="0">
                <a:solidFill>
                  <a:srgbClr val="0C2FB8"/>
                </a:solidFill>
                <a:latin typeface="Arial"/>
                <a:cs typeface="Arial"/>
              </a:rPr>
              <a:t> </a:t>
            </a:r>
            <a:r>
              <a:rPr sz="2400" b="1" dirty="0">
                <a:solidFill>
                  <a:srgbClr val="0C2FB8"/>
                </a:solidFill>
                <a:latin typeface="Arial"/>
                <a:cs typeface="Arial"/>
              </a:rPr>
              <a:t>3</a:t>
            </a:r>
            <a:endParaRPr sz="2400">
              <a:latin typeface="Arial"/>
              <a:cs typeface="Arial"/>
            </a:endParaRPr>
          </a:p>
        </p:txBody>
      </p:sp>
      <p:sp>
        <p:nvSpPr>
          <p:cNvPr id="4" name="object 4"/>
          <p:cNvSpPr txBox="1"/>
          <p:nvPr/>
        </p:nvSpPr>
        <p:spPr>
          <a:xfrm>
            <a:off x="807821" y="2649742"/>
            <a:ext cx="2945130" cy="1897380"/>
          </a:xfrm>
          <a:prstGeom prst="rect">
            <a:avLst/>
          </a:prstGeom>
        </p:spPr>
        <p:txBody>
          <a:bodyPr vert="horz" wrap="square" lIns="0" tIns="0" rIns="0" bIns="0" rtlCol="0">
            <a:spAutoFit/>
          </a:bodyPr>
          <a:lstStyle/>
          <a:p>
            <a:pPr algn="ctr">
              <a:lnSpc>
                <a:spcPct val="100000"/>
              </a:lnSpc>
              <a:tabLst>
                <a:tab pos="804545" algn="l"/>
                <a:tab pos="2368550" algn="l"/>
              </a:tabLst>
            </a:pPr>
            <a:r>
              <a:rPr sz="6000" b="1" dirty="0">
                <a:solidFill>
                  <a:srgbClr val="0C2FB8"/>
                </a:solidFill>
                <a:latin typeface="Arial"/>
                <a:cs typeface="Arial"/>
              </a:rPr>
              <a:t>Q	a</a:t>
            </a:r>
            <a:r>
              <a:rPr sz="6000" b="1" spc="-20" dirty="0">
                <a:solidFill>
                  <a:srgbClr val="0C2FB8"/>
                </a:solidFill>
                <a:latin typeface="Arial"/>
                <a:cs typeface="Arial"/>
              </a:rPr>
              <a:t>n</a:t>
            </a:r>
            <a:r>
              <a:rPr sz="6000" b="1" dirty="0">
                <a:solidFill>
                  <a:srgbClr val="0C2FB8"/>
                </a:solidFill>
                <a:latin typeface="Arial"/>
                <a:cs typeface="Arial"/>
              </a:rPr>
              <a:t>d	A</a:t>
            </a:r>
            <a:endParaRPr sz="6000">
              <a:latin typeface="Arial"/>
              <a:cs typeface="Arial"/>
            </a:endParaRPr>
          </a:p>
          <a:p>
            <a:pPr algn="ctr">
              <a:lnSpc>
                <a:spcPct val="100000"/>
              </a:lnSpc>
              <a:spcBef>
                <a:spcPts val="75"/>
              </a:spcBef>
            </a:pPr>
            <a:r>
              <a:rPr sz="3600" b="1" dirty="0">
                <a:solidFill>
                  <a:srgbClr val="0C2FB8"/>
                </a:solidFill>
                <a:latin typeface="Arial"/>
                <a:cs typeface="Arial"/>
              </a:rPr>
              <a:t>Stori</a:t>
            </a:r>
            <a:r>
              <a:rPr sz="3600" b="1" spc="-15" dirty="0">
                <a:solidFill>
                  <a:srgbClr val="0C2FB8"/>
                </a:solidFill>
                <a:latin typeface="Arial"/>
                <a:cs typeface="Arial"/>
              </a:rPr>
              <a:t>n</a:t>
            </a:r>
            <a:r>
              <a:rPr sz="3600" b="1" dirty="0">
                <a:solidFill>
                  <a:srgbClr val="0C2FB8"/>
                </a:solidFill>
                <a:latin typeface="Arial"/>
                <a:cs typeface="Arial"/>
              </a:rPr>
              <a:t>g</a:t>
            </a:r>
            <a:endParaRPr sz="3600">
              <a:latin typeface="Arial"/>
              <a:cs typeface="Arial"/>
            </a:endParaRPr>
          </a:p>
          <a:p>
            <a:pPr algn="ctr">
              <a:lnSpc>
                <a:spcPct val="100000"/>
              </a:lnSpc>
            </a:pPr>
            <a:r>
              <a:rPr sz="3600" b="1" dirty="0">
                <a:solidFill>
                  <a:srgbClr val="0C2FB8"/>
                </a:solidFill>
                <a:latin typeface="Arial"/>
                <a:cs typeface="Arial"/>
              </a:rPr>
              <a:t>Mate</a:t>
            </a:r>
            <a:r>
              <a:rPr sz="3600" b="1" spc="5" dirty="0">
                <a:solidFill>
                  <a:srgbClr val="0C2FB8"/>
                </a:solidFill>
                <a:latin typeface="Arial"/>
                <a:cs typeface="Arial"/>
              </a:rPr>
              <a:t>r</a:t>
            </a:r>
            <a:r>
              <a:rPr sz="3600" b="1" dirty="0">
                <a:solidFill>
                  <a:srgbClr val="0C2FB8"/>
                </a:solidFill>
                <a:latin typeface="Arial"/>
                <a:cs typeface="Arial"/>
              </a:rPr>
              <a:t>ials</a:t>
            </a:r>
            <a:endParaRPr sz="3600">
              <a:latin typeface="Arial"/>
              <a:cs typeface="Arial"/>
            </a:endParaRPr>
          </a:p>
        </p:txBody>
      </p:sp>
      <p:sp>
        <p:nvSpPr>
          <p:cNvPr id="5" name="object 5" title="Photo - Training"/>
          <p:cNvSpPr/>
          <p:nvPr/>
        </p:nvSpPr>
        <p:spPr>
          <a:xfrm>
            <a:off x="4579620" y="1648777"/>
            <a:ext cx="4118229" cy="3984244"/>
          </a:xfrm>
          <a:prstGeom prst="rect">
            <a:avLst/>
          </a:prstGeom>
          <a:blipFill>
            <a:blip r:embed="rId3" cstate="print"/>
            <a:stretch>
              <a:fillRect/>
            </a:stretch>
          </a:blipFill>
        </p:spPr>
        <p:txBody>
          <a:bodyPr wrap="square" lIns="0" tIns="0" rIns="0" bIns="0" rtlCol="0"/>
          <a:lstStyle/>
          <a:p>
            <a:endParaRPr/>
          </a:p>
        </p:txBody>
      </p:sp>
      <p:sp>
        <p:nvSpPr>
          <p:cNvPr id="8" name="Title 7" hidden="1"/>
          <p:cNvSpPr>
            <a:spLocks noGrp="1"/>
          </p:cNvSpPr>
          <p:nvPr>
            <p:ph type="title"/>
          </p:nvPr>
        </p:nvSpPr>
        <p:spPr>
          <a:xfrm>
            <a:off x="556361" y="555615"/>
            <a:ext cx="8031276" cy="553998"/>
          </a:xfrm>
        </p:spPr>
        <p:txBody>
          <a:bodyPr/>
          <a:lstStyle/>
          <a:p>
            <a:r>
              <a:rPr lang="en-US" dirty="0" smtClean="0"/>
              <a:t>Storing Materials – Q and A</a:t>
            </a:r>
            <a:endParaRPr lang="en-US" dirty="0"/>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63</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473947"/>
            <a:ext cx="6322060" cy="855344"/>
          </a:xfrm>
          <a:prstGeom prst="rect">
            <a:avLst/>
          </a:prstGeom>
        </p:spPr>
        <p:txBody>
          <a:bodyPr vert="horz" wrap="square" lIns="0" tIns="0" rIns="0" bIns="0" rtlCol="0">
            <a:spAutoFit/>
          </a:bodyPr>
          <a:lstStyle/>
          <a:p>
            <a:pPr marL="12700">
              <a:lnSpc>
                <a:spcPct val="100000"/>
              </a:lnSpc>
              <a:tabLst>
                <a:tab pos="3947795" algn="l"/>
              </a:tabLst>
            </a:pPr>
            <a:r>
              <a:rPr sz="3600" b="1" dirty="0">
                <a:solidFill>
                  <a:srgbClr val="0C2FB8"/>
                </a:solidFill>
                <a:latin typeface="Arial"/>
                <a:cs typeface="Arial"/>
              </a:rPr>
              <a:t>Mate</a:t>
            </a:r>
            <a:r>
              <a:rPr sz="3600" b="1" spc="5" dirty="0">
                <a:solidFill>
                  <a:srgbClr val="0C2FB8"/>
                </a:solidFill>
                <a:latin typeface="Arial"/>
                <a:cs typeface="Arial"/>
              </a:rPr>
              <a:t>r</a:t>
            </a:r>
            <a:r>
              <a:rPr sz="3600" b="1" dirty="0">
                <a:solidFill>
                  <a:srgbClr val="0C2FB8"/>
                </a:solidFill>
                <a:latin typeface="Arial"/>
                <a:cs typeface="Arial"/>
              </a:rPr>
              <a:t>ial</a:t>
            </a:r>
            <a:r>
              <a:rPr sz="3600" b="1" spc="-15" dirty="0">
                <a:solidFill>
                  <a:srgbClr val="0C2FB8"/>
                </a:solidFill>
                <a:latin typeface="Arial"/>
                <a:cs typeface="Arial"/>
              </a:rPr>
              <a:t> </a:t>
            </a:r>
            <a:r>
              <a:rPr sz="3600" b="1" dirty="0">
                <a:solidFill>
                  <a:srgbClr val="0C2FB8"/>
                </a:solidFill>
                <a:latin typeface="Arial"/>
                <a:cs typeface="Arial"/>
              </a:rPr>
              <a:t>Handli</a:t>
            </a:r>
            <a:r>
              <a:rPr sz="3600" b="1" spc="-15" dirty="0">
                <a:solidFill>
                  <a:srgbClr val="0C2FB8"/>
                </a:solidFill>
                <a:latin typeface="Arial"/>
                <a:cs typeface="Arial"/>
              </a:rPr>
              <a:t>n</a:t>
            </a:r>
            <a:r>
              <a:rPr sz="3600" b="1" dirty="0">
                <a:solidFill>
                  <a:srgbClr val="0C2FB8"/>
                </a:solidFill>
                <a:latin typeface="Arial"/>
                <a:cs typeface="Arial"/>
              </a:rPr>
              <a:t>g	Equi</a:t>
            </a:r>
            <a:r>
              <a:rPr sz="3600" b="1" spc="-15" dirty="0">
                <a:solidFill>
                  <a:srgbClr val="0C2FB8"/>
                </a:solidFill>
                <a:latin typeface="Arial"/>
                <a:cs typeface="Arial"/>
              </a:rPr>
              <a:t>p</a:t>
            </a:r>
            <a:r>
              <a:rPr sz="3600" b="1" dirty="0">
                <a:solidFill>
                  <a:srgbClr val="0C2FB8"/>
                </a:solidFill>
                <a:latin typeface="Arial"/>
                <a:cs typeface="Arial"/>
              </a:rPr>
              <a:t>ment</a:t>
            </a:r>
            <a:endParaRPr sz="3600">
              <a:latin typeface="Arial"/>
              <a:cs typeface="Arial"/>
            </a:endParaRPr>
          </a:p>
          <a:p>
            <a:pPr marL="12700">
              <a:lnSpc>
                <a:spcPct val="100000"/>
              </a:lnSpc>
              <a:spcBef>
                <a:spcPts val="35"/>
              </a:spcBef>
            </a:pPr>
            <a:r>
              <a:rPr sz="2400" b="1" dirty="0">
                <a:solidFill>
                  <a:srgbClr val="0C2FB8"/>
                </a:solidFill>
                <a:latin typeface="Arial"/>
                <a:cs typeface="Arial"/>
              </a:rPr>
              <a:t>Module</a:t>
            </a:r>
            <a:r>
              <a:rPr sz="2400" b="1" spc="-20" dirty="0">
                <a:solidFill>
                  <a:srgbClr val="0C2FB8"/>
                </a:solidFill>
                <a:latin typeface="Arial"/>
                <a:cs typeface="Arial"/>
              </a:rPr>
              <a:t> </a:t>
            </a:r>
            <a:r>
              <a:rPr sz="2400" b="1" dirty="0">
                <a:solidFill>
                  <a:srgbClr val="0C2FB8"/>
                </a:solidFill>
                <a:latin typeface="Arial"/>
                <a:cs typeface="Arial"/>
              </a:rPr>
              <a:t>3</a:t>
            </a:r>
            <a:endParaRPr sz="240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64</a:t>
            </a:r>
          </a:p>
        </p:txBody>
      </p:sp>
      <p:sp>
        <p:nvSpPr>
          <p:cNvPr id="3" name="object 3"/>
          <p:cNvSpPr txBox="1">
            <a:spLocks noGrp="1"/>
          </p:cNvSpPr>
          <p:nvPr>
            <p:ph type="ctrTitle"/>
          </p:nvPr>
        </p:nvSpPr>
        <p:spPr>
          <a:prstGeom prst="rect">
            <a:avLst/>
          </a:prstGeom>
        </p:spPr>
        <p:txBody>
          <a:bodyPr vert="horz" wrap="square" lIns="0" tIns="0" rIns="0" bIns="0" rtlCol="0">
            <a:spAutoFit/>
          </a:bodyPr>
          <a:lstStyle/>
          <a:p>
            <a:pPr marL="12700">
              <a:lnSpc>
                <a:spcPct val="100000"/>
              </a:lnSpc>
            </a:pPr>
            <a:r>
              <a:rPr dirty="0"/>
              <a:t>Take a Stre</a:t>
            </a:r>
            <a:r>
              <a:rPr spc="15" dirty="0"/>
              <a:t>t</a:t>
            </a:r>
            <a:r>
              <a:rPr dirty="0"/>
              <a:t>ch!</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4CC"/>
            </a:solidFill>
          </a:ln>
        </p:spPr>
        <p:txBody>
          <a:bodyPr wrap="square" lIns="0" tIns="0" rIns="0" bIns="0" rtlCol="0"/>
          <a:lstStyle/>
          <a:p>
            <a:endParaRPr/>
          </a:p>
        </p:txBody>
      </p:sp>
      <p:sp>
        <p:nvSpPr>
          <p:cNvPr id="3" name="object 3"/>
          <p:cNvSpPr txBox="1"/>
          <p:nvPr/>
        </p:nvSpPr>
        <p:spPr>
          <a:xfrm>
            <a:off x="535940" y="486647"/>
            <a:ext cx="6322060" cy="457200"/>
          </a:xfrm>
          <a:prstGeom prst="rect">
            <a:avLst/>
          </a:prstGeom>
        </p:spPr>
        <p:txBody>
          <a:bodyPr vert="horz" wrap="square" lIns="0" tIns="0" rIns="0" bIns="0" rtlCol="0">
            <a:spAutoFit/>
          </a:bodyPr>
          <a:lstStyle/>
          <a:p>
            <a:pPr marL="12700">
              <a:lnSpc>
                <a:spcPts val="4285"/>
              </a:lnSpc>
              <a:tabLst>
                <a:tab pos="3947795" algn="l"/>
              </a:tabLst>
            </a:pPr>
            <a:r>
              <a:rPr sz="3600" b="1" dirty="0">
                <a:solidFill>
                  <a:srgbClr val="0C2FB8"/>
                </a:solidFill>
                <a:latin typeface="Arial"/>
                <a:cs typeface="Arial"/>
              </a:rPr>
              <a:t>Mate</a:t>
            </a:r>
            <a:r>
              <a:rPr sz="3600" b="1" spc="5" dirty="0">
                <a:solidFill>
                  <a:srgbClr val="0C2FB8"/>
                </a:solidFill>
                <a:latin typeface="Arial"/>
                <a:cs typeface="Arial"/>
              </a:rPr>
              <a:t>r</a:t>
            </a:r>
            <a:r>
              <a:rPr sz="3600" b="1" dirty="0">
                <a:solidFill>
                  <a:srgbClr val="0C2FB8"/>
                </a:solidFill>
                <a:latin typeface="Arial"/>
                <a:cs typeface="Arial"/>
              </a:rPr>
              <a:t>ial</a:t>
            </a:r>
            <a:r>
              <a:rPr sz="3600" b="1" spc="-15" dirty="0">
                <a:solidFill>
                  <a:srgbClr val="0C2FB8"/>
                </a:solidFill>
                <a:latin typeface="Arial"/>
                <a:cs typeface="Arial"/>
              </a:rPr>
              <a:t> </a:t>
            </a:r>
            <a:r>
              <a:rPr sz="3600" b="1" dirty="0">
                <a:solidFill>
                  <a:srgbClr val="0C2FB8"/>
                </a:solidFill>
                <a:latin typeface="Arial"/>
                <a:cs typeface="Arial"/>
              </a:rPr>
              <a:t>Handli</a:t>
            </a:r>
            <a:r>
              <a:rPr sz="3600" b="1" spc="-15" dirty="0">
                <a:solidFill>
                  <a:srgbClr val="0C2FB8"/>
                </a:solidFill>
                <a:latin typeface="Arial"/>
                <a:cs typeface="Arial"/>
              </a:rPr>
              <a:t>n</a:t>
            </a:r>
            <a:r>
              <a:rPr sz="3600" b="1" dirty="0">
                <a:solidFill>
                  <a:srgbClr val="0C2FB8"/>
                </a:solidFill>
                <a:latin typeface="Arial"/>
                <a:cs typeface="Arial"/>
              </a:rPr>
              <a:t>g	Equi</a:t>
            </a:r>
            <a:r>
              <a:rPr sz="3600" b="1" spc="-15" dirty="0">
                <a:solidFill>
                  <a:srgbClr val="0C2FB8"/>
                </a:solidFill>
                <a:latin typeface="Arial"/>
                <a:cs typeface="Arial"/>
              </a:rPr>
              <a:t>p</a:t>
            </a:r>
            <a:r>
              <a:rPr sz="3600" b="1" dirty="0">
                <a:solidFill>
                  <a:srgbClr val="0C2FB8"/>
                </a:solidFill>
                <a:latin typeface="Arial"/>
                <a:cs typeface="Arial"/>
              </a:rPr>
              <a:t>ment</a:t>
            </a:r>
            <a:endParaRPr sz="3600" dirty="0">
              <a:latin typeface="Arial"/>
              <a:cs typeface="Arial"/>
            </a:endParaRPr>
          </a:p>
        </p:txBody>
      </p:sp>
      <p:sp>
        <p:nvSpPr>
          <p:cNvPr id="4" name="object 4"/>
          <p:cNvSpPr txBox="1"/>
          <p:nvPr/>
        </p:nvSpPr>
        <p:spPr>
          <a:xfrm>
            <a:off x="535940" y="1011205"/>
            <a:ext cx="7511415" cy="4609465"/>
          </a:xfrm>
          <a:prstGeom prst="rect">
            <a:avLst/>
          </a:prstGeom>
        </p:spPr>
        <p:txBody>
          <a:bodyPr vert="horz" wrap="square" lIns="0" tIns="0" rIns="0" bIns="0" rtlCol="0">
            <a:spAutoFit/>
          </a:bodyPr>
          <a:lstStyle/>
          <a:p>
            <a:pPr marL="12700">
              <a:lnSpc>
                <a:spcPct val="100000"/>
              </a:lnSpc>
            </a:pPr>
            <a:r>
              <a:rPr sz="2400" b="1" dirty="0">
                <a:solidFill>
                  <a:srgbClr val="0C2FB8"/>
                </a:solidFill>
                <a:latin typeface="Arial"/>
                <a:cs typeface="Arial"/>
              </a:rPr>
              <a:t>Module</a:t>
            </a:r>
            <a:r>
              <a:rPr sz="2400" b="1" spc="-20" dirty="0">
                <a:solidFill>
                  <a:srgbClr val="0C2FB8"/>
                </a:solidFill>
                <a:latin typeface="Arial"/>
                <a:cs typeface="Arial"/>
              </a:rPr>
              <a:t> </a:t>
            </a:r>
            <a:r>
              <a:rPr sz="2400" b="1" dirty="0">
                <a:solidFill>
                  <a:srgbClr val="0C2FB8"/>
                </a:solidFill>
                <a:latin typeface="Arial"/>
                <a:cs typeface="Arial"/>
              </a:rPr>
              <a:t>3</a:t>
            </a:r>
            <a:endParaRPr sz="2400" dirty="0">
              <a:latin typeface="Arial"/>
              <a:cs typeface="Arial"/>
            </a:endParaRPr>
          </a:p>
          <a:p>
            <a:pPr marL="476250" indent="-338455">
              <a:lnSpc>
                <a:spcPct val="100000"/>
              </a:lnSpc>
              <a:spcBef>
                <a:spcPts val="2105"/>
              </a:spcBef>
              <a:buClr>
                <a:srgbClr val="0C2FB8"/>
              </a:buClr>
              <a:buFont typeface="Wingdings"/>
              <a:buChar char=""/>
              <a:tabLst>
                <a:tab pos="481330" algn="l"/>
              </a:tabLst>
            </a:pPr>
            <a:r>
              <a:rPr sz="2400" dirty="0">
                <a:latin typeface="Arial"/>
                <a:cs typeface="Arial"/>
              </a:rPr>
              <a:t>ID</a:t>
            </a:r>
            <a:r>
              <a:rPr sz="2400" spc="-10" dirty="0">
                <a:latin typeface="Arial"/>
                <a:cs typeface="Arial"/>
              </a:rPr>
              <a:t> </a:t>
            </a:r>
            <a:r>
              <a:rPr sz="2400" dirty="0">
                <a:latin typeface="Arial"/>
                <a:cs typeface="Arial"/>
              </a:rPr>
              <a:t>tag attached</a:t>
            </a:r>
          </a:p>
          <a:p>
            <a:pPr marL="480695" indent="-342900">
              <a:lnSpc>
                <a:spcPct val="100000"/>
              </a:lnSpc>
              <a:buClr>
                <a:srgbClr val="0C2FB8"/>
              </a:buClr>
              <a:buFont typeface="Wingdings"/>
              <a:buChar char=""/>
              <a:tabLst>
                <a:tab pos="481330" algn="l"/>
              </a:tabLst>
            </a:pPr>
            <a:r>
              <a:rPr sz="2400" dirty="0">
                <a:latin typeface="Arial"/>
                <a:cs typeface="Arial"/>
              </a:rPr>
              <a:t>Listi</a:t>
            </a:r>
            <a:r>
              <a:rPr sz="2400" spc="-10" dirty="0">
                <a:latin typeface="Arial"/>
                <a:cs typeface="Arial"/>
              </a:rPr>
              <a:t>n</a:t>
            </a:r>
            <a:r>
              <a:rPr sz="2400" dirty="0">
                <a:latin typeface="Arial"/>
                <a:cs typeface="Arial"/>
              </a:rPr>
              <a:t>g</a:t>
            </a:r>
            <a:r>
              <a:rPr sz="2400" spc="10" dirty="0">
                <a:latin typeface="Arial"/>
                <a:cs typeface="Arial"/>
              </a:rPr>
              <a:t> </a:t>
            </a:r>
            <a:r>
              <a:rPr sz="2400" dirty="0">
                <a:latin typeface="Arial"/>
                <a:cs typeface="Arial"/>
              </a:rPr>
              <a:t>--</a:t>
            </a:r>
            <a:r>
              <a:rPr sz="2400" spc="-5" dirty="0">
                <a:latin typeface="Arial"/>
                <a:cs typeface="Arial"/>
              </a:rPr>
              <a:t> </a:t>
            </a:r>
            <a:r>
              <a:rPr sz="2400" dirty="0">
                <a:latin typeface="Arial"/>
                <a:cs typeface="Arial"/>
              </a:rPr>
              <a:t>siz</a:t>
            </a:r>
            <a:r>
              <a:rPr sz="2400" spc="-10" dirty="0">
                <a:latin typeface="Arial"/>
                <a:cs typeface="Arial"/>
              </a:rPr>
              <a:t>e</a:t>
            </a:r>
            <a:r>
              <a:rPr sz="2400" dirty="0">
                <a:latin typeface="Arial"/>
                <a:cs typeface="Arial"/>
              </a:rPr>
              <a:t>,</a:t>
            </a:r>
            <a:r>
              <a:rPr sz="2400" spc="5" dirty="0">
                <a:latin typeface="Arial"/>
                <a:cs typeface="Arial"/>
              </a:rPr>
              <a:t> </a:t>
            </a:r>
            <a:r>
              <a:rPr sz="2400" dirty="0">
                <a:latin typeface="Arial"/>
                <a:cs typeface="Arial"/>
              </a:rPr>
              <a:t>grade, </a:t>
            </a:r>
            <a:r>
              <a:rPr sz="2400" spc="5" dirty="0">
                <a:latin typeface="Arial"/>
                <a:cs typeface="Arial"/>
              </a:rPr>
              <a:t>r</a:t>
            </a:r>
            <a:r>
              <a:rPr sz="2400" dirty="0">
                <a:latin typeface="Arial"/>
                <a:cs typeface="Arial"/>
              </a:rPr>
              <a:t>ated</a:t>
            </a:r>
            <a:r>
              <a:rPr sz="2400" spc="-10" dirty="0">
                <a:latin typeface="Arial"/>
                <a:cs typeface="Arial"/>
              </a:rPr>
              <a:t> </a:t>
            </a:r>
            <a:r>
              <a:rPr sz="2400" dirty="0">
                <a:latin typeface="Arial"/>
                <a:cs typeface="Arial"/>
              </a:rPr>
              <a:t>cap</a:t>
            </a:r>
            <a:r>
              <a:rPr sz="2400" spc="-10" dirty="0">
                <a:latin typeface="Arial"/>
                <a:cs typeface="Arial"/>
              </a:rPr>
              <a:t>a</a:t>
            </a:r>
            <a:r>
              <a:rPr sz="2400" dirty="0">
                <a:latin typeface="Arial"/>
                <a:cs typeface="Arial"/>
              </a:rPr>
              <a:t>city</a:t>
            </a:r>
            <a:r>
              <a:rPr sz="2400" spc="10" dirty="0">
                <a:latin typeface="Arial"/>
                <a:cs typeface="Arial"/>
              </a:rPr>
              <a:t> </a:t>
            </a:r>
            <a:r>
              <a:rPr sz="2400" dirty="0">
                <a:latin typeface="Arial"/>
                <a:cs typeface="Arial"/>
              </a:rPr>
              <a:t>&amp;</a:t>
            </a:r>
            <a:r>
              <a:rPr sz="2400" spc="-15" dirty="0">
                <a:latin typeface="Arial"/>
                <a:cs typeface="Arial"/>
              </a:rPr>
              <a:t> </a:t>
            </a:r>
            <a:r>
              <a:rPr sz="2400" dirty="0">
                <a:latin typeface="Arial"/>
                <a:cs typeface="Arial"/>
              </a:rPr>
              <a:t>M</a:t>
            </a:r>
            <a:r>
              <a:rPr sz="2400" spc="5" dirty="0">
                <a:latin typeface="Arial"/>
                <a:cs typeface="Arial"/>
              </a:rPr>
              <a:t>f</a:t>
            </a:r>
            <a:r>
              <a:rPr sz="2400" dirty="0">
                <a:latin typeface="Arial"/>
                <a:cs typeface="Arial"/>
              </a:rPr>
              <a:t>g</a:t>
            </a:r>
          </a:p>
          <a:p>
            <a:pPr marL="480695" indent="-342900">
              <a:lnSpc>
                <a:spcPct val="100000"/>
              </a:lnSpc>
              <a:buClr>
                <a:srgbClr val="0C2FB8"/>
              </a:buClr>
              <a:buFont typeface="Wingdings"/>
              <a:buChar char=""/>
              <a:tabLst>
                <a:tab pos="481330" algn="l"/>
              </a:tabLst>
            </a:pPr>
            <a:r>
              <a:rPr sz="2400" dirty="0">
                <a:latin typeface="Arial"/>
                <a:cs typeface="Arial"/>
              </a:rPr>
              <a:t>H</a:t>
            </a:r>
            <a:r>
              <a:rPr sz="2400" spc="-10" dirty="0">
                <a:latin typeface="Arial"/>
                <a:cs typeface="Arial"/>
              </a:rPr>
              <a:t>o</a:t>
            </a:r>
            <a:r>
              <a:rPr sz="2400" dirty="0">
                <a:latin typeface="Arial"/>
                <a:cs typeface="Arial"/>
              </a:rPr>
              <a:t>ok</a:t>
            </a:r>
            <a:r>
              <a:rPr sz="2400" spc="10" dirty="0">
                <a:latin typeface="Arial"/>
                <a:cs typeface="Arial"/>
              </a:rPr>
              <a:t> </a:t>
            </a:r>
            <a:r>
              <a:rPr sz="2400" dirty="0">
                <a:latin typeface="Arial"/>
                <a:cs typeface="Arial"/>
              </a:rPr>
              <a:t>– ring – l</a:t>
            </a:r>
            <a:r>
              <a:rPr sz="2400" spc="-10" dirty="0">
                <a:latin typeface="Arial"/>
                <a:cs typeface="Arial"/>
              </a:rPr>
              <a:t>o</a:t>
            </a:r>
            <a:r>
              <a:rPr sz="2400" dirty="0">
                <a:latin typeface="Arial"/>
                <a:cs typeface="Arial"/>
              </a:rPr>
              <a:t>ad</a:t>
            </a:r>
            <a:r>
              <a:rPr sz="2400" spc="5" dirty="0">
                <a:latin typeface="Arial"/>
                <a:cs typeface="Arial"/>
              </a:rPr>
              <a:t> </a:t>
            </a:r>
            <a:r>
              <a:rPr sz="2400" dirty="0">
                <a:latin typeface="Arial"/>
                <a:cs typeface="Arial"/>
              </a:rPr>
              <a:t>rating not l</a:t>
            </a:r>
            <a:r>
              <a:rPr sz="2400" spc="-10" dirty="0">
                <a:latin typeface="Arial"/>
                <a:cs typeface="Arial"/>
              </a:rPr>
              <a:t>e</a:t>
            </a:r>
            <a:r>
              <a:rPr sz="2400" dirty="0">
                <a:latin typeface="Arial"/>
                <a:cs typeface="Arial"/>
              </a:rPr>
              <a:t>ss </a:t>
            </a:r>
            <a:r>
              <a:rPr sz="2400" spc="5" dirty="0">
                <a:latin typeface="Arial"/>
                <a:cs typeface="Arial"/>
              </a:rPr>
              <a:t>t</a:t>
            </a:r>
            <a:r>
              <a:rPr sz="2400" dirty="0">
                <a:latin typeface="Arial"/>
                <a:cs typeface="Arial"/>
              </a:rPr>
              <a:t>han</a:t>
            </a:r>
            <a:r>
              <a:rPr sz="2400" spc="-10" dirty="0">
                <a:latin typeface="Arial"/>
                <a:cs typeface="Arial"/>
              </a:rPr>
              <a:t> </a:t>
            </a:r>
            <a:r>
              <a:rPr sz="2400" dirty="0">
                <a:latin typeface="Arial"/>
                <a:cs typeface="Arial"/>
              </a:rPr>
              <a:t>chai</a:t>
            </a:r>
            <a:r>
              <a:rPr sz="2400" spc="-10" dirty="0">
                <a:latin typeface="Arial"/>
                <a:cs typeface="Arial"/>
              </a:rPr>
              <a:t>n</a:t>
            </a:r>
            <a:r>
              <a:rPr sz="2400" dirty="0">
                <a:latin typeface="Arial"/>
                <a:cs typeface="Arial"/>
              </a:rPr>
              <a:t>’s</a:t>
            </a:r>
            <a:r>
              <a:rPr sz="2400" spc="20" dirty="0">
                <a:latin typeface="Arial"/>
                <a:cs typeface="Arial"/>
              </a:rPr>
              <a:t> </a:t>
            </a:r>
            <a:r>
              <a:rPr sz="2400" dirty="0">
                <a:latin typeface="Arial"/>
                <a:cs typeface="Arial"/>
              </a:rPr>
              <a:t>rating</a:t>
            </a:r>
          </a:p>
          <a:p>
            <a:pPr marL="480695" indent="-342900">
              <a:lnSpc>
                <a:spcPct val="100000"/>
              </a:lnSpc>
              <a:buClr>
                <a:srgbClr val="0C2FB8"/>
              </a:buClr>
              <a:buFont typeface="Wingdings"/>
              <a:buChar char=""/>
              <a:tabLst>
                <a:tab pos="481330" algn="l"/>
              </a:tabLst>
            </a:pPr>
            <a:r>
              <a:rPr sz="2400" dirty="0">
                <a:latin typeface="Arial"/>
                <a:cs typeface="Arial"/>
              </a:rPr>
              <a:t>No</a:t>
            </a:r>
            <a:r>
              <a:rPr sz="2400" spc="-10" dirty="0">
                <a:latin typeface="Arial"/>
                <a:cs typeface="Arial"/>
              </a:rPr>
              <a:t> </a:t>
            </a:r>
            <a:r>
              <a:rPr sz="2400" dirty="0">
                <a:latin typeface="Arial"/>
                <a:cs typeface="Arial"/>
              </a:rPr>
              <a:t>make sh</a:t>
            </a:r>
            <a:r>
              <a:rPr sz="2400" spc="-10" dirty="0">
                <a:latin typeface="Arial"/>
                <a:cs typeface="Arial"/>
              </a:rPr>
              <a:t>i</a:t>
            </a:r>
            <a:r>
              <a:rPr sz="2400" dirty="0">
                <a:latin typeface="Arial"/>
                <a:cs typeface="Arial"/>
              </a:rPr>
              <a:t>ft</a:t>
            </a:r>
            <a:r>
              <a:rPr sz="2400" spc="-5" dirty="0">
                <a:latin typeface="Arial"/>
                <a:cs typeface="Arial"/>
              </a:rPr>
              <a:t> </a:t>
            </a:r>
            <a:r>
              <a:rPr sz="2400" dirty="0">
                <a:latin typeface="Arial"/>
                <a:cs typeface="Arial"/>
              </a:rPr>
              <a:t>e</a:t>
            </a:r>
            <a:r>
              <a:rPr sz="2400" spc="-10" dirty="0">
                <a:latin typeface="Arial"/>
                <a:cs typeface="Arial"/>
              </a:rPr>
              <a:t>q</a:t>
            </a:r>
            <a:r>
              <a:rPr sz="2400" dirty="0">
                <a:latin typeface="Arial"/>
                <a:cs typeface="Arial"/>
              </a:rPr>
              <a:t>u</a:t>
            </a:r>
            <a:r>
              <a:rPr sz="2400" spc="-10" dirty="0">
                <a:latin typeface="Arial"/>
                <a:cs typeface="Arial"/>
              </a:rPr>
              <a:t>i</a:t>
            </a:r>
            <a:r>
              <a:rPr sz="2400" dirty="0">
                <a:latin typeface="Arial"/>
                <a:cs typeface="Arial"/>
              </a:rPr>
              <a:t>pme</a:t>
            </a:r>
            <a:r>
              <a:rPr sz="2400" spc="-10" dirty="0">
                <a:latin typeface="Arial"/>
                <a:cs typeface="Arial"/>
              </a:rPr>
              <a:t>n</a:t>
            </a:r>
            <a:r>
              <a:rPr sz="2400" dirty="0">
                <a:latin typeface="Arial"/>
                <a:cs typeface="Arial"/>
              </a:rPr>
              <a:t>t</a:t>
            </a:r>
            <a:r>
              <a:rPr sz="2400" spc="35" dirty="0">
                <a:latin typeface="Arial"/>
                <a:cs typeface="Arial"/>
              </a:rPr>
              <a:t> </a:t>
            </a:r>
            <a:r>
              <a:rPr sz="2400" dirty="0">
                <a:latin typeface="Arial"/>
                <a:cs typeface="Arial"/>
              </a:rPr>
              <a:t>–</a:t>
            </a:r>
            <a:r>
              <a:rPr sz="2400" spc="-15" dirty="0">
                <a:latin typeface="Arial"/>
                <a:cs typeface="Arial"/>
              </a:rPr>
              <a:t> </a:t>
            </a:r>
            <a:r>
              <a:rPr sz="2400" dirty="0">
                <a:latin typeface="Arial"/>
                <a:cs typeface="Arial"/>
              </a:rPr>
              <a:t>h</a:t>
            </a:r>
            <a:r>
              <a:rPr sz="2400" spc="-10" dirty="0">
                <a:latin typeface="Arial"/>
                <a:cs typeface="Arial"/>
              </a:rPr>
              <a:t>o</a:t>
            </a:r>
            <a:r>
              <a:rPr sz="2400" dirty="0">
                <a:latin typeface="Arial"/>
                <a:cs typeface="Arial"/>
              </a:rPr>
              <a:t>ok, ro</a:t>
            </a:r>
            <a:r>
              <a:rPr sz="2400" spc="-10" dirty="0">
                <a:latin typeface="Arial"/>
                <a:cs typeface="Arial"/>
              </a:rPr>
              <a:t>d</a:t>
            </a:r>
            <a:r>
              <a:rPr sz="2400" dirty="0">
                <a:latin typeface="Arial"/>
                <a:cs typeface="Arial"/>
              </a:rPr>
              <a:t>s, </a:t>
            </a:r>
            <a:r>
              <a:rPr sz="2400" spc="-10" dirty="0">
                <a:latin typeface="Arial"/>
                <a:cs typeface="Arial"/>
              </a:rPr>
              <a:t>b</a:t>
            </a:r>
            <a:r>
              <a:rPr sz="2400" dirty="0">
                <a:latin typeface="Arial"/>
                <a:cs typeface="Arial"/>
              </a:rPr>
              <a:t>o</a:t>
            </a:r>
            <a:r>
              <a:rPr sz="2400" spc="-10" dirty="0">
                <a:latin typeface="Arial"/>
                <a:cs typeface="Arial"/>
              </a:rPr>
              <a:t>l</a:t>
            </a:r>
            <a:r>
              <a:rPr sz="2400" dirty="0">
                <a:latin typeface="Arial"/>
                <a:cs typeface="Arial"/>
              </a:rPr>
              <a:t>ts</a:t>
            </a:r>
          </a:p>
          <a:p>
            <a:pPr marL="480695" indent="-342900">
              <a:lnSpc>
                <a:spcPct val="100000"/>
              </a:lnSpc>
              <a:buClr>
                <a:srgbClr val="0C2FB8"/>
              </a:buClr>
              <a:buFont typeface="Wingdings"/>
              <a:buChar char=""/>
              <a:tabLst>
                <a:tab pos="481330" algn="l"/>
              </a:tabLst>
            </a:pPr>
            <a:r>
              <a:rPr sz="2400" dirty="0">
                <a:latin typeface="Arial"/>
                <a:cs typeface="Arial"/>
              </a:rPr>
              <a:t>When to d</a:t>
            </a:r>
            <a:r>
              <a:rPr sz="2400" spc="-15" dirty="0">
                <a:latin typeface="Arial"/>
                <a:cs typeface="Arial"/>
              </a:rPr>
              <a:t>i</a:t>
            </a:r>
            <a:r>
              <a:rPr sz="2400" dirty="0">
                <a:latin typeface="Arial"/>
                <a:cs typeface="Arial"/>
              </a:rPr>
              <a:t>scard</a:t>
            </a:r>
            <a:r>
              <a:rPr sz="2400" spc="10" dirty="0">
                <a:latin typeface="Arial"/>
                <a:cs typeface="Arial"/>
              </a:rPr>
              <a:t> </a:t>
            </a:r>
            <a:r>
              <a:rPr sz="2400" dirty="0">
                <a:latin typeface="Arial"/>
                <a:cs typeface="Arial"/>
              </a:rPr>
              <a:t>cha</a:t>
            </a:r>
            <a:r>
              <a:rPr sz="2400" spc="-10" dirty="0">
                <a:latin typeface="Arial"/>
                <a:cs typeface="Arial"/>
              </a:rPr>
              <a:t>i</a:t>
            </a:r>
            <a:r>
              <a:rPr sz="2400" dirty="0">
                <a:latin typeface="Arial"/>
                <a:cs typeface="Arial"/>
              </a:rPr>
              <a:t>n?</a:t>
            </a:r>
          </a:p>
          <a:p>
            <a:pPr marL="476250" marR="3954145" indent="-338455">
              <a:lnSpc>
                <a:spcPct val="100000"/>
              </a:lnSpc>
              <a:buClr>
                <a:srgbClr val="0C2FB8"/>
              </a:buClr>
              <a:buFont typeface="Wingdings"/>
              <a:buChar char=""/>
              <a:tabLst>
                <a:tab pos="481330" algn="l"/>
              </a:tabLst>
            </a:pPr>
            <a:r>
              <a:rPr sz="2400" dirty="0">
                <a:latin typeface="Arial"/>
                <a:cs typeface="Arial"/>
              </a:rPr>
              <a:t>Wear e</a:t>
            </a:r>
            <a:r>
              <a:rPr sz="2400" spc="-20" dirty="0">
                <a:latin typeface="Arial"/>
                <a:cs typeface="Arial"/>
              </a:rPr>
              <a:t>x</a:t>
            </a:r>
            <a:r>
              <a:rPr sz="2400" dirty="0">
                <a:latin typeface="Arial"/>
                <a:cs typeface="Arial"/>
              </a:rPr>
              <a:t>cee</a:t>
            </a:r>
            <a:r>
              <a:rPr sz="2400" spc="-10" dirty="0">
                <a:latin typeface="Arial"/>
                <a:cs typeface="Arial"/>
              </a:rPr>
              <a:t>d</a:t>
            </a:r>
            <a:r>
              <a:rPr sz="2400" dirty="0">
                <a:latin typeface="Arial"/>
                <a:cs typeface="Arial"/>
              </a:rPr>
              <a:t>s</a:t>
            </a:r>
            <a:r>
              <a:rPr sz="2400" spc="30" dirty="0">
                <a:latin typeface="Arial"/>
                <a:cs typeface="Arial"/>
              </a:rPr>
              <a:t> </a:t>
            </a:r>
            <a:r>
              <a:rPr sz="2400" dirty="0">
                <a:latin typeface="Arial"/>
                <a:cs typeface="Arial"/>
              </a:rPr>
              <a:t>l</a:t>
            </a:r>
            <a:r>
              <a:rPr sz="2400" spc="-10" dirty="0">
                <a:latin typeface="Arial"/>
                <a:cs typeface="Arial"/>
              </a:rPr>
              <a:t>i</a:t>
            </a:r>
            <a:r>
              <a:rPr sz="2400" dirty="0">
                <a:latin typeface="Arial"/>
                <a:cs typeface="Arial"/>
              </a:rPr>
              <a:t>mits</a:t>
            </a:r>
            <a:r>
              <a:rPr sz="2400" spc="20" dirty="0">
                <a:latin typeface="Arial"/>
                <a:cs typeface="Arial"/>
              </a:rPr>
              <a:t> </a:t>
            </a:r>
            <a:r>
              <a:rPr sz="2400" dirty="0">
                <a:latin typeface="Arial"/>
                <a:cs typeface="Arial"/>
              </a:rPr>
              <a:t>of </a:t>
            </a:r>
            <a:r>
              <a:rPr sz="2000" dirty="0">
                <a:latin typeface="Arial"/>
                <a:cs typeface="Arial"/>
              </a:rPr>
              <a:t>19</a:t>
            </a:r>
            <a:r>
              <a:rPr sz="2000" spc="-10" dirty="0">
                <a:latin typeface="Arial"/>
                <a:cs typeface="Arial"/>
              </a:rPr>
              <a:t>1</a:t>
            </a:r>
            <a:r>
              <a:rPr sz="2000" dirty="0">
                <a:latin typeface="Arial"/>
                <a:cs typeface="Arial"/>
              </a:rPr>
              <a:t>0 Tab</a:t>
            </a:r>
            <a:r>
              <a:rPr sz="2000" spc="-10" dirty="0">
                <a:latin typeface="Arial"/>
                <a:cs typeface="Arial"/>
              </a:rPr>
              <a:t>l</a:t>
            </a:r>
            <a:r>
              <a:rPr sz="2000" dirty="0">
                <a:latin typeface="Arial"/>
                <a:cs typeface="Arial"/>
              </a:rPr>
              <a:t>e</a:t>
            </a:r>
            <a:r>
              <a:rPr sz="2000" spc="10" dirty="0">
                <a:latin typeface="Arial"/>
                <a:cs typeface="Arial"/>
              </a:rPr>
              <a:t> </a:t>
            </a:r>
            <a:r>
              <a:rPr sz="2000" spc="-5" dirty="0">
                <a:latin typeface="Arial"/>
                <a:cs typeface="Arial"/>
              </a:rPr>
              <a:t>N</a:t>
            </a:r>
            <a:r>
              <a:rPr sz="2000" dirty="0">
                <a:latin typeface="Arial"/>
                <a:cs typeface="Arial"/>
              </a:rPr>
              <a:t>-</a:t>
            </a:r>
            <a:r>
              <a:rPr sz="2000" spc="-5" dirty="0">
                <a:latin typeface="Arial"/>
                <a:cs typeface="Arial"/>
              </a:rPr>
              <a:t>184</a:t>
            </a:r>
            <a:r>
              <a:rPr sz="2000" dirty="0">
                <a:latin typeface="Arial"/>
                <a:cs typeface="Arial"/>
              </a:rPr>
              <a:t>-1</a:t>
            </a:r>
          </a:p>
          <a:p>
            <a:pPr marL="483870" indent="-346075">
              <a:lnSpc>
                <a:spcPct val="100000"/>
              </a:lnSpc>
              <a:buClr>
                <a:srgbClr val="0C2FB8"/>
              </a:buClr>
              <a:buFont typeface="Wingdings"/>
              <a:buChar char=""/>
              <a:tabLst>
                <a:tab pos="484505" algn="l"/>
              </a:tabLst>
            </a:pPr>
            <a:r>
              <a:rPr sz="2400" dirty="0">
                <a:latin typeface="Arial"/>
                <a:cs typeface="Arial"/>
              </a:rPr>
              <a:t>Inspections</a:t>
            </a:r>
            <a:r>
              <a:rPr sz="2400" spc="5" dirty="0">
                <a:latin typeface="Arial"/>
                <a:cs typeface="Arial"/>
              </a:rPr>
              <a:t> </a:t>
            </a:r>
            <a:r>
              <a:rPr sz="2400" dirty="0">
                <a:latin typeface="Arial"/>
                <a:cs typeface="Arial"/>
              </a:rPr>
              <a:t>bas</a:t>
            </a:r>
            <a:r>
              <a:rPr sz="2400" spc="-10" dirty="0">
                <a:latin typeface="Arial"/>
                <a:cs typeface="Arial"/>
              </a:rPr>
              <a:t>e</a:t>
            </a:r>
            <a:r>
              <a:rPr sz="2400" dirty="0">
                <a:latin typeface="Arial"/>
                <a:cs typeface="Arial"/>
              </a:rPr>
              <a:t>d</a:t>
            </a:r>
            <a:r>
              <a:rPr sz="2400" spc="15" dirty="0">
                <a:latin typeface="Arial"/>
                <a:cs typeface="Arial"/>
              </a:rPr>
              <a:t> </a:t>
            </a:r>
            <a:r>
              <a:rPr sz="2400" spc="-5" dirty="0">
                <a:latin typeface="Arial"/>
                <a:cs typeface="Arial"/>
              </a:rPr>
              <a:t>on:</a:t>
            </a:r>
            <a:endParaRPr sz="2400" dirty="0">
              <a:latin typeface="Arial"/>
              <a:cs typeface="Arial"/>
            </a:endParaRPr>
          </a:p>
          <a:p>
            <a:pPr marL="1163955" lvl="1" indent="-398145">
              <a:lnSpc>
                <a:spcPct val="100000"/>
              </a:lnSpc>
              <a:buClr>
                <a:srgbClr val="0C2FB8"/>
              </a:buClr>
              <a:buFont typeface="Wingdings"/>
              <a:buChar char=""/>
              <a:tabLst>
                <a:tab pos="1163955" algn="l"/>
              </a:tabLst>
            </a:pPr>
            <a:r>
              <a:rPr sz="2400" dirty="0">
                <a:latin typeface="Arial"/>
                <a:cs typeface="Arial"/>
              </a:rPr>
              <a:t>Freque</a:t>
            </a:r>
            <a:r>
              <a:rPr sz="2400" spc="-10" dirty="0">
                <a:latin typeface="Arial"/>
                <a:cs typeface="Arial"/>
              </a:rPr>
              <a:t>n</a:t>
            </a:r>
            <a:r>
              <a:rPr sz="2400" dirty="0">
                <a:latin typeface="Arial"/>
                <a:cs typeface="Arial"/>
              </a:rPr>
              <a:t>cy</a:t>
            </a:r>
            <a:r>
              <a:rPr sz="2400" spc="10" dirty="0">
                <a:latin typeface="Arial"/>
                <a:cs typeface="Arial"/>
              </a:rPr>
              <a:t> </a:t>
            </a:r>
            <a:r>
              <a:rPr sz="2400" dirty="0">
                <a:latin typeface="Arial"/>
                <a:cs typeface="Arial"/>
              </a:rPr>
              <a:t>of</a:t>
            </a:r>
            <a:r>
              <a:rPr sz="2400" spc="-5" dirty="0">
                <a:latin typeface="Arial"/>
                <a:cs typeface="Arial"/>
              </a:rPr>
              <a:t> </a:t>
            </a:r>
            <a:r>
              <a:rPr sz="2400" dirty="0">
                <a:latin typeface="Arial"/>
                <a:cs typeface="Arial"/>
              </a:rPr>
              <a:t>use</a:t>
            </a:r>
          </a:p>
          <a:p>
            <a:pPr marL="1163955" lvl="1" indent="-398145">
              <a:lnSpc>
                <a:spcPct val="100000"/>
              </a:lnSpc>
              <a:buClr>
                <a:srgbClr val="0C2FB8"/>
              </a:buClr>
              <a:buFont typeface="Wingdings"/>
              <a:buChar char=""/>
              <a:tabLst>
                <a:tab pos="1163955" algn="l"/>
              </a:tabLst>
            </a:pPr>
            <a:r>
              <a:rPr sz="2400" dirty="0">
                <a:latin typeface="Arial"/>
                <a:cs typeface="Arial"/>
              </a:rPr>
              <a:t>At</a:t>
            </a:r>
            <a:r>
              <a:rPr sz="2400" spc="-10" dirty="0">
                <a:latin typeface="Arial"/>
                <a:cs typeface="Arial"/>
              </a:rPr>
              <a:t> </a:t>
            </a:r>
            <a:r>
              <a:rPr sz="2400" dirty="0">
                <a:latin typeface="Arial"/>
                <a:cs typeface="Arial"/>
              </a:rPr>
              <a:t>l</a:t>
            </a:r>
            <a:r>
              <a:rPr sz="2400" spc="-10" dirty="0">
                <a:latin typeface="Arial"/>
                <a:cs typeface="Arial"/>
              </a:rPr>
              <a:t>e</a:t>
            </a:r>
            <a:r>
              <a:rPr sz="2400" dirty="0">
                <a:latin typeface="Arial"/>
                <a:cs typeface="Arial"/>
              </a:rPr>
              <a:t>ast yearly</a:t>
            </a:r>
          </a:p>
          <a:p>
            <a:pPr marL="1163955" lvl="1" indent="-398145">
              <a:lnSpc>
                <a:spcPct val="100000"/>
              </a:lnSpc>
              <a:buClr>
                <a:srgbClr val="0C2FB8"/>
              </a:buClr>
              <a:buFont typeface="Wingdings"/>
              <a:buChar char=""/>
              <a:tabLst>
                <a:tab pos="1163955" algn="l"/>
              </a:tabLst>
            </a:pPr>
            <a:r>
              <a:rPr sz="2400" dirty="0">
                <a:latin typeface="Arial"/>
                <a:cs typeface="Arial"/>
              </a:rPr>
              <a:t>S</a:t>
            </a:r>
            <a:r>
              <a:rPr sz="2400" spc="-10" dirty="0">
                <a:latin typeface="Arial"/>
                <a:cs typeface="Arial"/>
              </a:rPr>
              <a:t>e</a:t>
            </a:r>
            <a:r>
              <a:rPr sz="2400" dirty="0">
                <a:latin typeface="Arial"/>
                <a:cs typeface="Arial"/>
              </a:rPr>
              <a:t>verity of </a:t>
            </a:r>
            <a:r>
              <a:rPr sz="2400" spc="-10" dirty="0">
                <a:latin typeface="Arial"/>
                <a:cs typeface="Arial"/>
              </a:rPr>
              <a:t>s</a:t>
            </a:r>
            <a:r>
              <a:rPr sz="2400" dirty="0">
                <a:latin typeface="Arial"/>
                <a:cs typeface="Arial"/>
              </a:rPr>
              <a:t>ervi</a:t>
            </a:r>
            <a:r>
              <a:rPr sz="2400" spc="-10" dirty="0">
                <a:latin typeface="Arial"/>
                <a:cs typeface="Arial"/>
              </a:rPr>
              <a:t>c</a:t>
            </a:r>
            <a:r>
              <a:rPr sz="2400" dirty="0">
                <a:latin typeface="Arial"/>
                <a:cs typeface="Arial"/>
              </a:rPr>
              <a:t>e</a:t>
            </a:r>
          </a:p>
        </p:txBody>
      </p:sp>
      <p:sp>
        <p:nvSpPr>
          <p:cNvPr id="5" name="object 5"/>
          <p:cNvSpPr txBox="1"/>
          <p:nvPr/>
        </p:nvSpPr>
        <p:spPr>
          <a:xfrm>
            <a:off x="1289430" y="5655874"/>
            <a:ext cx="4438015" cy="923330"/>
          </a:xfrm>
          <a:prstGeom prst="rect">
            <a:avLst/>
          </a:prstGeom>
        </p:spPr>
        <p:txBody>
          <a:bodyPr vert="horz" wrap="square" lIns="0" tIns="0" rIns="0" bIns="0" rtlCol="0">
            <a:spAutoFit/>
          </a:bodyPr>
          <a:lstStyle/>
          <a:p>
            <a:pPr marL="410209" indent="-397510">
              <a:lnSpc>
                <a:spcPct val="100000"/>
              </a:lnSpc>
              <a:buClr>
                <a:srgbClr val="0C2FB8"/>
              </a:buClr>
              <a:buFont typeface="Wingdings"/>
              <a:buChar char=""/>
              <a:tabLst>
                <a:tab pos="410845" algn="l"/>
              </a:tabLst>
            </a:pPr>
            <a:r>
              <a:rPr sz="2000" dirty="0">
                <a:latin typeface="Arial"/>
                <a:cs typeface="Arial"/>
              </a:rPr>
              <a:t>N</a:t>
            </a:r>
            <a:r>
              <a:rPr sz="2000" spc="-10" dirty="0">
                <a:latin typeface="Arial"/>
                <a:cs typeface="Arial"/>
              </a:rPr>
              <a:t>a</a:t>
            </a:r>
            <a:r>
              <a:rPr sz="2000" dirty="0">
                <a:latin typeface="Arial"/>
                <a:cs typeface="Arial"/>
              </a:rPr>
              <a:t>ture</a:t>
            </a:r>
            <a:r>
              <a:rPr sz="2000" spc="5" dirty="0">
                <a:latin typeface="Arial"/>
                <a:cs typeface="Arial"/>
              </a:rPr>
              <a:t> </a:t>
            </a:r>
            <a:r>
              <a:rPr sz="2000" dirty="0">
                <a:latin typeface="Arial"/>
                <a:cs typeface="Arial"/>
              </a:rPr>
              <a:t>of </a:t>
            </a:r>
            <a:r>
              <a:rPr sz="2000" spc="-10" dirty="0">
                <a:latin typeface="Arial"/>
                <a:cs typeface="Arial"/>
              </a:rPr>
              <a:t>l</a:t>
            </a:r>
            <a:r>
              <a:rPr sz="2000" dirty="0">
                <a:latin typeface="Arial"/>
                <a:cs typeface="Arial"/>
              </a:rPr>
              <a:t>ift</a:t>
            </a:r>
          </a:p>
          <a:p>
            <a:pPr marL="410209" indent="-397510">
              <a:lnSpc>
                <a:spcPct val="100000"/>
              </a:lnSpc>
              <a:buClr>
                <a:srgbClr val="0C2FB8"/>
              </a:buClr>
              <a:buFont typeface="Wingdings"/>
              <a:buChar char=""/>
              <a:tabLst>
                <a:tab pos="410845" algn="l"/>
              </a:tabLst>
            </a:pPr>
            <a:r>
              <a:rPr sz="2000" dirty="0" smtClean="0">
                <a:latin typeface="Arial"/>
                <a:cs typeface="Arial"/>
              </a:rPr>
              <a:t>Use</a:t>
            </a:r>
            <a:r>
              <a:rPr sz="2000" spc="-10" dirty="0" smtClean="0">
                <a:latin typeface="Arial"/>
                <a:cs typeface="Arial"/>
              </a:rPr>
              <a:t> </a:t>
            </a:r>
            <a:r>
              <a:rPr sz="2000" dirty="0" smtClean="0">
                <a:latin typeface="Arial"/>
                <a:cs typeface="Arial"/>
              </a:rPr>
              <a:t>common sense</a:t>
            </a:r>
          </a:p>
          <a:p>
            <a:pPr marL="410209" indent="-397510">
              <a:lnSpc>
                <a:spcPct val="100000"/>
              </a:lnSpc>
              <a:buClr>
                <a:srgbClr val="0C2FB8"/>
              </a:buClr>
              <a:buFont typeface="Wingdings"/>
              <a:buChar char=""/>
              <a:tabLst>
                <a:tab pos="410845" algn="l"/>
              </a:tabLst>
            </a:pPr>
            <a:r>
              <a:rPr sz="2000" dirty="0" smtClean="0">
                <a:latin typeface="Arial"/>
                <a:cs typeface="Arial"/>
              </a:rPr>
              <a:t>D</a:t>
            </a:r>
            <a:r>
              <a:rPr sz="2000" spc="-10" dirty="0" smtClean="0">
                <a:latin typeface="Arial"/>
                <a:cs typeface="Arial"/>
              </a:rPr>
              <a:t>o</a:t>
            </a:r>
            <a:r>
              <a:rPr sz="2000" dirty="0" smtClean="0">
                <a:latin typeface="Arial"/>
                <a:cs typeface="Arial"/>
              </a:rPr>
              <a:t>cume</a:t>
            </a:r>
            <a:r>
              <a:rPr sz="2000" spc="-10" dirty="0" smtClean="0">
                <a:latin typeface="Arial"/>
                <a:cs typeface="Arial"/>
              </a:rPr>
              <a:t>n</a:t>
            </a:r>
            <a:r>
              <a:rPr sz="2000" dirty="0" smtClean="0">
                <a:latin typeface="Arial"/>
                <a:cs typeface="Arial"/>
              </a:rPr>
              <a:t>t</a:t>
            </a:r>
            <a:r>
              <a:rPr sz="2000" spc="15" dirty="0" smtClean="0">
                <a:latin typeface="Arial"/>
                <a:cs typeface="Arial"/>
              </a:rPr>
              <a:t> </a:t>
            </a:r>
            <a:r>
              <a:rPr sz="2000" dirty="0">
                <a:latin typeface="Arial"/>
                <a:cs typeface="Arial"/>
              </a:rPr>
              <a:t>d</a:t>
            </a:r>
            <a:r>
              <a:rPr sz="2000" spc="-10" dirty="0">
                <a:latin typeface="Arial"/>
                <a:cs typeface="Arial"/>
              </a:rPr>
              <a:t>a</a:t>
            </a:r>
            <a:r>
              <a:rPr sz="2000" dirty="0">
                <a:latin typeface="Arial"/>
                <a:cs typeface="Arial"/>
              </a:rPr>
              <a:t>tes of</a:t>
            </a:r>
            <a:r>
              <a:rPr sz="2000" spc="-10" dirty="0">
                <a:latin typeface="Arial"/>
                <a:cs typeface="Arial"/>
              </a:rPr>
              <a:t> </a:t>
            </a:r>
            <a:r>
              <a:rPr sz="2000" dirty="0">
                <a:latin typeface="Arial"/>
                <a:cs typeface="Arial"/>
              </a:rPr>
              <a:t>i</a:t>
            </a:r>
            <a:r>
              <a:rPr sz="2000" spc="-10" dirty="0">
                <a:latin typeface="Arial"/>
                <a:cs typeface="Arial"/>
              </a:rPr>
              <a:t>n</a:t>
            </a:r>
            <a:r>
              <a:rPr sz="2000" dirty="0">
                <a:latin typeface="Arial"/>
                <a:cs typeface="Arial"/>
              </a:rPr>
              <a:t>sp</a:t>
            </a:r>
            <a:r>
              <a:rPr sz="2000" spc="-10" dirty="0">
                <a:latin typeface="Arial"/>
                <a:cs typeface="Arial"/>
              </a:rPr>
              <a:t>e</a:t>
            </a:r>
            <a:r>
              <a:rPr sz="2000" dirty="0">
                <a:latin typeface="Arial"/>
                <a:cs typeface="Arial"/>
              </a:rPr>
              <a:t>ction</a:t>
            </a:r>
          </a:p>
        </p:txBody>
      </p:sp>
      <p:sp>
        <p:nvSpPr>
          <p:cNvPr id="6" name="object 6"/>
          <p:cNvSpPr txBox="1"/>
          <p:nvPr/>
        </p:nvSpPr>
        <p:spPr>
          <a:xfrm>
            <a:off x="8497061" y="6461204"/>
            <a:ext cx="110489" cy="177800"/>
          </a:xfrm>
          <a:prstGeom prst="rect">
            <a:avLst/>
          </a:prstGeom>
        </p:spPr>
        <p:txBody>
          <a:bodyPr vert="horz" wrap="square" lIns="0" tIns="0" rIns="0" bIns="0" rtlCol="0">
            <a:spAutoFit/>
          </a:bodyPr>
          <a:lstStyle/>
          <a:p>
            <a:pPr marL="12700">
              <a:lnSpc>
                <a:spcPct val="100000"/>
              </a:lnSpc>
            </a:pPr>
            <a:r>
              <a:rPr sz="1200" dirty="0">
                <a:solidFill>
                  <a:srgbClr val="888888"/>
                </a:solidFill>
                <a:latin typeface="Arial"/>
                <a:cs typeface="Arial"/>
              </a:rPr>
              <a:t>5</a:t>
            </a:r>
            <a:endParaRPr sz="1200">
              <a:latin typeface="Arial"/>
              <a:cs typeface="Arial"/>
            </a:endParaRPr>
          </a:p>
        </p:txBody>
      </p:sp>
      <p:sp>
        <p:nvSpPr>
          <p:cNvPr id="7" name="object 7" title="Photo - ID attached to hook"/>
          <p:cNvSpPr/>
          <p:nvPr/>
        </p:nvSpPr>
        <p:spPr>
          <a:xfrm>
            <a:off x="4917821" y="3200400"/>
            <a:ext cx="3390900" cy="254317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8" name="object 8"/>
          <p:cNvSpPr txBox="1"/>
          <p:nvPr/>
        </p:nvSpPr>
        <p:spPr>
          <a:xfrm>
            <a:off x="5794375" y="5867491"/>
            <a:ext cx="1584960" cy="430887"/>
          </a:xfrm>
          <a:prstGeom prst="rect">
            <a:avLst/>
          </a:prstGeom>
        </p:spPr>
        <p:txBody>
          <a:bodyPr vert="horz" wrap="square" lIns="0" tIns="0" rIns="0" bIns="0" rtlCol="0">
            <a:spAutoFit/>
          </a:bodyPr>
          <a:lstStyle/>
          <a:p>
            <a:pPr marL="12700">
              <a:lnSpc>
                <a:spcPct val="100000"/>
              </a:lnSpc>
            </a:pPr>
            <a:r>
              <a:rPr sz="1400" dirty="0">
                <a:latin typeface="Arial"/>
                <a:cs typeface="Arial"/>
              </a:rPr>
              <a:t>ID</a:t>
            </a:r>
            <a:r>
              <a:rPr sz="1400" spc="-15" dirty="0">
                <a:latin typeface="Arial"/>
                <a:cs typeface="Arial"/>
              </a:rPr>
              <a:t> </a:t>
            </a:r>
            <a:r>
              <a:rPr sz="1400" dirty="0">
                <a:latin typeface="Arial"/>
                <a:cs typeface="Arial"/>
              </a:rPr>
              <a:t>Attached</a:t>
            </a:r>
            <a:r>
              <a:rPr sz="1400" spc="-45" dirty="0">
                <a:latin typeface="Arial"/>
                <a:cs typeface="Arial"/>
              </a:rPr>
              <a:t> </a:t>
            </a:r>
            <a:r>
              <a:rPr sz="1400" dirty="0">
                <a:latin typeface="Arial"/>
                <a:cs typeface="Arial"/>
              </a:rPr>
              <a:t>to</a:t>
            </a:r>
            <a:r>
              <a:rPr sz="1400" spc="-20" dirty="0">
                <a:latin typeface="Arial"/>
                <a:cs typeface="Arial"/>
              </a:rPr>
              <a:t> </a:t>
            </a:r>
            <a:r>
              <a:rPr sz="1400" dirty="0" smtClean="0">
                <a:latin typeface="Arial"/>
                <a:cs typeface="Arial"/>
              </a:rPr>
              <a:t>hook</a:t>
            </a:r>
            <a:endParaRPr lang="en-US" sz="1400" dirty="0" smtClean="0">
              <a:latin typeface="Arial"/>
              <a:cs typeface="Arial"/>
            </a:endParaRPr>
          </a:p>
          <a:p>
            <a:pPr marL="12700">
              <a:lnSpc>
                <a:spcPct val="100000"/>
              </a:lnSpc>
            </a:pPr>
            <a:endParaRPr sz="1400" dirty="0">
              <a:latin typeface="Arial"/>
              <a:cs typeface="Arial"/>
            </a:endParaRPr>
          </a:p>
        </p:txBody>
      </p:sp>
      <p:pic>
        <p:nvPicPr>
          <p:cNvPr id="10" name="Picture 9" title="Text box - CD from 'OSHA 502' Update for Construction Industry Outreach Trainers @at the 'Construction Safety Council' Hillside, IL"/>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22224" y="6133465"/>
            <a:ext cx="6172994" cy="263717"/>
          </a:xfrm>
          <a:prstGeom prst="rect">
            <a:avLst/>
          </a:prstGeom>
        </p:spPr>
      </p:pic>
      <p:sp>
        <p:nvSpPr>
          <p:cNvPr id="9" name="Title 8" hidden="1"/>
          <p:cNvSpPr>
            <a:spLocks noGrp="1"/>
          </p:cNvSpPr>
          <p:nvPr>
            <p:ph type="title"/>
          </p:nvPr>
        </p:nvSpPr>
        <p:spPr>
          <a:xfrm>
            <a:off x="556361" y="555615"/>
            <a:ext cx="8031276" cy="1102866"/>
          </a:xfrm>
        </p:spPr>
        <p:txBody>
          <a:bodyPr/>
          <a:lstStyle/>
          <a:p>
            <a:r>
              <a:rPr lang="en-US" dirty="0"/>
              <a:t>Mate</a:t>
            </a:r>
            <a:r>
              <a:rPr lang="en-US" spc="5" dirty="0"/>
              <a:t>r</a:t>
            </a:r>
            <a:r>
              <a:rPr lang="en-US" dirty="0"/>
              <a:t>ial</a:t>
            </a:r>
            <a:r>
              <a:rPr lang="en-US" spc="-15" dirty="0"/>
              <a:t> </a:t>
            </a:r>
            <a:r>
              <a:rPr lang="en-US" dirty="0"/>
              <a:t>Handli</a:t>
            </a:r>
            <a:r>
              <a:rPr lang="en-US" spc="-15" dirty="0"/>
              <a:t>n</a:t>
            </a:r>
            <a:r>
              <a:rPr lang="en-US" dirty="0"/>
              <a:t>g	</a:t>
            </a:r>
            <a:r>
              <a:rPr lang="en-US" dirty="0" smtClean="0"/>
              <a:t>Equi</a:t>
            </a:r>
            <a:r>
              <a:rPr lang="en-US" spc="-15" dirty="0" smtClean="0"/>
              <a:t>p</a:t>
            </a:r>
            <a:r>
              <a:rPr lang="en-US" dirty="0" smtClean="0"/>
              <a:t>ment 4</a:t>
            </a:r>
            <a:r>
              <a:rPr lang="en-US" dirty="0"/>
              <a:t/>
            </a:r>
            <a:br>
              <a:rPr lang="en-US" dirty="0"/>
            </a:br>
            <a:endParaRPr lang="en-US" dirty="0"/>
          </a:p>
        </p:txBody>
      </p:sp>
      <p:sp>
        <p:nvSpPr>
          <p:cNvPr id="11" name="Slide Number Placeholder 10"/>
          <p:cNvSpPr>
            <a:spLocks noGrp="1"/>
          </p:cNvSpPr>
          <p:nvPr>
            <p:ph type="sldNum" sz="quarter" idx="7"/>
          </p:nvPr>
        </p:nvSpPr>
        <p:spPr/>
        <p:txBody>
          <a:bodyPr/>
          <a:lstStyle/>
          <a:p>
            <a:pPr marL="110489">
              <a:lnSpc>
                <a:spcPct val="100000"/>
              </a:lnSpc>
            </a:pPr>
            <a:fld id="{81D60167-4931-47E6-BA6A-407CBD079E47}" type="slidenum">
              <a:rPr lang="en-US" smtClean="0"/>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4CC"/>
            </a:solidFill>
          </a:ln>
        </p:spPr>
        <p:txBody>
          <a:bodyPr wrap="square" lIns="0" tIns="0" rIns="0" bIns="0" rtlCol="0"/>
          <a:lstStyle/>
          <a:p>
            <a:endParaRPr/>
          </a:p>
        </p:txBody>
      </p:sp>
      <p:sp>
        <p:nvSpPr>
          <p:cNvPr id="3" name="object 3"/>
          <p:cNvSpPr txBox="1"/>
          <p:nvPr/>
        </p:nvSpPr>
        <p:spPr>
          <a:xfrm>
            <a:off x="535940" y="486647"/>
            <a:ext cx="6322060" cy="457200"/>
          </a:xfrm>
          <a:prstGeom prst="rect">
            <a:avLst/>
          </a:prstGeom>
        </p:spPr>
        <p:txBody>
          <a:bodyPr vert="horz" wrap="square" lIns="0" tIns="0" rIns="0" bIns="0" rtlCol="0">
            <a:spAutoFit/>
          </a:bodyPr>
          <a:lstStyle/>
          <a:p>
            <a:pPr marL="12700">
              <a:lnSpc>
                <a:spcPts val="4285"/>
              </a:lnSpc>
              <a:tabLst>
                <a:tab pos="3947795" algn="l"/>
              </a:tabLst>
            </a:pPr>
            <a:r>
              <a:rPr sz="3600" b="1" dirty="0">
                <a:solidFill>
                  <a:srgbClr val="0C2FB8"/>
                </a:solidFill>
                <a:latin typeface="Arial"/>
                <a:cs typeface="Arial"/>
              </a:rPr>
              <a:t>Mate</a:t>
            </a:r>
            <a:r>
              <a:rPr sz="3600" b="1" spc="5" dirty="0">
                <a:solidFill>
                  <a:srgbClr val="0C2FB8"/>
                </a:solidFill>
                <a:latin typeface="Arial"/>
                <a:cs typeface="Arial"/>
              </a:rPr>
              <a:t>r</a:t>
            </a:r>
            <a:r>
              <a:rPr sz="3600" b="1" dirty="0">
                <a:solidFill>
                  <a:srgbClr val="0C2FB8"/>
                </a:solidFill>
                <a:latin typeface="Arial"/>
                <a:cs typeface="Arial"/>
              </a:rPr>
              <a:t>ial</a:t>
            </a:r>
            <a:r>
              <a:rPr sz="3600" b="1" spc="-15" dirty="0">
                <a:solidFill>
                  <a:srgbClr val="0C2FB8"/>
                </a:solidFill>
                <a:latin typeface="Arial"/>
                <a:cs typeface="Arial"/>
              </a:rPr>
              <a:t> </a:t>
            </a:r>
            <a:r>
              <a:rPr sz="3600" b="1" dirty="0">
                <a:solidFill>
                  <a:srgbClr val="0C2FB8"/>
                </a:solidFill>
                <a:latin typeface="Arial"/>
                <a:cs typeface="Arial"/>
              </a:rPr>
              <a:t>Handli</a:t>
            </a:r>
            <a:r>
              <a:rPr sz="3600" b="1" spc="-15" dirty="0">
                <a:solidFill>
                  <a:srgbClr val="0C2FB8"/>
                </a:solidFill>
                <a:latin typeface="Arial"/>
                <a:cs typeface="Arial"/>
              </a:rPr>
              <a:t>n</a:t>
            </a:r>
            <a:r>
              <a:rPr sz="3600" b="1" dirty="0">
                <a:solidFill>
                  <a:srgbClr val="0C2FB8"/>
                </a:solidFill>
                <a:latin typeface="Arial"/>
                <a:cs typeface="Arial"/>
              </a:rPr>
              <a:t>g	Equi</a:t>
            </a:r>
            <a:r>
              <a:rPr sz="3600" b="1" spc="-15" dirty="0">
                <a:solidFill>
                  <a:srgbClr val="0C2FB8"/>
                </a:solidFill>
                <a:latin typeface="Arial"/>
                <a:cs typeface="Arial"/>
              </a:rPr>
              <a:t>p</a:t>
            </a:r>
            <a:r>
              <a:rPr sz="3600" b="1" dirty="0">
                <a:solidFill>
                  <a:srgbClr val="0C2FB8"/>
                </a:solidFill>
                <a:latin typeface="Arial"/>
                <a:cs typeface="Arial"/>
              </a:rPr>
              <a:t>ment</a:t>
            </a:r>
            <a:endParaRPr sz="3600">
              <a:latin typeface="Arial"/>
              <a:cs typeface="Arial"/>
            </a:endParaRPr>
          </a:p>
        </p:txBody>
      </p:sp>
      <p:sp>
        <p:nvSpPr>
          <p:cNvPr id="4" name="object 4"/>
          <p:cNvSpPr txBox="1"/>
          <p:nvPr/>
        </p:nvSpPr>
        <p:spPr>
          <a:xfrm>
            <a:off x="535940" y="1011205"/>
            <a:ext cx="7271384" cy="2251710"/>
          </a:xfrm>
          <a:prstGeom prst="rect">
            <a:avLst/>
          </a:prstGeom>
        </p:spPr>
        <p:txBody>
          <a:bodyPr vert="horz" wrap="square" lIns="0" tIns="0" rIns="0" bIns="0" rtlCol="0">
            <a:spAutoFit/>
          </a:bodyPr>
          <a:lstStyle/>
          <a:p>
            <a:pPr marL="52705" marR="5931535" indent="-40640">
              <a:lnSpc>
                <a:spcPct val="145200"/>
              </a:lnSpc>
            </a:pPr>
            <a:r>
              <a:rPr sz="2400" b="1" dirty="0">
                <a:solidFill>
                  <a:srgbClr val="0C2FB8"/>
                </a:solidFill>
                <a:latin typeface="Arial"/>
                <a:cs typeface="Arial"/>
              </a:rPr>
              <a:t>Module</a:t>
            </a:r>
            <a:r>
              <a:rPr sz="2400" b="1" spc="-20" dirty="0">
                <a:solidFill>
                  <a:srgbClr val="0C2FB8"/>
                </a:solidFill>
                <a:latin typeface="Arial"/>
                <a:cs typeface="Arial"/>
              </a:rPr>
              <a:t> </a:t>
            </a:r>
            <a:r>
              <a:rPr sz="2400" b="1" dirty="0">
                <a:solidFill>
                  <a:srgbClr val="0C2FB8"/>
                </a:solidFill>
                <a:latin typeface="Arial"/>
                <a:cs typeface="Arial"/>
              </a:rPr>
              <a:t>3 Ch</a:t>
            </a:r>
            <a:r>
              <a:rPr sz="2400" b="1" spc="-10" dirty="0">
                <a:solidFill>
                  <a:srgbClr val="0C2FB8"/>
                </a:solidFill>
                <a:latin typeface="Arial"/>
                <a:cs typeface="Arial"/>
              </a:rPr>
              <a:t>a</a:t>
            </a:r>
            <a:r>
              <a:rPr sz="2400" b="1" dirty="0">
                <a:solidFill>
                  <a:srgbClr val="0C2FB8"/>
                </a:solidFill>
                <a:latin typeface="Arial"/>
                <a:cs typeface="Arial"/>
              </a:rPr>
              <a:t>ins</a:t>
            </a:r>
            <a:endParaRPr sz="2400">
              <a:latin typeface="Arial"/>
              <a:cs typeface="Arial"/>
            </a:endParaRPr>
          </a:p>
          <a:p>
            <a:pPr>
              <a:lnSpc>
                <a:spcPct val="100000"/>
              </a:lnSpc>
              <a:spcBef>
                <a:spcPts val="45"/>
              </a:spcBef>
            </a:pPr>
            <a:endParaRPr sz="2050">
              <a:latin typeface="Times New Roman"/>
              <a:cs typeface="Times New Roman"/>
            </a:endParaRPr>
          </a:p>
          <a:p>
            <a:pPr marL="395605" marR="5080" indent="-342900">
              <a:lnSpc>
                <a:spcPct val="100000"/>
              </a:lnSpc>
              <a:buClr>
                <a:srgbClr val="0C2FB8"/>
              </a:buClr>
              <a:buFont typeface="Wingdings"/>
              <a:buChar char=""/>
              <a:tabLst>
                <a:tab pos="396240" algn="l"/>
              </a:tabLst>
            </a:pPr>
            <a:r>
              <a:rPr sz="2400" dirty="0">
                <a:latin typeface="Arial"/>
                <a:cs typeface="Arial"/>
              </a:rPr>
              <a:t>Job or sh</a:t>
            </a:r>
            <a:r>
              <a:rPr sz="2400" spc="-10" dirty="0">
                <a:latin typeface="Arial"/>
                <a:cs typeface="Arial"/>
              </a:rPr>
              <a:t>o</a:t>
            </a:r>
            <a:r>
              <a:rPr sz="2400" dirty="0">
                <a:latin typeface="Arial"/>
                <a:cs typeface="Arial"/>
              </a:rPr>
              <a:t>p</a:t>
            </a:r>
            <a:r>
              <a:rPr sz="2400" spc="10" dirty="0">
                <a:latin typeface="Arial"/>
                <a:cs typeface="Arial"/>
              </a:rPr>
              <a:t> </a:t>
            </a:r>
            <a:r>
              <a:rPr sz="2400" dirty="0">
                <a:latin typeface="Arial"/>
                <a:cs typeface="Arial"/>
              </a:rPr>
              <a:t>ho</a:t>
            </a:r>
            <a:r>
              <a:rPr sz="2400" spc="-10" dirty="0">
                <a:latin typeface="Arial"/>
                <a:cs typeface="Arial"/>
              </a:rPr>
              <a:t>o</a:t>
            </a:r>
            <a:r>
              <a:rPr sz="2400" dirty="0">
                <a:latin typeface="Arial"/>
                <a:cs typeface="Arial"/>
              </a:rPr>
              <a:t>ks</a:t>
            </a:r>
            <a:r>
              <a:rPr sz="2400" spc="10" dirty="0">
                <a:latin typeface="Arial"/>
                <a:cs typeface="Arial"/>
              </a:rPr>
              <a:t> </a:t>
            </a:r>
            <a:r>
              <a:rPr sz="2400" dirty="0">
                <a:latin typeface="Arial"/>
                <a:cs typeface="Arial"/>
              </a:rPr>
              <a:t>and</a:t>
            </a:r>
            <a:r>
              <a:rPr sz="2400" spc="-10" dirty="0">
                <a:latin typeface="Arial"/>
                <a:cs typeface="Arial"/>
              </a:rPr>
              <a:t> </a:t>
            </a:r>
            <a:r>
              <a:rPr sz="2400" dirty="0">
                <a:latin typeface="Arial"/>
                <a:cs typeface="Arial"/>
              </a:rPr>
              <a:t>li</a:t>
            </a:r>
            <a:r>
              <a:rPr sz="2400" spc="-10" dirty="0">
                <a:latin typeface="Arial"/>
                <a:cs typeface="Arial"/>
              </a:rPr>
              <a:t>n</a:t>
            </a:r>
            <a:r>
              <a:rPr sz="2400" dirty="0">
                <a:latin typeface="Arial"/>
                <a:cs typeface="Arial"/>
              </a:rPr>
              <a:t>ks</a:t>
            </a:r>
            <a:r>
              <a:rPr sz="2400" spc="10" dirty="0">
                <a:latin typeface="Arial"/>
                <a:cs typeface="Arial"/>
              </a:rPr>
              <a:t> </a:t>
            </a:r>
            <a:r>
              <a:rPr sz="2400" dirty="0">
                <a:latin typeface="Arial"/>
                <a:cs typeface="Arial"/>
              </a:rPr>
              <a:t>or </a:t>
            </a:r>
            <a:r>
              <a:rPr sz="2400" spc="5" dirty="0">
                <a:latin typeface="Arial"/>
                <a:cs typeface="Arial"/>
              </a:rPr>
              <a:t>m</a:t>
            </a:r>
            <a:r>
              <a:rPr sz="2400" dirty="0">
                <a:latin typeface="Arial"/>
                <a:cs typeface="Arial"/>
              </a:rPr>
              <a:t>akesh</a:t>
            </a:r>
            <a:r>
              <a:rPr sz="2400" spc="-15" dirty="0">
                <a:latin typeface="Arial"/>
                <a:cs typeface="Arial"/>
              </a:rPr>
              <a:t>i</a:t>
            </a:r>
            <a:r>
              <a:rPr sz="2400" dirty="0">
                <a:latin typeface="Arial"/>
                <a:cs typeface="Arial"/>
              </a:rPr>
              <a:t>ft</a:t>
            </a:r>
            <a:r>
              <a:rPr sz="2400" spc="5" dirty="0">
                <a:latin typeface="Arial"/>
                <a:cs typeface="Arial"/>
              </a:rPr>
              <a:t> </a:t>
            </a:r>
            <a:r>
              <a:rPr sz="2400" dirty="0">
                <a:latin typeface="Arial"/>
                <a:cs typeface="Arial"/>
              </a:rPr>
              <a:t>fasten</a:t>
            </a:r>
            <a:r>
              <a:rPr sz="2400" spc="-10" dirty="0">
                <a:latin typeface="Arial"/>
                <a:cs typeface="Arial"/>
              </a:rPr>
              <a:t>e</a:t>
            </a:r>
            <a:r>
              <a:rPr sz="2400" dirty="0">
                <a:latin typeface="Arial"/>
                <a:cs typeface="Arial"/>
              </a:rPr>
              <a:t>rs are not al</a:t>
            </a:r>
            <a:r>
              <a:rPr sz="2400" spc="-15" dirty="0">
                <a:latin typeface="Arial"/>
                <a:cs typeface="Arial"/>
              </a:rPr>
              <a:t>l</a:t>
            </a:r>
            <a:r>
              <a:rPr sz="2400" dirty="0">
                <a:latin typeface="Arial"/>
                <a:cs typeface="Arial"/>
              </a:rPr>
              <a:t>ow</a:t>
            </a:r>
            <a:r>
              <a:rPr sz="2400" spc="-10" dirty="0">
                <a:latin typeface="Arial"/>
                <a:cs typeface="Arial"/>
              </a:rPr>
              <a:t>e</a:t>
            </a:r>
            <a:r>
              <a:rPr sz="2400" dirty="0">
                <a:latin typeface="Arial"/>
                <a:cs typeface="Arial"/>
              </a:rPr>
              <a:t>d</a:t>
            </a:r>
            <a:endParaRPr sz="2400">
              <a:latin typeface="Arial"/>
              <a:cs typeface="Arial"/>
            </a:endParaRPr>
          </a:p>
          <a:p>
            <a:pPr marL="395605" indent="-342900">
              <a:lnSpc>
                <a:spcPct val="100000"/>
              </a:lnSpc>
              <a:buClr>
                <a:srgbClr val="0C2FB8"/>
              </a:buClr>
              <a:buFont typeface="Wingdings"/>
              <a:buChar char=""/>
              <a:tabLst>
                <a:tab pos="396240" algn="l"/>
              </a:tabLst>
            </a:pPr>
            <a:r>
              <a:rPr sz="2400" dirty="0">
                <a:latin typeface="Arial"/>
                <a:cs typeface="Arial"/>
              </a:rPr>
              <a:t>Use the correct</a:t>
            </a:r>
            <a:r>
              <a:rPr sz="2400" spc="-15" dirty="0">
                <a:latin typeface="Arial"/>
                <a:cs typeface="Arial"/>
              </a:rPr>
              <a:t> </a:t>
            </a:r>
            <a:r>
              <a:rPr sz="2400" dirty="0">
                <a:latin typeface="Arial"/>
                <a:cs typeface="Arial"/>
              </a:rPr>
              <a:t>size</a:t>
            </a:r>
            <a:r>
              <a:rPr sz="2400" spc="5" dirty="0">
                <a:latin typeface="Arial"/>
                <a:cs typeface="Arial"/>
              </a:rPr>
              <a:t> </a:t>
            </a:r>
            <a:r>
              <a:rPr sz="2400" dirty="0">
                <a:latin typeface="Arial"/>
                <a:cs typeface="Arial"/>
              </a:rPr>
              <a:t>pin for</a:t>
            </a:r>
            <a:r>
              <a:rPr sz="2400" spc="-15" dirty="0">
                <a:latin typeface="Arial"/>
                <a:cs typeface="Arial"/>
              </a:rPr>
              <a:t> </a:t>
            </a:r>
            <a:r>
              <a:rPr sz="2400" dirty="0">
                <a:latin typeface="Arial"/>
                <a:cs typeface="Arial"/>
              </a:rPr>
              <a:t>the </a:t>
            </a:r>
            <a:r>
              <a:rPr sz="2400" spc="5" dirty="0">
                <a:latin typeface="Arial"/>
                <a:cs typeface="Arial"/>
              </a:rPr>
              <a:t>j</a:t>
            </a:r>
            <a:r>
              <a:rPr sz="2400" dirty="0">
                <a:latin typeface="Arial"/>
                <a:cs typeface="Arial"/>
              </a:rPr>
              <a:t>ob</a:t>
            </a:r>
            <a:endParaRPr sz="2400">
              <a:latin typeface="Arial"/>
              <a:cs typeface="Arial"/>
            </a:endParaRPr>
          </a:p>
        </p:txBody>
      </p:sp>
      <p:sp>
        <p:nvSpPr>
          <p:cNvPr id="5" name="object 5"/>
          <p:cNvSpPr txBox="1"/>
          <p:nvPr/>
        </p:nvSpPr>
        <p:spPr>
          <a:xfrm>
            <a:off x="8497061" y="6461204"/>
            <a:ext cx="110489" cy="177800"/>
          </a:xfrm>
          <a:prstGeom prst="rect">
            <a:avLst/>
          </a:prstGeom>
        </p:spPr>
        <p:txBody>
          <a:bodyPr vert="horz" wrap="square" lIns="0" tIns="0" rIns="0" bIns="0" rtlCol="0">
            <a:spAutoFit/>
          </a:bodyPr>
          <a:lstStyle/>
          <a:p>
            <a:pPr marL="12700">
              <a:lnSpc>
                <a:spcPct val="100000"/>
              </a:lnSpc>
            </a:pPr>
            <a:r>
              <a:rPr sz="1200" dirty="0">
                <a:solidFill>
                  <a:srgbClr val="888888"/>
                </a:solidFill>
                <a:latin typeface="Arial"/>
                <a:cs typeface="Arial"/>
              </a:rPr>
              <a:t>6</a:t>
            </a:r>
            <a:endParaRPr sz="1200">
              <a:latin typeface="Arial"/>
              <a:cs typeface="Arial"/>
            </a:endParaRPr>
          </a:p>
        </p:txBody>
      </p:sp>
      <p:sp>
        <p:nvSpPr>
          <p:cNvPr id="6" name="object 6" title="Photo - Examples of the right and wrong pin size used"/>
          <p:cNvSpPr/>
          <p:nvPr/>
        </p:nvSpPr>
        <p:spPr>
          <a:xfrm>
            <a:off x="1785851" y="3657600"/>
            <a:ext cx="5791200" cy="2197100"/>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838200" y="5907206"/>
            <a:ext cx="2456815" cy="369332"/>
          </a:xfrm>
          <a:prstGeom prst="rect">
            <a:avLst/>
          </a:prstGeom>
        </p:spPr>
        <p:txBody>
          <a:bodyPr vert="horz" wrap="square" lIns="0" tIns="0" rIns="0" bIns="0" rtlCol="0">
            <a:spAutoFit/>
          </a:bodyPr>
          <a:lstStyle/>
          <a:p>
            <a:pPr marR="5080" algn="r">
              <a:lnSpc>
                <a:spcPct val="100000"/>
              </a:lnSpc>
            </a:pPr>
            <a:r>
              <a:rPr sz="2400" dirty="0" smtClean="0">
                <a:latin typeface="Arial"/>
                <a:cs typeface="Arial"/>
              </a:rPr>
              <a:t>R</a:t>
            </a:r>
            <a:r>
              <a:rPr sz="2400" spc="-10" dirty="0" smtClean="0">
                <a:latin typeface="Arial"/>
                <a:cs typeface="Arial"/>
              </a:rPr>
              <a:t>i</a:t>
            </a:r>
            <a:r>
              <a:rPr sz="2400" dirty="0" smtClean="0">
                <a:latin typeface="Arial"/>
                <a:cs typeface="Arial"/>
              </a:rPr>
              <a:t>ght</a:t>
            </a:r>
            <a:endParaRPr sz="2400" dirty="0">
              <a:latin typeface="Arial"/>
              <a:cs typeface="Arial"/>
            </a:endParaRPr>
          </a:p>
        </p:txBody>
      </p:sp>
      <p:sp>
        <p:nvSpPr>
          <p:cNvPr id="8" name="object 8"/>
          <p:cNvSpPr txBox="1"/>
          <p:nvPr/>
        </p:nvSpPr>
        <p:spPr>
          <a:xfrm>
            <a:off x="5958957" y="5939467"/>
            <a:ext cx="923925" cy="330200"/>
          </a:xfrm>
          <a:prstGeom prst="rect">
            <a:avLst/>
          </a:prstGeom>
        </p:spPr>
        <p:txBody>
          <a:bodyPr vert="horz" wrap="square" lIns="0" tIns="0" rIns="0" bIns="0" rtlCol="0">
            <a:spAutoFit/>
          </a:bodyPr>
          <a:lstStyle/>
          <a:p>
            <a:pPr marL="12700">
              <a:lnSpc>
                <a:spcPct val="100000"/>
              </a:lnSpc>
            </a:pPr>
            <a:r>
              <a:rPr sz="2400" dirty="0">
                <a:latin typeface="Arial"/>
                <a:cs typeface="Arial"/>
              </a:rPr>
              <a:t>Wrong</a:t>
            </a:r>
          </a:p>
        </p:txBody>
      </p:sp>
      <p:pic>
        <p:nvPicPr>
          <p:cNvPr id="9" name="Picture 8" title="Text box - CD from 'OSHA 502' Update for Construction Industry Outreach Trainers @at the 'Construction Safety Council' Hillside, IL"/>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72460" y="6398369"/>
            <a:ext cx="6172994" cy="263717"/>
          </a:xfrm>
          <a:prstGeom prst="rect">
            <a:avLst/>
          </a:prstGeom>
        </p:spPr>
      </p:pic>
      <p:sp>
        <p:nvSpPr>
          <p:cNvPr id="10" name="Title 9" hidden="1"/>
          <p:cNvSpPr>
            <a:spLocks noGrp="1"/>
          </p:cNvSpPr>
          <p:nvPr>
            <p:ph type="title"/>
          </p:nvPr>
        </p:nvSpPr>
        <p:spPr>
          <a:xfrm>
            <a:off x="556361" y="555615"/>
            <a:ext cx="8031276" cy="1102866"/>
          </a:xfrm>
        </p:spPr>
        <p:txBody>
          <a:bodyPr/>
          <a:lstStyle/>
          <a:p>
            <a:r>
              <a:rPr lang="en-US" dirty="0"/>
              <a:t>Mate</a:t>
            </a:r>
            <a:r>
              <a:rPr lang="en-US" spc="5" dirty="0"/>
              <a:t>r</a:t>
            </a:r>
            <a:r>
              <a:rPr lang="en-US" dirty="0"/>
              <a:t>ial</a:t>
            </a:r>
            <a:r>
              <a:rPr lang="en-US" spc="-15" dirty="0"/>
              <a:t> </a:t>
            </a:r>
            <a:r>
              <a:rPr lang="en-US" dirty="0" smtClean="0"/>
              <a:t>Handli</a:t>
            </a:r>
            <a:r>
              <a:rPr lang="en-US" spc="-15" dirty="0" smtClean="0"/>
              <a:t>n</a:t>
            </a:r>
            <a:r>
              <a:rPr lang="en-US" dirty="0" smtClean="0"/>
              <a:t>g Equi</a:t>
            </a:r>
            <a:r>
              <a:rPr lang="en-US" spc="-15" dirty="0" smtClean="0"/>
              <a:t>p</a:t>
            </a:r>
            <a:r>
              <a:rPr lang="en-US" dirty="0" smtClean="0"/>
              <a:t>ment 5</a:t>
            </a:r>
            <a:r>
              <a:rPr lang="en-US" dirty="0"/>
              <a:t/>
            </a:r>
            <a:br>
              <a:rPr lang="en-US" dirty="0"/>
            </a:br>
            <a:endParaRPr lang="en-US" dirty="0"/>
          </a:p>
        </p:txBody>
      </p:sp>
      <p:sp>
        <p:nvSpPr>
          <p:cNvPr id="11" name="Slide Number Placeholder 10"/>
          <p:cNvSpPr>
            <a:spLocks noGrp="1"/>
          </p:cNvSpPr>
          <p:nvPr>
            <p:ph type="sldNum" sz="quarter" idx="7"/>
          </p:nvPr>
        </p:nvSpPr>
        <p:spPr/>
        <p:txBody>
          <a:bodyPr/>
          <a:lstStyle/>
          <a:p>
            <a:pPr marL="110489">
              <a:lnSpc>
                <a:spcPct val="100000"/>
              </a:lnSpc>
            </a:pPr>
            <a:fld id="{81D60167-4931-47E6-BA6A-407CBD079E47}" type="slidenum">
              <a:rPr lang="en-US" smtClean="0"/>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title="Blue horizontal decorative line "/>
          <p:cNvSpPr/>
          <p:nvPr/>
        </p:nvSpPr>
        <p:spPr>
          <a:xfrm>
            <a:off x="457200" y="1524000"/>
            <a:ext cx="8229600" cy="0"/>
          </a:xfrm>
          <a:custGeom>
            <a:avLst/>
            <a:gdLst/>
            <a:ahLst/>
            <a:cxnLst/>
            <a:rect l="l" t="t" r="r" b="b"/>
            <a:pathLst>
              <a:path w="8229600">
                <a:moveTo>
                  <a:pt x="0" y="0"/>
                </a:moveTo>
                <a:lnTo>
                  <a:pt x="8229600" y="0"/>
                </a:lnTo>
              </a:path>
            </a:pathLst>
          </a:custGeom>
          <a:ln w="50800">
            <a:solidFill>
              <a:srgbClr val="1154CC"/>
            </a:solidFill>
          </a:ln>
        </p:spPr>
        <p:txBody>
          <a:bodyPr wrap="square" lIns="0" tIns="0" rIns="0" bIns="0" rtlCol="0"/>
          <a:lstStyle/>
          <a:p>
            <a:endParaRPr/>
          </a:p>
        </p:txBody>
      </p:sp>
      <p:sp>
        <p:nvSpPr>
          <p:cNvPr id="3" name="object 3"/>
          <p:cNvSpPr txBox="1"/>
          <p:nvPr/>
        </p:nvSpPr>
        <p:spPr>
          <a:xfrm>
            <a:off x="535940" y="486647"/>
            <a:ext cx="6322060" cy="457200"/>
          </a:xfrm>
          <a:prstGeom prst="rect">
            <a:avLst/>
          </a:prstGeom>
        </p:spPr>
        <p:txBody>
          <a:bodyPr vert="horz" wrap="square" lIns="0" tIns="0" rIns="0" bIns="0" rtlCol="0">
            <a:spAutoFit/>
          </a:bodyPr>
          <a:lstStyle/>
          <a:p>
            <a:pPr marL="12700">
              <a:lnSpc>
                <a:spcPts val="4285"/>
              </a:lnSpc>
              <a:tabLst>
                <a:tab pos="3947795" algn="l"/>
              </a:tabLst>
            </a:pPr>
            <a:r>
              <a:rPr sz="3600" b="1" dirty="0">
                <a:solidFill>
                  <a:srgbClr val="0C2FB8"/>
                </a:solidFill>
                <a:latin typeface="Arial"/>
                <a:cs typeface="Arial"/>
              </a:rPr>
              <a:t>Mate</a:t>
            </a:r>
            <a:r>
              <a:rPr sz="3600" b="1" spc="5" dirty="0">
                <a:solidFill>
                  <a:srgbClr val="0C2FB8"/>
                </a:solidFill>
                <a:latin typeface="Arial"/>
                <a:cs typeface="Arial"/>
              </a:rPr>
              <a:t>r</a:t>
            </a:r>
            <a:r>
              <a:rPr sz="3600" b="1" dirty="0">
                <a:solidFill>
                  <a:srgbClr val="0C2FB8"/>
                </a:solidFill>
                <a:latin typeface="Arial"/>
                <a:cs typeface="Arial"/>
              </a:rPr>
              <a:t>ial</a:t>
            </a:r>
            <a:r>
              <a:rPr sz="3600" b="1" spc="-15" dirty="0">
                <a:solidFill>
                  <a:srgbClr val="0C2FB8"/>
                </a:solidFill>
                <a:latin typeface="Arial"/>
                <a:cs typeface="Arial"/>
              </a:rPr>
              <a:t> </a:t>
            </a:r>
            <a:r>
              <a:rPr sz="3600" b="1" dirty="0">
                <a:solidFill>
                  <a:srgbClr val="0C2FB8"/>
                </a:solidFill>
                <a:latin typeface="Arial"/>
                <a:cs typeface="Arial"/>
              </a:rPr>
              <a:t>Handli</a:t>
            </a:r>
            <a:r>
              <a:rPr sz="3600" b="1" spc="-15" dirty="0">
                <a:solidFill>
                  <a:srgbClr val="0C2FB8"/>
                </a:solidFill>
                <a:latin typeface="Arial"/>
                <a:cs typeface="Arial"/>
              </a:rPr>
              <a:t>n</a:t>
            </a:r>
            <a:r>
              <a:rPr sz="3600" b="1" dirty="0">
                <a:solidFill>
                  <a:srgbClr val="0C2FB8"/>
                </a:solidFill>
                <a:latin typeface="Arial"/>
                <a:cs typeface="Arial"/>
              </a:rPr>
              <a:t>g	Equi</a:t>
            </a:r>
            <a:r>
              <a:rPr sz="3600" b="1" spc="-15" dirty="0">
                <a:solidFill>
                  <a:srgbClr val="0C2FB8"/>
                </a:solidFill>
                <a:latin typeface="Arial"/>
                <a:cs typeface="Arial"/>
              </a:rPr>
              <a:t>p</a:t>
            </a:r>
            <a:r>
              <a:rPr sz="3600" b="1" dirty="0">
                <a:solidFill>
                  <a:srgbClr val="0C2FB8"/>
                </a:solidFill>
                <a:latin typeface="Arial"/>
                <a:cs typeface="Arial"/>
              </a:rPr>
              <a:t>ment</a:t>
            </a:r>
            <a:endParaRPr sz="3600">
              <a:latin typeface="Arial"/>
              <a:cs typeface="Arial"/>
            </a:endParaRPr>
          </a:p>
        </p:txBody>
      </p:sp>
      <p:sp>
        <p:nvSpPr>
          <p:cNvPr id="4" name="object 4"/>
          <p:cNvSpPr txBox="1"/>
          <p:nvPr/>
        </p:nvSpPr>
        <p:spPr>
          <a:xfrm>
            <a:off x="535940" y="1011205"/>
            <a:ext cx="3526790" cy="2251710"/>
          </a:xfrm>
          <a:prstGeom prst="rect">
            <a:avLst/>
          </a:prstGeom>
        </p:spPr>
        <p:txBody>
          <a:bodyPr vert="horz" wrap="square" lIns="0" tIns="0" rIns="0" bIns="0" rtlCol="0">
            <a:spAutoFit/>
          </a:bodyPr>
          <a:lstStyle/>
          <a:p>
            <a:pPr marL="52705" marR="2186940" indent="-40640">
              <a:lnSpc>
                <a:spcPct val="145200"/>
              </a:lnSpc>
            </a:pPr>
            <a:r>
              <a:rPr sz="2400" b="1" dirty="0">
                <a:solidFill>
                  <a:srgbClr val="0C2FB8"/>
                </a:solidFill>
                <a:latin typeface="Arial"/>
                <a:cs typeface="Arial"/>
              </a:rPr>
              <a:t>Module</a:t>
            </a:r>
            <a:r>
              <a:rPr sz="2400" b="1" spc="-20" dirty="0">
                <a:solidFill>
                  <a:srgbClr val="0C2FB8"/>
                </a:solidFill>
                <a:latin typeface="Arial"/>
                <a:cs typeface="Arial"/>
              </a:rPr>
              <a:t> </a:t>
            </a:r>
            <a:r>
              <a:rPr sz="2400" b="1" dirty="0">
                <a:solidFill>
                  <a:srgbClr val="0C2FB8"/>
                </a:solidFill>
                <a:latin typeface="Arial"/>
                <a:cs typeface="Arial"/>
              </a:rPr>
              <a:t>3 Ch</a:t>
            </a:r>
            <a:r>
              <a:rPr sz="2400" b="1" spc="-10" dirty="0">
                <a:solidFill>
                  <a:srgbClr val="0C2FB8"/>
                </a:solidFill>
                <a:latin typeface="Arial"/>
                <a:cs typeface="Arial"/>
              </a:rPr>
              <a:t>a</a:t>
            </a:r>
            <a:r>
              <a:rPr sz="2400" b="1" dirty="0">
                <a:solidFill>
                  <a:srgbClr val="0C2FB8"/>
                </a:solidFill>
                <a:latin typeface="Arial"/>
                <a:cs typeface="Arial"/>
              </a:rPr>
              <a:t>ins</a:t>
            </a:r>
            <a:endParaRPr sz="2400" dirty="0">
              <a:latin typeface="Arial"/>
              <a:cs typeface="Arial"/>
            </a:endParaRPr>
          </a:p>
          <a:p>
            <a:pPr>
              <a:lnSpc>
                <a:spcPct val="100000"/>
              </a:lnSpc>
              <a:spcBef>
                <a:spcPts val="45"/>
              </a:spcBef>
            </a:pPr>
            <a:endParaRPr sz="2050" dirty="0">
              <a:latin typeface="Times New Roman"/>
              <a:cs typeface="Times New Roman"/>
            </a:endParaRPr>
          </a:p>
          <a:p>
            <a:pPr marL="395605" marR="5080" indent="-342900">
              <a:lnSpc>
                <a:spcPct val="100000"/>
              </a:lnSpc>
              <a:buClr>
                <a:srgbClr val="0C2FB8"/>
              </a:buClr>
              <a:buFont typeface="Wingdings"/>
              <a:buChar char=""/>
              <a:tabLst>
                <a:tab pos="396240" algn="l"/>
              </a:tabLst>
            </a:pPr>
            <a:r>
              <a:rPr sz="2400" dirty="0">
                <a:latin typeface="Arial"/>
                <a:cs typeface="Arial"/>
              </a:rPr>
              <a:t>AISC</a:t>
            </a:r>
            <a:r>
              <a:rPr sz="2400" spc="-10" dirty="0">
                <a:latin typeface="Arial"/>
                <a:cs typeface="Arial"/>
              </a:rPr>
              <a:t> </a:t>
            </a:r>
            <a:r>
              <a:rPr sz="2400" dirty="0">
                <a:latin typeface="Arial"/>
                <a:cs typeface="Arial"/>
              </a:rPr>
              <a:t>has a da</a:t>
            </a:r>
            <a:r>
              <a:rPr sz="2400" spc="-10" dirty="0">
                <a:latin typeface="Arial"/>
                <a:cs typeface="Arial"/>
              </a:rPr>
              <a:t>i</a:t>
            </a:r>
            <a:r>
              <a:rPr sz="2400" dirty="0">
                <a:latin typeface="Arial"/>
                <a:cs typeface="Arial"/>
              </a:rPr>
              <a:t>ly</a:t>
            </a:r>
            <a:r>
              <a:rPr sz="2400" spc="5" dirty="0">
                <a:latin typeface="Arial"/>
                <a:cs typeface="Arial"/>
              </a:rPr>
              <a:t> </a:t>
            </a:r>
            <a:r>
              <a:rPr sz="2400" dirty="0">
                <a:latin typeface="Arial"/>
                <a:cs typeface="Arial"/>
              </a:rPr>
              <a:t>cha</a:t>
            </a:r>
            <a:r>
              <a:rPr sz="2400" spc="-10" dirty="0">
                <a:latin typeface="Arial"/>
                <a:cs typeface="Arial"/>
              </a:rPr>
              <a:t>i</a:t>
            </a:r>
            <a:r>
              <a:rPr sz="2400" dirty="0">
                <a:latin typeface="Arial"/>
                <a:cs typeface="Arial"/>
              </a:rPr>
              <a:t>n i</a:t>
            </a:r>
            <a:r>
              <a:rPr sz="2400" spc="-10" dirty="0">
                <a:latin typeface="Arial"/>
                <a:cs typeface="Arial"/>
              </a:rPr>
              <a:t>n</a:t>
            </a:r>
            <a:r>
              <a:rPr sz="2400" dirty="0">
                <a:latin typeface="Arial"/>
                <a:cs typeface="Arial"/>
              </a:rPr>
              <a:t>specti</a:t>
            </a:r>
            <a:r>
              <a:rPr sz="2400" spc="-10" dirty="0">
                <a:latin typeface="Arial"/>
                <a:cs typeface="Arial"/>
              </a:rPr>
              <a:t>o</a:t>
            </a:r>
            <a:r>
              <a:rPr sz="2400" dirty="0">
                <a:latin typeface="Arial"/>
                <a:cs typeface="Arial"/>
              </a:rPr>
              <a:t>n</a:t>
            </a:r>
            <a:r>
              <a:rPr sz="2400" spc="20" dirty="0">
                <a:latin typeface="Arial"/>
                <a:cs typeface="Arial"/>
              </a:rPr>
              <a:t> </a:t>
            </a:r>
            <a:r>
              <a:rPr sz="2400" dirty="0">
                <a:latin typeface="Arial"/>
                <a:cs typeface="Arial"/>
              </a:rPr>
              <a:t>form ava</a:t>
            </a:r>
            <a:r>
              <a:rPr sz="2400" spc="-10" dirty="0">
                <a:latin typeface="Arial"/>
                <a:cs typeface="Arial"/>
              </a:rPr>
              <a:t>i</a:t>
            </a:r>
            <a:r>
              <a:rPr sz="2400" dirty="0">
                <a:latin typeface="Arial"/>
                <a:cs typeface="Arial"/>
              </a:rPr>
              <a:t>l</a:t>
            </a:r>
            <a:r>
              <a:rPr sz="2400" spc="-10" dirty="0">
                <a:latin typeface="Arial"/>
                <a:cs typeface="Arial"/>
              </a:rPr>
              <a:t>a</a:t>
            </a:r>
            <a:r>
              <a:rPr sz="2400" dirty="0">
                <a:latin typeface="Arial"/>
                <a:cs typeface="Arial"/>
              </a:rPr>
              <a:t>ble</a:t>
            </a:r>
            <a:r>
              <a:rPr sz="2400" spc="40" dirty="0">
                <a:latin typeface="Arial"/>
                <a:cs typeface="Arial"/>
              </a:rPr>
              <a:t> </a:t>
            </a:r>
            <a:r>
              <a:rPr sz="2400" dirty="0">
                <a:latin typeface="Arial"/>
                <a:cs typeface="Arial"/>
              </a:rPr>
              <a:t>at </a:t>
            </a:r>
            <a:r>
              <a:rPr sz="2400" spc="-10" dirty="0">
                <a:latin typeface="Arial"/>
                <a:cs typeface="Arial"/>
              </a:rPr>
              <a:t>i</a:t>
            </a:r>
            <a:r>
              <a:rPr sz="2400" dirty="0">
                <a:latin typeface="Arial"/>
                <a:cs typeface="Arial"/>
              </a:rPr>
              <a:t>t’s webs</a:t>
            </a:r>
            <a:r>
              <a:rPr sz="2400" spc="-10" dirty="0">
                <a:latin typeface="Arial"/>
                <a:cs typeface="Arial"/>
              </a:rPr>
              <a:t>i</a:t>
            </a:r>
            <a:r>
              <a:rPr sz="2400" dirty="0">
                <a:latin typeface="Arial"/>
                <a:cs typeface="Arial"/>
              </a:rPr>
              <a:t>te</a:t>
            </a:r>
          </a:p>
        </p:txBody>
      </p:sp>
      <p:sp>
        <p:nvSpPr>
          <p:cNvPr id="5" name="object 5" title="Photo - Example of the Daily Chain Inspection Record Form"/>
          <p:cNvSpPr/>
          <p:nvPr/>
        </p:nvSpPr>
        <p:spPr>
          <a:xfrm>
            <a:off x="4539107" y="1654644"/>
            <a:ext cx="3986148" cy="4740783"/>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381101" y="6420093"/>
            <a:ext cx="3414395" cy="430887"/>
          </a:xfrm>
          <a:prstGeom prst="rect">
            <a:avLst/>
          </a:prstGeom>
        </p:spPr>
        <p:txBody>
          <a:bodyPr vert="horz" wrap="square" lIns="0" tIns="0" rIns="0" bIns="0" rtlCol="0">
            <a:spAutoFit/>
          </a:bodyPr>
          <a:lstStyle/>
          <a:p>
            <a:pPr marL="12700">
              <a:lnSpc>
                <a:spcPct val="100000"/>
              </a:lnSpc>
            </a:pPr>
            <a:r>
              <a:rPr lang="en-US" sz="1400" u="heavy" dirty="0" smtClean="0">
                <a:solidFill>
                  <a:srgbClr val="134B71"/>
                </a:solidFill>
                <a:latin typeface="Arial"/>
                <a:cs typeface="Arial"/>
                <a:hlinkClick r:id="rId4"/>
              </a:rPr>
              <a:t>link to AISC Daily Chain Inspection Checklist</a:t>
            </a:r>
            <a:endParaRPr sz="1400" dirty="0">
              <a:latin typeface="Arial"/>
              <a:cs typeface="Arial"/>
            </a:endParaRPr>
          </a:p>
        </p:txBody>
      </p:sp>
      <p:sp>
        <p:nvSpPr>
          <p:cNvPr id="7" name="object 7"/>
          <p:cNvSpPr txBox="1"/>
          <p:nvPr/>
        </p:nvSpPr>
        <p:spPr>
          <a:xfrm>
            <a:off x="8497061" y="6461204"/>
            <a:ext cx="110489" cy="177800"/>
          </a:xfrm>
          <a:prstGeom prst="rect">
            <a:avLst/>
          </a:prstGeom>
        </p:spPr>
        <p:txBody>
          <a:bodyPr vert="horz" wrap="square" lIns="0" tIns="0" rIns="0" bIns="0" rtlCol="0">
            <a:spAutoFit/>
          </a:bodyPr>
          <a:lstStyle/>
          <a:p>
            <a:pPr marL="12700">
              <a:lnSpc>
                <a:spcPct val="100000"/>
              </a:lnSpc>
            </a:pPr>
            <a:r>
              <a:rPr sz="1200" dirty="0">
                <a:solidFill>
                  <a:srgbClr val="888888"/>
                </a:solidFill>
                <a:latin typeface="Arial"/>
                <a:cs typeface="Arial"/>
              </a:rPr>
              <a:t>7</a:t>
            </a:r>
            <a:endParaRPr sz="1200">
              <a:latin typeface="Arial"/>
              <a:cs typeface="Arial"/>
            </a:endParaRPr>
          </a:p>
        </p:txBody>
      </p:sp>
      <p:sp>
        <p:nvSpPr>
          <p:cNvPr id="8" name="Title 7" hidden="1"/>
          <p:cNvSpPr>
            <a:spLocks noGrp="1"/>
          </p:cNvSpPr>
          <p:nvPr>
            <p:ph type="title"/>
          </p:nvPr>
        </p:nvSpPr>
        <p:spPr>
          <a:xfrm>
            <a:off x="556361" y="555615"/>
            <a:ext cx="8031276" cy="1102866"/>
          </a:xfrm>
        </p:spPr>
        <p:txBody>
          <a:bodyPr/>
          <a:lstStyle/>
          <a:p>
            <a:r>
              <a:rPr lang="en-US" dirty="0"/>
              <a:t>Mate</a:t>
            </a:r>
            <a:r>
              <a:rPr lang="en-US" spc="5" dirty="0"/>
              <a:t>r</a:t>
            </a:r>
            <a:r>
              <a:rPr lang="en-US" dirty="0"/>
              <a:t>ial</a:t>
            </a:r>
            <a:r>
              <a:rPr lang="en-US" spc="-15" dirty="0"/>
              <a:t> </a:t>
            </a:r>
            <a:r>
              <a:rPr lang="en-US" dirty="0"/>
              <a:t>Handli</a:t>
            </a:r>
            <a:r>
              <a:rPr lang="en-US" spc="-15" dirty="0"/>
              <a:t>n</a:t>
            </a:r>
            <a:r>
              <a:rPr lang="en-US" dirty="0"/>
              <a:t>g	</a:t>
            </a:r>
            <a:r>
              <a:rPr lang="en-US" dirty="0" smtClean="0"/>
              <a:t>Equi</a:t>
            </a:r>
            <a:r>
              <a:rPr lang="en-US" spc="-15" dirty="0" smtClean="0"/>
              <a:t>p</a:t>
            </a:r>
            <a:r>
              <a:rPr lang="en-US" dirty="0" smtClean="0"/>
              <a:t>ment 6</a:t>
            </a:r>
            <a:r>
              <a:rPr lang="en-US" dirty="0"/>
              <a:t/>
            </a:r>
            <a:br>
              <a:rPr lang="en-US" dirty="0"/>
            </a:br>
            <a:endParaRPr lang="en-US" dirty="0"/>
          </a:p>
        </p:txBody>
      </p:sp>
      <p:sp>
        <p:nvSpPr>
          <p:cNvPr id="9" name="Slide Number Placeholder 8"/>
          <p:cNvSpPr>
            <a:spLocks noGrp="1"/>
          </p:cNvSpPr>
          <p:nvPr>
            <p:ph type="sldNum" sz="quarter" idx="7"/>
          </p:nvPr>
        </p:nvSpPr>
        <p:spPr/>
        <p:txBody>
          <a:bodyPr/>
          <a:lstStyle/>
          <a:p>
            <a:pPr marL="110489">
              <a:lnSpc>
                <a:spcPct val="100000"/>
              </a:lnSpc>
            </a:pPr>
            <a:fld id="{81D60167-4931-47E6-BA6A-407CBD079E47}" type="slidenum">
              <a:rPr lang="en-US" smtClean="0"/>
              <a:t>9</a:t>
            </a:fld>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777</TotalTime>
  <Words>4010</Words>
  <Application>Microsoft Office PowerPoint</Application>
  <PresentationFormat>On-screen Show (4:3)</PresentationFormat>
  <Paragraphs>781</Paragraphs>
  <Slides>65</Slides>
  <Notes>65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65</vt:i4>
      </vt:variant>
    </vt:vector>
  </HeadingPairs>
  <TitlesOfParts>
    <vt:vector size="70" baseType="lpstr">
      <vt:lpstr>Arial</vt:lpstr>
      <vt:lpstr>Calibri</vt:lpstr>
      <vt:lpstr>Times New Roman</vt:lpstr>
      <vt:lpstr>Wingdings</vt:lpstr>
      <vt:lpstr>Office Theme</vt:lpstr>
      <vt:lpstr>Material Handling Equipment </vt:lpstr>
      <vt:lpstr>OSHA Grant Information</vt:lpstr>
      <vt:lpstr>Material Handling and Storage</vt:lpstr>
      <vt:lpstr>Material Handling and Storage 2</vt:lpstr>
      <vt:lpstr>Material Handling Equipment 2</vt:lpstr>
      <vt:lpstr>Material Handling Equipment 3</vt:lpstr>
      <vt:lpstr>Material Handling Equipment 4 </vt:lpstr>
      <vt:lpstr>Material Handling Equipment 5 </vt:lpstr>
      <vt:lpstr>Material Handling Equipment 6 </vt:lpstr>
      <vt:lpstr>Material Handling Equipment 7 </vt:lpstr>
      <vt:lpstr>Material Handling Equipment 8 </vt:lpstr>
      <vt:lpstr>Material Handling Equipment – Defective Wire Ropes </vt:lpstr>
      <vt:lpstr>Material Handling Equipment – Inspection Form </vt:lpstr>
      <vt:lpstr>Material Handling Equipment Synthetic  Web Slings </vt:lpstr>
      <vt:lpstr>Material Handling Equipment – Synthetic Web </vt:lpstr>
      <vt:lpstr>Material Handling and Storage </vt:lpstr>
      <vt:lpstr>Material Handling and Storage – Synthetic Web Sling Stiching </vt:lpstr>
      <vt:lpstr>Material Handling and Storage – Inspect Slings </vt:lpstr>
      <vt:lpstr>Material Handling and Storage – Synthetic sling inspection form </vt:lpstr>
      <vt:lpstr>Questions on slings and rigging?</vt:lpstr>
      <vt:lpstr>Material Handling and Storage Module 3</vt:lpstr>
      <vt:lpstr>Material Handling and storage – Powered Industrial Trucks</vt:lpstr>
      <vt:lpstr>Powered Industrial Trucks</vt:lpstr>
      <vt:lpstr>Material Handling and Storage – Potential Hazards</vt:lpstr>
      <vt:lpstr>Material Handling and Storage – Potential Hazards – Moving Material</vt:lpstr>
      <vt:lpstr>Material Handling Equipment – Powered Industrial Trucks Requirements</vt:lpstr>
      <vt:lpstr>Material Handling Equipment – Power Industrial Trucks – Operator Qualifications</vt:lpstr>
      <vt:lpstr>Material Handling Equipment – Powered Industrial Trucks – Before You Operate</vt:lpstr>
      <vt:lpstr>Material Handling Equipment – Powered Industrial Trucks Operation - Loads</vt:lpstr>
      <vt:lpstr>Material Handling Equipment – Driving and Operating</vt:lpstr>
      <vt:lpstr>Material Handling Equipment Operation - Continued</vt:lpstr>
      <vt:lpstr>Material Handling Equipment – Powered Industrial Trucks – Unattended Vehicles</vt:lpstr>
      <vt:lpstr>Material Handling Equipment – Powered Industrial Trucks - Maintenance</vt:lpstr>
      <vt:lpstr>Powered Industrial Trucks on OSHA Website</vt:lpstr>
      <vt:lpstr>OSHA resources addressing Powered Industrial Trucks</vt:lpstr>
      <vt:lpstr>Material Handling and Storage – Movement at the Workstation - Key</vt:lpstr>
      <vt:lpstr>Material Handling and Storage – Movement at the Workstation – Key Topics</vt:lpstr>
      <vt:lpstr>Material Handling and Storage – Moving Material at the Work Station</vt:lpstr>
      <vt:lpstr>Material Handling equipment – Lighten the Load</vt:lpstr>
      <vt:lpstr>Material Handling and Storage – Potential Hazards – Hazard Avoidance</vt:lpstr>
      <vt:lpstr>Material Handling Equipment  - Lighten the Load</vt:lpstr>
      <vt:lpstr>Material Handling Equipment - Carts</vt:lpstr>
      <vt:lpstr>Safe Operating Tips for Use of Pallet Jacks</vt:lpstr>
      <vt:lpstr>Material Handling Equipment – Jib Cranes</vt:lpstr>
      <vt:lpstr>Material Handling Equipment – Pre-Lift Checklist for Jib Cranes</vt:lpstr>
      <vt:lpstr>Material Handling Equipment – Pre-Lift Checklist Continued</vt:lpstr>
      <vt:lpstr>Material Handling Equipment – Tool Balancers</vt:lpstr>
      <vt:lpstr>Material Handling and Storage – Storage and Stacking of Material</vt:lpstr>
      <vt:lpstr>Storing Materials – Key  Topics</vt:lpstr>
      <vt:lpstr>Material Handling and Storage – Storing and Stacking</vt:lpstr>
      <vt:lpstr>Material Handling Equipment – Storage and Stacking Continued</vt:lpstr>
      <vt:lpstr>Material Handling Equipment – Hazard Potential – Stored Materials</vt:lpstr>
      <vt:lpstr>Material Handling Equipment – Materials Storage - Steel</vt:lpstr>
      <vt:lpstr>Material Handling Equipment – Tips for Storing Materials</vt:lpstr>
      <vt:lpstr>Material Handling Equipment – Guidelines for Storing and Stacking Steel Materials</vt:lpstr>
      <vt:lpstr>Materials Handling Equipment – Storage Yards and Storage Areas</vt:lpstr>
      <vt:lpstr>Material Handling Equipment - Stacking</vt:lpstr>
      <vt:lpstr>Material Handling Equipment – Wood Blocking</vt:lpstr>
      <vt:lpstr>Material Handling Equipment – Stacking Small Steel Items</vt:lpstr>
      <vt:lpstr>Material Handling Equipment – Stacking Steel Pipe</vt:lpstr>
      <vt:lpstr>Material Handling Equipment – String Coils</vt:lpstr>
      <vt:lpstr>Material Handling Equipment – Materials Storage</vt:lpstr>
      <vt:lpstr>Material Handling Equipment – Materials Storage - Fuels</vt:lpstr>
      <vt:lpstr>Storing Materials – Q and A</vt:lpstr>
      <vt:lpstr>Take a Stretch!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Practices and Adult Learning OSH Act</dc:title>
  <dc:creator>Mrozowski, Timothy</dc:creator>
  <cp:lastModifiedBy>Robertson, Donna - OSHA</cp:lastModifiedBy>
  <cp:revision>56</cp:revision>
  <cp:lastPrinted>2016-09-29T22:22:28Z</cp:lastPrinted>
  <dcterms:created xsi:type="dcterms:W3CDTF">2015-01-02T08:16:33Z</dcterms:created>
  <dcterms:modified xsi:type="dcterms:W3CDTF">2018-07-23T19:26:10Z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2015-01-02T00:00:00Z</vt:filetime>
  </property>
  <property fmtid="{D5CDD505-2E9C-101B-9397-08002B2CF9AE}" pid="3" name="LastSaved">
    <vt:filetime>2015-01-02T00:00:00Z</vt:filetime>
  </property>
</Properties>
</file>