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handoutMasterIdLst>
    <p:handoutMasterId r:id="rId33"/>
  </p:handoutMasterIdLst>
  <p:sldIdLst>
    <p:sldId id="257" r:id="rId2"/>
    <p:sldId id="307" r:id="rId3"/>
    <p:sldId id="304" r:id="rId4"/>
    <p:sldId id="308" r:id="rId5"/>
    <p:sldId id="306" r:id="rId6"/>
    <p:sldId id="293" r:id="rId7"/>
    <p:sldId id="288" r:id="rId8"/>
    <p:sldId id="302" r:id="rId9"/>
    <p:sldId id="303" r:id="rId10"/>
    <p:sldId id="289" r:id="rId11"/>
    <p:sldId id="290" r:id="rId12"/>
    <p:sldId id="296" r:id="rId13"/>
    <p:sldId id="291" r:id="rId14"/>
    <p:sldId id="292" r:id="rId15"/>
    <p:sldId id="309" r:id="rId16"/>
    <p:sldId id="259" r:id="rId17"/>
    <p:sldId id="261" r:id="rId18"/>
    <p:sldId id="262" r:id="rId19"/>
    <p:sldId id="267" r:id="rId20"/>
    <p:sldId id="268" r:id="rId21"/>
    <p:sldId id="270" r:id="rId22"/>
    <p:sldId id="274" r:id="rId23"/>
    <p:sldId id="275" r:id="rId24"/>
    <p:sldId id="278" r:id="rId25"/>
    <p:sldId id="279" r:id="rId26"/>
    <p:sldId id="299" r:id="rId27"/>
    <p:sldId id="298" r:id="rId28"/>
    <p:sldId id="300" r:id="rId29"/>
    <p:sldId id="301" r:id="rId30"/>
    <p:sldId id="286" r:id="rId31"/>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68" autoAdjust="0"/>
  </p:normalViewPr>
  <p:slideViewPr>
    <p:cSldViewPr>
      <p:cViewPr varScale="1">
        <p:scale>
          <a:sx n="85" d="100"/>
          <a:sy n="85" d="100"/>
        </p:scale>
        <p:origin x="2364" y="84"/>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4AF8A77-1DBE-4FD1-AF1A-B0A764D2FED4}" type="datetimeFigureOut">
              <a:rPr lang="en-US" smtClean="0"/>
              <a:t>7/23/2018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504C935-98FD-4CB0-9532-0F613982A764}" type="slidenum">
              <a:rPr lang="en-US" smtClean="0"/>
              <a:t>‹#›</a:t>
            </a:fld>
            <a:endParaRPr lang="en-US"/>
          </a:p>
        </p:txBody>
      </p:sp>
    </p:spTree>
    <p:extLst>
      <p:ext uri="{BB962C8B-B14F-4D97-AF65-F5344CB8AC3E}">
        <p14:creationId xmlns:p14="http://schemas.microsoft.com/office/powerpoint/2010/main" val="3145339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4B97CFD-8875-434A-B709-029F03A6A91B}" type="datetimeFigureOut">
              <a:rPr lang="en-US" smtClean="0"/>
              <a:t>7/23/2018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76FE3AC-95AC-42BF-B3AB-BA4F809E6833}" type="slidenum">
              <a:rPr lang="en-US" smtClean="0"/>
              <a:t>‹#›</a:t>
            </a:fld>
            <a:endParaRPr lang="en-US"/>
          </a:p>
        </p:txBody>
      </p:sp>
    </p:spTree>
    <p:extLst>
      <p:ext uri="{BB962C8B-B14F-4D97-AF65-F5344CB8AC3E}">
        <p14:creationId xmlns:p14="http://schemas.microsoft.com/office/powerpoint/2010/main" val="2488723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osha.gov/recordkeeping2014/reporting.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osha.gov/html/RAmap.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presents federally protected worker rights in the work place</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a:t>
            </a:fld>
            <a:endParaRPr lang="en-US"/>
          </a:p>
        </p:txBody>
      </p:sp>
    </p:spTree>
    <p:extLst>
      <p:ext uri="{BB962C8B-B14F-4D97-AF65-F5344CB8AC3E}">
        <p14:creationId xmlns:p14="http://schemas.microsoft.com/office/powerpoint/2010/main" val="1224066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identifies additional rights that workers have under federal law.</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10</a:t>
            </a:fld>
            <a:endParaRPr lang="en-US"/>
          </a:p>
        </p:txBody>
      </p:sp>
    </p:spTree>
    <p:extLst>
      <p:ext uri="{BB962C8B-B14F-4D97-AF65-F5344CB8AC3E}">
        <p14:creationId xmlns:p14="http://schemas.microsoft.com/office/powerpoint/2010/main" val="3758710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emphasizes the right to file a complaint if discriminated against or punished by an employer as the result of requesting an OSHA inspection.</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11</a:t>
            </a:fld>
            <a:endParaRPr lang="en-US"/>
          </a:p>
        </p:txBody>
      </p:sp>
    </p:spTree>
    <p:extLst>
      <p:ext uri="{BB962C8B-B14F-4D97-AF65-F5344CB8AC3E}">
        <p14:creationId xmlns:p14="http://schemas.microsoft.com/office/powerpoint/2010/main" val="3067720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r>
              <a:rPr lang="en-US" sz="1200" kern="1200" dirty="0" smtClean="0">
                <a:solidFill>
                  <a:schemeClr val="tx1"/>
                </a:solidFill>
                <a:effectLst/>
                <a:latin typeface="+mn-lt"/>
                <a:ea typeface="+mn-ea"/>
                <a:cs typeface="+mn-cs"/>
              </a:rPr>
              <a:t>This slide further presents rights of employees to file complaints.</a:t>
            </a:r>
            <a:endParaRPr dirty="0"/>
          </a:p>
        </p:txBody>
      </p:sp>
    </p:spTree>
    <p:extLst>
      <p:ext uri="{BB962C8B-B14F-4D97-AF65-F5344CB8AC3E}">
        <p14:creationId xmlns:p14="http://schemas.microsoft.com/office/powerpoint/2010/main" val="2102665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identifies key employer responsibilities for providing a safe workplace</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13</a:t>
            </a:fld>
            <a:endParaRPr lang="en-US"/>
          </a:p>
        </p:txBody>
      </p:sp>
    </p:spTree>
    <p:extLst>
      <p:ext uri="{BB962C8B-B14F-4D97-AF65-F5344CB8AC3E}">
        <p14:creationId xmlns:p14="http://schemas.microsoft.com/office/powerpoint/2010/main" val="2135087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further identifies key employer responsibilities for providing a safe workplace.</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14</a:t>
            </a:fld>
            <a:endParaRPr lang="en-US"/>
          </a:p>
        </p:txBody>
      </p:sp>
    </p:spTree>
    <p:extLst>
      <p:ext uri="{BB962C8B-B14F-4D97-AF65-F5344CB8AC3E}">
        <p14:creationId xmlns:p14="http://schemas.microsoft.com/office/powerpoint/2010/main" val="1252827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further identifies key employer responsibilities for providing a safe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OSHA recently updated its reporting requirements</a:t>
            </a:r>
            <a:r>
              <a:rPr lang="en-US" sz="1200" baseline="0" dirty="0" smtClean="0"/>
              <a:t> which became effective January 1, 205. The following is extracted from:</a:t>
            </a:r>
            <a:r>
              <a:rPr lang="en-US" sz="1200" dirty="0" smtClean="0"/>
              <a:t> </a:t>
            </a:r>
            <a:r>
              <a:rPr lang="en-US" sz="1200" dirty="0" smtClean="0">
                <a:hlinkClick r:id="rId3"/>
              </a:rPr>
              <a:t>http://www.osha.gov/recordkeeping2014/reporting.html</a:t>
            </a:r>
            <a:endParaRPr lang="en-US" sz="1200" dirty="0" smtClean="0"/>
          </a:p>
          <a:p>
            <a:endParaRPr lang="en-US" dirty="0" smtClean="0">
              <a:hlinkClick r:id=""/>
            </a:endParaRPr>
          </a:p>
          <a:p>
            <a:endParaRPr lang="en-US" dirty="0" smtClean="0">
              <a:hlinkClick r:id=""/>
            </a:endParaRPr>
          </a:p>
          <a:p>
            <a:r>
              <a:rPr lang="en-US" dirty="0" smtClean="0">
                <a:hlinkClick r:id=""/>
              </a:rPr>
              <a:t>“What am I required to report under the new rule as of January 1, 2015?</a:t>
            </a:r>
            <a:r>
              <a:rPr lang="en-US" dirty="0" smtClean="0"/>
              <a:t> </a:t>
            </a:r>
          </a:p>
          <a:p>
            <a:endParaRPr lang="en-US" dirty="0" smtClean="0">
              <a:effectLst/>
            </a:endParaRPr>
          </a:p>
          <a:p>
            <a:r>
              <a:rPr lang="en-US" dirty="0" smtClean="0">
                <a:effectLst/>
              </a:rPr>
              <a:t>Previously, employers had to report the following events to OSHA:</a:t>
            </a:r>
          </a:p>
          <a:p>
            <a:r>
              <a:rPr lang="en-US" dirty="0" smtClean="0">
                <a:effectLst/>
              </a:rPr>
              <a:t>All work-related fatalities</a:t>
            </a:r>
          </a:p>
          <a:p>
            <a:r>
              <a:rPr lang="en-US" dirty="0" smtClean="0">
                <a:effectLst/>
              </a:rPr>
              <a:t>All work-related hospitalizations of three or more employees</a:t>
            </a:r>
          </a:p>
          <a:p>
            <a:r>
              <a:rPr lang="en-US" dirty="0" smtClean="0">
                <a:effectLst/>
              </a:rPr>
              <a:t>Now, employers have to report the following events to OSHA:</a:t>
            </a:r>
          </a:p>
          <a:p>
            <a:r>
              <a:rPr lang="en-US" dirty="0" smtClean="0">
                <a:effectLst/>
              </a:rPr>
              <a:t>All work-related fatalities </a:t>
            </a:r>
          </a:p>
          <a:p>
            <a:r>
              <a:rPr lang="en-US" dirty="0" smtClean="0">
                <a:effectLst/>
              </a:rPr>
              <a:t>All work-related in-patient hospitalizations of one or more employees</a:t>
            </a:r>
          </a:p>
          <a:p>
            <a:r>
              <a:rPr lang="en-US" dirty="0" smtClean="0">
                <a:effectLst/>
              </a:rPr>
              <a:t>All work-related amputations</a:t>
            </a:r>
          </a:p>
          <a:p>
            <a:r>
              <a:rPr lang="en-US" dirty="0" smtClean="0">
                <a:effectLst/>
              </a:rPr>
              <a:t>All work-related losses of an eye</a:t>
            </a:r>
          </a:p>
          <a:p>
            <a:r>
              <a:rPr lang="en-US" dirty="0" smtClean="0">
                <a:effectLst/>
              </a:rPr>
              <a:t>Employers must report work-related fatalities within</a:t>
            </a:r>
            <a:r>
              <a:rPr lang="en-US" b="1" dirty="0" smtClean="0">
                <a:effectLst/>
              </a:rPr>
              <a:t> 8 hours of finding out about it.</a:t>
            </a:r>
            <a:endParaRPr lang="en-US" dirty="0" smtClean="0">
              <a:effectLst/>
            </a:endParaRPr>
          </a:p>
          <a:p>
            <a:r>
              <a:rPr lang="en-US" dirty="0" smtClean="0">
                <a:effectLst/>
              </a:rPr>
              <a:t>For any in-patient hospitalization, amputation, or eye loss </a:t>
            </a:r>
            <a:r>
              <a:rPr lang="en-US" b="1" dirty="0" smtClean="0">
                <a:effectLst/>
              </a:rPr>
              <a:t>employers must report the incident within 24 hours of learning about it.</a:t>
            </a:r>
            <a:endParaRPr lang="en-US" dirty="0" smtClean="0">
              <a:effectLst/>
            </a:endParaRPr>
          </a:p>
          <a:p>
            <a:r>
              <a:rPr lang="en-US" dirty="0" smtClean="0">
                <a:effectLst/>
              </a:rPr>
              <a:t>Only fatalities occurring within 30 days of the work-related incident must be reported to OSHA. Further, for an inpatient hospitalization, amputation or loss of an eye, then incidents must be reported to OSHA only if they occur within 24 hours of the work-related incident.</a:t>
            </a:r>
          </a:p>
          <a:p>
            <a:r>
              <a:rPr lang="en-US" dirty="0" smtClean="0">
                <a:effectLst/>
              </a:rPr>
              <a:t>Employers have three options for reporting the event: </a:t>
            </a:r>
          </a:p>
          <a:p>
            <a:r>
              <a:rPr lang="en-US" dirty="0" smtClean="0">
                <a:effectLst/>
              </a:rPr>
              <a:t>By telephone to the </a:t>
            </a:r>
            <a:r>
              <a:rPr lang="en-US" dirty="0" smtClean="0">
                <a:effectLst/>
                <a:hlinkClick r:id="rId4"/>
              </a:rPr>
              <a:t>nearest OSHA Area Office</a:t>
            </a:r>
            <a:r>
              <a:rPr lang="en-US" dirty="0" smtClean="0">
                <a:effectLst/>
              </a:rPr>
              <a:t> during normal business hours.</a:t>
            </a:r>
          </a:p>
          <a:p>
            <a:r>
              <a:rPr lang="en-US" dirty="0" smtClean="0">
                <a:effectLst/>
              </a:rPr>
              <a:t>By telephone to the 24-hour OSHA hotline (1-800-321-OSHA or 1-800-321-6742).</a:t>
            </a:r>
          </a:p>
          <a:p>
            <a:r>
              <a:rPr lang="en-US" dirty="0" smtClean="0">
                <a:effectLst/>
              </a:rPr>
              <a:t>OSHA is developing a new means of reporting events electronically, which will be released soon and accessible on OSHA's website.” </a:t>
            </a:r>
          </a:p>
          <a:p>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15</a:t>
            </a:fld>
            <a:endParaRPr lang="en-US"/>
          </a:p>
        </p:txBody>
      </p:sp>
    </p:spTree>
    <p:extLst>
      <p:ext uri="{BB962C8B-B14F-4D97-AF65-F5344CB8AC3E}">
        <p14:creationId xmlns:p14="http://schemas.microsoft.com/office/powerpoint/2010/main" val="125282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further identifies key employer responsibilities for providing a safe workplace.</a:t>
            </a:r>
            <a:endParaRPr lang="en-US" dirty="0"/>
          </a:p>
        </p:txBody>
      </p:sp>
    </p:spTree>
    <p:extLst>
      <p:ext uri="{BB962C8B-B14F-4D97-AF65-F5344CB8AC3E}">
        <p14:creationId xmlns:p14="http://schemas.microsoft.com/office/powerpoint/2010/main" val="3691816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r>
              <a:rPr lang="en-US" sz="1200" kern="1200" dirty="0" smtClean="0">
                <a:solidFill>
                  <a:schemeClr val="tx1"/>
                </a:solidFill>
                <a:effectLst/>
                <a:latin typeface="+mn-lt"/>
                <a:ea typeface="+mn-ea"/>
                <a:cs typeface="+mn-cs"/>
              </a:rPr>
              <a:t>This slide identifies worker responsibilities to comply with OSAH standards and identifies the OSHA workplace poster as a source of information.</a:t>
            </a:r>
            <a:endParaRPr lang="en" dirty="0"/>
          </a:p>
        </p:txBody>
      </p:sp>
    </p:spTree>
    <p:extLst>
      <p:ext uri="{BB962C8B-B14F-4D97-AF65-F5344CB8AC3E}">
        <p14:creationId xmlns:p14="http://schemas.microsoft.com/office/powerpoint/2010/main" val="2447961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lays out other worker responsibilities.</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18</a:t>
            </a:fld>
            <a:endParaRPr lang="en-US"/>
          </a:p>
        </p:txBody>
      </p:sp>
    </p:spTree>
    <p:extLst>
      <p:ext uri="{BB962C8B-B14F-4D97-AF65-F5344CB8AC3E}">
        <p14:creationId xmlns:p14="http://schemas.microsoft.com/office/powerpoint/2010/main" val="205707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speaker should emphasize that an employer cannot retaliate if a worker exercises their right to file a complaint or request an inspection.</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19</a:t>
            </a:fld>
            <a:endParaRPr lang="en-US"/>
          </a:p>
        </p:txBody>
      </p:sp>
    </p:spTree>
    <p:extLst>
      <p:ext uri="{BB962C8B-B14F-4D97-AF65-F5344CB8AC3E}">
        <p14:creationId xmlns:p14="http://schemas.microsoft.com/office/powerpoint/2010/main" val="15863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speaker should emphasize that workers have rights. </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2</a:t>
            </a:fld>
            <a:endParaRPr lang="en-US"/>
          </a:p>
        </p:txBody>
      </p:sp>
    </p:spTree>
    <p:extLst>
      <p:ext uri="{BB962C8B-B14F-4D97-AF65-F5344CB8AC3E}">
        <p14:creationId xmlns:p14="http://schemas.microsoft.com/office/powerpoint/2010/main" val="573347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r>
              <a:rPr lang="en-US" sz="1200" kern="1200" dirty="0" smtClean="0">
                <a:solidFill>
                  <a:schemeClr val="tx1"/>
                </a:solidFill>
                <a:effectLst/>
                <a:latin typeface="+mn-lt"/>
                <a:ea typeface="+mn-ea"/>
                <a:cs typeface="+mn-cs"/>
              </a:rPr>
              <a:t>The speaker should emphasize that the actions that a worker takes in initiating or filing a complaint cannot be used to discriminate or punish the worker.</a:t>
            </a:r>
            <a:endParaRPr lang="en" dirty="0"/>
          </a:p>
        </p:txBody>
      </p:sp>
    </p:spTree>
    <p:extLst>
      <p:ext uri="{BB962C8B-B14F-4D97-AF65-F5344CB8AC3E}">
        <p14:creationId xmlns:p14="http://schemas.microsoft.com/office/powerpoint/2010/main" val="2754756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r>
              <a:rPr lang="en-US" sz="1200" kern="1200" dirty="0" smtClean="0">
                <a:solidFill>
                  <a:schemeClr val="tx1"/>
                </a:solidFill>
                <a:effectLst/>
                <a:latin typeface="+mn-lt"/>
                <a:ea typeface="+mn-ea"/>
                <a:cs typeface="+mn-cs"/>
              </a:rPr>
              <a:t>This slide addresses how to file a complaint.</a:t>
            </a:r>
            <a:endParaRPr dirty="0"/>
          </a:p>
        </p:txBody>
      </p:sp>
    </p:spTree>
    <p:extLst>
      <p:ext uri="{BB962C8B-B14F-4D97-AF65-F5344CB8AC3E}">
        <p14:creationId xmlns:p14="http://schemas.microsoft.com/office/powerpoint/2010/main" val="2994089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r>
              <a:rPr lang="en-US" sz="1200" kern="1200" dirty="0" smtClean="0">
                <a:solidFill>
                  <a:schemeClr val="tx1"/>
                </a:solidFill>
                <a:effectLst/>
                <a:latin typeface="+mn-lt"/>
                <a:ea typeface="+mn-ea"/>
                <a:cs typeface="+mn-cs"/>
              </a:rPr>
              <a:t>This slide presents information that should be included with a complaint.</a:t>
            </a:r>
            <a:endParaRPr lang="en" dirty="0"/>
          </a:p>
        </p:txBody>
      </p:sp>
    </p:spTree>
    <p:extLst>
      <p:ext uri="{BB962C8B-B14F-4D97-AF65-F5344CB8AC3E}">
        <p14:creationId xmlns:p14="http://schemas.microsoft.com/office/powerpoint/2010/main" val="4184752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further presents the information that should be included with a complaint.</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23</a:t>
            </a:fld>
            <a:endParaRPr lang="en-US"/>
          </a:p>
        </p:txBody>
      </p:sp>
    </p:spTree>
    <p:extLst>
      <p:ext uri="{BB962C8B-B14F-4D97-AF65-F5344CB8AC3E}">
        <p14:creationId xmlns:p14="http://schemas.microsoft.com/office/powerpoint/2010/main" val="2813053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further presents the information that should be included with a complaint.</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24</a:t>
            </a:fld>
            <a:endParaRPr lang="en-US"/>
          </a:p>
        </p:txBody>
      </p:sp>
    </p:spTree>
    <p:extLst>
      <p:ext uri="{BB962C8B-B14F-4D97-AF65-F5344CB8AC3E}">
        <p14:creationId xmlns:p14="http://schemas.microsoft.com/office/powerpoint/2010/main" val="262027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emphasizes that an employer cannot retaliate against an employee for filing a complaint</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25</a:t>
            </a:fld>
            <a:endParaRPr lang="en-US"/>
          </a:p>
        </p:txBody>
      </p:sp>
    </p:spTree>
    <p:extLst>
      <p:ext uri="{BB962C8B-B14F-4D97-AF65-F5344CB8AC3E}">
        <p14:creationId xmlns:p14="http://schemas.microsoft.com/office/powerpoint/2010/main" val="236679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introduces “Whistleblower Protection”.</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26</a:t>
            </a:fld>
            <a:endParaRPr lang="en-US"/>
          </a:p>
        </p:txBody>
      </p:sp>
    </p:spTree>
    <p:extLst>
      <p:ext uri="{BB962C8B-B14F-4D97-AF65-F5344CB8AC3E}">
        <p14:creationId xmlns:p14="http://schemas.microsoft.com/office/powerpoint/2010/main" val="1176967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defines “Whistleblower” and indicates Whistleblowers have protections under a number of federal laws.</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27</a:t>
            </a:fld>
            <a:endParaRPr lang="en-US"/>
          </a:p>
        </p:txBody>
      </p:sp>
    </p:spTree>
    <p:extLst>
      <p:ext uri="{BB962C8B-B14F-4D97-AF65-F5344CB8AC3E}">
        <p14:creationId xmlns:p14="http://schemas.microsoft.com/office/powerpoint/2010/main" val="4115790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r>
              <a:rPr lang="en-US" sz="1200" kern="1200" dirty="0" smtClean="0">
                <a:solidFill>
                  <a:schemeClr val="tx1"/>
                </a:solidFill>
                <a:effectLst/>
                <a:latin typeface="+mn-lt"/>
                <a:ea typeface="+mn-ea"/>
                <a:cs typeface="+mn-cs"/>
              </a:rPr>
              <a:t>This slide indicates the actions for which an employer cannot retaliate.</a:t>
            </a:r>
            <a:endParaRPr lang="en" dirty="0" smtClean="0">
              <a:solidFill>
                <a:schemeClr val="dk1"/>
              </a:solidFill>
            </a:endParaRPr>
          </a:p>
          <a:p>
            <a:endParaRPr lang="en" dirty="0" smtClean="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solidFill>
                  <a:schemeClr val="dk1"/>
                </a:solidFill>
              </a:rPr>
              <a:t> </a:t>
            </a:r>
            <a:endParaRPr lang="en" dirty="0">
              <a:solidFill>
                <a:schemeClr val="dk1"/>
              </a:solidFill>
            </a:endParaRPr>
          </a:p>
        </p:txBody>
      </p:sp>
    </p:spTree>
    <p:extLst>
      <p:ext uri="{BB962C8B-B14F-4D97-AF65-F5344CB8AC3E}">
        <p14:creationId xmlns:p14="http://schemas.microsoft.com/office/powerpoint/2010/main" val="2405931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r>
              <a:rPr lang="en" dirty="0">
                <a:solidFill>
                  <a:schemeClr val="dk1"/>
                </a:solidFill>
              </a:rPr>
              <a:t> </a:t>
            </a:r>
            <a:r>
              <a:rPr lang="en-US" sz="1200" kern="1200" dirty="0" smtClean="0">
                <a:solidFill>
                  <a:schemeClr val="tx1"/>
                </a:solidFill>
                <a:effectLst/>
                <a:latin typeface="+mn-lt"/>
                <a:ea typeface="+mn-ea"/>
                <a:cs typeface="+mn-cs"/>
              </a:rPr>
              <a:t>This slide presents complaint filing procedures if an employee is discriminated against for exercising their worker rights. </a:t>
            </a:r>
            <a:endParaRPr lang="en" dirty="0">
              <a:solidFill>
                <a:schemeClr val="dk1"/>
              </a:solidFill>
            </a:endParaRPr>
          </a:p>
        </p:txBody>
      </p:sp>
    </p:spTree>
    <p:extLst>
      <p:ext uri="{BB962C8B-B14F-4D97-AF65-F5344CB8AC3E}">
        <p14:creationId xmlns:p14="http://schemas.microsoft.com/office/powerpoint/2010/main" val="240593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701043" y="4415790"/>
            <a:ext cx="5608319" cy="4183380"/>
          </a:xfrm>
          <a:prstGeom prst="rect">
            <a:avLst/>
          </a:prstGeom>
        </p:spPr>
        <p:txBody>
          <a:bodyPr lIns="91420" tIns="91420" rIns="91420" bIns="91420" anchor="t" anchorCtr="0">
            <a:noAutofit/>
          </a:bodyPr>
          <a:lstStyle/>
          <a:p>
            <a:r>
              <a:rPr lang="en-US" sz="1200" kern="1200" dirty="0" smtClean="0">
                <a:solidFill>
                  <a:schemeClr val="tx1"/>
                </a:solidFill>
                <a:effectLst/>
                <a:latin typeface="+mn-lt"/>
                <a:ea typeface="+mn-ea"/>
                <a:cs typeface="+mn-cs"/>
              </a:rPr>
              <a:t>Speaker to provide grant materials acknowledgment.</a:t>
            </a: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r>
              <a:rPr lang="en-US" sz="1200" kern="1200" smtClean="0">
                <a:solidFill>
                  <a:schemeClr val="tx1"/>
                </a:solidFill>
                <a:effectLst/>
                <a:latin typeface="+mn-lt"/>
                <a:ea typeface="+mn-ea"/>
                <a:cs typeface="+mn-cs"/>
              </a:rPr>
              <a:t>This slide presents available sources of information on worker rights.</a:t>
            </a:r>
            <a:endParaRPr dirty="0"/>
          </a:p>
        </p:txBody>
      </p:sp>
    </p:spTree>
    <p:extLst>
      <p:ext uri="{BB962C8B-B14F-4D97-AF65-F5344CB8AC3E}">
        <p14:creationId xmlns:p14="http://schemas.microsoft.com/office/powerpoint/2010/main" val="91238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701043" y="4415790"/>
            <a:ext cx="5608319" cy="4183380"/>
          </a:xfrm>
          <a:prstGeom prst="rect">
            <a:avLst/>
          </a:prstGeom>
        </p:spPr>
        <p:txBody>
          <a:bodyPr lIns="91420" tIns="91420" rIns="91420" bIns="91420" anchor="t" anchorCtr="0">
            <a:noAutofit/>
          </a:bodyPr>
          <a:lstStyle/>
          <a:p>
            <a:endParaRPr dirty="0"/>
          </a:p>
        </p:txBody>
      </p:sp>
    </p:spTree>
    <p:extLst>
      <p:ext uri="{BB962C8B-B14F-4D97-AF65-F5344CB8AC3E}">
        <p14:creationId xmlns:p14="http://schemas.microsoft.com/office/powerpoint/2010/main" val="3670822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the learning objectives of this module on worker rights.</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5</a:t>
            </a:fld>
            <a:endParaRPr lang="en-US"/>
          </a:p>
        </p:txBody>
      </p:sp>
    </p:spTree>
    <p:extLst>
      <p:ext uri="{BB962C8B-B14F-4D97-AF65-F5344CB8AC3E}">
        <p14:creationId xmlns:p14="http://schemas.microsoft.com/office/powerpoint/2010/main" val="101669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Emphasize that have a “general duty” to provide a safe workplace.</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6</a:t>
            </a:fld>
            <a:endParaRPr lang="en-US"/>
          </a:p>
        </p:txBody>
      </p:sp>
    </p:spTree>
    <p:extLst>
      <p:ext uri="{BB962C8B-B14F-4D97-AF65-F5344CB8AC3E}">
        <p14:creationId xmlns:p14="http://schemas.microsoft.com/office/powerpoint/2010/main" val="642025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identifies OSHA Guide 3021 which provides useful information describing worker rights.</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7</a:t>
            </a:fld>
            <a:endParaRPr lang="en-US"/>
          </a:p>
        </p:txBody>
      </p:sp>
    </p:spTree>
    <p:extLst>
      <p:ext uri="{BB962C8B-B14F-4D97-AF65-F5344CB8AC3E}">
        <p14:creationId xmlns:p14="http://schemas.microsoft.com/office/powerpoint/2010/main" val="191709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identifies the rights of workers to receive safety information from employers and to refuse to work in an “imminent danger” situation, under federal law.</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8</a:t>
            </a:fld>
            <a:endParaRPr lang="en-US"/>
          </a:p>
        </p:txBody>
      </p:sp>
    </p:spTree>
    <p:extLst>
      <p:ext uri="{BB962C8B-B14F-4D97-AF65-F5344CB8AC3E}">
        <p14:creationId xmlns:p14="http://schemas.microsoft.com/office/powerpoint/2010/main" val="411779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r>
              <a:rPr lang="en-US" sz="1200" kern="1200" dirty="0" smtClean="0">
                <a:solidFill>
                  <a:schemeClr val="tx1"/>
                </a:solidFill>
                <a:effectLst/>
                <a:latin typeface="+mn-lt"/>
                <a:ea typeface="+mn-ea"/>
                <a:cs typeface="+mn-cs"/>
              </a:rPr>
              <a:t>This slide identifies rights of workers to request OSHA inspections under federal law.</a:t>
            </a:r>
            <a:endParaRPr lang="en" dirty="0"/>
          </a:p>
        </p:txBody>
      </p:sp>
    </p:spTree>
    <p:extLst>
      <p:ext uri="{BB962C8B-B14F-4D97-AF65-F5344CB8AC3E}">
        <p14:creationId xmlns:p14="http://schemas.microsoft.com/office/powerpoint/2010/main" val="232909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11" y="1524001"/>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75" y="5617580"/>
            <a:ext cx="538223" cy="738664"/>
          </a:xfrm>
          <a:prstGeom prst="rect">
            <a:avLst/>
          </a:prstGeom>
          <a:noFill/>
        </p:spPr>
        <p:txBody>
          <a:bodyPr wrap="square" rtlCol="0">
            <a:spAutoFit/>
          </a:bodyPr>
          <a:lstStyle/>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p:txBody>
      </p:sp>
      <p:sp>
        <p:nvSpPr>
          <p:cNvPr id="3" name="Date Placeholder 2"/>
          <p:cNvSpPr>
            <a:spLocks noGrp="1"/>
          </p:cNvSpPr>
          <p:nvPr>
            <p:ph type="dt" sz="half" idx="10"/>
          </p:nvPr>
        </p:nvSpPr>
        <p:spPr/>
        <p:txBody>
          <a:bodyPr/>
          <a:lstStyle/>
          <a:p>
            <a:fld id="{D4E4B25F-E5CF-44B0-8339-66AE7B8DEBAE}" type="datetime1">
              <a:rPr lang="en-US" smtClean="0">
                <a:solidFill>
                  <a:srgbClr val="000000">
                    <a:tint val="75000"/>
                  </a:srgbClr>
                </a:solidFill>
              </a:rPr>
              <a:t>7/23/2018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863744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1"/>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dirty="0"/>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a:solidFill>
                <a:srgbClr val="000000">
                  <a:tint val="75000"/>
                </a:srgbClr>
              </a:solidFill>
              <a:cs typeface="Arial"/>
              <a:sym typeface="Arial"/>
              <a:rtl val="0"/>
            </a:endParaRPr>
          </a:p>
        </p:txBody>
      </p:sp>
      <p:sp>
        <p:nvSpPr>
          <p:cNvPr id="3" name="Slide Number Placeholder 2"/>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3F18419-AC6D-4ED2-A892-A000DD3A58AB}" type="slidenum">
              <a:rPr lang="en-US" kern="0" smtClean="0">
                <a:solidFill>
                  <a:srgbClr val="000000">
                    <a:tint val="75000"/>
                  </a:srgbClr>
                </a:solidFill>
                <a:cs typeface="Arial"/>
                <a:sym typeface="Arial"/>
                <a:rtl val="0"/>
              </a:rPr>
              <a:pPr/>
              <a:t>‹#›</a:t>
            </a:fld>
            <a:endParaRPr lang="en-US" kern="0">
              <a:solidFill>
                <a:srgbClr val="000000">
                  <a:tint val="75000"/>
                </a:srgbClr>
              </a:solidFill>
              <a:cs typeface="Arial"/>
              <a:sym typeface="Arial"/>
              <a:rtl val="0"/>
            </a:endParaRP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A9F91F80-0C0E-4492-97CE-EA0057067AB6}" type="datetime1">
              <a:rPr lang="en-US" kern="0" smtClean="0">
                <a:solidFill>
                  <a:srgbClr val="000000">
                    <a:tint val="75000"/>
                  </a:srgbClr>
                </a:solidFill>
                <a:cs typeface="Arial"/>
                <a:sym typeface="Arial"/>
                <a:rtl val="0"/>
              </a:rPr>
              <a:t>7/23/2018</a:t>
            </a:fld>
            <a:endParaRPr lang="en-US" kern="0">
              <a:solidFill>
                <a:srgbClr val="000000">
                  <a:tint val="75000"/>
                </a:srgbClr>
              </a:solidFill>
              <a:cs typeface="Arial"/>
              <a:sym typeface="Arial"/>
              <a:rtl val="0"/>
            </a:endParaRPr>
          </a:p>
        </p:txBody>
      </p:sp>
    </p:spTree>
    <p:extLst>
      <p:ext uri="{BB962C8B-B14F-4D97-AF65-F5344CB8AC3E}">
        <p14:creationId xmlns:p14="http://schemas.microsoft.com/office/powerpoint/2010/main" val="843619544"/>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osha.gov/recordkeeping2014/reporting.htm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osha.gov/Publications/Mach_SafeGuard/right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osha.gov/Publications/Mach_SafeGuard/rights.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1333"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osha.gov/as/opa/worker/complain.htm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osha.gov/as/opa/worker/complain.htm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osha.gov/as/opa/worker/complain.html"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whistleblowers.gov/"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www.osha.gov/OshDoc/data_General_Facts/whistleblower_rights.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whistleblowers.gov/"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osha.gov/OshDoc/data_General_Facts/whistleblower_rights.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s://www.osha.gov/Publications/Mach_SafeGuard/rights.htm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osha.gov/Publications/Mach_SafeGuard/rights.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a:t>
            </a:r>
            <a:endParaRPr lang="en-US" sz="2400" dirty="0">
              <a:solidFill>
                <a:srgbClr val="0C30B8"/>
              </a:solidFill>
            </a:endParaRPr>
          </a:p>
        </p:txBody>
      </p:sp>
      <p:sp>
        <p:nvSpPr>
          <p:cNvPr id="3" name="Text Placeholder 2"/>
          <p:cNvSpPr>
            <a:spLocks noGrp="1"/>
          </p:cNvSpPr>
          <p:nvPr>
            <p:ph type="body" idx="1"/>
          </p:nvPr>
        </p:nvSpPr>
        <p:spPr>
          <a:xfrm>
            <a:off x="477066" y="1524000"/>
            <a:ext cx="3317543" cy="4534443"/>
          </a:xfrm>
        </p:spPr>
        <p:txBody>
          <a:bodyPr/>
          <a:lstStyle/>
          <a:p>
            <a:r>
              <a:rPr lang="en-US" sz="2800" dirty="0"/>
              <a:t>Special Warehouse </a:t>
            </a:r>
          </a:p>
          <a:p>
            <a:r>
              <a:rPr lang="en-US" sz="2800" dirty="0"/>
              <a:t>Worker Hazards </a:t>
            </a:r>
          </a:p>
          <a:p>
            <a:r>
              <a:rPr lang="en-US" sz="2800" dirty="0"/>
              <a:t>in Structural Steel </a:t>
            </a:r>
          </a:p>
          <a:p>
            <a:r>
              <a:rPr lang="en-US" sz="2800" dirty="0"/>
              <a:t>Fabricating and </a:t>
            </a:r>
          </a:p>
          <a:p>
            <a:r>
              <a:rPr lang="en-US" sz="2800" dirty="0"/>
              <a:t>Supply Companies</a:t>
            </a:r>
            <a:endParaRPr lang="en-US" sz="2800" dirty="0">
              <a:solidFill>
                <a:srgbClr val="3333CC"/>
              </a:solidFill>
            </a:endParaRPr>
          </a:p>
          <a:p>
            <a:pPr eaLnBrk="1" hangingPunct="1">
              <a:defRPr/>
            </a:pPr>
            <a:endParaRPr lang="en-US" sz="24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a:t>
            </a:fld>
            <a:endParaRPr lang="en-US">
              <a:solidFill>
                <a:srgbClr val="000000">
                  <a:tint val="75000"/>
                </a:srgbClr>
              </a:solidFill>
            </a:endParaRPr>
          </a:p>
        </p:txBody>
      </p:sp>
      <p:pic>
        <p:nvPicPr>
          <p:cNvPr id="6" name="Picture 5" title="Photo - Brochure/Flyer titled &quot;Job Safety and Health. It's the law&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625662"/>
            <a:ext cx="2514600" cy="4730690"/>
          </a:xfrm>
          <a:prstGeom prst="rect">
            <a:avLst/>
          </a:prstGeom>
        </p:spPr>
      </p:pic>
      <p:pic>
        <p:nvPicPr>
          <p:cNvPr id="2050" name="Picture 2" descr="C:\Users\mrozowsk\Desktop\osha3021Workers rights_Page_01.jpg" title="Photo - OSHA Brochure dated &quot;Workers Rights&qu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5609" y="1625662"/>
            <a:ext cx="1996591" cy="4730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64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 slide 10</a:t>
            </a:r>
            <a:endParaRPr lang="en-US" sz="2400" dirty="0">
              <a:solidFill>
                <a:srgbClr val="0C30B8"/>
              </a:solidFill>
            </a:endParaRPr>
          </a:p>
        </p:txBody>
      </p:sp>
      <p:sp>
        <p:nvSpPr>
          <p:cNvPr id="3" name="Text Placeholder 2"/>
          <p:cNvSpPr>
            <a:spLocks noGrp="1"/>
          </p:cNvSpPr>
          <p:nvPr>
            <p:ph type="body" idx="1"/>
          </p:nvPr>
        </p:nvSpPr>
        <p:spPr>
          <a:xfrm>
            <a:off x="579699" y="1533647"/>
            <a:ext cx="7726101" cy="3724153"/>
          </a:xfrm>
        </p:spPr>
        <p:txBody>
          <a:bodyPr/>
          <a:lstStyle/>
          <a:p>
            <a:pPr>
              <a:buClr>
                <a:srgbClr val="002060"/>
              </a:buClr>
            </a:pPr>
            <a:r>
              <a:rPr lang="en-US" sz="2400" b="1" dirty="0">
                <a:solidFill>
                  <a:srgbClr val="0C30B8"/>
                </a:solidFill>
              </a:rPr>
              <a:t>Worker Rights - you have the right to:</a:t>
            </a:r>
            <a:endParaRPr lang="en" sz="2400" b="1" dirty="0">
              <a:solidFill>
                <a:srgbClr val="0C30B8"/>
              </a:solidFill>
            </a:endParaRPr>
          </a:p>
          <a:p>
            <a:pPr>
              <a:buClr>
                <a:srgbClr val="002060"/>
              </a:buClr>
            </a:pPr>
            <a:endParaRPr lang="en-US" sz="2400" b="1" dirty="0" smtClean="0">
              <a:solidFill>
                <a:srgbClr val="0C30B8"/>
              </a:solidFill>
            </a:endParaRPr>
          </a:p>
          <a:p>
            <a:pPr marL="450850" lvl="0" indent="-450850" eaLnBrk="0" hangingPunct="0">
              <a:buClr>
                <a:srgbClr val="0C30B8"/>
              </a:buClr>
              <a:buFont typeface="Wingdings" panose="05000000000000000000" pitchFamily="2" charset="2"/>
              <a:buChar char="q"/>
            </a:pPr>
            <a:r>
              <a:rPr lang="en-US" sz="2000" dirty="0" smtClean="0"/>
              <a:t>“File </a:t>
            </a:r>
            <a:r>
              <a:rPr lang="en-US" sz="2000" dirty="0"/>
              <a:t>a confidential complaint with OSHA to have their workplace inspected.</a:t>
            </a:r>
          </a:p>
          <a:p>
            <a:pPr marL="450850" lvl="0" indent="-450850" eaLnBrk="0" hangingPunct="0">
              <a:buClr>
                <a:srgbClr val="0C30B8"/>
              </a:buClr>
              <a:buFont typeface="Wingdings" panose="05000000000000000000" pitchFamily="2" charset="2"/>
              <a:buChar char="q"/>
            </a:pPr>
            <a:r>
              <a:rPr lang="en-US" sz="2000" dirty="0"/>
              <a:t>Receive information and training about hazards, methods to prevent harm, and the OSHA standards that apply to their workplace. The training must be done in a language and vocabulary workers can understand.</a:t>
            </a:r>
          </a:p>
          <a:p>
            <a:pPr marL="450850" lvl="0" indent="-450850" eaLnBrk="0" hangingPunct="0">
              <a:buClr>
                <a:srgbClr val="0C30B8"/>
              </a:buClr>
              <a:buFont typeface="Wingdings" panose="05000000000000000000" pitchFamily="2" charset="2"/>
              <a:buChar char="q"/>
            </a:pPr>
            <a:r>
              <a:rPr lang="en-US" sz="2000" dirty="0"/>
              <a:t>Review records of work-related injuries and illnesses that occur in their workplace.</a:t>
            </a:r>
          </a:p>
          <a:p>
            <a:pPr marL="450850" lvl="0" indent="-450850" eaLnBrk="0" hangingPunct="0">
              <a:buClr>
                <a:srgbClr val="0C30B8"/>
              </a:buClr>
              <a:buFont typeface="Wingdings" panose="05000000000000000000" pitchFamily="2" charset="2"/>
              <a:buChar char="q"/>
            </a:pPr>
            <a:r>
              <a:rPr lang="en-US" sz="2000" dirty="0"/>
              <a:t>Receive copies of the results from tests and monitoring done to find and measure hazards in the workplace.</a:t>
            </a:r>
          </a:p>
          <a:p>
            <a:pPr marL="450850" lvl="0" indent="-450850" eaLnBrk="0" hangingPunct="0">
              <a:buClr>
                <a:srgbClr val="0C30B8"/>
              </a:buClr>
              <a:buFont typeface="Wingdings" panose="05000000000000000000" pitchFamily="2" charset="2"/>
              <a:buChar char="q"/>
            </a:pPr>
            <a:r>
              <a:rPr lang="en-US" sz="2000" dirty="0"/>
              <a:t>Get copies of </a:t>
            </a:r>
            <a:r>
              <a:rPr lang="en-US" sz="2000" dirty="0" smtClean="0"/>
              <a:t>your workplace </a:t>
            </a:r>
            <a:r>
              <a:rPr lang="en-US" sz="2000" dirty="0"/>
              <a:t>medical records.</a:t>
            </a:r>
          </a:p>
          <a:p>
            <a:pPr marL="450850" lvl="0" indent="-450850" eaLnBrk="0" hangingPunct="0">
              <a:buClr>
                <a:srgbClr val="0C30B8"/>
              </a:buClr>
              <a:buFont typeface="Wingdings" panose="05000000000000000000" pitchFamily="2" charset="2"/>
              <a:buChar char="q"/>
            </a:pPr>
            <a:r>
              <a:rPr lang="en-US" sz="2000" dirty="0"/>
              <a:t>Participate in an OSHA inspection and speak in private with the inspector</a:t>
            </a:r>
            <a:r>
              <a:rPr lang="en-US" sz="2000" dirty="0" smtClean="0"/>
              <a:t>.”</a:t>
            </a:r>
            <a:endParaRPr lang="en-US" sz="2000" dirty="0"/>
          </a:p>
          <a:p>
            <a:pPr>
              <a:buClr>
                <a:srgbClr val="002060"/>
              </a:buClr>
            </a:pPr>
            <a:endParaRPr lang="en-US" sz="2400" dirty="0" smtClean="0"/>
          </a:p>
          <a:p>
            <a:endParaRPr lang="en-US"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10</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2715160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 </a:t>
            </a:r>
            <a:r>
              <a:rPr lang="en-US" sz="2400" dirty="0" smtClean="0">
                <a:solidFill>
                  <a:schemeClr val="bg1"/>
                </a:solidFill>
              </a:rPr>
              <a:t>slide 11</a:t>
            </a:r>
            <a:endParaRPr lang="en-US" sz="2400" dirty="0">
              <a:solidFill>
                <a:srgbClr val="0C30B8"/>
              </a:solidFill>
            </a:endParaRPr>
          </a:p>
        </p:txBody>
      </p:sp>
      <p:sp>
        <p:nvSpPr>
          <p:cNvPr id="3" name="Text Placeholder 2"/>
          <p:cNvSpPr>
            <a:spLocks noGrp="1"/>
          </p:cNvSpPr>
          <p:nvPr>
            <p:ph type="body" idx="1"/>
          </p:nvPr>
        </p:nvSpPr>
        <p:spPr>
          <a:xfrm>
            <a:off x="579699" y="1533647"/>
            <a:ext cx="7726101" cy="3724153"/>
          </a:xfrm>
        </p:spPr>
        <p:txBody>
          <a:bodyPr/>
          <a:lstStyle/>
          <a:p>
            <a:pPr>
              <a:buClr>
                <a:srgbClr val="002060"/>
              </a:buClr>
            </a:pPr>
            <a:r>
              <a:rPr lang="en-US" sz="2400" b="1" dirty="0" smtClean="0">
                <a:solidFill>
                  <a:srgbClr val="0C30B8"/>
                </a:solidFill>
              </a:rPr>
              <a:t>Worker Rights Continued</a:t>
            </a:r>
          </a:p>
          <a:p>
            <a:pPr>
              <a:buClr>
                <a:srgbClr val="002060"/>
              </a:buClr>
            </a:pPr>
            <a:endParaRPr lang="en-US" sz="2400" b="1" dirty="0" smtClean="0">
              <a:solidFill>
                <a:srgbClr val="0C30B8"/>
              </a:solidFill>
            </a:endParaRPr>
          </a:p>
          <a:p>
            <a:pPr marL="450850" lvl="0" indent="-450850" eaLnBrk="0" hangingPunct="0">
              <a:buClr>
                <a:srgbClr val="0070C0"/>
              </a:buClr>
              <a:buFont typeface="Wingdings" panose="05000000000000000000" pitchFamily="2" charset="2"/>
              <a:buChar char="q"/>
            </a:pPr>
            <a:r>
              <a:rPr lang="en-US" sz="2000" dirty="0" smtClean="0"/>
              <a:t>“File </a:t>
            </a:r>
            <a:r>
              <a:rPr lang="en-US" sz="2000" dirty="0"/>
              <a:t>a complaint with OSHA if </a:t>
            </a:r>
            <a:r>
              <a:rPr lang="en-US" sz="2000" dirty="0" smtClean="0"/>
              <a:t>you </a:t>
            </a:r>
            <a:r>
              <a:rPr lang="en-US" sz="2000" dirty="0"/>
              <a:t>have been retaliated or discriminated against by </a:t>
            </a:r>
            <a:r>
              <a:rPr lang="en-US" sz="2000" dirty="0" smtClean="0"/>
              <a:t>your </a:t>
            </a:r>
            <a:r>
              <a:rPr lang="en-US" sz="2000" dirty="0"/>
              <a:t>employer as the result of requesting an inspection or using </a:t>
            </a:r>
            <a:r>
              <a:rPr lang="en-US" sz="2000" dirty="0" smtClean="0"/>
              <a:t>any </a:t>
            </a:r>
            <a:r>
              <a:rPr lang="en-US" sz="2000" dirty="0"/>
              <a:t>other rights under the OSH Act</a:t>
            </a:r>
            <a:r>
              <a:rPr lang="en-US" sz="2000" dirty="0" smtClean="0"/>
              <a:t>.</a:t>
            </a:r>
          </a:p>
          <a:p>
            <a:pPr lvl="0" eaLnBrk="0" hangingPunct="0">
              <a:buClr>
                <a:srgbClr val="0070C0"/>
              </a:buClr>
            </a:pPr>
            <a:endParaRPr lang="en-US" sz="2000" dirty="0"/>
          </a:p>
          <a:p>
            <a:pPr marL="450850" lvl="0" indent="-450850" eaLnBrk="0" hangingPunct="0">
              <a:buClr>
                <a:srgbClr val="0070C0"/>
              </a:buClr>
              <a:buFont typeface="Wingdings" panose="05000000000000000000" pitchFamily="2" charset="2"/>
              <a:buChar char="q"/>
            </a:pPr>
            <a:r>
              <a:rPr lang="en-US" sz="2000" dirty="0" smtClean="0"/>
              <a:t>File </a:t>
            </a:r>
            <a:r>
              <a:rPr lang="en-US" sz="2000" dirty="0"/>
              <a:t>a complaint if punished or discriminated against for acting as a “whistleblower” under the additional </a:t>
            </a:r>
            <a:r>
              <a:rPr lang="en-US" sz="2000" dirty="0" smtClean="0"/>
              <a:t>21 </a:t>
            </a:r>
            <a:r>
              <a:rPr lang="en-US" sz="2000" dirty="0"/>
              <a:t>federal statutes for which OSHA has jurisdiction</a:t>
            </a:r>
            <a:r>
              <a:rPr lang="en-US" sz="2000" dirty="0" smtClean="0"/>
              <a:t>.”</a:t>
            </a:r>
            <a:endParaRPr lang="en-US" sz="2000" dirty="0"/>
          </a:p>
          <a:p>
            <a:pPr>
              <a:buClr>
                <a:srgbClr val="002060"/>
              </a:buClr>
            </a:pPr>
            <a:endParaRPr lang="en-US" sz="2400" dirty="0" smtClean="0"/>
          </a:p>
          <a:p>
            <a:endParaRPr lang="en-US"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11</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1699527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 - </a:t>
            </a:r>
            <a:r>
              <a:rPr lang="en-US" sz="2400" dirty="0" smtClean="0">
                <a:solidFill>
                  <a:srgbClr val="0C30B8"/>
                </a:solidFill>
              </a:rPr>
              <a:t>Module 8 </a:t>
            </a:r>
            <a:r>
              <a:rPr lang="en-US" sz="2400" dirty="0" smtClean="0">
                <a:solidFill>
                  <a:schemeClr val="bg1"/>
                </a:solidFill>
              </a:rPr>
              <a:t>slide 12</a:t>
            </a:r>
            <a:endParaRPr lang="en" dirty="0">
              <a:solidFill>
                <a:srgbClr val="0C30B8"/>
              </a:solidFill>
            </a:endParaRPr>
          </a:p>
        </p:txBody>
      </p:sp>
      <p:sp>
        <p:nvSpPr>
          <p:cNvPr id="50" name="Shape 50"/>
          <p:cNvSpPr txBox="1">
            <a:spLocks noGrp="1"/>
          </p:cNvSpPr>
          <p:nvPr>
            <p:ph type="body" idx="1"/>
          </p:nvPr>
        </p:nvSpPr>
        <p:spPr>
          <a:xfrm>
            <a:off x="457200" y="1509401"/>
            <a:ext cx="8229600" cy="4967599"/>
          </a:xfrm>
          <a:prstGeom prst="rect">
            <a:avLst/>
          </a:prstGeom>
        </p:spPr>
        <p:txBody>
          <a:bodyPr lIns="91425" tIns="91425" rIns="91425" bIns="91425" anchor="t" anchorCtr="0">
            <a:noAutofit/>
          </a:bodyPr>
          <a:lstStyle/>
          <a:p>
            <a:pPr marL="139700" lvl="0">
              <a:lnSpc>
                <a:spcPct val="115000"/>
              </a:lnSpc>
            </a:pPr>
            <a:r>
              <a:rPr lang="en" sz="2400" b="1" dirty="0">
                <a:solidFill>
                  <a:srgbClr val="0C30B8"/>
                </a:solidFill>
              </a:rPr>
              <a:t>Workers Rights Under </a:t>
            </a:r>
            <a:r>
              <a:rPr lang="en" sz="2400" b="1" dirty="0" smtClean="0">
                <a:solidFill>
                  <a:srgbClr val="0C30B8"/>
                </a:solidFill>
              </a:rPr>
              <a:t>OSHA</a:t>
            </a:r>
          </a:p>
          <a:p>
            <a:pPr marL="139700" lvl="0">
              <a:lnSpc>
                <a:spcPct val="115000"/>
              </a:lnSpc>
            </a:pPr>
            <a:endParaRPr lang="en" sz="2400" b="1" dirty="0">
              <a:solidFill>
                <a:srgbClr val="0C30B8"/>
              </a:solidFill>
            </a:endParaRPr>
          </a:p>
          <a:p>
            <a:pPr marL="482600" lvl="0" indent="-342900" rtl="0">
              <a:spcBef>
                <a:spcPts val="0"/>
              </a:spcBef>
              <a:buClr>
                <a:srgbClr val="0070C0"/>
              </a:buClr>
              <a:buSzPct val="100000"/>
              <a:buFont typeface="Wingdings" panose="05000000000000000000" pitchFamily="2" charset="2"/>
              <a:buChar char="q"/>
            </a:pPr>
            <a:r>
              <a:rPr lang="en" sz="2400" dirty="0" smtClean="0"/>
              <a:t>Right to file </a:t>
            </a:r>
            <a:r>
              <a:rPr lang="en" sz="2400" dirty="0"/>
              <a:t>a complaint </a:t>
            </a:r>
            <a:r>
              <a:rPr lang="en" sz="2400" dirty="0" smtClean="0"/>
              <a:t>if dismissed, demoted, </a:t>
            </a:r>
            <a:r>
              <a:rPr lang="en" sz="2400" dirty="0"/>
              <a:t>or </a:t>
            </a:r>
            <a:r>
              <a:rPr lang="en" sz="2400" dirty="0" smtClean="0"/>
              <a:t>discriminated against for exercising rights under OSHA</a:t>
            </a:r>
          </a:p>
          <a:p>
            <a:pPr marL="139700" lvl="0" rtl="0">
              <a:spcBef>
                <a:spcPts val="0"/>
              </a:spcBef>
              <a:buClr>
                <a:srgbClr val="0070C0"/>
              </a:buClr>
              <a:buSzPct val="100000"/>
            </a:pPr>
            <a:endParaRPr lang="en" sz="2400" dirty="0"/>
          </a:p>
          <a:p>
            <a:pPr marL="482600" lvl="0" indent="-342900" rtl="0">
              <a:spcBef>
                <a:spcPts val="0"/>
              </a:spcBef>
              <a:buClr>
                <a:srgbClr val="0070C0"/>
              </a:buClr>
              <a:buSzPct val="100000"/>
              <a:buFont typeface="Wingdings" panose="05000000000000000000" pitchFamily="2" charset="2"/>
              <a:buChar char="q"/>
            </a:pPr>
            <a:r>
              <a:rPr lang="en" sz="2400" dirty="0"/>
              <a:t>File a complaint with federal OSHA authorities if your state agency fails to administer a program </a:t>
            </a:r>
            <a:r>
              <a:rPr lang="en" sz="2400" dirty="0" smtClean="0"/>
              <a:t>effectively</a:t>
            </a:r>
          </a:p>
          <a:p>
            <a:pPr marL="139700" lvl="0" rtl="0">
              <a:spcBef>
                <a:spcPts val="0"/>
              </a:spcBef>
              <a:buClr>
                <a:srgbClr val="0070C0"/>
              </a:buClr>
              <a:buSzPct val="100000"/>
            </a:pPr>
            <a:endParaRPr lang="en" sz="2400" dirty="0"/>
          </a:p>
          <a:p>
            <a:pPr marL="482600" lvl="0" indent="-342900" rtl="0">
              <a:spcBef>
                <a:spcPts val="0"/>
              </a:spcBef>
              <a:buClr>
                <a:srgbClr val="0070C0"/>
              </a:buClr>
              <a:buSzPct val="100000"/>
              <a:buFont typeface="Wingdings" panose="05000000000000000000" pitchFamily="2" charset="2"/>
              <a:buChar char="q"/>
            </a:pPr>
            <a:r>
              <a:rPr lang="en" sz="2400" dirty="0"/>
              <a:t>Be notified by your employer of any citations </a:t>
            </a:r>
            <a:r>
              <a:rPr lang="en" sz="2400" dirty="0" smtClean="0"/>
              <a:t>issued</a:t>
            </a:r>
            <a:endParaRPr lang="en" sz="2400" dirty="0"/>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12</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32413726"/>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 </a:t>
            </a:r>
            <a:r>
              <a:rPr lang="en-US" sz="2400" dirty="0" smtClean="0">
                <a:solidFill>
                  <a:schemeClr val="bg1"/>
                </a:solidFill>
              </a:rPr>
              <a:t>slide 13</a:t>
            </a:r>
            <a:endParaRPr lang="en-US" sz="2400" dirty="0">
              <a:solidFill>
                <a:srgbClr val="0C30B8"/>
              </a:solidFill>
            </a:endParaRPr>
          </a:p>
        </p:txBody>
      </p:sp>
      <p:sp>
        <p:nvSpPr>
          <p:cNvPr id="3" name="Text Placeholder 2"/>
          <p:cNvSpPr>
            <a:spLocks noGrp="1"/>
          </p:cNvSpPr>
          <p:nvPr>
            <p:ph type="body" idx="1"/>
          </p:nvPr>
        </p:nvSpPr>
        <p:spPr>
          <a:xfrm>
            <a:off x="579699" y="1533647"/>
            <a:ext cx="7726101" cy="3724153"/>
          </a:xfrm>
        </p:spPr>
        <p:txBody>
          <a:bodyPr/>
          <a:lstStyle/>
          <a:p>
            <a:pPr>
              <a:buClr>
                <a:srgbClr val="002060"/>
              </a:buClr>
            </a:pPr>
            <a:r>
              <a:rPr lang="en-US" sz="2400" b="1" dirty="0" smtClean="0">
                <a:solidFill>
                  <a:srgbClr val="0C30B8"/>
                </a:solidFill>
              </a:rPr>
              <a:t>Employer Responsibilities:</a:t>
            </a:r>
          </a:p>
          <a:p>
            <a:pPr>
              <a:buClr>
                <a:srgbClr val="002060"/>
              </a:buClr>
            </a:pPr>
            <a:endParaRPr lang="en-US" sz="2400" b="1" dirty="0" smtClean="0">
              <a:solidFill>
                <a:srgbClr val="0C30B8"/>
              </a:solidFill>
            </a:endParaRPr>
          </a:p>
          <a:p>
            <a:pPr marL="342900" indent="-342900" eaLnBrk="0" hangingPunct="0">
              <a:buClr>
                <a:srgbClr val="0C30B8"/>
              </a:buClr>
              <a:buFont typeface="Wingdings" panose="05000000000000000000" pitchFamily="2" charset="2"/>
              <a:buChar char="q"/>
            </a:pPr>
            <a:r>
              <a:rPr lang="en-US" sz="2400" dirty="0"/>
              <a:t>P</a:t>
            </a:r>
            <a:r>
              <a:rPr lang="en-US" sz="2400" dirty="0" smtClean="0"/>
              <a:t>rovide workers “with </a:t>
            </a:r>
            <a:r>
              <a:rPr lang="en-US" sz="2400" dirty="0"/>
              <a:t>a workplace that does not have </a:t>
            </a:r>
            <a:r>
              <a:rPr lang="en-US" sz="2400" dirty="0" smtClean="0"/>
              <a:t>serious</a:t>
            </a:r>
            <a:r>
              <a:rPr lang="en-US" sz="2400" dirty="0"/>
              <a:t> </a:t>
            </a:r>
            <a:r>
              <a:rPr lang="en-US" sz="2400" dirty="0" smtClean="0"/>
              <a:t>hazards”</a:t>
            </a:r>
          </a:p>
          <a:p>
            <a:pPr marL="342900" indent="-342900" eaLnBrk="0" hangingPunct="0">
              <a:buClr>
                <a:srgbClr val="0C30B8"/>
              </a:buClr>
              <a:buFont typeface="Wingdings" panose="05000000000000000000" pitchFamily="2" charset="2"/>
              <a:buChar char="q"/>
            </a:pPr>
            <a:r>
              <a:rPr lang="en-US" sz="2400" dirty="0" smtClean="0"/>
              <a:t>“Follow </a:t>
            </a:r>
            <a:r>
              <a:rPr lang="en-US" sz="2400" dirty="0"/>
              <a:t>all OSHA safety and health </a:t>
            </a:r>
            <a:r>
              <a:rPr lang="en-US" sz="2400" dirty="0" smtClean="0"/>
              <a:t>standards” </a:t>
            </a:r>
          </a:p>
          <a:p>
            <a:pPr marL="342900" indent="-342900" eaLnBrk="0" hangingPunct="0">
              <a:buClr>
                <a:srgbClr val="0C30B8"/>
              </a:buClr>
              <a:buFont typeface="Wingdings" panose="05000000000000000000" pitchFamily="2" charset="2"/>
              <a:buChar char="q"/>
            </a:pPr>
            <a:r>
              <a:rPr lang="en-US" sz="2400" dirty="0" smtClean="0"/>
              <a:t>“Find </a:t>
            </a:r>
            <a:r>
              <a:rPr lang="en-US" sz="2400" dirty="0"/>
              <a:t>and correct safety and health </a:t>
            </a:r>
            <a:r>
              <a:rPr lang="en-US" sz="2400" dirty="0" smtClean="0"/>
              <a:t>problems” </a:t>
            </a:r>
          </a:p>
          <a:p>
            <a:pPr marL="342900" indent="-342900" eaLnBrk="0" hangingPunct="0">
              <a:buClr>
                <a:srgbClr val="0C30B8"/>
              </a:buClr>
              <a:buFont typeface="Wingdings" panose="05000000000000000000" pitchFamily="2" charset="2"/>
              <a:buChar char="q"/>
            </a:pPr>
            <a:r>
              <a:rPr lang="en-US" sz="2400" dirty="0" smtClean="0"/>
              <a:t>“Try </a:t>
            </a:r>
            <a:r>
              <a:rPr lang="en-US" sz="2400" dirty="0"/>
              <a:t>to eliminate or reduce hazards first by making feasible changes in working </a:t>
            </a:r>
            <a:r>
              <a:rPr lang="en-US" sz="2400" dirty="0" smtClean="0"/>
              <a:t>conditions.”</a:t>
            </a:r>
            <a:endParaRPr lang="en-US" sz="2400" dirty="0"/>
          </a:p>
          <a:p>
            <a:pPr eaLnBrk="0" hangingPunct="0"/>
            <a:endParaRPr lang="en-US" sz="2000" dirty="0" smtClean="0"/>
          </a:p>
          <a:p>
            <a:pPr eaLnBrk="0" hangingPunct="0"/>
            <a:r>
              <a:rPr lang="en-US" sz="2000" dirty="0"/>
              <a:t> </a:t>
            </a:r>
          </a:p>
          <a:p>
            <a:pPr eaLnBrk="0" hangingPunct="0"/>
            <a:endParaRPr lang="en-US" sz="2000" dirty="0"/>
          </a:p>
          <a:p>
            <a:pPr marL="171450" lvl="0" indent="-171450" eaLnBrk="0" hangingPunct="0">
              <a:buClr>
                <a:srgbClr val="0070C0"/>
              </a:buClr>
              <a:buFont typeface="Wingdings" panose="05000000000000000000" pitchFamily="2" charset="2"/>
              <a:buChar char="q"/>
            </a:pPr>
            <a:endParaRPr lang="en-US" sz="2000" dirty="0"/>
          </a:p>
          <a:p>
            <a:pPr>
              <a:buClr>
                <a:srgbClr val="002060"/>
              </a:buClr>
            </a:pPr>
            <a:endParaRPr lang="en-US" sz="2400" dirty="0" smtClean="0"/>
          </a:p>
          <a:p>
            <a:endParaRPr lang="en-US"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13</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849317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 </a:t>
            </a:r>
            <a:r>
              <a:rPr lang="en-US" sz="2400" dirty="0" smtClean="0">
                <a:solidFill>
                  <a:schemeClr val="bg1"/>
                </a:solidFill>
              </a:rPr>
              <a:t>slide 14</a:t>
            </a:r>
            <a:endParaRPr lang="en-US" sz="2400" dirty="0">
              <a:solidFill>
                <a:srgbClr val="0C30B8"/>
              </a:solidFill>
            </a:endParaRPr>
          </a:p>
        </p:txBody>
      </p:sp>
      <p:sp>
        <p:nvSpPr>
          <p:cNvPr id="3" name="Text Placeholder 2"/>
          <p:cNvSpPr>
            <a:spLocks noGrp="1"/>
          </p:cNvSpPr>
          <p:nvPr>
            <p:ph type="body" idx="1"/>
          </p:nvPr>
        </p:nvSpPr>
        <p:spPr>
          <a:xfrm>
            <a:off x="537949" y="1525756"/>
            <a:ext cx="8382000" cy="5181600"/>
          </a:xfrm>
        </p:spPr>
        <p:txBody>
          <a:bodyPr/>
          <a:lstStyle/>
          <a:p>
            <a:pPr>
              <a:buClr>
                <a:srgbClr val="002060"/>
              </a:buClr>
            </a:pPr>
            <a:r>
              <a:rPr lang="en-US" sz="2400" b="1" dirty="0" smtClean="0">
                <a:solidFill>
                  <a:srgbClr val="0C30B8"/>
                </a:solidFill>
              </a:rPr>
              <a:t>Employer Responsibilities Continued:</a:t>
            </a:r>
          </a:p>
          <a:p>
            <a:pPr>
              <a:buClr>
                <a:srgbClr val="002060"/>
              </a:buClr>
            </a:pPr>
            <a:endParaRPr lang="en-US" sz="2000" dirty="0">
              <a:solidFill>
                <a:srgbClr val="0C30B8"/>
              </a:solidFill>
            </a:endParaRPr>
          </a:p>
          <a:p>
            <a:pPr marL="342900" lvl="0" indent="-342900" eaLnBrk="0" hangingPunct="0">
              <a:buClr>
                <a:srgbClr val="0C30B8"/>
              </a:buClr>
              <a:buFont typeface="Wingdings" panose="05000000000000000000" pitchFamily="2" charset="2"/>
              <a:buChar char="q"/>
            </a:pPr>
            <a:r>
              <a:rPr lang="en-US" sz="2200" dirty="0" smtClean="0"/>
              <a:t>“Inform </a:t>
            </a:r>
            <a:r>
              <a:rPr lang="en-US" sz="2200" dirty="0"/>
              <a:t>employees about hazards through training, labels, alarms, color-coded systems, chemical information sheets and other methods.</a:t>
            </a:r>
          </a:p>
          <a:p>
            <a:pPr marL="342900" lvl="0" indent="-342900" eaLnBrk="0" hangingPunct="0">
              <a:buClr>
                <a:srgbClr val="0C30B8"/>
              </a:buClr>
              <a:buFont typeface="Wingdings" panose="05000000000000000000" pitchFamily="2" charset="2"/>
              <a:buChar char="q"/>
            </a:pPr>
            <a:r>
              <a:rPr lang="en-US" sz="2200" dirty="0"/>
              <a:t>Train employees in a language and vocabulary they can understand.</a:t>
            </a:r>
          </a:p>
          <a:p>
            <a:pPr marL="342900" lvl="0" indent="-342900" eaLnBrk="0" hangingPunct="0">
              <a:buClr>
                <a:srgbClr val="0C30B8"/>
              </a:buClr>
              <a:buFont typeface="Wingdings" panose="05000000000000000000" pitchFamily="2" charset="2"/>
              <a:buChar char="q"/>
            </a:pPr>
            <a:r>
              <a:rPr lang="en-US" sz="2200" dirty="0"/>
              <a:t>Keep accurate records of work-related injuries and illnesses.</a:t>
            </a:r>
          </a:p>
          <a:p>
            <a:pPr marL="342900" lvl="0" indent="-342900" eaLnBrk="0" hangingPunct="0">
              <a:buClr>
                <a:srgbClr val="0C30B8"/>
              </a:buClr>
              <a:buFont typeface="Wingdings" panose="05000000000000000000" pitchFamily="2" charset="2"/>
              <a:buChar char="q"/>
            </a:pPr>
            <a:r>
              <a:rPr lang="en-US" sz="2200" dirty="0"/>
              <a:t>Perform tests in the workplace, such as air sampling, required by some OSHA standards.</a:t>
            </a:r>
          </a:p>
          <a:p>
            <a:pPr marL="342900" lvl="0" indent="-342900" eaLnBrk="0" hangingPunct="0">
              <a:buClr>
                <a:srgbClr val="0C30B8"/>
              </a:buClr>
              <a:buFont typeface="Wingdings" panose="05000000000000000000" pitchFamily="2" charset="2"/>
              <a:buChar char="q"/>
            </a:pPr>
            <a:r>
              <a:rPr lang="en-US" sz="2200" dirty="0"/>
              <a:t>Provide hearing exams or other medical tests required by OSHA standards.</a:t>
            </a:r>
          </a:p>
          <a:p>
            <a:pPr marL="342900" lvl="0" indent="-342900" eaLnBrk="0" hangingPunct="0">
              <a:buClr>
                <a:srgbClr val="0C30B8"/>
              </a:buClr>
              <a:buFont typeface="Wingdings" panose="05000000000000000000" pitchFamily="2" charset="2"/>
              <a:buChar char="q"/>
            </a:pPr>
            <a:r>
              <a:rPr lang="en-US" sz="2200" dirty="0"/>
              <a:t>Post OSHA citations and injury and illness data where workers can see </a:t>
            </a:r>
            <a:r>
              <a:rPr lang="en-US" sz="2200" dirty="0" smtClean="0"/>
              <a:t>them”</a:t>
            </a:r>
            <a:endParaRPr lang="en-US" sz="2200" dirty="0"/>
          </a:p>
          <a:p>
            <a:pPr marL="171450" lvl="0" indent="-171450" eaLnBrk="0" hangingPunct="0">
              <a:buClr>
                <a:srgbClr val="0070C0"/>
              </a:buClr>
              <a:buFont typeface="Wingdings" panose="05000000000000000000" pitchFamily="2" charset="2"/>
              <a:buChar char="q"/>
            </a:pPr>
            <a:endParaRPr lang="en-US" sz="2000" dirty="0"/>
          </a:p>
          <a:p>
            <a:pPr>
              <a:buClr>
                <a:srgbClr val="002060"/>
              </a:buClr>
            </a:pPr>
            <a:endParaRPr lang="en-US" sz="2400" dirty="0" smtClean="0"/>
          </a:p>
          <a:p>
            <a:endParaRPr lang="en-US"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14</a:t>
            </a:fld>
            <a:endParaRPr lang="en-US">
              <a:solidFill>
                <a:srgbClr val="000000">
                  <a:tint val="75000"/>
                </a:srgbClr>
              </a:solidFill>
            </a:endParaRPr>
          </a:p>
        </p:txBody>
      </p:sp>
    </p:spTree>
    <p:extLst>
      <p:ext uri="{BB962C8B-B14F-4D97-AF65-F5344CB8AC3E}">
        <p14:creationId xmlns:p14="http://schemas.microsoft.com/office/powerpoint/2010/main" val="2838394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 </a:t>
            </a:r>
            <a:r>
              <a:rPr lang="en-US" sz="2400" dirty="0" smtClean="0">
                <a:solidFill>
                  <a:schemeClr val="bg1"/>
                </a:solidFill>
              </a:rPr>
              <a:t>slide 15</a:t>
            </a:r>
            <a:endParaRPr lang="en-US" sz="2400" dirty="0">
              <a:solidFill>
                <a:srgbClr val="0C30B8"/>
              </a:solidFill>
            </a:endParaRPr>
          </a:p>
        </p:txBody>
      </p:sp>
      <p:sp>
        <p:nvSpPr>
          <p:cNvPr id="3" name="Text Placeholder 2"/>
          <p:cNvSpPr>
            <a:spLocks noGrp="1"/>
          </p:cNvSpPr>
          <p:nvPr>
            <p:ph type="body" idx="1"/>
          </p:nvPr>
        </p:nvSpPr>
        <p:spPr>
          <a:xfrm>
            <a:off x="537949" y="1525756"/>
            <a:ext cx="8382000" cy="5181600"/>
          </a:xfrm>
        </p:spPr>
        <p:txBody>
          <a:bodyPr/>
          <a:lstStyle/>
          <a:p>
            <a:pPr>
              <a:buClr>
                <a:srgbClr val="002060"/>
              </a:buClr>
            </a:pPr>
            <a:r>
              <a:rPr lang="en-US" sz="2400" b="1" dirty="0" smtClean="0">
                <a:solidFill>
                  <a:srgbClr val="0C30B8"/>
                </a:solidFill>
              </a:rPr>
              <a:t>Employer Responsibilities Continued:</a:t>
            </a:r>
          </a:p>
          <a:p>
            <a:pPr>
              <a:buClr>
                <a:srgbClr val="002060"/>
              </a:buClr>
            </a:pPr>
            <a:endParaRPr lang="en-US" sz="2000" dirty="0">
              <a:solidFill>
                <a:srgbClr val="0C30B8"/>
              </a:solidFill>
            </a:endParaRPr>
          </a:p>
          <a:p>
            <a:pPr marL="342900" lvl="0" indent="-342900" eaLnBrk="0" hangingPunct="0">
              <a:buClr>
                <a:srgbClr val="0C30B8"/>
              </a:buClr>
              <a:buFont typeface="Wingdings" panose="05000000000000000000" pitchFamily="2" charset="2"/>
              <a:buChar char="q"/>
            </a:pPr>
            <a:r>
              <a:rPr lang="en-US" sz="2000" dirty="0" smtClean="0"/>
              <a:t>Notify </a:t>
            </a:r>
            <a:r>
              <a:rPr lang="en-US" sz="2000" dirty="0"/>
              <a:t>OSHA </a:t>
            </a:r>
            <a:r>
              <a:rPr lang="en-US" sz="2000" dirty="0" smtClean="0"/>
              <a:t>in accordance with </a:t>
            </a:r>
            <a:r>
              <a:rPr lang="en-US" sz="2000" dirty="0"/>
              <a:t>the </a:t>
            </a:r>
            <a:r>
              <a:rPr lang="en-US" sz="2000" dirty="0" smtClean="0"/>
              <a:t>newly updated </a:t>
            </a:r>
            <a:r>
              <a:rPr lang="en-US" sz="2000" dirty="0"/>
              <a:t>reporting </a:t>
            </a:r>
            <a:r>
              <a:rPr lang="en-US" sz="2000" dirty="0" smtClean="0"/>
              <a:t>requirements </a:t>
            </a:r>
            <a:r>
              <a:rPr lang="en-US" sz="2000" dirty="0" smtClean="0">
                <a:hlinkClick r:id="rId3"/>
              </a:rPr>
              <a:t>Link to new OSHA reporting requirements</a:t>
            </a:r>
            <a:endParaRPr lang="en-US" sz="2000" dirty="0" smtClean="0"/>
          </a:p>
          <a:p>
            <a:pPr lvl="0" eaLnBrk="0" hangingPunct="0">
              <a:buClr>
                <a:srgbClr val="0C30B8"/>
              </a:buClr>
            </a:pPr>
            <a:r>
              <a:rPr lang="en-US" sz="2000" dirty="0"/>
              <a:t> </a:t>
            </a:r>
            <a:r>
              <a:rPr lang="en-US" sz="2000" dirty="0" smtClean="0"/>
              <a:t>    effective </a:t>
            </a:r>
            <a:r>
              <a:rPr lang="en-US" sz="2000" dirty="0"/>
              <a:t>on January </a:t>
            </a:r>
            <a:r>
              <a:rPr lang="en-US" sz="2000" dirty="0" smtClean="0"/>
              <a:t>1, 2015.*</a:t>
            </a:r>
            <a:endParaRPr lang="en-US" sz="2000" dirty="0"/>
          </a:p>
          <a:p>
            <a:pPr marL="171450" lvl="0" indent="-171450" eaLnBrk="0" hangingPunct="0">
              <a:buClr>
                <a:srgbClr val="0070C0"/>
              </a:buClr>
              <a:buFont typeface="Wingdings" panose="05000000000000000000" pitchFamily="2" charset="2"/>
              <a:buChar char="q"/>
            </a:pPr>
            <a:endParaRPr lang="en-US" sz="2000" dirty="0"/>
          </a:p>
          <a:p>
            <a:pPr>
              <a:buClr>
                <a:srgbClr val="002060"/>
              </a:buClr>
            </a:pPr>
            <a:endParaRPr lang="en-US" sz="2400" dirty="0" smtClean="0"/>
          </a:p>
          <a:p>
            <a:endParaRPr lang="en-US"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15</a:t>
            </a:fld>
            <a:endParaRPr lang="en-US">
              <a:solidFill>
                <a:srgbClr val="000000">
                  <a:tint val="75000"/>
                </a:srgbClr>
              </a:solidFill>
            </a:endParaRPr>
          </a:p>
        </p:txBody>
      </p:sp>
    </p:spTree>
    <p:extLst>
      <p:ext uri="{BB962C8B-B14F-4D97-AF65-F5344CB8AC3E}">
        <p14:creationId xmlns:p14="http://schemas.microsoft.com/office/powerpoint/2010/main" val="1829570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 </a:t>
            </a:r>
            <a:r>
              <a:rPr lang="en-US" sz="2400" dirty="0" smtClean="0">
                <a:solidFill>
                  <a:schemeClr val="bg1"/>
                </a:solidFill>
              </a:rPr>
              <a:t>slide 16</a:t>
            </a:r>
            <a:endParaRPr lang="en-US" dirty="0">
              <a:solidFill>
                <a:srgbClr val="0C30B8"/>
              </a:solidFill>
            </a:endParaRPr>
          </a:p>
        </p:txBody>
      </p:sp>
      <p:sp>
        <p:nvSpPr>
          <p:cNvPr id="3" name="Text Placeholder 2"/>
          <p:cNvSpPr>
            <a:spLocks noGrp="1"/>
          </p:cNvSpPr>
          <p:nvPr>
            <p:ph type="body" idx="1"/>
          </p:nvPr>
        </p:nvSpPr>
        <p:spPr/>
        <p:txBody>
          <a:bodyPr/>
          <a:lstStyle/>
          <a:p>
            <a:pPr>
              <a:defRPr/>
            </a:pPr>
            <a:r>
              <a:rPr lang="en-US" sz="2400" b="1" dirty="0">
                <a:solidFill>
                  <a:srgbClr val="0C30B8"/>
                </a:solidFill>
              </a:rPr>
              <a:t>Employer </a:t>
            </a:r>
            <a:r>
              <a:rPr lang="en-US" sz="2400" b="1" dirty="0" smtClean="0">
                <a:solidFill>
                  <a:srgbClr val="0C30B8"/>
                </a:solidFill>
              </a:rPr>
              <a:t>Responsibilities Continued:</a:t>
            </a:r>
          </a:p>
          <a:p>
            <a:pPr marL="342900" lvl="0" indent="-342900" eaLnBrk="0" hangingPunct="0">
              <a:buClr>
                <a:srgbClr val="0C30B8"/>
              </a:buClr>
              <a:buFont typeface="Wingdings" panose="05000000000000000000" pitchFamily="2" charset="2"/>
              <a:buChar char="q"/>
            </a:pPr>
            <a:endParaRPr lang="en-US" sz="2400" dirty="0"/>
          </a:p>
          <a:p>
            <a:pPr marL="342900" lvl="0" indent="-342900" eaLnBrk="0" hangingPunct="0">
              <a:buClr>
                <a:srgbClr val="0C30B8"/>
              </a:buClr>
              <a:buFont typeface="Wingdings" panose="05000000000000000000" pitchFamily="2" charset="2"/>
              <a:buChar char="q"/>
            </a:pPr>
            <a:r>
              <a:rPr lang="en-US" sz="2400" dirty="0"/>
              <a:t>Display the official OSHA Job Safety and health poster</a:t>
            </a:r>
            <a:r>
              <a:rPr lang="en-US" sz="2400" dirty="0" smtClean="0"/>
              <a:t>.</a:t>
            </a:r>
          </a:p>
          <a:p>
            <a:pPr lvl="0" eaLnBrk="0" hangingPunct="0">
              <a:buClr>
                <a:srgbClr val="0C30B8"/>
              </a:buClr>
            </a:pPr>
            <a:endParaRPr lang="en-US" sz="2400" b="1" dirty="0">
              <a:solidFill>
                <a:srgbClr val="0070C0"/>
              </a:solidFill>
            </a:endParaRPr>
          </a:p>
          <a:p>
            <a:pPr marL="342900" indent="-342900" eaLnBrk="1" hangingPunct="1">
              <a:buClr>
                <a:srgbClr val="0C30B8"/>
              </a:buClr>
              <a:buFont typeface="Wingdings" panose="05000000000000000000" pitchFamily="2" charset="2"/>
              <a:buChar char="q"/>
              <a:defRPr/>
            </a:pPr>
            <a:r>
              <a:rPr lang="en-US" sz="2400" dirty="0" smtClean="0"/>
              <a:t>Not </a:t>
            </a:r>
            <a:r>
              <a:rPr lang="en-US" sz="2400" dirty="0"/>
              <a:t>discriminate against workers </a:t>
            </a:r>
            <a:r>
              <a:rPr lang="en-US" sz="2400" dirty="0" smtClean="0"/>
              <a:t>using </a:t>
            </a:r>
            <a:r>
              <a:rPr lang="en-US" sz="2400" dirty="0"/>
              <a:t>their rights under </a:t>
            </a:r>
            <a:r>
              <a:rPr lang="en-US" sz="2400" dirty="0" smtClean="0"/>
              <a:t>(Section </a:t>
            </a:r>
            <a:r>
              <a:rPr lang="en-US" sz="2400" dirty="0"/>
              <a:t>11(c</a:t>
            </a:r>
            <a:r>
              <a:rPr lang="en-US" sz="2400" dirty="0" smtClean="0"/>
              <a:t>)) of the OSH Act</a:t>
            </a:r>
          </a:p>
          <a:p>
            <a:pPr eaLnBrk="1" hangingPunct="1">
              <a:buClr>
                <a:srgbClr val="0C30B8"/>
              </a:buClr>
              <a:defRPr/>
            </a:pPr>
            <a:endParaRPr lang="en-US" sz="2400" b="1" dirty="0"/>
          </a:p>
          <a:p>
            <a:pPr marL="342900" indent="-342900" eaLnBrk="1" hangingPunct="1">
              <a:buClr>
                <a:srgbClr val="0C30B8"/>
              </a:buClr>
              <a:buFont typeface="Wingdings" panose="05000000000000000000" pitchFamily="2" charset="2"/>
              <a:buChar char="q"/>
              <a:defRPr/>
            </a:pPr>
            <a:r>
              <a:rPr lang="en-US" sz="2400" dirty="0" smtClean="0"/>
              <a:t>Provide </a:t>
            </a:r>
            <a:r>
              <a:rPr lang="en-US" sz="2400" dirty="0"/>
              <a:t>and pay for </a:t>
            </a:r>
            <a:r>
              <a:rPr lang="en-US" sz="2400" dirty="0" smtClean="0"/>
              <a:t>necessary PPE</a:t>
            </a:r>
            <a:endParaRPr lang="en-US" sz="2400" b="1" dirty="0"/>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16</a:t>
            </a:fld>
            <a:endParaRPr lang="en-US">
              <a:solidFill>
                <a:srgbClr val="000000">
                  <a:tint val="75000"/>
                </a:srgbClr>
              </a:solidFill>
            </a:endParaRPr>
          </a:p>
        </p:txBody>
      </p:sp>
      <p:sp>
        <p:nvSpPr>
          <p:cNvPr id="6" name="Footer Placeholder 5"/>
          <p:cNvSpPr txBox="1">
            <a:spLocks/>
          </p:cNvSpPr>
          <p:nvPr/>
        </p:nvSpPr>
        <p:spPr>
          <a:xfrm>
            <a:off x="3048000" y="6248399"/>
            <a:ext cx="2895600" cy="366183"/>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mtClean="0"/>
              <a:t>Source OSHA 3021-09R 2011</a:t>
            </a:r>
            <a:endParaRPr lang="en-US" dirty="0"/>
          </a:p>
        </p:txBody>
      </p:sp>
    </p:spTree>
    <p:extLst>
      <p:ext uri="{BB962C8B-B14F-4D97-AF65-F5344CB8AC3E}">
        <p14:creationId xmlns:p14="http://schemas.microsoft.com/office/powerpoint/2010/main" val="3775546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Workers’ </a:t>
            </a:r>
            <a:r>
              <a:rPr lang="en-US" dirty="0" smtClean="0">
                <a:solidFill>
                  <a:srgbClr val="0C30B8"/>
                </a:solidFill>
              </a:rPr>
              <a:t>Rights - </a:t>
            </a:r>
            <a:r>
              <a:rPr lang="en-US" sz="2400" dirty="0" smtClean="0">
                <a:solidFill>
                  <a:srgbClr val="0C30B8"/>
                </a:solidFill>
              </a:rPr>
              <a:t>Module 8 </a:t>
            </a:r>
            <a:r>
              <a:rPr lang="en-US" sz="2400" dirty="0" smtClean="0">
                <a:solidFill>
                  <a:schemeClr val="bg1"/>
                </a:solidFill>
              </a:rPr>
              <a:t>slide 17</a:t>
            </a:r>
            <a:endParaRPr lang="en" dirty="0">
              <a:solidFill>
                <a:srgbClr val="0C30B8"/>
              </a:solidFill>
            </a:endParaRPr>
          </a:p>
        </p:txBody>
      </p:sp>
      <p:sp>
        <p:nvSpPr>
          <p:cNvPr id="38" name="Shape 38"/>
          <p:cNvSpPr txBox="1">
            <a:spLocks noGrp="1"/>
          </p:cNvSpPr>
          <p:nvPr>
            <p:ph type="body" idx="1"/>
          </p:nvPr>
        </p:nvSpPr>
        <p:spPr>
          <a:xfrm>
            <a:off x="404586" y="1509401"/>
            <a:ext cx="3938814" cy="4967599"/>
          </a:xfrm>
          <a:prstGeom prst="rect">
            <a:avLst/>
          </a:prstGeom>
        </p:spPr>
        <p:txBody>
          <a:bodyPr lIns="91425" tIns="91425" rIns="91425" bIns="91425" anchor="t" anchorCtr="0">
            <a:noAutofit/>
          </a:bodyPr>
          <a:lstStyle/>
          <a:p>
            <a:pPr marL="139700" lvl="0">
              <a:lnSpc>
                <a:spcPct val="115000"/>
              </a:lnSpc>
              <a:spcAft>
                <a:spcPts val="800"/>
              </a:spcAft>
            </a:pPr>
            <a:r>
              <a:rPr lang="en" sz="2400" b="1" dirty="0">
                <a:solidFill>
                  <a:srgbClr val="0C30B8"/>
                </a:solidFill>
              </a:rPr>
              <a:t>Worker </a:t>
            </a:r>
            <a:r>
              <a:rPr lang="en" sz="2400" b="1" dirty="0" smtClean="0">
                <a:solidFill>
                  <a:srgbClr val="0C30B8"/>
                </a:solidFill>
              </a:rPr>
              <a:t>Responsibilities: </a:t>
            </a:r>
            <a:endParaRPr lang="en" sz="2400" b="1" dirty="0">
              <a:solidFill>
                <a:srgbClr val="0C30B8"/>
              </a:solidFill>
            </a:endParaRPr>
          </a:p>
          <a:p>
            <a:pPr marL="482600" lvl="0" indent="-342900" rtl="0">
              <a:spcBef>
                <a:spcPts val="0"/>
              </a:spcBef>
              <a:buClr>
                <a:srgbClr val="0070C0"/>
              </a:buClr>
              <a:buSzPct val="100000"/>
              <a:buFont typeface="Wingdings" panose="05000000000000000000" pitchFamily="2" charset="2"/>
              <a:buChar char="q"/>
            </a:pPr>
            <a:r>
              <a:rPr lang="en" sz="2400" dirty="0" smtClean="0"/>
              <a:t>“Read </a:t>
            </a:r>
            <a:r>
              <a:rPr lang="en" sz="2400" dirty="0"/>
              <a:t>the OSHA poster in the workplace</a:t>
            </a:r>
          </a:p>
          <a:p>
            <a:pPr marL="482600" lvl="0" indent="-342900" rtl="0">
              <a:spcBef>
                <a:spcPts val="0"/>
              </a:spcBef>
              <a:buClr>
                <a:srgbClr val="0070C0"/>
              </a:buClr>
              <a:buSzPct val="100000"/>
              <a:buFont typeface="Wingdings" panose="05000000000000000000" pitchFamily="2" charset="2"/>
              <a:buChar char="q"/>
            </a:pPr>
            <a:r>
              <a:rPr lang="en" sz="2400" dirty="0"/>
              <a:t>C</a:t>
            </a:r>
            <a:r>
              <a:rPr lang="en" sz="2400" dirty="0" smtClean="0"/>
              <a:t>omply </a:t>
            </a:r>
            <a:r>
              <a:rPr lang="en" sz="2400" dirty="0"/>
              <a:t>with all the OSHA standards, with all requirements of your State-approved plan (if any), and with the employer's safety and health </a:t>
            </a:r>
            <a:r>
              <a:rPr lang="en" sz="2400" dirty="0" smtClean="0"/>
              <a:t>rules”</a:t>
            </a:r>
            <a:endParaRPr lang="en" sz="2400" dirty="0"/>
          </a:p>
          <a:p>
            <a:pPr>
              <a:spcBef>
                <a:spcPts val="0"/>
              </a:spcBef>
              <a:buNone/>
            </a:pPr>
            <a:endParaRPr dirty="0"/>
          </a:p>
        </p:txBody>
      </p:sp>
      <p:pic>
        <p:nvPicPr>
          <p:cNvPr id="2" name="Picture 1" title="Photo - OSHA Brochure/Flyer titled &quot;Job Safety and Health. It's the law!&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1640049"/>
            <a:ext cx="2960820" cy="4723629"/>
          </a:xfrm>
          <a:prstGeom prst="rect">
            <a:avLst/>
          </a:prstGeom>
        </p:spPr>
      </p:pic>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17</a:t>
            </a:fld>
            <a:endParaRPr lang="en-US">
              <a:solidFill>
                <a:srgbClr val="000000">
                  <a:tint val="75000"/>
                </a:srgbClr>
              </a:solidFill>
            </a:endParaRPr>
          </a:p>
        </p:txBody>
      </p:sp>
      <p:sp>
        <p:nvSpPr>
          <p:cNvPr id="8" name="Rectangle 7"/>
          <p:cNvSpPr/>
          <p:nvPr/>
        </p:nvSpPr>
        <p:spPr>
          <a:xfrm>
            <a:off x="533400" y="6334780"/>
            <a:ext cx="7543800" cy="523220"/>
          </a:xfrm>
          <a:prstGeom prst="rect">
            <a:avLst/>
          </a:prstGeom>
        </p:spPr>
        <p:txBody>
          <a:bodyPr wrap="square">
            <a:spAutoFit/>
          </a:bodyPr>
          <a:lstStyle/>
          <a:p>
            <a:pPr>
              <a:spcBef>
                <a:spcPts val="0"/>
              </a:spcBef>
              <a:buNone/>
            </a:pPr>
            <a:r>
              <a:rPr lang="en" sz="1400" dirty="0" smtClean="0"/>
              <a:t>Source: </a:t>
            </a:r>
            <a:r>
              <a:rPr lang="en-US" sz="1400" dirty="0" smtClean="0">
                <a:hlinkClick r:id="rId4"/>
              </a:rPr>
              <a:t>Link to Worker Responsibilities</a:t>
            </a:r>
            <a:endParaRPr lang="en" sz="1400" dirty="0" smtClean="0"/>
          </a:p>
          <a:p>
            <a:pPr>
              <a:spcBef>
                <a:spcPts val="0"/>
              </a:spcBef>
              <a:buNone/>
            </a:pPr>
            <a:endParaRPr lang="en" sz="1400" dirty="0"/>
          </a:p>
        </p:txBody>
      </p:sp>
    </p:spTree>
    <p:extLst>
      <p:ext uri="{BB962C8B-B14F-4D97-AF65-F5344CB8AC3E}">
        <p14:creationId xmlns:p14="http://schemas.microsoft.com/office/powerpoint/2010/main" val="2569858087"/>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200"/>
          </a:xfrm>
        </p:spPr>
        <p:txBody>
          <a:bodyPr/>
          <a:lstStyle/>
          <a:p>
            <a:r>
              <a:rPr lang="en-US" dirty="0" smtClean="0">
                <a:solidFill>
                  <a:srgbClr val="0C30B8"/>
                </a:solidFill>
              </a:rPr>
              <a:t>Workers’ Rights - </a:t>
            </a:r>
            <a:r>
              <a:rPr lang="en-US" sz="2400" dirty="0" smtClean="0">
                <a:solidFill>
                  <a:srgbClr val="0C30B8"/>
                </a:solidFill>
              </a:rPr>
              <a:t>Module 8 </a:t>
            </a:r>
            <a:r>
              <a:rPr lang="en-US" sz="2400" dirty="0" smtClean="0">
                <a:solidFill>
                  <a:schemeClr val="bg1"/>
                </a:solidFill>
              </a:rPr>
              <a:t>slide 18</a:t>
            </a:r>
            <a:endParaRPr lang="en-US" dirty="0">
              <a:solidFill>
                <a:srgbClr val="0C30B8"/>
              </a:solidFill>
            </a:endParaRPr>
          </a:p>
        </p:txBody>
      </p:sp>
      <p:sp>
        <p:nvSpPr>
          <p:cNvPr id="3" name="Text Placeholder 2"/>
          <p:cNvSpPr>
            <a:spLocks noGrp="1"/>
          </p:cNvSpPr>
          <p:nvPr>
            <p:ph type="body" idx="1"/>
          </p:nvPr>
        </p:nvSpPr>
        <p:spPr>
          <a:xfrm>
            <a:off x="381000" y="1533647"/>
            <a:ext cx="7726101" cy="3724153"/>
          </a:xfrm>
        </p:spPr>
        <p:txBody>
          <a:bodyPr/>
          <a:lstStyle/>
          <a:p>
            <a:pPr marL="139700" lvl="0">
              <a:lnSpc>
                <a:spcPct val="115000"/>
              </a:lnSpc>
              <a:spcAft>
                <a:spcPts val="800"/>
              </a:spcAft>
            </a:pPr>
            <a:r>
              <a:rPr lang="en-US" sz="2400" b="1" dirty="0">
                <a:solidFill>
                  <a:srgbClr val="0C30B8"/>
                </a:solidFill>
              </a:rPr>
              <a:t>Worker Responsibilities </a:t>
            </a:r>
            <a:r>
              <a:rPr lang="en-US" sz="2400" b="1" dirty="0" smtClean="0">
                <a:solidFill>
                  <a:srgbClr val="0C30B8"/>
                </a:solidFill>
              </a:rPr>
              <a:t>– Continued:</a:t>
            </a:r>
            <a:endParaRPr lang="en" sz="2400" b="1" dirty="0" smtClean="0">
              <a:solidFill>
                <a:srgbClr val="0C30B8"/>
              </a:solidFill>
            </a:endParaRPr>
          </a:p>
          <a:p>
            <a:pPr marL="596900" lvl="0" indent="-457200">
              <a:buClr>
                <a:srgbClr val="0C30B8"/>
              </a:buClr>
              <a:buFont typeface="Wingdings" panose="05000000000000000000" pitchFamily="2" charset="2"/>
              <a:buChar char="q"/>
            </a:pPr>
            <a:r>
              <a:rPr lang="en" sz="2400" dirty="0" smtClean="0"/>
              <a:t>“Report </a:t>
            </a:r>
            <a:r>
              <a:rPr lang="en" sz="2400" dirty="0"/>
              <a:t>any hazards immediately to your </a:t>
            </a:r>
            <a:r>
              <a:rPr lang="en" sz="2400" dirty="0" smtClean="0"/>
              <a:t>supervisor</a:t>
            </a:r>
            <a:endParaRPr lang="en" sz="2400" dirty="0"/>
          </a:p>
          <a:p>
            <a:pPr marL="596900" lvl="0" indent="-457200">
              <a:buClr>
                <a:srgbClr val="0C30B8"/>
              </a:buClr>
              <a:buFont typeface="Wingdings" panose="05000000000000000000" pitchFamily="2" charset="2"/>
              <a:buChar char="q"/>
            </a:pPr>
            <a:r>
              <a:rPr lang="en" sz="2400" dirty="0"/>
              <a:t>R</a:t>
            </a:r>
            <a:r>
              <a:rPr lang="en" sz="2400" dirty="0" smtClean="0"/>
              <a:t>eport </a:t>
            </a:r>
            <a:r>
              <a:rPr lang="en" sz="2400" dirty="0"/>
              <a:t>to your supervisor any job-related illness or </a:t>
            </a:r>
            <a:r>
              <a:rPr lang="en" sz="2400" dirty="0" smtClean="0"/>
              <a:t>injury</a:t>
            </a:r>
            <a:endParaRPr lang="en" sz="2400" dirty="0"/>
          </a:p>
          <a:p>
            <a:pPr marL="596900" lvl="0" indent="-457200">
              <a:buClr>
                <a:srgbClr val="0C30B8"/>
              </a:buClr>
              <a:buFont typeface="Wingdings" panose="05000000000000000000" pitchFamily="2" charset="2"/>
              <a:buChar char="q"/>
            </a:pPr>
            <a:r>
              <a:rPr lang="en" sz="2400" dirty="0"/>
              <a:t>C</a:t>
            </a:r>
            <a:r>
              <a:rPr lang="en" sz="2400" dirty="0" smtClean="0"/>
              <a:t>ooperate </a:t>
            </a:r>
            <a:r>
              <a:rPr lang="en" sz="2400" dirty="0"/>
              <a:t>fully with the OSHA compliance officer who inspects your </a:t>
            </a:r>
            <a:r>
              <a:rPr lang="en" sz="2400" dirty="0" smtClean="0"/>
              <a:t>workplace”</a:t>
            </a:r>
            <a:endParaRPr lang="en" sz="2400" dirty="0"/>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18</a:t>
            </a:fld>
            <a:endParaRPr lang="en-US">
              <a:solidFill>
                <a:srgbClr val="000000">
                  <a:tint val="75000"/>
                </a:srgbClr>
              </a:solidFill>
            </a:endParaRPr>
          </a:p>
        </p:txBody>
      </p:sp>
      <p:sp>
        <p:nvSpPr>
          <p:cNvPr id="7" name="Rectangle 6"/>
          <p:cNvSpPr/>
          <p:nvPr/>
        </p:nvSpPr>
        <p:spPr>
          <a:xfrm>
            <a:off x="762000" y="6019094"/>
            <a:ext cx="7543800" cy="523220"/>
          </a:xfrm>
          <a:prstGeom prst="rect">
            <a:avLst/>
          </a:prstGeom>
        </p:spPr>
        <p:txBody>
          <a:bodyPr wrap="square">
            <a:spAutoFit/>
          </a:bodyPr>
          <a:lstStyle/>
          <a:p>
            <a:pPr>
              <a:spcBef>
                <a:spcPts val="0"/>
              </a:spcBef>
              <a:buNone/>
            </a:pPr>
            <a:r>
              <a:rPr lang="en" sz="1400" dirty="0" smtClean="0"/>
              <a:t>Source: </a:t>
            </a:r>
            <a:r>
              <a:rPr lang="en-US" sz="1400" dirty="0" smtClean="0">
                <a:hlinkClick r:id="rId3"/>
              </a:rPr>
              <a:t>Link to Worker Responsibilities on OSHA Website</a:t>
            </a:r>
            <a:endParaRPr lang="en" sz="1400" dirty="0" smtClean="0"/>
          </a:p>
          <a:p>
            <a:pPr>
              <a:spcBef>
                <a:spcPts val="0"/>
              </a:spcBef>
              <a:buNone/>
            </a:pPr>
            <a:endParaRPr lang="en" sz="1400" dirty="0"/>
          </a:p>
        </p:txBody>
      </p:sp>
    </p:spTree>
    <p:extLst>
      <p:ext uri="{BB962C8B-B14F-4D97-AF65-F5344CB8AC3E}">
        <p14:creationId xmlns:p14="http://schemas.microsoft.com/office/powerpoint/2010/main" val="2917933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8 </a:t>
            </a:r>
            <a:r>
              <a:rPr lang="en-US" sz="2400" dirty="0" smtClean="0">
                <a:solidFill>
                  <a:schemeClr val="bg1"/>
                </a:solidFill>
              </a:rPr>
              <a:t>slide 19</a:t>
            </a:r>
            <a:endParaRPr lang="en-US" sz="2400" dirty="0">
              <a:solidFill>
                <a:schemeClr val="bg1"/>
              </a:solidFill>
            </a:endParaRPr>
          </a:p>
        </p:txBody>
      </p:sp>
      <p:sp>
        <p:nvSpPr>
          <p:cNvPr id="3" name="Text Placeholder 2"/>
          <p:cNvSpPr>
            <a:spLocks noGrp="1"/>
          </p:cNvSpPr>
          <p:nvPr>
            <p:ph type="body" idx="1"/>
          </p:nvPr>
        </p:nvSpPr>
        <p:spPr>
          <a:xfrm>
            <a:off x="533400" y="1644555"/>
            <a:ext cx="3886200" cy="4967599"/>
          </a:xfrm>
        </p:spPr>
        <p:txBody>
          <a:bodyPr/>
          <a:lstStyle/>
          <a:p>
            <a:pPr lvl="0"/>
            <a:endParaRPr lang="en" sz="3200" dirty="0" smtClean="0"/>
          </a:p>
          <a:p>
            <a:pPr lvl="0"/>
            <a:r>
              <a:rPr lang="en" sz="3200" dirty="0" smtClean="0"/>
              <a:t>An employer cannot discriminate </a:t>
            </a:r>
            <a:r>
              <a:rPr lang="en" sz="3200" dirty="0"/>
              <a:t>against an </a:t>
            </a:r>
            <a:r>
              <a:rPr lang="en" sz="3200" dirty="0" smtClean="0"/>
              <a:t>employee for the following: </a:t>
            </a:r>
            <a:endParaRPr lang="en" sz="3200" dirty="0"/>
          </a:p>
          <a:p>
            <a:endParaRPr lang="en-US" dirty="0"/>
          </a:p>
        </p:txBody>
      </p:sp>
      <p:pic>
        <p:nvPicPr>
          <p:cNvPr id="4" name="Picture 3" title=" Photo - Book page &quot;Agua. Sombra. Descansos"/>
          <p:cNvPicPr>
            <a:picLocks noChangeAspect="1"/>
          </p:cNvPicPr>
          <p:nvPr/>
        </p:nvPicPr>
        <p:blipFill rotWithShape="1">
          <a:blip r:embed="rId3" cstate="email">
            <a:extLst>
              <a:ext uri="{28A0092B-C50C-407E-A947-70E740481C1C}">
                <a14:useLocalDpi xmlns:a14="http://schemas.microsoft.com/office/drawing/2010/main"/>
              </a:ext>
            </a:extLst>
          </a:blip>
          <a:srcRect l="54930" t="71745" r="8368" b="9418"/>
          <a:stretch/>
        </p:blipFill>
        <p:spPr>
          <a:xfrm>
            <a:off x="4867706" y="2286000"/>
            <a:ext cx="3706078" cy="3282004"/>
          </a:xfrm>
          <a:prstGeom prst="rect">
            <a:avLst/>
          </a:prstGeom>
        </p:spPr>
      </p:pic>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19</a:t>
            </a:fld>
            <a:endParaRPr lang="en-US">
              <a:solidFill>
                <a:srgbClr val="000000">
                  <a:tint val="75000"/>
                </a:srgbClr>
              </a:solidFill>
            </a:endParaRPr>
          </a:p>
        </p:txBody>
      </p:sp>
      <p:sp>
        <p:nvSpPr>
          <p:cNvPr id="7" name="TextBox 6"/>
          <p:cNvSpPr txBox="1"/>
          <p:nvPr/>
        </p:nvSpPr>
        <p:spPr>
          <a:xfrm>
            <a:off x="533400" y="1600200"/>
            <a:ext cx="7696200" cy="461665"/>
          </a:xfrm>
          <a:prstGeom prst="rect">
            <a:avLst/>
          </a:prstGeom>
          <a:noFill/>
        </p:spPr>
        <p:txBody>
          <a:bodyPr wrap="square" rtlCol="0">
            <a:spAutoFit/>
          </a:bodyPr>
          <a:lstStyle/>
          <a:p>
            <a:r>
              <a:rPr lang="en-US" sz="2400" b="1" dirty="0" smtClean="0">
                <a:solidFill>
                  <a:srgbClr val="0C30B8"/>
                </a:solidFill>
              </a:rPr>
              <a:t>Protection from discrimination</a:t>
            </a:r>
            <a:endParaRPr lang="en-US" sz="2400" b="1" dirty="0">
              <a:solidFill>
                <a:srgbClr val="0C30B8"/>
              </a:solidFill>
            </a:endParaRPr>
          </a:p>
        </p:txBody>
      </p:sp>
      <p:sp>
        <p:nvSpPr>
          <p:cNvPr id="8" name="Rectangle 7"/>
          <p:cNvSpPr/>
          <p:nvPr/>
        </p:nvSpPr>
        <p:spPr>
          <a:xfrm>
            <a:off x="3378964"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3922218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 </a:t>
            </a:r>
            <a:r>
              <a:rPr lang="en-US" sz="2400" dirty="0" smtClean="0">
                <a:solidFill>
                  <a:schemeClr val="bg1"/>
                </a:solidFill>
              </a:rPr>
              <a:t>slide2</a:t>
            </a:r>
            <a:endParaRPr lang="en-US" sz="2400" dirty="0">
              <a:solidFill>
                <a:srgbClr val="0C30B8"/>
              </a:solidFill>
            </a:endParaRPr>
          </a:p>
        </p:txBody>
      </p:sp>
      <p:sp>
        <p:nvSpPr>
          <p:cNvPr id="3" name="Text Placeholder 2"/>
          <p:cNvSpPr>
            <a:spLocks noGrp="1"/>
          </p:cNvSpPr>
          <p:nvPr>
            <p:ph type="body" idx="1"/>
          </p:nvPr>
        </p:nvSpPr>
        <p:spPr>
          <a:xfrm>
            <a:off x="441278" y="1449945"/>
            <a:ext cx="4190999" cy="4114800"/>
          </a:xfrm>
        </p:spPr>
        <p:txBody>
          <a:bodyPr/>
          <a:lstStyle/>
          <a:p>
            <a:pPr>
              <a:buClr>
                <a:srgbClr val="002060"/>
              </a:buClr>
            </a:pPr>
            <a:r>
              <a:rPr lang="en-US" sz="2800" dirty="0" smtClean="0"/>
              <a:t>“Worker Protection is the law of the land”</a:t>
            </a:r>
          </a:p>
          <a:p>
            <a:pPr marL="457200" indent="-457200">
              <a:buClr>
                <a:srgbClr val="002060"/>
              </a:buClr>
              <a:buFont typeface="Wingdings" panose="05000000000000000000" pitchFamily="2" charset="2"/>
              <a:buChar char="q"/>
            </a:pPr>
            <a:endParaRPr lang="en-US" sz="2800" dirty="0" smtClean="0"/>
          </a:p>
          <a:p>
            <a:endParaRPr lang="en-US"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a:t>
            </a:fld>
            <a:endParaRPr lang="en-US">
              <a:solidFill>
                <a:srgbClr val="000000">
                  <a:tint val="75000"/>
                </a:srgbClr>
              </a:solidFill>
            </a:endParaRPr>
          </a:p>
        </p:txBody>
      </p:sp>
      <p:pic>
        <p:nvPicPr>
          <p:cNvPr id="1026" name="Picture 2" descr="C:\Users\mrozowsk\AppData\Local\Microsoft\Windows\Temporary Internet Files\Content.IE5\IYIP1JDE\work height or grinder photo.jpg" title="Photo - Work Height or Grin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1976" y="1611908"/>
            <a:ext cx="3148902" cy="47244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76600" y="6056698"/>
            <a:ext cx="2157963" cy="276999"/>
          </a:xfrm>
          <a:prstGeom prst="rect">
            <a:avLst/>
          </a:prstGeom>
          <a:noFill/>
        </p:spPr>
        <p:txBody>
          <a:bodyPr wrap="none" rtlCol="0">
            <a:spAutoFit/>
          </a:bodyPr>
          <a:lstStyle/>
          <a:p>
            <a:r>
              <a:rPr lang="en-US" sz="1200" dirty="0" smtClean="0"/>
              <a:t>Photo Courtesy of CIANBRO</a:t>
            </a:r>
            <a:endParaRPr lang="en-US" sz="1200" dirty="0"/>
          </a:p>
        </p:txBody>
      </p:sp>
    </p:spTree>
    <p:extLst>
      <p:ext uri="{BB962C8B-B14F-4D97-AF65-F5344CB8AC3E}">
        <p14:creationId xmlns:p14="http://schemas.microsoft.com/office/powerpoint/2010/main" val="4185955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a:t>
            </a:r>
            <a:r>
              <a:rPr lang="en-US" sz="2800" dirty="0">
                <a:solidFill>
                  <a:srgbClr val="0C30B8"/>
                </a:solidFill>
              </a:rPr>
              <a:t> </a:t>
            </a:r>
            <a:r>
              <a:rPr lang="en-US" sz="2800" dirty="0" smtClean="0">
                <a:solidFill>
                  <a:srgbClr val="0C30B8"/>
                </a:solidFill>
              </a:rPr>
              <a:t>- </a:t>
            </a:r>
            <a:r>
              <a:rPr lang="en-US" sz="2400" dirty="0" smtClean="0">
                <a:solidFill>
                  <a:srgbClr val="0C30B8"/>
                </a:solidFill>
              </a:rPr>
              <a:t>Module 8 </a:t>
            </a:r>
            <a:r>
              <a:rPr lang="en-US" sz="2400" dirty="0" smtClean="0">
                <a:solidFill>
                  <a:schemeClr val="bg1"/>
                </a:solidFill>
              </a:rPr>
              <a:t>slide 20</a:t>
            </a:r>
            <a:endParaRPr lang="en" sz="2400" dirty="0">
              <a:solidFill>
                <a:schemeClr val="bg1"/>
              </a:solidFill>
            </a:endParaRPr>
          </a:p>
        </p:txBody>
      </p:sp>
      <p:sp>
        <p:nvSpPr>
          <p:cNvPr id="56" name="Shape 56"/>
          <p:cNvSpPr txBox="1">
            <a:spLocks noGrp="1"/>
          </p:cNvSpPr>
          <p:nvPr>
            <p:ph type="body" idx="1"/>
          </p:nvPr>
        </p:nvSpPr>
        <p:spPr>
          <a:xfrm>
            <a:off x="381000" y="1524000"/>
            <a:ext cx="8229600" cy="4967599"/>
          </a:xfrm>
          <a:prstGeom prst="rect">
            <a:avLst/>
          </a:prstGeom>
        </p:spPr>
        <p:txBody>
          <a:bodyPr lIns="91425" tIns="91425" rIns="91425" bIns="91425" anchor="t" anchorCtr="0">
            <a:noAutofit/>
          </a:bodyPr>
          <a:lstStyle/>
          <a:p>
            <a:pPr marL="139700" lvl="0">
              <a:lnSpc>
                <a:spcPct val="115000"/>
              </a:lnSpc>
            </a:pPr>
            <a:r>
              <a:rPr lang="en" sz="2400" b="1" dirty="0" smtClean="0">
                <a:solidFill>
                  <a:srgbClr val="0C30B8"/>
                </a:solidFill>
              </a:rPr>
              <a:t>Protection from discrimination if worker has: </a:t>
            </a:r>
          </a:p>
          <a:p>
            <a:pPr marL="139700" lvl="0">
              <a:lnSpc>
                <a:spcPct val="115000"/>
              </a:lnSpc>
            </a:pPr>
            <a:endParaRPr lang="en" sz="2400" b="1" dirty="0">
              <a:solidFill>
                <a:srgbClr val="0C30B8"/>
              </a:solidFill>
            </a:endParaRPr>
          </a:p>
          <a:p>
            <a:pPr marL="482600" lvl="0" indent="-342900">
              <a:lnSpc>
                <a:spcPct val="115000"/>
              </a:lnSpc>
              <a:buClr>
                <a:srgbClr val="0C30B8"/>
              </a:buClr>
              <a:buFont typeface="Wingdings" panose="05000000000000000000" pitchFamily="2" charset="2"/>
              <a:buChar char="q"/>
            </a:pPr>
            <a:r>
              <a:rPr lang="en" sz="2400" dirty="0" smtClean="0"/>
              <a:t>“Filed a complaint under or related to the Act</a:t>
            </a:r>
          </a:p>
          <a:p>
            <a:pPr marL="482600" lvl="0" indent="-342900" rtl="0">
              <a:spcBef>
                <a:spcPts val="0"/>
              </a:spcBef>
              <a:buClr>
                <a:srgbClr val="0C30B8"/>
              </a:buClr>
              <a:buSzPct val="100000"/>
              <a:buFont typeface="Wingdings" panose="05000000000000000000" pitchFamily="2" charset="2"/>
              <a:buChar char="q"/>
            </a:pPr>
            <a:r>
              <a:rPr lang="en" sz="2400" dirty="0" smtClean="0"/>
              <a:t>Instituted or caused to be instituted any proceeding under or related to the Act</a:t>
            </a:r>
          </a:p>
          <a:p>
            <a:pPr marL="482600" lvl="0" indent="-342900" rtl="0">
              <a:spcBef>
                <a:spcPts val="0"/>
              </a:spcBef>
              <a:buClr>
                <a:srgbClr val="0C30B8"/>
              </a:buClr>
              <a:buSzPct val="100000"/>
              <a:buFont typeface="Wingdings" panose="05000000000000000000" pitchFamily="2" charset="2"/>
              <a:buChar char="q"/>
            </a:pPr>
            <a:r>
              <a:rPr lang="en" sz="2400" dirty="0" smtClean="0"/>
              <a:t>Testified or is about to testify in any proceeding under or related to the Act</a:t>
            </a:r>
          </a:p>
          <a:p>
            <a:pPr marL="482600" lvl="0" indent="-342900" rtl="0">
              <a:spcBef>
                <a:spcPts val="0"/>
              </a:spcBef>
              <a:buClr>
                <a:srgbClr val="0C30B8"/>
              </a:buClr>
              <a:buSzPct val="100000"/>
              <a:buFont typeface="Wingdings" panose="05000000000000000000" pitchFamily="2" charset="2"/>
              <a:buChar char="q"/>
            </a:pPr>
            <a:r>
              <a:rPr lang="en" sz="2400" dirty="0" smtClean="0"/>
              <a:t>Exercised on his own behalf or on the behalf of others any right afforded by the Act”</a:t>
            </a:r>
          </a:p>
          <a:p>
            <a:pPr rtl="0">
              <a:lnSpc>
                <a:spcPct val="115000"/>
              </a:lnSpc>
              <a:spcBef>
                <a:spcPts val="0"/>
              </a:spcBef>
              <a:buNone/>
            </a:pPr>
            <a:endParaRPr sz="1400" dirty="0"/>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20</a:t>
            </a:fld>
            <a:endParaRPr lang="en-US">
              <a:solidFill>
                <a:srgbClr val="000000">
                  <a:tint val="75000"/>
                </a:srgbClr>
              </a:solidFill>
            </a:endParaRPr>
          </a:p>
        </p:txBody>
      </p:sp>
      <p:sp>
        <p:nvSpPr>
          <p:cNvPr id="6" name="Rectangle 5"/>
          <p:cNvSpPr/>
          <p:nvPr/>
        </p:nvSpPr>
        <p:spPr>
          <a:xfrm>
            <a:off x="388257" y="5654020"/>
            <a:ext cx="8458200" cy="523220"/>
          </a:xfrm>
          <a:prstGeom prst="rect">
            <a:avLst/>
          </a:prstGeom>
        </p:spPr>
        <p:txBody>
          <a:bodyPr wrap="square">
            <a:spAutoFit/>
          </a:bodyPr>
          <a:lstStyle/>
          <a:p>
            <a:pPr>
              <a:spcBef>
                <a:spcPts val="0"/>
              </a:spcBef>
              <a:buNone/>
            </a:pPr>
            <a:r>
              <a:rPr lang="en-US" sz="1400" dirty="0" smtClean="0">
                <a:hlinkClick r:id="rId3"/>
              </a:rPr>
              <a:t>Link to Protection from Discrimination on OSHA Website</a:t>
            </a:r>
            <a:endParaRPr lang="en" sz="1400" dirty="0" smtClean="0"/>
          </a:p>
          <a:p>
            <a:pPr>
              <a:spcBef>
                <a:spcPts val="0"/>
              </a:spcBef>
              <a:buNone/>
            </a:pPr>
            <a:endParaRPr lang="en" sz="1400" dirty="0"/>
          </a:p>
        </p:txBody>
      </p:sp>
    </p:spTree>
    <p:extLst>
      <p:ext uri="{BB962C8B-B14F-4D97-AF65-F5344CB8AC3E}">
        <p14:creationId xmlns:p14="http://schemas.microsoft.com/office/powerpoint/2010/main" val="2219594254"/>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8 </a:t>
            </a:r>
            <a:r>
              <a:rPr lang="en-US" sz="2400" dirty="0" smtClean="0">
                <a:solidFill>
                  <a:schemeClr val="bg1"/>
                </a:solidFill>
              </a:rPr>
              <a:t>slide 21</a:t>
            </a:r>
            <a:endParaRPr lang="en" dirty="0">
              <a:solidFill>
                <a:schemeClr val="bg1"/>
              </a:solidFill>
            </a:endParaRPr>
          </a:p>
        </p:txBody>
      </p:sp>
      <p:sp>
        <p:nvSpPr>
          <p:cNvPr id="62" name="Shape 62"/>
          <p:cNvSpPr txBox="1">
            <a:spLocks noGrp="1"/>
          </p:cNvSpPr>
          <p:nvPr>
            <p:ph type="body" idx="1"/>
          </p:nvPr>
        </p:nvSpPr>
        <p:spPr>
          <a:xfrm>
            <a:off x="457200" y="1600202"/>
            <a:ext cx="8229600" cy="4967599"/>
          </a:xfrm>
          <a:prstGeom prst="rect">
            <a:avLst/>
          </a:prstGeom>
        </p:spPr>
        <p:txBody>
          <a:bodyPr lIns="91425" tIns="91425" rIns="91425" bIns="91425" anchor="t" anchorCtr="0">
            <a:noAutofit/>
          </a:bodyPr>
          <a:lstStyle/>
          <a:p>
            <a:pPr lvl="0">
              <a:lnSpc>
                <a:spcPct val="115000"/>
              </a:lnSpc>
              <a:buSzPct val="78571"/>
            </a:pPr>
            <a:r>
              <a:rPr lang="en" sz="2400" b="1" dirty="0">
                <a:solidFill>
                  <a:srgbClr val="0C30B8"/>
                </a:solidFill>
              </a:rPr>
              <a:t>How to file a </a:t>
            </a:r>
            <a:r>
              <a:rPr lang="en" sz="2400" b="1" dirty="0" smtClean="0">
                <a:solidFill>
                  <a:srgbClr val="0C30B8"/>
                </a:solidFill>
              </a:rPr>
              <a:t>complaint</a:t>
            </a:r>
            <a:endParaRPr lang="en" sz="2400" dirty="0">
              <a:solidFill>
                <a:srgbClr val="0C30B8"/>
              </a:solidFill>
            </a:endParaRPr>
          </a:p>
          <a:p>
            <a:pPr marL="342900" lvl="0" indent="-342900" rtl="0">
              <a:spcBef>
                <a:spcPts val="0"/>
              </a:spcBef>
              <a:buClr>
                <a:srgbClr val="0C30B8"/>
              </a:buClr>
              <a:buSzPct val="78571"/>
              <a:buFont typeface="Wingdings" panose="05000000000000000000" pitchFamily="2" charset="2"/>
              <a:buChar char="q"/>
            </a:pPr>
            <a:r>
              <a:rPr lang="en" sz="2400" dirty="0" smtClean="0"/>
              <a:t>Options </a:t>
            </a:r>
            <a:r>
              <a:rPr lang="en" sz="2400" dirty="0"/>
              <a:t>to filing a </a:t>
            </a:r>
            <a:r>
              <a:rPr lang="en" sz="2400" b="1" dirty="0"/>
              <a:t>health and safety</a:t>
            </a:r>
            <a:r>
              <a:rPr lang="en" sz="2400" dirty="0"/>
              <a:t> complaint: </a:t>
            </a:r>
          </a:p>
          <a:p>
            <a:pPr marL="482600" lvl="0" indent="-342900" rtl="0">
              <a:spcBef>
                <a:spcPts val="0"/>
              </a:spcBef>
              <a:buClr>
                <a:srgbClr val="0C30B8"/>
              </a:buClr>
              <a:buSzPct val="100000"/>
              <a:buFont typeface="Wingdings" panose="05000000000000000000" pitchFamily="2" charset="2"/>
              <a:buChar char="q"/>
            </a:pPr>
            <a:r>
              <a:rPr lang="en" sz="2400" dirty="0"/>
              <a:t>Online</a:t>
            </a:r>
          </a:p>
          <a:p>
            <a:pPr marL="482600" lvl="0" indent="-342900" rtl="0">
              <a:spcBef>
                <a:spcPts val="0"/>
              </a:spcBef>
              <a:buClr>
                <a:srgbClr val="0C30B8"/>
              </a:buClr>
              <a:buSzPct val="100000"/>
              <a:buFont typeface="Wingdings" panose="05000000000000000000" pitchFamily="2" charset="2"/>
              <a:buChar char="q"/>
            </a:pPr>
            <a:r>
              <a:rPr lang="en" sz="2400" dirty="0"/>
              <a:t>Fax/Mail</a:t>
            </a:r>
          </a:p>
          <a:p>
            <a:pPr marL="482600" lvl="0" indent="-342900" rtl="0">
              <a:spcBef>
                <a:spcPts val="0"/>
              </a:spcBef>
              <a:buClr>
                <a:srgbClr val="0C30B8"/>
              </a:buClr>
              <a:buSzPct val="100000"/>
              <a:buFont typeface="Wingdings" panose="05000000000000000000" pitchFamily="2" charset="2"/>
              <a:buChar char="q"/>
            </a:pPr>
            <a:r>
              <a:rPr lang="en" sz="2400" dirty="0" smtClean="0"/>
              <a:t>Phone</a:t>
            </a:r>
          </a:p>
          <a:p>
            <a:pPr marL="139700" lvl="0" rtl="0">
              <a:spcBef>
                <a:spcPts val="0"/>
              </a:spcBef>
              <a:buClr>
                <a:srgbClr val="0C30B8"/>
              </a:buClr>
              <a:buSzPct val="100000"/>
            </a:pPr>
            <a:endParaRPr lang="en" sz="2400" dirty="0"/>
          </a:p>
          <a:p>
            <a:pPr marL="342900" lvl="0" indent="-342900" rtl="0">
              <a:spcBef>
                <a:spcPts val="0"/>
              </a:spcBef>
              <a:buClr>
                <a:srgbClr val="0C30B8"/>
              </a:buClr>
              <a:buFont typeface="Wingdings" panose="05000000000000000000" pitchFamily="2" charset="2"/>
              <a:buChar char="q"/>
            </a:pPr>
            <a:r>
              <a:rPr lang="en" sz="2400" dirty="0" smtClean="0"/>
              <a:t>Must </a:t>
            </a:r>
            <a:r>
              <a:rPr lang="en" sz="2400" dirty="0"/>
              <a:t>file complaint within 30 days of alleged discrimination*</a:t>
            </a:r>
          </a:p>
          <a:p>
            <a:pPr marL="342900" lvl="0" indent="-342900">
              <a:spcBef>
                <a:spcPts val="0"/>
              </a:spcBef>
              <a:buClr>
                <a:srgbClr val="0C30B8"/>
              </a:buClr>
              <a:buSzPct val="78571"/>
              <a:buFont typeface="Wingdings" panose="05000000000000000000" pitchFamily="2" charset="2"/>
              <a:buChar char="q"/>
            </a:pPr>
            <a:r>
              <a:rPr lang="en" sz="2400" dirty="0"/>
              <a:t>An employee may also have a representative on their behalf file the </a:t>
            </a:r>
            <a:r>
              <a:rPr lang="en" sz="2400" dirty="0" smtClean="0"/>
              <a:t>complaint</a:t>
            </a:r>
          </a:p>
          <a:p>
            <a:pPr marL="342900" indent="-342900">
              <a:buClr>
                <a:srgbClr val="0C30B8"/>
              </a:buClr>
              <a:buSzPct val="78571"/>
              <a:buFont typeface="Wingdings" panose="05000000000000000000" pitchFamily="2" charset="2"/>
              <a:buChar char="q"/>
            </a:pPr>
            <a:r>
              <a:rPr lang="en" sz="2400" dirty="0"/>
              <a:t>Complaints should be filed with the regional or area OSHA office.</a:t>
            </a:r>
          </a:p>
          <a:p>
            <a:pPr marL="342900" lvl="0" indent="-342900">
              <a:spcBef>
                <a:spcPts val="0"/>
              </a:spcBef>
              <a:buClr>
                <a:srgbClr val="0C30B8"/>
              </a:buClr>
              <a:buSzPct val="78571"/>
              <a:buFont typeface="Wingdings" panose="05000000000000000000" pitchFamily="2" charset="2"/>
              <a:buChar char="q"/>
            </a:pPr>
            <a:endParaRPr lang="en" sz="2400" dirty="0"/>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21</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3351137529"/>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8 </a:t>
            </a:r>
            <a:r>
              <a:rPr lang="en-US" sz="2400" dirty="0" smtClean="0">
                <a:solidFill>
                  <a:schemeClr val="bg1"/>
                </a:solidFill>
              </a:rPr>
              <a:t>slide 22</a:t>
            </a:r>
            <a:endParaRPr lang="en" dirty="0">
              <a:solidFill>
                <a:schemeClr val="bg1"/>
              </a:solidFill>
            </a:endParaRPr>
          </a:p>
        </p:txBody>
      </p:sp>
      <p:sp>
        <p:nvSpPr>
          <p:cNvPr id="74" name="Shape 74"/>
          <p:cNvSpPr txBox="1">
            <a:spLocks noGrp="1"/>
          </p:cNvSpPr>
          <p:nvPr>
            <p:ph type="body" idx="1"/>
          </p:nvPr>
        </p:nvSpPr>
        <p:spPr>
          <a:xfrm>
            <a:off x="381000" y="1593080"/>
            <a:ext cx="8610600" cy="4967599"/>
          </a:xfrm>
          <a:prstGeom prst="rect">
            <a:avLst/>
          </a:prstGeom>
        </p:spPr>
        <p:txBody>
          <a:bodyPr lIns="91425" tIns="91425" rIns="91425" bIns="91425" anchor="t" anchorCtr="0">
            <a:noAutofit/>
          </a:bodyPr>
          <a:lstStyle/>
          <a:p>
            <a:pPr marL="381000" lvl="0">
              <a:lnSpc>
                <a:spcPct val="115000"/>
              </a:lnSpc>
              <a:spcAft>
                <a:spcPts val="800"/>
              </a:spcAft>
            </a:pPr>
            <a:r>
              <a:rPr lang="en" sz="2000" b="1" dirty="0">
                <a:solidFill>
                  <a:srgbClr val="0C30B8"/>
                </a:solidFill>
              </a:rPr>
              <a:t>What information do </a:t>
            </a:r>
            <a:r>
              <a:rPr lang="en" sz="2000" b="1" dirty="0" smtClean="0">
                <a:solidFill>
                  <a:srgbClr val="0C30B8"/>
                </a:solidFill>
              </a:rPr>
              <a:t>you need</a:t>
            </a:r>
            <a:r>
              <a:rPr lang="en" sz="2000" b="1" dirty="0">
                <a:solidFill>
                  <a:srgbClr val="0C30B8"/>
                </a:solidFill>
              </a:rPr>
              <a:t>?</a:t>
            </a:r>
          </a:p>
          <a:p>
            <a:pPr marL="342900" indent="-342900">
              <a:buClr>
                <a:srgbClr val="0C30B8"/>
              </a:buClr>
              <a:buFont typeface="Wingdings" panose="05000000000000000000" pitchFamily="2" charset="2"/>
              <a:buChar char="q"/>
            </a:pPr>
            <a:r>
              <a:rPr lang="en-US" sz="2400" dirty="0" smtClean="0"/>
              <a:t>“How </a:t>
            </a:r>
            <a:r>
              <a:rPr lang="en-US" sz="2400" dirty="0"/>
              <a:t>many employees work at the site and how many are exposed to the hazard?</a:t>
            </a:r>
          </a:p>
          <a:p>
            <a:pPr marL="342900" indent="-342900">
              <a:buClr>
                <a:srgbClr val="0C30B8"/>
              </a:buClr>
              <a:buFont typeface="Wingdings" panose="05000000000000000000" pitchFamily="2" charset="2"/>
              <a:buChar char="q"/>
            </a:pPr>
            <a:r>
              <a:rPr lang="en-US" sz="2400" dirty="0"/>
              <a:t>How and when are workers exposed?</a:t>
            </a:r>
          </a:p>
          <a:p>
            <a:pPr marL="342900" indent="-342900">
              <a:buClr>
                <a:srgbClr val="0C30B8"/>
              </a:buClr>
              <a:buFont typeface="Wingdings" panose="05000000000000000000" pitchFamily="2" charset="2"/>
              <a:buChar char="q"/>
            </a:pPr>
            <a:r>
              <a:rPr lang="en-US" sz="2400" dirty="0"/>
              <a:t>What work is performed in the unsafe or unhealthful area?</a:t>
            </a:r>
          </a:p>
          <a:p>
            <a:pPr marL="342900" indent="-342900">
              <a:buClr>
                <a:srgbClr val="0C30B8"/>
              </a:buClr>
              <a:buFont typeface="Wingdings" panose="05000000000000000000" pitchFamily="2" charset="2"/>
              <a:buChar char="q"/>
            </a:pPr>
            <a:r>
              <a:rPr lang="en-US" sz="2400" dirty="0"/>
              <a:t>What type of equipment is used? Is it in good condition?</a:t>
            </a:r>
          </a:p>
          <a:p>
            <a:pPr marL="342900" indent="-342900">
              <a:buClr>
                <a:srgbClr val="0C30B8"/>
              </a:buClr>
              <a:buFont typeface="Wingdings" panose="05000000000000000000" pitchFamily="2" charset="2"/>
              <a:buChar char="q"/>
            </a:pPr>
            <a:r>
              <a:rPr lang="en-US" sz="2400" dirty="0"/>
              <a:t>What materials and/or chemicals are used?</a:t>
            </a:r>
          </a:p>
          <a:p>
            <a:pPr marL="342900" indent="-342900">
              <a:buClr>
                <a:srgbClr val="0C30B8"/>
              </a:buClr>
              <a:buFont typeface="Wingdings" panose="05000000000000000000" pitchFamily="2" charset="2"/>
              <a:buChar char="q"/>
            </a:pPr>
            <a:r>
              <a:rPr lang="en-US" sz="2400" dirty="0"/>
              <a:t>Have employees been informed or trained regarding hazardous conditions?</a:t>
            </a:r>
          </a:p>
          <a:p>
            <a:pPr marL="342900" indent="-342900">
              <a:buClr>
                <a:srgbClr val="0C30B8"/>
              </a:buClr>
              <a:buFont typeface="Wingdings" panose="05000000000000000000" pitchFamily="2" charset="2"/>
              <a:buChar char="q"/>
            </a:pPr>
            <a:r>
              <a:rPr lang="en-US" sz="2400" dirty="0"/>
              <a:t>What process and/or operation is involved</a:t>
            </a:r>
            <a:r>
              <a:rPr lang="en-US" sz="2400" dirty="0" smtClean="0"/>
              <a:t>?”</a:t>
            </a:r>
            <a:endParaRPr lang="en-US" sz="2400" dirty="0"/>
          </a:p>
          <a:p>
            <a:pPr>
              <a:spcBef>
                <a:spcPts val="0"/>
              </a:spcBef>
              <a:buNone/>
            </a:pPr>
            <a:endParaRPr sz="2000" dirty="0"/>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22</a:t>
            </a:fld>
            <a:endParaRPr lang="en-US" dirty="0">
              <a:solidFill>
                <a:srgbClr val="000000">
                  <a:tint val="75000"/>
                </a:srgbClr>
              </a:solidFill>
            </a:endParaRPr>
          </a:p>
        </p:txBody>
      </p:sp>
      <p:sp>
        <p:nvSpPr>
          <p:cNvPr id="4" name="Rectangle 3"/>
          <p:cNvSpPr/>
          <p:nvPr/>
        </p:nvSpPr>
        <p:spPr>
          <a:xfrm>
            <a:off x="1447800" y="6248400"/>
            <a:ext cx="5867400" cy="646331"/>
          </a:xfrm>
          <a:prstGeom prst="rect">
            <a:avLst/>
          </a:prstGeom>
        </p:spPr>
        <p:txBody>
          <a:bodyPr wrap="square">
            <a:spAutoFit/>
          </a:bodyPr>
          <a:lstStyle/>
          <a:p>
            <a:pPr>
              <a:spcBef>
                <a:spcPts val="0"/>
              </a:spcBef>
              <a:buNone/>
            </a:pPr>
            <a:r>
              <a:rPr lang="en-US" dirty="0" smtClean="0">
                <a:hlinkClick r:id="rId3"/>
              </a:rPr>
              <a:t>Link to Workers' Complain on OSHA Website</a:t>
            </a:r>
            <a:endParaRPr lang="en" dirty="0" smtClean="0"/>
          </a:p>
          <a:p>
            <a:pPr>
              <a:spcBef>
                <a:spcPts val="0"/>
              </a:spcBef>
              <a:buNone/>
            </a:pPr>
            <a:endParaRPr lang="en" dirty="0"/>
          </a:p>
        </p:txBody>
      </p:sp>
    </p:spTree>
    <p:extLst>
      <p:ext uri="{BB962C8B-B14F-4D97-AF65-F5344CB8AC3E}">
        <p14:creationId xmlns:p14="http://schemas.microsoft.com/office/powerpoint/2010/main" val="2334554509"/>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8 </a:t>
            </a:r>
            <a:r>
              <a:rPr lang="en-US" sz="2400" dirty="0" smtClean="0">
                <a:solidFill>
                  <a:schemeClr val="bg1"/>
                </a:solidFill>
              </a:rPr>
              <a:t>slide 23</a:t>
            </a:r>
            <a:endParaRPr lang="en-US" dirty="0">
              <a:solidFill>
                <a:schemeClr val="bg1"/>
              </a:solidFill>
            </a:endParaRPr>
          </a:p>
        </p:txBody>
      </p:sp>
      <p:sp>
        <p:nvSpPr>
          <p:cNvPr id="3" name="Text Placeholder 2"/>
          <p:cNvSpPr>
            <a:spLocks noGrp="1"/>
          </p:cNvSpPr>
          <p:nvPr>
            <p:ph type="body" idx="1"/>
          </p:nvPr>
        </p:nvSpPr>
        <p:spPr>
          <a:xfrm>
            <a:off x="290795" y="1600200"/>
            <a:ext cx="8229600" cy="3724153"/>
          </a:xfrm>
        </p:spPr>
        <p:txBody>
          <a:bodyPr/>
          <a:lstStyle/>
          <a:p>
            <a:pPr marL="381000" lvl="0"/>
            <a:r>
              <a:rPr lang="en-US" sz="2400" b="1" dirty="0">
                <a:solidFill>
                  <a:srgbClr val="0C30B8"/>
                </a:solidFill>
              </a:rPr>
              <a:t>What information do </a:t>
            </a:r>
            <a:r>
              <a:rPr lang="en-US" sz="2400" b="1" dirty="0" smtClean="0">
                <a:solidFill>
                  <a:srgbClr val="0C30B8"/>
                </a:solidFill>
              </a:rPr>
              <a:t>you need (continued</a:t>
            </a:r>
            <a:r>
              <a:rPr lang="en-US" sz="2400" b="1" smtClean="0">
                <a:solidFill>
                  <a:srgbClr val="0C30B8"/>
                </a:solidFill>
              </a:rPr>
              <a:t>)? </a:t>
            </a:r>
          </a:p>
          <a:p>
            <a:pPr marL="381000" lvl="0"/>
            <a:endParaRPr lang="en" sz="2400" b="1" dirty="0" smtClean="0">
              <a:solidFill>
                <a:srgbClr val="0C30B8"/>
              </a:solidFill>
            </a:endParaRPr>
          </a:p>
          <a:p>
            <a:pPr marL="342900" indent="-342900">
              <a:buClr>
                <a:srgbClr val="0C30B8"/>
              </a:buClr>
              <a:buFont typeface="Wingdings" panose="05000000000000000000" pitchFamily="2" charset="2"/>
              <a:buChar char="q"/>
            </a:pPr>
            <a:r>
              <a:rPr lang="en-US" sz="2400" dirty="0" smtClean="0"/>
              <a:t>“What </a:t>
            </a:r>
            <a:r>
              <a:rPr lang="en-US" sz="2400" dirty="0"/>
              <a:t>kinds of work are done nearby?</a:t>
            </a:r>
          </a:p>
          <a:p>
            <a:pPr marL="342900" indent="-342900">
              <a:buClr>
                <a:srgbClr val="0C30B8"/>
              </a:buClr>
              <a:buFont typeface="Wingdings" panose="05000000000000000000" pitchFamily="2" charset="2"/>
              <a:buChar char="q"/>
            </a:pPr>
            <a:r>
              <a:rPr lang="en-US" sz="2400" dirty="0"/>
              <a:t>How often and for how long do employees work at the task that leads to their exposure?</a:t>
            </a:r>
          </a:p>
          <a:p>
            <a:pPr marL="342900" indent="-342900">
              <a:buClr>
                <a:srgbClr val="0C30B8"/>
              </a:buClr>
              <a:buFont typeface="Wingdings" panose="05000000000000000000" pitchFamily="2" charset="2"/>
              <a:buChar char="q"/>
            </a:pPr>
            <a:r>
              <a:rPr lang="en-US" sz="2400" dirty="0"/>
              <a:t>How long (to your knowledge) has the condition existed?</a:t>
            </a:r>
          </a:p>
          <a:p>
            <a:pPr marL="342900" indent="-342900">
              <a:buClr>
                <a:srgbClr val="0C30B8"/>
              </a:buClr>
              <a:buFont typeface="Wingdings" panose="05000000000000000000" pitchFamily="2" charset="2"/>
              <a:buChar char="q"/>
            </a:pPr>
            <a:r>
              <a:rPr lang="en-US" sz="2400" dirty="0"/>
              <a:t>Have any attempts been made to correct the problem?</a:t>
            </a:r>
          </a:p>
          <a:p>
            <a:pPr marL="342900" indent="-342900">
              <a:buClr>
                <a:srgbClr val="0C30B8"/>
              </a:buClr>
              <a:buFont typeface="Wingdings" panose="05000000000000000000" pitchFamily="2" charset="2"/>
              <a:buChar char="q"/>
            </a:pPr>
            <a:r>
              <a:rPr lang="en-US" sz="2400" dirty="0"/>
              <a:t>On what shifts does the hazard exist?</a:t>
            </a:r>
          </a:p>
          <a:p>
            <a:pPr marL="342900" indent="-342900">
              <a:buClr>
                <a:srgbClr val="0C30B8"/>
              </a:buClr>
              <a:buFont typeface="Wingdings" panose="05000000000000000000" pitchFamily="2" charset="2"/>
              <a:buChar char="q"/>
            </a:pPr>
            <a:r>
              <a:rPr lang="en-US" sz="2400" dirty="0"/>
              <a:t>Has anyone been injured or made ill as a result of this problem?</a:t>
            </a:r>
          </a:p>
          <a:p>
            <a:pPr marL="342900" indent="-342900">
              <a:buClr>
                <a:srgbClr val="0C30B8"/>
              </a:buClr>
              <a:buFont typeface="Wingdings" panose="05000000000000000000" pitchFamily="2" charset="2"/>
              <a:buChar char="q"/>
            </a:pPr>
            <a:r>
              <a:rPr lang="en-US" sz="2400" dirty="0"/>
              <a:t>Have there been any "near-miss" incidents</a:t>
            </a:r>
            <a:r>
              <a:rPr lang="en-US" sz="2400" dirty="0" smtClean="0"/>
              <a:t>?”</a:t>
            </a:r>
            <a:endParaRPr lang="en-US" sz="2400" dirty="0"/>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23</a:t>
            </a:fld>
            <a:endParaRPr lang="en-US" dirty="0">
              <a:solidFill>
                <a:srgbClr val="000000">
                  <a:tint val="75000"/>
                </a:srgbClr>
              </a:solidFill>
            </a:endParaRPr>
          </a:p>
        </p:txBody>
      </p:sp>
      <p:sp>
        <p:nvSpPr>
          <p:cNvPr id="7" name="Rectangle 6"/>
          <p:cNvSpPr/>
          <p:nvPr/>
        </p:nvSpPr>
        <p:spPr>
          <a:xfrm>
            <a:off x="1500924" y="6211669"/>
            <a:ext cx="5867400" cy="646331"/>
          </a:xfrm>
          <a:prstGeom prst="rect">
            <a:avLst/>
          </a:prstGeom>
        </p:spPr>
        <p:txBody>
          <a:bodyPr wrap="square">
            <a:spAutoFit/>
          </a:bodyPr>
          <a:lstStyle/>
          <a:p>
            <a:pPr>
              <a:spcBef>
                <a:spcPts val="0"/>
              </a:spcBef>
              <a:buNone/>
            </a:pPr>
            <a:r>
              <a:rPr lang="en-US" dirty="0" smtClean="0">
                <a:hlinkClick r:id="rId3"/>
              </a:rPr>
              <a:t>Link to Workers' Complain on OSHA Website </a:t>
            </a:r>
            <a:endParaRPr lang="en" dirty="0" smtClean="0"/>
          </a:p>
          <a:p>
            <a:pPr>
              <a:spcBef>
                <a:spcPts val="0"/>
              </a:spcBef>
              <a:buNone/>
            </a:pPr>
            <a:endParaRPr lang="en" dirty="0"/>
          </a:p>
        </p:txBody>
      </p:sp>
    </p:spTree>
    <p:extLst>
      <p:ext uri="{BB962C8B-B14F-4D97-AF65-F5344CB8AC3E}">
        <p14:creationId xmlns:p14="http://schemas.microsoft.com/office/powerpoint/2010/main" val="2222452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8 </a:t>
            </a:r>
            <a:r>
              <a:rPr lang="en-US" sz="2400" dirty="0" smtClean="0">
                <a:solidFill>
                  <a:schemeClr val="bg1"/>
                </a:solidFill>
              </a:rPr>
              <a:t>slide 24</a:t>
            </a:r>
            <a:endParaRPr lang="en-US" dirty="0">
              <a:solidFill>
                <a:schemeClr val="bg1"/>
              </a:solidFill>
            </a:endParaRPr>
          </a:p>
        </p:txBody>
      </p:sp>
      <p:sp>
        <p:nvSpPr>
          <p:cNvPr id="3" name="Text Placeholder 2"/>
          <p:cNvSpPr>
            <a:spLocks noGrp="1"/>
          </p:cNvSpPr>
          <p:nvPr>
            <p:ph type="body" idx="1"/>
          </p:nvPr>
        </p:nvSpPr>
        <p:spPr>
          <a:xfrm>
            <a:off x="427299" y="1524000"/>
            <a:ext cx="7726101" cy="3724153"/>
          </a:xfrm>
        </p:spPr>
        <p:txBody>
          <a:bodyPr/>
          <a:lstStyle/>
          <a:p>
            <a:r>
              <a:rPr lang="en-US" sz="2400" b="1" dirty="0">
                <a:solidFill>
                  <a:srgbClr val="0C30B8"/>
                </a:solidFill>
              </a:rPr>
              <a:t>What information do </a:t>
            </a:r>
            <a:r>
              <a:rPr lang="en-US" sz="2400" b="1" dirty="0" smtClean="0">
                <a:solidFill>
                  <a:srgbClr val="0C30B8"/>
                </a:solidFill>
              </a:rPr>
              <a:t>you need</a:t>
            </a:r>
            <a:r>
              <a:rPr lang="en-US" sz="2400" b="1" dirty="0">
                <a:solidFill>
                  <a:srgbClr val="0C30B8"/>
                </a:solidFill>
              </a:rPr>
              <a:t>?</a:t>
            </a:r>
            <a:endParaRPr lang="en-US" sz="2400" b="1" dirty="0" smtClean="0">
              <a:solidFill>
                <a:srgbClr val="0C30B8"/>
              </a:solidFill>
            </a:endParaRPr>
          </a:p>
          <a:p>
            <a:endParaRPr lang="en-US" sz="2400" b="1" dirty="0"/>
          </a:p>
          <a:p>
            <a:pPr marL="342900" indent="-342900">
              <a:buClr>
                <a:srgbClr val="0C30B8"/>
              </a:buClr>
              <a:buFont typeface="Wingdings" panose="05000000000000000000" pitchFamily="2" charset="2"/>
              <a:buChar char="q"/>
            </a:pPr>
            <a:r>
              <a:rPr lang="en-US" sz="2400" dirty="0" smtClean="0"/>
              <a:t>Not </a:t>
            </a:r>
            <a:r>
              <a:rPr lang="en-US" sz="2400" dirty="0"/>
              <a:t>all of the above </a:t>
            </a:r>
            <a:r>
              <a:rPr lang="en-US" sz="2400" dirty="0" smtClean="0"/>
              <a:t>has </a:t>
            </a:r>
            <a:r>
              <a:rPr lang="en-US" sz="2400" dirty="0"/>
              <a:t>to be provided, OSHA only needs </a:t>
            </a:r>
            <a:r>
              <a:rPr lang="en-US" sz="2400" i="1" dirty="0"/>
              <a:t>enough</a:t>
            </a:r>
            <a:r>
              <a:rPr lang="en-US" sz="2400" dirty="0"/>
              <a:t> to determine whether or not they will investigate, for example: only two or three could be provided*</a:t>
            </a:r>
          </a:p>
          <a:p>
            <a:pPr marL="342900" indent="-342900">
              <a:buClr>
                <a:srgbClr val="0C30B8"/>
              </a:buClr>
              <a:buFont typeface="Wingdings" panose="05000000000000000000" pitchFamily="2" charset="2"/>
              <a:buChar char="q"/>
            </a:pPr>
            <a:endParaRPr lang="en-US" sz="2400" dirty="0"/>
          </a:p>
          <a:p>
            <a:pPr marL="342900" indent="-342900">
              <a:buClr>
                <a:srgbClr val="0C30B8"/>
              </a:buClr>
              <a:buFont typeface="Wingdings" panose="05000000000000000000" pitchFamily="2" charset="2"/>
              <a:buChar char="q"/>
            </a:pPr>
            <a:r>
              <a:rPr lang="en-US" sz="2400" dirty="0" smtClean="0"/>
              <a:t>You do </a:t>
            </a:r>
            <a:r>
              <a:rPr lang="en-US" sz="2400" dirty="0"/>
              <a:t>not need to know which specific standard has been violated*</a:t>
            </a:r>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24</a:t>
            </a:fld>
            <a:endParaRPr lang="en-US">
              <a:solidFill>
                <a:srgbClr val="000000">
                  <a:tint val="75000"/>
                </a:srgbClr>
              </a:solidFill>
            </a:endParaRPr>
          </a:p>
        </p:txBody>
      </p:sp>
      <p:sp>
        <p:nvSpPr>
          <p:cNvPr id="6" name="Rectangle 5"/>
          <p:cNvSpPr/>
          <p:nvPr/>
        </p:nvSpPr>
        <p:spPr>
          <a:xfrm>
            <a:off x="1500924" y="6211669"/>
            <a:ext cx="5867400" cy="646331"/>
          </a:xfrm>
          <a:prstGeom prst="rect">
            <a:avLst/>
          </a:prstGeom>
        </p:spPr>
        <p:txBody>
          <a:bodyPr wrap="square">
            <a:spAutoFit/>
          </a:bodyPr>
          <a:lstStyle/>
          <a:p>
            <a:pPr>
              <a:spcBef>
                <a:spcPts val="0"/>
              </a:spcBef>
              <a:buNone/>
            </a:pPr>
            <a:r>
              <a:rPr lang="en-US" dirty="0" smtClean="0">
                <a:hlinkClick r:id="rId3"/>
              </a:rPr>
              <a:t>Link to Workers' </a:t>
            </a:r>
            <a:r>
              <a:rPr lang="en-US" dirty="0" err="1" smtClean="0">
                <a:hlinkClick r:id="rId3"/>
              </a:rPr>
              <a:t>Compain</a:t>
            </a:r>
            <a:r>
              <a:rPr lang="en-US" dirty="0" smtClean="0">
                <a:hlinkClick r:id="rId3"/>
              </a:rPr>
              <a:t> on OSHA Website</a:t>
            </a:r>
            <a:endParaRPr lang="en" dirty="0" smtClean="0"/>
          </a:p>
          <a:p>
            <a:pPr>
              <a:spcBef>
                <a:spcPts val="0"/>
              </a:spcBef>
              <a:buNone/>
            </a:pPr>
            <a:endParaRPr lang="en" dirty="0"/>
          </a:p>
        </p:txBody>
      </p:sp>
    </p:spTree>
    <p:extLst>
      <p:ext uri="{BB962C8B-B14F-4D97-AF65-F5344CB8AC3E}">
        <p14:creationId xmlns:p14="http://schemas.microsoft.com/office/powerpoint/2010/main" val="1281153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8 </a:t>
            </a:r>
            <a:r>
              <a:rPr lang="en-US" sz="2400" dirty="0" smtClean="0">
                <a:solidFill>
                  <a:schemeClr val="bg1"/>
                </a:solidFill>
              </a:rPr>
              <a:t>slide 25</a:t>
            </a:r>
            <a:endParaRPr lang="en-US" dirty="0">
              <a:solidFill>
                <a:schemeClr val="bg1"/>
              </a:solidFill>
            </a:endParaRPr>
          </a:p>
        </p:txBody>
      </p:sp>
      <p:sp>
        <p:nvSpPr>
          <p:cNvPr id="3" name="Text Placeholder 2"/>
          <p:cNvSpPr>
            <a:spLocks noGrp="1"/>
          </p:cNvSpPr>
          <p:nvPr>
            <p:ph type="body" idx="1"/>
          </p:nvPr>
        </p:nvSpPr>
        <p:spPr/>
        <p:txBody>
          <a:bodyPr/>
          <a:lstStyle/>
          <a:p>
            <a:pPr lvl="0">
              <a:buSzPct val="91666"/>
            </a:pPr>
            <a:r>
              <a:rPr lang="en-US" sz="2400" b="1" dirty="0" smtClean="0">
                <a:solidFill>
                  <a:srgbClr val="0C30B8"/>
                </a:solidFill>
              </a:rPr>
              <a:t>Can an employer retaliate against you for filing a complaint?</a:t>
            </a:r>
          </a:p>
          <a:p>
            <a:pPr lvl="0">
              <a:buSzPct val="91666"/>
            </a:pPr>
            <a:endParaRPr lang="en-US" sz="2400" b="1" dirty="0">
              <a:solidFill>
                <a:srgbClr val="0070C0"/>
              </a:solidFill>
            </a:endParaRPr>
          </a:p>
          <a:p>
            <a:pPr lvl="0">
              <a:buSzPct val="91666"/>
            </a:pPr>
            <a:r>
              <a:rPr lang="en-US" sz="2400" b="1" dirty="0" smtClean="0">
                <a:solidFill>
                  <a:schemeClr val="tx1"/>
                </a:solidFill>
              </a:rPr>
              <a:t>No, it is against the law.</a:t>
            </a:r>
            <a:endParaRPr lang="en-US" sz="2400" dirty="0">
              <a:solidFill>
                <a:schemeClr val="tx1"/>
              </a:solidFill>
            </a:endParaRPr>
          </a:p>
          <a:p>
            <a:pPr lvl="0">
              <a:buSzPct val="91666"/>
            </a:pPr>
            <a:endParaRPr lang="en" sz="2400" dirty="0"/>
          </a:p>
          <a:p>
            <a:r>
              <a:rPr lang="en-US" sz="2400" dirty="0"/>
              <a:t>Protection from discrimination means that an employer cannot retaliate by taking “adverse action” against </a:t>
            </a:r>
            <a:r>
              <a:rPr lang="en-US" sz="2400" dirty="0" smtClean="0"/>
              <a:t>workers.</a:t>
            </a:r>
            <a:endParaRPr lang="en-US" sz="2400" dirty="0"/>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25</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2969302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8 </a:t>
            </a:r>
            <a:r>
              <a:rPr lang="en-US" sz="2400" dirty="0" smtClean="0">
                <a:solidFill>
                  <a:schemeClr val="bg1"/>
                </a:solidFill>
              </a:rPr>
              <a:t>slide 26</a:t>
            </a:r>
            <a:endParaRPr lang="en-US" dirty="0">
              <a:solidFill>
                <a:schemeClr val="bg1"/>
              </a:solidFill>
            </a:endParaRPr>
          </a:p>
        </p:txBody>
      </p:sp>
      <p:sp>
        <p:nvSpPr>
          <p:cNvPr id="3" name="Text Placeholder 2"/>
          <p:cNvSpPr>
            <a:spLocks noGrp="1"/>
          </p:cNvSpPr>
          <p:nvPr>
            <p:ph type="body" idx="1"/>
          </p:nvPr>
        </p:nvSpPr>
        <p:spPr/>
        <p:txBody>
          <a:bodyPr/>
          <a:lstStyle/>
          <a:p>
            <a:pPr>
              <a:buSzPct val="91666"/>
            </a:pPr>
            <a:r>
              <a:rPr lang="en-US" sz="3200" b="1" dirty="0" smtClean="0">
                <a:solidFill>
                  <a:srgbClr val="0C30B8"/>
                </a:solidFill>
              </a:rPr>
              <a:t>Right </a:t>
            </a:r>
            <a:r>
              <a:rPr lang="en-US" sz="3200" b="1" dirty="0">
                <a:solidFill>
                  <a:srgbClr val="0C30B8"/>
                </a:solidFill>
              </a:rPr>
              <a:t>to </a:t>
            </a:r>
            <a:r>
              <a:rPr lang="en-US" sz="3200" b="1" dirty="0" smtClean="0">
                <a:solidFill>
                  <a:srgbClr val="0C30B8"/>
                </a:solidFill>
              </a:rPr>
              <a:t>Use Your </a:t>
            </a:r>
            <a:r>
              <a:rPr lang="en-US" sz="3200" b="1" dirty="0">
                <a:solidFill>
                  <a:srgbClr val="0C30B8"/>
                </a:solidFill>
              </a:rPr>
              <a:t>Rights: </a:t>
            </a:r>
            <a:endParaRPr lang="en-US" sz="3200" b="1" dirty="0" smtClean="0">
              <a:solidFill>
                <a:srgbClr val="0C30B8"/>
              </a:solidFill>
            </a:endParaRPr>
          </a:p>
          <a:p>
            <a:pPr>
              <a:buSzPct val="91666"/>
            </a:pPr>
            <a:endParaRPr lang="en-US" sz="2400" b="1" i="1" dirty="0" smtClean="0"/>
          </a:p>
          <a:p>
            <a:pPr marL="571500" indent="-571500">
              <a:buClr>
                <a:srgbClr val="0C30B8"/>
              </a:buClr>
              <a:buSzPct val="91666"/>
              <a:buFont typeface="Wingdings" panose="05000000000000000000" pitchFamily="2" charset="2"/>
              <a:buChar char="q"/>
            </a:pPr>
            <a:r>
              <a:rPr lang="en-US" sz="2800" dirty="0" smtClean="0"/>
              <a:t>Protection </a:t>
            </a:r>
            <a:r>
              <a:rPr lang="en-US" sz="2800" dirty="0"/>
              <a:t>from Discrimination </a:t>
            </a:r>
            <a:endParaRPr lang="en-US" sz="2800" dirty="0" smtClean="0"/>
          </a:p>
          <a:p>
            <a:pPr marL="571500" indent="-571500">
              <a:buClr>
                <a:srgbClr val="0C30B8"/>
              </a:buClr>
              <a:buSzPct val="91666"/>
              <a:buFont typeface="Wingdings" panose="05000000000000000000" pitchFamily="2" charset="2"/>
              <a:buChar char="q"/>
            </a:pPr>
            <a:r>
              <a:rPr lang="en-US" sz="2800" dirty="0" smtClean="0"/>
              <a:t>Whistleblower  </a:t>
            </a:r>
            <a:r>
              <a:rPr lang="en-US" sz="2800" dirty="0"/>
              <a:t>Protection</a:t>
            </a:r>
          </a:p>
          <a:p>
            <a:pPr lvl="0">
              <a:buSzPct val="91666"/>
            </a:pPr>
            <a:endParaRPr lang="en" sz="2400" dirty="0"/>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26</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157529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8 </a:t>
            </a:r>
            <a:r>
              <a:rPr lang="en-US" sz="2400" dirty="0" smtClean="0">
                <a:solidFill>
                  <a:schemeClr val="bg1"/>
                </a:solidFill>
              </a:rPr>
              <a:t>slide 27</a:t>
            </a:r>
            <a:endParaRPr lang="en-US" dirty="0">
              <a:solidFill>
                <a:schemeClr val="bg1"/>
              </a:solidFill>
            </a:endParaRPr>
          </a:p>
        </p:txBody>
      </p:sp>
      <p:sp>
        <p:nvSpPr>
          <p:cNvPr id="3" name="Text Placeholder 2"/>
          <p:cNvSpPr>
            <a:spLocks noGrp="1"/>
          </p:cNvSpPr>
          <p:nvPr>
            <p:ph type="body" idx="1"/>
          </p:nvPr>
        </p:nvSpPr>
        <p:spPr/>
        <p:txBody>
          <a:bodyPr/>
          <a:lstStyle/>
          <a:p>
            <a:pPr lvl="0">
              <a:buSzPct val="91666"/>
            </a:pPr>
            <a:r>
              <a:rPr lang="en-US" sz="2400" b="1" dirty="0" smtClean="0">
                <a:solidFill>
                  <a:srgbClr val="0C30B8"/>
                </a:solidFill>
              </a:rPr>
              <a:t>Whistleblower Protection</a:t>
            </a:r>
            <a:endParaRPr lang="en" sz="2400" b="1" dirty="0" smtClean="0">
              <a:solidFill>
                <a:srgbClr val="0C30B8"/>
              </a:solidFill>
            </a:endParaRPr>
          </a:p>
          <a:p>
            <a:pPr lvl="0">
              <a:buSzPct val="91666"/>
            </a:pPr>
            <a:endParaRPr lang="en" sz="2400" dirty="0"/>
          </a:p>
          <a:p>
            <a:pPr marL="342900" lvl="0" indent="-342900">
              <a:buClr>
                <a:srgbClr val="0C30B8"/>
              </a:buClr>
              <a:buSzPct val="91666"/>
              <a:buFont typeface="Wingdings" panose="05000000000000000000" pitchFamily="2" charset="2"/>
              <a:buChar char="q"/>
            </a:pPr>
            <a:r>
              <a:rPr lang="en" sz="2400" dirty="0" smtClean="0"/>
              <a:t>“A </a:t>
            </a:r>
            <a:r>
              <a:rPr lang="en" sz="2400" dirty="0"/>
              <a:t>whistleblower is a person who exposes misconduct, alleged dishonest or illegal activity occurring in an </a:t>
            </a:r>
            <a:r>
              <a:rPr lang="en" sz="2400" dirty="0" smtClean="0"/>
              <a:t>organization.”</a:t>
            </a:r>
          </a:p>
          <a:p>
            <a:pPr marL="342900" lvl="0" indent="-342900">
              <a:buClr>
                <a:srgbClr val="0C30B8"/>
              </a:buClr>
              <a:buSzPct val="91666"/>
              <a:buFont typeface="Wingdings" panose="05000000000000000000" pitchFamily="2" charset="2"/>
              <a:buChar char="q"/>
            </a:pPr>
            <a:endParaRPr lang="en" sz="2400" dirty="0"/>
          </a:p>
          <a:p>
            <a:pPr marL="342900" lvl="0" indent="-342900">
              <a:buClr>
                <a:srgbClr val="0C30B8"/>
              </a:buClr>
              <a:buSzPct val="91666"/>
              <a:buFont typeface="Wingdings" panose="05000000000000000000" pitchFamily="2" charset="2"/>
              <a:buChar char="q"/>
            </a:pPr>
            <a:r>
              <a:rPr lang="en" sz="2400" dirty="0"/>
              <a:t>Whistleblower protection program:</a:t>
            </a:r>
          </a:p>
          <a:p>
            <a:pPr marL="495300" lvl="0" indent="-342900">
              <a:buClr>
                <a:srgbClr val="0C30B8"/>
              </a:buClr>
              <a:buFont typeface="Wingdings" panose="05000000000000000000" pitchFamily="2" charset="2"/>
              <a:buChar char="q"/>
            </a:pPr>
            <a:r>
              <a:rPr lang="en" sz="2400" dirty="0"/>
              <a:t>Enforces whistleblower provisions of more than 20 statutes who protect employees who report </a:t>
            </a:r>
            <a:r>
              <a:rPr lang="en" sz="2400" dirty="0" smtClean="0"/>
              <a:t>violations.</a:t>
            </a:r>
            <a:endParaRPr lang="en" sz="2400" dirty="0"/>
          </a:p>
          <a:p>
            <a:r>
              <a:rPr lang="en" dirty="0"/>
              <a:t> </a:t>
            </a:r>
            <a:endParaRPr lang="en" sz="1200" dirty="0"/>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27</a:t>
            </a:fld>
            <a:endParaRPr lang="en-US">
              <a:solidFill>
                <a:srgbClr val="000000">
                  <a:tint val="75000"/>
                </a:srgbClr>
              </a:solidFill>
            </a:endParaRPr>
          </a:p>
        </p:txBody>
      </p:sp>
      <p:sp>
        <p:nvSpPr>
          <p:cNvPr id="7" name="TextBox 6" title="Link to Whistleblower Protection on OSHA Website"/>
          <p:cNvSpPr txBox="1"/>
          <p:nvPr/>
        </p:nvSpPr>
        <p:spPr>
          <a:xfrm>
            <a:off x="478971" y="6096000"/>
            <a:ext cx="5821274" cy="276999"/>
          </a:xfrm>
          <a:prstGeom prst="rect">
            <a:avLst/>
          </a:prstGeom>
          <a:noFill/>
        </p:spPr>
        <p:txBody>
          <a:bodyPr wrap="none" rtlCol="0">
            <a:spAutoFit/>
          </a:bodyPr>
          <a:lstStyle/>
          <a:p>
            <a:r>
              <a:rPr lang="en-US" sz="1200" u="sng" dirty="0" smtClean="0">
                <a:solidFill>
                  <a:schemeClr val="hlink"/>
                </a:solidFill>
                <a:hlinkClick r:id="rId3"/>
              </a:rPr>
              <a:t>Link to Whistleblower Website </a:t>
            </a:r>
            <a:r>
              <a:rPr lang="en" sz="1200" dirty="0" smtClean="0"/>
              <a:t>, </a:t>
            </a:r>
            <a:r>
              <a:rPr lang="en-US" sz="1200" u="sng" dirty="0" smtClean="0">
                <a:solidFill>
                  <a:schemeClr val="hlink"/>
                </a:solidFill>
                <a:hlinkClick r:id="rId4"/>
              </a:rPr>
              <a:t>Link to Whistleblower Protection on OSHA Website</a:t>
            </a:r>
            <a:endParaRPr lang="en-US" sz="1200" dirty="0"/>
          </a:p>
        </p:txBody>
      </p:sp>
    </p:spTree>
    <p:extLst>
      <p:ext uri="{BB962C8B-B14F-4D97-AF65-F5344CB8AC3E}">
        <p14:creationId xmlns:p14="http://schemas.microsoft.com/office/powerpoint/2010/main" val="2720580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8 </a:t>
            </a:r>
            <a:r>
              <a:rPr lang="en-US" sz="2400" dirty="0" smtClean="0">
                <a:solidFill>
                  <a:schemeClr val="bg1"/>
                </a:solidFill>
              </a:rPr>
              <a:t>slide 28</a:t>
            </a:r>
            <a:endParaRPr lang="en" dirty="0">
              <a:solidFill>
                <a:schemeClr val="bg1"/>
              </a:solidFill>
            </a:endParaRPr>
          </a:p>
        </p:txBody>
      </p:sp>
      <p:sp>
        <p:nvSpPr>
          <p:cNvPr id="86" name="Shape 86"/>
          <p:cNvSpPr txBox="1">
            <a:spLocks noGrp="1"/>
          </p:cNvSpPr>
          <p:nvPr>
            <p:ph type="body" idx="1"/>
          </p:nvPr>
        </p:nvSpPr>
        <p:spPr>
          <a:xfrm>
            <a:off x="609600" y="1540169"/>
            <a:ext cx="8229600" cy="4967599"/>
          </a:xfrm>
          <a:prstGeom prst="rect">
            <a:avLst/>
          </a:prstGeom>
        </p:spPr>
        <p:txBody>
          <a:bodyPr lIns="91425" tIns="91425" rIns="91425" bIns="91425" anchor="t" anchorCtr="0">
            <a:noAutofit/>
          </a:bodyPr>
          <a:lstStyle/>
          <a:p>
            <a:pPr lvl="0"/>
            <a:r>
              <a:rPr lang="en" sz="2400" b="1" dirty="0" smtClean="0">
                <a:solidFill>
                  <a:srgbClr val="0C30B8"/>
                </a:solidFill>
              </a:rPr>
              <a:t>If you file a complaint it is wrong for </a:t>
            </a:r>
            <a:r>
              <a:rPr lang="en" sz="2400" b="1" smtClean="0">
                <a:solidFill>
                  <a:srgbClr val="0C30B8"/>
                </a:solidFill>
              </a:rPr>
              <a:t>the employer </a:t>
            </a:r>
            <a:r>
              <a:rPr lang="en" sz="2400" b="1" dirty="0" smtClean="0">
                <a:solidFill>
                  <a:srgbClr val="0C30B8"/>
                </a:solidFill>
              </a:rPr>
              <a:t>to retailate against you by:</a:t>
            </a:r>
          </a:p>
          <a:p>
            <a:pPr lvl="0"/>
            <a:r>
              <a:rPr lang="en" sz="2400" b="1" dirty="0" smtClean="0">
                <a:solidFill>
                  <a:srgbClr val="0070C0"/>
                </a:solidFill>
              </a:rPr>
              <a:t> </a:t>
            </a:r>
            <a:endParaRPr sz="2400" b="1" dirty="0">
              <a:solidFill>
                <a:srgbClr val="0070C0"/>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28</a:t>
            </a:fld>
            <a:endParaRPr lang="en-US" dirty="0">
              <a:solidFill>
                <a:srgbClr val="000000">
                  <a:tint val="75000"/>
                </a:srgbClr>
              </a:solidFill>
            </a:endParaRPr>
          </a:p>
        </p:txBody>
      </p:sp>
      <p:sp>
        <p:nvSpPr>
          <p:cNvPr id="4" name="Rectangle 3"/>
          <p:cNvSpPr/>
          <p:nvPr/>
        </p:nvSpPr>
        <p:spPr>
          <a:xfrm>
            <a:off x="787400" y="2590800"/>
            <a:ext cx="6781800" cy="3477875"/>
          </a:xfrm>
          <a:prstGeom prst="rect">
            <a:avLst/>
          </a:prstGeom>
        </p:spPr>
        <p:txBody>
          <a:bodyPr wrap="square">
            <a:spAutoFit/>
          </a:bodyPr>
          <a:lstStyle/>
          <a:p>
            <a:pPr marL="342900" lvl="0" indent="-342900" eaLnBrk="0" hangingPunct="0">
              <a:buClr>
                <a:srgbClr val="0C30B8"/>
              </a:buClr>
              <a:buFont typeface="Wingdings" panose="05000000000000000000" pitchFamily="2" charset="2"/>
              <a:buChar char="q"/>
            </a:pPr>
            <a:r>
              <a:rPr lang="en-US" sz="2000" dirty="0" smtClean="0"/>
              <a:t>Firing </a:t>
            </a:r>
            <a:r>
              <a:rPr lang="en-US" sz="2000" dirty="0"/>
              <a:t>or laying </a:t>
            </a:r>
            <a:r>
              <a:rPr lang="en-US" sz="2000" dirty="0" smtClean="0"/>
              <a:t>off</a:t>
            </a:r>
            <a:endParaRPr lang="en-US" sz="2000" dirty="0"/>
          </a:p>
          <a:p>
            <a:pPr marL="342900" lvl="0" indent="-342900" eaLnBrk="0" hangingPunct="0">
              <a:buClr>
                <a:srgbClr val="0C30B8"/>
              </a:buClr>
              <a:buFont typeface="Wingdings" panose="05000000000000000000" pitchFamily="2" charset="2"/>
              <a:buChar char="q"/>
            </a:pPr>
            <a:r>
              <a:rPr lang="en-US" sz="2000" dirty="0" smtClean="0"/>
              <a:t>Blacklisting</a:t>
            </a:r>
            <a:endParaRPr lang="en-US" sz="2000" dirty="0"/>
          </a:p>
          <a:p>
            <a:pPr marL="342900" lvl="0" indent="-342900" eaLnBrk="0" hangingPunct="0">
              <a:buClr>
                <a:srgbClr val="0C30B8"/>
              </a:buClr>
              <a:buFont typeface="Wingdings" panose="05000000000000000000" pitchFamily="2" charset="2"/>
              <a:buChar char="q"/>
            </a:pPr>
            <a:r>
              <a:rPr lang="en-US" sz="2000" dirty="0" smtClean="0"/>
              <a:t>Demoting</a:t>
            </a:r>
            <a:endParaRPr lang="en-US" sz="2000" dirty="0"/>
          </a:p>
          <a:p>
            <a:pPr marL="342900" lvl="0" indent="-342900" eaLnBrk="0" hangingPunct="0">
              <a:buClr>
                <a:srgbClr val="0C30B8"/>
              </a:buClr>
              <a:buFont typeface="Wingdings" panose="05000000000000000000" pitchFamily="2" charset="2"/>
              <a:buChar char="q"/>
            </a:pPr>
            <a:r>
              <a:rPr lang="en-US" sz="2000" dirty="0"/>
              <a:t>Denying overtime or </a:t>
            </a:r>
            <a:r>
              <a:rPr lang="en-US" sz="2000" dirty="0" smtClean="0"/>
              <a:t>promotion</a:t>
            </a:r>
            <a:endParaRPr lang="en-US" sz="2000" dirty="0"/>
          </a:p>
          <a:p>
            <a:pPr marL="342900" lvl="0" indent="-342900" eaLnBrk="0" hangingPunct="0">
              <a:buClr>
                <a:srgbClr val="0C30B8"/>
              </a:buClr>
              <a:buFont typeface="Wingdings" panose="05000000000000000000" pitchFamily="2" charset="2"/>
              <a:buChar char="q"/>
            </a:pPr>
            <a:r>
              <a:rPr lang="en-US" sz="2000" dirty="0" smtClean="0"/>
              <a:t>Disciplining</a:t>
            </a:r>
            <a:endParaRPr lang="en-US" sz="2000" dirty="0"/>
          </a:p>
          <a:p>
            <a:pPr marL="342900" lvl="0" indent="-342900" eaLnBrk="0" hangingPunct="0">
              <a:buClr>
                <a:srgbClr val="0C30B8"/>
              </a:buClr>
              <a:buFont typeface="Wingdings" panose="05000000000000000000" pitchFamily="2" charset="2"/>
              <a:buChar char="q"/>
            </a:pPr>
            <a:r>
              <a:rPr lang="en-US" sz="2000" dirty="0"/>
              <a:t>Denying </a:t>
            </a:r>
            <a:r>
              <a:rPr lang="en-US" sz="2000" dirty="0" smtClean="0"/>
              <a:t>benefits</a:t>
            </a:r>
            <a:endParaRPr lang="en-US" sz="2000" dirty="0"/>
          </a:p>
          <a:p>
            <a:pPr marL="342900" lvl="0" indent="-342900" eaLnBrk="0" hangingPunct="0">
              <a:buClr>
                <a:srgbClr val="0C30B8"/>
              </a:buClr>
              <a:buFont typeface="Wingdings" panose="05000000000000000000" pitchFamily="2" charset="2"/>
              <a:buChar char="q"/>
            </a:pPr>
            <a:r>
              <a:rPr lang="en-US" sz="2000" dirty="0"/>
              <a:t>Failing to hire or </a:t>
            </a:r>
            <a:r>
              <a:rPr lang="en-US" sz="2000" dirty="0" smtClean="0"/>
              <a:t>rehire</a:t>
            </a:r>
            <a:endParaRPr lang="en-US" sz="2000" dirty="0"/>
          </a:p>
          <a:p>
            <a:pPr marL="342900" lvl="0" indent="-342900" eaLnBrk="0" hangingPunct="0">
              <a:buClr>
                <a:srgbClr val="0C30B8"/>
              </a:buClr>
              <a:buFont typeface="Wingdings" panose="05000000000000000000" pitchFamily="2" charset="2"/>
              <a:buChar char="q"/>
            </a:pPr>
            <a:r>
              <a:rPr lang="en-US" sz="2000" dirty="0" smtClean="0"/>
              <a:t>Intimidation</a:t>
            </a:r>
            <a:endParaRPr lang="en-US" sz="2000" dirty="0"/>
          </a:p>
          <a:p>
            <a:pPr marL="342900" lvl="0" indent="-342900" eaLnBrk="0" hangingPunct="0">
              <a:buClr>
                <a:srgbClr val="0C30B8"/>
              </a:buClr>
              <a:buFont typeface="Wingdings" panose="05000000000000000000" pitchFamily="2" charset="2"/>
              <a:buChar char="q"/>
            </a:pPr>
            <a:r>
              <a:rPr lang="en-US" sz="2000" dirty="0"/>
              <a:t>Making </a:t>
            </a:r>
            <a:r>
              <a:rPr lang="en-US" sz="2000" dirty="0" smtClean="0"/>
              <a:t>threats</a:t>
            </a:r>
            <a:endParaRPr lang="en-US" sz="2000" dirty="0"/>
          </a:p>
          <a:p>
            <a:pPr marL="342900" lvl="0" indent="-342900" eaLnBrk="0" hangingPunct="0">
              <a:buClr>
                <a:srgbClr val="0C30B8"/>
              </a:buClr>
              <a:buFont typeface="Wingdings" panose="05000000000000000000" pitchFamily="2" charset="2"/>
              <a:buChar char="q"/>
            </a:pPr>
            <a:r>
              <a:rPr lang="en-US" sz="2000" dirty="0"/>
              <a:t>Reassignment affecting prospects for </a:t>
            </a:r>
            <a:r>
              <a:rPr lang="en-US" sz="2000" dirty="0" smtClean="0"/>
              <a:t>promotion</a:t>
            </a:r>
            <a:endParaRPr lang="en-US" sz="2000" dirty="0"/>
          </a:p>
          <a:p>
            <a:pPr marL="342900" lvl="0" indent="-342900" eaLnBrk="0" hangingPunct="0">
              <a:buClr>
                <a:srgbClr val="0C30B8"/>
              </a:buClr>
              <a:buFont typeface="Wingdings" panose="05000000000000000000" pitchFamily="2" charset="2"/>
              <a:buChar char="q"/>
            </a:pPr>
            <a:r>
              <a:rPr lang="en-US" sz="2000" dirty="0"/>
              <a:t>Reducing pay or </a:t>
            </a:r>
            <a:r>
              <a:rPr lang="en-US" sz="2000" dirty="0" smtClean="0"/>
              <a:t>hours</a:t>
            </a:r>
            <a:endParaRPr lang="en-US" sz="2000" dirty="0"/>
          </a:p>
        </p:txBody>
      </p:sp>
      <p:sp>
        <p:nvSpPr>
          <p:cNvPr id="7" name="Rectangle 6"/>
          <p:cNvSpPr/>
          <p:nvPr/>
        </p:nvSpPr>
        <p:spPr>
          <a:xfrm>
            <a:off x="3356101" y="6138315"/>
            <a:ext cx="2304798" cy="276999"/>
          </a:xfrm>
          <a:prstGeom prst="rect">
            <a:avLst/>
          </a:prstGeom>
        </p:spPr>
        <p:txBody>
          <a:bodyPr wrap="none">
            <a:spAutoFit/>
          </a:bodyPr>
          <a:lstStyle/>
          <a:p>
            <a:pPr eaLnBrk="0" hangingPunct="0"/>
            <a:r>
              <a:rPr lang="en-US" sz="1200" dirty="0" smtClean="0"/>
              <a:t>Sources OSHA </a:t>
            </a:r>
            <a:r>
              <a:rPr lang="en-US" sz="1200" dirty="0"/>
              <a:t>3021-09R 2011</a:t>
            </a:r>
          </a:p>
        </p:txBody>
      </p:sp>
      <p:sp>
        <p:nvSpPr>
          <p:cNvPr id="5" name="Rectangle 4"/>
          <p:cNvSpPr/>
          <p:nvPr/>
        </p:nvSpPr>
        <p:spPr>
          <a:xfrm>
            <a:off x="355600" y="6400800"/>
            <a:ext cx="8305800" cy="276999"/>
          </a:xfrm>
          <a:prstGeom prst="rect">
            <a:avLst/>
          </a:prstGeom>
        </p:spPr>
        <p:txBody>
          <a:bodyPr wrap="square">
            <a:spAutoFit/>
          </a:bodyPr>
          <a:lstStyle/>
          <a:p>
            <a:r>
              <a:rPr lang="en-US" sz="1200" u="sng" dirty="0" smtClean="0">
                <a:solidFill>
                  <a:schemeClr val="hlink"/>
                </a:solidFill>
                <a:hlinkClick r:id="rId3"/>
              </a:rPr>
              <a:t>Link to Whistleblower Website</a:t>
            </a:r>
            <a:r>
              <a:rPr lang="en" sz="1200" dirty="0" smtClean="0"/>
              <a:t>, </a:t>
            </a:r>
            <a:r>
              <a:rPr lang="en-US" sz="1200" u="sng" dirty="0" smtClean="0">
                <a:solidFill>
                  <a:schemeClr val="hlink"/>
                </a:solidFill>
                <a:hlinkClick r:id="rId4"/>
              </a:rPr>
              <a:t>Link to Whistleblower Protection on OSHA Website</a:t>
            </a:r>
            <a:endParaRPr lang="en-US" sz="1200" dirty="0"/>
          </a:p>
        </p:txBody>
      </p:sp>
    </p:spTree>
    <p:extLst>
      <p:ext uri="{BB962C8B-B14F-4D97-AF65-F5344CB8AC3E}">
        <p14:creationId xmlns:p14="http://schemas.microsoft.com/office/powerpoint/2010/main" val="1059266950"/>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8 </a:t>
            </a:r>
            <a:r>
              <a:rPr lang="en-US" sz="2400" dirty="0" smtClean="0">
                <a:solidFill>
                  <a:schemeClr val="bg1"/>
                </a:solidFill>
              </a:rPr>
              <a:t>slide 29</a:t>
            </a:r>
            <a:endParaRPr lang="en" dirty="0">
              <a:solidFill>
                <a:schemeClr val="bg1"/>
              </a:solidFill>
            </a:endParaRPr>
          </a:p>
        </p:txBody>
      </p:sp>
      <p:sp>
        <p:nvSpPr>
          <p:cNvPr id="86" name="Shape 86"/>
          <p:cNvSpPr txBox="1">
            <a:spLocks noGrp="1"/>
          </p:cNvSpPr>
          <p:nvPr>
            <p:ph type="body" idx="1"/>
          </p:nvPr>
        </p:nvSpPr>
        <p:spPr>
          <a:xfrm>
            <a:off x="609600" y="1540169"/>
            <a:ext cx="8229600" cy="4967599"/>
          </a:xfrm>
          <a:prstGeom prst="rect">
            <a:avLst/>
          </a:prstGeom>
        </p:spPr>
        <p:txBody>
          <a:bodyPr lIns="91425" tIns="91425" rIns="91425" bIns="91425" anchor="t" anchorCtr="0">
            <a:noAutofit/>
          </a:bodyPr>
          <a:lstStyle/>
          <a:p>
            <a:pPr lvl="0"/>
            <a:r>
              <a:rPr lang="en" sz="2400" b="1" dirty="0" smtClean="0">
                <a:solidFill>
                  <a:srgbClr val="0C30B8"/>
                </a:solidFill>
              </a:rPr>
              <a:t>If your employer has punished you for filing a complaint:</a:t>
            </a:r>
          </a:p>
          <a:p>
            <a:pPr eaLnBrk="0" hangingPunct="0"/>
            <a:endParaRPr lang="en" sz="2400" b="1" dirty="0">
              <a:solidFill>
                <a:srgbClr val="0070C0"/>
              </a:solidFill>
            </a:endParaRPr>
          </a:p>
          <a:p>
            <a:pPr marL="342900" indent="-342900" eaLnBrk="0" hangingPunct="0">
              <a:buClr>
                <a:srgbClr val="0C30B8"/>
              </a:buClr>
              <a:buFont typeface="Wingdings" panose="05000000000000000000" pitchFamily="2" charset="2"/>
              <a:buChar char="q"/>
            </a:pPr>
            <a:r>
              <a:rPr lang="en-US" sz="2400" dirty="0" smtClean="0"/>
              <a:t>“You </a:t>
            </a:r>
            <a:r>
              <a:rPr lang="en-US" sz="2400" dirty="0"/>
              <a:t>can file a </a:t>
            </a:r>
            <a:r>
              <a:rPr lang="en-US" sz="2400" b="1" dirty="0"/>
              <a:t>discrimination </a:t>
            </a:r>
            <a:r>
              <a:rPr lang="en-US" sz="2400" dirty="0"/>
              <a:t>complaint with OSHA  </a:t>
            </a:r>
            <a:endParaRPr lang="en-US" sz="2400" dirty="0" smtClean="0"/>
          </a:p>
          <a:p>
            <a:pPr marL="342900" indent="-342900" eaLnBrk="0" hangingPunct="0">
              <a:buClr>
                <a:srgbClr val="0C30B8"/>
              </a:buClr>
              <a:buFont typeface="Wingdings" panose="05000000000000000000" pitchFamily="2" charset="2"/>
              <a:buChar char="q"/>
            </a:pPr>
            <a:r>
              <a:rPr lang="en-US" sz="2400" dirty="0" smtClean="0"/>
              <a:t>Must file within 30 days of </a:t>
            </a:r>
            <a:r>
              <a:rPr lang="en-US" sz="2400" b="1" dirty="0"/>
              <a:t>alleged adverse action</a:t>
            </a:r>
            <a:endParaRPr lang="en-US" sz="2400" dirty="0"/>
          </a:p>
          <a:p>
            <a:pPr marL="342900" indent="-342900" eaLnBrk="0" hangingPunct="0">
              <a:buClr>
                <a:srgbClr val="0C30B8"/>
              </a:buClr>
              <a:buFont typeface="Wingdings" panose="05000000000000000000" pitchFamily="2" charset="2"/>
              <a:buChar char="q"/>
            </a:pPr>
            <a:r>
              <a:rPr lang="en-US" sz="2400" dirty="0" smtClean="0"/>
              <a:t>Contact </a:t>
            </a:r>
            <a:r>
              <a:rPr lang="en-US" sz="2400" dirty="0"/>
              <a:t>your local OSHA office by calling 1-800-321- OSHA (6742), or send a letter to your closest  regional or area </a:t>
            </a:r>
            <a:r>
              <a:rPr lang="en-US" sz="2400" dirty="0" smtClean="0"/>
              <a:t>office</a:t>
            </a:r>
          </a:p>
          <a:p>
            <a:pPr marL="342900" indent="-342900" eaLnBrk="0" hangingPunct="0">
              <a:buClr>
                <a:srgbClr val="0C30B8"/>
              </a:buClr>
              <a:buFont typeface="Wingdings" panose="05000000000000000000" pitchFamily="2" charset="2"/>
              <a:buChar char="q"/>
            </a:pPr>
            <a:r>
              <a:rPr lang="en-US" sz="2400" dirty="0" smtClean="0"/>
              <a:t>No </a:t>
            </a:r>
            <a:r>
              <a:rPr lang="en-US" sz="2400" dirty="0"/>
              <a:t>form is </a:t>
            </a:r>
            <a:r>
              <a:rPr lang="en-US" sz="2400" dirty="0" smtClean="0"/>
              <a:t>required</a:t>
            </a:r>
          </a:p>
          <a:p>
            <a:pPr marL="342900" indent="-342900" eaLnBrk="0" hangingPunct="0">
              <a:buClr>
                <a:srgbClr val="0C30B8"/>
              </a:buClr>
              <a:buFont typeface="Wingdings" panose="05000000000000000000" pitchFamily="2" charset="2"/>
              <a:buChar char="q"/>
            </a:pPr>
            <a:r>
              <a:rPr lang="en-US" sz="2400" dirty="0" smtClean="0"/>
              <a:t>In </a:t>
            </a:r>
            <a:r>
              <a:rPr lang="en-US" sz="2400" dirty="0"/>
              <a:t>states with approved state plans, employees may file a complaint with both the State and Federal </a:t>
            </a:r>
            <a:r>
              <a:rPr lang="en-US" sz="2400" dirty="0" smtClean="0"/>
              <a:t>OSHA”</a:t>
            </a:r>
            <a:endParaRPr lang="en-US" sz="2400" dirty="0"/>
          </a:p>
          <a:p>
            <a:pPr lvl="0"/>
            <a:endParaRPr sz="2400" b="1" dirty="0">
              <a:solidFill>
                <a:srgbClr val="0070C0"/>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29</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430288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 - </a:t>
            </a:r>
            <a:r>
              <a:rPr lang="en-US" sz="2400" dirty="0" smtClean="0">
                <a:solidFill>
                  <a:srgbClr val="0C30B8"/>
                </a:solidFill>
              </a:rPr>
              <a:t>Module 8</a:t>
            </a:r>
            <a:r>
              <a:rPr lang="en-US" sz="2400" dirty="0" smtClean="0">
                <a:solidFill>
                  <a:schemeClr val="bg1"/>
                </a:solidFill>
              </a:rPr>
              <a:t>slide 3</a:t>
            </a:r>
            <a:endParaRPr lang="en" dirty="0">
              <a:solidFill>
                <a:srgbClr val="0C30B8"/>
              </a:solidFill>
            </a:endParaRPr>
          </a:p>
        </p:txBody>
      </p:sp>
      <p:sp>
        <p:nvSpPr>
          <p:cNvPr id="201" name="Shape 201"/>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lvl="0"/>
            <a:r>
              <a:rPr lang="en" sz="2400" b="1" dirty="0">
                <a:solidFill>
                  <a:srgbClr val="0C30B8"/>
                </a:solidFill>
              </a:rPr>
              <a:t>OSHA Grant Information</a:t>
            </a:r>
            <a:endParaRPr lang="en-US" sz="2400" b="1" i="1" dirty="0" smtClean="0">
              <a:solidFill>
                <a:srgbClr val="0C30B8"/>
              </a:solidFill>
            </a:endParaRPr>
          </a:p>
          <a:p>
            <a:pPr lvl="0" rtl="0">
              <a:spcBef>
                <a:spcPts val="0"/>
              </a:spcBef>
              <a:buClr>
                <a:schemeClr val="dk1"/>
              </a:buClr>
              <a:buFont typeface="Arial"/>
              <a:buNone/>
            </a:pPr>
            <a:endParaRPr lang="en-US" sz="2400" i="1" dirty="0"/>
          </a:p>
          <a:p>
            <a:pPr lvl="0" rtl="0">
              <a:spcBef>
                <a:spcPts val="0"/>
              </a:spcBef>
              <a:buClr>
                <a:schemeClr val="dk1"/>
              </a:buClr>
              <a:buFont typeface="Arial"/>
              <a:buNone/>
            </a:pPr>
            <a:r>
              <a:rPr lang="en-US" sz="2400" i="1" dirty="0" smtClean="0"/>
              <a:t>This material was produced under grant number </a:t>
            </a:r>
          </a:p>
          <a:p>
            <a:pPr lvl="0" rtl="0">
              <a:spcBef>
                <a:spcPts val="0"/>
              </a:spcBef>
              <a:buClr>
                <a:schemeClr val="dk1"/>
              </a:buClr>
              <a:buFont typeface="Arial"/>
              <a:buNone/>
            </a:pPr>
            <a:r>
              <a:rPr lang="en-US" sz="2400" i="1" dirty="0" smtClean="0"/>
              <a:t>SH-26316-SH4 from the Occupational Safety and Health Administration, U.S. Department of Labor. It does not necessarily reflect the views or policies of the U.S. Department of Labor, nor does mention of trades names, commercial products, or organizations imply endorsement by the U.S. Government.</a:t>
            </a:r>
            <a:endParaRPr sz="2400" i="1" dirty="0"/>
          </a:p>
          <a:p>
            <a:pPr>
              <a:spcBef>
                <a:spcPts val="0"/>
              </a:spcBef>
              <a:buNone/>
            </a:pPr>
            <a:endParaRPr sz="1400" dirty="0"/>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3</a:t>
            </a:fld>
            <a:endParaRPr lang="en-US" dirty="0">
              <a:solidFill>
                <a:srgbClr val="000000">
                  <a:tint val="75000"/>
                </a:srgbClr>
              </a:solidFill>
            </a:endParaRPr>
          </a:p>
        </p:txBody>
      </p:sp>
    </p:spTree>
    <p:extLst>
      <p:ext uri="{BB962C8B-B14F-4D97-AF65-F5344CB8AC3E}">
        <p14:creationId xmlns:p14="http://schemas.microsoft.com/office/powerpoint/2010/main" val="793316084"/>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8 </a:t>
            </a:r>
            <a:r>
              <a:rPr lang="en-US" sz="2400" dirty="0" smtClean="0">
                <a:solidFill>
                  <a:schemeClr val="bg1"/>
                </a:solidFill>
              </a:rPr>
              <a:t>slide 30</a:t>
            </a:r>
            <a:endParaRPr lang="en" dirty="0">
              <a:solidFill>
                <a:schemeClr val="bg1"/>
              </a:solidFill>
            </a:endParaRPr>
          </a:p>
        </p:txBody>
      </p:sp>
      <p:sp>
        <p:nvSpPr>
          <p:cNvPr id="207" name="Shape 207"/>
          <p:cNvSpPr txBox="1">
            <a:spLocks noGrp="1"/>
          </p:cNvSpPr>
          <p:nvPr>
            <p:ph type="body" idx="1"/>
          </p:nvPr>
        </p:nvSpPr>
        <p:spPr>
          <a:xfrm>
            <a:off x="609600" y="1600200"/>
            <a:ext cx="8839200" cy="4952998"/>
          </a:xfrm>
          <a:prstGeom prst="rect">
            <a:avLst/>
          </a:prstGeom>
        </p:spPr>
        <p:txBody>
          <a:bodyPr lIns="91425" tIns="91425" rIns="91425" bIns="91425" anchor="t" anchorCtr="0">
            <a:noAutofit/>
          </a:bodyPr>
          <a:lstStyle/>
          <a:p>
            <a:pPr lvl="0">
              <a:lnSpc>
                <a:spcPct val="115000"/>
              </a:lnSpc>
              <a:buSzPct val="78571"/>
            </a:pPr>
            <a:r>
              <a:rPr lang="en" sz="2400" b="1" dirty="0" smtClean="0">
                <a:solidFill>
                  <a:srgbClr val="0C30B8"/>
                </a:solidFill>
              </a:rPr>
              <a:t>Sources</a:t>
            </a:r>
          </a:p>
          <a:p>
            <a:pPr>
              <a:lnSpc>
                <a:spcPct val="115000"/>
              </a:lnSpc>
              <a:buSzPct val="78571"/>
            </a:pPr>
            <a:r>
              <a:rPr lang="en-US" sz="2000" dirty="0">
                <a:solidFill>
                  <a:srgbClr val="0C30B8"/>
                </a:solidFill>
              </a:rPr>
              <a:t>OSHA 3021-09R </a:t>
            </a:r>
            <a:r>
              <a:rPr lang="en-US" sz="2000" dirty="0" smtClean="0">
                <a:solidFill>
                  <a:srgbClr val="0C30B8"/>
                </a:solidFill>
              </a:rPr>
              <a:t>2011, Workers Rights (2011)</a:t>
            </a:r>
            <a:endParaRPr lang="en-US" sz="2000" dirty="0">
              <a:solidFill>
                <a:srgbClr val="0C30B8"/>
              </a:solidFill>
            </a:endParaRPr>
          </a:p>
          <a:p>
            <a:pPr lvl="0" rtl="0">
              <a:lnSpc>
                <a:spcPct val="115000"/>
              </a:lnSpc>
              <a:spcBef>
                <a:spcPts val="0"/>
              </a:spcBef>
              <a:buClr>
                <a:schemeClr val="dk1"/>
              </a:buClr>
              <a:buSzPct val="78571"/>
              <a:buFont typeface="Arial"/>
              <a:buNone/>
            </a:pPr>
            <a:r>
              <a:rPr lang="en" sz="2000" u="sng" dirty="0" smtClean="0">
                <a:solidFill>
                  <a:srgbClr val="0C30B8"/>
                </a:solidFill>
              </a:rPr>
              <a:t>https</a:t>
            </a:r>
            <a:r>
              <a:rPr lang="en" sz="2000" u="sng" dirty="0">
                <a:solidFill>
                  <a:srgbClr val="0C30B8"/>
                </a:solidFill>
              </a:rPr>
              <a:t>://www.osha.gov/Publications/Mach_SafeGuard/rights.html</a:t>
            </a:r>
          </a:p>
          <a:p>
            <a:pPr lvl="0" rtl="0">
              <a:lnSpc>
                <a:spcPct val="115000"/>
              </a:lnSpc>
              <a:spcBef>
                <a:spcPts val="0"/>
              </a:spcBef>
              <a:buClr>
                <a:schemeClr val="dk1"/>
              </a:buClr>
              <a:buSzPct val="78571"/>
              <a:buFont typeface="Arial"/>
              <a:buNone/>
            </a:pPr>
            <a:r>
              <a:rPr lang="en" sz="2000" u="sng" dirty="0">
                <a:solidFill>
                  <a:srgbClr val="0C30B8"/>
                </a:solidFill>
              </a:rPr>
              <a:t>https://www.osha.gov/pls/oshaweb/owadisp.show_document?p_table=STANDARDS&amp;p_id=11333</a:t>
            </a:r>
            <a:r>
              <a:rPr lang="en" sz="2000" dirty="0">
                <a:solidFill>
                  <a:srgbClr val="0C30B8"/>
                </a:solidFill>
              </a:rPr>
              <a:t> </a:t>
            </a:r>
          </a:p>
          <a:p>
            <a:pPr lvl="0" rtl="0">
              <a:lnSpc>
                <a:spcPct val="115000"/>
              </a:lnSpc>
              <a:spcBef>
                <a:spcPts val="0"/>
              </a:spcBef>
              <a:buClr>
                <a:schemeClr val="dk1"/>
              </a:buClr>
              <a:buSzPct val="78571"/>
              <a:buFont typeface="Arial"/>
              <a:buNone/>
            </a:pPr>
            <a:r>
              <a:rPr lang="en" sz="2000" u="sng" dirty="0">
                <a:solidFill>
                  <a:srgbClr val="0C30B8"/>
                </a:solidFill>
              </a:rPr>
              <a:t>https://www.osha.gov/as/opa/worker/complain.html</a:t>
            </a:r>
            <a:r>
              <a:rPr lang="en" sz="2000" dirty="0">
                <a:solidFill>
                  <a:srgbClr val="0C30B8"/>
                </a:solidFill>
              </a:rPr>
              <a:t> </a:t>
            </a:r>
          </a:p>
          <a:p>
            <a:pPr lvl="0" rtl="0">
              <a:lnSpc>
                <a:spcPct val="115000"/>
              </a:lnSpc>
              <a:spcBef>
                <a:spcPts val="0"/>
              </a:spcBef>
              <a:buClr>
                <a:schemeClr val="dk1"/>
              </a:buClr>
              <a:buSzPct val="78571"/>
              <a:buFont typeface="Arial"/>
              <a:buNone/>
            </a:pPr>
            <a:r>
              <a:rPr lang="en" sz="2000" u="sng" dirty="0">
                <a:solidFill>
                  <a:srgbClr val="0C30B8"/>
                </a:solidFill>
              </a:rPr>
              <a:t>http://www.whistleblowers.gov/</a:t>
            </a:r>
            <a:r>
              <a:rPr lang="en" sz="2000" dirty="0">
                <a:solidFill>
                  <a:srgbClr val="0C30B8"/>
                </a:solidFill>
              </a:rPr>
              <a:t> </a:t>
            </a:r>
          </a:p>
          <a:p>
            <a:pPr lvl="0" rtl="0">
              <a:lnSpc>
                <a:spcPct val="115000"/>
              </a:lnSpc>
              <a:spcBef>
                <a:spcPts val="0"/>
              </a:spcBef>
              <a:buClr>
                <a:schemeClr val="dk1"/>
              </a:buClr>
              <a:buSzPct val="78571"/>
              <a:buFont typeface="Arial"/>
              <a:buNone/>
            </a:pPr>
            <a:r>
              <a:rPr lang="en" sz="2000" u="sng" dirty="0">
                <a:solidFill>
                  <a:srgbClr val="0C30B8"/>
                </a:solidFill>
              </a:rPr>
              <a:t>https://www.osha.gov/OshDoc/data_General_Facts/whistleblower_rights.pdf</a:t>
            </a:r>
            <a:r>
              <a:rPr lang="en" sz="2000" dirty="0">
                <a:solidFill>
                  <a:srgbClr val="0C30B8"/>
                </a:solidFill>
              </a:rPr>
              <a:t>  </a:t>
            </a:r>
          </a:p>
          <a:p>
            <a:pPr lvl="0" rtl="0">
              <a:lnSpc>
                <a:spcPct val="115000"/>
              </a:lnSpc>
              <a:spcBef>
                <a:spcPts val="0"/>
              </a:spcBef>
              <a:buClr>
                <a:schemeClr val="dk1"/>
              </a:buClr>
              <a:buSzPct val="78571"/>
              <a:buFont typeface="Arial"/>
              <a:buNone/>
            </a:pPr>
            <a:r>
              <a:rPr lang="en" sz="2000" u="sng" dirty="0">
                <a:solidFill>
                  <a:srgbClr val="0C30B8"/>
                </a:solidFill>
              </a:rPr>
              <a:t>https://www.osha.gov/dte/sharwood/best-practices-booklet.pdf</a:t>
            </a:r>
            <a:r>
              <a:rPr lang="en" sz="2000" dirty="0">
                <a:solidFill>
                  <a:srgbClr val="0C30B8"/>
                </a:solidFill>
              </a:rPr>
              <a:t> </a:t>
            </a:r>
          </a:p>
          <a:p>
            <a:pPr lvl="0">
              <a:lnSpc>
                <a:spcPct val="115000"/>
              </a:lnSpc>
              <a:spcBef>
                <a:spcPts val="0"/>
              </a:spcBef>
              <a:buClr>
                <a:schemeClr val="dk1"/>
              </a:buClr>
              <a:buSzPct val="78571"/>
              <a:buFont typeface="Arial"/>
              <a:buNone/>
            </a:pPr>
            <a:r>
              <a:rPr lang="en" sz="2000" u="sng" dirty="0">
                <a:solidFill>
                  <a:srgbClr val="0C30B8"/>
                </a:solidFill>
              </a:rPr>
              <a:t>http://www.aisc.org/content.aspx?id=32</a:t>
            </a:r>
            <a:r>
              <a:rPr lang="en" sz="2000" dirty="0">
                <a:solidFill>
                  <a:srgbClr val="0C30B8"/>
                </a:solidFill>
              </a:rPr>
              <a:t> </a:t>
            </a: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30</a:t>
            </a:fld>
            <a:endParaRPr lang="en-US">
              <a:solidFill>
                <a:srgbClr val="000000">
                  <a:tint val="75000"/>
                </a:srgbClr>
              </a:solidFill>
            </a:endParaRPr>
          </a:p>
        </p:txBody>
      </p:sp>
    </p:spTree>
    <p:extLst>
      <p:ext uri="{BB962C8B-B14F-4D97-AF65-F5344CB8AC3E}">
        <p14:creationId xmlns:p14="http://schemas.microsoft.com/office/powerpoint/2010/main" val="444792496"/>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28600" y="990600"/>
            <a:ext cx="8229600" cy="1143200"/>
          </a:xfrm>
          <a:prstGeom prst="rect">
            <a:avLst/>
          </a:prstGeom>
        </p:spPr>
        <p:txBody>
          <a:bodyPr lIns="91425" tIns="91425" rIns="91425" bIns="91425" anchor="b" anchorCtr="0">
            <a:noAutofit/>
          </a:bodyPr>
          <a:lstStyle/>
          <a:p>
            <a:pPr lvl="0"/>
            <a:r>
              <a:rPr lang="en" dirty="0"/>
              <a:t> </a:t>
            </a:r>
            <a:r>
              <a:rPr lang="en" dirty="0" smtClean="0"/>
              <a:t/>
            </a:r>
            <a:br>
              <a:rPr lang="en" dirty="0" smtClean="0"/>
            </a:br>
            <a:r>
              <a:rPr lang="en" dirty="0"/>
              <a:t/>
            </a:r>
            <a:br>
              <a:rPr lang="en" dirty="0"/>
            </a:br>
            <a:r>
              <a:rPr lang="en" dirty="0" smtClean="0"/>
              <a:t/>
            </a:r>
            <a:br>
              <a:rPr lang="en" dirty="0" smtClean="0"/>
            </a:br>
            <a:r>
              <a:rPr lang="en" dirty="0"/>
              <a:t/>
            </a:r>
            <a:br>
              <a:rPr lang="en" dirty="0"/>
            </a:br>
            <a:r>
              <a:rPr lang="en" dirty="0" smtClean="0"/>
              <a:t/>
            </a:r>
            <a:br>
              <a:rPr lang="en" dirty="0" smtClean="0"/>
            </a:br>
            <a:r>
              <a:rPr lang="en" dirty="0" smtClean="0"/>
              <a:t/>
            </a:r>
            <a:br>
              <a:rPr lang="en" dirty="0" smtClean="0"/>
            </a:br>
            <a:r>
              <a:rPr lang="en" dirty="0" smtClean="0">
                <a:solidFill>
                  <a:srgbClr val="0C30B8"/>
                </a:solidFill>
              </a:rPr>
              <a:t>Workers’ Rights – </a:t>
            </a:r>
            <a:r>
              <a:rPr lang="en" sz="2400" dirty="0" smtClean="0">
                <a:solidFill>
                  <a:srgbClr val="0C30B8"/>
                </a:solidFill>
              </a:rPr>
              <a:t>Module 1</a:t>
            </a:r>
            <a:r>
              <a:rPr lang="en" sz="2400" dirty="0" smtClean="0">
                <a:solidFill>
                  <a:schemeClr val="bg1"/>
                </a:solidFill>
              </a:rPr>
              <a:t>slide 4</a:t>
            </a:r>
            <a:r>
              <a:rPr lang="en" dirty="0">
                <a:solidFill>
                  <a:schemeClr val="accent2">
                    <a:lumMod val="75000"/>
                  </a:schemeClr>
                </a:solidFill>
              </a:rPr>
              <a:t/>
            </a:r>
            <a:br>
              <a:rPr lang="en" dirty="0">
                <a:solidFill>
                  <a:schemeClr val="accent2">
                    <a:lumMod val="75000"/>
                  </a:schemeClr>
                </a:solidFill>
              </a:rPr>
            </a:br>
            <a:endParaRPr lang="en" dirty="0"/>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4</a:t>
            </a:fld>
            <a:endParaRPr lang="en-US" dirty="0">
              <a:solidFill>
                <a:srgbClr val="000000">
                  <a:tint val="75000"/>
                </a:srgbClr>
              </a:solidFill>
            </a:endParaRPr>
          </a:p>
        </p:txBody>
      </p:sp>
      <p:sp>
        <p:nvSpPr>
          <p:cNvPr id="2" name="Rectangle 1"/>
          <p:cNvSpPr/>
          <p:nvPr/>
        </p:nvSpPr>
        <p:spPr>
          <a:xfrm>
            <a:off x="475250" y="1538715"/>
            <a:ext cx="7592992" cy="3354765"/>
          </a:xfrm>
          <a:prstGeom prst="rect">
            <a:avLst/>
          </a:prstGeom>
        </p:spPr>
        <p:txBody>
          <a:bodyPr wrap="square">
            <a:spAutoFit/>
          </a:bodyPr>
          <a:lstStyle/>
          <a:p>
            <a:r>
              <a:rPr lang="en" sz="2400" b="1" dirty="0" smtClean="0">
                <a:solidFill>
                  <a:srgbClr val="0C30B8"/>
                </a:solidFill>
              </a:rPr>
              <a:t>Program Development </a:t>
            </a:r>
          </a:p>
          <a:p>
            <a:endParaRPr lang="en" sz="2400" b="1" dirty="0" smtClean="0">
              <a:solidFill>
                <a:srgbClr val="000000"/>
              </a:solidFill>
            </a:endParaRPr>
          </a:p>
          <a:p>
            <a:r>
              <a:rPr lang="en" sz="2400" dirty="0" smtClean="0">
                <a:solidFill>
                  <a:srgbClr val="000000"/>
                </a:solidFill>
              </a:rPr>
              <a:t>This program was developed by faculty and students in the School of Planning, Design and Construction at Michigan </a:t>
            </a:r>
            <a:r>
              <a:rPr lang="en" sz="2400" dirty="0">
                <a:solidFill>
                  <a:srgbClr val="000000"/>
                </a:solidFill>
              </a:rPr>
              <a:t>State University i</a:t>
            </a:r>
            <a:r>
              <a:rPr lang="en" sz="2400" dirty="0" smtClean="0">
                <a:solidFill>
                  <a:srgbClr val="000000"/>
                </a:solidFill>
              </a:rPr>
              <a:t>n </a:t>
            </a:r>
            <a:r>
              <a:rPr lang="en" sz="2400" dirty="0">
                <a:solidFill>
                  <a:srgbClr val="000000"/>
                </a:solidFill>
              </a:rPr>
              <a:t>conjunction with </a:t>
            </a:r>
          </a:p>
          <a:p>
            <a:r>
              <a:rPr lang="en" sz="2400" dirty="0" smtClean="0">
                <a:solidFill>
                  <a:srgbClr val="000000"/>
                </a:solidFill>
              </a:rPr>
              <a:t>the </a:t>
            </a:r>
            <a:r>
              <a:rPr lang="en" sz="2400" dirty="0">
                <a:solidFill>
                  <a:srgbClr val="000000"/>
                </a:solidFill>
              </a:rPr>
              <a:t>American </a:t>
            </a:r>
            <a:r>
              <a:rPr lang="en" sz="2400" dirty="0" smtClean="0">
                <a:solidFill>
                  <a:srgbClr val="000000"/>
                </a:solidFill>
              </a:rPr>
              <a:t>Institute </a:t>
            </a:r>
            <a:r>
              <a:rPr lang="en" sz="2400" dirty="0">
                <a:solidFill>
                  <a:srgbClr val="000000"/>
                </a:solidFill>
              </a:rPr>
              <a:t>of Steel </a:t>
            </a:r>
            <a:r>
              <a:rPr lang="en" sz="2400" dirty="0" smtClean="0">
                <a:solidFill>
                  <a:srgbClr val="000000"/>
                </a:solidFill>
              </a:rPr>
              <a:t>Construction - Safety Committee </a:t>
            </a:r>
            <a:r>
              <a:rPr lang="en-US" sz="2400" dirty="0">
                <a:solidFill>
                  <a:srgbClr val="000000"/>
                </a:solidFill>
              </a:rPr>
              <a:t>a</a:t>
            </a:r>
            <a:r>
              <a:rPr lang="en" sz="2400" dirty="0" smtClean="0">
                <a:solidFill>
                  <a:srgbClr val="000000"/>
                </a:solidFill>
              </a:rPr>
              <a:t>nd the </a:t>
            </a:r>
            <a:r>
              <a:rPr lang="en" sz="2400" dirty="0">
                <a:solidFill>
                  <a:srgbClr val="000000"/>
                </a:solidFill>
              </a:rPr>
              <a:t>University of </a:t>
            </a:r>
            <a:r>
              <a:rPr lang="en" sz="2400" dirty="0" smtClean="0">
                <a:solidFill>
                  <a:srgbClr val="000000"/>
                </a:solidFill>
              </a:rPr>
              <a:t>Puerto Rico</a:t>
            </a:r>
          </a:p>
          <a:p>
            <a:endParaRPr lang="en" sz="2400" dirty="0">
              <a:solidFill>
                <a:srgbClr val="000000"/>
              </a:solidFill>
            </a:endParaRPr>
          </a:p>
          <a:p>
            <a:r>
              <a:rPr lang="en" sz="2000" dirty="0" smtClean="0">
                <a:solidFill>
                  <a:srgbClr val="000000"/>
                </a:solidFill>
              </a:rPr>
              <a:t>March 2015</a:t>
            </a:r>
            <a:endParaRPr lang="en" sz="2000" dirty="0">
              <a:solidFill>
                <a:srgbClr val="000000"/>
              </a:solidFill>
            </a:endParaRPr>
          </a:p>
        </p:txBody>
      </p:sp>
      <p:pic>
        <p:nvPicPr>
          <p:cNvPr id="5" name="Picture 4" title="Michigan State University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774" y="5454262"/>
            <a:ext cx="2237426" cy="743776"/>
          </a:xfrm>
          <a:prstGeom prst="rect">
            <a:avLst/>
          </a:prstGeom>
        </p:spPr>
      </p:pic>
      <p:pic>
        <p:nvPicPr>
          <p:cNvPr id="6" name="Picture 5" title="SPDC - School of Planning Design and Constructi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6259" y="5327828"/>
            <a:ext cx="1450974" cy="896190"/>
          </a:xfrm>
          <a:prstGeom prst="rect">
            <a:avLst/>
          </a:prstGeom>
        </p:spPr>
      </p:pic>
      <p:pic>
        <p:nvPicPr>
          <p:cNvPr id="9" name="Picture 8" title="AISC - American Association of Steeel Construction Log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1800" y="5048523"/>
            <a:ext cx="1554615" cy="1426588"/>
          </a:xfrm>
          <a:prstGeom prst="rect">
            <a:avLst/>
          </a:prstGeom>
        </p:spPr>
      </p:pic>
      <p:pic>
        <p:nvPicPr>
          <p:cNvPr id="1026" name="Picture 2" descr="C:\Users\mrozowsk\Desktop\Nashville\portico1.gif" title="University of Puerto Rico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0" y="5187372"/>
            <a:ext cx="1143000" cy="114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05674"/>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1</a:t>
            </a:r>
            <a:r>
              <a:rPr lang="en-US" sz="2400" dirty="0" smtClean="0">
                <a:solidFill>
                  <a:schemeClr val="bg1"/>
                </a:solidFill>
              </a:rPr>
              <a:t>slide 5</a:t>
            </a:r>
            <a:endParaRPr lang="en-US" sz="2400" dirty="0">
              <a:solidFill>
                <a:srgbClr val="0C30B8"/>
              </a:solidFill>
            </a:endParaRPr>
          </a:p>
        </p:txBody>
      </p:sp>
      <p:sp>
        <p:nvSpPr>
          <p:cNvPr id="3" name="Text Placeholder 2"/>
          <p:cNvSpPr>
            <a:spLocks noGrp="1"/>
          </p:cNvSpPr>
          <p:nvPr>
            <p:ph type="body" idx="1"/>
          </p:nvPr>
        </p:nvSpPr>
        <p:spPr>
          <a:xfrm>
            <a:off x="486140" y="1477702"/>
            <a:ext cx="7726101" cy="4510267"/>
          </a:xfrm>
        </p:spPr>
        <p:txBody>
          <a:bodyPr/>
          <a:lstStyle/>
          <a:p>
            <a:r>
              <a:rPr lang="en-US" sz="2400" b="1" dirty="0" smtClean="0">
                <a:solidFill>
                  <a:srgbClr val="0C30B8"/>
                </a:solidFill>
              </a:rPr>
              <a:t>Learning Outcomes: Participants shall be able to:</a:t>
            </a:r>
          </a:p>
          <a:p>
            <a:pPr marL="342900" indent="-342900">
              <a:buClr>
                <a:srgbClr val="0C30B8"/>
              </a:buClr>
              <a:buFont typeface="Wingdings" panose="05000000000000000000" pitchFamily="2" charset="2"/>
              <a:buChar char="q"/>
            </a:pPr>
            <a:r>
              <a:rPr lang="en-US" sz="2400" dirty="0" smtClean="0">
                <a:solidFill>
                  <a:schemeClr val="tx1"/>
                </a:solidFill>
              </a:rPr>
              <a:t>Demonstrate understanding of workers’ rights under the OSH Act</a:t>
            </a:r>
          </a:p>
          <a:p>
            <a:pPr marL="342900" indent="-342900">
              <a:buClr>
                <a:srgbClr val="0C30B8"/>
              </a:buClr>
              <a:buFont typeface="Wingdings" panose="05000000000000000000" pitchFamily="2" charset="2"/>
              <a:buChar char="q"/>
            </a:pPr>
            <a:r>
              <a:rPr lang="en-US" sz="2400" dirty="0" smtClean="0">
                <a:solidFill>
                  <a:schemeClr val="tx1"/>
                </a:solidFill>
              </a:rPr>
              <a:t>Demonstrate understanding of procedures for filing a complaint</a:t>
            </a:r>
          </a:p>
          <a:p>
            <a:pPr marL="342900" indent="-342900">
              <a:buClr>
                <a:srgbClr val="0C30B8"/>
              </a:buClr>
              <a:buFont typeface="Wingdings" panose="05000000000000000000" pitchFamily="2" charset="2"/>
              <a:buChar char="q"/>
            </a:pPr>
            <a:r>
              <a:rPr lang="en-US" sz="2400" dirty="0" smtClean="0">
                <a:solidFill>
                  <a:schemeClr val="tx1"/>
                </a:solidFill>
              </a:rPr>
              <a:t>Demonstrate understanding of whistleblower protections</a:t>
            </a:r>
          </a:p>
          <a:p>
            <a:pPr marL="342900" indent="-342900">
              <a:buClr>
                <a:srgbClr val="3333CC"/>
              </a:buClr>
              <a:buFont typeface="Wingdings" panose="05000000000000000000" pitchFamily="2" charset="2"/>
              <a:buChar char="q"/>
            </a:pP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5</a:t>
            </a:fld>
            <a:endParaRPr lang="en-US">
              <a:solidFill>
                <a:srgbClr val="000000">
                  <a:tint val="75000"/>
                </a:srgbClr>
              </a:solidFill>
            </a:endParaRPr>
          </a:p>
        </p:txBody>
      </p:sp>
    </p:spTree>
    <p:extLst>
      <p:ext uri="{BB962C8B-B14F-4D97-AF65-F5344CB8AC3E}">
        <p14:creationId xmlns:p14="http://schemas.microsoft.com/office/powerpoint/2010/main" val="3879901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eaLnBrk="0" hangingPunct="0"/>
            <a:r>
              <a:rPr lang="en-US" b="1" dirty="0">
                <a:solidFill>
                  <a:srgbClr val="0C30B8"/>
                </a:solidFill>
              </a:rPr>
              <a:t>Right to a Safe and Healthful Workplace</a:t>
            </a:r>
            <a:endParaRPr lang="en-US" dirty="0">
              <a:solidFill>
                <a:srgbClr val="0C30B8"/>
              </a:solidFill>
            </a:endParaRPr>
          </a:p>
          <a:p>
            <a:pPr eaLnBrk="0" hangingPunct="0"/>
            <a:r>
              <a:rPr lang="en-US" b="1" dirty="0">
                <a:solidFill>
                  <a:srgbClr val="0C30B8"/>
                </a:solidFill>
              </a:rPr>
              <a:t>Employers’ “General Duty</a:t>
            </a:r>
            <a:r>
              <a:rPr lang="en-US" b="1" dirty="0" smtClean="0">
                <a:solidFill>
                  <a:srgbClr val="0C30B8"/>
                </a:solidFill>
              </a:rPr>
              <a:t>”</a:t>
            </a:r>
          </a:p>
          <a:p>
            <a:pPr eaLnBrk="0" hangingPunct="0"/>
            <a:endParaRPr lang="en-US" dirty="0"/>
          </a:p>
          <a:p>
            <a:pPr eaLnBrk="0" hangingPunct="0"/>
            <a:r>
              <a:rPr lang="en-US" sz="2400" dirty="0" smtClean="0"/>
              <a:t>“Employers </a:t>
            </a:r>
            <a:r>
              <a:rPr lang="en-US" sz="2400" dirty="0"/>
              <a:t>have the responsibility to provide a safe and healthful workplace that is free from serious recognized hazards. This is commonly known as the General Duty Clause of the OSH Act</a:t>
            </a:r>
            <a:r>
              <a:rPr lang="en-US" sz="2400" dirty="0" smtClean="0"/>
              <a:t>.”</a:t>
            </a:r>
            <a:endParaRPr lang="en-US" sz="2400" dirty="0"/>
          </a:p>
          <a:p>
            <a:endParaRPr lang="en-US" dirty="0"/>
          </a:p>
        </p:txBody>
      </p:sp>
      <p:sp>
        <p:nvSpPr>
          <p:cNvPr id="3" name="Title 2"/>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a:t>
            </a:r>
            <a:r>
              <a:rPr lang="en-US" sz="2400" dirty="0" smtClean="0">
                <a:solidFill>
                  <a:schemeClr val="bg1"/>
                </a:solidFill>
              </a:rPr>
              <a:t>slide 6</a:t>
            </a:r>
            <a:endParaRPr lang="en-US" dirty="0">
              <a:solidFill>
                <a:srgbClr val="0C30B8"/>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6</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1265034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 </a:t>
            </a:r>
            <a:r>
              <a:rPr lang="en-US" sz="2400" dirty="0" smtClean="0">
                <a:solidFill>
                  <a:schemeClr val="bg1"/>
                </a:solidFill>
              </a:rPr>
              <a:t>Slide 8</a:t>
            </a:r>
            <a:endParaRPr lang="en-US" sz="2400" dirty="0">
              <a:solidFill>
                <a:srgbClr val="0C30B8"/>
              </a:solidFill>
            </a:endParaRPr>
          </a:p>
        </p:txBody>
      </p:sp>
      <p:sp>
        <p:nvSpPr>
          <p:cNvPr id="3" name="Text Placeholder 2" title="Test Box: Worker's rights: Under the OSH Act you have certain rights. OSHA Guide 3021 provides a general overview of worker rights under the Occupational Safety and Health Act (OSH Act). It is available for free download from www.osha.gov and is included in your trainer packet&quot;"/>
          <p:cNvSpPr>
            <a:spLocks noGrp="1"/>
          </p:cNvSpPr>
          <p:nvPr>
            <p:ph type="body" idx="1"/>
          </p:nvPr>
        </p:nvSpPr>
        <p:spPr>
          <a:xfrm>
            <a:off x="609600" y="1492249"/>
            <a:ext cx="4953000" cy="4908551"/>
          </a:xfrm>
        </p:spPr>
        <p:txBody>
          <a:bodyPr/>
          <a:lstStyle/>
          <a:p>
            <a:pPr>
              <a:buClr>
                <a:srgbClr val="002060"/>
              </a:buClr>
            </a:pPr>
            <a:r>
              <a:rPr lang="en-US" sz="2400" b="1" dirty="0" smtClean="0">
                <a:solidFill>
                  <a:srgbClr val="0C30B8"/>
                </a:solidFill>
              </a:rPr>
              <a:t>Worker rights</a:t>
            </a:r>
            <a:endParaRPr lang="en-US" sz="2400" b="1" dirty="0" smtClean="0">
              <a:solidFill>
                <a:srgbClr val="0070C0"/>
              </a:solidFill>
            </a:endParaRPr>
          </a:p>
          <a:p>
            <a:pPr marL="457200" indent="-457200">
              <a:buClr>
                <a:srgbClr val="0C30B8"/>
              </a:buClr>
              <a:buFont typeface="Wingdings" panose="05000000000000000000" pitchFamily="2" charset="2"/>
              <a:buChar char="q"/>
            </a:pPr>
            <a:r>
              <a:rPr lang="en-US" sz="2400" dirty="0" smtClean="0"/>
              <a:t>Under the OSH Act you have certain rights</a:t>
            </a:r>
          </a:p>
          <a:p>
            <a:pPr marL="457200" indent="-457200">
              <a:buClr>
                <a:srgbClr val="0C30B8"/>
              </a:buClr>
              <a:buFont typeface="Wingdings" panose="05000000000000000000" pitchFamily="2" charset="2"/>
              <a:buChar char="q"/>
            </a:pPr>
            <a:endParaRPr lang="en-US" sz="2400" dirty="0"/>
          </a:p>
          <a:p>
            <a:pPr marL="457200" indent="-457200">
              <a:buClr>
                <a:srgbClr val="0C30B8"/>
              </a:buClr>
              <a:buFont typeface="Wingdings" panose="05000000000000000000" pitchFamily="2" charset="2"/>
              <a:buChar char="q"/>
            </a:pPr>
            <a:r>
              <a:rPr lang="en-US" sz="2400" dirty="0" smtClean="0"/>
              <a:t>OSHA Guide 3021 </a:t>
            </a:r>
            <a:r>
              <a:rPr lang="en-US" sz="2400" dirty="0"/>
              <a:t>provides a general overview of worker rights under the Occupational Safety and Health Act (OSH Act</a:t>
            </a:r>
            <a:r>
              <a:rPr lang="en-US" sz="2400" dirty="0" smtClean="0"/>
              <a:t>)</a:t>
            </a:r>
            <a:endParaRPr lang="en-US" sz="2400" dirty="0"/>
          </a:p>
          <a:p>
            <a:pPr marL="457200" indent="-457200">
              <a:buClr>
                <a:srgbClr val="0C30B8"/>
              </a:buClr>
              <a:buFont typeface="Wingdings" panose="05000000000000000000" pitchFamily="2" charset="2"/>
              <a:buChar char="q"/>
            </a:pPr>
            <a:endParaRPr lang="en-US" sz="2400" dirty="0" smtClean="0"/>
          </a:p>
          <a:p>
            <a:pPr marL="457200" indent="-457200">
              <a:buClr>
                <a:srgbClr val="0C30B8"/>
              </a:buClr>
              <a:buFont typeface="Wingdings" panose="05000000000000000000" pitchFamily="2" charset="2"/>
              <a:buChar char="q"/>
            </a:pPr>
            <a:r>
              <a:rPr lang="en-US" sz="2400" dirty="0" smtClean="0"/>
              <a:t>It is available for free download from </a:t>
            </a:r>
            <a:r>
              <a:rPr lang="en-US" sz="2400" dirty="0" smtClean="0">
                <a:hlinkClick r:id="rId3"/>
              </a:rPr>
              <a:t>Link to OSHA Website</a:t>
            </a:r>
            <a:r>
              <a:rPr lang="en-US" sz="2400" dirty="0" smtClean="0"/>
              <a:t> and is included in your trainer packet </a:t>
            </a:r>
          </a:p>
          <a:p>
            <a:endParaRPr lang="en-US"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7</a:t>
            </a:fld>
            <a:endParaRPr lang="en-US">
              <a:solidFill>
                <a:srgbClr val="000000">
                  <a:tint val="75000"/>
                </a:srgbClr>
              </a:solidFill>
            </a:endParaRPr>
          </a:p>
        </p:txBody>
      </p:sp>
      <p:pic>
        <p:nvPicPr>
          <p:cNvPr id="6" name="Picture 2" descr="C:\Users\mrozowsk\Desktop\osha3021Workers rights_Page_01.jpg" title="Photo - OSHA Brochure titled &quot;Workers' Right&qu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1600200"/>
            <a:ext cx="2344799" cy="512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221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 </a:t>
            </a:r>
            <a:r>
              <a:rPr lang="en-US" sz="2400" dirty="0" smtClean="0">
                <a:solidFill>
                  <a:schemeClr val="bg1"/>
                </a:solidFill>
              </a:rPr>
              <a:t>slide9</a:t>
            </a:r>
            <a:endParaRPr lang="en-US" dirty="0">
              <a:solidFill>
                <a:srgbClr val="0C30B8"/>
              </a:solidFill>
            </a:endParaRPr>
          </a:p>
        </p:txBody>
      </p:sp>
      <p:sp>
        <p:nvSpPr>
          <p:cNvPr id="3" name="Text Placeholder 2"/>
          <p:cNvSpPr>
            <a:spLocks noGrp="1"/>
          </p:cNvSpPr>
          <p:nvPr>
            <p:ph type="body" idx="1"/>
          </p:nvPr>
        </p:nvSpPr>
        <p:spPr>
          <a:xfrm>
            <a:off x="457200" y="1447800"/>
            <a:ext cx="7726101" cy="3724153"/>
          </a:xfrm>
        </p:spPr>
        <p:txBody>
          <a:bodyPr/>
          <a:lstStyle/>
          <a:p>
            <a:pPr marL="139700">
              <a:lnSpc>
                <a:spcPct val="115000"/>
              </a:lnSpc>
            </a:pPr>
            <a:r>
              <a:rPr lang="en-US" sz="2400" b="1" dirty="0">
                <a:solidFill>
                  <a:srgbClr val="0C30B8"/>
                </a:solidFill>
              </a:rPr>
              <a:t>Worker </a:t>
            </a:r>
            <a:r>
              <a:rPr lang="en-US" sz="2400" b="1" dirty="0" smtClean="0">
                <a:solidFill>
                  <a:srgbClr val="0C30B8"/>
                </a:solidFill>
              </a:rPr>
              <a:t>Rights - you have the right to:</a:t>
            </a:r>
          </a:p>
          <a:p>
            <a:pPr marL="139700">
              <a:lnSpc>
                <a:spcPct val="115000"/>
              </a:lnSpc>
            </a:pPr>
            <a:endParaRPr lang="en" sz="2400" b="1" dirty="0" smtClean="0">
              <a:solidFill>
                <a:srgbClr val="0C30B8"/>
              </a:solidFill>
            </a:endParaRPr>
          </a:p>
          <a:p>
            <a:pPr marL="482600" lvl="0" indent="-342900">
              <a:lnSpc>
                <a:spcPct val="115000"/>
              </a:lnSpc>
              <a:buClr>
                <a:srgbClr val="0C30B8"/>
              </a:buClr>
              <a:buFont typeface="Wingdings" panose="05000000000000000000" pitchFamily="2" charset="2"/>
              <a:buChar char="q"/>
            </a:pPr>
            <a:r>
              <a:rPr lang="en" sz="2400" dirty="0" smtClean="0"/>
              <a:t>Receive </a:t>
            </a:r>
            <a:r>
              <a:rPr lang="en" sz="2400" dirty="0"/>
              <a:t>information from your employer </a:t>
            </a:r>
            <a:r>
              <a:rPr lang="en" sz="2400" dirty="0" smtClean="0"/>
              <a:t>about hazards and safety measures in the workplace</a:t>
            </a:r>
          </a:p>
          <a:p>
            <a:pPr marL="139700" lvl="0">
              <a:lnSpc>
                <a:spcPct val="115000"/>
              </a:lnSpc>
              <a:buClr>
                <a:srgbClr val="0C30B8"/>
              </a:buClr>
            </a:pPr>
            <a:endParaRPr lang="en" sz="2400" dirty="0" smtClean="0"/>
          </a:p>
          <a:p>
            <a:pPr marL="482600" lvl="0" indent="-342900">
              <a:lnSpc>
                <a:spcPct val="115000"/>
              </a:lnSpc>
              <a:buClr>
                <a:srgbClr val="0C30B8"/>
              </a:buClr>
              <a:buFont typeface="Wingdings" panose="05000000000000000000" pitchFamily="2" charset="2"/>
              <a:buChar char="q"/>
            </a:pPr>
            <a:r>
              <a:rPr lang="en" sz="2400" dirty="0" smtClean="0"/>
              <a:t>“Refuse to work in an imminent danger situation, under certain conditions” </a:t>
            </a:r>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8</a:t>
            </a:fld>
            <a:endParaRPr lang="en-US">
              <a:solidFill>
                <a:srgbClr val="000000">
                  <a:tint val="75000"/>
                </a:srgbClr>
              </a:solidFill>
            </a:endParaRPr>
          </a:p>
        </p:txBody>
      </p:sp>
      <p:sp>
        <p:nvSpPr>
          <p:cNvPr id="6" name="Rectangle 5"/>
          <p:cNvSpPr/>
          <p:nvPr/>
        </p:nvSpPr>
        <p:spPr>
          <a:xfrm>
            <a:off x="3196771" y="5665373"/>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
        <p:nvSpPr>
          <p:cNvPr id="7" name="Rectangle 6"/>
          <p:cNvSpPr/>
          <p:nvPr/>
        </p:nvSpPr>
        <p:spPr>
          <a:xfrm>
            <a:off x="990600" y="5943600"/>
            <a:ext cx="7543800" cy="523220"/>
          </a:xfrm>
          <a:prstGeom prst="rect">
            <a:avLst/>
          </a:prstGeom>
        </p:spPr>
        <p:txBody>
          <a:bodyPr wrap="square">
            <a:spAutoFit/>
          </a:bodyPr>
          <a:lstStyle/>
          <a:p>
            <a:pPr>
              <a:spcBef>
                <a:spcPts val="0"/>
              </a:spcBef>
              <a:buNone/>
            </a:pPr>
            <a:r>
              <a:rPr lang="en" sz="1400" dirty="0" smtClean="0"/>
              <a:t>Source: </a:t>
            </a:r>
            <a:r>
              <a:rPr lang="en-US" sz="1400" dirty="0" smtClean="0">
                <a:hlinkClick r:id="rId3"/>
              </a:rPr>
              <a:t>Link to Workers' Rights on OSHA Website</a:t>
            </a:r>
            <a:endParaRPr lang="en" sz="1400" dirty="0" smtClean="0"/>
          </a:p>
          <a:p>
            <a:pPr>
              <a:spcBef>
                <a:spcPts val="0"/>
              </a:spcBef>
              <a:buNone/>
            </a:pPr>
            <a:endParaRPr lang="en" sz="1400" dirty="0"/>
          </a:p>
        </p:txBody>
      </p:sp>
    </p:spTree>
    <p:extLst>
      <p:ext uri="{BB962C8B-B14F-4D97-AF65-F5344CB8AC3E}">
        <p14:creationId xmlns:p14="http://schemas.microsoft.com/office/powerpoint/2010/main" val="3077414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 - </a:t>
            </a:r>
            <a:r>
              <a:rPr lang="en-US" sz="2400" dirty="0" smtClean="0">
                <a:solidFill>
                  <a:srgbClr val="0C30B8"/>
                </a:solidFill>
              </a:rPr>
              <a:t>Module 8 </a:t>
            </a:r>
            <a:r>
              <a:rPr lang="en-US" sz="2400" dirty="0" smtClean="0">
                <a:solidFill>
                  <a:schemeClr val="bg1"/>
                </a:solidFill>
              </a:rPr>
              <a:t>slide 1</a:t>
            </a:r>
            <a:endParaRPr lang="en" dirty="0">
              <a:solidFill>
                <a:srgbClr val="0C30B8"/>
              </a:solidFill>
            </a:endParaRPr>
          </a:p>
        </p:txBody>
      </p:sp>
      <p:sp>
        <p:nvSpPr>
          <p:cNvPr id="44" name="Shape 44"/>
          <p:cNvSpPr txBox="1">
            <a:spLocks noGrp="1"/>
          </p:cNvSpPr>
          <p:nvPr>
            <p:ph type="body" idx="1"/>
          </p:nvPr>
        </p:nvSpPr>
        <p:spPr>
          <a:xfrm>
            <a:off x="457200" y="1509401"/>
            <a:ext cx="8229600" cy="4967599"/>
          </a:xfrm>
          <a:prstGeom prst="rect">
            <a:avLst/>
          </a:prstGeom>
        </p:spPr>
        <p:txBody>
          <a:bodyPr lIns="91425" tIns="91425" rIns="91425" bIns="91425" anchor="t" anchorCtr="0">
            <a:noAutofit/>
          </a:bodyPr>
          <a:lstStyle/>
          <a:p>
            <a:pPr marL="139700">
              <a:lnSpc>
                <a:spcPct val="115000"/>
              </a:lnSpc>
            </a:pPr>
            <a:r>
              <a:rPr lang="en-US" sz="2400" b="1" dirty="0" smtClean="0">
                <a:solidFill>
                  <a:srgbClr val="0C30B8"/>
                </a:solidFill>
              </a:rPr>
              <a:t>Worker </a:t>
            </a:r>
            <a:r>
              <a:rPr lang="en-US" sz="2400" b="1" dirty="0">
                <a:solidFill>
                  <a:srgbClr val="0C30B8"/>
                </a:solidFill>
              </a:rPr>
              <a:t>Rights - you have the right to</a:t>
            </a:r>
            <a:r>
              <a:rPr lang="en-US" sz="2400" b="1" dirty="0" smtClean="0">
                <a:solidFill>
                  <a:srgbClr val="0C30B8"/>
                </a:solidFill>
              </a:rPr>
              <a:t>:</a:t>
            </a:r>
          </a:p>
          <a:p>
            <a:pPr marL="139700">
              <a:lnSpc>
                <a:spcPct val="115000"/>
              </a:lnSpc>
            </a:pPr>
            <a:endParaRPr lang="en" sz="2400" b="1" dirty="0">
              <a:solidFill>
                <a:srgbClr val="0C30B8"/>
              </a:solidFill>
            </a:endParaRPr>
          </a:p>
          <a:p>
            <a:pPr marL="482600" lvl="0" indent="-342900" rtl="0">
              <a:spcBef>
                <a:spcPts val="0"/>
              </a:spcBef>
              <a:buClr>
                <a:srgbClr val="0C30B8"/>
              </a:buClr>
              <a:buSzPct val="100000"/>
              <a:buFont typeface="Wingdings" panose="05000000000000000000" pitchFamily="2" charset="2"/>
              <a:buChar char="q"/>
            </a:pPr>
            <a:r>
              <a:rPr lang="en" sz="2400" dirty="0" smtClean="0"/>
              <a:t>Right </a:t>
            </a:r>
            <a:r>
              <a:rPr lang="en" sz="2400" dirty="0"/>
              <a:t>to request an OSHA inspection for hazards, and violations under OSHA (may remain anonymous)</a:t>
            </a:r>
          </a:p>
          <a:p>
            <a:pPr marL="482600" lvl="0" indent="-342900" rtl="0">
              <a:spcBef>
                <a:spcPts val="0"/>
              </a:spcBef>
              <a:buClr>
                <a:srgbClr val="0C30B8"/>
              </a:buClr>
              <a:buSzPct val="100000"/>
              <a:buFont typeface="Wingdings" panose="05000000000000000000" pitchFamily="2" charset="2"/>
              <a:buChar char="q"/>
            </a:pPr>
            <a:r>
              <a:rPr lang="en" sz="2400" dirty="0"/>
              <a:t>Have an authorized employee representative accompany the OSHA inspector during </a:t>
            </a:r>
            <a:r>
              <a:rPr lang="en" sz="2400" dirty="0" smtClean="0"/>
              <a:t>the </a:t>
            </a:r>
            <a:r>
              <a:rPr lang="en" sz="2400" dirty="0"/>
              <a:t>inspection</a:t>
            </a:r>
          </a:p>
          <a:p>
            <a:pPr marL="482600" lvl="0" indent="-342900" rtl="0">
              <a:spcBef>
                <a:spcPts val="0"/>
              </a:spcBef>
              <a:buClr>
                <a:srgbClr val="0C30B8"/>
              </a:buClr>
              <a:buSzPct val="100000"/>
              <a:buFont typeface="Wingdings" panose="05000000000000000000" pitchFamily="2" charset="2"/>
              <a:buChar char="q"/>
            </a:pPr>
            <a:r>
              <a:rPr lang="en" sz="2400" dirty="0"/>
              <a:t>Meet informally with the OSHA officer (may be a private meeting)</a:t>
            </a:r>
          </a:p>
          <a:p>
            <a:pPr marL="482600" lvl="0" indent="-342900" rtl="0">
              <a:spcBef>
                <a:spcPts val="0"/>
              </a:spcBef>
              <a:buClr>
                <a:srgbClr val="0C30B8"/>
              </a:buClr>
              <a:buSzPct val="100000"/>
              <a:buFont typeface="Wingdings" panose="05000000000000000000" pitchFamily="2" charset="2"/>
              <a:buChar char="q"/>
            </a:pPr>
            <a:r>
              <a:rPr lang="en" sz="2400" dirty="0"/>
              <a:t>Ask OSHA about any tests performed in the workplace or results of inspections</a:t>
            </a:r>
          </a:p>
          <a:p>
            <a:pPr>
              <a:spcBef>
                <a:spcPts val="0"/>
              </a:spcBef>
              <a:buNone/>
            </a:pPr>
            <a:endParaRPr dirty="0"/>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9</a:t>
            </a:fld>
            <a:endParaRPr lang="en-US">
              <a:solidFill>
                <a:srgbClr val="000000">
                  <a:tint val="75000"/>
                </a:srgbClr>
              </a:solidFill>
            </a:endParaRPr>
          </a:p>
        </p:txBody>
      </p:sp>
      <p:sp>
        <p:nvSpPr>
          <p:cNvPr id="4" name="Rectangle 3"/>
          <p:cNvSpPr/>
          <p:nvPr/>
        </p:nvSpPr>
        <p:spPr>
          <a:xfrm>
            <a:off x="1295400" y="6255657"/>
            <a:ext cx="7543800" cy="523220"/>
          </a:xfrm>
          <a:prstGeom prst="rect">
            <a:avLst/>
          </a:prstGeom>
        </p:spPr>
        <p:txBody>
          <a:bodyPr wrap="square">
            <a:spAutoFit/>
          </a:bodyPr>
          <a:lstStyle/>
          <a:p>
            <a:pPr>
              <a:spcBef>
                <a:spcPts val="0"/>
              </a:spcBef>
              <a:buNone/>
            </a:pPr>
            <a:r>
              <a:rPr lang="en" sz="1400" dirty="0" smtClean="0"/>
              <a:t>Source: </a:t>
            </a:r>
            <a:r>
              <a:rPr lang="en-US" sz="1400" dirty="0" smtClean="0">
                <a:hlinkClick r:id="rId3"/>
              </a:rPr>
              <a:t>Link to Workers' Right on OSHA Website</a:t>
            </a:r>
            <a:endParaRPr lang="en" sz="1400" dirty="0" smtClean="0"/>
          </a:p>
          <a:p>
            <a:pPr>
              <a:spcBef>
                <a:spcPts val="0"/>
              </a:spcBef>
              <a:buNone/>
            </a:pPr>
            <a:endParaRPr lang="en" sz="1400" dirty="0"/>
          </a:p>
        </p:txBody>
      </p:sp>
    </p:spTree>
    <p:extLst>
      <p:ext uri="{BB962C8B-B14F-4D97-AF65-F5344CB8AC3E}">
        <p14:creationId xmlns:p14="http://schemas.microsoft.com/office/powerpoint/2010/main" val="2581738654"/>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2533</Words>
  <Application>Microsoft Office PowerPoint</Application>
  <PresentationFormat>Letter Paper (8.5x11 in)</PresentationFormat>
  <Paragraphs>339</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swiss</vt:lpstr>
      <vt:lpstr>Workers’ Rights - Module 8</vt:lpstr>
      <vt:lpstr>Workers’ Rights - Module 8 slide2</vt:lpstr>
      <vt:lpstr>Workers’ Rights - Module 8slide 3</vt:lpstr>
      <vt:lpstr>       Workers’ Rights – Module 1slide 4 </vt:lpstr>
      <vt:lpstr>Workers’ Rights - Module 1slide 5</vt:lpstr>
      <vt:lpstr>Workers’ Rights - Module 8slide 6</vt:lpstr>
      <vt:lpstr>Workers’ Rights - Module 8 Slide 8</vt:lpstr>
      <vt:lpstr>Workers’ Rights - Module 8 slide9</vt:lpstr>
      <vt:lpstr>Workers’ Rights - Module 8 slide 1</vt:lpstr>
      <vt:lpstr>Workers’ Rights - Module 8 slide 10</vt:lpstr>
      <vt:lpstr>Workers’ Rights - Module 8 slide 11</vt:lpstr>
      <vt:lpstr>Workers’ Rights - Module 8 slide 12</vt:lpstr>
      <vt:lpstr>Workers’ Rights - Module 8 slide 13</vt:lpstr>
      <vt:lpstr>Workers’ Rights - Module 8 slide 14</vt:lpstr>
      <vt:lpstr>Workers’ Rights - Module 8 slide 15</vt:lpstr>
      <vt:lpstr>Workers’ Rights - Module 8 slide 16</vt:lpstr>
      <vt:lpstr>Workers’ Rights - Module 8 slide 17</vt:lpstr>
      <vt:lpstr>Workers’ Rights - Module 8 slide 18</vt:lpstr>
      <vt:lpstr>Workers’ Rights - Module 8 slide 19</vt:lpstr>
      <vt:lpstr>Workers’ Rights - Module 8 slide 20</vt:lpstr>
      <vt:lpstr>Workers’ Rights - Module 8 slide 21</vt:lpstr>
      <vt:lpstr>Workers’ Rights - Module 8 slide 22</vt:lpstr>
      <vt:lpstr>Workers’ Rights - Module 8 slide 23</vt:lpstr>
      <vt:lpstr>Workers’ Rights - Module 8 slide 24</vt:lpstr>
      <vt:lpstr>Workers’ Rights - Module 8 slide 25</vt:lpstr>
      <vt:lpstr>Workers’ Rights - Module 8 slide 26</vt:lpstr>
      <vt:lpstr>Workers’ Rights - Module 8 slide 27</vt:lpstr>
      <vt:lpstr>Workers’ Rights - Module 8 slide 28</vt:lpstr>
      <vt:lpstr>Workers’ Rights - Module 8 slide 29</vt:lpstr>
      <vt:lpstr>Workers’ Rights - Module 8 slide 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2018-07-23T20:14:34Z</dcterms:created>
  <dcterms:modified xsi:type="dcterms:W3CDTF">2018-07-23T20:14:49Z</dcterms:modified>
</cp:coreProperties>
</file>