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18"/>
  </p:notesMasterIdLst>
  <p:sldIdLst>
    <p:sldId id="257" r:id="rId2"/>
    <p:sldId id="258" r:id="rId3"/>
    <p:sldId id="259" r:id="rId4"/>
    <p:sldId id="260" r:id="rId5"/>
    <p:sldId id="261" r:id="rId6"/>
    <p:sldId id="278" r:id="rId7"/>
    <p:sldId id="263" r:id="rId8"/>
    <p:sldId id="265" r:id="rId9"/>
    <p:sldId id="266" r:id="rId10"/>
    <p:sldId id="267" r:id="rId11"/>
    <p:sldId id="268" r:id="rId12"/>
    <p:sldId id="269" r:id="rId13"/>
    <p:sldId id="270" r:id="rId14"/>
    <p:sldId id="272" r:id="rId15"/>
    <p:sldId id="274" r:id="rId16"/>
    <p:sldId id="275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30B8"/>
    <a:srgbClr val="0C28B8"/>
    <a:srgbClr val="0CFFCC"/>
    <a:srgbClr val="0C23B8"/>
    <a:srgbClr val="0C19B8"/>
    <a:srgbClr val="195AAA"/>
    <a:srgbClr val="0066C3"/>
    <a:srgbClr val="0066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600" autoAdjust="0"/>
    <p:restoredTop sz="86364" autoAdjust="0"/>
  </p:normalViewPr>
  <p:slideViewPr>
    <p:cSldViewPr>
      <p:cViewPr varScale="1">
        <p:scale>
          <a:sx n="99" d="100"/>
          <a:sy n="99" d="100"/>
        </p:scale>
        <p:origin x="1566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564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D2DAE8-56D8-4589-858B-37A121C6530A}" type="datetimeFigureOut">
              <a:rPr lang="en-US" smtClean="0"/>
              <a:t>7/24/2018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5D916B-9527-4711-9684-671EAA245E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1035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685802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module is to be presented at the “Train the Trainer” sessions.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898565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04" name="Shape 204"/>
          <p:cNvSpPr txBox="1">
            <a:spLocks noGrp="1"/>
          </p:cNvSpPr>
          <p:nvPr>
            <p:ph type="body" idx="1"/>
          </p:nvPr>
        </p:nvSpPr>
        <p:spPr>
          <a:xfrm>
            <a:off x="685802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Michigan State University developed a training website for this safety training program.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8470156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04" name="Shape 204"/>
          <p:cNvSpPr txBox="1">
            <a:spLocks noGrp="1"/>
          </p:cNvSpPr>
          <p:nvPr>
            <p:ph type="body" idx="1"/>
          </p:nvPr>
        </p:nvSpPr>
        <p:spPr>
          <a:xfrm>
            <a:off x="685802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Training should address State Plans in states where training is conducted in a state with a State Plan. This slide indicates to check your state plan.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8470156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04" name="Shape 204"/>
          <p:cNvSpPr txBox="1">
            <a:spLocks noGrp="1"/>
          </p:cNvSpPr>
          <p:nvPr>
            <p:ph type="body" idx="1"/>
          </p:nvPr>
        </p:nvSpPr>
        <p:spPr>
          <a:xfrm>
            <a:off x="685802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slide presents an OSHA map showing states with State Plans.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8470156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04" name="Shape 204"/>
          <p:cNvSpPr txBox="1">
            <a:spLocks noGrp="1"/>
          </p:cNvSpPr>
          <p:nvPr>
            <p:ph type="body" idx="1"/>
          </p:nvPr>
        </p:nvSpPr>
        <p:spPr>
          <a:xfrm>
            <a:off x="685802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Speaker should provide a link to the State Plan when presenting in states with State Plans.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8470156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Speaker should identify the program objectives.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5D916B-9527-4711-9684-671EAA245E0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82923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04" name="Shape 204"/>
          <p:cNvSpPr txBox="1">
            <a:spLocks noGrp="1"/>
          </p:cNvSpPr>
          <p:nvPr>
            <p:ph type="body" idx="1"/>
          </p:nvPr>
        </p:nvSpPr>
        <p:spPr>
          <a:xfrm>
            <a:off x="685802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Speaker to provide an overview of the day training schedule.</a:t>
            </a:r>
            <a:endParaRPr lang="en-US" dirty="0" smtClean="0"/>
          </a:p>
          <a:p>
            <a:pPr>
              <a:spcBef>
                <a:spcPts val="0"/>
              </a:spcBef>
              <a:buNone/>
            </a:pPr>
            <a:endParaRPr lang="en-US" dirty="0" smtClean="0"/>
          </a:p>
          <a:p>
            <a:pPr>
              <a:spcBef>
                <a:spcPts val="0"/>
              </a:spcBef>
              <a:buNone/>
            </a:pPr>
            <a:r>
              <a:rPr lang="en-US" dirty="0" smtClean="0"/>
              <a:t>*Please note that this schedule is for the “Train</a:t>
            </a:r>
            <a:r>
              <a:rPr lang="en-US" baseline="0" dirty="0" smtClean="0"/>
              <a:t> the Trainer” </a:t>
            </a:r>
            <a:r>
              <a:rPr lang="en-US" dirty="0" smtClean="0"/>
              <a:t>session. The</a:t>
            </a:r>
            <a:r>
              <a:rPr lang="en-US" baseline="0" dirty="0" smtClean="0"/>
              <a:t> schedule can be broken into multiple sessions for the secondary trainings.</a:t>
            </a:r>
            <a:r>
              <a:rPr lang="en-US" dirty="0" smtClean="0"/>
              <a:t> 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8470156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04" name="Shape 204"/>
          <p:cNvSpPr txBox="1">
            <a:spLocks noGrp="1"/>
          </p:cNvSpPr>
          <p:nvPr>
            <p:ph type="body" idx="1"/>
          </p:nvPr>
        </p:nvSpPr>
        <p:spPr>
          <a:xfrm>
            <a:off x="685802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Speaker to provide an overview of the day training schedule.</a:t>
            </a: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*Please note that this schedule is for the</a:t>
            </a:r>
            <a:r>
              <a:rPr lang="en-US" baseline="0" dirty="0" smtClean="0"/>
              <a:t> “Train the </a:t>
            </a:r>
            <a:r>
              <a:rPr lang="en-US" dirty="0" smtClean="0"/>
              <a:t>Trainer” session. The</a:t>
            </a:r>
            <a:r>
              <a:rPr lang="en-US" baseline="0" dirty="0" smtClean="0"/>
              <a:t> schedule can be broken into multiple sessions for the secondary trainings.</a:t>
            </a:r>
            <a:r>
              <a:rPr lang="en-US" dirty="0" smtClean="0"/>
              <a:t> </a:t>
            </a:r>
          </a:p>
          <a:p>
            <a:pPr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847015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04" name="Shape 204"/>
          <p:cNvSpPr txBox="1">
            <a:spLocks noGrp="1"/>
          </p:cNvSpPr>
          <p:nvPr>
            <p:ph type="body" idx="1"/>
          </p:nvPr>
        </p:nvSpPr>
        <p:spPr>
          <a:xfrm>
            <a:off x="685802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Include speaker name and contact information.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847015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04" name="Shape 204"/>
          <p:cNvSpPr txBox="1">
            <a:spLocks noGrp="1"/>
          </p:cNvSpPr>
          <p:nvPr>
            <p:ph type="body" idx="1"/>
          </p:nvPr>
        </p:nvSpPr>
        <p:spPr>
          <a:xfrm>
            <a:off x="685802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Speakers should present logistics and event rules.  Present emergency exit procedures.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847015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04" name="Shape 204"/>
          <p:cNvSpPr txBox="1">
            <a:spLocks noGrp="1"/>
          </p:cNvSpPr>
          <p:nvPr>
            <p:ph type="body" idx="1"/>
          </p:nvPr>
        </p:nvSpPr>
        <p:spPr>
          <a:xfrm>
            <a:off x="685802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Speaker to provide grant materials acknowledgment.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847015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04" name="Shape 204"/>
          <p:cNvSpPr txBox="1">
            <a:spLocks noGrp="1"/>
          </p:cNvSpPr>
          <p:nvPr>
            <p:ph type="body" idx="1"/>
          </p:nvPr>
        </p:nvSpPr>
        <p:spPr>
          <a:xfrm>
            <a:off x="685802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Speaker to stress “Recognition, Abatement, Avoidance and Prevention” as well as worker rights.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847015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04" name="Shape 204"/>
          <p:cNvSpPr txBox="1">
            <a:spLocks noGrp="1"/>
          </p:cNvSpPr>
          <p:nvPr>
            <p:ph type="body" idx="1"/>
          </p:nvPr>
        </p:nvSpPr>
        <p:spPr>
          <a:xfrm>
            <a:off x="685802" y="4343400"/>
            <a:ext cx="5486399" cy="4114800"/>
          </a:xfrm>
          <a:prstGeom prst="rect">
            <a:avLst/>
          </a:prstGeom>
        </p:spPr>
        <p:txBody>
          <a:bodyPr lIns="89715" tIns="89715" rIns="89715" bIns="89715" anchor="t" anchorCtr="0">
            <a:noAutofit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847015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04" name="Shape 204"/>
          <p:cNvSpPr txBox="1">
            <a:spLocks noGrp="1"/>
          </p:cNvSpPr>
          <p:nvPr>
            <p:ph type="body" idx="1"/>
          </p:nvPr>
        </p:nvSpPr>
        <p:spPr>
          <a:xfrm>
            <a:off x="685802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American Institute of Steel Construction (AISC) has many useful resources. Speaker should direct attendees to visit the AISC safety channel. The URL is listed on the slide. 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847015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04" name="Shape 204"/>
          <p:cNvSpPr txBox="1">
            <a:spLocks noGrp="1"/>
          </p:cNvSpPr>
          <p:nvPr>
            <p:ph type="body" idx="1"/>
          </p:nvPr>
        </p:nvSpPr>
        <p:spPr>
          <a:xfrm>
            <a:off x="685802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American Institute of Steel Construction (AISC) has a certification program for fabricators. The URL is listed on the slide.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847015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04" name="Shape 204"/>
          <p:cNvSpPr txBox="1">
            <a:spLocks noGrp="1"/>
          </p:cNvSpPr>
          <p:nvPr>
            <p:ph type="body" idx="1"/>
          </p:nvPr>
        </p:nvSpPr>
        <p:spPr>
          <a:xfrm>
            <a:off x="685802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American Institute of Steel Construction (AISC) has developed a safety program for fabricators. The URL is listed on the slide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847015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hape 11"/>
          <p:cNvCxnSpPr/>
          <p:nvPr/>
        </p:nvCxnSpPr>
        <p:spPr>
          <a:xfrm>
            <a:off x="457200" y="548639"/>
            <a:ext cx="8229600" cy="0"/>
          </a:xfrm>
          <a:prstGeom prst="straightConnector1">
            <a:avLst/>
          </a:prstGeom>
          <a:noFill/>
          <a:ln w="57150" cap="flat">
            <a:solidFill>
              <a:srgbClr val="1155CC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2" name="Shape 12"/>
          <p:cNvCxnSpPr/>
          <p:nvPr/>
        </p:nvCxnSpPr>
        <p:spPr>
          <a:xfrm>
            <a:off x="457200" y="4628449"/>
            <a:ext cx="8229600" cy="0"/>
          </a:xfrm>
          <a:prstGeom prst="straightConnector1">
            <a:avLst/>
          </a:prstGeom>
          <a:noFill/>
          <a:ln w="57150" cap="flat">
            <a:solidFill>
              <a:srgbClr val="1155CC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52755-1F0B-4607-9FD3-E7BB968BEB3F}" type="datetime1">
              <a:rPr lang="en-US" smtClean="0">
                <a:solidFill>
                  <a:srgbClr val="000000">
                    <a:tint val="75000"/>
                  </a:srgbClr>
                </a:solidFill>
              </a:rPr>
              <a:t>7/24/2018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18419-AC6D-4ED2-A892-A000DD3A58AB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19043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 txBox="1">
            <a:spLocks noGrp="1"/>
          </p:cNvSpPr>
          <p:nvPr>
            <p:ph type="body" idx="1"/>
          </p:nvPr>
        </p:nvSpPr>
        <p:spPr>
          <a:xfrm>
            <a:off x="544013" y="1524002"/>
            <a:ext cx="7726101" cy="3724153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dirty="0"/>
          </a:p>
        </p:txBody>
      </p:sp>
      <p:cxnSp>
        <p:nvCxnSpPr>
          <p:cNvPr id="16" name="Shape 16"/>
          <p:cNvCxnSpPr/>
          <p:nvPr/>
        </p:nvCxnSpPr>
        <p:spPr>
          <a:xfrm>
            <a:off x="457200" y="1524000"/>
            <a:ext cx="8229600" cy="0"/>
          </a:xfrm>
          <a:prstGeom prst="straightConnector1">
            <a:avLst/>
          </a:prstGeom>
          <a:noFill/>
          <a:ln w="50800" cap="flat">
            <a:solidFill>
              <a:srgbClr val="1155CC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TextBox 3"/>
          <p:cNvSpPr txBox="1"/>
          <p:nvPr userDrawn="1"/>
        </p:nvSpPr>
        <p:spPr>
          <a:xfrm>
            <a:off x="5497977" y="5617580"/>
            <a:ext cx="53822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400" kern="0" dirty="0">
              <a:solidFill>
                <a:srgbClr val="000000"/>
              </a:solidFill>
              <a:cs typeface="Arial"/>
              <a:sym typeface="Arial"/>
              <a:rtl val="0"/>
            </a:endParaRPr>
          </a:p>
          <a:p>
            <a:endParaRPr lang="en-US" sz="1400" kern="0" dirty="0">
              <a:solidFill>
                <a:srgbClr val="000000"/>
              </a:solidFill>
              <a:cs typeface="Arial"/>
              <a:sym typeface="Arial"/>
              <a:rtl val="0"/>
            </a:endParaRPr>
          </a:p>
          <a:p>
            <a:endParaRPr lang="en-US" sz="1400" kern="0" dirty="0">
              <a:solidFill>
                <a:srgbClr val="000000"/>
              </a:solidFill>
              <a:cs typeface="Arial"/>
              <a:sym typeface="Arial"/>
              <a:rtl val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6C756-A9D0-464F-8A52-080DFF8C9B4E}" type="datetime1">
              <a:rPr lang="en-US" smtClean="0">
                <a:solidFill>
                  <a:srgbClr val="000000">
                    <a:tint val="75000"/>
                  </a:srgbClr>
                </a:solidFill>
              </a:rPr>
              <a:t>7/24/2018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18419-AC6D-4ED2-A892-A000DD3A58AB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7458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rtl="0">
              <a:spcBef>
                <a:spcPts val="0"/>
              </a:spcBef>
              <a:buClr>
                <a:srgbClr val="1155CC"/>
              </a:buClr>
              <a:buSzPct val="100000"/>
              <a:buNone/>
              <a:defRPr sz="3600" b="1">
                <a:solidFill>
                  <a:srgbClr val="1155CC"/>
                </a:solidFill>
              </a:defRPr>
            </a:lvl1pPr>
            <a:lvl2pPr rtl="0">
              <a:spcBef>
                <a:spcPts val="0"/>
              </a:spcBef>
              <a:buClr>
                <a:schemeClr val="accent1"/>
              </a:buClr>
              <a:buSzPct val="100000"/>
              <a:buNone/>
              <a:defRPr sz="3600" b="1">
                <a:solidFill>
                  <a:schemeClr val="accent1"/>
                </a:solidFill>
              </a:defRPr>
            </a:lvl2pPr>
            <a:lvl3pPr rtl="0">
              <a:spcBef>
                <a:spcPts val="0"/>
              </a:spcBef>
              <a:buClr>
                <a:schemeClr val="accent1"/>
              </a:buClr>
              <a:buSzPct val="100000"/>
              <a:buNone/>
              <a:defRPr sz="3600" b="1">
                <a:solidFill>
                  <a:schemeClr val="accent1"/>
                </a:solidFill>
              </a:defRPr>
            </a:lvl3pPr>
            <a:lvl4pPr rtl="0">
              <a:spcBef>
                <a:spcPts val="0"/>
              </a:spcBef>
              <a:buClr>
                <a:schemeClr val="accent1"/>
              </a:buClr>
              <a:buSzPct val="100000"/>
              <a:buNone/>
              <a:defRPr sz="3600" b="1">
                <a:solidFill>
                  <a:schemeClr val="accent1"/>
                </a:solidFill>
              </a:defRPr>
            </a:lvl4pPr>
            <a:lvl5pPr rtl="0">
              <a:spcBef>
                <a:spcPts val="0"/>
              </a:spcBef>
              <a:buClr>
                <a:schemeClr val="accent1"/>
              </a:buClr>
              <a:buSzPct val="100000"/>
              <a:buNone/>
              <a:defRPr sz="3600" b="1">
                <a:solidFill>
                  <a:schemeClr val="accent1"/>
                </a:solidFill>
              </a:defRPr>
            </a:lvl5pPr>
            <a:lvl6pPr rtl="0">
              <a:spcBef>
                <a:spcPts val="0"/>
              </a:spcBef>
              <a:buClr>
                <a:schemeClr val="accent1"/>
              </a:buClr>
              <a:buSzPct val="100000"/>
              <a:buNone/>
              <a:defRPr sz="3600" b="1">
                <a:solidFill>
                  <a:schemeClr val="accent1"/>
                </a:solidFill>
              </a:defRPr>
            </a:lvl6pPr>
            <a:lvl7pPr rtl="0">
              <a:spcBef>
                <a:spcPts val="0"/>
              </a:spcBef>
              <a:buClr>
                <a:schemeClr val="accent1"/>
              </a:buClr>
              <a:buSzPct val="100000"/>
              <a:buNone/>
              <a:defRPr sz="3600" b="1">
                <a:solidFill>
                  <a:schemeClr val="accent1"/>
                </a:solidFill>
              </a:defRPr>
            </a:lvl7pPr>
            <a:lvl8pPr rtl="0">
              <a:spcBef>
                <a:spcPts val="0"/>
              </a:spcBef>
              <a:buClr>
                <a:schemeClr val="accent1"/>
              </a:buClr>
              <a:buSzPct val="100000"/>
              <a:buNone/>
              <a:defRPr sz="3600" b="1">
                <a:solidFill>
                  <a:schemeClr val="accent1"/>
                </a:solidFill>
              </a:defRPr>
            </a:lvl8pPr>
            <a:lvl9pPr rtl="0">
              <a:spcBef>
                <a:spcPts val="0"/>
              </a:spcBef>
              <a:buClr>
                <a:schemeClr val="accent1"/>
              </a:buClr>
              <a:buSzPct val="100000"/>
              <a:buNone/>
              <a:defRPr sz="3600"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457200" y="1600202"/>
            <a:ext cx="8229600" cy="4967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600"/>
              </a:spcBef>
              <a:buClr>
                <a:schemeClr val="dk1"/>
              </a:buClr>
              <a:buSzPct val="100000"/>
              <a:defRPr sz="3000">
                <a:solidFill>
                  <a:schemeClr val="dk1"/>
                </a:solidFill>
              </a:defRPr>
            </a:lvl1pPr>
            <a:lvl2pPr rtl="0"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2pPr>
            <a:lvl3pPr rtl="0"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3pPr>
            <a:lvl4pPr rtl="0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4pPr>
            <a:lvl5pPr rtl="0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5pPr>
            <a:lvl6pPr rtl="0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6pPr>
            <a:lvl7pPr rtl="0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7pPr>
            <a:lvl8pPr rtl="0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8pPr>
            <a:lvl9pPr rtl="0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9pPr>
          </a:lstStyle>
          <a:p>
            <a:endParaRPr dirty="0"/>
          </a:p>
        </p:txBody>
      </p:sp>
      <p:cxnSp>
        <p:nvCxnSpPr>
          <p:cNvPr id="7" name="Shape 7"/>
          <p:cNvCxnSpPr/>
          <p:nvPr/>
        </p:nvCxnSpPr>
        <p:spPr>
          <a:xfrm>
            <a:off x="457200" y="6697679"/>
            <a:ext cx="8229600" cy="0"/>
          </a:xfrm>
          <a:prstGeom prst="straightConnector1">
            <a:avLst/>
          </a:prstGeom>
          <a:noFill/>
          <a:ln w="50800" cap="flat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124200" y="6356353"/>
            <a:ext cx="28956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kern="0">
              <a:solidFill>
                <a:srgbClr val="000000">
                  <a:tint val="75000"/>
                </a:srgbClr>
              </a:solidFill>
              <a:cs typeface="Arial"/>
              <a:sym typeface="Arial"/>
              <a:rtl val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6553200" y="6356353"/>
            <a:ext cx="21336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F18419-AC6D-4ED2-A892-A000DD3A58AB}" type="slidenum">
              <a:rPr lang="en-US" kern="0" smtClean="0">
                <a:solidFill>
                  <a:srgbClr val="000000">
                    <a:tint val="75000"/>
                  </a:srgbClr>
                </a:solidFill>
                <a:cs typeface="Arial"/>
                <a:sym typeface="Arial"/>
                <a:rtl val="0"/>
              </a:rPr>
              <a:pPr/>
              <a:t>‹#›</a:t>
            </a:fld>
            <a:endParaRPr lang="en-US" kern="0">
              <a:solidFill>
                <a:srgbClr val="000000">
                  <a:tint val="75000"/>
                </a:srgbClr>
              </a:solidFill>
              <a:cs typeface="Arial"/>
              <a:sym typeface="Arial"/>
              <a:rtl val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3"/>
            <a:ext cx="21336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7C6B52-4FD2-4902-90F9-704BCAF9F653}" type="datetime1">
              <a:rPr lang="en-US" kern="0" smtClean="0">
                <a:solidFill>
                  <a:srgbClr val="000000">
                    <a:tint val="75000"/>
                  </a:srgbClr>
                </a:solidFill>
                <a:cs typeface="Arial"/>
                <a:sym typeface="Arial"/>
                <a:rtl val="0"/>
              </a:rPr>
              <a:t>7/24/2018</a:t>
            </a:fld>
            <a:endParaRPr lang="en-US" kern="0">
              <a:solidFill>
                <a:srgbClr val="000000">
                  <a:tint val="75000"/>
                </a:srgbClr>
              </a:solidFill>
              <a:cs typeface="Arial"/>
              <a:sym typeface="Arial"/>
              <a:rtl val="0"/>
            </a:endParaRPr>
          </a:p>
        </p:txBody>
      </p:sp>
    </p:spTree>
    <p:extLst>
      <p:ext uri="{BB962C8B-B14F-4D97-AF65-F5344CB8AC3E}">
        <p14:creationId xmlns:p14="http://schemas.microsoft.com/office/powerpoint/2010/main" val="3323645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5" r:id="rId2"/>
  </p:sldLayoutIdLst>
  <p:hf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spdc.msu.edu/training_workshops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osha.gov/dcsp/osp/index.html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sha.gov/dcsp/osp/index.html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isc.org/content.aspx?id=36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isc.org/content.aspx?id=3004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aisc.org/content.aspx?id=36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ctrTitle"/>
          </p:nvPr>
        </p:nvSpPr>
        <p:spPr>
          <a:xfrm>
            <a:off x="381000" y="687583"/>
            <a:ext cx="8628927" cy="4012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r>
              <a:rPr lang="es-PR" dirty="0">
                <a:solidFill>
                  <a:srgbClr val="0C30B8"/>
                </a:solidFill>
              </a:rPr>
              <a:t>Peligros Especiales para Trabajadores de Compañías que Fabrican y/o Suplen Acero </a:t>
            </a:r>
            <a:r>
              <a:rPr lang="es-PR" dirty="0" smtClean="0">
                <a:solidFill>
                  <a:srgbClr val="0C30B8"/>
                </a:solidFill>
              </a:rPr>
              <a:t>Estructural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2800" dirty="0" err="1">
                <a:solidFill>
                  <a:srgbClr val="0C30B8"/>
                </a:solidFill>
              </a:rPr>
              <a:t>E</a:t>
            </a:r>
            <a:r>
              <a:rPr lang="en-US" sz="2800" dirty="0" err="1" smtClean="0">
                <a:solidFill>
                  <a:srgbClr val="0C30B8"/>
                </a:solidFill>
              </a:rPr>
              <a:t>ntrenar</a:t>
            </a:r>
            <a:r>
              <a:rPr lang="en-US" sz="2800" dirty="0" smtClean="0">
                <a:solidFill>
                  <a:srgbClr val="0C30B8"/>
                </a:solidFill>
              </a:rPr>
              <a:t> </a:t>
            </a:r>
            <a:r>
              <a:rPr lang="en-US" sz="2800" dirty="0">
                <a:solidFill>
                  <a:srgbClr val="0C30B8"/>
                </a:solidFill>
              </a:rPr>
              <a:t>al </a:t>
            </a:r>
            <a:r>
              <a:rPr lang="en-US" sz="2800" dirty="0" err="1" smtClean="0">
                <a:solidFill>
                  <a:srgbClr val="0C30B8"/>
                </a:solidFill>
              </a:rPr>
              <a:t>Entrenador</a:t>
            </a:r>
            <a:r>
              <a:rPr lang="en-US" sz="2800" dirty="0">
                <a:solidFill>
                  <a:srgbClr val="0C30B8"/>
                </a:solidFill>
              </a:rPr>
              <a:t/>
            </a:r>
            <a:br>
              <a:rPr lang="en-US" sz="2800" dirty="0">
                <a:solidFill>
                  <a:srgbClr val="0C30B8"/>
                </a:solidFill>
              </a:rPr>
            </a:br>
            <a:r>
              <a:rPr lang="es-PR" sz="2400" b="0" i="1" dirty="0" smtClean="0">
                <a:solidFill>
                  <a:srgbClr val="0C28B8"/>
                </a:solidFill>
              </a:rPr>
              <a:t>[</a:t>
            </a:r>
            <a:r>
              <a:rPr lang="es-PR" sz="2400" b="0" i="1" dirty="0">
                <a:solidFill>
                  <a:srgbClr val="0C28B8"/>
                </a:solidFill>
              </a:rPr>
              <a:t>Insertar ubicación] </a:t>
            </a:r>
            <a:br>
              <a:rPr lang="es-PR" sz="2400" b="0" i="1" dirty="0">
                <a:solidFill>
                  <a:srgbClr val="0C28B8"/>
                </a:solidFill>
              </a:rPr>
            </a:br>
            <a:r>
              <a:rPr lang="es-PR" sz="2400" b="0" i="1" dirty="0" smtClean="0">
                <a:solidFill>
                  <a:srgbClr val="0C28B8"/>
                </a:solidFill>
              </a:rPr>
              <a:t>[</a:t>
            </a:r>
            <a:r>
              <a:rPr lang="es-PR" sz="2400" b="0" i="1" dirty="0">
                <a:solidFill>
                  <a:srgbClr val="0C28B8"/>
                </a:solidFill>
              </a:rPr>
              <a:t>Insertar Organización] </a:t>
            </a:r>
            <a:r>
              <a:rPr lang="es-PR" sz="2400" b="0" i="1" dirty="0" smtClean="0">
                <a:solidFill>
                  <a:srgbClr val="0C28B8"/>
                </a:solidFill>
              </a:rPr>
              <a:t/>
            </a:r>
            <a:br>
              <a:rPr lang="es-PR" sz="2400" b="0" i="1" dirty="0" smtClean="0">
                <a:solidFill>
                  <a:srgbClr val="0C28B8"/>
                </a:solidFill>
              </a:rPr>
            </a:br>
            <a:r>
              <a:rPr lang="en-US" sz="2800" dirty="0" smtClean="0"/>
              <a:t/>
            </a:r>
            <a:br>
              <a:rPr lang="en-US" sz="2800" dirty="0" smtClean="0"/>
            </a:br>
            <a:endParaRPr lang="en" sz="2800" b="0" i="1" dirty="0"/>
          </a:p>
        </p:txBody>
      </p:sp>
      <p:pic>
        <p:nvPicPr>
          <p:cNvPr id="1026" name="Picture 2" descr="C:\Users\mrozowsk\Desktop\Active Work\Harwood Proposal Submission Documents 2014\Harwood Grant\Contractors Steel visit\P1040715.JPG" title="Foto - instalacion de almacenamiento de acero"/>
          <p:cNvPicPr>
            <a:picLocks noChangeAspect="1" noChangeArrowheads="1"/>
          </p:cNvPicPr>
          <p:nvPr/>
        </p:nvPicPr>
        <p:blipFill rotWithShape="1">
          <a:blip r:embed="rId3" cstate="email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094696" y="2390320"/>
            <a:ext cx="3265351" cy="42257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18419-AC6D-4ED2-A892-A000DD3A58AB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1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4143594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title"/>
          </p:nvPr>
        </p:nvSpPr>
        <p:spPr>
          <a:xfrm>
            <a:off x="228600" y="358478"/>
            <a:ext cx="8229600" cy="11432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r>
              <a:rPr lang="es-PR" dirty="0" smtClean="0">
                <a:solidFill>
                  <a:srgbClr val="0C30B8"/>
                </a:solidFill>
              </a:rPr>
              <a:t>Sitio Web de Entrenamiento </a:t>
            </a:r>
            <a:r>
              <a:rPr lang="en" dirty="0" smtClean="0">
                <a:solidFill>
                  <a:srgbClr val="0C30B8"/>
                </a:solidFill>
              </a:rPr>
              <a:t>– </a:t>
            </a:r>
            <a:br>
              <a:rPr lang="en" dirty="0" smtClean="0">
                <a:solidFill>
                  <a:srgbClr val="0C30B8"/>
                </a:solidFill>
              </a:rPr>
            </a:br>
            <a:r>
              <a:rPr lang="en" sz="2400" dirty="0" smtClean="0">
                <a:solidFill>
                  <a:srgbClr val="0C30B8"/>
                </a:solidFill>
              </a:rPr>
              <a:t>Michigan State University</a:t>
            </a:r>
            <a:endParaRPr lang="en" sz="2400" dirty="0">
              <a:solidFill>
                <a:srgbClr val="0C30B8"/>
              </a:solidFill>
            </a:endParaRPr>
          </a:p>
        </p:txBody>
      </p:sp>
      <p:sp>
        <p:nvSpPr>
          <p:cNvPr id="201" name="Shape 201"/>
          <p:cNvSpPr txBox="1">
            <a:spLocks noGrp="1"/>
          </p:cNvSpPr>
          <p:nvPr>
            <p:ph type="body" idx="1"/>
          </p:nvPr>
        </p:nvSpPr>
        <p:spPr>
          <a:xfrm>
            <a:off x="410901" y="1600203"/>
            <a:ext cx="8229600" cy="1594412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buSzPct val="78571"/>
            </a:pPr>
            <a:r>
              <a:rPr lang="en" sz="2400" dirty="0" smtClean="0"/>
              <a:t> </a:t>
            </a:r>
          </a:p>
          <a:p>
            <a:pPr>
              <a:spcBef>
                <a:spcPts val="0"/>
              </a:spcBef>
              <a:buNone/>
            </a:pPr>
            <a:endParaRPr lang="en-US" sz="1400" dirty="0" smtClean="0"/>
          </a:p>
          <a:p>
            <a:pPr>
              <a:spcBef>
                <a:spcPts val="0"/>
              </a:spcBef>
              <a:buNone/>
            </a:pPr>
            <a:endParaRPr lang="en-US" sz="1400" dirty="0"/>
          </a:p>
          <a:p>
            <a:pPr>
              <a:spcBef>
                <a:spcPts val="0"/>
              </a:spcBef>
              <a:buNone/>
            </a:pPr>
            <a:endParaRPr lang="en-US" sz="1400" dirty="0" smtClean="0"/>
          </a:p>
          <a:p>
            <a:pPr>
              <a:spcBef>
                <a:spcPts val="0"/>
              </a:spcBef>
              <a:buNone/>
            </a:pPr>
            <a:endParaRPr lang="en-US" sz="1400" dirty="0" smtClean="0"/>
          </a:p>
          <a:p>
            <a:pPr>
              <a:spcBef>
                <a:spcPts val="0"/>
              </a:spcBef>
              <a:buNone/>
            </a:pPr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18419-AC6D-4ED2-A892-A000DD3A58AB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10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10900" y="1621095"/>
            <a:ext cx="92665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R" sz="2000" b="1" dirty="0">
                <a:solidFill>
                  <a:srgbClr val="0C30B8"/>
                </a:solidFill>
              </a:rPr>
              <a:t>Todos los recursos de </a:t>
            </a:r>
            <a:r>
              <a:rPr lang="es-PR" sz="2000" b="1" dirty="0" smtClean="0">
                <a:solidFill>
                  <a:srgbClr val="0C30B8"/>
                </a:solidFill>
              </a:rPr>
              <a:t>capacitación </a:t>
            </a:r>
            <a:r>
              <a:rPr lang="es-PR" sz="2000" b="1" dirty="0">
                <a:solidFill>
                  <a:srgbClr val="0C30B8"/>
                </a:solidFill>
              </a:rPr>
              <a:t>estarán disponibles </a:t>
            </a:r>
            <a:r>
              <a:rPr lang="es-PR" sz="2000" b="1" dirty="0" smtClean="0">
                <a:solidFill>
                  <a:srgbClr val="0C30B8"/>
                </a:solidFill>
              </a:rPr>
              <a:t>para sus miembros en </a:t>
            </a:r>
            <a:r>
              <a:rPr lang="en-US" sz="2000" b="1" dirty="0" smtClean="0">
                <a:solidFill>
                  <a:srgbClr val="0C30B8"/>
                </a:solidFill>
              </a:rPr>
              <a:t>:</a:t>
            </a:r>
            <a:endParaRPr lang="en-US" sz="2000" b="1" dirty="0">
              <a:solidFill>
                <a:srgbClr val="0C30B8"/>
              </a:solidFill>
            </a:endParaRPr>
          </a:p>
        </p:txBody>
      </p:sp>
      <p:pic>
        <p:nvPicPr>
          <p:cNvPr id="1026" name="Picture 2" title="Foto  - sitio web de formacion"/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228600" y="2546353"/>
            <a:ext cx="8763000" cy="3810000"/>
          </a:xfrm>
          <a:prstGeom prst="rect">
            <a:avLst/>
          </a:prstGeom>
          <a:noFill/>
          <a:ln w="63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2335235" y="1919674"/>
            <a:ext cx="630526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C28B8"/>
                </a:solidFill>
                <a:hlinkClick r:id="rId4"/>
              </a:rPr>
              <a:t>Link to Training and Workshops on MSU Website</a:t>
            </a:r>
            <a:endParaRPr lang="en-US" sz="2000" dirty="0" smtClean="0">
              <a:solidFill>
                <a:srgbClr val="0C28B8"/>
              </a:solidFill>
            </a:endParaRPr>
          </a:p>
          <a:p>
            <a:endParaRPr lang="en-US" sz="2000" dirty="0" smtClean="0">
              <a:solidFill>
                <a:srgbClr val="0C28B8"/>
              </a:solidFill>
            </a:endParaRPr>
          </a:p>
          <a:p>
            <a:endParaRPr lang="en-US" sz="2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2487950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title"/>
          </p:nvPr>
        </p:nvSpPr>
        <p:spPr>
          <a:xfrm>
            <a:off x="304800" y="381000"/>
            <a:ext cx="8229600" cy="11432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dirty="0" smtClean="0">
                <a:solidFill>
                  <a:srgbClr val="0C30B8"/>
                </a:solidFill>
              </a:rPr>
              <a:t>Planes Estatales</a:t>
            </a:r>
            <a:endParaRPr lang="en" sz="2000" dirty="0">
              <a:solidFill>
                <a:srgbClr val="0C30B8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19669" y="1828800"/>
            <a:ext cx="8267131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R" sz="2400" kern="0" dirty="0">
                <a:solidFill>
                  <a:srgbClr val="000000"/>
                </a:solidFill>
                <a:cs typeface="Arial"/>
                <a:sym typeface="Arial"/>
                <a:rtl val="0"/>
              </a:rPr>
              <a:t>Hay 27 estados que tienen algún tipo de plan estatal</a:t>
            </a:r>
          </a:p>
          <a:p>
            <a:r>
              <a:rPr lang="es-PR" sz="2400" kern="0" dirty="0">
                <a:solidFill>
                  <a:srgbClr val="000000"/>
                </a:solidFill>
                <a:cs typeface="Arial"/>
                <a:sym typeface="Arial"/>
                <a:rtl val="0"/>
              </a:rPr>
              <a:t>que serán aplicadas por los departamentos estatales. </a:t>
            </a:r>
            <a:r>
              <a:rPr lang="es-PR" sz="2400" kern="0" dirty="0" smtClean="0">
                <a:solidFill>
                  <a:srgbClr val="000000"/>
                </a:solidFill>
                <a:cs typeface="Arial"/>
                <a:sym typeface="Arial"/>
                <a:rtl val="0"/>
              </a:rPr>
              <a:t>Este programa hace referencia </a:t>
            </a:r>
            <a:r>
              <a:rPr lang="es-PR" sz="2400" kern="0" dirty="0">
                <a:solidFill>
                  <a:srgbClr val="000000"/>
                </a:solidFill>
                <a:cs typeface="Arial"/>
                <a:sym typeface="Arial"/>
                <a:rtl val="0"/>
              </a:rPr>
              <a:t>a</a:t>
            </a:r>
            <a:r>
              <a:rPr lang="es-PR" sz="2400" kern="0" dirty="0" smtClean="0">
                <a:solidFill>
                  <a:srgbClr val="000000"/>
                </a:solidFill>
                <a:cs typeface="Arial"/>
                <a:sym typeface="Arial"/>
                <a:rtl val="0"/>
              </a:rPr>
              <a:t> </a:t>
            </a:r>
            <a:r>
              <a:rPr lang="es-PR" sz="2400" kern="0" dirty="0">
                <a:solidFill>
                  <a:srgbClr val="000000"/>
                </a:solidFill>
                <a:cs typeface="Arial"/>
                <a:sym typeface="Arial"/>
                <a:rtl val="0"/>
              </a:rPr>
              <a:t>los estándares de la industria general de OSHA 1910.</a:t>
            </a:r>
          </a:p>
          <a:p>
            <a:endParaRPr lang="es-PR" sz="2400" kern="0" dirty="0">
              <a:solidFill>
                <a:srgbClr val="000000"/>
              </a:solidFill>
              <a:cs typeface="Arial"/>
              <a:sym typeface="Arial"/>
              <a:rtl val="0"/>
            </a:endParaRPr>
          </a:p>
          <a:p>
            <a:pPr algn="ctr"/>
            <a:r>
              <a:rPr lang="es-PR" sz="4000" kern="0" dirty="0">
                <a:solidFill>
                  <a:srgbClr val="0C30B8"/>
                </a:solidFill>
                <a:cs typeface="Arial"/>
                <a:sym typeface="Arial"/>
                <a:rtl val="0"/>
              </a:rPr>
              <a:t>Siempre revise su plan estatal para requisitos adicionales.</a:t>
            </a:r>
            <a:endParaRPr lang="en-US" sz="4000" kern="0" dirty="0">
              <a:solidFill>
                <a:srgbClr val="0C30B8"/>
              </a:solidFill>
              <a:cs typeface="Arial"/>
              <a:sym typeface="Arial"/>
              <a:rtl val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18419-AC6D-4ED2-A892-A000DD3A58AB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11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499875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title"/>
          </p:nvPr>
        </p:nvSpPr>
        <p:spPr>
          <a:xfrm>
            <a:off x="304800" y="400783"/>
            <a:ext cx="8229600" cy="11432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dirty="0" smtClean="0">
                <a:solidFill>
                  <a:srgbClr val="0C30B8"/>
                </a:solidFill>
              </a:rPr>
              <a:t>Planes estatales </a:t>
            </a:r>
            <a:endParaRPr lang="en" dirty="0">
              <a:solidFill>
                <a:srgbClr val="0C30B8"/>
              </a:solidFill>
            </a:endParaRPr>
          </a:p>
        </p:txBody>
      </p:sp>
      <p:sp>
        <p:nvSpPr>
          <p:cNvPr id="201" name="Shape 201"/>
          <p:cNvSpPr txBox="1">
            <a:spLocks noGrp="1"/>
          </p:cNvSpPr>
          <p:nvPr>
            <p:ph type="body" idx="1"/>
          </p:nvPr>
        </p:nvSpPr>
        <p:spPr>
          <a:xfrm>
            <a:off x="457200" y="1600203"/>
            <a:ext cx="8229600" cy="49675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buSzPct val="78571"/>
            </a:pPr>
            <a:r>
              <a:rPr lang="en" sz="2400" dirty="0" smtClean="0"/>
              <a:t> </a:t>
            </a:r>
          </a:p>
          <a:p>
            <a:pPr>
              <a:spcBef>
                <a:spcPts val="0"/>
              </a:spcBef>
              <a:buNone/>
            </a:pPr>
            <a:endParaRPr sz="1400" dirty="0"/>
          </a:p>
        </p:txBody>
      </p:sp>
      <p:pic>
        <p:nvPicPr>
          <p:cNvPr id="5122" name="Picture 2" title="Foto - Mapa OSHA monstrado estados con planes estatale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47800" y="1652965"/>
            <a:ext cx="6096000" cy="47044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366416" y="6358539"/>
            <a:ext cx="397737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kern="0" dirty="0" smtClean="0">
                <a:solidFill>
                  <a:srgbClr val="000000"/>
                </a:solidFill>
                <a:cs typeface="Arial"/>
                <a:sym typeface="Arial"/>
                <a:hlinkClick r:id="rId4"/>
                <a:rtl val="0"/>
              </a:rPr>
              <a:t>Link to State Plans Frequently Asked Questions</a:t>
            </a:r>
            <a:endParaRPr lang="en-US" sz="1400" kern="0" dirty="0">
              <a:solidFill>
                <a:srgbClr val="000000"/>
              </a:solidFill>
              <a:cs typeface="Arial"/>
              <a:sym typeface="Arial"/>
              <a:rtl val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15000" y="6358539"/>
            <a:ext cx="26420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kern="0" dirty="0">
                <a:cs typeface="Arial"/>
                <a:sym typeface="Arial"/>
                <a:rtl val="0"/>
              </a:rPr>
              <a:t>Date visited December 7, 2013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18419-AC6D-4ED2-A892-A000DD3A58AB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12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2756605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title"/>
          </p:nvPr>
        </p:nvSpPr>
        <p:spPr>
          <a:xfrm>
            <a:off x="304800" y="381000"/>
            <a:ext cx="8229600" cy="11432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r>
              <a:rPr lang="en" dirty="0" smtClean="0">
                <a:solidFill>
                  <a:srgbClr val="0C30B8"/>
                </a:solidFill>
              </a:rPr>
              <a:t>Planes Estatales  </a:t>
            </a:r>
            <a:endParaRPr lang="en" dirty="0">
              <a:solidFill>
                <a:srgbClr val="0C30B8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18419-AC6D-4ED2-A892-A000DD3A58AB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13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1676400"/>
            <a:ext cx="7616284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R" sz="2400" b="1" kern="0" dirty="0">
                <a:solidFill>
                  <a:srgbClr val="0C30B8"/>
                </a:solidFill>
                <a:cs typeface="Arial"/>
                <a:sym typeface="Arial"/>
                <a:rtl val="0"/>
              </a:rPr>
              <a:t>La información sobre los planes estatales se puede encontrar en </a:t>
            </a:r>
            <a:r>
              <a:rPr lang="en-US" sz="2400" b="1" kern="0" dirty="0" smtClean="0">
                <a:solidFill>
                  <a:srgbClr val="0C30B8"/>
                </a:solidFill>
                <a:cs typeface="Arial"/>
                <a:sym typeface="Arial"/>
                <a:rtl val="0"/>
              </a:rPr>
              <a:t>:</a:t>
            </a:r>
            <a:endParaRPr lang="en-US" sz="2400" b="1" kern="0" dirty="0">
              <a:solidFill>
                <a:srgbClr val="0C30B8"/>
              </a:solidFill>
              <a:cs typeface="Arial"/>
              <a:sym typeface="Arial"/>
              <a:rtl val="0"/>
            </a:endParaRPr>
          </a:p>
          <a:p>
            <a:endParaRPr lang="en-US" sz="2400" kern="0" dirty="0">
              <a:solidFill>
                <a:schemeClr val="accent2">
                  <a:lumMod val="75000"/>
                </a:schemeClr>
              </a:solidFill>
              <a:cs typeface="Arial"/>
              <a:sym typeface="Arial"/>
              <a:rtl val="0"/>
            </a:endParaRPr>
          </a:p>
          <a:p>
            <a:r>
              <a:rPr lang="en-US" sz="2400" kern="0" dirty="0" smtClean="0">
                <a:solidFill>
                  <a:srgbClr val="0C28B8"/>
                </a:solidFill>
                <a:cs typeface="Arial"/>
                <a:sym typeface="Arial"/>
                <a:hlinkClick r:id="rId3" tooltip="Link to OSHA State Plan States information"/>
                <a:rtl val="0"/>
              </a:rPr>
              <a:t>https://www.osha.gov/dcsp/osp/index.html</a:t>
            </a:r>
            <a:endParaRPr lang="en-US" sz="2400" kern="0" dirty="0">
              <a:solidFill>
                <a:srgbClr val="0C28B8"/>
              </a:solidFill>
              <a:cs typeface="Arial"/>
              <a:sym typeface="Arial"/>
              <a:rtl val="0"/>
            </a:endParaRPr>
          </a:p>
          <a:p>
            <a:endParaRPr lang="en-US" sz="2400" kern="0" dirty="0">
              <a:solidFill>
                <a:srgbClr val="2810D6"/>
              </a:solidFill>
              <a:cs typeface="Arial"/>
              <a:sym typeface="Arial"/>
              <a:rtl val="0"/>
            </a:endParaRPr>
          </a:p>
          <a:p>
            <a:endParaRPr lang="en-US" sz="1400" kern="0" dirty="0">
              <a:solidFill>
                <a:srgbClr val="000000"/>
              </a:solidFill>
              <a:cs typeface="Arial"/>
              <a:sym typeface="Arial"/>
              <a:rtl val="0"/>
            </a:endParaRPr>
          </a:p>
        </p:txBody>
      </p:sp>
    </p:spTree>
    <p:extLst>
      <p:ext uri="{BB962C8B-B14F-4D97-AF65-F5344CB8AC3E}">
        <p14:creationId xmlns:p14="http://schemas.microsoft.com/office/powerpoint/2010/main" val="1221425099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229600" cy="1143200"/>
          </a:xfrm>
        </p:spPr>
        <p:txBody>
          <a:bodyPr/>
          <a:lstStyle/>
          <a:p>
            <a:r>
              <a:rPr lang="en-US" dirty="0" err="1" smtClean="0">
                <a:solidFill>
                  <a:srgbClr val="0C30B8"/>
                </a:solidFill>
              </a:rPr>
              <a:t>Objectivo</a:t>
            </a:r>
            <a:r>
              <a:rPr lang="en-US" dirty="0" smtClean="0">
                <a:solidFill>
                  <a:srgbClr val="0C30B8"/>
                </a:solidFill>
              </a:rPr>
              <a:t> del </a:t>
            </a:r>
            <a:r>
              <a:rPr lang="en-US" dirty="0" err="1" smtClean="0">
                <a:solidFill>
                  <a:srgbClr val="0C30B8"/>
                </a:solidFill>
              </a:rPr>
              <a:t>Programa</a:t>
            </a:r>
            <a:endParaRPr lang="en-US" dirty="0">
              <a:solidFill>
                <a:srgbClr val="0C30B8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6063" y="1600300"/>
            <a:ext cx="8230737" cy="4679953"/>
          </a:xfrm>
        </p:spPr>
        <p:txBody>
          <a:bodyPr/>
          <a:lstStyle/>
          <a:p>
            <a:r>
              <a:rPr lang="es-PR" sz="2400" dirty="0" smtClean="0">
                <a:solidFill>
                  <a:srgbClr val="0C28B8"/>
                </a:solidFill>
              </a:rPr>
              <a:t>Reducir las lesiones a través del desarrollo y la </a:t>
            </a:r>
            <a:r>
              <a:rPr lang="es-PR" sz="2400" dirty="0" err="1" smtClean="0">
                <a:solidFill>
                  <a:srgbClr val="0C28B8"/>
                </a:solidFill>
              </a:rPr>
              <a:t>presentacion</a:t>
            </a:r>
            <a:r>
              <a:rPr lang="es-PR" sz="2400" dirty="0" smtClean="0">
                <a:solidFill>
                  <a:srgbClr val="0C28B8"/>
                </a:solidFill>
              </a:rPr>
              <a:t> de entrenamiento de seguridad - centrándose en los Peligros de Almacenamiento para Trabajadores de Compañías que Fabrican y/o Suplen Acero Estructural</a:t>
            </a:r>
            <a:br>
              <a:rPr lang="es-PR" sz="2400" dirty="0" smtClean="0">
                <a:solidFill>
                  <a:srgbClr val="0C28B8"/>
                </a:solidFill>
              </a:rPr>
            </a:br>
            <a:r>
              <a:rPr lang="es-PR" sz="2400" dirty="0" smtClean="0">
                <a:solidFill>
                  <a:srgbClr val="0C28B8"/>
                </a:solidFill>
              </a:rPr>
              <a:t>enfatizando: </a:t>
            </a:r>
          </a:p>
          <a:p>
            <a:endParaRPr lang="es-PR" sz="2400" dirty="0" smtClean="0"/>
          </a:p>
          <a:p>
            <a:pPr marL="342900" indent="-342900">
              <a:buClr>
                <a:srgbClr val="0C30B8"/>
              </a:buClr>
              <a:buFont typeface="Wingdings" panose="05000000000000000000" pitchFamily="2" charset="2"/>
              <a:buChar char="q"/>
            </a:pPr>
            <a:r>
              <a:rPr lang="es-PR" sz="2400" dirty="0" smtClean="0"/>
              <a:t>Manejo y Almacenamiento de Materiales</a:t>
            </a:r>
          </a:p>
          <a:p>
            <a:pPr marL="342900" indent="-342900">
              <a:buClr>
                <a:srgbClr val="0C30B8"/>
              </a:buClr>
              <a:buFont typeface="Wingdings" panose="05000000000000000000" pitchFamily="2" charset="2"/>
              <a:buChar char="q"/>
            </a:pPr>
            <a:r>
              <a:rPr lang="es-PR" sz="2400" dirty="0" smtClean="0"/>
              <a:t>Comunicación de Peligros</a:t>
            </a:r>
          </a:p>
          <a:p>
            <a:pPr marL="342900" indent="-342900">
              <a:buClr>
                <a:srgbClr val="0C30B8"/>
              </a:buClr>
              <a:buFont typeface="Wingdings" panose="05000000000000000000" pitchFamily="2" charset="2"/>
              <a:buChar char="q"/>
            </a:pPr>
            <a:r>
              <a:rPr lang="es-PR" sz="2400" dirty="0" smtClean="0"/>
              <a:t>Seguridad </a:t>
            </a:r>
            <a:r>
              <a:rPr lang="es-PR" sz="2400" dirty="0" err="1" smtClean="0"/>
              <a:t>Musculoesqueletal</a:t>
            </a:r>
            <a:endParaRPr lang="es-PR" sz="2400" dirty="0" smtClean="0"/>
          </a:p>
          <a:p>
            <a:pPr marL="342900" indent="-342900">
              <a:buClr>
                <a:srgbClr val="0C30B8"/>
              </a:buClr>
              <a:buFont typeface="Wingdings" panose="05000000000000000000" pitchFamily="2" charset="2"/>
              <a:buChar char="q"/>
            </a:pPr>
            <a:r>
              <a:rPr lang="es-PR" sz="2400" dirty="0" smtClean="0"/>
              <a:t>Seguridad Eléctrica</a:t>
            </a:r>
          </a:p>
          <a:p>
            <a:pPr marL="342900" indent="-342900">
              <a:buClr>
                <a:srgbClr val="0C30B8"/>
              </a:buClr>
              <a:buFont typeface="Wingdings" panose="05000000000000000000" pitchFamily="2" charset="2"/>
              <a:buChar char="q"/>
            </a:pPr>
            <a:r>
              <a:rPr lang="es-PR" sz="2400" dirty="0" smtClean="0"/>
              <a:t>Seguridad Respiratoria</a:t>
            </a:r>
          </a:p>
          <a:p>
            <a:pPr marL="342900" indent="-342900">
              <a:buClr>
                <a:srgbClr val="0C30B8"/>
              </a:buClr>
              <a:buFont typeface="Wingdings" panose="05000000000000000000" pitchFamily="2" charset="2"/>
              <a:buChar char="q"/>
            </a:pPr>
            <a:r>
              <a:rPr lang="es-PR" sz="2400" dirty="0" smtClean="0"/>
              <a:t>Derechos de los Trabajadores</a:t>
            </a:r>
            <a:endParaRPr lang="es-PR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18419-AC6D-4ED2-A892-A000DD3A58AB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14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5329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title"/>
          </p:nvPr>
        </p:nvSpPr>
        <p:spPr>
          <a:xfrm>
            <a:off x="304800" y="426296"/>
            <a:ext cx="8534400" cy="11432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r>
              <a:rPr lang="es-PR" dirty="0">
                <a:solidFill>
                  <a:srgbClr val="0C30B8"/>
                </a:solidFill>
              </a:rPr>
              <a:t>Horario de la Mañana del Entrenador *</a:t>
            </a:r>
            <a:endParaRPr lang="en" dirty="0">
              <a:solidFill>
                <a:srgbClr val="0C30B8"/>
              </a:solidFill>
            </a:endParaRPr>
          </a:p>
        </p:txBody>
      </p:sp>
      <p:sp>
        <p:nvSpPr>
          <p:cNvPr id="201" name="Shape 201"/>
          <p:cNvSpPr txBox="1">
            <a:spLocks noGrp="1"/>
          </p:cNvSpPr>
          <p:nvPr>
            <p:ph type="body" idx="1"/>
          </p:nvPr>
        </p:nvSpPr>
        <p:spPr>
          <a:xfrm>
            <a:off x="304800" y="1571845"/>
            <a:ext cx="9067800" cy="49675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r>
              <a:rPr lang="es-PR" sz="1800" dirty="0" smtClean="0">
                <a:solidFill>
                  <a:srgbClr val="0C28B8"/>
                </a:solidFill>
              </a:rPr>
              <a:t>7:30-8:00</a:t>
            </a:r>
            <a:r>
              <a:rPr lang="es-PR" sz="1800" i="1" dirty="0" smtClean="0">
                <a:solidFill>
                  <a:srgbClr val="0C28B8"/>
                </a:solidFill>
              </a:rPr>
              <a:t>  	Registro</a:t>
            </a:r>
          </a:p>
          <a:p>
            <a:r>
              <a:rPr lang="es-PR" sz="1800" dirty="0" smtClean="0">
                <a:solidFill>
                  <a:srgbClr val="0C28B8"/>
                </a:solidFill>
              </a:rPr>
              <a:t>8:00-8:15</a:t>
            </a:r>
            <a:r>
              <a:rPr lang="es-PR" sz="1800" i="1" dirty="0" smtClean="0">
                <a:solidFill>
                  <a:srgbClr val="0C28B8"/>
                </a:solidFill>
              </a:rPr>
              <a:t>  	Introducción al Programa, Objetivos del Programa, Procedimiento</a:t>
            </a:r>
          </a:p>
          <a:p>
            <a:r>
              <a:rPr lang="es-PR" sz="1800" dirty="0" smtClean="0">
                <a:solidFill>
                  <a:srgbClr val="0C28B8"/>
                </a:solidFill>
              </a:rPr>
              <a:t>8:15-8:30</a:t>
            </a:r>
            <a:r>
              <a:rPr lang="es-PR" sz="1800" i="1" dirty="0" smtClean="0">
                <a:solidFill>
                  <a:srgbClr val="0C28B8"/>
                </a:solidFill>
              </a:rPr>
              <a:t>	Pre prueba</a:t>
            </a:r>
          </a:p>
          <a:p>
            <a:r>
              <a:rPr lang="es-PR" sz="1800" dirty="0" smtClean="0"/>
              <a:t>8:30-8:45   	Descripción General </a:t>
            </a:r>
            <a:r>
              <a:rPr lang="es-PR" sz="1800" dirty="0" smtClean="0">
                <a:solidFill>
                  <a:schemeClr val="tx1"/>
                </a:solidFill>
              </a:rPr>
              <a:t>de Almacenamiento para Trabajadores de 		Compañías que Fabrican y/o Suplen Acero Estructural</a:t>
            </a:r>
            <a:endParaRPr lang="es-PR" sz="1200" dirty="0" smtClean="0"/>
          </a:p>
          <a:p>
            <a:r>
              <a:rPr lang="es-PR" sz="1800" dirty="0" smtClean="0"/>
              <a:t>8:45-9:00	Ejercicio de trazado de mapas de peligros</a:t>
            </a:r>
            <a:endParaRPr lang="es-PR" sz="1200" dirty="0" smtClean="0"/>
          </a:p>
          <a:p>
            <a:r>
              <a:rPr lang="es-PR" sz="1800" dirty="0" smtClean="0"/>
              <a:t>9:00:10:00	Manejo y Almacenamiento de Materiales</a:t>
            </a:r>
            <a:endParaRPr lang="es-PR" sz="1200" dirty="0" smtClean="0"/>
          </a:p>
          <a:p>
            <a:r>
              <a:rPr lang="es-PR" sz="1800" dirty="0" smtClean="0">
                <a:solidFill>
                  <a:srgbClr val="0C28B8"/>
                </a:solidFill>
              </a:rPr>
              <a:t>10:00-10:15</a:t>
            </a:r>
            <a:r>
              <a:rPr lang="es-PR" sz="1800" i="1" dirty="0" smtClean="0">
                <a:solidFill>
                  <a:srgbClr val="0C28B8"/>
                </a:solidFill>
              </a:rPr>
              <a:t>	Descanso</a:t>
            </a:r>
          </a:p>
          <a:p>
            <a:r>
              <a:rPr lang="es-PR" sz="1800" dirty="0" smtClean="0"/>
              <a:t>10:15-11:15	Manejo y Almacenamiento de Materiales</a:t>
            </a:r>
            <a:r>
              <a:rPr lang="es-PR" sz="1200" dirty="0" smtClean="0"/>
              <a:t>   </a:t>
            </a:r>
            <a:r>
              <a:rPr lang="es-PR" sz="1800" dirty="0" smtClean="0"/>
              <a:t>	</a:t>
            </a:r>
            <a:endParaRPr lang="es-PR" sz="1200" dirty="0" smtClean="0"/>
          </a:p>
          <a:p>
            <a:r>
              <a:rPr lang="es-PR" sz="1800" dirty="0" smtClean="0"/>
              <a:t>11:15-11:45	Comunicación de Peligros</a:t>
            </a:r>
            <a:endParaRPr lang="es-PR" sz="1200" dirty="0" smtClean="0"/>
          </a:p>
          <a:p>
            <a:r>
              <a:rPr lang="es-PR" sz="1800" dirty="0" smtClean="0"/>
              <a:t>11:45-12:00	Ejercicio de Identificación de Peligros</a:t>
            </a:r>
            <a:endParaRPr lang="es-PR" sz="1200" dirty="0" smtClean="0"/>
          </a:p>
          <a:p>
            <a:r>
              <a:rPr lang="es-PR" sz="1800" dirty="0" smtClean="0">
                <a:solidFill>
                  <a:srgbClr val="0C28B8"/>
                </a:solidFill>
              </a:rPr>
              <a:t>12:00-1:00</a:t>
            </a:r>
            <a:r>
              <a:rPr lang="es-PR" sz="1800" i="1" dirty="0" smtClean="0">
                <a:solidFill>
                  <a:srgbClr val="0C28B8"/>
                </a:solidFill>
              </a:rPr>
              <a:t>	Almuerzo </a:t>
            </a:r>
          </a:p>
          <a:p>
            <a:pPr lvl="0">
              <a:lnSpc>
                <a:spcPct val="115000"/>
              </a:lnSpc>
              <a:buSzPct val="78571"/>
            </a:pPr>
            <a:endParaRPr lang="es-PR" sz="1800" dirty="0" smtClean="0"/>
          </a:p>
          <a:p>
            <a:pPr>
              <a:spcBef>
                <a:spcPts val="0"/>
              </a:spcBef>
              <a:buNone/>
            </a:pPr>
            <a:endParaRPr lang="es-PR" sz="1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18419-AC6D-4ED2-A892-A000DD3A58AB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15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8654683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title"/>
          </p:nvPr>
        </p:nvSpPr>
        <p:spPr>
          <a:xfrm>
            <a:off x="304800" y="457000"/>
            <a:ext cx="8534400" cy="11432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r>
              <a:rPr lang="es-PR" dirty="0">
                <a:solidFill>
                  <a:srgbClr val="0C30B8"/>
                </a:solidFill>
              </a:rPr>
              <a:t>Resumen del Horario del Entrenador </a:t>
            </a:r>
            <a:r>
              <a:rPr lang="en" dirty="0" smtClean="0">
                <a:solidFill>
                  <a:srgbClr val="0C30B8"/>
                </a:solidFill>
              </a:rPr>
              <a:t>*</a:t>
            </a:r>
            <a:endParaRPr lang="en" dirty="0">
              <a:solidFill>
                <a:srgbClr val="0C30B8"/>
              </a:solidFill>
            </a:endParaRPr>
          </a:p>
        </p:txBody>
      </p:sp>
      <p:sp>
        <p:nvSpPr>
          <p:cNvPr id="201" name="Shape 201"/>
          <p:cNvSpPr txBox="1">
            <a:spLocks noGrp="1"/>
          </p:cNvSpPr>
          <p:nvPr>
            <p:ph type="body" idx="1"/>
          </p:nvPr>
        </p:nvSpPr>
        <p:spPr>
          <a:xfrm>
            <a:off x="228600" y="1600200"/>
            <a:ext cx="8686800" cy="49675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r>
              <a:rPr lang="es-PR" sz="1800" dirty="0" smtClean="0">
                <a:solidFill>
                  <a:srgbClr val="0C30B8"/>
                </a:solidFill>
              </a:rPr>
              <a:t>1:00</a:t>
            </a:r>
            <a:r>
              <a:rPr lang="es-PR" sz="1800" i="1" dirty="0" smtClean="0">
                <a:solidFill>
                  <a:srgbClr val="0C30B8"/>
                </a:solidFill>
              </a:rPr>
              <a:t>		Regreso desde el almuerzo y registro de entrada</a:t>
            </a:r>
          </a:p>
          <a:p>
            <a:r>
              <a:rPr lang="es-PR" sz="1800" dirty="0" smtClean="0"/>
              <a:t>1:00- 2:00 	Prevención de Lesiones </a:t>
            </a:r>
            <a:r>
              <a:rPr lang="es-PR" sz="1800" dirty="0" err="1" smtClean="0"/>
              <a:t>Musculoesqueletales</a:t>
            </a:r>
            <a:endParaRPr lang="es-PR" sz="1200" dirty="0" smtClean="0"/>
          </a:p>
          <a:p>
            <a:r>
              <a:rPr lang="es-PR" sz="1800" dirty="0" smtClean="0"/>
              <a:t>2:00- 2:30   	Seguridad eléctrica y Bloqueo / Etiquetado</a:t>
            </a:r>
            <a:endParaRPr lang="es-PR" sz="1200" dirty="0" smtClean="0"/>
          </a:p>
          <a:p>
            <a:r>
              <a:rPr lang="es-PR" sz="1800" dirty="0" smtClean="0"/>
              <a:t>2:30- 2:45	Ejercicio de Seguridad Eléctrica</a:t>
            </a:r>
            <a:endParaRPr lang="es-PR" sz="1200" dirty="0" smtClean="0"/>
          </a:p>
          <a:p>
            <a:r>
              <a:rPr lang="es-PR" sz="1800" dirty="0" smtClean="0"/>
              <a:t>2:45- 3:15	Protección Respiratoria</a:t>
            </a:r>
          </a:p>
          <a:p>
            <a:r>
              <a:rPr lang="es-PR" sz="1800" dirty="0" smtClean="0">
                <a:solidFill>
                  <a:srgbClr val="0C30B8"/>
                </a:solidFill>
              </a:rPr>
              <a:t>3:15- 3:30</a:t>
            </a:r>
            <a:r>
              <a:rPr lang="es-PR" sz="1800" i="1" dirty="0" smtClean="0">
                <a:solidFill>
                  <a:srgbClr val="0C30B8"/>
                </a:solidFill>
              </a:rPr>
              <a:t>	Descanso</a:t>
            </a:r>
          </a:p>
          <a:p>
            <a:r>
              <a:rPr lang="es-PR" sz="1800" dirty="0" smtClean="0">
                <a:solidFill>
                  <a:schemeClr val="tx1"/>
                </a:solidFill>
              </a:rPr>
              <a:t>3:30- 4:00	Derechos de los Trabajadores</a:t>
            </a:r>
            <a:r>
              <a:rPr lang="es-PR" sz="1800" dirty="0" smtClean="0"/>
              <a:t>	</a:t>
            </a:r>
          </a:p>
          <a:p>
            <a:r>
              <a:rPr lang="es-PR" sz="1800" dirty="0" smtClean="0">
                <a:solidFill>
                  <a:srgbClr val="0C30B8"/>
                </a:solidFill>
              </a:rPr>
              <a:t>4:00- 4:30 </a:t>
            </a:r>
            <a:r>
              <a:rPr lang="es-PR" sz="1800" i="1" dirty="0" smtClean="0">
                <a:solidFill>
                  <a:srgbClr val="0C30B8"/>
                </a:solidFill>
              </a:rPr>
              <a:t>         	Evaluación de Aprendizaje</a:t>
            </a:r>
          </a:p>
          <a:p>
            <a:r>
              <a:rPr lang="es-PR" sz="1800" dirty="0" smtClean="0">
                <a:solidFill>
                  <a:srgbClr val="0C30B8"/>
                </a:solidFill>
              </a:rPr>
              <a:t>4:30- 4:45</a:t>
            </a:r>
            <a:r>
              <a:rPr lang="es-PR" sz="1800" i="1" dirty="0" smtClean="0">
                <a:solidFill>
                  <a:srgbClr val="0C30B8"/>
                </a:solidFill>
              </a:rPr>
              <a:t>	Procedimientos de Entrenamiento </a:t>
            </a:r>
            <a:r>
              <a:rPr lang="es-PR" sz="1800" i="1" dirty="0">
                <a:solidFill>
                  <a:srgbClr val="0C30B8"/>
                </a:solidFill>
              </a:rPr>
              <a:t>S</a:t>
            </a:r>
            <a:r>
              <a:rPr lang="es-PR" sz="1800" i="1" dirty="0" smtClean="0">
                <a:solidFill>
                  <a:srgbClr val="0C30B8"/>
                </a:solidFill>
              </a:rPr>
              <a:t>ecundario y Aprendizaje de 		Adultos</a:t>
            </a:r>
          </a:p>
          <a:p>
            <a:r>
              <a:rPr lang="es-PR" sz="1800" dirty="0" smtClean="0">
                <a:solidFill>
                  <a:srgbClr val="0C30B8"/>
                </a:solidFill>
              </a:rPr>
              <a:t>4:45- 5:00</a:t>
            </a:r>
            <a:r>
              <a:rPr lang="es-PR" sz="1800" i="1" dirty="0" smtClean="0">
                <a:solidFill>
                  <a:srgbClr val="0C30B8"/>
                </a:solidFill>
              </a:rPr>
              <a:t>	Comentarios de Cierre del Instructor y Otorgación de certificados</a:t>
            </a:r>
          </a:p>
          <a:p>
            <a:r>
              <a:rPr lang="es-PR" sz="1800" dirty="0" smtClean="0">
                <a:solidFill>
                  <a:srgbClr val="0C30B8"/>
                </a:solidFill>
              </a:rPr>
              <a:t>5:00</a:t>
            </a:r>
            <a:r>
              <a:rPr lang="es-PR" sz="1800" i="1" dirty="0" smtClean="0">
                <a:solidFill>
                  <a:srgbClr val="0C30B8"/>
                </a:solidFill>
              </a:rPr>
              <a:t>		Encuesta de Evaluación del Programa</a:t>
            </a:r>
            <a:r>
              <a:rPr lang="es-PR" sz="1800" b="1" dirty="0" smtClean="0"/>
              <a:t>  </a:t>
            </a:r>
          </a:p>
          <a:p>
            <a:endParaRPr lang="es-PR" sz="1800" dirty="0" smtClean="0"/>
          </a:p>
          <a:p>
            <a:r>
              <a:rPr lang="es-PR" sz="1800" dirty="0" smtClean="0"/>
              <a:t>		(total de horas contacto del programa = 7 )</a:t>
            </a:r>
          </a:p>
          <a:p>
            <a:pPr lvl="0">
              <a:lnSpc>
                <a:spcPct val="115000"/>
              </a:lnSpc>
              <a:buSzPct val="78571"/>
            </a:pPr>
            <a:endParaRPr lang="es-PR" sz="1800" dirty="0" smtClean="0"/>
          </a:p>
          <a:p>
            <a:pPr>
              <a:spcBef>
                <a:spcPts val="0"/>
              </a:spcBef>
              <a:buNone/>
            </a:pPr>
            <a:endParaRPr lang="es-PR" sz="1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18419-AC6D-4ED2-A892-A000DD3A58AB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16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4656876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381000" y="1600200"/>
            <a:ext cx="7726101" cy="3724153"/>
          </a:xfrm>
        </p:spPr>
        <p:txBody>
          <a:bodyPr/>
          <a:lstStyle/>
          <a:p>
            <a:r>
              <a:rPr lang="en-US" i="1" dirty="0">
                <a:solidFill>
                  <a:srgbClr val="0C28B8"/>
                </a:solidFill>
              </a:rPr>
              <a:t>[</a:t>
            </a:r>
            <a:r>
              <a:rPr lang="en-US" i="1" dirty="0" err="1">
                <a:solidFill>
                  <a:srgbClr val="0C28B8"/>
                </a:solidFill>
              </a:rPr>
              <a:t>insertar</a:t>
            </a:r>
            <a:r>
              <a:rPr lang="en-US" i="1" dirty="0">
                <a:solidFill>
                  <a:srgbClr val="0C28B8"/>
                </a:solidFill>
              </a:rPr>
              <a:t> </a:t>
            </a:r>
            <a:r>
              <a:rPr lang="en-US" i="1" dirty="0" err="1" smtClean="0">
                <a:solidFill>
                  <a:srgbClr val="0C28B8"/>
                </a:solidFill>
              </a:rPr>
              <a:t>programa</a:t>
            </a:r>
            <a:r>
              <a:rPr lang="en-US" i="1" dirty="0" smtClean="0">
                <a:solidFill>
                  <a:srgbClr val="0C28B8"/>
                </a:solidFill>
              </a:rPr>
              <a:t> del </a:t>
            </a:r>
            <a:r>
              <a:rPr lang="en-US" i="1" dirty="0" err="1" smtClean="0">
                <a:solidFill>
                  <a:srgbClr val="0C28B8"/>
                </a:solidFill>
              </a:rPr>
              <a:t>presentador</a:t>
            </a:r>
            <a:r>
              <a:rPr lang="en-US" i="1" dirty="0" smtClean="0">
                <a:solidFill>
                  <a:srgbClr val="0C28B8"/>
                </a:solidFill>
              </a:rPr>
              <a:t>]</a:t>
            </a:r>
            <a:endParaRPr lang="en-US" i="1" dirty="0">
              <a:solidFill>
                <a:srgbClr val="0C28B8"/>
              </a:solidFill>
            </a:endParaRPr>
          </a:p>
        </p:txBody>
      </p:sp>
      <p:sp>
        <p:nvSpPr>
          <p:cNvPr id="200" name="Shape 200"/>
          <p:cNvSpPr txBox="1">
            <a:spLocks noGrp="1"/>
          </p:cNvSpPr>
          <p:nvPr>
            <p:ph type="title"/>
          </p:nvPr>
        </p:nvSpPr>
        <p:spPr>
          <a:xfrm>
            <a:off x="243072" y="357424"/>
            <a:ext cx="8229600" cy="1143200"/>
          </a:xfrm>
        </p:spPr>
        <p:txBody>
          <a:bodyPr/>
          <a:lstStyle/>
          <a:p>
            <a:r>
              <a:rPr lang="es-PR" dirty="0">
                <a:solidFill>
                  <a:srgbClr val="0C30B8"/>
                </a:solidFill>
              </a:rPr>
              <a:t>Los presentadores de hoy</a:t>
            </a:r>
            <a:endParaRPr lang="en" dirty="0">
              <a:solidFill>
                <a:srgbClr val="0C30B8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C49EF-85A3-4AFC-80F7-5EB5432EC833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2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7260629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title"/>
          </p:nvPr>
        </p:nvSpPr>
        <p:spPr>
          <a:xfrm>
            <a:off x="370393" y="342705"/>
            <a:ext cx="8229600" cy="11432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r>
              <a:rPr lang="es-PR" dirty="0" smtClean="0">
                <a:solidFill>
                  <a:srgbClr val="0C30B8"/>
                </a:solidFill>
              </a:rPr>
              <a:t>Deberes</a:t>
            </a:r>
            <a:endParaRPr lang="en" dirty="0">
              <a:solidFill>
                <a:srgbClr val="0C30B8"/>
              </a:solidFill>
            </a:endParaRPr>
          </a:p>
        </p:txBody>
      </p:sp>
      <p:sp>
        <p:nvSpPr>
          <p:cNvPr id="201" name="Shape 201" title="Caja de texto - Distribucion de materiales de capacitacion a los asistantes, Registro y firmar hojas de entrada y salida, telefonos celulares apagado, descansos, instalaciones, procedimientos de salida de emergencia, elmuerzo"/>
          <p:cNvSpPr txBox="1">
            <a:spLocks noGrp="1"/>
          </p:cNvSpPr>
          <p:nvPr>
            <p:ph type="body" idx="1"/>
          </p:nvPr>
        </p:nvSpPr>
        <p:spPr>
          <a:xfrm>
            <a:off x="457200" y="1600203"/>
            <a:ext cx="8229600" cy="49675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lang="en-US" sz="1400" dirty="0" smtClean="0"/>
          </a:p>
          <a:p>
            <a:pPr>
              <a:spcBef>
                <a:spcPts val="0"/>
              </a:spcBef>
              <a:buNone/>
            </a:pPr>
            <a:endParaRPr sz="1400" dirty="0"/>
          </a:p>
        </p:txBody>
      </p:sp>
      <p:sp>
        <p:nvSpPr>
          <p:cNvPr id="2" name="Rectangle 1"/>
          <p:cNvSpPr/>
          <p:nvPr/>
        </p:nvSpPr>
        <p:spPr>
          <a:xfrm>
            <a:off x="497715" y="1828800"/>
            <a:ext cx="797495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Clr>
                <a:srgbClr val="0C28B8"/>
              </a:buClr>
              <a:buFont typeface="Wingdings" panose="05000000000000000000" pitchFamily="2" charset="2"/>
              <a:buChar char="q"/>
            </a:pPr>
            <a:r>
              <a:rPr lang="es-PR" sz="2800" kern="0" dirty="0">
                <a:solidFill>
                  <a:srgbClr val="000000"/>
                </a:solidFill>
                <a:cs typeface="Arial"/>
                <a:sym typeface="Arial"/>
                <a:rtl val="0"/>
              </a:rPr>
              <a:t>Distribución de materiales de capacitación </a:t>
            </a:r>
            <a:r>
              <a:rPr lang="es-PR" sz="2800" kern="0" dirty="0" smtClean="0">
                <a:solidFill>
                  <a:srgbClr val="000000"/>
                </a:solidFill>
                <a:cs typeface="Arial"/>
                <a:sym typeface="Arial"/>
                <a:rtl val="0"/>
              </a:rPr>
              <a:t>a </a:t>
            </a:r>
            <a:r>
              <a:rPr lang="es-PR" sz="2800" kern="0" dirty="0">
                <a:solidFill>
                  <a:srgbClr val="000000"/>
                </a:solidFill>
                <a:cs typeface="Arial"/>
                <a:sym typeface="Arial"/>
                <a:rtl val="0"/>
              </a:rPr>
              <a:t>los asistentes</a:t>
            </a:r>
          </a:p>
          <a:p>
            <a:pPr marL="457200" indent="-457200">
              <a:buClr>
                <a:srgbClr val="0C28B8"/>
              </a:buClr>
              <a:buFont typeface="Wingdings" panose="05000000000000000000" pitchFamily="2" charset="2"/>
              <a:buChar char="q"/>
            </a:pPr>
            <a:r>
              <a:rPr lang="es-PR" sz="2800" kern="0" dirty="0" smtClean="0">
                <a:solidFill>
                  <a:srgbClr val="000000"/>
                </a:solidFill>
                <a:cs typeface="Arial"/>
                <a:sym typeface="Arial"/>
                <a:rtl val="0"/>
              </a:rPr>
              <a:t>Registro y firmar </a:t>
            </a:r>
            <a:r>
              <a:rPr lang="es-PR" sz="2800" kern="0" dirty="0">
                <a:solidFill>
                  <a:srgbClr val="000000"/>
                </a:solidFill>
                <a:cs typeface="Arial"/>
                <a:sym typeface="Arial"/>
                <a:rtl val="0"/>
              </a:rPr>
              <a:t>hojas de entrada y salida </a:t>
            </a:r>
          </a:p>
          <a:p>
            <a:pPr marL="457200" indent="-457200">
              <a:buClr>
                <a:srgbClr val="0C28B8"/>
              </a:buClr>
              <a:buFont typeface="Wingdings" panose="05000000000000000000" pitchFamily="2" charset="2"/>
              <a:buChar char="q"/>
            </a:pPr>
            <a:r>
              <a:rPr lang="es-PR" sz="2800" kern="0" dirty="0" smtClean="0">
                <a:solidFill>
                  <a:srgbClr val="000000"/>
                </a:solidFill>
                <a:cs typeface="Arial"/>
                <a:sym typeface="Arial"/>
                <a:rtl val="0"/>
              </a:rPr>
              <a:t>Teléfonos </a:t>
            </a:r>
            <a:r>
              <a:rPr lang="es-PR" sz="2800" kern="0" dirty="0">
                <a:solidFill>
                  <a:srgbClr val="000000"/>
                </a:solidFill>
                <a:cs typeface="Arial"/>
                <a:sym typeface="Arial"/>
                <a:rtl val="0"/>
              </a:rPr>
              <a:t>celulares apagado</a:t>
            </a:r>
          </a:p>
          <a:p>
            <a:pPr marL="457200" indent="-457200">
              <a:buClr>
                <a:srgbClr val="0C28B8"/>
              </a:buClr>
              <a:buFont typeface="Wingdings" panose="05000000000000000000" pitchFamily="2" charset="2"/>
              <a:buChar char="q"/>
            </a:pPr>
            <a:r>
              <a:rPr lang="es-PR" sz="2800" kern="0" dirty="0">
                <a:solidFill>
                  <a:srgbClr val="000000"/>
                </a:solidFill>
                <a:cs typeface="Arial"/>
                <a:sym typeface="Arial"/>
                <a:rtl val="0"/>
              </a:rPr>
              <a:t>Descansos</a:t>
            </a:r>
          </a:p>
          <a:p>
            <a:pPr marL="457200" indent="-457200">
              <a:buClr>
                <a:srgbClr val="0C28B8"/>
              </a:buClr>
              <a:buFont typeface="Wingdings" panose="05000000000000000000" pitchFamily="2" charset="2"/>
              <a:buChar char="q"/>
            </a:pPr>
            <a:r>
              <a:rPr lang="en-US" sz="2800" kern="0" dirty="0" err="1" smtClean="0">
                <a:solidFill>
                  <a:srgbClr val="000000"/>
                </a:solidFill>
                <a:cs typeface="Arial"/>
                <a:sym typeface="Arial"/>
                <a:rtl val="0"/>
              </a:rPr>
              <a:t>Instalaciones</a:t>
            </a:r>
            <a:endParaRPr lang="es-PR" sz="2800" kern="0" dirty="0">
              <a:solidFill>
                <a:srgbClr val="000000"/>
              </a:solidFill>
              <a:cs typeface="Arial"/>
              <a:sym typeface="Arial"/>
              <a:rtl val="0"/>
            </a:endParaRPr>
          </a:p>
          <a:p>
            <a:pPr marL="457200" indent="-457200">
              <a:buClr>
                <a:srgbClr val="0C28B8"/>
              </a:buClr>
              <a:buFont typeface="Wingdings" panose="05000000000000000000" pitchFamily="2" charset="2"/>
              <a:buChar char="q"/>
            </a:pPr>
            <a:r>
              <a:rPr lang="es-PR" sz="2800" kern="0" dirty="0">
                <a:solidFill>
                  <a:srgbClr val="000000"/>
                </a:solidFill>
                <a:cs typeface="Arial"/>
                <a:sym typeface="Arial"/>
                <a:rtl val="0"/>
              </a:rPr>
              <a:t>Procedimientos de salida de emergencia</a:t>
            </a:r>
          </a:p>
          <a:p>
            <a:pPr marL="457200" indent="-457200">
              <a:buClr>
                <a:srgbClr val="0C28B8"/>
              </a:buClr>
              <a:buFont typeface="Wingdings" panose="05000000000000000000" pitchFamily="2" charset="2"/>
              <a:buChar char="q"/>
            </a:pPr>
            <a:r>
              <a:rPr lang="es-PR" sz="2800" kern="0" dirty="0" smtClean="0">
                <a:solidFill>
                  <a:srgbClr val="000000"/>
                </a:solidFill>
                <a:cs typeface="Arial"/>
                <a:sym typeface="Arial"/>
                <a:rtl val="0"/>
              </a:rPr>
              <a:t>Almuerzo</a:t>
            </a:r>
            <a:endParaRPr lang="en-US" sz="2800" kern="0" dirty="0">
              <a:solidFill>
                <a:srgbClr val="000000"/>
              </a:solidFill>
              <a:cs typeface="Arial"/>
              <a:sym typeface="Arial"/>
              <a:rtl val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18419-AC6D-4ED2-A892-A000DD3A58AB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3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1729275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title"/>
          </p:nvPr>
        </p:nvSpPr>
        <p:spPr>
          <a:xfrm>
            <a:off x="448574" y="669956"/>
            <a:ext cx="8229600" cy="735374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r>
              <a:rPr lang="es-PR" sz="3300" dirty="0">
                <a:solidFill>
                  <a:srgbClr val="0C30B8"/>
                </a:solidFill>
              </a:rPr>
              <a:t>Información​ de la </a:t>
            </a:r>
            <a:r>
              <a:rPr lang="es-PR" sz="3300" dirty="0" smtClean="0">
                <a:solidFill>
                  <a:srgbClr val="0C30B8"/>
                </a:solidFill>
              </a:rPr>
              <a:t>Subvención </a:t>
            </a:r>
            <a:r>
              <a:rPr lang="es-PR" sz="3300" dirty="0">
                <a:solidFill>
                  <a:srgbClr val="0C30B8"/>
                </a:solidFill>
              </a:rPr>
              <a:t>de OSHA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18419-AC6D-4ED2-A892-A000DD3A58AB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4</a:t>
            </a:fld>
            <a:endParaRPr lang="en-US" dirty="0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hape 34"/>
          <p:cNvSpPr txBox="1">
            <a:spLocks/>
          </p:cNvSpPr>
          <p:nvPr/>
        </p:nvSpPr>
        <p:spPr>
          <a:xfrm>
            <a:off x="609600" y="1752599"/>
            <a:ext cx="7772400" cy="4376141"/>
          </a:xfrm>
          <a:prstGeom prst="rect">
            <a:avLst/>
          </a:prstGeom>
          <a:noFill/>
          <a:ln w="9525" cap="flat">
            <a:noFill/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>
            <a:noAutofit/>
          </a:bodyPr>
          <a:lstStyle>
            <a:def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3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  <a:lvl2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2pPr>
            <a:lvl3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3pPr>
            <a:lvl4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4pPr>
            <a:lvl5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5pPr>
            <a:lvl6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6pPr>
            <a:lvl7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7pPr>
            <a:lvl8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8pPr>
            <a:lvl9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9pPr>
          </a:lstStyle>
          <a:p>
            <a:r>
              <a:rPr lang="en-US" sz="2400" b="1" dirty="0">
                <a:latin typeface="Calibri" panose="020F0502020204030204" pitchFamily="34" charset="0"/>
              </a:rPr>
              <a:t>Este material </a:t>
            </a:r>
            <a:r>
              <a:rPr lang="en-US" sz="2400" b="1" dirty="0" err="1">
                <a:latin typeface="Calibri" panose="020F0502020204030204" pitchFamily="34" charset="0"/>
              </a:rPr>
              <a:t>fue</a:t>
            </a:r>
            <a:r>
              <a:rPr lang="en-US" sz="2400" b="1" dirty="0">
                <a:latin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</a:rPr>
              <a:t>producido</a:t>
            </a:r>
            <a:r>
              <a:rPr lang="en-US" sz="2400" b="1" dirty="0">
                <a:latin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</a:rPr>
              <a:t>bajo</a:t>
            </a:r>
            <a:r>
              <a:rPr lang="en-US" sz="2400" b="1" dirty="0">
                <a:latin typeface="Calibri" panose="020F0502020204030204" pitchFamily="34" charset="0"/>
              </a:rPr>
              <a:t> el </a:t>
            </a:r>
            <a:r>
              <a:rPr lang="en-US" sz="2400" b="1" dirty="0" err="1">
                <a:latin typeface="Calibri" panose="020F0502020204030204" pitchFamily="34" charset="0"/>
              </a:rPr>
              <a:t>número</a:t>
            </a:r>
            <a:r>
              <a:rPr lang="en-US" sz="2400" b="1" dirty="0">
                <a:latin typeface="Calibri" panose="020F0502020204030204" pitchFamily="34" charset="0"/>
              </a:rPr>
              <a:t> de </a:t>
            </a:r>
            <a:r>
              <a:rPr lang="en-US" sz="2400" b="1" dirty="0" err="1">
                <a:latin typeface="Calibri" panose="020F0502020204030204" pitchFamily="34" charset="0"/>
              </a:rPr>
              <a:t>concesión</a:t>
            </a:r>
            <a:r>
              <a:rPr lang="en-US" sz="2400" b="1" dirty="0">
                <a:latin typeface="Calibri" panose="020F0502020204030204" pitchFamily="34" charset="0"/>
              </a:rPr>
              <a:t> SH-26316-SH4 de la </a:t>
            </a:r>
            <a:r>
              <a:rPr lang="en-US" sz="2400" b="1" dirty="0" err="1">
                <a:latin typeface="Calibri" panose="020F0502020204030204" pitchFamily="34" charset="0"/>
              </a:rPr>
              <a:t>administración</a:t>
            </a:r>
            <a:r>
              <a:rPr lang="en-US" sz="2400" b="1" dirty="0">
                <a:latin typeface="Calibri" panose="020F0502020204030204" pitchFamily="34" charset="0"/>
              </a:rPr>
              <a:t> de </a:t>
            </a:r>
            <a:r>
              <a:rPr lang="en-US" sz="2400" b="1" dirty="0" err="1">
                <a:latin typeface="Calibri" panose="020F0502020204030204" pitchFamily="34" charset="0"/>
              </a:rPr>
              <a:t>seguridad</a:t>
            </a:r>
            <a:r>
              <a:rPr lang="en-US" sz="2400" b="1" dirty="0">
                <a:latin typeface="Calibri" panose="020F0502020204030204" pitchFamily="34" charset="0"/>
              </a:rPr>
              <a:t> y </a:t>
            </a:r>
            <a:r>
              <a:rPr lang="en-US" sz="2400" b="1" dirty="0" err="1">
                <a:latin typeface="Calibri" panose="020F0502020204030204" pitchFamily="34" charset="0"/>
              </a:rPr>
              <a:t>salud</a:t>
            </a:r>
            <a:r>
              <a:rPr lang="en-US" sz="2400" b="1" dirty="0">
                <a:latin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</a:rPr>
              <a:t>ocupacional</a:t>
            </a:r>
            <a:r>
              <a:rPr lang="en-US" sz="2400" b="1" dirty="0">
                <a:latin typeface="Calibri" panose="020F0502020204030204" pitchFamily="34" charset="0"/>
              </a:rPr>
              <a:t>, </a:t>
            </a:r>
            <a:r>
              <a:rPr lang="en-US" sz="2400" b="1" dirty="0" err="1">
                <a:latin typeface="Calibri" panose="020F0502020204030204" pitchFamily="34" charset="0"/>
              </a:rPr>
              <a:t>Departamento</a:t>
            </a:r>
            <a:r>
              <a:rPr lang="en-US" sz="2400" b="1" dirty="0">
                <a:latin typeface="Calibri" panose="020F0502020204030204" pitchFamily="34" charset="0"/>
              </a:rPr>
              <a:t> de </a:t>
            </a:r>
            <a:r>
              <a:rPr lang="en-US" sz="2400" b="1" dirty="0" err="1">
                <a:latin typeface="Calibri" panose="020F0502020204030204" pitchFamily="34" charset="0"/>
              </a:rPr>
              <a:t>trabajo</a:t>
            </a:r>
            <a:r>
              <a:rPr lang="en-US" sz="2400" b="1" dirty="0">
                <a:latin typeface="Calibri" panose="020F0502020204030204" pitchFamily="34" charset="0"/>
              </a:rPr>
              <a:t> de </a:t>
            </a:r>
            <a:r>
              <a:rPr lang="en-US" sz="2400" b="1" dirty="0" err="1">
                <a:latin typeface="Calibri" panose="020F0502020204030204" pitchFamily="34" charset="0"/>
              </a:rPr>
              <a:t>los</a:t>
            </a:r>
            <a:r>
              <a:rPr lang="en-US" sz="2400" b="1" dirty="0">
                <a:latin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</a:rPr>
              <a:t>Estados</a:t>
            </a:r>
            <a:r>
              <a:rPr lang="en-US" sz="2400" b="1" dirty="0">
                <a:latin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</a:rPr>
              <a:t>Unidos</a:t>
            </a:r>
            <a:r>
              <a:rPr lang="en-US" sz="2400" b="1" dirty="0">
                <a:latin typeface="Calibri" panose="020F0502020204030204" pitchFamily="34" charset="0"/>
              </a:rPr>
              <a:t>. No </a:t>
            </a:r>
            <a:r>
              <a:rPr lang="en-US" sz="2400" b="1" dirty="0" err="1">
                <a:latin typeface="Calibri" panose="020F0502020204030204" pitchFamily="34" charset="0"/>
              </a:rPr>
              <a:t>necesariamente</a:t>
            </a:r>
            <a:r>
              <a:rPr lang="en-US" sz="2400" b="1" dirty="0">
                <a:latin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</a:rPr>
              <a:t>refleja</a:t>
            </a:r>
            <a:r>
              <a:rPr lang="en-US" sz="2400" b="1" dirty="0">
                <a:latin typeface="Calibri" panose="020F0502020204030204" pitchFamily="34" charset="0"/>
              </a:rPr>
              <a:t> las </a:t>
            </a:r>
            <a:r>
              <a:rPr lang="en-US" sz="2400" b="1" dirty="0" err="1">
                <a:latin typeface="Calibri" panose="020F0502020204030204" pitchFamily="34" charset="0"/>
              </a:rPr>
              <a:t>opiniones</a:t>
            </a:r>
            <a:r>
              <a:rPr lang="en-US" sz="2400" b="1" dirty="0">
                <a:latin typeface="Calibri" panose="020F0502020204030204" pitchFamily="34" charset="0"/>
              </a:rPr>
              <a:t> o </a:t>
            </a:r>
            <a:r>
              <a:rPr lang="en-US" sz="2400" b="1" dirty="0" err="1">
                <a:latin typeface="Calibri" panose="020F0502020204030204" pitchFamily="34" charset="0"/>
              </a:rPr>
              <a:t>políticas</a:t>
            </a:r>
            <a:r>
              <a:rPr lang="en-US" sz="2400" b="1" dirty="0">
                <a:latin typeface="Calibri" panose="020F0502020204030204" pitchFamily="34" charset="0"/>
              </a:rPr>
              <a:t> del </a:t>
            </a:r>
            <a:r>
              <a:rPr lang="en-US" sz="2400" b="1" dirty="0" err="1">
                <a:latin typeface="Calibri" panose="020F0502020204030204" pitchFamily="34" charset="0"/>
              </a:rPr>
              <a:t>Departamento</a:t>
            </a:r>
            <a:r>
              <a:rPr lang="en-US" sz="2400" b="1" dirty="0">
                <a:latin typeface="Calibri" panose="020F0502020204030204" pitchFamily="34" charset="0"/>
              </a:rPr>
              <a:t> de </a:t>
            </a:r>
            <a:r>
              <a:rPr lang="en-US" sz="2400" b="1" dirty="0" err="1">
                <a:latin typeface="Calibri" panose="020F0502020204030204" pitchFamily="34" charset="0"/>
              </a:rPr>
              <a:t>trabajo</a:t>
            </a:r>
            <a:r>
              <a:rPr lang="en-US" sz="2400" b="1" dirty="0">
                <a:latin typeface="Calibri" panose="020F0502020204030204" pitchFamily="34" charset="0"/>
              </a:rPr>
              <a:t> de </a:t>
            </a:r>
            <a:r>
              <a:rPr lang="en-US" sz="2400" b="1" dirty="0" err="1">
                <a:latin typeface="Calibri" panose="020F0502020204030204" pitchFamily="34" charset="0"/>
              </a:rPr>
              <a:t>los</a:t>
            </a:r>
            <a:r>
              <a:rPr lang="en-US" sz="2400" b="1" dirty="0">
                <a:latin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</a:rPr>
              <a:t>Estados</a:t>
            </a:r>
            <a:r>
              <a:rPr lang="en-US" sz="2400" b="1" dirty="0">
                <a:latin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</a:rPr>
              <a:t>Unidos</a:t>
            </a:r>
            <a:r>
              <a:rPr lang="en-US" sz="2400" b="1" dirty="0">
                <a:latin typeface="Calibri" panose="020F0502020204030204" pitchFamily="34" charset="0"/>
              </a:rPr>
              <a:t>, </a:t>
            </a:r>
            <a:r>
              <a:rPr lang="en-US" sz="2400" b="1" dirty="0" err="1">
                <a:latin typeface="Calibri" panose="020F0502020204030204" pitchFamily="34" charset="0"/>
              </a:rPr>
              <a:t>ni</a:t>
            </a:r>
            <a:r>
              <a:rPr lang="en-US" sz="2400" b="1" dirty="0">
                <a:latin typeface="Calibri" panose="020F0502020204030204" pitchFamily="34" charset="0"/>
              </a:rPr>
              <a:t> la </a:t>
            </a:r>
            <a:r>
              <a:rPr lang="en-US" sz="2400" b="1" dirty="0" err="1">
                <a:latin typeface="Calibri" panose="020F0502020204030204" pitchFamily="34" charset="0"/>
              </a:rPr>
              <a:t>mención</a:t>
            </a:r>
            <a:r>
              <a:rPr lang="en-US" sz="2400" b="1" dirty="0">
                <a:latin typeface="Calibri" panose="020F0502020204030204" pitchFamily="34" charset="0"/>
              </a:rPr>
              <a:t> de </a:t>
            </a:r>
            <a:r>
              <a:rPr lang="en-US" sz="2400" b="1" dirty="0" err="1">
                <a:latin typeface="Calibri" panose="020F0502020204030204" pitchFamily="34" charset="0"/>
              </a:rPr>
              <a:t>nombres</a:t>
            </a:r>
            <a:r>
              <a:rPr lang="en-US" sz="2400" b="1" dirty="0">
                <a:latin typeface="Calibri" panose="020F0502020204030204" pitchFamily="34" charset="0"/>
              </a:rPr>
              <a:t> de </a:t>
            </a:r>
            <a:r>
              <a:rPr lang="en-US" sz="2400" b="1" dirty="0" err="1">
                <a:latin typeface="Calibri" panose="020F0502020204030204" pitchFamily="34" charset="0"/>
              </a:rPr>
              <a:t>oficios</a:t>
            </a:r>
            <a:r>
              <a:rPr lang="en-US" sz="2400" b="1" dirty="0">
                <a:latin typeface="Calibri" panose="020F0502020204030204" pitchFamily="34" charset="0"/>
              </a:rPr>
              <a:t>, </a:t>
            </a:r>
            <a:r>
              <a:rPr lang="en-US" sz="2400" b="1" dirty="0" err="1">
                <a:latin typeface="Calibri" panose="020F0502020204030204" pitchFamily="34" charset="0"/>
              </a:rPr>
              <a:t>productos</a:t>
            </a:r>
            <a:r>
              <a:rPr lang="en-US" sz="2400" b="1" dirty="0">
                <a:latin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</a:rPr>
              <a:t>comerciales</a:t>
            </a:r>
            <a:r>
              <a:rPr lang="en-US" sz="2400" b="1" dirty="0">
                <a:latin typeface="Calibri" panose="020F0502020204030204" pitchFamily="34" charset="0"/>
              </a:rPr>
              <a:t> u </a:t>
            </a:r>
            <a:r>
              <a:rPr lang="en-US" sz="2400" b="1" dirty="0" err="1">
                <a:latin typeface="Calibri" panose="020F0502020204030204" pitchFamily="34" charset="0"/>
              </a:rPr>
              <a:t>organizaciones</a:t>
            </a:r>
            <a:r>
              <a:rPr lang="en-US" sz="2400" b="1" dirty="0">
                <a:latin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</a:rPr>
              <a:t>implican</a:t>
            </a:r>
            <a:r>
              <a:rPr lang="en-US" sz="2400" b="1" dirty="0">
                <a:latin typeface="Calibri" panose="020F0502020204030204" pitchFamily="34" charset="0"/>
              </a:rPr>
              <a:t> el </a:t>
            </a:r>
            <a:r>
              <a:rPr lang="en-US" sz="2400" b="1" dirty="0" err="1">
                <a:latin typeface="Calibri" panose="020F0502020204030204" pitchFamily="34" charset="0"/>
              </a:rPr>
              <a:t>aval</a:t>
            </a:r>
            <a:r>
              <a:rPr lang="en-US" sz="2400" b="1" dirty="0">
                <a:latin typeface="Calibri" panose="020F0502020204030204" pitchFamily="34" charset="0"/>
              </a:rPr>
              <a:t> del </a:t>
            </a:r>
            <a:r>
              <a:rPr lang="en-US" sz="2400" b="1" dirty="0" err="1">
                <a:latin typeface="Calibri" panose="020F0502020204030204" pitchFamily="34" charset="0"/>
              </a:rPr>
              <a:t>gobierno</a:t>
            </a:r>
            <a:r>
              <a:rPr lang="en-US" sz="2400" b="1" dirty="0">
                <a:latin typeface="Calibri" panose="020F0502020204030204" pitchFamily="34" charset="0"/>
              </a:rPr>
              <a:t> de </a:t>
            </a:r>
            <a:r>
              <a:rPr lang="en-US" sz="2400" b="1" dirty="0" err="1">
                <a:latin typeface="Calibri" panose="020F0502020204030204" pitchFamily="34" charset="0"/>
              </a:rPr>
              <a:t>los</a:t>
            </a:r>
            <a:r>
              <a:rPr lang="en-US" sz="2400" b="1" dirty="0">
                <a:latin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</a:rPr>
              <a:t>Estados</a:t>
            </a:r>
            <a:r>
              <a:rPr lang="en-US" sz="2400" b="1" dirty="0">
                <a:latin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</a:rPr>
              <a:t>Unidos</a:t>
            </a:r>
            <a:r>
              <a:rPr lang="en-US" sz="2400" b="1" dirty="0">
                <a:latin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00257835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title"/>
          </p:nvPr>
        </p:nvSpPr>
        <p:spPr>
          <a:xfrm>
            <a:off x="304800" y="302269"/>
            <a:ext cx="8229600" cy="11432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r>
              <a:rPr lang="es-PR" dirty="0">
                <a:solidFill>
                  <a:srgbClr val="0C30B8"/>
                </a:solidFill>
              </a:rPr>
              <a:t>Programa de Entrenamiento </a:t>
            </a:r>
            <a:r>
              <a:rPr lang="es-PR" dirty="0" smtClean="0">
                <a:solidFill>
                  <a:srgbClr val="0C30B8"/>
                </a:solidFill>
              </a:rPr>
              <a:t>Actual</a:t>
            </a:r>
            <a:endParaRPr lang="en" dirty="0">
              <a:solidFill>
                <a:srgbClr val="0C30B8"/>
              </a:solidFill>
            </a:endParaRPr>
          </a:p>
        </p:txBody>
      </p:sp>
      <p:sp>
        <p:nvSpPr>
          <p:cNvPr id="201" name="Shape 201"/>
          <p:cNvSpPr txBox="1">
            <a:spLocks noGrp="1"/>
          </p:cNvSpPr>
          <p:nvPr>
            <p:ph type="body" idx="1"/>
          </p:nvPr>
        </p:nvSpPr>
        <p:spPr>
          <a:xfrm>
            <a:off x="723900" y="1584785"/>
            <a:ext cx="7696200" cy="49675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algn="just">
              <a:buSzPct val="78571"/>
            </a:pPr>
            <a:r>
              <a:rPr lang="es-PR" sz="2400" dirty="0"/>
              <a:t>Este </a:t>
            </a:r>
            <a:r>
              <a:rPr lang="es-PR" sz="2400" dirty="0" smtClean="0"/>
              <a:t>programa </a:t>
            </a:r>
            <a:r>
              <a:rPr lang="es-PR" sz="2400" dirty="0"/>
              <a:t>de </a:t>
            </a:r>
            <a:r>
              <a:rPr lang="es-PR" sz="2400" dirty="0" smtClean="0"/>
              <a:t>entrenamiento </a:t>
            </a:r>
            <a:r>
              <a:rPr lang="es-PR" sz="2400" dirty="0"/>
              <a:t>de </a:t>
            </a:r>
            <a:r>
              <a:rPr lang="es-PR" sz="2400" dirty="0" smtClean="0"/>
              <a:t>extensión </a:t>
            </a:r>
            <a:r>
              <a:rPr lang="es-PR" sz="2400" dirty="0"/>
              <a:t>ofrece </a:t>
            </a:r>
            <a:r>
              <a:rPr lang="es-PR" sz="2400" dirty="0" smtClean="0"/>
              <a:t>formación </a:t>
            </a:r>
            <a:r>
              <a:rPr lang="es-PR" sz="2400" dirty="0"/>
              <a:t>para los trabajadores y los empleadores sobre el </a:t>
            </a:r>
            <a:r>
              <a:rPr lang="es-PR" sz="2400" i="1" dirty="0">
                <a:solidFill>
                  <a:srgbClr val="0C30B8"/>
                </a:solidFill>
              </a:rPr>
              <a:t>Reconocimiento, Reducción, </a:t>
            </a:r>
            <a:r>
              <a:rPr lang="es-PR" sz="2400" i="1" dirty="0" smtClean="0">
                <a:solidFill>
                  <a:srgbClr val="0C30B8"/>
                </a:solidFill>
              </a:rPr>
              <a:t>Evitación y Prevención </a:t>
            </a:r>
            <a:r>
              <a:rPr lang="es-PR" sz="2400" dirty="0" smtClean="0"/>
              <a:t>de los peligros </a:t>
            </a:r>
            <a:r>
              <a:rPr lang="es-PR" sz="2400" dirty="0"/>
              <a:t>de seguridad y salud en las actividades de almacenamiento </a:t>
            </a:r>
            <a:r>
              <a:rPr lang="es-PR" sz="2400" dirty="0" smtClean="0"/>
              <a:t>en las </a:t>
            </a:r>
            <a:r>
              <a:rPr lang="es-PR" sz="2400" dirty="0"/>
              <a:t>Compañías que Fabrican y/o Suplen Acero </a:t>
            </a:r>
            <a:r>
              <a:rPr lang="es-PR" sz="2400" dirty="0" smtClean="0"/>
              <a:t>Estructural.</a:t>
            </a:r>
          </a:p>
          <a:p>
            <a:pPr lvl="0">
              <a:buSzPct val="78571"/>
            </a:pPr>
            <a:endParaRPr lang="en" sz="2400" dirty="0"/>
          </a:p>
          <a:p>
            <a:pPr lvl="0" algn="just">
              <a:buSzPct val="78571"/>
            </a:pPr>
            <a:r>
              <a:rPr lang="es-PR" sz="2400" dirty="0"/>
              <a:t>El entrenamiento también ofrece información requerida por OSHA respecto a los </a:t>
            </a:r>
            <a:r>
              <a:rPr lang="es-PR" sz="2400" i="1" dirty="0">
                <a:solidFill>
                  <a:srgbClr val="0C30B8"/>
                </a:solidFill>
              </a:rPr>
              <a:t>derechos de los trabajadores, </a:t>
            </a:r>
            <a:r>
              <a:rPr lang="es-PR" sz="2400" i="1" dirty="0" smtClean="0">
                <a:solidFill>
                  <a:srgbClr val="0C30B8"/>
                </a:solidFill>
              </a:rPr>
              <a:t>responsabilidades </a:t>
            </a:r>
            <a:r>
              <a:rPr lang="es-PR" sz="2400" i="1" dirty="0">
                <a:solidFill>
                  <a:srgbClr val="0C30B8"/>
                </a:solidFill>
              </a:rPr>
              <a:t>del empleador y cómo presentar una </a:t>
            </a:r>
            <a:r>
              <a:rPr lang="es-PR" sz="2400" i="1" dirty="0" smtClean="0">
                <a:solidFill>
                  <a:srgbClr val="0C30B8"/>
                </a:solidFill>
              </a:rPr>
              <a:t>reclamación.</a:t>
            </a:r>
            <a:endParaRPr sz="1400" i="1" dirty="0">
              <a:solidFill>
                <a:srgbClr val="0C30B8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18419-AC6D-4ED2-A892-A000DD3A58AB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5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6033981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title"/>
          </p:nvPr>
        </p:nvSpPr>
        <p:spPr>
          <a:xfrm>
            <a:off x="381000" y="866820"/>
            <a:ext cx="8229600" cy="11432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/>
            <a:r>
              <a:rPr lang="en" dirty="0"/>
              <a:t> </a:t>
            </a:r>
            <a:r>
              <a:rPr lang="en" dirty="0" smtClean="0"/>
              <a:t/>
            </a:r>
            <a:br>
              <a:rPr lang="en" dirty="0" smtClean="0"/>
            </a:br>
            <a:r>
              <a:rPr lang="en" dirty="0"/>
              <a:t/>
            </a:r>
            <a:br>
              <a:rPr lang="en" dirty="0"/>
            </a:br>
            <a:r>
              <a:rPr lang="en" dirty="0" smtClean="0"/>
              <a:t/>
            </a:r>
            <a:br>
              <a:rPr lang="en" dirty="0" smtClean="0"/>
            </a:br>
            <a:r>
              <a:rPr lang="en" dirty="0"/>
              <a:t/>
            </a:r>
            <a:br>
              <a:rPr lang="en" dirty="0"/>
            </a:br>
            <a:r>
              <a:rPr lang="en" dirty="0" smtClean="0"/>
              <a:t/>
            </a:r>
            <a:br>
              <a:rPr lang="en" dirty="0" smtClean="0"/>
            </a:br>
            <a:r>
              <a:rPr lang="en" dirty="0" smtClean="0"/>
              <a:t/>
            </a:r>
            <a:br>
              <a:rPr lang="en" dirty="0" smtClean="0"/>
            </a:br>
            <a:r>
              <a:rPr lang="en" dirty="0" smtClean="0">
                <a:solidFill>
                  <a:srgbClr val="0C30B8"/>
                </a:solidFill>
              </a:rPr>
              <a:t>Desarrollo del programa</a:t>
            </a:r>
            <a:r>
              <a:rPr lang="en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en" dirty="0">
                <a:solidFill>
                  <a:schemeClr val="accent2">
                    <a:lumMod val="75000"/>
                  </a:schemeClr>
                </a:solidFill>
              </a:rPr>
            </a:br>
            <a:endParaRPr lang="e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18419-AC6D-4ED2-A892-A000DD3A58AB}" type="slidenum">
              <a:rPr lang="en-US" smtClean="0"/>
              <a:t>6</a:t>
            </a:fld>
            <a:endParaRPr lang="en-US" dirty="0"/>
          </a:p>
        </p:txBody>
      </p:sp>
      <p:pic>
        <p:nvPicPr>
          <p:cNvPr id="5" name="Picture 4" title="Michigan State Universlity Logo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86774" y="5454262"/>
            <a:ext cx="2237426" cy="743776"/>
          </a:xfrm>
          <a:prstGeom prst="rect">
            <a:avLst/>
          </a:prstGeom>
        </p:spPr>
      </p:pic>
      <p:pic>
        <p:nvPicPr>
          <p:cNvPr id="6" name="Picture 5" title="SPDC - School of Planning, Design and Cosntruction Logo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46259" y="5327828"/>
            <a:ext cx="1450974" cy="896190"/>
          </a:xfrm>
          <a:prstGeom prst="rect">
            <a:avLst/>
          </a:prstGeom>
        </p:spPr>
      </p:pic>
      <p:pic>
        <p:nvPicPr>
          <p:cNvPr id="7" name="Picture 6" title="Universidad de Puerto Rico Logo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19292" y="5234787"/>
            <a:ext cx="1201016" cy="1304657"/>
          </a:xfrm>
          <a:prstGeom prst="rect">
            <a:avLst/>
          </a:prstGeom>
        </p:spPr>
      </p:pic>
      <p:pic>
        <p:nvPicPr>
          <p:cNvPr id="9" name="Picture 8" title="AISC - American Institute of Steel Construction Logo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42692" y="5112856"/>
            <a:ext cx="1554615" cy="1426588"/>
          </a:xfrm>
          <a:prstGeom prst="rect">
            <a:avLst/>
          </a:prstGeom>
        </p:spPr>
      </p:pic>
      <p:sp>
        <p:nvSpPr>
          <p:cNvPr id="10" name="Shape 43"/>
          <p:cNvSpPr/>
          <p:nvPr/>
        </p:nvSpPr>
        <p:spPr>
          <a:xfrm>
            <a:off x="457200" y="1458548"/>
            <a:ext cx="8229599" cy="3915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>
              <a:lnSpc>
                <a:spcPct val="145090"/>
              </a:lnSpc>
              <a:buClr>
                <a:schemeClr val="dk1"/>
              </a:buClr>
              <a:buSzPct val="55000"/>
            </a:pPr>
            <a:r>
              <a:rPr lang="es" sz="2000" dirty="0">
                <a:solidFill>
                  <a:schemeClr val="dk1"/>
                </a:solidFill>
              </a:rPr>
              <a:t>Desarrollo del Programa​</a:t>
            </a:r>
          </a:p>
          <a:p>
            <a:pPr marL="457200" lvl="0" algn="just">
              <a:lnSpc>
                <a:spcPct val="136800"/>
              </a:lnSpc>
            </a:pPr>
            <a:r>
              <a:rPr lang="es" sz="2000" dirty="0">
                <a:solidFill>
                  <a:schemeClr val="dk1"/>
                </a:solidFill>
              </a:rPr>
              <a:t>Este programa fue desarrollado por profesores y estudiantes de la E</a:t>
            </a:r>
            <a:r>
              <a:rPr lang="es" sz="2000" dirty="0">
                <a:solidFill>
                  <a:srgbClr val="212121"/>
                </a:solidFill>
              </a:rPr>
              <a:t>scuela de Planificación, Diseño y Construcción de </a:t>
            </a:r>
            <a:r>
              <a:rPr lang="es" sz="2000" i="1" dirty="0">
                <a:solidFill>
                  <a:srgbClr val="212121"/>
                </a:solidFill>
              </a:rPr>
              <a:t>Michigan State University </a:t>
            </a:r>
            <a:r>
              <a:rPr lang="es" sz="2000" dirty="0">
                <a:solidFill>
                  <a:srgbClr val="212121"/>
                </a:solidFill>
              </a:rPr>
              <a:t>en colaboración con el Comité de Seguridad del Instituto Americano de Construcción en Acero (AISC por sus siglas en inglés) y la Universidad de Puerto Rico en Mayag</a:t>
            </a:r>
            <a:r>
              <a:rPr lang="es-PR" sz="2000" dirty="0">
                <a:solidFill>
                  <a:srgbClr val="212121"/>
                </a:solidFill>
              </a:rPr>
              <a:t>ü</a:t>
            </a:r>
            <a:r>
              <a:rPr lang="es" sz="2000" dirty="0">
                <a:solidFill>
                  <a:srgbClr val="212121"/>
                </a:solidFill>
              </a:rPr>
              <a:t>ez.</a:t>
            </a:r>
          </a:p>
          <a:p>
            <a:pPr marL="0" marR="0" lvl="0" indent="0" algn="l" rtl="0">
              <a:spcBef>
                <a:spcPts val="0"/>
              </a:spcBef>
              <a:buNone/>
            </a:pPr>
            <a:endParaRPr lang="en-US" sz="2000" b="1" dirty="0" smtClean="0">
              <a:solidFill>
                <a:srgbClr val="0C30B8"/>
              </a:solidFill>
            </a:endParaRPr>
          </a:p>
          <a:p>
            <a:pPr marL="0" marR="0" lvl="0" indent="0" algn="l" rtl="0">
              <a:spcBef>
                <a:spcPts val="0"/>
              </a:spcBef>
              <a:buNone/>
            </a:pPr>
            <a:endParaRPr sz="2000" b="1" dirty="0">
              <a:solidFill>
                <a:srgbClr val="0C30B8"/>
              </a:solidFill>
            </a:endParaRP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s" sz="2000" b="1" i="0" u="none" strike="noStrike" cap="none" baseline="0" dirty="0" smtClean="0">
                <a:solidFill>
                  <a:srgbClr val="000000"/>
                </a:solidFill>
                <a:sym typeface="Arial"/>
              </a:rPr>
              <a:t>D</a:t>
            </a:r>
            <a:r>
              <a:rPr lang="es" sz="2000" b="1" dirty="0" smtClean="0"/>
              <a:t>iciembre de</a:t>
            </a:r>
            <a:r>
              <a:rPr lang="es" sz="2000" b="1" i="0" u="none" strike="noStrike" cap="none" baseline="0" dirty="0" smtClean="0">
                <a:solidFill>
                  <a:srgbClr val="000000"/>
                </a:solidFill>
                <a:sym typeface="Arial"/>
              </a:rPr>
              <a:t> </a:t>
            </a:r>
            <a:r>
              <a:rPr lang="es" sz="2000" b="1" i="0" u="none" strike="noStrike" cap="none" baseline="0" dirty="0">
                <a:solidFill>
                  <a:srgbClr val="000000"/>
                </a:solidFill>
                <a:sym typeface="Arial"/>
              </a:rPr>
              <a:t>2014</a:t>
            </a:r>
          </a:p>
        </p:txBody>
      </p:sp>
    </p:spTree>
    <p:extLst>
      <p:ext uri="{BB962C8B-B14F-4D97-AF65-F5344CB8AC3E}">
        <p14:creationId xmlns:p14="http://schemas.microsoft.com/office/powerpoint/2010/main" val="871988097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title"/>
          </p:nvPr>
        </p:nvSpPr>
        <p:spPr>
          <a:xfrm>
            <a:off x="381987" y="813420"/>
            <a:ext cx="8229600" cy="667123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r>
              <a:rPr lang="es-PR" dirty="0" smtClean="0">
                <a:solidFill>
                  <a:srgbClr val="0C30B8"/>
                </a:solidFill>
              </a:rPr>
              <a:t>Recursos de </a:t>
            </a:r>
            <a:r>
              <a:rPr lang="es-PR" dirty="0">
                <a:solidFill>
                  <a:srgbClr val="0C30B8"/>
                </a:solidFill>
              </a:rPr>
              <a:t>AISC - </a:t>
            </a:r>
            <a:r>
              <a:rPr lang="es-PR" sz="2400" dirty="0">
                <a:solidFill>
                  <a:srgbClr val="0C30B8"/>
                </a:solidFill>
              </a:rPr>
              <a:t>Canal de Seguridad</a:t>
            </a:r>
            <a:endParaRPr lang="en" sz="1600" dirty="0">
              <a:solidFill>
                <a:srgbClr val="0C30B8"/>
              </a:solidFill>
            </a:endParaRPr>
          </a:p>
        </p:txBody>
      </p:sp>
      <p:sp>
        <p:nvSpPr>
          <p:cNvPr id="201" name="Shape 201"/>
          <p:cNvSpPr txBox="1">
            <a:spLocks noGrp="1"/>
          </p:cNvSpPr>
          <p:nvPr>
            <p:ph type="body" idx="1"/>
          </p:nvPr>
        </p:nvSpPr>
        <p:spPr>
          <a:xfrm>
            <a:off x="838200" y="1586080"/>
            <a:ext cx="7696200" cy="49675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buSzPct val="78571"/>
            </a:pPr>
            <a:r>
              <a:rPr lang="en" sz="2400" dirty="0" smtClean="0"/>
              <a:t> </a:t>
            </a:r>
          </a:p>
          <a:p>
            <a:pPr>
              <a:spcBef>
                <a:spcPts val="0"/>
              </a:spcBef>
              <a:buNone/>
            </a:pPr>
            <a:endParaRPr sz="1400" dirty="0"/>
          </a:p>
        </p:txBody>
      </p:sp>
      <p:sp>
        <p:nvSpPr>
          <p:cNvPr id="2" name="Rectangle 1"/>
          <p:cNvSpPr/>
          <p:nvPr/>
        </p:nvSpPr>
        <p:spPr>
          <a:xfrm>
            <a:off x="400678" y="6273224"/>
            <a:ext cx="4820761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kern="0" dirty="0">
                <a:cs typeface="Arial"/>
                <a:sym typeface="Arial"/>
                <a:rtl val="0"/>
              </a:rPr>
              <a:t>Safety</a:t>
            </a:r>
            <a:r>
              <a:rPr lang="en-US" sz="1400" kern="0" dirty="0">
                <a:cs typeface="Arial"/>
                <a:sym typeface="Arial"/>
                <a:rtl val="0"/>
              </a:rPr>
              <a:t> Channel  </a:t>
            </a:r>
            <a:r>
              <a:rPr lang="en-US" sz="1400" kern="0" dirty="0" smtClean="0">
                <a:cs typeface="Arial"/>
                <a:sym typeface="Arial"/>
                <a:hlinkClick r:id="rId3"/>
                <a:rtl val="0"/>
              </a:rPr>
              <a:t>Link to Safety Info on AISC Website</a:t>
            </a:r>
            <a:endParaRPr lang="en-US" sz="1400" kern="0" dirty="0" smtClean="0">
              <a:cs typeface="Arial"/>
              <a:sym typeface="Arial"/>
              <a:rtl val="0"/>
            </a:endParaRPr>
          </a:p>
          <a:p>
            <a:endParaRPr lang="en-US" sz="1400" kern="0" dirty="0" smtClean="0">
              <a:cs typeface="Arial"/>
              <a:sym typeface="Arial"/>
              <a:rtl val="0"/>
            </a:endParaRPr>
          </a:p>
          <a:p>
            <a:endParaRPr lang="en-US" sz="1400" kern="0" dirty="0" smtClean="0">
              <a:cs typeface="Arial"/>
              <a:sym typeface="Arial"/>
              <a:rtl val="0"/>
            </a:endParaRPr>
          </a:p>
          <a:p>
            <a:endParaRPr lang="en-US" sz="1400" kern="0" dirty="0" smtClean="0">
              <a:cs typeface="Arial"/>
              <a:sym typeface="Arial"/>
              <a:rtl val="0"/>
            </a:endParaRPr>
          </a:p>
          <a:p>
            <a:endParaRPr lang="en-US" sz="1400" kern="0" dirty="0">
              <a:cs typeface="Arial"/>
              <a:sym typeface="Arial"/>
              <a:rtl val="0"/>
            </a:endParaRPr>
          </a:p>
        </p:txBody>
      </p:sp>
      <p:pic>
        <p:nvPicPr>
          <p:cNvPr id="3074" name="Picture 2" title="Foto - Informacion de seguridad en el sitio web de AISC"/>
          <p:cNvPicPr>
            <a:picLocks noChangeAspect="1" noChangeArrowheads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6128"/>
          <a:stretch/>
        </p:blipFill>
        <p:spPr bwMode="auto">
          <a:xfrm>
            <a:off x="838200" y="2157983"/>
            <a:ext cx="7509951" cy="405412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221439" y="6382217"/>
            <a:ext cx="229101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kern="0" dirty="0">
                <a:cs typeface="Arial"/>
                <a:sym typeface="Arial"/>
                <a:rtl val="0"/>
              </a:rPr>
              <a:t>Date visited December 7, 2013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18419-AC6D-4ED2-A892-A000DD3A58AB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7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5847" y="1533659"/>
            <a:ext cx="84609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R" b="1" dirty="0">
                <a:solidFill>
                  <a:srgbClr val="0C30B8"/>
                </a:solidFill>
              </a:rPr>
              <a:t>AISC tiene materiales adicionales de seguridad disponibles en su página web </a:t>
            </a:r>
            <a:r>
              <a:rPr lang="en-US" b="1" dirty="0" smtClean="0">
                <a:solidFill>
                  <a:srgbClr val="0C30B8"/>
                </a:solidFill>
              </a:rPr>
              <a:t>:</a:t>
            </a:r>
            <a:endParaRPr lang="en-US" b="1" dirty="0">
              <a:solidFill>
                <a:srgbClr val="0C30B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6685872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title"/>
          </p:nvPr>
        </p:nvSpPr>
        <p:spPr>
          <a:xfrm>
            <a:off x="336442" y="885828"/>
            <a:ext cx="8578958" cy="11432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r>
              <a:rPr lang="es-PR" dirty="0">
                <a:solidFill>
                  <a:srgbClr val="0C30B8"/>
                </a:solidFill>
              </a:rPr>
              <a:t>Recursos de AISC </a:t>
            </a:r>
            <a:r>
              <a:rPr lang="en" dirty="0" smtClean="0">
                <a:solidFill>
                  <a:srgbClr val="0C30B8"/>
                </a:solidFill>
              </a:rPr>
              <a:t>– </a:t>
            </a:r>
            <a:r>
              <a:rPr lang="en-US" sz="2400" dirty="0" err="1">
                <a:solidFill>
                  <a:srgbClr val="0C30B8"/>
                </a:solidFill>
              </a:rPr>
              <a:t>C</a:t>
            </a:r>
            <a:r>
              <a:rPr lang="en-US" sz="2400" dirty="0" err="1" smtClean="0">
                <a:solidFill>
                  <a:srgbClr val="0C30B8"/>
                </a:solidFill>
              </a:rPr>
              <a:t>ertificación</a:t>
            </a:r>
            <a:r>
              <a:rPr lang="en-US" sz="2400" dirty="0" smtClean="0">
                <a:solidFill>
                  <a:srgbClr val="0C30B8"/>
                </a:solidFill>
              </a:rPr>
              <a:t> de </a:t>
            </a:r>
            <a:r>
              <a:rPr lang="en-US" sz="2400" dirty="0" err="1">
                <a:solidFill>
                  <a:srgbClr val="0C30B8"/>
                </a:solidFill>
              </a:rPr>
              <a:t>F</a:t>
            </a:r>
            <a:r>
              <a:rPr lang="en-US" sz="2400" dirty="0" err="1" smtClean="0">
                <a:solidFill>
                  <a:srgbClr val="0C30B8"/>
                </a:solidFill>
              </a:rPr>
              <a:t>abricante</a:t>
            </a:r>
            <a:r>
              <a:rPr lang="en-US" dirty="0"/>
              <a:t/>
            </a:r>
            <a:br>
              <a:rPr lang="en-US" dirty="0"/>
            </a:br>
            <a:endParaRPr lang="en" dirty="0"/>
          </a:p>
        </p:txBody>
      </p:sp>
      <p:sp>
        <p:nvSpPr>
          <p:cNvPr id="201" name="Shape 201"/>
          <p:cNvSpPr txBox="1">
            <a:spLocks noGrp="1"/>
          </p:cNvSpPr>
          <p:nvPr>
            <p:ph type="body" idx="1"/>
          </p:nvPr>
        </p:nvSpPr>
        <p:spPr>
          <a:xfrm>
            <a:off x="457200" y="1600203"/>
            <a:ext cx="8229600" cy="49675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buSzPct val="78571"/>
            </a:pPr>
            <a:r>
              <a:rPr lang="en" sz="2400" dirty="0" smtClean="0"/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313726" y="6240416"/>
            <a:ext cx="511550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kern="0" dirty="0">
                <a:cs typeface="Arial"/>
                <a:sym typeface="Arial"/>
                <a:rtl val="0"/>
              </a:rPr>
              <a:t>Fabricator</a:t>
            </a:r>
            <a:r>
              <a:rPr lang="en-US" sz="1400" kern="0" dirty="0">
                <a:cs typeface="Arial"/>
                <a:sym typeface="Arial"/>
                <a:rtl val="0"/>
              </a:rPr>
              <a:t> Certification </a:t>
            </a:r>
            <a:r>
              <a:rPr lang="en-US" sz="1400" kern="0" dirty="0" smtClean="0">
                <a:cs typeface="Arial"/>
                <a:sym typeface="Arial"/>
                <a:hlinkClick r:id="rId3"/>
                <a:rtl val="0"/>
              </a:rPr>
              <a:t>Link to AISC Certification for Fabricators</a:t>
            </a:r>
            <a:endParaRPr lang="en-US" sz="1400" kern="0" dirty="0" smtClean="0">
              <a:cs typeface="Arial"/>
              <a:sym typeface="Arial"/>
              <a:rtl val="0"/>
            </a:endParaRPr>
          </a:p>
          <a:p>
            <a:endParaRPr lang="en-US" sz="1400" kern="0" dirty="0">
              <a:cs typeface="Arial"/>
              <a:sym typeface="Arial"/>
              <a:rtl val="0"/>
            </a:endParaRPr>
          </a:p>
        </p:txBody>
      </p:sp>
      <p:pic>
        <p:nvPicPr>
          <p:cNvPr id="4098" name="Picture 2" title="Foto - AISC Certification for Fabricators on AISC Website"/>
          <p:cNvPicPr>
            <a:picLocks noChangeAspect="1" noChangeArrowheads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787400" y="2025564"/>
            <a:ext cx="7324048" cy="421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5562600" y="6342017"/>
            <a:ext cx="25234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kern="0" dirty="0">
                <a:cs typeface="Arial"/>
                <a:sym typeface="Arial"/>
                <a:rtl val="0"/>
              </a:rPr>
              <a:t>Date</a:t>
            </a:r>
            <a:r>
              <a:rPr lang="en-US" sz="1400" kern="0" dirty="0">
                <a:solidFill>
                  <a:srgbClr val="3333CC"/>
                </a:solidFill>
                <a:cs typeface="Arial"/>
                <a:sym typeface="Arial"/>
                <a:rtl val="0"/>
              </a:rPr>
              <a:t> </a:t>
            </a:r>
            <a:r>
              <a:rPr lang="en-US" sz="1200" kern="0" dirty="0">
                <a:cs typeface="Arial"/>
                <a:sym typeface="Arial"/>
                <a:rtl val="0"/>
              </a:rPr>
              <a:t>visited</a:t>
            </a:r>
            <a:r>
              <a:rPr lang="en-US" sz="1400" kern="0" dirty="0">
                <a:solidFill>
                  <a:srgbClr val="3333CC"/>
                </a:solidFill>
                <a:cs typeface="Arial"/>
                <a:sym typeface="Arial"/>
                <a:rtl val="0"/>
              </a:rPr>
              <a:t> </a:t>
            </a:r>
            <a:r>
              <a:rPr lang="en-US" sz="1200" kern="0" dirty="0">
                <a:cs typeface="Arial"/>
                <a:sym typeface="Arial"/>
                <a:rtl val="0"/>
              </a:rPr>
              <a:t>Decembe</a:t>
            </a:r>
            <a:r>
              <a:rPr lang="en-US" sz="1200" kern="0" dirty="0">
                <a:solidFill>
                  <a:srgbClr val="3333CC"/>
                </a:solidFill>
                <a:cs typeface="Arial"/>
                <a:sym typeface="Arial"/>
                <a:rtl val="0"/>
              </a:rPr>
              <a:t>r</a:t>
            </a:r>
            <a:r>
              <a:rPr lang="en-US" sz="1400" kern="0" dirty="0">
                <a:solidFill>
                  <a:srgbClr val="3333CC"/>
                </a:solidFill>
                <a:cs typeface="Arial"/>
                <a:sym typeface="Arial"/>
                <a:rtl val="0"/>
              </a:rPr>
              <a:t> 7, </a:t>
            </a:r>
            <a:r>
              <a:rPr lang="en-US" sz="1400" kern="0" dirty="0">
                <a:cs typeface="Arial"/>
                <a:sym typeface="Arial"/>
                <a:rtl val="0"/>
              </a:rPr>
              <a:t>2013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224191"/>
            <a:ext cx="2133600" cy="366183"/>
          </a:xfrm>
        </p:spPr>
        <p:txBody>
          <a:bodyPr/>
          <a:lstStyle/>
          <a:p>
            <a:fld id="{B3F18419-AC6D-4ED2-A892-A000DD3A58AB}" type="slidenum">
              <a:rPr lang="en-US" smtClean="0">
                <a:solidFill>
                  <a:schemeClr val="tx1"/>
                </a:solidFill>
              </a:rPr>
              <a:pPr/>
              <a:t>8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13726" y="1497399"/>
            <a:ext cx="814357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R" sz="2200" dirty="0">
                <a:solidFill>
                  <a:srgbClr val="0C30B8"/>
                </a:solidFill>
              </a:rPr>
              <a:t>AISC tiene información de </a:t>
            </a:r>
            <a:r>
              <a:rPr lang="es-PR" sz="2200" dirty="0" smtClean="0">
                <a:solidFill>
                  <a:srgbClr val="0C30B8"/>
                </a:solidFill>
              </a:rPr>
              <a:t>certificación para el </a:t>
            </a:r>
            <a:r>
              <a:rPr lang="es-PR" sz="2200" dirty="0">
                <a:solidFill>
                  <a:srgbClr val="0C30B8"/>
                </a:solidFill>
              </a:rPr>
              <a:t>fabricante en su </a:t>
            </a:r>
            <a:endParaRPr lang="es-PR" sz="2200" dirty="0" smtClean="0">
              <a:solidFill>
                <a:srgbClr val="0C30B8"/>
              </a:solidFill>
            </a:endParaRPr>
          </a:p>
          <a:p>
            <a:r>
              <a:rPr lang="es-PR" sz="2200" dirty="0" smtClean="0">
                <a:solidFill>
                  <a:srgbClr val="0C30B8"/>
                </a:solidFill>
              </a:rPr>
              <a:t>página web</a:t>
            </a:r>
            <a:r>
              <a:rPr lang="en-US" sz="2200" dirty="0" smtClean="0">
                <a:solidFill>
                  <a:srgbClr val="0C30B8"/>
                </a:solidFill>
              </a:rPr>
              <a:t>:</a:t>
            </a:r>
            <a:endParaRPr lang="en-US" sz="2200" dirty="0">
              <a:solidFill>
                <a:srgbClr val="0C30B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688273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title"/>
          </p:nvPr>
        </p:nvSpPr>
        <p:spPr>
          <a:xfrm>
            <a:off x="457200" y="609600"/>
            <a:ext cx="8436591" cy="71369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r>
              <a:rPr lang="es-PR" dirty="0">
                <a:solidFill>
                  <a:srgbClr val="0C30B8"/>
                </a:solidFill>
              </a:rPr>
              <a:t>Recursos AISC - </a:t>
            </a:r>
            <a:r>
              <a:rPr lang="es-PR" sz="2400" dirty="0">
                <a:solidFill>
                  <a:srgbClr val="0C30B8"/>
                </a:solidFill>
              </a:rPr>
              <a:t>Elementos de </a:t>
            </a:r>
            <a:r>
              <a:rPr lang="es-PR" sz="2400" dirty="0" smtClean="0">
                <a:solidFill>
                  <a:srgbClr val="0C30B8"/>
                </a:solidFill>
              </a:rPr>
              <a:t>Seguridad</a:t>
            </a:r>
            <a:endParaRPr lang="e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18419-AC6D-4ED2-A892-A000DD3A58AB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9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pic>
        <p:nvPicPr>
          <p:cNvPr id="5" name="Picture 2" title="Foto - Programa de Seguridad para fabricante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773797" y="1600200"/>
            <a:ext cx="3684403" cy="5094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57200" y="1600200"/>
            <a:ext cx="4316597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R" sz="2400" dirty="0">
                <a:solidFill>
                  <a:srgbClr val="0C28B8"/>
                </a:solidFill>
              </a:rPr>
              <a:t>AISC, </a:t>
            </a:r>
            <a:r>
              <a:rPr lang="es-PR" sz="2400" dirty="0" smtClean="0">
                <a:solidFill>
                  <a:srgbClr val="0C28B8"/>
                </a:solidFill>
              </a:rPr>
              <a:t>de forma independiente a </a:t>
            </a:r>
            <a:r>
              <a:rPr lang="es-PR" sz="2400" dirty="0">
                <a:solidFill>
                  <a:srgbClr val="0C28B8"/>
                </a:solidFill>
              </a:rPr>
              <a:t>este programa de </a:t>
            </a:r>
            <a:r>
              <a:rPr lang="es-PR" sz="2400" dirty="0" smtClean="0">
                <a:solidFill>
                  <a:srgbClr val="0C28B8"/>
                </a:solidFill>
              </a:rPr>
              <a:t>capacitación </a:t>
            </a:r>
            <a:r>
              <a:rPr lang="es-PR" sz="2400" dirty="0">
                <a:solidFill>
                  <a:srgbClr val="0C28B8"/>
                </a:solidFill>
              </a:rPr>
              <a:t>ha desarrollado un documento titulado </a:t>
            </a:r>
            <a:r>
              <a:rPr lang="en-US" sz="2400" dirty="0">
                <a:solidFill>
                  <a:srgbClr val="0C28B8"/>
                </a:solidFill>
              </a:rPr>
              <a:t>“Sample Safety Program  </a:t>
            </a:r>
            <a:r>
              <a:rPr lang="en-US" sz="2400" dirty="0" smtClean="0">
                <a:solidFill>
                  <a:srgbClr val="0C28B8"/>
                </a:solidFill>
              </a:rPr>
              <a:t>Elements </a:t>
            </a:r>
            <a:r>
              <a:rPr lang="en-US" sz="2400" dirty="0">
                <a:solidFill>
                  <a:srgbClr val="0C28B8"/>
                </a:solidFill>
              </a:rPr>
              <a:t>for Structural Steel </a:t>
            </a:r>
          </a:p>
          <a:p>
            <a:r>
              <a:rPr lang="en-US" sz="2400" dirty="0">
                <a:solidFill>
                  <a:srgbClr val="0C28B8"/>
                </a:solidFill>
              </a:rPr>
              <a:t>Fabricators” </a:t>
            </a:r>
            <a:r>
              <a:rPr lang="es-PR" sz="2400" dirty="0" smtClean="0">
                <a:solidFill>
                  <a:srgbClr val="0C28B8"/>
                </a:solidFill>
              </a:rPr>
              <a:t>que </a:t>
            </a:r>
            <a:r>
              <a:rPr lang="es-PR" sz="2400" dirty="0">
                <a:solidFill>
                  <a:srgbClr val="0C28B8"/>
                </a:solidFill>
              </a:rPr>
              <a:t>se encuentra disponible para sus miembros </a:t>
            </a:r>
            <a:r>
              <a:rPr lang="es-PR" sz="2400" dirty="0" smtClean="0">
                <a:solidFill>
                  <a:srgbClr val="0C28B8"/>
                </a:solidFill>
              </a:rPr>
              <a:t>en</a:t>
            </a:r>
            <a:r>
              <a:rPr lang="en-US" sz="2400" dirty="0" smtClean="0">
                <a:solidFill>
                  <a:srgbClr val="0C28B8"/>
                </a:solidFill>
              </a:rPr>
              <a:t>:</a:t>
            </a:r>
          </a:p>
          <a:p>
            <a:endParaRPr lang="en-US" sz="2400" dirty="0">
              <a:solidFill>
                <a:srgbClr val="0C28B8"/>
              </a:solidFill>
            </a:endParaRPr>
          </a:p>
          <a:p>
            <a:r>
              <a:rPr lang="en-US" dirty="0" smtClean="0">
                <a:solidFill>
                  <a:srgbClr val="0C28B8"/>
                </a:solidFill>
                <a:hlinkClick r:id="rId4"/>
              </a:rPr>
              <a:t>Link to AISC safety program for fabricators</a:t>
            </a:r>
            <a:endParaRPr lang="en-US" dirty="0" smtClean="0">
              <a:solidFill>
                <a:srgbClr val="0C28B8"/>
              </a:solidFill>
            </a:endParaRPr>
          </a:p>
          <a:p>
            <a:endParaRPr lang="en-US" sz="2400" dirty="0" smtClean="0">
              <a:solidFill>
                <a:srgbClr val="0C28B8"/>
              </a:solidFill>
            </a:endParaRPr>
          </a:p>
          <a:p>
            <a:r>
              <a:rPr lang="en-US" sz="2400" dirty="0" smtClean="0">
                <a:solidFill>
                  <a:srgbClr val="0070C0"/>
                </a:solidFill>
              </a:rPr>
              <a:t> </a:t>
            </a:r>
            <a:endParaRPr lang="en-US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2192318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wiss">
  <a:themeElements>
    <a:clrScheme name="Custom 218">
      <a:dk1>
        <a:srgbClr val="000000"/>
      </a:dk1>
      <a:lt1>
        <a:srgbClr val="FFFFFF"/>
      </a:lt1>
      <a:dk2>
        <a:srgbClr val="5B595A"/>
      </a:dk2>
      <a:lt2>
        <a:srgbClr val="CFD4D4"/>
      </a:lt2>
      <a:accent1>
        <a:srgbClr val="CC0202"/>
      </a:accent1>
      <a:accent2>
        <a:srgbClr val="228AFF"/>
      </a:accent2>
      <a:accent3>
        <a:srgbClr val="FBC82F"/>
      </a:accent3>
      <a:accent4>
        <a:srgbClr val="253E91"/>
      </a:accent4>
      <a:accent5>
        <a:srgbClr val="F68D0C"/>
      </a:accent5>
      <a:accent6>
        <a:srgbClr val="257E12"/>
      </a:accent6>
      <a:hlink>
        <a:srgbClr val="144C72"/>
      </a:hlink>
      <a:folHlink>
        <a:srgbClr val="8C9D9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842</Words>
  <Application>Microsoft Office PowerPoint</Application>
  <PresentationFormat>On-screen Show (4:3)</PresentationFormat>
  <Paragraphs>134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Wingdings</vt:lpstr>
      <vt:lpstr>swiss</vt:lpstr>
      <vt:lpstr>Peligros Especiales para Trabajadores de Compañías que Fabrican y/o Suplen Acero Estructural  Entrenar al Entrenador [Insertar ubicación]  [Insertar Organización]   </vt:lpstr>
      <vt:lpstr>Los presentadores de hoy</vt:lpstr>
      <vt:lpstr>Deberes</vt:lpstr>
      <vt:lpstr>Información​ de la Subvención de OSHA</vt:lpstr>
      <vt:lpstr>Programa de Entrenamiento Actual</vt:lpstr>
      <vt:lpstr>       Desarrollo del programa </vt:lpstr>
      <vt:lpstr>Recursos de AISC - Canal de Seguridad</vt:lpstr>
      <vt:lpstr>Recursos de AISC – Certificación de Fabricante </vt:lpstr>
      <vt:lpstr>Recursos AISC - Elementos de Seguridad</vt:lpstr>
      <vt:lpstr>Sitio Web de Entrenamiento –  Michigan State University</vt:lpstr>
      <vt:lpstr>Planes Estatales</vt:lpstr>
      <vt:lpstr>Planes estatales </vt:lpstr>
      <vt:lpstr>Planes Estatales  </vt:lpstr>
      <vt:lpstr>Objectivo del Programa</vt:lpstr>
      <vt:lpstr>Horario de la Mañana del Entrenador *</vt:lpstr>
      <vt:lpstr>Resumen del Horario del Entrenador *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2018-07-24T19:52:36Z</dcterms:created>
  <dcterms:modified xsi:type="dcterms:W3CDTF">2018-07-24T19:54:55Z</dcterms:modified>
</cp:coreProperties>
</file>