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0" autoAdjust="0"/>
    <p:restoredTop sz="86364" autoAdjust="0"/>
  </p:normalViewPr>
  <p:slideViewPr>
    <p:cSldViewPr>
      <p:cViewPr>
        <p:scale>
          <a:sx n="80" d="100"/>
          <a:sy n="80" d="100"/>
        </p:scale>
        <p:origin x="2136" y="52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942"/>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7170" y="1"/>
            <a:ext cx="3011699" cy="463942"/>
          </a:xfrm>
          <a:prstGeom prst="rect">
            <a:avLst/>
          </a:prstGeom>
        </p:spPr>
        <p:txBody>
          <a:bodyPr vert="horz" lIns="92492" tIns="46246" rIns="92492" bIns="46246" rtlCol="0"/>
          <a:lstStyle>
            <a:lvl1pPr algn="r">
              <a:defRPr sz="1200"/>
            </a:lvl1pPr>
          </a:lstStyle>
          <a:p>
            <a:fld id="{7C51F238-9BB5-40B7-93EA-B1FBB5E1D3C1}" type="datetimeFigureOut">
              <a:rPr lang="en-US" smtClean="0"/>
              <a:t>7/24/2018</a:t>
            </a:fld>
            <a:endParaRPr lang="en-US"/>
          </a:p>
        </p:txBody>
      </p:sp>
      <p:sp>
        <p:nvSpPr>
          <p:cNvPr id="4" name="Footer Placeholder 3"/>
          <p:cNvSpPr>
            <a:spLocks noGrp="1"/>
          </p:cNvSpPr>
          <p:nvPr>
            <p:ph type="ftr" sz="quarter" idx="2"/>
          </p:nvPr>
        </p:nvSpPr>
        <p:spPr>
          <a:xfrm>
            <a:off x="0" y="8772134"/>
            <a:ext cx="3011699" cy="463941"/>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7170" y="8772134"/>
            <a:ext cx="3011699" cy="463941"/>
          </a:xfrm>
          <a:prstGeom prst="rect">
            <a:avLst/>
          </a:prstGeom>
        </p:spPr>
        <p:txBody>
          <a:bodyPr vert="horz" lIns="92492" tIns="46246" rIns="92492" bIns="46246" rtlCol="0" anchor="b"/>
          <a:lstStyle>
            <a:lvl1pPr algn="r">
              <a:defRPr sz="1200"/>
            </a:lvl1pPr>
          </a:lstStyle>
          <a:p>
            <a:fld id="{8B71F220-8914-471E-9714-D8FE6E8F5AE5}" type="slidenum">
              <a:rPr lang="en-US" smtClean="0"/>
              <a:t>‹#›</a:t>
            </a:fld>
            <a:endParaRPr lang="en-US"/>
          </a:p>
        </p:txBody>
      </p:sp>
    </p:spTree>
    <p:extLst>
      <p:ext uri="{BB962C8B-B14F-4D97-AF65-F5344CB8AC3E}">
        <p14:creationId xmlns:p14="http://schemas.microsoft.com/office/powerpoint/2010/main" val="1243347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942"/>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7170" y="1"/>
            <a:ext cx="3011699" cy="463942"/>
          </a:xfrm>
          <a:prstGeom prst="rect">
            <a:avLst/>
          </a:prstGeom>
        </p:spPr>
        <p:txBody>
          <a:bodyPr vert="horz" lIns="92492" tIns="46246" rIns="92492" bIns="46246" rtlCol="0"/>
          <a:lstStyle>
            <a:lvl1pPr algn="r">
              <a:defRPr sz="1200"/>
            </a:lvl1pPr>
          </a:lstStyle>
          <a:p>
            <a:fld id="{3F48B5D4-1904-4356-B371-AC78ECC35841}" type="datetimeFigureOut">
              <a:rPr lang="en-US"/>
              <a:t>7/24/2018</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134"/>
            <a:ext cx="3011699" cy="463941"/>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170" y="8772134"/>
            <a:ext cx="3011699" cy="463941"/>
          </a:xfrm>
          <a:prstGeom prst="rect">
            <a:avLst/>
          </a:prstGeom>
        </p:spPr>
        <p:txBody>
          <a:bodyPr vert="horz" lIns="92492" tIns="46246" rIns="92492" bIns="46246" rtlCol="0" anchor="b"/>
          <a:lstStyle>
            <a:lvl1pPr algn="r">
              <a:defRPr sz="1200"/>
            </a:lvl1pPr>
          </a:lstStyle>
          <a:p>
            <a:fld id="{6F1418EB-4183-4162-B344-DECA46210FD3}" type="slidenum">
              <a:rPr lang="en-US"/>
              <a:t>‹#›</a:t>
            </a:fld>
            <a:endParaRPr lang="en-US" dirty="0"/>
          </a:p>
        </p:txBody>
      </p:sp>
    </p:spTree>
    <p:extLst>
      <p:ext uri="{BB962C8B-B14F-4D97-AF65-F5344CB8AC3E}">
        <p14:creationId xmlns:p14="http://schemas.microsoft.com/office/powerpoint/2010/main" val="59268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Modules 2 and 3 present detailed information on identification and avoidance of safety hazards in handling and storage of steel shapes. </a:t>
            </a:r>
            <a:endParaRPr dirty="0"/>
          </a:p>
        </p:txBody>
      </p:sp>
    </p:spTree>
    <p:extLst>
      <p:ext uri="{BB962C8B-B14F-4D97-AF65-F5344CB8AC3E}">
        <p14:creationId xmlns:p14="http://schemas.microsoft.com/office/powerpoint/2010/main" val="288466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shows the topics addressed in the training program.</a:t>
            </a:r>
            <a:endParaRPr dirty="0"/>
          </a:p>
        </p:txBody>
      </p:sp>
    </p:spTree>
    <p:extLst>
      <p:ext uri="{BB962C8B-B14F-4D97-AF65-F5344CB8AC3E}">
        <p14:creationId xmlns:p14="http://schemas.microsoft.com/office/powerpoint/2010/main" val="335102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next few slides focus on receiving and shipping.</a:t>
            </a:r>
            <a:endParaRPr dirty="0"/>
          </a:p>
        </p:txBody>
      </p:sp>
    </p:spTree>
    <p:extLst>
      <p:ext uri="{BB962C8B-B14F-4D97-AF65-F5344CB8AC3E}">
        <p14:creationId xmlns:p14="http://schemas.microsoft.com/office/powerpoint/2010/main" val="129494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24916">
              <a:defRPr/>
            </a:pPr>
            <a:r>
              <a:rPr lang="en-US" dirty="0"/>
              <a:t>This slide presents the key topics for receiving and shipping.</a:t>
            </a:r>
          </a:p>
          <a:p>
            <a:endParaRPr dirty="0"/>
          </a:p>
        </p:txBody>
      </p:sp>
    </p:spTree>
    <p:extLst>
      <p:ext uri="{BB962C8B-B14F-4D97-AF65-F5344CB8AC3E}">
        <p14:creationId xmlns:p14="http://schemas.microsoft.com/office/powerpoint/2010/main" val="80839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an overview of how materials are received and shipped.</a:t>
            </a:r>
            <a:endParaRPr dirty="0"/>
          </a:p>
        </p:txBody>
      </p:sp>
    </p:spTree>
    <p:extLst>
      <p:ext uri="{BB962C8B-B14F-4D97-AF65-F5344CB8AC3E}">
        <p14:creationId xmlns:p14="http://schemas.microsoft.com/office/powerpoint/2010/main" val="277384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introduces material receiving risks.</a:t>
            </a:r>
            <a:endParaRPr dirty="0"/>
          </a:p>
        </p:txBody>
      </p:sp>
    </p:spTree>
    <p:extLst>
      <p:ext uri="{BB962C8B-B14F-4D97-AF65-F5344CB8AC3E}">
        <p14:creationId xmlns:p14="http://schemas.microsoft.com/office/powerpoint/2010/main" val="133825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introduces material receiving risks.</a:t>
            </a:r>
            <a:endParaRPr dirty="0"/>
          </a:p>
        </p:txBody>
      </p:sp>
    </p:spTree>
    <p:extLst>
      <p:ext uri="{BB962C8B-B14F-4D97-AF65-F5344CB8AC3E}">
        <p14:creationId xmlns:p14="http://schemas.microsoft.com/office/powerpoint/2010/main" val="34473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the irregular nature of fabricated steel items.</a:t>
            </a:r>
            <a:endParaRPr dirty="0"/>
          </a:p>
        </p:txBody>
      </p:sp>
    </p:spTree>
    <p:extLst>
      <p:ext uri="{BB962C8B-B14F-4D97-AF65-F5344CB8AC3E}">
        <p14:creationId xmlns:p14="http://schemas.microsoft.com/office/powerpoint/2010/main" val="88932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“struck by and caught between” hazards of receiving and shipping steel and provides strategies for avoiding these risks.</a:t>
            </a:r>
            <a:endParaRPr dirty="0"/>
          </a:p>
        </p:txBody>
      </p:sp>
    </p:spTree>
    <p:extLst>
      <p:ext uri="{BB962C8B-B14F-4D97-AF65-F5344CB8AC3E}">
        <p14:creationId xmlns:p14="http://schemas.microsoft.com/office/powerpoint/2010/main" val="2342412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addresses “struck by and caught between” hazards of receiving and shipping steel and provides strategies for avoiding these risks.</a:t>
            </a:r>
            <a:endParaRPr dirty="0"/>
          </a:p>
        </p:txBody>
      </p:sp>
    </p:spTree>
    <p:extLst>
      <p:ext uri="{BB962C8B-B14F-4D97-AF65-F5344CB8AC3E}">
        <p14:creationId xmlns:p14="http://schemas.microsoft.com/office/powerpoint/2010/main" val="403374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OSHA 1910 178(k) requirements for preventing movement of rail cars when being loaded or unloaded.</a:t>
            </a:r>
            <a:endParaRPr dirty="0"/>
          </a:p>
        </p:txBody>
      </p:sp>
    </p:spTree>
    <p:extLst>
      <p:ext uri="{BB962C8B-B14F-4D97-AF65-F5344CB8AC3E}">
        <p14:creationId xmlns:p14="http://schemas.microsoft.com/office/powerpoint/2010/main" val="141748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Speaker to provide grant materials acknowledgment.</a:t>
            </a:r>
            <a:endParaRPr dirty="0"/>
          </a:p>
        </p:txBody>
      </p:sp>
    </p:spTree>
    <p:extLst>
      <p:ext uri="{BB962C8B-B14F-4D97-AF65-F5344CB8AC3E}">
        <p14:creationId xmlns:p14="http://schemas.microsoft.com/office/powerpoint/2010/main" val="169592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next five slides address the use of spotters when unloading and loading trucks.</a:t>
            </a:r>
            <a:endParaRPr dirty="0"/>
          </a:p>
        </p:txBody>
      </p:sp>
    </p:spTree>
    <p:extLst>
      <p:ext uri="{BB962C8B-B14F-4D97-AF65-F5344CB8AC3E}">
        <p14:creationId xmlns:p14="http://schemas.microsoft.com/office/powerpoint/2010/main" val="2506368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Spotters can help protect others from risks when moving trucks, but spotters themselves can be at risk.</a:t>
            </a:r>
            <a:endParaRPr dirty="0"/>
          </a:p>
        </p:txBody>
      </p:sp>
    </p:spTree>
    <p:extLst>
      <p:ext uri="{BB962C8B-B14F-4D97-AF65-F5344CB8AC3E}">
        <p14:creationId xmlns:p14="http://schemas.microsoft.com/office/powerpoint/2010/main" val="25349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tips for keeping spotters safe.</a:t>
            </a:r>
            <a:endParaRPr dirty="0"/>
          </a:p>
        </p:txBody>
      </p:sp>
    </p:spTree>
    <p:extLst>
      <p:ext uri="{BB962C8B-B14F-4D97-AF65-F5344CB8AC3E}">
        <p14:creationId xmlns:p14="http://schemas.microsoft.com/office/powerpoint/2010/main" val="28723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Spotters should use agreed upon hand signals that are known to both the driver and spotter.</a:t>
            </a:r>
            <a:endParaRPr dirty="0"/>
          </a:p>
        </p:txBody>
      </p:sp>
    </p:spTree>
    <p:extLst>
      <p:ext uri="{BB962C8B-B14F-4D97-AF65-F5344CB8AC3E}">
        <p14:creationId xmlns:p14="http://schemas.microsoft.com/office/powerpoint/2010/main" val="1883891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shows an OSHA resource which depicts standard spotter hand signals.</a:t>
            </a:r>
            <a:endParaRPr dirty="0"/>
          </a:p>
        </p:txBody>
      </p:sp>
    </p:spTree>
    <p:extLst>
      <p:ext uri="{BB962C8B-B14F-4D97-AF65-F5344CB8AC3E}">
        <p14:creationId xmlns:p14="http://schemas.microsoft.com/office/powerpoint/2010/main" val="599686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Speaker should lead an in-class demonstration of spotter hand signals. Encourage attendees to stand and repeat the hand signals. This is also a good opportunity for the attendees to stand and stretch.</a:t>
            </a:r>
            <a:endParaRPr dirty="0"/>
          </a:p>
        </p:txBody>
      </p:sp>
    </p:spTree>
    <p:extLst>
      <p:ext uri="{BB962C8B-B14F-4D97-AF65-F5344CB8AC3E}">
        <p14:creationId xmlns:p14="http://schemas.microsoft.com/office/powerpoint/2010/main" val="4236504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identifies slip, fall and trip risks and provides strategies for avoiding and preventing these risks.</a:t>
            </a:r>
            <a:endParaRPr dirty="0"/>
          </a:p>
        </p:txBody>
      </p:sp>
    </p:spTree>
    <p:extLst>
      <p:ext uri="{BB962C8B-B14F-4D97-AF65-F5344CB8AC3E}">
        <p14:creationId xmlns:p14="http://schemas.microsoft.com/office/powerpoint/2010/main" val="1234094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identifies hazards from unstable loads and provides strategies for avoiding and preventing these risks.</a:t>
            </a:r>
            <a:endParaRPr dirty="0"/>
          </a:p>
        </p:txBody>
      </p:sp>
    </p:spTree>
    <p:extLst>
      <p:ext uri="{BB962C8B-B14F-4D97-AF65-F5344CB8AC3E}">
        <p14:creationId xmlns:p14="http://schemas.microsoft.com/office/powerpoint/2010/main" val="1412986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identifies hazards from materials such as cuts, bruises, bumps and pinches and provides strategies for avoiding and preventing these risks.</a:t>
            </a:r>
            <a:endParaRPr dirty="0"/>
          </a:p>
        </p:txBody>
      </p:sp>
    </p:spTree>
    <p:extLst>
      <p:ext uri="{BB962C8B-B14F-4D97-AF65-F5344CB8AC3E}">
        <p14:creationId xmlns:p14="http://schemas.microsoft.com/office/powerpoint/2010/main" val="3491620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Emphasize use of PPE and proper use of tools to prevent cuts, bruises, bumps and other injuries.</a:t>
            </a:r>
            <a:endParaRPr dirty="0"/>
          </a:p>
        </p:txBody>
      </p:sp>
    </p:spTree>
    <p:extLst>
      <p:ext uri="{BB962C8B-B14F-4D97-AF65-F5344CB8AC3E}">
        <p14:creationId xmlns:p14="http://schemas.microsoft.com/office/powerpoint/2010/main" val="242733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66785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risks from removing metal banding and presents strategies for avoiding hazards during these operations.</a:t>
            </a:r>
            <a:endParaRPr dirty="0"/>
          </a:p>
        </p:txBody>
      </p:sp>
    </p:spTree>
    <p:extLst>
      <p:ext uri="{BB962C8B-B14F-4D97-AF65-F5344CB8AC3E}">
        <p14:creationId xmlns:p14="http://schemas.microsoft.com/office/powerpoint/2010/main" val="2399244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additional strategies for avoiding hazards when receiving and storing loads.</a:t>
            </a:r>
            <a:endParaRPr dirty="0"/>
          </a:p>
        </p:txBody>
      </p:sp>
    </p:spTree>
    <p:extLst>
      <p:ext uri="{BB962C8B-B14F-4D97-AF65-F5344CB8AC3E}">
        <p14:creationId xmlns:p14="http://schemas.microsoft.com/office/powerpoint/2010/main" val="802319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loading dock hazards when receiving and shipping materials and presents strategies for avoiding hazards during these operations.</a:t>
            </a:r>
            <a:endParaRPr dirty="0"/>
          </a:p>
        </p:txBody>
      </p:sp>
    </p:spTree>
    <p:extLst>
      <p:ext uri="{BB962C8B-B14F-4D97-AF65-F5344CB8AC3E}">
        <p14:creationId xmlns:p14="http://schemas.microsoft.com/office/powerpoint/2010/main" val="366250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presents loading dock hazards when receiving and shipping materials and presents strategies for avoiding hazards during these operations.</a:t>
            </a:r>
            <a:endParaRPr dirty="0"/>
          </a:p>
        </p:txBody>
      </p:sp>
    </p:spTree>
    <p:extLst>
      <p:ext uri="{BB962C8B-B14F-4D97-AF65-F5344CB8AC3E}">
        <p14:creationId xmlns:p14="http://schemas.microsoft.com/office/powerpoint/2010/main" val="1049731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introduces hazard locations from overhead movement of materials in fabrication shops.</a:t>
            </a:r>
            <a:endParaRPr dirty="0"/>
          </a:p>
        </p:txBody>
      </p:sp>
    </p:spTree>
    <p:extLst>
      <p:ext uri="{BB962C8B-B14F-4D97-AF65-F5344CB8AC3E}">
        <p14:creationId xmlns:p14="http://schemas.microsoft.com/office/powerpoint/2010/main" val="4074223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identifies the key topics presented for overhead movement of materials.</a:t>
            </a:r>
            <a:endParaRPr dirty="0"/>
          </a:p>
        </p:txBody>
      </p:sp>
    </p:spTree>
    <p:extLst>
      <p:ext uri="{BB962C8B-B14F-4D97-AF65-F5344CB8AC3E}">
        <p14:creationId xmlns:p14="http://schemas.microsoft.com/office/powerpoint/2010/main" val="896380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an example of moving materials by an overhead crane outside the fabrication facility. Encourage attendees to discuss how materials are moved in their material yard.</a:t>
            </a:r>
            <a:endParaRPr dirty="0"/>
          </a:p>
        </p:txBody>
      </p:sp>
    </p:spTree>
    <p:extLst>
      <p:ext uri="{BB962C8B-B14F-4D97-AF65-F5344CB8AC3E}">
        <p14:creationId xmlns:p14="http://schemas.microsoft.com/office/powerpoint/2010/main" val="852024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an example of moving materials within the fabrication facility by an overhead crane. Encourage attendees to discuss how materials are moved in their fabrication shops.</a:t>
            </a:r>
            <a:endParaRPr dirty="0"/>
          </a:p>
        </p:txBody>
      </p:sp>
    </p:spTree>
    <p:extLst>
      <p:ext uri="{BB962C8B-B14F-4D97-AF65-F5344CB8AC3E}">
        <p14:creationId xmlns:p14="http://schemas.microsoft.com/office/powerpoint/2010/main" val="4081700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OSHA 1910.179 addresses the use of overhead cranes and gantry cranes.</a:t>
            </a:r>
            <a:endParaRPr dirty="0"/>
          </a:p>
        </p:txBody>
      </p:sp>
    </p:spTree>
    <p:extLst>
      <p:ext uri="{BB962C8B-B14F-4D97-AF65-F5344CB8AC3E}">
        <p14:creationId xmlns:p14="http://schemas.microsoft.com/office/powerpoint/2010/main" val="941476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hazards from dropped loads, and provides strategies for avoiding these hazards.</a:t>
            </a:r>
            <a:endParaRPr dirty="0"/>
          </a:p>
        </p:txBody>
      </p:sp>
    </p:spTree>
    <p:extLst>
      <p:ext uri="{BB962C8B-B14F-4D97-AF65-F5344CB8AC3E}">
        <p14:creationId xmlns:p14="http://schemas.microsoft.com/office/powerpoint/2010/main" val="6503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speaker should emphasize the key learning outcomes of Modules 2 and 3.</a:t>
            </a:r>
            <a:endParaRPr dirty="0"/>
          </a:p>
        </p:txBody>
      </p:sp>
    </p:spTree>
    <p:extLst>
      <p:ext uri="{BB962C8B-B14F-4D97-AF65-F5344CB8AC3E}">
        <p14:creationId xmlns:p14="http://schemas.microsoft.com/office/powerpoint/2010/main" val="725395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presents hazards from dropped loads, and provides strategies for avoiding these hazards.</a:t>
            </a:r>
            <a:endParaRPr dirty="0"/>
          </a:p>
        </p:txBody>
      </p:sp>
    </p:spTree>
    <p:extLst>
      <p:ext uri="{BB962C8B-B14F-4D97-AF65-F5344CB8AC3E}">
        <p14:creationId xmlns:p14="http://schemas.microsoft.com/office/powerpoint/2010/main" val="4158667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safety measures for overhead cranes.</a:t>
            </a:r>
            <a:endParaRPr dirty="0"/>
          </a:p>
        </p:txBody>
      </p:sp>
    </p:spTree>
    <p:extLst>
      <p:ext uri="{BB962C8B-B14F-4D97-AF65-F5344CB8AC3E}">
        <p14:creationId xmlns:p14="http://schemas.microsoft.com/office/powerpoint/2010/main" val="1877814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presents safety measures for overhead cranes.</a:t>
            </a:r>
            <a:endParaRPr dirty="0"/>
          </a:p>
        </p:txBody>
      </p:sp>
    </p:spTree>
    <p:extLst>
      <p:ext uri="{BB962C8B-B14F-4D97-AF65-F5344CB8AC3E}">
        <p14:creationId xmlns:p14="http://schemas.microsoft.com/office/powerpoint/2010/main" val="3125701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OSHA 1910.180 addresses use of mobile cranes.</a:t>
            </a:r>
            <a:endParaRPr dirty="0"/>
          </a:p>
        </p:txBody>
      </p:sp>
    </p:spTree>
    <p:extLst>
      <p:ext uri="{BB962C8B-B14F-4D97-AF65-F5344CB8AC3E}">
        <p14:creationId xmlns:p14="http://schemas.microsoft.com/office/powerpoint/2010/main" val="1219673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safety measures for overhead cranes.</a:t>
            </a:r>
            <a:endParaRPr dirty="0"/>
          </a:p>
        </p:txBody>
      </p:sp>
    </p:spTree>
    <p:extLst>
      <p:ext uri="{BB962C8B-B14F-4D97-AF65-F5344CB8AC3E}">
        <p14:creationId xmlns:p14="http://schemas.microsoft.com/office/powerpoint/2010/main" val="2682343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presents safety measures for overhead cranes.</a:t>
            </a:r>
            <a:endParaRPr dirty="0"/>
          </a:p>
        </p:txBody>
      </p:sp>
    </p:spTree>
    <p:extLst>
      <p:ext uri="{BB962C8B-B14F-4D97-AF65-F5344CB8AC3E}">
        <p14:creationId xmlns:p14="http://schemas.microsoft.com/office/powerpoint/2010/main" val="59279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presents safety measures for overhead cranes.</a:t>
            </a:r>
            <a:endParaRPr dirty="0"/>
          </a:p>
        </p:txBody>
      </p:sp>
    </p:spTree>
    <p:extLst>
      <p:ext uri="{BB962C8B-B14F-4D97-AF65-F5344CB8AC3E}">
        <p14:creationId xmlns:p14="http://schemas.microsoft.com/office/powerpoint/2010/main" val="2627514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crane reminders for operators for overhead cranes.</a:t>
            </a:r>
            <a:endParaRPr dirty="0"/>
          </a:p>
        </p:txBody>
      </p:sp>
    </p:spTree>
    <p:extLst>
      <p:ext uri="{BB962C8B-B14F-4D97-AF65-F5344CB8AC3E}">
        <p14:creationId xmlns:p14="http://schemas.microsoft.com/office/powerpoint/2010/main" val="3265921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introduces use of hand signals for guiding load movement. </a:t>
            </a:r>
            <a:endParaRPr dirty="0"/>
          </a:p>
        </p:txBody>
      </p:sp>
    </p:spTree>
    <p:extLst>
      <p:ext uri="{BB962C8B-B14F-4D97-AF65-F5344CB8AC3E}">
        <p14:creationId xmlns:p14="http://schemas.microsoft.com/office/powerpoint/2010/main" val="3875421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an OSHA resource addressing standard hand signals.</a:t>
            </a:r>
            <a:endParaRPr dirty="0"/>
          </a:p>
        </p:txBody>
      </p:sp>
    </p:spTree>
    <p:extLst>
      <p:ext uri="{BB962C8B-B14F-4D97-AF65-F5344CB8AC3E}">
        <p14:creationId xmlns:p14="http://schemas.microsoft.com/office/powerpoint/2010/main" val="374343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speaker should identify the key material handling equipment used in steel fabrication and supply companies for moving materials.</a:t>
            </a:r>
            <a:endParaRPr dirty="0"/>
          </a:p>
        </p:txBody>
      </p:sp>
    </p:spTree>
    <p:extLst>
      <p:ext uri="{BB962C8B-B14F-4D97-AF65-F5344CB8AC3E}">
        <p14:creationId xmlns:p14="http://schemas.microsoft.com/office/powerpoint/2010/main" val="1796858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instructor should lead an in-class exercise with attendees demonstrating typical hand signals used to guide load movement using cranes. This is also another opportunity to engage attendees and allow them to stretch.</a:t>
            </a:r>
            <a:endParaRPr dirty="0"/>
          </a:p>
        </p:txBody>
      </p:sp>
    </p:spTree>
    <p:extLst>
      <p:ext uri="{BB962C8B-B14F-4D97-AF65-F5344CB8AC3E}">
        <p14:creationId xmlns:p14="http://schemas.microsoft.com/office/powerpoint/2010/main" val="1096887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American Institute of Steel Construction (AISC) has a daily crane inspection checklist posted at its website.</a:t>
            </a:r>
            <a:endParaRPr dirty="0"/>
          </a:p>
        </p:txBody>
      </p:sp>
    </p:spTree>
    <p:extLst>
      <p:ext uri="{BB962C8B-B14F-4D97-AF65-F5344CB8AC3E}">
        <p14:creationId xmlns:p14="http://schemas.microsoft.com/office/powerpoint/2010/main" val="2491683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American Institute of Steel Construction (AISC) has crane safety webinars posted at its website.</a:t>
            </a:r>
            <a:endParaRPr dirty="0"/>
          </a:p>
        </p:txBody>
      </p:sp>
    </p:spTree>
    <p:extLst>
      <p:ext uri="{BB962C8B-B14F-4D97-AF65-F5344CB8AC3E}">
        <p14:creationId xmlns:p14="http://schemas.microsoft.com/office/powerpoint/2010/main" val="3589341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introduces the use of magnets as part of the material handling process.</a:t>
            </a:r>
            <a:endParaRPr dirty="0"/>
          </a:p>
        </p:txBody>
      </p:sp>
    </p:spTree>
    <p:extLst>
      <p:ext uri="{BB962C8B-B14F-4D97-AF65-F5344CB8AC3E}">
        <p14:creationId xmlns:p14="http://schemas.microsoft.com/office/powerpoint/2010/main" val="4154504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examples of lifting magnets.</a:t>
            </a:r>
            <a:endParaRPr dirty="0"/>
          </a:p>
        </p:txBody>
      </p:sp>
    </p:spTree>
    <p:extLst>
      <p:ext uri="{BB962C8B-B14F-4D97-AF65-F5344CB8AC3E}">
        <p14:creationId xmlns:p14="http://schemas.microsoft.com/office/powerpoint/2010/main" val="1789378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OSHA 1910.179(a)(47) defines “magnet”.</a:t>
            </a:r>
            <a:endParaRPr dirty="0"/>
          </a:p>
        </p:txBody>
      </p:sp>
    </p:spTree>
    <p:extLst>
      <p:ext uri="{BB962C8B-B14F-4D97-AF65-F5344CB8AC3E}">
        <p14:creationId xmlns:p14="http://schemas.microsoft.com/office/powerpoint/2010/main" val="7898359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OSHA 1910.179(a)(47) defines “magnet”.</a:t>
            </a:r>
            <a:endParaRPr dirty="0"/>
          </a:p>
        </p:txBody>
      </p:sp>
    </p:spTree>
    <p:extLst>
      <p:ext uri="{BB962C8B-B14F-4D97-AF65-F5344CB8AC3E}">
        <p14:creationId xmlns:p14="http://schemas.microsoft.com/office/powerpoint/2010/main" val="13462956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shows elements addressed by ASME B30.20-20-3.</a:t>
            </a:r>
            <a:endParaRPr dirty="0"/>
          </a:p>
        </p:txBody>
      </p:sp>
    </p:spTree>
    <p:extLst>
      <p:ext uri="{BB962C8B-B14F-4D97-AF65-F5344CB8AC3E}">
        <p14:creationId xmlns:p14="http://schemas.microsoft.com/office/powerpoint/2010/main" val="33645201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lists the types of magnets used in material handling.</a:t>
            </a:r>
            <a:endParaRPr dirty="0"/>
          </a:p>
        </p:txBody>
      </p:sp>
    </p:spTree>
    <p:extLst>
      <p:ext uri="{BB962C8B-B14F-4D97-AF65-F5344CB8AC3E}">
        <p14:creationId xmlns:p14="http://schemas.microsoft.com/office/powerpoint/2010/main" val="3792549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describes characteristics of permanent magnets.</a:t>
            </a:r>
            <a:endParaRPr dirty="0"/>
          </a:p>
        </p:txBody>
      </p:sp>
    </p:spTree>
    <p:extLst>
      <p:ext uri="{BB962C8B-B14F-4D97-AF65-F5344CB8AC3E}">
        <p14:creationId xmlns:p14="http://schemas.microsoft.com/office/powerpoint/2010/main" val="172017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speaker should emphasize that workers are also a key part of the material handling chain.</a:t>
            </a:r>
            <a:endParaRPr dirty="0"/>
          </a:p>
        </p:txBody>
      </p:sp>
    </p:spTree>
    <p:extLst>
      <p:ext uri="{BB962C8B-B14F-4D97-AF65-F5344CB8AC3E}">
        <p14:creationId xmlns:p14="http://schemas.microsoft.com/office/powerpoint/2010/main" val="1278478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identifies hazards from use of magnets for lifting materials and identifies strategies for avoiding these hazards.</a:t>
            </a:r>
            <a:endParaRPr dirty="0"/>
          </a:p>
        </p:txBody>
      </p:sp>
    </p:spTree>
    <p:extLst>
      <p:ext uri="{BB962C8B-B14F-4D97-AF65-F5344CB8AC3E}">
        <p14:creationId xmlns:p14="http://schemas.microsoft.com/office/powerpoint/2010/main" val="139361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identifies hazards from use of magnets for lifting materials and identifies strategies for avoiding these hazards.</a:t>
            </a:r>
            <a:endParaRPr dirty="0"/>
          </a:p>
        </p:txBody>
      </p:sp>
    </p:spTree>
    <p:extLst>
      <p:ext uri="{BB962C8B-B14F-4D97-AF65-F5344CB8AC3E}">
        <p14:creationId xmlns:p14="http://schemas.microsoft.com/office/powerpoint/2010/main" val="15218265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identifies strategies for avoiding hazards from use of magnets for lifting materials.</a:t>
            </a:r>
            <a:endParaRPr dirty="0"/>
          </a:p>
        </p:txBody>
      </p:sp>
    </p:spTree>
    <p:extLst>
      <p:ext uri="{BB962C8B-B14F-4D97-AF65-F5344CB8AC3E}">
        <p14:creationId xmlns:p14="http://schemas.microsoft.com/office/powerpoint/2010/main" val="1390263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identifies strategies for avoiding hazards from use of magnets for lifting materials.</a:t>
            </a:r>
            <a:endParaRPr dirty="0"/>
          </a:p>
        </p:txBody>
      </p:sp>
    </p:spTree>
    <p:extLst>
      <p:ext uri="{BB962C8B-B14F-4D97-AF65-F5344CB8AC3E}">
        <p14:creationId xmlns:p14="http://schemas.microsoft.com/office/powerpoint/2010/main" val="9183031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speaker should encourage attendees to ask questions about this training module.</a:t>
            </a:r>
            <a:endParaRPr dirty="0"/>
          </a:p>
        </p:txBody>
      </p:sp>
    </p:spTree>
    <p:extLst>
      <p:ext uri="{BB962C8B-B14F-4D97-AF65-F5344CB8AC3E}">
        <p14:creationId xmlns:p14="http://schemas.microsoft.com/office/powerpoint/2010/main" val="2856029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a:t>If the material is presented in a day long program, give attendees a 15 minute break.</a:t>
            </a:r>
            <a:endParaRPr dirty="0"/>
          </a:p>
        </p:txBody>
      </p:sp>
    </p:spTree>
    <p:extLst>
      <p:ext uri="{BB962C8B-B14F-4D97-AF65-F5344CB8AC3E}">
        <p14:creationId xmlns:p14="http://schemas.microsoft.com/office/powerpoint/2010/main" val="424399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how workers can help themselves in working safe.</a:t>
            </a:r>
            <a:endParaRPr dirty="0"/>
          </a:p>
        </p:txBody>
      </p:sp>
    </p:spTree>
    <p:extLst>
      <p:ext uri="{BB962C8B-B14F-4D97-AF65-F5344CB8AC3E}">
        <p14:creationId xmlns:p14="http://schemas.microsoft.com/office/powerpoint/2010/main" val="314903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typical PPE.</a:t>
            </a:r>
            <a:endParaRPr dirty="0"/>
          </a:p>
        </p:txBody>
      </p:sp>
    </p:spTree>
    <p:extLst>
      <p:ext uri="{BB962C8B-B14F-4D97-AF65-F5344CB8AC3E}">
        <p14:creationId xmlns:p14="http://schemas.microsoft.com/office/powerpoint/2010/main" val="405344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24916">
              <a:defRPr/>
            </a:pPr>
            <a:r>
              <a:rPr lang="en-US" dirty="0"/>
              <a:t>This slide presents the general process steps in handling steel materials in fabrication shops and emphasizes that risks can occur at each material handling step.</a:t>
            </a:r>
          </a:p>
          <a:p>
            <a:endParaRPr dirty="0"/>
          </a:p>
        </p:txBody>
      </p:sp>
    </p:spTree>
    <p:extLst>
      <p:ext uri="{BB962C8B-B14F-4D97-AF65-F5344CB8AC3E}">
        <p14:creationId xmlns:p14="http://schemas.microsoft.com/office/powerpoint/2010/main" val="294119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57501" y="2960391"/>
            <a:ext cx="5428996" cy="788035"/>
          </a:xfrm>
          <a:prstGeom prst="rect">
            <a:avLst/>
          </a:prstGeom>
        </p:spPr>
        <p:txBody>
          <a:bodyPr wrap="square" lIns="0" tIns="0" rIns="0" bIns="0">
            <a:spAutoFit/>
          </a:bodyPr>
          <a:lstStyle>
            <a:lvl1pPr>
              <a:defRPr sz="6000" b="1" i="0">
                <a:solidFill>
                  <a:srgbClr val="0C2FB8"/>
                </a:solidFill>
                <a:latin typeface="Arial"/>
                <a:cs typeface="Arial"/>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7/24/2018</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C2FB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7/24/2018</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C2FB8"/>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7/24/2018</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C2FB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7/24/2018</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7/24/2018</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697674"/>
            <a:ext cx="8229600" cy="0"/>
          </a:xfrm>
          <a:custGeom>
            <a:avLst/>
            <a:gdLst/>
            <a:ahLst/>
            <a:cxnLst/>
            <a:rect l="l" t="t" r="r" b="b"/>
            <a:pathLst>
              <a:path w="8229600">
                <a:moveTo>
                  <a:pt x="0" y="0"/>
                </a:moveTo>
                <a:lnTo>
                  <a:pt x="8229600" y="0"/>
                </a:lnTo>
              </a:path>
            </a:pathLst>
          </a:custGeom>
          <a:ln w="50800">
            <a:solidFill>
              <a:srgbClr val="CFD3D3"/>
            </a:solidFill>
          </a:ln>
        </p:spPr>
        <p:txBody>
          <a:bodyPr wrap="square" lIns="0" tIns="0" rIns="0" bIns="0" rtlCol="0"/>
          <a:lstStyle/>
          <a:p>
            <a:endParaRPr dirty="0"/>
          </a:p>
        </p:txBody>
      </p:sp>
      <p:sp>
        <p:nvSpPr>
          <p:cNvPr id="17" name="bk object 17"/>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dirty="0"/>
          </a:p>
        </p:txBody>
      </p:sp>
      <p:sp>
        <p:nvSpPr>
          <p:cNvPr id="18" name="bk object 18"/>
          <p:cNvSpPr/>
          <p:nvPr/>
        </p:nvSpPr>
        <p:spPr>
          <a:xfrm>
            <a:off x="0" y="0"/>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dirty="0"/>
          </a:p>
        </p:txBody>
      </p:sp>
      <p:sp>
        <p:nvSpPr>
          <p:cNvPr id="2" name="Holder 2"/>
          <p:cNvSpPr>
            <a:spLocks noGrp="1"/>
          </p:cNvSpPr>
          <p:nvPr>
            <p:ph type="title"/>
          </p:nvPr>
        </p:nvSpPr>
        <p:spPr>
          <a:xfrm>
            <a:off x="535940" y="473947"/>
            <a:ext cx="8072119" cy="855344"/>
          </a:xfrm>
          <a:prstGeom prst="rect">
            <a:avLst/>
          </a:prstGeom>
        </p:spPr>
        <p:txBody>
          <a:bodyPr wrap="square" lIns="0" tIns="0" rIns="0" bIns="0">
            <a:spAutoFit/>
          </a:bodyPr>
          <a:lstStyle>
            <a:lvl1pPr>
              <a:defRPr sz="3600" b="1" i="0">
                <a:solidFill>
                  <a:srgbClr val="0C2FB8"/>
                </a:solidFill>
                <a:latin typeface="Arial"/>
                <a:cs typeface="Arial"/>
              </a:defRPr>
            </a:lvl1pPr>
          </a:lstStyle>
          <a:p>
            <a:endParaRPr/>
          </a:p>
        </p:txBody>
      </p:sp>
      <p:sp>
        <p:nvSpPr>
          <p:cNvPr id="3" name="Holder 3"/>
          <p:cNvSpPr>
            <a:spLocks noGrp="1"/>
          </p:cNvSpPr>
          <p:nvPr>
            <p:ph type="body" idx="1"/>
          </p:nvPr>
        </p:nvSpPr>
        <p:spPr>
          <a:xfrm>
            <a:off x="315061" y="1684305"/>
            <a:ext cx="8513876" cy="4720590"/>
          </a:xfrm>
          <a:prstGeom prst="rect">
            <a:avLst/>
          </a:prstGeom>
        </p:spPr>
        <p:txBody>
          <a:bodyPr wrap="square" lIns="0" tIns="0" rIns="0" bIns="0">
            <a:spAutoFit/>
          </a:bodyPr>
          <a:lstStyle>
            <a:lvl1pPr>
              <a:defRPr sz="2400" b="1" i="0">
                <a:solidFill>
                  <a:srgbClr val="FF0000"/>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7/24/2018</a:t>
            </a:fld>
            <a:endParaRPr lang="en-US" dirty="0"/>
          </a:p>
        </p:txBody>
      </p:sp>
      <p:sp>
        <p:nvSpPr>
          <p:cNvPr id="6" name="Holder 6"/>
          <p:cNvSpPr>
            <a:spLocks noGrp="1"/>
          </p:cNvSpPr>
          <p:nvPr>
            <p:ph type="sldNum" sz="quarter" idx="7"/>
          </p:nvPr>
        </p:nvSpPr>
        <p:spPr>
          <a:xfrm>
            <a:off x="8399018" y="6461204"/>
            <a:ext cx="221615" cy="177800"/>
          </a:xfrm>
          <a:prstGeom prst="rect">
            <a:avLst/>
          </a:prstGeom>
        </p:spPr>
        <p:txBody>
          <a:bodyPr wrap="square" lIns="0" tIns="0" rIns="0" bIns="0">
            <a:spAutoFit/>
          </a:bodyPr>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doc/topics/backover/spotter.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doc/topics/backover/spotter.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doc/topics/backover/spotter.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osha.gov/doc/topics/backover/spotter.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osha.gov/doc/topics/backover/spotter.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sha.gov/doc/topics/backover/spotter.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osha.gov/Publications/OSHA2236/osha2236.html"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osha.gov/Publications/OSHA2236/osha2236.html"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Publications/OSHA2236/osha2236.html"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osha.gov/Publications/OSHA2236/osha2236.html"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osha.gov/Publications/OSHA2236/osha2236.html"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www.osha.gov/dte/grant_materials/fy10/sh-21009-10/Hand_Signals_Cranes.p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https://www.osha.gov/dte/grant_materials/fy10/sh-21009-10/Hand_Signals_Cranes.p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osha.gov/dte/grant_materials/fy10/sh-21009-10/Hand_Signals_Cranes.pd"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hyperlink" Target="http://www.aisc.org/content.aspx?id=3182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www.aisc.org/content.aspx?id=31828"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www.walkermagnet.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thefabricator.com/article/materialshandling/understanding-lift-magnet-compliance"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thefabricator.com/article/materialshandling/understanding-lift-magnet-compliance"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www.walkermagnet.com/resources-magnetics-101.htm"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thefabricator.com/article/materialshandling/understanding-lift-magnet-compliance"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www.thefabricator.com/article/materialshandling/understanding-lift-magnet-compliance"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thefabricator.com/article/materialshandling/understanding-lift-magnet-compliance"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5379" y="557214"/>
            <a:ext cx="8051682" cy="861774"/>
          </a:xfrm>
          <a:prstGeom prst="rect">
            <a:avLst/>
          </a:prstGeom>
        </p:spPr>
        <p:txBody>
          <a:bodyPr vert="horz" wrap="square" lIns="0" tIns="0" rIns="0" bIns="0" rtlCol="0">
            <a:spAutoFit/>
          </a:bodyPr>
          <a:lstStyle/>
          <a:p>
            <a:pPr>
              <a:spcBef>
                <a:spcPts val="35"/>
              </a:spcBef>
            </a:pPr>
            <a:r>
              <a:rPr lang="es-ES" sz="3200" dirty="0"/>
              <a:t>Manejo </a:t>
            </a:r>
            <a:r>
              <a:rPr lang="es-ES" sz="3200" dirty="0" smtClean="0"/>
              <a:t>y </a:t>
            </a:r>
            <a:r>
              <a:rPr lang="es-ES" sz="3200" dirty="0"/>
              <a:t>Almacenamiento de Materiales </a:t>
            </a:r>
            <a:br>
              <a:rPr lang="es-ES" sz="3200" dirty="0"/>
            </a:br>
            <a:r>
              <a:rPr lang="es-ES" sz="2400" dirty="0"/>
              <a:t>Módulo 2 </a:t>
            </a:r>
            <a:endParaRPr sz="2400" dirty="0"/>
          </a:p>
        </p:txBody>
      </p:sp>
      <p:sp>
        <p:nvSpPr>
          <p:cNvPr id="3" name="object 3"/>
          <p:cNvSpPr txBox="1"/>
          <p:nvPr/>
        </p:nvSpPr>
        <p:spPr>
          <a:xfrm>
            <a:off x="436235" y="2022443"/>
            <a:ext cx="3830965" cy="3711914"/>
          </a:xfrm>
          <a:prstGeom prst="rect">
            <a:avLst/>
          </a:prstGeom>
        </p:spPr>
        <p:txBody>
          <a:bodyPr vert="horz" wrap="square" lIns="0" tIns="0" rIns="0" bIns="0" rtlCol="0">
            <a:spAutoFit/>
          </a:bodyPr>
          <a:lstStyle/>
          <a:p>
            <a:pPr lvl="0">
              <a:lnSpc>
                <a:spcPct val="134117"/>
              </a:lnSpc>
              <a:buClr>
                <a:schemeClr val="dk1"/>
              </a:buClr>
              <a:buSzPct val="36666"/>
            </a:pPr>
            <a:r>
              <a:rPr lang="es" sz="3600" dirty="0">
                <a:solidFill>
                  <a:schemeClr val="dk1"/>
                </a:solidFill>
                <a:ea typeface="Calibri"/>
                <a:cs typeface="Calibri"/>
                <a:sym typeface="Calibri"/>
              </a:rPr>
              <a:t>Peligros Especiales para Trabajadores de Compañías que Fabrican y/o Suplen Acero Estructural</a:t>
            </a:r>
          </a:p>
        </p:txBody>
      </p:sp>
      <p:sp>
        <p:nvSpPr>
          <p:cNvPr id="4" name="object 4" title="Foto - almacenamiento de formas de acero"/>
          <p:cNvSpPr/>
          <p:nvPr/>
        </p:nvSpPr>
        <p:spPr>
          <a:xfrm>
            <a:off x="4469637" y="1719270"/>
            <a:ext cx="4027424" cy="46736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p:nvPr/>
        </p:nvSpPr>
        <p:spPr>
          <a:xfrm>
            <a:off x="8497061" y="6461204"/>
            <a:ext cx="110489"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0</a:t>
            </a:r>
            <a:endParaRPr sz="12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title="Diagrama de flujo - Temas cubiertos en los módulos 2 y 3"/>
          <p:cNvPicPr>
            <a:picLocks noChangeAspect="1"/>
          </p:cNvPicPr>
          <p:nvPr/>
        </p:nvPicPr>
        <p:blipFill>
          <a:blip r:embed="rId3"/>
          <a:stretch>
            <a:fillRect/>
          </a:stretch>
        </p:blipFill>
        <p:spPr>
          <a:xfrm>
            <a:off x="596472" y="2013115"/>
            <a:ext cx="7961125" cy="4627580"/>
          </a:xfrm>
          <a:prstGeom prst="rect">
            <a:avLst/>
          </a:prstGeom>
        </p:spPr>
      </p:pic>
      <p:sp>
        <p:nvSpPr>
          <p:cNvPr id="2" name="object 2"/>
          <p:cNvSpPr txBox="1"/>
          <p:nvPr/>
        </p:nvSpPr>
        <p:spPr>
          <a:xfrm>
            <a:off x="465325" y="1070457"/>
            <a:ext cx="1769999"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4" name="object 4"/>
          <p:cNvSpPr txBox="1"/>
          <p:nvPr/>
        </p:nvSpPr>
        <p:spPr>
          <a:xfrm>
            <a:off x="1464181" y="1580618"/>
            <a:ext cx="6939407" cy="369332"/>
          </a:xfrm>
          <a:prstGeom prst="rect">
            <a:avLst/>
          </a:prstGeom>
        </p:spPr>
        <p:txBody>
          <a:bodyPr vert="horz" wrap="square" lIns="0" tIns="0" rIns="0" bIns="0" rtlCol="0">
            <a:spAutoFit/>
          </a:bodyPr>
          <a:lstStyle/>
          <a:p>
            <a:pPr marL="12700">
              <a:lnSpc>
                <a:spcPct val="100000"/>
              </a:lnSpc>
            </a:pPr>
            <a:r>
              <a:rPr lang="es-PR" sz="2400" b="1" spc="-20" dirty="0" smtClean="0">
                <a:solidFill>
                  <a:srgbClr val="0C2FB8"/>
                </a:solidFill>
                <a:latin typeface="Arial"/>
                <a:cs typeface="Arial"/>
              </a:rPr>
              <a:t>Temas cubiertos en los módulos </a:t>
            </a:r>
            <a:r>
              <a:rPr lang="en-US" sz="2400" b="1" spc="-20" dirty="0" smtClean="0">
                <a:solidFill>
                  <a:srgbClr val="0C2FB8"/>
                </a:solidFill>
                <a:latin typeface="Arial"/>
                <a:cs typeface="Arial"/>
              </a:rPr>
              <a:t>2 y 3</a:t>
            </a:r>
            <a:endParaRPr sz="2400" dirty="0">
              <a:latin typeface="Arial"/>
              <a:cs typeface="Arial"/>
            </a:endParaRPr>
          </a:p>
        </p:txBody>
      </p:sp>
      <p:sp>
        <p:nvSpPr>
          <p:cNvPr id="8" name="object 8"/>
          <p:cNvSpPr txBox="1"/>
          <p:nvPr/>
        </p:nvSpPr>
        <p:spPr>
          <a:xfrm>
            <a:off x="1205102" y="1867408"/>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15" name="object 15" title="Circulo rojo - conector en el diagrama de flujo"/>
          <p:cNvSpPr/>
          <p:nvPr/>
        </p:nvSpPr>
        <p:spPr>
          <a:xfrm>
            <a:off x="1013648" y="1980498"/>
            <a:ext cx="641986" cy="664189"/>
          </a:xfrm>
          <a:custGeom>
            <a:avLst/>
            <a:gdLst/>
            <a:ahLst/>
            <a:cxnLst/>
            <a:rect l="l" t="t" r="r" b="b"/>
            <a:pathLst>
              <a:path w="914400" h="914400">
                <a:moveTo>
                  <a:pt x="0" y="457200"/>
                </a:moveTo>
                <a:lnTo>
                  <a:pt x="5984" y="383046"/>
                </a:lnTo>
                <a:lnTo>
                  <a:pt x="23308" y="312700"/>
                </a:lnTo>
                <a:lnTo>
                  <a:pt x="51032" y="247102"/>
                </a:lnTo>
                <a:lnTo>
                  <a:pt x="88213" y="187195"/>
                </a:lnTo>
                <a:lnTo>
                  <a:pt x="133911" y="133921"/>
                </a:lnTo>
                <a:lnTo>
                  <a:pt x="187184" y="88221"/>
                </a:lnTo>
                <a:lnTo>
                  <a:pt x="247091" y="51037"/>
                </a:lnTo>
                <a:lnTo>
                  <a:pt x="312690" y="23311"/>
                </a:lnTo>
                <a:lnTo>
                  <a:pt x="383040"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2" y="912884"/>
                </a:lnTo>
                <a:lnTo>
                  <a:pt x="347330" y="901110"/>
                </a:lnTo>
                <a:lnTo>
                  <a:pt x="279238" y="878466"/>
                </a:lnTo>
                <a:lnTo>
                  <a:pt x="216367" y="845894"/>
                </a:lnTo>
                <a:lnTo>
                  <a:pt x="159660" y="804334"/>
                </a:lnTo>
                <a:lnTo>
                  <a:pt x="110057" y="754729"/>
                </a:lnTo>
                <a:lnTo>
                  <a:pt x="68499" y="698020"/>
                </a:lnTo>
                <a:lnTo>
                  <a:pt x="35929"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16" name="object 16" title="Temas cubiertos en los módulos 2 y 3"/>
          <p:cNvSpPr/>
          <p:nvPr/>
        </p:nvSpPr>
        <p:spPr>
          <a:xfrm>
            <a:off x="1046861" y="3402940"/>
            <a:ext cx="547038" cy="580731"/>
          </a:xfrm>
          <a:custGeom>
            <a:avLst/>
            <a:gdLst/>
            <a:ahLst/>
            <a:cxnLst/>
            <a:rect l="l" t="t" r="r" b="b"/>
            <a:pathLst>
              <a:path w="915035" h="914400">
                <a:moveTo>
                  <a:pt x="0" y="457200"/>
                </a:moveTo>
                <a:lnTo>
                  <a:pt x="5983" y="383015"/>
                </a:lnTo>
                <a:lnTo>
                  <a:pt x="23307" y="312651"/>
                </a:lnTo>
                <a:lnTo>
                  <a:pt x="51031" y="247046"/>
                </a:lnTo>
                <a:lnTo>
                  <a:pt x="88213" y="187141"/>
                </a:lnTo>
                <a:lnTo>
                  <a:pt x="133913" y="133873"/>
                </a:lnTo>
                <a:lnTo>
                  <a:pt x="187190" y="88184"/>
                </a:lnTo>
                <a:lnTo>
                  <a:pt x="247103" y="51013"/>
                </a:lnTo>
                <a:lnTo>
                  <a:pt x="312711" y="23298"/>
                </a:lnTo>
                <a:lnTo>
                  <a:pt x="383074" y="5981"/>
                </a:lnTo>
                <a:lnTo>
                  <a:pt x="457250" y="0"/>
                </a:lnTo>
                <a:lnTo>
                  <a:pt x="494744" y="1514"/>
                </a:lnTo>
                <a:lnTo>
                  <a:pt x="567111" y="13281"/>
                </a:lnTo>
                <a:lnTo>
                  <a:pt x="635201" y="35915"/>
                </a:lnTo>
                <a:lnTo>
                  <a:pt x="698071" y="68475"/>
                </a:lnTo>
                <a:lnTo>
                  <a:pt x="754779" y="110023"/>
                </a:lnTo>
                <a:lnTo>
                  <a:pt x="804385" y="159618"/>
                </a:lnTo>
                <a:lnTo>
                  <a:pt x="845944" y="216322"/>
                </a:lnTo>
                <a:lnTo>
                  <a:pt x="878517" y="279195"/>
                </a:lnTo>
                <a:lnTo>
                  <a:pt x="901161" y="347297"/>
                </a:lnTo>
                <a:lnTo>
                  <a:pt x="912934" y="419689"/>
                </a:lnTo>
                <a:lnTo>
                  <a:pt x="914450" y="457200"/>
                </a:lnTo>
                <a:lnTo>
                  <a:pt x="912934" y="494693"/>
                </a:lnTo>
                <a:lnTo>
                  <a:pt x="901161" y="567061"/>
                </a:lnTo>
                <a:lnTo>
                  <a:pt x="878517" y="635150"/>
                </a:lnTo>
                <a:lnTo>
                  <a:pt x="845944" y="698020"/>
                </a:lnTo>
                <a:lnTo>
                  <a:pt x="804385" y="754729"/>
                </a:lnTo>
                <a:lnTo>
                  <a:pt x="754779" y="804334"/>
                </a:lnTo>
                <a:lnTo>
                  <a:pt x="698071" y="845894"/>
                </a:lnTo>
                <a:lnTo>
                  <a:pt x="635201" y="878466"/>
                </a:lnTo>
                <a:lnTo>
                  <a:pt x="567111" y="901110"/>
                </a:lnTo>
                <a:lnTo>
                  <a:pt x="494744" y="912884"/>
                </a:lnTo>
                <a:lnTo>
                  <a:pt x="457250" y="914400"/>
                </a:lnTo>
                <a:lnTo>
                  <a:pt x="419744" y="912884"/>
                </a:lnTo>
                <a:lnTo>
                  <a:pt x="347357" y="901110"/>
                </a:lnTo>
                <a:lnTo>
                  <a:pt x="279254" y="878466"/>
                </a:lnTo>
                <a:lnTo>
                  <a:pt x="216376" y="845894"/>
                </a:lnTo>
                <a:lnTo>
                  <a:pt x="159663" y="804334"/>
                </a:lnTo>
                <a:lnTo>
                  <a:pt x="110057" y="754729"/>
                </a:lnTo>
                <a:lnTo>
                  <a:pt x="68498" y="698020"/>
                </a:lnTo>
                <a:lnTo>
                  <a:pt x="35928"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17" name="object 17" title="Circulo rojo - conector en el diagrama de flujo"/>
          <p:cNvSpPr/>
          <p:nvPr/>
        </p:nvSpPr>
        <p:spPr>
          <a:xfrm>
            <a:off x="1002822" y="4935131"/>
            <a:ext cx="695007" cy="685427"/>
          </a:xfrm>
          <a:custGeom>
            <a:avLst/>
            <a:gdLst/>
            <a:ahLst/>
            <a:cxnLst/>
            <a:rect l="l" t="t" r="r" b="b"/>
            <a:pathLst>
              <a:path w="914400" h="914400">
                <a:moveTo>
                  <a:pt x="0" y="457200"/>
                </a:moveTo>
                <a:lnTo>
                  <a:pt x="5984" y="383015"/>
                </a:lnTo>
                <a:lnTo>
                  <a:pt x="23308" y="312651"/>
                </a:lnTo>
                <a:lnTo>
                  <a:pt x="51032" y="247046"/>
                </a:lnTo>
                <a:lnTo>
                  <a:pt x="88213" y="187141"/>
                </a:lnTo>
                <a:lnTo>
                  <a:pt x="133911" y="133873"/>
                </a:lnTo>
                <a:lnTo>
                  <a:pt x="187184" y="88184"/>
                </a:lnTo>
                <a:lnTo>
                  <a:pt x="247091" y="51013"/>
                </a:lnTo>
                <a:lnTo>
                  <a:pt x="312690" y="23298"/>
                </a:lnTo>
                <a:lnTo>
                  <a:pt x="383040" y="5981"/>
                </a:lnTo>
                <a:lnTo>
                  <a:pt x="457200" y="0"/>
                </a:lnTo>
                <a:lnTo>
                  <a:pt x="494693" y="1514"/>
                </a:lnTo>
                <a:lnTo>
                  <a:pt x="567061" y="13281"/>
                </a:lnTo>
                <a:lnTo>
                  <a:pt x="635150" y="35915"/>
                </a:lnTo>
                <a:lnTo>
                  <a:pt x="698020" y="68475"/>
                </a:lnTo>
                <a:lnTo>
                  <a:pt x="754729" y="110023"/>
                </a:lnTo>
                <a:lnTo>
                  <a:pt x="804334" y="159618"/>
                </a:lnTo>
                <a:lnTo>
                  <a:pt x="845894" y="216322"/>
                </a:lnTo>
                <a:lnTo>
                  <a:pt x="878466" y="279195"/>
                </a:lnTo>
                <a:lnTo>
                  <a:pt x="901110" y="347297"/>
                </a:lnTo>
                <a:lnTo>
                  <a:pt x="912884" y="419689"/>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2" y="912884"/>
                </a:lnTo>
                <a:lnTo>
                  <a:pt x="347330" y="901110"/>
                </a:lnTo>
                <a:lnTo>
                  <a:pt x="279238" y="878466"/>
                </a:lnTo>
                <a:lnTo>
                  <a:pt x="216367" y="845894"/>
                </a:lnTo>
                <a:lnTo>
                  <a:pt x="159660" y="804334"/>
                </a:lnTo>
                <a:lnTo>
                  <a:pt x="110057" y="754729"/>
                </a:lnTo>
                <a:lnTo>
                  <a:pt x="68499" y="698020"/>
                </a:lnTo>
                <a:lnTo>
                  <a:pt x="35929"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18" name="object 18" title="Circulo rojo - conector en el diagrama de flujo"/>
          <p:cNvSpPr/>
          <p:nvPr/>
        </p:nvSpPr>
        <p:spPr>
          <a:xfrm>
            <a:off x="2743200" y="5683316"/>
            <a:ext cx="616205" cy="637922"/>
          </a:xfrm>
          <a:custGeom>
            <a:avLst/>
            <a:gdLst/>
            <a:ahLst/>
            <a:cxnLst/>
            <a:rect l="l" t="t" r="r" b="b"/>
            <a:pathLst>
              <a:path w="914400" h="914400">
                <a:moveTo>
                  <a:pt x="0" y="457187"/>
                </a:moveTo>
                <a:lnTo>
                  <a:pt x="5984" y="383037"/>
                </a:lnTo>
                <a:lnTo>
                  <a:pt x="23311" y="312693"/>
                </a:lnTo>
                <a:lnTo>
                  <a:pt x="51037" y="247098"/>
                </a:lnTo>
                <a:lnTo>
                  <a:pt x="88221" y="187193"/>
                </a:lnTo>
                <a:lnTo>
                  <a:pt x="133921" y="133919"/>
                </a:lnTo>
                <a:lnTo>
                  <a:pt x="187195" y="88220"/>
                </a:lnTo>
                <a:lnTo>
                  <a:pt x="247102" y="51036"/>
                </a:lnTo>
                <a:lnTo>
                  <a:pt x="312700" y="23311"/>
                </a:lnTo>
                <a:lnTo>
                  <a:pt x="383046" y="5984"/>
                </a:lnTo>
                <a:lnTo>
                  <a:pt x="457200" y="0"/>
                </a:lnTo>
                <a:lnTo>
                  <a:pt x="494710" y="1515"/>
                </a:lnTo>
                <a:lnTo>
                  <a:pt x="567102" y="13289"/>
                </a:lnTo>
                <a:lnTo>
                  <a:pt x="635204" y="35932"/>
                </a:lnTo>
                <a:lnTo>
                  <a:pt x="698077" y="68505"/>
                </a:lnTo>
                <a:lnTo>
                  <a:pt x="754781" y="110064"/>
                </a:lnTo>
                <a:lnTo>
                  <a:pt x="804376" y="159668"/>
                </a:lnTo>
                <a:lnTo>
                  <a:pt x="845924" y="216375"/>
                </a:lnTo>
                <a:lnTo>
                  <a:pt x="878484" y="279243"/>
                </a:lnTo>
                <a:lnTo>
                  <a:pt x="901118" y="347331"/>
                </a:lnTo>
                <a:lnTo>
                  <a:pt x="912885" y="419695"/>
                </a:lnTo>
                <a:lnTo>
                  <a:pt x="914399" y="457187"/>
                </a:lnTo>
                <a:lnTo>
                  <a:pt x="912885" y="494684"/>
                </a:lnTo>
                <a:lnTo>
                  <a:pt x="901118" y="567056"/>
                </a:lnTo>
                <a:lnTo>
                  <a:pt x="878484" y="635148"/>
                </a:lnTo>
                <a:lnTo>
                  <a:pt x="845924" y="698019"/>
                </a:lnTo>
                <a:lnTo>
                  <a:pt x="804376" y="754726"/>
                </a:lnTo>
                <a:lnTo>
                  <a:pt x="754781" y="804330"/>
                </a:lnTo>
                <a:lnTo>
                  <a:pt x="698077" y="845887"/>
                </a:lnTo>
                <a:lnTo>
                  <a:pt x="635204" y="878457"/>
                </a:lnTo>
                <a:lnTo>
                  <a:pt x="567102" y="901099"/>
                </a:lnTo>
                <a:lnTo>
                  <a:pt x="494710" y="912871"/>
                </a:lnTo>
                <a:lnTo>
                  <a:pt x="457200" y="914387"/>
                </a:lnTo>
                <a:lnTo>
                  <a:pt x="419706" y="912871"/>
                </a:lnTo>
                <a:lnTo>
                  <a:pt x="347338" y="901099"/>
                </a:lnTo>
                <a:lnTo>
                  <a:pt x="279249" y="878457"/>
                </a:lnTo>
                <a:lnTo>
                  <a:pt x="216379" y="845887"/>
                </a:lnTo>
                <a:lnTo>
                  <a:pt x="159670" y="804330"/>
                </a:lnTo>
                <a:lnTo>
                  <a:pt x="110065" y="754726"/>
                </a:lnTo>
                <a:lnTo>
                  <a:pt x="68505" y="698019"/>
                </a:lnTo>
                <a:lnTo>
                  <a:pt x="35933" y="635148"/>
                </a:lnTo>
                <a:lnTo>
                  <a:pt x="13289" y="567056"/>
                </a:lnTo>
                <a:lnTo>
                  <a:pt x="1515" y="494684"/>
                </a:lnTo>
                <a:lnTo>
                  <a:pt x="0" y="457187"/>
                </a:lnTo>
                <a:close/>
              </a:path>
            </a:pathLst>
          </a:custGeom>
          <a:ln w="38100">
            <a:solidFill>
              <a:srgbClr val="940000"/>
            </a:solidFill>
          </a:ln>
        </p:spPr>
        <p:txBody>
          <a:bodyPr wrap="square" lIns="0" tIns="0" rIns="0" bIns="0" rtlCol="0"/>
          <a:lstStyle/>
          <a:p>
            <a:endParaRPr dirty="0"/>
          </a:p>
        </p:txBody>
      </p:sp>
      <p:sp>
        <p:nvSpPr>
          <p:cNvPr id="19" name="object 19" title="Circulo rojo - conector en el diagrama de flujo"/>
          <p:cNvSpPr/>
          <p:nvPr/>
        </p:nvSpPr>
        <p:spPr>
          <a:xfrm>
            <a:off x="3899040" y="4935131"/>
            <a:ext cx="617523" cy="666926"/>
          </a:xfrm>
          <a:custGeom>
            <a:avLst/>
            <a:gdLst/>
            <a:ahLst/>
            <a:cxnLst/>
            <a:rect l="l" t="t" r="r" b="b"/>
            <a:pathLst>
              <a:path w="914400" h="914400">
                <a:moveTo>
                  <a:pt x="0" y="457199"/>
                </a:moveTo>
                <a:lnTo>
                  <a:pt x="5981" y="383046"/>
                </a:lnTo>
                <a:lnTo>
                  <a:pt x="23298" y="312700"/>
                </a:lnTo>
                <a:lnTo>
                  <a:pt x="51013" y="247102"/>
                </a:lnTo>
                <a:lnTo>
                  <a:pt x="88184" y="187195"/>
                </a:lnTo>
                <a:lnTo>
                  <a:pt x="133873" y="133921"/>
                </a:lnTo>
                <a:lnTo>
                  <a:pt x="187141" y="88221"/>
                </a:lnTo>
                <a:lnTo>
                  <a:pt x="247046" y="51037"/>
                </a:lnTo>
                <a:lnTo>
                  <a:pt x="312651" y="23311"/>
                </a:lnTo>
                <a:lnTo>
                  <a:pt x="383015"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199"/>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399"/>
                </a:lnTo>
                <a:lnTo>
                  <a:pt x="419689" y="912884"/>
                </a:lnTo>
                <a:lnTo>
                  <a:pt x="347297" y="901110"/>
                </a:lnTo>
                <a:lnTo>
                  <a:pt x="279195" y="878466"/>
                </a:lnTo>
                <a:lnTo>
                  <a:pt x="216322" y="845894"/>
                </a:lnTo>
                <a:lnTo>
                  <a:pt x="159618" y="804334"/>
                </a:lnTo>
                <a:lnTo>
                  <a:pt x="110023" y="754729"/>
                </a:lnTo>
                <a:lnTo>
                  <a:pt x="68475" y="698020"/>
                </a:lnTo>
                <a:lnTo>
                  <a:pt x="35915" y="635150"/>
                </a:lnTo>
                <a:lnTo>
                  <a:pt x="13281" y="567061"/>
                </a:lnTo>
                <a:lnTo>
                  <a:pt x="1514" y="494693"/>
                </a:lnTo>
                <a:lnTo>
                  <a:pt x="0" y="457199"/>
                </a:lnTo>
                <a:close/>
              </a:path>
            </a:pathLst>
          </a:custGeom>
          <a:ln w="38100">
            <a:solidFill>
              <a:srgbClr val="940000"/>
            </a:solidFill>
          </a:ln>
        </p:spPr>
        <p:txBody>
          <a:bodyPr wrap="square" lIns="0" tIns="0" rIns="0" bIns="0" rtlCol="0"/>
          <a:lstStyle/>
          <a:p>
            <a:endParaRPr dirty="0"/>
          </a:p>
        </p:txBody>
      </p:sp>
      <p:sp>
        <p:nvSpPr>
          <p:cNvPr id="20" name="object 20" title="Circulo rojo - conector en el diagrama de flujo"/>
          <p:cNvSpPr/>
          <p:nvPr/>
        </p:nvSpPr>
        <p:spPr>
          <a:xfrm>
            <a:off x="3857998" y="3402940"/>
            <a:ext cx="657719" cy="56354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21" name="object 21" title="Circulo rojo - conector en el diagrama de flujo"/>
          <p:cNvSpPr/>
          <p:nvPr/>
        </p:nvSpPr>
        <p:spPr>
          <a:xfrm>
            <a:off x="5742030" y="2579349"/>
            <a:ext cx="551306" cy="562124"/>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710"/>
                </a:lnTo>
                <a:lnTo>
                  <a:pt x="901110" y="567102"/>
                </a:lnTo>
                <a:lnTo>
                  <a:pt x="878466" y="635204"/>
                </a:lnTo>
                <a:lnTo>
                  <a:pt x="845894" y="698077"/>
                </a:lnTo>
                <a:lnTo>
                  <a:pt x="804334" y="754781"/>
                </a:lnTo>
                <a:lnTo>
                  <a:pt x="754729" y="804376"/>
                </a:lnTo>
                <a:lnTo>
                  <a:pt x="698020" y="845924"/>
                </a:lnTo>
                <a:lnTo>
                  <a:pt x="635150" y="878484"/>
                </a:lnTo>
                <a:lnTo>
                  <a:pt x="567061" y="901118"/>
                </a:lnTo>
                <a:lnTo>
                  <a:pt x="494693" y="912885"/>
                </a:lnTo>
                <a:lnTo>
                  <a:pt x="457200" y="914400"/>
                </a:lnTo>
                <a:lnTo>
                  <a:pt x="419706" y="912885"/>
                </a:lnTo>
                <a:lnTo>
                  <a:pt x="347338" y="901118"/>
                </a:lnTo>
                <a:lnTo>
                  <a:pt x="279249" y="878484"/>
                </a:lnTo>
                <a:lnTo>
                  <a:pt x="216379" y="845924"/>
                </a:lnTo>
                <a:lnTo>
                  <a:pt x="159670" y="804376"/>
                </a:lnTo>
                <a:lnTo>
                  <a:pt x="110065" y="754781"/>
                </a:lnTo>
                <a:lnTo>
                  <a:pt x="68505" y="698077"/>
                </a:lnTo>
                <a:lnTo>
                  <a:pt x="35933" y="635204"/>
                </a:lnTo>
                <a:lnTo>
                  <a:pt x="13289" y="567102"/>
                </a:lnTo>
                <a:lnTo>
                  <a:pt x="1515" y="494710"/>
                </a:lnTo>
                <a:lnTo>
                  <a:pt x="0" y="457200"/>
                </a:lnTo>
                <a:close/>
              </a:path>
            </a:pathLst>
          </a:custGeom>
          <a:ln w="38100">
            <a:solidFill>
              <a:srgbClr val="940000"/>
            </a:solidFill>
          </a:ln>
        </p:spPr>
        <p:txBody>
          <a:bodyPr wrap="square" lIns="0" tIns="0" rIns="0" bIns="0" rtlCol="0"/>
          <a:lstStyle/>
          <a:p>
            <a:endParaRPr dirty="0"/>
          </a:p>
        </p:txBody>
      </p:sp>
      <p:sp>
        <p:nvSpPr>
          <p:cNvPr id="22" name="object 22" title="Circulo rojo - conector en el diagrama de flujo"/>
          <p:cNvSpPr/>
          <p:nvPr/>
        </p:nvSpPr>
        <p:spPr>
          <a:xfrm>
            <a:off x="6610857" y="3314345"/>
            <a:ext cx="625094" cy="75792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23" name="object 23" title="Circulo rojo - conector en el diagrama de flujo"/>
          <p:cNvSpPr/>
          <p:nvPr/>
        </p:nvSpPr>
        <p:spPr>
          <a:xfrm>
            <a:off x="6610857" y="4934752"/>
            <a:ext cx="576962" cy="598806"/>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24" name="object 24" title="Circulo rojo - conector en el diagrama de flujo"/>
          <p:cNvSpPr/>
          <p:nvPr/>
        </p:nvSpPr>
        <p:spPr>
          <a:xfrm>
            <a:off x="6952974" y="6203672"/>
            <a:ext cx="667256" cy="606238"/>
          </a:xfrm>
          <a:custGeom>
            <a:avLst/>
            <a:gdLst/>
            <a:ahLst/>
            <a:cxnLst/>
            <a:rect l="l" t="t" r="r" b="b"/>
            <a:pathLst>
              <a:path w="914400" h="914400">
                <a:moveTo>
                  <a:pt x="0" y="457200"/>
                </a:moveTo>
                <a:lnTo>
                  <a:pt x="5981" y="383040"/>
                </a:lnTo>
                <a:lnTo>
                  <a:pt x="23298" y="312690"/>
                </a:lnTo>
                <a:lnTo>
                  <a:pt x="51013" y="247091"/>
                </a:lnTo>
                <a:lnTo>
                  <a:pt x="88184" y="187184"/>
                </a:lnTo>
                <a:lnTo>
                  <a:pt x="133873" y="133911"/>
                </a:lnTo>
                <a:lnTo>
                  <a:pt x="187141" y="88213"/>
                </a:lnTo>
                <a:lnTo>
                  <a:pt x="247046" y="51032"/>
                </a:lnTo>
                <a:lnTo>
                  <a:pt x="312651" y="23308"/>
                </a:lnTo>
                <a:lnTo>
                  <a:pt x="383015" y="5984"/>
                </a:lnTo>
                <a:lnTo>
                  <a:pt x="457200" y="0"/>
                </a:lnTo>
                <a:lnTo>
                  <a:pt x="494693" y="1515"/>
                </a:lnTo>
                <a:lnTo>
                  <a:pt x="567061" y="13287"/>
                </a:lnTo>
                <a:lnTo>
                  <a:pt x="635150" y="35929"/>
                </a:lnTo>
                <a:lnTo>
                  <a:pt x="698020" y="68499"/>
                </a:lnTo>
                <a:lnTo>
                  <a:pt x="754729" y="110057"/>
                </a:lnTo>
                <a:lnTo>
                  <a:pt x="804334" y="159660"/>
                </a:lnTo>
                <a:lnTo>
                  <a:pt x="845894" y="216367"/>
                </a:lnTo>
                <a:lnTo>
                  <a:pt x="878466" y="279238"/>
                </a:lnTo>
                <a:lnTo>
                  <a:pt x="901110" y="347330"/>
                </a:lnTo>
                <a:lnTo>
                  <a:pt x="912884" y="419702"/>
                </a:lnTo>
                <a:lnTo>
                  <a:pt x="914400" y="457200"/>
                </a:lnTo>
                <a:lnTo>
                  <a:pt x="912884" y="494697"/>
                </a:lnTo>
                <a:lnTo>
                  <a:pt x="901110" y="567069"/>
                </a:lnTo>
                <a:lnTo>
                  <a:pt x="878466" y="635161"/>
                </a:lnTo>
                <a:lnTo>
                  <a:pt x="845894" y="698031"/>
                </a:lnTo>
                <a:lnTo>
                  <a:pt x="804334" y="754738"/>
                </a:lnTo>
                <a:lnTo>
                  <a:pt x="754729" y="804341"/>
                </a:lnTo>
                <a:lnTo>
                  <a:pt x="698020" y="845898"/>
                </a:lnTo>
                <a:lnTo>
                  <a:pt x="635150" y="878468"/>
                </a:lnTo>
                <a:lnTo>
                  <a:pt x="567061" y="901109"/>
                </a:lnTo>
                <a:lnTo>
                  <a:pt x="494693" y="912881"/>
                </a:lnTo>
                <a:lnTo>
                  <a:pt x="457200" y="914397"/>
                </a:lnTo>
                <a:lnTo>
                  <a:pt x="419689" y="912881"/>
                </a:lnTo>
                <a:lnTo>
                  <a:pt x="347297" y="901109"/>
                </a:lnTo>
                <a:lnTo>
                  <a:pt x="279195" y="878468"/>
                </a:lnTo>
                <a:lnTo>
                  <a:pt x="216322" y="845898"/>
                </a:lnTo>
                <a:lnTo>
                  <a:pt x="159618" y="804341"/>
                </a:lnTo>
                <a:lnTo>
                  <a:pt x="110023" y="754738"/>
                </a:lnTo>
                <a:lnTo>
                  <a:pt x="68475" y="698031"/>
                </a:lnTo>
                <a:lnTo>
                  <a:pt x="35915" y="635161"/>
                </a:lnTo>
                <a:lnTo>
                  <a:pt x="13281" y="567069"/>
                </a:lnTo>
                <a:lnTo>
                  <a:pt x="1514" y="494697"/>
                </a:lnTo>
                <a:lnTo>
                  <a:pt x="0" y="457200"/>
                </a:lnTo>
                <a:close/>
              </a:path>
            </a:pathLst>
          </a:custGeom>
          <a:ln w="38099">
            <a:solidFill>
              <a:srgbClr val="940000"/>
            </a:solidFill>
          </a:ln>
        </p:spPr>
        <p:txBody>
          <a:bodyPr wrap="square" lIns="0" tIns="0" rIns="0" bIns="0" rtlCol="0"/>
          <a:lstStyle/>
          <a:p>
            <a:endParaRPr dirty="0"/>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9</a:t>
            </a:r>
          </a:p>
        </p:txBody>
      </p:sp>
      <p:sp>
        <p:nvSpPr>
          <p:cNvPr id="31" name="Flowchart: Decision 30" title="Diamante rojo - conector en el diagrama de flujo"/>
          <p:cNvSpPr/>
          <p:nvPr/>
        </p:nvSpPr>
        <p:spPr>
          <a:xfrm>
            <a:off x="7172869" y="6347360"/>
            <a:ext cx="203581" cy="340243"/>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FF0000"/>
              </a:solidFill>
            </a:endParaRPr>
          </a:p>
        </p:txBody>
      </p:sp>
      <p:sp>
        <p:nvSpPr>
          <p:cNvPr id="32" name="object 7" title="Circulo rojo"/>
          <p:cNvSpPr/>
          <p:nvPr/>
        </p:nvSpPr>
        <p:spPr>
          <a:xfrm>
            <a:off x="6671509" y="5837963"/>
            <a:ext cx="914400" cy="914400"/>
          </a:xfrm>
          <a:custGeom>
            <a:avLst/>
            <a:gdLst/>
            <a:ahLst/>
            <a:cxnLst/>
            <a:rect l="l" t="t" r="r" b="b"/>
            <a:pathLst>
              <a:path w="914400" h="914400">
                <a:moveTo>
                  <a:pt x="0" y="457200"/>
                </a:moveTo>
                <a:lnTo>
                  <a:pt x="5981" y="383040"/>
                </a:lnTo>
                <a:lnTo>
                  <a:pt x="23298" y="312690"/>
                </a:lnTo>
                <a:lnTo>
                  <a:pt x="51013" y="247091"/>
                </a:lnTo>
                <a:lnTo>
                  <a:pt x="88184" y="187184"/>
                </a:lnTo>
                <a:lnTo>
                  <a:pt x="133873" y="133911"/>
                </a:lnTo>
                <a:lnTo>
                  <a:pt x="187141" y="88213"/>
                </a:lnTo>
                <a:lnTo>
                  <a:pt x="247046" y="51032"/>
                </a:lnTo>
                <a:lnTo>
                  <a:pt x="312651" y="23308"/>
                </a:lnTo>
                <a:lnTo>
                  <a:pt x="383015" y="5984"/>
                </a:lnTo>
                <a:lnTo>
                  <a:pt x="457200" y="0"/>
                </a:lnTo>
                <a:lnTo>
                  <a:pt x="494693" y="1515"/>
                </a:lnTo>
                <a:lnTo>
                  <a:pt x="567061" y="13287"/>
                </a:lnTo>
                <a:lnTo>
                  <a:pt x="635150" y="35929"/>
                </a:lnTo>
                <a:lnTo>
                  <a:pt x="698020" y="68499"/>
                </a:lnTo>
                <a:lnTo>
                  <a:pt x="754729" y="110057"/>
                </a:lnTo>
                <a:lnTo>
                  <a:pt x="804334" y="159660"/>
                </a:lnTo>
                <a:lnTo>
                  <a:pt x="845894" y="216367"/>
                </a:lnTo>
                <a:lnTo>
                  <a:pt x="878466" y="279238"/>
                </a:lnTo>
                <a:lnTo>
                  <a:pt x="901110" y="347330"/>
                </a:lnTo>
                <a:lnTo>
                  <a:pt x="912884" y="419702"/>
                </a:lnTo>
                <a:lnTo>
                  <a:pt x="914400" y="457200"/>
                </a:lnTo>
                <a:lnTo>
                  <a:pt x="912884" y="494697"/>
                </a:lnTo>
                <a:lnTo>
                  <a:pt x="901110" y="567069"/>
                </a:lnTo>
                <a:lnTo>
                  <a:pt x="878466" y="635161"/>
                </a:lnTo>
                <a:lnTo>
                  <a:pt x="845894" y="698031"/>
                </a:lnTo>
                <a:lnTo>
                  <a:pt x="804334" y="754738"/>
                </a:lnTo>
                <a:lnTo>
                  <a:pt x="754729" y="804341"/>
                </a:lnTo>
                <a:lnTo>
                  <a:pt x="698020" y="845898"/>
                </a:lnTo>
                <a:lnTo>
                  <a:pt x="635150" y="878468"/>
                </a:lnTo>
                <a:lnTo>
                  <a:pt x="567061" y="901109"/>
                </a:lnTo>
                <a:lnTo>
                  <a:pt x="494693" y="912881"/>
                </a:lnTo>
                <a:lnTo>
                  <a:pt x="457200" y="914397"/>
                </a:lnTo>
                <a:lnTo>
                  <a:pt x="419689" y="912881"/>
                </a:lnTo>
                <a:lnTo>
                  <a:pt x="347297" y="901109"/>
                </a:lnTo>
                <a:lnTo>
                  <a:pt x="279195" y="878468"/>
                </a:lnTo>
                <a:lnTo>
                  <a:pt x="216322" y="845898"/>
                </a:lnTo>
                <a:lnTo>
                  <a:pt x="159618" y="804341"/>
                </a:lnTo>
                <a:lnTo>
                  <a:pt x="110023" y="754738"/>
                </a:lnTo>
                <a:lnTo>
                  <a:pt x="68475" y="698031"/>
                </a:lnTo>
                <a:lnTo>
                  <a:pt x="35915" y="635161"/>
                </a:lnTo>
                <a:lnTo>
                  <a:pt x="13281" y="567069"/>
                </a:lnTo>
                <a:lnTo>
                  <a:pt x="1514" y="494697"/>
                </a:lnTo>
                <a:lnTo>
                  <a:pt x="0" y="457200"/>
                </a:lnTo>
                <a:close/>
              </a:path>
            </a:pathLst>
          </a:custGeom>
          <a:ln w="38099">
            <a:solidFill>
              <a:srgbClr val="940000"/>
            </a:solidFill>
          </a:ln>
        </p:spPr>
        <p:txBody>
          <a:bodyPr wrap="square" lIns="0" tIns="0" rIns="0" bIns="0" rtlCol="0"/>
          <a:lstStyle/>
          <a:p>
            <a:endParaRPr dirty="0"/>
          </a:p>
        </p:txBody>
      </p:sp>
      <p:sp>
        <p:nvSpPr>
          <p:cNvPr id="5" name="Title 4"/>
          <p:cNvSpPr>
            <a:spLocks noGrp="1"/>
          </p:cNvSpPr>
          <p:nvPr>
            <p:ph type="title"/>
          </p:nvPr>
        </p:nvSpPr>
        <p:spPr>
          <a:xfrm>
            <a:off x="446529" y="521469"/>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charset="0"/>
                <a:ea typeface="+mn-ea"/>
                <a:cs typeface="Arial" charset="0"/>
              </a:rPr>
              <a:t>Manejo y Almacenamiento de Materiales </a:t>
            </a:r>
            <a:r>
              <a:rPr lang="es-ES" sz="3200" kern="1200" dirty="0" smtClean="0">
                <a:latin typeface="Arial" charset="0"/>
                <a:ea typeface="+mn-ea"/>
                <a:cs typeface="Arial" charset="0"/>
              </a:rPr>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065051"/>
            <a:ext cx="822706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3" name="object 3" title="Diagrama de flujo - Recibo y envío"/>
          <p:cNvSpPr txBox="1"/>
          <p:nvPr/>
        </p:nvSpPr>
        <p:spPr>
          <a:xfrm>
            <a:off x="2433199" y="1587932"/>
            <a:ext cx="4055110" cy="430887"/>
          </a:xfrm>
          <a:prstGeom prst="rect">
            <a:avLst/>
          </a:prstGeom>
        </p:spPr>
        <p:txBody>
          <a:bodyPr vert="horz" wrap="square" lIns="0" tIns="0" rIns="0" bIns="0" rtlCol="0">
            <a:spAutoFit/>
          </a:bodyPr>
          <a:lstStyle/>
          <a:p>
            <a:pPr marL="12700" algn="ctr">
              <a:lnSpc>
                <a:spcPct val="100000"/>
              </a:lnSpc>
            </a:pPr>
            <a:r>
              <a:rPr lang="es-PR" sz="2800" b="1" spc="-20" dirty="0" smtClean="0">
                <a:solidFill>
                  <a:srgbClr val="0C2FB8"/>
                </a:solidFill>
                <a:latin typeface="Arial"/>
                <a:cs typeface="Arial"/>
              </a:rPr>
              <a:t>Recibo y envío</a:t>
            </a:r>
            <a:endParaRPr lang="es-PR" sz="2800" dirty="0">
              <a:latin typeface="Arial"/>
              <a:cs typeface="Arial"/>
            </a:endParaRPr>
          </a:p>
        </p:txBody>
      </p:sp>
      <p:sp>
        <p:nvSpPr>
          <p:cNvPr id="4" name="object 4" title="Diagrama de flujo - "/>
          <p:cNvSpPr/>
          <p:nvPr/>
        </p:nvSpPr>
        <p:spPr>
          <a:xfrm>
            <a:off x="739305" y="2179818"/>
            <a:ext cx="7458941" cy="4363316"/>
          </a:xfrm>
          <a:prstGeom prst="rect">
            <a:avLst/>
          </a:prstGeom>
          <a:blipFill>
            <a:blip r:embed="rId3" cstate="print"/>
            <a:stretch>
              <a:fillRect/>
            </a:stretch>
          </a:blipFill>
        </p:spPr>
        <p:txBody>
          <a:bodyPr wrap="square" lIns="0" tIns="0" rIns="0" bIns="0" rtlCol="0"/>
          <a:lstStyle/>
          <a:p>
            <a:endParaRPr dirty="0"/>
          </a:p>
        </p:txBody>
      </p:sp>
      <p:sp>
        <p:nvSpPr>
          <p:cNvPr id="5" name="object 5" title="Red diamante - connector en un diagrama de flujo"/>
          <p:cNvSpPr txBox="1"/>
          <p:nvPr/>
        </p:nvSpPr>
        <p:spPr>
          <a:xfrm>
            <a:off x="1301241" y="1900030"/>
            <a:ext cx="259079" cy="553998"/>
          </a:xfrm>
          <a:prstGeom prst="rect">
            <a:avLst/>
          </a:prstGeom>
        </p:spPr>
        <p:txBody>
          <a:bodyPr vert="horz" wrap="square" lIns="0" tIns="0" rIns="0" bIns="0" rtlCol="0">
            <a:spAutoFit/>
          </a:bodyPr>
          <a:lstStyle/>
          <a:p>
            <a:pPr marL="12700">
              <a:lnSpc>
                <a:spcPct val="100000"/>
              </a:lnSpc>
            </a:pPr>
            <a:endParaRPr sz="3600" dirty="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10</a:t>
            </a:r>
          </a:p>
        </p:txBody>
      </p:sp>
      <p:pic>
        <p:nvPicPr>
          <p:cNvPr id="10" name="Picture 9" title="Elemento del diagrama de flujo - Recogido de materiales"/>
          <p:cNvPicPr>
            <a:picLocks noChangeAspect="1"/>
          </p:cNvPicPr>
          <p:nvPr/>
        </p:nvPicPr>
        <p:blipFill>
          <a:blip r:embed="rId4"/>
          <a:stretch>
            <a:fillRect/>
          </a:stretch>
        </p:blipFill>
        <p:spPr>
          <a:xfrm>
            <a:off x="1009650" y="2382462"/>
            <a:ext cx="1583883" cy="863936"/>
          </a:xfrm>
          <a:prstGeom prst="rect">
            <a:avLst/>
          </a:prstGeom>
        </p:spPr>
      </p:pic>
      <p:pic>
        <p:nvPicPr>
          <p:cNvPr id="11" name="Picture 10" title="Elemento del diagrama de flujo - Almacenado en el patio de la planta"/>
          <p:cNvPicPr>
            <a:picLocks noChangeAspect="1"/>
          </p:cNvPicPr>
          <p:nvPr/>
        </p:nvPicPr>
        <p:blipFill>
          <a:blip r:embed="rId5"/>
          <a:stretch>
            <a:fillRect/>
          </a:stretch>
        </p:blipFill>
        <p:spPr>
          <a:xfrm>
            <a:off x="905796" y="3907172"/>
            <a:ext cx="1766699" cy="883350"/>
          </a:xfrm>
          <a:prstGeom prst="rect">
            <a:avLst/>
          </a:prstGeom>
        </p:spPr>
      </p:pic>
      <p:pic>
        <p:nvPicPr>
          <p:cNvPr id="12" name="Picture 11" title="Elemento del diagrama de flujo - Movido dentro de la planta"/>
          <p:cNvPicPr>
            <a:picLocks noChangeAspect="1"/>
          </p:cNvPicPr>
          <p:nvPr/>
        </p:nvPicPr>
        <p:blipFill>
          <a:blip r:embed="rId6"/>
          <a:stretch>
            <a:fillRect/>
          </a:stretch>
        </p:blipFill>
        <p:spPr>
          <a:xfrm>
            <a:off x="833658" y="5364468"/>
            <a:ext cx="1773523" cy="970907"/>
          </a:xfrm>
          <a:prstGeom prst="rect">
            <a:avLst/>
          </a:prstGeom>
        </p:spPr>
      </p:pic>
      <p:pic>
        <p:nvPicPr>
          <p:cNvPr id="13" name="Picture 12" title="Elemento del diagrama de flujo - Operaciones adicionales"/>
          <p:cNvPicPr>
            <a:picLocks noChangeAspect="1"/>
          </p:cNvPicPr>
          <p:nvPr/>
        </p:nvPicPr>
        <p:blipFill>
          <a:blip r:embed="rId7"/>
          <a:stretch>
            <a:fillRect/>
          </a:stretch>
        </p:blipFill>
        <p:spPr>
          <a:xfrm>
            <a:off x="3581400" y="2343863"/>
            <a:ext cx="1816511" cy="780650"/>
          </a:xfrm>
          <a:prstGeom prst="rect">
            <a:avLst/>
          </a:prstGeom>
        </p:spPr>
      </p:pic>
      <p:pic>
        <p:nvPicPr>
          <p:cNvPr id="14" name="Picture 13" title="Elemento del diagrama de flujo - Movido a la estacion de trabajo"/>
          <p:cNvPicPr>
            <a:picLocks noChangeAspect="1"/>
          </p:cNvPicPr>
          <p:nvPr/>
        </p:nvPicPr>
        <p:blipFill>
          <a:blip r:embed="rId8"/>
          <a:stretch>
            <a:fillRect/>
          </a:stretch>
        </p:blipFill>
        <p:spPr>
          <a:xfrm>
            <a:off x="3529446" y="3789363"/>
            <a:ext cx="1868054" cy="1030575"/>
          </a:xfrm>
          <a:prstGeom prst="rect">
            <a:avLst/>
          </a:prstGeom>
        </p:spPr>
      </p:pic>
      <p:pic>
        <p:nvPicPr>
          <p:cNvPr id="15" name="Picture 14" title="Elemento del diagrama de flujo - Movido a la estacion de trabajo"/>
          <p:cNvPicPr>
            <a:picLocks noChangeAspect="1"/>
          </p:cNvPicPr>
          <p:nvPr/>
        </p:nvPicPr>
        <p:blipFill>
          <a:blip r:embed="rId8"/>
          <a:stretch>
            <a:fillRect/>
          </a:stretch>
        </p:blipFill>
        <p:spPr>
          <a:xfrm>
            <a:off x="3503469" y="5291138"/>
            <a:ext cx="1894031" cy="1077912"/>
          </a:xfrm>
          <a:prstGeom prst="rect">
            <a:avLst/>
          </a:prstGeom>
        </p:spPr>
      </p:pic>
      <p:pic>
        <p:nvPicPr>
          <p:cNvPr id="16" name="Picture 15" title="Elemento del diagrama de flujo - Almacenado"/>
          <p:cNvPicPr>
            <a:picLocks noChangeAspect="1"/>
          </p:cNvPicPr>
          <p:nvPr/>
        </p:nvPicPr>
        <p:blipFill>
          <a:blip r:embed="rId9"/>
          <a:stretch>
            <a:fillRect/>
          </a:stretch>
        </p:blipFill>
        <p:spPr>
          <a:xfrm>
            <a:off x="6282374" y="2453220"/>
            <a:ext cx="1713861" cy="557353"/>
          </a:xfrm>
          <a:prstGeom prst="rect">
            <a:avLst/>
          </a:prstGeom>
        </p:spPr>
      </p:pic>
      <p:pic>
        <p:nvPicPr>
          <p:cNvPr id="17" name="Picture 16" title="Elemento del diagrama de flujo - Cargar para transportar"/>
          <p:cNvPicPr>
            <a:picLocks noChangeAspect="1"/>
          </p:cNvPicPr>
          <p:nvPr/>
        </p:nvPicPr>
        <p:blipFill>
          <a:blip r:embed="rId10"/>
          <a:stretch>
            <a:fillRect/>
          </a:stretch>
        </p:blipFill>
        <p:spPr>
          <a:xfrm>
            <a:off x="6316493" y="3910616"/>
            <a:ext cx="1679742" cy="867408"/>
          </a:xfrm>
          <a:prstGeom prst="rect">
            <a:avLst/>
          </a:prstGeom>
        </p:spPr>
      </p:pic>
      <p:pic>
        <p:nvPicPr>
          <p:cNvPr id="18" name="Picture 17" title="Elemento del diagrama de flujo - Transportar"/>
          <p:cNvPicPr>
            <a:picLocks noChangeAspect="1"/>
          </p:cNvPicPr>
          <p:nvPr/>
        </p:nvPicPr>
        <p:blipFill>
          <a:blip r:embed="rId11"/>
          <a:stretch>
            <a:fillRect/>
          </a:stretch>
        </p:blipFill>
        <p:spPr>
          <a:xfrm>
            <a:off x="6370206" y="5530470"/>
            <a:ext cx="1601825" cy="614986"/>
          </a:xfrm>
          <a:prstGeom prst="rect">
            <a:avLst/>
          </a:prstGeom>
        </p:spPr>
      </p:pic>
      <p:sp>
        <p:nvSpPr>
          <p:cNvPr id="20" name="object 5" title="Red diamante - connector en un diagrama de flujo"/>
          <p:cNvSpPr txBox="1"/>
          <p:nvPr/>
        </p:nvSpPr>
        <p:spPr>
          <a:xfrm>
            <a:off x="1301241" y="1900030"/>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21" name="object 6" title="Conecte el diagrama de flujo"/>
          <p:cNvSpPr/>
          <p:nvPr/>
        </p:nvSpPr>
        <p:spPr>
          <a:xfrm>
            <a:off x="1009650" y="1817497"/>
            <a:ext cx="914400" cy="914400"/>
          </a:xfrm>
          <a:custGeom>
            <a:avLst/>
            <a:gdLst/>
            <a:ahLst/>
            <a:cxnLst/>
            <a:rect l="l" t="t" r="r" b="b"/>
            <a:pathLst>
              <a:path w="914400" h="914400">
                <a:moveTo>
                  <a:pt x="0" y="457200"/>
                </a:moveTo>
                <a:lnTo>
                  <a:pt x="5984" y="383046"/>
                </a:lnTo>
                <a:lnTo>
                  <a:pt x="23308" y="312700"/>
                </a:lnTo>
                <a:lnTo>
                  <a:pt x="51032" y="247102"/>
                </a:lnTo>
                <a:lnTo>
                  <a:pt x="88213" y="187195"/>
                </a:lnTo>
                <a:lnTo>
                  <a:pt x="133911" y="133921"/>
                </a:lnTo>
                <a:lnTo>
                  <a:pt x="187184" y="88221"/>
                </a:lnTo>
                <a:lnTo>
                  <a:pt x="247091" y="51037"/>
                </a:lnTo>
                <a:lnTo>
                  <a:pt x="312690" y="23311"/>
                </a:lnTo>
                <a:lnTo>
                  <a:pt x="383040"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2" y="912884"/>
                </a:lnTo>
                <a:lnTo>
                  <a:pt x="347330" y="901110"/>
                </a:lnTo>
                <a:lnTo>
                  <a:pt x="279238" y="878466"/>
                </a:lnTo>
                <a:lnTo>
                  <a:pt x="216367" y="845894"/>
                </a:lnTo>
                <a:lnTo>
                  <a:pt x="159660" y="804334"/>
                </a:lnTo>
                <a:lnTo>
                  <a:pt x="110057" y="754729"/>
                </a:lnTo>
                <a:lnTo>
                  <a:pt x="68499" y="698020"/>
                </a:lnTo>
                <a:lnTo>
                  <a:pt x="35929"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22" name="object 7" title="Conecte el diagrama de flujo"/>
          <p:cNvSpPr/>
          <p:nvPr/>
        </p:nvSpPr>
        <p:spPr>
          <a:xfrm>
            <a:off x="6706996" y="5896660"/>
            <a:ext cx="914400" cy="914400"/>
          </a:xfrm>
          <a:custGeom>
            <a:avLst/>
            <a:gdLst/>
            <a:ahLst/>
            <a:cxnLst/>
            <a:rect l="l" t="t" r="r" b="b"/>
            <a:pathLst>
              <a:path w="914400" h="914400">
                <a:moveTo>
                  <a:pt x="0" y="457200"/>
                </a:moveTo>
                <a:lnTo>
                  <a:pt x="5981" y="383040"/>
                </a:lnTo>
                <a:lnTo>
                  <a:pt x="23298" y="312690"/>
                </a:lnTo>
                <a:lnTo>
                  <a:pt x="51013" y="247091"/>
                </a:lnTo>
                <a:lnTo>
                  <a:pt x="88184" y="187184"/>
                </a:lnTo>
                <a:lnTo>
                  <a:pt x="133873" y="133911"/>
                </a:lnTo>
                <a:lnTo>
                  <a:pt x="187141" y="88213"/>
                </a:lnTo>
                <a:lnTo>
                  <a:pt x="247046" y="51032"/>
                </a:lnTo>
                <a:lnTo>
                  <a:pt x="312651" y="23308"/>
                </a:lnTo>
                <a:lnTo>
                  <a:pt x="383015" y="5984"/>
                </a:lnTo>
                <a:lnTo>
                  <a:pt x="457200" y="0"/>
                </a:lnTo>
                <a:lnTo>
                  <a:pt x="494693" y="1515"/>
                </a:lnTo>
                <a:lnTo>
                  <a:pt x="567061" y="13287"/>
                </a:lnTo>
                <a:lnTo>
                  <a:pt x="635150" y="35929"/>
                </a:lnTo>
                <a:lnTo>
                  <a:pt x="698020" y="68499"/>
                </a:lnTo>
                <a:lnTo>
                  <a:pt x="754729" y="110057"/>
                </a:lnTo>
                <a:lnTo>
                  <a:pt x="804334" y="159660"/>
                </a:lnTo>
                <a:lnTo>
                  <a:pt x="845894" y="216367"/>
                </a:lnTo>
                <a:lnTo>
                  <a:pt x="878466" y="279238"/>
                </a:lnTo>
                <a:lnTo>
                  <a:pt x="901110" y="347330"/>
                </a:lnTo>
                <a:lnTo>
                  <a:pt x="912884" y="419702"/>
                </a:lnTo>
                <a:lnTo>
                  <a:pt x="914400" y="457200"/>
                </a:lnTo>
                <a:lnTo>
                  <a:pt x="912884" y="494697"/>
                </a:lnTo>
                <a:lnTo>
                  <a:pt x="901110" y="567069"/>
                </a:lnTo>
                <a:lnTo>
                  <a:pt x="878466" y="635161"/>
                </a:lnTo>
                <a:lnTo>
                  <a:pt x="845894" y="698031"/>
                </a:lnTo>
                <a:lnTo>
                  <a:pt x="804334" y="754738"/>
                </a:lnTo>
                <a:lnTo>
                  <a:pt x="754729" y="804341"/>
                </a:lnTo>
                <a:lnTo>
                  <a:pt x="698020" y="845898"/>
                </a:lnTo>
                <a:lnTo>
                  <a:pt x="635150" y="878468"/>
                </a:lnTo>
                <a:lnTo>
                  <a:pt x="567061" y="901109"/>
                </a:lnTo>
                <a:lnTo>
                  <a:pt x="494693" y="912881"/>
                </a:lnTo>
                <a:lnTo>
                  <a:pt x="457200" y="914397"/>
                </a:lnTo>
                <a:lnTo>
                  <a:pt x="419689" y="912881"/>
                </a:lnTo>
                <a:lnTo>
                  <a:pt x="347297" y="901109"/>
                </a:lnTo>
                <a:lnTo>
                  <a:pt x="279195" y="878468"/>
                </a:lnTo>
                <a:lnTo>
                  <a:pt x="216322" y="845898"/>
                </a:lnTo>
                <a:lnTo>
                  <a:pt x="159618" y="804341"/>
                </a:lnTo>
                <a:lnTo>
                  <a:pt x="110023" y="754738"/>
                </a:lnTo>
                <a:lnTo>
                  <a:pt x="68475" y="698031"/>
                </a:lnTo>
                <a:lnTo>
                  <a:pt x="35915" y="635161"/>
                </a:lnTo>
                <a:lnTo>
                  <a:pt x="13281" y="567069"/>
                </a:lnTo>
                <a:lnTo>
                  <a:pt x="1514" y="494697"/>
                </a:lnTo>
                <a:lnTo>
                  <a:pt x="0" y="457200"/>
                </a:lnTo>
                <a:close/>
              </a:path>
            </a:pathLst>
          </a:custGeom>
          <a:ln w="38099">
            <a:solidFill>
              <a:srgbClr val="940000"/>
            </a:solidFill>
          </a:ln>
        </p:spPr>
        <p:txBody>
          <a:bodyPr wrap="square" lIns="0" tIns="0" rIns="0" bIns="0" rtlCol="0"/>
          <a:lstStyle/>
          <a:p>
            <a:endParaRPr/>
          </a:p>
        </p:txBody>
      </p:sp>
      <p:sp>
        <p:nvSpPr>
          <p:cNvPr id="23" name="object 8" title="Red diamante - connector en un diagrama de flujo"/>
          <p:cNvSpPr txBox="1"/>
          <p:nvPr/>
        </p:nvSpPr>
        <p:spPr>
          <a:xfrm>
            <a:off x="7060183" y="6320900"/>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7" name="Title 6"/>
          <p:cNvSpPr>
            <a:spLocks noGrp="1"/>
          </p:cNvSpPr>
          <p:nvPr>
            <p:ph type="title"/>
          </p:nvPr>
        </p:nvSpPr>
        <p:spPr>
          <a:xfrm>
            <a:off x="414424" y="464545"/>
            <a:ext cx="8072119" cy="553998"/>
          </a:xfrm>
        </p:spPr>
        <p:txBody>
          <a:bodyPr/>
          <a:lstStyle/>
          <a:p>
            <a:pPr marL="12700" marR="0" lvl="0" indent="0" algn="l" defTabSz="914400" rtl="0" eaLnBrk="1" fontAlgn="auto" latinLnBrk="0" hangingPunct="1">
              <a:lnSpc>
                <a:spcPct val="100000"/>
              </a:lnSpc>
              <a:spcBef>
                <a:spcPts val="0"/>
              </a:spcBef>
              <a:spcAft>
                <a:spcPts val="0"/>
              </a:spcAft>
              <a:buClrTx/>
              <a:buSzTx/>
              <a:buFontTx/>
              <a:buNone/>
              <a:tabLst>
                <a:tab pos="3947795" algn="l"/>
                <a:tab pos="4888230" algn="l"/>
              </a:tabLst>
              <a:defRPr/>
            </a:pPr>
            <a:r>
              <a:rPr lang="en-US" dirty="0" smtClean="0"/>
              <a:t> </a:t>
            </a:r>
            <a:r>
              <a:rPr lang="es-ES" sz="3200" kern="1200" dirty="0">
                <a:latin typeface="Arial" charset="0"/>
                <a:ea typeface="+mn-ea"/>
                <a:cs typeface="Arial" charset="0"/>
              </a:rPr>
              <a:t>Manejo y Almacenamiento de Materiales </a:t>
            </a:r>
            <a:r>
              <a:rPr lang="es-ES" sz="3200" b="0" kern="1200" dirty="0" smtClean="0">
                <a:solidFill>
                  <a:prstClr val="black"/>
                </a:solidFill>
                <a:ea typeface="+mn-ea"/>
              </a:rPr>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2808" y="1661339"/>
            <a:ext cx="6616192" cy="2723823"/>
          </a:xfrm>
          <a:prstGeom prst="rect">
            <a:avLst/>
          </a:prstGeom>
        </p:spPr>
        <p:txBody>
          <a:bodyPr vert="horz" wrap="square" lIns="0" tIns="0" rIns="0" bIns="0" rtlCol="0">
            <a:spAutoFit/>
          </a:bodyPr>
          <a:lstStyle/>
          <a:p>
            <a:pPr marL="12700">
              <a:lnSpc>
                <a:spcPct val="100000"/>
              </a:lnSpc>
            </a:pPr>
            <a:r>
              <a:rPr lang="es-PR" sz="2800" b="1" spc="-20" dirty="0" smtClean="0">
                <a:solidFill>
                  <a:srgbClr val="0C2FB8"/>
                </a:solidFill>
                <a:latin typeface="Arial"/>
                <a:cs typeface="Arial"/>
              </a:rPr>
              <a:t>Temas claves del recibo y envío:</a:t>
            </a:r>
            <a:endParaRPr lang="es-PR" sz="2800" dirty="0" smtClean="0">
              <a:latin typeface="Arial"/>
              <a:cs typeface="Arial"/>
            </a:endParaRPr>
          </a:p>
          <a:p>
            <a:pPr>
              <a:lnSpc>
                <a:spcPct val="100000"/>
              </a:lnSpc>
              <a:spcBef>
                <a:spcPts val="41"/>
              </a:spcBef>
            </a:pPr>
            <a:endParaRPr lang="es-PR" sz="2900" dirty="0" smtClean="0">
              <a:latin typeface="Times New Roman"/>
              <a:cs typeface="Times New Roman"/>
            </a:endParaRPr>
          </a:p>
          <a:p>
            <a:pPr marL="469900" indent="-457200">
              <a:lnSpc>
                <a:spcPct val="100000"/>
              </a:lnSpc>
              <a:buClr>
                <a:srgbClr val="0C2FB8"/>
              </a:buClr>
              <a:buFont typeface="Wingdings"/>
              <a:buChar char=""/>
              <a:tabLst>
                <a:tab pos="469900" algn="l"/>
              </a:tabLst>
            </a:pPr>
            <a:r>
              <a:rPr lang="es-PR" sz="2400" dirty="0" smtClean="0">
                <a:latin typeface="Arial"/>
                <a:cs typeface="Arial"/>
              </a:rPr>
              <a:t>Trenes</a:t>
            </a:r>
          </a:p>
          <a:p>
            <a:pPr marL="469900" indent="-457200">
              <a:lnSpc>
                <a:spcPct val="100000"/>
              </a:lnSpc>
              <a:buClr>
                <a:srgbClr val="0C2FB8"/>
              </a:buClr>
              <a:buFont typeface="Wingdings"/>
              <a:buChar char=""/>
              <a:tabLst>
                <a:tab pos="469900" algn="l"/>
              </a:tabLst>
            </a:pPr>
            <a:r>
              <a:rPr lang="es-PR" sz="2400" dirty="0" smtClean="0">
                <a:latin typeface="Arial"/>
                <a:cs typeface="Arial"/>
              </a:rPr>
              <a:t>Camiones</a:t>
            </a:r>
          </a:p>
          <a:p>
            <a:pPr marL="469900" indent="-457200">
              <a:lnSpc>
                <a:spcPct val="100000"/>
              </a:lnSpc>
              <a:buClr>
                <a:srgbClr val="0C2FB8"/>
              </a:buClr>
              <a:buFont typeface="Wingdings"/>
              <a:buChar char=""/>
              <a:tabLst>
                <a:tab pos="469900" algn="l"/>
              </a:tabLst>
            </a:pPr>
            <a:r>
              <a:rPr lang="es-PR" sz="2400" dirty="0" smtClean="0">
                <a:latin typeface="Arial"/>
                <a:cs typeface="Arial"/>
              </a:rPr>
              <a:t>R</a:t>
            </a:r>
            <a:r>
              <a:rPr lang="es-PR" sz="2400" spc="-10" dirty="0" smtClean="0">
                <a:latin typeface="Arial"/>
                <a:cs typeface="Arial"/>
              </a:rPr>
              <a:t>e</a:t>
            </a:r>
            <a:r>
              <a:rPr lang="es-PR" sz="2400" dirty="0" smtClean="0">
                <a:latin typeface="Arial"/>
                <a:cs typeface="Arial"/>
              </a:rPr>
              <a:t>moción de abrazaderas o amarres</a:t>
            </a:r>
          </a:p>
          <a:p>
            <a:pPr marL="469900" indent="-457200">
              <a:lnSpc>
                <a:spcPct val="100000"/>
              </a:lnSpc>
              <a:buClr>
                <a:srgbClr val="0C2FB8"/>
              </a:buClr>
              <a:buFont typeface="Wingdings"/>
              <a:buChar char=""/>
              <a:tabLst>
                <a:tab pos="469900" algn="l"/>
              </a:tabLst>
            </a:pPr>
            <a:r>
              <a:rPr lang="es-PR" sz="2400" spc="-5" dirty="0" smtClean="0">
                <a:latin typeface="Arial"/>
                <a:cs typeface="Arial"/>
              </a:rPr>
              <a:t>Equipo de protección </a:t>
            </a:r>
            <a:r>
              <a:rPr lang="es-PR" sz="2400" spc="-5" dirty="0">
                <a:latin typeface="Arial"/>
                <a:cs typeface="Arial"/>
              </a:rPr>
              <a:t>p</a:t>
            </a:r>
            <a:r>
              <a:rPr lang="es-PR" sz="2400" spc="-5" dirty="0" smtClean="0">
                <a:latin typeface="Arial"/>
                <a:cs typeface="Arial"/>
              </a:rPr>
              <a:t>ersonal (PPE)</a:t>
            </a:r>
            <a:endParaRPr lang="es-PR" sz="2400" dirty="0" smtClean="0">
              <a:latin typeface="Arial"/>
              <a:cs typeface="Arial"/>
            </a:endParaRPr>
          </a:p>
          <a:p>
            <a:pPr marL="469900" indent="-457200">
              <a:lnSpc>
                <a:spcPct val="100000"/>
              </a:lnSpc>
              <a:buClr>
                <a:srgbClr val="0C2FB8"/>
              </a:buClr>
              <a:buFont typeface="Wingdings"/>
              <a:buChar char=""/>
              <a:tabLst>
                <a:tab pos="469900" algn="l"/>
              </a:tabLst>
            </a:pPr>
            <a:r>
              <a:rPr lang="es-PR" sz="2400" dirty="0" smtClean="0">
                <a:latin typeface="Arial"/>
                <a:cs typeface="Arial"/>
              </a:rPr>
              <a:t>Plataforma de Carga</a:t>
            </a:r>
            <a:endParaRPr lang="es-PR" sz="24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11</a:t>
            </a:r>
          </a:p>
        </p:txBody>
      </p:sp>
      <p:sp>
        <p:nvSpPr>
          <p:cNvPr id="3" name="object 3"/>
          <p:cNvSpPr txBox="1"/>
          <p:nvPr/>
        </p:nvSpPr>
        <p:spPr>
          <a:xfrm>
            <a:off x="505460" y="1143000"/>
            <a:ext cx="8084693"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6" name="Title 5"/>
          <p:cNvSpPr>
            <a:spLocks noGrp="1"/>
          </p:cNvSpPr>
          <p:nvPr>
            <p:ph type="title"/>
          </p:nvPr>
        </p:nvSpPr>
        <p:spPr>
          <a:xfrm>
            <a:off x="454550" y="568359"/>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charset="0"/>
                <a:ea typeface="+mn-ea"/>
                <a:cs typeface="Arial" charset="0"/>
              </a:rPr>
              <a:t>Manejo y Almacenamiento de Materiales </a:t>
            </a:r>
            <a:r>
              <a:rPr lang="es-ES" sz="3200" b="0" kern="1200" dirty="0" smtClean="0">
                <a:solidFill>
                  <a:prstClr val="black"/>
                </a:solidFill>
                <a:ea typeface="+mn-ea"/>
              </a:rPr>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7127" y="1066800"/>
            <a:ext cx="822706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smtClean="0">
                <a:solidFill>
                  <a:srgbClr val="0C2FB8"/>
                </a:solidFill>
                <a:latin typeface="Arial" charset="0"/>
                <a:cs typeface="Arial" charset="0"/>
              </a:rPr>
              <a:t>2</a:t>
            </a:r>
            <a:endParaRPr lang="es-ES" sz="2300" b="1" dirty="0">
              <a:solidFill>
                <a:srgbClr val="0C2FB8"/>
              </a:solidFill>
              <a:latin typeface="Arial" charset="0"/>
              <a:cs typeface="Arial"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12</a:t>
            </a:r>
          </a:p>
        </p:txBody>
      </p:sp>
      <p:sp>
        <p:nvSpPr>
          <p:cNvPr id="3" name="object 3"/>
          <p:cNvSpPr txBox="1"/>
          <p:nvPr/>
        </p:nvSpPr>
        <p:spPr>
          <a:xfrm>
            <a:off x="576478" y="1684305"/>
            <a:ext cx="7012940" cy="3708708"/>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Materiales recibidos en el taller:</a:t>
            </a:r>
            <a:endParaRPr lang="es-PR" sz="2400" dirty="0" smtClean="0">
              <a:latin typeface="Arial"/>
              <a:cs typeface="Arial"/>
            </a:endParaRPr>
          </a:p>
          <a:p>
            <a:pPr>
              <a:lnSpc>
                <a:spcPct val="100000"/>
              </a:lnSpc>
              <a:spcBef>
                <a:spcPts val="5"/>
              </a:spcBef>
            </a:pPr>
            <a:endParaRPr lang="es-PR" sz="2500" dirty="0" smtClean="0">
              <a:latin typeface="Times New Roman"/>
              <a:cs typeface="Times New Roman"/>
            </a:endParaRPr>
          </a:p>
          <a:p>
            <a:pPr marL="355600" indent="-342900">
              <a:lnSpc>
                <a:spcPct val="100000"/>
              </a:lnSpc>
              <a:buClr>
                <a:srgbClr val="0C2FB8"/>
              </a:buClr>
              <a:buFont typeface="Wingdings"/>
              <a:buChar char=""/>
              <a:tabLst>
                <a:tab pos="355600" algn="l"/>
              </a:tabLst>
            </a:pPr>
            <a:r>
              <a:rPr lang="es-PR" sz="2400" dirty="0" smtClean="0">
                <a:latin typeface="Arial"/>
                <a:cs typeface="Arial"/>
              </a:rPr>
              <a:t>Materiales típicamente entregados por trenes o camiones.</a:t>
            </a:r>
          </a:p>
          <a:p>
            <a:pPr marL="355600" indent="-342900">
              <a:lnSpc>
                <a:spcPct val="100000"/>
              </a:lnSpc>
              <a:buClr>
                <a:srgbClr val="0C2FB8"/>
              </a:buClr>
              <a:buFont typeface="Wingdings"/>
              <a:buChar char=""/>
              <a:tabLst>
                <a:tab pos="355600" algn="l"/>
              </a:tabLst>
            </a:pPr>
            <a:r>
              <a:rPr lang="es-PR" sz="2400" dirty="0" smtClean="0">
                <a:latin typeface="Arial"/>
                <a:cs typeface="Arial"/>
              </a:rPr>
              <a:t>Descargados con grúas elevadas o grúa móviles.</a:t>
            </a:r>
          </a:p>
          <a:p>
            <a:pPr marL="355600" marR="463550" indent="-342900">
              <a:lnSpc>
                <a:spcPct val="100000"/>
              </a:lnSpc>
              <a:buClr>
                <a:srgbClr val="0C2FB8"/>
              </a:buClr>
              <a:buFont typeface="Wingdings"/>
              <a:buChar char=""/>
              <a:tabLst>
                <a:tab pos="355600" algn="l"/>
              </a:tabLst>
            </a:pPr>
            <a:r>
              <a:rPr lang="es-PR" sz="2400" dirty="0" smtClean="0">
                <a:latin typeface="Arial"/>
                <a:cs typeface="Arial"/>
              </a:rPr>
              <a:t>Artículos pequeños pueden ser descargados con montacargas motorizados.</a:t>
            </a:r>
          </a:p>
          <a:p>
            <a:pPr marL="355600" indent="-342900">
              <a:lnSpc>
                <a:spcPct val="100000"/>
              </a:lnSpc>
              <a:buClr>
                <a:srgbClr val="0C2FB8"/>
              </a:buClr>
              <a:buFont typeface="Wingdings"/>
              <a:buChar char=""/>
              <a:tabLst>
                <a:tab pos="355600" algn="l"/>
              </a:tabLst>
            </a:pPr>
            <a:r>
              <a:rPr lang="es-PR" sz="2400" dirty="0" smtClean="0">
                <a:latin typeface="Arial"/>
                <a:cs typeface="Arial"/>
              </a:rPr>
              <a:t>Artículos pequeños pueden ser descargados en las plataformas de carga</a:t>
            </a:r>
            <a:r>
              <a:rPr lang="en-US" sz="2400" dirty="0" smtClean="0">
                <a:latin typeface="Arial"/>
                <a:cs typeface="Arial"/>
              </a:rPr>
              <a:t>.</a:t>
            </a:r>
            <a:endParaRPr sz="2400" dirty="0">
              <a:latin typeface="Arial"/>
              <a:cs typeface="Arial"/>
            </a:endParaRPr>
          </a:p>
        </p:txBody>
      </p:sp>
      <p:sp>
        <p:nvSpPr>
          <p:cNvPr id="6" name="Title 5"/>
          <p:cNvSpPr>
            <a:spLocks noGrp="1"/>
          </p:cNvSpPr>
          <p:nvPr>
            <p:ph type="title"/>
          </p:nvPr>
        </p:nvSpPr>
        <p:spPr>
          <a:xfrm>
            <a:off x="228600" y="574357"/>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smtClean="0">
                <a:latin typeface="Arial" charset="0"/>
                <a:ea typeface="+mn-ea"/>
                <a:cs typeface="Arial" charset="0"/>
              </a:rPr>
              <a:t>  Manejo </a:t>
            </a:r>
            <a:r>
              <a:rPr lang="es-ES" sz="3200" kern="1200" dirty="0">
                <a:latin typeface="Arial" charset="0"/>
                <a:ea typeface="+mn-ea"/>
                <a:cs typeface="Arial" charset="0"/>
              </a:rPr>
              <a:t>y Almacenamiento de </a:t>
            </a:r>
            <a:r>
              <a:rPr lang="es-ES" sz="3200" kern="1200" dirty="0" smtClean="0">
                <a:latin typeface="Arial" charset="0"/>
                <a:ea typeface="+mn-ea"/>
                <a:cs typeface="Arial" charset="0"/>
              </a:rPr>
              <a:t>Materiales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184" y="1126325"/>
            <a:ext cx="845566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3" name="object 3"/>
          <p:cNvSpPr txBox="1"/>
          <p:nvPr/>
        </p:nvSpPr>
        <p:spPr>
          <a:xfrm>
            <a:off x="576477" y="1684305"/>
            <a:ext cx="8044155" cy="369332"/>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Materiales recibidos en </a:t>
            </a:r>
            <a:r>
              <a:rPr lang="en-US" sz="2400" b="1" dirty="0" smtClean="0">
                <a:solidFill>
                  <a:srgbClr val="0C2FB8"/>
                </a:solidFill>
                <a:latin typeface="Arial"/>
                <a:cs typeface="Arial"/>
              </a:rPr>
              <a:t>el taller</a:t>
            </a:r>
            <a:endParaRPr sz="2400" dirty="0">
              <a:latin typeface="Arial"/>
              <a:cs typeface="Arial"/>
            </a:endParaRPr>
          </a:p>
        </p:txBody>
      </p:sp>
      <p:sp>
        <p:nvSpPr>
          <p:cNvPr id="4" name="object 4" title="Foto - Acero que llega desde la planta"/>
          <p:cNvSpPr/>
          <p:nvPr/>
        </p:nvSpPr>
        <p:spPr>
          <a:xfrm>
            <a:off x="2073701" y="2118380"/>
            <a:ext cx="5156200" cy="415497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p:nvPr/>
        </p:nvSpPr>
        <p:spPr>
          <a:xfrm>
            <a:off x="3124200" y="6364582"/>
            <a:ext cx="3498089" cy="246221"/>
          </a:xfrm>
          <a:prstGeom prst="rect">
            <a:avLst/>
          </a:prstGeom>
        </p:spPr>
        <p:txBody>
          <a:bodyPr vert="horz" wrap="square" lIns="0" tIns="0" rIns="0" bIns="0" rtlCol="0">
            <a:spAutoFit/>
          </a:bodyPr>
          <a:lstStyle/>
          <a:p>
            <a:pPr marL="12700">
              <a:lnSpc>
                <a:spcPct val="100000"/>
              </a:lnSpc>
            </a:pPr>
            <a:r>
              <a:rPr lang="es-PR" sz="1600" dirty="0" smtClean="0">
                <a:latin typeface="Arial"/>
                <a:cs typeface="Arial"/>
              </a:rPr>
              <a:t>Acero que llega desde la planta </a:t>
            </a:r>
            <a:endParaRPr lang="es-PR" sz="16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13</a:t>
            </a:r>
          </a:p>
        </p:txBody>
      </p:sp>
      <p:sp>
        <p:nvSpPr>
          <p:cNvPr id="8" name="Title 7"/>
          <p:cNvSpPr>
            <a:spLocks noGrp="1"/>
          </p:cNvSpPr>
          <p:nvPr>
            <p:ph type="title"/>
          </p:nvPr>
        </p:nvSpPr>
        <p:spPr>
          <a:xfrm>
            <a:off x="448935" y="628267"/>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charset="0"/>
                <a:ea typeface="+mn-ea"/>
                <a:cs typeface="Arial" charset="0"/>
              </a:rPr>
              <a:t>Manejo </a:t>
            </a:r>
            <a:r>
              <a:rPr lang="es-ES" sz="3200" kern="1200" dirty="0" smtClean="0">
                <a:latin typeface="Arial" charset="0"/>
                <a:ea typeface="+mn-ea"/>
                <a:cs typeface="Arial" charset="0"/>
              </a:rPr>
              <a:t>de </a:t>
            </a:r>
            <a:r>
              <a:rPr lang="es-ES" sz="3200" kern="1200" dirty="0">
                <a:latin typeface="Arial" charset="0"/>
                <a:ea typeface="+mn-ea"/>
                <a:cs typeface="Arial" charset="0"/>
              </a:rPr>
              <a:t>Materiales </a:t>
            </a:r>
            <a:r>
              <a:rPr lang="es-ES" sz="3200" kern="1200" dirty="0">
                <a:latin typeface="Arial" charset="0"/>
                <a:cs typeface="Arial" charset="0"/>
              </a:rPr>
              <a:t>y Almacenamiento</a:t>
            </a:r>
            <a:r>
              <a:rPr lang="es-ES" sz="3200" kern="1200" dirty="0" smtClean="0">
                <a:latin typeface="Arial" charset="0"/>
                <a:ea typeface="+mn-ea"/>
                <a:cs typeface="Arial" charset="0"/>
              </a:rPr>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521984"/>
            <a:ext cx="6017260" cy="369332"/>
          </a:xfrm>
          <a:prstGeom prst="rect">
            <a:avLst/>
          </a:prstGeom>
        </p:spPr>
        <p:txBody>
          <a:bodyPr vert="horz" wrap="square" lIns="0" tIns="0" rIns="0" bIns="0" rtlCol="0">
            <a:spAutoFit/>
          </a:bodyPr>
          <a:lstStyle/>
          <a:p>
            <a:pPr marL="12700">
              <a:lnSpc>
                <a:spcPct val="100000"/>
              </a:lnSpc>
            </a:pPr>
            <a:r>
              <a:rPr lang="en-US" sz="2400" b="1" dirty="0" err="1" smtClean="0">
                <a:solidFill>
                  <a:srgbClr val="0C2FB8"/>
                </a:solidFill>
                <a:latin typeface="Arial"/>
                <a:cs typeface="Arial"/>
              </a:rPr>
              <a:t>Camiones</a:t>
            </a:r>
            <a:r>
              <a:rPr lang="en-US" sz="2400" b="1" dirty="0" smtClean="0">
                <a:solidFill>
                  <a:srgbClr val="0C2FB8"/>
                </a:solidFill>
                <a:latin typeface="Arial"/>
                <a:cs typeface="Arial"/>
              </a:rPr>
              <a:t> para </a:t>
            </a:r>
            <a:r>
              <a:rPr lang="en-US" sz="2400" b="1" dirty="0" err="1" smtClean="0">
                <a:solidFill>
                  <a:srgbClr val="0C2FB8"/>
                </a:solidFill>
                <a:latin typeface="Arial"/>
                <a:cs typeface="Arial"/>
              </a:rPr>
              <a:t>recogido</a:t>
            </a:r>
            <a:r>
              <a:rPr lang="en-US" sz="2400" b="1" dirty="0" smtClean="0">
                <a:solidFill>
                  <a:srgbClr val="0C2FB8"/>
                </a:solidFill>
                <a:latin typeface="Arial"/>
                <a:cs typeface="Arial"/>
              </a:rPr>
              <a:t> y </a:t>
            </a:r>
            <a:r>
              <a:rPr lang="en-US" sz="2400" b="1" dirty="0" err="1" smtClean="0">
                <a:solidFill>
                  <a:srgbClr val="0C2FB8"/>
                </a:solidFill>
                <a:latin typeface="Arial"/>
                <a:cs typeface="Arial"/>
              </a:rPr>
              <a:t>envío</a:t>
            </a:r>
            <a:endParaRPr sz="2400" dirty="0">
              <a:latin typeface="Arial"/>
              <a:cs typeface="Arial"/>
            </a:endParaRPr>
          </a:p>
        </p:txBody>
      </p:sp>
      <p:sp>
        <p:nvSpPr>
          <p:cNvPr id="4" name="object 4" title="Foto - Piezas fabricadas son cargadas para envio"/>
          <p:cNvSpPr/>
          <p:nvPr/>
        </p:nvSpPr>
        <p:spPr>
          <a:xfrm>
            <a:off x="4849876" y="2180463"/>
            <a:ext cx="4098289" cy="307365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title="Foto - Recogido de Material"/>
          <p:cNvSpPr/>
          <p:nvPr/>
        </p:nvSpPr>
        <p:spPr>
          <a:xfrm>
            <a:off x="159651" y="2180463"/>
            <a:ext cx="4098290" cy="307365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p:nvPr/>
        </p:nvSpPr>
        <p:spPr>
          <a:xfrm>
            <a:off x="1128775" y="5396023"/>
            <a:ext cx="2071625" cy="246221"/>
          </a:xfrm>
          <a:prstGeom prst="rect">
            <a:avLst/>
          </a:prstGeom>
        </p:spPr>
        <p:txBody>
          <a:bodyPr vert="horz" wrap="square" lIns="0" tIns="0" rIns="0" bIns="0" rtlCol="0">
            <a:spAutoFit/>
          </a:bodyPr>
          <a:lstStyle/>
          <a:p>
            <a:pPr marL="12700">
              <a:lnSpc>
                <a:spcPct val="100000"/>
              </a:lnSpc>
            </a:pPr>
            <a:r>
              <a:rPr lang="es-PR" sz="1600" spc="-10" dirty="0" smtClean="0">
                <a:latin typeface="Arial"/>
                <a:cs typeface="Arial"/>
              </a:rPr>
              <a:t>Recogido</a:t>
            </a:r>
            <a:r>
              <a:rPr lang="en-US" sz="1600" spc="-10" dirty="0" smtClean="0">
                <a:latin typeface="Arial"/>
                <a:cs typeface="Arial"/>
              </a:rPr>
              <a:t> de Material</a:t>
            </a:r>
            <a:endParaRPr sz="16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14</a:t>
            </a:r>
          </a:p>
        </p:txBody>
      </p:sp>
      <p:sp>
        <p:nvSpPr>
          <p:cNvPr id="7" name="object 7"/>
          <p:cNvSpPr txBox="1"/>
          <p:nvPr/>
        </p:nvSpPr>
        <p:spPr>
          <a:xfrm>
            <a:off x="4992352" y="5416048"/>
            <a:ext cx="3960126" cy="254431"/>
          </a:xfrm>
          <a:prstGeom prst="rect">
            <a:avLst/>
          </a:prstGeom>
        </p:spPr>
        <p:txBody>
          <a:bodyPr vert="horz" wrap="square" lIns="0" tIns="0" rIns="0" bIns="0" rtlCol="0">
            <a:spAutoFit/>
          </a:bodyPr>
          <a:lstStyle/>
          <a:p>
            <a:pPr marL="12700">
              <a:lnSpc>
                <a:spcPct val="100000"/>
              </a:lnSpc>
            </a:pPr>
            <a:r>
              <a:rPr lang="es-PR" sz="1600" spc="-10" dirty="0" smtClean="0">
                <a:latin typeface="Arial"/>
                <a:cs typeface="Arial"/>
              </a:rPr>
              <a:t>Piezas fabricadas son cargadas para envío</a:t>
            </a:r>
            <a:endParaRPr lang="es-PR" sz="1600" dirty="0">
              <a:latin typeface="Arial"/>
              <a:cs typeface="Arial"/>
            </a:endParaRPr>
          </a:p>
        </p:txBody>
      </p:sp>
      <p:sp>
        <p:nvSpPr>
          <p:cNvPr id="10" name="Rectangle 9"/>
          <p:cNvSpPr/>
          <p:nvPr/>
        </p:nvSpPr>
        <p:spPr>
          <a:xfrm>
            <a:off x="375793" y="1069160"/>
            <a:ext cx="8948165" cy="461665"/>
          </a:xfrm>
          <a:prstGeom prst="rect">
            <a:avLst/>
          </a:prstGeom>
        </p:spPr>
        <p:txBody>
          <a:bodyPr wrap="square">
            <a:spAutoFit/>
          </a:bodyPr>
          <a:lstStyle/>
          <a:p>
            <a:pPr marL="9144">
              <a:spcBef>
                <a:spcPts val="35"/>
              </a:spcBef>
            </a:pPr>
            <a:r>
              <a:rPr lang="es-ES" sz="2400" b="1" dirty="0" smtClean="0">
                <a:solidFill>
                  <a:srgbClr val="0C2FB8"/>
                </a:solidFill>
                <a:latin typeface="Arial" panose="020B0604020202020204" pitchFamily="34" charset="0"/>
                <a:cs typeface="Arial" panose="020B0604020202020204" pitchFamily="34" charset="0"/>
              </a:rPr>
              <a:t>Módulo </a:t>
            </a:r>
            <a:r>
              <a:rPr lang="es-ES" sz="2400" b="1" dirty="0">
                <a:solidFill>
                  <a:srgbClr val="0C2FB8"/>
                </a:solidFill>
                <a:latin typeface="Arial" panose="020B0604020202020204" pitchFamily="34" charset="0"/>
                <a:cs typeface="Arial" panose="020B0604020202020204" pitchFamily="34" charset="0"/>
              </a:rPr>
              <a:t>2</a:t>
            </a:r>
            <a:endParaRPr lang="es-PR" dirty="0">
              <a:effectLst/>
            </a:endParaRPr>
          </a:p>
        </p:txBody>
      </p:sp>
      <p:sp>
        <p:nvSpPr>
          <p:cNvPr id="9" name="Title 8"/>
          <p:cNvSpPr>
            <a:spLocks noGrp="1"/>
          </p:cNvSpPr>
          <p:nvPr>
            <p:ph type="title"/>
          </p:nvPr>
        </p:nvSpPr>
        <p:spPr>
          <a:xfrm>
            <a:off x="457200" y="556908"/>
            <a:ext cx="8072119" cy="492443"/>
          </a:xfrm>
        </p:spPr>
        <p:txBody>
          <a:bodyPr/>
          <a:lstStyle/>
          <a:p>
            <a:pPr marL="9144"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panose="020B0604020202020204" pitchFamily="34" charset="0"/>
                <a:ea typeface="+mn-ea"/>
                <a:cs typeface="Arial" panose="020B0604020202020204" pitchFamily="34" charset="0"/>
              </a:rPr>
              <a:t>Equipo para el Manejo de </a:t>
            </a:r>
            <a:r>
              <a:rPr lang="es-ES" sz="3200" kern="1200" dirty="0" smtClean="0">
                <a:latin typeface="Arial" panose="020B0604020202020204" pitchFamily="34" charset="0"/>
                <a:ea typeface="+mn-ea"/>
                <a:cs typeface="Arial" panose="020B0604020202020204" pitchFamily="34" charset="0"/>
              </a:rPr>
              <a:t>Materiales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149253"/>
            <a:ext cx="830326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3" name="object 3"/>
          <p:cNvSpPr txBox="1"/>
          <p:nvPr/>
        </p:nvSpPr>
        <p:spPr>
          <a:xfrm>
            <a:off x="576478" y="1684305"/>
            <a:ext cx="5965673" cy="369332"/>
          </a:xfrm>
          <a:prstGeom prst="rect">
            <a:avLst/>
          </a:prstGeom>
        </p:spPr>
        <p:txBody>
          <a:bodyPr vert="horz" wrap="square" lIns="0" tIns="0" rIns="0" bIns="0" rtlCol="0">
            <a:spAutoFit/>
          </a:bodyPr>
          <a:lstStyle/>
          <a:p>
            <a:pPr marL="12700">
              <a:lnSpc>
                <a:spcPct val="100000"/>
              </a:lnSpc>
            </a:pPr>
            <a:r>
              <a:rPr lang="en-US" sz="2400" b="1" dirty="0" err="1" smtClean="0">
                <a:solidFill>
                  <a:srgbClr val="0C2FB8"/>
                </a:solidFill>
                <a:latin typeface="Arial"/>
                <a:cs typeface="Arial"/>
              </a:rPr>
              <a:t>Camiones</a:t>
            </a:r>
            <a:r>
              <a:rPr lang="en-US" sz="2400" b="1" dirty="0" smtClean="0">
                <a:solidFill>
                  <a:srgbClr val="0C2FB8"/>
                </a:solidFill>
                <a:latin typeface="Arial"/>
                <a:cs typeface="Arial"/>
              </a:rPr>
              <a:t> </a:t>
            </a:r>
            <a:r>
              <a:rPr lang="en-US" sz="2400" b="1" dirty="0" err="1">
                <a:solidFill>
                  <a:srgbClr val="0C2FB8"/>
                </a:solidFill>
                <a:latin typeface="Arial"/>
                <a:cs typeface="Arial"/>
              </a:rPr>
              <a:t>c</a:t>
            </a:r>
            <a:r>
              <a:rPr lang="en-US" sz="2400" b="1" dirty="0" err="1" smtClean="0">
                <a:solidFill>
                  <a:srgbClr val="0C2FB8"/>
                </a:solidFill>
                <a:latin typeface="Arial"/>
                <a:cs typeface="Arial"/>
              </a:rPr>
              <a:t>argados</a:t>
            </a:r>
            <a:r>
              <a:rPr lang="en-US" sz="2400" b="1" dirty="0" smtClean="0">
                <a:solidFill>
                  <a:srgbClr val="0C2FB8"/>
                </a:solidFill>
                <a:latin typeface="Arial"/>
                <a:cs typeface="Arial"/>
              </a:rPr>
              <a:t> para </a:t>
            </a:r>
            <a:r>
              <a:rPr lang="en-US" sz="2400" b="1" dirty="0" err="1" smtClean="0">
                <a:solidFill>
                  <a:srgbClr val="0C2FB8"/>
                </a:solidFill>
                <a:latin typeface="Arial"/>
                <a:cs typeface="Arial"/>
              </a:rPr>
              <a:t>envío</a:t>
            </a:r>
            <a:endParaRPr sz="2400" dirty="0">
              <a:latin typeface="Arial"/>
              <a:cs typeface="Arial"/>
            </a:endParaRPr>
          </a:p>
        </p:txBody>
      </p:sp>
      <p:sp>
        <p:nvSpPr>
          <p:cNvPr id="4" name="object 4" title="Foto - Las cargas deben estar aseguradas"/>
          <p:cNvSpPr/>
          <p:nvPr/>
        </p:nvSpPr>
        <p:spPr>
          <a:xfrm>
            <a:off x="5021960" y="2151341"/>
            <a:ext cx="3994785" cy="3759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title="Foto - Piezas fabricadas son cargadas y estan listas para envio"/>
          <p:cNvSpPr/>
          <p:nvPr/>
        </p:nvSpPr>
        <p:spPr>
          <a:xfrm>
            <a:off x="290474" y="2151341"/>
            <a:ext cx="3759200" cy="37592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p:nvPr/>
        </p:nvSpPr>
        <p:spPr>
          <a:xfrm>
            <a:off x="256946" y="6046231"/>
            <a:ext cx="3792728" cy="492443"/>
          </a:xfrm>
          <a:prstGeom prst="rect">
            <a:avLst/>
          </a:prstGeom>
        </p:spPr>
        <p:txBody>
          <a:bodyPr vert="horz" wrap="square" lIns="0" tIns="0" rIns="0" bIns="0" rtlCol="0">
            <a:spAutoFit/>
          </a:bodyPr>
          <a:lstStyle/>
          <a:p>
            <a:pPr marL="12700" algn="ctr">
              <a:lnSpc>
                <a:spcPct val="100000"/>
              </a:lnSpc>
            </a:pPr>
            <a:r>
              <a:rPr lang="en-US" sz="1600" spc="-10" dirty="0" smtClean="0">
                <a:latin typeface="Arial"/>
                <a:cs typeface="Arial"/>
              </a:rPr>
              <a:t>Piezas </a:t>
            </a:r>
            <a:r>
              <a:rPr lang="en-US" sz="1600" spc="-10" dirty="0" err="1" smtClean="0">
                <a:latin typeface="Arial"/>
                <a:cs typeface="Arial"/>
              </a:rPr>
              <a:t>fabricadas</a:t>
            </a:r>
            <a:r>
              <a:rPr lang="en-US" sz="1600" spc="-10" dirty="0">
                <a:latin typeface="Arial"/>
                <a:cs typeface="Arial"/>
              </a:rPr>
              <a:t> </a:t>
            </a:r>
            <a:r>
              <a:rPr lang="en-US" sz="1600" spc="-10" dirty="0" smtClean="0">
                <a:latin typeface="Arial"/>
                <a:cs typeface="Arial"/>
              </a:rPr>
              <a:t>son </a:t>
            </a:r>
            <a:r>
              <a:rPr lang="en-US" sz="1600" spc="-10" dirty="0" err="1" smtClean="0">
                <a:latin typeface="Arial"/>
                <a:cs typeface="Arial"/>
              </a:rPr>
              <a:t>cargadas</a:t>
            </a:r>
            <a:r>
              <a:rPr lang="en-US" sz="1600" spc="-10" dirty="0" smtClean="0">
                <a:latin typeface="Arial"/>
                <a:cs typeface="Arial"/>
              </a:rPr>
              <a:t> y </a:t>
            </a:r>
            <a:r>
              <a:rPr lang="en-US" sz="1600" spc="-10" dirty="0" err="1" smtClean="0">
                <a:latin typeface="Arial"/>
                <a:cs typeface="Arial"/>
              </a:rPr>
              <a:t>están</a:t>
            </a:r>
            <a:r>
              <a:rPr lang="en-US" sz="1600" spc="-10" dirty="0" smtClean="0">
                <a:latin typeface="Arial"/>
                <a:cs typeface="Arial"/>
              </a:rPr>
              <a:t> </a:t>
            </a:r>
            <a:r>
              <a:rPr lang="en-US" sz="1600" spc="-10" dirty="0" err="1" smtClean="0">
                <a:latin typeface="Arial"/>
                <a:cs typeface="Arial"/>
              </a:rPr>
              <a:t>listas</a:t>
            </a:r>
            <a:r>
              <a:rPr lang="en-US" sz="1600" spc="-10" dirty="0" smtClean="0">
                <a:latin typeface="Arial"/>
                <a:cs typeface="Arial"/>
              </a:rPr>
              <a:t> </a:t>
            </a:r>
            <a:r>
              <a:rPr lang="en-US" sz="1600" spc="-10" dirty="0">
                <a:latin typeface="Arial"/>
                <a:cs typeface="Arial"/>
              </a:rPr>
              <a:t>para </a:t>
            </a:r>
            <a:r>
              <a:rPr lang="en-US" sz="1600" spc="-10" dirty="0" err="1" smtClean="0">
                <a:latin typeface="Arial"/>
                <a:cs typeface="Arial"/>
              </a:rPr>
              <a:t>envío</a:t>
            </a:r>
            <a:r>
              <a:rPr lang="en-US" sz="1600" spc="-10" dirty="0" smtClean="0">
                <a:latin typeface="Arial"/>
                <a:cs typeface="Arial"/>
              </a:rPr>
              <a:t>,. </a:t>
            </a:r>
            <a:endParaRPr lang="en-US" sz="1600" dirty="0">
              <a:latin typeface="Arial"/>
              <a:cs typeface="Arial"/>
            </a:endParaRPr>
          </a:p>
        </p:txBody>
      </p:sp>
      <p:sp>
        <p:nvSpPr>
          <p:cNvPr id="7" name="object 7"/>
          <p:cNvSpPr txBox="1"/>
          <p:nvPr/>
        </p:nvSpPr>
        <p:spPr>
          <a:xfrm>
            <a:off x="5211762" y="6169914"/>
            <a:ext cx="3377058" cy="246221"/>
          </a:xfrm>
          <a:prstGeom prst="rect">
            <a:avLst/>
          </a:prstGeom>
        </p:spPr>
        <p:txBody>
          <a:bodyPr vert="horz" wrap="square" lIns="0" tIns="0" rIns="0" bIns="0" rtlCol="0">
            <a:spAutoFit/>
          </a:bodyPr>
          <a:lstStyle/>
          <a:p>
            <a:pPr marL="12700">
              <a:lnSpc>
                <a:spcPct val="100000"/>
              </a:lnSpc>
            </a:pPr>
            <a:r>
              <a:rPr lang="en-US" sz="1600" dirty="0" smtClean="0">
                <a:latin typeface="Arial"/>
                <a:cs typeface="Arial"/>
              </a:rPr>
              <a:t>Las </a:t>
            </a:r>
            <a:r>
              <a:rPr lang="en-US" sz="1600" dirty="0" err="1" smtClean="0">
                <a:latin typeface="Arial"/>
                <a:cs typeface="Arial"/>
              </a:rPr>
              <a:t>cargas</a:t>
            </a:r>
            <a:r>
              <a:rPr lang="en-US" sz="1600" dirty="0" smtClean="0">
                <a:latin typeface="Arial"/>
                <a:cs typeface="Arial"/>
              </a:rPr>
              <a:t> </a:t>
            </a:r>
            <a:r>
              <a:rPr lang="en-US" sz="1600" dirty="0" err="1" smtClean="0">
                <a:latin typeface="Arial"/>
                <a:cs typeface="Arial"/>
              </a:rPr>
              <a:t>deben</a:t>
            </a:r>
            <a:r>
              <a:rPr lang="en-US" sz="1600" dirty="0" smtClean="0">
                <a:latin typeface="Arial"/>
                <a:cs typeface="Arial"/>
              </a:rPr>
              <a:t> </a:t>
            </a:r>
            <a:r>
              <a:rPr lang="en-US" sz="1600" dirty="0" err="1" smtClean="0">
                <a:latin typeface="Arial"/>
                <a:cs typeface="Arial"/>
              </a:rPr>
              <a:t>estar</a:t>
            </a:r>
            <a:r>
              <a:rPr lang="en-US" sz="1600" dirty="0" smtClean="0">
                <a:latin typeface="Arial"/>
                <a:cs typeface="Arial"/>
              </a:rPr>
              <a:t> </a:t>
            </a:r>
            <a:r>
              <a:rPr lang="en-US" sz="1600" dirty="0" err="1" smtClean="0">
                <a:latin typeface="Arial"/>
                <a:cs typeface="Arial"/>
              </a:rPr>
              <a:t>aseguradas</a:t>
            </a:r>
            <a:endParaRPr sz="1600" dirty="0">
              <a:latin typeface="Arial"/>
              <a:cs typeface="Arial"/>
            </a:endParaRPr>
          </a:p>
        </p:txBody>
      </p:sp>
      <p:sp>
        <p:nvSpPr>
          <p:cNvPr id="8" name="object 8" title="Flecha roja"/>
          <p:cNvSpPr/>
          <p:nvPr/>
        </p:nvSpPr>
        <p:spPr>
          <a:xfrm>
            <a:off x="6542151" y="3318764"/>
            <a:ext cx="716280" cy="2851150"/>
          </a:xfrm>
          <a:custGeom>
            <a:avLst/>
            <a:gdLst/>
            <a:ahLst/>
            <a:cxnLst/>
            <a:rect l="l" t="t" r="r" b="b"/>
            <a:pathLst>
              <a:path w="716279" h="2851150">
                <a:moveTo>
                  <a:pt x="613829" y="110978"/>
                </a:moveTo>
                <a:lnTo>
                  <a:pt x="575644" y="152863"/>
                </a:lnTo>
                <a:lnTo>
                  <a:pt x="0" y="2838983"/>
                </a:lnTo>
                <a:lnTo>
                  <a:pt x="55879" y="2850959"/>
                </a:lnTo>
                <a:lnTo>
                  <a:pt x="631507" y="164882"/>
                </a:lnTo>
                <a:lnTo>
                  <a:pt x="613829" y="110978"/>
                </a:lnTo>
                <a:close/>
              </a:path>
              <a:path w="716279" h="2851150">
                <a:moveTo>
                  <a:pt x="653900" y="49530"/>
                </a:moveTo>
                <a:lnTo>
                  <a:pt x="597789" y="49530"/>
                </a:lnTo>
                <a:lnTo>
                  <a:pt x="653669" y="61468"/>
                </a:lnTo>
                <a:lnTo>
                  <a:pt x="631507" y="164882"/>
                </a:lnTo>
                <a:lnTo>
                  <a:pt x="660400" y="252984"/>
                </a:lnTo>
                <a:lnTo>
                  <a:pt x="666839" y="263763"/>
                </a:lnTo>
                <a:lnTo>
                  <a:pt x="676861" y="270605"/>
                </a:lnTo>
                <a:lnTo>
                  <a:pt x="688887" y="272680"/>
                </a:lnTo>
                <a:lnTo>
                  <a:pt x="702918" y="266402"/>
                </a:lnTo>
                <a:lnTo>
                  <a:pt x="711888" y="257567"/>
                </a:lnTo>
                <a:lnTo>
                  <a:pt x="715892" y="247138"/>
                </a:lnTo>
                <a:lnTo>
                  <a:pt x="715030" y="236081"/>
                </a:lnTo>
                <a:lnTo>
                  <a:pt x="653900" y="49530"/>
                </a:lnTo>
                <a:close/>
              </a:path>
              <a:path w="716279" h="2851150">
                <a:moveTo>
                  <a:pt x="637667" y="0"/>
                </a:moveTo>
                <a:lnTo>
                  <a:pt x="470916" y="182880"/>
                </a:lnTo>
                <a:lnTo>
                  <a:pt x="464745" y="193607"/>
                </a:lnTo>
                <a:lnTo>
                  <a:pt x="463632" y="205510"/>
                </a:lnTo>
                <a:lnTo>
                  <a:pt x="467467" y="216868"/>
                </a:lnTo>
                <a:lnTo>
                  <a:pt x="479418" y="225986"/>
                </a:lnTo>
                <a:lnTo>
                  <a:pt x="491099" y="229775"/>
                </a:lnTo>
                <a:lnTo>
                  <a:pt x="501831" y="228794"/>
                </a:lnTo>
                <a:lnTo>
                  <a:pt x="510932" y="223602"/>
                </a:lnTo>
                <a:lnTo>
                  <a:pt x="513079" y="221487"/>
                </a:lnTo>
                <a:lnTo>
                  <a:pt x="575644" y="152863"/>
                </a:lnTo>
                <a:lnTo>
                  <a:pt x="597789" y="49530"/>
                </a:lnTo>
                <a:lnTo>
                  <a:pt x="653900" y="49530"/>
                </a:lnTo>
                <a:lnTo>
                  <a:pt x="637667" y="0"/>
                </a:lnTo>
                <a:close/>
              </a:path>
              <a:path w="716279" h="2851150">
                <a:moveTo>
                  <a:pt x="653043" y="64388"/>
                </a:moveTo>
                <a:lnTo>
                  <a:pt x="598551" y="64388"/>
                </a:lnTo>
                <a:lnTo>
                  <a:pt x="646810" y="74802"/>
                </a:lnTo>
                <a:lnTo>
                  <a:pt x="613829" y="110978"/>
                </a:lnTo>
                <a:lnTo>
                  <a:pt x="631507" y="164882"/>
                </a:lnTo>
                <a:lnTo>
                  <a:pt x="653043" y="64388"/>
                </a:lnTo>
                <a:close/>
              </a:path>
              <a:path w="716279" h="2851150">
                <a:moveTo>
                  <a:pt x="597789" y="49530"/>
                </a:moveTo>
                <a:lnTo>
                  <a:pt x="575644" y="152863"/>
                </a:lnTo>
                <a:lnTo>
                  <a:pt x="613829" y="110978"/>
                </a:lnTo>
                <a:lnTo>
                  <a:pt x="598551" y="64388"/>
                </a:lnTo>
                <a:lnTo>
                  <a:pt x="653043" y="64388"/>
                </a:lnTo>
                <a:lnTo>
                  <a:pt x="653669" y="61468"/>
                </a:lnTo>
                <a:lnTo>
                  <a:pt x="597789" y="49530"/>
                </a:lnTo>
                <a:close/>
              </a:path>
              <a:path w="716279" h="2851150">
                <a:moveTo>
                  <a:pt x="598551" y="64388"/>
                </a:moveTo>
                <a:lnTo>
                  <a:pt x="613829" y="110978"/>
                </a:lnTo>
                <a:lnTo>
                  <a:pt x="646810" y="74802"/>
                </a:lnTo>
                <a:lnTo>
                  <a:pt x="598551" y="64388"/>
                </a:lnTo>
                <a:close/>
              </a:path>
            </a:pathLst>
          </a:custGeom>
          <a:solidFill>
            <a:srgbClr val="CC0000"/>
          </a:solidFill>
        </p:spPr>
        <p:txBody>
          <a:bodyPr wrap="square" lIns="0" tIns="0" rIns="0" bIns="0" rtlCol="0"/>
          <a:lstStyle/>
          <a:p>
            <a:endParaRPr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15</a:t>
            </a:r>
          </a:p>
        </p:txBody>
      </p:sp>
      <p:sp>
        <p:nvSpPr>
          <p:cNvPr id="11" name="Title 10"/>
          <p:cNvSpPr>
            <a:spLocks noGrp="1"/>
          </p:cNvSpPr>
          <p:nvPr>
            <p:ph type="title"/>
          </p:nvPr>
        </p:nvSpPr>
        <p:spPr>
          <a:xfrm>
            <a:off x="417830" y="566094"/>
            <a:ext cx="8534400" cy="543801"/>
          </a:xfrm>
        </p:spPr>
        <p:txBody>
          <a:bodyPr/>
          <a:lstStyle/>
          <a:p>
            <a:pPr marL="12700" marR="0" lvl="0" indent="0" algn="l" defTabSz="914400" rtl="0" eaLnBrk="1" fontAlgn="auto" latinLnBrk="0" hangingPunct="1">
              <a:lnSpc>
                <a:spcPct val="100000"/>
              </a:lnSpc>
              <a:spcBef>
                <a:spcPts val="0"/>
              </a:spcBef>
              <a:spcAft>
                <a:spcPts val="0"/>
              </a:spcAft>
              <a:buClrTx/>
              <a:buSzTx/>
              <a:buFontTx/>
              <a:buNone/>
              <a:tabLst>
                <a:tab pos="3947795" algn="l"/>
                <a:tab pos="4888230" algn="l"/>
              </a:tabLst>
              <a:defRPr/>
            </a:pPr>
            <a:r>
              <a:rPr lang="en-US" dirty="0" smtClean="0"/>
              <a:t> </a:t>
            </a:r>
            <a:r>
              <a:rPr lang="es-ES" sz="3200" kern="1200" dirty="0">
                <a:latin typeface="Arial" charset="0"/>
                <a:ea typeface="+mn-ea"/>
                <a:cs typeface="Arial" charset="0"/>
              </a:rPr>
              <a:t>Manejo y Almacenamiento de </a:t>
            </a:r>
            <a:r>
              <a:rPr lang="es-ES" sz="3200" kern="1200" dirty="0" smtClean="0">
                <a:latin typeface="Arial" charset="0"/>
                <a:ea typeface="+mn-ea"/>
                <a:cs typeface="Arial" charset="0"/>
              </a:rPr>
              <a:t>Materiales   </a:t>
            </a:r>
            <a:r>
              <a:rPr lang="es-ES" sz="3200" b="0" kern="1200" dirty="0">
                <a:solidFill>
                  <a:prstClr val="black"/>
                </a:solidFill>
                <a:ea typeface="+mn-ea"/>
              </a:rPr>
              <a:t/>
            </a:r>
            <a:br>
              <a:rPr lang="es-ES" sz="3200" b="0" kern="1200" dirty="0">
                <a:solidFill>
                  <a:prstClr val="black"/>
                </a:solidFill>
                <a:ea typeface="+mn-ea"/>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8774" y="1162782"/>
            <a:ext cx="830326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16</a:t>
            </a:r>
          </a:p>
        </p:txBody>
      </p:sp>
      <p:sp>
        <p:nvSpPr>
          <p:cNvPr id="3" name="object 3"/>
          <p:cNvSpPr txBox="1"/>
          <p:nvPr/>
        </p:nvSpPr>
        <p:spPr>
          <a:xfrm>
            <a:off x="530078" y="1652184"/>
            <a:ext cx="8309122" cy="5078313"/>
          </a:xfrm>
          <a:prstGeom prst="rect">
            <a:avLst/>
          </a:prstGeom>
        </p:spPr>
        <p:txBody>
          <a:bodyPr vert="horz" wrap="square" lIns="0" tIns="0" rIns="0" bIns="0" rtlCol="0">
            <a:spAutoFit/>
          </a:bodyPr>
          <a:lstStyle/>
          <a:p>
            <a:pPr marL="52705">
              <a:lnSpc>
                <a:spcPct val="100000"/>
              </a:lnSpc>
            </a:pPr>
            <a:r>
              <a:rPr lang="en-US" sz="2400" b="1" dirty="0" err="1" smtClean="0">
                <a:solidFill>
                  <a:srgbClr val="FF0000"/>
                </a:solidFill>
                <a:latin typeface="Arial"/>
                <a:cs typeface="Arial"/>
              </a:rPr>
              <a:t>Peligros</a:t>
            </a:r>
            <a:r>
              <a:rPr lang="en-US" sz="2400" b="1" dirty="0" smtClean="0">
                <a:solidFill>
                  <a:srgbClr val="FF0000"/>
                </a:solidFill>
                <a:latin typeface="Arial"/>
                <a:cs typeface="Arial"/>
              </a:rPr>
              <a:t> </a:t>
            </a:r>
            <a:r>
              <a:rPr lang="en-US" sz="2400" b="1" dirty="0" err="1" smtClean="0">
                <a:solidFill>
                  <a:srgbClr val="FF0000"/>
                </a:solidFill>
                <a:latin typeface="Arial"/>
                <a:cs typeface="Arial"/>
              </a:rPr>
              <a:t>Potenciales</a:t>
            </a:r>
            <a:r>
              <a:rPr sz="2400" b="1" dirty="0" smtClean="0">
                <a:solidFill>
                  <a:srgbClr val="FF0000"/>
                </a:solidFill>
                <a:latin typeface="Arial"/>
                <a:cs typeface="Arial"/>
              </a:rPr>
              <a:t>:</a:t>
            </a:r>
            <a:r>
              <a:rPr sz="2400" b="1" spc="15" dirty="0" smtClean="0">
                <a:solidFill>
                  <a:srgbClr val="FF0000"/>
                </a:solidFill>
                <a:latin typeface="Arial"/>
                <a:cs typeface="Arial"/>
              </a:rPr>
              <a:t> </a:t>
            </a:r>
            <a:endParaRPr lang="en-US" sz="2400" b="1" spc="15" dirty="0">
              <a:solidFill>
                <a:srgbClr val="FF0000"/>
              </a:solidFill>
              <a:latin typeface="Arial"/>
              <a:cs typeface="Arial"/>
            </a:endParaRPr>
          </a:p>
          <a:p>
            <a:pPr marL="52705">
              <a:lnSpc>
                <a:spcPct val="100000"/>
              </a:lnSpc>
            </a:pPr>
            <a:r>
              <a:rPr lang="es-PR" sz="2400" b="1" spc="15" dirty="0" smtClean="0">
                <a:solidFill>
                  <a:srgbClr val="FF0000"/>
                </a:solidFill>
                <a:latin typeface="Arial"/>
                <a:cs typeface="Arial"/>
              </a:rPr>
              <a:t>Accidentes debido al movimiento de vehículos/equipos</a:t>
            </a:r>
            <a:endParaRPr lang="es-PR" sz="2400" dirty="0" smtClean="0">
              <a:latin typeface="Arial"/>
              <a:cs typeface="Arial"/>
            </a:endParaRPr>
          </a:p>
          <a:p>
            <a:pPr marL="395605" indent="-342900">
              <a:lnSpc>
                <a:spcPct val="100000"/>
              </a:lnSpc>
              <a:buClr>
                <a:srgbClr val="0C2FB8"/>
              </a:buClr>
              <a:buFont typeface="Wingdings"/>
              <a:buChar char=""/>
              <a:tabLst>
                <a:tab pos="396240" algn="l"/>
              </a:tabLst>
            </a:pPr>
            <a:r>
              <a:rPr lang="es-PR" sz="2400" dirty="0" smtClean="0">
                <a:latin typeface="Arial"/>
                <a:cs typeface="Arial"/>
              </a:rPr>
              <a:t>Accidentes donde resultan impactados y pillados.</a:t>
            </a:r>
            <a:endParaRPr lang="es-PR" sz="2500" dirty="0" smtClean="0">
              <a:latin typeface="Times New Roman"/>
              <a:cs typeface="Times New Roman"/>
            </a:endParaRPr>
          </a:p>
          <a:p>
            <a:pPr marL="52705">
              <a:lnSpc>
                <a:spcPct val="100000"/>
              </a:lnSpc>
            </a:pPr>
            <a:endParaRPr lang="en-US" sz="2400" b="1" dirty="0" smtClean="0">
              <a:solidFill>
                <a:srgbClr val="00AF50"/>
              </a:solidFill>
              <a:latin typeface="Arial"/>
              <a:cs typeface="Arial"/>
            </a:endParaRPr>
          </a:p>
          <a:p>
            <a:pPr marL="52705">
              <a:lnSpc>
                <a:spcPct val="100000"/>
              </a:lnSpc>
            </a:pPr>
            <a:r>
              <a:rPr lang="es-PR" sz="2400" b="1" dirty="0" smtClean="0">
                <a:solidFill>
                  <a:srgbClr val="00AF50"/>
                </a:solidFill>
                <a:latin typeface="Arial"/>
                <a:cs typeface="Arial"/>
              </a:rPr>
              <a:t>Evitando Peligros:</a:t>
            </a:r>
            <a:endParaRPr lang="es-PR" sz="2400" dirty="0" smtClean="0">
              <a:latin typeface="Arial"/>
              <a:cs typeface="Arial"/>
            </a:endParaRPr>
          </a:p>
          <a:p>
            <a:pPr marL="395605" indent="-342900">
              <a:lnSpc>
                <a:spcPct val="100000"/>
              </a:lnSpc>
              <a:buClr>
                <a:srgbClr val="00AF50"/>
              </a:buClr>
              <a:buFont typeface="Wingdings"/>
              <a:buChar char=""/>
              <a:tabLst>
                <a:tab pos="396240" algn="l"/>
              </a:tabLst>
            </a:pPr>
            <a:r>
              <a:rPr lang="es-PR" sz="2100" dirty="0" smtClean="0">
                <a:latin typeface="Arial"/>
                <a:cs typeface="Arial"/>
              </a:rPr>
              <a:t>Limpiar las superficies de hielo y nieve. </a:t>
            </a:r>
          </a:p>
          <a:p>
            <a:pPr marL="395605" indent="-342900">
              <a:lnSpc>
                <a:spcPct val="100000"/>
              </a:lnSpc>
              <a:buClr>
                <a:srgbClr val="00AF50"/>
              </a:buClr>
              <a:buFont typeface="Wingdings"/>
              <a:buChar char=""/>
              <a:tabLst>
                <a:tab pos="396240" algn="l"/>
              </a:tabLst>
            </a:pPr>
            <a:r>
              <a:rPr lang="es-PR" sz="2100" dirty="0" smtClean="0">
                <a:latin typeface="Arial"/>
                <a:cs typeface="Arial"/>
              </a:rPr>
              <a:t>Dirigir el movimiento de tráfico y los conductores con señales manuales.</a:t>
            </a:r>
          </a:p>
          <a:p>
            <a:pPr marL="395605" indent="-342900">
              <a:lnSpc>
                <a:spcPct val="100000"/>
              </a:lnSpc>
              <a:buClr>
                <a:srgbClr val="00AF50"/>
              </a:buClr>
              <a:buFont typeface="Wingdings"/>
              <a:buChar char=""/>
              <a:tabLst>
                <a:tab pos="396240" algn="l"/>
              </a:tabLst>
            </a:pPr>
            <a:r>
              <a:rPr lang="es-PR" sz="2100" dirty="0" smtClean="0">
                <a:latin typeface="Arial"/>
                <a:cs typeface="Arial"/>
              </a:rPr>
              <a:t>Utilizar “</a:t>
            </a:r>
            <a:r>
              <a:rPr lang="es-PR" sz="2100" dirty="0" err="1" smtClean="0">
                <a:latin typeface="Arial"/>
                <a:cs typeface="Arial"/>
              </a:rPr>
              <a:t>spotters</a:t>
            </a:r>
            <a:r>
              <a:rPr lang="es-PR" sz="2100" dirty="0" smtClean="0">
                <a:latin typeface="Arial"/>
                <a:cs typeface="Arial"/>
              </a:rPr>
              <a:t>” entrenados.</a:t>
            </a:r>
          </a:p>
          <a:p>
            <a:pPr marL="395605" marR="5080" indent="-342900">
              <a:lnSpc>
                <a:spcPct val="100000"/>
              </a:lnSpc>
              <a:buClr>
                <a:srgbClr val="00AF50"/>
              </a:buClr>
              <a:buFont typeface="Wingdings"/>
              <a:buChar char=""/>
              <a:tabLst>
                <a:tab pos="396240" algn="l"/>
              </a:tabLst>
            </a:pPr>
            <a:r>
              <a:rPr lang="es-PR" sz="2100" dirty="0" smtClean="0">
                <a:latin typeface="Arial"/>
                <a:cs typeface="Arial"/>
              </a:rPr>
              <a:t>El personal debe utilizar las puertas indicadas para los empleados en lugar de las puertas destinadas para los vehículos. </a:t>
            </a:r>
          </a:p>
          <a:p>
            <a:pPr marL="395605" indent="-342900">
              <a:lnSpc>
                <a:spcPct val="100000"/>
              </a:lnSpc>
              <a:buClr>
                <a:srgbClr val="00AF50"/>
              </a:buClr>
              <a:buFont typeface="Wingdings"/>
              <a:buChar char=""/>
              <a:tabLst>
                <a:tab pos="396240" algn="l"/>
              </a:tabLst>
            </a:pPr>
            <a:r>
              <a:rPr lang="es-PR" sz="2100" dirty="0" smtClean="0">
                <a:latin typeface="Arial"/>
                <a:cs typeface="Arial"/>
              </a:rPr>
              <a:t>Utilizar avisos audibles, luces y luces intermitentes para retroceder. </a:t>
            </a:r>
          </a:p>
          <a:p>
            <a:pPr marL="395605" indent="-342900">
              <a:lnSpc>
                <a:spcPct val="100000"/>
              </a:lnSpc>
              <a:buClr>
                <a:srgbClr val="00AF50"/>
              </a:buClr>
              <a:buFont typeface="Wingdings"/>
              <a:buChar char=""/>
              <a:tabLst>
                <a:tab pos="396240" algn="l"/>
              </a:tabLst>
            </a:pPr>
            <a:r>
              <a:rPr lang="es-PR" sz="2100" dirty="0" smtClean="0">
                <a:latin typeface="Arial"/>
                <a:cs typeface="Arial"/>
              </a:rPr>
              <a:t>Manténgase alejado de vehículos en movimiento.</a:t>
            </a:r>
          </a:p>
          <a:p>
            <a:pPr marL="395605" indent="-342900">
              <a:lnSpc>
                <a:spcPct val="100000"/>
              </a:lnSpc>
              <a:buClr>
                <a:srgbClr val="00AF50"/>
              </a:buClr>
              <a:buFont typeface="Wingdings"/>
              <a:buChar char=""/>
              <a:tabLst>
                <a:tab pos="396240" algn="l"/>
              </a:tabLst>
            </a:pPr>
            <a:r>
              <a:rPr lang="es-PR" sz="2100" dirty="0" smtClean="0">
                <a:latin typeface="Arial"/>
                <a:cs typeface="Arial"/>
              </a:rPr>
              <a:t>No colocarse o pararse entre los vehículos y los obstáculos.</a:t>
            </a:r>
            <a:endParaRPr lang="es-PR" sz="2100" dirty="0">
              <a:latin typeface="Arial"/>
              <a:cs typeface="Arial"/>
            </a:endParaRPr>
          </a:p>
        </p:txBody>
      </p:sp>
      <p:sp>
        <p:nvSpPr>
          <p:cNvPr id="6" name="Title 5"/>
          <p:cNvSpPr>
            <a:spLocks noGrp="1"/>
          </p:cNvSpPr>
          <p:nvPr>
            <p:ph type="title"/>
          </p:nvPr>
        </p:nvSpPr>
        <p:spPr>
          <a:xfrm>
            <a:off x="327701" y="603169"/>
            <a:ext cx="8072119" cy="553998"/>
          </a:xfrm>
        </p:spPr>
        <p:txBody>
          <a:bodyPr/>
          <a:lstStyle/>
          <a:p>
            <a:pPr marL="12700" marR="0" lvl="0" indent="0" algn="l" defTabSz="914400" rtl="0" eaLnBrk="1" fontAlgn="auto" latinLnBrk="0" hangingPunct="1">
              <a:lnSpc>
                <a:spcPct val="100000"/>
              </a:lnSpc>
              <a:spcBef>
                <a:spcPts val="0"/>
              </a:spcBef>
              <a:spcAft>
                <a:spcPts val="0"/>
              </a:spcAft>
              <a:buClrTx/>
              <a:buSzTx/>
              <a:buFontTx/>
              <a:buNone/>
              <a:tabLst>
                <a:tab pos="3947795" algn="l"/>
                <a:tab pos="4888230" algn="l"/>
              </a:tabLst>
              <a:defRPr/>
            </a:pPr>
            <a:r>
              <a:rPr lang="en-US" dirty="0" smtClean="0"/>
              <a:t> </a:t>
            </a:r>
            <a:r>
              <a:rPr lang="es-ES" sz="3200" kern="1200" dirty="0">
                <a:latin typeface="Arial" charset="0"/>
                <a:ea typeface="+mn-ea"/>
                <a:cs typeface="Arial" charset="0"/>
              </a:rPr>
              <a:t>Manejo y Almacenamiento de Materiales  </a:t>
            </a:r>
            <a:r>
              <a:rPr lang="es-ES" sz="3200" b="0" kern="1200" dirty="0" smtClean="0">
                <a:solidFill>
                  <a:prstClr val="black"/>
                </a:solidFill>
                <a:ea typeface="+mn-ea"/>
              </a:rPr>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5132" y="1141974"/>
            <a:ext cx="8084693"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17</a:t>
            </a:r>
          </a:p>
        </p:txBody>
      </p:sp>
      <p:sp>
        <p:nvSpPr>
          <p:cNvPr id="3" name="object 3"/>
          <p:cNvSpPr txBox="1"/>
          <p:nvPr/>
        </p:nvSpPr>
        <p:spPr>
          <a:xfrm>
            <a:off x="381001" y="1613723"/>
            <a:ext cx="8763000" cy="4832092"/>
          </a:xfrm>
          <a:prstGeom prst="rect">
            <a:avLst/>
          </a:prstGeom>
        </p:spPr>
        <p:txBody>
          <a:bodyPr vert="horz" wrap="square" lIns="0" tIns="0" rIns="0" bIns="0" rtlCol="0">
            <a:spAutoFit/>
          </a:bodyPr>
          <a:lstStyle/>
          <a:p>
            <a:pPr marL="52705">
              <a:lnSpc>
                <a:spcPct val="100000"/>
              </a:lnSpc>
            </a:pPr>
            <a:r>
              <a:rPr lang="en-US" sz="2000" b="1" dirty="0" err="1" smtClean="0">
                <a:solidFill>
                  <a:srgbClr val="FF0000"/>
                </a:solidFill>
                <a:latin typeface="Arial"/>
                <a:cs typeface="Arial"/>
              </a:rPr>
              <a:t>Peligros</a:t>
            </a:r>
            <a:r>
              <a:rPr lang="en-US" sz="2000" b="1" dirty="0" smtClean="0">
                <a:solidFill>
                  <a:srgbClr val="FF0000"/>
                </a:solidFill>
                <a:latin typeface="Arial"/>
                <a:cs typeface="Arial"/>
              </a:rPr>
              <a:t> </a:t>
            </a:r>
            <a:r>
              <a:rPr lang="en-US" sz="2000" b="1" dirty="0" err="1" smtClean="0">
                <a:solidFill>
                  <a:srgbClr val="FF0000"/>
                </a:solidFill>
                <a:latin typeface="Arial"/>
                <a:cs typeface="Arial"/>
              </a:rPr>
              <a:t>Potenciales</a:t>
            </a:r>
            <a:r>
              <a:rPr lang="en-US" sz="2000" b="1" dirty="0" smtClean="0">
                <a:solidFill>
                  <a:srgbClr val="FF0000"/>
                </a:solidFill>
                <a:latin typeface="Arial"/>
                <a:cs typeface="Arial"/>
              </a:rPr>
              <a:t>:</a:t>
            </a:r>
            <a:r>
              <a:rPr lang="en-US" sz="2000" b="1" spc="15" dirty="0" smtClean="0">
                <a:solidFill>
                  <a:srgbClr val="FF0000"/>
                </a:solidFill>
                <a:latin typeface="Arial"/>
                <a:cs typeface="Arial"/>
              </a:rPr>
              <a:t> </a:t>
            </a:r>
            <a:endParaRPr lang="en-US" sz="2000" b="1" spc="15" dirty="0">
              <a:solidFill>
                <a:srgbClr val="FF0000"/>
              </a:solidFill>
              <a:latin typeface="Arial"/>
              <a:cs typeface="Arial"/>
            </a:endParaRPr>
          </a:p>
          <a:p>
            <a:pPr marL="52705">
              <a:lnSpc>
                <a:spcPct val="100000"/>
              </a:lnSpc>
            </a:pPr>
            <a:r>
              <a:rPr lang="es-PR" sz="2100" b="1" spc="15" dirty="0" smtClean="0">
                <a:solidFill>
                  <a:srgbClr val="FF0000"/>
                </a:solidFill>
                <a:latin typeface="Arial"/>
                <a:cs typeface="Arial"/>
              </a:rPr>
              <a:t>Accidentes </a:t>
            </a:r>
            <a:r>
              <a:rPr lang="es-PR" sz="2100" b="1" spc="15" dirty="0">
                <a:solidFill>
                  <a:srgbClr val="FF0000"/>
                </a:solidFill>
                <a:latin typeface="Arial"/>
                <a:cs typeface="Arial"/>
              </a:rPr>
              <a:t>debido al movimiento de </a:t>
            </a:r>
            <a:r>
              <a:rPr lang="es-PR" sz="2100" b="1" spc="15" dirty="0" smtClean="0">
                <a:solidFill>
                  <a:srgbClr val="FF0000"/>
                </a:solidFill>
                <a:latin typeface="Arial"/>
                <a:cs typeface="Arial"/>
              </a:rPr>
              <a:t>vehículos/equipos</a:t>
            </a:r>
            <a:endParaRPr lang="es-PR" sz="2100" dirty="0">
              <a:latin typeface="Arial"/>
              <a:cs typeface="Arial"/>
            </a:endParaRPr>
          </a:p>
          <a:p>
            <a:pPr marL="395605" indent="-342900">
              <a:lnSpc>
                <a:spcPct val="100000"/>
              </a:lnSpc>
              <a:buClr>
                <a:srgbClr val="0C2FB8"/>
              </a:buClr>
              <a:buFont typeface="Wingdings"/>
              <a:buChar char=""/>
              <a:tabLst>
                <a:tab pos="396240" algn="l"/>
              </a:tabLst>
            </a:pPr>
            <a:r>
              <a:rPr lang="es-PR" sz="2100" dirty="0">
                <a:latin typeface="Arial"/>
                <a:cs typeface="Arial"/>
              </a:rPr>
              <a:t>Accidentes donde resultan impactados y pillados.</a:t>
            </a:r>
            <a:endParaRPr lang="es-PR" sz="2100" dirty="0">
              <a:latin typeface="Times New Roman"/>
              <a:cs typeface="Times New Roman"/>
            </a:endParaRPr>
          </a:p>
          <a:p>
            <a:pPr>
              <a:lnSpc>
                <a:spcPct val="100000"/>
              </a:lnSpc>
              <a:spcBef>
                <a:spcPts val="8"/>
              </a:spcBef>
            </a:pPr>
            <a:endParaRPr sz="2100" dirty="0">
              <a:latin typeface="Times New Roman"/>
              <a:cs typeface="Times New Roman"/>
            </a:endParaRPr>
          </a:p>
          <a:p>
            <a:pPr marL="12700">
              <a:lnSpc>
                <a:spcPct val="100000"/>
              </a:lnSpc>
            </a:pPr>
            <a:r>
              <a:rPr lang="es-PR" sz="2100" b="1" dirty="0" smtClean="0">
                <a:solidFill>
                  <a:srgbClr val="00AF50"/>
                </a:solidFill>
                <a:latin typeface="Arial"/>
                <a:cs typeface="Arial"/>
              </a:rPr>
              <a:t>Evitando Peligros:</a:t>
            </a:r>
            <a:endParaRPr lang="es-PR" sz="2100" dirty="0" smtClean="0">
              <a:latin typeface="Arial"/>
              <a:cs typeface="Arial"/>
            </a:endParaRPr>
          </a:p>
          <a:p>
            <a:pPr marL="355600" marR="1807210" indent="-342900">
              <a:buClr>
                <a:srgbClr val="00AF50"/>
              </a:buClr>
              <a:buFont typeface="Wingdings" panose="05000000000000000000" pitchFamily="2" charset="2"/>
              <a:buChar char="ü"/>
              <a:tabLst>
                <a:tab pos="355600" algn="l"/>
              </a:tabLst>
            </a:pPr>
            <a:r>
              <a:rPr lang="es-PR" sz="2100" dirty="0" smtClean="0">
                <a:latin typeface="Arial"/>
                <a:cs typeface="Arial"/>
              </a:rPr>
              <a:t>Mantener el área despejada.</a:t>
            </a:r>
          </a:p>
          <a:p>
            <a:pPr marL="355600" marR="1807210" indent="-342900">
              <a:buClr>
                <a:srgbClr val="00AF50"/>
              </a:buClr>
              <a:buFont typeface="Wingdings" panose="05000000000000000000" pitchFamily="2" charset="2"/>
              <a:buChar char="ü"/>
              <a:tabLst>
                <a:tab pos="355600" algn="l"/>
              </a:tabLst>
            </a:pPr>
            <a:r>
              <a:rPr lang="es-PR" sz="2100" dirty="0" smtClean="0">
                <a:latin typeface="Arial"/>
                <a:cs typeface="Arial"/>
              </a:rPr>
              <a:t>Colocar el freno de manos de los camiones para prevenir que se muevan durante la carga y descarga.</a:t>
            </a:r>
          </a:p>
          <a:p>
            <a:pPr marL="355600" marR="1807210" indent="-342900">
              <a:buClr>
                <a:srgbClr val="00AF50"/>
              </a:buClr>
              <a:buFont typeface="Wingdings" panose="05000000000000000000" pitchFamily="2" charset="2"/>
              <a:buChar char="ü"/>
              <a:tabLst>
                <a:tab pos="355600" algn="l"/>
              </a:tabLst>
            </a:pPr>
            <a:r>
              <a:rPr lang="es-PR" sz="2100" dirty="0" smtClean="0">
                <a:latin typeface="Arial"/>
                <a:cs typeface="Arial"/>
              </a:rPr>
              <a:t>Bloquear y calzar las ruedas para evitar el movimiento.</a:t>
            </a:r>
          </a:p>
          <a:p>
            <a:pPr marL="355600" marR="1807210" indent="-342900">
              <a:buClr>
                <a:srgbClr val="00AF50"/>
              </a:buClr>
              <a:buFont typeface="Wingdings" panose="05000000000000000000" pitchFamily="2" charset="2"/>
              <a:buChar char="ü"/>
              <a:tabLst>
                <a:tab pos="355600" algn="l"/>
              </a:tabLst>
            </a:pPr>
            <a:r>
              <a:rPr lang="es-PR" sz="2100" dirty="0" smtClean="0">
                <a:latin typeface="Arial"/>
                <a:cs typeface="Arial"/>
              </a:rPr>
              <a:t>Seguir la política de la compañía sobre si los conductores pueden permanecer en los camiones durante la carga y descarga.</a:t>
            </a:r>
          </a:p>
          <a:p>
            <a:pPr marL="355600" indent="-342900">
              <a:lnSpc>
                <a:spcPct val="100000"/>
              </a:lnSpc>
              <a:buClr>
                <a:srgbClr val="00AF50"/>
              </a:buClr>
              <a:buFont typeface="Wingdings"/>
              <a:buChar char=""/>
              <a:tabLst>
                <a:tab pos="355600" algn="l"/>
              </a:tabLst>
            </a:pPr>
            <a:r>
              <a:rPr lang="es-PR" sz="2100" dirty="0" smtClean="0">
                <a:latin typeface="Arial"/>
                <a:cs typeface="Arial"/>
              </a:rPr>
              <a:t>Mantener protecciones en zonas de descargas.</a:t>
            </a:r>
          </a:p>
          <a:p>
            <a:pPr marL="355600" indent="-342900">
              <a:lnSpc>
                <a:spcPct val="100000"/>
              </a:lnSpc>
              <a:buClr>
                <a:srgbClr val="00AF50"/>
              </a:buClr>
              <a:buFont typeface="Wingdings"/>
              <a:buChar char=""/>
              <a:tabLst>
                <a:tab pos="355600" algn="l"/>
              </a:tabLst>
            </a:pPr>
            <a:endParaRPr sz="2100" dirty="0">
              <a:latin typeface="Times New Roman"/>
              <a:cs typeface="Times New Roman"/>
            </a:endParaRPr>
          </a:p>
          <a:p>
            <a:pPr marL="12700">
              <a:lnSpc>
                <a:spcPct val="100000"/>
              </a:lnSpc>
            </a:pPr>
            <a:r>
              <a:rPr lang="es-PR" sz="2100" b="1" dirty="0" smtClean="0">
                <a:solidFill>
                  <a:srgbClr val="0C2FB8"/>
                </a:solidFill>
                <a:latin typeface="Arial"/>
                <a:cs typeface="Arial"/>
              </a:rPr>
              <a:t>          ¿Qué otros métodos usarías para evitar los peligros?</a:t>
            </a:r>
            <a:endParaRPr lang="en-US" sz="2100" b="1" dirty="0" smtClean="0">
              <a:solidFill>
                <a:srgbClr val="0C2FB8"/>
              </a:solidFill>
              <a:latin typeface="Arial"/>
              <a:cs typeface="Arial"/>
            </a:endParaRPr>
          </a:p>
        </p:txBody>
      </p:sp>
      <p:sp>
        <p:nvSpPr>
          <p:cNvPr id="6" name="Title 5"/>
          <p:cNvSpPr>
            <a:spLocks noGrp="1"/>
          </p:cNvSpPr>
          <p:nvPr>
            <p:ph type="title"/>
          </p:nvPr>
        </p:nvSpPr>
        <p:spPr>
          <a:xfrm>
            <a:off x="228600" y="593185"/>
            <a:ext cx="8072119" cy="533400"/>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smtClean="0">
                <a:latin typeface="Arial" charset="0"/>
                <a:ea typeface="+mn-ea"/>
                <a:cs typeface="Arial" charset="0"/>
              </a:rPr>
              <a:t>  Manejo </a:t>
            </a:r>
            <a:r>
              <a:rPr lang="es-ES" sz="3200" kern="1200" dirty="0">
                <a:latin typeface="Arial" charset="0"/>
                <a:ea typeface="+mn-ea"/>
                <a:cs typeface="Arial" charset="0"/>
              </a:rPr>
              <a:t>y Almacenamiento de Materiales  </a:t>
            </a:r>
            <a:r>
              <a:rPr lang="es-ES" sz="3200" b="0" kern="1200" dirty="0">
                <a:solidFill>
                  <a:prstClr val="black"/>
                </a:solidFill>
                <a:ea typeface="+mn-ea"/>
              </a:rPr>
              <a:t/>
            </a:r>
            <a:br>
              <a:rPr lang="es-ES" sz="3200" b="0" kern="1200" dirty="0">
                <a:solidFill>
                  <a:prstClr val="black"/>
                </a:solidFill>
                <a:ea typeface="+mn-ea"/>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041529"/>
            <a:ext cx="8084693" cy="480709"/>
          </a:xfrm>
          <a:prstGeom prst="rect">
            <a:avLst/>
          </a:prstGeom>
        </p:spPr>
        <p:txBody>
          <a:bodyPr vert="horz" wrap="square" lIns="0" tIns="0" rIns="0" bIns="0" rtlCol="0">
            <a:spAutoFit/>
          </a:bodyPr>
          <a:lstStyle/>
          <a:p>
            <a:pPr marL="12700">
              <a:lnSpc>
                <a:spcPts val="4285"/>
              </a:lnSpc>
              <a:tabLst>
                <a:tab pos="3947795" algn="l"/>
              </a:tabLst>
            </a:pPr>
            <a:r>
              <a:rPr lang="es-PR" sz="2300" b="1" dirty="0" smtClean="0">
                <a:solidFill>
                  <a:srgbClr val="0C2FB8"/>
                </a:solidFill>
                <a:latin typeface="Arial"/>
                <a:cs typeface="Arial"/>
              </a:rPr>
              <a:t>Módulo </a:t>
            </a:r>
            <a:r>
              <a:rPr lang="es-PR" sz="2300" b="1" dirty="0" smtClean="0">
                <a:solidFill>
                  <a:srgbClr val="0C2FB8"/>
                </a:solidFill>
                <a:latin typeface="Arial"/>
                <a:cs typeface="Arial"/>
              </a:rPr>
              <a:t>2</a:t>
            </a:r>
            <a:endParaRPr lang="es-PR" sz="2300" dirty="0">
              <a:latin typeface="Arial"/>
              <a:cs typeface="Arial"/>
            </a:endParaRPr>
          </a:p>
        </p:txBody>
      </p:sp>
      <p:sp>
        <p:nvSpPr>
          <p:cNvPr id="3" name="object 3" title="Foto - carros de tren utilizados para el envio de acero"/>
          <p:cNvSpPr/>
          <p:nvPr/>
        </p:nvSpPr>
        <p:spPr>
          <a:xfrm>
            <a:off x="5254625" y="2244890"/>
            <a:ext cx="3327400" cy="351243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txBox="1"/>
          <p:nvPr/>
        </p:nvSpPr>
        <p:spPr>
          <a:xfrm>
            <a:off x="533665" y="1555839"/>
            <a:ext cx="4950460" cy="4008790"/>
          </a:xfrm>
          <a:prstGeom prst="rect">
            <a:avLst/>
          </a:prstGeom>
        </p:spPr>
        <p:txBody>
          <a:bodyPr vert="horz" wrap="square" lIns="0" tIns="0" rIns="0" bIns="0" rtlCol="0">
            <a:spAutoFit/>
          </a:bodyPr>
          <a:lstStyle/>
          <a:p>
            <a:pPr marL="88900">
              <a:lnSpc>
                <a:spcPct val="100000"/>
              </a:lnSpc>
            </a:pPr>
            <a:r>
              <a:rPr lang="es-PR" sz="2400" b="1" dirty="0" smtClean="0">
                <a:solidFill>
                  <a:srgbClr val="0C2FB8"/>
                </a:solidFill>
                <a:latin typeface="Arial"/>
                <a:cs typeface="Arial"/>
              </a:rPr>
              <a:t>Vía Férrea para recogido y envío</a:t>
            </a:r>
          </a:p>
          <a:p>
            <a:pPr marL="88900">
              <a:lnSpc>
                <a:spcPct val="100000"/>
              </a:lnSpc>
            </a:pPr>
            <a:endParaRPr lang="es-PR" sz="2050" dirty="0" smtClean="0">
              <a:latin typeface="Times New Roman"/>
              <a:cs typeface="Times New Roman"/>
            </a:endParaRPr>
          </a:p>
          <a:p>
            <a:pPr marL="355600" marR="318770" indent="-342900">
              <a:lnSpc>
                <a:spcPct val="100000"/>
              </a:lnSpc>
              <a:buClr>
                <a:srgbClr val="0C2FB8"/>
              </a:buClr>
              <a:buFont typeface="Wingdings"/>
              <a:buChar char=""/>
              <a:tabLst>
                <a:tab pos="355600" algn="l"/>
              </a:tabLst>
            </a:pPr>
            <a:r>
              <a:rPr lang="es-PR" sz="2400" dirty="0" smtClean="0">
                <a:latin typeface="Arial"/>
                <a:cs typeface="Arial"/>
              </a:rPr>
              <a:t>OS</a:t>
            </a:r>
            <a:r>
              <a:rPr lang="es-PR" sz="2400" spc="-10" dirty="0" smtClean="0">
                <a:latin typeface="Arial"/>
                <a:cs typeface="Arial"/>
              </a:rPr>
              <a:t>H</a:t>
            </a:r>
            <a:r>
              <a:rPr lang="es-PR" sz="2400" dirty="0" smtClean="0">
                <a:latin typeface="Arial"/>
                <a:cs typeface="Arial"/>
              </a:rPr>
              <a:t>A 1</a:t>
            </a:r>
            <a:r>
              <a:rPr lang="es-PR" sz="2400" spc="-10" dirty="0" smtClean="0">
                <a:latin typeface="Arial"/>
                <a:cs typeface="Arial"/>
              </a:rPr>
              <a:t>9</a:t>
            </a:r>
            <a:r>
              <a:rPr lang="es-PR" sz="2400" dirty="0" smtClean="0">
                <a:latin typeface="Arial"/>
                <a:cs typeface="Arial"/>
              </a:rPr>
              <a:t>1</a:t>
            </a:r>
            <a:r>
              <a:rPr lang="es-PR" sz="2400" spc="-10" dirty="0" smtClean="0">
                <a:latin typeface="Arial"/>
                <a:cs typeface="Arial"/>
              </a:rPr>
              <a:t>0</a:t>
            </a:r>
            <a:r>
              <a:rPr lang="es-PR" sz="2400" dirty="0" smtClean="0">
                <a:latin typeface="Arial"/>
                <a:cs typeface="Arial"/>
              </a:rPr>
              <a:t>.178 </a:t>
            </a:r>
          </a:p>
          <a:p>
            <a:pPr marL="812800" marR="318770" lvl="1" indent="-342900">
              <a:buClr>
                <a:srgbClr val="0C2FB8"/>
              </a:buClr>
              <a:buFont typeface="Wingdings" panose="05000000000000000000" pitchFamily="2" charset="2"/>
              <a:buChar char="§"/>
              <a:tabLst>
                <a:tab pos="355600" algn="l"/>
              </a:tabLst>
            </a:pPr>
            <a:r>
              <a:rPr lang="es-PR" sz="2400" dirty="0" smtClean="0">
                <a:latin typeface="Arial"/>
                <a:cs typeface="Arial"/>
              </a:rPr>
              <a:t>Requiere un </a:t>
            </a:r>
            <a:r>
              <a:rPr lang="es-PR" sz="2400" dirty="0" smtClean="0">
                <a:solidFill>
                  <a:srgbClr val="000000"/>
                </a:solidFill>
                <a:latin typeface="Tahoma" panose="020B0604030504040204" pitchFamily="34" charset="0"/>
              </a:rPr>
              <a:t>dispositivo inmovilizador para neumáticos (“</a:t>
            </a:r>
            <a:r>
              <a:rPr lang="es-PR" sz="2400" dirty="0" err="1" smtClean="0">
                <a:solidFill>
                  <a:srgbClr val="000000"/>
                </a:solidFill>
                <a:latin typeface="Tahoma" panose="020B0604030504040204" pitchFamily="34" charset="0"/>
              </a:rPr>
              <a:t>wheel</a:t>
            </a:r>
            <a:r>
              <a:rPr lang="es-PR" sz="2400" dirty="0" smtClean="0">
                <a:solidFill>
                  <a:srgbClr val="000000"/>
                </a:solidFill>
                <a:latin typeface="Tahoma" panose="020B0604030504040204" pitchFamily="34" charset="0"/>
              </a:rPr>
              <a:t> </a:t>
            </a:r>
            <a:r>
              <a:rPr lang="es-PR" sz="2400" dirty="0" err="1" smtClean="0">
                <a:solidFill>
                  <a:srgbClr val="000000"/>
                </a:solidFill>
                <a:latin typeface="Tahoma" panose="020B0604030504040204" pitchFamily="34" charset="0"/>
              </a:rPr>
              <a:t>stops</a:t>
            </a:r>
            <a:r>
              <a:rPr lang="es-PR" sz="2400" dirty="0" smtClean="0">
                <a:solidFill>
                  <a:srgbClr val="000000"/>
                </a:solidFill>
                <a:latin typeface="Tahoma" panose="020B0604030504040204" pitchFamily="34" charset="0"/>
              </a:rPr>
              <a:t>”)</a:t>
            </a:r>
            <a:r>
              <a:rPr lang="es-PR" sz="2400" spc="15" dirty="0" smtClean="0">
                <a:latin typeface="Arial"/>
                <a:cs typeface="Arial"/>
              </a:rPr>
              <a:t> u otra protección reconocida para prevenir el movimiento de los carros del tren durante la carga y descarga.</a:t>
            </a:r>
            <a:endParaRPr lang="es-PR" sz="24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18</a:t>
            </a:r>
          </a:p>
        </p:txBody>
      </p:sp>
      <p:sp>
        <p:nvSpPr>
          <p:cNvPr id="5" name="object 5"/>
          <p:cNvSpPr txBox="1"/>
          <p:nvPr/>
        </p:nvSpPr>
        <p:spPr>
          <a:xfrm>
            <a:off x="5254625" y="5893822"/>
            <a:ext cx="2966211" cy="430887"/>
          </a:xfrm>
          <a:prstGeom prst="rect">
            <a:avLst/>
          </a:prstGeom>
        </p:spPr>
        <p:txBody>
          <a:bodyPr vert="horz" wrap="square" lIns="0" tIns="0" rIns="0" bIns="0" rtlCol="0">
            <a:spAutoFit/>
          </a:bodyPr>
          <a:lstStyle/>
          <a:p>
            <a:pPr marL="12700" algn="ctr">
              <a:lnSpc>
                <a:spcPct val="100000"/>
              </a:lnSpc>
            </a:pPr>
            <a:r>
              <a:rPr lang="en-US" sz="1400" spc="-10" dirty="0" err="1" smtClean="0">
                <a:latin typeface="Arial"/>
                <a:cs typeface="Arial"/>
              </a:rPr>
              <a:t>Carros</a:t>
            </a:r>
            <a:r>
              <a:rPr lang="en-US" sz="1400" spc="-10" dirty="0" smtClean="0">
                <a:latin typeface="Arial"/>
                <a:cs typeface="Arial"/>
              </a:rPr>
              <a:t> de </a:t>
            </a:r>
            <a:r>
              <a:rPr lang="en-US" sz="1400" spc="-10" dirty="0" err="1" smtClean="0">
                <a:latin typeface="Arial"/>
                <a:cs typeface="Arial"/>
              </a:rPr>
              <a:t>tren</a:t>
            </a:r>
            <a:r>
              <a:rPr lang="en-US" sz="1400" spc="-10" dirty="0" smtClean="0">
                <a:latin typeface="Arial"/>
                <a:cs typeface="Arial"/>
              </a:rPr>
              <a:t> </a:t>
            </a:r>
            <a:r>
              <a:rPr lang="en-US" sz="1400" spc="-10" dirty="0" err="1" smtClean="0">
                <a:latin typeface="Arial"/>
                <a:cs typeface="Arial"/>
              </a:rPr>
              <a:t>utilizados</a:t>
            </a:r>
            <a:r>
              <a:rPr lang="en-US" sz="1400" spc="-10" dirty="0" smtClean="0">
                <a:latin typeface="Arial"/>
                <a:cs typeface="Arial"/>
              </a:rPr>
              <a:t> para el </a:t>
            </a:r>
            <a:r>
              <a:rPr lang="en-US" sz="1400" spc="-10" dirty="0" err="1" smtClean="0">
                <a:latin typeface="Arial"/>
                <a:cs typeface="Arial"/>
              </a:rPr>
              <a:t>envío</a:t>
            </a:r>
            <a:r>
              <a:rPr lang="en-US" sz="1400" spc="-10" dirty="0" smtClean="0">
                <a:latin typeface="Arial"/>
                <a:cs typeface="Arial"/>
              </a:rPr>
              <a:t> de </a:t>
            </a:r>
            <a:r>
              <a:rPr lang="en-US" sz="1400" spc="-10" dirty="0" err="1" smtClean="0">
                <a:latin typeface="Arial"/>
                <a:cs typeface="Arial"/>
              </a:rPr>
              <a:t>acero</a:t>
            </a:r>
            <a:r>
              <a:rPr lang="en-US" sz="1400" spc="-10" dirty="0" smtClean="0">
                <a:latin typeface="Arial"/>
                <a:cs typeface="Arial"/>
              </a:rPr>
              <a:t>.</a:t>
            </a:r>
            <a:endParaRPr sz="1400" dirty="0">
              <a:latin typeface="Arial"/>
              <a:cs typeface="Arial"/>
            </a:endParaRPr>
          </a:p>
        </p:txBody>
      </p:sp>
      <p:sp>
        <p:nvSpPr>
          <p:cNvPr id="8" name="Title 7"/>
          <p:cNvSpPr>
            <a:spLocks noGrp="1"/>
          </p:cNvSpPr>
          <p:nvPr>
            <p:ph type="title"/>
          </p:nvPr>
        </p:nvSpPr>
        <p:spPr>
          <a:xfrm>
            <a:off x="509906" y="658813"/>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charset="0"/>
                <a:ea typeface="+mn-ea"/>
                <a:cs typeface="Arial" charset="0"/>
              </a:rPr>
              <a:t>Manejo y Almacenamiento de Materiales </a:t>
            </a:r>
            <a:r>
              <a:rPr lang="es-ES" sz="3200" kern="1200" dirty="0" smtClean="0">
                <a:latin typeface="Arial" charset="0"/>
                <a:ea typeface="+mn-ea"/>
                <a:cs typeface="Arial" charset="0"/>
              </a:rPr>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066800"/>
            <a:ext cx="1371600" cy="369332"/>
          </a:xfrm>
          <a:prstGeom prst="rect">
            <a:avLst/>
          </a:prstGeom>
        </p:spPr>
        <p:txBody>
          <a:bodyPr vert="horz" wrap="square" lIns="0" tIns="0" rIns="0" bIns="0" rtlCol="0">
            <a:spAutoFit/>
          </a:bodyPr>
          <a:lstStyle/>
          <a:p>
            <a:pPr marL="12700">
              <a:spcBef>
                <a:spcPts val="35"/>
              </a:spcBef>
            </a:pPr>
            <a:r>
              <a:rPr lang="es-ES" sz="2400" b="1" dirty="0" smtClean="0">
                <a:solidFill>
                  <a:srgbClr val="0C2FB8"/>
                </a:solidFill>
                <a:latin typeface="Arial" charset="0"/>
                <a:cs typeface="Arial" charset="0"/>
              </a:rPr>
              <a:t>Módulo </a:t>
            </a:r>
            <a:r>
              <a:rPr sz="2400" b="1" dirty="0" smtClean="0">
                <a:solidFill>
                  <a:srgbClr val="0C2FB8"/>
                </a:solidFill>
                <a:latin typeface="Arial" charset="0"/>
                <a:cs typeface="Arial" charset="0"/>
              </a:rPr>
              <a:t>2</a:t>
            </a:r>
            <a:r>
              <a:rPr lang="en-US" sz="2400" b="1" dirty="0" smtClean="0">
                <a:solidFill>
                  <a:srgbClr val="0C2FB8"/>
                </a:solidFill>
                <a:latin typeface="Arial" charset="0"/>
                <a:cs typeface="Arial" charset="0"/>
              </a:rPr>
              <a:t>  </a:t>
            </a:r>
            <a:endParaRPr sz="2400" dirty="0">
              <a:latin typeface="Arial" charset="0"/>
              <a:cs typeface="Arial"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1</a:t>
            </a:r>
          </a:p>
        </p:txBody>
      </p:sp>
      <p:sp>
        <p:nvSpPr>
          <p:cNvPr id="3" name="object 3"/>
          <p:cNvSpPr txBox="1"/>
          <p:nvPr/>
        </p:nvSpPr>
        <p:spPr>
          <a:xfrm>
            <a:off x="462249" y="1828800"/>
            <a:ext cx="8158384" cy="4100866"/>
          </a:xfrm>
          <a:prstGeom prst="rect">
            <a:avLst/>
          </a:prstGeom>
        </p:spPr>
        <p:txBody>
          <a:bodyPr vert="horz" wrap="square" lIns="0" tIns="0" rIns="0" bIns="0" rtlCol="0">
            <a:spAutoFit/>
          </a:bodyPr>
          <a:lstStyle/>
          <a:p>
            <a:pPr lvl="0">
              <a:lnSpc>
                <a:spcPct val="133000"/>
              </a:lnSpc>
              <a:buClr>
                <a:schemeClr val="dk1"/>
              </a:buClr>
              <a:buSzPct val="45833"/>
            </a:pPr>
            <a:r>
              <a:rPr lang="es" sz="2800" b="1" dirty="0">
                <a:solidFill>
                  <a:srgbClr val="0000FF"/>
                </a:solidFill>
                <a:ea typeface="Calibri"/>
                <a:cs typeface="Calibri"/>
                <a:sym typeface="Calibri"/>
              </a:rPr>
              <a:t>Información​ de la subvenci</a:t>
            </a:r>
            <a:r>
              <a:rPr lang="es-PR" sz="2800" b="1" dirty="0" err="1">
                <a:solidFill>
                  <a:srgbClr val="0000FF"/>
                </a:solidFill>
                <a:ea typeface="Calibri"/>
                <a:cs typeface="Calibri"/>
                <a:sym typeface="Calibri"/>
              </a:rPr>
              <a:t>ó</a:t>
            </a:r>
            <a:r>
              <a:rPr lang="es" sz="2800" b="1" dirty="0">
                <a:solidFill>
                  <a:srgbClr val="0000FF"/>
                </a:solidFill>
                <a:ea typeface="Calibri"/>
                <a:cs typeface="Calibri"/>
                <a:sym typeface="Calibri"/>
              </a:rPr>
              <a:t>n de </a:t>
            </a:r>
            <a:r>
              <a:rPr lang="es" sz="2800" b="1" dirty="0" smtClean="0">
                <a:solidFill>
                  <a:srgbClr val="0000FF"/>
                </a:solidFill>
                <a:ea typeface="Calibri"/>
                <a:cs typeface="Calibri"/>
                <a:sym typeface="Calibri"/>
              </a:rPr>
              <a:t>OSHA</a:t>
            </a:r>
          </a:p>
          <a:p>
            <a:pPr lvl="0">
              <a:lnSpc>
                <a:spcPct val="133000"/>
              </a:lnSpc>
              <a:buClr>
                <a:schemeClr val="dk1"/>
              </a:buClr>
              <a:buSzPct val="45833"/>
            </a:pPr>
            <a:endParaRPr lang="es" sz="2800" b="1" dirty="0" smtClean="0">
              <a:solidFill>
                <a:srgbClr val="0000FF"/>
              </a:solidFill>
              <a:ea typeface="Calibri"/>
              <a:cs typeface="Calibri"/>
              <a:sym typeface="Calibri"/>
            </a:endParaRPr>
          </a:p>
          <a:p>
            <a:r>
              <a:rPr lang="en-US" sz="2400" b="1" dirty="0">
                <a:latin typeface="Calibri" panose="020F0502020204030204" pitchFamily="34" charset="0"/>
              </a:rPr>
              <a:t>Este material </a:t>
            </a:r>
            <a:r>
              <a:rPr lang="en-US" sz="2400" b="1" dirty="0" err="1">
                <a:latin typeface="Calibri" panose="020F0502020204030204" pitchFamily="34" charset="0"/>
              </a:rPr>
              <a:t>fue</a:t>
            </a:r>
            <a:r>
              <a:rPr lang="en-US" sz="2400" b="1" dirty="0">
                <a:latin typeface="Calibri" panose="020F0502020204030204" pitchFamily="34" charset="0"/>
              </a:rPr>
              <a:t> </a:t>
            </a:r>
            <a:r>
              <a:rPr lang="en-US" sz="2400" b="1" dirty="0" err="1">
                <a:latin typeface="Calibri" panose="020F0502020204030204" pitchFamily="34" charset="0"/>
              </a:rPr>
              <a:t>producido</a:t>
            </a:r>
            <a:r>
              <a:rPr lang="en-US" sz="2400" b="1" dirty="0">
                <a:latin typeface="Calibri" panose="020F0502020204030204" pitchFamily="34" charset="0"/>
              </a:rPr>
              <a:t> </a:t>
            </a:r>
            <a:r>
              <a:rPr lang="en-US" sz="2400" b="1" dirty="0" err="1">
                <a:latin typeface="Calibri" panose="020F0502020204030204" pitchFamily="34" charset="0"/>
              </a:rPr>
              <a:t>bajo</a:t>
            </a:r>
            <a:r>
              <a:rPr lang="en-US" sz="2400" b="1" dirty="0">
                <a:latin typeface="Calibri" panose="020F0502020204030204" pitchFamily="34" charset="0"/>
              </a:rPr>
              <a:t> el </a:t>
            </a:r>
            <a:r>
              <a:rPr lang="en-US" sz="2400" b="1" dirty="0" err="1">
                <a:latin typeface="Calibri" panose="020F0502020204030204" pitchFamily="34" charset="0"/>
              </a:rPr>
              <a:t>número</a:t>
            </a:r>
            <a:r>
              <a:rPr lang="en-US" sz="2400" b="1" dirty="0">
                <a:latin typeface="Calibri" panose="020F0502020204030204" pitchFamily="34" charset="0"/>
              </a:rPr>
              <a:t> de </a:t>
            </a:r>
            <a:r>
              <a:rPr lang="en-US" sz="2400" b="1" dirty="0" err="1">
                <a:latin typeface="Calibri" panose="020F0502020204030204" pitchFamily="34" charset="0"/>
              </a:rPr>
              <a:t>concesión</a:t>
            </a:r>
            <a:r>
              <a:rPr lang="en-US" sz="2400" b="1" dirty="0">
                <a:latin typeface="Calibri" panose="020F0502020204030204" pitchFamily="34" charset="0"/>
              </a:rPr>
              <a:t> SH-26316-SH4 de la </a:t>
            </a:r>
            <a:r>
              <a:rPr lang="en-US" sz="2400" b="1" dirty="0" err="1">
                <a:latin typeface="Calibri" panose="020F0502020204030204" pitchFamily="34" charset="0"/>
              </a:rPr>
              <a:t>administración</a:t>
            </a:r>
            <a:r>
              <a:rPr lang="en-US" sz="2400" b="1" dirty="0">
                <a:latin typeface="Calibri" panose="020F0502020204030204" pitchFamily="34" charset="0"/>
              </a:rPr>
              <a:t> de </a:t>
            </a:r>
            <a:r>
              <a:rPr lang="en-US" sz="2400" b="1" dirty="0" err="1">
                <a:latin typeface="Calibri" panose="020F0502020204030204" pitchFamily="34" charset="0"/>
              </a:rPr>
              <a:t>seguridad</a:t>
            </a:r>
            <a:r>
              <a:rPr lang="en-US" sz="2400" b="1" dirty="0">
                <a:latin typeface="Calibri" panose="020F0502020204030204" pitchFamily="34" charset="0"/>
              </a:rPr>
              <a:t> y </a:t>
            </a:r>
            <a:r>
              <a:rPr lang="en-US" sz="2400" b="1" dirty="0" err="1">
                <a:latin typeface="Calibri" panose="020F0502020204030204" pitchFamily="34" charset="0"/>
              </a:rPr>
              <a:t>salud</a:t>
            </a:r>
            <a:r>
              <a:rPr lang="en-US" sz="2400" b="1" dirty="0">
                <a:latin typeface="Calibri" panose="020F0502020204030204" pitchFamily="34" charset="0"/>
              </a:rPr>
              <a:t> </a:t>
            </a:r>
            <a:r>
              <a:rPr lang="en-US" sz="2400" b="1" dirty="0" err="1">
                <a:latin typeface="Calibri" panose="020F0502020204030204" pitchFamily="34" charset="0"/>
              </a:rPr>
              <a:t>ocupacional</a:t>
            </a:r>
            <a:r>
              <a:rPr lang="en-US" sz="2400" b="1" dirty="0">
                <a:latin typeface="Calibri" panose="020F0502020204030204" pitchFamily="34" charset="0"/>
              </a:rPr>
              <a:t>, </a:t>
            </a:r>
            <a:r>
              <a:rPr lang="en-US" sz="2400" b="1" dirty="0" err="1">
                <a:latin typeface="Calibri" panose="020F0502020204030204" pitchFamily="34" charset="0"/>
              </a:rPr>
              <a:t>Departamento</a:t>
            </a:r>
            <a:r>
              <a:rPr lang="en-US" sz="2400" b="1" dirty="0">
                <a:latin typeface="Calibri" panose="020F0502020204030204" pitchFamily="34" charset="0"/>
              </a:rPr>
              <a:t> de </a:t>
            </a:r>
            <a:r>
              <a:rPr lang="en-US" sz="2400" b="1" dirty="0" err="1">
                <a:latin typeface="Calibri" panose="020F0502020204030204" pitchFamily="34" charset="0"/>
              </a:rPr>
              <a:t>trabajo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 No </a:t>
            </a:r>
            <a:r>
              <a:rPr lang="en-US" sz="2400" b="1" dirty="0" err="1">
                <a:latin typeface="Calibri" panose="020F0502020204030204" pitchFamily="34" charset="0"/>
              </a:rPr>
              <a:t>necesariamente</a:t>
            </a:r>
            <a:r>
              <a:rPr lang="en-US" sz="2400" b="1" dirty="0">
                <a:latin typeface="Calibri" panose="020F0502020204030204" pitchFamily="34" charset="0"/>
              </a:rPr>
              <a:t> </a:t>
            </a:r>
            <a:r>
              <a:rPr lang="en-US" sz="2400" b="1" dirty="0" err="1">
                <a:latin typeface="Calibri" panose="020F0502020204030204" pitchFamily="34" charset="0"/>
              </a:rPr>
              <a:t>refleja</a:t>
            </a:r>
            <a:r>
              <a:rPr lang="en-US" sz="2400" b="1" dirty="0">
                <a:latin typeface="Calibri" panose="020F0502020204030204" pitchFamily="34" charset="0"/>
              </a:rPr>
              <a:t> las </a:t>
            </a:r>
            <a:r>
              <a:rPr lang="en-US" sz="2400" b="1" dirty="0" err="1">
                <a:latin typeface="Calibri" panose="020F0502020204030204" pitchFamily="34" charset="0"/>
              </a:rPr>
              <a:t>opiniones</a:t>
            </a:r>
            <a:r>
              <a:rPr lang="en-US" sz="2400" b="1" dirty="0">
                <a:latin typeface="Calibri" panose="020F0502020204030204" pitchFamily="34" charset="0"/>
              </a:rPr>
              <a:t> o </a:t>
            </a:r>
            <a:r>
              <a:rPr lang="en-US" sz="2400" b="1" dirty="0" err="1">
                <a:latin typeface="Calibri" panose="020F0502020204030204" pitchFamily="34" charset="0"/>
              </a:rPr>
              <a:t>políticas</a:t>
            </a:r>
            <a:r>
              <a:rPr lang="en-US" sz="2400" b="1" dirty="0">
                <a:latin typeface="Calibri" panose="020F0502020204030204" pitchFamily="34" charset="0"/>
              </a:rPr>
              <a:t> del </a:t>
            </a:r>
            <a:r>
              <a:rPr lang="en-US" sz="2400" b="1" dirty="0" err="1">
                <a:latin typeface="Calibri" panose="020F0502020204030204" pitchFamily="34" charset="0"/>
              </a:rPr>
              <a:t>Departamento</a:t>
            </a:r>
            <a:r>
              <a:rPr lang="en-US" sz="2400" b="1" dirty="0">
                <a:latin typeface="Calibri" panose="020F0502020204030204" pitchFamily="34" charset="0"/>
              </a:rPr>
              <a:t> de </a:t>
            </a:r>
            <a:r>
              <a:rPr lang="en-US" sz="2400" b="1" dirty="0" err="1">
                <a:latin typeface="Calibri" panose="020F0502020204030204" pitchFamily="34" charset="0"/>
              </a:rPr>
              <a:t>trabajo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 </a:t>
            </a:r>
            <a:r>
              <a:rPr lang="en-US" sz="2400" b="1" dirty="0" err="1">
                <a:latin typeface="Calibri" panose="020F0502020204030204" pitchFamily="34" charset="0"/>
              </a:rPr>
              <a:t>ni</a:t>
            </a:r>
            <a:r>
              <a:rPr lang="en-US" sz="2400" b="1" dirty="0">
                <a:latin typeface="Calibri" panose="020F0502020204030204" pitchFamily="34" charset="0"/>
              </a:rPr>
              <a:t> la </a:t>
            </a:r>
            <a:r>
              <a:rPr lang="en-US" sz="2400" b="1" dirty="0" err="1">
                <a:latin typeface="Calibri" panose="020F0502020204030204" pitchFamily="34" charset="0"/>
              </a:rPr>
              <a:t>mención</a:t>
            </a:r>
            <a:r>
              <a:rPr lang="en-US" sz="2400" b="1" dirty="0">
                <a:latin typeface="Calibri" panose="020F0502020204030204" pitchFamily="34" charset="0"/>
              </a:rPr>
              <a:t> de </a:t>
            </a:r>
            <a:r>
              <a:rPr lang="en-US" sz="2400" b="1" dirty="0" err="1">
                <a:latin typeface="Calibri" panose="020F0502020204030204" pitchFamily="34" charset="0"/>
              </a:rPr>
              <a:t>nombres</a:t>
            </a:r>
            <a:r>
              <a:rPr lang="en-US" sz="2400" b="1" dirty="0">
                <a:latin typeface="Calibri" panose="020F0502020204030204" pitchFamily="34" charset="0"/>
              </a:rPr>
              <a:t> de </a:t>
            </a:r>
            <a:r>
              <a:rPr lang="en-US" sz="2400" b="1" dirty="0" err="1">
                <a:latin typeface="Calibri" panose="020F0502020204030204" pitchFamily="34" charset="0"/>
              </a:rPr>
              <a:t>oficios</a:t>
            </a:r>
            <a:r>
              <a:rPr lang="en-US" sz="2400" b="1" dirty="0">
                <a:latin typeface="Calibri" panose="020F0502020204030204" pitchFamily="34" charset="0"/>
              </a:rPr>
              <a:t>, </a:t>
            </a:r>
            <a:r>
              <a:rPr lang="en-US" sz="2400" b="1" dirty="0" err="1">
                <a:latin typeface="Calibri" panose="020F0502020204030204" pitchFamily="34" charset="0"/>
              </a:rPr>
              <a:t>productos</a:t>
            </a:r>
            <a:r>
              <a:rPr lang="en-US" sz="2400" b="1" dirty="0">
                <a:latin typeface="Calibri" panose="020F0502020204030204" pitchFamily="34" charset="0"/>
              </a:rPr>
              <a:t> </a:t>
            </a:r>
            <a:r>
              <a:rPr lang="en-US" sz="2400" b="1" dirty="0" err="1">
                <a:latin typeface="Calibri" panose="020F0502020204030204" pitchFamily="34" charset="0"/>
              </a:rPr>
              <a:t>comerciales</a:t>
            </a:r>
            <a:r>
              <a:rPr lang="en-US" sz="2400" b="1" dirty="0">
                <a:latin typeface="Calibri" panose="020F0502020204030204" pitchFamily="34" charset="0"/>
              </a:rPr>
              <a:t> u </a:t>
            </a:r>
            <a:r>
              <a:rPr lang="en-US" sz="2400" b="1" dirty="0" err="1">
                <a:latin typeface="Calibri" panose="020F0502020204030204" pitchFamily="34" charset="0"/>
              </a:rPr>
              <a:t>organizaciones</a:t>
            </a:r>
            <a:r>
              <a:rPr lang="en-US" sz="2400" b="1" dirty="0">
                <a:latin typeface="Calibri" panose="020F0502020204030204" pitchFamily="34" charset="0"/>
              </a:rPr>
              <a:t> </a:t>
            </a:r>
            <a:r>
              <a:rPr lang="en-US" sz="2400" b="1" dirty="0" err="1">
                <a:latin typeface="Calibri" panose="020F0502020204030204" pitchFamily="34" charset="0"/>
              </a:rPr>
              <a:t>implican</a:t>
            </a:r>
            <a:r>
              <a:rPr lang="en-US" sz="2400" b="1" dirty="0">
                <a:latin typeface="Calibri" panose="020F0502020204030204" pitchFamily="34" charset="0"/>
              </a:rPr>
              <a:t> el </a:t>
            </a:r>
            <a:r>
              <a:rPr lang="en-US" sz="2400" b="1" dirty="0" err="1">
                <a:latin typeface="Calibri" panose="020F0502020204030204" pitchFamily="34" charset="0"/>
              </a:rPr>
              <a:t>aval</a:t>
            </a:r>
            <a:r>
              <a:rPr lang="en-US" sz="2400" b="1" dirty="0">
                <a:latin typeface="Calibri" panose="020F0502020204030204" pitchFamily="34" charset="0"/>
              </a:rPr>
              <a:t> del </a:t>
            </a:r>
            <a:r>
              <a:rPr lang="en-US" sz="2400" b="1" dirty="0" err="1">
                <a:latin typeface="Calibri" panose="020F0502020204030204" pitchFamily="34" charset="0"/>
              </a:rPr>
              <a:t>gobierno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a:t>
            </a:r>
          </a:p>
          <a:p>
            <a:pPr marL="12700" marR="5080">
              <a:lnSpc>
                <a:spcPct val="100000"/>
              </a:lnSpc>
            </a:pPr>
            <a:endParaRPr sz="2400" b="1" dirty="0">
              <a:solidFill>
                <a:srgbClr val="212121"/>
              </a:solidFill>
              <a:latin typeface="Calibri" charset="0"/>
              <a:cs typeface="Arial"/>
            </a:endParaRPr>
          </a:p>
        </p:txBody>
      </p:sp>
      <p:sp>
        <p:nvSpPr>
          <p:cNvPr id="6" name="Title 5"/>
          <p:cNvSpPr>
            <a:spLocks noGrp="1"/>
          </p:cNvSpPr>
          <p:nvPr>
            <p:ph type="title"/>
          </p:nvPr>
        </p:nvSpPr>
        <p:spPr>
          <a:xfrm>
            <a:off x="152400" y="381000"/>
            <a:ext cx="8839200" cy="553998"/>
          </a:xfrm>
        </p:spPr>
        <p:txBody>
          <a:bodyPr/>
          <a:lstStyle/>
          <a:p>
            <a:r>
              <a:rPr lang="es-ES" dirty="0">
                <a:latin typeface="Arial" charset="0"/>
                <a:cs typeface="Arial" charset="0"/>
              </a:rPr>
              <a:t>Manejo y Almacenamiento de </a:t>
            </a:r>
            <a:r>
              <a:rPr lang="es-ES" dirty="0" smtClean="0">
                <a:latin typeface="Arial" charset="0"/>
                <a:cs typeface="Arial" charset="0"/>
              </a:rPr>
              <a:t>Materiales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382" y="1184862"/>
            <a:ext cx="845566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3" name="object 3"/>
          <p:cNvSpPr txBox="1"/>
          <p:nvPr/>
        </p:nvSpPr>
        <p:spPr>
          <a:xfrm>
            <a:off x="570382" y="1546500"/>
            <a:ext cx="8455660" cy="738664"/>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Uso de los indicadores de posición o abanderados </a:t>
            </a:r>
            <a:r>
              <a:rPr lang="es-PR" sz="2400" b="1" dirty="0" smtClean="0">
                <a:solidFill>
                  <a:srgbClr val="FF0000"/>
                </a:solidFill>
                <a:latin typeface="Arial"/>
                <a:cs typeface="Arial"/>
              </a:rPr>
              <a:t> (</a:t>
            </a:r>
            <a:r>
              <a:rPr lang="es-PR" sz="2400" b="1" dirty="0" err="1" smtClean="0">
                <a:solidFill>
                  <a:srgbClr val="FF0000"/>
                </a:solidFill>
                <a:latin typeface="Arial"/>
                <a:cs typeface="Arial"/>
              </a:rPr>
              <a:t>Spotters</a:t>
            </a:r>
            <a:r>
              <a:rPr lang="es-PR" sz="2400" b="1" dirty="0">
                <a:solidFill>
                  <a:srgbClr val="FF0000"/>
                </a:solidFill>
                <a:latin typeface="Arial"/>
                <a:cs typeface="Arial"/>
              </a:rPr>
              <a:t>)</a:t>
            </a:r>
            <a:endParaRPr lang="es-PR" sz="2400" dirty="0">
              <a:solidFill>
                <a:srgbClr val="FF0000"/>
              </a:solidFill>
              <a:latin typeface="Arial"/>
              <a:cs typeface="Arial"/>
            </a:endParaRPr>
          </a:p>
        </p:txBody>
      </p:sp>
      <p:sp>
        <p:nvSpPr>
          <p:cNvPr id="4" name="object 4"/>
          <p:cNvSpPr txBox="1"/>
          <p:nvPr/>
        </p:nvSpPr>
        <p:spPr>
          <a:xfrm>
            <a:off x="2591180" y="6329225"/>
            <a:ext cx="3698240"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3"/>
              </a:rPr>
              <a:t>Link to Preventing </a:t>
            </a:r>
            <a:r>
              <a:rPr lang="en-US" sz="1200" u="sng" dirty="0" err="1" smtClean="0">
                <a:solidFill>
                  <a:srgbClr val="134B71"/>
                </a:solidFill>
                <a:latin typeface="Arial"/>
                <a:cs typeface="Arial"/>
                <a:hlinkClick r:id="rId3"/>
              </a:rPr>
              <a:t>Backovers</a:t>
            </a:r>
            <a:r>
              <a:rPr lang="en-US" sz="1200" u="sng" dirty="0" smtClean="0">
                <a:solidFill>
                  <a:srgbClr val="134B71"/>
                </a:solidFill>
                <a:latin typeface="Arial"/>
                <a:cs typeface="Arial"/>
                <a:hlinkClick r:id="rId3"/>
              </a:rPr>
              <a:t> on OSHA Website</a:t>
            </a:r>
            <a:endParaRPr sz="1200" dirty="0">
              <a:latin typeface="Arial"/>
              <a:cs typeface="Arial"/>
            </a:endParaRPr>
          </a:p>
        </p:txBody>
      </p:sp>
      <p:sp>
        <p:nvSpPr>
          <p:cNvPr id="5" name="object 5" title="Captura de pantalla del sitio web de OSHA - prevencio de retrocesos"/>
          <p:cNvSpPr/>
          <p:nvPr/>
        </p:nvSpPr>
        <p:spPr>
          <a:xfrm>
            <a:off x="1447800" y="2285164"/>
            <a:ext cx="6145149" cy="404406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Title 6"/>
          <p:cNvSpPr>
            <a:spLocks noGrp="1"/>
          </p:cNvSpPr>
          <p:nvPr>
            <p:ph type="title"/>
          </p:nvPr>
        </p:nvSpPr>
        <p:spPr>
          <a:xfrm>
            <a:off x="152400" y="623169"/>
            <a:ext cx="10031349" cy="553998"/>
          </a:xfrm>
        </p:spPr>
        <p:txBody>
          <a:bodyPr/>
          <a:lstStyle/>
          <a:p>
            <a:pPr marL="12700" marR="0" lvl="0" indent="0" algn="l" defTabSz="914400" rtl="0" eaLnBrk="1" fontAlgn="auto" latinLnBrk="0" hangingPunct="1">
              <a:lnSpc>
                <a:spcPct val="100000"/>
              </a:lnSpc>
              <a:spcBef>
                <a:spcPts val="0"/>
              </a:spcBef>
              <a:spcAft>
                <a:spcPts val="0"/>
              </a:spcAft>
              <a:buClrTx/>
              <a:buSzTx/>
              <a:buFontTx/>
              <a:buNone/>
              <a:tabLst>
                <a:tab pos="3947795" algn="l"/>
                <a:tab pos="4888230" algn="l"/>
              </a:tabLst>
              <a:defRPr/>
            </a:pPr>
            <a:r>
              <a:rPr lang="en-US" dirty="0" smtClean="0"/>
              <a:t>   </a:t>
            </a:r>
            <a:r>
              <a:rPr lang="es-ES" sz="3200" kern="1200" dirty="0">
                <a:latin typeface="Arial" charset="0"/>
                <a:ea typeface="+mn-ea"/>
                <a:cs typeface="Arial" charset="0"/>
              </a:rPr>
              <a:t>Manejo </a:t>
            </a:r>
            <a:r>
              <a:rPr lang="es-ES" sz="3200" kern="1200" dirty="0" smtClean="0">
                <a:latin typeface="Arial" charset="0"/>
                <a:ea typeface="+mn-ea"/>
                <a:cs typeface="Arial" charset="0"/>
              </a:rPr>
              <a:t>de </a:t>
            </a:r>
            <a:r>
              <a:rPr lang="es-ES" sz="3200" kern="1200" dirty="0">
                <a:latin typeface="Arial" charset="0"/>
                <a:ea typeface="+mn-ea"/>
                <a:cs typeface="Arial" charset="0"/>
              </a:rPr>
              <a:t>Materiales </a:t>
            </a:r>
            <a:r>
              <a:rPr lang="es-ES" sz="3200" kern="1200" dirty="0" smtClean="0">
                <a:latin typeface="Arial" charset="0"/>
                <a:ea typeface="+mn-ea"/>
                <a:cs typeface="Arial" charset="0"/>
              </a:rPr>
              <a:t>y </a:t>
            </a:r>
            <a:r>
              <a:rPr lang="es-ES" sz="3200" kern="1200" dirty="0">
                <a:latin typeface="Arial" charset="0"/>
                <a:ea typeface="+mn-ea"/>
                <a:cs typeface="Arial" charset="0"/>
              </a:rPr>
              <a:t>Almacenamiento </a:t>
            </a:r>
            <a:r>
              <a:rPr lang="es-ES" sz="3200" kern="1200" dirty="0" smtClean="0">
                <a:latin typeface="Arial" charset="0"/>
                <a:ea typeface="+mn-ea"/>
                <a:cs typeface="Arial" charset="0"/>
              </a:rPr>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030" y="1752600"/>
            <a:ext cx="8130604" cy="2662267"/>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Uso de </a:t>
            </a:r>
            <a:r>
              <a:rPr lang="es-PR" sz="2400" b="1" dirty="0" smtClean="0">
                <a:solidFill>
                  <a:srgbClr val="FF0000"/>
                </a:solidFill>
                <a:latin typeface="Arial"/>
                <a:cs typeface="Arial"/>
              </a:rPr>
              <a:t>“</a:t>
            </a:r>
            <a:r>
              <a:rPr lang="es-PR" sz="2400" b="1" dirty="0" err="1" smtClean="0">
                <a:solidFill>
                  <a:srgbClr val="FF0000"/>
                </a:solidFill>
                <a:latin typeface="Arial"/>
                <a:cs typeface="Arial"/>
              </a:rPr>
              <a:t>Spotters</a:t>
            </a:r>
            <a:r>
              <a:rPr lang="es-PR" sz="2400" b="1" dirty="0" smtClean="0">
                <a:solidFill>
                  <a:srgbClr val="FF0000"/>
                </a:solidFill>
                <a:latin typeface="Arial"/>
                <a:cs typeface="Arial"/>
              </a:rPr>
              <a:t>” - Reforzando o </a:t>
            </a:r>
            <a:r>
              <a:rPr lang="es-PR" sz="2400" b="1" dirty="0" smtClean="0">
                <a:solidFill>
                  <a:srgbClr val="0C2FB8"/>
                </a:solidFill>
                <a:latin typeface="Arial"/>
                <a:cs typeface="Arial"/>
              </a:rPr>
              <a:t>Respaldando las Soluciones de Seguridad</a:t>
            </a:r>
            <a:endParaRPr lang="es-PR" sz="2400" b="1" spc="-5" dirty="0" smtClean="0">
              <a:solidFill>
                <a:srgbClr val="0C2FB8"/>
              </a:solidFill>
              <a:latin typeface="Arial"/>
              <a:cs typeface="Arial"/>
            </a:endParaRPr>
          </a:p>
          <a:p>
            <a:pPr marL="12700">
              <a:lnSpc>
                <a:spcPct val="100000"/>
              </a:lnSpc>
            </a:pPr>
            <a:endParaRPr lang="es-PR" sz="2500" dirty="0" smtClean="0">
              <a:latin typeface="Times New Roman"/>
              <a:cs typeface="Times New Roman"/>
            </a:endParaRPr>
          </a:p>
          <a:p>
            <a:pPr marL="12700">
              <a:lnSpc>
                <a:spcPct val="100000"/>
              </a:lnSpc>
            </a:pPr>
            <a:r>
              <a:rPr lang="es-PR" sz="2500" dirty="0" smtClean="0">
                <a:latin typeface="Times New Roman"/>
                <a:cs typeface="Times New Roman"/>
              </a:rPr>
              <a:t>“Los </a:t>
            </a:r>
            <a:r>
              <a:rPr lang="es-PR" sz="2500" dirty="0" smtClean="0">
                <a:solidFill>
                  <a:srgbClr val="FF0000"/>
                </a:solidFill>
                <a:latin typeface="Times New Roman"/>
                <a:cs typeface="Times New Roman"/>
              </a:rPr>
              <a:t>“</a:t>
            </a:r>
            <a:r>
              <a:rPr lang="es-PR" sz="2500" dirty="0" err="1" smtClean="0">
                <a:solidFill>
                  <a:srgbClr val="FF0000"/>
                </a:solidFill>
                <a:latin typeface="Times New Roman"/>
                <a:cs typeface="Times New Roman"/>
              </a:rPr>
              <a:t>Spotters</a:t>
            </a:r>
            <a:r>
              <a:rPr lang="es-PR" sz="2500" dirty="0" smtClean="0">
                <a:solidFill>
                  <a:srgbClr val="FF0000"/>
                </a:solidFill>
                <a:latin typeface="Times New Roman"/>
                <a:cs typeface="Times New Roman"/>
              </a:rPr>
              <a:t>” </a:t>
            </a:r>
            <a:r>
              <a:rPr lang="es-PR" sz="2500" dirty="0" smtClean="0">
                <a:latin typeface="Times New Roman"/>
                <a:cs typeface="Times New Roman"/>
              </a:rPr>
              <a:t>son un método probado para proteger a los empleados que están a pie detrás de los vehículos con una visión obstruida, pero los propios </a:t>
            </a:r>
            <a:r>
              <a:rPr lang="es-PR" sz="2500" dirty="0">
                <a:solidFill>
                  <a:srgbClr val="FF0000"/>
                </a:solidFill>
                <a:latin typeface="Times New Roman"/>
                <a:cs typeface="Times New Roman"/>
              </a:rPr>
              <a:t>“</a:t>
            </a:r>
            <a:r>
              <a:rPr lang="es-PR" sz="2500" dirty="0" err="1">
                <a:solidFill>
                  <a:srgbClr val="FF0000"/>
                </a:solidFill>
                <a:latin typeface="Times New Roman"/>
                <a:cs typeface="Times New Roman"/>
              </a:rPr>
              <a:t>Spotters</a:t>
            </a:r>
            <a:r>
              <a:rPr lang="es-PR" sz="2500" dirty="0">
                <a:solidFill>
                  <a:srgbClr val="FF0000"/>
                </a:solidFill>
                <a:latin typeface="Times New Roman"/>
                <a:cs typeface="Times New Roman"/>
              </a:rPr>
              <a:t>”</a:t>
            </a:r>
            <a:r>
              <a:rPr lang="es-PR" sz="2500" dirty="0" smtClean="0">
                <a:latin typeface="Times New Roman"/>
                <a:cs typeface="Times New Roman"/>
              </a:rPr>
              <a:t> pueden estar en riesgos de lesión o hasta de muerte”</a:t>
            </a:r>
            <a:endParaRPr lang="es-PR" sz="2500" dirty="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20</a:t>
            </a:r>
          </a:p>
        </p:txBody>
      </p:sp>
      <p:sp>
        <p:nvSpPr>
          <p:cNvPr id="3" name="object 3"/>
          <p:cNvSpPr txBox="1"/>
          <p:nvPr/>
        </p:nvSpPr>
        <p:spPr>
          <a:xfrm>
            <a:off x="568024" y="992568"/>
            <a:ext cx="8084693"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smtClean="0">
                <a:solidFill>
                  <a:srgbClr val="0C2FB8"/>
                </a:solidFill>
                <a:latin typeface="Arial" charset="0"/>
                <a:cs typeface="Arial" charset="0"/>
              </a:rPr>
              <a:t>2</a:t>
            </a:r>
            <a:endParaRPr lang="es-ES" sz="2300" b="1" dirty="0">
              <a:solidFill>
                <a:srgbClr val="0C2FB8"/>
              </a:solidFill>
              <a:latin typeface="Arial" charset="0"/>
              <a:cs typeface="Arial" charset="0"/>
            </a:endParaRPr>
          </a:p>
        </p:txBody>
      </p:sp>
      <p:sp>
        <p:nvSpPr>
          <p:cNvPr id="4" name="object 4"/>
          <p:cNvSpPr txBox="1"/>
          <p:nvPr/>
        </p:nvSpPr>
        <p:spPr>
          <a:xfrm>
            <a:off x="2637282" y="6280762"/>
            <a:ext cx="3697604"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3"/>
              </a:rPr>
              <a:t>Link to Preventing </a:t>
            </a:r>
            <a:r>
              <a:rPr lang="en-US" sz="1200" u="sng" dirty="0" err="1" smtClean="0">
                <a:solidFill>
                  <a:srgbClr val="134B71"/>
                </a:solidFill>
                <a:latin typeface="Arial"/>
                <a:cs typeface="Arial"/>
                <a:hlinkClick r:id="rId3"/>
              </a:rPr>
              <a:t>Backovers</a:t>
            </a:r>
            <a:r>
              <a:rPr lang="en-US" sz="1200" u="sng" dirty="0" smtClean="0">
                <a:solidFill>
                  <a:srgbClr val="134B71"/>
                </a:solidFill>
                <a:latin typeface="Arial"/>
                <a:cs typeface="Arial"/>
                <a:hlinkClick r:id="rId3"/>
              </a:rPr>
              <a:t> on OSHA Website</a:t>
            </a:r>
            <a:endParaRPr sz="1200" dirty="0">
              <a:latin typeface="Arial"/>
              <a:cs typeface="Arial"/>
            </a:endParaRPr>
          </a:p>
        </p:txBody>
      </p:sp>
      <p:sp>
        <p:nvSpPr>
          <p:cNvPr id="7" name="Title 6"/>
          <p:cNvSpPr>
            <a:spLocks noGrp="1"/>
          </p:cNvSpPr>
          <p:nvPr>
            <p:ph type="title"/>
          </p:nvPr>
        </p:nvSpPr>
        <p:spPr>
          <a:xfrm>
            <a:off x="437706" y="438570"/>
            <a:ext cx="8072119" cy="553998"/>
          </a:xfrm>
        </p:spPr>
        <p:txBody>
          <a:bodyPr/>
          <a:lstStyle/>
          <a:p>
            <a:r>
              <a:rPr lang="en-US" dirty="0" smtClean="0"/>
              <a:t> </a:t>
            </a:r>
            <a:r>
              <a:rPr lang="es-ES" sz="3200" kern="1200" dirty="0">
                <a:latin typeface="Arial" charset="0"/>
                <a:cs typeface="Arial" charset="0"/>
              </a:rPr>
              <a:t>Manejo de Materiales y Almacenamiento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9927" y="1524000"/>
            <a:ext cx="8349870" cy="5896486"/>
          </a:xfrm>
          <a:prstGeom prst="rect">
            <a:avLst/>
          </a:prstGeom>
        </p:spPr>
        <p:txBody>
          <a:bodyPr vert="horz" wrap="square" lIns="0" tIns="0" rIns="0" bIns="0" rtlCol="0">
            <a:spAutoFit/>
          </a:bodyPr>
          <a:lstStyle/>
          <a:p>
            <a:pPr marL="54610">
              <a:buClr>
                <a:srgbClr val="0C2FB8"/>
              </a:buClr>
              <a:tabLst>
                <a:tab pos="398145" algn="l"/>
              </a:tabLst>
            </a:pPr>
            <a:r>
              <a:rPr lang="es-PR" sz="2150" b="1" dirty="0" smtClean="0">
                <a:solidFill>
                  <a:srgbClr val="0C2FB8"/>
                </a:solidFill>
                <a:latin typeface="Arial"/>
                <a:cs typeface="Arial"/>
              </a:rPr>
              <a:t>Uso de </a:t>
            </a:r>
            <a:r>
              <a:rPr lang="es-PR" sz="2150" b="1" dirty="0" smtClean="0">
                <a:solidFill>
                  <a:srgbClr val="FF0000"/>
                </a:solidFill>
                <a:latin typeface="Arial"/>
                <a:cs typeface="Arial"/>
              </a:rPr>
              <a:t>“</a:t>
            </a:r>
            <a:r>
              <a:rPr lang="es-PR" sz="2150" b="1" dirty="0" err="1" smtClean="0">
                <a:solidFill>
                  <a:srgbClr val="FF0000"/>
                </a:solidFill>
                <a:latin typeface="Arial"/>
                <a:cs typeface="Arial"/>
              </a:rPr>
              <a:t>Spotters</a:t>
            </a:r>
            <a:r>
              <a:rPr lang="es-PR" sz="2150" b="1" dirty="0" smtClean="0">
                <a:solidFill>
                  <a:srgbClr val="FF0000"/>
                </a:solidFill>
                <a:latin typeface="Arial"/>
                <a:cs typeface="Arial"/>
              </a:rPr>
              <a:t>”</a:t>
            </a:r>
            <a:r>
              <a:rPr lang="es-PR" sz="2150" b="1" dirty="0" smtClean="0">
                <a:solidFill>
                  <a:srgbClr val="0C2FB8"/>
                </a:solidFill>
                <a:latin typeface="Arial"/>
                <a:cs typeface="Arial"/>
              </a:rPr>
              <a:t> –</a:t>
            </a:r>
            <a:r>
              <a:rPr lang="es-PR" sz="2150" b="1" spc="-5" dirty="0" smtClean="0">
                <a:solidFill>
                  <a:srgbClr val="0C2FB8"/>
                </a:solidFill>
                <a:latin typeface="Arial"/>
                <a:cs typeface="Arial"/>
              </a:rPr>
              <a:t> </a:t>
            </a:r>
            <a:r>
              <a:rPr lang="es-PR" sz="2000" b="1" dirty="0">
                <a:solidFill>
                  <a:srgbClr val="FF0000"/>
                </a:solidFill>
                <a:latin typeface="Arial"/>
                <a:cs typeface="Arial"/>
              </a:rPr>
              <a:t>Reforzando o </a:t>
            </a:r>
            <a:r>
              <a:rPr lang="es-PR" sz="2000" b="1" dirty="0">
                <a:solidFill>
                  <a:srgbClr val="0C2FB8"/>
                </a:solidFill>
                <a:latin typeface="Arial"/>
                <a:cs typeface="Arial"/>
              </a:rPr>
              <a:t>Respaldando las Soluciones de </a:t>
            </a:r>
            <a:r>
              <a:rPr lang="es-PR" sz="2000" b="1" dirty="0" smtClean="0">
                <a:solidFill>
                  <a:srgbClr val="0C2FB8"/>
                </a:solidFill>
                <a:latin typeface="Arial"/>
                <a:cs typeface="Arial"/>
              </a:rPr>
              <a:t>Seguridad</a:t>
            </a:r>
            <a:endParaRPr lang="es-PR" sz="2150" dirty="0" smtClean="0">
              <a:latin typeface="Arial"/>
              <a:cs typeface="Arial"/>
            </a:endParaRPr>
          </a:p>
          <a:p>
            <a:pPr marL="397510" indent="-342900">
              <a:lnSpc>
                <a:spcPct val="100000"/>
              </a:lnSpc>
              <a:buClr>
                <a:srgbClr val="0C2FB8"/>
              </a:buClr>
              <a:buFont typeface="Wingdings"/>
              <a:buChar char=""/>
              <a:tabLst>
                <a:tab pos="398145" algn="l"/>
              </a:tabLst>
            </a:pPr>
            <a:r>
              <a:rPr lang="es-PR" sz="2150" spc="-5" dirty="0" smtClean="0">
                <a:latin typeface="Arial"/>
                <a:cs typeface="Arial"/>
              </a:rPr>
              <a:t>“</a:t>
            </a:r>
            <a:r>
              <a:rPr lang="es-PR" sz="2150" spc="-5" dirty="0" err="1" smtClean="0">
                <a:solidFill>
                  <a:srgbClr val="FF0000"/>
                </a:solidFill>
                <a:latin typeface="Arial"/>
                <a:cs typeface="Arial"/>
              </a:rPr>
              <a:t>Spotters</a:t>
            </a:r>
            <a:r>
              <a:rPr lang="es-PR" sz="2150" spc="-5" dirty="0" smtClean="0">
                <a:solidFill>
                  <a:srgbClr val="FF0000"/>
                </a:solidFill>
                <a:latin typeface="Arial"/>
                <a:cs typeface="Arial"/>
              </a:rPr>
              <a:t>”</a:t>
            </a:r>
            <a:r>
              <a:rPr lang="es-PR" sz="2150" spc="-5" dirty="0" smtClean="0">
                <a:latin typeface="Arial"/>
                <a:cs typeface="Arial"/>
              </a:rPr>
              <a:t> y Conductores acuerdan las señales de mano antes de retroceder.</a:t>
            </a:r>
            <a:endParaRPr lang="es-PR" sz="2150" dirty="0" smtClean="0">
              <a:latin typeface="Arial"/>
              <a:cs typeface="Arial"/>
            </a:endParaRPr>
          </a:p>
          <a:p>
            <a:pPr marL="397510" indent="-342900">
              <a:buClr>
                <a:srgbClr val="0C2FB8"/>
              </a:buClr>
              <a:buFont typeface="Wingdings"/>
              <a:buChar char=""/>
              <a:tabLst>
                <a:tab pos="398145" algn="l"/>
              </a:tabLst>
            </a:pPr>
            <a:r>
              <a:rPr lang="es-PR" sz="2000" b="1" dirty="0" smtClean="0">
                <a:solidFill>
                  <a:srgbClr val="FF0000"/>
                </a:solidFill>
                <a:latin typeface="Arial"/>
                <a:cs typeface="Arial"/>
              </a:rPr>
              <a:t>“</a:t>
            </a:r>
            <a:r>
              <a:rPr lang="es-PR" sz="2000" b="1" dirty="0" err="1" smtClean="0">
                <a:solidFill>
                  <a:srgbClr val="FF0000"/>
                </a:solidFill>
                <a:latin typeface="Arial"/>
                <a:cs typeface="Arial"/>
              </a:rPr>
              <a:t>Spotters</a:t>
            </a:r>
            <a:r>
              <a:rPr lang="es-PR" sz="2000" b="1" dirty="0" smtClean="0">
                <a:solidFill>
                  <a:srgbClr val="FF0000"/>
                </a:solidFill>
                <a:latin typeface="Arial"/>
                <a:cs typeface="Arial"/>
              </a:rPr>
              <a:t>”</a:t>
            </a:r>
            <a:r>
              <a:rPr lang="es-PR" sz="2150" spc="-5" dirty="0" smtClean="0">
                <a:latin typeface="Arial"/>
                <a:cs typeface="Arial"/>
              </a:rPr>
              <a:t> deben mantener contacto visual con el conductor.</a:t>
            </a:r>
            <a:endParaRPr lang="es-PR" sz="2150" dirty="0" smtClean="0">
              <a:latin typeface="Arial"/>
              <a:cs typeface="Arial"/>
            </a:endParaRPr>
          </a:p>
          <a:p>
            <a:pPr marL="397510" indent="-342900">
              <a:buClr>
                <a:srgbClr val="0C2FB8"/>
              </a:buClr>
              <a:buFont typeface="Wingdings"/>
              <a:buChar char=""/>
              <a:tabLst>
                <a:tab pos="398145" algn="l"/>
              </a:tabLst>
            </a:pPr>
            <a:r>
              <a:rPr lang="es-PR" sz="2150" spc="-5" dirty="0" smtClean="0">
                <a:latin typeface="Arial"/>
                <a:cs typeface="Arial"/>
              </a:rPr>
              <a:t>Los conductores deben parar el retroceso inmediatamente si ellos pierden de vista al </a:t>
            </a:r>
            <a:r>
              <a:rPr lang="es-PR" sz="2000" b="1" dirty="0" smtClean="0">
                <a:solidFill>
                  <a:srgbClr val="FF0000"/>
                </a:solidFill>
                <a:latin typeface="Arial"/>
                <a:cs typeface="Arial"/>
              </a:rPr>
              <a:t>“</a:t>
            </a:r>
            <a:r>
              <a:rPr lang="es-PR" sz="2000" b="1" dirty="0" err="1" smtClean="0">
                <a:solidFill>
                  <a:srgbClr val="FF0000"/>
                </a:solidFill>
                <a:latin typeface="Arial"/>
                <a:cs typeface="Arial"/>
              </a:rPr>
              <a:t>Spotters</a:t>
            </a:r>
            <a:r>
              <a:rPr lang="es-PR" sz="2000" b="1" dirty="0" smtClean="0">
                <a:solidFill>
                  <a:srgbClr val="FF0000"/>
                </a:solidFill>
                <a:latin typeface="Arial"/>
                <a:cs typeface="Arial"/>
              </a:rPr>
              <a:t>”</a:t>
            </a:r>
            <a:endParaRPr lang="es-PR" sz="2150" dirty="0" smtClean="0">
              <a:latin typeface="Arial"/>
              <a:cs typeface="Arial"/>
            </a:endParaRPr>
          </a:p>
          <a:p>
            <a:pPr marL="397510" marR="577850" indent="-342900">
              <a:buClr>
                <a:srgbClr val="0C2FB8"/>
              </a:buClr>
              <a:buFont typeface="Wingdings"/>
              <a:buChar char=""/>
              <a:tabLst>
                <a:tab pos="398145" algn="l"/>
              </a:tabLst>
            </a:pPr>
            <a:r>
              <a:rPr lang="es-PR" sz="2150" dirty="0" smtClean="0">
                <a:latin typeface="Arial"/>
                <a:cs typeface="Arial"/>
              </a:rPr>
              <a:t>Los </a:t>
            </a:r>
            <a:r>
              <a:rPr lang="es-PR" sz="2000" b="1" dirty="0" smtClean="0">
                <a:solidFill>
                  <a:srgbClr val="FF0000"/>
                </a:solidFill>
                <a:latin typeface="Arial"/>
                <a:cs typeface="Arial"/>
              </a:rPr>
              <a:t>“</a:t>
            </a:r>
            <a:r>
              <a:rPr lang="es-PR" sz="2000" b="1" dirty="0" err="1" smtClean="0">
                <a:solidFill>
                  <a:srgbClr val="FF0000"/>
                </a:solidFill>
                <a:latin typeface="Arial"/>
                <a:cs typeface="Arial"/>
              </a:rPr>
              <a:t>Spotters</a:t>
            </a:r>
            <a:r>
              <a:rPr lang="es-PR" sz="2000" b="1" dirty="0" smtClean="0">
                <a:solidFill>
                  <a:srgbClr val="FF0000"/>
                </a:solidFill>
                <a:latin typeface="Arial"/>
                <a:cs typeface="Arial"/>
              </a:rPr>
              <a:t>”</a:t>
            </a:r>
            <a:r>
              <a:rPr lang="es-PR" sz="2150" dirty="0" smtClean="0">
                <a:latin typeface="Arial"/>
                <a:cs typeface="Arial"/>
              </a:rPr>
              <a:t> no deben tener tareas adicionales cuando están en la </a:t>
            </a:r>
            <a:r>
              <a:rPr lang="es-PR" sz="2150" dirty="0" err="1" smtClean="0">
                <a:latin typeface="Arial"/>
                <a:cs typeface="Arial"/>
              </a:rPr>
              <a:t>pocisión</a:t>
            </a:r>
            <a:r>
              <a:rPr lang="es-PR" sz="2150" dirty="0" smtClean="0">
                <a:latin typeface="Arial"/>
                <a:cs typeface="Arial"/>
              </a:rPr>
              <a:t> de </a:t>
            </a:r>
            <a:r>
              <a:rPr lang="es-PR" sz="2000" b="1" dirty="0" smtClean="0">
                <a:solidFill>
                  <a:srgbClr val="FF0000"/>
                </a:solidFill>
                <a:latin typeface="Arial"/>
                <a:cs typeface="Arial"/>
              </a:rPr>
              <a:t>“</a:t>
            </a:r>
            <a:r>
              <a:rPr lang="es-PR" sz="2000" b="1" dirty="0" err="1" smtClean="0">
                <a:solidFill>
                  <a:srgbClr val="FF0000"/>
                </a:solidFill>
                <a:latin typeface="Arial"/>
                <a:cs typeface="Arial"/>
              </a:rPr>
              <a:t>Spotters</a:t>
            </a:r>
            <a:r>
              <a:rPr lang="es-PR" sz="2000" b="1" dirty="0" smtClean="0">
                <a:solidFill>
                  <a:srgbClr val="FF0000"/>
                </a:solidFill>
                <a:latin typeface="Arial"/>
                <a:cs typeface="Arial"/>
              </a:rPr>
              <a:t>”</a:t>
            </a:r>
          </a:p>
          <a:p>
            <a:pPr marL="397510" marR="577850" indent="-342900">
              <a:buClr>
                <a:srgbClr val="0C2FB8"/>
              </a:buClr>
              <a:buFont typeface="Wingdings"/>
              <a:buChar char=""/>
              <a:tabLst>
                <a:tab pos="398145" algn="l"/>
              </a:tabLst>
            </a:pPr>
            <a:r>
              <a:rPr lang="es-PR" sz="2400" spc="-5" dirty="0">
                <a:latin typeface="Arial"/>
                <a:cs typeface="Arial"/>
              </a:rPr>
              <a:t>Los </a:t>
            </a:r>
            <a:r>
              <a:rPr lang="es-PR" sz="2400" b="1" dirty="0">
                <a:solidFill>
                  <a:srgbClr val="FF0000"/>
                </a:solidFill>
                <a:latin typeface="Arial"/>
                <a:cs typeface="Arial"/>
              </a:rPr>
              <a:t>“</a:t>
            </a:r>
            <a:r>
              <a:rPr lang="es-PR" sz="2400" b="1" dirty="0" err="1">
                <a:solidFill>
                  <a:srgbClr val="FF0000"/>
                </a:solidFill>
                <a:latin typeface="Arial"/>
                <a:cs typeface="Arial"/>
              </a:rPr>
              <a:t>Spotters</a:t>
            </a:r>
            <a:r>
              <a:rPr lang="es-PR" sz="2400" b="1" dirty="0">
                <a:solidFill>
                  <a:srgbClr val="FF0000"/>
                </a:solidFill>
                <a:latin typeface="Arial"/>
                <a:cs typeface="Arial"/>
              </a:rPr>
              <a:t>”</a:t>
            </a:r>
            <a:r>
              <a:rPr lang="es-PR" sz="2400" spc="-5" dirty="0" smtClean="0">
                <a:latin typeface="Arial"/>
                <a:cs typeface="Arial"/>
              </a:rPr>
              <a:t> </a:t>
            </a:r>
            <a:r>
              <a:rPr lang="es-PR" sz="2400" spc="-5" dirty="0">
                <a:latin typeface="Arial"/>
                <a:cs typeface="Arial"/>
              </a:rPr>
              <a:t>no deberían tener tereas adicionales mientras están actuando como </a:t>
            </a:r>
            <a:r>
              <a:rPr lang="es-PR" sz="2400" spc="-5" dirty="0">
                <a:solidFill>
                  <a:srgbClr val="FF0000"/>
                </a:solidFill>
                <a:latin typeface="Arial"/>
                <a:cs typeface="Arial"/>
              </a:rPr>
              <a:t>"</a:t>
            </a:r>
            <a:r>
              <a:rPr lang="es-PR" sz="2400" spc="-5" dirty="0" err="1">
                <a:solidFill>
                  <a:srgbClr val="FF0000"/>
                </a:solidFill>
                <a:latin typeface="Arial"/>
                <a:cs typeface="Arial"/>
              </a:rPr>
              <a:t>Spotters</a:t>
            </a:r>
            <a:r>
              <a:rPr lang="es-PR" sz="2400" spc="-5" dirty="0" smtClean="0">
                <a:solidFill>
                  <a:srgbClr val="FF0000"/>
                </a:solidFill>
                <a:latin typeface="Arial"/>
                <a:cs typeface="Arial"/>
              </a:rPr>
              <a:t>"</a:t>
            </a:r>
            <a:endParaRPr lang="es-PR" sz="2150" dirty="0" smtClean="0">
              <a:solidFill>
                <a:srgbClr val="FF0000"/>
              </a:solidFill>
              <a:latin typeface="Arial"/>
              <a:cs typeface="Arial"/>
            </a:endParaRPr>
          </a:p>
          <a:p>
            <a:pPr marL="397510" marR="5080" indent="-342900">
              <a:buClr>
                <a:srgbClr val="0C2FB8"/>
              </a:buClr>
              <a:buFont typeface="Wingdings"/>
              <a:buChar char=""/>
              <a:tabLst>
                <a:tab pos="398145" algn="l"/>
              </a:tabLst>
            </a:pPr>
            <a:r>
              <a:rPr lang="es-PR" sz="2150" spc="-10" dirty="0" smtClean="0">
                <a:latin typeface="Arial"/>
                <a:cs typeface="Arial"/>
              </a:rPr>
              <a:t>Los </a:t>
            </a:r>
            <a:r>
              <a:rPr lang="es-PR" sz="2000" b="1" dirty="0" smtClean="0">
                <a:solidFill>
                  <a:srgbClr val="FF0000"/>
                </a:solidFill>
                <a:latin typeface="Arial"/>
                <a:cs typeface="Arial"/>
              </a:rPr>
              <a:t>“</a:t>
            </a:r>
            <a:r>
              <a:rPr lang="es-PR" sz="2000" b="1" dirty="0" err="1" smtClean="0">
                <a:solidFill>
                  <a:srgbClr val="FF0000"/>
                </a:solidFill>
                <a:latin typeface="Arial"/>
                <a:cs typeface="Arial"/>
              </a:rPr>
              <a:t>Spotters</a:t>
            </a:r>
            <a:r>
              <a:rPr lang="es-PR" sz="2000" b="1" dirty="0" smtClean="0">
                <a:solidFill>
                  <a:srgbClr val="FF0000"/>
                </a:solidFill>
                <a:latin typeface="Arial"/>
                <a:cs typeface="Arial"/>
              </a:rPr>
              <a:t>”</a:t>
            </a:r>
            <a:r>
              <a:rPr lang="es-PR" sz="2150" spc="-10" dirty="0" smtClean="0">
                <a:latin typeface="Arial"/>
                <a:cs typeface="Arial"/>
              </a:rPr>
              <a:t> no deben utilizar teléfonos móviles personales, auriculares personales u otro artículo que pueda suponer una distracción durante las actividades de su trabajo.</a:t>
            </a:r>
            <a:endParaRPr lang="es-PR" sz="2150" dirty="0" smtClean="0">
              <a:latin typeface="Arial"/>
              <a:cs typeface="Arial"/>
            </a:endParaRPr>
          </a:p>
          <a:p>
            <a:pPr marL="397510" marR="887094" indent="-342900">
              <a:buClr>
                <a:srgbClr val="0C2FB8"/>
              </a:buClr>
              <a:buFont typeface="Wingdings"/>
              <a:buChar char=""/>
              <a:tabLst>
                <a:tab pos="398145" algn="l"/>
              </a:tabLst>
            </a:pPr>
            <a:r>
              <a:rPr lang="es-PR" sz="2150" spc="-5" dirty="0" smtClean="0">
                <a:latin typeface="Arial"/>
                <a:cs typeface="Arial"/>
              </a:rPr>
              <a:t>Los </a:t>
            </a:r>
            <a:r>
              <a:rPr lang="es-PR" sz="2000" b="1" dirty="0" smtClean="0">
                <a:solidFill>
                  <a:srgbClr val="FF0000"/>
                </a:solidFill>
                <a:latin typeface="Arial"/>
                <a:cs typeface="Arial"/>
              </a:rPr>
              <a:t>“</a:t>
            </a:r>
            <a:r>
              <a:rPr lang="es-PR" sz="2000" b="1" dirty="0" err="1" smtClean="0">
                <a:solidFill>
                  <a:srgbClr val="FF0000"/>
                </a:solidFill>
                <a:latin typeface="Arial"/>
                <a:cs typeface="Arial"/>
              </a:rPr>
              <a:t>Spotters</a:t>
            </a:r>
            <a:r>
              <a:rPr lang="es-PR" sz="2000" b="1" dirty="0" smtClean="0">
                <a:solidFill>
                  <a:srgbClr val="FF0000"/>
                </a:solidFill>
                <a:latin typeface="Arial"/>
                <a:cs typeface="Arial"/>
              </a:rPr>
              <a:t>”</a:t>
            </a:r>
            <a:r>
              <a:rPr lang="es-PR" sz="2150" spc="-5" dirty="0" smtClean="0">
                <a:latin typeface="Arial"/>
                <a:cs typeface="Arial"/>
              </a:rPr>
              <a:t> deben ponerse ropa de alta visibilidad, especialmente durante las operaciones nocturnas.</a:t>
            </a:r>
            <a:endParaRPr lang="es-PR" sz="2150" dirty="0" smtClean="0">
              <a:latin typeface="Arial"/>
              <a:cs typeface="Arial"/>
            </a:endParaRPr>
          </a:p>
          <a:p>
            <a:pPr marR="87630" algn="ctr">
              <a:lnSpc>
                <a:spcPct val="100000"/>
              </a:lnSpc>
              <a:spcBef>
                <a:spcPts val="1714"/>
              </a:spcBef>
            </a:pPr>
            <a:r>
              <a:rPr lang="en-US" sz="2150" u="sng" dirty="0" smtClean="0">
                <a:solidFill>
                  <a:srgbClr val="134B71"/>
                </a:solidFill>
                <a:latin typeface="Arial"/>
                <a:cs typeface="Arial"/>
                <a:hlinkClick r:id="rId3"/>
              </a:rPr>
              <a:t>Link to Preventing </a:t>
            </a:r>
            <a:r>
              <a:rPr lang="en-US" sz="2150" u="sng" dirty="0" err="1" smtClean="0">
                <a:solidFill>
                  <a:srgbClr val="134B71"/>
                </a:solidFill>
                <a:latin typeface="Arial"/>
                <a:cs typeface="Arial"/>
                <a:hlinkClick r:id="rId3"/>
              </a:rPr>
              <a:t>Backovers</a:t>
            </a:r>
            <a:r>
              <a:rPr lang="en-US" sz="2150" u="sng" dirty="0" smtClean="0">
                <a:solidFill>
                  <a:srgbClr val="134B71"/>
                </a:solidFill>
                <a:latin typeface="Arial"/>
                <a:cs typeface="Arial"/>
                <a:hlinkClick r:id="rId3"/>
              </a:rPr>
              <a:t> on OSHA Website</a:t>
            </a:r>
            <a:endParaRPr lang="es-PR" sz="215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21</a:t>
            </a:r>
          </a:p>
        </p:txBody>
      </p:sp>
      <p:sp>
        <p:nvSpPr>
          <p:cNvPr id="3" name="object 3"/>
          <p:cNvSpPr txBox="1"/>
          <p:nvPr/>
        </p:nvSpPr>
        <p:spPr>
          <a:xfrm>
            <a:off x="439927" y="1100807"/>
            <a:ext cx="8084693"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6" name="Title 5"/>
          <p:cNvSpPr>
            <a:spLocks noGrp="1"/>
          </p:cNvSpPr>
          <p:nvPr>
            <p:ph type="title"/>
          </p:nvPr>
        </p:nvSpPr>
        <p:spPr>
          <a:xfrm>
            <a:off x="459980" y="555156"/>
            <a:ext cx="8072119" cy="492443"/>
          </a:xfrm>
        </p:spPr>
        <p:txBody>
          <a:bodyPr/>
          <a:lstStyle/>
          <a:p>
            <a:r>
              <a:rPr lang="es-ES" sz="3200" kern="1200" dirty="0">
                <a:latin typeface="Arial" charset="0"/>
                <a:cs typeface="Arial" charset="0"/>
              </a:rPr>
              <a:t>Manejo de Materiales y </a:t>
            </a:r>
            <a:r>
              <a:rPr lang="es-ES" sz="3200" kern="1200" dirty="0" smtClean="0">
                <a:latin typeface="Arial" charset="0"/>
                <a:cs typeface="Arial" charset="0"/>
              </a:rPr>
              <a:t>Almacenamiento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405" y="986008"/>
            <a:ext cx="8084693" cy="551433"/>
          </a:xfrm>
          <a:prstGeom prst="rect">
            <a:avLst/>
          </a:prstGeom>
        </p:spPr>
        <p:txBody>
          <a:bodyPr vert="horz" wrap="square" lIns="0" tIns="0" rIns="0" bIns="0" rtlCol="0">
            <a:spAutoFit/>
          </a:bodyPr>
          <a:lstStyle/>
          <a:p>
            <a:pPr marL="12700">
              <a:lnSpc>
                <a:spcPts val="4285"/>
              </a:lnSpc>
              <a:tabLst>
                <a:tab pos="3947795" algn="l"/>
              </a:tabLst>
            </a:pPr>
            <a:r>
              <a:rPr lang="en-US" sz="2300" b="1" dirty="0" err="1" smtClean="0">
                <a:solidFill>
                  <a:srgbClr val="0C2FB8"/>
                </a:solidFill>
                <a:latin typeface="Arial"/>
                <a:cs typeface="Arial"/>
              </a:rPr>
              <a:t>Módulo</a:t>
            </a:r>
            <a:r>
              <a:rPr lang="en-US" sz="2300" b="1" dirty="0" smtClean="0">
                <a:solidFill>
                  <a:srgbClr val="0C2FB8"/>
                </a:solidFill>
                <a:latin typeface="Arial"/>
                <a:cs typeface="Arial"/>
              </a:rPr>
              <a:t> </a:t>
            </a:r>
            <a:r>
              <a:rPr lang="en-US" sz="2300" b="1" dirty="0" smtClean="0">
                <a:solidFill>
                  <a:srgbClr val="0C2FB8"/>
                </a:solidFill>
                <a:latin typeface="Arial"/>
                <a:cs typeface="Arial"/>
              </a:rPr>
              <a:t>2</a:t>
            </a:r>
            <a:endParaRPr sz="2300" dirty="0">
              <a:latin typeface="Arial"/>
              <a:cs typeface="Arial"/>
            </a:endParaRPr>
          </a:p>
        </p:txBody>
      </p:sp>
      <p:sp>
        <p:nvSpPr>
          <p:cNvPr id="3" name="object 3"/>
          <p:cNvSpPr txBox="1"/>
          <p:nvPr/>
        </p:nvSpPr>
        <p:spPr>
          <a:xfrm>
            <a:off x="425132" y="1687322"/>
            <a:ext cx="3906520" cy="1862048"/>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Señales de mano</a:t>
            </a:r>
            <a:endParaRPr lang="es-PR" sz="2400" dirty="0" smtClean="0">
              <a:latin typeface="Arial"/>
              <a:cs typeface="Arial"/>
            </a:endParaRPr>
          </a:p>
          <a:p>
            <a:pPr>
              <a:lnSpc>
                <a:spcPct val="100000"/>
              </a:lnSpc>
              <a:spcBef>
                <a:spcPts val="5"/>
              </a:spcBef>
            </a:pPr>
            <a:endParaRPr lang="es-PR" sz="2500" dirty="0" smtClean="0">
              <a:latin typeface="Times New Roman"/>
              <a:cs typeface="Times New Roman"/>
            </a:endParaRPr>
          </a:p>
          <a:p>
            <a:pPr marL="379730" marR="5080" indent="-338455">
              <a:lnSpc>
                <a:spcPct val="100000"/>
              </a:lnSpc>
              <a:buClr>
                <a:srgbClr val="0C2FB8"/>
              </a:buClr>
              <a:buFont typeface="Wingdings"/>
              <a:buChar char=""/>
              <a:tabLst>
                <a:tab pos="384810" algn="l"/>
              </a:tabLst>
            </a:pPr>
            <a:r>
              <a:rPr lang="es-PR" sz="2400" dirty="0" smtClean="0">
                <a:latin typeface="Arial"/>
                <a:cs typeface="Arial"/>
              </a:rPr>
              <a:t>Uso de señales mano para dirigir a los conductores.</a:t>
            </a:r>
            <a:endParaRPr lang="es-PR" sz="2400" dirty="0">
              <a:latin typeface="Arial"/>
              <a:cs typeface="Arial"/>
            </a:endParaRPr>
          </a:p>
        </p:txBody>
      </p:sp>
      <p:sp>
        <p:nvSpPr>
          <p:cNvPr id="4" name="object 4" title="Captura de pantalla del sitio web de OSHA - prevencion de retrocesos"/>
          <p:cNvSpPr/>
          <p:nvPr/>
        </p:nvSpPr>
        <p:spPr>
          <a:xfrm>
            <a:off x="4721859" y="1696466"/>
            <a:ext cx="3780155" cy="4450334"/>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078351" y="6397233"/>
            <a:ext cx="4305300" cy="215444"/>
          </a:xfrm>
          <a:prstGeom prst="rect">
            <a:avLst/>
          </a:prstGeom>
        </p:spPr>
        <p:txBody>
          <a:bodyPr vert="horz" wrap="square" lIns="0" tIns="0" rIns="0" bIns="0" rtlCol="0">
            <a:spAutoFit/>
          </a:bodyPr>
          <a:lstStyle/>
          <a:p>
            <a:pPr marL="12700">
              <a:lnSpc>
                <a:spcPct val="100000"/>
              </a:lnSpc>
            </a:pPr>
            <a:r>
              <a:rPr lang="en-US" sz="1400" u="heavy" smtClean="0">
                <a:solidFill>
                  <a:srgbClr val="134B71"/>
                </a:solidFill>
                <a:latin typeface="Arial"/>
                <a:cs typeface="Arial"/>
                <a:hlinkClick r:id="rId4"/>
              </a:rPr>
              <a:t>Link to Preventing Backovers on OSHA Website</a:t>
            </a:r>
            <a:endParaRPr sz="14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22</a:t>
            </a:r>
          </a:p>
        </p:txBody>
      </p:sp>
      <p:sp>
        <p:nvSpPr>
          <p:cNvPr id="8" name="Title 7"/>
          <p:cNvSpPr>
            <a:spLocks noGrp="1"/>
          </p:cNvSpPr>
          <p:nvPr>
            <p:ph type="title"/>
          </p:nvPr>
        </p:nvSpPr>
        <p:spPr>
          <a:xfrm>
            <a:off x="42291" y="589905"/>
            <a:ext cx="8072119" cy="492443"/>
          </a:xfrm>
        </p:spPr>
        <p:txBody>
          <a:bodyPr/>
          <a:lstStyle/>
          <a:p>
            <a:r>
              <a:rPr lang="en-US" sz="3200" kern="1200" dirty="0" smtClean="0">
                <a:ea typeface="+mn-ea"/>
              </a:rPr>
              <a:t>   Equipos </a:t>
            </a:r>
            <a:r>
              <a:rPr lang="en-US" sz="3200" kern="1200" dirty="0">
                <a:ea typeface="+mn-ea"/>
              </a:rPr>
              <a:t>para el </a:t>
            </a:r>
            <a:r>
              <a:rPr lang="en-US" sz="3200" kern="1200" dirty="0" err="1">
                <a:ea typeface="+mn-ea"/>
              </a:rPr>
              <a:t>Manejo</a:t>
            </a:r>
            <a:r>
              <a:rPr lang="en-US" sz="3200" kern="1200" dirty="0">
                <a:ea typeface="+mn-ea"/>
              </a:rPr>
              <a:t> de </a:t>
            </a:r>
            <a:r>
              <a:rPr lang="en-US" sz="3200" kern="1200" dirty="0" err="1">
                <a:ea typeface="+mn-ea"/>
              </a:rPr>
              <a:t>Materiales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9773" y="1016804"/>
            <a:ext cx="8150860" cy="480709"/>
          </a:xfrm>
          <a:prstGeom prst="rect">
            <a:avLst/>
          </a:prstGeom>
        </p:spPr>
        <p:txBody>
          <a:bodyPr vert="horz" wrap="square" lIns="0" tIns="0" rIns="0" bIns="0" rtlCol="0">
            <a:spAutoFit/>
          </a:bodyPr>
          <a:lstStyle/>
          <a:p>
            <a:pPr marL="12700">
              <a:lnSpc>
                <a:spcPts val="4285"/>
              </a:lnSpc>
              <a:tabLst>
                <a:tab pos="3947795" algn="l"/>
              </a:tabLst>
            </a:pPr>
            <a:r>
              <a:rPr sz="2300" b="1" dirty="0" err="1" smtClean="0">
                <a:solidFill>
                  <a:srgbClr val="0C2FB8"/>
                </a:solidFill>
                <a:latin typeface="Arial"/>
                <a:cs typeface="Arial"/>
              </a:rPr>
              <a:t>M</a:t>
            </a:r>
            <a:r>
              <a:rPr lang="en-US" sz="2300" b="1" dirty="0" err="1" smtClean="0">
                <a:solidFill>
                  <a:srgbClr val="0C2FB8"/>
                </a:solidFill>
                <a:latin typeface="Arial"/>
                <a:cs typeface="Arial"/>
              </a:rPr>
              <a:t>ódulo</a:t>
            </a:r>
            <a:r>
              <a:rPr lang="en-US" sz="2300" b="1" dirty="0" smtClean="0">
                <a:solidFill>
                  <a:srgbClr val="0C2FB8"/>
                </a:solidFill>
                <a:latin typeface="Arial"/>
                <a:cs typeface="Arial"/>
              </a:rPr>
              <a:t> 2</a:t>
            </a:r>
            <a:endParaRPr sz="2300" dirty="0">
              <a:latin typeface="Arial"/>
              <a:cs typeface="Arial"/>
            </a:endParaRPr>
          </a:p>
        </p:txBody>
      </p:sp>
      <p:sp>
        <p:nvSpPr>
          <p:cNvPr id="3" name="object 3"/>
          <p:cNvSpPr txBox="1"/>
          <p:nvPr/>
        </p:nvSpPr>
        <p:spPr>
          <a:xfrm>
            <a:off x="535940" y="1589513"/>
            <a:ext cx="2664460" cy="369332"/>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Señales de mano</a:t>
            </a:r>
            <a:endParaRPr lang="es-PR" sz="2400" dirty="0">
              <a:latin typeface="Arial"/>
              <a:cs typeface="Arial"/>
            </a:endParaRPr>
          </a:p>
        </p:txBody>
      </p:sp>
      <p:sp>
        <p:nvSpPr>
          <p:cNvPr id="4" name="object 4" title="Caotura de pantalla del sitio web de OSHA - Señales de mano"/>
          <p:cNvSpPr/>
          <p:nvPr/>
        </p:nvSpPr>
        <p:spPr>
          <a:xfrm>
            <a:off x="838200" y="2119670"/>
            <a:ext cx="7381367" cy="4267200"/>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1941322" y="6386870"/>
            <a:ext cx="4305300"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Preventing </a:t>
            </a:r>
            <a:r>
              <a:rPr lang="en-US" sz="1400" u="heavy" dirty="0" err="1" smtClean="0">
                <a:solidFill>
                  <a:srgbClr val="134B71"/>
                </a:solidFill>
                <a:latin typeface="Arial"/>
                <a:cs typeface="Arial"/>
                <a:hlinkClick r:id="rId4"/>
              </a:rPr>
              <a:t>Backovers</a:t>
            </a:r>
            <a:r>
              <a:rPr lang="en-US" sz="1400" u="heavy" dirty="0" smtClean="0">
                <a:solidFill>
                  <a:srgbClr val="134B71"/>
                </a:solidFill>
                <a:latin typeface="Arial"/>
                <a:cs typeface="Arial"/>
                <a:hlinkClick r:id="rId4"/>
              </a:rPr>
              <a:t> on OSHA Website</a:t>
            </a:r>
            <a:endParaRPr sz="14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23</a:t>
            </a:r>
          </a:p>
        </p:txBody>
      </p:sp>
      <p:sp>
        <p:nvSpPr>
          <p:cNvPr id="8" name="Title 7"/>
          <p:cNvSpPr>
            <a:spLocks noGrp="1"/>
          </p:cNvSpPr>
          <p:nvPr>
            <p:ph type="title"/>
          </p:nvPr>
        </p:nvSpPr>
        <p:spPr>
          <a:xfrm>
            <a:off x="421664" y="647805"/>
            <a:ext cx="8072119" cy="553998"/>
          </a:xfrm>
        </p:spPr>
        <p:txBody>
          <a:bodyPr/>
          <a:lstStyle/>
          <a:p>
            <a:r>
              <a:rPr lang="en-US" dirty="0" smtClean="0"/>
              <a:t> </a:t>
            </a:r>
            <a:r>
              <a:rPr lang="en-US" sz="3200" kern="1200" dirty="0">
                <a:ea typeface="+mn-ea"/>
              </a:rPr>
              <a:t>Equipos para el </a:t>
            </a:r>
            <a:r>
              <a:rPr lang="en-US" sz="3200" kern="1200" dirty="0" err="1">
                <a:ea typeface="+mn-ea"/>
              </a:rPr>
              <a:t>Manejo</a:t>
            </a:r>
            <a:r>
              <a:rPr lang="en-US" sz="3200" kern="1200" dirty="0">
                <a:ea typeface="+mn-ea"/>
              </a:rPr>
              <a:t> de </a:t>
            </a:r>
            <a:r>
              <a:rPr lang="en-US" sz="3200" kern="1200" dirty="0" err="1">
                <a:ea typeface="+mn-ea"/>
              </a:rPr>
              <a:t>Materiales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81705"/>
            <a:ext cx="8084693" cy="480709"/>
          </a:xfrm>
          <a:prstGeom prst="rect">
            <a:avLst/>
          </a:prstGeom>
        </p:spPr>
        <p:txBody>
          <a:bodyPr vert="horz" wrap="square" lIns="0" tIns="0" rIns="0" bIns="0" rtlCol="0">
            <a:spAutoFit/>
          </a:bodyPr>
          <a:lstStyle/>
          <a:p>
            <a:pPr marL="12700">
              <a:lnSpc>
                <a:spcPts val="4285"/>
              </a:lnSpc>
              <a:tabLst>
                <a:tab pos="3947795" algn="l"/>
              </a:tabLst>
            </a:pPr>
            <a:r>
              <a:rPr sz="2300" b="1" dirty="0" err="1" smtClean="0">
                <a:solidFill>
                  <a:srgbClr val="0C2FB8"/>
                </a:solidFill>
                <a:latin typeface="Arial"/>
                <a:cs typeface="Arial"/>
              </a:rPr>
              <a:t>M</a:t>
            </a:r>
            <a:r>
              <a:rPr lang="en-US" sz="2300" b="1" dirty="0" err="1" smtClean="0">
                <a:solidFill>
                  <a:srgbClr val="0C2FB8"/>
                </a:solidFill>
                <a:latin typeface="Arial"/>
                <a:cs typeface="Arial"/>
              </a:rPr>
              <a:t>ódulo</a:t>
            </a:r>
            <a:r>
              <a:rPr lang="en-US" sz="2300" b="1" dirty="0" smtClean="0">
                <a:solidFill>
                  <a:srgbClr val="0C2FB8"/>
                </a:solidFill>
                <a:latin typeface="Arial"/>
                <a:cs typeface="Arial"/>
              </a:rPr>
              <a:t> 2</a:t>
            </a:r>
            <a:endParaRPr sz="2300" dirty="0">
              <a:latin typeface="Arial"/>
              <a:cs typeface="Arial"/>
            </a:endParaRPr>
          </a:p>
        </p:txBody>
      </p:sp>
      <p:sp>
        <p:nvSpPr>
          <p:cNvPr id="5" name="object 5"/>
          <p:cNvSpPr txBox="1"/>
          <p:nvPr/>
        </p:nvSpPr>
        <p:spPr>
          <a:xfrm>
            <a:off x="1941322" y="6386870"/>
            <a:ext cx="4305300"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3"/>
              </a:rPr>
              <a:t>Link to Preventing </a:t>
            </a:r>
            <a:r>
              <a:rPr lang="en-US" sz="1400" u="heavy" dirty="0" err="1" smtClean="0">
                <a:solidFill>
                  <a:srgbClr val="134B71"/>
                </a:solidFill>
                <a:latin typeface="Arial"/>
                <a:cs typeface="Arial"/>
                <a:hlinkClick r:id="rId3"/>
              </a:rPr>
              <a:t>Backovers</a:t>
            </a:r>
            <a:r>
              <a:rPr lang="en-US" sz="1400" u="heavy" dirty="0" smtClean="0">
                <a:solidFill>
                  <a:srgbClr val="134B71"/>
                </a:solidFill>
                <a:latin typeface="Arial"/>
                <a:cs typeface="Arial"/>
                <a:hlinkClick r:id="rId3"/>
              </a:rPr>
              <a:t> on OSHA Website</a:t>
            </a:r>
            <a:endParaRPr sz="14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24</a:t>
            </a:r>
          </a:p>
        </p:txBody>
      </p:sp>
      <p:sp>
        <p:nvSpPr>
          <p:cNvPr id="3" name="object 3"/>
          <p:cNvSpPr txBox="1"/>
          <p:nvPr/>
        </p:nvSpPr>
        <p:spPr>
          <a:xfrm>
            <a:off x="491934" y="1615239"/>
            <a:ext cx="5146866" cy="369332"/>
          </a:xfrm>
          <a:prstGeom prst="rect">
            <a:avLst/>
          </a:prstGeom>
        </p:spPr>
        <p:txBody>
          <a:bodyPr vert="horz" wrap="square" lIns="0" tIns="0" rIns="0" bIns="0" rtlCol="0">
            <a:spAutoFit/>
          </a:bodyPr>
          <a:lstStyle/>
          <a:p>
            <a:pPr marL="12700">
              <a:lnSpc>
                <a:spcPct val="100000"/>
              </a:lnSpc>
            </a:pPr>
            <a:r>
              <a:rPr lang="es-PR" sz="2400" b="1" dirty="0" smtClean="0">
                <a:solidFill>
                  <a:srgbClr val="0000CC"/>
                </a:solidFill>
                <a:latin typeface="Arial"/>
                <a:cs typeface="Arial"/>
              </a:rPr>
              <a:t>Señales de mano para Camiones</a:t>
            </a:r>
            <a:endParaRPr lang="es-PR" sz="2400" b="1" dirty="0">
              <a:solidFill>
                <a:srgbClr val="0000CC"/>
              </a:solidFill>
              <a:latin typeface="Arial"/>
              <a:cs typeface="Arial"/>
            </a:endParaRPr>
          </a:p>
        </p:txBody>
      </p:sp>
      <p:sp>
        <p:nvSpPr>
          <p:cNvPr id="4" name="object 4"/>
          <p:cNvSpPr txBox="1"/>
          <p:nvPr/>
        </p:nvSpPr>
        <p:spPr>
          <a:xfrm>
            <a:off x="566051" y="2336800"/>
            <a:ext cx="8012430" cy="2231380"/>
          </a:xfrm>
          <a:prstGeom prst="rect">
            <a:avLst/>
          </a:prstGeom>
          <a:ln w="28575">
            <a:solidFill>
              <a:srgbClr val="006FC0"/>
            </a:solidFill>
          </a:ln>
        </p:spPr>
        <p:txBody>
          <a:bodyPr vert="horz" wrap="square" lIns="0" tIns="0" rIns="0" bIns="0" rtlCol="0">
            <a:spAutoFit/>
          </a:bodyPr>
          <a:lstStyle/>
          <a:p>
            <a:pPr marL="76835" marR="1550035"/>
            <a:r>
              <a:rPr lang="es-PR" sz="2400" i="1" dirty="0" smtClean="0">
                <a:latin typeface="Arial"/>
                <a:cs typeface="Arial"/>
              </a:rPr>
              <a:t>Actividad en clase – El Instructor demostrará con un estudiantes las señales de mano apropiadas</a:t>
            </a:r>
            <a:endParaRPr lang="es-PR" sz="2400" dirty="0" smtClean="0">
              <a:latin typeface="Arial"/>
              <a:cs typeface="Arial"/>
            </a:endParaRPr>
          </a:p>
          <a:p>
            <a:pPr marL="76835" marR="1550035">
              <a:lnSpc>
                <a:spcPct val="100000"/>
              </a:lnSpc>
            </a:pPr>
            <a:endParaRPr lang="es-PR" sz="2400" dirty="0" smtClean="0">
              <a:latin typeface="Arial"/>
              <a:cs typeface="Arial"/>
            </a:endParaRPr>
          </a:p>
          <a:p>
            <a:pPr>
              <a:lnSpc>
                <a:spcPct val="100000"/>
              </a:lnSpc>
              <a:spcBef>
                <a:spcPts val="7"/>
              </a:spcBef>
            </a:pPr>
            <a:endParaRPr lang="es-PR" sz="2500" dirty="0" smtClean="0">
              <a:latin typeface="Times New Roman"/>
              <a:cs typeface="Times New Roman"/>
            </a:endParaRPr>
          </a:p>
          <a:p>
            <a:pPr marL="76835">
              <a:lnSpc>
                <a:spcPct val="100000"/>
              </a:lnSpc>
            </a:pPr>
            <a:r>
              <a:rPr lang="es-PR" sz="2400" dirty="0" smtClean="0">
                <a:latin typeface="Arial"/>
                <a:cs typeface="Arial"/>
              </a:rPr>
              <a:t>Cada asistente demostrará una señal mano.</a:t>
            </a:r>
            <a:endParaRPr lang="es-PR" sz="2400" dirty="0">
              <a:latin typeface="Arial"/>
              <a:cs typeface="Arial"/>
            </a:endParaRPr>
          </a:p>
        </p:txBody>
      </p:sp>
      <p:sp>
        <p:nvSpPr>
          <p:cNvPr id="8" name="Title 7"/>
          <p:cNvSpPr>
            <a:spLocks noGrp="1"/>
          </p:cNvSpPr>
          <p:nvPr>
            <p:ph type="title"/>
          </p:nvPr>
        </p:nvSpPr>
        <p:spPr>
          <a:xfrm>
            <a:off x="491934" y="443776"/>
            <a:ext cx="8499666" cy="553998"/>
          </a:xfrm>
        </p:spPr>
        <p:txBody>
          <a:bodyPr/>
          <a:lstStyle/>
          <a:p>
            <a:r>
              <a:rPr lang="en-US" dirty="0"/>
              <a:t>Equipos para el </a:t>
            </a:r>
            <a:r>
              <a:rPr lang="en-US" dirty="0" err="1"/>
              <a:t>Manejo</a:t>
            </a:r>
            <a:r>
              <a:rPr lang="en-US" dirty="0"/>
              <a:t> de </a:t>
            </a:r>
            <a:r>
              <a:rPr lang="en-US" dirty="0" err="1" smtClean="0"/>
              <a:t>Materiales</a:t>
            </a: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186" y="1150240"/>
            <a:ext cx="822706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smtClean="0">
                <a:solidFill>
                  <a:srgbClr val="0C2FB8"/>
                </a:solidFill>
                <a:latin typeface="Arial" charset="0"/>
                <a:cs typeface="Arial" charset="0"/>
              </a:rPr>
              <a:t>2</a:t>
            </a:r>
            <a:endParaRPr lang="es-ES" sz="2300" b="1" dirty="0">
              <a:solidFill>
                <a:srgbClr val="0C2FB8"/>
              </a:solidFill>
              <a:latin typeface="Arial" charset="0"/>
              <a:cs typeface="Arial"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25</a:t>
            </a:r>
          </a:p>
        </p:txBody>
      </p:sp>
      <p:sp>
        <p:nvSpPr>
          <p:cNvPr id="3" name="object 3"/>
          <p:cNvSpPr txBox="1"/>
          <p:nvPr/>
        </p:nvSpPr>
        <p:spPr>
          <a:xfrm>
            <a:off x="433197" y="1573433"/>
            <a:ext cx="8415122" cy="4431983"/>
          </a:xfrm>
          <a:prstGeom prst="rect">
            <a:avLst/>
          </a:prstGeom>
        </p:spPr>
        <p:txBody>
          <a:bodyPr vert="horz" wrap="square" lIns="0" tIns="0" rIns="0" bIns="0" rtlCol="0">
            <a:spAutoFit/>
          </a:bodyPr>
          <a:lstStyle/>
          <a:p>
            <a:pPr marL="12700" marR="1135380">
              <a:lnSpc>
                <a:spcPct val="100000"/>
              </a:lnSpc>
            </a:pPr>
            <a:r>
              <a:rPr lang="es-PR" sz="2400" b="1" dirty="0" smtClean="0">
                <a:solidFill>
                  <a:srgbClr val="FF0000"/>
                </a:solidFill>
                <a:latin typeface="Arial"/>
                <a:cs typeface="Arial"/>
              </a:rPr>
              <a:t>Peligros Potenciales: </a:t>
            </a:r>
            <a:endParaRPr lang="es-PR" altLang="es-PR" sz="2400" b="1" dirty="0" smtClean="0">
              <a:solidFill>
                <a:srgbClr val="FF0000"/>
              </a:solidFill>
              <a:latin typeface="Arial"/>
              <a:cs typeface="Arial"/>
            </a:endParaRPr>
          </a:p>
          <a:p>
            <a:pPr marL="355600" marR="1135380" indent="-342900">
              <a:lnSpc>
                <a:spcPct val="100000"/>
              </a:lnSpc>
              <a:buClr>
                <a:srgbClr val="002060"/>
              </a:buClr>
              <a:buFont typeface="Wingdings" panose="05000000000000000000" pitchFamily="2" charset="2"/>
              <a:buChar char="q"/>
            </a:pPr>
            <a:r>
              <a:rPr lang="es-PR" altLang="es-PR" sz="2400" dirty="0" smtClean="0">
                <a:latin typeface="inherit"/>
              </a:rPr>
              <a:t>Resbalones, caídas y tropiezos pueden ocurrir en los equipos o en el patio de almacenaje debido a superficies resbalosas por las inclemencias del tiempo o por obstrucciones en los caminos.</a:t>
            </a:r>
            <a:r>
              <a:rPr lang="es-PR" altLang="es-PR" sz="1200" dirty="0" smtClean="0"/>
              <a:t> </a:t>
            </a:r>
            <a:endParaRPr lang="es-PR" altLang="es-PR" sz="3600" dirty="0" smtClean="0">
              <a:latin typeface="Arial" panose="020B0604020202020204" pitchFamily="34" charset="0"/>
            </a:endParaRPr>
          </a:p>
          <a:p>
            <a:pPr marL="12700">
              <a:lnSpc>
                <a:spcPct val="100000"/>
              </a:lnSpc>
            </a:pPr>
            <a:r>
              <a:rPr lang="es-PR" sz="2400" b="1" dirty="0" smtClean="0">
                <a:solidFill>
                  <a:srgbClr val="00AF50"/>
                </a:solidFill>
                <a:latin typeface="Arial"/>
                <a:cs typeface="Arial"/>
              </a:rPr>
              <a:t>Prevención de Peligros:</a:t>
            </a:r>
            <a:endParaRPr lang="es-PR" sz="2400" dirty="0" smtClean="0">
              <a:latin typeface="Arial"/>
              <a:cs typeface="Arial"/>
            </a:endParaRPr>
          </a:p>
          <a:p>
            <a:pPr marL="355600" indent="-342900">
              <a:lnSpc>
                <a:spcPct val="100000"/>
              </a:lnSpc>
              <a:buClr>
                <a:srgbClr val="00AF50"/>
              </a:buClr>
              <a:buFont typeface="Wingdings"/>
              <a:buChar char=""/>
              <a:tabLst>
                <a:tab pos="355600" algn="l"/>
              </a:tabLst>
            </a:pPr>
            <a:r>
              <a:rPr lang="es-PR" sz="2400" dirty="0" smtClean="0">
                <a:latin typeface="Arial"/>
                <a:cs typeface="Arial"/>
              </a:rPr>
              <a:t>Mantenga la superficie libre de hielo y nieve.</a:t>
            </a:r>
          </a:p>
          <a:p>
            <a:pPr marL="355600" indent="-342900">
              <a:lnSpc>
                <a:spcPct val="100000"/>
              </a:lnSpc>
              <a:buClr>
                <a:srgbClr val="00AF50"/>
              </a:buClr>
              <a:buFont typeface="Wingdings"/>
              <a:buChar char=""/>
              <a:tabLst>
                <a:tab pos="355600" algn="l"/>
              </a:tabLst>
            </a:pPr>
            <a:r>
              <a:rPr lang="es-PR" sz="2400" dirty="0" smtClean="0">
                <a:latin typeface="Arial"/>
                <a:cs typeface="Arial"/>
              </a:rPr>
              <a:t>Use calzado apropiado con suela antideslizante</a:t>
            </a:r>
            <a:r>
              <a:rPr lang="es-PR" sz="2400" dirty="0" smtClean="0">
                <a:solidFill>
                  <a:srgbClr val="FF0000"/>
                </a:solidFill>
                <a:latin typeface="Arial"/>
                <a:cs typeface="Arial"/>
              </a:rPr>
              <a:t>.</a:t>
            </a:r>
          </a:p>
          <a:p>
            <a:pPr marL="355600" indent="-342900">
              <a:lnSpc>
                <a:spcPct val="100000"/>
              </a:lnSpc>
              <a:buClr>
                <a:srgbClr val="00AF50"/>
              </a:buClr>
              <a:buFont typeface="Wingdings"/>
              <a:buChar char=""/>
              <a:tabLst>
                <a:tab pos="355600" algn="l"/>
              </a:tabLst>
            </a:pPr>
            <a:r>
              <a:rPr lang="es-PR" sz="2400" dirty="0" smtClean="0">
                <a:latin typeface="Arial"/>
                <a:cs typeface="Arial"/>
              </a:rPr>
              <a:t>Mantenga los pasillos libre de escombros.</a:t>
            </a:r>
          </a:p>
          <a:p>
            <a:pPr marL="355600" indent="-342900">
              <a:lnSpc>
                <a:spcPct val="100000"/>
              </a:lnSpc>
              <a:buClr>
                <a:srgbClr val="00AF50"/>
              </a:buClr>
              <a:buFont typeface="Wingdings"/>
              <a:buChar char=""/>
              <a:tabLst>
                <a:tab pos="355600" algn="l"/>
              </a:tabLst>
            </a:pPr>
            <a:r>
              <a:rPr lang="es-PR" sz="2400" dirty="0" smtClean="0">
                <a:latin typeface="Arial"/>
                <a:cs typeface="Arial"/>
              </a:rPr>
              <a:t>No trabaje fatigado.</a:t>
            </a:r>
          </a:p>
          <a:p>
            <a:pPr marL="355600" marR="5080" indent="-342900">
              <a:lnSpc>
                <a:spcPct val="100000"/>
              </a:lnSpc>
              <a:buClr>
                <a:srgbClr val="00AF50"/>
              </a:buClr>
              <a:buFont typeface="Wingdings"/>
              <a:buChar char=""/>
              <a:tabLst>
                <a:tab pos="355600" algn="l"/>
              </a:tabLst>
            </a:pPr>
            <a:r>
              <a:rPr lang="es-PR" sz="2400" dirty="0" smtClean="0">
                <a:latin typeface="Arial"/>
                <a:cs typeface="Arial"/>
              </a:rPr>
              <a:t>Use protección de caídas cuando se trabaje en plataformas sobre 4 pies de altura.</a:t>
            </a:r>
            <a:endParaRPr lang="es-PR" sz="2400" dirty="0">
              <a:latin typeface="Arial"/>
              <a:cs typeface="Arial"/>
            </a:endParaRPr>
          </a:p>
        </p:txBody>
      </p:sp>
      <p:sp>
        <p:nvSpPr>
          <p:cNvPr id="7" name="Title 6"/>
          <p:cNvSpPr>
            <a:spLocks noGrp="1"/>
          </p:cNvSpPr>
          <p:nvPr>
            <p:ph type="title"/>
          </p:nvPr>
        </p:nvSpPr>
        <p:spPr>
          <a:xfrm>
            <a:off x="417154" y="588547"/>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charset="0"/>
                <a:ea typeface="+mn-ea"/>
                <a:cs typeface="Arial" charset="0"/>
              </a:rPr>
              <a:t>Manejo de Materiales y Almacenamiento </a:t>
            </a:r>
            <a:r>
              <a:rPr lang="es-ES" sz="3200" kern="1200" dirty="0" smtClean="0">
                <a:latin typeface="Arial" charset="0"/>
                <a:ea typeface="+mn-ea"/>
                <a:cs typeface="Arial" charset="0"/>
              </a:rPr>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6478" y="1072612"/>
            <a:ext cx="8084693"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a:solidFill>
                  <a:srgbClr val="0C2FB8"/>
                </a:solidFill>
                <a:latin typeface="Arial" charset="0"/>
                <a:cs typeface="Arial" charset="0"/>
              </a:rPr>
              <a:t>2</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26</a:t>
            </a:r>
          </a:p>
        </p:txBody>
      </p:sp>
      <p:sp>
        <p:nvSpPr>
          <p:cNvPr id="3" name="object 3"/>
          <p:cNvSpPr txBox="1"/>
          <p:nvPr/>
        </p:nvSpPr>
        <p:spPr>
          <a:xfrm>
            <a:off x="576478" y="1684305"/>
            <a:ext cx="7822540" cy="4431983"/>
          </a:xfrm>
          <a:prstGeom prst="rect">
            <a:avLst/>
          </a:prstGeom>
        </p:spPr>
        <p:txBody>
          <a:bodyPr vert="horz" wrap="square" lIns="0" tIns="0" rIns="0" bIns="0" rtlCol="0">
            <a:spAutoFit/>
          </a:bodyPr>
          <a:lstStyle/>
          <a:p>
            <a:pPr marL="12700" marR="725805">
              <a:lnSpc>
                <a:spcPct val="100000"/>
              </a:lnSpc>
            </a:pPr>
            <a:r>
              <a:rPr lang="es-PR" sz="2400" b="1" dirty="0" smtClean="0">
                <a:solidFill>
                  <a:srgbClr val="FF0000"/>
                </a:solidFill>
                <a:latin typeface="Arial"/>
                <a:cs typeface="Arial"/>
              </a:rPr>
              <a:t>Potencial de Peligro - Cargas inestables debido al desplazamiento durante el trasporte.</a:t>
            </a:r>
          </a:p>
          <a:p>
            <a:pPr marL="12700" marR="725805">
              <a:lnSpc>
                <a:spcPct val="100000"/>
              </a:lnSpc>
            </a:pPr>
            <a:endParaRPr lang="es-PR" sz="2400" b="1" dirty="0" smtClean="0">
              <a:solidFill>
                <a:srgbClr val="FF0000"/>
              </a:solidFill>
              <a:latin typeface="Arial"/>
              <a:cs typeface="Arial"/>
            </a:endParaRPr>
          </a:p>
          <a:p>
            <a:pPr marL="12700" marR="725805">
              <a:lnSpc>
                <a:spcPct val="100000"/>
              </a:lnSpc>
            </a:pPr>
            <a:r>
              <a:rPr lang="es-PR" sz="2400" dirty="0" smtClean="0">
                <a:latin typeface="Arial"/>
                <a:cs typeface="Arial"/>
              </a:rPr>
              <a:t>Las cargas pueden desplazarse o volverse inestables durante el transporte o durante la descarga. </a:t>
            </a:r>
          </a:p>
          <a:p>
            <a:pPr marL="12700" marR="725805">
              <a:lnSpc>
                <a:spcPct val="100000"/>
              </a:lnSpc>
            </a:pPr>
            <a:endParaRPr lang="es-PR" sz="2400" dirty="0" smtClean="0">
              <a:latin typeface="Arial"/>
              <a:cs typeface="Arial"/>
            </a:endParaRPr>
          </a:p>
          <a:p>
            <a:pPr marL="12700" marR="725805">
              <a:lnSpc>
                <a:spcPct val="100000"/>
              </a:lnSpc>
            </a:pPr>
            <a:r>
              <a:rPr lang="es-PR" sz="2400" b="1" dirty="0" smtClean="0">
                <a:solidFill>
                  <a:srgbClr val="00AF50"/>
                </a:solidFill>
                <a:latin typeface="Arial"/>
                <a:cs typeface="Arial"/>
              </a:rPr>
              <a:t>Prevención de Peligros:</a:t>
            </a:r>
            <a:endParaRPr lang="es-PR" sz="2400" dirty="0" smtClean="0">
              <a:latin typeface="Arial"/>
              <a:cs typeface="Arial"/>
            </a:endParaRPr>
          </a:p>
          <a:p>
            <a:pPr marL="469900" indent="-457200">
              <a:lnSpc>
                <a:spcPct val="100000"/>
              </a:lnSpc>
              <a:buClr>
                <a:srgbClr val="00AF50"/>
              </a:buClr>
              <a:buFont typeface="Wingdings"/>
              <a:buChar char=""/>
              <a:tabLst>
                <a:tab pos="469900" algn="l"/>
              </a:tabLst>
            </a:pPr>
            <a:r>
              <a:rPr lang="es-PR" sz="2400" dirty="0" smtClean="0">
                <a:latin typeface="Arial"/>
                <a:cs typeface="Arial"/>
              </a:rPr>
              <a:t>Observar y evaluar las cargas a la llegada y durante la descarga.</a:t>
            </a:r>
          </a:p>
          <a:p>
            <a:pPr marL="469900" indent="-457200">
              <a:lnSpc>
                <a:spcPct val="100000"/>
              </a:lnSpc>
              <a:buClr>
                <a:srgbClr val="00AF50"/>
              </a:buClr>
              <a:buFont typeface="Wingdings"/>
              <a:buChar char=""/>
              <a:tabLst>
                <a:tab pos="469900" algn="l"/>
              </a:tabLst>
            </a:pPr>
            <a:r>
              <a:rPr lang="es-PR" sz="2400" dirty="0" smtClean="0">
                <a:latin typeface="Arial"/>
                <a:cs typeface="Arial"/>
              </a:rPr>
              <a:t>Estabilizar y asegurar las cargas</a:t>
            </a:r>
          </a:p>
          <a:p>
            <a:pPr marL="469900" indent="-457200">
              <a:lnSpc>
                <a:spcPct val="100000"/>
              </a:lnSpc>
              <a:buClr>
                <a:srgbClr val="00AF50"/>
              </a:buClr>
              <a:buFont typeface="Wingdings"/>
              <a:buChar char=""/>
              <a:tabLst>
                <a:tab pos="469900" algn="l"/>
              </a:tabLst>
            </a:pPr>
            <a:r>
              <a:rPr lang="es-PR" sz="2400" dirty="0" smtClean="0">
                <a:latin typeface="Arial"/>
                <a:cs typeface="Arial"/>
              </a:rPr>
              <a:t>Aléjese de las cargas inestables.</a:t>
            </a:r>
            <a:endParaRPr lang="es-PR" sz="2400" dirty="0">
              <a:latin typeface="Arial"/>
              <a:cs typeface="Arial"/>
            </a:endParaRPr>
          </a:p>
        </p:txBody>
      </p:sp>
      <p:sp>
        <p:nvSpPr>
          <p:cNvPr id="5" name="Title 4"/>
          <p:cNvSpPr>
            <a:spLocks noGrp="1"/>
          </p:cNvSpPr>
          <p:nvPr>
            <p:ph type="title"/>
          </p:nvPr>
        </p:nvSpPr>
        <p:spPr>
          <a:xfrm>
            <a:off x="152400" y="554709"/>
            <a:ext cx="8991600" cy="553998"/>
          </a:xfrm>
        </p:spPr>
        <p:txBody>
          <a:bodyPr/>
          <a:lstStyle/>
          <a:p>
            <a:pPr marL="12700" marR="0" lvl="0" indent="0" algn="l" defTabSz="914400" rtl="0" eaLnBrk="1" fontAlgn="auto" latinLnBrk="0" hangingPunct="1">
              <a:lnSpc>
                <a:spcPct val="100000"/>
              </a:lnSpc>
              <a:spcBef>
                <a:spcPts val="0"/>
              </a:spcBef>
              <a:spcAft>
                <a:spcPts val="0"/>
              </a:spcAft>
              <a:buClrTx/>
              <a:buSzTx/>
              <a:buFontTx/>
              <a:buNone/>
              <a:tabLst>
                <a:tab pos="3947795" algn="l"/>
                <a:tab pos="4888230" algn="l"/>
              </a:tabLst>
              <a:defRPr/>
            </a:pPr>
            <a:r>
              <a:rPr lang="en-US" dirty="0" smtClean="0"/>
              <a:t>   </a:t>
            </a:r>
            <a:r>
              <a:rPr lang="es-ES" sz="3200" kern="1200" dirty="0">
                <a:latin typeface="Arial" charset="0"/>
                <a:ea typeface="+mn-ea"/>
                <a:cs typeface="Arial" charset="0"/>
              </a:rPr>
              <a:t>Manejo de Materiales y </a:t>
            </a:r>
            <a:r>
              <a:rPr lang="es-ES" sz="3200" kern="1200" dirty="0" smtClean="0">
                <a:latin typeface="Arial" charset="0"/>
                <a:ea typeface="+mn-ea"/>
                <a:cs typeface="Arial" charset="0"/>
              </a:rPr>
              <a:t>Almacenamiento</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19251" y="1631826"/>
            <a:ext cx="8331073" cy="923330"/>
          </a:xfrm>
          <a:prstGeom prst="rect">
            <a:avLst/>
          </a:prstGeom>
        </p:spPr>
        <p:txBody>
          <a:bodyPr vert="horz" wrap="square" lIns="0" tIns="0" rIns="0" bIns="0" rtlCol="0">
            <a:spAutoFit/>
          </a:bodyPr>
          <a:lstStyle/>
          <a:p>
            <a:pPr marL="12700" marR="5080">
              <a:lnSpc>
                <a:spcPct val="100000"/>
              </a:lnSpc>
            </a:pPr>
            <a:r>
              <a:rPr lang="es-PR" sz="2000" b="1" dirty="0" smtClean="0">
                <a:solidFill>
                  <a:srgbClr val="FF0000"/>
                </a:solidFill>
                <a:latin typeface="Arial"/>
                <a:cs typeface="Arial"/>
              </a:rPr>
              <a:t>Peligro Potencial – Cortarse, rasparse, golpearse,  pillarse y lesionarse por contacto con materiales de bordes afilados y la posibilidad de quedar pillado entre los materiales</a:t>
            </a:r>
            <a:endParaRPr lang="es-PR" sz="2000" dirty="0">
              <a:latin typeface="Arial"/>
              <a:cs typeface="Arial"/>
            </a:endParaRPr>
          </a:p>
        </p:txBody>
      </p:sp>
      <p:sp>
        <p:nvSpPr>
          <p:cNvPr id="4" name="object 4" title="Material fabricado y material proveniente de la planta tendrá bordes afilados. Siempre pónganse la vestimenta apropiada."/>
          <p:cNvSpPr/>
          <p:nvPr/>
        </p:nvSpPr>
        <p:spPr>
          <a:xfrm>
            <a:off x="716038" y="2917405"/>
            <a:ext cx="3968750" cy="29764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title="Material fabricado y material proveniente de la planta tendrá bordes afilados. Siempre pónganse la vestimenta apropiada."/>
          <p:cNvSpPr/>
          <p:nvPr/>
        </p:nvSpPr>
        <p:spPr>
          <a:xfrm>
            <a:off x="4790059" y="2917405"/>
            <a:ext cx="4076954" cy="29764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p:nvPr/>
        </p:nvSpPr>
        <p:spPr>
          <a:xfrm>
            <a:off x="1508442" y="5981202"/>
            <a:ext cx="6563233" cy="492443"/>
          </a:xfrm>
          <a:prstGeom prst="rect">
            <a:avLst/>
          </a:prstGeom>
        </p:spPr>
        <p:txBody>
          <a:bodyPr vert="horz" wrap="square" lIns="0" tIns="0" rIns="0" bIns="0" rtlCol="0">
            <a:spAutoFit/>
          </a:bodyPr>
          <a:lstStyle/>
          <a:p>
            <a:pPr marL="12700" algn="ctr">
              <a:lnSpc>
                <a:spcPct val="100000"/>
              </a:lnSpc>
            </a:pPr>
            <a:r>
              <a:rPr lang="es-PR" sz="1600" spc="-10" dirty="0" smtClean="0">
                <a:latin typeface="Arial"/>
                <a:cs typeface="Arial"/>
              </a:rPr>
              <a:t>Material fabricado y material proveniente de la planta tendrá bordes afilados</a:t>
            </a:r>
            <a:r>
              <a:rPr lang="es-PR" sz="1600" dirty="0" smtClean="0">
                <a:latin typeface="Arial"/>
                <a:cs typeface="Arial"/>
              </a:rPr>
              <a:t>. Siempre pónganse la vestimenta apropiada.</a:t>
            </a:r>
            <a:endParaRPr lang="es-PR" sz="1600" dirty="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27</a:t>
            </a:r>
          </a:p>
        </p:txBody>
      </p:sp>
      <p:sp>
        <p:nvSpPr>
          <p:cNvPr id="8" name="Title 7"/>
          <p:cNvSpPr>
            <a:spLocks noGrp="1"/>
          </p:cNvSpPr>
          <p:nvPr>
            <p:ph type="title"/>
          </p:nvPr>
        </p:nvSpPr>
        <p:spPr>
          <a:xfrm>
            <a:off x="326899" y="523830"/>
            <a:ext cx="8359901" cy="1354217"/>
          </a:xfrm>
        </p:spPr>
        <p:txBody>
          <a:bodyPr/>
          <a:lstStyle/>
          <a:p>
            <a:pPr marL="12700" marR="0" lvl="0" indent="0" algn="l" defTabSz="914400" rtl="0" eaLnBrk="1" fontAlgn="auto" latinLnBrk="0" hangingPunct="1">
              <a:lnSpc>
                <a:spcPct val="100000"/>
              </a:lnSpc>
              <a:spcBef>
                <a:spcPts val="35"/>
              </a:spcBef>
              <a:spcAft>
                <a:spcPts val="0"/>
              </a:spcAft>
              <a:buClrTx/>
              <a:buSzTx/>
              <a:buFontTx/>
              <a:buNone/>
              <a:tabLst/>
              <a:defRPr/>
            </a:pPr>
            <a:r>
              <a:rPr lang="en-US" dirty="0" smtClean="0"/>
              <a:t>  </a:t>
            </a:r>
            <a:r>
              <a:rPr lang="es-ES" sz="3200" kern="1200" dirty="0" smtClean="0">
                <a:latin typeface="Arial" charset="0"/>
                <a:ea typeface="+mn-ea"/>
                <a:cs typeface="Arial" charset="0"/>
              </a:rPr>
              <a:t>Manejo </a:t>
            </a:r>
            <a:r>
              <a:rPr lang="es-ES" sz="3200" kern="1200" dirty="0">
                <a:latin typeface="Arial" charset="0"/>
                <a:ea typeface="+mn-ea"/>
                <a:cs typeface="Arial" charset="0"/>
              </a:rPr>
              <a:t>de Materiales y </a:t>
            </a:r>
            <a:r>
              <a:rPr lang="es-ES" sz="3200" kern="1200" dirty="0" smtClean="0">
                <a:latin typeface="Arial" charset="0"/>
                <a:ea typeface="+mn-ea"/>
                <a:cs typeface="Arial" charset="0"/>
              </a:rPr>
              <a:t>Almacenamiento</a:t>
            </a:r>
            <a:br>
              <a:rPr lang="es-ES" sz="3200" kern="1200" dirty="0" smtClean="0">
                <a:latin typeface="Arial" charset="0"/>
                <a:ea typeface="+mn-ea"/>
                <a:cs typeface="Arial" charset="0"/>
              </a:rPr>
            </a:br>
            <a:r>
              <a:rPr lang="es-ES" sz="2800" kern="1200" dirty="0">
                <a:latin typeface="Arial" charset="0"/>
                <a:ea typeface="+mn-ea"/>
                <a:cs typeface="Arial" charset="0"/>
              </a:rPr>
              <a:t> </a:t>
            </a:r>
            <a:r>
              <a:rPr lang="es-ES" sz="2800" kern="1200" dirty="0" smtClean="0">
                <a:latin typeface="Arial" charset="0"/>
                <a:ea typeface="+mn-ea"/>
                <a:cs typeface="Arial" charset="0"/>
              </a:rPr>
              <a:t>  </a:t>
            </a:r>
            <a:r>
              <a:rPr lang="es-ES" sz="2300" kern="1200" dirty="0">
                <a:latin typeface="Arial" charset="0"/>
                <a:ea typeface="+mn-ea"/>
                <a:cs typeface="Arial" charset="0"/>
              </a:rPr>
              <a:t>Módulo 2</a:t>
            </a:r>
            <a:br>
              <a:rPr lang="es-ES" sz="2300" kern="1200" dirty="0">
                <a:latin typeface="Arial" charset="0"/>
                <a:ea typeface="+mn-ea"/>
                <a:cs typeface="Arial" charset="0"/>
              </a:rPr>
            </a:b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6478" y="1684305"/>
            <a:ext cx="7933347" cy="2215991"/>
          </a:xfrm>
          <a:prstGeom prst="rect">
            <a:avLst/>
          </a:prstGeom>
        </p:spPr>
        <p:txBody>
          <a:bodyPr vert="horz" wrap="square" lIns="0" tIns="0" rIns="0" bIns="0" rtlCol="0">
            <a:spAutoFit/>
          </a:bodyPr>
          <a:lstStyle/>
          <a:p>
            <a:pPr marL="12700" marR="5080">
              <a:lnSpc>
                <a:spcPct val="100000"/>
              </a:lnSpc>
            </a:pPr>
            <a:r>
              <a:rPr lang="es-PR" sz="2400" b="1" dirty="0" smtClean="0">
                <a:solidFill>
                  <a:srgbClr val="FF0000"/>
                </a:solidFill>
                <a:latin typeface="Arial"/>
                <a:cs typeface="Arial"/>
              </a:rPr>
              <a:t>Posibilidad de Riesgo - Cortes y raspaduras por material con bordes afilados</a:t>
            </a:r>
          </a:p>
          <a:p>
            <a:pPr marL="12700" marR="5080">
              <a:lnSpc>
                <a:spcPct val="100000"/>
              </a:lnSpc>
            </a:pPr>
            <a:r>
              <a:rPr lang="es-PR" sz="2400" b="1" dirty="0" smtClean="0">
                <a:solidFill>
                  <a:srgbClr val="00AF50"/>
                </a:solidFill>
                <a:latin typeface="Arial"/>
                <a:cs typeface="Arial"/>
              </a:rPr>
              <a:t>Prevención de Peligros:</a:t>
            </a:r>
            <a:endParaRPr lang="es-PR" sz="2400" dirty="0" smtClean="0">
              <a:latin typeface="Arial"/>
              <a:cs typeface="Arial"/>
            </a:endParaRPr>
          </a:p>
          <a:p>
            <a:pPr marL="299085" indent="-286385">
              <a:buClr>
                <a:srgbClr val="00AF50"/>
              </a:buClr>
              <a:buFont typeface="Wingdings"/>
              <a:buChar char=""/>
              <a:tabLst>
                <a:tab pos="299720" algn="l"/>
              </a:tabLst>
            </a:pPr>
            <a:r>
              <a:rPr lang="es-PR" sz="2400" dirty="0" smtClean="0">
                <a:latin typeface="Arial"/>
                <a:cs typeface="Arial"/>
              </a:rPr>
              <a:t>Use vestimenta apropiada para la </a:t>
            </a:r>
            <a:r>
              <a:rPr lang="es-PR" sz="2400" dirty="0">
                <a:latin typeface="Arial"/>
                <a:cs typeface="Arial"/>
              </a:rPr>
              <a:t>protección personal.</a:t>
            </a:r>
            <a:endParaRPr lang="es-PR" sz="2400" dirty="0" smtClean="0">
              <a:latin typeface="Arial"/>
              <a:cs typeface="Arial"/>
            </a:endParaRPr>
          </a:p>
          <a:p>
            <a:pPr marL="299085" indent="-286385">
              <a:lnSpc>
                <a:spcPct val="100000"/>
              </a:lnSpc>
              <a:buClr>
                <a:srgbClr val="00AF50"/>
              </a:buClr>
              <a:buFont typeface="Wingdings"/>
              <a:buChar char=""/>
              <a:tabLst>
                <a:tab pos="299720" algn="l"/>
              </a:tabLst>
            </a:pPr>
            <a:r>
              <a:rPr lang="es-PR" sz="2400" dirty="0" smtClean="0">
                <a:latin typeface="Arial"/>
                <a:cs typeface="Arial"/>
              </a:rPr>
              <a:t>Maneje los materiales apropiadamente.</a:t>
            </a:r>
          </a:p>
          <a:p>
            <a:pPr marL="299085" indent="-286385">
              <a:lnSpc>
                <a:spcPct val="100000"/>
              </a:lnSpc>
              <a:buClr>
                <a:srgbClr val="00AF50"/>
              </a:buClr>
              <a:buFont typeface="Wingdings"/>
              <a:buChar char=""/>
              <a:tabLst>
                <a:tab pos="299720" algn="l"/>
              </a:tabLst>
            </a:pPr>
            <a:r>
              <a:rPr lang="es-PR" sz="2400" dirty="0" smtClean="0">
                <a:latin typeface="Arial"/>
                <a:cs typeface="Arial"/>
              </a:rPr>
              <a:t>Use las herramientas apropiadamente.</a:t>
            </a:r>
            <a:endParaRPr lang="es-PR" sz="2400" dirty="0">
              <a:latin typeface="Arial"/>
              <a:cs typeface="Arial"/>
            </a:endParaRPr>
          </a:p>
        </p:txBody>
      </p:sp>
      <p:sp>
        <p:nvSpPr>
          <p:cNvPr id="4" name="object 4" title="Foto - Casco de seguridad"/>
          <p:cNvSpPr/>
          <p:nvPr/>
        </p:nvSpPr>
        <p:spPr>
          <a:xfrm>
            <a:off x="5316664" y="4066365"/>
            <a:ext cx="3193161" cy="23948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28</a:t>
            </a:r>
          </a:p>
        </p:txBody>
      </p:sp>
      <p:sp>
        <p:nvSpPr>
          <p:cNvPr id="6" name="Title 5"/>
          <p:cNvSpPr>
            <a:spLocks noGrp="1"/>
          </p:cNvSpPr>
          <p:nvPr>
            <p:ph type="title"/>
          </p:nvPr>
        </p:nvSpPr>
        <p:spPr>
          <a:xfrm>
            <a:off x="441717" y="644731"/>
            <a:ext cx="8072119" cy="1215717"/>
          </a:xfrm>
        </p:spPr>
        <p:txBody>
          <a:bodyPr/>
          <a:lstStyle/>
          <a:p>
            <a:pPr marL="12700" marR="0" lvl="0" indent="0" algn="l" defTabSz="914400" rtl="0" eaLnBrk="1" fontAlgn="auto" latinLnBrk="0" hangingPunct="1">
              <a:lnSpc>
                <a:spcPct val="100000"/>
              </a:lnSpc>
              <a:spcBef>
                <a:spcPts val="35"/>
              </a:spcBef>
              <a:spcAft>
                <a:spcPts val="0"/>
              </a:spcAft>
              <a:buClrTx/>
              <a:buSzTx/>
              <a:buFontTx/>
              <a:buNone/>
              <a:tabLst/>
              <a:defRPr/>
            </a:pPr>
            <a:r>
              <a:rPr lang="es-ES" sz="3200" kern="1200" dirty="0">
                <a:latin typeface="Arial" charset="0"/>
                <a:ea typeface="+mn-ea"/>
                <a:cs typeface="Arial" charset="0"/>
              </a:rPr>
              <a:t>Manejo de Materiales y Almacenamiento  </a:t>
            </a:r>
            <a:r>
              <a:rPr lang="es-ES" sz="3200" b="0" kern="1200" dirty="0">
                <a:solidFill>
                  <a:prstClr val="black"/>
                </a:solidFill>
                <a:ea typeface="+mn-ea"/>
              </a:rPr>
              <a:t/>
            </a:r>
            <a:br>
              <a:rPr lang="es-ES" sz="3200" b="0" kern="1200" dirty="0">
                <a:solidFill>
                  <a:prstClr val="black"/>
                </a:solidFill>
                <a:ea typeface="+mn-ea"/>
              </a:rPr>
            </a:br>
            <a:r>
              <a:rPr lang="es-ES" sz="2300" kern="1200" dirty="0">
                <a:latin typeface="Arial" charset="0"/>
                <a:ea typeface="+mn-ea"/>
                <a:cs typeface="Arial" charset="0"/>
              </a:rPr>
              <a:t>Módulo 2</a:t>
            </a:r>
            <a:br>
              <a:rPr lang="es-ES" sz="2300" kern="1200" dirty="0">
                <a:latin typeface="Arial" charset="0"/>
                <a:ea typeface="+mn-ea"/>
                <a:cs typeface="Arial" charset="0"/>
              </a:rPr>
            </a:br>
            <a:endParaRPr lang="en-US" sz="2400" kern="1200" dirty="0">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272" y="1012789"/>
            <a:ext cx="8647113" cy="506998"/>
          </a:xfrm>
          <a:prstGeom prst="rect">
            <a:avLst/>
          </a:prstGeom>
        </p:spPr>
        <p:txBody>
          <a:bodyPr vert="horz" wrap="square" lIns="0" tIns="0" rIns="0" bIns="0" rtlCol="0">
            <a:spAutoFit/>
          </a:bodyPr>
          <a:lstStyle/>
          <a:p>
            <a:pPr marL="12700">
              <a:lnSpc>
                <a:spcPts val="4285"/>
              </a:lnSpc>
              <a:tabLst>
                <a:tab pos="3947795" algn="l"/>
                <a:tab pos="4888230" algn="l"/>
              </a:tabLst>
            </a:pPr>
            <a:r>
              <a:rPr lang="es-ES" sz="2400" b="1" dirty="0" smtClean="0">
                <a:solidFill>
                  <a:srgbClr val="0C2FB8"/>
                </a:solidFill>
                <a:latin typeface="Arial" charset="0"/>
                <a:cs typeface="Arial" charset="0"/>
              </a:rPr>
              <a:t>Módulo </a:t>
            </a:r>
            <a:r>
              <a:rPr lang="es-ES" sz="2400" b="1" dirty="0">
                <a:solidFill>
                  <a:srgbClr val="0C2FB8"/>
                </a:solidFill>
                <a:latin typeface="Arial" charset="0"/>
                <a:cs typeface="Arial" charset="0"/>
              </a:rPr>
              <a:t>2</a:t>
            </a:r>
            <a:r>
              <a:rPr lang="es-ES" sz="3200" b="1" dirty="0">
                <a:solidFill>
                  <a:srgbClr val="0C2FB8"/>
                </a:solidFill>
                <a:latin typeface="Arial" charset="0"/>
                <a:cs typeface="Arial" charset="0"/>
              </a:rPr>
              <a:t>  </a:t>
            </a:r>
            <a:r>
              <a:rPr lang="es-ES" sz="3200" dirty="0">
                <a:latin typeface="Arial" charset="0"/>
                <a:cs typeface="Arial" charset="0"/>
              </a:rPr>
              <a:t> </a:t>
            </a:r>
            <a:endParaRPr lang="en-US" sz="3200" dirty="0">
              <a:latin typeface="Arial" charset="0"/>
              <a:cs typeface="Arial" charset="0"/>
            </a:endParaRPr>
          </a:p>
        </p:txBody>
      </p:sp>
      <p:sp>
        <p:nvSpPr>
          <p:cNvPr id="3" name="object 3"/>
          <p:cNvSpPr txBox="1"/>
          <p:nvPr/>
        </p:nvSpPr>
        <p:spPr>
          <a:xfrm>
            <a:off x="522165" y="1727658"/>
            <a:ext cx="7922354" cy="4662815"/>
          </a:xfrm>
          <a:prstGeom prst="rect">
            <a:avLst/>
          </a:prstGeom>
        </p:spPr>
        <p:txBody>
          <a:bodyPr vert="horz" wrap="square" lIns="0" tIns="0" rIns="0" bIns="0" rtlCol="0">
            <a:spAutoFit/>
          </a:bodyPr>
          <a:lstStyle/>
          <a:p>
            <a:pPr lvl="0">
              <a:lnSpc>
                <a:spcPct val="145090"/>
              </a:lnSpc>
              <a:buClr>
                <a:schemeClr val="dk1"/>
              </a:buClr>
              <a:buSzPct val="55000"/>
            </a:pPr>
            <a:r>
              <a:rPr lang="es-PR" sz="2000" dirty="0">
                <a:solidFill>
                  <a:schemeClr val="dk1"/>
                </a:solidFill>
                <a:latin typeface="Arial" panose="020B0604020202020204" pitchFamily="34" charset="0"/>
                <a:cs typeface="Arial" panose="020B0604020202020204" pitchFamily="34" charset="0"/>
              </a:rPr>
              <a:t>Desarrollo del Programa</a:t>
            </a:r>
            <a:r>
              <a:rPr lang="es-PR" sz="2000" dirty="0" smtClean="0">
                <a:solidFill>
                  <a:schemeClr val="dk1"/>
                </a:solidFill>
                <a:latin typeface="Arial" panose="020B0604020202020204" pitchFamily="34" charset="0"/>
                <a:cs typeface="Arial" panose="020B0604020202020204" pitchFamily="34" charset="0"/>
              </a:rPr>
              <a:t>​</a:t>
            </a:r>
          </a:p>
          <a:p>
            <a:pPr lvl="0">
              <a:lnSpc>
                <a:spcPct val="145090"/>
              </a:lnSpc>
              <a:buClr>
                <a:schemeClr val="dk1"/>
              </a:buClr>
              <a:buSzPct val="55000"/>
            </a:pPr>
            <a:endParaRPr lang="es-PR" sz="2000" dirty="0" smtClean="0">
              <a:solidFill>
                <a:schemeClr val="dk1"/>
              </a:solidFill>
              <a:latin typeface="Arial" panose="020B0604020202020204" pitchFamily="34" charset="0"/>
              <a:cs typeface="Arial" panose="020B0604020202020204" pitchFamily="34" charset="0"/>
            </a:endParaRPr>
          </a:p>
          <a:p>
            <a:pPr lvl="0">
              <a:lnSpc>
                <a:spcPct val="145090"/>
              </a:lnSpc>
              <a:buClr>
                <a:schemeClr val="dk1"/>
              </a:buClr>
              <a:buSzPct val="55000"/>
            </a:pPr>
            <a:r>
              <a:rPr lang="es-PR" sz="2000" dirty="0" smtClean="0">
                <a:solidFill>
                  <a:schemeClr val="dk1"/>
                </a:solidFill>
                <a:latin typeface="Arial" panose="020B0604020202020204" pitchFamily="34" charset="0"/>
                <a:cs typeface="Arial" panose="020B0604020202020204" pitchFamily="34" charset="0"/>
              </a:rPr>
              <a:t>Este </a:t>
            </a:r>
            <a:r>
              <a:rPr lang="es-PR" sz="2000" dirty="0">
                <a:solidFill>
                  <a:schemeClr val="dk1"/>
                </a:solidFill>
                <a:latin typeface="Arial" panose="020B0604020202020204" pitchFamily="34" charset="0"/>
                <a:cs typeface="Arial" panose="020B0604020202020204" pitchFamily="34" charset="0"/>
              </a:rPr>
              <a:t>programa fue desarrollado por profesores y estudiantes de la E</a:t>
            </a:r>
            <a:r>
              <a:rPr lang="es-PR" sz="2000" dirty="0">
                <a:solidFill>
                  <a:srgbClr val="212121"/>
                </a:solidFill>
                <a:latin typeface="Arial" panose="020B0604020202020204" pitchFamily="34" charset="0"/>
                <a:cs typeface="Arial" panose="020B0604020202020204" pitchFamily="34" charset="0"/>
              </a:rPr>
              <a:t>scuela de Planificación, Diseño y Construcción de </a:t>
            </a:r>
            <a:r>
              <a:rPr lang="es-PR" sz="2000" i="1" dirty="0">
                <a:solidFill>
                  <a:srgbClr val="212121"/>
                </a:solidFill>
                <a:latin typeface="Arial" panose="020B0604020202020204" pitchFamily="34" charset="0"/>
                <a:cs typeface="Arial" panose="020B0604020202020204" pitchFamily="34" charset="0"/>
              </a:rPr>
              <a:t>Michigan </a:t>
            </a:r>
            <a:r>
              <a:rPr lang="es-PR" sz="2000" i="1" dirty="0" err="1">
                <a:solidFill>
                  <a:srgbClr val="212121"/>
                </a:solidFill>
                <a:latin typeface="Arial" panose="020B0604020202020204" pitchFamily="34" charset="0"/>
                <a:cs typeface="Arial" panose="020B0604020202020204" pitchFamily="34" charset="0"/>
              </a:rPr>
              <a:t>State</a:t>
            </a:r>
            <a:r>
              <a:rPr lang="es-PR" sz="2000" i="1" dirty="0">
                <a:solidFill>
                  <a:srgbClr val="212121"/>
                </a:solidFill>
                <a:latin typeface="Arial" panose="020B0604020202020204" pitchFamily="34" charset="0"/>
                <a:cs typeface="Arial" panose="020B0604020202020204" pitchFamily="34" charset="0"/>
              </a:rPr>
              <a:t> </a:t>
            </a:r>
            <a:r>
              <a:rPr lang="es-PR" sz="2000" i="1" dirty="0" err="1">
                <a:solidFill>
                  <a:srgbClr val="212121"/>
                </a:solidFill>
                <a:latin typeface="Arial" panose="020B0604020202020204" pitchFamily="34" charset="0"/>
                <a:cs typeface="Arial" panose="020B0604020202020204" pitchFamily="34" charset="0"/>
              </a:rPr>
              <a:t>University</a:t>
            </a:r>
            <a:r>
              <a:rPr lang="es-PR" sz="2000" i="1" dirty="0">
                <a:solidFill>
                  <a:srgbClr val="212121"/>
                </a:solidFill>
                <a:latin typeface="Arial" panose="020B0604020202020204" pitchFamily="34" charset="0"/>
                <a:cs typeface="Arial" panose="020B0604020202020204" pitchFamily="34" charset="0"/>
              </a:rPr>
              <a:t> </a:t>
            </a:r>
            <a:r>
              <a:rPr lang="es-PR" sz="2000" dirty="0">
                <a:solidFill>
                  <a:srgbClr val="212121"/>
                </a:solidFill>
                <a:latin typeface="Arial" panose="020B0604020202020204" pitchFamily="34" charset="0"/>
                <a:cs typeface="Arial" panose="020B0604020202020204" pitchFamily="34" charset="0"/>
              </a:rPr>
              <a:t>en colaboración con el Comité de Seguridad del Instituto Americano de Construcción en Acero (AISC por sus siglas en inglés) y la Universidad de Puerto Rico en Mayagüez</a:t>
            </a:r>
            <a:r>
              <a:rPr lang="es-PR" sz="2000" dirty="0" smtClean="0">
                <a:solidFill>
                  <a:srgbClr val="212121"/>
                </a:solidFill>
                <a:latin typeface="Arial" panose="020B0604020202020204" pitchFamily="34" charset="0"/>
                <a:cs typeface="Arial" panose="020B0604020202020204" pitchFamily="34" charset="0"/>
              </a:rPr>
              <a:t>.</a:t>
            </a:r>
            <a:endParaRPr lang="en-US" sz="2000" dirty="0" smtClean="0">
              <a:solidFill>
                <a:srgbClr val="0C30B8"/>
              </a:solidFill>
              <a:latin typeface="Arial" panose="020B0604020202020204" pitchFamily="34" charset="0"/>
              <a:cs typeface="Arial" panose="020B0604020202020204" pitchFamily="34" charset="0"/>
            </a:endParaRPr>
          </a:p>
          <a:p>
            <a:pPr lvl="0"/>
            <a:endParaRPr lang="es-PR" sz="2000" dirty="0">
              <a:solidFill>
                <a:srgbClr val="0C30B8"/>
              </a:solidFill>
              <a:latin typeface="Arial" panose="020B0604020202020204" pitchFamily="34" charset="0"/>
              <a:cs typeface="Arial" panose="020B0604020202020204" pitchFamily="34" charset="0"/>
            </a:endParaRPr>
          </a:p>
          <a:p>
            <a:pPr lvl="0">
              <a:buSzPct val="25000"/>
            </a:pPr>
            <a:r>
              <a:rPr lang="es-PR" sz="2000" dirty="0">
                <a:solidFill>
                  <a:srgbClr val="000000"/>
                </a:solidFill>
                <a:latin typeface="Arial" panose="020B0604020202020204" pitchFamily="34" charset="0"/>
                <a:ea typeface="Arial"/>
                <a:cs typeface="Arial" panose="020B0604020202020204" pitchFamily="34" charset="0"/>
                <a:sym typeface="Arial"/>
              </a:rPr>
              <a:t>D</a:t>
            </a:r>
            <a:r>
              <a:rPr lang="es-PR" sz="2000" dirty="0">
                <a:latin typeface="Arial" panose="020B0604020202020204" pitchFamily="34" charset="0"/>
                <a:cs typeface="Arial" panose="020B0604020202020204" pitchFamily="34" charset="0"/>
              </a:rPr>
              <a:t>iciembre de</a:t>
            </a:r>
            <a:r>
              <a:rPr lang="es-PR" sz="2000" dirty="0">
                <a:solidFill>
                  <a:srgbClr val="000000"/>
                </a:solidFill>
                <a:latin typeface="Arial" panose="020B0604020202020204" pitchFamily="34" charset="0"/>
                <a:ea typeface="Arial"/>
                <a:cs typeface="Arial" panose="020B0604020202020204" pitchFamily="34" charset="0"/>
                <a:sym typeface="Arial"/>
              </a:rPr>
              <a:t> 2014</a:t>
            </a:r>
          </a:p>
          <a:p>
            <a:pPr marL="23495">
              <a:lnSpc>
                <a:spcPct val="100000"/>
              </a:lnSpc>
            </a:pPr>
            <a:r>
              <a:rPr lang="en-US" sz="2000" dirty="0">
                <a:latin typeface="Arial" charset="0"/>
                <a:cs typeface="Arial" charset="0"/>
              </a:rPr>
              <a:t/>
            </a:r>
            <a:br>
              <a:rPr lang="en-US" sz="2000" dirty="0">
                <a:latin typeface="Arial" charset="0"/>
                <a:cs typeface="Arial" charset="0"/>
              </a:rPr>
            </a:br>
            <a:endParaRPr lang="en-US" sz="2000" dirty="0">
              <a:latin typeface="Arial" charset="0"/>
              <a:cs typeface="Arial" charset="0"/>
            </a:endParaRPr>
          </a:p>
          <a:p>
            <a:pPr marL="23495">
              <a:lnSpc>
                <a:spcPct val="100000"/>
              </a:lnSpc>
            </a:pPr>
            <a:endParaRPr sz="2000" dirty="0">
              <a:latin typeface="Arial" charset="0"/>
              <a:cs typeface="Arial" charset="0"/>
            </a:endParaRPr>
          </a:p>
        </p:txBody>
      </p:sp>
      <p:sp>
        <p:nvSpPr>
          <p:cNvPr id="4" name="object 4" title="Foto - Michigan State University Logo"/>
          <p:cNvSpPr/>
          <p:nvPr/>
        </p:nvSpPr>
        <p:spPr>
          <a:xfrm>
            <a:off x="709518" y="5643038"/>
            <a:ext cx="2237486" cy="7437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title="SPDC - Schoold of Planning, Design and Construction Logo"/>
          <p:cNvSpPr/>
          <p:nvPr/>
        </p:nvSpPr>
        <p:spPr>
          <a:xfrm>
            <a:off x="3559847" y="5490626"/>
            <a:ext cx="1450975" cy="89618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title="AISC - American Institute of Steel Construction Logo"/>
          <p:cNvSpPr/>
          <p:nvPr/>
        </p:nvSpPr>
        <p:spPr>
          <a:xfrm>
            <a:off x="6889913" y="5173497"/>
            <a:ext cx="1554606" cy="142659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2</a:t>
            </a:r>
          </a:p>
        </p:txBody>
      </p:sp>
      <p:pic>
        <p:nvPicPr>
          <p:cNvPr id="9" name="Picture 8" title="Universidad de Puerto Ric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2234" y="5247749"/>
            <a:ext cx="1236218" cy="1242590"/>
          </a:xfrm>
          <a:prstGeom prst="rect">
            <a:avLst/>
          </a:prstGeom>
        </p:spPr>
      </p:pic>
      <p:sp>
        <p:nvSpPr>
          <p:cNvPr id="10" name="Title 9"/>
          <p:cNvSpPr>
            <a:spLocks noGrp="1"/>
          </p:cNvSpPr>
          <p:nvPr>
            <p:ph type="title"/>
          </p:nvPr>
        </p:nvSpPr>
        <p:spPr>
          <a:xfrm>
            <a:off x="189297" y="379567"/>
            <a:ext cx="8915400" cy="1107996"/>
          </a:xfrm>
        </p:spPr>
        <p:txBody>
          <a:bodyPr/>
          <a:lstStyle/>
          <a:p>
            <a:r>
              <a:rPr lang="es-ES" dirty="0">
                <a:latin typeface="Arial" charset="0"/>
                <a:cs typeface="Arial" charset="0"/>
              </a:rPr>
              <a:t>Manejo y Almacenamiento de </a:t>
            </a:r>
            <a:r>
              <a:rPr lang="es-ES" dirty="0" smtClean="0">
                <a:latin typeface="Arial" charset="0"/>
                <a:cs typeface="Arial" charset="0"/>
              </a:rPr>
              <a:t>Materiales  </a:t>
            </a:r>
            <a:r>
              <a:rPr lang="es-ES" dirty="0">
                <a:latin typeface="Arial" charset="0"/>
                <a:cs typeface="Arial" charset="0"/>
              </a:rPr>
              <a:t/>
            </a:r>
            <a:br>
              <a:rPr lang="es-ES" dirty="0">
                <a:latin typeface="Arial" charset="0"/>
                <a:cs typeface="Arial" charset="0"/>
              </a:rPr>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5054" y="1598447"/>
            <a:ext cx="8618946" cy="4001095"/>
          </a:xfrm>
          <a:prstGeom prst="rect">
            <a:avLst/>
          </a:prstGeom>
        </p:spPr>
        <p:txBody>
          <a:bodyPr vert="horz" wrap="square" lIns="0" tIns="0" rIns="0" bIns="0" rtlCol="0">
            <a:spAutoFit/>
          </a:bodyPr>
          <a:lstStyle/>
          <a:p>
            <a:pPr marL="18415">
              <a:lnSpc>
                <a:spcPct val="100000"/>
              </a:lnSpc>
            </a:pPr>
            <a:r>
              <a:rPr lang="es-PR" sz="2400" b="1" dirty="0" smtClean="0">
                <a:solidFill>
                  <a:srgbClr val="FF0000"/>
                </a:solidFill>
                <a:latin typeface="Arial"/>
                <a:cs typeface="Arial"/>
              </a:rPr>
              <a:t>Peligros Potenciales</a:t>
            </a:r>
            <a:r>
              <a:rPr lang="es-PR" sz="2400" b="1" spc="5" dirty="0" smtClean="0">
                <a:solidFill>
                  <a:srgbClr val="FF0000"/>
                </a:solidFill>
                <a:latin typeface="Arial"/>
                <a:cs typeface="Arial"/>
              </a:rPr>
              <a:t>- </a:t>
            </a:r>
            <a:r>
              <a:rPr lang="es-PR" sz="2400" b="1" dirty="0" smtClean="0">
                <a:solidFill>
                  <a:srgbClr val="FF0000"/>
                </a:solidFill>
                <a:latin typeface="Arial"/>
                <a:cs typeface="Arial"/>
              </a:rPr>
              <a:t>Lesiones por la remoción de amarres metálicos</a:t>
            </a:r>
            <a:endParaRPr lang="es-PR" sz="2400" dirty="0" smtClean="0">
              <a:latin typeface="Arial"/>
              <a:cs typeface="Arial"/>
            </a:endParaRPr>
          </a:p>
          <a:p>
            <a:pPr marL="12700" marR="3827145">
              <a:lnSpc>
                <a:spcPct val="100000"/>
              </a:lnSpc>
              <a:buClr>
                <a:srgbClr val="0C2FB8"/>
              </a:buClr>
              <a:buFont typeface="Wingdings"/>
              <a:buChar char=""/>
              <a:tabLst>
                <a:tab pos="355600" algn="l"/>
              </a:tabLst>
            </a:pPr>
            <a:r>
              <a:rPr lang="es-PR" sz="2400" dirty="0" smtClean="0">
                <a:latin typeface="Arial"/>
                <a:cs typeface="Arial"/>
              </a:rPr>
              <a:t>Cortes y lesiones en los ojos</a:t>
            </a:r>
          </a:p>
          <a:p>
            <a:pPr marL="12700" marR="3827145">
              <a:lnSpc>
                <a:spcPct val="100000"/>
              </a:lnSpc>
              <a:buClr>
                <a:srgbClr val="0C2FB8"/>
              </a:buClr>
              <a:tabLst>
                <a:tab pos="355600" algn="l"/>
              </a:tabLst>
            </a:pPr>
            <a:r>
              <a:rPr lang="es-PR" sz="2400" b="1" dirty="0" smtClean="0">
                <a:solidFill>
                  <a:srgbClr val="00AF50"/>
                </a:solidFill>
                <a:latin typeface="Arial"/>
                <a:cs typeface="Arial"/>
              </a:rPr>
              <a:t>Prevención de Peligros removiendo amarres metálicos</a:t>
            </a:r>
            <a:endParaRPr lang="es-PR" sz="2400" dirty="0" smtClean="0">
              <a:latin typeface="Arial"/>
              <a:cs typeface="Arial"/>
            </a:endParaRPr>
          </a:p>
          <a:p>
            <a:pPr marL="299085" lvl="0" indent="-286385">
              <a:buClr>
                <a:srgbClr val="00AF50"/>
              </a:buClr>
              <a:buFont typeface="Wingdings"/>
              <a:buChar char=""/>
              <a:tabLst>
                <a:tab pos="299720" algn="l"/>
              </a:tabLst>
            </a:pPr>
            <a:r>
              <a:rPr lang="es-PR" sz="2000" dirty="0" smtClean="0">
                <a:solidFill>
                  <a:prstClr val="black"/>
                </a:solidFill>
                <a:latin typeface="Arial"/>
                <a:cs typeface="Arial"/>
              </a:rPr>
              <a:t> </a:t>
            </a:r>
            <a:r>
              <a:rPr lang="es-PR" sz="2000" dirty="0">
                <a:latin typeface="Arial"/>
                <a:cs typeface="Arial"/>
              </a:rPr>
              <a:t>Use vestimenta apropiada para la </a:t>
            </a:r>
            <a:endParaRPr lang="es-PR" sz="2000" dirty="0" smtClean="0">
              <a:latin typeface="Arial"/>
              <a:cs typeface="Arial"/>
            </a:endParaRPr>
          </a:p>
          <a:p>
            <a:pPr marL="12700" lvl="0">
              <a:buClr>
                <a:srgbClr val="00AF50"/>
              </a:buClr>
              <a:tabLst>
                <a:tab pos="299720" algn="l"/>
              </a:tabLst>
            </a:pPr>
            <a:r>
              <a:rPr lang="es-PR" sz="2000" dirty="0">
                <a:latin typeface="Arial"/>
                <a:cs typeface="Arial"/>
              </a:rPr>
              <a:t> </a:t>
            </a:r>
            <a:r>
              <a:rPr lang="es-PR" sz="2000" dirty="0" smtClean="0">
                <a:latin typeface="Arial"/>
                <a:cs typeface="Arial"/>
              </a:rPr>
              <a:t>    protección </a:t>
            </a:r>
            <a:r>
              <a:rPr lang="es-PR" sz="2000" dirty="0">
                <a:latin typeface="Arial"/>
                <a:cs typeface="Arial"/>
              </a:rPr>
              <a:t>personal</a:t>
            </a:r>
            <a:r>
              <a:rPr lang="es-PR" sz="2000" dirty="0" smtClean="0">
                <a:solidFill>
                  <a:prstClr val="black"/>
                </a:solidFill>
                <a:latin typeface="Arial"/>
                <a:cs typeface="Arial"/>
              </a:rPr>
              <a:t>.</a:t>
            </a:r>
          </a:p>
          <a:p>
            <a:pPr marL="355600" indent="-342900">
              <a:lnSpc>
                <a:spcPct val="100000"/>
              </a:lnSpc>
              <a:buClr>
                <a:srgbClr val="00AF50"/>
              </a:buClr>
              <a:buFont typeface="Wingdings"/>
              <a:buChar char=""/>
              <a:tabLst>
                <a:tab pos="355600" algn="l"/>
              </a:tabLst>
            </a:pPr>
            <a:r>
              <a:rPr lang="es-PR" sz="2000" dirty="0" smtClean="0">
                <a:latin typeface="Arial"/>
                <a:cs typeface="Arial"/>
              </a:rPr>
              <a:t>Utilice las herramientas correctas</a:t>
            </a:r>
          </a:p>
          <a:p>
            <a:pPr marL="12700">
              <a:lnSpc>
                <a:spcPct val="100000"/>
              </a:lnSpc>
              <a:buClr>
                <a:srgbClr val="00AF50"/>
              </a:buClr>
              <a:tabLst>
                <a:tab pos="355600" algn="l"/>
              </a:tabLst>
            </a:pPr>
            <a:r>
              <a:rPr lang="es-PR" sz="2000" dirty="0" smtClean="0">
                <a:latin typeface="Arial"/>
                <a:cs typeface="Arial"/>
              </a:rPr>
              <a:t>     tales como cizallas de mango largo.</a:t>
            </a:r>
            <a:endParaRPr lang="es-PR" sz="2000" dirty="0" smtClean="0">
              <a:solidFill>
                <a:srgbClr val="FF0000"/>
              </a:solidFill>
              <a:latin typeface="Arial"/>
              <a:cs typeface="Arial"/>
            </a:endParaRPr>
          </a:p>
          <a:p>
            <a:pPr marL="361315" marR="4209415" indent="-348615">
              <a:lnSpc>
                <a:spcPct val="100000"/>
              </a:lnSpc>
              <a:buClr>
                <a:srgbClr val="00AF50"/>
              </a:buClr>
              <a:buFont typeface="Wingdings"/>
              <a:buChar char=""/>
              <a:tabLst>
                <a:tab pos="355600" algn="l"/>
              </a:tabLst>
            </a:pPr>
            <a:r>
              <a:rPr lang="es-PR" sz="2000" dirty="0" smtClean="0">
                <a:latin typeface="Arial"/>
                <a:cs typeface="Arial"/>
              </a:rPr>
              <a:t>No utilice herramientas tales como palanca de pie de cabra o</a:t>
            </a:r>
            <a:r>
              <a:rPr lang="es-PR" sz="2000" spc="-10" dirty="0" smtClean="0">
                <a:latin typeface="Arial"/>
                <a:cs typeface="Arial"/>
              </a:rPr>
              <a:t> martillo para trabajo de madera</a:t>
            </a:r>
            <a:endParaRPr lang="es-PR" sz="2000" dirty="0">
              <a:latin typeface="Arial"/>
              <a:cs typeface="Arial"/>
            </a:endParaRPr>
          </a:p>
        </p:txBody>
      </p:sp>
      <p:sp>
        <p:nvSpPr>
          <p:cNvPr id="4" name="object 4"/>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29</a:t>
            </a:r>
            <a:endParaRPr sz="1200" dirty="0">
              <a:latin typeface="Arial"/>
              <a:cs typeface="Arial"/>
            </a:endParaRPr>
          </a:p>
        </p:txBody>
      </p:sp>
      <p:sp>
        <p:nvSpPr>
          <p:cNvPr id="5" name="object 5"/>
          <p:cNvSpPr txBox="1"/>
          <p:nvPr/>
        </p:nvSpPr>
        <p:spPr>
          <a:xfrm>
            <a:off x="1143711" y="6169605"/>
            <a:ext cx="6514465" cy="417830"/>
          </a:xfrm>
          <a:prstGeom prst="rect">
            <a:avLst/>
          </a:prstGeom>
        </p:spPr>
        <p:txBody>
          <a:bodyPr vert="horz" wrap="square" lIns="0" tIns="0" rIns="0" bIns="0" rtlCol="0">
            <a:spAutoFit/>
          </a:bodyPr>
          <a:lstStyle/>
          <a:p>
            <a:pPr marL="12700">
              <a:lnSpc>
                <a:spcPct val="100000"/>
              </a:lnSpc>
            </a:pPr>
            <a:r>
              <a:rPr sz="1400" dirty="0">
                <a:latin typeface="Arial"/>
                <a:cs typeface="Arial"/>
              </a:rPr>
              <a:t>Ad</a:t>
            </a:r>
            <a:r>
              <a:rPr sz="1400" spc="-10" dirty="0">
                <a:latin typeface="Arial"/>
                <a:cs typeface="Arial"/>
              </a:rPr>
              <a:t>a</a:t>
            </a:r>
            <a:r>
              <a:rPr sz="1400" dirty="0">
                <a:latin typeface="Arial"/>
                <a:cs typeface="Arial"/>
              </a:rPr>
              <a:t>pted</a:t>
            </a:r>
            <a:r>
              <a:rPr sz="1400" spc="-35" dirty="0">
                <a:latin typeface="Arial"/>
                <a:cs typeface="Arial"/>
              </a:rPr>
              <a:t> </a:t>
            </a:r>
            <a:r>
              <a:rPr sz="1400" dirty="0">
                <a:latin typeface="Arial"/>
                <a:cs typeface="Arial"/>
              </a:rPr>
              <a:t>from</a:t>
            </a:r>
            <a:r>
              <a:rPr sz="1400" spc="-40" dirty="0">
                <a:latin typeface="Arial"/>
                <a:cs typeface="Arial"/>
              </a:rPr>
              <a:t> </a:t>
            </a:r>
            <a:r>
              <a:rPr sz="1400" spc="-20" dirty="0">
                <a:latin typeface="Arial"/>
                <a:cs typeface="Arial"/>
              </a:rPr>
              <a:t>wy</a:t>
            </a:r>
            <a:r>
              <a:rPr sz="1400" dirty="0">
                <a:latin typeface="Arial"/>
                <a:cs typeface="Arial"/>
              </a:rPr>
              <a:t>o</a:t>
            </a:r>
            <a:r>
              <a:rPr sz="1400" spc="-10" dirty="0">
                <a:latin typeface="Arial"/>
                <a:cs typeface="Arial"/>
              </a:rPr>
              <a:t>m</a:t>
            </a:r>
            <a:r>
              <a:rPr sz="1400" dirty="0">
                <a:latin typeface="Arial"/>
                <a:cs typeface="Arial"/>
              </a:rPr>
              <a:t>ing</a:t>
            </a:r>
            <a:r>
              <a:rPr sz="1400" spc="-25" dirty="0">
                <a:latin typeface="Arial"/>
                <a:cs typeface="Arial"/>
              </a:rPr>
              <a:t>w</a:t>
            </a:r>
            <a:r>
              <a:rPr sz="1400" dirty="0">
                <a:latin typeface="Arial"/>
                <a:cs typeface="Arial"/>
              </a:rPr>
              <a:t>ork</a:t>
            </a:r>
            <a:r>
              <a:rPr sz="1400" spc="5" dirty="0">
                <a:latin typeface="Arial"/>
                <a:cs typeface="Arial"/>
              </a:rPr>
              <a:t>f</a:t>
            </a:r>
            <a:r>
              <a:rPr sz="1400" dirty="0">
                <a:latin typeface="Arial"/>
                <a:cs typeface="Arial"/>
              </a:rPr>
              <a:t>orce.or</a:t>
            </a:r>
            <a:r>
              <a:rPr sz="1400" spc="-5" dirty="0">
                <a:latin typeface="Arial"/>
                <a:cs typeface="Arial"/>
              </a:rPr>
              <a:t>g</a:t>
            </a:r>
            <a:r>
              <a:rPr sz="1400" spc="-10" dirty="0">
                <a:latin typeface="Arial"/>
                <a:cs typeface="Arial"/>
              </a:rPr>
              <a:t>/D</a:t>
            </a:r>
            <a:r>
              <a:rPr sz="1400" dirty="0">
                <a:latin typeface="Arial"/>
                <a:cs typeface="Arial"/>
              </a:rPr>
              <a:t>o</a:t>
            </a:r>
            <a:r>
              <a:rPr sz="1400" spc="-10" dirty="0">
                <a:latin typeface="Arial"/>
                <a:cs typeface="Arial"/>
              </a:rPr>
              <a:t>c</a:t>
            </a:r>
            <a:r>
              <a:rPr sz="1400" dirty="0">
                <a:latin typeface="Arial"/>
                <a:cs typeface="Arial"/>
              </a:rPr>
              <a:t>u</a:t>
            </a:r>
            <a:r>
              <a:rPr sz="1400" spc="-10" dirty="0">
                <a:latin typeface="Arial"/>
                <a:cs typeface="Arial"/>
              </a:rPr>
              <a:t>m</a:t>
            </a:r>
            <a:r>
              <a:rPr sz="1400" spc="-15" dirty="0">
                <a:latin typeface="Arial"/>
                <a:cs typeface="Arial"/>
              </a:rPr>
              <a:t>e</a:t>
            </a:r>
            <a:r>
              <a:rPr sz="1400" dirty="0">
                <a:latin typeface="Arial"/>
                <a:cs typeface="Arial"/>
              </a:rPr>
              <a:t>n</a:t>
            </a:r>
            <a:r>
              <a:rPr sz="1400" spc="-10" dirty="0">
                <a:latin typeface="Arial"/>
                <a:cs typeface="Arial"/>
              </a:rPr>
              <a:t>t</a:t>
            </a:r>
            <a:r>
              <a:rPr sz="1400" dirty="0">
                <a:latin typeface="Arial"/>
                <a:cs typeface="Arial"/>
              </a:rPr>
              <a:t>s</a:t>
            </a:r>
            <a:r>
              <a:rPr sz="1400" spc="-10" dirty="0">
                <a:latin typeface="Arial"/>
                <a:cs typeface="Arial"/>
              </a:rPr>
              <a:t>/</a:t>
            </a:r>
            <a:r>
              <a:rPr sz="1400" dirty="0">
                <a:latin typeface="Arial"/>
                <a:cs typeface="Arial"/>
              </a:rPr>
              <a:t>O</a:t>
            </a:r>
            <a:r>
              <a:rPr sz="1400" spc="-5" dirty="0">
                <a:latin typeface="Arial"/>
                <a:cs typeface="Arial"/>
              </a:rPr>
              <a:t>S</a:t>
            </a:r>
            <a:r>
              <a:rPr sz="1400" spc="-10" dirty="0">
                <a:latin typeface="Arial"/>
                <a:cs typeface="Arial"/>
              </a:rPr>
              <a:t>H</a:t>
            </a:r>
            <a:r>
              <a:rPr sz="1400" spc="10" dirty="0">
                <a:latin typeface="Arial"/>
                <a:cs typeface="Arial"/>
              </a:rPr>
              <a:t>A</a:t>
            </a:r>
            <a:r>
              <a:rPr sz="1400" spc="-10" dirty="0">
                <a:latin typeface="Arial"/>
                <a:cs typeface="Arial"/>
              </a:rPr>
              <a:t>/</a:t>
            </a:r>
            <a:r>
              <a:rPr sz="1400" dirty="0">
                <a:latin typeface="Arial"/>
                <a:cs typeface="Arial"/>
              </a:rPr>
              <a:t>.</a:t>
            </a:r>
            <a:r>
              <a:rPr sz="1400" spc="-10" dirty="0">
                <a:latin typeface="Arial"/>
                <a:cs typeface="Arial"/>
              </a:rPr>
              <a:t>..</a:t>
            </a:r>
            <a:r>
              <a:rPr sz="1400" spc="5" dirty="0">
                <a:latin typeface="Arial"/>
                <a:cs typeface="Arial"/>
              </a:rPr>
              <a:t>/</a:t>
            </a:r>
            <a:r>
              <a:rPr sz="1400" dirty="0">
                <a:latin typeface="Arial"/>
                <a:cs typeface="Arial"/>
              </a:rPr>
              <a:t>S</a:t>
            </a:r>
            <a:r>
              <a:rPr sz="1400" spc="-10" dirty="0">
                <a:latin typeface="Arial"/>
                <a:cs typeface="Arial"/>
              </a:rPr>
              <a:t>t</a:t>
            </a:r>
            <a:r>
              <a:rPr sz="1400" dirty="0">
                <a:latin typeface="Arial"/>
                <a:cs typeface="Arial"/>
              </a:rPr>
              <a:t>e</a:t>
            </a:r>
            <a:r>
              <a:rPr sz="1400" spc="-20" dirty="0">
                <a:latin typeface="Arial"/>
                <a:cs typeface="Arial"/>
              </a:rPr>
              <a:t>e</a:t>
            </a:r>
            <a:r>
              <a:rPr sz="1400" dirty="0">
                <a:latin typeface="Arial"/>
                <a:cs typeface="Arial"/>
              </a:rPr>
              <a:t>lSt</a:t>
            </a:r>
            <a:r>
              <a:rPr sz="1400" spc="-10" dirty="0">
                <a:latin typeface="Arial"/>
                <a:cs typeface="Arial"/>
              </a:rPr>
              <a:t>r</a:t>
            </a:r>
            <a:r>
              <a:rPr sz="1400" dirty="0">
                <a:latin typeface="Arial"/>
                <a:cs typeface="Arial"/>
              </a:rPr>
              <a:t>a</a:t>
            </a:r>
            <a:r>
              <a:rPr sz="1400" spc="-20" dirty="0">
                <a:latin typeface="Arial"/>
                <a:cs typeface="Arial"/>
              </a:rPr>
              <a:t>p</a:t>
            </a:r>
            <a:r>
              <a:rPr sz="1400" dirty="0">
                <a:latin typeface="Arial"/>
                <a:cs typeface="Arial"/>
              </a:rPr>
              <a:t>pin</a:t>
            </a:r>
            <a:r>
              <a:rPr sz="1400" spc="-20" dirty="0">
                <a:latin typeface="Arial"/>
                <a:cs typeface="Arial"/>
              </a:rPr>
              <a:t>g</a:t>
            </a:r>
            <a:r>
              <a:rPr sz="1400" spc="-10" dirty="0">
                <a:latin typeface="Arial"/>
                <a:cs typeface="Arial"/>
              </a:rPr>
              <a:t>.</a:t>
            </a:r>
            <a:r>
              <a:rPr sz="1400" dirty="0">
                <a:latin typeface="Arial"/>
                <a:cs typeface="Arial"/>
              </a:rPr>
              <a:t>pdf</a:t>
            </a:r>
            <a:r>
              <a:rPr sz="1400" spc="-55" dirty="0">
                <a:latin typeface="Arial"/>
                <a:cs typeface="Arial"/>
              </a:rPr>
              <a:t> </a:t>
            </a:r>
            <a:r>
              <a:rPr sz="1400" dirty="0">
                <a:latin typeface="Arial"/>
                <a:cs typeface="Arial"/>
              </a:rPr>
              <a:t>date</a:t>
            </a:r>
          </a:p>
          <a:p>
            <a:pPr marL="60960">
              <a:lnSpc>
                <a:spcPct val="100000"/>
              </a:lnSpc>
            </a:pPr>
            <a:r>
              <a:rPr sz="1400" spc="-20" dirty="0">
                <a:latin typeface="Arial"/>
                <a:cs typeface="Arial"/>
              </a:rPr>
              <a:t>v</a:t>
            </a:r>
            <a:r>
              <a:rPr sz="1400" dirty="0">
                <a:latin typeface="Arial"/>
                <a:cs typeface="Arial"/>
              </a:rPr>
              <a:t>isited</a:t>
            </a:r>
            <a:r>
              <a:rPr sz="1400" spc="-10" dirty="0">
                <a:latin typeface="Arial"/>
                <a:cs typeface="Arial"/>
              </a:rPr>
              <a:t> D</a:t>
            </a:r>
            <a:r>
              <a:rPr sz="1400" dirty="0">
                <a:latin typeface="Arial"/>
                <a:cs typeface="Arial"/>
              </a:rPr>
              <a:t>ece</a:t>
            </a:r>
            <a:r>
              <a:rPr sz="1400" spc="-10" dirty="0">
                <a:latin typeface="Arial"/>
                <a:cs typeface="Arial"/>
              </a:rPr>
              <a:t>m</a:t>
            </a:r>
            <a:r>
              <a:rPr sz="1400" dirty="0">
                <a:latin typeface="Arial"/>
                <a:cs typeface="Arial"/>
              </a:rPr>
              <a:t>ber</a:t>
            </a:r>
            <a:r>
              <a:rPr sz="1400" spc="-30" dirty="0">
                <a:latin typeface="Arial"/>
                <a:cs typeface="Arial"/>
              </a:rPr>
              <a:t> </a:t>
            </a:r>
            <a:r>
              <a:rPr sz="1400" dirty="0">
                <a:latin typeface="Arial"/>
                <a:cs typeface="Arial"/>
              </a:rPr>
              <a:t>8,</a:t>
            </a:r>
            <a:r>
              <a:rPr sz="1400" spc="-15" dirty="0">
                <a:latin typeface="Arial"/>
                <a:cs typeface="Arial"/>
              </a:rPr>
              <a:t> </a:t>
            </a:r>
            <a:r>
              <a:rPr sz="1400" dirty="0">
                <a:latin typeface="Arial"/>
                <a:cs typeface="Arial"/>
              </a:rPr>
              <a:t>2014</a:t>
            </a:r>
          </a:p>
        </p:txBody>
      </p:sp>
      <p:sp>
        <p:nvSpPr>
          <p:cNvPr id="6" name="object 6" title="Foto - bandas de metal"/>
          <p:cNvSpPr/>
          <p:nvPr/>
        </p:nvSpPr>
        <p:spPr>
          <a:xfrm>
            <a:off x="5383085" y="3115429"/>
            <a:ext cx="3512439" cy="29764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Title 6"/>
          <p:cNvSpPr>
            <a:spLocks noGrp="1"/>
          </p:cNvSpPr>
          <p:nvPr>
            <p:ph type="title"/>
          </p:nvPr>
        </p:nvSpPr>
        <p:spPr>
          <a:xfrm>
            <a:off x="525054" y="467030"/>
            <a:ext cx="8072119" cy="846386"/>
          </a:xfrm>
        </p:spPr>
        <p:txBody>
          <a:bodyPr/>
          <a:lstStyle/>
          <a:p>
            <a:pPr marL="12700" marR="0" lvl="0" indent="0" algn="l" defTabSz="914400" rtl="0" eaLnBrk="1" fontAlgn="auto" latinLnBrk="0" hangingPunct="1">
              <a:lnSpc>
                <a:spcPct val="100000"/>
              </a:lnSpc>
              <a:spcBef>
                <a:spcPts val="35"/>
              </a:spcBef>
              <a:spcAft>
                <a:spcPts val="0"/>
              </a:spcAft>
              <a:buClrTx/>
              <a:buSzTx/>
              <a:buFontTx/>
              <a:buNone/>
              <a:tabLst/>
              <a:defRPr/>
            </a:pPr>
            <a:r>
              <a:rPr lang="es-ES" sz="3200" kern="1200" dirty="0">
                <a:latin typeface="Arial" charset="0"/>
                <a:ea typeface="+mn-ea"/>
                <a:cs typeface="Arial" charset="0"/>
              </a:rPr>
              <a:t>Manejo de Materiales y Almacenamiento </a:t>
            </a:r>
            <a:r>
              <a:rPr lang="es-ES" sz="3200" kern="1200" dirty="0" smtClean="0">
                <a:latin typeface="Arial" charset="0"/>
                <a:ea typeface="+mn-ea"/>
                <a:cs typeface="Arial" charset="0"/>
              </a:rPr>
              <a:t/>
            </a:r>
            <a:br>
              <a:rPr lang="es-ES" sz="3200" kern="1200" dirty="0" smtClean="0">
                <a:latin typeface="Arial" charset="0"/>
                <a:ea typeface="+mn-ea"/>
                <a:cs typeface="Arial" charset="0"/>
              </a:rPr>
            </a:br>
            <a:r>
              <a:rPr lang="es-ES" sz="2300" kern="1200" dirty="0">
                <a:latin typeface="Arial" charset="0"/>
                <a:ea typeface="+mn-ea"/>
                <a:cs typeface="Arial" charset="0"/>
              </a:rPr>
              <a:t>Módulo </a:t>
            </a:r>
            <a:r>
              <a:rPr lang="es-ES" sz="2300" kern="1200" dirty="0" smtClean="0">
                <a:latin typeface="Arial" charset="0"/>
                <a:ea typeface="+mn-ea"/>
                <a:cs typeface="Arial" charset="0"/>
              </a:rPr>
              <a:t>2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30</a:t>
            </a:r>
          </a:p>
        </p:txBody>
      </p:sp>
      <p:sp>
        <p:nvSpPr>
          <p:cNvPr id="3" name="object 3"/>
          <p:cNvSpPr txBox="1"/>
          <p:nvPr/>
        </p:nvSpPr>
        <p:spPr>
          <a:xfrm>
            <a:off x="483361" y="1676400"/>
            <a:ext cx="7745095" cy="3585597"/>
          </a:xfrm>
          <a:prstGeom prst="rect">
            <a:avLst/>
          </a:prstGeom>
        </p:spPr>
        <p:txBody>
          <a:bodyPr vert="horz" wrap="square" lIns="0" tIns="0" rIns="0" bIns="0" rtlCol="0">
            <a:spAutoFit/>
          </a:bodyPr>
          <a:lstStyle/>
          <a:p>
            <a:pPr marL="41275">
              <a:lnSpc>
                <a:spcPct val="100000"/>
              </a:lnSpc>
              <a:spcBef>
                <a:spcPts val="1910"/>
              </a:spcBef>
            </a:pPr>
            <a:r>
              <a:rPr lang="es-PR" sz="2400" b="1" dirty="0" smtClean="0">
                <a:solidFill>
                  <a:srgbClr val="00AF50"/>
                </a:solidFill>
                <a:latin typeface="Arial"/>
                <a:cs typeface="Arial"/>
              </a:rPr>
              <a:t>Prevención de Riesgos</a:t>
            </a:r>
            <a:r>
              <a:rPr lang="es-PR" sz="2400" b="1" spc="15" dirty="0" smtClean="0">
                <a:solidFill>
                  <a:srgbClr val="00AF50"/>
                </a:solidFill>
                <a:latin typeface="Arial"/>
                <a:cs typeface="Arial"/>
              </a:rPr>
              <a:t> </a:t>
            </a:r>
            <a:r>
              <a:rPr lang="es-PR" sz="2400" b="1" dirty="0" smtClean="0">
                <a:solidFill>
                  <a:srgbClr val="00AF50"/>
                </a:solidFill>
                <a:latin typeface="Arial"/>
                <a:cs typeface="Arial"/>
              </a:rPr>
              <a:t>– Removiendo abrazaderas/correas de metal</a:t>
            </a:r>
            <a:endParaRPr lang="es-PR" sz="2400" dirty="0" smtClean="0">
              <a:latin typeface="Arial"/>
              <a:cs typeface="Arial"/>
            </a:endParaRPr>
          </a:p>
          <a:p>
            <a:pPr>
              <a:lnSpc>
                <a:spcPct val="100000"/>
              </a:lnSpc>
              <a:spcBef>
                <a:spcPts val="9"/>
              </a:spcBef>
            </a:pPr>
            <a:endParaRPr lang="es-PR" sz="2500" dirty="0" smtClean="0">
              <a:latin typeface="Times New Roman"/>
              <a:cs typeface="Times New Roman"/>
            </a:endParaRPr>
          </a:p>
          <a:p>
            <a:pPr marL="784860" lvl="1" indent="-286385">
              <a:buClr>
                <a:srgbClr val="00AF50"/>
              </a:buClr>
              <a:buFont typeface="Wingdings"/>
              <a:buChar char=""/>
              <a:tabLst>
                <a:tab pos="384810" algn="l"/>
              </a:tabLst>
            </a:pPr>
            <a:r>
              <a:rPr lang="es-PR" sz="2000" dirty="0" smtClean="0">
                <a:latin typeface="Arial"/>
                <a:cs typeface="Arial"/>
              </a:rPr>
              <a:t>Planificar el trabajo. Cortar primero el amarre metálico más alejado.</a:t>
            </a:r>
          </a:p>
          <a:p>
            <a:pPr marL="784860" lvl="1" indent="-286385">
              <a:buClr>
                <a:srgbClr val="00AF50"/>
              </a:buClr>
              <a:buFont typeface="Wingdings"/>
              <a:buChar char=""/>
              <a:tabLst>
                <a:tab pos="384810" algn="l"/>
              </a:tabLst>
            </a:pPr>
            <a:r>
              <a:rPr lang="es-PR" sz="2000" dirty="0" smtClean="0">
                <a:latin typeface="Arial"/>
                <a:cs typeface="Arial"/>
              </a:rPr>
              <a:t>El resto del personal debe alejarse.</a:t>
            </a:r>
          </a:p>
          <a:p>
            <a:pPr marL="784860" lvl="1" indent="-286385">
              <a:buClr>
                <a:srgbClr val="00AF50"/>
              </a:buClr>
              <a:buFont typeface="Wingdings"/>
              <a:buChar char=""/>
              <a:tabLst>
                <a:tab pos="384810" algn="l"/>
              </a:tabLst>
            </a:pPr>
            <a:r>
              <a:rPr lang="es-PR" sz="2000" dirty="0" smtClean="0">
                <a:latin typeface="Arial"/>
                <a:cs typeface="Arial"/>
              </a:rPr>
              <a:t>Hacer cortes en ángulo recto.</a:t>
            </a:r>
          </a:p>
          <a:p>
            <a:pPr marL="784860" lvl="1" indent="-286385">
              <a:buClr>
                <a:srgbClr val="00AF50"/>
              </a:buClr>
              <a:buFont typeface="Wingdings"/>
              <a:buChar char=""/>
              <a:tabLst>
                <a:tab pos="384810" algn="l"/>
              </a:tabLst>
            </a:pPr>
            <a:r>
              <a:rPr lang="es-PR" sz="2000" dirty="0" smtClean="0">
                <a:latin typeface="Arial"/>
                <a:cs typeface="Arial"/>
              </a:rPr>
              <a:t>Aléjese del área de rebote de la abrazadera al momento del corte.</a:t>
            </a:r>
          </a:p>
          <a:p>
            <a:pPr marL="784860" lvl="1" indent="-286385">
              <a:buClr>
                <a:srgbClr val="00AF50"/>
              </a:buClr>
              <a:buFont typeface="Wingdings"/>
              <a:buChar char=""/>
              <a:tabLst>
                <a:tab pos="384810" algn="l"/>
              </a:tabLst>
            </a:pPr>
            <a:r>
              <a:rPr lang="es-PR" sz="2000" dirty="0" smtClean="0">
                <a:latin typeface="Arial"/>
                <a:cs typeface="Arial"/>
              </a:rPr>
              <a:t>Recoja y disponga las abrazaderas/amarre después de cortarlas, no las deje por los alrededores.</a:t>
            </a:r>
            <a:endParaRPr lang="es-PR" sz="2000" dirty="0">
              <a:latin typeface="Arial"/>
              <a:cs typeface="Arial"/>
            </a:endParaRPr>
          </a:p>
        </p:txBody>
      </p:sp>
      <p:sp>
        <p:nvSpPr>
          <p:cNvPr id="4" name="object 4"/>
          <p:cNvSpPr txBox="1"/>
          <p:nvPr/>
        </p:nvSpPr>
        <p:spPr>
          <a:xfrm>
            <a:off x="1294257" y="6047018"/>
            <a:ext cx="6123305" cy="417195"/>
          </a:xfrm>
          <a:prstGeom prst="rect">
            <a:avLst/>
          </a:prstGeom>
        </p:spPr>
        <p:txBody>
          <a:bodyPr vert="horz" wrap="square" lIns="0" tIns="0" rIns="0" bIns="0" rtlCol="0">
            <a:spAutoFit/>
          </a:bodyPr>
          <a:lstStyle/>
          <a:p>
            <a:pPr marL="12700" marR="5080">
              <a:lnSpc>
                <a:spcPct val="100000"/>
              </a:lnSpc>
            </a:pPr>
            <a:r>
              <a:rPr sz="1400" dirty="0">
                <a:latin typeface="Arial"/>
                <a:cs typeface="Arial"/>
              </a:rPr>
              <a:t>Adapted</a:t>
            </a:r>
            <a:r>
              <a:rPr sz="1400" spc="-30" dirty="0">
                <a:latin typeface="Arial"/>
                <a:cs typeface="Arial"/>
              </a:rPr>
              <a:t> </a:t>
            </a:r>
            <a:r>
              <a:rPr sz="1400" dirty="0">
                <a:latin typeface="Arial"/>
                <a:cs typeface="Arial"/>
              </a:rPr>
              <a:t>from</a:t>
            </a:r>
            <a:r>
              <a:rPr sz="1400" spc="-40" dirty="0">
                <a:latin typeface="Arial"/>
                <a:cs typeface="Arial"/>
              </a:rPr>
              <a:t> </a:t>
            </a:r>
            <a:r>
              <a:rPr sz="1400" spc="-20" dirty="0">
                <a:latin typeface="Arial"/>
                <a:cs typeface="Arial"/>
              </a:rPr>
              <a:t>wy</a:t>
            </a:r>
            <a:r>
              <a:rPr sz="1400" dirty="0">
                <a:latin typeface="Arial"/>
                <a:cs typeface="Arial"/>
              </a:rPr>
              <a:t>o</a:t>
            </a:r>
            <a:r>
              <a:rPr sz="1400" spc="-10" dirty="0">
                <a:latin typeface="Arial"/>
                <a:cs typeface="Arial"/>
              </a:rPr>
              <a:t>m</a:t>
            </a:r>
            <a:r>
              <a:rPr sz="1400" dirty="0">
                <a:latin typeface="Arial"/>
                <a:cs typeface="Arial"/>
              </a:rPr>
              <a:t>ing</a:t>
            </a:r>
            <a:r>
              <a:rPr sz="1400" spc="-20" dirty="0">
                <a:latin typeface="Arial"/>
                <a:cs typeface="Arial"/>
              </a:rPr>
              <a:t>w</a:t>
            </a:r>
            <a:r>
              <a:rPr sz="1400" dirty="0">
                <a:latin typeface="Arial"/>
                <a:cs typeface="Arial"/>
              </a:rPr>
              <a:t>orkforce.org</a:t>
            </a:r>
            <a:r>
              <a:rPr sz="1400" spc="-10" dirty="0">
                <a:latin typeface="Arial"/>
                <a:cs typeface="Arial"/>
              </a:rPr>
              <a:t>/D</a:t>
            </a:r>
            <a:r>
              <a:rPr sz="1400" dirty="0">
                <a:latin typeface="Arial"/>
                <a:cs typeface="Arial"/>
              </a:rPr>
              <a:t>o</a:t>
            </a:r>
            <a:r>
              <a:rPr sz="1400" spc="-10" dirty="0">
                <a:latin typeface="Arial"/>
                <a:cs typeface="Arial"/>
              </a:rPr>
              <a:t>c</a:t>
            </a:r>
            <a:r>
              <a:rPr sz="1400" dirty="0">
                <a:latin typeface="Arial"/>
                <a:cs typeface="Arial"/>
              </a:rPr>
              <a:t>u</a:t>
            </a:r>
            <a:r>
              <a:rPr sz="1400" spc="-10" dirty="0">
                <a:latin typeface="Arial"/>
                <a:cs typeface="Arial"/>
              </a:rPr>
              <a:t>m</a:t>
            </a:r>
            <a:r>
              <a:rPr sz="1400" spc="-15" dirty="0">
                <a:latin typeface="Arial"/>
                <a:cs typeface="Arial"/>
              </a:rPr>
              <a:t>e</a:t>
            </a:r>
            <a:r>
              <a:rPr sz="1400" dirty="0">
                <a:latin typeface="Arial"/>
                <a:cs typeface="Arial"/>
              </a:rPr>
              <a:t>n</a:t>
            </a:r>
            <a:r>
              <a:rPr sz="1400" spc="-10" dirty="0">
                <a:latin typeface="Arial"/>
                <a:cs typeface="Arial"/>
              </a:rPr>
              <a:t>t</a:t>
            </a:r>
            <a:r>
              <a:rPr sz="1400" dirty="0">
                <a:latin typeface="Arial"/>
                <a:cs typeface="Arial"/>
              </a:rPr>
              <a:t>s</a:t>
            </a:r>
            <a:r>
              <a:rPr sz="1400" spc="-10" dirty="0">
                <a:latin typeface="Arial"/>
                <a:cs typeface="Arial"/>
              </a:rPr>
              <a:t>/</a:t>
            </a:r>
            <a:r>
              <a:rPr sz="1400" dirty="0">
                <a:latin typeface="Arial"/>
                <a:cs typeface="Arial"/>
              </a:rPr>
              <a:t>OS</a:t>
            </a:r>
            <a:r>
              <a:rPr sz="1400" spc="-10" dirty="0">
                <a:latin typeface="Arial"/>
                <a:cs typeface="Arial"/>
              </a:rPr>
              <a:t>H</a:t>
            </a:r>
            <a:r>
              <a:rPr sz="1400" spc="10" dirty="0">
                <a:latin typeface="Arial"/>
                <a:cs typeface="Arial"/>
              </a:rPr>
              <a:t>A</a:t>
            </a:r>
            <a:r>
              <a:rPr sz="1400" spc="-10" dirty="0">
                <a:latin typeface="Arial"/>
                <a:cs typeface="Arial"/>
              </a:rPr>
              <a:t>/</a:t>
            </a:r>
            <a:r>
              <a:rPr sz="1400" dirty="0">
                <a:latin typeface="Arial"/>
                <a:cs typeface="Arial"/>
              </a:rPr>
              <a:t>.</a:t>
            </a:r>
            <a:r>
              <a:rPr sz="1400" spc="-10" dirty="0">
                <a:latin typeface="Arial"/>
                <a:cs typeface="Arial"/>
              </a:rPr>
              <a:t>..</a:t>
            </a:r>
            <a:r>
              <a:rPr sz="1400" spc="5" dirty="0">
                <a:latin typeface="Arial"/>
                <a:cs typeface="Arial"/>
              </a:rPr>
              <a:t>/</a:t>
            </a:r>
            <a:r>
              <a:rPr sz="1400" dirty="0">
                <a:latin typeface="Arial"/>
                <a:cs typeface="Arial"/>
              </a:rPr>
              <a:t>S</a:t>
            </a:r>
            <a:r>
              <a:rPr sz="1400" spc="-10" dirty="0">
                <a:latin typeface="Arial"/>
                <a:cs typeface="Arial"/>
              </a:rPr>
              <a:t>t</a:t>
            </a:r>
            <a:r>
              <a:rPr sz="1400" dirty="0">
                <a:latin typeface="Arial"/>
                <a:cs typeface="Arial"/>
              </a:rPr>
              <a:t>e</a:t>
            </a:r>
            <a:r>
              <a:rPr sz="1400" spc="-15" dirty="0">
                <a:latin typeface="Arial"/>
                <a:cs typeface="Arial"/>
              </a:rPr>
              <a:t>e</a:t>
            </a:r>
            <a:r>
              <a:rPr sz="1400" dirty="0">
                <a:latin typeface="Arial"/>
                <a:cs typeface="Arial"/>
              </a:rPr>
              <a:t>lSt</a:t>
            </a:r>
            <a:r>
              <a:rPr sz="1400" spc="-15" dirty="0">
                <a:latin typeface="Arial"/>
                <a:cs typeface="Arial"/>
              </a:rPr>
              <a:t>r</a:t>
            </a:r>
            <a:r>
              <a:rPr sz="1400" dirty="0">
                <a:latin typeface="Arial"/>
                <a:cs typeface="Arial"/>
              </a:rPr>
              <a:t>a</a:t>
            </a:r>
            <a:r>
              <a:rPr sz="1400" spc="-15" dirty="0">
                <a:latin typeface="Arial"/>
                <a:cs typeface="Arial"/>
              </a:rPr>
              <a:t>p</a:t>
            </a:r>
            <a:r>
              <a:rPr sz="1400" dirty="0">
                <a:latin typeface="Arial"/>
                <a:cs typeface="Arial"/>
              </a:rPr>
              <a:t>pin</a:t>
            </a:r>
            <a:r>
              <a:rPr sz="1400" spc="-15" dirty="0">
                <a:latin typeface="Arial"/>
                <a:cs typeface="Arial"/>
              </a:rPr>
              <a:t>g</a:t>
            </a:r>
            <a:r>
              <a:rPr sz="1400" spc="-10" dirty="0">
                <a:latin typeface="Arial"/>
                <a:cs typeface="Arial"/>
              </a:rPr>
              <a:t>.</a:t>
            </a:r>
            <a:r>
              <a:rPr sz="1400" dirty="0">
                <a:latin typeface="Arial"/>
                <a:cs typeface="Arial"/>
              </a:rPr>
              <a:t>pdf date</a:t>
            </a:r>
            <a:r>
              <a:rPr sz="1400" spc="-30" dirty="0">
                <a:latin typeface="Arial"/>
                <a:cs typeface="Arial"/>
              </a:rPr>
              <a:t> </a:t>
            </a:r>
            <a:r>
              <a:rPr sz="1400" spc="-20" dirty="0">
                <a:latin typeface="Arial"/>
                <a:cs typeface="Arial"/>
              </a:rPr>
              <a:t>v</a:t>
            </a:r>
            <a:r>
              <a:rPr sz="1400" dirty="0">
                <a:latin typeface="Arial"/>
                <a:cs typeface="Arial"/>
              </a:rPr>
              <a:t>isited</a:t>
            </a:r>
            <a:r>
              <a:rPr sz="1400" spc="-10" dirty="0">
                <a:latin typeface="Arial"/>
                <a:cs typeface="Arial"/>
              </a:rPr>
              <a:t> D</a:t>
            </a:r>
            <a:r>
              <a:rPr sz="1400" dirty="0">
                <a:latin typeface="Arial"/>
                <a:cs typeface="Arial"/>
              </a:rPr>
              <a:t>ece</a:t>
            </a:r>
            <a:r>
              <a:rPr sz="1400" spc="-10" dirty="0">
                <a:latin typeface="Arial"/>
                <a:cs typeface="Arial"/>
              </a:rPr>
              <a:t>m</a:t>
            </a:r>
            <a:r>
              <a:rPr sz="1400" dirty="0">
                <a:latin typeface="Arial"/>
                <a:cs typeface="Arial"/>
              </a:rPr>
              <a:t>ber</a:t>
            </a:r>
            <a:r>
              <a:rPr sz="1400" spc="-30" dirty="0">
                <a:latin typeface="Arial"/>
                <a:cs typeface="Arial"/>
              </a:rPr>
              <a:t> </a:t>
            </a:r>
            <a:r>
              <a:rPr sz="1400" dirty="0">
                <a:latin typeface="Arial"/>
                <a:cs typeface="Arial"/>
              </a:rPr>
              <a:t>8,</a:t>
            </a:r>
            <a:r>
              <a:rPr sz="1400" spc="-15" dirty="0">
                <a:latin typeface="Arial"/>
                <a:cs typeface="Arial"/>
              </a:rPr>
              <a:t> </a:t>
            </a:r>
            <a:r>
              <a:rPr sz="1400" dirty="0">
                <a:latin typeface="Arial"/>
                <a:cs typeface="Arial"/>
              </a:rPr>
              <a:t>2014,</a:t>
            </a:r>
          </a:p>
        </p:txBody>
      </p:sp>
      <p:sp>
        <p:nvSpPr>
          <p:cNvPr id="6" name="Title 5"/>
          <p:cNvSpPr>
            <a:spLocks noGrp="1"/>
          </p:cNvSpPr>
          <p:nvPr>
            <p:ph type="title"/>
          </p:nvPr>
        </p:nvSpPr>
        <p:spPr>
          <a:xfrm>
            <a:off x="340469" y="533400"/>
            <a:ext cx="8161335" cy="984885"/>
          </a:xfrm>
        </p:spPr>
        <p:txBody>
          <a:bodyPr/>
          <a:lstStyle/>
          <a:p>
            <a:r>
              <a:rPr lang="es-ES" sz="3200" kern="1200" dirty="0" smtClean="0">
                <a:latin typeface="Arial" charset="0"/>
                <a:cs typeface="Arial" charset="0"/>
              </a:rPr>
              <a:t> Manejo </a:t>
            </a:r>
            <a:r>
              <a:rPr lang="es-ES" sz="3200" kern="1200" dirty="0">
                <a:latin typeface="Arial" charset="0"/>
                <a:cs typeface="Arial" charset="0"/>
              </a:rPr>
              <a:t>de Materiales y Almacenamiento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3283" y="1560657"/>
            <a:ext cx="5668917" cy="4154984"/>
          </a:xfrm>
          <a:prstGeom prst="rect">
            <a:avLst/>
          </a:prstGeom>
        </p:spPr>
        <p:txBody>
          <a:bodyPr vert="horz" wrap="square" lIns="0" tIns="0" rIns="0" bIns="0" rtlCol="0">
            <a:spAutoFit/>
          </a:bodyPr>
          <a:lstStyle/>
          <a:p>
            <a:pPr marL="12700">
              <a:lnSpc>
                <a:spcPct val="100000"/>
              </a:lnSpc>
            </a:pPr>
            <a:r>
              <a:rPr lang="es-PR" b="1" dirty="0" smtClean="0">
                <a:solidFill>
                  <a:srgbClr val="FF0000"/>
                </a:solidFill>
                <a:latin typeface="Arial" panose="020B0604020202020204" pitchFamily="34" charset="0"/>
                <a:cs typeface="Arial" panose="020B0604020202020204" pitchFamily="34" charset="0"/>
              </a:rPr>
              <a:t>P</a:t>
            </a:r>
            <a:r>
              <a:rPr lang="es-PR" b="1" spc="-10" dirty="0" smtClean="0">
                <a:solidFill>
                  <a:srgbClr val="FF0000"/>
                </a:solidFill>
                <a:latin typeface="Arial" panose="020B0604020202020204" pitchFamily="34" charset="0"/>
                <a:cs typeface="Arial" panose="020B0604020202020204" pitchFamily="34" charset="0"/>
              </a:rPr>
              <a:t>o</a:t>
            </a:r>
            <a:r>
              <a:rPr lang="es-PR" b="1" dirty="0" smtClean="0">
                <a:solidFill>
                  <a:srgbClr val="FF0000"/>
                </a:solidFill>
                <a:latin typeface="Arial" panose="020B0604020202020204" pitchFamily="34" charset="0"/>
                <a:cs typeface="Arial" panose="020B0604020202020204" pitchFamily="34" charset="0"/>
              </a:rPr>
              <a:t>sibilidad de Peligros – Plataforma de Carga</a:t>
            </a:r>
            <a:endParaRPr lang="es-PR" dirty="0" smtClean="0">
              <a:latin typeface="Arial" panose="020B0604020202020204" pitchFamily="34" charset="0"/>
              <a:cs typeface="Arial" panose="020B0604020202020204" pitchFamily="34" charset="0"/>
            </a:endParaRPr>
          </a:p>
          <a:p>
            <a:pPr marL="298450" indent="-285750">
              <a:lnSpc>
                <a:spcPct val="100000"/>
              </a:lnSpc>
              <a:buFont typeface="Wingdings" panose="05000000000000000000" pitchFamily="2" charset="2"/>
              <a:buChar char="q"/>
            </a:pPr>
            <a:r>
              <a:rPr lang="es-PR" altLang="es-PR" dirty="0" smtClean="0">
                <a:solidFill>
                  <a:srgbClr val="212121"/>
                </a:solidFill>
                <a:latin typeface="Arial" panose="020B0604020202020204" pitchFamily="34" charset="0"/>
                <a:cs typeface="Arial" panose="020B0604020202020204" pitchFamily="34" charset="0"/>
              </a:rPr>
              <a:t>Las lesiones ocurren cuando los montacargas salen de la plataforma, los productos caen sobre los empleados o el equipo golpea a una persona. </a:t>
            </a:r>
            <a:endParaRPr lang="es-PR" b="1" dirty="0" smtClean="0">
              <a:solidFill>
                <a:srgbClr val="00AF50"/>
              </a:solidFill>
              <a:latin typeface="Arial" panose="020B0604020202020204" pitchFamily="34" charset="0"/>
              <a:cs typeface="Arial" panose="020B0604020202020204" pitchFamily="34" charset="0"/>
            </a:endParaRPr>
          </a:p>
          <a:p>
            <a:pPr marL="41275">
              <a:lnSpc>
                <a:spcPct val="100000"/>
              </a:lnSpc>
            </a:pPr>
            <a:r>
              <a:rPr lang="es-PR" b="1" dirty="0" smtClean="0">
                <a:solidFill>
                  <a:srgbClr val="00AF50"/>
                </a:solidFill>
                <a:latin typeface="Arial" panose="020B0604020202020204" pitchFamily="34" charset="0"/>
                <a:cs typeface="Arial" panose="020B0604020202020204" pitchFamily="34" charset="0"/>
              </a:rPr>
              <a:t>Prevención de Peligros:</a:t>
            </a:r>
            <a:endParaRPr lang="es-PR" dirty="0" smtClean="0">
              <a:latin typeface="Arial" panose="020B0604020202020204" pitchFamily="34" charset="0"/>
              <a:cs typeface="Arial" panose="020B0604020202020204" pitchFamily="34" charset="0"/>
            </a:endParaRPr>
          </a:p>
          <a:p>
            <a:pPr marL="384175" marR="5080" indent="-342900">
              <a:lnSpc>
                <a:spcPct val="100000"/>
              </a:lnSpc>
              <a:buClr>
                <a:srgbClr val="00AF50"/>
              </a:buClr>
              <a:buFont typeface="Wingdings"/>
              <a:buChar char=""/>
              <a:tabLst>
                <a:tab pos="384810" algn="l"/>
              </a:tabLst>
            </a:pPr>
            <a:r>
              <a:rPr lang="es-PR" dirty="0" smtClean="0">
                <a:latin typeface="Arial" panose="020B0604020202020204" pitchFamily="34" charset="0"/>
                <a:cs typeface="Arial" panose="020B0604020202020204" pitchFamily="34" charset="0"/>
              </a:rPr>
              <a:t>No colocarse entre el camión y una superficie fija.</a:t>
            </a:r>
          </a:p>
          <a:p>
            <a:pPr marL="384175" marR="5080" indent="-342900">
              <a:lnSpc>
                <a:spcPct val="100000"/>
              </a:lnSpc>
              <a:buClr>
                <a:srgbClr val="00AF50"/>
              </a:buClr>
              <a:buFont typeface="Wingdings"/>
              <a:buChar char=""/>
              <a:tabLst>
                <a:tab pos="384810" algn="l"/>
              </a:tabLst>
            </a:pPr>
            <a:r>
              <a:rPr lang="es-PR" dirty="0" smtClean="0">
                <a:latin typeface="Arial" panose="020B0604020202020204" pitchFamily="34" charset="0"/>
                <a:cs typeface="Arial" panose="020B0604020202020204" pitchFamily="34" charset="0"/>
              </a:rPr>
              <a:t>Bloquear/Calzarlas las ruedas de los camiones.</a:t>
            </a:r>
          </a:p>
          <a:p>
            <a:pPr marL="384175" marR="5080" indent="-342900">
              <a:lnSpc>
                <a:spcPct val="100000"/>
              </a:lnSpc>
              <a:buClr>
                <a:srgbClr val="00AF50"/>
              </a:buClr>
              <a:buFont typeface="Wingdings"/>
              <a:buChar char=""/>
              <a:tabLst>
                <a:tab pos="384810" algn="l"/>
              </a:tabLst>
            </a:pPr>
            <a:r>
              <a:rPr lang="es-PR" dirty="0" smtClean="0">
                <a:latin typeface="Arial" panose="020B0604020202020204" pitchFamily="34" charset="0"/>
                <a:cs typeface="Arial" panose="020B0604020202020204" pitchFamily="34" charset="0"/>
              </a:rPr>
              <a:t>Guiar los camiones con señales de mano.</a:t>
            </a:r>
          </a:p>
          <a:p>
            <a:pPr marL="384175" marR="5080" indent="-342900">
              <a:lnSpc>
                <a:spcPct val="100000"/>
              </a:lnSpc>
              <a:buClr>
                <a:srgbClr val="00AF50"/>
              </a:buClr>
              <a:buFont typeface="Wingdings"/>
              <a:buChar char=""/>
              <a:tabLst>
                <a:tab pos="384810" algn="l"/>
              </a:tabLst>
            </a:pPr>
            <a:r>
              <a:rPr lang="es-PR" dirty="0" smtClean="0">
                <a:latin typeface="Arial" panose="020B0604020202020204" pitchFamily="34" charset="0"/>
                <a:cs typeface="Arial" panose="020B0604020202020204" pitchFamily="34" charset="0"/>
              </a:rPr>
              <a:t>Conducir montacargas motorizados lentamente alrededor de las plataformas de cargas.</a:t>
            </a:r>
          </a:p>
          <a:p>
            <a:pPr marL="384175" marR="5080" indent="-342900">
              <a:lnSpc>
                <a:spcPct val="100000"/>
              </a:lnSpc>
              <a:buClr>
                <a:srgbClr val="00AF50"/>
              </a:buClr>
              <a:buFont typeface="Wingdings"/>
              <a:buChar char=""/>
              <a:tabLst>
                <a:tab pos="384810" algn="l"/>
              </a:tabLst>
            </a:pPr>
            <a:r>
              <a:rPr lang="es-PR" dirty="0" smtClean="0">
                <a:latin typeface="Arial" panose="020B0604020202020204" pitchFamily="34" charset="0"/>
                <a:cs typeface="Arial" panose="020B0604020202020204" pitchFamily="34" charset="0"/>
              </a:rPr>
              <a:t>Compruebe que las placas de las plataformas puedan soportar las cargas d forma segura.</a:t>
            </a:r>
          </a:p>
          <a:p>
            <a:pPr marL="384175" marR="5080" indent="-342900">
              <a:lnSpc>
                <a:spcPct val="100000"/>
              </a:lnSpc>
              <a:buClr>
                <a:srgbClr val="00AF50"/>
              </a:buClr>
              <a:buFont typeface="Wingdings"/>
              <a:buChar char=""/>
              <a:tabLst>
                <a:tab pos="384810" algn="l"/>
              </a:tabLst>
            </a:pPr>
            <a:r>
              <a:rPr lang="es-PR" dirty="0" smtClean="0">
                <a:latin typeface="Arial" panose="020B0604020202020204" pitchFamily="34" charset="0"/>
                <a:cs typeface="Arial" panose="020B0604020202020204" pitchFamily="34" charset="0"/>
              </a:rPr>
              <a:t>No retroceder los montacargas hacia el borde de la plataforma. </a:t>
            </a:r>
          </a:p>
          <a:p>
            <a:pPr marL="384175" marR="5080" indent="-342900">
              <a:lnSpc>
                <a:spcPct val="100000"/>
              </a:lnSpc>
              <a:buClr>
                <a:srgbClr val="00AF50"/>
              </a:buClr>
              <a:buFont typeface="Wingdings"/>
              <a:buChar char=""/>
              <a:tabLst>
                <a:tab pos="384810" algn="l"/>
              </a:tabLst>
            </a:pPr>
            <a:r>
              <a:rPr lang="es-PR" dirty="0" smtClean="0">
                <a:latin typeface="Arial" panose="020B0604020202020204" pitchFamily="34" charset="0"/>
                <a:cs typeface="Arial" panose="020B0604020202020204" pitchFamily="34" charset="0"/>
              </a:rPr>
              <a:t>Evitar los bordes de las plataformas.</a:t>
            </a:r>
            <a:endParaRPr lang="es-PR" dirty="0">
              <a:latin typeface="Arial" panose="020B0604020202020204" pitchFamily="34" charset="0"/>
              <a:cs typeface="Arial" panose="020B0604020202020204" pitchFamily="34" charset="0"/>
            </a:endParaRPr>
          </a:p>
        </p:txBody>
      </p:sp>
      <p:sp>
        <p:nvSpPr>
          <p:cNvPr id="4" name="object 4"/>
          <p:cNvSpPr txBox="1"/>
          <p:nvPr/>
        </p:nvSpPr>
        <p:spPr>
          <a:xfrm>
            <a:off x="3158725" y="6412766"/>
            <a:ext cx="2414270" cy="203835"/>
          </a:xfrm>
          <a:prstGeom prst="rect">
            <a:avLst/>
          </a:prstGeom>
        </p:spPr>
        <p:txBody>
          <a:bodyPr vert="horz" wrap="square" lIns="0" tIns="0" rIns="0" bIns="0" rtlCol="0">
            <a:spAutoFit/>
          </a:bodyPr>
          <a:lstStyle/>
          <a:p>
            <a:pPr marL="12700">
              <a:lnSpc>
                <a:spcPct val="100000"/>
              </a:lnSpc>
            </a:pPr>
            <a:r>
              <a:rPr sz="1400" dirty="0">
                <a:latin typeface="Arial"/>
                <a:cs typeface="Arial"/>
              </a:rPr>
              <a:t>Source</a:t>
            </a:r>
            <a:r>
              <a:rPr sz="1400" spc="-30" dirty="0">
                <a:latin typeface="Arial"/>
                <a:cs typeface="Arial"/>
              </a:rPr>
              <a:t> </a:t>
            </a:r>
            <a:r>
              <a:rPr sz="1400" dirty="0">
                <a:latin typeface="Arial"/>
                <a:cs typeface="Arial"/>
              </a:rPr>
              <a:t>OS</a:t>
            </a:r>
            <a:r>
              <a:rPr sz="1400" spc="-10" dirty="0">
                <a:latin typeface="Arial"/>
                <a:cs typeface="Arial"/>
              </a:rPr>
              <a:t>H</a:t>
            </a:r>
            <a:r>
              <a:rPr sz="1400" dirty="0">
                <a:latin typeface="Arial"/>
                <a:cs typeface="Arial"/>
              </a:rPr>
              <a:t>A</a:t>
            </a:r>
            <a:r>
              <a:rPr sz="1400" spc="5" dirty="0">
                <a:latin typeface="Arial"/>
                <a:cs typeface="Arial"/>
              </a:rPr>
              <a:t> </a:t>
            </a:r>
            <a:r>
              <a:rPr sz="1400" dirty="0">
                <a:latin typeface="Arial"/>
                <a:cs typeface="Arial"/>
              </a:rPr>
              <a:t>3220-10N</a:t>
            </a:r>
            <a:r>
              <a:rPr sz="1400" spc="-50" dirty="0">
                <a:latin typeface="Arial"/>
                <a:cs typeface="Arial"/>
              </a:rPr>
              <a:t> </a:t>
            </a:r>
            <a:r>
              <a:rPr sz="1400" dirty="0">
                <a:latin typeface="Arial"/>
                <a:cs typeface="Arial"/>
              </a:rPr>
              <a:t>2004</a:t>
            </a:r>
          </a:p>
        </p:txBody>
      </p:sp>
      <p:sp>
        <p:nvSpPr>
          <p:cNvPr id="5" name="object 5" title="Foto - Utilitce con cuidado los montacargas en las areas de carga de la plataforma para evitar las caidas"/>
          <p:cNvSpPr/>
          <p:nvPr/>
        </p:nvSpPr>
        <p:spPr>
          <a:xfrm>
            <a:off x="6172200" y="1905000"/>
            <a:ext cx="2721201" cy="3390763"/>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31</a:t>
            </a:r>
          </a:p>
        </p:txBody>
      </p:sp>
      <p:sp>
        <p:nvSpPr>
          <p:cNvPr id="13" name="Rectangle 6"/>
          <p:cNvSpPr>
            <a:spLocks noChangeArrowheads="1"/>
          </p:cNvSpPr>
          <p:nvPr/>
        </p:nvSpPr>
        <p:spPr bwMode="auto">
          <a:xfrm>
            <a:off x="6172200" y="5453944"/>
            <a:ext cx="2721201"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PR" altLang="es-PR" sz="1600" dirty="0" smtClean="0">
                <a:solidFill>
                  <a:srgbClr val="FF0000"/>
                </a:solidFill>
                <a:latin typeface="inherit"/>
              </a:rPr>
              <a:t>Utilice con cuidado </a:t>
            </a:r>
            <a:r>
              <a:rPr kumimoji="0" lang="es-PR" altLang="es-PR" sz="1600" b="0" i="0" u="none" strike="noStrike" cap="none" normalizeH="0" baseline="0" dirty="0" smtClean="0">
                <a:ln>
                  <a:noFill/>
                </a:ln>
                <a:solidFill>
                  <a:srgbClr val="FF0000"/>
                </a:solidFill>
                <a:effectLst/>
                <a:latin typeface="inherit"/>
              </a:rPr>
              <a:t>los</a:t>
            </a:r>
            <a:r>
              <a:rPr kumimoji="0" lang="es-PR" altLang="es-PR" sz="1600" b="0" i="0" u="none" strike="noStrike" cap="none" normalizeH="0" dirty="0" smtClean="0">
                <a:ln>
                  <a:noFill/>
                </a:ln>
                <a:solidFill>
                  <a:srgbClr val="FF0000"/>
                </a:solidFill>
                <a:effectLst/>
                <a:latin typeface="inherit"/>
              </a:rPr>
              <a:t> montacargas </a:t>
            </a:r>
            <a:r>
              <a:rPr kumimoji="0" lang="es-PR" altLang="es-PR" sz="1600" b="0" i="0" u="none" strike="noStrike" cap="none" normalizeH="0" baseline="0" dirty="0" smtClean="0">
                <a:ln>
                  <a:noFill/>
                </a:ln>
                <a:solidFill>
                  <a:srgbClr val="FF0000"/>
                </a:solidFill>
                <a:effectLst/>
                <a:latin typeface="inherit"/>
              </a:rPr>
              <a:t>en las áreas </a:t>
            </a:r>
            <a:r>
              <a:rPr lang="es-PR" altLang="es-PR" sz="1600" dirty="0" smtClean="0">
                <a:solidFill>
                  <a:srgbClr val="FF0000"/>
                </a:solidFill>
                <a:latin typeface="inherit"/>
              </a:rPr>
              <a:t>d</a:t>
            </a:r>
            <a:r>
              <a:rPr kumimoji="0" lang="es-PR" altLang="es-PR" sz="1600" b="0" i="0" u="none" strike="noStrike" cap="none" normalizeH="0" baseline="0" dirty="0" smtClean="0">
                <a:ln>
                  <a:noFill/>
                </a:ln>
                <a:solidFill>
                  <a:srgbClr val="FF0000"/>
                </a:solidFill>
                <a:effectLst/>
                <a:latin typeface="inherit"/>
              </a:rPr>
              <a:t>e</a:t>
            </a:r>
            <a:r>
              <a:rPr kumimoji="0" lang="es-PR" altLang="es-PR" sz="1600" b="0" i="0" u="none" strike="noStrike" cap="none" normalizeH="0" dirty="0" smtClean="0">
                <a:ln>
                  <a:noFill/>
                </a:ln>
                <a:solidFill>
                  <a:srgbClr val="FF0000"/>
                </a:solidFill>
                <a:effectLst/>
                <a:latin typeface="inherit"/>
              </a:rPr>
              <a:t> carga de la plataforma</a:t>
            </a:r>
            <a:r>
              <a:rPr kumimoji="0" lang="es-PR" altLang="es-PR" sz="1600" b="0" i="0" u="none" strike="noStrike" cap="none" normalizeH="0" baseline="0" dirty="0" smtClean="0">
                <a:ln>
                  <a:noFill/>
                </a:ln>
                <a:solidFill>
                  <a:srgbClr val="FF0000"/>
                </a:solidFill>
                <a:effectLst/>
                <a:latin typeface="inherit"/>
              </a:rPr>
              <a:t> para evitar las caídas.</a:t>
            </a:r>
            <a:r>
              <a:rPr kumimoji="0" lang="es-PR" altLang="es-PR" sz="1600" b="0" i="0" u="none" strike="noStrike" cap="none" normalizeH="0" baseline="0" dirty="0" smtClean="0">
                <a:ln>
                  <a:noFill/>
                </a:ln>
                <a:solidFill>
                  <a:srgbClr val="FF0000"/>
                </a:solidFill>
                <a:effectLst/>
              </a:rPr>
              <a:t> </a:t>
            </a:r>
            <a:endParaRPr kumimoji="0" lang="es-PR" altLang="es-PR" sz="1600" b="0" i="0" u="none" strike="noStrike" cap="none" normalizeH="0" baseline="0" dirty="0" smtClean="0">
              <a:ln>
                <a:noFill/>
              </a:ln>
              <a:solidFill>
                <a:srgbClr val="FF0000"/>
              </a:solidFill>
              <a:effectLst/>
              <a:latin typeface="Arial" panose="020B0604020202020204" pitchFamily="34" charset="0"/>
            </a:endParaRPr>
          </a:p>
        </p:txBody>
      </p:sp>
      <p:sp>
        <p:nvSpPr>
          <p:cNvPr id="6" name="Title 5"/>
          <p:cNvSpPr>
            <a:spLocks noGrp="1"/>
          </p:cNvSpPr>
          <p:nvPr>
            <p:ph type="title"/>
          </p:nvPr>
        </p:nvSpPr>
        <p:spPr>
          <a:xfrm>
            <a:off x="437706" y="491324"/>
            <a:ext cx="8072119" cy="846386"/>
          </a:xfrm>
        </p:spPr>
        <p:txBody>
          <a:bodyPr/>
          <a:lstStyle/>
          <a:p>
            <a:r>
              <a:rPr lang="es-ES" sz="3200" kern="1200" dirty="0" smtClean="0">
                <a:latin typeface="Arial" charset="0"/>
                <a:cs typeface="Arial" charset="0"/>
              </a:rPr>
              <a:t>Equipos para el Manejo de Materiales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32</a:t>
            </a:r>
          </a:p>
        </p:txBody>
      </p:sp>
      <p:sp>
        <p:nvSpPr>
          <p:cNvPr id="3" name="object 3"/>
          <p:cNvSpPr txBox="1"/>
          <p:nvPr/>
        </p:nvSpPr>
        <p:spPr>
          <a:xfrm>
            <a:off x="520388" y="1720665"/>
            <a:ext cx="8318811" cy="4616648"/>
          </a:xfrm>
          <a:prstGeom prst="rect">
            <a:avLst/>
          </a:prstGeom>
        </p:spPr>
        <p:txBody>
          <a:bodyPr vert="horz" wrap="square" lIns="0" tIns="0" rIns="0" bIns="0" rtlCol="0">
            <a:spAutoFit/>
          </a:bodyPr>
          <a:lstStyle/>
          <a:p>
            <a:pPr marL="12700">
              <a:lnSpc>
                <a:spcPct val="100000"/>
              </a:lnSpc>
            </a:pPr>
            <a:r>
              <a:rPr lang="es-PR" sz="2400" b="1" dirty="0" smtClean="0">
                <a:solidFill>
                  <a:srgbClr val="FF0000"/>
                </a:solidFill>
                <a:latin typeface="Arial"/>
                <a:cs typeface="Arial"/>
              </a:rPr>
              <a:t>Peligros Potenciales – Plataforma de Carga</a:t>
            </a:r>
          </a:p>
          <a:p>
            <a:pPr marL="355600" indent="-342900">
              <a:lnSpc>
                <a:spcPct val="100000"/>
              </a:lnSpc>
              <a:buFont typeface="Wingdings" panose="05000000000000000000" pitchFamily="2" charset="2"/>
              <a:buChar char="q"/>
            </a:pPr>
            <a:r>
              <a:rPr lang="es-PR" altLang="es-PR" sz="2400" dirty="0" smtClean="0">
                <a:solidFill>
                  <a:srgbClr val="212121"/>
                </a:solidFill>
                <a:latin typeface="Arial" panose="020B0604020202020204" pitchFamily="34" charset="0"/>
                <a:cs typeface="Arial" panose="020B0604020202020204" pitchFamily="34" charset="0"/>
              </a:rPr>
              <a:t>Las lesiones ocurren cuando los montacargas trabajan en los limites de las plataformas de carga, los productos caen sobre los empleados o el equipo golpea a las personas. </a:t>
            </a:r>
          </a:p>
          <a:p>
            <a:pPr marL="12700">
              <a:lnSpc>
                <a:spcPct val="100000"/>
              </a:lnSpc>
            </a:pPr>
            <a:endParaRPr lang="es-PR" sz="2400" b="1" dirty="0" smtClean="0">
              <a:solidFill>
                <a:srgbClr val="00AF50"/>
              </a:solidFill>
              <a:latin typeface="Arial" panose="020B0604020202020204" pitchFamily="34" charset="0"/>
              <a:cs typeface="Arial" panose="020B0604020202020204" pitchFamily="34" charset="0"/>
            </a:endParaRPr>
          </a:p>
          <a:p>
            <a:pPr marL="41275">
              <a:lnSpc>
                <a:spcPct val="100000"/>
              </a:lnSpc>
              <a:spcBef>
                <a:spcPts val="5"/>
              </a:spcBef>
            </a:pPr>
            <a:r>
              <a:rPr lang="es-PR" sz="2000" b="1" dirty="0" smtClean="0">
                <a:solidFill>
                  <a:srgbClr val="00AF50"/>
                </a:solidFill>
                <a:latin typeface="Arial"/>
                <a:cs typeface="Arial"/>
              </a:rPr>
              <a:t>Prevención de Peligros:</a:t>
            </a:r>
            <a:endParaRPr lang="es-PR" sz="2000" dirty="0" smtClean="0">
              <a:latin typeface="Arial"/>
              <a:cs typeface="Arial"/>
            </a:endParaRPr>
          </a:p>
          <a:p>
            <a:pPr marL="384175" indent="-342900">
              <a:lnSpc>
                <a:spcPct val="100000"/>
              </a:lnSpc>
              <a:buClr>
                <a:srgbClr val="00AF50"/>
              </a:buClr>
              <a:buFont typeface="Wingdings"/>
              <a:buChar char=""/>
              <a:tabLst>
                <a:tab pos="384810" algn="l"/>
              </a:tabLst>
            </a:pPr>
            <a:r>
              <a:rPr lang="es-PR" sz="2000" dirty="0" smtClean="0">
                <a:latin typeface="Arial"/>
                <a:cs typeface="Arial"/>
              </a:rPr>
              <a:t>"Proveer advertencias visuales cerca de los bordes (limites) </a:t>
            </a:r>
            <a:r>
              <a:rPr lang="es-PR" sz="2000" dirty="0">
                <a:latin typeface="Arial"/>
                <a:cs typeface="Arial"/>
              </a:rPr>
              <a:t>de la plataforma de carga”.</a:t>
            </a:r>
            <a:endParaRPr lang="es-PR" sz="2000" dirty="0" smtClean="0">
              <a:latin typeface="Arial"/>
              <a:cs typeface="Arial"/>
            </a:endParaRPr>
          </a:p>
          <a:p>
            <a:pPr marL="384175" indent="-342900">
              <a:lnSpc>
                <a:spcPct val="100000"/>
              </a:lnSpc>
              <a:buClr>
                <a:srgbClr val="00AF50"/>
              </a:buClr>
              <a:buFont typeface="Wingdings"/>
              <a:buChar char=""/>
              <a:tabLst>
                <a:tab pos="384810" algn="l"/>
              </a:tabLst>
            </a:pPr>
            <a:r>
              <a:rPr lang="es-PR" sz="2000" dirty="0" smtClean="0">
                <a:latin typeface="Arial"/>
                <a:cs typeface="Arial"/>
              </a:rPr>
              <a:t>“Prohibir” “que los empleados” salten de las plataformas de carga.</a:t>
            </a:r>
          </a:p>
          <a:p>
            <a:pPr marL="384175" lvl="0" indent="-342900">
              <a:buClr>
                <a:srgbClr val="00AF50"/>
              </a:buClr>
              <a:buFont typeface="Wingdings"/>
              <a:buChar char=""/>
              <a:tabLst>
                <a:tab pos="384810" algn="l"/>
              </a:tabLst>
            </a:pPr>
            <a:r>
              <a:rPr lang="es-PR" altLang="es-PR" sz="2000" dirty="0" smtClean="0">
                <a:solidFill>
                  <a:srgbClr val="212121"/>
                </a:solidFill>
                <a:latin typeface="inherit"/>
              </a:rPr>
              <a:t>Usar superficies antideslizantes y mantener las superficies limpias.</a:t>
            </a:r>
          </a:p>
          <a:p>
            <a:pPr marL="384175" lvl="0" indent="-342900">
              <a:buClr>
                <a:srgbClr val="00AF50"/>
              </a:buClr>
              <a:buFont typeface="Wingdings"/>
              <a:buChar char=""/>
              <a:tabLst>
                <a:tab pos="384810" algn="l"/>
              </a:tabLst>
            </a:pPr>
            <a:r>
              <a:rPr lang="es-PR" altLang="es-PR" sz="2000" dirty="0" smtClean="0">
                <a:solidFill>
                  <a:srgbClr val="212121"/>
                </a:solidFill>
                <a:latin typeface="inherit"/>
              </a:rPr>
              <a:t>Pintar los bordes de la plataforma de carga para mejorar la visibilidad.</a:t>
            </a:r>
          </a:p>
          <a:p>
            <a:pPr marL="384175" lvl="0" indent="-342900">
              <a:buClr>
                <a:srgbClr val="00AF50"/>
              </a:buClr>
              <a:buFont typeface="Wingdings"/>
              <a:buChar char=""/>
              <a:tabLst>
                <a:tab pos="384810" algn="l"/>
              </a:tabLst>
            </a:pPr>
            <a:r>
              <a:rPr lang="es-PR" altLang="es-PR" sz="2000" dirty="0" smtClean="0">
                <a:solidFill>
                  <a:srgbClr val="212121"/>
                </a:solidFill>
                <a:latin typeface="inherit"/>
              </a:rPr>
              <a:t>Cumplir la normativa vigente de OSHA para las escaleras fijas y portátiles y barandillas de la plataforma de carga.</a:t>
            </a:r>
            <a:endParaRPr lang="es-PR" altLang="es-PR" sz="3200" dirty="0" smtClean="0">
              <a:latin typeface="Arial" panose="020B0604020202020204" pitchFamily="34" charset="0"/>
            </a:endParaRPr>
          </a:p>
          <a:p>
            <a:pPr marL="384175" indent="-342900">
              <a:lnSpc>
                <a:spcPct val="100000"/>
              </a:lnSpc>
              <a:buClr>
                <a:srgbClr val="00AF50"/>
              </a:buClr>
              <a:buFont typeface="Wingdings"/>
              <a:buChar char=""/>
              <a:tabLst>
                <a:tab pos="384810" algn="l"/>
              </a:tabLst>
            </a:pPr>
            <a:endParaRPr lang="es-PR" sz="2000" dirty="0">
              <a:latin typeface="Arial"/>
              <a:cs typeface="Arial"/>
            </a:endParaRPr>
          </a:p>
        </p:txBody>
      </p:sp>
      <p:sp>
        <p:nvSpPr>
          <p:cNvPr id="4" name="object 4"/>
          <p:cNvSpPr txBox="1"/>
          <p:nvPr/>
        </p:nvSpPr>
        <p:spPr>
          <a:xfrm>
            <a:off x="3192907" y="6240566"/>
            <a:ext cx="2414270" cy="203835"/>
          </a:xfrm>
          <a:prstGeom prst="rect">
            <a:avLst/>
          </a:prstGeom>
        </p:spPr>
        <p:txBody>
          <a:bodyPr vert="horz" wrap="square" lIns="0" tIns="0" rIns="0" bIns="0" rtlCol="0">
            <a:spAutoFit/>
          </a:bodyPr>
          <a:lstStyle/>
          <a:p>
            <a:pPr marL="12700">
              <a:lnSpc>
                <a:spcPct val="100000"/>
              </a:lnSpc>
            </a:pPr>
            <a:r>
              <a:rPr sz="1400" dirty="0">
                <a:latin typeface="Arial"/>
                <a:cs typeface="Arial"/>
              </a:rPr>
              <a:t>Source</a:t>
            </a:r>
            <a:r>
              <a:rPr sz="1400" spc="-30" dirty="0">
                <a:latin typeface="Arial"/>
                <a:cs typeface="Arial"/>
              </a:rPr>
              <a:t> </a:t>
            </a:r>
            <a:r>
              <a:rPr sz="1400" dirty="0">
                <a:latin typeface="Arial"/>
                <a:cs typeface="Arial"/>
              </a:rPr>
              <a:t>OS</a:t>
            </a:r>
            <a:r>
              <a:rPr sz="1400" spc="-10" dirty="0">
                <a:latin typeface="Arial"/>
                <a:cs typeface="Arial"/>
              </a:rPr>
              <a:t>H</a:t>
            </a:r>
            <a:r>
              <a:rPr sz="1400" dirty="0">
                <a:latin typeface="Arial"/>
                <a:cs typeface="Arial"/>
              </a:rPr>
              <a:t>A</a:t>
            </a:r>
            <a:r>
              <a:rPr sz="1400" spc="5" dirty="0">
                <a:latin typeface="Arial"/>
                <a:cs typeface="Arial"/>
              </a:rPr>
              <a:t> </a:t>
            </a:r>
            <a:r>
              <a:rPr sz="1400" dirty="0">
                <a:latin typeface="Arial"/>
                <a:cs typeface="Arial"/>
              </a:rPr>
              <a:t>3220-10N</a:t>
            </a:r>
            <a:r>
              <a:rPr sz="1400" spc="-50" dirty="0">
                <a:latin typeface="Arial"/>
                <a:cs typeface="Arial"/>
              </a:rPr>
              <a:t> </a:t>
            </a:r>
            <a:r>
              <a:rPr sz="1400" dirty="0">
                <a:latin typeface="Arial"/>
                <a:cs typeface="Arial"/>
              </a:rPr>
              <a:t>2004</a:t>
            </a:r>
          </a:p>
        </p:txBody>
      </p:sp>
      <p:sp>
        <p:nvSpPr>
          <p:cNvPr id="6" name="Title 5"/>
          <p:cNvSpPr>
            <a:spLocks noGrp="1"/>
          </p:cNvSpPr>
          <p:nvPr>
            <p:ph type="title"/>
          </p:nvPr>
        </p:nvSpPr>
        <p:spPr/>
        <p:txBody>
          <a:bodyPr/>
          <a:lstStyle/>
          <a:p>
            <a:r>
              <a:rPr lang="es-ES" sz="3200" kern="1200" dirty="0">
                <a:latin typeface="Arial" charset="0"/>
                <a:cs typeface="Arial" charset="0"/>
              </a:rPr>
              <a:t>Equipos para el Manejo de Materiales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title="D"/>
          <p:cNvPicPr>
            <a:picLocks noChangeAspect="1"/>
          </p:cNvPicPr>
          <p:nvPr/>
        </p:nvPicPr>
        <p:blipFill>
          <a:blip r:embed="rId3"/>
          <a:stretch>
            <a:fillRect/>
          </a:stretch>
        </p:blipFill>
        <p:spPr>
          <a:xfrm>
            <a:off x="611883" y="1953626"/>
            <a:ext cx="7961125" cy="4627580"/>
          </a:xfrm>
          <a:prstGeom prst="rect">
            <a:avLst/>
          </a:prstGeom>
        </p:spPr>
      </p:pic>
      <p:sp>
        <p:nvSpPr>
          <p:cNvPr id="3" name="object 3" title="Diagrama  de Flujo - Movimientos por encima de la cabeza (en lo alto, suspendido, aéreo)"/>
          <p:cNvSpPr txBox="1"/>
          <p:nvPr/>
        </p:nvSpPr>
        <p:spPr>
          <a:xfrm>
            <a:off x="457200" y="1539524"/>
            <a:ext cx="8163433" cy="307777"/>
          </a:xfrm>
          <a:prstGeom prst="rect">
            <a:avLst/>
          </a:prstGeom>
        </p:spPr>
        <p:txBody>
          <a:bodyPr vert="horz" wrap="square" lIns="0" tIns="0" rIns="0" bIns="0" rtlCol="0">
            <a:spAutoFit/>
          </a:bodyPr>
          <a:lstStyle/>
          <a:p>
            <a:pPr marL="12700">
              <a:lnSpc>
                <a:spcPct val="100000"/>
              </a:lnSpc>
            </a:pPr>
            <a:r>
              <a:rPr lang="es-PR" sz="2000" b="1" spc="-20" dirty="0" smtClean="0">
                <a:solidFill>
                  <a:srgbClr val="0C2FB8"/>
                </a:solidFill>
                <a:latin typeface="Arial"/>
                <a:cs typeface="Arial"/>
              </a:rPr>
              <a:t>Movimientos por encima de la cabeza (en lo alto, suspendido, aéreo)</a:t>
            </a:r>
            <a:endParaRPr lang="es-PR" sz="2000" dirty="0">
              <a:latin typeface="Arial"/>
              <a:cs typeface="Arial"/>
            </a:endParaRPr>
          </a:p>
        </p:txBody>
      </p:sp>
      <p:sp>
        <p:nvSpPr>
          <p:cNvPr id="14" name="object 14" title="Conector en el diagrama de flujo"/>
          <p:cNvSpPr/>
          <p:nvPr/>
        </p:nvSpPr>
        <p:spPr>
          <a:xfrm>
            <a:off x="1009650" y="1817497"/>
            <a:ext cx="914400" cy="914400"/>
          </a:xfrm>
          <a:custGeom>
            <a:avLst/>
            <a:gdLst/>
            <a:ahLst/>
            <a:cxnLst/>
            <a:rect l="l" t="t" r="r" b="b"/>
            <a:pathLst>
              <a:path w="914400" h="914400">
                <a:moveTo>
                  <a:pt x="0" y="457200"/>
                </a:moveTo>
                <a:lnTo>
                  <a:pt x="5984" y="383046"/>
                </a:lnTo>
                <a:lnTo>
                  <a:pt x="23308" y="312700"/>
                </a:lnTo>
                <a:lnTo>
                  <a:pt x="51032" y="247102"/>
                </a:lnTo>
                <a:lnTo>
                  <a:pt x="88213" y="187195"/>
                </a:lnTo>
                <a:lnTo>
                  <a:pt x="133911" y="133921"/>
                </a:lnTo>
                <a:lnTo>
                  <a:pt x="187184" y="88221"/>
                </a:lnTo>
                <a:lnTo>
                  <a:pt x="247091" y="51037"/>
                </a:lnTo>
                <a:lnTo>
                  <a:pt x="312690" y="23311"/>
                </a:lnTo>
                <a:lnTo>
                  <a:pt x="383040"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2" y="912884"/>
                </a:lnTo>
                <a:lnTo>
                  <a:pt x="347330" y="901110"/>
                </a:lnTo>
                <a:lnTo>
                  <a:pt x="279238" y="878466"/>
                </a:lnTo>
                <a:lnTo>
                  <a:pt x="216367" y="845894"/>
                </a:lnTo>
                <a:lnTo>
                  <a:pt x="159660" y="804334"/>
                </a:lnTo>
                <a:lnTo>
                  <a:pt x="110057" y="754729"/>
                </a:lnTo>
                <a:lnTo>
                  <a:pt x="68499" y="698020"/>
                </a:lnTo>
                <a:lnTo>
                  <a:pt x="35929"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15" name="object 15" title="Conector en el diagrama de flujo"/>
          <p:cNvSpPr/>
          <p:nvPr/>
        </p:nvSpPr>
        <p:spPr>
          <a:xfrm>
            <a:off x="1013282" y="3142614"/>
            <a:ext cx="915035" cy="914400"/>
          </a:xfrm>
          <a:custGeom>
            <a:avLst/>
            <a:gdLst/>
            <a:ahLst/>
            <a:cxnLst/>
            <a:rect l="l" t="t" r="r" b="b"/>
            <a:pathLst>
              <a:path w="915035" h="914400">
                <a:moveTo>
                  <a:pt x="0" y="457200"/>
                </a:moveTo>
                <a:lnTo>
                  <a:pt x="5983" y="383015"/>
                </a:lnTo>
                <a:lnTo>
                  <a:pt x="23307" y="312651"/>
                </a:lnTo>
                <a:lnTo>
                  <a:pt x="51031" y="247046"/>
                </a:lnTo>
                <a:lnTo>
                  <a:pt x="88213" y="187141"/>
                </a:lnTo>
                <a:lnTo>
                  <a:pt x="133913" y="133873"/>
                </a:lnTo>
                <a:lnTo>
                  <a:pt x="187190" y="88184"/>
                </a:lnTo>
                <a:lnTo>
                  <a:pt x="247103" y="51013"/>
                </a:lnTo>
                <a:lnTo>
                  <a:pt x="312711" y="23298"/>
                </a:lnTo>
                <a:lnTo>
                  <a:pt x="383074" y="5981"/>
                </a:lnTo>
                <a:lnTo>
                  <a:pt x="457250" y="0"/>
                </a:lnTo>
                <a:lnTo>
                  <a:pt x="494744" y="1514"/>
                </a:lnTo>
                <a:lnTo>
                  <a:pt x="567111" y="13281"/>
                </a:lnTo>
                <a:lnTo>
                  <a:pt x="635201" y="35915"/>
                </a:lnTo>
                <a:lnTo>
                  <a:pt x="698071" y="68475"/>
                </a:lnTo>
                <a:lnTo>
                  <a:pt x="754779" y="110023"/>
                </a:lnTo>
                <a:lnTo>
                  <a:pt x="804385" y="159618"/>
                </a:lnTo>
                <a:lnTo>
                  <a:pt x="845944" y="216322"/>
                </a:lnTo>
                <a:lnTo>
                  <a:pt x="878517" y="279195"/>
                </a:lnTo>
                <a:lnTo>
                  <a:pt x="901161" y="347297"/>
                </a:lnTo>
                <a:lnTo>
                  <a:pt x="912934" y="419689"/>
                </a:lnTo>
                <a:lnTo>
                  <a:pt x="914450" y="457200"/>
                </a:lnTo>
                <a:lnTo>
                  <a:pt x="912934" y="494693"/>
                </a:lnTo>
                <a:lnTo>
                  <a:pt x="901161" y="567061"/>
                </a:lnTo>
                <a:lnTo>
                  <a:pt x="878517" y="635150"/>
                </a:lnTo>
                <a:lnTo>
                  <a:pt x="845944" y="698020"/>
                </a:lnTo>
                <a:lnTo>
                  <a:pt x="804385" y="754729"/>
                </a:lnTo>
                <a:lnTo>
                  <a:pt x="754779" y="804334"/>
                </a:lnTo>
                <a:lnTo>
                  <a:pt x="698071" y="845894"/>
                </a:lnTo>
                <a:lnTo>
                  <a:pt x="635201" y="878466"/>
                </a:lnTo>
                <a:lnTo>
                  <a:pt x="567111" y="901110"/>
                </a:lnTo>
                <a:lnTo>
                  <a:pt x="494744" y="912884"/>
                </a:lnTo>
                <a:lnTo>
                  <a:pt x="457250" y="914400"/>
                </a:lnTo>
                <a:lnTo>
                  <a:pt x="419744" y="912884"/>
                </a:lnTo>
                <a:lnTo>
                  <a:pt x="347357" y="901110"/>
                </a:lnTo>
                <a:lnTo>
                  <a:pt x="279254" y="878466"/>
                </a:lnTo>
                <a:lnTo>
                  <a:pt x="216376" y="845894"/>
                </a:lnTo>
                <a:lnTo>
                  <a:pt x="159663" y="804334"/>
                </a:lnTo>
                <a:lnTo>
                  <a:pt x="110057" y="754729"/>
                </a:lnTo>
                <a:lnTo>
                  <a:pt x="68498" y="698020"/>
                </a:lnTo>
                <a:lnTo>
                  <a:pt x="35928"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16" name="object 16" title="Conector en el diagrama de flujo"/>
          <p:cNvSpPr/>
          <p:nvPr/>
        </p:nvSpPr>
        <p:spPr>
          <a:xfrm>
            <a:off x="990600" y="4666615"/>
            <a:ext cx="914400" cy="914400"/>
          </a:xfrm>
          <a:custGeom>
            <a:avLst/>
            <a:gdLst/>
            <a:ahLst/>
            <a:cxnLst/>
            <a:rect l="l" t="t" r="r" b="b"/>
            <a:pathLst>
              <a:path w="914400" h="914400">
                <a:moveTo>
                  <a:pt x="0" y="457200"/>
                </a:moveTo>
                <a:lnTo>
                  <a:pt x="5984" y="383015"/>
                </a:lnTo>
                <a:lnTo>
                  <a:pt x="23308" y="312651"/>
                </a:lnTo>
                <a:lnTo>
                  <a:pt x="51032" y="247046"/>
                </a:lnTo>
                <a:lnTo>
                  <a:pt x="88213" y="187141"/>
                </a:lnTo>
                <a:lnTo>
                  <a:pt x="133911" y="133873"/>
                </a:lnTo>
                <a:lnTo>
                  <a:pt x="187184" y="88184"/>
                </a:lnTo>
                <a:lnTo>
                  <a:pt x="247091" y="51013"/>
                </a:lnTo>
                <a:lnTo>
                  <a:pt x="312690" y="23298"/>
                </a:lnTo>
                <a:lnTo>
                  <a:pt x="383040" y="5981"/>
                </a:lnTo>
                <a:lnTo>
                  <a:pt x="457200" y="0"/>
                </a:lnTo>
                <a:lnTo>
                  <a:pt x="494693" y="1514"/>
                </a:lnTo>
                <a:lnTo>
                  <a:pt x="567061" y="13281"/>
                </a:lnTo>
                <a:lnTo>
                  <a:pt x="635150" y="35915"/>
                </a:lnTo>
                <a:lnTo>
                  <a:pt x="698020" y="68475"/>
                </a:lnTo>
                <a:lnTo>
                  <a:pt x="754729" y="110023"/>
                </a:lnTo>
                <a:lnTo>
                  <a:pt x="804334" y="159618"/>
                </a:lnTo>
                <a:lnTo>
                  <a:pt x="845894" y="216322"/>
                </a:lnTo>
                <a:lnTo>
                  <a:pt x="878466" y="279195"/>
                </a:lnTo>
                <a:lnTo>
                  <a:pt x="901110" y="347297"/>
                </a:lnTo>
                <a:lnTo>
                  <a:pt x="912884" y="419689"/>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2" y="912884"/>
                </a:lnTo>
                <a:lnTo>
                  <a:pt x="347330" y="901110"/>
                </a:lnTo>
                <a:lnTo>
                  <a:pt x="279238" y="878466"/>
                </a:lnTo>
                <a:lnTo>
                  <a:pt x="216367" y="845894"/>
                </a:lnTo>
                <a:lnTo>
                  <a:pt x="159660" y="804334"/>
                </a:lnTo>
                <a:lnTo>
                  <a:pt x="110057" y="754729"/>
                </a:lnTo>
                <a:lnTo>
                  <a:pt x="68499" y="698020"/>
                </a:lnTo>
                <a:lnTo>
                  <a:pt x="35929"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17" name="object 17" title="Conector en el diagrama de flujo"/>
          <p:cNvSpPr/>
          <p:nvPr/>
        </p:nvSpPr>
        <p:spPr>
          <a:xfrm>
            <a:off x="2602229" y="5284089"/>
            <a:ext cx="914400" cy="914400"/>
          </a:xfrm>
          <a:custGeom>
            <a:avLst/>
            <a:gdLst/>
            <a:ahLst/>
            <a:cxnLst/>
            <a:rect l="l" t="t" r="r" b="b"/>
            <a:pathLst>
              <a:path w="914400" h="914400">
                <a:moveTo>
                  <a:pt x="0" y="457187"/>
                </a:moveTo>
                <a:lnTo>
                  <a:pt x="5984" y="383037"/>
                </a:lnTo>
                <a:lnTo>
                  <a:pt x="23311" y="312693"/>
                </a:lnTo>
                <a:lnTo>
                  <a:pt x="51037" y="247098"/>
                </a:lnTo>
                <a:lnTo>
                  <a:pt x="88221" y="187193"/>
                </a:lnTo>
                <a:lnTo>
                  <a:pt x="133921" y="133919"/>
                </a:lnTo>
                <a:lnTo>
                  <a:pt x="187195" y="88220"/>
                </a:lnTo>
                <a:lnTo>
                  <a:pt x="247102" y="51036"/>
                </a:lnTo>
                <a:lnTo>
                  <a:pt x="312700" y="23311"/>
                </a:lnTo>
                <a:lnTo>
                  <a:pt x="383046" y="5984"/>
                </a:lnTo>
                <a:lnTo>
                  <a:pt x="457200" y="0"/>
                </a:lnTo>
                <a:lnTo>
                  <a:pt x="494710" y="1515"/>
                </a:lnTo>
                <a:lnTo>
                  <a:pt x="567102" y="13289"/>
                </a:lnTo>
                <a:lnTo>
                  <a:pt x="635204" y="35932"/>
                </a:lnTo>
                <a:lnTo>
                  <a:pt x="698077" y="68505"/>
                </a:lnTo>
                <a:lnTo>
                  <a:pt x="754781" y="110064"/>
                </a:lnTo>
                <a:lnTo>
                  <a:pt x="804376" y="159668"/>
                </a:lnTo>
                <a:lnTo>
                  <a:pt x="845924" y="216375"/>
                </a:lnTo>
                <a:lnTo>
                  <a:pt x="878484" y="279243"/>
                </a:lnTo>
                <a:lnTo>
                  <a:pt x="901118" y="347331"/>
                </a:lnTo>
                <a:lnTo>
                  <a:pt x="912885" y="419695"/>
                </a:lnTo>
                <a:lnTo>
                  <a:pt x="914399" y="457187"/>
                </a:lnTo>
                <a:lnTo>
                  <a:pt x="912885" y="494684"/>
                </a:lnTo>
                <a:lnTo>
                  <a:pt x="901118" y="567056"/>
                </a:lnTo>
                <a:lnTo>
                  <a:pt x="878484" y="635148"/>
                </a:lnTo>
                <a:lnTo>
                  <a:pt x="845924" y="698019"/>
                </a:lnTo>
                <a:lnTo>
                  <a:pt x="804376" y="754726"/>
                </a:lnTo>
                <a:lnTo>
                  <a:pt x="754781" y="804330"/>
                </a:lnTo>
                <a:lnTo>
                  <a:pt x="698077" y="845887"/>
                </a:lnTo>
                <a:lnTo>
                  <a:pt x="635204" y="878457"/>
                </a:lnTo>
                <a:lnTo>
                  <a:pt x="567102" y="901099"/>
                </a:lnTo>
                <a:lnTo>
                  <a:pt x="494710" y="912871"/>
                </a:lnTo>
                <a:lnTo>
                  <a:pt x="457200" y="914387"/>
                </a:lnTo>
                <a:lnTo>
                  <a:pt x="419706" y="912871"/>
                </a:lnTo>
                <a:lnTo>
                  <a:pt x="347338" y="901099"/>
                </a:lnTo>
                <a:lnTo>
                  <a:pt x="279249" y="878457"/>
                </a:lnTo>
                <a:lnTo>
                  <a:pt x="216379" y="845887"/>
                </a:lnTo>
                <a:lnTo>
                  <a:pt x="159670" y="804330"/>
                </a:lnTo>
                <a:lnTo>
                  <a:pt x="110065" y="754726"/>
                </a:lnTo>
                <a:lnTo>
                  <a:pt x="68505" y="698019"/>
                </a:lnTo>
                <a:lnTo>
                  <a:pt x="35933" y="635148"/>
                </a:lnTo>
                <a:lnTo>
                  <a:pt x="13289" y="567056"/>
                </a:lnTo>
                <a:lnTo>
                  <a:pt x="1515" y="494684"/>
                </a:lnTo>
                <a:lnTo>
                  <a:pt x="0" y="457187"/>
                </a:lnTo>
                <a:close/>
              </a:path>
            </a:pathLst>
          </a:custGeom>
          <a:ln w="38100">
            <a:solidFill>
              <a:srgbClr val="940000"/>
            </a:solidFill>
          </a:ln>
        </p:spPr>
        <p:txBody>
          <a:bodyPr wrap="square" lIns="0" tIns="0" rIns="0" bIns="0" rtlCol="0"/>
          <a:lstStyle/>
          <a:p>
            <a:endParaRPr dirty="0"/>
          </a:p>
        </p:txBody>
      </p:sp>
      <p:sp>
        <p:nvSpPr>
          <p:cNvPr id="18" name="object 18" title="Conector en el diagrama de flujo"/>
          <p:cNvSpPr/>
          <p:nvPr/>
        </p:nvSpPr>
        <p:spPr>
          <a:xfrm>
            <a:off x="3678046" y="4646167"/>
            <a:ext cx="914400" cy="914400"/>
          </a:xfrm>
          <a:custGeom>
            <a:avLst/>
            <a:gdLst/>
            <a:ahLst/>
            <a:cxnLst/>
            <a:rect l="l" t="t" r="r" b="b"/>
            <a:pathLst>
              <a:path w="914400" h="914400">
                <a:moveTo>
                  <a:pt x="0" y="457199"/>
                </a:moveTo>
                <a:lnTo>
                  <a:pt x="5981" y="383046"/>
                </a:lnTo>
                <a:lnTo>
                  <a:pt x="23298" y="312700"/>
                </a:lnTo>
                <a:lnTo>
                  <a:pt x="51013" y="247102"/>
                </a:lnTo>
                <a:lnTo>
                  <a:pt x="88184" y="187195"/>
                </a:lnTo>
                <a:lnTo>
                  <a:pt x="133873" y="133921"/>
                </a:lnTo>
                <a:lnTo>
                  <a:pt x="187141" y="88221"/>
                </a:lnTo>
                <a:lnTo>
                  <a:pt x="247046" y="51037"/>
                </a:lnTo>
                <a:lnTo>
                  <a:pt x="312651" y="23311"/>
                </a:lnTo>
                <a:lnTo>
                  <a:pt x="383015"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199"/>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399"/>
                </a:lnTo>
                <a:lnTo>
                  <a:pt x="419689" y="912884"/>
                </a:lnTo>
                <a:lnTo>
                  <a:pt x="347297" y="901110"/>
                </a:lnTo>
                <a:lnTo>
                  <a:pt x="279195" y="878466"/>
                </a:lnTo>
                <a:lnTo>
                  <a:pt x="216322" y="845894"/>
                </a:lnTo>
                <a:lnTo>
                  <a:pt x="159618" y="804334"/>
                </a:lnTo>
                <a:lnTo>
                  <a:pt x="110023" y="754729"/>
                </a:lnTo>
                <a:lnTo>
                  <a:pt x="68475" y="698020"/>
                </a:lnTo>
                <a:lnTo>
                  <a:pt x="35915" y="635150"/>
                </a:lnTo>
                <a:lnTo>
                  <a:pt x="13281" y="567061"/>
                </a:lnTo>
                <a:lnTo>
                  <a:pt x="1514" y="494693"/>
                </a:lnTo>
                <a:lnTo>
                  <a:pt x="0" y="457199"/>
                </a:lnTo>
                <a:close/>
              </a:path>
            </a:pathLst>
          </a:custGeom>
          <a:ln w="38100">
            <a:solidFill>
              <a:srgbClr val="940000"/>
            </a:solidFill>
          </a:ln>
        </p:spPr>
        <p:txBody>
          <a:bodyPr wrap="square" lIns="0" tIns="0" rIns="0" bIns="0" rtlCol="0"/>
          <a:lstStyle/>
          <a:p>
            <a:endParaRPr dirty="0"/>
          </a:p>
        </p:txBody>
      </p:sp>
      <p:sp>
        <p:nvSpPr>
          <p:cNvPr id="19" name="object 19" title="Conector en el diagrama de flujo"/>
          <p:cNvSpPr/>
          <p:nvPr/>
        </p:nvSpPr>
        <p:spPr>
          <a:xfrm>
            <a:off x="3738498" y="3084702"/>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20" name="object 20" title="Conector en el diagrama de flujo"/>
          <p:cNvSpPr/>
          <p:nvPr/>
        </p:nvSpPr>
        <p:spPr>
          <a:xfrm>
            <a:off x="5499353" y="2115185"/>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710"/>
                </a:lnTo>
                <a:lnTo>
                  <a:pt x="901110" y="567102"/>
                </a:lnTo>
                <a:lnTo>
                  <a:pt x="878466" y="635204"/>
                </a:lnTo>
                <a:lnTo>
                  <a:pt x="845894" y="698077"/>
                </a:lnTo>
                <a:lnTo>
                  <a:pt x="804334" y="754781"/>
                </a:lnTo>
                <a:lnTo>
                  <a:pt x="754729" y="804376"/>
                </a:lnTo>
                <a:lnTo>
                  <a:pt x="698020" y="845924"/>
                </a:lnTo>
                <a:lnTo>
                  <a:pt x="635150" y="878484"/>
                </a:lnTo>
                <a:lnTo>
                  <a:pt x="567061" y="901118"/>
                </a:lnTo>
                <a:lnTo>
                  <a:pt x="494693" y="912885"/>
                </a:lnTo>
                <a:lnTo>
                  <a:pt x="457200" y="914400"/>
                </a:lnTo>
                <a:lnTo>
                  <a:pt x="419706" y="912885"/>
                </a:lnTo>
                <a:lnTo>
                  <a:pt x="347338" y="901118"/>
                </a:lnTo>
                <a:lnTo>
                  <a:pt x="279249" y="878484"/>
                </a:lnTo>
                <a:lnTo>
                  <a:pt x="216379" y="845924"/>
                </a:lnTo>
                <a:lnTo>
                  <a:pt x="159670" y="804376"/>
                </a:lnTo>
                <a:lnTo>
                  <a:pt x="110065" y="754781"/>
                </a:lnTo>
                <a:lnTo>
                  <a:pt x="68505" y="698077"/>
                </a:lnTo>
                <a:lnTo>
                  <a:pt x="35933" y="635204"/>
                </a:lnTo>
                <a:lnTo>
                  <a:pt x="13289" y="567102"/>
                </a:lnTo>
                <a:lnTo>
                  <a:pt x="1515" y="494710"/>
                </a:lnTo>
                <a:lnTo>
                  <a:pt x="0" y="457200"/>
                </a:lnTo>
                <a:close/>
              </a:path>
            </a:pathLst>
          </a:custGeom>
          <a:ln w="38100">
            <a:solidFill>
              <a:srgbClr val="940000"/>
            </a:solidFill>
          </a:ln>
        </p:spPr>
        <p:txBody>
          <a:bodyPr wrap="square" lIns="0" tIns="0" rIns="0" bIns="0" rtlCol="0"/>
          <a:lstStyle/>
          <a:p>
            <a:endParaRPr dirty="0"/>
          </a:p>
        </p:txBody>
      </p:sp>
      <p:sp>
        <p:nvSpPr>
          <p:cNvPr id="21" name="object 21" title="Conector en el diagrama de flujo"/>
          <p:cNvSpPr/>
          <p:nvPr/>
        </p:nvSpPr>
        <p:spPr>
          <a:xfrm>
            <a:off x="6417690" y="3084702"/>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22" name="object 22" title="Conector en el diagrama de flujo"/>
          <p:cNvSpPr/>
          <p:nvPr/>
        </p:nvSpPr>
        <p:spPr>
          <a:xfrm>
            <a:off x="6523101" y="4576953"/>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dirty="0"/>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33</a:t>
            </a:r>
          </a:p>
        </p:txBody>
      </p:sp>
      <p:sp>
        <p:nvSpPr>
          <p:cNvPr id="25" name="Flowchart: Decision 24" title="Diamante rojo - Conector en el diagrama de flujo"/>
          <p:cNvSpPr/>
          <p:nvPr/>
        </p:nvSpPr>
        <p:spPr>
          <a:xfrm rot="5400000">
            <a:off x="1286997" y="1942648"/>
            <a:ext cx="321605" cy="190522"/>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4" name="Title 3"/>
          <p:cNvSpPr>
            <a:spLocks noGrp="1"/>
          </p:cNvSpPr>
          <p:nvPr>
            <p:ph type="title"/>
          </p:nvPr>
        </p:nvSpPr>
        <p:spPr>
          <a:xfrm>
            <a:off x="304800" y="473947"/>
            <a:ext cx="8303259" cy="984885"/>
          </a:xfrm>
        </p:spPr>
        <p:txBody>
          <a:bodyPr/>
          <a:lstStyle/>
          <a:p>
            <a:r>
              <a:rPr lang="es-ES" sz="3200" kern="1200" dirty="0" smtClean="0">
                <a:latin typeface="Arial" charset="0"/>
                <a:cs typeface="Arial" charset="0"/>
              </a:rPr>
              <a:t>  Manejo de Materiales y Almacenamiento   </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2808" y="1661339"/>
            <a:ext cx="8140192" cy="1985159"/>
          </a:xfrm>
          <a:prstGeom prst="rect">
            <a:avLst/>
          </a:prstGeom>
        </p:spPr>
        <p:txBody>
          <a:bodyPr vert="horz" wrap="square" lIns="0" tIns="0" rIns="0" bIns="0" rtlCol="0">
            <a:spAutoFit/>
          </a:bodyPr>
          <a:lstStyle/>
          <a:p>
            <a:pPr marL="12700">
              <a:lnSpc>
                <a:spcPct val="100000"/>
              </a:lnSpc>
            </a:pPr>
            <a:r>
              <a:rPr lang="en-US" sz="2800" b="1" spc="-25" dirty="0" err="1" smtClean="0">
                <a:solidFill>
                  <a:srgbClr val="0C2FB8"/>
                </a:solidFill>
                <a:latin typeface="Arial"/>
                <a:cs typeface="Arial"/>
              </a:rPr>
              <a:t>Movimientos</a:t>
            </a:r>
            <a:r>
              <a:rPr lang="en-US" sz="2800" b="1" spc="-25" dirty="0" smtClean="0">
                <a:solidFill>
                  <a:srgbClr val="0C2FB8"/>
                </a:solidFill>
                <a:latin typeface="Arial"/>
                <a:cs typeface="Arial"/>
              </a:rPr>
              <a:t> </a:t>
            </a:r>
            <a:r>
              <a:rPr lang="en-US" sz="2800" b="1" spc="-25" dirty="0" err="1" smtClean="0">
                <a:solidFill>
                  <a:srgbClr val="0C2FB8"/>
                </a:solidFill>
                <a:latin typeface="Arial"/>
                <a:cs typeface="Arial"/>
              </a:rPr>
              <a:t>sobre</a:t>
            </a:r>
            <a:r>
              <a:rPr lang="en-US" sz="2800" b="1" spc="-25" dirty="0" smtClean="0">
                <a:solidFill>
                  <a:srgbClr val="0C2FB8"/>
                </a:solidFill>
                <a:latin typeface="Arial"/>
                <a:cs typeface="Arial"/>
              </a:rPr>
              <a:t> la </a:t>
            </a:r>
            <a:r>
              <a:rPr lang="en-US" sz="2800" b="1" spc="-25" dirty="0" err="1" smtClean="0">
                <a:solidFill>
                  <a:srgbClr val="0C2FB8"/>
                </a:solidFill>
                <a:latin typeface="Arial"/>
                <a:cs typeface="Arial"/>
              </a:rPr>
              <a:t>cabeza</a:t>
            </a:r>
            <a:r>
              <a:rPr sz="2800" b="1" spc="-10" dirty="0" smtClean="0">
                <a:solidFill>
                  <a:srgbClr val="0C2FB8"/>
                </a:solidFill>
                <a:latin typeface="Arial"/>
                <a:cs typeface="Arial"/>
              </a:rPr>
              <a:t>- </a:t>
            </a:r>
            <a:r>
              <a:rPr lang="en-US" sz="2800" b="1" spc="-20" dirty="0" err="1" smtClean="0">
                <a:solidFill>
                  <a:srgbClr val="0C2FB8"/>
                </a:solidFill>
                <a:latin typeface="Arial"/>
                <a:cs typeface="Arial"/>
              </a:rPr>
              <a:t>Temas</a:t>
            </a:r>
            <a:r>
              <a:rPr lang="en-US" sz="2800" b="1" spc="-20" dirty="0" smtClean="0">
                <a:solidFill>
                  <a:srgbClr val="0C2FB8"/>
                </a:solidFill>
                <a:latin typeface="Arial"/>
                <a:cs typeface="Arial"/>
              </a:rPr>
              <a:t> Claves:</a:t>
            </a:r>
            <a:endParaRPr sz="2800" dirty="0">
              <a:latin typeface="Arial"/>
              <a:cs typeface="Arial"/>
            </a:endParaRPr>
          </a:p>
          <a:p>
            <a:pPr>
              <a:lnSpc>
                <a:spcPct val="100000"/>
              </a:lnSpc>
              <a:spcBef>
                <a:spcPts val="41"/>
              </a:spcBef>
            </a:pPr>
            <a:endParaRPr sz="2900" dirty="0">
              <a:latin typeface="Times New Roman"/>
              <a:cs typeface="Times New Roman"/>
            </a:endParaRPr>
          </a:p>
          <a:p>
            <a:pPr marL="469900" indent="-457200">
              <a:lnSpc>
                <a:spcPct val="100000"/>
              </a:lnSpc>
              <a:buClr>
                <a:srgbClr val="0C2FB8"/>
              </a:buClr>
              <a:buFont typeface="Wingdings"/>
              <a:buChar char=""/>
              <a:tabLst>
                <a:tab pos="469900" algn="l"/>
              </a:tabLst>
            </a:pPr>
            <a:r>
              <a:rPr lang="en-US" sz="2400" dirty="0" err="1" smtClean="0">
                <a:latin typeface="Arial"/>
                <a:cs typeface="Arial"/>
              </a:rPr>
              <a:t>Grúas</a:t>
            </a:r>
            <a:r>
              <a:rPr lang="en-US" sz="2400" dirty="0" smtClean="0">
                <a:latin typeface="Arial"/>
                <a:cs typeface="Arial"/>
              </a:rPr>
              <a:t> Puente/</a:t>
            </a:r>
            <a:r>
              <a:rPr lang="en-US" sz="2400" dirty="0" err="1" smtClean="0">
                <a:latin typeface="Arial"/>
                <a:cs typeface="Arial"/>
              </a:rPr>
              <a:t>elevadas</a:t>
            </a:r>
            <a:endParaRPr sz="2400" dirty="0">
              <a:latin typeface="Arial"/>
              <a:cs typeface="Arial"/>
            </a:endParaRPr>
          </a:p>
          <a:p>
            <a:pPr marL="469900" indent="-457200">
              <a:lnSpc>
                <a:spcPct val="100000"/>
              </a:lnSpc>
              <a:buClr>
                <a:srgbClr val="0C2FB8"/>
              </a:buClr>
              <a:buFont typeface="Wingdings"/>
              <a:buChar char=""/>
              <a:tabLst>
                <a:tab pos="469900" algn="l"/>
              </a:tabLst>
            </a:pPr>
            <a:r>
              <a:rPr lang="en-US" sz="2400" dirty="0" smtClean="0">
                <a:latin typeface="Arial"/>
                <a:cs typeface="Arial"/>
              </a:rPr>
              <a:t>Grúas </a:t>
            </a:r>
            <a:r>
              <a:rPr lang="en-US" sz="2400" dirty="0" err="1" smtClean="0">
                <a:latin typeface="Arial"/>
                <a:cs typeface="Arial"/>
              </a:rPr>
              <a:t>móviles</a:t>
            </a:r>
            <a:endParaRPr sz="2400" dirty="0">
              <a:latin typeface="Arial"/>
              <a:cs typeface="Arial"/>
            </a:endParaRPr>
          </a:p>
          <a:p>
            <a:pPr marL="469900" indent="-457200">
              <a:lnSpc>
                <a:spcPct val="100000"/>
              </a:lnSpc>
              <a:buClr>
                <a:srgbClr val="0C2FB8"/>
              </a:buClr>
              <a:buFont typeface="Wingdings"/>
              <a:buChar char=""/>
              <a:tabLst>
                <a:tab pos="469900" algn="l"/>
              </a:tabLst>
            </a:pPr>
            <a:r>
              <a:rPr lang="en-US" sz="2400" dirty="0" err="1" smtClean="0">
                <a:latin typeface="Arial"/>
                <a:cs typeface="Arial"/>
              </a:rPr>
              <a:t>Eslingas</a:t>
            </a:r>
            <a:endParaRPr sz="24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34</a:t>
            </a:r>
          </a:p>
        </p:txBody>
      </p:sp>
      <p:sp>
        <p:nvSpPr>
          <p:cNvPr id="5" name="Title 4"/>
          <p:cNvSpPr>
            <a:spLocks noGrp="1"/>
          </p:cNvSpPr>
          <p:nvPr>
            <p:ph type="title"/>
          </p:nvPr>
        </p:nvSpPr>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0404" y="1684304"/>
            <a:ext cx="4695291" cy="2231380"/>
          </a:xfrm>
          <a:prstGeom prst="rect">
            <a:avLst/>
          </a:prstGeom>
        </p:spPr>
        <p:txBody>
          <a:bodyPr vert="horz" wrap="square" lIns="0" tIns="0" rIns="0" bIns="0" rtlCol="0">
            <a:spAutoFit/>
          </a:bodyPr>
          <a:lstStyle/>
          <a:p>
            <a:pPr marL="12700" marR="5080">
              <a:lnSpc>
                <a:spcPct val="100000"/>
              </a:lnSpc>
            </a:pPr>
            <a:r>
              <a:rPr lang="es-PR" sz="2400" b="1" dirty="0" smtClean="0">
                <a:solidFill>
                  <a:srgbClr val="0C2FB8"/>
                </a:solidFill>
                <a:latin typeface="Arial"/>
                <a:cs typeface="Arial"/>
              </a:rPr>
              <a:t>Grúas</a:t>
            </a:r>
            <a:r>
              <a:rPr lang="es-PR" sz="2400" b="1" spc="10" dirty="0" smtClean="0">
                <a:solidFill>
                  <a:srgbClr val="0C2FB8"/>
                </a:solidFill>
                <a:latin typeface="Arial"/>
                <a:cs typeface="Arial"/>
              </a:rPr>
              <a:t> </a:t>
            </a:r>
            <a:r>
              <a:rPr lang="es-PR" sz="2400" b="1" dirty="0" smtClean="0">
                <a:solidFill>
                  <a:srgbClr val="0C2FB8"/>
                </a:solidFill>
                <a:latin typeface="Arial"/>
                <a:cs typeface="Arial"/>
              </a:rPr>
              <a:t>–</a:t>
            </a:r>
            <a:r>
              <a:rPr lang="es-PR" sz="2400" b="1" spc="-5" dirty="0" smtClean="0">
                <a:solidFill>
                  <a:srgbClr val="0C2FB8"/>
                </a:solidFill>
                <a:latin typeface="Arial"/>
                <a:cs typeface="Arial"/>
              </a:rPr>
              <a:t> </a:t>
            </a:r>
            <a:r>
              <a:rPr lang="es-PR" sz="2400" b="1" dirty="0" smtClean="0">
                <a:solidFill>
                  <a:srgbClr val="0C2FB8"/>
                </a:solidFill>
                <a:latin typeface="Arial"/>
                <a:cs typeface="Arial"/>
              </a:rPr>
              <a:t>Movimiento de materiales en el patio externo </a:t>
            </a:r>
            <a:endParaRPr lang="es-PR" sz="2400" dirty="0" smtClean="0">
              <a:latin typeface="Arial"/>
              <a:cs typeface="Arial"/>
            </a:endParaRPr>
          </a:p>
          <a:p>
            <a:pPr>
              <a:lnSpc>
                <a:spcPct val="100000"/>
              </a:lnSpc>
              <a:spcBef>
                <a:spcPts val="8"/>
              </a:spcBef>
            </a:pPr>
            <a:endParaRPr lang="es-PR" sz="2500" dirty="0" smtClean="0">
              <a:latin typeface="Times New Roman"/>
              <a:cs typeface="Times New Roman"/>
            </a:endParaRPr>
          </a:p>
          <a:p>
            <a:pPr marL="439420" indent="-426720">
              <a:lnSpc>
                <a:spcPct val="100000"/>
              </a:lnSpc>
              <a:buClr>
                <a:srgbClr val="0C2FB8"/>
              </a:buClr>
              <a:buFont typeface="Wingdings"/>
              <a:buChar char=""/>
              <a:tabLst>
                <a:tab pos="439420" algn="l"/>
              </a:tabLst>
            </a:pPr>
            <a:r>
              <a:rPr lang="es-PR" sz="2400" spc="-5" dirty="0" smtClean="0">
                <a:latin typeface="Arial"/>
                <a:cs typeface="Arial"/>
              </a:rPr>
              <a:t>Habitualmente por grúas tipo puente/elevadas o por grúas móviles.</a:t>
            </a:r>
            <a:endParaRPr lang="es-PR" sz="2400" dirty="0">
              <a:latin typeface="Arial"/>
              <a:cs typeface="Arial"/>
            </a:endParaRPr>
          </a:p>
        </p:txBody>
      </p:sp>
      <p:sp>
        <p:nvSpPr>
          <p:cNvPr id="4" name="object 4" title="Foto - Grúa tipo Puente/elevada en el patio externo de materiales"/>
          <p:cNvSpPr/>
          <p:nvPr/>
        </p:nvSpPr>
        <p:spPr>
          <a:xfrm>
            <a:off x="4925695" y="1638426"/>
            <a:ext cx="3784980" cy="378498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p:nvPr/>
        </p:nvSpPr>
        <p:spPr>
          <a:xfrm>
            <a:off x="4925695" y="5630356"/>
            <a:ext cx="3694938" cy="492443"/>
          </a:xfrm>
          <a:prstGeom prst="rect">
            <a:avLst/>
          </a:prstGeom>
        </p:spPr>
        <p:txBody>
          <a:bodyPr vert="horz" wrap="square" lIns="0" tIns="0" rIns="0" bIns="0" rtlCol="0">
            <a:spAutoFit/>
          </a:bodyPr>
          <a:lstStyle/>
          <a:p>
            <a:pPr marL="12700">
              <a:lnSpc>
                <a:spcPct val="100000"/>
              </a:lnSpc>
            </a:pPr>
            <a:r>
              <a:rPr lang="es-PR" sz="1600" dirty="0" smtClean="0">
                <a:latin typeface="Arial"/>
                <a:cs typeface="Arial"/>
              </a:rPr>
              <a:t>Grúa tipo Puente/elevada en el patio externo de materiales</a:t>
            </a:r>
            <a:endParaRPr lang="es-PR" sz="16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35</a:t>
            </a:r>
          </a:p>
        </p:txBody>
      </p:sp>
      <p:pic>
        <p:nvPicPr>
          <p:cNvPr id="8" name="Picture 7" title="título de la diapositiva - Manejo de Materiales y Almacenamiento. Modulo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8400" y="-980933"/>
            <a:ext cx="8480271" cy="1140051"/>
          </a:xfrm>
          <a:prstGeom prst="rect">
            <a:avLst/>
          </a:prstGeom>
        </p:spPr>
      </p:pic>
      <p:sp>
        <p:nvSpPr>
          <p:cNvPr id="7" name="Title 6"/>
          <p:cNvSpPr>
            <a:spLocks noGrp="1"/>
          </p:cNvSpPr>
          <p:nvPr>
            <p:ph type="title"/>
          </p:nvPr>
        </p:nvSpPr>
        <p:spPr>
          <a:xfrm>
            <a:off x="535940" y="473947"/>
            <a:ext cx="8072119" cy="1477328"/>
          </a:xfrm>
        </p:spPr>
        <p:txBody>
          <a:bodyPr/>
          <a:lstStyle/>
          <a:p>
            <a:r>
              <a:rPr lang="es-ES" sz="3200" kern="1200" dirty="0" smtClean="0">
                <a:latin typeface="Arial" charset="0"/>
                <a:cs typeface="Arial" charset="0"/>
              </a:rPr>
              <a:t>   Manejo </a:t>
            </a:r>
            <a:r>
              <a:rPr lang="es-ES" sz="3200" kern="1200" dirty="0">
                <a:latin typeface="Arial" charset="0"/>
                <a:cs typeface="Arial" charset="0"/>
              </a:rPr>
              <a:t>de Materiales </a:t>
            </a:r>
            <a:r>
              <a:rPr lang="es-ES" sz="3200" kern="1200" dirty="0" smtClean="0">
                <a:latin typeface="Arial" charset="0"/>
                <a:cs typeface="Arial" charset="0"/>
              </a:rPr>
              <a:t>y Almacenamiento </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6478" y="1684305"/>
            <a:ext cx="4190848" cy="4078039"/>
          </a:xfrm>
          <a:prstGeom prst="rect">
            <a:avLst/>
          </a:prstGeom>
        </p:spPr>
        <p:txBody>
          <a:bodyPr vert="horz" wrap="square" lIns="0" tIns="0" rIns="0" bIns="0" rtlCol="0">
            <a:spAutoFit/>
          </a:bodyPr>
          <a:lstStyle/>
          <a:p>
            <a:pPr marL="12700" marR="385445">
              <a:lnSpc>
                <a:spcPct val="100000"/>
              </a:lnSpc>
            </a:pPr>
            <a:r>
              <a:rPr lang="es-PR" sz="2400" b="1" dirty="0" smtClean="0">
                <a:solidFill>
                  <a:srgbClr val="0C2FB8"/>
                </a:solidFill>
                <a:latin typeface="Arial"/>
                <a:cs typeface="Arial"/>
              </a:rPr>
              <a:t>Grúas</a:t>
            </a:r>
            <a:r>
              <a:rPr lang="es-PR" sz="2400" b="1" spc="10" dirty="0" smtClean="0">
                <a:solidFill>
                  <a:srgbClr val="0C2FB8"/>
                </a:solidFill>
                <a:latin typeface="Arial"/>
                <a:cs typeface="Arial"/>
              </a:rPr>
              <a:t> </a:t>
            </a:r>
            <a:r>
              <a:rPr lang="es-PR" sz="2400" b="1" dirty="0" smtClean="0">
                <a:solidFill>
                  <a:srgbClr val="0C2FB8"/>
                </a:solidFill>
                <a:latin typeface="Arial"/>
                <a:cs typeface="Arial"/>
              </a:rPr>
              <a:t>–</a:t>
            </a:r>
            <a:r>
              <a:rPr lang="es-PR" sz="2400" b="1" spc="-5" dirty="0" smtClean="0">
                <a:solidFill>
                  <a:srgbClr val="0C2FB8"/>
                </a:solidFill>
                <a:latin typeface="Arial"/>
                <a:cs typeface="Arial"/>
              </a:rPr>
              <a:t> </a:t>
            </a:r>
            <a:r>
              <a:rPr lang="es-PR" sz="2400" b="1" dirty="0" smtClean="0">
                <a:solidFill>
                  <a:srgbClr val="0C2FB8"/>
                </a:solidFill>
                <a:latin typeface="Arial"/>
                <a:cs typeface="Arial"/>
              </a:rPr>
              <a:t>Movimiento de materiales dentro del taller</a:t>
            </a:r>
            <a:endParaRPr lang="es-PR" sz="2400" dirty="0" smtClean="0">
              <a:latin typeface="Arial"/>
              <a:cs typeface="Arial"/>
            </a:endParaRPr>
          </a:p>
          <a:p>
            <a:pPr>
              <a:lnSpc>
                <a:spcPct val="100000"/>
              </a:lnSpc>
              <a:spcBef>
                <a:spcPts val="8"/>
              </a:spcBef>
            </a:pPr>
            <a:endParaRPr lang="es-PR" sz="2500" dirty="0" smtClean="0">
              <a:latin typeface="Times New Roman"/>
              <a:cs typeface="Times New Roman"/>
            </a:endParaRPr>
          </a:p>
          <a:p>
            <a:pPr marL="355600" marR="5080" indent="-342900">
              <a:lnSpc>
                <a:spcPct val="100000"/>
              </a:lnSpc>
              <a:buClr>
                <a:srgbClr val="3333CC"/>
              </a:buClr>
              <a:buFont typeface="Wingdings"/>
              <a:buChar char=""/>
              <a:tabLst>
                <a:tab pos="355600" algn="l"/>
              </a:tabLst>
            </a:pPr>
            <a:r>
              <a:rPr lang="es-PR" sz="2400" dirty="0" smtClean="0">
                <a:latin typeface="Arial"/>
                <a:cs typeface="Arial"/>
              </a:rPr>
              <a:t>Habitualmente el material dentro del taller es movido por una grúa elevada, una grúa de pórtico (también conocido como de caballete) o un brazo de grúa.</a:t>
            </a:r>
            <a:endParaRPr lang="es-PR" sz="2400" dirty="0">
              <a:latin typeface="Arial"/>
              <a:cs typeface="Arial"/>
            </a:endParaRPr>
          </a:p>
        </p:txBody>
      </p:sp>
      <p:sp>
        <p:nvSpPr>
          <p:cNvPr id="4" name="object 4"/>
          <p:cNvSpPr txBox="1"/>
          <p:nvPr/>
        </p:nvSpPr>
        <p:spPr>
          <a:xfrm>
            <a:off x="4605553" y="5968761"/>
            <a:ext cx="3547847" cy="492443"/>
          </a:xfrm>
          <a:prstGeom prst="rect">
            <a:avLst/>
          </a:prstGeom>
        </p:spPr>
        <p:txBody>
          <a:bodyPr vert="horz" wrap="square" lIns="0" tIns="0" rIns="0" bIns="0" rtlCol="0">
            <a:spAutoFit/>
          </a:bodyPr>
          <a:lstStyle/>
          <a:p>
            <a:pPr marL="12700">
              <a:lnSpc>
                <a:spcPct val="100000"/>
              </a:lnSpc>
            </a:pPr>
            <a:r>
              <a:rPr lang="en-US" sz="1600" dirty="0" err="1" smtClean="0">
                <a:latin typeface="Arial"/>
                <a:cs typeface="Arial"/>
              </a:rPr>
              <a:t>Grúa</a:t>
            </a:r>
            <a:r>
              <a:rPr lang="en-US" sz="1600" dirty="0" smtClean="0">
                <a:latin typeface="Arial"/>
                <a:cs typeface="Arial"/>
              </a:rPr>
              <a:t> </a:t>
            </a:r>
            <a:r>
              <a:rPr lang="en-US" sz="1600" dirty="0" err="1" smtClean="0">
                <a:latin typeface="Arial"/>
                <a:cs typeface="Arial"/>
              </a:rPr>
              <a:t>tipo</a:t>
            </a:r>
            <a:r>
              <a:rPr lang="en-US" sz="1600" dirty="0" smtClean="0">
                <a:latin typeface="Arial"/>
                <a:cs typeface="Arial"/>
              </a:rPr>
              <a:t> Puente/</a:t>
            </a:r>
            <a:r>
              <a:rPr lang="en-US" sz="1600" dirty="0" err="1" smtClean="0">
                <a:latin typeface="Arial"/>
                <a:cs typeface="Arial"/>
              </a:rPr>
              <a:t>elevada</a:t>
            </a:r>
            <a:r>
              <a:rPr lang="en-US" sz="1600" dirty="0" smtClean="0">
                <a:latin typeface="Arial"/>
                <a:cs typeface="Arial"/>
              </a:rPr>
              <a:t> </a:t>
            </a:r>
            <a:r>
              <a:rPr lang="en-US" sz="1600" dirty="0" err="1" smtClean="0">
                <a:latin typeface="Arial"/>
                <a:cs typeface="Arial"/>
              </a:rPr>
              <a:t>moviendo</a:t>
            </a:r>
            <a:r>
              <a:rPr lang="en-US" sz="1600" dirty="0" smtClean="0">
                <a:latin typeface="Arial"/>
                <a:cs typeface="Arial"/>
              </a:rPr>
              <a:t> </a:t>
            </a:r>
            <a:r>
              <a:rPr lang="en-US" sz="1600" dirty="0" err="1" smtClean="0">
                <a:latin typeface="Arial"/>
                <a:cs typeface="Arial"/>
              </a:rPr>
              <a:t>materiales</a:t>
            </a:r>
            <a:r>
              <a:rPr lang="en-US" sz="1600" dirty="0" smtClean="0">
                <a:latin typeface="Arial"/>
                <a:cs typeface="Arial"/>
              </a:rPr>
              <a:t> </a:t>
            </a:r>
            <a:r>
              <a:rPr lang="en-US" sz="1600" dirty="0" err="1" smtClean="0">
                <a:latin typeface="Arial"/>
                <a:cs typeface="Arial"/>
              </a:rPr>
              <a:t>en</a:t>
            </a:r>
            <a:r>
              <a:rPr lang="en-US" sz="1600" dirty="0" smtClean="0">
                <a:latin typeface="Arial"/>
                <a:cs typeface="Arial"/>
              </a:rPr>
              <a:t> el taller.</a:t>
            </a:r>
            <a:endParaRPr sz="1600" dirty="0">
              <a:latin typeface="Arial"/>
              <a:cs typeface="Arial"/>
            </a:endParaRPr>
          </a:p>
        </p:txBody>
      </p:sp>
      <p:sp>
        <p:nvSpPr>
          <p:cNvPr id="5" name="object 5" title="Foto - Grúa tipo Puente/elevada moviendo materiales en el taller."/>
          <p:cNvSpPr/>
          <p:nvPr/>
        </p:nvSpPr>
        <p:spPr>
          <a:xfrm>
            <a:off x="4767326" y="2006587"/>
            <a:ext cx="3605149" cy="37153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36</a:t>
            </a:r>
          </a:p>
        </p:txBody>
      </p:sp>
      <p:sp>
        <p:nvSpPr>
          <p:cNvPr id="7" name="Title 6"/>
          <p:cNvSpPr>
            <a:spLocks noGrp="1"/>
          </p:cNvSpPr>
          <p:nvPr>
            <p:ph type="title"/>
          </p:nvPr>
        </p:nvSpPr>
        <p:spPr>
          <a:xfrm>
            <a:off x="437706" y="562430"/>
            <a:ext cx="8072119" cy="855344"/>
          </a:xfrm>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15724" y="1676387"/>
            <a:ext cx="3858895" cy="2970044"/>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Grúas tipo Puente/Elevadas</a:t>
            </a:r>
            <a:endParaRPr lang="es-PR" sz="2400" dirty="0" smtClean="0">
              <a:latin typeface="Arial"/>
              <a:cs typeface="Arial"/>
            </a:endParaRPr>
          </a:p>
          <a:p>
            <a:pPr>
              <a:lnSpc>
                <a:spcPct val="100000"/>
              </a:lnSpc>
              <a:spcBef>
                <a:spcPts val="5"/>
              </a:spcBef>
            </a:pPr>
            <a:endParaRPr lang="es-PR" sz="2500" dirty="0" smtClean="0">
              <a:latin typeface="Times New Roman"/>
              <a:cs typeface="Times New Roman"/>
            </a:endParaRPr>
          </a:p>
          <a:p>
            <a:pPr marL="556260" marR="5080" indent="-514984">
              <a:lnSpc>
                <a:spcPct val="100000"/>
              </a:lnSpc>
              <a:buClr>
                <a:srgbClr val="0C2FB8"/>
              </a:buClr>
              <a:buFont typeface="Wingdings"/>
              <a:buChar char=""/>
              <a:tabLst>
                <a:tab pos="556895" algn="l"/>
              </a:tabLst>
            </a:pPr>
            <a:r>
              <a:rPr lang="es-PR" sz="2400" dirty="0" smtClean="0">
                <a:latin typeface="Arial"/>
                <a:cs typeface="Arial"/>
              </a:rPr>
              <a:t>19</a:t>
            </a:r>
            <a:r>
              <a:rPr lang="es-PR" sz="2400" spc="-10" dirty="0" smtClean="0">
                <a:latin typeface="Arial"/>
                <a:cs typeface="Arial"/>
              </a:rPr>
              <a:t>1</a:t>
            </a:r>
            <a:r>
              <a:rPr lang="es-PR" sz="2400" dirty="0" smtClean="0">
                <a:latin typeface="Arial"/>
                <a:cs typeface="Arial"/>
              </a:rPr>
              <a:t>0.179</a:t>
            </a:r>
            <a:r>
              <a:rPr lang="es-PR" sz="2400" spc="20" dirty="0" smtClean="0">
                <a:latin typeface="Arial"/>
                <a:cs typeface="Arial"/>
              </a:rPr>
              <a:t> </a:t>
            </a:r>
            <a:r>
              <a:rPr lang="es-PR" sz="2400" dirty="0" smtClean="0">
                <a:latin typeface="Arial"/>
                <a:cs typeface="Arial"/>
              </a:rPr>
              <a:t>Grúas tipo Puente/elevadas y de pórtico (también conocido como de caballete) </a:t>
            </a:r>
            <a:endParaRPr lang="es-PR" sz="2400" dirty="0">
              <a:latin typeface="Arial"/>
              <a:cs typeface="Arial"/>
            </a:endParaRPr>
          </a:p>
        </p:txBody>
      </p:sp>
      <p:sp>
        <p:nvSpPr>
          <p:cNvPr id="4" name="object 4" title="Foto - Grúas tipo Puente/Elevadas"/>
          <p:cNvSpPr/>
          <p:nvPr/>
        </p:nvSpPr>
        <p:spPr>
          <a:xfrm>
            <a:off x="5066919" y="1676387"/>
            <a:ext cx="3428238" cy="4469510"/>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5066919" y="6208257"/>
            <a:ext cx="3061842" cy="246221"/>
          </a:xfrm>
          <a:prstGeom prst="rect">
            <a:avLst/>
          </a:prstGeom>
        </p:spPr>
        <p:txBody>
          <a:bodyPr vert="horz" wrap="square" lIns="0" tIns="0" rIns="0" bIns="0" rtlCol="0">
            <a:spAutoFit/>
          </a:bodyPr>
          <a:lstStyle/>
          <a:p>
            <a:pPr marL="12700">
              <a:lnSpc>
                <a:spcPct val="100000"/>
              </a:lnSpc>
            </a:pPr>
            <a:r>
              <a:rPr lang="en-US" sz="1600" dirty="0" err="1" smtClean="0">
                <a:latin typeface="Arial"/>
                <a:cs typeface="Arial"/>
              </a:rPr>
              <a:t>Foto</a:t>
            </a:r>
            <a:r>
              <a:rPr lang="en-US" sz="1600" dirty="0" smtClean="0">
                <a:latin typeface="Arial"/>
                <a:cs typeface="Arial"/>
              </a:rPr>
              <a:t> de </a:t>
            </a:r>
            <a:r>
              <a:rPr sz="1600" dirty="0" smtClean="0">
                <a:latin typeface="Arial"/>
                <a:cs typeface="Arial"/>
              </a:rPr>
              <a:t>OS</a:t>
            </a:r>
            <a:r>
              <a:rPr sz="1600" spc="-10" dirty="0" smtClean="0">
                <a:latin typeface="Arial"/>
                <a:cs typeface="Arial"/>
              </a:rPr>
              <a:t>H</a:t>
            </a:r>
            <a:r>
              <a:rPr sz="1600" dirty="0" smtClean="0">
                <a:latin typeface="Arial"/>
                <a:cs typeface="Arial"/>
              </a:rPr>
              <a:t>A</a:t>
            </a:r>
            <a:r>
              <a:rPr sz="1600" spc="5" dirty="0" smtClean="0">
                <a:latin typeface="Arial"/>
                <a:cs typeface="Arial"/>
              </a:rPr>
              <a:t> </a:t>
            </a:r>
            <a:r>
              <a:rPr sz="1600" dirty="0">
                <a:latin typeface="Arial"/>
                <a:cs typeface="Arial"/>
              </a:rPr>
              <a:t>3341-03N</a:t>
            </a:r>
            <a:r>
              <a:rPr sz="1600" spc="-50" dirty="0">
                <a:latin typeface="Arial"/>
                <a:cs typeface="Arial"/>
              </a:rPr>
              <a:t> </a:t>
            </a:r>
            <a:r>
              <a:rPr sz="1600" dirty="0">
                <a:latin typeface="Arial"/>
                <a:cs typeface="Arial"/>
              </a:rPr>
              <a:t>2008</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37</a:t>
            </a:r>
          </a:p>
        </p:txBody>
      </p:sp>
      <p:sp>
        <p:nvSpPr>
          <p:cNvPr id="7" name="Title 6"/>
          <p:cNvSpPr>
            <a:spLocks noGrp="1"/>
          </p:cNvSpPr>
          <p:nvPr>
            <p:ph type="title"/>
          </p:nvPr>
        </p:nvSpPr>
        <p:spPr>
          <a:xfrm>
            <a:off x="535940" y="473947"/>
            <a:ext cx="8072119" cy="984885"/>
          </a:xfrm>
        </p:spPr>
        <p:txBody>
          <a:bodyPr/>
          <a:lstStyle/>
          <a:p>
            <a:r>
              <a:rPr lang="es-ES" sz="3200" kern="1200" dirty="0">
                <a:latin typeface="Arial" charset="0"/>
                <a:cs typeface="Arial" charset="0"/>
              </a:rPr>
              <a:t>Equipos 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38</a:t>
            </a:r>
          </a:p>
        </p:txBody>
      </p:sp>
      <p:sp>
        <p:nvSpPr>
          <p:cNvPr id="3" name="object 3"/>
          <p:cNvSpPr txBox="1"/>
          <p:nvPr/>
        </p:nvSpPr>
        <p:spPr>
          <a:xfrm>
            <a:off x="503283" y="1504125"/>
            <a:ext cx="8640717" cy="5170646"/>
          </a:xfrm>
          <a:prstGeom prst="rect">
            <a:avLst/>
          </a:prstGeom>
        </p:spPr>
        <p:txBody>
          <a:bodyPr vert="horz" wrap="square" lIns="0" tIns="0" rIns="0" bIns="0" rtlCol="0">
            <a:spAutoFit/>
          </a:bodyPr>
          <a:lstStyle/>
          <a:p>
            <a:pPr marL="12700">
              <a:lnSpc>
                <a:spcPct val="100000"/>
              </a:lnSpc>
            </a:pPr>
            <a:r>
              <a:rPr lang="es-PR" sz="2400" b="1" dirty="0" smtClean="0">
                <a:solidFill>
                  <a:srgbClr val="FF0000"/>
                </a:solidFill>
                <a:latin typeface="Arial" panose="020B0604020202020204" pitchFamily="34" charset="0"/>
                <a:cs typeface="Arial" panose="020B0604020202020204" pitchFamily="34" charset="0"/>
              </a:rPr>
              <a:t>Peligros Potenciales:</a:t>
            </a:r>
            <a:r>
              <a:rPr lang="es-PR" sz="2400" b="1" spc="15" dirty="0" smtClean="0">
                <a:solidFill>
                  <a:srgbClr val="FF0000"/>
                </a:solidFill>
                <a:latin typeface="Arial" panose="020B0604020202020204" pitchFamily="34" charset="0"/>
                <a:cs typeface="Arial" panose="020B0604020202020204" pitchFamily="34" charset="0"/>
              </a:rPr>
              <a:t> </a:t>
            </a:r>
            <a:r>
              <a:rPr lang="es-PR" sz="2400" b="1" dirty="0" smtClean="0">
                <a:solidFill>
                  <a:srgbClr val="FF0000"/>
                </a:solidFill>
                <a:latin typeface="Arial" panose="020B0604020202020204" pitchFamily="34" charset="0"/>
                <a:cs typeface="Arial" panose="020B0604020202020204" pitchFamily="34" charset="0"/>
              </a:rPr>
              <a:t>Caída de las Cargas</a:t>
            </a:r>
            <a:endParaRPr lang="es-PR" sz="2400" dirty="0" smtClean="0">
              <a:latin typeface="Arial" panose="020B0604020202020204" pitchFamily="34" charset="0"/>
              <a:cs typeface="Arial" panose="020B0604020202020204" pitchFamily="34" charset="0"/>
            </a:endParaRPr>
          </a:p>
          <a:p>
            <a:pPr marL="342900" lvl="0" indent="-342900">
              <a:buClr>
                <a:srgbClr val="0000CC"/>
              </a:buClr>
              <a:buFont typeface="Wingdings" panose="05000000000000000000" pitchFamily="2" charset="2"/>
              <a:buChar char="q"/>
            </a:pPr>
            <a:r>
              <a:rPr lang="es-PR" altLang="es-PR" sz="2400" dirty="0" smtClean="0">
                <a:solidFill>
                  <a:srgbClr val="212121"/>
                </a:solidFill>
                <a:latin typeface="Arial" panose="020B0604020202020204" pitchFamily="34" charset="0"/>
                <a:cs typeface="Arial" panose="020B0604020202020204" pitchFamily="34" charset="0"/>
              </a:rPr>
              <a:t>Las cargas transportadas por grúas tipo puente/elevadas pueden caerse o los trabajadores pueden ser golpeados o pueden quedar atrapados entre objetos.</a:t>
            </a:r>
            <a:endParaRPr lang="es-PR" sz="2400" dirty="0" smtClean="0">
              <a:latin typeface="Arial" panose="020B0604020202020204" pitchFamily="34" charset="0"/>
              <a:cs typeface="Arial" panose="020B0604020202020204" pitchFamily="34" charset="0"/>
            </a:endParaRPr>
          </a:p>
          <a:p>
            <a:pPr marL="12700">
              <a:lnSpc>
                <a:spcPct val="100000"/>
              </a:lnSpc>
            </a:pPr>
            <a:r>
              <a:rPr lang="es-PR" sz="2400" b="1" dirty="0" smtClean="0">
                <a:solidFill>
                  <a:srgbClr val="00AF50"/>
                </a:solidFill>
                <a:latin typeface="Arial" panose="020B0604020202020204" pitchFamily="34" charset="0"/>
                <a:cs typeface="Arial" panose="020B0604020202020204" pitchFamily="34" charset="0"/>
              </a:rPr>
              <a:t>Prevención de Peligros:</a:t>
            </a:r>
            <a:endParaRPr lang="es-PR" sz="2400" dirty="0" smtClean="0">
              <a:latin typeface="Arial" panose="020B0604020202020204" pitchFamily="34" charset="0"/>
              <a:cs typeface="Arial" panose="020B0604020202020204" pitchFamily="34" charset="0"/>
            </a:endParaRPr>
          </a:p>
          <a:p>
            <a:pPr marL="342900" indent="-342900">
              <a:buClr>
                <a:srgbClr val="00B050"/>
              </a:buClr>
              <a:buFont typeface="Wingdings" panose="05000000000000000000" pitchFamily="2" charset="2"/>
              <a:buChar char="ü"/>
            </a:pPr>
            <a:r>
              <a:rPr lang="es-PR" sz="2400" dirty="0" smtClean="0">
                <a:latin typeface="Arial" panose="020B0604020202020204" pitchFamily="34" charset="0"/>
                <a:cs typeface="Arial" panose="020B0604020202020204" pitchFamily="34" charset="0"/>
              </a:rPr>
              <a:t>No trabajar debajo de las cargas que </a:t>
            </a:r>
            <a:r>
              <a:rPr lang="es-PR" sz="2400" dirty="0" err="1" smtClean="0">
                <a:latin typeface="Arial" panose="020B0604020202020204" pitchFamily="34" charset="0"/>
                <a:cs typeface="Arial" panose="020B0604020202020204" pitchFamily="34" charset="0"/>
              </a:rPr>
              <a:t>estan</a:t>
            </a:r>
            <a:r>
              <a:rPr lang="es-PR" sz="2400" dirty="0" smtClean="0">
                <a:latin typeface="Arial" panose="020B0604020202020204" pitchFamily="34" charset="0"/>
                <a:cs typeface="Arial" panose="020B0604020202020204" pitchFamily="34" charset="0"/>
              </a:rPr>
              <a:t> en movimiento o suspendidas por encima de la cabeza.</a:t>
            </a:r>
          </a:p>
          <a:p>
            <a:pPr marL="342900" indent="-342900">
              <a:buClr>
                <a:srgbClr val="00B050"/>
              </a:buClr>
              <a:buFont typeface="Wingdings" panose="05000000000000000000" pitchFamily="2" charset="2"/>
              <a:buChar char="ü"/>
            </a:pPr>
            <a:r>
              <a:rPr lang="es-PR" sz="2400" dirty="0" smtClean="0">
                <a:latin typeface="Arial" panose="020B0604020202020204" pitchFamily="34" charset="0"/>
                <a:cs typeface="Arial" panose="020B0604020202020204" pitchFamily="34" charset="0"/>
              </a:rPr>
              <a:t>Mantenerse a una distancia segura de las cargas que están en movimiento por encima de la cabeza.</a:t>
            </a:r>
          </a:p>
          <a:p>
            <a:pPr marL="342900" indent="-342900">
              <a:buClr>
                <a:srgbClr val="00B050"/>
              </a:buClr>
              <a:buFont typeface="Wingdings" panose="05000000000000000000" pitchFamily="2" charset="2"/>
              <a:buChar char="ü"/>
            </a:pPr>
            <a:r>
              <a:rPr lang="es-PR" sz="2400" dirty="0" smtClean="0">
                <a:latin typeface="Arial" panose="020B0604020202020204" pitchFamily="34" charset="0"/>
                <a:cs typeface="Arial" panose="020B0604020202020204" pitchFamily="34" charset="0"/>
              </a:rPr>
              <a:t>Use solamente operadores entrenados.</a:t>
            </a:r>
          </a:p>
          <a:p>
            <a:pPr marL="342900" indent="-342900">
              <a:buClr>
                <a:srgbClr val="00B050"/>
              </a:buClr>
              <a:buFont typeface="Wingdings" panose="05000000000000000000" pitchFamily="2" charset="2"/>
              <a:buChar char="ü"/>
            </a:pPr>
            <a:r>
              <a:rPr lang="es-PR" sz="2400" dirty="0" smtClean="0">
                <a:latin typeface="Arial" panose="020B0604020202020204" pitchFamily="34" charset="0"/>
                <a:cs typeface="Arial" panose="020B0604020202020204" pitchFamily="34" charset="0"/>
              </a:rPr>
              <a:t>Use "</a:t>
            </a:r>
            <a:r>
              <a:rPr lang="es-PR" sz="2400" dirty="0" err="1" smtClean="0">
                <a:latin typeface="Arial" panose="020B0604020202020204" pitchFamily="34" charset="0"/>
                <a:cs typeface="Arial" panose="020B0604020202020204" pitchFamily="34" charset="0"/>
              </a:rPr>
              <a:t>Spotters</a:t>
            </a:r>
            <a:r>
              <a:rPr lang="es-PR" sz="2400" dirty="0" smtClean="0">
                <a:latin typeface="Arial" panose="020B0604020202020204" pitchFamily="34" charset="0"/>
                <a:cs typeface="Arial" panose="020B0604020202020204" pitchFamily="34" charset="0"/>
              </a:rPr>
              <a:t> " cuando el operador no puede ver la carga ni la trayectoria despejada.</a:t>
            </a:r>
          </a:p>
          <a:p>
            <a:pPr marL="342900" indent="-342900">
              <a:buClr>
                <a:srgbClr val="00B050"/>
              </a:buClr>
              <a:buFont typeface="Wingdings" panose="05000000000000000000" pitchFamily="2" charset="2"/>
              <a:buChar char="ü"/>
            </a:pPr>
            <a:r>
              <a:rPr lang="es-PR" sz="2400" dirty="0" smtClean="0">
                <a:latin typeface="Arial" panose="020B0604020202020204" pitchFamily="34" charset="0"/>
                <a:cs typeface="Arial" panose="020B0604020202020204" pitchFamily="34" charset="0"/>
              </a:rPr>
              <a:t>Operar las grúas dentro de los límites de cargas establecidos. </a:t>
            </a:r>
            <a:endParaRPr lang="es-PR" sz="24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535940" y="473947"/>
            <a:ext cx="8072119" cy="984885"/>
          </a:xfrm>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3748" y="938831"/>
            <a:ext cx="1524000" cy="492443"/>
          </a:xfrm>
          <a:prstGeom prst="rect">
            <a:avLst/>
          </a:prstGeom>
        </p:spPr>
        <p:txBody>
          <a:bodyPr vert="horz" wrap="square" lIns="0" tIns="0" rIns="0" bIns="0" rtlCol="0">
            <a:spAutoFit/>
          </a:bodyPr>
          <a:lstStyle/>
          <a:p>
            <a:pPr marL="12700">
              <a:lnSpc>
                <a:spcPct val="100000"/>
              </a:lnSpc>
              <a:tabLst>
                <a:tab pos="3947795" algn="l"/>
                <a:tab pos="4888230" algn="l"/>
              </a:tabLst>
            </a:pPr>
            <a:r>
              <a:rPr lang="es-ES" sz="3200" b="1" dirty="0" smtClean="0">
                <a:solidFill>
                  <a:srgbClr val="0C2FB8"/>
                </a:solidFill>
                <a:latin typeface="Arial" charset="0"/>
                <a:cs typeface="Arial" charset="0"/>
              </a:rPr>
              <a:t> </a:t>
            </a:r>
            <a:r>
              <a:rPr lang="es-PR" sz="2300" b="1" dirty="0" smtClean="0">
                <a:solidFill>
                  <a:srgbClr val="0C2FB8"/>
                </a:solidFill>
                <a:latin typeface="Arial" charset="0"/>
                <a:cs typeface="Arial" charset="0"/>
              </a:rPr>
              <a:t>Módulo</a:t>
            </a:r>
            <a:r>
              <a:rPr lang="en-US" sz="2300" b="1" dirty="0" smtClean="0">
                <a:solidFill>
                  <a:srgbClr val="0C2FB8"/>
                </a:solidFill>
                <a:latin typeface="Arial" charset="0"/>
                <a:cs typeface="Arial" charset="0"/>
              </a:rPr>
              <a:t> </a:t>
            </a:r>
            <a:r>
              <a:rPr sz="2300" b="1" dirty="0" smtClean="0">
                <a:solidFill>
                  <a:srgbClr val="0C2FB8"/>
                </a:solidFill>
                <a:latin typeface="Arial" charset="0"/>
                <a:cs typeface="Arial" charset="0"/>
              </a:rPr>
              <a:t>2</a:t>
            </a:r>
            <a:endParaRPr lang="en-US" sz="2300" b="1" dirty="0">
              <a:solidFill>
                <a:srgbClr val="0C2FB8"/>
              </a:solidFill>
              <a:latin typeface="Arial" charset="0"/>
              <a:cs typeface="Arial"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3</a:t>
            </a:r>
          </a:p>
        </p:txBody>
      </p:sp>
      <p:sp>
        <p:nvSpPr>
          <p:cNvPr id="3" name="object 3"/>
          <p:cNvSpPr txBox="1"/>
          <p:nvPr/>
        </p:nvSpPr>
        <p:spPr>
          <a:xfrm>
            <a:off x="576478" y="1684305"/>
            <a:ext cx="7553959" cy="3339376"/>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Resultado</a:t>
            </a:r>
            <a:r>
              <a:rPr lang="en-US" sz="2400" b="1" dirty="0" smtClean="0">
                <a:solidFill>
                  <a:srgbClr val="0C2FB8"/>
                </a:solidFill>
                <a:latin typeface="Arial"/>
                <a:cs typeface="Arial"/>
              </a:rPr>
              <a:t> de </a:t>
            </a:r>
            <a:r>
              <a:rPr lang="es-PR" sz="2400" b="1" dirty="0" smtClean="0">
                <a:solidFill>
                  <a:srgbClr val="0C2FB8"/>
                </a:solidFill>
                <a:latin typeface="Arial"/>
                <a:cs typeface="Arial"/>
              </a:rPr>
              <a:t>Aprendizaje</a:t>
            </a:r>
            <a:r>
              <a:rPr lang="en-US" sz="2400" b="1" dirty="0" smtClean="0">
                <a:solidFill>
                  <a:srgbClr val="0C2FB8"/>
                </a:solidFill>
                <a:latin typeface="Arial"/>
                <a:cs typeface="Arial"/>
              </a:rPr>
              <a:t>: Los </a:t>
            </a:r>
            <a:r>
              <a:rPr lang="es-PR" sz="2400" b="1" dirty="0" smtClean="0">
                <a:solidFill>
                  <a:srgbClr val="0C2FB8"/>
                </a:solidFill>
                <a:latin typeface="Arial"/>
                <a:cs typeface="Arial"/>
              </a:rPr>
              <a:t>participantes</a:t>
            </a:r>
            <a:r>
              <a:rPr lang="en-US" sz="2400" b="1" dirty="0" smtClean="0">
                <a:solidFill>
                  <a:srgbClr val="0C2FB8"/>
                </a:solidFill>
                <a:latin typeface="Arial"/>
                <a:cs typeface="Arial"/>
              </a:rPr>
              <a:t> </a:t>
            </a:r>
            <a:r>
              <a:rPr lang="es-PR" sz="2400" b="1" dirty="0" smtClean="0">
                <a:solidFill>
                  <a:srgbClr val="0C2FB8"/>
                </a:solidFill>
                <a:latin typeface="Arial"/>
                <a:cs typeface="Arial"/>
              </a:rPr>
              <a:t>serán</a:t>
            </a:r>
            <a:r>
              <a:rPr lang="en-US" sz="2400" b="1" dirty="0" smtClean="0">
                <a:solidFill>
                  <a:srgbClr val="0C2FB8"/>
                </a:solidFill>
                <a:latin typeface="Arial"/>
                <a:cs typeface="Arial"/>
              </a:rPr>
              <a:t> </a:t>
            </a:r>
            <a:r>
              <a:rPr lang="es-PR" sz="2400" b="1" dirty="0" smtClean="0">
                <a:solidFill>
                  <a:srgbClr val="0C2FB8"/>
                </a:solidFill>
                <a:latin typeface="Arial"/>
                <a:cs typeface="Arial"/>
              </a:rPr>
              <a:t>capaces</a:t>
            </a:r>
            <a:r>
              <a:rPr lang="en-US" sz="2400" b="1" dirty="0" smtClean="0">
                <a:solidFill>
                  <a:srgbClr val="0C2FB8"/>
                </a:solidFill>
                <a:latin typeface="Arial"/>
                <a:cs typeface="Arial"/>
              </a:rPr>
              <a:t> de:</a:t>
            </a:r>
          </a:p>
          <a:p>
            <a:pPr marL="12700">
              <a:lnSpc>
                <a:spcPct val="100000"/>
              </a:lnSpc>
            </a:pPr>
            <a:endParaRPr sz="2500" dirty="0">
              <a:latin typeface="Times New Roman"/>
              <a:cs typeface="Times New Roman"/>
            </a:endParaRPr>
          </a:p>
          <a:p>
            <a:pPr marL="355600" indent="-342900">
              <a:lnSpc>
                <a:spcPct val="100000"/>
              </a:lnSpc>
              <a:buClr>
                <a:srgbClr val="0C2FB8"/>
              </a:buClr>
              <a:buFont typeface="Wingdings"/>
              <a:buChar char=""/>
              <a:tabLst>
                <a:tab pos="355600" algn="l"/>
              </a:tabLst>
            </a:pPr>
            <a:r>
              <a:rPr lang="es-PR" sz="2400" noProof="1" smtClean="0">
                <a:latin typeface="Arial"/>
                <a:cs typeface="Arial"/>
              </a:rPr>
              <a:t>Identificar</a:t>
            </a:r>
            <a:r>
              <a:rPr lang="en-US" sz="2400" dirty="0" smtClean="0">
                <a:latin typeface="Arial"/>
                <a:cs typeface="Arial"/>
              </a:rPr>
              <a:t> los </a:t>
            </a:r>
            <a:r>
              <a:rPr lang="es-PR" sz="2400" dirty="0" smtClean="0">
                <a:latin typeface="Arial"/>
                <a:cs typeface="Arial"/>
              </a:rPr>
              <a:t>peligros claves en el manejo </a:t>
            </a:r>
            <a:r>
              <a:rPr lang="en-US" sz="2400" dirty="0" smtClean="0">
                <a:latin typeface="Arial"/>
                <a:cs typeface="Arial"/>
              </a:rPr>
              <a:t>de materiales.</a:t>
            </a:r>
          </a:p>
          <a:p>
            <a:pPr marL="355600" indent="-342900">
              <a:lnSpc>
                <a:spcPct val="100000"/>
              </a:lnSpc>
              <a:buClr>
                <a:srgbClr val="0C2FB8"/>
              </a:buClr>
              <a:buFont typeface="Wingdings"/>
              <a:buChar char=""/>
              <a:tabLst>
                <a:tab pos="355600" algn="l"/>
              </a:tabLst>
            </a:pPr>
            <a:r>
              <a:rPr lang="es-PR" sz="2400" dirty="0" smtClean="0">
                <a:latin typeface="Arial"/>
                <a:cs typeface="Arial"/>
              </a:rPr>
              <a:t>Reconocer</a:t>
            </a:r>
            <a:r>
              <a:rPr lang="en-US" sz="2400" dirty="0" smtClean="0">
                <a:latin typeface="Arial"/>
                <a:cs typeface="Arial"/>
              </a:rPr>
              <a:t> los </a:t>
            </a:r>
            <a:r>
              <a:rPr lang="es-PR" sz="2400" dirty="0" smtClean="0">
                <a:latin typeface="Arial"/>
                <a:cs typeface="Arial"/>
              </a:rPr>
              <a:t>riesgos asociados con el equipo </a:t>
            </a:r>
            <a:r>
              <a:rPr lang="en-US" sz="2400" dirty="0" smtClean="0">
                <a:latin typeface="Arial"/>
                <a:cs typeface="Arial"/>
              </a:rPr>
              <a:t>de </a:t>
            </a:r>
            <a:r>
              <a:rPr lang="es-PR" sz="2400" dirty="0" smtClean="0">
                <a:latin typeface="Arial"/>
                <a:cs typeface="Arial"/>
              </a:rPr>
              <a:t>manejo</a:t>
            </a:r>
            <a:r>
              <a:rPr lang="en-US" sz="2400" dirty="0" smtClean="0">
                <a:latin typeface="Arial"/>
                <a:cs typeface="Arial"/>
              </a:rPr>
              <a:t> de </a:t>
            </a:r>
            <a:r>
              <a:rPr lang="es-PR" sz="2400" dirty="0" smtClean="0">
                <a:latin typeface="Arial"/>
                <a:cs typeface="Arial"/>
              </a:rPr>
              <a:t>materiales</a:t>
            </a:r>
            <a:r>
              <a:rPr lang="en-US" sz="2400" dirty="0" smtClean="0">
                <a:latin typeface="Arial"/>
                <a:cs typeface="Arial"/>
              </a:rPr>
              <a:t>.</a:t>
            </a:r>
          </a:p>
          <a:p>
            <a:pPr marL="355600" indent="-342900">
              <a:lnSpc>
                <a:spcPct val="100000"/>
              </a:lnSpc>
              <a:buClr>
                <a:srgbClr val="0C2FB8"/>
              </a:buClr>
              <a:buFont typeface="Wingdings"/>
              <a:buChar char=""/>
              <a:tabLst>
                <a:tab pos="355600" algn="l"/>
              </a:tabLst>
            </a:pPr>
            <a:r>
              <a:rPr lang="es-PR" sz="2400" dirty="0" smtClean="0">
                <a:latin typeface="Arial"/>
                <a:cs typeface="Arial"/>
              </a:rPr>
              <a:t>Identificar los métodos para disminuir, evitar y prevenir accidentes en </a:t>
            </a:r>
            <a:r>
              <a:rPr lang="en-US" sz="2400" dirty="0" smtClean="0">
                <a:latin typeface="Arial"/>
                <a:cs typeface="Arial"/>
              </a:rPr>
              <a:t>el </a:t>
            </a:r>
            <a:r>
              <a:rPr lang="es-PR" sz="2400" dirty="0" smtClean="0">
                <a:latin typeface="Arial"/>
                <a:cs typeface="Arial"/>
              </a:rPr>
              <a:t>movimiento de materiales</a:t>
            </a:r>
            <a:r>
              <a:rPr lang="en-US" sz="2400" dirty="0" smtClean="0">
                <a:latin typeface="Arial"/>
                <a:cs typeface="Arial"/>
              </a:rPr>
              <a:t>.</a:t>
            </a:r>
            <a:endParaRPr sz="2400" dirty="0">
              <a:latin typeface="Arial"/>
              <a:cs typeface="Arial"/>
            </a:endParaRPr>
          </a:p>
        </p:txBody>
      </p:sp>
      <p:sp>
        <p:nvSpPr>
          <p:cNvPr id="6" name="Title 5"/>
          <p:cNvSpPr>
            <a:spLocks noGrp="1"/>
          </p:cNvSpPr>
          <p:nvPr>
            <p:ph type="title"/>
          </p:nvPr>
        </p:nvSpPr>
        <p:spPr>
          <a:xfrm>
            <a:off x="467384" y="321805"/>
            <a:ext cx="8524216" cy="617026"/>
          </a:xfrm>
        </p:spPr>
        <p:txBody>
          <a:bodyPr/>
          <a:lstStyle/>
          <a:p>
            <a:pPr marL="12700" marR="0" lvl="0" indent="0" defTabSz="914400" rtl="0" eaLnBrk="1" fontAlgn="auto" latinLnBrk="0" hangingPunct="1">
              <a:lnSpc>
                <a:spcPts val="4285"/>
              </a:lnSpc>
              <a:spcBef>
                <a:spcPts val="0"/>
              </a:spcBef>
              <a:spcAft>
                <a:spcPts val="0"/>
              </a:spcAft>
              <a:tabLst>
                <a:tab pos="3947795" algn="l"/>
                <a:tab pos="4888230" algn="l"/>
              </a:tabLst>
              <a:defRPr/>
            </a:pPr>
            <a:r>
              <a:rPr lang="es-ES" sz="3200" kern="1200" dirty="0">
                <a:latin typeface="Arial" charset="0"/>
                <a:ea typeface="+mn-ea"/>
                <a:cs typeface="Arial" charset="0"/>
              </a:rPr>
              <a:t>Manejo y Almacenamiento de Materiales </a:t>
            </a:r>
            <a:r>
              <a:rPr lang="es-ES" sz="3200" kern="1200" dirty="0" smtClean="0">
                <a:latin typeface="Arial" charset="0"/>
                <a:ea typeface="+mn-ea"/>
                <a:cs typeface="Arial" charset="0"/>
              </a:rPr>
              <a:t>  </a:t>
            </a:r>
            <a:r>
              <a:rPr lang="es-ES" sz="3200" kern="1200" dirty="0">
                <a:latin typeface="Arial" charset="0"/>
                <a:ea typeface="+mn-ea"/>
                <a:cs typeface="Arial" charset="0"/>
              </a:rPr>
              <a:t/>
            </a:r>
            <a:br>
              <a:rPr lang="es-ES" sz="3200" kern="1200" dirty="0">
                <a:latin typeface="Arial" charset="0"/>
                <a:ea typeface="+mn-ea"/>
                <a:cs typeface="Arial" charset="0"/>
              </a:rPr>
            </a:br>
            <a:r>
              <a:rPr lang="es-ES" sz="3200" kern="1200" dirty="0" smtClean="0">
                <a:latin typeface="Arial" charset="0"/>
                <a:ea typeface="+mn-ea"/>
                <a:cs typeface="Arial" charset="0"/>
              </a:rPr>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39</a:t>
            </a:r>
          </a:p>
        </p:txBody>
      </p:sp>
      <p:sp>
        <p:nvSpPr>
          <p:cNvPr id="3" name="object 3"/>
          <p:cNvSpPr txBox="1"/>
          <p:nvPr/>
        </p:nvSpPr>
        <p:spPr>
          <a:xfrm>
            <a:off x="576478" y="1684305"/>
            <a:ext cx="8184515" cy="4801314"/>
          </a:xfrm>
          <a:prstGeom prst="rect">
            <a:avLst/>
          </a:prstGeom>
        </p:spPr>
        <p:txBody>
          <a:bodyPr vert="horz" wrap="square" lIns="0" tIns="0" rIns="0" bIns="0" rtlCol="0">
            <a:spAutoFit/>
          </a:bodyPr>
          <a:lstStyle/>
          <a:p>
            <a:pPr marL="12700">
              <a:lnSpc>
                <a:spcPct val="100000"/>
              </a:lnSpc>
            </a:pPr>
            <a:r>
              <a:rPr lang="es-PR" sz="2400" b="1" dirty="0" smtClean="0">
                <a:solidFill>
                  <a:srgbClr val="FF0000"/>
                </a:solidFill>
                <a:latin typeface="Arial" panose="020B0604020202020204" pitchFamily="34" charset="0"/>
                <a:cs typeface="Arial" panose="020B0604020202020204" pitchFamily="34" charset="0"/>
              </a:rPr>
              <a:t>Peligros Potenciales:</a:t>
            </a:r>
            <a:r>
              <a:rPr lang="es-PR" sz="2400" b="1" spc="15" dirty="0" smtClean="0">
                <a:solidFill>
                  <a:srgbClr val="FF0000"/>
                </a:solidFill>
                <a:latin typeface="Arial" panose="020B0604020202020204" pitchFamily="34" charset="0"/>
                <a:cs typeface="Arial" panose="020B0604020202020204" pitchFamily="34" charset="0"/>
              </a:rPr>
              <a:t> </a:t>
            </a:r>
            <a:r>
              <a:rPr lang="es-PR" sz="2400" b="1" dirty="0" smtClean="0">
                <a:solidFill>
                  <a:srgbClr val="FF0000"/>
                </a:solidFill>
                <a:latin typeface="Arial" panose="020B0604020202020204" pitchFamily="34" charset="0"/>
                <a:cs typeface="Arial" panose="020B0604020202020204" pitchFamily="34" charset="0"/>
              </a:rPr>
              <a:t>Caída de las Cargas</a:t>
            </a:r>
            <a:endParaRPr lang="es-PR" sz="2400" dirty="0" smtClean="0">
              <a:latin typeface="Arial" panose="020B0604020202020204" pitchFamily="34" charset="0"/>
              <a:cs typeface="Arial" panose="020B0604020202020204" pitchFamily="34" charset="0"/>
            </a:endParaRPr>
          </a:p>
          <a:p>
            <a:pPr marL="355600" indent="-342900">
              <a:lnSpc>
                <a:spcPct val="100000"/>
              </a:lnSpc>
              <a:buClr>
                <a:srgbClr val="0C2FB8"/>
              </a:buClr>
              <a:buFont typeface="Wingdings"/>
              <a:buChar char=""/>
              <a:tabLst>
                <a:tab pos="355600" algn="l"/>
              </a:tabLst>
            </a:pPr>
            <a:r>
              <a:rPr lang="es-PR" altLang="es-PR" sz="2400" dirty="0" smtClean="0">
                <a:solidFill>
                  <a:srgbClr val="212121"/>
                </a:solidFill>
                <a:latin typeface="Arial" panose="020B0604020202020204" pitchFamily="34" charset="0"/>
                <a:cs typeface="Arial" panose="020B0604020202020204" pitchFamily="34" charset="0"/>
              </a:rPr>
              <a:t>Las cargas transportadas por grúas tipo puente/elevadas pueden caerse o soltarse.</a:t>
            </a:r>
          </a:p>
          <a:p>
            <a:pPr marL="12700">
              <a:lnSpc>
                <a:spcPct val="100000"/>
              </a:lnSpc>
              <a:buClr>
                <a:srgbClr val="0C2FB8"/>
              </a:buClr>
              <a:tabLst>
                <a:tab pos="355600" algn="l"/>
              </a:tabLst>
            </a:pPr>
            <a:r>
              <a:rPr lang="es-PR" sz="2400" b="1" dirty="0" smtClean="0">
                <a:solidFill>
                  <a:srgbClr val="00AF50"/>
                </a:solidFill>
                <a:latin typeface="Arial"/>
                <a:cs typeface="Arial"/>
              </a:rPr>
              <a:t>Prevención de Peligros:</a:t>
            </a:r>
            <a:endParaRPr lang="es-PR" sz="2400" dirty="0" smtClean="0">
              <a:latin typeface="Arial"/>
              <a:cs typeface="Arial"/>
            </a:endParaRPr>
          </a:p>
          <a:p>
            <a:pPr marL="355600" indent="-342900">
              <a:lnSpc>
                <a:spcPct val="100000"/>
              </a:lnSpc>
              <a:buClr>
                <a:srgbClr val="00AF50"/>
              </a:buClr>
              <a:buFont typeface="Wingdings"/>
              <a:buChar char=""/>
              <a:tabLst>
                <a:tab pos="355600" algn="l"/>
              </a:tabLst>
            </a:pPr>
            <a:r>
              <a:rPr lang="es-PR" sz="2400" dirty="0">
                <a:latin typeface="Arial"/>
                <a:cs typeface="Arial"/>
              </a:rPr>
              <a:t>M</a:t>
            </a:r>
            <a:r>
              <a:rPr lang="es-PR" sz="2400" dirty="0" smtClean="0">
                <a:latin typeface="Arial"/>
                <a:cs typeface="Arial"/>
              </a:rPr>
              <a:t>antenimiento de los equipos de las grúas.</a:t>
            </a:r>
          </a:p>
          <a:p>
            <a:pPr marL="355600" indent="-342900">
              <a:lnSpc>
                <a:spcPct val="100000"/>
              </a:lnSpc>
              <a:buClr>
                <a:srgbClr val="00AF50"/>
              </a:buClr>
              <a:buFont typeface="Wingdings"/>
              <a:buChar char=""/>
              <a:tabLst>
                <a:tab pos="355600" algn="l"/>
              </a:tabLst>
            </a:pPr>
            <a:r>
              <a:rPr lang="es-PR" sz="2400" dirty="0" smtClean="0">
                <a:latin typeface="Arial"/>
                <a:cs typeface="Arial"/>
              </a:rPr>
              <a:t>Llevar a cabo inspecciones de seguridad requeridas en los equipos de levantamiento.</a:t>
            </a:r>
          </a:p>
          <a:p>
            <a:pPr marL="355600" indent="-342900">
              <a:lnSpc>
                <a:spcPct val="100000"/>
              </a:lnSpc>
              <a:buClr>
                <a:srgbClr val="00AF50"/>
              </a:buClr>
              <a:buFont typeface="Wingdings"/>
              <a:buChar char=""/>
              <a:tabLst>
                <a:tab pos="355600" algn="l"/>
              </a:tabLst>
            </a:pPr>
            <a:r>
              <a:rPr lang="es-PR" sz="2400" dirty="0" smtClean="0">
                <a:latin typeface="Arial"/>
                <a:cs typeface="Arial"/>
              </a:rPr>
              <a:t>Usar apropiadamente los accesorios de montaje, eslingas, cadenas de acero y cables de alambres libres de defectos y de tamaño apropiado.</a:t>
            </a:r>
          </a:p>
          <a:p>
            <a:pPr marL="355600" indent="-342900">
              <a:lnSpc>
                <a:spcPct val="100000"/>
              </a:lnSpc>
              <a:buClr>
                <a:srgbClr val="00AF50"/>
              </a:buClr>
              <a:buFont typeface="Wingdings"/>
              <a:buChar char=""/>
              <a:tabLst>
                <a:tab pos="355600" algn="l"/>
              </a:tabLst>
            </a:pPr>
            <a:r>
              <a:rPr lang="es-PR" sz="2400" dirty="0" smtClean="0">
                <a:latin typeface="Arial"/>
                <a:cs typeface="Arial"/>
              </a:rPr>
              <a:t>Inspeccionar las eslingas, cadenas, cables de alambres y accesorios de montaje en búsqueda de defectos, corrosión y la degradación. Descartar si está dañado.</a:t>
            </a:r>
            <a:endParaRPr lang="es-PR" sz="2400" dirty="0">
              <a:latin typeface="Arial"/>
              <a:cs typeface="Arial"/>
            </a:endParaRPr>
          </a:p>
        </p:txBody>
      </p:sp>
      <p:sp>
        <p:nvSpPr>
          <p:cNvPr id="5" name="Title 4"/>
          <p:cNvSpPr>
            <a:spLocks noGrp="1"/>
          </p:cNvSpPr>
          <p:nvPr>
            <p:ph type="title"/>
          </p:nvPr>
        </p:nvSpPr>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53208" y="6397233"/>
            <a:ext cx="4879975"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3"/>
              </a:rPr>
              <a:t>Link to Materials Handling and Storage on OSHA Website</a:t>
            </a:r>
            <a:endParaRPr sz="1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40</a:t>
            </a:r>
          </a:p>
        </p:txBody>
      </p:sp>
      <p:sp>
        <p:nvSpPr>
          <p:cNvPr id="3" name="object 3"/>
          <p:cNvSpPr txBox="1"/>
          <p:nvPr/>
        </p:nvSpPr>
        <p:spPr>
          <a:xfrm>
            <a:off x="441756" y="1679733"/>
            <a:ext cx="8473644" cy="4078039"/>
          </a:xfrm>
          <a:prstGeom prst="rect">
            <a:avLst/>
          </a:prstGeom>
        </p:spPr>
        <p:txBody>
          <a:bodyPr vert="horz" wrap="square" lIns="0" tIns="0" rIns="0" bIns="0" rtlCol="0">
            <a:spAutoFit/>
          </a:bodyPr>
          <a:lstStyle/>
          <a:p>
            <a:pPr marL="12700">
              <a:lnSpc>
                <a:spcPct val="100000"/>
              </a:lnSpc>
            </a:pPr>
            <a:r>
              <a:rPr lang="es-PR" sz="2400" b="1" spc="-5" dirty="0" smtClean="0">
                <a:solidFill>
                  <a:srgbClr val="0C2FB8"/>
                </a:solidFill>
                <a:latin typeface="Arial"/>
                <a:cs typeface="Arial"/>
              </a:rPr>
              <a:t>Medidas de Seguridad para las Grúas</a:t>
            </a:r>
            <a:r>
              <a:rPr lang="es-PR" sz="2400" b="1" dirty="0" smtClean="0">
                <a:solidFill>
                  <a:srgbClr val="0C2FB8"/>
                </a:solidFill>
                <a:latin typeface="Arial"/>
                <a:cs typeface="Arial"/>
              </a:rPr>
              <a:t>:</a:t>
            </a:r>
            <a:endParaRPr lang="es-PR" sz="2400" dirty="0" smtClean="0">
              <a:latin typeface="Arial"/>
              <a:cs typeface="Arial"/>
            </a:endParaRPr>
          </a:p>
          <a:p>
            <a:pPr>
              <a:lnSpc>
                <a:spcPct val="100000"/>
              </a:lnSpc>
              <a:spcBef>
                <a:spcPts val="8"/>
              </a:spcBef>
            </a:pPr>
            <a:endParaRPr lang="es-PR" sz="2500" dirty="0" smtClean="0">
              <a:latin typeface="Times New Roman"/>
              <a:cs typeface="Times New Roman"/>
            </a:endParaRPr>
          </a:p>
          <a:p>
            <a:pPr marL="12700">
              <a:lnSpc>
                <a:spcPct val="100000"/>
              </a:lnSpc>
            </a:pPr>
            <a:r>
              <a:rPr lang="es-PR" sz="2400" spc="114" dirty="0" smtClean="0">
                <a:latin typeface="Wingdings"/>
                <a:cs typeface="Wingdings"/>
              </a:rPr>
              <a:t></a:t>
            </a:r>
            <a:r>
              <a:rPr lang="es-PR" sz="2400" spc="-10" dirty="0" smtClean="0">
                <a:latin typeface="Arial"/>
                <a:cs typeface="Arial"/>
              </a:rPr>
              <a:t>Conozca el peso del material que está siendo</a:t>
            </a:r>
          </a:p>
          <a:p>
            <a:pPr marL="12700">
              <a:lnSpc>
                <a:spcPct val="100000"/>
              </a:lnSpc>
            </a:pPr>
            <a:r>
              <a:rPr lang="es-PR" sz="2400" spc="-10" dirty="0" smtClean="0">
                <a:latin typeface="Arial"/>
                <a:cs typeface="Arial"/>
              </a:rPr>
              <a:t>    recogido.</a:t>
            </a:r>
          </a:p>
          <a:p>
            <a:pPr marL="355600" indent="-342900">
              <a:lnSpc>
                <a:spcPct val="100000"/>
              </a:lnSpc>
              <a:buFont typeface="Wingdings" panose="05000000000000000000" pitchFamily="2" charset="2"/>
              <a:buChar char="q"/>
            </a:pPr>
            <a:r>
              <a:rPr lang="es-PR" sz="2400" spc="-10" dirty="0">
                <a:latin typeface="Arial"/>
                <a:cs typeface="Arial"/>
              </a:rPr>
              <a:t>S</a:t>
            </a:r>
            <a:r>
              <a:rPr lang="es-PR" sz="2400" spc="-10" dirty="0" smtClean="0">
                <a:latin typeface="Arial"/>
                <a:cs typeface="Arial"/>
              </a:rPr>
              <a:t>iempre coteje la capacidad de la grúa para asegurarse que no sea sobrecargada. </a:t>
            </a:r>
            <a:endParaRPr lang="es-PR" sz="2400" dirty="0" smtClean="0">
              <a:latin typeface="Arial"/>
              <a:cs typeface="Arial"/>
            </a:endParaRPr>
          </a:p>
          <a:p>
            <a:pPr marL="12700">
              <a:lnSpc>
                <a:spcPct val="100000"/>
              </a:lnSpc>
            </a:pPr>
            <a:r>
              <a:rPr lang="es-PR" sz="2400" spc="114" dirty="0" smtClean="0">
                <a:latin typeface="Wingdings"/>
                <a:cs typeface="Wingdings"/>
              </a:rPr>
              <a:t></a:t>
            </a:r>
            <a:r>
              <a:rPr lang="es-PR" sz="2400" spc="114" dirty="0" smtClean="0">
                <a:latin typeface="Arial" panose="020B0604020202020204" pitchFamily="34" charset="0"/>
                <a:cs typeface="Arial" panose="020B0604020202020204" pitchFamily="34" charset="0"/>
              </a:rPr>
              <a:t>Planifique el levantamiento antes de comenzar para      asegurarse de que son seguros (no peligroso). </a:t>
            </a:r>
          </a:p>
          <a:p>
            <a:pPr marL="12700">
              <a:lnSpc>
                <a:spcPct val="100000"/>
              </a:lnSpc>
            </a:pPr>
            <a:r>
              <a:rPr lang="es-PR" sz="2400" spc="114" dirty="0" smtClean="0">
                <a:latin typeface="Wingdings"/>
                <a:cs typeface="Wingdings"/>
              </a:rPr>
              <a:t></a:t>
            </a:r>
            <a:r>
              <a:rPr lang="es-PR" sz="2400" dirty="0" smtClean="0">
                <a:latin typeface="Arial"/>
                <a:cs typeface="Arial"/>
              </a:rPr>
              <a:t>Conozca </a:t>
            </a:r>
            <a:r>
              <a:rPr lang="es-ES" sz="2400" spc="-10" dirty="0" smtClean="0">
                <a:latin typeface="Arial"/>
                <a:cs typeface="Arial"/>
              </a:rPr>
              <a:t>el </a:t>
            </a:r>
            <a:r>
              <a:rPr lang="es-ES" sz="2400" spc="-10" dirty="0">
                <a:latin typeface="Arial"/>
                <a:cs typeface="Arial"/>
              </a:rPr>
              <a:t>enlace "más débil" en el </a:t>
            </a:r>
            <a:r>
              <a:rPr lang="es-ES" sz="2400" spc="-10" dirty="0" smtClean="0">
                <a:latin typeface="Arial"/>
                <a:cs typeface="Arial"/>
              </a:rPr>
              <a:t>levantamiento, a menudo los accesorios</a:t>
            </a:r>
            <a:r>
              <a:rPr lang="es-PR" sz="2400" dirty="0" smtClean="0">
                <a:latin typeface="Arial"/>
                <a:cs typeface="Arial"/>
              </a:rPr>
              <a:t>. Planifique la ruta de viaje, limpie el área de aterrizaje, notifique a los otros en el área, etc.</a:t>
            </a:r>
            <a:endParaRPr lang="es-PR" sz="2400" dirty="0">
              <a:latin typeface="Arial"/>
              <a:cs typeface="Arial"/>
            </a:endParaRPr>
          </a:p>
        </p:txBody>
      </p:sp>
      <p:sp>
        <p:nvSpPr>
          <p:cNvPr id="6" name="Title 5"/>
          <p:cNvSpPr>
            <a:spLocks noGrp="1"/>
          </p:cNvSpPr>
          <p:nvPr>
            <p:ph type="title"/>
          </p:nvPr>
        </p:nvSpPr>
        <p:spPr>
          <a:xfrm>
            <a:off x="326899" y="591445"/>
            <a:ext cx="8072119" cy="984885"/>
          </a:xfrm>
        </p:spPr>
        <p:txBody>
          <a:bodyPr/>
          <a:lstStyle/>
          <a:p>
            <a:r>
              <a:rPr lang="es-ES" sz="3200" kern="1200" dirty="0" smtClean="0">
                <a:latin typeface="Arial" charset="0"/>
                <a:cs typeface="Arial" charset="0"/>
              </a:rPr>
              <a:t> Manejo </a:t>
            </a:r>
            <a:r>
              <a:rPr lang="es-ES" sz="3200" kern="1200" dirty="0">
                <a:latin typeface="Arial" charset="0"/>
                <a:cs typeface="Arial" charset="0"/>
              </a:rPr>
              <a:t>de Materiales </a:t>
            </a:r>
            <a:r>
              <a:rPr lang="es-ES" sz="3200" kern="1200" dirty="0" smtClean="0">
                <a:latin typeface="Arial" charset="0"/>
                <a:cs typeface="Arial" charset="0"/>
              </a:rPr>
              <a:t>y Almacenamiento</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524000"/>
            <a:ext cx="8426400" cy="5201424"/>
          </a:xfrm>
          <a:prstGeom prst="rect">
            <a:avLst/>
          </a:prstGeom>
        </p:spPr>
        <p:txBody>
          <a:bodyPr vert="horz" wrap="square" lIns="0" tIns="0" rIns="0" bIns="0" rtlCol="0">
            <a:spAutoFit/>
          </a:bodyPr>
          <a:lstStyle/>
          <a:p>
            <a:pPr marL="12700">
              <a:lnSpc>
                <a:spcPct val="100000"/>
              </a:lnSpc>
            </a:pPr>
            <a:r>
              <a:rPr lang="en-US" sz="2400" b="1" spc="-10" dirty="0" err="1" smtClean="0">
                <a:solidFill>
                  <a:srgbClr val="0C2FB8"/>
                </a:solidFill>
                <a:latin typeface="Arial"/>
                <a:cs typeface="Arial"/>
              </a:rPr>
              <a:t>Medidas</a:t>
            </a:r>
            <a:r>
              <a:rPr lang="en-US" sz="2400" b="1" spc="-10" dirty="0" smtClean="0">
                <a:solidFill>
                  <a:srgbClr val="0C2FB8"/>
                </a:solidFill>
                <a:latin typeface="Arial"/>
                <a:cs typeface="Arial"/>
              </a:rPr>
              <a:t> de </a:t>
            </a:r>
            <a:r>
              <a:rPr lang="en-US" sz="2400" b="1" spc="-10" dirty="0" err="1" smtClean="0">
                <a:solidFill>
                  <a:srgbClr val="0C2FB8"/>
                </a:solidFill>
                <a:latin typeface="Arial"/>
                <a:cs typeface="Arial"/>
              </a:rPr>
              <a:t>seguridad</a:t>
            </a:r>
            <a:r>
              <a:rPr lang="en-US" sz="2400" b="1" spc="-10" dirty="0" smtClean="0">
                <a:solidFill>
                  <a:srgbClr val="0C2FB8"/>
                </a:solidFill>
                <a:latin typeface="Arial"/>
                <a:cs typeface="Arial"/>
              </a:rPr>
              <a:t> </a:t>
            </a:r>
            <a:r>
              <a:rPr lang="en-US" sz="2400" b="1" spc="-10" dirty="0" err="1" smtClean="0">
                <a:solidFill>
                  <a:srgbClr val="0C2FB8"/>
                </a:solidFill>
                <a:latin typeface="Arial"/>
                <a:cs typeface="Arial"/>
              </a:rPr>
              <a:t>que</a:t>
            </a:r>
            <a:r>
              <a:rPr lang="en-US" sz="2400" b="1" spc="-10" dirty="0" smtClean="0">
                <a:solidFill>
                  <a:srgbClr val="0C2FB8"/>
                </a:solidFill>
                <a:latin typeface="Arial"/>
                <a:cs typeface="Arial"/>
              </a:rPr>
              <a:t> los </a:t>
            </a:r>
            <a:r>
              <a:rPr lang="en-US" sz="2400" b="1" spc="-10" dirty="0" err="1" smtClean="0">
                <a:solidFill>
                  <a:srgbClr val="0C2FB8"/>
                </a:solidFill>
                <a:latin typeface="Arial"/>
                <a:cs typeface="Arial"/>
              </a:rPr>
              <a:t>empleados</a:t>
            </a:r>
            <a:r>
              <a:rPr lang="en-US" sz="2400" b="1" spc="-10" dirty="0" smtClean="0">
                <a:solidFill>
                  <a:srgbClr val="0C2FB8"/>
                </a:solidFill>
                <a:latin typeface="Arial"/>
                <a:cs typeface="Arial"/>
              </a:rPr>
              <a:t> </a:t>
            </a:r>
            <a:r>
              <a:rPr lang="en-US" sz="2400" b="1" spc="-10" dirty="0" err="1" smtClean="0">
                <a:solidFill>
                  <a:srgbClr val="0C2FB8"/>
                </a:solidFill>
                <a:latin typeface="Arial"/>
                <a:cs typeface="Arial"/>
              </a:rPr>
              <a:t>deben</a:t>
            </a:r>
            <a:r>
              <a:rPr lang="en-US" sz="2400" b="1" spc="-10" dirty="0" smtClean="0">
                <a:solidFill>
                  <a:srgbClr val="0C2FB8"/>
                </a:solidFill>
                <a:latin typeface="Arial"/>
                <a:cs typeface="Arial"/>
              </a:rPr>
              <a:t> </a:t>
            </a:r>
            <a:r>
              <a:rPr lang="en-US" sz="2400" b="1" spc="-10" dirty="0" err="1" smtClean="0">
                <a:solidFill>
                  <a:srgbClr val="0C2FB8"/>
                </a:solidFill>
                <a:latin typeface="Arial"/>
                <a:cs typeface="Arial"/>
              </a:rPr>
              <a:t>tomar</a:t>
            </a:r>
            <a:r>
              <a:rPr lang="en-US" sz="2400" b="1" spc="-10" dirty="0" smtClean="0">
                <a:solidFill>
                  <a:srgbClr val="0C2FB8"/>
                </a:solidFill>
                <a:latin typeface="Arial"/>
                <a:cs typeface="Arial"/>
              </a:rPr>
              <a:t> con </a:t>
            </a:r>
            <a:r>
              <a:rPr lang="en-US" sz="2400" b="1" spc="-10" dirty="0" err="1" smtClean="0">
                <a:solidFill>
                  <a:srgbClr val="0C2FB8"/>
                </a:solidFill>
                <a:latin typeface="Arial"/>
                <a:cs typeface="Arial"/>
              </a:rPr>
              <a:t>las</a:t>
            </a:r>
            <a:r>
              <a:rPr lang="en-US" sz="2400" b="1" spc="-10" dirty="0" smtClean="0">
                <a:solidFill>
                  <a:srgbClr val="0C2FB8"/>
                </a:solidFill>
                <a:latin typeface="Arial"/>
                <a:cs typeface="Arial"/>
              </a:rPr>
              <a:t> </a:t>
            </a:r>
            <a:r>
              <a:rPr lang="en-US" sz="2400" b="1" spc="-10" dirty="0" err="1" smtClean="0">
                <a:solidFill>
                  <a:srgbClr val="0C2FB8"/>
                </a:solidFill>
                <a:latin typeface="Arial"/>
                <a:cs typeface="Arial"/>
              </a:rPr>
              <a:t>grúas</a:t>
            </a:r>
            <a:r>
              <a:rPr lang="en-US" sz="2400" b="1" spc="-10" dirty="0" smtClean="0">
                <a:solidFill>
                  <a:srgbClr val="0C2FB8"/>
                </a:solidFill>
                <a:latin typeface="Arial"/>
                <a:cs typeface="Arial"/>
              </a:rPr>
              <a:t>:</a:t>
            </a:r>
            <a:endParaRPr sz="2200" dirty="0" smtClean="0">
              <a:latin typeface="Times New Roman"/>
              <a:cs typeface="Times New Roman"/>
            </a:endParaRPr>
          </a:p>
          <a:p>
            <a:pPr marL="299085" marR="408940" indent="-287020">
              <a:lnSpc>
                <a:spcPct val="100000"/>
              </a:lnSpc>
            </a:pPr>
            <a:r>
              <a:rPr sz="2200" spc="114" dirty="0" smtClean="0">
                <a:solidFill>
                  <a:srgbClr val="0C2FB8"/>
                </a:solidFill>
                <a:latin typeface="Wingdings"/>
                <a:cs typeface="Wingdings"/>
              </a:rPr>
              <a:t></a:t>
            </a:r>
            <a:r>
              <a:rPr lang="es-PR" sz="2200" dirty="0" smtClean="0">
                <a:latin typeface="Arial"/>
                <a:cs typeface="Arial"/>
              </a:rPr>
              <a:t>Inspeccionado por lo menos trimestralmente "por personas que este completamente familiarizadas con la grúa, los métodos de inspección de la grúa, </a:t>
            </a:r>
            <a:r>
              <a:rPr lang="es-PR" sz="2400" dirty="0" smtClean="0">
                <a:latin typeface="Arial"/>
                <a:cs typeface="Arial"/>
              </a:rPr>
              <a:t>y lo que </a:t>
            </a:r>
            <a:r>
              <a:rPr lang="es-PR" sz="2400" dirty="0">
                <a:latin typeface="Arial"/>
                <a:cs typeface="Arial"/>
              </a:rPr>
              <a:t>puede hacer que </a:t>
            </a:r>
            <a:r>
              <a:rPr lang="es-PR" sz="2400" dirty="0" smtClean="0">
                <a:latin typeface="Arial"/>
                <a:cs typeface="Arial"/>
              </a:rPr>
              <a:t>la grúa este fuera de servicio</a:t>
            </a:r>
            <a:r>
              <a:rPr lang="es-PR" sz="2200" dirty="0" smtClean="0">
                <a:latin typeface="Arial"/>
                <a:cs typeface="Arial"/>
              </a:rPr>
              <a:t>. Las actividades con las grúas, la severidad del uso y las condiciones ambientales determinaran inspecciones mas frecuentes deben ser programadas."</a:t>
            </a:r>
          </a:p>
          <a:p>
            <a:pPr marL="354965" marR="408940" indent="-342900">
              <a:lnSpc>
                <a:spcPct val="100000"/>
              </a:lnSpc>
              <a:buClr>
                <a:srgbClr val="0000CC"/>
              </a:buClr>
              <a:buFont typeface="Wingdings" panose="05000000000000000000" pitchFamily="2" charset="2"/>
              <a:buChar char="q"/>
            </a:pPr>
            <a:r>
              <a:rPr lang="es-PR" sz="2200" dirty="0" smtClean="0">
                <a:latin typeface="Arial"/>
                <a:cs typeface="Arial"/>
              </a:rPr>
              <a:t>“Asegúrese de que las partes críticas de una grúa - tales como mecanismos de funcionamiento de una grúa, ganchos, componentes de sistema hidráulico o de gas y otros componentes sujetos a carga - son inspeccionadas diariamente por cualquier desajuste, deterioro, escapes, deformaciones u otros daños."</a:t>
            </a:r>
            <a:endParaRPr sz="2200" dirty="0">
              <a:latin typeface="Arial"/>
              <a:cs typeface="Arial"/>
            </a:endParaRPr>
          </a:p>
        </p:txBody>
      </p:sp>
      <p:sp>
        <p:nvSpPr>
          <p:cNvPr id="5" name="object 5"/>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41</a:t>
            </a:r>
            <a:endParaRPr sz="1200" dirty="0">
              <a:latin typeface="Arial"/>
              <a:cs typeface="Arial"/>
            </a:endParaRPr>
          </a:p>
        </p:txBody>
      </p:sp>
      <p:sp>
        <p:nvSpPr>
          <p:cNvPr id="6" name="object 6"/>
          <p:cNvSpPr txBox="1"/>
          <p:nvPr/>
        </p:nvSpPr>
        <p:spPr>
          <a:xfrm>
            <a:off x="1494536" y="6501170"/>
            <a:ext cx="4879975" cy="215444"/>
          </a:xfrm>
          <a:prstGeom prst="rect">
            <a:avLst/>
          </a:prstGeom>
        </p:spPr>
        <p:txBody>
          <a:bodyPr vert="horz" wrap="square" lIns="0" tIns="0" rIns="0" bIns="0" rtlCol="0">
            <a:spAutoFit/>
          </a:bodyPr>
          <a:lstStyle/>
          <a:p>
            <a:pPr marL="12700">
              <a:lnSpc>
                <a:spcPct val="100000"/>
              </a:lnSpc>
            </a:pPr>
            <a:r>
              <a:rPr lang="en-US" sz="1400" dirty="0" smtClean="0">
                <a:solidFill>
                  <a:srgbClr val="134B71"/>
                </a:solidFill>
                <a:latin typeface="Arial"/>
                <a:cs typeface="Arial"/>
                <a:hlinkClick r:id="rId3"/>
              </a:rPr>
              <a:t>Link to Materials Handling and Storage on OSHA Website</a:t>
            </a:r>
            <a:endParaRPr sz="1400" dirty="0">
              <a:latin typeface="Arial"/>
              <a:cs typeface="Arial"/>
            </a:endParaRPr>
          </a:p>
        </p:txBody>
      </p:sp>
      <p:sp>
        <p:nvSpPr>
          <p:cNvPr id="4" name="Title 3"/>
          <p:cNvSpPr>
            <a:spLocks noGrp="1"/>
          </p:cNvSpPr>
          <p:nvPr>
            <p:ph type="title"/>
          </p:nvPr>
        </p:nvSpPr>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title="Grúa Foto - movible son usadas en los patios exteriores para cargar camiones "/>
          <p:cNvSpPr/>
          <p:nvPr/>
        </p:nvSpPr>
        <p:spPr>
          <a:xfrm>
            <a:off x="2065867" y="2868459"/>
            <a:ext cx="4997196" cy="336975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txBox="1"/>
          <p:nvPr/>
        </p:nvSpPr>
        <p:spPr>
          <a:xfrm>
            <a:off x="414972" y="1592202"/>
            <a:ext cx="8500428" cy="1313180"/>
          </a:xfrm>
          <a:prstGeom prst="rect">
            <a:avLst/>
          </a:prstGeom>
        </p:spPr>
        <p:txBody>
          <a:bodyPr vert="horz" wrap="square" lIns="0" tIns="0" rIns="0" bIns="0" rtlCol="0">
            <a:spAutoFit/>
          </a:bodyPr>
          <a:lstStyle/>
          <a:p>
            <a:pPr marL="41275">
              <a:lnSpc>
                <a:spcPct val="100000"/>
              </a:lnSpc>
              <a:spcBef>
                <a:spcPts val="1910"/>
              </a:spcBef>
            </a:pPr>
            <a:r>
              <a:rPr lang="es-PR" sz="2400" b="1" dirty="0" smtClean="0">
                <a:solidFill>
                  <a:srgbClr val="0C2FB8"/>
                </a:solidFill>
                <a:latin typeface="Arial"/>
                <a:cs typeface="Arial"/>
              </a:rPr>
              <a:t>Grúas Móviles</a:t>
            </a:r>
            <a:endParaRPr lang="es-PR" sz="2400" dirty="0" smtClean="0">
              <a:latin typeface="Arial"/>
              <a:cs typeface="Arial"/>
            </a:endParaRPr>
          </a:p>
          <a:p>
            <a:pPr marL="93980">
              <a:spcBef>
                <a:spcPts val="815"/>
              </a:spcBef>
            </a:pPr>
            <a:r>
              <a:rPr lang="es-PR" sz="2400" dirty="0" smtClean="0">
                <a:latin typeface="Arial"/>
                <a:cs typeface="Arial"/>
              </a:rPr>
              <a:t>19</a:t>
            </a:r>
            <a:r>
              <a:rPr lang="es-PR" sz="2400" spc="-10" dirty="0" smtClean="0">
                <a:latin typeface="Arial"/>
                <a:cs typeface="Arial"/>
              </a:rPr>
              <a:t>1</a:t>
            </a:r>
            <a:r>
              <a:rPr lang="es-PR" sz="2400" dirty="0" smtClean="0">
                <a:latin typeface="Arial"/>
                <a:cs typeface="Arial"/>
              </a:rPr>
              <a:t>0.180. </a:t>
            </a:r>
            <a:r>
              <a:rPr lang="es-PR" sz="2400" dirty="0">
                <a:latin typeface="Arial"/>
                <a:cs typeface="Arial"/>
              </a:rPr>
              <a:t>Grúas sobre orugas</a:t>
            </a:r>
            <a:r>
              <a:rPr lang="es-PR" sz="2400" dirty="0" smtClean="0">
                <a:latin typeface="Arial"/>
                <a:cs typeface="Arial"/>
              </a:rPr>
              <a:t>, </a:t>
            </a:r>
            <a:r>
              <a:rPr lang="es-PR" sz="2400" dirty="0">
                <a:latin typeface="Arial"/>
                <a:cs typeface="Arial"/>
              </a:rPr>
              <a:t>rieles de acero</a:t>
            </a:r>
            <a:r>
              <a:rPr lang="es-PR" sz="2400" dirty="0" smtClean="0">
                <a:latin typeface="Arial"/>
                <a:cs typeface="Arial"/>
              </a:rPr>
              <a:t> </a:t>
            </a:r>
            <a:r>
              <a:rPr lang="es-PR" sz="2400" dirty="0">
                <a:latin typeface="Arial"/>
                <a:cs typeface="Arial"/>
              </a:rPr>
              <a:t>y camiones</a:t>
            </a:r>
          </a:p>
          <a:p>
            <a:pPr marL="93980">
              <a:lnSpc>
                <a:spcPct val="100000"/>
              </a:lnSpc>
              <a:spcBef>
                <a:spcPts val="815"/>
              </a:spcBef>
            </a:pPr>
            <a:endParaRPr lang="es-PR" sz="2400" dirty="0">
              <a:latin typeface="Arial"/>
              <a:cs typeface="Arial"/>
            </a:endParaRPr>
          </a:p>
        </p:txBody>
      </p:sp>
      <p:sp>
        <p:nvSpPr>
          <p:cNvPr id="6" name="object 6"/>
          <p:cNvSpPr txBox="1"/>
          <p:nvPr/>
        </p:nvSpPr>
        <p:spPr>
          <a:xfrm>
            <a:off x="1447800" y="6338093"/>
            <a:ext cx="6951217" cy="246221"/>
          </a:xfrm>
          <a:prstGeom prst="rect">
            <a:avLst/>
          </a:prstGeom>
        </p:spPr>
        <p:txBody>
          <a:bodyPr vert="horz" wrap="square" lIns="0" tIns="0" rIns="0" bIns="0" rtlCol="0">
            <a:spAutoFit/>
          </a:bodyPr>
          <a:lstStyle/>
          <a:p>
            <a:pPr marL="12700">
              <a:lnSpc>
                <a:spcPct val="100000"/>
              </a:lnSpc>
            </a:pPr>
            <a:r>
              <a:rPr lang="es-PR" sz="1600" spc="-10" dirty="0" smtClean="0">
                <a:latin typeface="Arial"/>
                <a:cs typeface="Arial"/>
              </a:rPr>
              <a:t>Grúa </a:t>
            </a:r>
            <a:r>
              <a:rPr lang="es-PR" sz="1600" spc="-10" dirty="0">
                <a:latin typeface="Arial"/>
                <a:cs typeface="Arial"/>
              </a:rPr>
              <a:t>movible </a:t>
            </a:r>
            <a:r>
              <a:rPr lang="es-PR" sz="1600" spc="-10" dirty="0" smtClean="0">
                <a:latin typeface="Arial"/>
                <a:cs typeface="Arial"/>
              </a:rPr>
              <a:t>son usadas </a:t>
            </a:r>
            <a:r>
              <a:rPr lang="es-PR" sz="1600" spc="-10" dirty="0">
                <a:latin typeface="Arial"/>
                <a:cs typeface="Arial"/>
              </a:rPr>
              <a:t>en </a:t>
            </a:r>
            <a:r>
              <a:rPr lang="es-PR" sz="1600" spc="-10" dirty="0" smtClean="0">
                <a:latin typeface="Arial"/>
                <a:cs typeface="Arial"/>
              </a:rPr>
              <a:t>los patios exteriores </a:t>
            </a:r>
            <a:r>
              <a:rPr lang="es-PR" sz="1600" spc="-10" dirty="0">
                <a:latin typeface="Arial"/>
                <a:cs typeface="Arial"/>
              </a:rPr>
              <a:t>para cargar </a:t>
            </a:r>
            <a:r>
              <a:rPr lang="es-PR" sz="1600" spc="-10" dirty="0" smtClean="0">
                <a:latin typeface="Arial"/>
                <a:cs typeface="Arial"/>
              </a:rPr>
              <a:t>camiones </a:t>
            </a:r>
            <a:endParaRPr lang="es-PR" sz="1600" dirty="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42</a:t>
            </a:r>
          </a:p>
        </p:txBody>
      </p:sp>
      <p:sp>
        <p:nvSpPr>
          <p:cNvPr id="5" name="Title 4"/>
          <p:cNvSpPr>
            <a:spLocks noGrp="1"/>
          </p:cNvSpPr>
          <p:nvPr>
            <p:ph type="title"/>
          </p:nvPr>
        </p:nvSpPr>
        <p:spPr>
          <a:xfrm>
            <a:off x="482223" y="526402"/>
            <a:ext cx="8072119" cy="855344"/>
          </a:xfrm>
        </p:spPr>
        <p:txBody>
          <a:bodyPr/>
          <a:lstStyle/>
          <a:p>
            <a:r>
              <a:rPr lang="es-ES" sz="3200" kern="1200" dirty="0">
                <a:latin typeface="Arial" charset="0"/>
                <a:cs typeface="Arial" charset="0"/>
              </a:rPr>
              <a:t>Equipos para el Manejo de </a:t>
            </a:r>
            <a:r>
              <a:rPr lang="es-ES" sz="3200" kern="1200" dirty="0" smtClean="0">
                <a:latin typeface="Arial" charset="0"/>
                <a:cs typeface="Arial" charset="0"/>
              </a:rPr>
              <a:t>Materiales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53208" y="6397233"/>
            <a:ext cx="4879975"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3"/>
              </a:rPr>
              <a:t>Link to Material Handling and Storage on OSHA Website</a:t>
            </a:r>
            <a:endParaRPr sz="1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43</a:t>
            </a:r>
          </a:p>
        </p:txBody>
      </p:sp>
      <p:sp>
        <p:nvSpPr>
          <p:cNvPr id="3" name="object 3"/>
          <p:cNvSpPr txBox="1"/>
          <p:nvPr/>
        </p:nvSpPr>
        <p:spPr>
          <a:xfrm>
            <a:off x="502159" y="1631520"/>
            <a:ext cx="8188564" cy="4447371"/>
          </a:xfrm>
          <a:prstGeom prst="rect">
            <a:avLst/>
          </a:prstGeom>
        </p:spPr>
        <p:txBody>
          <a:bodyPr vert="horz" wrap="square" lIns="0" tIns="0" rIns="0" bIns="0" rtlCol="0">
            <a:spAutoFit/>
          </a:bodyPr>
          <a:lstStyle/>
          <a:p>
            <a:pPr marL="12700">
              <a:lnSpc>
                <a:spcPct val="100000"/>
              </a:lnSpc>
            </a:pPr>
            <a:r>
              <a:rPr lang="es-PR" sz="2400" b="1" spc="-5" dirty="0" smtClean="0">
                <a:solidFill>
                  <a:srgbClr val="0C2FB8"/>
                </a:solidFill>
                <a:latin typeface="Arial"/>
                <a:cs typeface="Arial"/>
              </a:rPr>
              <a:t>Medidas de seguridad con grúas móviles</a:t>
            </a:r>
            <a:r>
              <a:rPr lang="es-PR" sz="2400" b="1" dirty="0" smtClean="0">
                <a:solidFill>
                  <a:srgbClr val="0C2FB8"/>
                </a:solidFill>
                <a:latin typeface="Arial"/>
                <a:cs typeface="Arial"/>
              </a:rPr>
              <a:t>:</a:t>
            </a:r>
            <a:endParaRPr lang="es-PR" sz="2400" dirty="0" smtClean="0">
              <a:latin typeface="Arial"/>
              <a:cs typeface="Arial"/>
            </a:endParaRPr>
          </a:p>
          <a:p>
            <a:pPr>
              <a:lnSpc>
                <a:spcPct val="100000"/>
              </a:lnSpc>
              <a:spcBef>
                <a:spcPts val="8"/>
              </a:spcBef>
            </a:pPr>
            <a:endParaRPr lang="es-PR" sz="2500" dirty="0" smtClean="0">
              <a:latin typeface="Times New Roman"/>
              <a:cs typeface="Times New Roman"/>
            </a:endParaRPr>
          </a:p>
          <a:p>
            <a:pPr marL="413385" indent="-342900">
              <a:lnSpc>
                <a:spcPct val="100000"/>
              </a:lnSpc>
              <a:buFont typeface="Wingdings" panose="05000000000000000000" pitchFamily="2" charset="2"/>
              <a:buChar char="q"/>
            </a:pPr>
            <a:r>
              <a:rPr lang="es-PR" sz="2400" dirty="0" smtClean="0">
                <a:latin typeface="Arial"/>
                <a:cs typeface="Arial"/>
              </a:rPr>
              <a:t>Sólo </a:t>
            </a:r>
            <a:r>
              <a:rPr lang="es-PR" sz="2400" dirty="0">
                <a:latin typeface="Arial"/>
                <a:cs typeface="Arial"/>
              </a:rPr>
              <a:t>operadores minuciosamente entrenados y competentes </a:t>
            </a:r>
            <a:r>
              <a:rPr lang="es-PR" sz="2400" dirty="0" smtClean="0">
                <a:latin typeface="Arial"/>
                <a:cs typeface="Arial"/>
              </a:rPr>
              <a:t>deberán </a:t>
            </a:r>
            <a:r>
              <a:rPr lang="es-PR" sz="2400" dirty="0">
                <a:latin typeface="Arial"/>
                <a:cs typeface="Arial"/>
              </a:rPr>
              <a:t>operar grúas </a:t>
            </a:r>
          </a:p>
          <a:p>
            <a:pPr marL="413385" indent="-342900">
              <a:lnSpc>
                <a:spcPct val="100000"/>
              </a:lnSpc>
              <a:buClr>
                <a:srgbClr val="0000CC"/>
              </a:buClr>
              <a:buFont typeface="Wingdings" panose="05000000000000000000" pitchFamily="2" charset="2"/>
              <a:buChar char="q"/>
            </a:pPr>
            <a:r>
              <a:rPr lang="es-PR" sz="2400" dirty="0" smtClean="0">
                <a:latin typeface="Arial"/>
                <a:cs typeface="Arial"/>
              </a:rPr>
              <a:t>Los operadores de grúas deben estar certificados por la Comisión Nacional de la Certificación de Operadores de Grúa (NCCCO por sus siglas en inglés) si operan en la obra de construcción, aunque esto no es mandatorio para los trabajos dentro del taller.</a:t>
            </a:r>
          </a:p>
          <a:p>
            <a:pPr marL="413385" indent="-342900">
              <a:lnSpc>
                <a:spcPct val="100000"/>
              </a:lnSpc>
              <a:buClr>
                <a:srgbClr val="0000CC"/>
              </a:buClr>
              <a:buFont typeface="Wingdings" panose="05000000000000000000" pitchFamily="2" charset="2"/>
              <a:buChar char="q"/>
            </a:pPr>
            <a:r>
              <a:rPr lang="es-PR" sz="2400" dirty="0" smtClean="0">
                <a:latin typeface="Arial"/>
                <a:cs typeface="Arial"/>
              </a:rPr>
              <a:t>Los operadores deben saber lo que están levantando y el peso del mismo. La capacidad nominal de grúas móviles varía con la longitud y el radio del puntal.  </a:t>
            </a:r>
            <a:endParaRPr lang="es-PR" sz="2400" dirty="0">
              <a:latin typeface="Arial"/>
              <a:cs typeface="Arial"/>
            </a:endParaRPr>
          </a:p>
        </p:txBody>
      </p:sp>
      <p:sp>
        <p:nvSpPr>
          <p:cNvPr id="6" name="Title 5"/>
          <p:cNvSpPr>
            <a:spLocks noGrp="1"/>
          </p:cNvSpPr>
          <p:nvPr>
            <p:ph type="title"/>
          </p:nvPr>
        </p:nvSpPr>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53208" y="6397233"/>
            <a:ext cx="4879975"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3"/>
              </a:rPr>
              <a:t>Link to Material Handing and </a:t>
            </a:r>
            <a:r>
              <a:rPr lang="en-US" sz="1400" u="heavy" dirty="0" err="1" smtClean="0">
                <a:solidFill>
                  <a:srgbClr val="134B71"/>
                </a:solidFill>
                <a:latin typeface="Arial"/>
                <a:cs typeface="Arial"/>
                <a:hlinkClick r:id="rId3"/>
              </a:rPr>
              <a:t>Stogare</a:t>
            </a:r>
            <a:r>
              <a:rPr lang="en-US" sz="1400" u="heavy" dirty="0" smtClean="0">
                <a:solidFill>
                  <a:srgbClr val="134B71"/>
                </a:solidFill>
                <a:latin typeface="Arial"/>
                <a:cs typeface="Arial"/>
                <a:hlinkClick r:id="rId3"/>
              </a:rPr>
              <a:t> on OSHA Website</a:t>
            </a:r>
            <a:endParaRPr sz="1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44</a:t>
            </a:r>
          </a:p>
        </p:txBody>
      </p:sp>
      <p:sp>
        <p:nvSpPr>
          <p:cNvPr id="3" name="object 3"/>
          <p:cNvSpPr txBox="1"/>
          <p:nvPr/>
        </p:nvSpPr>
        <p:spPr>
          <a:xfrm>
            <a:off x="519938" y="1600200"/>
            <a:ext cx="8213392" cy="4401205"/>
          </a:xfrm>
          <a:prstGeom prst="rect">
            <a:avLst/>
          </a:prstGeom>
        </p:spPr>
        <p:txBody>
          <a:bodyPr vert="horz" wrap="square" lIns="0" tIns="0" rIns="0" bIns="0" rtlCol="0">
            <a:spAutoFit/>
          </a:bodyPr>
          <a:lstStyle/>
          <a:p>
            <a:pPr marL="55880">
              <a:lnSpc>
                <a:spcPct val="100000"/>
              </a:lnSpc>
            </a:pPr>
            <a:r>
              <a:rPr lang="es-PR" sz="2200" b="1" spc="-5" dirty="0" smtClean="0">
                <a:solidFill>
                  <a:srgbClr val="0C2FB8"/>
                </a:solidFill>
                <a:latin typeface="Arial"/>
                <a:cs typeface="Arial"/>
              </a:rPr>
              <a:t>Medidas de seguridad con grúas móviles:</a:t>
            </a:r>
            <a:endParaRPr lang="es-PR" sz="2200" dirty="0" smtClean="0">
              <a:latin typeface="Times New Roman"/>
              <a:cs typeface="Times New Roman"/>
            </a:endParaRPr>
          </a:p>
          <a:p>
            <a:pPr marL="55880">
              <a:lnSpc>
                <a:spcPct val="100000"/>
              </a:lnSpc>
            </a:pPr>
            <a:r>
              <a:rPr lang="es-PR" sz="2200" spc="120" dirty="0" smtClean="0">
                <a:solidFill>
                  <a:srgbClr val="0C2FB8"/>
                </a:solidFill>
                <a:latin typeface="Wingdings"/>
                <a:cs typeface="Wingdings"/>
              </a:rPr>
              <a:t></a:t>
            </a:r>
            <a:r>
              <a:rPr lang="es-PR" sz="2200" dirty="0" smtClean="0">
                <a:latin typeface="Arial"/>
                <a:cs typeface="Arial"/>
              </a:rPr>
              <a:t>Para minimizar los riesgos en el uso de la grúa, los operadores deberán tomar las siguientes precauciones:</a:t>
            </a:r>
          </a:p>
          <a:p>
            <a:pPr marL="855980" lvl="1" indent="-342900">
              <a:buFont typeface="Wingdings" panose="05000000000000000000" pitchFamily="2" charset="2"/>
              <a:buChar char="ü"/>
            </a:pPr>
            <a:r>
              <a:rPr lang="es-PR" sz="2200" dirty="0" smtClean="0">
                <a:latin typeface="Arial"/>
                <a:cs typeface="Arial"/>
              </a:rPr>
              <a:t>Equipar todas las grúas con indicadores de ángulo del puntal.</a:t>
            </a:r>
          </a:p>
          <a:p>
            <a:pPr marL="855980" lvl="1" indent="-342900">
              <a:buFont typeface="Wingdings" panose="05000000000000000000" pitchFamily="2" charset="2"/>
              <a:buChar char="ü"/>
            </a:pPr>
            <a:r>
              <a:rPr lang="es-PR" sz="2200" dirty="0" smtClean="0">
                <a:latin typeface="Arial"/>
                <a:cs typeface="Arial"/>
              </a:rPr>
              <a:t>"Proveer grúas de puntal telescópico con algún método para determinar el largo del puntal a menos que la carga nominal sea independiente del largo del puntal.“</a:t>
            </a:r>
          </a:p>
          <a:p>
            <a:pPr marL="855980" lvl="1" indent="-342900">
              <a:buFont typeface="Wingdings" panose="05000000000000000000" pitchFamily="2" charset="2"/>
              <a:buChar char="ü"/>
            </a:pPr>
            <a:r>
              <a:rPr lang="es-PR" sz="2200" dirty="0" smtClean="0">
                <a:latin typeface="Arial"/>
                <a:cs typeface="Arial"/>
              </a:rPr>
              <a:t>“Publicar las tablas de cargas nominales en la cabina para las grúas operadas desde cabina. (Todas las grúas no tienen capacidades uniformes para el mismo largo de puntal y radio en todas las direcciones alrededor del chasis del vehículo."</a:t>
            </a:r>
            <a:endParaRPr lang="es-PR" sz="2200" dirty="0">
              <a:latin typeface="Arial"/>
              <a:cs typeface="Arial"/>
            </a:endParaRPr>
          </a:p>
        </p:txBody>
      </p:sp>
      <p:sp>
        <p:nvSpPr>
          <p:cNvPr id="6" name="Title 5"/>
          <p:cNvSpPr>
            <a:spLocks noGrp="1"/>
          </p:cNvSpPr>
          <p:nvPr>
            <p:ph type="title"/>
          </p:nvPr>
        </p:nvSpPr>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780794" y="6376811"/>
            <a:ext cx="4879975"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3"/>
              </a:rPr>
              <a:t>Link to Materials and Storage on OSHA Website</a:t>
            </a:r>
            <a:endParaRPr sz="1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45</a:t>
            </a:r>
          </a:p>
        </p:txBody>
      </p:sp>
      <p:sp>
        <p:nvSpPr>
          <p:cNvPr id="3" name="object 3"/>
          <p:cNvSpPr txBox="1"/>
          <p:nvPr/>
        </p:nvSpPr>
        <p:spPr>
          <a:xfrm>
            <a:off x="623112" y="1693830"/>
            <a:ext cx="7715250" cy="3708708"/>
          </a:xfrm>
          <a:prstGeom prst="rect">
            <a:avLst/>
          </a:prstGeom>
        </p:spPr>
        <p:txBody>
          <a:bodyPr vert="horz" wrap="square" lIns="0" tIns="0" rIns="0" bIns="0" rtlCol="0">
            <a:spAutoFit/>
          </a:bodyPr>
          <a:lstStyle/>
          <a:p>
            <a:pPr marL="55880">
              <a:lnSpc>
                <a:spcPct val="100000"/>
              </a:lnSpc>
            </a:pPr>
            <a:r>
              <a:rPr lang="es-PR" sz="2400" b="1" spc="-5" dirty="0" smtClean="0">
                <a:solidFill>
                  <a:srgbClr val="0C2FB8"/>
                </a:solidFill>
                <a:latin typeface="Arial"/>
                <a:cs typeface="Arial"/>
              </a:rPr>
              <a:t>Medidas de seguridad con grúas móviles:</a:t>
            </a:r>
          </a:p>
          <a:p>
            <a:pPr>
              <a:lnSpc>
                <a:spcPct val="100000"/>
              </a:lnSpc>
              <a:spcBef>
                <a:spcPts val="7"/>
              </a:spcBef>
            </a:pPr>
            <a:endParaRPr lang="es-PR" sz="2500" dirty="0" smtClean="0">
              <a:latin typeface="Times New Roman"/>
              <a:cs typeface="Times New Roman"/>
            </a:endParaRPr>
          </a:p>
          <a:p>
            <a:pPr marL="299085" marR="88265" indent="-287020">
              <a:lnSpc>
                <a:spcPct val="100000"/>
              </a:lnSpc>
            </a:pPr>
            <a:r>
              <a:rPr lang="es-PR" sz="2400" spc="114" dirty="0" smtClean="0">
                <a:solidFill>
                  <a:srgbClr val="0C2FB8"/>
                </a:solidFill>
                <a:latin typeface="Wingdings"/>
                <a:cs typeface="Wingdings"/>
              </a:rPr>
              <a:t></a:t>
            </a:r>
            <a:r>
              <a:rPr lang="es-PR" sz="2400" spc="114" dirty="0" smtClean="0">
                <a:latin typeface="Arial" panose="020B0604020202020204" pitchFamily="34" charset="0"/>
                <a:cs typeface="Arial" panose="020B0604020202020204" pitchFamily="34" charset="0"/>
              </a:rPr>
              <a:t>Reconocer la existencia de</a:t>
            </a:r>
            <a:r>
              <a:rPr lang="es-PR" sz="2400" dirty="0" smtClean="0">
                <a:latin typeface="Arial"/>
                <a:cs typeface="Arial"/>
              </a:rPr>
              <a:t> regulaciones y limitaciones que los operadores necesitan conocer antes de trabajar cerca de las líneas eléctricas vivas.</a:t>
            </a:r>
          </a:p>
          <a:p>
            <a:pPr marL="299085" marR="88265" indent="-287020">
              <a:lnSpc>
                <a:spcPct val="100000"/>
              </a:lnSpc>
            </a:pPr>
            <a:endParaRPr lang="es-PR" sz="2400" dirty="0" smtClean="0">
              <a:latin typeface="Arial"/>
              <a:cs typeface="Arial"/>
            </a:endParaRPr>
          </a:p>
          <a:p>
            <a:pPr marL="354965" marR="88265" indent="-342900">
              <a:lnSpc>
                <a:spcPct val="100000"/>
              </a:lnSpc>
              <a:buClr>
                <a:srgbClr val="0000CC"/>
              </a:buClr>
              <a:buFont typeface="Wingdings" panose="05000000000000000000" pitchFamily="2" charset="2"/>
              <a:buChar char="q"/>
            </a:pPr>
            <a:r>
              <a:rPr lang="es-PR" sz="2400" dirty="0" smtClean="0">
                <a:latin typeface="Arial"/>
                <a:cs typeface="Arial"/>
              </a:rPr>
              <a:t>Si se usan estabilizadores, estos debe descansar sobre una base firme, maderas o soportes para distribuir el peso de la grúa y su carga sobre un área lo suficientemente grande.</a:t>
            </a:r>
            <a:endParaRPr lang="es-PR" sz="2400" dirty="0">
              <a:latin typeface="Arial"/>
              <a:cs typeface="Arial"/>
            </a:endParaRPr>
          </a:p>
        </p:txBody>
      </p:sp>
      <p:sp>
        <p:nvSpPr>
          <p:cNvPr id="6" name="Title 5"/>
          <p:cNvSpPr>
            <a:spLocks noGrp="1"/>
          </p:cNvSpPr>
          <p:nvPr>
            <p:ph type="title"/>
          </p:nvPr>
        </p:nvSpPr>
        <p:spPr/>
        <p:txBody>
          <a:bodyPr/>
          <a:lstStyle/>
          <a:p>
            <a:r>
              <a:rPr lang="es-ES" sz="3200" kern="1200" dirty="0" smtClean="0">
                <a:latin typeface="Arial" charset="0"/>
                <a:cs typeface="Arial" charset="0"/>
              </a:rPr>
              <a:t>Manejo </a:t>
            </a:r>
            <a:r>
              <a:rPr lang="es-ES" sz="3200" kern="1200" dirty="0">
                <a:latin typeface="Arial" charset="0"/>
                <a:cs typeface="Arial" charset="0"/>
              </a:rPr>
              <a:t>de Materiales </a:t>
            </a:r>
            <a:r>
              <a:rPr lang="es-ES" sz="3200" kern="1200" dirty="0" smtClean="0">
                <a:latin typeface="Arial" charset="0"/>
                <a:cs typeface="Arial" charset="0"/>
              </a:rPr>
              <a:t>y Almacenamiento</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2808" y="1909603"/>
            <a:ext cx="8137652" cy="2793072"/>
          </a:xfrm>
          <a:prstGeom prst="rect">
            <a:avLst/>
          </a:prstGeom>
        </p:spPr>
        <p:txBody>
          <a:bodyPr vert="horz" wrap="square" lIns="0" tIns="0" rIns="0" bIns="0" rtlCol="0">
            <a:spAutoFit/>
          </a:bodyPr>
          <a:lstStyle/>
          <a:p>
            <a:pPr marL="12700">
              <a:lnSpc>
                <a:spcPct val="100000"/>
              </a:lnSpc>
            </a:pPr>
            <a:r>
              <a:rPr lang="en-US" sz="2400" b="1" dirty="0" err="1" smtClean="0">
                <a:solidFill>
                  <a:srgbClr val="0C2FB8"/>
                </a:solidFill>
                <a:latin typeface="Arial"/>
                <a:cs typeface="Arial"/>
              </a:rPr>
              <a:t>Recordatorios</a:t>
            </a:r>
            <a:r>
              <a:rPr lang="en-US" sz="2400" b="1" dirty="0" smtClean="0">
                <a:solidFill>
                  <a:srgbClr val="0C2FB8"/>
                </a:solidFill>
                <a:latin typeface="Arial"/>
                <a:cs typeface="Arial"/>
              </a:rPr>
              <a:t> para los </a:t>
            </a:r>
            <a:r>
              <a:rPr lang="en-US" sz="2400" b="1" dirty="0" err="1" smtClean="0">
                <a:solidFill>
                  <a:srgbClr val="0C2FB8"/>
                </a:solidFill>
                <a:latin typeface="Arial"/>
                <a:cs typeface="Arial"/>
              </a:rPr>
              <a:t>trabajos</a:t>
            </a:r>
            <a:r>
              <a:rPr lang="en-US" sz="2400" b="1" dirty="0" smtClean="0">
                <a:solidFill>
                  <a:srgbClr val="0C2FB8"/>
                </a:solidFill>
                <a:latin typeface="Arial"/>
                <a:cs typeface="Arial"/>
              </a:rPr>
              <a:t> </a:t>
            </a:r>
            <a:r>
              <a:rPr lang="en-US" sz="2400" b="1" dirty="0" err="1" smtClean="0">
                <a:solidFill>
                  <a:srgbClr val="0C2FB8"/>
                </a:solidFill>
                <a:latin typeface="Arial"/>
                <a:cs typeface="Arial"/>
              </a:rPr>
              <a:t>que</a:t>
            </a:r>
            <a:r>
              <a:rPr lang="en-US" sz="2400" b="1" dirty="0" smtClean="0">
                <a:solidFill>
                  <a:srgbClr val="0C2FB8"/>
                </a:solidFill>
                <a:latin typeface="Arial"/>
                <a:cs typeface="Arial"/>
              </a:rPr>
              <a:t> </a:t>
            </a:r>
            <a:r>
              <a:rPr lang="en-US" sz="2400" b="1" dirty="0" err="1" smtClean="0">
                <a:solidFill>
                  <a:srgbClr val="0C2FB8"/>
                </a:solidFill>
                <a:latin typeface="Arial"/>
                <a:cs typeface="Arial"/>
              </a:rPr>
              <a:t>emplean</a:t>
            </a:r>
            <a:r>
              <a:rPr lang="en-US" sz="2400" b="1" dirty="0" smtClean="0">
                <a:solidFill>
                  <a:srgbClr val="0C2FB8"/>
                </a:solidFill>
                <a:latin typeface="Arial"/>
                <a:cs typeface="Arial"/>
              </a:rPr>
              <a:t> Grúas*</a:t>
            </a:r>
            <a:endParaRPr sz="2000" dirty="0">
              <a:latin typeface="Times New Roman"/>
              <a:cs typeface="Times New Roman"/>
            </a:endParaRPr>
          </a:p>
          <a:p>
            <a:pPr marL="355600" indent="-342900">
              <a:lnSpc>
                <a:spcPts val="2735"/>
              </a:lnSpc>
              <a:buClr>
                <a:srgbClr val="0C2FB8"/>
              </a:buClr>
              <a:buFont typeface="Wingdings"/>
              <a:buChar char=""/>
              <a:tabLst>
                <a:tab pos="355600" algn="l"/>
              </a:tabLst>
            </a:pPr>
            <a:r>
              <a:rPr lang="es-PR" sz="2400" dirty="0" smtClean="0">
                <a:latin typeface="Arial"/>
                <a:cs typeface="Arial"/>
              </a:rPr>
              <a:t>Coteje que </a:t>
            </a:r>
            <a:r>
              <a:rPr lang="es-PR" sz="2400" dirty="0">
                <a:latin typeface="Arial"/>
                <a:cs typeface="Arial"/>
              </a:rPr>
              <a:t>la tabla de </a:t>
            </a:r>
            <a:r>
              <a:rPr lang="es-PR" sz="2400" dirty="0" smtClean="0">
                <a:latin typeface="Arial"/>
                <a:cs typeface="Arial"/>
              </a:rPr>
              <a:t>carga este en la cabina.</a:t>
            </a:r>
          </a:p>
          <a:p>
            <a:pPr marL="355600" indent="-342900">
              <a:lnSpc>
                <a:spcPts val="2735"/>
              </a:lnSpc>
              <a:buClr>
                <a:srgbClr val="0C2FB8"/>
              </a:buClr>
              <a:buFont typeface="Wingdings"/>
              <a:buChar char=""/>
              <a:tabLst>
                <a:tab pos="355600" algn="l"/>
              </a:tabLst>
            </a:pPr>
            <a:r>
              <a:rPr lang="es-PR" sz="2400" dirty="0" smtClean="0">
                <a:latin typeface="Arial"/>
                <a:cs typeface="Arial"/>
              </a:rPr>
              <a:t>Inspeccionar frecuentemente.</a:t>
            </a:r>
            <a:endParaRPr lang="es-PR" sz="2400" dirty="0">
              <a:latin typeface="Arial"/>
              <a:cs typeface="Arial"/>
            </a:endParaRPr>
          </a:p>
          <a:p>
            <a:pPr marL="355600" indent="-342900">
              <a:lnSpc>
                <a:spcPts val="2735"/>
              </a:lnSpc>
              <a:buClr>
                <a:srgbClr val="0C2FB8"/>
              </a:buClr>
              <a:buFont typeface="Wingdings"/>
              <a:buChar char=""/>
              <a:tabLst>
                <a:tab pos="355600" algn="l"/>
              </a:tabLst>
            </a:pPr>
            <a:r>
              <a:rPr lang="es-PR" sz="2400" dirty="0" smtClean="0">
                <a:latin typeface="Arial"/>
                <a:cs typeface="Arial"/>
              </a:rPr>
              <a:t>Levantar personas sólo cuando las </a:t>
            </a:r>
            <a:r>
              <a:rPr lang="es-PR" sz="2400" dirty="0">
                <a:latin typeface="Arial"/>
                <a:cs typeface="Arial"/>
              </a:rPr>
              <a:t>normas de </a:t>
            </a:r>
            <a:r>
              <a:rPr lang="es-PR" sz="2400" dirty="0" smtClean="0">
                <a:latin typeface="Arial"/>
                <a:cs typeface="Arial"/>
              </a:rPr>
              <a:t>OSHA lo permiten.</a:t>
            </a:r>
            <a:endParaRPr lang="es-PR" sz="2400" dirty="0">
              <a:latin typeface="Arial"/>
              <a:cs typeface="Arial"/>
            </a:endParaRPr>
          </a:p>
          <a:p>
            <a:pPr marL="355600" indent="-342900">
              <a:lnSpc>
                <a:spcPts val="2735"/>
              </a:lnSpc>
              <a:buClr>
                <a:srgbClr val="0C2FB8"/>
              </a:buClr>
              <a:buFont typeface="Wingdings"/>
              <a:buChar char=""/>
              <a:tabLst>
                <a:tab pos="355600" algn="l"/>
              </a:tabLst>
            </a:pPr>
            <a:r>
              <a:rPr lang="es-PR" sz="2400" dirty="0" smtClean="0">
                <a:latin typeface="Arial"/>
                <a:cs typeface="Arial"/>
              </a:rPr>
              <a:t>Coteje </a:t>
            </a:r>
            <a:r>
              <a:rPr lang="es-PR" sz="2400" dirty="0">
                <a:latin typeface="Arial"/>
                <a:cs typeface="Arial"/>
              </a:rPr>
              <a:t>las líneas </a:t>
            </a:r>
            <a:r>
              <a:rPr lang="es-PR" sz="2400" dirty="0" smtClean="0">
                <a:latin typeface="Arial"/>
                <a:cs typeface="Arial"/>
              </a:rPr>
              <a:t>eléctricas aéreas si se trabaja en el exterior.</a:t>
            </a:r>
            <a:endParaRPr lang="es-PR" sz="2400" dirty="0">
              <a:latin typeface="Arial"/>
              <a:cs typeface="Arial"/>
            </a:endParaRPr>
          </a:p>
          <a:p>
            <a:pPr marL="355600" indent="-342900">
              <a:lnSpc>
                <a:spcPts val="2735"/>
              </a:lnSpc>
              <a:buClr>
                <a:srgbClr val="0C2FB8"/>
              </a:buClr>
              <a:buFont typeface="Wingdings"/>
              <a:buChar char=""/>
              <a:tabLst>
                <a:tab pos="355600" algn="l"/>
              </a:tabLst>
            </a:pPr>
            <a:r>
              <a:rPr lang="es-PR" sz="2400" dirty="0">
                <a:latin typeface="Arial"/>
                <a:cs typeface="Arial"/>
              </a:rPr>
              <a:t>Asegúrese </a:t>
            </a:r>
            <a:r>
              <a:rPr lang="es-PR" sz="2400" dirty="0" smtClean="0">
                <a:latin typeface="Arial"/>
                <a:cs typeface="Arial"/>
              </a:rPr>
              <a:t>que el área de transporte este despejado.  </a:t>
            </a:r>
            <a:endParaRPr sz="2400" dirty="0">
              <a:latin typeface="Arial"/>
              <a:cs typeface="Arial"/>
            </a:endParaRPr>
          </a:p>
        </p:txBody>
      </p:sp>
      <p:sp>
        <p:nvSpPr>
          <p:cNvPr id="4" name="object 4"/>
          <p:cNvSpPr txBox="1"/>
          <p:nvPr/>
        </p:nvSpPr>
        <p:spPr>
          <a:xfrm>
            <a:off x="8402573" y="6450360"/>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46</a:t>
            </a:r>
            <a:endParaRPr sz="1400" dirty="0">
              <a:latin typeface="Times New Roman"/>
              <a:cs typeface="Times New Roman"/>
            </a:endParaRPr>
          </a:p>
        </p:txBody>
      </p:sp>
      <p:sp>
        <p:nvSpPr>
          <p:cNvPr id="6" name="Title 5"/>
          <p:cNvSpPr>
            <a:spLocks noGrp="1"/>
          </p:cNvSpPr>
          <p:nvPr>
            <p:ph type="title"/>
          </p:nvPr>
        </p:nvSpPr>
        <p:spPr>
          <a:xfrm>
            <a:off x="536194" y="533400"/>
            <a:ext cx="8072119" cy="855344"/>
          </a:xfrm>
        </p:spPr>
        <p:txBody>
          <a:bodyPr/>
          <a:lstStyle/>
          <a:p>
            <a:r>
              <a:rPr lang="es-ES" sz="3200" kern="1200" dirty="0">
                <a:latin typeface="Arial" charset="0"/>
                <a:cs typeface="Arial" charset="0"/>
              </a:rPr>
              <a:t>Equipos para el Manejo de Materiales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611134"/>
            <a:ext cx="3789045" cy="2215991"/>
          </a:xfrm>
          <a:prstGeom prst="rect">
            <a:avLst/>
          </a:prstGeom>
        </p:spPr>
        <p:txBody>
          <a:bodyPr vert="horz" wrap="square" lIns="0" tIns="0" rIns="0" bIns="0" rtlCol="0">
            <a:spAutoFit/>
          </a:bodyPr>
          <a:lstStyle/>
          <a:p>
            <a:pPr marL="12700">
              <a:lnSpc>
                <a:spcPct val="100000"/>
              </a:lnSpc>
            </a:pPr>
            <a:r>
              <a:rPr lang="en-US" sz="2400" b="1" dirty="0" smtClean="0">
                <a:solidFill>
                  <a:srgbClr val="0C2FB8"/>
                </a:solidFill>
                <a:latin typeface="Arial"/>
                <a:cs typeface="Arial"/>
              </a:rPr>
              <a:t>Grúas </a:t>
            </a:r>
            <a:r>
              <a:rPr lang="en-US" sz="2400" b="1" dirty="0" err="1" smtClean="0">
                <a:solidFill>
                  <a:srgbClr val="0C2FB8"/>
                </a:solidFill>
                <a:latin typeface="Arial"/>
                <a:cs typeface="Arial"/>
              </a:rPr>
              <a:t>Móviles</a:t>
            </a:r>
            <a:r>
              <a:rPr lang="en-US" sz="2400" b="1" dirty="0" smtClean="0">
                <a:solidFill>
                  <a:srgbClr val="0C2FB8"/>
                </a:solidFill>
                <a:latin typeface="Arial"/>
                <a:cs typeface="Arial"/>
              </a:rPr>
              <a:t>:</a:t>
            </a:r>
          </a:p>
          <a:p>
            <a:pPr marL="12700">
              <a:lnSpc>
                <a:spcPct val="100000"/>
              </a:lnSpc>
            </a:pPr>
            <a:endParaRPr lang="en-US" sz="2400" b="1" dirty="0" smtClean="0">
              <a:solidFill>
                <a:srgbClr val="0C2FB8"/>
              </a:solidFill>
              <a:latin typeface="Arial"/>
              <a:cs typeface="Arial"/>
            </a:endParaRPr>
          </a:p>
          <a:p>
            <a:pPr marL="355600" indent="-342900">
              <a:lnSpc>
                <a:spcPct val="100000"/>
              </a:lnSpc>
              <a:buClr>
                <a:srgbClr val="0000CC"/>
              </a:buClr>
              <a:buFont typeface="Wingdings" panose="05000000000000000000" pitchFamily="2" charset="2"/>
              <a:buChar char="q"/>
            </a:pPr>
            <a:r>
              <a:rPr lang="es-PR" sz="2400" dirty="0" smtClean="0">
                <a:latin typeface="Arial"/>
                <a:cs typeface="Arial"/>
              </a:rPr>
              <a:t>Use señales de mano </a:t>
            </a:r>
            <a:r>
              <a:rPr lang="es-PR" sz="2400" dirty="0">
                <a:latin typeface="Arial"/>
                <a:cs typeface="Arial"/>
              </a:rPr>
              <a:t>cuando sean necesarias para guiar la colocación de la carga</a:t>
            </a:r>
            <a:r>
              <a:rPr lang="es-PR" sz="2400" dirty="0" smtClean="0">
                <a:latin typeface="Arial"/>
                <a:cs typeface="Arial"/>
              </a:rPr>
              <a:t>.</a:t>
            </a:r>
            <a:endParaRPr lang="es-PR" sz="2400" dirty="0">
              <a:latin typeface="Arial"/>
              <a:cs typeface="Arial"/>
            </a:endParaRPr>
          </a:p>
        </p:txBody>
      </p:sp>
      <p:sp>
        <p:nvSpPr>
          <p:cNvPr id="4" name="object 4" title="Diagrama - Mano sinals para la operación de la grúa"/>
          <p:cNvSpPr/>
          <p:nvPr/>
        </p:nvSpPr>
        <p:spPr>
          <a:xfrm>
            <a:off x="4528439" y="1611134"/>
            <a:ext cx="4007612" cy="4745228"/>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1521333" y="6459984"/>
            <a:ext cx="6174867"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4"/>
              </a:rPr>
              <a:t>Link to Hand Signals for Crane Operation pdf on OSHA Website</a:t>
            </a:r>
            <a:endParaRPr sz="12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47</a:t>
            </a:r>
          </a:p>
        </p:txBody>
      </p:sp>
      <p:sp>
        <p:nvSpPr>
          <p:cNvPr id="7" name="Title 6"/>
          <p:cNvSpPr>
            <a:spLocks noGrp="1"/>
          </p:cNvSpPr>
          <p:nvPr>
            <p:ph type="title"/>
          </p:nvPr>
        </p:nvSpPr>
        <p:spPr>
          <a:xfrm>
            <a:off x="429685" y="457200"/>
            <a:ext cx="8072119" cy="855344"/>
          </a:xfrm>
        </p:spPr>
        <p:txBody>
          <a:bodyPr/>
          <a:lstStyle/>
          <a:p>
            <a:r>
              <a:rPr lang="es-ES" sz="3200" kern="1200" dirty="0">
                <a:latin typeface="Arial" charset="0"/>
                <a:cs typeface="Arial" charset="0"/>
              </a:rPr>
              <a:t>Equipos para el Manejo de Materiales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625587"/>
            <a:ext cx="3706495" cy="1223412"/>
          </a:xfrm>
          <a:prstGeom prst="rect">
            <a:avLst/>
          </a:prstGeom>
        </p:spPr>
        <p:txBody>
          <a:bodyPr vert="horz" wrap="square" lIns="0" tIns="0" rIns="0" bIns="0" rtlCol="0">
            <a:spAutoFit/>
          </a:bodyPr>
          <a:lstStyle/>
          <a:p>
            <a:pPr marL="241300">
              <a:lnSpc>
                <a:spcPct val="100000"/>
              </a:lnSpc>
            </a:pPr>
            <a:r>
              <a:rPr lang="es-PR" sz="2400" b="1" dirty="0" smtClean="0">
                <a:solidFill>
                  <a:srgbClr val="0C2FB8"/>
                </a:solidFill>
                <a:latin typeface="Arial"/>
                <a:cs typeface="Arial"/>
              </a:rPr>
              <a:t>Grúas Móviles:</a:t>
            </a:r>
            <a:endParaRPr lang="es-PR" sz="2400" dirty="0" smtClean="0">
              <a:latin typeface="Arial"/>
              <a:cs typeface="Arial"/>
            </a:endParaRPr>
          </a:p>
          <a:p>
            <a:pPr marL="524510" indent="-511809">
              <a:lnSpc>
                <a:spcPct val="100000"/>
              </a:lnSpc>
              <a:spcBef>
                <a:spcPts val="905"/>
              </a:spcBef>
              <a:buClr>
                <a:srgbClr val="0C2FB8"/>
              </a:buClr>
              <a:buFont typeface="Wingdings"/>
              <a:buChar char=""/>
              <a:tabLst>
                <a:tab pos="525145" algn="l"/>
              </a:tabLst>
            </a:pPr>
            <a:r>
              <a:rPr lang="es-PR" sz="2400" dirty="0" smtClean="0">
                <a:latin typeface="Arial"/>
                <a:cs typeface="Arial"/>
              </a:rPr>
              <a:t>Continuación las señales manuales.</a:t>
            </a:r>
            <a:endParaRPr lang="es-PR" sz="2400" dirty="0">
              <a:latin typeface="Arial"/>
              <a:cs typeface="Arial"/>
            </a:endParaRPr>
          </a:p>
        </p:txBody>
      </p:sp>
      <p:sp>
        <p:nvSpPr>
          <p:cNvPr id="4" name="object 4" title="Diagrama - Mano sinals para la operación de la grúa"/>
          <p:cNvSpPr/>
          <p:nvPr/>
        </p:nvSpPr>
        <p:spPr>
          <a:xfrm>
            <a:off x="4133850" y="1625587"/>
            <a:ext cx="4359909" cy="4686173"/>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1941702" y="6443220"/>
            <a:ext cx="5814695"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4"/>
              </a:rPr>
              <a:t>Link to Hand Signals for Crane Operation pdf on OSHA Website</a:t>
            </a:r>
            <a:endParaRPr sz="12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48</a:t>
            </a:r>
          </a:p>
        </p:txBody>
      </p:sp>
      <p:sp>
        <p:nvSpPr>
          <p:cNvPr id="7" name="Title 6"/>
          <p:cNvSpPr>
            <a:spLocks noGrp="1"/>
          </p:cNvSpPr>
          <p:nvPr>
            <p:ph type="title"/>
          </p:nvPr>
        </p:nvSpPr>
        <p:spPr>
          <a:xfrm>
            <a:off x="544503" y="533400"/>
            <a:ext cx="8072119" cy="855344"/>
          </a:xfrm>
        </p:spPr>
        <p:txBody>
          <a:bodyPr/>
          <a:lstStyle/>
          <a:p>
            <a:r>
              <a:rPr lang="es-ES" sz="3200" kern="1200" dirty="0">
                <a:latin typeface="Arial" charset="0"/>
                <a:cs typeface="Arial" charset="0"/>
              </a:rPr>
              <a:t>Equipos para el Manejo de </a:t>
            </a:r>
            <a:r>
              <a:rPr lang="es-ES" sz="3200" kern="1200" dirty="0" smtClean="0">
                <a:latin typeface="Arial" charset="0"/>
                <a:cs typeface="Arial" charset="0"/>
              </a:rPr>
              <a:t>Materiales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6089" y="1057560"/>
            <a:ext cx="1611312" cy="369332"/>
          </a:xfrm>
          <a:prstGeom prst="rect">
            <a:avLst/>
          </a:prstGeom>
        </p:spPr>
        <p:txBody>
          <a:bodyPr vert="horz" wrap="square" lIns="0" tIns="0" rIns="0" bIns="0" rtlCol="0">
            <a:spAutoFit/>
          </a:bodyPr>
          <a:lstStyle/>
          <a:p>
            <a:pPr marL="12700">
              <a:lnSpc>
                <a:spcPct val="100000"/>
              </a:lnSpc>
              <a:spcBef>
                <a:spcPts val="35"/>
              </a:spcBef>
            </a:pPr>
            <a:r>
              <a:rPr lang="es-ES" sz="2400" b="1" dirty="0" smtClean="0">
                <a:solidFill>
                  <a:srgbClr val="0C2FB8"/>
                </a:solidFill>
                <a:latin typeface="Arial" charset="0"/>
                <a:cs typeface="Arial" charset="0"/>
              </a:rPr>
              <a:t>Módulo </a:t>
            </a:r>
            <a:r>
              <a:rPr lang="es-ES" sz="2400" b="1" dirty="0" smtClean="0">
                <a:solidFill>
                  <a:srgbClr val="0C2FB8"/>
                </a:solidFill>
                <a:latin typeface="Arial" charset="0"/>
                <a:cs typeface="Arial" charset="0"/>
              </a:rPr>
              <a:t>2</a:t>
            </a:r>
            <a:endParaRPr lang="es-ES" sz="2400" b="1" dirty="0">
              <a:solidFill>
                <a:srgbClr val="0C2FB8"/>
              </a:solidFill>
              <a:latin typeface="Arial" charset="0"/>
              <a:cs typeface="Arial"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4</a:t>
            </a:r>
          </a:p>
        </p:txBody>
      </p:sp>
      <p:sp>
        <p:nvSpPr>
          <p:cNvPr id="3" name="object 3"/>
          <p:cNvSpPr txBox="1"/>
          <p:nvPr/>
        </p:nvSpPr>
        <p:spPr>
          <a:xfrm>
            <a:off x="446088" y="1589004"/>
            <a:ext cx="8445500" cy="4816703"/>
          </a:xfrm>
          <a:prstGeom prst="rect">
            <a:avLst/>
          </a:prstGeom>
        </p:spPr>
        <p:txBody>
          <a:bodyPr vert="horz" wrap="square" lIns="0" tIns="0" rIns="0" bIns="0" rtlCol="0">
            <a:spAutoFit/>
          </a:bodyPr>
          <a:lstStyle/>
          <a:p>
            <a:pPr marL="41275">
              <a:spcBef>
                <a:spcPts val="1910"/>
              </a:spcBef>
            </a:pPr>
            <a:r>
              <a:rPr lang="es-PR" sz="2400" b="1" dirty="0" smtClean="0">
                <a:solidFill>
                  <a:srgbClr val="0000CC"/>
                </a:solidFill>
                <a:latin typeface="Arial"/>
                <a:cs typeface="Arial"/>
              </a:rPr>
              <a:t>El equipo  para el manejo </a:t>
            </a:r>
            <a:r>
              <a:rPr lang="en-US" sz="2400" b="1" dirty="0" smtClean="0">
                <a:solidFill>
                  <a:srgbClr val="0000CC"/>
                </a:solidFill>
                <a:latin typeface="Arial"/>
                <a:cs typeface="Arial"/>
              </a:rPr>
              <a:t>de </a:t>
            </a:r>
            <a:r>
              <a:rPr lang="en-US" sz="2400" b="1" dirty="0" err="1" smtClean="0">
                <a:solidFill>
                  <a:srgbClr val="0000CC"/>
                </a:solidFill>
                <a:latin typeface="Arial"/>
                <a:cs typeface="Arial"/>
              </a:rPr>
              <a:t>materiales</a:t>
            </a:r>
            <a:r>
              <a:rPr lang="en-US" sz="2400" b="1" dirty="0" smtClean="0">
                <a:solidFill>
                  <a:srgbClr val="0000CC"/>
                </a:solidFill>
                <a:latin typeface="Arial"/>
                <a:cs typeface="Arial"/>
              </a:rPr>
              <a:t> </a:t>
            </a:r>
            <a:r>
              <a:rPr lang="en-US" sz="2400" b="1" dirty="0" err="1" smtClean="0">
                <a:solidFill>
                  <a:srgbClr val="0000CC"/>
                </a:solidFill>
                <a:latin typeface="Arial"/>
                <a:cs typeface="Arial"/>
              </a:rPr>
              <a:t>está</a:t>
            </a:r>
            <a:r>
              <a:rPr lang="en-US" sz="2400" b="1" dirty="0" smtClean="0">
                <a:solidFill>
                  <a:srgbClr val="0000CC"/>
                </a:solidFill>
                <a:latin typeface="Arial"/>
                <a:cs typeface="Arial"/>
              </a:rPr>
              <a:t> </a:t>
            </a:r>
            <a:r>
              <a:rPr lang="en-US" sz="2400" b="1" dirty="0" err="1" smtClean="0">
                <a:solidFill>
                  <a:srgbClr val="0000CC"/>
                </a:solidFill>
                <a:latin typeface="Arial"/>
                <a:cs typeface="Arial"/>
              </a:rPr>
              <a:t>dirigido</a:t>
            </a:r>
            <a:r>
              <a:rPr sz="2400" b="1" dirty="0" smtClean="0">
                <a:solidFill>
                  <a:srgbClr val="0000CC"/>
                </a:solidFill>
                <a:latin typeface="Arial"/>
                <a:cs typeface="Arial"/>
              </a:rPr>
              <a:t>:</a:t>
            </a:r>
            <a:endParaRPr sz="2400" dirty="0">
              <a:solidFill>
                <a:srgbClr val="0000CC"/>
              </a:solidFill>
              <a:latin typeface="Arial"/>
              <a:cs typeface="Arial"/>
            </a:endParaRPr>
          </a:p>
          <a:p>
            <a:pPr>
              <a:lnSpc>
                <a:spcPct val="100000"/>
              </a:lnSpc>
              <a:spcBef>
                <a:spcPts val="5"/>
              </a:spcBef>
            </a:pPr>
            <a:endParaRPr sz="2500" dirty="0">
              <a:latin typeface="Times New Roman"/>
              <a:cs typeface="Times New Roman"/>
            </a:endParaRPr>
          </a:p>
          <a:p>
            <a:pPr marL="384175" indent="-342900">
              <a:lnSpc>
                <a:spcPct val="100000"/>
              </a:lnSpc>
              <a:buClr>
                <a:srgbClr val="0C2FB8"/>
              </a:buClr>
              <a:buFont typeface="Wingdings"/>
              <a:buChar char=""/>
              <a:tabLst>
                <a:tab pos="384810" algn="l"/>
              </a:tabLst>
            </a:pPr>
            <a:r>
              <a:rPr lang="en-US" sz="2400" dirty="0" smtClean="0">
                <a:latin typeface="Arial"/>
                <a:cs typeface="Arial"/>
              </a:rPr>
              <a:t>Los </a:t>
            </a:r>
            <a:r>
              <a:rPr lang="en-US" sz="2400" dirty="0" err="1" smtClean="0">
                <a:latin typeface="Arial"/>
                <a:cs typeface="Arial"/>
              </a:rPr>
              <a:t>trabajadores</a:t>
            </a:r>
            <a:r>
              <a:rPr lang="en-US" sz="2400" dirty="0" smtClean="0">
                <a:latin typeface="Arial"/>
                <a:cs typeface="Arial"/>
              </a:rPr>
              <a:t> </a:t>
            </a:r>
            <a:r>
              <a:rPr lang="en-US" sz="2400" dirty="0">
                <a:latin typeface="Arial"/>
                <a:cs typeface="Arial"/>
              </a:rPr>
              <a:t>y la </a:t>
            </a:r>
            <a:r>
              <a:rPr lang="es-PR" sz="2400" dirty="0">
                <a:latin typeface="Arial"/>
                <a:cs typeface="Arial"/>
              </a:rPr>
              <a:t>e</a:t>
            </a:r>
            <a:r>
              <a:rPr lang="es-PR" sz="2400" dirty="0" smtClean="0">
                <a:latin typeface="Arial"/>
                <a:cs typeface="Arial"/>
              </a:rPr>
              <a:t>rgonomía</a:t>
            </a:r>
          </a:p>
          <a:p>
            <a:pPr marL="384175" indent="-342900">
              <a:lnSpc>
                <a:spcPct val="100000"/>
              </a:lnSpc>
              <a:buClr>
                <a:srgbClr val="0C2FB8"/>
              </a:buClr>
              <a:buFont typeface="Wingdings"/>
              <a:buChar char=""/>
              <a:tabLst>
                <a:tab pos="384810" algn="l"/>
              </a:tabLst>
            </a:pPr>
            <a:r>
              <a:rPr lang="es-PR" sz="2400" dirty="0" smtClean="0">
                <a:latin typeface="Arial"/>
                <a:cs typeface="Arial"/>
              </a:rPr>
              <a:t>Grúas elevadas o grúas puentes</a:t>
            </a:r>
          </a:p>
          <a:p>
            <a:pPr marL="384175" indent="-342900">
              <a:lnSpc>
                <a:spcPct val="100000"/>
              </a:lnSpc>
              <a:buClr>
                <a:srgbClr val="0C2FB8"/>
              </a:buClr>
              <a:buFont typeface="Wingdings"/>
              <a:buChar char=""/>
              <a:tabLst>
                <a:tab pos="384810" algn="l"/>
              </a:tabLst>
            </a:pPr>
            <a:r>
              <a:rPr lang="es-PR" sz="2400" dirty="0" smtClean="0">
                <a:latin typeface="Arial"/>
                <a:cs typeface="Arial"/>
              </a:rPr>
              <a:t>Grúas móviles</a:t>
            </a:r>
          </a:p>
          <a:p>
            <a:pPr marL="384175" indent="-342900">
              <a:lnSpc>
                <a:spcPct val="100000"/>
              </a:lnSpc>
              <a:buClr>
                <a:srgbClr val="0C2FB8"/>
              </a:buClr>
              <a:buFont typeface="Wingdings"/>
              <a:buChar char=""/>
              <a:tabLst>
                <a:tab pos="384810" algn="l"/>
              </a:tabLst>
            </a:pPr>
            <a:r>
              <a:rPr lang="es-ES" sz="2400" dirty="0" smtClean="0">
                <a:latin typeface="Arial"/>
                <a:cs typeface="Arial"/>
              </a:rPr>
              <a:t>Camiones </a:t>
            </a:r>
            <a:r>
              <a:rPr lang="es-ES" sz="2400" dirty="0">
                <a:latin typeface="Arial"/>
                <a:cs typeface="Arial"/>
              </a:rPr>
              <a:t>para r</a:t>
            </a:r>
            <a:r>
              <a:rPr lang="es-ES" sz="2400" dirty="0" smtClean="0">
                <a:latin typeface="Arial"/>
                <a:cs typeface="Arial"/>
              </a:rPr>
              <a:t>ecibir </a:t>
            </a:r>
            <a:r>
              <a:rPr lang="es-ES" sz="2400" dirty="0">
                <a:latin typeface="Arial"/>
                <a:cs typeface="Arial"/>
              </a:rPr>
              <a:t>y </a:t>
            </a:r>
            <a:r>
              <a:rPr lang="es-ES" sz="2400" dirty="0" smtClean="0">
                <a:latin typeface="Arial"/>
                <a:cs typeface="Arial"/>
              </a:rPr>
              <a:t>enviar</a:t>
            </a:r>
            <a:endParaRPr sz="2400" dirty="0">
              <a:latin typeface="Arial"/>
              <a:cs typeface="Arial"/>
            </a:endParaRPr>
          </a:p>
          <a:p>
            <a:pPr marL="384175" indent="-342900">
              <a:lnSpc>
                <a:spcPct val="100000"/>
              </a:lnSpc>
              <a:buClr>
                <a:srgbClr val="0C2FB8"/>
              </a:buClr>
              <a:buFont typeface="Wingdings"/>
              <a:buChar char=""/>
              <a:tabLst>
                <a:tab pos="384810" algn="l"/>
              </a:tabLst>
            </a:pPr>
            <a:r>
              <a:rPr lang="es-PR" sz="2400" dirty="0" smtClean="0">
                <a:latin typeface="Arial"/>
                <a:cs typeface="Arial"/>
              </a:rPr>
              <a:t>Montacargas motorizado</a:t>
            </a:r>
          </a:p>
          <a:p>
            <a:pPr marL="384175" indent="-342900">
              <a:lnSpc>
                <a:spcPct val="100000"/>
              </a:lnSpc>
              <a:buClr>
                <a:srgbClr val="0C2FB8"/>
              </a:buClr>
              <a:buFont typeface="Wingdings"/>
              <a:buChar char=""/>
              <a:tabLst>
                <a:tab pos="384810" algn="l"/>
              </a:tabLst>
            </a:pPr>
            <a:r>
              <a:rPr lang="es-PR" sz="2400" dirty="0" smtClean="0">
                <a:latin typeface="Arial"/>
                <a:cs typeface="Arial"/>
              </a:rPr>
              <a:t>Carretón y carretillas</a:t>
            </a:r>
          </a:p>
          <a:p>
            <a:pPr marL="384175" indent="-342900">
              <a:lnSpc>
                <a:spcPct val="100000"/>
              </a:lnSpc>
              <a:buClr>
                <a:srgbClr val="0C2FB8"/>
              </a:buClr>
              <a:buFont typeface="Wingdings"/>
              <a:buChar char=""/>
              <a:tabLst>
                <a:tab pos="384810" algn="l"/>
              </a:tabLst>
            </a:pPr>
            <a:r>
              <a:rPr lang="es-PR" sz="2400" dirty="0" smtClean="0">
                <a:latin typeface="Arial"/>
                <a:cs typeface="Arial"/>
              </a:rPr>
              <a:t>Dispositivos magnéticos industriales para elevación de cargas. </a:t>
            </a:r>
          </a:p>
          <a:p>
            <a:pPr marL="384175" indent="-342900">
              <a:lnSpc>
                <a:spcPct val="100000"/>
              </a:lnSpc>
              <a:buClr>
                <a:srgbClr val="0C2FB8"/>
              </a:buClr>
              <a:buFont typeface="Wingdings"/>
              <a:buChar char=""/>
              <a:tabLst>
                <a:tab pos="384810" algn="l"/>
              </a:tabLst>
            </a:pPr>
            <a:r>
              <a:rPr lang="es-PR" sz="2400" dirty="0" smtClean="0">
                <a:latin typeface="Arial"/>
                <a:cs typeface="Arial"/>
              </a:rPr>
              <a:t>Eslingas,</a:t>
            </a:r>
            <a:r>
              <a:rPr lang="es-PR" sz="2400" spc="15" dirty="0" smtClean="0">
                <a:latin typeface="Arial"/>
                <a:cs typeface="Arial"/>
              </a:rPr>
              <a:t> </a:t>
            </a:r>
            <a:r>
              <a:rPr lang="es-PR" sz="2400" dirty="0" smtClean="0">
                <a:latin typeface="Arial"/>
                <a:cs typeface="Arial"/>
              </a:rPr>
              <a:t>cuerdas de alambre y cadenas de aleación</a:t>
            </a:r>
            <a:r>
              <a:rPr lang="es-PR" sz="2400" spc="-10" dirty="0" smtClean="0">
                <a:latin typeface="Arial"/>
                <a:cs typeface="Arial"/>
              </a:rPr>
              <a:t>.</a:t>
            </a:r>
          </a:p>
          <a:p>
            <a:pPr marL="384175" indent="-342900">
              <a:lnSpc>
                <a:spcPct val="100000"/>
              </a:lnSpc>
              <a:buClr>
                <a:srgbClr val="0C2FB8"/>
              </a:buClr>
              <a:buFont typeface="Wingdings"/>
              <a:buChar char=""/>
              <a:tabLst>
                <a:tab pos="384810" algn="l"/>
              </a:tabLst>
            </a:pPr>
            <a:r>
              <a:rPr lang="es-PR" sz="2400" dirty="0" smtClean="0">
                <a:latin typeface="Arial"/>
                <a:cs typeface="Arial"/>
              </a:rPr>
              <a:t>Equipo de elevación de cargas</a:t>
            </a:r>
          </a:p>
          <a:p>
            <a:pPr marL="384175" indent="-342900">
              <a:lnSpc>
                <a:spcPct val="100000"/>
              </a:lnSpc>
              <a:buClr>
                <a:srgbClr val="0C2FB8"/>
              </a:buClr>
              <a:buFont typeface="Wingdings"/>
              <a:buChar char=""/>
              <a:tabLst>
                <a:tab pos="384810" algn="l"/>
              </a:tabLst>
            </a:pPr>
            <a:r>
              <a:rPr lang="es-PR" sz="2400" dirty="0" smtClean="0">
                <a:latin typeface="Arial"/>
                <a:cs typeface="Arial"/>
              </a:rPr>
              <a:t>Plataforma de carga</a:t>
            </a:r>
            <a:endParaRPr lang="es-PR" sz="2400" dirty="0">
              <a:latin typeface="Arial"/>
              <a:cs typeface="Arial"/>
            </a:endParaRPr>
          </a:p>
        </p:txBody>
      </p:sp>
      <p:sp>
        <p:nvSpPr>
          <p:cNvPr id="6" name="Title 5"/>
          <p:cNvSpPr>
            <a:spLocks noGrp="1"/>
          </p:cNvSpPr>
          <p:nvPr>
            <p:ph type="title"/>
          </p:nvPr>
        </p:nvSpPr>
        <p:spPr>
          <a:xfrm>
            <a:off x="326899" y="537368"/>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charset="0"/>
                <a:ea typeface="+mn-ea"/>
                <a:cs typeface="Arial" charset="0"/>
              </a:rPr>
              <a:t>Equipo para el Manejo de </a:t>
            </a:r>
            <a:r>
              <a:rPr lang="es-ES" sz="3200" kern="1200" dirty="0" smtClean="0">
                <a:latin typeface="Arial" charset="0"/>
                <a:ea typeface="+mn-ea"/>
                <a:cs typeface="Arial" charset="0"/>
              </a:rPr>
              <a:t>Materiales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941702" y="6443220"/>
            <a:ext cx="6135498"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3"/>
              </a:rPr>
              <a:t>Link to Hand Signals for Crane Operation pdf on OSHA Website</a:t>
            </a:r>
            <a:endParaRPr sz="12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49</a:t>
            </a:r>
          </a:p>
        </p:txBody>
      </p:sp>
      <p:sp>
        <p:nvSpPr>
          <p:cNvPr id="3" name="object 3"/>
          <p:cNvSpPr txBox="1"/>
          <p:nvPr/>
        </p:nvSpPr>
        <p:spPr>
          <a:xfrm>
            <a:off x="535940" y="1578464"/>
            <a:ext cx="5483860" cy="369332"/>
          </a:xfrm>
          <a:prstGeom prst="rect">
            <a:avLst/>
          </a:prstGeom>
        </p:spPr>
        <p:txBody>
          <a:bodyPr vert="horz" wrap="square" lIns="0" tIns="0" rIns="0" bIns="0" rtlCol="0">
            <a:spAutoFit/>
          </a:bodyPr>
          <a:lstStyle/>
          <a:p>
            <a:pPr marL="41275">
              <a:lnSpc>
                <a:spcPct val="100000"/>
              </a:lnSpc>
              <a:spcBef>
                <a:spcPts val="1910"/>
              </a:spcBef>
            </a:pPr>
            <a:r>
              <a:rPr lang="en-US" sz="2400" b="1" dirty="0" err="1" smtClean="0">
                <a:solidFill>
                  <a:srgbClr val="0C2FB8"/>
                </a:solidFill>
                <a:latin typeface="Arial"/>
                <a:cs typeface="Arial"/>
              </a:rPr>
              <a:t>Señales</a:t>
            </a:r>
            <a:r>
              <a:rPr lang="en-US" sz="2400" b="1" dirty="0" smtClean="0">
                <a:solidFill>
                  <a:srgbClr val="0C2FB8"/>
                </a:solidFill>
                <a:latin typeface="Arial"/>
                <a:cs typeface="Arial"/>
              </a:rPr>
              <a:t> </a:t>
            </a:r>
            <a:r>
              <a:rPr lang="en-US" sz="2400" b="1" dirty="0" err="1" smtClean="0">
                <a:solidFill>
                  <a:srgbClr val="0C2FB8"/>
                </a:solidFill>
                <a:latin typeface="Arial"/>
                <a:cs typeface="Arial"/>
              </a:rPr>
              <a:t>manuales</a:t>
            </a:r>
            <a:r>
              <a:rPr lang="en-US" sz="2400" b="1" dirty="0" smtClean="0">
                <a:solidFill>
                  <a:srgbClr val="0C2FB8"/>
                </a:solidFill>
                <a:latin typeface="Arial"/>
                <a:cs typeface="Arial"/>
              </a:rPr>
              <a:t> para </a:t>
            </a:r>
            <a:r>
              <a:rPr lang="en-US" sz="2400" b="1" dirty="0" err="1" smtClean="0">
                <a:solidFill>
                  <a:srgbClr val="0C2FB8"/>
                </a:solidFill>
                <a:latin typeface="Arial"/>
                <a:cs typeface="Arial"/>
              </a:rPr>
              <a:t>las</a:t>
            </a:r>
            <a:r>
              <a:rPr lang="en-US" sz="2400" b="1" dirty="0" smtClean="0">
                <a:solidFill>
                  <a:srgbClr val="0C2FB8"/>
                </a:solidFill>
                <a:latin typeface="Arial"/>
                <a:cs typeface="Arial"/>
              </a:rPr>
              <a:t> </a:t>
            </a:r>
            <a:r>
              <a:rPr lang="en-US" sz="2400" b="1" dirty="0" err="1" smtClean="0">
                <a:solidFill>
                  <a:srgbClr val="0C2FB8"/>
                </a:solidFill>
                <a:latin typeface="Arial"/>
                <a:cs typeface="Arial"/>
              </a:rPr>
              <a:t>grúas</a:t>
            </a:r>
            <a:endParaRPr sz="2400" dirty="0">
              <a:latin typeface="Arial"/>
              <a:cs typeface="Arial"/>
            </a:endParaRPr>
          </a:p>
        </p:txBody>
      </p:sp>
      <p:sp>
        <p:nvSpPr>
          <p:cNvPr id="4" name="object 4"/>
          <p:cNvSpPr txBox="1"/>
          <p:nvPr/>
        </p:nvSpPr>
        <p:spPr>
          <a:xfrm>
            <a:off x="566051" y="2336800"/>
            <a:ext cx="8012430" cy="2231380"/>
          </a:xfrm>
          <a:prstGeom prst="rect">
            <a:avLst/>
          </a:prstGeom>
          <a:ln w="28575">
            <a:solidFill>
              <a:srgbClr val="006FC0"/>
            </a:solidFill>
          </a:ln>
        </p:spPr>
        <p:txBody>
          <a:bodyPr vert="horz" wrap="square" lIns="0" tIns="0" rIns="0" bIns="0" rtlCol="0">
            <a:spAutoFit/>
          </a:bodyPr>
          <a:lstStyle/>
          <a:p>
            <a:pPr marL="76835" marR="1550035">
              <a:lnSpc>
                <a:spcPct val="100000"/>
              </a:lnSpc>
            </a:pPr>
            <a:r>
              <a:rPr lang="es-PR" sz="2400" i="1" dirty="0" smtClean="0">
                <a:latin typeface="Arial"/>
                <a:cs typeface="Arial"/>
              </a:rPr>
              <a:t>Actividades </a:t>
            </a:r>
            <a:r>
              <a:rPr lang="es-PR" sz="2400" i="1" dirty="0">
                <a:latin typeface="Arial"/>
                <a:cs typeface="Arial"/>
              </a:rPr>
              <a:t>en Clase –</a:t>
            </a:r>
            <a:r>
              <a:rPr lang="es-PR" sz="2400" i="1" spc="-5" dirty="0">
                <a:latin typeface="Arial"/>
                <a:cs typeface="Arial"/>
              </a:rPr>
              <a:t> El </a:t>
            </a:r>
            <a:r>
              <a:rPr lang="es-PR" sz="2400" i="1" dirty="0" smtClean="0">
                <a:latin typeface="Arial"/>
                <a:cs typeface="Arial"/>
              </a:rPr>
              <a:t>instructor demostrara</a:t>
            </a:r>
            <a:r>
              <a:rPr lang="es-PR" sz="2400" i="1" spc="-20" dirty="0" smtClean="0">
                <a:latin typeface="Arial"/>
                <a:cs typeface="Arial"/>
              </a:rPr>
              <a:t> </a:t>
            </a:r>
            <a:r>
              <a:rPr lang="es-PR" sz="2400" i="1" spc="-20" dirty="0">
                <a:latin typeface="Arial"/>
                <a:cs typeface="Arial"/>
              </a:rPr>
              <a:t>con </a:t>
            </a:r>
            <a:r>
              <a:rPr lang="es-PR" sz="2400" i="1" spc="-20" dirty="0" smtClean="0">
                <a:latin typeface="Arial"/>
                <a:cs typeface="Arial"/>
              </a:rPr>
              <a:t>un </a:t>
            </a:r>
            <a:r>
              <a:rPr lang="es-PR" sz="2400" i="1" spc="-20" dirty="0">
                <a:latin typeface="Arial"/>
                <a:cs typeface="Arial"/>
              </a:rPr>
              <a:t>estudiante </a:t>
            </a:r>
            <a:r>
              <a:rPr lang="es-PR" sz="2400" i="1" spc="-20" dirty="0" smtClean="0">
                <a:latin typeface="Arial"/>
                <a:cs typeface="Arial"/>
              </a:rPr>
              <a:t>las señales apropiadas para la grúa utilizadas por los “Spotter”</a:t>
            </a:r>
            <a:r>
              <a:rPr lang="es-PR" sz="2400" i="1" dirty="0" smtClean="0">
                <a:latin typeface="Arial"/>
                <a:cs typeface="Arial"/>
              </a:rPr>
              <a:t>.</a:t>
            </a:r>
            <a:endParaRPr lang="es-PR" sz="2400" dirty="0">
              <a:latin typeface="Arial"/>
              <a:cs typeface="Arial"/>
            </a:endParaRPr>
          </a:p>
          <a:p>
            <a:pPr>
              <a:lnSpc>
                <a:spcPct val="100000"/>
              </a:lnSpc>
              <a:spcBef>
                <a:spcPts val="7"/>
              </a:spcBef>
            </a:pPr>
            <a:endParaRPr lang="es-PR" sz="2500" dirty="0">
              <a:latin typeface="Times New Roman"/>
              <a:cs typeface="Times New Roman"/>
            </a:endParaRPr>
          </a:p>
          <a:p>
            <a:pPr marL="76835">
              <a:lnSpc>
                <a:spcPct val="100000"/>
              </a:lnSpc>
            </a:pPr>
            <a:r>
              <a:rPr lang="es-PR" sz="2400" i="1" dirty="0">
                <a:latin typeface="Arial"/>
                <a:cs typeface="Arial"/>
              </a:rPr>
              <a:t>Cada estudiante </a:t>
            </a:r>
            <a:r>
              <a:rPr lang="es-PR" sz="2400" i="1" dirty="0" smtClean="0">
                <a:latin typeface="Arial"/>
                <a:cs typeface="Arial"/>
              </a:rPr>
              <a:t>demostrará </a:t>
            </a:r>
            <a:r>
              <a:rPr lang="es-PR" sz="2400" i="1" dirty="0">
                <a:latin typeface="Arial"/>
                <a:cs typeface="Arial"/>
              </a:rPr>
              <a:t>una señal </a:t>
            </a:r>
            <a:r>
              <a:rPr lang="es-PR" sz="2400" i="1" dirty="0" smtClean="0">
                <a:latin typeface="Arial"/>
                <a:cs typeface="Arial"/>
              </a:rPr>
              <a:t>mano.</a:t>
            </a:r>
            <a:endParaRPr lang="es-PR" sz="2400" dirty="0">
              <a:latin typeface="Arial"/>
              <a:cs typeface="Arial"/>
            </a:endParaRPr>
          </a:p>
        </p:txBody>
      </p:sp>
      <p:sp>
        <p:nvSpPr>
          <p:cNvPr id="8" name="Title 7"/>
          <p:cNvSpPr>
            <a:spLocks noGrp="1"/>
          </p:cNvSpPr>
          <p:nvPr>
            <p:ph type="title"/>
          </p:nvPr>
        </p:nvSpPr>
        <p:spPr>
          <a:xfrm>
            <a:off x="437706" y="528618"/>
            <a:ext cx="8072119" cy="984885"/>
          </a:xfrm>
        </p:spPr>
        <p:txBody>
          <a:bodyPr/>
          <a:lstStyle/>
          <a:p>
            <a:r>
              <a:rPr lang="es-ES" sz="3200" kern="1200" dirty="0" smtClean="0">
                <a:latin typeface="Arial" charset="0"/>
                <a:cs typeface="Arial" charset="0"/>
              </a:rPr>
              <a:t> Equipos </a:t>
            </a:r>
            <a:r>
              <a:rPr lang="es-ES" sz="3200" kern="1200" dirty="0">
                <a:latin typeface="Arial" charset="0"/>
                <a:cs typeface="Arial" charset="0"/>
              </a:rPr>
              <a:t>para el Manejo de Materiales </a:t>
            </a:r>
            <a:r>
              <a:rPr lang="es-ES" sz="3200" kern="1200" dirty="0" smtClean="0">
                <a:latin typeface="Arial" charset="0"/>
                <a:cs typeface="Arial" charset="0"/>
              </a:rPr>
              <a:t> </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9031" y="1592230"/>
            <a:ext cx="3497169" cy="3339376"/>
          </a:xfrm>
          <a:prstGeom prst="rect">
            <a:avLst/>
          </a:prstGeom>
        </p:spPr>
        <p:txBody>
          <a:bodyPr vert="horz" wrap="square" lIns="0" tIns="0" rIns="0" bIns="0" rtlCol="0">
            <a:spAutoFit/>
          </a:bodyPr>
          <a:lstStyle/>
          <a:p>
            <a:pPr marL="41275">
              <a:lnSpc>
                <a:spcPct val="100000"/>
              </a:lnSpc>
              <a:spcBef>
                <a:spcPts val="1910"/>
              </a:spcBef>
            </a:pPr>
            <a:r>
              <a:rPr lang="en-US" sz="2400" b="1" dirty="0" smtClean="0">
                <a:solidFill>
                  <a:srgbClr val="0C2FB8"/>
                </a:solidFill>
                <a:latin typeface="Arial"/>
                <a:cs typeface="Arial"/>
              </a:rPr>
              <a:t>Grúas </a:t>
            </a:r>
            <a:r>
              <a:rPr lang="en-US" sz="2400" b="1" dirty="0" err="1" smtClean="0">
                <a:solidFill>
                  <a:srgbClr val="0C2FB8"/>
                </a:solidFill>
                <a:latin typeface="Arial"/>
                <a:cs typeface="Arial"/>
              </a:rPr>
              <a:t>Móviles</a:t>
            </a:r>
            <a:r>
              <a:rPr lang="en-US" sz="2400" b="1" dirty="0" smtClean="0">
                <a:solidFill>
                  <a:srgbClr val="0C2FB8"/>
                </a:solidFill>
                <a:latin typeface="Arial"/>
                <a:cs typeface="Arial"/>
              </a:rPr>
              <a:t>:</a:t>
            </a:r>
            <a:endParaRPr sz="2400" dirty="0">
              <a:latin typeface="Arial"/>
              <a:cs typeface="Arial"/>
            </a:endParaRPr>
          </a:p>
          <a:p>
            <a:pPr>
              <a:lnSpc>
                <a:spcPct val="100000"/>
              </a:lnSpc>
              <a:spcBef>
                <a:spcPts val="5"/>
              </a:spcBef>
            </a:pPr>
            <a:endParaRPr sz="2500" dirty="0">
              <a:latin typeface="Times New Roman"/>
              <a:cs typeface="Times New Roman"/>
            </a:endParaRPr>
          </a:p>
          <a:p>
            <a:pPr marL="384175" marR="5080" indent="-342900">
              <a:lnSpc>
                <a:spcPct val="100000"/>
              </a:lnSpc>
              <a:buClr>
                <a:srgbClr val="0C2FB8"/>
              </a:buClr>
              <a:buFont typeface="Wingdings"/>
              <a:buChar char=""/>
              <a:tabLst>
                <a:tab pos="384810" algn="l"/>
              </a:tabLst>
            </a:pPr>
            <a:r>
              <a:rPr sz="2400" dirty="0">
                <a:latin typeface="Arial"/>
                <a:cs typeface="Arial"/>
              </a:rPr>
              <a:t>AISC</a:t>
            </a:r>
            <a:r>
              <a:rPr sz="2400" spc="-10" dirty="0">
                <a:latin typeface="Arial"/>
                <a:cs typeface="Arial"/>
              </a:rPr>
              <a:t> </a:t>
            </a:r>
            <a:r>
              <a:rPr lang="es-PR" sz="2400" spc="-10" dirty="0">
                <a:latin typeface="Arial"/>
                <a:cs typeface="Arial"/>
              </a:rPr>
              <a:t>tiene </a:t>
            </a:r>
            <a:r>
              <a:rPr lang="es-PR" sz="2400" spc="-10" dirty="0" smtClean="0">
                <a:latin typeface="Arial"/>
                <a:cs typeface="Arial"/>
              </a:rPr>
              <a:t>un ejemplo de una </a:t>
            </a:r>
            <a:r>
              <a:rPr lang="es-PR" sz="2400" spc="-10" dirty="0">
                <a:latin typeface="Arial"/>
                <a:cs typeface="Arial"/>
              </a:rPr>
              <a:t>lista de </a:t>
            </a:r>
            <a:r>
              <a:rPr lang="es-PR" sz="2400" spc="-10" dirty="0" smtClean="0">
                <a:latin typeface="Arial"/>
                <a:cs typeface="Arial"/>
              </a:rPr>
              <a:t>cotejo de inspección </a:t>
            </a:r>
            <a:r>
              <a:rPr lang="es-PR" sz="2400" spc="-10" dirty="0">
                <a:latin typeface="Arial"/>
                <a:cs typeface="Arial"/>
              </a:rPr>
              <a:t>diaria disponible en </a:t>
            </a:r>
            <a:r>
              <a:rPr lang="es-PR" sz="2400" spc="-10" dirty="0" smtClean="0">
                <a:latin typeface="Arial"/>
                <a:cs typeface="Arial"/>
              </a:rPr>
              <a:t>su pagina web bajo el titulo de “</a:t>
            </a:r>
            <a:r>
              <a:rPr lang="es-PR" sz="2400" spc="-10" dirty="0" err="1" smtClean="0">
                <a:latin typeface="Arial"/>
                <a:cs typeface="Arial"/>
              </a:rPr>
              <a:t>channel</a:t>
            </a:r>
            <a:r>
              <a:rPr lang="es-PR" sz="2400" spc="-10" dirty="0" smtClean="0">
                <a:latin typeface="Arial"/>
                <a:cs typeface="Arial"/>
              </a:rPr>
              <a:t>” y el subtitulo de “safety”.</a:t>
            </a:r>
            <a:endParaRPr lang="es-PR" sz="2400" spc="-10" dirty="0">
              <a:latin typeface="Arial"/>
              <a:cs typeface="Arial"/>
            </a:endParaRPr>
          </a:p>
        </p:txBody>
      </p:sp>
      <p:sp>
        <p:nvSpPr>
          <p:cNvPr id="4" name="object 4" title="Foto - forma diaria de la grúa móvil de la inspección"/>
          <p:cNvSpPr/>
          <p:nvPr/>
        </p:nvSpPr>
        <p:spPr>
          <a:xfrm>
            <a:off x="4070603" y="1618792"/>
            <a:ext cx="5023358" cy="4673473"/>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312158" y="6397233"/>
            <a:ext cx="3414395"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AISC </a:t>
            </a:r>
            <a:endParaRPr sz="14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50</a:t>
            </a:r>
          </a:p>
        </p:txBody>
      </p:sp>
      <p:sp>
        <p:nvSpPr>
          <p:cNvPr id="7" name="Title 6"/>
          <p:cNvSpPr>
            <a:spLocks noGrp="1"/>
          </p:cNvSpPr>
          <p:nvPr>
            <p:ph type="title"/>
          </p:nvPr>
        </p:nvSpPr>
        <p:spPr>
          <a:xfrm>
            <a:off x="276098" y="492844"/>
            <a:ext cx="8072119" cy="984885"/>
          </a:xfrm>
        </p:spPr>
        <p:txBody>
          <a:bodyPr/>
          <a:lstStyle/>
          <a:p>
            <a:r>
              <a:rPr lang="es-ES" sz="3200" kern="1200" dirty="0" smtClean="0">
                <a:latin typeface="Arial" charset="0"/>
                <a:cs typeface="Arial" charset="0"/>
              </a:rPr>
              <a:t> Equipos </a:t>
            </a:r>
            <a:r>
              <a:rPr lang="es-ES" sz="3200" kern="1200" dirty="0">
                <a:latin typeface="Arial" charset="0"/>
                <a:cs typeface="Arial" charset="0"/>
              </a:rPr>
              <a:t>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9364" y="1496384"/>
            <a:ext cx="8608060" cy="1292662"/>
          </a:xfrm>
          <a:prstGeom prst="rect">
            <a:avLst/>
          </a:prstGeom>
        </p:spPr>
        <p:txBody>
          <a:bodyPr vert="horz" wrap="square" lIns="0" tIns="0" rIns="0" bIns="0" rtlCol="0">
            <a:spAutoFit/>
          </a:bodyPr>
          <a:lstStyle/>
          <a:p>
            <a:pPr marL="41275">
              <a:lnSpc>
                <a:spcPct val="100000"/>
              </a:lnSpc>
              <a:spcBef>
                <a:spcPts val="1910"/>
              </a:spcBef>
            </a:pPr>
            <a:r>
              <a:rPr lang="es-PR" sz="2400" b="1" dirty="0" smtClean="0">
                <a:solidFill>
                  <a:srgbClr val="0C2FB8"/>
                </a:solidFill>
                <a:latin typeface="Arial"/>
                <a:cs typeface="Arial"/>
              </a:rPr>
              <a:t>Grúas Móviles</a:t>
            </a:r>
            <a:endParaRPr lang="es-PR" sz="2400" dirty="0" smtClean="0">
              <a:latin typeface="Arial"/>
              <a:cs typeface="Arial"/>
            </a:endParaRPr>
          </a:p>
          <a:p>
            <a:pPr marL="41275" marR="5080">
              <a:lnSpc>
                <a:spcPct val="100000"/>
              </a:lnSpc>
            </a:pPr>
            <a:r>
              <a:rPr lang="es-PR" sz="2000" dirty="0" smtClean="0">
                <a:latin typeface="Arial"/>
                <a:cs typeface="Arial"/>
              </a:rPr>
              <a:t>AISC tiene disponible dos útiles seminarios sobre grúa en línea (</a:t>
            </a:r>
            <a:r>
              <a:rPr lang="es-PR" sz="2000" dirty="0" err="1" smtClean="0">
                <a:latin typeface="Arial"/>
                <a:cs typeface="Arial"/>
              </a:rPr>
              <a:t>webina</a:t>
            </a:r>
            <a:r>
              <a:rPr lang="es-PR" sz="2000" spc="5" dirty="0" err="1" smtClean="0">
                <a:latin typeface="Arial"/>
                <a:cs typeface="Arial"/>
              </a:rPr>
              <a:t>r</a:t>
            </a:r>
            <a:r>
              <a:rPr lang="es-PR" sz="2000" dirty="0" err="1" smtClean="0">
                <a:latin typeface="Arial"/>
                <a:cs typeface="Arial"/>
              </a:rPr>
              <a:t>s</a:t>
            </a:r>
            <a:r>
              <a:rPr lang="es-PR" sz="2000" dirty="0" smtClean="0">
                <a:latin typeface="Arial"/>
                <a:cs typeface="Arial"/>
              </a:rPr>
              <a:t>), disponibles para su consulta en su </a:t>
            </a:r>
            <a:r>
              <a:rPr lang="es-PR" sz="2000" spc="-10" dirty="0" smtClean="0">
                <a:latin typeface="Arial"/>
                <a:cs typeface="Arial"/>
              </a:rPr>
              <a:t>pagina web bajo el titulo de “</a:t>
            </a:r>
            <a:r>
              <a:rPr lang="es-PR" sz="2000" spc="-10" dirty="0" err="1" smtClean="0">
                <a:latin typeface="Arial"/>
                <a:cs typeface="Arial"/>
              </a:rPr>
              <a:t>channel</a:t>
            </a:r>
            <a:r>
              <a:rPr lang="es-PR" sz="2000" spc="-10" dirty="0" smtClean="0">
                <a:latin typeface="Arial"/>
                <a:cs typeface="Arial"/>
              </a:rPr>
              <a:t>” y el subtitulo de “safety”. </a:t>
            </a:r>
            <a:r>
              <a:rPr lang="es-PR" sz="2000" dirty="0" smtClean="0">
                <a:latin typeface="Arial"/>
                <a:cs typeface="Arial"/>
              </a:rPr>
              <a:t>para que pueda obtener información adicional.</a:t>
            </a:r>
            <a:endParaRPr lang="es-PR" sz="2000" dirty="0">
              <a:latin typeface="Arial"/>
              <a:cs typeface="Arial"/>
            </a:endParaRPr>
          </a:p>
        </p:txBody>
      </p:sp>
      <p:sp>
        <p:nvSpPr>
          <p:cNvPr id="4" name="object 4" title="Foto - forma diaria de la grúa móvil de la inspección"/>
          <p:cNvSpPr/>
          <p:nvPr/>
        </p:nvSpPr>
        <p:spPr>
          <a:xfrm>
            <a:off x="1085723" y="2753603"/>
            <a:ext cx="6745224" cy="362229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p:nvPr/>
        </p:nvSpPr>
        <p:spPr>
          <a:xfrm>
            <a:off x="2907029" y="6397233"/>
            <a:ext cx="3415029"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AISC</a:t>
            </a:r>
            <a:endParaRPr sz="14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51</a:t>
            </a:r>
          </a:p>
        </p:txBody>
      </p:sp>
      <p:sp>
        <p:nvSpPr>
          <p:cNvPr id="7" name="Title 6"/>
          <p:cNvSpPr>
            <a:spLocks noGrp="1"/>
          </p:cNvSpPr>
          <p:nvPr>
            <p:ph type="title"/>
          </p:nvPr>
        </p:nvSpPr>
        <p:spPr>
          <a:xfrm>
            <a:off x="437706" y="489852"/>
            <a:ext cx="8072119" cy="984885"/>
          </a:xfrm>
        </p:spPr>
        <p:txBody>
          <a:bodyPr/>
          <a:lstStyle/>
          <a:p>
            <a:r>
              <a:rPr lang="es-ES" sz="3200" kern="1200" dirty="0">
                <a:latin typeface="Arial" charset="0"/>
                <a:cs typeface="Arial" charset="0"/>
              </a:rPr>
              <a:t>Equipos 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title="Foto - uso de imanes como parte del proceso de manejo de materiales"/>
          <p:cNvSpPr/>
          <p:nvPr/>
        </p:nvSpPr>
        <p:spPr>
          <a:xfrm>
            <a:off x="1538477" y="2183803"/>
            <a:ext cx="6092825" cy="3926713"/>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304800" y="1604268"/>
            <a:ext cx="8839199" cy="369332"/>
          </a:xfrm>
          <a:prstGeom prst="rect">
            <a:avLst/>
          </a:prstGeom>
        </p:spPr>
        <p:txBody>
          <a:bodyPr vert="horz" wrap="square" lIns="0" tIns="0" rIns="0" bIns="0" rtlCol="0">
            <a:spAutoFit/>
          </a:bodyPr>
          <a:lstStyle/>
          <a:p>
            <a:pPr marL="41275">
              <a:lnSpc>
                <a:spcPct val="100000"/>
              </a:lnSpc>
              <a:spcBef>
                <a:spcPts val="1910"/>
              </a:spcBef>
            </a:pPr>
            <a:r>
              <a:rPr lang="es-PR" sz="2400" b="1" dirty="0" smtClean="0">
                <a:solidFill>
                  <a:srgbClr val="0C2FB8"/>
                </a:solidFill>
                <a:latin typeface="Arial"/>
                <a:cs typeface="Arial"/>
              </a:rPr>
              <a:t>Equipo Industriales para el Levantamiento por Magnetismo</a:t>
            </a:r>
            <a:endParaRPr lang="es-PR" sz="2400" dirty="0">
              <a:latin typeface="Arial"/>
              <a:cs typeface="Arial"/>
            </a:endParaRPr>
          </a:p>
        </p:txBody>
      </p:sp>
      <p:sp>
        <p:nvSpPr>
          <p:cNvPr id="5" name="object 5"/>
          <p:cNvSpPr txBox="1"/>
          <p:nvPr/>
        </p:nvSpPr>
        <p:spPr>
          <a:xfrm>
            <a:off x="1538477" y="6353482"/>
            <a:ext cx="2999358" cy="215444"/>
          </a:xfrm>
          <a:prstGeom prst="rect">
            <a:avLst/>
          </a:prstGeom>
        </p:spPr>
        <p:txBody>
          <a:bodyPr vert="horz" wrap="square" lIns="0" tIns="0" rIns="0" bIns="0" rtlCol="0">
            <a:spAutoFit/>
          </a:bodyPr>
          <a:lstStyle/>
          <a:p>
            <a:pPr marL="12700">
              <a:lnSpc>
                <a:spcPct val="100000"/>
              </a:lnSpc>
            </a:pPr>
            <a:r>
              <a:rPr lang="en-US" sz="1400" spc="-5" dirty="0" err="1" smtClean="0">
                <a:solidFill>
                  <a:srgbClr val="FF0000"/>
                </a:solidFill>
                <a:latin typeface="Arial"/>
                <a:cs typeface="Arial"/>
              </a:rPr>
              <a:t>Fotografía</a:t>
            </a:r>
            <a:r>
              <a:rPr lang="en-US" sz="1400" spc="-5" dirty="0" smtClean="0">
                <a:solidFill>
                  <a:srgbClr val="FF0000"/>
                </a:solidFill>
                <a:latin typeface="Arial"/>
                <a:cs typeface="Arial"/>
              </a:rPr>
              <a:t> </a:t>
            </a:r>
            <a:r>
              <a:rPr lang="en-US" sz="1400" spc="-5" dirty="0" err="1" smtClean="0">
                <a:solidFill>
                  <a:srgbClr val="FF0000"/>
                </a:solidFill>
                <a:latin typeface="Arial"/>
                <a:cs typeface="Arial"/>
              </a:rPr>
              <a:t>pendiente</a:t>
            </a:r>
            <a:r>
              <a:rPr lang="en-US" sz="1400" spc="-5" dirty="0" smtClean="0">
                <a:solidFill>
                  <a:srgbClr val="FF0000"/>
                </a:solidFill>
                <a:latin typeface="Arial"/>
                <a:cs typeface="Arial"/>
              </a:rPr>
              <a:t> para </a:t>
            </a:r>
            <a:r>
              <a:rPr lang="en-US" sz="1400" spc="-5" dirty="0" err="1" smtClean="0">
                <a:solidFill>
                  <a:srgbClr val="FF0000"/>
                </a:solidFill>
                <a:latin typeface="Arial"/>
                <a:cs typeface="Arial"/>
              </a:rPr>
              <a:t>aprobación</a:t>
            </a:r>
            <a:endParaRPr sz="1400" dirty="0">
              <a:latin typeface="Arial"/>
              <a:cs typeface="Arial"/>
            </a:endParaRPr>
          </a:p>
        </p:txBody>
      </p:sp>
      <p:sp>
        <p:nvSpPr>
          <p:cNvPr id="6" name="object 6"/>
          <p:cNvSpPr txBox="1"/>
          <p:nvPr/>
        </p:nvSpPr>
        <p:spPr>
          <a:xfrm>
            <a:off x="5255743" y="6366263"/>
            <a:ext cx="2397125"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Walker Magnet</a:t>
            </a:r>
            <a:endParaRPr sz="1400" dirty="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52</a:t>
            </a:r>
          </a:p>
        </p:txBody>
      </p:sp>
      <p:sp>
        <p:nvSpPr>
          <p:cNvPr id="9" name="Title 8"/>
          <p:cNvSpPr>
            <a:spLocks noGrp="1"/>
          </p:cNvSpPr>
          <p:nvPr>
            <p:ph type="title"/>
          </p:nvPr>
        </p:nvSpPr>
        <p:spPr>
          <a:xfrm>
            <a:off x="437706" y="493177"/>
            <a:ext cx="8072119" cy="984885"/>
          </a:xfrm>
        </p:spPr>
        <p:txBody>
          <a:bodyPr/>
          <a:lstStyle/>
          <a:p>
            <a:r>
              <a:rPr lang="es-ES" sz="3200" kern="1200" dirty="0">
                <a:latin typeface="Arial" charset="0"/>
                <a:cs typeface="Arial" charset="0"/>
              </a:rPr>
              <a:t>Equipos para el Manejo de Materiales </a:t>
            </a:r>
            <a:r>
              <a:rPr lang="es-ES" sz="3200" kern="1200" dirty="0" smtClean="0">
                <a:latin typeface="Arial" charset="0"/>
                <a:cs typeface="Arial" charset="0"/>
              </a:rPr>
              <a:t> </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536062"/>
            <a:ext cx="8839200" cy="369332"/>
          </a:xfrm>
          <a:prstGeom prst="rect">
            <a:avLst/>
          </a:prstGeom>
        </p:spPr>
        <p:txBody>
          <a:bodyPr vert="horz" wrap="square" lIns="0" tIns="0" rIns="0" bIns="0" rtlCol="0">
            <a:spAutoFit/>
          </a:bodyPr>
          <a:lstStyle/>
          <a:p>
            <a:pPr marL="41275">
              <a:lnSpc>
                <a:spcPct val="100000"/>
              </a:lnSpc>
              <a:spcBef>
                <a:spcPts val="1910"/>
              </a:spcBef>
            </a:pPr>
            <a:r>
              <a:rPr lang="es-PR" sz="2400" b="1" dirty="0">
                <a:solidFill>
                  <a:srgbClr val="0C2FB8"/>
                </a:solidFill>
                <a:latin typeface="Arial"/>
                <a:cs typeface="Arial"/>
              </a:rPr>
              <a:t>Equipo Industriales para el Levantamiento por Magnetismo</a:t>
            </a:r>
            <a:endParaRPr lang="es-PR" sz="2400" dirty="0">
              <a:latin typeface="Arial"/>
              <a:cs typeface="Arial"/>
            </a:endParaRPr>
          </a:p>
        </p:txBody>
      </p:sp>
      <p:sp>
        <p:nvSpPr>
          <p:cNvPr id="4" name="object 4" title="Foto - Imán permanente"/>
          <p:cNvSpPr/>
          <p:nvPr/>
        </p:nvSpPr>
        <p:spPr>
          <a:xfrm>
            <a:off x="457200" y="2009028"/>
            <a:ext cx="3657600" cy="35190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title="Foto - Utilizando imán para levantar una placa"/>
          <p:cNvSpPr/>
          <p:nvPr/>
        </p:nvSpPr>
        <p:spPr>
          <a:xfrm>
            <a:off x="5188585" y="2009028"/>
            <a:ext cx="2431416" cy="35190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p:nvPr/>
        </p:nvSpPr>
        <p:spPr>
          <a:xfrm>
            <a:off x="1052626" y="5681924"/>
            <a:ext cx="2466747" cy="307777"/>
          </a:xfrm>
          <a:prstGeom prst="rect">
            <a:avLst/>
          </a:prstGeom>
        </p:spPr>
        <p:txBody>
          <a:bodyPr vert="horz" wrap="square" lIns="0" tIns="0" rIns="0" bIns="0" rtlCol="0">
            <a:spAutoFit/>
          </a:bodyPr>
          <a:lstStyle/>
          <a:p>
            <a:pPr marL="12700">
              <a:lnSpc>
                <a:spcPct val="100000"/>
              </a:lnSpc>
            </a:pPr>
            <a:r>
              <a:rPr lang="es-PR" sz="2000" dirty="0" smtClean="0">
                <a:latin typeface="Arial"/>
                <a:cs typeface="Arial"/>
              </a:rPr>
              <a:t>Imán permanente.</a:t>
            </a:r>
            <a:endParaRPr lang="es-PR" sz="20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53</a:t>
            </a:r>
          </a:p>
        </p:txBody>
      </p:sp>
      <p:sp>
        <p:nvSpPr>
          <p:cNvPr id="7" name="object 7"/>
          <p:cNvSpPr txBox="1"/>
          <p:nvPr/>
        </p:nvSpPr>
        <p:spPr>
          <a:xfrm>
            <a:off x="5152008" y="5528036"/>
            <a:ext cx="2772792" cy="615553"/>
          </a:xfrm>
          <a:prstGeom prst="rect">
            <a:avLst/>
          </a:prstGeom>
        </p:spPr>
        <p:txBody>
          <a:bodyPr vert="horz" wrap="square" lIns="0" tIns="0" rIns="0" bIns="0" rtlCol="0">
            <a:spAutoFit/>
          </a:bodyPr>
          <a:lstStyle/>
          <a:p>
            <a:pPr marL="12700" algn="ctr">
              <a:lnSpc>
                <a:spcPct val="100000"/>
              </a:lnSpc>
            </a:pPr>
            <a:r>
              <a:rPr lang="es-PR" sz="2000" spc="-10" dirty="0" smtClean="0">
                <a:latin typeface="Arial"/>
                <a:cs typeface="Arial"/>
              </a:rPr>
              <a:t>Utilizando </a:t>
            </a:r>
            <a:r>
              <a:rPr lang="es-PR" sz="2000" spc="-10" dirty="0">
                <a:latin typeface="Arial"/>
                <a:cs typeface="Arial"/>
              </a:rPr>
              <a:t>imán para levantar una placa</a:t>
            </a:r>
            <a:endParaRPr lang="es-PR" sz="2000" dirty="0">
              <a:latin typeface="Arial"/>
              <a:cs typeface="Arial"/>
            </a:endParaRPr>
          </a:p>
        </p:txBody>
      </p:sp>
      <p:sp>
        <p:nvSpPr>
          <p:cNvPr id="9" name="Title 8"/>
          <p:cNvSpPr>
            <a:spLocks noGrp="1"/>
          </p:cNvSpPr>
          <p:nvPr>
            <p:ph type="title"/>
          </p:nvPr>
        </p:nvSpPr>
        <p:spPr>
          <a:xfrm>
            <a:off x="326899" y="563209"/>
            <a:ext cx="8072119" cy="984885"/>
          </a:xfrm>
        </p:spPr>
        <p:txBody>
          <a:bodyPr/>
          <a:lstStyle/>
          <a:p>
            <a:r>
              <a:rPr lang="es-ES" sz="3200" kern="1200" dirty="0" smtClean="0">
                <a:latin typeface="Arial" charset="0"/>
                <a:cs typeface="Arial" charset="0"/>
              </a:rPr>
              <a:t> Equipos </a:t>
            </a:r>
            <a:r>
              <a:rPr lang="es-ES" sz="3200" kern="1200" dirty="0">
                <a:latin typeface="Arial" charset="0"/>
                <a:cs typeface="Arial" charset="0"/>
              </a:rPr>
              <a:t>para el Manejo de </a:t>
            </a:r>
            <a:r>
              <a:rPr lang="es-ES" sz="3200" kern="1200" dirty="0" smtClean="0">
                <a:latin typeface="Arial" charset="0"/>
                <a:cs typeface="Arial" charset="0"/>
              </a:rPr>
              <a:t>Materiales   </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54</a:t>
            </a:r>
          </a:p>
        </p:txBody>
      </p:sp>
      <p:sp>
        <p:nvSpPr>
          <p:cNvPr id="3" name="object 3"/>
          <p:cNvSpPr txBox="1"/>
          <p:nvPr/>
        </p:nvSpPr>
        <p:spPr>
          <a:xfrm>
            <a:off x="271181" y="1600200"/>
            <a:ext cx="8820765" cy="2662267"/>
          </a:xfrm>
          <a:prstGeom prst="rect">
            <a:avLst/>
          </a:prstGeom>
        </p:spPr>
        <p:txBody>
          <a:bodyPr vert="horz" wrap="square" lIns="0" tIns="0" rIns="0" bIns="0" rtlCol="0">
            <a:spAutoFit/>
          </a:bodyPr>
          <a:lstStyle/>
          <a:p>
            <a:pPr marL="41275">
              <a:lnSpc>
                <a:spcPct val="100000"/>
              </a:lnSpc>
              <a:spcBef>
                <a:spcPts val="1910"/>
              </a:spcBef>
            </a:pPr>
            <a:r>
              <a:rPr lang="es-PR" sz="2400" b="1" dirty="0">
                <a:solidFill>
                  <a:srgbClr val="0C2FB8"/>
                </a:solidFill>
                <a:latin typeface="Arial"/>
                <a:cs typeface="Arial"/>
              </a:rPr>
              <a:t>Equipo Industriales para el Levantamiento por Magnetismo</a:t>
            </a:r>
            <a:endParaRPr lang="es-PR" sz="2400" dirty="0">
              <a:latin typeface="Arial"/>
              <a:cs typeface="Arial"/>
            </a:endParaRPr>
          </a:p>
          <a:p>
            <a:pPr>
              <a:lnSpc>
                <a:spcPct val="100000"/>
              </a:lnSpc>
              <a:spcBef>
                <a:spcPts val="1"/>
              </a:spcBef>
            </a:pPr>
            <a:endParaRPr sz="2900" dirty="0">
              <a:latin typeface="Times New Roman"/>
              <a:cs typeface="Times New Roman"/>
            </a:endParaRPr>
          </a:p>
          <a:p>
            <a:pPr marL="41275" marR="5080">
              <a:lnSpc>
                <a:spcPct val="100000"/>
              </a:lnSpc>
            </a:pPr>
            <a:r>
              <a:rPr sz="3000" b="1" dirty="0">
                <a:latin typeface="Arial"/>
                <a:cs typeface="Arial"/>
              </a:rPr>
              <a:t>1910.179</a:t>
            </a:r>
            <a:r>
              <a:rPr sz="3000" b="1" spc="-10" dirty="0">
                <a:latin typeface="Arial"/>
                <a:cs typeface="Arial"/>
              </a:rPr>
              <a:t>(</a:t>
            </a:r>
            <a:r>
              <a:rPr sz="3000" b="1" dirty="0">
                <a:latin typeface="Arial"/>
                <a:cs typeface="Arial"/>
              </a:rPr>
              <a:t>a)(</a:t>
            </a:r>
            <a:r>
              <a:rPr sz="3000" b="1" dirty="0" smtClean="0">
                <a:latin typeface="Arial"/>
                <a:cs typeface="Arial"/>
              </a:rPr>
              <a:t>47</a:t>
            </a:r>
            <a:r>
              <a:rPr lang="en-US" sz="3000" b="1" dirty="0" smtClean="0">
                <a:latin typeface="Arial"/>
                <a:cs typeface="Arial"/>
              </a:rPr>
              <a:t>) </a:t>
            </a:r>
            <a:r>
              <a:rPr lang="es-PR" sz="3000" spc="-5" dirty="0" smtClean="0">
                <a:latin typeface="Arial"/>
                <a:cs typeface="Arial"/>
              </a:rPr>
              <a:t>"Imán/</a:t>
            </a:r>
            <a:r>
              <a:rPr lang="es-PR" sz="3000" dirty="0" err="1" smtClean="0">
                <a:latin typeface="Arial"/>
                <a:cs typeface="Arial"/>
              </a:rPr>
              <a:t>Mag</a:t>
            </a:r>
            <a:r>
              <a:rPr lang="es-PR" sz="3000" spc="-15" dirty="0" err="1" smtClean="0">
                <a:latin typeface="Arial"/>
                <a:cs typeface="Arial"/>
              </a:rPr>
              <a:t>n</a:t>
            </a:r>
            <a:r>
              <a:rPr lang="es-PR" sz="3000" dirty="0" err="1" smtClean="0">
                <a:latin typeface="Arial"/>
                <a:cs typeface="Arial"/>
              </a:rPr>
              <a:t>et</a:t>
            </a:r>
            <a:r>
              <a:rPr lang="es-PR" sz="3000" spc="-5" dirty="0" smtClean="0">
                <a:latin typeface="Arial"/>
                <a:cs typeface="Arial"/>
              </a:rPr>
              <a:t>" se define como un dispositivo </a:t>
            </a:r>
            <a:r>
              <a:rPr lang="es-PR" sz="3000" spc="-5" dirty="0">
                <a:latin typeface="Arial"/>
                <a:cs typeface="Arial"/>
              </a:rPr>
              <a:t>electromagnético transportado en un gancho </a:t>
            </a:r>
            <a:r>
              <a:rPr lang="es-PR" sz="3000" spc="-5" dirty="0" smtClean="0">
                <a:latin typeface="Arial"/>
                <a:cs typeface="Arial"/>
              </a:rPr>
              <a:t>de </a:t>
            </a:r>
            <a:r>
              <a:rPr lang="es-PR" sz="3000" spc="-5" dirty="0">
                <a:latin typeface="Arial"/>
                <a:cs typeface="Arial"/>
              </a:rPr>
              <a:t>grúa para recoger cargas </a:t>
            </a:r>
            <a:r>
              <a:rPr lang="es-PR" sz="3000" spc="-5" dirty="0" smtClean="0">
                <a:latin typeface="Arial"/>
                <a:cs typeface="Arial"/>
              </a:rPr>
              <a:t>magnéticamente.</a:t>
            </a:r>
            <a:endParaRPr sz="3000" dirty="0">
              <a:latin typeface="Arial"/>
              <a:cs typeface="Arial"/>
            </a:endParaRPr>
          </a:p>
        </p:txBody>
      </p:sp>
      <p:sp>
        <p:nvSpPr>
          <p:cNvPr id="5" name="Title 4"/>
          <p:cNvSpPr>
            <a:spLocks noGrp="1"/>
          </p:cNvSpPr>
          <p:nvPr>
            <p:ph type="title"/>
          </p:nvPr>
        </p:nvSpPr>
        <p:spPr/>
        <p:txBody>
          <a:bodyPr/>
          <a:lstStyle/>
          <a:p>
            <a:r>
              <a:rPr lang="es-ES" sz="3200" kern="1200" dirty="0">
                <a:latin typeface="Arial" charset="0"/>
                <a:cs typeface="Arial" charset="0"/>
              </a:rPr>
              <a:t>Equipos para el Manejo de Materiales </a:t>
            </a:r>
            <a:r>
              <a:rPr lang="es-ES" sz="3200" kern="1200" dirty="0" smtClean="0">
                <a:latin typeface="Arial" charset="0"/>
                <a:cs typeface="Arial" charset="0"/>
              </a:rPr>
              <a:t>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55</a:t>
            </a:r>
          </a:p>
        </p:txBody>
      </p:sp>
      <p:sp>
        <p:nvSpPr>
          <p:cNvPr id="3" name="object 3"/>
          <p:cNvSpPr txBox="1"/>
          <p:nvPr/>
        </p:nvSpPr>
        <p:spPr>
          <a:xfrm>
            <a:off x="304578" y="1797529"/>
            <a:ext cx="8610822" cy="3567643"/>
          </a:xfrm>
          <a:prstGeom prst="rect">
            <a:avLst/>
          </a:prstGeom>
        </p:spPr>
        <p:txBody>
          <a:bodyPr vert="horz" wrap="square" lIns="0" tIns="0" rIns="0" bIns="0" rtlCol="0">
            <a:spAutoFit/>
          </a:bodyPr>
          <a:lstStyle/>
          <a:p>
            <a:pPr marL="41275">
              <a:lnSpc>
                <a:spcPct val="100000"/>
              </a:lnSpc>
              <a:spcBef>
                <a:spcPts val="1910"/>
              </a:spcBef>
            </a:pPr>
            <a:r>
              <a:rPr lang="es-PR" sz="2400" b="1" dirty="0">
                <a:solidFill>
                  <a:srgbClr val="0C2FB8"/>
                </a:solidFill>
                <a:latin typeface="Arial"/>
                <a:cs typeface="Arial"/>
              </a:rPr>
              <a:t>Equipo Industriales para el Levantamiento por Magnetismo</a:t>
            </a:r>
            <a:endParaRPr lang="es-PR" sz="2400" dirty="0">
              <a:latin typeface="Arial"/>
              <a:cs typeface="Arial"/>
            </a:endParaRPr>
          </a:p>
          <a:p>
            <a:pPr marL="41275">
              <a:lnSpc>
                <a:spcPct val="100000"/>
              </a:lnSpc>
              <a:spcBef>
                <a:spcPts val="1910"/>
              </a:spcBef>
            </a:pPr>
            <a:endParaRPr lang="en-US" sz="2400" dirty="0">
              <a:latin typeface="Arial" panose="020B0604020202020204" pitchFamily="34" charset="0"/>
              <a:cs typeface="Arial" panose="020B0604020202020204" pitchFamily="34" charset="0"/>
            </a:endParaRPr>
          </a:p>
          <a:p>
            <a:pPr>
              <a:spcBef>
                <a:spcPts val="25"/>
              </a:spcBef>
            </a:pPr>
            <a:r>
              <a:rPr lang="es-PR" sz="2400" dirty="0">
                <a:latin typeface="Arial" panose="020B0604020202020204" pitchFamily="34" charset="0"/>
                <a:cs typeface="Arial" panose="020B0604020202020204" pitchFamily="34" charset="0"/>
              </a:rPr>
              <a:t>La </a:t>
            </a:r>
            <a:r>
              <a:rPr lang="es-PR" sz="2400" dirty="0" smtClean="0">
                <a:latin typeface="Arial" panose="020B0604020202020204" pitchFamily="34" charset="0"/>
                <a:cs typeface="Arial" panose="020B0604020202020204" pitchFamily="34" charset="0"/>
              </a:rPr>
              <a:t>Sociedad Americana de Ingenieros Mecánicos </a:t>
            </a:r>
            <a:r>
              <a:rPr lang="es-PR" sz="2400" dirty="0">
                <a:latin typeface="Arial" panose="020B0604020202020204" pitchFamily="34" charset="0"/>
                <a:cs typeface="Arial" panose="020B0604020202020204" pitchFamily="34" charset="0"/>
              </a:rPr>
              <a:t>ha desarrollado el </a:t>
            </a:r>
            <a:r>
              <a:rPr lang="es-PR" sz="2400" dirty="0" smtClean="0">
                <a:latin typeface="Arial" panose="020B0604020202020204" pitchFamily="34" charset="0"/>
                <a:cs typeface="Arial" panose="020B0604020202020204" pitchFamily="34" charset="0"/>
              </a:rPr>
              <a:t> </a:t>
            </a:r>
            <a:r>
              <a:rPr lang="es-PR" sz="2400" b="1" dirty="0">
                <a:latin typeface="Arial" panose="020B0604020202020204" pitchFamily="34" charset="0"/>
                <a:cs typeface="Arial" panose="020B0604020202020204" pitchFamily="34" charset="0"/>
              </a:rPr>
              <a:t>ASME B30.20-20-3 </a:t>
            </a:r>
            <a:r>
              <a:rPr lang="es-PR" sz="2400" b="1" dirty="0" err="1">
                <a:latin typeface="Arial"/>
                <a:cs typeface="Arial"/>
              </a:rPr>
              <a:t>B</a:t>
            </a:r>
            <a:r>
              <a:rPr lang="es-PR" sz="2400" b="1" spc="-10" dirty="0" err="1">
                <a:latin typeface="Arial"/>
                <a:cs typeface="Arial"/>
              </a:rPr>
              <a:t>e</a:t>
            </a:r>
            <a:r>
              <a:rPr lang="es-PR" sz="2400" b="1" dirty="0" err="1">
                <a:latin typeface="Arial"/>
                <a:cs typeface="Arial"/>
              </a:rPr>
              <a:t>lo</a:t>
            </a:r>
            <a:r>
              <a:rPr lang="es-PR" sz="2400" b="1" spc="30" dirty="0" err="1">
                <a:latin typeface="Arial"/>
                <a:cs typeface="Arial"/>
              </a:rPr>
              <a:t>w</a:t>
            </a:r>
            <a:r>
              <a:rPr lang="es-PR" sz="2400" b="1" dirty="0">
                <a:latin typeface="Arial"/>
                <a:cs typeface="Arial"/>
              </a:rPr>
              <a:t>-</a:t>
            </a:r>
            <a:r>
              <a:rPr lang="es-PR" sz="2400" b="1" dirty="0" err="1">
                <a:latin typeface="Arial"/>
                <a:cs typeface="Arial"/>
              </a:rPr>
              <a:t>t</a:t>
            </a:r>
            <a:r>
              <a:rPr lang="es-PR" sz="2400" b="1" spc="-10" dirty="0" err="1">
                <a:latin typeface="Arial"/>
                <a:cs typeface="Arial"/>
              </a:rPr>
              <a:t>h</a:t>
            </a:r>
            <a:r>
              <a:rPr lang="es-PR" sz="2400" b="1" spc="-5" dirty="0" err="1">
                <a:latin typeface="Arial"/>
                <a:cs typeface="Arial"/>
              </a:rPr>
              <a:t>e</a:t>
            </a:r>
            <a:r>
              <a:rPr lang="es-PR" sz="2400" b="1" dirty="0">
                <a:latin typeface="Arial"/>
                <a:cs typeface="Arial"/>
              </a:rPr>
              <a:t>-Ho</a:t>
            </a:r>
            <a:r>
              <a:rPr lang="es-PR" sz="2400" b="1" spc="-10" dirty="0">
                <a:latin typeface="Arial"/>
                <a:cs typeface="Arial"/>
              </a:rPr>
              <a:t>o</a:t>
            </a:r>
            <a:r>
              <a:rPr lang="es-PR" sz="2400" b="1" dirty="0">
                <a:latin typeface="Arial"/>
                <a:cs typeface="Arial"/>
              </a:rPr>
              <a:t>k Lift</a:t>
            </a:r>
            <a:r>
              <a:rPr lang="es-PR" sz="2400" b="1" spc="5" dirty="0">
                <a:latin typeface="Arial"/>
                <a:cs typeface="Arial"/>
              </a:rPr>
              <a:t>i</a:t>
            </a:r>
            <a:r>
              <a:rPr lang="es-PR" sz="2400" b="1" dirty="0">
                <a:latin typeface="Arial"/>
                <a:cs typeface="Arial"/>
              </a:rPr>
              <a:t>ng</a:t>
            </a:r>
            <a:r>
              <a:rPr lang="es-PR" sz="2400" b="1" spc="-30" dirty="0">
                <a:latin typeface="Arial"/>
                <a:cs typeface="Arial"/>
              </a:rPr>
              <a:t> </a:t>
            </a:r>
            <a:r>
              <a:rPr lang="es-PR" sz="2400" b="1" dirty="0" err="1" smtClean="0">
                <a:latin typeface="Arial"/>
                <a:cs typeface="Arial"/>
              </a:rPr>
              <a:t>D</a:t>
            </a:r>
            <a:r>
              <a:rPr lang="es-PR" sz="2400" b="1" spc="-10" dirty="0" err="1" smtClean="0">
                <a:latin typeface="Arial"/>
                <a:cs typeface="Arial"/>
              </a:rPr>
              <a:t>e</a:t>
            </a:r>
            <a:r>
              <a:rPr lang="es-PR" sz="2400" b="1" dirty="0" err="1" smtClean="0">
                <a:latin typeface="Arial"/>
                <a:cs typeface="Arial"/>
              </a:rPr>
              <a:t>vice</a:t>
            </a:r>
            <a:r>
              <a:rPr lang="es-PR" sz="2400" b="1" spc="-5" dirty="0" err="1" smtClean="0">
                <a:latin typeface="Arial"/>
                <a:cs typeface="Arial"/>
              </a:rPr>
              <a:t>s</a:t>
            </a:r>
            <a:r>
              <a:rPr lang="es-PR" sz="2400" b="1" dirty="0" smtClean="0">
                <a:latin typeface="Arial"/>
                <a:cs typeface="Arial"/>
              </a:rPr>
              <a:t>-</a:t>
            </a:r>
            <a:r>
              <a:rPr lang="es-PR" sz="2400" dirty="0" smtClean="0">
                <a:latin typeface="Arial" panose="020B0604020202020204" pitchFamily="34" charset="0"/>
                <a:cs typeface="Arial" panose="020B0604020202020204" pitchFamily="34" charset="0"/>
              </a:rPr>
              <a:t> Normas de </a:t>
            </a:r>
            <a:r>
              <a:rPr lang="es-PR" sz="2400" dirty="0">
                <a:latin typeface="Arial" panose="020B0604020202020204" pitchFamily="34" charset="0"/>
                <a:cs typeface="Arial" panose="020B0604020202020204" pitchFamily="34" charset="0"/>
              </a:rPr>
              <a:t>seguridad para </a:t>
            </a:r>
            <a:r>
              <a:rPr lang="es-PR" sz="2400" dirty="0" smtClean="0">
                <a:latin typeface="Arial" panose="020B0604020202020204" pitchFamily="34" charset="0"/>
                <a:cs typeface="Arial" panose="020B0604020202020204" pitchFamily="34" charset="0"/>
              </a:rPr>
              <a:t>Teleféricos, </a:t>
            </a:r>
            <a:r>
              <a:rPr lang="es-PR" sz="2400" dirty="0">
                <a:latin typeface="Arial" panose="020B0604020202020204" pitchFamily="34" charset="0"/>
                <a:cs typeface="Arial" panose="020B0604020202020204" pitchFamily="34" charset="0"/>
              </a:rPr>
              <a:t>G</a:t>
            </a:r>
            <a:r>
              <a:rPr lang="es-PR" sz="2400" dirty="0" smtClean="0">
                <a:latin typeface="Arial" panose="020B0604020202020204" pitchFamily="34" charset="0"/>
                <a:cs typeface="Arial" panose="020B0604020202020204" pitchFamily="34" charset="0"/>
              </a:rPr>
              <a:t>rúas</a:t>
            </a:r>
            <a:r>
              <a:rPr lang="es-PR" sz="2400" dirty="0">
                <a:latin typeface="Arial" panose="020B0604020202020204" pitchFamily="34" charset="0"/>
                <a:cs typeface="Arial" panose="020B0604020202020204" pitchFamily="34" charset="0"/>
              </a:rPr>
              <a:t>, </a:t>
            </a:r>
            <a:r>
              <a:rPr lang="es-PR" sz="2400" dirty="0" err="1">
                <a:solidFill>
                  <a:srgbClr val="FF0000"/>
                </a:solidFill>
                <a:latin typeface="Arial"/>
                <a:cs typeface="Arial"/>
              </a:rPr>
              <a:t>D</a:t>
            </a:r>
            <a:r>
              <a:rPr lang="es-PR" sz="2400" spc="-10" dirty="0" err="1">
                <a:solidFill>
                  <a:srgbClr val="FF0000"/>
                </a:solidFill>
                <a:latin typeface="Arial"/>
                <a:cs typeface="Arial"/>
              </a:rPr>
              <a:t>e</a:t>
            </a:r>
            <a:r>
              <a:rPr lang="es-PR" sz="2400" dirty="0" err="1">
                <a:solidFill>
                  <a:srgbClr val="FF0000"/>
                </a:solidFill>
                <a:latin typeface="Arial"/>
                <a:cs typeface="Arial"/>
              </a:rPr>
              <a:t>r</a:t>
            </a:r>
            <a:r>
              <a:rPr lang="es-PR" sz="2400" spc="5" dirty="0" err="1">
                <a:solidFill>
                  <a:srgbClr val="FF0000"/>
                </a:solidFill>
                <a:latin typeface="Arial"/>
                <a:cs typeface="Arial"/>
              </a:rPr>
              <a:t>r</a:t>
            </a:r>
            <a:r>
              <a:rPr lang="es-PR" sz="2400" dirty="0" err="1">
                <a:solidFill>
                  <a:srgbClr val="FF0000"/>
                </a:solidFill>
                <a:latin typeface="Arial"/>
                <a:cs typeface="Arial"/>
              </a:rPr>
              <a:t>icks</a:t>
            </a:r>
            <a:r>
              <a:rPr lang="es-PR" sz="2400" dirty="0">
                <a:solidFill>
                  <a:srgbClr val="FF0000"/>
                </a:solidFill>
                <a:latin typeface="Arial"/>
                <a:cs typeface="Arial"/>
              </a:rPr>
              <a:t>, </a:t>
            </a:r>
            <a:r>
              <a:rPr lang="es-PR" sz="2400" dirty="0" err="1">
                <a:solidFill>
                  <a:srgbClr val="FF0000"/>
                </a:solidFill>
                <a:latin typeface="Arial"/>
                <a:cs typeface="Arial"/>
              </a:rPr>
              <a:t>Hoists</a:t>
            </a:r>
            <a:r>
              <a:rPr lang="es-PR" sz="2400" dirty="0">
                <a:solidFill>
                  <a:srgbClr val="FF0000"/>
                </a:solidFill>
                <a:latin typeface="Arial"/>
                <a:cs typeface="Arial"/>
              </a:rPr>
              <a:t>,</a:t>
            </a:r>
            <a:r>
              <a:rPr lang="es-PR" sz="2400" spc="15" dirty="0">
                <a:solidFill>
                  <a:srgbClr val="FF0000"/>
                </a:solidFill>
                <a:latin typeface="Arial"/>
                <a:cs typeface="Arial"/>
              </a:rPr>
              <a:t> </a:t>
            </a:r>
            <a:r>
              <a:rPr lang="es-PR" sz="2400" dirty="0" err="1">
                <a:solidFill>
                  <a:srgbClr val="FF0000"/>
                </a:solidFill>
                <a:latin typeface="Arial"/>
                <a:cs typeface="Arial"/>
              </a:rPr>
              <a:t>H</a:t>
            </a:r>
            <a:r>
              <a:rPr lang="es-PR" sz="2400" spc="-10" dirty="0" err="1">
                <a:solidFill>
                  <a:srgbClr val="FF0000"/>
                </a:solidFill>
                <a:latin typeface="Arial"/>
                <a:cs typeface="Arial"/>
              </a:rPr>
              <a:t>o</a:t>
            </a:r>
            <a:r>
              <a:rPr lang="es-PR" sz="2400" dirty="0" err="1">
                <a:solidFill>
                  <a:srgbClr val="FF0000"/>
                </a:solidFill>
                <a:latin typeface="Arial"/>
                <a:cs typeface="Arial"/>
              </a:rPr>
              <a:t>oks</a:t>
            </a:r>
            <a:r>
              <a:rPr lang="es-PR" sz="2400" dirty="0">
                <a:solidFill>
                  <a:srgbClr val="FF0000"/>
                </a:solidFill>
                <a:latin typeface="Arial"/>
                <a:cs typeface="Arial"/>
              </a:rPr>
              <a:t>, </a:t>
            </a:r>
            <a:r>
              <a:rPr lang="es-PR" sz="2400" dirty="0" err="1">
                <a:solidFill>
                  <a:srgbClr val="FF0000"/>
                </a:solidFill>
                <a:latin typeface="Arial"/>
                <a:cs typeface="Arial"/>
              </a:rPr>
              <a:t>Jacks</a:t>
            </a:r>
            <a:r>
              <a:rPr lang="es-PR" sz="2400" dirty="0">
                <a:solidFill>
                  <a:srgbClr val="FF0000"/>
                </a:solidFill>
                <a:latin typeface="Arial"/>
                <a:cs typeface="Arial"/>
              </a:rPr>
              <a:t> </a:t>
            </a:r>
            <a:r>
              <a:rPr lang="es-PR" sz="2400" dirty="0" smtClean="0">
                <a:latin typeface="Arial" panose="020B0604020202020204" pitchFamily="34" charset="0"/>
                <a:cs typeface="Arial" panose="020B0604020202020204" pitchFamily="34" charset="0"/>
              </a:rPr>
              <a:t>y Eslingas que aborda i</a:t>
            </a:r>
            <a:r>
              <a:rPr lang="es-PR" sz="2400" dirty="0" smtClean="0">
                <a:latin typeface="Arial"/>
                <a:cs typeface="Arial"/>
              </a:rPr>
              <a:t>manes </a:t>
            </a:r>
            <a:r>
              <a:rPr lang="es-PR" sz="2400" dirty="0">
                <a:latin typeface="Arial"/>
                <a:cs typeface="Arial"/>
              </a:rPr>
              <a:t>de levantamiento </a:t>
            </a:r>
            <a:r>
              <a:rPr lang="es-PR" sz="2400" dirty="0" smtClean="0">
                <a:latin typeface="Arial"/>
                <a:cs typeface="Arial"/>
              </a:rPr>
              <a:t>permanentes </a:t>
            </a:r>
            <a:r>
              <a:rPr lang="es-PR" sz="2400" dirty="0">
                <a:latin typeface="Arial"/>
                <a:cs typeface="Arial"/>
              </a:rPr>
              <a:t>y </a:t>
            </a:r>
            <a:r>
              <a:rPr lang="es-PR" sz="2400" dirty="0" smtClean="0">
                <a:latin typeface="Arial"/>
                <a:cs typeface="Arial"/>
              </a:rPr>
              <a:t>eléctricos </a:t>
            </a:r>
            <a:r>
              <a:rPr lang="es-PR" sz="2400" dirty="0">
                <a:latin typeface="Arial"/>
                <a:cs typeface="Arial"/>
              </a:rPr>
              <a:t>y su funcionamiento.</a:t>
            </a:r>
          </a:p>
          <a:p>
            <a:pPr>
              <a:lnSpc>
                <a:spcPct val="100000"/>
              </a:lnSpc>
              <a:spcBef>
                <a:spcPts val="25"/>
              </a:spcBef>
            </a:pPr>
            <a:r>
              <a:rPr lang="es-PR" sz="2400" dirty="0" smtClean="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sp>
        <p:nvSpPr>
          <p:cNvPr id="4" name="object 4"/>
          <p:cNvSpPr txBox="1"/>
          <p:nvPr/>
        </p:nvSpPr>
        <p:spPr>
          <a:xfrm>
            <a:off x="1023924" y="6154612"/>
            <a:ext cx="6279515" cy="215444"/>
          </a:xfrm>
          <a:prstGeom prst="rect">
            <a:avLst/>
          </a:prstGeom>
        </p:spPr>
        <p:txBody>
          <a:bodyPr vert="horz" wrap="square" lIns="0" tIns="0" rIns="0" bIns="0" rtlCol="0">
            <a:spAutoFit/>
          </a:bodyPr>
          <a:lstStyle/>
          <a:p>
            <a:pPr marL="12700">
              <a:lnSpc>
                <a:spcPct val="100000"/>
              </a:lnSpc>
            </a:pPr>
            <a:r>
              <a:rPr lang="en-US" sz="1400" u="sng" dirty="0" smtClean="0">
                <a:solidFill>
                  <a:srgbClr val="134B71"/>
                </a:solidFill>
                <a:latin typeface="Arial"/>
                <a:cs typeface="Arial"/>
                <a:hlinkClick r:id="rId3"/>
              </a:rPr>
              <a:t>Link to Understanding lift magnet compliance</a:t>
            </a:r>
            <a:endParaRPr sz="1200" dirty="0">
              <a:latin typeface="Arial"/>
              <a:cs typeface="Arial"/>
            </a:endParaRPr>
          </a:p>
        </p:txBody>
      </p:sp>
      <p:sp>
        <p:nvSpPr>
          <p:cNvPr id="6" name="Title 5"/>
          <p:cNvSpPr>
            <a:spLocks noGrp="1"/>
          </p:cNvSpPr>
          <p:nvPr>
            <p:ph type="title"/>
          </p:nvPr>
        </p:nvSpPr>
        <p:spPr>
          <a:xfrm>
            <a:off x="304578" y="473947"/>
            <a:ext cx="8303481" cy="984885"/>
          </a:xfrm>
        </p:spPr>
        <p:txBody>
          <a:bodyPr/>
          <a:lstStyle/>
          <a:p>
            <a:r>
              <a:rPr lang="es-ES" sz="3200" kern="1200" dirty="0" smtClean="0">
                <a:latin typeface="Arial" charset="0"/>
                <a:cs typeface="Arial" charset="0"/>
              </a:rPr>
              <a:t> Equipos </a:t>
            </a:r>
            <a:r>
              <a:rPr lang="es-ES" sz="3200" kern="1200" dirty="0">
                <a:latin typeface="Arial" charset="0"/>
                <a:cs typeface="Arial" charset="0"/>
              </a:rPr>
              <a:t>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56</a:t>
            </a:r>
          </a:p>
        </p:txBody>
      </p:sp>
      <p:sp>
        <p:nvSpPr>
          <p:cNvPr id="3" name="object 3"/>
          <p:cNvSpPr txBox="1"/>
          <p:nvPr/>
        </p:nvSpPr>
        <p:spPr>
          <a:xfrm>
            <a:off x="535939" y="1600200"/>
            <a:ext cx="8084693" cy="3339376"/>
          </a:xfrm>
          <a:prstGeom prst="rect">
            <a:avLst/>
          </a:prstGeom>
        </p:spPr>
        <p:txBody>
          <a:bodyPr vert="horz" wrap="square" lIns="0" tIns="0" rIns="0" bIns="0" rtlCol="0">
            <a:spAutoFit/>
          </a:bodyPr>
          <a:lstStyle/>
          <a:p>
            <a:pPr marL="41275">
              <a:spcBef>
                <a:spcPts val="1910"/>
              </a:spcBef>
            </a:pPr>
            <a:r>
              <a:rPr lang="es-PR" sz="2400" b="1" dirty="0">
                <a:solidFill>
                  <a:srgbClr val="0C2FB8"/>
                </a:solidFill>
                <a:latin typeface="Arial"/>
                <a:cs typeface="Arial"/>
              </a:rPr>
              <a:t>Equipo Industriales para el Levantamiento por </a:t>
            </a:r>
            <a:r>
              <a:rPr lang="es-PR" sz="2400" b="1" dirty="0" smtClean="0">
                <a:solidFill>
                  <a:srgbClr val="0C2FB8"/>
                </a:solidFill>
                <a:latin typeface="Arial"/>
                <a:cs typeface="Arial"/>
              </a:rPr>
              <a:t>Magnetismo</a:t>
            </a:r>
            <a:endParaRPr lang="en-US" sz="2400" dirty="0">
              <a:latin typeface="Arial"/>
              <a:cs typeface="Arial"/>
            </a:endParaRPr>
          </a:p>
          <a:p>
            <a:pPr>
              <a:lnSpc>
                <a:spcPct val="100000"/>
              </a:lnSpc>
              <a:spcBef>
                <a:spcPts val="5"/>
              </a:spcBef>
            </a:pPr>
            <a:endParaRPr sz="2500" dirty="0">
              <a:latin typeface="Times New Roman"/>
              <a:cs typeface="Times New Roman"/>
            </a:endParaRPr>
          </a:p>
          <a:p>
            <a:pPr marL="41275" marR="5080">
              <a:lnSpc>
                <a:spcPct val="100000"/>
              </a:lnSpc>
              <a:buClr>
                <a:srgbClr val="0000CC"/>
              </a:buClr>
            </a:pPr>
            <a:r>
              <a:rPr sz="2400" dirty="0">
                <a:latin typeface="Arial"/>
                <a:cs typeface="Arial"/>
              </a:rPr>
              <a:t>A</a:t>
            </a:r>
            <a:r>
              <a:rPr sz="2400" spc="-10" dirty="0">
                <a:latin typeface="Arial"/>
                <a:cs typeface="Arial"/>
              </a:rPr>
              <a:t>S</a:t>
            </a:r>
            <a:r>
              <a:rPr sz="2400" dirty="0">
                <a:latin typeface="Arial"/>
                <a:cs typeface="Arial"/>
              </a:rPr>
              <a:t>ME </a:t>
            </a:r>
            <a:r>
              <a:rPr lang="es-PR" sz="2400" dirty="0">
                <a:latin typeface="Arial"/>
                <a:cs typeface="Arial"/>
              </a:rPr>
              <a:t>aborda la seguridad de los aparatos magnéticos de levantamiento, incluyendo </a:t>
            </a:r>
            <a:r>
              <a:rPr lang="en-US" sz="2400" dirty="0" smtClean="0">
                <a:latin typeface="Arial"/>
                <a:cs typeface="Arial"/>
              </a:rPr>
              <a:t>:</a:t>
            </a:r>
            <a:endParaRPr lang="en-US" sz="2400" spc="10" dirty="0">
              <a:latin typeface="Arial"/>
              <a:cs typeface="Arial"/>
            </a:endParaRPr>
          </a:p>
          <a:p>
            <a:pPr marL="41275" marR="5080">
              <a:lnSpc>
                <a:spcPct val="100000"/>
              </a:lnSpc>
              <a:buClr>
                <a:srgbClr val="0000CC"/>
              </a:buClr>
            </a:pPr>
            <a:endParaRPr lang="en-US" sz="2400" spc="10" dirty="0" smtClean="0">
              <a:latin typeface="Arial"/>
              <a:cs typeface="Arial"/>
            </a:endParaRPr>
          </a:p>
          <a:p>
            <a:pPr marL="498475" indent="-457200">
              <a:lnSpc>
                <a:spcPct val="100000"/>
              </a:lnSpc>
              <a:buClr>
                <a:srgbClr val="0C2FB8"/>
              </a:buClr>
              <a:buFont typeface="Wingdings"/>
              <a:buChar char=""/>
              <a:tabLst>
                <a:tab pos="499109" algn="l"/>
              </a:tabLst>
            </a:pPr>
            <a:r>
              <a:rPr lang="es-PR" sz="2400" dirty="0">
                <a:latin typeface="Arial"/>
                <a:cs typeface="Arial"/>
              </a:rPr>
              <a:t>Calificaciones de los usuarios</a:t>
            </a:r>
          </a:p>
          <a:p>
            <a:pPr marL="498475" indent="-457200">
              <a:lnSpc>
                <a:spcPct val="100000"/>
              </a:lnSpc>
              <a:buClr>
                <a:srgbClr val="0C2FB8"/>
              </a:buClr>
              <a:buFont typeface="Wingdings"/>
              <a:buChar char=""/>
              <a:tabLst>
                <a:tab pos="499109" algn="l"/>
              </a:tabLst>
            </a:pPr>
            <a:r>
              <a:rPr lang="es-PR" sz="2400" dirty="0">
                <a:latin typeface="Arial"/>
                <a:cs typeface="Arial"/>
              </a:rPr>
              <a:t>Entrenamiento</a:t>
            </a:r>
          </a:p>
          <a:p>
            <a:pPr marL="498475" indent="-457200">
              <a:lnSpc>
                <a:spcPct val="100000"/>
              </a:lnSpc>
              <a:buClr>
                <a:srgbClr val="0C2FB8"/>
              </a:buClr>
              <a:buFont typeface="Wingdings"/>
              <a:buChar char=""/>
              <a:tabLst>
                <a:tab pos="499109" algn="l"/>
              </a:tabLst>
            </a:pPr>
            <a:r>
              <a:rPr lang="es-PR" sz="2400" dirty="0">
                <a:latin typeface="Arial"/>
                <a:cs typeface="Arial"/>
              </a:rPr>
              <a:t>Prácticas de operación</a:t>
            </a:r>
          </a:p>
        </p:txBody>
      </p:sp>
      <p:sp>
        <p:nvSpPr>
          <p:cNvPr id="4" name="object 4"/>
          <p:cNvSpPr txBox="1"/>
          <p:nvPr/>
        </p:nvSpPr>
        <p:spPr>
          <a:xfrm>
            <a:off x="1277874" y="6154612"/>
            <a:ext cx="6280150" cy="215444"/>
          </a:xfrm>
          <a:prstGeom prst="rect">
            <a:avLst/>
          </a:prstGeom>
        </p:spPr>
        <p:txBody>
          <a:bodyPr vert="horz" wrap="square" lIns="0" tIns="0" rIns="0" bIns="0" rtlCol="0">
            <a:spAutoFit/>
          </a:bodyPr>
          <a:lstStyle/>
          <a:p>
            <a:pPr marL="12700">
              <a:lnSpc>
                <a:spcPct val="100000"/>
              </a:lnSpc>
            </a:pPr>
            <a:r>
              <a:rPr lang="en-US" sz="1400" u="sng" dirty="0" smtClean="0">
                <a:solidFill>
                  <a:srgbClr val="134B71"/>
                </a:solidFill>
                <a:latin typeface="Arial"/>
                <a:cs typeface="Arial"/>
                <a:hlinkClick r:id="rId3"/>
              </a:rPr>
              <a:t>Link to Understanding lift magnet compliance</a:t>
            </a:r>
            <a:endParaRPr sz="1200" dirty="0">
              <a:latin typeface="Arial"/>
              <a:cs typeface="Arial"/>
            </a:endParaRPr>
          </a:p>
        </p:txBody>
      </p:sp>
      <p:sp>
        <p:nvSpPr>
          <p:cNvPr id="6" name="Title 5"/>
          <p:cNvSpPr>
            <a:spLocks noGrp="1"/>
          </p:cNvSpPr>
          <p:nvPr>
            <p:ph type="title"/>
          </p:nvPr>
        </p:nvSpPr>
        <p:spPr>
          <a:xfrm>
            <a:off x="457759" y="544957"/>
            <a:ext cx="8072119" cy="984885"/>
          </a:xfrm>
        </p:spPr>
        <p:txBody>
          <a:bodyPr/>
          <a:lstStyle/>
          <a:p>
            <a:r>
              <a:rPr lang="es-ES" sz="3200" kern="1200" dirty="0">
                <a:latin typeface="Arial" charset="0"/>
                <a:cs typeface="Arial" charset="0"/>
              </a:rPr>
              <a:t>Equipos 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57</a:t>
            </a:r>
          </a:p>
        </p:txBody>
      </p:sp>
      <p:sp>
        <p:nvSpPr>
          <p:cNvPr id="3" name="object 3"/>
          <p:cNvSpPr txBox="1"/>
          <p:nvPr/>
        </p:nvSpPr>
        <p:spPr>
          <a:xfrm>
            <a:off x="535939" y="1557588"/>
            <a:ext cx="8084693" cy="3952364"/>
          </a:xfrm>
          <a:prstGeom prst="rect">
            <a:avLst/>
          </a:prstGeom>
        </p:spPr>
        <p:txBody>
          <a:bodyPr vert="horz" wrap="square" lIns="0" tIns="0" rIns="0" bIns="0" rtlCol="0">
            <a:spAutoFit/>
          </a:bodyPr>
          <a:lstStyle/>
          <a:p>
            <a:pPr marL="41275">
              <a:spcBef>
                <a:spcPts val="1910"/>
              </a:spcBef>
            </a:pPr>
            <a:r>
              <a:rPr lang="es-PR" sz="2400" b="1" dirty="0">
                <a:solidFill>
                  <a:srgbClr val="0C2FB8"/>
                </a:solidFill>
                <a:latin typeface="Arial"/>
                <a:cs typeface="Arial"/>
              </a:rPr>
              <a:t>Equipo Industriales para el Levantamiento por Magnetismo</a:t>
            </a:r>
            <a:endParaRPr lang="en-US" sz="2400" dirty="0">
              <a:latin typeface="Arial"/>
              <a:cs typeface="Arial"/>
            </a:endParaRPr>
          </a:p>
          <a:p>
            <a:pPr marL="41275">
              <a:lnSpc>
                <a:spcPct val="100000"/>
              </a:lnSpc>
              <a:spcBef>
                <a:spcPts val="1910"/>
              </a:spcBef>
            </a:pPr>
            <a:r>
              <a:rPr lang="es-PR" sz="2400" dirty="0">
                <a:latin typeface="Arial"/>
                <a:cs typeface="Arial"/>
              </a:rPr>
              <a:t>Tres tipos principales de imanes </a:t>
            </a:r>
            <a:r>
              <a:rPr lang="en-US" sz="2400" dirty="0" smtClean="0">
                <a:latin typeface="Arial"/>
                <a:cs typeface="Arial"/>
              </a:rPr>
              <a:t>:</a:t>
            </a:r>
            <a:endParaRPr sz="2900" dirty="0">
              <a:latin typeface="Times New Roman"/>
              <a:cs typeface="Times New Roman"/>
            </a:endParaRPr>
          </a:p>
          <a:p>
            <a:pPr marL="498475" indent="-457200">
              <a:lnSpc>
                <a:spcPct val="100000"/>
              </a:lnSpc>
              <a:buClr>
                <a:srgbClr val="0C2FB8"/>
              </a:buClr>
              <a:buFont typeface="Wingdings"/>
              <a:buChar char=""/>
              <a:tabLst>
                <a:tab pos="499109" algn="l"/>
              </a:tabLst>
            </a:pPr>
            <a:r>
              <a:rPr sz="2400" dirty="0" err="1" smtClean="0">
                <a:latin typeface="Arial"/>
                <a:cs typeface="Arial"/>
              </a:rPr>
              <a:t>E</a:t>
            </a:r>
            <a:r>
              <a:rPr sz="2400" spc="-10" dirty="0" err="1" smtClean="0">
                <a:latin typeface="Arial"/>
                <a:cs typeface="Arial"/>
              </a:rPr>
              <a:t>l</a:t>
            </a:r>
            <a:r>
              <a:rPr sz="2400" dirty="0" err="1" smtClean="0">
                <a:latin typeface="Arial"/>
                <a:cs typeface="Arial"/>
              </a:rPr>
              <a:t>ectromagn</a:t>
            </a:r>
            <a:r>
              <a:rPr lang="en-US" sz="2400" dirty="0" err="1" smtClean="0">
                <a:latin typeface="Arial"/>
                <a:cs typeface="Arial"/>
              </a:rPr>
              <a:t>é</a:t>
            </a:r>
            <a:r>
              <a:rPr sz="2400" dirty="0" err="1" smtClean="0">
                <a:latin typeface="Arial"/>
                <a:cs typeface="Arial"/>
              </a:rPr>
              <a:t>t</a:t>
            </a:r>
            <a:r>
              <a:rPr lang="en-US" sz="2400" dirty="0" err="1" smtClean="0">
                <a:latin typeface="Arial"/>
                <a:cs typeface="Arial"/>
              </a:rPr>
              <a:t>icos</a:t>
            </a:r>
            <a:endParaRPr sz="2400" dirty="0">
              <a:latin typeface="Arial"/>
              <a:cs typeface="Arial"/>
            </a:endParaRPr>
          </a:p>
          <a:p>
            <a:pPr marL="498475" indent="-457200">
              <a:lnSpc>
                <a:spcPct val="100000"/>
              </a:lnSpc>
              <a:buClr>
                <a:srgbClr val="0C2FB8"/>
              </a:buClr>
              <a:buFont typeface="Wingdings"/>
              <a:buChar char=""/>
              <a:tabLst>
                <a:tab pos="499109" algn="l"/>
              </a:tabLst>
            </a:pPr>
            <a:r>
              <a:rPr lang="en-US" sz="2400" dirty="0" err="1" smtClean="0">
                <a:latin typeface="Arial"/>
                <a:cs typeface="Arial"/>
              </a:rPr>
              <a:t>Imanes</a:t>
            </a:r>
            <a:r>
              <a:rPr lang="en-US" sz="2400" dirty="0" smtClean="0">
                <a:latin typeface="Arial"/>
                <a:cs typeface="Arial"/>
              </a:rPr>
              <a:t> </a:t>
            </a:r>
            <a:r>
              <a:rPr lang="en-US" sz="2400" dirty="0" err="1" smtClean="0">
                <a:latin typeface="Arial"/>
                <a:cs typeface="Arial"/>
              </a:rPr>
              <a:t>permanente</a:t>
            </a:r>
            <a:endParaRPr sz="2400" dirty="0">
              <a:latin typeface="Arial"/>
              <a:cs typeface="Arial"/>
            </a:endParaRPr>
          </a:p>
          <a:p>
            <a:pPr marL="498475" indent="-457200">
              <a:lnSpc>
                <a:spcPct val="100000"/>
              </a:lnSpc>
              <a:buClr>
                <a:srgbClr val="0C2FB8"/>
              </a:buClr>
              <a:buFont typeface="Wingdings"/>
              <a:buChar char=""/>
              <a:tabLst>
                <a:tab pos="499109" algn="l"/>
              </a:tabLst>
            </a:pPr>
            <a:r>
              <a:rPr lang="es-PR" sz="2400" dirty="0">
                <a:latin typeface="Arial"/>
                <a:cs typeface="Arial"/>
              </a:rPr>
              <a:t>Imanes </a:t>
            </a:r>
            <a:r>
              <a:rPr lang="es-PR" sz="2400" dirty="0" smtClean="0">
                <a:latin typeface="Arial"/>
                <a:cs typeface="Arial"/>
              </a:rPr>
              <a:t>electro-permanente</a:t>
            </a:r>
            <a:endParaRPr lang="es-PR" sz="2400" dirty="0">
              <a:latin typeface="Arial"/>
              <a:cs typeface="Arial"/>
            </a:endParaRPr>
          </a:p>
          <a:p>
            <a:pPr>
              <a:lnSpc>
                <a:spcPct val="100000"/>
              </a:lnSpc>
              <a:spcBef>
                <a:spcPts val="8"/>
              </a:spcBef>
            </a:pPr>
            <a:endParaRPr sz="2500" dirty="0">
              <a:latin typeface="Times New Roman"/>
              <a:cs typeface="Times New Roman"/>
            </a:endParaRPr>
          </a:p>
          <a:p>
            <a:pPr marL="41275">
              <a:lnSpc>
                <a:spcPct val="100000"/>
              </a:lnSpc>
            </a:pPr>
            <a:r>
              <a:rPr lang="es-PR" sz="2400" dirty="0">
                <a:latin typeface="Arial"/>
                <a:cs typeface="Arial"/>
              </a:rPr>
              <a:t>Los tres pueden ser utilizados para levantar metales ferrosos tales como placas, </a:t>
            </a:r>
            <a:r>
              <a:rPr lang="es-PR" sz="2400" dirty="0" smtClean="0">
                <a:latin typeface="Arial"/>
                <a:cs typeface="Arial"/>
              </a:rPr>
              <a:t>perfiles </a:t>
            </a:r>
            <a:r>
              <a:rPr lang="es-PR" sz="2400" dirty="0">
                <a:latin typeface="Arial"/>
                <a:cs typeface="Arial"/>
              </a:rPr>
              <a:t>estructurales, bobinas </a:t>
            </a:r>
            <a:r>
              <a:rPr lang="es-PR" sz="2400" dirty="0" smtClean="0">
                <a:latin typeface="Arial"/>
                <a:cs typeface="Arial"/>
              </a:rPr>
              <a:t>etc.</a:t>
            </a:r>
            <a:endParaRPr sz="2400" dirty="0">
              <a:latin typeface="Arial"/>
              <a:cs typeface="Arial"/>
            </a:endParaRPr>
          </a:p>
        </p:txBody>
      </p:sp>
      <p:sp>
        <p:nvSpPr>
          <p:cNvPr id="4" name="object 4"/>
          <p:cNvSpPr txBox="1"/>
          <p:nvPr/>
        </p:nvSpPr>
        <p:spPr>
          <a:xfrm>
            <a:off x="1933194" y="6200637"/>
            <a:ext cx="4789170"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3"/>
              </a:rPr>
              <a:t>Link to Magnetics 101 on Walker Magnetics Website</a:t>
            </a:r>
            <a:endParaRPr sz="1400" dirty="0">
              <a:latin typeface="Arial"/>
              <a:cs typeface="Arial"/>
            </a:endParaRPr>
          </a:p>
        </p:txBody>
      </p:sp>
      <p:sp>
        <p:nvSpPr>
          <p:cNvPr id="6" name="Title 5"/>
          <p:cNvSpPr>
            <a:spLocks noGrp="1"/>
          </p:cNvSpPr>
          <p:nvPr>
            <p:ph type="title"/>
          </p:nvPr>
        </p:nvSpPr>
        <p:spPr>
          <a:xfrm>
            <a:off x="425674" y="439231"/>
            <a:ext cx="8072119" cy="984885"/>
          </a:xfrm>
        </p:spPr>
        <p:txBody>
          <a:bodyPr/>
          <a:lstStyle/>
          <a:p>
            <a:r>
              <a:rPr lang="es-ES" sz="3200" kern="1200" dirty="0">
                <a:latin typeface="Arial" charset="0"/>
                <a:cs typeface="Arial" charset="0"/>
              </a:rPr>
              <a:t>Equipos 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58</a:t>
            </a:r>
          </a:p>
        </p:txBody>
      </p:sp>
      <p:sp>
        <p:nvSpPr>
          <p:cNvPr id="3" name="object 3"/>
          <p:cNvSpPr txBox="1"/>
          <p:nvPr/>
        </p:nvSpPr>
        <p:spPr>
          <a:xfrm>
            <a:off x="500081" y="1613723"/>
            <a:ext cx="8120552" cy="4801314"/>
          </a:xfrm>
          <a:prstGeom prst="rect">
            <a:avLst/>
          </a:prstGeom>
        </p:spPr>
        <p:txBody>
          <a:bodyPr vert="horz" wrap="square" lIns="0" tIns="0" rIns="0" bIns="0" rtlCol="0">
            <a:spAutoFit/>
          </a:bodyPr>
          <a:lstStyle/>
          <a:p>
            <a:pPr marL="41275">
              <a:spcBef>
                <a:spcPts val="1910"/>
              </a:spcBef>
            </a:pPr>
            <a:r>
              <a:rPr lang="es-PR" sz="2400" b="1" dirty="0">
                <a:solidFill>
                  <a:srgbClr val="0C2FB8"/>
                </a:solidFill>
                <a:latin typeface="Arial"/>
                <a:cs typeface="Arial"/>
              </a:rPr>
              <a:t>Equipo Industriales para el Levantamiento por </a:t>
            </a:r>
            <a:r>
              <a:rPr lang="es-PR" sz="2400" b="1" dirty="0" smtClean="0">
                <a:solidFill>
                  <a:srgbClr val="0C2FB8"/>
                </a:solidFill>
                <a:latin typeface="Arial"/>
                <a:cs typeface="Arial"/>
              </a:rPr>
              <a:t>Magnetismo</a:t>
            </a:r>
            <a:endParaRPr sz="2500" dirty="0">
              <a:latin typeface="Times New Roman"/>
              <a:cs typeface="Times New Roman"/>
            </a:endParaRPr>
          </a:p>
          <a:p>
            <a:pPr marL="384175" marR="139700" indent="-342900">
              <a:lnSpc>
                <a:spcPct val="100000"/>
              </a:lnSpc>
              <a:buClr>
                <a:srgbClr val="0C2FB8"/>
              </a:buClr>
              <a:buFont typeface="Wingdings"/>
              <a:buChar char=""/>
              <a:tabLst>
                <a:tab pos="384810" algn="l"/>
              </a:tabLst>
            </a:pPr>
            <a:r>
              <a:rPr lang="es-PR" sz="2400" dirty="0">
                <a:latin typeface="Arial"/>
                <a:cs typeface="Arial"/>
              </a:rPr>
              <a:t>Los imanes permanentes tendrán </a:t>
            </a:r>
            <a:r>
              <a:rPr lang="es-PR" sz="2400" dirty="0" smtClean="0">
                <a:latin typeface="Arial"/>
                <a:cs typeface="Arial"/>
              </a:rPr>
              <a:t>típicamente la </a:t>
            </a:r>
            <a:r>
              <a:rPr lang="es-PR" sz="2400" dirty="0">
                <a:latin typeface="Arial"/>
                <a:cs typeface="Arial"/>
              </a:rPr>
              <a:t>posición </a:t>
            </a:r>
            <a:r>
              <a:rPr lang="es-PR" sz="2400" dirty="0" smtClean="0">
                <a:latin typeface="Arial"/>
                <a:cs typeface="Arial"/>
              </a:rPr>
              <a:t>de </a:t>
            </a:r>
            <a:r>
              <a:rPr lang="es-PR" sz="2400" dirty="0">
                <a:latin typeface="Arial"/>
                <a:cs typeface="Arial"/>
              </a:rPr>
              <a:t>encendido “</a:t>
            </a:r>
            <a:r>
              <a:rPr lang="es-PR" sz="2400" dirty="0" err="1">
                <a:latin typeface="Arial"/>
                <a:cs typeface="Arial"/>
              </a:rPr>
              <a:t>on</a:t>
            </a:r>
            <a:r>
              <a:rPr lang="es-PR" sz="2400" dirty="0">
                <a:latin typeface="Arial"/>
                <a:cs typeface="Arial"/>
              </a:rPr>
              <a:t>” y </a:t>
            </a:r>
            <a:r>
              <a:rPr lang="es-PR" sz="2400" dirty="0" smtClean="0">
                <a:latin typeface="Arial"/>
                <a:cs typeface="Arial"/>
              </a:rPr>
              <a:t>apagado </a:t>
            </a:r>
            <a:r>
              <a:rPr lang="es-PR" sz="2400" dirty="0">
                <a:latin typeface="Arial"/>
                <a:cs typeface="Arial"/>
              </a:rPr>
              <a:t>“of</a:t>
            </a:r>
            <a:r>
              <a:rPr lang="es-PR" sz="2400" spc="5" dirty="0">
                <a:latin typeface="Arial"/>
                <a:cs typeface="Arial"/>
              </a:rPr>
              <a:t>f</a:t>
            </a:r>
            <a:r>
              <a:rPr lang="es-PR" sz="2400" dirty="0" smtClean="0">
                <a:latin typeface="Arial"/>
                <a:cs typeface="Arial"/>
              </a:rPr>
              <a:t>”. </a:t>
            </a:r>
            <a:r>
              <a:rPr lang="es-PR" sz="2400" dirty="0">
                <a:latin typeface="Arial"/>
                <a:cs typeface="Arial"/>
              </a:rPr>
              <a:t>El operador conecta el imán utilizando la posición </a:t>
            </a:r>
            <a:r>
              <a:rPr lang="es-PR" sz="2400" dirty="0" smtClean="0">
                <a:latin typeface="Arial"/>
                <a:cs typeface="Arial"/>
              </a:rPr>
              <a:t>de </a:t>
            </a:r>
            <a:r>
              <a:rPr lang="es-PR" sz="2400" dirty="0">
                <a:latin typeface="Arial"/>
                <a:cs typeface="Arial"/>
              </a:rPr>
              <a:t>encendido “</a:t>
            </a:r>
            <a:r>
              <a:rPr lang="es-PR" sz="2400" dirty="0" err="1">
                <a:latin typeface="Arial"/>
                <a:cs typeface="Arial"/>
              </a:rPr>
              <a:t>on</a:t>
            </a:r>
            <a:r>
              <a:rPr lang="es-PR" sz="2400" dirty="0" smtClean="0">
                <a:latin typeface="Arial"/>
                <a:cs typeface="Arial"/>
              </a:rPr>
              <a:t>”.</a:t>
            </a:r>
            <a:endParaRPr lang="es-PR" sz="2400" dirty="0">
              <a:latin typeface="Arial"/>
              <a:cs typeface="Arial"/>
            </a:endParaRPr>
          </a:p>
          <a:p>
            <a:pPr marL="384175" marR="139700" indent="-342900">
              <a:lnSpc>
                <a:spcPct val="100000"/>
              </a:lnSpc>
              <a:buClr>
                <a:srgbClr val="0C2FB8"/>
              </a:buClr>
              <a:buFont typeface="Wingdings"/>
              <a:buChar char=""/>
              <a:tabLst>
                <a:tab pos="384810" algn="l"/>
              </a:tabLst>
            </a:pPr>
            <a:r>
              <a:rPr lang="es-PR" sz="2400" dirty="0" smtClean="0">
                <a:latin typeface="Arial"/>
                <a:cs typeface="Arial"/>
              </a:rPr>
              <a:t>Pasadores de seguridad </a:t>
            </a:r>
            <a:r>
              <a:rPr lang="es-PR" sz="2400" dirty="0">
                <a:latin typeface="Arial"/>
                <a:cs typeface="Arial"/>
              </a:rPr>
              <a:t>se </a:t>
            </a:r>
            <a:r>
              <a:rPr lang="es-PR" sz="2400" dirty="0" smtClean="0">
                <a:latin typeface="Arial"/>
                <a:cs typeface="Arial"/>
              </a:rPr>
              <a:t>dedican a </a:t>
            </a:r>
            <a:r>
              <a:rPr lang="es-PR" sz="2400" dirty="0">
                <a:latin typeface="Arial"/>
                <a:cs typeface="Arial"/>
              </a:rPr>
              <a:t>proteger contra </a:t>
            </a:r>
            <a:r>
              <a:rPr lang="es-PR" sz="2400" dirty="0" smtClean="0">
                <a:latin typeface="Arial"/>
                <a:cs typeface="Arial"/>
              </a:rPr>
              <a:t>el </a:t>
            </a:r>
            <a:r>
              <a:rPr lang="es-PR" sz="2400" dirty="0">
                <a:latin typeface="Arial"/>
                <a:cs typeface="Arial"/>
              </a:rPr>
              <a:t>cambio accidental </a:t>
            </a:r>
            <a:r>
              <a:rPr lang="es-PR" sz="2400" dirty="0" smtClean="0">
                <a:latin typeface="Arial"/>
                <a:cs typeface="Arial"/>
              </a:rPr>
              <a:t>en </a:t>
            </a:r>
            <a:r>
              <a:rPr lang="es-PR" sz="2400" dirty="0">
                <a:latin typeface="Arial"/>
                <a:cs typeface="Arial"/>
              </a:rPr>
              <a:t>la posición </a:t>
            </a:r>
            <a:r>
              <a:rPr lang="es-PR" sz="2400" dirty="0" smtClean="0">
                <a:latin typeface="Arial"/>
                <a:cs typeface="Arial"/>
              </a:rPr>
              <a:t>apagado “off” </a:t>
            </a:r>
            <a:r>
              <a:rPr lang="es-PR" sz="2400" dirty="0">
                <a:latin typeface="Arial"/>
                <a:cs typeface="Arial"/>
              </a:rPr>
              <a:t>y desacoplar el </a:t>
            </a:r>
            <a:r>
              <a:rPr lang="es-PR" sz="2400" dirty="0" smtClean="0">
                <a:latin typeface="Arial"/>
                <a:cs typeface="Arial"/>
              </a:rPr>
              <a:t>imán.</a:t>
            </a:r>
            <a:endParaRPr lang="es-PR" sz="2400" dirty="0">
              <a:latin typeface="Arial"/>
              <a:cs typeface="Arial"/>
            </a:endParaRPr>
          </a:p>
          <a:p>
            <a:pPr marL="41275" marR="139700">
              <a:lnSpc>
                <a:spcPct val="100000"/>
              </a:lnSpc>
              <a:buClr>
                <a:srgbClr val="0C2FB8"/>
              </a:buClr>
              <a:tabLst>
                <a:tab pos="384810" algn="l"/>
              </a:tabLst>
            </a:pPr>
            <a:endParaRPr lang="es-PR" sz="2400" dirty="0">
              <a:latin typeface="Arial"/>
              <a:cs typeface="Arial"/>
            </a:endParaRPr>
          </a:p>
          <a:p>
            <a:pPr marL="384175" marR="139700" indent="-342900">
              <a:lnSpc>
                <a:spcPct val="100000"/>
              </a:lnSpc>
              <a:buClr>
                <a:srgbClr val="0C2FB8"/>
              </a:buClr>
              <a:buFont typeface="Wingdings"/>
              <a:buChar char=""/>
              <a:tabLst>
                <a:tab pos="384810" algn="l"/>
              </a:tabLst>
            </a:pPr>
            <a:r>
              <a:rPr lang="es-PR" sz="2400" dirty="0">
                <a:latin typeface="Arial"/>
                <a:cs typeface="Arial"/>
              </a:rPr>
              <a:t>También puede incluir características de </a:t>
            </a:r>
            <a:r>
              <a:rPr lang="es-PR" sz="2400" dirty="0" smtClean="0">
                <a:latin typeface="Arial"/>
                <a:cs typeface="Arial"/>
              </a:rPr>
              <a:t>levantamiento seguro que pueden ser utilizadas </a:t>
            </a:r>
            <a:r>
              <a:rPr lang="es-PR" sz="2400" dirty="0">
                <a:latin typeface="Arial"/>
                <a:cs typeface="Arial"/>
              </a:rPr>
              <a:t>para probar la carga antes </a:t>
            </a:r>
            <a:r>
              <a:rPr lang="es-PR" sz="2400" dirty="0" smtClean="0">
                <a:latin typeface="Arial"/>
                <a:cs typeface="Arial"/>
              </a:rPr>
              <a:t>de un levantamiento.</a:t>
            </a:r>
            <a:endParaRPr sz="2400" dirty="0">
              <a:latin typeface="Arial"/>
              <a:cs typeface="Arial"/>
            </a:endParaRPr>
          </a:p>
        </p:txBody>
      </p:sp>
      <p:sp>
        <p:nvSpPr>
          <p:cNvPr id="5" name="Title 4"/>
          <p:cNvSpPr>
            <a:spLocks noGrp="1"/>
          </p:cNvSpPr>
          <p:nvPr>
            <p:ph type="title"/>
          </p:nvPr>
        </p:nvSpPr>
        <p:spPr>
          <a:xfrm>
            <a:off x="228600" y="598713"/>
            <a:ext cx="8072119" cy="984885"/>
          </a:xfrm>
        </p:spPr>
        <p:txBody>
          <a:bodyPr/>
          <a:lstStyle/>
          <a:p>
            <a:r>
              <a:rPr lang="es-ES" sz="3200" kern="1200" dirty="0" smtClean="0">
                <a:latin typeface="Arial" charset="0"/>
                <a:cs typeface="Arial" charset="0"/>
              </a:rPr>
              <a:t>  Equipos </a:t>
            </a:r>
            <a:r>
              <a:rPr lang="es-ES" sz="3200" kern="1200" dirty="0">
                <a:latin typeface="Arial" charset="0"/>
                <a:cs typeface="Arial" charset="0"/>
              </a:rPr>
              <a:t>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6964" y="1471374"/>
            <a:ext cx="5257800" cy="4298613"/>
          </a:xfrm>
          <a:prstGeom prst="rect">
            <a:avLst/>
          </a:prstGeom>
        </p:spPr>
        <p:txBody>
          <a:bodyPr vert="horz" wrap="square" lIns="0" tIns="0" rIns="0" bIns="0" rtlCol="0">
            <a:spAutoFit/>
          </a:bodyPr>
          <a:lstStyle/>
          <a:p>
            <a:pPr marL="88900" marR="3206115" indent="-76200">
              <a:lnSpc>
                <a:spcPts val="5150"/>
              </a:lnSpc>
            </a:pPr>
            <a:r>
              <a:rPr lang="es-PR" sz="2400" b="1" dirty="0" smtClean="0">
                <a:solidFill>
                  <a:srgbClr val="0C2FB8"/>
                </a:solidFill>
                <a:latin typeface="Arial"/>
                <a:cs typeface="Arial"/>
              </a:rPr>
              <a:t>Trabajadores</a:t>
            </a:r>
            <a:r>
              <a:rPr lang="en-US" sz="2400" b="1" dirty="0" smtClean="0">
                <a:solidFill>
                  <a:srgbClr val="0C2FB8"/>
                </a:solidFill>
                <a:latin typeface="Arial"/>
                <a:cs typeface="Arial"/>
              </a:rPr>
              <a:t>:</a:t>
            </a:r>
          </a:p>
          <a:p>
            <a:pPr marL="88900" marR="3206115" indent="-76200"/>
            <a:endParaRPr sz="2000" dirty="0">
              <a:latin typeface="Times New Roman"/>
              <a:cs typeface="Times New Roman"/>
            </a:endParaRPr>
          </a:p>
          <a:p>
            <a:pPr marL="603885" marR="5080" indent="-514984">
              <a:lnSpc>
                <a:spcPct val="100000"/>
              </a:lnSpc>
              <a:buClr>
                <a:srgbClr val="0C2FB8"/>
              </a:buClr>
              <a:buFont typeface="Wingdings"/>
              <a:buChar char=""/>
              <a:tabLst>
                <a:tab pos="604520" algn="l"/>
              </a:tabLst>
            </a:pPr>
            <a:r>
              <a:rPr lang="en-US" sz="2400" dirty="0" smtClean="0">
                <a:latin typeface="Arial"/>
                <a:cs typeface="Arial"/>
              </a:rPr>
              <a:t>Los </a:t>
            </a:r>
            <a:r>
              <a:rPr lang="es-PR" sz="2400" dirty="0" smtClean="0">
                <a:latin typeface="Arial"/>
                <a:cs typeface="Arial"/>
              </a:rPr>
              <a:t>trabajadores son una parte clave de la cadena de manejo</a:t>
            </a:r>
            <a:r>
              <a:rPr lang="en-US" sz="2400" dirty="0" smtClean="0">
                <a:latin typeface="Arial"/>
                <a:cs typeface="Arial"/>
              </a:rPr>
              <a:t> de materiales.</a:t>
            </a:r>
          </a:p>
          <a:p>
            <a:pPr marL="603885" marR="5080" indent="-514984">
              <a:lnSpc>
                <a:spcPct val="100000"/>
              </a:lnSpc>
              <a:buClr>
                <a:srgbClr val="0C2FB8"/>
              </a:buClr>
              <a:buFont typeface="Wingdings"/>
              <a:buChar char=""/>
              <a:tabLst>
                <a:tab pos="604520" algn="l"/>
              </a:tabLst>
            </a:pPr>
            <a:r>
              <a:rPr lang="en-US" sz="2400" spc="-10" dirty="0" smtClean="0">
                <a:latin typeface="Arial"/>
                <a:cs typeface="Arial"/>
              </a:rPr>
              <a:t>El </a:t>
            </a:r>
            <a:r>
              <a:rPr lang="es-PR" sz="2400" spc="-10" dirty="0" smtClean="0">
                <a:latin typeface="Arial"/>
                <a:cs typeface="Arial"/>
              </a:rPr>
              <a:t>uso de equipo para ayudar a realizar un trabajo más fácil puede conducir a ciertas lesiones.</a:t>
            </a:r>
            <a:endParaRPr lang="es-PR" sz="2400" dirty="0" smtClean="0">
              <a:latin typeface="Arial"/>
              <a:cs typeface="Arial"/>
            </a:endParaRPr>
          </a:p>
          <a:p>
            <a:pPr marL="603885" indent="-514984">
              <a:lnSpc>
                <a:spcPct val="100000"/>
              </a:lnSpc>
              <a:buClr>
                <a:srgbClr val="0C2FB8"/>
              </a:buClr>
              <a:buFont typeface="Wingdings"/>
              <a:buChar char=""/>
              <a:tabLst>
                <a:tab pos="604520" algn="l"/>
              </a:tabLst>
            </a:pPr>
            <a:r>
              <a:rPr lang="es-PR" sz="2400" dirty="0" smtClean="0">
                <a:latin typeface="Arial"/>
                <a:cs typeface="Arial"/>
              </a:rPr>
              <a:t>Utilizar las técnicas de levantamiento apropiadas para evitar lesiones. (Módulo </a:t>
            </a:r>
            <a:r>
              <a:rPr lang="en-US" sz="2400" dirty="0" smtClean="0">
                <a:latin typeface="Arial"/>
                <a:cs typeface="Arial"/>
              </a:rPr>
              <a:t>5)</a:t>
            </a:r>
            <a:endParaRPr sz="2400" dirty="0">
              <a:latin typeface="Arial"/>
              <a:cs typeface="Arial"/>
            </a:endParaRPr>
          </a:p>
        </p:txBody>
      </p:sp>
      <p:sp>
        <p:nvSpPr>
          <p:cNvPr id="4" name="object 4"/>
          <p:cNvSpPr txBox="1"/>
          <p:nvPr/>
        </p:nvSpPr>
        <p:spPr>
          <a:xfrm>
            <a:off x="8734170" y="6410302"/>
            <a:ext cx="110489"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5</a:t>
            </a:r>
            <a:endParaRPr sz="1200">
              <a:latin typeface="Arial"/>
              <a:cs typeface="Arial"/>
            </a:endParaRPr>
          </a:p>
        </p:txBody>
      </p:sp>
      <p:sp>
        <p:nvSpPr>
          <p:cNvPr id="5" name="object 5" title="Foto - Obreros trabajando en la fabricación"/>
          <p:cNvSpPr/>
          <p:nvPr/>
        </p:nvSpPr>
        <p:spPr>
          <a:xfrm>
            <a:off x="5704764" y="2457061"/>
            <a:ext cx="3162641" cy="296875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Foto - Obreros trabajando en la fabricación"/>
          <p:cNvSpPr txBox="1"/>
          <p:nvPr/>
        </p:nvSpPr>
        <p:spPr>
          <a:xfrm>
            <a:off x="5704764" y="5739507"/>
            <a:ext cx="3162641" cy="215444"/>
          </a:xfrm>
          <a:prstGeom prst="rect">
            <a:avLst/>
          </a:prstGeom>
        </p:spPr>
        <p:txBody>
          <a:bodyPr vert="horz" wrap="square" lIns="0" tIns="0" rIns="0" bIns="0" rtlCol="0">
            <a:spAutoFit/>
          </a:bodyPr>
          <a:lstStyle/>
          <a:p>
            <a:pPr marL="12700">
              <a:lnSpc>
                <a:spcPct val="100000"/>
              </a:lnSpc>
            </a:pPr>
            <a:r>
              <a:rPr lang="es-PR" sz="1400" spc="15" dirty="0" smtClean="0">
                <a:latin typeface="Arial"/>
                <a:cs typeface="Arial"/>
              </a:rPr>
              <a:t>Obreros trabajando en la fabricación</a:t>
            </a:r>
            <a:r>
              <a:rPr lang="en-US" sz="1400" spc="15" dirty="0" smtClean="0">
                <a:latin typeface="Arial"/>
                <a:cs typeface="Arial"/>
              </a:rPr>
              <a:t>.</a:t>
            </a:r>
            <a:endParaRPr sz="1400" dirty="0">
              <a:latin typeface="Arial"/>
              <a:cs typeface="Arial"/>
            </a:endParaRPr>
          </a:p>
        </p:txBody>
      </p:sp>
      <p:sp>
        <p:nvSpPr>
          <p:cNvPr id="8" name="object 2"/>
          <p:cNvSpPr txBox="1"/>
          <p:nvPr/>
        </p:nvSpPr>
        <p:spPr>
          <a:xfrm>
            <a:off x="446964" y="1105019"/>
            <a:ext cx="1611312" cy="369332"/>
          </a:xfrm>
          <a:prstGeom prst="rect">
            <a:avLst/>
          </a:prstGeom>
        </p:spPr>
        <p:txBody>
          <a:bodyPr vert="horz" wrap="square" lIns="0" tIns="0" rIns="0" bIns="0" rtlCol="0">
            <a:spAutoFit/>
          </a:bodyPr>
          <a:lstStyle/>
          <a:p>
            <a:pPr marL="12700">
              <a:lnSpc>
                <a:spcPct val="100000"/>
              </a:lnSpc>
              <a:spcBef>
                <a:spcPts val="35"/>
              </a:spcBef>
            </a:pPr>
            <a:r>
              <a:rPr lang="es-ES" sz="2400" b="1" dirty="0" smtClean="0">
                <a:solidFill>
                  <a:srgbClr val="0C2FB8"/>
                </a:solidFill>
                <a:latin typeface="Arial" charset="0"/>
                <a:cs typeface="Arial" charset="0"/>
              </a:rPr>
              <a:t>Módulo </a:t>
            </a:r>
            <a:r>
              <a:rPr lang="es-ES" sz="2400" b="1" dirty="0" smtClean="0">
                <a:solidFill>
                  <a:srgbClr val="0C2FB8"/>
                </a:solidFill>
                <a:latin typeface="Arial" charset="0"/>
                <a:cs typeface="Arial" charset="0"/>
              </a:rPr>
              <a:t>2</a:t>
            </a:r>
            <a:endParaRPr lang="es-ES" sz="2400" b="1" dirty="0">
              <a:solidFill>
                <a:srgbClr val="0C2FB8"/>
              </a:solidFill>
              <a:latin typeface="Arial" charset="0"/>
              <a:cs typeface="Arial" charset="0"/>
            </a:endParaRPr>
          </a:p>
        </p:txBody>
      </p:sp>
      <p:sp>
        <p:nvSpPr>
          <p:cNvPr id="2" name="Title 1"/>
          <p:cNvSpPr>
            <a:spLocks noGrp="1"/>
          </p:cNvSpPr>
          <p:nvPr>
            <p:ph type="title"/>
          </p:nvPr>
        </p:nvSpPr>
        <p:spPr>
          <a:xfrm>
            <a:off x="446964" y="483530"/>
            <a:ext cx="8072119" cy="553998"/>
          </a:xfrm>
        </p:spPr>
        <p:txBody>
          <a:bodyPr/>
          <a:lstStyle/>
          <a:p>
            <a:r>
              <a:rPr lang="es-ES" dirty="0">
                <a:latin typeface="Arial" charset="0"/>
                <a:cs typeface="Arial" charset="0"/>
              </a:rPr>
              <a:t>Equipo para el Manejo de </a:t>
            </a:r>
            <a:r>
              <a:rPr lang="es-ES" dirty="0" smtClean="0">
                <a:latin typeface="Arial" charset="0"/>
                <a:cs typeface="Arial" charset="0"/>
              </a:rPr>
              <a:t>Materiales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59</a:t>
            </a:r>
          </a:p>
        </p:txBody>
      </p:sp>
      <p:sp>
        <p:nvSpPr>
          <p:cNvPr id="3" name="object 3"/>
          <p:cNvSpPr txBox="1">
            <a:spLocks noGrp="1"/>
          </p:cNvSpPr>
          <p:nvPr>
            <p:ph type="body" idx="4294967295"/>
          </p:nvPr>
        </p:nvSpPr>
        <p:spPr>
          <a:xfrm>
            <a:off x="0" y="1684338"/>
            <a:ext cx="8515350" cy="4616450"/>
          </a:xfrm>
          <a:prstGeom prst="rect">
            <a:avLst/>
          </a:prstGeom>
        </p:spPr>
        <p:txBody>
          <a:bodyPr vert="horz" wrap="square" lIns="0" tIns="0" rIns="0" bIns="0" rtlCol="0">
            <a:spAutoFit/>
          </a:bodyPr>
          <a:lstStyle/>
          <a:p>
            <a:pPr marL="273685">
              <a:lnSpc>
                <a:spcPct val="100000"/>
              </a:lnSpc>
            </a:pPr>
            <a:r>
              <a:rPr lang="es-PR" sz="2000" dirty="0" smtClean="0"/>
              <a:t>Peligros Potenciales de Imanes: Caídas de Cargas</a:t>
            </a:r>
          </a:p>
          <a:p>
            <a:pPr marL="616585" indent="-342900">
              <a:lnSpc>
                <a:spcPct val="100000"/>
              </a:lnSpc>
              <a:buFont typeface="Wingdings" panose="05000000000000000000" pitchFamily="2" charset="2"/>
              <a:buChar char="q"/>
            </a:pPr>
            <a:r>
              <a:rPr lang="es-PR" sz="2000" b="0" dirty="0" smtClean="0">
                <a:solidFill>
                  <a:schemeClr val="tx1"/>
                </a:solidFill>
              </a:rPr>
              <a:t>"Atrapado entre" Las lesiones pueden variar desde pillarse, aplastarse hasta amputaciones “atrapado entre” debido a:</a:t>
            </a:r>
          </a:p>
          <a:p>
            <a:pPr marL="616585" indent="-342900">
              <a:lnSpc>
                <a:spcPct val="100000"/>
              </a:lnSpc>
              <a:buFont typeface="Wingdings" panose="05000000000000000000" pitchFamily="2" charset="2"/>
              <a:buChar char="q"/>
            </a:pPr>
            <a:r>
              <a:rPr lang="es-PR" sz="2000" b="0" dirty="0" smtClean="0">
                <a:solidFill>
                  <a:schemeClr val="tx1"/>
                </a:solidFill>
              </a:rPr>
              <a:t>Caída de cargas</a:t>
            </a:r>
          </a:p>
          <a:p>
            <a:pPr marL="616585" indent="-342900">
              <a:lnSpc>
                <a:spcPct val="100000"/>
              </a:lnSpc>
              <a:buFont typeface="Wingdings" panose="05000000000000000000" pitchFamily="2" charset="2"/>
              <a:buChar char="q"/>
            </a:pPr>
            <a:r>
              <a:rPr lang="es-PR" sz="2000" dirty="0" smtClean="0">
                <a:solidFill>
                  <a:schemeClr val="tx1"/>
                </a:solidFill>
              </a:rPr>
              <a:t>Golpeado</a:t>
            </a:r>
            <a:r>
              <a:rPr lang="es-PR" sz="2000" b="0" dirty="0" smtClean="0">
                <a:solidFill>
                  <a:schemeClr val="tx1"/>
                </a:solidFill>
              </a:rPr>
              <a:t> por a causa del material que esta siendo movido.</a:t>
            </a:r>
          </a:p>
          <a:p>
            <a:pPr marL="616585" indent="-342900">
              <a:lnSpc>
                <a:spcPct val="100000"/>
              </a:lnSpc>
              <a:buFont typeface="Wingdings" panose="05000000000000000000" pitchFamily="2" charset="2"/>
              <a:buChar char="q"/>
            </a:pPr>
            <a:r>
              <a:rPr lang="es-PR" sz="2000" b="0" dirty="0" smtClean="0">
                <a:solidFill>
                  <a:schemeClr val="tx1"/>
                </a:solidFill>
              </a:rPr>
              <a:t>Atracción no intencionada de herramientas en los alrededores, materiales etc. debido a la fuerza magnética</a:t>
            </a:r>
          </a:p>
          <a:p>
            <a:pPr marL="273685">
              <a:lnSpc>
                <a:spcPct val="100000"/>
              </a:lnSpc>
            </a:pPr>
            <a:r>
              <a:rPr lang="es-PR" sz="2000" dirty="0">
                <a:solidFill>
                  <a:srgbClr val="00AF50"/>
                </a:solidFill>
              </a:rPr>
              <a:t>Prevención del peligro </a:t>
            </a:r>
            <a:r>
              <a:rPr lang="es-PR" sz="2000" dirty="0" smtClean="0">
                <a:solidFill>
                  <a:srgbClr val="00B050"/>
                </a:solidFill>
              </a:rPr>
              <a:t>:</a:t>
            </a:r>
          </a:p>
          <a:p>
            <a:pPr marL="730885" indent="-457200">
              <a:lnSpc>
                <a:spcPct val="100000"/>
              </a:lnSpc>
              <a:buFont typeface="Wingdings" panose="05000000000000000000" pitchFamily="2" charset="2"/>
              <a:buChar char="q"/>
            </a:pPr>
            <a:r>
              <a:rPr lang="es-PR" sz="2000" b="0" dirty="0" smtClean="0">
                <a:solidFill>
                  <a:schemeClr val="tx1"/>
                </a:solidFill>
              </a:rPr>
              <a:t>Nunca trabaje debajo de la trayectoria de la carga.</a:t>
            </a:r>
          </a:p>
          <a:p>
            <a:pPr marL="730885" indent="-457200">
              <a:lnSpc>
                <a:spcPct val="100000"/>
              </a:lnSpc>
              <a:buFont typeface="Wingdings" panose="05000000000000000000" pitchFamily="2" charset="2"/>
              <a:buChar char="q"/>
            </a:pPr>
            <a:r>
              <a:rPr lang="es-PR" sz="2000" b="0" dirty="0">
                <a:solidFill>
                  <a:schemeClr val="tx1"/>
                </a:solidFill>
                <a:latin typeface="Arial" panose="020B0604020202020204" pitchFamily="34" charset="0"/>
                <a:cs typeface="Arial" panose="020B0604020202020204" pitchFamily="34" charset="0"/>
              </a:rPr>
              <a:t>Mantenerse a una distancia segura de las cargas que están en movimiento por encima de la cabeza</a:t>
            </a:r>
            <a:r>
              <a:rPr lang="es-PR" sz="2000" b="0" dirty="0" smtClean="0">
                <a:solidFill>
                  <a:schemeClr val="tx1"/>
                </a:solidFill>
              </a:rPr>
              <a:t>.</a:t>
            </a:r>
          </a:p>
          <a:p>
            <a:pPr marL="730885" indent="-457200">
              <a:lnSpc>
                <a:spcPct val="100000"/>
              </a:lnSpc>
              <a:buFont typeface="Wingdings" panose="05000000000000000000" pitchFamily="2" charset="2"/>
              <a:buChar char="q"/>
            </a:pPr>
            <a:r>
              <a:rPr lang="es-PR" sz="2000" b="0" dirty="0" smtClean="0">
                <a:solidFill>
                  <a:schemeClr val="tx1"/>
                </a:solidFill>
              </a:rPr>
              <a:t>Nunca ponga los dedos debajo de la carga cuando se manipula la  misma</a:t>
            </a:r>
          </a:p>
          <a:p>
            <a:pPr marL="616585" indent="-342900">
              <a:lnSpc>
                <a:spcPct val="100000"/>
              </a:lnSpc>
              <a:buClr>
                <a:srgbClr val="0C2FB8"/>
              </a:buClr>
              <a:buFont typeface="Wingdings"/>
              <a:buChar char=""/>
              <a:tabLst>
                <a:tab pos="617220" algn="l"/>
              </a:tabLst>
            </a:pPr>
            <a:r>
              <a:rPr lang="es-ES" sz="2000" b="0" dirty="0" smtClean="0">
                <a:solidFill>
                  <a:srgbClr val="000000"/>
                </a:solidFill>
              </a:rPr>
              <a:t>Use </a:t>
            </a:r>
            <a:r>
              <a:rPr lang="es-ES" sz="2000" b="0" dirty="0">
                <a:solidFill>
                  <a:srgbClr val="000000"/>
                </a:solidFill>
              </a:rPr>
              <a:t>las mismas precauciones que la prevención de peligros de grúa discutidos previamente</a:t>
            </a:r>
          </a:p>
        </p:txBody>
      </p:sp>
      <p:sp>
        <p:nvSpPr>
          <p:cNvPr id="6" name="Title 5"/>
          <p:cNvSpPr>
            <a:spLocks noGrp="1"/>
          </p:cNvSpPr>
          <p:nvPr>
            <p:ph type="title"/>
          </p:nvPr>
        </p:nvSpPr>
        <p:spPr>
          <a:xfrm>
            <a:off x="532472" y="457200"/>
            <a:ext cx="8072119" cy="984885"/>
          </a:xfrm>
        </p:spPr>
        <p:txBody>
          <a:bodyPr/>
          <a:lstStyle/>
          <a:p>
            <a:r>
              <a:rPr lang="es-ES" sz="3200" kern="1200" dirty="0" smtClean="0">
                <a:latin typeface="Arial" charset="0"/>
                <a:cs typeface="Arial" charset="0"/>
              </a:rPr>
              <a:t> Manejo </a:t>
            </a:r>
            <a:r>
              <a:rPr lang="es-ES" sz="3200" kern="1200" dirty="0">
                <a:latin typeface="Arial" charset="0"/>
                <a:cs typeface="Arial" charset="0"/>
              </a:rPr>
              <a:t>de Materiales </a:t>
            </a:r>
            <a:r>
              <a:rPr lang="es-ES" sz="3200" kern="1200" dirty="0" smtClean="0">
                <a:latin typeface="Arial" charset="0"/>
                <a:cs typeface="Arial" charset="0"/>
              </a:rPr>
              <a:t>y Almacenamiento </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60</a:t>
            </a:r>
          </a:p>
        </p:txBody>
      </p:sp>
      <p:sp>
        <p:nvSpPr>
          <p:cNvPr id="3" name="object 3"/>
          <p:cNvSpPr txBox="1"/>
          <p:nvPr/>
        </p:nvSpPr>
        <p:spPr>
          <a:xfrm>
            <a:off x="535940" y="1600200"/>
            <a:ext cx="8303260" cy="4078039"/>
          </a:xfrm>
          <a:prstGeom prst="rect">
            <a:avLst/>
          </a:prstGeom>
        </p:spPr>
        <p:txBody>
          <a:bodyPr vert="horz" wrap="square" lIns="0" tIns="0" rIns="0" bIns="0" rtlCol="0">
            <a:spAutoFit/>
          </a:bodyPr>
          <a:lstStyle/>
          <a:p>
            <a:pPr marL="41275">
              <a:spcBef>
                <a:spcPts val="1910"/>
              </a:spcBef>
            </a:pPr>
            <a:r>
              <a:rPr lang="es-PR" sz="2400" b="1" dirty="0">
                <a:solidFill>
                  <a:srgbClr val="0C2FB8"/>
                </a:solidFill>
                <a:latin typeface="Arial"/>
                <a:cs typeface="Arial"/>
              </a:rPr>
              <a:t>Equipo Industriales para el Levantamiento por Magnetismo</a:t>
            </a:r>
            <a:endParaRPr lang="es-PR" sz="2500" dirty="0">
              <a:latin typeface="Times New Roman"/>
              <a:cs typeface="Times New Roman"/>
            </a:endParaRPr>
          </a:p>
          <a:p>
            <a:pPr>
              <a:lnSpc>
                <a:spcPct val="100000"/>
              </a:lnSpc>
              <a:spcBef>
                <a:spcPts val="5"/>
              </a:spcBef>
            </a:pPr>
            <a:endParaRPr sz="2500" dirty="0" smtClean="0">
              <a:latin typeface="Times New Roman"/>
              <a:cs typeface="Times New Roman"/>
            </a:endParaRPr>
          </a:p>
          <a:p>
            <a:pPr marL="384175" indent="-342900">
              <a:lnSpc>
                <a:spcPct val="100000"/>
              </a:lnSpc>
              <a:buClr>
                <a:srgbClr val="0C2FB8"/>
              </a:buClr>
              <a:buFont typeface="Wingdings"/>
              <a:buChar char=""/>
              <a:tabLst>
                <a:tab pos="384810" algn="l"/>
              </a:tabLst>
            </a:pPr>
            <a:r>
              <a:rPr lang="es-ES" sz="2400" dirty="0">
                <a:latin typeface="Arial"/>
                <a:cs typeface="Arial"/>
              </a:rPr>
              <a:t>Las caídas</a:t>
            </a:r>
            <a:r>
              <a:rPr lang="es-PR" sz="2400" dirty="0" smtClean="0">
                <a:latin typeface="Arial"/>
                <a:cs typeface="Arial"/>
              </a:rPr>
              <a:t> de las cargas </a:t>
            </a:r>
            <a:r>
              <a:rPr lang="es-PR" sz="2400" dirty="0">
                <a:latin typeface="Arial"/>
                <a:cs typeface="Arial"/>
              </a:rPr>
              <a:t>pueden ocurrir por </a:t>
            </a:r>
            <a:r>
              <a:rPr lang="es-PR" sz="2400" dirty="0" smtClean="0">
                <a:latin typeface="Arial"/>
                <a:cs typeface="Arial"/>
              </a:rPr>
              <a:t>factores tales como:</a:t>
            </a:r>
            <a:endParaRPr lang="es-PR" sz="2400" dirty="0">
              <a:latin typeface="Arial"/>
              <a:cs typeface="Arial"/>
            </a:endParaRPr>
          </a:p>
          <a:p>
            <a:pPr marL="841375" lvl="1" indent="-342900">
              <a:buClr>
                <a:srgbClr val="0C2FB8"/>
              </a:buClr>
              <a:buFont typeface="Wingdings"/>
              <a:buChar char=""/>
              <a:tabLst>
                <a:tab pos="384810" algn="l"/>
              </a:tabLst>
            </a:pPr>
            <a:r>
              <a:rPr lang="es-PR" sz="2400" dirty="0" smtClean="0">
                <a:latin typeface="Arial"/>
                <a:cs typeface="Arial"/>
              </a:rPr>
              <a:t>Pérdida </a:t>
            </a:r>
            <a:r>
              <a:rPr lang="es-PR" sz="2400" dirty="0">
                <a:latin typeface="Arial"/>
                <a:cs typeface="Arial"/>
              </a:rPr>
              <a:t>instantánea de </a:t>
            </a:r>
            <a:r>
              <a:rPr lang="es-PR" sz="2400" dirty="0" smtClean="0">
                <a:latin typeface="Arial"/>
                <a:cs typeface="Arial"/>
              </a:rPr>
              <a:t>potencia.</a:t>
            </a:r>
            <a:endParaRPr lang="es-PR" sz="2400" dirty="0">
              <a:latin typeface="Arial"/>
              <a:cs typeface="Arial"/>
            </a:endParaRPr>
          </a:p>
          <a:p>
            <a:pPr marL="841375" lvl="1" indent="-342900">
              <a:buClr>
                <a:srgbClr val="0C2FB8"/>
              </a:buClr>
              <a:buFont typeface="Wingdings"/>
              <a:buChar char=""/>
              <a:tabLst>
                <a:tab pos="384810" algn="l"/>
              </a:tabLst>
            </a:pPr>
            <a:r>
              <a:rPr lang="es-PR" sz="2400" dirty="0">
                <a:latin typeface="Arial"/>
                <a:cs typeface="Arial"/>
              </a:rPr>
              <a:t>Pérdida de la magnetización de los imanes </a:t>
            </a:r>
            <a:r>
              <a:rPr lang="es-PR" sz="2400" dirty="0" smtClean="0">
                <a:latin typeface="Arial"/>
                <a:cs typeface="Arial"/>
              </a:rPr>
              <a:t>permanentes.</a:t>
            </a:r>
            <a:endParaRPr lang="es-PR" sz="2400" dirty="0">
              <a:latin typeface="Arial"/>
              <a:cs typeface="Arial"/>
            </a:endParaRPr>
          </a:p>
          <a:p>
            <a:pPr marL="841375" lvl="1" indent="-342900">
              <a:buClr>
                <a:srgbClr val="0C2FB8"/>
              </a:buClr>
              <a:buFont typeface="Wingdings"/>
              <a:buChar char=""/>
              <a:tabLst>
                <a:tab pos="384810" algn="l"/>
              </a:tabLst>
            </a:pPr>
            <a:r>
              <a:rPr lang="es-PR" sz="2400" dirty="0">
                <a:latin typeface="Arial"/>
                <a:cs typeface="Arial"/>
              </a:rPr>
              <a:t>Superficies irregulares que pueden impedir que el imán </a:t>
            </a:r>
            <a:r>
              <a:rPr lang="es-PR" sz="2400" dirty="0" smtClean="0">
                <a:latin typeface="Arial"/>
                <a:cs typeface="Arial"/>
              </a:rPr>
              <a:t>este plenamente atraído con </a:t>
            </a:r>
            <a:r>
              <a:rPr lang="es-PR" sz="2400" dirty="0">
                <a:latin typeface="Arial"/>
                <a:cs typeface="Arial"/>
              </a:rPr>
              <a:t>el material que </a:t>
            </a:r>
            <a:r>
              <a:rPr lang="es-PR" sz="2400" dirty="0" smtClean="0">
                <a:latin typeface="Arial"/>
                <a:cs typeface="Arial"/>
              </a:rPr>
              <a:t>esta siendo movido.</a:t>
            </a:r>
            <a:endParaRPr sz="2400" dirty="0">
              <a:latin typeface="Arial"/>
              <a:cs typeface="Arial"/>
            </a:endParaRPr>
          </a:p>
        </p:txBody>
      </p:sp>
      <p:sp>
        <p:nvSpPr>
          <p:cNvPr id="4" name="object 4"/>
          <p:cNvSpPr txBox="1"/>
          <p:nvPr/>
        </p:nvSpPr>
        <p:spPr>
          <a:xfrm>
            <a:off x="1430274" y="6154612"/>
            <a:ext cx="6280150" cy="215444"/>
          </a:xfrm>
          <a:prstGeom prst="rect">
            <a:avLst/>
          </a:prstGeom>
        </p:spPr>
        <p:txBody>
          <a:bodyPr vert="horz" wrap="square" lIns="0" tIns="0" rIns="0" bIns="0" rtlCol="0">
            <a:spAutoFit/>
          </a:bodyPr>
          <a:lstStyle/>
          <a:p>
            <a:pPr marL="12700">
              <a:lnSpc>
                <a:spcPct val="100000"/>
              </a:lnSpc>
            </a:pPr>
            <a:r>
              <a:rPr lang="en-US" sz="1400" u="sng" dirty="0" smtClean="0">
                <a:solidFill>
                  <a:srgbClr val="134B71"/>
                </a:solidFill>
                <a:latin typeface="Arial"/>
                <a:cs typeface="Arial"/>
                <a:hlinkClick r:id="rId3"/>
              </a:rPr>
              <a:t>Understanding lift magnet compliance</a:t>
            </a:r>
            <a:endParaRPr sz="1200" dirty="0">
              <a:latin typeface="Arial"/>
              <a:cs typeface="Arial"/>
            </a:endParaRPr>
          </a:p>
        </p:txBody>
      </p:sp>
      <p:sp>
        <p:nvSpPr>
          <p:cNvPr id="6" name="Title 5"/>
          <p:cNvSpPr>
            <a:spLocks noGrp="1"/>
          </p:cNvSpPr>
          <p:nvPr>
            <p:ph type="title"/>
          </p:nvPr>
        </p:nvSpPr>
        <p:spPr>
          <a:xfrm>
            <a:off x="535940" y="473947"/>
            <a:ext cx="8072119" cy="984885"/>
          </a:xfrm>
        </p:spPr>
        <p:txBody>
          <a:bodyPr/>
          <a:lstStyle/>
          <a:p>
            <a:r>
              <a:rPr lang="es-ES" sz="3200" kern="1200" dirty="0" smtClean="0">
                <a:latin typeface="Arial" charset="0"/>
                <a:cs typeface="Arial" charset="0"/>
              </a:rPr>
              <a:t> Equipos </a:t>
            </a:r>
            <a:r>
              <a:rPr lang="es-ES" sz="3200" kern="1200" dirty="0">
                <a:latin typeface="Arial" charset="0"/>
                <a:cs typeface="Arial" charset="0"/>
              </a:rPr>
              <a:t>para el Manejo de Materiales </a:t>
            </a:r>
            <a:r>
              <a:rPr lang="es-ES" sz="3200" kern="1200" dirty="0" smtClean="0">
                <a:latin typeface="Arial" charset="0"/>
                <a:cs typeface="Arial" charset="0"/>
              </a:rPr>
              <a:t> </a:t>
            </a:r>
            <a:r>
              <a:rPr lang="es-ES" sz="3200" kern="1200" dirty="0">
                <a:latin typeface="Arial" charset="0"/>
                <a:cs typeface="Arial" charset="0"/>
              </a:rPr>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60728" y="6281714"/>
            <a:ext cx="6587872" cy="215444"/>
          </a:xfrm>
          <a:prstGeom prst="rect">
            <a:avLst/>
          </a:prstGeom>
        </p:spPr>
        <p:txBody>
          <a:bodyPr vert="horz" wrap="square" lIns="0" tIns="0" rIns="0" bIns="0" rtlCol="0">
            <a:spAutoFit/>
          </a:bodyPr>
          <a:lstStyle/>
          <a:p>
            <a:pPr marL="12700">
              <a:lnSpc>
                <a:spcPct val="100000"/>
              </a:lnSpc>
            </a:pPr>
            <a:r>
              <a:rPr lang="en-US" sz="1400" u="sng" dirty="0" smtClean="0">
                <a:solidFill>
                  <a:srgbClr val="134B71"/>
                </a:solidFill>
                <a:latin typeface="Arial"/>
                <a:cs typeface="Arial"/>
                <a:hlinkClick r:id="rId3"/>
              </a:rPr>
              <a:t>Link to Understanding lift magnet compliance</a:t>
            </a:r>
            <a:endParaRPr sz="12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61</a:t>
            </a:r>
          </a:p>
        </p:txBody>
      </p:sp>
      <p:sp>
        <p:nvSpPr>
          <p:cNvPr id="3" name="object 3"/>
          <p:cNvSpPr txBox="1"/>
          <p:nvPr/>
        </p:nvSpPr>
        <p:spPr>
          <a:xfrm>
            <a:off x="500081" y="1581734"/>
            <a:ext cx="8120552" cy="4801314"/>
          </a:xfrm>
          <a:prstGeom prst="rect">
            <a:avLst/>
          </a:prstGeom>
        </p:spPr>
        <p:txBody>
          <a:bodyPr vert="horz" wrap="square" lIns="0" tIns="0" rIns="0" bIns="0" rtlCol="0">
            <a:spAutoFit/>
          </a:bodyPr>
          <a:lstStyle/>
          <a:p>
            <a:pPr marL="41275">
              <a:spcBef>
                <a:spcPts val="1910"/>
              </a:spcBef>
            </a:pPr>
            <a:r>
              <a:rPr lang="es-PR" sz="2400" b="1" dirty="0">
                <a:solidFill>
                  <a:srgbClr val="0C2FB8"/>
                </a:solidFill>
                <a:latin typeface="Arial"/>
                <a:cs typeface="Arial"/>
              </a:rPr>
              <a:t>Equipo Industriales para el Levantamiento por Magnetismo</a:t>
            </a:r>
            <a:endParaRPr lang="es-PR" sz="2500" dirty="0">
              <a:latin typeface="Times New Roman"/>
              <a:cs typeface="Times New Roman"/>
            </a:endParaRPr>
          </a:p>
          <a:p>
            <a:pPr marL="384175" indent="-342900">
              <a:lnSpc>
                <a:spcPct val="100000"/>
              </a:lnSpc>
              <a:buClr>
                <a:srgbClr val="0C2FB8"/>
              </a:buClr>
              <a:buFont typeface="Wingdings"/>
              <a:buChar char=""/>
              <a:tabLst>
                <a:tab pos="384810" algn="l"/>
              </a:tabLst>
            </a:pPr>
            <a:r>
              <a:rPr lang="es-PR" sz="2400" dirty="0" smtClean="0">
                <a:latin typeface="Arial"/>
                <a:cs typeface="Arial"/>
              </a:rPr>
              <a:t>Siga las instrucciones del fabricante para una operación segura.</a:t>
            </a:r>
          </a:p>
          <a:p>
            <a:pPr marL="384175" indent="-342900">
              <a:lnSpc>
                <a:spcPct val="100000"/>
              </a:lnSpc>
              <a:buClr>
                <a:srgbClr val="0C2FB8"/>
              </a:buClr>
              <a:buFont typeface="Wingdings"/>
              <a:buChar char=""/>
              <a:tabLst>
                <a:tab pos="384810" algn="l"/>
              </a:tabLst>
            </a:pPr>
            <a:r>
              <a:rPr lang="es-PR" sz="2400" dirty="0">
                <a:latin typeface="Arial"/>
                <a:cs typeface="Arial"/>
              </a:rPr>
              <a:t>I</a:t>
            </a:r>
            <a:r>
              <a:rPr lang="es-PR" sz="2400" dirty="0" smtClean="0">
                <a:latin typeface="Arial"/>
                <a:cs typeface="Arial"/>
              </a:rPr>
              <a:t>manes </a:t>
            </a:r>
            <a:r>
              <a:rPr lang="es-PR" sz="2400" dirty="0">
                <a:latin typeface="Arial"/>
                <a:cs typeface="Arial"/>
              </a:rPr>
              <a:t>deben tener etiquetas legibles que muestren </a:t>
            </a:r>
            <a:r>
              <a:rPr lang="es-PR" sz="2400" dirty="0" smtClean="0">
                <a:latin typeface="Arial"/>
                <a:cs typeface="Arial"/>
              </a:rPr>
              <a:t>la capacidad </a:t>
            </a:r>
            <a:r>
              <a:rPr lang="es-PR" sz="2400" dirty="0">
                <a:latin typeface="Arial"/>
                <a:cs typeface="Arial"/>
              </a:rPr>
              <a:t>de </a:t>
            </a:r>
            <a:r>
              <a:rPr lang="es-PR" sz="2400" dirty="0" smtClean="0">
                <a:latin typeface="Arial"/>
                <a:cs typeface="Arial"/>
              </a:rPr>
              <a:t>levantamiento </a:t>
            </a:r>
            <a:r>
              <a:rPr lang="es-PR" sz="2400" dirty="0">
                <a:latin typeface="Arial"/>
                <a:cs typeface="Arial"/>
              </a:rPr>
              <a:t>del </a:t>
            </a:r>
            <a:r>
              <a:rPr lang="es-PR" sz="2400" dirty="0" smtClean="0">
                <a:latin typeface="Arial"/>
                <a:cs typeface="Arial"/>
              </a:rPr>
              <a:t>imán.</a:t>
            </a:r>
            <a:endParaRPr lang="es-PR" sz="2400" dirty="0">
              <a:latin typeface="Arial"/>
              <a:cs typeface="Arial"/>
            </a:endParaRPr>
          </a:p>
          <a:p>
            <a:pPr marL="384175" indent="-342900">
              <a:lnSpc>
                <a:spcPct val="100000"/>
              </a:lnSpc>
              <a:buClr>
                <a:srgbClr val="0C2FB8"/>
              </a:buClr>
              <a:buFont typeface="Wingdings"/>
              <a:buChar char=""/>
              <a:tabLst>
                <a:tab pos="384810" algn="l"/>
              </a:tabLst>
            </a:pPr>
            <a:r>
              <a:rPr lang="es-PR" sz="2400" dirty="0">
                <a:latin typeface="Arial"/>
                <a:cs typeface="Arial"/>
              </a:rPr>
              <a:t>Tablas de </a:t>
            </a:r>
            <a:r>
              <a:rPr lang="es-PR" sz="2400" dirty="0" smtClean="0">
                <a:latin typeface="Arial"/>
                <a:cs typeface="Arial"/>
              </a:rPr>
              <a:t>levantamiento </a:t>
            </a:r>
            <a:r>
              <a:rPr lang="es-PR" sz="2400" dirty="0">
                <a:latin typeface="Arial"/>
                <a:cs typeface="Arial"/>
              </a:rPr>
              <a:t>pueden ser difíciles de leer en los </a:t>
            </a:r>
            <a:r>
              <a:rPr lang="es-PR" sz="2400" dirty="0" smtClean="0">
                <a:latin typeface="Arial"/>
                <a:cs typeface="Arial"/>
              </a:rPr>
              <a:t>imanes </a:t>
            </a:r>
            <a:r>
              <a:rPr lang="es-PR" sz="2400" dirty="0">
                <a:latin typeface="Arial"/>
                <a:cs typeface="Arial"/>
              </a:rPr>
              <a:t>y difícil de </a:t>
            </a:r>
            <a:r>
              <a:rPr lang="es-PR" sz="2400" dirty="0" smtClean="0">
                <a:latin typeface="Arial"/>
                <a:cs typeface="Arial"/>
              </a:rPr>
              <a:t>mantenerlas </a:t>
            </a:r>
            <a:r>
              <a:rPr lang="es-PR" sz="2400" dirty="0">
                <a:latin typeface="Arial"/>
                <a:cs typeface="Arial"/>
              </a:rPr>
              <a:t>legible. Estas tablas </a:t>
            </a:r>
            <a:r>
              <a:rPr lang="es-PR" sz="2400" dirty="0" smtClean="0">
                <a:latin typeface="Arial"/>
                <a:cs typeface="Arial"/>
              </a:rPr>
              <a:t>pueden ser ampliadas </a:t>
            </a:r>
            <a:r>
              <a:rPr lang="es-PR" sz="2400" dirty="0">
                <a:latin typeface="Arial"/>
                <a:cs typeface="Arial"/>
              </a:rPr>
              <a:t>y </a:t>
            </a:r>
            <a:r>
              <a:rPr lang="es-PR" sz="2400" dirty="0" smtClean="0">
                <a:latin typeface="Arial"/>
                <a:cs typeface="Arial"/>
              </a:rPr>
              <a:t>publicadas </a:t>
            </a:r>
            <a:r>
              <a:rPr lang="es-PR" sz="2400" dirty="0">
                <a:latin typeface="Arial"/>
                <a:cs typeface="Arial"/>
              </a:rPr>
              <a:t>en las instalaciones (siempre que los empleados sepan dónde encontrar la </a:t>
            </a:r>
            <a:r>
              <a:rPr lang="es-PR" sz="2400" dirty="0" smtClean="0">
                <a:latin typeface="Arial"/>
                <a:cs typeface="Arial"/>
              </a:rPr>
              <a:t>información).</a:t>
            </a:r>
            <a:endParaRPr lang="es-PR" sz="2400" dirty="0">
              <a:latin typeface="Arial"/>
              <a:cs typeface="Arial"/>
            </a:endParaRPr>
          </a:p>
          <a:p>
            <a:pPr marL="384175" indent="-342900">
              <a:lnSpc>
                <a:spcPct val="100000"/>
              </a:lnSpc>
              <a:buClr>
                <a:srgbClr val="0C2FB8"/>
              </a:buClr>
              <a:buFont typeface="Wingdings"/>
              <a:buChar char=""/>
              <a:tabLst>
                <a:tab pos="384810" algn="l"/>
              </a:tabLst>
            </a:pPr>
            <a:r>
              <a:rPr lang="es-PR" sz="2400" dirty="0">
                <a:latin typeface="Arial"/>
                <a:cs typeface="Arial"/>
              </a:rPr>
              <a:t>Retire del servicio los equipos defectuosos o </a:t>
            </a:r>
            <a:r>
              <a:rPr lang="es-PR" sz="2400" dirty="0" smtClean="0">
                <a:latin typeface="Arial"/>
                <a:cs typeface="Arial"/>
              </a:rPr>
              <a:t>cuando le falten etiquetas.</a:t>
            </a:r>
            <a:endParaRPr sz="2400" dirty="0">
              <a:latin typeface="Arial"/>
              <a:cs typeface="Arial"/>
            </a:endParaRPr>
          </a:p>
        </p:txBody>
      </p:sp>
      <p:sp>
        <p:nvSpPr>
          <p:cNvPr id="6" name="Title 5"/>
          <p:cNvSpPr>
            <a:spLocks noGrp="1"/>
          </p:cNvSpPr>
          <p:nvPr>
            <p:ph type="title"/>
          </p:nvPr>
        </p:nvSpPr>
        <p:spPr/>
        <p:txBody>
          <a:bodyPr/>
          <a:lstStyle/>
          <a:p>
            <a:r>
              <a:rPr lang="es-ES" sz="3200" kern="1200" dirty="0">
                <a:latin typeface="Arial" charset="0"/>
                <a:cs typeface="Arial" charset="0"/>
              </a:rPr>
              <a:t>Equipos para el Manejo de Materiales </a:t>
            </a:r>
            <a:r>
              <a:rPr lang="es-ES" sz="3200" kern="1200" dirty="0" smtClean="0">
                <a:latin typeface="Arial" charset="0"/>
                <a:cs typeface="Arial" charset="0"/>
              </a:rPr>
              <a:t>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60728" y="6281714"/>
            <a:ext cx="6280150" cy="215444"/>
          </a:xfrm>
          <a:prstGeom prst="rect">
            <a:avLst/>
          </a:prstGeom>
        </p:spPr>
        <p:txBody>
          <a:bodyPr vert="horz" wrap="square" lIns="0" tIns="0" rIns="0" bIns="0" rtlCol="0">
            <a:spAutoFit/>
          </a:bodyPr>
          <a:lstStyle/>
          <a:p>
            <a:pPr marL="12700">
              <a:lnSpc>
                <a:spcPct val="100000"/>
              </a:lnSpc>
            </a:pPr>
            <a:r>
              <a:rPr lang="en-US" sz="1400" u="sng" dirty="0" smtClean="0">
                <a:solidFill>
                  <a:srgbClr val="134B71"/>
                </a:solidFill>
                <a:latin typeface="Arial"/>
                <a:cs typeface="Arial"/>
                <a:hlinkClick r:id="rId3"/>
              </a:rPr>
              <a:t>Link to Understanding lift magnet compliance</a:t>
            </a:r>
            <a:endParaRPr sz="12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62</a:t>
            </a:r>
          </a:p>
        </p:txBody>
      </p:sp>
      <p:sp>
        <p:nvSpPr>
          <p:cNvPr id="3" name="object 3"/>
          <p:cNvSpPr txBox="1"/>
          <p:nvPr/>
        </p:nvSpPr>
        <p:spPr>
          <a:xfrm>
            <a:off x="535940" y="1558372"/>
            <a:ext cx="8227060" cy="4431983"/>
          </a:xfrm>
          <a:prstGeom prst="rect">
            <a:avLst/>
          </a:prstGeom>
        </p:spPr>
        <p:txBody>
          <a:bodyPr vert="horz" wrap="square" lIns="0" tIns="0" rIns="0" bIns="0" rtlCol="0">
            <a:spAutoFit/>
          </a:bodyPr>
          <a:lstStyle/>
          <a:p>
            <a:pPr marL="41275">
              <a:spcBef>
                <a:spcPts val="1910"/>
              </a:spcBef>
            </a:pPr>
            <a:r>
              <a:rPr lang="es-PR" sz="2400" b="1" dirty="0">
                <a:solidFill>
                  <a:srgbClr val="0C2FB8"/>
                </a:solidFill>
                <a:latin typeface="Arial"/>
                <a:cs typeface="Arial"/>
              </a:rPr>
              <a:t>Equipo Industriales para el Levantamiento por </a:t>
            </a:r>
            <a:r>
              <a:rPr lang="es-PR" sz="2400" b="1" dirty="0" smtClean="0">
                <a:solidFill>
                  <a:srgbClr val="0C2FB8"/>
                </a:solidFill>
                <a:latin typeface="Arial"/>
                <a:cs typeface="Arial"/>
              </a:rPr>
              <a:t>Magnetismo</a:t>
            </a:r>
            <a:endParaRPr sz="2500" dirty="0">
              <a:latin typeface="Times New Roman"/>
              <a:cs typeface="Times New Roman"/>
            </a:endParaRPr>
          </a:p>
          <a:p>
            <a:pPr marL="384175" marR="5080" indent="-342900">
              <a:lnSpc>
                <a:spcPct val="100000"/>
              </a:lnSpc>
              <a:buClr>
                <a:srgbClr val="0C2FB8"/>
              </a:buClr>
              <a:buFont typeface="Wingdings"/>
              <a:buChar char=""/>
              <a:tabLst>
                <a:tab pos="384810" algn="l"/>
              </a:tabLst>
            </a:pPr>
            <a:r>
              <a:rPr lang="es-PR" sz="2400" dirty="0">
                <a:latin typeface="Arial"/>
                <a:cs typeface="Arial"/>
              </a:rPr>
              <a:t>" Advertencias de imanes </a:t>
            </a:r>
            <a:r>
              <a:rPr lang="es-PR" sz="2400" dirty="0" smtClean="0">
                <a:latin typeface="Arial"/>
                <a:cs typeface="Arial"/>
              </a:rPr>
              <a:t>potentes" </a:t>
            </a:r>
            <a:r>
              <a:rPr lang="es-PR" sz="2400" dirty="0">
                <a:latin typeface="Arial"/>
                <a:cs typeface="Arial"/>
              </a:rPr>
              <a:t>deben </a:t>
            </a:r>
            <a:r>
              <a:rPr lang="es-PR" sz="2400" dirty="0" smtClean="0">
                <a:latin typeface="Arial"/>
                <a:cs typeface="Arial"/>
              </a:rPr>
              <a:t>publicarse </a:t>
            </a:r>
            <a:r>
              <a:rPr lang="es-PR" sz="2400" dirty="0">
                <a:latin typeface="Arial"/>
                <a:cs typeface="Arial"/>
              </a:rPr>
              <a:t>en áreas </a:t>
            </a:r>
            <a:r>
              <a:rPr lang="es-PR" sz="2400" dirty="0" smtClean="0">
                <a:latin typeface="Arial"/>
                <a:cs typeface="Arial"/>
              </a:rPr>
              <a:t>donde </a:t>
            </a:r>
            <a:r>
              <a:rPr lang="es-PR" sz="2400" dirty="0">
                <a:latin typeface="Arial"/>
                <a:cs typeface="Arial"/>
              </a:rPr>
              <a:t>se utilizan imanes de </a:t>
            </a:r>
            <a:r>
              <a:rPr lang="es-PR" sz="2400" dirty="0" smtClean="0">
                <a:latin typeface="Arial"/>
                <a:cs typeface="Arial"/>
              </a:rPr>
              <a:t>levantamiento.</a:t>
            </a:r>
            <a:endParaRPr lang="es-PR" sz="2400" dirty="0">
              <a:latin typeface="Arial"/>
              <a:cs typeface="Arial"/>
            </a:endParaRPr>
          </a:p>
          <a:p>
            <a:pPr marL="384175" marR="5080" indent="-342900">
              <a:lnSpc>
                <a:spcPct val="100000"/>
              </a:lnSpc>
              <a:buClr>
                <a:srgbClr val="0C2FB8"/>
              </a:buClr>
              <a:buFont typeface="Wingdings"/>
              <a:buChar char=""/>
              <a:tabLst>
                <a:tab pos="384810" algn="l"/>
              </a:tabLst>
            </a:pPr>
            <a:endParaRPr lang="es-PR" sz="2400" dirty="0">
              <a:latin typeface="Arial"/>
              <a:cs typeface="Arial"/>
            </a:endParaRPr>
          </a:p>
          <a:p>
            <a:pPr marL="384175" marR="5080" indent="-342900">
              <a:lnSpc>
                <a:spcPct val="100000"/>
              </a:lnSpc>
              <a:buClr>
                <a:srgbClr val="0C2FB8"/>
              </a:buClr>
              <a:buFont typeface="Wingdings"/>
              <a:buChar char=""/>
              <a:tabLst>
                <a:tab pos="384810" algn="l"/>
              </a:tabLst>
            </a:pPr>
            <a:r>
              <a:rPr lang="es-PR" sz="2400" dirty="0">
                <a:latin typeface="Arial"/>
                <a:cs typeface="Arial"/>
              </a:rPr>
              <a:t>Imanes </a:t>
            </a:r>
            <a:r>
              <a:rPr lang="es-PR" sz="2400" dirty="0" smtClean="0">
                <a:latin typeface="Arial"/>
                <a:cs typeface="Arial"/>
              </a:rPr>
              <a:t>potentes </a:t>
            </a:r>
            <a:r>
              <a:rPr lang="es-PR" sz="2400" dirty="0">
                <a:latin typeface="Arial"/>
                <a:cs typeface="Arial"/>
              </a:rPr>
              <a:t>pueden atraer materiales no deseados tales como herramientas, materiales </a:t>
            </a:r>
            <a:r>
              <a:rPr lang="es-PR" sz="2400" dirty="0" smtClean="0">
                <a:latin typeface="Arial"/>
                <a:cs typeface="Arial"/>
              </a:rPr>
              <a:t>adyacentes, mesas, </a:t>
            </a:r>
            <a:r>
              <a:rPr lang="es-PR" sz="2400" dirty="0">
                <a:latin typeface="Arial"/>
                <a:cs typeface="Arial"/>
              </a:rPr>
              <a:t>etc.</a:t>
            </a:r>
          </a:p>
          <a:p>
            <a:pPr marL="384175" marR="5080" indent="-342900">
              <a:lnSpc>
                <a:spcPct val="100000"/>
              </a:lnSpc>
              <a:buClr>
                <a:srgbClr val="0C2FB8"/>
              </a:buClr>
              <a:buFont typeface="Wingdings"/>
              <a:buChar char=""/>
              <a:tabLst>
                <a:tab pos="384810" algn="l"/>
              </a:tabLst>
            </a:pPr>
            <a:endParaRPr lang="es-PR" sz="2400" dirty="0">
              <a:latin typeface="Arial"/>
              <a:cs typeface="Arial"/>
            </a:endParaRPr>
          </a:p>
          <a:p>
            <a:pPr marL="384175" marR="5080" indent="-342900">
              <a:lnSpc>
                <a:spcPct val="100000"/>
              </a:lnSpc>
              <a:buClr>
                <a:srgbClr val="0C2FB8"/>
              </a:buClr>
              <a:buFont typeface="Wingdings"/>
              <a:buChar char=""/>
              <a:tabLst>
                <a:tab pos="384810" algn="l"/>
              </a:tabLst>
            </a:pPr>
            <a:r>
              <a:rPr lang="es-PR" sz="2400" dirty="0" smtClean="0">
                <a:latin typeface="Arial"/>
                <a:cs typeface="Arial"/>
              </a:rPr>
              <a:t>Recuerde que imanes dependiendo de </a:t>
            </a:r>
            <a:r>
              <a:rPr lang="es-PR" sz="2400" dirty="0">
                <a:latin typeface="Arial"/>
                <a:cs typeface="Arial"/>
              </a:rPr>
              <a:t>su diseño pueden levantar desde varios cientos de </a:t>
            </a:r>
            <a:r>
              <a:rPr lang="es-PR" sz="2400" dirty="0" smtClean="0">
                <a:latin typeface="Arial"/>
                <a:cs typeface="Arial"/>
              </a:rPr>
              <a:t>libras hasta 10,000 libras.</a:t>
            </a:r>
            <a:endParaRPr lang="es-PR" sz="2400" dirty="0">
              <a:latin typeface="Arial"/>
              <a:cs typeface="Arial"/>
            </a:endParaRPr>
          </a:p>
        </p:txBody>
      </p:sp>
      <p:sp>
        <p:nvSpPr>
          <p:cNvPr id="6" name="Title 5"/>
          <p:cNvSpPr>
            <a:spLocks noGrp="1"/>
          </p:cNvSpPr>
          <p:nvPr>
            <p:ph type="title"/>
          </p:nvPr>
        </p:nvSpPr>
        <p:spPr>
          <a:xfrm>
            <a:off x="449738" y="411669"/>
            <a:ext cx="8072119" cy="855344"/>
          </a:xfrm>
        </p:spPr>
        <p:txBody>
          <a:bodyPr/>
          <a:lstStyle/>
          <a:p>
            <a:r>
              <a:rPr lang="es-ES" sz="3200" kern="1200" dirty="0">
                <a:latin typeface="Arial" charset="0"/>
                <a:cs typeface="Arial" charset="0"/>
              </a:rPr>
              <a:t>Equipos para el Manejo de Materiales </a:t>
            </a:r>
            <a:r>
              <a:rPr lang="es-ES" sz="3200" kern="1200" dirty="0" smtClean="0">
                <a:latin typeface="Arial" charset="0"/>
                <a:cs typeface="Arial" charset="0"/>
              </a:rPr>
              <a:t>  </a:t>
            </a:r>
            <a:r>
              <a:rPr lang="es-ES" sz="3200" kern="1200" dirty="0">
                <a:latin typeface="Arial" charset="0"/>
                <a:cs typeface="Arial" charset="0"/>
              </a:rPr>
              <a:t/>
            </a:r>
            <a:br>
              <a:rPr lang="es-ES" sz="3200" kern="1200" dirty="0">
                <a:latin typeface="Arial" charset="0"/>
                <a:cs typeface="Arial" charset="0"/>
              </a:rPr>
            </a:br>
            <a:r>
              <a:rPr lang="es-ES" sz="2300" kern="1200" dirty="0">
                <a:latin typeface="Arial" charset="0"/>
                <a:cs typeface="Arial" charset="0"/>
              </a:rPr>
              <a:t>Módulo 2 </a:t>
            </a:r>
            <a:r>
              <a:rPr lang="es-ES" sz="2300" kern="1200"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63</a:t>
            </a:r>
          </a:p>
        </p:txBody>
      </p:sp>
      <p:sp>
        <p:nvSpPr>
          <p:cNvPr id="3" name="object 3"/>
          <p:cNvSpPr txBox="1"/>
          <p:nvPr/>
        </p:nvSpPr>
        <p:spPr>
          <a:xfrm>
            <a:off x="2849626" y="2857545"/>
            <a:ext cx="3322574" cy="1661993"/>
          </a:xfrm>
          <a:prstGeom prst="rect">
            <a:avLst/>
          </a:prstGeom>
        </p:spPr>
        <p:txBody>
          <a:bodyPr vert="horz" wrap="square" lIns="0" tIns="0" rIns="0" bIns="0" rtlCol="0">
            <a:spAutoFit/>
          </a:bodyPr>
          <a:lstStyle/>
          <a:p>
            <a:pPr algn="ctr">
              <a:lnSpc>
                <a:spcPct val="100000"/>
              </a:lnSpc>
            </a:pPr>
            <a:r>
              <a:rPr sz="5400" b="1" dirty="0" err="1" smtClean="0">
                <a:solidFill>
                  <a:srgbClr val="0C2FB8"/>
                </a:solidFill>
                <a:latin typeface="Arial"/>
                <a:cs typeface="Arial"/>
              </a:rPr>
              <a:t>M</a:t>
            </a:r>
            <a:r>
              <a:rPr lang="en-US" sz="5400" b="1" dirty="0" err="1" smtClean="0">
                <a:solidFill>
                  <a:srgbClr val="0C2FB8"/>
                </a:solidFill>
                <a:latin typeface="Arial"/>
                <a:cs typeface="Arial"/>
              </a:rPr>
              <a:t>ó</a:t>
            </a:r>
            <a:r>
              <a:rPr sz="5400" b="1" dirty="0" err="1" smtClean="0">
                <a:solidFill>
                  <a:srgbClr val="0C2FB8"/>
                </a:solidFill>
                <a:latin typeface="Arial"/>
                <a:cs typeface="Arial"/>
              </a:rPr>
              <a:t>dul</a:t>
            </a:r>
            <a:r>
              <a:rPr lang="en-US" sz="5400" b="1" dirty="0" err="1" smtClean="0">
                <a:solidFill>
                  <a:srgbClr val="0C2FB8"/>
                </a:solidFill>
                <a:latin typeface="Arial"/>
                <a:cs typeface="Arial"/>
              </a:rPr>
              <a:t>o</a:t>
            </a:r>
            <a:r>
              <a:rPr sz="5400" b="1" dirty="0" smtClean="0">
                <a:solidFill>
                  <a:srgbClr val="0C2FB8"/>
                </a:solidFill>
                <a:latin typeface="Arial"/>
                <a:cs typeface="Arial"/>
              </a:rPr>
              <a:t> </a:t>
            </a:r>
            <a:r>
              <a:rPr sz="5400" b="1" dirty="0">
                <a:solidFill>
                  <a:srgbClr val="0C2FB8"/>
                </a:solidFill>
                <a:latin typeface="Arial"/>
                <a:cs typeface="Arial"/>
              </a:rPr>
              <a:t>2</a:t>
            </a:r>
            <a:endParaRPr sz="5400" dirty="0">
              <a:latin typeface="Arial"/>
              <a:cs typeface="Arial"/>
            </a:endParaRPr>
          </a:p>
          <a:p>
            <a:pPr algn="ctr">
              <a:lnSpc>
                <a:spcPct val="100000"/>
              </a:lnSpc>
              <a:tabLst>
                <a:tab pos="723900" algn="l"/>
                <a:tab pos="2134235" algn="l"/>
              </a:tabLst>
            </a:pPr>
            <a:r>
              <a:rPr sz="5400" b="1" dirty="0" smtClean="0">
                <a:solidFill>
                  <a:srgbClr val="0C2FB8"/>
                </a:solidFill>
                <a:latin typeface="Arial"/>
                <a:cs typeface="Arial"/>
              </a:rPr>
              <a:t>Q</a:t>
            </a:r>
            <a:r>
              <a:rPr lang="en-US" sz="5400" b="1" dirty="0">
                <a:solidFill>
                  <a:srgbClr val="0C2FB8"/>
                </a:solidFill>
                <a:latin typeface="Arial"/>
                <a:cs typeface="Arial"/>
              </a:rPr>
              <a:t> </a:t>
            </a:r>
            <a:r>
              <a:rPr lang="en-US" sz="5400" b="1" dirty="0" smtClean="0">
                <a:solidFill>
                  <a:srgbClr val="0C2FB8"/>
                </a:solidFill>
                <a:latin typeface="Arial"/>
                <a:cs typeface="Arial"/>
              </a:rPr>
              <a:t>&amp; </a:t>
            </a:r>
            <a:r>
              <a:rPr sz="5400" b="1" dirty="0" smtClean="0">
                <a:solidFill>
                  <a:srgbClr val="0C2FB8"/>
                </a:solidFill>
                <a:latin typeface="Arial"/>
                <a:cs typeface="Arial"/>
              </a:rPr>
              <a:t>A</a:t>
            </a:r>
            <a:endParaRPr sz="5400" dirty="0">
              <a:latin typeface="Arial"/>
              <a:cs typeface="Arial"/>
            </a:endParaRPr>
          </a:p>
        </p:txBody>
      </p:sp>
      <p:sp>
        <p:nvSpPr>
          <p:cNvPr id="5" name="Title 4"/>
          <p:cNvSpPr>
            <a:spLocks noGrp="1"/>
          </p:cNvSpPr>
          <p:nvPr>
            <p:ph type="title"/>
          </p:nvPr>
        </p:nvSpPr>
        <p:spPr>
          <a:xfrm>
            <a:off x="556535" y="381000"/>
            <a:ext cx="8072119" cy="984885"/>
          </a:xfrm>
        </p:spPr>
        <p:txBody>
          <a:bodyPr/>
          <a:lstStyle/>
          <a:p>
            <a:r>
              <a:rPr lang="es-ES" sz="3200" kern="1200" dirty="0" smtClean="0">
                <a:latin typeface="Arial" charset="0"/>
                <a:cs typeface="Arial" charset="0"/>
              </a:rPr>
              <a:t> Equipos </a:t>
            </a:r>
            <a:r>
              <a:rPr lang="es-ES" sz="3200" kern="1200" dirty="0">
                <a:latin typeface="Arial" charset="0"/>
                <a:cs typeface="Arial" charset="0"/>
              </a:rPr>
              <a:t>para el Manejo de Materiales </a:t>
            </a:r>
            <a:br>
              <a:rPr lang="es-ES" sz="3200" kern="1200" dirty="0">
                <a:latin typeface="Arial" charset="0"/>
                <a:cs typeface="Arial" charset="0"/>
              </a:rPr>
            </a:br>
            <a:r>
              <a:rPr lang="es-ES" sz="3200" kern="1200" dirty="0" smtClean="0">
                <a:latin typeface="Arial" charset="0"/>
                <a:cs typeface="Arial" charset="0"/>
              </a:rPr>
              <a:t> </a:t>
            </a:r>
            <a:r>
              <a:rPr lang="es-ES" sz="2300" kern="1200" dirty="0" smtClean="0">
                <a:latin typeface="Arial" charset="0"/>
                <a:cs typeface="Arial" charset="0"/>
              </a:rPr>
              <a:t>Módulo </a:t>
            </a:r>
            <a:r>
              <a:rPr lang="es-ES" sz="2300" kern="1200" dirty="0">
                <a:latin typeface="Arial" charset="0"/>
                <a:cs typeface="Arial" charset="0"/>
              </a:rPr>
              <a:t>2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64</a:t>
            </a:r>
          </a:p>
        </p:txBody>
      </p:sp>
      <p:sp>
        <p:nvSpPr>
          <p:cNvPr id="3" name="object 3"/>
          <p:cNvSpPr txBox="1">
            <a:spLocks noGrp="1"/>
          </p:cNvSpPr>
          <p:nvPr>
            <p:ph type="ctrTitle"/>
          </p:nvPr>
        </p:nvSpPr>
        <p:spPr>
          <a:xfrm>
            <a:off x="1857501" y="2960391"/>
            <a:ext cx="5428996" cy="923330"/>
          </a:xfrm>
          <a:prstGeom prst="rect">
            <a:avLst/>
          </a:prstGeom>
        </p:spPr>
        <p:txBody>
          <a:bodyPr vert="horz" wrap="square" lIns="0" tIns="0" rIns="0" bIns="0" rtlCol="0">
            <a:spAutoFit/>
          </a:bodyPr>
          <a:lstStyle/>
          <a:p>
            <a:pPr marL="12700" algn="ctr">
              <a:lnSpc>
                <a:spcPct val="100000"/>
              </a:lnSpc>
            </a:pPr>
            <a:r>
              <a:rPr lang="en-US" dirty="0" err="1" smtClean="0"/>
              <a:t>Pausa</a:t>
            </a:r>
            <a:r>
              <a:rPr dirty="0" smtClean="0"/>
              <a:t>!</a:t>
            </a:r>
            <a:endParaRPr dirty="0"/>
          </a:p>
        </p:txBody>
      </p:sp>
      <p:pic>
        <p:nvPicPr>
          <p:cNvPr id="6" name="Picture 5" title="título de la diapositiva - Equipos para el Manejo de Materiales. Modulo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04800"/>
            <a:ext cx="7718205" cy="13107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6</a:t>
            </a:r>
          </a:p>
        </p:txBody>
      </p:sp>
      <p:sp>
        <p:nvSpPr>
          <p:cNvPr id="3" name="object 3"/>
          <p:cNvSpPr txBox="1"/>
          <p:nvPr/>
        </p:nvSpPr>
        <p:spPr>
          <a:xfrm>
            <a:off x="533400" y="1822859"/>
            <a:ext cx="8309609" cy="3708708"/>
          </a:xfrm>
          <a:prstGeom prst="rect">
            <a:avLst/>
          </a:prstGeom>
        </p:spPr>
        <p:txBody>
          <a:bodyPr vert="horz" wrap="square" lIns="0" tIns="0" rIns="0" bIns="0" rtlCol="0">
            <a:spAutoFit/>
          </a:bodyPr>
          <a:lstStyle/>
          <a:p>
            <a:pPr marL="12700">
              <a:lnSpc>
                <a:spcPct val="100000"/>
              </a:lnSpc>
            </a:pPr>
            <a:r>
              <a:rPr lang="es-PR" sz="2400" b="1" dirty="0" smtClean="0">
                <a:solidFill>
                  <a:srgbClr val="0C2FB8"/>
                </a:solidFill>
                <a:latin typeface="Arial"/>
                <a:cs typeface="Arial"/>
              </a:rPr>
              <a:t>Trabajadores</a:t>
            </a:r>
            <a:r>
              <a:rPr lang="en-US" sz="2400" b="1" dirty="0" smtClean="0">
                <a:solidFill>
                  <a:srgbClr val="0C2FB8"/>
                </a:solidFill>
                <a:latin typeface="Arial"/>
                <a:cs typeface="Arial"/>
              </a:rPr>
              <a:t>:</a:t>
            </a:r>
          </a:p>
          <a:p>
            <a:pPr marL="12700">
              <a:lnSpc>
                <a:spcPct val="100000"/>
              </a:lnSpc>
            </a:pPr>
            <a:endParaRPr sz="2500" dirty="0">
              <a:latin typeface="Times New Roman"/>
              <a:cs typeface="Times New Roman"/>
            </a:endParaRPr>
          </a:p>
          <a:p>
            <a:pPr marL="384175" indent="-342900">
              <a:lnSpc>
                <a:spcPct val="100000"/>
              </a:lnSpc>
              <a:buClr>
                <a:srgbClr val="0C2FB8"/>
              </a:buClr>
              <a:buFont typeface="Wingdings"/>
              <a:buChar char=""/>
              <a:tabLst>
                <a:tab pos="384810" algn="l"/>
              </a:tabLst>
            </a:pPr>
            <a:r>
              <a:rPr lang="es-PR" sz="2400" dirty="0">
                <a:latin typeface="Arial"/>
                <a:cs typeface="Arial"/>
              </a:rPr>
              <a:t>O</a:t>
            </a:r>
            <a:r>
              <a:rPr lang="es-PR" sz="2400" dirty="0" smtClean="0">
                <a:latin typeface="Arial"/>
                <a:cs typeface="Arial"/>
              </a:rPr>
              <a:t>btener entrenamiento sobre cada pieza de equipo que se utiliza.</a:t>
            </a:r>
          </a:p>
          <a:p>
            <a:pPr marL="384175" indent="-342900">
              <a:lnSpc>
                <a:spcPct val="100000"/>
              </a:lnSpc>
              <a:buClr>
                <a:srgbClr val="0C2FB8"/>
              </a:buClr>
              <a:buFont typeface="Wingdings"/>
              <a:buChar char=""/>
              <a:tabLst>
                <a:tab pos="384810" algn="l"/>
              </a:tabLst>
            </a:pPr>
            <a:r>
              <a:rPr lang="es-PR" sz="2400" dirty="0" smtClean="0">
                <a:latin typeface="Arial"/>
                <a:cs typeface="Arial"/>
              </a:rPr>
              <a:t>Utilizar el equipo apropiadamente.</a:t>
            </a:r>
          </a:p>
          <a:p>
            <a:pPr marL="384175" indent="-342900">
              <a:lnSpc>
                <a:spcPct val="100000"/>
              </a:lnSpc>
              <a:buClr>
                <a:srgbClr val="0C2FB8"/>
              </a:buClr>
              <a:buFont typeface="Wingdings"/>
              <a:buChar char=""/>
              <a:tabLst>
                <a:tab pos="384810" algn="l"/>
              </a:tabLst>
            </a:pPr>
            <a:r>
              <a:rPr lang="es-PR" sz="2400" dirty="0" smtClean="0">
                <a:latin typeface="Arial"/>
                <a:cs typeface="Arial"/>
              </a:rPr>
              <a:t>Prestar atención a lo que usted y otros alrededor de usted están realizando.</a:t>
            </a:r>
          </a:p>
          <a:p>
            <a:pPr marL="384175" indent="-342900">
              <a:lnSpc>
                <a:spcPct val="100000"/>
              </a:lnSpc>
              <a:buClr>
                <a:srgbClr val="0C2FB8"/>
              </a:buClr>
              <a:buFont typeface="Wingdings"/>
              <a:buChar char=""/>
              <a:tabLst>
                <a:tab pos="384810" algn="l"/>
              </a:tabLst>
            </a:pPr>
            <a:r>
              <a:rPr lang="es-PR" sz="2400" dirty="0" smtClean="0">
                <a:latin typeface="Arial"/>
                <a:cs typeface="Arial"/>
              </a:rPr>
              <a:t>Utilizar el equipo de protección </a:t>
            </a:r>
            <a:r>
              <a:rPr lang="es-PR" sz="2400" dirty="0">
                <a:latin typeface="Arial"/>
                <a:cs typeface="Arial"/>
              </a:rPr>
              <a:t>p</a:t>
            </a:r>
            <a:r>
              <a:rPr lang="es-PR" sz="2400" dirty="0" smtClean="0">
                <a:latin typeface="Arial"/>
                <a:cs typeface="Arial"/>
              </a:rPr>
              <a:t>ersonal (PPE por sus siglas en inglés) específicamente requerido para la tarea que usted está ejecutando.</a:t>
            </a:r>
            <a:endParaRPr lang="es-PR" sz="2400" dirty="0">
              <a:latin typeface="Arial"/>
              <a:cs typeface="Arial"/>
            </a:endParaRPr>
          </a:p>
        </p:txBody>
      </p:sp>
      <p:sp>
        <p:nvSpPr>
          <p:cNvPr id="7" name="Rectangle 6"/>
          <p:cNvSpPr/>
          <p:nvPr/>
        </p:nvSpPr>
        <p:spPr>
          <a:xfrm>
            <a:off x="410560" y="1017782"/>
            <a:ext cx="8087233" cy="461665"/>
          </a:xfrm>
          <a:prstGeom prst="rect">
            <a:avLst/>
          </a:prstGeom>
        </p:spPr>
        <p:txBody>
          <a:bodyPr wrap="square">
            <a:spAutoFit/>
          </a:bodyPr>
          <a:lstStyle/>
          <a:p>
            <a:pPr marL="9144">
              <a:spcBef>
                <a:spcPts val="35"/>
              </a:spcBef>
            </a:pPr>
            <a:r>
              <a:rPr lang="es-ES" sz="2400" b="1" dirty="0" smtClean="0">
                <a:solidFill>
                  <a:srgbClr val="0C2FB8"/>
                </a:solidFill>
                <a:latin typeface="Arial" panose="020B0604020202020204" pitchFamily="34" charset="0"/>
                <a:cs typeface="Arial" panose="020B0604020202020204" pitchFamily="34" charset="0"/>
              </a:rPr>
              <a:t>Módulo </a:t>
            </a:r>
            <a:r>
              <a:rPr lang="es-ES" sz="2400" b="1" dirty="0">
                <a:solidFill>
                  <a:srgbClr val="0C2FB8"/>
                </a:solidFill>
                <a:latin typeface="Arial" panose="020B0604020202020204" pitchFamily="34" charset="0"/>
                <a:cs typeface="Arial" panose="020B0604020202020204" pitchFamily="34" charset="0"/>
              </a:rPr>
              <a:t>2</a:t>
            </a:r>
            <a:endParaRPr lang="es-PR" dirty="0">
              <a:effectLst/>
            </a:endParaRPr>
          </a:p>
        </p:txBody>
      </p:sp>
      <p:sp>
        <p:nvSpPr>
          <p:cNvPr id="5" name="Title 4"/>
          <p:cNvSpPr>
            <a:spLocks noGrp="1"/>
          </p:cNvSpPr>
          <p:nvPr>
            <p:ph type="title"/>
          </p:nvPr>
        </p:nvSpPr>
        <p:spPr>
          <a:xfrm>
            <a:off x="326899" y="504484"/>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smtClean="0">
                <a:latin typeface="Arial" charset="0"/>
                <a:ea typeface="+mn-ea"/>
                <a:cs typeface="Arial" charset="0"/>
              </a:rPr>
              <a:t> Equipo </a:t>
            </a:r>
            <a:r>
              <a:rPr lang="es-ES" sz="3200" kern="1200" dirty="0">
                <a:latin typeface="Arial" charset="0"/>
                <a:ea typeface="+mn-ea"/>
                <a:cs typeface="Arial" charset="0"/>
              </a:rPr>
              <a:t>para el Manejo de </a:t>
            </a:r>
            <a:r>
              <a:rPr lang="es-ES" sz="3200" kern="1200" dirty="0" smtClean="0">
                <a:latin typeface="Arial" charset="0"/>
                <a:ea typeface="+mn-ea"/>
                <a:cs typeface="Arial" charset="0"/>
              </a:rPr>
              <a:t>Materiales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620295"/>
            <a:ext cx="5562600" cy="4601260"/>
          </a:xfrm>
          <a:prstGeom prst="rect">
            <a:avLst/>
          </a:prstGeom>
        </p:spPr>
        <p:txBody>
          <a:bodyPr vert="horz" wrap="square" lIns="0" tIns="0" rIns="0" bIns="0" rtlCol="0">
            <a:spAutoFit/>
          </a:bodyPr>
          <a:lstStyle/>
          <a:p>
            <a:pPr fontAlgn="base"/>
            <a:r>
              <a:rPr lang="es-ES" sz="2300" b="1" dirty="0">
                <a:solidFill>
                  <a:srgbClr val="0000CC"/>
                </a:solidFill>
                <a:latin typeface="Arial" panose="020B0604020202020204" pitchFamily="34" charset="0"/>
                <a:cs typeface="Arial" panose="020B0604020202020204" pitchFamily="34" charset="0"/>
              </a:rPr>
              <a:t>Equipo de Protección Personal:</a:t>
            </a:r>
            <a:r>
              <a:rPr lang="es-ES" sz="2300" dirty="0">
                <a:solidFill>
                  <a:srgbClr val="0000CC"/>
                </a:solidFill>
                <a:latin typeface="Arial" panose="020B0604020202020204" pitchFamily="34" charset="0"/>
                <a:cs typeface="Arial" panose="020B0604020202020204" pitchFamily="34" charset="0"/>
              </a:rPr>
              <a:t>​</a:t>
            </a:r>
          </a:p>
          <a:p>
            <a:pPr fontAlgn="base"/>
            <a:r>
              <a:rPr lang="es-ES" sz="2300" dirty="0">
                <a:latin typeface="Arial" panose="020B0604020202020204" pitchFamily="34" charset="0"/>
                <a:cs typeface="Arial" panose="020B0604020202020204" pitchFamily="34" charset="0"/>
              </a:rPr>
              <a:t>​</a:t>
            </a:r>
          </a:p>
          <a:p>
            <a:pPr marL="342900" indent="-342900" fontAlgn="base">
              <a:buClr>
                <a:srgbClr val="0000CC"/>
              </a:buClr>
              <a:buFont typeface="Wingdings" panose="05000000000000000000" pitchFamily="2" charset="2"/>
              <a:buChar char="q"/>
            </a:pPr>
            <a:r>
              <a:rPr lang="es-ES" sz="2300" dirty="0" smtClean="0">
                <a:latin typeface="Arial" panose="020B0604020202020204" pitchFamily="34" charset="0"/>
                <a:cs typeface="Arial" panose="020B0604020202020204" pitchFamily="34" charset="0"/>
              </a:rPr>
              <a:t>Para cargas con bordes ásperos o afilados, ponerse guantes u otro tipo de protección para manos y antebrazos.</a:t>
            </a:r>
          </a:p>
          <a:p>
            <a:pPr marL="342900" indent="-342900" fontAlgn="base">
              <a:buClr>
                <a:srgbClr val="0000CC"/>
              </a:buClr>
              <a:buFont typeface="Wingdings" panose="05000000000000000000" pitchFamily="2" charset="2"/>
              <a:buChar char="q"/>
            </a:pPr>
            <a:r>
              <a:rPr lang="es-ES" sz="2300" dirty="0" smtClean="0">
                <a:latin typeface="Arial" panose="020B0604020202020204" pitchFamily="34" charset="0"/>
                <a:cs typeface="Arial" panose="020B0604020202020204" pitchFamily="34" charset="0"/>
              </a:rPr>
              <a:t>Cuando </a:t>
            </a:r>
            <a:r>
              <a:rPr lang="es-ES" sz="2300" dirty="0">
                <a:latin typeface="Arial" panose="020B0604020202020204" pitchFamily="34" charset="0"/>
                <a:cs typeface="Arial" panose="020B0604020202020204" pitchFamily="34" charset="0"/>
              </a:rPr>
              <a:t>las cargas son pesadas o </a:t>
            </a:r>
            <a:r>
              <a:rPr lang="es-ES" sz="2300" dirty="0" smtClean="0">
                <a:latin typeface="Arial" panose="020B0604020202020204" pitchFamily="34" charset="0"/>
                <a:cs typeface="Arial" panose="020B0604020202020204" pitchFamily="34" charset="0"/>
              </a:rPr>
              <a:t>voluminosas, ponerse zapatos de seguridad con </a:t>
            </a:r>
            <a:r>
              <a:rPr lang="es-ES" sz="2300" dirty="0">
                <a:latin typeface="Arial" panose="020B0604020202020204" pitchFamily="34" charset="0"/>
                <a:cs typeface="Arial" panose="020B0604020202020204" pitchFamily="34" charset="0"/>
              </a:rPr>
              <a:t>punta de acero para prevenir </a:t>
            </a:r>
            <a:r>
              <a:rPr lang="es-ES" sz="2300" dirty="0" smtClean="0">
                <a:latin typeface="Arial" panose="020B0604020202020204" pitchFamily="34" charset="0"/>
                <a:cs typeface="Arial" panose="020B0604020202020204" pitchFamily="34" charset="0"/>
              </a:rPr>
              <a:t>lesiones </a:t>
            </a:r>
            <a:r>
              <a:rPr lang="es-ES" sz="2300" dirty="0">
                <a:latin typeface="Arial" panose="020B0604020202020204" pitchFamily="34" charset="0"/>
                <a:cs typeface="Arial" panose="020B0604020202020204" pitchFamily="34" charset="0"/>
              </a:rPr>
              <a:t>en los pies si </a:t>
            </a:r>
            <a:r>
              <a:rPr lang="es-ES" sz="2300" dirty="0" smtClean="0">
                <a:latin typeface="Arial" panose="020B0604020202020204" pitchFamily="34" charset="0"/>
                <a:cs typeface="Arial" panose="020B0604020202020204" pitchFamily="34" charset="0"/>
              </a:rPr>
              <a:t>algo le cae encima.​</a:t>
            </a:r>
          </a:p>
          <a:p>
            <a:pPr marL="342900" indent="-342900" fontAlgn="base">
              <a:buClr>
                <a:srgbClr val="0000CC"/>
              </a:buClr>
              <a:buFont typeface="Wingdings" panose="05000000000000000000" pitchFamily="2" charset="2"/>
              <a:buChar char="q"/>
            </a:pPr>
            <a:r>
              <a:rPr lang="es-ES" sz="2300" dirty="0" smtClean="0">
                <a:latin typeface="Arial" panose="020B0604020202020204" pitchFamily="34" charset="0"/>
                <a:cs typeface="Arial" panose="020B0604020202020204" pitchFamily="34" charset="0"/>
              </a:rPr>
              <a:t>Ponerse</a:t>
            </a:r>
            <a:r>
              <a:rPr lang="es-ES" sz="2300" dirty="0">
                <a:latin typeface="Arial" panose="020B0604020202020204" pitchFamily="34" charset="0"/>
                <a:cs typeface="Arial" panose="020B0604020202020204" pitchFamily="34" charset="0"/>
              </a:rPr>
              <a:t> </a:t>
            </a:r>
            <a:r>
              <a:rPr lang="es-ES" sz="2300" dirty="0" smtClean="0">
                <a:latin typeface="Arial" panose="020B0604020202020204" pitchFamily="34" charset="0"/>
                <a:cs typeface="Arial" panose="020B0604020202020204" pitchFamily="34" charset="0"/>
              </a:rPr>
              <a:t>casco </a:t>
            </a:r>
            <a:r>
              <a:rPr lang="es-ES" sz="2300" dirty="0">
                <a:latin typeface="Arial" panose="020B0604020202020204" pitchFamily="34" charset="0"/>
                <a:cs typeface="Arial" panose="020B0604020202020204" pitchFamily="34" charset="0"/>
              </a:rPr>
              <a:t>con un buen sistema de suspensión. </a:t>
            </a:r>
            <a:r>
              <a:rPr lang="es-ES" sz="2300" dirty="0"/>
              <a:t>​</a:t>
            </a:r>
          </a:p>
          <a:p>
            <a:pPr fontAlgn="base"/>
            <a:r>
              <a:rPr lang="es-ES" sz="2300" dirty="0"/>
              <a:t>​</a:t>
            </a:r>
          </a:p>
        </p:txBody>
      </p:sp>
      <p:sp>
        <p:nvSpPr>
          <p:cNvPr id="4" name="object 4" title="Foto - Guantes para la manipulacion de materiales"/>
          <p:cNvSpPr/>
          <p:nvPr/>
        </p:nvSpPr>
        <p:spPr>
          <a:xfrm>
            <a:off x="6096000" y="2073371"/>
            <a:ext cx="2925227" cy="1847554"/>
          </a:xfrm>
          <a:prstGeom prst="rect">
            <a:avLst/>
          </a:prstGeom>
          <a:blipFill>
            <a:blip r:embed="rId3" cstate="print"/>
            <a:stretch>
              <a:fillRect/>
            </a:stretch>
          </a:blipFill>
        </p:spPr>
        <p:txBody>
          <a:bodyPr wrap="square" lIns="0" tIns="0" rIns="0" bIns="0" rtlCol="0"/>
          <a:lstStyle/>
          <a:p>
            <a:endParaRPr dirty="0"/>
          </a:p>
        </p:txBody>
      </p:sp>
      <p:sp>
        <p:nvSpPr>
          <p:cNvPr id="5" name="object 5" title="Foto - Zapatos de proteccion"/>
          <p:cNvSpPr/>
          <p:nvPr/>
        </p:nvSpPr>
        <p:spPr>
          <a:xfrm>
            <a:off x="6096000" y="4054349"/>
            <a:ext cx="2925227" cy="173685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7</a:t>
            </a:r>
          </a:p>
        </p:txBody>
      </p:sp>
      <p:sp>
        <p:nvSpPr>
          <p:cNvPr id="8" name="Rectangle 7"/>
          <p:cNvSpPr/>
          <p:nvPr/>
        </p:nvSpPr>
        <p:spPr>
          <a:xfrm>
            <a:off x="421644" y="1054461"/>
            <a:ext cx="8599583" cy="461665"/>
          </a:xfrm>
          <a:prstGeom prst="rect">
            <a:avLst/>
          </a:prstGeom>
        </p:spPr>
        <p:txBody>
          <a:bodyPr wrap="square">
            <a:spAutoFit/>
          </a:bodyPr>
          <a:lstStyle/>
          <a:p>
            <a:pPr marL="9144">
              <a:spcBef>
                <a:spcPts val="35"/>
              </a:spcBef>
            </a:pPr>
            <a:r>
              <a:rPr lang="es-ES" sz="2400" b="1" dirty="0" smtClean="0">
                <a:solidFill>
                  <a:srgbClr val="0C2FB8"/>
                </a:solidFill>
                <a:latin typeface="Arial" panose="020B0604020202020204" pitchFamily="34" charset="0"/>
                <a:cs typeface="Arial" panose="020B0604020202020204" pitchFamily="34" charset="0"/>
              </a:rPr>
              <a:t>Módulo </a:t>
            </a:r>
            <a:r>
              <a:rPr lang="es-ES" sz="2400" b="1" dirty="0">
                <a:solidFill>
                  <a:srgbClr val="0C2FB8"/>
                </a:solidFill>
                <a:latin typeface="Arial" panose="020B0604020202020204" pitchFamily="34" charset="0"/>
                <a:cs typeface="Arial" panose="020B0604020202020204" pitchFamily="34" charset="0"/>
              </a:rPr>
              <a:t>2</a:t>
            </a:r>
            <a:endParaRPr lang="es-PR" dirty="0">
              <a:effectLst/>
            </a:endParaRPr>
          </a:p>
        </p:txBody>
      </p:sp>
      <p:sp>
        <p:nvSpPr>
          <p:cNvPr id="7" name="Title 6"/>
          <p:cNvSpPr>
            <a:spLocks noGrp="1"/>
          </p:cNvSpPr>
          <p:nvPr>
            <p:ph type="title"/>
          </p:nvPr>
        </p:nvSpPr>
        <p:spPr>
          <a:xfrm>
            <a:off x="228600" y="484293"/>
            <a:ext cx="8072119" cy="553998"/>
          </a:xfrm>
        </p:spPr>
        <p:txBody>
          <a:bodyPr/>
          <a:lstStyle/>
          <a:p>
            <a:pPr marL="12700" marR="0" lvl="0" indent="0" algn="l" defTabSz="914400" rtl="0" eaLnBrk="1" fontAlgn="auto" latinLnBrk="0" hangingPunct="1">
              <a:lnSpc>
                <a:spcPct val="100000"/>
              </a:lnSpc>
              <a:spcBef>
                <a:spcPts val="0"/>
              </a:spcBef>
              <a:spcAft>
                <a:spcPts val="0"/>
              </a:spcAft>
              <a:buClrTx/>
              <a:buSzTx/>
              <a:buFontTx/>
              <a:buNone/>
              <a:tabLst>
                <a:tab pos="3947795" algn="l"/>
                <a:tab pos="4888230" algn="l"/>
              </a:tabLst>
              <a:defRPr/>
            </a:pPr>
            <a:r>
              <a:rPr lang="en-US" dirty="0" smtClean="0"/>
              <a:t>  </a:t>
            </a:r>
            <a:r>
              <a:rPr lang="es-ES" sz="3200" kern="1200" dirty="0">
                <a:latin typeface="Arial" charset="0"/>
                <a:ea typeface="+mn-ea"/>
                <a:cs typeface="Arial" charset="0"/>
              </a:rPr>
              <a:t>Equipo para el Manejo de </a:t>
            </a:r>
            <a:r>
              <a:rPr lang="es-ES" sz="3200" kern="1200" dirty="0" smtClean="0">
                <a:latin typeface="Arial" charset="0"/>
                <a:ea typeface="+mn-ea"/>
                <a:cs typeface="Arial" charset="0"/>
              </a:rPr>
              <a:t>Materiales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5648" y="1069120"/>
            <a:ext cx="2227950" cy="353943"/>
          </a:xfrm>
          <a:prstGeom prst="rect">
            <a:avLst/>
          </a:prstGeom>
        </p:spPr>
        <p:txBody>
          <a:bodyPr vert="horz" wrap="square" lIns="0" tIns="0" rIns="0" bIns="0" rtlCol="0">
            <a:spAutoFit/>
          </a:bodyPr>
          <a:lstStyle/>
          <a:p>
            <a:pPr marL="12700">
              <a:lnSpc>
                <a:spcPct val="100000"/>
              </a:lnSpc>
              <a:spcBef>
                <a:spcPts val="35"/>
              </a:spcBef>
            </a:pPr>
            <a:r>
              <a:rPr lang="es-ES" sz="2300" b="1" dirty="0" smtClean="0">
                <a:solidFill>
                  <a:srgbClr val="0C2FB8"/>
                </a:solidFill>
                <a:latin typeface="Arial" charset="0"/>
                <a:cs typeface="Arial" charset="0"/>
              </a:rPr>
              <a:t>Módulo </a:t>
            </a:r>
            <a:r>
              <a:rPr lang="es-ES" sz="2300" b="1" dirty="0" smtClean="0">
                <a:solidFill>
                  <a:srgbClr val="0C2FB8"/>
                </a:solidFill>
                <a:latin typeface="Arial" charset="0"/>
                <a:cs typeface="Arial" charset="0"/>
              </a:rPr>
              <a:t>2</a:t>
            </a:r>
            <a:endParaRPr lang="es-ES" sz="2300" b="1" dirty="0">
              <a:solidFill>
                <a:srgbClr val="0C2FB8"/>
              </a:solidFill>
              <a:latin typeface="Arial" charset="0"/>
              <a:cs typeface="Arial" charset="0"/>
            </a:endParaRPr>
          </a:p>
        </p:txBody>
      </p:sp>
      <p:sp>
        <p:nvSpPr>
          <p:cNvPr id="3" name="object 3"/>
          <p:cNvSpPr txBox="1"/>
          <p:nvPr/>
        </p:nvSpPr>
        <p:spPr>
          <a:xfrm>
            <a:off x="8497061" y="6461204"/>
            <a:ext cx="110489"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8</a:t>
            </a:r>
            <a:endParaRPr sz="1200" dirty="0">
              <a:latin typeface="Arial"/>
              <a:cs typeface="Arial"/>
            </a:endParaRPr>
          </a:p>
        </p:txBody>
      </p:sp>
      <p:sp>
        <p:nvSpPr>
          <p:cNvPr id="4" name="object 4" title="Diagrama de flujo - Equipo utilizado en la identificación de los puntos de riesgo"/>
          <p:cNvSpPr/>
          <p:nvPr/>
        </p:nvSpPr>
        <p:spPr>
          <a:xfrm>
            <a:off x="754893" y="2214128"/>
            <a:ext cx="7562850" cy="4467225"/>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321181" y="1617354"/>
            <a:ext cx="9143999" cy="294953"/>
          </a:xfrm>
          <a:prstGeom prst="rect">
            <a:avLst/>
          </a:prstGeom>
        </p:spPr>
        <p:txBody>
          <a:bodyPr vert="horz" wrap="square" lIns="0" tIns="0" rIns="0" bIns="0" rtlCol="0">
            <a:spAutoFit/>
          </a:bodyPr>
          <a:lstStyle/>
          <a:p>
            <a:pPr marL="803275">
              <a:lnSpc>
                <a:spcPts val="2300"/>
              </a:lnSpc>
            </a:pPr>
            <a:r>
              <a:rPr lang="es-PR" sz="2200" b="1" dirty="0" smtClean="0">
                <a:solidFill>
                  <a:srgbClr val="0C2FB8"/>
                </a:solidFill>
                <a:latin typeface="Arial"/>
                <a:cs typeface="Arial"/>
              </a:rPr>
              <a:t>Equipo utilizado en la </a:t>
            </a:r>
            <a:r>
              <a:rPr lang="es-PR" sz="2200" b="1" dirty="0">
                <a:solidFill>
                  <a:srgbClr val="0C2FB8"/>
                </a:solidFill>
                <a:latin typeface="Arial"/>
                <a:cs typeface="Arial"/>
              </a:rPr>
              <a:t>i</a:t>
            </a:r>
            <a:r>
              <a:rPr lang="es-PR" sz="2200" b="1" dirty="0" smtClean="0">
                <a:solidFill>
                  <a:srgbClr val="0C2FB8"/>
                </a:solidFill>
                <a:latin typeface="Arial"/>
                <a:cs typeface="Arial"/>
              </a:rPr>
              <a:t>dentificación de los puntos de riesgo</a:t>
            </a:r>
            <a:endParaRPr lang="es-PR" sz="2200" dirty="0" smtClean="0">
              <a:latin typeface="Arial"/>
              <a:cs typeface="Arial"/>
            </a:endParaRPr>
          </a:p>
        </p:txBody>
      </p:sp>
      <p:sp>
        <p:nvSpPr>
          <p:cNvPr id="6" name="object 6"/>
          <p:cNvSpPr txBox="1"/>
          <p:nvPr/>
        </p:nvSpPr>
        <p:spPr>
          <a:xfrm>
            <a:off x="1301241" y="4909422"/>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7" name="object 7"/>
          <p:cNvSpPr txBox="1"/>
          <p:nvPr/>
        </p:nvSpPr>
        <p:spPr>
          <a:xfrm>
            <a:off x="4058539" y="4909422"/>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8" name="object 8"/>
          <p:cNvSpPr txBox="1"/>
          <p:nvPr/>
        </p:nvSpPr>
        <p:spPr>
          <a:xfrm>
            <a:off x="6709409" y="4888975"/>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9" name="object 9"/>
          <p:cNvSpPr txBox="1"/>
          <p:nvPr/>
        </p:nvSpPr>
        <p:spPr>
          <a:xfrm>
            <a:off x="2936875" y="5570787"/>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14" name="TextBox 13"/>
          <p:cNvSpPr txBox="1"/>
          <p:nvPr/>
        </p:nvSpPr>
        <p:spPr>
          <a:xfrm>
            <a:off x="914400" y="2439637"/>
            <a:ext cx="1676400" cy="800219"/>
          </a:xfrm>
          <a:prstGeom prst="rect">
            <a:avLst/>
          </a:prstGeom>
          <a:solidFill>
            <a:schemeClr val="bg1"/>
          </a:solidFill>
        </p:spPr>
        <p:txBody>
          <a:bodyPr wrap="square" rtlCol="0">
            <a:spAutoFit/>
          </a:bodyPr>
          <a:lstStyle/>
          <a:p>
            <a:pPr algn="ctr"/>
            <a:r>
              <a:rPr lang="en-US" sz="2300" dirty="0" smtClean="0">
                <a:solidFill>
                  <a:srgbClr val="0000CC"/>
                </a:solidFill>
              </a:rPr>
              <a:t>Recogido de materiales</a:t>
            </a:r>
            <a:endParaRPr lang="en-US" sz="2300" dirty="0">
              <a:solidFill>
                <a:srgbClr val="0000CC"/>
              </a:solidFill>
            </a:endParaRPr>
          </a:p>
        </p:txBody>
      </p:sp>
      <p:sp>
        <p:nvSpPr>
          <p:cNvPr id="15" name="Rectangle 14"/>
          <p:cNvSpPr/>
          <p:nvPr/>
        </p:nvSpPr>
        <p:spPr>
          <a:xfrm>
            <a:off x="907381" y="3893759"/>
            <a:ext cx="1796218" cy="1015663"/>
          </a:xfrm>
          <a:prstGeom prst="rect">
            <a:avLst/>
          </a:prstGeom>
          <a:solidFill>
            <a:schemeClr val="bg1"/>
          </a:solidFill>
        </p:spPr>
        <p:txBody>
          <a:bodyPr wrap="square">
            <a:spAutoFit/>
          </a:bodyPr>
          <a:lstStyle/>
          <a:p>
            <a:pPr algn="ctr"/>
            <a:r>
              <a:rPr lang="en-US" sz="2000" dirty="0" smtClean="0">
                <a:solidFill>
                  <a:srgbClr val="0000CC"/>
                </a:solidFill>
              </a:rPr>
              <a:t>Almacenado en el patio de la planta</a:t>
            </a:r>
            <a:endParaRPr lang="en-US" sz="2000" dirty="0">
              <a:solidFill>
                <a:srgbClr val="0000CC"/>
              </a:solidFill>
            </a:endParaRPr>
          </a:p>
        </p:txBody>
      </p:sp>
      <p:sp>
        <p:nvSpPr>
          <p:cNvPr id="16" name="Rectangle 15"/>
          <p:cNvSpPr/>
          <p:nvPr/>
        </p:nvSpPr>
        <p:spPr>
          <a:xfrm>
            <a:off x="1066799" y="5366984"/>
            <a:ext cx="1636799" cy="1154162"/>
          </a:xfrm>
          <a:prstGeom prst="rect">
            <a:avLst/>
          </a:prstGeom>
          <a:solidFill>
            <a:schemeClr val="bg1"/>
          </a:solidFill>
        </p:spPr>
        <p:txBody>
          <a:bodyPr wrap="square">
            <a:spAutoFit/>
          </a:bodyPr>
          <a:lstStyle/>
          <a:p>
            <a:pPr algn="ctr"/>
            <a:r>
              <a:rPr lang="en-US" sz="2300" dirty="0" smtClean="0">
                <a:solidFill>
                  <a:srgbClr val="0000CC"/>
                </a:solidFill>
              </a:rPr>
              <a:t>Movido dentro de la planta</a:t>
            </a:r>
            <a:endParaRPr lang="en-US" sz="2300" dirty="0">
              <a:solidFill>
                <a:srgbClr val="0000CC"/>
              </a:solidFill>
            </a:endParaRPr>
          </a:p>
        </p:txBody>
      </p:sp>
      <p:sp>
        <p:nvSpPr>
          <p:cNvPr id="17" name="Rectangle 16"/>
          <p:cNvSpPr/>
          <p:nvPr/>
        </p:nvSpPr>
        <p:spPr>
          <a:xfrm>
            <a:off x="3588524" y="2441912"/>
            <a:ext cx="1947902" cy="800219"/>
          </a:xfrm>
          <a:prstGeom prst="rect">
            <a:avLst/>
          </a:prstGeom>
          <a:solidFill>
            <a:schemeClr val="bg1"/>
          </a:solidFill>
        </p:spPr>
        <p:txBody>
          <a:bodyPr wrap="square">
            <a:spAutoFit/>
          </a:bodyPr>
          <a:lstStyle/>
          <a:p>
            <a:pPr algn="ctr"/>
            <a:r>
              <a:rPr lang="en-US" sz="2300" dirty="0" smtClean="0">
                <a:solidFill>
                  <a:srgbClr val="0000CC"/>
                </a:solidFill>
              </a:rPr>
              <a:t>Operaciones Adicionales</a:t>
            </a:r>
            <a:endParaRPr lang="en-US" sz="2300" dirty="0">
              <a:solidFill>
                <a:srgbClr val="0000CC"/>
              </a:solidFill>
            </a:endParaRPr>
          </a:p>
        </p:txBody>
      </p:sp>
      <p:sp>
        <p:nvSpPr>
          <p:cNvPr id="18" name="Rectangle 17"/>
          <p:cNvSpPr/>
          <p:nvPr/>
        </p:nvSpPr>
        <p:spPr>
          <a:xfrm>
            <a:off x="3588524" y="3824509"/>
            <a:ext cx="1870580" cy="1154162"/>
          </a:xfrm>
          <a:prstGeom prst="rect">
            <a:avLst/>
          </a:prstGeom>
          <a:solidFill>
            <a:schemeClr val="bg1"/>
          </a:solidFill>
        </p:spPr>
        <p:txBody>
          <a:bodyPr wrap="square">
            <a:spAutoFit/>
          </a:bodyPr>
          <a:lstStyle/>
          <a:p>
            <a:pPr algn="ctr"/>
            <a:r>
              <a:rPr lang="en-US" sz="2300" dirty="0" smtClean="0">
                <a:solidFill>
                  <a:srgbClr val="0000CC"/>
                </a:solidFill>
              </a:rPr>
              <a:t>Movido a la estación de trabajo</a:t>
            </a:r>
            <a:endParaRPr lang="en-US" sz="2300" dirty="0">
              <a:solidFill>
                <a:srgbClr val="0000CC"/>
              </a:solidFill>
            </a:endParaRPr>
          </a:p>
        </p:txBody>
      </p:sp>
      <p:sp>
        <p:nvSpPr>
          <p:cNvPr id="19" name="Rectangle 18"/>
          <p:cNvSpPr/>
          <p:nvPr/>
        </p:nvSpPr>
        <p:spPr>
          <a:xfrm>
            <a:off x="3569627" y="5360625"/>
            <a:ext cx="1922980" cy="1154162"/>
          </a:xfrm>
          <a:prstGeom prst="rect">
            <a:avLst/>
          </a:prstGeom>
          <a:solidFill>
            <a:schemeClr val="bg1"/>
          </a:solidFill>
        </p:spPr>
        <p:txBody>
          <a:bodyPr wrap="square">
            <a:spAutoFit/>
          </a:bodyPr>
          <a:lstStyle/>
          <a:p>
            <a:pPr algn="ctr"/>
            <a:r>
              <a:rPr lang="en-US" sz="2300" dirty="0">
                <a:solidFill>
                  <a:srgbClr val="0000CC"/>
                </a:solidFill>
              </a:rPr>
              <a:t>Movido a la estación de trabajo</a:t>
            </a:r>
          </a:p>
        </p:txBody>
      </p:sp>
      <p:sp>
        <p:nvSpPr>
          <p:cNvPr id="20" name="Rectangle 19"/>
          <p:cNvSpPr/>
          <p:nvPr/>
        </p:nvSpPr>
        <p:spPr>
          <a:xfrm>
            <a:off x="6390585" y="2590800"/>
            <a:ext cx="1857354" cy="446276"/>
          </a:xfrm>
          <a:prstGeom prst="rect">
            <a:avLst/>
          </a:prstGeom>
          <a:solidFill>
            <a:schemeClr val="bg1"/>
          </a:solidFill>
        </p:spPr>
        <p:txBody>
          <a:bodyPr wrap="square">
            <a:spAutoFit/>
          </a:bodyPr>
          <a:lstStyle/>
          <a:p>
            <a:pPr algn="ctr"/>
            <a:r>
              <a:rPr lang="en-US" sz="2300" dirty="0" smtClean="0">
                <a:solidFill>
                  <a:srgbClr val="0000CC"/>
                </a:solidFill>
              </a:rPr>
              <a:t>Almacenado</a:t>
            </a:r>
            <a:endParaRPr lang="en-US" sz="2300" dirty="0">
              <a:solidFill>
                <a:srgbClr val="0000CC"/>
              </a:solidFill>
            </a:endParaRPr>
          </a:p>
        </p:txBody>
      </p:sp>
      <p:sp>
        <p:nvSpPr>
          <p:cNvPr id="21" name="Rectangle 20"/>
          <p:cNvSpPr/>
          <p:nvPr/>
        </p:nvSpPr>
        <p:spPr>
          <a:xfrm>
            <a:off x="6369296" y="3965204"/>
            <a:ext cx="1733171" cy="800219"/>
          </a:xfrm>
          <a:prstGeom prst="rect">
            <a:avLst/>
          </a:prstGeom>
          <a:solidFill>
            <a:schemeClr val="bg1"/>
          </a:solidFill>
        </p:spPr>
        <p:txBody>
          <a:bodyPr wrap="square">
            <a:spAutoFit/>
          </a:bodyPr>
          <a:lstStyle/>
          <a:p>
            <a:pPr algn="ctr"/>
            <a:r>
              <a:rPr lang="en-US" sz="2300" dirty="0" smtClean="0">
                <a:solidFill>
                  <a:srgbClr val="0000CC"/>
                </a:solidFill>
              </a:rPr>
              <a:t>Cargar para transportar</a:t>
            </a:r>
            <a:endParaRPr lang="en-US" sz="2300" dirty="0">
              <a:solidFill>
                <a:srgbClr val="0000CC"/>
              </a:solidFill>
            </a:endParaRPr>
          </a:p>
        </p:txBody>
      </p:sp>
      <p:sp>
        <p:nvSpPr>
          <p:cNvPr id="22" name="Rectangle 21"/>
          <p:cNvSpPr/>
          <p:nvPr/>
        </p:nvSpPr>
        <p:spPr>
          <a:xfrm>
            <a:off x="6380001" y="5714568"/>
            <a:ext cx="1711760" cy="446276"/>
          </a:xfrm>
          <a:prstGeom prst="rect">
            <a:avLst/>
          </a:prstGeom>
          <a:solidFill>
            <a:schemeClr val="bg1"/>
          </a:solidFill>
        </p:spPr>
        <p:txBody>
          <a:bodyPr wrap="square">
            <a:spAutoFit/>
          </a:bodyPr>
          <a:lstStyle/>
          <a:p>
            <a:pPr algn="ctr"/>
            <a:r>
              <a:rPr lang="en-US" sz="2300" dirty="0" smtClean="0">
                <a:solidFill>
                  <a:srgbClr val="0000CC"/>
                </a:solidFill>
              </a:rPr>
              <a:t>Transportar</a:t>
            </a:r>
            <a:endParaRPr lang="en-US" sz="2300" dirty="0">
              <a:solidFill>
                <a:srgbClr val="0000CC"/>
              </a:solidFill>
            </a:endParaRPr>
          </a:p>
        </p:txBody>
      </p:sp>
      <p:sp>
        <p:nvSpPr>
          <p:cNvPr id="23" name="Flowchart: Decision 22" title="Diamante rojo - Conector en el diagrama de flujo"/>
          <p:cNvSpPr/>
          <p:nvPr/>
        </p:nvSpPr>
        <p:spPr>
          <a:xfrm>
            <a:off x="1301241" y="2077794"/>
            <a:ext cx="192280" cy="260504"/>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title="Diamante rojo - Conector en el diagrama de flujo"/>
          <p:cNvSpPr/>
          <p:nvPr/>
        </p:nvSpPr>
        <p:spPr>
          <a:xfrm>
            <a:off x="1301241" y="3491641"/>
            <a:ext cx="192280" cy="260504"/>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cision 24" title="Diamante rojo - Conector en el diagrama de flujo"/>
          <p:cNvSpPr/>
          <p:nvPr/>
        </p:nvSpPr>
        <p:spPr>
          <a:xfrm>
            <a:off x="4058539" y="3552643"/>
            <a:ext cx="192280" cy="260504"/>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title="Diamante rojo - Conector en el diagrama de flujo"/>
          <p:cNvSpPr/>
          <p:nvPr/>
        </p:nvSpPr>
        <p:spPr>
          <a:xfrm>
            <a:off x="6011285" y="2460548"/>
            <a:ext cx="192280" cy="260504"/>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title="Diamante rojo - Conector en el diagrama de flujo"/>
          <p:cNvSpPr/>
          <p:nvPr/>
        </p:nvSpPr>
        <p:spPr>
          <a:xfrm>
            <a:off x="6742808" y="3552643"/>
            <a:ext cx="192280" cy="260504"/>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title="Diamante rojo - Conector en el diagrama de flujo"/>
          <p:cNvSpPr/>
          <p:nvPr/>
        </p:nvSpPr>
        <p:spPr>
          <a:xfrm>
            <a:off x="6822113" y="6432964"/>
            <a:ext cx="192280" cy="260504"/>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24942" y="544151"/>
            <a:ext cx="8072119" cy="492443"/>
          </a:xfrm>
        </p:spPr>
        <p:txBody>
          <a:bodyPr/>
          <a:lstStyle/>
          <a:p>
            <a:pPr marL="12700" marR="0" lvl="0" indent="0" defTabSz="914400" rtl="0" eaLnBrk="1" fontAlgn="auto" latinLnBrk="0" hangingPunct="1">
              <a:lnSpc>
                <a:spcPct val="100000"/>
              </a:lnSpc>
              <a:spcBef>
                <a:spcPts val="0"/>
              </a:spcBef>
              <a:spcAft>
                <a:spcPts val="0"/>
              </a:spcAft>
              <a:tabLst>
                <a:tab pos="3947795" algn="l"/>
                <a:tab pos="4888230" algn="l"/>
              </a:tabLst>
              <a:defRPr/>
            </a:pPr>
            <a:r>
              <a:rPr lang="es-ES" sz="3200" kern="1200" dirty="0">
                <a:latin typeface="Arial" charset="0"/>
                <a:ea typeface="+mn-ea"/>
                <a:cs typeface="Arial" charset="0"/>
              </a:rPr>
              <a:t>Manejo y Almacenamiento de Materiales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4B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4863</Words>
  <Application>Microsoft Office PowerPoint</Application>
  <PresentationFormat>On-screen Show (4:3)</PresentationFormat>
  <Paragraphs>581</Paragraphs>
  <Slides>65</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inherit</vt:lpstr>
      <vt:lpstr>Tahoma</vt:lpstr>
      <vt:lpstr>Times New Roman</vt:lpstr>
      <vt:lpstr>Wingdings</vt:lpstr>
      <vt:lpstr>Office Theme</vt:lpstr>
      <vt:lpstr>Manejo y Almacenamiento de Materiales  Módulo 2 </vt:lpstr>
      <vt:lpstr>Manejo y Almacenamiento de Materiales</vt:lpstr>
      <vt:lpstr>Manejo y Almacenamiento de Materiales   </vt:lpstr>
      <vt:lpstr>Manejo y Almacenamiento de Materiales      </vt:lpstr>
      <vt:lpstr>Equipo para el Manejo de Materiales</vt:lpstr>
      <vt:lpstr>Equipo para el Manejo de Materiales    </vt:lpstr>
      <vt:lpstr> Equipo para el Manejo de Materiales</vt:lpstr>
      <vt:lpstr>  Equipo para el Manejo de Materiales</vt:lpstr>
      <vt:lpstr>Manejo y Almacenamiento de Materiales </vt:lpstr>
      <vt:lpstr>Manejo y Almacenamiento de Materiales  </vt:lpstr>
      <vt:lpstr> Manejo y Almacenamiento de Materiales  </vt:lpstr>
      <vt:lpstr>Manejo y Almacenamiento de Materiales   </vt:lpstr>
      <vt:lpstr>  Manejo y Almacenamiento de Materiales</vt:lpstr>
      <vt:lpstr>Manejo de Materiales y Almacenamiento </vt:lpstr>
      <vt:lpstr>Equipo para el Manejo de Materiales </vt:lpstr>
      <vt:lpstr> Manejo y Almacenamiento de Materiales    </vt:lpstr>
      <vt:lpstr> Manejo y Almacenamiento de Materiales   </vt:lpstr>
      <vt:lpstr>  Manejo y Almacenamiento de Materiales   </vt:lpstr>
      <vt:lpstr>Manejo y Almacenamiento de Materiales     </vt:lpstr>
      <vt:lpstr>   Manejo de Materiales y Almacenamiento    </vt:lpstr>
      <vt:lpstr> Manejo de Materiales y Almacenamiento</vt:lpstr>
      <vt:lpstr>Manejo de Materiales y Almacenamiento      </vt:lpstr>
      <vt:lpstr>   Equipos para el Manejo de Materiales</vt:lpstr>
      <vt:lpstr> Equipos para el Manejo de Materiales</vt:lpstr>
      <vt:lpstr>Equipos para el Manejo de Materiales   </vt:lpstr>
      <vt:lpstr>Manejo de Materiales y Almacenamiento        </vt:lpstr>
      <vt:lpstr>   Manejo de Materiales y Almacenamiento</vt:lpstr>
      <vt:lpstr>  Manejo de Materiales y Almacenamiento    Módulo 2 </vt:lpstr>
      <vt:lpstr>Manejo de Materiales y Almacenamiento   Módulo 2 </vt:lpstr>
      <vt:lpstr>Manejo de Materiales y Almacenamiento  Módulo 2   </vt:lpstr>
      <vt:lpstr> Manejo de Materiales y Almacenamiento   Módulo 2 </vt:lpstr>
      <vt:lpstr>Equipos para el Manejo de Materiales  Módulo 2 </vt:lpstr>
      <vt:lpstr>Equipos para el Manejo de Materiales  Módulo 2   </vt:lpstr>
      <vt:lpstr>  Manejo de Materiales y Almacenamiento      Módulo 2 </vt:lpstr>
      <vt:lpstr>Manejo de Materiales y Almacenamiento Módulo 2    </vt:lpstr>
      <vt:lpstr>   Manejo de Materiales y Almacenamiento     Módulo 2  </vt:lpstr>
      <vt:lpstr>Manejo de Materiales y Almacenamiento Módulo 2 </vt:lpstr>
      <vt:lpstr>Equipos para el Manejo de Materiales   Módulo 2 </vt:lpstr>
      <vt:lpstr>Manejo de Materiales y Almacenamiento  Módulo 2 </vt:lpstr>
      <vt:lpstr>Manejo de Materiales y Almacenamiento  Módulo 2 </vt:lpstr>
      <vt:lpstr> Manejo de Materiales y Almacenamiento  Módulo 2 </vt:lpstr>
      <vt:lpstr>Manejo de Materiales y Almacenamiento   Módulo 2 </vt:lpstr>
      <vt:lpstr>Equipos para el Manejo de Materiales   Módulo 2 </vt:lpstr>
      <vt:lpstr>Manejo de Materiales y Almacenamiento    Módulo 2 </vt:lpstr>
      <vt:lpstr>Manejo de Materiales y Almacenamiento Módulo 2  </vt:lpstr>
      <vt:lpstr>Manejo de Materiales y Almacenamiento Módulo 2   </vt:lpstr>
      <vt:lpstr>Equipos para el Manejo de Materiales  Módulo 2  </vt:lpstr>
      <vt:lpstr>Equipos para el Manejo de Materiales  Módulo 2     </vt:lpstr>
      <vt:lpstr>Equipos para el Manejo de Materiales    Módulo 2  </vt:lpstr>
      <vt:lpstr> Equipos para el Manejo de Materiales    Módulo 2 </vt:lpstr>
      <vt:lpstr> Equipos para el Manejo de Materiales    Módulo 2 </vt:lpstr>
      <vt:lpstr>Equipos para el Manejo de Materiales   Módulo 2  </vt:lpstr>
      <vt:lpstr>Equipos para el Manejo de Materiales    Módulo 2 </vt:lpstr>
      <vt:lpstr> Equipos para el Manejo de Materiales     Módulo 2  </vt:lpstr>
      <vt:lpstr>Equipos para el Manejo de Materiales    Módulo 2 </vt:lpstr>
      <vt:lpstr> Equipos para el Manejo de Materiales    Módulo 2   </vt:lpstr>
      <vt:lpstr>Equipos para el Manejo de Materiales    Módulo 2 </vt:lpstr>
      <vt:lpstr>Equipos para el Manejo de Materiales   Módulo 2   </vt:lpstr>
      <vt:lpstr>  Equipos para el Manejo de Materiales    Módulo 2 </vt:lpstr>
      <vt:lpstr> Manejo de Materiales y Almacenamiento   Módulo 2  </vt:lpstr>
      <vt:lpstr> Equipos para el Manejo de Materiales    Módulo 2  </vt:lpstr>
      <vt:lpstr>Equipos para el Manejo de Materiales   Módulo 2   </vt:lpstr>
      <vt:lpstr>Equipos para el Manejo de Materiales    Módulo 2   </vt:lpstr>
      <vt:lpstr> Equipos para el Manejo de Materiales   Módulo 2 </vt:lpstr>
      <vt:lpstr>Pausa!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2018-07-24T20:07:58Z</dcterms:created>
  <dcterms:modified xsi:type="dcterms:W3CDTF">2018-07-24T20:49:36Z</dcterms:modified>
</cp:coreProperties>
</file>