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32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950075" cy="9236075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4" autoAdjust="0"/>
    <p:restoredTop sz="86364" autoAdjust="0"/>
  </p:normalViewPr>
  <p:slideViewPr>
    <p:cSldViewPr>
      <p:cViewPr varScale="1">
        <p:scale>
          <a:sx n="99" d="100"/>
          <a:sy n="99" d="100"/>
        </p:scale>
        <p:origin x="172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4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94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170" y="1"/>
            <a:ext cx="3011699" cy="46394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9DB17D1-BB94-40B2-9F25-0A06B4D88D3F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35"/>
            <a:ext cx="3011699" cy="46394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170" y="8772135"/>
            <a:ext cx="3011699" cy="46394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358F9B3-1BBF-405E-A73E-995035B27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1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Module 3 is a continuation of Module 2 and presents detailed information on identification and avoidance of safety hazards in material handling and storage of steel shapes.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3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safety tips for use of wire ropes.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presents safety tips for use of wire ropes.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97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depicts examples of defective wire ropes that should be removed from service.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33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The American institute of Steel Construction (AISC) has a wire rope inspection form available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94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examples of defective slings that should be removed from service.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44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Slings should have identifying information on an ID tag.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9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shows web fitting requirements and depicts an identification tag.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80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slides emphasizes that stitching is the only acceptable means for attaching fittings to the webbing.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52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sling inspection requirements.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132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The American institute of Steel Construction (AISC) has a sling inspection form available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38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some sling safety tips.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582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The presenter should encourage attendees to ask questions about rigging safety.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634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process areas where materials are moved at the ground or floor level and that hazards can occur at each material handling step.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954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Powered Industrial Trucks (forklifts) may be used in some shops.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132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 Powered Industrial Truck fatality and injury statistics.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88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risks form use of Powered Industrial Trucks (forklifts) and identifies strategies for avoiding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471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identifies risks from use of Powered Industrial Trucks (forklifts) and identifies strategies for avoiding these risks.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324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equipment requirements for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527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operator qualifications for using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400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safe operating tips for use of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68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presents safe operating tips for use of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30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582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presents safe operating tips for use of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00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presents safe operating tips for use of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581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presents safe operating tips for use of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774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maintenance requirements for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761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OSHA has a number of informational resources addressing Powered Industrial Trucks.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333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additional OSHA resources addressing Powered Industrial Trucks.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531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introduces locations where material is moved at the work station.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9443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typical equipment used at the work station for moving material.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163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further identifies typical equipment used at the work station for moving material.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026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Some shops use pallet jacks to move material within the shop.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38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additional sling safety tips.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24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hazards from moving materials at the work station and identifies strategies for avoiding these hazards.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116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Use of pallet jacks and carts can be used to lighten the load for workers.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10875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shows equipment examples.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638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safe operating tips for use of pallet jacks.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059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an example of a jib crane for movement of materials at the work station.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2621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The American institute of Steel Construction (AISC) has a pre-lift checklist for jib cranes available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2531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is a continuation of The American institute of Steel Construction (AISC) pre-lift checklist for jib cranes.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548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depicts an example of a tool balancer that can be used to reduce the weight of tools during various shop operations.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7644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depicts points in the material handling process where material is stored and stacked. The slide also emphasizes that these are hazard points.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486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identifies the key material storage topics addressed in the presentation.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94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identifies that chains are frequently used in moving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005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examples of steel shapes being stored and stacked.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9699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additional examples of steel shapes being stored and stacked.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3442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identifies potential risks when storing and stacking steel materials, and presents strategies for reducing risks from this operation.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989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The American National Standards Institute standard Z22.1-1982 addressed practices for handling and storing steel and provides some useful guidelines.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7557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provides tips for storing materials that promote efficiency and safety.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84455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presents guidelines for storing and stacking steel materials.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5003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presents safe storage tips.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9960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examples of stacking of steel shapes and fabricated steel elements.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9438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use of blocking between steel beams.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51987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stacking of smaller steel shapes.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96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chain safety tips.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421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Round material must be blocked or banded to prevent movement of stored material.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5285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shows an example of blocking of round coils.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4673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presents tips for safe storage of miscellaneous materials used in the fabrication shop.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4158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This slide presents tips for safe storage of fuels used in the fabrication shop.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5960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 dirty="0"/>
              <a:t>The presenter should encourage attendees to ask questions about this module.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8857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521256" y="5926482"/>
            <a:ext cx="4170045" cy="4848939"/>
          </a:xfrm>
          <a:prstGeom prst="rect">
            <a:avLst/>
          </a:prstGeom>
        </p:spPr>
        <p:txBody>
          <a:bodyPr lIns="92492" tIns="46246" rIns="92492" bIns="46246">
            <a:normAutofit/>
          </a:bodyPr>
          <a:lstStyle/>
          <a:p>
            <a:r>
              <a:rPr lang="en-US"/>
              <a:t>Encourage attendees to stand and stretch.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45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presents additional chain safety tips.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03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This slide emphasizes that makeshift hardware should not be used.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6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r>
              <a:rPr lang="en-US" dirty="0"/>
              <a:t>The American institute of Steel Construction (AISC) has a daily chain inspection checklist available at its website.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7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8167" y="2635271"/>
            <a:ext cx="594766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361" y="555615"/>
            <a:ext cx="8031276" cy="855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505" y="1756822"/>
            <a:ext cx="8974988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018" y="6461204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://www.aisc.org/content.aspx?id=3182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osha.gov/dsg/guidance/slings/synth-web.html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osha.gov/dsg/guidance/slings/synth-we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osha.gov/dsg/guidance/slings/synth-web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sg/guidance/slings/synth-web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SLTC/etools/pit/forklift/types/classes.html#class1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Publications/OSHA3252/3252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Publications/OSHA3252/3252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Publications/OSHA2236/osha2236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sha.gov/Publications/OSHA3252/3252.html" TargetMode="External"/><Relationship Id="rId5" Type="http://schemas.openxmlformats.org/officeDocument/2006/relationships/hyperlink" Target="https://www.osha.gov/SLTC/poweredindustrialtrucks/index.html" TargetMode="External"/><Relationship Id="rId4" Type="http://schemas.openxmlformats.org/officeDocument/2006/relationships/hyperlink" Target="https://www.osha.gov/Publications/warehousing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ha.gov/SLTC/etools/pit/forklift/types/classes.html#class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poweredindustrialtrucks/index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sha.gov/dte/library/pit/daily_pit_checklist.html" TargetMode="External"/><Relationship Id="rId5" Type="http://schemas.openxmlformats.org/officeDocument/2006/relationships/hyperlink" Target="https://www.osha.gov/dte/library/pit/daily_pit_checklist.html" TargetMode="External"/><Relationship Id="rId4" Type="http://schemas.openxmlformats.org/officeDocument/2006/relationships/hyperlink" Target="http://www.osha.gov/SLTC/poweredindustrialtrucks/index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sha.gov/SLTC/etools/pit/forklift/types/classes.html#class1" TargetMode="Externa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sc.org/content.aspx?id=31828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sc.org/content.aspx?id=3182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hyperlink" Target="https://www.osha.gov/dsg/guidance/slings/alloy.html" TargetMode="Externa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sc.org/content.aspx?id=318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1310" y="953797"/>
            <a:ext cx="7996174" cy="48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41" y="1143000"/>
            <a:ext cx="756285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s-PR" sz="2400" dirty="0" smtClean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Equipo de Aparejo o Enlace </a:t>
            </a:r>
            <a:endParaRPr lang="es-PR" sz="3100" dirty="0" smtClean="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lang="es-PR" sz="2400" dirty="0" smtClean="0">
                <a:latin typeface="Arial"/>
                <a:cs typeface="Arial"/>
              </a:rPr>
              <a:t>OSHA 1910.184 eslingas: las eslingas en su mayoría son hechas por una cadena de acero, cuerda de alambre, malla de metal, cuerda de fibra (natural o sintético) y membrana sintética.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 title="Cadena, alambre, malla metálica, sintética"/>
          <p:cNvSpPr txBox="1"/>
          <p:nvPr/>
        </p:nvSpPr>
        <p:spPr>
          <a:xfrm>
            <a:off x="675904" y="4343400"/>
            <a:ext cx="79349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784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Understanding Lift Magnet Compliance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 title="Foto - Cadena, alambre, malla metálica, sintética"/>
          <p:cNvSpPr/>
          <p:nvPr/>
        </p:nvSpPr>
        <p:spPr>
          <a:xfrm>
            <a:off x="472044" y="3623206"/>
            <a:ext cx="7934706" cy="2721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966" y="6445725"/>
            <a:ext cx="6173897" cy="26494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3854" y="372700"/>
            <a:ext cx="8031276" cy="1102866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7795" algn="l"/>
              </a:tabLst>
              <a:defRPr/>
            </a:pPr>
            <a:r>
              <a:rPr lang="es-PR" kern="1200" dirty="0">
                <a:ea typeface="+mn-ea"/>
              </a:rPr>
              <a:t>Equipo para el Manejo de Materiales</a:t>
            </a:r>
            <a:br>
              <a:rPr lang="es-PR" kern="1200" dirty="0">
                <a:ea typeface="+mn-ea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title="Elemento adjunto en el extremo de la cuerda de alambre "/>
          <p:cNvSpPr/>
          <p:nvPr/>
        </p:nvSpPr>
        <p:spPr>
          <a:xfrm>
            <a:off x="5198190" y="2971800"/>
            <a:ext cx="3176143" cy="201270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150860" cy="476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6106160" indent="-86995">
              <a:lnSpc>
                <a:spcPts val="4870"/>
              </a:lnSpc>
            </a:pP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endParaRPr lang="es-PR" sz="2400" dirty="0" smtClean="0">
              <a:latin typeface="Arial"/>
              <a:cs typeface="Arial"/>
            </a:endParaRP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endParaRPr lang="es-PR" sz="2400" dirty="0">
              <a:latin typeface="Arial"/>
              <a:cs typeface="Arial"/>
            </a:endParaRP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 smtClean="0">
                <a:latin typeface="Arial"/>
                <a:cs typeface="Arial"/>
              </a:rPr>
              <a:t>Cubrir </a:t>
            </a:r>
            <a:r>
              <a:rPr lang="es-PR" sz="2400" dirty="0">
                <a:latin typeface="Arial"/>
                <a:cs typeface="Arial"/>
              </a:rPr>
              <a:t>/ Proteger los extremos </a:t>
            </a:r>
            <a:r>
              <a:rPr lang="es-PR" sz="2400" dirty="0" smtClean="0">
                <a:latin typeface="Arial"/>
                <a:cs typeface="Arial"/>
              </a:rPr>
              <a:t>salientes </a:t>
            </a:r>
            <a:r>
              <a:rPr lang="es-PR" sz="2400" dirty="0">
                <a:latin typeface="Arial"/>
                <a:cs typeface="Arial"/>
              </a:rPr>
              <a:t>de </a:t>
            </a:r>
            <a:r>
              <a:rPr lang="es-PR" sz="2400" dirty="0" smtClean="0">
                <a:latin typeface="Arial"/>
                <a:cs typeface="Arial"/>
              </a:rPr>
              <a:t>los filamentos </a:t>
            </a:r>
            <a:r>
              <a:rPr lang="es-PR" sz="2400" dirty="0">
                <a:latin typeface="Arial"/>
                <a:cs typeface="Arial"/>
              </a:rPr>
              <a:t>de empalmes</a:t>
            </a: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>
                <a:latin typeface="Arial"/>
                <a:cs typeface="Arial"/>
              </a:rPr>
              <a:t>Lubrique - proteger la cuerda </a:t>
            </a:r>
            <a:endParaRPr lang="es-PR" sz="2400" dirty="0" smtClean="0">
              <a:latin typeface="Arial"/>
              <a:cs typeface="Arial"/>
            </a:endParaRPr>
          </a:p>
          <a:p>
            <a:pPr marL="99059">
              <a:lnSpc>
                <a:spcPts val="2735"/>
              </a:lnSpc>
              <a:buClr>
                <a:srgbClr val="0C2FB8"/>
              </a:buClr>
              <a:tabLst>
                <a:tab pos="442595" algn="l"/>
              </a:tabLst>
            </a:pPr>
            <a:r>
              <a:rPr lang="es-PR" sz="2400" dirty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   de </a:t>
            </a:r>
            <a:r>
              <a:rPr lang="es-PR" sz="2400" dirty="0">
                <a:latin typeface="Arial"/>
                <a:cs typeface="Arial"/>
              </a:rPr>
              <a:t>alambre </a:t>
            </a:r>
            <a:r>
              <a:rPr lang="es-PR" sz="2400" dirty="0" smtClean="0">
                <a:latin typeface="Arial"/>
                <a:cs typeface="Arial"/>
              </a:rPr>
              <a:t> </a:t>
            </a: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 smtClean="0">
                <a:latin typeface="Arial"/>
                <a:cs typeface="Arial"/>
              </a:rPr>
              <a:t>Requisitos de empalme</a:t>
            </a: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 smtClean="0">
                <a:latin typeface="Arial"/>
                <a:cs typeface="Arial"/>
              </a:rPr>
              <a:t>Utilice </a:t>
            </a:r>
            <a:r>
              <a:rPr lang="es-PR" sz="2400" dirty="0" smtClean="0">
                <a:solidFill>
                  <a:srgbClr val="FFC000"/>
                </a:solidFill>
                <a:latin typeface="Arial"/>
                <a:cs typeface="Arial"/>
              </a:rPr>
              <a:t>cuerda de alambre</a:t>
            </a:r>
          </a:p>
          <a:p>
            <a:pPr marL="99059">
              <a:lnSpc>
                <a:spcPts val="2735"/>
              </a:lnSpc>
              <a:buClr>
                <a:srgbClr val="0C2FB8"/>
              </a:buClr>
              <a:tabLst>
                <a:tab pos="442595" algn="l"/>
              </a:tabLst>
            </a:pPr>
            <a:r>
              <a:rPr lang="es-PR" sz="2400" dirty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   “perno </a:t>
            </a:r>
            <a:r>
              <a:rPr lang="es-PR" sz="2400" dirty="0">
                <a:latin typeface="Arial"/>
                <a:cs typeface="Arial"/>
              </a:rPr>
              <a:t>en U" </a:t>
            </a:r>
            <a:r>
              <a:rPr lang="es-PR" sz="2400" dirty="0" smtClean="0">
                <a:latin typeface="Arial"/>
                <a:cs typeface="Arial"/>
              </a:rPr>
              <a:t>con abrazadera</a:t>
            </a:r>
            <a:endParaRPr lang="es-PR" sz="2400" dirty="0">
              <a:latin typeface="Arial"/>
              <a:cs typeface="Arial"/>
            </a:endParaRP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>
                <a:latin typeface="Arial"/>
                <a:cs typeface="Arial"/>
              </a:rPr>
              <a:t>Revise las tablas de capacidad de carga</a:t>
            </a:r>
          </a:p>
          <a:p>
            <a:pPr marL="441959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>
                <a:latin typeface="Arial"/>
                <a:cs typeface="Arial"/>
              </a:rPr>
              <a:t>Accesorios en los extremos deben ponerse a prueba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362" y="1860561"/>
            <a:ext cx="8031276" cy="553998"/>
          </a:xfrm>
        </p:spPr>
        <p:txBody>
          <a:bodyPr/>
          <a:lstStyle/>
          <a:p>
            <a:r>
              <a:rPr lang="en-US" dirty="0" smtClean="0"/>
              <a:t>Cuerda de </a:t>
            </a:r>
            <a:r>
              <a:rPr lang="en-US" dirty="0" err="1" smtClean="0"/>
              <a:t>Alambre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1410" y="6072011"/>
            <a:ext cx="267292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spc="15" dirty="0" smtClean="0">
                <a:latin typeface="Arial"/>
                <a:cs typeface="Arial"/>
              </a:rPr>
              <a:t>Elemento adjunto en el extremo de la cuerda de alambre 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40140" y="33291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12" name="Picture 11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6196264"/>
            <a:ext cx="6173897" cy="2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084060" cy="368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485130" indent="-86995">
              <a:lnSpc>
                <a:spcPts val="4870"/>
              </a:lnSpc>
            </a:pP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99060" marR="5485130" indent="-86995">
              <a:lnSpc>
                <a:spcPts val="4870"/>
              </a:lnSpc>
            </a:pPr>
            <a:endParaRPr sz="2400" dirty="0" smtClean="0">
              <a:latin typeface="Arial"/>
              <a:cs typeface="Arial"/>
            </a:endParaRPr>
          </a:p>
          <a:p>
            <a:pPr marL="562610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 smtClean="0">
                <a:latin typeface="Arial"/>
                <a:cs typeface="Arial"/>
              </a:rPr>
              <a:t>No </a:t>
            </a:r>
            <a:r>
              <a:rPr lang="es-PR" sz="200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lang="es-PR" sz="2000" dirty="0" smtClean="0">
                <a:latin typeface="Arial"/>
                <a:cs typeface="Arial"/>
              </a:rPr>
              <a:t>e la </a:t>
            </a:r>
            <a:r>
              <a:rPr lang="es-PR" sz="2000" dirty="0">
                <a:latin typeface="Arial"/>
                <a:cs typeface="Arial"/>
              </a:rPr>
              <a:t>eslinga que </a:t>
            </a:r>
            <a:r>
              <a:rPr lang="es-PR" sz="2000" dirty="0" smtClean="0">
                <a:latin typeface="Arial"/>
                <a:cs typeface="Arial"/>
              </a:rPr>
              <a:t>este cargada</a:t>
            </a:r>
            <a:endParaRPr lang="es-PR" sz="2000" dirty="0">
              <a:latin typeface="Arial"/>
              <a:cs typeface="Arial"/>
            </a:endParaRPr>
          </a:p>
          <a:p>
            <a:pPr marL="562610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>
                <a:latin typeface="Arial"/>
                <a:cs typeface="Arial"/>
              </a:rPr>
              <a:t>No </a:t>
            </a:r>
            <a:r>
              <a:rPr lang="es-PR" sz="2000" dirty="0" smtClean="0">
                <a:latin typeface="Arial"/>
                <a:cs typeface="Arial"/>
              </a:rPr>
              <a:t>utilice </a:t>
            </a:r>
            <a:r>
              <a:rPr lang="es-PR" sz="2000" dirty="0">
                <a:latin typeface="Arial"/>
                <a:cs typeface="Arial"/>
              </a:rPr>
              <a:t>si:</a:t>
            </a:r>
          </a:p>
          <a:p>
            <a:pPr marL="1019810" lvl="1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>
                <a:latin typeface="Arial"/>
                <a:cs typeface="Arial"/>
              </a:rPr>
              <a:t>Más del 10% de los filamentos visibles </a:t>
            </a:r>
            <a:r>
              <a:rPr lang="es-PR" sz="2000" dirty="0" smtClean="0">
                <a:latin typeface="Arial"/>
                <a:cs typeface="Arial"/>
              </a:rPr>
              <a:t>están </a:t>
            </a:r>
            <a:r>
              <a:rPr lang="es-PR" sz="2000" dirty="0">
                <a:latin typeface="Arial"/>
                <a:cs typeface="Arial"/>
              </a:rPr>
              <a:t>rotos</a:t>
            </a:r>
          </a:p>
          <a:p>
            <a:pPr marL="1019810" lvl="1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 smtClean="0">
                <a:latin typeface="Arial"/>
                <a:cs typeface="Arial"/>
              </a:rPr>
              <a:t>Señales visible </a:t>
            </a:r>
            <a:r>
              <a:rPr lang="es-PR" sz="2000" dirty="0">
                <a:latin typeface="Arial"/>
                <a:cs typeface="Arial"/>
              </a:rPr>
              <a:t>de exceso de desgaste, corrosión o defectos</a:t>
            </a:r>
          </a:p>
          <a:p>
            <a:pPr marL="1019810" lvl="1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>
                <a:latin typeface="Arial"/>
                <a:cs typeface="Arial"/>
              </a:rPr>
              <a:t>Proteja </a:t>
            </a:r>
            <a:r>
              <a:rPr lang="es-PR" sz="2000" dirty="0" smtClean="0">
                <a:latin typeface="Arial"/>
                <a:cs typeface="Arial"/>
              </a:rPr>
              <a:t>las eslingas </a:t>
            </a:r>
            <a:r>
              <a:rPr lang="es-PR" sz="2000" dirty="0">
                <a:latin typeface="Arial"/>
                <a:cs typeface="Arial"/>
              </a:rPr>
              <a:t>de bordes </a:t>
            </a:r>
            <a:r>
              <a:rPr lang="es-PR" sz="2000" dirty="0" smtClean="0">
                <a:latin typeface="Arial"/>
                <a:cs typeface="Arial"/>
              </a:rPr>
              <a:t>afilados</a:t>
            </a:r>
            <a:endParaRPr lang="es-PR" sz="2000" dirty="0">
              <a:latin typeface="Arial"/>
              <a:cs typeface="Arial"/>
            </a:endParaRPr>
          </a:p>
          <a:p>
            <a:pPr marL="1019810" lvl="1" indent="-46355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563245" algn="l"/>
              </a:tabLst>
            </a:pPr>
            <a:r>
              <a:rPr lang="es-PR" sz="2000" dirty="0">
                <a:latin typeface="Arial"/>
                <a:cs typeface="Arial"/>
              </a:rPr>
              <a:t>Eslinga - cables </a:t>
            </a:r>
            <a:r>
              <a:rPr lang="es-PR" sz="2000" dirty="0" smtClean="0">
                <a:latin typeface="Arial"/>
                <a:cs typeface="Arial"/>
              </a:rPr>
              <a:t>estén retorcidos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 title="Foto - cuerda de alambre - Señales visible de exceso de desgaste, corrosión o defectos"/>
          <p:cNvSpPr/>
          <p:nvPr/>
        </p:nvSpPr>
        <p:spPr>
          <a:xfrm>
            <a:off x="5937748" y="3725739"/>
            <a:ext cx="3266440" cy="2547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90819" y="6273105"/>
            <a:ext cx="2184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800" dirty="0" smtClean="0">
                <a:latin typeface="Arial"/>
                <a:cs typeface="Arial"/>
              </a:rPr>
              <a:t>Remover del servicio</a:t>
            </a:r>
            <a:endParaRPr lang="es-PR" sz="1800" dirty="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5940" y="1590336"/>
            <a:ext cx="8031276" cy="553998"/>
          </a:xfrm>
        </p:spPr>
        <p:txBody>
          <a:bodyPr/>
          <a:lstStyle/>
          <a:p>
            <a:r>
              <a:rPr lang="en-US" dirty="0" smtClean="0"/>
              <a:t>Cuerda de </a:t>
            </a:r>
            <a:r>
              <a:rPr lang="en-US" dirty="0" err="1" smtClean="0"/>
              <a:t>Alambre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57200" y="365723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11" name="Picture 10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71" y="6102215"/>
            <a:ext cx="6173897" cy="2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title="Foto - jaula de aves"/>
          <p:cNvSpPr/>
          <p:nvPr/>
        </p:nvSpPr>
        <p:spPr>
          <a:xfrm>
            <a:off x="264033" y="2029364"/>
            <a:ext cx="3341624" cy="2024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Foto - retorcido"/>
          <p:cNvSpPr/>
          <p:nvPr/>
        </p:nvSpPr>
        <p:spPr>
          <a:xfrm>
            <a:off x="4552950" y="1854200"/>
            <a:ext cx="3337940" cy="20281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aplastado"/>
          <p:cNvSpPr/>
          <p:nvPr/>
        </p:nvSpPr>
        <p:spPr>
          <a:xfrm>
            <a:off x="3257550" y="3962431"/>
            <a:ext cx="2590800" cy="205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4033" y="4899130"/>
            <a:ext cx="8596783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>
              <a:lnSpc>
                <a:spcPct val="100000"/>
              </a:lnSpc>
            </a:pPr>
            <a:endParaRPr lang="es-PR" sz="14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s-PR" sz="1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lang="es-PR" sz="1600" dirty="0" smtClean="0">
              <a:latin typeface="Times New Roman"/>
              <a:cs typeface="Times New Roman"/>
            </a:endParaRPr>
          </a:p>
          <a:p>
            <a:pPr marL="1296670">
              <a:lnSpc>
                <a:spcPct val="100000"/>
              </a:lnSpc>
            </a:pPr>
            <a:r>
              <a:rPr lang="es-PR" sz="2400" b="1" dirty="0" smtClean="0">
                <a:latin typeface="Arial"/>
                <a:cs typeface="Arial"/>
              </a:rPr>
              <a:t>Aplastado</a:t>
            </a:r>
            <a:endParaRPr lang="es-PR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es-PR" sz="2400" dirty="0" smtClean="0">
                <a:latin typeface="Arial"/>
                <a:cs typeface="Arial"/>
              </a:rPr>
              <a:t>Si esto sucediera, remueva la eslinga de cuerda de alambre del servicio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8028" y="3962431"/>
            <a:ext cx="19015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dirty="0" smtClean="0">
                <a:latin typeface="Arial"/>
                <a:cs typeface="Arial"/>
              </a:rPr>
              <a:t>Retorcido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868" y="4053490"/>
            <a:ext cx="224993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dirty="0" smtClean="0">
                <a:solidFill>
                  <a:srgbClr val="FFC000"/>
                </a:solidFill>
                <a:latin typeface="Arial"/>
                <a:cs typeface="Arial"/>
              </a:rPr>
              <a:t>Jaula de aves</a:t>
            </a:r>
            <a:endParaRPr lang="es-PR" sz="24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9829" y="216457"/>
            <a:ext cx="8031276" cy="1654299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7795" algn="l"/>
              </a:tabLst>
              <a:defRPr/>
            </a:pPr>
            <a:r>
              <a:rPr lang="es-PR" kern="1200" dirty="0">
                <a:ea typeface="+mn-ea"/>
              </a:rPr>
              <a:t>Equipo para el Manejo de Materiales</a:t>
            </a:r>
            <a:br>
              <a:rPr lang="es-PR" kern="1200" dirty="0">
                <a:ea typeface="+mn-ea"/>
              </a:rPr>
            </a:br>
            <a:r>
              <a:rPr lang="es-PR" sz="2400" kern="1200" dirty="0">
                <a:ea typeface="+mn-ea"/>
              </a:rPr>
              <a:t>Módulo 3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/>
            </a:r>
            <a:br>
              <a:rPr lang="es-PR" sz="2400" b="0" kern="1200" dirty="0">
                <a:solidFill>
                  <a:prstClr val="black"/>
                </a:solidFill>
                <a:ea typeface="+mn-ea"/>
              </a:rPr>
            </a:br>
            <a:r>
              <a:rPr lang="en-US" dirty="0" smtClean="0"/>
              <a:t>Cuerda de </a:t>
            </a:r>
            <a:r>
              <a:rPr lang="en-US" dirty="0" err="1" smtClean="0"/>
              <a:t>alambre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Picture 1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6380455"/>
            <a:ext cx="6173897" cy="2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Foto - formulario de inspeccion de la eslinga de cable"/>
          <p:cNvSpPr/>
          <p:nvPr/>
        </p:nvSpPr>
        <p:spPr>
          <a:xfrm>
            <a:off x="1327823" y="3103883"/>
            <a:ext cx="5682578" cy="306831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9056" y="2276910"/>
            <a:ext cx="820816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CC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AISC </a:t>
            </a:r>
            <a:r>
              <a:rPr lang="es-PR" sz="2400" dirty="0">
                <a:latin typeface="Arial"/>
                <a:cs typeface="Arial"/>
              </a:rPr>
              <a:t>tiene un formulario </a:t>
            </a:r>
            <a:r>
              <a:rPr lang="es-PR" sz="2400" dirty="0" smtClean="0">
                <a:latin typeface="Arial"/>
                <a:cs typeface="Arial"/>
              </a:rPr>
              <a:t>para la inspección de cuerda de alambre, el mismo esta publicado </a:t>
            </a:r>
            <a:r>
              <a:rPr lang="es-PR" sz="2400" dirty="0">
                <a:latin typeface="Arial"/>
                <a:cs typeface="Arial"/>
              </a:rPr>
              <a:t>en su página web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0098" y="6383822"/>
            <a:ext cx="2992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Wire Rope Inspection Form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37535" y="389549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3" name="Picture 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009" y="6138767"/>
            <a:ext cx="6169687" cy="26824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9984" y="1492415"/>
            <a:ext cx="8031276" cy="861774"/>
          </a:xfrm>
        </p:spPr>
        <p:txBody>
          <a:bodyPr/>
          <a:lstStyle/>
          <a:p>
            <a:r>
              <a:rPr lang="es-ES" sz="2800" dirty="0"/>
              <a:t>Cuerda de </a:t>
            </a:r>
            <a:r>
              <a:rPr lang="es-ES" sz="2800" dirty="0" smtClean="0"/>
              <a:t>Alambre - 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>formulario </a:t>
            </a:r>
            <a:r>
              <a:rPr lang="es-ES" sz="2800" dirty="0" smtClean="0"/>
              <a:t>de inspección de cables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3082" y="2787461"/>
            <a:ext cx="5105907" cy="301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7375">
              <a:lnSpc>
                <a:spcPct val="102600"/>
              </a:lnSpc>
            </a:pPr>
            <a:r>
              <a:rPr lang="es-PR" sz="2000" dirty="0" smtClean="0">
                <a:latin typeface="Arial"/>
                <a:cs typeface="Arial"/>
              </a:rPr>
              <a:t>Remover </a:t>
            </a:r>
            <a:r>
              <a:rPr lang="es-PR" sz="2000" dirty="0">
                <a:latin typeface="Arial"/>
                <a:cs typeface="Arial"/>
              </a:rPr>
              <a:t>de servicio si alguno de </a:t>
            </a:r>
            <a:r>
              <a:rPr lang="es-PR" sz="2000" dirty="0" smtClean="0">
                <a:latin typeface="Arial"/>
                <a:cs typeface="Arial"/>
              </a:rPr>
              <a:t>estos esta </a:t>
            </a:r>
            <a:r>
              <a:rPr lang="es-PR" sz="2000" dirty="0">
                <a:latin typeface="Arial"/>
                <a:cs typeface="Arial"/>
              </a:rPr>
              <a:t>presente</a:t>
            </a:r>
            <a:endParaRPr lang="es-PR" sz="20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>
                <a:latin typeface="Arial"/>
                <a:cs typeface="Arial"/>
              </a:rPr>
              <a:t>Quemaduras acidas o </a:t>
            </a:r>
            <a:r>
              <a:rPr lang="es-PR" sz="2000" dirty="0" smtClean="0">
                <a:latin typeface="Arial"/>
                <a:cs typeface="Arial"/>
              </a:rPr>
              <a:t>causticas (corroe) </a:t>
            </a:r>
            <a:endParaRPr lang="es-PR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>
                <a:latin typeface="Arial"/>
                <a:cs typeface="Arial"/>
              </a:rPr>
              <a:t>Fusión o carbonización de cualquier parte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>
                <a:latin typeface="Arial"/>
                <a:cs typeface="Arial"/>
              </a:rPr>
              <a:t>Enganches, </a:t>
            </a:r>
            <a:r>
              <a:rPr lang="es-PR" sz="2000" dirty="0" smtClean="0">
                <a:latin typeface="Arial"/>
                <a:cs typeface="Arial"/>
              </a:rPr>
              <a:t>pinchazos, </a:t>
            </a:r>
            <a:r>
              <a:rPr lang="es-PR" sz="2000" dirty="0">
                <a:latin typeface="Arial"/>
                <a:cs typeface="Arial"/>
              </a:rPr>
              <a:t>roturas o cortes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>
                <a:latin typeface="Arial"/>
                <a:cs typeface="Arial"/>
              </a:rPr>
              <a:t>Hilos cortados o desgastados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El hilo rojo de advertencia que esta en el interior es visible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Distorsión </a:t>
            </a:r>
            <a:r>
              <a:rPr lang="es-PR" sz="2000" dirty="0">
                <a:latin typeface="Arial"/>
                <a:cs typeface="Arial"/>
              </a:rPr>
              <a:t>de accesorios</a:t>
            </a:r>
          </a:p>
        </p:txBody>
      </p:sp>
      <p:sp>
        <p:nvSpPr>
          <p:cNvPr id="7" name="object 7" title="Caja de texto - Daño por calor"/>
          <p:cNvSpPr/>
          <p:nvPr/>
        </p:nvSpPr>
        <p:spPr>
          <a:xfrm>
            <a:off x="6238621" y="3732136"/>
            <a:ext cx="2419350" cy="369570"/>
          </a:xfrm>
          <a:custGeom>
            <a:avLst/>
            <a:gdLst/>
            <a:ahLst/>
            <a:cxnLst/>
            <a:rect l="l" t="t" r="r" b="b"/>
            <a:pathLst>
              <a:path w="2419350" h="369570">
                <a:moveTo>
                  <a:pt x="0" y="369328"/>
                </a:moveTo>
                <a:lnTo>
                  <a:pt x="2419350" y="369328"/>
                </a:lnTo>
                <a:lnTo>
                  <a:pt x="241935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8250" y="3803451"/>
            <a:ext cx="18351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200" dirty="0" smtClean="0">
                <a:latin typeface="Arial"/>
                <a:cs typeface="Arial"/>
              </a:rPr>
              <a:t>Daño </a:t>
            </a:r>
            <a:r>
              <a:rPr lang="es-PR" sz="1200" dirty="0">
                <a:latin typeface="Arial"/>
                <a:cs typeface="Arial"/>
              </a:rPr>
              <a:t>por calor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 title="Foto - Daño por calor"/>
          <p:cNvSpPr/>
          <p:nvPr/>
        </p:nvSpPr>
        <p:spPr>
          <a:xfrm>
            <a:off x="5753227" y="1574672"/>
            <a:ext cx="2880232" cy="216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title="Foto - Hilo rojo de advertencia que esta en el interior es visible"/>
          <p:cNvSpPr/>
          <p:nvPr/>
        </p:nvSpPr>
        <p:spPr>
          <a:xfrm>
            <a:off x="5757692" y="4026867"/>
            <a:ext cx="2904744" cy="21789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title="Foto - Hilo rojo edvertencia que esta en el interior es visible"/>
          <p:cNvSpPr txBox="1"/>
          <p:nvPr/>
        </p:nvSpPr>
        <p:spPr>
          <a:xfrm>
            <a:off x="5524456" y="6296054"/>
            <a:ext cx="323367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200" dirty="0" smtClean="0">
                <a:latin typeface="Arial"/>
                <a:cs typeface="Arial"/>
              </a:rPr>
              <a:t>Hilo </a:t>
            </a:r>
            <a:r>
              <a:rPr lang="es-PR" sz="1200" dirty="0">
                <a:latin typeface="Arial"/>
                <a:cs typeface="Arial"/>
              </a:rPr>
              <a:t>rojo de advertencia que esta en el </a:t>
            </a:r>
            <a:r>
              <a:rPr lang="es-PR" sz="1200" dirty="0" smtClean="0">
                <a:latin typeface="Arial"/>
                <a:cs typeface="Arial"/>
              </a:rPr>
              <a:t>interior es visible 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Pendin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appro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846" y="6379860"/>
            <a:ext cx="45643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Link to Synthetic Web Slings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76681" y="406857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5" name="Picture 4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6" y="5851873"/>
            <a:ext cx="6169687" cy="268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368" y="1672639"/>
            <a:ext cx="5206621" cy="1069698"/>
          </a:xfrm>
        </p:spPr>
        <p:txBody>
          <a:bodyPr/>
          <a:lstStyle/>
          <a:p>
            <a:r>
              <a:rPr lang="es-PR" dirty="0"/>
              <a:t>Eslingas de membrana </a:t>
            </a:r>
            <a:r>
              <a:rPr lang="es-PR" dirty="0" smtClean="0"/>
              <a:t>sintética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2441632"/>
            <a:ext cx="8303513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Etiqueta </a:t>
            </a:r>
            <a:r>
              <a:rPr lang="es-PR" sz="2400" dirty="0">
                <a:latin typeface="Arial"/>
                <a:cs typeface="Arial"/>
              </a:rPr>
              <a:t>de identificación </a:t>
            </a:r>
            <a:r>
              <a:rPr lang="es-PR" sz="2400" dirty="0" smtClean="0">
                <a:latin typeface="Arial"/>
                <a:cs typeface="Arial"/>
              </a:rPr>
              <a:t>del manufacturero adjunta </a:t>
            </a:r>
            <a:r>
              <a:rPr lang="es-PR" sz="2400" dirty="0">
                <a:latin typeface="Arial"/>
                <a:cs typeface="Arial"/>
              </a:rPr>
              <a:t>y legible</a:t>
            </a: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Etiqueta muestra la capacidad nominal para el tipo de enganche utilizado</a:t>
            </a: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Evite los bordes afilados y las </a:t>
            </a:r>
            <a:endParaRPr lang="es-PR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C2FB8"/>
              </a:buClr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altas </a:t>
            </a:r>
            <a:r>
              <a:rPr lang="es-PR" sz="2400" dirty="0">
                <a:latin typeface="Arial"/>
                <a:cs typeface="Arial"/>
              </a:rPr>
              <a:t>temperaturas con las eslingas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 title="Foto - Observe la etiqueta de identificación de la eslinga"/>
          <p:cNvSpPr/>
          <p:nvPr/>
        </p:nvSpPr>
        <p:spPr>
          <a:xfrm>
            <a:off x="5867400" y="3811029"/>
            <a:ext cx="2956956" cy="2487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0" y="6135469"/>
            <a:ext cx="4343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dirty="0" smtClean="0">
                <a:latin typeface="Arial"/>
                <a:cs typeface="Arial"/>
              </a:rPr>
              <a:t>Observe </a:t>
            </a:r>
            <a:r>
              <a:rPr lang="es-PR" sz="1400" dirty="0">
                <a:latin typeface="Arial"/>
                <a:cs typeface="Arial"/>
              </a:rPr>
              <a:t>la etiqueta de identificación de la eslinga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546800" y="19525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5" name="Picture 4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731332"/>
            <a:ext cx="6169687" cy="2682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90220"/>
            <a:ext cx="8031276" cy="1107996"/>
          </a:xfrm>
        </p:spPr>
        <p:txBody>
          <a:bodyPr/>
          <a:lstStyle/>
          <a:p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Sintética</a:t>
            </a:r>
            <a:r>
              <a:rPr lang="en-US" sz="4000" dirty="0">
                <a:latin typeface="Times New Roman"/>
                <a:cs typeface="Times New Roman"/>
              </a:rPr>
              <a:t/>
            </a:r>
            <a:br>
              <a:rPr lang="en-US" sz="4000" dirty="0">
                <a:latin typeface="Times New Roman"/>
                <a:cs typeface="Times New Roman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title="Foto - Eslingas de membrana sintética"/>
          <p:cNvSpPr/>
          <p:nvPr/>
        </p:nvSpPr>
        <p:spPr>
          <a:xfrm>
            <a:off x="4775200" y="1872995"/>
            <a:ext cx="3932682" cy="3337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3808729" cy="399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s-PR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lang="es-PR" sz="1950" dirty="0" smtClean="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Eslingas de </a:t>
            </a:r>
            <a:r>
              <a:rPr lang="en-US" sz="2400" b="1" dirty="0" err="1" smtClean="0">
                <a:solidFill>
                  <a:srgbClr val="0C2FB8"/>
                </a:solidFill>
                <a:latin typeface="Arial"/>
                <a:cs typeface="Arial"/>
              </a:rPr>
              <a:t>membrana</a:t>
            </a: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 sintética</a:t>
            </a:r>
          </a:p>
          <a:p>
            <a:pPr marL="99060">
              <a:lnSpc>
                <a:spcPct val="100000"/>
              </a:lnSpc>
            </a:pPr>
            <a:endParaRPr lang="es-PR" sz="2400" dirty="0" smtClean="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</a:pPr>
            <a:r>
              <a:rPr lang="es-PR" sz="2400" dirty="0" smtClean="0">
                <a:latin typeface="Arial"/>
                <a:cs typeface="Arial"/>
              </a:rPr>
              <a:t>Accesorios, deberán ser:</a:t>
            </a:r>
          </a:p>
          <a:p>
            <a:pPr marL="44195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 smtClean="0">
                <a:latin typeface="Arial"/>
                <a:cs typeface="Arial"/>
              </a:rPr>
              <a:t>Al menos tan resistente como la eslinga</a:t>
            </a:r>
            <a:endParaRPr lang="es-PR" sz="2500" dirty="0" smtClean="0">
              <a:latin typeface="Times New Roman"/>
              <a:cs typeface="Times New Roman"/>
            </a:endParaRPr>
          </a:p>
          <a:p>
            <a:pPr marL="441959" marR="3683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42595" algn="l"/>
              </a:tabLst>
            </a:pPr>
            <a:r>
              <a:rPr lang="es-PR" sz="2400" dirty="0" smtClean="0">
                <a:latin typeface="Arial"/>
                <a:cs typeface="Arial"/>
              </a:rPr>
              <a:t>Libre de bordes afilados que puedan dañar la membrana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008" y="6422532"/>
            <a:ext cx="56089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Synthetic Web Slings</a:t>
            </a: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,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1910.18</a:t>
            </a:r>
            <a:r>
              <a:rPr sz="1400" spc="-1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(i)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457200" y="405829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s16</a:t>
            </a:r>
            <a:endParaRPr lang="es-PR" sz="2400" noProof="0" dirty="0">
              <a:solidFill>
                <a:schemeClr val="bg1"/>
              </a:solidFill>
            </a:endParaRPr>
          </a:p>
        </p:txBody>
      </p:sp>
      <p:pic>
        <p:nvPicPr>
          <p:cNvPr id="11" name="Picture 10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966004"/>
            <a:ext cx="6169687" cy="2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title="Foto - la costura es el único medio aceptable para fijar los accesorios a la cinta"/>
          <p:cNvSpPr/>
          <p:nvPr/>
        </p:nvSpPr>
        <p:spPr>
          <a:xfrm>
            <a:off x="2362200" y="2889275"/>
            <a:ext cx="3733800" cy="2904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flecha roja"/>
          <p:cNvSpPr/>
          <p:nvPr/>
        </p:nvSpPr>
        <p:spPr>
          <a:xfrm>
            <a:off x="5295900" y="4319523"/>
            <a:ext cx="1334135" cy="531495"/>
          </a:xfrm>
          <a:custGeom>
            <a:avLst/>
            <a:gdLst/>
            <a:ahLst/>
            <a:cxnLst/>
            <a:rect l="l" t="t" r="r" b="b"/>
            <a:pathLst>
              <a:path w="1334134" h="531495">
                <a:moveTo>
                  <a:pt x="196469" y="292100"/>
                </a:moveTo>
                <a:lnTo>
                  <a:pt x="0" y="497205"/>
                </a:lnTo>
                <a:lnTo>
                  <a:pt x="281939" y="531368"/>
                </a:lnTo>
                <a:lnTo>
                  <a:pt x="250818" y="444245"/>
                </a:lnTo>
                <a:lnTo>
                  <a:pt x="223774" y="444245"/>
                </a:lnTo>
                <a:lnTo>
                  <a:pt x="206755" y="396367"/>
                </a:lnTo>
                <a:lnTo>
                  <a:pt x="230665" y="387829"/>
                </a:lnTo>
                <a:lnTo>
                  <a:pt x="196469" y="292100"/>
                </a:lnTo>
                <a:close/>
              </a:path>
              <a:path w="1334134" h="531495">
                <a:moveTo>
                  <a:pt x="230665" y="387829"/>
                </a:moveTo>
                <a:lnTo>
                  <a:pt x="206755" y="396367"/>
                </a:lnTo>
                <a:lnTo>
                  <a:pt x="223774" y="444245"/>
                </a:lnTo>
                <a:lnTo>
                  <a:pt x="247758" y="435679"/>
                </a:lnTo>
                <a:lnTo>
                  <a:pt x="230665" y="387829"/>
                </a:lnTo>
                <a:close/>
              </a:path>
              <a:path w="1334134" h="531495">
                <a:moveTo>
                  <a:pt x="247758" y="435679"/>
                </a:moveTo>
                <a:lnTo>
                  <a:pt x="223774" y="444245"/>
                </a:lnTo>
                <a:lnTo>
                  <a:pt x="250818" y="444245"/>
                </a:lnTo>
                <a:lnTo>
                  <a:pt x="247758" y="435679"/>
                </a:lnTo>
                <a:close/>
              </a:path>
              <a:path w="1334134" h="531495">
                <a:moveTo>
                  <a:pt x="1316735" y="0"/>
                </a:moveTo>
                <a:lnTo>
                  <a:pt x="230665" y="387829"/>
                </a:lnTo>
                <a:lnTo>
                  <a:pt x="247758" y="435679"/>
                </a:lnTo>
                <a:lnTo>
                  <a:pt x="1333880" y="47751"/>
                </a:lnTo>
                <a:lnTo>
                  <a:pt x="13167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Costura"/>
          <p:cNvSpPr/>
          <p:nvPr/>
        </p:nvSpPr>
        <p:spPr>
          <a:xfrm>
            <a:off x="6603618" y="4122801"/>
            <a:ext cx="1771650" cy="457200"/>
          </a:xfrm>
          <a:custGeom>
            <a:avLst/>
            <a:gdLst/>
            <a:ahLst/>
            <a:cxnLst/>
            <a:rect l="l" t="t" r="r" b="b"/>
            <a:pathLst>
              <a:path w="1771650" h="457200">
                <a:moveTo>
                  <a:pt x="0" y="457200"/>
                </a:moveTo>
                <a:lnTo>
                  <a:pt x="1771650" y="457200"/>
                </a:lnTo>
                <a:lnTo>
                  <a:pt x="177165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83502" y="4207160"/>
            <a:ext cx="13303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 smtClean="0">
                <a:latin typeface="Arial"/>
                <a:cs typeface="Arial"/>
              </a:rPr>
              <a:t>Costura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3494" y="6406339"/>
            <a:ext cx="48120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Synthetic Web Slings </a:t>
            </a:r>
            <a:r>
              <a:rPr sz="1200" dirty="0" smtClean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1910.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84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39" y="1799628"/>
            <a:ext cx="7942833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Costura de las eslingas de membrana sintética</a:t>
            </a:r>
            <a:endParaRPr lang="es-PR" sz="2400" dirty="0" smtClean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180"/>
              </a:spcBef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La costura es el único método permitido para formar los ojales o para adjuntar los accesorios con la membrana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s17</a:t>
            </a:r>
            <a:endParaRPr lang="es-PR" sz="24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581" y="5923517"/>
            <a:ext cx="6169687" cy="2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797" y="1713656"/>
            <a:ext cx="7350125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800" b="1" spc="-15" dirty="0" smtClean="0">
                <a:solidFill>
                  <a:srgbClr val="0C2FB8"/>
                </a:solidFill>
                <a:latin typeface="Arial"/>
                <a:cs typeface="Arial"/>
              </a:rPr>
              <a:t>Inspeccionar las eslingas:</a:t>
            </a:r>
            <a:endParaRPr lang="es-PR" sz="2400" dirty="0" smtClean="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146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lang="es-PR" sz="2400" dirty="0" smtClean="0">
                <a:latin typeface="Arial"/>
                <a:cs typeface="Arial"/>
              </a:rPr>
              <a:t>Cada día antes de su uso</a:t>
            </a:r>
          </a:p>
          <a:p>
            <a:pPr marL="439420" indent="-426720">
              <a:lnSpc>
                <a:spcPct val="100000"/>
              </a:lnSpc>
              <a:spcBef>
                <a:spcPts val="146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lang="es-PR" sz="2400" dirty="0" smtClean="0">
                <a:latin typeface="Arial"/>
                <a:cs typeface="Arial"/>
              </a:rPr>
              <a:t>Cuando las condiciones de servicio lo requieran </a:t>
            </a:r>
          </a:p>
          <a:p>
            <a:pPr marL="439420" indent="-426720">
              <a:lnSpc>
                <a:spcPct val="100000"/>
              </a:lnSpc>
              <a:spcBef>
                <a:spcPts val="1460"/>
              </a:spcBef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lang="es-PR" sz="2400" dirty="0" smtClean="0">
                <a:latin typeface="Arial"/>
                <a:cs typeface="Arial"/>
              </a:rPr>
              <a:t>Retire del servicio si esta dañado, defectuoso o el hilo rojo de advertencia que esta en el interior es visible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2511" y="6403596"/>
            <a:ext cx="48120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Synthetic Web Slings</a:t>
            </a:r>
            <a:r>
              <a:rPr sz="1200" dirty="0" smtClean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1910.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84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s18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title="forma de inserción de eslinga sintética"/>
          <p:cNvSpPr/>
          <p:nvPr/>
        </p:nvSpPr>
        <p:spPr>
          <a:xfrm>
            <a:off x="1066800" y="2419283"/>
            <a:ext cx="6934200" cy="38283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303260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"/>
              </a:spcBef>
            </a:pPr>
            <a:endParaRPr lang="en-US" sz="19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lang="es-PR" sz="2400" dirty="0">
                <a:latin typeface="Arial"/>
                <a:cs typeface="Arial"/>
              </a:rPr>
              <a:t>AISC tiene un formulario de inspección para eslingas sintéticas en su página web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8267" y="6310060"/>
            <a:ext cx="34150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4"/>
              </a:rPr>
              <a:t>Link to sling inspection form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s19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/>
              <a:t>3</a:t>
            </a:r>
            <a:endParaRPr lang="es-PR" sz="2400" noProof="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094980" cy="2803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685"/>
              </a:spcBef>
              <a:tabLst>
                <a:tab pos="574675" algn="l"/>
              </a:tabLst>
            </a:pPr>
            <a:endParaRPr lang="es-PR" sz="2400" b="1" spc="-5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685"/>
              </a:spcBef>
              <a:tabLst>
                <a:tab pos="574675" algn="l"/>
              </a:tabLst>
            </a:pPr>
            <a:r>
              <a:rPr lang="es-PR" sz="2400" b="1" spc="-5" dirty="0" smtClean="0">
                <a:solidFill>
                  <a:srgbClr val="0C2FB8"/>
                </a:solidFill>
                <a:latin typeface="Arial"/>
                <a:cs typeface="Arial"/>
              </a:rPr>
              <a:t>Para el uso seguro de las eslingas tome las siguientes precauciones</a:t>
            </a: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lang="es-PR" sz="2400" dirty="0" smtClean="0">
              <a:latin typeface="Arial"/>
              <a:cs typeface="Arial"/>
            </a:endParaRPr>
          </a:p>
          <a:p>
            <a:pPr marL="37719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77825" algn="l"/>
              </a:tabLst>
            </a:pPr>
            <a:endParaRPr lang="es-PR" sz="2400" dirty="0" smtClean="0">
              <a:latin typeface="Arial"/>
              <a:cs typeface="Arial"/>
            </a:endParaRPr>
          </a:p>
          <a:p>
            <a:pPr marL="37719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77825" algn="l"/>
              </a:tabLst>
            </a:pPr>
            <a:r>
              <a:rPr lang="es-PR" sz="2400" dirty="0" smtClean="0">
                <a:latin typeface="Arial"/>
                <a:cs typeface="Arial"/>
              </a:rPr>
              <a:t>Una persona competente debe realizar inspecciones de las eslingas antes y durante el uso</a:t>
            </a:r>
          </a:p>
          <a:p>
            <a:pPr marL="37719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77825" algn="l"/>
              </a:tabLst>
            </a:pPr>
            <a:r>
              <a:rPr lang="es-PR" sz="2400" dirty="0" smtClean="0">
                <a:latin typeface="Arial"/>
                <a:cs typeface="Arial"/>
              </a:rPr>
              <a:t>Retire </a:t>
            </a:r>
            <a:r>
              <a:rPr lang="es-PR" sz="2400" dirty="0">
                <a:latin typeface="Arial"/>
                <a:cs typeface="Arial"/>
              </a:rPr>
              <a:t>del </a:t>
            </a:r>
            <a:r>
              <a:rPr lang="es-PR" sz="2400" dirty="0" smtClean="0">
                <a:latin typeface="Arial"/>
                <a:cs typeface="Arial"/>
              </a:rPr>
              <a:t>servicio las eslingas dañadas o defectuosas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1326" y="6182654"/>
            <a:ext cx="14973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Fuent</a:t>
            </a:r>
            <a:r>
              <a:rPr sz="1400" dirty="0" smtClean="0">
                <a:latin typeface="Arial"/>
                <a:cs typeface="Arial"/>
              </a:rPr>
              <a:t>e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1910.84</a:t>
            </a:r>
            <a:r>
              <a:rPr sz="1400" spc="-10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219" y="3124200"/>
            <a:ext cx="7765799" cy="1107996"/>
          </a:xfrm>
        </p:spPr>
        <p:txBody>
          <a:bodyPr/>
          <a:lstStyle/>
          <a:p>
            <a:pPr marL="12700">
              <a:lnSpc>
                <a:spcPct val="100000"/>
              </a:lnSpc>
              <a:tabLst>
                <a:tab pos="2832100" algn="l"/>
                <a:tab pos="5016500" algn="l"/>
              </a:tabLst>
            </a:pPr>
            <a:r>
              <a:rPr lang="es-ES" b="0" dirty="0"/>
              <a:t>¿Preguntas sobre eslingas y aparejos o enlace?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19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59127" y="609600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6000" b="1" i="0">
                <a:solidFill>
                  <a:srgbClr val="0C2FB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PR" sz="3200" kern="0" dirty="0" smtClean="0"/>
              <a:t>Manejo y Almacenamiento de Materiales </a:t>
            </a:r>
          </a:p>
          <a:p>
            <a:pPr>
              <a:spcBef>
                <a:spcPts val="35"/>
              </a:spcBef>
            </a:pPr>
            <a:r>
              <a:rPr lang="es-PR" sz="2400" kern="0" dirty="0" smtClean="0"/>
              <a:t>Módulo</a:t>
            </a:r>
            <a:r>
              <a:rPr lang="es-PR" sz="2400" kern="0" spc="-20" dirty="0" smtClean="0"/>
              <a:t> </a:t>
            </a:r>
            <a:r>
              <a:rPr lang="es-PR" sz="2400" kern="0" dirty="0" smtClean="0"/>
              <a:t>3</a:t>
            </a:r>
            <a:endParaRPr lang="es-PR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126" title="diagrama de flujo - Movimiento en el suelo o al nivel del pis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75" y="2119087"/>
            <a:ext cx="7628700" cy="417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6719" y="1560040"/>
            <a:ext cx="70618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err="1" smtClean="0">
                <a:solidFill>
                  <a:srgbClr val="0C2FB8"/>
                </a:solidFill>
                <a:latin typeface="Arial"/>
                <a:cs typeface="Arial"/>
              </a:rPr>
              <a:t>Movimiento</a:t>
            </a:r>
            <a:r>
              <a:rPr lang="en-US" sz="2800" b="1" spc="-20" dirty="0" smtClean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lang="en-US" sz="2800" b="1" spc="-20" dirty="0" err="1" smtClean="0">
                <a:solidFill>
                  <a:srgbClr val="0C2FB8"/>
                </a:solidFill>
                <a:latin typeface="Arial"/>
                <a:cs typeface="Arial"/>
              </a:rPr>
              <a:t>en</a:t>
            </a:r>
            <a:r>
              <a:rPr lang="en-US" sz="2800" b="1" spc="-20" dirty="0" smtClean="0">
                <a:solidFill>
                  <a:srgbClr val="0C2FB8"/>
                </a:solidFill>
                <a:latin typeface="Arial"/>
                <a:cs typeface="Arial"/>
              </a:rPr>
              <a:t> el </a:t>
            </a:r>
            <a:r>
              <a:rPr lang="en-US" sz="2800" b="1" spc="-20" dirty="0" err="1" smtClean="0">
                <a:solidFill>
                  <a:srgbClr val="0C2FB8"/>
                </a:solidFill>
                <a:latin typeface="Arial"/>
                <a:cs typeface="Arial"/>
              </a:rPr>
              <a:t>suelo</a:t>
            </a:r>
            <a:r>
              <a:rPr lang="en-US" sz="2800" b="1" spc="-20" dirty="0" smtClean="0">
                <a:solidFill>
                  <a:srgbClr val="0C2FB8"/>
                </a:solidFill>
                <a:latin typeface="Arial"/>
                <a:cs typeface="Arial"/>
              </a:rPr>
              <a:t> o al </a:t>
            </a:r>
            <a:r>
              <a:rPr lang="en-US" sz="2800" b="1" spc="-20" dirty="0" err="1" smtClean="0">
                <a:solidFill>
                  <a:srgbClr val="0C2FB8"/>
                </a:solidFill>
                <a:latin typeface="Arial"/>
                <a:cs typeface="Arial"/>
              </a:rPr>
              <a:t>nivel</a:t>
            </a:r>
            <a:r>
              <a:rPr lang="en-US" sz="2800" b="1" spc="-20" dirty="0" smtClean="0">
                <a:solidFill>
                  <a:srgbClr val="0C2FB8"/>
                </a:solidFill>
                <a:latin typeface="Arial"/>
                <a:cs typeface="Arial"/>
              </a:rPr>
              <a:t> del </a:t>
            </a:r>
            <a:r>
              <a:rPr lang="en-US" sz="2800" b="1" spc="-20" dirty="0" err="1" smtClean="0">
                <a:solidFill>
                  <a:srgbClr val="0C2FB8"/>
                </a:solidFill>
                <a:latin typeface="Arial"/>
                <a:cs typeface="Arial"/>
              </a:rPr>
              <a:t>piso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 title="conector en el diagrama de flujo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title="conector en el diagrama de flujo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title="conector en el diagrama de flujo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title="conector en el diagrama de flujo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title="conector en el diagrama de flujo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title="conector en el diagrama de flujo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 title="conector en el diagrama de flujo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title="conector en el diagrama de flujo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 title="conector en el diagrama de flujo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  <p:sp>
        <p:nvSpPr>
          <p:cNvPr id="37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s21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48987"/>
            <a:ext cx="82470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R" sz="2400" b="1" spc="-25" dirty="0" smtClean="0">
                <a:solidFill>
                  <a:srgbClr val="0C2FB8"/>
                </a:solidFill>
                <a:latin typeface="Arial"/>
                <a:cs typeface="Arial"/>
              </a:rPr>
              <a:t>Movimiento en el piso o al nivel del suelo - Temas Clave</a:t>
            </a:r>
            <a:endParaRPr lang="es-PR" sz="24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lang="es-PR" sz="2800" spc="-20" dirty="0" smtClean="0">
                <a:latin typeface="Arial"/>
                <a:cs typeface="Arial"/>
              </a:rPr>
              <a:t>Camión de uso industrial - </a:t>
            </a:r>
            <a:r>
              <a:rPr lang="es-PR" sz="2800" spc="-15" dirty="0" smtClean="0">
                <a:latin typeface="Arial"/>
                <a:cs typeface="Arial"/>
              </a:rPr>
              <a:t>(Montacargas)</a:t>
            </a:r>
            <a:endParaRPr lang="es-PR" sz="2800" dirty="0">
              <a:latin typeface="Arial"/>
              <a:cs typeface="Arial"/>
            </a:endParaRPr>
          </a:p>
        </p:txBody>
      </p:sp>
      <p:sp>
        <p:nvSpPr>
          <p:cNvPr id="5" name="object 5" title="Diagrama - Código de elevación 6: Jinete contrabalancado, Neumático o de cualquier tipo Neumático, Siéntese"/>
          <p:cNvSpPr/>
          <p:nvPr/>
        </p:nvSpPr>
        <p:spPr>
          <a:xfrm>
            <a:off x="1242186" y="2518397"/>
            <a:ext cx="3576701" cy="3512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Diagrama - Lift Code 2: Lift Walkie Pallet"/>
          <p:cNvSpPr/>
          <p:nvPr/>
        </p:nvSpPr>
        <p:spPr>
          <a:xfrm>
            <a:off x="4818888" y="3683368"/>
            <a:ext cx="2242946" cy="2195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Diagrama - tipo de alcance variable"/>
          <p:cNvSpPr/>
          <p:nvPr/>
        </p:nvSpPr>
        <p:spPr>
          <a:xfrm>
            <a:off x="4818888" y="2518410"/>
            <a:ext cx="2242946" cy="1318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6826" y="6245138"/>
            <a:ext cx="11722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spc="-10" dirty="0" smtClean="0">
                <a:latin typeface="Arial"/>
                <a:cs typeface="Arial"/>
              </a:rPr>
              <a:t>D</a:t>
            </a:r>
            <a:r>
              <a:rPr lang="es-PR" sz="1400" dirty="0" smtClean="0">
                <a:latin typeface="Arial"/>
                <a:cs typeface="Arial"/>
              </a:rPr>
              <a:t>ibujos de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6826" y="6460289"/>
            <a:ext cx="48069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Link to Forklift Classifications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s22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689" y="2179055"/>
            <a:ext cx="812990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830"/>
              </a:spcBef>
            </a:pPr>
            <a:r>
              <a:rPr lang="es-PR" sz="2400" b="1" dirty="0" smtClean="0">
                <a:latin typeface="Arial"/>
                <a:cs typeface="Arial"/>
              </a:rPr>
              <a:t>Peligro: </a:t>
            </a:r>
            <a:r>
              <a:rPr lang="es-PR" sz="2400" dirty="0" smtClean="0">
                <a:latin typeface="Arial"/>
                <a:cs typeface="Arial"/>
              </a:rPr>
              <a:t>“</a:t>
            </a:r>
            <a:r>
              <a:rPr lang="es-PR" sz="2400" dirty="0">
                <a:latin typeface="Arial"/>
                <a:cs typeface="Arial"/>
              </a:rPr>
              <a:t>Cada año a</a:t>
            </a:r>
            <a:r>
              <a:rPr lang="es-PR" sz="2400" dirty="0" smtClean="0">
                <a:latin typeface="Arial"/>
                <a:cs typeface="Arial"/>
              </a:rPr>
              <a:t>proximadamente unos 100 empleados </a:t>
            </a:r>
            <a:r>
              <a:rPr lang="es-PR" sz="2400" dirty="0">
                <a:latin typeface="Arial"/>
                <a:cs typeface="Arial"/>
              </a:rPr>
              <a:t>sufren </a:t>
            </a:r>
            <a:r>
              <a:rPr lang="es-PR" sz="2400" dirty="0" smtClean="0">
                <a:latin typeface="Arial"/>
                <a:cs typeface="Arial"/>
              </a:rPr>
              <a:t>heridas fatales </a:t>
            </a:r>
            <a:r>
              <a:rPr lang="es-PR" sz="2400" dirty="0">
                <a:latin typeface="Arial"/>
                <a:cs typeface="Arial"/>
              </a:rPr>
              <a:t>y </a:t>
            </a:r>
            <a:r>
              <a:rPr lang="es-PR" sz="2400" dirty="0" smtClean="0">
                <a:latin typeface="Arial"/>
                <a:cs typeface="Arial"/>
              </a:rPr>
              <a:t>aproximadamente unos 95,000 empleados sufren lesiones mientras operan camiones de uso industrial."</a:t>
            </a:r>
            <a:endParaRPr lang="es-PR" sz="25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s-PR" sz="2400" dirty="0" smtClean="0">
                <a:latin typeface="Arial"/>
                <a:cs typeface="Arial"/>
              </a:rPr>
              <a:t>"Los vuelcos de los montacargas representan un número significativo de estas muertes".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 title="camion de uso industrial"/>
          <p:cNvSpPr/>
          <p:nvPr/>
        </p:nvSpPr>
        <p:spPr>
          <a:xfrm>
            <a:off x="3276600" y="4440323"/>
            <a:ext cx="2377694" cy="19500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7644" y="6382908"/>
            <a:ext cx="4495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844" y="1738288"/>
            <a:ext cx="8031276" cy="369332"/>
          </a:xfrm>
        </p:spPr>
        <p:txBody>
          <a:bodyPr/>
          <a:lstStyle/>
          <a:p>
            <a:r>
              <a:rPr lang="es-PR" sz="2400" dirty="0"/>
              <a:t>Camiones de uso industrial (Montacargas</a:t>
            </a:r>
            <a:r>
              <a:rPr lang="es-PR" sz="2400" dirty="0" smtClean="0"/>
              <a:t>)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02844" y="349699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1475" y="6345722"/>
            <a:ext cx="4495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015" y="1696243"/>
            <a:ext cx="8003617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Peligros Potenciales:</a:t>
            </a:r>
            <a:r>
              <a:rPr lang="es-PR" sz="24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Material que se mueve dentro del taller</a:t>
            </a:r>
            <a:r>
              <a:rPr lang="es-PR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s-PR" sz="2400" dirty="0" smtClean="0">
                <a:latin typeface="Arial"/>
                <a:cs typeface="Arial"/>
              </a:rPr>
              <a:t> </a:t>
            </a: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Camión de uso industrial - (Montacargas)</a:t>
            </a:r>
            <a:endParaRPr lang="es-PR" sz="2400" dirty="0" smtClean="0">
              <a:latin typeface="Arial"/>
              <a:cs typeface="Arial"/>
            </a:endParaRPr>
          </a:p>
          <a:p>
            <a:pPr marL="355600" marR="1016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Volcadura, </a:t>
            </a:r>
            <a:r>
              <a:rPr lang="es-PR" sz="2400" dirty="0">
                <a:latin typeface="Arial"/>
                <a:cs typeface="Arial"/>
              </a:rPr>
              <a:t>golpeado por, quedar atrapado entre, equipo incorrecto para la clasificación de </a:t>
            </a:r>
            <a:r>
              <a:rPr lang="es-PR" sz="2400" dirty="0" smtClean="0">
                <a:latin typeface="Arial"/>
                <a:cs typeface="Arial"/>
              </a:rPr>
              <a:t>peligros</a:t>
            </a:r>
          </a:p>
          <a:p>
            <a:pPr marL="12700" marR="10160">
              <a:lnSpc>
                <a:spcPct val="100000"/>
              </a:lnSpc>
              <a:buClr>
                <a:srgbClr val="0C2FB8"/>
              </a:buClr>
              <a:tabLst>
                <a:tab pos="355600" algn="l"/>
              </a:tabLst>
            </a:pPr>
            <a:r>
              <a:rPr lang="es-PR" sz="2400" b="1" dirty="0" smtClean="0">
                <a:solidFill>
                  <a:srgbClr val="00AF50"/>
                </a:solidFill>
                <a:latin typeface="Arial"/>
                <a:cs typeface="Arial"/>
              </a:rPr>
              <a:t>Prevención de Peligros:</a:t>
            </a:r>
            <a:endParaRPr lang="es-PR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Seleccionar el equipo adecuado para la aplicación y el peligro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Sólo </a:t>
            </a:r>
            <a:r>
              <a:rPr lang="es-PR" sz="2400" dirty="0" smtClean="0">
                <a:latin typeface="Arial"/>
                <a:cs typeface="Arial"/>
              </a:rPr>
              <a:t>operadores calificados </a:t>
            </a:r>
            <a:r>
              <a:rPr lang="es-PR" sz="2400" dirty="0">
                <a:latin typeface="Arial"/>
                <a:cs typeface="Arial"/>
              </a:rPr>
              <a:t>debe usar </a:t>
            </a:r>
            <a:r>
              <a:rPr lang="es-PR" sz="2400" dirty="0" smtClean="0">
                <a:latin typeface="Arial"/>
                <a:cs typeface="Arial"/>
              </a:rPr>
              <a:t>los equipo</a:t>
            </a:r>
            <a:endParaRPr lang="es-PR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Revise el equipo antes de su uso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No sobrecargue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Centralice las cargas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s24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1475" y="6345722"/>
            <a:ext cx="4495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016" y="1696243"/>
            <a:ext cx="8069784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dirty="0">
                <a:solidFill>
                  <a:srgbClr val="FF0000"/>
                </a:solidFill>
                <a:latin typeface="Arial"/>
                <a:cs typeface="Arial"/>
              </a:rPr>
              <a:t>Peligros Potenciales:</a:t>
            </a:r>
            <a:r>
              <a:rPr lang="es-PR"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R" sz="2400" b="1" dirty="0">
                <a:solidFill>
                  <a:srgbClr val="FF0000"/>
                </a:solidFill>
                <a:latin typeface="Arial"/>
                <a:cs typeface="Arial"/>
              </a:rPr>
              <a:t>Material que se mueve dentro del taller</a:t>
            </a:r>
            <a:r>
              <a:rPr lang="es-PR"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R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s-PR" sz="2400" dirty="0">
                <a:latin typeface="Arial"/>
                <a:cs typeface="Arial"/>
              </a:rPr>
              <a:t> </a:t>
            </a:r>
            <a:r>
              <a:rPr lang="es-PR" sz="2400" b="1" dirty="0">
                <a:solidFill>
                  <a:srgbClr val="FF0000"/>
                </a:solidFill>
                <a:latin typeface="Arial"/>
                <a:cs typeface="Arial"/>
              </a:rPr>
              <a:t>Camión de uso industrial - (Montacargas)</a:t>
            </a:r>
            <a:endParaRPr lang="es-PR" sz="2400" dirty="0">
              <a:latin typeface="Arial"/>
              <a:cs typeface="Arial"/>
            </a:endParaRPr>
          </a:p>
          <a:p>
            <a:pPr marL="355600" marR="1016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Volcadura, golpeado por, quedar atrapado entre, equipo incorrecto para la clasificación de peligros</a:t>
            </a:r>
          </a:p>
          <a:p>
            <a:pPr marL="12700">
              <a:lnSpc>
                <a:spcPct val="100000"/>
              </a:lnSpc>
            </a:pPr>
            <a:r>
              <a:rPr lang="es-PR" sz="2400" b="1" dirty="0" smtClean="0">
                <a:solidFill>
                  <a:srgbClr val="00AF50"/>
                </a:solidFill>
                <a:latin typeface="Arial"/>
                <a:cs typeface="Arial"/>
              </a:rPr>
              <a:t>Peligros Potenciales:</a:t>
            </a:r>
            <a:endParaRPr lang="es-PR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Conducir con seguridad</a:t>
            </a:r>
            <a:endParaRPr lang="es-PR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No payasadas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Esté atento a las obstrucciones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No dejar desatendidos los vehículos en movimiento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Mantenimiento adecuado</a:t>
            </a: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s25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742" y="1524000"/>
            <a:ext cx="8515546" cy="73866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Camiones de uso industrial (Montacargas</a:t>
            </a:r>
            <a:r>
              <a:rPr lang="es-PR" sz="2400" kern="1200" spc="15" dirty="0">
                <a:ea typeface="+mn-ea"/>
              </a:rPr>
              <a:t>)</a:t>
            </a:r>
            <a:r>
              <a:rPr lang="es-PR" sz="2400" kern="1200" dirty="0">
                <a:ea typeface="+mn-ea"/>
              </a:rPr>
              <a:t>- Equipamiento</a:t>
            </a:r>
            <a:endParaRPr lang="es-PR" sz="2050" b="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7742" y="2048555"/>
            <a:ext cx="845566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29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Los camiones de uso industrial (montacargas)</a:t>
            </a:r>
            <a:r>
              <a:rPr lang="es-PR" sz="2400" spc="-30" dirty="0" smtClean="0">
                <a:latin typeface="Arial"/>
                <a:cs typeface="Arial"/>
              </a:rPr>
              <a:t> deben cumplir con los requerimientos de </a:t>
            </a:r>
            <a:r>
              <a:rPr lang="es-PR" sz="2400" dirty="0" smtClean="0">
                <a:latin typeface="Arial"/>
                <a:cs typeface="Arial"/>
              </a:rPr>
              <a:t> "Americ</a:t>
            </a:r>
            <a:r>
              <a:rPr lang="es-PR" sz="2400" spc="5" dirty="0" smtClean="0">
                <a:latin typeface="Arial"/>
                <a:cs typeface="Arial"/>
              </a:rPr>
              <a:t>a</a:t>
            </a:r>
            <a:r>
              <a:rPr lang="es-PR" sz="2400" dirty="0" smtClean="0">
                <a:latin typeface="Arial"/>
                <a:cs typeface="Arial"/>
              </a:rPr>
              <a:t>n</a:t>
            </a:r>
            <a:r>
              <a:rPr lang="es-PR" sz="2400" spc="-25" dirty="0" smtClean="0">
                <a:latin typeface="Arial"/>
                <a:cs typeface="Arial"/>
              </a:rPr>
              <a:t> </a:t>
            </a:r>
            <a:r>
              <a:rPr lang="es-PR" sz="2400" dirty="0" err="1" smtClean="0">
                <a:latin typeface="Arial"/>
                <a:cs typeface="Arial"/>
              </a:rPr>
              <a:t>National</a:t>
            </a:r>
            <a:r>
              <a:rPr lang="es-PR" sz="2400" spc="-20" dirty="0" smtClean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S</a:t>
            </a:r>
            <a:r>
              <a:rPr lang="es-PR" sz="2400" spc="-10" dirty="0" smtClean="0">
                <a:latin typeface="Arial"/>
                <a:cs typeface="Arial"/>
              </a:rPr>
              <a:t>t</a:t>
            </a:r>
            <a:r>
              <a:rPr lang="es-PR" sz="2400" dirty="0" smtClean="0">
                <a:latin typeface="Arial"/>
                <a:cs typeface="Arial"/>
              </a:rPr>
              <a:t>and</a:t>
            </a:r>
            <a:r>
              <a:rPr lang="es-PR" sz="2400" spc="5" dirty="0" smtClean="0">
                <a:latin typeface="Arial"/>
                <a:cs typeface="Arial"/>
              </a:rPr>
              <a:t>a</a:t>
            </a:r>
            <a:r>
              <a:rPr lang="es-PR" sz="2400" dirty="0" smtClean="0">
                <a:latin typeface="Arial"/>
                <a:cs typeface="Arial"/>
              </a:rPr>
              <a:t>rd"</a:t>
            </a:r>
            <a:r>
              <a:rPr lang="es-PR" sz="2400" spc="-25" dirty="0" smtClean="0">
                <a:latin typeface="Arial"/>
                <a:cs typeface="Arial"/>
              </a:rPr>
              <a:t> para camiones de uso industrial,</a:t>
            </a:r>
            <a:r>
              <a:rPr lang="es-PR" sz="2400" spc="-45" dirty="0" smtClean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Parte</a:t>
            </a:r>
            <a:r>
              <a:rPr lang="es-PR" sz="2400" spc="-20" dirty="0" smtClean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II ANSI</a:t>
            </a:r>
            <a:r>
              <a:rPr lang="es-PR" sz="2400" spc="-15" dirty="0" smtClean="0">
                <a:latin typeface="Arial"/>
                <a:cs typeface="Arial"/>
              </a:rPr>
              <a:t> </a:t>
            </a:r>
            <a:r>
              <a:rPr lang="es-PR" sz="2400" dirty="0" smtClean="0">
                <a:latin typeface="Arial"/>
                <a:cs typeface="Arial"/>
              </a:rPr>
              <a:t>B56</a:t>
            </a:r>
            <a:r>
              <a:rPr lang="es-PR" sz="2400" spc="-10" dirty="0" smtClean="0">
                <a:latin typeface="Arial"/>
                <a:cs typeface="Arial"/>
              </a:rPr>
              <a:t>.</a:t>
            </a:r>
            <a:r>
              <a:rPr lang="es-PR" sz="2400" dirty="0" smtClean="0">
                <a:latin typeface="Arial"/>
                <a:cs typeface="Arial"/>
              </a:rPr>
              <a:t>1-1969</a:t>
            </a:r>
            <a:endParaRPr lang="es-PR" sz="24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No modifique o </a:t>
            </a:r>
            <a:r>
              <a:rPr lang="es-PR" sz="2400" dirty="0" smtClean="0">
                <a:latin typeface="Arial"/>
                <a:cs typeface="Arial"/>
              </a:rPr>
              <a:t>fabrique accesorios sin </a:t>
            </a:r>
            <a:r>
              <a:rPr lang="es-PR" sz="2400" dirty="0">
                <a:latin typeface="Arial"/>
                <a:cs typeface="Arial"/>
              </a:rPr>
              <a:t>la aprobación </a:t>
            </a:r>
            <a:r>
              <a:rPr lang="es-PR" sz="2400" dirty="0" smtClean="0">
                <a:latin typeface="Arial"/>
                <a:cs typeface="Arial"/>
              </a:rPr>
              <a:t>escrita </a:t>
            </a:r>
            <a:r>
              <a:rPr lang="es-PR" sz="2400" dirty="0">
                <a:latin typeface="Arial"/>
                <a:cs typeface="Arial"/>
              </a:rPr>
              <a:t>del </a:t>
            </a:r>
            <a:r>
              <a:rPr lang="es-PR" sz="2400" dirty="0" smtClean="0">
                <a:latin typeface="Arial"/>
                <a:cs typeface="Arial"/>
              </a:rPr>
              <a:t>manufacturero</a:t>
            </a:r>
            <a:endParaRPr lang="es-PR"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Placas de identificación y las marcas deben estar en su lugar y </a:t>
            </a:r>
            <a:r>
              <a:rPr lang="es-PR" sz="2400" dirty="0" smtClean="0">
                <a:latin typeface="Arial"/>
                <a:cs typeface="Arial"/>
              </a:rPr>
              <a:t>deben ser legibles</a:t>
            </a:r>
            <a:endParaRPr lang="es-PR"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>
                <a:latin typeface="Arial"/>
                <a:cs typeface="Arial"/>
              </a:rPr>
              <a:t>Montacargas que se utilicen en lugares peligrosos tienen que </a:t>
            </a:r>
            <a:r>
              <a:rPr lang="es-PR" sz="2400" dirty="0" smtClean="0">
                <a:latin typeface="Arial"/>
                <a:cs typeface="Arial"/>
              </a:rPr>
              <a:t>estar apropiadamente rotulados y </a:t>
            </a:r>
            <a:r>
              <a:rPr lang="es-PR" sz="2400" dirty="0">
                <a:latin typeface="Arial"/>
                <a:cs typeface="Arial"/>
              </a:rPr>
              <a:t>aprobados para tal </a:t>
            </a:r>
            <a:r>
              <a:rPr lang="es-PR" sz="2400" dirty="0" smtClean="0">
                <a:latin typeface="Arial"/>
                <a:cs typeface="Arial"/>
              </a:rPr>
              <a:t>uso</a:t>
            </a:r>
          </a:p>
          <a:p>
            <a:pPr marL="12700" marR="5080" algn="ctr">
              <a:lnSpc>
                <a:spcPct val="100000"/>
              </a:lnSpc>
              <a:buClr>
                <a:srgbClr val="0C2FB8"/>
              </a:buClr>
              <a:tabLst>
                <a:tab pos="355600" algn="l"/>
              </a:tabLst>
            </a:pPr>
            <a:r>
              <a:rPr lang="es-PR" sz="2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	</a:t>
            </a: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Materials Handling and Storage</a:t>
            </a: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</a:rPr>
              <a:t> </a:t>
            </a: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Worker Safety Series - Construction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2844" y="262668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3826" y="6350294"/>
            <a:ext cx="44418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heavy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Worker Safety Series - Construction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493" y="1752600"/>
            <a:ext cx="8031276" cy="738664"/>
          </a:xfrm>
        </p:spPr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Camiones de uso industrial (Montacargas</a:t>
            </a:r>
            <a:r>
              <a:rPr lang="es-PR" sz="2400" kern="1200" spc="15" dirty="0">
                <a:ea typeface="+mn-ea"/>
              </a:rPr>
              <a:t>)</a:t>
            </a:r>
            <a:r>
              <a:rPr lang="es-PR" sz="2400" kern="1200" dirty="0">
                <a:ea typeface="+mn-ea"/>
              </a:rPr>
              <a:t>-Calificación del operador</a:t>
            </a:r>
            <a:endParaRPr lang="es-PR" sz="2500" b="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750" y="2573336"/>
            <a:ext cx="8477301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 smtClean="0">
                <a:latin typeface="Arial"/>
                <a:cs typeface="Arial"/>
              </a:rPr>
              <a:t>Capacitar </a:t>
            </a:r>
            <a:r>
              <a:rPr lang="es-PR" sz="2400" dirty="0">
                <a:latin typeface="Arial"/>
                <a:cs typeface="Arial"/>
              </a:rPr>
              <a:t>y certificar a todos los operadores para garantizar </a:t>
            </a:r>
            <a:r>
              <a:rPr lang="es-PR" sz="2400" dirty="0" smtClean="0">
                <a:latin typeface="Arial"/>
                <a:cs typeface="Arial"/>
              </a:rPr>
              <a:t>un funcionamiento seguro</a:t>
            </a:r>
            <a:endParaRPr lang="es-PR" sz="2400" dirty="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 smtClean="0">
                <a:latin typeface="Arial"/>
                <a:cs typeface="Arial"/>
              </a:rPr>
              <a:t>No operar </a:t>
            </a:r>
            <a:r>
              <a:rPr lang="es-PR" sz="2400" dirty="0">
                <a:latin typeface="Arial"/>
                <a:cs typeface="Arial"/>
              </a:rPr>
              <a:t>el montacargas si es menor de 18 años de edad</a:t>
            </a: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>
                <a:latin typeface="Arial"/>
                <a:cs typeface="Arial"/>
              </a:rPr>
              <a:t>Debe ser competente</a:t>
            </a: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>
                <a:latin typeface="Arial"/>
                <a:cs typeface="Arial"/>
              </a:rPr>
              <a:t>Los </a:t>
            </a:r>
            <a:r>
              <a:rPr lang="es-PR" sz="2400" dirty="0" smtClean="0">
                <a:latin typeface="Arial"/>
                <a:cs typeface="Arial"/>
              </a:rPr>
              <a:t>aprendices deben </a:t>
            </a:r>
            <a:r>
              <a:rPr lang="es-PR" sz="2400" dirty="0">
                <a:latin typeface="Arial"/>
                <a:cs typeface="Arial"/>
              </a:rPr>
              <a:t>ser supervisados por una persona competente para no poner en peligro a los </a:t>
            </a:r>
            <a:r>
              <a:rPr lang="es-PR" sz="2400" dirty="0" smtClean="0">
                <a:latin typeface="Arial"/>
                <a:cs typeface="Arial"/>
              </a:rPr>
              <a:t>demás</a:t>
            </a:r>
            <a:endParaRPr lang="es-PR" sz="2400" dirty="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 smtClean="0">
                <a:latin typeface="Arial"/>
                <a:cs typeface="Arial"/>
              </a:rPr>
              <a:t>Entrenamiento </a:t>
            </a:r>
            <a:r>
              <a:rPr lang="es-PR" sz="2400" dirty="0" err="1" smtClean="0">
                <a:latin typeface="Arial"/>
                <a:cs typeface="Arial"/>
              </a:rPr>
              <a:t>contunuo</a:t>
            </a:r>
            <a:r>
              <a:rPr lang="es-PR" sz="2400" dirty="0" smtClean="0">
                <a:latin typeface="Arial"/>
                <a:cs typeface="Arial"/>
              </a:rPr>
              <a:t> </a:t>
            </a:r>
            <a:endParaRPr lang="es-PR" sz="2400" dirty="0">
              <a:latin typeface="Arial"/>
              <a:cs typeface="Arial"/>
            </a:endParaRP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>
                <a:latin typeface="Arial"/>
                <a:cs typeface="Arial"/>
              </a:rPr>
              <a:t>Reevaluación cada tres años</a:t>
            </a:r>
          </a:p>
          <a:p>
            <a:pPr marL="474345" indent="-4616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74980" algn="l"/>
              </a:tabLst>
            </a:pPr>
            <a:r>
              <a:rPr lang="es-PR" sz="2400" dirty="0">
                <a:latin typeface="Arial"/>
                <a:cs typeface="Arial"/>
              </a:rPr>
              <a:t>Requisitos de formación definidos en 1910.178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5029" y="6083556"/>
            <a:ext cx="4176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Materials Handling and Storage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26493" y="328018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943" y="2145943"/>
            <a:ext cx="806005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910"/>
              </a:spcBef>
            </a:pPr>
            <a:endParaRPr lang="es-PR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lang="es-PR" sz="2400" dirty="0" smtClean="0">
                <a:latin typeface="Arial"/>
                <a:cs typeface="Arial"/>
              </a:rPr>
              <a:t>Compruebe que la estructura de protección anti vuelcos está en su lugar</a:t>
            </a: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lang="es-PR" sz="2400" dirty="0" smtClean="0">
                <a:latin typeface="Arial"/>
                <a:cs typeface="Arial"/>
              </a:rPr>
              <a:t>Ver que los protectores superiores están en su lugar para proteger la caída de objetos</a:t>
            </a: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lang="es-PR" sz="2400" dirty="0" smtClean="0">
                <a:latin typeface="Arial"/>
                <a:cs typeface="Arial"/>
              </a:rPr>
              <a:t>Alarma de señal en reversa debería estar en funcionamiento</a:t>
            </a: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lang="es-PR" sz="2400" dirty="0" smtClean="0">
                <a:latin typeface="Arial"/>
                <a:cs typeface="Arial"/>
              </a:rPr>
              <a:t>Compruebe defectos antes de usar</a:t>
            </a:r>
          </a:p>
          <a:p>
            <a:pPr marL="4241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24815" algn="l"/>
              </a:tabLst>
            </a:pPr>
            <a:r>
              <a:rPr lang="es-PR" sz="2400" dirty="0" smtClean="0">
                <a:latin typeface="Arial"/>
                <a:cs typeface="Arial"/>
              </a:rPr>
              <a:t>Llene el tanque de combustible cuando el motor está apagado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4186" y="6368277"/>
            <a:ext cx="4495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10239" y="45977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83684"/>
            <a:ext cx="8031276" cy="738664"/>
          </a:xfrm>
        </p:spPr>
        <p:txBody>
          <a:bodyPr/>
          <a:lstStyle/>
          <a:p>
            <a:pPr marL="41275" marR="0" lvl="0" indent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Camión de uso industrial (Montacargas)</a:t>
            </a:r>
            <a:r>
              <a:rPr lang="es-PR" sz="2400" kern="1200" spc="-15" dirty="0">
                <a:ea typeface="+mn-ea"/>
              </a:rPr>
              <a:t> </a:t>
            </a:r>
            <a:r>
              <a:rPr lang="es-PR" sz="2400" kern="1200" dirty="0">
                <a:ea typeface="+mn-ea"/>
              </a:rPr>
              <a:t>operación</a:t>
            </a:r>
            <a:r>
              <a:rPr lang="es-PR" sz="2400" kern="1200" spc="-25" dirty="0">
                <a:ea typeface="+mn-ea"/>
              </a:rPr>
              <a:t> </a:t>
            </a:r>
            <a:r>
              <a:rPr lang="es-PR" sz="2400" kern="1200" spc="-5" dirty="0">
                <a:ea typeface="+mn-ea"/>
              </a:rPr>
              <a:t>–</a:t>
            </a:r>
            <a:r>
              <a:rPr lang="es-PR" sz="2400" kern="1200" dirty="0">
                <a:ea typeface="+mn-ea"/>
              </a:rPr>
              <a:t>antes de operar</a:t>
            </a:r>
            <a:r>
              <a:rPr lang="es-PR" sz="2400" kern="1200" dirty="0" smtClean="0">
                <a:ea typeface="+mn-ea"/>
              </a:rPr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361" y="1752600"/>
            <a:ext cx="8031276" cy="738664"/>
          </a:xfrm>
        </p:spPr>
        <p:txBody>
          <a:bodyPr/>
          <a:lstStyle/>
          <a:p>
            <a:pPr marL="41275" marR="0" lvl="0" indent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Camión de uso industrial (Montacargas)</a:t>
            </a:r>
            <a:r>
              <a:rPr lang="es-PR" sz="2400" kern="1200" spc="-15" dirty="0">
                <a:ea typeface="+mn-ea"/>
              </a:rPr>
              <a:t> </a:t>
            </a:r>
            <a:r>
              <a:rPr lang="es-PR" sz="2400" kern="1200" dirty="0">
                <a:ea typeface="+mn-ea"/>
              </a:rPr>
              <a:t>operación -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/>
            </a:r>
            <a:br>
              <a:rPr lang="es-PR" sz="2400" b="0" kern="1200" dirty="0">
                <a:solidFill>
                  <a:prstClr val="black"/>
                </a:solidFill>
                <a:ea typeface="+mn-ea"/>
              </a:rPr>
            </a:br>
            <a:r>
              <a:rPr lang="es-PR" sz="2400" kern="1200" spc="-5" dirty="0">
                <a:ea typeface="+mn-ea"/>
              </a:rPr>
              <a:t>cargadas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045" y="2360225"/>
            <a:ext cx="8608060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Verifique que las cargas no son más pesadas que la capacidad del montacargas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Las cargas deben ser estables, colocadas de forma segura y dentro de la capacidad nominal del montacargas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Siga los procedimientos seguros de operación para recoger, mover, descargar y apilar las cargas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Centre la carga en las horquillas o tenedores y tan cerca del mástil como sea posible para minimizar la posibilidad de vuelco o caída de la carga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Coloque la carga en la posición más baja para viajar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No coloque peso extra en la parte trasera del montacargas permitiendo una sobrecarga</a:t>
            </a:r>
          </a:p>
          <a:p>
            <a:pPr marL="610235" marR="251460" indent="-46926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0870" algn="l"/>
              </a:tabLst>
            </a:pPr>
            <a:r>
              <a:rPr lang="es-PR" dirty="0" smtClean="0">
                <a:latin typeface="Arial"/>
                <a:cs typeface="Arial"/>
              </a:rPr>
              <a:t>Las rampas tipo </a:t>
            </a:r>
            <a:r>
              <a:rPr lang="es-PR" dirty="0">
                <a:latin typeface="Arial"/>
                <a:cs typeface="Arial"/>
              </a:rPr>
              <a:t>puente (b</a:t>
            </a:r>
            <a:r>
              <a:rPr lang="es-PR" spc="5" dirty="0">
                <a:latin typeface="Arial"/>
                <a:cs typeface="Arial"/>
              </a:rPr>
              <a:t>r</a:t>
            </a:r>
            <a:r>
              <a:rPr lang="es-PR" dirty="0">
                <a:latin typeface="Arial"/>
                <a:cs typeface="Arial"/>
              </a:rPr>
              <a:t>idge</a:t>
            </a:r>
            <a:r>
              <a:rPr lang="es-PR" spc="-30" dirty="0">
                <a:latin typeface="Arial"/>
                <a:cs typeface="Arial"/>
              </a:rPr>
              <a:t> </a:t>
            </a:r>
            <a:r>
              <a:rPr lang="es-PR" dirty="0" err="1">
                <a:latin typeface="Arial"/>
                <a:cs typeface="Arial"/>
              </a:rPr>
              <a:t>pla</a:t>
            </a:r>
            <a:r>
              <a:rPr lang="es-PR" spc="-10" dirty="0" err="1">
                <a:latin typeface="Arial"/>
                <a:cs typeface="Arial"/>
              </a:rPr>
              <a:t>t</a:t>
            </a:r>
            <a:r>
              <a:rPr lang="es-PR" dirty="0" err="1">
                <a:latin typeface="Arial"/>
                <a:cs typeface="Arial"/>
              </a:rPr>
              <a:t>es</a:t>
            </a:r>
            <a:r>
              <a:rPr lang="es-PR" dirty="0">
                <a:latin typeface="Arial"/>
                <a:cs typeface="Arial"/>
              </a:rPr>
              <a:t>) </a:t>
            </a:r>
            <a:r>
              <a:rPr lang="es-PR" dirty="0" smtClean="0">
                <a:latin typeface="Arial"/>
                <a:cs typeface="Arial"/>
              </a:rPr>
              <a:t>tienen que estar protegidos adecuadamente durante la carga o descarga en las plataformas de carga</a:t>
            </a:r>
            <a:endParaRPr lang="es-PR" dirty="0" smtClean="0">
              <a:latin typeface="Times New Roman"/>
              <a:cs typeface="Times New Roman"/>
            </a:endParaRPr>
          </a:p>
          <a:p>
            <a:pPr marL="1102995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91463" y="23162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endParaRPr lang="es-PR" sz="2400" noProof="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2286000"/>
            <a:ext cx="817372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685"/>
              </a:spcBef>
              <a:tabLst>
                <a:tab pos="574675" algn="l"/>
              </a:tabLst>
            </a:pPr>
            <a:endParaRPr lang="es-PR" sz="2400" b="1" spc="-5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Este material </a:t>
            </a:r>
            <a:r>
              <a:rPr lang="en-US" sz="2400" b="1" dirty="0" err="1">
                <a:latin typeface="Calibri" panose="020F0502020204030204" pitchFamily="34" charset="0"/>
              </a:rPr>
              <a:t>fue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producido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bajo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número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concesión</a:t>
            </a:r>
            <a:r>
              <a:rPr lang="en-US" sz="2400" b="1" dirty="0">
                <a:latin typeface="Calibri" panose="020F0502020204030204" pitchFamily="34" charset="0"/>
              </a:rPr>
              <a:t> SH-26316-SH4 de la </a:t>
            </a:r>
            <a:r>
              <a:rPr lang="en-US" sz="2400" b="1" dirty="0" err="1">
                <a:latin typeface="Calibri" panose="020F0502020204030204" pitchFamily="34" charset="0"/>
              </a:rPr>
              <a:t>administración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seguridad</a:t>
            </a:r>
            <a:r>
              <a:rPr lang="en-US" sz="2400" b="1" dirty="0">
                <a:latin typeface="Calibri" panose="020F0502020204030204" pitchFamily="34" charset="0"/>
              </a:rPr>
              <a:t> y </a:t>
            </a:r>
            <a:r>
              <a:rPr lang="en-US" sz="2400" b="1" dirty="0" err="1">
                <a:latin typeface="Calibri" panose="020F0502020204030204" pitchFamily="34" charset="0"/>
              </a:rPr>
              <a:t>salud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ocupacional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 No </a:t>
            </a:r>
            <a:r>
              <a:rPr lang="en-US" sz="2400" b="1" dirty="0" err="1">
                <a:latin typeface="Calibri" panose="020F0502020204030204" pitchFamily="34" charset="0"/>
              </a:rPr>
              <a:t>necesariamente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refleja</a:t>
            </a:r>
            <a:r>
              <a:rPr lang="en-US" sz="2400" b="1" dirty="0">
                <a:latin typeface="Calibri" panose="020F0502020204030204" pitchFamily="34" charset="0"/>
              </a:rPr>
              <a:t> las </a:t>
            </a:r>
            <a:r>
              <a:rPr lang="en-US" sz="2400" b="1" dirty="0" err="1">
                <a:latin typeface="Calibri" panose="020F0502020204030204" pitchFamily="34" charset="0"/>
              </a:rPr>
              <a:t>opiniones</a:t>
            </a:r>
            <a:r>
              <a:rPr lang="en-US" sz="2400" b="1" dirty="0">
                <a:latin typeface="Calibri" panose="020F0502020204030204" pitchFamily="34" charset="0"/>
              </a:rPr>
              <a:t> o </a:t>
            </a:r>
            <a:r>
              <a:rPr lang="en-US" sz="2400" b="1" dirty="0" err="1">
                <a:latin typeface="Calibri" panose="020F0502020204030204" pitchFamily="34" charset="0"/>
              </a:rPr>
              <a:t>políticas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Departamento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trabajo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ni</a:t>
            </a:r>
            <a:r>
              <a:rPr lang="en-US" sz="2400" b="1" dirty="0">
                <a:latin typeface="Calibri" panose="020F0502020204030204" pitchFamily="34" charset="0"/>
              </a:rPr>
              <a:t> la </a:t>
            </a:r>
            <a:r>
              <a:rPr lang="en-US" sz="2400" b="1" dirty="0" err="1">
                <a:latin typeface="Calibri" panose="020F0502020204030204" pitchFamily="34" charset="0"/>
              </a:rPr>
              <a:t>mención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nombres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oficios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productos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comerciales</a:t>
            </a:r>
            <a:r>
              <a:rPr lang="en-US" sz="2400" b="1" dirty="0">
                <a:latin typeface="Calibri" panose="020F0502020204030204" pitchFamily="34" charset="0"/>
              </a:rPr>
              <a:t> u </a:t>
            </a:r>
            <a:r>
              <a:rPr lang="en-US" sz="2400" b="1" dirty="0" err="1">
                <a:latin typeface="Calibri" panose="020F0502020204030204" pitchFamily="34" charset="0"/>
              </a:rPr>
              <a:t>organizaciones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implican</a:t>
            </a:r>
            <a:r>
              <a:rPr lang="en-US" sz="2400" b="1" dirty="0">
                <a:latin typeface="Calibri" panose="020F0502020204030204" pitchFamily="34" charset="0"/>
              </a:rPr>
              <a:t> el </a:t>
            </a:r>
            <a:r>
              <a:rPr lang="en-US" sz="2400" b="1" dirty="0" err="1">
                <a:latin typeface="Calibri" panose="020F0502020204030204" pitchFamily="34" charset="0"/>
              </a:rPr>
              <a:t>aval</a:t>
            </a:r>
            <a:r>
              <a:rPr lang="en-US" sz="2400" b="1" dirty="0">
                <a:latin typeface="Calibri" panose="020F0502020204030204" pitchFamily="34" charset="0"/>
              </a:rPr>
              <a:t> del </a:t>
            </a:r>
            <a:r>
              <a:rPr lang="en-US" sz="2400" b="1" dirty="0" err="1">
                <a:latin typeface="Calibri" panose="020F0502020204030204" pitchFamily="34" charset="0"/>
              </a:rPr>
              <a:t>gobierno</a:t>
            </a:r>
            <a:r>
              <a:rPr lang="en-US" sz="2400" b="1" dirty="0">
                <a:latin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</a:rPr>
              <a:t>los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Estados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Unidos</a:t>
            </a:r>
            <a:r>
              <a:rPr lang="en-US" sz="24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1326" y="6182654"/>
            <a:ext cx="14973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Fuent</a:t>
            </a:r>
            <a:r>
              <a:rPr sz="1400" dirty="0" smtClean="0">
                <a:latin typeface="Arial"/>
                <a:cs typeface="Arial"/>
              </a:rPr>
              <a:t>e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1910.84</a:t>
            </a:r>
            <a:r>
              <a:rPr sz="1400" spc="-10" dirty="0"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00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6888" y="1525325"/>
            <a:ext cx="8031276" cy="7386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 smtClean="0">
                <a:ea typeface="+mn-ea"/>
              </a:rPr>
              <a:t>Camión </a:t>
            </a:r>
            <a:r>
              <a:rPr lang="es-PR" sz="2400" kern="1200" dirty="0">
                <a:ea typeface="+mn-ea"/>
              </a:rPr>
              <a:t>de uso industrial  (Montacargas)</a:t>
            </a:r>
            <a:r>
              <a:rPr lang="es-PR" sz="2400" kern="1200" spc="-30" dirty="0">
                <a:ea typeface="+mn-ea"/>
              </a:rPr>
              <a:t> </a:t>
            </a:r>
            <a:r>
              <a:rPr lang="es-PR" sz="2400" kern="1200" dirty="0">
                <a:ea typeface="+mn-ea"/>
              </a:rPr>
              <a:t>Operación-conducción y funcionamiento </a:t>
            </a:r>
            <a:endParaRPr lang="es-PR" sz="2500" b="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964" y="2325610"/>
            <a:ext cx="8468436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Conduzca con seguridad, nunca a más de 5 mph- lento en áreas congestionadas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Use siempre el cinturón de seguridad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Mantenga las manos, los brazos, las piernas y los pies dentro del montacargas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No pasajeros a menos que haya un asiento aprobado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Evite viajar con cargas elevadas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Respete todas las normas de tráfico y los límites de velocidad en la planta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Mire en la dirección del movimiento y mantenga una visión clara de la trayectoria del desplazamiento </a:t>
            </a:r>
          </a:p>
          <a:p>
            <a:pPr marL="4622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2280" algn="l"/>
              </a:tabLst>
            </a:pPr>
            <a:r>
              <a:rPr lang="es-PR" sz="2000" dirty="0" smtClean="0">
                <a:latin typeface="Arial"/>
                <a:cs typeface="Arial"/>
              </a:rPr>
              <a:t>Conduzca el montacargas a una velocidad que le permita una parada segura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3992" y="6218983"/>
            <a:ext cx="44964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89045" y="45977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475" y="1708569"/>
            <a:ext cx="8031276" cy="738664"/>
          </a:xfrm>
        </p:spPr>
        <p:txBody>
          <a:bodyPr/>
          <a:lstStyle/>
          <a:p>
            <a:pPr marL="11874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Camión de uso industrial  (Montacargas)</a:t>
            </a:r>
            <a:r>
              <a:rPr lang="es-PR" sz="2400" kern="1200" spc="-30" dirty="0">
                <a:ea typeface="+mn-ea"/>
              </a:rPr>
              <a:t> </a:t>
            </a:r>
            <a:r>
              <a:rPr lang="es-PR" sz="2400" kern="1200" dirty="0">
                <a:ea typeface="+mn-ea"/>
              </a:rPr>
              <a:t>Operación – Continuación </a:t>
            </a:r>
            <a:endParaRPr lang="es-PR" sz="2500" b="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430215"/>
            <a:ext cx="74295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 smtClean="0">
                <a:latin typeface="Arial"/>
                <a:cs typeface="Arial"/>
              </a:rPr>
              <a:t>Conducción </a:t>
            </a:r>
            <a:r>
              <a:rPr lang="es-PR" sz="2400" dirty="0">
                <a:latin typeface="Arial"/>
                <a:cs typeface="Arial"/>
              </a:rPr>
              <a:t>acrobática y </a:t>
            </a:r>
            <a:r>
              <a:rPr lang="es-PR" sz="2400" dirty="0" smtClean="0">
                <a:latin typeface="Arial"/>
                <a:cs typeface="Arial"/>
              </a:rPr>
              <a:t>las payasadas </a:t>
            </a:r>
            <a:r>
              <a:rPr lang="es-PR" sz="2400" dirty="0">
                <a:latin typeface="Arial"/>
                <a:cs typeface="Arial"/>
              </a:rPr>
              <a:t>están prohibidos</a:t>
            </a: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 smtClean="0">
                <a:latin typeface="Arial"/>
                <a:cs typeface="Arial"/>
              </a:rPr>
              <a:t>Compruebe si hay espacio libre en términos de </a:t>
            </a:r>
            <a:r>
              <a:rPr lang="es-PR" sz="2400" dirty="0">
                <a:latin typeface="Arial"/>
                <a:cs typeface="Arial"/>
              </a:rPr>
              <a:t>altura para que el montacargas pase bajo las instalaciones elevadas, luces, tuberías, etc.</a:t>
            </a: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>
                <a:latin typeface="Arial"/>
                <a:cs typeface="Arial"/>
              </a:rPr>
              <a:t>Los </a:t>
            </a:r>
            <a:r>
              <a:rPr lang="es-PR" sz="2400" dirty="0" smtClean="0">
                <a:latin typeface="Arial"/>
                <a:cs typeface="Arial"/>
              </a:rPr>
              <a:t>operadores deben </a:t>
            </a:r>
            <a:r>
              <a:rPr lang="es-PR" sz="2400" dirty="0">
                <a:latin typeface="Arial"/>
                <a:cs typeface="Arial"/>
              </a:rPr>
              <a:t>mantienen una distancia segura </a:t>
            </a:r>
            <a:r>
              <a:rPr lang="es-PR" sz="2400" dirty="0" smtClean="0">
                <a:latin typeface="Arial"/>
                <a:cs typeface="Arial"/>
              </a:rPr>
              <a:t>de los </a:t>
            </a:r>
            <a:r>
              <a:rPr lang="es-PR" sz="2400" dirty="0">
                <a:latin typeface="Arial"/>
                <a:cs typeface="Arial"/>
              </a:rPr>
              <a:t>borde </a:t>
            </a:r>
            <a:r>
              <a:rPr lang="es-PR" sz="2400" dirty="0" smtClean="0">
                <a:latin typeface="Arial"/>
                <a:cs typeface="Arial"/>
              </a:rPr>
              <a:t>de las </a:t>
            </a:r>
            <a:r>
              <a:rPr lang="es-PR" sz="2400" dirty="0">
                <a:latin typeface="Arial"/>
                <a:cs typeface="Arial"/>
              </a:rPr>
              <a:t>rampas o plataformas durante el uso de montacargas en cualquier plataforma o </a:t>
            </a:r>
            <a:r>
              <a:rPr lang="es-PR" sz="2400" dirty="0" smtClean="0">
                <a:latin typeface="Arial"/>
                <a:cs typeface="Arial"/>
              </a:rPr>
              <a:t>vagón </a:t>
            </a:r>
            <a:r>
              <a:rPr lang="es-PR" sz="2400" dirty="0">
                <a:latin typeface="Arial"/>
                <a:cs typeface="Arial"/>
              </a:rPr>
              <a:t>de </a:t>
            </a:r>
            <a:r>
              <a:rPr lang="es-PR" sz="2400" dirty="0" smtClean="0">
                <a:latin typeface="Arial"/>
                <a:cs typeface="Arial"/>
              </a:rPr>
              <a:t>carga </a:t>
            </a:r>
          </a:p>
          <a:p>
            <a:pPr marL="41275" algn="ctr">
              <a:lnSpc>
                <a:spcPct val="100000"/>
              </a:lnSpc>
              <a:buClr>
                <a:srgbClr val="0C2FB8"/>
              </a:buClr>
              <a:tabLst>
                <a:tab pos="384810" algn="l"/>
              </a:tabLst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Link to Material Handling and Storage</a:t>
            </a:r>
            <a:endParaRPr lang="en-US" sz="1200" u="sng" dirty="0" smtClean="0">
              <a:solidFill>
                <a:srgbClr val="134B71"/>
              </a:solidFill>
              <a:latin typeface="Arial"/>
              <a:cs typeface="Arial"/>
            </a:endParaRPr>
          </a:p>
          <a:p>
            <a:pPr marL="41275" algn="ctr">
              <a:lnSpc>
                <a:spcPct val="100000"/>
              </a:lnSpc>
              <a:buClr>
                <a:srgbClr val="0C2FB8"/>
              </a:buClr>
              <a:tabLst>
                <a:tab pos="384810" algn="l"/>
              </a:tabLst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Worker Safety Series </a:t>
            </a: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–</a:t>
            </a: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 Warehousing</a:t>
            </a:r>
            <a:endParaRPr lang="en-US" sz="1200" u="sng" dirty="0" smtClean="0">
              <a:solidFill>
                <a:srgbClr val="134B71"/>
              </a:solidFill>
              <a:latin typeface="Arial"/>
              <a:cs typeface="Arial"/>
            </a:endParaRPr>
          </a:p>
          <a:p>
            <a:pPr marL="41275" algn="ctr">
              <a:lnSpc>
                <a:spcPct val="100000"/>
              </a:lnSpc>
              <a:buClr>
                <a:srgbClr val="0C2FB8"/>
              </a:buClr>
              <a:tabLst>
                <a:tab pos="384810" algn="l"/>
              </a:tabLst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Link to Powered Industrial Trucks - Forklifts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002" y="6308200"/>
            <a:ext cx="3930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u="sng" dirty="0" smtClean="0">
                <a:solidFill>
                  <a:srgbClr val="134B71"/>
                </a:solidFill>
                <a:latin typeface="Arial"/>
                <a:cs typeface="Arial"/>
                <a:hlinkClick r:id="rId6"/>
              </a:rPr>
              <a:t>Link to Worker Safety Series - Construction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02844" y="20084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270" y="2052518"/>
            <a:ext cx="8031276" cy="738664"/>
          </a:xfrm>
        </p:spPr>
        <p:txBody>
          <a:bodyPr/>
          <a:lstStyle/>
          <a:p>
            <a:pPr marL="41275" marR="0" lvl="0" indent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Camión de uso industrial  (Montacargas)</a:t>
            </a:r>
            <a:r>
              <a:rPr lang="es-PR" sz="2400" kern="1200" spc="-30" dirty="0">
                <a:ea typeface="+mn-ea"/>
              </a:rPr>
              <a:t> 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>Recursos de</a:t>
            </a:r>
            <a:r>
              <a:rPr lang="es-PR" sz="2400" b="0" kern="1200" spc="10" dirty="0">
                <a:solidFill>
                  <a:prstClr val="black"/>
                </a:solidFill>
                <a:ea typeface="+mn-ea"/>
              </a:rPr>
              <a:t> 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>OS</a:t>
            </a:r>
            <a:r>
              <a:rPr lang="es-PR" sz="2400" b="0" kern="1200" spc="-10" dirty="0">
                <a:solidFill>
                  <a:prstClr val="black"/>
                </a:solidFill>
                <a:ea typeface="+mn-ea"/>
              </a:rPr>
              <a:t>H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>A </a:t>
            </a:r>
            <a:r>
              <a:rPr lang="es-PR" sz="2400" kern="1200" dirty="0">
                <a:ea typeface="+mn-ea"/>
              </a:rPr>
              <a:t>Vehículos de</a:t>
            </a:r>
            <a:r>
              <a:rPr lang="es-PR" sz="2400" b="0" kern="1200" dirty="0">
                <a:solidFill>
                  <a:prstClr val="black"/>
                </a:solidFill>
                <a:ea typeface="+mn-ea"/>
              </a:rPr>
              <a:t> o</a:t>
            </a:r>
            <a:r>
              <a:rPr lang="es-PR" sz="2400" kern="1200" dirty="0">
                <a:ea typeface="+mn-ea"/>
              </a:rPr>
              <a:t>peración  desatendidos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516" y="3505200"/>
            <a:ext cx="741870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 smtClean="0">
                <a:latin typeface="Arial"/>
                <a:cs typeface="Arial"/>
              </a:rPr>
              <a:t>“La carga acoplada debe estar completamente bajada, los controles neutralizados, el motor apagados y los frenos colocados cuando un montacargas se deja desatendido”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6029" y="6249710"/>
            <a:ext cx="12496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</a:t>
            </a:r>
            <a:r>
              <a:rPr sz="1400" dirty="0">
                <a:latin typeface="Arial"/>
                <a:cs typeface="Arial"/>
              </a:rPr>
              <a:t>0-10N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940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360" y="2053268"/>
            <a:ext cx="8282839" cy="738664"/>
          </a:xfrm>
        </p:spPr>
        <p:txBody>
          <a:bodyPr/>
          <a:lstStyle/>
          <a:p>
            <a:pPr marL="41275" marR="0" lvl="0" indent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Camión de uso industrial  (Montacargas)-Mantenimiento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104" y="2791932"/>
            <a:ext cx="860806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 marR="25844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lang="es-PR" sz="2400" dirty="0" smtClean="0">
                <a:latin typeface="Arial"/>
                <a:cs typeface="Arial"/>
              </a:rPr>
              <a:t>Mantenimiento apropiado de los </a:t>
            </a:r>
            <a:r>
              <a:rPr lang="es-PR" sz="2400" dirty="0">
                <a:latin typeface="Arial"/>
                <a:cs typeface="Arial"/>
              </a:rPr>
              <a:t>equipos incluyendo neumáticos y baterías</a:t>
            </a:r>
          </a:p>
          <a:p>
            <a:pPr marL="556260" marR="25844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lang="es-PR" sz="2400" dirty="0">
                <a:latin typeface="Arial"/>
                <a:cs typeface="Arial"/>
              </a:rPr>
              <a:t>Retire del servicio montacargas defectuosos </a:t>
            </a:r>
          </a:p>
          <a:p>
            <a:pPr marL="556260" marR="25844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lang="es-PR" sz="2400" dirty="0">
                <a:latin typeface="Arial"/>
                <a:cs typeface="Arial"/>
              </a:rPr>
              <a:t>El manejo de las baterías puede ser peligroso, requiere cuidados especiales y personal calificado</a:t>
            </a:r>
          </a:p>
          <a:p>
            <a:pPr marL="556260" marR="25844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lang="es-PR" sz="2400" dirty="0">
                <a:latin typeface="Arial"/>
                <a:cs typeface="Arial"/>
              </a:rPr>
              <a:t>Cargue las baterías en áreas designadas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895" y="4761450"/>
            <a:ext cx="819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449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3757" y="6062925"/>
            <a:ext cx="4495800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3220-</a:t>
            </a:r>
            <a:r>
              <a:rPr sz="1400" dirty="0">
                <a:latin typeface="Arial"/>
                <a:cs typeface="Arial"/>
              </a:rPr>
              <a:t>10N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Worker Safety Series - Construction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79946" y="402937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Foto - pagina web de montacargas"/>
          <p:cNvSpPr/>
          <p:nvPr/>
        </p:nvSpPr>
        <p:spPr>
          <a:xfrm>
            <a:off x="3979926" y="1752574"/>
            <a:ext cx="4672837" cy="4208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391" y="1136382"/>
            <a:ext cx="3810000" cy="2390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910"/>
              </a:spcBef>
            </a:pPr>
            <a:endParaRPr lang="es-PR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Camión de uso industrial (Montacargas)</a:t>
            </a:r>
            <a:endParaRPr lang="es-PR" sz="2400" dirty="0" smtClean="0">
              <a:latin typeface="Arial"/>
              <a:cs typeface="Arial"/>
            </a:endParaRPr>
          </a:p>
          <a:p>
            <a:pPr marL="497205" indent="-45593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497840" algn="l"/>
              </a:tabLst>
            </a:pPr>
            <a:r>
              <a:rPr lang="es-PR" sz="2400" dirty="0" smtClean="0">
                <a:latin typeface="Arial"/>
                <a:cs typeface="Arial"/>
              </a:rPr>
              <a:t>OSHA</a:t>
            </a:r>
            <a:r>
              <a:rPr lang="es-PR" sz="2400" spc="-10" dirty="0" smtClean="0">
                <a:latin typeface="Arial"/>
                <a:cs typeface="Arial"/>
              </a:rPr>
              <a:t> tiene una serie de materiales útiles disponibles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435" y="4735747"/>
            <a:ext cx="3320955" cy="1606847"/>
          </a:xfrm>
        </p:spPr>
        <p:txBody>
          <a:bodyPr/>
          <a:lstStyle/>
          <a:p>
            <a:r>
              <a:rPr lang="en-US" sz="2400" b="0" dirty="0" err="1" smtClean="0"/>
              <a:t>Recursos</a:t>
            </a:r>
            <a:r>
              <a:rPr lang="en-US" sz="2400" b="0" dirty="0" smtClean="0"/>
              <a:t> </a:t>
            </a:r>
            <a:r>
              <a:rPr lang="en-US" sz="2400" b="0" dirty="0" err="1"/>
              <a:t>informativos</a:t>
            </a:r>
            <a:r>
              <a:rPr lang="en-US" sz="2400" b="0" dirty="0"/>
              <a:t> </a:t>
            </a:r>
            <a:r>
              <a:rPr lang="en-US" sz="2400" b="0" dirty="0" err="1"/>
              <a:t>dirigidos</a:t>
            </a:r>
            <a:r>
              <a:rPr lang="en-US" sz="2400" b="0" dirty="0"/>
              <a:t> a </a:t>
            </a:r>
            <a:r>
              <a:rPr lang="en-US" sz="2400" b="0" dirty="0" err="1"/>
              <a:t>Camiones</a:t>
            </a:r>
            <a:r>
              <a:rPr lang="en-US" sz="2400" b="0" dirty="0"/>
              <a:t> </a:t>
            </a:r>
            <a:r>
              <a:rPr lang="en-US" sz="2400" b="0" dirty="0" err="1"/>
              <a:t>Industriales</a:t>
            </a:r>
            <a:r>
              <a:rPr lang="en-US" sz="2400" b="0" dirty="0"/>
              <a:t> </a:t>
            </a:r>
            <a:r>
              <a:rPr lang="en-US" sz="2400" b="0" dirty="0" err="1"/>
              <a:t>Accionados</a:t>
            </a:r>
            <a:endParaRPr lang="en-US" sz="2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0678" y="6157928"/>
            <a:ext cx="48069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u="sng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Forklift Classifications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92457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442" y="1735437"/>
            <a:ext cx="8031276" cy="430887"/>
          </a:xfrm>
        </p:spPr>
        <p:txBody>
          <a:bodyPr/>
          <a:lstStyle/>
          <a:p>
            <a:pPr marL="441959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800" dirty="0">
                <a:ea typeface="+mn-ea"/>
              </a:rPr>
              <a:t>Camión de uso industrial (Montacargas)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391236" y="2185977"/>
            <a:ext cx="8226933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>
              <a:lnSpc>
                <a:spcPct val="100000"/>
              </a:lnSpc>
            </a:pPr>
            <a:r>
              <a:rPr lang="es-P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en Montacargas</a:t>
            </a:r>
          </a:p>
          <a:p>
            <a:pPr marL="441959" marR="5080">
              <a:lnSpc>
                <a:spcPct val="100000"/>
              </a:lnSpc>
            </a:pPr>
            <a:r>
              <a:rPr lang="es-P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Salud y Seguridad:</a:t>
            </a:r>
            <a:r>
              <a:rPr lang="es-PR" spc="-1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Camión de uso industrial</a:t>
            </a:r>
          </a:p>
          <a:p>
            <a:pPr marL="441959" marR="5080">
              <a:lnSpc>
                <a:spcPct val="100000"/>
              </a:lnSpc>
            </a:pPr>
            <a:r>
              <a:rPr lang="es-PR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Índices de enlaces en la página web de OSHA para requerimientos específicos y otros requisitos de agencias federales. </a:t>
            </a:r>
            <a:r>
              <a:rPr lang="en-US" b="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 to Powered Industrial Trucks - Forklifts</a:t>
            </a:r>
            <a:endParaRPr lang="es-PR" b="0" i="1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429259">
              <a:lnSpc>
                <a:spcPct val="100000"/>
              </a:lnSpc>
              <a:spcBef>
                <a:spcPts val="5"/>
              </a:spcBef>
            </a:pPr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959">
              <a:lnSpc>
                <a:spcPct val="100000"/>
              </a:lnSpc>
            </a:pPr>
            <a:r>
              <a:rPr lang="es-P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listas de </a:t>
            </a:r>
            <a:r>
              <a:rPr lang="es-P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cotejo diario </a:t>
            </a:r>
            <a:r>
              <a:rPr lang="es-P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camiones de uso </a:t>
            </a:r>
            <a:r>
              <a:rPr lang="es-P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 marL="441959">
              <a:lnSpc>
                <a:spcPct val="100000"/>
              </a:lnSpc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 to Sample Daily Checklist for Powered Industrial Trucks</a:t>
            </a:r>
            <a:endParaRPr lang="es-PR" b="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2458" y="6398757"/>
            <a:ext cx="12496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3220</a:t>
            </a:r>
            <a:r>
              <a:rPr sz="1400" dirty="0">
                <a:latin typeface="Arial"/>
                <a:cs typeface="Arial"/>
              </a:rPr>
              <a:t>-10N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57200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126" title="Diagrama de flujo -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75" y="2119087"/>
            <a:ext cx="7628700" cy="417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Movimiento en la estación de trabajo - Tópicos Claves"/>
          <p:cNvSpPr txBox="1"/>
          <p:nvPr/>
        </p:nvSpPr>
        <p:spPr>
          <a:xfrm>
            <a:off x="609599" y="1655016"/>
            <a:ext cx="79247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spc="-20" dirty="0" smtClean="0">
                <a:solidFill>
                  <a:srgbClr val="0C2FB8"/>
                </a:solidFill>
                <a:latin typeface="Arial"/>
                <a:cs typeface="Arial"/>
              </a:rPr>
              <a:t>Movimiento en la estación de trabajo - </a:t>
            </a:r>
            <a:r>
              <a:rPr lang="es-PR" sz="2400" b="1" spc="-25" dirty="0" smtClean="0">
                <a:solidFill>
                  <a:srgbClr val="0C2FB8"/>
                </a:solidFill>
                <a:latin typeface="Arial"/>
                <a:cs typeface="Arial"/>
              </a:rPr>
              <a:t>Tópicos Claves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1360" y="3327129"/>
            <a:ext cx="286385" cy="197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8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 title="Conector en el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title="Conector en el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  <p:sp>
        <p:nvSpPr>
          <p:cNvPr id="22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s36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08" y="1661339"/>
            <a:ext cx="8292592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800" b="1" spc="-20" dirty="0">
                <a:solidFill>
                  <a:srgbClr val="0C2FB8"/>
                </a:solidFill>
                <a:latin typeface="Arial"/>
                <a:cs typeface="Arial"/>
              </a:rPr>
              <a:t>Movimiento en la estación de trabajo - </a:t>
            </a:r>
            <a:r>
              <a:rPr lang="es-PR" sz="2800" b="1" spc="-25" dirty="0" smtClean="0">
                <a:solidFill>
                  <a:srgbClr val="0C2FB8"/>
                </a:solidFill>
                <a:latin typeface="Arial"/>
                <a:cs typeface="Arial"/>
              </a:rPr>
              <a:t>Temas </a:t>
            </a:r>
            <a:r>
              <a:rPr lang="es-PR" sz="2800" b="1" spc="-25" dirty="0">
                <a:solidFill>
                  <a:srgbClr val="0C2FB8"/>
                </a:solidFill>
                <a:latin typeface="Arial"/>
                <a:cs typeface="Arial"/>
              </a:rPr>
              <a:t>Claves</a:t>
            </a:r>
            <a:endParaRPr lang="es-PR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lang="es-PR" sz="2800" spc="-15" dirty="0" smtClean="0">
                <a:latin typeface="Arial"/>
                <a:cs typeface="Arial"/>
              </a:rPr>
              <a:t>Grúas de brazo o </a:t>
            </a:r>
            <a:r>
              <a:rPr lang="es-PR" sz="2800" spc="-15" dirty="0">
                <a:latin typeface="Arial"/>
                <a:cs typeface="Arial"/>
              </a:rPr>
              <a:t>pluma</a:t>
            </a: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lang="es-PR" sz="2800" spc="-15" dirty="0">
                <a:latin typeface="Arial"/>
                <a:cs typeface="Arial"/>
              </a:rPr>
              <a:t>Carros</a:t>
            </a: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lang="es-PR" sz="2800" spc="-15" dirty="0" smtClean="0">
                <a:latin typeface="Arial"/>
                <a:cs typeface="Arial"/>
              </a:rPr>
              <a:t>Balanceador del montacargas  </a:t>
            </a:r>
            <a:endParaRPr lang="es-PR" sz="2800" spc="-1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lang="es-PR" sz="2800" spc="-15" dirty="0">
                <a:latin typeface="Arial"/>
                <a:cs typeface="Arial"/>
              </a:rPr>
              <a:t>B</a:t>
            </a:r>
            <a:r>
              <a:rPr lang="es-PR" sz="2800" spc="-15" dirty="0" smtClean="0">
                <a:latin typeface="Arial"/>
                <a:cs typeface="Arial"/>
              </a:rPr>
              <a:t>alanceadores </a:t>
            </a:r>
            <a:r>
              <a:rPr lang="es-PR" sz="2800" spc="-15" dirty="0">
                <a:latin typeface="Arial"/>
                <a:cs typeface="Arial"/>
              </a:rPr>
              <a:t>de herramientas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s37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477" y="1684305"/>
            <a:ext cx="4893031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85">
              <a:lnSpc>
                <a:spcPct val="100000"/>
              </a:lnSpc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Movimiento de material en la estación de trabajo</a:t>
            </a:r>
            <a:endParaRPr lang="es-PR" sz="2400" dirty="0" smtClean="0">
              <a:latin typeface="Arial"/>
              <a:cs typeface="Arial"/>
            </a:endParaRPr>
          </a:p>
          <a:p>
            <a:pPr marL="12700" marR="104139">
              <a:lnSpc>
                <a:spcPct val="100000"/>
              </a:lnSpc>
              <a:buClr>
                <a:srgbClr val="0C2FB8"/>
              </a:buClr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El Acero se puede mover en la estación de trabajo o entre estaciones de trabajo por: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Grúa elevada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Grúa de brazo o pluma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Rodillos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Carros y plataformas rodantes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Balanceadores de montacargas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Dispositivos de suspensión de herramienta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>
                <a:latin typeface="Arial"/>
                <a:cs typeface="Arial"/>
              </a:rPr>
              <a:t>T</a:t>
            </a:r>
            <a:r>
              <a:rPr lang="es-PR" sz="2000" dirty="0" smtClean="0">
                <a:latin typeface="Arial"/>
                <a:cs typeface="Arial"/>
              </a:rPr>
              <a:t>rabajadores o pares (2) de trabajadores</a:t>
            </a:r>
          </a:p>
          <a:p>
            <a:pPr marL="355600" marR="104139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Otros en el taller?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5" name="object 5" title="Foto- Grúa de brazo o pluma"/>
          <p:cNvSpPr/>
          <p:nvPr/>
        </p:nvSpPr>
        <p:spPr>
          <a:xfrm>
            <a:off x="5469509" y="1525524"/>
            <a:ext cx="2167509" cy="228219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8520" y="3902750"/>
            <a:ext cx="20624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139">
              <a:lnSpc>
                <a:spcPct val="100000"/>
              </a:lnSpc>
              <a:buClr>
                <a:srgbClr val="0C2FB8"/>
              </a:buClr>
              <a:tabLst>
                <a:tab pos="355600" algn="l"/>
              </a:tabLst>
            </a:pPr>
            <a:r>
              <a:rPr lang="es-PR" sz="1400" dirty="0" smtClean="0">
                <a:latin typeface="Arial"/>
                <a:cs typeface="Arial"/>
              </a:rPr>
              <a:t>Grúa de brazo o </a:t>
            </a:r>
            <a:r>
              <a:rPr lang="es-PR" sz="1400" dirty="0">
                <a:latin typeface="Arial"/>
                <a:cs typeface="Arial"/>
              </a:rPr>
              <a:t>pluma</a:t>
            </a:r>
          </a:p>
        </p:txBody>
      </p:sp>
      <p:sp>
        <p:nvSpPr>
          <p:cNvPr id="7" name="object 7" title="Foto - Sistema de rodillos utilizado para mover en material en fabricación "/>
          <p:cNvSpPr/>
          <p:nvPr/>
        </p:nvSpPr>
        <p:spPr>
          <a:xfrm>
            <a:off x="5469509" y="4148670"/>
            <a:ext cx="2167509" cy="16256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49010" y="5913516"/>
            <a:ext cx="22117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s-PR" sz="1400" spc="-10" dirty="0" smtClean="0">
                <a:latin typeface="Arial"/>
                <a:cs typeface="Arial"/>
              </a:rPr>
              <a:t>Sistema de rodillos utilizado para mover en material en fabricación 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s38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title="Foto - Gato de Paleta (Montacargas manual)"/>
          <p:cNvSpPr/>
          <p:nvPr/>
        </p:nvSpPr>
        <p:spPr>
          <a:xfrm>
            <a:off x="857123" y="2496502"/>
            <a:ext cx="3676777" cy="3040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Foto - Carro manual para mover cargas pequeñas dentro del taller"/>
          <p:cNvSpPr/>
          <p:nvPr/>
        </p:nvSpPr>
        <p:spPr>
          <a:xfrm>
            <a:off x="5243614" y="2496502"/>
            <a:ext cx="3141980" cy="322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8011" y="6398757"/>
            <a:ext cx="28092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Arial"/>
                <a:cs typeface="Arial"/>
              </a:rPr>
              <a:t>Fotos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sz="1400" dirty="0" smtClean="0">
                <a:latin typeface="Arial"/>
                <a:cs typeface="Arial"/>
              </a:rPr>
              <a:t>OS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dirty="0" smtClean="0">
                <a:latin typeface="Arial"/>
                <a:cs typeface="Arial"/>
              </a:rPr>
              <a:t>A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43614" y="5643000"/>
            <a:ext cx="33643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spc="-10" dirty="0" smtClean="0">
                <a:latin typeface="Arial"/>
                <a:cs typeface="Arial"/>
              </a:rPr>
              <a:t>Carro manual para mover cargas pequeñas dentro del taller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3183" y="5626885"/>
            <a:ext cx="21216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dirty="0" smtClean="0">
                <a:latin typeface="Arial"/>
                <a:cs typeface="Arial"/>
              </a:rPr>
              <a:t>Gato de paleta (Montacargas manual)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513651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993" y="1653716"/>
            <a:ext cx="7442607" cy="73866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Aligere la carga – Uso de equipo para el manejo de material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246109" cy="4773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1685"/>
              </a:spcBef>
            </a:pPr>
            <a:r>
              <a:rPr lang="es-PR" sz="2400" b="1" spc="-5" dirty="0" smtClean="0">
                <a:solidFill>
                  <a:srgbClr val="0C2FB8"/>
                </a:solidFill>
                <a:latin typeface="Arial"/>
                <a:cs typeface="Arial"/>
              </a:rPr>
              <a:t>Para </a:t>
            </a:r>
            <a:r>
              <a:rPr lang="es-PR" sz="2400" b="1" spc="-5" dirty="0">
                <a:solidFill>
                  <a:srgbClr val="0C2FB8"/>
                </a:solidFill>
                <a:latin typeface="Arial"/>
                <a:cs typeface="Arial"/>
              </a:rPr>
              <a:t>el uso seguro de las eslingas tome las siguientes </a:t>
            </a:r>
            <a:r>
              <a:rPr lang="es-PR" sz="2400" b="1" spc="-5" dirty="0" smtClean="0">
                <a:solidFill>
                  <a:srgbClr val="0C2FB8"/>
                </a:solidFill>
                <a:latin typeface="Arial"/>
                <a:cs typeface="Arial"/>
              </a:rPr>
              <a:t>precauciones</a:t>
            </a:r>
            <a:r>
              <a:rPr sz="2400" b="1" dirty="0" smtClean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500" dirty="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"</a:t>
            </a:r>
            <a:r>
              <a:rPr lang="es-PR" sz="2000" dirty="0" smtClean="0">
                <a:latin typeface="Arial"/>
                <a:cs typeface="Arial"/>
              </a:rPr>
              <a:t>No retuerza </a:t>
            </a:r>
            <a:r>
              <a:rPr lang="es-PR" sz="2000" dirty="0">
                <a:latin typeface="Arial"/>
                <a:cs typeface="Arial"/>
              </a:rPr>
              <a:t>las </a:t>
            </a:r>
            <a:r>
              <a:rPr lang="es-PR" sz="2000" dirty="0" smtClean="0">
                <a:latin typeface="Arial"/>
                <a:cs typeface="Arial"/>
              </a:rPr>
              <a:t>eslingas”</a:t>
            </a: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No </a:t>
            </a:r>
            <a:r>
              <a:rPr lang="es-PR" sz="2000" dirty="0" smtClean="0">
                <a:latin typeface="Arial"/>
                <a:cs typeface="Arial"/>
              </a:rPr>
              <a:t>cargue las </a:t>
            </a:r>
            <a:r>
              <a:rPr lang="es-PR" sz="2000" dirty="0">
                <a:latin typeface="Arial"/>
                <a:cs typeface="Arial"/>
              </a:rPr>
              <a:t>eslingas más allá de su </a:t>
            </a:r>
            <a:r>
              <a:rPr lang="es-PR" sz="2000" dirty="0" smtClean="0">
                <a:latin typeface="Arial"/>
                <a:cs typeface="Arial"/>
              </a:rPr>
              <a:t>capacidad nominal</a:t>
            </a: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Mantenga las cargas suspendidas </a:t>
            </a:r>
            <a:r>
              <a:rPr lang="es-PR" sz="2000" dirty="0" smtClean="0">
                <a:latin typeface="Arial"/>
                <a:cs typeface="Arial"/>
              </a:rPr>
              <a:t>libres </a:t>
            </a:r>
            <a:r>
              <a:rPr lang="es-PR" sz="2000" dirty="0">
                <a:latin typeface="Arial"/>
                <a:cs typeface="Arial"/>
              </a:rPr>
              <a:t>de toda </a:t>
            </a:r>
            <a:r>
              <a:rPr lang="es-PR" sz="2000" dirty="0" smtClean="0">
                <a:latin typeface="Arial"/>
                <a:cs typeface="Arial"/>
              </a:rPr>
              <a:t>obstrucción</a:t>
            </a:r>
            <a:endParaRPr sz="2000" dirty="0" smtClean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Permanezca alejado de las cargas a punto de ser levantadas y suspendidas</a:t>
            </a:r>
            <a:endParaRPr sz="2000" dirty="0" smtClean="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No </a:t>
            </a:r>
            <a:r>
              <a:rPr lang="es-PR" sz="2000" dirty="0" smtClean="0">
                <a:latin typeface="Arial"/>
                <a:cs typeface="Arial"/>
              </a:rPr>
              <a:t>se vea comprometido en el choque de una carga</a:t>
            </a: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Evite la </a:t>
            </a:r>
            <a:r>
              <a:rPr lang="es-PR" sz="2000" dirty="0" smtClean="0">
                <a:latin typeface="Arial"/>
                <a:cs typeface="Arial"/>
              </a:rPr>
              <a:t>aceleración </a:t>
            </a:r>
            <a:r>
              <a:rPr lang="es-PR" sz="2000" dirty="0">
                <a:latin typeface="Arial"/>
                <a:cs typeface="Arial"/>
              </a:rPr>
              <a:t>y desaceleración repentina de la grúa al mover cargas </a:t>
            </a:r>
            <a:r>
              <a:rPr lang="es-PR" sz="2000" dirty="0" smtClean="0">
                <a:latin typeface="Arial"/>
                <a:cs typeface="Arial"/>
              </a:rPr>
              <a:t>suspendidas</a:t>
            </a:r>
          </a:p>
          <a:p>
            <a:pPr marL="368300">
              <a:lnSpc>
                <a:spcPct val="100000"/>
              </a:lnSpc>
            </a:pPr>
            <a:r>
              <a:rPr sz="2000" spc="105" dirty="0" smtClean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lang="es-PR" sz="2000" dirty="0">
                <a:latin typeface="Arial"/>
                <a:cs typeface="Arial"/>
              </a:rPr>
              <a:t>No utilice </a:t>
            </a:r>
            <a:r>
              <a:rPr lang="es-PR" sz="2000" dirty="0" smtClean="0">
                <a:latin typeface="Arial"/>
                <a:cs typeface="Arial"/>
              </a:rPr>
              <a:t>nudos, </a:t>
            </a:r>
            <a:r>
              <a:rPr lang="es-PR" sz="2000" dirty="0">
                <a:latin typeface="Arial"/>
                <a:cs typeface="Arial"/>
              </a:rPr>
              <a:t>tornillos u otros dispositivos improvisados para acortar las eslingas</a:t>
            </a:r>
            <a:endParaRPr lang="en-US" sz="2000" dirty="0" smtClean="0">
              <a:latin typeface="Arial"/>
              <a:cs typeface="Arial"/>
            </a:endParaRPr>
          </a:p>
          <a:p>
            <a:pPr marL="652780" marR="233045" indent="-285115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1238" y="6317071"/>
            <a:ext cx="48793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  <a:hlinkClick r:id="rId3"/>
              </a:rPr>
              <a:t>Link to Materials Handling and Storage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 </a:t>
            </a:r>
            <a:endParaRPr lang="es-PR" sz="24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466" y="1765458"/>
            <a:ext cx="7866380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Peligros Potenciales:</a:t>
            </a:r>
            <a:r>
              <a:rPr lang="es-PR" sz="24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R" sz="2400" b="1" dirty="0" smtClean="0">
                <a:solidFill>
                  <a:srgbClr val="FF0000"/>
                </a:solidFill>
                <a:latin typeface="Arial"/>
                <a:cs typeface="Arial"/>
              </a:rPr>
              <a:t>Movimiento de material en la estación de trabajo</a:t>
            </a:r>
            <a:endParaRPr lang="es-PR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Lesiones por caídas en el trabajo, pillarse, cortes, raspaduras, quemaduras en trabajos </a:t>
            </a:r>
            <a:r>
              <a:rPr lang="es-PR" sz="2400" dirty="0">
                <a:latin typeface="Arial"/>
                <a:cs typeface="Arial"/>
              </a:rPr>
              <a:t>a</a:t>
            </a:r>
            <a:r>
              <a:rPr lang="es-PR" sz="2400" dirty="0" smtClean="0">
                <a:latin typeface="Arial"/>
                <a:cs typeface="Arial"/>
              </a:rPr>
              <a:t> altas temperaturas, lesiones musculo-esqueléticas</a:t>
            </a: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b="1" dirty="0" smtClean="0">
                <a:solidFill>
                  <a:srgbClr val="00AF50"/>
                </a:solidFill>
                <a:latin typeface="Arial"/>
                <a:cs typeface="Arial"/>
              </a:rPr>
              <a:t>Peligros Potenciales:</a:t>
            </a:r>
            <a:endParaRPr lang="es-PR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Use Equipo de protección personal (PPE por sus siglas en ingles) apropiado para las tarea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Uso adecuado del equipos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Ser Consciente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Estar atento de dónde tiene las manos y los pies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No trabaje fatigado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Utilice la iluminación adecuada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lang="es-PR" sz="2000" dirty="0" smtClean="0">
                <a:latin typeface="Arial"/>
                <a:cs typeface="Arial"/>
              </a:rPr>
              <a:t>Mantenimiento apropiado para el equipo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s40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6309" y="2806163"/>
            <a:ext cx="7351382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764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Carros </a:t>
            </a:r>
            <a:r>
              <a:rPr lang="es-PR" sz="2400" dirty="0" smtClean="0">
                <a:latin typeface="Arial"/>
                <a:cs typeface="Arial"/>
              </a:rPr>
              <a:t>diseñados para transportar y acarrear materiales puede reducir las fuerzas necesarias para jalar, levantar y empujar</a:t>
            </a:r>
          </a:p>
          <a:p>
            <a:pPr marL="355600" marR="20764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Permite que los materiales pesados, herramientas o equipo sean trasladados sin necesidad de cargados</a:t>
            </a:r>
          </a:p>
          <a:p>
            <a:pPr marL="355600" marR="20764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Ahorre tiempo</a:t>
            </a:r>
          </a:p>
          <a:p>
            <a:pPr marL="355600" marR="20764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lang="es-PR" sz="2400" dirty="0" smtClean="0">
                <a:latin typeface="Arial"/>
                <a:cs typeface="Arial"/>
              </a:rPr>
              <a:t>Disponible en muchas formas y tamaños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932" y="6291163"/>
            <a:ext cx="29165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Arial"/>
                <a:cs typeface="Arial"/>
              </a:rPr>
              <a:t>Adaptado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sz="1400" dirty="0" smtClean="0">
                <a:latin typeface="Arial"/>
                <a:cs typeface="Arial"/>
              </a:rPr>
              <a:t>OSHA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18" y="1791574"/>
            <a:ext cx="8031276" cy="73866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Aligerar la carga – Uso de quipo para el manejo de </a:t>
            </a:r>
            <a:r>
              <a:rPr lang="es-PR" sz="2400" kern="1200" dirty="0" smtClean="0">
                <a:ea typeface="+mn-ea"/>
              </a:rPr>
              <a:t> material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79946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Diagrama - codigo de ascensor 2, walkie talkie de baja elevacion"/>
          <p:cNvSpPr/>
          <p:nvPr/>
        </p:nvSpPr>
        <p:spPr>
          <a:xfrm>
            <a:off x="5184775" y="2107819"/>
            <a:ext cx="3431413" cy="3447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Carro de mano para cargas pequeñas "/>
          <p:cNvSpPr/>
          <p:nvPr/>
        </p:nvSpPr>
        <p:spPr>
          <a:xfrm>
            <a:off x="943952" y="2126742"/>
            <a:ext cx="3383026" cy="3429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8551" y="5690707"/>
            <a:ext cx="6330315" cy="130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47845">
              <a:lnSpc>
                <a:spcPct val="158300"/>
              </a:lnSpc>
            </a:pPr>
            <a:r>
              <a:rPr lang="es-PR" sz="1400" spc="-10" dirty="0" smtClean="0">
                <a:latin typeface="Arial"/>
                <a:cs typeface="Arial"/>
              </a:rPr>
              <a:t>Carro de mano para cargas pequeñas </a:t>
            </a:r>
          </a:p>
          <a:p>
            <a:pPr marL="12700" marR="4347845">
              <a:lnSpc>
                <a:spcPct val="158300"/>
              </a:lnSpc>
            </a:pPr>
            <a:r>
              <a:rPr lang="es-PR" sz="1400" spc="-10" dirty="0" smtClean="0">
                <a:latin typeface="Arial"/>
                <a:cs typeface="Arial"/>
              </a:rPr>
              <a:t>Foto de</a:t>
            </a:r>
            <a:r>
              <a:rPr lang="es-PR" sz="1400" spc="-25" dirty="0" smtClean="0">
                <a:latin typeface="Arial"/>
                <a:cs typeface="Arial"/>
              </a:rPr>
              <a:t> </a:t>
            </a:r>
            <a:r>
              <a:rPr lang="es-PR" sz="1400" spc="-10" dirty="0" smtClean="0">
                <a:latin typeface="Arial"/>
                <a:cs typeface="Arial"/>
              </a:rPr>
              <a:t>C</a:t>
            </a:r>
            <a:r>
              <a:rPr lang="es-PR" sz="1400" dirty="0" smtClean="0">
                <a:latin typeface="Arial"/>
                <a:cs typeface="Arial"/>
              </a:rPr>
              <a:t>IA</a:t>
            </a:r>
            <a:r>
              <a:rPr lang="es-PR" sz="1400" spc="-10" dirty="0" smtClean="0">
                <a:latin typeface="Arial"/>
                <a:cs typeface="Arial"/>
              </a:rPr>
              <a:t>N</a:t>
            </a:r>
            <a:r>
              <a:rPr lang="es-PR" sz="1400" dirty="0" smtClean="0">
                <a:latin typeface="Arial"/>
                <a:cs typeface="Arial"/>
              </a:rPr>
              <a:t>B</a:t>
            </a:r>
            <a:r>
              <a:rPr lang="es-PR" sz="1400" spc="-10" dirty="0" smtClean="0">
                <a:latin typeface="Arial"/>
                <a:cs typeface="Arial"/>
              </a:rPr>
              <a:t>R</a:t>
            </a:r>
            <a:r>
              <a:rPr lang="es-PR" sz="1400" dirty="0" smtClean="0">
                <a:latin typeface="Arial"/>
                <a:cs typeface="Arial"/>
              </a:rPr>
              <a:t>O</a:t>
            </a:r>
          </a:p>
          <a:p>
            <a:pPr marL="546735">
              <a:lnSpc>
                <a:spcPct val="100000"/>
              </a:lnSpc>
              <a:spcBef>
                <a:spcPts val="819"/>
              </a:spcBef>
            </a:pPr>
            <a:r>
              <a:rPr lang="es-PR" sz="1200" dirty="0" smtClean="0">
                <a:latin typeface="Arial"/>
                <a:cs typeface="Arial"/>
              </a:rPr>
              <a:t>Dibujo de:</a:t>
            </a:r>
            <a:r>
              <a:rPr lang="es-PR" sz="1200" spc="-20" dirty="0" smtClean="0">
                <a:latin typeface="Arial"/>
                <a:cs typeface="Arial"/>
              </a:rPr>
              <a:t> </a:t>
            </a:r>
            <a:r>
              <a:rPr lang="es-PR" sz="1200" dirty="0" smtClean="0">
                <a:latin typeface="Arial"/>
                <a:cs typeface="Arial"/>
              </a:rPr>
              <a:t>http</a:t>
            </a:r>
            <a:r>
              <a:rPr lang="es-PR" sz="1200" spc="5" dirty="0" smtClean="0">
                <a:latin typeface="Arial"/>
                <a:cs typeface="Arial"/>
              </a:rPr>
              <a:t>s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://</a:t>
            </a:r>
            <a:r>
              <a:rPr lang="es-PR" sz="1200" spc="-15" dirty="0" smtClean="0">
                <a:latin typeface="Arial"/>
                <a:cs typeface="Arial"/>
                <a:hlinkClick r:id="rId5"/>
              </a:rPr>
              <a:t>w</a:t>
            </a:r>
            <a:r>
              <a:rPr lang="es-PR" sz="1200" spc="-15" dirty="0" smtClean="0">
                <a:latin typeface="Arial"/>
                <a:cs typeface="Arial"/>
              </a:rPr>
              <a:t>w</a:t>
            </a:r>
            <a:r>
              <a:rPr lang="es-PR" sz="1200" spc="-15" dirty="0" smtClean="0">
                <a:latin typeface="Arial"/>
                <a:cs typeface="Arial"/>
                <a:hlinkClick r:id="rId5"/>
              </a:rPr>
              <a:t>w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.</a:t>
            </a:r>
            <a:r>
              <a:rPr lang="es-PR" sz="1200" spc="5" dirty="0" smtClean="0">
                <a:latin typeface="Arial"/>
                <a:cs typeface="Arial"/>
                <a:hlinkClick r:id="rId5"/>
              </a:rPr>
              <a:t>o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sha.</a:t>
            </a:r>
            <a:r>
              <a:rPr lang="es-PR" sz="1200" spc="-5" dirty="0" smtClean="0">
                <a:latin typeface="Arial"/>
                <a:cs typeface="Arial"/>
                <a:hlinkClick r:id="rId5"/>
              </a:rPr>
              <a:t>g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o</a:t>
            </a:r>
            <a:r>
              <a:rPr lang="es-PR" sz="1200" spc="-15" dirty="0" smtClean="0">
                <a:latin typeface="Arial"/>
                <a:cs typeface="Arial"/>
                <a:hlinkClick r:id="rId5"/>
              </a:rPr>
              <a:t>v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/SL</a:t>
            </a:r>
            <a:r>
              <a:rPr lang="es-PR" sz="1200" spc="5" dirty="0" smtClean="0">
                <a:latin typeface="Arial"/>
                <a:cs typeface="Arial"/>
                <a:hlinkClick r:id="rId5"/>
              </a:rPr>
              <a:t>T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C/et</a:t>
            </a:r>
            <a:r>
              <a:rPr lang="es-PR" sz="1200" spc="5" dirty="0" smtClean="0">
                <a:latin typeface="Arial"/>
                <a:cs typeface="Arial"/>
                <a:hlinkClick r:id="rId5"/>
              </a:rPr>
              <a:t>o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o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ls/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p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it/</a:t>
            </a:r>
            <a:r>
              <a:rPr lang="es-PR" sz="1200" spc="15" dirty="0" smtClean="0">
                <a:latin typeface="Arial"/>
                <a:cs typeface="Arial"/>
                <a:hlinkClick r:id="rId5"/>
              </a:rPr>
              <a:t>f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o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rk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l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ift/t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y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pes/cl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a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ss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e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s.</a:t>
            </a:r>
            <a:r>
              <a:rPr lang="es-PR" sz="1200" spc="5" dirty="0" smtClean="0">
                <a:latin typeface="Arial"/>
                <a:cs typeface="Arial"/>
                <a:hlinkClick r:id="rId5"/>
              </a:rPr>
              <a:t>h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tm</a:t>
            </a:r>
            <a:r>
              <a:rPr lang="es-PR" sz="1200" spc="-5" dirty="0" smtClean="0">
                <a:latin typeface="Arial"/>
                <a:cs typeface="Arial"/>
                <a:hlinkClick r:id="rId5"/>
              </a:rPr>
              <a:t>l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#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cl</a:t>
            </a:r>
            <a:r>
              <a:rPr lang="es-PR" sz="1200" spc="-10" dirty="0" smtClean="0">
                <a:latin typeface="Arial"/>
                <a:cs typeface="Arial"/>
                <a:hlinkClick r:id="rId5"/>
              </a:rPr>
              <a:t>a</a:t>
            </a:r>
            <a:r>
              <a:rPr lang="es-PR" sz="1200" dirty="0" smtClean="0">
                <a:latin typeface="Arial"/>
                <a:cs typeface="Arial"/>
                <a:hlinkClick r:id="rId5"/>
              </a:rPr>
              <a:t>ss1</a:t>
            </a:r>
            <a:endParaRPr lang="es-PR"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41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35940" y="38712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556362" y="1623538"/>
            <a:ext cx="21106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lang="en-US" sz="2400" b="1" dirty="0" err="1" smtClean="0">
                <a:solidFill>
                  <a:srgbClr val="0C2FB8"/>
                </a:solidFill>
                <a:latin typeface="Arial"/>
                <a:cs typeface="Arial"/>
              </a:rPr>
              <a:t>Carros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362" y="1660422"/>
            <a:ext cx="8031276" cy="738664"/>
          </a:xfrm>
        </p:spPr>
        <p:txBody>
          <a:bodyPr/>
          <a:lstStyle/>
          <a:p>
            <a:pPr marL="88900" marR="236220" lvl="0" indent="0" algn="l" defTabSz="914400" rtl="0" eaLnBrk="1" fontAlgn="auto" latinLnBrk="0" hangingPunct="1">
              <a:lnSpc>
                <a:spcPct val="100000"/>
              </a:lnSpc>
              <a:spcBef>
                <a:spcPts val="19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 smtClean="0">
                <a:ea typeface="+mn-ea"/>
              </a:rPr>
              <a:t>Aligerar </a:t>
            </a:r>
            <a:r>
              <a:rPr lang="es-PR" sz="2400" kern="1200" dirty="0">
                <a:ea typeface="+mn-ea"/>
              </a:rPr>
              <a:t>la carga – Uso de quipo para el manejo de material</a:t>
            </a:r>
            <a:endParaRPr lang="es-PR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155" y="2535507"/>
            <a:ext cx="876046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236220">
              <a:spcBef>
                <a:spcPts val="1955"/>
              </a:spcBef>
            </a:pPr>
            <a:r>
              <a:rPr lang="es-PR" sz="2400" b="1" dirty="0" smtClean="0">
                <a:latin typeface="Arial"/>
                <a:cs typeface="Arial"/>
              </a:rPr>
              <a:t>Puntos </a:t>
            </a:r>
            <a:r>
              <a:rPr lang="es-PR" sz="2400" b="1" dirty="0" smtClean="0">
                <a:latin typeface="Arial"/>
                <a:cs typeface="Arial"/>
              </a:rPr>
              <a:t>que debe recordar:</a:t>
            </a:r>
            <a:endParaRPr lang="es-PR" sz="2400" dirty="0" smtClean="0">
              <a:latin typeface="Arial"/>
              <a:cs typeface="Arial"/>
            </a:endParaRP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lang="es-PR" sz="2400" dirty="0" smtClean="0">
                <a:latin typeface="Arial"/>
                <a:cs typeface="Arial"/>
              </a:rPr>
              <a:t>Los gatos motorizados, si están disponibles, se pueden utilizar para el movimiento frecuente o distante de los materiales. Los mangos deben estar ubicados en la parte trasera del carro y posicionadas a nivel de la cintura</a:t>
            </a: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lang="es-PR" sz="2400" dirty="0" smtClean="0">
                <a:latin typeface="Arial"/>
                <a:cs typeface="Arial"/>
              </a:rPr>
              <a:t>No obstruya la visión con la carga</a:t>
            </a: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lang="es-PR" sz="2400" dirty="0" smtClean="0">
                <a:latin typeface="Arial"/>
                <a:cs typeface="Arial"/>
              </a:rPr>
              <a:t>Equilibre y mantenga las cargas dentro de los límites del peso recomendado por el manufacturero</a:t>
            </a: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lang="es-PR" sz="2400" dirty="0" smtClean="0">
                <a:latin typeface="Arial"/>
                <a:cs typeface="Arial"/>
              </a:rPr>
              <a:t>Empujar es más fácil que jalar</a:t>
            </a:r>
          </a:p>
          <a:p>
            <a:pPr marL="43180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1800" algn="l"/>
              </a:tabLst>
            </a:pPr>
            <a:r>
              <a:rPr lang="es-PR" sz="2400" dirty="0" smtClean="0">
                <a:latin typeface="Arial"/>
                <a:cs typeface="Arial"/>
              </a:rPr>
              <a:t>Utilice ruedas adecuadas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3971" y="6274399"/>
            <a:ext cx="29159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Arial"/>
                <a:cs typeface="Arial"/>
              </a:rPr>
              <a:t>Adaptado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sz="1400" dirty="0" smtClean="0">
                <a:latin typeface="Arial"/>
                <a:cs typeface="Arial"/>
              </a:rPr>
              <a:t>OS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dirty="0" smtClean="0">
                <a:latin typeface="Arial"/>
                <a:cs typeface="Arial"/>
              </a:rPr>
              <a:t>A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521155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30977"/>
            <a:ext cx="734377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75" marR="10223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000" dirty="0" smtClean="0">
                <a:latin typeface="Arial"/>
                <a:cs typeface="Arial"/>
              </a:rPr>
              <a:t>"</a:t>
            </a:r>
            <a:r>
              <a:rPr lang="es-PR" sz="2000" dirty="0" smtClean="0">
                <a:latin typeface="Arial"/>
                <a:cs typeface="Arial"/>
              </a:rPr>
              <a:t>Viga tipo I (</a:t>
            </a:r>
            <a:r>
              <a:rPr lang="es-PR" sz="2000" spc="5" dirty="0" smtClean="0">
                <a:latin typeface="Arial"/>
                <a:cs typeface="Arial"/>
              </a:rPr>
              <a:t>I-</a:t>
            </a:r>
            <a:r>
              <a:rPr lang="es-PR" sz="2000" dirty="0" err="1" smtClean="0">
                <a:latin typeface="Arial"/>
                <a:cs typeface="Arial"/>
              </a:rPr>
              <a:t>be</a:t>
            </a:r>
            <a:r>
              <a:rPr lang="es-PR" sz="2000" spc="-10" dirty="0" err="1" smtClean="0">
                <a:latin typeface="Arial"/>
                <a:cs typeface="Arial"/>
              </a:rPr>
              <a:t>a</a:t>
            </a:r>
            <a:r>
              <a:rPr lang="es-PR" sz="2000" dirty="0" err="1" smtClean="0">
                <a:latin typeface="Arial"/>
                <a:cs typeface="Arial"/>
              </a:rPr>
              <a:t>m</a:t>
            </a:r>
            <a:r>
              <a:rPr lang="es-PR" sz="2000" dirty="0" smtClean="0">
                <a:latin typeface="Arial"/>
                <a:cs typeface="Arial"/>
              </a:rPr>
              <a:t>) montada en pilar, pared o el piso, con un carro/elevador utilizado para levantar y colocar equipos y materiales"</a:t>
            </a: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000" dirty="0" smtClean="0">
                <a:latin typeface="Arial"/>
                <a:cs typeface="Arial"/>
              </a:rPr>
              <a:t>Las grúas de brazo o pluma se pueden utilizar cerca de estaciones de trabajo para ayudar con las tareas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5" name="object 5" title="Foto - Las grúas de brazo o pluma se pueden utilizar cerca de estaciones de trabajo para ayudar con las tareas"/>
          <p:cNvSpPr/>
          <p:nvPr/>
        </p:nvSpPr>
        <p:spPr>
          <a:xfrm>
            <a:off x="2819400" y="3604120"/>
            <a:ext cx="3505200" cy="2708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11092" y="6374983"/>
            <a:ext cx="27190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Arial"/>
                <a:cs typeface="Arial"/>
              </a:rPr>
              <a:t>Foto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sz="1400" dirty="0" smtClean="0">
                <a:latin typeface="Arial"/>
                <a:cs typeface="Arial"/>
              </a:rPr>
              <a:t>OS</a:t>
            </a:r>
            <a:r>
              <a:rPr sz="1400" spc="-10" dirty="0" smtClean="0">
                <a:latin typeface="Arial"/>
                <a:cs typeface="Arial"/>
              </a:rPr>
              <a:t>H</a:t>
            </a:r>
            <a:r>
              <a:rPr sz="1400" dirty="0" smtClean="0">
                <a:latin typeface="Arial"/>
                <a:cs typeface="Arial"/>
              </a:rPr>
              <a:t>A</a:t>
            </a:r>
            <a:r>
              <a:rPr sz="1400" spc="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189" y="1602356"/>
            <a:ext cx="8031276" cy="369332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 smtClean="0">
                <a:ea typeface="+mn-ea"/>
              </a:rPr>
              <a:t>    Grúas </a:t>
            </a:r>
            <a:r>
              <a:rPr lang="es-PR" sz="2400" kern="1200" dirty="0">
                <a:ea typeface="+mn-ea"/>
              </a:rPr>
              <a:t>de brazo o </a:t>
            </a:r>
            <a:r>
              <a:rPr lang="es-PR" sz="2400" kern="1200" dirty="0" smtClean="0">
                <a:ea typeface="+mn-ea"/>
              </a:rPr>
              <a:t>pluma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35940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44" y="2633753"/>
            <a:ext cx="383286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 smtClean="0">
                <a:latin typeface="Arial"/>
                <a:cs typeface="Arial"/>
              </a:rPr>
              <a:t>AISC </a:t>
            </a:r>
            <a:r>
              <a:rPr lang="es-PR" sz="2400" dirty="0" smtClean="0">
                <a:latin typeface="Arial"/>
                <a:cs typeface="Arial"/>
              </a:rPr>
              <a:t>provee </a:t>
            </a:r>
            <a:r>
              <a:rPr lang="es-PR" sz="2400" dirty="0">
                <a:latin typeface="Arial"/>
                <a:cs typeface="Arial"/>
              </a:rPr>
              <a:t>una </a:t>
            </a:r>
            <a:r>
              <a:rPr lang="es-PR" sz="2400" dirty="0" smtClean="0">
                <a:latin typeface="Arial"/>
                <a:cs typeface="Arial"/>
              </a:rPr>
              <a:t>lista de cotejo útil de pre-levantamiento. </a:t>
            </a:r>
            <a:r>
              <a:rPr lang="es-PR" sz="2400" dirty="0">
                <a:latin typeface="Arial"/>
                <a:cs typeface="Arial"/>
              </a:rPr>
              <a:t>Es incluido en el paquete de entrenamiento.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El instituto americano de la construcción de acero (AISC) tiene una lista de verificación del pre-levantamiento para las grúas del foque"/>
          <p:cNvSpPr/>
          <p:nvPr/>
        </p:nvSpPr>
        <p:spPr>
          <a:xfrm>
            <a:off x="4368800" y="1620913"/>
            <a:ext cx="4307840" cy="4735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374678"/>
            <a:ext cx="34143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Pre-lift checklist for jib cranes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596" y="1746075"/>
            <a:ext cx="3834464" cy="553998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sz="2400" dirty="0" smtClean="0"/>
              <a:t>Grúas </a:t>
            </a:r>
            <a:r>
              <a:rPr lang="pt-BR" sz="2400" dirty="0"/>
              <a:t>de </a:t>
            </a:r>
            <a:r>
              <a:rPr lang="pt-BR" sz="2400" dirty="0" smtClean="0"/>
              <a:t>brazo o pluma 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22615" y="41691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648" y="2589175"/>
            <a:ext cx="34264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lang="es-PR" sz="2400" dirty="0" smtClean="0">
                <a:latin typeface="Arial"/>
                <a:cs typeface="Arial"/>
              </a:rPr>
              <a:t>Lista </a:t>
            </a:r>
            <a:r>
              <a:rPr lang="es-PR" sz="2400" dirty="0" smtClean="0">
                <a:latin typeface="Arial"/>
                <a:cs typeface="Arial"/>
              </a:rPr>
              <a:t>de cotejo de pre-levantamiento de la AISC, Continuación 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 title="Foto - El instituto americano de la construcción de acero (AISC) tiene una lista de verificación del pre-levantamiento para las grúas del foque"/>
          <p:cNvSpPr/>
          <p:nvPr/>
        </p:nvSpPr>
        <p:spPr>
          <a:xfrm>
            <a:off x="4220590" y="1681911"/>
            <a:ext cx="4094607" cy="4844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374678"/>
            <a:ext cx="34143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Pre-Lift Checklist for Jib cranes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648" y="1758328"/>
            <a:ext cx="3722121" cy="369332"/>
          </a:xfrm>
        </p:spPr>
        <p:txBody>
          <a:bodyPr/>
          <a:lstStyle/>
          <a:p>
            <a:r>
              <a:rPr lang="es-PR" sz="2400" dirty="0"/>
              <a:t>Grúa de brazo o </a:t>
            </a:r>
            <a:r>
              <a:rPr lang="es-PR" sz="2400" dirty="0" smtClean="0"/>
              <a:t>pluma </a:t>
            </a:r>
            <a:r>
              <a:rPr lang="es-PR" sz="2400" dirty="0" smtClean="0"/>
              <a:t>  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75417" y="41772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544" y="2076445"/>
            <a:ext cx="467741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7370" marR="5080" indent="-50609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lang="es-PR" sz="2400" dirty="0" smtClean="0">
                <a:latin typeface="Arial"/>
                <a:cs typeface="Arial"/>
              </a:rPr>
              <a:t>Balanceadores </a:t>
            </a:r>
            <a:r>
              <a:rPr lang="es-PR" sz="2400" dirty="0">
                <a:latin typeface="Arial"/>
                <a:cs typeface="Arial"/>
              </a:rPr>
              <a:t>de herramientas ayudan </a:t>
            </a:r>
            <a:r>
              <a:rPr lang="es-PR" sz="2400" dirty="0" smtClean="0">
                <a:latin typeface="Arial"/>
                <a:cs typeface="Arial"/>
              </a:rPr>
              <a:t>sosteniendo o apoyando las herramientas </a:t>
            </a:r>
            <a:r>
              <a:rPr lang="es-PR" sz="2400" dirty="0">
                <a:latin typeface="Arial"/>
                <a:cs typeface="Arial"/>
              </a:rPr>
              <a:t>para dar comodidad a los operadores</a:t>
            </a:r>
          </a:p>
          <a:p>
            <a:pPr marL="547370" marR="5080" indent="-50609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lang="es-PR" sz="2400" dirty="0">
                <a:latin typeface="Arial"/>
                <a:cs typeface="Arial"/>
              </a:rPr>
              <a:t>Las herramientas pueden ser colocadas sobre la estación de trabajo</a:t>
            </a:r>
          </a:p>
          <a:p>
            <a:pPr marL="547370" marR="5080" indent="-50609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lang="es-PR" sz="2400" dirty="0">
                <a:latin typeface="Arial"/>
                <a:cs typeface="Arial"/>
              </a:rPr>
              <a:t>Puede ser utilizado con una variedad de herramientas </a:t>
            </a:r>
          </a:p>
        </p:txBody>
      </p:sp>
      <p:sp>
        <p:nvSpPr>
          <p:cNvPr id="5" name="object 5" title="Foto - un ejemplo de un equilibrador de herramientas que se puede utilizar para reducir el peso de las herramientas durante las diversas operaciones de la tienda"/>
          <p:cNvSpPr/>
          <p:nvPr/>
        </p:nvSpPr>
        <p:spPr>
          <a:xfrm>
            <a:off x="5487796" y="1818258"/>
            <a:ext cx="3193796" cy="3505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un ejemplo de un equilibrador de herramientas que se puede utilizar para reducir el peso de las herramientas durante las diversas operaciones de la tienda"/>
          <p:cNvSpPr/>
          <p:nvPr/>
        </p:nvSpPr>
        <p:spPr>
          <a:xfrm>
            <a:off x="5279897" y="1813560"/>
            <a:ext cx="3406775" cy="3514725"/>
          </a:xfrm>
          <a:custGeom>
            <a:avLst/>
            <a:gdLst/>
            <a:ahLst/>
            <a:cxnLst/>
            <a:rect l="l" t="t" r="r" b="b"/>
            <a:pathLst>
              <a:path w="3406775" h="3514725">
                <a:moveTo>
                  <a:pt x="0" y="3514725"/>
                </a:moveTo>
                <a:lnTo>
                  <a:pt x="3406521" y="3514725"/>
                </a:lnTo>
                <a:lnTo>
                  <a:pt x="3406521" y="0"/>
                </a:lnTo>
                <a:lnTo>
                  <a:pt x="0" y="0"/>
                </a:lnTo>
                <a:lnTo>
                  <a:pt x="0" y="3514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60516" y="5667847"/>
            <a:ext cx="1898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Pendin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appro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838" y="1574960"/>
            <a:ext cx="4714116" cy="369332"/>
          </a:xfrm>
        </p:spPr>
        <p:txBody>
          <a:bodyPr/>
          <a:lstStyle/>
          <a:p>
            <a:r>
              <a:rPr lang="es-PR" sz="2400" dirty="0"/>
              <a:t>Balanceador de herramientas 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46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35940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126" title="línea horizontal azu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75" y="2119087"/>
            <a:ext cx="7628700" cy="417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400" y="1890441"/>
            <a:ext cx="6395085" cy="1887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"/>
              </a:spcBef>
            </a:pPr>
            <a:endParaRPr sz="3150" dirty="0" smtClean="0">
              <a:latin typeface="Times New Roman"/>
              <a:cs typeface="Times New Roman"/>
            </a:endParaRPr>
          </a:p>
          <a:p>
            <a:pPr marR="1631314" algn="r">
              <a:lnSpc>
                <a:spcPct val="100000"/>
              </a:lnSpc>
            </a:pPr>
            <a:r>
              <a:rPr sz="3600" dirty="0" smtClean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title="conector en el diagrama de flujo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title="conector en el diagrama de flujo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title="conector en el diagrama de flujo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  <p:sp>
        <p:nvSpPr>
          <p:cNvPr id="33" name="object 3"/>
          <p:cNvSpPr txBox="1"/>
          <p:nvPr/>
        </p:nvSpPr>
        <p:spPr>
          <a:xfrm>
            <a:off x="781050" y="1541146"/>
            <a:ext cx="76438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lang="es-PR" sz="2800" b="1" dirty="0">
                <a:solidFill>
                  <a:srgbClr val="0C2FB8"/>
                </a:solidFill>
                <a:latin typeface="Arial"/>
                <a:cs typeface="Arial"/>
              </a:rPr>
              <a:t>Almacenamiento y apilamiento </a:t>
            </a:r>
            <a:r>
              <a:rPr lang="es-PR" sz="2800" b="1" dirty="0" smtClean="0">
                <a:solidFill>
                  <a:srgbClr val="0C2FB8"/>
                </a:solidFill>
                <a:latin typeface="Arial"/>
                <a:cs typeface="Arial"/>
              </a:rPr>
              <a:t>del </a:t>
            </a:r>
            <a:r>
              <a:rPr lang="es-PR" sz="2800" b="1" dirty="0">
                <a:solidFill>
                  <a:srgbClr val="0C2FB8"/>
                </a:solidFill>
                <a:latin typeface="Arial"/>
                <a:cs typeface="Arial"/>
              </a:rPr>
              <a:t>material</a:t>
            </a:r>
            <a:endParaRPr dirty="0">
              <a:latin typeface="Arial"/>
              <a:cs typeface="Arial"/>
            </a:endParaRPr>
          </a:p>
        </p:txBody>
      </p:sp>
      <p:sp>
        <p:nvSpPr>
          <p:cNvPr id="43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s48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2811" y="1661341"/>
            <a:ext cx="4929505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2800" b="1" spc="-15" dirty="0" smtClean="0">
                <a:solidFill>
                  <a:srgbClr val="0C2FB8"/>
                </a:solidFill>
                <a:latin typeface="Arial"/>
                <a:cs typeface="Arial"/>
              </a:rPr>
              <a:t>Almacenamiento de Materiales-Temas Principales</a:t>
            </a:r>
          </a:p>
          <a:p>
            <a:pPr>
              <a:spcBef>
                <a:spcPts val="25"/>
              </a:spcBef>
            </a:pPr>
            <a:endParaRPr lang="es-PR" sz="2900" dirty="0" smtClean="0">
              <a:latin typeface="Times New Roman"/>
              <a:cs typeface="Times New Roman"/>
            </a:endParaRPr>
          </a:p>
          <a:p>
            <a:pPr marL="469888" indent="-457189">
              <a:buClr>
                <a:srgbClr val="0C2FB8"/>
              </a:buClr>
              <a:buFont typeface="Wingdings"/>
              <a:buChar char=""/>
              <a:tabLst>
                <a:tab pos="469888" algn="l"/>
              </a:tabLst>
            </a:pPr>
            <a:r>
              <a:rPr lang="es-PR" sz="2800" spc="-15" dirty="0" smtClean="0">
                <a:latin typeface="Arial"/>
                <a:cs typeface="Arial"/>
              </a:rPr>
              <a:t>Almacenamiento</a:t>
            </a:r>
            <a:endParaRPr lang="es-PR" sz="2800" dirty="0" smtClean="0">
              <a:latin typeface="Arial"/>
              <a:cs typeface="Arial"/>
            </a:endParaRPr>
          </a:p>
          <a:p>
            <a:pPr marL="469888" indent="-457189">
              <a:buClr>
                <a:srgbClr val="0C2FB8"/>
              </a:buClr>
              <a:buFont typeface="Wingdings"/>
              <a:buChar char=""/>
              <a:tabLst>
                <a:tab pos="469888" algn="l"/>
              </a:tabLst>
            </a:pPr>
            <a:r>
              <a:rPr lang="es-PR" sz="2800" spc="-15" dirty="0" smtClean="0">
                <a:latin typeface="Arial"/>
                <a:cs typeface="Arial"/>
              </a:rPr>
              <a:t>Apilamiento</a:t>
            </a:r>
            <a:endParaRPr lang="es-PR" sz="2800" dirty="0" smtClean="0">
              <a:latin typeface="Arial"/>
              <a:cs typeface="Arial"/>
            </a:endParaRPr>
          </a:p>
          <a:p>
            <a:pPr marL="469888" indent="-457189">
              <a:buClr>
                <a:srgbClr val="0C2FB8"/>
              </a:buClr>
              <a:buFont typeface="Wingdings"/>
              <a:buChar char=""/>
              <a:tabLst>
                <a:tab pos="469888" algn="l"/>
              </a:tabLst>
            </a:pPr>
            <a:r>
              <a:rPr lang="es-PR" sz="2800" spc="-20" dirty="0" smtClean="0">
                <a:latin typeface="Arial"/>
                <a:cs typeface="Arial"/>
              </a:rPr>
              <a:t>Servicio de limpieza</a:t>
            </a:r>
            <a:endParaRPr lang="es-PR"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3961" y="4402671"/>
            <a:ext cx="29248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5408" algn="r">
              <a:lnSpc>
                <a:spcPts val="1431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title="Foto - Vigas fabricadas y pórticos listos para ser enviados a una construcción"/>
          <p:cNvSpPr/>
          <p:nvPr/>
        </p:nvSpPr>
        <p:spPr>
          <a:xfrm>
            <a:off x="5783962" y="4402674"/>
            <a:ext cx="2924683" cy="21934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Foto - Acero de la fábrica almacenado en el patio"/>
          <p:cNvSpPr/>
          <p:nvPr/>
        </p:nvSpPr>
        <p:spPr>
          <a:xfrm>
            <a:off x="5783962" y="1772670"/>
            <a:ext cx="2924683" cy="219341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5759" y="5757156"/>
            <a:ext cx="40436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s-ES" sz="1400" spc="-11" dirty="0">
                <a:latin typeface="Arial"/>
                <a:cs typeface="Arial"/>
              </a:rPr>
              <a:t>Vigas fabricadas y </a:t>
            </a:r>
            <a:r>
              <a:rPr lang="es-ES" sz="1400" spc="-11" dirty="0" smtClean="0">
                <a:latin typeface="Arial"/>
                <a:cs typeface="Arial"/>
              </a:rPr>
              <a:t>pórticos listos </a:t>
            </a:r>
            <a:r>
              <a:rPr lang="es-ES" sz="1400" spc="-11" dirty="0">
                <a:latin typeface="Arial"/>
                <a:cs typeface="Arial"/>
              </a:rPr>
              <a:t>para ser enviados a </a:t>
            </a:r>
            <a:r>
              <a:rPr lang="es-ES" sz="1400" spc="-11" dirty="0" smtClean="0">
                <a:latin typeface="Arial"/>
                <a:cs typeface="Arial"/>
              </a:rPr>
              <a:t>una construcción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3514" y="4033870"/>
            <a:ext cx="34394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400" dirty="0">
                <a:latin typeface="Arial"/>
                <a:cs typeface="Arial"/>
              </a:rPr>
              <a:t>Acero de la fábrica almacenado en el patio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s49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1344295" cy="931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530"/>
              </a:spcBef>
            </a:pP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1530"/>
              </a:spcBef>
            </a:pPr>
            <a:r>
              <a:rPr sz="2400" b="1" dirty="0" smtClean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lang="en-US" sz="2400" b="1" spc="-10" dirty="0" smtClean="0">
                <a:solidFill>
                  <a:srgbClr val="0C2FB8"/>
                </a:solidFill>
                <a:latin typeface="Arial"/>
                <a:cs typeface="Arial"/>
              </a:rPr>
              <a:t>adenas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Grúa elevada, cadena, gancho y herrajes utilizados para mover las vigas durante la fabricación"/>
          <p:cNvSpPr/>
          <p:nvPr/>
        </p:nvSpPr>
        <p:spPr>
          <a:xfrm>
            <a:off x="3133217" y="1676400"/>
            <a:ext cx="3654171" cy="4216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5202" y="6109558"/>
            <a:ext cx="541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dirty="0" smtClean="0">
                <a:latin typeface="Arial"/>
                <a:cs typeface="Arial"/>
              </a:rPr>
              <a:t>Grúa elevada, cadena, gancho y herrajes </a:t>
            </a:r>
            <a:r>
              <a:rPr lang="es-PR" sz="1400" spc="5" dirty="0">
                <a:latin typeface="Arial"/>
                <a:cs typeface="Arial"/>
              </a:rPr>
              <a:t>utilizados para mover las vigas durante la fabricación.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3</a:t>
            </a: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Equipo para el Manejo de Materiales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/>
              <a:t>3</a:t>
            </a:r>
            <a:endParaRPr lang="es-PR" sz="24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480" y="1684306"/>
            <a:ext cx="51561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dirty="0" err="1">
                <a:solidFill>
                  <a:srgbClr val="0C2FB8"/>
                </a:solidFill>
                <a:latin typeface="Arial"/>
                <a:cs typeface="Arial"/>
              </a:rPr>
              <a:t>Almacenamiento</a:t>
            </a:r>
            <a:r>
              <a:rPr lang="en-US" sz="2400" b="1" dirty="0">
                <a:solidFill>
                  <a:srgbClr val="0C2FB8"/>
                </a:solidFill>
                <a:latin typeface="Arial"/>
                <a:cs typeface="Arial"/>
              </a:rPr>
              <a:t> y </a:t>
            </a:r>
            <a:r>
              <a:rPr lang="en-US" sz="2400" b="1" dirty="0" err="1">
                <a:solidFill>
                  <a:srgbClr val="0C2FB8"/>
                </a:solidFill>
                <a:latin typeface="Arial"/>
                <a:cs typeface="Arial"/>
              </a:rPr>
              <a:t>apilamiento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Acero de la fábrica almacenado dentro de taller"/>
          <p:cNvSpPr/>
          <p:nvPr/>
        </p:nvSpPr>
        <p:spPr>
          <a:xfrm>
            <a:off x="913666" y="2243965"/>
            <a:ext cx="2872993" cy="298335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Vigas fabricadas listas para ser enviadas a construcción"/>
          <p:cNvSpPr/>
          <p:nvPr/>
        </p:nvSpPr>
        <p:spPr>
          <a:xfrm>
            <a:off x="4180079" y="2243965"/>
            <a:ext cx="3977767" cy="298335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9083" y="5521082"/>
            <a:ext cx="25533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 err="1">
                <a:latin typeface="Arial"/>
                <a:cs typeface="Arial"/>
              </a:rPr>
              <a:t>Acero</a:t>
            </a:r>
            <a:r>
              <a:rPr lang="en-US" dirty="0">
                <a:latin typeface="Arial"/>
                <a:cs typeface="Arial"/>
              </a:rPr>
              <a:t> de la </a:t>
            </a:r>
            <a:r>
              <a:rPr lang="en-US" dirty="0" err="1">
                <a:latin typeface="Arial"/>
                <a:cs typeface="Arial"/>
              </a:rPr>
              <a:t>fábrica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almacenado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dentro</a:t>
            </a:r>
            <a:r>
              <a:rPr lang="en-US" dirty="0">
                <a:latin typeface="Arial"/>
                <a:cs typeface="Arial"/>
              </a:rPr>
              <a:t> de taller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399022" y="6645871"/>
            <a:ext cx="2216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49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9707" y="5518034"/>
            <a:ext cx="39217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 err="1">
                <a:latin typeface="Arial"/>
                <a:cs typeface="Arial"/>
              </a:rPr>
              <a:t>Vigas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fabricadas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listas</a:t>
            </a:r>
            <a:r>
              <a:rPr lang="en-US" dirty="0">
                <a:latin typeface="Arial"/>
                <a:cs typeface="Arial"/>
              </a:rPr>
              <a:t> para </a:t>
            </a:r>
            <a:r>
              <a:rPr lang="en-US" dirty="0" err="1">
                <a:latin typeface="Arial"/>
                <a:cs typeface="Arial"/>
              </a:rPr>
              <a:t>ser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enviadas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 err="1">
                <a:latin typeface="Arial"/>
                <a:cs typeface="Arial"/>
              </a:rPr>
              <a:t>construcción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535940" y="473946"/>
            <a:ext cx="83794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PR" sz="3200" noProof="0" dirty="0" smtClean="0"/>
              <a:t>Manejo y </a:t>
            </a:r>
            <a:r>
              <a:rPr lang="es-PR" sz="3200" dirty="0" smtClean="0"/>
              <a:t>Almacenamiento de </a:t>
            </a:r>
            <a:r>
              <a:rPr lang="es-PR" sz="3200" dirty="0"/>
              <a:t>Materiales </a:t>
            </a:r>
            <a:endParaRPr lang="es-PR" sz="3200" noProof="0" dirty="0" smtClean="0"/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s-PR" sz="2400" noProof="0" dirty="0" smtClean="0"/>
              <a:t>Módulo</a:t>
            </a:r>
            <a:r>
              <a:rPr lang="es-PR" sz="2400" spc="-20" noProof="0" dirty="0" smtClean="0"/>
              <a:t> </a:t>
            </a:r>
            <a:r>
              <a:rPr lang="es-PR" sz="2400" dirty="0" smtClean="0"/>
              <a:t>3 </a:t>
            </a:r>
            <a:r>
              <a:rPr lang="es-PR" sz="2400" dirty="0" smtClean="0">
                <a:solidFill>
                  <a:schemeClr val="bg1"/>
                </a:solidFill>
              </a:rPr>
              <a:t>s50</a:t>
            </a:r>
            <a:endParaRPr lang="es-PR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ioto - Perfiles de acero pesado en la fábrica"/>
          <p:cNvSpPr/>
          <p:nvPr/>
        </p:nvSpPr>
        <p:spPr>
          <a:xfrm>
            <a:off x="522516" y="2514601"/>
            <a:ext cx="3886200" cy="291465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Chapa o placa pesada de la fábrica"/>
          <p:cNvSpPr/>
          <p:nvPr/>
        </p:nvSpPr>
        <p:spPr>
          <a:xfrm>
            <a:off x="4782443" y="2514601"/>
            <a:ext cx="3886199" cy="291465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4300" y="5617611"/>
            <a:ext cx="36026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1600" spc="-11" dirty="0" smtClean="0">
                <a:latin typeface="Arial"/>
                <a:cs typeface="Arial"/>
              </a:rPr>
              <a:t>Perfiles de acero pesado en la fábrica</a:t>
            </a:r>
            <a:endParaRPr lang="es-PR" sz="16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516" y="1648554"/>
            <a:ext cx="8031276" cy="430887"/>
          </a:xfrm>
        </p:spPr>
        <p:txBody>
          <a:bodyPr/>
          <a:lstStyle/>
          <a:p>
            <a:pPr marL="12700"/>
            <a:r>
              <a:rPr lang="en-US" sz="2800" dirty="0" err="1"/>
              <a:t>Almacenamiento</a:t>
            </a:r>
            <a:r>
              <a:rPr lang="en-US" sz="2800" dirty="0"/>
              <a:t> y </a:t>
            </a:r>
            <a:r>
              <a:rPr lang="en-US" sz="2800" dirty="0" err="1"/>
              <a:t>apilamiento</a:t>
            </a:r>
            <a:endParaRPr lang="en-US" sz="28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6800" y="5612791"/>
            <a:ext cx="3352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1600" spc="-11" dirty="0" smtClean="0">
                <a:latin typeface="Arial"/>
                <a:cs typeface="Arial"/>
              </a:rPr>
              <a:t>Chapa o placa pesada de la fábrica</a:t>
            </a:r>
            <a:endParaRPr lang="es-PR" sz="1600" dirty="0">
              <a:latin typeface="Arial"/>
              <a:cs typeface="Arial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457200" y="379783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7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450" y="2096911"/>
            <a:ext cx="85191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Materiales </a:t>
            </a:r>
            <a:r>
              <a:rPr lang="es-PR" sz="2000" dirty="0" smtClean="0">
                <a:latin typeface="Arial"/>
                <a:cs typeface="Arial"/>
              </a:rPr>
              <a:t>almacenados incorrectamente pueden caer y lesionar a los trabajadores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Levantar materiales manualmente de forma inadecuada o transportar cargas que son demasiado grandes o pesadas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Ser golpeado por materiales o quedarse atrapado y pillado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Corte incorrecto abrazaderas o dispositivos de sujeción</a:t>
            </a:r>
          </a:p>
          <a:p>
            <a:pPr marL="41274">
              <a:buClr>
                <a:srgbClr val="0C2FB8"/>
              </a:buClr>
              <a:tabLst>
                <a:tab pos="384801" algn="l"/>
              </a:tabLst>
            </a:pPr>
            <a:r>
              <a:rPr lang="es-PR" sz="2000" b="1" dirty="0" smtClean="0">
                <a:solidFill>
                  <a:srgbClr val="00AF50"/>
                </a:solidFill>
                <a:latin typeface="Arial"/>
                <a:cs typeface="Arial"/>
              </a:rPr>
              <a:t>Prevención de Peligro:</a:t>
            </a:r>
            <a:endParaRPr lang="es-PR" sz="2000" dirty="0" smtClean="0">
              <a:latin typeface="Arial"/>
              <a:cs typeface="Arial"/>
            </a:endParaRPr>
          </a:p>
          <a:p>
            <a:pPr marL="384165" indent="-342891">
              <a:buClr>
                <a:srgbClr val="00AF50"/>
              </a:buClr>
              <a:buFont typeface="Wingdings"/>
              <a:buChar char="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Cargue pilas de manera uniforme y recta</a:t>
            </a:r>
          </a:p>
          <a:p>
            <a:pPr marL="384165" indent="-342891">
              <a:buClr>
                <a:srgbClr val="00AF50"/>
              </a:buClr>
              <a:buFont typeface="Wingdings"/>
              <a:buChar char="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Coloque las cargas más pesadas en anaqueles y </a:t>
            </a:r>
            <a:r>
              <a:rPr lang="es-PR" sz="2000" dirty="0"/>
              <a:t>estantería</a:t>
            </a:r>
            <a:r>
              <a:rPr lang="es-PR" sz="2000" dirty="0" smtClean="0">
                <a:latin typeface="Arial"/>
                <a:cs typeface="Arial"/>
              </a:rPr>
              <a:t> inferiores o intermedios</a:t>
            </a:r>
          </a:p>
          <a:p>
            <a:pPr marL="384165" indent="-342891">
              <a:buClr>
                <a:srgbClr val="00AF50"/>
              </a:buClr>
              <a:buFont typeface="Wingdings"/>
              <a:buChar char="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Retire un objeto a la vez de los anaqueles y </a:t>
            </a:r>
            <a:r>
              <a:rPr lang="es-PR" sz="2000" dirty="0"/>
              <a:t>estantería</a:t>
            </a:r>
            <a:endParaRPr lang="es-PR" sz="2000" dirty="0" smtClean="0">
              <a:latin typeface="Arial"/>
              <a:cs typeface="Arial"/>
            </a:endParaRPr>
          </a:p>
          <a:p>
            <a:pPr marL="384165" indent="-342891">
              <a:buClr>
                <a:srgbClr val="00AF50"/>
              </a:buClr>
              <a:buFont typeface="Wingdings"/>
              <a:buChar char="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Mantenga los pasillos y corredores despejados y en buenas condiciones </a:t>
            </a:r>
          </a:p>
          <a:p>
            <a:pPr marL="384165" indent="-342891">
              <a:buClr>
                <a:srgbClr val="00AF50"/>
              </a:buClr>
              <a:buFont typeface="Wingdings"/>
              <a:buChar char=""/>
              <a:tabLst>
                <a:tab pos="384801" algn="l"/>
              </a:tabLst>
            </a:pPr>
            <a:r>
              <a:rPr lang="es-PR" sz="2000" dirty="0" smtClean="0">
                <a:latin typeface="Arial"/>
                <a:cs typeface="Arial"/>
              </a:rPr>
              <a:t>Materiales incompatibles no deben almacenarse </a:t>
            </a:r>
            <a:r>
              <a:rPr lang="es-PR" sz="2000" dirty="0" smtClean="0">
                <a:latin typeface="Arial"/>
                <a:cs typeface="Arial"/>
              </a:rPr>
              <a:t>juntos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22" y="6461205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0" y="6430427"/>
            <a:ext cx="35286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pt-BR" sz="1400" dirty="0">
                <a:latin typeface="Arial"/>
                <a:cs typeface="Arial"/>
              </a:rPr>
              <a:t>Adaptado de Fuente OSHA 3220-10N 2004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50725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446" y="1672158"/>
            <a:ext cx="8031276" cy="369332"/>
          </a:xfrm>
        </p:spPr>
        <p:txBody>
          <a:bodyPr/>
          <a:lstStyle/>
          <a:p>
            <a:r>
              <a:rPr lang="es-PR" sz="2400" dirty="0">
                <a:solidFill>
                  <a:srgbClr val="FF0000"/>
                </a:solidFill>
              </a:rPr>
              <a:t>Peligros Potenciales: Materiales </a:t>
            </a:r>
            <a:r>
              <a:rPr lang="es-PR" sz="2400" dirty="0" smtClean="0">
                <a:solidFill>
                  <a:srgbClr val="FF0000"/>
                </a:solidFill>
              </a:rPr>
              <a:t>Almacenados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753" y="2352063"/>
            <a:ext cx="392176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65" marR="5080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 smtClean="0">
                <a:latin typeface="Arial"/>
                <a:cs typeface="Arial"/>
              </a:rPr>
              <a:t>American </a:t>
            </a:r>
            <a:r>
              <a:rPr lang="es-ES" sz="2400" dirty="0" err="1">
                <a:latin typeface="Arial"/>
                <a:cs typeface="Arial"/>
              </a:rPr>
              <a:t>National</a:t>
            </a:r>
            <a:r>
              <a:rPr lang="es-ES" sz="2400" dirty="0">
                <a:latin typeface="Arial"/>
                <a:cs typeface="Arial"/>
              </a:rPr>
              <a:t> Standard Z229.1-1982 establece prácticas para la fabricación de acero y talleres de fabricación de acero estructural</a:t>
            </a:r>
          </a:p>
          <a:p>
            <a:pPr marL="384165" marR="5080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En ANSI Z229.1- 1982 se incluyen prácticas para el manejo y almacenamiento de material de </a:t>
            </a:r>
            <a:r>
              <a:rPr lang="es-ES" sz="2400" dirty="0" smtClean="0">
                <a:latin typeface="Arial"/>
                <a:cs typeface="Arial"/>
              </a:rPr>
              <a:t>acero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Piezas de acero apiladas en el almacen"/>
          <p:cNvSpPr/>
          <p:nvPr/>
        </p:nvSpPr>
        <p:spPr>
          <a:xfrm>
            <a:off x="4741293" y="2456535"/>
            <a:ext cx="3979291" cy="32766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1294" y="5949178"/>
            <a:ext cx="35703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dirty="0" err="1" smtClean="0">
                <a:latin typeface="Arial"/>
                <a:cs typeface="Arial"/>
              </a:rPr>
              <a:t>Piezas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de </a:t>
            </a:r>
            <a:r>
              <a:rPr lang="en-US" sz="1400" dirty="0" err="1" smtClean="0">
                <a:latin typeface="Arial"/>
                <a:cs typeface="Arial"/>
              </a:rPr>
              <a:t>acero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apiladas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en</a:t>
            </a:r>
            <a:r>
              <a:rPr lang="en-US" sz="1400" dirty="0" smtClean="0">
                <a:latin typeface="Arial"/>
                <a:cs typeface="Arial"/>
              </a:rPr>
              <a:t> el </a:t>
            </a:r>
            <a:r>
              <a:rPr lang="en-US" sz="1400" dirty="0" err="1" smtClean="0">
                <a:latin typeface="Arial"/>
                <a:cs typeface="Arial"/>
              </a:rPr>
              <a:t>almacen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2430" y="6448403"/>
            <a:ext cx="2787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pt-BR" sz="1200" dirty="0">
                <a:latin typeface="Arial"/>
                <a:cs typeface="Arial"/>
              </a:rPr>
              <a:t>Adaptado de Fuente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1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1722" y="6461205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13655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362" y="1809977"/>
            <a:ext cx="8031276" cy="369332"/>
          </a:xfrm>
        </p:spPr>
        <p:txBody>
          <a:bodyPr/>
          <a:lstStyle/>
          <a:p>
            <a:pPr marL="41274" marR="0" lvl="0" indent="0" algn="l" defTabSz="914400" rtl="0" eaLnBrk="1" fontAlgn="auto" latinLnBrk="0" hangingPunct="1">
              <a:lnSpc>
                <a:spcPct val="100000"/>
              </a:lnSpc>
              <a:spcBef>
                <a:spcPts val="19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ea typeface="+mn-ea"/>
              </a:rPr>
              <a:t>Almacenamiento</a:t>
            </a:r>
            <a:r>
              <a:rPr lang="en-US" sz="2400" kern="1200" dirty="0">
                <a:ea typeface="+mn-ea"/>
              </a:rPr>
              <a:t> de </a:t>
            </a:r>
            <a:r>
              <a:rPr lang="en-US" sz="2400" kern="1200" dirty="0" err="1">
                <a:ea typeface="+mn-ea"/>
              </a:rPr>
              <a:t>Materiales</a:t>
            </a:r>
            <a:r>
              <a:rPr lang="en-US" sz="2400" kern="1200" dirty="0">
                <a:ea typeface="+mn-ea"/>
              </a:rPr>
              <a:t> - </a:t>
            </a:r>
            <a:r>
              <a:rPr lang="en-US" sz="2400" kern="1200" dirty="0" err="1" smtClean="0">
                <a:ea typeface="+mn-ea"/>
              </a:rPr>
              <a:t>Acero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3755071"/>
            <a:ext cx="314833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sz="2400" dirty="0" smtClean="0">
                <a:latin typeface="Arial"/>
                <a:cs typeface="Arial"/>
              </a:rPr>
              <a:t>Fácil </a:t>
            </a:r>
            <a:r>
              <a:rPr lang="es-ES" sz="2400" dirty="0">
                <a:latin typeface="Arial"/>
                <a:cs typeface="Arial"/>
              </a:rPr>
              <a:t>acceso y movimiento</a:t>
            </a:r>
          </a:p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sz="2400" dirty="0">
                <a:latin typeface="Arial"/>
                <a:cs typeface="Arial"/>
              </a:rPr>
              <a:t>Que los materiales y pilas </a:t>
            </a:r>
            <a:r>
              <a:rPr lang="es-ES" sz="2400" dirty="0" smtClean="0">
                <a:latin typeface="Arial"/>
                <a:cs typeface="Arial"/>
              </a:rPr>
              <a:t>estén </a:t>
            </a:r>
            <a:r>
              <a:rPr lang="es-ES" sz="2400" dirty="0">
                <a:latin typeface="Arial"/>
                <a:cs typeface="Arial"/>
              </a:rPr>
              <a:t>estables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Estanterías utilizados para el almacenamiento de placas y barras "/>
          <p:cNvSpPr/>
          <p:nvPr/>
        </p:nvSpPr>
        <p:spPr>
          <a:xfrm>
            <a:off x="4142616" y="1709927"/>
            <a:ext cx="4696587" cy="35224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4756" y="5409407"/>
            <a:ext cx="38804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ES" sz="1600" spc="-11" dirty="0" smtClean="0">
                <a:latin typeface="Arial"/>
                <a:cs typeface="Arial"/>
              </a:rPr>
              <a:t>Estanterías utilizados </a:t>
            </a:r>
            <a:r>
              <a:rPr lang="es-ES" sz="1600" spc="-11" dirty="0">
                <a:latin typeface="Arial"/>
                <a:cs typeface="Arial"/>
              </a:rPr>
              <a:t>para el almacenamiento de placas y barras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1722" y="6461205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7074" y="6287773"/>
            <a:ext cx="2787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pt-BR" sz="1200" dirty="0">
                <a:latin typeface="Arial"/>
                <a:cs typeface="Arial"/>
              </a:rPr>
              <a:t>Adaptado de Fuente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1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21155" y="482549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14932"/>
            <a:ext cx="3276600" cy="1538883"/>
          </a:xfrm>
        </p:spPr>
        <p:txBody>
          <a:bodyPr/>
          <a:lstStyle/>
          <a:p>
            <a:pPr marL="12700" marR="467347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ea typeface="+mn-ea"/>
              </a:rPr>
              <a:t>Almacene el material con un arreglo que permita:</a:t>
            </a:r>
            <a:r>
              <a:rPr lang="es-ES" sz="2500" b="0" kern="12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es-ES" sz="2500" b="0" kern="12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r>
              <a:rPr lang="es-ES" sz="4000" dirty="0">
                <a:latin typeface="Times New Roman"/>
                <a:cs typeface="Times New Roman"/>
              </a:rPr>
              <a:t/>
            </a:r>
            <a:br>
              <a:rPr lang="es-ES" sz="4000" dirty="0"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22" y="6461205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3" y="2523167"/>
            <a:ext cx="433006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dirty="0">
                <a:latin typeface="Arial"/>
                <a:cs typeface="Arial"/>
              </a:rPr>
              <a:t>Se </a:t>
            </a:r>
            <a:r>
              <a:rPr lang="es-ES" dirty="0" smtClean="0">
                <a:latin typeface="Arial"/>
                <a:cs typeface="Arial"/>
              </a:rPr>
              <a:t>pueden </a:t>
            </a:r>
            <a:r>
              <a:rPr lang="es-ES" dirty="0">
                <a:latin typeface="Arial"/>
                <a:cs typeface="Arial"/>
              </a:rPr>
              <a:t>bloquear</a:t>
            </a:r>
          </a:p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dirty="0">
                <a:latin typeface="Arial"/>
                <a:cs typeface="Arial"/>
              </a:rPr>
              <a:t>Optimizar la altura de la pila para espacio y estabilidad</a:t>
            </a:r>
          </a:p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dirty="0">
                <a:latin typeface="Arial"/>
                <a:cs typeface="Arial"/>
              </a:rPr>
              <a:t>ANSI Z229.1-1982 sugirió que la altura máxima de pilas para </a:t>
            </a:r>
            <a:r>
              <a:rPr lang="es-ES" dirty="0" smtClean="0">
                <a:latin typeface="Arial"/>
                <a:cs typeface="Arial"/>
              </a:rPr>
              <a:t>las piezas </a:t>
            </a:r>
            <a:r>
              <a:rPr lang="es-ES" dirty="0">
                <a:latin typeface="Arial"/>
                <a:cs typeface="Arial"/>
              </a:rPr>
              <a:t>de </a:t>
            </a:r>
            <a:r>
              <a:rPr lang="es-ES" dirty="0" smtClean="0">
                <a:latin typeface="Arial"/>
                <a:cs typeface="Arial"/>
              </a:rPr>
              <a:t>ala o ancho de 6”-8</a:t>
            </a:r>
            <a:r>
              <a:rPr lang="es-ES" dirty="0">
                <a:latin typeface="Arial"/>
                <a:cs typeface="Arial"/>
              </a:rPr>
              <a:t>" </a:t>
            </a:r>
            <a:r>
              <a:rPr lang="es-ES" dirty="0" smtClean="0">
                <a:latin typeface="Arial"/>
                <a:cs typeface="Arial"/>
              </a:rPr>
              <a:t>deberá </a:t>
            </a:r>
            <a:r>
              <a:rPr lang="es-ES" dirty="0">
                <a:latin typeface="Arial"/>
                <a:cs typeface="Arial"/>
              </a:rPr>
              <a:t>limitarse a los 6'-0" de altura; para </a:t>
            </a:r>
            <a:r>
              <a:rPr lang="es-ES" dirty="0" smtClean="0">
                <a:latin typeface="Arial"/>
                <a:cs typeface="Arial"/>
              </a:rPr>
              <a:t>piezas 10’-16 </a:t>
            </a:r>
            <a:r>
              <a:rPr lang="es-ES" dirty="0">
                <a:latin typeface="Arial"/>
                <a:cs typeface="Arial"/>
              </a:rPr>
              <a:t>", 11'-0" de altura y </a:t>
            </a:r>
            <a:r>
              <a:rPr lang="es-ES" dirty="0" smtClean="0">
                <a:latin typeface="Arial"/>
                <a:cs typeface="Arial"/>
              </a:rPr>
              <a:t>de 18”-</a:t>
            </a:r>
            <a:r>
              <a:rPr lang="es-ES" dirty="0">
                <a:latin typeface="Arial"/>
                <a:cs typeface="Arial"/>
              </a:rPr>
              <a:t>36 ", el máximo es de 14 '-0" pies de altura.</a:t>
            </a:r>
          </a:p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dirty="0">
                <a:latin typeface="Arial"/>
                <a:cs typeface="Arial"/>
              </a:rPr>
              <a:t>Conforme a las normas generales de la industria, si los trabajadores tienen que trabajar </a:t>
            </a:r>
            <a:r>
              <a:rPr lang="es-ES" dirty="0" smtClean="0">
                <a:latin typeface="Arial"/>
                <a:cs typeface="Arial"/>
              </a:rPr>
              <a:t>con cargas a una altura </a:t>
            </a:r>
            <a:r>
              <a:rPr lang="es-ES" dirty="0">
                <a:latin typeface="Arial"/>
                <a:cs typeface="Arial"/>
              </a:rPr>
              <a:t>superiores a 4 pies, se requiere protección </a:t>
            </a:r>
            <a:r>
              <a:rPr lang="es-ES" dirty="0" smtClean="0">
                <a:latin typeface="Arial"/>
                <a:cs typeface="Arial"/>
              </a:rPr>
              <a:t>contra </a:t>
            </a:r>
            <a:r>
              <a:rPr lang="es-ES" dirty="0">
                <a:latin typeface="Arial"/>
                <a:cs typeface="Arial"/>
              </a:rPr>
              <a:t>caídas.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1718" y="5176562"/>
            <a:ext cx="26243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1400" spc="-11" dirty="0" smtClean="0">
                <a:latin typeface="Arial"/>
                <a:cs typeface="Arial"/>
              </a:rPr>
              <a:t>Apilamiento de perfiles de acero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9" name="object 9" title="Apilamiento de perfiles de acero"/>
          <p:cNvSpPr/>
          <p:nvPr/>
        </p:nvSpPr>
        <p:spPr>
          <a:xfrm>
            <a:off x="5331717" y="1882397"/>
            <a:ext cx="3469893" cy="31836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16073" y="6372508"/>
            <a:ext cx="27863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pt-BR" sz="1200" dirty="0">
                <a:latin typeface="Arial"/>
                <a:cs typeface="Arial"/>
              </a:rPr>
              <a:t>Adaptado de Fuente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1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551186" y="304800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35" y="1518196"/>
            <a:ext cx="4724165" cy="869972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Piezas Estructurales Recibidas desde la </a:t>
            </a:r>
            <a:r>
              <a:rPr lang="es-PR" sz="2400" kern="1200" dirty="0" smtClean="0">
                <a:ea typeface="+mn-ea"/>
              </a:rPr>
              <a:t>Fabrica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6073" y="6478015"/>
            <a:ext cx="27863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pt-BR" sz="1200" dirty="0">
                <a:latin typeface="Arial"/>
                <a:cs typeface="Arial"/>
              </a:rPr>
              <a:t>Adaptado de Fuente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ANSI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Z2</a:t>
            </a:r>
            <a:r>
              <a:rPr sz="1200" spc="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9.</a:t>
            </a:r>
            <a:r>
              <a:rPr sz="1200" spc="5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1" dirty="0">
                <a:latin typeface="Arial"/>
                <a:cs typeface="Arial"/>
              </a:rPr>
              <a:t>98</a:t>
            </a:r>
            <a:r>
              <a:rPr sz="12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40383"/>
            <a:ext cx="8031276" cy="73866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ea typeface="+mn-ea"/>
              </a:rPr>
              <a:t>Materiales de almacenamiento - patios de almacenamiento y áreas de almacenamiento</a:t>
            </a:r>
            <a:endParaRPr lang="es-ES" sz="2400" kern="1200" dirty="0"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402" y="2644512"/>
            <a:ext cx="7567931" cy="349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4">
              <a:buClr>
                <a:srgbClr val="0C2FB8"/>
              </a:buClr>
              <a:tabLst>
                <a:tab pos="384801" algn="l"/>
              </a:tabLst>
            </a:pPr>
            <a:endParaRPr lang="es-ES" sz="700" dirty="0">
              <a:latin typeface="Arial"/>
              <a:cs typeface="Arial"/>
            </a:endParaRP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Almacene el material en </a:t>
            </a:r>
            <a:r>
              <a:rPr lang="es-ES" sz="2000" dirty="0" smtClean="0">
                <a:latin typeface="Arial"/>
                <a:cs typeface="Arial"/>
              </a:rPr>
              <a:t>superficies niveladas </a:t>
            </a:r>
            <a:r>
              <a:rPr lang="es-ES" sz="2000" dirty="0">
                <a:latin typeface="Arial"/>
                <a:cs typeface="Arial"/>
              </a:rPr>
              <a:t>libre de riesgos de tropiezos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Mantenga </a:t>
            </a:r>
            <a:r>
              <a:rPr lang="es-ES" sz="2000" dirty="0" smtClean="0">
                <a:latin typeface="Arial"/>
                <a:cs typeface="Arial"/>
              </a:rPr>
              <a:t>los pasillos</a:t>
            </a:r>
            <a:endParaRPr lang="es-ES" sz="2000" dirty="0">
              <a:latin typeface="Arial"/>
              <a:cs typeface="Arial"/>
            </a:endParaRP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Almacene </a:t>
            </a:r>
            <a:r>
              <a:rPr lang="es-ES" sz="2000" dirty="0" smtClean="0">
                <a:latin typeface="Arial"/>
                <a:cs typeface="Arial"/>
              </a:rPr>
              <a:t>sobre </a:t>
            </a:r>
            <a:r>
              <a:rPr lang="es-ES" sz="2000" dirty="0">
                <a:latin typeface="Arial"/>
                <a:cs typeface="Arial"/>
              </a:rPr>
              <a:t>suelo firme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En períodos de </a:t>
            </a:r>
            <a:r>
              <a:rPr lang="es-ES" sz="2000" dirty="0" smtClean="0">
                <a:latin typeface="Arial"/>
                <a:cs typeface="Arial"/>
              </a:rPr>
              <a:t>hielo </a:t>
            </a:r>
            <a:r>
              <a:rPr lang="es-ES" sz="2000" dirty="0">
                <a:latin typeface="Arial"/>
                <a:cs typeface="Arial"/>
              </a:rPr>
              <a:t>y deshielo inspeccione las áreas </a:t>
            </a:r>
            <a:r>
              <a:rPr lang="es-ES" sz="2000" dirty="0" smtClean="0">
                <a:latin typeface="Arial"/>
                <a:cs typeface="Arial"/>
              </a:rPr>
              <a:t>para su </a:t>
            </a:r>
            <a:r>
              <a:rPr lang="es-ES" sz="2000" dirty="0">
                <a:latin typeface="Arial"/>
                <a:cs typeface="Arial"/>
              </a:rPr>
              <a:t>estabilidad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Mantenga el enfoque </a:t>
            </a:r>
            <a:r>
              <a:rPr lang="es-ES" sz="2000" dirty="0" smtClean="0">
                <a:latin typeface="Arial"/>
                <a:cs typeface="Arial"/>
              </a:rPr>
              <a:t>sobre </a:t>
            </a:r>
            <a:r>
              <a:rPr lang="es-ES" sz="2000" dirty="0">
                <a:latin typeface="Arial"/>
                <a:cs typeface="Arial"/>
              </a:rPr>
              <a:t>los pasillos </a:t>
            </a:r>
            <a:r>
              <a:rPr lang="es-ES" sz="2000" dirty="0" smtClean="0">
                <a:latin typeface="Arial"/>
                <a:cs typeface="Arial"/>
              </a:rPr>
              <a:t>y las </a:t>
            </a:r>
            <a:r>
              <a:rPr lang="es-ES" sz="2000" dirty="0">
                <a:latin typeface="Arial"/>
                <a:cs typeface="Arial"/>
              </a:rPr>
              <a:t>pilas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>
                <a:latin typeface="Arial"/>
                <a:cs typeface="Arial"/>
              </a:rPr>
              <a:t>Utilice </a:t>
            </a:r>
            <a:r>
              <a:rPr lang="es-ES" sz="2000" dirty="0" smtClean="0">
                <a:latin typeface="Arial"/>
                <a:cs typeface="Arial"/>
              </a:rPr>
              <a:t>piezas de madera para el almacenamiento de los perfiles </a:t>
            </a:r>
            <a:r>
              <a:rPr lang="es-ES" sz="2000" dirty="0">
                <a:latin typeface="Arial"/>
                <a:cs typeface="Arial"/>
              </a:rPr>
              <a:t>de acero para mantener la estabilidad de la pila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000" dirty="0" smtClean="0">
                <a:latin typeface="Arial"/>
                <a:cs typeface="Arial"/>
              </a:rPr>
              <a:t>No extienda las estructuras de madera mas allá de las </a:t>
            </a:r>
            <a:r>
              <a:rPr lang="es-ES" sz="2000" dirty="0">
                <a:latin typeface="Arial"/>
                <a:cs typeface="Arial"/>
              </a:rPr>
              <a:t>pilas </a:t>
            </a:r>
            <a:r>
              <a:rPr lang="es-ES" sz="2000" dirty="0" smtClean="0">
                <a:latin typeface="Arial"/>
                <a:cs typeface="Arial"/>
              </a:rPr>
              <a:t>interfiriendo con los </a:t>
            </a:r>
            <a:r>
              <a:rPr lang="es-ES" sz="2000" dirty="0">
                <a:latin typeface="Arial"/>
                <a:cs typeface="Arial"/>
              </a:rPr>
              <a:t>pasillos y ascensores adyacentes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535941" y="421134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La variedad de piezas de acero crudo y fabricados en el taller requiere planificación y cuidado al apilar"/>
          <p:cNvSpPr/>
          <p:nvPr/>
        </p:nvSpPr>
        <p:spPr>
          <a:xfrm>
            <a:off x="6477000" y="2433955"/>
            <a:ext cx="2057400" cy="2743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La variedad de piezas de acero crudo y fabricados en el taller requiere planificación y cuidado al apilar"/>
          <p:cNvSpPr/>
          <p:nvPr/>
        </p:nvSpPr>
        <p:spPr>
          <a:xfrm>
            <a:off x="245833" y="2433907"/>
            <a:ext cx="2649728" cy="35330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Foto - La variedad de piezas de acero crudo y fabricados en el taller requiere planificación y cuidado al apilar"/>
          <p:cNvSpPr/>
          <p:nvPr/>
        </p:nvSpPr>
        <p:spPr>
          <a:xfrm>
            <a:off x="3231895" y="2419350"/>
            <a:ext cx="2908808" cy="21526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50668" y="5396018"/>
            <a:ext cx="394017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s-ES" sz="1400" spc="-11" dirty="0">
                <a:latin typeface="Arial"/>
                <a:cs typeface="Arial"/>
              </a:rPr>
              <a:t>La variedad de </a:t>
            </a:r>
            <a:r>
              <a:rPr lang="es-ES" sz="1400" spc="-11" dirty="0" smtClean="0">
                <a:latin typeface="Arial"/>
                <a:cs typeface="Arial"/>
              </a:rPr>
              <a:t>piezas </a:t>
            </a:r>
            <a:r>
              <a:rPr lang="es-ES" sz="1400" spc="-11" dirty="0">
                <a:latin typeface="Arial"/>
                <a:cs typeface="Arial"/>
              </a:rPr>
              <a:t>de acero crudo y fabricados en el taller requiere planificación y cuidado al apilar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629824"/>
            <a:ext cx="3049400" cy="553998"/>
          </a:xfrm>
        </p:spPr>
        <p:txBody>
          <a:bodyPr/>
          <a:lstStyle/>
          <a:p>
            <a:r>
              <a:rPr lang="en-US" sz="2800" dirty="0" err="1" smtClean="0"/>
              <a:t>Apilamiento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56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752600" y="62661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2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Uso de piezas de madera entre las vigas de acero"/>
          <p:cNvSpPr/>
          <p:nvPr/>
        </p:nvSpPr>
        <p:spPr>
          <a:xfrm>
            <a:off x="2013711" y="2496505"/>
            <a:ext cx="5040376" cy="3557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3711" y="6227257"/>
            <a:ext cx="518160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600" spc="-15" dirty="0">
                <a:latin typeface="Arial"/>
                <a:cs typeface="Arial"/>
              </a:rPr>
              <a:t>Uso de </a:t>
            </a:r>
            <a:r>
              <a:rPr lang="es-ES" sz="1600" spc="-15" dirty="0" smtClean="0">
                <a:latin typeface="Arial"/>
                <a:cs typeface="Arial"/>
              </a:rPr>
              <a:t>piezas de madera entre las vigas de acero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6835" y="3881176"/>
            <a:ext cx="88836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lang="es-PR" spc="5" dirty="0" smtClean="0">
                <a:latin typeface="Arial"/>
                <a:cs typeface="Arial"/>
              </a:rPr>
              <a:t>Pieza de madera</a:t>
            </a:r>
            <a:endParaRPr lang="es-PR" dirty="0">
              <a:latin typeface="Arial"/>
              <a:cs typeface="Arial"/>
            </a:endParaRPr>
          </a:p>
        </p:txBody>
      </p:sp>
      <p:sp>
        <p:nvSpPr>
          <p:cNvPr id="8" name="object 8" title="Flecha roja apuntando a pieza de madera"/>
          <p:cNvSpPr/>
          <p:nvPr/>
        </p:nvSpPr>
        <p:spPr>
          <a:xfrm>
            <a:off x="6061965" y="4252215"/>
            <a:ext cx="1304291" cy="963295"/>
          </a:xfrm>
          <a:custGeom>
            <a:avLst/>
            <a:gdLst/>
            <a:ahLst/>
            <a:cxnLst/>
            <a:rect l="l" t="t" r="r" b="b"/>
            <a:pathLst>
              <a:path w="1304290" h="963295">
                <a:moveTo>
                  <a:pt x="129757" y="721452"/>
                </a:moveTo>
                <a:lnTo>
                  <a:pt x="0" y="963294"/>
                </a:lnTo>
                <a:lnTo>
                  <a:pt x="99732" y="953008"/>
                </a:lnTo>
                <a:lnTo>
                  <a:pt x="62737" y="953008"/>
                </a:lnTo>
                <a:lnTo>
                  <a:pt x="28956" y="906780"/>
                </a:lnTo>
                <a:lnTo>
                  <a:pt x="114393" y="844366"/>
                </a:lnTo>
                <a:lnTo>
                  <a:pt x="151511" y="759460"/>
                </a:lnTo>
                <a:lnTo>
                  <a:pt x="153919" y="747357"/>
                </a:lnTo>
                <a:lnTo>
                  <a:pt x="151180" y="735751"/>
                </a:lnTo>
                <a:lnTo>
                  <a:pt x="143908" y="726209"/>
                </a:lnTo>
                <a:lnTo>
                  <a:pt x="129757" y="721452"/>
                </a:lnTo>
                <a:close/>
              </a:path>
              <a:path w="1304290" h="963295">
                <a:moveTo>
                  <a:pt x="114393" y="844366"/>
                </a:moveTo>
                <a:lnTo>
                  <a:pt x="28956" y="906780"/>
                </a:lnTo>
                <a:lnTo>
                  <a:pt x="62737" y="953008"/>
                </a:lnTo>
                <a:lnTo>
                  <a:pt x="78728" y="941324"/>
                </a:lnTo>
                <a:lnTo>
                  <a:pt x="72009" y="941324"/>
                </a:lnTo>
                <a:lnTo>
                  <a:pt x="42925" y="901446"/>
                </a:lnTo>
                <a:lnTo>
                  <a:pt x="91516" y="896700"/>
                </a:lnTo>
                <a:lnTo>
                  <a:pt x="114393" y="844366"/>
                </a:lnTo>
                <a:close/>
              </a:path>
              <a:path w="1304290" h="963295">
                <a:moveTo>
                  <a:pt x="248199" y="881399"/>
                </a:moveTo>
                <a:lnTo>
                  <a:pt x="147247" y="891258"/>
                </a:lnTo>
                <a:lnTo>
                  <a:pt x="62737" y="953008"/>
                </a:lnTo>
                <a:lnTo>
                  <a:pt x="99732" y="953008"/>
                </a:lnTo>
                <a:lnTo>
                  <a:pt x="246252" y="937894"/>
                </a:lnTo>
                <a:lnTo>
                  <a:pt x="258917" y="933384"/>
                </a:lnTo>
                <a:lnTo>
                  <a:pt x="267920" y="923948"/>
                </a:lnTo>
                <a:lnTo>
                  <a:pt x="271850" y="911283"/>
                </a:lnTo>
                <a:lnTo>
                  <a:pt x="267811" y="896514"/>
                </a:lnTo>
                <a:lnTo>
                  <a:pt x="259468" y="886377"/>
                </a:lnTo>
                <a:lnTo>
                  <a:pt x="248199" y="881399"/>
                </a:lnTo>
                <a:close/>
              </a:path>
              <a:path w="1304290" h="963295">
                <a:moveTo>
                  <a:pt x="91516" y="896700"/>
                </a:moveTo>
                <a:lnTo>
                  <a:pt x="42925" y="901446"/>
                </a:lnTo>
                <a:lnTo>
                  <a:pt x="72009" y="941324"/>
                </a:lnTo>
                <a:lnTo>
                  <a:pt x="91516" y="896700"/>
                </a:lnTo>
                <a:close/>
              </a:path>
              <a:path w="1304290" h="963295">
                <a:moveTo>
                  <a:pt x="147247" y="891258"/>
                </a:moveTo>
                <a:lnTo>
                  <a:pt x="91516" y="896700"/>
                </a:lnTo>
                <a:lnTo>
                  <a:pt x="72009" y="941324"/>
                </a:lnTo>
                <a:lnTo>
                  <a:pt x="78728" y="941324"/>
                </a:lnTo>
                <a:lnTo>
                  <a:pt x="147247" y="891258"/>
                </a:lnTo>
                <a:close/>
              </a:path>
              <a:path w="1304290" h="963295">
                <a:moveTo>
                  <a:pt x="1270254" y="0"/>
                </a:moveTo>
                <a:lnTo>
                  <a:pt x="114393" y="844366"/>
                </a:lnTo>
                <a:lnTo>
                  <a:pt x="91516" y="896700"/>
                </a:lnTo>
                <a:lnTo>
                  <a:pt x="147247" y="891258"/>
                </a:lnTo>
                <a:lnTo>
                  <a:pt x="1303909" y="46100"/>
                </a:lnTo>
                <a:lnTo>
                  <a:pt x="127025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456255"/>
            <a:ext cx="5766056" cy="861774"/>
          </a:xfrm>
        </p:spPr>
        <p:txBody>
          <a:bodyPr/>
          <a:lstStyle/>
          <a:p>
            <a:r>
              <a:rPr lang="es-ES" sz="2800" dirty="0"/>
              <a:t>Uso de madera de bloqueo entre el material de la </a:t>
            </a:r>
            <a:r>
              <a:rPr lang="es-ES" sz="2800" dirty="0" smtClean="0"/>
              <a:t>viga</a:t>
            </a:r>
            <a:endParaRPr lang="en-US" sz="28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57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556361" y="14910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ejemplo de apilado de formas de acero más pequeñas"/>
          <p:cNvSpPr/>
          <p:nvPr/>
        </p:nvSpPr>
        <p:spPr>
          <a:xfrm>
            <a:off x="5209670" y="1745743"/>
            <a:ext cx="2816479" cy="251193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ejemplo de apilado de formas de acero más pequeñas"/>
          <p:cNvSpPr/>
          <p:nvPr/>
        </p:nvSpPr>
        <p:spPr>
          <a:xfrm>
            <a:off x="5209670" y="4409618"/>
            <a:ext cx="2836417" cy="212725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Foto - ejemplo de apilado de formas de acero más pequeñas"/>
          <p:cNvSpPr/>
          <p:nvPr/>
        </p:nvSpPr>
        <p:spPr>
          <a:xfrm>
            <a:off x="1001486" y="2821269"/>
            <a:ext cx="3864483" cy="289826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213" y="1728899"/>
            <a:ext cx="4529987" cy="1029698"/>
          </a:xfrm>
        </p:spPr>
        <p:txBody>
          <a:bodyPr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ea typeface="+mn-ea"/>
              </a:rPr>
              <a:t>Apilamiento de piezas pequeñas de acero - </a:t>
            </a:r>
            <a:r>
              <a:rPr lang="es-ES" sz="2400" kern="1200" dirty="0" err="1">
                <a:ea typeface="+mn-ea"/>
              </a:rPr>
              <a:t>ángulares</a:t>
            </a:r>
            <a:endParaRPr lang="es-ES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58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499213" y="344000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2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765" y="1804997"/>
            <a:ext cx="8531860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530"/>
              </a:spcBef>
            </a:pPr>
            <a:endParaRPr lang="es-PR" sz="2400" dirty="0" smtClean="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000" dirty="0" smtClean="0">
                <a:latin typeface="Arial"/>
                <a:cs typeface="Arial"/>
              </a:rPr>
              <a:t>Inspeccionar antes del uso - en cada turno y durante el uso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000" dirty="0" smtClean="0">
                <a:latin typeface="Arial"/>
                <a:cs typeface="Arial"/>
              </a:rPr>
              <a:t>Descarte el equipo defectuoso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000" dirty="0" smtClean="0">
                <a:latin typeface="Arial"/>
                <a:cs typeface="Arial"/>
              </a:rPr>
              <a:t>No sobre cargue el sistema de aparejo o enlace</a:t>
            </a: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000" dirty="0" smtClean="0">
                <a:latin typeface="Arial"/>
                <a:cs typeface="Arial"/>
              </a:rPr>
              <a:t>Ganchos Especializados - Abrazaderas - debe haber aprobado sus pruebas</a:t>
            </a:r>
            <a:endParaRPr lang="es-PR" sz="2000" dirty="0">
              <a:latin typeface="Arial"/>
              <a:cs typeface="Arial"/>
            </a:endParaRPr>
          </a:p>
        </p:txBody>
      </p:sp>
      <p:sp>
        <p:nvSpPr>
          <p:cNvPr id="5" name="object 5" title="Foto - Marcación en la cadena"/>
          <p:cNvSpPr/>
          <p:nvPr/>
        </p:nvSpPr>
        <p:spPr>
          <a:xfrm>
            <a:off x="3847972" y="3914521"/>
            <a:ext cx="3756532" cy="199669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Foto - Marcación en la cadena"/>
          <p:cNvSpPr/>
          <p:nvPr/>
        </p:nvSpPr>
        <p:spPr>
          <a:xfrm>
            <a:off x="777087" y="3914584"/>
            <a:ext cx="2849626" cy="187921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49117" y="6463070"/>
            <a:ext cx="41186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5"/>
              </a:rPr>
              <a:t>Link to Alloy Steel Chain Slings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5651" y="381000"/>
            <a:ext cx="8031276" cy="1654299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7795" algn="l"/>
              </a:tabLst>
              <a:defRPr/>
            </a:pPr>
            <a:r>
              <a:rPr lang="es-PR" kern="1200" dirty="0">
                <a:ea typeface="+mn-ea"/>
              </a:rPr>
              <a:t>Equipo para el Manejo de Materiales</a:t>
            </a:r>
            <a:br>
              <a:rPr lang="es-PR" kern="1200" dirty="0">
                <a:ea typeface="+mn-ea"/>
              </a:rPr>
            </a:br>
            <a:r>
              <a:rPr lang="es-PR" sz="2400" kern="1200" dirty="0">
                <a:ea typeface="+mn-ea"/>
              </a:rPr>
              <a:t>Módulo </a:t>
            </a:r>
            <a:r>
              <a:rPr lang="es-PR" sz="2400" kern="1200" dirty="0" smtClean="0">
                <a:ea typeface="+mn-ea"/>
              </a:rPr>
              <a:t>3 – </a:t>
            </a:r>
            <a:br>
              <a:rPr lang="es-PR" sz="2400" kern="1200" dirty="0" smtClean="0">
                <a:ea typeface="+mn-ea"/>
              </a:rPr>
            </a:br>
            <a:r>
              <a:rPr lang="en-US" sz="2800" dirty="0" smtClean="0">
                <a:solidFill>
                  <a:schemeClr val="tx1"/>
                </a:solidFill>
              </a:rPr>
              <a:t>Cadenas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5814" y="6002872"/>
            <a:ext cx="27186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spc="-10" dirty="0" smtClean="0">
                <a:latin typeface="Arial"/>
                <a:cs typeface="Arial"/>
              </a:rPr>
              <a:t>Marcación en la cadena</a:t>
            </a:r>
            <a:endParaRPr lang="es-PR" sz="1400" dirty="0">
              <a:latin typeface="Arial"/>
              <a:cs typeface="Arial"/>
            </a:endParaRPr>
          </a:p>
        </p:txBody>
      </p:sp>
      <p:pic>
        <p:nvPicPr>
          <p:cNvPr id="3" name="Picture 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110594"/>
            <a:ext cx="6173897" cy="26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Foto - Piezas HSS circulares almacenados para la fabricación - -Piezas de madera son utilizadas para prevenir que los piezas rueden"/>
          <p:cNvSpPr/>
          <p:nvPr/>
        </p:nvSpPr>
        <p:spPr>
          <a:xfrm>
            <a:off x="3701163" y="1940804"/>
            <a:ext cx="4220845" cy="38583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629" y="2383993"/>
            <a:ext cx="2837180" cy="4255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495" marR="298443">
              <a:spcBef>
                <a:spcPts val="1431"/>
              </a:spcBef>
            </a:pPr>
            <a:r>
              <a:rPr lang="es-PR" sz="2400" dirty="0" smtClean="0">
                <a:latin typeface="Arial"/>
                <a:cs typeface="Arial"/>
              </a:rPr>
              <a:t>Piezas </a:t>
            </a:r>
            <a:r>
              <a:rPr lang="es-PR" sz="2400" dirty="0" smtClean="0">
                <a:latin typeface="Arial"/>
                <a:cs typeface="Arial"/>
              </a:rPr>
              <a:t>de acero circulares (HSS, High </a:t>
            </a:r>
            <a:r>
              <a:rPr lang="es-PR" sz="2400" dirty="0" err="1" smtClean="0">
                <a:latin typeface="Arial"/>
                <a:cs typeface="Arial"/>
              </a:rPr>
              <a:t>Speed</a:t>
            </a:r>
            <a:r>
              <a:rPr lang="es-PR" sz="2400" dirty="0" smtClean="0">
                <a:latin typeface="Arial"/>
                <a:cs typeface="Arial"/>
              </a:rPr>
              <a:t> Steel) deben ser colocadas en estanterías o apuntaladas o colocadas juntas sobre madera</a:t>
            </a:r>
            <a:endParaRPr lang="es-PR" sz="2400" dirty="0" smtClean="0">
              <a:latin typeface="Times New Roman"/>
              <a:cs typeface="Times New Roman"/>
            </a:endParaRPr>
          </a:p>
          <a:p>
            <a:pPr marL="1346801">
              <a:spcBef>
                <a:spcPts val="1455"/>
              </a:spcBef>
            </a:pPr>
            <a:r>
              <a:rPr lang="es-PR" sz="2400" dirty="0" smtClean="0">
                <a:latin typeface="Arial"/>
                <a:cs typeface="Arial"/>
              </a:rPr>
              <a:t>Pieza de madera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6924" y="5867547"/>
            <a:ext cx="54160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600" spc="-15" dirty="0" smtClean="0">
                <a:latin typeface="Arial"/>
                <a:cs typeface="Arial"/>
              </a:rPr>
              <a:t>Piezas </a:t>
            </a:r>
            <a:r>
              <a:rPr lang="es-ES" sz="1600" spc="-15" dirty="0">
                <a:latin typeface="Arial"/>
                <a:cs typeface="Arial"/>
              </a:rPr>
              <a:t>HSS </a:t>
            </a:r>
            <a:r>
              <a:rPr lang="es-ES" sz="1600" spc="-15" dirty="0" smtClean="0">
                <a:latin typeface="Arial"/>
                <a:cs typeface="Arial"/>
              </a:rPr>
              <a:t>circulares </a:t>
            </a:r>
            <a:r>
              <a:rPr lang="es-ES" sz="1600" spc="-15" dirty="0">
                <a:latin typeface="Arial"/>
                <a:cs typeface="Arial"/>
              </a:rPr>
              <a:t>almacenados para la fabricación</a:t>
            </a:r>
          </a:p>
          <a:p>
            <a:pPr marL="12700"/>
            <a:r>
              <a:rPr lang="es-ES" sz="1600" spc="-15" dirty="0" smtClean="0">
                <a:latin typeface="Arial"/>
                <a:cs typeface="Arial"/>
              </a:rPr>
              <a:t>-Piezas de madera son utilizadas para </a:t>
            </a:r>
            <a:r>
              <a:rPr lang="es-ES" sz="1600" spc="-15" dirty="0">
                <a:latin typeface="Arial"/>
                <a:cs typeface="Arial"/>
              </a:rPr>
              <a:t>prevenir que los </a:t>
            </a:r>
            <a:r>
              <a:rPr lang="es-ES" sz="1600" spc="-15" dirty="0" smtClean="0">
                <a:latin typeface="Arial"/>
                <a:cs typeface="Arial"/>
              </a:rPr>
              <a:t>piezas </a:t>
            </a:r>
            <a:r>
              <a:rPr lang="es-ES" sz="1600" spc="-15" dirty="0">
                <a:latin typeface="Arial"/>
                <a:cs typeface="Arial"/>
              </a:rPr>
              <a:t>rueden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 title="flecha roja que apunta a pieza de madera"/>
          <p:cNvSpPr/>
          <p:nvPr/>
        </p:nvSpPr>
        <p:spPr>
          <a:xfrm>
            <a:off x="3124200" y="4537456"/>
            <a:ext cx="2243712" cy="1613026"/>
          </a:xfrm>
          <a:custGeom>
            <a:avLst/>
            <a:gdLst/>
            <a:ahLst/>
            <a:cxnLst/>
            <a:rect l="l" t="t" r="r" b="b"/>
            <a:pathLst>
              <a:path w="2310765" h="1068070">
                <a:moveTo>
                  <a:pt x="2204917" y="44129"/>
                </a:moveTo>
                <a:lnTo>
                  <a:pt x="0" y="1033145"/>
                </a:lnTo>
                <a:lnTo>
                  <a:pt x="15620" y="1067930"/>
                </a:lnTo>
                <a:lnTo>
                  <a:pt x="2219799" y="79258"/>
                </a:lnTo>
                <a:lnTo>
                  <a:pt x="2241983" y="48302"/>
                </a:lnTo>
                <a:lnTo>
                  <a:pt x="2204917" y="44129"/>
                </a:lnTo>
                <a:close/>
              </a:path>
              <a:path w="2310765" h="1068070">
                <a:moveTo>
                  <a:pt x="2292943" y="15621"/>
                </a:moveTo>
                <a:lnTo>
                  <a:pt x="2268473" y="15621"/>
                </a:lnTo>
                <a:lnTo>
                  <a:pt x="2284095" y="50419"/>
                </a:lnTo>
                <a:lnTo>
                  <a:pt x="2219799" y="79258"/>
                </a:lnTo>
                <a:lnTo>
                  <a:pt x="2183765" y="129540"/>
                </a:lnTo>
                <a:lnTo>
                  <a:pt x="2180247" y="140984"/>
                </a:lnTo>
                <a:lnTo>
                  <a:pt x="2184037" y="152070"/>
                </a:lnTo>
                <a:lnTo>
                  <a:pt x="2196600" y="158502"/>
                </a:lnTo>
                <a:lnTo>
                  <a:pt x="2207411" y="157697"/>
                </a:lnTo>
                <a:lnTo>
                  <a:pt x="2214753" y="151765"/>
                </a:lnTo>
                <a:lnTo>
                  <a:pt x="2310765" y="17526"/>
                </a:lnTo>
                <a:lnTo>
                  <a:pt x="2292943" y="15621"/>
                </a:lnTo>
                <a:close/>
              </a:path>
              <a:path w="2310765" h="1068070">
                <a:moveTo>
                  <a:pt x="2241983" y="48302"/>
                </a:moveTo>
                <a:lnTo>
                  <a:pt x="2219799" y="79258"/>
                </a:lnTo>
                <a:lnTo>
                  <a:pt x="2280697" y="51943"/>
                </a:lnTo>
                <a:lnTo>
                  <a:pt x="2274316" y="51943"/>
                </a:lnTo>
                <a:lnTo>
                  <a:pt x="2241983" y="48302"/>
                </a:lnTo>
                <a:close/>
              </a:path>
              <a:path w="2310765" h="1068070">
                <a:moveTo>
                  <a:pt x="2260854" y="21971"/>
                </a:moveTo>
                <a:lnTo>
                  <a:pt x="2241983" y="48302"/>
                </a:lnTo>
                <a:lnTo>
                  <a:pt x="2274316" y="51943"/>
                </a:lnTo>
                <a:lnTo>
                  <a:pt x="2260854" y="21971"/>
                </a:lnTo>
                <a:close/>
              </a:path>
              <a:path w="2310765" h="1068070">
                <a:moveTo>
                  <a:pt x="2271324" y="21971"/>
                </a:moveTo>
                <a:lnTo>
                  <a:pt x="2260854" y="21971"/>
                </a:lnTo>
                <a:lnTo>
                  <a:pt x="2274316" y="51943"/>
                </a:lnTo>
                <a:lnTo>
                  <a:pt x="2280697" y="51943"/>
                </a:lnTo>
                <a:lnTo>
                  <a:pt x="2284095" y="50419"/>
                </a:lnTo>
                <a:lnTo>
                  <a:pt x="2271324" y="21971"/>
                </a:lnTo>
                <a:close/>
              </a:path>
              <a:path w="2310765" h="1068070">
                <a:moveTo>
                  <a:pt x="2268473" y="15621"/>
                </a:moveTo>
                <a:lnTo>
                  <a:pt x="2204917" y="44129"/>
                </a:lnTo>
                <a:lnTo>
                  <a:pt x="2241983" y="48302"/>
                </a:lnTo>
                <a:lnTo>
                  <a:pt x="2260854" y="21971"/>
                </a:lnTo>
                <a:lnTo>
                  <a:pt x="2271324" y="21971"/>
                </a:lnTo>
                <a:lnTo>
                  <a:pt x="2268473" y="15621"/>
                </a:lnTo>
                <a:close/>
              </a:path>
              <a:path w="2310765" h="1068070">
                <a:moveTo>
                  <a:pt x="2146808" y="0"/>
                </a:moveTo>
                <a:lnTo>
                  <a:pt x="2133993" y="3249"/>
                </a:lnTo>
                <a:lnTo>
                  <a:pt x="2126359" y="13773"/>
                </a:lnTo>
                <a:lnTo>
                  <a:pt x="2128479" y="28067"/>
                </a:lnTo>
                <a:lnTo>
                  <a:pt x="2137224" y="36507"/>
                </a:lnTo>
                <a:lnTo>
                  <a:pt x="2204917" y="44129"/>
                </a:lnTo>
                <a:lnTo>
                  <a:pt x="2268473" y="15621"/>
                </a:lnTo>
                <a:lnTo>
                  <a:pt x="2292943" y="15621"/>
                </a:lnTo>
                <a:lnTo>
                  <a:pt x="2146808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510808"/>
            <a:ext cx="2907324" cy="804829"/>
          </a:xfrm>
        </p:spPr>
        <p:txBody>
          <a:bodyPr/>
          <a:lstStyle/>
          <a:p>
            <a:pPr marL="190495" marR="0" lvl="0" indent="-1784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400" kern="1200" dirty="0">
                <a:ea typeface="+mn-ea"/>
              </a:rPr>
              <a:t>Apilamiento de Tubos de Acero</a:t>
            </a:r>
            <a:endParaRPr lang="es-PR" sz="2400" b="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59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524000" y="40794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0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22" y="6461205"/>
            <a:ext cx="196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025668"/>
            <a:ext cx="778158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1" indent="-342891">
              <a:buClr>
                <a:srgbClr val="0C2FB8"/>
              </a:buClr>
              <a:buFont typeface="Wingdings"/>
              <a:buChar char=""/>
              <a:tabLst>
                <a:tab pos="355591" algn="l"/>
              </a:tabLst>
            </a:pPr>
            <a:r>
              <a:rPr lang="es-ES" sz="2000" dirty="0" smtClean="0">
                <a:latin typeface="Arial"/>
                <a:cs typeface="Arial"/>
              </a:rPr>
              <a:t>Las </a:t>
            </a:r>
            <a:r>
              <a:rPr lang="es-ES" sz="2000" dirty="0">
                <a:latin typeface="Arial"/>
                <a:cs typeface="Arial"/>
              </a:rPr>
              <a:t>bobinas de acero deben ser </a:t>
            </a:r>
            <a:r>
              <a:rPr lang="es-ES" sz="2000" dirty="0" smtClean="0">
                <a:latin typeface="Arial"/>
                <a:cs typeface="Arial"/>
              </a:rPr>
              <a:t>fijadas con madera </a:t>
            </a:r>
            <a:r>
              <a:rPr lang="es-ES" sz="2000" dirty="0">
                <a:latin typeface="Arial"/>
                <a:cs typeface="Arial"/>
              </a:rPr>
              <a:t>para evitar el movimiento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 title="Foto - Bobinas de acero que pesan 10 toneladas, se fijan con madera para evitar que rueden"/>
          <p:cNvSpPr/>
          <p:nvPr/>
        </p:nvSpPr>
        <p:spPr>
          <a:xfrm>
            <a:off x="2150875" y="2694841"/>
            <a:ext cx="4724781" cy="368261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6011" y="6430427"/>
            <a:ext cx="70911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1400" dirty="0" smtClean="0">
                <a:latin typeface="Arial"/>
                <a:cs typeface="Arial"/>
              </a:rPr>
              <a:t>Bobinas de acero que pesan 10 toneladas, se fijan con madera para evitar que rueden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878" y="5395315"/>
            <a:ext cx="14090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R" sz="1400" spc="-11" dirty="0" smtClean="0">
                <a:latin typeface="Arial"/>
                <a:cs typeface="Arial"/>
              </a:rPr>
              <a:t>Maderas con huella cónica </a:t>
            </a:r>
            <a:endParaRPr lang="es-PR" sz="1400" dirty="0">
              <a:latin typeface="Arial"/>
              <a:cs typeface="Arial"/>
            </a:endParaRPr>
          </a:p>
        </p:txBody>
      </p:sp>
      <p:sp>
        <p:nvSpPr>
          <p:cNvPr id="9" name="object 9" title="Foto - Flecha roja que apunta a maderas con huella conica"/>
          <p:cNvSpPr/>
          <p:nvPr/>
        </p:nvSpPr>
        <p:spPr>
          <a:xfrm>
            <a:off x="1811405" y="5503037"/>
            <a:ext cx="2501265" cy="515620"/>
          </a:xfrm>
          <a:custGeom>
            <a:avLst/>
            <a:gdLst/>
            <a:ahLst/>
            <a:cxnLst/>
            <a:rect l="l" t="t" r="r" b="b"/>
            <a:pathLst>
              <a:path w="2501265" h="515620">
                <a:moveTo>
                  <a:pt x="2393372" y="457898"/>
                </a:moveTo>
                <a:lnTo>
                  <a:pt x="2326043" y="483960"/>
                </a:lnTo>
                <a:lnTo>
                  <a:pt x="2321928" y="494192"/>
                </a:lnTo>
                <a:lnTo>
                  <a:pt x="2324506" y="508086"/>
                </a:lnTo>
                <a:lnTo>
                  <a:pt x="2334261" y="515061"/>
                </a:lnTo>
                <a:lnTo>
                  <a:pt x="2346452" y="514731"/>
                </a:lnTo>
                <a:lnTo>
                  <a:pt x="2468179" y="469734"/>
                </a:lnTo>
                <a:lnTo>
                  <a:pt x="2460752" y="469734"/>
                </a:lnTo>
                <a:lnTo>
                  <a:pt x="2393372" y="457898"/>
                </a:lnTo>
                <a:close/>
              </a:path>
              <a:path w="2501265" h="515620">
                <a:moveTo>
                  <a:pt x="2427219" y="444797"/>
                </a:moveTo>
                <a:lnTo>
                  <a:pt x="2393372" y="457898"/>
                </a:lnTo>
                <a:lnTo>
                  <a:pt x="2460752" y="469734"/>
                </a:lnTo>
                <a:lnTo>
                  <a:pt x="2461493" y="465518"/>
                </a:lnTo>
                <a:lnTo>
                  <a:pt x="2451735" y="465518"/>
                </a:lnTo>
                <a:lnTo>
                  <a:pt x="2427219" y="444797"/>
                </a:lnTo>
                <a:close/>
              </a:path>
              <a:path w="2501265" h="515620">
                <a:moveTo>
                  <a:pt x="2367155" y="347076"/>
                </a:moveTo>
                <a:lnTo>
                  <a:pt x="2356269" y="348714"/>
                </a:lnTo>
                <a:lnTo>
                  <a:pt x="2345424" y="358003"/>
                </a:lnTo>
                <a:lnTo>
                  <a:pt x="2344389" y="369769"/>
                </a:lnTo>
                <a:lnTo>
                  <a:pt x="2350643" y="380072"/>
                </a:lnTo>
                <a:lnTo>
                  <a:pt x="2397887" y="420004"/>
                </a:lnTo>
                <a:lnTo>
                  <a:pt x="2467356" y="432206"/>
                </a:lnTo>
                <a:lnTo>
                  <a:pt x="2460752" y="469734"/>
                </a:lnTo>
                <a:lnTo>
                  <a:pt x="2468179" y="469734"/>
                </a:lnTo>
                <a:lnTo>
                  <a:pt x="2501265" y="457504"/>
                </a:lnTo>
                <a:lnTo>
                  <a:pt x="2375281" y="350977"/>
                </a:lnTo>
                <a:lnTo>
                  <a:pt x="2367155" y="347076"/>
                </a:lnTo>
                <a:close/>
              </a:path>
              <a:path w="2501265" h="515620">
                <a:moveTo>
                  <a:pt x="2457450" y="433095"/>
                </a:moveTo>
                <a:lnTo>
                  <a:pt x="2427219" y="444797"/>
                </a:lnTo>
                <a:lnTo>
                  <a:pt x="2451735" y="465518"/>
                </a:lnTo>
                <a:lnTo>
                  <a:pt x="2457450" y="433095"/>
                </a:lnTo>
                <a:close/>
              </a:path>
              <a:path w="2501265" h="515620">
                <a:moveTo>
                  <a:pt x="2467199" y="433095"/>
                </a:moveTo>
                <a:lnTo>
                  <a:pt x="2457450" y="433095"/>
                </a:lnTo>
                <a:lnTo>
                  <a:pt x="2451735" y="465518"/>
                </a:lnTo>
                <a:lnTo>
                  <a:pt x="2461493" y="465518"/>
                </a:lnTo>
                <a:lnTo>
                  <a:pt x="2467199" y="433095"/>
                </a:lnTo>
                <a:close/>
              </a:path>
              <a:path w="2501265" h="515620">
                <a:moveTo>
                  <a:pt x="6604" y="0"/>
                </a:moveTo>
                <a:lnTo>
                  <a:pt x="0" y="37465"/>
                </a:lnTo>
                <a:lnTo>
                  <a:pt x="2393372" y="457898"/>
                </a:lnTo>
                <a:lnTo>
                  <a:pt x="2427219" y="444797"/>
                </a:lnTo>
                <a:lnTo>
                  <a:pt x="2397887" y="420004"/>
                </a:lnTo>
                <a:lnTo>
                  <a:pt x="6604" y="0"/>
                </a:lnTo>
                <a:close/>
              </a:path>
              <a:path w="2501265" h="515620">
                <a:moveTo>
                  <a:pt x="2397887" y="420004"/>
                </a:moveTo>
                <a:lnTo>
                  <a:pt x="2427219" y="444797"/>
                </a:lnTo>
                <a:lnTo>
                  <a:pt x="2457450" y="433095"/>
                </a:lnTo>
                <a:lnTo>
                  <a:pt x="2467199" y="433095"/>
                </a:lnTo>
                <a:lnTo>
                  <a:pt x="2467356" y="432206"/>
                </a:lnTo>
                <a:lnTo>
                  <a:pt x="2397887" y="420004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460408" y="444199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618273"/>
            <a:ext cx="1659125" cy="369332"/>
          </a:xfrm>
        </p:spPr>
        <p:txBody>
          <a:bodyPr/>
          <a:lstStyle/>
          <a:p>
            <a:r>
              <a:rPr lang="en-US" sz="2400" dirty="0" err="1"/>
              <a:t>Bobinas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7612" y="2078447"/>
            <a:ext cx="7996171" cy="103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4">
              <a:spcBef>
                <a:spcPts val="1911"/>
              </a:spcBef>
            </a:pPr>
            <a:endParaRPr sz="200" dirty="0">
              <a:latin typeface="Arial"/>
              <a:cs typeface="Arial"/>
            </a:endParaRPr>
          </a:p>
          <a:p>
            <a:pPr marL="498462" marR="5080" indent="-457189">
              <a:lnSpc>
                <a:spcPts val="2591"/>
              </a:lnSpc>
              <a:buClr>
                <a:srgbClr val="0C2FB8"/>
              </a:buClr>
              <a:buFont typeface="Wingdings"/>
              <a:buChar char=""/>
              <a:tabLst>
                <a:tab pos="499097" algn="l"/>
                <a:tab pos="5295768" algn="l"/>
              </a:tabLst>
            </a:pPr>
            <a:r>
              <a:rPr lang="es-ES" sz="2000" dirty="0">
                <a:latin typeface="Arial"/>
                <a:cs typeface="Arial"/>
              </a:rPr>
              <a:t>Asegure el material almacenado </a:t>
            </a:r>
            <a:r>
              <a:rPr lang="es-ES" sz="2000" dirty="0" smtClean="0">
                <a:latin typeface="Arial"/>
                <a:cs typeface="Arial"/>
              </a:rPr>
              <a:t>en </a:t>
            </a:r>
            <a:r>
              <a:rPr lang="es-ES" sz="2000" dirty="0">
                <a:latin typeface="Arial"/>
                <a:cs typeface="Arial"/>
              </a:rPr>
              <a:t>apilando</a:t>
            </a:r>
            <a:r>
              <a:rPr lang="es-ES" sz="2000" dirty="0" smtClean="0">
                <a:latin typeface="Arial"/>
                <a:cs typeface="Arial"/>
              </a:rPr>
              <a:t>, estantería, piezas de madera </a:t>
            </a:r>
            <a:r>
              <a:rPr lang="es-ES" sz="2000" dirty="0">
                <a:latin typeface="Arial"/>
                <a:cs typeface="Arial"/>
              </a:rPr>
              <a:t>o </a:t>
            </a:r>
            <a:r>
              <a:rPr lang="es-ES" sz="2000" dirty="0" smtClean="0">
                <a:latin typeface="Arial"/>
                <a:cs typeface="Arial"/>
              </a:rPr>
              <a:t>entrelazados </a:t>
            </a:r>
            <a:r>
              <a:rPr lang="es-ES" sz="2000" dirty="0">
                <a:latin typeface="Arial"/>
                <a:cs typeface="Arial"/>
              </a:rPr>
              <a:t>para evitar que </a:t>
            </a:r>
            <a:r>
              <a:rPr lang="es-ES" sz="2000" dirty="0" smtClean="0">
                <a:latin typeface="Arial"/>
                <a:cs typeface="Arial"/>
              </a:rPr>
              <a:t>estos se caigan</a:t>
            </a:r>
            <a:endParaRPr lang="es-ES" sz="2000" dirty="0">
              <a:latin typeface="Arial"/>
              <a:cs typeface="Arial"/>
            </a:endParaRPr>
          </a:p>
          <a:p>
            <a:pPr marL="498462" marR="5080" indent="-457189">
              <a:lnSpc>
                <a:spcPts val="2591"/>
              </a:lnSpc>
              <a:buClr>
                <a:srgbClr val="0C2FB8"/>
              </a:buClr>
              <a:buFont typeface="Wingdings"/>
              <a:buChar char=""/>
              <a:tabLst>
                <a:tab pos="499097" algn="l"/>
                <a:tab pos="5295768" algn="l"/>
              </a:tabLst>
            </a:pPr>
            <a:r>
              <a:rPr lang="es-ES" sz="2000" dirty="0" smtClean="0">
                <a:latin typeface="Arial"/>
                <a:cs typeface="Arial"/>
              </a:rPr>
              <a:t>Publique los </a:t>
            </a:r>
            <a:r>
              <a:rPr lang="es-ES" sz="2000" dirty="0">
                <a:latin typeface="Arial"/>
                <a:cs typeface="Arial"/>
              </a:rPr>
              <a:t>límites de carga segura de pisos y </a:t>
            </a:r>
            <a:r>
              <a:rPr lang="es-ES" sz="2000" dirty="0" smtClean="0">
                <a:latin typeface="Arial"/>
                <a:cs typeface="Arial"/>
              </a:rPr>
              <a:t>estanterías.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734" y="6337151"/>
            <a:ext cx="20726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200" dirty="0">
                <a:latin typeface="Arial"/>
                <a:cs typeface="Arial"/>
              </a:rPr>
              <a:t>Fuente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OSHA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322</a:t>
            </a:r>
            <a:r>
              <a:rPr sz="1200" spc="11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1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2004</a:t>
            </a:r>
          </a:p>
        </p:txBody>
      </p:sp>
      <p:sp>
        <p:nvSpPr>
          <p:cNvPr id="6" name="object 6" title="Signo - este piso soportara con seguridad una carga de 100 libras por pie cuadrado"/>
          <p:cNvSpPr/>
          <p:nvPr/>
        </p:nvSpPr>
        <p:spPr>
          <a:xfrm>
            <a:off x="6272279" y="3436940"/>
            <a:ext cx="2511425" cy="279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Foto - Ejamplo de almacenamiento seguro de materiales diversos utilizados en el taller de fabricacion "/>
          <p:cNvSpPr/>
          <p:nvPr/>
        </p:nvSpPr>
        <p:spPr>
          <a:xfrm>
            <a:off x="2971800" y="3436873"/>
            <a:ext cx="32004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title="Foto - Ejamplo de almacenamiento seguro de materiales diversos utilizados en el taller de fabricacion "/>
          <p:cNvSpPr/>
          <p:nvPr/>
        </p:nvSpPr>
        <p:spPr>
          <a:xfrm>
            <a:off x="196723" y="3436876"/>
            <a:ext cx="2675128" cy="14128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471" y="1530212"/>
            <a:ext cx="8031276" cy="369332"/>
          </a:xfrm>
        </p:spPr>
        <p:txBody>
          <a:bodyPr/>
          <a:lstStyle/>
          <a:p>
            <a:pPr marL="41274" marR="0" lvl="0" indent="0" algn="l" defTabSz="914400" rtl="0" eaLnBrk="1" fontAlgn="auto" latinLnBrk="0" hangingPunct="1">
              <a:lnSpc>
                <a:spcPct val="100000"/>
              </a:lnSpc>
              <a:spcBef>
                <a:spcPts val="19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ea typeface="+mn-ea"/>
              </a:rPr>
              <a:t>Almacenamiento</a:t>
            </a:r>
            <a:r>
              <a:rPr lang="en-US" sz="2400" kern="1200" dirty="0">
                <a:ea typeface="+mn-ea"/>
              </a:rPr>
              <a:t> de </a:t>
            </a:r>
            <a:r>
              <a:rPr lang="en-US" sz="2400" kern="1200" dirty="0" err="1" smtClean="0">
                <a:ea typeface="+mn-ea"/>
              </a:rPr>
              <a:t>Materiales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61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458804" y="462290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522" y="1655802"/>
            <a:ext cx="7116278" cy="369332"/>
          </a:xfrm>
        </p:spPr>
        <p:txBody>
          <a:bodyPr/>
          <a:lstStyle/>
          <a:p>
            <a:pPr marL="41274" marR="0" lvl="0" indent="0" algn="l" defTabSz="914400" rtl="0" eaLnBrk="1" fontAlgn="auto" latinLnBrk="0" hangingPunct="1">
              <a:lnSpc>
                <a:spcPct val="100000"/>
              </a:lnSpc>
              <a:spcBef>
                <a:spcPts val="19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ea typeface="+mn-ea"/>
              </a:rPr>
              <a:t>Almacenamiento</a:t>
            </a:r>
            <a:r>
              <a:rPr lang="en-US" sz="2400" kern="1200" dirty="0">
                <a:ea typeface="+mn-ea"/>
              </a:rPr>
              <a:t> de </a:t>
            </a:r>
            <a:r>
              <a:rPr lang="en-US" sz="2400" kern="1200" dirty="0" err="1">
                <a:ea typeface="+mn-ea"/>
              </a:rPr>
              <a:t>Materiales</a:t>
            </a:r>
            <a:r>
              <a:rPr lang="en-US" sz="2400" kern="1200" dirty="0">
                <a:ea typeface="+mn-ea"/>
              </a:rPr>
              <a:t> – Combustibles </a:t>
            </a:r>
            <a:endParaRPr lang="en-US" sz="2400" b="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62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2209800"/>
            <a:ext cx="6884767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 smtClean="0">
                <a:latin typeface="Arial"/>
                <a:cs typeface="Arial"/>
              </a:rPr>
              <a:t>Almacene </a:t>
            </a:r>
            <a:r>
              <a:rPr lang="es-ES" sz="2400" dirty="0">
                <a:latin typeface="Arial"/>
                <a:cs typeface="Arial"/>
              </a:rPr>
              <a:t>el combustible en recipientes portátiles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T</a:t>
            </a:r>
            <a:r>
              <a:rPr lang="es-ES" sz="2400" dirty="0" smtClean="0">
                <a:latin typeface="Arial"/>
                <a:cs typeface="Arial"/>
              </a:rPr>
              <a:t>ransporte la gasolina en los contenedores que requiere la USDOT</a:t>
            </a:r>
            <a:endParaRPr lang="es-ES" sz="2400" dirty="0">
              <a:latin typeface="Arial"/>
              <a:cs typeface="Arial"/>
            </a:endParaRP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Tamaño del tanque - 8 galones o menos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A</a:t>
            </a:r>
            <a:r>
              <a:rPr lang="es-ES" sz="2400" dirty="0" smtClean="0">
                <a:latin typeface="Arial"/>
                <a:cs typeface="Arial"/>
              </a:rPr>
              <a:t>probado </a:t>
            </a:r>
            <a:r>
              <a:rPr lang="es-ES" sz="2400" dirty="0">
                <a:latin typeface="Arial"/>
                <a:cs typeface="Arial"/>
              </a:rPr>
              <a:t>por OSHA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Aprobado por USDOT - (</a:t>
            </a:r>
            <a:r>
              <a:rPr lang="es-ES" sz="2400" dirty="0" smtClean="0">
                <a:latin typeface="Arial"/>
                <a:cs typeface="Arial"/>
              </a:rPr>
              <a:t>sello-impreso)</a:t>
            </a:r>
            <a:endParaRPr lang="es-ES" sz="2400" dirty="0">
              <a:latin typeface="Arial"/>
              <a:cs typeface="Arial"/>
            </a:endParaRP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Contenedores de combustible </a:t>
            </a:r>
            <a:r>
              <a:rPr lang="es-ES" sz="2400" dirty="0" smtClean="0">
                <a:latin typeface="Arial"/>
                <a:cs typeface="Arial"/>
              </a:rPr>
              <a:t>Diésel</a:t>
            </a:r>
            <a:endParaRPr lang="es-ES" sz="2400" dirty="0">
              <a:latin typeface="Arial"/>
              <a:cs typeface="Arial"/>
            </a:endParaRP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El tamaño del tanque - 119 galones o menos</a:t>
            </a:r>
          </a:p>
          <a:p>
            <a:pPr marL="384165" indent="-342891">
              <a:buClr>
                <a:srgbClr val="0C2FB8"/>
              </a:buClr>
              <a:buFont typeface="Wingdings"/>
              <a:buChar char=""/>
              <a:tabLst>
                <a:tab pos="384801" algn="l"/>
              </a:tabLst>
            </a:pPr>
            <a:r>
              <a:rPr lang="es-ES" sz="2400" dirty="0">
                <a:latin typeface="Arial"/>
                <a:cs typeface="Arial"/>
              </a:rPr>
              <a:t>Excepto para el uso de contenedor especificado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24459" y="236468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0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Foto - adultos estudiantes en una formacion"/>
          <p:cNvSpPr/>
          <p:nvPr/>
        </p:nvSpPr>
        <p:spPr>
          <a:xfrm>
            <a:off x="4579623" y="1648778"/>
            <a:ext cx="4118229" cy="398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324" y="2428922"/>
            <a:ext cx="3814476" cy="2400657"/>
          </a:xfrm>
        </p:spPr>
        <p:txBody>
          <a:bodyPr/>
          <a:lstStyle/>
          <a:p>
            <a:pPr>
              <a:tabLst>
                <a:tab pos="804525" algn="l"/>
                <a:tab pos="2368491" algn="l"/>
              </a:tabLst>
            </a:pPr>
            <a:r>
              <a:rPr lang="es-ES" sz="4800" dirty="0"/>
              <a:t> </a:t>
            </a:r>
            <a:r>
              <a:rPr lang="es-ES" dirty="0"/>
              <a:t>Preguntas	</a:t>
            </a:r>
            <a:br>
              <a:rPr lang="es-ES" dirty="0"/>
            </a:br>
            <a:r>
              <a:rPr lang="es-ES" dirty="0"/>
              <a:t>y Respuestas</a:t>
            </a:r>
            <a:br>
              <a:rPr lang="es-ES" dirty="0"/>
            </a:br>
            <a:r>
              <a:rPr lang="es-ES" dirty="0"/>
              <a:t>Almacenamiento </a:t>
            </a:r>
            <a:br>
              <a:rPr lang="es-ES" dirty="0"/>
            </a:br>
            <a:r>
              <a:rPr lang="es-ES" dirty="0"/>
              <a:t>de Materiales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63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513651" y="360532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1000" y="3200400"/>
            <a:ext cx="9144000" cy="9233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dirty="0" smtClean="0"/>
              <a:t>Tome un Estiramiento!</a:t>
            </a:r>
            <a:endParaRPr lang="es-PR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399022" y="6645871"/>
            <a:ext cx="22161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399"/>
            <a:r>
              <a:rPr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5278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30617"/>
            <a:ext cx="7511415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sz="2400" dirty="0">
              <a:latin typeface="Arial"/>
              <a:cs typeface="Arial"/>
            </a:endParaRP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2000" dirty="0" smtClean="0">
                <a:latin typeface="Arial"/>
                <a:cs typeface="Arial"/>
              </a:rPr>
              <a:t>Adjuntar </a:t>
            </a:r>
            <a:r>
              <a:rPr lang="es-PR" sz="2000" dirty="0">
                <a:latin typeface="Arial"/>
                <a:cs typeface="Arial"/>
              </a:rPr>
              <a:t>la </a:t>
            </a:r>
            <a:r>
              <a:rPr lang="es-PR" sz="2000" dirty="0" smtClean="0">
                <a:latin typeface="Arial"/>
                <a:cs typeface="Arial"/>
              </a:rPr>
              <a:t>etiqueta </a:t>
            </a:r>
            <a:r>
              <a:rPr lang="es-PR" sz="2000" dirty="0">
                <a:latin typeface="Arial"/>
                <a:cs typeface="Arial"/>
              </a:rPr>
              <a:t>de identificación </a:t>
            </a: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2000" dirty="0" smtClean="0">
                <a:latin typeface="Arial"/>
                <a:cs typeface="Arial"/>
              </a:rPr>
              <a:t>Listado </a:t>
            </a:r>
            <a:r>
              <a:rPr lang="es-PR" sz="2000" dirty="0">
                <a:latin typeface="Arial"/>
                <a:cs typeface="Arial"/>
              </a:rPr>
              <a:t>- tamaño, grado, capacidad nominal y </a:t>
            </a:r>
            <a:r>
              <a:rPr lang="es-PR" sz="2000" dirty="0" smtClean="0">
                <a:latin typeface="Arial"/>
                <a:cs typeface="Arial"/>
              </a:rPr>
              <a:t>manufacturero</a:t>
            </a:r>
            <a:endParaRPr lang="es-PR" sz="2000" dirty="0">
              <a:latin typeface="Arial"/>
              <a:cs typeface="Arial"/>
            </a:endParaRP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2000" dirty="0">
                <a:latin typeface="Arial"/>
                <a:cs typeface="Arial"/>
              </a:rPr>
              <a:t>Gancho y</a:t>
            </a:r>
            <a:r>
              <a:rPr lang="es-PR" sz="2000" dirty="0" smtClean="0">
                <a:latin typeface="Arial"/>
                <a:cs typeface="Arial"/>
              </a:rPr>
              <a:t> </a:t>
            </a:r>
            <a:r>
              <a:rPr lang="es-PR" sz="2000" dirty="0">
                <a:latin typeface="Arial"/>
                <a:cs typeface="Arial"/>
              </a:rPr>
              <a:t>anillo </a:t>
            </a:r>
            <a:r>
              <a:rPr lang="es-PR" sz="2000" dirty="0" smtClean="0">
                <a:latin typeface="Arial"/>
                <a:cs typeface="Arial"/>
              </a:rPr>
              <a:t>– con capacidad nominal superior a la de la cadena</a:t>
            </a:r>
            <a:endParaRPr lang="es-PR" sz="2000" dirty="0">
              <a:latin typeface="Arial"/>
              <a:cs typeface="Arial"/>
            </a:endParaRP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2000" dirty="0" smtClean="0">
                <a:latin typeface="Arial"/>
                <a:cs typeface="Arial"/>
              </a:rPr>
              <a:t>No intercambiar los equipos - </a:t>
            </a:r>
            <a:r>
              <a:rPr lang="es-PR" sz="2000" dirty="0">
                <a:latin typeface="Arial"/>
                <a:cs typeface="Arial"/>
              </a:rPr>
              <a:t>ganchos, varillas, tornillos</a:t>
            </a: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2000" dirty="0">
                <a:latin typeface="Arial"/>
                <a:cs typeface="Arial"/>
              </a:rPr>
              <a:t>Cuando descartar la cadena?</a:t>
            </a:r>
          </a:p>
          <a:p>
            <a:pPr marL="476250" lvl="1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s-PR" sz="1700" dirty="0">
                <a:latin typeface="Arial"/>
                <a:cs typeface="Arial"/>
              </a:rPr>
              <a:t>Cuando el desgaste de la cadena exceda los </a:t>
            </a:r>
            <a:r>
              <a:rPr lang="es-PR" sz="1700" dirty="0" smtClean="0">
                <a:latin typeface="Arial"/>
                <a:cs typeface="Arial"/>
              </a:rPr>
              <a:t>límites del 29 CFR Tabla </a:t>
            </a:r>
            <a:r>
              <a:rPr lang="es-PR" sz="1700" spc="-5" dirty="0">
                <a:latin typeface="Arial"/>
                <a:cs typeface="Arial"/>
              </a:rPr>
              <a:t>N</a:t>
            </a:r>
            <a:r>
              <a:rPr lang="es-PR" sz="1700" dirty="0">
                <a:latin typeface="Arial"/>
                <a:cs typeface="Arial"/>
              </a:rPr>
              <a:t>-</a:t>
            </a:r>
            <a:r>
              <a:rPr lang="es-PR" sz="1700" spc="-5" dirty="0">
                <a:latin typeface="Arial"/>
                <a:cs typeface="Arial"/>
              </a:rPr>
              <a:t>184</a:t>
            </a:r>
            <a:r>
              <a:rPr lang="es-PR" sz="1700" dirty="0">
                <a:latin typeface="Arial"/>
                <a:cs typeface="Arial"/>
              </a:rPr>
              <a:t>-1</a:t>
            </a:r>
          </a:p>
          <a:p>
            <a:pPr marL="476250" indent="-338455">
              <a:buClr>
                <a:srgbClr val="0C2FB8"/>
              </a:buClr>
              <a:buFont typeface="Wingdings"/>
              <a:buChar char=""/>
              <a:tabLst>
                <a:tab pos="481330" algn="l"/>
              </a:tabLst>
            </a:pPr>
            <a:r>
              <a:rPr lang="en-US" sz="2000" dirty="0" err="1" smtClean="0">
                <a:latin typeface="Arial"/>
                <a:cs typeface="Arial"/>
              </a:rPr>
              <a:t>Inspecciones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en</a:t>
            </a:r>
            <a:r>
              <a:rPr lang="en-US" sz="2000" dirty="0" smtClean="0">
                <a:latin typeface="Arial"/>
                <a:cs typeface="Arial"/>
              </a:rPr>
              <a:t> base a</a:t>
            </a:r>
            <a:r>
              <a:rPr sz="2000" spc="-5" dirty="0" smtClean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163955" lvl="1" indent="-398145"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lang="es-PR" sz="2000" dirty="0">
                <a:latin typeface="Arial"/>
                <a:cs typeface="Arial"/>
              </a:rPr>
              <a:t>Frecuencia de uso</a:t>
            </a:r>
          </a:p>
          <a:p>
            <a:pPr marL="1163955" lvl="1" indent="-398145"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lang="es-PR" sz="2000" dirty="0">
                <a:latin typeface="Arial"/>
                <a:cs typeface="Arial"/>
              </a:rPr>
              <a:t>Al menos anualmente</a:t>
            </a:r>
          </a:p>
          <a:p>
            <a:pPr marL="1163955" lvl="1" indent="-398145">
              <a:buClr>
                <a:srgbClr val="0C2FB8"/>
              </a:buClr>
              <a:buFont typeface="Wingdings"/>
              <a:buChar char=""/>
              <a:tabLst>
                <a:tab pos="1163955" algn="l"/>
              </a:tabLst>
            </a:pPr>
            <a:r>
              <a:rPr lang="es-PR" sz="2000" dirty="0">
                <a:latin typeface="Arial"/>
                <a:cs typeface="Arial"/>
              </a:rPr>
              <a:t>La gravedad </a:t>
            </a:r>
            <a:r>
              <a:rPr lang="es-PR" sz="2000" dirty="0" smtClean="0">
                <a:latin typeface="Arial"/>
                <a:cs typeface="Arial"/>
              </a:rPr>
              <a:t>del </a:t>
            </a:r>
            <a:r>
              <a:rPr lang="es-PR" sz="2000" dirty="0">
                <a:latin typeface="Arial"/>
                <a:cs typeface="Arial"/>
              </a:rPr>
              <a:t>servicio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5051148"/>
            <a:ext cx="45049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lang="es-PR" sz="2000" dirty="0">
                <a:latin typeface="Arial"/>
                <a:cs typeface="Arial"/>
              </a:rPr>
              <a:t>Naturaleza del levantamiento</a:t>
            </a:r>
          </a:p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lang="es-PR" sz="2000" dirty="0">
                <a:latin typeface="Arial"/>
                <a:cs typeface="Arial"/>
              </a:rPr>
              <a:t>Use el sentido común</a:t>
            </a:r>
          </a:p>
          <a:p>
            <a:pPr marL="410209" indent="-39751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10845" algn="l"/>
              </a:tabLst>
            </a:pPr>
            <a:r>
              <a:rPr lang="es-PR" sz="2000" dirty="0">
                <a:latin typeface="Arial"/>
                <a:cs typeface="Arial"/>
              </a:rPr>
              <a:t>Documentos con fechas de inspección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title="Identificación adjunta al gancho"/>
          <p:cNvSpPr/>
          <p:nvPr/>
        </p:nvSpPr>
        <p:spPr>
          <a:xfrm>
            <a:off x="5181600" y="3962400"/>
            <a:ext cx="3101849" cy="19935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06657" y="6024842"/>
            <a:ext cx="27026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1400" dirty="0" smtClean="0">
                <a:latin typeface="Arial"/>
                <a:cs typeface="Arial"/>
              </a:rPr>
              <a:t>Identificación adjunta al gancho</a:t>
            </a:r>
            <a:endParaRPr lang="es-PR" sz="1400" dirty="0">
              <a:latin typeface="Arial"/>
              <a:cs typeface="Arial"/>
            </a:endParaRPr>
          </a:p>
        </p:txBody>
      </p:sp>
      <p:pic>
        <p:nvPicPr>
          <p:cNvPr id="13" name="Picture 1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328734"/>
            <a:ext cx="6173897" cy="2649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029" y="207653"/>
            <a:ext cx="8031276" cy="1654299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7795" algn="l"/>
              </a:tabLst>
              <a:defRPr/>
            </a:pPr>
            <a:r>
              <a:rPr lang="es-PR" kern="1200" dirty="0">
                <a:ea typeface="+mn-ea"/>
              </a:rPr>
              <a:t>Equipo para el Manejo de Materiales</a:t>
            </a:r>
            <a:br>
              <a:rPr lang="es-PR" kern="1200" dirty="0">
                <a:ea typeface="+mn-ea"/>
              </a:rPr>
            </a:br>
            <a:r>
              <a:rPr lang="es-PR" sz="2400" kern="1200" dirty="0">
                <a:ea typeface="+mn-ea"/>
              </a:rPr>
              <a:t>Módulo </a:t>
            </a:r>
            <a:r>
              <a:rPr lang="es-PR" sz="2400" kern="1200" dirty="0" smtClean="0">
                <a:ea typeface="+mn-ea"/>
              </a:rPr>
              <a:t>3  - </a:t>
            </a:r>
            <a:r>
              <a:rPr lang="es-PR" sz="2400" dirty="0" smtClean="0"/>
              <a:t>Cadenas 2</a:t>
            </a:r>
            <a:r>
              <a:rPr lang="es-PR" dirty="0"/>
              <a:t/>
            </a:r>
            <a:br>
              <a:rPr lang="es-PR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8150860" cy="217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5931535" indent="-40640">
              <a:lnSpc>
                <a:spcPct val="145200"/>
              </a:lnSpc>
            </a:pPr>
            <a:endParaRPr lang="es-PR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52705" marR="5931535" indent="-40640">
              <a:lnSpc>
                <a:spcPct val="145200"/>
              </a:lnSpc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Cadenas</a:t>
            </a:r>
            <a:endParaRPr lang="es-PR" sz="2050" dirty="0" smtClean="0">
              <a:latin typeface="Times New Roman"/>
              <a:cs typeface="Times New Roman"/>
            </a:endParaRPr>
          </a:p>
          <a:p>
            <a:pPr marL="39560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400" dirty="0" smtClean="0">
                <a:latin typeface="Arial"/>
                <a:cs typeface="Arial"/>
              </a:rPr>
              <a:t>Ganchos, conexiones o sujetadores mecánicos improvisados no serán permitidos</a:t>
            </a:r>
          </a:p>
          <a:p>
            <a:pPr marL="39560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400" dirty="0" smtClean="0">
                <a:latin typeface="Arial"/>
                <a:cs typeface="Arial"/>
              </a:rPr>
              <a:t>Use pasador de tamaño correcto para el trabajo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title="Foto - Incorrecto "/>
          <p:cNvSpPr/>
          <p:nvPr/>
        </p:nvSpPr>
        <p:spPr>
          <a:xfrm>
            <a:off x="1752600" y="3429000"/>
            <a:ext cx="5791200" cy="219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14084" y="5704642"/>
            <a:ext cx="137731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R" sz="2400" dirty="0" smtClean="0">
                <a:latin typeface="Arial"/>
                <a:cs typeface="Arial"/>
              </a:rPr>
              <a:t>Incorrecto</a:t>
            </a:r>
            <a:endParaRPr lang="es-PR" sz="2400" dirty="0">
              <a:latin typeface="Arial"/>
              <a:cs typeface="Arial"/>
            </a:endParaRPr>
          </a:p>
        </p:txBody>
      </p:sp>
      <p:pic>
        <p:nvPicPr>
          <p:cNvPr id="3" name="Picture 2" title="Foto - CD from 'OSHA 502' Update for Construction Industry. Outreach Trainers @at the 'Construction Safety Council' Hillside, I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6228006"/>
            <a:ext cx="6173897" cy="2649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95" y="409299"/>
            <a:ext cx="8031276" cy="1058431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7795" algn="l"/>
              </a:tabLst>
              <a:defRPr/>
            </a:pPr>
            <a:r>
              <a:rPr lang="es-PR" kern="1200" dirty="0">
                <a:ea typeface="+mn-ea"/>
              </a:rPr>
              <a:t>Equipo para el Manejo de Materiales</a:t>
            </a:r>
            <a:br>
              <a:rPr lang="es-PR" kern="1200" dirty="0">
                <a:ea typeface="+mn-ea"/>
              </a:rPr>
            </a:br>
            <a:r>
              <a:rPr lang="es-PR" sz="2400" kern="1200" dirty="0">
                <a:ea typeface="+mn-ea"/>
              </a:rPr>
              <a:t>Módulo </a:t>
            </a:r>
            <a:r>
              <a:rPr lang="es-PR" sz="2400" kern="1200" dirty="0" smtClean="0">
                <a:ea typeface="+mn-ea"/>
              </a:rPr>
              <a:t>3 - </a:t>
            </a:r>
            <a:r>
              <a:rPr lang="en-US" sz="3200" dirty="0" smtClean="0"/>
              <a:t>Cadenas 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ínea horizontal azul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2267950"/>
            <a:ext cx="3807460" cy="323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 marR="2186940" indent="-40640">
              <a:lnSpc>
                <a:spcPct val="145200"/>
              </a:lnSpc>
            </a:pPr>
            <a:endParaRPr lang="en-US" sz="2400" b="1" dirty="0" smtClean="0">
              <a:solidFill>
                <a:srgbClr val="0C2FB8"/>
              </a:solidFill>
              <a:latin typeface="Arial"/>
              <a:cs typeface="Arial"/>
            </a:endParaRPr>
          </a:p>
          <a:p>
            <a:pPr marL="52705" marR="2186940" indent="-40640">
              <a:lnSpc>
                <a:spcPct val="145200"/>
              </a:lnSpc>
            </a:pPr>
            <a:r>
              <a:rPr lang="en-US" sz="2400" b="1" dirty="0" smtClean="0">
                <a:solidFill>
                  <a:srgbClr val="0C2FB8"/>
                </a:solidFill>
                <a:latin typeface="Arial"/>
                <a:cs typeface="Arial"/>
              </a:rPr>
              <a:t>Cadenas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9560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lang="es-PR" sz="2400" dirty="0">
                <a:latin typeface="Arial"/>
                <a:cs typeface="Arial"/>
              </a:rPr>
              <a:t>AISC tiene un formulario de inspección </a:t>
            </a:r>
            <a:r>
              <a:rPr lang="es-PR" sz="2400" dirty="0" smtClean="0">
                <a:latin typeface="Arial"/>
                <a:cs typeface="Arial"/>
              </a:rPr>
              <a:t>diaria de cadenas el mismo esta </a:t>
            </a:r>
            <a:r>
              <a:rPr lang="es-PR" sz="2400" dirty="0">
                <a:latin typeface="Arial"/>
                <a:cs typeface="Arial"/>
              </a:rPr>
              <a:t>disponible en su página web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 title="Foto - Diario registro de la inspección de la cadena"/>
          <p:cNvSpPr/>
          <p:nvPr/>
        </p:nvSpPr>
        <p:spPr>
          <a:xfrm>
            <a:off x="4539107" y="1654644"/>
            <a:ext cx="3986148" cy="474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101" y="6420093"/>
            <a:ext cx="34143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u="heavy" dirty="0" smtClean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Link to Daily Chain Inspection Checklist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00887" y="304800"/>
            <a:ext cx="7996174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3600" b="1" dirty="0" smtClean="0">
                <a:solidFill>
                  <a:srgbClr val="0C2FB8"/>
                </a:solidFill>
                <a:latin typeface="Arial"/>
                <a:cs typeface="Arial"/>
              </a:rPr>
              <a:t>Equipo para el Manejo de Materiales</a:t>
            </a:r>
          </a:p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lang="es-PR" sz="2400" b="1" dirty="0" smtClean="0">
                <a:solidFill>
                  <a:srgbClr val="0C2FB8"/>
                </a:solidFill>
                <a:latin typeface="Arial"/>
                <a:cs typeface="Arial"/>
              </a:rPr>
              <a:t>Módulo 3</a:t>
            </a:r>
            <a:endParaRPr lang="es-PR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535939" y="1589341"/>
            <a:ext cx="4003168" cy="738664"/>
          </a:xfrm>
        </p:spPr>
        <p:txBody>
          <a:bodyPr/>
          <a:lstStyle/>
          <a:p>
            <a:r>
              <a:rPr lang="es-ES" sz="2400" b="0" dirty="0"/>
              <a:t>L</a:t>
            </a:r>
            <a:r>
              <a:rPr lang="es-ES" sz="2400" b="0" dirty="0" smtClean="0"/>
              <a:t>ista </a:t>
            </a:r>
            <a:r>
              <a:rPr lang="es-ES" sz="2400" b="0" dirty="0"/>
              <a:t>de control diario de inspección de la cadena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4585</Words>
  <Application>Microsoft Office PowerPoint</Application>
  <PresentationFormat>On-screen Show (4:3)</PresentationFormat>
  <Paragraphs>654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Office Theme</vt:lpstr>
      <vt:lpstr>Equipo para el Manejo de Materiales </vt:lpstr>
      <vt:lpstr>Manejo y Almacenamiento de Materiales  Módulo 3</vt:lpstr>
      <vt:lpstr>Manejo y Almacenamiento de Materiales  Módulo 3 </vt:lpstr>
      <vt:lpstr>Manejo y Almacenamiento de Materiales  Módulo 3  </vt:lpstr>
      <vt:lpstr>Equipo para el Manejo de Materiales Módulo 3</vt:lpstr>
      <vt:lpstr>Equipo para el Manejo de Materiales Módulo 3 –  Cadenas</vt:lpstr>
      <vt:lpstr>Equipo para el Manejo de Materiales Módulo 3  - Cadenas 2 </vt:lpstr>
      <vt:lpstr>Equipo para el Manejo de Materiales Módulo 3 - Cadenas 3</vt:lpstr>
      <vt:lpstr>Lista de control diario de inspección de la cadena</vt:lpstr>
      <vt:lpstr>Cuerda de Alambre</vt:lpstr>
      <vt:lpstr>Cuerda de Alambre 2</vt:lpstr>
      <vt:lpstr>Equipo para el Manejo de Materiales Módulo 3 Cuerda de alambre </vt:lpstr>
      <vt:lpstr>Cuerda de Alambre -  formulario de inspección de cables</vt:lpstr>
      <vt:lpstr>Eslingas de membrana sintética</vt:lpstr>
      <vt:lpstr>Membrana Sintética </vt:lpstr>
      <vt:lpstr>Manejo y Almacenamiento de Materiales  Módulo 3 s16</vt:lpstr>
      <vt:lpstr>Manejo y Almacenamiento de Materiales  Módulo 3 s17</vt:lpstr>
      <vt:lpstr>Manejo y Almacenamiento de Materiales  Módulo 3 s18</vt:lpstr>
      <vt:lpstr>Manejo y Almacenamiento de Materiales  Módulo 3 s19</vt:lpstr>
      <vt:lpstr>¿Preguntas sobre eslingas y aparejos o enlace? </vt:lpstr>
      <vt:lpstr>Manejo y Almacenamiento de Materiales  Módulo 3 s21</vt:lpstr>
      <vt:lpstr>Manejo y Almacenamiento de Materiales  Módulo 3 s22</vt:lpstr>
      <vt:lpstr>Camiones de uso industrial (Montacargas)</vt:lpstr>
      <vt:lpstr>Manejo y Almacenamiento de Materiales  Módulo 3 s24</vt:lpstr>
      <vt:lpstr>Manejo y Almacenamiento de Materiales  Módulo 3 s25</vt:lpstr>
      <vt:lpstr>Camiones de uso industrial (Montacargas)- Equipamiento</vt:lpstr>
      <vt:lpstr>Camiones de uso industrial (Montacargas)-Calificación del operador</vt:lpstr>
      <vt:lpstr>Camión de uso industrial (Montacargas) operación –antes de operar: </vt:lpstr>
      <vt:lpstr>Camión de uso industrial (Montacargas) operación - cargadas</vt:lpstr>
      <vt:lpstr>Camión de uso industrial  (Montacargas) Operación-conducción y funcionamiento </vt:lpstr>
      <vt:lpstr>Camión de uso industrial  (Montacargas) Operación – Continuación </vt:lpstr>
      <vt:lpstr>Camión de uso industrial  (Montacargas) Recursos de OSHA Vehículos de operación  desatendidos</vt:lpstr>
      <vt:lpstr>Camión de uso industrial  (Montacargas)-Mantenimiento</vt:lpstr>
      <vt:lpstr>Recursos informativos dirigidos a Camiones Industriales Accionados</vt:lpstr>
      <vt:lpstr>Camión de uso industrial (Montacargas)</vt:lpstr>
      <vt:lpstr>Manejo y Almacenamiento de Materiales  Módulo 3 s36</vt:lpstr>
      <vt:lpstr>Manejo y Almacenamiento de Materiales  Módulo 3 s37</vt:lpstr>
      <vt:lpstr>Manejo y Almacenamiento de Materiales  Módulo 3 s38</vt:lpstr>
      <vt:lpstr>Aligere la carga – Uso de equipo para el manejo de material</vt:lpstr>
      <vt:lpstr>Manejo y Almacenamiento de Materiales  Módulo 3 s40</vt:lpstr>
      <vt:lpstr>Aligerar la carga – Uso de quipo para el manejo de  material</vt:lpstr>
      <vt:lpstr>Carros</vt:lpstr>
      <vt:lpstr>Aligerar la carga – Uso de quipo para el manejo de material</vt:lpstr>
      <vt:lpstr>    Grúas de brazo o pluma</vt:lpstr>
      <vt:lpstr> Grúas de brazo o pluma </vt:lpstr>
      <vt:lpstr>Grúa de brazo o pluma   </vt:lpstr>
      <vt:lpstr>Balanceador de herramientas </vt:lpstr>
      <vt:lpstr>Manejo y Almacenamiento de Materiales  Módulo 3 s48</vt:lpstr>
      <vt:lpstr>Manejo y Almacenamiento de Materiales  Módulo 3 s49</vt:lpstr>
      <vt:lpstr>Manejo y Almacenamiento de Materiales  Módulo 3 s50</vt:lpstr>
      <vt:lpstr>Almacenamiento y apilamiento</vt:lpstr>
      <vt:lpstr>Peligros Potenciales: Materiales Almacenados</vt:lpstr>
      <vt:lpstr>Almacenamiento de Materiales - Acero</vt:lpstr>
      <vt:lpstr>Almacene el material con un arreglo que permita:  </vt:lpstr>
      <vt:lpstr>Piezas Estructurales Recibidas desde la Fabrica</vt:lpstr>
      <vt:lpstr>Materiales de almacenamiento - patios de almacenamiento y áreas de almacenamiento</vt:lpstr>
      <vt:lpstr>Apilamiento    </vt:lpstr>
      <vt:lpstr>Uso de madera de bloqueo entre el material de la viga</vt:lpstr>
      <vt:lpstr>Apilamiento de piezas pequeñas de acero - ángulares</vt:lpstr>
      <vt:lpstr>Apilamiento de Tubos de Acero</vt:lpstr>
      <vt:lpstr>Bobinas  </vt:lpstr>
      <vt:lpstr>Almacenamiento de Materiales</vt:lpstr>
      <vt:lpstr>Almacenamiento de Materiales – Combustibles </vt:lpstr>
      <vt:lpstr> Preguntas  y Respuestas Almacenamiento  de Materiales</vt:lpstr>
      <vt:lpstr>Tome un Estiramiento!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2018-07-25T16:23:19Z</dcterms:created>
  <dcterms:modified xsi:type="dcterms:W3CDTF">2018-07-25T16:23:34Z</dcterms:modified>
</cp:coreProperties>
</file>